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43"/>
  </p:normalViewPr>
  <p:slideViewPr>
    <p:cSldViewPr snapToGrid="0" snapToObjects="1">
      <p:cViewPr varScale="1">
        <p:scale>
          <a:sx n="69" d="100"/>
          <a:sy n="69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5035-8D9C-1D42-AA1A-3BBCB570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FB6A8-3F2A-3542-A68F-79CF8C34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6370-7719-5F40-A8E6-8F2935222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3FAB7-8DC6-9048-B0E4-1566B34A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AA184-D04C-2E40-91E6-62CF2EE8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59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8503-8422-284A-8C06-8130A5A4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1C12B-512F-FB45-BA60-158311D29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C7256-6D0E-CC40-BC9F-BF1BBB579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6A4A3-978E-1844-AA71-381700D9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002FD-94C8-424B-881E-E45D9711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52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D8197-0F4E-314D-830F-83BD35612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75B65-418E-464F-A6C8-7BAC57DE0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3AB1C-6EC1-8A47-BB3E-7FBE1EA6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02CC9-7A94-F048-81C4-1D87FBB5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EE1F5-6665-864F-AF5A-ADD40A75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20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82A53-9B24-CE4A-A3E2-BAA41E57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2EACE-2E43-C64B-A15B-2CC6F36CA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C8A7F-438B-E244-8653-B294BF41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43D71-45B9-8742-8A7E-7CC32DCA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86D40-ED67-3C4B-912B-B77AE6A6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94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7280-D22E-CB45-811F-E2A72206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027A4-5EBA-A141-8A47-95E244A6E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BBC2C-1029-DB42-875B-3091C0508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A33A8-F21D-E34C-96DD-A9721596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98454-21B2-6042-95FE-1301E11A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78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49B0-8FBA-484F-915D-C1441A6B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18CD6-7A41-394C-8A62-3E9326DED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3C04E-2EB2-8049-9241-C6D9081A9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63818-1FF8-7E4A-96A6-52C5EF67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5ED8B-4E4F-0A4D-81CA-C99DDC86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61A29-B043-2145-A3C2-4DB178F6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05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85B9-65E9-3649-A725-2946BD0D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2DB8A-CFEC-FE4F-85B8-9C236A0F8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322E3-0A0C-354C-B824-1BB64539B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E79FA-687F-0741-A284-81072E0D9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A4F5A4-14C5-094F-B4AE-57A744F0D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AFFF1-155C-9F47-8846-5B8C6637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68B001-4EBE-3649-9E7F-5729295D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0421C-121D-7041-B4EA-B889F252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33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4676-D86F-254C-96D6-20D0CDE9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2BF2B-F24A-D54F-90A9-DD3FA84D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6C576-BB38-124E-9AB1-E5E4D66F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3AA45-D2EF-D84B-B69A-071581EC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67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BF521-3CF3-DB46-BE72-7D4A305F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D5D50-5E48-0E4E-AF0B-2F03C33B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3871D-1C4F-6247-84BC-4385DA39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94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066A-EAFA-0248-8350-422C5175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C73EC-70E1-DD41-9466-E1A35E6F6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B1530-FE04-8949-A944-9E2B15F72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0C1C5-236F-C047-B169-7979E402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67D8D-35FE-EF42-82DC-DF2519FF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163A6-08B7-1749-A736-D0CE3931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39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4F20-A9EF-8347-9CFB-80E7E515A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1564CD-BDCE-EA48-BCE8-2976E2F13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64698-F96E-E84A-9BC3-C4AAEA059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01C45-6EB2-FB41-8802-AFE3A474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58E4A-E5FF-F548-99E0-B76421425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BB32F-D094-844C-9ED0-74196D87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86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48936B-D754-CE48-976A-305DA510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55FD0-373E-0847-8561-988D13132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B30CB-A41A-924E-ADE2-93CBF95CB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6A798-D986-144E-856A-3D9BD5F10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9E5A5-F256-5345-9D4F-22B16AC83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70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94D30-FA4D-614E-BDE5-64319FA89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7288" y="177006"/>
            <a:ext cx="9510712" cy="857250"/>
          </a:xfrm>
        </p:spPr>
        <p:txBody>
          <a:bodyPr>
            <a:normAutofit/>
          </a:bodyPr>
          <a:lstStyle/>
          <a:p>
            <a:r>
              <a:rPr lang="en-US" sz="4000" b="1" dirty="0"/>
              <a:t>AOD implementation</a:t>
            </a:r>
            <a:endParaRPr lang="ru-RU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16624-29F4-A849-A232-D3C2EF4CC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7287" y="1157289"/>
            <a:ext cx="9801225" cy="50292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AOD is replaces an arithmetic expression by each one of the operand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011A50-B619-9848-B117-8C4E45137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1903413"/>
            <a:ext cx="91567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34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17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ROR 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799" y="1690687"/>
            <a:ext cx="11647055" cy="1782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Operators are flipped because JVM compares &lt;b with a&gt; not &lt;a with b&gt;.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JVM first pushes a in the stack then 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Then check if value b is less then or equal than value of a.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27" y="4416970"/>
            <a:ext cx="3276768" cy="12383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083" y="3775587"/>
            <a:ext cx="5302523" cy="25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5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17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ROR 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799" y="1690687"/>
            <a:ext cx="11647055" cy="803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1572921"/>
            <a:ext cx="6555054" cy="499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5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B108-604F-8046-A5E4-DFB37D9A6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4256"/>
            <a:ext cx="10515600" cy="5142707"/>
          </a:xfrm>
        </p:spPr>
        <p:txBody>
          <a:bodyPr/>
          <a:lstStyle/>
          <a:p>
            <a:r>
              <a:rPr lang="en-US" sz="3200" dirty="0"/>
              <a:t>First operand replacement</a:t>
            </a:r>
          </a:p>
          <a:p>
            <a:pPr marL="0" indent="0">
              <a:buNone/>
            </a:pPr>
            <a:r>
              <a:rPr lang="en-US" dirty="0"/>
              <a:t> - remove the first parameter from the stack of JVM which is associated with the second operand in the expression</a:t>
            </a:r>
          </a:p>
          <a:p>
            <a:pPr marL="0" indent="0">
              <a:buNone/>
            </a:pPr>
            <a:r>
              <a:rPr lang="en-US" dirty="0"/>
              <a:t> - </a:t>
            </a:r>
            <a:r>
              <a:rPr lang="en-US" i="1" dirty="0" err="1"/>
              <a:t>int</a:t>
            </a:r>
            <a:r>
              <a:rPr lang="en-US" dirty="0"/>
              <a:t>, </a:t>
            </a:r>
            <a:r>
              <a:rPr lang="en-US" i="1" dirty="0"/>
              <a:t>float</a:t>
            </a:r>
            <a:r>
              <a:rPr lang="en-US" dirty="0"/>
              <a:t>  stored in 1 stack slot : </a:t>
            </a:r>
            <a:r>
              <a:rPr lang="en-US" b="1" dirty="0"/>
              <a:t>POP</a:t>
            </a:r>
          </a:p>
          <a:p>
            <a:pPr marL="0" indent="0">
              <a:buNone/>
            </a:pPr>
            <a:r>
              <a:rPr lang="vi-VN" dirty="0"/>
              <a:t> </a:t>
            </a:r>
            <a:r>
              <a:rPr lang="en-US" dirty="0"/>
              <a:t>- </a:t>
            </a:r>
            <a:r>
              <a:rPr lang="en-US" i="1" dirty="0"/>
              <a:t>double</a:t>
            </a:r>
            <a:r>
              <a:rPr lang="en-US" dirty="0"/>
              <a:t>, </a:t>
            </a:r>
            <a:r>
              <a:rPr lang="en-US" i="1" dirty="0"/>
              <a:t>long</a:t>
            </a:r>
            <a:r>
              <a:rPr lang="en-US" dirty="0"/>
              <a:t> stored in 2 stack slots: </a:t>
            </a:r>
            <a:r>
              <a:rPr lang="en-US" b="1" dirty="0"/>
              <a:t>POP2</a:t>
            </a:r>
            <a:endParaRPr lang="ru-RU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4DE971-1443-0F4B-95AB-FA971475C320}"/>
              </a:ext>
            </a:extLst>
          </p:cNvPr>
          <p:cNvSpPr txBox="1">
            <a:spLocks/>
          </p:cNvSpPr>
          <p:nvPr/>
        </p:nvSpPr>
        <p:spPr>
          <a:xfrm>
            <a:off x="1157288" y="177006"/>
            <a:ext cx="951071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AOD implementation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413869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B635D-FB8B-0E4D-B6B4-614463EF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288"/>
            <a:ext cx="10515600" cy="5019675"/>
          </a:xfrm>
        </p:spPr>
        <p:txBody>
          <a:bodyPr>
            <a:normAutofit/>
          </a:bodyPr>
          <a:lstStyle/>
          <a:p>
            <a:r>
              <a:rPr lang="en-US" sz="3200" dirty="0"/>
              <a:t>Second operand replacement</a:t>
            </a:r>
          </a:p>
          <a:p>
            <a:pPr marL="0" indent="0">
              <a:buNone/>
            </a:pPr>
            <a:r>
              <a:rPr lang="en-US" sz="3200" dirty="0"/>
              <a:t> - </a:t>
            </a:r>
            <a:r>
              <a:rPr lang="en-US" sz="3200" i="1" dirty="0" err="1"/>
              <a:t>int</a:t>
            </a:r>
            <a:r>
              <a:rPr lang="en-US" sz="3200" dirty="0"/>
              <a:t>, </a:t>
            </a:r>
            <a:r>
              <a:rPr lang="en-US" sz="3200" i="1" dirty="0"/>
              <a:t>float</a:t>
            </a:r>
            <a:r>
              <a:rPr lang="en-US" sz="3200" dirty="0"/>
              <a:t>: </a:t>
            </a:r>
          </a:p>
          <a:p>
            <a:pPr marL="0" indent="0">
              <a:buNone/>
            </a:pPr>
            <a:r>
              <a:rPr lang="en-US" sz="3200" dirty="0"/>
              <a:t>     + using </a:t>
            </a:r>
            <a:r>
              <a:rPr lang="en-US" sz="3200" b="1" dirty="0"/>
              <a:t>SWAP</a:t>
            </a:r>
          </a:p>
          <a:p>
            <a:pPr marL="0" indent="0">
              <a:buNone/>
            </a:pPr>
            <a:r>
              <a:rPr lang="en-US" sz="3200" i="1" dirty="0"/>
              <a:t>     </a:t>
            </a:r>
            <a:r>
              <a:rPr lang="en-US" sz="3200" dirty="0"/>
              <a:t>+ becomes the first operand replacement</a:t>
            </a:r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33EA36-D555-6E4D-B4C7-BA2B58724684}"/>
              </a:ext>
            </a:extLst>
          </p:cNvPr>
          <p:cNvSpPr txBox="1">
            <a:spLocks/>
          </p:cNvSpPr>
          <p:nvPr/>
        </p:nvSpPr>
        <p:spPr>
          <a:xfrm>
            <a:off x="1157288" y="177006"/>
            <a:ext cx="951071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AOD implementation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312499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B278-FF8F-3B4A-84EB-7DD41861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6"/>
            <a:ext cx="10515600" cy="635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AOD implementation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5BC14-0E82-FA4B-9F9B-A1ECB27DE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426"/>
            <a:ext cx="10515600" cy="5062537"/>
          </a:xfrm>
        </p:spPr>
        <p:txBody>
          <a:bodyPr/>
          <a:lstStyle/>
          <a:p>
            <a:r>
              <a:rPr lang="en-US" dirty="0"/>
              <a:t>Second operand replacement</a:t>
            </a:r>
            <a:endParaRPr lang="vi-VN" dirty="0"/>
          </a:p>
          <a:p>
            <a:pPr marL="0" indent="0">
              <a:buNone/>
            </a:pPr>
            <a:r>
              <a:rPr lang="en-US" dirty="0"/>
              <a:t>-  </a:t>
            </a:r>
            <a:r>
              <a:rPr lang="en-US" i="1" dirty="0"/>
              <a:t>double</a:t>
            </a:r>
            <a:r>
              <a:rPr lang="en-US" dirty="0"/>
              <a:t>, </a:t>
            </a:r>
            <a:r>
              <a:rPr lang="en-US" i="1" dirty="0"/>
              <a:t>long: </a:t>
            </a:r>
          </a:p>
          <a:p>
            <a:pPr marL="0" indent="0">
              <a:buNone/>
            </a:pPr>
            <a:r>
              <a:rPr lang="en-US" i="1" dirty="0"/>
              <a:t>   </a:t>
            </a:r>
            <a:r>
              <a:rPr lang="en-US" dirty="0"/>
              <a:t>+ </a:t>
            </a:r>
            <a:r>
              <a:rPr lang="en-US" b="1" dirty="0"/>
              <a:t>SWAP2</a:t>
            </a:r>
            <a:r>
              <a:rPr lang="en-US" dirty="0"/>
              <a:t> doesn’t exist</a:t>
            </a:r>
          </a:p>
          <a:p>
            <a:pPr marL="0" indent="0">
              <a:buNone/>
            </a:pPr>
            <a:r>
              <a:rPr lang="en-US" i="1" dirty="0"/>
              <a:t>   </a:t>
            </a:r>
            <a:r>
              <a:rPr lang="en-US" dirty="0"/>
              <a:t>+ Alternative: 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DUP2_X2</a:t>
            </a:r>
            <a:endParaRPr lang="vi-VN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vi-VN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vi-VN" b="1" i="1" dirty="0">
                <a:latin typeface="Calibri" panose="020F0502020204030204" pitchFamily="34" charset="0"/>
                <a:cs typeface="Calibri" panose="020F0502020204030204" pitchFamily="34" charset="0"/>
              </a:rPr>
              <a:t>POP2</a:t>
            </a:r>
          </a:p>
          <a:p>
            <a:pPr marL="0" indent="0">
              <a:buNone/>
            </a:pPr>
            <a:r>
              <a:rPr lang="vi-VN" b="1" i="1" dirty="0">
                <a:latin typeface="Calibri" panose="020F0502020204030204" pitchFamily="34" charset="0"/>
                <a:cs typeface="Calibri" panose="020F0502020204030204" pitchFamily="34" charset="0"/>
              </a:rPr>
              <a:t>	POP2</a:t>
            </a:r>
            <a:endParaRPr lang="ru-RU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85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8D6-F568-8147-89C1-620BD05E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79388"/>
            <a:ext cx="10515600" cy="1106488"/>
          </a:xfrm>
        </p:spPr>
        <p:txBody>
          <a:bodyPr/>
          <a:lstStyle/>
          <a:p>
            <a:pPr algn="ctr"/>
            <a:r>
              <a:rPr lang="en-US" b="1" dirty="0"/>
              <a:t>Example</a:t>
            </a:r>
            <a:endParaRPr lang="ru-RU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5F00F2-C654-5A4D-9B5B-2A3E49024DA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4" y="1285877"/>
            <a:ext cx="10129836" cy="534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2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B278-FF8F-3B4A-84EB-7DD41861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6"/>
            <a:ext cx="10515600" cy="635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AOR implementation</a:t>
            </a:r>
            <a:br>
              <a:rPr lang="ru-RU" b="1" dirty="0"/>
            </a:b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378" y="1304926"/>
            <a:ext cx="6693244" cy="45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3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B278-FF8F-3B4A-84EB-7DD41861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6"/>
            <a:ext cx="10515600" cy="635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AOR implementation</a:t>
            </a:r>
            <a:br>
              <a:rPr lang="ru-RU" b="1" dirty="0"/>
            </a:b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311" y="1857294"/>
            <a:ext cx="6369377" cy="314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6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17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ROR Implementation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7745" y="1551709"/>
            <a:ext cx="9522691" cy="4156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" y="1690687"/>
            <a:ext cx="11647055" cy="1186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The implementation of the relational operator replacement required for each relational operator to be replaced by every other one.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194402"/>
              </p:ext>
            </p:extLst>
          </p:nvPr>
        </p:nvGraphicFramePr>
        <p:xfrm>
          <a:off x="602297" y="2714697"/>
          <a:ext cx="5840176" cy="36657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5751">
                  <a:extLst>
                    <a:ext uri="{9D8B030D-6E8A-4147-A177-3AD203B41FA5}">
                      <a16:colId xmlns:a16="http://schemas.microsoft.com/office/drawing/2014/main" val="177858951"/>
                    </a:ext>
                  </a:extLst>
                </a:gridCol>
                <a:gridCol w="986885">
                  <a:extLst>
                    <a:ext uri="{9D8B030D-6E8A-4147-A177-3AD203B41FA5}">
                      <a16:colId xmlns:a16="http://schemas.microsoft.com/office/drawing/2014/main" val="2734022107"/>
                    </a:ext>
                  </a:extLst>
                </a:gridCol>
                <a:gridCol w="986885">
                  <a:extLst>
                    <a:ext uri="{9D8B030D-6E8A-4147-A177-3AD203B41FA5}">
                      <a16:colId xmlns:a16="http://schemas.microsoft.com/office/drawing/2014/main" val="1717685089"/>
                    </a:ext>
                  </a:extLst>
                </a:gridCol>
                <a:gridCol w="986885">
                  <a:extLst>
                    <a:ext uri="{9D8B030D-6E8A-4147-A177-3AD203B41FA5}">
                      <a16:colId xmlns:a16="http://schemas.microsoft.com/office/drawing/2014/main" val="136178863"/>
                    </a:ext>
                  </a:extLst>
                </a:gridCol>
                <a:gridCol w="986885">
                  <a:extLst>
                    <a:ext uri="{9D8B030D-6E8A-4147-A177-3AD203B41FA5}">
                      <a16:colId xmlns:a16="http://schemas.microsoft.com/office/drawing/2014/main" val="1526659126"/>
                    </a:ext>
                  </a:extLst>
                </a:gridCol>
                <a:gridCol w="986885">
                  <a:extLst>
                    <a:ext uri="{9D8B030D-6E8A-4147-A177-3AD203B41FA5}">
                      <a16:colId xmlns:a16="http://schemas.microsoft.com/office/drawing/2014/main" val="4181345801"/>
                    </a:ext>
                  </a:extLst>
                </a:gridCol>
              </a:tblGrid>
              <a:tr h="6062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==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227357228"/>
                  </a:ext>
                </a:extLst>
              </a:tr>
              <a:tr h="6062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2678164184"/>
                  </a:ext>
                </a:extLst>
              </a:tr>
              <a:tr h="634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1460930711"/>
                  </a:ext>
                </a:extLst>
              </a:tr>
              <a:tr h="6062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1017929766"/>
                  </a:ext>
                </a:extLst>
              </a:tr>
              <a:tr h="6062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4255675044"/>
                  </a:ext>
                </a:extLst>
              </a:tr>
              <a:tr h="6062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&lt;=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79844198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662299" y="2741611"/>
            <a:ext cx="5401315" cy="3638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We used the same approach as the </a:t>
            </a:r>
            <a:r>
              <a:rPr lang="en-IN" dirty="0" err="1">
                <a:solidFill>
                  <a:schemeClr val="tx1"/>
                </a:solidFill>
              </a:rPr>
              <a:t>mutators</a:t>
            </a:r>
            <a:r>
              <a:rPr lang="en-IN" dirty="0">
                <a:solidFill>
                  <a:schemeClr val="tx1"/>
                </a:solidFill>
              </a:rPr>
              <a:t> dealing with relational operators such as Conditional Boundary </a:t>
            </a:r>
            <a:r>
              <a:rPr lang="en-IN" dirty="0" err="1">
                <a:solidFill>
                  <a:schemeClr val="tx1"/>
                </a:solidFill>
              </a:rPr>
              <a:t>Mutator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30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17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ROR 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799" y="1690687"/>
            <a:ext cx="11647055" cy="1699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Created a class containing six </a:t>
            </a:r>
            <a:r>
              <a:rPr lang="en-IN" dirty="0" err="1">
                <a:solidFill>
                  <a:schemeClr val="tx1"/>
                </a:solidFill>
              </a:rPr>
              <a:t>enum</a:t>
            </a:r>
            <a:r>
              <a:rPr lang="en-IN" dirty="0">
                <a:solidFill>
                  <a:schemeClr val="tx1"/>
                </a:solidFill>
              </a:rPr>
              <a:t> types, each implementing the </a:t>
            </a:r>
            <a:r>
              <a:rPr lang="en-IN" dirty="0" err="1">
                <a:solidFill>
                  <a:schemeClr val="tx1"/>
                </a:solidFill>
              </a:rPr>
              <a:t>MethodMutatorFactory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Each </a:t>
            </a:r>
            <a:r>
              <a:rPr lang="en-IN" dirty="0" err="1">
                <a:solidFill>
                  <a:schemeClr val="tx1"/>
                </a:solidFill>
              </a:rPr>
              <a:t>enum</a:t>
            </a:r>
            <a:r>
              <a:rPr lang="en-IN" dirty="0">
                <a:solidFill>
                  <a:schemeClr val="tx1"/>
                </a:solidFill>
              </a:rPr>
              <a:t> created a </a:t>
            </a:r>
            <a:r>
              <a:rPr lang="en-IN" dirty="0" err="1">
                <a:solidFill>
                  <a:schemeClr val="tx1"/>
                </a:solidFill>
              </a:rPr>
              <a:t>MethodVisitor</a:t>
            </a:r>
            <a:r>
              <a:rPr lang="en-IN" dirty="0">
                <a:solidFill>
                  <a:schemeClr val="tx1"/>
                </a:solidFill>
              </a:rPr>
              <a:t> that handled a certain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Each method visitor extended </a:t>
            </a:r>
            <a:r>
              <a:rPr lang="en-IN" dirty="0" err="1">
                <a:solidFill>
                  <a:schemeClr val="tx1"/>
                </a:solidFill>
              </a:rPr>
              <a:t>AbstractJumpMutator</a:t>
            </a:r>
            <a:r>
              <a:rPr lang="en-IN" dirty="0">
                <a:solidFill>
                  <a:schemeClr val="tx1"/>
                </a:solidFill>
              </a:rPr>
              <a:t> which contain the Substitution class used for replacement.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Snippet of the method visitor that handled the replacement of operators to ‘&gt;‘.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Note operators are flipped.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402" y="3756333"/>
            <a:ext cx="8312577" cy="25464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7246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290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AOD implementation</vt:lpstr>
      <vt:lpstr>PowerPoint Presentation</vt:lpstr>
      <vt:lpstr>PowerPoint Presentation</vt:lpstr>
      <vt:lpstr>AOD implementation </vt:lpstr>
      <vt:lpstr>Example</vt:lpstr>
      <vt:lpstr>AOR implementation </vt:lpstr>
      <vt:lpstr>AOR implementation </vt:lpstr>
      <vt:lpstr>ROR Implementation</vt:lpstr>
      <vt:lpstr>ROR Implementation</vt:lpstr>
      <vt:lpstr>ROR Implementation</vt:lpstr>
      <vt:lpstr>ROR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AOD implementation</dc:title>
  <dc:creator>Tran, Trung Hieu</dc:creator>
  <cp:lastModifiedBy>Moustapha Dieng</cp:lastModifiedBy>
  <cp:revision>33</cp:revision>
  <dcterms:created xsi:type="dcterms:W3CDTF">2018-03-21T20:42:44Z</dcterms:created>
  <dcterms:modified xsi:type="dcterms:W3CDTF">2018-03-22T04:12:31Z</dcterms:modified>
</cp:coreProperties>
</file>