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72" r:id="rId3"/>
    <p:sldId id="269" r:id="rId4"/>
    <p:sldId id="265" r:id="rId5"/>
    <p:sldId id="261" r:id="rId6"/>
    <p:sldId id="276" r:id="rId7"/>
    <p:sldId id="277" r:id="rId8"/>
    <p:sldId id="278" r:id="rId9"/>
    <p:sldId id="283" r:id="rId10"/>
    <p:sldId id="279" r:id="rId11"/>
    <p:sldId id="282" r:id="rId12"/>
    <p:sldId id="275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8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2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7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8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2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99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0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8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8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A037F0-F4F0-40AB-9DEA-3C791D87EB67}"/>
              </a:ext>
            </a:extLst>
          </p:cNvPr>
          <p:cNvSpPr txBox="1">
            <a:spLocks/>
          </p:cNvSpPr>
          <p:nvPr/>
        </p:nvSpPr>
        <p:spPr>
          <a:xfrm>
            <a:off x="1032972" y="562708"/>
            <a:ext cx="9404723" cy="132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dirty="0">
                <a:solidFill>
                  <a:schemeClr val="tx2">
                    <a:lumMod val="90000"/>
                  </a:schemeClr>
                </a:solidFill>
              </a:rPr>
              <a:t>Final Presentation</a:t>
            </a:r>
          </a:p>
          <a:p>
            <a:pPr algn="ctr">
              <a:lnSpc>
                <a:spcPct val="220000"/>
              </a:lnSpc>
            </a:pPr>
            <a:r>
              <a:rPr lang="en-IN" sz="3300" dirty="0">
                <a:solidFill>
                  <a:schemeClr val="tx2">
                    <a:lumMod val="90000"/>
                  </a:schemeClr>
                </a:solidFill>
              </a:rPr>
              <a:t>Group 9</a:t>
            </a:r>
            <a:endParaRPr lang="en-US" sz="33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DAF50B-20D4-4493-93BF-9E17F2D3F725}"/>
              </a:ext>
            </a:extLst>
          </p:cNvPr>
          <p:cNvSpPr txBox="1">
            <a:spLocks/>
          </p:cNvSpPr>
          <p:nvPr/>
        </p:nvSpPr>
        <p:spPr>
          <a:xfrm>
            <a:off x="3037620" y="3319008"/>
            <a:ext cx="96408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			Presented by,</a:t>
            </a:r>
          </a:p>
          <a:p>
            <a:r>
              <a:rPr lang="en-IN" sz="2000" dirty="0"/>
              <a:t>			</a:t>
            </a:r>
            <a:r>
              <a:rPr lang="en-US" sz="2000" dirty="0" err="1"/>
              <a:t>Moustapha</a:t>
            </a:r>
            <a:r>
              <a:rPr lang="en-US" sz="2000" dirty="0"/>
              <a:t> </a:t>
            </a:r>
            <a:r>
              <a:rPr lang="en-US" sz="2000" dirty="0" err="1"/>
              <a:t>Sy</a:t>
            </a:r>
            <a:r>
              <a:rPr lang="en-US" sz="2000" dirty="0"/>
              <a:t> </a:t>
            </a:r>
            <a:r>
              <a:rPr lang="en-US" sz="2000" dirty="0" err="1"/>
              <a:t>Dieng</a:t>
            </a:r>
            <a:r>
              <a:rPr lang="en-US" sz="2000" dirty="0"/>
              <a:t> (mxd152830)</a:t>
            </a:r>
          </a:p>
          <a:p>
            <a:r>
              <a:rPr lang="en-IN" sz="2000" dirty="0"/>
              <a:t>	</a:t>
            </a:r>
            <a:r>
              <a:rPr lang="en-US" sz="2000" dirty="0"/>
              <a:t>		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Hieu</a:t>
            </a:r>
            <a:r>
              <a:rPr lang="en-US" sz="2000" dirty="0"/>
              <a:t> Tran (txt171930)</a:t>
            </a:r>
          </a:p>
          <a:p>
            <a:r>
              <a:rPr lang="en-IN" sz="2000" dirty="0"/>
              <a:t>			</a:t>
            </a:r>
            <a:r>
              <a:rPr lang="en-US" sz="2000" dirty="0"/>
              <a:t>Ponmalar </a:t>
            </a:r>
            <a:r>
              <a:rPr lang="en-US" sz="2000" dirty="0" err="1"/>
              <a:t>Silambaram</a:t>
            </a:r>
            <a:r>
              <a:rPr lang="en-US" sz="2000" dirty="0"/>
              <a:t> </a:t>
            </a:r>
            <a:r>
              <a:rPr lang="en-US" sz="2000" dirty="0" err="1"/>
              <a:t>Chandrabose</a:t>
            </a:r>
            <a:r>
              <a:rPr lang="en-US" sz="2000" dirty="0"/>
              <a:t> (pxs162030)</a:t>
            </a:r>
          </a:p>
          <a:p>
            <a:r>
              <a:rPr lang="en-IN" sz="2000" dirty="0"/>
              <a:t>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77B1A-8560-4DEA-A332-B2AC3A5C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91" y="120246"/>
            <a:ext cx="3463637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UOR Mutator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B6670-2228-49AB-94EA-D2001887528F}"/>
              </a:ext>
            </a:extLst>
          </p:cNvPr>
          <p:cNvSpPr/>
          <p:nvPr/>
        </p:nvSpPr>
        <p:spPr>
          <a:xfrm>
            <a:off x="403815" y="1523544"/>
            <a:ext cx="5273964" cy="2188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Garamond" panose="02020404030301010803" pitchFamily="18" charset="0"/>
              </a:rPr>
              <a:t>Unary Operator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Decrement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Reverse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9A2F0-6296-4A3E-B21C-6C8A36DE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" y="4215170"/>
            <a:ext cx="5753396" cy="2394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D4DD1-67DB-4242-BD4A-EA698869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46" y="3581882"/>
            <a:ext cx="5847418" cy="3143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905445-9E49-407C-B1AB-CE781EFA9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424" y="1050761"/>
            <a:ext cx="4134062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B12A93-1A68-47CE-87B9-1DA37527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2" y="157594"/>
            <a:ext cx="6910753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UOR Mutator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1C0B3-DFD0-44A0-B18E-621B9D60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54" y="1500008"/>
            <a:ext cx="3245017" cy="1327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520D6-87B4-4312-93E5-A08842A8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7" y="3342913"/>
            <a:ext cx="3695890" cy="2832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62D0B-76AA-4FFF-8C2F-EBDEAF225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57" y="1180917"/>
            <a:ext cx="53279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EC2CDE-EBCB-4900-9EF5-FEC93D1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Running in </a:t>
            </a:r>
            <a:r>
              <a:rPr lang="en-US" dirty="0" err="1"/>
              <a:t>MultiThreads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0B5FA9-F8AC-4BEF-B3E1-F888058F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By </a:t>
            </a:r>
            <a:r>
              <a:rPr lang="en-US" dirty="0" err="1"/>
              <a:t>defult</a:t>
            </a:r>
            <a:r>
              <a:rPr lang="en-US" dirty="0"/>
              <a:t> (1 thread):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org.pitest:pitest-maven:mutationCoverage</a:t>
            </a:r>
            <a:endParaRPr lang="en-US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By n-Threads: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/>
              <a:t>mvn</a:t>
            </a:r>
            <a:r>
              <a:rPr lang="en-US" dirty="0"/>
              <a:t> –T n </a:t>
            </a:r>
            <a:r>
              <a:rPr lang="en-US" dirty="0" err="1"/>
              <a:t>org.pitest:pitest-maven:mutationCoverage</a:t>
            </a:r>
            <a:endParaRPr lang="en-US" dirty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Where, n denotes number of the thread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Example for 4 threads: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E041C-820E-41DC-B17A-5E570BA072FC}"/>
              </a:ext>
            </a:extLst>
          </p:cNvPr>
          <p:cNvSpPr/>
          <p:nvPr/>
        </p:nvSpPr>
        <p:spPr>
          <a:xfrm>
            <a:off x="1543049" y="4425950"/>
            <a:ext cx="7186614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mvn</a:t>
            </a:r>
            <a:r>
              <a:rPr lang="en-US" sz="2400" dirty="0"/>
              <a:t> -T 4 </a:t>
            </a:r>
            <a:r>
              <a:rPr lang="en-US" sz="2400" dirty="0" err="1"/>
              <a:t>org.pitest:pitest-maven:mutationCoverage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43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0844-8D94-440D-A2C3-395F4E8D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64" y="0"/>
            <a:ext cx="10353762" cy="970450"/>
          </a:xfrm>
        </p:spPr>
        <p:txBody>
          <a:bodyPr/>
          <a:lstStyle/>
          <a:p>
            <a:r>
              <a:rPr lang="en-IN" dirty="0"/>
              <a:t>Test results 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829DF74-007B-407A-97CB-B4C3F9EFF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825222"/>
              </p:ext>
            </p:extLst>
          </p:nvPr>
        </p:nvGraphicFramePr>
        <p:xfrm>
          <a:off x="142879" y="1213338"/>
          <a:ext cx="11934825" cy="530660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850411">
                  <a:extLst>
                    <a:ext uri="{9D8B030D-6E8A-4147-A177-3AD203B41FA5}">
                      <a16:colId xmlns:a16="http://schemas.microsoft.com/office/drawing/2014/main" val="3957848941"/>
                    </a:ext>
                  </a:extLst>
                </a:gridCol>
                <a:gridCol w="1324484">
                  <a:extLst>
                    <a:ext uri="{9D8B030D-6E8A-4147-A177-3AD203B41FA5}">
                      <a16:colId xmlns:a16="http://schemas.microsoft.com/office/drawing/2014/main" val="2849847566"/>
                    </a:ext>
                  </a:extLst>
                </a:gridCol>
                <a:gridCol w="991553">
                  <a:extLst>
                    <a:ext uri="{9D8B030D-6E8A-4147-A177-3AD203B41FA5}">
                      <a16:colId xmlns:a16="http://schemas.microsoft.com/office/drawing/2014/main" val="2776933515"/>
                    </a:ext>
                  </a:extLst>
                </a:gridCol>
                <a:gridCol w="1063929">
                  <a:extLst>
                    <a:ext uri="{9D8B030D-6E8A-4147-A177-3AD203B41FA5}">
                      <a16:colId xmlns:a16="http://schemas.microsoft.com/office/drawing/2014/main" val="4166509840"/>
                    </a:ext>
                  </a:extLst>
                </a:gridCol>
                <a:gridCol w="933652">
                  <a:extLst>
                    <a:ext uri="{9D8B030D-6E8A-4147-A177-3AD203B41FA5}">
                      <a16:colId xmlns:a16="http://schemas.microsoft.com/office/drawing/2014/main" val="3486729655"/>
                    </a:ext>
                  </a:extLst>
                </a:gridCol>
                <a:gridCol w="1729789">
                  <a:extLst>
                    <a:ext uri="{9D8B030D-6E8A-4147-A177-3AD203B41FA5}">
                      <a16:colId xmlns:a16="http://schemas.microsoft.com/office/drawing/2014/main" val="1812497611"/>
                    </a:ext>
                  </a:extLst>
                </a:gridCol>
                <a:gridCol w="919176">
                  <a:extLst>
                    <a:ext uri="{9D8B030D-6E8A-4147-A177-3AD203B41FA5}">
                      <a16:colId xmlns:a16="http://schemas.microsoft.com/office/drawing/2014/main" val="4098398032"/>
                    </a:ext>
                  </a:extLst>
                </a:gridCol>
                <a:gridCol w="1121831">
                  <a:extLst>
                    <a:ext uri="{9D8B030D-6E8A-4147-A177-3AD203B41FA5}">
                      <a16:colId xmlns:a16="http://schemas.microsoft.com/office/drawing/2014/main" val="3011715075"/>
                    </a:ext>
                  </a:extLst>
                </a:gridCol>
              </a:tblGrid>
              <a:tr h="2009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Number of Class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Line Coverage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Mutation Coverage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Running 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Number of Threads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3596813712"/>
                  </a:ext>
                </a:extLst>
              </a:tr>
              <a:tr h="165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percentage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coverage 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percentage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killed/numberOfMutation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8621"/>
                  </a:ext>
                </a:extLst>
              </a:tr>
              <a:tr h="754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zt-exec,305172eaed27aa71a6f4de970d20c73cefe6291e,https://github.com/zeroturnaround/zt-exec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404/689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29%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 202/699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18:16 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101003599"/>
                  </a:ext>
                </a:extLst>
              </a:tr>
              <a:tr h="759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aho-corasick,25eeef5168846d50dc343c1f224a24745f925f5b,https://github.com/robert-bor/aho-corasick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322/341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70%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481/686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0:46 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1743592619"/>
                  </a:ext>
                </a:extLst>
              </a:tr>
              <a:tr h="524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GoogleAuth,7051a9a23913c9ef3808467b1c647cab7ada82cf,https://github.com/wstrange/GoogleAuth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187/256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50%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286/576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02:54 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3605826590"/>
                  </a:ext>
                </a:extLst>
              </a:tr>
              <a:tr h="792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RestFixture,bb4c7071c4edfd9f4aac8c6dd3aee1b196ffa0f1,https://github.com/smartrics/RestFixture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1290/1655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53%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806/1513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02:08 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1365224894"/>
                  </a:ext>
                </a:extLst>
              </a:tr>
              <a:tr h="50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pollexor,0255b9bbd0163dc2e3c86b3bfc9127ecf3a01cfc,https://github.com/square/pollexor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262/292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80%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756/945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0:38 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2532353751"/>
                  </a:ext>
                </a:extLst>
              </a:tr>
              <a:tr h="602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rtree,e406cff766740b117898d6777c094ed494220fa5,https://github.com/davidmoten/rtree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1868/2349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66%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1243/1874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36:16 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911277122"/>
                  </a:ext>
                </a:extLst>
              </a:tr>
              <a:tr h="20094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Project given by TA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97911"/>
                  </a:ext>
                </a:extLst>
              </a:tr>
              <a:tr h="2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commons-codec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3592/3906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78%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14955/19122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18:24 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2581775928"/>
                  </a:ext>
                </a:extLst>
              </a:tr>
              <a:tr h="2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commons-lang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13894/14563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73%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35563/48766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02:23 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3296319732"/>
                  </a:ext>
                </a:extLst>
              </a:tr>
              <a:tr h="2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jfreechart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Got crash after running more than 2 hours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2262274273"/>
                  </a:ext>
                </a:extLst>
              </a:tr>
              <a:tr h="2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joda-time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81" marR="6381" marT="6381" marB="0" anchor="ctr"/>
                </a:tc>
                <a:extLst>
                  <a:ext uri="{0D108BD9-81ED-4DB2-BD59-A6C34878D82A}">
                    <a16:rowId xmlns:a16="http://schemas.microsoft.com/office/drawing/2014/main" val="40979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2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9822-D9BF-4DC6-B56C-B9A0FD9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163" y="2708395"/>
            <a:ext cx="3807674" cy="12305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4800" dirty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20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1E12-ACE1-4383-8105-347D820F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E5F1-5EEE-45AE-948A-8A2B6810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6916"/>
            <a:ext cx="10353762" cy="4428392"/>
          </a:xfrm>
        </p:spPr>
        <p:txBody>
          <a:bodyPr/>
          <a:lstStyle/>
          <a:p>
            <a:pPr marL="36900" indent="0">
              <a:buClr>
                <a:schemeClr val="accent1"/>
              </a:buClr>
              <a:buNone/>
            </a:pPr>
            <a:r>
              <a:rPr lang="en-US" dirty="0">
                <a:effectLst/>
              </a:rPr>
              <a:t>We opted to use the following configuration: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IDE: Eclipse Oxygen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Java version: JDK 1.8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Build system: Apache Maven 3.5.3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Version control: GitHub</a:t>
            </a:r>
          </a:p>
          <a:p>
            <a:pPr marL="450000" lvl="1" indent="0">
              <a:buClr>
                <a:schemeClr val="accent1"/>
              </a:buClr>
              <a:buNone/>
            </a:pPr>
            <a:endParaRPr lang="en-US" dirty="0">
              <a:effectLst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E2B7A-CD4C-4AAA-B070-29E746D6E5B3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B5BC5B-69A3-41DF-B442-508D3DD3B3EE}"/>
              </a:ext>
            </a:extLst>
          </p:cNvPr>
          <p:cNvSpPr txBox="1">
            <a:spLocks/>
          </p:cNvSpPr>
          <p:nvPr/>
        </p:nvSpPr>
        <p:spPr>
          <a:xfrm>
            <a:off x="852855" y="1125415"/>
            <a:ext cx="10105658" cy="506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sz="2000" dirty="0">
                <a:solidFill>
                  <a:schemeClr val="tx2"/>
                </a:solidFill>
              </a:rPr>
              <a:t>AOD is replaces an arithmetic expression by each one of the operand</a:t>
            </a:r>
          </a:p>
          <a:p>
            <a:pPr marL="342900" indent="-3429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A8E48-7B02-4413-A8F9-4F10DC88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0" y="1946480"/>
            <a:ext cx="8265379" cy="41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/>
              <a:t>AOR </a:t>
            </a:r>
            <a:r>
              <a:rPr lang="en-US" sz="4000" b="1" dirty="0"/>
              <a:t>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AOR replaces every arithmetic operator with every other operator.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A</a:t>
            </a:r>
            <a:r>
              <a:rPr lang="en-US" dirty="0" err="1"/>
              <a:t>ll</a:t>
            </a:r>
            <a:r>
              <a:rPr lang="en-US" dirty="0"/>
              <a:t> the possible replacements: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4E832-2135-4121-8370-5A12EA56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05125"/>
              </p:ext>
            </p:extLst>
          </p:nvPr>
        </p:nvGraphicFramePr>
        <p:xfrm>
          <a:off x="1450732" y="2892670"/>
          <a:ext cx="4573223" cy="298059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53483">
                  <a:extLst>
                    <a:ext uri="{9D8B030D-6E8A-4147-A177-3AD203B41FA5}">
                      <a16:colId xmlns:a16="http://schemas.microsoft.com/office/drawing/2014/main" val="811155260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0461646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7492461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448979429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11362025"/>
                    </a:ext>
                  </a:extLst>
                </a:gridCol>
              </a:tblGrid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188628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669662"/>
                  </a:ext>
                </a:extLst>
              </a:tr>
              <a:tr h="6179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052707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991729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973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83171-B944-4207-A39E-87C7F517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40443"/>
              </p:ext>
            </p:extLst>
          </p:nvPr>
        </p:nvGraphicFramePr>
        <p:xfrm>
          <a:off x="6559062" y="2883878"/>
          <a:ext cx="357846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XOR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F1AD5-7205-4D2B-8D08-FFBC9FDE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33622"/>
              </p:ext>
            </p:extLst>
          </p:nvPr>
        </p:nvGraphicFramePr>
        <p:xfrm>
          <a:off x="6559061" y="4420551"/>
          <a:ext cx="35784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854538"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598176"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377" y="1448995"/>
            <a:ext cx="10782477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2"/>
                </a:solidFill>
              </a:rPr>
              <a:t>The implementation of the relational operator replacement required for each relational operator to be replaced by every other one. 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28711"/>
              </p:ext>
            </p:extLst>
          </p:nvPr>
        </p:nvGraphicFramePr>
        <p:xfrm>
          <a:off x="1063871" y="3094892"/>
          <a:ext cx="5308267" cy="328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257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&gt;=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&gt;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568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/>
                </a:solidFill>
              </a:rPr>
              <a:t>We used the same approach as the </a:t>
            </a:r>
            <a:r>
              <a:rPr lang="en-IN" dirty="0" err="1">
                <a:solidFill>
                  <a:schemeClr val="tx2"/>
                </a:solidFill>
              </a:rPr>
              <a:t>mutators</a:t>
            </a:r>
            <a:r>
              <a:rPr lang="en-IN" dirty="0">
                <a:solidFill>
                  <a:schemeClr val="tx2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2"/>
                </a:solidFill>
              </a:rPr>
              <a:t>Mutator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CB0C73-B744-45E0-9EB1-BA70B66F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438"/>
          </a:xfrm>
        </p:spPr>
        <p:txBody>
          <a:bodyPr/>
          <a:lstStyle/>
          <a:p>
            <a:pPr algn="ctr"/>
            <a:r>
              <a:rPr lang="en-US" b="1" dirty="0" err="1"/>
              <a:t>Mutators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32FB16-E677-4F0D-B0C5-C5BEAA52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28701"/>
            <a:ext cx="11258550" cy="631287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CRMutator.MutantType.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ADD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CRMutator.MutantType.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SUB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CRMutator.MutantType.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NEGATE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CRMutator.MutantType.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REPLACE_ONE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CRMutator.MutantType.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REPLACE_ZERO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AODMutator.AODMutator1.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AOD_MUTATOR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AODMutator.AODMutator2.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AOD_MUTATOR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NE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EQ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GE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RORMutator.Type.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GT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CB0C73-B744-45E0-9EB1-BA70B66F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438"/>
          </a:xfrm>
        </p:spPr>
        <p:txBody>
          <a:bodyPr/>
          <a:lstStyle/>
          <a:p>
            <a:pPr algn="ctr"/>
            <a:r>
              <a:rPr lang="en-US" b="1" dirty="0"/>
              <a:t>Mutators (</a:t>
            </a:r>
            <a:r>
              <a:rPr lang="en-US" b="1" dirty="0" err="1"/>
              <a:t>contd</a:t>
            </a:r>
            <a:r>
              <a:rPr lang="en-US" b="1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32FB16-E677-4F0D-B0C5-C5BEAA52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38323"/>
            <a:ext cx="11258550" cy="615156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LE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RORMutator.Type.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LT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AORMutator.MathMutator1.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AOR_MUTATOR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AORMutator.MathMutator2.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AOR_MUTATOR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AORMutator.MathMutator3.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AOR_MUTATOR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Monaco" pitchFamily="2" charset="77"/>
              </a:rPr>
              <a:t>AORMutator.MathMutator4.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AOR_MUTATOR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DECREMENT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INCREMENT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REMOVE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REVERSE</a:t>
            </a:r>
            <a:endParaRPr lang="en-US" dirty="0">
              <a:solidFill>
                <a:schemeClr val="accent1"/>
              </a:solidFill>
              <a:latin typeface="Monaco" pitchFamily="2" charset="77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6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FA7160-795E-4D17-A6A5-212052B6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1387"/>
          </a:xfrm>
        </p:spPr>
        <p:txBody>
          <a:bodyPr/>
          <a:lstStyle/>
          <a:p>
            <a:r>
              <a:rPr lang="en-US" dirty="0"/>
              <a:t>CR </a:t>
            </a:r>
            <a:r>
              <a:rPr lang="en-US" dirty="0" err="1"/>
              <a:t>Mutator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63ED2DB-5C24-4D75-A548-6D5B071C8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047582"/>
              </p:ext>
            </p:extLst>
          </p:nvPr>
        </p:nvGraphicFramePr>
        <p:xfrm>
          <a:off x="838200" y="2432301"/>
          <a:ext cx="10515600" cy="257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650">
                  <a:extLst>
                    <a:ext uri="{9D8B030D-6E8A-4147-A177-3AD203B41FA5}">
                      <a16:colId xmlns:a16="http://schemas.microsoft.com/office/drawing/2014/main" val="121048602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5467461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837002"/>
                    </a:ext>
                  </a:extLst>
                </a:gridCol>
              </a:tblGrid>
              <a:tr h="428421">
                <a:tc>
                  <a:txBody>
                    <a:bodyPr/>
                    <a:lstStyle/>
                    <a:p>
                      <a:r>
                        <a:rPr lang="en-US" dirty="0"/>
                        <a:t>Mutation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19647"/>
                  </a:ext>
                </a:extLst>
              </a:tr>
              <a:tr h="42842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ADD</a:t>
                      </a:r>
                      <a:r>
                        <a:rPr lang="en-US" dirty="0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17176"/>
                  </a:ext>
                </a:extLst>
              </a:tr>
              <a:tr h="42842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72534"/>
                  </a:ext>
                </a:extLst>
              </a:tr>
              <a:tr h="42842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NEGATE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00310"/>
                  </a:ext>
                </a:extLst>
              </a:tr>
              <a:tr h="42842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REPLACE_ONE</a:t>
                      </a:r>
                      <a:r>
                        <a:rPr lang="en-US" dirty="0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53186"/>
                  </a:ext>
                </a:extLst>
              </a:tr>
              <a:tr h="42842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REPLACE_ZERO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9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4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7133A4-90B3-5845-A2C7-5465EA7F20F3}"/>
              </a:ext>
            </a:extLst>
          </p:cNvPr>
          <p:cNvSpPr>
            <a:spLocks noGrp="1"/>
          </p:cNvSpPr>
          <p:nvPr/>
        </p:nvSpPr>
        <p:spPr>
          <a:xfrm>
            <a:off x="714598" y="165853"/>
            <a:ext cx="10515600" cy="5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in real-world project: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7BE6A-F3D5-0D42-BB5F-2915526C3D7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98" y="3587261"/>
            <a:ext cx="10274300" cy="3182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164CD-FE02-7C44-AFE9-42E48E00B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3" y="1676618"/>
            <a:ext cx="9414538" cy="1618336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E1BB709-3476-A244-BB90-0C59F6483A8D}"/>
              </a:ext>
            </a:extLst>
          </p:cNvPr>
          <p:cNvSpPr txBox="1"/>
          <p:nvPr/>
        </p:nvSpPr>
        <p:spPr>
          <a:xfrm>
            <a:off x="711281" y="762127"/>
            <a:ext cx="5577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Project</a:t>
            </a:r>
            <a:r>
              <a:rPr lang="en-US" dirty="0"/>
              <a:t>: </a:t>
            </a:r>
            <a:r>
              <a:rPr lang="en-US" dirty="0" err="1"/>
              <a:t>zt</a:t>
            </a:r>
            <a:r>
              <a:rPr lang="en-US" dirty="0"/>
              <a:t>-exec</a:t>
            </a:r>
          </a:p>
          <a:p>
            <a:r>
              <a:rPr lang="en-US" b="1" dirty="0"/>
              <a:t>Commit</a:t>
            </a:r>
            <a:r>
              <a:rPr lang="en-US" dirty="0"/>
              <a:t>: 305172eaed27aa71a6f4de970d20c73cefe6291e</a:t>
            </a:r>
          </a:p>
        </p:txBody>
      </p:sp>
    </p:spTree>
    <p:extLst>
      <p:ext uri="{BB962C8B-B14F-4D97-AF65-F5344CB8AC3E}">
        <p14:creationId xmlns:p14="http://schemas.microsoft.com/office/powerpoint/2010/main" val="2880232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368</TotalTime>
  <Words>652</Words>
  <Application>Microsoft Office PowerPoint</Application>
  <PresentationFormat>Widescreen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Calisto MT</vt:lpstr>
      <vt:lpstr>Garamond</vt:lpstr>
      <vt:lpstr>Monaco</vt:lpstr>
      <vt:lpstr>Times New Roman</vt:lpstr>
      <vt:lpstr>Trebuchet MS</vt:lpstr>
      <vt:lpstr>Wingdings</vt:lpstr>
      <vt:lpstr>Wingdings 2</vt:lpstr>
      <vt:lpstr>Slate</vt:lpstr>
      <vt:lpstr>PowerPoint Presentation</vt:lpstr>
      <vt:lpstr>Project Setup</vt:lpstr>
      <vt:lpstr>PowerPoint Presentation</vt:lpstr>
      <vt:lpstr>AOR implementation</vt:lpstr>
      <vt:lpstr>ROR Implementation</vt:lpstr>
      <vt:lpstr>Mutators</vt:lpstr>
      <vt:lpstr>Mutators (contd)</vt:lpstr>
      <vt:lpstr>CR Mutator</vt:lpstr>
      <vt:lpstr>PowerPoint Presentation</vt:lpstr>
      <vt:lpstr>UOR Mutator</vt:lpstr>
      <vt:lpstr>UOR Mutator - Example</vt:lpstr>
      <vt:lpstr>Running in MultiThreads</vt:lpstr>
      <vt:lpstr>Test 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Ponmalar Bose</cp:lastModifiedBy>
  <cp:revision>84</cp:revision>
  <dcterms:created xsi:type="dcterms:W3CDTF">2018-03-21T20:42:44Z</dcterms:created>
  <dcterms:modified xsi:type="dcterms:W3CDTF">2018-04-19T20:44:34Z</dcterms:modified>
</cp:coreProperties>
</file>