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422" r:id="rId3"/>
    <p:sldId id="423" r:id="rId4"/>
    <p:sldId id="424" r:id="rId5"/>
    <p:sldId id="425" r:id="rId6"/>
    <p:sldId id="386" r:id="rId7"/>
    <p:sldId id="408" r:id="rId8"/>
    <p:sldId id="431" r:id="rId9"/>
    <p:sldId id="434" r:id="rId10"/>
    <p:sldId id="436" r:id="rId11"/>
    <p:sldId id="438" r:id="rId12"/>
    <p:sldId id="276" r:id="rId13"/>
    <p:sldId id="277" r:id="rId14"/>
    <p:sldId id="288" r:id="rId15"/>
    <p:sldId id="285" r:id="rId16"/>
    <p:sldId id="278" r:id="rId17"/>
    <p:sldId id="287" r:id="rId18"/>
    <p:sldId id="280" r:id="rId19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431E6-D1E9-4EE0-84FA-9407256F590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842EF-40E2-4885-A37B-9D78CC624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2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zh-cn/3/library/heapq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0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goal test </a:t>
            </a:r>
            <a:r>
              <a:rPr lang="zh-CN" altLang="en-US" dirty="0"/>
              <a:t>发生在节点被选择扩展时（查找子结点之前）：第一个生成的目标结点可能在次优路径。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frontier</a:t>
            </a:r>
            <a:r>
              <a:rPr lang="zh-CN" altLang="en-US" dirty="0"/>
              <a:t>中有更好的路径到达该结点则会引起一个</a:t>
            </a:r>
            <a:r>
              <a:rPr lang="en-US" altLang="zh-CN" dirty="0"/>
              <a:t>goal test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99+211=310</a:t>
            </a:r>
          </a:p>
          <a:p>
            <a:r>
              <a:rPr lang="en-US" altLang="zh-CN" dirty="0"/>
              <a:t>80+97+101=278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69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stack </a:t>
            </a:r>
            <a:r>
              <a:rPr lang="zh-CN" altLang="en-US" dirty="0"/>
              <a:t>叠盘子 先取走上面的</a:t>
            </a:r>
            <a:endParaRPr lang="en-US" altLang="zh-CN" dirty="0"/>
          </a:p>
          <a:p>
            <a:r>
              <a:rPr lang="en-US" altLang="zh-CN" dirty="0"/>
              <a:t>queue </a:t>
            </a:r>
            <a:r>
              <a:rPr lang="zh-CN" altLang="en-US" dirty="0"/>
              <a:t>排队进门 排在前面的先进去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77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https://docs.python.org/zh-cn/3/library/heapq.html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9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425878"/>
            <a:ext cx="12191999" cy="1810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子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元素\复旦ppt921-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12134"/>
          <a:stretch>
            <a:fillRect/>
          </a:stretch>
        </p:blipFill>
        <p:spPr bwMode="auto">
          <a:xfrm>
            <a:off x="0" y="2221635"/>
            <a:ext cx="12192000" cy="241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876663" y="2598743"/>
            <a:ext cx="10438673" cy="74021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000" b="1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DengXian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Section Title</a:t>
            </a:r>
            <a:endParaRPr 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3FD5C89-4380-45EC-AD66-49F25F32BE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6662" y="3442274"/>
            <a:ext cx="10438673" cy="606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altLang="zh-CN" dirty="0"/>
              <a:t>Subsection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18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1" y="920114"/>
            <a:ext cx="11103159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4421" y="267253"/>
            <a:ext cx="8970107" cy="6058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latin typeface="Times New Roman" panose="02020603050405020304" pitchFamily="18" charset="0"/>
                <a:ea typeface="DengXian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内容占位符 30">
            <a:extLst>
              <a:ext uri="{FF2B5EF4-FFF2-40B4-BE49-F238E27FC236}">
                <a16:creationId xmlns:a16="http://schemas.microsoft.com/office/drawing/2014/main" id="{C62BC6F1-A2AA-4ADF-AED4-796BD9F78D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4421" y="1298145"/>
            <a:ext cx="11103158" cy="529260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56A3E9"/>
              </a:buClr>
              <a:buSzPct val="80000"/>
              <a:buFont typeface="Times New Roman" panose="02020603050405020304" pitchFamily="18" charset="0"/>
              <a:buChar char="►"/>
              <a:defRPr sz="2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chemeClr val="bg2">
                  <a:lumMod val="75000"/>
                </a:schemeClr>
              </a:buCl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First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32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4068" y="981210"/>
            <a:ext cx="11103864" cy="420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09873" y="2654935"/>
            <a:ext cx="457225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0617" y="2098903"/>
            <a:ext cx="6381115" cy="1430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30875"/>
            <a:ext cx="12192000" cy="4768850"/>
            <a:chOff x="0" y="1130875"/>
            <a:chExt cx="12192000" cy="4768850"/>
          </a:xfrm>
        </p:grpSpPr>
        <p:sp>
          <p:nvSpPr>
            <p:cNvPr id="3" name="object 3"/>
            <p:cNvSpPr/>
            <p:nvPr/>
          </p:nvSpPr>
          <p:spPr>
            <a:xfrm>
              <a:off x="3707894" y="1130875"/>
              <a:ext cx="4771635" cy="47684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593847"/>
              <a:ext cx="3767454" cy="1179830"/>
            </a:xfrm>
            <a:custGeom>
              <a:avLst/>
              <a:gdLst/>
              <a:ahLst/>
              <a:cxnLst/>
              <a:rect l="l" t="t" r="r" b="b"/>
              <a:pathLst>
                <a:path w="3767454" h="1179829">
                  <a:moveTo>
                    <a:pt x="3570732" y="0"/>
                  </a:moveTo>
                  <a:lnTo>
                    <a:pt x="0" y="0"/>
                  </a:lnTo>
                  <a:lnTo>
                    <a:pt x="0" y="1179576"/>
                  </a:lnTo>
                  <a:lnTo>
                    <a:pt x="3767328" y="1179576"/>
                  </a:lnTo>
                  <a:lnTo>
                    <a:pt x="3767328" y="196596"/>
                  </a:lnTo>
                  <a:lnTo>
                    <a:pt x="3762136" y="151515"/>
                  </a:lnTo>
                  <a:lnTo>
                    <a:pt x="3747347" y="110134"/>
                  </a:lnTo>
                  <a:lnTo>
                    <a:pt x="3724140" y="73631"/>
                  </a:lnTo>
                  <a:lnTo>
                    <a:pt x="3693696" y="43187"/>
                  </a:lnTo>
                  <a:lnTo>
                    <a:pt x="3657193" y="19980"/>
                  </a:lnTo>
                  <a:lnTo>
                    <a:pt x="3615812" y="5191"/>
                  </a:lnTo>
                  <a:lnTo>
                    <a:pt x="357073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67328" y="2593847"/>
              <a:ext cx="8425180" cy="1179830"/>
            </a:xfrm>
            <a:custGeom>
              <a:avLst/>
              <a:gdLst/>
              <a:ahLst/>
              <a:cxnLst/>
              <a:rect l="l" t="t" r="r" b="b"/>
              <a:pathLst>
                <a:path w="8425180" h="1179829">
                  <a:moveTo>
                    <a:pt x="8424672" y="0"/>
                  </a:moveTo>
                  <a:lnTo>
                    <a:pt x="196596" y="0"/>
                  </a:lnTo>
                  <a:lnTo>
                    <a:pt x="151515" y="5191"/>
                  </a:lnTo>
                  <a:lnTo>
                    <a:pt x="110134" y="19980"/>
                  </a:lnTo>
                  <a:lnTo>
                    <a:pt x="73631" y="43187"/>
                  </a:lnTo>
                  <a:lnTo>
                    <a:pt x="43187" y="73631"/>
                  </a:lnTo>
                  <a:lnTo>
                    <a:pt x="19980" y="110134"/>
                  </a:lnTo>
                  <a:lnTo>
                    <a:pt x="5191" y="151515"/>
                  </a:lnTo>
                  <a:lnTo>
                    <a:pt x="0" y="196596"/>
                  </a:lnTo>
                  <a:lnTo>
                    <a:pt x="0" y="1179576"/>
                  </a:lnTo>
                  <a:lnTo>
                    <a:pt x="8228076" y="1179576"/>
                  </a:lnTo>
                  <a:lnTo>
                    <a:pt x="8273156" y="1174384"/>
                  </a:lnTo>
                  <a:lnTo>
                    <a:pt x="8314537" y="1159595"/>
                  </a:lnTo>
                  <a:lnTo>
                    <a:pt x="8351040" y="1136388"/>
                  </a:lnTo>
                  <a:lnTo>
                    <a:pt x="8381484" y="1105944"/>
                  </a:lnTo>
                  <a:lnTo>
                    <a:pt x="8404691" y="1069441"/>
                  </a:lnTo>
                  <a:lnTo>
                    <a:pt x="8419480" y="1028060"/>
                  </a:lnTo>
                  <a:lnTo>
                    <a:pt x="8424672" y="982979"/>
                  </a:lnTo>
                  <a:lnTo>
                    <a:pt x="8424672" y="0"/>
                  </a:lnTo>
                  <a:close/>
                </a:path>
              </a:pathLst>
            </a:custGeom>
            <a:solidFill>
              <a:srgbClr val="0092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67027" y="2667000"/>
              <a:ext cx="1033272" cy="10332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620" y="2697480"/>
              <a:ext cx="3783329" cy="11193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06388" y="2831083"/>
            <a:ext cx="3143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FFFFFF"/>
                </a:solidFill>
                <a:latin typeface="Times New Roman"/>
                <a:cs typeface="Times New Roman"/>
              </a:rPr>
              <a:t>Search</a:t>
            </a:r>
            <a:r>
              <a:rPr b="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0" spc="-20" dirty="0">
                <a:solidFill>
                  <a:srgbClr val="FFFFFF"/>
                </a:solidFill>
                <a:latin typeface="Times New Roman"/>
                <a:cs typeface="Times New Roman"/>
              </a:rPr>
              <a:t>Tutorial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184C729-4EDB-4422-81B3-A8F710F1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21" y="267253"/>
            <a:ext cx="8970107" cy="605851"/>
          </a:xfrm>
        </p:spPr>
        <p:txBody>
          <a:bodyPr/>
          <a:lstStyle/>
          <a:p>
            <a:r>
              <a:rPr lang="en-US" altLang="zh-CN" dirty="0"/>
              <a:t>Data Structure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8ECB305-7DCA-44B6-B5F6-6642269F34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Utilized in Search Problem</a:t>
            </a:r>
          </a:p>
          <a:p>
            <a:pPr lvl="1"/>
            <a:r>
              <a:rPr lang="en-US" altLang="zh-CN" dirty="0"/>
              <a:t>Stack</a:t>
            </a:r>
          </a:p>
          <a:p>
            <a:pPr lvl="1"/>
            <a:r>
              <a:rPr lang="en-US" altLang="zh-CN" dirty="0"/>
              <a:t>Queue</a:t>
            </a:r>
          </a:p>
          <a:p>
            <a:pPr lvl="1"/>
            <a:r>
              <a:rPr lang="en-US" altLang="zh-CN" dirty="0"/>
              <a:t>Priority queue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Features in Common</a:t>
            </a:r>
          </a:p>
          <a:p>
            <a:pPr lvl="1"/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pop()</a:t>
            </a:r>
            <a:r>
              <a:rPr lang="zh-CN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dequeue()</a:t>
            </a:r>
            <a:r>
              <a:rPr lang="en-US" altLang="zh-CN" dirty="0"/>
              <a:t>: delete operation </a:t>
            </a:r>
          </a:p>
          <a:p>
            <a:pPr lvl="1"/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push()</a:t>
            </a:r>
            <a:r>
              <a:rPr lang="en-US" altLang="zh-CN" dirty="0"/>
              <a:t> /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enqueue()</a:t>
            </a:r>
            <a:r>
              <a:rPr lang="en-US" altLang="zh-CN" dirty="0"/>
              <a:t>: add items</a:t>
            </a:r>
          </a:p>
          <a:p>
            <a:pPr lvl="1"/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/>
              <a:t>: check whether the data structure contains items</a:t>
            </a:r>
          </a:p>
          <a:p>
            <a:pPr lvl="1"/>
            <a:r>
              <a:rPr lang="en-US" altLang="zh-CN" dirty="0"/>
              <a:t>Flexible size</a:t>
            </a:r>
          </a:p>
          <a:p>
            <a:pPr lvl="1"/>
            <a:endParaRPr lang="en-US" altLang="zh-CN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1EFAF8A-C8BA-4882-A3B0-9B29604096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02080" y="2069251"/>
          <a:ext cx="1194278" cy="182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278">
                  <a:extLst>
                    <a:ext uri="{9D8B030D-6E8A-4147-A177-3AD203B41FA5}">
                      <a16:colId xmlns:a16="http://schemas.microsoft.com/office/drawing/2014/main" val="2493204657"/>
                    </a:ext>
                  </a:extLst>
                </a:gridCol>
              </a:tblGrid>
              <a:tr h="457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{item}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93477"/>
                  </a:ext>
                </a:extLst>
              </a:tr>
              <a:tr h="457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{item}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964340"/>
                  </a:ext>
                </a:extLst>
              </a:tr>
              <a:tr h="45747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{item}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409657"/>
                  </a:ext>
                </a:extLst>
              </a:tr>
              <a:tr h="45747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{item}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669494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F63E655-B647-43FC-8AA7-F20A09DE4879}"/>
              </a:ext>
            </a:extLst>
          </p:cNvPr>
          <p:cNvCxnSpPr/>
          <p:nvPr/>
        </p:nvCxnSpPr>
        <p:spPr>
          <a:xfrm>
            <a:off x="5650305" y="2277371"/>
            <a:ext cx="651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6DC5569-687D-4A4E-A09C-DCF808628C65}"/>
              </a:ext>
            </a:extLst>
          </p:cNvPr>
          <p:cNvSpPr txBox="1"/>
          <p:nvPr/>
        </p:nvSpPr>
        <p:spPr>
          <a:xfrm>
            <a:off x="5051420" y="2069251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8917ED1-9E5E-4AB3-A8EC-BD0E813E368E}"/>
              </a:ext>
            </a:extLst>
          </p:cNvPr>
          <p:cNvCxnSpPr/>
          <p:nvPr/>
        </p:nvCxnSpPr>
        <p:spPr>
          <a:xfrm>
            <a:off x="6302080" y="1656269"/>
            <a:ext cx="409274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067FB03-DF24-4C20-A361-B50458D73093}"/>
              </a:ext>
            </a:extLst>
          </p:cNvPr>
          <p:cNvSpPr txBox="1"/>
          <p:nvPr/>
        </p:nvSpPr>
        <p:spPr>
          <a:xfrm>
            <a:off x="5821278" y="128693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243A279-BA96-4294-B115-A9279A816042}"/>
              </a:ext>
            </a:extLst>
          </p:cNvPr>
          <p:cNvCxnSpPr>
            <a:cxnSpLocks/>
          </p:cNvCxnSpPr>
          <p:nvPr/>
        </p:nvCxnSpPr>
        <p:spPr>
          <a:xfrm flipV="1">
            <a:off x="7025357" y="1656194"/>
            <a:ext cx="409274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AF5DBFD-DF29-46CA-BAF8-BDF3263A65A1}"/>
              </a:ext>
            </a:extLst>
          </p:cNvPr>
          <p:cNvSpPr txBox="1"/>
          <p:nvPr/>
        </p:nvSpPr>
        <p:spPr>
          <a:xfrm>
            <a:off x="7109072" y="12748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D365EAE-15F8-4D87-ADC0-1BAB97C599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92933" y="2336672"/>
          <a:ext cx="3154648" cy="457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62">
                  <a:extLst>
                    <a:ext uri="{9D8B030D-6E8A-4147-A177-3AD203B41FA5}">
                      <a16:colId xmlns:a16="http://schemas.microsoft.com/office/drawing/2014/main" val="2493204657"/>
                    </a:ext>
                  </a:extLst>
                </a:gridCol>
                <a:gridCol w="788662">
                  <a:extLst>
                    <a:ext uri="{9D8B030D-6E8A-4147-A177-3AD203B41FA5}">
                      <a16:colId xmlns:a16="http://schemas.microsoft.com/office/drawing/2014/main" val="1459220765"/>
                    </a:ext>
                  </a:extLst>
                </a:gridCol>
                <a:gridCol w="788662">
                  <a:extLst>
                    <a:ext uri="{9D8B030D-6E8A-4147-A177-3AD203B41FA5}">
                      <a16:colId xmlns:a16="http://schemas.microsoft.com/office/drawing/2014/main" val="1442528442"/>
                    </a:ext>
                  </a:extLst>
                </a:gridCol>
                <a:gridCol w="788662">
                  <a:extLst>
                    <a:ext uri="{9D8B030D-6E8A-4147-A177-3AD203B41FA5}">
                      <a16:colId xmlns:a16="http://schemas.microsoft.com/office/drawing/2014/main" val="2506491182"/>
                    </a:ext>
                  </a:extLst>
                </a:gridCol>
              </a:tblGrid>
              <a:tr h="457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{item}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{item}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{item}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{item}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93477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ECCC379-FFEC-456E-939E-30205CC7D328}"/>
              </a:ext>
            </a:extLst>
          </p:cNvPr>
          <p:cNvCxnSpPr/>
          <p:nvPr/>
        </p:nvCxnSpPr>
        <p:spPr>
          <a:xfrm>
            <a:off x="8876581" y="1871932"/>
            <a:ext cx="0" cy="46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74465AB-9477-48FB-9434-A437F5D7BD8E}"/>
              </a:ext>
            </a:extLst>
          </p:cNvPr>
          <p:cNvCxnSpPr/>
          <p:nvPr/>
        </p:nvCxnSpPr>
        <p:spPr>
          <a:xfrm>
            <a:off x="11237343" y="1871857"/>
            <a:ext cx="0" cy="46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40BBAD9-30FA-42FA-8AE9-803EEC63375F}"/>
              </a:ext>
            </a:extLst>
          </p:cNvPr>
          <p:cNvSpPr txBox="1"/>
          <p:nvPr/>
        </p:nvSpPr>
        <p:spPr>
          <a:xfrm>
            <a:off x="8403033" y="14747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8635C2-3683-4581-8894-C84AA44C1664}"/>
              </a:ext>
            </a:extLst>
          </p:cNvPr>
          <p:cNvSpPr txBox="1"/>
          <p:nvPr/>
        </p:nvSpPr>
        <p:spPr>
          <a:xfrm>
            <a:off x="10839753" y="14746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4B25976-D0FA-4757-AEAA-298B65DEFCD1}"/>
              </a:ext>
            </a:extLst>
          </p:cNvPr>
          <p:cNvCxnSpPr>
            <a:cxnSpLocks/>
          </p:cNvCxnSpPr>
          <p:nvPr/>
        </p:nvCxnSpPr>
        <p:spPr>
          <a:xfrm flipH="1">
            <a:off x="8441053" y="2725405"/>
            <a:ext cx="409274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073A006-7C93-4319-BAAF-498587229B04}"/>
              </a:ext>
            </a:extLst>
          </p:cNvPr>
          <p:cNvCxnSpPr>
            <a:cxnSpLocks/>
          </p:cNvCxnSpPr>
          <p:nvPr/>
        </p:nvCxnSpPr>
        <p:spPr>
          <a:xfrm flipH="1" flipV="1">
            <a:off x="11230323" y="2725404"/>
            <a:ext cx="409274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43A34A7-C589-49CD-8A39-2B471F38510F}"/>
              </a:ext>
            </a:extLst>
          </p:cNvPr>
          <p:cNvSpPr txBox="1"/>
          <p:nvPr/>
        </p:nvSpPr>
        <p:spPr>
          <a:xfrm>
            <a:off x="8063770" y="318145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A2552D-0FF6-4EDF-8E5B-E1AB00A6B402}"/>
              </a:ext>
            </a:extLst>
          </p:cNvPr>
          <p:cNvSpPr txBox="1"/>
          <p:nvPr/>
        </p:nvSpPr>
        <p:spPr>
          <a:xfrm>
            <a:off x="10840737" y="318145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6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09ACA-302B-43E9-A087-DE5648D4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Priority Queue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61B2E-8E6E-4508-9E2F-8462E310D6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4421" y="1298145"/>
            <a:ext cx="3673896" cy="5292602"/>
          </a:xfrm>
        </p:spPr>
        <p:txBody>
          <a:bodyPr/>
          <a:lstStyle/>
          <a:p>
            <a:pPr algn="just"/>
            <a:r>
              <a:rPr lang="en-US" altLang="zh-CN" dirty="0"/>
              <a:t>Extension of Queue</a:t>
            </a:r>
          </a:p>
          <a:p>
            <a:pPr lvl="1"/>
            <a:r>
              <a:rPr lang="en-US" altLang="zh-CN" b="0" dirty="0"/>
              <a:t>An element with high priority is dequeued before an element with low priority.</a:t>
            </a:r>
          </a:p>
          <a:p>
            <a:pPr lvl="1"/>
            <a:r>
              <a:rPr lang="en-US" altLang="zh-CN" b="0" dirty="0"/>
              <a:t>If two elements have the same priority, they are served according to their order in the queue.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External module</a:t>
            </a:r>
          </a:p>
          <a:p>
            <a:pPr lvl="1"/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heapq</a:t>
            </a:r>
            <a:endParaRPr lang="zh-CN" alt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01D74C-8B85-4A23-8BE2-FDFE1ADF32FC}"/>
              </a:ext>
            </a:extLst>
          </p:cNvPr>
          <p:cNvSpPr/>
          <p:nvPr/>
        </p:nvSpPr>
        <p:spPr>
          <a:xfrm>
            <a:off x="4981289" y="58847"/>
            <a:ext cx="7078446" cy="67403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PriorityQueue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9DE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600" dirty="0" err="1">
                <a:solidFill>
                  <a:srgbClr val="009DE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600" dirty="0">
                <a:solidFill>
                  <a:srgbClr val="009DE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(self):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self._elements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self._size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1600" dirty="0" err="1">
                <a:solidFill>
                  <a:srgbClr val="009DEA"/>
                </a:solidFill>
                <a:latin typeface="Consolas" panose="020B0609020204030204" pitchFamily="49" charset="0"/>
              </a:rPr>
              <a:t>is_empty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(self):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self._size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== 0: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9DEA"/>
                </a:solidFill>
                <a:latin typeface="Consolas" panose="020B0609020204030204" pitchFamily="49" charset="0"/>
              </a:rPr>
              <a:t>enqueue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(self, e):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self._elements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self._elements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+ [e]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self._size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+= 1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9DEA"/>
                </a:solidFill>
                <a:latin typeface="Consolas" panose="020B0609020204030204" pitchFamily="49" charset="0"/>
              </a:rPr>
              <a:t>dequeue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(self):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self.is_empty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raise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Exception(</a:t>
            </a:r>
            <a:r>
              <a:rPr lang="en-US" altLang="zh-CN" sz="1600" dirty="0">
                <a:solidFill>
                  <a:srgbClr val="860000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1600" dirty="0" err="1">
                <a:solidFill>
                  <a:srgbClr val="860000"/>
                </a:solidFill>
                <a:latin typeface="Consolas" panose="020B0609020204030204" pitchFamily="49" charset="0"/>
              </a:rPr>
              <a:t>PriorityQueue</a:t>
            </a:r>
            <a:r>
              <a:rPr lang="en-US" altLang="zh-CN" sz="1600" dirty="0">
                <a:solidFill>
                  <a:srgbClr val="860000"/>
                </a:solidFill>
                <a:latin typeface="Consolas" panose="020B0609020204030204" pitchFamily="49" charset="0"/>
              </a:rPr>
              <a:t> underflow!"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prior_index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   for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9DEA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self._size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self._elements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]&lt;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self._elements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prior_index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prior_index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e =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self._elements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prior_index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self._size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-= 1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self._elements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self._elements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[: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prior_index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                 +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self._elements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[prior_index+1:]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9DEA"/>
                </a:solidFill>
                <a:latin typeface="Consolas" panose="020B0609020204030204" pitchFamily="49" charset="0"/>
              </a:rPr>
              <a:t>get_size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(self):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self._size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EB5EF9-CCE5-47D8-AEEF-BF78331334FF}"/>
              </a:ext>
            </a:extLst>
          </p:cNvPr>
          <p:cNvSpPr/>
          <p:nvPr/>
        </p:nvSpPr>
        <p:spPr>
          <a:xfrm>
            <a:off x="5796951" y="4019908"/>
            <a:ext cx="6081623" cy="992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0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1988" y="2520695"/>
            <a:ext cx="6319266" cy="1119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4502" y="2654935"/>
            <a:ext cx="5681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 Python</a:t>
            </a:r>
            <a:r>
              <a:rPr spc="-20" dirty="0"/>
              <a:t> </a:t>
            </a:r>
            <a:r>
              <a:rPr spc="-5" dirty="0"/>
              <a:t>Implementation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112" y="229946"/>
            <a:ext cx="173908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D</a:t>
            </a:r>
            <a:r>
              <a:rPr lang="en-US" altLang="zh-CN" sz="3600" dirty="0"/>
              <a:t>ebug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23112" y="1442504"/>
            <a:ext cx="4646295" cy="47128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1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Break point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108" y="2743200"/>
            <a:ext cx="4798695" cy="141000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1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F7 (</a:t>
            </a:r>
            <a:r>
              <a:rPr lang="en-US" altLang="zh-CN" sz="2800" b="1" spc="-5" dirty="0">
                <a:latin typeface="Times New Roman"/>
                <a:cs typeface="Times New Roman"/>
              </a:rPr>
              <a:t>Step</a:t>
            </a:r>
            <a:r>
              <a:rPr lang="zh-CN" altLang="en-US" sz="2800" b="1" spc="-5" dirty="0">
                <a:latin typeface="Times New Roman"/>
                <a:cs typeface="Times New Roman"/>
              </a:rPr>
              <a:t> </a:t>
            </a:r>
            <a:r>
              <a:rPr lang="en-US" altLang="zh-CN" sz="2800" b="1" spc="-5" dirty="0">
                <a:latin typeface="Times New Roman"/>
                <a:cs typeface="Times New Roman"/>
              </a:rPr>
              <a:t>into)</a:t>
            </a:r>
          </a:p>
          <a:p>
            <a:pPr marL="12066">
              <a:lnSpc>
                <a:spcPct val="100000"/>
              </a:lnSpc>
              <a:spcBef>
                <a:spcPts val="315"/>
              </a:spcBef>
              <a:buClr>
                <a:srgbClr val="55A2E9"/>
              </a:buClr>
              <a:buSzPct val="80357"/>
              <a:tabLst>
                <a:tab pos="469900" algn="l"/>
                <a:tab pos="470534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     F8 (Step Over)</a:t>
            </a:r>
          </a:p>
          <a:p>
            <a:pPr marL="12066">
              <a:lnSpc>
                <a:spcPct val="100000"/>
              </a:lnSpc>
              <a:spcBef>
                <a:spcPts val="315"/>
              </a:spcBef>
              <a:buClr>
                <a:srgbClr val="55A2E9"/>
              </a:buClr>
              <a:buSzPct val="80357"/>
              <a:tabLst>
                <a:tab pos="469900" algn="l"/>
                <a:tab pos="470534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     F9 (Resume)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5F17D24-3AEC-4B7C-8938-907291B11921}"/>
              </a:ext>
            </a:extLst>
          </p:cNvPr>
          <p:cNvSpPr txBox="1"/>
          <p:nvPr/>
        </p:nvSpPr>
        <p:spPr>
          <a:xfrm>
            <a:off x="623112" y="4539888"/>
            <a:ext cx="4798695" cy="47128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1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Monitor variable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D3451CB-9820-4C61-9A11-1C136B0DB5D9}"/>
              </a:ext>
            </a:extLst>
          </p:cNvPr>
          <p:cNvSpPr txBox="1"/>
          <p:nvPr/>
        </p:nvSpPr>
        <p:spPr>
          <a:xfrm>
            <a:off x="623112" y="5715000"/>
            <a:ext cx="6507031" cy="47128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indent="-457834">
              <a:spcBef>
                <a:spcPts val="31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Make good use of  </a:t>
            </a:r>
            <a:r>
              <a:rPr lang="zh-CN" altLang="en-US" sz="2800" b="1" spc="-5" dirty="0">
                <a:latin typeface="Times New Roman"/>
                <a:cs typeface="Times New Roman"/>
              </a:rPr>
              <a:t>test_for_debug.py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E34F27D-DA67-481E-AE7C-A34C1596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544" y="1433626"/>
            <a:ext cx="4238348" cy="50978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112" y="229946"/>
            <a:ext cx="173908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D</a:t>
            </a:r>
            <a:r>
              <a:rPr lang="en-US" altLang="zh-CN" sz="3600" dirty="0"/>
              <a:t>ebug</a:t>
            </a:r>
            <a:endParaRPr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EBF241-3DDD-4B63-B840-F5E5D6969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10013924" cy="563283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73E1557-66EC-447F-BCC3-28349C430DDB}"/>
              </a:ext>
            </a:extLst>
          </p:cNvPr>
          <p:cNvSpPr/>
          <p:nvPr/>
        </p:nvSpPr>
        <p:spPr>
          <a:xfrm>
            <a:off x="2895600" y="4648200"/>
            <a:ext cx="76962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E4C310-00AA-4F99-97B1-36646A147F9C}"/>
              </a:ext>
            </a:extLst>
          </p:cNvPr>
          <p:cNvSpPr/>
          <p:nvPr/>
        </p:nvSpPr>
        <p:spPr>
          <a:xfrm>
            <a:off x="2667000" y="2438400"/>
            <a:ext cx="7848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E935C162-8DA0-482E-BE6E-9BF073C04B6C}"/>
              </a:ext>
            </a:extLst>
          </p:cNvPr>
          <p:cNvSpPr/>
          <p:nvPr/>
        </p:nvSpPr>
        <p:spPr>
          <a:xfrm>
            <a:off x="10722746" y="4800600"/>
            <a:ext cx="1066800" cy="609600"/>
          </a:xfrm>
          <a:prstGeom prst="wedgeRoundRectCallout">
            <a:avLst>
              <a:gd name="adj1" fmla="val -59280"/>
              <a:gd name="adj2" fmla="val 858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5" dirty="0">
                <a:latin typeface="Times New Roman"/>
                <a:cs typeface="Times New Roman"/>
              </a:rPr>
              <a:t>variable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873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112" y="229946"/>
            <a:ext cx="686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I/O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23112" y="1248708"/>
            <a:ext cx="4646295" cy="126124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1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Input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testcases </a:t>
            </a:r>
            <a:r>
              <a:rPr sz="2400" dirty="0">
                <a:latin typeface="Consolas"/>
                <a:cs typeface="Consolas"/>
              </a:rPr>
              <a:t>--&gt;</a:t>
            </a:r>
            <a:r>
              <a:rPr sz="2400" spc="-210" dirty="0">
                <a:latin typeface="Consolas"/>
                <a:cs typeface="Consolas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“input</a:t>
            </a:r>
            <a:r>
              <a:rPr sz="2400" dirty="0">
                <a:solidFill>
                  <a:srgbClr val="92D050"/>
                </a:solidFill>
                <a:latin typeface="Consolas"/>
                <a:cs typeface="Consolas"/>
              </a:rPr>
              <a:t>(num)</a:t>
            </a:r>
            <a:r>
              <a:rPr sz="2400" dirty="0">
                <a:latin typeface="Times New Roman"/>
                <a:cs typeface="Times New Roman"/>
              </a:rPr>
              <a:t>.txt”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endParaRPr lang="en-US" altLang="zh-CN"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112" y="3724319"/>
            <a:ext cx="4798695" cy="86931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1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Output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testcases </a:t>
            </a:r>
            <a:r>
              <a:rPr sz="2400" dirty="0">
                <a:latin typeface="Consolas"/>
                <a:cs typeface="Consolas"/>
              </a:rPr>
              <a:t>--&gt;</a:t>
            </a:r>
            <a:r>
              <a:rPr sz="2400" spc="-210" dirty="0">
                <a:latin typeface="Consolas"/>
                <a:cs typeface="Consolas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“output</a:t>
            </a:r>
            <a:r>
              <a:rPr sz="2400" dirty="0">
                <a:solidFill>
                  <a:srgbClr val="92D050"/>
                </a:solidFill>
                <a:latin typeface="Consolas"/>
                <a:cs typeface="Consolas"/>
              </a:rPr>
              <a:t>(num)</a:t>
            </a:r>
            <a:r>
              <a:rPr sz="2400" dirty="0">
                <a:latin typeface="Times New Roman"/>
                <a:cs typeface="Times New Roman"/>
              </a:rPr>
              <a:t>.txt”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685028" y="1066800"/>
            <a:ext cx="2534920" cy="5495925"/>
            <a:chOff x="4532376" y="1071181"/>
            <a:chExt cx="2534920" cy="5495925"/>
          </a:xfrm>
        </p:grpSpPr>
        <p:sp>
          <p:nvSpPr>
            <p:cNvPr id="6" name="object 6"/>
            <p:cNvSpPr/>
            <p:nvPr/>
          </p:nvSpPr>
          <p:spPr>
            <a:xfrm>
              <a:off x="5611104" y="1071181"/>
              <a:ext cx="1416195" cy="4939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69864" y="1229868"/>
              <a:ext cx="918971" cy="44424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32376" y="5765291"/>
              <a:ext cx="2534412" cy="8012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27448" y="5960364"/>
              <a:ext cx="1964436" cy="2316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348728" y="3526539"/>
            <a:ext cx="4258310" cy="3331845"/>
            <a:chOff x="7348728" y="3526539"/>
            <a:chExt cx="4258310" cy="3331845"/>
          </a:xfrm>
        </p:grpSpPr>
        <p:sp>
          <p:nvSpPr>
            <p:cNvPr id="11" name="object 11"/>
            <p:cNvSpPr/>
            <p:nvPr/>
          </p:nvSpPr>
          <p:spPr>
            <a:xfrm>
              <a:off x="7357865" y="3544788"/>
              <a:ext cx="4248925" cy="3304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48728" y="3526539"/>
              <a:ext cx="4072128" cy="33314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74636" y="3552442"/>
              <a:ext cx="4165600" cy="3232785"/>
            </a:xfrm>
            <a:custGeom>
              <a:avLst/>
              <a:gdLst/>
              <a:ahLst/>
              <a:cxnLst/>
              <a:rect l="l" t="t" r="r" b="b"/>
              <a:pathLst>
                <a:path w="4165600" h="3232784">
                  <a:moveTo>
                    <a:pt x="4165091" y="0"/>
                  </a:moveTo>
                  <a:lnTo>
                    <a:pt x="0" y="0"/>
                  </a:lnTo>
                  <a:lnTo>
                    <a:pt x="0" y="3232404"/>
                  </a:lnTo>
                  <a:lnTo>
                    <a:pt x="4165091" y="3232404"/>
                  </a:lnTo>
                  <a:lnTo>
                    <a:pt x="416509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454265" y="3577844"/>
            <a:ext cx="3811904" cy="313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2825" algn="l"/>
              </a:tabLst>
            </a:pPr>
            <a:r>
              <a:rPr sz="1200" dirty="0">
                <a:solidFill>
                  <a:srgbClr val="00AF50"/>
                </a:solidFill>
                <a:latin typeface="Consolas"/>
                <a:cs typeface="Consolas"/>
              </a:rPr>
              <a:t>if </a:t>
            </a:r>
            <a:r>
              <a:rPr sz="1200" u="sng" dirty="0">
                <a:solidFill>
                  <a:srgbClr val="00AF50"/>
                </a:solidFill>
                <a:uFill>
                  <a:solidFill>
                    <a:srgbClr val="575757"/>
                  </a:solidFill>
                </a:uFill>
                <a:latin typeface="Consolas"/>
                <a:cs typeface="Consolas"/>
              </a:rPr>
              <a:t> </a:t>
            </a:r>
            <a:r>
              <a:rPr sz="1200" u="sng" spc="5" dirty="0">
                <a:solidFill>
                  <a:srgbClr val="00AF50"/>
                </a:solidFill>
                <a:uFill>
                  <a:solidFill>
                    <a:srgbClr val="575757"/>
                  </a:solidFill>
                </a:u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name</a:t>
            </a:r>
            <a:r>
              <a:rPr sz="1200" u="sng" dirty="0">
                <a:solidFill>
                  <a:srgbClr val="585858"/>
                </a:solidFill>
                <a:uFill>
                  <a:solidFill>
                    <a:srgbClr val="575757"/>
                  </a:solidFill>
                </a:uFill>
                <a:latin typeface="Consolas"/>
                <a:cs typeface="Consolas"/>
              </a:rPr>
              <a:t> 	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== </a:t>
            </a:r>
            <a:r>
              <a:rPr sz="1200" spc="10" dirty="0">
                <a:solidFill>
                  <a:srgbClr val="585858"/>
                </a:solidFill>
                <a:latin typeface="Consolas"/>
                <a:cs typeface="Consolas"/>
              </a:rPr>
              <a:t>'</a:t>
            </a:r>
            <a:r>
              <a:rPr sz="1200" u="sng" spc="10" dirty="0">
                <a:solidFill>
                  <a:srgbClr val="585858"/>
                </a:solidFill>
                <a:uFill>
                  <a:solidFill>
                    <a:srgbClr val="575757"/>
                  </a:solidFill>
                </a:u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main</a:t>
            </a:r>
            <a:r>
              <a:rPr sz="1200" u="sng" spc="630" dirty="0">
                <a:solidFill>
                  <a:srgbClr val="585858"/>
                </a:solidFill>
                <a:uFill>
                  <a:solidFill>
                    <a:srgbClr val="575757"/>
                  </a:solidFill>
                </a:u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585858"/>
                </a:solidFill>
                <a:latin typeface="Consolas"/>
                <a:cs typeface="Consolas"/>
              </a:rPr>
              <a:t>':</a:t>
            </a:r>
            <a:endParaRPr sz="1200" dirty="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Actions = </a:t>
            </a:r>
            <a:r>
              <a:rPr sz="1200" spc="-5" dirty="0">
                <a:solidFill>
                  <a:srgbClr val="585858"/>
                </a:solidFill>
                <a:latin typeface="Consolas"/>
                <a:cs typeface="Consolas"/>
              </a:rPr>
              <a:t>[]</a:t>
            </a:r>
            <a:endParaRPr sz="1200" dirty="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onsolas"/>
                <a:cs typeface="Consolas"/>
              </a:rPr>
              <a:t>while</a:t>
            </a:r>
            <a:r>
              <a:rPr sz="1200" spc="-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True:</a:t>
            </a:r>
            <a:endParaRPr sz="1200" dirty="0">
              <a:latin typeface="Consolas"/>
              <a:cs typeface="Consolas"/>
            </a:endParaRPr>
          </a:p>
          <a:p>
            <a:pPr marL="684530" marR="1520190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a =</a:t>
            </a:r>
            <a:r>
              <a:rPr sz="1200" spc="-6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input().strip()  </a:t>
            </a:r>
            <a:r>
              <a:rPr sz="1200" dirty="0">
                <a:solidFill>
                  <a:srgbClr val="00AF50"/>
                </a:solidFill>
                <a:latin typeface="Consolas"/>
                <a:cs typeface="Consolas"/>
              </a:rPr>
              <a:t>if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a !=</a:t>
            </a:r>
            <a:r>
              <a:rPr sz="1200" spc="-1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00000"/>
                </a:solidFill>
                <a:latin typeface="Consolas"/>
                <a:cs typeface="Consolas"/>
              </a:rPr>
              <a:t>'END'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:</a:t>
            </a:r>
            <a:endParaRPr sz="1200" dirty="0">
              <a:latin typeface="Consolas"/>
              <a:cs typeface="Consolas"/>
            </a:endParaRPr>
          </a:p>
          <a:p>
            <a:pPr marL="1021715" marR="1604010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a = a.split()  Actions +=</a:t>
            </a:r>
            <a:r>
              <a:rPr sz="1200" spc="-7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[a]</a:t>
            </a:r>
            <a:endParaRPr sz="1200" dirty="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onsolas"/>
                <a:cs typeface="Consolas"/>
              </a:rPr>
              <a:t>else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:</a:t>
            </a:r>
            <a:endParaRPr sz="1200" dirty="0">
              <a:latin typeface="Consolas"/>
              <a:cs typeface="Consolas"/>
            </a:endParaRPr>
          </a:p>
          <a:p>
            <a:pPr marL="1021715">
              <a:lnSpc>
                <a:spcPct val="100000"/>
              </a:lnSpc>
            </a:pPr>
            <a:r>
              <a:rPr sz="1200" dirty="0">
                <a:solidFill>
                  <a:srgbClr val="850000"/>
                </a:solidFill>
                <a:latin typeface="Consolas"/>
                <a:cs typeface="Consolas"/>
              </a:rPr>
              <a:t>break</a:t>
            </a:r>
            <a:endParaRPr sz="1200" dirty="0">
              <a:latin typeface="Consolas"/>
              <a:cs typeface="Consolas"/>
            </a:endParaRPr>
          </a:p>
          <a:p>
            <a:pPr marL="347345" marR="508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graph_problem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=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problem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C00000"/>
                </a:solidFill>
                <a:latin typeface="Consolas"/>
                <a:cs typeface="Consolas"/>
              </a:rPr>
              <a:t>'Start'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, Actions)  </a:t>
            </a:r>
            <a:r>
              <a:rPr sz="1200" dirty="0">
                <a:solidFill>
                  <a:srgbClr val="009DEA"/>
                </a:solidFill>
                <a:latin typeface="Consolas"/>
                <a:cs typeface="Consolas"/>
              </a:rPr>
              <a:t>answer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= </a:t>
            </a:r>
            <a:r>
              <a:rPr sz="1200" dirty="0">
                <a:solidFill>
                  <a:srgbClr val="009DEA"/>
                </a:solidFill>
                <a:latin typeface="Consolas"/>
                <a:cs typeface="Consolas"/>
              </a:rPr>
              <a:t>UCS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graph_problem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)</a:t>
            </a:r>
            <a:endParaRPr sz="1200" dirty="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s =</a:t>
            </a:r>
            <a:r>
              <a:rPr sz="1200" spc="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00000"/>
                </a:solidFill>
                <a:latin typeface="Consolas"/>
                <a:cs typeface="Consolas"/>
              </a:rPr>
              <a:t>"-&gt;"</a:t>
            </a:r>
            <a:endParaRPr sz="1200" dirty="0">
              <a:latin typeface="Consolas"/>
              <a:cs typeface="Consolas"/>
            </a:endParaRPr>
          </a:p>
          <a:p>
            <a:pPr marL="684530" marR="1177925" indent="-337185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onsolas"/>
                <a:cs typeface="Consolas"/>
              </a:rPr>
              <a:t>if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answer == 'Unreachable':  </a:t>
            </a:r>
            <a:r>
              <a:rPr sz="1200" dirty="0">
                <a:solidFill>
                  <a:srgbClr val="00AF50"/>
                </a:solidFill>
                <a:latin typeface="Consolas"/>
                <a:cs typeface="Consolas"/>
              </a:rPr>
              <a:t>print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(answer)</a:t>
            </a:r>
            <a:endParaRPr sz="1200" dirty="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onsolas"/>
                <a:cs typeface="Consolas"/>
              </a:rPr>
              <a:t>else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:</a:t>
            </a:r>
            <a:endParaRPr sz="1200" dirty="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path =</a:t>
            </a:r>
            <a:r>
              <a:rPr sz="1200" spc="-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s.join(answer)</a:t>
            </a:r>
            <a:endParaRPr sz="1200" dirty="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onsolas"/>
                <a:cs typeface="Consolas"/>
              </a:rPr>
              <a:t>print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(path)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74635" y="1229867"/>
            <a:ext cx="2958083" cy="22219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6177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112" y="229946"/>
            <a:ext cx="2250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Code</a:t>
            </a:r>
            <a:r>
              <a:rPr sz="3600" spc="-80" dirty="0"/>
              <a:t> </a:t>
            </a:r>
            <a:r>
              <a:rPr sz="3600" dirty="0"/>
              <a:t>Logic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23112" y="1241600"/>
            <a:ext cx="10349688" cy="5456622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70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PriorityQueue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Structure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64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problem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i="1" spc="-15" dirty="0">
                <a:solidFill>
                  <a:srgbClr val="850000"/>
                </a:solidFill>
                <a:latin typeface="Times New Roman"/>
                <a:cs typeface="Times New Roman"/>
              </a:rPr>
              <a:t>search </a:t>
            </a:r>
            <a:r>
              <a:rPr sz="2400" i="1" dirty="0">
                <a:solidFill>
                  <a:srgbClr val="850000"/>
                </a:solidFill>
                <a:latin typeface="Times New Roman"/>
                <a:cs typeface="Times New Roman"/>
              </a:rPr>
              <a:t>actions</a:t>
            </a:r>
            <a:r>
              <a:rPr sz="2400" dirty="0">
                <a:latin typeface="Times New Roman"/>
                <a:cs typeface="Times New Roman"/>
              </a:rPr>
              <a:t>: given a node, return possible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actions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698500" lvl="1" indent="-229235">
              <a:spcBef>
                <a:spcPts val="229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lang="en-US" altLang="zh-CN" sz="2400" i="1" dirty="0">
                <a:solidFill>
                  <a:srgbClr val="850000"/>
                </a:solidFill>
                <a:latin typeface="Times New Roman"/>
                <a:cs typeface="Times New Roman"/>
              </a:rPr>
              <a:t>solution</a:t>
            </a:r>
            <a:r>
              <a:rPr lang="en-US" altLang="zh-CN" sz="2400" dirty="0">
                <a:latin typeface="Times New Roman"/>
                <a:cs typeface="Times New Roman"/>
              </a:rPr>
              <a:t>: return a list containing nodes in </a:t>
            </a:r>
            <a:r>
              <a:rPr lang="en-US" altLang="zh-CN" sz="2400" spc="-5" dirty="0">
                <a:latin typeface="Times New Roman"/>
                <a:cs typeface="Times New Roman"/>
              </a:rPr>
              <a:t>optimal</a:t>
            </a:r>
            <a:r>
              <a:rPr lang="en-US" altLang="zh-CN" sz="2400" spc="-175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path</a:t>
            </a:r>
            <a:endParaRPr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i="1" dirty="0">
                <a:solidFill>
                  <a:srgbClr val="850000"/>
                </a:solidFill>
                <a:latin typeface="Times New Roman"/>
                <a:cs typeface="Times New Roman"/>
              </a:rPr>
              <a:t>transition</a:t>
            </a:r>
            <a:r>
              <a:rPr sz="2400" dirty="0">
                <a:latin typeface="Times New Roman"/>
                <a:cs typeface="Times New Roman"/>
              </a:rPr>
              <a:t>: given a state and specific action, return next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</a:p>
          <a:p>
            <a:pPr marL="698500" lvl="1" indent="-229235">
              <a:spcBef>
                <a:spcPts val="219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lang="en-US" altLang="zh-CN" sz="2400" i="1" dirty="0">
                <a:solidFill>
                  <a:srgbClr val="850000"/>
                </a:solidFill>
                <a:latin typeface="Times New Roman"/>
                <a:cs typeface="Times New Roman"/>
              </a:rPr>
              <a:t>goal test</a:t>
            </a:r>
            <a:r>
              <a:rPr lang="en-US" altLang="zh-CN" sz="2400" dirty="0">
                <a:latin typeface="Times New Roman"/>
                <a:cs typeface="Times New Roman"/>
              </a:rPr>
              <a:t>: given a node, return whether the node </a:t>
            </a:r>
            <a:r>
              <a:rPr lang="en-US" altLang="zh-CN" sz="2400" spc="-5" dirty="0">
                <a:latin typeface="Times New Roman"/>
                <a:cs typeface="Times New Roman"/>
              </a:rPr>
              <a:t>matches </a:t>
            </a:r>
            <a:r>
              <a:rPr lang="en-US" altLang="zh-CN" sz="2400" dirty="0">
                <a:latin typeface="Times New Roman"/>
                <a:cs typeface="Times New Roman"/>
              </a:rPr>
              <a:t>the</a:t>
            </a:r>
            <a:r>
              <a:rPr lang="en-US" altLang="zh-CN" sz="2400" spc="-18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goal</a:t>
            </a:r>
            <a:endParaRPr lang="en-US"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i="1" dirty="0">
                <a:solidFill>
                  <a:srgbClr val="850000"/>
                </a:solidFill>
                <a:latin typeface="Times New Roman"/>
                <a:cs typeface="Times New Roman"/>
              </a:rPr>
              <a:t>step cost</a:t>
            </a:r>
            <a:r>
              <a:rPr sz="2400" dirty="0">
                <a:latin typeface="Times New Roman"/>
                <a:cs typeface="Times New Roman"/>
              </a:rPr>
              <a:t>: given inherited nodes and action, return step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cost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698500" lvl="1" indent="-229235">
              <a:spcBef>
                <a:spcPts val="21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lang="en-US" altLang="zh-CN" sz="2400" i="1" dirty="0">
                <a:solidFill>
                  <a:srgbClr val="850000"/>
                </a:solidFill>
                <a:latin typeface="Times New Roman"/>
                <a:cs typeface="Times New Roman"/>
              </a:rPr>
              <a:t>child node</a:t>
            </a:r>
            <a:r>
              <a:rPr lang="en-US" altLang="zh-CN" sz="2400" dirty="0">
                <a:latin typeface="Times New Roman"/>
                <a:cs typeface="Times New Roman"/>
              </a:rPr>
              <a:t>: given a node and specific action, return child</a:t>
            </a:r>
            <a:r>
              <a:rPr lang="en-US" altLang="zh-CN" sz="2400" spc="-2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node</a:t>
            </a:r>
          </a:p>
          <a:p>
            <a:pPr marL="469265" lvl="1">
              <a:lnSpc>
                <a:spcPct val="100000"/>
              </a:lnSpc>
              <a:spcBef>
                <a:spcPts val="215"/>
              </a:spcBef>
              <a:buClr>
                <a:srgbClr val="AEABAB"/>
              </a:buClr>
              <a:tabLst>
                <a:tab pos="69913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65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UCS(problem)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2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i="1" dirty="0">
                <a:solidFill>
                  <a:srgbClr val="850000"/>
                </a:solidFill>
                <a:latin typeface="Times New Roman"/>
                <a:cs typeface="Times New Roman"/>
              </a:rPr>
              <a:t>implement the </a:t>
            </a:r>
            <a:r>
              <a:rPr sz="2400" i="1" spc="-15" dirty="0">
                <a:solidFill>
                  <a:srgbClr val="850000"/>
                </a:solidFill>
                <a:latin typeface="Times New Roman"/>
                <a:cs typeface="Times New Roman"/>
              </a:rPr>
              <a:t>search</a:t>
            </a:r>
            <a:r>
              <a:rPr sz="2400" i="1" spc="-35" dirty="0">
                <a:solidFill>
                  <a:srgbClr val="85000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850000"/>
                </a:solidFill>
                <a:latin typeface="Times New Roman"/>
                <a:cs typeface="Times New Roman"/>
              </a:rPr>
              <a:t>process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112" y="229946"/>
            <a:ext cx="2250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OJ</a:t>
            </a:r>
            <a:endParaRPr sz="36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D465A92-6F91-4D89-81F1-4CF6AC7123AC}"/>
              </a:ext>
            </a:extLst>
          </p:cNvPr>
          <p:cNvSpPr txBox="1"/>
          <p:nvPr/>
        </p:nvSpPr>
        <p:spPr>
          <a:xfrm>
            <a:off x="655661" y="1524000"/>
            <a:ext cx="4646295" cy="47128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1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http://10.192.9.82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F5D1137-488D-44E2-B198-A0145FACF1E2}"/>
              </a:ext>
            </a:extLst>
          </p:cNvPr>
          <p:cNvSpPr txBox="1"/>
          <p:nvPr/>
        </p:nvSpPr>
        <p:spPr>
          <a:xfrm>
            <a:off x="623112" y="3048000"/>
            <a:ext cx="4646295" cy="47128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1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Register with your ID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1F633E0-171D-4327-A6EE-EEA16E45AD94}"/>
              </a:ext>
            </a:extLst>
          </p:cNvPr>
          <p:cNvSpPr txBox="1"/>
          <p:nvPr/>
        </p:nvSpPr>
        <p:spPr>
          <a:xfrm>
            <a:off x="609600" y="4648200"/>
            <a:ext cx="4646295" cy="47128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1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T</a:t>
            </a:r>
            <a:r>
              <a:rPr lang="en-US" altLang="zh-CN" sz="2800" b="1" spc="-5" dirty="0">
                <a:latin typeface="Times New Roman"/>
                <a:cs typeface="Times New Roman"/>
              </a:rPr>
              <a:t>est </a:t>
            </a:r>
            <a:r>
              <a:rPr lang="en-US" altLang="zh-CN" sz="2800" b="1" spc="-5">
                <a:latin typeface="Times New Roman"/>
                <a:cs typeface="Times New Roman"/>
              </a:rPr>
              <a:t>on your own</a:t>
            </a:r>
            <a:endParaRPr lang="en-US" sz="2800" b="1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2749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112" y="229946"/>
            <a:ext cx="29603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Lab for</a:t>
            </a:r>
            <a:r>
              <a:rPr sz="3600" spc="-130" dirty="0"/>
              <a:t> </a:t>
            </a:r>
            <a:r>
              <a:rPr sz="3600" spc="-10" dirty="0"/>
              <a:t>Search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23112" y="1676400"/>
            <a:ext cx="8623300" cy="429476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70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sz="2800" b="1" spc="-70" dirty="0">
                <a:latin typeface="Times New Roman"/>
                <a:cs typeface="Times New Roman"/>
              </a:rPr>
              <a:t>Task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Times New Roman"/>
                <a:cs typeface="Times New Roman"/>
              </a:rPr>
              <a:t>Implement </a:t>
            </a:r>
            <a:r>
              <a:rPr sz="24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Uniform-Cost </a:t>
            </a:r>
            <a:r>
              <a:rPr sz="2400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Search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</a:t>
            </a: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spc="-30" dirty="0">
                <a:latin typeface="Times New Roman"/>
                <a:cs typeface="Times New Roman"/>
              </a:rPr>
              <a:t>Time </a:t>
            </a:r>
            <a:r>
              <a:rPr sz="2400" spc="-5" dirty="0">
                <a:latin typeface="Times New Roman"/>
                <a:cs typeface="Times New Roman"/>
              </a:rPr>
              <a:t>limits: </a:t>
            </a:r>
            <a:r>
              <a:rPr sz="2400" i="1" dirty="0">
                <a:solidFill>
                  <a:srgbClr val="C00000"/>
                </a:solidFill>
                <a:latin typeface="Times New Roman"/>
                <a:cs typeface="Times New Roman"/>
              </a:rPr>
              <a:t>2000</a:t>
            </a:r>
            <a:r>
              <a:rPr sz="24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ms</a:t>
            </a:r>
            <a:endParaRPr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Pass the test to get the </a:t>
            </a:r>
            <a:r>
              <a:rPr sz="2400" i="1" dirty="0">
                <a:solidFill>
                  <a:srgbClr val="C00000"/>
                </a:solidFill>
                <a:latin typeface="Times New Roman"/>
                <a:cs typeface="Times New Roman"/>
              </a:rPr>
              <a:t>full </a:t>
            </a:r>
            <a:r>
              <a:rPr sz="2400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score</a:t>
            </a:r>
            <a:r>
              <a:rPr sz="2400" spc="-15" dirty="0">
                <a:latin typeface="Times New Roman"/>
                <a:cs typeface="Times New Roman"/>
              </a:rPr>
              <a:t>! </a:t>
            </a:r>
            <a:r>
              <a:rPr sz="2400" dirty="0">
                <a:latin typeface="Times New Roman"/>
                <a:cs typeface="Times New Roman"/>
              </a:rPr>
              <a:t>(as </a:t>
            </a:r>
            <a:r>
              <a:rPr sz="2400" spc="-5" dirty="0">
                <a:latin typeface="Times New Roman"/>
                <a:cs typeface="Times New Roman"/>
              </a:rPr>
              <a:t>participation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grade)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DDL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AEABAB"/>
              </a:buClr>
              <a:buFont typeface="Arial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57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Environment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 invalidUrl="http:///"/>
              </a:rPr>
              <a:t>http://</a:t>
            </a:r>
            <a:r>
              <a:rPr lang="en-US" altLang="zh-CN"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</a:rPr>
              <a:t>10.192.9.82</a:t>
            </a:r>
            <a:endParaRPr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Suggest using Pycharm to test </a:t>
            </a:r>
            <a:r>
              <a:rPr sz="2400" spc="-5" dirty="0">
                <a:latin typeface="Times New Roman"/>
                <a:cs typeface="Times New Roman"/>
              </a:rPr>
              <a:t>(automatically </a:t>
            </a:r>
            <a:r>
              <a:rPr sz="2400" dirty="0">
                <a:latin typeface="Times New Roman"/>
                <a:cs typeface="Times New Roman"/>
              </a:rPr>
              <a:t>identify line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break)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4B3CD0A-48D2-4573-82B4-D79B7710C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663" y="2926987"/>
            <a:ext cx="10438673" cy="740216"/>
          </a:xfrm>
        </p:spPr>
        <p:txBody>
          <a:bodyPr/>
          <a:lstStyle/>
          <a:p>
            <a:r>
              <a:rPr lang="en-US" altLang="zh-CN" dirty="0"/>
              <a:t>1. Search Problems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09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A7DD2-3F05-4A8F-A712-A48A84F9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4B36B-4572-4D5F-9058-336517F147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Component</a:t>
            </a:r>
          </a:p>
          <a:p>
            <a:pPr lvl="1"/>
            <a:r>
              <a:rPr lang="en-US" altLang="zh-CN" dirty="0"/>
              <a:t>State space</a:t>
            </a:r>
          </a:p>
          <a:p>
            <a:pPr lvl="1"/>
            <a:r>
              <a:rPr lang="en-US" altLang="zh-CN" dirty="0"/>
              <a:t>Successor function (actions, costs)</a:t>
            </a:r>
          </a:p>
          <a:p>
            <a:pPr lvl="1"/>
            <a:r>
              <a:rPr lang="en-US" altLang="zh-CN" dirty="0"/>
              <a:t>Start state</a:t>
            </a:r>
          </a:p>
          <a:p>
            <a:pPr lvl="1"/>
            <a:r>
              <a:rPr lang="en-US" altLang="zh-CN" dirty="0"/>
              <a:t>Goal test</a:t>
            </a:r>
          </a:p>
          <a:p>
            <a:endParaRPr lang="en-US" altLang="zh-CN" dirty="0"/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i="1" dirty="0">
                <a:solidFill>
                  <a:srgbClr val="C00000"/>
                </a:solidFill>
              </a:rPr>
              <a:t>A</a:t>
            </a:r>
            <a:r>
              <a:rPr lang="en-US" altLang="zh-CN" i="1" dirty="0"/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sequence of actions </a:t>
            </a:r>
            <a:r>
              <a:rPr lang="en-US" altLang="zh-CN" b="0" dirty="0"/>
              <a:t>that reaches the goal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25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C9479-D74A-47BD-9A92-F611CDAE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Searching for Solutions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D5473-0B81-48C6-8388-9169342ABF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</a:p>
          <a:p>
            <a:pPr lvl="1"/>
            <a:r>
              <a:rPr lang="en-US" altLang="zh-CN" i="1" dirty="0">
                <a:solidFill>
                  <a:srgbClr val="C00000"/>
                </a:solidFill>
              </a:rPr>
              <a:t>Start </a:t>
            </a:r>
            <a:r>
              <a:rPr lang="en-US" altLang="zh-CN" dirty="0"/>
              <a:t>at the initial state from the search tree</a:t>
            </a:r>
          </a:p>
          <a:p>
            <a:pPr lvl="1"/>
            <a:r>
              <a:rPr lang="en-US" altLang="zh-CN" i="1" dirty="0">
                <a:solidFill>
                  <a:srgbClr val="C00000"/>
                </a:solidFill>
              </a:rPr>
              <a:t>Expand</a:t>
            </a:r>
            <a:r>
              <a:rPr lang="en-US" altLang="zh-CN" b="1" i="1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the current state (took actions, form branches, move to other nodes)</a:t>
            </a:r>
          </a:p>
          <a:p>
            <a:pPr lvl="1"/>
            <a:r>
              <a:rPr lang="en-US" altLang="zh-CN" i="1" dirty="0">
                <a:solidFill>
                  <a:srgbClr val="C00000"/>
                </a:solidFill>
              </a:rPr>
              <a:t>Test</a:t>
            </a:r>
            <a:r>
              <a:rPr lang="en-US" altLang="zh-CN" dirty="0"/>
              <a:t> whether the state matches the goal configuration</a:t>
            </a:r>
          </a:p>
          <a:p>
            <a:r>
              <a:rPr lang="en-US" altLang="zh-CN" dirty="0"/>
              <a:t>Focus</a:t>
            </a:r>
          </a:p>
          <a:p>
            <a:pPr lvl="1"/>
            <a:r>
              <a:rPr lang="en-US" altLang="zh-CN" i="1" dirty="0">
                <a:solidFill>
                  <a:srgbClr val="C00000"/>
                </a:solidFill>
              </a:rPr>
              <a:t>Frontier</a:t>
            </a:r>
            <a:r>
              <a:rPr lang="en-US" altLang="zh-CN" dirty="0"/>
              <a:t>: all leaf nodes available for expansion</a:t>
            </a:r>
          </a:p>
          <a:p>
            <a:pPr lvl="1"/>
            <a:r>
              <a:rPr lang="en-US" altLang="zh-CN" i="1" dirty="0">
                <a:solidFill>
                  <a:srgbClr val="C00000"/>
                </a:solidFill>
              </a:rPr>
              <a:t>Search strategy</a:t>
            </a:r>
            <a:r>
              <a:rPr lang="en-US" altLang="zh-CN" dirty="0"/>
              <a:t>: how to choose next state to expand</a:t>
            </a:r>
          </a:p>
          <a:p>
            <a:r>
              <a:rPr lang="en-US" altLang="zh-CN" dirty="0"/>
              <a:t>Paradigm</a:t>
            </a:r>
          </a:p>
          <a:p>
            <a:pPr lvl="1"/>
            <a:r>
              <a:rPr lang="en-US" altLang="zh-CN" dirty="0"/>
              <a:t>Tree search</a:t>
            </a:r>
          </a:p>
          <a:p>
            <a:pPr lvl="1"/>
            <a:r>
              <a:rPr lang="en-US" altLang="zh-CN" dirty="0"/>
              <a:t>Graph search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84438A-BD2C-4F2D-A78C-6DF715217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7"/>
          <a:stretch/>
        </p:blipFill>
        <p:spPr>
          <a:xfrm>
            <a:off x="3876847" y="4301448"/>
            <a:ext cx="4438306" cy="2512102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E975372-EBD4-4A35-9774-0A2A350A18C8}"/>
              </a:ext>
            </a:extLst>
          </p:cNvPr>
          <p:cNvCxnSpPr/>
          <p:nvPr/>
        </p:nvCxnSpPr>
        <p:spPr>
          <a:xfrm flipV="1">
            <a:off x="5632450" y="4819650"/>
            <a:ext cx="939800" cy="241300"/>
          </a:xfrm>
          <a:prstGeom prst="straightConnector1">
            <a:avLst/>
          </a:prstGeom>
          <a:ln w="12700">
            <a:solidFill>
              <a:srgbClr val="FF9797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6AA5EF5-35C4-42EA-95D5-46D705B91DE3}"/>
              </a:ext>
            </a:extLst>
          </p:cNvPr>
          <p:cNvCxnSpPr>
            <a:cxnSpLocks/>
          </p:cNvCxnSpPr>
          <p:nvPr/>
        </p:nvCxnSpPr>
        <p:spPr>
          <a:xfrm>
            <a:off x="4330700" y="5588000"/>
            <a:ext cx="311150" cy="0"/>
          </a:xfrm>
          <a:prstGeom prst="straightConnector1">
            <a:avLst/>
          </a:prstGeom>
          <a:ln w="12700">
            <a:solidFill>
              <a:srgbClr val="FF9797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59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23EE6-0DA9-4F53-89EA-60DD075E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Pseudo-Code for Search Paradigm</a:t>
            </a:r>
            <a:endParaRPr lang="zh-CN" altLang="en-US" dirty="0"/>
          </a:p>
        </p:txBody>
      </p:sp>
      <p:pic>
        <p:nvPicPr>
          <p:cNvPr id="4" name="Picture 3" descr="tree-search.png">
            <a:extLst>
              <a:ext uri="{FF2B5EF4-FFF2-40B4-BE49-F238E27FC236}">
                <a16:creationId xmlns:a16="http://schemas.microsoft.com/office/drawing/2014/main" id="{4CA2250C-53BE-495A-B523-BEB9BB433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8" y="1079500"/>
            <a:ext cx="9043124" cy="2540000"/>
          </a:xfrm>
          <a:prstGeom prst="rect">
            <a:avLst/>
          </a:prstGeom>
        </p:spPr>
      </p:pic>
      <p:pic>
        <p:nvPicPr>
          <p:cNvPr id="5" name="Picture 2" descr="graph-search.png">
            <a:extLst>
              <a:ext uri="{FF2B5EF4-FFF2-40B4-BE49-F238E27FC236}">
                <a16:creationId xmlns:a16="http://schemas.microsoft.com/office/drawing/2014/main" id="{51CC1A2A-4177-440A-B6FE-CF9EF3E28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31" y="3637998"/>
            <a:ext cx="8976109" cy="317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2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BC4D336-F27A-4F0F-A45F-EBB0F408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663" y="2968851"/>
            <a:ext cx="10438673" cy="740216"/>
          </a:xfrm>
        </p:spPr>
        <p:txBody>
          <a:bodyPr/>
          <a:lstStyle/>
          <a:p>
            <a:r>
              <a:rPr lang="en-US" altLang="zh-CN" dirty="0"/>
              <a:t>2. Search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19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70DB5-DFCC-4418-A9FA-1BFE7EAE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D34FF-B23B-479F-9F7D-E68A892A4C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Uninformed Search</a:t>
            </a: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Depth-first search (DFS)</a:t>
            </a: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Breadth-first search (BFS)</a:t>
            </a:r>
          </a:p>
          <a:p>
            <a:pPr lvl="1"/>
            <a:r>
              <a:rPr lang="en-US" altLang="zh-CN" dirty="0"/>
              <a:t>Uniform-cost search (UCS)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Informed Search</a:t>
            </a: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A* search</a:t>
            </a:r>
          </a:p>
          <a:p>
            <a:pPr marL="457189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171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63FD4-6FBA-4EAE-92D5-CF7CE1C9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09BE9-25EF-4B2F-ABFA-C167004BD6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4421" y="1174750"/>
            <a:ext cx="11103158" cy="5415997"/>
          </a:xfrm>
        </p:spPr>
        <p:txBody>
          <a:bodyPr/>
          <a:lstStyle/>
          <a:p>
            <a:r>
              <a:rPr lang="en-US" altLang="zh-CN" dirty="0"/>
              <a:t>Point</a:t>
            </a:r>
          </a:p>
          <a:p>
            <a:pPr lvl="1"/>
            <a:r>
              <a:rPr lang="en-US" altLang="zh-CN" dirty="0"/>
              <a:t>Expand the </a:t>
            </a:r>
            <a:r>
              <a:rPr lang="en-US" altLang="zh-CN" i="1" dirty="0">
                <a:solidFill>
                  <a:srgbClr val="C00000"/>
                </a:solidFill>
              </a:rPr>
              <a:t>cheapest</a:t>
            </a:r>
            <a:r>
              <a:rPr lang="en-US" altLang="zh-CN" dirty="0"/>
              <a:t> node in the current frontier of the search tree</a:t>
            </a:r>
          </a:p>
          <a:p>
            <a:pPr lvl="1"/>
            <a:r>
              <a:rPr lang="en-US" altLang="zh-CN" dirty="0"/>
              <a:t>Frontier: </a:t>
            </a:r>
            <a:r>
              <a:rPr lang="en-US" altLang="zh-CN" dirty="0">
                <a:solidFill>
                  <a:srgbClr val="00B050"/>
                </a:solidFill>
              </a:rPr>
              <a:t>priority queue </a:t>
            </a:r>
            <a:r>
              <a:rPr lang="en-US" altLang="zh-CN" dirty="0"/>
              <a:t>(cumulative cost)</a:t>
            </a:r>
            <a:endParaRPr lang="zh-CN" altLang="en-US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5367ADEB-DB9C-420C-9639-1577B08952CA}"/>
              </a:ext>
            </a:extLst>
          </p:cNvPr>
          <p:cNvSpPr txBox="1"/>
          <p:nvPr/>
        </p:nvSpPr>
        <p:spPr>
          <a:xfrm>
            <a:off x="1893468" y="2470150"/>
            <a:ext cx="8405064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200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NIFORM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EARCH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solution, or failure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←a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S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TATE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NITIAL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frontier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← a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ordered by P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the only element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← an empty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do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MPTY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?(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frontier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return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← P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frontier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chooses the lowest-cost node in frontier */</a:t>
            </a:r>
            <a:b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return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OLUTION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add 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explored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CTIONS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← C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in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frontier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frontier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 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NSERT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frontier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frontier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higher P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that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frontier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with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</a:t>
            </a:r>
            <a:endParaRPr lang="zh-CN" altLang="en-US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A28F1D-96A2-4022-9269-13DC83D75772}"/>
              </a:ext>
            </a:extLst>
          </p:cNvPr>
          <p:cNvSpPr txBox="1"/>
          <p:nvPr/>
        </p:nvSpPr>
        <p:spPr>
          <a:xfrm>
            <a:off x="2114550" y="4259890"/>
            <a:ext cx="117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rgbClr val="FF0000"/>
                </a:solidFill>
                <a:latin typeface="Cooper Black" panose="0208090404030B020404" pitchFamily="18" charset="0"/>
              </a:rPr>
              <a:t>?</a:t>
            </a:r>
            <a:endParaRPr lang="zh-CN" altLang="en-US" sz="36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ED0552-76EC-4F8E-A573-8BCA15555DE1}"/>
              </a:ext>
            </a:extLst>
          </p:cNvPr>
          <p:cNvSpPr txBox="1"/>
          <p:nvPr/>
        </p:nvSpPr>
        <p:spPr>
          <a:xfrm>
            <a:off x="2609850" y="6180102"/>
            <a:ext cx="117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rgbClr val="FF0000"/>
                </a:solidFill>
                <a:latin typeface="Cooper Black" panose="0208090404030B020404" pitchFamily="18" charset="0"/>
              </a:rPr>
              <a:t>?</a:t>
            </a:r>
            <a:endParaRPr lang="zh-CN" altLang="en-US" sz="36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F8A790-4197-498A-A9DC-7DB368EE66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6" r="11016"/>
          <a:stretch/>
        </p:blipFill>
        <p:spPr>
          <a:xfrm>
            <a:off x="8790078" y="4488719"/>
            <a:ext cx="3217083" cy="21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7C310-5C13-4A8E-8E75-7014562C9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663" y="2968851"/>
            <a:ext cx="10438673" cy="740216"/>
          </a:xfrm>
        </p:spPr>
        <p:txBody>
          <a:bodyPr/>
          <a:lstStyle/>
          <a:p>
            <a:r>
              <a:rPr lang="en-US" altLang="zh-CN" dirty="0"/>
              <a:t>3. Data Structure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34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997</Words>
  <Application>Microsoft Office PowerPoint</Application>
  <PresentationFormat>宽屏</PresentationFormat>
  <Paragraphs>170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等线</vt:lpstr>
      <vt:lpstr>宋体</vt:lpstr>
      <vt:lpstr>Arial</vt:lpstr>
      <vt:lpstr>Calibri</vt:lpstr>
      <vt:lpstr>Consolas</vt:lpstr>
      <vt:lpstr>Cooper Black</vt:lpstr>
      <vt:lpstr>Times New Roman</vt:lpstr>
      <vt:lpstr>Office Theme</vt:lpstr>
      <vt:lpstr>Search Tutorial</vt:lpstr>
      <vt:lpstr>1. Search Problems</vt:lpstr>
      <vt:lpstr>Search Problems</vt:lpstr>
      <vt:lpstr>Searching for Solutions</vt:lpstr>
      <vt:lpstr>Pseudo-Code for Search Paradigm</vt:lpstr>
      <vt:lpstr>2. Search Algorithm</vt:lpstr>
      <vt:lpstr>Search Algorithm</vt:lpstr>
      <vt:lpstr>UCS</vt:lpstr>
      <vt:lpstr>3. Data Structure</vt:lpstr>
      <vt:lpstr>Data Structure</vt:lpstr>
      <vt:lpstr>Priority Queue</vt:lpstr>
      <vt:lpstr>4. Python Implementation</vt:lpstr>
      <vt:lpstr>Debug</vt:lpstr>
      <vt:lpstr>Debug</vt:lpstr>
      <vt:lpstr>I/O</vt:lpstr>
      <vt:lpstr>Code Logic</vt:lpstr>
      <vt:lpstr>OJ</vt:lpstr>
      <vt:lpstr>Lab for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zhongyu</dc:creator>
  <cp:lastModifiedBy>ZC</cp:lastModifiedBy>
  <cp:revision>26</cp:revision>
  <dcterms:created xsi:type="dcterms:W3CDTF">2020-09-24T10:21:41Z</dcterms:created>
  <dcterms:modified xsi:type="dcterms:W3CDTF">2022-09-18T08:46:34Z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2020-09-24T00:00:00Z</vt:filetime>
  </property>
</Properties>
</file>