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6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362" r:id="rId17"/>
    <p:sldId id="363" r:id="rId18"/>
    <p:sldId id="365" r:id="rId19"/>
    <p:sldId id="383" r:id="rId20"/>
  </p:sldIdLst>
  <p:sldSz cx="9144000" cy="6858000" type="screen4x3"/>
  <p:notesSz cx="9296400" cy="7010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09B269-0DEB-48AC-A60B-A7D0ACB736E4}">
          <p14:sldIdLst>
            <p14:sldId id="256"/>
            <p14:sldId id="356"/>
            <p14:sldId id="423"/>
            <p14:sldId id="425"/>
            <p14:sldId id="426"/>
            <p14:sldId id="427"/>
            <p14:sldId id="428"/>
            <p14:sldId id="429"/>
          </p14:sldIdLst>
        </p14:section>
        <p14:section name="无标题节" id="{E03C05C2-4914-4DD7-A8B8-2DE08C51614C}">
          <p14:sldIdLst>
            <p14:sldId id="430"/>
            <p14:sldId id="431"/>
            <p14:sldId id="432"/>
            <p14:sldId id="433"/>
            <p14:sldId id="434"/>
            <p14:sldId id="435"/>
            <p14:sldId id="436"/>
            <p14:sldId id="362"/>
            <p14:sldId id="363"/>
            <p14:sldId id="365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BCC"/>
    <a:srgbClr val="EAEFF8"/>
    <a:srgbClr val="B2D2DE"/>
    <a:srgbClr val="538234"/>
    <a:srgbClr val="0092DC"/>
    <a:srgbClr val="3BBFB4"/>
    <a:srgbClr val="3297D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5837" autoAdjust="0"/>
  </p:normalViewPr>
  <p:slideViewPr>
    <p:cSldViewPr snapToGrid="0" snapToObjects="1">
      <p:cViewPr>
        <p:scale>
          <a:sx n="95" d="100"/>
          <a:sy n="95" d="100"/>
        </p:scale>
        <p:origin x="8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20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F9281BA-B67C-5743-8025-9BEB758B63F5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A7E15B0-ED6C-A94A-99A3-B6126EEB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320BCF-4A64-924D-BBED-62490E38D1F3}" type="datetimeFigureOut">
              <a:rPr lang="zh-CN" altLang="en-US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A835D0-8F7F-D848-919E-ABF6C3BA94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071813" y="876300"/>
            <a:ext cx="3152775" cy="2365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DengXia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C788F-B290-1748-BD18-98B0339FC26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回顾一下</a:t>
            </a:r>
            <a:r>
              <a:rPr lang="en-US" altLang="zh-CN" dirty="0"/>
              <a:t>alpha-beta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回顾一下</a:t>
            </a:r>
            <a:r>
              <a:rPr lang="en-US" altLang="zh-CN" dirty="0"/>
              <a:t>alpha-beta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0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回顾一下</a:t>
            </a:r>
            <a:r>
              <a:rPr lang="en-US" altLang="zh-CN" dirty="0"/>
              <a:t>alpha-beta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5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</a:t>
            </a:r>
            <a:r>
              <a:rPr lang="en-US" altLang="zh-CN" dirty="0"/>
              <a:t>alpha</a:t>
            </a:r>
            <a:r>
              <a:rPr lang="zh-CN" altLang="en-US" dirty="0"/>
              <a:t>小，减支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4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回顾一下</a:t>
            </a:r>
            <a:r>
              <a:rPr lang="en-US" altLang="zh-CN" dirty="0"/>
              <a:t>alpha-beta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2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这次</a:t>
            </a:r>
            <a:r>
              <a:rPr kumimoji="1" lang="en-US" altLang="zh-CN" dirty="0"/>
              <a:t>lab</a:t>
            </a:r>
            <a:r>
              <a:rPr kumimoji="1" lang="zh-CN" altLang="en-US" dirty="0"/>
              <a:t>就是要实现这个过程。以这棵树为例子，方块是</a:t>
            </a:r>
            <a:r>
              <a:rPr kumimoji="1" lang="en-US" altLang="zh-CN" dirty="0"/>
              <a:t>max</a:t>
            </a:r>
            <a:r>
              <a:rPr kumimoji="1" lang="zh-CN" altLang="en-US" dirty="0"/>
              <a:t>，圆圈是</a:t>
            </a:r>
            <a:r>
              <a:rPr kumimoji="1" lang="en-US" altLang="zh-CN" dirty="0"/>
              <a:t>min</a:t>
            </a:r>
            <a:r>
              <a:rPr kumimoji="1" lang="zh-CN" altLang="en-US" dirty="0"/>
              <a:t>，我们输入有两行，第一行有两个数，分别代表根节点的类型，</a:t>
            </a:r>
            <a:r>
              <a:rPr kumimoji="1" lang="en-US" altLang="zh-CN" dirty="0"/>
              <a:t>MAX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MIN</a:t>
            </a:r>
            <a:r>
              <a:rPr kumimoji="1" lang="zh-CN" altLang="en-US" dirty="0"/>
              <a:t>，和树的深度。</a:t>
            </a:r>
            <a:endParaRPr kumimoji="1" lang="en-US" altLang="zh-CN" dirty="0"/>
          </a:p>
          <a:p>
            <a:r>
              <a:rPr kumimoji="1" lang="zh-CN" altLang="en-US" dirty="0"/>
              <a:t>第二行是一个嵌套数组，代表树结构，可以直接用</a:t>
            </a:r>
            <a:r>
              <a:rPr kumimoji="1" lang="en-US" altLang="zh-CN" dirty="0" err="1"/>
              <a:t>eval</a:t>
            </a:r>
            <a:r>
              <a:rPr kumimoji="1" lang="zh-CN" altLang="en-US" dirty="0"/>
              <a:t>来解析。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10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希望输出两行，第一行是根节点搜索结果，第二行是没有访问过的叶子节点（减枝）的值。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1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具体的代码框架已经给出，大家只需要填充这三个函数实现算法就可以了。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首先解析第一行，得到根节点的类型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，和层数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，然后输入第二行得到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接着根据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构造出树，构造方法之后会说。</a:t>
            </a:r>
            <a:endParaRPr kumimoji="1" lang="en-US" altLang="zh-CN" dirty="0"/>
          </a:p>
          <a:p>
            <a:r>
              <a:rPr kumimoji="1" lang="zh-CN" altLang="en-US" dirty="0"/>
              <a:t>然后输出这棵树的根节点的值和被剪掉的节点的值。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在计算过程中大家需要填写这三个函数。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1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有了数，我们希望通过把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节点传入</a:t>
            </a:r>
            <a:r>
              <a:rPr kumimoji="1" lang="en-US" altLang="zh-CN" dirty="0" err="1"/>
              <a:t>get_value</a:t>
            </a:r>
            <a:r>
              <a:rPr kumimoji="1" lang="zh-CN" altLang="en-US" dirty="0"/>
              <a:t>这个函数得到他的值，这个函数根据节点类型的不同选择调用下面这两个函数。大家需要实现这三个函数。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6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eriod"/>
            </a:pPr>
            <a:r>
              <a:rPr lang="zh-CN" altLang="en-US" dirty="0">
                <a:latin typeface="Arial" charset="0"/>
              </a:rPr>
              <a:t>一个确定的零和博弈。有以下两个部分组成。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dirty="0">
                <a:latin typeface="Arial" charset="0"/>
              </a:rPr>
              <a:t>围棋，象棋。其中一个玩家要最大化自己的收益，另外一个则要最小化它。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dirty="0">
                <a:latin typeface="Arial" charset="0"/>
              </a:rPr>
              <a:t>我们可以构造出右边的这个图。下棋的双方是轮流交换行棋权的。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dirty="0">
                <a:latin typeface="Arial" charset="0"/>
              </a:rPr>
              <a:t>一个回合之后比赛结束。我们对于</a:t>
            </a:r>
            <a:r>
              <a:rPr lang="en-US" altLang="zh-CN" dirty="0">
                <a:latin typeface="Arial" charset="0"/>
              </a:rPr>
              <a:t>MAX</a:t>
            </a:r>
            <a:r>
              <a:rPr lang="zh-CN" altLang="en-US" dirty="0">
                <a:latin typeface="Arial" charset="0"/>
              </a:rPr>
              <a:t>的所得会给出评估。那么在这样一颗完整的树上，我们可以进行极大极小值算法的操作。从而为</a:t>
            </a:r>
            <a:r>
              <a:rPr lang="en-US" altLang="zh-CN" dirty="0">
                <a:latin typeface="Arial" charset="0"/>
              </a:rPr>
              <a:t>MAX</a:t>
            </a:r>
            <a:r>
              <a:rPr lang="zh-CN" altLang="en-US" dirty="0">
                <a:latin typeface="Arial" charset="0"/>
              </a:rPr>
              <a:t>节点计算出一个最大的效用值。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极小化极大算法缺点：数据冗余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①极大值冗余；②极小值冗余。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剪枝用来解决极大值冗余问题，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剪枝则用来解决极小值冗余问题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eaLnBrk="1" hangingPunct="1"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每一个节点都会由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两个值来确定一个范围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[alpha, beta]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值代表的是下界，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代表的是上界。每搜索一个子节点，都会按规则对范围进行修正。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eaLnBrk="1" hangingPunct="1"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en-US" altLang="zh-CN" dirty="0">
                <a:latin typeface="Arial" charset="0"/>
              </a:rPr>
              <a:t>Max </a:t>
            </a:r>
            <a:r>
              <a:rPr lang="zh-CN" altLang="en-US" dirty="0">
                <a:latin typeface="Arial" charset="0"/>
              </a:rPr>
              <a:t>以</a:t>
            </a:r>
            <a:r>
              <a:rPr lang="en-US" altLang="zh-CN" dirty="0">
                <a:latin typeface="Arial" charset="0"/>
              </a:rPr>
              <a:t>beta</a:t>
            </a:r>
            <a:r>
              <a:rPr lang="zh-CN" altLang="en-US" dirty="0">
                <a:latin typeface="Arial" charset="0"/>
              </a:rPr>
              <a:t>为标准更新</a:t>
            </a:r>
            <a:r>
              <a:rPr lang="en-US" altLang="zh-CN" dirty="0">
                <a:latin typeface="Arial" charset="0"/>
              </a:rPr>
              <a:t>alpha</a:t>
            </a:r>
            <a:r>
              <a:rPr lang="zh-CN" altLang="en-US" dirty="0">
                <a:latin typeface="Arial" charset="0"/>
              </a:rPr>
              <a:t>（当前最大值）</a:t>
            </a:r>
            <a:endParaRPr lang="en-US" altLang="zh-CN" dirty="0">
              <a:latin typeface="Arial" charset="0"/>
            </a:endParaRPr>
          </a:p>
          <a:p>
            <a:pPr marL="228600" indent="-228600" eaLnBrk="1" hangingPunct="1">
              <a:buAutoNum type="arabicPeriod"/>
            </a:pPr>
            <a:r>
              <a:rPr lang="en-US" altLang="zh-CN" dirty="0">
                <a:latin typeface="Arial" charset="0"/>
              </a:rPr>
              <a:t>Min</a:t>
            </a:r>
            <a:r>
              <a:rPr lang="zh-CN" altLang="en-US" dirty="0">
                <a:latin typeface="Arial" charset="0"/>
              </a:rPr>
              <a:t> 以</a:t>
            </a:r>
            <a:r>
              <a:rPr lang="en-US" altLang="zh-CN" dirty="0">
                <a:latin typeface="Arial" charset="0"/>
              </a:rPr>
              <a:t>alpha</a:t>
            </a:r>
            <a:r>
              <a:rPr lang="zh-CN" altLang="en-US" dirty="0">
                <a:latin typeface="Arial" charset="0"/>
              </a:rPr>
              <a:t>为标准更新</a:t>
            </a:r>
            <a:r>
              <a:rPr lang="en-US" altLang="zh-CN" dirty="0">
                <a:latin typeface="Arial" charset="0"/>
              </a:rPr>
              <a:t>beta</a:t>
            </a:r>
            <a:r>
              <a:rPr lang="zh-CN" altLang="en-US" dirty="0">
                <a:latin typeface="Arial" charset="0"/>
              </a:rPr>
              <a:t>（当前最小）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3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1. </a:t>
            </a:r>
            <a:r>
              <a:rPr lang="en-US" altLang="zh-CN" dirty="0"/>
              <a:t>Max </a:t>
            </a:r>
            <a:r>
              <a:rPr lang="zh-CN" altLang="en-US" dirty="0"/>
              <a:t>节点进行递归搜索，传递 </a:t>
            </a:r>
            <a:r>
              <a:rPr lang="en-US" altLang="zh-CN" dirty="0"/>
              <a:t>alpha </a:t>
            </a:r>
            <a:r>
              <a:rPr lang="zh-CN" altLang="en-US" dirty="0"/>
              <a:t>和 </a:t>
            </a:r>
            <a:r>
              <a:rPr lang="en-US" altLang="zh-CN" dirty="0"/>
              <a:t>beta</a:t>
            </a:r>
            <a:r>
              <a:rPr lang="zh-CN" altLang="en-US" dirty="0"/>
              <a:t>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3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6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Beta</a:t>
            </a:r>
            <a:r>
              <a:rPr lang="zh-CN" altLang="en-US" dirty="0"/>
              <a:t>，对于根节点更新</a:t>
            </a:r>
            <a:r>
              <a:rPr lang="en-US" altLang="zh-CN" dirty="0"/>
              <a:t>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1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，比</a:t>
            </a:r>
            <a:r>
              <a:rPr lang="en-US" altLang="zh-CN" dirty="0"/>
              <a:t>alpha</a:t>
            </a:r>
            <a:r>
              <a:rPr lang="zh-CN" altLang="en-US" dirty="0"/>
              <a:t>大， 更新</a:t>
            </a:r>
            <a:r>
              <a:rPr lang="en-US" altLang="zh-CN" dirty="0"/>
              <a:t>beta=min</a:t>
            </a:r>
            <a:r>
              <a:rPr lang="zh-CN" altLang="en-US" dirty="0"/>
              <a:t>（</a:t>
            </a:r>
            <a:r>
              <a:rPr lang="en-US" altLang="zh-CN" dirty="0"/>
              <a:t>beta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5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</a:t>
            </a:r>
            <a:r>
              <a:rPr lang="en-US" altLang="zh-CN" dirty="0"/>
              <a:t>alpha</a:t>
            </a:r>
            <a:r>
              <a:rPr lang="zh-CN" altLang="en-US" dirty="0"/>
              <a:t>小，减支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 userDrawn="1"/>
        </p:nvSpPr>
        <p:spPr>
          <a:xfrm>
            <a:off x="1" y="2593979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ound Diagonal Corner Rectangle 22"/>
          <p:cNvSpPr/>
          <p:nvPr userDrawn="1"/>
        </p:nvSpPr>
        <p:spPr>
          <a:xfrm>
            <a:off x="2825751" y="2593979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25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 userDrawn="1"/>
        </p:nvSpPr>
        <p:spPr>
          <a:xfrm>
            <a:off x="100013" y="3003550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2" y="2825328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2250" b="0" i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6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6172202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1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 userDrawn="1"/>
        </p:nvSpPr>
        <p:spPr>
          <a:xfrm>
            <a:off x="6281738" y="5024438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2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7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 userDrawn="1"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rgbClr val="FFFFFF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 userDrawn="1"/>
        </p:nvGrpSpPr>
        <p:grpSpPr bwMode="auto">
          <a:xfrm>
            <a:off x="1204913" y="2087567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DengXian" charset="-122"/>
                </a:rPr>
                <a:t>2</a:t>
              </a:r>
              <a:endParaRPr lang="zh-CN" altLang="en-US" sz="210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 userDrawn="1"/>
        </p:nvGrpSpPr>
        <p:grpSpPr bwMode="auto">
          <a:xfrm>
            <a:off x="1206500" y="3198817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latin typeface="KaiTi" panose="02010609060101010101" pitchFamily="49" charset="-122"/>
                  <a:ea typeface="KaiTi" panose="02010609060101010101" pitchFamily="49" charset="-122"/>
                  <a:cs typeface="DengXian" charset="-122"/>
                </a:rPr>
                <a:t>3</a:t>
              </a:r>
              <a:endParaRPr lang="zh-CN" altLang="en-US" sz="2100" dirty="0"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 userDrawn="1"/>
        </p:nvGrpSpPr>
        <p:grpSpPr bwMode="auto">
          <a:xfrm>
            <a:off x="1208090" y="4311654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DengXian" charset="-122"/>
                </a:rPr>
                <a:t>4</a:t>
              </a:r>
              <a:endParaRPr lang="zh-CN" altLang="en-US" sz="210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 userDrawn="1"/>
        </p:nvGrpSpPr>
        <p:grpSpPr bwMode="auto">
          <a:xfrm>
            <a:off x="1201739" y="979492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DengXian" charset="-122"/>
                </a:rPr>
                <a:t>1</a:t>
              </a:r>
              <a:endParaRPr lang="zh-CN" altLang="en-US" sz="210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 userDrawn="1"/>
        </p:nvGrpSpPr>
        <p:grpSpPr bwMode="auto">
          <a:xfrm>
            <a:off x="1206500" y="5459417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DengXian" charset="-122"/>
                </a:rPr>
                <a:t>5</a:t>
              </a:r>
              <a:endParaRPr lang="zh-CN" altLang="en-US" sz="210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 userDrawn="1"/>
        </p:nvSpPr>
        <p:spPr>
          <a:xfrm>
            <a:off x="1581152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 userDrawn="1"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latin typeface="KaiTi" panose="02010609060101010101" pitchFamily="49" charset="-122"/>
                <a:ea typeface="KaiTi" panose="02010609060101010101" pitchFamily="49" charset="-122"/>
              </a:rPr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 userDrawn="1"/>
        </p:nvSpPr>
        <p:spPr>
          <a:xfrm>
            <a:off x="1466852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2" name="Oval 33"/>
          <p:cNvSpPr>
            <a:spLocks noChangeAspect="1"/>
          </p:cNvSpPr>
          <p:nvPr userDrawn="1"/>
        </p:nvSpPr>
        <p:spPr>
          <a:xfrm>
            <a:off x="1127127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3" name="Oval 34"/>
          <p:cNvSpPr>
            <a:spLocks noChangeAspect="1"/>
          </p:cNvSpPr>
          <p:nvPr userDrawn="1"/>
        </p:nvSpPr>
        <p:spPr>
          <a:xfrm>
            <a:off x="1690690" y="739779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" name="Oval 35"/>
          <p:cNvSpPr>
            <a:spLocks noChangeAspect="1"/>
          </p:cNvSpPr>
          <p:nvPr userDrawn="1"/>
        </p:nvSpPr>
        <p:spPr>
          <a:xfrm>
            <a:off x="2027240" y="736604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5" name="Oval 37"/>
          <p:cNvSpPr>
            <a:spLocks noChangeAspect="1"/>
          </p:cNvSpPr>
          <p:nvPr userDrawn="1"/>
        </p:nvSpPr>
        <p:spPr>
          <a:xfrm>
            <a:off x="1854202" y="739779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6" name="Oval 38"/>
          <p:cNvSpPr>
            <a:spLocks noChangeAspect="1"/>
          </p:cNvSpPr>
          <p:nvPr userDrawn="1"/>
        </p:nvSpPr>
        <p:spPr>
          <a:xfrm>
            <a:off x="1293815" y="739779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27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90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8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7281863" y="50803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KaiTi" panose="02010609060101010101" pitchFamily="49" charset="-122"/>
                <a:ea typeface="KaiTi" panose="02010609060101010101" pitchFamily="49" charset="-122"/>
                <a:cs typeface="KaiTi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 userDrawn="1"/>
        </p:nvSpPr>
        <p:spPr bwMode="auto">
          <a:xfrm>
            <a:off x="-4761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Thanks</a:t>
            </a:r>
            <a:r>
              <a:rPr lang="zh-CN" altLang="en-US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for</a:t>
            </a:r>
            <a:r>
              <a:rPr lang="zh-CN" altLang="en-US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your</a:t>
            </a:r>
            <a:r>
              <a:rPr lang="zh-CN" altLang="en-US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attention!	</a:t>
            </a:r>
            <a:endParaRPr lang="zh-CN" altLang="en-US" dirty="0">
              <a:solidFill>
                <a:srgbClr val="FFFFFF"/>
              </a:solidFill>
              <a:latin typeface="KaiTi" panose="02010609060101010101" pitchFamily="49" charset="-122"/>
              <a:ea typeface="KaiTi" panose="02010609060101010101" pitchFamily="49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 userDrawn="1"/>
        </p:nvSpPr>
        <p:spPr bwMode="auto">
          <a:xfrm>
            <a:off x="-4761" y="2705104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 userDrawn="1"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5" name="组合 3"/>
          <p:cNvGrpSpPr>
            <a:grpSpLocks noChangeAspect="1"/>
          </p:cNvGrpSpPr>
          <p:nvPr userDrawn="1"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7" name="椭圆 14"/>
            <p:cNvSpPr/>
            <p:nvPr userDrawn="1"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" y="2884492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2273302" y="1125538"/>
            <a:ext cx="4792663" cy="4783137"/>
          </a:xfrm>
          <a:prstGeom prst="rect">
            <a:avLst/>
          </a:prstGeom>
          <a:blipFill dpi="0" rotWithShape="1">
            <a:blip r:embed="rId8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3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1"/>
          <p:cNvSpPr>
            <a:spLocks noGrp="1"/>
          </p:cNvSpPr>
          <p:nvPr>
            <p:ph type="subTitle" idx="1"/>
          </p:nvPr>
        </p:nvSpPr>
        <p:spPr bwMode="auto">
          <a:xfrm>
            <a:off x="0" y="1092868"/>
            <a:ext cx="7292051" cy="3107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hangingPunct="1"/>
            <a:r>
              <a:rPr lang="en" altLang="zh-CN" sz="9600" b="1" dirty="0">
                <a:latin typeface="KaiTi" panose="02010609060101010101" pitchFamily="49" charset="-122"/>
                <a:ea typeface="KaiTi" panose="02010609060101010101" pitchFamily="49" charset="-122"/>
              </a:rPr>
              <a:t>DATA130008 </a:t>
            </a:r>
            <a:r>
              <a:rPr lang="en-US" altLang="zh-CN" sz="96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9600" b="1" dirty="0">
                <a:latin typeface="KaiTi" panose="02010609060101010101" pitchFamily="49" charset="-122"/>
                <a:ea typeface="KaiTi" panose="02010609060101010101" pitchFamily="49" charset="-122"/>
              </a:rPr>
              <a:t>人工智能导论</a:t>
            </a:r>
            <a:r>
              <a:rPr lang="en-US" altLang="zh-CN" sz="96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endParaRPr lang="en" altLang="zh-CN" sz="9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243" name="Title 2"/>
          <p:cNvSpPr>
            <a:spLocks noGrp="1"/>
          </p:cNvSpPr>
          <p:nvPr>
            <p:ph type="ctrTitle"/>
          </p:nvPr>
        </p:nvSpPr>
        <p:spPr bwMode="auto">
          <a:xfrm>
            <a:off x="3337325" y="3028519"/>
            <a:ext cx="5213473" cy="4385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Lab 2</a:t>
            </a:r>
            <a:endParaRPr kumimoji="1" lang="zh-CN" alt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1597306" y="3023882"/>
            <a:ext cx="1176374" cy="31075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kumimoji="1" lang="zh-CN" altLang="en-US" sz="1800" dirty="0">
              <a:solidFill>
                <a:schemeClr val="bg2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3680" y="4347210"/>
            <a:ext cx="37719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5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sz="225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387882" y="161388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74224-B322-2244-98B7-93C258F4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09" y="3625833"/>
            <a:ext cx="3476625" cy="1847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CB0F82-2B65-4A93-9DFB-C2B4FAA0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24313C-2A67-4BF8-8C70-0AC449F023CB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AF08C0B-9DC3-4A54-A480-2B4ABE010D81}"/>
              </a:ext>
            </a:extLst>
          </p:cNvPr>
          <p:cNvSpPr/>
          <p:nvPr/>
        </p:nvSpPr>
        <p:spPr>
          <a:xfrm>
            <a:off x="214089" y="2677602"/>
            <a:ext cx="2866969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13826F4-F695-42B9-A5E8-18A3EDB80D3B}"/>
              </a:ext>
            </a:extLst>
          </p:cNvPr>
          <p:cNvCxnSpPr/>
          <p:nvPr/>
        </p:nvCxnSpPr>
        <p:spPr>
          <a:xfrm flipH="1">
            <a:off x="2682241" y="2876550"/>
            <a:ext cx="3226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0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415938" y="166722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57A86-BB1D-4A4E-8B0B-A9A0F684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73" y="3612296"/>
            <a:ext cx="3657600" cy="182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68D95F-AD8F-4A25-87F0-BD957153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D083D0-ECCC-451F-9FF0-F3DD5F96C280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FC1E90C-DECF-49C1-B096-9A8AEB0E8189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5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540282" y="191106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1FCB0-55F8-8A41-9529-7571FD97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59" y="3801709"/>
            <a:ext cx="3533775" cy="182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9F036A-486D-467F-9F16-DC8C20A5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2A107-71C0-4585-9FE7-74B227ED8AF9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71B6985-7D24-47D6-BAF8-9CA053835FAC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302229-F0D5-4403-B7B0-2D1D04AF4265}"/>
              </a:ext>
            </a:extLst>
          </p:cNvPr>
          <p:cNvSpPr/>
          <p:nvPr/>
        </p:nvSpPr>
        <p:spPr>
          <a:xfrm>
            <a:off x="144565" y="2366010"/>
            <a:ext cx="2963162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8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639342" y="169008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33D4AE-A5A1-5B48-A4C3-C33FE2A6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11" y="3741692"/>
            <a:ext cx="3571875" cy="192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815871-30A1-4805-988C-13783856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8FA694-4CBF-4C00-91E1-2B0C9B24F815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076481C-4701-4B1F-8896-839AC0835598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417F8-6BDE-445C-BB29-BC2B8D354D7F}"/>
              </a:ext>
            </a:extLst>
          </p:cNvPr>
          <p:cNvSpPr/>
          <p:nvPr/>
        </p:nvSpPr>
        <p:spPr>
          <a:xfrm>
            <a:off x="144565" y="2366010"/>
            <a:ext cx="2963162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8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586002" y="194916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C67AF-A499-E244-A93D-CAE19CFD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18" y="3800148"/>
            <a:ext cx="3590925" cy="179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FE20E0-40E9-4239-99A9-9B355380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94DBD2-7F2B-4995-AA2F-5A96220AFC4F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9DEDB4A-2150-4A9A-8BAD-059E28942799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740924-3D1A-4EB9-BB02-3359B29ED75E}"/>
              </a:ext>
            </a:extLst>
          </p:cNvPr>
          <p:cNvSpPr/>
          <p:nvPr/>
        </p:nvSpPr>
        <p:spPr>
          <a:xfrm>
            <a:off x="144565" y="2366010"/>
            <a:ext cx="2963162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0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982242" y="185772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C825F-B57C-BA47-B824-AD8EEE10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33" y="4073298"/>
            <a:ext cx="2466975" cy="1247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26A174-5460-4D85-93F8-D8BEBF9F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7" y="1765929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2910B3-C060-4A03-BE8C-5805A15E0551}"/>
              </a:ext>
            </a:extLst>
          </p:cNvPr>
          <p:cNvCxnSpPr/>
          <p:nvPr/>
        </p:nvCxnSpPr>
        <p:spPr>
          <a:xfrm>
            <a:off x="3462992" y="1580163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7E0D057-31C3-4191-8276-A86D2900EA86}"/>
              </a:ext>
            </a:extLst>
          </p:cNvPr>
          <p:cNvSpPr/>
          <p:nvPr/>
        </p:nvSpPr>
        <p:spPr>
          <a:xfrm>
            <a:off x="430306" y="3353745"/>
            <a:ext cx="2963162" cy="182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5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Practice for Alpha-beta Pruning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30" y="3336014"/>
            <a:ext cx="4478482" cy="2664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461" y="568532"/>
            <a:ext cx="7952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Input Example: 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 charset="0"/>
              </a:rPr>
              <a:t>Square represents MAX node while circle stands for MIN node. </a:t>
            </a:r>
            <a:r>
              <a:rPr lang="en-US" dirty="0"/>
              <a:t> For each test case, it contains two lines. The first line consists of two integers, the role of the root node ( 1 for MAX node and 0 for MIN node) and the depth of the tree. The second line is a nested list which stands for the game tree. 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54" y="2314699"/>
            <a:ext cx="6143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Practice for Alpha-beta Pruning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16" y="2818591"/>
            <a:ext cx="5443587" cy="3409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2376" y="767060"/>
            <a:ext cx="568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test case, the output should include two lines. The first line contains the result for minimax search. The second line should consist of </a:t>
            </a:r>
            <a:r>
              <a:rPr lang="en-US" b="1" dirty="0"/>
              <a:t>pruned nodes </a:t>
            </a:r>
            <a:r>
              <a:rPr lang="en-US" dirty="0"/>
              <a:t>in order. 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64" y="1690390"/>
            <a:ext cx="1771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Alpha-Beta Pruning Template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17895" y="1380125"/>
            <a:ext cx="7411846" cy="409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marL="0" indent="0" eaLnBrk="1" hangingPunct="1">
              <a:spcBef>
                <a:spcPts val="750"/>
              </a:spcBef>
              <a:buClr>
                <a:schemeClr val="accent1"/>
              </a:buClr>
            </a:pPr>
            <a:r>
              <a:rPr lang="en" altLang="zh-CN" sz="1500" dirty="0"/>
              <a:t>rule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/>
              <a:t>n = </a:t>
            </a:r>
            <a:r>
              <a:rPr lang="en" altLang="zh-CN" sz="1500" dirty="0">
                <a:solidFill>
                  <a:srgbClr val="8888C6"/>
                </a:solidFill>
              </a:rPr>
              <a:t>map</a:t>
            </a:r>
            <a:r>
              <a:rPr lang="en" altLang="zh-CN" sz="1500" dirty="0"/>
              <a:t>(</a:t>
            </a:r>
            <a:r>
              <a:rPr lang="en" altLang="zh-CN" sz="1500" dirty="0" err="1">
                <a:solidFill>
                  <a:srgbClr val="8888C6"/>
                </a:solidFill>
              </a:rPr>
              <a:t>int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>
                <a:solidFill>
                  <a:srgbClr val="8888C6"/>
                </a:solidFill>
              </a:rPr>
              <a:t>input</a:t>
            </a:r>
            <a:r>
              <a:rPr lang="en" altLang="zh-CN" sz="1500" dirty="0"/>
              <a:t>().strip().split())</a:t>
            </a:r>
            <a:br>
              <a:rPr lang="en" altLang="zh-CN" sz="1500" dirty="0"/>
            </a:br>
            <a:r>
              <a:rPr lang="en" altLang="zh-CN" sz="1500" dirty="0"/>
              <a:t>tree = </a:t>
            </a:r>
            <a:r>
              <a:rPr lang="en" altLang="zh-CN" sz="1500" dirty="0" err="1">
                <a:solidFill>
                  <a:srgbClr val="8888C6"/>
                </a:solidFill>
              </a:rPr>
              <a:t>eval</a:t>
            </a:r>
            <a:r>
              <a:rPr lang="en" altLang="zh-CN" sz="1500" dirty="0"/>
              <a:t>(</a:t>
            </a:r>
            <a:r>
              <a:rPr lang="en" altLang="zh-CN" sz="1500" dirty="0">
                <a:solidFill>
                  <a:srgbClr val="8888C6"/>
                </a:solidFill>
              </a:rPr>
              <a:t>input</a:t>
            </a:r>
            <a:r>
              <a:rPr lang="en" altLang="zh-CN" sz="1500" dirty="0"/>
              <a:t>().strip())</a:t>
            </a:r>
            <a:br>
              <a:rPr lang="en" altLang="zh-CN" sz="1500" dirty="0"/>
            </a:br>
            <a:r>
              <a:rPr lang="en" altLang="zh-CN" sz="1500" dirty="0" err="1"/>
              <a:t>root_node</a:t>
            </a:r>
            <a:r>
              <a:rPr lang="en" altLang="zh-CN" sz="1500" dirty="0"/>
              <a:t> = </a:t>
            </a:r>
            <a:r>
              <a:rPr lang="en" altLang="zh-CN" sz="1500" dirty="0" err="1"/>
              <a:t>construct_tree</a:t>
            </a:r>
            <a:r>
              <a:rPr lang="en" altLang="zh-CN" sz="1500" dirty="0"/>
              <a:t>(n-</a:t>
            </a:r>
            <a:r>
              <a:rPr lang="en" altLang="zh-CN" sz="1500" dirty="0">
                <a:solidFill>
                  <a:srgbClr val="6897BB"/>
                </a:solidFill>
              </a:rPr>
              <a:t>1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/>
              <a:t>tree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/>
              <a:t>rule)</a:t>
            </a:r>
            <a:br>
              <a:rPr lang="en" altLang="zh-CN" sz="1500" dirty="0"/>
            </a:br>
            <a:r>
              <a:rPr lang="en" altLang="zh-CN" sz="1500" dirty="0">
                <a:solidFill>
                  <a:srgbClr val="8888C6"/>
                </a:solidFill>
              </a:rPr>
              <a:t>print</a:t>
            </a:r>
            <a:r>
              <a:rPr lang="en" altLang="zh-CN" sz="1500" dirty="0"/>
              <a:t>(</a:t>
            </a:r>
            <a:r>
              <a:rPr lang="en" altLang="zh-CN" sz="1500" dirty="0" err="1"/>
              <a:t>get_value</a:t>
            </a:r>
            <a:r>
              <a:rPr lang="en" altLang="zh-CN" sz="1500" dirty="0"/>
              <a:t>(</a:t>
            </a:r>
            <a:r>
              <a:rPr lang="en" altLang="zh-CN" sz="1500" dirty="0" err="1"/>
              <a:t>root_node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>
                <a:solidFill>
                  <a:srgbClr val="8888C6"/>
                </a:solidFill>
              </a:rPr>
              <a:t>float</a:t>
            </a:r>
            <a:r>
              <a:rPr lang="en" altLang="zh-CN" sz="1500" dirty="0"/>
              <a:t>(</a:t>
            </a:r>
            <a:r>
              <a:rPr lang="en" altLang="zh-CN" sz="1500" dirty="0">
                <a:solidFill>
                  <a:srgbClr val="6A8759"/>
                </a:solidFill>
              </a:rPr>
              <a:t>'-</a:t>
            </a:r>
            <a:r>
              <a:rPr lang="en" altLang="zh-CN" sz="1500" dirty="0" err="1">
                <a:solidFill>
                  <a:srgbClr val="6A8759"/>
                </a:solidFill>
              </a:rPr>
              <a:t>inf</a:t>
            </a:r>
            <a:r>
              <a:rPr lang="en" altLang="zh-CN" sz="1500" dirty="0">
                <a:solidFill>
                  <a:srgbClr val="6A8759"/>
                </a:solidFill>
              </a:rPr>
              <a:t>'</a:t>
            </a:r>
            <a:r>
              <a:rPr lang="en" altLang="zh-CN" sz="1500" dirty="0"/>
              <a:t>)</a:t>
            </a:r>
            <a:r>
              <a:rPr lang="en" altLang="zh-CN" sz="1500" dirty="0">
                <a:solidFill>
                  <a:srgbClr val="CC7832"/>
                </a:solidFill>
              </a:rPr>
              <a:t>, </a:t>
            </a:r>
            <a:r>
              <a:rPr lang="en" altLang="zh-CN" sz="1500" dirty="0">
                <a:solidFill>
                  <a:srgbClr val="8888C6"/>
                </a:solidFill>
              </a:rPr>
              <a:t>float</a:t>
            </a:r>
            <a:r>
              <a:rPr lang="en" altLang="zh-CN" sz="1500" dirty="0"/>
              <a:t>(</a:t>
            </a:r>
            <a:r>
              <a:rPr lang="en" altLang="zh-CN" sz="1500" dirty="0">
                <a:solidFill>
                  <a:srgbClr val="6A8759"/>
                </a:solidFill>
              </a:rPr>
              <a:t>'</a:t>
            </a:r>
            <a:r>
              <a:rPr lang="en" altLang="zh-CN" sz="1500" dirty="0" err="1">
                <a:solidFill>
                  <a:srgbClr val="6A8759"/>
                </a:solidFill>
              </a:rPr>
              <a:t>inf</a:t>
            </a:r>
            <a:r>
              <a:rPr lang="en" altLang="zh-CN" sz="1500" dirty="0">
                <a:solidFill>
                  <a:srgbClr val="6A8759"/>
                </a:solidFill>
              </a:rPr>
              <a:t>'</a:t>
            </a:r>
            <a:r>
              <a:rPr lang="en" altLang="zh-CN" sz="1500" dirty="0"/>
              <a:t>)))</a:t>
            </a:r>
            <a:br>
              <a:rPr lang="en" altLang="zh-CN" sz="1500" dirty="0"/>
            </a:br>
            <a:r>
              <a:rPr lang="en" altLang="zh-CN" sz="1500" dirty="0">
                <a:solidFill>
                  <a:srgbClr val="808080"/>
                </a:solidFill>
              </a:rPr>
              <a:t># print out unvisited nodes</a:t>
            </a:r>
            <a:br>
              <a:rPr lang="en" altLang="zh-CN" sz="1500" dirty="0">
                <a:solidFill>
                  <a:srgbClr val="808080"/>
                </a:solidFill>
              </a:rPr>
            </a:br>
            <a:r>
              <a:rPr lang="en" altLang="zh-CN" sz="1500" dirty="0">
                <a:solidFill>
                  <a:srgbClr val="8888C6"/>
                </a:solidFill>
              </a:rPr>
              <a:t>print</a:t>
            </a:r>
            <a:r>
              <a:rPr lang="en" altLang="zh-CN" sz="1500" dirty="0"/>
              <a:t>(</a:t>
            </a:r>
            <a:r>
              <a:rPr lang="en" altLang="zh-CN" sz="1500" dirty="0">
                <a:solidFill>
                  <a:srgbClr val="6A8759"/>
                </a:solidFill>
              </a:rPr>
              <a:t>' '</a:t>
            </a:r>
            <a:r>
              <a:rPr lang="en" altLang="zh-CN" sz="1500" dirty="0"/>
              <a:t>.join( [</a:t>
            </a:r>
            <a:r>
              <a:rPr lang="en" altLang="zh-CN" sz="1500" dirty="0" err="1">
                <a:solidFill>
                  <a:srgbClr val="8888C6"/>
                </a:solidFill>
              </a:rPr>
              <a:t>str</a:t>
            </a:r>
            <a:r>
              <a:rPr lang="en" altLang="zh-CN" sz="1500" dirty="0"/>
              <a:t>(node) </a:t>
            </a:r>
            <a:r>
              <a:rPr lang="en" altLang="zh-CN" sz="1500" dirty="0">
                <a:solidFill>
                  <a:srgbClr val="CC7832"/>
                </a:solidFill>
              </a:rPr>
              <a:t>for </a:t>
            </a:r>
            <a:r>
              <a:rPr lang="en" altLang="zh-CN" sz="1500" dirty="0"/>
              <a:t>node </a:t>
            </a:r>
            <a:r>
              <a:rPr lang="en" altLang="zh-CN" sz="1500" dirty="0">
                <a:solidFill>
                  <a:srgbClr val="CC7832"/>
                </a:solidFill>
              </a:rPr>
              <a:t>in </a:t>
            </a:r>
            <a:r>
              <a:rPr lang="en" altLang="zh-CN" sz="1500" dirty="0" err="1"/>
              <a:t>get_unvisited_nodes</a:t>
            </a:r>
            <a:r>
              <a:rPr lang="en" altLang="zh-CN" sz="1500" dirty="0"/>
              <a:t>(</a:t>
            </a:r>
            <a:r>
              <a:rPr lang="en" altLang="zh-CN" sz="1500" dirty="0" err="1"/>
              <a:t>root_node</a:t>
            </a:r>
            <a:r>
              <a:rPr lang="en" altLang="zh-CN" sz="1500" dirty="0"/>
              <a:t>)]))</a:t>
            </a:r>
          </a:p>
          <a:p>
            <a:pPr marL="0" indent="0" eaLnBrk="1" hangingPunct="1">
              <a:spcBef>
                <a:spcPts val="750"/>
              </a:spcBef>
              <a:buClr>
                <a:schemeClr val="accent1"/>
              </a:buClr>
            </a:pPr>
            <a:endParaRPr lang="en" altLang="zh-CN" sz="1500" dirty="0"/>
          </a:p>
          <a:p>
            <a:pPr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get_value</a:t>
            </a:r>
            <a:r>
              <a:rPr lang="en-US" altLang="zh-CN" sz="1875" dirty="0"/>
              <a:t>(node, alpha, beta)</a:t>
            </a:r>
          </a:p>
          <a:p>
            <a:pPr marL="600075" lvl="1" indent="-257175"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dirty="0"/>
              <a:t>Choose which function to call</a:t>
            </a:r>
          </a:p>
          <a:p>
            <a:pPr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max_value</a:t>
            </a:r>
            <a:r>
              <a:rPr lang="en-US" altLang="zh-CN" sz="1875" dirty="0"/>
              <a:t>(node, alpha, beta)</a:t>
            </a:r>
          </a:p>
          <a:p>
            <a:pPr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min_value</a:t>
            </a:r>
            <a:r>
              <a:rPr lang="en-US" altLang="zh-CN" sz="1875" dirty="0"/>
              <a:t>(node, alpha, beta)</a:t>
            </a:r>
            <a:br>
              <a:rPr lang="en-US" altLang="zh-CN" sz="1875" dirty="0"/>
            </a:br>
            <a:endParaRPr lang="en-US" altLang="zh-CN" sz="1875" dirty="0"/>
          </a:p>
        </p:txBody>
      </p:sp>
    </p:spTree>
    <p:extLst>
      <p:ext uri="{BB962C8B-B14F-4D97-AF65-F5344CB8AC3E}">
        <p14:creationId xmlns:p14="http://schemas.microsoft.com/office/powerpoint/2010/main" val="188163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You Need to Do for Alpha-Beta Pruning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17895" y="1380125"/>
            <a:ext cx="7641808" cy="409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dirty="0"/>
              <a:t>Implement the following 3 functions:</a:t>
            </a:r>
          </a:p>
          <a:p>
            <a:pPr lvl="1"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get_value</a:t>
            </a:r>
            <a:r>
              <a:rPr lang="en-US" altLang="zh-CN" sz="1875" dirty="0"/>
              <a:t>(node, alpha, beta)</a:t>
            </a:r>
          </a:p>
          <a:p>
            <a:pPr lvl="2"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dirty="0"/>
              <a:t>Choose which function to call</a:t>
            </a:r>
          </a:p>
          <a:p>
            <a:pPr lvl="1"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max_value</a:t>
            </a:r>
            <a:r>
              <a:rPr lang="en-US" altLang="zh-CN" sz="1875" dirty="0"/>
              <a:t>(node, alpha, beta)</a:t>
            </a:r>
          </a:p>
          <a:p>
            <a:pPr lvl="1" eaLnBrk="1" hangingPunct="1">
              <a:spcBef>
                <a:spcPts val="75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zh-CN" sz="1875" b="1" dirty="0"/>
              <a:t>def</a:t>
            </a:r>
            <a:r>
              <a:rPr lang="en-US" altLang="zh-CN" sz="1875" dirty="0"/>
              <a:t> </a:t>
            </a:r>
            <a:r>
              <a:rPr lang="en-US" altLang="zh-CN" sz="1875" dirty="0" err="1"/>
              <a:t>min_value</a:t>
            </a:r>
            <a:r>
              <a:rPr lang="en-US" altLang="zh-CN" sz="1875" dirty="0"/>
              <a:t>(node, alpha, beta)</a:t>
            </a:r>
          </a:p>
        </p:txBody>
      </p:sp>
    </p:spTree>
    <p:extLst>
      <p:ext uri="{BB962C8B-B14F-4D97-AF65-F5344CB8AC3E}">
        <p14:creationId xmlns:p14="http://schemas.microsoft.com/office/powerpoint/2010/main" val="26159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996"/>
            <a:ext cx="6845475" cy="362477"/>
          </a:xfrm>
        </p:spPr>
        <p:txBody>
          <a:bodyPr>
            <a:noAutofit/>
          </a:bodyPr>
          <a:lstStyle/>
          <a:p>
            <a:r>
              <a:rPr lang="en-US" sz="2400" b="1" dirty="0"/>
              <a:t>Lab2: Adversarial Search (Minimax)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60515" y="2332946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6289015" y="3075896"/>
            <a:ext cx="285750" cy="2286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7432015" y="3075896"/>
            <a:ext cx="285750" cy="2286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03265" y="4047446"/>
            <a:ext cx="285750" cy="2286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17615" y="4047446"/>
            <a:ext cx="285750" cy="2286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146265" y="4047446"/>
            <a:ext cx="285750" cy="2286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717765" y="4047446"/>
            <a:ext cx="285750" cy="2286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6431890" y="2561546"/>
            <a:ext cx="5715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>
            <a:off x="7003390" y="2561546"/>
            <a:ext cx="5715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>
            <a:off x="6146140" y="3304496"/>
            <a:ext cx="28575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>
            <a:off x="6431890" y="3304496"/>
            <a:ext cx="2286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 flipH="1">
            <a:off x="7289140" y="3304496"/>
            <a:ext cx="28575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7574890" y="3304496"/>
            <a:ext cx="28575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62936" y="2147300"/>
            <a:ext cx="49768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774918" y="2833100"/>
            <a:ext cx="49768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6318781" y="3030650"/>
            <a:ext cx="1451676" cy="378083"/>
            <a:chOff x="6059424" y="3215640"/>
            <a:chExt cx="1935345" cy="504111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40220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592567" y="3215640"/>
              <a:ext cx="40220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87902" y="235080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5888965" y="3875996"/>
            <a:ext cx="2286000" cy="1194064"/>
            <a:chOff x="5486400" y="4343400"/>
            <a:chExt cx="3048000" cy="1592332"/>
          </a:xfrm>
        </p:grpSpPr>
        <p:sp>
          <p:nvSpPr>
            <p:cNvPr id="24" name="Rounded Rectangle 23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5486400" y="5073824"/>
              <a:ext cx="3048000" cy="8619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5888965" y="1593740"/>
            <a:ext cx="2343150" cy="1852441"/>
            <a:chOff x="5334000" y="2748192"/>
            <a:chExt cx="3124200" cy="2469921"/>
          </a:xfrm>
        </p:grpSpPr>
        <p:sp>
          <p:nvSpPr>
            <p:cNvPr id="27" name="Rounded Rectangle 26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5334000" y="2748192"/>
              <a:ext cx="3124200" cy="861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computed recursively</a:t>
              </a:r>
            </a:p>
          </p:txBody>
        </p:sp>
      </p:grpSp>
      <p:pic>
        <p:nvPicPr>
          <p:cNvPr id="29" name="Picture 8">
            <a:extLst>
              <a:ext uri="{FF2B5EF4-FFF2-40B4-BE49-F238E27FC236}">
                <a16:creationId xmlns:a16="http://schemas.microsoft.com/office/drawing/2014/main" id="{FB1CA7F3-67DC-8C4B-A5B2-6D71F29F4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5" y="1349251"/>
            <a:ext cx="5300170" cy="41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A1FA2-EDFD-5048-8B14-E3C91370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37" y="3383440"/>
            <a:ext cx="4276725" cy="1752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254098" y="1438365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</a:t>
            </a:r>
            <a:r>
              <a:rPr lang="en" altLang="zh-CN" b="1" dirty="0"/>
              <a:t>MAX</a:t>
            </a:r>
            <a:r>
              <a:rPr lang="en" altLang="zh-CN" dirty="0"/>
              <a:t>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</a:t>
            </a:r>
            <a:r>
              <a:rPr lang="en" altLang="zh-CN" b="1" dirty="0"/>
              <a:t>MIN</a:t>
            </a:r>
            <a:r>
              <a:rPr lang="en" altLang="zh-CN" dirty="0"/>
              <a:t>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35148A-FC9C-48EC-B9BB-325E2A759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BA2986-01D2-4E0A-9B2F-547D9C652FCA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BB3FB85-0D41-400D-89BC-F003ED3FE12C}"/>
              </a:ext>
            </a:extLst>
          </p:cNvPr>
          <p:cNvCxnSpPr>
            <a:cxnSpLocks/>
          </p:cNvCxnSpPr>
          <p:nvPr/>
        </p:nvCxnSpPr>
        <p:spPr>
          <a:xfrm flipH="1">
            <a:off x="5732145" y="3737610"/>
            <a:ext cx="832486" cy="435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488485" y="1538353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69BB44-3B93-254C-BF00-EF90B611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2" y="3429000"/>
            <a:ext cx="4181475" cy="1809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4DB193-48E2-46DA-B8BE-D56C1BCD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DC6C39-A568-4A16-AC25-90D2DD071090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717AE1-1238-44FE-9E04-BA61C3374D61}"/>
              </a:ext>
            </a:extLst>
          </p:cNvPr>
          <p:cNvCxnSpPr>
            <a:cxnSpLocks/>
          </p:cNvCxnSpPr>
          <p:nvPr/>
        </p:nvCxnSpPr>
        <p:spPr>
          <a:xfrm flipH="1">
            <a:off x="5480686" y="4481989"/>
            <a:ext cx="237173" cy="415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231F7F6-6373-4DAE-BFA4-3B30DD34DBBA}"/>
              </a:ext>
            </a:extLst>
          </p:cNvPr>
          <p:cNvSpPr/>
          <p:nvPr/>
        </p:nvSpPr>
        <p:spPr>
          <a:xfrm>
            <a:off x="117895" y="2381250"/>
            <a:ext cx="2963162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B77A8F-9E30-4484-BA6F-F5AB1CA64D08}"/>
              </a:ext>
            </a:extLst>
          </p:cNvPr>
          <p:cNvSpPr/>
          <p:nvPr/>
        </p:nvSpPr>
        <p:spPr>
          <a:xfrm>
            <a:off x="165992" y="3950970"/>
            <a:ext cx="2963162" cy="579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6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407202" y="1455727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F97A3-994B-694D-80BA-BAEBDF72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35" y="3302831"/>
            <a:ext cx="4133850" cy="1838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D3C680-FC9A-4702-A3C7-04F98BED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ACCFF9-0776-4F48-871A-578B20844224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959257-3FDC-49E2-B2C1-D0EAC3EC691A}"/>
              </a:ext>
            </a:extLst>
          </p:cNvPr>
          <p:cNvCxnSpPr>
            <a:cxnSpLocks/>
          </p:cNvCxnSpPr>
          <p:nvPr/>
        </p:nvCxnSpPr>
        <p:spPr>
          <a:xfrm flipH="1">
            <a:off x="5692140" y="4464844"/>
            <a:ext cx="1" cy="201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6DA7A99-560E-414E-806B-F026B14F0E17}"/>
              </a:ext>
            </a:extLst>
          </p:cNvPr>
          <p:cNvSpPr/>
          <p:nvPr/>
        </p:nvSpPr>
        <p:spPr>
          <a:xfrm>
            <a:off x="117895" y="2388870"/>
            <a:ext cx="2963162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9D3A9-9942-4AF9-8FE8-706FE6DED9A7}"/>
              </a:ext>
            </a:extLst>
          </p:cNvPr>
          <p:cNvSpPr/>
          <p:nvPr/>
        </p:nvSpPr>
        <p:spPr>
          <a:xfrm>
            <a:off x="165992" y="3950970"/>
            <a:ext cx="2963162" cy="579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6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618701" y="1586199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DB9F4-7F6F-8847-82AF-3194DFEA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59" y="3531274"/>
            <a:ext cx="4124325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5DC7B-E203-40E3-9C18-0835D2AB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9668B4F-898D-4C6F-858F-D633D0304714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B8C45E-CCE6-419E-B4CF-67B65A06BE80}"/>
              </a:ext>
            </a:extLst>
          </p:cNvPr>
          <p:cNvCxnSpPr>
            <a:cxnSpLocks/>
          </p:cNvCxnSpPr>
          <p:nvPr/>
        </p:nvCxnSpPr>
        <p:spPr>
          <a:xfrm>
            <a:off x="6045042" y="4673441"/>
            <a:ext cx="247174" cy="417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61FA0F-4EA9-4304-B9DE-A8683D838D64}"/>
              </a:ext>
            </a:extLst>
          </p:cNvPr>
          <p:cNvSpPr/>
          <p:nvPr/>
        </p:nvSpPr>
        <p:spPr>
          <a:xfrm>
            <a:off x="117895" y="2388870"/>
            <a:ext cx="2963162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BFA8D-954D-400C-8B59-474667BC7D20}"/>
              </a:ext>
            </a:extLst>
          </p:cNvPr>
          <p:cNvSpPr/>
          <p:nvPr/>
        </p:nvSpPr>
        <p:spPr>
          <a:xfrm>
            <a:off x="165992" y="3950970"/>
            <a:ext cx="2963162" cy="579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6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5" y="862313"/>
            <a:ext cx="6727580" cy="362477"/>
          </a:xfrm>
        </p:spPr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357402" y="175866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A00AB-7855-5D4B-8FD4-39E6B710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62" y="3703736"/>
            <a:ext cx="3562350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876AF3-153E-4D56-A144-CE9933A6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2C759F-9AF7-4A5B-BAA9-BCE77B2947EC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00A9E7E-F06B-494F-B82B-C348FD9E5054}"/>
              </a:ext>
            </a:extLst>
          </p:cNvPr>
          <p:cNvSpPr/>
          <p:nvPr/>
        </p:nvSpPr>
        <p:spPr>
          <a:xfrm>
            <a:off x="124013" y="2660269"/>
            <a:ext cx="2963162" cy="604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B4FD1-6BF2-4680-8FDC-B796D8B78FAB}"/>
              </a:ext>
            </a:extLst>
          </p:cNvPr>
          <p:cNvSpPr/>
          <p:nvPr/>
        </p:nvSpPr>
        <p:spPr>
          <a:xfrm>
            <a:off x="171235" y="4507230"/>
            <a:ext cx="2963162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ACB0A2-F54D-4CBB-BDFE-A90124587AAA}"/>
              </a:ext>
            </a:extLst>
          </p:cNvPr>
          <p:cNvCxnSpPr>
            <a:cxnSpLocks/>
          </p:cNvCxnSpPr>
          <p:nvPr/>
        </p:nvCxnSpPr>
        <p:spPr>
          <a:xfrm flipH="1">
            <a:off x="1219200" y="3166110"/>
            <a:ext cx="5715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6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281202" y="159102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9E2FEC-46B6-2D4F-82F4-EE939411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58" y="3536096"/>
            <a:ext cx="3543300" cy="176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754D11-5DC7-4644-9D71-81A86619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8EC71A2-08B9-4252-8A22-BE9E2CB735F8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D5006EA-1D52-47F0-A092-785A6C60513B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0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Alpha-Beta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1A4D4-A963-C447-997F-8CA1D4D3F95E}"/>
              </a:ext>
            </a:extLst>
          </p:cNvPr>
          <p:cNvSpPr/>
          <p:nvPr/>
        </p:nvSpPr>
        <p:spPr>
          <a:xfrm>
            <a:off x="3387470" y="1522441"/>
            <a:ext cx="6290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For MAX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β </a:t>
            </a:r>
            <a:r>
              <a:rPr lang="en" altLang="zh-CN" dirty="0"/>
              <a:t>is fixed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</a:p>
          <a:p>
            <a:r>
              <a:rPr lang="en" altLang="zh-CN" dirty="0"/>
              <a:t>	v is used to update </a:t>
            </a:r>
            <a:r>
              <a:rPr lang="el-GR" altLang="zh-CN" dirty="0"/>
              <a:t>α </a:t>
            </a:r>
            <a:r>
              <a:rPr lang="en" altLang="zh-CN" dirty="0"/>
              <a:t>initialized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For MIN node</a:t>
            </a:r>
          </a:p>
          <a:p>
            <a:r>
              <a:rPr lang="en" altLang="zh-CN" dirty="0"/>
              <a:t>	</a:t>
            </a:r>
            <a:r>
              <a:rPr lang="el-GR" altLang="zh-CN" dirty="0"/>
              <a:t>α </a:t>
            </a:r>
            <a:r>
              <a:rPr lang="en" altLang="zh-CN" dirty="0"/>
              <a:t>is fixed as </a:t>
            </a:r>
            <a:r>
              <a:rPr lang="el-GR" altLang="zh-CN" dirty="0"/>
              <a:t>α</a:t>
            </a:r>
            <a:r>
              <a:rPr lang="en" altLang="zh-CN" baseline="-25000" dirty="0"/>
              <a:t>parent</a:t>
            </a:r>
          </a:p>
          <a:p>
            <a:r>
              <a:rPr lang="en" altLang="zh-CN" baseline="-25000" dirty="0"/>
              <a:t>	</a:t>
            </a:r>
            <a:r>
              <a:rPr lang="en" altLang="zh-CN" dirty="0"/>
              <a:t>v is used to update </a:t>
            </a:r>
            <a:r>
              <a:rPr lang="el-GR" altLang="zh-CN" dirty="0"/>
              <a:t>β </a:t>
            </a:r>
            <a:r>
              <a:rPr lang="en" altLang="zh-CN" dirty="0"/>
              <a:t>initialized as </a:t>
            </a:r>
            <a:r>
              <a:rPr lang="el-GR" altLang="zh-CN" dirty="0"/>
              <a:t>β</a:t>
            </a:r>
            <a:r>
              <a:rPr lang="en" altLang="zh-CN" baseline="-25000" dirty="0"/>
              <a:t>parent</a:t>
            </a:r>
            <a:r>
              <a:rPr lang="en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F233D-91C5-BF44-A829-C5623209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71" y="3489289"/>
            <a:ext cx="3486150" cy="1657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05FD8D-5014-415B-B72E-644CDF6BC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5" y="1624132"/>
            <a:ext cx="2963162" cy="30909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03FED1-2822-452F-8339-926561377853}"/>
              </a:ext>
            </a:extLst>
          </p:cNvPr>
          <p:cNvCxnSpPr/>
          <p:nvPr/>
        </p:nvCxnSpPr>
        <p:spPr>
          <a:xfrm>
            <a:off x="3177251" y="1438365"/>
            <a:ext cx="0" cy="369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C73BC28-82C2-4EE9-8DB2-8386810592A9}"/>
              </a:ext>
            </a:extLst>
          </p:cNvPr>
          <p:cNvSpPr/>
          <p:nvPr/>
        </p:nvSpPr>
        <p:spPr>
          <a:xfrm>
            <a:off x="171235" y="3943350"/>
            <a:ext cx="2963162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302F5-E69F-4277-8D39-8FAE72DC8041}"/>
              </a:ext>
            </a:extLst>
          </p:cNvPr>
          <p:cNvSpPr/>
          <p:nvPr/>
        </p:nvSpPr>
        <p:spPr>
          <a:xfrm>
            <a:off x="144565" y="2380443"/>
            <a:ext cx="2963162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1576D5-57F6-4A5B-81BA-F19D8BD9474F}"/>
                  </a:ext>
                </a:extLst>
              </p:cNvPr>
              <p:cNvSpPr txBox="1"/>
              <p:nvPr/>
            </p:nvSpPr>
            <p:spPr>
              <a:xfrm>
                <a:off x="7056546" y="4214089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1576D5-57F6-4A5B-81BA-F19D8BD9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46" y="4214089"/>
                <a:ext cx="418384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5C8CAD-43D2-43C8-A9FE-87347F24D03B}"/>
                  </a:ext>
                </a:extLst>
              </p:cNvPr>
              <p:cNvSpPr txBox="1"/>
              <p:nvPr/>
            </p:nvSpPr>
            <p:spPr>
              <a:xfrm>
                <a:off x="7056546" y="3512211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5C8CAD-43D2-43C8-A9FE-87347F24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46" y="3512211"/>
                <a:ext cx="418384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A65BD66-15ED-490A-92C1-D71F8B9442AD}"/>
              </a:ext>
            </a:extLst>
          </p:cNvPr>
          <p:cNvSpPr txBox="1"/>
          <p:nvPr/>
        </p:nvSpPr>
        <p:spPr>
          <a:xfrm>
            <a:off x="1652816" y="4179464"/>
            <a:ext cx="105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Conflict!!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8432"/>
      </p:ext>
    </p:extLst>
  </p:cSld>
  <p:clrMapOvr>
    <a:masterClrMapping/>
  </p:clrMapOvr>
</p:sld>
</file>

<file path=ppt/theme/theme1.xml><?xml version="1.0" encoding="utf-8"?>
<a:theme xmlns:a="http://schemas.openxmlformats.org/drawingml/2006/main" name="SDS@Fudan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9E7BE6C-CB9F-0549-9FB7-E2C636FC08CE}" vid="{C1A01C34-CA2C-3042-A8DF-AFA9F25F8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</Template>
  <TotalTime>27048</TotalTime>
  <Words>1515</Words>
  <Application>Microsoft Office PowerPoint</Application>
  <PresentationFormat>全屏显示(4:3)</PresentationFormat>
  <Paragraphs>183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Helvetica Neue</vt:lpstr>
      <vt:lpstr>DengXian</vt:lpstr>
      <vt:lpstr>KaiTi</vt:lpstr>
      <vt:lpstr>Arial</vt:lpstr>
      <vt:lpstr>Calibri</vt:lpstr>
      <vt:lpstr>Calibri Light</vt:lpstr>
      <vt:lpstr>Cambria Math</vt:lpstr>
      <vt:lpstr>Wingdings</vt:lpstr>
      <vt:lpstr>SDS@Fudan Theme</vt:lpstr>
      <vt:lpstr>Lab 2</vt:lpstr>
      <vt:lpstr>Lab2: Adversarial Search (Minimax)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Alpha-Beta Example</vt:lpstr>
      <vt:lpstr>Practice for Alpha-beta Pruning</vt:lpstr>
      <vt:lpstr>Practice for Alpha-beta Pruning</vt:lpstr>
      <vt:lpstr>Alpha-Beta Pruning Template </vt:lpstr>
      <vt:lpstr>What You Need to Do for Alpha-Beta 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</dc:creator>
  <cp:lastModifiedBy>爵达 叶</cp:lastModifiedBy>
  <cp:revision>960</cp:revision>
  <cp:lastPrinted>2017-04-05T01:21:00Z</cp:lastPrinted>
  <dcterms:created xsi:type="dcterms:W3CDTF">2016-12-21T13:09:16Z</dcterms:created>
  <dcterms:modified xsi:type="dcterms:W3CDTF">2023-10-11T04:49:07Z</dcterms:modified>
</cp:coreProperties>
</file>