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8" r:id="rId2"/>
  </p:sldIdLst>
  <p:sldSz cx="32399288" cy="43200638"/>
  <p:notesSz cx="6858000" cy="9144000"/>
  <p:defaultTextStyle>
    <a:defPPr marL="0" marR="0" indent="0" algn="l" defTabSz="1259879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8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4990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53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49902" algn="l" defTabSz="44990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53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899805" algn="l" defTabSz="44990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53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49707" algn="l" defTabSz="44990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53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799609" algn="l" defTabSz="44990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53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49514" algn="l" defTabSz="44990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53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699415" algn="l" defTabSz="44990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53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149317" algn="l" defTabSz="44990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53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599221" algn="l" defTabSz="44990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53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F9F"/>
    <a:srgbClr val="212121"/>
    <a:srgbClr val="FFFFFF"/>
    <a:srgbClr val="374046"/>
    <a:srgbClr val="0422FC"/>
    <a:srgbClr val="0B32F5"/>
    <a:srgbClr val="6436CA"/>
    <a:srgbClr val="66FFFF"/>
    <a:srgbClr val="FF9933"/>
    <a:srgbClr val="6A85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58"/>
    <p:restoredTop sz="96629"/>
  </p:normalViewPr>
  <p:slideViewPr>
    <p:cSldViewPr snapToGrid="0" snapToObjects="1">
      <p:cViewPr varScale="1">
        <p:scale>
          <a:sx n="12" d="100"/>
          <a:sy n="12" d="100"/>
        </p:scale>
        <p:origin x="2299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3628013" latinLnBrk="0">
      <a:defRPr sz="4685">
        <a:latin typeface="+mn-lt"/>
        <a:ea typeface="+mn-ea"/>
        <a:cs typeface="+mn-cs"/>
        <a:sym typeface="Calibri"/>
      </a:defRPr>
    </a:lvl1pPr>
    <a:lvl2pPr indent="314970" defTabSz="3628013" latinLnBrk="0">
      <a:defRPr sz="4685">
        <a:latin typeface="+mn-lt"/>
        <a:ea typeface="+mn-ea"/>
        <a:cs typeface="+mn-cs"/>
        <a:sym typeface="Calibri"/>
      </a:defRPr>
    </a:lvl2pPr>
    <a:lvl3pPr indent="629940" defTabSz="3628013" latinLnBrk="0">
      <a:defRPr sz="4685">
        <a:latin typeface="+mn-lt"/>
        <a:ea typeface="+mn-ea"/>
        <a:cs typeface="+mn-cs"/>
        <a:sym typeface="Calibri"/>
      </a:defRPr>
    </a:lvl3pPr>
    <a:lvl4pPr indent="944909" defTabSz="3628013" latinLnBrk="0">
      <a:defRPr sz="4685">
        <a:latin typeface="+mn-lt"/>
        <a:ea typeface="+mn-ea"/>
        <a:cs typeface="+mn-cs"/>
        <a:sym typeface="Calibri"/>
      </a:defRPr>
    </a:lvl4pPr>
    <a:lvl5pPr indent="1259879" defTabSz="3628013" latinLnBrk="0">
      <a:defRPr sz="4685">
        <a:latin typeface="+mn-lt"/>
        <a:ea typeface="+mn-ea"/>
        <a:cs typeface="+mn-cs"/>
        <a:sym typeface="Calibri"/>
      </a:defRPr>
    </a:lvl5pPr>
    <a:lvl6pPr indent="1574849" defTabSz="3628013" latinLnBrk="0">
      <a:defRPr sz="4685">
        <a:latin typeface="+mn-lt"/>
        <a:ea typeface="+mn-ea"/>
        <a:cs typeface="+mn-cs"/>
        <a:sym typeface="Calibri"/>
      </a:defRPr>
    </a:lvl6pPr>
    <a:lvl7pPr indent="1889819" defTabSz="3628013" latinLnBrk="0">
      <a:defRPr sz="4685">
        <a:latin typeface="+mn-lt"/>
        <a:ea typeface="+mn-ea"/>
        <a:cs typeface="+mn-cs"/>
        <a:sym typeface="Calibri"/>
      </a:defRPr>
    </a:lvl7pPr>
    <a:lvl8pPr indent="2204789" defTabSz="3628013" latinLnBrk="0">
      <a:defRPr sz="4685">
        <a:latin typeface="+mn-lt"/>
        <a:ea typeface="+mn-ea"/>
        <a:cs typeface="+mn-cs"/>
        <a:sym typeface="Calibri"/>
      </a:defRPr>
    </a:lvl8pPr>
    <a:lvl9pPr indent="2519757" defTabSz="3628013" latinLnBrk="0">
      <a:defRPr sz="4685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1799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19966" y="580014"/>
            <a:ext cx="29159361" cy="9500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19966" y="10080149"/>
            <a:ext cx="29159361" cy="33120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877095" y="39867242"/>
            <a:ext cx="342399" cy="34669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l" defTabSz="288071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783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288071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783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288071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783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288071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783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288071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783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288071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783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288071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783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288071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783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288071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783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720178" marR="0" indent="-720178" algn="l" defTabSz="2880713" rtl="0" latinLnBrk="0">
        <a:lnSpc>
          <a:spcPct val="90000"/>
        </a:lnSpc>
        <a:spcBef>
          <a:spcPts val="3150"/>
        </a:spcBef>
        <a:spcAft>
          <a:spcPts val="0"/>
        </a:spcAft>
        <a:buClrTx/>
        <a:buSzPct val="100000"/>
        <a:buFont typeface="Arial"/>
        <a:buChar char="•"/>
        <a:tabLst/>
        <a:defRPr sz="8761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2283722" marR="0" indent="-843367" algn="l" defTabSz="2880713" rtl="0" latinLnBrk="0">
        <a:lnSpc>
          <a:spcPct val="90000"/>
        </a:lnSpc>
        <a:spcBef>
          <a:spcPts val="3150"/>
        </a:spcBef>
        <a:spcAft>
          <a:spcPts val="0"/>
        </a:spcAft>
        <a:buClrTx/>
        <a:buSzPct val="100000"/>
        <a:buFont typeface="Arial"/>
        <a:buChar char="•"/>
        <a:tabLst/>
        <a:defRPr sz="8761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3882210" marR="0" indent="-1001499" algn="l" defTabSz="2880713" rtl="0" latinLnBrk="0">
        <a:lnSpc>
          <a:spcPct val="90000"/>
        </a:lnSpc>
        <a:spcBef>
          <a:spcPts val="3150"/>
        </a:spcBef>
        <a:spcAft>
          <a:spcPts val="0"/>
        </a:spcAft>
        <a:buClrTx/>
        <a:buSzPct val="100000"/>
        <a:buFont typeface="Arial"/>
        <a:buChar char="•"/>
        <a:tabLst/>
        <a:defRPr sz="8761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5445559" marR="0" indent="-1124489" algn="l" defTabSz="2880713" rtl="0" latinLnBrk="0">
        <a:lnSpc>
          <a:spcPct val="90000"/>
        </a:lnSpc>
        <a:spcBef>
          <a:spcPts val="3150"/>
        </a:spcBef>
        <a:spcAft>
          <a:spcPts val="0"/>
        </a:spcAft>
        <a:buClrTx/>
        <a:buSzPct val="100000"/>
        <a:buFont typeface="Arial"/>
        <a:buChar char="•"/>
        <a:tabLst/>
        <a:defRPr sz="8761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6885914" marR="0" indent="-1124489" algn="l" defTabSz="2880713" rtl="0" latinLnBrk="0">
        <a:lnSpc>
          <a:spcPct val="90000"/>
        </a:lnSpc>
        <a:spcBef>
          <a:spcPts val="3150"/>
        </a:spcBef>
        <a:spcAft>
          <a:spcPts val="0"/>
        </a:spcAft>
        <a:buClrTx/>
        <a:buSzPct val="100000"/>
        <a:buFont typeface="Arial"/>
        <a:buChar char="•"/>
        <a:tabLst/>
        <a:defRPr sz="8761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8326271" marR="0" indent="-1124489" algn="l" defTabSz="2880713" rtl="0" latinLnBrk="0">
        <a:lnSpc>
          <a:spcPct val="90000"/>
        </a:lnSpc>
        <a:spcBef>
          <a:spcPts val="3150"/>
        </a:spcBef>
        <a:spcAft>
          <a:spcPts val="0"/>
        </a:spcAft>
        <a:buClrTx/>
        <a:buSzPct val="100000"/>
        <a:buFont typeface="Arial"/>
        <a:buChar char="•"/>
        <a:tabLst/>
        <a:defRPr sz="8761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9766628" marR="0" indent="-1124489" algn="l" defTabSz="2880713" rtl="0" latinLnBrk="0">
        <a:lnSpc>
          <a:spcPct val="90000"/>
        </a:lnSpc>
        <a:spcBef>
          <a:spcPts val="3150"/>
        </a:spcBef>
        <a:spcAft>
          <a:spcPts val="0"/>
        </a:spcAft>
        <a:buClrTx/>
        <a:buSzPct val="100000"/>
        <a:buFont typeface="Arial"/>
        <a:buChar char="•"/>
        <a:tabLst/>
        <a:defRPr sz="8761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11206985" marR="0" indent="-1124489" algn="l" defTabSz="2880713" rtl="0" latinLnBrk="0">
        <a:lnSpc>
          <a:spcPct val="90000"/>
        </a:lnSpc>
        <a:spcBef>
          <a:spcPts val="3150"/>
        </a:spcBef>
        <a:spcAft>
          <a:spcPts val="0"/>
        </a:spcAft>
        <a:buClrTx/>
        <a:buSzPct val="100000"/>
        <a:buFont typeface="Arial"/>
        <a:buChar char="•"/>
        <a:tabLst/>
        <a:defRPr sz="8761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12647342" marR="0" indent="-1124489" algn="l" defTabSz="2880713" rtl="0" latinLnBrk="0">
        <a:lnSpc>
          <a:spcPct val="90000"/>
        </a:lnSpc>
        <a:spcBef>
          <a:spcPts val="3150"/>
        </a:spcBef>
        <a:spcAft>
          <a:spcPts val="0"/>
        </a:spcAft>
        <a:buClrTx/>
        <a:buSzPct val="100000"/>
        <a:buFont typeface="Arial"/>
        <a:buChar char="•"/>
        <a:tabLst/>
        <a:defRPr sz="8761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321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81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321455" algn="r" defTabSz="321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81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642907" algn="r" defTabSz="321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81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964361" algn="r" defTabSz="321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81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285813" algn="r" defTabSz="321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81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1607267" algn="r" defTabSz="321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81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1928721" algn="r" defTabSz="321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81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2250173" algn="r" defTabSz="321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81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2571628" algn="r" defTabSz="321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81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FAC7652-B1D7-25D4-4BB4-09ABEAE61C89}"/>
              </a:ext>
            </a:extLst>
          </p:cNvPr>
          <p:cNvSpPr/>
          <p:nvPr/>
        </p:nvSpPr>
        <p:spPr>
          <a:xfrm>
            <a:off x="226169" y="5321106"/>
            <a:ext cx="31871263" cy="10080000"/>
          </a:xfrm>
          <a:prstGeom prst="roundRect">
            <a:avLst/>
          </a:prstGeom>
          <a:noFill/>
          <a:ln w="76200" cap="flat">
            <a:solidFill>
              <a:srgbClr val="C0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8" tIns="34288" rIns="34288" bIns="34288" numCol="1" spcCol="38100" rtlCol="0" anchor="ctr">
            <a:spAutoFit/>
          </a:bodyPr>
          <a:lstStyle/>
          <a:p>
            <a:pPr defTabSz="244923"/>
            <a:endParaRPr lang="en-CN" sz="90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98EB1AF-AA5F-A64D-B9B7-A084D4925EEA}"/>
              </a:ext>
            </a:extLst>
          </p:cNvPr>
          <p:cNvSpPr/>
          <p:nvPr/>
        </p:nvSpPr>
        <p:spPr>
          <a:xfrm>
            <a:off x="0" y="65838"/>
            <a:ext cx="32399288" cy="4860000"/>
          </a:xfrm>
          <a:prstGeom prst="rect">
            <a:avLst/>
          </a:prstGeom>
          <a:solidFill>
            <a:srgbClr val="941100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4998" tIns="44998" rIns="44998" bIns="44998" numCol="1" spcCol="38100" rtlCol="0" anchor="ctr">
            <a:spAutoFit/>
          </a:bodyPr>
          <a:lstStyle/>
          <a:p>
            <a:pPr defTabSz="321455"/>
            <a:endParaRPr lang="zh-CN" altLang="en-US" sz="1627" dirty="0"/>
          </a:p>
        </p:txBody>
      </p:sp>
      <p:pic>
        <p:nvPicPr>
          <p:cNvPr id="58" name="图片 57">
            <a:extLst>
              <a:ext uri="{FF2B5EF4-FFF2-40B4-BE49-F238E27FC236}">
                <a16:creationId xmlns:a16="http://schemas.microsoft.com/office/drawing/2014/main" id="{E2AF0837-1BBB-7941-ABD9-F24451D69D5D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1903" y="347278"/>
            <a:ext cx="2749757" cy="2744397"/>
          </a:xfrm>
          <a:prstGeom prst="rect">
            <a:avLst/>
          </a:prstGeom>
        </p:spPr>
      </p:pic>
      <p:sp>
        <p:nvSpPr>
          <p:cNvPr id="30" name="TextBox 35"/>
          <p:cNvSpPr txBox="1"/>
          <p:nvPr/>
        </p:nvSpPr>
        <p:spPr>
          <a:xfrm>
            <a:off x="0" y="1595056"/>
            <a:ext cx="32399288" cy="1631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4998" rIns="44998">
            <a:spAutoFit/>
          </a:bodyPr>
          <a:lstStyle>
            <a:lvl1pPr>
              <a:defRPr sz="5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zh-CN" altLang="en-US" sz="10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基础模型预训练驱动的数字社会治理方法研究</a:t>
            </a:r>
            <a:endParaRPr sz="10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7A5F2B3-FB94-024E-9827-2DBC5581F14B}"/>
              </a:ext>
            </a:extLst>
          </p:cNvPr>
          <p:cNvSpPr txBox="1"/>
          <p:nvPr/>
        </p:nvSpPr>
        <p:spPr>
          <a:xfrm>
            <a:off x="261903" y="5544739"/>
            <a:ext cx="31766983" cy="8218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4998" tIns="44998" rIns="44998" bIns="44998" numCol="1" spcCol="38100" rtlCol="0" anchor="t">
            <a:spAutoFit/>
          </a:bodyPr>
          <a:lstStyle/>
          <a:p>
            <a:pPr algn="ctr">
              <a:spcAft>
                <a:spcPts val="886"/>
              </a:spcAft>
            </a:pPr>
            <a:r>
              <a:rPr lang="zh-CN" altLang="en-US" sz="4000" dirty="0">
                <a:solidFill>
                  <a:schemeClr val="tx1"/>
                </a:solidFill>
                <a:latin typeface="Heiti TC Medium" pitchFamily="2" charset="-128"/>
                <a:ea typeface="Heiti TC Medium" pitchFamily="2" charset="-128"/>
              </a:rPr>
              <a:t>数字社会治理面向</a:t>
            </a:r>
            <a:r>
              <a:rPr lang="zh-CN" altLang="en-US" sz="4000" b="1" dirty="0">
                <a:solidFill>
                  <a:schemeClr val="tx1"/>
                </a:solidFill>
                <a:latin typeface="HEITI TC MEDIUM" pitchFamily="2" charset="-128"/>
                <a:ea typeface="HEITI TC MEDIUM" pitchFamily="2" charset="-128"/>
              </a:rPr>
              <a:t>智能医疗</a:t>
            </a:r>
            <a:r>
              <a:rPr lang="zh-CN" altLang="en-US" sz="4000" dirty="0">
                <a:solidFill>
                  <a:schemeClr val="tx1"/>
                </a:solidFill>
                <a:latin typeface="Heiti TC Medium" pitchFamily="2" charset="-128"/>
                <a:ea typeface="Heiti TC Medium" pitchFamily="2" charset="-128"/>
              </a:rPr>
              <a:t>、</a:t>
            </a:r>
            <a:r>
              <a:rPr lang="zh-CN" altLang="en-US" sz="4000" b="1" dirty="0">
                <a:solidFill>
                  <a:schemeClr val="tx1"/>
                </a:solidFill>
                <a:latin typeface="HEITI TC MEDIUM" pitchFamily="2" charset="-128"/>
                <a:ea typeface="HEITI TC MEDIUM" pitchFamily="2" charset="-128"/>
              </a:rPr>
              <a:t>智慧司法</a:t>
            </a:r>
            <a:r>
              <a:rPr lang="zh-CN" altLang="en-US" sz="4000" dirty="0">
                <a:solidFill>
                  <a:schemeClr val="tx1"/>
                </a:solidFill>
                <a:latin typeface="Heiti TC Medium" pitchFamily="2" charset="-128"/>
                <a:ea typeface="Heiti TC Medium" pitchFamily="2" charset="-128"/>
              </a:rPr>
              <a:t>、</a:t>
            </a:r>
            <a:r>
              <a:rPr lang="zh-CN" altLang="en-US" sz="4000" b="1" dirty="0">
                <a:solidFill>
                  <a:schemeClr val="tx1"/>
                </a:solidFill>
                <a:latin typeface="HEITI TC MEDIUM" pitchFamily="2" charset="-128"/>
                <a:ea typeface="HEITI TC MEDIUM" pitchFamily="2" charset="-128"/>
              </a:rPr>
              <a:t>数字政府</a:t>
            </a:r>
            <a:r>
              <a:rPr lang="zh-CN" altLang="en-US" sz="4000" dirty="0">
                <a:solidFill>
                  <a:schemeClr val="tx1"/>
                </a:solidFill>
                <a:latin typeface="Heiti TC Medium" pitchFamily="2" charset="-128"/>
                <a:ea typeface="Heiti TC Medium" pitchFamily="2" charset="-128"/>
              </a:rPr>
              <a:t>等场景，以</a:t>
            </a:r>
            <a:r>
              <a:rPr lang="zh-CN" altLang="en-US" sz="4000" b="1" dirty="0">
                <a:solidFill>
                  <a:schemeClr val="tx1"/>
                </a:solidFill>
                <a:latin typeface="HEITI TC MEDIUM" pitchFamily="2" charset="-128"/>
                <a:ea typeface="HEITI TC MEDIUM" pitchFamily="2" charset="-128"/>
              </a:rPr>
              <a:t>大数据为基础</a:t>
            </a:r>
            <a:r>
              <a:rPr lang="zh-CN" altLang="en-US" sz="4000" dirty="0">
                <a:solidFill>
                  <a:schemeClr val="tx1"/>
                </a:solidFill>
                <a:latin typeface="Heiti TC Medium" pitchFamily="2" charset="-128"/>
                <a:ea typeface="Heiti TC Medium" pitchFamily="2" charset="-128"/>
              </a:rPr>
              <a:t>，探究</a:t>
            </a:r>
            <a:r>
              <a:rPr lang="zh-CN" altLang="en-US" sz="4000" b="1" dirty="0">
                <a:solidFill>
                  <a:schemeClr val="tx1"/>
                </a:solidFill>
                <a:latin typeface="HEITI TC MEDIUM" pitchFamily="2" charset="-128"/>
                <a:ea typeface="HEITI TC MEDIUM" pitchFamily="2" charset="-128"/>
              </a:rPr>
              <a:t>社会运行机制</a:t>
            </a:r>
            <a:r>
              <a:rPr lang="zh-CN" altLang="en-US" sz="4000" dirty="0">
                <a:solidFill>
                  <a:schemeClr val="tx1"/>
                </a:solidFill>
                <a:latin typeface="Heiti TC Medium" pitchFamily="2" charset="-128"/>
                <a:ea typeface="Heiti TC Medium" pitchFamily="2" charset="-128"/>
              </a:rPr>
              <a:t>，设计智能化的</a:t>
            </a:r>
            <a:r>
              <a:rPr lang="zh-CN" altLang="en-US" sz="4000" b="1" dirty="0">
                <a:solidFill>
                  <a:schemeClr val="tx1"/>
                </a:solidFill>
                <a:latin typeface="HEITI TC MEDIUM" pitchFamily="2" charset="-128"/>
                <a:ea typeface="HEITI TC MEDIUM" pitchFamily="2" charset="-128"/>
              </a:rPr>
              <a:t>人机协同</a:t>
            </a:r>
            <a:r>
              <a:rPr lang="zh-CN" altLang="en-US" sz="4000" dirty="0">
                <a:solidFill>
                  <a:schemeClr val="tx1"/>
                </a:solidFill>
                <a:latin typeface="Heiti TC Medium" pitchFamily="2" charset="-128"/>
                <a:ea typeface="Heiti TC Medium" pitchFamily="2" charset="-128"/>
              </a:rPr>
              <a:t>辅助决策方案。</a:t>
            </a:r>
            <a:endParaRPr lang="en-US" altLang="zh-CN" sz="4000" dirty="0">
              <a:solidFill>
                <a:schemeClr val="tx1"/>
              </a:solidFill>
              <a:latin typeface="Heiti TC Medium" pitchFamily="2" charset="-128"/>
              <a:ea typeface="Heiti TC Medium" pitchFamily="2" charset="-128"/>
            </a:endParaRPr>
          </a:p>
        </p:txBody>
      </p:sp>
      <p:pic>
        <p:nvPicPr>
          <p:cNvPr id="27" name="Picture 2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28FE40FD-9714-8B17-973A-C2CE86D909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15" y="16682717"/>
            <a:ext cx="11258478" cy="619431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233FC6A-7287-12B5-3AB2-BE3AA2CB82F8}"/>
              </a:ext>
            </a:extLst>
          </p:cNvPr>
          <p:cNvSpPr txBox="1"/>
          <p:nvPr/>
        </p:nvSpPr>
        <p:spPr>
          <a:xfrm>
            <a:off x="12371853" y="17044413"/>
            <a:ext cx="18562310" cy="73052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00045" algn="just">
              <a:lnSpc>
                <a:spcPct val="110000"/>
              </a:lnSpc>
              <a:spcBef>
                <a:spcPts val="1200"/>
              </a:spcBef>
            </a:pPr>
            <a:r>
              <a:rPr lang="zh-CN" altLang="en-US" sz="4000" b="1" u="sng" kern="100" dirty="0">
                <a:latin typeface="Kaiti TC" panose="02010600040101010101" pitchFamily="2" charset="-120"/>
                <a:ea typeface="Kaiti TC" panose="02010600040101010101" pitchFamily="2" charset="-120"/>
                <a:cs typeface="SimHei" panose="02010609060101010101" pitchFamily="49" charset="-122"/>
              </a:rPr>
              <a:t>代表成果：</a:t>
            </a:r>
            <a:r>
              <a:rPr lang="zh-CN" altLang="en-US" sz="4000" kern="100" dirty="0">
                <a:latin typeface="Kaiti TC" panose="02010600040101010101" pitchFamily="2" charset="-120"/>
                <a:ea typeface="Kaiti TC" panose="02010600040101010101" pitchFamily="2" charset="-120"/>
                <a:cs typeface="SimHei" panose="02010609060101010101" pitchFamily="49" charset="-122"/>
              </a:rPr>
              <a:t>设计跨视觉语言的多粒度语义关联框架，提出多层次的跨模态预训练方法</a:t>
            </a:r>
            <a:r>
              <a:rPr lang="en-US" sz="4000" kern="100" dirty="0">
                <a:latin typeface="Kaiti TC" panose="02010600040101010101" pitchFamily="2" charset="-120"/>
                <a:ea typeface="Kaiti TC" panose="02010600040101010101" pitchFamily="2" charset="-120"/>
                <a:cs typeface="SimHei" panose="02010609060101010101" pitchFamily="49" charset="-122"/>
              </a:rPr>
              <a:t>MVPTR</a:t>
            </a:r>
            <a:r>
              <a:rPr lang="zh-CN" altLang="en-US" sz="4000" kern="100" dirty="0">
                <a:latin typeface="Kaiti TC" panose="02010600040101010101" pitchFamily="2" charset="-120"/>
                <a:ea typeface="Kaiti TC" panose="02010600040101010101" pitchFamily="2" charset="-120"/>
                <a:cs typeface="SimHei" panose="02010609060101010101" pitchFamily="49" charset="-122"/>
              </a:rPr>
              <a:t>（</a:t>
            </a:r>
            <a:r>
              <a:rPr lang="en-US" sz="4000" kern="100" dirty="0">
                <a:latin typeface="Kaiti TC" panose="02010600040101010101" pitchFamily="2" charset="-120"/>
                <a:ea typeface="Kaiti TC" panose="02010600040101010101" pitchFamily="2" charset="-120"/>
                <a:cs typeface="SimHei" panose="02010609060101010101" pitchFamily="49" charset="-122"/>
              </a:rPr>
              <a:t>ACM MM 2022</a:t>
            </a:r>
            <a:r>
              <a:rPr lang="zh-CN" altLang="en-US" sz="4000" kern="100" dirty="0">
                <a:latin typeface="Kaiti TC" panose="02010600040101010101" pitchFamily="2" charset="-120"/>
                <a:ea typeface="Kaiti TC" panose="02010600040101010101" pitchFamily="2" charset="-120"/>
                <a:cs typeface="SimHei" panose="02010609060101010101" pitchFamily="49" charset="-122"/>
              </a:rPr>
              <a:t>），缓解跨模态语义对齐监督信号稀疏问题，在包括问答、推理和检索等任务实现国际领先水平，推出</a:t>
            </a:r>
            <a:r>
              <a:rPr lang="zh-CN" altLang="en-US" sz="4000" b="1" kern="100" dirty="0">
                <a:latin typeface="Kaiti TC" panose="02010600040101010101" pitchFamily="2" charset="-120"/>
                <a:ea typeface="Kaiti TC" panose="02010600040101010101" pitchFamily="2" charset="-120"/>
                <a:cs typeface="SimHei" panose="02010609060101010101" pitchFamily="49" charset="-122"/>
              </a:rPr>
              <a:t>开源项目 </a:t>
            </a:r>
            <a:r>
              <a:rPr lang="en-CN" sz="4000" b="1" kern="100" dirty="0">
                <a:latin typeface="Kaiti TC" panose="02010600040101010101" pitchFamily="2" charset="-120"/>
                <a:ea typeface="Kaiti TC" panose="02010600040101010101" pitchFamily="2" charset="-120"/>
                <a:cs typeface="SimHei" panose="02010609060101010101" pitchFamily="49" charset="-122"/>
              </a:rPr>
              <a:t>DISCOpen-MVPTR</a:t>
            </a:r>
            <a:r>
              <a:rPr lang="zh-CN" altLang="en-US" sz="4000" kern="100" dirty="0">
                <a:latin typeface="Kaiti TC" panose="02010600040101010101" pitchFamily="2" charset="-120"/>
                <a:ea typeface="Kaiti TC" panose="02010600040101010101" pitchFamily="2" charset="-120"/>
                <a:cs typeface="SimHei" panose="02010609060101010101" pitchFamily="49" charset="-122"/>
              </a:rPr>
              <a:t>。</a:t>
            </a:r>
            <a:endParaRPr lang="en-US" altLang="zh-CN" sz="4000" kern="100" dirty="0">
              <a:latin typeface="Kaiti TC" panose="02010600040101010101" pitchFamily="2" charset="-120"/>
              <a:ea typeface="Kaiti TC" panose="02010600040101010101" pitchFamily="2" charset="-120"/>
              <a:cs typeface="SimHei" panose="02010609060101010101" pitchFamily="49" charset="-122"/>
            </a:endParaRPr>
          </a:p>
          <a:p>
            <a:pPr indent="200045" algn="just">
              <a:lnSpc>
                <a:spcPct val="110000"/>
              </a:lnSpc>
              <a:spcBef>
                <a:spcPts val="1200"/>
              </a:spcBef>
            </a:pPr>
            <a:r>
              <a:rPr lang="zh-CN" altLang="en-US" sz="4000" b="1" u="sng" kern="100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同行评价：</a:t>
            </a:r>
            <a:r>
              <a:rPr lang="zh-CN" altLang="en-US" sz="4000" kern="100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卡内基梅隆大学</a:t>
            </a:r>
            <a:r>
              <a:rPr lang="en-US" altLang="zh-CN" sz="4000" kern="100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Louis-Philippe </a:t>
            </a:r>
            <a:r>
              <a:rPr lang="en-US" altLang="zh-CN" sz="4000" kern="100" dirty="0" err="1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Morency</a:t>
            </a:r>
            <a:r>
              <a:rPr lang="zh-CN" altLang="en-US" sz="4000" kern="100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教授（</a:t>
            </a:r>
            <a:r>
              <a:rPr lang="en-US" altLang="zh-CN" sz="4000" kern="100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IEEE Fellow</a:t>
            </a:r>
            <a:r>
              <a:rPr lang="zh-CN" altLang="en-US" sz="4000" kern="100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）认为</a:t>
            </a:r>
            <a:r>
              <a:rPr lang="en-US" altLang="zh-CN" sz="4000" kern="100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MVPTR</a:t>
            </a:r>
            <a:r>
              <a:rPr lang="zh-CN" altLang="en-US" sz="4000" kern="100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模型可以有效建模跨视觉语言的结构语义关联。</a:t>
            </a:r>
            <a:endParaRPr lang="en-US" altLang="zh-CN" sz="4000" kern="100" dirty="0">
              <a:latin typeface="Kaiti TC" panose="02010600040101010101" pitchFamily="2" charset="-120"/>
              <a:ea typeface="Kaiti TC" panose="02010600040101010101" pitchFamily="2" charset="-120"/>
              <a:cs typeface="Times New Roman" panose="02020603050405020304" pitchFamily="18" charset="0"/>
            </a:endParaRPr>
          </a:p>
          <a:p>
            <a:pPr indent="200045" algn="just">
              <a:lnSpc>
                <a:spcPct val="110000"/>
              </a:lnSpc>
              <a:spcBef>
                <a:spcPts val="1200"/>
              </a:spcBef>
            </a:pPr>
            <a:r>
              <a:rPr lang="zh-CN" altLang="en-US" sz="4000" b="1" u="sng" kern="100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学术影响： </a:t>
            </a:r>
            <a:r>
              <a:rPr lang="zh-CN" altLang="en-US" sz="4000" kern="100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当选</a:t>
            </a:r>
            <a:r>
              <a:rPr lang="en-US" altLang="zh-CN" sz="4000" kern="100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ACL 2023</a:t>
            </a:r>
            <a:r>
              <a:rPr lang="zh-CN" altLang="en-US" sz="4000" kern="100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视觉语言领域的高级领域主席（</a:t>
            </a:r>
            <a:r>
              <a:rPr lang="en-US" altLang="zh-CN" sz="4000" kern="100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SAC</a:t>
            </a:r>
            <a:r>
              <a:rPr lang="zh-CN" altLang="en-US" sz="4000" kern="100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），</a:t>
            </a:r>
            <a:r>
              <a:rPr lang="en-US" altLang="zh-CN" sz="4000" kern="100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EMNLP 2020</a:t>
            </a:r>
            <a:r>
              <a:rPr lang="zh-CN" altLang="en-US" sz="4000" kern="100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跨模态领域主席（</a:t>
            </a:r>
            <a:r>
              <a:rPr lang="en-US" altLang="zh-CN" sz="4000" kern="100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AC</a:t>
            </a:r>
            <a:r>
              <a:rPr lang="zh-CN" altLang="en-US" sz="4000" kern="100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），并受邀在第九届国际自然语言处理及中文计算会议（</a:t>
            </a:r>
            <a:r>
              <a:rPr lang="en-US" altLang="zh-CN" sz="4000" kern="100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NLPCC 2020</a:t>
            </a:r>
            <a:r>
              <a:rPr lang="zh-CN" altLang="en-US" sz="4000" kern="100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）和第二十届中国计算语言学大会（</a:t>
            </a:r>
            <a:r>
              <a:rPr lang="en-US" altLang="zh-CN" sz="4000" kern="100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CCL 2021</a:t>
            </a:r>
            <a:r>
              <a:rPr lang="zh-CN" altLang="en-US" sz="4000" kern="100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）做跨视觉与语言模态的语义建模、表示学习和推理的讲习班报告。 </a:t>
            </a:r>
          </a:p>
          <a:p>
            <a:pPr indent="200045" algn="just">
              <a:lnSpc>
                <a:spcPct val="110000"/>
              </a:lnSpc>
              <a:spcBef>
                <a:spcPts val="1200"/>
              </a:spcBef>
            </a:pPr>
            <a:endParaRPr lang="en-CN" sz="4000" u="sng" kern="100" dirty="0">
              <a:latin typeface="Kaiti TC" panose="02010600040101010101" pitchFamily="2" charset="-120"/>
              <a:ea typeface="Kai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31" name="Picture 30" descr="Diagram&#10;&#10;Description automatically generated">
            <a:extLst>
              <a:ext uri="{FF2B5EF4-FFF2-40B4-BE49-F238E27FC236}">
                <a16:creationId xmlns:a16="http://schemas.microsoft.com/office/drawing/2014/main" id="{3FB06786-66A1-A722-3C56-D64B82E826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0395" y="25663244"/>
            <a:ext cx="12547474" cy="615757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A5403BE-B6D6-805A-C295-50D3B9AD97B3}"/>
              </a:ext>
            </a:extLst>
          </p:cNvPr>
          <p:cNvSpPr txBox="1"/>
          <p:nvPr/>
        </p:nvSpPr>
        <p:spPr>
          <a:xfrm>
            <a:off x="695107" y="25863020"/>
            <a:ext cx="18253986" cy="69359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00045" algn="just">
              <a:lnSpc>
                <a:spcPct val="110000"/>
              </a:lnSpc>
              <a:spcBef>
                <a:spcPts val="1200"/>
              </a:spcBef>
            </a:pPr>
            <a:r>
              <a:rPr lang="zh-CN" altLang="en-US" sz="4000" b="1" u="sng" kern="100" dirty="0">
                <a:latin typeface="Kaiti TC" panose="02010600040101010101" pitchFamily="2" charset="-120"/>
                <a:ea typeface="Kaiti TC" panose="02010600040101010101" pitchFamily="2" charset="-120"/>
                <a:cs typeface="SimHei" panose="02010609060101010101" pitchFamily="49" charset="-122"/>
              </a:rPr>
              <a:t>代表成果：</a:t>
            </a:r>
            <a:r>
              <a:rPr lang="zh-CN" altLang="en-US" sz="4000" kern="100" dirty="0">
                <a:latin typeface="Kaiti TC" panose="02010600040101010101" pitchFamily="2" charset="-120"/>
                <a:ea typeface="Kaiti TC" panose="02010600040101010101" pitchFamily="2" charset="-120"/>
                <a:cs typeface="SimHei" panose="02010609060101010101" pitchFamily="49" charset="-122"/>
              </a:rPr>
              <a:t>提出基于</a:t>
            </a:r>
            <a:r>
              <a:rPr lang="zh-CN" altLang="en-US" sz="4000" b="1" kern="100" dirty="0">
                <a:latin typeface="Kaiti TC" panose="02010600040101010101" pitchFamily="2" charset="-120"/>
                <a:ea typeface="Kaiti TC" panose="02010600040101010101" pitchFamily="2" charset="-120"/>
                <a:cs typeface="SimHei" panose="02010609060101010101" pitchFamily="49" charset="-122"/>
              </a:rPr>
              <a:t>适配器建模场景知识的大模型微调框架</a:t>
            </a:r>
            <a:r>
              <a:rPr lang="en-US" sz="4000" b="1" kern="100" dirty="0">
                <a:latin typeface="Kaiti TC" panose="02010600040101010101" pitchFamily="2" charset="-120"/>
                <a:ea typeface="Kaiti TC" panose="02010600040101010101" pitchFamily="2" charset="-120"/>
                <a:cs typeface="SimHei" panose="02010609060101010101" pitchFamily="49" charset="-122"/>
              </a:rPr>
              <a:t>K-adapter</a:t>
            </a:r>
            <a:r>
              <a:rPr lang="zh-CN" altLang="en-US" sz="4000" kern="100" dirty="0">
                <a:latin typeface="Kaiti TC" panose="02010600040101010101" pitchFamily="2" charset="-120"/>
                <a:ea typeface="Kaiti TC" panose="02010600040101010101" pitchFamily="2" charset="-120"/>
                <a:cs typeface="SimHei" panose="02010609060101010101" pitchFamily="49" charset="-122"/>
              </a:rPr>
              <a:t>，在下游任务适配中固定基础模型参数，仅微调适配器参数，不损失精度的情况下，保持模型性能，提升基础模型的迁移灵活性（</a:t>
            </a:r>
            <a:r>
              <a:rPr lang="en-US" sz="4000" kern="100" dirty="0">
                <a:latin typeface="Kaiti TC" panose="02010600040101010101" pitchFamily="2" charset="-120"/>
                <a:ea typeface="Kaiti TC" panose="02010600040101010101" pitchFamily="2" charset="-120"/>
                <a:cs typeface="SimHei" panose="02010609060101010101" pitchFamily="49" charset="-122"/>
              </a:rPr>
              <a:t>ACL 2021</a:t>
            </a:r>
            <a:r>
              <a:rPr lang="zh-CN" altLang="en-US" sz="4000" kern="100" dirty="0">
                <a:latin typeface="Kaiti TC" panose="02010600040101010101" pitchFamily="2" charset="-120"/>
                <a:ea typeface="Kaiti TC" panose="02010600040101010101" pitchFamily="2" charset="-120"/>
                <a:cs typeface="SimHei" panose="02010609060101010101" pitchFamily="49" charset="-122"/>
              </a:rPr>
              <a:t>）。</a:t>
            </a:r>
            <a:endParaRPr lang="en-US" altLang="zh-CN" sz="4000" kern="100" dirty="0">
              <a:latin typeface="Kaiti TC" panose="02010600040101010101" pitchFamily="2" charset="-120"/>
              <a:ea typeface="Kaiti TC" panose="02010600040101010101" pitchFamily="2" charset="-120"/>
              <a:cs typeface="SimHei" panose="02010609060101010101" pitchFamily="49" charset="-122"/>
            </a:endParaRPr>
          </a:p>
          <a:p>
            <a:pPr indent="200045" algn="just">
              <a:lnSpc>
                <a:spcPct val="110000"/>
              </a:lnSpc>
              <a:spcBef>
                <a:spcPts val="1200"/>
              </a:spcBef>
            </a:pPr>
            <a:r>
              <a:rPr lang="zh-CN" altLang="en-US" sz="4000" b="1" u="sng" kern="100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同行评价：</a:t>
            </a:r>
            <a:r>
              <a:rPr lang="en-CN" altLang="zh-CN" sz="4000" b="1" kern="100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K</a:t>
            </a:r>
            <a:r>
              <a:rPr lang="en-US" altLang="zh-CN" sz="4000" b="1" kern="100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-Adapter</a:t>
            </a:r>
            <a:r>
              <a:rPr lang="zh-CN" altLang="en-US" sz="4000" b="1" kern="100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论文获得超过</a:t>
            </a:r>
            <a:r>
              <a:rPr lang="en-US" altLang="zh-CN" sz="4000" b="1" kern="100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250</a:t>
            </a:r>
            <a:r>
              <a:rPr lang="zh-CN" altLang="en-US" sz="4000" b="1" kern="100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次的谷歌引用</a:t>
            </a:r>
            <a:r>
              <a:rPr lang="zh-CN" altLang="en-US" sz="4000" kern="100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，</a:t>
            </a:r>
            <a:r>
              <a:rPr lang="en-US" altLang="zh-CN" sz="4000" kern="100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MIT</a:t>
            </a:r>
            <a:r>
              <a:rPr lang="zh-CN" altLang="en-US" sz="4000" kern="100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的</a:t>
            </a:r>
            <a:r>
              <a:rPr lang="en-US" altLang="zh-CN" sz="4000" kern="100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Cynthia Breazeal</a:t>
            </a:r>
            <a:r>
              <a:rPr lang="zh-CN" altLang="en-US" sz="4000" kern="100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教授（</a:t>
            </a:r>
            <a:r>
              <a:rPr lang="en-US" altLang="zh-CN" sz="4000" kern="100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AAAI Fellow</a:t>
            </a:r>
            <a:r>
              <a:rPr lang="zh-CN" altLang="en-US" sz="4000" kern="100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）认为它是有效的基础模型轻量级使用方案。 </a:t>
            </a:r>
            <a:endParaRPr lang="en-US" altLang="zh-CN" sz="4000" kern="100" dirty="0">
              <a:latin typeface="Kaiti TC" panose="02010600040101010101" pitchFamily="2" charset="-120"/>
              <a:ea typeface="Kaiti TC" panose="02010600040101010101" pitchFamily="2" charset="-120"/>
              <a:cs typeface="Times New Roman" panose="02020603050405020304" pitchFamily="18" charset="0"/>
            </a:endParaRPr>
          </a:p>
          <a:p>
            <a:pPr indent="200045" algn="just">
              <a:lnSpc>
                <a:spcPct val="110000"/>
              </a:lnSpc>
              <a:spcBef>
                <a:spcPts val="1200"/>
              </a:spcBef>
            </a:pPr>
            <a:r>
              <a:rPr lang="zh-CN" altLang="en-US" sz="4000" b="1" u="sng" kern="100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评测基准：</a:t>
            </a:r>
            <a:r>
              <a:rPr lang="zh-CN" altLang="en-US" sz="4000" kern="100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在多个领域构建评测基准，组织评测比赛，超过</a:t>
            </a:r>
            <a:r>
              <a:rPr lang="en-US" altLang="zh-CN" sz="4000" kern="100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800</a:t>
            </a:r>
            <a:r>
              <a:rPr lang="zh-CN" altLang="en-US" sz="4000" kern="100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支队伍参赛。</a:t>
            </a:r>
            <a:endParaRPr lang="en-US" altLang="zh-CN" sz="4000" kern="100" dirty="0">
              <a:latin typeface="Kaiti TC" panose="02010600040101010101" pitchFamily="2" charset="-120"/>
              <a:ea typeface="Kaiti TC" panose="02010600040101010101" pitchFamily="2" charset="-120"/>
              <a:cs typeface="Times New Roman" panose="02020603050405020304" pitchFamily="18" charset="0"/>
            </a:endParaRPr>
          </a:p>
          <a:p>
            <a:pPr indent="-540000">
              <a:lnSpc>
                <a:spcPct val="11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zh-CN" altLang="en-US" sz="4000" b="1" dirty="0">
                <a:solidFill>
                  <a:schemeClr val="tx1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网络治理：</a:t>
            </a:r>
            <a:r>
              <a:rPr lang="zh-CN" altLang="en-US" sz="4000" dirty="0">
                <a:solidFill>
                  <a:schemeClr val="tx1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联合阿里达摩院组织两届智慧论辩评测比赛</a:t>
            </a:r>
            <a:r>
              <a:rPr lang="zh-CN" altLang="en-US" sz="4000" b="1" dirty="0">
                <a:solidFill>
                  <a:schemeClr val="tx1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（</a:t>
            </a:r>
            <a:r>
              <a:rPr lang="en-US" altLang="zh-CN" sz="4000" b="1" dirty="0">
                <a:solidFill>
                  <a:schemeClr val="tx1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AI-Debater21-22</a:t>
            </a:r>
            <a:r>
              <a:rPr lang="zh-CN" altLang="en-US" sz="4000" b="1" dirty="0">
                <a:solidFill>
                  <a:schemeClr val="tx1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）。</a:t>
            </a:r>
            <a:endParaRPr lang="en-US" altLang="zh-CN" sz="4000" dirty="0">
              <a:solidFill>
                <a:schemeClr val="tx1"/>
              </a:solidFill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pPr indent="-540000">
              <a:lnSpc>
                <a:spcPct val="11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zh-CN" altLang="en-US" sz="4000" b="1" dirty="0">
                <a:solidFill>
                  <a:schemeClr val="tx1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智能医疗：</a:t>
            </a:r>
            <a:r>
              <a:rPr lang="zh-CN" altLang="en-US" sz="4000" dirty="0">
                <a:solidFill>
                  <a:schemeClr val="tx1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联合天大、西工大组织第一届智能对话诊疗评测比赛</a:t>
            </a:r>
            <a:r>
              <a:rPr lang="zh-CN" altLang="en-US" sz="4000" b="1" dirty="0">
                <a:solidFill>
                  <a:schemeClr val="tx1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（</a:t>
            </a:r>
            <a:r>
              <a:rPr lang="en-US" altLang="zh-CN" sz="4000" b="1" dirty="0">
                <a:solidFill>
                  <a:schemeClr val="tx1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MISC21</a:t>
            </a:r>
            <a:r>
              <a:rPr lang="zh-CN" altLang="en-US" sz="4000" b="1" dirty="0">
                <a:solidFill>
                  <a:schemeClr val="tx1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）。</a:t>
            </a:r>
            <a:endParaRPr lang="en-US" altLang="zh-CN" sz="4000" dirty="0">
              <a:solidFill>
                <a:schemeClr val="tx1"/>
              </a:solidFill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pPr indent="-540000">
              <a:lnSpc>
                <a:spcPct val="11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zh-CN" altLang="en-US" sz="4000" b="1" dirty="0">
                <a:solidFill>
                  <a:schemeClr val="tx1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智慧司法：</a:t>
            </a:r>
            <a:r>
              <a:rPr lang="zh-CN" altLang="en-US" sz="4000" dirty="0">
                <a:solidFill>
                  <a:schemeClr val="tx1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联合北京华宇、北大组织三届智慧司法论辩评测</a:t>
            </a:r>
            <a:r>
              <a:rPr lang="zh-CN" altLang="en-US" sz="4000" b="1" dirty="0">
                <a:solidFill>
                  <a:schemeClr val="tx1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（</a:t>
            </a:r>
            <a:r>
              <a:rPr lang="en-US" altLang="zh-CN" sz="4000" b="1" dirty="0">
                <a:solidFill>
                  <a:schemeClr val="tx1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CAIL20-22</a:t>
            </a:r>
            <a:r>
              <a:rPr lang="zh-CN" altLang="en-US" sz="4000" b="1" dirty="0">
                <a:solidFill>
                  <a:schemeClr val="tx1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）。 </a:t>
            </a:r>
            <a:endParaRPr lang="en-US" altLang="zh-CN" sz="4000" dirty="0">
              <a:solidFill>
                <a:schemeClr val="tx1"/>
              </a:solidFill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A13F0B8-19E5-7624-11CE-A09A50D74FCA}"/>
              </a:ext>
            </a:extLst>
          </p:cNvPr>
          <p:cNvSpPr txBox="1"/>
          <p:nvPr/>
        </p:nvSpPr>
        <p:spPr>
          <a:xfrm>
            <a:off x="941031" y="23272295"/>
            <a:ext cx="11434500" cy="6309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 defTabSz="244923"/>
            <a:r>
              <a:rPr lang="en-US" sz="3500" dirty="0" err="1"/>
              <a:t>多层级语义关联的跨模态预训练</a:t>
            </a:r>
            <a:r>
              <a:rPr lang="zh-CN" altLang="en-US" sz="3500" dirty="0"/>
              <a:t> </a:t>
            </a:r>
            <a:r>
              <a:rPr lang="en-US" altLang="zh-CN" sz="3500" dirty="0"/>
              <a:t>MVPTR</a:t>
            </a:r>
            <a:r>
              <a:rPr lang="zh-CN" altLang="en-US" sz="3500" dirty="0"/>
              <a:t>（</a:t>
            </a:r>
            <a:r>
              <a:rPr lang="en-US" sz="3500" dirty="0"/>
              <a:t>ACMMM 2022</a:t>
            </a:r>
            <a:r>
              <a:rPr lang="zh-CN" altLang="en-US" sz="3500" dirty="0"/>
              <a:t>）</a:t>
            </a:r>
            <a:endParaRPr lang="en-CN" sz="35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607176F-E11B-94F4-DBAB-6E0E4B734914}"/>
              </a:ext>
            </a:extLst>
          </p:cNvPr>
          <p:cNvSpPr txBox="1"/>
          <p:nvPr/>
        </p:nvSpPr>
        <p:spPr>
          <a:xfrm>
            <a:off x="17858108" y="32327064"/>
            <a:ext cx="14597238" cy="6309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 defTabSz="244923"/>
            <a:r>
              <a:rPr lang="zh-CN" altLang="en-US" sz="3500" dirty="0"/>
              <a:t>知识注入的基础模型适配框架</a:t>
            </a:r>
            <a:r>
              <a:rPr lang="en-US" altLang="zh-CN" sz="3500" dirty="0"/>
              <a:t>K-Adapter</a:t>
            </a:r>
            <a:r>
              <a:rPr lang="zh-CN" altLang="en-US" sz="3500" dirty="0"/>
              <a:t>（</a:t>
            </a:r>
            <a:r>
              <a:rPr lang="en-US" sz="3500" dirty="0"/>
              <a:t>ACL</a:t>
            </a:r>
            <a:r>
              <a:rPr lang="zh-CN" altLang="en-US" sz="3500" dirty="0"/>
              <a:t> </a:t>
            </a:r>
            <a:r>
              <a:rPr lang="en-US" altLang="zh-CN" sz="3500" dirty="0"/>
              <a:t>2021</a:t>
            </a:r>
            <a:r>
              <a:rPr lang="zh-CN" altLang="en-US" sz="3500" dirty="0"/>
              <a:t>）</a:t>
            </a:r>
            <a:endParaRPr lang="en-CN" sz="35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3C5457E-3264-0537-07A1-7DCAEBED65F2}"/>
              </a:ext>
            </a:extLst>
          </p:cNvPr>
          <p:cNvSpPr txBox="1"/>
          <p:nvPr/>
        </p:nvSpPr>
        <p:spPr>
          <a:xfrm>
            <a:off x="12285741" y="34979059"/>
            <a:ext cx="19122128" cy="76130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00045" algn="just">
              <a:lnSpc>
                <a:spcPct val="110000"/>
              </a:lnSpc>
              <a:spcBef>
                <a:spcPts val="1200"/>
              </a:spcBef>
            </a:pPr>
            <a:r>
              <a:rPr lang="zh-CN" altLang="en-US" sz="4000" b="1" u="sng" kern="100" dirty="0">
                <a:latin typeface="Kaiti TC" panose="02010600040101010101" pitchFamily="2" charset="-120"/>
                <a:ea typeface="Kaiti TC" panose="02010600040101010101" pitchFamily="2" charset="-120"/>
                <a:cs typeface="SimHei" panose="02010609060101010101" pitchFamily="49" charset="-122"/>
              </a:rPr>
              <a:t>代表成果：</a:t>
            </a:r>
            <a:r>
              <a:rPr lang="zh-CN" altLang="en-US" sz="4000" kern="100" dirty="0">
                <a:latin typeface="Kaiti TC" panose="02010600040101010101" pitchFamily="2" charset="-120"/>
                <a:ea typeface="Kaiti TC" panose="02010600040101010101" pitchFamily="2" charset="-120"/>
                <a:cs typeface="SimHei" panose="02010609060101010101" pitchFamily="49" charset="-122"/>
              </a:rPr>
              <a:t>提出</a:t>
            </a:r>
            <a:r>
              <a:rPr lang="zh-CN" altLang="en-US" sz="4000" b="1" kern="100" dirty="0">
                <a:latin typeface="Kaiti TC" panose="02010600040101010101" pitchFamily="2" charset="-120"/>
                <a:ea typeface="Kaiti TC" panose="02010600040101010101" pitchFamily="2" charset="-120"/>
                <a:cs typeface="SimHei" panose="02010609060101010101" pitchFamily="49" charset="-122"/>
              </a:rPr>
              <a:t>面向智能问诊的任务型对话框架</a:t>
            </a:r>
            <a:r>
              <a:rPr lang="zh-CN" altLang="en-US" sz="4000" kern="100" dirty="0">
                <a:latin typeface="Kaiti TC" panose="02010600040101010101" pitchFamily="2" charset="-120"/>
                <a:ea typeface="Kaiti TC" panose="02010600040101010101" pitchFamily="2" charset="-120"/>
                <a:cs typeface="SimHei" panose="02010609060101010101" pitchFamily="49" charset="-122"/>
              </a:rPr>
              <a:t>，自主采集病人相关信息（</a:t>
            </a:r>
            <a:r>
              <a:rPr lang="en-US" altLang="zh-CN" sz="4000" kern="100" dirty="0">
                <a:latin typeface="Kaiti TC" panose="02010600040101010101" pitchFamily="2" charset="-120"/>
                <a:ea typeface="Kaiti TC" panose="02010600040101010101" pitchFamily="2" charset="-120"/>
                <a:cs typeface="SimHei" panose="02010609060101010101" pitchFamily="49" charset="-122"/>
              </a:rPr>
              <a:t>ACL</a:t>
            </a:r>
            <a:r>
              <a:rPr lang="zh-CN" altLang="en-US" sz="4000" kern="100" dirty="0">
                <a:latin typeface="Kaiti TC" panose="02010600040101010101" pitchFamily="2" charset="-120"/>
                <a:ea typeface="Kaiti TC" panose="02010600040101010101" pitchFamily="2" charset="-120"/>
                <a:cs typeface="SimHei" panose="02010609060101010101" pitchFamily="49" charset="-122"/>
              </a:rPr>
              <a:t> </a:t>
            </a:r>
            <a:r>
              <a:rPr lang="en-US" altLang="zh-CN" sz="4000" kern="100" dirty="0">
                <a:latin typeface="Kaiti TC" panose="02010600040101010101" pitchFamily="2" charset="-120"/>
                <a:ea typeface="Kaiti TC" panose="02010600040101010101" pitchFamily="2" charset="-120"/>
                <a:cs typeface="SimHei" panose="02010609060101010101" pitchFamily="49" charset="-122"/>
              </a:rPr>
              <a:t>2018</a:t>
            </a:r>
            <a:r>
              <a:rPr lang="zh-CN" altLang="en-US" sz="4000" kern="100" dirty="0">
                <a:latin typeface="Kaiti TC" panose="02010600040101010101" pitchFamily="2" charset="-120"/>
                <a:ea typeface="Kaiti TC" panose="02010600040101010101" pitchFamily="2" charset="-120"/>
                <a:cs typeface="SimHei" panose="02010609060101010101" pitchFamily="49" charset="-122"/>
              </a:rPr>
              <a:t>），智能诊断准确率提升</a:t>
            </a:r>
            <a:r>
              <a:rPr lang="en-US" altLang="zh-CN" sz="4000" kern="100" dirty="0">
                <a:latin typeface="Kaiti TC" panose="02010600040101010101" pitchFamily="2" charset="-120"/>
                <a:ea typeface="Kaiti TC" panose="02010600040101010101" pitchFamily="2" charset="-120"/>
                <a:cs typeface="SimHei" panose="02010609060101010101" pitchFamily="49" charset="-122"/>
              </a:rPr>
              <a:t>20%</a:t>
            </a:r>
            <a:r>
              <a:rPr lang="zh-CN" altLang="en-US" sz="4000" kern="100" dirty="0">
                <a:latin typeface="Kaiti TC" panose="02010600040101010101" pitchFamily="2" charset="-120"/>
                <a:ea typeface="Kaiti TC" panose="02010600040101010101" pitchFamily="2" charset="-120"/>
                <a:cs typeface="SimHei" panose="02010609060101010101" pitchFamily="49" charset="-122"/>
              </a:rPr>
              <a:t>；提出</a:t>
            </a:r>
            <a:r>
              <a:rPr lang="zh-CN" altLang="en-US" sz="4000" b="1" kern="100" dirty="0">
                <a:latin typeface="Kaiti TC" panose="02010600040101010101" pitchFamily="2" charset="-120"/>
                <a:ea typeface="Kaiti TC" panose="02010600040101010101" pitchFamily="2" charset="-120"/>
                <a:cs typeface="SimHei" panose="02010609060101010101" pitchFamily="49" charset="-122"/>
              </a:rPr>
              <a:t>基于强化学习的智能问诊框架</a:t>
            </a:r>
            <a:r>
              <a:rPr lang="zh-CN" altLang="en-US" sz="4000" kern="100" dirty="0">
                <a:latin typeface="Kaiti TC" panose="02010600040101010101" pitchFamily="2" charset="-120"/>
                <a:ea typeface="Kaiti TC" panose="02010600040101010101" pitchFamily="2" charset="-120"/>
                <a:cs typeface="SimHei" panose="02010609060101010101" pitchFamily="49" charset="-122"/>
              </a:rPr>
              <a:t>（</a:t>
            </a:r>
            <a:r>
              <a:rPr lang="en-US" altLang="zh-CN" sz="4000" kern="100" dirty="0">
                <a:latin typeface="Kaiti TC" panose="02010600040101010101" pitchFamily="2" charset="-120"/>
                <a:ea typeface="Kaiti TC" panose="02010600040101010101" pitchFamily="2" charset="-120"/>
              </a:rPr>
              <a:t>Bioinformatics 2022</a:t>
            </a:r>
            <a:r>
              <a:rPr lang="zh-CN" altLang="en-US" sz="4000" kern="100" dirty="0">
                <a:latin typeface="Kaiti TC" panose="02010600040101010101" pitchFamily="2" charset="-120"/>
                <a:ea typeface="Kaiti TC" panose="02010600040101010101" pitchFamily="2" charset="-120"/>
              </a:rPr>
              <a:t>），解决医疗问诊场景下疾病、症状数量过多，模型难以规模化的问题。推出</a:t>
            </a:r>
            <a:r>
              <a:rPr lang="zh-CN" altLang="en-US" sz="4000" b="1" kern="100" dirty="0">
                <a:latin typeface="Kaiti TC" panose="02010600040101010101" pitchFamily="2" charset="-120"/>
                <a:ea typeface="Kaiti TC" panose="02010600040101010101" pitchFamily="2" charset="-120"/>
              </a:rPr>
              <a:t>开源项目</a:t>
            </a:r>
            <a:r>
              <a:rPr lang="en-US" altLang="zh-CN" sz="4000" b="1" kern="100" dirty="0" err="1">
                <a:latin typeface="Kaiti TC" panose="02010600040101010101" pitchFamily="2" charset="-120"/>
                <a:ea typeface="Kaiti TC" panose="02010600040101010101" pitchFamily="2" charset="-120"/>
              </a:rPr>
              <a:t>DISCOpen-DialoDiagnosis</a:t>
            </a:r>
            <a:r>
              <a:rPr lang="zh-CN" altLang="en-US" sz="4000" b="1" kern="100" dirty="0">
                <a:latin typeface="Kaiti TC" panose="02010600040101010101" pitchFamily="2" charset="-120"/>
                <a:ea typeface="Kaiti TC" panose="02010600040101010101" pitchFamily="2" charset="-120"/>
              </a:rPr>
              <a:t>。</a:t>
            </a:r>
            <a:endParaRPr lang="en-US" altLang="zh-CN" sz="4000" b="1" kern="100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pPr indent="200045" algn="just">
              <a:lnSpc>
                <a:spcPct val="110000"/>
              </a:lnSpc>
              <a:spcBef>
                <a:spcPts val="1200"/>
              </a:spcBef>
            </a:pPr>
            <a:r>
              <a:rPr lang="zh-CN" altLang="en-US" sz="4000" b="1" u="sng" kern="100" dirty="0">
                <a:latin typeface="Kaiti TC" panose="02010600040101010101" pitchFamily="2" charset="-120"/>
                <a:ea typeface="Kaiti TC" panose="02010600040101010101" pitchFamily="2" charset="-120"/>
              </a:rPr>
              <a:t>同行评价：</a:t>
            </a:r>
            <a:r>
              <a:rPr lang="zh-CN" altLang="en-US" sz="4000" kern="100" dirty="0">
                <a:latin typeface="Kaiti TC" panose="02010600040101010101" pitchFamily="2" charset="-120"/>
                <a:ea typeface="Kaiti TC" panose="02010600040101010101" pitchFamily="2" charset="-120"/>
              </a:rPr>
              <a:t>智能诊断单篇论文获得超过</a:t>
            </a:r>
            <a:r>
              <a:rPr lang="en-US" altLang="zh-CN" sz="4000" kern="100" dirty="0">
                <a:latin typeface="Kaiti TC" panose="02010600040101010101" pitchFamily="2" charset="-120"/>
                <a:ea typeface="Kaiti TC" panose="02010600040101010101" pitchFamily="2" charset="-120"/>
              </a:rPr>
              <a:t>150</a:t>
            </a:r>
            <a:r>
              <a:rPr lang="zh-CN" altLang="en-US" sz="4000" kern="100" dirty="0">
                <a:latin typeface="Kaiti TC" panose="02010600040101010101" pitchFamily="2" charset="-120"/>
                <a:ea typeface="Kaiti TC" panose="02010600040101010101" pitchFamily="2" charset="-120"/>
              </a:rPr>
              <a:t>次各个引用，</a:t>
            </a:r>
            <a:r>
              <a:rPr lang="en-US" altLang="zh-CN" sz="4000" kern="100" dirty="0">
                <a:latin typeface="Kaiti TC" panose="02010600040101010101" pitchFamily="2" charset="-120"/>
                <a:ea typeface="Kaiti TC" panose="02010600040101010101" pitchFamily="2" charset="-120"/>
              </a:rPr>
              <a:t>UCLA</a:t>
            </a:r>
            <a:r>
              <a:rPr lang="zh-CN" altLang="en-US" sz="4000" kern="100" dirty="0">
                <a:latin typeface="Kaiti TC" panose="02010600040101010101" pitchFamily="2" charset="-120"/>
                <a:ea typeface="Kaiti TC" panose="02010600040101010101" pitchFamily="2" charset="-120"/>
              </a:rPr>
              <a:t>教授</a:t>
            </a:r>
            <a:r>
              <a:rPr lang="en-US" altLang="zh-CN" sz="4000" kern="100" dirty="0">
                <a:latin typeface="Kaiti TC" panose="02010600040101010101" pitchFamily="2" charset="-120"/>
                <a:ea typeface="Kaiti TC" panose="02010600040101010101" pitchFamily="2" charset="-120"/>
              </a:rPr>
              <a:t>Marti Hearst</a:t>
            </a:r>
            <a:r>
              <a:rPr lang="zh-CN" altLang="en-US" sz="4000" kern="100" dirty="0">
                <a:latin typeface="Kaiti TC" panose="02010600040101010101" pitchFamily="2" charset="-120"/>
                <a:ea typeface="Kaiti TC" panose="02010600040101010101" pitchFamily="2" charset="-120"/>
              </a:rPr>
              <a:t>（</a:t>
            </a:r>
            <a:r>
              <a:rPr lang="en-US" altLang="zh-CN" sz="4000" kern="100" dirty="0">
                <a:latin typeface="Kaiti TC" panose="02010600040101010101" pitchFamily="2" charset="-120"/>
                <a:ea typeface="Kaiti TC" panose="02010600040101010101" pitchFamily="2" charset="-120"/>
              </a:rPr>
              <a:t>ACM Fellow</a:t>
            </a:r>
            <a:r>
              <a:rPr lang="zh-CN" altLang="en-US" sz="4000" kern="100" dirty="0">
                <a:latin typeface="Kaiti TC" panose="02010600040101010101" pitchFamily="2" charset="-120"/>
                <a:ea typeface="Kaiti TC" panose="02010600040101010101" pitchFamily="2" charset="-120"/>
              </a:rPr>
              <a:t>）在论文中详细介绍我们的工作，认为该方法可以服务长对话场景。</a:t>
            </a:r>
            <a:endParaRPr lang="en-US" altLang="zh-CN" sz="4000" b="1" u="sng" kern="100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pPr indent="200045" algn="just">
              <a:lnSpc>
                <a:spcPct val="110000"/>
              </a:lnSpc>
              <a:spcBef>
                <a:spcPts val="1200"/>
              </a:spcBef>
            </a:pPr>
            <a:r>
              <a:rPr lang="zh-CN" altLang="en-US" sz="4000" b="1" u="sng" kern="100" dirty="0">
                <a:latin typeface="Kaiti TC" panose="02010600040101010101" pitchFamily="2" charset="-120"/>
                <a:ea typeface="Kaiti TC" panose="02010600040101010101" pitchFamily="2" charset="-120"/>
              </a:rPr>
              <a:t>场景落地：</a:t>
            </a:r>
            <a:endParaRPr lang="en-US" altLang="zh-CN" sz="4000" kern="100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pPr indent="-540000">
              <a:lnSpc>
                <a:spcPct val="11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zh-CN" altLang="en-US" sz="4000" b="1" dirty="0">
                <a:solidFill>
                  <a:schemeClr val="tx1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网络治理</a:t>
            </a:r>
            <a:r>
              <a:rPr lang="zh-CN" altLang="en-US" sz="4000" dirty="0">
                <a:solidFill>
                  <a:schemeClr val="tx1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：研发网络欺诈行为智能识别算法，</a:t>
            </a:r>
            <a:r>
              <a:rPr lang="zh-CN" altLang="en-US" sz="4000" b="1" dirty="0">
                <a:solidFill>
                  <a:schemeClr val="tx1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上线支付宝欺诈投诉举报产品</a:t>
            </a:r>
            <a:r>
              <a:rPr lang="zh-CN" altLang="en-US" sz="4000" dirty="0">
                <a:solidFill>
                  <a:schemeClr val="tx1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。 </a:t>
            </a:r>
            <a:endParaRPr lang="en-US" altLang="zh-CN" sz="4000" dirty="0">
              <a:solidFill>
                <a:schemeClr val="tx1"/>
              </a:solidFill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pPr indent="-540000">
              <a:lnSpc>
                <a:spcPct val="11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zh-CN" altLang="en-US" sz="4000" b="1" dirty="0">
                <a:solidFill>
                  <a:schemeClr val="tx1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智能医疗</a:t>
            </a:r>
            <a:r>
              <a:rPr lang="zh-CN" altLang="en-US" sz="4000" dirty="0">
                <a:solidFill>
                  <a:schemeClr val="tx1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：研发肌电图检查报告自动生成算法，</a:t>
            </a:r>
            <a:r>
              <a:rPr lang="zh-CN" altLang="en-US" sz="4000" b="1" dirty="0">
                <a:solidFill>
                  <a:schemeClr val="tx1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产品在华山医院多个科室试用</a:t>
            </a:r>
            <a:r>
              <a:rPr lang="zh-CN" altLang="en-US" sz="4000" dirty="0">
                <a:solidFill>
                  <a:schemeClr val="tx1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。</a:t>
            </a:r>
            <a:endParaRPr lang="en-US" altLang="zh-CN" sz="4000" dirty="0">
              <a:solidFill>
                <a:schemeClr val="tx1"/>
              </a:solidFill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pPr indent="-540000">
              <a:lnSpc>
                <a:spcPct val="11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zh-CN" altLang="en-US" sz="4000" b="1" dirty="0">
                <a:solidFill>
                  <a:schemeClr val="tx1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数字政府</a:t>
            </a:r>
            <a:r>
              <a:rPr lang="zh-CN" altLang="en-US" sz="4000" dirty="0">
                <a:solidFill>
                  <a:schemeClr val="tx1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：研发对企财政政策文件分析和执行效果评估算法，</a:t>
            </a:r>
            <a:r>
              <a:rPr lang="zh-CN" altLang="en-US" sz="4000" b="1" dirty="0">
                <a:solidFill>
                  <a:schemeClr val="tx1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被杭州拱墅区采用</a:t>
            </a:r>
            <a:r>
              <a:rPr lang="zh-CN" altLang="en-US" sz="4000" dirty="0">
                <a:solidFill>
                  <a:schemeClr val="tx1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。 </a:t>
            </a:r>
            <a:endParaRPr lang="en-US" altLang="zh-CN" sz="4000" dirty="0">
              <a:solidFill>
                <a:schemeClr val="tx1"/>
              </a:solidFill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sp>
        <p:nvSpPr>
          <p:cNvPr id="51" name="文本框 5">
            <a:extLst>
              <a:ext uri="{FF2B5EF4-FFF2-40B4-BE49-F238E27FC236}">
                <a16:creationId xmlns:a16="http://schemas.microsoft.com/office/drawing/2014/main" id="{72926E18-2DE8-7BE1-FE46-890E4A2E6E58}"/>
              </a:ext>
            </a:extLst>
          </p:cNvPr>
          <p:cNvSpPr txBox="1"/>
          <p:nvPr/>
        </p:nvSpPr>
        <p:spPr>
          <a:xfrm>
            <a:off x="818615" y="6402060"/>
            <a:ext cx="11679332" cy="86932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4998" tIns="44998" rIns="44998" bIns="44998" numCol="1" spcCol="38100" rtlCol="0" anchor="t">
            <a:sp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zh-CN" altLang="en-US" sz="4000" u="sng" dirty="0">
                <a:solidFill>
                  <a:schemeClr val="tx1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传统方法：</a:t>
            </a:r>
            <a:r>
              <a:rPr lang="zh-CN" altLang="en-US" sz="4000" dirty="0">
                <a:solidFill>
                  <a:schemeClr val="tx1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面向单一场景的解决方案（数据标注、算法设计和模型训练），忽略跨场景关联。</a:t>
            </a:r>
            <a:endParaRPr lang="en-US" altLang="zh-CN" sz="4000" dirty="0">
              <a:solidFill>
                <a:schemeClr val="tx1"/>
              </a:solidFill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zh-CN" altLang="en-US" sz="4000" u="sng" dirty="0">
                <a:solidFill>
                  <a:schemeClr val="tx1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存在问题：</a:t>
            </a:r>
            <a:r>
              <a:rPr lang="zh-CN" altLang="en-US" sz="4000" dirty="0">
                <a:solidFill>
                  <a:schemeClr val="tx1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数字社会治理场景繁杂，</a:t>
            </a:r>
            <a:r>
              <a:rPr lang="zh-CN" altLang="en-US" sz="4000" b="1" dirty="0">
                <a:solidFill>
                  <a:schemeClr val="tx1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跨场景关联机制不清晰、模型复用性差、系统性建模难</a:t>
            </a:r>
            <a:r>
              <a:rPr lang="zh-CN" altLang="en-US" sz="4000" dirty="0">
                <a:solidFill>
                  <a:schemeClr val="tx1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。</a:t>
            </a:r>
            <a:endParaRPr lang="en-US" altLang="zh-CN" sz="4000" dirty="0">
              <a:solidFill>
                <a:schemeClr val="tx1"/>
              </a:solidFill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zh-CN" altLang="en-US" sz="4000" u="sng" dirty="0">
                <a:solidFill>
                  <a:schemeClr val="tx1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解决方案：</a:t>
            </a:r>
            <a:r>
              <a:rPr lang="zh-CN" altLang="en-US" sz="4000" b="1" dirty="0">
                <a:solidFill>
                  <a:schemeClr val="tx1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基础模型 </a:t>
            </a:r>
            <a:r>
              <a:rPr lang="en-US" altLang="zh-CN" sz="4000" b="1" dirty="0">
                <a:solidFill>
                  <a:schemeClr val="tx1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-&gt;</a:t>
            </a:r>
            <a:r>
              <a:rPr lang="zh-CN" altLang="en-US" sz="4000" b="1" dirty="0">
                <a:solidFill>
                  <a:schemeClr val="tx1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  场景适配 </a:t>
            </a:r>
            <a:r>
              <a:rPr lang="en-US" altLang="zh-CN" sz="4000" b="1" dirty="0">
                <a:solidFill>
                  <a:schemeClr val="tx1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-&gt;</a:t>
            </a:r>
            <a:r>
              <a:rPr lang="zh-CN" altLang="en-US" sz="4000" b="1" dirty="0">
                <a:solidFill>
                  <a:schemeClr val="tx1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 智能交互</a:t>
            </a:r>
            <a:endParaRPr lang="en-US" altLang="zh-CN" sz="4000" dirty="0">
              <a:solidFill>
                <a:schemeClr val="tx1"/>
              </a:solidFill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pPr indent="-540000">
              <a:lnSpc>
                <a:spcPct val="11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zh-CN" altLang="en-US" sz="4000" dirty="0">
                <a:solidFill>
                  <a:schemeClr val="tx1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融合跨场景大规模数据，研究预训练技术，采用自监督方法训练基础模型，减少人工依赖。</a:t>
            </a:r>
            <a:endParaRPr lang="en-US" altLang="zh-CN" sz="4000" dirty="0">
              <a:solidFill>
                <a:schemeClr val="tx1"/>
              </a:solidFill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pPr indent="-540000">
              <a:lnSpc>
                <a:spcPct val="11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zh-CN" altLang="en-US" sz="4000" dirty="0">
                <a:solidFill>
                  <a:schemeClr val="tx1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以社会学理论为指导，探究社会运行机理，引入场景知识，实现大模型驱动的多场景统一框架。</a:t>
            </a:r>
            <a:endParaRPr lang="en-US" altLang="zh-CN" sz="4000" dirty="0">
              <a:solidFill>
                <a:schemeClr val="tx1"/>
              </a:solidFill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pPr indent="-540000">
              <a:lnSpc>
                <a:spcPct val="11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zh-CN" altLang="en-US" sz="4000" dirty="0">
                <a:solidFill>
                  <a:schemeClr val="tx1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结合人类偏好，通过情境模拟，研究基于强化学习的智能交互方法，完成人机协同的辅助决策。</a:t>
            </a:r>
            <a:endParaRPr lang="en-US" altLang="zh-CN" sz="4000" dirty="0">
              <a:solidFill>
                <a:schemeClr val="tx1"/>
              </a:solidFill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CCD5581-670F-E731-C522-6D865B20E86F}"/>
              </a:ext>
            </a:extLst>
          </p:cNvPr>
          <p:cNvSpPr txBox="1"/>
          <p:nvPr/>
        </p:nvSpPr>
        <p:spPr>
          <a:xfrm>
            <a:off x="12811073" y="13865978"/>
            <a:ext cx="2424473" cy="6078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8" tIns="34288" rIns="34288" bIns="34288" numCol="1" spcCol="38100" rtlCol="0" anchor="t">
            <a:spAutoFit/>
          </a:bodyPr>
          <a:lstStyle/>
          <a:p>
            <a:pPr algn="ctr" defTabSz="244923"/>
            <a:r>
              <a:rPr lang="en-CN" sz="3500" dirty="0"/>
              <a:t>传统方法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8EE917C-0141-2EAA-6FA3-3D6C6DA07DAE}"/>
              </a:ext>
            </a:extLst>
          </p:cNvPr>
          <p:cNvSpPr txBox="1"/>
          <p:nvPr/>
        </p:nvSpPr>
        <p:spPr>
          <a:xfrm>
            <a:off x="15507160" y="13932484"/>
            <a:ext cx="6057377" cy="6078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8" tIns="34288" rIns="34288" bIns="34288" numCol="1" spcCol="38100" rtlCol="0" anchor="t">
            <a:spAutoFit/>
          </a:bodyPr>
          <a:lstStyle/>
          <a:p>
            <a:pPr algn="ctr" defTabSz="244923"/>
            <a:r>
              <a:rPr lang="en-CN" sz="3500" dirty="0"/>
              <a:t>问题挑战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FA0C19D-56E6-7875-A6FC-B8760B9984A6}"/>
              </a:ext>
            </a:extLst>
          </p:cNvPr>
          <p:cNvSpPr txBox="1"/>
          <p:nvPr/>
        </p:nvSpPr>
        <p:spPr>
          <a:xfrm>
            <a:off x="21610157" y="13932484"/>
            <a:ext cx="9849600" cy="6078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8" tIns="34288" rIns="34288" bIns="34288" numCol="1" spcCol="38100" rtlCol="0" anchor="t">
            <a:spAutoFit/>
          </a:bodyPr>
          <a:lstStyle/>
          <a:p>
            <a:pPr algn="ctr" defTabSz="244923"/>
            <a:r>
              <a:rPr lang="en-CN" sz="3500" dirty="0"/>
              <a:t>跨场景数据融合的预训练统一框架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FF76007-1158-405A-18EF-797AF92A6F6B}"/>
              </a:ext>
            </a:extLst>
          </p:cNvPr>
          <p:cNvSpPr txBox="1"/>
          <p:nvPr/>
        </p:nvSpPr>
        <p:spPr>
          <a:xfrm>
            <a:off x="63334" y="42147926"/>
            <a:ext cx="12888543" cy="6309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zh-CN" altLang="en-US" sz="3500" dirty="0"/>
              <a:t>智能交互的医疗问诊框架（</a:t>
            </a:r>
            <a:r>
              <a:rPr lang="en-US" altLang="zh-CN" sz="3500" dirty="0"/>
              <a:t>Bioinformatics</a:t>
            </a:r>
            <a:r>
              <a:rPr lang="zh-CN" altLang="en-US" sz="3500" dirty="0"/>
              <a:t> </a:t>
            </a:r>
            <a:r>
              <a:rPr lang="en-US" altLang="zh-CN" sz="3500" dirty="0"/>
              <a:t>2022</a:t>
            </a:r>
            <a:r>
              <a:rPr lang="zh-CN" altLang="en-US" sz="3500" dirty="0"/>
              <a:t>）</a:t>
            </a:r>
            <a:endParaRPr lang="en-CN" sz="35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DED058B-D06F-0E09-2331-4F514FCCCC55}"/>
              </a:ext>
            </a:extLst>
          </p:cNvPr>
          <p:cNvSpPr/>
          <p:nvPr/>
        </p:nvSpPr>
        <p:spPr>
          <a:xfrm>
            <a:off x="606409" y="6520459"/>
            <a:ext cx="11679332" cy="8280000"/>
          </a:xfrm>
          <a:prstGeom prst="rect">
            <a:avLst/>
          </a:prstGeom>
          <a:noFill/>
          <a:ln w="38100" cap="flat">
            <a:solidFill>
              <a:schemeClr val="tx1"/>
            </a:solidFill>
            <a:prstDash val="lg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8" tIns="34288" rIns="34288" bIns="34288" numCol="1" spcCol="38100" rtlCol="0" anchor="ctr">
            <a:spAutoFit/>
          </a:bodyPr>
          <a:lstStyle/>
          <a:p>
            <a:pPr defTabSz="244923"/>
            <a:endParaRPr lang="en-CN" sz="9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59D1C29-22B9-D8FA-1AEC-8FCF097274F8}"/>
              </a:ext>
            </a:extLst>
          </p:cNvPr>
          <p:cNvSpPr/>
          <p:nvPr/>
        </p:nvSpPr>
        <p:spPr>
          <a:xfrm>
            <a:off x="12769561" y="6528364"/>
            <a:ext cx="18900000" cy="8280000"/>
          </a:xfrm>
          <a:prstGeom prst="rect">
            <a:avLst/>
          </a:prstGeom>
          <a:noFill/>
          <a:ln w="38100" cap="flat">
            <a:solidFill>
              <a:schemeClr val="tx1"/>
            </a:solidFill>
            <a:prstDash val="lg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8" tIns="34288" rIns="34288" bIns="34288" numCol="1" spcCol="38100" rtlCol="0" anchor="ctr">
            <a:spAutoFit/>
          </a:bodyPr>
          <a:lstStyle/>
          <a:p>
            <a:pPr defTabSz="244923"/>
            <a:endParaRPr lang="en-CN" sz="90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01DDBB84-C06C-2323-C325-984B92A356DB}"/>
              </a:ext>
            </a:extLst>
          </p:cNvPr>
          <p:cNvSpPr/>
          <p:nvPr/>
        </p:nvSpPr>
        <p:spPr>
          <a:xfrm>
            <a:off x="226169" y="16206918"/>
            <a:ext cx="31871263" cy="7920000"/>
          </a:xfrm>
          <a:prstGeom prst="roundRect">
            <a:avLst/>
          </a:prstGeom>
          <a:noFill/>
          <a:ln w="76200" cap="flat">
            <a:solidFill>
              <a:srgbClr val="C0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8" tIns="34288" rIns="34288" bIns="34288" numCol="1" spcCol="38100" rtlCol="0" anchor="ctr">
            <a:spAutoFit/>
          </a:bodyPr>
          <a:lstStyle/>
          <a:p>
            <a:pPr defTabSz="244923"/>
            <a:endParaRPr lang="en-CN" sz="90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72DEEA41-1CBF-0BED-5151-1AF7F6BDAFB3}"/>
              </a:ext>
            </a:extLst>
          </p:cNvPr>
          <p:cNvSpPr/>
          <p:nvPr/>
        </p:nvSpPr>
        <p:spPr>
          <a:xfrm>
            <a:off x="226169" y="24926836"/>
            <a:ext cx="31871263" cy="8460000"/>
          </a:xfrm>
          <a:prstGeom prst="roundRect">
            <a:avLst/>
          </a:prstGeom>
          <a:noFill/>
          <a:ln w="76200" cap="flat">
            <a:solidFill>
              <a:srgbClr val="C0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8" tIns="34288" rIns="34288" bIns="34288" numCol="1" spcCol="38100" rtlCol="0" anchor="ctr">
            <a:spAutoFit/>
          </a:bodyPr>
          <a:lstStyle/>
          <a:p>
            <a:pPr defTabSz="244923"/>
            <a:endParaRPr lang="en-CN" sz="9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90FB00-C5B3-00C5-E4B9-8C6208831808}"/>
              </a:ext>
            </a:extLst>
          </p:cNvPr>
          <p:cNvSpPr txBox="1"/>
          <p:nvPr/>
        </p:nvSpPr>
        <p:spPr>
          <a:xfrm>
            <a:off x="21106876" y="15726972"/>
            <a:ext cx="8099702" cy="848796"/>
          </a:xfrm>
          <a:prstGeom prst="rect">
            <a:avLst/>
          </a:prstGeom>
          <a:solidFill>
            <a:srgbClr val="941100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172233" tIns="172233" rIns="172233" bIns="172233" rtlCol="0" anchor="ctr" anchorCtr="0">
            <a:noAutofit/>
          </a:bodyPr>
          <a:lstStyle/>
          <a:p>
            <a:pPr algn="ctr"/>
            <a:r>
              <a:rPr lang="en-US" sz="3750" dirty="0">
                <a:latin typeface="Heiti TC Medium" pitchFamily="2" charset="-128"/>
                <a:ea typeface="Heiti TC Medium" pitchFamily="2" charset="-128"/>
                <a:cs typeface="Arial"/>
              </a:rPr>
              <a:t>结合视觉语言的多模态预训练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F05A4B0-C07F-DE9B-6F69-03D3D5C94615}"/>
              </a:ext>
            </a:extLst>
          </p:cNvPr>
          <p:cNvSpPr/>
          <p:nvPr/>
        </p:nvSpPr>
        <p:spPr>
          <a:xfrm>
            <a:off x="12285741" y="16894603"/>
            <a:ext cx="19122129" cy="6840000"/>
          </a:xfrm>
          <a:prstGeom prst="rect">
            <a:avLst/>
          </a:prstGeom>
          <a:noFill/>
          <a:ln w="38100" cap="flat">
            <a:solidFill>
              <a:schemeClr val="tx1"/>
            </a:solidFill>
            <a:prstDash val="lg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8" tIns="34288" rIns="34288" bIns="34288" numCol="1" spcCol="38100" rtlCol="0" anchor="ctr">
            <a:spAutoFit/>
          </a:bodyPr>
          <a:lstStyle/>
          <a:p>
            <a:pPr defTabSz="244923"/>
            <a:endParaRPr lang="en-CN" sz="9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6CA82B-F737-5DD5-BA6D-6297E2B46DEB}"/>
              </a:ext>
            </a:extLst>
          </p:cNvPr>
          <p:cNvSpPr txBox="1"/>
          <p:nvPr/>
        </p:nvSpPr>
        <p:spPr>
          <a:xfrm>
            <a:off x="1875450" y="24520774"/>
            <a:ext cx="8099702" cy="848796"/>
          </a:xfrm>
          <a:prstGeom prst="rect">
            <a:avLst/>
          </a:prstGeom>
          <a:solidFill>
            <a:srgbClr val="941100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172233" tIns="172233" rIns="172233" bIns="172233" rtlCol="0" anchor="ctr" anchorCtr="0">
            <a:noAutofit/>
          </a:bodyPr>
          <a:lstStyle/>
          <a:p>
            <a:pPr algn="ctr"/>
            <a:r>
              <a:rPr lang="zh-CN" altLang="en-US" sz="3750" dirty="0">
                <a:latin typeface="Heiti TC Medium" pitchFamily="2" charset="-128"/>
                <a:ea typeface="Heiti TC Medium" pitchFamily="2" charset="-128"/>
                <a:cs typeface="Arial"/>
              </a:rPr>
              <a:t>融合场景知识的模型适配方法</a:t>
            </a:r>
            <a:endParaRPr lang="en-US" sz="3750" dirty="0">
              <a:latin typeface="Heiti TC Medium" pitchFamily="2" charset="-128"/>
              <a:ea typeface="Heiti TC Medium" pitchFamily="2" charset="-128"/>
              <a:cs typeface="Arial"/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A3B11999-3D4D-0B63-69DC-9D8064B71C10}"/>
              </a:ext>
            </a:extLst>
          </p:cNvPr>
          <p:cNvSpPr/>
          <p:nvPr/>
        </p:nvSpPr>
        <p:spPr>
          <a:xfrm>
            <a:off x="226169" y="34256904"/>
            <a:ext cx="31871263" cy="8643600"/>
          </a:xfrm>
          <a:prstGeom prst="roundRect">
            <a:avLst/>
          </a:prstGeom>
          <a:noFill/>
          <a:ln w="76200" cap="flat">
            <a:solidFill>
              <a:srgbClr val="C0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8" tIns="34288" rIns="34288" bIns="34288" numCol="1" spcCol="38100" rtlCol="0" anchor="ctr">
            <a:spAutoFit/>
          </a:bodyPr>
          <a:lstStyle/>
          <a:p>
            <a:pPr defTabSz="244923"/>
            <a:endParaRPr lang="en-CN" sz="9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F403CB-45D5-63F3-C5B3-CF6422496AD6}"/>
              </a:ext>
            </a:extLst>
          </p:cNvPr>
          <p:cNvSpPr txBox="1"/>
          <p:nvPr/>
        </p:nvSpPr>
        <p:spPr>
          <a:xfrm>
            <a:off x="21106876" y="33782104"/>
            <a:ext cx="8099702" cy="848796"/>
          </a:xfrm>
          <a:prstGeom prst="rect">
            <a:avLst/>
          </a:prstGeom>
          <a:solidFill>
            <a:srgbClr val="941100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172233" tIns="172233" rIns="172233" bIns="172233" rtlCol="0" anchor="ctr" anchorCtr="0">
            <a:noAutofit/>
          </a:bodyPr>
          <a:lstStyle/>
          <a:p>
            <a:pPr algn="ctr"/>
            <a:r>
              <a:rPr lang="zh-CN" altLang="en-US" sz="3750" dirty="0">
                <a:latin typeface="Heiti TC Medium" pitchFamily="2" charset="-128"/>
                <a:ea typeface="Heiti TC Medium" pitchFamily="2" charset="-128"/>
              </a:rPr>
              <a:t>面向真实场景的智能交互方法</a:t>
            </a:r>
            <a:endParaRPr lang="en-US" sz="3750" b="1" dirty="0">
              <a:latin typeface="HEITI TC MEDIUM" pitchFamily="2" charset="-128"/>
              <a:ea typeface="HEITI TC MEDIUM" pitchFamily="2" charset="-128"/>
              <a:cs typeface="Arial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27DA2E9-75EE-6BC8-6C12-5D65FBCEB634}"/>
              </a:ext>
            </a:extLst>
          </p:cNvPr>
          <p:cNvSpPr/>
          <p:nvPr/>
        </p:nvSpPr>
        <p:spPr>
          <a:xfrm>
            <a:off x="606409" y="25663244"/>
            <a:ext cx="18360000" cy="7200000"/>
          </a:xfrm>
          <a:prstGeom prst="rect">
            <a:avLst/>
          </a:prstGeom>
          <a:noFill/>
          <a:ln w="38100" cap="flat">
            <a:solidFill>
              <a:schemeClr val="tx1"/>
            </a:solidFill>
            <a:prstDash val="lg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8" tIns="34288" rIns="34288" bIns="34288" numCol="1" spcCol="38100" rtlCol="0" anchor="ctr">
            <a:spAutoFit/>
          </a:bodyPr>
          <a:lstStyle/>
          <a:p>
            <a:pPr defTabSz="244923"/>
            <a:endParaRPr lang="en-CN" sz="9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ACFCFF8-ED2B-7AC6-DBB5-523FE82F0A82}"/>
              </a:ext>
            </a:extLst>
          </p:cNvPr>
          <p:cNvSpPr/>
          <p:nvPr/>
        </p:nvSpPr>
        <p:spPr>
          <a:xfrm>
            <a:off x="12077919" y="34875939"/>
            <a:ext cx="19440000" cy="7740000"/>
          </a:xfrm>
          <a:prstGeom prst="rect">
            <a:avLst/>
          </a:prstGeom>
          <a:noFill/>
          <a:ln w="38100" cap="flat">
            <a:solidFill>
              <a:schemeClr val="tx1"/>
            </a:solidFill>
            <a:prstDash val="lg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8" tIns="34288" rIns="34288" bIns="34288" numCol="1" spcCol="38100" rtlCol="0" anchor="ctr">
            <a:spAutoFit/>
          </a:bodyPr>
          <a:lstStyle/>
          <a:p>
            <a:pPr defTabSz="244923"/>
            <a:endParaRPr lang="en-CN" sz="900"/>
          </a:p>
        </p:txBody>
      </p:sp>
      <p:pic>
        <p:nvPicPr>
          <p:cNvPr id="45" name="图片 4">
            <a:extLst>
              <a:ext uri="{FF2B5EF4-FFF2-40B4-BE49-F238E27FC236}">
                <a16:creationId xmlns:a16="http://schemas.microsoft.com/office/drawing/2014/main" id="{CDEA3265-593A-B541-96AE-0E78796CAEB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94331" y="34673864"/>
            <a:ext cx="5538306" cy="4037694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2A17297A-46E7-BB46-86CD-4BCDF77C88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702" y="34726211"/>
            <a:ext cx="5493914" cy="3940365"/>
          </a:xfrm>
          <a:prstGeom prst="rect">
            <a:avLst/>
          </a:prstGeo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B2FD66B8-694A-2841-B988-1E18203354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881" y="38813597"/>
            <a:ext cx="7924800" cy="3175000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1610D836-1B7A-8741-BC70-FE7C385606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9736" y="7043132"/>
            <a:ext cx="6057376" cy="6566400"/>
          </a:xfrm>
          <a:prstGeom prst="rect">
            <a:avLst/>
          </a:prstGeom>
        </p:spPr>
      </p:pic>
      <p:pic>
        <p:nvPicPr>
          <p:cNvPr id="14" name="Picture 13" descr="Background pattern&#10;&#10;Description automatically generated">
            <a:extLst>
              <a:ext uri="{FF2B5EF4-FFF2-40B4-BE49-F238E27FC236}">
                <a16:creationId xmlns:a16="http://schemas.microsoft.com/office/drawing/2014/main" id="{A76BCF81-2531-EB4F-A1AD-72F0EAB13AC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0157" y="7026472"/>
            <a:ext cx="9849600" cy="6566400"/>
          </a:xfrm>
          <a:prstGeom prst="rect">
            <a:avLst/>
          </a:prstGeom>
        </p:spPr>
      </p:pic>
      <p:pic>
        <p:nvPicPr>
          <p:cNvPr id="17" name="Picture 16" descr="A picture containing text, mounted&#10;&#10;Description automatically generated">
            <a:extLst>
              <a:ext uri="{FF2B5EF4-FFF2-40B4-BE49-F238E27FC236}">
                <a16:creationId xmlns:a16="http://schemas.microsoft.com/office/drawing/2014/main" id="{8413CE6B-75B4-4F4F-9222-660955E6F3E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4610" y="7026472"/>
            <a:ext cx="2424473" cy="656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513482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838,&quot;width&quot;:10751}"/>
</p:tagLst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2375</TotalTime>
  <Words>714</Words>
  <Application>Microsoft Office PowerPoint</Application>
  <PresentationFormat>自定义</PresentationFormat>
  <Paragraphs>32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HEITI TC MEDIUM</vt:lpstr>
      <vt:lpstr>HEITI TC MEDIUM</vt:lpstr>
      <vt:lpstr>Kaiti TC</vt:lpstr>
      <vt:lpstr>Arial</vt:lpstr>
      <vt:lpstr>Calibri</vt:lpstr>
      <vt:lpstr>Calibri Light</vt:lpstr>
      <vt:lpstr>Times New Roman</vt:lpstr>
      <vt:lpstr>Wingdings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子开 林</cp:lastModifiedBy>
  <cp:revision>178</cp:revision>
  <dcterms:modified xsi:type="dcterms:W3CDTF">2023-12-03T11:11:45Z</dcterms:modified>
</cp:coreProperties>
</file>