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6"/>
    <a:srgbClr val="416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57" y="51"/>
      </p:cViewPr>
      <p:guideLst>
        <p:guide orient="horz" pos="356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C93BE-746B-6C58-34F3-89BB26060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B6AC59-355E-EF74-44F4-2E8553D3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0EB33-27AA-6ABB-0A80-0C7CBAE4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BA-EBE7-45A5-871B-DB2CD247085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BE50A-C6D2-ADC0-F915-2ED22676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669D9-7051-B9D6-A0C6-988736E0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3F05-FBDF-4AE5-B088-E5D0C89F9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0102E-C676-6C85-F723-3C784C17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A93DFB-DD1C-1AE5-F7BA-113D478E6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240FE-83E1-F613-B97B-50D4D8BA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BA-EBE7-45A5-871B-DB2CD247085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31C43-37D3-5CCE-4745-A7F39A3A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7CC66-DCD4-9CB2-C557-0651F5C6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3F05-FBDF-4AE5-B088-E5D0C89F9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18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C696C3-FCC6-2EC7-69CA-626246D00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E0A611-6709-08DE-0DF2-84CC0654F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C2417-1956-FBB6-6516-D0AF4027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BA-EBE7-45A5-871B-DB2CD247085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52703-3F15-C09C-D310-59810FF2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0A3CF-890C-8540-0C3D-0C188BF5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3F05-FBDF-4AE5-B088-E5D0C89F9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0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27846-4C22-FF63-E96A-BC38E459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3271C-80FB-BEF1-5CE3-C6B680734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BB25B-8B1D-3470-3E2F-F2242DFC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BA-EBE7-45A5-871B-DB2CD247085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2862E-6E2C-FDEF-C70C-9DEB7477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E59AD-6885-637F-EAB5-7A8A8EDF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3F05-FBDF-4AE5-B088-E5D0C89F9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94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3F093-5431-0B14-E67C-B464F3A4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47B060-7283-95D9-66C5-969D5FBCE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CF7B8-34F3-5D02-F1FE-DF7FCD7E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BA-EBE7-45A5-871B-DB2CD247085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CA4D4-B851-8BDC-F5AA-34B2FAF1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52DB5-042A-4600-050B-FF5BD3D0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3F05-FBDF-4AE5-B088-E5D0C89F9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0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34FEC-BFFA-F74C-91D4-6A26B302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4E4F6-C1D0-9A45-3C2B-AA3AE3E22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44A686-91A4-D487-E752-08A4F0B7C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11864-F638-04B7-4C67-B1BCA867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BA-EBE7-45A5-871B-DB2CD247085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E6BFCA-2DB6-725C-A948-D69CA795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389AD-9DB1-B5EB-C940-BD68FA21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3F05-FBDF-4AE5-B088-E5D0C89F9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85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6A728-7033-F538-FB2D-CA1F8B76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8F918-B368-7713-89D9-3F314412E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B4DE14-10D2-457D-84C2-D55154051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FDBE20-7A17-F028-C25E-A9F62F04F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054B1C-B26F-C10B-9331-BDF45F00E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5A5549-B228-6EE8-347B-6BC577FD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BA-EBE7-45A5-871B-DB2CD247085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41B817-96A0-14A5-D7B9-69EF145E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B6965B-8AF6-9464-2581-02DB8F6B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3F05-FBDF-4AE5-B088-E5D0C89F9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14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ECA73-3F91-4D8D-21FE-D9ED4B01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2C3BBA-C481-07A8-EDAA-23F2B494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BA-EBE7-45A5-871B-DB2CD247085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76A8EF-2C55-8B4B-366F-BC270F81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D1DC5-107D-AF2F-A301-B46717D7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3F05-FBDF-4AE5-B088-E5D0C89F9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3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E7BFA3-C146-E6A7-4EFC-8B25199A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BA-EBE7-45A5-871B-DB2CD247085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CF694E-F782-73BF-74FD-20CF59A9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5B0218-F8C9-23F2-C106-B7FACC17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3F05-FBDF-4AE5-B088-E5D0C89F9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94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16108-2A9B-A036-9C9C-3601D283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B6FAC-AAEB-9B90-CAEF-881997352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7C72F7-E449-071C-A0BD-0E0C1397A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AE9348-A8AC-0B5F-B7C7-2084A431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BA-EBE7-45A5-871B-DB2CD247085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99E200-F3D6-8233-4A5C-02BEC099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74D12-EAF4-4099-B0C3-B30C31E8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3F05-FBDF-4AE5-B088-E5D0C89F9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5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9237-A007-4734-95D6-9436AE59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9D4095-1E41-A908-41D6-852A2015D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98C9CD-C248-3EF1-3538-58F973D65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4F0C1E-6961-21C9-9FF5-6DD1C83B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BA-EBE7-45A5-871B-DB2CD247085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9E298B-50F2-68C3-4421-5B78C5F4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D1B1C8-35AC-63D9-749C-53265C5B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3F05-FBDF-4AE5-B088-E5D0C89F9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89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39DA8B-545B-7688-408F-FD157847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48E462-E872-6FAE-EE2E-E8AA5289E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064B1-DD09-705E-F6C7-EB9170A99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57BA-EBE7-45A5-871B-DB2CD247085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81E3F-3FF9-F53D-3E81-240036D1B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07D9B-117F-8009-CB0C-5FD5619F7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93F05-FBDF-4AE5-B088-E5D0C89F9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E9D8B0FA-1B4B-EB54-D73E-522A534D9164}"/>
              </a:ext>
            </a:extLst>
          </p:cNvPr>
          <p:cNvGrpSpPr/>
          <p:nvPr/>
        </p:nvGrpSpPr>
        <p:grpSpPr>
          <a:xfrm>
            <a:off x="1627746" y="1603744"/>
            <a:ext cx="8672194" cy="3848150"/>
            <a:chOff x="1627746" y="1603744"/>
            <a:chExt cx="8101566" cy="288641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2419FC0-ECB9-4F87-4313-23B92E3E7843}"/>
                </a:ext>
              </a:extLst>
            </p:cNvPr>
            <p:cNvSpPr/>
            <p:nvPr/>
          </p:nvSpPr>
          <p:spPr>
            <a:xfrm>
              <a:off x="4007511" y="2114656"/>
              <a:ext cx="1516876" cy="510912"/>
            </a:xfrm>
            <a:prstGeom prst="roundRect">
              <a:avLst/>
            </a:prstGeom>
            <a:noFill/>
            <a:ln w="38100">
              <a:solidFill>
                <a:srgbClr val="4169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  <a:ea typeface="华文中宋" panose="02010600040101010101" pitchFamily="2" charset="-122"/>
                </a:rPr>
                <a:t>DQN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DD45B2A-339F-9889-3D98-FC946C514119}"/>
                </a:ext>
              </a:extLst>
            </p:cNvPr>
            <p:cNvSpPr/>
            <p:nvPr/>
          </p:nvSpPr>
          <p:spPr>
            <a:xfrm>
              <a:off x="6218238" y="3979244"/>
              <a:ext cx="1516876" cy="510912"/>
            </a:xfrm>
            <a:prstGeom prst="roundRect">
              <a:avLst/>
            </a:prstGeom>
            <a:noFill/>
            <a:ln w="38100">
              <a:solidFill>
                <a:srgbClr val="4169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构建训练环境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3159DC5-DC3D-FA0A-672A-B328DB648D71}"/>
                </a:ext>
              </a:extLst>
            </p:cNvPr>
            <p:cNvSpPr/>
            <p:nvPr/>
          </p:nvSpPr>
          <p:spPr>
            <a:xfrm>
              <a:off x="4007511" y="3979244"/>
              <a:ext cx="1516876" cy="510912"/>
            </a:xfrm>
            <a:prstGeom prst="roundRect">
              <a:avLst/>
            </a:prstGeom>
            <a:noFill/>
            <a:ln w="38100">
              <a:solidFill>
                <a:srgbClr val="4169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重构奖励函数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B9C597C-78FE-772A-17EB-95A6D35B39EC}"/>
                </a:ext>
              </a:extLst>
            </p:cNvPr>
            <p:cNvSpPr/>
            <p:nvPr/>
          </p:nvSpPr>
          <p:spPr>
            <a:xfrm>
              <a:off x="1627746" y="1603744"/>
              <a:ext cx="1516876" cy="510912"/>
            </a:xfrm>
            <a:prstGeom prst="roundRect">
              <a:avLst/>
            </a:prstGeom>
            <a:noFill/>
            <a:ln w="38100">
              <a:solidFill>
                <a:srgbClr val="4169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  <a:ea typeface="华文中宋" panose="02010600040101010101" pitchFamily="2" charset="-122"/>
                </a:rPr>
                <a:t>Q-Learning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B439364-4E9D-C51F-35A6-3C7718D0BBDF}"/>
                </a:ext>
              </a:extLst>
            </p:cNvPr>
            <p:cNvSpPr/>
            <p:nvPr/>
          </p:nvSpPr>
          <p:spPr>
            <a:xfrm>
              <a:off x="1627747" y="2565325"/>
              <a:ext cx="1516876" cy="510912"/>
            </a:xfrm>
            <a:prstGeom prst="roundRect">
              <a:avLst/>
            </a:prstGeom>
            <a:noFill/>
            <a:ln w="38100">
              <a:solidFill>
                <a:srgbClr val="4169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双神经网络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280497D-00BE-99DE-48FC-88F532FB4241}"/>
                </a:ext>
              </a:extLst>
            </p:cNvPr>
            <p:cNvSpPr/>
            <p:nvPr/>
          </p:nvSpPr>
          <p:spPr>
            <a:xfrm>
              <a:off x="8212436" y="3182820"/>
              <a:ext cx="1516876" cy="510912"/>
            </a:xfrm>
            <a:prstGeom prst="roundRect">
              <a:avLst/>
            </a:prstGeom>
            <a:noFill/>
            <a:ln w="38100">
              <a:solidFill>
                <a:srgbClr val="4169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训练</a:t>
              </a:r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  <a:ea typeface="华文中宋" panose="02010600040101010101" pitchFamily="2" charset="-122"/>
                </a:rPr>
                <a:t>AI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26FAAD3B-C783-EF2E-097E-B836495F4270}"/>
                </a:ext>
              </a:extLst>
            </p:cNvPr>
            <p:cNvSpPr/>
            <p:nvPr/>
          </p:nvSpPr>
          <p:spPr>
            <a:xfrm>
              <a:off x="4007511" y="2947719"/>
              <a:ext cx="1516876" cy="510912"/>
            </a:xfrm>
            <a:prstGeom prst="roundRect">
              <a:avLst/>
            </a:prstGeom>
            <a:noFill/>
            <a:ln w="38100">
              <a:solidFill>
                <a:srgbClr val="4169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  <a:ea typeface="华文中宋" panose="02010600040101010101" pitchFamily="2" charset="-122"/>
                </a:rPr>
                <a:t>动作模块化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78C368D-1D8A-AC7F-E246-E6B7D613E624}"/>
                </a:ext>
              </a:extLst>
            </p:cNvPr>
            <p:cNvSpPr/>
            <p:nvPr/>
          </p:nvSpPr>
          <p:spPr>
            <a:xfrm>
              <a:off x="6218238" y="2494851"/>
              <a:ext cx="1516876" cy="510912"/>
            </a:xfrm>
            <a:prstGeom prst="roundRect">
              <a:avLst/>
            </a:prstGeom>
            <a:noFill/>
            <a:ln w="38100">
              <a:solidFill>
                <a:srgbClr val="4169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构建</a:t>
              </a:r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  <a:ea typeface="华文中宋" panose="02010600040101010101" pitchFamily="2" charset="-122"/>
                </a:rPr>
                <a:t>AI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华文中宋" panose="02010600040101010101" pitchFamily="2" charset="-122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7291C37-D431-9075-5039-D85D57B43505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3144623" y="2565325"/>
              <a:ext cx="862887" cy="255456"/>
            </a:xfrm>
            <a:prstGeom prst="straightConnector1">
              <a:avLst/>
            </a:prstGeom>
            <a:ln w="25400">
              <a:solidFill>
                <a:srgbClr val="002366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B05B650-D0F6-3213-2B63-2589F5BCF9EF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5524387" y="2370112"/>
              <a:ext cx="693850" cy="157188"/>
            </a:xfrm>
            <a:prstGeom prst="straightConnector1">
              <a:avLst/>
            </a:prstGeom>
            <a:ln w="25400">
              <a:solidFill>
                <a:srgbClr val="002366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69B7E8D-CC8E-0DF7-5DF4-15853D7044C6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5524387" y="2947719"/>
              <a:ext cx="693850" cy="255456"/>
            </a:xfrm>
            <a:prstGeom prst="straightConnector1">
              <a:avLst/>
            </a:prstGeom>
            <a:ln w="25400">
              <a:solidFill>
                <a:srgbClr val="002366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60E627D-8189-F5E8-70E1-414A67EF3BA2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5524387" y="4234700"/>
              <a:ext cx="693851" cy="0"/>
            </a:xfrm>
            <a:prstGeom prst="straightConnector1">
              <a:avLst/>
            </a:prstGeom>
            <a:ln w="25400">
              <a:solidFill>
                <a:srgbClr val="002366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DE6D061-E524-727A-FA69-7316E43EBF6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7735114" y="3649133"/>
              <a:ext cx="515653" cy="585567"/>
            </a:xfrm>
            <a:prstGeom prst="straightConnector1">
              <a:avLst/>
            </a:prstGeom>
            <a:ln w="25400">
              <a:solidFill>
                <a:srgbClr val="002366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1BC1F2B-2822-B7C2-D4C2-6A7935A9B35F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7735114" y="2750307"/>
              <a:ext cx="477322" cy="510912"/>
            </a:xfrm>
            <a:prstGeom prst="straightConnector1">
              <a:avLst/>
            </a:prstGeom>
            <a:ln w="25400">
              <a:solidFill>
                <a:srgbClr val="002366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806BFA3-3D6C-C9F0-69E2-FA803B2AECE1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144622" y="1859200"/>
              <a:ext cx="862888" cy="299800"/>
            </a:xfrm>
            <a:prstGeom prst="straightConnector1">
              <a:avLst/>
            </a:prstGeom>
            <a:ln w="25400">
              <a:solidFill>
                <a:srgbClr val="002366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82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华文中宋</vt:lpstr>
      <vt:lpstr>Arial</vt:lpstr>
      <vt:lpstr>Georgia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子开 林</dc:creator>
  <cp:lastModifiedBy>子开 林</cp:lastModifiedBy>
  <cp:revision>6</cp:revision>
  <dcterms:created xsi:type="dcterms:W3CDTF">2023-12-03T13:00:56Z</dcterms:created>
  <dcterms:modified xsi:type="dcterms:W3CDTF">2023-12-04T13:35:04Z</dcterms:modified>
</cp:coreProperties>
</file>