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0" r:id="rId2"/>
  </p:sldIdLst>
  <p:sldSz cx="32399288" cy="43200638"/>
  <p:notesSz cx="6858000" cy="9144000"/>
  <p:defaultTextStyle>
    <a:defPPr marL="0" marR="0" indent="0" algn="l" defTabSz="125987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49902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9980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4970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99609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49514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9941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14931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599221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F9F"/>
    <a:srgbClr val="002366"/>
    <a:srgbClr val="4472C4"/>
    <a:srgbClr val="212121"/>
    <a:srgbClr val="FFFFFF"/>
    <a:srgbClr val="374046"/>
    <a:srgbClr val="0422FC"/>
    <a:srgbClr val="0B32F5"/>
    <a:srgbClr val="6436CA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8"/>
    <p:restoredTop sz="96629"/>
  </p:normalViewPr>
  <p:slideViewPr>
    <p:cSldViewPr snapToGrid="0" snapToObjects="1">
      <p:cViewPr>
        <p:scale>
          <a:sx n="25" d="100"/>
          <a:sy n="25" d="100"/>
        </p:scale>
        <p:origin x="93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628013" latinLnBrk="0">
      <a:defRPr sz="4685">
        <a:latin typeface="+mn-lt"/>
        <a:ea typeface="+mn-ea"/>
        <a:cs typeface="+mn-cs"/>
        <a:sym typeface="Calibri"/>
      </a:defRPr>
    </a:lvl1pPr>
    <a:lvl2pPr indent="314970" defTabSz="3628013" latinLnBrk="0">
      <a:defRPr sz="4685">
        <a:latin typeface="+mn-lt"/>
        <a:ea typeface="+mn-ea"/>
        <a:cs typeface="+mn-cs"/>
        <a:sym typeface="Calibri"/>
      </a:defRPr>
    </a:lvl2pPr>
    <a:lvl3pPr indent="629940" defTabSz="3628013" latinLnBrk="0">
      <a:defRPr sz="4685">
        <a:latin typeface="+mn-lt"/>
        <a:ea typeface="+mn-ea"/>
        <a:cs typeface="+mn-cs"/>
        <a:sym typeface="Calibri"/>
      </a:defRPr>
    </a:lvl3pPr>
    <a:lvl4pPr indent="944909" defTabSz="3628013" latinLnBrk="0">
      <a:defRPr sz="4685">
        <a:latin typeface="+mn-lt"/>
        <a:ea typeface="+mn-ea"/>
        <a:cs typeface="+mn-cs"/>
        <a:sym typeface="Calibri"/>
      </a:defRPr>
    </a:lvl4pPr>
    <a:lvl5pPr indent="1259879" defTabSz="3628013" latinLnBrk="0">
      <a:defRPr sz="4685">
        <a:latin typeface="+mn-lt"/>
        <a:ea typeface="+mn-ea"/>
        <a:cs typeface="+mn-cs"/>
        <a:sym typeface="Calibri"/>
      </a:defRPr>
    </a:lvl5pPr>
    <a:lvl6pPr indent="1574849" defTabSz="3628013" latinLnBrk="0">
      <a:defRPr sz="4685">
        <a:latin typeface="+mn-lt"/>
        <a:ea typeface="+mn-ea"/>
        <a:cs typeface="+mn-cs"/>
        <a:sym typeface="Calibri"/>
      </a:defRPr>
    </a:lvl6pPr>
    <a:lvl7pPr indent="1889819" defTabSz="3628013" latinLnBrk="0">
      <a:defRPr sz="4685">
        <a:latin typeface="+mn-lt"/>
        <a:ea typeface="+mn-ea"/>
        <a:cs typeface="+mn-cs"/>
        <a:sym typeface="Calibri"/>
      </a:defRPr>
    </a:lvl7pPr>
    <a:lvl8pPr indent="2204789" defTabSz="3628013" latinLnBrk="0">
      <a:defRPr sz="4685">
        <a:latin typeface="+mn-lt"/>
        <a:ea typeface="+mn-ea"/>
        <a:cs typeface="+mn-cs"/>
        <a:sym typeface="Calibri"/>
      </a:defRPr>
    </a:lvl8pPr>
    <a:lvl9pPr indent="2519757" defTabSz="3628013" latinLnBrk="0">
      <a:defRPr sz="4685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19966" y="580014"/>
            <a:ext cx="29159361" cy="950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19966" y="10080149"/>
            <a:ext cx="29159361" cy="3312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77095" y="39867242"/>
            <a:ext cx="342399" cy="34669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20178" marR="0" indent="-720178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283722" marR="0" indent="-843367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882210" marR="0" indent="-100149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445559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885914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326271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766628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206985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647342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1455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4290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6436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8581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0726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2872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5017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571628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bg1"/>
            </a:gs>
            <a:gs pos="20000">
              <a:schemeClr val="bg1"/>
            </a:gs>
            <a:gs pos="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06C8BE-E592-FFFB-9F02-4D9265D3B7FD}"/>
              </a:ext>
            </a:extLst>
          </p:cNvPr>
          <p:cNvSpPr txBox="1"/>
          <p:nvPr/>
        </p:nvSpPr>
        <p:spPr>
          <a:xfrm>
            <a:off x="1477113" y="5572133"/>
            <a:ext cx="18364120" cy="5355310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在强化学习算法的设计上，本小组以</a:t>
            </a: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Q-Learning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算法为基础，引入异步更新的双神经网络搭建</a:t>
            </a: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DQN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模型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，切断经验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序列的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相关性，提高经验利用率，加速收敛。在神经网络设计上，本小组基于先验知识，提取多个战局特征作为输入层，搭建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卷积神经网络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，提高模型泛化能力。在动作设计上，巧妙避开繁琐的船厂生产指令与舰队飞行指令，为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AI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提供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模块化封装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的战斗策略，优化了动作空间。在模型训练阶段，根据人类观察经验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重构奖励函数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，促使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AI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根据战局变化，自动调整各类战场要素的权重。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关键词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：太空采矿，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DQN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，神经网络，模块化设计，重构奖励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6117FD3-CB27-B328-137C-D68C1DDCC605}"/>
              </a:ext>
            </a:extLst>
          </p:cNvPr>
          <p:cNvSpPr/>
          <p:nvPr/>
        </p:nvSpPr>
        <p:spPr>
          <a:xfrm>
            <a:off x="983579" y="4861560"/>
            <a:ext cx="30517501" cy="63648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764D33-CB79-3B31-C518-02BBFDEC1F4D}"/>
              </a:ext>
            </a:extLst>
          </p:cNvPr>
          <p:cNvSpPr/>
          <p:nvPr/>
        </p:nvSpPr>
        <p:spPr>
          <a:xfrm>
            <a:off x="983578" y="11936933"/>
            <a:ext cx="14760000" cy="219600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97A4B0-BD57-4617-9161-194D2F101157}"/>
              </a:ext>
            </a:extLst>
          </p:cNvPr>
          <p:cNvSpPr/>
          <p:nvPr/>
        </p:nvSpPr>
        <p:spPr>
          <a:xfrm>
            <a:off x="0" y="-73389"/>
            <a:ext cx="32399288" cy="4140000"/>
          </a:xfrm>
          <a:prstGeom prst="rect">
            <a:avLst/>
          </a:prstGeom>
          <a:solidFill>
            <a:srgbClr val="303F9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ctr">
            <a:spAutoFit/>
          </a:bodyPr>
          <a:lstStyle/>
          <a:p>
            <a:pPr defTabSz="321455"/>
            <a:endParaRPr lang="zh-CN" altLang="en-US" sz="1627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64DA5E-DBE1-FA50-5519-3526332AD224}"/>
              </a:ext>
            </a:extLst>
          </p:cNvPr>
          <p:cNvSpPr txBox="1"/>
          <p:nvPr/>
        </p:nvSpPr>
        <p:spPr>
          <a:xfrm>
            <a:off x="9190628" y="209822"/>
            <a:ext cx="1900337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0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人工智能</a:t>
            </a:r>
            <a:r>
              <a:rPr lang="en-US" altLang="zh-CN" sz="10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·</a:t>
            </a:r>
            <a:r>
              <a:rPr lang="zh-CN" altLang="en-US" sz="10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太空大战</a:t>
            </a:r>
            <a:endParaRPr lang="en-US" altLang="zh-CN" sz="10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Arial" panose="020B0604020202020204" pitchFamily="34" charset="0"/>
            </a:endParaRPr>
          </a:p>
          <a:p>
            <a:r>
              <a:rPr lang="en-US" altLang="zh-CN" sz="8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															——</a:t>
            </a:r>
            <a:r>
              <a:rPr lang="zh-CN" altLang="en-US" sz="8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基于</a:t>
            </a:r>
            <a:r>
              <a:rPr lang="en-US" altLang="zh-CN" sz="8000" dirty="0">
                <a:solidFill>
                  <a:schemeClr val="bg1"/>
                </a:solidFill>
                <a:latin typeface="Georgia" panose="02040502050405020303" pitchFamily="18" charset="0"/>
                <a:ea typeface="华文行楷" panose="02010800040101010101" pitchFamily="2" charset="-122"/>
                <a:cs typeface="Arial" panose="020B0604020202020204" pitchFamily="34" charset="0"/>
              </a:rPr>
              <a:t>DQN</a:t>
            </a:r>
            <a:r>
              <a:rPr lang="zh-CN" altLang="en-US" sz="8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的强化学习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B58978-D0FF-66F1-BB2E-5ACA915B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903" y="347278"/>
            <a:ext cx="3187746" cy="31815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B27164A-F804-A154-DACD-DB7D83562CEB}"/>
              </a:ext>
            </a:extLst>
          </p:cNvPr>
          <p:cNvSpPr txBox="1"/>
          <p:nvPr/>
        </p:nvSpPr>
        <p:spPr>
          <a:xfrm>
            <a:off x="11595683" y="3006169"/>
            <a:ext cx="1124659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  <a:sym typeface="Calibri"/>
              </a:rPr>
              <a:t>小组成员：林子开 鞠扬 苏宇骢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323F247-3772-1ADC-C486-75C6DF54EDAE}"/>
              </a:ext>
            </a:extLst>
          </p:cNvPr>
          <p:cNvSpPr/>
          <p:nvPr/>
        </p:nvSpPr>
        <p:spPr>
          <a:xfrm>
            <a:off x="16781969" y="12159224"/>
            <a:ext cx="14760000" cy="160200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B6285E-5456-E793-0494-DEDD591D1037}"/>
              </a:ext>
            </a:extLst>
          </p:cNvPr>
          <p:cNvSpPr/>
          <p:nvPr/>
        </p:nvSpPr>
        <p:spPr>
          <a:xfrm>
            <a:off x="-81884" y="42183952"/>
            <a:ext cx="32481171" cy="1014205"/>
          </a:xfrm>
          <a:prstGeom prst="rect">
            <a:avLst/>
          </a:prstGeom>
          <a:solidFill>
            <a:srgbClr val="303F9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ctr">
            <a:spAutoFit/>
          </a:bodyPr>
          <a:lstStyle/>
          <a:p>
            <a:pPr algn="ctr" defTabSz="321455"/>
            <a:r>
              <a:rPr lang="zh-CN" altLang="en-US" sz="6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博学而笃志                切问而近思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C70F4B5-4603-4902-4BAC-8E0F2A9886FB}"/>
              </a:ext>
            </a:extLst>
          </p:cNvPr>
          <p:cNvSpPr/>
          <p:nvPr/>
        </p:nvSpPr>
        <p:spPr>
          <a:xfrm>
            <a:off x="11298260" y="4433578"/>
            <a:ext cx="9349200" cy="953336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326532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项目开发流程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86000-E964-6EAB-32B2-F9CE9A079A15}"/>
              </a:ext>
            </a:extLst>
          </p:cNvPr>
          <p:cNvSpPr/>
          <p:nvPr/>
        </p:nvSpPr>
        <p:spPr>
          <a:xfrm>
            <a:off x="20206218" y="5572133"/>
            <a:ext cx="10865482" cy="5328000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10B2BD-ADF2-E8E3-9AA3-E15D0E5EDD37}"/>
                  </a:ext>
                </a:extLst>
              </p:cNvPr>
              <p:cNvSpPr txBox="1"/>
              <p:nvPr/>
            </p:nvSpPr>
            <p:spPr>
              <a:xfrm>
                <a:off x="1738608" y="12897967"/>
                <a:ext cx="13127529" cy="12102094"/>
              </a:xfrm>
              <a:prstGeom prst="rect">
                <a:avLst/>
              </a:prstGeom>
              <a:noFill/>
              <a:ln w="50800" cap="flat">
                <a:solidFill>
                  <a:srgbClr val="303F9F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Q-Learning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是一种模型无关的强化学习算法，其数学本质是通过迭代算法求解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贝尔曼最优方程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𝑠</m:t>
                          </m:r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zh-CN" alt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𝑡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𝑎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∈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𝒜</m:t>
                                  </m:r>
                                  <m:d>
                                    <m:dPr>
                                      <m:ctrlP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</m:t>
                          </m:r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𝑠</m:t>
                          </m:r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</m:t>
                          </m:r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𝑎</m:t>
                          </m:r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由于基于表格的强化学习缺乏泛化能力，故引入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神经网络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，对动作价值进行近似。神经网络的训练目标为最小化损失函数期望：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𝐽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𝑎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∈</m:t>
                                      </m:r>
                                      <m:r>
                                        <a:rPr lang="zh-CN" alt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𝒜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3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3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3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𝑎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;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𝑠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;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𝐿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(⋅,⋅)</m:t>
                    </m:r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为损失函数，本项目选择的是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Huber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损失函数。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在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DQN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中，我们引入</a:t>
                </a:r>
                <a:r>
                  <a:rPr lang="zh-CN" altLang="en-US" sz="3600" b="1" u="sng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两个神经网络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：主网络与目标网络。训练时，从经验池中</a:t>
                </a:r>
                <a:r>
                  <a:rPr lang="zh-CN" altLang="en-US" sz="3600" b="1" u="sng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等概率抽取样本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，对主网络进行训练，目标网络暂时不动。一段时间后再用主网络覆盖目标网络。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DQN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算法使用双神经网络，能够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加快收敛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速度；从经验池中均匀抽取样本，能够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切断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样本序列的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相关性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，并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提高样本利用率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。以下是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DQN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算法的示意图。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10B2BD-ADF2-E8E3-9AA3-E15D0E5ED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08" y="12897967"/>
                <a:ext cx="13127529" cy="12102094"/>
              </a:xfrm>
              <a:prstGeom prst="rect">
                <a:avLst/>
              </a:prstGeom>
              <a:blipFill>
                <a:blip r:embed="rId3"/>
                <a:stretch>
                  <a:fillRect l="-1573" r="-833"/>
                </a:stretch>
              </a:blipFill>
              <a:ln w="50800" cap="flat">
                <a:solidFill>
                  <a:srgbClr val="303F9F"/>
                </a:solidFill>
                <a:prstDash val="dash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56C37E1-6E2B-4F23-0A0E-4E8AEA6A7744}"/>
              </a:ext>
            </a:extLst>
          </p:cNvPr>
          <p:cNvSpPr/>
          <p:nvPr/>
        </p:nvSpPr>
        <p:spPr>
          <a:xfrm>
            <a:off x="4357370" y="11602116"/>
            <a:ext cx="7330440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en-US" altLang="zh-CN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DQN</a:t>
            </a: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原理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8F037C8-E23D-75ED-556B-439B74610316}"/>
              </a:ext>
            </a:extLst>
          </p:cNvPr>
          <p:cNvGrpSpPr/>
          <p:nvPr/>
        </p:nvGrpSpPr>
        <p:grpSpPr>
          <a:xfrm>
            <a:off x="17551024" y="20676672"/>
            <a:ext cx="13126452" cy="6480000"/>
            <a:chOff x="17538145" y="13168277"/>
            <a:chExt cx="13126452" cy="6480000"/>
          </a:xfrm>
        </p:grpSpPr>
        <p:pic>
          <p:nvPicPr>
            <p:cNvPr id="51" name="图形 50">
              <a:extLst>
                <a:ext uri="{FF2B5EF4-FFF2-40B4-BE49-F238E27FC236}">
                  <a16:creationId xmlns:a16="http://schemas.microsoft.com/office/drawing/2014/main" id="{FF52ADC0-08E2-1F51-6224-774E10BE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688093" y="13322624"/>
              <a:ext cx="12731806" cy="6310906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FAAAB0D-B888-4933-06B1-9F58D5314F36}"/>
                </a:ext>
              </a:extLst>
            </p:cNvPr>
            <p:cNvSpPr/>
            <p:nvPr/>
          </p:nvSpPr>
          <p:spPr>
            <a:xfrm>
              <a:off x="17538145" y="13168277"/>
              <a:ext cx="13126452" cy="6480000"/>
            </a:xfrm>
            <a:prstGeom prst="rect">
              <a:avLst/>
            </a:prstGeom>
            <a:noFill/>
            <a:ln w="50800" cap="flat">
              <a:solidFill>
                <a:srgbClr val="303F9F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B0CA684-71EA-128F-250D-AB1D7F63957F}"/>
                  </a:ext>
                </a:extLst>
              </p:cNvPr>
              <p:cNvSpPr txBox="1"/>
              <p:nvPr/>
            </p:nvSpPr>
            <p:spPr>
              <a:xfrm>
                <a:off x="17536242" y="13151967"/>
                <a:ext cx="13127529" cy="7137658"/>
              </a:xfrm>
              <a:prstGeom prst="rect">
                <a:avLst/>
              </a:prstGeom>
              <a:noFill/>
              <a:ln w="50800" cap="flat">
                <a:solidFill>
                  <a:srgbClr val="303F9F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我们构建的神经网络包括两个卷积层，一个展平层，两个全连接层。神经网络的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输入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为基于先验知识提取的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个特征，以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21×21×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的张量形式输入。神经网络的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输出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为对在当前状态对所有动作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的估值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𝑄</m:t>
                        </m:r>
                      </m:e>
                    </m:acc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𝑠</m:t>
                    </m:r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;</m:t>
                    </m:r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𝑤</m:t>
                    </m:r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AI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将会按照贪心策略，执行估值最高的动作。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目前本小组提取的特征包括：</a:t>
                </a:r>
                <a:r>
                  <a:rPr lang="zh-CN" altLang="en-US" sz="3600" b="1" u="sng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天然矿石分布，敌我战舰规模，敌我战舰分布，已采未送回矿石分布，敌我船厂分布，敌方舰队动向，我方舰队动向，高威胁性敌方船厂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B0CA684-71EA-128F-250D-AB1D7F639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6242" y="13151967"/>
                <a:ext cx="13127529" cy="7137658"/>
              </a:xfrm>
              <a:prstGeom prst="rect">
                <a:avLst/>
              </a:prstGeom>
              <a:blipFill>
                <a:blip r:embed="rId8"/>
                <a:stretch>
                  <a:fillRect l="-1573" r="-1064" b="-594"/>
                </a:stretch>
              </a:blipFill>
              <a:ln w="50800" cap="flat">
                <a:solidFill>
                  <a:srgbClr val="303F9F"/>
                </a:solidFill>
                <a:prstDash val="dash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1E3B40C-3FBE-CB5B-BBE5-8F8073EFE62F}"/>
              </a:ext>
            </a:extLst>
          </p:cNvPr>
          <p:cNvSpPr/>
          <p:nvPr/>
        </p:nvSpPr>
        <p:spPr>
          <a:xfrm>
            <a:off x="20388776" y="11561753"/>
            <a:ext cx="7330440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神经网络结构</a:t>
            </a:r>
            <a:endParaRPr kumimoji="0" lang="en-US" altLang="zh-CN" sz="5400" b="0" i="0" u="none" strike="noStrike" cap="none" spc="60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Georgia" panose="02040502050405020303" pitchFamily="18" charset="0"/>
              <a:ea typeface="隶书" panose="02010509060101010101" pitchFamily="49" charset="-122"/>
              <a:sym typeface="Calibri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AD20607-40A0-9C60-074E-506809C6551F}"/>
              </a:ext>
            </a:extLst>
          </p:cNvPr>
          <p:cNvSpPr/>
          <p:nvPr/>
        </p:nvSpPr>
        <p:spPr>
          <a:xfrm>
            <a:off x="983579" y="34378827"/>
            <a:ext cx="14633741" cy="7428679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F2F4F5F-432A-B310-7D67-32C8162B43F3}"/>
              </a:ext>
            </a:extLst>
          </p:cNvPr>
          <p:cNvSpPr/>
          <p:nvPr/>
        </p:nvSpPr>
        <p:spPr>
          <a:xfrm>
            <a:off x="3117334" y="34095593"/>
            <a:ext cx="10133009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创新点</a:t>
            </a:r>
            <a:r>
              <a:rPr kumimoji="0" lang="en-US" altLang="zh-CN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1</a:t>
            </a: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：重构奖励函数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46EAA71-C4AA-6B00-1B03-89DBEE3238A5}"/>
              </a:ext>
            </a:extLst>
          </p:cNvPr>
          <p:cNvSpPr/>
          <p:nvPr/>
        </p:nvSpPr>
        <p:spPr>
          <a:xfrm>
            <a:off x="16781969" y="29262016"/>
            <a:ext cx="14760000" cy="126000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9D76DD4-3F1F-6437-0F13-A5C65565A29B}"/>
              </a:ext>
            </a:extLst>
          </p:cNvPr>
          <p:cNvSpPr/>
          <p:nvPr/>
        </p:nvSpPr>
        <p:spPr>
          <a:xfrm>
            <a:off x="18915724" y="28594943"/>
            <a:ext cx="10133009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创新点</a:t>
            </a:r>
            <a:r>
              <a:rPr lang="en-US" altLang="zh-CN" sz="5400" spc="600" dirty="0">
                <a:solidFill>
                  <a:schemeClr val="bg1"/>
                </a:solidFill>
                <a:latin typeface="Georgia" panose="02040502050405020303" pitchFamily="18" charset="0"/>
                <a:ea typeface="隶书" panose="02010509060101010101" pitchFamily="49" charset="-122"/>
              </a:rPr>
              <a:t>2</a:t>
            </a: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：动作模块化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752D88-2527-2104-D720-216C7A9E0A9B}"/>
              </a:ext>
            </a:extLst>
          </p:cNvPr>
          <p:cNvSpPr/>
          <p:nvPr/>
        </p:nvSpPr>
        <p:spPr>
          <a:xfrm>
            <a:off x="1738608" y="25375160"/>
            <a:ext cx="13127530" cy="7399664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4878976-5D14-2C85-B354-4CA98674E8A0}"/>
              </a:ext>
            </a:extLst>
          </p:cNvPr>
          <p:cNvSpPr txBox="1"/>
          <p:nvPr/>
        </p:nvSpPr>
        <p:spPr>
          <a:xfrm>
            <a:off x="1733614" y="35131548"/>
            <a:ext cx="13127529" cy="6463306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本小组综合考虑了四种战场要素，对四要素进行加权求和作为本回合的评分，再基于评分对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进行奖励反馈。各要素的权重随着游戏的进行而变化。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我们考虑的战场要素包括：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①已开采且运回大本营的矿石，②已经开采但仍然由舰队携带的矿石，③舰队数量，④船厂数量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。根据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Kore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的游戏规则，最终只有运回船厂的矿石被计入总数，因此</a:t>
            </a:r>
            <a:r>
              <a:rPr lang="zh-CN" altLang="en-US" sz="3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①的权重逐渐上升，而②③④的权重逐渐下降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385576D-E4DC-E835-D189-0521280C03EE}"/>
              </a:ext>
            </a:extLst>
          </p:cNvPr>
          <p:cNvSpPr txBox="1"/>
          <p:nvPr/>
        </p:nvSpPr>
        <p:spPr>
          <a:xfrm>
            <a:off x="17538145" y="29918567"/>
            <a:ext cx="13127529" cy="5909308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本小组发现让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学会直接编写各船厂生产指令与舰队飞行指令的难度较大，于是将多个基本动作按照具有特定倾向的固定策略进行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模块化封装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，再将模块化的动作“组合拳”提供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执行由神经网络估值后价值最高的“组合拳”。我们目前一共设计了五套模块化封装的“组合拳”，分别是：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优先进攻、优先防御、优先采矿、优先扩张、中庸之道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。五套“组合拳”执行策略如下所示：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6B3312-7B8F-7597-7207-FA13A80AF4D8}"/>
              </a:ext>
            </a:extLst>
          </p:cNvPr>
          <p:cNvGrpSpPr/>
          <p:nvPr/>
        </p:nvGrpSpPr>
        <p:grpSpPr>
          <a:xfrm>
            <a:off x="17536245" y="36180313"/>
            <a:ext cx="13127530" cy="5040000"/>
            <a:chOff x="17536245" y="36025765"/>
            <a:chExt cx="13127530" cy="504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D6518DC-0F21-5BBF-9497-B2D24319D320}"/>
                </a:ext>
              </a:extLst>
            </p:cNvPr>
            <p:cNvSpPr/>
            <p:nvPr/>
          </p:nvSpPr>
          <p:spPr>
            <a:xfrm>
              <a:off x="17536245" y="36025765"/>
              <a:ext cx="13127530" cy="5040000"/>
            </a:xfrm>
            <a:prstGeom prst="rect">
              <a:avLst/>
            </a:prstGeom>
            <a:noFill/>
            <a:ln w="50800" cap="flat">
              <a:solidFill>
                <a:srgbClr val="303F9F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73" name="图形 72">
              <a:extLst>
                <a:ext uri="{FF2B5EF4-FFF2-40B4-BE49-F238E27FC236}">
                  <a16:creationId xmlns:a16="http://schemas.microsoft.com/office/drawing/2014/main" id="{E2F01762-C31C-0C28-8D3C-37C51529D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821183" y="36288300"/>
              <a:ext cx="12696425" cy="4575869"/>
            </a:xfrm>
            <a:prstGeom prst="rect">
              <a:avLst/>
            </a:prstGeom>
          </p:spPr>
        </p:pic>
      </p:grpSp>
      <p:pic>
        <p:nvPicPr>
          <p:cNvPr id="7" name="图形 6">
            <a:extLst>
              <a:ext uri="{FF2B5EF4-FFF2-40B4-BE49-F238E27FC236}">
                <a16:creationId xmlns:a16="http://schemas.microsoft.com/office/drawing/2014/main" id="{3240D73D-77B5-1BAC-6922-8F3E22CFFC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79389" y="25586008"/>
            <a:ext cx="12663890" cy="7088593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85E4C579-57FE-A495-0C4B-8DB9DA097E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23501" y="5708850"/>
            <a:ext cx="10295310" cy="49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57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700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华文行楷</vt:lpstr>
      <vt:lpstr>华文中宋</vt:lpstr>
      <vt:lpstr>隶书</vt:lpstr>
      <vt:lpstr>Arial</vt:lpstr>
      <vt:lpstr>Calibri</vt:lpstr>
      <vt:lpstr>Calibri Light</vt:lpstr>
      <vt:lpstr>Cambria Math</vt:lpstr>
      <vt:lpstr>Georgia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子开 林</cp:lastModifiedBy>
  <cp:revision>186</cp:revision>
  <dcterms:modified xsi:type="dcterms:W3CDTF">2023-12-04T15:41:47Z</dcterms:modified>
</cp:coreProperties>
</file>