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267.xml" ContentType="application/vnd.openxmlformats-officedocument.drawingml.chart+xml"/>
  <Override PartName="/ppt/charts/chart268.xml" ContentType="application/vnd.openxmlformats-officedocument.drawingml.chart+xml"/>
  <Override PartName="/ppt/charts/chart269.xml" ContentType="application/vnd.openxmlformats-officedocument.drawingml.chart+xml"/>
  <Override PartName="/ppt/charts/chart270.xml" ContentType="application/vnd.openxmlformats-officedocument.drawingml.chart+xml"/>
  <Override PartName="/ppt/charts/chart271.xml" ContentType="application/vnd.openxmlformats-officedocument.drawingml.chart+xml"/>
  <Override PartName="/ppt/charts/chart272.xml" ContentType="application/vnd.openxmlformats-officedocument.drawingml.chart+xml"/>
  <Override PartName="/ppt/charts/chart273.xml" ContentType="application/vnd.openxmlformats-officedocument.drawingml.chart+xml"/>
  <Override PartName="/ppt/charts/chart274.xml" ContentType="application/vnd.openxmlformats-officedocument.drawingml.chart+xml"/>
  <Override PartName="/ppt/charts/chart275.xml" ContentType="application/vnd.openxmlformats-officedocument.drawingml.chart+xml"/>
  <Override PartName="/ppt/charts/chart276.xml" ContentType="application/vnd.openxmlformats-officedocument.drawingml.chart+xml"/>
  <Override PartName="/ppt/charts/chart277.xml" ContentType="application/vnd.openxmlformats-officedocument.drawingml.chart+xml"/>
  <Override PartName="/ppt/charts/chart278.xml" ContentType="application/vnd.openxmlformats-officedocument.drawingml.chart+xml"/>
  <Override PartName="/ppt/charts/chart279.xml" ContentType="application/vnd.openxmlformats-officedocument.drawingml.chart+xml"/>
  <Override PartName="/ppt/charts/chart280.xml" ContentType="application/vnd.openxmlformats-officedocument.drawingml.chart+xml"/>
  <Override PartName="/ppt/charts/chart281.xml" ContentType="application/vnd.openxmlformats-officedocument.drawingml.chart+xml"/>
  <Override PartName="/ppt/charts/chart282.xml" ContentType="application/vnd.openxmlformats-officedocument.drawingml.chart+xml"/>
  <Override PartName="/ppt/charts/chart283.xml" ContentType="application/vnd.openxmlformats-officedocument.drawingml.chart+xml"/>
  <Override PartName="/ppt/charts/chart284.xml" ContentType="application/vnd.openxmlformats-officedocument.drawingml.chart+xml"/>
  <Override PartName="/ppt/charts/chart285.xml" ContentType="application/vnd.openxmlformats-officedocument.drawingml.chart+xml"/>
  <Override PartName="/ppt/charts/chart286.xml" ContentType="application/vnd.openxmlformats-officedocument.drawingml.chart+xml"/>
  <Override PartName="/ppt/charts/chart287.xml" ContentType="application/vnd.openxmlformats-officedocument.drawingml.chart+xml"/>
  <Override PartName="/ppt/charts/chart288.xml" ContentType="application/vnd.openxmlformats-officedocument.drawingml.chart+xml"/>
  <Override PartName="/ppt/charts/chart289.xml" ContentType="application/vnd.openxmlformats-officedocument.drawingml.chart+xml"/>
  <Override PartName="/ppt/charts/chart290.xml" ContentType="application/vnd.openxmlformats-officedocument.drawingml.chart+xml"/>
  <Override PartName="/ppt/charts/chart291.xml" ContentType="application/vnd.openxmlformats-officedocument.drawingml.chart+xml"/>
  <Override PartName="/ppt/charts/chart292.xml" ContentType="application/vnd.openxmlformats-officedocument.drawingml.chart+xml"/>
  <Override PartName="/ppt/charts/chart293.xml" ContentType="application/vnd.openxmlformats-officedocument.drawingml.chart+xml"/>
  <Override PartName="/ppt/charts/chart294.xml" ContentType="application/vnd.openxmlformats-officedocument.drawingml.chart+xml"/>
  <Override PartName="/ppt/charts/chart295.xml" ContentType="application/vnd.openxmlformats-officedocument.drawingml.chart+xml"/>
  <Override PartName="/ppt/charts/chart296.xml" ContentType="application/vnd.openxmlformats-officedocument.drawingml.chart+xml"/>
  <Override PartName="/ppt/charts/chart297.xml" ContentType="application/vnd.openxmlformats-officedocument.drawingml.chart+xml"/>
  <Override PartName="/ppt/charts/chart298.xml" ContentType="application/vnd.openxmlformats-officedocument.drawingml.chart+xml"/>
  <Override PartName="/ppt/charts/chart299.xml" ContentType="application/vnd.openxmlformats-officedocument.drawingml.chart+xml"/>
  <Override PartName="/ppt/charts/chart300.xml" ContentType="application/vnd.openxmlformats-officedocument.drawingml.chart+xml"/>
  <Override PartName="/ppt/charts/chart301.xml" ContentType="application/vnd.openxmlformats-officedocument.drawingml.chart+xml"/>
  <Override PartName="/ppt/charts/chart302.xml" ContentType="application/vnd.openxmlformats-officedocument.drawingml.chart+xml"/>
  <Override PartName="/ppt/charts/chart303.xml" ContentType="application/vnd.openxmlformats-officedocument.drawingml.chart+xml"/>
  <Override PartName="/ppt/charts/chart304.xml" ContentType="application/vnd.openxmlformats-officedocument.drawingml.chart+xml"/>
  <Override PartName="/ppt/drawings/drawing8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customXml/item1.xml"/><Relationship Id="rId5" Type="http://schemas.openxmlformats.org/officeDocument/2006/relationships/customXml" Target="customXml/item2.xml"/><Relationship Id="rId6" Type="http://schemas.openxmlformats.org/officeDocument/2006/relationships/customXml" Target="customXml/item3.xml"/><Relationship Id="rId7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50" Type="http://schemas.openxmlformats.org/officeDocument/2006/relationships/slide" Target="slides/slide45.xml"/><Relationship Id="rId51" Type="http://schemas.openxmlformats.org/officeDocument/2006/relationships/presProps" Target="presProp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charts/_rels/chart26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90.xml.rels><?xml version='1.0' encoding='UTF-8' standalone='yes'?>
<Relationships xmlns="http://schemas.openxmlformats.org/package/2006/relationships"><Relationship Id="rId1" Type="http://schemas.openxmlformats.org/officeDocument/2006/relationships/chartUserShapes" Target="../drawings/drawing8.xml"/></Relationships>
</file>

<file path=ppt/charts/chart26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961902691961375"/>
          <c:y val="0.100873145453255"/>
          <c:w val="0.839662185239234"/>
          <c:h val="0.783204372826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rgbClr val="bfbfbf"/>
            </a:solidFill>
            <a:ln w="0">
              <a:noFill/>
            </a:ln>
          </c:spPr>
          <c:invertIfNegative val="0"/>
          <c:dLbls>
            <c:numFmt formatCode="#,##0_ " sourceLinked="0"/>
            <c:txPr>
              <a:bodyPr wrap="square"/>
              <a:lstStyle/>
              <a:p>
                <a:pPr>
                  <a:defRPr b="0" sz="1000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Aug 22</c:v>
                </c:pt>
                <c:pt idx="1">
                  <c:v>Sep 22</c:v>
                </c:pt>
                <c:pt idx="2">
                  <c:v>Oct 22</c:v>
                </c:pt>
                <c:pt idx="3">
                  <c:v>Nov 22</c:v>
                </c:pt>
                <c:pt idx="4">
                  <c:v>Dec 22</c:v>
                </c:pt>
                <c:pt idx="5">
                  <c:v>Jan 23</c:v>
                </c:pt>
                <c:pt idx="6">
                  <c:v>Feb 23</c:v>
                </c:pt>
                <c:pt idx="7">
                  <c:v>Mar 23</c:v>
                </c:pt>
                <c:pt idx="8">
                  <c:v>Apr 23</c:v>
                </c:pt>
                <c:pt idx="9">
                  <c:v>May 23</c:v>
                </c:pt>
                <c:pt idx="10">
                  <c:v>Jun 23</c:v>
                </c:pt>
                <c:pt idx="11">
                  <c:v>Jul 23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99981.0</c:v>
                </c:pt>
                <c:pt idx="1">
                  <c:v>102196.0</c:v>
                </c:pt>
                <c:pt idx="2">
                  <c:v>104208.0</c:v>
                </c:pt>
                <c:pt idx="3">
                  <c:v>104770.0</c:v>
                </c:pt>
                <c:pt idx="4">
                  <c:v>105364.0</c:v>
                </c:pt>
                <c:pt idx="5">
                  <c:v>107017.0</c:v>
                </c:pt>
                <c:pt idx="6">
                  <c:v>107495.0</c:v>
                </c:pt>
                <c:pt idx="7">
                  <c:v>107815.0</c:v>
                </c:pt>
                <c:pt idx="8">
                  <c:v>109135.0</c:v>
                </c:pt>
                <c:pt idx="9">
                  <c:v>108482.0</c:v>
                </c:pt>
                <c:pt idx="10">
                  <c:v>109516.0</c:v>
                </c:pt>
                <c:pt idx="11">
                  <c:v>113533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rgbClr val="ffc000"/>
            </a:solidFill>
            <a:ln w="0">
              <a:noFill/>
            </a:ln>
          </c:spPr>
          <c:invertIfNegative val="0"/>
          <c:dPt>
            <c:idx val="0"/>
            <c:invertIfNegative val="0"/>
            <c:spPr>
              <a:solidFill>
                <a:srgbClr val="ffc000"/>
              </a:solidFill>
              <a:ln w="0">
                <a:noFill/>
              </a:ln>
            </c:spPr>
          </c:dPt>
          <c:dPt>
            <c:idx val="1"/>
            <c:invertIfNegative val="0"/>
            <c:spPr>
              <a:solidFill>
                <a:srgbClr val="ffc000"/>
              </a:solidFill>
              <a:ln w="0">
                <a:noFill/>
              </a:ln>
            </c:spPr>
          </c:dPt>
          <c:dPt>
            <c:idx val="2"/>
            <c:invertIfNegative val="0"/>
            <c:spPr>
              <a:solidFill>
                <a:srgbClr val="ffc000"/>
              </a:solidFill>
              <a:ln w="0">
                <a:noFill/>
              </a:ln>
            </c:spPr>
          </c:dPt>
          <c:dPt>
            <c:idx val="3"/>
            <c:invertIfNegative val="0"/>
            <c:spPr>
              <a:solidFill>
                <a:srgbClr val="ffc000"/>
              </a:solidFill>
              <a:ln w="0">
                <a:noFill/>
              </a:ln>
            </c:spPr>
          </c:dPt>
          <c:dPt>
            <c:idx val="4"/>
            <c:invertIfNegative val="0"/>
            <c:spPr>
              <a:solidFill>
                <a:srgbClr val="ffc000"/>
              </a:solidFill>
              <a:ln w="0">
                <a:noFill/>
              </a:ln>
            </c:spPr>
          </c:dPt>
          <c:dPt>
            <c:idx val="5"/>
            <c:invertIfNegative val="0"/>
            <c:spPr>
              <a:solidFill>
                <a:srgbClr val="ffc000"/>
              </a:solidFill>
              <a:ln w="0">
                <a:noFill/>
              </a:ln>
            </c:spPr>
          </c:dPt>
          <c:dPt>
            <c:idx val="6"/>
            <c:invertIfNegative val="0"/>
            <c:spPr>
              <a:solidFill>
                <a:srgbClr val="ffc000"/>
              </a:solidFill>
              <a:ln w="0">
                <a:noFill/>
              </a:ln>
            </c:spPr>
          </c:dPt>
          <c:dPt>
            <c:idx val="7"/>
            <c:invertIfNegative val="0"/>
            <c:spPr>
              <a:solidFill>
                <a:srgbClr val="ffc000"/>
              </a:solidFill>
              <a:ln w="0">
                <a:noFill/>
              </a:ln>
            </c:spPr>
          </c:dPt>
          <c:dPt>
            <c:idx val="8"/>
            <c:invertIfNegative val="0"/>
            <c:spPr>
              <a:solidFill>
                <a:srgbClr val="ffc000"/>
              </a:solidFill>
              <a:ln w="0">
                <a:noFill/>
              </a:ln>
            </c:spPr>
          </c:dPt>
          <c:dPt>
            <c:idx val="9"/>
            <c:invertIfNegative val="0"/>
            <c:spPr>
              <a:solidFill>
                <a:srgbClr val="ffc000"/>
              </a:solidFill>
              <a:ln w="0">
                <a:noFill/>
              </a:ln>
            </c:spPr>
          </c:dPt>
          <c:dPt>
            <c:idx val="10"/>
            <c:invertIfNegative val="0"/>
            <c:spPr>
              <a:solidFill>
                <a:srgbClr val="ffc000"/>
              </a:solidFill>
              <a:ln w="0">
                <a:noFill/>
              </a:ln>
            </c:spPr>
          </c:dPt>
          <c:dLbls>
            <c:numFmt formatCode="#,##0_ " sourceLinked="0"/>
            <c:dLbl>
              <c:idx val="0"/>
              <c:numFmt formatCode="#,##0_ 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"/>
              <c:numFmt formatCode="#,##0_ 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2"/>
              <c:numFmt formatCode="#,##0_ 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3"/>
              <c:numFmt formatCode="#,##0_ 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4"/>
              <c:numFmt formatCode="#,##0_ 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5"/>
              <c:numFmt formatCode="#,##0_ 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6"/>
              <c:numFmt formatCode="#,##0_ 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7"/>
              <c:numFmt formatCode="#,##0_ 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8"/>
              <c:numFmt formatCode="#,##0_ 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9"/>
              <c:numFmt formatCode="#,##0_ 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0"/>
              <c:numFmt formatCode="#,##0_ " sourceLinked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Aug 22</c:v>
                </c:pt>
                <c:pt idx="1">
                  <c:v>Sep 22</c:v>
                </c:pt>
                <c:pt idx="2">
                  <c:v>Oct 22</c:v>
                </c:pt>
                <c:pt idx="3">
                  <c:v>Nov 22</c:v>
                </c:pt>
                <c:pt idx="4">
                  <c:v>Dec 22</c:v>
                </c:pt>
                <c:pt idx="5">
                  <c:v>Jan 23</c:v>
                </c:pt>
                <c:pt idx="6">
                  <c:v>Feb 23</c:v>
                </c:pt>
                <c:pt idx="7">
                  <c:v>Mar 23</c:v>
                </c:pt>
                <c:pt idx="8">
                  <c:v>Apr 23</c:v>
                </c:pt>
                <c:pt idx="9">
                  <c:v>May 23</c:v>
                </c:pt>
                <c:pt idx="10">
                  <c:v>Jun 23</c:v>
                </c:pt>
                <c:pt idx="11">
                  <c:v>Jul 23</c:v>
                </c:pt>
              </c:strCache>
            </c:strRef>
          </c:cat>
          <c:val>
            <c:numRef>
              <c:f>Sheet1!$C$2:$C$13</c:f>
              <c:numCache>
                <c:formatCode>#,##0</c:formatCode>
                <c:ptCount val="12"/>
                <c:pt idx="0">
                  <c:v>11782.0</c:v>
                </c:pt>
                <c:pt idx="1">
                  <c:v>11887.0</c:v>
                </c:pt>
                <c:pt idx="2">
                  <c:v>12012.0</c:v>
                </c:pt>
                <c:pt idx="3">
                  <c:v>12078.0</c:v>
                </c:pt>
                <c:pt idx="4">
                  <c:v>12059.0</c:v>
                </c:pt>
                <c:pt idx="5">
                  <c:v>12043.0</c:v>
                </c:pt>
                <c:pt idx="6">
                  <c:v>11957.0</c:v>
                </c:pt>
                <c:pt idx="7">
                  <c:v>12029.0</c:v>
                </c:pt>
                <c:pt idx="8">
                  <c:v>11860.0</c:v>
                </c:pt>
                <c:pt idx="9">
                  <c:v>11657.0</c:v>
                </c:pt>
                <c:pt idx="10">
                  <c:v>11724.0</c:v>
                </c:pt>
                <c:pt idx="11">
                  <c:v>12153</c:v>
                </c:pt>
              </c:numCache>
            </c:numRef>
          </c:val>
        </c:ser>
        <c:gapWidth val="53"/>
        <c:overlap val="100"/>
        <c:axId val="72808935"/>
        <c:axId val="33269618"/>
      </c:bar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Member No.</c:v>
                </c:pt>
              </c:strCache>
            </c:strRef>
          </c:tx>
          <c:spPr>
            <a:solidFill>
              <a:srgbClr val="99ccff"/>
            </a:solidFill>
            <a:ln w="28440">
              <a:noFill/>
            </a:ln>
          </c:spPr>
          <c:marker>
            <c:symbol val="none"/>
          </c:marker>
          <c:dLbls>
            <c:numFmt formatCode="#,##0" sourceLinked="0"/>
            <c:spPr>
              <a:solidFill>
                <a:srgbClr val="1F4E79"/>
              </a:solidFill>
            </c:spPr>
            <c:txPr>
              <a:bodyPr wrap="square"/>
              <a:lstStyle/>
              <a:p>
                <a:pPr>
                  <a:defRPr b="0" sz="1000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Aug 22</c:v>
                </c:pt>
                <c:pt idx="1">
                  <c:v>Sep 22</c:v>
                </c:pt>
                <c:pt idx="2">
                  <c:v>Oct 22</c:v>
                </c:pt>
                <c:pt idx="3">
                  <c:v>Nov 22</c:v>
                </c:pt>
                <c:pt idx="4">
                  <c:v>Dec 22</c:v>
                </c:pt>
                <c:pt idx="5">
                  <c:v>Jan 23</c:v>
                </c:pt>
                <c:pt idx="6">
                  <c:v>Feb 23</c:v>
                </c:pt>
                <c:pt idx="7">
                  <c:v>Mar 23</c:v>
                </c:pt>
                <c:pt idx="8">
                  <c:v>Apr 23</c:v>
                </c:pt>
                <c:pt idx="9">
                  <c:v>May 23</c:v>
                </c:pt>
                <c:pt idx="10">
                  <c:v>Jun 23</c:v>
                </c:pt>
                <c:pt idx="11">
                  <c:v>Jul 23</c:v>
                </c:pt>
              </c:strCache>
            </c:strRef>
          </c:cat>
          <c:val>
            <c:numRef>
              <c:f>Sheet1!$D$2:$D$13</c:f>
              <c:numCache>
                <c:formatCode>#,##0</c:formatCode>
                <c:ptCount val="12"/>
                <c:pt idx="0">
                  <c:v>111763.0</c:v>
                </c:pt>
                <c:pt idx="1">
                  <c:v>114083.0</c:v>
                </c:pt>
                <c:pt idx="2">
                  <c:v>116220.0</c:v>
                </c:pt>
                <c:pt idx="3">
                  <c:v>116848.0</c:v>
                </c:pt>
                <c:pt idx="4">
                  <c:v>117423.0</c:v>
                </c:pt>
                <c:pt idx="5">
                  <c:v>119060.0</c:v>
                </c:pt>
                <c:pt idx="6">
                  <c:v>119452.0</c:v>
                </c:pt>
                <c:pt idx="7">
                  <c:v>119844.0</c:v>
                </c:pt>
                <c:pt idx="8">
                  <c:v>120995.0</c:v>
                </c:pt>
                <c:pt idx="9">
                  <c:v>120139.0</c:v>
                </c:pt>
                <c:pt idx="10">
                  <c:v>121240.0</c:v>
                </c:pt>
                <c:pt idx="11">
                  <c:v>45000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72808935"/>
        <c:axId val="33269618"/>
      </c:lineChart>
      <c:lineChart>
        <c:grouping val="stack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Active Member No</c:v>
                </c:pt>
              </c:strCache>
            </c:strRef>
          </c:tx>
          <c:spPr>
            <a:solidFill>
              <a:srgbClr val="ffc000"/>
            </a:solidFill>
            <a:ln cap="rnd" w="28440">
              <a:solidFill>
                <a:srgbClr val="ffc000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Aug 22</c:v>
                </c:pt>
                <c:pt idx="1">
                  <c:v>Sep 22</c:v>
                </c:pt>
                <c:pt idx="2">
                  <c:v>Oct 22</c:v>
                </c:pt>
                <c:pt idx="3">
                  <c:v>Nov 22</c:v>
                </c:pt>
                <c:pt idx="4">
                  <c:v>Dec 22</c:v>
                </c:pt>
                <c:pt idx="5">
                  <c:v>Jan 23</c:v>
                </c:pt>
                <c:pt idx="6">
                  <c:v>Feb 23</c:v>
                </c:pt>
                <c:pt idx="7">
                  <c:v>Mar 23</c:v>
                </c:pt>
                <c:pt idx="8">
                  <c:v>Apr 23</c:v>
                </c:pt>
                <c:pt idx="9">
                  <c:v>May 23</c:v>
                </c:pt>
                <c:pt idx="10">
                  <c:v>Jun 23</c:v>
                </c:pt>
                <c:pt idx="11">
                  <c:v>Jul 23</c:v>
                </c:pt>
              </c:strCache>
            </c:strRef>
          </c:cat>
          <c:val>
            <c:numRef>
              <c:f>Sheet1!$E$2:$E$13</c:f>
              <c:numCache>
                <c:formatCode>#,##0</c:formatCode>
                <c:ptCount val="12"/>
                <c:pt idx="0">
                  <c:v>0.422993298318764</c:v>
                </c:pt>
                <c:pt idx="1">
                  <c:v>0.38937440284705</c:v>
                </c:pt>
                <c:pt idx="2">
                  <c:v>0.398829805541215</c:v>
                </c:pt>
                <c:pt idx="3">
                  <c:v>0.370198890866767</c:v>
                </c:pt>
                <c:pt idx="4">
                  <c:v>0.394062492016045</c:v>
                </c:pt>
                <c:pt idx="5">
                  <c:v>0.40487149336469</c:v>
                </c:pt>
                <c:pt idx="6">
                  <c:v>0.366632622308542</c:v>
                </c:pt>
                <c:pt idx="7">
                  <c:v>0.375020860451921</c:v>
                </c:pt>
                <c:pt idx="8">
                  <c:v>0.38253646844911</c:v>
                </c:pt>
                <c:pt idx="9">
                  <c:v>0.366109256777566</c:v>
                </c:pt>
                <c:pt idx="10">
                  <c:v>0.365770372814253</c:v>
                </c:pt>
                <c:pt idx="11">
                  <c:v>0.3580351033527998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60219361"/>
        <c:axId val="2157629"/>
      </c:lineChart>
      <c:dateAx>
        <c:axId val="72808935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3269618"/>
        <c:crosses val="autoZero"/>
        <c:auto val="1"/>
        <c:lblOffset val="100"/>
        <c:baseTimeUnit val="months"/>
        <c:noMultiLvlLbl val="0"/>
      </c:dateAx>
      <c:valAx>
        <c:axId val="33269618"/>
        <c:scaling>
          <c:orientation val="minMax"/>
          <c:max val="160000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lang="en-US" sz="1200" spc="-1" strike="noStrike">
                    <a:solidFill>
                      <a:srgbClr val="1f4e79"/>
                    </a:solidFill>
                    <a:latin typeface="Calibri"/>
                    <a:ea typeface="DejaVu Sans"/>
                  </a:defRPr>
                </a:pPr>
                <a:r>
                  <a:rPr b="1" lang="en-US" sz="1200" spc="-1" strike="noStrike">
                    <a:solidFill>
                      <a:srgbClr val="1f4e79"/>
                    </a:solidFill>
                    <a:latin typeface="Calibri"/>
                    <a:ea typeface="DejaVu Sans"/>
                  </a:rPr>
                  <a:t>Member Base Trend </a:t>
                </a:r>
              </a:p>
            </c:rich>
          </c:tx>
          <c:layout>
            <c:manualLayout>
              <c:xMode val="edge"/>
              <c:yMode val="edge"/>
              <c:x val="0.0152761821964169"/>
              <c:y val="0.406970966138993"/>
            </c:manualLayout>
          </c:layout>
          <c:overlay val="0"/>
          <c:spPr>
            <a:noFill/>
            <a:ln w="0">
              <a:noFill/>
            </a:ln>
          </c:spPr>
        </c:title>
        <c:numFmt formatCode="#,##0_);[RED]\(#,##0\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72808935"/>
        <c:crosses val="autoZero"/>
        <c:crossBetween val="between"/>
        <c:majorUnit val="20000"/>
      </c:valAx>
      <c:dateAx>
        <c:axId val="60219361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2157629"/>
        <c:auto val="1"/>
        <c:lblOffset val="100"/>
        <c:baseTimeUnit val="months"/>
        <c:noMultiLvlLbl val="0"/>
      </c:dateAx>
      <c:valAx>
        <c:axId val="2157629"/>
        <c:scaling>
          <c:orientation val="minMax"/>
          <c:max val="0.5"/>
          <c:min val="0.2"/>
        </c:scaling>
        <c:delete val="0"/>
        <c:axPos val="r"/>
        <c:numFmt formatCode="0%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0219361"/>
        <c:crosses val="max"/>
        <c:crossBetween val="between"/>
        <c:majorUnit val="0.05"/>
      </c:valAx>
      <c:spPr>
        <a:noFill/>
        <a:ln w="0">
          <a:noFill/>
        </a:ln>
      </c:spPr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212205650335409"/>
          <c:y val="0.965304988137472"/>
          <c:w val="0.690369548456361"/>
          <c:h val="0.034695011862528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  <c:externalData r:id="rId1">
    <c:autoUpdate val="0"/>
  </c:externalData>
</c:chartSpace>
</file>

<file path=ppt/charts/chart26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395258255715495"/>
          <c:y val="0.0165660716578914"/>
          <c:w val="0.921320914479255"/>
          <c:h val="0.8515474508796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Non Member</c:v>
                </c:pt>
              </c:strCache>
            </c:strRef>
          </c:tx>
          <c:spPr>
            <a:solidFill>
              <a:srgbClr val="1f4e79"/>
            </a:solidFill>
            <a:ln w="0">
              <a:noFill/>
            </a:ln>
          </c:spPr>
          <c:invertIfNegative val="0"/>
          <c:dLbls>
            <c:numFmt formatCode="#,##0_);[RED]\(#,##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3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  <c:pt idx="12">
                  <c:v/>
                </c:pt>
              </c:numCache>
            </c:numRef>
          </c:cat>
          <c:val>
            <c:numRef>
              <c:f>0</c:f>
              <c:numCache>
                <c:formatCode>General</c:formatCode>
                <c:ptCount val="13"/>
                <c:pt idx="0">
                  <c:v>60791013.7</c:v>
                </c:pt>
                <c:pt idx="1">
                  <c:v>60934005</c:v>
                </c:pt>
                <c:pt idx="2">
                  <c:v>49612660.2</c:v>
                </c:pt>
                <c:pt idx="3">
                  <c:v>52000134</c:v>
                </c:pt>
                <c:pt idx="4">
                  <c:v>44322180.2</c:v>
                </c:pt>
                <c:pt idx="5">
                  <c:v>56236074.09</c:v>
                </c:pt>
                <c:pt idx="6">
                  <c:v>57004213.8</c:v>
                </c:pt>
                <c:pt idx="7">
                  <c:v>46989356.4</c:v>
                </c:pt>
                <c:pt idx="8">
                  <c:v>48659424</c:v>
                </c:pt>
                <c:pt idx="9">
                  <c:v>53531019.42</c:v>
                </c:pt>
                <c:pt idx="10">
                  <c:v>50855669.41</c:v>
                </c:pt>
                <c:pt idx="11">
                  <c:v>50065425.34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rgbClr val="bfbfbf"/>
            </a:solidFill>
            <a:ln w="0">
              <a:noFill/>
            </a:ln>
          </c:spPr>
          <c:invertIfNegative val="0"/>
          <c:dLbls>
            <c:numFmt formatCode="#,##0_);[RED]\(#,##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,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3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  <c:pt idx="12">
                  <c:v/>
                </c:pt>
              </c:numCache>
            </c:numRef>
          </c:cat>
          <c:val>
            <c:numRef>
              <c:f>1</c:f>
              <c:numCache>
                <c:formatCode>General</c:formatCode>
                <c:ptCount val="13"/>
                <c:pt idx="0">
                  <c:v>30127447</c:v>
                </c:pt>
                <c:pt idx="1">
                  <c:v>30457104.8</c:v>
                </c:pt>
                <c:pt idx="2">
                  <c:v>26985650.6</c:v>
                </c:pt>
                <c:pt idx="3">
                  <c:v>29594509.94</c:v>
                </c:pt>
                <c:pt idx="4">
                  <c:v>26226205.46</c:v>
                </c:pt>
                <c:pt idx="5">
                  <c:v>32022568.77</c:v>
                </c:pt>
                <c:pt idx="6">
                  <c:v>35813503.57</c:v>
                </c:pt>
                <c:pt idx="7">
                  <c:v>29644845</c:v>
                </c:pt>
                <c:pt idx="8">
                  <c:v>30911467.6</c:v>
                </c:pt>
                <c:pt idx="9">
                  <c:v>33945821.9</c:v>
                </c:pt>
                <c:pt idx="10">
                  <c:v>31831428.18</c:v>
                </c:pt>
                <c:pt idx="11">
                  <c:v>33155060.93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rgbClr val="ffc000"/>
            </a:solidFill>
            <a:ln w="0">
              <a:noFill/>
            </a:ln>
          </c:spPr>
          <c:invertIfNegative val="0"/>
          <c:dLbls>
            <c:numFmt formatCode="#,##0_);[RED]\(#,##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3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  <c:pt idx="12">
                  <c:v/>
                </c:pt>
              </c:numCache>
            </c:numRef>
          </c:cat>
          <c:val>
            <c:numRef>
              <c:f>2</c:f>
              <c:numCache>
                <c:formatCode>General</c:formatCode>
                <c:ptCount val="13"/>
                <c:pt idx="0">
                  <c:v>23715550.8</c:v>
                </c:pt>
                <c:pt idx="1">
                  <c:v>23184010.2</c:v>
                </c:pt>
                <c:pt idx="2">
                  <c:v>19967980.7</c:v>
                </c:pt>
                <c:pt idx="3">
                  <c:v>21016190.06</c:v>
                </c:pt>
                <c:pt idx="4">
                  <c:v>17772573.1</c:v>
                </c:pt>
                <c:pt idx="5">
                  <c:v>21144844</c:v>
                </c:pt>
                <c:pt idx="6">
                  <c:v>22384773.72</c:v>
                </c:pt>
                <c:pt idx="7">
                  <c:v>18855504.65</c:v>
                </c:pt>
                <c:pt idx="8">
                  <c:v>18796482.9</c:v>
                </c:pt>
                <c:pt idx="9">
                  <c:v>19368960.6</c:v>
                </c:pt>
                <c:pt idx="10">
                  <c:v>17706822.87</c:v>
                </c:pt>
                <c:pt idx="11">
                  <c:v>17178320.96</c:v>
                </c:pt>
              </c:numCache>
            </c:numRef>
          </c:val>
        </c:ser>
        <c:gapWidth val="63"/>
        <c:overlap val="100"/>
        <c:axId val="7236682"/>
        <c:axId val="26077342"/>
      </c:barChart>
      <c:lineChart>
        <c:grouping val="stacked"/>
        <c:varyColors val="0"/>
        <c:ser>
          <c:idx val="3"/>
          <c:order val="3"/>
          <c:tx>
            <c:strRef>
              <c:f>label 3</c:f>
              <c:strCache>
                <c:ptCount val="1"/>
                <c:pt idx="0">
                  <c:v>Total NetSales</c:v>
                </c:pt>
              </c:strCache>
            </c:strRef>
          </c:tx>
          <c:spPr>
            <a:solidFill>
              <a:srgbClr val="99ccff"/>
            </a:solidFill>
            <a:ln w="28440">
              <a:noFill/>
            </a:ln>
          </c:spPr>
          <c:marker>
            <c:symbol val="none"/>
          </c:marker>
          <c:dLbls>
            <c:numFmt formatCode="#,##0_);[RED]\(#,##0\)" sourceLinked="0"/>
            <c:spPr>
              <a:solidFill>
                <a:srgbClr val="1F4E79"/>
              </a:solidFill>
            </c:spPr>
            <c:txPr>
              <a:bodyPr wrap="square"/>
              <a:lstStyle/>
              <a:p>
                <a:pPr>
                  <a:defRPr b="1" sz="1197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3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  <c:pt idx="12">
                  <c:v/>
                </c:pt>
              </c:numCache>
            </c:numRef>
          </c:cat>
          <c:val>
            <c:numRef>
              <c:f>3</c:f>
              <c:numCache>
                <c:formatCode>General</c:formatCode>
                <c:ptCount val="13"/>
                <c:pt idx="0">
                  <c:v>114634011.5</c:v>
                </c:pt>
                <c:pt idx="1">
                  <c:v>114575120</c:v>
                </c:pt>
                <c:pt idx="2">
                  <c:v>96566291.5</c:v>
                </c:pt>
                <c:pt idx="3">
                  <c:v>102610834</c:v>
                </c:pt>
                <c:pt idx="4">
                  <c:v>88320958.76</c:v>
                </c:pt>
                <c:pt idx="5">
                  <c:v>109403486.86</c:v>
                </c:pt>
                <c:pt idx="6">
                  <c:v>115202491.09</c:v>
                </c:pt>
                <c:pt idx="7">
                  <c:v>95489706.05</c:v>
                </c:pt>
                <c:pt idx="8">
                  <c:v>98367374.5</c:v>
                </c:pt>
                <c:pt idx="9">
                  <c:v>106845801.92</c:v>
                </c:pt>
                <c:pt idx="10">
                  <c:v>100393920.46</c:v>
                </c:pt>
                <c:pt idx="11">
                  <c:v>100398807.23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7236682"/>
        <c:axId val="26077342"/>
      </c:lineChart>
      <c:lineChart>
        <c:grouping val="stacked"/>
        <c:varyColors val="0"/>
        <c:ser>
          <c:idx val="4"/>
          <c:order val="4"/>
          <c:tx>
            <c:strRef>
              <c:f>label 4</c:f>
              <c:strCache>
                <c:ptCount val="1"/>
                <c:pt idx="0">
                  <c:v>Member Sales Ratio</c:v>
                </c:pt>
              </c:strCache>
            </c:strRef>
          </c:tx>
          <c:spPr>
            <a:solidFill>
              <a:srgbClr val="70ad47"/>
            </a:solidFill>
            <a:ln cap="rnd" w="28440">
              <a:solidFill>
                <a:srgbClr val="70ad47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3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  <c:pt idx="12">
                  <c:v/>
                </c:pt>
              </c:numCache>
            </c:numRef>
          </c:cat>
          <c:val>
            <c:numRef>
              <c:f>4</c:f>
              <c:numCache>
                <c:formatCode>General</c:formatCode>
                <c:ptCount val="13"/>
                <c:pt idx="0">
                  <c:v>0.4696</c:v>
                </c:pt>
                <c:pt idx="1">
                  <c:v>0.4681</c:v>
                </c:pt>
                <c:pt idx="2">
                  <c:v>0.4862</c:v>
                </c:pt>
                <c:pt idx="3">
                  <c:v>0.4932</c:v>
                </c:pt>
                <c:pt idx="4">
                  <c:v>0.4981</c:v>
                </c:pt>
                <c:pt idx="5">
                  <c:v>0.4859</c:v>
                </c:pt>
                <c:pt idx="6">
                  <c:v>0.5051</c:v>
                </c:pt>
                <c:pt idx="7">
                  <c:v>0.5079</c:v>
                </c:pt>
                <c:pt idx="8">
                  <c:v>0.5053</c:v>
                </c:pt>
                <c:pt idx="9">
                  <c:v>0.4989</c:v>
                </c:pt>
                <c:pt idx="10">
                  <c:v>0.4934</c:v>
                </c:pt>
                <c:pt idx="11">
                  <c:v>0.5013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78809485"/>
        <c:axId val="85320298"/>
      </c:lineChart>
      <c:dateAx>
        <c:axId val="7236682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26077342"/>
        <c:crosses val="autoZero"/>
        <c:auto val="1"/>
        <c:lblOffset val="100"/>
        <c:baseTimeUnit val="months"/>
        <c:noMultiLvlLbl val="0"/>
      </c:dateAx>
      <c:valAx>
        <c:axId val="26077342"/>
        <c:scaling>
          <c:orientation val="minMax"/>
          <c:max val="120000000"/>
          <c:min val="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_);[RED]\(#,##0\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7236682"/>
        <c:crosses val="autoZero"/>
        <c:crossBetween val="between"/>
        <c:majorUnit val="30000000"/>
        <c:dispUnits>
          <c:builtInUnit val="thousands"/>
          <c:dispUnitsLbl/>
        </c:dispUnits>
      </c:valAx>
      <c:dateAx>
        <c:axId val="78809485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85320298"/>
        <c:auto val="1"/>
        <c:lblOffset val="100"/>
        <c:baseTimeUnit val="months"/>
        <c:majorUnit val="1"/>
        <c:majorTimeUnit val="days"/>
        <c:minorUnit val="1"/>
        <c:minorTimeUnit val="days"/>
        <c:noMultiLvlLbl val="0"/>
      </c:dateAx>
      <c:valAx>
        <c:axId val="85320298"/>
        <c:scaling>
          <c:orientation val="minMax"/>
          <c:max val="0.6"/>
          <c:min val="0.3"/>
        </c:scaling>
        <c:delete val="0"/>
        <c:axPos val="r"/>
        <c:numFmt formatCode="0%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78809485"/>
        <c:crosses val="max"/>
        <c:crossBetween val="between"/>
        <c:majorUnit val="0.1"/>
      </c:valAx>
      <c:spPr>
        <a:noFill/>
        <a:ln w="0">
          <a:noFill/>
        </a:ln>
      </c:spPr>
    </c:plotArea>
    <c:legend>
      <c:legendPos val="b"/>
      <c:legendEntry>
        <c:idx val="3"/>
        <c:delete val="1"/>
      </c:legendEntry>
      <c:layout>
        <c:manualLayout>
          <c:xMode val="edge"/>
          <c:yMode val="edge"/>
          <c:x val="0.281929009616571"/>
          <c:y val="0.953649488389812"/>
          <c:w val="0.441765720940061"/>
          <c:h val="0.046350511610188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6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95141257078497"/>
          <c:y val="0.0280434220728871"/>
          <c:w val="0.892844851859963"/>
          <c:h val="0.846084259498579"/>
        </c:manualLayout>
      </c:layout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All Brands</c:v>
                </c:pt>
              </c:strCache>
            </c:strRef>
          </c:tx>
          <c:spPr>
            <a:solidFill>
              <a:srgbClr val="4472c4"/>
            </a:solidFill>
            <a:ln cap="rnd" w="28440">
              <a:solidFill>
                <a:srgbClr val="4472c4"/>
              </a:solidFill>
              <a:round/>
            </a:ln>
          </c:spPr>
          <c:marker>
            <c:symbol val="none"/>
          </c:marker>
          <c:dPt>
            <c:idx val="5"/>
            <c:marker>
              <c:symbol val="none"/>
            </c:marker>
          </c:dPt>
          <c:dPt>
            <c:idx val="8"/>
            <c:marker>
              <c:symbol val="none"/>
            </c:marker>
          </c:dPt>
          <c:dLbls>
            <c:numFmt formatCode="#,##0_);[RED]\(#,##0\)" sourceLinked="0"/>
            <c:dLbl>
              <c:idx val="5"/>
              <c:layout>
                <c:manualLayout>
                  <c:x val="-0.0453861362046415"/>
                  <c:y val="-0.0303275975699585"/>
                </c:manualLayout>
              </c:layout>
              <c:numFmt formatCode="#,##0_);[RED]\(#,##0\)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8"/>
              <c:layout>
                <c:manualLayout>
                  <c:x val="-0.0200014773680254"/>
                  <c:y val="-0.0462835397853971"/>
                </c:manualLayout>
              </c:layout>
              <c:numFmt formatCode="#,##0_);[RED]\(#,##0\)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1725.2447</c:v>
                </c:pt>
                <c:pt idx="1">
                  <c:v>1756.6063</c:v>
                </c:pt>
                <c:pt idx="2">
                  <c:v>1642.2992</c:v>
                </c:pt>
                <c:pt idx="3">
                  <c:v>1588.5762</c:v>
                </c:pt>
                <c:pt idx="4">
                  <c:v>1556.0514</c:v>
                </c:pt>
                <c:pt idx="5">
                  <c:v>1584.2717</c:v>
                </c:pt>
                <c:pt idx="6">
                  <c:v>1712.4124</c:v>
                </c:pt>
                <c:pt idx="7">
                  <c:v>1669.0524</c:v>
                </c:pt>
                <c:pt idx="8">
                  <c:v>1591.7787</c:v>
                </c:pt>
                <c:pt idx="9">
                  <c:v>1622.1864</c:v>
                </c:pt>
                <c:pt idx="10">
                  <c:v>1629.7393</c:v>
                </c:pt>
                <c:pt idx="11">
                  <c:v>1604.8258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2827743"/>
        <c:axId val="89922411"/>
      </c:lineChart>
      <c:dateAx>
        <c:axId val="2827743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89922411"/>
        <c:crosses val="autoZero"/>
        <c:auto val="1"/>
        <c:lblOffset val="100"/>
        <c:baseTimeUnit val="months"/>
        <c:noMultiLvlLbl val="0"/>
      </c:dateAx>
      <c:valAx>
        <c:axId val="89922411"/>
        <c:scaling>
          <c:orientation val="minMax"/>
          <c:min val="140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_);[RED]\(#,##0\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2827743"/>
        <c:crosses val="autoZero"/>
        <c:crossBetween val="between"/>
        <c:majorUnit val="200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7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95141257078497"/>
          <c:y val="0.0280434220728871"/>
          <c:w val="0.892844851859963"/>
          <c:h val="0.846084259498579"/>
        </c:manualLayout>
      </c:layout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GKK</c:v>
                </c:pt>
              </c:strCache>
            </c:strRef>
          </c:tx>
          <c:spPr>
            <a:solidFill>
              <a:srgbClr val="4472c4"/>
            </a:solidFill>
            <a:ln cap="rnd" w="28440">
              <a:solidFill>
                <a:srgbClr val="4472c4"/>
              </a:solidFill>
              <a:round/>
            </a:ln>
          </c:spPr>
          <c:marker>
            <c:symbol val="none"/>
          </c:marker>
          <c:dLbls>
            <c:numFmt formatCode="#,##0_);[RED]\(#,##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1263.0698</c:v>
                </c:pt>
                <c:pt idx="1">
                  <c:v>1251.8537</c:v>
                </c:pt>
                <c:pt idx="2">
                  <c:v>1210.3323</c:v>
                </c:pt>
                <c:pt idx="3">
                  <c:v>1189.5814</c:v>
                </c:pt>
                <c:pt idx="4">
                  <c:v>1161.0053</c:v>
                </c:pt>
                <c:pt idx="5">
                  <c:v>1168.994</c:v>
                </c:pt>
                <c:pt idx="6">
                  <c:v>1263.541</c:v>
                </c:pt>
                <c:pt idx="7">
                  <c:v>1245.8539</c:v>
                </c:pt>
                <c:pt idx="8">
                  <c:v>1188.8678</c:v>
                </c:pt>
                <c:pt idx="9">
                  <c:v>1198.6601</c:v>
                </c:pt>
                <c:pt idx="10">
                  <c:v>1204.7967</c:v>
                </c:pt>
                <c:pt idx="11">
                  <c:v>1191.1277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GKB</c:v>
                </c:pt>
              </c:strCache>
            </c:strRef>
          </c:tx>
          <c:spPr>
            <a:solidFill>
              <a:srgbClr val="ed7d31"/>
            </a:solidFill>
            <a:ln cap="rnd" w="2844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numFmt formatCode="#,##0_);[RED]\(#,##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12"/>
                <c:pt idx="0">
                  <c:v>1649.0947</c:v>
                </c:pt>
                <c:pt idx="1">
                  <c:v>1695.3126</c:v>
                </c:pt>
                <c:pt idx="2">
                  <c:v>1653.3119</c:v>
                </c:pt>
                <c:pt idx="3">
                  <c:v>1618.7839</c:v>
                </c:pt>
                <c:pt idx="4">
                  <c:v>1571.7418</c:v>
                </c:pt>
                <c:pt idx="5">
                  <c:v>1591.8919</c:v>
                </c:pt>
                <c:pt idx="6">
                  <c:v>1680.403</c:v>
                </c:pt>
                <c:pt idx="7">
                  <c:v>1651.6942</c:v>
                </c:pt>
                <c:pt idx="8">
                  <c:v>1593.5857</c:v>
                </c:pt>
                <c:pt idx="9">
                  <c:v>1603.0617</c:v>
                </c:pt>
                <c:pt idx="10">
                  <c:v>1625.0595</c:v>
                </c:pt>
                <c:pt idx="11">
                  <c:v>1604.9923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GKJ</c:v>
                </c:pt>
              </c:strCache>
            </c:strRef>
          </c:tx>
          <c:spPr>
            <a:solidFill>
              <a:srgbClr val="a5a5a5"/>
            </a:solidFill>
            <a:ln cap="rnd" w="2844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#,##0_);[RED]\(#,##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2</c:f>
              <c:numCache>
                <c:formatCode>General</c:formatCode>
                <c:ptCount val="12"/>
                <c:pt idx="0">
                  <c:v>243.1622</c:v>
                </c:pt>
                <c:pt idx="1">
                  <c:v>254.479292035398</c:v>
                </c:pt>
                <c:pt idx="2">
                  <c:v>243.0742</c:v>
                </c:pt>
                <c:pt idx="3">
                  <c:v>245.1115</c:v>
                </c:pt>
                <c:pt idx="4">
                  <c:v>247.0342</c:v>
                </c:pt>
                <c:pt idx="5">
                  <c:v>243.8647</c:v>
                </c:pt>
                <c:pt idx="6">
                  <c:v>249.3982</c:v>
                </c:pt>
                <c:pt idx="7">
                  <c:v>245.2541</c:v>
                </c:pt>
                <c:pt idx="8">
                  <c:v>236.8624</c:v>
                </c:pt>
                <c:pt idx="9">
                  <c:v>235.4682</c:v>
                </c:pt>
                <c:pt idx="10">
                  <c:v>241.709</c:v>
                </c:pt>
                <c:pt idx="11">
                  <c:v>239.0157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OYS</c:v>
                </c:pt>
              </c:strCache>
            </c:strRef>
          </c:tx>
          <c:spPr>
            <a:solidFill>
              <a:srgbClr val="ffc000"/>
            </a:solidFill>
            <a:ln cap="rnd" w="28440">
              <a:solidFill>
                <a:srgbClr val="ffc000"/>
              </a:solidFill>
              <a:round/>
            </a:ln>
          </c:spPr>
          <c:marker>
            <c:symbol val="none"/>
          </c:marker>
          <c:dLbls>
            <c:numFmt formatCode="#,##0_);[RED]\(#,##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b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3</c:f>
              <c:numCache>
                <c:formatCode>General</c:formatCode>
                <c:ptCount val="12"/>
                <c:pt idx="0">
                  <c:v>1134.0674</c:v>
                </c:pt>
                <c:pt idx="1">
                  <c:v>1124.42288596841</c:v>
                </c:pt>
                <c:pt idx="2">
                  <c:v>1123.0999</c:v>
                </c:pt>
                <c:pt idx="3">
                  <c:v>1135.4403</c:v>
                </c:pt>
                <c:pt idx="4">
                  <c:v>1125.313</c:v>
                </c:pt>
                <c:pt idx="5">
                  <c:v>1176.6184</c:v>
                </c:pt>
                <c:pt idx="6">
                  <c:v>1251.0003</c:v>
                </c:pt>
                <c:pt idx="7">
                  <c:v>1234.9765</c:v>
                </c:pt>
                <c:pt idx="8">
                  <c:v>1169.9099</c:v>
                </c:pt>
                <c:pt idx="9">
                  <c:v>1162.0908</c:v>
                </c:pt>
                <c:pt idx="10">
                  <c:v>1172.4243</c:v>
                </c:pt>
                <c:pt idx="11">
                  <c:v>1168.9831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69113952"/>
        <c:axId val="92965677"/>
      </c:lineChart>
      <c:dateAx>
        <c:axId val="69113952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2965677"/>
        <c:crosses val="autoZero"/>
        <c:auto val="1"/>
        <c:lblOffset val="100"/>
        <c:baseTimeUnit val="months"/>
        <c:noMultiLvlLbl val="0"/>
      </c:dateAx>
      <c:valAx>
        <c:axId val="92965677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_);[RED]\(#,##0\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9113952"/>
        <c:crosses val="autoZero"/>
        <c:crossBetween val="between"/>
        <c:majorUnit val="400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7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95141257078497"/>
          <c:y val="0.0280434220728871"/>
          <c:w val="0.892844851859963"/>
          <c:h val="0.846084259498579"/>
        </c:manualLayout>
      </c:layout>
      <c:lineChart>
        <c:grouping val="standard"/>
        <c:varyColors val="0"/>
        <c:ser>
          <c:idx val="0"/>
          <c:order val="0"/>
          <c:spPr>
            <a:solidFill>
              <a:srgbClr val="4472c4"/>
            </a:solidFill>
            <a:ln cap="rnd" w="28440">
              <a:solidFill>
                <a:srgbClr val="4472c4"/>
              </a:solidFill>
              <a:round/>
            </a:ln>
          </c:spPr>
          <c:marker>
            <c:symbol val="none"/>
          </c:marker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smooth val="0"/>
        </c:ser>
        <c:ser>
          <c:idx val="1"/>
          <c:order val="1"/>
          <c:spPr>
            <a:solidFill>
              <a:srgbClr val="ed7d31"/>
            </a:solidFill>
            <a:ln cap="rnd" w="28440">
              <a:solidFill>
                <a:srgbClr val="ed7d31"/>
              </a:solidFill>
              <a:round/>
            </a:ln>
          </c:spPr>
          <c:marker>
            <c:symbol val="none"/>
          </c:marker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smooth val="0"/>
        </c:ser>
        <c:ser>
          <c:idx val="2"/>
          <c:order val="2"/>
          <c:spPr>
            <a:solidFill>
              <a:srgbClr val="a5a5a5"/>
            </a:solidFill>
            <a:ln cap="rnd" w="28440">
              <a:solidFill>
                <a:srgbClr val="a5a5a5"/>
              </a:solidFill>
              <a:round/>
            </a:ln>
          </c:spPr>
          <c:marker>
            <c:symbol val="none"/>
          </c:marker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smooth val="0"/>
        </c:ser>
        <c:ser>
          <c:idx val="3"/>
          <c:order val="3"/>
          <c:spPr>
            <a:solidFill>
              <a:srgbClr val="ffc000"/>
            </a:solidFill>
            <a:ln cap="rnd" w="28440">
              <a:solidFill>
                <a:srgbClr val="ffc000"/>
              </a:solidFill>
              <a:round/>
            </a:ln>
          </c:spPr>
          <c:marker>
            <c:symbol val="none"/>
          </c:marker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smooth val="0"/>
        </c:ser>
        <c:ser>
          <c:idx val="4"/>
          <c:order val="4"/>
          <c:tx>
            <c:strRef>
              <c:f>label 0</c:f>
              <c:strCache>
                <c:ptCount val="1"/>
                <c:pt idx="0">
                  <c:v>MMC</c:v>
                </c:pt>
              </c:strCache>
            </c:strRef>
          </c:tx>
          <c:spPr>
            <a:solidFill>
              <a:srgbClr val="5b9bd5"/>
            </a:solidFill>
            <a:ln cap="rnd" w="2844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numFmt formatCode="#,##0_);[RED]\(#,##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980.4806</c:v>
                </c:pt>
                <c:pt idx="1">
                  <c:v>988.6201</c:v>
                </c:pt>
                <c:pt idx="2">
                  <c:v>953.4891</c:v>
                </c:pt>
                <c:pt idx="3">
                  <c:v>951.331</c:v>
                </c:pt>
                <c:pt idx="4">
                  <c:v>941.5432</c:v>
                </c:pt>
                <c:pt idx="5">
                  <c:v>972.1647</c:v>
                </c:pt>
                <c:pt idx="6">
                  <c:v>1027.6675</c:v>
                </c:pt>
                <c:pt idx="7">
                  <c:v>962.4372</c:v>
                </c:pt>
                <c:pt idx="8">
                  <c:v>905.1852</c:v>
                </c:pt>
                <c:pt idx="9">
                  <c:v>920.9667</c:v>
                </c:pt>
                <c:pt idx="10">
                  <c:v>920.1343</c:v>
                </c:pt>
                <c:pt idx="11">
                  <c:v>903.3393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1</c:f>
              <c:strCache>
                <c:ptCount val="1"/>
                <c:pt idx="0">
                  <c:v>HAP</c:v>
                </c:pt>
              </c:strCache>
            </c:strRef>
          </c:tx>
          <c:spPr>
            <a:solidFill>
              <a:srgbClr val="70ad47"/>
            </a:solidFill>
            <a:ln cap="rnd" w="28440">
              <a:solidFill>
                <a:srgbClr val="70ad47"/>
              </a:solidFill>
              <a:round/>
            </a:ln>
          </c:spPr>
          <c:marker>
            <c:symbol val="none"/>
          </c:marker>
          <c:dLbls>
            <c:numFmt formatCode="#,##0_);[RED]\(#,##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12"/>
                <c:pt idx="0">
                  <c:v>825.7505</c:v>
                </c:pt>
                <c:pt idx="1">
                  <c:v>885.3828</c:v>
                </c:pt>
                <c:pt idx="2">
                  <c:v>875.2357</c:v>
                </c:pt>
                <c:pt idx="3">
                  <c:v>884.6</c:v>
                </c:pt>
                <c:pt idx="4">
                  <c:v>893.521</c:v>
                </c:pt>
                <c:pt idx="5">
                  <c:v>905.707</c:v>
                </c:pt>
                <c:pt idx="6">
                  <c:v>953.6349</c:v>
                </c:pt>
                <c:pt idx="7">
                  <c:v>1016.4583</c:v>
                </c:pt>
                <c:pt idx="8">
                  <c:v>1029.6501</c:v>
                </c:pt>
                <c:pt idx="9">
                  <c:v>1033.2257</c:v>
                </c:pt>
                <c:pt idx="10">
                  <c:v>1014.6622</c:v>
                </c:pt>
                <c:pt idx="11">
                  <c:v>1006.3038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label 2</c:f>
              <c:strCache>
                <c:ptCount val="1"/>
                <c:pt idx="0">
                  <c:v>WWA</c:v>
                </c:pt>
              </c:strCache>
            </c:strRef>
          </c:tx>
          <c:spPr>
            <a:solidFill>
              <a:srgbClr val="264478"/>
            </a:solidFill>
            <a:ln cap="rnd" w="28440">
              <a:solidFill>
                <a:srgbClr val="264478"/>
              </a:solidFill>
              <a:round/>
            </a:ln>
          </c:spPr>
          <c:marker>
            <c:symbol val="none"/>
          </c:marker>
          <c:dLbls>
            <c:numFmt formatCode="#,##0_);[RED]\(#,##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2</c:f>
              <c:numCache>
                <c:formatCode>General</c:formatCode>
                <c:ptCount val="12"/>
                <c:pt idx="0">
                  <c:v>273.7398</c:v>
                </c:pt>
                <c:pt idx="1">
                  <c:v>292.6025</c:v>
                </c:pt>
                <c:pt idx="2">
                  <c:v>314.1782</c:v>
                </c:pt>
                <c:pt idx="3">
                  <c:v>323.8715</c:v>
                </c:pt>
                <c:pt idx="4">
                  <c:v>323.3559</c:v>
                </c:pt>
                <c:pt idx="5">
                  <c:v>301.7794</c:v>
                </c:pt>
                <c:pt idx="6">
                  <c:v>291.0901</c:v>
                </c:pt>
                <c:pt idx="7">
                  <c:v>301.5057</c:v>
                </c:pt>
                <c:pt idx="8">
                  <c:v>314.0213</c:v>
                </c:pt>
                <c:pt idx="9">
                  <c:v>314.9164</c:v>
                </c:pt>
                <c:pt idx="10">
                  <c:v>311.4732</c:v>
                </c:pt>
                <c:pt idx="11">
                  <c:v>310.0652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label 3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rgbClr val="9e480e"/>
            </a:solidFill>
            <a:ln cap="rnd" w="28440">
              <a:solidFill>
                <a:srgbClr val="9e480e"/>
              </a:solidFill>
              <a:round/>
            </a:ln>
          </c:spPr>
          <c:marker>
            <c:symbol val="none"/>
          </c:marker>
          <c:dLbls>
            <c:numFmt formatCode="#,##0_);[RED]\(#,##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3</c:f>
              <c:numCache>
                <c:formatCode>General</c:formatCode>
                <c:ptCount val="12"/>
                <c:pt idx="0">
                  <c:v>728.0053</c:v>
                </c:pt>
                <c:pt idx="1">
                  <c:v>704.9245</c:v>
                </c:pt>
                <c:pt idx="2">
                  <c:v>692.3297</c:v>
                </c:pt>
                <c:pt idx="3">
                  <c:v>671.4163</c:v>
                </c:pt>
                <c:pt idx="4">
                  <c:v>674.1683</c:v>
                </c:pt>
                <c:pt idx="5">
                  <c:v>701.6797</c:v>
                </c:pt>
                <c:pt idx="6">
                  <c:v>809.7781</c:v>
                </c:pt>
                <c:pt idx="7">
                  <c:v>794.2352</c:v>
                </c:pt>
                <c:pt idx="8">
                  <c:v>717.2204</c:v>
                </c:pt>
                <c:pt idx="9">
                  <c:v>738.2868</c:v>
                </c:pt>
                <c:pt idx="10">
                  <c:v>736.0527</c:v>
                </c:pt>
                <c:pt idx="11">
                  <c:v>741.6579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60366810"/>
        <c:axId val="41768755"/>
      </c:lineChart>
      <c:dateAx>
        <c:axId val="60366810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41768755"/>
        <c:crosses val="autoZero"/>
        <c:auto val="1"/>
        <c:lblOffset val="100"/>
        <c:baseTimeUnit val="months"/>
        <c:noMultiLvlLbl val="0"/>
      </c:dateAx>
      <c:valAx>
        <c:axId val="4176875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_);[RED]\(#,##0\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0366810"/>
        <c:crosses val="autoZero"/>
        <c:crossBetween val="between"/>
        <c:majorUnit val="400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7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rgbClr val="c1002f"/>
            </a:solidFill>
            <a:ln w="0">
              <a:noFill/>
            </a:ln>
          </c:spPr>
          <c:invertIfNegative val="0"/>
          <c:dLbls>
            <c:numFmt formatCode="0_);[RED]\(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599.1251</c:v>
                </c:pt>
                <c:pt idx="1">
                  <c:v>602.3655</c:v>
                </c:pt>
                <c:pt idx="2">
                  <c:v>591.3182</c:v>
                </c:pt>
                <c:pt idx="3">
                  <c:v>582.0267</c:v>
                </c:pt>
                <c:pt idx="4">
                  <c:v>570.4292</c:v>
                </c:pt>
                <c:pt idx="5">
                  <c:v>588.6145</c:v>
                </c:pt>
                <c:pt idx="6">
                  <c:v>629.87</c:v>
                </c:pt>
                <c:pt idx="7">
                  <c:v>625.2828</c:v>
                </c:pt>
                <c:pt idx="8">
                  <c:v>589.2509</c:v>
                </c:pt>
                <c:pt idx="9">
                  <c:v>593.2336</c:v>
                </c:pt>
                <c:pt idx="10">
                  <c:v>599.5565</c:v>
                </c:pt>
                <c:pt idx="11">
                  <c:v>587.1887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ed7d31"/>
            </a:solidFill>
            <a:ln w="0">
              <a:noFill/>
            </a:ln>
          </c:spPr>
          <c:invertIfNegative val="0"/>
          <c:dLbls>
            <c:numFmt formatCode="#,##0_);[RED]\(#,##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12"/>
                <c:pt idx="0">
                  <c:v>727.8914</c:v>
                </c:pt>
                <c:pt idx="1">
                  <c:v>723.4574</c:v>
                </c:pt>
                <c:pt idx="2">
                  <c:v>712.1543</c:v>
                </c:pt>
                <c:pt idx="3">
                  <c:v>704.9173</c:v>
                </c:pt>
                <c:pt idx="4">
                  <c:v>691.0267</c:v>
                </c:pt>
                <c:pt idx="5">
                  <c:v>713.0242</c:v>
                </c:pt>
                <c:pt idx="6">
                  <c:v>763.6588</c:v>
                </c:pt>
                <c:pt idx="7">
                  <c:v>753.9165</c:v>
                </c:pt>
                <c:pt idx="8">
                  <c:v>712.1195</c:v>
                </c:pt>
                <c:pt idx="9">
                  <c:v>714.9024</c:v>
                </c:pt>
                <c:pt idx="10">
                  <c:v>725.1668</c:v>
                </c:pt>
                <c:pt idx="11">
                  <c:v>718.777</c:v>
                </c:pt>
              </c:numCache>
            </c:numRef>
          </c:val>
        </c:ser>
        <c:gapWidth val="219"/>
        <c:overlap val="0"/>
        <c:axId val="34229170"/>
        <c:axId val="19234751"/>
      </c:barChart>
      <c:lineChart>
        <c:grouping val="standard"/>
        <c:varyColors val="0"/>
        <c:ser>
          <c:idx val="2"/>
          <c:order val="2"/>
          <c:tx>
            <c:strRef>
              <c:f>label 2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a9d18e"/>
            </a:solidFill>
            <a:ln cap="rnd" w="28440">
              <a:solidFill>
                <a:srgbClr val="a9d18e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2</c:f>
              <c:numCache>
                <c:formatCode>General</c:formatCode>
                <c:ptCount val="12"/>
                <c:pt idx="0">
                  <c:v>2.3701950504972</c:v>
                </c:pt>
                <c:pt idx="1">
                  <c:v>2.4280712078858</c:v>
                </c:pt>
                <c:pt idx="2">
                  <c:v>2.3061000888362</c:v>
                </c:pt>
                <c:pt idx="3">
                  <c:v>2.2535638820273</c:v>
                </c:pt>
                <c:pt idx="4">
                  <c:v>2.2517962806424</c:v>
                </c:pt>
                <c:pt idx="5">
                  <c:v>2.2219043173159</c:v>
                </c:pt>
                <c:pt idx="6">
                  <c:v>2.2423787462823</c:v>
                </c:pt>
                <c:pt idx="7">
                  <c:v>2.2138425519461</c:v>
                </c:pt>
                <c:pt idx="8">
                  <c:v>2.2352689878246</c:v>
                </c:pt>
                <c:pt idx="9">
                  <c:v>2.2691020013391</c:v>
                </c:pt>
                <c:pt idx="10">
                  <c:v>2.2473991563208</c:v>
                </c:pt>
                <c:pt idx="11">
                  <c:v>2.2327170233299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50063082"/>
        <c:axId val="74228295"/>
      </c:lineChart>
      <c:dateAx>
        <c:axId val="34229170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9234751"/>
        <c:crosses val="autoZero"/>
        <c:auto val="1"/>
        <c:lblOffset val="100"/>
        <c:baseTimeUnit val="months"/>
        <c:noMultiLvlLbl val="0"/>
      </c:dateAx>
      <c:valAx>
        <c:axId val="19234751"/>
        <c:scaling>
          <c:orientation val="minMax"/>
          <c:min val="40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_);[RED]\(0\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4229170"/>
        <c:crosses val="autoZero"/>
        <c:crossBetween val="between"/>
        <c:majorUnit val="100"/>
      </c:valAx>
      <c:dateAx>
        <c:axId val="50063082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74228295"/>
        <c:auto val="1"/>
        <c:lblOffset val="100"/>
        <c:baseTimeUnit val="months"/>
        <c:noMultiLvlLbl val="0"/>
      </c:dateAx>
      <c:valAx>
        <c:axId val="74228295"/>
        <c:scaling>
          <c:orientation val="minMax"/>
          <c:max val="3"/>
          <c:min val="2"/>
        </c:scaling>
        <c:delete val="0"/>
        <c:axPos val="r"/>
        <c:numFmt formatCode="0.00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50063082"/>
        <c:crosses val="max"/>
        <c:crossBetween val="between"/>
        <c:majorUnit val="0.25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7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rgbClr val="c1002f"/>
            </a:solidFill>
            <a:ln w="0">
              <a:noFill/>
            </a:ln>
          </c:spPr>
          <c:invertIfNegative val="0"/>
          <c:dLbls>
            <c:numFmt formatCode="#,##0_);[RED]\(#,##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709.3143</c:v>
                </c:pt>
                <c:pt idx="1">
                  <c:v>703.4903</c:v>
                </c:pt>
                <c:pt idx="2">
                  <c:v>696.363</c:v>
                </c:pt>
                <c:pt idx="3">
                  <c:v>699.437</c:v>
                </c:pt>
                <c:pt idx="4">
                  <c:v>688.011</c:v>
                </c:pt>
                <c:pt idx="5">
                  <c:v>698.1692</c:v>
                </c:pt>
                <c:pt idx="6">
                  <c:v>745.3364</c:v>
                </c:pt>
                <c:pt idx="7">
                  <c:v>743.6801</c:v>
                </c:pt>
                <c:pt idx="8">
                  <c:v>708.6402</c:v>
                </c:pt>
                <c:pt idx="9">
                  <c:v>715.6302</c:v>
                </c:pt>
                <c:pt idx="10">
                  <c:v>727.8779</c:v>
                </c:pt>
                <c:pt idx="11">
                  <c:v>718.5773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ed7d31"/>
            </a:solidFill>
            <a:ln w="0">
              <a:noFill/>
            </a:ln>
          </c:spPr>
          <c:invertIfNegative val="0"/>
          <c:dLbls>
            <c:numFmt formatCode="#,##0_);[RED]\(#,##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12"/>
                <c:pt idx="0">
                  <c:v>737.1978</c:v>
                </c:pt>
                <c:pt idx="1">
                  <c:v>730.5181</c:v>
                </c:pt>
                <c:pt idx="2">
                  <c:v>727.6314</c:v>
                </c:pt>
                <c:pt idx="3">
                  <c:v>728.3814</c:v>
                </c:pt>
                <c:pt idx="4">
                  <c:v>711.0388</c:v>
                </c:pt>
                <c:pt idx="5">
                  <c:v>722.9126</c:v>
                </c:pt>
                <c:pt idx="6">
                  <c:v>779.0581</c:v>
                </c:pt>
                <c:pt idx="7">
                  <c:v>777.3232</c:v>
                </c:pt>
                <c:pt idx="8">
                  <c:v>739.1393</c:v>
                </c:pt>
                <c:pt idx="9">
                  <c:v>739.9275</c:v>
                </c:pt>
                <c:pt idx="10">
                  <c:v>748.0376</c:v>
                </c:pt>
                <c:pt idx="11">
                  <c:v>737.1707</c:v>
                </c:pt>
              </c:numCache>
            </c:numRef>
          </c:val>
        </c:ser>
        <c:gapWidth val="219"/>
        <c:overlap val="0"/>
        <c:axId val="31797300"/>
        <c:axId val="183592"/>
      </c:barChart>
      <c:lineChart>
        <c:grouping val="standard"/>
        <c:varyColors val="0"/>
        <c:ser>
          <c:idx val="2"/>
          <c:order val="2"/>
          <c:tx>
            <c:strRef>
              <c:f>label 2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a9d18e"/>
            </a:solidFill>
            <a:ln cap="rnd" w="28440">
              <a:solidFill>
                <a:srgbClr val="a9d18e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2</c:f>
              <c:numCache>
                <c:formatCode>General</c:formatCode>
                <c:ptCount val="12"/>
                <c:pt idx="0">
                  <c:v>1.7133388985859</c:v>
                </c:pt>
                <c:pt idx="1">
                  <c:v>1.7136518520334</c:v>
                </c:pt>
                <c:pt idx="2">
                  <c:v>1.6633865814696</c:v>
                </c:pt>
                <c:pt idx="3">
                  <c:v>1.6331847788824</c:v>
                </c:pt>
                <c:pt idx="4">
                  <c:v>1.6328296629695</c:v>
                </c:pt>
                <c:pt idx="5">
                  <c:v>1.6170612551672</c:v>
                </c:pt>
                <c:pt idx="6">
                  <c:v>1.621882990304</c:v>
                </c:pt>
                <c:pt idx="7">
                  <c:v>1.6027489278148</c:v>
                </c:pt>
                <c:pt idx="8">
                  <c:v>1.6084488769966</c:v>
                </c:pt>
                <c:pt idx="9">
                  <c:v>1.6199697588667</c:v>
                </c:pt>
                <c:pt idx="10">
                  <c:v>1.6106098192623</c:v>
                </c:pt>
                <c:pt idx="11">
                  <c:v>1.6158097936283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95087714"/>
        <c:axId val="2292742"/>
      </c:lineChart>
      <c:dateAx>
        <c:axId val="31797300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83592"/>
        <c:crosses val="autoZero"/>
        <c:auto val="1"/>
        <c:lblOffset val="100"/>
        <c:baseTimeUnit val="months"/>
        <c:noMultiLvlLbl val="0"/>
      </c:dateAx>
      <c:valAx>
        <c:axId val="183592"/>
        <c:scaling>
          <c:orientation val="minMax"/>
          <c:min val="40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_);[RED]\(#,##0\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1797300"/>
        <c:crosses val="autoZero"/>
        <c:crossBetween val="between"/>
        <c:majorUnit val="100"/>
      </c:valAx>
      <c:dateAx>
        <c:axId val="9508771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2292742"/>
        <c:auto val="1"/>
        <c:lblOffset val="100"/>
        <c:baseTimeUnit val="months"/>
        <c:noMultiLvlLbl val="0"/>
      </c:dateAx>
      <c:valAx>
        <c:axId val="2292742"/>
        <c:scaling>
          <c:orientation val="minMax"/>
          <c:max val="2"/>
          <c:min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5087714"/>
        <c:crosses val="max"/>
        <c:crossBetween val="between"/>
        <c:majorUnit val="0.25"/>
        <c:minorUnit val="0.25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7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rgbClr val="c1002f"/>
            </a:solidFill>
            <a:ln w="0">
              <a:noFill/>
            </a:ln>
          </c:spPr>
          <c:invertIfNegative val="0"/>
          <c:dLbls>
            <c:numFmt formatCode="#,##0_);[RED]\(#,##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1016.8115</c:v>
                </c:pt>
                <c:pt idx="1">
                  <c:v>1026.0634</c:v>
                </c:pt>
                <c:pt idx="2">
                  <c:v>1034.51</c:v>
                </c:pt>
                <c:pt idx="3">
                  <c:v>1039.9809</c:v>
                </c:pt>
                <c:pt idx="4">
                  <c:v>1029.0714</c:v>
                </c:pt>
                <c:pt idx="5">
                  <c:v>1056.4426</c:v>
                </c:pt>
                <c:pt idx="6">
                  <c:v>1100.3636</c:v>
                </c:pt>
                <c:pt idx="7">
                  <c:v>1086.3635</c:v>
                </c:pt>
                <c:pt idx="8">
                  <c:v>1052.1531</c:v>
                </c:pt>
                <c:pt idx="9">
                  <c:v>1055.591</c:v>
                </c:pt>
                <c:pt idx="10">
                  <c:v>1067.9438</c:v>
                </c:pt>
                <c:pt idx="11">
                  <c:v>1067.2208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ed7d31"/>
            </a:solidFill>
            <a:ln w="0">
              <a:noFill/>
            </a:ln>
          </c:spPr>
          <c:invertIfNegative val="0"/>
          <c:dLbls>
            <c:numFmt formatCode="#,##0_ 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12"/>
                <c:pt idx="0">
                  <c:v>1088.0345</c:v>
                </c:pt>
                <c:pt idx="1">
                  <c:v>1096.1285</c:v>
                </c:pt>
                <c:pt idx="2">
                  <c:v>1100.7417</c:v>
                </c:pt>
                <c:pt idx="3">
                  <c:v>1103.6974</c:v>
                </c:pt>
                <c:pt idx="4">
                  <c:v>1083.7389</c:v>
                </c:pt>
                <c:pt idx="5">
                  <c:v>1110.8352</c:v>
                </c:pt>
                <c:pt idx="6">
                  <c:v>1161.4498</c:v>
                </c:pt>
                <c:pt idx="7">
                  <c:v>1144.0118</c:v>
                </c:pt>
                <c:pt idx="8">
                  <c:v>1105.2669</c:v>
                </c:pt>
                <c:pt idx="9">
                  <c:v>1105.1695</c:v>
                </c:pt>
                <c:pt idx="10">
                  <c:v>1112.0583</c:v>
                </c:pt>
                <c:pt idx="11">
                  <c:v>1112.6467</c:v>
                </c:pt>
              </c:numCache>
            </c:numRef>
          </c:val>
        </c:ser>
        <c:gapWidth val="219"/>
        <c:overlap val="0"/>
        <c:axId val="12266724"/>
        <c:axId val="20075196"/>
      </c:barChart>
      <c:lineChart>
        <c:grouping val="standard"/>
        <c:varyColors val="0"/>
        <c:ser>
          <c:idx val="2"/>
          <c:order val="2"/>
          <c:tx>
            <c:strRef>
              <c:f>label 2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a9d18e"/>
            </a:solidFill>
            <a:ln cap="rnd" w="28440">
              <a:solidFill>
                <a:srgbClr val="a9d18e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2</c:f>
              <c:numCache>
                <c:formatCode>General</c:formatCode>
                <c:ptCount val="12"/>
                <c:pt idx="0">
                  <c:v>1.5156639279088</c:v>
                </c:pt>
                <c:pt idx="1">
                  <c:v>1.5466366836136</c:v>
                </c:pt>
                <c:pt idx="2">
                  <c:v>1.5019980279204</c:v>
                </c:pt>
                <c:pt idx="3">
                  <c:v>1.466691717215</c:v>
                </c:pt>
                <c:pt idx="4">
                  <c:v>1.450295569174</c:v>
                </c:pt>
                <c:pt idx="5">
                  <c:v>1.4330585636549</c:v>
                </c:pt>
                <c:pt idx="6">
                  <c:v>1.4468149646107</c:v>
                </c:pt>
                <c:pt idx="7">
                  <c:v>1.4437737419992</c:v>
                </c:pt>
                <c:pt idx="8">
                  <c:v>1.4418106995884</c:v>
                </c:pt>
                <c:pt idx="9">
                  <c:v>1.4505121210561</c:v>
                </c:pt>
                <c:pt idx="10">
                  <c:v>1.4613078603729</c:v>
                </c:pt>
                <c:pt idx="11">
                  <c:v>1.4424994805734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5614883"/>
        <c:axId val="60162852"/>
      </c:lineChart>
      <c:dateAx>
        <c:axId val="12266724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20075196"/>
        <c:crosses val="autoZero"/>
        <c:auto val="1"/>
        <c:lblOffset val="100"/>
        <c:baseTimeUnit val="months"/>
        <c:noMultiLvlLbl val="0"/>
      </c:dateAx>
      <c:valAx>
        <c:axId val="20075196"/>
        <c:scaling>
          <c:orientation val="minMax"/>
          <c:max val="1200"/>
          <c:min val="70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_);[RED]\(#,##0\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2266724"/>
        <c:crosses val="autoZero"/>
        <c:crossBetween val="between"/>
        <c:majorUnit val="100"/>
      </c:valAx>
      <c:dateAx>
        <c:axId val="5614883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60162852"/>
        <c:auto val="1"/>
        <c:lblOffset val="100"/>
        <c:baseTimeUnit val="months"/>
        <c:noMultiLvlLbl val="0"/>
      </c:dateAx>
      <c:valAx>
        <c:axId val="60162852"/>
        <c:scaling>
          <c:orientation val="minMax"/>
          <c:max val="2"/>
          <c:min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5614883"/>
        <c:crosses val="max"/>
        <c:crossBetween val="between"/>
        <c:majorUnit val="0.2"/>
        <c:minorUnit val="0.1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7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rgbClr val="c1002f"/>
            </a:solidFill>
            <a:ln w="0">
              <a:noFill/>
            </a:ln>
          </c:spPr>
          <c:invertIfNegative val="0"/>
          <c:dLbls>
            <c:numFmt formatCode="0_);[RED]\(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174.3481</c:v>
                </c:pt>
                <c:pt idx="1">
                  <c:v>190.6805</c:v>
                </c:pt>
                <c:pt idx="2">
                  <c:v>191.313</c:v>
                </c:pt>
                <c:pt idx="3">
                  <c:v>188.8559</c:v>
                </c:pt>
                <c:pt idx="4">
                  <c:v>189.5467</c:v>
                </c:pt>
                <c:pt idx="5">
                  <c:v>189.8927</c:v>
                </c:pt>
                <c:pt idx="6">
                  <c:v>197.0515</c:v>
                </c:pt>
                <c:pt idx="7">
                  <c:v>195.4389</c:v>
                </c:pt>
                <c:pt idx="8">
                  <c:v>178.448</c:v>
                </c:pt>
                <c:pt idx="9">
                  <c:v>174.4646</c:v>
                </c:pt>
                <c:pt idx="10">
                  <c:v>176.9354</c:v>
                </c:pt>
                <c:pt idx="11">
                  <c:v>175.1229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ed7d31"/>
            </a:solidFill>
            <a:ln w="0">
              <a:noFill/>
            </a:ln>
          </c:spPr>
          <c:invertIfNegative val="0"/>
          <c:dLbls>
            <c:numFmt formatCode="0_);[RED]\(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12"/>
                <c:pt idx="0">
                  <c:v>178.0192</c:v>
                </c:pt>
                <c:pt idx="1">
                  <c:v>188.6642</c:v>
                </c:pt>
                <c:pt idx="2">
                  <c:v>181.8987</c:v>
                </c:pt>
                <c:pt idx="3">
                  <c:v>177.2559</c:v>
                </c:pt>
                <c:pt idx="4">
                  <c:v>177.5819</c:v>
                </c:pt>
                <c:pt idx="5">
                  <c:v>180.1006</c:v>
                </c:pt>
                <c:pt idx="6">
                  <c:v>187.1829</c:v>
                </c:pt>
                <c:pt idx="7">
                  <c:v>181.9959</c:v>
                </c:pt>
                <c:pt idx="8">
                  <c:v>172.6306</c:v>
                </c:pt>
                <c:pt idx="9">
                  <c:v>175.9757</c:v>
                </c:pt>
                <c:pt idx="10">
                  <c:v>179.8334</c:v>
                </c:pt>
                <c:pt idx="11">
                  <c:v>174.9333</c:v>
                </c:pt>
              </c:numCache>
            </c:numRef>
          </c:val>
        </c:ser>
        <c:gapWidth val="219"/>
        <c:overlap val="0"/>
        <c:axId val="22390463"/>
        <c:axId val="75119064"/>
      </c:barChart>
      <c:lineChart>
        <c:grouping val="standard"/>
        <c:varyColors val="0"/>
        <c:ser>
          <c:idx val="2"/>
          <c:order val="2"/>
          <c:tx>
            <c:strRef>
              <c:f>label 2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a9d18e"/>
            </a:solidFill>
            <a:ln cap="rnd" w="28440">
              <a:solidFill>
                <a:srgbClr val="a9d18e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2</c:f>
              <c:numCache>
                <c:formatCode>General</c:formatCode>
                <c:ptCount val="12"/>
                <c:pt idx="0">
                  <c:v>1.3659322944653</c:v>
                </c:pt>
                <c:pt idx="1">
                  <c:v>1.3497942386831</c:v>
                </c:pt>
                <c:pt idx="2">
                  <c:v>1.3363163371488</c:v>
                </c:pt>
                <c:pt idx="3">
                  <c:v>1.3828109201213</c:v>
                </c:pt>
                <c:pt idx="4">
                  <c:v>1.3911001788908</c:v>
                </c:pt>
                <c:pt idx="5">
                  <c:v>1.3540472368722</c:v>
                </c:pt>
                <c:pt idx="6">
                  <c:v>1.3323769587287</c:v>
                </c:pt>
                <c:pt idx="7">
                  <c:v>1.3475802804161</c:v>
                </c:pt>
                <c:pt idx="8">
                  <c:v>1.3720765414599</c:v>
                </c:pt>
                <c:pt idx="9">
                  <c:v>1.3380722891566</c:v>
                </c:pt>
                <c:pt idx="10">
                  <c:v>1.3440714672441</c:v>
                </c:pt>
                <c:pt idx="11">
                  <c:v>1.3663246831623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26731840"/>
        <c:axId val="87184107"/>
      </c:lineChart>
      <c:dateAx>
        <c:axId val="22390463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75119064"/>
        <c:crosses val="autoZero"/>
        <c:auto val="1"/>
        <c:lblOffset val="100"/>
        <c:baseTimeUnit val="months"/>
        <c:noMultiLvlLbl val="0"/>
      </c:dateAx>
      <c:valAx>
        <c:axId val="75119064"/>
        <c:scaling>
          <c:orientation val="minMax"/>
          <c:max val="200"/>
          <c:min val="10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_);[RED]\(0\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22390463"/>
        <c:crosses val="autoZero"/>
        <c:crossBetween val="between"/>
        <c:majorUnit val="25"/>
      </c:valAx>
      <c:dateAx>
        <c:axId val="26731840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87184107"/>
        <c:auto val="1"/>
        <c:lblOffset val="100"/>
        <c:baseTimeUnit val="months"/>
        <c:noMultiLvlLbl val="0"/>
      </c:dateAx>
      <c:valAx>
        <c:axId val="87184107"/>
        <c:scaling>
          <c:orientation val="minMax"/>
          <c:max val="2"/>
          <c:min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26731840"/>
        <c:crosses val="max"/>
        <c:crossBetween val="between"/>
        <c:majorUnit val="0.25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7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4796106729317"/>
          <c:y val="0.0325371207230471"/>
          <c:w val="0.905185433797617"/>
          <c:h val="0.8404131697869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rgbClr val="c1002f"/>
            </a:solidFill>
            <a:ln w="0">
              <a:noFill/>
            </a:ln>
          </c:spPr>
          <c:invertIfNegative val="0"/>
          <c:dLbls>
            <c:numFmt formatCode="0_);[RED]\(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618.3521</c:v>
                </c:pt>
                <c:pt idx="1">
                  <c:v>613.5523</c:v>
                </c:pt>
                <c:pt idx="2">
                  <c:v>598.4586</c:v>
                </c:pt>
                <c:pt idx="3">
                  <c:v>582.8256</c:v>
                </c:pt>
                <c:pt idx="4">
                  <c:v>573.0743</c:v>
                </c:pt>
                <c:pt idx="5">
                  <c:v>592.7143</c:v>
                </c:pt>
                <c:pt idx="6">
                  <c:v>621.1838</c:v>
                </c:pt>
                <c:pt idx="7">
                  <c:v>605.8342</c:v>
                </c:pt>
                <c:pt idx="8">
                  <c:v>567.3023</c:v>
                </c:pt>
                <c:pt idx="9">
                  <c:v>565.2764</c:v>
                </c:pt>
                <c:pt idx="10">
                  <c:v>565.5484</c:v>
                </c:pt>
                <c:pt idx="11">
                  <c:v>560.7422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ed7d31"/>
            </a:solidFill>
            <a:ln w="0">
              <a:noFill/>
            </a:ln>
          </c:spPr>
          <c:invertIfNegative val="0"/>
          <c:dLbls>
            <c:numFmt formatCode="0_);[RED]\(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12"/>
                <c:pt idx="0">
                  <c:v>617.3808</c:v>
                </c:pt>
                <c:pt idx="1">
                  <c:v>616.1527</c:v>
                </c:pt>
                <c:pt idx="2">
                  <c:v>605.5394</c:v>
                </c:pt>
                <c:pt idx="3">
                  <c:v>594.6477</c:v>
                </c:pt>
                <c:pt idx="4">
                  <c:v>582.2476</c:v>
                </c:pt>
                <c:pt idx="5">
                  <c:v>602.1871</c:v>
                </c:pt>
                <c:pt idx="6">
                  <c:v>631.8917</c:v>
                </c:pt>
                <c:pt idx="7">
                  <c:v>609.4096</c:v>
                </c:pt>
                <c:pt idx="8">
                  <c:v>566.4798</c:v>
                </c:pt>
                <c:pt idx="9">
                  <c:v>566.1363</c:v>
                </c:pt>
                <c:pt idx="10">
                  <c:v>569.979</c:v>
                </c:pt>
                <c:pt idx="11">
                  <c:v>564.2926</c:v>
                </c:pt>
              </c:numCache>
            </c:numRef>
          </c:val>
        </c:ser>
        <c:gapWidth val="219"/>
        <c:overlap val="0"/>
        <c:axId val="75511411"/>
        <c:axId val="36977351"/>
      </c:barChart>
      <c:lineChart>
        <c:grouping val="standard"/>
        <c:varyColors val="0"/>
        <c:ser>
          <c:idx val="2"/>
          <c:order val="2"/>
          <c:tx>
            <c:strRef>
              <c:f>label 2</c:f>
              <c:strCache>
                <c:ptCount val="1"/>
                <c:pt idx="0">
                  <c:v>MemberVisiting Freq.</c:v>
                </c:pt>
              </c:strCache>
            </c:strRef>
          </c:tx>
          <c:spPr>
            <a:solidFill>
              <a:srgbClr val="a9d18e"/>
            </a:solidFill>
            <a:ln cap="rnd" w="28440">
              <a:solidFill>
                <a:srgbClr val="a9d18e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2</c:f>
              <c:numCache>
                <c:formatCode>General</c:formatCode>
                <c:ptCount val="12"/>
                <c:pt idx="0">
                  <c:v>1.5881294964028</c:v>
                </c:pt>
                <c:pt idx="1">
                  <c:v>1.6045050090224</c:v>
                </c:pt>
                <c:pt idx="2">
                  <c:v>1.5746110765401</c:v>
                </c:pt>
                <c:pt idx="3">
                  <c:v>1.5998227997637</c:v>
                </c:pt>
                <c:pt idx="4">
                  <c:v>1.6170839469808</c:v>
                </c:pt>
                <c:pt idx="5">
                  <c:v>1.6143897465773</c:v>
                </c:pt>
                <c:pt idx="6">
                  <c:v>1.6263349175286</c:v>
                </c:pt>
                <c:pt idx="7">
                  <c:v>1.5792943474545</c:v>
                </c:pt>
                <c:pt idx="8">
                  <c:v>1.5979125564818</c:v>
                </c:pt>
                <c:pt idx="9">
                  <c:v>1.6267580019398</c:v>
                </c:pt>
                <c:pt idx="10">
                  <c:v>1.6143301041857</c:v>
                </c:pt>
                <c:pt idx="11">
                  <c:v>1.6008348389508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56405718"/>
        <c:axId val="97795665"/>
      </c:lineChart>
      <c:dateAx>
        <c:axId val="75511411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6977351"/>
        <c:crosses val="autoZero"/>
        <c:auto val="1"/>
        <c:lblOffset val="100"/>
        <c:baseTimeUnit val="months"/>
        <c:noMultiLvlLbl val="0"/>
      </c:dateAx>
      <c:valAx>
        <c:axId val="36977351"/>
        <c:scaling>
          <c:orientation val="minMax"/>
          <c:max val="650"/>
          <c:min val="50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_);[RED]\(0\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75511411"/>
        <c:crosses val="autoZero"/>
        <c:crossBetween val="between"/>
        <c:majorUnit val="50"/>
      </c:valAx>
      <c:dateAx>
        <c:axId val="56405718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97795665"/>
        <c:auto val="1"/>
        <c:lblOffset val="100"/>
        <c:baseTimeUnit val="months"/>
        <c:noMultiLvlLbl val="0"/>
      </c:dateAx>
      <c:valAx>
        <c:axId val="97795665"/>
        <c:scaling>
          <c:orientation val="minMax"/>
          <c:max val="2"/>
          <c:min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56405718"/>
        <c:crosses val="max"/>
        <c:crossBetween val="between"/>
        <c:majorUnit val="0.25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7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rgbClr val="c1002f"/>
            </a:solidFill>
            <a:ln w="0">
              <a:noFill/>
            </a:ln>
          </c:spPr>
          <c:invertIfNegative val="0"/>
          <c:dLbls>
            <c:numFmt formatCode="0_);[RED]\(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741.2349</c:v>
                </c:pt>
                <c:pt idx="1">
                  <c:v>726.2849</c:v>
                </c:pt>
                <c:pt idx="2">
                  <c:v>724.0799</c:v>
                </c:pt>
                <c:pt idx="3">
                  <c:v>731.3501</c:v>
                </c:pt>
                <c:pt idx="4">
                  <c:v>717.6567</c:v>
                </c:pt>
                <c:pt idx="5">
                  <c:v>748.8731</c:v>
                </c:pt>
                <c:pt idx="6">
                  <c:v>789.1544</c:v>
                </c:pt>
                <c:pt idx="7">
                  <c:v>784.054</c:v>
                </c:pt>
                <c:pt idx="8">
                  <c:v>753.1377</c:v>
                </c:pt>
                <c:pt idx="9">
                  <c:v>761.2298</c:v>
                </c:pt>
                <c:pt idx="10">
                  <c:v>764.8316</c:v>
                </c:pt>
                <c:pt idx="11">
                  <c:v>757.2956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ed7d31"/>
            </a:solidFill>
            <a:ln w="0">
              <a:noFill/>
            </a:ln>
          </c:spPr>
          <c:invertIfNegative val="0"/>
          <c:dLbls>
            <c:numFmt formatCode="0_);[RED]\(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12"/>
                <c:pt idx="0">
                  <c:v>806.7862</c:v>
                </c:pt>
                <c:pt idx="1">
                  <c:v>784.1403</c:v>
                </c:pt>
                <c:pt idx="2">
                  <c:v>789.9002</c:v>
                </c:pt>
                <c:pt idx="3">
                  <c:v>801.0949</c:v>
                </c:pt>
                <c:pt idx="4">
                  <c:v>788.8293</c:v>
                </c:pt>
                <c:pt idx="5">
                  <c:v>827.0758</c:v>
                </c:pt>
                <c:pt idx="6">
                  <c:v>868.1455</c:v>
                </c:pt>
                <c:pt idx="7">
                  <c:v>859.9874</c:v>
                </c:pt>
                <c:pt idx="8">
                  <c:v>812.5794</c:v>
                </c:pt>
                <c:pt idx="9">
                  <c:v>807.842</c:v>
                </c:pt>
                <c:pt idx="10">
                  <c:v>827.8894</c:v>
                </c:pt>
                <c:pt idx="11">
                  <c:v>824.4267</c:v>
                </c:pt>
              </c:numCache>
            </c:numRef>
          </c:val>
        </c:ser>
        <c:gapWidth val="219"/>
        <c:overlap val="0"/>
        <c:axId val="74971244"/>
        <c:axId val="31622411"/>
      </c:barChart>
      <c:lineChart>
        <c:grouping val="standard"/>
        <c:varyColors val="0"/>
        <c:ser>
          <c:idx val="2"/>
          <c:order val="2"/>
          <c:tx>
            <c:strRef>
              <c:f>label 2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a9d18e"/>
            </a:solidFill>
            <a:ln cap="rnd" w="28440">
              <a:solidFill>
                <a:srgbClr val="a9d18e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2</c:f>
              <c:numCache>
                <c:formatCode>General</c:formatCode>
                <c:ptCount val="12"/>
                <c:pt idx="0">
                  <c:v>1.4056603773584</c:v>
                </c:pt>
                <c:pt idx="1">
                  <c:v>1.4280466176843</c:v>
                </c:pt>
                <c:pt idx="2">
                  <c:v>1.4218249733191</c:v>
                </c:pt>
                <c:pt idx="3">
                  <c:v>1.4173604476593</c:v>
                </c:pt>
                <c:pt idx="4">
                  <c:v>1.4265607580824</c:v>
                </c:pt>
                <c:pt idx="5">
                  <c:v>1.4226245539844</c:v>
                </c:pt>
                <c:pt idx="6">
                  <c:v>1.4410029498525</c:v>
                </c:pt>
                <c:pt idx="7">
                  <c:v>1.4360401955458</c:v>
                </c:pt>
                <c:pt idx="8">
                  <c:v>1.4397484644632</c:v>
                </c:pt>
                <c:pt idx="9">
                  <c:v>1.4385124665445</c:v>
                </c:pt>
                <c:pt idx="10">
                  <c:v>1.4161604746433</c:v>
                </c:pt>
                <c:pt idx="11">
                  <c:v>1.4179344645991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4831375"/>
        <c:axId val="10909125"/>
      </c:lineChart>
      <c:dateAx>
        <c:axId val="74971244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1622411"/>
        <c:crosses val="autoZero"/>
        <c:auto val="1"/>
        <c:lblOffset val="100"/>
        <c:baseTimeUnit val="months"/>
        <c:noMultiLvlLbl val="0"/>
      </c:dateAx>
      <c:valAx>
        <c:axId val="31622411"/>
        <c:scaling>
          <c:orientation val="minMax"/>
          <c:min val="50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_);[RED]\(0\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74971244"/>
        <c:crosses val="autoZero"/>
        <c:crossBetween val="between"/>
        <c:majorUnit val="100"/>
      </c:valAx>
      <c:dateAx>
        <c:axId val="4831375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10909125"/>
        <c:auto val="1"/>
        <c:lblOffset val="100"/>
        <c:baseTimeUnit val="months"/>
        <c:noMultiLvlLbl val="0"/>
      </c:dateAx>
      <c:valAx>
        <c:axId val="10909125"/>
        <c:scaling>
          <c:orientation val="minMax"/>
          <c:max val="2"/>
          <c:min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4831375"/>
        <c:crosses val="max"/>
        <c:crossBetween val="between"/>
        <c:majorUnit val="0.25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7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rgbClr val="c1002f"/>
            </a:solidFill>
            <a:ln w="0">
              <a:noFill/>
            </a:ln>
          </c:spPr>
          <c:invertIfNegative val="0"/>
          <c:dLbls>
            <c:numFmt formatCode="0_);[RED]\(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678.0841</c:v>
                </c:pt>
                <c:pt idx="1">
                  <c:v>665.0771</c:v>
                </c:pt>
                <c:pt idx="2">
                  <c:v>644.264</c:v>
                </c:pt>
                <c:pt idx="3">
                  <c:v>654.4718</c:v>
                </c:pt>
                <c:pt idx="4">
                  <c:v>669.6365</c:v>
                </c:pt>
                <c:pt idx="5">
                  <c:v>680.125</c:v>
                </c:pt>
                <c:pt idx="6">
                  <c:v>716.2985</c:v>
                </c:pt>
                <c:pt idx="7">
                  <c:v>747.2157</c:v>
                </c:pt>
                <c:pt idx="8">
                  <c:v>747.5761</c:v>
                </c:pt>
                <c:pt idx="9">
                  <c:v>746.1774</c:v>
                </c:pt>
                <c:pt idx="10">
                  <c:v>732.2089</c:v>
                </c:pt>
                <c:pt idx="11">
                  <c:v>724.1474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ed7d31"/>
            </a:solidFill>
            <a:ln w="0">
              <a:noFill/>
            </a:ln>
          </c:spPr>
          <c:invertIfNegative val="0"/>
          <c:dLbls>
            <c:numFmt formatCode="0_);[RED]\(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12"/>
                <c:pt idx="0">
                  <c:v>700.8977</c:v>
                </c:pt>
                <c:pt idx="1">
                  <c:v>697.7623</c:v>
                </c:pt>
                <c:pt idx="2">
                  <c:v>684.1154</c:v>
                </c:pt>
                <c:pt idx="3">
                  <c:v>691.3837</c:v>
                </c:pt>
                <c:pt idx="4">
                  <c:v>702.9875</c:v>
                </c:pt>
                <c:pt idx="5">
                  <c:v>709.7313</c:v>
                </c:pt>
                <c:pt idx="6">
                  <c:v>741.2361</c:v>
                </c:pt>
                <c:pt idx="7">
                  <c:v>765.9784</c:v>
                </c:pt>
                <c:pt idx="8">
                  <c:v>760.9277</c:v>
                </c:pt>
                <c:pt idx="9">
                  <c:v>757.6179</c:v>
                </c:pt>
                <c:pt idx="10">
                  <c:v>744.2918</c:v>
                </c:pt>
                <c:pt idx="11">
                  <c:v>737.0727</c:v>
                </c:pt>
              </c:numCache>
            </c:numRef>
          </c:val>
        </c:ser>
        <c:gapWidth val="219"/>
        <c:overlap val="0"/>
        <c:axId val="65347780"/>
        <c:axId val="94066932"/>
      </c:barChart>
      <c:lineChart>
        <c:grouping val="standard"/>
        <c:varyColors val="0"/>
        <c:ser>
          <c:idx val="2"/>
          <c:order val="2"/>
          <c:tx>
            <c:strRef>
              <c:f>label 2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a9d18e"/>
            </a:solidFill>
            <a:ln cap="rnd" w="28440">
              <a:solidFill>
                <a:srgbClr val="a9d18e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2</c:f>
              <c:numCache>
                <c:formatCode>General</c:formatCode>
                <c:ptCount val="12"/>
                <c:pt idx="0">
                  <c:v>1.1781326781326</c:v>
                </c:pt>
                <c:pt idx="1">
                  <c:v>1.2688888888888</c:v>
                </c:pt>
                <c:pt idx="2">
                  <c:v>1.2793684773882</c:v>
                </c:pt>
                <c:pt idx="3">
                  <c:v>1.2794632438739</c:v>
                </c:pt>
                <c:pt idx="4">
                  <c:v>1.2710338404222</c:v>
                </c:pt>
                <c:pt idx="5">
                  <c:v>1.2761265580057</c:v>
                </c:pt>
                <c:pt idx="6">
                  <c:v>1.2865467443628</c:v>
                </c:pt>
                <c:pt idx="7">
                  <c:v>1.3270063957086</c:v>
                </c:pt>
                <c:pt idx="8">
                  <c:v>1.3531510107015</c:v>
                </c:pt>
                <c:pt idx="9">
                  <c:v>1.363782051282</c:v>
                </c:pt>
                <c:pt idx="10">
                  <c:v>1.3632585203657</c:v>
                </c:pt>
                <c:pt idx="11">
                  <c:v>1.365270773953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53049539"/>
        <c:axId val="56907505"/>
      </c:lineChart>
      <c:dateAx>
        <c:axId val="65347780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4066932"/>
        <c:crosses val="autoZero"/>
        <c:auto val="1"/>
        <c:lblOffset val="100"/>
        <c:baseTimeUnit val="months"/>
        <c:noMultiLvlLbl val="0"/>
      </c:dateAx>
      <c:valAx>
        <c:axId val="94066932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_);[RED]\(0\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5347780"/>
        <c:crosses val="autoZero"/>
        <c:crossBetween val="between"/>
        <c:majorUnit val="100"/>
      </c:valAx>
      <c:dateAx>
        <c:axId val="53049539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56907505"/>
        <c:auto val="1"/>
        <c:lblOffset val="100"/>
        <c:baseTimeUnit val="months"/>
        <c:noMultiLvlLbl val="0"/>
      </c:dateAx>
      <c:valAx>
        <c:axId val="56907505"/>
        <c:scaling>
          <c:orientation val="minMax"/>
          <c:max val="1.75"/>
          <c:min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53049539"/>
        <c:crosses val="max"/>
        <c:crossBetween val="between"/>
        <c:majorUnit val="0.25"/>
        <c:minorUnit val="0.25"/>
      </c:valAx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316233129742611"/>
          <c:y val="0.949278622600665"/>
          <c:w val="0.365165756111404"/>
          <c:h val="0.0483582798287108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7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586004363148179"/>
          <c:y val="0.025828586224754"/>
          <c:w val="0.941332438328579"/>
          <c:h val="0.8544795442775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rgbClr val="c1002f"/>
            </a:solidFill>
            <a:ln w="0">
              <a:noFill/>
            </a:ln>
          </c:spPr>
          <c:invertIfNegative val="0"/>
          <c:dLbls>
            <c:numFmt formatCode="0_);[RED]\(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90.0767</c:v>
                </c:pt>
                <c:pt idx="1">
                  <c:v>89.2284</c:v>
                </c:pt>
                <c:pt idx="2">
                  <c:v>89.0182</c:v>
                </c:pt>
                <c:pt idx="3">
                  <c:v>87.0913</c:v>
                </c:pt>
                <c:pt idx="4">
                  <c:v>85.0369</c:v>
                </c:pt>
                <c:pt idx="5">
                  <c:v>85.3809</c:v>
                </c:pt>
                <c:pt idx="6">
                  <c:v>89.2509</c:v>
                </c:pt>
                <c:pt idx="7">
                  <c:v>90.5786</c:v>
                </c:pt>
                <c:pt idx="8">
                  <c:v>88.6485</c:v>
                </c:pt>
                <c:pt idx="9">
                  <c:v>88.7289</c:v>
                </c:pt>
                <c:pt idx="10">
                  <c:v>89.4842</c:v>
                </c:pt>
                <c:pt idx="11">
                  <c:v>89.4455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ed7d31"/>
            </a:solidFill>
            <a:ln w="0">
              <a:noFill/>
            </a:ln>
          </c:spPr>
          <c:invertIfNegative val="0"/>
          <c:dLbls>
            <c:numFmt formatCode="0_);[RED]\(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12"/>
                <c:pt idx="0">
                  <c:v>84.8618</c:v>
                </c:pt>
                <c:pt idx="1">
                  <c:v>84.9915</c:v>
                </c:pt>
                <c:pt idx="2">
                  <c:v>85.4528</c:v>
                </c:pt>
                <c:pt idx="3">
                  <c:v>84.6837</c:v>
                </c:pt>
                <c:pt idx="4">
                  <c:v>83.4528</c:v>
                </c:pt>
                <c:pt idx="5">
                  <c:v>83.0418</c:v>
                </c:pt>
                <c:pt idx="6">
                  <c:v>85.7962</c:v>
                </c:pt>
                <c:pt idx="7">
                  <c:v>86.5135</c:v>
                </c:pt>
                <c:pt idx="8">
                  <c:v>85.0321</c:v>
                </c:pt>
                <c:pt idx="9">
                  <c:v>86.7924</c:v>
                </c:pt>
                <c:pt idx="10">
                  <c:v>88.442</c:v>
                </c:pt>
                <c:pt idx="11">
                  <c:v>87.258</c:v>
                </c:pt>
              </c:numCache>
            </c:numRef>
          </c:val>
        </c:ser>
        <c:gapWidth val="219"/>
        <c:overlap val="0"/>
        <c:axId val="1215646"/>
        <c:axId val="45802159"/>
      </c:barChart>
      <c:lineChart>
        <c:grouping val="standard"/>
        <c:varyColors val="0"/>
        <c:ser>
          <c:idx val="2"/>
          <c:order val="2"/>
          <c:tx>
            <c:strRef>
              <c:f>label 2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a9d18e"/>
            </a:solidFill>
            <a:ln cap="rnd" w="28440">
              <a:solidFill>
                <a:srgbClr val="a9d18e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2</c:f>
              <c:numCache>
                <c:formatCode>General</c:formatCode>
                <c:ptCount val="12"/>
                <c:pt idx="0">
                  <c:v>3.2257114818449</c:v>
                </c:pt>
                <c:pt idx="1">
                  <c:v>3.4427244582043</c:v>
                </c:pt>
                <c:pt idx="2">
                  <c:v>3.6766280107047</c:v>
                </c:pt>
                <c:pt idx="3">
                  <c:v>3.8244824482448</c:v>
                </c:pt>
                <c:pt idx="4">
                  <c:v>3.8747152619589</c:v>
                </c:pt>
                <c:pt idx="5">
                  <c:v>3.6340648854961</c:v>
                </c:pt>
                <c:pt idx="6">
                  <c:v>3.3928064363464</c:v>
                </c:pt>
                <c:pt idx="7">
                  <c:v>3.4850711988975</c:v>
                </c:pt>
                <c:pt idx="8">
                  <c:v>3.6929705215419</c:v>
                </c:pt>
                <c:pt idx="9">
                  <c:v>3.6283842794759</c:v>
                </c:pt>
                <c:pt idx="10">
                  <c:v>3.5217762596071</c:v>
                </c:pt>
                <c:pt idx="11">
                  <c:v>3.5534303534303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11537026"/>
        <c:axId val="94501447"/>
      </c:lineChart>
      <c:dateAx>
        <c:axId val="1215646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45802159"/>
        <c:crosses val="autoZero"/>
        <c:auto val="1"/>
        <c:lblOffset val="100"/>
        <c:baseTimeUnit val="months"/>
        <c:noMultiLvlLbl val="0"/>
      </c:dateAx>
      <c:valAx>
        <c:axId val="45802159"/>
        <c:scaling>
          <c:orientation val="minMax"/>
          <c:max val="110"/>
          <c:min val="7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_);[RED]\(0\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215646"/>
        <c:crosses val="autoZero"/>
        <c:crossBetween val="between"/>
        <c:majorUnit val="10"/>
      </c:valAx>
      <c:dateAx>
        <c:axId val="1153702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94501447"/>
        <c:auto val="1"/>
        <c:lblOffset val="100"/>
        <c:baseTimeUnit val="months"/>
        <c:noMultiLvlLbl val="0"/>
      </c:dateAx>
      <c:valAx>
        <c:axId val="94501447"/>
        <c:scaling>
          <c:orientation val="minMax"/>
          <c:min val="2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1537026"/>
        <c:crosses val="max"/>
        <c:crossBetween val="between"/>
        <c:majorUnit val="0.5"/>
      </c:valAx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348576720177521"/>
          <c:y val="0.946063682311248"/>
          <c:w val="0.365165756111404"/>
          <c:h val="0.0467291299196105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8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rgbClr val="c1002f"/>
            </a:solidFill>
            <a:ln w="0">
              <a:noFill/>
            </a:ln>
          </c:spPr>
          <c:invertIfNegative val="0"/>
          <c:dLbls>
            <c:numFmt formatCode="0_);[RED]\(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344.827</c:v>
                </c:pt>
                <c:pt idx="1">
                  <c:v>340.9791</c:v>
                </c:pt>
                <c:pt idx="2">
                  <c:v>345.987</c:v>
                </c:pt>
                <c:pt idx="3">
                  <c:v>346.0721</c:v>
                </c:pt>
                <c:pt idx="4">
                  <c:v>336.0364</c:v>
                </c:pt>
                <c:pt idx="5">
                  <c:v>339.2765</c:v>
                </c:pt>
                <c:pt idx="6">
                  <c:v>405.194</c:v>
                </c:pt>
                <c:pt idx="7">
                  <c:v>423.7673</c:v>
                </c:pt>
                <c:pt idx="8">
                  <c:v>379.4127</c:v>
                </c:pt>
                <c:pt idx="9">
                  <c:v>383.0102</c:v>
                </c:pt>
                <c:pt idx="10">
                  <c:v>386.6303</c:v>
                </c:pt>
                <c:pt idx="11">
                  <c:v>376.9883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ed7d31"/>
            </a:solidFill>
            <a:ln w="0">
              <a:noFill/>
            </a:ln>
          </c:spPr>
          <c:invertIfNegative val="0"/>
          <c:dLbls>
            <c:numFmt formatCode="0_);[RED]\(0\)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12"/>
                <c:pt idx="0">
                  <c:v>410.5427</c:v>
                </c:pt>
                <c:pt idx="1">
                  <c:v>412.5366</c:v>
                </c:pt>
                <c:pt idx="2">
                  <c:v>430.0836</c:v>
                </c:pt>
                <c:pt idx="3">
                  <c:v>420.1558</c:v>
                </c:pt>
                <c:pt idx="4">
                  <c:v>405.0965</c:v>
                </c:pt>
                <c:pt idx="5">
                  <c:v>421.6325</c:v>
                </c:pt>
                <c:pt idx="6">
                  <c:v>504.1045</c:v>
                </c:pt>
                <c:pt idx="7">
                  <c:v>505.4508</c:v>
                </c:pt>
                <c:pt idx="8">
                  <c:v>438.3333</c:v>
                </c:pt>
                <c:pt idx="9">
                  <c:v>432.1809</c:v>
                </c:pt>
                <c:pt idx="10">
                  <c:v>444.6709</c:v>
                </c:pt>
                <c:pt idx="11">
                  <c:v>461.5082</c:v>
                </c:pt>
              </c:numCache>
            </c:numRef>
          </c:val>
        </c:ser>
        <c:gapWidth val="219"/>
        <c:overlap val="0"/>
        <c:axId val="21171927"/>
        <c:axId val="6808110"/>
      </c:barChart>
      <c:lineChart>
        <c:grouping val="standard"/>
        <c:varyColors val="0"/>
        <c:ser>
          <c:idx val="2"/>
          <c:order val="2"/>
          <c:tx>
            <c:strRef>
              <c:f>label 2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a9d18e"/>
            </a:solidFill>
            <a:ln cap="rnd" w="28440">
              <a:solidFill>
                <a:srgbClr val="a9d18e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2</c:f>
              <c:numCache>
                <c:formatCode>General</c:formatCode>
                <c:ptCount val="12"/>
                <c:pt idx="0">
                  <c:v>1.7732752846617</c:v>
                </c:pt>
                <c:pt idx="1">
                  <c:v>1.7087563451776</c:v>
                </c:pt>
                <c:pt idx="2">
                  <c:v>1.6097560975609</c:v>
                </c:pt>
                <c:pt idx="3">
                  <c:v>1.5980172689478</c:v>
                </c:pt>
                <c:pt idx="4">
                  <c:v>1.6642165051787</c:v>
                </c:pt>
                <c:pt idx="5">
                  <c:v>1.6641975308641</c:v>
                </c:pt>
                <c:pt idx="6">
                  <c:v>1.6063694267515</c:v>
                </c:pt>
                <c:pt idx="7">
                  <c:v>1.5713403335392</c:v>
                </c:pt>
                <c:pt idx="8">
                  <c:v>1.6362442547603</c:v>
                </c:pt>
                <c:pt idx="9">
                  <c:v>1.708281829419</c:v>
                </c:pt>
                <c:pt idx="10">
                  <c:v>1.6552748885586</c:v>
                </c:pt>
                <c:pt idx="11">
                  <c:v>1.6070307595731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54536437"/>
        <c:axId val="29683806"/>
      </c:lineChart>
      <c:dateAx>
        <c:axId val="21171927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808110"/>
        <c:crosses val="autoZero"/>
        <c:auto val="1"/>
        <c:lblOffset val="100"/>
        <c:baseTimeUnit val="months"/>
        <c:noMultiLvlLbl val="0"/>
      </c:dateAx>
      <c:valAx>
        <c:axId val="6808110"/>
        <c:scaling>
          <c:orientation val="minMax"/>
          <c:max val="60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_);[RED]\(0\)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21171927"/>
        <c:crosses val="autoZero"/>
        <c:crossBetween val="between"/>
        <c:majorUnit val="200"/>
      </c:valAx>
      <c:dateAx>
        <c:axId val="54536437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29683806"/>
        <c:auto val="1"/>
        <c:lblOffset val="100"/>
        <c:baseTimeUnit val="months"/>
        <c:noMultiLvlLbl val="0"/>
      </c:dateAx>
      <c:valAx>
        <c:axId val="29683806"/>
        <c:scaling>
          <c:orientation val="minMax"/>
          <c:max val="2.2"/>
          <c:min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54536437"/>
        <c:crosses val="max"/>
        <c:crossBetween val="between"/>
        <c:majorUnit val="0.4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8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799386625775052"/>
          <c:y val="0.0241844395721215"/>
          <c:w val="0.919994666311087"/>
          <c:h val="0.8417380904923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Member Sales %</c:v>
                </c:pt>
              </c:strCache>
            </c:strRef>
          </c:tx>
          <c:spPr>
            <a:solidFill>
              <a:srgbClr val="c00000"/>
            </a:solidFill>
            <a:ln w="0">
              <a:noFill/>
            </a:ln>
          </c:spPr>
          <c:invertIfNegative val="0"/>
          <c:dLbls>
            <c:numFmt formatCode="0.0%" sourceLinked="0"/>
            <c:txPr>
              <a:bodyPr wrap="square"/>
              <a:lstStyle/>
              <a:p>
                <a:pPr>
                  <a:defRPr b="0" sz="1000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0.52264976</c:v>
                </c:pt>
                <c:pt idx="1">
                  <c:v>0.52090651</c:v>
                </c:pt>
                <c:pt idx="2">
                  <c:v>0.52533933</c:v>
                </c:pt>
                <c:pt idx="3">
                  <c:v>0.53598272</c:v>
                </c:pt>
                <c:pt idx="4">
                  <c:v>0.53990641</c:v>
                </c:pt>
                <c:pt idx="5">
                  <c:v>0.53208763</c:v>
                </c:pt>
                <c:pt idx="6">
                  <c:v>0.5331972</c:v>
                </c:pt>
                <c:pt idx="7">
                  <c:v>0.54137289</c:v>
                </c:pt>
                <c:pt idx="8">
                  <c:v>0.53817153</c:v>
                </c:pt>
                <c:pt idx="9">
                  <c:v>0.53124776</c:v>
                </c:pt>
                <c:pt idx="10">
                  <c:v>0.52384662</c:v>
                </c:pt>
                <c:pt idx="11">
                  <c:v>0.52175512</c:v>
                </c:pt>
              </c:numCache>
            </c:numRef>
          </c:val>
        </c:ser>
        <c:gapWidth val="70"/>
        <c:overlap val="100"/>
        <c:axId val="97148682"/>
        <c:axId val="65712781"/>
      </c:barChart>
      <c:lineChart>
        <c:grouping val="stacke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ffd966"/>
            </a:solidFill>
            <a:ln cap="rnd" w="28440">
              <a:solidFill>
                <a:srgbClr val="ffd966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2.3701950504972</c:v>
                </c:pt>
                <c:pt idx="1">
                  <c:v>2.4280712078858</c:v>
                </c:pt>
                <c:pt idx="2">
                  <c:v>2.3061000888362</c:v>
                </c:pt>
                <c:pt idx="3">
                  <c:v>2.2535638820273</c:v>
                </c:pt>
                <c:pt idx="4">
                  <c:v>2.2517962806424</c:v>
                </c:pt>
                <c:pt idx="5">
                  <c:v>2.2219043173159</c:v>
                </c:pt>
                <c:pt idx="6">
                  <c:v>2.2423787462823</c:v>
                </c:pt>
                <c:pt idx="7">
                  <c:v>2.2138425519461</c:v>
                </c:pt>
                <c:pt idx="8">
                  <c:v>2.2352689878246</c:v>
                </c:pt>
                <c:pt idx="9">
                  <c:v>2.2691020013391</c:v>
                </c:pt>
                <c:pt idx="10">
                  <c:v>2.2473991563208</c:v>
                </c:pt>
                <c:pt idx="11">
                  <c:v>2.2327170233299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80649331"/>
        <c:axId val="38574043"/>
      </c:lineChart>
      <c:catAx>
        <c:axId val="9714868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5712781"/>
        <c:crosses val="autoZero"/>
        <c:auto val="1"/>
        <c:lblAlgn val="ctr"/>
        <c:lblOffset val="100"/>
        <c:noMultiLvlLbl val="0"/>
      </c:catAx>
      <c:valAx>
        <c:axId val="65712781"/>
        <c:scaling>
          <c:orientation val="minMax"/>
          <c:max val="0.7"/>
          <c:min val="0.3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7148682"/>
        <c:crosses val="autoZero"/>
        <c:crossBetween val="between"/>
        <c:majorUnit val="0.1"/>
      </c:valAx>
      <c:catAx>
        <c:axId val="80649331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38574043"/>
        <c:auto val="1"/>
        <c:lblAlgn val="ctr"/>
        <c:lblOffset val="100"/>
        <c:noMultiLvlLbl val="0"/>
      </c:catAx>
      <c:valAx>
        <c:axId val="38574043"/>
        <c:scaling>
          <c:orientation val="minMax"/>
          <c:max val="2.8"/>
          <c:min val="2"/>
        </c:scaling>
        <c:delete val="0"/>
        <c:axPos val="r"/>
        <c:numFmt formatCode="0.0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80649331"/>
        <c:crosses val="max"/>
        <c:crossBetween val="between"/>
        <c:majorUnit val="0.2"/>
      </c:valAx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44890277771862"/>
          <c:y val="0.9379751514533"/>
          <c:w val="0.334315981720277"/>
          <c:h val="0.0479623494117649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8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401693446229749"/>
          <c:y val="0.0171417181582619"/>
          <c:w val="0.919994666311087"/>
          <c:h val="0.8417380904923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Member Sales %</c:v>
                </c:pt>
              </c:strCache>
            </c:strRef>
          </c:tx>
          <c:spPr>
            <a:solidFill>
              <a:srgbClr val="c00000"/>
            </a:solidFill>
            <a:ln w="0">
              <a:noFill/>
            </a:ln>
          </c:spPr>
          <c:invertIfNegative val="0"/>
          <c:dLbls>
            <c:numFmt formatCode="0.0%" sourceLinked="0"/>
            <c:txPr>
              <a:bodyPr wrap="square"/>
              <a:lstStyle/>
              <a:p>
                <a:pPr>
                  <a:defRPr b="0" sz="1000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0.53370514</c:v>
                </c:pt>
                <c:pt idx="1">
                  <c:v>0.53453742</c:v>
                </c:pt>
                <c:pt idx="2">
                  <c:v>0.54188512</c:v>
                </c:pt>
                <c:pt idx="3">
                  <c:v>0.55080999</c:v>
                </c:pt>
                <c:pt idx="4">
                  <c:v>0.55697739</c:v>
                </c:pt>
                <c:pt idx="5">
                  <c:v>0.55150129</c:v>
                </c:pt>
                <c:pt idx="6">
                  <c:v>0.55335765</c:v>
                </c:pt>
                <c:pt idx="7">
                  <c:v>0.56084299</c:v>
                </c:pt>
                <c:pt idx="8">
                  <c:v>0.55977966</c:v>
                </c:pt>
                <c:pt idx="9">
                  <c:v>0.55300358</c:v>
                </c:pt>
                <c:pt idx="10">
                  <c:v>0.5463675</c:v>
                </c:pt>
                <c:pt idx="11">
                  <c:v>0.54503114</c:v>
                </c:pt>
              </c:numCache>
            </c:numRef>
          </c:val>
        </c:ser>
        <c:gapWidth val="62"/>
        <c:overlap val="100"/>
        <c:axId val="99989376"/>
        <c:axId val="78745172"/>
      </c:barChart>
      <c:lineChart>
        <c:grouping val="stacke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ffd966"/>
            </a:solidFill>
            <a:ln cap="rnd" w="28440">
              <a:solidFill>
                <a:srgbClr val="ffd966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1.7133388985859</c:v>
                </c:pt>
                <c:pt idx="1">
                  <c:v>1.7136518520334</c:v>
                </c:pt>
                <c:pt idx="2">
                  <c:v>1.6633865814696</c:v>
                </c:pt>
                <c:pt idx="3">
                  <c:v>1.6331847788824</c:v>
                </c:pt>
                <c:pt idx="4">
                  <c:v>1.6328296629695</c:v>
                </c:pt>
                <c:pt idx="5">
                  <c:v>1.6170612551672</c:v>
                </c:pt>
                <c:pt idx="6">
                  <c:v>1.621882990304</c:v>
                </c:pt>
                <c:pt idx="7">
                  <c:v>1.6027489278148</c:v>
                </c:pt>
                <c:pt idx="8">
                  <c:v>1.6084488769966</c:v>
                </c:pt>
                <c:pt idx="9">
                  <c:v>1.6199697588667</c:v>
                </c:pt>
                <c:pt idx="10">
                  <c:v>1.6106098192623</c:v>
                </c:pt>
                <c:pt idx="11">
                  <c:v>1.6158097936283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93903966"/>
        <c:axId val="53702522"/>
      </c:lineChart>
      <c:catAx>
        <c:axId val="999893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78745172"/>
        <c:crosses val="autoZero"/>
        <c:auto val="1"/>
        <c:lblAlgn val="ctr"/>
        <c:lblOffset val="100"/>
        <c:noMultiLvlLbl val="0"/>
      </c:catAx>
      <c:valAx>
        <c:axId val="78745172"/>
        <c:scaling>
          <c:orientation val="minMax"/>
          <c:max val="0.7"/>
          <c:min val="0.3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9989376"/>
        <c:crosses val="autoZero"/>
        <c:crossBetween val="between"/>
        <c:majorUnit val="0.1"/>
      </c:valAx>
      <c:catAx>
        <c:axId val="93903966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53702522"/>
        <c:auto val="1"/>
        <c:lblAlgn val="ctr"/>
        <c:lblOffset val="100"/>
        <c:noMultiLvlLbl val="0"/>
      </c:catAx>
      <c:valAx>
        <c:axId val="53702522"/>
        <c:scaling>
          <c:orientation val="minMax"/>
          <c:max val="2"/>
          <c:min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3903966"/>
        <c:crosses val="max"/>
        <c:crossBetween val="between"/>
        <c:majorUnit val="0.25"/>
      </c:valAx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365409918733123"/>
          <c:y val="0.9379751514533"/>
          <c:w val="0.334315981720277"/>
          <c:h val="0.0479623494117649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8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799295154185022"/>
          <c:y val="0.0241782885976593"/>
          <c:w val="0.92"/>
          <c:h val="0.8416847711822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Member Sales %</c:v>
                </c:pt>
              </c:strCache>
            </c:strRef>
          </c:tx>
          <c:spPr>
            <a:solidFill>
              <a:srgbClr val="c00000"/>
            </a:solidFill>
            <a:ln w="0">
              <a:noFill/>
            </a:ln>
          </c:spPr>
          <c:invertIfNegative val="0"/>
          <c:dLbls>
            <c:numFmt formatCode="0.0%" sourceLinked="0"/>
            <c:txPr>
              <a:bodyPr wrap="square"/>
              <a:lstStyle/>
              <a:p>
                <a:pPr>
                  <a:defRPr b="0" sz="1000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0.61281088</c:v>
                </c:pt>
                <c:pt idx="1">
                  <c:v>0.60264987</c:v>
                </c:pt>
                <c:pt idx="2">
                  <c:v>0.60142829</c:v>
                </c:pt>
                <c:pt idx="3">
                  <c:v>0.61290184</c:v>
                </c:pt>
                <c:pt idx="4">
                  <c:v>0.62647637</c:v>
                </c:pt>
                <c:pt idx="5">
                  <c:v>0.62236566</c:v>
                </c:pt>
                <c:pt idx="6">
                  <c:v>0.62117944</c:v>
                </c:pt>
                <c:pt idx="7">
                  <c:v>0.63048483</c:v>
                </c:pt>
                <c:pt idx="8">
                  <c:v>0.62705278</c:v>
                </c:pt>
                <c:pt idx="9">
                  <c:v>0.6073368</c:v>
                </c:pt>
                <c:pt idx="10">
                  <c:v>0.5916709</c:v>
                </c:pt>
                <c:pt idx="11">
                  <c:v>0.59366543</c:v>
                </c:pt>
              </c:numCache>
            </c:numRef>
          </c:val>
        </c:ser>
        <c:gapWidth val="70"/>
        <c:overlap val="100"/>
        <c:axId val="77049497"/>
        <c:axId val="34673457"/>
      </c:barChart>
      <c:lineChart>
        <c:grouping val="stacke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ffc000"/>
            </a:solidFill>
            <a:ln cap="rnd" w="28440">
              <a:solidFill>
                <a:srgbClr val="ffc000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1.5156639279088</c:v>
                </c:pt>
                <c:pt idx="1">
                  <c:v>1.5466366836136</c:v>
                </c:pt>
                <c:pt idx="2">
                  <c:v>1.5019980279204</c:v>
                </c:pt>
                <c:pt idx="3">
                  <c:v>1.466691717215</c:v>
                </c:pt>
                <c:pt idx="4">
                  <c:v>1.450295569174</c:v>
                </c:pt>
                <c:pt idx="5">
                  <c:v>1.4330585636549</c:v>
                </c:pt>
                <c:pt idx="6">
                  <c:v>1.4468149646107</c:v>
                </c:pt>
                <c:pt idx="7">
                  <c:v>1.4437737419992</c:v>
                </c:pt>
                <c:pt idx="8">
                  <c:v>1.4418106995884</c:v>
                </c:pt>
                <c:pt idx="9">
                  <c:v>1.4505121210561</c:v>
                </c:pt>
                <c:pt idx="10">
                  <c:v>1.4613078603729</c:v>
                </c:pt>
                <c:pt idx="11">
                  <c:v>1.4424994805734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3625345"/>
        <c:axId val="37438915"/>
      </c:lineChart>
      <c:catAx>
        <c:axId val="7704949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4673457"/>
        <c:crosses val="autoZero"/>
        <c:auto val="1"/>
        <c:lblAlgn val="ctr"/>
        <c:lblOffset val="100"/>
        <c:noMultiLvlLbl val="0"/>
      </c:catAx>
      <c:valAx>
        <c:axId val="34673457"/>
        <c:scaling>
          <c:orientation val="minMax"/>
          <c:max val="0.7"/>
          <c:min val="0.3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77049497"/>
        <c:crosses val="autoZero"/>
        <c:crossBetween val="between"/>
        <c:majorUnit val="0.1"/>
      </c:valAx>
      <c:catAx>
        <c:axId val="3625345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37438915"/>
        <c:auto val="1"/>
        <c:lblAlgn val="ctr"/>
        <c:lblOffset val="100"/>
        <c:noMultiLvlLbl val="0"/>
      </c:catAx>
      <c:valAx>
        <c:axId val="37438915"/>
        <c:scaling>
          <c:orientation val="minMax"/>
          <c:max val="2"/>
          <c:min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625345"/>
        <c:crosses val="max"/>
        <c:crossBetween val="between"/>
        <c:majorUnit val="0.25"/>
      </c:valAx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406568370345692"/>
          <c:y val="0.940318901309123"/>
          <c:w val="0.334315981720277"/>
          <c:h val="0.0479623494117649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8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79931330472103"/>
          <c:y val="0.0241565729145282"/>
          <c:w val="0.92"/>
          <c:h val="0.8417162800246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Member Sales %</c:v>
                </c:pt>
              </c:strCache>
            </c:strRef>
          </c:tx>
          <c:spPr>
            <a:solidFill>
              <a:srgbClr val="c00000"/>
            </a:solidFill>
            <a:ln w="0">
              <a:noFill/>
            </a:ln>
          </c:spPr>
          <c:invertIfNegative val="0"/>
          <c:dLbls>
            <c:numFmt formatCode="0.0%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0.1427524</c:v>
                </c:pt>
                <c:pt idx="1">
                  <c:v>0.15473828</c:v>
                </c:pt>
                <c:pt idx="2">
                  <c:v>0.17831672</c:v>
                </c:pt>
                <c:pt idx="3">
                  <c:v>0.18681943</c:v>
                </c:pt>
                <c:pt idx="4">
                  <c:v>0.1746362</c:v>
                </c:pt>
                <c:pt idx="5">
                  <c:v>0.16992836</c:v>
                </c:pt>
                <c:pt idx="6">
                  <c:v>0.16189992</c:v>
                </c:pt>
                <c:pt idx="7">
                  <c:v>0.16528517</c:v>
                </c:pt>
                <c:pt idx="8">
                  <c:v>0.16546874</c:v>
                </c:pt>
                <c:pt idx="9">
                  <c:v>0.15424919</c:v>
                </c:pt>
                <c:pt idx="10">
                  <c:v>0.14177845</c:v>
                </c:pt>
                <c:pt idx="11">
                  <c:v>0.12995544</c:v>
                </c:pt>
              </c:numCache>
            </c:numRef>
          </c:val>
        </c:ser>
        <c:gapWidth val="70"/>
        <c:overlap val="100"/>
        <c:axId val="13352295"/>
        <c:axId val="87391905"/>
      </c:barChart>
      <c:lineChart>
        <c:grouping val="stacke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ffd966"/>
            </a:solidFill>
            <a:ln cap="rnd" w="28440">
              <a:solidFill>
                <a:srgbClr val="ffd966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1.3659322944653</c:v>
                </c:pt>
                <c:pt idx="1">
                  <c:v>1.3497942386831</c:v>
                </c:pt>
                <c:pt idx="2">
                  <c:v>1.3363163371488</c:v>
                </c:pt>
                <c:pt idx="3">
                  <c:v>1.3828109201213</c:v>
                </c:pt>
                <c:pt idx="4">
                  <c:v>1.3911001788908</c:v>
                </c:pt>
                <c:pt idx="5">
                  <c:v>1.3540472368722</c:v>
                </c:pt>
                <c:pt idx="6">
                  <c:v>1.3323769587287</c:v>
                </c:pt>
                <c:pt idx="7">
                  <c:v>1.3475802804161</c:v>
                </c:pt>
                <c:pt idx="8">
                  <c:v>1.3720765414599</c:v>
                </c:pt>
                <c:pt idx="9">
                  <c:v>1.3380722891566</c:v>
                </c:pt>
                <c:pt idx="10">
                  <c:v>1.3440714672441</c:v>
                </c:pt>
                <c:pt idx="11">
                  <c:v>1.3663246831623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47066714"/>
        <c:axId val="2091863"/>
      </c:lineChart>
      <c:catAx>
        <c:axId val="1335229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87391905"/>
        <c:crosses val="autoZero"/>
        <c:auto val="1"/>
        <c:lblAlgn val="ctr"/>
        <c:lblOffset val="100"/>
        <c:noMultiLvlLbl val="0"/>
      </c:catAx>
      <c:valAx>
        <c:axId val="87391905"/>
        <c:scaling>
          <c:orientation val="minMax"/>
          <c:max val="0.2"/>
          <c:min val="0.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3352295"/>
        <c:crosses val="autoZero"/>
        <c:crossBetween val="between"/>
        <c:majorUnit val="0.02"/>
      </c:valAx>
      <c:catAx>
        <c:axId val="47066714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2091863"/>
        <c:auto val="1"/>
        <c:lblAlgn val="ctr"/>
        <c:lblOffset val="100"/>
        <c:noMultiLvlLbl val="0"/>
      </c:catAx>
      <c:valAx>
        <c:axId val="2091863"/>
        <c:scaling>
          <c:orientation val="minMax"/>
          <c:max val="2"/>
          <c:min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47066714"/>
        <c:crosses val="max"/>
        <c:crossBetween val="between"/>
        <c:majorUnit val="0.2"/>
      </c:valAx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374817564815996"/>
          <c:y val="0.9379751514533"/>
          <c:w val="0.334315981720277"/>
          <c:h val="0.0479623494117649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8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799557477622448"/>
          <c:y val="0.024124722800887"/>
          <c:w val="0.919977203392672"/>
          <c:h val="0.841744506417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Member Sales %</c:v>
                </c:pt>
              </c:strCache>
            </c:strRef>
          </c:tx>
          <c:spPr>
            <a:solidFill>
              <a:srgbClr val="c00000"/>
            </a:solidFill>
            <a:ln w="0">
              <a:noFill/>
            </a:ln>
          </c:spPr>
          <c:invertIfNegative val="0"/>
          <c:dLbls>
            <c:numFmt formatCode="0.0%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0.48672364</c:v>
                </c:pt>
                <c:pt idx="1">
                  <c:v>0.48508492</c:v>
                </c:pt>
                <c:pt idx="2">
                  <c:v>0.50345869</c:v>
                </c:pt>
                <c:pt idx="3">
                  <c:v>0.53487651</c:v>
                </c:pt>
                <c:pt idx="4">
                  <c:v>0.53231152</c:v>
                </c:pt>
                <c:pt idx="5">
                  <c:v>0.50774368</c:v>
                </c:pt>
                <c:pt idx="6">
                  <c:v>0.49900326</c:v>
                </c:pt>
                <c:pt idx="7">
                  <c:v>0.50482401</c:v>
                </c:pt>
                <c:pt idx="8">
                  <c:v>0.51299485</c:v>
                </c:pt>
                <c:pt idx="9">
                  <c:v>0.51766901</c:v>
                </c:pt>
                <c:pt idx="10">
                  <c:v>0.51021384</c:v>
                </c:pt>
                <c:pt idx="11">
                  <c:v>0.50658637</c:v>
                </c:pt>
              </c:numCache>
            </c:numRef>
          </c:val>
        </c:ser>
        <c:gapWidth val="70"/>
        <c:overlap val="100"/>
        <c:axId val="14174020"/>
        <c:axId val="52537576"/>
      </c:barChart>
      <c:lineChart>
        <c:grouping val="stacke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ffd966"/>
            </a:solidFill>
            <a:ln cap="rnd" w="28440">
              <a:solidFill>
                <a:srgbClr val="ffd966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1.5881294964028</c:v>
                </c:pt>
                <c:pt idx="1">
                  <c:v>1.6045050090224</c:v>
                </c:pt>
                <c:pt idx="2">
                  <c:v>1.5746110765401</c:v>
                </c:pt>
                <c:pt idx="3">
                  <c:v>1.5998227997637</c:v>
                </c:pt>
                <c:pt idx="4">
                  <c:v>1.6170839469808</c:v>
                </c:pt>
                <c:pt idx="5">
                  <c:v>1.6143897465773</c:v>
                </c:pt>
                <c:pt idx="6">
                  <c:v>1.6263349175286</c:v>
                </c:pt>
                <c:pt idx="7">
                  <c:v>1.5792943474545</c:v>
                </c:pt>
                <c:pt idx="8">
                  <c:v>1.5979125564818</c:v>
                </c:pt>
                <c:pt idx="9">
                  <c:v>1.6267580019398</c:v>
                </c:pt>
                <c:pt idx="10">
                  <c:v>1.6143301041857</c:v>
                </c:pt>
                <c:pt idx="11">
                  <c:v>1.6008348389508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33480735"/>
        <c:axId val="92393861"/>
      </c:lineChart>
      <c:catAx>
        <c:axId val="141740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52537576"/>
        <c:crosses val="autoZero"/>
        <c:auto val="1"/>
        <c:lblAlgn val="ctr"/>
        <c:lblOffset val="100"/>
        <c:noMultiLvlLbl val="0"/>
      </c:catAx>
      <c:valAx>
        <c:axId val="52537576"/>
        <c:scaling>
          <c:orientation val="minMax"/>
          <c:max val="0.7"/>
          <c:min val="0.3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4174020"/>
        <c:crosses val="autoZero"/>
        <c:crossBetween val="between"/>
        <c:majorUnit val="0.1"/>
      </c:valAx>
      <c:catAx>
        <c:axId val="33480735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92393861"/>
        <c:auto val="1"/>
        <c:lblAlgn val="ctr"/>
        <c:lblOffset val="100"/>
        <c:noMultiLvlLbl val="0"/>
      </c:catAx>
      <c:valAx>
        <c:axId val="92393861"/>
        <c:scaling>
          <c:orientation val="minMax"/>
          <c:max val="2"/>
          <c:min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3480735"/>
        <c:crosses val="max"/>
        <c:crossBetween val="between"/>
        <c:majorUnit val="0.25"/>
      </c:valAx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375993520576355"/>
          <c:y val="0.942662651164945"/>
          <c:w val="0.334315981720277"/>
          <c:h val="0.0479623494117649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8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799405847005604"/>
          <c:y val="0.0241308793456033"/>
          <c:w val="0.919991897913713"/>
          <c:h val="0.84171779141104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Member Sales %</c:v>
                </c:pt>
              </c:strCache>
            </c:strRef>
          </c:tx>
          <c:spPr>
            <a:solidFill>
              <a:srgbClr val="c00000"/>
            </a:solidFill>
            <a:ln w="0">
              <a:noFill/>
            </a:ln>
          </c:spPr>
          <c:invertIfNegative val="0"/>
          <c:dLbls>
            <c:numFmt formatCode="0.0%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0.56485745</c:v>
                </c:pt>
                <c:pt idx="1">
                  <c:v>0.5558296</c:v>
                </c:pt>
                <c:pt idx="2">
                  <c:v>0.56189997</c:v>
                </c:pt>
                <c:pt idx="3">
                  <c:v>0.5687396</c:v>
                </c:pt>
                <c:pt idx="4">
                  <c:v>0.56090126</c:v>
                </c:pt>
                <c:pt idx="5">
                  <c:v>0.54120352</c:v>
                </c:pt>
                <c:pt idx="6">
                  <c:v>0.5523565</c:v>
                </c:pt>
                <c:pt idx="7">
                  <c:v>0.56708508</c:v>
                </c:pt>
                <c:pt idx="8">
                  <c:v>0.54232721</c:v>
                </c:pt>
                <c:pt idx="9">
                  <c:v>0.52965681</c:v>
                </c:pt>
                <c:pt idx="10">
                  <c:v>0.53298271</c:v>
                </c:pt>
                <c:pt idx="11">
                  <c:v>0.52904059</c:v>
                </c:pt>
              </c:numCache>
            </c:numRef>
          </c:val>
        </c:ser>
        <c:gapWidth val="70"/>
        <c:overlap val="100"/>
        <c:axId val="95032274"/>
        <c:axId val="29871337"/>
      </c:barChart>
      <c:lineChart>
        <c:grouping val="stacke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ffc000"/>
            </a:solidFill>
            <a:ln cap="rnd" w="28440">
              <a:solidFill>
                <a:srgbClr val="ffc000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1.4056603773584</c:v>
                </c:pt>
                <c:pt idx="1">
                  <c:v>1.4280466176843</c:v>
                </c:pt>
                <c:pt idx="2">
                  <c:v>1.4218249733191</c:v>
                </c:pt>
                <c:pt idx="3">
                  <c:v>1.4173604476593</c:v>
                </c:pt>
                <c:pt idx="4">
                  <c:v>1.4265607580824</c:v>
                </c:pt>
                <c:pt idx="5">
                  <c:v>1.4226245539844</c:v>
                </c:pt>
                <c:pt idx="6">
                  <c:v>1.4410029498525</c:v>
                </c:pt>
                <c:pt idx="7">
                  <c:v>1.4360401955458</c:v>
                </c:pt>
                <c:pt idx="8">
                  <c:v>1.4397484644632</c:v>
                </c:pt>
                <c:pt idx="9">
                  <c:v>1.4385124665445</c:v>
                </c:pt>
                <c:pt idx="10">
                  <c:v>1.4161604746433</c:v>
                </c:pt>
                <c:pt idx="11">
                  <c:v>1.4179344645991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85819682"/>
        <c:axId val="11670398"/>
      </c:lineChart>
      <c:catAx>
        <c:axId val="9503227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29871337"/>
        <c:crosses val="autoZero"/>
        <c:auto val="1"/>
        <c:lblAlgn val="ctr"/>
        <c:lblOffset val="100"/>
        <c:noMultiLvlLbl val="0"/>
      </c:catAx>
      <c:valAx>
        <c:axId val="29871337"/>
        <c:scaling>
          <c:orientation val="minMax"/>
          <c:max val="0.7"/>
          <c:min val="0.3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5032274"/>
        <c:crosses val="autoZero"/>
        <c:crossBetween val="between"/>
        <c:majorUnit val="0.1"/>
      </c:valAx>
      <c:catAx>
        <c:axId val="85819682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11670398"/>
        <c:auto val="1"/>
        <c:lblAlgn val="ctr"/>
        <c:lblOffset val="100"/>
        <c:noMultiLvlLbl val="0"/>
      </c:catAx>
      <c:valAx>
        <c:axId val="11670398"/>
        <c:scaling>
          <c:orientation val="minMax"/>
          <c:max val="2"/>
          <c:min val="1"/>
        </c:scaling>
        <c:delete val="0"/>
        <c:axPos val="r"/>
        <c:numFmt formatCode="0.00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85819682"/>
        <c:crosses val="max"/>
        <c:crossBetween val="between"/>
        <c:majorUnit val="0.25"/>
      </c:valAx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328955290161991"/>
          <c:y val="0.9379751514533"/>
          <c:w val="0.334315981720277"/>
          <c:h val="0.0479623494117649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8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799287730143798"/>
          <c:y val="0.0241728561782579"/>
          <c:w val="0.920004031716167"/>
          <c:h val="0.84172856178257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Member Sales %</c:v>
                </c:pt>
              </c:strCache>
            </c:strRef>
          </c:tx>
          <c:spPr>
            <a:solidFill>
              <a:srgbClr val="c00000"/>
            </a:solidFill>
            <a:ln w="0">
              <a:noFill/>
            </a:ln>
          </c:spPr>
          <c:invertIfNegative val="0"/>
          <c:dLbls>
            <c:numFmt formatCode="0.0%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0.59179986</c:v>
                </c:pt>
                <c:pt idx="1">
                  <c:v>0.55530381</c:v>
                </c:pt>
                <c:pt idx="2">
                  <c:v>0.51156108</c:v>
                </c:pt>
                <c:pt idx="3">
                  <c:v>0.50313478</c:v>
                </c:pt>
                <c:pt idx="4">
                  <c:v>0.50635015</c:v>
                </c:pt>
                <c:pt idx="5">
                  <c:v>0.49154396</c:v>
                </c:pt>
                <c:pt idx="6">
                  <c:v>0.51221248</c:v>
                </c:pt>
                <c:pt idx="7">
                  <c:v>0.5217622</c:v>
                </c:pt>
                <c:pt idx="8">
                  <c:v>0.51136387</c:v>
                </c:pt>
                <c:pt idx="9">
                  <c:v>0.52039306</c:v>
                </c:pt>
                <c:pt idx="10">
                  <c:v>0.51816409</c:v>
                </c:pt>
                <c:pt idx="11">
                  <c:v>0.51504517</c:v>
                </c:pt>
              </c:numCache>
            </c:numRef>
          </c:val>
        </c:ser>
        <c:gapWidth val="75"/>
        <c:overlap val="100"/>
        <c:axId val="4942382"/>
        <c:axId val="19105881"/>
      </c:barChart>
      <c:lineChart>
        <c:grouping val="stacke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ffd966"/>
            </a:solidFill>
            <a:ln cap="rnd" w="28440">
              <a:solidFill>
                <a:srgbClr val="ffd966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1.1781326781326</c:v>
                </c:pt>
                <c:pt idx="1">
                  <c:v>1.2688888888888</c:v>
                </c:pt>
                <c:pt idx="2">
                  <c:v>1.2793684773882</c:v>
                </c:pt>
                <c:pt idx="3">
                  <c:v>1.2794632438739</c:v>
                </c:pt>
                <c:pt idx="4">
                  <c:v>1.2710338404222</c:v>
                </c:pt>
                <c:pt idx="5">
                  <c:v>1.2761265580057</c:v>
                </c:pt>
                <c:pt idx="6">
                  <c:v>1.2865467443628</c:v>
                </c:pt>
                <c:pt idx="7">
                  <c:v>1.3270063957086</c:v>
                </c:pt>
                <c:pt idx="8">
                  <c:v>1.3531510107015</c:v>
                </c:pt>
                <c:pt idx="9">
                  <c:v>1.363782051282</c:v>
                </c:pt>
                <c:pt idx="10">
                  <c:v>1.3632585203657</c:v>
                </c:pt>
                <c:pt idx="11">
                  <c:v>1.365270773953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74937978"/>
        <c:axId val="78739469"/>
      </c:lineChart>
      <c:catAx>
        <c:axId val="494238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9105881"/>
        <c:crosses val="autoZero"/>
        <c:auto val="1"/>
        <c:lblAlgn val="ctr"/>
        <c:lblOffset val="100"/>
        <c:noMultiLvlLbl val="0"/>
      </c:catAx>
      <c:valAx>
        <c:axId val="19105881"/>
        <c:scaling>
          <c:orientation val="minMax"/>
          <c:max val="0.7"/>
          <c:min val="0.3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4942382"/>
        <c:crosses val="autoZero"/>
        <c:crossBetween val="between"/>
        <c:majorUnit val="0.1"/>
      </c:valAx>
      <c:catAx>
        <c:axId val="74937978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78739469"/>
        <c:auto val="1"/>
        <c:lblAlgn val="ctr"/>
        <c:lblOffset val="100"/>
        <c:noMultiLvlLbl val="0"/>
      </c:catAx>
      <c:valAx>
        <c:axId val="78739469"/>
        <c:scaling>
          <c:orientation val="minMax"/>
          <c:max val="2"/>
          <c:min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74937978"/>
        <c:crosses val="max"/>
        <c:crossBetween val="between"/>
        <c:majorUnit val="0.25"/>
      </c:valAx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3361876208532"/>
          <c:y val="0.937975131104841"/>
          <c:w val="0.331189443387574"/>
          <c:h val="0.0476909545696186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8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473031535435696"/>
          <c:y val="0.0241844395721215"/>
          <c:w val="0.919994666311087"/>
          <c:h val="0.8417380904923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Member Sales %</c:v>
                </c:pt>
              </c:strCache>
            </c:strRef>
          </c:tx>
          <c:spPr>
            <a:solidFill>
              <a:srgbClr val="c00000"/>
            </a:solidFill>
            <a:ln w="0">
              <a:noFill/>
            </a:ln>
          </c:spPr>
          <c:invertIfNegative val="0"/>
          <c:dLbls>
            <c:numFmt formatCode="0.0%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0.16755685</c:v>
                </c:pt>
                <c:pt idx="1">
                  <c:v>0.18389318</c:v>
                </c:pt>
                <c:pt idx="2">
                  <c:v>0.19415646</c:v>
                </c:pt>
                <c:pt idx="3">
                  <c:v>0.19749692</c:v>
                </c:pt>
                <c:pt idx="4">
                  <c:v>0.19912604</c:v>
                </c:pt>
                <c:pt idx="5">
                  <c:v>0.18657479</c:v>
                </c:pt>
                <c:pt idx="6">
                  <c:v>0.175009</c:v>
                </c:pt>
                <c:pt idx="7">
                  <c:v>0.18618959</c:v>
                </c:pt>
                <c:pt idx="8">
                  <c:v>0.19296422</c:v>
                </c:pt>
                <c:pt idx="9">
                  <c:v>0.19312019</c:v>
                </c:pt>
                <c:pt idx="10">
                  <c:v>0.18839717</c:v>
                </c:pt>
                <c:pt idx="11">
                  <c:v>0.17893238</c:v>
                </c:pt>
              </c:numCache>
            </c:numRef>
          </c:val>
        </c:ser>
        <c:gapWidth val="70"/>
        <c:overlap val="100"/>
        <c:axId val="93079885"/>
        <c:axId val="16111527"/>
      </c:barChart>
      <c:lineChart>
        <c:grouping val="stacke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ffc000"/>
            </a:solidFill>
            <a:ln cap="rnd" w="28440">
              <a:solidFill>
                <a:srgbClr val="ffc000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3.2257114818449</c:v>
                </c:pt>
                <c:pt idx="1">
                  <c:v>3.4427244582043</c:v>
                </c:pt>
                <c:pt idx="2">
                  <c:v>3.6766280107047</c:v>
                </c:pt>
                <c:pt idx="3">
                  <c:v>3.8244824482448</c:v>
                </c:pt>
                <c:pt idx="4">
                  <c:v>3.8747152619589</c:v>
                </c:pt>
                <c:pt idx="5">
                  <c:v>3.6340648854961</c:v>
                </c:pt>
                <c:pt idx="6">
                  <c:v>3.3928064363464</c:v>
                </c:pt>
                <c:pt idx="7">
                  <c:v>3.4850711988975</c:v>
                </c:pt>
                <c:pt idx="8">
                  <c:v>3.6929705215419</c:v>
                </c:pt>
                <c:pt idx="9">
                  <c:v>3.6283842794759</c:v>
                </c:pt>
                <c:pt idx="10">
                  <c:v>3.5217762596071</c:v>
                </c:pt>
                <c:pt idx="11">
                  <c:v>3.5534303534303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31643330"/>
        <c:axId val="50037063"/>
      </c:lineChart>
      <c:catAx>
        <c:axId val="9307988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16111527"/>
        <c:crosses val="autoZero"/>
        <c:auto val="1"/>
        <c:lblAlgn val="ctr"/>
        <c:lblOffset val="100"/>
        <c:noMultiLvlLbl val="0"/>
      </c:catAx>
      <c:valAx>
        <c:axId val="16111527"/>
        <c:scaling>
          <c:orientation val="minMax"/>
          <c:max val="0.2"/>
          <c:min val="0.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3079885"/>
        <c:crosses val="autoZero"/>
        <c:crossBetween val="between"/>
        <c:majorUnit val="0.025"/>
      </c:valAx>
      <c:catAx>
        <c:axId val="31643330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50037063"/>
        <c:auto val="1"/>
        <c:lblAlgn val="ctr"/>
        <c:lblOffset val="100"/>
        <c:noMultiLvlLbl val="0"/>
      </c:catAx>
      <c:valAx>
        <c:axId val="50037063"/>
        <c:scaling>
          <c:orientation val="minMax"/>
          <c:min val="2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1643330"/>
        <c:crosses val="max"/>
        <c:crossBetween val="between"/>
        <c:majorUnit val="0.5"/>
      </c:valAx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333659113203428"/>
          <c:y val="0.9379751514533"/>
          <c:w val="0.334315981720277"/>
          <c:h val="0.0479623494117649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8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799549933512905"/>
          <c:y val="0.0241758241758242"/>
          <c:w val="0.919976814756725"/>
          <c:h val="0.8416895604395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Member Sales %</c:v>
                </c:pt>
              </c:strCache>
            </c:strRef>
          </c:tx>
          <c:spPr>
            <a:solidFill>
              <a:srgbClr val="c00000"/>
            </a:solidFill>
            <a:ln w="0">
              <a:noFill/>
            </a:ln>
          </c:spPr>
          <c:invertIfNegative val="0"/>
          <c:dLbls>
            <c:numFmt formatCode="0.0%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ffffff"/>
                    </a:solidFill>
                    <a:latin typeface="Calibri"/>
                    <a:ea typeface="DejaVu San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2"/>
                <c:pt idx="0">
                  <c:v>0.282377546370624</c:v>
                </c:pt>
                <c:pt idx="1">
                  <c:v>0.277755091779958</c:v>
                </c:pt>
                <c:pt idx="2">
                  <c:v>0.273870987354213</c:v>
                </c:pt>
                <c:pt idx="3">
                  <c:v>0.270057869022964</c:v>
                </c:pt>
                <c:pt idx="4">
                  <c:v>0.269919793937134</c:v>
                </c:pt>
                <c:pt idx="5">
                  <c:v>0.280738570943954</c:v>
                </c:pt>
                <c:pt idx="6">
                  <c:v>0.301500981083552</c:v>
                </c:pt>
                <c:pt idx="7">
                  <c:v>0.313471977269963</c:v>
                </c:pt>
                <c:pt idx="8">
                  <c:v>0.300620034993047</c:v>
                </c:pt>
                <c:pt idx="9">
                  <c:v>0.303460644451287</c:v>
                </c:pt>
                <c:pt idx="10">
                  <c:v>0.307353933111416</c:v>
                </c:pt>
                <c:pt idx="11">
                  <c:v>0.3059</c:v>
                </c:pt>
              </c:numCache>
            </c:numRef>
          </c:val>
        </c:ser>
        <c:gapWidth val="70"/>
        <c:overlap val="100"/>
        <c:axId val="94770331"/>
        <c:axId val="96864801"/>
      </c:barChart>
      <c:lineChart>
        <c:grouping val="stacked"/>
        <c:varyColors val="0"/>
        <c:ser>
          <c:idx val="1"/>
          <c:order val="1"/>
          <c:tx>
            <c:strRef>
              <c:f>label 1</c:f>
              <c:strCache>
                <c:ptCount val="1"/>
                <c:pt idx="0">
                  <c:v>Member Visiting Freq.</c:v>
                </c:pt>
              </c:strCache>
            </c:strRef>
          </c:tx>
          <c:spPr>
            <a:solidFill>
              <a:srgbClr val="ffd966"/>
            </a:solidFill>
            <a:ln cap="rnd" w="28440">
              <a:solidFill>
                <a:srgbClr val="ffd966"/>
              </a:solidFill>
              <a:round/>
            </a:ln>
          </c:spPr>
          <c:marker>
            <c:symbol val="none"/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2"/>
                <c:pt idx="0">
                  <c:v>Jul 22</c:v>
                </c:pt>
                <c:pt idx="1">
                  <c:v>Aug 22</c:v>
                </c:pt>
                <c:pt idx="2">
                  <c:v>Sep 22</c:v>
                </c:pt>
                <c:pt idx="3">
                  <c:v>Oct 22</c:v>
                </c:pt>
                <c:pt idx="4">
                  <c:v>Nov 22</c:v>
                </c:pt>
                <c:pt idx="5">
                  <c:v>Dec 22</c:v>
                </c:pt>
                <c:pt idx="6">
                  <c:v>Jan 23</c:v>
                </c:pt>
                <c:pt idx="7">
                  <c:v>Feb 23</c:v>
                </c:pt>
                <c:pt idx="8">
                  <c:v>Mar 23</c:v>
                </c:pt>
                <c:pt idx="9">
                  <c:v>Apr 23</c:v>
                </c:pt>
                <c:pt idx="10">
                  <c:v>May 23</c:v>
                </c:pt>
                <c:pt idx="11">
                  <c:v>Jun 23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2"/>
                <c:pt idx="0">
                  <c:v>1.774017</c:v>
                </c:pt>
                <c:pt idx="1">
                  <c:v>1.714633</c:v>
                </c:pt>
                <c:pt idx="2">
                  <c:v>1.608665</c:v>
                </c:pt>
                <c:pt idx="3">
                  <c:v>1.597917</c:v>
                </c:pt>
                <c:pt idx="4">
                  <c:v>1.660721</c:v>
                </c:pt>
                <c:pt idx="5">
                  <c:v>1.664122</c:v>
                </c:pt>
                <c:pt idx="6">
                  <c:v>1.604667</c:v>
                </c:pt>
                <c:pt idx="7">
                  <c:v>1.571954</c:v>
                </c:pt>
                <c:pt idx="8">
                  <c:v>1.649035</c:v>
                </c:pt>
                <c:pt idx="9">
                  <c:v>1.710552</c:v>
                </c:pt>
                <c:pt idx="10">
                  <c:v>1.6619987269255</c:v>
                </c:pt>
                <c:pt idx="11">
                  <c:v>1.6083727211343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66767536"/>
        <c:axId val="47011023"/>
      </c:lineChart>
      <c:catAx>
        <c:axId val="9477033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6864801"/>
        <c:crosses val="autoZero"/>
        <c:auto val="1"/>
        <c:lblAlgn val="ctr"/>
        <c:lblOffset val="100"/>
        <c:noMultiLvlLbl val="0"/>
      </c:catAx>
      <c:valAx>
        <c:axId val="96864801"/>
        <c:scaling>
          <c:orientation val="minMax"/>
          <c:max val="0.4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94770331"/>
        <c:crosses val="autoZero"/>
        <c:crossBetween val="between"/>
        <c:majorUnit val="0.1"/>
      </c:valAx>
      <c:catAx>
        <c:axId val="66767536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47011023"/>
        <c:auto val="1"/>
        <c:lblAlgn val="ctr"/>
        <c:lblOffset val="100"/>
        <c:noMultiLvlLbl val="0"/>
      </c:catAx>
      <c:valAx>
        <c:axId val="47011023"/>
        <c:scaling>
          <c:orientation val="minMax"/>
          <c:max val="2"/>
          <c:min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6767536"/>
        <c:crosses val="max"/>
        <c:crossBetween val="between"/>
        <c:majorUnit val="0.25"/>
      </c:valAx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366585874493483"/>
          <c:y val="0.9379751514533"/>
          <c:w val="0.334315981720277"/>
          <c:h val="0.0479623494117649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9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2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How Many Brand(s) Members Visited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824498732426826"/>
          <c:y val="0.0907011798950049"/>
          <c:w val="0.902224014749942"/>
          <c:h val="0.3622329642912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70ad47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[$-409]mm/dd/yyyy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39836</c:v>
                </c:pt>
                <c:pt idx="1">
                  <c:v>40871</c:v>
                </c:pt>
                <c:pt idx="2">
                  <c:v>41624</c:v>
                </c:pt>
                <c:pt idx="3">
                  <c:v>42050</c:v>
                </c:pt>
                <c:pt idx="4">
                  <c:v>41705</c:v>
                </c:pt>
                <c:pt idx="5">
                  <c:v>41968</c:v>
                </c:pt>
                <c:pt idx="6">
                  <c:v>43695</c:v>
                </c:pt>
                <c:pt idx="7">
                  <c:v>43210</c:v>
                </c:pt>
                <c:pt idx="8">
                  <c:v>41811</c:v>
                </c:pt>
                <c:pt idx="9">
                  <c:v>42703</c:v>
                </c:pt>
                <c:pt idx="10">
                  <c:v>42668</c:v>
                </c:pt>
                <c:pt idx="11">
                  <c:v>41984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5b9bd5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[$-409]mm/dd/yyyy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12"/>
                <c:pt idx="0">
                  <c:v>14049</c:v>
                </c:pt>
                <c:pt idx="1">
                  <c:v>14946</c:v>
                </c:pt>
                <c:pt idx="2">
                  <c:v>14173</c:v>
                </c:pt>
                <c:pt idx="3">
                  <c:v>13773</c:v>
                </c:pt>
                <c:pt idx="4">
                  <c:v>13622</c:v>
                </c:pt>
                <c:pt idx="5">
                  <c:v>13810</c:v>
                </c:pt>
                <c:pt idx="6">
                  <c:v>14649</c:v>
                </c:pt>
                <c:pt idx="7">
                  <c:v>13931</c:v>
                </c:pt>
                <c:pt idx="8">
                  <c:v>13364</c:v>
                </c:pt>
                <c:pt idx="9">
                  <c:v>13953</c:v>
                </c:pt>
                <c:pt idx="10">
                  <c:v>13568</c:v>
                </c:pt>
                <c:pt idx="11">
                  <c:v>13388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ffc000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[$-409]mm/dd/yyyy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2</c:f>
              <c:numCache>
                <c:formatCode>General</c:formatCode>
                <c:ptCount val="12"/>
                <c:pt idx="0">
                  <c:v>4309</c:v>
                </c:pt>
                <c:pt idx="1">
                  <c:v>4780</c:v>
                </c:pt>
                <c:pt idx="2">
                  <c:v>4390</c:v>
                </c:pt>
                <c:pt idx="3">
                  <c:v>4127</c:v>
                </c:pt>
                <c:pt idx="4">
                  <c:v>4010</c:v>
                </c:pt>
                <c:pt idx="5">
                  <c:v>3955</c:v>
                </c:pt>
                <c:pt idx="6">
                  <c:v>4416</c:v>
                </c:pt>
                <c:pt idx="7">
                  <c:v>4279</c:v>
                </c:pt>
                <c:pt idx="8">
                  <c:v>4092</c:v>
                </c:pt>
                <c:pt idx="9">
                  <c:v>4307</c:v>
                </c:pt>
                <c:pt idx="10">
                  <c:v>4160</c:v>
                </c:pt>
                <c:pt idx="11">
                  <c:v>3952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43682b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[$-409]mm/dd/yyyy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3</c:f>
              <c:numCache>
                <c:formatCode>General</c:formatCode>
                <c:ptCount val="12"/>
                <c:pt idx="0">
                  <c:v>1448</c:v>
                </c:pt>
                <c:pt idx="1">
                  <c:v>1585</c:v>
                </c:pt>
                <c:pt idx="2">
                  <c:v>1256</c:v>
                </c:pt>
                <c:pt idx="3">
                  <c:v>1265</c:v>
                </c:pt>
                <c:pt idx="4">
                  <c:v>1167</c:v>
                </c:pt>
                <c:pt idx="5">
                  <c:v>1196</c:v>
                </c:pt>
                <c:pt idx="6">
                  <c:v>1378</c:v>
                </c:pt>
                <c:pt idx="7">
                  <c:v>1300</c:v>
                </c:pt>
                <c:pt idx="8">
                  <c:v>1247</c:v>
                </c:pt>
                <c:pt idx="9">
                  <c:v>1296</c:v>
                </c:pt>
                <c:pt idx="10">
                  <c:v>1270</c:v>
                </c:pt>
                <c:pt idx="11">
                  <c:v>1214</c:v>
                </c:pt>
              </c:numCache>
            </c:numRef>
          </c:val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255e91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[$-409]mm/dd/yyyy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4</c:f>
              <c:numCache>
                <c:formatCode>General</c:formatCode>
                <c:ptCount val="12"/>
                <c:pt idx="0">
                  <c:v>419</c:v>
                </c:pt>
                <c:pt idx="1">
                  <c:v>444</c:v>
                </c:pt>
                <c:pt idx="2">
                  <c:v>363</c:v>
                </c:pt>
                <c:pt idx="3">
                  <c:v>336</c:v>
                </c:pt>
                <c:pt idx="4">
                  <c:v>329</c:v>
                </c:pt>
                <c:pt idx="5">
                  <c:v>302</c:v>
                </c:pt>
                <c:pt idx="6">
                  <c:v>346</c:v>
                </c:pt>
                <c:pt idx="7">
                  <c:v>331</c:v>
                </c:pt>
                <c:pt idx="8">
                  <c:v>318</c:v>
                </c:pt>
                <c:pt idx="9">
                  <c:v>374</c:v>
                </c:pt>
                <c:pt idx="10">
                  <c:v>366</c:v>
                </c:pt>
                <c:pt idx="11">
                  <c:v>304</c:v>
                </c:pt>
              </c:numCache>
            </c:numRef>
          </c:val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997300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[$-409]mm/dd/yyyy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5</c:f>
              <c:numCache>
                <c:formatCode>General</c:formatCode>
                <c:ptCount val="12"/>
                <c:pt idx="0">
                  <c:v>93</c:v>
                </c:pt>
                <c:pt idx="1">
                  <c:v>122</c:v>
                </c:pt>
                <c:pt idx="2">
                  <c:v>93</c:v>
                </c:pt>
                <c:pt idx="3">
                  <c:v>84</c:v>
                </c:pt>
                <c:pt idx="4">
                  <c:v>76</c:v>
                </c:pt>
                <c:pt idx="5">
                  <c:v>69</c:v>
                </c:pt>
                <c:pt idx="6">
                  <c:v>86</c:v>
                </c:pt>
                <c:pt idx="7">
                  <c:v>99</c:v>
                </c:pt>
                <c:pt idx="8">
                  <c:v>74</c:v>
                </c:pt>
                <c:pt idx="9">
                  <c:v>97</c:v>
                </c:pt>
                <c:pt idx="10">
                  <c:v>103</c:v>
                </c:pt>
                <c:pt idx="11">
                  <c:v>77</c:v>
                </c:pt>
              </c:numCache>
            </c:numRef>
          </c:val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8cc168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[$-409]mm/dd/yyyy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6</c:f>
              <c:numCache>
                <c:formatCode>General</c:formatCode>
                <c:ptCount val="12"/>
                <c:pt idx="0">
                  <c:v>20</c:v>
                </c:pt>
                <c:pt idx="1">
                  <c:v>29</c:v>
                </c:pt>
                <c:pt idx="2">
                  <c:v>20</c:v>
                </c:pt>
                <c:pt idx="3">
                  <c:v>14</c:v>
                </c:pt>
                <c:pt idx="4">
                  <c:v>13</c:v>
                </c:pt>
                <c:pt idx="5">
                  <c:v>14</c:v>
                </c:pt>
                <c:pt idx="6">
                  <c:v>20</c:v>
                </c:pt>
                <c:pt idx="7">
                  <c:v>14</c:v>
                </c:pt>
                <c:pt idx="8">
                  <c:v>10</c:v>
                </c:pt>
                <c:pt idx="9">
                  <c:v>17</c:v>
                </c:pt>
                <c:pt idx="10">
                  <c:v>22</c:v>
                </c:pt>
                <c:pt idx="11">
                  <c:v>16</c:v>
                </c:pt>
              </c:numCache>
            </c:numRef>
          </c:val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7cafdd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[$-409]mm/dd/yyyy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7</c:f>
              <c:numCache>
                <c:formatCode>General</c:formatCode>
                <c:ptCount val="12"/>
                <c:pt idx="0">
                  <c:v>2</c:v>
                </c:pt>
                <c:pt idx="1">
                  <c:v>7</c:v>
                </c:pt>
                <c:pt idx="2">
                  <c:v>7</c:v>
                </c:pt>
                <c:pt idx="3">
                  <c:v>4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6</c:v>
                </c:pt>
                <c:pt idx="8">
                  <c:v>2</c:v>
                </c:pt>
                <c:pt idx="9">
                  <c:v>9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ffcd33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8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[$-409]mm/dd/yyyy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0</c:v>
                </c:pt>
              </c:numCache>
            </c:numRef>
          </c:val>
        </c:ser>
        <c:gapWidth val="150"/>
        <c:overlap val="0"/>
        <c:axId val="89867324"/>
        <c:axId val="6726209"/>
      </c:barChart>
      <c:dateAx>
        <c:axId val="89867324"/>
        <c:scaling>
          <c:orientation val="minMax"/>
        </c:scaling>
        <c:delete val="1"/>
        <c:axPos val="b"/>
        <c:numFmt formatCode="[$-409]mm/dd/yyyy" sourceLinked="1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6726209"/>
        <c:auto val="1"/>
        <c:lblOffset val="100"/>
        <c:baseTimeUnit val="months"/>
        <c:noMultiLvlLbl val="0"/>
      </c:dateAx>
      <c:valAx>
        <c:axId val="6726209"/>
        <c:scaling>
          <c:orientation val="minMax"/>
          <c:max val="50000"/>
        </c:scaling>
        <c:delete val="0"/>
        <c:axPos val="l"/>
        <c:majorGridlines>
          <c:spPr>
            <a:ln w="6480">
              <a:solidFill>
                <a:srgbClr val="d9d9d9"/>
              </a:solidFill>
              <a:prstDash val="dash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No of Member(s) (K)</a:t>
                </a:r>
              </a:p>
            </c:rich>
          </c:tx>
          <c:layout>
            <c:manualLayout>
              <c:xMode val="edge"/>
              <c:yMode val="edge"/>
              <c:x val="0.0428382115694861"/>
              <c:y val="0.184521025001299"/>
            </c:manualLayout>
          </c:layout>
          <c:overlay val="0"/>
          <c:spPr>
            <a:noFill/>
            <a:ln w="0">
              <a:noFill/>
            </a:ln>
          </c:spPr>
        </c:title>
        <c:numFmt formatCode="0" sourceLinked="0"/>
        <c:majorTickMark val="none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404040"/>
                </a:solidFill>
                <a:latin typeface="Calibri"/>
                <a:ea typeface="DejaVu Sans"/>
              </a:defRPr>
            </a:pPr>
          </a:p>
        </c:txPr>
        <c:crossAx val="89867324"/>
        <c:crosses val="autoZero"/>
        <c:crossBetween val="between"/>
        <c:dispUnits>
          <c:builtInUnit val="thousands"/>
          <c:dispUnitsLbl/>
        </c:dispUnits>
      </c:valAx>
      <c:dTable>
        <c:showHorzBorder val="1"/>
        <c:showOutline val="1"/>
        <c:showKeys val="1"/>
        <c:spPr>
          <a:noFill/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</c:dTable>
      <c:spPr>
        <a:noFill/>
        <a:ln w="0">
          <a:noFill/>
        </a:ln>
      </c:spPr>
    </c:plotArea>
    <c:plotVisOnly val="1"/>
    <c:dispBlanksAs val="gap"/>
  </c:chart>
  <c:spPr>
    <a:noFill/>
    <a:ln w="6480">
      <a:noFill/>
    </a:ln>
  </c:spPr>
  <c:userShapes r:id="rId1"/>
</c:chartSpace>
</file>

<file path=ppt/charts/chart29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axId val="8275995"/>
        <c:axId val="2672055"/>
      </c:barChart>
      <c:catAx>
        <c:axId val="8275995"/>
        <c:scaling>
          <c:orientation val="minMax"/>
        </c:scaling>
        <c:delete val="0"/>
        <c:axPos val="b"/>
        <c:numFmt formatCode="General" sourceLinked="1"/>
        <c:tickLblPos val="none"/>
        <c:spPr>
          <a:ln w="0">
            <a:noFill/>
          </a:ln>
        </c:spPr>
        <c:txPr>
          <a:bodyPr/>
          <a:lstStyle/>
          <a:p>
            <a:pPr>
              <a:defRPr b="0" sz="1800" spc="-1"/>
            </a:pPr>
          </a:p>
        </c:txPr>
        <c:crossAx val="2672055"/>
        <c:auto val="1"/>
        <c:lblAlgn val="ctr"/>
        <c:lblOffset val="100"/>
        <c:noMultiLvlLbl val="0"/>
      </c:catAx>
      <c:valAx>
        <c:axId val="2672055"/>
        <c:scaling>
          <c:orientation val="minMax"/>
        </c:scaling>
        <c:delete val="0"/>
        <c:axPos val="l"/>
        <c:numFmt formatCode="General" sourceLinked="1"/>
        <c:tickLblPos val="none"/>
        <c:spPr>
          <a:ln w="0">
            <a:noFill/>
          </a:ln>
        </c:spPr>
        <c:txPr>
          <a:bodyPr/>
          <a:lstStyle/>
          <a:p>
            <a:pPr>
              <a:defRPr b="0" sz="1800" spc="-1"/>
            </a:pPr>
          </a:p>
        </c:txPr>
        <c:crossAx val="8275995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29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axId val="42175623"/>
        <c:axId val="61426929"/>
      </c:barChart>
      <c:catAx>
        <c:axId val="42175623"/>
        <c:scaling>
          <c:orientation val="minMax"/>
        </c:scaling>
        <c:delete val="0"/>
        <c:axPos val="b"/>
        <c:numFmt formatCode="General" sourceLinked="1"/>
        <c:tickLblPos val="none"/>
        <c:spPr>
          <a:ln w="0">
            <a:noFill/>
          </a:ln>
        </c:spPr>
        <c:txPr>
          <a:bodyPr/>
          <a:lstStyle/>
          <a:p>
            <a:pPr>
              <a:defRPr b="0" sz="1800" spc="-1"/>
            </a:pPr>
          </a:p>
        </c:txPr>
        <c:crossAx val="61426929"/>
        <c:auto val="1"/>
        <c:lblAlgn val="ctr"/>
        <c:lblOffset val="100"/>
        <c:noMultiLvlLbl val="0"/>
      </c:catAx>
      <c:valAx>
        <c:axId val="61426929"/>
        <c:scaling>
          <c:orientation val="minMax"/>
        </c:scaling>
        <c:delete val="0"/>
        <c:axPos val="l"/>
        <c:numFmt formatCode="General" sourceLinked="1"/>
        <c:tickLblPos val="none"/>
        <c:spPr>
          <a:ln w="0">
            <a:noFill/>
          </a:ln>
        </c:spPr>
        <c:txPr>
          <a:bodyPr/>
          <a:lstStyle/>
          <a:p>
            <a:pPr>
              <a:defRPr b="0" sz="1800" spc="-1"/>
            </a:pPr>
          </a:p>
        </c:txPr>
        <c:crossAx val="42175623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29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doughnutChart>
        <c:varyColors val="1"/>
        <c:ser>
          <c:idx val="0"/>
          <c:order val="0"/>
          <c:spPr>
            <a:solidFill>
              <a:srgbClr val="4472c4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ffd96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9dc3e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2e75b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7030a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bf9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a9d18e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54823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9e480e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%" sourceLinked="0"/>
            <c:dLbl>
              <c:idx val="0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1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2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3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4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5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6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7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1"/>
            <c:showCatName val="1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7"/>
                <c:pt idx="0">
                  <c:v>GKB</c:v>
                </c:pt>
                <c:pt idx="1">
                  <c:v>MMC</c:v>
                </c:pt>
                <c:pt idx="2">
                  <c:v>OYS</c:v>
                </c:pt>
                <c:pt idx="3">
                  <c:v>HAP</c:v>
                </c:pt>
                <c:pt idx="4">
                  <c:v>GKJ</c:v>
                </c:pt>
                <c:pt idx="5">
                  <c:v>和平飯店</c:v>
                </c:pt>
                <c:pt idx="6">
                  <c:v>永華日常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0.294102444823486</c:v>
                </c:pt>
                <c:pt idx="1">
                  <c:v>0.28779655760583</c:v>
                </c:pt>
                <c:pt idx="2">
                  <c:v>0.151496356024189</c:v>
                </c:pt>
                <c:pt idx="3">
                  <c:v>0.0918488654571768</c:v>
                </c:pt>
                <c:pt idx="4">
                  <c:v>0.0655915645836563</c:v>
                </c:pt>
                <c:pt idx="5">
                  <c:v>0.0630071845764201</c:v>
                </c:pt>
                <c:pt idx="6">
                  <c:v>0.0461570269292396</c:v>
                </c:pt>
              </c:numCache>
            </c:numRef>
          </c:val>
        </c:ser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29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doughnutChart>
        <c:varyColors val="1"/>
        <c:ser>
          <c:idx val="0"/>
          <c:order val="0"/>
          <c:spPr>
            <a:solidFill>
              <a:srgbClr val="4472c4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c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9dc3e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7030a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2e75b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bf9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a9d18e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54823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9e480e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%" sourceLinked="0"/>
            <c:dLbl>
              <c:idx val="0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1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2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3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4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5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6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7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1"/>
            <c:showCatName val="1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7"/>
                <c:pt idx="0">
                  <c:v>GKK</c:v>
                </c:pt>
                <c:pt idx="1">
                  <c:v>MMC</c:v>
                </c:pt>
                <c:pt idx="2">
                  <c:v>HAP</c:v>
                </c:pt>
                <c:pt idx="3">
                  <c:v>OYS</c:v>
                </c:pt>
                <c:pt idx="4">
                  <c:v>GKJ</c:v>
                </c:pt>
                <c:pt idx="5">
                  <c:v>和平飯店</c:v>
                </c:pt>
                <c:pt idx="6">
                  <c:v>永華日常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0.386706537991028</c:v>
                </c:pt>
                <c:pt idx="1">
                  <c:v>0.26851977708305</c:v>
                </c:pt>
                <c:pt idx="2">
                  <c:v>0.102623351909745</c:v>
                </c:pt>
                <c:pt idx="3">
                  <c:v>0.0911376919940193</c:v>
                </c:pt>
                <c:pt idx="4">
                  <c:v>0.0588555117575098</c:v>
                </c:pt>
                <c:pt idx="5">
                  <c:v>0.043631915182819</c:v>
                </c:pt>
                <c:pt idx="6">
                  <c:v>0.0485252140818268</c:v>
                </c:pt>
              </c:numCache>
            </c:numRef>
          </c:val>
        </c:ser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29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doughnutChart>
        <c:varyColors val="1"/>
        <c:ser>
          <c:idx val="0"/>
          <c:order val="0"/>
          <c:spPr>
            <a:solidFill>
              <a:srgbClr val="4472c4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c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ffd96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9dc3e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7030a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2e75b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54823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a9d18e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9e480e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%" sourceLinked="0"/>
            <c:dLbl>
              <c:idx val="0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1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2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3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4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5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6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7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1"/>
            <c:showCatName val="1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7"/>
                <c:pt idx="0">
                  <c:v>GKK</c:v>
                </c:pt>
                <c:pt idx="1">
                  <c:v>GKB</c:v>
                </c:pt>
                <c:pt idx="2">
                  <c:v>MMC</c:v>
                </c:pt>
                <c:pt idx="3">
                  <c:v>HAP</c:v>
                </c:pt>
                <c:pt idx="4">
                  <c:v>OYS</c:v>
                </c:pt>
                <c:pt idx="5">
                  <c:v>永華日常</c:v>
                </c:pt>
                <c:pt idx="6">
                  <c:v>和平飯店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0.328076525336091</c:v>
                </c:pt>
                <c:pt idx="1">
                  <c:v>0.223888314374353</c:v>
                </c:pt>
                <c:pt idx="2">
                  <c:v>0.195966907962771</c:v>
                </c:pt>
                <c:pt idx="3">
                  <c:v>0.061013443640124</c:v>
                </c:pt>
                <c:pt idx="4">
                  <c:v>0.0654084798345398</c:v>
                </c:pt>
                <c:pt idx="5">
                  <c:v>0.077300930713547</c:v>
                </c:pt>
                <c:pt idx="6">
                  <c:v>0.0483453981385729</c:v>
                </c:pt>
              </c:numCache>
            </c:numRef>
          </c:val>
        </c:ser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29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doughnutChart>
        <c:varyColors val="1"/>
        <c:ser>
          <c:idx val="0"/>
          <c:order val="0"/>
          <c:spPr>
            <a:solidFill>
              <a:srgbClr val="4472c4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c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ffd96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9dc3e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7030a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a9d18e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bf9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54823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9e480e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%" sourceLinked="0"/>
            <c:dLbl>
              <c:idx val="0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1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2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3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4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5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6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7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1"/>
            <c:showCatName val="1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7"/>
                <c:pt idx="0">
                  <c:v>GKK</c:v>
                </c:pt>
                <c:pt idx="1">
                  <c:v>GKB</c:v>
                </c:pt>
                <c:pt idx="2">
                  <c:v>MMC</c:v>
                </c:pt>
                <c:pt idx="3">
                  <c:v>HAP</c:v>
                </c:pt>
                <c:pt idx="4">
                  <c:v>和平飯店</c:v>
                </c:pt>
                <c:pt idx="5">
                  <c:v>GKJ</c:v>
                </c:pt>
                <c:pt idx="6">
                  <c:v>永華日常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0.433067375886524</c:v>
                </c:pt>
                <c:pt idx="1">
                  <c:v>0.19813829787234</c:v>
                </c:pt>
                <c:pt idx="2">
                  <c:v>0.167553191489361</c:v>
                </c:pt>
                <c:pt idx="3">
                  <c:v>0.0806737588652482</c:v>
                </c:pt>
                <c:pt idx="4">
                  <c:v>0.0418144208037825</c:v>
                </c:pt>
                <c:pt idx="5">
                  <c:v>0.0373817966903073</c:v>
                </c:pt>
                <c:pt idx="6">
                  <c:v>0.0413711583924349</c:v>
                </c:pt>
              </c:numCache>
            </c:numRef>
          </c:val>
        </c:ser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29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doughnutChart>
        <c:varyColors val="1"/>
        <c:ser>
          <c:idx val="0"/>
          <c:order val="0"/>
          <c:spPr>
            <a:solidFill>
              <a:srgbClr val="4472c4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c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ffd96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7030a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2e75b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bf9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a9d18e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54823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9e480e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%" sourceLinked="0"/>
            <c:dLbl>
              <c:idx val="0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1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2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3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4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5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6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7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1"/>
            <c:showCatName val="1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7"/>
                <c:pt idx="0">
                  <c:v>GKK</c:v>
                </c:pt>
                <c:pt idx="1">
                  <c:v>GKB</c:v>
                </c:pt>
                <c:pt idx="2">
                  <c:v>HAP</c:v>
                </c:pt>
                <c:pt idx="3">
                  <c:v>OYS</c:v>
                </c:pt>
                <c:pt idx="4">
                  <c:v>GKJ</c:v>
                </c:pt>
                <c:pt idx="5">
                  <c:v>和平飯店</c:v>
                </c:pt>
                <c:pt idx="6">
                  <c:v>永華日常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0.39369299300007</c:v>
                </c:pt>
                <c:pt idx="1">
                  <c:v>0.279360814537226</c:v>
                </c:pt>
                <c:pt idx="2">
                  <c:v>0.0907162553913596</c:v>
                </c:pt>
                <c:pt idx="3">
                  <c:v>0.0801810082726437</c:v>
                </c:pt>
                <c:pt idx="4">
                  <c:v>0.0535954182280987</c:v>
                </c:pt>
                <c:pt idx="5">
                  <c:v>0.0576963869051827</c:v>
                </c:pt>
                <c:pt idx="6">
                  <c:v>0.0447571236654175</c:v>
                </c:pt>
              </c:numCache>
            </c:numRef>
          </c:val>
        </c:ser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29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doughnutChart>
        <c:varyColors val="1"/>
        <c:ser>
          <c:idx val="0"/>
          <c:order val="0"/>
          <c:spPr>
            <a:solidFill>
              <a:srgbClr val="4472c4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c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ffd96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9dc3e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2e75b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a9d18e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54823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bf9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9e480e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%" sourceLinked="0"/>
            <c:dLbl>
              <c:idx val="0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1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2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3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4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5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6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7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1"/>
            <c:showCatName val="1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7"/>
                <c:pt idx="0">
                  <c:v>GKK</c:v>
                </c:pt>
                <c:pt idx="1">
                  <c:v>GKB</c:v>
                </c:pt>
                <c:pt idx="2">
                  <c:v>MMC</c:v>
                </c:pt>
                <c:pt idx="3">
                  <c:v>OYS</c:v>
                </c:pt>
                <c:pt idx="4">
                  <c:v>和平飯店</c:v>
                </c:pt>
                <c:pt idx="5">
                  <c:v>永華日常</c:v>
                </c:pt>
                <c:pt idx="6">
                  <c:v>GKJ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0.300371872887085</c:v>
                </c:pt>
                <c:pt idx="1">
                  <c:v>0.2552400270453</c:v>
                </c:pt>
                <c:pt idx="2">
                  <c:v>0.216869506423258</c:v>
                </c:pt>
                <c:pt idx="3">
                  <c:v>0.0922920892494929</c:v>
                </c:pt>
                <c:pt idx="4">
                  <c:v>0.0451318458417849</c:v>
                </c:pt>
                <c:pt idx="5">
                  <c:v>0.0502028397565922</c:v>
                </c:pt>
                <c:pt idx="6">
                  <c:v>0.0398918187964841</c:v>
                </c:pt>
              </c:numCache>
            </c:numRef>
          </c:val>
        </c:ser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29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欄2</c:v>
                </c:pt>
              </c:strCache>
            </c:strRef>
          </c:tx>
          <c:spPr>
            <a:solidFill>
              <a:srgbClr val="4472c4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c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ffd96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a5a5a5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bf9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7030a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2e75b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a9d18e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9e480e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%" sourceLinked="0"/>
            <c:dLbl>
              <c:idx val="0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1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2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3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4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5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6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7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1"/>
            <c:showCatName val="1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7"/>
                <c:pt idx="0">
                  <c:v>GKK</c:v>
                </c:pt>
                <c:pt idx="1">
                  <c:v>GKB</c:v>
                </c:pt>
                <c:pt idx="2">
                  <c:v>MMC</c:v>
                </c:pt>
                <c:pt idx="3">
                  <c:v>GKJ</c:v>
                </c:pt>
                <c:pt idx="4">
                  <c:v>HAP</c:v>
                </c:pt>
                <c:pt idx="5">
                  <c:v>OYS</c:v>
                </c:pt>
                <c:pt idx="6">
                  <c:v>和平飯店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0.269788519637462</c:v>
                </c:pt>
                <c:pt idx="1">
                  <c:v>0.215709969788519</c:v>
                </c:pt>
                <c:pt idx="2">
                  <c:v>0.191238670694864</c:v>
                </c:pt>
                <c:pt idx="3">
                  <c:v>0.0903323262839879</c:v>
                </c:pt>
                <c:pt idx="4">
                  <c:v>0.0897280966767371</c:v>
                </c:pt>
                <c:pt idx="5">
                  <c:v>0.0845921450151057</c:v>
                </c:pt>
                <c:pt idx="6">
                  <c:v>0.0586102719033232</c:v>
                </c:pt>
              </c:numCache>
            </c:numRef>
          </c:val>
        </c:ser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30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欄2</c:v>
                </c:pt>
              </c:strCache>
            </c:strRef>
          </c:tx>
          <c:spPr>
            <a:solidFill>
              <a:srgbClr val="4472c4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c00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a6a6a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ffd96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2e75b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7030a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bf90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26447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7"/>
            <c:spPr>
              <a:solidFill>
                <a:srgbClr val="9e480e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%" sourceLinked="0"/>
            <c:dLbl>
              <c:idx val="0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1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2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3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4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5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6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7"/>
              <c:numFmt formatCode="0.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Calibri"/>
                      <a:ea typeface="DejaVu Sans"/>
                    </a:defRPr>
                  </a:pPr>
                </a:p>
              </c:txPr>
              <c:showLegendKey val="0"/>
              <c:showVal val="1"/>
              <c:showCatName val="1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1"/>
            <c:showCatName val="1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7"/>
                <c:pt idx="0">
                  <c:v>GKK</c:v>
                </c:pt>
                <c:pt idx="1">
                  <c:v>MMC</c:v>
                </c:pt>
                <c:pt idx="2">
                  <c:v>GKB</c:v>
                </c:pt>
                <c:pt idx="3">
                  <c:v>OYS</c:v>
                </c:pt>
                <c:pt idx="4">
                  <c:v>HAP</c:v>
                </c:pt>
                <c:pt idx="5">
                  <c:v>GKJ</c:v>
                </c:pt>
                <c:pt idx="6">
                  <c:v>永華日常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8"/>
                <c:pt idx="0">
                  <c:v>0.337860310421286</c:v>
                </c:pt>
                <c:pt idx="1">
                  <c:v>0.226164079822616</c:v>
                </c:pt>
                <c:pt idx="2">
                  <c:v>0.177937915742793</c:v>
                </c:pt>
                <c:pt idx="3">
                  <c:v>0.0784368070953436</c:v>
                </c:pt>
                <c:pt idx="4">
                  <c:v>0.0740022172949002</c:v>
                </c:pt>
                <c:pt idx="5">
                  <c:v>0.0518292682926829</c:v>
                </c:pt>
                <c:pt idx="6">
                  <c:v>0.0537694013303769</c:v>
                </c:pt>
              </c:numCache>
            </c:numRef>
          </c:val>
        </c:ser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30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All Brands</c:v>
                </c:pt>
              </c:strCache>
            </c:strRef>
          </c:tx>
          <c:spPr>
            <a:solidFill>
              <a:srgbClr val="4472c4"/>
            </a:solidFill>
            <a:ln cap="rnd" w="28440">
              <a:solidFill>
                <a:srgbClr val="4472c4"/>
              </a:solidFill>
              <a:round/>
            </a:ln>
          </c:spPr>
          <c:marker>
            <c:symbol val="none"/>
          </c:marker>
          <c:dLbls>
            <c:numFmt formatCode="0.0_ 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2.740207</c:v>
                </c:pt>
                <c:pt idx="1">
                  <c:v>2.758458</c:v>
                </c:pt>
                <c:pt idx="2">
                  <c:v>2.723288</c:v>
                </c:pt>
                <c:pt idx="3">
                  <c:v>2.675378</c:v>
                </c:pt>
                <c:pt idx="4">
                  <c:v>2.657815</c:v>
                </c:pt>
                <c:pt idx="5">
                  <c:v>2.675045</c:v>
                </c:pt>
                <c:pt idx="6">
                  <c:v>2.780287</c:v>
                </c:pt>
                <c:pt idx="7">
                  <c:v>2.771378</c:v>
                </c:pt>
                <c:pt idx="8">
                  <c:v>2.68422</c:v>
                </c:pt>
                <c:pt idx="9">
                  <c:v>2.716436</c:v>
                </c:pt>
                <c:pt idx="10">
                  <c:v>2.737892</c:v>
                </c:pt>
                <c:pt idx="11">
                  <c:v>2.743897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53041120"/>
        <c:axId val="68580112"/>
      </c:lineChart>
      <c:dateAx>
        <c:axId val="53041120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8580112"/>
        <c:crosses val="autoZero"/>
        <c:auto val="1"/>
        <c:lblOffset val="100"/>
        <c:baseTimeUnit val="months"/>
        <c:noMultiLvlLbl val="0"/>
      </c:dateAx>
      <c:valAx>
        <c:axId val="68580112"/>
        <c:scaling>
          <c:orientation val="minMax"/>
          <c:max val="3"/>
          <c:min val="2.2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53041120"/>
        <c:crosses val="autoZero"/>
        <c:crossBetween val="between"/>
        <c:majorUnit val="0.2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30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ineChart>
        <c:grouping val="standard"/>
        <c:varyColors val="0"/>
        <c:ser>
          <c:idx val="0"/>
          <c:order val="0"/>
          <c:spPr>
            <a:solidFill>
              <a:srgbClr val="4472c4"/>
            </a:solidFill>
            <a:ln cap="rnd" w="28440">
              <a:solidFill>
                <a:srgbClr val="4472c4"/>
              </a:solidFill>
              <a:round/>
            </a:ln>
          </c:spPr>
          <c:marker>
            <c:symbol val="none"/>
          </c:marker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smooth val="0"/>
        </c:ser>
        <c:ser>
          <c:idx val="1"/>
          <c:order val="1"/>
          <c:tx>
            <c:strRef>
              <c:f>label 0</c:f>
              <c:strCache>
                <c:ptCount val="1"/>
                <c:pt idx="0">
                  <c:v>GKK</c:v>
                </c:pt>
              </c:strCache>
            </c:strRef>
          </c:tx>
          <c:spPr>
            <a:solidFill>
              <a:srgbClr val="ed7d31"/>
            </a:solidFill>
            <a:ln cap="rnd" w="28440">
              <a:solidFill>
                <a:srgbClr val="ed7d31"/>
              </a:solidFill>
              <a:round/>
            </a:ln>
          </c:spPr>
          <c:marker>
            <c:symbol val="none"/>
          </c:marker>
          <c:dLbls>
            <c:numFmt formatCode="0.0_ 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2.871342</c:v>
                </c:pt>
                <c:pt idx="1">
                  <c:v>2.896073</c:v>
                </c:pt>
                <c:pt idx="2">
                  <c:v>2.874446</c:v>
                </c:pt>
                <c:pt idx="3">
                  <c:v>2.831379</c:v>
                </c:pt>
                <c:pt idx="4">
                  <c:v>2.809933</c:v>
                </c:pt>
                <c:pt idx="5">
                  <c:v>2.818581</c:v>
                </c:pt>
                <c:pt idx="6">
                  <c:v>2.929307</c:v>
                </c:pt>
                <c:pt idx="7">
                  <c:v>2.920884</c:v>
                </c:pt>
                <c:pt idx="8">
                  <c:v>2.835492</c:v>
                </c:pt>
                <c:pt idx="9">
                  <c:v>2.86366</c:v>
                </c:pt>
                <c:pt idx="10">
                  <c:v>2.871889</c:v>
                </c:pt>
                <c:pt idx="11">
                  <c:v>2.870629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1</c:f>
              <c:strCache>
                <c:ptCount val="1"/>
                <c:pt idx="0">
                  <c:v>GKB</c:v>
                </c:pt>
              </c:strCache>
            </c:strRef>
          </c:tx>
          <c:spPr>
            <a:solidFill>
              <a:srgbClr val="a5a5a5"/>
            </a:solidFill>
            <a:ln cap="rnd" w="28440">
              <a:solidFill>
                <a:srgbClr val="a5a5a5"/>
              </a:solidFill>
              <a:round/>
            </a:ln>
          </c:spPr>
          <c:marker>
            <c:symbol val="none"/>
          </c:marker>
          <c:dLbls>
            <c:numFmt formatCode="0.0_ 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12"/>
                <c:pt idx="0">
                  <c:v>3.007344</c:v>
                </c:pt>
                <c:pt idx="1">
                  <c:v>3.022314</c:v>
                </c:pt>
                <c:pt idx="2">
                  <c:v>3.005977</c:v>
                </c:pt>
                <c:pt idx="3">
                  <c:v>2.962302</c:v>
                </c:pt>
                <c:pt idx="4">
                  <c:v>2.930521</c:v>
                </c:pt>
                <c:pt idx="5">
                  <c:v>2.954923</c:v>
                </c:pt>
                <c:pt idx="6">
                  <c:v>3.051156</c:v>
                </c:pt>
                <c:pt idx="7">
                  <c:v>3.029843</c:v>
                </c:pt>
                <c:pt idx="8">
                  <c:v>2.970202</c:v>
                </c:pt>
                <c:pt idx="9">
                  <c:v>2.997374</c:v>
                </c:pt>
                <c:pt idx="10">
                  <c:v>3.007162</c:v>
                </c:pt>
                <c:pt idx="11">
                  <c:v>3.044038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2</c:f>
              <c:strCache>
                <c:ptCount val="1"/>
                <c:pt idx="0">
                  <c:v>GKJ</c:v>
                </c:pt>
              </c:strCache>
            </c:strRef>
          </c:tx>
          <c:spPr>
            <a:solidFill>
              <a:srgbClr val="ffc000"/>
            </a:solidFill>
            <a:ln cap="rnd" w="28440">
              <a:solidFill>
                <a:srgbClr val="ffc000"/>
              </a:solidFill>
              <a:round/>
            </a:ln>
          </c:spPr>
          <c:marker>
            <c:symbol val="none"/>
          </c:marker>
          <c:dLbls>
            <c:numFmt formatCode="0.0_ 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2</c:f>
              <c:numCache>
                <c:formatCode>General</c:formatCode>
                <c:ptCount val="12"/>
                <c:pt idx="0">
                  <c:v>1.698465</c:v>
                </c:pt>
                <c:pt idx="1">
                  <c:v>1.883249</c:v>
                </c:pt>
                <c:pt idx="2">
                  <c:v>2.006385</c:v>
                </c:pt>
                <c:pt idx="3">
                  <c:v>1.988885</c:v>
                </c:pt>
                <c:pt idx="4">
                  <c:v>1.940202</c:v>
                </c:pt>
                <c:pt idx="5">
                  <c:v>1.916003</c:v>
                </c:pt>
                <c:pt idx="6">
                  <c:v>1.976478</c:v>
                </c:pt>
                <c:pt idx="7">
                  <c:v>1.997147</c:v>
                </c:pt>
                <c:pt idx="8">
                  <c:v>1.909435</c:v>
                </c:pt>
                <c:pt idx="9">
                  <c:v>1.917522</c:v>
                </c:pt>
                <c:pt idx="10">
                  <c:v>1.914602</c:v>
                </c:pt>
                <c:pt idx="11">
                  <c:v>1.876766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3</c:f>
              <c:strCache>
                <c:ptCount val="1"/>
                <c:pt idx="0">
                  <c:v>OYS</c:v>
                </c:pt>
              </c:strCache>
            </c:strRef>
          </c:tx>
          <c:spPr>
            <a:solidFill>
              <a:srgbClr val="5b9bd5"/>
            </a:solidFill>
            <a:ln cap="rnd" w="2844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numFmt formatCode="0.0_ 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3</c:f>
              <c:numCache>
                <c:formatCode>General</c:formatCode>
                <c:ptCount val="12"/>
                <c:pt idx="0">
                  <c:v>2.578392</c:v>
                </c:pt>
                <c:pt idx="1">
                  <c:v>2.571365</c:v>
                </c:pt>
                <c:pt idx="2">
                  <c:v>2.544379</c:v>
                </c:pt>
                <c:pt idx="3">
                  <c:v>2.527106</c:v>
                </c:pt>
                <c:pt idx="4">
                  <c:v>2.497899</c:v>
                </c:pt>
                <c:pt idx="5">
                  <c:v>2.520668</c:v>
                </c:pt>
                <c:pt idx="6">
                  <c:v>2.610968</c:v>
                </c:pt>
                <c:pt idx="7">
                  <c:v>2.60539</c:v>
                </c:pt>
                <c:pt idx="8">
                  <c:v>2.525444</c:v>
                </c:pt>
                <c:pt idx="9">
                  <c:v>2.572072</c:v>
                </c:pt>
                <c:pt idx="10">
                  <c:v>2.607481</c:v>
                </c:pt>
                <c:pt idx="11">
                  <c:v>2.613432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61684223"/>
        <c:axId val="57827374"/>
      </c:lineChart>
      <c:dateAx>
        <c:axId val="61684223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57827374"/>
        <c:crosses val="autoZero"/>
        <c:auto val="1"/>
        <c:lblOffset val="100"/>
        <c:baseTimeUnit val="months"/>
        <c:noMultiLvlLbl val="0"/>
      </c:dateAx>
      <c:valAx>
        <c:axId val="57827374"/>
        <c:scaling>
          <c:orientation val="minMax"/>
          <c:max val="3.2"/>
          <c:min val="1.4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1684223"/>
        <c:crosses val="autoZero"/>
        <c:crossBetween val="between"/>
        <c:majorUnit val="0.4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30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ineChart>
        <c:grouping val="standard"/>
        <c:varyColors val="0"/>
        <c:ser>
          <c:idx val="0"/>
          <c:order val="0"/>
          <c:spPr>
            <a:solidFill>
              <a:srgbClr val="4472c4"/>
            </a:solidFill>
            <a:ln cap="rnd" w="28440">
              <a:solidFill>
                <a:srgbClr val="4472c4"/>
              </a:solidFill>
              <a:round/>
            </a:ln>
          </c:spPr>
          <c:marker>
            <c:symbol val="none"/>
          </c:marker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smooth val="0"/>
        </c:ser>
        <c:ser>
          <c:idx val="1"/>
          <c:order val="1"/>
          <c:spPr>
            <a:solidFill>
              <a:srgbClr val="ed7d31"/>
            </a:solidFill>
            <a:ln cap="rnd" w="28440">
              <a:solidFill>
                <a:srgbClr val="ed7d31"/>
              </a:solidFill>
              <a:round/>
            </a:ln>
          </c:spPr>
          <c:marker>
            <c:symbol val="none"/>
          </c:marker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smooth val="0"/>
        </c:ser>
        <c:ser>
          <c:idx val="2"/>
          <c:order val="2"/>
          <c:spPr>
            <a:solidFill>
              <a:srgbClr val="a5a5a5"/>
            </a:solidFill>
            <a:ln cap="rnd" w="28440">
              <a:solidFill>
                <a:srgbClr val="a5a5a5"/>
              </a:solidFill>
              <a:round/>
            </a:ln>
          </c:spPr>
          <c:marker>
            <c:symbol val="none"/>
          </c:marker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smooth val="0"/>
        </c:ser>
        <c:ser>
          <c:idx val="3"/>
          <c:order val="3"/>
          <c:spPr>
            <a:solidFill>
              <a:srgbClr val="ffc000"/>
            </a:solidFill>
            <a:ln cap="rnd" w="28440">
              <a:solidFill>
                <a:srgbClr val="ffc000"/>
              </a:solidFill>
              <a:round/>
            </a:ln>
          </c:spPr>
          <c:marker>
            <c:symbol val="none"/>
          </c:marker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smooth val="0"/>
        </c:ser>
        <c:ser>
          <c:idx val="4"/>
          <c:order val="4"/>
          <c:tx>
            <c:strRef>
              <c:f>label 0</c:f>
              <c:strCache>
                <c:ptCount val="1"/>
                <c:pt idx="0">
                  <c:v>MMC</c:v>
                </c:pt>
              </c:strCache>
            </c:strRef>
          </c:tx>
          <c:spPr>
            <a:solidFill>
              <a:srgbClr val="5b9bd5"/>
            </a:solidFill>
            <a:ln cap="rnd" w="28440">
              <a:solidFill>
                <a:srgbClr val="5b9bd5"/>
              </a:solidFill>
              <a:round/>
            </a:ln>
          </c:spPr>
          <c:marker>
            <c:symbol val="none"/>
          </c:marker>
          <c:dLbls>
            <c:numFmt formatCode="0.0_ 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2.769818</c:v>
                </c:pt>
                <c:pt idx="1">
                  <c:v>2.801016</c:v>
                </c:pt>
                <c:pt idx="2">
                  <c:v>2.767783</c:v>
                </c:pt>
                <c:pt idx="3">
                  <c:v>2.722281</c:v>
                </c:pt>
                <c:pt idx="4">
                  <c:v>2.715446</c:v>
                </c:pt>
                <c:pt idx="5">
                  <c:v>2.722168</c:v>
                </c:pt>
                <c:pt idx="6">
                  <c:v>2.793584</c:v>
                </c:pt>
                <c:pt idx="7">
                  <c:v>2.797735</c:v>
                </c:pt>
                <c:pt idx="8">
                  <c:v>2.704118</c:v>
                </c:pt>
                <c:pt idx="9">
                  <c:v>2.728451</c:v>
                </c:pt>
                <c:pt idx="10">
                  <c:v>2.770795</c:v>
                </c:pt>
                <c:pt idx="11">
                  <c:v>2.794434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1</c:f>
              <c:strCache>
                <c:ptCount val="1"/>
                <c:pt idx="0">
                  <c:v>HAP</c:v>
                </c:pt>
              </c:strCache>
            </c:strRef>
          </c:tx>
          <c:spPr>
            <a:solidFill>
              <a:srgbClr val="70ad47"/>
            </a:solidFill>
            <a:ln cap="rnd" w="28440">
              <a:solidFill>
                <a:srgbClr val="70ad47"/>
              </a:solidFill>
              <a:round/>
            </a:ln>
          </c:spPr>
          <c:marker>
            <c:symbol val="none"/>
          </c:marker>
          <c:dLbls>
            <c:numFmt formatCode="0.0_ 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12"/>
                <c:pt idx="0">
                  <c:v>2.68587</c:v>
                </c:pt>
                <c:pt idx="1">
                  <c:v>2.735376</c:v>
                </c:pt>
                <c:pt idx="2">
                  <c:v>2.7306</c:v>
                </c:pt>
                <c:pt idx="3">
                  <c:v>2.71523</c:v>
                </c:pt>
                <c:pt idx="4">
                  <c:v>2.746458</c:v>
                </c:pt>
                <c:pt idx="5">
                  <c:v>2.722764</c:v>
                </c:pt>
                <c:pt idx="6">
                  <c:v>2.758172</c:v>
                </c:pt>
                <c:pt idx="7">
                  <c:v>2.798973</c:v>
                </c:pt>
                <c:pt idx="8">
                  <c:v>2.794522</c:v>
                </c:pt>
                <c:pt idx="9">
                  <c:v>2.836809</c:v>
                </c:pt>
                <c:pt idx="10">
                  <c:v>2.826219</c:v>
                </c:pt>
                <c:pt idx="11">
                  <c:v>2.799582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42541042"/>
        <c:axId val="35222816"/>
      </c:lineChart>
      <c:dateAx>
        <c:axId val="42541042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5222816"/>
        <c:crosses val="autoZero"/>
        <c:auto val="1"/>
        <c:lblOffset val="100"/>
        <c:baseTimeUnit val="months"/>
        <c:noMultiLvlLbl val="0"/>
      </c:dateAx>
      <c:valAx>
        <c:axId val="35222816"/>
        <c:scaling>
          <c:orientation val="minMax"/>
          <c:max val="3.2"/>
          <c:min val="2.4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42541042"/>
        <c:crosses val="autoZero"/>
        <c:crossBetween val="between"/>
        <c:majorUnit val="0.2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30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ineChart>
        <c:grouping val="standard"/>
        <c:varyColors val="0"/>
        <c:ser>
          <c:idx val="0"/>
          <c:order val="0"/>
          <c:spPr>
            <a:solidFill>
              <a:srgbClr val="4472c4"/>
            </a:solidFill>
            <a:ln cap="rnd" w="28440">
              <a:solidFill>
                <a:srgbClr val="4472c4"/>
              </a:solidFill>
              <a:round/>
            </a:ln>
          </c:spPr>
          <c:marker>
            <c:symbol val="none"/>
          </c:marker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smooth val="0"/>
        </c:ser>
        <c:ser>
          <c:idx val="1"/>
          <c:order val="1"/>
          <c:spPr>
            <a:solidFill>
              <a:srgbClr val="ed7d31"/>
            </a:solidFill>
            <a:ln cap="rnd" w="28440">
              <a:solidFill>
                <a:srgbClr val="ed7d31"/>
              </a:solidFill>
              <a:round/>
            </a:ln>
          </c:spPr>
          <c:marker>
            <c:symbol val="none"/>
          </c:marker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smooth val="0"/>
        </c:ser>
        <c:ser>
          <c:idx val="2"/>
          <c:order val="2"/>
          <c:spPr>
            <a:solidFill>
              <a:srgbClr val="a5a5a5"/>
            </a:solidFill>
            <a:ln cap="rnd" w="28440">
              <a:solidFill>
                <a:srgbClr val="a5a5a5"/>
              </a:solidFill>
              <a:round/>
            </a:ln>
          </c:spPr>
          <c:marker>
            <c:symbol val="none"/>
          </c:marker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smooth val="0"/>
        </c:ser>
        <c:ser>
          <c:idx val="3"/>
          <c:order val="3"/>
          <c:spPr>
            <a:solidFill>
              <a:srgbClr val="ffc000"/>
            </a:solidFill>
            <a:ln cap="rnd" w="28440">
              <a:solidFill>
                <a:srgbClr val="ffc000"/>
              </a:solidFill>
              <a:round/>
            </a:ln>
          </c:spPr>
          <c:marker>
            <c:symbol val="none"/>
          </c:marker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smooth val="0"/>
        </c:ser>
        <c:ser>
          <c:idx val="4"/>
          <c:order val="4"/>
          <c:spPr>
            <a:solidFill>
              <a:srgbClr val="5b9bd5"/>
            </a:solidFill>
            <a:ln cap="rnd" w="28440">
              <a:solidFill>
                <a:srgbClr val="5b9bd5"/>
              </a:solidFill>
              <a:round/>
            </a:ln>
          </c:spPr>
          <c:marker>
            <c:symbol val="none"/>
          </c:marker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smooth val="0"/>
        </c:ser>
        <c:ser>
          <c:idx val="5"/>
          <c:order val="5"/>
          <c:spPr>
            <a:solidFill>
              <a:srgbClr val="70ad47"/>
            </a:solidFill>
            <a:ln cap="rnd" w="28440">
              <a:solidFill>
                <a:srgbClr val="70ad47"/>
              </a:solidFill>
              <a:round/>
            </a:ln>
          </c:spPr>
          <c:marker>
            <c:symbol val="none"/>
          </c:marker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smooth val="0"/>
        </c:ser>
        <c:ser>
          <c:idx val="6"/>
          <c:order val="6"/>
          <c:spPr>
            <a:solidFill>
              <a:srgbClr val="264478"/>
            </a:solidFill>
            <a:ln cap="rnd" w="28440">
              <a:solidFill>
                <a:srgbClr val="264478"/>
              </a:solidFill>
              <a:round/>
            </a:ln>
          </c:spPr>
          <c:marker>
            <c:symbol val="none"/>
          </c:marker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smooth val="0"/>
        </c:ser>
        <c:ser>
          <c:idx val="7"/>
          <c:order val="7"/>
          <c:tx>
            <c:strRef>
              <c:f>label 0</c:f>
              <c:strCache>
                <c:ptCount val="1"/>
                <c:pt idx="0">
                  <c:v>WWA</c:v>
                </c:pt>
              </c:strCache>
            </c:strRef>
          </c:tx>
          <c:spPr>
            <a:solidFill>
              <a:srgbClr val="9e480e"/>
            </a:solidFill>
            <a:ln cap="rnd" w="28440">
              <a:solidFill>
                <a:srgbClr val="9e480e"/>
              </a:solidFill>
              <a:round/>
            </a:ln>
          </c:spPr>
          <c:marker>
            <c:symbol val="none"/>
          </c:marker>
          <c:dLbls>
            <c:numFmt formatCode="0.0_ 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0</c:f>
              <c:numCache>
                <c:formatCode>General</c:formatCode>
                <c:ptCount val="12"/>
                <c:pt idx="0">
                  <c:v>1.33024</c:v>
                </c:pt>
                <c:pt idx="1">
                  <c:v>1.30948</c:v>
                </c:pt>
                <c:pt idx="2">
                  <c:v>1.223583</c:v>
                </c:pt>
                <c:pt idx="3">
                  <c:v>1.219581</c:v>
                </c:pt>
                <c:pt idx="4">
                  <c:v>1.249617</c:v>
                </c:pt>
                <c:pt idx="5">
                  <c:v>1.211369</c:v>
                </c:pt>
                <c:pt idx="6">
                  <c:v>1.20212</c:v>
                </c:pt>
                <c:pt idx="7">
                  <c:v>1.197838</c:v>
                </c:pt>
                <c:pt idx="8">
                  <c:v>1.178435</c:v>
                </c:pt>
                <c:pt idx="9">
                  <c:v>1.211938</c:v>
                </c:pt>
                <c:pt idx="10">
                  <c:v>1.271459</c:v>
                </c:pt>
                <c:pt idx="11">
                  <c:v>1.264568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label 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rgbClr val="636363"/>
            </a:solidFill>
            <a:ln cap="rnd" w="28440">
              <a:solidFill>
                <a:srgbClr val="636363"/>
              </a:solidFill>
              <a:round/>
            </a:ln>
          </c:spPr>
          <c:marker>
            <c:symbol val="none"/>
          </c:marker>
          <c:dLbls>
            <c:numFmt formatCode="0.0_ " sourceLinked="0"/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Calibri"/>
                    <a:ea typeface="DejaVu San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categories</c:f>
              <c:numCache>
                <c:formatCode>mmm\-yy</c:formatCode>
                <c:ptCount val="12"/>
                <c:pt idx="0">
                  <c:v>44743</c:v>
                </c:pt>
                <c:pt idx="1">
                  <c:v>44774</c:v>
                </c:pt>
                <c:pt idx="2">
                  <c:v>44805</c:v>
                </c:pt>
                <c:pt idx="3">
                  <c:v>44835</c:v>
                </c:pt>
                <c:pt idx="4">
                  <c:v>44866</c:v>
                </c:pt>
                <c:pt idx="5">
                  <c:v>44896</c:v>
                </c:pt>
                <c:pt idx="6">
                  <c:v>44927</c:v>
                </c:pt>
                <c:pt idx="7">
                  <c:v>44958</c:v>
                </c:pt>
                <c:pt idx="8">
                  <c:v>44986</c:v>
                </c:pt>
                <c:pt idx="9">
                  <c:v>45017</c:v>
                </c:pt>
                <c:pt idx="10">
                  <c:v>45047</c:v>
                </c:pt>
                <c:pt idx="11">
                  <c:v>45078</c:v>
                </c:pt>
              </c:numCache>
            </c:numRef>
          </c:cat>
          <c:val>
            <c:numRef>
              <c:f>1</c:f>
              <c:numCache>
                <c:formatCode>General</c:formatCode>
                <c:ptCount val="12"/>
                <c:pt idx="0">
                  <c:v>2.564872</c:v>
                </c:pt>
                <c:pt idx="1">
                  <c:v>2.586334</c:v>
                </c:pt>
                <c:pt idx="2">
                  <c:v>2.613131</c:v>
                </c:pt>
                <c:pt idx="3">
                  <c:v>2.607164</c:v>
                </c:pt>
                <c:pt idx="4">
                  <c:v>2.571371</c:v>
                </c:pt>
                <c:pt idx="5">
                  <c:v>2.612547</c:v>
                </c:pt>
                <c:pt idx="6">
                  <c:v>2.894924</c:v>
                </c:pt>
                <c:pt idx="7">
                  <c:v>2.968356</c:v>
                </c:pt>
                <c:pt idx="8">
                  <c:v>2.795545</c:v>
                </c:pt>
                <c:pt idx="9">
                  <c:v>2.781837</c:v>
                </c:pt>
                <c:pt idx="10">
                  <c:v>2.805745</c:v>
                </c:pt>
                <c:pt idx="11">
                  <c:v>2.837695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0"/>
        <c:axId val="37324453"/>
        <c:axId val="60419186"/>
      </c:lineChart>
      <c:dateAx>
        <c:axId val="37324453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0419186"/>
        <c:crosses val="autoZero"/>
        <c:auto val="1"/>
        <c:lblOffset val="100"/>
        <c:baseTimeUnit val="months"/>
        <c:noMultiLvlLbl val="0"/>
      </c:dateAx>
      <c:valAx>
        <c:axId val="60419186"/>
        <c:scaling>
          <c:orientation val="minMax"/>
          <c:max val="3"/>
          <c:min val="1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7324453"/>
        <c:crosses val="autoZero"/>
        <c:crossBetween val="between"/>
        <c:majorUnit val="0.5"/>
      </c:valAx>
      <c:spPr>
        <a:noFill/>
        <a:ln w="0">
          <a:noFill/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drawings/drawing8.xml><?xml version="1.0" encoding="utf-8"?>
<c:userShapes xmlns:cdr="http://schemas.openxmlformats.org/drawingml/2006/chartDrawing" xmlns:a="http://schemas.openxmlformats.org/drawingml/2006/main" xmlns:c="http://schemas.openxmlformats.org/drawingml/2006/chart" xmlns:r="http://schemas.openxmlformats.org/officeDocument/2006/relationships">
  <cdr:relSizeAnchor>
    <cdr:from>
      <cdr:x>0.535607282784052</cdr:x>
      <cdr:y>0.608035760694423</cdr:y>
    </cdr:from>
    <cdr:to>
      <cdr:x>0.612324268264577</cdr:x>
      <cdr:y>0.739955299131972</cdr:y>
    </cdr:to>
    <cdr:sp>
      <cdr:nvSpPr>
        <cdr:cNvPr id="378" name="文字方塊 1"/>
        <cdr:cNvSpPr/>
      </cdr:nvSpPr>
      <cdr:spPr>
        <a:xfrm>
          <a:off x="6693120" y="4211280"/>
          <a:ext cx="958680" cy="913680"/>
        </a:xfrm>
        <a:prstGeom prst="rect">
          <a:avLst/>
        </a:prstGeom>
        <a:noFill/>
        <a:ln w="0">
          <a:noFill/>
        </a:ln>
      </cdr:spPr>
      <cdr:style>
        <a:lnRef idx="0"/>
        <a:fillRef idx="0"/>
        <a:effectRef idx="0"/>
        <a:fontRef idx="minor"/>
      </cdr:style>
      <cdr:txBody>
        <a:bodyPr wrap="none" vertOverflow="clip" lIns="90000" rIns="90000" tIns="45000" bIns="45000" anchor="t">
          <a:noAutofit/>
        </a:bodyPr>
        <a:p>
          <a:pPr>
            <a:lnSpc>
              <a:spcPct val="100000"/>
            </a:lnSpc>
          </a:pPr>
          <a:endParaRPr b="0" sz="1100" spc="-1" strike="noStrike">
            <a:solidFill>
              <a:srgbClr val="000000"/>
            </a:solidFill>
            <a:latin typeface="Times New Roman"/>
            <a:ea typeface="DejaVu Sans"/>
          </a:endParaRPr>
        </a:p>
      </cdr:txBody>
    </cdr:sp>
  </cdr:relSizeAnchor>
</c:userShape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2C71BE9-19EF-4FA6-94D7-77F5B59EF2B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868CC3-504B-4D14-AFDA-BEB6F595A27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8E3CB3-120E-4712-8EFB-4B24A9403F5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41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130D47-4C7F-47BE-BF79-7498CD134DF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C274F6-469E-4BDF-B1DF-19DAE19B8E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8F5FAE-A5B0-4862-9C4C-B952FA52C1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31C339-814D-4247-9877-006FF7F02D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8318B0-56A1-4497-A240-F9D2A54204F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8C3D1E-F937-4F9D-909A-0BBACF7C0F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63B189-D1FF-4EFA-AE26-59D3249C3B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8B9569-2A47-469E-BDFB-C8D003CFFA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2A6949-4307-4EC6-905A-32B6928111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40482E-D104-4C60-8D04-B199EA13DD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C191B1-103D-4A10-A0C2-48A0888D3B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9169C1-1757-4E79-9871-C7C766F9EF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E9B7BA-918D-48C8-81FF-CDDD19F1E1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E1B625-7992-46A6-9E01-AED4294F0C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370344-E7C4-49C9-A1C1-22EED4C310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4357DD-6D04-42C2-B0C7-1029254A4A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0F95E2-D546-4517-892E-E875AEC6DB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E60BB6-0734-4C57-A755-DF3307B2D4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D9E3A7-4D1E-4655-B53A-6A22DF6658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D43DA1-4236-4E56-B88A-46C66CF0F7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BB1B01-1A35-4B97-AF66-2CB6CA561B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6B901B-AB37-4418-9D35-0A8C115330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8EC1FD-5597-4FDB-A943-988B39A6A8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2F20A3-6A30-4D44-B1E6-97A47D6058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6CD172-4D48-42F7-9BC4-A9937BA9F0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BDC4DA-B4E7-451B-ACA7-F933535309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B74D1B-13D0-4031-BE30-8C4CE2D9C8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208BF2-B04B-4C11-A77E-0089323498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A8F330-E9EB-4EA3-A312-B5F6726B25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60CD54-84CE-4A55-BA7E-F3053DF63F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705F8E-1466-4C50-8AED-8AE30969E3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98C99F-3389-4291-A695-2D096A1C32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C67F23-14D2-4499-B967-9E31F87333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312B6B-DD8E-4796-8029-8BF1BCDBCC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0A113C-C4A5-459C-8537-ADD9D5ECB4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2FDFD5-0C25-4491-AAAF-99BC593DFF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43FB50-181C-4DDE-8C77-873B01D447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448312-16A8-4B90-83D0-0FE57D6C49F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4E6023-B0AB-403A-A41A-A57C8D74A47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7697EB-B38F-4C35-92FF-43BCB8D4233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chart" Target="../charts/chart26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chart" Target="../charts/chart270.xml"/><Relationship Id="rId2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chart" Target="../charts/chart271.xml"/><Relationship Id="rId2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chart" Target="../charts/chart272.xml"/><Relationship Id="rId2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chart" Target="../charts/chart27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chart" Target="../charts/chart27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chart" Target="../charts/chart27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chart" Target="../charts/chart276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chart" Target="../charts/chart277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chart" Target="../charts/chart278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chart" Target="../charts/chart27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chart" Target="../charts/chart280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chart" Target="../charts/chart281.xml"/><Relationship Id="rId2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chart" Target="../charts/chart28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chart" Target="../charts/chart28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chart" Target="../charts/chart284.xml"/><Relationship Id="rId3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chart" Target="../charts/chart28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chart" Target="../charts/chart28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chart" Target="../charts/chart287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chart" Target="../charts/chart288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chart" Target="../charts/chart289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chart" Target="../charts/chart290.xml"/><Relationship Id="rId2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chart" Target="../charts/chart291.xml"/><Relationship Id="rId2" Type="http://schemas.openxmlformats.org/officeDocument/2006/relationships/image" Target="../media/image4.png"/><Relationship Id="rId3" Type="http://schemas.openxmlformats.org/officeDocument/2006/relationships/chart" Target="../charts/chart292.xml"/><Relationship Id="rId4" Type="http://schemas.openxmlformats.org/officeDocument/2006/relationships/image" Target="../media/image5.png"/><Relationship Id="rId5" Type="http://schemas.openxmlformats.org/officeDocument/2006/relationships/chart" Target="../charts/chart293.xml"/><Relationship Id="rId6" Type="http://schemas.openxmlformats.org/officeDocument/2006/relationships/chart" Target="../charts/chart294.xml"/><Relationship Id="rId7" Type="http://schemas.openxmlformats.org/officeDocument/2006/relationships/chart" Target="../charts/chart295.xml"/><Relationship Id="rId8" Type="http://schemas.openxmlformats.org/officeDocument/2006/relationships/image" Target="../media/image3.png"/><Relationship Id="rId9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chart" Target="../charts/chart296.xml"/><Relationship Id="rId2" Type="http://schemas.openxmlformats.org/officeDocument/2006/relationships/chart" Target="../charts/chart29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chart" Target="../charts/chart298.xml"/><Relationship Id="rId7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chart" Target="../charts/chart267.xml"/><Relationship Id="rId2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chart" Target="../charts/chart299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chart" Target="../charts/chart300.xml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chart" Target="../charts/chart301.xml"/><Relationship Id="rId2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chart" Target="../charts/chart302.xml"/><Relationship Id="rId2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chart" Target="../charts/chart303.xml"/><Relationship Id="rId2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chart" Target="../charts/chart304.xml"/><Relationship Id="rId2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chart" Target="../charts/chart26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Picture 22" descr=""/>
          <p:cNvPicPr/>
          <p:nvPr/>
        </p:nvPicPr>
        <p:blipFill>
          <a:blip r:embed="rId1"/>
          <a:srcRect l="0" t="7432" r="0" b="2594"/>
          <a:stretch/>
        </p:blipFill>
        <p:spPr>
          <a:xfrm>
            <a:off x="-3240" y="0"/>
            <a:ext cx="12194640" cy="6857280"/>
          </a:xfrm>
          <a:prstGeom prst="rect">
            <a:avLst/>
          </a:prstGeom>
          <a:ln w="0">
            <a:noFill/>
          </a:ln>
        </p:spPr>
      </p:pic>
      <p:sp>
        <p:nvSpPr>
          <p:cNvPr id="132" name="Rectangle 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133" name="Picture 20" descr="經營品牌- 株式会社有限公司Kabushikigaisha"/>
          <p:cNvPicPr/>
          <p:nvPr/>
        </p:nvPicPr>
        <p:blipFill>
          <a:blip r:embed="rId2"/>
          <a:stretch/>
        </p:blipFill>
        <p:spPr>
          <a:xfrm>
            <a:off x="9551880" y="5552280"/>
            <a:ext cx="2423880" cy="758880"/>
          </a:xfrm>
          <a:prstGeom prst="rect">
            <a:avLst/>
          </a:prstGeom>
          <a:ln w="0">
            <a:noFill/>
          </a:ln>
        </p:spPr>
      </p:pic>
      <p:sp>
        <p:nvSpPr>
          <p:cNvPr id="134" name="Rectangle 6"/>
          <p:cNvSpPr/>
          <p:nvPr/>
        </p:nvSpPr>
        <p:spPr>
          <a:xfrm>
            <a:off x="9551880" y="6379200"/>
            <a:ext cx="2410920" cy="22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Helvetica Neue Condensed Black"/>
                <a:ea typeface="Helvetica Neue Condensed Black"/>
              </a:rPr>
              <a:t>INTERNAL USAGE ONLY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Rectangle 7"/>
          <p:cNvSpPr/>
          <p:nvPr/>
        </p:nvSpPr>
        <p:spPr>
          <a:xfrm>
            <a:off x="0" y="3429000"/>
            <a:ext cx="351000" cy="21225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6" name="Rectangle 8"/>
          <p:cNvSpPr/>
          <p:nvPr/>
        </p:nvSpPr>
        <p:spPr>
          <a:xfrm>
            <a:off x="487080" y="3429000"/>
            <a:ext cx="6968880" cy="21225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7" name="Rectangle 10"/>
          <p:cNvSpPr/>
          <p:nvPr/>
        </p:nvSpPr>
        <p:spPr>
          <a:xfrm>
            <a:off x="738360" y="3646800"/>
            <a:ext cx="6717600" cy="642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34"/>
                </a:solidFill>
                <a:latin typeface="Arial"/>
                <a:ea typeface="Helvetica Neue Condensed Black"/>
              </a:rPr>
              <a:t>2022.07 – 2023.06 Sales &amp; Member Analysis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34"/>
                </a:solidFill>
                <a:latin typeface="Arial"/>
                <a:ea typeface="Helvetica Neue Condensed Black"/>
              </a:rPr>
              <a:t>Kabu Pass 1.0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Rectangle 11"/>
          <p:cNvSpPr/>
          <p:nvPr/>
        </p:nvSpPr>
        <p:spPr>
          <a:xfrm>
            <a:off x="738360" y="4424760"/>
            <a:ext cx="5290920" cy="65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200000"/>
              </a:lnSpc>
            </a:pPr>
            <a:r>
              <a:rPr b="1" lang="en-US" sz="1800" spc="-1" strike="noStrike">
                <a:solidFill>
                  <a:srgbClr val="404040"/>
                </a:solidFill>
                <a:latin typeface="Arial"/>
                <a:ea typeface="Helvetica Neue Condensed Black"/>
              </a:rPr>
              <a:t>Presented by Kabu 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Arial"/>
                <a:ea typeface="Helvetica Neue Condensed Black"/>
              </a:rPr>
              <a:t>Version 4.2 - 02.07.2023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矩形 3"/>
          <p:cNvSpPr/>
          <p:nvPr/>
        </p:nvSpPr>
        <p:spPr>
          <a:xfrm>
            <a:off x="0" y="281160"/>
            <a:ext cx="6914880" cy="7210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5568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Sales Tree Analysis – YTD June 2023 (VS 2019) – GKJ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7" name="表格 4"/>
          <p:cNvGraphicFramePr/>
          <p:nvPr/>
        </p:nvGraphicFramePr>
        <p:xfrm>
          <a:off x="375840" y="308700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Total Sales: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-7.96%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$ 6,827,218 (1)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$ 7,417,562 (1)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表格 4"/>
          <p:cNvGraphicFramePr/>
          <p:nvPr/>
        </p:nvGraphicFramePr>
        <p:xfrm>
          <a:off x="3241080" y="174600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Members Sales: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-12.7%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$ 964,293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$ 1,104,163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表格 4"/>
          <p:cNvGraphicFramePr/>
          <p:nvPr/>
        </p:nvGraphicFramePr>
        <p:xfrm>
          <a:off x="6487200" y="1197360"/>
          <a:ext cx="2005920" cy="1234800"/>
        </p:xfrm>
        <a:graphic>
          <a:graphicData uri="http://schemas.openxmlformats.org/drawingml/2006/table">
            <a:tbl>
              <a:tblPr/>
              <a:tblGrid>
                <a:gridCol w="20062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Spending Per Member: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-10.9%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$ 278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</a:t>
                      </a:r>
                      <a:r>
                        <a:rPr b="0" lang="en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312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表格 4"/>
          <p:cNvGraphicFramePr/>
          <p:nvPr/>
        </p:nvGraphicFramePr>
        <p:xfrm>
          <a:off x="6487200" y="2934000"/>
          <a:ext cx="2005920" cy="1190520"/>
        </p:xfrm>
        <a:graphic>
          <a:graphicData uri="http://schemas.openxmlformats.org/drawingml/2006/table">
            <a:tbl>
              <a:tblPr/>
              <a:tblGrid>
                <a:gridCol w="20062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Total Active Members: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-1.84%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3,473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3,538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1" name="表格 4"/>
          <p:cNvGraphicFramePr/>
          <p:nvPr/>
        </p:nvGraphicFramePr>
        <p:xfrm>
          <a:off x="9977040" y="28116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Visit Frequency: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+7.95%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1.63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1.51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2" name="表格 4"/>
          <p:cNvGraphicFramePr/>
          <p:nvPr/>
        </p:nvGraphicFramePr>
        <p:xfrm>
          <a:off x="9977040" y="201780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Spending Per Visit: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-17.8%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$ 171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$ 208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" name="表格 4"/>
          <p:cNvGraphicFramePr/>
          <p:nvPr/>
        </p:nvGraphicFramePr>
        <p:xfrm>
          <a:off x="3241080" y="4227480"/>
          <a:ext cx="1838520" cy="123480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Non-members Sales: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-13.9%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</a:t>
                      </a:r>
                      <a:r>
                        <a:rPr b="0" lang="en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cxnSp>
        <p:nvCxnSpPr>
          <p:cNvPr id="234" name="肘形接點 13"/>
          <p:cNvCxnSpPr>
            <a:stCxn id="227" idx="3"/>
            <a:endCxn id="233" idx="1"/>
          </p:cNvCxnSpPr>
          <p:nvPr/>
        </p:nvCxnSpPr>
        <p:spPr>
          <a:xfrm>
            <a:off x="2214360" y="3682080"/>
            <a:ext cx="1027080" cy="121824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5" name="肘形接點 18"/>
          <p:cNvCxnSpPr>
            <a:stCxn id="227" idx="3"/>
            <a:endCxn id="228" idx="1"/>
          </p:cNvCxnSpPr>
          <p:nvPr/>
        </p:nvCxnSpPr>
        <p:spPr>
          <a:xfrm flipV="1">
            <a:off x="2214360" y="2341080"/>
            <a:ext cx="1027080" cy="134136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6" name="肘形接點 21"/>
          <p:cNvCxnSpPr>
            <a:stCxn id="228" idx="3"/>
            <a:endCxn id="229" idx="1"/>
          </p:cNvCxnSpPr>
          <p:nvPr/>
        </p:nvCxnSpPr>
        <p:spPr>
          <a:xfrm flipV="1">
            <a:off x="5079600" y="1814400"/>
            <a:ext cx="1407960" cy="52704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7" name="肘形接點 24"/>
          <p:cNvCxnSpPr>
            <a:stCxn id="228" idx="3"/>
            <a:endCxn id="230" idx="1"/>
          </p:cNvCxnSpPr>
          <p:nvPr/>
        </p:nvCxnSpPr>
        <p:spPr>
          <a:xfrm>
            <a:off x="5079600" y="2341080"/>
            <a:ext cx="1407960" cy="118836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8" name="肘形接點 27"/>
          <p:cNvCxnSpPr>
            <a:stCxn id="229" idx="3"/>
            <a:endCxn id="231" idx="1"/>
          </p:cNvCxnSpPr>
          <p:nvPr/>
        </p:nvCxnSpPr>
        <p:spPr>
          <a:xfrm flipV="1">
            <a:off x="8493120" y="876240"/>
            <a:ext cx="1484280" cy="93852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9" name="肘形接點 30"/>
          <p:cNvCxnSpPr>
            <a:stCxn id="229" idx="3"/>
            <a:endCxn id="232" idx="1"/>
          </p:cNvCxnSpPr>
          <p:nvPr/>
        </p:nvCxnSpPr>
        <p:spPr>
          <a:xfrm>
            <a:off x="8493120" y="1814400"/>
            <a:ext cx="1484280" cy="79884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40" name="文字方塊 15"/>
          <p:cNvSpPr/>
          <p:nvPr/>
        </p:nvSpPr>
        <p:spPr>
          <a:xfrm>
            <a:off x="269280" y="5532120"/>
            <a:ext cx="11652480" cy="14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Remarks:​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Members sales = No. of Active Members x Average Spending Per Member (Members sales include Gold and Silver members.)​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Spending per Member = Average Visit Frequency x Average Spending Per Visit (Average Transaction Value)​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Active member refers to the members who at least patronize once (i.e. at least one sales activity) in a period. (Under this definition, non-sales activities aren't counted, e.g. opening the app to browse content without spending / opening the app to queue/reserving table without spending  / buying pre-sale cash vouchers without using the vouchers/use points to redeem coupons without using the coupons)​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Visit frequency = Transaction count in a period divided by Active Members.​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Spending per visit = Members Sales divided by Transaction Count.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文字方塊 16"/>
          <p:cNvSpPr/>
          <p:nvPr/>
        </p:nvSpPr>
        <p:spPr>
          <a:xfrm>
            <a:off x="951840" y="4381920"/>
            <a:ext cx="1262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*() is no. of shop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文字方塊 22"/>
          <p:cNvSpPr/>
          <p:nvPr/>
        </p:nvSpPr>
        <p:spPr>
          <a:xfrm>
            <a:off x="9477000" y="4296960"/>
            <a:ext cx="2338560" cy="15811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*Comparable Stores: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Included: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GKJ-(TWP)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Excluded: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GKJ-(AP), GKJ-(CG)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矩形 3"/>
          <p:cNvSpPr/>
          <p:nvPr/>
        </p:nvSpPr>
        <p:spPr>
          <a:xfrm>
            <a:off x="0" y="281160"/>
            <a:ext cx="6654240" cy="7210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5568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Sales Tree Analysis – YTD June 2023 (VS 2019) – OYS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4" name="表格 4"/>
          <p:cNvGraphicFramePr/>
          <p:nvPr/>
        </p:nvGraphicFramePr>
        <p:xfrm>
          <a:off x="375840" y="308700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Total Sales: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-8.45%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$ 46,717,586 (4)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$ 51,026,902 (4)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5" name="表格 4"/>
          <p:cNvGraphicFramePr/>
          <p:nvPr/>
        </p:nvGraphicFramePr>
        <p:xfrm>
          <a:off x="3241080" y="174600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Members Sales: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+33.8%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$ 25,733,303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$ 19,237,804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6" name="表格 4"/>
          <p:cNvGraphicFramePr/>
          <p:nvPr/>
        </p:nvGraphicFramePr>
        <p:xfrm>
          <a:off x="6487200" y="1197360"/>
          <a:ext cx="2005920" cy="1234800"/>
        </p:xfrm>
        <a:graphic>
          <a:graphicData uri="http://schemas.openxmlformats.org/drawingml/2006/table">
            <a:tbl>
              <a:tblPr/>
              <a:tblGrid>
                <a:gridCol w="20062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Spending Per Member: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+3.84%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$ 1704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$ 1641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7" name="表格 4"/>
          <p:cNvGraphicFramePr/>
          <p:nvPr/>
        </p:nvGraphicFramePr>
        <p:xfrm>
          <a:off x="6487200" y="2934000"/>
          <a:ext cx="2005920" cy="1190520"/>
        </p:xfrm>
        <a:graphic>
          <a:graphicData uri="http://schemas.openxmlformats.org/drawingml/2006/table">
            <a:tbl>
              <a:tblPr/>
              <a:tblGrid>
                <a:gridCol w="20062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Total Active Members: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+27.5%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14,947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11,724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" name="表格 4"/>
          <p:cNvGraphicFramePr/>
          <p:nvPr/>
        </p:nvGraphicFramePr>
        <p:xfrm>
          <a:off x="9977040" y="28116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Visit Frequency: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-10.1%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2.05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2.28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9" name="表格 4"/>
          <p:cNvGraphicFramePr/>
          <p:nvPr/>
        </p:nvGraphicFramePr>
        <p:xfrm>
          <a:off x="9977040" y="201780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Spending Per Visit: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+15.9%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$ 833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$ 719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" name="表格 4"/>
          <p:cNvGraphicFramePr/>
          <p:nvPr/>
        </p:nvGraphicFramePr>
        <p:xfrm>
          <a:off x="3241080" y="4227480"/>
          <a:ext cx="1838520" cy="123480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Non-members Sales: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-33.2%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cxnSp>
        <p:nvCxnSpPr>
          <p:cNvPr id="251" name="肘形接點 13"/>
          <p:cNvCxnSpPr>
            <a:stCxn id="244" idx="3"/>
            <a:endCxn id="250" idx="1"/>
          </p:cNvCxnSpPr>
          <p:nvPr/>
        </p:nvCxnSpPr>
        <p:spPr>
          <a:xfrm>
            <a:off x="2214360" y="3682080"/>
            <a:ext cx="1027080" cy="116280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52" name="肘形接點 18"/>
          <p:cNvCxnSpPr>
            <a:stCxn id="244" idx="3"/>
            <a:endCxn id="245" idx="1"/>
          </p:cNvCxnSpPr>
          <p:nvPr/>
        </p:nvCxnSpPr>
        <p:spPr>
          <a:xfrm flipV="1">
            <a:off x="2214360" y="2341080"/>
            <a:ext cx="1027080" cy="134136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53" name="肘形接點 21"/>
          <p:cNvCxnSpPr>
            <a:stCxn id="245" idx="3"/>
            <a:endCxn id="246" idx="1"/>
          </p:cNvCxnSpPr>
          <p:nvPr/>
        </p:nvCxnSpPr>
        <p:spPr>
          <a:xfrm flipV="1">
            <a:off x="5079600" y="1814400"/>
            <a:ext cx="1407960" cy="52704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54" name="肘形接點 24"/>
          <p:cNvCxnSpPr>
            <a:stCxn id="245" idx="3"/>
            <a:endCxn id="247" idx="1"/>
          </p:cNvCxnSpPr>
          <p:nvPr/>
        </p:nvCxnSpPr>
        <p:spPr>
          <a:xfrm>
            <a:off x="5079600" y="2341080"/>
            <a:ext cx="1407960" cy="118836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55" name="肘形接點 27"/>
          <p:cNvCxnSpPr>
            <a:stCxn id="246" idx="3"/>
            <a:endCxn id="248" idx="1"/>
          </p:cNvCxnSpPr>
          <p:nvPr/>
        </p:nvCxnSpPr>
        <p:spPr>
          <a:xfrm flipV="1">
            <a:off x="8493120" y="876240"/>
            <a:ext cx="1484280" cy="93852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56" name="肘形接點 30"/>
          <p:cNvCxnSpPr>
            <a:stCxn id="246" idx="3"/>
            <a:endCxn id="249" idx="1"/>
          </p:cNvCxnSpPr>
          <p:nvPr/>
        </p:nvCxnSpPr>
        <p:spPr>
          <a:xfrm>
            <a:off x="8493120" y="1814400"/>
            <a:ext cx="1484280" cy="79884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57" name="文字方塊 15"/>
          <p:cNvSpPr/>
          <p:nvPr/>
        </p:nvSpPr>
        <p:spPr>
          <a:xfrm>
            <a:off x="269280" y="5532120"/>
            <a:ext cx="11652480" cy="14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Remarks:​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Members sales = No. of Active Members x Average Spending Per Member (Members sales include Gold and Silver members.)​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Spending per Member = Average Visit Frequency x Average Spending Per Visit (Average Transaction Value)​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Active member refers to the members who at least patronize once (i.e. at least one sales activity) in a period. (Under this definition, non-sales activities aren't counted, e.g. opening the app to browse content without spending / opening the app to queue/reserving table without spending  / buying pre-sale cash vouchers without using the vouchers/use points to redeem coupons without using the coupons)​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Visit frequency = Transaction count in a period divided by Active Members.​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Spending per visit = Members Sales divided by Transaction Count.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文字方塊 16"/>
          <p:cNvSpPr/>
          <p:nvPr/>
        </p:nvSpPr>
        <p:spPr>
          <a:xfrm>
            <a:off x="951840" y="4381920"/>
            <a:ext cx="1262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*() is no. of shop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文字方塊 22"/>
          <p:cNvSpPr/>
          <p:nvPr/>
        </p:nvSpPr>
        <p:spPr>
          <a:xfrm>
            <a:off x="9477000" y="4296960"/>
            <a:ext cx="2338560" cy="12463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*Comparable Stores: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Included: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OYS-(CP), OYS-(CWB), OYS-(FW), OYS-(LCX)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17120" y="1122480"/>
            <a:ext cx="9950040" cy="256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Helvetica Neue Condensed"/>
                <a:ea typeface="Helvetica Neue Condensed"/>
              </a:rPr>
              <a:t>C. Spending Per Member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1" name="文字方塊 2"/>
          <p:cNvSpPr/>
          <p:nvPr/>
        </p:nvSpPr>
        <p:spPr>
          <a:xfrm>
            <a:off x="717120" y="4148280"/>
            <a:ext cx="10756800" cy="7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Remarks: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Spending Per Member = Net Sales of Member Transaction / Total No. of Active Member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矩形 3"/>
          <p:cNvSpPr/>
          <p:nvPr/>
        </p:nvSpPr>
        <p:spPr>
          <a:xfrm>
            <a:off x="0" y="130320"/>
            <a:ext cx="467928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Spending Per Member – Kabu Pass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263" name="圖表 1"/>
          <p:cNvGraphicFramePr/>
          <p:nvPr/>
        </p:nvGraphicFramePr>
        <p:xfrm>
          <a:off x="359280" y="1040400"/>
          <a:ext cx="11506320" cy="557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64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Member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 3"/>
          <p:cNvSpPr/>
          <p:nvPr/>
        </p:nvSpPr>
        <p:spPr>
          <a:xfrm>
            <a:off x="0" y="130320"/>
            <a:ext cx="609336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Spending Per Member – GKK, GKB, GKJ, OYS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266" name="圖表 1"/>
          <p:cNvGraphicFramePr/>
          <p:nvPr/>
        </p:nvGraphicFramePr>
        <p:xfrm>
          <a:off x="359280" y="1040400"/>
          <a:ext cx="11506320" cy="557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67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Member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矩形 3"/>
          <p:cNvSpPr/>
          <p:nvPr/>
        </p:nvSpPr>
        <p:spPr>
          <a:xfrm>
            <a:off x="0" y="130320"/>
            <a:ext cx="611028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Spending Per Member – MMC, HAP, WWA, PC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269" name="圖表 1"/>
          <p:cNvGraphicFramePr/>
          <p:nvPr/>
        </p:nvGraphicFramePr>
        <p:xfrm>
          <a:off x="359280" y="1040400"/>
          <a:ext cx="11506320" cy="557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70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Member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717120" y="1122480"/>
            <a:ext cx="9950040" cy="263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Helvetica Neue Condensed"/>
                <a:ea typeface="Helvetica Neue Condensed"/>
              </a:rPr>
              <a:t>D. Spending Per Visit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2" name="文字方塊 2"/>
          <p:cNvSpPr/>
          <p:nvPr/>
        </p:nvSpPr>
        <p:spPr>
          <a:xfrm>
            <a:off x="717120" y="4148280"/>
            <a:ext cx="10756800" cy="12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Remarks: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Visiting = Transactions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Spending Per Visit (Member) = Net Sales of Member Transactions/ Total No. of Member Transactions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Spending Per Visit (Overall) =  Net Sales of All Transactions/ Total No. of Transactions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矩形 3"/>
          <p:cNvSpPr/>
          <p:nvPr/>
        </p:nvSpPr>
        <p:spPr>
          <a:xfrm>
            <a:off x="0" y="130320"/>
            <a:ext cx="971748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Spending Per Visit (Member VS Overall) &amp; Member Visiting Frequency – Kabu Pass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274" name="圖表 1"/>
          <p:cNvGraphicFramePr/>
          <p:nvPr/>
        </p:nvGraphicFramePr>
        <p:xfrm>
          <a:off x="732960" y="1203480"/>
          <a:ext cx="10725840" cy="537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75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6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Visit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圖表 1"/>
          <p:cNvGraphicFramePr/>
          <p:nvPr/>
        </p:nvGraphicFramePr>
        <p:xfrm>
          <a:off x="732960" y="1203480"/>
          <a:ext cx="10725840" cy="537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78" name="矩形 5"/>
          <p:cNvSpPr/>
          <p:nvPr/>
        </p:nvSpPr>
        <p:spPr>
          <a:xfrm>
            <a:off x="0" y="130320"/>
            <a:ext cx="877068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Spending Per Visit (Member VS Overall) &amp; Member Visiting Frequency – GKK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9" name="Picture 4" descr=""/>
          <p:cNvPicPr/>
          <p:nvPr/>
        </p:nvPicPr>
        <p:blipFill>
          <a:blip r:embed="rId2"/>
          <a:stretch/>
        </p:blipFill>
        <p:spPr>
          <a:xfrm>
            <a:off x="8879040" y="163800"/>
            <a:ext cx="657720" cy="657720"/>
          </a:xfrm>
          <a:prstGeom prst="rect">
            <a:avLst/>
          </a:prstGeom>
          <a:ln w="0">
            <a:noFill/>
          </a:ln>
        </p:spPr>
      </p:pic>
      <p:sp>
        <p:nvSpPr>
          <p:cNvPr id="280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6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Visit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矩形 3"/>
          <p:cNvSpPr/>
          <p:nvPr/>
        </p:nvSpPr>
        <p:spPr>
          <a:xfrm>
            <a:off x="0" y="130320"/>
            <a:ext cx="891792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Spending Per Visit (Member VS Overall) &amp; Member Visiting Frequency – GKB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283" name="圖表 1"/>
          <p:cNvGraphicFramePr/>
          <p:nvPr/>
        </p:nvGraphicFramePr>
        <p:xfrm>
          <a:off x="732960" y="1203480"/>
          <a:ext cx="10725840" cy="537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284" name="Picture 6" descr=""/>
          <p:cNvPicPr/>
          <p:nvPr/>
        </p:nvPicPr>
        <p:blipFill>
          <a:blip r:embed="rId2"/>
          <a:stretch/>
        </p:blipFill>
        <p:spPr>
          <a:xfrm>
            <a:off x="9037800" y="81000"/>
            <a:ext cx="785880" cy="785880"/>
          </a:xfrm>
          <a:prstGeom prst="rect">
            <a:avLst/>
          </a:prstGeom>
          <a:ln w="0">
            <a:noFill/>
          </a:ln>
        </p:spPr>
      </p:pic>
      <p:sp>
        <p:nvSpPr>
          <p:cNvPr id="285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6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Visit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unded Rectangle 15"/>
          <p:cNvSpPr/>
          <p:nvPr/>
        </p:nvSpPr>
        <p:spPr>
          <a:xfrm>
            <a:off x="7357320" y="434520"/>
            <a:ext cx="4484160" cy="5762160"/>
          </a:xfrm>
          <a:prstGeom prst="roundRect">
            <a:avLst>
              <a:gd name="adj" fmla="val 9628"/>
            </a:avLst>
          </a:prstGeom>
          <a:noFill/>
          <a:ln w="38100">
            <a:solidFill>
              <a:srgbClr val="c00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360" y="176400"/>
            <a:ext cx="628776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00034"/>
                </a:solidFill>
                <a:latin typeface="Arial"/>
                <a:ea typeface="Helvetica Neue Condensed Black"/>
              </a:rPr>
              <a:t>A. Objective &amp; Background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6480" y="1947240"/>
            <a:ext cx="6623280" cy="414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808080"/>
                </a:solidFill>
                <a:latin typeface="Arial"/>
                <a:ea typeface="Helvetica Neue Light"/>
              </a:rPr>
              <a:t>The following measurements would be covered in this report: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c1002f"/>
              </a:buClr>
              <a:buFont typeface="Calibri Light"/>
              <a:buAutoNum type="alphaUcPeriod"/>
            </a:pPr>
            <a:r>
              <a:rPr b="1" lang="en-US" sz="1200" spc="-1" strike="noStrike">
                <a:solidFill>
                  <a:srgbClr val="c1002f"/>
                </a:solidFill>
                <a:latin typeface="Arial"/>
                <a:ea typeface="Helvetica Neue Light"/>
              </a:rPr>
              <a:t>Member Trend (Per Month)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c1002f"/>
              </a:buClr>
              <a:buFont typeface="Calibri Light"/>
              <a:buAutoNum type="alphaUcPeriod"/>
            </a:pPr>
            <a:r>
              <a:rPr b="1" lang="en-US" sz="1200" spc="-1" strike="noStrike">
                <a:solidFill>
                  <a:srgbClr val="c1002f"/>
                </a:solidFill>
                <a:latin typeface="Arial"/>
                <a:ea typeface="Helvetica Neue Light"/>
              </a:rPr>
              <a:t>Net Sales (Per Month)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c1002f"/>
              </a:buClr>
              <a:buFont typeface="Calibri Light"/>
              <a:buAutoNum type="alphaUcPeriod"/>
            </a:pPr>
            <a:r>
              <a:rPr b="1" lang="en-US" sz="1200" spc="-1" strike="noStrike">
                <a:solidFill>
                  <a:srgbClr val="c1002f"/>
                </a:solidFill>
                <a:latin typeface="Arial"/>
                <a:ea typeface="Helvetica Neue Light"/>
              </a:rPr>
              <a:t>Spending per Member (2 Months Rolling)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c1002f"/>
              </a:buClr>
              <a:buFont typeface="Calibri Light"/>
              <a:buAutoNum type="alphaUcPeriod"/>
            </a:pPr>
            <a:r>
              <a:rPr b="1" lang="en-US" sz="1200" spc="-1" strike="noStrike">
                <a:solidFill>
                  <a:srgbClr val="c1002f"/>
                </a:solidFill>
                <a:latin typeface="Arial"/>
                <a:ea typeface="Helvetica Neue Light"/>
              </a:rPr>
              <a:t>Spending per Visit (2 Months Rolling)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c1002f"/>
              </a:buClr>
              <a:buFont typeface="Calibri Light"/>
              <a:buAutoNum type="alphaUcPeriod"/>
            </a:pPr>
            <a:r>
              <a:rPr b="1" lang="en-US" sz="1200" spc="-1" strike="noStrike">
                <a:solidFill>
                  <a:srgbClr val="c1002f"/>
                </a:solidFill>
                <a:latin typeface="Arial"/>
                <a:ea typeface="Helvetica Neue Light"/>
              </a:rPr>
              <a:t>Member Sales Participation &amp; Visit Frequency Trend (2 Months Rolling)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c1002f"/>
              </a:buClr>
              <a:buFont typeface="Calibri Light"/>
              <a:buAutoNum type="alphaUcPeriod"/>
            </a:pPr>
            <a:r>
              <a:rPr b="1" lang="en-US" sz="1200" spc="-1" strike="noStrike">
                <a:solidFill>
                  <a:srgbClr val="c1002f"/>
                </a:solidFill>
                <a:latin typeface="Arial"/>
                <a:ea typeface="Helvetica Neue Light"/>
              </a:rPr>
              <a:t>Brands Visiting (2 Months Rolling)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499"/>
              </a:spcBef>
              <a:buClr>
                <a:srgbClr val="c1002f"/>
              </a:buClr>
              <a:buFont typeface="Calibri Light"/>
              <a:buAutoNum type="alphaUcPeriod"/>
            </a:pPr>
            <a:r>
              <a:rPr b="1" lang="en-US" sz="1200" spc="-1" strike="noStrike">
                <a:solidFill>
                  <a:srgbClr val="c1002f"/>
                </a:solidFill>
                <a:latin typeface="Arial"/>
                <a:ea typeface="Helvetica Neue Light"/>
              </a:rPr>
              <a:t>Party Size (2 Months Rolling)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Rectangle 3"/>
          <p:cNvSpPr/>
          <p:nvPr/>
        </p:nvSpPr>
        <p:spPr>
          <a:xfrm>
            <a:off x="0" y="434520"/>
            <a:ext cx="351000" cy="808560"/>
          </a:xfrm>
          <a:prstGeom prst="rect">
            <a:avLst/>
          </a:prstGeom>
          <a:solidFill>
            <a:srgbClr val="c0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43" name="TextBox 5"/>
          <p:cNvSpPr/>
          <p:nvPr/>
        </p:nvSpPr>
        <p:spPr>
          <a:xfrm>
            <a:off x="8125560" y="245880"/>
            <a:ext cx="3216600" cy="302760"/>
          </a:xfrm>
          <a:prstGeom prst="rect">
            <a:avLst/>
          </a:prstGeom>
          <a:solidFill>
            <a:srgbClr val="c00034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Helvetica Neue Light"/>
              </a:rPr>
              <a:t>Follow 9 Brands are covered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4" name="Picture 4" descr=""/>
          <p:cNvPicPr/>
          <p:nvPr/>
        </p:nvPicPr>
        <p:blipFill>
          <a:blip r:embed="rId1"/>
          <a:stretch/>
        </p:blipFill>
        <p:spPr>
          <a:xfrm>
            <a:off x="7932600" y="751320"/>
            <a:ext cx="894240" cy="89424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6" descr=""/>
          <p:cNvPicPr/>
          <p:nvPr/>
        </p:nvPicPr>
        <p:blipFill>
          <a:blip r:embed="rId2"/>
          <a:stretch/>
        </p:blipFill>
        <p:spPr>
          <a:xfrm>
            <a:off x="9747360" y="569880"/>
            <a:ext cx="1269360" cy="126936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8" descr=""/>
          <p:cNvPicPr/>
          <p:nvPr/>
        </p:nvPicPr>
        <p:blipFill>
          <a:blip r:embed="rId3"/>
          <a:stretch/>
        </p:blipFill>
        <p:spPr>
          <a:xfrm>
            <a:off x="7909920" y="3123000"/>
            <a:ext cx="990000" cy="46152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10" descr=""/>
          <p:cNvPicPr/>
          <p:nvPr/>
        </p:nvPicPr>
        <p:blipFill>
          <a:blip r:embed="rId4"/>
          <a:stretch/>
        </p:blipFill>
        <p:spPr>
          <a:xfrm>
            <a:off x="9904320" y="2818800"/>
            <a:ext cx="955080" cy="8449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12" descr=""/>
          <p:cNvPicPr/>
          <p:nvPr/>
        </p:nvPicPr>
        <p:blipFill>
          <a:blip r:embed="rId5"/>
          <a:srcRect l="0" t="0" r="0" b="47576"/>
          <a:stretch/>
        </p:blipFill>
        <p:spPr>
          <a:xfrm>
            <a:off x="7435080" y="1737000"/>
            <a:ext cx="1793880" cy="93996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14" descr=""/>
          <p:cNvPicPr/>
          <p:nvPr/>
        </p:nvPicPr>
        <p:blipFill>
          <a:blip r:embed="rId6"/>
          <a:stretch/>
        </p:blipFill>
        <p:spPr>
          <a:xfrm>
            <a:off x="7847280" y="4862520"/>
            <a:ext cx="1134360" cy="113436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16" descr=""/>
          <p:cNvPicPr/>
          <p:nvPr/>
        </p:nvPicPr>
        <p:blipFill>
          <a:blip r:embed="rId7"/>
          <a:stretch/>
        </p:blipFill>
        <p:spPr>
          <a:xfrm>
            <a:off x="9825840" y="3855600"/>
            <a:ext cx="1112400" cy="111240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18" descr=""/>
          <p:cNvPicPr/>
          <p:nvPr/>
        </p:nvPicPr>
        <p:blipFill>
          <a:blip r:embed="rId8"/>
          <a:stretch/>
        </p:blipFill>
        <p:spPr>
          <a:xfrm>
            <a:off x="7840440" y="3844440"/>
            <a:ext cx="1134360" cy="113436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12" descr=""/>
          <p:cNvPicPr/>
          <p:nvPr/>
        </p:nvPicPr>
        <p:blipFill>
          <a:blip r:embed="rId9"/>
          <a:srcRect l="0" t="55146" r="0" b="0"/>
          <a:stretch/>
        </p:blipFill>
        <p:spPr>
          <a:xfrm>
            <a:off x="8967240" y="1947240"/>
            <a:ext cx="1793880" cy="848160"/>
          </a:xfrm>
          <a:prstGeom prst="rect">
            <a:avLst/>
          </a:prstGeom>
          <a:ln w="0">
            <a:noFill/>
          </a:ln>
        </p:spPr>
      </p:pic>
      <p:sp>
        <p:nvSpPr>
          <p:cNvPr id="153" name="TextBox 17"/>
          <p:cNvSpPr/>
          <p:nvPr/>
        </p:nvSpPr>
        <p:spPr>
          <a:xfrm>
            <a:off x="9026640" y="991800"/>
            <a:ext cx="597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c00034"/>
                </a:solidFill>
                <a:latin typeface="Helvetica Neue Condensed Black"/>
                <a:ea typeface="Helvetica Neue Condensed Black"/>
              </a:rPr>
              <a:t>GKK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Box 18"/>
          <p:cNvSpPr/>
          <p:nvPr/>
        </p:nvSpPr>
        <p:spPr>
          <a:xfrm>
            <a:off x="11009160" y="1020240"/>
            <a:ext cx="597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c00034"/>
                </a:solidFill>
                <a:latin typeface="Helvetica Neue Condensed Black"/>
                <a:ea typeface="Helvetica Neue Condensed Black"/>
              </a:rPr>
              <a:t>GKB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Box 19"/>
          <p:cNvSpPr/>
          <p:nvPr/>
        </p:nvSpPr>
        <p:spPr>
          <a:xfrm>
            <a:off x="10951200" y="2154600"/>
            <a:ext cx="713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c00034"/>
                </a:solidFill>
                <a:latin typeface="Helvetica Neue Condensed Black"/>
                <a:ea typeface="Helvetica Neue Condensed Black"/>
              </a:rPr>
              <a:t>MMC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21"/>
          <p:cNvSpPr/>
          <p:nvPr/>
        </p:nvSpPr>
        <p:spPr>
          <a:xfrm>
            <a:off x="8968320" y="3122640"/>
            <a:ext cx="713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c00034"/>
                </a:solidFill>
                <a:latin typeface="Helvetica Neue Condensed Black"/>
                <a:ea typeface="Helvetica Neue Condensed Black"/>
              </a:rPr>
              <a:t>GKJ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Box 22"/>
          <p:cNvSpPr/>
          <p:nvPr/>
        </p:nvSpPr>
        <p:spPr>
          <a:xfrm>
            <a:off x="10951200" y="3130200"/>
            <a:ext cx="713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c00034"/>
                </a:solidFill>
                <a:latin typeface="Helvetica Neue Condensed Black"/>
                <a:ea typeface="Helvetica Neue Condensed Black"/>
              </a:rPr>
              <a:t>OYS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Box 23"/>
          <p:cNvSpPr/>
          <p:nvPr/>
        </p:nvSpPr>
        <p:spPr>
          <a:xfrm>
            <a:off x="8968320" y="4227480"/>
            <a:ext cx="713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c00034"/>
                </a:solidFill>
                <a:latin typeface="Helvetica Neue Condensed Black"/>
                <a:ea typeface="Helvetica Neue Condensed Black"/>
              </a:rPr>
              <a:t>HAP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Box 24"/>
          <p:cNvSpPr/>
          <p:nvPr/>
        </p:nvSpPr>
        <p:spPr>
          <a:xfrm>
            <a:off x="10951200" y="4150440"/>
            <a:ext cx="7138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zh-CN" sz="1400" spc="-1" strike="noStrike">
                <a:solidFill>
                  <a:srgbClr val="c00034"/>
                </a:solidFill>
                <a:latin typeface="Helvetica Neue Condensed Black"/>
                <a:ea typeface="Helvetica Neue Condensed Black"/>
              </a:rPr>
              <a:t>永華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zh-CN" sz="1400" spc="-1" strike="noStrike">
                <a:solidFill>
                  <a:srgbClr val="c00034"/>
                </a:solidFill>
                <a:latin typeface="Helvetica Neue Condensed Black"/>
                <a:ea typeface="Helvetica Neue Condensed Black"/>
              </a:rPr>
              <a:t>日常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Box 25"/>
          <p:cNvSpPr/>
          <p:nvPr/>
        </p:nvSpPr>
        <p:spPr>
          <a:xfrm>
            <a:off x="8968320" y="5185800"/>
            <a:ext cx="7138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zh-CN" sz="1400" spc="-1" strike="noStrike">
                <a:solidFill>
                  <a:srgbClr val="c00034"/>
                </a:solidFill>
                <a:latin typeface="Helvetica Neue Condensed Black"/>
                <a:ea typeface="Helvetica Neue Condensed Black"/>
              </a:rPr>
              <a:t>和平飯店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Rectangle 27"/>
          <p:cNvSpPr/>
          <p:nvPr/>
        </p:nvSpPr>
        <p:spPr>
          <a:xfrm>
            <a:off x="9198360" y="6462360"/>
            <a:ext cx="2923200" cy="18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808080"/>
                </a:solidFill>
                <a:latin typeface="Helvetica Neue Condensed Black"/>
                <a:ea typeface="Helvetica Neue Condensed Black"/>
              </a:rPr>
              <a:t>KABU INTERNAL USAGE ONLY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Box 30"/>
          <p:cNvSpPr/>
          <p:nvPr/>
        </p:nvSpPr>
        <p:spPr>
          <a:xfrm>
            <a:off x="9990000" y="5195880"/>
            <a:ext cx="16948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3600" indent="-936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Helvetica Neue Light"/>
              </a:rPr>
              <a:t>* Wording near the logo is Brand Code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矩形 3"/>
          <p:cNvSpPr/>
          <p:nvPr/>
        </p:nvSpPr>
        <p:spPr>
          <a:xfrm>
            <a:off x="0" y="130320"/>
            <a:ext cx="861948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Spending Per Visit (Member VS Overall) &amp; Member Visiting Frequency – GKJ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288" name="圖表 1"/>
          <p:cNvGraphicFramePr/>
          <p:nvPr/>
        </p:nvGraphicFramePr>
        <p:xfrm>
          <a:off x="732960" y="1203480"/>
          <a:ext cx="10725840" cy="537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89" name="文字方塊 2"/>
          <p:cNvSpPr/>
          <p:nvPr/>
        </p:nvSpPr>
        <p:spPr>
          <a:xfrm>
            <a:off x="5301360" y="-4136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290" name="Picture 8" descr=""/>
          <p:cNvPicPr/>
          <p:nvPr/>
        </p:nvPicPr>
        <p:blipFill>
          <a:blip r:embed="rId2"/>
          <a:stretch/>
        </p:blipFill>
        <p:spPr>
          <a:xfrm>
            <a:off x="8907120" y="337680"/>
            <a:ext cx="656280" cy="306000"/>
          </a:xfrm>
          <a:prstGeom prst="rect">
            <a:avLst/>
          </a:prstGeom>
          <a:ln w="0">
            <a:noFill/>
          </a:ln>
        </p:spPr>
      </p:pic>
      <p:sp>
        <p:nvSpPr>
          <p:cNvPr id="291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6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Visit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矩形 3"/>
          <p:cNvSpPr/>
          <p:nvPr/>
        </p:nvSpPr>
        <p:spPr>
          <a:xfrm>
            <a:off x="0" y="130320"/>
            <a:ext cx="896220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Spending Per Visit (Member VS Overall) &amp; Member Visiting Frequency – MMC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294" name="圖表 1"/>
          <p:cNvGraphicFramePr/>
          <p:nvPr/>
        </p:nvGraphicFramePr>
        <p:xfrm>
          <a:off x="734040" y="1070640"/>
          <a:ext cx="10725840" cy="557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95" name="文字方塊 2"/>
          <p:cNvSpPr/>
          <p:nvPr/>
        </p:nvSpPr>
        <p:spPr>
          <a:xfrm>
            <a:off x="5301360" y="-4136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296" name="Picture 12" descr=""/>
          <p:cNvPicPr/>
          <p:nvPr/>
        </p:nvPicPr>
        <p:blipFill>
          <a:blip r:embed="rId2"/>
          <a:srcRect l="0" t="0" r="0" b="47576"/>
          <a:stretch/>
        </p:blipFill>
        <p:spPr>
          <a:xfrm>
            <a:off x="8897760" y="235800"/>
            <a:ext cx="1003320" cy="525600"/>
          </a:xfrm>
          <a:prstGeom prst="rect">
            <a:avLst/>
          </a:prstGeom>
          <a:ln w="0">
            <a:noFill/>
          </a:ln>
        </p:spPr>
      </p:pic>
      <p:sp>
        <p:nvSpPr>
          <p:cNvPr id="297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6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Visit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矩形 3"/>
          <p:cNvSpPr/>
          <p:nvPr/>
        </p:nvSpPr>
        <p:spPr>
          <a:xfrm>
            <a:off x="0" y="130320"/>
            <a:ext cx="9251640" cy="70416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Spending Per Visit (Member VS Overall) &amp; Member Visiting Frequency – OYS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00" name="圖表 1"/>
          <p:cNvGraphicFramePr/>
          <p:nvPr/>
        </p:nvGraphicFramePr>
        <p:xfrm>
          <a:off x="732960" y="1203480"/>
          <a:ext cx="10725840" cy="537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01" name="文字方塊 2"/>
          <p:cNvSpPr/>
          <p:nvPr/>
        </p:nvSpPr>
        <p:spPr>
          <a:xfrm>
            <a:off x="5301360" y="-4136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302" name="Picture 10" descr=""/>
          <p:cNvPicPr/>
          <p:nvPr/>
        </p:nvPicPr>
        <p:blipFill>
          <a:blip r:embed="rId2"/>
          <a:stretch/>
        </p:blipFill>
        <p:spPr>
          <a:xfrm>
            <a:off x="9740880" y="130320"/>
            <a:ext cx="801000" cy="708480"/>
          </a:xfrm>
          <a:prstGeom prst="rect">
            <a:avLst/>
          </a:prstGeom>
          <a:ln w="0">
            <a:noFill/>
          </a:ln>
        </p:spPr>
      </p:pic>
      <p:sp>
        <p:nvSpPr>
          <p:cNvPr id="303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6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Visit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3"/>
          <p:cNvSpPr/>
          <p:nvPr/>
        </p:nvSpPr>
        <p:spPr>
          <a:xfrm>
            <a:off x="0" y="130320"/>
            <a:ext cx="936684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Spending Per Visit (Member VS Overall) &amp; Member Visiting Frequency – HAP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06" name="圖表 1"/>
          <p:cNvGraphicFramePr/>
          <p:nvPr/>
        </p:nvGraphicFramePr>
        <p:xfrm>
          <a:off x="732960" y="1203480"/>
          <a:ext cx="10725840" cy="537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07" name="文字方塊 2"/>
          <p:cNvSpPr/>
          <p:nvPr/>
        </p:nvSpPr>
        <p:spPr>
          <a:xfrm>
            <a:off x="5301360" y="-4136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8" name="文字方塊 4"/>
          <p:cNvSpPr/>
          <p:nvPr/>
        </p:nvSpPr>
        <p:spPr>
          <a:xfrm>
            <a:off x="4114800" y="-68580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309" name="Picture 18" descr=""/>
          <p:cNvPicPr/>
          <p:nvPr/>
        </p:nvPicPr>
        <p:blipFill>
          <a:blip r:embed="rId2"/>
          <a:stretch/>
        </p:blipFill>
        <p:spPr>
          <a:xfrm>
            <a:off x="9474120" y="68040"/>
            <a:ext cx="784080" cy="784080"/>
          </a:xfrm>
          <a:prstGeom prst="rect">
            <a:avLst/>
          </a:prstGeom>
          <a:ln w="0">
            <a:noFill/>
          </a:ln>
        </p:spPr>
      </p:pic>
      <p:sp>
        <p:nvSpPr>
          <p:cNvPr id="310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6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Visit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矩形 3"/>
          <p:cNvSpPr/>
          <p:nvPr/>
        </p:nvSpPr>
        <p:spPr>
          <a:xfrm>
            <a:off x="0" y="130320"/>
            <a:ext cx="904176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Spending Per Visit (Member VS Overall) &amp; Member Visiting Frequency – WWA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13" name="圖表 1"/>
          <p:cNvGraphicFramePr/>
          <p:nvPr/>
        </p:nvGraphicFramePr>
        <p:xfrm>
          <a:off x="617400" y="1121760"/>
          <a:ext cx="10725840" cy="5560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14" name="文字方塊 2"/>
          <p:cNvSpPr/>
          <p:nvPr/>
        </p:nvSpPr>
        <p:spPr>
          <a:xfrm>
            <a:off x="5301360" y="-4136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315" name="Picture 16" descr=""/>
          <p:cNvPicPr/>
          <p:nvPr/>
        </p:nvPicPr>
        <p:blipFill>
          <a:blip r:embed="rId2"/>
          <a:stretch/>
        </p:blipFill>
        <p:spPr>
          <a:xfrm>
            <a:off x="9119880" y="20880"/>
            <a:ext cx="946440" cy="946440"/>
          </a:xfrm>
          <a:prstGeom prst="rect">
            <a:avLst/>
          </a:prstGeom>
          <a:ln w="0">
            <a:noFill/>
          </a:ln>
        </p:spPr>
      </p:pic>
      <p:sp>
        <p:nvSpPr>
          <p:cNvPr id="316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6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Visit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矩形 3"/>
          <p:cNvSpPr/>
          <p:nvPr/>
        </p:nvSpPr>
        <p:spPr>
          <a:xfrm>
            <a:off x="0" y="130320"/>
            <a:ext cx="888912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Spending Per Visit (Member VS Overall) &amp; Member Visiting Frequency – PC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19" name="圖表 1"/>
          <p:cNvGraphicFramePr/>
          <p:nvPr/>
        </p:nvGraphicFramePr>
        <p:xfrm>
          <a:off x="732960" y="1203480"/>
          <a:ext cx="10725840" cy="537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20" name="文字方塊 2"/>
          <p:cNvSpPr/>
          <p:nvPr/>
        </p:nvSpPr>
        <p:spPr>
          <a:xfrm>
            <a:off x="5301360" y="-413640"/>
            <a:ext cx="1839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321" name="Picture 14" descr=""/>
          <p:cNvPicPr/>
          <p:nvPr/>
        </p:nvPicPr>
        <p:blipFill>
          <a:blip r:embed="rId2"/>
          <a:stretch/>
        </p:blipFill>
        <p:spPr>
          <a:xfrm>
            <a:off x="9101880" y="93600"/>
            <a:ext cx="877320" cy="877320"/>
          </a:xfrm>
          <a:prstGeom prst="rect">
            <a:avLst/>
          </a:prstGeom>
          <a:ln w="0">
            <a:noFill/>
          </a:ln>
        </p:spPr>
      </p:pic>
      <p:sp>
        <p:nvSpPr>
          <p:cNvPr id="322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6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Visit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213120" y="270000"/>
            <a:ext cx="10454040" cy="335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marL="89028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Helvetica Neue Condensed"/>
                <a:ea typeface="Helvetica Neue Condensed"/>
              </a:rPr>
              <a:t>E. Member Sales Participation &amp; </a:t>
            </a:r>
            <a:br>
              <a:rPr sz="4400"/>
            </a:br>
            <a:r>
              <a:rPr b="1" lang="en-US" sz="4400" spc="-1" strike="noStrike">
                <a:solidFill>
                  <a:srgbClr val="ffffff"/>
                </a:solidFill>
                <a:latin typeface="Helvetica Neue Condensed"/>
                <a:ea typeface="Helvetica Neue Condensed"/>
              </a:rPr>
              <a:t>  Visiting Frequency Trend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5" name="文字方塊 2"/>
          <p:cNvSpPr/>
          <p:nvPr/>
        </p:nvSpPr>
        <p:spPr>
          <a:xfrm>
            <a:off x="717120" y="4148280"/>
            <a:ext cx="1075680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Remarks: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Member Sales Participation = Total Net Sales of All Member Transactions/ Total Net Sales of All Transactions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Visiting Frequency = Total No. of Member Transactions / Total No. of Active Member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矩形 3"/>
          <p:cNvSpPr/>
          <p:nvPr/>
        </p:nvSpPr>
        <p:spPr>
          <a:xfrm>
            <a:off x="0" y="130320"/>
            <a:ext cx="844056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Member Sales Participation &amp; Member Visiting Frequency Trend – Kabu Pass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27" name="圖表 2"/>
          <p:cNvGraphicFramePr/>
          <p:nvPr/>
        </p:nvGraphicFramePr>
        <p:xfrm>
          <a:off x="660600" y="1171440"/>
          <a:ext cx="10798920" cy="54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28" name="文字方塊 7"/>
          <p:cNvSpPr/>
          <p:nvPr/>
        </p:nvSpPr>
        <p:spPr>
          <a:xfrm rot="5400000">
            <a:off x="9226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4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Member Sales %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矩形 3"/>
          <p:cNvSpPr/>
          <p:nvPr/>
        </p:nvSpPr>
        <p:spPr>
          <a:xfrm>
            <a:off x="0" y="130320"/>
            <a:ext cx="719568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Member Sales Participation &amp; Member Visiting Frequency Trend - GKK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31" name="圖表 2"/>
          <p:cNvGraphicFramePr/>
          <p:nvPr/>
        </p:nvGraphicFramePr>
        <p:xfrm>
          <a:off x="542520" y="1161000"/>
          <a:ext cx="10798920" cy="54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332" name="Picture 4" descr=""/>
          <p:cNvPicPr/>
          <p:nvPr/>
        </p:nvPicPr>
        <p:blipFill>
          <a:blip r:embed="rId2"/>
          <a:stretch/>
        </p:blipFill>
        <p:spPr>
          <a:xfrm>
            <a:off x="7616880" y="130320"/>
            <a:ext cx="701280" cy="686880"/>
          </a:xfrm>
          <a:prstGeom prst="rect">
            <a:avLst/>
          </a:prstGeom>
          <a:ln w="0">
            <a:noFill/>
          </a:ln>
        </p:spPr>
      </p:pic>
      <p:sp>
        <p:nvSpPr>
          <p:cNvPr id="333" name="文字方塊 7"/>
          <p:cNvSpPr/>
          <p:nvPr/>
        </p:nvSpPr>
        <p:spPr>
          <a:xfrm rot="5400000">
            <a:off x="9226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4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Member Sales %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矩形 3"/>
          <p:cNvSpPr/>
          <p:nvPr/>
        </p:nvSpPr>
        <p:spPr>
          <a:xfrm>
            <a:off x="0" y="130320"/>
            <a:ext cx="719244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Member Sales Participation &amp; Visiting Frequency Trend - GKB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36" name="圖表 2"/>
          <p:cNvGraphicFramePr/>
          <p:nvPr/>
        </p:nvGraphicFramePr>
        <p:xfrm>
          <a:off x="988200" y="1347480"/>
          <a:ext cx="10214640" cy="5136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337" name="Picture 6" descr=""/>
          <p:cNvPicPr/>
          <p:nvPr/>
        </p:nvPicPr>
        <p:blipFill>
          <a:blip r:embed="rId2"/>
          <a:stretch/>
        </p:blipFill>
        <p:spPr>
          <a:xfrm>
            <a:off x="7366320" y="0"/>
            <a:ext cx="1062720" cy="1062720"/>
          </a:xfrm>
          <a:prstGeom prst="rect">
            <a:avLst/>
          </a:prstGeom>
          <a:ln w="0">
            <a:noFill/>
          </a:ln>
        </p:spPr>
      </p:pic>
      <p:sp>
        <p:nvSpPr>
          <p:cNvPr id="338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4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Visit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17120" y="1122480"/>
            <a:ext cx="99500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Helvetica Neue Condensed"/>
                <a:ea typeface="Helvetica Neue Condensed"/>
              </a:rPr>
              <a:t>A. Member Trend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文字方塊 3"/>
          <p:cNvSpPr/>
          <p:nvPr/>
        </p:nvSpPr>
        <p:spPr>
          <a:xfrm>
            <a:off x="717120" y="4148280"/>
            <a:ext cx="10756800" cy="16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新細明體"/>
              </a:rPr>
              <a:t>Remarks: 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新細明體"/>
              </a:rPr>
              <a:t>Member No. = Total No. of members that are in different tiers, Silver and Gold, at the end of the period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新細明體"/>
              </a:rPr>
              <a:t>Active Member = Members who have contained ANY transaction in the period, referring to the members who at least patronize once (i.e. at least one sales activity) in a period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新細明體"/>
              </a:rPr>
              <a:t>Active Member Ratio = Total No. of Active Members/ Total No. of Members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矩形 3"/>
          <p:cNvSpPr/>
          <p:nvPr/>
        </p:nvSpPr>
        <p:spPr>
          <a:xfrm>
            <a:off x="0" y="130320"/>
            <a:ext cx="719568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Member Sales Participation &amp; Visiting Frequency Trend - GKJ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1" name="Picture 8" descr=""/>
          <p:cNvPicPr/>
          <p:nvPr/>
        </p:nvPicPr>
        <p:blipFill>
          <a:blip r:embed="rId1"/>
          <a:stretch/>
        </p:blipFill>
        <p:spPr>
          <a:xfrm>
            <a:off x="7481880" y="260640"/>
            <a:ext cx="986400" cy="460080"/>
          </a:xfrm>
          <a:prstGeom prst="rect">
            <a:avLst/>
          </a:prstGeom>
          <a:ln w="0">
            <a:noFill/>
          </a:ln>
        </p:spPr>
      </p:pic>
      <p:sp>
        <p:nvSpPr>
          <p:cNvPr id="342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4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Visit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4" name="圖表 1"/>
          <p:cNvGraphicFramePr/>
          <p:nvPr/>
        </p:nvGraphicFramePr>
        <p:xfrm>
          <a:off x="853560" y="1302480"/>
          <a:ext cx="10484640" cy="52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矩形 3"/>
          <p:cNvSpPr/>
          <p:nvPr/>
        </p:nvSpPr>
        <p:spPr>
          <a:xfrm>
            <a:off x="0" y="130320"/>
            <a:ext cx="719568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Member Sales Participation &amp; Visiting Frequency Trend - MMC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46" name="圖表 2"/>
          <p:cNvGraphicFramePr/>
          <p:nvPr/>
        </p:nvGraphicFramePr>
        <p:xfrm>
          <a:off x="696240" y="1222560"/>
          <a:ext cx="10738080" cy="535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347" name="Picture 12" descr=""/>
          <p:cNvPicPr/>
          <p:nvPr/>
        </p:nvPicPr>
        <p:blipFill>
          <a:blip r:embed="rId2"/>
          <a:srcRect l="0" t="0" r="0" b="47576"/>
          <a:stretch/>
        </p:blipFill>
        <p:spPr>
          <a:xfrm>
            <a:off x="7196400" y="38160"/>
            <a:ext cx="1446480" cy="757800"/>
          </a:xfrm>
          <a:prstGeom prst="rect">
            <a:avLst/>
          </a:prstGeom>
          <a:ln w="0">
            <a:noFill/>
          </a:ln>
        </p:spPr>
      </p:pic>
      <p:sp>
        <p:nvSpPr>
          <p:cNvPr id="348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4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Visit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矩形 3"/>
          <p:cNvSpPr/>
          <p:nvPr/>
        </p:nvSpPr>
        <p:spPr>
          <a:xfrm>
            <a:off x="0" y="130320"/>
            <a:ext cx="719568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Member Sales Participation &amp; Visiting Frequency Trend - OYS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51" name="圖表 2"/>
          <p:cNvGraphicFramePr/>
          <p:nvPr/>
        </p:nvGraphicFramePr>
        <p:xfrm>
          <a:off x="655920" y="1184040"/>
          <a:ext cx="10663560" cy="5280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352" name="Picture 10" descr=""/>
          <p:cNvPicPr/>
          <p:nvPr/>
        </p:nvPicPr>
        <p:blipFill>
          <a:blip r:embed="rId2"/>
          <a:stretch/>
        </p:blipFill>
        <p:spPr>
          <a:xfrm>
            <a:off x="7435800" y="130320"/>
            <a:ext cx="801000" cy="708480"/>
          </a:xfrm>
          <a:prstGeom prst="rect">
            <a:avLst/>
          </a:prstGeom>
          <a:ln w="0">
            <a:noFill/>
          </a:ln>
        </p:spPr>
      </p:pic>
      <p:sp>
        <p:nvSpPr>
          <p:cNvPr id="353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4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Visit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矩形 3"/>
          <p:cNvSpPr/>
          <p:nvPr/>
        </p:nvSpPr>
        <p:spPr>
          <a:xfrm>
            <a:off x="0" y="130320"/>
            <a:ext cx="719568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Member Sales Participation &amp; Visit Frequency Trend - HAP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56" name="圖表 2"/>
          <p:cNvGraphicFramePr/>
          <p:nvPr/>
        </p:nvGraphicFramePr>
        <p:xfrm>
          <a:off x="683640" y="1119960"/>
          <a:ext cx="10714680" cy="5331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357" name="Picture 18" descr=""/>
          <p:cNvPicPr/>
          <p:nvPr/>
        </p:nvPicPr>
        <p:blipFill>
          <a:blip r:embed="rId2"/>
          <a:stretch/>
        </p:blipFill>
        <p:spPr>
          <a:xfrm>
            <a:off x="7305480" y="0"/>
            <a:ext cx="981360" cy="981360"/>
          </a:xfrm>
          <a:prstGeom prst="rect">
            <a:avLst/>
          </a:prstGeom>
          <a:ln w="0">
            <a:noFill/>
          </a:ln>
        </p:spPr>
      </p:pic>
      <p:sp>
        <p:nvSpPr>
          <p:cNvPr id="358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4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Visit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矩形 3"/>
          <p:cNvSpPr/>
          <p:nvPr/>
        </p:nvSpPr>
        <p:spPr>
          <a:xfrm>
            <a:off x="0" y="130320"/>
            <a:ext cx="719568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Member Sales Participation &amp; Visiting Frequency Trend - WWA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61" name="圖表 2"/>
          <p:cNvGraphicFramePr/>
          <p:nvPr/>
        </p:nvGraphicFramePr>
        <p:xfrm>
          <a:off x="696240" y="1174320"/>
          <a:ext cx="10798920" cy="541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362" name="Picture 16" descr=""/>
          <p:cNvPicPr/>
          <p:nvPr/>
        </p:nvPicPr>
        <p:blipFill>
          <a:blip r:embed="rId2"/>
          <a:stretch/>
        </p:blipFill>
        <p:spPr>
          <a:xfrm>
            <a:off x="7423560" y="-144000"/>
            <a:ext cx="1269360" cy="1269360"/>
          </a:xfrm>
          <a:prstGeom prst="rect">
            <a:avLst/>
          </a:prstGeom>
          <a:ln w="0">
            <a:noFill/>
          </a:ln>
        </p:spPr>
      </p:pic>
      <p:sp>
        <p:nvSpPr>
          <p:cNvPr id="363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4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Visit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矩形 3"/>
          <p:cNvSpPr/>
          <p:nvPr/>
        </p:nvSpPr>
        <p:spPr>
          <a:xfrm>
            <a:off x="0" y="130320"/>
            <a:ext cx="719568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Member Sales Participation &amp; Visiting Frequency Trend - PC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66" name="圖表 2"/>
          <p:cNvGraphicFramePr/>
          <p:nvPr/>
        </p:nvGraphicFramePr>
        <p:xfrm>
          <a:off x="801720" y="1119960"/>
          <a:ext cx="10558080" cy="5241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367" name="Picture 14" descr=""/>
          <p:cNvPicPr/>
          <p:nvPr/>
        </p:nvPicPr>
        <p:blipFill>
          <a:blip r:embed="rId2"/>
          <a:stretch/>
        </p:blipFill>
        <p:spPr>
          <a:xfrm>
            <a:off x="7501680" y="-135000"/>
            <a:ext cx="1269360" cy="1269360"/>
          </a:xfrm>
          <a:prstGeom prst="rect">
            <a:avLst/>
          </a:prstGeom>
          <a:ln w="0">
            <a:noFill/>
          </a:ln>
        </p:spPr>
      </p:pic>
      <p:sp>
        <p:nvSpPr>
          <p:cNvPr id="368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4">
                    <a:lumMod val="75000"/>
                  </a:schemeClr>
                </a:solidFill>
                <a:latin typeface="Calibri"/>
                <a:ea typeface="DejaVu Sans"/>
              </a:rPr>
              <a:t>Member Visiting Freq.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文字方塊 6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c00000"/>
                </a:solidFill>
                <a:latin typeface="Calibri"/>
                <a:ea typeface="DejaVu Sans"/>
              </a:rPr>
              <a:t>Spending Per Visit (HKD)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717120" y="1122480"/>
            <a:ext cx="99500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Helvetica Neue Condensed"/>
                <a:ea typeface="Helvetica Neue Condensed"/>
              </a:rPr>
              <a:t>F. Brands Visiting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1" name="文字方塊 2"/>
          <p:cNvSpPr/>
          <p:nvPr/>
        </p:nvSpPr>
        <p:spPr>
          <a:xfrm>
            <a:off x="717120" y="4148280"/>
            <a:ext cx="1075680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Remarks: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No. of Brands Members Visiting = No of Members contains Transactions in 1 brand, 2 brands……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Cross Brands Visiting = Total No. of Members that go to Other Brands with Certain Brands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ctangle 3"/>
          <p:cNvSpPr/>
          <p:nvPr/>
        </p:nvSpPr>
        <p:spPr>
          <a:xfrm>
            <a:off x="-14400" y="-12240"/>
            <a:ext cx="7195680" cy="808560"/>
          </a:xfrm>
          <a:prstGeom prst="rect">
            <a:avLst/>
          </a:prstGeom>
          <a:solidFill>
            <a:srgbClr val="c0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66480"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KABU Pass Members Cross Brand Behavior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3" name="TextBox 50"/>
          <p:cNvSpPr/>
          <p:nvPr/>
        </p:nvSpPr>
        <p:spPr>
          <a:xfrm>
            <a:off x="1549080" y="5200200"/>
            <a:ext cx="908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Helvetica Neue Condensed Black"/>
                <a:ea typeface="Helvetica Neue Condensed Black"/>
              </a:rPr>
              <a:t>59.24%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Box 51"/>
          <p:cNvSpPr/>
          <p:nvPr/>
        </p:nvSpPr>
        <p:spPr>
          <a:xfrm>
            <a:off x="3868920" y="5200200"/>
            <a:ext cx="908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Helvetica Neue Condensed Black"/>
                <a:ea typeface="Helvetica Neue Condensed Black"/>
              </a:rPr>
              <a:t>57.50%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Box 52"/>
          <p:cNvSpPr/>
          <p:nvPr/>
        </p:nvSpPr>
        <p:spPr>
          <a:xfrm>
            <a:off x="6188760" y="5200200"/>
            <a:ext cx="908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Helvetica Neue Condensed Black"/>
                <a:ea typeface="Helvetica Neue Condensed Black"/>
              </a:rPr>
              <a:t>58.80%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TextBox 53"/>
          <p:cNvSpPr/>
          <p:nvPr/>
        </p:nvSpPr>
        <p:spPr>
          <a:xfrm>
            <a:off x="8508240" y="5200200"/>
            <a:ext cx="908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Helvetica Neue Condensed Black"/>
                <a:ea typeface="Helvetica Neue Condensed Black"/>
              </a:rPr>
              <a:t>57.69%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7" name="Chart 1"/>
          <p:cNvGraphicFramePr/>
          <p:nvPr/>
        </p:nvGraphicFramePr>
        <p:xfrm>
          <a:off x="-491760" y="1358640"/>
          <a:ext cx="12495960" cy="6925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79" name="文字方塊 20"/>
          <p:cNvSpPr/>
          <p:nvPr/>
        </p:nvSpPr>
        <p:spPr>
          <a:xfrm>
            <a:off x="1182240" y="46616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(67.91%)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文字方塊 21"/>
          <p:cNvSpPr/>
          <p:nvPr/>
        </p:nvSpPr>
        <p:spPr>
          <a:xfrm>
            <a:off x="1181520" y="5020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(6.71%)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文字方塊 22"/>
          <p:cNvSpPr/>
          <p:nvPr/>
        </p:nvSpPr>
        <p:spPr>
          <a:xfrm>
            <a:off x="1181520" y="5199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(1.93%)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文字方塊 23"/>
          <p:cNvSpPr/>
          <p:nvPr/>
        </p:nvSpPr>
        <p:spPr>
          <a:xfrm>
            <a:off x="1181520" y="537912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(0.46%)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文字方塊 24"/>
          <p:cNvSpPr/>
          <p:nvPr/>
        </p:nvSpPr>
        <p:spPr>
          <a:xfrm>
            <a:off x="1181520" y="5569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(0.11%)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文字方塊 25"/>
          <p:cNvSpPr/>
          <p:nvPr/>
        </p:nvSpPr>
        <p:spPr>
          <a:xfrm>
            <a:off x="1181160" y="5748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(0.02%)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文字方塊 26"/>
          <p:cNvSpPr/>
          <p:nvPr/>
        </p:nvSpPr>
        <p:spPr>
          <a:xfrm>
            <a:off x="1181160" y="59284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文字方塊 28"/>
          <p:cNvSpPr/>
          <p:nvPr/>
        </p:nvSpPr>
        <p:spPr>
          <a:xfrm>
            <a:off x="1181160" y="61142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文字方塊 29"/>
          <p:cNvSpPr/>
          <p:nvPr/>
        </p:nvSpPr>
        <p:spPr>
          <a:xfrm>
            <a:off x="1176120" y="48412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(22.86%)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文字方塊 30"/>
          <p:cNvSpPr/>
          <p:nvPr/>
        </p:nvSpPr>
        <p:spPr>
          <a:xfrm>
            <a:off x="2121120" y="46616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(66.20%)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文字方塊 31"/>
          <p:cNvSpPr/>
          <p:nvPr/>
        </p:nvSpPr>
        <p:spPr>
          <a:xfrm>
            <a:off x="2120400" y="5020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(7.16%)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文字方塊 32"/>
          <p:cNvSpPr/>
          <p:nvPr/>
        </p:nvSpPr>
        <p:spPr>
          <a:xfrm>
            <a:off x="2120400" y="5199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(2.41%)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文字方塊 33"/>
          <p:cNvSpPr/>
          <p:nvPr/>
        </p:nvSpPr>
        <p:spPr>
          <a:xfrm>
            <a:off x="2120400" y="537912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(0.7%)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文字方塊 34"/>
          <p:cNvSpPr/>
          <p:nvPr/>
        </p:nvSpPr>
        <p:spPr>
          <a:xfrm>
            <a:off x="2120400" y="5569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(0.15%)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文字方塊 35"/>
          <p:cNvSpPr/>
          <p:nvPr/>
        </p:nvSpPr>
        <p:spPr>
          <a:xfrm>
            <a:off x="2120040" y="5748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(0.03%)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文字方塊 36"/>
          <p:cNvSpPr/>
          <p:nvPr/>
        </p:nvSpPr>
        <p:spPr>
          <a:xfrm>
            <a:off x="2120040" y="59284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文字方塊 37"/>
          <p:cNvSpPr/>
          <p:nvPr/>
        </p:nvSpPr>
        <p:spPr>
          <a:xfrm>
            <a:off x="2120040" y="61142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文字方塊 38"/>
          <p:cNvSpPr/>
          <p:nvPr/>
        </p:nvSpPr>
        <p:spPr>
          <a:xfrm>
            <a:off x="2115000" y="48412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(23.35%)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文字方塊 39"/>
          <p:cNvSpPr/>
          <p:nvPr/>
        </p:nvSpPr>
        <p:spPr>
          <a:xfrm>
            <a:off x="3022560" y="46616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(65.10%)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文字方塊 40"/>
          <p:cNvSpPr/>
          <p:nvPr/>
        </p:nvSpPr>
        <p:spPr>
          <a:xfrm>
            <a:off x="3022200" y="5020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(7.61%)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文字方塊 41"/>
          <p:cNvSpPr/>
          <p:nvPr/>
        </p:nvSpPr>
        <p:spPr>
          <a:xfrm>
            <a:off x="3022200" y="5199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(2.52%)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文字方塊 42"/>
          <p:cNvSpPr/>
          <p:nvPr/>
        </p:nvSpPr>
        <p:spPr>
          <a:xfrm>
            <a:off x="3022200" y="537912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(0.71%)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文字方塊 43"/>
          <p:cNvSpPr/>
          <p:nvPr/>
        </p:nvSpPr>
        <p:spPr>
          <a:xfrm>
            <a:off x="3022200" y="5569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(0.19%)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文字方塊 44"/>
          <p:cNvSpPr/>
          <p:nvPr/>
        </p:nvSpPr>
        <p:spPr>
          <a:xfrm>
            <a:off x="3021840" y="5748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(0.05%)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文字方塊 45"/>
          <p:cNvSpPr/>
          <p:nvPr/>
        </p:nvSpPr>
        <p:spPr>
          <a:xfrm>
            <a:off x="3021840" y="59284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(0.01%)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文字方塊 46"/>
          <p:cNvSpPr/>
          <p:nvPr/>
        </p:nvSpPr>
        <p:spPr>
          <a:xfrm>
            <a:off x="3021840" y="61142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文字方塊 47"/>
          <p:cNvSpPr/>
          <p:nvPr/>
        </p:nvSpPr>
        <p:spPr>
          <a:xfrm>
            <a:off x="3016440" y="48412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(23.81%)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文字方塊 48"/>
          <p:cNvSpPr/>
          <p:nvPr/>
        </p:nvSpPr>
        <p:spPr>
          <a:xfrm>
            <a:off x="3970440" y="46616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(67.22%)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文字方塊 49"/>
          <p:cNvSpPr/>
          <p:nvPr/>
        </p:nvSpPr>
        <p:spPr>
          <a:xfrm>
            <a:off x="3970080" y="5020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(7.09%)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文字方塊 54"/>
          <p:cNvSpPr/>
          <p:nvPr/>
        </p:nvSpPr>
        <p:spPr>
          <a:xfrm>
            <a:off x="3970080" y="5199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(2.03%)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文字方塊 55"/>
          <p:cNvSpPr/>
          <p:nvPr/>
        </p:nvSpPr>
        <p:spPr>
          <a:xfrm>
            <a:off x="3970080" y="537912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(0.59%)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文字方塊 56"/>
          <p:cNvSpPr/>
          <p:nvPr/>
        </p:nvSpPr>
        <p:spPr>
          <a:xfrm>
            <a:off x="3970080" y="5569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(0.15%)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文字方塊 57"/>
          <p:cNvSpPr/>
          <p:nvPr/>
        </p:nvSpPr>
        <p:spPr>
          <a:xfrm>
            <a:off x="3969720" y="5748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(0.03%)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文字方塊 58"/>
          <p:cNvSpPr/>
          <p:nvPr/>
        </p:nvSpPr>
        <p:spPr>
          <a:xfrm>
            <a:off x="3969720" y="59284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(0.01%)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文字方塊 59"/>
          <p:cNvSpPr/>
          <p:nvPr/>
        </p:nvSpPr>
        <p:spPr>
          <a:xfrm>
            <a:off x="3969720" y="61142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文字方塊 60"/>
          <p:cNvSpPr/>
          <p:nvPr/>
        </p:nvSpPr>
        <p:spPr>
          <a:xfrm>
            <a:off x="3964320" y="48412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(22.89%)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文字方塊 61"/>
          <p:cNvSpPr/>
          <p:nvPr/>
        </p:nvSpPr>
        <p:spPr>
          <a:xfrm>
            <a:off x="4932000" y="46616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(68.20%)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文字方塊 62"/>
          <p:cNvSpPr/>
          <p:nvPr/>
        </p:nvSpPr>
        <p:spPr>
          <a:xfrm>
            <a:off x="4931640" y="5020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(6.69%)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文字方塊 63"/>
          <p:cNvSpPr/>
          <p:nvPr/>
        </p:nvSpPr>
        <p:spPr>
          <a:xfrm>
            <a:off x="4931640" y="5199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(2.05%)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文字方塊 64"/>
          <p:cNvSpPr/>
          <p:nvPr/>
        </p:nvSpPr>
        <p:spPr>
          <a:xfrm>
            <a:off x="4931640" y="537912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(0.54%)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文字方塊 65"/>
          <p:cNvSpPr/>
          <p:nvPr/>
        </p:nvSpPr>
        <p:spPr>
          <a:xfrm>
            <a:off x="4931640" y="5569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(0.14%)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文字方塊 66"/>
          <p:cNvSpPr/>
          <p:nvPr/>
        </p:nvSpPr>
        <p:spPr>
          <a:xfrm>
            <a:off x="4931280" y="5748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(0.02%)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文字方塊 67"/>
          <p:cNvSpPr/>
          <p:nvPr/>
        </p:nvSpPr>
        <p:spPr>
          <a:xfrm>
            <a:off x="4931280" y="59284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(0.01%)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文字方塊 68"/>
          <p:cNvSpPr/>
          <p:nvPr/>
        </p:nvSpPr>
        <p:spPr>
          <a:xfrm>
            <a:off x="4931280" y="61142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文字方塊 69"/>
          <p:cNvSpPr/>
          <p:nvPr/>
        </p:nvSpPr>
        <p:spPr>
          <a:xfrm>
            <a:off x="4925880" y="48412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(22.34%)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文字方塊 70"/>
          <p:cNvSpPr/>
          <p:nvPr/>
        </p:nvSpPr>
        <p:spPr>
          <a:xfrm>
            <a:off x="5893560" y="46616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(68.46%)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文字方塊 71"/>
          <p:cNvSpPr/>
          <p:nvPr/>
        </p:nvSpPr>
        <p:spPr>
          <a:xfrm>
            <a:off x="5893200" y="5020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(6.58%)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文字方塊 72"/>
          <p:cNvSpPr/>
          <p:nvPr/>
        </p:nvSpPr>
        <p:spPr>
          <a:xfrm>
            <a:off x="5893200" y="5199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(1.92%)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文字方塊 73"/>
          <p:cNvSpPr/>
          <p:nvPr/>
        </p:nvSpPr>
        <p:spPr>
          <a:xfrm>
            <a:off x="5893200" y="537912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(0.54%)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文字方塊 74"/>
          <p:cNvSpPr/>
          <p:nvPr/>
        </p:nvSpPr>
        <p:spPr>
          <a:xfrm>
            <a:off x="5893200" y="5569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(0.12%)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文字方塊 75"/>
          <p:cNvSpPr/>
          <p:nvPr/>
        </p:nvSpPr>
        <p:spPr>
          <a:xfrm>
            <a:off x="5892480" y="5748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(0.02%)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文字方塊 76"/>
          <p:cNvSpPr/>
          <p:nvPr/>
        </p:nvSpPr>
        <p:spPr>
          <a:xfrm>
            <a:off x="5892480" y="59284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文字方塊 77"/>
          <p:cNvSpPr/>
          <p:nvPr/>
        </p:nvSpPr>
        <p:spPr>
          <a:xfrm>
            <a:off x="5892480" y="61142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文字方塊 78"/>
          <p:cNvSpPr/>
          <p:nvPr/>
        </p:nvSpPr>
        <p:spPr>
          <a:xfrm>
            <a:off x="5887440" y="48412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(22.36%)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文字方塊 79"/>
          <p:cNvSpPr/>
          <p:nvPr/>
        </p:nvSpPr>
        <p:spPr>
          <a:xfrm>
            <a:off x="6828840" y="46587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(68.45%)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文字方塊 80"/>
          <p:cNvSpPr/>
          <p:nvPr/>
        </p:nvSpPr>
        <p:spPr>
          <a:xfrm>
            <a:off x="6828120" y="501732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(6.45%)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文字方塊 81"/>
          <p:cNvSpPr/>
          <p:nvPr/>
        </p:nvSpPr>
        <p:spPr>
          <a:xfrm>
            <a:off x="6828120" y="51969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(1.95%)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文字方塊 82"/>
          <p:cNvSpPr/>
          <p:nvPr/>
        </p:nvSpPr>
        <p:spPr>
          <a:xfrm>
            <a:off x="6828120" y="53762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(0.49%)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文字方塊 83"/>
          <p:cNvSpPr/>
          <p:nvPr/>
        </p:nvSpPr>
        <p:spPr>
          <a:xfrm>
            <a:off x="6828120" y="55666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(0.11%)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文字方塊 84"/>
          <p:cNvSpPr/>
          <p:nvPr/>
        </p:nvSpPr>
        <p:spPr>
          <a:xfrm>
            <a:off x="6827760" y="57459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(0.02%)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文字方塊 85"/>
          <p:cNvSpPr/>
          <p:nvPr/>
        </p:nvSpPr>
        <p:spPr>
          <a:xfrm>
            <a:off x="6827760" y="59252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文字方塊 86"/>
          <p:cNvSpPr/>
          <p:nvPr/>
        </p:nvSpPr>
        <p:spPr>
          <a:xfrm>
            <a:off x="6827760" y="611100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文字方塊 87"/>
          <p:cNvSpPr/>
          <p:nvPr/>
        </p:nvSpPr>
        <p:spPr>
          <a:xfrm>
            <a:off x="6822720" y="48380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(22.52%)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文字方塊 88"/>
          <p:cNvSpPr/>
          <p:nvPr/>
        </p:nvSpPr>
        <p:spPr>
          <a:xfrm>
            <a:off x="7770600" y="46587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(67.65%)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文字方塊 89"/>
          <p:cNvSpPr/>
          <p:nvPr/>
        </p:nvSpPr>
        <p:spPr>
          <a:xfrm>
            <a:off x="7769880" y="501732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(6.84%)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文字方塊 90"/>
          <p:cNvSpPr/>
          <p:nvPr/>
        </p:nvSpPr>
        <p:spPr>
          <a:xfrm>
            <a:off x="7769880" y="51969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(2.13%)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文字方塊 91"/>
          <p:cNvSpPr/>
          <p:nvPr/>
        </p:nvSpPr>
        <p:spPr>
          <a:xfrm>
            <a:off x="7769880" y="53762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(0.54%)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文字方塊 92"/>
          <p:cNvSpPr/>
          <p:nvPr/>
        </p:nvSpPr>
        <p:spPr>
          <a:xfrm>
            <a:off x="7769880" y="55666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(0.13%)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文字方塊 93"/>
          <p:cNvSpPr/>
          <p:nvPr/>
        </p:nvSpPr>
        <p:spPr>
          <a:xfrm>
            <a:off x="7769520" y="57459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(0.03%)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文字方塊 94"/>
          <p:cNvSpPr/>
          <p:nvPr/>
        </p:nvSpPr>
        <p:spPr>
          <a:xfrm>
            <a:off x="7769520" y="59252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文字方塊 95"/>
          <p:cNvSpPr/>
          <p:nvPr/>
        </p:nvSpPr>
        <p:spPr>
          <a:xfrm>
            <a:off x="7769520" y="611100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文字方塊 96"/>
          <p:cNvSpPr/>
          <p:nvPr/>
        </p:nvSpPr>
        <p:spPr>
          <a:xfrm>
            <a:off x="7764480" y="48380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(22.68%)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文字方塊 97"/>
          <p:cNvSpPr/>
          <p:nvPr/>
        </p:nvSpPr>
        <p:spPr>
          <a:xfrm>
            <a:off x="8686800" y="46526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(68.4%)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文字方塊 98"/>
          <p:cNvSpPr/>
          <p:nvPr/>
        </p:nvSpPr>
        <p:spPr>
          <a:xfrm>
            <a:off x="8686440" y="5011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(6.77%)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文字方塊 99"/>
          <p:cNvSpPr/>
          <p:nvPr/>
        </p:nvSpPr>
        <p:spPr>
          <a:xfrm>
            <a:off x="8686440" y="5190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(2.06%)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文字方塊 100"/>
          <p:cNvSpPr/>
          <p:nvPr/>
        </p:nvSpPr>
        <p:spPr>
          <a:xfrm>
            <a:off x="8686440" y="537012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(0.52%)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文字方塊 101"/>
          <p:cNvSpPr/>
          <p:nvPr/>
        </p:nvSpPr>
        <p:spPr>
          <a:xfrm>
            <a:off x="8686440" y="5560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(0.16%)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文字方塊 102"/>
          <p:cNvSpPr/>
          <p:nvPr/>
        </p:nvSpPr>
        <p:spPr>
          <a:xfrm>
            <a:off x="8685720" y="5739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(0.02%)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文字方塊 103"/>
          <p:cNvSpPr/>
          <p:nvPr/>
        </p:nvSpPr>
        <p:spPr>
          <a:xfrm>
            <a:off x="8685720" y="591912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(0.01%)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文字方塊 104"/>
          <p:cNvSpPr/>
          <p:nvPr/>
        </p:nvSpPr>
        <p:spPr>
          <a:xfrm>
            <a:off x="8685720" y="61048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文字方塊 105"/>
          <p:cNvSpPr/>
          <p:nvPr/>
        </p:nvSpPr>
        <p:spPr>
          <a:xfrm>
            <a:off x="8680680" y="483192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(22.05%)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文字方塊 106"/>
          <p:cNvSpPr/>
          <p:nvPr/>
        </p:nvSpPr>
        <p:spPr>
          <a:xfrm>
            <a:off x="9620280" y="46616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(68.63%)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文字方塊 107"/>
          <p:cNvSpPr/>
          <p:nvPr/>
        </p:nvSpPr>
        <p:spPr>
          <a:xfrm>
            <a:off x="9619560" y="5020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(6.72%)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文字方塊 108"/>
          <p:cNvSpPr/>
          <p:nvPr/>
        </p:nvSpPr>
        <p:spPr>
          <a:xfrm>
            <a:off x="9619560" y="5199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(2.05%)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文字方塊 109"/>
          <p:cNvSpPr/>
          <p:nvPr/>
        </p:nvSpPr>
        <p:spPr>
          <a:xfrm>
            <a:off x="9619560" y="537912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(0.52%)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文字方塊 110"/>
          <p:cNvSpPr/>
          <p:nvPr/>
        </p:nvSpPr>
        <p:spPr>
          <a:xfrm>
            <a:off x="9619560" y="5569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(0.12%)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文字方塊 111"/>
          <p:cNvSpPr/>
          <p:nvPr/>
        </p:nvSpPr>
        <p:spPr>
          <a:xfrm>
            <a:off x="9619200" y="5748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(0.02%)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文字方塊 112"/>
          <p:cNvSpPr/>
          <p:nvPr/>
        </p:nvSpPr>
        <p:spPr>
          <a:xfrm>
            <a:off x="9619200" y="59284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文字方塊 113"/>
          <p:cNvSpPr/>
          <p:nvPr/>
        </p:nvSpPr>
        <p:spPr>
          <a:xfrm>
            <a:off x="9619200" y="61142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文字方塊 114"/>
          <p:cNvSpPr/>
          <p:nvPr/>
        </p:nvSpPr>
        <p:spPr>
          <a:xfrm>
            <a:off x="9614160" y="48412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(21.94%)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文字方塊 115"/>
          <p:cNvSpPr/>
          <p:nvPr/>
        </p:nvSpPr>
        <p:spPr>
          <a:xfrm>
            <a:off x="10533960" y="46526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(68.04%)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文字方塊 116"/>
          <p:cNvSpPr/>
          <p:nvPr/>
        </p:nvSpPr>
        <p:spPr>
          <a:xfrm>
            <a:off x="10533600" y="5011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(6.86%)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文字方塊 117"/>
          <p:cNvSpPr/>
          <p:nvPr/>
        </p:nvSpPr>
        <p:spPr>
          <a:xfrm>
            <a:off x="10533600" y="5190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(2.07%)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文字方塊 118"/>
          <p:cNvSpPr/>
          <p:nvPr/>
        </p:nvSpPr>
        <p:spPr>
          <a:xfrm>
            <a:off x="10533600" y="537012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(0.6%)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文字方塊 119"/>
          <p:cNvSpPr/>
          <p:nvPr/>
        </p:nvSpPr>
        <p:spPr>
          <a:xfrm>
            <a:off x="10533600" y="5560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(0.15%)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文字方塊 120"/>
          <p:cNvSpPr/>
          <p:nvPr/>
        </p:nvSpPr>
        <p:spPr>
          <a:xfrm>
            <a:off x="10533240" y="5739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(0.03%)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文字方塊 121"/>
          <p:cNvSpPr/>
          <p:nvPr/>
        </p:nvSpPr>
        <p:spPr>
          <a:xfrm>
            <a:off x="10533240" y="591912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(0.01%)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文字方塊 122"/>
          <p:cNvSpPr/>
          <p:nvPr/>
        </p:nvSpPr>
        <p:spPr>
          <a:xfrm>
            <a:off x="10533240" y="61048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文字方塊 123"/>
          <p:cNvSpPr/>
          <p:nvPr/>
        </p:nvSpPr>
        <p:spPr>
          <a:xfrm>
            <a:off x="10527840" y="483192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(22.23%)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文字方塊 124"/>
          <p:cNvSpPr/>
          <p:nvPr/>
        </p:nvSpPr>
        <p:spPr>
          <a:xfrm>
            <a:off x="11499120" y="46425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(68.64%)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文字方塊 125"/>
          <p:cNvSpPr/>
          <p:nvPr/>
        </p:nvSpPr>
        <p:spPr>
          <a:xfrm>
            <a:off x="11498760" y="500112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(6.69%)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文字方塊 126"/>
          <p:cNvSpPr/>
          <p:nvPr/>
        </p:nvSpPr>
        <p:spPr>
          <a:xfrm>
            <a:off x="11498760" y="51807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(2.04%)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文字方塊 127"/>
          <p:cNvSpPr/>
          <p:nvPr/>
        </p:nvSpPr>
        <p:spPr>
          <a:xfrm>
            <a:off x="11498760" y="53600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(0.59%)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文字方塊 128"/>
          <p:cNvSpPr/>
          <p:nvPr/>
        </p:nvSpPr>
        <p:spPr>
          <a:xfrm>
            <a:off x="11498760" y="555048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(0.17%)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文字方塊 129"/>
          <p:cNvSpPr/>
          <p:nvPr/>
        </p:nvSpPr>
        <p:spPr>
          <a:xfrm>
            <a:off x="11498400" y="572976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(0.04%)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文字方塊 130"/>
          <p:cNvSpPr/>
          <p:nvPr/>
        </p:nvSpPr>
        <p:spPr>
          <a:xfrm>
            <a:off x="11498400" y="59090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文字方塊 131"/>
          <p:cNvSpPr/>
          <p:nvPr/>
        </p:nvSpPr>
        <p:spPr>
          <a:xfrm>
            <a:off x="11498400" y="609480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(0%)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文字方塊 132"/>
          <p:cNvSpPr/>
          <p:nvPr/>
        </p:nvSpPr>
        <p:spPr>
          <a:xfrm>
            <a:off x="11493000" y="4821840"/>
            <a:ext cx="6919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DejaVu Sans"/>
              </a:rPr>
              <a:t>(21.83%)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矩形 3"/>
          <p:cNvSpPr/>
          <p:nvPr/>
        </p:nvSpPr>
        <p:spPr>
          <a:xfrm>
            <a:off x="0" y="130320"/>
            <a:ext cx="514008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Cross Brands Visiting – GKK, GKB &amp; GKJ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488" name="圖表 6"/>
          <p:cNvGraphicFramePr/>
          <p:nvPr/>
        </p:nvGraphicFramePr>
        <p:xfrm>
          <a:off x="3295080" y="1505520"/>
          <a:ext cx="5892120" cy="384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489" name="Picture 6" descr=""/>
          <p:cNvPicPr/>
          <p:nvPr/>
        </p:nvPicPr>
        <p:blipFill>
          <a:blip r:embed="rId2"/>
          <a:stretch/>
        </p:blipFill>
        <p:spPr>
          <a:xfrm>
            <a:off x="5600520" y="3095640"/>
            <a:ext cx="1062720" cy="10627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90" name="圖表 31"/>
          <p:cNvGraphicFramePr/>
          <p:nvPr/>
        </p:nvGraphicFramePr>
        <p:xfrm>
          <a:off x="7078680" y="1505520"/>
          <a:ext cx="5892120" cy="384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91" name="Picture 8" descr=""/>
          <p:cNvPicPr/>
          <p:nvPr/>
        </p:nvPicPr>
        <p:blipFill>
          <a:blip r:embed="rId4"/>
          <a:stretch/>
        </p:blipFill>
        <p:spPr>
          <a:xfrm>
            <a:off x="9531720" y="3396960"/>
            <a:ext cx="986400" cy="4600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92" name="圖表 8"/>
          <p:cNvGraphicFramePr/>
          <p:nvPr/>
        </p:nvGraphicFramePr>
        <p:xfrm>
          <a:off x="-556560" y="1784160"/>
          <a:ext cx="5560920" cy="370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3" name="圖表 19"/>
          <p:cNvGraphicFramePr/>
          <p:nvPr/>
        </p:nvGraphicFramePr>
        <p:xfrm>
          <a:off x="3351600" y="1784160"/>
          <a:ext cx="5560920" cy="370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94" name="圖表 20"/>
          <p:cNvGraphicFramePr/>
          <p:nvPr/>
        </p:nvGraphicFramePr>
        <p:xfrm>
          <a:off x="7204680" y="1784160"/>
          <a:ext cx="5560920" cy="370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495" name="Picture 4" descr=""/>
          <p:cNvPicPr/>
          <p:nvPr/>
        </p:nvPicPr>
        <p:blipFill>
          <a:blip r:embed="rId8"/>
          <a:stretch/>
        </p:blipFill>
        <p:spPr>
          <a:xfrm>
            <a:off x="1754280" y="3170160"/>
            <a:ext cx="876240" cy="858240"/>
          </a:xfrm>
          <a:prstGeom prst="rect">
            <a:avLst/>
          </a:prstGeom>
          <a:ln w="0">
            <a:noFill/>
          </a:ln>
        </p:spPr>
      </p:pic>
      <p:sp>
        <p:nvSpPr>
          <p:cNvPr id="496" name="Rectangle 3"/>
          <p:cNvSpPr/>
          <p:nvPr/>
        </p:nvSpPr>
        <p:spPr>
          <a:xfrm>
            <a:off x="10462680" y="-2880"/>
            <a:ext cx="1517400" cy="1056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43080" indent="-114480" algn="r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c00034"/>
                </a:solidFill>
                <a:latin typeface="Helvetica Neue Condensed Black"/>
                <a:ea typeface="Helvetica Neue Condensed Black"/>
              </a:rPr>
              <a:t>2 Months Rolling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114480" algn="r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c00034"/>
                </a:solidFill>
                <a:latin typeface="Helvetica Neue Condensed Black"/>
                <a:ea typeface="Helvetica Neue Condensed Black"/>
              </a:rPr>
              <a:t>Jun 2023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7" name="圖表 15"/>
          <p:cNvGraphicFramePr/>
          <p:nvPr/>
        </p:nvGraphicFramePr>
        <p:xfrm>
          <a:off x="3342960" y="1773720"/>
          <a:ext cx="5560920" cy="370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98" name="圖表 13"/>
          <p:cNvGraphicFramePr/>
          <p:nvPr/>
        </p:nvGraphicFramePr>
        <p:xfrm>
          <a:off x="-552960" y="1675080"/>
          <a:ext cx="5560920" cy="370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9" name="矩形 7"/>
          <p:cNvSpPr/>
          <p:nvPr/>
        </p:nvSpPr>
        <p:spPr>
          <a:xfrm>
            <a:off x="0" y="130320"/>
            <a:ext cx="515052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Cross Brands Visiting – MMC, OYS &amp; HAP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00" name="Picture 10" descr=""/>
          <p:cNvPicPr/>
          <p:nvPr/>
        </p:nvPicPr>
        <p:blipFill>
          <a:blip r:embed="rId3"/>
          <a:stretch/>
        </p:blipFill>
        <p:spPr>
          <a:xfrm>
            <a:off x="5724000" y="3254040"/>
            <a:ext cx="801000" cy="708480"/>
          </a:xfrm>
          <a:prstGeom prst="rect">
            <a:avLst/>
          </a:prstGeom>
          <a:ln w="0">
            <a:noFill/>
          </a:ln>
        </p:spPr>
      </p:pic>
      <p:pic>
        <p:nvPicPr>
          <p:cNvPr id="501" name="Picture 12" descr=""/>
          <p:cNvPicPr/>
          <p:nvPr/>
        </p:nvPicPr>
        <p:blipFill>
          <a:blip r:embed="rId4"/>
          <a:srcRect l="0" t="0" r="0" b="47576"/>
          <a:stretch/>
        </p:blipFill>
        <p:spPr>
          <a:xfrm>
            <a:off x="1401840" y="3049560"/>
            <a:ext cx="1446480" cy="757800"/>
          </a:xfrm>
          <a:prstGeom prst="rect">
            <a:avLst/>
          </a:prstGeom>
          <a:ln w="0">
            <a:noFill/>
          </a:ln>
        </p:spPr>
      </p:pic>
      <p:pic>
        <p:nvPicPr>
          <p:cNvPr id="502" name="Picture 18" descr=""/>
          <p:cNvPicPr/>
          <p:nvPr/>
        </p:nvPicPr>
        <p:blipFill>
          <a:blip r:embed="rId5"/>
          <a:stretch/>
        </p:blipFill>
        <p:spPr>
          <a:xfrm>
            <a:off x="9413640" y="3030840"/>
            <a:ext cx="1155600" cy="11556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03" name="圖表 24"/>
          <p:cNvGraphicFramePr/>
          <p:nvPr/>
        </p:nvGraphicFramePr>
        <p:xfrm>
          <a:off x="7298640" y="1755000"/>
          <a:ext cx="5560920" cy="370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04" name="Rectangle 3"/>
          <p:cNvSpPr/>
          <p:nvPr/>
        </p:nvSpPr>
        <p:spPr>
          <a:xfrm>
            <a:off x="9906120" y="-12240"/>
            <a:ext cx="2285280" cy="129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668160" indent="-301680">
              <a:lnSpc>
                <a:spcPct val="100000"/>
              </a:lnSpc>
              <a:tabLst>
                <a:tab algn="l" pos="0"/>
              </a:tabLst>
            </a:pPr>
            <a:endParaRPr b="1" lang="en-US" sz="1800" spc="-1" strike="noStrike">
              <a:solidFill>
                <a:srgbClr val="c00034"/>
              </a:solidFill>
              <a:latin typeface="Helvetica Neue Condensed Black"/>
              <a:ea typeface="Helvetica Neue Condensed Black"/>
            </a:endParaRPr>
          </a:p>
        </p:txBody>
      </p:sp>
      <p:sp>
        <p:nvSpPr>
          <p:cNvPr id="505" name="Rectangle 3"/>
          <p:cNvSpPr/>
          <p:nvPr/>
        </p:nvSpPr>
        <p:spPr>
          <a:xfrm>
            <a:off x="10462680" y="-2880"/>
            <a:ext cx="1517400" cy="1056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43080" indent="-114480" algn="r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c00034"/>
                </a:solidFill>
                <a:latin typeface="Helvetica Neue Condensed Black"/>
                <a:ea typeface="Helvetica Neue Condensed Black"/>
              </a:rPr>
              <a:t>2 Months Rolling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114480" algn="r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c00034"/>
                </a:solidFill>
                <a:latin typeface="Helvetica Neue Condensed Black"/>
                <a:ea typeface="Helvetica Neue Condensed Black"/>
              </a:rPr>
              <a:t>Jun 2023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3"/>
          <p:cNvSpPr/>
          <p:nvPr/>
        </p:nvSpPr>
        <p:spPr>
          <a:xfrm>
            <a:off x="0" y="130320"/>
            <a:ext cx="7292880" cy="8085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5568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Member Base Trend (Silver VS Gold at the end of Month) &amp; Active Ratio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6" name="圖表 5"/>
          <p:cNvGraphicFramePr/>
          <p:nvPr/>
        </p:nvGraphicFramePr>
        <p:xfrm>
          <a:off x="167040" y="940320"/>
          <a:ext cx="11594160" cy="507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7" name="文字方塊 7"/>
          <p:cNvSpPr/>
          <p:nvPr/>
        </p:nvSpPr>
        <p:spPr>
          <a:xfrm rot="5400000">
            <a:off x="10755360" y="3662280"/>
            <a:ext cx="1963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6">
                    <a:lumMod val="75000"/>
                  </a:schemeClr>
                </a:solidFill>
                <a:latin typeface="Calibri"/>
                <a:ea typeface="DejaVu Sans"/>
              </a:rPr>
              <a:t>Member Active Ratio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文字方塊 7"/>
          <p:cNvSpPr/>
          <p:nvPr/>
        </p:nvSpPr>
        <p:spPr>
          <a:xfrm>
            <a:off x="322560" y="6345000"/>
            <a:ext cx="7594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新細明體"/>
              </a:rPr>
              <a:t>As per UCR definition.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6" name="圖表 20"/>
          <p:cNvGraphicFramePr/>
          <p:nvPr/>
        </p:nvGraphicFramePr>
        <p:xfrm>
          <a:off x="642960" y="1713600"/>
          <a:ext cx="5560920" cy="370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07" name="矩形 7"/>
          <p:cNvSpPr/>
          <p:nvPr/>
        </p:nvSpPr>
        <p:spPr>
          <a:xfrm>
            <a:off x="0" y="130320"/>
            <a:ext cx="719928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Cross Brands Visiting – </a:t>
            </a:r>
            <a:r>
              <a:rPr b="1" lang="zh-HK" sz="1800" spc="-1" strike="noStrike">
                <a:solidFill>
                  <a:schemeClr val="lt1"/>
                </a:solidFill>
                <a:latin typeface="Hiragino Sans GB W3"/>
                <a:ea typeface="Hiragino Sans GB W3"/>
              </a:rPr>
              <a:t>永華日常 </a:t>
            </a:r>
            <a:r>
              <a:rPr b="1" lang="en-US" sz="1800" spc="-1" strike="noStrike">
                <a:solidFill>
                  <a:schemeClr val="lt1"/>
                </a:solidFill>
                <a:latin typeface="Hiragino Sans GB W3"/>
                <a:ea typeface="Hiragino Sans GB W3"/>
              </a:rPr>
              <a:t>&amp; </a:t>
            </a:r>
            <a:r>
              <a:rPr b="1" lang="zh-HK" sz="1800" spc="-1" strike="noStrike">
                <a:solidFill>
                  <a:schemeClr val="lt1"/>
                </a:solidFill>
                <a:latin typeface="Hiragino Sans GB W3"/>
                <a:ea typeface="Hiragino Sans GB W3"/>
              </a:rPr>
              <a:t>和平飯店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08" name="Picture 14" descr=""/>
          <p:cNvPicPr/>
          <p:nvPr/>
        </p:nvPicPr>
        <p:blipFill>
          <a:blip r:embed="rId2"/>
          <a:stretch/>
        </p:blipFill>
        <p:spPr>
          <a:xfrm>
            <a:off x="7628400" y="2997000"/>
            <a:ext cx="1269360" cy="1269360"/>
          </a:xfrm>
          <a:prstGeom prst="rect">
            <a:avLst/>
          </a:prstGeom>
          <a:ln w="0">
            <a:noFill/>
          </a:ln>
        </p:spPr>
      </p:pic>
      <p:pic>
        <p:nvPicPr>
          <p:cNvPr id="509" name="Picture 16" descr=""/>
          <p:cNvPicPr/>
          <p:nvPr/>
        </p:nvPicPr>
        <p:blipFill>
          <a:blip r:embed="rId3"/>
          <a:stretch/>
        </p:blipFill>
        <p:spPr>
          <a:xfrm>
            <a:off x="2788560" y="2997000"/>
            <a:ext cx="1269360" cy="1269360"/>
          </a:xfrm>
          <a:prstGeom prst="rect">
            <a:avLst/>
          </a:prstGeom>
          <a:ln w="0">
            <a:noFill/>
          </a:ln>
        </p:spPr>
      </p:pic>
      <p:sp>
        <p:nvSpPr>
          <p:cNvPr id="510" name="矩形 10"/>
          <p:cNvSpPr/>
          <p:nvPr/>
        </p:nvSpPr>
        <p:spPr>
          <a:xfrm>
            <a:off x="432720" y="5713920"/>
            <a:ext cx="705240" cy="288720"/>
          </a:xfrm>
          <a:prstGeom prst="rect">
            <a:avLst/>
          </a:prstGeom>
          <a:solidFill>
            <a:srgbClr val="c0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GKK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1" name="矩形 11"/>
          <p:cNvSpPr/>
          <p:nvPr/>
        </p:nvSpPr>
        <p:spPr>
          <a:xfrm>
            <a:off x="1302840" y="5712120"/>
            <a:ext cx="705240" cy="2887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GKB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矩形 14"/>
          <p:cNvSpPr/>
          <p:nvPr/>
        </p:nvSpPr>
        <p:spPr>
          <a:xfrm>
            <a:off x="2189520" y="5712120"/>
            <a:ext cx="705240" cy="2887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GKJ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矩形 15"/>
          <p:cNvSpPr/>
          <p:nvPr/>
        </p:nvSpPr>
        <p:spPr>
          <a:xfrm>
            <a:off x="432720" y="6140880"/>
            <a:ext cx="705240" cy="288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OYS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矩形 16"/>
          <p:cNvSpPr/>
          <p:nvPr/>
        </p:nvSpPr>
        <p:spPr>
          <a:xfrm>
            <a:off x="1302840" y="6139080"/>
            <a:ext cx="705240" cy="2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MMC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矩形 17"/>
          <p:cNvSpPr/>
          <p:nvPr/>
        </p:nvSpPr>
        <p:spPr>
          <a:xfrm>
            <a:off x="2189520" y="6139080"/>
            <a:ext cx="705240" cy="288720"/>
          </a:xfrm>
          <a:prstGeom prst="rect">
            <a:avLst/>
          </a:prstGeom>
          <a:solidFill>
            <a:srgbClr val="7030a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HAP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矩形 18"/>
          <p:cNvSpPr/>
          <p:nvPr/>
        </p:nvSpPr>
        <p:spPr>
          <a:xfrm>
            <a:off x="3076200" y="5712120"/>
            <a:ext cx="869400" cy="288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WWA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矩形 19"/>
          <p:cNvSpPr/>
          <p:nvPr/>
        </p:nvSpPr>
        <p:spPr>
          <a:xfrm>
            <a:off x="3076200" y="6139080"/>
            <a:ext cx="869400" cy="288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  <a:ea typeface="DejaVu Sans"/>
              </a:rPr>
              <a:t>PC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18" name="圖表 21"/>
          <p:cNvGraphicFramePr/>
          <p:nvPr/>
        </p:nvGraphicFramePr>
        <p:xfrm>
          <a:off x="5487480" y="1778400"/>
          <a:ext cx="5560920" cy="370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19" name="圖片 1" descr=""/>
          <p:cNvPicPr/>
          <p:nvPr/>
        </p:nvPicPr>
        <p:blipFill>
          <a:blip r:embed="rId5"/>
          <a:stretch/>
        </p:blipFill>
        <p:spPr>
          <a:xfrm>
            <a:off x="180360" y="5450040"/>
            <a:ext cx="3974040" cy="1170000"/>
          </a:xfrm>
          <a:prstGeom prst="rect">
            <a:avLst/>
          </a:prstGeom>
          <a:ln w="0">
            <a:noFill/>
          </a:ln>
        </p:spPr>
      </p:pic>
      <p:sp>
        <p:nvSpPr>
          <p:cNvPr id="520" name="Rectangle 3"/>
          <p:cNvSpPr/>
          <p:nvPr/>
        </p:nvSpPr>
        <p:spPr>
          <a:xfrm>
            <a:off x="10462680" y="-2880"/>
            <a:ext cx="1517400" cy="1056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43080" indent="-114480" algn="r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c00034"/>
                </a:solidFill>
                <a:latin typeface="Helvetica Neue Condensed Black"/>
                <a:ea typeface="Helvetica Neue Condensed Black"/>
              </a:rPr>
              <a:t>2 Months Rolling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114480" algn="r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c00034"/>
                </a:solidFill>
                <a:latin typeface="Helvetica Neue Condensed Black"/>
                <a:ea typeface="Helvetica Neue Condensed Black"/>
              </a:rPr>
              <a:t>Jun 2023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717120" y="1122480"/>
            <a:ext cx="9950040" cy="257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Helvetica Neue Condensed"/>
                <a:ea typeface="Helvetica Neue Condensed"/>
              </a:rPr>
              <a:t>G. Member Party Size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2" name="文字方塊 2"/>
          <p:cNvSpPr/>
          <p:nvPr/>
        </p:nvSpPr>
        <p:spPr>
          <a:xfrm>
            <a:off x="717120" y="4148280"/>
            <a:ext cx="10756800" cy="7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新細明體"/>
              </a:rPr>
              <a:t>Remarks: 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新細明體"/>
              </a:rPr>
              <a:t>Member Party Size = Average Person of All Member Transactions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矩形 3"/>
          <p:cNvSpPr/>
          <p:nvPr/>
        </p:nvSpPr>
        <p:spPr>
          <a:xfrm>
            <a:off x="0" y="130320"/>
            <a:ext cx="544824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Member Party Size (Dine-in) – Kabu Pass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524" name="圖表 1"/>
          <p:cNvGraphicFramePr/>
          <p:nvPr/>
        </p:nvGraphicFramePr>
        <p:xfrm>
          <a:off x="178560" y="1040400"/>
          <a:ext cx="11686680" cy="557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矩形 3"/>
          <p:cNvSpPr/>
          <p:nvPr/>
        </p:nvSpPr>
        <p:spPr>
          <a:xfrm>
            <a:off x="0" y="130320"/>
            <a:ext cx="674892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Member Party Size (Dine-in) – GKK, GKB, GKJ &amp; OYS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526" name="圖表 1"/>
          <p:cNvGraphicFramePr/>
          <p:nvPr/>
        </p:nvGraphicFramePr>
        <p:xfrm>
          <a:off x="178560" y="1040400"/>
          <a:ext cx="11686680" cy="557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矩形 3"/>
          <p:cNvSpPr/>
          <p:nvPr/>
        </p:nvSpPr>
        <p:spPr>
          <a:xfrm>
            <a:off x="0" y="130320"/>
            <a:ext cx="580968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Member Party Size (Dine-in) – MMC, HAP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528" name="圖表 1"/>
          <p:cNvGraphicFramePr/>
          <p:nvPr/>
        </p:nvGraphicFramePr>
        <p:xfrm>
          <a:off x="178560" y="1040400"/>
          <a:ext cx="11686680" cy="557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矩形 3"/>
          <p:cNvSpPr/>
          <p:nvPr/>
        </p:nvSpPr>
        <p:spPr>
          <a:xfrm>
            <a:off x="0" y="130320"/>
            <a:ext cx="5571720" cy="721080"/>
          </a:xfrm>
          <a:prstGeom prst="rect">
            <a:avLst/>
          </a:prstGeom>
          <a:solidFill>
            <a:srgbClr val="c1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Member Party Size (Dine-in) – WWA, PC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530" name="圖表 1"/>
          <p:cNvGraphicFramePr/>
          <p:nvPr/>
        </p:nvGraphicFramePr>
        <p:xfrm>
          <a:off x="178560" y="1040400"/>
          <a:ext cx="11686680" cy="557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17120" y="1122480"/>
            <a:ext cx="99500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Helvetica Neue Condensed"/>
                <a:ea typeface="Helvetica Neue Condensed"/>
              </a:rPr>
              <a:t>B. Net Sales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文字方塊 2"/>
          <p:cNvSpPr/>
          <p:nvPr/>
        </p:nvSpPr>
        <p:spPr>
          <a:xfrm>
            <a:off x="717120" y="4148280"/>
            <a:ext cx="1075680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Remarks: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Net Sales = Sum of All Sale Items of All Transactions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1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Member Sales Ratio = Net Sales of Member Transactions / Net Sales of Overall Transactions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 3"/>
          <p:cNvSpPr/>
          <p:nvPr/>
        </p:nvSpPr>
        <p:spPr>
          <a:xfrm>
            <a:off x="0" y="130320"/>
            <a:ext cx="7659360" cy="7210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5568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Net Sales (Silver Member VS Gold Member VS Non-Member)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2" name="圖表 1"/>
          <p:cNvGraphicFramePr/>
          <p:nvPr/>
        </p:nvGraphicFramePr>
        <p:xfrm>
          <a:off x="693000" y="1064880"/>
          <a:ext cx="10628640" cy="560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73" name="文字方塊 7"/>
          <p:cNvSpPr/>
          <p:nvPr/>
        </p:nvSpPr>
        <p:spPr>
          <a:xfrm rot="5400000">
            <a:off x="9055080" y="337500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6">
                    <a:lumMod val="75000"/>
                  </a:schemeClr>
                </a:solidFill>
                <a:latin typeface="Calibri"/>
                <a:ea typeface="DejaVu Sans"/>
              </a:rPr>
              <a:t>Member Sales Ratio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文字方塊 7"/>
          <p:cNvSpPr/>
          <p:nvPr/>
        </p:nvSpPr>
        <p:spPr>
          <a:xfrm rot="16200000">
            <a:off x="-1970280" y="3375720"/>
            <a:ext cx="4892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chemeClr val="accent5">
                    <a:lumMod val="50000"/>
                  </a:schemeClr>
                </a:solidFill>
                <a:latin typeface="Calibri"/>
                <a:ea typeface="DejaVu Sans"/>
              </a:rPr>
              <a:t>Member Sales (HKD – K)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矩形 3"/>
          <p:cNvSpPr/>
          <p:nvPr/>
        </p:nvSpPr>
        <p:spPr>
          <a:xfrm>
            <a:off x="0" y="281160"/>
            <a:ext cx="7768440" cy="7210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5568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Sales Tree Analysis – YTD June 2023 (VS 2019) – GKK (ALC)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6" name="表格 4"/>
          <p:cNvGraphicFramePr/>
          <p:nvPr/>
        </p:nvGraphicFramePr>
        <p:xfrm>
          <a:off x="375840" y="3087000"/>
          <a:ext cx="1838520" cy="123480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Total Sales: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+0.59%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$ 128,323,002 (10)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$ 127,569,907 (10)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表格 4"/>
          <p:cNvGraphicFramePr/>
          <p:nvPr/>
        </p:nvGraphicFramePr>
        <p:xfrm>
          <a:off x="3241080" y="174600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Members Sales: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+34.6%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$ 65,273,543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$ 48,511,285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表格 4"/>
          <p:cNvGraphicFramePr/>
          <p:nvPr/>
        </p:nvGraphicFramePr>
        <p:xfrm>
          <a:off x="6487200" y="1197360"/>
          <a:ext cx="2005920" cy="1190520"/>
        </p:xfrm>
        <a:graphic>
          <a:graphicData uri="http://schemas.openxmlformats.org/drawingml/2006/table">
            <a:tbl>
              <a:tblPr/>
              <a:tblGrid>
                <a:gridCol w="20062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Spending Per Member: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+7.3%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$ 1,545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$ 1,440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" name="表格 4"/>
          <p:cNvGraphicFramePr/>
          <p:nvPr/>
        </p:nvGraphicFramePr>
        <p:xfrm>
          <a:off x="6487200" y="2934000"/>
          <a:ext cx="2005920" cy="1190520"/>
        </p:xfrm>
        <a:graphic>
          <a:graphicData uri="http://schemas.openxmlformats.org/drawingml/2006/table">
            <a:tbl>
              <a:tblPr/>
              <a:tblGrid>
                <a:gridCol w="20062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Total Active Member: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+25.4%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42,247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33,688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" name="表格 4"/>
          <p:cNvGraphicFramePr/>
          <p:nvPr/>
        </p:nvGraphicFramePr>
        <p:xfrm>
          <a:off x="9977040" y="28116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Visit Frequency: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-20.1%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2.27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2.84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表格 4"/>
          <p:cNvGraphicFramePr/>
          <p:nvPr/>
        </p:nvGraphicFramePr>
        <p:xfrm>
          <a:off x="9977040" y="201780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Spending Per Visit: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+33.9%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$ 680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$ 508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表格 4"/>
          <p:cNvGraphicFramePr/>
          <p:nvPr/>
        </p:nvGraphicFramePr>
        <p:xfrm>
          <a:off x="3241080" y="428976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Non-members Sales: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-20.3%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cxnSp>
        <p:nvCxnSpPr>
          <p:cNvPr id="183" name="肘形接點 13"/>
          <p:cNvCxnSpPr>
            <a:stCxn id="176" idx="3"/>
            <a:endCxn id="182" idx="1"/>
          </p:cNvCxnSpPr>
          <p:nvPr/>
        </p:nvCxnSpPr>
        <p:spPr>
          <a:xfrm>
            <a:off x="2214360" y="3704040"/>
            <a:ext cx="1027080" cy="118116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84" name="肘形接點 18"/>
          <p:cNvCxnSpPr>
            <a:stCxn id="176" idx="3"/>
            <a:endCxn id="177" idx="1"/>
          </p:cNvCxnSpPr>
          <p:nvPr/>
        </p:nvCxnSpPr>
        <p:spPr>
          <a:xfrm flipV="1">
            <a:off x="2214360" y="2341080"/>
            <a:ext cx="1027080" cy="136332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85" name="肘形接點 21"/>
          <p:cNvCxnSpPr>
            <a:stCxn id="177" idx="3"/>
            <a:endCxn id="178" idx="1"/>
          </p:cNvCxnSpPr>
          <p:nvPr/>
        </p:nvCxnSpPr>
        <p:spPr>
          <a:xfrm flipV="1">
            <a:off x="5079600" y="1792440"/>
            <a:ext cx="1407960" cy="54900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86" name="肘形接點 24"/>
          <p:cNvCxnSpPr>
            <a:stCxn id="177" idx="3"/>
            <a:endCxn id="179" idx="1"/>
          </p:cNvCxnSpPr>
          <p:nvPr/>
        </p:nvCxnSpPr>
        <p:spPr>
          <a:xfrm>
            <a:off x="5079600" y="2341080"/>
            <a:ext cx="1407960" cy="118836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87" name="肘形接點 27"/>
          <p:cNvCxnSpPr>
            <a:stCxn id="178" idx="3"/>
            <a:endCxn id="180" idx="1"/>
          </p:cNvCxnSpPr>
          <p:nvPr/>
        </p:nvCxnSpPr>
        <p:spPr>
          <a:xfrm flipV="1">
            <a:off x="8493120" y="876240"/>
            <a:ext cx="1484280" cy="91656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88" name="肘形接點 30"/>
          <p:cNvCxnSpPr>
            <a:stCxn id="178" idx="3"/>
            <a:endCxn id="181" idx="1"/>
          </p:cNvCxnSpPr>
          <p:nvPr/>
        </p:nvCxnSpPr>
        <p:spPr>
          <a:xfrm>
            <a:off x="8493120" y="1792440"/>
            <a:ext cx="1484280" cy="82080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89" name="文字方塊 19"/>
          <p:cNvSpPr/>
          <p:nvPr/>
        </p:nvSpPr>
        <p:spPr>
          <a:xfrm>
            <a:off x="269280" y="5585400"/>
            <a:ext cx="11652480" cy="14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Remarks:​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Members sales = No. of Active Members x Average Spending Per Member (Members sales include Gold and Silver members.)​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Spending per Member = Average Visit Frequency x Average Spending Per Visit (Average Transaction Value)​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Active member refers to the members who at least patronize once (i.e. at least one sales activity) in a period. (Under this definition, non-sales activities aren't counted, e.g. opening the app to browse content without spending / opening the app to queue/reserving table without spending  / buying pre-sale cash vouchers without using the vouchers/use points to redeem coupons without using the coupons)​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Visit frequency = Transaction count in a period divided by Active Members.​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Spending per visit = Members Sales divided by Transaction Count.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文字方塊 26"/>
          <p:cNvSpPr/>
          <p:nvPr/>
        </p:nvSpPr>
        <p:spPr>
          <a:xfrm>
            <a:off x="951840" y="4381920"/>
            <a:ext cx="1262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*() is no. of shop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文字方塊 25"/>
          <p:cNvSpPr/>
          <p:nvPr/>
        </p:nvSpPr>
        <p:spPr>
          <a:xfrm>
            <a:off x="9115560" y="3810600"/>
            <a:ext cx="2699640" cy="188568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*Comparable Stores: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Included: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GKK-(LCX), GKK-(CW), GKK-(VC), GKK-(WG),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GKK-(WH), GKK-(TFP), GKK-(YL), GKK-(TPM),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GKK-(EPC), GKK-(FW)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Excluded: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GKK-(KHP), GKK-(IRM), GKK-(PCN)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矩形 3"/>
          <p:cNvSpPr/>
          <p:nvPr/>
        </p:nvSpPr>
        <p:spPr>
          <a:xfrm>
            <a:off x="0" y="281160"/>
            <a:ext cx="7700400" cy="7210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5568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Sales Tree Analysis – YTD June 2023 (VS 2019) – GKB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3" name="表格 4"/>
          <p:cNvGraphicFramePr/>
          <p:nvPr/>
        </p:nvGraphicFramePr>
        <p:xfrm>
          <a:off x="375840" y="308700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Total Sales: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-5.25%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$ 38,518,176 (1)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$ 40,654,127 (1)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表格 4"/>
          <p:cNvGraphicFramePr/>
          <p:nvPr/>
        </p:nvGraphicFramePr>
        <p:xfrm>
          <a:off x="3241080" y="174600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Members Sales: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+41.3%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$ 22,471,548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$ 15,902,162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表格 4"/>
          <p:cNvGraphicFramePr/>
          <p:nvPr/>
        </p:nvGraphicFramePr>
        <p:xfrm>
          <a:off x="6478200" y="1197360"/>
          <a:ext cx="2005920" cy="1190520"/>
        </p:xfrm>
        <a:graphic>
          <a:graphicData uri="http://schemas.openxmlformats.org/drawingml/2006/table">
            <a:tbl>
              <a:tblPr/>
              <a:tblGrid>
                <a:gridCol w="20062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Spending Per Member: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+1.14%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$ 1,820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$ 1,841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表格 4"/>
          <p:cNvGraphicFramePr/>
          <p:nvPr/>
        </p:nvGraphicFramePr>
        <p:xfrm>
          <a:off x="6487200" y="2934000"/>
          <a:ext cx="2005920" cy="1190520"/>
        </p:xfrm>
        <a:graphic>
          <a:graphicData uri="http://schemas.openxmlformats.org/drawingml/2006/table">
            <a:tbl>
              <a:tblPr/>
              <a:tblGrid>
                <a:gridCol w="20062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Total Active Member: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+40.2%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12,349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8,806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表格 4"/>
          <p:cNvGraphicFramePr/>
          <p:nvPr/>
        </p:nvGraphicFramePr>
        <p:xfrm>
          <a:off x="9977040" y="28116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Visit Frequency: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-19.5%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1.57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1.95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表格 4"/>
          <p:cNvGraphicFramePr/>
          <p:nvPr/>
        </p:nvGraphicFramePr>
        <p:xfrm>
          <a:off x="9977040" y="201780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Spending Per Visit: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+25.0%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$ 1,157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$ 926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表格 4"/>
          <p:cNvGraphicFramePr/>
          <p:nvPr/>
        </p:nvGraphicFramePr>
        <p:xfrm>
          <a:off x="3241080" y="4265640"/>
          <a:ext cx="1838520" cy="123480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Non-members Sales: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-35.2%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cxnSp>
        <p:nvCxnSpPr>
          <p:cNvPr id="200" name="肘形接點 13"/>
          <p:cNvCxnSpPr>
            <a:stCxn id="193" idx="3"/>
            <a:endCxn id="199" idx="1"/>
          </p:cNvCxnSpPr>
          <p:nvPr/>
        </p:nvCxnSpPr>
        <p:spPr>
          <a:xfrm>
            <a:off x="2214360" y="3682080"/>
            <a:ext cx="1027080" cy="123552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01" name="肘形接點 18"/>
          <p:cNvCxnSpPr>
            <a:stCxn id="193" idx="3"/>
            <a:endCxn id="194" idx="1"/>
          </p:cNvCxnSpPr>
          <p:nvPr/>
        </p:nvCxnSpPr>
        <p:spPr>
          <a:xfrm flipV="1">
            <a:off x="2214360" y="2341080"/>
            <a:ext cx="1027080" cy="134136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02" name="肘形接點 21"/>
          <p:cNvCxnSpPr>
            <a:stCxn id="194" idx="3"/>
            <a:endCxn id="195" idx="1"/>
          </p:cNvCxnSpPr>
          <p:nvPr/>
        </p:nvCxnSpPr>
        <p:spPr>
          <a:xfrm flipV="1">
            <a:off x="5079600" y="1792440"/>
            <a:ext cx="1398960" cy="549000"/>
          </a:xfrm>
          <a:prstGeom prst="bentConnector3">
            <a:avLst>
              <a:gd name="adj1" fmla="val 50064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03" name="肘形接點 24"/>
          <p:cNvCxnSpPr>
            <a:stCxn id="194" idx="3"/>
            <a:endCxn id="196" idx="1"/>
          </p:cNvCxnSpPr>
          <p:nvPr/>
        </p:nvCxnSpPr>
        <p:spPr>
          <a:xfrm>
            <a:off x="5079600" y="2341080"/>
            <a:ext cx="1407960" cy="118836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04" name="肘形接點 27"/>
          <p:cNvCxnSpPr>
            <a:stCxn id="195" idx="3"/>
            <a:endCxn id="197" idx="1"/>
          </p:cNvCxnSpPr>
          <p:nvPr/>
        </p:nvCxnSpPr>
        <p:spPr>
          <a:xfrm flipV="1">
            <a:off x="8484120" y="876240"/>
            <a:ext cx="1493280" cy="916560"/>
          </a:xfrm>
          <a:prstGeom prst="bentConnector3">
            <a:avLst>
              <a:gd name="adj1" fmla="val 5006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05" name="肘形接點 30"/>
          <p:cNvCxnSpPr>
            <a:stCxn id="195" idx="3"/>
            <a:endCxn id="198" idx="1"/>
          </p:cNvCxnSpPr>
          <p:nvPr/>
        </p:nvCxnSpPr>
        <p:spPr>
          <a:xfrm>
            <a:off x="8484120" y="1792440"/>
            <a:ext cx="1493280" cy="820800"/>
          </a:xfrm>
          <a:prstGeom prst="bentConnector3">
            <a:avLst>
              <a:gd name="adj1" fmla="val 5006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06" name="文字方塊 15"/>
          <p:cNvSpPr/>
          <p:nvPr/>
        </p:nvSpPr>
        <p:spPr>
          <a:xfrm>
            <a:off x="269280" y="5585400"/>
            <a:ext cx="11652480" cy="14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Remarks:​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Members sales = No. of Active Members x Average Spending Per Member (Members sales include Gold and Silver members.)​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Spending per Member = Average Visit Frequency x Average Spending Per Visit (Average Transaction Value)​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Active member refers to the members who at least patronize once (i.e. at least one sales activity) in a period. (Under this definition, non-sales activities aren't counted, e.g. opening the app to browse content without spending / opening the app to queue/reserving table without spending  / buying pre-sale cash vouchers without using the vouchers/use points to redeem coupons without using the coupons)​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Visit frequency = Transaction count in a period divided by Active Members.​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Spending per visit = Members Sales divided by Transaction Count.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文字方塊 28"/>
          <p:cNvSpPr/>
          <p:nvPr/>
        </p:nvSpPr>
        <p:spPr>
          <a:xfrm>
            <a:off x="951840" y="4381920"/>
            <a:ext cx="1262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*() is no. of shop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文字方塊 22"/>
          <p:cNvSpPr/>
          <p:nvPr/>
        </p:nvSpPr>
        <p:spPr>
          <a:xfrm>
            <a:off x="9500040" y="4213080"/>
            <a:ext cx="2315160" cy="1733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*Comparable Stores: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Included: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GKB–(GP)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Excluded: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GKB-(MIRA), GKK-(YMS), GKK-(LTA),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GKB-(MP), GKK-(LKP)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 3"/>
          <p:cNvSpPr/>
          <p:nvPr/>
        </p:nvSpPr>
        <p:spPr>
          <a:xfrm>
            <a:off x="0" y="281160"/>
            <a:ext cx="7956360" cy="7210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35568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Helvetica Neue Condensed"/>
                <a:ea typeface="Helvetica Neue Condensed"/>
              </a:rPr>
              <a:t>Sales Tree Analysis – YTD June 2023 (VS 2019) – GKK (AYCE)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0" name="表格 4"/>
          <p:cNvGraphicFramePr/>
          <p:nvPr/>
        </p:nvGraphicFramePr>
        <p:xfrm>
          <a:off x="375840" y="308700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87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Total Sales: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+13.25%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$ 49,932,424 (3)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$ 44,089,448 (3)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表格 4"/>
          <p:cNvGraphicFramePr/>
          <p:nvPr/>
        </p:nvGraphicFramePr>
        <p:xfrm>
          <a:off x="3241080" y="174600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Members Sales: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+56.2%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$ 28,228,723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$ 18,071,464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2" name="表格 4"/>
          <p:cNvGraphicFramePr/>
          <p:nvPr/>
        </p:nvGraphicFramePr>
        <p:xfrm>
          <a:off x="6487200" y="1197360"/>
          <a:ext cx="2005920" cy="1234800"/>
        </p:xfrm>
        <a:graphic>
          <a:graphicData uri="http://schemas.openxmlformats.org/drawingml/2006/table">
            <a:tbl>
              <a:tblPr/>
              <a:tblGrid>
                <a:gridCol w="20062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Spending Per Member: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+22.7%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$ 1,860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$ 1,516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表格 4"/>
          <p:cNvGraphicFramePr/>
          <p:nvPr/>
        </p:nvGraphicFramePr>
        <p:xfrm>
          <a:off x="6487200" y="2934000"/>
          <a:ext cx="2005920" cy="1190520"/>
        </p:xfrm>
        <a:graphic>
          <a:graphicData uri="http://schemas.openxmlformats.org/drawingml/2006/table">
            <a:tbl>
              <a:tblPr/>
              <a:tblGrid>
                <a:gridCol w="20062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Total Active Member: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+27.3%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15,176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11,922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表格 4"/>
          <p:cNvGraphicFramePr/>
          <p:nvPr/>
        </p:nvGraphicFramePr>
        <p:xfrm>
          <a:off x="9977040" y="28116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Visit Frequency: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-11.6%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1.99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2.25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表格 4"/>
          <p:cNvGraphicFramePr/>
          <p:nvPr/>
        </p:nvGraphicFramePr>
        <p:xfrm>
          <a:off x="9977040" y="2017800"/>
          <a:ext cx="1838520" cy="119052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Spending Per Visit: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+41.8%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$ 933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$ 658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" name="表格 4"/>
          <p:cNvGraphicFramePr/>
          <p:nvPr/>
        </p:nvGraphicFramePr>
        <p:xfrm>
          <a:off x="3241080" y="4227480"/>
          <a:ext cx="1838520" cy="1234800"/>
        </p:xfrm>
        <a:graphic>
          <a:graphicData uri="http://schemas.openxmlformats.org/drawingml/2006/table">
            <a:tbl>
              <a:tblPr/>
              <a:tblGrid>
                <a:gridCol w="1838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Non-members Sales: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-18.4%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2023: $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2019: $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cxnSp>
        <p:nvCxnSpPr>
          <p:cNvPr id="217" name="肘形接點 13"/>
          <p:cNvCxnSpPr>
            <a:stCxn id="210" idx="3"/>
            <a:endCxn id="216" idx="1"/>
          </p:cNvCxnSpPr>
          <p:nvPr/>
        </p:nvCxnSpPr>
        <p:spPr>
          <a:xfrm>
            <a:off x="2214360" y="3682080"/>
            <a:ext cx="1027080" cy="121824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18" name="肘形接點 18"/>
          <p:cNvCxnSpPr>
            <a:stCxn id="210" idx="3"/>
            <a:endCxn id="211" idx="1"/>
          </p:cNvCxnSpPr>
          <p:nvPr/>
        </p:nvCxnSpPr>
        <p:spPr>
          <a:xfrm flipV="1">
            <a:off x="2214360" y="2341080"/>
            <a:ext cx="1027080" cy="134136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19" name="肘形接點 21"/>
          <p:cNvCxnSpPr>
            <a:stCxn id="211" idx="3"/>
            <a:endCxn id="212" idx="1"/>
          </p:cNvCxnSpPr>
          <p:nvPr/>
        </p:nvCxnSpPr>
        <p:spPr>
          <a:xfrm flipV="1">
            <a:off x="5079600" y="1814400"/>
            <a:ext cx="1407960" cy="52704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20" name="肘形接點 24"/>
          <p:cNvCxnSpPr>
            <a:stCxn id="211" idx="3"/>
            <a:endCxn id="213" idx="1"/>
          </p:cNvCxnSpPr>
          <p:nvPr/>
        </p:nvCxnSpPr>
        <p:spPr>
          <a:xfrm>
            <a:off x="5079600" y="2341080"/>
            <a:ext cx="1407960" cy="118836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21" name="肘形接點 27"/>
          <p:cNvCxnSpPr>
            <a:stCxn id="212" idx="3"/>
            <a:endCxn id="214" idx="1"/>
          </p:cNvCxnSpPr>
          <p:nvPr/>
        </p:nvCxnSpPr>
        <p:spPr>
          <a:xfrm flipV="1">
            <a:off x="8493120" y="876240"/>
            <a:ext cx="1484280" cy="93852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22" name="肘形接點 30"/>
          <p:cNvCxnSpPr>
            <a:stCxn id="212" idx="3"/>
            <a:endCxn id="215" idx="1"/>
          </p:cNvCxnSpPr>
          <p:nvPr/>
        </p:nvCxnSpPr>
        <p:spPr>
          <a:xfrm>
            <a:off x="8493120" y="1814400"/>
            <a:ext cx="1484280" cy="798840"/>
          </a:xfrm>
          <a:prstGeom prst="bentConnector3">
            <a:avLst>
              <a:gd name="adj1" fmla="val 50000"/>
            </a:avLst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23" name="文字方塊 15"/>
          <p:cNvSpPr/>
          <p:nvPr/>
        </p:nvSpPr>
        <p:spPr>
          <a:xfrm>
            <a:off x="269280" y="5585400"/>
            <a:ext cx="11652480" cy="14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Remarks:​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Members sales = No. of Active Members x Average Spending Per Member (Members sales include Gold and Silver members.)​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Spending per Member = Average Visit Frequency x Average Spending Per Visit (Average Transaction Value)​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Active member refers to the members who at least patronize once (i.e. at least one sales activity) in a period. (Under this definition, non-sales activities aren't counted, e.g. opening the app to browse content without spending / opening the app to queue/reserving table without spending  / buying pre-sale cash vouchers without using the vouchers/use points to redeem coupons without using the coupons)​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Visit frequency = Transaction count in a period divided by Active Members.​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Spending per visit = Members Sales divided by Transaction Count.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文字方塊 16"/>
          <p:cNvSpPr/>
          <p:nvPr/>
        </p:nvSpPr>
        <p:spPr>
          <a:xfrm>
            <a:off x="951840" y="4381920"/>
            <a:ext cx="1262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*() is no. of shop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文字方塊 22"/>
          <p:cNvSpPr/>
          <p:nvPr/>
        </p:nvSpPr>
        <p:spPr>
          <a:xfrm>
            <a:off x="9477000" y="4296960"/>
            <a:ext cx="2338560" cy="158112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*Comparable Stores: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Included: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GKK-(TMT), GKK-(AC), GKK-(OC)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Excluded: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r>
              <a:rPr b="1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GKK-(VW), GKK-(LG), GKK-(MKK)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96840" indent="-96840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7731084EBAB840BA63CDE39A407BE8" ma:contentTypeVersion="4" ma:contentTypeDescription="Create a new document." ma:contentTypeScope="" ma:versionID="902fa2bb227abaaac55357d42af62b75">
  <xsd:schema xmlns:xsd="http://www.w3.org/2001/XMLSchema" xmlns:xs="http://www.w3.org/2001/XMLSchema" xmlns:p="http://schemas.microsoft.com/office/2006/metadata/properties" xmlns:ns2="1619d7eb-4edf-41e0-b332-02b0e408a9d0" xmlns:ns3="113c7720-7e53-4154-9322-253ee9161c4e" targetNamespace="http://schemas.microsoft.com/office/2006/metadata/properties" ma:root="true" ma:fieldsID="9c4eebf21a232046784be18bb3d0be1f" ns2:_="" ns3:_="">
    <xsd:import namespace="1619d7eb-4edf-41e0-b332-02b0e408a9d0"/>
    <xsd:import namespace="113c7720-7e53-4154-9322-253ee9161c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9d7eb-4edf-41e0-b332-02b0e408a9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3c7720-7e53-4154-9322-253ee9161c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70732A-D4DA-4987-B680-66DCF0F5D28D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113c7720-7e53-4154-9322-253ee9161c4e"/>
    <ds:schemaRef ds:uri="1619d7eb-4edf-41e0-b332-02b0e408a9d0"/>
  </ds:schemaRefs>
</ds:datastoreItem>
</file>

<file path=customXml/itemProps2.xml><?xml version="1.0" encoding="utf-8"?>
<ds:datastoreItem xmlns:ds="http://schemas.openxmlformats.org/officeDocument/2006/customXml" ds:itemID="{236350AF-BFC1-436E-BA99-B574DBAD5093}">
  <ds:schemaRefs>
    <ds:schemaRef ds:uri="113c7720-7e53-4154-9322-253ee9161c4e"/>
    <ds:schemaRef ds:uri="1619d7eb-4edf-41e0-b332-02b0e408a9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5346E06-9C4C-4560-B182-D48572BB67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8989</TotalTime>
  <Application>LibreOffice/7.5.3.2$Linux_X86_64 LibreOffice_project/50$Build-2</Application>
  <AppVersion>15.0000</AppVersion>
  <Words>3047</Words>
  <Paragraphs>556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2023-05-23T10:05:41Z</dcterms:created>
  <dc:creator>Chris Chung</dc:creator>
  <dc:description/>
  <dc:language>en-US</dc:language>
  <cp:lastModifiedBy/>
  <dcterms:modified xsi:type="dcterms:W3CDTF">2023-07-12T11:16:12Z</dcterms:modified>
  <cp:revision>194</cp:revision>
  <dc:subject/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0x010100EC7731084EBAB840BA63CDE39A407BE8</vt:lpwstr>
  </property>
  <property fmtid="{D5CDD505-2E9C-101B-9397-08002B2CF9AE}" pid="3" name="Notes">
    <vt:i4>3</vt:i4>
  </property>
  <property fmtid="{D5CDD505-2E9C-101B-9397-08002B2CF9AE}" pid="4" name="PresentationFormat">
    <vt:lpwstr>寬螢幕</vt:lpwstr>
  </property>
  <property fmtid="{D5CDD505-2E9C-101B-9397-08002B2CF9AE}" pid="5" name="Slides">
    <vt:i4>45</vt:i4>
  </property>
</Properties>
</file>