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1037" r:id="rId2"/>
    <p:sldId id="1036" r:id="rId3"/>
    <p:sldId id="1046" r:id="rId4"/>
    <p:sldId id="1038" r:id="rId5"/>
    <p:sldId id="1040" r:id="rId6"/>
    <p:sldId id="1041" r:id="rId7"/>
    <p:sldId id="1045" r:id="rId8"/>
    <p:sldId id="1044" r:id="rId9"/>
    <p:sldId id="1047" r:id="rId10"/>
    <p:sldId id="1043" r:id="rId11"/>
    <p:sldId id="1042" r:id="rId12"/>
    <p:sldId id="1035" r:id="rId13"/>
  </p:sldIdLst>
  <p:sldSz cx="12192000" cy="6858000"/>
  <p:notesSz cx="6858000" cy="9144000"/>
  <p:defaultTextStyle>
    <a:defPPr>
      <a:defRPr lang="es-CO"/>
    </a:defPPr>
    <a:lvl1pPr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xmlns="">
        <p15:guide id="1" orient="horz" pos="2205"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D3333"/>
    <a:srgbClr val="173F5F"/>
    <a:srgbClr val="F4A261"/>
    <a:srgbClr val="E9C46A"/>
    <a:srgbClr val="E76F51"/>
    <a:srgbClr val="ED7D31"/>
    <a:srgbClr val="DAB041"/>
    <a:srgbClr val="BD9237"/>
    <a:srgbClr val="2A9D8F"/>
    <a:srgbClr val="F8F6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autoAdjust="0"/>
    <p:restoredTop sz="94603" autoAdjust="0"/>
  </p:normalViewPr>
  <p:slideViewPr>
    <p:cSldViewPr snapToGrid="0">
      <p:cViewPr>
        <p:scale>
          <a:sx n="88" d="100"/>
          <a:sy n="88" d="100"/>
        </p:scale>
        <p:origin x="-56" y="-4"/>
      </p:cViewPr>
      <p:guideLst>
        <p:guide orient="horz" pos="2205"/>
        <p:guide pos="386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s-CO" dirty="0"/>
          </a:p>
        </p:txBody>
      </p:sp>
      <p:sp>
        <p:nvSpPr>
          <p:cNvPr id="3" name="Marcador de fecha 2"/>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963A18E5-A0D9-4DE9-8175-4714BA954D78}" type="datetimeFigureOut">
              <a:rPr lang="es-CO" altLang="es-CO"/>
              <a:pPr>
                <a:defRPr/>
              </a:pPr>
              <a:t>27/09/2025</a:t>
            </a:fld>
            <a:endParaRPr lang="es-CO" altLang="es-CO"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s-CO"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es-ES" altLang="es-CO" noProof="0"/>
              <a:t>Editar el estilo de texto del patrón</a:t>
            </a:r>
          </a:p>
          <a:p>
            <a:pPr lvl="1"/>
            <a:r>
              <a:rPr lang="es-ES" altLang="es-CO" noProof="0"/>
              <a:t>Segundo nivel</a:t>
            </a:r>
          </a:p>
          <a:p>
            <a:pPr lvl="2"/>
            <a:r>
              <a:rPr lang="es-ES" altLang="es-CO" noProof="0"/>
              <a:t>Tercer nivel</a:t>
            </a:r>
          </a:p>
          <a:p>
            <a:pPr lvl="3"/>
            <a:r>
              <a:rPr lang="es-ES" altLang="es-CO" noProof="0"/>
              <a:t>Cuarto nivel</a:t>
            </a:r>
          </a:p>
          <a:p>
            <a:pPr lvl="4"/>
            <a:r>
              <a:rPr lang="es-ES" altLang="es-CO" noProof="0"/>
              <a:t>Quinto nivel</a:t>
            </a:r>
            <a:endParaRPr lang="es-CO" altLang="es-CO" noProof="0"/>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s-CO"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7FC71C11-CB1F-4293-8B42-28E21BCA906D}" type="slidenum">
              <a:rPr lang="es-CO" altLang="es-CO"/>
              <a:pPr>
                <a:defRPr/>
              </a:pPr>
              <a:t>‹#›</a:t>
            </a:fld>
            <a:endParaRPr lang="es-CO" altLang="es-CO" dirty="0"/>
          </a:p>
        </p:txBody>
      </p:sp>
    </p:spTree>
    <p:extLst>
      <p:ext uri="{BB962C8B-B14F-4D97-AF65-F5344CB8AC3E}">
        <p14:creationId xmlns:p14="http://schemas.microsoft.com/office/powerpoint/2010/main" val="23548729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7"/>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ctrTitle"/>
          </p:nvPr>
        </p:nvSpPr>
        <p:spPr>
          <a:xfrm>
            <a:off x="1524000" y="2709644"/>
            <a:ext cx="9144000" cy="1663447"/>
          </a:xfrm>
        </p:spPr>
        <p:txBody>
          <a:bodyPr>
            <a:normAutofit/>
          </a:bodyPr>
          <a:lstStyle>
            <a:lvl1pPr algn="ctr">
              <a:defRPr sz="4000" b="1">
                <a:solidFill>
                  <a:srgbClr val="AD3333"/>
                </a:solidFill>
                <a:latin typeface="+mn-lt"/>
                <a:cs typeface="Arial" panose="020B0604020202020204" pitchFamily="34" charset="0"/>
              </a:defRPr>
            </a:lvl1pPr>
          </a:lstStyle>
          <a:p>
            <a:r>
              <a:rPr lang="es-ES" dirty="0"/>
              <a:t>Haga clic para modificar el estilo de título del patrón</a:t>
            </a:r>
            <a:endParaRPr lang="es-CO" dirty="0"/>
          </a:p>
        </p:txBody>
      </p:sp>
      <p:sp>
        <p:nvSpPr>
          <p:cNvPr id="3" name="Subtítulo 2"/>
          <p:cNvSpPr>
            <a:spLocks noGrp="1"/>
          </p:cNvSpPr>
          <p:nvPr>
            <p:ph type="subTitle" idx="1"/>
          </p:nvPr>
        </p:nvSpPr>
        <p:spPr>
          <a:xfrm>
            <a:off x="1524000" y="4554909"/>
            <a:ext cx="9144000" cy="1010540"/>
          </a:xfrm>
        </p:spPr>
        <p:txBody>
          <a:bodyPr/>
          <a:lstStyle>
            <a:lvl1pPr marL="0" indent="0" algn="ctr">
              <a:buNone/>
              <a:defRPr sz="2400">
                <a:solidFill>
                  <a:schemeClr val="tx1">
                    <a:lumMod val="75000"/>
                    <a:lumOff val="25000"/>
                  </a:schemeClr>
                </a:solidFill>
                <a:latin typeface="+mn-lt"/>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editar el estilo de subtítulo del patrón</a:t>
            </a:r>
            <a:endParaRPr lang="es-CO" dirty="0"/>
          </a:p>
        </p:txBody>
      </p:sp>
    </p:spTree>
    <p:extLst>
      <p:ext uri="{BB962C8B-B14F-4D97-AF65-F5344CB8AC3E}">
        <p14:creationId xmlns:p14="http://schemas.microsoft.com/office/powerpoint/2010/main" val="322012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pPr>
              <a:defRPr/>
            </a:pPr>
            <a:fld id="{DB2DA6CB-D3E4-4B23-BD2C-29898E8E8D0A}" type="datetimeFigureOut">
              <a:rPr lang="es-CO" altLang="es-CO"/>
              <a:pPr>
                <a:defRPr/>
              </a:pPr>
              <a:t>27/09/2025</a:t>
            </a:fld>
            <a:endParaRPr lang="es-CO" altLang="es-CO" dirty="0"/>
          </a:p>
        </p:txBody>
      </p:sp>
      <p:sp>
        <p:nvSpPr>
          <p:cNvPr id="5" name="Marcador de pie de página 4"/>
          <p:cNvSpPr>
            <a:spLocks noGrp="1"/>
          </p:cNvSpPr>
          <p:nvPr>
            <p:ph type="ftr" sz="quarter" idx="11"/>
          </p:nvPr>
        </p:nvSpPr>
        <p:spPr/>
        <p:txBody>
          <a:bodyPr/>
          <a:lstStyle>
            <a:lvl1pPr>
              <a:defRPr/>
            </a:lvl1pPr>
          </a:lstStyle>
          <a:p>
            <a:pPr>
              <a:defRPr/>
            </a:pPr>
            <a:endParaRPr lang="es-CO" dirty="0"/>
          </a:p>
        </p:txBody>
      </p:sp>
      <p:sp>
        <p:nvSpPr>
          <p:cNvPr id="6" name="Marcador de número de diapositiva 5"/>
          <p:cNvSpPr>
            <a:spLocks noGrp="1"/>
          </p:cNvSpPr>
          <p:nvPr>
            <p:ph type="sldNum" sz="quarter" idx="12"/>
          </p:nvPr>
        </p:nvSpPr>
        <p:spPr/>
        <p:txBody>
          <a:bodyPr/>
          <a:lstStyle>
            <a:lvl1pPr>
              <a:defRPr/>
            </a:lvl1pPr>
          </a:lstStyle>
          <a:p>
            <a:pPr>
              <a:defRPr/>
            </a:pPr>
            <a:fld id="{F9ED8EA2-5042-4875-A37A-6744D37E4262}" type="slidenum">
              <a:rPr lang="es-CO" altLang="es-CO"/>
              <a:pPr>
                <a:defRPr/>
              </a:pPr>
              <a:t>‹#›</a:t>
            </a:fld>
            <a:endParaRPr lang="es-CO" altLang="es-CO" dirty="0"/>
          </a:p>
        </p:txBody>
      </p:sp>
    </p:spTree>
    <p:extLst>
      <p:ext uri="{BB962C8B-B14F-4D97-AF65-F5344CB8AC3E}">
        <p14:creationId xmlns:p14="http://schemas.microsoft.com/office/powerpoint/2010/main" val="2943602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2" y="365125"/>
            <a:ext cx="2628900"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838202"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lvl1pPr>
              <a:defRPr/>
            </a:lvl1pPr>
          </a:lstStyle>
          <a:p>
            <a:pPr>
              <a:defRPr/>
            </a:pPr>
            <a:fld id="{4A97366A-F3A6-4CC4-B840-9EDE02E74CD2}" type="datetimeFigureOut">
              <a:rPr lang="es-CO" altLang="es-CO"/>
              <a:pPr>
                <a:defRPr/>
              </a:pPr>
              <a:t>27/09/2025</a:t>
            </a:fld>
            <a:endParaRPr lang="es-CO" altLang="es-CO" dirty="0"/>
          </a:p>
        </p:txBody>
      </p:sp>
      <p:sp>
        <p:nvSpPr>
          <p:cNvPr id="5" name="Marcador de pie de página 4"/>
          <p:cNvSpPr>
            <a:spLocks noGrp="1"/>
          </p:cNvSpPr>
          <p:nvPr>
            <p:ph type="ftr" sz="quarter" idx="11"/>
          </p:nvPr>
        </p:nvSpPr>
        <p:spPr/>
        <p:txBody>
          <a:bodyPr/>
          <a:lstStyle>
            <a:lvl1pPr>
              <a:defRPr/>
            </a:lvl1pPr>
          </a:lstStyle>
          <a:p>
            <a:pPr>
              <a:defRPr/>
            </a:pPr>
            <a:endParaRPr lang="es-CO" dirty="0"/>
          </a:p>
        </p:txBody>
      </p:sp>
      <p:sp>
        <p:nvSpPr>
          <p:cNvPr id="6" name="Marcador de número de diapositiva 5"/>
          <p:cNvSpPr>
            <a:spLocks noGrp="1"/>
          </p:cNvSpPr>
          <p:nvPr>
            <p:ph type="sldNum" sz="quarter" idx="12"/>
          </p:nvPr>
        </p:nvSpPr>
        <p:spPr/>
        <p:txBody>
          <a:bodyPr/>
          <a:lstStyle>
            <a:lvl1pPr>
              <a:defRPr/>
            </a:lvl1pPr>
          </a:lstStyle>
          <a:p>
            <a:pPr>
              <a:defRPr/>
            </a:pPr>
            <a:fld id="{CAFE0346-D625-4449-9F82-2DA76696FDB3}" type="slidenum">
              <a:rPr lang="es-CO" altLang="es-CO"/>
              <a:pPr>
                <a:defRPr/>
              </a:pPr>
              <a:t>‹#›</a:t>
            </a:fld>
            <a:endParaRPr lang="es-CO" altLang="es-CO" dirty="0"/>
          </a:p>
        </p:txBody>
      </p:sp>
    </p:spTree>
    <p:extLst>
      <p:ext uri="{BB962C8B-B14F-4D97-AF65-F5344CB8AC3E}">
        <p14:creationId xmlns:p14="http://schemas.microsoft.com/office/powerpoint/2010/main" val="2791796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Imagen 6"/>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ítulo 1"/>
          <p:cNvSpPr>
            <a:spLocks noGrp="1"/>
          </p:cNvSpPr>
          <p:nvPr>
            <p:ph type="title"/>
          </p:nvPr>
        </p:nvSpPr>
        <p:spPr>
          <a:xfrm>
            <a:off x="205811" y="160027"/>
            <a:ext cx="10515600" cy="984562"/>
          </a:xfrm>
        </p:spPr>
        <p:txBody>
          <a:bodyPr anchor="t">
            <a:normAutofit/>
          </a:bodyPr>
          <a:lstStyle>
            <a:lvl1pPr>
              <a:defRPr sz="2400" b="1">
                <a:solidFill>
                  <a:srgbClr val="AD3333"/>
                </a:solidFill>
                <a:latin typeface="+mn-lt"/>
                <a:cs typeface="Arial" panose="020B0604020202020204" pitchFamily="34" charset="0"/>
              </a:defRPr>
            </a:lvl1pPr>
          </a:lstStyle>
          <a:p>
            <a:r>
              <a:rPr lang="es-ES" dirty="0"/>
              <a:t>Haga clic para modificar el estilo de título del patrón</a:t>
            </a:r>
            <a:endParaRPr lang="es-CO" dirty="0"/>
          </a:p>
        </p:txBody>
      </p:sp>
      <p:sp>
        <p:nvSpPr>
          <p:cNvPr id="3" name="Marcador de contenido 2"/>
          <p:cNvSpPr>
            <a:spLocks noGrp="1"/>
          </p:cNvSpPr>
          <p:nvPr>
            <p:ph idx="1"/>
          </p:nvPr>
        </p:nvSpPr>
        <p:spPr>
          <a:xfrm>
            <a:off x="633415" y="1304617"/>
            <a:ext cx="10925175" cy="5036362"/>
          </a:xfrm>
        </p:spPr>
        <p:txBody>
          <a:bodyPr/>
          <a:lstStyle>
            <a:lvl1pPr marL="0" indent="0">
              <a:buNone/>
              <a:defRPr>
                <a:latin typeface="+mn-lt"/>
                <a:cs typeface="Arial" panose="020B0604020202020204" pitchFamily="34" charset="0"/>
              </a:defRPr>
            </a:lvl1pPr>
            <a:lvl2pPr>
              <a:defRPr>
                <a:latin typeface="+mn-lt"/>
                <a:cs typeface="Arial" panose="020B0604020202020204" pitchFamily="34" charset="0"/>
              </a:defRPr>
            </a:lvl2pPr>
            <a:lvl3pPr>
              <a:defRPr>
                <a:latin typeface="+mn-lt"/>
                <a:cs typeface="Arial" panose="020B0604020202020204" pitchFamily="34" charset="0"/>
              </a:defRPr>
            </a:lvl3pPr>
            <a:lvl4pPr>
              <a:defRPr>
                <a:latin typeface="+mn-lt"/>
                <a:cs typeface="Arial" panose="020B0604020202020204" pitchFamily="34" charset="0"/>
              </a:defRPr>
            </a:lvl4pPr>
            <a:lvl5pPr>
              <a:defRPr>
                <a:latin typeface="+mn-lt"/>
                <a:cs typeface="Arial" panose="020B0604020202020204" pitchFamily="34" charset="0"/>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156356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7"/>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0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49"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831849"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lvl1pPr>
              <a:defRPr/>
            </a:lvl1pPr>
          </a:lstStyle>
          <a:p>
            <a:pPr>
              <a:defRPr/>
            </a:pPr>
            <a:fld id="{B41C16E0-D039-44C8-8192-BDED2ABD827A}" type="datetimeFigureOut">
              <a:rPr lang="es-CO" altLang="es-CO"/>
              <a:pPr>
                <a:defRPr/>
              </a:pPr>
              <a:t>27/09/2025</a:t>
            </a:fld>
            <a:endParaRPr lang="es-CO" altLang="es-CO" dirty="0"/>
          </a:p>
        </p:txBody>
      </p:sp>
      <p:sp>
        <p:nvSpPr>
          <p:cNvPr id="5" name="Marcador de pie de página 4"/>
          <p:cNvSpPr>
            <a:spLocks noGrp="1"/>
          </p:cNvSpPr>
          <p:nvPr>
            <p:ph type="ftr" sz="quarter" idx="11"/>
          </p:nvPr>
        </p:nvSpPr>
        <p:spPr/>
        <p:txBody>
          <a:bodyPr/>
          <a:lstStyle>
            <a:lvl1pPr>
              <a:defRPr/>
            </a:lvl1pPr>
          </a:lstStyle>
          <a:p>
            <a:pPr>
              <a:defRPr/>
            </a:pPr>
            <a:endParaRPr lang="es-CO" dirty="0"/>
          </a:p>
        </p:txBody>
      </p:sp>
      <p:sp>
        <p:nvSpPr>
          <p:cNvPr id="6" name="Marcador de número de diapositiva 5"/>
          <p:cNvSpPr>
            <a:spLocks noGrp="1"/>
          </p:cNvSpPr>
          <p:nvPr>
            <p:ph type="sldNum" sz="quarter" idx="12"/>
          </p:nvPr>
        </p:nvSpPr>
        <p:spPr/>
        <p:txBody>
          <a:bodyPr/>
          <a:lstStyle>
            <a:lvl1pPr>
              <a:defRPr/>
            </a:lvl1pPr>
          </a:lstStyle>
          <a:p>
            <a:pPr>
              <a:defRPr/>
            </a:pPr>
            <a:fld id="{BC3F9D22-3D66-4249-AA17-FD6741AF4098}" type="slidenum">
              <a:rPr lang="es-CO" altLang="es-CO"/>
              <a:pPr>
                <a:defRPr/>
              </a:pPr>
              <a:t>‹#›</a:t>
            </a:fld>
            <a:endParaRPr lang="es-CO" altLang="es-CO" dirty="0"/>
          </a:p>
        </p:txBody>
      </p:sp>
    </p:spTree>
    <p:extLst>
      <p:ext uri="{BB962C8B-B14F-4D97-AF65-F5344CB8AC3E}">
        <p14:creationId xmlns:p14="http://schemas.microsoft.com/office/powerpoint/2010/main" val="3174218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3"/>
          <p:cNvSpPr>
            <a:spLocks noGrp="1"/>
          </p:cNvSpPr>
          <p:nvPr>
            <p:ph type="dt" sz="half" idx="10"/>
          </p:nvPr>
        </p:nvSpPr>
        <p:spPr/>
        <p:txBody>
          <a:bodyPr/>
          <a:lstStyle>
            <a:lvl1pPr>
              <a:defRPr/>
            </a:lvl1pPr>
          </a:lstStyle>
          <a:p>
            <a:pPr>
              <a:defRPr/>
            </a:pPr>
            <a:fld id="{87100998-559D-4EBD-9347-6656379B4AEC}" type="datetimeFigureOut">
              <a:rPr lang="es-CO" altLang="es-CO"/>
              <a:pPr>
                <a:defRPr/>
              </a:pPr>
              <a:t>27/09/2025</a:t>
            </a:fld>
            <a:endParaRPr lang="es-CO" altLang="es-CO" dirty="0"/>
          </a:p>
        </p:txBody>
      </p:sp>
      <p:sp>
        <p:nvSpPr>
          <p:cNvPr id="6" name="Marcador de pie de página 4"/>
          <p:cNvSpPr>
            <a:spLocks noGrp="1"/>
          </p:cNvSpPr>
          <p:nvPr>
            <p:ph type="ftr" sz="quarter" idx="11"/>
          </p:nvPr>
        </p:nvSpPr>
        <p:spPr/>
        <p:txBody>
          <a:bodyPr/>
          <a:lstStyle>
            <a:lvl1pPr>
              <a:defRPr/>
            </a:lvl1pPr>
          </a:lstStyle>
          <a:p>
            <a:pPr>
              <a:defRPr/>
            </a:pPr>
            <a:endParaRPr lang="es-CO" dirty="0"/>
          </a:p>
        </p:txBody>
      </p:sp>
      <p:sp>
        <p:nvSpPr>
          <p:cNvPr id="7" name="Marcador de número de diapositiva 5"/>
          <p:cNvSpPr>
            <a:spLocks noGrp="1"/>
          </p:cNvSpPr>
          <p:nvPr>
            <p:ph type="sldNum" sz="quarter" idx="12"/>
          </p:nvPr>
        </p:nvSpPr>
        <p:spPr/>
        <p:txBody>
          <a:bodyPr/>
          <a:lstStyle>
            <a:lvl1pPr>
              <a:defRPr/>
            </a:lvl1pPr>
          </a:lstStyle>
          <a:p>
            <a:pPr>
              <a:defRPr/>
            </a:pPr>
            <a:fld id="{4DC1419D-0432-4585-A706-2226F93876C0}" type="slidenum">
              <a:rPr lang="es-CO" altLang="es-CO"/>
              <a:pPr>
                <a:defRPr/>
              </a:pPr>
              <a:t>‹#›</a:t>
            </a:fld>
            <a:endParaRPr lang="es-CO" altLang="es-CO" dirty="0"/>
          </a:p>
        </p:txBody>
      </p:sp>
    </p:spTree>
    <p:extLst>
      <p:ext uri="{BB962C8B-B14F-4D97-AF65-F5344CB8AC3E}">
        <p14:creationId xmlns:p14="http://schemas.microsoft.com/office/powerpoint/2010/main" val="3721703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6"/>
            <a:ext cx="105156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9"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2"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3"/>
          <p:cNvSpPr>
            <a:spLocks noGrp="1"/>
          </p:cNvSpPr>
          <p:nvPr>
            <p:ph type="dt" sz="half" idx="10"/>
          </p:nvPr>
        </p:nvSpPr>
        <p:spPr/>
        <p:txBody>
          <a:bodyPr/>
          <a:lstStyle>
            <a:lvl1pPr>
              <a:defRPr/>
            </a:lvl1pPr>
          </a:lstStyle>
          <a:p>
            <a:pPr>
              <a:defRPr/>
            </a:pPr>
            <a:fld id="{CF0ECEDC-06ED-4C7C-9B03-83046E1325F6}" type="datetimeFigureOut">
              <a:rPr lang="es-CO" altLang="es-CO"/>
              <a:pPr>
                <a:defRPr/>
              </a:pPr>
              <a:t>27/09/2025</a:t>
            </a:fld>
            <a:endParaRPr lang="es-CO" altLang="es-CO" dirty="0"/>
          </a:p>
        </p:txBody>
      </p:sp>
      <p:sp>
        <p:nvSpPr>
          <p:cNvPr id="8" name="Marcador de pie de página 4"/>
          <p:cNvSpPr>
            <a:spLocks noGrp="1"/>
          </p:cNvSpPr>
          <p:nvPr>
            <p:ph type="ftr" sz="quarter" idx="11"/>
          </p:nvPr>
        </p:nvSpPr>
        <p:spPr/>
        <p:txBody>
          <a:bodyPr/>
          <a:lstStyle>
            <a:lvl1pPr>
              <a:defRPr/>
            </a:lvl1pPr>
          </a:lstStyle>
          <a:p>
            <a:pPr>
              <a:defRPr/>
            </a:pPr>
            <a:endParaRPr lang="es-CO" dirty="0"/>
          </a:p>
        </p:txBody>
      </p:sp>
      <p:sp>
        <p:nvSpPr>
          <p:cNvPr id="9" name="Marcador de número de diapositiva 5"/>
          <p:cNvSpPr>
            <a:spLocks noGrp="1"/>
          </p:cNvSpPr>
          <p:nvPr>
            <p:ph type="sldNum" sz="quarter" idx="12"/>
          </p:nvPr>
        </p:nvSpPr>
        <p:spPr/>
        <p:txBody>
          <a:bodyPr/>
          <a:lstStyle>
            <a:lvl1pPr>
              <a:defRPr/>
            </a:lvl1pPr>
          </a:lstStyle>
          <a:p>
            <a:pPr>
              <a:defRPr/>
            </a:pPr>
            <a:fld id="{AE470616-2E74-471E-AAEF-A4D337523D7F}" type="slidenum">
              <a:rPr lang="es-CO" altLang="es-CO"/>
              <a:pPr>
                <a:defRPr/>
              </a:pPr>
              <a:t>‹#›</a:t>
            </a:fld>
            <a:endParaRPr lang="es-CO" altLang="es-CO" dirty="0"/>
          </a:p>
        </p:txBody>
      </p:sp>
    </p:spTree>
    <p:extLst>
      <p:ext uri="{BB962C8B-B14F-4D97-AF65-F5344CB8AC3E}">
        <p14:creationId xmlns:p14="http://schemas.microsoft.com/office/powerpoint/2010/main" val="298930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3"/>
          <p:cNvSpPr>
            <a:spLocks noGrp="1"/>
          </p:cNvSpPr>
          <p:nvPr>
            <p:ph type="dt" sz="half" idx="10"/>
          </p:nvPr>
        </p:nvSpPr>
        <p:spPr/>
        <p:txBody>
          <a:bodyPr/>
          <a:lstStyle>
            <a:lvl1pPr>
              <a:defRPr/>
            </a:lvl1pPr>
          </a:lstStyle>
          <a:p>
            <a:pPr>
              <a:defRPr/>
            </a:pPr>
            <a:fld id="{9FBF25C1-17BB-4366-890E-F326F3BED209}" type="datetimeFigureOut">
              <a:rPr lang="es-CO" altLang="es-CO"/>
              <a:pPr>
                <a:defRPr/>
              </a:pPr>
              <a:t>27/09/2025</a:t>
            </a:fld>
            <a:endParaRPr lang="es-CO" altLang="es-CO" dirty="0"/>
          </a:p>
        </p:txBody>
      </p:sp>
      <p:sp>
        <p:nvSpPr>
          <p:cNvPr id="4" name="Marcador de pie de página 4"/>
          <p:cNvSpPr>
            <a:spLocks noGrp="1"/>
          </p:cNvSpPr>
          <p:nvPr>
            <p:ph type="ftr" sz="quarter" idx="11"/>
          </p:nvPr>
        </p:nvSpPr>
        <p:spPr/>
        <p:txBody>
          <a:bodyPr/>
          <a:lstStyle>
            <a:lvl1pPr>
              <a:defRPr/>
            </a:lvl1pPr>
          </a:lstStyle>
          <a:p>
            <a:pPr>
              <a:defRPr/>
            </a:pPr>
            <a:endParaRPr lang="es-CO" dirty="0"/>
          </a:p>
        </p:txBody>
      </p:sp>
      <p:sp>
        <p:nvSpPr>
          <p:cNvPr id="5" name="Marcador de número de diapositiva 5"/>
          <p:cNvSpPr>
            <a:spLocks noGrp="1"/>
          </p:cNvSpPr>
          <p:nvPr>
            <p:ph type="sldNum" sz="quarter" idx="12"/>
          </p:nvPr>
        </p:nvSpPr>
        <p:spPr/>
        <p:txBody>
          <a:bodyPr/>
          <a:lstStyle>
            <a:lvl1pPr>
              <a:defRPr/>
            </a:lvl1pPr>
          </a:lstStyle>
          <a:p>
            <a:pPr>
              <a:defRPr/>
            </a:pPr>
            <a:fld id="{2AFE7D14-50C1-4B66-A5F4-D9657C158CA5}" type="slidenum">
              <a:rPr lang="es-CO" altLang="es-CO"/>
              <a:pPr>
                <a:defRPr/>
              </a:pPr>
              <a:t>‹#›</a:t>
            </a:fld>
            <a:endParaRPr lang="es-CO" altLang="es-CO" dirty="0"/>
          </a:p>
        </p:txBody>
      </p:sp>
    </p:spTree>
    <p:extLst>
      <p:ext uri="{BB962C8B-B14F-4D97-AF65-F5344CB8AC3E}">
        <p14:creationId xmlns:p14="http://schemas.microsoft.com/office/powerpoint/2010/main" val="1048338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D3D9A324-A69E-4F9E-8265-9E809888D80A}" type="datetimeFigureOut">
              <a:rPr lang="es-CO" altLang="es-CO"/>
              <a:pPr>
                <a:defRPr/>
              </a:pPr>
              <a:t>27/09/2025</a:t>
            </a:fld>
            <a:endParaRPr lang="es-CO" altLang="es-CO" dirty="0"/>
          </a:p>
        </p:txBody>
      </p:sp>
      <p:sp>
        <p:nvSpPr>
          <p:cNvPr id="6" name="Marcador de pie de página 4"/>
          <p:cNvSpPr>
            <a:spLocks noGrp="1"/>
          </p:cNvSpPr>
          <p:nvPr>
            <p:ph type="ftr" sz="quarter" idx="11"/>
          </p:nvPr>
        </p:nvSpPr>
        <p:spPr/>
        <p:txBody>
          <a:bodyPr/>
          <a:lstStyle>
            <a:lvl1pPr>
              <a:defRPr/>
            </a:lvl1pPr>
          </a:lstStyle>
          <a:p>
            <a:pPr>
              <a:defRPr/>
            </a:pPr>
            <a:endParaRPr lang="es-CO" dirty="0"/>
          </a:p>
        </p:txBody>
      </p:sp>
      <p:sp>
        <p:nvSpPr>
          <p:cNvPr id="7" name="Marcador de número de diapositiva 5"/>
          <p:cNvSpPr>
            <a:spLocks noGrp="1"/>
          </p:cNvSpPr>
          <p:nvPr>
            <p:ph type="sldNum" sz="quarter" idx="12"/>
          </p:nvPr>
        </p:nvSpPr>
        <p:spPr/>
        <p:txBody>
          <a:bodyPr/>
          <a:lstStyle>
            <a:lvl1pPr>
              <a:defRPr/>
            </a:lvl1pPr>
          </a:lstStyle>
          <a:p>
            <a:pPr>
              <a:defRPr/>
            </a:pPr>
            <a:fld id="{156040C8-FB79-4E6D-A221-B9C004F27102}" type="slidenum">
              <a:rPr lang="es-CO" altLang="es-CO"/>
              <a:pPr>
                <a:defRPr/>
              </a:pPr>
              <a:t>‹#›</a:t>
            </a:fld>
            <a:endParaRPr lang="es-CO" altLang="es-CO" dirty="0"/>
          </a:p>
        </p:txBody>
      </p:sp>
    </p:spTree>
    <p:extLst>
      <p:ext uri="{BB962C8B-B14F-4D97-AF65-F5344CB8AC3E}">
        <p14:creationId xmlns:p14="http://schemas.microsoft.com/office/powerpoint/2010/main" val="22948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5183188" y="987426"/>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CO" noProof="0" dirty="0"/>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3"/>
          <p:cNvSpPr>
            <a:spLocks noGrp="1"/>
          </p:cNvSpPr>
          <p:nvPr>
            <p:ph type="dt" sz="half" idx="10"/>
          </p:nvPr>
        </p:nvSpPr>
        <p:spPr/>
        <p:txBody>
          <a:bodyPr/>
          <a:lstStyle>
            <a:lvl1pPr>
              <a:defRPr/>
            </a:lvl1pPr>
          </a:lstStyle>
          <a:p>
            <a:pPr>
              <a:defRPr/>
            </a:pPr>
            <a:fld id="{120B7F63-9348-4FED-9EED-D818C16FCE77}" type="datetimeFigureOut">
              <a:rPr lang="es-CO" altLang="es-CO"/>
              <a:pPr>
                <a:defRPr/>
              </a:pPr>
              <a:t>27/09/2025</a:t>
            </a:fld>
            <a:endParaRPr lang="es-CO" altLang="es-CO" dirty="0"/>
          </a:p>
        </p:txBody>
      </p:sp>
      <p:sp>
        <p:nvSpPr>
          <p:cNvPr id="6" name="Marcador de pie de página 4"/>
          <p:cNvSpPr>
            <a:spLocks noGrp="1"/>
          </p:cNvSpPr>
          <p:nvPr>
            <p:ph type="ftr" sz="quarter" idx="11"/>
          </p:nvPr>
        </p:nvSpPr>
        <p:spPr/>
        <p:txBody>
          <a:bodyPr/>
          <a:lstStyle>
            <a:lvl1pPr>
              <a:defRPr/>
            </a:lvl1pPr>
          </a:lstStyle>
          <a:p>
            <a:pPr>
              <a:defRPr/>
            </a:pPr>
            <a:endParaRPr lang="es-CO" dirty="0"/>
          </a:p>
        </p:txBody>
      </p:sp>
      <p:sp>
        <p:nvSpPr>
          <p:cNvPr id="7" name="Marcador de número de diapositiva 5"/>
          <p:cNvSpPr>
            <a:spLocks noGrp="1"/>
          </p:cNvSpPr>
          <p:nvPr>
            <p:ph type="sldNum" sz="quarter" idx="12"/>
          </p:nvPr>
        </p:nvSpPr>
        <p:spPr/>
        <p:txBody>
          <a:bodyPr/>
          <a:lstStyle>
            <a:lvl1pPr>
              <a:defRPr/>
            </a:lvl1pPr>
          </a:lstStyle>
          <a:p>
            <a:pPr>
              <a:defRPr/>
            </a:pPr>
            <a:fld id="{2B00772A-1E30-40C1-8DA4-4C4BD7994531}" type="slidenum">
              <a:rPr lang="es-CO" altLang="es-CO"/>
              <a:pPr>
                <a:defRPr/>
              </a:pPr>
              <a:t>‹#›</a:t>
            </a:fld>
            <a:endParaRPr lang="es-CO" altLang="es-CO" dirty="0"/>
          </a:p>
        </p:txBody>
      </p:sp>
    </p:spTree>
    <p:extLst>
      <p:ext uri="{BB962C8B-B14F-4D97-AF65-F5344CB8AC3E}">
        <p14:creationId xmlns:p14="http://schemas.microsoft.com/office/powerpoint/2010/main" val="36570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Marcador de título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es-CO"/>
              <a:t>Haga clic para modificar el estilo de título del patrón</a:t>
            </a:r>
            <a:endParaRPr lang="es-CO" altLang="es-CO"/>
          </a:p>
        </p:txBody>
      </p:sp>
      <p:sp>
        <p:nvSpPr>
          <p:cNvPr id="1027" name="Marcador de texto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CO"/>
              <a:t>Editar el estilo de texto del patrón</a:t>
            </a:r>
          </a:p>
          <a:p>
            <a:pPr lvl="1"/>
            <a:r>
              <a:rPr lang="es-ES" altLang="es-CO"/>
              <a:t>Segundo nivel</a:t>
            </a:r>
          </a:p>
          <a:p>
            <a:pPr lvl="2"/>
            <a:r>
              <a:rPr lang="es-ES" altLang="es-CO"/>
              <a:t>Tercer nivel</a:t>
            </a:r>
          </a:p>
          <a:p>
            <a:pPr lvl="3"/>
            <a:r>
              <a:rPr lang="es-ES" altLang="es-CO"/>
              <a:t>Cuarto nivel</a:t>
            </a:r>
          </a:p>
          <a:p>
            <a:pPr lvl="4"/>
            <a:r>
              <a:rPr lang="es-ES" altLang="es-CO"/>
              <a:t>Quinto nivel</a:t>
            </a:r>
            <a:endParaRPr lang="es-CO" altLang="es-CO"/>
          </a:p>
        </p:txBody>
      </p:sp>
      <p:sp>
        <p:nvSpPr>
          <p:cNvPr id="4" name="Marcador de fecha 3"/>
          <p:cNvSpPr>
            <a:spLocks noGrp="1"/>
          </p:cNvSpPr>
          <p:nvPr>
            <p:ph type="dt" sz="half" idx="2"/>
          </p:nvPr>
        </p:nvSpPr>
        <p:spPr>
          <a:xfrm>
            <a:off x="838200" y="6356350"/>
            <a:ext cx="27432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defRPr>
            </a:lvl1pPr>
          </a:lstStyle>
          <a:p>
            <a:pPr>
              <a:defRPr/>
            </a:pPr>
            <a:fld id="{73F7A46F-03D8-4E44-98A7-21D921D8A9B6}" type="datetimeFigureOut">
              <a:rPr lang="es-CO" altLang="es-CO"/>
              <a:pPr>
                <a:defRPr/>
              </a:pPr>
              <a:t>27/09/2025</a:t>
            </a:fld>
            <a:endParaRPr lang="es-CO" altLang="es-CO" dirty="0"/>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s-CO" dirty="0"/>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5FBB4E2-C74A-4947-B3B8-AA5F80113A4E}" type="slidenum">
              <a:rPr lang="es-CO" altLang="es-CO"/>
              <a:pPr>
                <a:defRPr/>
              </a:pPr>
              <a:t>‹#›</a:t>
            </a:fld>
            <a:endParaRPr lang="es-CO" altLang="es-CO" dirty="0"/>
          </a:p>
        </p:txBody>
      </p:sp>
    </p:spTree>
  </p:cSld>
  <p:clrMap bg1="lt1" tx1="dk1" bg2="lt2" tx2="dk2" accent1="accent1" accent2="accent2" accent3="accent3" accent4="accent4" accent5="accent5" accent6="accent6" hlink="hlink" folHlink="folHlink"/>
  <p:sldLayoutIdLst>
    <p:sldLayoutId id="2147483996" r:id="rId1"/>
    <p:sldLayoutId id="2147483997" r:id="rId2"/>
    <p:sldLayoutId id="2147483991" r:id="rId3"/>
    <p:sldLayoutId id="2147483987" r:id="rId4"/>
    <p:sldLayoutId id="2147483988" r:id="rId5"/>
    <p:sldLayoutId id="2147483989" r:id="rId6"/>
    <p:sldLayoutId id="2147483990" r:id="rId7"/>
    <p:sldLayoutId id="2147483992" r:id="rId8"/>
    <p:sldLayoutId id="2147483993" r:id="rId9"/>
    <p:sldLayoutId id="2147483994" r:id="rId10"/>
    <p:sldLayoutId id="214748399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S PGothic" panose="020B0600070205080204" pitchFamily="34" charset="-128"/>
          <a:cs typeface="+mj-cs"/>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tackoverflow.com/questions/490091/java-generics-list-listobject-list" TargetMode="External"/><Relationship Id="rId2" Type="http://schemas.openxmlformats.org/officeDocument/2006/relationships/hyperlink" Target="https://www.tutorialesprogramacionya.com/javaya/detalleconcepto.php?codigo=120&amp;inicio=40&amp;punto=47" TargetMode="External"/><Relationship Id="rId1" Type="http://schemas.openxmlformats.org/officeDocument/2006/relationships/slideLayout" Target="../slideLayouts/slideLayout2.xml"/><Relationship Id="rId4" Type="http://schemas.openxmlformats.org/officeDocument/2006/relationships/hyperlink" Target="https://es.scribd.com/document/700615227/Clase-4?utm_source=chatgpt.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ctrTitle"/>
          </p:nvPr>
        </p:nvSpPr>
        <p:spPr/>
        <p:txBody>
          <a:bodyPr/>
          <a:lstStyle/>
          <a:p>
            <a:r>
              <a:rPr lang="en-US" dirty="0" err="1" smtClean="0"/>
              <a:t>Listas</a:t>
            </a:r>
            <a:r>
              <a:rPr lang="en-US" dirty="0" smtClean="0"/>
              <a:t> </a:t>
            </a:r>
            <a:r>
              <a:rPr lang="en-US" dirty="0" err="1"/>
              <a:t>genéricas</a:t>
            </a:r>
            <a:r>
              <a:rPr lang="en-US" dirty="0"/>
              <a:t> </a:t>
            </a:r>
            <a:r>
              <a:rPr lang="en-US" dirty="0" err="1"/>
              <a:t>ordenadas</a:t>
            </a:r>
            <a:endParaRPr lang="en-US" dirty="0"/>
          </a:p>
        </p:txBody>
      </p:sp>
      <p:sp>
        <p:nvSpPr>
          <p:cNvPr id="5" name="Subtítulo 4"/>
          <p:cNvSpPr>
            <a:spLocks noGrp="1"/>
          </p:cNvSpPr>
          <p:nvPr>
            <p:ph type="subTitle" idx="1"/>
          </p:nvPr>
        </p:nvSpPr>
        <p:spPr>
          <a:xfrm>
            <a:off x="1509600" y="4245309"/>
            <a:ext cx="9144000" cy="1010540"/>
          </a:xfrm>
        </p:spPr>
        <p:txBody>
          <a:bodyPr/>
          <a:lstStyle/>
          <a:p>
            <a:r>
              <a:rPr lang="es-CO" dirty="0" smtClean="0"/>
              <a:t>Diego Pérez</a:t>
            </a:r>
          </a:p>
          <a:p>
            <a:r>
              <a:rPr lang="es-CO" dirty="0" smtClean="0"/>
              <a:t>David Corzo</a:t>
            </a:r>
          </a:p>
          <a:p>
            <a:r>
              <a:rPr lang="es-CO" dirty="0" smtClean="0"/>
              <a:t>Jaffar Mogollón</a:t>
            </a:r>
          </a:p>
        </p:txBody>
      </p:sp>
    </p:spTree>
    <p:extLst>
      <p:ext uri="{BB962C8B-B14F-4D97-AF65-F5344CB8AC3E}">
        <p14:creationId xmlns:p14="http://schemas.microsoft.com/office/powerpoint/2010/main" val="552884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993200" y="2910427"/>
            <a:ext cx="10515600" cy="984562"/>
          </a:xfrm>
        </p:spPr>
        <p:txBody>
          <a:bodyPr>
            <a:normAutofit/>
          </a:bodyPr>
          <a:lstStyle/>
          <a:p>
            <a:r>
              <a:rPr lang="es-CO" sz="4400" dirty="0" smtClean="0"/>
              <a:t>Ejemplos en </a:t>
            </a:r>
            <a:r>
              <a:rPr lang="es-CO" sz="4400" dirty="0" err="1"/>
              <a:t>N</a:t>
            </a:r>
            <a:r>
              <a:rPr lang="es-CO" sz="4400" dirty="0" err="1" smtClean="0"/>
              <a:t>etBeans</a:t>
            </a:r>
            <a:endParaRPr lang="es-CO" sz="4400" dirty="0"/>
          </a:p>
        </p:txBody>
      </p:sp>
    </p:spTree>
    <p:extLst>
      <p:ext uri="{BB962C8B-B14F-4D97-AF65-F5344CB8AC3E}">
        <p14:creationId xmlns:p14="http://schemas.microsoft.com/office/powerpoint/2010/main" val="244728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200" dirty="0" err="1" smtClean="0"/>
              <a:t>Referencias</a:t>
            </a:r>
            <a:endParaRPr lang="es-CO" sz="3200" dirty="0"/>
          </a:p>
        </p:txBody>
      </p:sp>
      <p:sp>
        <p:nvSpPr>
          <p:cNvPr id="3" name="Marcador de contenido 2"/>
          <p:cNvSpPr>
            <a:spLocks noGrp="1"/>
          </p:cNvSpPr>
          <p:nvPr>
            <p:ph idx="1"/>
          </p:nvPr>
        </p:nvSpPr>
        <p:spPr/>
        <p:txBody>
          <a:bodyPr/>
          <a:lstStyle/>
          <a:p>
            <a:pPr marL="342900" indent="-342900">
              <a:buFont typeface="Arial" panose="020B0604020202020204" pitchFamily="34" charset="0"/>
              <a:buChar char="•"/>
            </a:pPr>
            <a:r>
              <a:rPr lang="en-US" sz="2400" dirty="0" err="1"/>
              <a:t>TutorialesProgramacionYa</a:t>
            </a:r>
            <a:r>
              <a:rPr lang="en-US" sz="2400" dirty="0"/>
              <a:t>. (s. f.). </a:t>
            </a:r>
            <a:r>
              <a:rPr lang="en-US" sz="2400" i="1" dirty="0" err="1"/>
              <a:t>Estructuras</a:t>
            </a:r>
            <a:r>
              <a:rPr lang="en-US" sz="2400" i="1" dirty="0"/>
              <a:t> </a:t>
            </a:r>
            <a:r>
              <a:rPr lang="en-US" sz="2400" i="1" dirty="0" err="1"/>
              <a:t>dinámicas</a:t>
            </a:r>
            <a:r>
              <a:rPr lang="en-US" sz="2400" i="1" dirty="0"/>
              <a:t>: </a:t>
            </a:r>
            <a:r>
              <a:rPr lang="en-US" sz="2400" i="1" dirty="0" err="1"/>
              <a:t>Listas</a:t>
            </a:r>
            <a:r>
              <a:rPr lang="en-US" sz="2400" i="1" dirty="0"/>
              <a:t> </a:t>
            </a:r>
            <a:r>
              <a:rPr lang="en-US" sz="2400" i="1" dirty="0" err="1"/>
              <a:t>genéricas</a:t>
            </a:r>
            <a:r>
              <a:rPr lang="en-US" sz="2400" i="1" dirty="0"/>
              <a:t> </a:t>
            </a:r>
            <a:r>
              <a:rPr lang="en-US" sz="2400" i="1" dirty="0" err="1"/>
              <a:t>ordenadas</a:t>
            </a:r>
            <a:r>
              <a:rPr lang="en-US" sz="2400" dirty="0"/>
              <a:t>. </a:t>
            </a:r>
            <a:r>
              <a:rPr lang="en-US" sz="2400" dirty="0" err="1"/>
              <a:t>Recuperado</a:t>
            </a:r>
            <a:r>
              <a:rPr lang="en-US" sz="2400" dirty="0"/>
              <a:t> de </a:t>
            </a:r>
            <a:r>
              <a:rPr lang="en-US" sz="2400" dirty="0">
                <a:hlinkClick r:id="rId2"/>
              </a:rPr>
              <a:t>https://</a:t>
            </a:r>
            <a:r>
              <a:rPr lang="en-US" sz="2400" dirty="0" smtClean="0">
                <a:hlinkClick r:id="rId2"/>
              </a:rPr>
              <a:t>www.tutorialesprogramacionya.com/javaya/detalleconcepto.php?codigo=120&amp;inicio=40&amp;punto=47</a:t>
            </a:r>
            <a:endParaRPr lang="en-US" sz="2400" dirty="0" smtClean="0"/>
          </a:p>
          <a:p>
            <a:pPr marL="342900" indent="-342900">
              <a:buFont typeface="Arial" panose="020B0604020202020204" pitchFamily="34" charset="0"/>
              <a:buChar char="•"/>
            </a:pPr>
            <a:r>
              <a:rPr lang="en-US" sz="2400" dirty="0"/>
              <a:t>Stack Overflow. (2009, 29 de </a:t>
            </a:r>
            <a:r>
              <a:rPr lang="en-US" sz="2400" dirty="0" err="1"/>
              <a:t>enero</a:t>
            </a:r>
            <a:r>
              <a:rPr lang="en-US" sz="2400" dirty="0"/>
              <a:t>). </a:t>
            </a:r>
            <a:r>
              <a:rPr lang="en-US" sz="2400" i="1" dirty="0"/>
              <a:t>Java generics: List, </a:t>
            </a:r>
            <a:r>
              <a:rPr lang="en-US" sz="2400" i="1" dirty="0" err="1"/>
              <a:t>ListObject</a:t>
            </a:r>
            <a:r>
              <a:rPr lang="en-US" sz="2400" i="1" dirty="0"/>
              <a:t>, List</a:t>
            </a:r>
            <a:r>
              <a:rPr lang="en-US" sz="2400" dirty="0"/>
              <a:t> [</a:t>
            </a:r>
            <a:r>
              <a:rPr lang="en-US" sz="2400" dirty="0" err="1"/>
              <a:t>Pregunta</a:t>
            </a:r>
            <a:r>
              <a:rPr lang="en-US" sz="2400" dirty="0"/>
              <a:t>]. </a:t>
            </a:r>
            <a:r>
              <a:rPr lang="en-US" sz="2400" dirty="0" err="1"/>
              <a:t>Recuperado</a:t>
            </a:r>
            <a:r>
              <a:rPr lang="en-US" sz="2400" dirty="0"/>
              <a:t> de </a:t>
            </a:r>
            <a:r>
              <a:rPr lang="en-US" sz="2400" dirty="0">
                <a:hlinkClick r:id="rId3"/>
              </a:rPr>
              <a:t>https://</a:t>
            </a:r>
            <a:r>
              <a:rPr lang="en-US" sz="2400" dirty="0" smtClean="0">
                <a:hlinkClick r:id="rId3"/>
              </a:rPr>
              <a:t>stackoverflow.com/questions/490091/java-generics-list-listobject-list</a:t>
            </a:r>
            <a:endParaRPr lang="en-US" sz="2400" dirty="0" smtClean="0"/>
          </a:p>
          <a:p>
            <a:pPr marL="342900" indent="-342900">
              <a:buFont typeface="Arial" panose="020B0604020202020204" pitchFamily="34" charset="0"/>
              <a:buChar char="•"/>
            </a:pPr>
            <a:r>
              <a:rPr lang="en-US" sz="2400" dirty="0"/>
              <a:t>Miranda, P. (s. f.). </a:t>
            </a:r>
            <a:r>
              <a:rPr lang="en-US" sz="2400" i="1" dirty="0" err="1"/>
              <a:t>Clase</a:t>
            </a:r>
            <a:r>
              <a:rPr lang="en-US" sz="2400" i="1" dirty="0"/>
              <a:t> 4: </a:t>
            </a:r>
            <a:r>
              <a:rPr lang="en-US" sz="2400" i="1" dirty="0" err="1"/>
              <a:t>Listas</a:t>
            </a:r>
            <a:r>
              <a:rPr lang="en-US" sz="2400" i="1" dirty="0"/>
              <a:t> </a:t>
            </a:r>
            <a:r>
              <a:rPr lang="en-US" sz="2400" i="1" dirty="0" err="1"/>
              <a:t>genéricas</a:t>
            </a:r>
            <a:r>
              <a:rPr lang="en-US" sz="2400" i="1" dirty="0"/>
              <a:t> </a:t>
            </a:r>
            <a:r>
              <a:rPr lang="en-US" sz="2400" i="1" dirty="0" err="1"/>
              <a:t>ordenadas</a:t>
            </a:r>
            <a:r>
              <a:rPr lang="en-US" sz="2400" dirty="0"/>
              <a:t> [</a:t>
            </a:r>
            <a:r>
              <a:rPr lang="en-US" sz="2400" dirty="0" err="1"/>
              <a:t>Documento</a:t>
            </a:r>
            <a:r>
              <a:rPr lang="en-US" sz="2400" dirty="0"/>
              <a:t>]. </a:t>
            </a:r>
            <a:r>
              <a:rPr lang="en-US" sz="2400" dirty="0" err="1"/>
              <a:t>Recuperado</a:t>
            </a:r>
            <a:r>
              <a:rPr lang="en-US" sz="2400" dirty="0"/>
              <a:t> de </a:t>
            </a:r>
            <a:r>
              <a:rPr lang="en-US" sz="2400" dirty="0">
                <a:hlinkClick r:id="rId4"/>
              </a:rPr>
              <a:t>https://es.scribd.com/document/700615227/Clase-4</a:t>
            </a:r>
            <a:endParaRPr lang="en-US" sz="2400" dirty="0"/>
          </a:p>
        </p:txBody>
      </p:sp>
    </p:spTree>
    <p:extLst>
      <p:ext uri="{BB962C8B-B14F-4D97-AF65-F5344CB8AC3E}">
        <p14:creationId xmlns:p14="http://schemas.microsoft.com/office/powerpoint/2010/main" val="37142144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6546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3411" y="440827"/>
            <a:ext cx="10515600" cy="984562"/>
          </a:xfrm>
        </p:spPr>
        <p:txBody>
          <a:bodyPr>
            <a:normAutofit/>
          </a:bodyPr>
          <a:lstStyle/>
          <a:p>
            <a:r>
              <a:rPr lang="es-CO" sz="3200" dirty="0" smtClean="0"/>
              <a:t>Definición de listas genéricas ordenadas</a:t>
            </a:r>
            <a:endParaRPr lang="es-CO" sz="3200" dirty="0"/>
          </a:p>
        </p:txBody>
      </p:sp>
      <p:sp>
        <p:nvSpPr>
          <p:cNvPr id="3" name="Marcador de contenido 2"/>
          <p:cNvSpPr>
            <a:spLocks noGrp="1"/>
          </p:cNvSpPr>
          <p:nvPr>
            <p:ph idx="1"/>
          </p:nvPr>
        </p:nvSpPr>
        <p:spPr>
          <a:xfrm>
            <a:off x="417415" y="1326217"/>
            <a:ext cx="10925175" cy="4541783"/>
          </a:xfrm>
        </p:spPr>
        <p:txBody>
          <a:bodyPr/>
          <a:lstStyle/>
          <a:p>
            <a:pPr>
              <a:lnSpc>
                <a:spcPct val="150000"/>
              </a:lnSpc>
            </a:pPr>
            <a:r>
              <a:rPr lang="es-ES" sz="3000" dirty="0"/>
              <a:t>S</a:t>
            </a:r>
            <a:r>
              <a:rPr lang="es-ES" sz="3000" dirty="0" smtClean="0"/>
              <a:t>on </a:t>
            </a:r>
            <a:r>
              <a:rPr lang="es-ES" sz="3000" dirty="0"/>
              <a:t>estructuras dinámicas que permiten la inserción de elementos de manera ordenada, dependiendo del campo que se utilice como referencia. Esto significa que al insertar información, se asegura que permanezca organizada en relación con ese campo. No se requiere un método especial para mantener la orden, ya que la lista se inserta ordenada por defecto.</a:t>
            </a:r>
            <a:endParaRPr lang="es-CO" sz="3000" dirty="0"/>
          </a:p>
        </p:txBody>
      </p:sp>
    </p:spTree>
    <p:extLst>
      <p:ext uri="{BB962C8B-B14F-4D97-AF65-F5344CB8AC3E}">
        <p14:creationId xmlns:p14="http://schemas.microsoft.com/office/powerpoint/2010/main" val="150766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07 - Estructura de Datos - Listas enlazadas simples en Java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6596" t="12975" r="25849" b="19562"/>
          <a:stretch/>
        </p:blipFill>
        <p:spPr bwMode="auto">
          <a:xfrm>
            <a:off x="619200" y="2283436"/>
            <a:ext cx="5594401" cy="31425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ollections.sort() - Ways to Sort a List in Java - TechVidvan"/>
          <p:cNvPicPr>
            <a:picLocks noChangeAspect="1" noChangeArrowheads="1"/>
          </p:cNvPicPr>
          <p:nvPr/>
        </p:nvPicPr>
        <p:blipFill rotWithShape="1">
          <a:blip r:embed="rId3">
            <a:extLst>
              <a:ext uri="{28A0092B-C50C-407E-A947-70E740481C1C}">
                <a14:useLocalDpi xmlns:a14="http://schemas.microsoft.com/office/drawing/2010/main" val="0"/>
              </a:ext>
            </a:extLst>
          </a:blip>
          <a:srcRect l="44326" t="17301"/>
          <a:stretch/>
        </p:blipFill>
        <p:spPr bwMode="auto">
          <a:xfrm>
            <a:off x="7262806" y="2404800"/>
            <a:ext cx="3558794" cy="2768373"/>
          </a:xfrm>
          <a:prstGeom prst="rect">
            <a:avLst/>
          </a:prstGeom>
          <a:noFill/>
          <a:extLst>
            <a:ext uri="{909E8E84-426E-40DD-AFC4-6F175D3DCCD1}">
              <a14:hiddenFill xmlns:a14="http://schemas.microsoft.com/office/drawing/2010/main">
                <a:solidFill>
                  <a:srgbClr val="FFFFFF"/>
                </a:solidFill>
              </a14:hiddenFill>
            </a:ext>
          </a:extLst>
        </p:spPr>
      </p:pic>
      <p:sp>
        <p:nvSpPr>
          <p:cNvPr id="8" name="Título 1"/>
          <p:cNvSpPr>
            <a:spLocks noGrp="1"/>
          </p:cNvSpPr>
          <p:nvPr>
            <p:ph type="title"/>
          </p:nvPr>
        </p:nvSpPr>
        <p:spPr>
          <a:xfrm>
            <a:off x="414611" y="1629863"/>
            <a:ext cx="4222189" cy="653573"/>
          </a:xfrm>
        </p:spPr>
        <p:txBody>
          <a:bodyPr>
            <a:normAutofit/>
          </a:bodyPr>
          <a:lstStyle/>
          <a:p>
            <a:r>
              <a:rPr lang="es-CO" sz="3200" dirty="0" smtClean="0"/>
              <a:t>Ordenamiento simple</a:t>
            </a:r>
            <a:endParaRPr lang="es-CO" sz="3200" dirty="0"/>
          </a:p>
        </p:txBody>
      </p:sp>
      <p:sp>
        <p:nvSpPr>
          <p:cNvPr id="9" name="Título 1"/>
          <p:cNvSpPr txBox="1">
            <a:spLocks/>
          </p:cNvSpPr>
          <p:nvPr/>
        </p:nvSpPr>
        <p:spPr bwMode="auto">
          <a:xfrm>
            <a:off x="7015610" y="1629863"/>
            <a:ext cx="4222189" cy="653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algn="l" rtl="0" eaLnBrk="0" fontAlgn="base" hangingPunct="0">
              <a:lnSpc>
                <a:spcPct val="90000"/>
              </a:lnSpc>
              <a:spcBef>
                <a:spcPct val="0"/>
              </a:spcBef>
              <a:spcAft>
                <a:spcPct val="0"/>
              </a:spcAft>
              <a:defRPr sz="2400" b="1" kern="1200">
                <a:solidFill>
                  <a:srgbClr val="AD3333"/>
                </a:solidFill>
                <a:latin typeface="+mn-lt"/>
                <a:ea typeface="MS PGothic" panose="020B0600070205080204" pitchFamily="34" charset="-128"/>
                <a:cs typeface="Arial" panose="020B0604020202020204" pitchFamily="34" charset="0"/>
              </a:defRPr>
            </a:lvl1pPr>
            <a:lvl2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2pPr>
            <a:lvl3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3pPr>
            <a:lvl4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4pPr>
            <a:lvl5pPr algn="l" rtl="0" eaLnBrk="0" fontAlgn="base" hangingPunct="0">
              <a:lnSpc>
                <a:spcPct val="90000"/>
              </a:lnSpc>
              <a:spcBef>
                <a:spcPct val="0"/>
              </a:spcBef>
              <a:spcAft>
                <a:spcPct val="0"/>
              </a:spcAft>
              <a:defRPr sz="4400">
                <a:solidFill>
                  <a:schemeClr val="tx1"/>
                </a:solidFill>
                <a:latin typeface="Calibri Light"/>
                <a:ea typeface="MS PGothic" panose="020B0600070205080204" pitchFamily="34" charset="-128"/>
              </a:defRPr>
            </a:lvl5pPr>
            <a:lvl6pPr marL="457200" algn="l" rtl="0" fontAlgn="base">
              <a:lnSpc>
                <a:spcPct val="90000"/>
              </a:lnSpc>
              <a:spcBef>
                <a:spcPct val="0"/>
              </a:spcBef>
              <a:spcAft>
                <a:spcPct val="0"/>
              </a:spcAft>
              <a:defRPr sz="4400">
                <a:solidFill>
                  <a:schemeClr val="tx1"/>
                </a:solidFill>
                <a:latin typeface="Calibri Light"/>
              </a:defRPr>
            </a:lvl6pPr>
            <a:lvl7pPr marL="914400" algn="l" rtl="0" fontAlgn="base">
              <a:lnSpc>
                <a:spcPct val="90000"/>
              </a:lnSpc>
              <a:spcBef>
                <a:spcPct val="0"/>
              </a:spcBef>
              <a:spcAft>
                <a:spcPct val="0"/>
              </a:spcAft>
              <a:defRPr sz="4400">
                <a:solidFill>
                  <a:schemeClr val="tx1"/>
                </a:solidFill>
                <a:latin typeface="Calibri Light"/>
              </a:defRPr>
            </a:lvl7pPr>
            <a:lvl8pPr marL="1371600" algn="l" rtl="0" fontAlgn="base">
              <a:lnSpc>
                <a:spcPct val="90000"/>
              </a:lnSpc>
              <a:spcBef>
                <a:spcPct val="0"/>
              </a:spcBef>
              <a:spcAft>
                <a:spcPct val="0"/>
              </a:spcAft>
              <a:defRPr sz="4400">
                <a:solidFill>
                  <a:schemeClr val="tx1"/>
                </a:solidFill>
                <a:latin typeface="Calibri Light"/>
              </a:defRPr>
            </a:lvl8pPr>
            <a:lvl9pPr marL="1828800" algn="l" rtl="0" fontAlgn="base">
              <a:lnSpc>
                <a:spcPct val="90000"/>
              </a:lnSpc>
              <a:spcBef>
                <a:spcPct val="0"/>
              </a:spcBef>
              <a:spcAft>
                <a:spcPct val="0"/>
              </a:spcAft>
              <a:defRPr sz="4400">
                <a:solidFill>
                  <a:schemeClr val="tx1"/>
                </a:solidFill>
                <a:latin typeface="Calibri Light"/>
              </a:defRPr>
            </a:lvl9pPr>
          </a:lstStyle>
          <a:p>
            <a:r>
              <a:rPr lang="es-CO" dirty="0" smtClean="0"/>
              <a:t>Métodos de ordenamiento</a:t>
            </a:r>
            <a:endParaRPr lang="es-CO" dirty="0"/>
          </a:p>
        </p:txBody>
      </p:sp>
    </p:spTree>
    <p:extLst>
      <p:ext uri="{BB962C8B-B14F-4D97-AF65-F5344CB8AC3E}">
        <p14:creationId xmlns:p14="http://schemas.microsoft.com/office/powerpoint/2010/main" val="325917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9411" y="455227"/>
            <a:ext cx="10515600" cy="984562"/>
          </a:xfrm>
        </p:spPr>
        <p:txBody>
          <a:bodyPr>
            <a:normAutofit/>
          </a:bodyPr>
          <a:lstStyle/>
          <a:p>
            <a:r>
              <a:rPr lang="es-CO" sz="3200" dirty="0" smtClean="0"/>
              <a:t>Uso de las listas genéricas ordenadas</a:t>
            </a:r>
            <a:endParaRPr lang="es-CO" sz="3200" dirty="0"/>
          </a:p>
        </p:txBody>
      </p:sp>
      <p:sp>
        <p:nvSpPr>
          <p:cNvPr id="3" name="Marcador de contenido 2"/>
          <p:cNvSpPr>
            <a:spLocks noGrp="1"/>
          </p:cNvSpPr>
          <p:nvPr>
            <p:ph idx="1"/>
          </p:nvPr>
        </p:nvSpPr>
        <p:spPr>
          <a:xfrm>
            <a:off x="374400" y="1922399"/>
            <a:ext cx="11304000" cy="3240001"/>
          </a:xfrm>
        </p:spPr>
        <p:txBody>
          <a:bodyPr/>
          <a:lstStyle/>
          <a:p>
            <a:pPr>
              <a:lnSpc>
                <a:spcPct val="150000"/>
              </a:lnSpc>
            </a:pPr>
            <a:r>
              <a:rPr lang="es-ES" dirty="0" smtClean="0"/>
              <a:t>Se </a:t>
            </a:r>
            <a:r>
              <a:rPr lang="es-ES" dirty="0"/>
              <a:t>usan para almacenar elementos de forma organizada según un criterio (alfabético, numérico, etc.), lo que facilita búsquedas rápidas y eficientes. Son útiles en gestores de tareas, sistemas financieros, bases de datos en memoria y en la construcción de estructuras como colas de prioridad.</a:t>
            </a:r>
          </a:p>
        </p:txBody>
      </p:sp>
    </p:spTree>
    <p:extLst>
      <p:ext uri="{BB962C8B-B14F-4D97-AF65-F5344CB8AC3E}">
        <p14:creationId xmlns:p14="http://schemas.microsoft.com/office/powerpoint/2010/main" val="2316501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85011" y="340027"/>
            <a:ext cx="10515600" cy="984562"/>
          </a:xfrm>
        </p:spPr>
        <p:txBody>
          <a:bodyPr>
            <a:normAutofit/>
          </a:bodyPr>
          <a:lstStyle/>
          <a:p>
            <a:r>
              <a:rPr lang="es-CO" sz="3200" dirty="0" smtClean="0"/>
              <a:t>Ventajas</a:t>
            </a:r>
            <a:endParaRPr lang="es-CO" sz="3200" dirty="0"/>
          </a:p>
        </p:txBody>
      </p:sp>
      <p:sp>
        <p:nvSpPr>
          <p:cNvPr id="3" name="Marcador de contenido 2"/>
          <p:cNvSpPr>
            <a:spLocks noGrp="1"/>
          </p:cNvSpPr>
          <p:nvPr>
            <p:ph idx="1"/>
          </p:nvPr>
        </p:nvSpPr>
        <p:spPr/>
        <p:txBody>
          <a:bodyPr/>
          <a:lstStyle/>
          <a:p>
            <a:r>
              <a:rPr lang="es-ES" b="1" dirty="0"/>
              <a:t>Orden automático</a:t>
            </a:r>
            <a:r>
              <a:rPr lang="es-ES" dirty="0"/>
              <a:t>: los elementos se mantienen organizados según un criterio (numérico, alfabético, etc.), lo que simplifica la gestión.</a:t>
            </a:r>
          </a:p>
          <a:p>
            <a:r>
              <a:rPr lang="es-ES" b="1" dirty="0"/>
              <a:t>Búsquedas más rápidas</a:t>
            </a:r>
            <a:r>
              <a:rPr lang="es-ES" dirty="0"/>
              <a:t>: al estar ordenadas, permiten aplicar algoritmos eficientes como la búsqueda binaria.</a:t>
            </a:r>
          </a:p>
          <a:p>
            <a:r>
              <a:rPr lang="es-ES" b="1" dirty="0"/>
              <a:t>Flexibilidad con genéricos</a:t>
            </a:r>
            <a:r>
              <a:rPr lang="es-ES" dirty="0"/>
              <a:t>: pueden trabajar con cualquier tipo de dato (números, cadenas, objetos) sin necesidad de duplicar código.</a:t>
            </a:r>
          </a:p>
          <a:p>
            <a:r>
              <a:rPr lang="es-ES" b="1" dirty="0"/>
              <a:t>Reutilización y mantenimiento</a:t>
            </a:r>
            <a:r>
              <a:rPr lang="es-ES" dirty="0"/>
              <a:t>: el código es más limpio y fácil de mantener, ya que se evita la repetición y se mejora la legibilidad.</a:t>
            </a:r>
          </a:p>
          <a:p>
            <a:r>
              <a:rPr lang="es-ES" b="1" dirty="0"/>
              <a:t>Base para otras estructuras</a:t>
            </a:r>
            <a:r>
              <a:rPr lang="es-ES" dirty="0"/>
              <a:t>: son útiles para construir colas de prioridad, árboles de búsqueda y otros algoritmos avanzados.</a:t>
            </a:r>
          </a:p>
          <a:p>
            <a:pPr>
              <a:lnSpc>
                <a:spcPct val="150000"/>
              </a:lnSpc>
            </a:pPr>
            <a:endParaRPr lang="es-CO" dirty="0"/>
          </a:p>
        </p:txBody>
      </p:sp>
    </p:spTree>
    <p:extLst>
      <p:ext uri="{BB962C8B-B14F-4D97-AF65-F5344CB8AC3E}">
        <p14:creationId xmlns:p14="http://schemas.microsoft.com/office/powerpoint/2010/main" val="1790869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smtClean="0"/>
              <a:t>Orden natural (Comparable)</a:t>
            </a:r>
            <a:endParaRPr lang="es-CO" sz="3200" dirty="0"/>
          </a:p>
        </p:txBody>
      </p:sp>
      <p:sp>
        <p:nvSpPr>
          <p:cNvPr id="3" name="Marcador de contenido 2"/>
          <p:cNvSpPr>
            <a:spLocks noGrp="1"/>
          </p:cNvSpPr>
          <p:nvPr>
            <p:ph idx="1"/>
          </p:nvPr>
        </p:nvSpPr>
        <p:spPr/>
        <p:txBody>
          <a:bodyPr/>
          <a:lstStyle/>
          <a:p>
            <a:pPr>
              <a:lnSpc>
                <a:spcPct val="150000"/>
              </a:lnSpc>
            </a:pPr>
            <a:r>
              <a:rPr lang="es-ES" dirty="0"/>
              <a:t>Se basa en la implementación de la interfaz Comparable por la propia clase del objeto. Define un </a:t>
            </a:r>
            <a:r>
              <a:rPr lang="es-ES" b="1" dirty="0"/>
              <a:t>orden predeterminado</a:t>
            </a:r>
            <a:r>
              <a:rPr lang="es-ES" dirty="0"/>
              <a:t> o "natural" para sus instancias. El método clave es </a:t>
            </a:r>
            <a:r>
              <a:rPr lang="es-ES" dirty="0" err="1" smtClean="0"/>
              <a:t>compareTo</a:t>
            </a:r>
            <a:r>
              <a:rPr lang="es-ES" dirty="0" smtClean="0"/>
              <a:t>(</a:t>
            </a:r>
            <a:r>
              <a:rPr lang="es-ES" dirty="0" err="1" smtClean="0"/>
              <a:t>Object</a:t>
            </a:r>
            <a:r>
              <a:rPr lang="es-ES" dirty="0" smtClean="0"/>
              <a:t>), </a:t>
            </a:r>
            <a:r>
              <a:rPr lang="es-ES" dirty="0"/>
              <a:t>que compara </a:t>
            </a:r>
            <a:r>
              <a:rPr lang="es-ES" dirty="0" err="1" smtClean="0"/>
              <a:t>this</a:t>
            </a:r>
            <a:r>
              <a:rPr lang="es-ES" dirty="0" smtClean="0"/>
              <a:t> con </a:t>
            </a:r>
            <a:r>
              <a:rPr lang="es-ES" dirty="0"/>
              <a:t>otro y devuelve un entero indicando su relación (menor, igual, mayor). Es útil para tipos de datos primitivos o clases que tienen una lógica de ordenamiento intrínseca, como </a:t>
            </a:r>
            <a:r>
              <a:rPr lang="es-ES" dirty="0" err="1"/>
              <a:t>Integer</a:t>
            </a:r>
            <a:r>
              <a:rPr lang="es-ES" dirty="0"/>
              <a:t> o </a:t>
            </a:r>
            <a:r>
              <a:rPr lang="es-ES" dirty="0" err="1"/>
              <a:t>String</a:t>
            </a:r>
            <a:r>
              <a:rPr lang="es-ES" dirty="0"/>
              <a:t>.</a:t>
            </a:r>
          </a:p>
          <a:p>
            <a:pPr>
              <a:lnSpc>
                <a:spcPct val="150000"/>
              </a:lnSpc>
            </a:pPr>
            <a:endParaRPr lang="es-CO" dirty="0"/>
          </a:p>
        </p:txBody>
      </p:sp>
    </p:spTree>
    <p:extLst>
      <p:ext uri="{BB962C8B-B14F-4D97-AF65-F5344CB8AC3E}">
        <p14:creationId xmlns:p14="http://schemas.microsoft.com/office/powerpoint/2010/main" val="239718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CO" sz="3200" dirty="0" smtClean="0"/>
              <a:t>Orden natural (Comparable)</a:t>
            </a:r>
            <a:endParaRPr lang="es-CO" sz="3200" dirty="0"/>
          </a:p>
        </p:txBody>
      </p:sp>
      <p:pic>
        <p:nvPicPr>
          <p:cNvPr id="1026" name="Picture 2" descr="Programación Java: Cómo ordenar un array en Java utilizando Comparabl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975" y="1419917"/>
            <a:ext cx="8656901" cy="379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235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sz="3200" dirty="0" err="1"/>
              <a:t>Orden</a:t>
            </a:r>
            <a:r>
              <a:rPr lang="en-US" sz="3200" dirty="0"/>
              <a:t> </a:t>
            </a:r>
            <a:r>
              <a:rPr lang="en-US" sz="3200" dirty="0" err="1"/>
              <a:t>Personalizado</a:t>
            </a:r>
            <a:r>
              <a:rPr lang="en-US" sz="3200" dirty="0"/>
              <a:t> (Comparator</a:t>
            </a:r>
            <a:r>
              <a:rPr lang="en-US" sz="3200" dirty="0" smtClean="0"/>
              <a:t>)</a:t>
            </a:r>
            <a:endParaRPr lang="es-CO" sz="3200" dirty="0"/>
          </a:p>
        </p:txBody>
      </p:sp>
      <p:sp>
        <p:nvSpPr>
          <p:cNvPr id="3" name="Marcador de contenido 2"/>
          <p:cNvSpPr>
            <a:spLocks noGrp="1"/>
          </p:cNvSpPr>
          <p:nvPr>
            <p:ph idx="1"/>
          </p:nvPr>
        </p:nvSpPr>
        <p:spPr/>
        <p:txBody>
          <a:bodyPr/>
          <a:lstStyle/>
          <a:p>
            <a:pPr>
              <a:lnSpc>
                <a:spcPct val="150000"/>
              </a:lnSpc>
            </a:pPr>
            <a:r>
              <a:rPr lang="es-ES" dirty="0"/>
              <a:t>Permite definir </a:t>
            </a:r>
            <a:r>
              <a:rPr lang="es-ES" b="1" dirty="0"/>
              <a:t>criterios de ordenación externos</a:t>
            </a:r>
            <a:r>
              <a:rPr lang="es-ES" dirty="0"/>
              <a:t> y múltiples para una misma clase. Se implementa a través de la interfaz </a:t>
            </a:r>
            <a:r>
              <a:rPr lang="es-ES" dirty="0" err="1"/>
              <a:t>Comparator</a:t>
            </a:r>
            <a:r>
              <a:rPr lang="es-ES" dirty="0"/>
              <a:t>, generalmente como una clase anónima, lambda o una clase separada. Su método compare(</a:t>
            </a:r>
            <a:r>
              <a:rPr lang="es-ES" dirty="0" err="1"/>
              <a:t>Object</a:t>
            </a:r>
            <a:r>
              <a:rPr lang="es-ES" dirty="0"/>
              <a:t> </a:t>
            </a:r>
            <a:r>
              <a:rPr lang="es-ES" dirty="0" smtClean="0"/>
              <a:t>1</a:t>
            </a:r>
            <a:r>
              <a:rPr lang="es-ES" dirty="0"/>
              <a:t>, </a:t>
            </a:r>
            <a:r>
              <a:rPr lang="es-ES" dirty="0" err="1"/>
              <a:t>Object</a:t>
            </a:r>
            <a:r>
              <a:rPr lang="es-ES" dirty="0"/>
              <a:t> </a:t>
            </a:r>
            <a:r>
              <a:rPr lang="es-ES" dirty="0" smtClean="0"/>
              <a:t>2</a:t>
            </a:r>
            <a:r>
              <a:rPr lang="es-ES" dirty="0"/>
              <a:t>) compara dos objetos </a:t>
            </a:r>
            <a:r>
              <a:rPr lang="es-ES" dirty="0" smtClean="0"/>
              <a:t>1 </a:t>
            </a:r>
            <a:r>
              <a:rPr lang="es-ES" dirty="0"/>
              <a:t>y </a:t>
            </a:r>
            <a:r>
              <a:rPr lang="es-ES" dirty="0" smtClean="0"/>
              <a:t>2</a:t>
            </a:r>
            <a:r>
              <a:rPr lang="es-ES" dirty="0"/>
              <a:t>. Es ideal cuando necesitas ordenar objetos por diferentes atributos o cuando no controlas la clase original para implementar Comparable (por ejemplo, clases de terceros).</a:t>
            </a:r>
          </a:p>
          <a:p>
            <a:pPr>
              <a:lnSpc>
                <a:spcPct val="150000"/>
              </a:lnSpc>
            </a:pPr>
            <a:endParaRPr lang="es-CO" dirty="0"/>
          </a:p>
        </p:txBody>
      </p:sp>
    </p:spTree>
    <p:extLst>
      <p:ext uri="{BB962C8B-B14F-4D97-AF65-F5344CB8AC3E}">
        <p14:creationId xmlns:p14="http://schemas.microsoft.com/office/powerpoint/2010/main" val="298341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05811" y="136800"/>
            <a:ext cx="10515600" cy="676800"/>
          </a:xfrm>
        </p:spPr>
        <p:txBody>
          <a:bodyPr>
            <a:normAutofit/>
          </a:bodyPr>
          <a:lstStyle/>
          <a:p>
            <a:r>
              <a:rPr lang="en-US" sz="3200" dirty="0" err="1" smtClean="0"/>
              <a:t>Diferencias</a:t>
            </a:r>
            <a:r>
              <a:rPr lang="en-US" sz="3200" dirty="0" smtClean="0"/>
              <a:t> entre </a:t>
            </a:r>
            <a:r>
              <a:rPr lang="en-US" sz="3200" dirty="0" err="1" smtClean="0"/>
              <a:t>comaparable</a:t>
            </a:r>
            <a:r>
              <a:rPr lang="en-US" sz="3200" dirty="0" smtClean="0"/>
              <a:t> y comparator</a:t>
            </a:r>
            <a:endParaRPr lang="es-CO" sz="3200" dirty="0"/>
          </a:p>
        </p:txBody>
      </p:sp>
      <p:sp>
        <p:nvSpPr>
          <p:cNvPr id="3" name="Marcador de contenido 2"/>
          <p:cNvSpPr>
            <a:spLocks noGrp="1"/>
          </p:cNvSpPr>
          <p:nvPr>
            <p:ph idx="1"/>
          </p:nvPr>
        </p:nvSpPr>
        <p:spPr>
          <a:xfrm>
            <a:off x="259015" y="951817"/>
            <a:ext cx="11347385" cy="5036362"/>
          </a:xfrm>
        </p:spPr>
        <p:txBody>
          <a:bodyPr/>
          <a:lstStyle/>
          <a:p>
            <a:pPr>
              <a:lnSpc>
                <a:spcPct val="150000"/>
              </a:lnSpc>
            </a:pPr>
            <a:r>
              <a:rPr lang="es-ES" sz="2400" b="1" dirty="0" smtClean="0"/>
              <a:t>Implementación</a:t>
            </a:r>
            <a:r>
              <a:rPr lang="es-ES" sz="2400" b="1" dirty="0"/>
              <a:t>: </a:t>
            </a:r>
            <a:r>
              <a:rPr lang="es-ES" sz="2400" dirty="0"/>
              <a:t>Comparable se implementa dentro de la clase que se desea comparar, mientras que </a:t>
            </a:r>
            <a:r>
              <a:rPr lang="es-ES" sz="2400" dirty="0" err="1"/>
              <a:t>Comparator</a:t>
            </a:r>
            <a:r>
              <a:rPr lang="es-ES" sz="2400" dirty="0"/>
              <a:t> es una clase externa. </a:t>
            </a:r>
          </a:p>
          <a:p>
            <a:pPr>
              <a:lnSpc>
                <a:spcPct val="150000"/>
              </a:lnSpc>
            </a:pPr>
            <a:r>
              <a:rPr lang="es-ES" sz="2400" b="1" dirty="0"/>
              <a:t>Método de comparación: </a:t>
            </a:r>
            <a:r>
              <a:rPr lang="es-ES" sz="2400" dirty="0"/>
              <a:t>Comparable utiliza el método </a:t>
            </a:r>
            <a:r>
              <a:rPr lang="es-ES" sz="2400" dirty="0" err="1"/>
              <a:t>compareTo</a:t>
            </a:r>
            <a:r>
              <a:rPr lang="es-ES" sz="2400" dirty="0"/>
              <a:t>(), que devuelve un entero que indica si el objeto actual es menor, igual o mayor que el objeto pasado como argumento. </a:t>
            </a:r>
            <a:r>
              <a:rPr lang="es-ES" sz="2400" dirty="0" err="1"/>
              <a:t>Comparator</a:t>
            </a:r>
            <a:r>
              <a:rPr lang="es-ES" sz="2400" dirty="0"/>
              <a:t> utiliza el método compare(), que permite comparar objetos de diferentes clases. </a:t>
            </a:r>
          </a:p>
          <a:p>
            <a:pPr>
              <a:lnSpc>
                <a:spcPct val="150000"/>
              </a:lnSpc>
            </a:pPr>
            <a:r>
              <a:rPr lang="es-ES" sz="2400" b="1" dirty="0"/>
              <a:t>Orden natural vs. múltiple: </a:t>
            </a:r>
            <a:r>
              <a:rPr lang="es-ES" sz="2400" dirty="0"/>
              <a:t>Comparable define un único orden natural, mientras que </a:t>
            </a:r>
            <a:r>
              <a:rPr lang="es-ES" sz="2400" dirty="0" err="1"/>
              <a:t>Comparator</a:t>
            </a:r>
            <a:r>
              <a:rPr lang="es-ES" sz="2400" dirty="0"/>
              <a:t> permite definir múltiples criterios de comparación. </a:t>
            </a:r>
          </a:p>
        </p:txBody>
      </p:sp>
    </p:spTree>
    <p:extLst>
      <p:ext uri="{BB962C8B-B14F-4D97-AF65-F5344CB8AC3E}">
        <p14:creationId xmlns:p14="http://schemas.microsoft.com/office/powerpoint/2010/main" val="308356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25771</TotalTime>
  <Words>586</Words>
  <Application>Microsoft Office PowerPoint</Application>
  <PresentationFormat>Custom</PresentationFormat>
  <Paragraphs>30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Tema de Office</vt:lpstr>
      <vt:lpstr>Listas genéricas ordenadas</vt:lpstr>
      <vt:lpstr>Definición de listas genéricas ordenadas</vt:lpstr>
      <vt:lpstr>Ordenamiento simple</vt:lpstr>
      <vt:lpstr>Uso de las listas genéricas ordenadas</vt:lpstr>
      <vt:lpstr>Ventajas</vt:lpstr>
      <vt:lpstr>Orden natural (Comparable)</vt:lpstr>
      <vt:lpstr>Orden natural (Comparable)</vt:lpstr>
      <vt:lpstr>Orden Personalizado (Comparator)</vt:lpstr>
      <vt:lpstr>Diferencias entre comaparable y comparator</vt:lpstr>
      <vt:lpstr>Ejemplos en NetBeans</vt:lpstr>
      <vt:lpstr>Referencias</vt:lpstr>
      <vt:lpstr>PowerPoint Presentation</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Aramirezp</dc:creator>
  <cp:lastModifiedBy>RePack by Diakov</cp:lastModifiedBy>
  <cp:revision>2232</cp:revision>
  <cp:lastPrinted>2017-04-25T23:06:26Z</cp:lastPrinted>
  <dcterms:created xsi:type="dcterms:W3CDTF">2017-03-31T14:04:32Z</dcterms:created>
  <dcterms:modified xsi:type="dcterms:W3CDTF">2025-09-29T18:56:05Z</dcterms:modified>
</cp:coreProperties>
</file>