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6"/>
  </p:notesMasterIdLst>
  <p:handoutMasterIdLst>
    <p:handoutMasterId r:id="rId17"/>
  </p:handoutMasterIdLst>
  <p:sldIdLst>
    <p:sldId id="256" r:id="rId3"/>
    <p:sldId id="296" r:id="rId4"/>
    <p:sldId id="276" r:id="rId5"/>
    <p:sldId id="297" r:id="rId6"/>
    <p:sldId id="298" r:id="rId7"/>
    <p:sldId id="299" r:id="rId8"/>
    <p:sldId id="300" r:id="rId9"/>
    <p:sldId id="301" r:id="rId10"/>
    <p:sldId id="302" r:id="rId11"/>
    <p:sldId id="303" r:id="rId12"/>
    <p:sldId id="305" r:id="rId13"/>
    <p:sldId id="306" r:id="rId14"/>
    <p:sldId id="308" r:id="rId15"/>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E"/>
    <a:srgbClr val="FFDD9C"/>
    <a:srgbClr val="FDC14F"/>
    <a:srgbClr val="F58730"/>
    <a:srgbClr val="DCECF0"/>
    <a:srgbClr val="78C4D7"/>
    <a:srgbClr val="78C4D8"/>
    <a:srgbClr val="129CD8"/>
    <a:srgbClr val="0A7ABF"/>
    <a:srgbClr val="075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86" autoAdjust="0"/>
  </p:normalViewPr>
  <p:slideViewPr>
    <p:cSldViewPr snapToGrid="0">
      <p:cViewPr varScale="1">
        <p:scale>
          <a:sx n="74" d="100"/>
          <a:sy n="74" d="100"/>
        </p:scale>
        <p:origin x="979" y="53"/>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D581C2-A179-4C8F-968E-AB48B04B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8E935F-383E-4854-924C-19DBFD212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EFBC9-B58C-47EC-863D-700D06B49B1C}" type="datetimeFigureOut">
              <a:rPr lang="en-US" smtClean="0"/>
              <a:pPr/>
              <a:t>10/26/2018</a:t>
            </a:fld>
            <a:endParaRPr lang="en-US"/>
          </a:p>
        </p:txBody>
      </p:sp>
      <p:sp>
        <p:nvSpPr>
          <p:cNvPr id="4" name="Footer Placeholder 3">
            <a:extLst>
              <a:ext uri="{FF2B5EF4-FFF2-40B4-BE49-F238E27FC236}">
                <a16:creationId xmlns:a16="http://schemas.microsoft.com/office/drawing/2014/main" xmlns="" id="{BE1783AE-F7C7-461C-8329-84089FF4CD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6D3C604-4D40-4D45-99C4-FA1C34BA7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B42EE-317A-4476-BC58-028C40A8F190}" type="slidenum">
              <a:rPr lang="en-US" smtClean="0"/>
              <a:pPr/>
              <a:t>‹#›</a:t>
            </a:fld>
            <a:endParaRPr lang="en-US"/>
          </a:p>
        </p:txBody>
      </p:sp>
    </p:spTree>
    <p:extLst>
      <p:ext uri="{BB962C8B-B14F-4D97-AF65-F5344CB8AC3E}">
        <p14:creationId xmlns:p14="http://schemas.microsoft.com/office/powerpoint/2010/main" val="1603410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6791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98" name="Shape 3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477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28600" indent="0">
              <a:buFont typeface="Arial" panose="020B0604020202020204" pitchFamily="34" charset="0"/>
              <a:buNone/>
            </a:pPr>
            <a:endParaRPr lang="en-US" sz="1200" b="0" i="0" u="none" strike="noStrike" cap="none" dirty="0">
              <a:solidFill>
                <a:schemeClr val="dk1"/>
              </a:solidFill>
              <a:effectLst/>
              <a:latin typeface="Calibri"/>
              <a:ea typeface="Calibri"/>
              <a:cs typeface="Calibri"/>
              <a:sym typeface="Calibri"/>
            </a:endParaRP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623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39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30520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4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5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16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97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7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81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083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33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Shape 16" descr="Celestia-R1---OverlayTitleHD.png"/>
          <p:cNvPicPr preferRelativeResize="0"/>
          <p:nvPr/>
        </p:nvPicPr>
        <p:blipFill rotWithShape="1">
          <a:blip r:embed="rId3">
            <a:alphaModFix/>
          </a:blip>
          <a:srcRect/>
          <a:stretch/>
        </p:blipFill>
        <p:spPr>
          <a:xfrm>
            <a:off x="1" y="0"/>
            <a:ext cx="12188700" cy="6856200"/>
          </a:xfrm>
          <a:prstGeom prst="rect">
            <a:avLst/>
          </a:prstGeom>
          <a:noFill/>
          <a:ln>
            <a:noFill/>
          </a:ln>
        </p:spPr>
      </p:pic>
      <p:sp>
        <p:nvSpPr>
          <p:cNvPr id="17" name="Shape 17"/>
          <p:cNvSpPr txBox="1">
            <a:spLocks noGrp="1"/>
          </p:cNvSpPr>
          <p:nvPr>
            <p:ph type="ctrTitle"/>
          </p:nvPr>
        </p:nvSpPr>
        <p:spPr>
          <a:xfrm>
            <a:off x="3962399" y="1964267"/>
            <a:ext cx="7197600" cy="2421599"/>
          </a:xfrm>
          <a:prstGeom prst="rect">
            <a:avLst/>
          </a:prstGeom>
          <a:noFill/>
          <a:ln>
            <a:noFill/>
          </a:ln>
        </p:spPr>
        <p:txBody>
          <a:bodyPr spcFirstLastPara="1" wrap="square" lIns="91425" tIns="91425" rIns="91425" bIns="91425" anchor="b" anchorCtr="0"/>
          <a:lstStyle>
            <a:lvl1pPr marL="0" marR="0" lvl="0" indent="0" algn="r" rtl="0">
              <a:lnSpc>
                <a:spcPct val="100000"/>
              </a:lnSpc>
              <a:spcBef>
                <a:spcPts val="0"/>
              </a:spcBef>
              <a:spcAft>
                <a:spcPts val="0"/>
              </a:spcAft>
              <a:buClr>
                <a:schemeClr val="lt1"/>
              </a:buClr>
              <a:buSzPts val="1400"/>
              <a:buFont typeface="Calibri"/>
              <a:buNone/>
              <a:defRPr sz="48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457189" marR="0" lvl="1" indent="-12689"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L="914377" marR="0" lvl="2" indent="-12677" algn="ctr"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3pPr>
            <a:lvl4pPr marL="1371566" marR="0" lvl="3" indent="-12665"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L="1828754" marR="0" lvl="4" indent="-12654"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L="2285943" marR="0" lvl="5" indent="-12643"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L="2743131" marR="0" lvl="6" indent="-12631"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L="3200320" marR="0" lvl="7" indent="-12619"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L="3657509" marR="0" lvl="8" indent="-12608" algn="ctr" rtl="0">
              <a:lnSpc>
                <a:spcPct val="100000"/>
              </a:lnSpc>
              <a:spcBef>
                <a:spcPts val="1000"/>
              </a:spcBef>
              <a:spcAft>
                <a:spcPts val="10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8932557"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962399" y="5870575"/>
            <a:ext cx="48939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9" name="Picture 8">
            <a:extLst>
              <a:ext uri="{FF2B5EF4-FFF2-40B4-BE49-F238E27FC236}">
                <a16:creationId xmlns:a16="http://schemas.microsoft.com/office/drawing/2014/main" xmlns="" id="{1EC9250F-4AFB-4591-A629-120A1A8243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0"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3" name="Shape 17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6" y="484588"/>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16" name="Shape 216"/>
          <p:cNvSpPr txBox="1">
            <a:spLocks noGrp="1"/>
          </p:cNvSpPr>
          <p:nvPr>
            <p:ph type="body" idx="1"/>
          </p:nvPr>
        </p:nvSpPr>
        <p:spPr>
          <a:xfrm>
            <a:off x="1154954"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7" name="Shape 217"/>
          <p:cNvSpPr txBox="1">
            <a:spLocks noGrp="1"/>
          </p:cNvSpPr>
          <p:nvPr>
            <p:ph type="body" idx="2"/>
          </p:nvPr>
        </p:nvSpPr>
        <p:spPr>
          <a:xfrm>
            <a:off x="1154954"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9" name="Shape 219"/>
          <p:cNvSpPr txBox="1">
            <a:spLocks noGrp="1"/>
          </p:cNvSpPr>
          <p:nvPr>
            <p:ph type="body" idx="4"/>
          </p:nvPr>
        </p:nvSpPr>
        <p:spPr>
          <a:xfrm>
            <a:off x="6208710"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2" name="Shape 22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484398" y="479085"/>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45" name="Shape 345"/>
          <p:cNvSpPr txBox="1">
            <a:spLocks noGrp="1"/>
          </p:cNvSpPr>
          <p:nvPr>
            <p:ph type="body" idx="1"/>
          </p:nvPr>
        </p:nvSpPr>
        <p:spPr>
          <a:xfrm>
            <a:off x="1154954" y="2617299"/>
            <a:ext cx="31293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6" name="Shape 346"/>
          <p:cNvSpPr txBox="1">
            <a:spLocks noGrp="1"/>
          </p:cNvSpPr>
          <p:nvPr>
            <p:ph type="body" idx="2"/>
          </p:nvPr>
        </p:nvSpPr>
        <p:spPr>
          <a:xfrm>
            <a:off x="1154954" y="3193561"/>
            <a:ext cx="31293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7" name="Shape 347"/>
          <p:cNvSpPr txBox="1">
            <a:spLocks noGrp="1"/>
          </p:cNvSpPr>
          <p:nvPr>
            <p:ph type="body" idx="3"/>
          </p:nvPr>
        </p:nvSpPr>
        <p:spPr>
          <a:xfrm>
            <a:off x="4512721" y="2603502"/>
            <a:ext cx="31455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8" name="Shape 348"/>
          <p:cNvSpPr txBox="1">
            <a:spLocks noGrp="1"/>
          </p:cNvSpPr>
          <p:nvPr>
            <p:ph type="body" idx="4"/>
          </p:nvPr>
        </p:nvSpPr>
        <p:spPr>
          <a:xfrm>
            <a:off x="4512721" y="3193561"/>
            <a:ext cx="31455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9" name="Shape 349"/>
          <p:cNvSpPr txBox="1">
            <a:spLocks noGrp="1"/>
          </p:cNvSpPr>
          <p:nvPr>
            <p:ph type="body" idx="5"/>
          </p:nvPr>
        </p:nvSpPr>
        <p:spPr>
          <a:xfrm>
            <a:off x="7886700" y="2617299"/>
            <a:ext cx="31611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0" name="Shape 350"/>
          <p:cNvSpPr txBox="1">
            <a:spLocks noGrp="1"/>
          </p:cNvSpPr>
          <p:nvPr>
            <p:ph type="body" idx="6"/>
          </p:nvPr>
        </p:nvSpPr>
        <p:spPr>
          <a:xfrm>
            <a:off x="7886700" y="3193561"/>
            <a:ext cx="31647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51" name="Shape 351"/>
          <p:cNvCxnSpPr/>
          <p:nvPr/>
        </p:nvCxnSpPr>
        <p:spPr>
          <a:xfrm>
            <a:off x="440397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cxnSp>
        <p:nvCxnSpPr>
          <p:cNvPr id="352" name="Shape 352"/>
          <p:cNvCxnSpPr/>
          <p:nvPr/>
        </p:nvCxnSpPr>
        <p:spPr>
          <a:xfrm>
            <a:off x="777240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sp>
        <p:nvSpPr>
          <p:cNvPr id="355" name="Shape 35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86737" y="477343"/>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9" name="Shape 359"/>
          <p:cNvSpPr>
            <a:spLocks noGrp="1"/>
          </p:cNvSpPr>
          <p:nvPr>
            <p:ph type="pic" idx="2"/>
          </p:nvPr>
        </p:nvSpPr>
        <p:spPr>
          <a:xfrm>
            <a:off x="1334552"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4" name="Shape 364"/>
          <p:cNvSpPr txBox="1">
            <a:spLocks noGrp="1"/>
          </p:cNvSpPr>
          <p:nvPr>
            <p:ph type="body" idx="7"/>
          </p:nvPr>
        </p:nvSpPr>
        <p:spPr>
          <a:xfrm>
            <a:off x="7983434" y="4532847"/>
            <a:ext cx="30504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6" name="Shape 366"/>
          <p:cNvSpPr txBox="1">
            <a:spLocks noGrp="1"/>
          </p:cNvSpPr>
          <p:nvPr>
            <p:ph type="body" idx="9"/>
          </p:nvPr>
        </p:nvSpPr>
        <p:spPr>
          <a:xfrm>
            <a:off x="7983434" y="5184001"/>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67" name="Shape 367"/>
          <p:cNvCxnSpPr/>
          <p:nvPr/>
        </p:nvCxnSpPr>
        <p:spPr>
          <a:xfrm>
            <a:off x="4388153" y="2603500"/>
            <a:ext cx="0" cy="35175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368" name="Shape 368"/>
          <p:cNvCxnSpPr/>
          <p:nvPr/>
        </p:nvCxnSpPr>
        <p:spPr>
          <a:xfrm>
            <a:off x="7801905" y="2603500"/>
            <a:ext cx="0" cy="34926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371" name="Shape 37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74" name="Shape 374"/>
          <p:cNvSpPr txBox="1">
            <a:spLocks noGrp="1"/>
          </p:cNvSpPr>
          <p:nvPr>
            <p:ph type="body" idx="1"/>
          </p:nvPr>
        </p:nvSpPr>
        <p:spPr>
          <a:xfrm rot="5400000">
            <a:off x="3827417" y="-69050"/>
            <a:ext cx="3416400" cy="87615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77" name="Shape 37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8" y="472507"/>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27" name="Shape 22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extLst>
      <p:ext uri="{BB962C8B-B14F-4D97-AF65-F5344CB8AC3E}">
        <p14:creationId xmlns:p14="http://schemas.microsoft.com/office/powerpoint/2010/main" val="3169162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1" y="609600"/>
            <a:ext cx="10131300" cy="14562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1" name="Shape 11"/>
          <p:cNvSpPr txBox="1">
            <a:spLocks noGrp="1"/>
          </p:cNvSpPr>
          <p:nvPr>
            <p:ph type="body" idx="1"/>
          </p:nvPr>
        </p:nvSpPr>
        <p:spPr>
          <a:xfrm>
            <a:off x="685801" y="2142067"/>
            <a:ext cx="10131300" cy="3649200"/>
          </a:xfrm>
          <a:prstGeom prst="rect">
            <a:avLst/>
          </a:prstGeom>
          <a:noFill/>
          <a:ln>
            <a:noFill/>
          </a:ln>
        </p:spPr>
        <p:txBody>
          <a:bodyPr spcFirstLastPara="1" wrap="square" lIns="91425" tIns="91425" rIns="91425" bIns="91425" anchor="ctr" anchorCtr="0"/>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589660"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685800" y="5870575"/>
            <a:ext cx="78276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0266061"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7" name="Picture 6">
            <a:extLst>
              <a:ext uri="{FF2B5EF4-FFF2-40B4-BE49-F238E27FC236}">
                <a16:creationId xmlns:a16="http://schemas.microsoft.com/office/drawing/2014/main" xmlns="" id="{19CF9BAA-CFEC-442C-A684-D5C5BC22BA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grpSp>
        <p:nvGrpSpPr>
          <p:cNvPr id="151" name="Shape 151"/>
          <p:cNvGrpSpPr/>
          <p:nvPr/>
        </p:nvGrpSpPr>
        <p:grpSpPr>
          <a:xfrm>
            <a:off x="0" y="0"/>
            <a:ext cx="12192000" cy="4844562"/>
            <a:chOff x="0" y="0"/>
            <a:chExt cx="12192000" cy="6864654"/>
          </a:xfrm>
        </p:grpSpPr>
        <p:sp>
          <p:nvSpPr>
            <p:cNvPr id="152" name="Shape 152"/>
            <p:cNvSpPr/>
            <p:nvPr/>
          </p:nvSpPr>
          <p:spPr>
            <a:xfrm>
              <a:off x="0" y="0"/>
              <a:ext cx="12192000" cy="68580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rot="-589940">
              <a:off x="8490955" y="1797525"/>
              <a:ext cx="3299261" cy="440878"/>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459506" y="1866405"/>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60" name="Shape 160"/>
            <p:cNvSpPr/>
            <p:nvPr/>
          </p:nvSpPr>
          <p:spPr>
            <a:xfrm>
              <a:off x="0" y="1587"/>
              <a:ext cx="12192000" cy="6856500"/>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1" name="Shape 161"/>
          <p:cNvSpPr txBox="1">
            <a:spLocks noGrp="1"/>
          </p:cNvSpPr>
          <p:nvPr>
            <p:ph type="title"/>
          </p:nvPr>
        </p:nvSpPr>
        <p:spPr>
          <a:xfrm>
            <a:off x="487484" y="481461"/>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62" name="Shape 162"/>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5" name="Shape 16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9" name="Picture 18">
            <a:extLst>
              <a:ext uri="{FF2B5EF4-FFF2-40B4-BE49-F238E27FC236}">
                <a16:creationId xmlns:a16="http://schemas.microsoft.com/office/drawing/2014/main" xmlns="" id="{4B26700F-49AC-4B4C-A46C-B94A75C3C9B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694930" y="6368403"/>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70" r:id="rId2"/>
    <p:sldLayoutId id="2147483679" r:id="rId3"/>
    <p:sldLayoutId id="2147483680" r:id="rId4"/>
    <p:sldLayoutId id="2147483681" r:id="rId5"/>
    <p:sldLayoutId id="214748368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redshift/latest/dg/c_challenges_achieving_high_performance_querie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redshift/latest/dg/c_columnar_storage_disk_mem_mgmn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redshift/latest/dg/c_columnar_storage_disk_mem_mgmn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Shape 402"/>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0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Font typeface="Calibri"/>
                <a:buNone/>
              </a:pPr>
              <a:t>1</a:t>
            </a:fld>
            <a:endParaRPr sz="1000" b="0" i="0" u="none" strike="noStrike" cap="none">
              <a:solidFill>
                <a:srgbClr val="000000"/>
              </a:solidFill>
              <a:latin typeface="Calibri"/>
              <a:ea typeface="Calibri"/>
              <a:cs typeface="Calibri"/>
              <a:sym typeface="Calibri"/>
            </a:endParaRPr>
          </a:p>
        </p:txBody>
      </p:sp>
      <p:pic>
        <p:nvPicPr>
          <p:cNvPr id="1026" name="Picture 2" descr="Image result for amazon redshi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12" y="860461"/>
            <a:ext cx="8902554" cy="4451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Performance</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10</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597514" y="1560688"/>
            <a:ext cx="11314433" cy="4154984"/>
          </a:xfrm>
          <a:prstGeom prst="rect">
            <a:avLst/>
          </a:prstGeom>
          <a:noFill/>
        </p:spPr>
        <p:txBody>
          <a:bodyPr wrap="square" rtlCol="0">
            <a:spAutoFit/>
          </a:bodyPr>
          <a:lstStyle/>
          <a:p>
            <a:endParaRPr lang="en-US" sz="2400" dirty="0">
              <a:solidFill>
                <a:schemeClr val="tx1"/>
              </a:solidFill>
              <a:latin typeface="Century Gothic" panose="020B0502020202020204" pitchFamily="34" charset="0"/>
            </a:endParaRPr>
          </a:p>
          <a:p>
            <a:r>
              <a:rPr lang="en-US" sz="2000" b="1" dirty="0">
                <a:solidFill>
                  <a:schemeClr val="tx1"/>
                </a:solidFill>
                <a:latin typeface="Century Gothic" panose="020B0502020202020204" pitchFamily="34" charset="0"/>
              </a:rPr>
              <a:t>Amazon Redshift achieves extremely fast query execution by employing these performance features:</a:t>
            </a:r>
          </a:p>
          <a:p>
            <a:pPr marL="342900" indent="-342900">
              <a:buFont typeface="Arial" panose="020B0604020202020204" pitchFamily="34" charset="0"/>
              <a:buChar char="•"/>
            </a:pPr>
            <a:r>
              <a:rPr lang="en-US" sz="2000" dirty="0">
                <a:latin typeface="Century Gothic" panose="020B0502020202020204" pitchFamily="34" charset="0"/>
              </a:rPr>
              <a:t>Massive Parallel Processing</a:t>
            </a:r>
          </a:p>
          <a:p>
            <a:pPr marL="342900" indent="-342900">
              <a:buFont typeface="Arial" panose="020B0604020202020204" pitchFamily="34" charset="0"/>
              <a:buChar char="•"/>
            </a:pPr>
            <a:r>
              <a:rPr lang="en-US" sz="2000" dirty="0">
                <a:latin typeface="Century Gothic" panose="020B0502020202020204" pitchFamily="34" charset="0"/>
              </a:rPr>
              <a:t>Columnar Data Storage</a:t>
            </a:r>
          </a:p>
          <a:p>
            <a:pPr marL="342900" indent="-342900">
              <a:buFont typeface="Arial" panose="020B0604020202020204" pitchFamily="34" charset="0"/>
              <a:buChar char="•"/>
            </a:pPr>
            <a:r>
              <a:rPr lang="en-US" sz="2000" dirty="0">
                <a:latin typeface="Century Gothic" panose="020B0502020202020204" pitchFamily="34" charset="0"/>
              </a:rPr>
              <a:t>Data Compression</a:t>
            </a:r>
          </a:p>
          <a:p>
            <a:pPr marL="342900" indent="-342900">
              <a:buFont typeface="Arial" panose="020B0604020202020204" pitchFamily="34" charset="0"/>
              <a:buChar char="•"/>
            </a:pPr>
            <a:r>
              <a:rPr lang="en-US" sz="2000" dirty="0">
                <a:latin typeface="Century Gothic" panose="020B0502020202020204" pitchFamily="34" charset="0"/>
              </a:rPr>
              <a:t>Query Optimizer</a:t>
            </a:r>
          </a:p>
          <a:p>
            <a:pPr marL="342900" indent="-342900">
              <a:buFont typeface="Arial" panose="020B0604020202020204" pitchFamily="34" charset="0"/>
              <a:buChar char="•"/>
            </a:pPr>
            <a:r>
              <a:rPr lang="en-US" sz="2000" dirty="0">
                <a:latin typeface="Century Gothic" panose="020B0502020202020204" pitchFamily="34" charset="0"/>
              </a:rPr>
              <a:t>Result Caching</a:t>
            </a:r>
          </a:p>
          <a:p>
            <a:pPr marL="342900" indent="-342900">
              <a:buFont typeface="Arial" panose="020B0604020202020204" pitchFamily="34" charset="0"/>
              <a:buChar char="•"/>
            </a:pPr>
            <a:r>
              <a:rPr lang="en-US" sz="2000" dirty="0">
                <a:latin typeface="Century Gothic" panose="020B0502020202020204" pitchFamily="34" charset="0"/>
              </a:rPr>
              <a:t>Compiled Code</a:t>
            </a:r>
          </a:p>
          <a:p>
            <a:endParaRPr lang="en-US" sz="2000" dirty="0">
              <a:latin typeface="Century Gothic" panose="020B0502020202020204" pitchFamily="34" charset="0"/>
            </a:endParaRPr>
          </a:p>
          <a:p>
            <a:r>
              <a:rPr lang="en-US" sz="2000" dirty="0">
                <a:latin typeface="Century Gothic" panose="020B0502020202020204" pitchFamily="34" charset="0"/>
                <a:hlinkClick r:id="rId3"/>
              </a:rPr>
              <a:t>https://docs.aws.amazon.com/redshift/latest/dg/c_challenges_achieving_high_performance_queries.html</a:t>
            </a:r>
            <a:endParaRPr lang="en-US" sz="2000" dirty="0">
              <a:latin typeface="Century Gothic" panose="020B0502020202020204" pitchFamily="34" charset="0"/>
            </a:endParaRP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406756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963229" y="515113"/>
            <a:ext cx="8306637" cy="533400"/>
          </a:xfrm>
        </p:spPr>
        <p:txBody>
          <a:bodyPr/>
          <a:lstStyle/>
          <a:p>
            <a:r>
              <a:rPr lang="en-US" dirty="0">
                <a:solidFill>
                  <a:srgbClr val="FFF7EE"/>
                </a:solidFill>
              </a:rPr>
              <a:t>Columnar Storage</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11</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441454" y="1733865"/>
            <a:ext cx="11750546" cy="6863417"/>
          </a:xfrm>
          <a:prstGeom prst="rect">
            <a:avLst/>
          </a:prstGeom>
          <a:noFill/>
        </p:spPr>
        <p:txBody>
          <a:bodyPr wrap="square" rtlCol="0">
            <a:spAutoFit/>
          </a:bodyPr>
          <a:lstStyle/>
          <a:p>
            <a:endParaRPr lang="en-US" sz="2000" dirty="0">
              <a:solidFill>
                <a:schemeClr val="tx1"/>
              </a:solidFill>
              <a:latin typeface="Century Gothic" panose="020B0502020202020204" pitchFamily="34" charset="0"/>
              <a:hlinkClick r:id="rId3"/>
            </a:endParaRPr>
          </a:p>
          <a:p>
            <a:pPr marL="285750" indent="-285750">
              <a:buFont typeface="Arial" panose="020B0604020202020204" pitchFamily="34" charset="0"/>
              <a:buChar char="•"/>
            </a:pPr>
            <a:r>
              <a:rPr lang="en-US" sz="2000" dirty="0">
                <a:latin typeface="Century Gothic" panose="020B0502020202020204" pitchFamily="34" charset="0"/>
              </a:rPr>
              <a:t>Columnar storage for database tables is an important factor in optimizing analytic query performance because it drastically reduces the overall disk I/O requirements and reduces the amount of data you need to load from disk.</a:t>
            </a:r>
          </a:p>
          <a:p>
            <a:pPr marL="285750" indent="-285750">
              <a:buFont typeface="Arial" panose="020B0604020202020204" pitchFamily="34" charset="0"/>
              <a:buChar char="•"/>
            </a:pPr>
            <a:r>
              <a:rPr lang="en-US" sz="2000" dirty="0">
                <a:latin typeface="Century Gothic" panose="020B0502020202020204" pitchFamily="34" charset="0"/>
              </a:rPr>
              <a:t>The following series of illustrations describe how columnar data storage implements efficiencies and how that translates into efficiencies when retrieving data into memory.</a:t>
            </a:r>
          </a:p>
          <a:p>
            <a:pPr marL="285750" indent="-285750">
              <a:buFont typeface="Arial" panose="020B0604020202020204" pitchFamily="34" charset="0"/>
              <a:buChar char="•"/>
            </a:pPr>
            <a:r>
              <a:rPr lang="en-US" sz="2000" dirty="0">
                <a:latin typeface="Century Gothic" panose="020B0502020202020204" pitchFamily="34" charset="0"/>
              </a:rPr>
              <a:t>This first illustration shows how records from database tables are typically stored into disk blocks by row.</a:t>
            </a: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endParaRPr lang="en-US" sz="2000" dirty="0">
              <a:solidFill>
                <a:schemeClr val="tx1"/>
              </a:solidFill>
              <a:latin typeface="Century Gothic" panose="020B0502020202020204" pitchFamily="34" charset="0"/>
              <a:hlinkClick r:id="rId3"/>
            </a:endParaRPr>
          </a:p>
          <a:p>
            <a:r>
              <a:rPr lang="en-US" sz="2000" dirty="0">
                <a:solidFill>
                  <a:schemeClr val="tx1"/>
                </a:solidFill>
                <a:latin typeface="Century Gothic" panose="020B0502020202020204" pitchFamily="34" charset="0"/>
                <a:hlinkClick r:id="rId3"/>
              </a:rPr>
              <a:t>https://docs.aws.amazon.com/redshift/latest/dg/c_columnar_storage_disk_mem_mgmnt.html</a:t>
            </a:r>
            <a:endParaRPr lang="en-US" sz="2000" dirty="0">
              <a:solidFill>
                <a:schemeClr val="tx1"/>
              </a:solidFill>
              <a:latin typeface="Century Gothic" panose="020B0502020202020204" pitchFamily="34" charset="0"/>
            </a:endParaRPr>
          </a:p>
          <a:p>
            <a:endParaRPr lang="en-US" sz="2000" dirty="0">
              <a:solidFill>
                <a:schemeClr val="tx1"/>
              </a:solidFill>
              <a:latin typeface="Century Gothic" panose="020B0502020202020204" pitchFamily="34" charset="0"/>
            </a:endParaRPr>
          </a:p>
        </p:txBody>
      </p:sp>
      <p:pic>
        <p:nvPicPr>
          <p:cNvPr id="3078" name="Picture 6" descr="https://docs.aws.amazon.com/redshift/latest/dg/images/03a-Rows-vs-Columns.png">
            <a:extLst>
              <a:ext uri="{FF2B5EF4-FFF2-40B4-BE49-F238E27FC236}">
                <a16:creationId xmlns:a16="http://schemas.microsoft.com/office/drawing/2014/main" xmlns="" id="{C1FB23B9-8511-4EC9-AF91-BF32AE322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89" y="4144468"/>
            <a:ext cx="7610475" cy="237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1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Workload Management</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12</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253658" y="1312624"/>
            <a:ext cx="11750546" cy="5632311"/>
          </a:xfrm>
          <a:prstGeom prst="rect">
            <a:avLst/>
          </a:prstGeom>
          <a:noFill/>
        </p:spPr>
        <p:txBody>
          <a:bodyPr wrap="square" rtlCol="0">
            <a:spAutoFit/>
          </a:bodyPr>
          <a:lstStyle/>
          <a:p>
            <a:endParaRPr lang="en-US" sz="1800" dirty="0">
              <a:solidFill>
                <a:schemeClr val="tx1"/>
              </a:solidFill>
              <a:latin typeface="Century Gothic" panose="020B0502020202020204" pitchFamily="34" charset="0"/>
              <a:hlinkClick r:id="rId3"/>
            </a:endParaRPr>
          </a:p>
          <a:p>
            <a:pPr marL="285750" indent="-285750">
              <a:buFont typeface="Arial" panose="020B0604020202020204" pitchFamily="34" charset="0"/>
              <a:buChar char="•"/>
            </a:pPr>
            <a:r>
              <a:rPr lang="en-US" sz="1800" dirty="0">
                <a:latin typeface="Century Gothic" panose="020B0502020202020204" pitchFamily="34" charset="0"/>
              </a:rPr>
              <a:t>Amazon Redshift workload management (WLM) enables users to flexibly manage priorities within workloads so that short, fast-running queries won't get stuck in queues behind long-running queries.</a:t>
            </a:r>
          </a:p>
          <a:p>
            <a:pPr marL="285750" indent="-285750">
              <a:buFont typeface="Arial" panose="020B0604020202020204" pitchFamily="34" charset="0"/>
              <a:buChar char="•"/>
            </a:pPr>
            <a:r>
              <a:rPr lang="en-US" sz="1800" dirty="0">
                <a:latin typeface="Century Gothic" panose="020B0502020202020204" pitchFamily="34" charset="0"/>
              </a:rPr>
              <a:t>Amazon Redshift WLM creates query queues at runtime according to </a:t>
            </a:r>
            <a:r>
              <a:rPr lang="en-US" sz="1800" i="1" dirty="0">
                <a:latin typeface="Century Gothic" panose="020B0502020202020204" pitchFamily="34" charset="0"/>
              </a:rPr>
              <a:t>service classes</a:t>
            </a:r>
            <a:r>
              <a:rPr lang="en-US" sz="1800" dirty="0">
                <a:latin typeface="Century Gothic" panose="020B0502020202020204" pitchFamily="34" charset="0"/>
              </a:rPr>
              <a:t>, which define the configuration parameters for various types of queues, including internal system queues and user-accessible queues. From a user perspective, a user-accessible service class and a queue are functionally equivalent. For consistency, this documentation uses the term </a:t>
            </a:r>
            <a:r>
              <a:rPr lang="en-US" sz="1800" i="1" dirty="0">
                <a:latin typeface="Century Gothic" panose="020B0502020202020204" pitchFamily="34" charset="0"/>
              </a:rPr>
              <a:t>queue</a:t>
            </a:r>
            <a:r>
              <a:rPr lang="en-US" sz="1800" dirty="0">
                <a:latin typeface="Century Gothic" panose="020B0502020202020204" pitchFamily="34" charset="0"/>
              </a:rPr>
              <a:t> to mean a user-accessible service class as well as a runtime queue.</a:t>
            </a:r>
          </a:p>
          <a:p>
            <a:pPr marL="285750" indent="-285750">
              <a:buFont typeface="Arial" panose="020B0604020202020204" pitchFamily="34" charset="0"/>
              <a:buChar char="•"/>
            </a:pPr>
            <a:r>
              <a:rPr lang="en-US" sz="1800" dirty="0">
                <a:latin typeface="Century Gothic" panose="020B0502020202020204" pitchFamily="34" charset="0"/>
              </a:rPr>
              <a:t>When you run a query, WLM assigns the query to a queue according to the user's user group or by matching a query group that is listed in the queue configuration with a query group label that the user sets at runtime.</a:t>
            </a:r>
          </a:p>
          <a:p>
            <a:pPr marL="285750" indent="-285750">
              <a:buFont typeface="Arial" panose="020B0604020202020204" pitchFamily="34" charset="0"/>
              <a:buChar char="•"/>
            </a:pPr>
            <a:r>
              <a:rPr lang="en-US" sz="1800" dirty="0">
                <a:latin typeface="Century Gothic" panose="020B0502020202020204" pitchFamily="34" charset="0"/>
              </a:rPr>
              <a:t>By default, Amazon Redshift configures one queue with a </a:t>
            </a:r>
            <a:r>
              <a:rPr lang="en-US" sz="1800" i="1" dirty="0">
                <a:latin typeface="Century Gothic" panose="020B0502020202020204" pitchFamily="34" charset="0"/>
              </a:rPr>
              <a:t>concurrency level</a:t>
            </a:r>
            <a:r>
              <a:rPr lang="en-US" sz="1800" dirty="0">
                <a:latin typeface="Century Gothic" panose="020B0502020202020204" pitchFamily="34" charset="0"/>
              </a:rPr>
              <a:t> of five, which enables up to five queries to run concurrently, plus one predefined Superuser queue, with a concurrency level of one. You can define up to eight queues. Each queue can be configured with a maximum concurrency level of 50. The maximum total concurrency level for all user-defined queues (not including the Superuser queue) is 50.</a:t>
            </a:r>
          </a:p>
          <a:p>
            <a:pPr marL="285750" indent="-285750">
              <a:buFont typeface="Arial" panose="020B0604020202020204" pitchFamily="34" charset="0"/>
              <a:buChar char="•"/>
            </a:pPr>
            <a:r>
              <a:rPr lang="en-US" sz="1800" dirty="0">
                <a:latin typeface="Century Gothic" panose="020B0502020202020204" pitchFamily="34" charset="0"/>
              </a:rPr>
              <a:t>The easiest way to modify the WLM configuration is by using the Amazon Redshift Management Console. You can also use the Amazon Redshift command line interface (CLI) or the Amazon Redshift API.</a:t>
            </a:r>
          </a:p>
          <a:p>
            <a:endParaRPr lang="en-US" sz="18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05797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9906000" y="6629401"/>
            <a:ext cx="736596" cy="228597"/>
          </a:xfrm>
        </p:spPr>
        <p:txBody>
          <a:bodyPr/>
          <a:lstStyle/>
          <a:p>
            <a:fld id="{47ED8886-DB3B-44F4-9A80-E6A224679F20}" type="slidenum">
              <a:rPr lang="en-US" smtClean="0">
                <a:solidFill>
                  <a:prstClr val="white"/>
                </a:solidFill>
              </a:rPr>
              <a:pPr/>
              <a:t>13</a:t>
            </a:fld>
            <a:endParaRPr lang="en-US" dirty="0">
              <a:solidFill>
                <a:prstClr val="white"/>
              </a:solidFill>
            </a:endParaRPr>
          </a:p>
        </p:txBody>
      </p:sp>
      <p:pic>
        <p:nvPicPr>
          <p:cNvPr id="6" name="Picture 5">
            <a:extLst>
              <a:ext uri="{FF2B5EF4-FFF2-40B4-BE49-F238E27FC236}">
                <a16:creationId xmlns="" xmlns:a16="http://schemas.microsoft.com/office/drawing/2014/main" id="{22FBC081-3773-4198-A5D9-D1ADEC3C6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825988"/>
            <a:ext cx="7105650" cy="4737100"/>
          </a:xfrm>
          <a:prstGeom prst="rect">
            <a:avLst/>
          </a:prstGeom>
        </p:spPr>
      </p:pic>
      <p:sp>
        <p:nvSpPr>
          <p:cNvPr id="7" name="Title 4">
            <a:extLst>
              <a:ext uri="{FF2B5EF4-FFF2-40B4-BE49-F238E27FC236}">
                <a16:creationId xmlns="" xmlns:a16="http://schemas.microsoft.com/office/drawing/2014/main" id="{2C98CB1A-9B3F-459B-B2A2-88B24222A657}"/>
              </a:ext>
            </a:extLst>
          </p:cNvPr>
          <p:cNvSpPr txBox="1">
            <a:spLocks/>
          </p:cNvSpPr>
          <p:nvPr/>
        </p:nvSpPr>
        <p:spPr>
          <a:xfrm>
            <a:off x="999838" y="593679"/>
            <a:ext cx="6858000" cy="5334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dirty="0">
                <a:solidFill>
                  <a:srgbClr val="FFF7EE"/>
                </a:solidFill>
              </a:rPr>
              <a:t>End of Module</a:t>
            </a:r>
          </a:p>
        </p:txBody>
      </p:sp>
    </p:spTree>
    <p:extLst>
      <p:ext uri="{BB962C8B-B14F-4D97-AF65-F5344CB8AC3E}">
        <p14:creationId xmlns:p14="http://schemas.microsoft.com/office/powerpoint/2010/main" val="107254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2</a:t>
            </a:fld>
            <a:endParaRPr sz="3000" b="0" i="0" u="none" strike="noStrike" cap="none">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19D1BFEE-9651-4E97-A5B8-DB378B72D361}"/>
              </a:ext>
            </a:extLst>
          </p:cNvPr>
          <p:cNvSpPr txBox="1"/>
          <p:nvPr/>
        </p:nvSpPr>
        <p:spPr>
          <a:xfrm>
            <a:off x="1405552" y="1813442"/>
            <a:ext cx="9908478" cy="4031873"/>
          </a:xfrm>
          <a:prstGeom prst="rect">
            <a:avLst/>
          </a:prstGeom>
          <a:noFill/>
        </p:spPr>
        <p:txBody>
          <a:bodyPr wrap="square" rtlCol="0">
            <a:spAutoFit/>
          </a:bodyPr>
          <a:lstStyle/>
          <a:p>
            <a:endParaRPr lang="en-US" sz="3200" b="1" dirty="0">
              <a:latin typeface="Century Gothic" panose="020B0502020202020204" pitchFamily="34" charset="0"/>
            </a:endParaRPr>
          </a:p>
          <a:p>
            <a:pPr marL="457200" indent="-457200">
              <a:buFont typeface="Arial" panose="020B0604020202020204" pitchFamily="34" charset="0"/>
              <a:buChar char="•"/>
            </a:pPr>
            <a:r>
              <a:rPr lang="en-US" sz="3200" dirty="0">
                <a:latin typeface="Century Gothic" panose="020B0502020202020204" pitchFamily="34" charset="0"/>
              </a:rPr>
              <a:t>What is Amazon Redshift?</a:t>
            </a:r>
          </a:p>
          <a:p>
            <a:pPr marL="457200" indent="-457200">
              <a:buFont typeface="Arial" panose="020B0604020202020204" pitchFamily="34" charset="0"/>
              <a:buChar char="•"/>
            </a:pPr>
            <a:r>
              <a:rPr lang="en-US" sz="3200" dirty="0">
                <a:latin typeface="Century Gothic" panose="020B0502020202020204" pitchFamily="34" charset="0"/>
              </a:rPr>
              <a:t>Data Warehouse System Architecture</a:t>
            </a:r>
          </a:p>
          <a:p>
            <a:pPr marL="457200" indent="-457200">
              <a:buFont typeface="Arial" panose="020B0604020202020204" pitchFamily="34" charset="0"/>
              <a:buChar char="•"/>
            </a:pPr>
            <a:r>
              <a:rPr lang="en-US" sz="3200" dirty="0">
                <a:latin typeface="Century Gothic" panose="020B0502020202020204" pitchFamily="34" charset="0"/>
              </a:rPr>
              <a:t>Performance</a:t>
            </a:r>
          </a:p>
          <a:p>
            <a:pPr marL="457200" indent="-457200">
              <a:buFont typeface="Arial" panose="020B0604020202020204" pitchFamily="34" charset="0"/>
              <a:buChar char="•"/>
            </a:pPr>
            <a:r>
              <a:rPr lang="en-US" sz="3200" dirty="0">
                <a:latin typeface="Century Gothic" panose="020B0502020202020204" pitchFamily="34" charset="0"/>
              </a:rPr>
              <a:t>Columnar Storage</a:t>
            </a:r>
          </a:p>
          <a:p>
            <a:pPr marL="457200" indent="-457200">
              <a:buFont typeface="Arial" panose="020B0604020202020204" pitchFamily="34" charset="0"/>
              <a:buChar char="•"/>
            </a:pPr>
            <a:r>
              <a:rPr lang="en-US" sz="3200" dirty="0">
                <a:latin typeface="Century Gothic" panose="020B0502020202020204" pitchFamily="34" charset="0"/>
              </a:rPr>
              <a:t>Internal Architecture and System Management</a:t>
            </a:r>
          </a:p>
          <a:p>
            <a:pPr marL="457200" indent="-457200">
              <a:buFont typeface="Arial" panose="020B0604020202020204" pitchFamily="34" charset="0"/>
              <a:buChar char="•"/>
            </a:pPr>
            <a:r>
              <a:rPr lang="en-US" sz="3200" dirty="0">
                <a:latin typeface="Century Gothic" panose="020B0502020202020204" pitchFamily="34" charset="0"/>
              </a:rPr>
              <a:t>Workload Management</a:t>
            </a:r>
          </a:p>
        </p:txBody>
      </p:sp>
      <p:sp>
        <p:nvSpPr>
          <p:cNvPr id="6" name="TextBox 5">
            <a:extLst>
              <a:ext uri="{FF2B5EF4-FFF2-40B4-BE49-F238E27FC236}">
                <a16:creationId xmlns:a16="http://schemas.microsoft.com/office/drawing/2014/main" xmlns="" id="{46352966-D685-41F0-ADE9-DBA277D2EE71}"/>
              </a:ext>
            </a:extLst>
          </p:cNvPr>
          <p:cNvSpPr txBox="1"/>
          <p:nvPr/>
        </p:nvSpPr>
        <p:spPr>
          <a:xfrm>
            <a:off x="1788884" y="478654"/>
            <a:ext cx="7514897" cy="830997"/>
          </a:xfrm>
          <a:prstGeom prst="rect">
            <a:avLst/>
          </a:prstGeom>
          <a:noFill/>
        </p:spPr>
        <p:txBody>
          <a:bodyPr wrap="square" rtlCol="0">
            <a:spAutoFit/>
          </a:bodyPr>
          <a:lstStyle/>
          <a:p>
            <a:r>
              <a:rPr lang="en-US" sz="4800" dirty="0">
                <a:solidFill>
                  <a:schemeClr val="bg1"/>
                </a:solidFill>
                <a:latin typeface="Century Gothic" panose="020B0502020202020204" pitchFamily="34" charset="0"/>
              </a:rPr>
              <a:t>Summary Review</a:t>
            </a:r>
          </a:p>
        </p:txBody>
      </p:sp>
    </p:spTree>
    <p:extLst>
      <p:ext uri="{BB962C8B-B14F-4D97-AF65-F5344CB8AC3E}">
        <p14:creationId xmlns:p14="http://schemas.microsoft.com/office/powerpoint/2010/main" val="30655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What is Amazon Redshift?</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3</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1041600" y="1748909"/>
            <a:ext cx="1042626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entury Gothic" panose="020B0502020202020204" pitchFamily="34" charset="0"/>
              </a:rPr>
              <a:t>An Amazon Redshift data warehouse is an enterprise-class relational database query and management system</a:t>
            </a:r>
            <a:r>
              <a:rPr lang="en-US" sz="2000" dirty="0" smtClean="0">
                <a:latin typeface="Century Gothic" panose="020B0502020202020204" pitchFamily="34" charset="0"/>
              </a:rPr>
              <a:t>.</a:t>
            </a:r>
          </a:p>
          <a:p>
            <a:endParaRPr lang="en-US" sz="2000" dirty="0">
              <a:latin typeface="Century Gothic" panose="020B0502020202020204" pitchFamily="34" charset="0"/>
            </a:endParaRPr>
          </a:p>
          <a:p>
            <a:pPr marL="285750" indent="-285750">
              <a:buFont typeface="Arial" panose="020B0604020202020204" pitchFamily="34" charset="0"/>
              <a:buChar char="•"/>
            </a:pPr>
            <a:r>
              <a:rPr lang="en-US" sz="2000" dirty="0">
                <a:latin typeface="Century Gothic" panose="020B0502020202020204" pitchFamily="34" charset="0"/>
              </a:rPr>
              <a:t>Amazon Redshift supports client connections with many types of applications, including business intelligence (BI), reporting, data, and analytics tools</a:t>
            </a:r>
            <a:r>
              <a:rPr lang="en-US" sz="2000" dirty="0" smtClean="0">
                <a:latin typeface="Century Gothic" panose="020B0502020202020204" pitchFamily="34" charset="0"/>
              </a:rPr>
              <a:t>.</a:t>
            </a:r>
          </a:p>
          <a:p>
            <a:endParaRPr lang="en-US" sz="2000" dirty="0">
              <a:latin typeface="Century Gothic" panose="020B0502020202020204" pitchFamily="34" charset="0"/>
            </a:endParaRPr>
          </a:p>
          <a:p>
            <a:pPr marL="285750" indent="-285750">
              <a:buFont typeface="Arial" panose="020B0604020202020204" pitchFamily="34" charset="0"/>
              <a:buChar char="•"/>
            </a:pPr>
            <a:r>
              <a:rPr lang="en-US" sz="2000" dirty="0">
                <a:latin typeface="Century Gothic" panose="020B0502020202020204" pitchFamily="34" charset="0"/>
              </a:rPr>
              <a:t>When you execute analytic queries, you are retrieving, comparing, and evaluating large amounts of data in multiple-stage operations to produce a final result</a:t>
            </a:r>
            <a:r>
              <a:rPr lang="en-US" sz="2000" dirty="0" smtClean="0">
                <a:latin typeface="Century Gothic" panose="020B0502020202020204" pitchFamily="34" charset="0"/>
              </a:rPr>
              <a:t>.</a:t>
            </a:r>
          </a:p>
          <a:p>
            <a:endParaRPr lang="en-US" sz="2000" dirty="0">
              <a:latin typeface="Century Gothic" panose="020B0502020202020204" pitchFamily="34" charset="0"/>
            </a:endParaRPr>
          </a:p>
          <a:p>
            <a:pPr marL="285750" indent="-285750">
              <a:buFont typeface="Arial" panose="020B0604020202020204" pitchFamily="34" charset="0"/>
              <a:buChar char="•"/>
            </a:pPr>
            <a:r>
              <a:rPr lang="en-US" sz="2000" dirty="0">
                <a:latin typeface="Century Gothic" panose="020B0502020202020204" pitchFamily="34" charset="0"/>
              </a:rPr>
              <a:t>Amazon Redshift achieves efficient storage and optimum query performance through a combination of massively parallel processing, columnar data storage, and very efficient, targeted data compression encoding schemes. This section presents an introduction to the Amazon Redshift system architecture.</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258858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004325" y="530029"/>
            <a:ext cx="8653383" cy="533400"/>
          </a:xfrm>
        </p:spPr>
        <p:txBody>
          <a:bodyPr/>
          <a:lstStyle/>
          <a:p>
            <a:r>
              <a:rPr lang="en-US" dirty="0">
                <a:solidFill>
                  <a:srgbClr val="FFF7EE"/>
                </a:solidFill>
              </a:rPr>
              <a:t>Data Warehouse System Architecture</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4</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pic>
        <p:nvPicPr>
          <p:cNvPr id="2050" name="Picture 2" descr="https://docs.aws.amazon.com/redshift/latest/dg/images/02-NodeRelationships.png">
            <a:extLst>
              <a:ext uri="{FF2B5EF4-FFF2-40B4-BE49-F238E27FC236}">
                <a16:creationId xmlns:a16="http://schemas.microsoft.com/office/drawing/2014/main" xmlns="" id="{9BFBEEF3-C300-499A-BB48-C9432CE13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736334"/>
            <a:ext cx="6387617" cy="4469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F6191BE3-928C-4F91-AC05-5154BBCF8CCD}"/>
              </a:ext>
            </a:extLst>
          </p:cNvPr>
          <p:cNvSpPr txBox="1"/>
          <p:nvPr/>
        </p:nvSpPr>
        <p:spPr>
          <a:xfrm>
            <a:off x="6616216" y="1970350"/>
            <a:ext cx="5339348" cy="3785652"/>
          </a:xfrm>
          <a:prstGeom prst="rect">
            <a:avLst/>
          </a:prstGeom>
          <a:noFill/>
        </p:spPr>
        <p:txBody>
          <a:bodyPr wrap="square" rtlCol="0">
            <a:spAutoFit/>
          </a:bodyPr>
          <a:lstStyle/>
          <a:p>
            <a:r>
              <a:rPr lang="en-US" sz="2400" dirty="0">
                <a:latin typeface="Century Gothic" panose="020B0502020202020204" pitchFamily="34" charset="0"/>
              </a:rPr>
              <a:t>The components of Amazon Redshift architecture are as </a:t>
            </a:r>
            <a:r>
              <a:rPr lang="en-US" sz="2400" dirty="0" smtClean="0">
                <a:latin typeface="Century Gothic" panose="020B0502020202020204" pitchFamily="34" charset="0"/>
              </a:rPr>
              <a:t>follows</a:t>
            </a:r>
          </a:p>
          <a:p>
            <a:endParaRPr lang="en-US" sz="2400" dirty="0">
              <a:latin typeface="Century Gothic" panose="020B0502020202020204" pitchFamily="34" charset="0"/>
            </a:endParaRPr>
          </a:p>
          <a:p>
            <a:pPr marL="285750" indent="-285750">
              <a:buFont typeface="Arial" panose="020B0604020202020204" pitchFamily="34" charset="0"/>
              <a:buChar char="•"/>
            </a:pPr>
            <a:r>
              <a:rPr lang="en-US" sz="2400" dirty="0">
                <a:latin typeface="Century Gothic" panose="020B0502020202020204" pitchFamily="34" charset="0"/>
              </a:rPr>
              <a:t>Client applications</a:t>
            </a:r>
          </a:p>
          <a:p>
            <a:pPr marL="285750" indent="-285750">
              <a:buFont typeface="Arial" panose="020B0604020202020204" pitchFamily="34" charset="0"/>
              <a:buChar char="•"/>
            </a:pPr>
            <a:r>
              <a:rPr lang="en-US" sz="2400" dirty="0">
                <a:latin typeface="Century Gothic" panose="020B0502020202020204" pitchFamily="34" charset="0"/>
              </a:rPr>
              <a:t>Connections</a:t>
            </a:r>
          </a:p>
          <a:p>
            <a:pPr marL="285750" indent="-285750">
              <a:buFont typeface="Arial" panose="020B0604020202020204" pitchFamily="34" charset="0"/>
              <a:buChar char="•"/>
            </a:pPr>
            <a:r>
              <a:rPr lang="en-US" sz="2400" dirty="0">
                <a:latin typeface="Century Gothic" panose="020B0502020202020204" pitchFamily="34" charset="0"/>
              </a:rPr>
              <a:t>Clusters</a:t>
            </a:r>
          </a:p>
          <a:p>
            <a:pPr marL="285750" indent="-285750">
              <a:buFont typeface="Arial" panose="020B0604020202020204" pitchFamily="34" charset="0"/>
              <a:buChar char="•"/>
            </a:pPr>
            <a:r>
              <a:rPr lang="en-US" sz="2400" dirty="0">
                <a:latin typeface="Century Gothic" panose="020B0502020202020204" pitchFamily="34" charset="0"/>
              </a:rPr>
              <a:t>Leader Node</a:t>
            </a:r>
          </a:p>
          <a:p>
            <a:pPr marL="285750" indent="-285750">
              <a:buFont typeface="Arial" panose="020B0604020202020204" pitchFamily="34" charset="0"/>
              <a:buChar char="•"/>
            </a:pPr>
            <a:r>
              <a:rPr lang="en-US" sz="2400" dirty="0">
                <a:latin typeface="Century Gothic" panose="020B0502020202020204" pitchFamily="34" charset="0"/>
              </a:rPr>
              <a:t>Node Slices</a:t>
            </a:r>
          </a:p>
          <a:p>
            <a:pPr marL="285750" indent="-285750">
              <a:buFont typeface="Arial" panose="020B0604020202020204" pitchFamily="34" charset="0"/>
              <a:buChar char="•"/>
            </a:pPr>
            <a:r>
              <a:rPr lang="en-US" sz="2400" dirty="0">
                <a:latin typeface="Century Gothic" panose="020B0502020202020204" pitchFamily="34" charset="0"/>
              </a:rPr>
              <a:t>Internal Network</a:t>
            </a:r>
          </a:p>
          <a:p>
            <a:pPr marL="285750" indent="-285750">
              <a:buFont typeface="Arial" panose="020B0604020202020204" pitchFamily="34" charset="0"/>
              <a:buChar char="•"/>
            </a:pPr>
            <a:r>
              <a:rPr lang="en-US" sz="2400" dirty="0">
                <a:latin typeface="Century Gothic" panose="020B0502020202020204" pitchFamily="34" charset="0"/>
              </a:rPr>
              <a:t>Databases</a:t>
            </a:r>
          </a:p>
        </p:txBody>
      </p:sp>
    </p:spTree>
    <p:extLst>
      <p:ext uri="{BB962C8B-B14F-4D97-AF65-F5344CB8AC3E}">
        <p14:creationId xmlns:p14="http://schemas.microsoft.com/office/powerpoint/2010/main" val="3107292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Amazon Redshift Components</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5</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413452" y="1466917"/>
            <a:ext cx="11314433" cy="5940088"/>
          </a:xfrm>
          <a:prstGeom prst="rect">
            <a:avLst/>
          </a:prstGeom>
          <a:noFill/>
        </p:spPr>
        <p:txBody>
          <a:bodyPr wrap="square" rtlCol="0">
            <a:spAutoFit/>
          </a:bodyPr>
          <a:lstStyle/>
          <a:p>
            <a:r>
              <a:rPr lang="en-US" sz="2000" b="1" dirty="0">
                <a:latin typeface="Century Gothic" panose="020B0502020202020204" pitchFamily="34" charset="0"/>
              </a:rPr>
              <a:t>Client Applications-</a:t>
            </a:r>
          </a:p>
          <a:p>
            <a:pPr marL="342900" indent="-342900" algn="just">
              <a:buFont typeface="Arial" panose="020B0604020202020204" pitchFamily="34" charset="0"/>
              <a:buChar char="•"/>
            </a:pPr>
            <a:r>
              <a:rPr lang="en-US" sz="2000" dirty="0">
                <a:latin typeface="Century Gothic" panose="020B0502020202020204" pitchFamily="34" charset="0"/>
              </a:rPr>
              <a:t>Amazon Redshift integrates with various data loading and ETL (extract, transform, and load) tools and business intelligence (BI) reporting, data mining, and analytics tools. Amazon Redshift is based on industry-standard PostgreSQL, so most existing SQL client applications will work with only minimal changes. </a:t>
            </a:r>
          </a:p>
          <a:p>
            <a:endParaRPr lang="en-US" sz="2000" dirty="0">
              <a:latin typeface="Century Gothic" panose="020B0502020202020204" pitchFamily="34" charset="0"/>
            </a:endParaRPr>
          </a:p>
          <a:p>
            <a:r>
              <a:rPr lang="en-US" sz="2000" b="1" dirty="0">
                <a:latin typeface="Century Gothic" panose="020B0502020202020204" pitchFamily="34" charset="0"/>
              </a:rPr>
              <a:t>Connections-</a:t>
            </a:r>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Amazon Redshift communicates with client applications by using industry-standard JDBC and ODBC drivers for PostgreSQL.</a:t>
            </a:r>
          </a:p>
          <a:p>
            <a:pPr marL="342900" indent="-342900">
              <a:buFont typeface="Arial" panose="020B0604020202020204" pitchFamily="34" charset="0"/>
              <a:buChar char="•"/>
            </a:pPr>
            <a:endParaRPr lang="en-US" sz="2000" dirty="0">
              <a:latin typeface="Century Gothic" panose="020B0502020202020204" pitchFamily="34" charset="0"/>
            </a:endParaRPr>
          </a:p>
          <a:p>
            <a:pPr algn="just"/>
            <a:r>
              <a:rPr lang="en-US" sz="2000" b="1" dirty="0">
                <a:latin typeface="Century Gothic" panose="020B0502020202020204" pitchFamily="34" charset="0"/>
              </a:rPr>
              <a:t>Clusters</a:t>
            </a:r>
            <a:endParaRPr lang="en-US" sz="2000" dirty="0">
              <a:latin typeface="Century Gothic" panose="020B0502020202020204" pitchFamily="34" charset="0"/>
            </a:endParaRPr>
          </a:p>
          <a:p>
            <a:pPr marL="285750" indent="-285750" algn="just">
              <a:buFont typeface="Arial" panose="020B0604020202020204" pitchFamily="34" charset="0"/>
              <a:buChar char="•"/>
            </a:pPr>
            <a:r>
              <a:rPr lang="en-US" sz="2000" dirty="0">
                <a:latin typeface="Century Gothic" panose="020B0502020202020204" pitchFamily="34" charset="0"/>
              </a:rPr>
              <a:t>The core infrastructure component of an Amazon Redshift data warehouse is a </a:t>
            </a:r>
            <a:r>
              <a:rPr lang="en-US" sz="2000" i="1" dirty="0">
                <a:latin typeface="Century Gothic" panose="020B0502020202020204" pitchFamily="34" charset="0"/>
              </a:rPr>
              <a:t>cluster</a:t>
            </a:r>
            <a:r>
              <a:rPr lang="en-US" sz="2000" dirty="0">
                <a:latin typeface="Century Gothic" panose="020B0502020202020204" pitchFamily="34" charset="0"/>
              </a:rPr>
              <a:t>.</a:t>
            </a:r>
          </a:p>
          <a:p>
            <a:pPr marL="285750" indent="-285750" algn="just">
              <a:buFont typeface="Arial" panose="020B0604020202020204" pitchFamily="34" charset="0"/>
              <a:buChar char="•"/>
            </a:pPr>
            <a:r>
              <a:rPr lang="en-US" sz="2000" dirty="0">
                <a:latin typeface="Century Gothic" panose="020B0502020202020204" pitchFamily="34" charset="0"/>
              </a:rPr>
              <a:t>A cluster is composed of one or more </a:t>
            </a:r>
            <a:r>
              <a:rPr lang="en-US" sz="2000" b="1" i="1" dirty="0">
                <a:latin typeface="Century Gothic" panose="020B0502020202020204" pitchFamily="34" charset="0"/>
              </a:rPr>
              <a:t>compute nodes</a:t>
            </a:r>
            <a:r>
              <a:rPr lang="en-US" sz="2000" dirty="0">
                <a:latin typeface="Century Gothic" panose="020B0502020202020204" pitchFamily="34" charset="0"/>
              </a:rPr>
              <a:t>. </a:t>
            </a:r>
          </a:p>
          <a:p>
            <a:pPr marL="285750" indent="-285750" algn="just">
              <a:buFont typeface="Arial" panose="020B0604020202020204" pitchFamily="34" charset="0"/>
              <a:buChar char="•"/>
            </a:pPr>
            <a:r>
              <a:rPr lang="en-US" sz="2000" dirty="0">
                <a:latin typeface="Century Gothic" panose="020B0502020202020204" pitchFamily="34" charset="0"/>
              </a:rPr>
              <a:t>If a cluster is provisioned with two or more compute nodes, an additional </a:t>
            </a:r>
            <a:r>
              <a:rPr lang="en-US" sz="2000" b="1" i="1" dirty="0">
                <a:latin typeface="Century Gothic" panose="020B0502020202020204" pitchFamily="34" charset="0"/>
              </a:rPr>
              <a:t>leader node</a:t>
            </a:r>
            <a:r>
              <a:rPr lang="en-US" sz="2000" dirty="0">
                <a:latin typeface="Century Gothic" panose="020B0502020202020204" pitchFamily="34" charset="0"/>
              </a:rPr>
              <a:t> coordinates the compute nodes and handles external communication. </a:t>
            </a:r>
          </a:p>
          <a:p>
            <a:pPr marL="285750" indent="-285750" algn="just">
              <a:buFont typeface="Arial" panose="020B0604020202020204" pitchFamily="34" charset="0"/>
              <a:buChar char="•"/>
            </a:pPr>
            <a:r>
              <a:rPr lang="en-US" sz="2000" dirty="0">
                <a:latin typeface="Century Gothic" panose="020B0502020202020204" pitchFamily="34" charset="0"/>
              </a:rPr>
              <a:t>Your client application interacts directly only with the leader node. The compute nodes are transparent to external applications.</a:t>
            </a:r>
          </a:p>
          <a:p>
            <a:endParaRPr lang="en-US" sz="1600" dirty="0"/>
          </a:p>
          <a:p>
            <a:endParaRPr lang="en-US" sz="2400" dirty="0"/>
          </a:p>
        </p:txBody>
      </p:sp>
    </p:spTree>
    <p:extLst>
      <p:ext uri="{BB962C8B-B14F-4D97-AF65-F5344CB8AC3E}">
        <p14:creationId xmlns:p14="http://schemas.microsoft.com/office/powerpoint/2010/main" val="4215322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Amazon Redshift Components</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6</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605478" y="1724497"/>
            <a:ext cx="11314433" cy="4708981"/>
          </a:xfrm>
          <a:prstGeom prst="rect">
            <a:avLst/>
          </a:prstGeom>
          <a:noFill/>
        </p:spPr>
        <p:txBody>
          <a:bodyPr wrap="square" rtlCol="0">
            <a:spAutoFit/>
          </a:bodyPr>
          <a:lstStyle/>
          <a:p>
            <a:pPr algn="just"/>
            <a:r>
              <a:rPr lang="en-US" sz="2000" b="1" dirty="0">
                <a:latin typeface="Century Gothic" panose="020B0502020202020204" pitchFamily="34" charset="0"/>
              </a:rPr>
              <a:t>Leader node</a:t>
            </a:r>
            <a:endParaRPr lang="en-US" sz="2000" dirty="0">
              <a:latin typeface="Century Gothic" panose="020B0502020202020204" pitchFamily="34" charset="0"/>
            </a:endParaRPr>
          </a:p>
          <a:p>
            <a:pPr algn="just"/>
            <a:endParaRPr lang="en-US" sz="2000" dirty="0">
              <a:latin typeface="Century Gothic" panose="020B0502020202020204" pitchFamily="34" charset="0"/>
            </a:endParaRPr>
          </a:p>
          <a:p>
            <a:pPr marL="285750" indent="-285750" algn="just">
              <a:buFont typeface="Arial" panose="020B0604020202020204" pitchFamily="34" charset="0"/>
              <a:buChar char="•"/>
            </a:pPr>
            <a:r>
              <a:rPr lang="en-US" sz="2000" dirty="0" smtClean="0">
                <a:latin typeface="Century Gothic" panose="020B0502020202020204" pitchFamily="34" charset="0"/>
              </a:rPr>
              <a:t>The </a:t>
            </a:r>
            <a:r>
              <a:rPr lang="en-US" sz="2000" dirty="0">
                <a:latin typeface="Century Gothic" panose="020B0502020202020204" pitchFamily="34" charset="0"/>
              </a:rPr>
              <a:t>leader node manages communications with client programs and all communication with compute nodes. </a:t>
            </a:r>
          </a:p>
          <a:p>
            <a:pPr marL="285750" indent="-285750" algn="just">
              <a:buFont typeface="Arial" panose="020B0604020202020204" pitchFamily="34" charset="0"/>
              <a:buChar char="•"/>
            </a:pPr>
            <a:r>
              <a:rPr lang="en-US" sz="2000" dirty="0">
                <a:latin typeface="Century Gothic" panose="020B0502020202020204" pitchFamily="34" charset="0"/>
              </a:rPr>
              <a:t>It parses and develops execution plans to carry out database operations, in particular, the series of steps necessary to obtain results for complex queries. </a:t>
            </a:r>
          </a:p>
          <a:p>
            <a:pPr marL="285750" indent="-285750" algn="just">
              <a:buFont typeface="Arial" panose="020B0604020202020204" pitchFamily="34" charset="0"/>
              <a:buChar char="•"/>
            </a:pPr>
            <a:r>
              <a:rPr lang="en-US" sz="2000" dirty="0">
                <a:latin typeface="Century Gothic" panose="020B0502020202020204" pitchFamily="34" charset="0"/>
              </a:rPr>
              <a:t>Based on the execution plan, the leader node compiles code, distributes the compiled code to the compute nodes, and assigns a portion of the data to each compute node.</a:t>
            </a:r>
          </a:p>
          <a:p>
            <a:pPr marL="285750" indent="-285750" algn="just">
              <a:buFont typeface="Arial" panose="020B0604020202020204" pitchFamily="34" charset="0"/>
              <a:buChar char="•"/>
            </a:pPr>
            <a:r>
              <a:rPr lang="en-US" sz="2000" dirty="0">
                <a:latin typeface="Century Gothic" panose="020B0502020202020204" pitchFamily="34" charset="0"/>
              </a:rPr>
              <a:t>The leader node distributes SQL statements to the compute nodes only when a query references tables that are stored on the compute nodes. </a:t>
            </a:r>
          </a:p>
          <a:p>
            <a:pPr marL="285750" indent="-285750" algn="just">
              <a:buFont typeface="Arial" panose="020B0604020202020204" pitchFamily="34" charset="0"/>
              <a:buChar char="•"/>
            </a:pPr>
            <a:r>
              <a:rPr lang="en-US" sz="2000" dirty="0">
                <a:latin typeface="Century Gothic" panose="020B0502020202020204" pitchFamily="34" charset="0"/>
              </a:rPr>
              <a:t>All other queries run exclusively on the leader node. Amazon Redshift is designed to implement certain SQL functions only on the leader node. A query that uses any of these functions will return an error if it references tables that reside on the compute nodes.</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728549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Amazon Redshift Components</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7</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641131" y="1837134"/>
            <a:ext cx="11314433" cy="4770537"/>
          </a:xfrm>
          <a:prstGeom prst="rect">
            <a:avLst/>
          </a:prstGeom>
          <a:noFill/>
        </p:spPr>
        <p:txBody>
          <a:bodyPr wrap="square" rtlCol="0">
            <a:spAutoFit/>
          </a:bodyPr>
          <a:lstStyle/>
          <a:p>
            <a:r>
              <a:rPr lang="en-US" sz="2400" b="1" dirty="0">
                <a:latin typeface="Century Gothic" panose="020B0502020202020204" pitchFamily="34" charset="0"/>
              </a:rPr>
              <a:t>Compute nodes</a:t>
            </a:r>
            <a:endParaRPr lang="en-US" sz="24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The leader node compiles code for individual elements of the execution plan and assigns the code to individual compute nodes. </a:t>
            </a:r>
          </a:p>
          <a:p>
            <a:pPr marL="342900" indent="-342900">
              <a:buFont typeface="Arial" panose="020B0604020202020204" pitchFamily="34" charset="0"/>
              <a:buChar char="•"/>
            </a:pPr>
            <a:r>
              <a:rPr lang="en-US" sz="2000" dirty="0">
                <a:latin typeface="Century Gothic" panose="020B0502020202020204" pitchFamily="34" charset="0"/>
              </a:rPr>
              <a:t>The compute nodes execute the compiled code and send intermediate results back to the leader node for final aggregation.</a:t>
            </a:r>
          </a:p>
          <a:p>
            <a:pPr marL="342900" indent="-342900">
              <a:buFont typeface="Arial" panose="020B0604020202020204" pitchFamily="34" charset="0"/>
              <a:buChar char="•"/>
            </a:pPr>
            <a:r>
              <a:rPr lang="en-US" sz="2000" dirty="0">
                <a:latin typeface="Century Gothic" panose="020B0502020202020204" pitchFamily="34" charset="0"/>
              </a:rPr>
              <a:t>Each compute node has its own dedicated CPU, memory, and attached disk storage, which are determined by the node type. </a:t>
            </a:r>
          </a:p>
          <a:p>
            <a:pPr marL="342900" indent="-342900">
              <a:buFont typeface="Arial" panose="020B0604020202020204" pitchFamily="34" charset="0"/>
              <a:buChar char="•"/>
            </a:pPr>
            <a:r>
              <a:rPr lang="en-US" sz="2000" dirty="0">
                <a:latin typeface="Century Gothic" panose="020B0502020202020204" pitchFamily="34" charset="0"/>
              </a:rPr>
              <a:t>As your workload grows, you can increase the compute capacity and storage capacity of a cluster by increasing the number of nodes, upgrading the node type, or both.</a:t>
            </a:r>
          </a:p>
          <a:p>
            <a:pPr marL="342900" indent="-342900">
              <a:buFont typeface="Arial" panose="020B0604020202020204" pitchFamily="34" charset="0"/>
              <a:buChar char="•"/>
            </a:pPr>
            <a:r>
              <a:rPr lang="en-US" sz="2000" dirty="0">
                <a:latin typeface="Century Gothic" panose="020B0502020202020204" pitchFamily="34" charset="0"/>
              </a:rPr>
              <a:t>Amazon Redshift provides two node types; dense storage nodes and dense compute nodes. Each node provides two storage choices. </a:t>
            </a:r>
          </a:p>
          <a:p>
            <a:pPr marL="342900" indent="-342900">
              <a:buFont typeface="Arial" panose="020B0604020202020204" pitchFamily="34" charset="0"/>
              <a:buChar char="•"/>
            </a:pPr>
            <a:r>
              <a:rPr lang="en-US" sz="2000" dirty="0">
                <a:latin typeface="Century Gothic" panose="020B0502020202020204" pitchFamily="34" charset="0"/>
              </a:rPr>
              <a:t>You can start with a single 160 GB node and scale up to multiple 16 TB nodes to support a petabyte of data or more.</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5751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Amazon Redshift Components</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8</a:t>
            </a:fld>
            <a:endParaRPr sz="3000" b="0" i="0" u="none" strike="noStrike" cap="none">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xmlns="" id="{F6191BE3-928C-4F91-AC05-5154BBCF8CCD}"/>
              </a:ext>
            </a:extLst>
          </p:cNvPr>
          <p:cNvSpPr txBox="1"/>
          <p:nvPr/>
        </p:nvSpPr>
        <p:spPr>
          <a:xfrm>
            <a:off x="589759" y="1399632"/>
            <a:ext cx="11314433" cy="5632311"/>
          </a:xfrm>
          <a:prstGeom prst="rect">
            <a:avLst/>
          </a:prstGeom>
          <a:noFill/>
        </p:spPr>
        <p:txBody>
          <a:bodyPr wrap="square" rtlCol="0">
            <a:spAutoFit/>
          </a:bodyPr>
          <a:lstStyle/>
          <a:p>
            <a:r>
              <a:rPr lang="en-US" sz="2400" b="1" dirty="0">
                <a:latin typeface="Century Gothic" panose="020B0502020202020204" pitchFamily="34" charset="0"/>
              </a:rPr>
              <a:t>Node slices</a:t>
            </a:r>
            <a:endParaRPr lang="en-US" sz="2400" dirty="0">
              <a:latin typeface="Century Gothic" panose="020B0502020202020204" pitchFamily="34" charset="0"/>
            </a:endParaRPr>
          </a:p>
          <a:p>
            <a:pPr marL="285750" indent="-285750" algn="just">
              <a:buFont typeface="Arial" panose="020B0604020202020204" pitchFamily="34" charset="0"/>
              <a:buChar char="•"/>
            </a:pPr>
            <a:r>
              <a:rPr lang="en-US" sz="1600" dirty="0">
                <a:latin typeface="Century Gothic" panose="020B0502020202020204" pitchFamily="34" charset="0"/>
              </a:rPr>
              <a:t>A compute node is partitioned into slices. </a:t>
            </a:r>
          </a:p>
          <a:p>
            <a:pPr marL="285750" indent="-285750" algn="just">
              <a:buFont typeface="Arial" panose="020B0604020202020204" pitchFamily="34" charset="0"/>
              <a:buChar char="•"/>
            </a:pPr>
            <a:r>
              <a:rPr lang="en-US" sz="1600" dirty="0">
                <a:latin typeface="Century Gothic" panose="020B0502020202020204" pitchFamily="34" charset="0"/>
              </a:rPr>
              <a:t>Each slice is allocated a portion of the node's memory and disk space, where it processes a portion of the workload assigned to the node.</a:t>
            </a:r>
          </a:p>
          <a:p>
            <a:pPr marL="285750" indent="-285750" algn="just">
              <a:buFont typeface="Arial" panose="020B0604020202020204" pitchFamily="34" charset="0"/>
              <a:buChar char="•"/>
            </a:pPr>
            <a:r>
              <a:rPr lang="en-US" sz="1600" dirty="0">
                <a:latin typeface="Century Gothic" panose="020B0502020202020204" pitchFamily="34" charset="0"/>
              </a:rPr>
              <a:t>The leader node manages distributing data to the slices and apportions the workload for any queries or other database operations to the slices.</a:t>
            </a:r>
          </a:p>
          <a:p>
            <a:pPr marL="285750" indent="-285750" algn="just">
              <a:buFont typeface="Arial" panose="020B0604020202020204" pitchFamily="34" charset="0"/>
              <a:buChar char="•"/>
            </a:pPr>
            <a:r>
              <a:rPr lang="en-US" sz="1600" dirty="0">
                <a:latin typeface="Century Gothic" panose="020B0502020202020204" pitchFamily="34" charset="0"/>
              </a:rPr>
              <a:t> The slices then work in parallel to complete the operation.</a:t>
            </a:r>
          </a:p>
          <a:p>
            <a:pPr marL="285750" indent="-285750" algn="just">
              <a:buFont typeface="Arial" panose="020B0604020202020204" pitchFamily="34" charset="0"/>
              <a:buChar char="•"/>
            </a:pPr>
            <a:r>
              <a:rPr lang="en-US" sz="1600" dirty="0">
                <a:latin typeface="Century Gothic" panose="020B0502020202020204" pitchFamily="34" charset="0"/>
              </a:rPr>
              <a:t>The number of slices per node is determined by the node size of the cluster. For more information about the number of slices for each node size.</a:t>
            </a:r>
          </a:p>
          <a:p>
            <a:pPr marL="285750" indent="-285750" algn="just">
              <a:buFont typeface="Arial" panose="020B0604020202020204" pitchFamily="34" charset="0"/>
              <a:buChar char="•"/>
            </a:pPr>
            <a:r>
              <a:rPr lang="en-US" sz="1600" dirty="0">
                <a:latin typeface="Century Gothic" panose="020B0502020202020204" pitchFamily="34" charset="0"/>
              </a:rPr>
              <a:t>When you create a table, you can optionally specify one column as the distribution key. When the table is loaded with data, the rows are distributed to the node slices according to the distribution key that is defined for a table.</a:t>
            </a:r>
          </a:p>
          <a:p>
            <a:pPr marL="285750" indent="-285750" algn="just">
              <a:buFont typeface="Arial" panose="020B0604020202020204" pitchFamily="34" charset="0"/>
              <a:buChar char="•"/>
            </a:pPr>
            <a:r>
              <a:rPr lang="en-US" sz="1600" dirty="0">
                <a:latin typeface="Century Gothic" panose="020B0502020202020204" pitchFamily="34" charset="0"/>
              </a:rPr>
              <a:t> Choosing a good distribution key enables Amazon Redshift to use parallel processing to load data and execute queries efficiently</a:t>
            </a:r>
          </a:p>
          <a:p>
            <a:pPr marL="285750" indent="-285750">
              <a:buFont typeface="Arial" panose="020B0604020202020204" pitchFamily="34" charset="0"/>
              <a:buChar char="•"/>
            </a:pPr>
            <a:endParaRPr lang="en-US" sz="1600" dirty="0">
              <a:latin typeface="Century Gothic" panose="020B0502020202020204" pitchFamily="34" charset="0"/>
            </a:endParaRPr>
          </a:p>
          <a:p>
            <a:r>
              <a:rPr lang="en-US" sz="2400" b="1" dirty="0">
                <a:latin typeface="Century Gothic" panose="020B0502020202020204" pitchFamily="34" charset="0"/>
              </a:rPr>
              <a:t>Internal network</a:t>
            </a:r>
            <a:endParaRPr lang="en-US" sz="2400" dirty="0">
              <a:latin typeface="Century Gothic" panose="020B0502020202020204" pitchFamily="34" charset="0"/>
            </a:endParaRPr>
          </a:p>
          <a:p>
            <a:pPr marL="285750" indent="-285750" algn="just">
              <a:buFont typeface="Arial" panose="020B0604020202020204" pitchFamily="34" charset="0"/>
              <a:buChar char="•"/>
            </a:pPr>
            <a:r>
              <a:rPr lang="en-US" sz="1600" dirty="0">
                <a:latin typeface="Century Gothic" panose="020B0502020202020204" pitchFamily="34" charset="0"/>
              </a:rPr>
              <a:t>Amazon Redshift takes advantage of high-bandwidth connections, close proximity, and custom communication protocols to provide private, very high-speed network communication between the leader node and compute nodes. </a:t>
            </a:r>
          </a:p>
          <a:p>
            <a:pPr marL="285750" indent="-285750" algn="just">
              <a:buFont typeface="Arial" panose="020B0604020202020204" pitchFamily="34" charset="0"/>
              <a:buChar char="•"/>
            </a:pPr>
            <a:r>
              <a:rPr lang="en-US" sz="1600" dirty="0">
                <a:latin typeface="Century Gothic" panose="020B0502020202020204" pitchFamily="34" charset="0"/>
              </a:rPr>
              <a:t>The compute nodes run on a separate, isolated network that client applications never access directly.</a:t>
            </a:r>
          </a:p>
          <a:p>
            <a:endParaRPr lang="en-US" sz="2400" dirty="0">
              <a:latin typeface="Century Gothic" panose="020B0502020202020204" pitchFamily="34" charset="0"/>
            </a:endParaRPr>
          </a:p>
        </p:txBody>
      </p:sp>
    </p:spTree>
    <p:extLst>
      <p:ext uri="{BB962C8B-B14F-4D97-AF65-F5344CB8AC3E}">
        <p14:creationId xmlns:p14="http://schemas.microsoft.com/office/powerpoint/2010/main" val="261561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1589952" y="530029"/>
            <a:ext cx="8306637" cy="533400"/>
          </a:xfrm>
        </p:spPr>
        <p:txBody>
          <a:bodyPr/>
          <a:lstStyle/>
          <a:p>
            <a:r>
              <a:rPr lang="en-US" dirty="0">
                <a:solidFill>
                  <a:srgbClr val="FFF7EE"/>
                </a:solidFill>
              </a:rPr>
              <a:t>Amazon Redshift Components</a:t>
            </a:r>
          </a:p>
        </p:txBody>
      </p:sp>
      <p:sp>
        <p:nvSpPr>
          <p:cNvPr id="409" name="Shape 40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9</a:t>
            </a:fld>
            <a:endParaRPr sz="3000" b="0" i="0" u="none" strike="noStrike" cap="none">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E3BB1721-9FA2-438E-A852-17C72A25A484}"/>
              </a:ext>
            </a:extLst>
          </p:cNvPr>
          <p:cNvSpPr txBox="1"/>
          <p:nvPr/>
        </p:nvSpPr>
        <p:spPr>
          <a:xfrm>
            <a:off x="5722249" y="1970350"/>
            <a:ext cx="5749158" cy="67710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xmlns="" id="{F6191BE3-928C-4F91-AC05-5154BBCF8CCD}"/>
              </a:ext>
            </a:extLst>
          </p:cNvPr>
          <p:cNvSpPr txBox="1"/>
          <p:nvPr/>
        </p:nvSpPr>
        <p:spPr>
          <a:xfrm>
            <a:off x="641131" y="1837134"/>
            <a:ext cx="11314433" cy="4770537"/>
          </a:xfrm>
          <a:prstGeom prst="rect">
            <a:avLst/>
          </a:prstGeom>
          <a:noFill/>
        </p:spPr>
        <p:txBody>
          <a:bodyPr wrap="square" rtlCol="0">
            <a:spAutoFit/>
          </a:bodyPr>
          <a:lstStyle/>
          <a:p>
            <a:r>
              <a:rPr lang="en-US" sz="2400" b="1" dirty="0" smtClean="0">
                <a:latin typeface="Century Gothic" panose="020B0502020202020204" pitchFamily="34" charset="0"/>
              </a:rPr>
              <a:t>Databases</a:t>
            </a:r>
          </a:p>
          <a:p>
            <a:endParaRPr lang="en-US" sz="2000" dirty="0">
              <a:latin typeface="Century Gothic" panose="020B0502020202020204" pitchFamily="34" charset="0"/>
            </a:endParaRPr>
          </a:p>
          <a:p>
            <a:pPr marL="285750" indent="-285750" algn="just">
              <a:buFont typeface="Arial" panose="020B0604020202020204" pitchFamily="34" charset="0"/>
              <a:buChar char="•"/>
            </a:pPr>
            <a:r>
              <a:rPr lang="en-US" sz="2000" dirty="0">
                <a:latin typeface="Century Gothic" panose="020B0502020202020204" pitchFamily="34" charset="0"/>
              </a:rPr>
              <a:t>A cluster contains one or more databases. User data is stored on the compute nodes. </a:t>
            </a:r>
          </a:p>
          <a:p>
            <a:pPr marL="285750" indent="-285750" algn="just">
              <a:buFont typeface="Arial" panose="020B0604020202020204" pitchFamily="34" charset="0"/>
              <a:buChar char="•"/>
            </a:pPr>
            <a:r>
              <a:rPr lang="en-US" sz="2000" dirty="0">
                <a:latin typeface="Century Gothic" panose="020B0502020202020204" pitchFamily="34" charset="0"/>
              </a:rPr>
              <a:t>Your SQL client communicates with the leader node, which in turn coordinates query execution with the compute nodes.</a:t>
            </a:r>
          </a:p>
          <a:p>
            <a:pPr marL="285750" indent="-285750" algn="just">
              <a:buFont typeface="Arial" panose="020B0604020202020204" pitchFamily="34" charset="0"/>
              <a:buChar char="•"/>
            </a:pPr>
            <a:r>
              <a:rPr lang="en-US" sz="2000" dirty="0">
                <a:latin typeface="Century Gothic" panose="020B0502020202020204" pitchFamily="34" charset="0"/>
              </a:rPr>
              <a:t>Amazon Redshift is a relational database management system (RDBMS), so it is compatible with other RDBMS applications. </a:t>
            </a:r>
          </a:p>
          <a:p>
            <a:pPr marL="285750" indent="-285750" algn="just">
              <a:buFont typeface="Arial" panose="020B0604020202020204" pitchFamily="34" charset="0"/>
              <a:buChar char="•"/>
            </a:pPr>
            <a:r>
              <a:rPr lang="en-US" sz="2000" dirty="0">
                <a:latin typeface="Century Gothic" panose="020B0502020202020204" pitchFamily="34" charset="0"/>
              </a:rPr>
              <a:t>Although it provides the same functionality as a typical RDBMS, including online transaction processing (OLTP) functions such as inserting and deleting data, Amazon Redshift is optimized for high-performance analysis and reporting of very large datasets.</a:t>
            </a:r>
          </a:p>
          <a:p>
            <a:pPr marL="285750" indent="-285750" algn="just">
              <a:buFont typeface="Arial" panose="020B0604020202020204" pitchFamily="34" charset="0"/>
              <a:buChar char="•"/>
            </a:pPr>
            <a:r>
              <a:rPr lang="en-US" sz="2000" dirty="0">
                <a:latin typeface="Century Gothic" panose="020B0502020202020204" pitchFamily="34" charset="0"/>
              </a:rPr>
              <a:t>Amazon Redshift is based on PostgreSQL 8.0.2. Amazon Redshift and PostgreSQL have a number of very important differences that you need to take into account as you design and develop your data warehouse applications. </a:t>
            </a:r>
          </a:p>
          <a:p>
            <a:endParaRPr lang="en-US" sz="2000" dirty="0">
              <a:latin typeface="Century Gothic" panose="020B0502020202020204" pitchFamily="34" charset="0"/>
            </a:endParaRP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173547110"/>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1053</Words>
  <Application>Microsoft Office PowerPoint</Application>
  <PresentationFormat>Widescreen</PresentationFormat>
  <Paragraphs>127</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Calibri</vt:lpstr>
      <vt:lpstr>Noto Sans Symbols</vt:lpstr>
      <vt:lpstr>Arial</vt:lpstr>
      <vt:lpstr>Century Gothic</vt:lpstr>
      <vt:lpstr>Celestial</vt:lpstr>
      <vt:lpstr>Ion Boardroom</vt:lpstr>
      <vt:lpstr>PowerPoint Presentation</vt:lpstr>
      <vt:lpstr>PowerPoint Presentation</vt:lpstr>
      <vt:lpstr>What is Amazon Redshift?</vt:lpstr>
      <vt:lpstr>Data Warehouse System Architecture</vt:lpstr>
      <vt:lpstr>Amazon Redshift Components</vt:lpstr>
      <vt:lpstr>Amazon Redshift Components</vt:lpstr>
      <vt:lpstr>Amazon Redshift Components</vt:lpstr>
      <vt:lpstr>Amazon Redshift Components</vt:lpstr>
      <vt:lpstr>Amazon Redshift Components</vt:lpstr>
      <vt:lpstr>Performance</vt:lpstr>
      <vt:lpstr>Columnar Storage</vt:lpstr>
      <vt:lpstr>Workload Management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Hack</dc:creator>
  <cp:lastModifiedBy>Student</cp:lastModifiedBy>
  <cp:revision>64</cp:revision>
  <dcterms:modified xsi:type="dcterms:W3CDTF">2018-10-26T19:38:47Z</dcterms:modified>
</cp:coreProperties>
</file>