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1"/>
  </p:notesMasterIdLst>
  <p:handoutMasterIdLst>
    <p:handoutMasterId r:id="rId22"/>
  </p:handoutMasterIdLst>
  <p:sldIdLst>
    <p:sldId id="256" r:id="rId3"/>
    <p:sldId id="299" r:id="rId4"/>
    <p:sldId id="316" r:id="rId5"/>
    <p:sldId id="301" r:id="rId6"/>
    <p:sldId id="300" r:id="rId7"/>
    <p:sldId id="303" r:id="rId8"/>
    <p:sldId id="304" r:id="rId9"/>
    <p:sldId id="305" r:id="rId10"/>
    <p:sldId id="306" r:id="rId11"/>
    <p:sldId id="308" r:id="rId12"/>
    <p:sldId id="307" r:id="rId13"/>
    <p:sldId id="309" r:id="rId14"/>
    <p:sldId id="310" r:id="rId15"/>
    <p:sldId id="313" r:id="rId16"/>
    <p:sldId id="315" r:id="rId17"/>
    <p:sldId id="314" r:id="rId18"/>
    <p:sldId id="311" r:id="rId19"/>
    <p:sldId id="284" r:id="rId20"/>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E"/>
    <a:srgbClr val="FFDD9C"/>
    <a:srgbClr val="FDC14F"/>
    <a:srgbClr val="F58730"/>
    <a:srgbClr val="DCECF0"/>
    <a:srgbClr val="78C4D7"/>
    <a:srgbClr val="78C4D8"/>
    <a:srgbClr val="129CD8"/>
    <a:srgbClr val="0A7ABF"/>
    <a:srgbClr val="0750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40" autoAdjust="0"/>
  </p:normalViewPr>
  <p:slideViewPr>
    <p:cSldViewPr snapToGrid="0">
      <p:cViewPr varScale="1">
        <p:scale>
          <a:sx n="75" d="100"/>
          <a:sy n="75" d="100"/>
        </p:scale>
        <p:origin x="946" y="48"/>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A4D581C2-A179-4C8F-968E-AB48B04B4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98E935F-383E-4854-924C-19DBFD2123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EFBC9-B58C-47EC-863D-700D06B49B1C}" type="datetimeFigureOut">
              <a:rPr lang="en-US" smtClean="0"/>
              <a:pPr/>
              <a:t>10/26/2018</a:t>
            </a:fld>
            <a:endParaRPr lang="en-US"/>
          </a:p>
        </p:txBody>
      </p:sp>
      <p:sp>
        <p:nvSpPr>
          <p:cNvPr id="4" name="Footer Placeholder 3">
            <a:extLst>
              <a:ext uri="{FF2B5EF4-FFF2-40B4-BE49-F238E27FC236}">
                <a16:creationId xmlns="" xmlns:a16="http://schemas.microsoft.com/office/drawing/2014/main" id="{BE1783AE-F7C7-461C-8329-84089FF4CD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C6D3C604-4D40-4D45-99C4-FA1C34BA79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DB42EE-317A-4476-BC58-028C40A8F190}" type="slidenum">
              <a:rPr lang="en-US" smtClean="0"/>
              <a:pPr/>
              <a:t>‹#›</a:t>
            </a:fld>
            <a:endParaRPr lang="en-US"/>
          </a:p>
        </p:txBody>
      </p:sp>
    </p:spTree>
    <p:extLst>
      <p:ext uri="{BB962C8B-B14F-4D97-AF65-F5344CB8AC3E}">
        <p14:creationId xmlns:p14="http://schemas.microsoft.com/office/powerpoint/2010/main" val="1603410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17376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98" name="Shape 3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458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241854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Shape 16" descr="Celestia-R1---OverlayTitleHD.png"/>
          <p:cNvPicPr preferRelativeResize="0"/>
          <p:nvPr/>
        </p:nvPicPr>
        <p:blipFill rotWithShape="1">
          <a:blip r:embed="rId3">
            <a:alphaModFix/>
          </a:blip>
          <a:srcRect/>
          <a:stretch/>
        </p:blipFill>
        <p:spPr>
          <a:xfrm>
            <a:off x="1" y="0"/>
            <a:ext cx="12188700" cy="6856200"/>
          </a:xfrm>
          <a:prstGeom prst="rect">
            <a:avLst/>
          </a:prstGeom>
          <a:noFill/>
          <a:ln>
            <a:noFill/>
          </a:ln>
        </p:spPr>
      </p:pic>
      <p:sp>
        <p:nvSpPr>
          <p:cNvPr id="17" name="Shape 17"/>
          <p:cNvSpPr txBox="1">
            <a:spLocks noGrp="1"/>
          </p:cNvSpPr>
          <p:nvPr>
            <p:ph type="ctrTitle"/>
          </p:nvPr>
        </p:nvSpPr>
        <p:spPr>
          <a:xfrm>
            <a:off x="3962399" y="1964267"/>
            <a:ext cx="7197600" cy="2421599"/>
          </a:xfrm>
          <a:prstGeom prst="rect">
            <a:avLst/>
          </a:prstGeom>
          <a:noFill/>
          <a:ln>
            <a:noFill/>
          </a:ln>
        </p:spPr>
        <p:txBody>
          <a:bodyPr spcFirstLastPara="1" wrap="square" lIns="91425" tIns="91425" rIns="91425" bIns="91425" anchor="b" anchorCtr="0"/>
          <a:lstStyle>
            <a:lvl1pPr marL="0" marR="0" lvl="0" indent="0" algn="r" rtl="0">
              <a:lnSpc>
                <a:spcPct val="100000"/>
              </a:lnSpc>
              <a:spcBef>
                <a:spcPts val="0"/>
              </a:spcBef>
              <a:spcAft>
                <a:spcPts val="0"/>
              </a:spcAft>
              <a:buClr>
                <a:schemeClr val="lt1"/>
              </a:buClr>
              <a:buSzPts val="1400"/>
              <a:buFont typeface="Calibri"/>
              <a:buNone/>
              <a:defRPr sz="48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8" name="Shape 18"/>
          <p:cNvSpPr txBox="1">
            <a:spLocks noGrp="1"/>
          </p:cNvSpPr>
          <p:nvPr>
            <p:ph type="subTitle" idx="1"/>
          </p:nvPr>
        </p:nvSpPr>
        <p:spPr>
          <a:xfrm>
            <a:off x="3962399" y="4385733"/>
            <a:ext cx="7197600" cy="14055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457189" marR="0" lvl="1" indent="-12689"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L="914377" marR="0" lvl="2" indent="-12677" algn="ctr"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3pPr>
            <a:lvl4pPr marL="1371566" marR="0" lvl="3" indent="-12665"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L="1828754" marR="0" lvl="4" indent="-12654"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L="2285943" marR="0" lvl="5" indent="-12643"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L="2743131" marR="0" lvl="6" indent="-12631"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L="3200320" marR="0" lvl="7" indent="-12619"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L="3657509" marR="0" lvl="8" indent="-12608" algn="ctr" rtl="0">
              <a:lnSpc>
                <a:spcPct val="100000"/>
              </a:lnSpc>
              <a:spcBef>
                <a:spcPts val="1000"/>
              </a:spcBef>
              <a:spcAft>
                <a:spcPts val="100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8932557"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962399" y="5870575"/>
            <a:ext cx="48939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10608958"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9" name="Picture 8">
            <a:extLst>
              <a:ext uri="{FF2B5EF4-FFF2-40B4-BE49-F238E27FC236}">
                <a16:creationId xmlns="" xmlns:a16="http://schemas.microsoft.com/office/drawing/2014/main" id="{1EC9250F-4AFB-4591-A629-120A1A8243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466964" cy="4932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0" y="484550"/>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73" name="Shape 17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6" y="484588"/>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216" name="Shape 216"/>
          <p:cNvSpPr txBox="1">
            <a:spLocks noGrp="1"/>
          </p:cNvSpPr>
          <p:nvPr>
            <p:ph type="body" idx="1"/>
          </p:nvPr>
        </p:nvSpPr>
        <p:spPr>
          <a:xfrm>
            <a:off x="1154954"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7" name="Shape 217"/>
          <p:cNvSpPr txBox="1">
            <a:spLocks noGrp="1"/>
          </p:cNvSpPr>
          <p:nvPr>
            <p:ph type="body" idx="2"/>
          </p:nvPr>
        </p:nvSpPr>
        <p:spPr>
          <a:xfrm>
            <a:off x="1154954"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9" name="Shape 219"/>
          <p:cNvSpPr txBox="1">
            <a:spLocks noGrp="1"/>
          </p:cNvSpPr>
          <p:nvPr>
            <p:ph type="body" idx="4"/>
          </p:nvPr>
        </p:nvSpPr>
        <p:spPr>
          <a:xfrm>
            <a:off x="6208710"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22" name="Shape 22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477948" y="472507"/>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227" name="Shape 22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484398" y="479085"/>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45" name="Shape 345"/>
          <p:cNvSpPr txBox="1">
            <a:spLocks noGrp="1"/>
          </p:cNvSpPr>
          <p:nvPr>
            <p:ph type="body" idx="1"/>
          </p:nvPr>
        </p:nvSpPr>
        <p:spPr>
          <a:xfrm>
            <a:off x="1154954" y="2617299"/>
            <a:ext cx="31293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6" name="Shape 346"/>
          <p:cNvSpPr txBox="1">
            <a:spLocks noGrp="1"/>
          </p:cNvSpPr>
          <p:nvPr>
            <p:ph type="body" idx="2"/>
          </p:nvPr>
        </p:nvSpPr>
        <p:spPr>
          <a:xfrm>
            <a:off x="1154954" y="3193561"/>
            <a:ext cx="31293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7" name="Shape 347"/>
          <p:cNvSpPr txBox="1">
            <a:spLocks noGrp="1"/>
          </p:cNvSpPr>
          <p:nvPr>
            <p:ph type="body" idx="3"/>
          </p:nvPr>
        </p:nvSpPr>
        <p:spPr>
          <a:xfrm>
            <a:off x="4512721" y="2603502"/>
            <a:ext cx="31455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8" name="Shape 348"/>
          <p:cNvSpPr txBox="1">
            <a:spLocks noGrp="1"/>
          </p:cNvSpPr>
          <p:nvPr>
            <p:ph type="body" idx="4"/>
          </p:nvPr>
        </p:nvSpPr>
        <p:spPr>
          <a:xfrm>
            <a:off x="4512721" y="3193561"/>
            <a:ext cx="31455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9" name="Shape 349"/>
          <p:cNvSpPr txBox="1">
            <a:spLocks noGrp="1"/>
          </p:cNvSpPr>
          <p:nvPr>
            <p:ph type="body" idx="5"/>
          </p:nvPr>
        </p:nvSpPr>
        <p:spPr>
          <a:xfrm>
            <a:off x="7886700" y="2617299"/>
            <a:ext cx="31611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0" name="Shape 350"/>
          <p:cNvSpPr txBox="1">
            <a:spLocks noGrp="1"/>
          </p:cNvSpPr>
          <p:nvPr>
            <p:ph type="body" idx="6"/>
          </p:nvPr>
        </p:nvSpPr>
        <p:spPr>
          <a:xfrm>
            <a:off x="7886700" y="3193561"/>
            <a:ext cx="31647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51" name="Shape 351"/>
          <p:cNvCxnSpPr/>
          <p:nvPr/>
        </p:nvCxnSpPr>
        <p:spPr>
          <a:xfrm>
            <a:off x="440397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cxnSp>
        <p:nvCxnSpPr>
          <p:cNvPr id="352" name="Shape 352"/>
          <p:cNvCxnSpPr/>
          <p:nvPr/>
        </p:nvCxnSpPr>
        <p:spPr>
          <a:xfrm>
            <a:off x="777240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sp>
        <p:nvSpPr>
          <p:cNvPr id="355" name="Shape 35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86737" y="477343"/>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9" name="Shape 359"/>
          <p:cNvSpPr>
            <a:spLocks noGrp="1"/>
          </p:cNvSpPr>
          <p:nvPr>
            <p:ph type="pic" idx="2"/>
          </p:nvPr>
        </p:nvSpPr>
        <p:spPr>
          <a:xfrm>
            <a:off x="1334552"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4" name="Shape 364"/>
          <p:cNvSpPr txBox="1">
            <a:spLocks noGrp="1"/>
          </p:cNvSpPr>
          <p:nvPr>
            <p:ph type="body" idx="7"/>
          </p:nvPr>
        </p:nvSpPr>
        <p:spPr>
          <a:xfrm>
            <a:off x="7983434" y="4532847"/>
            <a:ext cx="30504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6" name="Shape 366"/>
          <p:cNvSpPr txBox="1">
            <a:spLocks noGrp="1"/>
          </p:cNvSpPr>
          <p:nvPr>
            <p:ph type="body" idx="9"/>
          </p:nvPr>
        </p:nvSpPr>
        <p:spPr>
          <a:xfrm>
            <a:off x="7983434" y="5184001"/>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67" name="Shape 367"/>
          <p:cNvCxnSpPr/>
          <p:nvPr/>
        </p:nvCxnSpPr>
        <p:spPr>
          <a:xfrm>
            <a:off x="4388153" y="2603500"/>
            <a:ext cx="0" cy="35175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368" name="Shape 368"/>
          <p:cNvCxnSpPr/>
          <p:nvPr/>
        </p:nvCxnSpPr>
        <p:spPr>
          <a:xfrm>
            <a:off x="7801905" y="2603500"/>
            <a:ext cx="0" cy="34926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371" name="Shape 37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74" name="Shape 374"/>
          <p:cNvSpPr txBox="1">
            <a:spLocks noGrp="1"/>
          </p:cNvSpPr>
          <p:nvPr>
            <p:ph type="body" idx="1"/>
          </p:nvPr>
        </p:nvSpPr>
        <p:spPr>
          <a:xfrm rot="5400000">
            <a:off x="3827417" y="-69050"/>
            <a:ext cx="3416400" cy="87615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77" name="Shape 37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1" y="609600"/>
            <a:ext cx="10131300" cy="14562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1" name="Shape 11"/>
          <p:cNvSpPr txBox="1">
            <a:spLocks noGrp="1"/>
          </p:cNvSpPr>
          <p:nvPr>
            <p:ph type="body" idx="1"/>
          </p:nvPr>
        </p:nvSpPr>
        <p:spPr>
          <a:xfrm>
            <a:off x="685801" y="2142067"/>
            <a:ext cx="10131300" cy="3649200"/>
          </a:xfrm>
          <a:prstGeom prst="rect">
            <a:avLst/>
          </a:prstGeom>
          <a:noFill/>
          <a:ln>
            <a:noFill/>
          </a:ln>
        </p:spPr>
        <p:txBody>
          <a:bodyPr spcFirstLastPara="1" wrap="square" lIns="91425" tIns="91425" rIns="91425" bIns="91425" anchor="ctr" anchorCtr="0"/>
          <a:lstStyle>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lnSpc>
                <a:spcPct val="100000"/>
              </a:lnSpc>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589660"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685800" y="5870575"/>
            <a:ext cx="78276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0266061"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7" name="Picture 6">
            <a:extLst>
              <a:ext uri="{FF2B5EF4-FFF2-40B4-BE49-F238E27FC236}">
                <a16:creationId xmlns="" xmlns:a16="http://schemas.microsoft.com/office/drawing/2014/main" id="{19CF9BAA-CFEC-442C-A684-D5C5BC22BA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grpSp>
        <p:nvGrpSpPr>
          <p:cNvPr id="151" name="Shape 151"/>
          <p:cNvGrpSpPr/>
          <p:nvPr/>
        </p:nvGrpSpPr>
        <p:grpSpPr>
          <a:xfrm>
            <a:off x="0" y="0"/>
            <a:ext cx="12192000" cy="4844562"/>
            <a:chOff x="0" y="0"/>
            <a:chExt cx="12192000" cy="6864654"/>
          </a:xfrm>
        </p:grpSpPr>
        <p:sp>
          <p:nvSpPr>
            <p:cNvPr id="152" name="Shape 152"/>
            <p:cNvSpPr/>
            <p:nvPr/>
          </p:nvSpPr>
          <p:spPr>
            <a:xfrm>
              <a:off x="0" y="0"/>
              <a:ext cx="12192000" cy="685800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rot="-589940">
              <a:off x="8490955" y="1797525"/>
              <a:ext cx="3299261" cy="440878"/>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459506" y="1866405"/>
              <a:ext cx="11277600" cy="4533900"/>
            </a:xfrm>
            <a:custGeom>
              <a:avLst/>
              <a:gdLst/>
              <a:ahLst/>
              <a:cxnLst/>
              <a:rect l="0" t="0" r="0" b="0"/>
              <a:pathLst>
                <a:path w="120000" h="120000" extrusionOk="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60" name="Shape 160"/>
            <p:cNvSpPr/>
            <p:nvPr/>
          </p:nvSpPr>
          <p:spPr>
            <a:xfrm>
              <a:off x="0" y="1587"/>
              <a:ext cx="12192000" cy="6856500"/>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1" name="Shape 161"/>
          <p:cNvSpPr txBox="1">
            <a:spLocks noGrp="1"/>
          </p:cNvSpPr>
          <p:nvPr>
            <p:ph type="title"/>
          </p:nvPr>
        </p:nvSpPr>
        <p:spPr>
          <a:xfrm>
            <a:off x="487484" y="481461"/>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62" name="Shape 162"/>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5" name="Shape 16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19" name="Picture 18">
            <a:extLst>
              <a:ext uri="{FF2B5EF4-FFF2-40B4-BE49-F238E27FC236}">
                <a16:creationId xmlns="" xmlns:a16="http://schemas.microsoft.com/office/drawing/2014/main" id="{4B26700F-49AC-4B4C-A46C-B94A75C3C9B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694930" y="6368403"/>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70" r:id="rId2"/>
    <p:sldLayoutId id="2147483671" r:id="rId3"/>
    <p:sldLayoutId id="2147483679" r:id="rId4"/>
    <p:sldLayoutId id="2147483680" r:id="rId5"/>
    <p:sldLayoutId id="214748368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pivotalhd.docs.pivotal.io/docs/ranger-user-guide.html#ref-c31fdf51-26f1-47e5-b4b5-3e997f92774f" TargetMode="External"/><Relationship Id="rId7" Type="http://schemas.openxmlformats.org/officeDocument/2006/relationships/image" Target="../media/image8.png"/><Relationship Id="rId2" Type="http://schemas.openxmlformats.org/officeDocument/2006/relationships/hyperlink" Target="http://pivotalhd.docs.pivotal.io/docs/ranger-user-guide.html#ref-5633cfef-9849-443b-b7cb-1084135fd5b9" TargetMode="External"/><Relationship Id="rId1" Type="http://schemas.openxmlformats.org/officeDocument/2006/relationships/slideLayout" Target="../slideLayouts/slideLayout2.xml"/><Relationship Id="rId6" Type="http://schemas.openxmlformats.org/officeDocument/2006/relationships/hyperlink" Target="http://pivotalhd.docs.pivotal.io/docs/ranger-user-guide.html#ref-7db8c108-3f39-46fb-9386-d47e0a7f2fdc" TargetMode="External"/><Relationship Id="rId5" Type="http://schemas.openxmlformats.org/officeDocument/2006/relationships/hyperlink" Target="http://pivotalhd.docs.pivotal.io/docs/ranger-user-guide.html#ref-4bca286b-3be7-4be2-a422-19be9b4572ea" TargetMode="External"/><Relationship Id="rId4" Type="http://schemas.openxmlformats.org/officeDocument/2006/relationships/hyperlink" Target="http://pivotalhd.docs.pivotal.io/docs/ranger-user-guide.html#ref-0aa8e7d3-971e-451a-a33c-457d47771d6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ivotalhd.docs.pivotal.io/docs/ranger-user-guide.html" TargetMode="External"/><Relationship Id="rId2" Type="http://schemas.openxmlformats.org/officeDocument/2006/relationships/hyperlink" Target="https://hortonworks.com/apache/ranger/#section_1" TargetMode="External"/><Relationship Id="rId1" Type="http://schemas.openxmlformats.org/officeDocument/2006/relationships/slideLayout" Target="../slideLayouts/slideLayout2.xml"/><Relationship Id="rId4" Type="http://schemas.openxmlformats.org/officeDocument/2006/relationships/hyperlink" Target="http://crazyadmins.com/how-to-integrate-ranger-with-lda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5" name="Subtitle 4"/>
          <p:cNvSpPr>
            <a:spLocks noGrp="1"/>
          </p:cNvSpPr>
          <p:nvPr>
            <p:ph type="subTitle" idx="1"/>
          </p:nvPr>
        </p:nvSpPr>
        <p:spPr>
          <a:xfrm>
            <a:off x="2601685" y="3014133"/>
            <a:ext cx="7197600" cy="1405500"/>
          </a:xfrm>
        </p:spPr>
        <p:txBody>
          <a:bodyPr/>
          <a:lstStyle/>
          <a:p>
            <a:pPr algn="l"/>
            <a:r>
              <a:rPr lang="en-US" sz="2400" dirty="0" smtClean="0"/>
              <a:t>Deliver Centralized Security Administration, Authorization and Audit services to </a:t>
            </a:r>
            <a:r>
              <a:rPr lang="en-US" sz="2400" dirty="0"/>
              <a:t>H</a:t>
            </a:r>
            <a:r>
              <a:rPr lang="en-US" sz="2400" dirty="0" smtClean="0"/>
              <a:t>adoop Components</a:t>
            </a:r>
            <a:endParaRPr lang="en-US" sz="2400" dirty="0"/>
          </a:p>
        </p:txBody>
      </p:sp>
      <p:sp>
        <p:nvSpPr>
          <p:cNvPr id="402" name="Shape 402"/>
          <p:cNvSpPr txBox="1">
            <a:spLocks noGrp="1"/>
          </p:cNvSpPr>
          <p:nvPr>
            <p:ph type="sldNum" idx="12"/>
          </p:nvPr>
        </p:nvSpPr>
        <p:spPr>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Calibri"/>
              <a:buNone/>
            </a:pPr>
            <a:fld id="{00000000-1234-1234-1234-123412341234}" type="slidenum">
              <a:rPr lang="en-US" sz="10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Font typeface="Calibri"/>
                <a:buNone/>
              </a:pPr>
              <a:t>1</a:t>
            </a:fld>
            <a:endParaRPr sz="1000" b="0" i="0" u="none" strike="noStrike" cap="none">
              <a:solidFill>
                <a:srgbClr val="000000"/>
              </a:solidFill>
              <a:latin typeface="Calibri"/>
              <a:ea typeface="Calibri"/>
              <a:cs typeface="Calibri"/>
              <a:sym typeface="Calibri"/>
            </a:endParaRPr>
          </a:p>
        </p:txBody>
      </p:sp>
      <p:pic>
        <p:nvPicPr>
          <p:cNvPr id="1026" name="Picture 2" descr="Image result for apache range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043" y="995680"/>
            <a:ext cx="8073812" cy="2018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Ranger Administration Console</a:t>
            </a:r>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10</a:t>
            </a:fld>
            <a:endParaRPr lang="en-US"/>
          </a:p>
        </p:txBody>
      </p:sp>
      <p:sp>
        <p:nvSpPr>
          <p:cNvPr id="8" name="Text Placeholder 2"/>
          <p:cNvSpPr txBox="1">
            <a:spLocks/>
          </p:cNvSpPr>
          <p:nvPr/>
        </p:nvSpPr>
        <p:spPr>
          <a:xfrm>
            <a:off x="713438" y="3797386"/>
            <a:ext cx="87615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pPr marL="137160" indent="0">
              <a:buNone/>
            </a:pPr>
            <a:r>
              <a:rPr lang="en-US" sz="1600" dirty="0"/>
              <a:t>The Ranger console controls five types of functions:</a:t>
            </a:r>
          </a:p>
          <a:p>
            <a:pPr lvl="0"/>
            <a:r>
              <a:rPr lang="en-US" sz="1600" dirty="0">
                <a:hlinkClick r:id="rId2"/>
              </a:rPr>
              <a:t>The Repository Manager</a:t>
            </a:r>
            <a:r>
              <a:rPr lang="en-US" sz="1600" dirty="0"/>
              <a:t> (visible upon user login, as shown above) adds and administers service repositories.</a:t>
            </a:r>
          </a:p>
          <a:p>
            <a:pPr lvl="0"/>
            <a:r>
              <a:rPr lang="en-US" sz="1600" dirty="0">
                <a:hlinkClick r:id="rId3"/>
              </a:rPr>
              <a:t>The Policy Manager tab</a:t>
            </a:r>
            <a:r>
              <a:rPr lang="en-US" sz="1600" dirty="0"/>
              <a:t> creates and administers repository policies.</a:t>
            </a:r>
          </a:p>
          <a:p>
            <a:pPr lvl="0"/>
            <a:r>
              <a:rPr lang="en-US" sz="1600" dirty="0">
                <a:hlinkClick r:id="rId4"/>
              </a:rPr>
              <a:t>The Users/Groups tab</a:t>
            </a:r>
            <a:r>
              <a:rPr lang="en-US" sz="1600" dirty="0"/>
              <a:t> assigns policy permissions to users and groups.</a:t>
            </a:r>
          </a:p>
          <a:p>
            <a:pPr lvl="0"/>
            <a:r>
              <a:rPr lang="en-US" sz="1600" dirty="0">
                <a:hlinkClick r:id="rId5"/>
              </a:rPr>
              <a:t>The Analytics tab</a:t>
            </a:r>
            <a:r>
              <a:rPr lang="en-US" sz="1600" dirty="0"/>
              <a:t> is used to perform analytics on one or more HDFS, Hive, HBase or Knox policies.</a:t>
            </a:r>
          </a:p>
          <a:p>
            <a:pPr lvl="0"/>
            <a:r>
              <a:rPr lang="en-US" sz="1600" dirty="0">
                <a:hlinkClick r:id="rId6"/>
              </a:rPr>
              <a:t>The Audit tab</a:t>
            </a:r>
            <a:r>
              <a:rPr lang="en-US" sz="1600" dirty="0"/>
              <a:t> monitors user activity at the resource level, and conditional auditing based on users, groups or time.</a:t>
            </a:r>
          </a:p>
          <a:p>
            <a:pPr marL="137160" indent="0">
              <a:buNone/>
            </a:pPr>
            <a:endParaRPr lang="en-US" sz="1600" dirty="0"/>
          </a:p>
        </p:txBody>
      </p:sp>
      <p:pic>
        <p:nvPicPr>
          <p:cNvPr id="6" name="image3.png"/>
          <p:cNvPicPr/>
          <p:nvPr/>
        </p:nvPicPr>
        <p:blipFill>
          <a:blip r:embed="rId7"/>
          <a:srcRect/>
          <a:stretch>
            <a:fillRect/>
          </a:stretch>
        </p:blipFill>
        <p:spPr>
          <a:xfrm>
            <a:off x="951819" y="1191818"/>
            <a:ext cx="6828329" cy="2752802"/>
          </a:xfrm>
          <a:prstGeom prst="rect">
            <a:avLst/>
          </a:prstGeom>
          <a:ln/>
        </p:spPr>
      </p:pic>
    </p:spTree>
    <p:extLst>
      <p:ext uri="{BB962C8B-B14F-4D97-AF65-F5344CB8AC3E}">
        <p14:creationId xmlns:p14="http://schemas.microsoft.com/office/powerpoint/2010/main" val="3069322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Resource-Based Services</a:t>
            </a:r>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11</a:t>
            </a:fld>
            <a:endParaRPr lang="en-US"/>
          </a:p>
        </p:txBody>
      </p:sp>
      <p:sp>
        <p:nvSpPr>
          <p:cNvPr id="9" name="Text Placeholder 2"/>
          <p:cNvSpPr txBox="1">
            <a:spLocks/>
          </p:cNvSpPr>
          <p:nvPr/>
        </p:nvSpPr>
        <p:spPr>
          <a:xfrm>
            <a:off x="1304403" y="1422677"/>
            <a:ext cx="87615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pPr marL="137160" indent="0">
              <a:buNone/>
            </a:pPr>
            <a:r>
              <a:rPr lang="en-US" sz="2000" dirty="0" smtClean="0"/>
              <a:t>Select</a:t>
            </a:r>
            <a:r>
              <a:rPr lang="en-US" sz="2000" dirty="0"/>
              <a:t> </a:t>
            </a:r>
            <a:r>
              <a:rPr lang="en-US" sz="2000" b="1" dirty="0"/>
              <a:t>Access Manager &gt; Resource Based Policies</a:t>
            </a:r>
            <a:r>
              <a:rPr lang="en-US" sz="2000" dirty="0"/>
              <a:t>. You can use this page to create services for Hadoop resources (HDFS, HBase, Hive, etc.) and add access policies to those resources</a:t>
            </a:r>
            <a:r>
              <a:rPr lang="en-US" sz="2000" dirty="0" smtClean="0"/>
              <a:t>.</a:t>
            </a:r>
          </a:p>
          <a:p>
            <a:pPr marL="137160" indent="0">
              <a:buNone/>
            </a:pPr>
            <a:r>
              <a:rPr lang="en-US" sz="2000" b="1" dirty="0"/>
              <a:t>To add a new resource-based service</a:t>
            </a:r>
            <a:r>
              <a:rPr lang="en-US" sz="2000" dirty="0" smtClean="0"/>
              <a:t>, </a:t>
            </a:r>
            <a:r>
              <a:rPr lang="en-US" sz="2000" b="1" dirty="0" smtClean="0"/>
              <a:t>To </a:t>
            </a:r>
            <a:r>
              <a:rPr lang="en-US" sz="2000" b="1" dirty="0"/>
              <a:t>edit a resource-based service</a:t>
            </a:r>
            <a:r>
              <a:rPr lang="en-US" sz="2000" dirty="0"/>
              <a:t>, </a:t>
            </a:r>
            <a:r>
              <a:rPr lang="en-US" sz="2000" dirty="0" smtClean="0"/>
              <a:t>and </a:t>
            </a:r>
            <a:r>
              <a:rPr lang="en-US" sz="2000" b="1" dirty="0"/>
              <a:t>To delete a resource-based service</a:t>
            </a:r>
            <a:r>
              <a:rPr lang="en-US" sz="2000" dirty="0"/>
              <a:t>, click the </a:t>
            </a:r>
            <a:r>
              <a:rPr lang="en-US" sz="2000" dirty="0" smtClean="0"/>
              <a:t>appropriate buttons to enable the specific request</a:t>
            </a:r>
          </a:p>
          <a:p>
            <a:pPr marL="137160" indent="0">
              <a:buNone/>
            </a:pPr>
            <a:endParaRPr lang="en-US" dirty="0" smtClean="0"/>
          </a:p>
          <a:p>
            <a:pPr marL="137160" indent="0">
              <a:buNone/>
            </a:pPr>
            <a:endParaRPr lang="en-US" dirty="0"/>
          </a:p>
        </p:txBody>
      </p:sp>
      <p:pic>
        <p:nvPicPr>
          <p:cNvPr id="3084" name="Picture 12" descr="https://docs.hortonworks.com/HDPDocuments/HDP2/HDP-2.5.0/bk_security/content/figures/3/figures/Manage_ser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215" y="3654961"/>
            <a:ext cx="7375592" cy="2830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27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Policy Creation</a:t>
            </a:r>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12</a:t>
            </a:fld>
            <a:endParaRPr lang="en-US"/>
          </a:p>
        </p:txBody>
      </p:sp>
      <p:sp>
        <p:nvSpPr>
          <p:cNvPr id="9" name="Text Placeholder 2"/>
          <p:cNvSpPr txBox="1">
            <a:spLocks/>
          </p:cNvSpPr>
          <p:nvPr/>
        </p:nvSpPr>
        <p:spPr>
          <a:xfrm>
            <a:off x="1285584" y="1449614"/>
            <a:ext cx="87615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r>
              <a:rPr lang="en-US" sz="2000" dirty="0"/>
              <a:t>You can create policies in Hive at the Database Name, Table Name, and Column Name level.</a:t>
            </a:r>
          </a:p>
          <a:p>
            <a:r>
              <a:rPr lang="en-US" sz="2000" dirty="0"/>
              <a:t>To add a policy to a Hive repository, use the Hive Add Policy form</a:t>
            </a:r>
            <a:r>
              <a:rPr lang="en-US" sz="2000" dirty="0" smtClean="0"/>
              <a:t>.</a:t>
            </a:r>
          </a:p>
          <a:p>
            <a:pPr marL="137160" indent="0">
              <a:buNone/>
            </a:pPr>
            <a:endParaRPr lang="en-US" dirty="0"/>
          </a:p>
        </p:txBody>
      </p:sp>
      <p:pic>
        <p:nvPicPr>
          <p:cNvPr id="7" name="image16.png"/>
          <p:cNvPicPr/>
          <p:nvPr/>
        </p:nvPicPr>
        <p:blipFill>
          <a:blip r:embed="rId2"/>
          <a:srcRect/>
          <a:stretch>
            <a:fillRect/>
          </a:stretch>
        </p:blipFill>
        <p:spPr>
          <a:xfrm>
            <a:off x="1719943" y="2797628"/>
            <a:ext cx="7021286" cy="3886201"/>
          </a:xfrm>
          <a:prstGeom prst="rect">
            <a:avLst/>
          </a:prstGeom>
          <a:ln/>
        </p:spPr>
      </p:pic>
    </p:spTree>
    <p:extLst>
      <p:ext uri="{BB962C8B-B14F-4D97-AF65-F5344CB8AC3E}">
        <p14:creationId xmlns:p14="http://schemas.microsoft.com/office/powerpoint/2010/main" val="128436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Policy </a:t>
            </a:r>
            <a:r>
              <a:rPr lang="en-US" dirty="0" smtClean="0"/>
              <a:t>Creation - Continued</a:t>
            </a:r>
            <a:endParaRPr lang="en-US" dirty="0"/>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13</a:t>
            </a:fld>
            <a:endParaRPr lang="en-US"/>
          </a:p>
        </p:txBody>
      </p:sp>
      <p:sp>
        <p:nvSpPr>
          <p:cNvPr id="9" name="Text Placeholder 2"/>
          <p:cNvSpPr txBox="1">
            <a:spLocks/>
          </p:cNvSpPr>
          <p:nvPr/>
        </p:nvSpPr>
        <p:spPr>
          <a:xfrm>
            <a:off x="937241" y="1318984"/>
            <a:ext cx="8848586" cy="507092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pPr marL="0" indent="0">
              <a:spcBef>
                <a:spcPts val="600"/>
              </a:spcBef>
              <a:buNone/>
            </a:pPr>
            <a:r>
              <a:rPr lang="en-US" sz="1600" b="1" dirty="0"/>
              <a:t>Hive Add Policy Form</a:t>
            </a:r>
          </a:p>
          <a:p>
            <a:pPr marL="0" indent="0">
              <a:spcBef>
                <a:spcPts val="600"/>
              </a:spcBef>
              <a:buNone/>
            </a:pPr>
            <a:r>
              <a:rPr lang="en-US" sz="1600" dirty="0" smtClean="0"/>
              <a:t> Complete </a:t>
            </a:r>
            <a:r>
              <a:rPr lang="en-US" sz="1600" dirty="0"/>
              <a:t>the Hive Add Policy Form as follows</a:t>
            </a:r>
            <a:r>
              <a:rPr lang="en-US" sz="1600" dirty="0" smtClean="0"/>
              <a:t>:</a:t>
            </a:r>
            <a:endParaRPr lang="en-US" sz="1600" dirty="0"/>
          </a:p>
          <a:p>
            <a:pPr marL="0" indent="0">
              <a:spcBef>
                <a:spcPts val="600"/>
              </a:spcBef>
              <a:buNone/>
            </a:pPr>
            <a:r>
              <a:rPr lang="en-US" sz="1600" b="1" dirty="0"/>
              <a:t>Select Column Name</a:t>
            </a:r>
          </a:p>
          <a:p>
            <a:pPr marL="0" indent="0">
              <a:spcBef>
                <a:spcPts val="600"/>
              </a:spcBef>
              <a:buNone/>
            </a:pPr>
            <a:r>
              <a:rPr lang="en-US" sz="1600" dirty="0" smtClean="0"/>
              <a:t>  For </a:t>
            </a:r>
            <a:r>
              <a:rPr lang="en-US" sz="1600" dirty="0"/>
              <a:t>the selected database and </a:t>
            </a:r>
            <a:r>
              <a:rPr lang="en-US" sz="1600" dirty="0" smtClean="0"/>
              <a:t>table(s), </a:t>
            </a:r>
            <a:r>
              <a:rPr lang="en-US" sz="1600" dirty="0"/>
              <a:t>select columns for the which the policy will be </a:t>
            </a:r>
            <a:r>
              <a:rPr lang="en-US" sz="1600" dirty="0" smtClean="0"/>
              <a:t>applicable.</a:t>
            </a:r>
          </a:p>
          <a:p>
            <a:pPr marL="0" indent="0">
              <a:spcBef>
                <a:spcPts val="600"/>
              </a:spcBef>
              <a:buNone/>
            </a:pPr>
            <a:r>
              <a:rPr lang="en-US" sz="1600" b="1" dirty="0" smtClean="0"/>
              <a:t>Audit </a:t>
            </a:r>
            <a:r>
              <a:rPr lang="en-US" sz="1600" b="1" dirty="0"/>
              <a:t>Logging</a:t>
            </a:r>
          </a:p>
          <a:p>
            <a:pPr marL="0" indent="0">
              <a:spcBef>
                <a:spcPts val="600"/>
              </a:spcBef>
              <a:buNone/>
            </a:pPr>
            <a:r>
              <a:rPr lang="en-US" sz="1600" dirty="0"/>
              <a:t>Specify whether this policy is audited. (De-select to disable auditing</a:t>
            </a:r>
            <a:r>
              <a:rPr lang="en-US" sz="1600" dirty="0" smtClean="0"/>
              <a:t>.)</a:t>
            </a:r>
          </a:p>
          <a:p>
            <a:pPr marL="0" indent="0">
              <a:spcBef>
                <a:spcPts val="600"/>
              </a:spcBef>
              <a:buNone/>
            </a:pPr>
            <a:r>
              <a:rPr lang="en-US" sz="1600" b="1" dirty="0"/>
              <a:t>User and Group </a:t>
            </a:r>
            <a:r>
              <a:rPr lang="en-US" sz="1600" b="1" dirty="0" smtClean="0"/>
              <a:t>Permissions</a:t>
            </a:r>
          </a:p>
          <a:p>
            <a:pPr marL="0" indent="0">
              <a:spcBef>
                <a:spcPts val="600"/>
              </a:spcBef>
              <a:buNone/>
            </a:pPr>
            <a:r>
              <a:rPr lang="en-US" sz="1600" dirty="0"/>
              <a:t> </a:t>
            </a:r>
            <a:r>
              <a:rPr lang="en-US" sz="1600" dirty="0" smtClean="0"/>
              <a:t> </a:t>
            </a:r>
            <a:r>
              <a:rPr lang="en-US" sz="1600" dirty="0"/>
              <a:t>Specify the group to which this policy applies. Specify a particular user to which this policy applies </a:t>
            </a:r>
          </a:p>
          <a:p>
            <a:pPr marL="0" indent="0">
              <a:spcBef>
                <a:spcPts val="600"/>
              </a:spcBef>
              <a:buNone/>
            </a:pPr>
            <a:r>
              <a:rPr lang="en-US" sz="1600" b="1" dirty="0" smtClean="0"/>
              <a:t>Include/Exclude</a:t>
            </a:r>
            <a:endParaRPr lang="en-US" sz="1600" b="1" dirty="0"/>
          </a:p>
          <a:p>
            <a:pPr marL="0" indent="0">
              <a:spcBef>
                <a:spcPts val="600"/>
              </a:spcBef>
              <a:buNone/>
            </a:pPr>
            <a:r>
              <a:rPr lang="en-US" sz="1600" dirty="0" smtClean="0"/>
              <a:t> Flags </a:t>
            </a:r>
            <a:r>
              <a:rPr lang="en-US" sz="1600" dirty="0"/>
              <a:t>particular fields (table names or column names) as being included or excluded from consideration in the </a:t>
            </a:r>
            <a:r>
              <a:rPr lang="en-US" sz="1600" dirty="0" smtClean="0"/>
              <a:t>policy.</a:t>
            </a:r>
          </a:p>
          <a:p>
            <a:pPr marL="0" indent="0">
              <a:spcBef>
                <a:spcPts val="600"/>
              </a:spcBef>
              <a:buNone/>
            </a:pPr>
            <a:r>
              <a:rPr lang="en-US" sz="1600" b="1" dirty="0"/>
              <a:t>Enable/Disable</a:t>
            </a:r>
          </a:p>
          <a:p>
            <a:pPr marL="0" indent="0">
              <a:spcBef>
                <a:spcPts val="600"/>
              </a:spcBef>
              <a:buNone/>
            </a:pPr>
            <a:r>
              <a:rPr lang="en-US" sz="1600" dirty="0" smtClean="0"/>
              <a:t> Policies </a:t>
            </a:r>
            <a:r>
              <a:rPr lang="en-US" sz="1600" dirty="0"/>
              <a:t>are enabled by default. To restrict user or group access for the policy, select Disable</a:t>
            </a:r>
          </a:p>
          <a:p>
            <a:pPr marL="0" indent="0">
              <a:buNone/>
            </a:pPr>
            <a:endParaRPr lang="en-US" dirty="0"/>
          </a:p>
          <a:p>
            <a:pPr marL="137160" indent="0">
              <a:buNone/>
            </a:pPr>
            <a:endParaRPr lang="en-US" dirty="0"/>
          </a:p>
        </p:txBody>
      </p:sp>
    </p:spTree>
    <p:extLst>
      <p:ext uri="{BB962C8B-B14F-4D97-AF65-F5344CB8AC3E}">
        <p14:creationId xmlns:p14="http://schemas.microsoft.com/office/powerpoint/2010/main" val="1849855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93727" y="582521"/>
            <a:ext cx="9758813" cy="707100"/>
          </a:xfrm>
        </p:spPr>
        <p:txBody>
          <a:bodyPr/>
          <a:lstStyle/>
          <a:p>
            <a:r>
              <a:rPr lang="en-US" sz="2800" dirty="0"/>
              <a:t>​</a:t>
            </a:r>
            <a:r>
              <a:rPr lang="en-US" sz="3200" dirty="0"/>
              <a:t>Row-level Filtering in Hive with Ranger </a:t>
            </a:r>
            <a:r>
              <a:rPr lang="en-US" sz="3200" dirty="0" smtClean="0"/>
              <a:t>Policies</a:t>
            </a:r>
            <a:r>
              <a:rPr lang="en-US" sz="2800" dirty="0"/>
              <a:t/>
            </a:r>
            <a:br>
              <a:rPr lang="en-US" sz="2800" dirty="0"/>
            </a:br>
            <a:endParaRPr lang="en-US" sz="2800" dirty="0"/>
          </a:p>
        </p:txBody>
      </p:sp>
      <p:sp>
        <p:nvSpPr>
          <p:cNvPr id="9" name="Text Placeholder 8"/>
          <p:cNvSpPr>
            <a:spLocks noGrp="1"/>
          </p:cNvSpPr>
          <p:nvPr>
            <p:ph type="body" idx="1"/>
          </p:nvPr>
        </p:nvSpPr>
        <p:spPr>
          <a:xfrm>
            <a:off x="1002555" y="1765300"/>
            <a:ext cx="8761500" cy="3416400"/>
          </a:xfrm>
        </p:spPr>
        <p:txBody>
          <a:bodyPr/>
          <a:lstStyle/>
          <a:p>
            <a:pPr marL="137160" indent="0">
              <a:buNone/>
            </a:pPr>
            <a:r>
              <a:rPr lang="en-US" dirty="0"/>
              <a:t>By moving the access restriction logic down into the Hive layer, Hive applies the access restrictions every time data access is attempted</a:t>
            </a:r>
            <a:r>
              <a:rPr lang="en-US" dirty="0" smtClean="0"/>
              <a:t>.</a:t>
            </a:r>
          </a:p>
          <a:p>
            <a:pPr marL="137160" indent="0">
              <a:buNone/>
            </a:pPr>
            <a:r>
              <a:rPr lang="en-US" dirty="0"/>
              <a:t>Typical use cases where row-level filtering can be beneficial include</a:t>
            </a:r>
            <a:r>
              <a:rPr lang="en-US" dirty="0" smtClean="0"/>
              <a:t>:</a:t>
            </a:r>
          </a:p>
          <a:p>
            <a:r>
              <a:rPr lang="en-US" dirty="0"/>
              <a:t>A hospital can create a security policy that allows doctors to view data rows only for their own patients, and that allows insurance claims administrators to view only specific rows for their specific site.</a:t>
            </a:r>
          </a:p>
          <a:p>
            <a:r>
              <a:rPr lang="en-US" dirty="0"/>
              <a:t>A bank can create a policy to restrict access to rows of financial data based on the employee's business division, locale, or based on the employee's role (for example: only employees in the finance department are allowed to see customer invoices, payments, and accrual data; only European HR employees can see European employee data).</a:t>
            </a:r>
          </a:p>
          <a:p>
            <a:r>
              <a:rPr lang="en-US" dirty="0"/>
              <a:t>A multi-tenant application can create logical separation of each tenant's data so that each tenant can see only their own data rows.</a:t>
            </a:r>
          </a:p>
          <a:p>
            <a:pPr marL="137160" indent="0">
              <a:buNone/>
            </a:pPr>
            <a:endParaRPr lang="en-US" dirty="0"/>
          </a:p>
        </p:txBody>
      </p:sp>
      <p:sp>
        <p:nvSpPr>
          <p:cNvPr id="7" name="Slide Number Placeholder 6"/>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14</a:t>
            </a:fld>
            <a:endParaRPr lang="en-US"/>
          </a:p>
        </p:txBody>
      </p:sp>
    </p:spTree>
    <p:extLst>
      <p:ext uri="{BB962C8B-B14F-4D97-AF65-F5344CB8AC3E}">
        <p14:creationId xmlns:p14="http://schemas.microsoft.com/office/powerpoint/2010/main" val="406786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93727" y="582521"/>
            <a:ext cx="9758813" cy="707100"/>
          </a:xfrm>
        </p:spPr>
        <p:txBody>
          <a:bodyPr/>
          <a:lstStyle/>
          <a:p>
            <a:r>
              <a:rPr lang="en-US" sz="2800" dirty="0"/>
              <a:t>Add Row level filter using Apache Ranger</a:t>
            </a:r>
            <a:br>
              <a:rPr lang="en-US" sz="2800" dirty="0"/>
            </a:br>
            <a:endParaRPr lang="en-US" sz="2800" dirty="0"/>
          </a:p>
        </p:txBody>
      </p:sp>
      <p:sp>
        <p:nvSpPr>
          <p:cNvPr id="7" name="Slide Number Placeholder 6"/>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15</a:t>
            </a:fld>
            <a:endParaRPr lang="en-US"/>
          </a:p>
        </p:txBody>
      </p:sp>
      <p:sp>
        <p:nvSpPr>
          <p:cNvPr id="2" name="Text Placeholder 1"/>
          <p:cNvSpPr>
            <a:spLocks noGrp="1"/>
          </p:cNvSpPr>
          <p:nvPr>
            <p:ph type="body" idx="1"/>
          </p:nvPr>
        </p:nvSpPr>
        <p:spPr/>
        <p:txBody>
          <a:bodyPr/>
          <a:lstStyle/>
          <a:p>
            <a:pPr marL="137160" indent="0">
              <a:buNone/>
            </a:pPr>
            <a:endParaRPr lang="en-US" dirty="0"/>
          </a:p>
        </p:txBody>
      </p:sp>
      <p:pic>
        <p:nvPicPr>
          <p:cNvPr id="6" name="Picture 2" descr="https://docs.hortonworks.com/HDPDocuments/HDP2/HDP-2.5.0/bk_security/content/figures/3/figures/ranger_row_level_filter_create_policy_p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066" y="1681567"/>
            <a:ext cx="9476810" cy="507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941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Add Row level filter using Apache Ranger</a:t>
            </a:r>
            <a:endParaRPr lang="en-US" dirty="0"/>
          </a:p>
        </p:txBody>
      </p:sp>
      <p:sp>
        <p:nvSpPr>
          <p:cNvPr id="9" name="Text Placeholder 8"/>
          <p:cNvSpPr>
            <a:spLocks noGrp="1"/>
          </p:cNvSpPr>
          <p:nvPr>
            <p:ph type="body" idx="1"/>
          </p:nvPr>
        </p:nvSpPr>
        <p:spPr>
          <a:xfrm>
            <a:off x="1213519" y="1795036"/>
            <a:ext cx="8761500" cy="1981300"/>
          </a:xfrm>
        </p:spPr>
        <p:txBody>
          <a:bodyPr/>
          <a:lstStyle/>
          <a:p>
            <a:r>
              <a:rPr lang="en-US" sz="2000" dirty="0"/>
              <a:t>To create a row filter for the specified users and groups, Click </a:t>
            </a:r>
            <a:r>
              <a:rPr lang="en-US" sz="2000" b="1" dirty="0"/>
              <a:t>Add Row Filter</a:t>
            </a:r>
            <a:r>
              <a:rPr lang="en-US" sz="2000" dirty="0"/>
              <a:t>, then type a valid WHERE clause in the </a:t>
            </a:r>
            <a:r>
              <a:rPr lang="en-US" sz="2000" b="1" dirty="0"/>
              <a:t>Enter filter expression</a:t>
            </a:r>
            <a:r>
              <a:rPr lang="en-US" sz="2000" dirty="0"/>
              <a:t> box</a:t>
            </a:r>
            <a:r>
              <a:rPr lang="en-US" sz="2000" dirty="0" smtClean="0"/>
              <a:t>.</a:t>
            </a:r>
          </a:p>
          <a:p>
            <a:r>
              <a:rPr lang="en-US" sz="2000" dirty="0"/>
              <a:t>To allow Select access for the specified users and groups without row-level restrictions, do not add a row filter (leave the setting as "Add Row Filter").</a:t>
            </a:r>
          </a:p>
          <a:p>
            <a:r>
              <a:rPr lang="en-US" sz="2000" dirty="0"/>
              <a:t>Filters are evaluated in the order listed in the policy. The filter at the top of the Row Filter Conditions list is applied first, then the second, then the third, and so on.</a:t>
            </a:r>
          </a:p>
          <a:p>
            <a:pPr marL="137160" indent="0">
              <a:buNone/>
            </a:pPr>
            <a:endParaRPr lang="en-US" sz="2000" dirty="0"/>
          </a:p>
        </p:txBody>
      </p:sp>
      <p:sp>
        <p:nvSpPr>
          <p:cNvPr id="7" name="Slide Number Placeholder 6"/>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16</a:t>
            </a:fld>
            <a:endParaRPr lang="en-US"/>
          </a:p>
        </p:txBody>
      </p:sp>
    </p:spTree>
    <p:extLst>
      <p:ext uri="{BB962C8B-B14F-4D97-AF65-F5344CB8AC3E}">
        <p14:creationId xmlns:p14="http://schemas.microsoft.com/office/powerpoint/2010/main" val="2013533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17</a:t>
            </a:fld>
            <a:endParaRPr lang="en-US"/>
          </a:p>
        </p:txBody>
      </p:sp>
      <p:sp>
        <p:nvSpPr>
          <p:cNvPr id="9" name="Text Placeholder 2"/>
          <p:cNvSpPr txBox="1">
            <a:spLocks/>
          </p:cNvSpPr>
          <p:nvPr/>
        </p:nvSpPr>
        <p:spPr>
          <a:xfrm>
            <a:off x="937241" y="1318984"/>
            <a:ext cx="8848586" cy="507092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pPr marL="137160" indent="0">
              <a:buNone/>
            </a:pPr>
            <a:r>
              <a:rPr lang="en-US" sz="2000" dirty="0">
                <a:solidFill>
                  <a:schemeClr val="tx1"/>
                </a:solidFill>
              </a:rPr>
              <a:t>References:</a:t>
            </a:r>
          </a:p>
          <a:p>
            <a:r>
              <a:rPr lang="en-US" sz="2000" dirty="0" smtClean="0">
                <a:solidFill>
                  <a:srgbClr val="92D050"/>
                </a:solidFill>
                <a:hlinkClick r:id="rId2"/>
              </a:rPr>
              <a:t>https</a:t>
            </a:r>
            <a:r>
              <a:rPr lang="en-US" sz="2000" dirty="0">
                <a:solidFill>
                  <a:srgbClr val="92D050"/>
                </a:solidFill>
                <a:hlinkClick r:id="rId2"/>
              </a:rPr>
              <a:t>://hortonworks.com/apache/ranger/#section_1</a:t>
            </a:r>
            <a:endParaRPr lang="en-US" sz="2000" dirty="0">
              <a:solidFill>
                <a:srgbClr val="92D050"/>
              </a:solidFill>
            </a:endParaRPr>
          </a:p>
          <a:p>
            <a:r>
              <a:rPr lang="en-US" sz="2000" dirty="0">
                <a:solidFill>
                  <a:srgbClr val="92D050"/>
                </a:solidFill>
                <a:hlinkClick r:id="rId3"/>
              </a:rPr>
              <a:t>http://</a:t>
            </a:r>
            <a:r>
              <a:rPr lang="en-US" sz="2000" dirty="0" smtClean="0">
                <a:solidFill>
                  <a:srgbClr val="92D050"/>
                </a:solidFill>
                <a:hlinkClick r:id="rId3"/>
              </a:rPr>
              <a:t>pivotalhd.docs.pivotal.io/docs/ranger-user-guide.html</a:t>
            </a:r>
            <a:endParaRPr lang="en-US" sz="2000" dirty="0">
              <a:solidFill>
                <a:srgbClr val="92D050"/>
              </a:solidFill>
            </a:endParaRPr>
          </a:p>
          <a:p>
            <a:r>
              <a:rPr lang="en-US" sz="2000" dirty="0">
                <a:solidFill>
                  <a:srgbClr val="92D050"/>
                </a:solidFill>
                <a:hlinkClick r:id="rId4"/>
              </a:rPr>
              <a:t>http://crazyadmins.com/how-to-integrate-ranger-with-ldap</a:t>
            </a:r>
            <a:r>
              <a:rPr lang="en-US" sz="2000" dirty="0" smtClean="0">
                <a:solidFill>
                  <a:srgbClr val="92D050"/>
                </a:solidFill>
                <a:hlinkClick r:id="rId4"/>
              </a:rPr>
              <a:t>/</a:t>
            </a:r>
            <a:endParaRPr lang="en-US" sz="2000" dirty="0" smtClean="0">
              <a:solidFill>
                <a:srgbClr val="92D050"/>
              </a:solidFill>
            </a:endParaRPr>
          </a:p>
          <a:p>
            <a:r>
              <a:rPr lang="en-US" sz="2000" dirty="0">
                <a:solidFill>
                  <a:srgbClr val="92D050"/>
                </a:solidFill>
              </a:rPr>
              <a:t>http://ranger.apache.org</a:t>
            </a:r>
          </a:p>
          <a:p>
            <a:pPr marL="137160" indent="0">
              <a:buNone/>
            </a:pPr>
            <a:endParaRPr lang="en-US" sz="2000" dirty="0">
              <a:solidFill>
                <a:schemeClr val="tx1"/>
              </a:solidFill>
            </a:endParaRPr>
          </a:p>
          <a:p>
            <a:pPr marL="0" indent="0">
              <a:buNone/>
            </a:pPr>
            <a:endParaRPr lang="en-US" dirty="0"/>
          </a:p>
          <a:p>
            <a:pPr marL="137160" indent="0">
              <a:buNone/>
            </a:pPr>
            <a:endParaRPr lang="en-US" dirty="0"/>
          </a:p>
        </p:txBody>
      </p:sp>
    </p:spTree>
    <p:extLst>
      <p:ext uri="{BB962C8B-B14F-4D97-AF65-F5344CB8AC3E}">
        <p14:creationId xmlns:p14="http://schemas.microsoft.com/office/powerpoint/2010/main" val="1158565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9906000" y="6629401"/>
            <a:ext cx="736596" cy="228597"/>
          </a:xfrm>
        </p:spPr>
        <p:txBody>
          <a:bodyPr/>
          <a:lstStyle/>
          <a:p>
            <a:fld id="{47ED8886-DB3B-44F4-9A80-E6A224679F20}" type="slidenum">
              <a:rPr lang="en-US" smtClean="0">
                <a:solidFill>
                  <a:prstClr val="white"/>
                </a:solidFill>
              </a:rPr>
              <a:pPr/>
              <a:t>18</a:t>
            </a:fld>
            <a:endParaRPr lang="en-US" dirty="0">
              <a:solidFill>
                <a:prstClr val="white"/>
              </a:solidFill>
            </a:endParaRPr>
          </a:p>
        </p:txBody>
      </p:sp>
      <p:pic>
        <p:nvPicPr>
          <p:cNvPr id="6" name="Picture 5">
            <a:extLst>
              <a:ext uri="{FF2B5EF4-FFF2-40B4-BE49-F238E27FC236}">
                <a16:creationId xmlns="" xmlns:a16="http://schemas.microsoft.com/office/drawing/2014/main" id="{22FBC081-3773-4198-A5D9-D1ADEC3C6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825988"/>
            <a:ext cx="7105650" cy="4737100"/>
          </a:xfrm>
          <a:prstGeom prst="rect">
            <a:avLst/>
          </a:prstGeom>
        </p:spPr>
      </p:pic>
      <p:sp>
        <p:nvSpPr>
          <p:cNvPr id="7" name="Title 4">
            <a:extLst>
              <a:ext uri="{FF2B5EF4-FFF2-40B4-BE49-F238E27FC236}">
                <a16:creationId xmlns="" xmlns:a16="http://schemas.microsoft.com/office/drawing/2014/main" id="{2C98CB1A-9B3F-459B-B2A2-88B24222A657}"/>
              </a:ext>
            </a:extLst>
          </p:cNvPr>
          <p:cNvSpPr txBox="1">
            <a:spLocks/>
          </p:cNvSpPr>
          <p:nvPr/>
        </p:nvSpPr>
        <p:spPr>
          <a:xfrm>
            <a:off x="475856" y="295729"/>
            <a:ext cx="6858000" cy="5334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US" dirty="0">
                <a:solidFill>
                  <a:srgbClr val="FFF7EE"/>
                </a:solidFill>
              </a:rPr>
              <a:t>End of Module</a:t>
            </a:r>
          </a:p>
        </p:txBody>
      </p:sp>
    </p:spTree>
    <p:extLst>
      <p:ext uri="{BB962C8B-B14F-4D97-AF65-F5344CB8AC3E}">
        <p14:creationId xmlns:p14="http://schemas.microsoft.com/office/powerpoint/2010/main" val="1976348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Review</a:t>
            </a:r>
            <a:endParaRPr lang="en-US" dirty="0"/>
          </a:p>
        </p:txBody>
      </p:sp>
      <p:sp>
        <p:nvSpPr>
          <p:cNvPr id="3" name="Text Placeholder 2"/>
          <p:cNvSpPr>
            <a:spLocks noGrp="1"/>
          </p:cNvSpPr>
          <p:nvPr>
            <p:ph type="body" idx="1"/>
          </p:nvPr>
        </p:nvSpPr>
        <p:spPr>
          <a:xfrm>
            <a:off x="1111412" y="2233385"/>
            <a:ext cx="8761500" cy="3416400"/>
          </a:xfrm>
        </p:spPr>
        <p:txBody>
          <a:bodyPr/>
          <a:lstStyle/>
          <a:p>
            <a:r>
              <a:rPr lang="en-US" sz="2000" dirty="0" smtClean="0"/>
              <a:t>HDP Security Overview</a:t>
            </a:r>
          </a:p>
          <a:p>
            <a:r>
              <a:rPr lang="en-US" sz="2000" dirty="0" smtClean="0"/>
              <a:t>Centralized Security/Administration with Ranger</a:t>
            </a:r>
          </a:p>
          <a:p>
            <a:r>
              <a:rPr lang="en-US" sz="2000" dirty="0" smtClean="0"/>
              <a:t>What is Ranger, What does it do and Ranger Architecture</a:t>
            </a:r>
          </a:p>
          <a:p>
            <a:r>
              <a:rPr lang="en-US" sz="2000" dirty="0" smtClean="0"/>
              <a:t>Authorization using Ranger</a:t>
            </a:r>
            <a:endParaRPr lang="en-US" sz="2000" dirty="0" smtClean="0"/>
          </a:p>
          <a:p>
            <a:r>
              <a:rPr lang="en-US" sz="2000" dirty="0" smtClean="0"/>
              <a:t>Ranger Administration Console</a:t>
            </a:r>
          </a:p>
          <a:p>
            <a:r>
              <a:rPr lang="en-US" sz="2000" dirty="0" smtClean="0"/>
              <a:t>Configuring Resource Based policies</a:t>
            </a:r>
          </a:p>
          <a:p>
            <a:r>
              <a:rPr lang="en-US" sz="2000" dirty="0" smtClean="0"/>
              <a:t>Hive policy creation</a:t>
            </a:r>
            <a:endParaRPr lang="en-US" sz="2000" dirty="0" smtClean="0"/>
          </a:p>
          <a:p>
            <a:r>
              <a:rPr lang="en-US" sz="2000" dirty="0"/>
              <a:t>Add Row level filter </a:t>
            </a:r>
            <a:r>
              <a:rPr lang="en-US" sz="2000" dirty="0" smtClean="0"/>
              <a:t>in Hive using </a:t>
            </a:r>
            <a:r>
              <a:rPr lang="en-US" sz="2000" dirty="0"/>
              <a:t>Apache Ranger</a:t>
            </a:r>
            <a:endParaRPr lang="en-US" sz="2000" dirty="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a:t>
            </a:fld>
            <a:endParaRPr lang="en-US"/>
          </a:p>
        </p:txBody>
      </p:sp>
    </p:spTree>
    <p:extLst>
      <p:ext uri="{BB962C8B-B14F-4D97-AF65-F5344CB8AC3E}">
        <p14:creationId xmlns:p14="http://schemas.microsoft.com/office/powerpoint/2010/main" val="2189595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HDP Security Overview</a:t>
            </a:r>
          </a:p>
        </p:txBody>
      </p:sp>
      <p:sp>
        <p:nvSpPr>
          <p:cNvPr id="3" name="Text Placeholder 2"/>
          <p:cNvSpPr>
            <a:spLocks noGrp="1"/>
          </p:cNvSpPr>
          <p:nvPr>
            <p:ph type="body" idx="1"/>
          </p:nvPr>
        </p:nvSpPr>
        <p:spPr>
          <a:xfrm>
            <a:off x="1111412" y="2233385"/>
            <a:ext cx="8761500" cy="3416400"/>
          </a:xfrm>
        </p:spPr>
        <p:txBody>
          <a:bodyPr/>
          <a:lstStyle/>
          <a:p>
            <a:pPr marL="137160" indent="0">
              <a:buNone/>
            </a:pPr>
            <a:r>
              <a:rPr lang="en-US" sz="2000" dirty="0"/>
              <a:t>Hortonworks uses a holistic approach based on five core security features</a:t>
            </a:r>
            <a:r>
              <a:rPr lang="en-US" sz="2000" dirty="0" smtClean="0"/>
              <a:t>:</a:t>
            </a:r>
          </a:p>
          <a:p>
            <a:pPr lvl="1"/>
            <a:r>
              <a:rPr lang="en-US" dirty="0" smtClean="0"/>
              <a:t>Administration</a:t>
            </a:r>
            <a:endParaRPr lang="en-US" dirty="0"/>
          </a:p>
          <a:p>
            <a:pPr lvl="1"/>
            <a:r>
              <a:rPr lang="en-US" dirty="0"/>
              <a:t>Authentication and perimeter security</a:t>
            </a:r>
          </a:p>
          <a:p>
            <a:pPr lvl="1"/>
            <a:r>
              <a:rPr lang="en-US" dirty="0"/>
              <a:t>Authorization</a:t>
            </a:r>
          </a:p>
          <a:p>
            <a:pPr lvl="1"/>
            <a:r>
              <a:rPr lang="en-US" dirty="0"/>
              <a:t>Audit</a:t>
            </a:r>
          </a:p>
          <a:p>
            <a:pPr lvl="1"/>
            <a:r>
              <a:rPr lang="en-US" dirty="0"/>
              <a:t>Data protection</a:t>
            </a:r>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a:t>
            </a:fld>
            <a:endParaRPr lang="en-US"/>
          </a:p>
        </p:txBody>
      </p:sp>
    </p:spTree>
    <p:extLst>
      <p:ext uri="{BB962C8B-B14F-4D97-AF65-F5344CB8AC3E}">
        <p14:creationId xmlns:p14="http://schemas.microsoft.com/office/powerpoint/2010/main" val="1423663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529" y="484550"/>
            <a:ext cx="9857011" cy="707100"/>
          </a:xfrm>
        </p:spPr>
        <p:txBody>
          <a:bodyPr/>
          <a:lstStyle/>
          <a:p>
            <a:r>
              <a:rPr lang="en-US" sz="3200" dirty="0" smtClean="0"/>
              <a:t>Centralized Security Administration with Ranger</a:t>
            </a:r>
            <a:endParaRPr lang="en-US" sz="3200" dirty="0"/>
          </a:p>
        </p:txBody>
      </p:sp>
      <p:sp>
        <p:nvSpPr>
          <p:cNvPr id="3" name="Text Placeholder 2"/>
          <p:cNvSpPr>
            <a:spLocks noGrp="1"/>
          </p:cNvSpPr>
          <p:nvPr>
            <p:ph type="body" idx="1"/>
          </p:nvPr>
        </p:nvSpPr>
        <p:spPr>
          <a:xfrm>
            <a:off x="959011" y="1781629"/>
            <a:ext cx="8761500" cy="4299957"/>
          </a:xfrm>
        </p:spPr>
        <p:txBody>
          <a:bodyPr/>
          <a:lstStyle/>
          <a:p>
            <a:pPr marL="137160" indent="0">
              <a:buNone/>
            </a:pPr>
            <a:r>
              <a:rPr lang="en-US" sz="2000" dirty="0"/>
              <a:t>To deliver consistent security administration and management, Hadoop administrators require a centralized user interface they can use to define, administer and manage security policies consistently across all of the Hadoop stack </a:t>
            </a:r>
            <a:r>
              <a:rPr lang="en-US" sz="2000" dirty="0" smtClean="0"/>
              <a:t>components.</a:t>
            </a:r>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4</a:t>
            </a:fld>
            <a:endParaRPr lang="en-US"/>
          </a:p>
        </p:txBody>
      </p:sp>
      <p:pic>
        <p:nvPicPr>
          <p:cNvPr id="2050" name="Picture 2" descr="https://docs.hortonworks.com/HDPDocuments/HDP2/HDP-2.6.4/bk_security/content/figures/1/figures/ranger_centralized_ad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113" y="3360158"/>
            <a:ext cx="8460398" cy="272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58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Ranger?</a:t>
            </a:r>
            <a:endParaRPr lang="en-US" dirty="0"/>
          </a:p>
        </p:txBody>
      </p:sp>
      <p:sp>
        <p:nvSpPr>
          <p:cNvPr id="3" name="Text Placeholder 2"/>
          <p:cNvSpPr>
            <a:spLocks noGrp="1"/>
          </p:cNvSpPr>
          <p:nvPr>
            <p:ph type="body" idx="1"/>
          </p:nvPr>
        </p:nvSpPr>
        <p:spPr>
          <a:xfrm>
            <a:off x="1198498" y="2385786"/>
            <a:ext cx="8761500" cy="3416400"/>
          </a:xfrm>
        </p:spPr>
        <p:txBody>
          <a:bodyPr/>
          <a:lstStyle/>
          <a:p>
            <a:pPr marL="137160" indent="0">
              <a:buNone/>
            </a:pPr>
            <a:r>
              <a:rPr lang="en-US" sz="2000" dirty="0"/>
              <a:t>Apache Ranger™ is a framework to enable, monitor and manage comprehensive data security across the Hadoop platform.</a:t>
            </a:r>
          </a:p>
          <a:p>
            <a:pPr lvl="1"/>
            <a:r>
              <a:rPr lang="en-US" sz="1800" dirty="0" smtClean="0"/>
              <a:t>Centralized </a:t>
            </a:r>
            <a:r>
              <a:rPr lang="en-US" sz="1800" dirty="0"/>
              <a:t>authorization and auditing across Hadoop components</a:t>
            </a:r>
          </a:p>
          <a:p>
            <a:pPr lvl="1"/>
            <a:r>
              <a:rPr lang="en-US" sz="1800" dirty="0"/>
              <a:t>Access authorization based on resources</a:t>
            </a:r>
          </a:p>
          <a:p>
            <a:pPr lvl="1"/>
            <a:r>
              <a:rPr lang="en-US" sz="1800" dirty="0"/>
              <a:t>Policy based behavior like column masking</a:t>
            </a:r>
          </a:p>
          <a:p>
            <a:pPr lvl="1"/>
            <a:r>
              <a:rPr lang="en-US" sz="1800" dirty="0"/>
              <a:t>Extensible architecture</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5</a:t>
            </a:fld>
            <a:endParaRPr lang="en-US"/>
          </a:p>
        </p:txBody>
      </p:sp>
    </p:spTree>
    <p:extLst>
      <p:ext uri="{BB962C8B-B14F-4D97-AF65-F5344CB8AC3E}">
        <p14:creationId xmlns:p14="http://schemas.microsoft.com/office/powerpoint/2010/main" val="385312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r>
              <a:rPr lang="en-US" b="1" dirty="0"/>
              <a:t> </a:t>
            </a:r>
            <a:r>
              <a:rPr lang="en-US" dirty="0"/>
              <a:t>Does Ranger Do?</a:t>
            </a:r>
          </a:p>
        </p:txBody>
      </p:sp>
      <p:sp>
        <p:nvSpPr>
          <p:cNvPr id="3" name="Text Placeholder 2"/>
          <p:cNvSpPr>
            <a:spLocks noGrp="1"/>
          </p:cNvSpPr>
          <p:nvPr>
            <p:ph type="body" idx="1"/>
          </p:nvPr>
        </p:nvSpPr>
        <p:spPr>
          <a:xfrm>
            <a:off x="1198498" y="1580243"/>
            <a:ext cx="8761500" cy="3416400"/>
          </a:xfrm>
        </p:spPr>
        <p:txBody>
          <a:bodyPr/>
          <a:lstStyle/>
          <a:p>
            <a:pPr marL="137160" indent="0">
              <a:buNone/>
            </a:pPr>
            <a:r>
              <a:rPr lang="en-US" sz="2000" dirty="0" smtClean="0"/>
              <a:t>Apache </a:t>
            </a:r>
            <a:r>
              <a:rPr lang="en-US" sz="2000" dirty="0"/>
              <a:t>Ranger supports fine grained authorization and auditing for following Apache </a:t>
            </a:r>
            <a:r>
              <a:rPr lang="en-US" sz="2000" dirty="0" smtClean="0"/>
              <a:t>projects:</a:t>
            </a:r>
          </a:p>
          <a:p>
            <a:pPr lvl="1">
              <a:spcBef>
                <a:spcPts val="0"/>
              </a:spcBef>
              <a:buFont typeface="Wingdings" panose="05000000000000000000" pitchFamily="2" charset="2"/>
              <a:buChar char="§"/>
            </a:pPr>
            <a:r>
              <a:rPr lang="en-US" sz="1400" dirty="0" smtClean="0"/>
              <a:t>          </a:t>
            </a:r>
            <a:r>
              <a:rPr lang="en-US" dirty="0" smtClean="0"/>
              <a:t>Apache </a:t>
            </a:r>
            <a:r>
              <a:rPr lang="en-US" dirty="0"/>
              <a:t>Hadoop</a:t>
            </a:r>
          </a:p>
          <a:p>
            <a:pPr lvl="1">
              <a:spcBef>
                <a:spcPts val="0"/>
              </a:spcBef>
              <a:buFont typeface="Wingdings" panose="05000000000000000000" pitchFamily="2" charset="2"/>
              <a:buChar char="§"/>
            </a:pPr>
            <a:r>
              <a:rPr lang="en-US" dirty="0"/>
              <a:t>         Apache Hive</a:t>
            </a:r>
          </a:p>
          <a:p>
            <a:pPr lvl="1">
              <a:spcBef>
                <a:spcPts val="0"/>
              </a:spcBef>
              <a:buFont typeface="Wingdings" panose="05000000000000000000" pitchFamily="2" charset="2"/>
              <a:buChar char="§"/>
            </a:pPr>
            <a:r>
              <a:rPr lang="en-US" dirty="0"/>
              <a:t>         Apache HBase</a:t>
            </a:r>
          </a:p>
          <a:p>
            <a:pPr lvl="1">
              <a:spcBef>
                <a:spcPts val="0"/>
              </a:spcBef>
              <a:buFont typeface="Wingdings" panose="05000000000000000000" pitchFamily="2" charset="2"/>
              <a:buChar char="§"/>
            </a:pPr>
            <a:r>
              <a:rPr lang="en-US" dirty="0"/>
              <a:t>         Apache Storm</a:t>
            </a:r>
          </a:p>
          <a:p>
            <a:pPr lvl="1">
              <a:spcBef>
                <a:spcPts val="0"/>
              </a:spcBef>
              <a:buFont typeface="Wingdings" panose="05000000000000000000" pitchFamily="2" charset="2"/>
              <a:buChar char="§"/>
            </a:pPr>
            <a:r>
              <a:rPr lang="en-US" dirty="0"/>
              <a:t>         Apache Knox</a:t>
            </a:r>
          </a:p>
          <a:p>
            <a:pPr lvl="1">
              <a:spcBef>
                <a:spcPts val="0"/>
              </a:spcBef>
              <a:buFont typeface="Wingdings" panose="05000000000000000000" pitchFamily="2" charset="2"/>
              <a:buChar char="§"/>
            </a:pPr>
            <a:r>
              <a:rPr lang="en-US" dirty="0"/>
              <a:t>         Apache </a:t>
            </a:r>
            <a:r>
              <a:rPr lang="en-US" dirty="0" err="1"/>
              <a:t>Solr</a:t>
            </a:r>
            <a:endParaRPr lang="en-US" dirty="0"/>
          </a:p>
          <a:p>
            <a:pPr lvl="1">
              <a:spcBef>
                <a:spcPts val="0"/>
              </a:spcBef>
              <a:buFont typeface="Wingdings" panose="05000000000000000000" pitchFamily="2" charset="2"/>
              <a:buChar char="§"/>
            </a:pPr>
            <a:r>
              <a:rPr lang="en-US" dirty="0"/>
              <a:t>        </a:t>
            </a:r>
            <a:r>
              <a:rPr lang="en-US" dirty="0" smtClean="0"/>
              <a:t> Apache </a:t>
            </a:r>
            <a:r>
              <a:rPr lang="en-US" dirty="0" err="1"/>
              <a:t>Nifi</a:t>
            </a:r>
            <a:endParaRPr lang="en-US" dirty="0"/>
          </a:p>
          <a:p>
            <a:pPr lvl="1">
              <a:spcBef>
                <a:spcPts val="0"/>
              </a:spcBef>
              <a:buFont typeface="Wingdings" panose="05000000000000000000" pitchFamily="2" charset="2"/>
              <a:buChar char="§"/>
            </a:pPr>
            <a:r>
              <a:rPr lang="en-US" dirty="0"/>
              <a:t>         Apache Kafka</a:t>
            </a:r>
          </a:p>
          <a:p>
            <a:pPr lvl="1">
              <a:spcBef>
                <a:spcPts val="0"/>
              </a:spcBef>
              <a:buFont typeface="Wingdings" panose="05000000000000000000" pitchFamily="2" charset="2"/>
              <a:buChar char="§"/>
            </a:pPr>
            <a:r>
              <a:rPr lang="en-US" dirty="0"/>
              <a:t>         YARN</a:t>
            </a:r>
            <a:endParaRPr lang="en-US" dirty="0" smtClean="0"/>
          </a:p>
          <a:p>
            <a:pPr marL="137160" lvl="1" indent="0">
              <a:buSzPts val="1440"/>
              <a:buNone/>
            </a:pPr>
            <a:r>
              <a:rPr lang="en-US" sz="2000" dirty="0"/>
              <a:t>Ranger also provides security administrators with deep visibility into their Hadoop environment through a centralized audit location that tracks all the access requests in real time and support multiple destination sources including HDFS and </a:t>
            </a:r>
            <a:r>
              <a:rPr lang="en-US" sz="2000" dirty="0" err="1"/>
              <a:t>Solr</a:t>
            </a:r>
            <a:r>
              <a:rPr lang="en-US" sz="2000" dirty="0"/>
              <a:t>.</a:t>
            </a:r>
          </a:p>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6</a:t>
            </a:fld>
            <a:endParaRPr lang="en-US"/>
          </a:p>
        </p:txBody>
      </p:sp>
    </p:spTree>
    <p:extLst>
      <p:ext uri="{BB962C8B-B14F-4D97-AF65-F5344CB8AC3E}">
        <p14:creationId xmlns:p14="http://schemas.microsoft.com/office/powerpoint/2010/main" val="1234216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Ranger Architecture</a:t>
            </a:r>
            <a:endParaRPr lang="en-US" dirty="0"/>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7</a:t>
            </a:fld>
            <a:endParaRPr lang="en-US"/>
          </a:p>
        </p:txBody>
      </p:sp>
      <p:pic>
        <p:nvPicPr>
          <p:cNvPr id="5" name="image1.png"/>
          <p:cNvPicPr/>
          <p:nvPr/>
        </p:nvPicPr>
        <p:blipFill>
          <a:blip r:embed="rId2"/>
          <a:srcRect/>
          <a:stretch>
            <a:fillRect/>
          </a:stretch>
        </p:blipFill>
        <p:spPr>
          <a:xfrm>
            <a:off x="1121229" y="1469571"/>
            <a:ext cx="9318171" cy="5388429"/>
          </a:xfrm>
          <a:prstGeom prst="rect">
            <a:avLst/>
          </a:prstGeom>
          <a:ln/>
        </p:spPr>
      </p:pic>
    </p:spTree>
    <p:extLst>
      <p:ext uri="{BB962C8B-B14F-4D97-AF65-F5344CB8AC3E}">
        <p14:creationId xmlns:p14="http://schemas.microsoft.com/office/powerpoint/2010/main" val="2664460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Authorization Using Ranger</a:t>
            </a:r>
            <a:endParaRPr lang="en-US" dirty="0"/>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8</a:t>
            </a:fld>
            <a:endParaRPr lang="en-US"/>
          </a:p>
        </p:txBody>
      </p:sp>
      <p:sp>
        <p:nvSpPr>
          <p:cNvPr id="8" name="Text Placeholder 2"/>
          <p:cNvSpPr txBox="1">
            <a:spLocks/>
          </p:cNvSpPr>
          <p:nvPr/>
        </p:nvSpPr>
        <p:spPr>
          <a:xfrm>
            <a:off x="1350898" y="1732643"/>
            <a:ext cx="87615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pPr marL="137160" indent="0">
              <a:buNone/>
            </a:pPr>
            <a:r>
              <a:rPr lang="en-US" sz="2000" dirty="0"/>
              <a:t>Once a user has been authenticated, their access rights must be determined. Authorization defines user access rights to resources. For example, a user may be allowed to create a policy and view reports, but not allowed to edit users and groups. You can use Ranger to set up and manage access to Hadoop services</a:t>
            </a:r>
            <a:r>
              <a:rPr lang="en-US" sz="2000" dirty="0" smtClean="0"/>
              <a:t>.</a:t>
            </a:r>
            <a:endParaRPr lang="en-US" sz="2000" dirty="0"/>
          </a:p>
          <a:p>
            <a:pPr marL="137160" indent="0">
              <a:buNone/>
            </a:pPr>
            <a:endParaRPr lang="en-US" sz="2000" dirty="0" smtClean="0"/>
          </a:p>
          <a:p>
            <a:pPr marL="137160" indent="0">
              <a:buNone/>
            </a:pPr>
            <a:r>
              <a:rPr lang="en-US" sz="2000" dirty="0"/>
              <a:t>Ranger enables you to create services for specific Hadoop resources (HDFS, HBase, Hive, etc.) and add access policies to those services. You can also create tag-based services and add access policies to those services. Using tag-based policies enables you to control access to resources across multiple Hadoop components without creating separate services and policies in each component.</a:t>
            </a:r>
            <a:r>
              <a:rPr lang="en-US" dirty="0"/>
              <a:t> </a:t>
            </a:r>
          </a:p>
        </p:txBody>
      </p:sp>
    </p:spTree>
    <p:extLst>
      <p:ext uri="{BB962C8B-B14F-4D97-AF65-F5344CB8AC3E}">
        <p14:creationId xmlns:p14="http://schemas.microsoft.com/office/powerpoint/2010/main" val="3152978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Apache Ranger provide </a:t>
            </a:r>
            <a:r>
              <a:rPr lang="en-US" dirty="0" smtClean="0"/>
              <a:t>authorization?</a:t>
            </a:r>
            <a:endParaRPr lang="en-US" dirty="0"/>
          </a:p>
        </p:txBody>
      </p:sp>
      <p:sp>
        <p:nvSpPr>
          <p:cNvPr id="3" name="Text Placeholder 2"/>
          <p:cNvSpPr>
            <a:spLocks noGrp="1"/>
          </p:cNvSpPr>
          <p:nvPr>
            <p:ph type="body" idx="1"/>
          </p:nvPr>
        </p:nvSpPr>
        <p:spPr>
          <a:xfrm>
            <a:off x="1198498" y="1580243"/>
            <a:ext cx="8761500" cy="3416400"/>
          </a:xfrm>
        </p:spPr>
        <p:txBody>
          <a:bodyPr/>
          <a:lstStyle/>
          <a:p>
            <a:pPr marL="137160" indent="0">
              <a:buNone/>
            </a:pPr>
            <a:endParaRPr lang="en-US" sz="1600" dirty="0" smtClean="0"/>
          </a:p>
          <a:p>
            <a:pPr marL="137160" indent="0">
              <a:buNone/>
            </a:pP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9</a:t>
            </a:fld>
            <a:endParaRPr lang="en-US"/>
          </a:p>
        </p:txBody>
      </p:sp>
      <p:sp>
        <p:nvSpPr>
          <p:cNvPr id="8" name="Text Placeholder 2"/>
          <p:cNvSpPr txBox="1">
            <a:spLocks/>
          </p:cNvSpPr>
          <p:nvPr/>
        </p:nvSpPr>
        <p:spPr>
          <a:xfrm>
            <a:off x="1340012" y="1416957"/>
            <a:ext cx="8761500" cy="34164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r>
              <a:rPr lang="en-US" sz="2000" dirty="0" smtClean="0"/>
              <a:t>Apache </a:t>
            </a:r>
            <a:r>
              <a:rPr lang="en-US" sz="2000" dirty="0"/>
              <a:t>Ranger at the core has a centralized web application, which consists of the policy administration, audit and reporting modules. Authorized users will be able to manage their security policies using the web tool or using REST APIs. These security policies are enforced within Hadoop ecosystem using lightweight Ranger Java plugins, which run as part of the same process as the namenode (HDFS), Hive2Server(Hive), HBase server (</a:t>
            </a:r>
            <a:r>
              <a:rPr lang="en-US" sz="2000" dirty="0" err="1"/>
              <a:t>Hbase</a:t>
            </a:r>
            <a:r>
              <a:rPr lang="en-US" sz="2000" dirty="0"/>
              <a:t>), Nimbus server (Storm) and Knox server (Knox) respectively. Thus there is no additional OS level process to manage</a:t>
            </a:r>
            <a:r>
              <a:rPr lang="en-US" sz="2000" dirty="0" smtClean="0"/>
              <a:t>.</a:t>
            </a:r>
          </a:p>
          <a:p>
            <a:r>
              <a:rPr lang="en-US" sz="2000" dirty="0"/>
              <a:t>Apache Ranger will enforce the security policies available in the policy database. Users can create a security policy for a specific set of resources (one or more folders and/or files) and assign specific set of permissions (</a:t>
            </a:r>
            <a:r>
              <a:rPr lang="en-US" sz="2000" dirty="0" err="1"/>
              <a:t>e.g</a:t>
            </a:r>
            <a:r>
              <a:rPr lang="en-US" sz="2000" dirty="0"/>
              <a:t>: read, write, execute) to a specific set of users and/or groups. The security policies are stored in the policy manager and are independent from native permissions.</a:t>
            </a:r>
            <a:r>
              <a:rPr lang="en-US" sz="2000" dirty="0" smtClean="0"/>
              <a:t> </a:t>
            </a:r>
            <a:endParaRPr lang="en-US" sz="2000" dirty="0"/>
          </a:p>
        </p:txBody>
      </p:sp>
    </p:spTree>
    <p:extLst>
      <p:ext uri="{BB962C8B-B14F-4D97-AF65-F5344CB8AC3E}">
        <p14:creationId xmlns:p14="http://schemas.microsoft.com/office/powerpoint/2010/main" val="614163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TotalTime>
  <Words>1044</Words>
  <Application>Microsoft Office PowerPoint</Application>
  <PresentationFormat>Widescreen</PresentationFormat>
  <Paragraphs>109</Paragraphs>
  <Slides>18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Calibri</vt:lpstr>
      <vt:lpstr>Noto Sans Symbols</vt:lpstr>
      <vt:lpstr>Arial</vt:lpstr>
      <vt:lpstr>Wingdings</vt:lpstr>
      <vt:lpstr>Century Gothic</vt:lpstr>
      <vt:lpstr>Celestial</vt:lpstr>
      <vt:lpstr>Ion Boardroom</vt:lpstr>
      <vt:lpstr>PowerPoint Presentation</vt:lpstr>
      <vt:lpstr>Summary Review</vt:lpstr>
      <vt:lpstr>HDP Security Overview</vt:lpstr>
      <vt:lpstr>Centralized Security Administration with Ranger</vt:lpstr>
      <vt:lpstr>What is Ranger?</vt:lpstr>
      <vt:lpstr>What Does Ranger Do?</vt:lpstr>
      <vt:lpstr>Ranger Architecture</vt:lpstr>
      <vt:lpstr>Authorization Using Ranger</vt:lpstr>
      <vt:lpstr>How does Apache Ranger provide authorization?</vt:lpstr>
      <vt:lpstr>Ranger Administration Console</vt:lpstr>
      <vt:lpstr>Configuring Resource-Based Services</vt:lpstr>
      <vt:lpstr>Hive Policy Creation</vt:lpstr>
      <vt:lpstr>Hive Policy Creation - Continued</vt:lpstr>
      <vt:lpstr>​Row-level Filtering in Hive with Ranger Policies </vt:lpstr>
      <vt:lpstr>Add Row level filter using Apache Ranger </vt:lpstr>
      <vt:lpstr>Add Row level filter using Apache Ranger</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Hack</dc:creator>
  <cp:lastModifiedBy>Student</cp:lastModifiedBy>
  <cp:revision>43</cp:revision>
  <dcterms:modified xsi:type="dcterms:W3CDTF">2018-10-26T19:37:55Z</dcterms:modified>
</cp:coreProperties>
</file>