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40"/>
  </p:notesMasterIdLst>
  <p:handoutMasterIdLst>
    <p:handoutMasterId r:id="rId41"/>
  </p:handoutMasterIdLst>
  <p:sldIdLst>
    <p:sldId id="256" r:id="rId3"/>
    <p:sldId id="322" r:id="rId4"/>
    <p:sldId id="308" r:id="rId5"/>
    <p:sldId id="314" r:id="rId6"/>
    <p:sldId id="315" r:id="rId7"/>
    <p:sldId id="316" r:id="rId8"/>
    <p:sldId id="317" r:id="rId9"/>
    <p:sldId id="318" r:id="rId10"/>
    <p:sldId id="319" r:id="rId11"/>
    <p:sldId id="320" r:id="rId12"/>
    <p:sldId id="347" r:id="rId13"/>
    <p:sldId id="323" r:id="rId14"/>
    <p:sldId id="324" r:id="rId15"/>
    <p:sldId id="345" r:id="rId16"/>
    <p:sldId id="338" r:id="rId17"/>
    <p:sldId id="325" r:id="rId18"/>
    <p:sldId id="327" r:id="rId19"/>
    <p:sldId id="346" r:id="rId20"/>
    <p:sldId id="328" r:id="rId21"/>
    <p:sldId id="329" r:id="rId22"/>
    <p:sldId id="330" r:id="rId23"/>
    <p:sldId id="331" r:id="rId24"/>
    <p:sldId id="348" r:id="rId25"/>
    <p:sldId id="332" r:id="rId26"/>
    <p:sldId id="333" r:id="rId27"/>
    <p:sldId id="334" r:id="rId28"/>
    <p:sldId id="335" r:id="rId29"/>
    <p:sldId id="336" r:id="rId30"/>
    <p:sldId id="337" r:id="rId31"/>
    <p:sldId id="339" r:id="rId32"/>
    <p:sldId id="340" r:id="rId33"/>
    <p:sldId id="341" r:id="rId34"/>
    <p:sldId id="342" r:id="rId35"/>
    <p:sldId id="343" r:id="rId36"/>
    <p:sldId id="280" r:id="rId37"/>
    <p:sldId id="344" r:id="rId38"/>
    <p:sldId id="283" r:id="rId39"/>
  </p:sldIdLst>
  <p:sldSz cx="12192000" cy="6858000"/>
  <p:notesSz cx="6858000" cy="9144000"/>
  <p:embeddedFontLst>
    <p:embeddedFont>
      <p:font typeface="Calibri" pitchFamily="34" charset="0"/>
      <p:regular r:id="rId42"/>
      <p:bold r:id="rId43"/>
      <p:italic r:id="rId44"/>
      <p:boldItalic r:id="rId45"/>
    </p:embeddedFont>
    <p:embeddedFont>
      <p:font typeface="Century Gothic"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xmlns="">
        <p14:section name="Default Section" id="{927D47A3-FF49-4133-823E-122933A4EF60}">
          <p14:sldIdLst>
            <p14:sldId id="256"/>
            <p14:sldId id="322"/>
            <p14:sldId id="308"/>
            <p14:sldId id="314"/>
            <p14:sldId id="315"/>
            <p14:sldId id="316"/>
            <p14:sldId id="317"/>
            <p14:sldId id="318"/>
            <p14:sldId id="319"/>
            <p14:sldId id="320"/>
            <p14:sldId id="323"/>
            <p14:sldId id="324"/>
            <p14:sldId id="338"/>
            <p14:sldId id="325"/>
            <p14:sldId id="327"/>
            <p14:sldId id="328"/>
            <p14:sldId id="329"/>
            <p14:sldId id="330"/>
            <p14:sldId id="331"/>
            <p14:sldId id="332"/>
            <p14:sldId id="333"/>
            <p14:sldId id="334"/>
            <p14:sldId id="335"/>
            <p14:sldId id="336"/>
            <p14:sldId id="337"/>
            <p14:sldId id="339"/>
            <p14:sldId id="340"/>
            <p14:sldId id="341"/>
            <p14:sldId id="342"/>
            <p14:sldId id="343"/>
            <p14:sldId id="280"/>
            <p14:sldId id="344"/>
            <p14:sldId id="28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7EE"/>
    <a:srgbClr val="FFDD9C"/>
    <a:srgbClr val="FDC14F"/>
    <a:srgbClr val="F58730"/>
    <a:srgbClr val="DCECF0"/>
    <a:srgbClr val="78C4D7"/>
    <a:srgbClr val="78C4D8"/>
    <a:srgbClr val="129CD8"/>
    <a:srgbClr val="0A7ABF"/>
    <a:srgbClr val="07507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05" autoAdjust="0"/>
  </p:normalViewPr>
  <p:slideViewPr>
    <p:cSldViewPr snapToGrid="0">
      <p:cViewPr>
        <p:scale>
          <a:sx n="80" d="100"/>
          <a:sy n="80" d="100"/>
        </p:scale>
        <p:origin x="-318" y="54"/>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6" d="100"/>
          <a:sy n="66" d="100"/>
        </p:scale>
        <p:origin x="3134" y="43"/>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4D581C2-A179-4C8F-968E-AB48B04B4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98E935F-383E-4854-924C-19DBFD2123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EFBC9-B58C-47EC-863D-700D06B49B1C}" type="datetimeFigureOut">
              <a:rPr lang="en-US" smtClean="0"/>
              <a:pPr/>
              <a:t>8/28/2018</a:t>
            </a:fld>
            <a:endParaRPr lang="en-US"/>
          </a:p>
        </p:txBody>
      </p:sp>
      <p:sp>
        <p:nvSpPr>
          <p:cNvPr id="4" name="Footer Placeholder 3">
            <a:extLst>
              <a:ext uri="{FF2B5EF4-FFF2-40B4-BE49-F238E27FC236}">
                <a16:creationId xmlns:a16="http://schemas.microsoft.com/office/drawing/2014/main" xmlns="" id="{BE1783AE-F7C7-461C-8329-84089FF4CD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C6D3C604-4D40-4D45-99C4-FA1C34BA79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DB42EE-317A-4476-BC58-028C40A8F190}" type="slidenum">
              <a:rPr lang="en-US" smtClean="0"/>
              <a:pPr/>
              <a:t>‹#›</a:t>
            </a:fld>
            <a:endParaRPr lang="en-US"/>
          </a:p>
        </p:txBody>
      </p:sp>
    </p:spTree>
    <p:extLst>
      <p:ext uri="{BB962C8B-B14F-4D97-AF65-F5344CB8AC3E}">
        <p14:creationId xmlns:p14="http://schemas.microsoft.com/office/powerpoint/2010/main" xmlns="" val="1603410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6887971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398" name="Shape 3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3498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cap="none" dirty="0" smtClean="0">
                <a:solidFill>
                  <a:schemeClr val="dk1"/>
                </a:solidFill>
                <a:latin typeface="Calibri"/>
                <a:ea typeface="Calibri"/>
                <a:cs typeface="Calibri"/>
                <a:sym typeface="Calibri"/>
              </a:rPr>
              <a:t>Takes in a function and returns an RDD formed by selecting those </a:t>
            </a:r>
          </a:p>
          <a:p>
            <a:r>
              <a:rPr lang="en-US" sz="1200" b="0" i="0" u="none" strike="noStrike" cap="none" dirty="0" smtClean="0">
                <a:solidFill>
                  <a:schemeClr val="dk1"/>
                </a:solidFill>
                <a:latin typeface="Calibri"/>
                <a:ea typeface="Calibri"/>
                <a:cs typeface="Calibri"/>
                <a:sym typeface="Calibri"/>
              </a:rPr>
              <a:t>elements which pass the filter function. </a:t>
            </a:r>
          </a:p>
          <a:p>
            <a:r>
              <a:rPr lang="en-US" sz="1200" b="0" i="0" u="none" strike="noStrike" cap="none" dirty="0" smtClean="0">
                <a:solidFill>
                  <a:schemeClr val="dk1"/>
                </a:solidFill>
                <a:latin typeface="Calibri"/>
                <a:ea typeface="Calibri"/>
                <a:cs typeface="Calibri"/>
                <a:sym typeface="Calibri"/>
              </a:rPr>
              <a:t> </a:t>
            </a:r>
          </a:p>
          <a:p>
            <a:r>
              <a:rPr lang="en-US" sz="1200" b="0" i="0" u="none" strike="noStrike" cap="none" dirty="0" smtClean="0">
                <a:solidFill>
                  <a:schemeClr val="dk1"/>
                </a:solidFill>
                <a:latin typeface="Calibri"/>
                <a:ea typeface="Calibri"/>
                <a:cs typeface="Calibri"/>
                <a:sym typeface="Calibri"/>
              </a:rPr>
              <a:t> •   Can be used to remove some invalid rows to clean up the input RDD </a:t>
            </a:r>
          </a:p>
          <a:p>
            <a:r>
              <a:rPr lang="en-US" sz="1200" b="0" i="0" u="none" strike="noStrike" cap="none" dirty="0" smtClean="0">
                <a:solidFill>
                  <a:schemeClr val="dk1"/>
                </a:solidFill>
                <a:latin typeface="Calibri"/>
                <a:ea typeface="Calibri"/>
                <a:cs typeface="Calibri"/>
                <a:sym typeface="Calibri"/>
              </a:rPr>
              <a:t>or just get a subset of the input RDD based on the filter function.</a:t>
            </a:r>
            <a:endParaRPr lang="en-US" sz="1200" b="0" i="0" u="none" strike="noStrike" cap="none" dirty="0">
              <a:solidFill>
                <a:schemeClr val="dk1"/>
              </a:solidFill>
              <a:latin typeface="Calibri"/>
              <a:ea typeface="Calibri"/>
              <a:cs typeface="Calibri"/>
              <a:sym typeface="Calibri"/>
            </a:endParaRP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cap="none" dirty="0" smtClean="0">
                <a:solidFill>
                  <a:schemeClr val="dk1"/>
                </a:solidFill>
                <a:latin typeface="Calibri"/>
                <a:ea typeface="Calibri"/>
                <a:cs typeface="Calibri"/>
                <a:sym typeface="Calibri"/>
              </a:rPr>
              <a:t>Takes in a function and passes each element in the input RDD through the function, with the result of the function being the new value of each element in the resulting RDD.</a:t>
            </a:r>
          </a:p>
          <a:p>
            <a:r>
              <a:rPr lang="en-US" sz="1200" b="0" i="0" u="none" strike="noStrike" cap="none" dirty="0" smtClean="0">
                <a:solidFill>
                  <a:schemeClr val="dk1"/>
                </a:solidFill>
                <a:latin typeface="Calibri"/>
                <a:ea typeface="Calibri"/>
                <a:cs typeface="Calibri"/>
                <a:sym typeface="Calibri"/>
              </a:rPr>
              <a:t>•    It can be used to make HTTP requests to each URL in our input RDD, or it can be used to calculate the square root of each number.</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17</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dirty="0"/>
              <a:t>Address any questions students have from reviewing THIS MODULE, having JUST SEEN IT PRESENTED.</a:t>
            </a:r>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87842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dirty="0"/>
              <a:t>Address any questions students have from reviewing THIS MODULE, having JUST SEEN IT PRESENTED.</a:t>
            </a:r>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07629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dirty="0"/>
              <a:t>I’ve included several “End” Signs.  Mix them up as you build your deck (to keep it from getting boring).</a:t>
            </a:r>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856734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Shape 16" descr="Celestia-R1---OverlayTitleHD.png"/>
          <p:cNvPicPr preferRelativeResize="0"/>
          <p:nvPr/>
        </p:nvPicPr>
        <p:blipFill rotWithShape="1">
          <a:blip r:embed="rId3">
            <a:alphaModFix/>
          </a:blip>
          <a:srcRect/>
          <a:stretch/>
        </p:blipFill>
        <p:spPr>
          <a:xfrm>
            <a:off x="1" y="0"/>
            <a:ext cx="12188700" cy="6856200"/>
          </a:xfrm>
          <a:prstGeom prst="rect">
            <a:avLst/>
          </a:prstGeom>
          <a:noFill/>
          <a:ln>
            <a:noFill/>
          </a:ln>
        </p:spPr>
      </p:pic>
      <p:sp>
        <p:nvSpPr>
          <p:cNvPr id="17" name="Shape 17"/>
          <p:cNvSpPr txBox="1">
            <a:spLocks noGrp="1"/>
          </p:cNvSpPr>
          <p:nvPr>
            <p:ph type="ctrTitle"/>
          </p:nvPr>
        </p:nvSpPr>
        <p:spPr>
          <a:xfrm>
            <a:off x="3962399" y="1964267"/>
            <a:ext cx="7197600" cy="2421599"/>
          </a:xfrm>
          <a:prstGeom prst="rect">
            <a:avLst/>
          </a:prstGeom>
          <a:noFill/>
          <a:ln>
            <a:noFill/>
          </a:ln>
        </p:spPr>
        <p:txBody>
          <a:bodyPr spcFirstLastPara="1" wrap="square" lIns="91425" tIns="91425" rIns="91425" bIns="91425" anchor="b" anchorCtr="0"/>
          <a:lstStyle>
            <a:lvl1pPr marL="0" marR="0" lvl="0" indent="0" algn="r" rtl="0">
              <a:lnSpc>
                <a:spcPct val="100000"/>
              </a:lnSpc>
              <a:spcBef>
                <a:spcPts val="0"/>
              </a:spcBef>
              <a:spcAft>
                <a:spcPts val="0"/>
              </a:spcAft>
              <a:buClr>
                <a:schemeClr val="lt1"/>
              </a:buClr>
              <a:buSzPts val="1400"/>
              <a:buFont typeface="Calibri"/>
              <a:buNone/>
              <a:defRPr sz="48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Clr>
                <a:schemeClr val="lt2"/>
              </a:buClr>
              <a:buSzPts val="1400"/>
              <a:buFont typeface="Arial"/>
              <a:buNone/>
              <a:defRPr sz="1800" b="0" i="0" u="none" strike="noStrike" cap="none">
                <a:solidFill>
                  <a:schemeClr val="lt2"/>
                </a:solidFill>
              </a:defRPr>
            </a:lvl2pPr>
            <a:lvl3pPr marL="0" marR="0" lvl="2" indent="0" algn="l" rtl="0">
              <a:spcBef>
                <a:spcPts val="0"/>
              </a:spcBef>
              <a:spcAft>
                <a:spcPts val="0"/>
              </a:spcAft>
              <a:buClr>
                <a:schemeClr val="lt2"/>
              </a:buClr>
              <a:buSzPts val="1400"/>
              <a:buFont typeface="Arial"/>
              <a:buNone/>
              <a:defRPr sz="1800" b="0" i="0" u="none" strike="noStrike" cap="none">
                <a:solidFill>
                  <a:schemeClr val="lt2"/>
                </a:solidFill>
              </a:defRPr>
            </a:lvl3pPr>
            <a:lvl4pPr marL="0" marR="0" lvl="3" indent="0" algn="l" rtl="0">
              <a:spcBef>
                <a:spcPts val="0"/>
              </a:spcBef>
              <a:spcAft>
                <a:spcPts val="0"/>
              </a:spcAft>
              <a:buClr>
                <a:schemeClr val="lt2"/>
              </a:buClr>
              <a:buSzPts val="1400"/>
              <a:buFont typeface="Arial"/>
              <a:buNone/>
              <a:defRPr sz="1800" b="0" i="0" u="none" strike="noStrike" cap="none">
                <a:solidFill>
                  <a:schemeClr val="lt2"/>
                </a:solidFill>
              </a:defRPr>
            </a:lvl4pPr>
            <a:lvl5pPr marL="0" marR="0" lvl="4" indent="0" algn="l" rtl="0">
              <a:spcBef>
                <a:spcPts val="0"/>
              </a:spcBef>
              <a:spcAft>
                <a:spcPts val="0"/>
              </a:spcAft>
              <a:buClr>
                <a:schemeClr val="lt2"/>
              </a:buClr>
              <a:buSzPts val="1400"/>
              <a:buFont typeface="Arial"/>
              <a:buNone/>
              <a:defRPr sz="1800" b="0" i="0" u="none" strike="noStrike" cap="none">
                <a:solidFill>
                  <a:schemeClr val="lt2"/>
                </a:solidFill>
              </a:defRPr>
            </a:lvl5pPr>
            <a:lvl6pPr marL="0" marR="0" lvl="5" indent="0" algn="l" rtl="0">
              <a:spcBef>
                <a:spcPts val="0"/>
              </a:spcBef>
              <a:spcAft>
                <a:spcPts val="0"/>
              </a:spcAft>
              <a:buClr>
                <a:schemeClr val="lt2"/>
              </a:buClr>
              <a:buSzPts val="1400"/>
              <a:buFont typeface="Arial"/>
              <a:buNone/>
              <a:defRPr sz="1800" b="0" i="0" u="none" strike="noStrike" cap="none">
                <a:solidFill>
                  <a:schemeClr val="lt2"/>
                </a:solidFill>
              </a:defRPr>
            </a:lvl6pPr>
            <a:lvl7pPr marL="0" marR="0" lvl="6" indent="0" algn="l" rtl="0">
              <a:spcBef>
                <a:spcPts val="0"/>
              </a:spcBef>
              <a:spcAft>
                <a:spcPts val="0"/>
              </a:spcAft>
              <a:buClr>
                <a:schemeClr val="lt2"/>
              </a:buClr>
              <a:buSzPts val="1400"/>
              <a:buFont typeface="Arial"/>
              <a:buNone/>
              <a:defRPr sz="1800" b="0" i="0" u="none" strike="noStrike" cap="none">
                <a:solidFill>
                  <a:schemeClr val="lt2"/>
                </a:solidFill>
              </a:defRPr>
            </a:lvl7pPr>
            <a:lvl8pPr marL="0" marR="0" lvl="7" indent="0" algn="l" rtl="0">
              <a:spcBef>
                <a:spcPts val="0"/>
              </a:spcBef>
              <a:spcAft>
                <a:spcPts val="0"/>
              </a:spcAft>
              <a:buClr>
                <a:schemeClr val="lt2"/>
              </a:buClr>
              <a:buSzPts val="1400"/>
              <a:buFont typeface="Arial"/>
              <a:buNone/>
              <a:defRPr sz="1800" b="0" i="0" u="none" strike="noStrike" cap="none">
                <a:solidFill>
                  <a:schemeClr val="lt2"/>
                </a:solidFill>
              </a:defRPr>
            </a:lvl8pPr>
            <a:lvl9pPr marL="0" marR="0" lvl="8" indent="0" algn="l" rtl="0">
              <a:spcBef>
                <a:spcPts val="0"/>
              </a:spcBef>
              <a:spcAft>
                <a:spcPts val="0"/>
              </a:spcAft>
              <a:buClr>
                <a:schemeClr val="lt2"/>
              </a:buClr>
              <a:buSzPts val="1400"/>
              <a:buFont typeface="Arial"/>
              <a:buNone/>
              <a:defRPr sz="1800" b="0" i="0" u="none" strike="noStrike" cap="none">
                <a:solidFill>
                  <a:schemeClr val="lt2"/>
                </a:solidFill>
              </a:defRPr>
            </a:lvl9pPr>
          </a:lstStyle>
          <a:p>
            <a:endParaRPr/>
          </a:p>
        </p:txBody>
      </p:sp>
      <p:sp>
        <p:nvSpPr>
          <p:cNvPr id="18" name="Shape 18"/>
          <p:cNvSpPr txBox="1">
            <a:spLocks noGrp="1"/>
          </p:cNvSpPr>
          <p:nvPr>
            <p:ph type="subTitle" idx="1"/>
          </p:nvPr>
        </p:nvSpPr>
        <p:spPr>
          <a:xfrm>
            <a:off x="3962399" y="4385733"/>
            <a:ext cx="7197600" cy="14055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L="457189" marR="0" lvl="1" indent="-12689" algn="ctr"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L="914377" marR="0" lvl="2" indent="-12677" algn="ctr"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3pPr>
            <a:lvl4pPr marL="1371566" marR="0" lvl="3" indent="-12665"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4pPr>
            <a:lvl5pPr marL="1828754" marR="0" lvl="4" indent="-12654"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5pPr>
            <a:lvl6pPr marL="2285943" marR="0" lvl="5" indent="-12643"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6pPr>
            <a:lvl7pPr marL="2743131" marR="0" lvl="6" indent="-12631"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7pPr>
            <a:lvl8pPr marL="3200320" marR="0" lvl="7" indent="-12619"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8pPr>
            <a:lvl9pPr marL="3657509" marR="0" lvl="8" indent="-12608" algn="ctr" rtl="0">
              <a:lnSpc>
                <a:spcPct val="100000"/>
              </a:lnSpc>
              <a:spcBef>
                <a:spcPts val="1000"/>
              </a:spcBef>
              <a:spcAft>
                <a:spcPts val="1000"/>
              </a:spcAft>
              <a:buClr>
                <a:schemeClr val="lt1"/>
              </a:buClr>
              <a:buSzPts val="1200"/>
              <a:buFont typeface="Arial"/>
              <a:buNone/>
              <a:defRPr sz="1200" b="0" i="0" u="none" strike="noStrike" cap="none">
                <a:solidFill>
                  <a:schemeClr val="lt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8932557" y="5870575"/>
            <a:ext cx="1600200" cy="3777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962399" y="5870575"/>
            <a:ext cx="4893900" cy="377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10608958" y="5870575"/>
            <a:ext cx="551100" cy="377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9" name="Picture 8">
            <a:extLst>
              <a:ext uri="{FF2B5EF4-FFF2-40B4-BE49-F238E27FC236}">
                <a16:creationId xmlns:a16="http://schemas.microsoft.com/office/drawing/2014/main" xmlns="" id="{1EC9250F-4AFB-4591-A629-120A1A8243B4}"/>
              </a:ext>
            </a:extLst>
          </p:cNvPr>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0" y="0"/>
            <a:ext cx="1466964" cy="49324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95530" y="484550"/>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170" name="Shape 170"/>
          <p:cNvSpPr txBox="1">
            <a:spLocks noGrp="1"/>
          </p:cNvSpPr>
          <p:nvPr>
            <p:ph type="body" idx="1"/>
          </p:nvPr>
        </p:nvSpPr>
        <p:spPr>
          <a:xfrm>
            <a:off x="1154955" y="2603500"/>
            <a:ext cx="87615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73" name="Shape 17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86738" y="484550"/>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209" name="Shape 209"/>
          <p:cNvSpPr txBox="1">
            <a:spLocks noGrp="1"/>
          </p:cNvSpPr>
          <p:nvPr>
            <p:ph type="body" idx="1"/>
          </p:nvPr>
        </p:nvSpPr>
        <p:spPr>
          <a:xfrm>
            <a:off x="1154954" y="2603500"/>
            <a:ext cx="48252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0" name="Shape 210"/>
          <p:cNvSpPr txBox="1">
            <a:spLocks noGrp="1"/>
          </p:cNvSpPr>
          <p:nvPr>
            <p:ph type="body" idx="2"/>
          </p:nvPr>
        </p:nvSpPr>
        <p:spPr>
          <a:xfrm>
            <a:off x="6208712" y="2603500"/>
            <a:ext cx="48252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3" name="Shape 21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77946" y="484588"/>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216" name="Shape 216"/>
          <p:cNvSpPr txBox="1">
            <a:spLocks noGrp="1"/>
          </p:cNvSpPr>
          <p:nvPr>
            <p:ph type="body" idx="1"/>
          </p:nvPr>
        </p:nvSpPr>
        <p:spPr>
          <a:xfrm>
            <a:off x="1154954" y="2603500"/>
            <a:ext cx="48252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217" name="Shape 217"/>
          <p:cNvSpPr txBox="1">
            <a:spLocks noGrp="1"/>
          </p:cNvSpPr>
          <p:nvPr>
            <p:ph type="body" idx="2"/>
          </p:nvPr>
        </p:nvSpPr>
        <p:spPr>
          <a:xfrm>
            <a:off x="1154954" y="3179762"/>
            <a:ext cx="4825200" cy="28401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8" name="Shape 218"/>
          <p:cNvSpPr txBox="1">
            <a:spLocks noGrp="1"/>
          </p:cNvSpPr>
          <p:nvPr>
            <p:ph type="body" idx="3"/>
          </p:nvPr>
        </p:nvSpPr>
        <p:spPr>
          <a:xfrm>
            <a:off x="6208712" y="2603500"/>
            <a:ext cx="48252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219" name="Shape 219"/>
          <p:cNvSpPr txBox="1">
            <a:spLocks noGrp="1"/>
          </p:cNvSpPr>
          <p:nvPr>
            <p:ph type="body" idx="4"/>
          </p:nvPr>
        </p:nvSpPr>
        <p:spPr>
          <a:xfrm>
            <a:off x="6208710" y="3179762"/>
            <a:ext cx="4825200" cy="28401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22" name="Shape 22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484398" y="479085"/>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345" name="Shape 345"/>
          <p:cNvSpPr txBox="1">
            <a:spLocks noGrp="1"/>
          </p:cNvSpPr>
          <p:nvPr>
            <p:ph type="body" idx="1"/>
          </p:nvPr>
        </p:nvSpPr>
        <p:spPr>
          <a:xfrm>
            <a:off x="1154954" y="2617299"/>
            <a:ext cx="31293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46" name="Shape 346"/>
          <p:cNvSpPr txBox="1">
            <a:spLocks noGrp="1"/>
          </p:cNvSpPr>
          <p:nvPr>
            <p:ph type="body" idx="2"/>
          </p:nvPr>
        </p:nvSpPr>
        <p:spPr>
          <a:xfrm>
            <a:off x="1154954" y="3193561"/>
            <a:ext cx="31293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47" name="Shape 347"/>
          <p:cNvSpPr txBox="1">
            <a:spLocks noGrp="1"/>
          </p:cNvSpPr>
          <p:nvPr>
            <p:ph type="body" idx="3"/>
          </p:nvPr>
        </p:nvSpPr>
        <p:spPr>
          <a:xfrm>
            <a:off x="4512721" y="2603502"/>
            <a:ext cx="31455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48" name="Shape 348"/>
          <p:cNvSpPr txBox="1">
            <a:spLocks noGrp="1"/>
          </p:cNvSpPr>
          <p:nvPr>
            <p:ph type="body" idx="4"/>
          </p:nvPr>
        </p:nvSpPr>
        <p:spPr>
          <a:xfrm>
            <a:off x="4512721" y="3193561"/>
            <a:ext cx="31455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49" name="Shape 349"/>
          <p:cNvSpPr txBox="1">
            <a:spLocks noGrp="1"/>
          </p:cNvSpPr>
          <p:nvPr>
            <p:ph type="body" idx="5"/>
          </p:nvPr>
        </p:nvSpPr>
        <p:spPr>
          <a:xfrm>
            <a:off x="7886700" y="2617299"/>
            <a:ext cx="31611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50" name="Shape 350"/>
          <p:cNvSpPr txBox="1">
            <a:spLocks noGrp="1"/>
          </p:cNvSpPr>
          <p:nvPr>
            <p:ph type="body" idx="6"/>
          </p:nvPr>
        </p:nvSpPr>
        <p:spPr>
          <a:xfrm>
            <a:off x="7886700" y="3193561"/>
            <a:ext cx="31647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cxnSp>
        <p:nvCxnSpPr>
          <p:cNvPr id="351" name="Shape 351"/>
          <p:cNvCxnSpPr/>
          <p:nvPr/>
        </p:nvCxnSpPr>
        <p:spPr>
          <a:xfrm>
            <a:off x="4403971" y="2569633"/>
            <a:ext cx="0" cy="3492600"/>
          </a:xfrm>
          <a:prstGeom prst="straightConnector1">
            <a:avLst/>
          </a:prstGeom>
          <a:noFill/>
          <a:ln w="12700" cap="flat" cmpd="sng">
            <a:solidFill>
              <a:schemeClr val="accent1">
                <a:alpha val="40780"/>
              </a:schemeClr>
            </a:solidFill>
            <a:prstDash val="solid"/>
            <a:round/>
            <a:headEnd type="none" w="sm" len="sm"/>
            <a:tailEnd type="none" w="sm" len="sm"/>
          </a:ln>
        </p:spPr>
      </p:cxnSp>
      <p:cxnSp>
        <p:nvCxnSpPr>
          <p:cNvPr id="352" name="Shape 352"/>
          <p:cNvCxnSpPr/>
          <p:nvPr/>
        </p:nvCxnSpPr>
        <p:spPr>
          <a:xfrm>
            <a:off x="7772401" y="2569633"/>
            <a:ext cx="0" cy="3492600"/>
          </a:xfrm>
          <a:prstGeom prst="straightConnector1">
            <a:avLst/>
          </a:prstGeom>
          <a:noFill/>
          <a:ln w="12700" cap="flat" cmpd="sng">
            <a:solidFill>
              <a:schemeClr val="accent1">
                <a:alpha val="40780"/>
              </a:schemeClr>
            </a:solidFill>
            <a:prstDash val="solid"/>
            <a:round/>
            <a:headEnd type="none" w="sm" len="sm"/>
            <a:tailEnd type="none" w="sm" len="sm"/>
          </a:ln>
        </p:spPr>
      </p:cxnSp>
      <p:sp>
        <p:nvSpPr>
          <p:cNvPr id="355" name="Shape 355"/>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486737" y="477343"/>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358" name="Shape 358"/>
          <p:cNvSpPr txBox="1">
            <a:spLocks noGrp="1"/>
          </p:cNvSpPr>
          <p:nvPr>
            <p:ph type="body" idx="1"/>
          </p:nvPr>
        </p:nvSpPr>
        <p:spPr>
          <a:xfrm>
            <a:off x="1154952" y="4532845"/>
            <a:ext cx="30504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59" name="Shape 359"/>
          <p:cNvSpPr>
            <a:spLocks noGrp="1"/>
          </p:cNvSpPr>
          <p:nvPr>
            <p:ph type="pic" idx="2"/>
          </p:nvPr>
        </p:nvSpPr>
        <p:spPr>
          <a:xfrm>
            <a:off x="1334552"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0" name="Shape 360"/>
          <p:cNvSpPr txBox="1">
            <a:spLocks noGrp="1"/>
          </p:cNvSpPr>
          <p:nvPr>
            <p:ph type="body" idx="3"/>
          </p:nvPr>
        </p:nvSpPr>
        <p:spPr>
          <a:xfrm>
            <a:off x="1154953" y="5109107"/>
            <a:ext cx="3050400" cy="918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61" name="Shape 361"/>
          <p:cNvSpPr txBox="1">
            <a:spLocks noGrp="1"/>
          </p:cNvSpPr>
          <p:nvPr>
            <p:ph type="body" idx="4"/>
          </p:nvPr>
        </p:nvSpPr>
        <p:spPr>
          <a:xfrm>
            <a:off x="4572537" y="4532846"/>
            <a:ext cx="3046800" cy="651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62" name="Shape 362"/>
          <p:cNvSpPr>
            <a:spLocks noGrp="1"/>
          </p:cNvSpPr>
          <p:nvPr>
            <p:ph type="pic" idx="5"/>
          </p:nvPr>
        </p:nvSpPr>
        <p:spPr>
          <a:xfrm>
            <a:off x="474846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3" name="Shape 363"/>
          <p:cNvSpPr txBox="1">
            <a:spLocks noGrp="1"/>
          </p:cNvSpPr>
          <p:nvPr>
            <p:ph type="body" idx="6"/>
          </p:nvPr>
        </p:nvSpPr>
        <p:spPr>
          <a:xfrm>
            <a:off x="4568865" y="5184002"/>
            <a:ext cx="3050400" cy="843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64" name="Shape 364"/>
          <p:cNvSpPr txBox="1">
            <a:spLocks noGrp="1"/>
          </p:cNvSpPr>
          <p:nvPr>
            <p:ph type="body" idx="7"/>
          </p:nvPr>
        </p:nvSpPr>
        <p:spPr>
          <a:xfrm>
            <a:off x="7983434" y="4532847"/>
            <a:ext cx="3050400" cy="651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65" name="Shape 365"/>
          <p:cNvSpPr>
            <a:spLocks noGrp="1"/>
          </p:cNvSpPr>
          <p:nvPr>
            <p:ph type="pic" idx="8"/>
          </p:nvPr>
        </p:nvSpPr>
        <p:spPr>
          <a:xfrm>
            <a:off x="8163031"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6" name="Shape 366"/>
          <p:cNvSpPr txBox="1">
            <a:spLocks noGrp="1"/>
          </p:cNvSpPr>
          <p:nvPr>
            <p:ph type="body" idx="9"/>
          </p:nvPr>
        </p:nvSpPr>
        <p:spPr>
          <a:xfrm>
            <a:off x="7983434" y="5184001"/>
            <a:ext cx="3050400" cy="843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cxnSp>
        <p:nvCxnSpPr>
          <p:cNvPr id="367" name="Shape 367"/>
          <p:cNvCxnSpPr/>
          <p:nvPr/>
        </p:nvCxnSpPr>
        <p:spPr>
          <a:xfrm>
            <a:off x="4388153" y="2603500"/>
            <a:ext cx="0" cy="35175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368" name="Shape 368"/>
          <p:cNvCxnSpPr/>
          <p:nvPr/>
        </p:nvCxnSpPr>
        <p:spPr>
          <a:xfrm>
            <a:off x="7801905" y="2603500"/>
            <a:ext cx="0" cy="34926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371" name="Shape 37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86739" y="484549"/>
            <a:ext cx="88257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74" name="Shape 374"/>
          <p:cNvSpPr txBox="1">
            <a:spLocks noGrp="1"/>
          </p:cNvSpPr>
          <p:nvPr>
            <p:ph type="body" idx="1"/>
          </p:nvPr>
        </p:nvSpPr>
        <p:spPr>
          <a:xfrm rot="5400000">
            <a:off x="3827417" y="-69050"/>
            <a:ext cx="3416400" cy="87615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77" name="Shape 37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85801" y="609600"/>
            <a:ext cx="10131300" cy="14562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Calibri"/>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Clr>
                <a:schemeClr val="lt2"/>
              </a:buClr>
              <a:buSzPts val="1400"/>
              <a:buFont typeface="Arial"/>
              <a:buNone/>
              <a:defRPr sz="1800" b="0" i="0" u="none" strike="noStrike" cap="none">
                <a:solidFill>
                  <a:schemeClr val="lt2"/>
                </a:solidFill>
              </a:defRPr>
            </a:lvl2pPr>
            <a:lvl3pPr marL="0" marR="0" lvl="2" indent="0" algn="l" rtl="0">
              <a:spcBef>
                <a:spcPts val="0"/>
              </a:spcBef>
              <a:spcAft>
                <a:spcPts val="0"/>
              </a:spcAft>
              <a:buClr>
                <a:schemeClr val="lt2"/>
              </a:buClr>
              <a:buSzPts val="1400"/>
              <a:buFont typeface="Arial"/>
              <a:buNone/>
              <a:defRPr sz="1800" b="0" i="0" u="none" strike="noStrike" cap="none">
                <a:solidFill>
                  <a:schemeClr val="lt2"/>
                </a:solidFill>
              </a:defRPr>
            </a:lvl3pPr>
            <a:lvl4pPr marL="0" marR="0" lvl="3" indent="0" algn="l" rtl="0">
              <a:spcBef>
                <a:spcPts val="0"/>
              </a:spcBef>
              <a:spcAft>
                <a:spcPts val="0"/>
              </a:spcAft>
              <a:buClr>
                <a:schemeClr val="lt2"/>
              </a:buClr>
              <a:buSzPts val="1400"/>
              <a:buFont typeface="Arial"/>
              <a:buNone/>
              <a:defRPr sz="1800" b="0" i="0" u="none" strike="noStrike" cap="none">
                <a:solidFill>
                  <a:schemeClr val="lt2"/>
                </a:solidFill>
              </a:defRPr>
            </a:lvl4pPr>
            <a:lvl5pPr marL="0" marR="0" lvl="4" indent="0" algn="l" rtl="0">
              <a:spcBef>
                <a:spcPts val="0"/>
              </a:spcBef>
              <a:spcAft>
                <a:spcPts val="0"/>
              </a:spcAft>
              <a:buClr>
                <a:schemeClr val="lt2"/>
              </a:buClr>
              <a:buSzPts val="1400"/>
              <a:buFont typeface="Arial"/>
              <a:buNone/>
              <a:defRPr sz="1800" b="0" i="0" u="none" strike="noStrike" cap="none">
                <a:solidFill>
                  <a:schemeClr val="lt2"/>
                </a:solidFill>
              </a:defRPr>
            </a:lvl5pPr>
            <a:lvl6pPr marL="0" marR="0" lvl="5" indent="0" algn="l" rtl="0">
              <a:spcBef>
                <a:spcPts val="0"/>
              </a:spcBef>
              <a:spcAft>
                <a:spcPts val="0"/>
              </a:spcAft>
              <a:buClr>
                <a:schemeClr val="lt2"/>
              </a:buClr>
              <a:buSzPts val="1400"/>
              <a:buFont typeface="Arial"/>
              <a:buNone/>
              <a:defRPr sz="1800" b="0" i="0" u="none" strike="noStrike" cap="none">
                <a:solidFill>
                  <a:schemeClr val="lt2"/>
                </a:solidFill>
              </a:defRPr>
            </a:lvl6pPr>
            <a:lvl7pPr marL="0" marR="0" lvl="6" indent="0" algn="l" rtl="0">
              <a:spcBef>
                <a:spcPts val="0"/>
              </a:spcBef>
              <a:spcAft>
                <a:spcPts val="0"/>
              </a:spcAft>
              <a:buClr>
                <a:schemeClr val="lt2"/>
              </a:buClr>
              <a:buSzPts val="1400"/>
              <a:buFont typeface="Arial"/>
              <a:buNone/>
              <a:defRPr sz="1800" b="0" i="0" u="none" strike="noStrike" cap="none">
                <a:solidFill>
                  <a:schemeClr val="lt2"/>
                </a:solidFill>
              </a:defRPr>
            </a:lvl7pPr>
            <a:lvl8pPr marL="0" marR="0" lvl="7" indent="0" algn="l" rtl="0">
              <a:spcBef>
                <a:spcPts val="0"/>
              </a:spcBef>
              <a:spcAft>
                <a:spcPts val="0"/>
              </a:spcAft>
              <a:buClr>
                <a:schemeClr val="lt2"/>
              </a:buClr>
              <a:buSzPts val="1400"/>
              <a:buFont typeface="Arial"/>
              <a:buNone/>
              <a:defRPr sz="1800" b="0" i="0" u="none" strike="noStrike" cap="none">
                <a:solidFill>
                  <a:schemeClr val="lt2"/>
                </a:solidFill>
              </a:defRPr>
            </a:lvl8pPr>
            <a:lvl9pPr marL="0" marR="0" lvl="8" indent="0" algn="l" rtl="0">
              <a:spcBef>
                <a:spcPts val="0"/>
              </a:spcBef>
              <a:spcAft>
                <a:spcPts val="0"/>
              </a:spcAft>
              <a:buClr>
                <a:schemeClr val="lt2"/>
              </a:buClr>
              <a:buSzPts val="1400"/>
              <a:buFont typeface="Arial"/>
              <a:buNone/>
              <a:defRPr sz="1800" b="0" i="0" u="none" strike="noStrike" cap="none">
                <a:solidFill>
                  <a:schemeClr val="lt2"/>
                </a:solidFill>
              </a:defRPr>
            </a:lvl9pPr>
          </a:lstStyle>
          <a:p>
            <a:endParaRPr/>
          </a:p>
        </p:txBody>
      </p:sp>
      <p:sp>
        <p:nvSpPr>
          <p:cNvPr id="11" name="Shape 11"/>
          <p:cNvSpPr txBox="1">
            <a:spLocks noGrp="1"/>
          </p:cNvSpPr>
          <p:nvPr>
            <p:ph type="body" idx="1"/>
          </p:nvPr>
        </p:nvSpPr>
        <p:spPr>
          <a:xfrm>
            <a:off x="685801" y="2142067"/>
            <a:ext cx="10131300" cy="3649200"/>
          </a:xfrm>
          <a:prstGeom prst="rect">
            <a:avLst/>
          </a:prstGeom>
          <a:noFill/>
          <a:ln>
            <a:noFill/>
          </a:ln>
        </p:spPr>
        <p:txBody>
          <a:bodyPr spcFirstLastPara="1" wrap="square" lIns="91425" tIns="91425" rIns="91425" bIns="91425" anchor="ctr" anchorCtr="0"/>
          <a:lstStyle>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lnSpc>
                <a:spcPct val="100000"/>
              </a:lnSpc>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lnSpc>
                <a:spcPct val="100000"/>
              </a:lnSpc>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589660" y="5870575"/>
            <a:ext cx="1600200" cy="3777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685800" y="5870575"/>
            <a:ext cx="7827600" cy="377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10266061" y="5870575"/>
            <a:ext cx="551100" cy="377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7" name="Picture 6">
            <a:extLst>
              <a:ext uri="{FF2B5EF4-FFF2-40B4-BE49-F238E27FC236}">
                <a16:creationId xmlns:a16="http://schemas.microsoft.com/office/drawing/2014/main" xmlns="" id="{19CF9BAA-CFEC-442C-A684-D5C5BC22BAD7}"/>
              </a:ext>
            </a:extLst>
          </p:cNvPr>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0" y="0"/>
            <a:ext cx="1466964" cy="49324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grpSp>
        <p:nvGrpSpPr>
          <p:cNvPr id="151" name="Shape 151"/>
          <p:cNvGrpSpPr/>
          <p:nvPr/>
        </p:nvGrpSpPr>
        <p:grpSpPr>
          <a:xfrm>
            <a:off x="0" y="0"/>
            <a:ext cx="12192000" cy="4844562"/>
            <a:chOff x="0" y="0"/>
            <a:chExt cx="12192000" cy="6864654"/>
          </a:xfrm>
        </p:grpSpPr>
        <p:sp>
          <p:nvSpPr>
            <p:cNvPr id="152" name="Shape 152"/>
            <p:cNvSpPr/>
            <p:nvPr/>
          </p:nvSpPr>
          <p:spPr>
            <a:xfrm>
              <a:off x="0" y="0"/>
              <a:ext cx="12192000" cy="6858000"/>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rot="-589940">
              <a:off x="8490955" y="1797525"/>
              <a:ext cx="3299261" cy="440878"/>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459506" y="1866405"/>
              <a:ext cx="11277600" cy="4533900"/>
            </a:xfrm>
            <a:custGeom>
              <a:avLst/>
              <a:gdLst/>
              <a:ahLst/>
              <a:cxnLst/>
              <a:rect l="0" t="0" r="0" b="0"/>
              <a:pathLst>
                <a:path w="120000" h="120000" extrusionOk="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60" name="Shape 160"/>
            <p:cNvSpPr/>
            <p:nvPr/>
          </p:nvSpPr>
          <p:spPr>
            <a:xfrm>
              <a:off x="0" y="1587"/>
              <a:ext cx="12192000" cy="6856500"/>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1" name="Shape 161"/>
          <p:cNvSpPr txBox="1">
            <a:spLocks noGrp="1"/>
          </p:cNvSpPr>
          <p:nvPr>
            <p:ph type="title"/>
          </p:nvPr>
        </p:nvSpPr>
        <p:spPr>
          <a:xfrm>
            <a:off x="487484" y="481461"/>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162" name="Shape 162"/>
          <p:cNvSpPr txBox="1">
            <a:spLocks noGrp="1"/>
          </p:cNvSpPr>
          <p:nvPr>
            <p:ph type="body" idx="1"/>
          </p:nvPr>
        </p:nvSpPr>
        <p:spPr>
          <a:xfrm>
            <a:off x="1154955" y="2603500"/>
            <a:ext cx="87615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65" name="Shape 16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19" name="Picture 18">
            <a:extLst>
              <a:ext uri="{FF2B5EF4-FFF2-40B4-BE49-F238E27FC236}">
                <a16:creationId xmlns:a16="http://schemas.microsoft.com/office/drawing/2014/main" xmlns="" id="{4B26700F-49AC-4B4C-A46C-B94A75C3C9BC}"/>
              </a:ext>
            </a:extLst>
          </p:cNvPr>
          <p:cNvPicPr>
            <a:picLocks noChangeAspect="1"/>
          </p:cNvPicPr>
          <p:nvPr userDrawn="1"/>
        </p:nvPicPr>
        <p:blipFill>
          <a:blip r:embed="rId9">
            <a:extLst>
              <a:ext uri="{28A0092B-C50C-407E-A947-70E740481C1C}">
                <a14:useLocalDpi xmlns:a14="http://schemas.microsoft.com/office/drawing/2010/main" xmlns="" val="0"/>
              </a:ext>
            </a:extLst>
          </a:blip>
          <a:stretch>
            <a:fillRect/>
          </a:stretch>
        </p:blipFill>
        <p:spPr>
          <a:xfrm>
            <a:off x="10694930" y="6368403"/>
            <a:ext cx="1466964" cy="493240"/>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69" r:id="rId2"/>
    <p:sldLayoutId id="2147483670" r:id="rId3"/>
    <p:sldLayoutId id="2147483679" r:id="rId4"/>
    <p:sldLayoutId id="2147483680" r:id="rId5"/>
    <p:sldLayoutId id="214748368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perso.telecom-paristech.fr/eagan/class/igr204/data/cars.cs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level-up.one/sampling-with-replacement-sampling-without-replacement/"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ctrTitle"/>
          </p:nvPr>
        </p:nvSpPr>
        <p:spPr>
          <a:xfrm>
            <a:off x="1050601" y="1389276"/>
            <a:ext cx="10090800" cy="2677500"/>
          </a:xfrm>
          <a:prstGeom prst="rect">
            <a:avLst/>
          </a:prstGeom>
          <a:noFill/>
          <a:ln>
            <a:noFill/>
          </a:ln>
        </p:spPr>
        <p:txBody>
          <a:bodyPr spcFirstLastPara="1" wrap="square" lIns="91425" tIns="45700" rIns="91425" bIns="45700" anchor="b" anchorCtr="0">
            <a:noAutofit/>
          </a:bodyPr>
          <a:lstStyle/>
          <a:p>
            <a:pPr lvl="0" algn="l">
              <a:buClr>
                <a:schemeClr val="lt2"/>
              </a:buClr>
            </a:pPr>
            <a:r>
              <a:rPr lang="en-US" dirty="0" smtClean="0"/>
              <a:t>Introduction to Apache Spark</a:t>
            </a:r>
            <a:endParaRPr b="0" i="0" u="none" strike="noStrike" cap="none" dirty="0">
              <a:solidFill>
                <a:srgbClr val="FFF7EE"/>
              </a:solidFill>
              <a:latin typeface="Century Gothic"/>
              <a:ea typeface="Century Gothic"/>
              <a:cs typeface="Century Gothic"/>
              <a:sym typeface="Century Gothic"/>
            </a:endParaRPr>
          </a:p>
        </p:txBody>
      </p:sp>
      <p:sp>
        <p:nvSpPr>
          <p:cNvPr id="401" name="Shape 401"/>
          <p:cNvSpPr txBox="1">
            <a:spLocks noGrp="1"/>
          </p:cNvSpPr>
          <p:nvPr>
            <p:ph type="subTitle" idx="1"/>
          </p:nvPr>
        </p:nvSpPr>
        <p:spPr>
          <a:xfrm>
            <a:off x="1127748" y="4066776"/>
            <a:ext cx="9942034" cy="461665"/>
          </a:xfrm>
          <a:prstGeom prst="rect">
            <a:avLst/>
          </a:prstGeom>
          <a:noFill/>
          <a:ln>
            <a:noFill/>
          </a:ln>
        </p:spPr>
        <p:txBody>
          <a:bodyPr spcFirstLastPara="1" wrap="square" lIns="91425" tIns="45700" rIns="91425" bIns="45700" anchor="t" anchorCtr="0">
            <a:noAutofit/>
          </a:bodyPr>
          <a:lstStyle/>
          <a:p>
            <a:pPr lvl="0" algn="l">
              <a:buClr>
                <a:srgbClr val="FF9900"/>
              </a:buClr>
            </a:pPr>
            <a:r>
              <a:rPr lang="en-US" dirty="0" smtClean="0"/>
              <a:t>.</a:t>
            </a:r>
            <a:endParaRPr dirty="0">
              <a:solidFill>
                <a:srgbClr val="FFF7EE"/>
              </a:solidFill>
            </a:endParaRPr>
          </a:p>
        </p:txBody>
      </p:sp>
      <p:sp>
        <p:nvSpPr>
          <p:cNvPr id="402" name="Shape 402"/>
          <p:cNvSpPr txBox="1">
            <a:spLocks noGrp="1"/>
          </p:cNvSpPr>
          <p:nvPr>
            <p:ph type="sldNum" idx="12"/>
          </p:nvPr>
        </p:nvSpPr>
        <p:spPr>
          <a:xfrm>
            <a:off x="10608958" y="5870575"/>
            <a:ext cx="551100" cy="377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Calibri"/>
              <a:buNone/>
            </a:pPr>
            <a:fld id="{00000000-1234-1234-1234-123412341234}" type="slidenum">
              <a:rPr lang="en-US" sz="10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Font typeface="Calibri"/>
                <a:buNone/>
              </a:pPr>
              <a:t>1</a:t>
            </a:fld>
            <a:endParaRPr sz="1000" b="0" i="0" u="none" strike="noStrike" cap="none">
              <a:solidFill>
                <a:srgbClr val="00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xmlns="" id="{A9C378CE-D12E-40C2-B716-2F245F32A092}"/>
              </a:ext>
            </a:extLst>
          </p:cNvPr>
          <p:cNvSpPr txBox="1"/>
          <p:nvPr/>
        </p:nvSpPr>
        <p:spPr>
          <a:xfrm>
            <a:off x="8894458" y="6127188"/>
            <a:ext cx="3429000" cy="461665"/>
          </a:xfrm>
          <a:prstGeom prst="rect">
            <a:avLst/>
          </a:prstGeom>
          <a:noFill/>
        </p:spPr>
        <p:txBody>
          <a:bodyPr wrap="square" rtlCol="0" anchor="ctr" anchorCtr="1">
            <a:spAutoFit/>
          </a:bodyPr>
          <a:lstStyle/>
          <a:p>
            <a:pPr algn="ctr"/>
            <a:r>
              <a:rPr lang="en-US" sz="2400" b="1" dirty="0">
                <a:solidFill>
                  <a:schemeClr val="accent6">
                    <a:lumMod val="60000"/>
                    <a:lumOff val="40000"/>
                  </a:schemeClr>
                </a:solidFill>
              </a:rPr>
              <a:t>Week </a:t>
            </a:r>
            <a:r>
              <a:rPr lang="en-US" sz="2400" b="1" dirty="0" smtClean="0">
                <a:solidFill>
                  <a:schemeClr val="accent6">
                    <a:lumMod val="60000"/>
                    <a:lumOff val="40000"/>
                  </a:schemeClr>
                </a:solidFill>
              </a:rPr>
              <a:t>13</a:t>
            </a:r>
            <a:endParaRPr lang="en-US" sz="2400" b="1" dirty="0">
              <a:solidFill>
                <a:schemeClr val="accent6">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2400" b="1" dirty="0" smtClean="0"/>
              <a:t>Apache Spark Components and Architecture</a:t>
            </a:r>
            <a:endParaRPr lang="en-US" sz="2400" b="1" dirty="0"/>
          </a:p>
        </p:txBody>
      </p:sp>
      <p:sp>
        <p:nvSpPr>
          <p:cNvPr id="3" name="Text Placeholder 2"/>
          <p:cNvSpPr>
            <a:spLocks noGrp="1"/>
          </p:cNvSpPr>
          <p:nvPr>
            <p:ph type="body" idx="1"/>
          </p:nvPr>
        </p:nvSpPr>
        <p:spPr>
          <a:xfrm>
            <a:off x="546265" y="1715707"/>
            <a:ext cx="11198431" cy="5004070"/>
          </a:xfrm>
        </p:spPr>
        <p:txBody>
          <a:bodyPr/>
          <a:lstStyle/>
          <a:p>
            <a:pPr fontAlgn="base">
              <a:buNone/>
            </a:pPr>
            <a:r>
              <a:rPr lang="en-US" sz="1600" dirty="0" smtClean="0"/>
              <a:t>Following are most important takeaways of the architecture:</a:t>
            </a:r>
          </a:p>
          <a:p>
            <a:pPr fontAlgn="base"/>
            <a:r>
              <a:rPr lang="en-US" sz="1600" dirty="0" smtClean="0"/>
              <a:t>Each application gets its own executor processes, which remains in memory up to the duration of the complete application and run tasks in multiple threads. This means each application is independent from the other, on both the scheduling side since each driver schedules its own tasks and executor side as tasks from different applications run in different JVMs.</a:t>
            </a:r>
          </a:p>
          <a:p>
            <a:pPr fontAlgn="base"/>
            <a:r>
              <a:rPr lang="en-US" sz="1600" dirty="0" smtClean="0"/>
              <a:t>Spark is independent of cluster managers that implies, it can be coupled with any cluster manager and then leverage that cluster.</a:t>
            </a:r>
          </a:p>
          <a:p>
            <a:pPr fontAlgn="base"/>
            <a:r>
              <a:rPr lang="en-US" sz="1600" dirty="0" smtClean="0"/>
              <a:t>Because the driver schedules tasks on the cluster, it should be run as close to the worker nodes as possible.</a:t>
            </a:r>
          </a:p>
          <a:p>
            <a:pPr fontAlgn="base"/>
            <a:endParaRPr lang="en-US" sz="16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Spark RDD</a:t>
            </a:r>
            <a:endParaRPr lang="en-US"/>
          </a:p>
        </p:txBody>
      </p:sp>
      <p:sp>
        <p:nvSpPr>
          <p:cNvPr id="3" name="Text Placeholder 2"/>
          <p:cNvSpPr>
            <a:spLocks noGrp="1"/>
          </p:cNvSpPr>
          <p:nvPr>
            <p:ph type="body" idx="1"/>
          </p:nvPr>
        </p:nvSpPr>
        <p:spPr>
          <a:xfrm>
            <a:off x="665017" y="1721922"/>
            <a:ext cx="11067803" cy="4297978"/>
          </a:xfrm>
        </p:spPr>
        <p:txBody>
          <a:bodyPr/>
          <a:lstStyle/>
          <a:p>
            <a:r>
              <a:rPr lang="en-US" dirty="0" smtClean="0"/>
              <a:t>RDDs can contain any types of objects, including user-defined classes.</a:t>
            </a:r>
          </a:p>
          <a:p>
            <a:r>
              <a:rPr lang="en-US" dirty="0" smtClean="0"/>
              <a:t> An RDD is simply a capsulation around a very large dataset. In Spark all work is expressed as either creating new RDDs, transforming existing RDDs, or calling operations on RDDs to compute a result.</a:t>
            </a:r>
          </a:p>
          <a:p>
            <a:r>
              <a:rPr lang="en-US" dirty="0" smtClean="0"/>
              <a:t> Under the hood, Spark will automatically distribute the data contained in RDDs across your cluster and parallelize the operations you perform on them.</a:t>
            </a:r>
          </a:p>
          <a:p>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RDD</a:t>
            </a:r>
            <a:endParaRPr lang="en-US" dirty="0"/>
          </a:p>
        </p:txBody>
      </p:sp>
      <p:sp>
        <p:nvSpPr>
          <p:cNvPr id="3" name="Text Placeholder 2"/>
          <p:cNvSpPr>
            <a:spLocks noGrp="1"/>
          </p:cNvSpPr>
          <p:nvPr>
            <p:ph type="body" idx="1"/>
          </p:nvPr>
        </p:nvSpPr>
        <p:spPr>
          <a:xfrm>
            <a:off x="1154955" y="1721708"/>
            <a:ext cx="8761500" cy="4298192"/>
          </a:xfrm>
        </p:spPr>
        <p:txBody>
          <a:bodyPr/>
          <a:lstStyle/>
          <a:p>
            <a:r>
              <a:rPr lang="en-US" dirty="0" smtClean="0"/>
              <a:t>Resilient Distributed Datasets</a:t>
            </a:r>
          </a:p>
          <a:p>
            <a:pPr lvl="1"/>
            <a:r>
              <a:rPr lang="en-US" dirty="0" smtClean="0"/>
              <a:t>Dataset = </a:t>
            </a:r>
            <a:r>
              <a:rPr lang="en-US" b="1" dirty="0" smtClean="0"/>
              <a:t>Collection</a:t>
            </a:r>
            <a:r>
              <a:rPr lang="en-US" dirty="0" smtClean="0"/>
              <a:t> of Data (Strings, Integers, Objects, </a:t>
            </a:r>
            <a:r>
              <a:rPr lang="en-US" dirty="0" err="1" smtClean="0"/>
              <a:t>etc</a:t>
            </a:r>
            <a:r>
              <a:rPr lang="en-US" dirty="0" smtClean="0"/>
              <a:t>)</a:t>
            </a:r>
          </a:p>
          <a:p>
            <a:pPr lvl="2"/>
            <a:r>
              <a:rPr lang="en-US" dirty="0" smtClean="0"/>
              <a:t>Declared like a Collection (</a:t>
            </a:r>
            <a:r>
              <a:rPr lang="en-US" dirty="0" err="1" smtClean="0"/>
              <a:t>ie</a:t>
            </a:r>
            <a:r>
              <a:rPr lang="en-US" dirty="0" smtClean="0"/>
              <a:t>: </a:t>
            </a:r>
            <a:r>
              <a:rPr lang="en-US" dirty="0" err="1" smtClean="0"/>
              <a:t>JavaRDD</a:t>
            </a:r>
            <a:r>
              <a:rPr lang="en-US" dirty="0" smtClean="0"/>
              <a:t>&lt;String&gt; for an RDD of Strings)</a:t>
            </a:r>
          </a:p>
          <a:p>
            <a:pPr lvl="1"/>
            <a:r>
              <a:rPr lang="en-US" dirty="0" smtClean="0"/>
              <a:t>RDD encapsulate large datasets</a:t>
            </a:r>
          </a:p>
          <a:p>
            <a:pPr lvl="2"/>
            <a:r>
              <a:rPr lang="en-US" dirty="0" smtClean="0"/>
              <a:t>Spark automatically distributes data contained in RDDs across cluster</a:t>
            </a:r>
          </a:p>
          <a:p>
            <a:pPr lvl="1"/>
            <a:r>
              <a:rPr lang="en-US" dirty="0" smtClean="0"/>
              <a:t>RDD Operations</a:t>
            </a:r>
          </a:p>
          <a:p>
            <a:pPr lvl="2"/>
            <a:r>
              <a:rPr lang="en-US" dirty="0" smtClean="0"/>
              <a:t>Transformations – Apply a function to each “row” of an RDD, </a:t>
            </a:r>
            <a:r>
              <a:rPr lang="en-US" b="1" dirty="0" smtClean="0"/>
              <a:t>returns new RDD</a:t>
            </a:r>
          </a:p>
          <a:p>
            <a:pPr lvl="2"/>
            <a:r>
              <a:rPr lang="en-US" dirty="0" smtClean="0"/>
              <a:t>Actions – Compute a result based on data in an RDD</a:t>
            </a:r>
            <a:br>
              <a:rPr lang="en-US" dirty="0" smtClean="0"/>
            </a:br>
            <a:endParaRPr lang="en-US" dirty="0" smtClean="0"/>
          </a:p>
          <a:p>
            <a:r>
              <a:rPr lang="en-US" dirty="0" smtClean="0"/>
              <a:t>General Spark Workflow</a:t>
            </a:r>
          </a:p>
          <a:p>
            <a:pPr lvl="1"/>
            <a:r>
              <a:rPr lang="en-US" b="1" dirty="0" smtClean="0"/>
              <a:t>Generate </a:t>
            </a:r>
            <a:r>
              <a:rPr lang="en-US" dirty="0" smtClean="0"/>
              <a:t>RDDs from data</a:t>
            </a:r>
          </a:p>
          <a:p>
            <a:pPr lvl="1"/>
            <a:r>
              <a:rPr lang="en-US" dirty="0" smtClean="0"/>
              <a:t>Apply </a:t>
            </a:r>
            <a:r>
              <a:rPr lang="en-US" b="1" dirty="0" smtClean="0"/>
              <a:t>transformations</a:t>
            </a:r>
          </a:p>
          <a:p>
            <a:pPr lvl="1"/>
            <a:r>
              <a:rPr lang="en-US" dirty="0" smtClean="0"/>
              <a:t>Get desired results from </a:t>
            </a:r>
            <a:r>
              <a:rPr lang="en-US" b="1" dirty="0" smtClean="0"/>
              <a:t>actions</a:t>
            </a:r>
            <a:endParaRPr lang="en-US" b="1"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12</a:t>
            </a:fld>
            <a:endParaRPr lang="en-US"/>
          </a:p>
        </p:txBody>
      </p:sp>
    </p:spTree>
    <p:extLst>
      <p:ext uri="{BB962C8B-B14F-4D97-AF65-F5344CB8AC3E}">
        <p14:creationId xmlns:p14="http://schemas.microsoft.com/office/powerpoint/2010/main" xmlns="" val="377073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smtClean="0"/>
              <a:t> Spark RDDs</a:t>
            </a:r>
            <a:endParaRPr lang="en-US" dirty="0" smtClean="0"/>
          </a:p>
        </p:txBody>
      </p:sp>
      <p:sp>
        <p:nvSpPr>
          <p:cNvPr id="3" name="Text Placeholder 2"/>
          <p:cNvSpPr>
            <a:spLocks noGrp="1"/>
          </p:cNvSpPr>
          <p:nvPr>
            <p:ph type="body" idx="1"/>
          </p:nvPr>
        </p:nvSpPr>
        <p:spPr>
          <a:xfrm>
            <a:off x="1154955" y="1721708"/>
            <a:ext cx="10577866" cy="4298192"/>
          </a:xfrm>
        </p:spPr>
        <p:txBody>
          <a:bodyPr/>
          <a:lstStyle/>
          <a:p>
            <a:r>
              <a:rPr lang="en-US" sz="1400" dirty="0" smtClean="0"/>
              <a:t>Take </a:t>
            </a:r>
            <a:r>
              <a:rPr lang="en-US" sz="1400" dirty="0" smtClean="0"/>
              <a:t>an existing collection in your program and pass it to </a:t>
            </a:r>
            <a:r>
              <a:rPr lang="en-US" sz="1400" dirty="0" err="1" smtClean="0"/>
              <a:t>SparkContext’s</a:t>
            </a:r>
            <a:r>
              <a:rPr lang="en-US" sz="1400" dirty="0" smtClean="0"/>
              <a:t> parallelize method</a:t>
            </a:r>
            <a:endParaRPr lang="en-US" sz="1400" dirty="0" smtClean="0"/>
          </a:p>
          <a:p>
            <a:r>
              <a:rPr lang="en-US" sz="1400" dirty="0" smtClean="0"/>
              <a:t>Initialize </a:t>
            </a:r>
            <a:r>
              <a:rPr lang="en-US" sz="1400" dirty="0" err="1" smtClean="0"/>
              <a:t>JavaSparkContext</a:t>
            </a:r>
            <a:r>
              <a:rPr lang="en-US" sz="1400" dirty="0" smtClean="0"/>
              <a:t>, using a </a:t>
            </a:r>
            <a:r>
              <a:rPr lang="en-US" sz="1400" dirty="0" err="1" smtClean="0"/>
              <a:t>SparkConf</a:t>
            </a:r>
            <a:r>
              <a:rPr lang="en-US" sz="1400" dirty="0" smtClean="0"/>
              <a:t> object</a:t>
            </a:r>
            <a:r>
              <a:rPr lang="en-US" dirty="0" smtClean="0"/>
              <a:t/>
            </a:r>
            <a:br>
              <a:rPr lang="en-US" dirty="0" smtClean="0"/>
            </a:br>
            <a:r>
              <a:rPr lang="en-US" dirty="0" smtClean="0"/>
              <a:t/>
            </a:r>
            <a:br>
              <a:rPr lang="en-US" dirty="0" smtClean="0"/>
            </a:br>
            <a:endParaRPr lang="en-US" dirty="0" smtClean="0"/>
          </a:p>
          <a:p>
            <a:pPr lvl="1"/>
            <a:r>
              <a:rPr lang="en-US" dirty="0" smtClean="0"/>
              <a:t>Use </a:t>
            </a:r>
            <a:r>
              <a:rPr lang="en-US" dirty="0" err="1" smtClean="0"/>
              <a:t>JavaSparkContext</a:t>
            </a:r>
            <a:r>
              <a:rPr lang="en-US" dirty="0" smtClean="0"/>
              <a:t> to generate RDD in one of two ways:</a:t>
            </a:r>
          </a:p>
          <a:p>
            <a:pPr marL="1414781" lvl="2" indent="-342900">
              <a:buFont typeface="+mj-lt"/>
              <a:buAutoNum type="arabicPeriod"/>
            </a:pPr>
            <a:r>
              <a:rPr lang="en-US" dirty="0" smtClean="0"/>
              <a:t>Transform a collection into an RDD (used for </a:t>
            </a:r>
            <a:r>
              <a:rPr lang="en-US" b="1" dirty="0" smtClean="0"/>
              <a:t>testing</a:t>
            </a:r>
            <a:r>
              <a:rPr lang="en-US" dirty="0" smtClean="0"/>
              <a:t> purposes)</a:t>
            </a:r>
            <a:br>
              <a:rPr lang="en-US" dirty="0" smtClean="0"/>
            </a:br>
            <a:r>
              <a:rPr lang="en-US" dirty="0" smtClean="0"/>
              <a:t/>
            </a:r>
            <a:br>
              <a:rPr lang="en-US" dirty="0" smtClean="0"/>
            </a:br>
            <a:r>
              <a:rPr lang="en-US" dirty="0" smtClean="0"/>
              <a:t/>
            </a:r>
            <a:br>
              <a:rPr lang="en-US" dirty="0" smtClean="0"/>
            </a:br>
            <a:endParaRPr lang="en-US" dirty="0" smtClean="0"/>
          </a:p>
          <a:p>
            <a:pPr marL="1414781" lvl="2" indent="-342900">
              <a:buFont typeface="+mj-lt"/>
              <a:buAutoNum type="arabicPeriod"/>
            </a:pPr>
            <a:r>
              <a:rPr lang="en-US" dirty="0" smtClean="0"/>
              <a:t>Generate an RDD from a file</a:t>
            </a:r>
            <a:br>
              <a:rPr lang="en-US" dirty="0" smtClean="0"/>
            </a:br>
            <a:r>
              <a:rPr lang="en-US" dirty="0" smtClean="0"/>
              <a:t/>
            </a:r>
            <a:br>
              <a:rPr lang="en-US" dirty="0" smtClean="0"/>
            </a:br>
            <a:endParaRPr lang="en-US" dirty="0" smtClean="0"/>
          </a:p>
          <a:p>
            <a:pPr marL="957581" lvl="1" indent="-342900"/>
            <a:r>
              <a:rPr lang="en-US" dirty="0" smtClean="0"/>
              <a:t>Note: Unless otherwise specified, path starts at project root</a:t>
            </a:r>
          </a:p>
          <a:p>
            <a:pPr marL="957581" lvl="1" indent="-342900"/>
            <a:r>
              <a:rPr lang="en-US" dirty="0" smtClean="0"/>
              <a:t>Note: External Data can be stored on the network (</a:t>
            </a:r>
            <a:r>
              <a:rPr lang="en-US" dirty="0" err="1" smtClean="0"/>
              <a:t>ie</a:t>
            </a:r>
            <a:r>
              <a:rPr lang="en-US" dirty="0" smtClean="0"/>
              <a:t>: on the HDFS Server)</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13</a:t>
            </a:fld>
            <a:endParaRPr lang="en-US"/>
          </a:p>
        </p:txBody>
      </p:sp>
      <p:pic>
        <p:nvPicPr>
          <p:cNvPr id="6" name="Picture 5"/>
          <p:cNvPicPr>
            <a:picLocks noChangeAspect="1"/>
          </p:cNvPicPr>
          <p:nvPr/>
        </p:nvPicPr>
        <p:blipFill>
          <a:blip r:embed="rId2"/>
          <a:stretch>
            <a:fillRect/>
          </a:stretch>
        </p:blipFill>
        <p:spPr>
          <a:xfrm>
            <a:off x="2113648" y="2603414"/>
            <a:ext cx="8524875" cy="514350"/>
          </a:xfrm>
          <a:prstGeom prst="rect">
            <a:avLst/>
          </a:prstGeom>
        </p:spPr>
      </p:pic>
      <p:pic>
        <p:nvPicPr>
          <p:cNvPr id="7" name="Picture 6"/>
          <p:cNvPicPr>
            <a:picLocks noChangeAspect="1"/>
          </p:cNvPicPr>
          <p:nvPr/>
        </p:nvPicPr>
        <p:blipFill>
          <a:blip r:embed="rId3"/>
          <a:stretch>
            <a:fillRect/>
          </a:stretch>
        </p:blipFill>
        <p:spPr>
          <a:xfrm>
            <a:off x="2587453" y="3764562"/>
            <a:ext cx="6572250" cy="581025"/>
          </a:xfrm>
          <a:prstGeom prst="rect">
            <a:avLst/>
          </a:prstGeom>
        </p:spPr>
      </p:pic>
      <p:pic>
        <p:nvPicPr>
          <p:cNvPr id="8" name="Picture 7"/>
          <p:cNvPicPr>
            <a:picLocks noChangeAspect="1"/>
          </p:cNvPicPr>
          <p:nvPr/>
        </p:nvPicPr>
        <p:blipFill>
          <a:blip r:embed="rId4"/>
          <a:stretch>
            <a:fillRect/>
          </a:stretch>
        </p:blipFill>
        <p:spPr>
          <a:xfrm>
            <a:off x="2619375" y="4770220"/>
            <a:ext cx="7562850" cy="361950"/>
          </a:xfrm>
          <a:prstGeom prst="rect">
            <a:avLst/>
          </a:prstGeom>
        </p:spPr>
      </p:pic>
    </p:spTree>
    <p:extLst>
      <p:ext uri="{BB962C8B-B14F-4D97-AF65-F5344CB8AC3E}">
        <p14:creationId xmlns:p14="http://schemas.microsoft.com/office/powerpoint/2010/main" xmlns="" val="3673949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RDDs</a:t>
            </a:r>
            <a:endParaRPr lang="en-US" dirty="0"/>
          </a:p>
        </p:txBody>
      </p:sp>
      <p:sp>
        <p:nvSpPr>
          <p:cNvPr id="3" name="Text Placeholder 2"/>
          <p:cNvSpPr>
            <a:spLocks noGrp="1"/>
          </p:cNvSpPr>
          <p:nvPr>
            <p:ph type="body" idx="1"/>
          </p:nvPr>
        </p:nvSpPr>
        <p:spPr>
          <a:xfrm>
            <a:off x="665017" y="1721922"/>
            <a:ext cx="11067803" cy="4297978"/>
          </a:xfrm>
        </p:spPr>
        <p:txBody>
          <a:bodyPr/>
          <a:lstStyle/>
          <a:p>
            <a:pPr>
              <a:buNone/>
            </a:pPr>
            <a:r>
              <a:rPr lang="en-US" dirty="0" smtClean="0"/>
              <a:t>RDDs  use for following two purposes.</a:t>
            </a:r>
          </a:p>
          <a:p>
            <a:r>
              <a:rPr lang="en-US" dirty="0" smtClean="0"/>
              <a:t>Transformations </a:t>
            </a:r>
          </a:p>
          <a:p>
            <a:r>
              <a:rPr lang="en-US" dirty="0" smtClean="0"/>
              <a:t>Action</a:t>
            </a:r>
            <a:endParaRPr lang="en-US" dirty="0" smtClean="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sp>
        <p:nvSpPr>
          <p:cNvPr id="3" name="Text Placeholder 2"/>
          <p:cNvSpPr>
            <a:spLocks noGrp="1"/>
          </p:cNvSpPr>
          <p:nvPr>
            <p:ph type="body" idx="1"/>
          </p:nvPr>
        </p:nvSpPr>
        <p:spPr>
          <a:xfrm>
            <a:off x="470262" y="1541417"/>
            <a:ext cx="11116491" cy="4794069"/>
          </a:xfrm>
        </p:spPr>
        <p:txBody>
          <a:bodyPr/>
          <a:lstStyle/>
          <a:p>
            <a:r>
              <a:rPr lang="en-US" b="1" dirty="0" smtClean="0"/>
              <a:t>Transformations</a:t>
            </a:r>
          </a:p>
          <a:p>
            <a:pPr lvl="1"/>
            <a:r>
              <a:rPr lang="en-US" dirty="0" smtClean="0"/>
              <a:t>Transformations</a:t>
            </a:r>
            <a:r>
              <a:rPr lang="en-US" b="1" dirty="0" smtClean="0"/>
              <a:t> </a:t>
            </a:r>
            <a:r>
              <a:rPr lang="en-US" b="1" dirty="0" smtClean="0"/>
              <a:t> </a:t>
            </a:r>
            <a:r>
              <a:rPr lang="en-US" dirty="0" smtClean="0"/>
              <a:t>is </a:t>
            </a:r>
            <a:r>
              <a:rPr lang="en-US" dirty="0" smtClean="0"/>
              <a:t>a function that produces new RDD from the existing RDDs. It takes RDD as input and produces one or more RDD as output. Each time it creates new RDD when we apply any transformation</a:t>
            </a:r>
            <a:endParaRPr lang="en-US" b="1" dirty="0" smtClean="0"/>
          </a:p>
          <a:p>
            <a:pPr lvl="1"/>
            <a:r>
              <a:rPr lang="en-US" dirty="0" smtClean="0"/>
              <a:t>How the data a changed into a </a:t>
            </a:r>
            <a:r>
              <a:rPr lang="en-US" b="1" dirty="0" smtClean="0"/>
              <a:t>usable form</a:t>
            </a:r>
          </a:p>
          <a:p>
            <a:pPr lvl="1"/>
            <a:r>
              <a:rPr lang="en-US" dirty="0" smtClean="0"/>
              <a:t>Return a new RDD with the transformation </a:t>
            </a:r>
            <a:r>
              <a:rPr lang="en-US" dirty="0" smtClean="0"/>
              <a:t>applied</a:t>
            </a:r>
          </a:p>
          <a:p>
            <a:pPr lvl="1"/>
            <a:r>
              <a:rPr lang="en-US" sz="1400" dirty="0" smtClean="0"/>
              <a:t>One of the most common transformation is filter which will return a new RDD with a subset of the data in the original RDD.</a:t>
            </a:r>
          </a:p>
          <a:p>
            <a:pPr lvl="1"/>
            <a:r>
              <a:rPr lang="en-US" sz="1400" dirty="0" err="1" smtClean="0"/>
              <a:t>E.g</a:t>
            </a:r>
            <a:r>
              <a:rPr lang="en-US" sz="1400" dirty="0" smtClean="0"/>
              <a:t>: In the Following code we  used filter to create a new RDDs holding just strings that contain the  word “Friday</a:t>
            </a:r>
            <a:r>
              <a:rPr lang="en-US" sz="1400" dirty="0" smtClean="0"/>
              <a:t>”</a:t>
            </a:r>
            <a:endParaRPr lang="en-US" sz="1400" dirty="0" smtClean="0"/>
          </a:p>
          <a:p>
            <a:endParaRPr lang="en-US" dirty="0" smtClean="0"/>
          </a:p>
          <a:p>
            <a:r>
              <a:rPr lang="en-US" dirty="0" smtClean="0"/>
              <a:t>Example </a:t>
            </a:r>
            <a:r>
              <a:rPr lang="en-US" dirty="0" smtClean="0"/>
              <a:t>uses:</a:t>
            </a:r>
          </a:p>
          <a:p>
            <a:pPr lvl="2"/>
            <a:r>
              <a:rPr lang="en-US" sz="1600" dirty="0" smtClean="0"/>
              <a:t>Reformat data</a:t>
            </a:r>
          </a:p>
          <a:p>
            <a:pPr lvl="2"/>
            <a:r>
              <a:rPr lang="en-US" sz="1600" i="1" dirty="0" smtClean="0"/>
              <a:t>map(), filter</a:t>
            </a:r>
            <a:r>
              <a:rPr lang="en-US" sz="1600" i="1" dirty="0" smtClean="0"/>
              <a:t>(), </a:t>
            </a:r>
            <a:r>
              <a:rPr lang="en-US" sz="1600" dirty="0" smtClean="0"/>
              <a:t>union(dataset</a:t>
            </a:r>
            <a:r>
              <a:rPr lang="en-US" sz="1600" dirty="0" smtClean="0"/>
              <a:t>), </a:t>
            </a:r>
            <a:r>
              <a:rPr lang="en-US" sz="1600" dirty="0" smtClean="0"/>
              <a:t>Intersection</a:t>
            </a:r>
            <a:r>
              <a:rPr lang="en-US" sz="1600" dirty="0" smtClean="0"/>
              <a:t>(), </a:t>
            </a:r>
            <a:r>
              <a:rPr lang="en-US" sz="1600" dirty="0" smtClean="0"/>
              <a:t>distinct</a:t>
            </a:r>
            <a:r>
              <a:rPr lang="en-US" sz="1600" dirty="0" smtClean="0"/>
              <a:t>(), </a:t>
            </a:r>
            <a:r>
              <a:rPr lang="en-US" sz="1600" dirty="0" err="1" smtClean="0"/>
              <a:t>groupByKey</a:t>
            </a:r>
            <a:r>
              <a:rPr lang="en-US" sz="1600" dirty="0" smtClean="0"/>
              <a:t>() and etc</a:t>
            </a:r>
            <a:endParaRPr lang="en-US" sz="1600" dirty="0" smtClean="0"/>
          </a:p>
          <a:p>
            <a:pPr lvl="2"/>
            <a:endParaRPr lang="en-US" b="1" dirty="0" smtClean="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15</a:t>
            </a:fld>
            <a:endParaRPr lang="en-US"/>
          </a:p>
        </p:txBody>
      </p:sp>
      <p:pic>
        <p:nvPicPr>
          <p:cNvPr id="5" name="Picture 4" descr="Apache Spark with 2 0 Java  Learn Spark from a Big Data Guru   Udemy.png"/>
          <p:cNvPicPr>
            <a:picLocks noChangeAspect="1"/>
          </p:cNvPicPr>
          <p:nvPr/>
        </p:nvPicPr>
        <p:blipFill>
          <a:blip r:embed="rId2"/>
          <a:stretch>
            <a:fillRect/>
          </a:stretch>
        </p:blipFill>
        <p:spPr>
          <a:xfrm>
            <a:off x="2712719" y="4630919"/>
            <a:ext cx="8839200" cy="809625"/>
          </a:xfrm>
          <a:prstGeom prst="rect">
            <a:avLst/>
          </a:prstGeom>
        </p:spPr>
      </p:pic>
    </p:spTree>
    <p:extLst>
      <p:ext uri="{BB962C8B-B14F-4D97-AF65-F5344CB8AC3E}">
        <p14:creationId xmlns:p14="http://schemas.microsoft.com/office/powerpoint/2010/main" xmlns="" val="93761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Transformations (Filter())</a:t>
            </a:r>
            <a:endParaRPr lang="en-US" dirty="0"/>
          </a:p>
        </p:txBody>
      </p:sp>
      <p:sp>
        <p:nvSpPr>
          <p:cNvPr id="3" name="Text Placeholder 2"/>
          <p:cNvSpPr>
            <a:spLocks noGrp="1"/>
          </p:cNvSpPr>
          <p:nvPr>
            <p:ph type="body" idx="1"/>
          </p:nvPr>
        </p:nvSpPr>
        <p:spPr>
          <a:xfrm>
            <a:off x="1154955" y="1527037"/>
            <a:ext cx="8761500" cy="4303395"/>
          </a:xfrm>
        </p:spPr>
        <p:txBody>
          <a:bodyPr/>
          <a:lstStyle/>
          <a:p>
            <a:r>
              <a:rPr lang="en-US" dirty="0" err="1" smtClean="0"/>
              <a:t>JavaRDD.filter</a:t>
            </a:r>
            <a:r>
              <a:rPr lang="en-US" dirty="0" smtClean="0"/>
              <a:t>()</a:t>
            </a:r>
          </a:p>
          <a:p>
            <a:pPr lvl="1"/>
            <a:r>
              <a:rPr lang="en-US" dirty="0" smtClean="0"/>
              <a:t>Returns a </a:t>
            </a:r>
            <a:r>
              <a:rPr lang="en-US" dirty="0" err="1" smtClean="0"/>
              <a:t>JavaRDD</a:t>
            </a:r>
            <a:r>
              <a:rPr lang="en-US" dirty="0" smtClean="0"/>
              <a:t> containing elements based on given filter</a:t>
            </a:r>
          </a:p>
          <a:p>
            <a:pPr lvl="1"/>
            <a:r>
              <a:rPr lang="en-US" dirty="0" smtClean="0"/>
              <a:t>Takes a lambda, which must return a Boolean</a:t>
            </a:r>
          </a:p>
          <a:p>
            <a:pPr lvl="1"/>
            <a:r>
              <a:rPr lang="en-US" dirty="0" smtClean="0"/>
              <a:t>Returned Boolean determines whether or not element in kept in new RDD</a:t>
            </a:r>
            <a:br>
              <a:rPr lang="en-US" dirty="0" smtClean="0"/>
            </a:br>
            <a:endParaRPr lang="en-US" dirty="0" smtClean="0"/>
          </a:p>
          <a:p>
            <a:r>
              <a:rPr lang="en-US" dirty="0" smtClean="0"/>
              <a:t>Example: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Explanation:</a:t>
            </a:r>
          </a:p>
          <a:p>
            <a:pPr lvl="1"/>
            <a:r>
              <a:rPr lang="en-US" dirty="0" smtClean="0"/>
              <a:t>Creates an RDD based on a given File</a:t>
            </a:r>
          </a:p>
          <a:p>
            <a:pPr lvl="1"/>
            <a:r>
              <a:rPr lang="en-US" dirty="0" smtClean="0"/>
              <a:t>Filters that RDD to only include entries where the 4</a:t>
            </a:r>
            <a:r>
              <a:rPr lang="en-US" baseline="30000" dirty="0" smtClean="0"/>
              <a:t>th</a:t>
            </a:r>
            <a:r>
              <a:rPr lang="en-US" dirty="0" smtClean="0"/>
              <a:t> column is “United States”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16</a:t>
            </a:fld>
            <a:endParaRPr lang="en-US"/>
          </a:p>
        </p:txBody>
      </p:sp>
      <p:pic>
        <p:nvPicPr>
          <p:cNvPr id="5" name="Picture 4"/>
          <p:cNvPicPr>
            <a:picLocks noChangeAspect="1"/>
          </p:cNvPicPr>
          <p:nvPr/>
        </p:nvPicPr>
        <p:blipFill>
          <a:blip r:embed="rId3"/>
          <a:stretch>
            <a:fillRect/>
          </a:stretch>
        </p:blipFill>
        <p:spPr>
          <a:xfrm>
            <a:off x="1695194" y="3812320"/>
            <a:ext cx="7219950" cy="1276350"/>
          </a:xfrm>
          <a:prstGeom prst="rect">
            <a:avLst/>
          </a:prstGeom>
        </p:spPr>
      </p:pic>
    </p:spTree>
    <p:extLst>
      <p:ext uri="{BB962C8B-B14F-4D97-AF65-F5344CB8AC3E}">
        <p14:creationId xmlns:p14="http://schemas.microsoft.com/office/powerpoint/2010/main" xmlns="" val="1166016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Transformations (map())</a:t>
            </a:r>
            <a:endParaRPr lang="en-US" dirty="0"/>
          </a:p>
        </p:txBody>
      </p:sp>
      <p:sp>
        <p:nvSpPr>
          <p:cNvPr id="3" name="Text Placeholder 2"/>
          <p:cNvSpPr>
            <a:spLocks noGrp="1"/>
          </p:cNvSpPr>
          <p:nvPr>
            <p:ph type="body" idx="1"/>
          </p:nvPr>
        </p:nvSpPr>
        <p:spPr>
          <a:xfrm>
            <a:off x="1179668" y="1452895"/>
            <a:ext cx="8761500" cy="4303395"/>
          </a:xfrm>
        </p:spPr>
        <p:txBody>
          <a:bodyPr/>
          <a:lstStyle/>
          <a:p>
            <a:r>
              <a:rPr lang="en-US" dirty="0" err="1" smtClean="0"/>
              <a:t>JavaRDD.map</a:t>
            </a:r>
            <a:r>
              <a:rPr lang="en-US" dirty="0" smtClean="0"/>
              <a:t>()</a:t>
            </a:r>
          </a:p>
          <a:p>
            <a:pPr lvl="1"/>
            <a:r>
              <a:rPr lang="en-US" dirty="0" smtClean="0"/>
              <a:t>Returns a </a:t>
            </a:r>
            <a:r>
              <a:rPr lang="en-US" dirty="0" err="1" smtClean="0"/>
              <a:t>JavaRDD</a:t>
            </a:r>
            <a:r>
              <a:rPr lang="en-US" dirty="0" smtClean="0"/>
              <a:t> containing newly mapped elements</a:t>
            </a:r>
          </a:p>
          <a:p>
            <a:pPr lvl="1"/>
            <a:r>
              <a:rPr lang="en-US" dirty="0" smtClean="0"/>
              <a:t>Elements are mapped based on given lambda</a:t>
            </a:r>
          </a:p>
          <a:p>
            <a:pPr lvl="1"/>
            <a:r>
              <a:rPr lang="en-US" dirty="0" smtClean="0"/>
              <a:t>Lambda must return a single line of data, in the same format as the generic</a:t>
            </a:r>
          </a:p>
          <a:p>
            <a:pPr lvl="2"/>
            <a:r>
              <a:rPr lang="en-US" dirty="0" err="1"/>
              <a:t>i</a:t>
            </a:r>
            <a:r>
              <a:rPr lang="en-US" dirty="0" err="1" smtClean="0"/>
              <a:t>e</a:t>
            </a:r>
            <a:r>
              <a:rPr lang="en-US" dirty="0" smtClean="0"/>
              <a:t>: Lambda </a:t>
            </a:r>
            <a:r>
              <a:rPr lang="en-US" b="1" dirty="0" smtClean="0"/>
              <a:t>returns a String</a:t>
            </a:r>
            <a:r>
              <a:rPr lang="en-US" dirty="0" smtClean="0"/>
              <a:t>, RDD declared as </a:t>
            </a:r>
            <a:r>
              <a:rPr lang="en-US" dirty="0" err="1" smtClean="0"/>
              <a:t>JavaRDD</a:t>
            </a:r>
            <a:r>
              <a:rPr lang="en-US" dirty="0" smtClean="0"/>
              <a:t>&lt;</a:t>
            </a:r>
            <a:r>
              <a:rPr lang="en-US" b="1" dirty="0" smtClean="0"/>
              <a:t>String</a:t>
            </a:r>
            <a:r>
              <a:rPr lang="en-US" dirty="0" smtClean="0"/>
              <a:t>&gt;</a:t>
            </a:r>
            <a:br>
              <a:rPr lang="en-US" dirty="0" smtClean="0"/>
            </a:br>
            <a:endParaRPr lang="en-US" dirty="0" smtClean="0"/>
          </a:p>
          <a:p>
            <a:r>
              <a:rPr lang="en-US" dirty="0" smtClean="0"/>
              <a:t>Example: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Explanation</a:t>
            </a:r>
          </a:p>
          <a:p>
            <a:pPr lvl="1"/>
            <a:r>
              <a:rPr lang="en-US" dirty="0" smtClean="0"/>
              <a:t>Modifies the RDD from the previous slide</a:t>
            </a:r>
          </a:p>
          <a:p>
            <a:pPr lvl="1"/>
            <a:r>
              <a:rPr lang="en-US" dirty="0" smtClean="0"/>
              <a:t>Outputs a new RDD with only the 2</a:t>
            </a:r>
            <a:r>
              <a:rPr lang="en-US" baseline="30000" dirty="0" smtClean="0"/>
              <a:t>nd</a:t>
            </a:r>
            <a:r>
              <a:rPr lang="en-US" dirty="0" smtClean="0"/>
              <a:t> and 3</a:t>
            </a:r>
            <a:r>
              <a:rPr lang="en-US" baseline="30000" dirty="0" smtClean="0"/>
              <a:t>rd</a:t>
            </a:r>
            <a:r>
              <a:rPr lang="en-US" dirty="0" smtClean="0"/>
              <a:t> columns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17</a:t>
            </a:fld>
            <a:endParaRPr lang="en-US"/>
          </a:p>
        </p:txBody>
      </p:sp>
      <p:pic>
        <p:nvPicPr>
          <p:cNvPr id="6" name="Picture 5"/>
          <p:cNvPicPr>
            <a:picLocks noChangeAspect="1"/>
          </p:cNvPicPr>
          <p:nvPr/>
        </p:nvPicPr>
        <p:blipFill>
          <a:blip r:embed="rId3"/>
          <a:stretch>
            <a:fillRect/>
          </a:stretch>
        </p:blipFill>
        <p:spPr>
          <a:xfrm>
            <a:off x="1681935" y="4025344"/>
            <a:ext cx="5896876" cy="1391196"/>
          </a:xfrm>
          <a:prstGeom prst="rect">
            <a:avLst/>
          </a:prstGeom>
        </p:spPr>
      </p:pic>
    </p:spTree>
    <p:extLst>
      <p:ext uri="{BB962C8B-B14F-4D97-AF65-F5344CB8AC3E}">
        <p14:creationId xmlns:p14="http://schemas.microsoft.com/office/powerpoint/2010/main" xmlns="" val="2463857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Actions</a:t>
            </a:r>
            <a:endParaRPr lang="en-US" dirty="0"/>
          </a:p>
        </p:txBody>
      </p:sp>
      <p:sp>
        <p:nvSpPr>
          <p:cNvPr id="3" name="Text Placeholder 2"/>
          <p:cNvSpPr>
            <a:spLocks noGrp="1"/>
          </p:cNvSpPr>
          <p:nvPr>
            <p:ph type="body" idx="1"/>
          </p:nvPr>
        </p:nvSpPr>
        <p:spPr>
          <a:xfrm>
            <a:off x="567125" y="1728288"/>
            <a:ext cx="11098007" cy="4763952"/>
          </a:xfrm>
        </p:spPr>
        <p:txBody>
          <a:bodyPr/>
          <a:lstStyle/>
          <a:p>
            <a:r>
              <a:rPr lang="en-US" dirty="0" smtClean="0"/>
              <a:t>How </a:t>
            </a:r>
            <a:r>
              <a:rPr lang="en-US" dirty="0" smtClean="0"/>
              <a:t>the data is </a:t>
            </a:r>
            <a:r>
              <a:rPr lang="en-US" b="1" dirty="0" smtClean="0"/>
              <a:t>used.</a:t>
            </a:r>
          </a:p>
          <a:p>
            <a:r>
              <a:rPr lang="en-US" dirty="0" smtClean="0"/>
              <a:t>Transformations create RDDs from each other, but when we want to work with the actual dataset, at that point action is performed. When the action is triggered after the result, new RDD is not formed like transformation. Thus, Actions are Spark RDD operations that give non-RDD values. The values of action are stored to drivers or to the external storage system. It brings laziness of RDD into motion</a:t>
            </a:r>
            <a:r>
              <a:rPr lang="en-US" dirty="0" smtClean="0"/>
              <a:t>.</a:t>
            </a:r>
          </a:p>
          <a:p>
            <a:r>
              <a:rPr lang="en-US" dirty="0" smtClean="0"/>
              <a:t>An action is one of the ways of sending data from </a:t>
            </a:r>
            <a:r>
              <a:rPr lang="en-US" i="1" dirty="0" smtClean="0"/>
              <a:t>Executer</a:t>
            </a:r>
            <a:r>
              <a:rPr lang="en-US" dirty="0" smtClean="0"/>
              <a:t> to the </a:t>
            </a:r>
            <a:r>
              <a:rPr lang="en-US" i="1" dirty="0" smtClean="0"/>
              <a:t>driver.</a:t>
            </a:r>
            <a:r>
              <a:rPr lang="en-US" dirty="0" smtClean="0"/>
              <a:t> Executors are agents that are responsible for executing a task. While the driver is a JVM process that coordinates workers and execution of the task. Some of the actions of Spark are</a:t>
            </a:r>
            <a:r>
              <a:rPr lang="en-US" dirty="0" smtClean="0"/>
              <a:t>: </a:t>
            </a:r>
            <a:r>
              <a:rPr lang="en-US" b="1" dirty="0" smtClean="0"/>
              <a:t>count</a:t>
            </a:r>
            <a:r>
              <a:rPr lang="en-US" b="1" dirty="0" smtClean="0"/>
              <a:t>(), </a:t>
            </a:r>
            <a:r>
              <a:rPr lang="en-US" b="1" dirty="0" smtClean="0"/>
              <a:t>collect</a:t>
            </a:r>
            <a:r>
              <a:rPr lang="en-US" b="1" dirty="0" smtClean="0"/>
              <a:t>(), </a:t>
            </a:r>
            <a:r>
              <a:rPr lang="en-US" b="1" dirty="0" smtClean="0"/>
              <a:t>take(n</a:t>
            </a:r>
            <a:r>
              <a:rPr lang="en-US" b="1" dirty="0" smtClean="0"/>
              <a:t>), top, </a:t>
            </a:r>
            <a:r>
              <a:rPr lang="en-US" b="1" dirty="0" err="1" smtClean="0"/>
              <a:t>countByValue</a:t>
            </a:r>
            <a:r>
              <a:rPr lang="en-US" b="1" dirty="0" smtClean="0"/>
              <a:t>(), </a:t>
            </a:r>
            <a:r>
              <a:rPr lang="en-US" b="1" dirty="0" smtClean="0"/>
              <a:t>reduce</a:t>
            </a:r>
            <a:r>
              <a:rPr lang="en-US" b="1" dirty="0" smtClean="0"/>
              <a:t>(),  fold(), </a:t>
            </a:r>
            <a:r>
              <a:rPr lang="en-US" b="1" dirty="0" smtClean="0"/>
              <a:t>aggregate</a:t>
            </a:r>
            <a:r>
              <a:rPr lang="en-US" b="1" dirty="0" smtClean="0"/>
              <a:t>(), </a:t>
            </a:r>
            <a:r>
              <a:rPr lang="en-US" b="1" dirty="0" err="1" smtClean="0"/>
              <a:t>foreach</a:t>
            </a:r>
            <a:r>
              <a:rPr lang="en-US" b="1" dirty="0" smtClean="0"/>
              <a:t>()</a:t>
            </a:r>
          </a:p>
          <a:p>
            <a:r>
              <a:rPr lang="en-US" dirty="0" smtClean="0"/>
              <a:t>When called, will force all transformations to be evaluated</a:t>
            </a:r>
          </a:p>
          <a:p>
            <a:r>
              <a:rPr lang="en-US" dirty="0" smtClean="0"/>
              <a:t>Example </a:t>
            </a:r>
            <a:r>
              <a:rPr lang="en-US" dirty="0" smtClean="0"/>
              <a:t>uses:</a:t>
            </a:r>
          </a:p>
          <a:p>
            <a:pPr lvl="2"/>
            <a:r>
              <a:rPr lang="en-US" dirty="0" smtClean="0"/>
              <a:t>Performing a calculation on data and returning a final value</a:t>
            </a:r>
          </a:p>
          <a:p>
            <a:pPr lvl="2"/>
            <a:r>
              <a:rPr lang="en-US" dirty="0" smtClean="0"/>
              <a:t>Saving (persisting) data to an external storage system</a:t>
            </a:r>
          </a:p>
          <a:p>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Activity</a:t>
            </a:r>
            <a:endParaRPr lang="en-US" dirty="0"/>
          </a:p>
        </p:txBody>
      </p:sp>
      <p:sp>
        <p:nvSpPr>
          <p:cNvPr id="3" name="Text Placeholder 2"/>
          <p:cNvSpPr>
            <a:spLocks noGrp="1"/>
          </p:cNvSpPr>
          <p:nvPr>
            <p:ph type="body" idx="1"/>
          </p:nvPr>
        </p:nvSpPr>
        <p:spPr>
          <a:xfrm>
            <a:off x="1179668" y="1452895"/>
            <a:ext cx="8761500" cy="4303395"/>
          </a:xfrm>
        </p:spPr>
        <p:txBody>
          <a:bodyPr/>
          <a:lstStyle/>
          <a:p>
            <a:pPr marL="137160" indent="0">
              <a:buNone/>
            </a:pPr>
            <a:r>
              <a:rPr lang="en-US" dirty="0" smtClean="0">
                <a:hlinkClick r:id="rId2"/>
              </a:rPr>
              <a:t>Download this dataset about cars</a:t>
            </a:r>
            <a:endParaRPr lang="en-US" dirty="0" smtClean="0"/>
          </a:p>
          <a:p>
            <a:pPr marL="137160" indent="0">
              <a:buNone/>
            </a:pPr>
            <a:r>
              <a:rPr lang="en-US" dirty="0" smtClean="0"/>
              <a:t>Note: This dataset is separated by </a:t>
            </a:r>
            <a:r>
              <a:rPr lang="en-US" b="1" dirty="0" smtClean="0"/>
              <a:t>semi-colons</a:t>
            </a:r>
            <a:r>
              <a:rPr lang="en-US" dirty="0" smtClean="0"/>
              <a:t> (;) not commas (,)</a:t>
            </a:r>
          </a:p>
          <a:p>
            <a:r>
              <a:rPr lang="en-US" dirty="0" smtClean="0"/>
              <a:t>Create an RDD using this dataset</a:t>
            </a:r>
          </a:p>
          <a:p>
            <a:r>
              <a:rPr lang="en-US" dirty="0" smtClean="0"/>
              <a:t>Filter for all cars made in the US (9</a:t>
            </a:r>
            <a:r>
              <a:rPr lang="en-US" baseline="30000" dirty="0" smtClean="0"/>
              <a:t>th</a:t>
            </a:r>
            <a:r>
              <a:rPr lang="en-US" dirty="0" smtClean="0"/>
              <a:t> column)</a:t>
            </a:r>
          </a:p>
          <a:p>
            <a:r>
              <a:rPr lang="en-US" dirty="0" smtClean="0"/>
              <a:t>Map the dataset to only have Car Name and MPG (1</a:t>
            </a:r>
            <a:r>
              <a:rPr lang="en-US" baseline="30000" dirty="0" smtClean="0"/>
              <a:t>st</a:t>
            </a:r>
            <a:r>
              <a:rPr lang="en-US" dirty="0" smtClean="0"/>
              <a:t> and 2</a:t>
            </a:r>
            <a:r>
              <a:rPr lang="en-US" baseline="30000" dirty="0" smtClean="0"/>
              <a:t>nd</a:t>
            </a:r>
            <a:r>
              <a:rPr lang="en-US" dirty="0" smtClean="0"/>
              <a:t> columns)</a:t>
            </a:r>
          </a:p>
          <a:p>
            <a:r>
              <a:rPr lang="en-US" dirty="0" smtClean="0"/>
              <a:t>Print your results to the console!</a:t>
            </a:r>
          </a:p>
          <a:p>
            <a:pPr lvl="1"/>
            <a:r>
              <a:rPr lang="en-US" dirty="0" err="1" smtClean="0"/>
              <a:t>yourRDD.foreach</a:t>
            </a:r>
            <a:r>
              <a:rPr lang="en-US" dirty="0" smtClean="0"/>
              <a:t>(</a:t>
            </a:r>
            <a:r>
              <a:rPr lang="en-US" dirty="0" err="1" smtClean="0"/>
              <a:t>println</a:t>
            </a:r>
            <a:r>
              <a:rPr lang="en-US" dirty="0" smtClean="0"/>
              <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19</a:t>
            </a:fld>
            <a:endParaRPr lang="en-US"/>
          </a:p>
        </p:txBody>
      </p:sp>
    </p:spTree>
    <p:extLst>
      <p:ext uri="{BB962C8B-B14F-4D97-AF65-F5344CB8AC3E}">
        <p14:creationId xmlns:p14="http://schemas.microsoft.com/office/powerpoint/2010/main" xmlns="" val="177595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a:xfrm>
            <a:off x="1154955" y="1668162"/>
            <a:ext cx="8761500" cy="4351738"/>
          </a:xfrm>
        </p:spPr>
        <p:txBody>
          <a:bodyPr/>
          <a:lstStyle/>
          <a:p>
            <a:r>
              <a:rPr lang="en-US" dirty="0" smtClean="0"/>
              <a:t>Introduction to Spark</a:t>
            </a:r>
          </a:p>
          <a:p>
            <a:r>
              <a:rPr lang="en-US" dirty="0" smtClean="0"/>
              <a:t>Spark Features and Components</a:t>
            </a:r>
          </a:p>
          <a:p>
            <a:r>
              <a:rPr lang="en-US" dirty="0" smtClean="0"/>
              <a:t>Introduction to Spark RDD</a:t>
            </a:r>
          </a:p>
          <a:p>
            <a:r>
              <a:rPr lang="en-US" dirty="0" smtClean="0"/>
              <a:t>Transformations and Actions</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a:t>
            </a:fld>
            <a:endParaRPr lang="en-US"/>
          </a:p>
        </p:txBody>
      </p:sp>
    </p:spTree>
    <p:extLst>
      <p:ext uri="{BB962C8B-B14F-4D97-AF65-F5344CB8AC3E}">
        <p14:creationId xmlns:p14="http://schemas.microsoft.com/office/powerpoint/2010/main" xmlns="" val="1573877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a:t>
            </a:r>
            <a:r>
              <a:rPr lang="en-US" dirty="0" err="1" smtClean="0"/>
              <a:t>flatMap</a:t>
            </a:r>
            <a:r>
              <a:rPr lang="en-US" dirty="0" smtClean="0"/>
              <a:t>()</a:t>
            </a:r>
            <a:endParaRPr lang="en-US" dirty="0"/>
          </a:p>
        </p:txBody>
      </p:sp>
      <p:sp>
        <p:nvSpPr>
          <p:cNvPr id="3" name="Text Placeholder 2"/>
          <p:cNvSpPr>
            <a:spLocks noGrp="1"/>
          </p:cNvSpPr>
          <p:nvPr>
            <p:ph type="body" idx="1"/>
          </p:nvPr>
        </p:nvSpPr>
        <p:spPr>
          <a:xfrm>
            <a:off x="1237333" y="1642365"/>
            <a:ext cx="10210480" cy="4877188"/>
          </a:xfrm>
        </p:spPr>
        <p:txBody>
          <a:bodyPr/>
          <a:lstStyle/>
          <a:p>
            <a:r>
              <a:rPr lang="en-US" dirty="0" err="1" smtClean="0"/>
              <a:t>JavaRDD.flatMap</a:t>
            </a:r>
            <a:r>
              <a:rPr lang="en-US" dirty="0" smtClean="0"/>
              <a:t>()</a:t>
            </a:r>
          </a:p>
          <a:p>
            <a:pPr lvl="1"/>
            <a:r>
              <a:rPr lang="en-US" dirty="0" smtClean="0"/>
              <a:t>Returns a </a:t>
            </a:r>
            <a:r>
              <a:rPr lang="en-US" dirty="0" err="1" smtClean="0"/>
              <a:t>JavaRDD</a:t>
            </a:r>
            <a:r>
              <a:rPr lang="en-US" dirty="0" smtClean="0"/>
              <a:t> containing newly mapped elements</a:t>
            </a:r>
          </a:p>
          <a:p>
            <a:pPr lvl="1"/>
            <a:r>
              <a:rPr lang="en-US" dirty="0" smtClean="0"/>
              <a:t>Like map, but given lambda returns an </a:t>
            </a:r>
            <a:r>
              <a:rPr lang="en-US" b="1" dirty="0" smtClean="0"/>
              <a:t>iterator</a:t>
            </a:r>
            <a:endParaRPr lang="en-US" dirty="0" smtClean="0"/>
          </a:p>
          <a:p>
            <a:pPr lvl="1"/>
            <a:r>
              <a:rPr lang="en-US" dirty="0" err="1" smtClean="0"/>
              <a:t>flatMap</a:t>
            </a:r>
            <a:r>
              <a:rPr lang="en-US" dirty="0" smtClean="0"/>
              <a:t> </a:t>
            </a:r>
            <a:r>
              <a:rPr lang="en-US" dirty="0"/>
              <a:t>usually used when you want to get a single list, rather than a </a:t>
            </a:r>
            <a:r>
              <a:rPr lang="en-US" dirty="0" smtClean="0"/>
              <a:t>table</a:t>
            </a:r>
            <a:br>
              <a:rPr lang="en-US" dirty="0" smtClean="0"/>
            </a:br>
            <a:endParaRPr lang="en-US" dirty="0" smtClean="0"/>
          </a:p>
          <a:p>
            <a:r>
              <a:rPr lang="en-US" dirty="0" smtClean="0"/>
              <a:t>Example: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Explanation</a:t>
            </a:r>
          </a:p>
          <a:p>
            <a:pPr lvl="1"/>
            <a:r>
              <a:rPr lang="en-US" dirty="0" smtClean="0"/>
              <a:t>Takes in an RDD of lines (</a:t>
            </a:r>
            <a:r>
              <a:rPr lang="en-US" dirty="0" err="1" smtClean="0"/>
              <a:t>ie</a:t>
            </a:r>
            <a:r>
              <a:rPr lang="en-US" dirty="0" smtClean="0"/>
              <a:t>: Tweets from Twitter)</a:t>
            </a:r>
          </a:p>
          <a:p>
            <a:pPr lvl="1"/>
            <a:r>
              <a:rPr lang="en-US" dirty="0" smtClean="0"/>
              <a:t>Transforms into an RDD of individual words</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20</a:t>
            </a:fld>
            <a:endParaRPr lang="en-US"/>
          </a:p>
        </p:txBody>
      </p:sp>
      <p:pic>
        <p:nvPicPr>
          <p:cNvPr id="7" name="Picture 6"/>
          <p:cNvPicPr>
            <a:picLocks noChangeAspect="1"/>
          </p:cNvPicPr>
          <p:nvPr/>
        </p:nvPicPr>
        <p:blipFill>
          <a:blip r:embed="rId2"/>
          <a:stretch>
            <a:fillRect/>
          </a:stretch>
        </p:blipFill>
        <p:spPr>
          <a:xfrm>
            <a:off x="1749897" y="3902289"/>
            <a:ext cx="6715125" cy="981075"/>
          </a:xfrm>
          <a:prstGeom prst="rect">
            <a:avLst/>
          </a:prstGeom>
        </p:spPr>
      </p:pic>
    </p:spTree>
    <p:extLst>
      <p:ext uri="{BB962C8B-B14F-4D97-AF65-F5344CB8AC3E}">
        <p14:creationId xmlns:p14="http://schemas.microsoft.com/office/powerpoint/2010/main" xmlns="" val="1418947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sample</a:t>
            </a:r>
            <a:r>
              <a:rPr lang="en-US" dirty="0" smtClean="0"/>
              <a:t>()</a:t>
            </a:r>
            <a:endParaRPr lang="en-US" dirty="0"/>
          </a:p>
        </p:txBody>
      </p:sp>
      <p:sp>
        <p:nvSpPr>
          <p:cNvPr id="3" name="Text Placeholder 2"/>
          <p:cNvSpPr>
            <a:spLocks noGrp="1"/>
          </p:cNvSpPr>
          <p:nvPr>
            <p:ph type="body" idx="1"/>
          </p:nvPr>
        </p:nvSpPr>
        <p:spPr>
          <a:xfrm>
            <a:off x="320634" y="1642365"/>
            <a:ext cx="11412187" cy="4303395"/>
          </a:xfrm>
        </p:spPr>
        <p:txBody>
          <a:bodyPr/>
          <a:lstStyle/>
          <a:p>
            <a:endParaRPr lang="en-US" dirty="0" smtClean="0"/>
          </a:p>
          <a:p>
            <a:r>
              <a:rPr lang="en-US" dirty="0" smtClean="0"/>
              <a:t>The </a:t>
            </a:r>
            <a:r>
              <a:rPr lang="en-US" dirty="0" smtClean="0"/>
              <a:t>sample operation will create a random sample from an RDD.</a:t>
            </a:r>
          </a:p>
          <a:p>
            <a:r>
              <a:rPr lang="en-US" dirty="0" smtClean="0"/>
              <a:t> </a:t>
            </a:r>
            <a:r>
              <a:rPr lang="en-US" dirty="0" smtClean="0"/>
              <a:t>Useful </a:t>
            </a:r>
            <a:r>
              <a:rPr lang="en-US" dirty="0" smtClean="0"/>
              <a:t>for testing purpose</a:t>
            </a:r>
            <a:r>
              <a:rPr lang="en-US" dirty="0" smtClean="0"/>
              <a:t>.</a:t>
            </a:r>
            <a:endParaRPr lang="en-US" dirty="0" smtClean="0"/>
          </a:p>
          <a:p>
            <a:r>
              <a:rPr lang="en-US" dirty="0" err="1" smtClean="0"/>
              <a:t>JavaRDD.sample</a:t>
            </a:r>
            <a:r>
              <a:rPr lang="en-US" dirty="0" smtClean="0"/>
              <a:t>()</a:t>
            </a:r>
          </a:p>
          <a:p>
            <a:pPr lvl="1"/>
            <a:r>
              <a:rPr lang="en-US" dirty="0" smtClean="0"/>
              <a:t>Returns a </a:t>
            </a:r>
            <a:r>
              <a:rPr lang="en-US" dirty="0" err="1" smtClean="0"/>
              <a:t>JavaRDD</a:t>
            </a:r>
            <a:r>
              <a:rPr lang="en-US" dirty="0" smtClean="0"/>
              <a:t> containing a sample of the previous RDD</a:t>
            </a:r>
          </a:p>
          <a:p>
            <a:pPr lvl="1"/>
            <a:r>
              <a:rPr lang="en-US" dirty="0" smtClean="0"/>
              <a:t>Takes in a Boolean and a Double</a:t>
            </a:r>
          </a:p>
          <a:p>
            <a:pPr lvl="1"/>
            <a:r>
              <a:rPr lang="en-US" dirty="0" smtClean="0"/>
              <a:t>Boolean is whether or not sample should be done With Replacement</a:t>
            </a:r>
          </a:p>
          <a:p>
            <a:pPr lvl="2"/>
            <a:r>
              <a:rPr lang="en-US" dirty="0" smtClean="0">
                <a:hlinkClick r:id="rId2"/>
              </a:rPr>
              <a:t>Concept of replacement explained here</a:t>
            </a:r>
            <a:endParaRPr lang="en-US" dirty="0" smtClean="0"/>
          </a:p>
          <a:p>
            <a:pPr lvl="1"/>
            <a:r>
              <a:rPr lang="en-US" dirty="0" smtClean="0"/>
              <a:t>Double is the size of the sample to be taken</a:t>
            </a:r>
          </a:p>
          <a:p>
            <a:pPr lvl="2"/>
            <a:r>
              <a:rPr lang="en-US" dirty="0" smtClean="0"/>
              <a:t>0.1 = 10%</a:t>
            </a:r>
          </a:p>
          <a:p>
            <a:pPr lvl="2"/>
            <a:r>
              <a:rPr lang="en-US" dirty="0" smtClean="0"/>
              <a:t>0.0592 = 5.92%</a:t>
            </a:r>
          </a:p>
          <a:p>
            <a:r>
              <a:rPr lang="en-US" dirty="0" smtClean="0"/>
              <a:t>Example:</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21</a:t>
            </a:fld>
            <a:endParaRPr lang="en-US"/>
          </a:p>
        </p:txBody>
      </p:sp>
      <p:pic>
        <p:nvPicPr>
          <p:cNvPr id="5" name="Picture 4"/>
          <p:cNvPicPr>
            <a:picLocks noChangeAspect="1"/>
          </p:cNvPicPr>
          <p:nvPr/>
        </p:nvPicPr>
        <p:blipFill>
          <a:blip r:embed="rId3"/>
          <a:stretch>
            <a:fillRect/>
          </a:stretch>
        </p:blipFill>
        <p:spPr>
          <a:xfrm>
            <a:off x="2066803" y="6229350"/>
            <a:ext cx="7743825" cy="628650"/>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2078182" y="1733798"/>
            <a:ext cx="8229600" cy="349250"/>
          </a:xfrm>
          <a:prstGeom prst="rect">
            <a:avLst/>
          </a:prstGeom>
          <a:noFill/>
          <a:ln w="9525">
            <a:noFill/>
            <a:miter lim="800000"/>
            <a:headEnd/>
            <a:tailEnd/>
          </a:ln>
        </p:spPr>
      </p:pic>
    </p:spTree>
    <p:extLst>
      <p:ext uri="{BB962C8B-B14F-4D97-AF65-F5344CB8AC3E}">
        <p14:creationId xmlns:p14="http://schemas.microsoft.com/office/powerpoint/2010/main" xmlns="" val="2976556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distinct()</a:t>
            </a:r>
            <a:endParaRPr lang="en-US" dirty="0"/>
          </a:p>
        </p:txBody>
      </p:sp>
      <p:sp>
        <p:nvSpPr>
          <p:cNvPr id="3" name="Text Placeholder 2"/>
          <p:cNvSpPr>
            <a:spLocks noGrp="1"/>
          </p:cNvSpPr>
          <p:nvPr>
            <p:ph type="body" idx="1"/>
          </p:nvPr>
        </p:nvSpPr>
        <p:spPr>
          <a:xfrm>
            <a:off x="558140" y="1642365"/>
            <a:ext cx="11079678" cy="4303395"/>
          </a:xfrm>
        </p:spPr>
        <p:txBody>
          <a:bodyPr/>
          <a:lstStyle/>
          <a:p>
            <a:r>
              <a:rPr lang="en-US" dirty="0" err="1" smtClean="0"/>
              <a:t>JavaRDD.distinct</a:t>
            </a:r>
            <a:r>
              <a:rPr lang="en-US" dirty="0" smtClean="0"/>
              <a:t>()</a:t>
            </a:r>
          </a:p>
          <a:p>
            <a:pPr lvl="1"/>
            <a:r>
              <a:rPr lang="en-US" dirty="0" smtClean="0"/>
              <a:t>Returns a </a:t>
            </a:r>
            <a:r>
              <a:rPr lang="en-US" dirty="0" err="1" smtClean="0"/>
              <a:t>JavaRDD</a:t>
            </a:r>
            <a:r>
              <a:rPr lang="en-US" dirty="0" smtClean="0"/>
              <a:t> containing only the distinct elements of the previous RDD</a:t>
            </a:r>
          </a:p>
          <a:p>
            <a:pPr lvl="1"/>
            <a:r>
              <a:rPr lang="en-US" dirty="0" smtClean="0"/>
              <a:t>Takes in no parameters</a:t>
            </a:r>
          </a:p>
          <a:p>
            <a:pPr lvl="1"/>
            <a:r>
              <a:rPr lang="en-US" dirty="0" smtClean="0"/>
              <a:t>Should be used after most filtering is done, as it requires a lot of resources</a:t>
            </a:r>
            <a:br>
              <a:rPr lang="en-US" dirty="0" smtClean="0"/>
            </a:br>
            <a:endParaRPr lang="en-US" dirty="0" smtClean="0"/>
          </a:p>
          <a:p>
            <a:r>
              <a:rPr lang="en-US" dirty="0" smtClean="0"/>
              <a:t>Example:</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22</a:t>
            </a:fld>
            <a:endParaRPr lang="en-US"/>
          </a:p>
        </p:txBody>
      </p:sp>
      <p:pic>
        <p:nvPicPr>
          <p:cNvPr id="7" name="Picture 6"/>
          <p:cNvPicPr>
            <a:picLocks noChangeAspect="1"/>
          </p:cNvPicPr>
          <p:nvPr/>
        </p:nvPicPr>
        <p:blipFill>
          <a:blip r:embed="rId2"/>
          <a:stretch>
            <a:fillRect/>
          </a:stretch>
        </p:blipFill>
        <p:spPr>
          <a:xfrm>
            <a:off x="1771135" y="3905507"/>
            <a:ext cx="6705600" cy="1238250"/>
          </a:xfrm>
          <a:prstGeom prst="rect">
            <a:avLst/>
          </a:prstGeom>
        </p:spPr>
      </p:pic>
    </p:spTree>
    <p:extLst>
      <p:ext uri="{BB962C8B-B14F-4D97-AF65-F5344CB8AC3E}">
        <p14:creationId xmlns:p14="http://schemas.microsoft.com/office/powerpoint/2010/main" xmlns="" val="267516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a:t>
            </a:r>
            <a:r>
              <a:rPr lang="en-US" dirty="0" smtClean="0"/>
              <a:t>(Multiple RDDs)</a:t>
            </a:r>
            <a:endParaRPr lang="en-US" dirty="0"/>
          </a:p>
        </p:txBody>
      </p:sp>
      <p:sp>
        <p:nvSpPr>
          <p:cNvPr id="3" name="Text Placeholder 2"/>
          <p:cNvSpPr>
            <a:spLocks noGrp="1"/>
          </p:cNvSpPr>
          <p:nvPr>
            <p:ph type="body" idx="1"/>
          </p:nvPr>
        </p:nvSpPr>
        <p:spPr>
          <a:xfrm>
            <a:off x="558140" y="1642365"/>
            <a:ext cx="11079678" cy="4303395"/>
          </a:xfrm>
        </p:spPr>
        <p:txBody>
          <a:bodyPr/>
          <a:lstStyle/>
          <a:p>
            <a:r>
              <a:rPr lang="en-US" dirty="0" smtClean="0"/>
              <a:t>Set operations which are performed on two RDDs and </a:t>
            </a:r>
            <a:r>
              <a:rPr lang="en-US" dirty="0" smtClean="0"/>
              <a:t>produce </a:t>
            </a:r>
            <a:r>
              <a:rPr lang="en-US" dirty="0" smtClean="0"/>
              <a:t>one resulting RDD:</a:t>
            </a:r>
          </a:p>
          <a:p>
            <a:pPr lvl="1"/>
            <a:r>
              <a:rPr lang="en-US" dirty="0" smtClean="0"/>
              <a:t>– </a:t>
            </a:r>
            <a:r>
              <a:rPr lang="en-US" b="1" dirty="0" smtClean="0"/>
              <a:t>union</a:t>
            </a:r>
            <a:endParaRPr lang="en-US" dirty="0" smtClean="0"/>
          </a:p>
          <a:p>
            <a:pPr lvl="1"/>
            <a:r>
              <a:rPr lang="en-US" dirty="0" smtClean="0"/>
              <a:t>– </a:t>
            </a:r>
            <a:r>
              <a:rPr lang="en-US" b="1" dirty="0" smtClean="0"/>
              <a:t>intersection</a:t>
            </a:r>
            <a:endParaRPr lang="en-US" dirty="0" smtClean="0"/>
          </a:p>
          <a:p>
            <a:pPr lvl="1"/>
            <a:r>
              <a:rPr lang="en-US" dirty="0" smtClean="0"/>
              <a:t>– </a:t>
            </a:r>
            <a:r>
              <a:rPr lang="en-US" b="1" dirty="0" smtClean="0"/>
              <a:t>subtract</a:t>
            </a:r>
            <a:endParaRPr lang="en-US" dirty="0" smtClean="0"/>
          </a:p>
          <a:p>
            <a:pPr lvl="1"/>
            <a:r>
              <a:rPr lang="en-US" dirty="0" smtClean="0"/>
              <a:t>– </a:t>
            </a:r>
            <a:r>
              <a:rPr lang="en-US" b="1" dirty="0" err="1" smtClean="0"/>
              <a:t>cartesian</a:t>
            </a:r>
            <a:r>
              <a:rPr lang="en-US" b="1" dirty="0" smtClean="0"/>
              <a:t> product</a:t>
            </a:r>
            <a:endParaRPr lang="en-US" dirty="0" smtClean="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23</a:t>
            </a:fld>
            <a:endParaRPr lang="en-US"/>
          </a:p>
        </p:txBody>
      </p:sp>
    </p:spTree>
    <p:extLst>
      <p:ext uri="{BB962C8B-B14F-4D97-AF65-F5344CB8AC3E}">
        <p14:creationId xmlns:p14="http://schemas.microsoft.com/office/powerpoint/2010/main" xmlns="" val="267516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(Multiple RDDs)</a:t>
            </a:r>
            <a:endParaRPr lang="en-US" dirty="0"/>
          </a:p>
        </p:txBody>
      </p:sp>
      <p:sp>
        <p:nvSpPr>
          <p:cNvPr id="3" name="Text Placeholder 2"/>
          <p:cNvSpPr>
            <a:spLocks noGrp="1"/>
          </p:cNvSpPr>
          <p:nvPr>
            <p:ph type="body" idx="1"/>
          </p:nvPr>
        </p:nvSpPr>
        <p:spPr>
          <a:xfrm>
            <a:off x="736270" y="1484416"/>
            <a:ext cx="10865922" cy="4914425"/>
          </a:xfrm>
        </p:spPr>
        <p:txBody>
          <a:bodyPr/>
          <a:lstStyle/>
          <a:p>
            <a:r>
              <a:rPr lang="en-US" b="1" dirty="0" err="1" smtClean="0"/>
              <a:t>JavaRDD.union</a:t>
            </a:r>
            <a:r>
              <a:rPr lang="en-US" b="1" dirty="0" smtClean="0"/>
              <a:t>()</a:t>
            </a:r>
          </a:p>
          <a:p>
            <a:pPr lvl="1"/>
            <a:r>
              <a:rPr lang="en-US" dirty="0" smtClean="0"/>
              <a:t>Returns </a:t>
            </a:r>
            <a:r>
              <a:rPr lang="en-US" dirty="0" err="1" smtClean="0"/>
              <a:t>JavaRDD</a:t>
            </a:r>
            <a:r>
              <a:rPr lang="en-US" dirty="0" smtClean="0"/>
              <a:t> containing all data from two RDDs</a:t>
            </a:r>
          </a:p>
          <a:p>
            <a:pPr lvl="1"/>
            <a:r>
              <a:rPr lang="en-US" dirty="0" smtClean="0"/>
              <a:t>Takes in second RDD as parameter</a:t>
            </a:r>
          </a:p>
          <a:p>
            <a:pPr lvl="1"/>
            <a:r>
              <a:rPr lang="en-US" dirty="0" smtClean="0"/>
              <a:t>Can contain duplicates</a:t>
            </a:r>
            <a:br>
              <a:rPr lang="en-US" dirty="0" smtClean="0"/>
            </a:br>
            <a:endParaRPr lang="en-US" dirty="0" smtClean="0"/>
          </a:p>
          <a:p>
            <a:r>
              <a:rPr lang="en-US" dirty="0" smtClean="0"/>
              <a:t>Example:</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24</a:t>
            </a:fld>
            <a:endParaRPr lang="en-US"/>
          </a:p>
        </p:txBody>
      </p:sp>
      <p:pic>
        <p:nvPicPr>
          <p:cNvPr id="5" name="Picture 4"/>
          <p:cNvPicPr>
            <a:picLocks noChangeAspect="1"/>
          </p:cNvPicPr>
          <p:nvPr/>
        </p:nvPicPr>
        <p:blipFill>
          <a:blip r:embed="rId2"/>
          <a:stretch>
            <a:fillRect/>
          </a:stretch>
        </p:blipFill>
        <p:spPr>
          <a:xfrm>
            <a:off x="1902186" y="4363865"/>
            <a:ext cx="7486650" cy="733425"/>
          </a:xfrm>
          <a:prstGeom prst="rect">
            <a:avLst/>
          </a:prstGeom>
        </p:spPr>
      </p:pic>
    </p:spTree>
    <p:extLst>
      <p:ext uri="{BB962C8B-B14F-4D97-AF65-F5344CB8AC3E}">
        <p14:creationId xmlns:p14="http://schemas.microsoft.com/office/powerpoint/2010/main" xmlns="" val="1505796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(Multiple RDDs)</a:t>
            </a:r>
            <a:endParaRPr lang="en-US" dirty="0"/>
          </a:p>
        </p:txBody>
      </p:sp>
      <p:sp>
        <p:nvSpPr>
          <p:cNvPr id="3" name="Text Placeholder 2"/>
          <p:cNvSpPr>
            <a:spLocks noGrp="1"/>
          </p:cNvSpPr>
          <p:nvPr>
            <p:ph type="body" idx="1"/>
          </p:nvPr>
        </p:nvSpPr>
        <p:spPr>
          <a:xfrm>
            <a:off x="985652" y="1642365"/>
            <a:ext cx="10141527" cy="4303395"/>
          </a:xfrm>
        </p:spPr>
        <p:txBody>
          <a:bodyPr/>
          <a:lstStyle/>
          <a:p>
            <a:r>
              <a:rPr lang="en-US" b="1" dirty="0" err="1" smtClean="0"/>
              <a:t>JavaRDD.intersection</a:t>
            </a:r>
            <a:r>
              <a:rPr lang="en-US" b="1" dirty="0" smtClean="0"/>
              <a:t>()</a:t>
            </a:r>
          </a:p>
          <a:p>
            <a:pPr lvl="1"/>
            <a:r>
              <a:rPr lang="en-US" dirty="0" smtClean="0"/>
              <a:t>Returns only the data contained in both of two RDDs</a:t>
            </a:r>
          </a:p>
          <a:p>
            <a:pPr lvl="1"/>
            <a:r>
              <a:rPr lang="en-US" dirty="0" smtClean="0"/>
              <a:t>Think of it like an INNER JOIN</a:t>
            </a:r>
          </a:p>
          <a:p>
            <a:pPr lvl="1"/>
            <a:r>
              <a:rPr lang="en-US" dirty="0" smtClean="0"/>
              <a:t>Takes in second RDD as parameter</a:t>
            </a:r>
          </a:p>
          <a:p>
            <a:pPr lvl="1"/>
            <a:r>
              <a:rPr lang="en-US" dirty="0" smtClean="0"/>
              <a:t>Removes all duplicates from given RDDs</a:t>
            </a:r>
            <a:br>
              <a:rPr lang="en-US" dirty="0" smtClean="0"/>
            </a:br>
            <a:endParaRPr lang="en-US" dirty="0" smtClean="0"/>
          </a:p>
          <a:p>
            <a:r>
              <a:rPr lang="en-US" dirty="0" smtClean="0"/>
              <a:t>Example:</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25</a:t>
            </a:fld>
            <a:endParaRPr lang="en-US"/>
          </a:p>
        </p:txBody>
      </p:sp>
      <p:pic>
        <p:nvPicPr>
          <p:cNvPr id="5" name="Picture 4"/>
          <p:cNvPicPr>
            <a:picLocks noChangeAspect="1"/>
          </p:cNvPicPr>
          <p:nvPr/>
        </p:nvPicPr>
        <p:blipFill>
          <a:blip r:embed="rId2"/>
          <a:stretch>
            <a:fillRect/>
          </a:stretch>
        </p:blipFill>
        <p:spPr>
          <a:xfrm>
            <a:off x="1756461" y="4306587"/>
            <a:ext cx="7410450" cy="1276350"/>
          </a:xfrm>
          <a:prstGeom prst="rect">
            <a:avLst/>
          </a:prstGeom>
        </p:spPr>
      </p:pic>
    </p:spTree>
    <p:extLst>
      <p:ext uri="{BB962C8B-B14F-4D97-AF65-F5344CB8AC3E}">
        <p14:creationId xmlns:p14="http://schemas.microsoft.com/office/powerpoint/2010/main" xmlns="" val="314956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(Multiple RDDs)</a:t>
            </a:r>
            <a:endParaRPr lang="en-US" dirty="0"/>
          </a:p>
        </p:txBody>
      </p:sp>
      <p:sp>
        <p:nvSpPr>
          <p:cNvPr id="3" name="Text Placeholder 2"/>
          <p:cNvSpPr>
            <a:spLocks noGrp="1"/>
          </p:cNvSpPr>
          <p:nvPr>
            <p:ph type="body" idx="1"/>
          </p:nvPr>
        </p:nvSpPr>
        <p:spPr>
          <a:xfrm>
            <a:off x="1253809" y="1840073"/>
            <a:ext cx="8761500" cy="4303395"/>
          </a:xfrm>
        </p:spPr>
        <p:txBody>
          <a:bodyPr/>
          <a:lstStyle/>
          <a:p>
            <a:r>
              <a:rPr lang="en-US" b="1" dirty="0" err="1" smtClean="0"/>
              <a:t>JavaRDD.subtract</a:t>
            </a:r>
            <a:r>
              <a:rPr lang="en-US" b="1" dirty="0" smtClean="0"/>
              <a:t>()</a:t>
            </a:r>
          </a:p>
          <a:p>
            <a:pPr lvl="1"/>
            <a:r>
              <a:rPr lang="en-US" dirty="0" smtClean="0"/>
              <a:t>Returns an RDD containing data only present in the first of two RDDs</a:t>
            </a:r>
          </a:p>
          <a:p>
            <a:pPr lvl="2"/>
            <a:r>
              <a:rPr lang="en-US" dirty="0" err="1"/>
              <a:t>i</a:t>
            </a:r>
            <a:r>
              <a:rPr lang="en-US" dirty="0" err="1" smtClean="0"/>
              <a:t>e</a:t>
            </a:r>
            <a:r>
              <a:rPr lang="en-US" dirty="0" smtClean="0"/>
              <a:t>: </a:t>
            </a:r>
            <a:r>
              <a:rPr lang="en-US" dirty="0" err="1" smtClean="0"/>
              <a:t>firstRDD.subtract</a:t>
            </a:r>
            <a:r>
              <a:rPr lang="en-US" dirty="0" smtClean="0"/>
              <a:t>(</a:t>
            </a:r>
            <a:r>
              <a:rPr lang="en-US" dirty="0" err="1" smtClean="0"/>
              <a:t>secondRDD</a:t>
            </a:r>
            <a:r>
              <a:rPr lang="en-US" dirty="0" smtClean="0"/>
              <a:t>)</a:t>
            </a:r>
          </a:p>
          <a:p>
            <a:pPr lvl="2"/>
            <a:r>
              <a:rPr lang="en-US" dirty="0" smtClean="0"/>
              <a:t>Result only contains data from </a:t>
            </a:r>
            <a:r>
              <a:rPr lang="en-US" b="1" dirty="0" err="1" smtClean="0"/>
              <a:t>firstRDD</a:t>
            </a:r>
            <a:r>
              <a:rPr lang="en-US" dirty="0" smtClean="0"/>
              <a:t/>
            </a:r>
            <a:br>
              <a:rPr lang="en-US" dirty="0" smtClean="0"/>
            </a:br>
            <a:endParaRPr lang="en-US" dirty="0" smtClean="0"/>
          </a:p>
          <a:p>
            <a:r>
              <a:rPr lang="en-US" dirty="0" smtClean="0"/>
              <a:t>Example:</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26</a:t>
            </a:fld>
            <a:endParaRPr lang="en-US"/>
          </a:p>
        </p:txBody>
      </p:sp>
      <p:pic>
        <p:nvPicPr>
          <p:cNvPr id="5" name="Picture 4"/>
          <p:cNvPicPr>
            <a:picLocks noChangeAspect="1"/>
          </p:cNvPicPr>
          <p:nvPr/>
        </p:nvPicPr>
        <p:blipFill>
          <a:blip r:embed="rId2"/>
          <a:stretch>
            <a:fillRect/>
          </a:stretch>
        </p:blipFill>
        <p:spPr>
          <a:xfrm>
            <a:off x="1766887" y="3991770"/>
            <a:ext cx="7439025" cy="1314450"/>
          </a:xfrm>
          <a:prstGeom prst="rect">
            <a:avLst/>
          </a:prstGeom>
        </p:spPr>
      </p:pic>
    </p:spTree>
    <p:extLst>
      <p:ext uri="{BB962C8B-B14F-4D97-AF65-F5344CB8AC3E}">
        <p14:creationId xmlns:p14="http://schemas.microsoft.com/office/powerpoint/2010/main" xmlns="" val="587362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 (Multiple RDDs)</a:t>
            </a:r>
            <a:endParaRPr lang="en-US" dirty="0"/>
          </a:p>
        </p:txBody>
      </p:sp>
      <p:sp>
        <p:nvSpPr>
          <p:cNvPr id="3" name="Text Placeholder 2"/>
          <p:cNvSpPr>
            <a:spLocks noGrp="1"/>
          </p:cNvSpPr>
          <p:nvPr>
            <p:ph type="body" idx="1"/>
          </p:nvPr>
        </p:nvSpPr>
        <p:spPr>
          <a:xfrm>
            <a:off x="1237333" y="1642365"/>
            <a:ext cx="8761500" cy="4303395"/>
          </a:xfrm>
        </p:spPr>
        <p:txBody>
          <a:bodyPr/>
          <a:lstStyle/>
          <a:p>
            <a:r>
              <a:rPr lang="en-US" b="1" dirty="0" err="1" smtClean="0"/>
              <a:t>JavaRDD.cartesian</a:t>
            </a:r>
            <a:r>
              <a:rPr lang="en-US" b="1" dirty="0" smtClean="0"/>
              <a:t>()</a:t>
            </a:r>
          </a:p>
          <a:p>
            <a:pPr lvl="1"/>
            <a:r>
              <a:rPr lang="en-US" dirty="0" smtClean="0"/>
              <a:t>Cartesian </a:t>
            </a:r>
            <a:r>
              <a:rPr lang="en-US" dirty="0" smtClean="0"/>
              <a:t>transformation can be very handy if we want to compare the similarity </a:t>
            </a:r>
            <a:r>
              <a:rPr lang="en-US" dirty="0" smtClean="0"/>
              <a:t>between </a:t>
            </a:r>
            <a:r>
              <a:rPr lang="en-US" dirty="0" smtClean="0"/>
              <a:t>all possible pairs</a:t>
            </a:r>
            <a:r>
              <a:rPr lang="en-US" dirty="0" smtClean="0"/>
              <a:t>.</a:t>
            </a:r>
            <a:endParaRPr lang="en-US" b="1" dirty="0" smtClean="0"/>
          </a:p>
          <a:p>
            <a:pPr lvl="1"/>
            <a:r>
              <a:rPr lang="en-US" dirty="0" smtClean="0"/>
              <a:t>Returns a </a:t>
            </a:r>
            <a:r>
              <a:rPr lang="en-US" dirty="0" err="1" smtClean="0"/>
              <a:t>JavaPairRDD</a:t>
            </a:r>
            <a:r>
              <a:rPr lang="en-US" dirty="0" smtClean="0"/>
              <a:t> Cartesian product of two RDDs</a:t>
            </a:r>
          </a:p>
          <a:p>
            <a:pPr lvl="1"/>
            <a:r>
              <a:rPr lang="en-US" dirty="0" smtClean="0"/>
              <a:t>Think of CROSS JOIN</a:t>
            </a:r>
          </a:p>
          <a:p>
            <a:pPr lvl="1"/>
            <a:r>
              <a:rPr lang="en-US" dirty="0" smtClean="0"/>
              <a:t>Good for comparing each line of the first RDD to each line of the second</a:t>
            </a:r>
            <a:br>
              <a:rPr lang="en-US" dirty="0" smtClean="0"/>
            </a:br>
            <a:endParaRPr lang="en-US" dirty="0" smtClean="0"/>
          </a:p>
          <a:p>
            <a:r>
              <a:rPr lang="en-US" dirty="0" smtClean="0"/>
              <a:t>Example:</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27</a:t>
            </a:fld>
            <a:endParaRPr lang="en-US"/>
          </a:p>
        </p:txBody>
      </p:sp>
      <p:pic>
        <p:nvPicPr>
          <p:cNvPr id="5" name="Picture 4"/>
          <p:cNvPicPr>
            <a:picLocks noChangeAspect="1"/>
          </p:cNvPicPr>
          <p:nvPr/>
        </p:nvPicPr>
        <p:blipFill>
          <a:blip r:embed="rId2"/>
          <a:stretch>
            <a:fillRect/>
          </a:stretch>
        </p:blipFill>
        <p:spPr>
          <a:xfrm>
            <a:off x="1796583" y="3963755"/>
            <a:ext cx="8620125" cy="1447800"/>
          </a:xfrm>
          <a:prstGeom prst="rect">
            <a:avLst/>
          </a:prstGeom>
        </p:spPr>
      </p:pic>
    </p:spTree>
    <p:extLst>
      <p:ext uri="{BB962C8B-B14F-4D97-AF65-F5344CB8AC3E}">
        <p14:creationId xmlns:p14="http://schemas.microsoft.com/office/powerpoint/2010/main" xmlns="" val="792192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Shape 409"/>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28</a:t>
            </a:fld>
            <a:endParaRPr sz="3000" b="0" i="0" u="none" strike="noStrike" cap="none">
              <a:solidFill>
                <a:schemeClr val="lt1"/>
              </a:solidFill>
              <a:latin typeface="Calibri"/>
              <a:ea typeface="Calibri"/>
              <a:cs typeface="Calibri"/>
              <a:sym typeface="Calibri"/>
            </a:endParaRPr>
          </a:p>
        </p:txBody>
      </p:sp>
      <p:sp>
        <p:nvSpPr>
          <p:cNvPr id="8" name="Slide Number Placeholder 3">
            <a:extLst>
              <a:ext uri="{FF2B5EF4-FFF2-40B4-BE49-F238E27FC236}">
                <a16:creationId xmlns:a16="http://schemas.microsoft.com/office/drawing/2014/main" xmlns="" id="{D6252640-0FFB-43CF-8F18-C8AEC0192BBC}"/>
              </a:ext>
            </a:extLst>
          </p:cNvPr>
          <p:cNvSpPr txBox="1">
            <a:spLocks/>
          </p:cNvSpPr>
          <p:nvPr/>
        </p:nvSpPr>
        <p:spPr>
          <a:xfrm>
            <a:off x="8382000" y="6917078"/>
            <a:ext cx="736596" cy="22859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9pPr>
          </a:lstStyle>
          <a:p>
            <a:fld id="{0663517A-90C9-44F7-A477-BBD63AED79D2}" type="slidenum">
              <a:rPr lang="en-US" smtClean="0"/>
              <a:pPr/>
              <a:t>28</a:t>
            </a:fld>
            <a:endParaRPr lang="en-US"/>
          </a:p>
        </p:txBody>
      </p:sp>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475856" y="295729"/>
            <a:ext cx="6858000" cy="533400"/>
          </a:xfrm>
        </p:spPr>
        <p:txBody>
          <a:bodyPr/>
          <a:lstStyle/>
          <a:p>
            <a:r>
              <a:rPr lang="en-US" dirty="0">
                <a:solidFill>
                  <a:srgbClr val="FFF7EE"/>
                </a:solidFill>
              </a:rPr>
              <a:t>Questions ?</a:t>
            </a:r>
          </a:p>
        </p:txBody>
      </p:sp>
      <p:pic>
        <p:nvPicPr>
          <p:cNvPr id="37" name="Picture 2" descr="D:\Logos\1434554660_Help.png">
            <a:extLst>
              <a:ext uri="{FF2B5EF4-FFF2-40B4-BE49-F238E27FC236}">
                <a16:creationId xmlns:a16="http://schemas.microsoft.com/office/drawing/2014/main" xmlns="" id="{3B012A08-13BE-4430-B885-5B1AC6EE0DFD}"/>
              </a:ext>
            </a:extLst>
          </p:cNvPr>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4361543" y="1694543"/>
            <a:ext cx="3468914" cy="34689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8181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Text Placeholder 2"/>
          <p:cNvSpPr>
            <a:spLocks noGrp="1"/>
          </p:cNvSpPr>
          <p:nvPr>
            <p:ph type="body" idx="1"/>
          </p:nvPr>
        </p:nvSpPr>
        <p:spPr>
          <a:xfrm>
            <a:off x="1237333" y="1642365"/>
            <a:ext cx="8761500" cy="4303395"/>
          </a:xfrm>
        </p:spPr>
        <p:txBody>
          <a:bodyPr/>
          <a:lstStyle/>
          <a:p>
            <a:r>
              <a:rPr lang="en-US" dirty="0" err="1" smtClean="0"/>
              <a:t>JavaRDD.collect</a:t>
            </a:r>
            <a:r>
              <a:rPr lang="en-US" dirty="0" smtClean="0"/>
              <a:t>()</a:t>
            </a:r>
          </a:p>
          <a:p>
            <a:pPr lvl="1"/>
            <a:r>
              <a:rPr lang="en-US" dirty="0" smtClean="0"/>
              <a:t>Returns a List of the same type as the RDD</a:t>
            </a:r>
          </a:p>
          <a:p>
            <a:pPr lvl="1"/>
            <a:r>
              <a:rPr lang="en-US" dirty="0" smtClean="0"/>
              <a:t>List contains all elements in the RDD</a:t>
            </a:r>
          </a:p>
          <a:p>
            <a:pPr lvl="1"/>
            <a:r>
              <a:rPr lang="en-US" dirty="0" smtClean="0"/>
              <a:t>Useful when</a:t>
            </a:r>
          </a:p>
          <a:p>
            <a:pPr lvl="2"/>
            <a:r>
              <a:rPr lang="en-US" dirty="0" smtClean="0"/>
              <a:t>Spark has filtered RDD to a </a:t>
            </a:r>
            <a:r>
              <a:rPr lang="en-US" b="1" dirty="0" smtClean="0"/>
              <a:t>very</a:t>
            </a:r>
            <a:r>
              <a:rPr lang="en-US" dirty="0" smtClean="0"/>
              <a:t> small size</a:t>
            </a:r>
          </a:p>
          <a:p>
            <a:pPr lvl="2"/>
            <a:r>
              <a:rPr lang="en-US" dirty="0" smtClean="0"/>
              <a:t>You want to deal with data </a:t>
            </a:r>
            <a:r>
              <a:rPr lang="en-US" b="1" dirty="0" smtClean="0"/>
              <a:t>locally</a:t>
            </a:r>
            <a:endParaRPr lang="en-US" dirty="0" smtClean="0"/>
          </a:p>
          <a:p>
            <a:pPr lvl="2"/>
            <a:r>
              <a:rPr lang="en-US" dirty="0" smtClean="0"/>
              <a:t>Ex: Used when Unit Testing to compare the contents of RDD to expected values</a:t>
            </a:r>
            <a:endParaRPr lang="en-US" dirty="0"/>
          </a:p>
          <a:p>
            <a:pPr lvl="1"/>
            <a:r>
              <a:rPr lang="en-US" b="1" dirty="0" smtClean="0"/>
              <a:t>NOTE:</a:t>
            </a:r>
            <a:r>
              <a:rPr lang="en-US" dirty="0" smtClean="0"/>
              <a:t> Data must be small enough to fit in memory (RAM) on your machine</a:t>
            </a:r>
            <a:endParaRPr lang="en-US" b="1" dirty="0" smtClean="0"/>
          </a:p>
          <a:p>
            <a:pPr lvl="1"/>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29</a:t>
            </a:fld>
            <a:endParaRPr lang="en-US"/>
          </a:p>
        </p:txBody>
      </p:sp>
    </p:spTree>
    <p:extLst>
      <p:ext uri="{BB962C8B-B14F-4D97-AF65-F5344CB8AC3E}">
        <p14:creationId xmlns:p14="http://schemas.microsoft.com/office/powerpoint/2010/main" xmlns="" val="231867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Spark?</a:t>
            </a:r>
            <a:endParaRPr lang="en-US" dirty="0"/>
          </a:p>
        </p:txBody>
      </p:sp>
      <p:sp>
        <p:nvSpPr>
          <p:cNvPr id="3" name="Text Placeholder 2"/>
          <p:cNvSpPr>
            <a:spLocks noGrp="1"/>
          </p:cNvSpPr>
          <p:nvPr>
            <p:ph type="body" idx="1"/>
          </p:nvPr>
        </p:nvSpPr>
        <p:spPr>
          <a:xfrm>
            <a:off x="740734" y="1715707"/>
            <a:ext cx="8690345" cy="4357355"/>
          </a:xfrm>
        </p:spPr>
        <p:txBody>
          <a:bodyPr/>
          <a:lstStyle/>
          <a:p>
            <a:r>
              <a:rPr lang="en-US" sz="1600" dirty="0" smtClean="0"/>
              <a:t>Processing larger scale of data with </a:t>
            </a:r>
            <a:r>
              <a:rPr lang="en-US" sz="1600" dirty="0" err="1" smtClean="0"/>
              <a:t>Hadoop’s</a:t>
            </a:r>
            <a:r>
              <a:rPr lang="en-US" sz="1600" dirty="0" smtClean="0"/>
              <a:t> processing framework i.e. </a:t>
            </a:r>
            <a:r>
              <a:rPr lang="en-US" sz="1600" dirty="0" err="1" smtClean="0"/>
              <a:t>MapReduce</a:t>
            </a:r>
            <a:r>
              <a:rPr lang="en-US" sz="1600" dirty="0" smtClean="0"/>
              <a:t> (MR) is far better than our traditional system but still not good enough for organizations to take all its decision on time, because </a:t>
            </a:r>
            <a:r>
              <a:rPr lang="en-US" sz="1600" dirty="0" err="1" smtClean="0"/>
              <a:t>Hadoop</a:t>
            </a:r>
            <a:r>
              <a:rPr lang="en-US" sz="1600" dirty="0" smtClean="0"/>
              <a:t> operates on batch processing of data leading to high latency.</a:t>
            </a:r>
          </a:p>
          <a:p>
            <a:pPr lvl="1" fontAlgn="base"/>
            <a:r>
              <a:rPr lang="en-US" sz="1400" dirty="0" smtClean="0"/>
              <a:t>Several other shortcomings of </a:t>
            </a:r>
            <a:r>
              <a:rPr lang="en-US" sz="1400" dirty="0" err="1" smtClean="0"/>
              <a:t>Hadoop</a:t>
            </a:r>
            <a:r>
              <a:rPr lang="en-US" sz="1400" dirty="0" smtClean="0"/>
              <a:t> are:</a:t>
            </a:r>
          </a:p>
          <a:p>
            <a:pPr lvl="1" fontAlgn="base"/>
            <a:r>
              <a:rPr lang="en-US" sz="1400" dirty="0" smtClean="0"/>
              <a:t>Adherence to its </a:t>
            </a:r>
            <a:r>
              <a:rPr lang="en-US" sz="1400" dirty="0" err="1" smtClean="0"/>
              <a:t>MapReduce</a:t>
            </a:r>
            <a:r>
              <a:rPr lang="en-US" sz="1400" dirty="0" smtClean="0"/>
              <a:t> programming model</a:t>
            </a:r>
          </a:p>
          <a:p>
            <a:pPr lvl="1" fontAlgn="base"/>
            <a:r>
              <a:rPr lang="en-US" sz="1400" dirty="0" smtClean="0"/>
              <a:t>Limited programming language API options</a:t>
            </a:r>
          </a:p>
          <a:p>
            <a:pPr lvl="1" fontAlgn="base"/>
            <a:r>
              <a:rPr lang="en-US" sz="1400" dirty="0" smtClean="0"/>
              <a:t>Not a good fit for iterative algorithms like Machine Learning Algorithms</a:t>
            </a:r>
          </a:p>
          <a:p>
            <a:pPr lvl="1" fontAlgn="base"/>
            <a:r>
              <a:rPr lang="en-US" sz="1400" dirty="0" smtClean="0"/>
              <a:t>Pipelining of tasks is not easy</a:t>
            </a:r>
          </a:p>
          <a:p>
            <a:r>
              <a:rPr lang="en-US" sz="1600" dirty="0" smtClean="0"/>
              <a:t>Apache spark was developed as a solution to the above mentioned limitations of Hadoop.</a:t>
            </a:r>
            <a:endParaRPr lang="en-US" sz="1600" b="1"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Text Placeholder 2"/>
          <p:cNvSpPr>
            <a:spLocks noGrp="1"/>
          </p:cNvSpPr>
          <p:nvPr>
            <p:ph type="body" idx="1"/>
          </p:nvPr>
        </p:nvSpPr>
        <p:spPr>
          <a:xfrm>
            <a:off x="1237333" y="1642365"/>
            <a:ext cx="8761500" cy="4303395"/>
          </a:xfrm>
        </p:spPr>
        <p:txBody>
          <a:bodyPr/>
          <a:lstStyle/>
          <a:p>
            <a:r>
              <a:rPr lang="en-US" dirty="0" err="1" smtClean="0"/>
              <a:t>JavaRDD.count</a:t>
            </a:r>
            <a:r>
              <a:rPr lang="en-US" dirty="0" smtClean="0"/>
              <a:t>()</a:t>
            </a:r>
          </a:p>
          <a:p>
            <a:pPr lvl="1"/>
            <a:r>
              <a:rPr lang="en-US" dirty="0" smtClean="0"/>
              <a:t>Returns an Integer, which is the count of the elements (rows)</a:t>
            </a:r>
          </a:p>
          <a:p>
            <a:pPr lvl="1"/>
            <a:r>
              <a:rPr lang="en-US" dirty="0" smtClean="0"/>
              <a:t>Relatively quick, low memory usage</a:t>
            </a:r>
          </a:p>
          <a:p>
            <a:r>
              <a:rPr lang="en-US" dirty="0" err="1" smtClean="0"/>
              <a:t>JavaRDD.countByValue</a:t>
            </a:r>
            <a:r>
              <a:rPr lang="en-US" dirty="0" smtClean="0"/>
              <a:t>()</a:t>
            </a:r>
          </a:p>
          <a:p>
            <a:pPr lvl="1"/>
            <a:r>
              <a:rPr lang="en-US" dirty="0" smtClean="0"/>
              <a:t>Returns a map of unique values to how many times that value occurs</a:t>
            </a:r>
          </a:p>
          <a:p>
            <a:pPr lvl="1"/>
            <a:r>
              <a:rPr lang="en-US" dirty="0" smtClean="0"/>
              <a:t>Useful when:</a:t>
            </a:r>
          </a:p>
          <a:p>
            <a:pPr lvl="2"/>
            <a:r>
              <a:rPr lang="en-US" dirty="0" smtClean="0"/>
              <a:t>RDD has duplicate rows (especially as a result of using </a:t>
            </a:r>
            <a:r>
              <a:rPr lang="en-US" dirty="0" err="1" smtClean="0"/>
              <a:t>flatMap</a:t>
            </a:r>
            <a:r>
              <a:rPr lang="en-US" dirty="0" smtClean="0"/>
              <a:t>())</a:t>
            </a:r>
          </a:p>
          <a:p>
            <a:pPr lvl="2"/>
            <a:r>
              <a:rPr lang="en-US" dirty="0" smtClean="0"/>
              <a:t>You want to count how many times duplicates appear</a:t>
            </a:r>
          </a:p>
          <a:p>
            <a:pPr lvl="2"/>
            <a:r>
              <a:rPr lang="en-US" dirty="0" smtClean="0"/>
              <a:t>Ex: Getting the most common words from a series of tweets</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30</a:t>
            </a:fld>
            <a:endParaRPr lang="en-US"/>
          </a:p>
        </p:txBody>
      </p:sp>
    </p:spTree>
    <p:extLst>
      <p:ext uri="{BB962C8B-B14F-4D97-AF65-F5344CB8AC3E}">
        <p14:creationId xmlns:p14="http://schemas.microsoft.com/office/powerpoint/2010/main" xmlns="" val="1241147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Text Placeholder 2"/>
          <p:cNvSpPr>
            <a:spLocks noGrp="1"/>
          </p:cNvSpPr>
          <p:nvPr>
            <p:ph type="body" idx="1"/>
          </p:nvPr>
        </p:nvSpPr>
        <p:spPr>
          <a:xfrm>
            <a:off x="1237333" y="1642365"/>
            <a:ext cx="8761500" cy="4303395"/>
          </a:xfrm>
        </p:spPr>
        <p:txBody>
          <a:bodyPr/>
          <a:lstStyle/>
          <a:p>
            <a:r>
              <a:rPr lang="en-US" dirty="0" err="1" smtClean="0"/>
              <a:t>JavaRDD.take</a:t>
            </a:r>
            <a:r>
              <a:rPr lang="en-US" dirty="0" smtClean="0"/>
              <a:t>()</a:t>
            </a:r>
          </a:p>
          <a:p>
            <a:pPr lvl="1"/>
            <a:r>
              <a:rPr lang="en-US" dirty="0" smtClean="0"/>
              <a:t>Returns N elements of an RDD</a:t>
            </a:r>
          </a:p>
          <a:p>
            <a:pPr lvl="1"/>
            <a:r>
              <a:rPr lang="en-US" dirty="0" smtClean="0"/>
              <a:t>Takes in an integer, N, to specify how many elements</a:t>
            </a:r>
          </a:p>
          <a:p>
            <a:pPr lvl="1"/>
            <a:r>
              <a:rPr lang="en-US" dirty="0" smtClean="0"/>
              <a:t>Remember that Hadoop can work on multiple machines at once</a:t>
            </a:r>
          </a:p>
          <a:p>
            <a:pPr lvl="2"/>
            <a:r>
              <a:rPr lang="en-US" dirty="0" smtClean="0"/>
              <a:t>Elements may </a:t>
            </a:r>
            <a:r>
              <a:rPr lang="en-US" b="1" dirty="0" smtClean="0"/>
              <a:t>not</a:t>
            </a:r>
            <a:r>
              <a:rPr lang="en-US" dirty="0" smtClean="0"/>
              <a:t> be returned in expected order</a:t>
            </a:r>
          </a:p>
          <a:p>
            <a:pPr lvl="2"/>
            <a:r>
              <a:rPr lang="en-US" dirty="0" smtClean="0"/>
              <a:t>Returned collection may be </a:t>
            </a:r>
            <a:r>
              <a:rPr lang="en-US" b="1" dirty="0" smtClean="0"/>
              <a:t>biased</a:t>
            </a:r>
            <a:r>
              <a:rPr lang="en-US" dirty="0" smtClean="0"/>
              <a:t> due to factors such as connectivity</a:t>
            </a:r>
          </a:p>
          <a:p>
            <a:pPr lvl="1"/>
            <a:r>
              <a:rPr lang="en-US" dirty="0" smtClean="0"/>
              <a:t>Useful for using data locally without worrying about memory</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31</a:t>
            </a:fld>
            <a:endParaRPr lang="en-US"/>
          </a:p>
        </p:txBody>
      </p:sp>
    </p:spTree>
    <p:extLst>
      <p:ext uri="{BB962C8B-B14F-4D97-AF65-F5344CB8AC3E}">
        <p14:creationId xmlns:p14="http://schemas.microsoft.com/office/powerpoint/2010/main" xmlns="" val="4294056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Text Placeholder 2"/>
          <p:cNvSpPr>
            <a:spLocks noGrp="1"/>
          </p:cNvSpPr>
          <p:nvPr>
            <p:ph type="body" idx="1"/>
          </p:nvPr>
        </p:nvSpPr>
        <p:spPr>
          <a:xfrm>
            <a:off x="1237333" y="1642365"/>
            <a:ext cx="8761500" cy="4303395"/>
          </a:xfrm>
        </p:spPr>
        <p:txBody>
          <a:bodyPr/>
          <a:lstStyle/>
          <a:p>
            <a:r>
              <a:rPr lang="en-US" dirty="0" err="1" smtClean="0"/>
              <a:t>JavaRDD.saveAsTextFile</a:t>
            </a:r>
            <a:r>
              <a:rPr lang="en-US" dirty="0" smtClean="0"/>
              <a:t>()</a:t>
            </a:r>
          </a:p>
          <a:p>
            <a:pPr lvl="1"/>
            <a:r>
              <a:rPr lang="en-US" dirty="0" smtClean="0"/>
              <a:t>Void method</a:t>
            </a:r>
          </a:p>
          <a:p>
            <a:pPr lvl="1"/>
            <a:r>
              <a:rPr lang="en-US" dirty="0" smtClean="0"/>
              <a:t>Takes in a String, the destination for where the file should be saved</a:t>
            </a:r>
          </a:p>
          <a:p>
            <a:pPr lvl="1"/>
            <a:r>
              <a:rPr lang="en-US" dirty="0" smtClean="0"/>
              <a:t>Writes the data in the given RDD to the specified destination</a:t>
            </a:r>
          </a:p>
          <a:p>
            <a:pPr lvl="1"/>
            <a:r>
              <a:rPr lang="en-US" dirty="0" smtClean="0"/>
              <a:t>Can be used to write data to:</a:t>
            </a:r>
          </a:p>
          <a:p>
            <a:pPr lvl="2"/>
            <a:r>
              <a:rPr lang="en-US" dirty="0" smtClean="0"/>
              <a:t>Distributed systems like Hadoop</a:t>
            </a:r>
          </a:p>
          <a:p>
            <a:pPr lvl="2"/>
            <a:r>
              <a:rPr lang="en-US" dirty="0" smtClean="0"/>
              <a:t>Remote servers on your network</a:t>
            </a:r>
          </a:p>
          <a:p>
            <a:pPr lvl="2"/>
            <a:r>
              <a:rPr lang="en-US" dirty="0" smtClean="0"/>
              <a:t>Cloud storage like AWS S3</a:t>
            </a:r>
          </a:p>
          <a:p>
            <a:pPr lvl="2"/>
            <a:r>
              <a:rPr lang="en-US" dirty="0" smtClean="0"/>
              <a:t>Cloud servers like AWS EC2</a:t>
            </a:r>
          </a:p>
          <a:p>
            <a:pPr lvl="2"/>
            <a:r>
              <a:rPr lang="en-US" dirty="0" smtClean="0"/>
              <a:t>The local filesystem</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32</a:t>
            </a:fld>
            <a:endParaRPr lang="en-US"/>
          </a:p>
        </p:txBody>
      </p:sp>
    </p:spTree>
    <p:extLst>
      <p:ext uri="{BB962C8B-B14F-4D97-AF65-F5344CB8AC3E}">
        <p14:creationId xmlns:p14="http://schemas.microsoft.com/office/powerpoint/2010/main" xmlns="" val="684822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Text Placeholder 2"/>
          <p:cNvSpPr>
            <a:spLocks noGrp="1"/>
          </p:cNvSpPr>
          <p:nvPr>
            <p:ph type="body" idx="1"/>
          </p:nvPr>
        </p:nvSpPr>
        <p:spPr>
          <a:xfrm>
            <a:off x="1237333" y="1642365"/>
            <a:ext cx="8788983" cy="4303395"/>
          </a:xfrm>
        </p:spPr>
        <p:txBody>
          <a:bodyPr/>
          <a:lstStyle/>
          <a:p>
            <a:r>
              <a:rPr lang="en-US" dirty="0" err="1" smtClean="0"/>
              <a:t>JavaRDD.reduce</a:t>
            </a:r>
            <a:r>
              <a:rPr lang="en-US" dirty="0" smtClean="0"/>
              <a:t>()</a:t>
            </a:r>
          </a:p>
          <a:p>
            <a:pPr lvl="1"/>
            <a:r>
              <a:rPr lang="en-US" dirty="0" smtClean="0"/>
              <a:t>Returns a single value, the result of applying the given function to all elements</a:t>
            </a:r>
          </a:p>
          <a:p>
            <a:pPr lvl="1"/>
            <a:r>
              <a:rPr lang="en-US" dirty="0" smtClean="0"/>
              <a:t>Takes in a lambda expression:</a:t>
            </a:r>
          </a:p>
          <a:p>
            <a:pPr lvl="2"/>
            <a:r>
              <a:rPr lang="en-US" dirty="0" smtClean="0"/>
              <a:t>Uses 2 elements from the RDD</a:t>
            </a:r>
          </a:p>
          <a:p>
            <a:pPr lvl="2"/>
            <a:r>
              <a:rPr lang="en-US" dirty="0" smtClean="0"/>
              <a:t>Returns a single new element based on the operations used</a:t>
            </a:r>
          </a:p>
          <a:p>
            <a:pPr lvl="1"/>
            <a:r>
              <a:rPr lang="en-US" dirty="0" smtClean="0"/>
              <a:t>The lambda expression will be applied until only 1 element remains</a:t>
            </a:r>
          </a:p>
          <a:p>
            <a:pPr lvl="1"/>
            <a:r>
              <a:rPr lang="en-US" dirty="0" smtClean="0"/>
              <a:t>Generally used to perform aggregations</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33</a:t>
            </a:fld>
            <a:endParaRPr lang="en-US"/>
          </a:p>
        </p:txBody>
      </p:sp>
    </p:spTree>
    <p:extLst>
      <p:ext uri="{BB962C8B-B14F-4D97-AF65-F5344CB8AC3E}">
        <p14:creationId xmlns:p14="http://schemas.microsoft.com/office/powerpoint/2010/main" xmlns="" val="3781553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Text Placeholder 2"/>
          <p:cNvSpPr>
            <a:spLocks noGrp="1"/>
          </p:cNvSpPr>
          <p:nvPr>
            <p:ph type="body" idx="1"/>
          </p:nvPr>
        </p:nvSpPr>
        <p:spPr>
          <a:xfrm>
            <a:off x="932533" y="1650603"/>
            <a:ext cx="8788983" cy="4303395"/>
          </a:xfrm>
        </p:spPr>
        <p:txBody>
          <a:bodyPr/>
          <a:lstStyle/>
          <a:p>
            <a:r>
              <a:rPr lang="en-US" dirty="0" err="1" smtClean="0"/>
              <a:t>JavaRDD.reduce</a:t>
            </a:r>
            <a:r>
              <a:rPr lang="en-US" dirty="0" smtClean="0"/>
              <a:t>()</a:t>
            </a:r>
          </a:p>
          <a:p>
            <a:pPr lvl="1"/>
            <a:r>
              <a:rPr lang="en-US" dirty="0" smtClean="0"/>
              <a:t>Example: Summing all entries in RDD</a:t>
            </a:r>
            <a:br>
              <a:rPr lang="en-US" dirty="0" smtClean="0"/>
            </a:br>
            <a:r>
              <a:rPr lang="en-US" dirty="0" smtClean="0"/>
              <a:t/>
            </a:r>
            <a:br>
              <a:rPr lang="en-US" dirty="0" smtClean="0"/>
            </a:br>
            <a:endParaRPr lang="en-US" dirty="0" smtClean="0"/>
          </a:p>
          <a:p>
            <a:pPr lvl="1"/>
            <a:r>
              <a:rPr lang="en-US" dirty="0" smtClean="0"/>
              <a:t>Example: Obtaining product of all entries in RDD</a:t>
            </a:r>
            <a:br>
              <a:rPr lang="en-US" dirty="0" smtClean="0"/>
            </a:br>
            <a:r>
              <a:rPr lang="en-US" dirty="0" smtClean="0"/>
              <a:t/>
            </a:r>
            <a:br>
              <a:rPr lang="en-US" dirty="0" smtClean="0"/>
            </a:br>
            <a:endParaRPr lang="en-US" dirty="0" smtClean="0"/>
          </a:p>
          <a:p>
            <a:pPr lvl="1"/>
            <a:r>
              <a:rPr lang="en-US" dirty="0" smtClean="0"/>
              <a:t>Example: Obtaining average of all entries in RDD</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34</a:t>
            </a:fld>
            <a:endParaRPr lang="en-US"/>
          </a:p>
        </p:txBody>
      </p:sp>
      <p:pic>
        <p:nvPicPr>
          <p:cNvPr id="5" name="Picture 4"/>
          <p:cNvPicPr>
            <a:picLocks noChangeAspect="1"/>
          </p:cNvPicPr>
          <p:nvPr/>
        </p:nvPicPr>
        <p:blipFill>
          <a:blip r:embed="rId2"/>
          <a:stretch>
            <a:fillRect/>
          </a:stretch>
        </p:blipFill>
        <p:spPr>
          <a:xfrm>
            <a:off x="1939742" y="2556528"/>
            <a:ext cx="9383434" cy="476316"/>
          </a:xfrm>
          <a:prstGeom prst="rect">
            <a:avLst/>
          </a:prstGeom>
        </p:spPr>
      </p:pic>
      <p:pic>
        <p:nvPicPr>
          <p:cNvPr id="6" name="Picture 5"/>
          <p:cNvPicPr>
            <a:picLocks noChangeAspect="1"/>
          </p:cNvPicPr>
          <p:nvPr/>
        </p:nvPicPr>
        <p:blipFill>
          <a:blip r:embed="rId3"/>
          <a:stretch>
            <a:fillRect/>
          </a:stretch>
        </p:blipFill>
        <p:spPr>
          <a:xfrm>
            <a:off x="1901636" y="3422790"/>
            <a:ext cx="9421540" cy="457264"/>
          </a:xfrm>
          <a:prstGeom prst="rect">
            <a:avLst/>
          </a:prstGeom>
        </p:spPr>
      </p:pic>
      <p:pic>
        <p:nvPicPr>
          <p:cNvPr id="7" name="Picture 6"/>
          <p:cNvPicPr>
            <a:picLocks noChangeAspect="1"/>
          </p:cNvPicPr>
          <p:nvPr/>
        </p:nvPicPr>
        <p:blipFill>
          <a:blip r:embed="rId4"/>
          <a:stretch>
            <a:fillRect/>
          </a:stretch>
        </p:blipFill>
        <p:spPr>
          <a:xfrm>
            <a:off x="1901636" y="4270000"/>
            <a:ext cx="9164329" cy="704948"/>
          </a:xfrm>
          <a:prstGeom prst="rect">
            <a:avLst/>
          </a:prstGeom>
        </p:spPr>
      </p:pic>
    </p:spTree>
    <p:extLst>
      <p:ext uri="{BB962C8B-B14F-4D97-AF65-F5344CB8AC3E}">
        <p14:creationId xmlns:p14="http://schemas.microsoft.com/office/powerpoint/2010/main" xmlns="" val="241339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Shape 409"/>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35</a:t>
            </a:fld>
            <a:endParaRPr sz="3000" b="0" i="0" u="none" strike="noStrike" cap="none">
              <a:solidFill>
                <a:schemeClr val="lt1"/>
              </a:solidFill>
              <a:latin typeface="Calibri"/>
              <a:ea typeface="Calibri"/>
              <a:cs typeface="Calibri"/>
              <a:sym typeface="Calibri"/>
            </a:endParaRPr>
          </a:p>
        </p:txBody>
      </p:sp>
      <p:sp>
        <p:nvSpPr>
          <p:cNvPr id="8" name="Slide Number Placeholder 3">
            <a:extLst>
              <a:ext uri="{FF2B5EF4-FFF2-40B4-BE49-F238E27FC236}">
                <a16:creationId xmlns:a16="http://schemas.microsoft.com/office/drawing/2014/main" xmlns="" id="{D6252640-0FFB-43CF-8F18-C8AEC0192BBC}"/>
              </a:ext>
            </a:extLst>
          </p:cNvPr>
          <p:cNvSpPr txBox="1">
            <a:spLocks/>
          </p:cNvSpPr>
          <p:nvPr/>
        </p:nvSpPr>
        <p:spPr>
          <a:xfrm>
            <a:off x="8382000" y="6917078"/>
            <a:ext cx="736596" cy="22859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9pPr>
          </a:lstStyle>
          <a:p>
            <a:fld id="{0663517A-90C9-44F7-A477-BBD63AED79D2}" type="slidenum">
              <a:rPr lang="en-US" smtClean="0"/>
              <a:pPr/>
              <a:t>35</a:t>
            </a:fld>
            <a:endParaRPr lang="en-US"/>
          </a:p>
        </p:txBody>
      </p:sp>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475856" y="295729"/>
            <a:ext cx="6858000" cy="533400"/>
          </a:xfrm>
        </p:spPr>
        <p:txBody>
          <a:bodyPr/>
          <a:lstStyle/>
          <a:p>
            <a:r>
              <a:rPr lang="en-US" dirty="0">
                <a:solidFill>
                  <a:srgbClr val="FFF7EE"/>
                </a:solidFill>
              </a:rPr>
              <a:t>Questions ?</a:t>
            </a:r>
          </a:p>
        </p:txBody>
      </p:sp>
      <p:pic>
        <p:nvPicPr>
          <p:cNvPr id="37" name="Picture 2" descr="D:\Logos\1434554660_Help.png">
            <a:extLst>
              <a:ext uri="{FF2B5EF4-FFF2-40B4-BE49-F238E27FC236}">
                <a16:creationId xmlns:a16="http://schemas.microsoft.com/office/drawing/2014/main" xmlns="" id="{3B012A08-13BE-4430-B885-5B1AC6EE0DFD}"/>
              </a:ext>
            </a:extLst>
          </p:cNvPr>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4361543" y="1694543"/>
            <a:ext cx="3468914" cy="34689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27960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7EE"/>
                </a:solidFill>
              </a:rPr>
              <a:t>Summary Review</a:t>
            </a:r>
            <a:endParaRPr lang="en-US" dirty="0"/>
          </a:p>
        </p:txBody>
      </p:sp>
      <p:sp>
        <p:nvSpPr>
          <p:cNvPr id="3" name="Text Placeholder 2"/>
          <p:cNvSpPr>
            <a:spLocks noGrp="1"/>
          </p:cNvSpPr>
          <p:nvPr>
            <p:ph type="body" idx="1"/>
          </p:nvPr>
        </p:nvSpPr>
        <p:spPr>
          <a:xfrm>
            <a:off x="1122004" y="1491392"/>
            <a:ext cx="8761500" cy="5189494"/>
          </a:xfrm>
        </p:spPr>
        <p:txBody>
          <a:bodyPr/>
          <a:lstStyle/>
          <a:p>
            <a:r>
              <a:rPr lang="en-US" dirty="0"/>
              <a:t>Introduction to </a:t>
            </a:r>
            <a:r>
              <a:rPr lang="en-US" dirty="0" smtClean="0"/>
              <a:t>Spark</a:t>
            </a:r>
          </a:p>
          <a:p>
            <a:pPr lvl="1"/>
            <a:r>
              <a:rPr lang="en-US" dirty="0" smtClean="0"/>
              <a:t>Large-scale data processor</a:t>
            </a:r>
            <a:endParaRPr lang="en-US" dirty="0"/>
          </a:p>
          <a:p>
            <a:r>
              <a:rPr lang="en-US" dirty="0" smtClean="0"/>
              <a:t>Spark Features and Components</a:t>
            </a:r>
          </a:p>
          <a:p>
            <a:pPr lvl="1"/>
            <a:r>
              <a:rPr lang="en-US" dirty="0"/>
              <a:t>10-100x faster than Hadoop </a:t>
            </a:r>
            <a:r>
              <a:rPr lang="en-US" dirty="0" smtClean="0"/>
              <a:t>MapReduce</a:t>
            </a:r>
          </a:p>
          <a:p>
            <a:pPr lvl="1"/>
            <a:r>
              <a:rPr lang="en-US" dirty="0" smtClean="0"/>
              <a:t>Driver (Application) can run workers on multiple nodes simultaneously</a:t>
            </a:r>
          </a:p>
          <a:p>
            <a:pPr lvl="1"/>
            <a:r>
              <a:rPr lang="en-US" dirty="0" smtClean="0"/>
              <a:t>Handles data both in memory and on cluster</a:t>
            </a:r>
          </a:p>
          <a:p>
            <a:r>
              <a:rPr lang="en-US" dirty="0" smtClean="0"/>
              <a:t>Introduction </a:t>
            </a:r>
            <a:r>
              <a:rPr lang="en-US" dirty="0"/>
              <a:t>to Spark </a:t>
            </a:r>
            <a:r>
              <a:rPr lang="en-US" dirty="0" smtClean="0"/>
              <a:t>RDD</a:t>
            </a:r>
          </a:p>
          <a:p>
            <a:pPr lvl="1"/>
            <a:r>
              <a:rPr lang="en-US" dirty="0" smtClean="0"/>
              <a:t>RDD = Resilient Distributed Datasets</a:t>
            </a:r>
          </a:p>
          <a:p>
            <a:pPr lvl="2"/>
            <a:r>
              <a:rPr lang="en-US" dirty="0" smtClean="0"/>
              <a:t>Resilient = Immutable</a:t>
            </a:r>
          </a:p>
          <a:p>
            <a:pPr lvl="2"/>
            <a:r>
              <a:rPr lang="en-US" dirty="0" smtClean="0"/>
              <a:t>Distributed = Can exist on memory across nodes</a:t>
            </a:r>
            <a:endParaRPr lang="en-US" dirty="0"/>
          </a:p>
          <a:p>
            <a:r>
              <a:rPr lang="en-US" dirty="0"/>
              <a:t>Transformations and </a:t>
            </a:r>
            <a:r>
              <a:rPr lang="en-US" dirty="0" smtClean="0"/>
              <a:t>Actions</a:t>
            </a:r>
          </a:p>
          <a:p>
            <a:pPr lvl="1"/>
            <a:r>
              <a:rPr lang="en-US" dirty="0" smtClean="0"/>
              <a:t>Transformations change the format and reduce the quantity of data</a:t>
            </a:r>
          </a:p>
          <a:p>
            <a:pPr lvl="1"/>
            <a:r>
              <a:rPr lang="en-US" dirty="0" smtClean="0"/>
              <a:t>Actions process data and return results</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36</a:t>
            </a:fld>
            <a:endParaRPr lang="en-US"/>
          </a:p>
        </p:txBody>
      </p:sp>
    </p:spTree>
    <p:extLst>
      <p:ext uri="{BB962C8B-B14F-4D97-AF65-F5344CB8AC3E}">
        <p14:creationId xmlns:p14="http://schemas.microsoft.com/office/powerpoint/2010/main" xmlns="" val="2434085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Shape 409"/>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37</a:t>
            </a:fld>
            <a:endParaRPr sz="3000" b="0" i="0" u="none" strike="noStrike" cap="none">
              <a:solidFill>
                <a:schemeClr val="lt1"/>
              </a:solidFill>
              <a:latin typeface="Calibri"/>
              <a:ea typeface="Calibri"/>
              <a:cs typeface="Calibri"/>
              <a:sym typeface="Calibri"/>
            </a:endParaRPr>
          </a:p>
        </p:txBody>
      </p:sp>
      <p:sp>
        <p:nvSpPr>
          <p:cNvPr id="8" name="Slide Number Placeholder 3">
            <a:extLst>
              <a:ext uri="{FF2B5EF4-FFF2-40B4-BE49-F238E27FC236}">
                <a16:creationId xmlns:a16="http://schemas.microsoft.com/office/drawing/2014/main" xmlns="" id="{D6252640-0FFB-43CF-8F18-C8AEC0192BBC}"/>
              </a:ext>
            </a:extLst>
          </p:cNvPr>
          <p:cNvSpPr txBox="1">
            <a:spLocks/>
          </p:cNvSpPr>
          <p:nvPr/>
        </p:nvSpPr>
        <p:spPr>
          <a:xfrm>
            <a:off x="8382000" y="6917078"/>
            <a:ext cx="736596" cy="22859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9pPr>
          </a:lstStyle>
          <a:p>
            <a:fld id="{0663517A-90C9-44F7-A477-BBD63AED79D2}" type="slidenum">
              <a:rPr lang="en-US" smtClean="0"/>
              <a:pPr/>
              <a:t>37</a:t>
            </a:fld>
            <a:endParaRPr lang="en-US"/>
          </a:p>
        </p:txBody>
      </p:sp>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475856" y="295729"/>
            <a:ext cx="6858000" cy="533400"/>
          </a:xfrm>
        </p:spPr>
        <p:txBody>
          <a:bodyPr/>
          <a:lstStyle/>
          <a:p>
            <a:r>
              <a:rPr lang="en-US" dirty="0">
                <a:solidFill>
                  <a:srgbClr val="FFF7EE"/>
                </a:solidFill>
              </a:rPr>
              <a:t>End of </a:t>
            </a:r>
            <a:r>
              <a:rPr lang="en-US" dirty="0" smtClean="0">
                <a:solidFill>
                  <a:srgbClr val="FFF7EE"/>
                </a:solidFill>
              </a:rPr>
              <a:t>Module</a:t>
            </a:r>
            <a:endParaRPr lang="en-US" dirty="0">
              <a:solidFill>
                <a:srgbClr val="FFF7EE"/>
              </a:solidFill>
            </a:endParaRPr>
          </a:p>
        </p:txBody>
      </p:sp>
      <p:pic>
        <p:nvPicPr>
          <p:cNvPr id="5" name="Picture 4">
            <a:extLst>
              <a:ext uri="{FF2B5EF4-FFF2-40B4-BE49-F238E27FC236}">
                <a16:creationId xmlns:a16="http://schemas.microsoft.com/office/drawing/2014/main" xmlns="" id="{0F2677CA-FA03-44CE-A784-7F2E5A855A9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58903" y="1696640"/>
            <a:ext cx="6858000" cy="3464719"/>
          </a:xfrm>
          <a:prstGeom prst="rect">
            <a:avLst/>
          </a:prstGeom>
        </p:spPr>
      </p:pic>
    </p:spTree>
    <p:extLst>
      <p:ext uri="{BB962C8B-B14F-4D97-AF65-F5344CB8AC3E}">
        <p14:creationId xmlns:p14="http://schemas.microsoft.com/office/powerpoint/2010/main" xmlns="" val="124487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 Introduction</a:t>
            </a:r>
            <a:endParaRPr lang="en-US" dirty="0"/>
          </a:p>
        </p:txBody>
      </p:sp>
      <p:sp>
        <p:nvSpPr>
          <p:cNvPr id="3" name="Text Placeholder 2"/>
          <p:cNvSpPr>
            <a:spLocks noGrp="1"/>
          </p:cNvSpPr>
          <p:nvPr>
            <p:ph type="body" idx="1"/>
          </p:nvPr>
        </p:nvSpPr>
        <p:spPr>
          <a:xfrm>
            <a:off x="740734" y="1715707"/>
            <a:ext cx="8690345" cy="4357355"/>
          </a:xfrm>
        </p:spPr>
        <p:txBody>
          <a:bodyPr/>
          <a:lstStyle/>
          <a:p>
            <a:r>
              <a:rPr lang="en-US" sz="1600" dirty="0" smtClean="0"/>
              <a:t>Apache Spark is a fast, in-memory data processing engine which allows data workers to efficiently execute streaming, machine learning or SQL workloads that require fast iterative access to datasets.</a:t>
            </a:r>
          </a:p>
          <a:p>
            <a:r>
              <a:rPr lang="en-US" sz="1600" dirty="0" smtClean="0"/>
              <a:t>Spark programs are more concise and often run 10-100 times faster than </a:t>
            </a:r>
            <a:r>
              <a:rPr lang="en-US" sz="1600" dirty="0" err="1" smtClean="0"/>
              <a:t>Hadoop</a:t>
            </a:r>
            <a:r>
              <a:rPr lang="en-US" sz="1600" dirty="0" smtClean="0"/>
              <a:t> </a:t>
            </a:r>
            <a:r>
              <a:rPr lang="en-US" sz="1600" dirty="0" err="1" smtClean="0"/>
              <a:t>MapReduce</a:t>
            </a:r>
            <a:r>
              <a:rPr lang="en-US" sz="1600" dirty="0" smtClean="0"/>
              <a:t> jobs</a:t>
            </a:r>
          </a:p>
          <a:p>
            <a:r>
              <a:rPr lang="en-US" sz="1600" dirty="0" smtClean="0"/>
              <a:t>Spark maintains the intermediate results in memory rather than writing every intermediate output to disk. This hugely cuts down the execution time of the operation, resulting in faster execution of task, as more as 10-100 time a standard </a:t>
            </a:r>
            <a:r>
              <a:rPr lang="en-US" sz="1600" dirty="0" err="1" smtClean="0"/>
              <a:t>MapReduce</a:t>
            </a:r>
            <a:r>
              <a:rPr lang="en-US" sz="1600" dirty="0" smtClean="0"/>
              <a:t> job. </a:t>
            </a:r>
          </a:p>
          <a:p>
            <a:r>
              <a:rPr lang="en-US" sz="1600" dirty="0" smtClean="0"/>
              <a:t>Apache Spark can also hold data onto the disk. When data crosses the threshold of the memory storage it is spilled to the disk. This way spark acts as an extension of </a:t>
            </a:r>
            <a:r>
              <a:rPr lang="en-US" sz="1600" dirty="0" err="1" smtClean="0"/>
              <a:t>MapReduce</a:t>
            </a:r>
            <a:r>
              <a:rPr lang="en-US" sz="1600" dirty="0" smtClean="0"/>
              <a:t>.</a:t>
            </a:r>
            <a:endParaRPr lang="en-US" sz="1600" b="1"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 Introduction</a:t>
            </a:r>
            <a:endParaRPr lang="en-US" dirty="0"/>
          </a:p>
        </p:txBody>
      </p:sp>
      <p:sp>
        <p:nvSpPr>
          <p:cNvPr id="3" name="Text Placeholder 2"/>
          <p:cNvSpPr>
            <a:spLocks noGrp="1"/>
          </p:cNvSpPr>
          <p:nvPr>
            <p:ph type="body" idx="1"/>
          </p:nvPr>
        </p:nvSpPr>
        <p:spPr>
          <a:xfrm>
            <a:off x="740734" y="1715707"/>
            <a:ext cx="8690345" cy="4357355"/>
          </a:xfrm>
        </p:spPr>
        <p:txBody>
          <a:bodyPr/>
          <a:lstStyle/>
          <a:p>
            <a:r>
              <a:rPr lang="en-US" sz="1600" dirty="0" smtClean="0"/>
              <a:t>Spark doesn’t execute the tasks immediately but maintains a chain of operations as meta-data of the job called DAG. The action on the DAG happens only when an action operation is called on to the transformation DAG. This process is called as lazy evaluation. This allows optimized execution of the queries on Big Data.</a:t>
            </a:r>
            <a:endParaRPr lang="en-US" sz="1600" b="1"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and Compatibility</a:t>
            </a:r>
            <a:endParaRPr lang="en-US" dirty="0"/>
          </a:p>
        </p:txBody>
      </p:sp>
      <p:sp>
        <p:nvSpPr>
          <p:cNvPr id="3" name="Text Placeholder 2"/>
          <p:cNvSpPr>
            <a:spLocks noGrp="1"/>
          </p:cNvSpPr>
          <p:nvPr>
            <p:ph type="body" idx="1"/>
          </p:nvPr>
        </p:nvSpPr>
        <p:spPr>
          <a:xfrm>
            <a:off x="740734" y="1715707"/>
            <a:ext cx="8690345" cy="5004070"/>
          </a:xfrm>
        </p:spPr>
        <p:txBody>
          <a:bodyPr/>
          <a:lstStyle/>
          <a:p>
            <a:pPr fontAlgn="base"/>
            <a:r>
              <a:rPr lang="en-US" sz="1400" dirty="0" smtClean="0"/>
              <a:t>Supports wide variety of operations, compared to Map and Reduce functions.</a:t>
            </a:r>
          </a:p>
          <a:p>
            <a:pPr fontAlgn="base"/>
            <a:r>
              <a:rPr lang="en-US" sz="1400" dirty="0" smtClean="0"/>
              <a:t>Provides concise and consistent APIs in </a:t>
            </a:r>
            <a:r>
              <a:rPr lang="en-US" sz="1400" dirty="0" err="1" smtClean="0"/>
              <a:t>Scala</a:t>
            </a:r>
            <a:r>
              <a:rPr lang="en-US" sz="1400" dirty="0" smtClean="0"/>
              <a:t>, Java and Python.</a:t>
            </a:r>
          </a:p>
          <a:p>
            <a:pPr fontAlgn="base"/>
            <a:r>
              <a:rPr lang="en-US" sz="1400" dirty="0" smtClean="0"/>
              <a:t>Spark is written in </a:t>
            </a:r>
            <a:r>
              <a:rPr lang="en-US" sz="1400" dirty="0" err="1" smtClean="0"/>
              <a:t>Scala</a:t>
            </a:r>
            <a:r>
              <a:rPr lang="en-US" sz="1400" dirty="0" smtClean="0"/>
              <a:t> Programming Language and runs in JVM.</a:t>
            </a:r>
          </a:p>
          <a:p>
            <a:pPr fontAlgn="base"/>
            <a:r>
              <a:rPr lang="en-US" sz="1400" dirty="0" smtClean="0"/>
              <a:t>It currently has support in  the following programming languages to develop applications in Spark:</a:t>
            </a:r>
          </a:p>
          <a:p>
            <a:pPr lvl="1" fontAlgn="base"/>
            <a:r>
              <a:rPr lang="en-US" sz="1400" dirty="0" err="1" smtClean="0"/>
              <a:t>Scala</a:t>
            </a:r>
            <a:endParaRPr lang="en-US" sz="1400" dirty="0" smtClean="0"/>
          </a:p>
          <a:p>
            <a:pPr lvl="1" fontAlgn="base"/>
            <a:r>
              <a:rPr lang="en-US" sz="1400" dirty="0" smtClean="0"/>
              <a:t>Java</a:t>
            </a:r>
          </a:p>
          <a:p>
            <a:pPr lvl="1" fontAlgn="base"/>
            <a:r>
              <a:rPr lang="en-US" sz="1400" dirty="0" smtClean="0"/>
              <a:t>Python</a:t>
            </a:r>
          </a:p>
          <a:p>
            <a:pPr lvl="1" fontAlgn="base"/>
            <a:r>
              <a:rPr lang="en-US" sz="1400" dirty="0" smtClean="0"/>
              <a:t>R</a:t>
            </a:r>
          </a:p>
          <a:p>
            <a:pPr fontAlgn="base"/>
            <a:r>
              <a:rPr lang="en-US" sz="1400" dirty="0" smtClean="0"/>
              <a:t>Features interactive shell for </a:t>
            </a:r>
            <a:r>
              <a:rPr lang="en-US" sz="1400" dirty="0" err="1" smtClean="0"/>
              <a:t>Scala</a:t>
            </a:r>
            <a:r>
              <a:rPr lang="en-US" sz="1400" dirty="0" smtClean="0"/>
              <a:t> and Python. This is not available in Java yet.</a:t>
            </a:r>
          </a:p>
          <a:p>
            <a:pPr fontAlgn="base"/>
            <a:r>
              <a:rPr lang="en-US" sz="1400" dirty="0" smtClean="0"/>
              <a:t>It runs on top of existing </a:t>
            </a:r>
            <a:r>
              <a:rPr lang="en-US" sz="1400" dirty="0" err="1" smtClean="0"/>
              <a:t>Hadoop</a:t>
            </a:r>
            <a:r>
              <a:rPr lang="en-US" sz="1400" dirty="0" smtClean="0"/>
              <a:t> cluster and access </a:t>
            </a:r>
            <a:r>
              <a:rPr lang="en-US" sz="1400" dirty="0" err="1" smtClean="0"/>
              <a:t>Hadoop</a:t>
            </a:r>
            <a:r>
              <a:rPr lang="en-US" sz="1400" dirty="0" smtClean="0"/>
              <a:t> data store (HDFS), it can also process data stored by </a:t>
            </a:r>
            <a:r>
              <a:rPr lang="en-US" sz="1400" dirty="0" err="1" smtClean="0"/>
              <a:t>HBase</a:t>
            </a:r>
            <a:r>
              <a:rPr lang="en-US" sz="1400" dirty="0" smtClean="0"/>
              <a:t> structure. It can also run without </a:t>
            </a:r>
            <a:r>
              <a:rPr lang="en-US" sz="1400" dirty="0" err="1" smtClean="0"/>
              <a:t>Hadoop</a:t>
            </a:r>
            <a:r>
              <a:rPr lang="en-US" sz="1400" dirty="0" smtClean="0"/>
              <a:t> with apache </a:t>
            </a:r>
            <a:r>
              <a:rPr lang="en-US" sz="1400" dirty="0" err="1" smtClean="0"/>
              <a:t>Mesos</a:t>
            </a:r>
            <a:r>
              <a:rPr lang="en-US" sz="1400" dirty="0" smtClean="0"/>
              <a:t> or alone in standalone mode.</a:t>
            </a:r>
          </a:p>
          <a:p>
            <a:pPr fontAlgn="base"/>
            <a:r>
              <a:rPr lang="en-US" sz="1400" dirty="0" smtClean="0"/>
              <a:t>In addition to Map and Reduce operations, it supports SQL like queries, streaming data, machine learning and data processing in terms of graph.</a:t>
            </a:r>
          </a:p>
          <a:p>
            <a:pPr fontAlgn="base"/>
            <a:endParaRPr lang="en-US" sz="1400" dirty="0" smtClean="0"/>
          </a:p>
          <a:p>
            <a:pPr fontAlgn="base"/>
            <a:endParaRPr lang="en-US" sz="14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err="1" smtClean="0"/>
              <a:t>Hadoop</a:t>
            </a:r>
            <a:r>
              <a:rPr lang="en-US" b="1" dirty="0" smtClean="0"/>
              <a:t> and Apache Spark</a:t>
            </a:r>
            <a:endParaRPr lang="en-US" b="1" dirty="0"/>
          </a:p>
        </p:txBody>
      </p:sp>
      <p:sp>
        <p:nvSpPr>
          <p:cNvPr id="3" name="Text Placeholder 2"/>
          <p:cNvSpPr>
            <a:spLocks noGrp="1"/>
          </p:cNvSpPr>
          <p:nvPr>
            <p:ph type="body" idx="1"/>
          </p:nvPr>
        </p:nvSpPr>
        <p:spPr>
          <a:xfrm>
            <a:off x="486888" y="1549453"/>
            <a:ext cx="11162806" cy="5004070"/>
          </a:xfrm>
        </p:spPr>
        <p:txBody>
          <a:bodyPr/>
          <a:lstStyle/>
          <a:p>
            <a:pPr algn="just" fontAlgn="base"/>
            <a:r>
              <a:rPr lang="en-US" sz="1400" dirty="0" smtClean="0"/>
              <a:t>Spark can run on top of </a:t>
            </a:r>
            <a:r>
              <a:rPr lang="en-US" sz="1400" dirty="0" err="1" smtClean="0"/>
              <a:t>Hadoop’s</a:t>
            </a:r>
            <a:r>
              <a:rPr lang="en-US" sz="1400" dirty="0" smtClean="0"/>
              <a:t> distributed file system </a:t>
            </a:r>
            <a:r>
              <a:rPr lang="en-US" sz="1400" dirty="0" err="1" smtClean="0"/>
              <a:t>Hadoop</a:t>
            </a:r>
            <a:r>
              <a:rPr lang="en-US" sz="1400" dirty="0" smtClean="0"/>
              <a:t> Distributed File System (HDFS) to leverage the distributed replicated storage. Spark can be used along with </a:t>
            </a:r>
            <a:r>
              <a:rPr lang="en-US" sz="1400" dirty="0" err="1" smtClean="0"/>
              <a:t>MapReduce</a:t>
            </a:r>
            <a:r>
              <a:rPr lang="en-US" sz="1400" dirty="0" smtClean="0"/>
              <a:t> in the same </a:t>
            </a:r>
            <a:r>
              <a:rPr lang="en-US" sz="1400" dirty="0" err="1" smtClean="0"/>
              <a:t>Hadoop</a:t>
            </a:r>
            <a:r>
              <a:rPr lang="en-US" sz="1400" dirty="0" smtClean="0"/>
              <a:t> cluster or can be used alone as a processing framework. Apache Spark is an alternative to </a:t>
            </a:r>
            <a:r>
              <a:rPr lang="en-US" sz="1400" dirty="0" err="1" smtClean="0"/>
              <a:t>Hadoop</a:t>
            </a:r>
            <a:r>
              <a:rPr lang="en-US" sz="1400" dirty="0" smtClean="0"/>
              <a:t> </a:t>
            </a:r>
            <a:r>
              <a:rPr lang="en-US" sz="1400" dirty="0" err="1" smtClean="0"/>
              <a:t>MapReduce</a:t>
            </a:r>
            <a:r>
              <a:rPr lang="en-US" sz="1400" dirty="0" smtClean="0"/>
              <a:t> rather than a replacement of </a:t>
            </a:r>
            <a:r>
              <a:rPr lang="en-US" sz="1400" dirty="0" err="1" smtClean="0"/>
              <a:t>Hadoop</a:t>
            </a:r>
            <a:r>
              <a:rPr lang="en-US" sz="1400" dirty="0" smtClean="0"/>
              <a:t>. It’s not intended to replace </a:t>
            </a:r>
            <a:r>
              <a:rPr lang="en-US" sz="1400" dirty="0" err="1" smtClean="0"/>
              <a:t>Hadoop</a:t>
            </a:r>
            <a:r>
              <a:rPr lang="en-US" sz="1400" dirty="0" smtClean="0"/>
              <a:t> but it can regarded as an extension to it. In many use cases </a:t>
            </a:r>
            <a:r>
              <a:rPr lang="en-US" sz="1400" dirty="0" err="1" smtClean="0"/>
              <a:t>MapReduce</a:t>
            </a:r>
            <a:r>
              <a:rPr lang="en-US" sz="1400" dirty="0" smtClean="0"/>
              <a:t> and Spark can be used together where </a:t>
            </a:r>
            <a:r>
              <a:rPr lang="en-US" sz="1400" dirty="0" err="1" smtClean="0"/>
              <a:t>MapReduce</a:t>
            </a:r>
            <a:r>
              <a:rPr lang="en-US" sz="1400" dirty="0" smtClean="0"/>
              <a:t> job can be used for batch processing and spark can be used for real-time processing.</a:t>
            </a:r>
            <a:endParaRPr lang="en-US" sz="14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7</a:t>
            </a:fld>
            <a:endParaRPr lang="en-US"/>
          </a:p>
        </p:txBody>
      </p:sp>
      <p:pic>
        <p:nvPicPr>
          <p:cNvPr id="6" name="Picture 5" descr="forrester_spark.PNG"/>
          <p:cNvPicPr>
            <a:picLocks noChangeAspect="1"/>
          </p:cNvPicPr>
          <p:nvPr/>
        </p:nvPicPr>
        <p:blipFill>
          <a:blip r:embed="rId2"/>
          <a:stretch>
            <a:fillRect/>
          </a:stretch>
        </p:blipFill>
        <p:spPr>
          <a:xfrm>
            <a:off x="2220685" y="3212969"/>
            <a:ext cx="7564583" cy="34431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2400" b="1" dirty="0" smtClean="0"/>
              <a:t>Apache Spark Components and Architecture</a:t>
            </a:r>
            <a:endParaRPr lang="en-US" sz="2400" b="1" dirty="0"/>
          </a:p>
        </p:txBody>
      </p:sp>
      <p:sp>
        <p:nvSpPr>
          <p:cNvPr id="3" name="Text Placeholder 2"/>
          <p:cNvSpPr>
            <a:spLocks noGrp="1"/>
          </p:cNvSpPr>
          <p:nvPr>
            <p:ph type="body" idx="1"/>
          </p:nvPr>
        </p:nvSpPr>
        <p:spPr>
          <a:xfrm>
            <a:off x="740734" y="1715707"/>
            <a:ext cx="11003962" cy="5004070"/>
          </a:xfrm>
        </p:spPr>
        <p:txBody>
          <a:bodyPr/>
          <a:lstStyle/>
          <a:p>
            <a:pPr fontAlgn="base"/>
            <a:r>
              <a:rPr lang="en-US" sz="1600" b="1" u="sng" dirty="0" err="1" smtClean="0"/>
              <a:t>SparkContext</a:t>
            </a:r>
            <a:r>
              <a:rPr lang="en-US" sz="1600" b="1" u="sng" dirty="0" smtClean="0"/>
              <a:t>: </a:t>
            </a:r>
            <a:r>
              <a:rPr lang="en-US" sz="1600" dirty="0" smtClean="0"/>
              <a:t> is an independent process through which spark application runs over a cluster. It gives the handle to the distributed mechanism/cluster so that you may use the resources of the distributed machines in your job. Your application program which will use </a:t>
            </a:r>
            <a:r>
              <a:rPr lang="en-US" sz="1600" dirty="0" err="1" smtClean="0"/>
              <a:t>SparkContext</a:t>
            </a:r>
            <a:r>
              <a:rPr lang="en-US" sz="1600" dirty="0" smtClean="0"/>
              <a:t> object would be known as driver program. Specifically, to run on a cluster, the </a:t>
            </a:r>
            <a:r>
              <a:rPr lang="en-US" sz="1600" dirty="0" err="1" smtClean="0"/>
              <a:t>SparkContext</a:t>
            </a:r>
            <a:r>
              <a:rPr lang="en-US" sz="1600" dirty="0" smtClean="0"/>
              <a:t> connects to several types of cluster managers (like Spark’s own standalone cluster manager, apache </a:t>
            </a:r>
            <a:r>
              <a:rPr lang="en-US" sz="1600" dirty="0" err="1" smtClean="0"/>
              <a:t>Mesos</a:t>
            </a:r>
            <a:r>
              <a:rPr lang="en-US" sz="1600" dirty="0" smtClean="0"/>
              <a:t> or </a:t>
            </a:r>
            <a:r>
              <a:rPr lang="en-US" sz="1600" dirty="0" err="1" smtClean="0"/>
              <a:t>Hadoop's</a:t>
            </a:r>
            <a:r>
              <a:rPr lang="en-US" sz="1600" dirty="0" smtClean="0"/>
              <a:t> YARN), which allocate resources across applications. Once connected, Spark takes over executors on distributed nodes in the cluster, which are processes in the distributed nodes that run computations and store data for your application. Next, it sends your application code to the executors through </a:t>
            </a:r>
            <a:r>
              <a:rPr lang="en-US" sz="1600" dirty="0" err="1" smtClean="0"/>
              <a:t>SparkContext</a:t>
            </a:r>
            <a:r>
              <a:rPr lang="en-US" sz="1600" dirty="0" smtClean="0"/>
              <a:t>. Finally tasks are sent to the executors to run and complete it.</a:t>
            </a:r>
          </a:p>
          <a:p>
            <a:pPr fontAlgn="base"/>
            <a:endParaRPr lang="en-US" sz="16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8</a:t>
            </a:fld>
            <a:endParaRPr lang="en-US"/>
          </a:p>
        </p:txBody>
      </p:sp>
      <p:pic>
        <p:nvPicPr>
          <p:cNvPr id="6" name="Picture 5" descr="Introduction+to+Spark-1.jpg"/>
          <p:cNvPicPr>
            <a:picLocks noChangeAspect="1"/>
          </p:cNvPicPr>
          <p:nvPr/>
        </p:nvPicPr>
        <p:blipFill>
          <a:blip r:embed="rId2"/>
          <a:stretch>
            <a:fillRect/>
          </a:stretch>
        </p:blipFill>
        <p:spPr>
          <a:xfrm>
            <a:off x="1072490" y="4306825"/>
            <a:ext cx="5316435" cy="2551175"/>
          </a:xfrm>
          <a:prstGeom prst="rect">
            <a:avLst/>
          </a:prstGeom>
        </p:spPr>
      </p:pic>
      <p:pic>
        <p:nvPicPr>
          <p:cNvPr id="7" name="Picture 6" descr="driver-sparkcontext-clustermanager-workers-executors.png"/>
          <p:cNvPicPr>
            <a:picLocks noChangeAspect="1"/>
          </p:cNvPicPr>
          <p:nvPr/>
        </p:nvPicPr>
        <p:blipFill>
          <a:blip r:embed="rId3"/>
          <a:stretch>
            <a:fillRect/>
          </a:stretch>
        </p:blipFill>
        <p:spPr>
          <a:xfrm>
            <a:off x="6769352" y="3930734"/>
            <a:ext cx="3972087" cy="27343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z="2400" b="1" dirty="0" smtClean="0"/>
              <a:t>Apache Spark Components and Architecture</a:t>
            </a:r>
            <a:endParaRPr lang="en-US" sz="2400" b="1" dirty="0"/>
          </a:p>
        </p:txBody>
      </p:sp>
      <p:sp>
        <p:nvSpPr>
          <p:cNvPr id="3" name="Text Placeholder 2"/>
          <p:cNvSpPr>
            <a:spLocks noGrp="1"/>
          </p:cNvSpPr>
          <p:nvPr>
            <p:ph type="body" idx="1"/>
          </p:nvPr>
        </p:nvSpPr>
        <p:spPr>
          <a:xfrm>
            <a:off x="6721434" y="1715707"/>
            <a:ext cx="5023262" cy="5004070"/>
          </a:xfrm>
        </p:spPr>
        <p:txBody>
          <a:bodyPr/>
          <a:lstStyle/>
          <a:p>
            <a:pPr fontAlgn="base"/>
            <a:r>
              <a:rPr lang="en-US" sz="1600" dirty="0" smtClean="0"/>
              <a:t>The driver and the executors run in their own Java processes. You can run them all on the same (</a:t>
            </a:r>
            <a:r>
              <a:rPr lang="en-US" sz="1600" i="1" dirty="0" smtClean="0"/>
              <a:t>horizontal cluster</a:t>
            </a:r>
            <a:r>
              <a:rPr lang="en-US" sz="1600" dirty="0" smtClean="0"/>
              <a:t>) or separate machines (</a:t>
            </a:r>
            <a:r>
              <a:rPr lang="en-US" sz="1600" i="1" dirty="0" smtClean="0"/>
              <a:t>vertical cluster</a:t>
            </a:r>
            <a:r>
              <a:rPr lang="en-US" sz="1600" dirty="0" smtClean="0"/>
              <a:t>) or in a mixed machine configuration.</a:t>
            </a:r>
            <a:endParaRPr lang="en-US" sz="16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9</a:t>
            </a:fld>
            <a:endParaRPr lang="en-US"/>
          </a:p>
        </p:txBody>
      </p:sp>
      <p:pic>
        <p:nvPicPr>
          <p:cNvPr id="8" name="Picture 7" descr="sparkapp-sparkcontext-master-slaves.png"/>
          <p:cNvPicPr>
            <a:picLocks noChangeAspect="1"/>
          </p:cNvPicPr>
          <p:nvPr/>
        </p:nvPicPr>
        <p:blipFill>
          <a:blip r:embed="rId2"/>
          <a:stretch>
            <a:fillRect/>
          </a:stretch>
        </p:blipFill>
        <p:spPr>
          <a:xfrm>
            <a:off x="-1" y="1493747"/>
            <a:ext cx="7232074" cy="5364254"/>
          </a:xfrm>
          <a:prstGeom prst="rect">
            <a:avLst/>
          </a:prstGeom>
        </p:spPr>
      </p:pic>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Custom 2">
      <a:dk1>
        <a:srgbClr val="000000"/>
      </a:dk1>
      <a:lt1>
        <a:srgbClr val="FFFFFF"/>
      </a:lt1>
      <a:dk2>
        <a:srgbClr val="0E5580"/>
      </a:dk2>
      <a:lt2>
        <a:srgbClr val="EBEBEB"/>
      </a:lt2>
      <a:accent1>
        <a:srgbClr val="FF9900"/>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9378</TotalTime>
  <Words>1944</Words>
  <Application>Microsoft Office PowerPoint</Application>
  <PresentationFormat>Custom</PresentationFormat>
  <Paragraphs>301</Paragraphs>
  <Slides>37</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Century Gothic</vt:lpstr>
      <vt:lpstr>Noto Sans Symbols</vt:lpstr>
      <vt:lpstr>Celestial</vt:lpstr>
      <vt:lpstr>Ion Boardroom</vt:lpstr>
      <vt:lpstr>Introduction to Apache Spark</vt:lpstr>
      <vt:lpstr>Agenda</vt:lpstr>
      <vt:lpstr>Why use Spark?</vt:lpstr>
      <vt:lpstr>Spark - Introduction</vt:lpstr>
      <vt:lpstr>Spark - Introduction</vt:lpstr>
      <vt:lpstr>Features and Compatibility</vt:lpstr>
      <vt:lpstr>Hadoop and Apache Spark</vt:lpstr>
      <vt:lpstr>Apache Spark Components and Architecture</vt:lpstr>
      <vt:lpstr>Apache Spark Components and Architecture</vt:lpstr>
      <vt:lpstr>Apache Spark Components and Architecture</vt:lpstr>
      <vt:lpstr>Spark RDD</vt:lpstr>
      <vt:lpstr>Spark RDD</vt:lpstr>
      <vt:lpstr>Creating  Spark RDDs</vt:lpstr>
      <vt:lpstr>What can we do with RDDs</vt:lpstr>
      <vt:lpstr>Transformations</vt:lpstr>
      <vt:lpstr>Example Transformations (Filter())</vt:lpstr>
      <vt:lpstr>Example Transformations (map())</vt:lpstr>
      <vt:lpstr>Actions</vt:lpstr>
      <vt:lpstr>Hands-On Activity</vt:lpstr>
      <vt:lpstr>Transformations flatMap()</vt:lpstr>
      <vt:lpstr>Transformations sample()</vt:lpstr>
      <vt:lpstr>Transformations distinct()</vt:lpstr>
      <vt:lpstr>Transformations (Multiple RDDs)</vt:lpstr>
      <vt:lpstr>Transformations (Multiple RDDs)</vt:lpstr>
      <vt:lpstr>Transformations (Multiple RDDs)</vt:lpstr>
      <vt:lpstr>Transformations (Multiple RDDs)</vt:lpstr>
      <vt:lpstr>Transformations (Multiple RDDs)</vt:lpstr>
      <vt:lpstr>Questions ?</vt:lpstr>
      <vt:lpstr>Actions</vt:lpstr>
      <vt:lpstr>Actions</vt:lpstr>
      <vt:lpstr>Actions</vt:lpstr>
      <vt:lpstr>Actions</vt:lpstr>
      <vt:lpstr>Actions</vt:lpstr>
      <vt:lpstr>Actions</vt:lpstr>
      <vt:lpstr>Questions ?</vt:lpstr>
      <vt:lpstr>Summary Review</vt:lpstr>
      <vt:lpstr>End of Module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Hack</dc:creator>
  <cp:lastModifiedBy>haseeb</cp:lastModifiedBy>
  <cp:revision>257</cp:revision>
  <dcterms:modified xsi:type="dcterms:W3CDTF">2018-08-28T17:15:46Z</dcterms:modified>
</cp:coreProperties>
</file>