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7" r:id="rId6"/>
    <p:sldId id="259" r:id="rId7"/>
    <p:sldId id="261" r:id="rId8"/>
    <p:sldId id="262" r:id="rId9"/>
    <p:sldId id="265" r:id="rId10"/>
    <p:sldId id="266" r:id="rId11"/>
    <p:sldId id="263" r:id="rId12"/>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tra, Martijn" initials="WM" lastIdx="1" clrIdx="0">
    <p:extLst>
      <p:ext uri="{19B8F6BF-5375-455C-9EA6-DF929625EA0E}">
        <p15:presenceInfo xmlns:p15="http://schemas.microsoft.com/office/powerpoint/2012/main" userId="S-1-5-21-69083081-917395282-1404200075-197830" providerId="AD"/>
      </p:ext>
    </p:extLst>
  </p:cmAuthor>
  <p:cmAuthor id="2" name="Iris Nonneman (NL)" initials="IN(" lastIdx="2" clrIdx="1">
    <p:extLst>
      <p:ext uri="{19B8F6BF-5375-455C-9EA6-DF929625EA0E}">
        <p15:presenceInfo xmlns:p15="http://schemas.microsoft.com/office/powerpoint/2012/main" userId="S::iris.nonneman@pwc.com::f0a02680-4a10-4afd-b0f7-d1ac84329d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F63"/>
    <a:srgbClr val="E58413"/>
    <a:srgbClr val="829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33" autoAdjust="0"/>
    <p:restoredTop sz="94660"/>
  </p:normalViewPr>
  <p:slideViewPr>
    <p:cSldViewPr snapToGrid="0" showGuides="1">
      <p:cViewPr varScale="1">
        <p:scale>
          <a:sx n="115" d="100"/>
          <a:sy n="115" d="100"/>
        </p:scale>
        <p:origin x="74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04T10:21:29.963" idx="1">
    <p:pos x="10" y="10"/>
    <p:text>Ik wil nog wat meer uitleg toevoegen over welke bewerkingen er op de data sets gedaan zijn, zoals:</p:text>
    <p:extLst>
      <p:ext uri="{C676402C-5697-4E1C-873F-D02D1690AC5C}">
        <p15:threadingInfo xmlns:p15="http://schemas.microsoft.com/office/powerpoint/2012/main" timeZoneBias="-120"/>
      </p:ext>
    </p:extLst>
  </p:cm>
  <p:cm authorId="2" dt="2021-07-04T10:22:20.339" idx="2">
    <p:pos x="10" y="146"/>
    <p:text>- soms alleen op wijk niveau in fo uit de data set gelaten, of bijv. het verwijderen van onder/boven marges in de data set.</p:text>
    <p:extLst>
      <p:ext uri="{C676402C-5697-4E1C-873F-D02D1690AC5C}">
        <p15:threadingInfo xmlns:p15="http://schemas.microsoft.com/office/powerpoint/2012/main" timeZoneBias="-120">
          <p15:parentCm authorId="2" idx="1"/>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25BA-FA88-47A5-9C51-1C5390366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E7E681D-7812-4A7A-BB30-D1A1B30A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10AAD21-DC31-4A74-8C6E-216BD2A77CD6}"/>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571E634C-3E53-490B-92D8-08CA1756D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932F2E-5342-47BF-8B2C-432684604966}"/>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1375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BD56-FC09-42B9-865E-DBA98EBC53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E0D534-77C5-435B-9108-EF3C4401F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B2B63-ED60-4F77-B2D9-EACE884282E7}"/>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B32C987A-18D2-4815-8EF5-F09931472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17E50D-E6CB-4713-ACF9-4EE6176B0683}"/>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81371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0147B-6614-4632-8002-5105258354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34CDC9-3AD2-4C47-B7CE-D06D90F485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101C77-F927-428D-A187-C47F1C0DC269}"/>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CF846DC4-FC1A-4024-96B9-E0479BB4A0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68E950-B57C-4141-81C3-AC6C72CCE412}"/>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49643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3A66-8E30-49D1-B65C-A6E9BDFFF4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ABC48-8B31-477F-B16B-39BBF37B14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896884-7355-4319-82B9-E96303BCD551}"/>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23CBCC08-3498-4AF0-A40B-4CCAC33B07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E90C3-FB80-4B9B-B4F5-E79ED17FEB67}"/>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12455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B93F-67DF-4707-B595-41A05772A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BC6E737-FB83-4D2B-A5E1-934D2F605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F2DB9A-32E5-4BD1-B21A-BEE8ABC39563}"/>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31EAE428-5726-46C4-AF04-7F459B73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9C9BF3-052C-43D4-B081-7F90E370EA2F}"/>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61074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2053-628D-468A-BD9F-1974D405A1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97299-F72C-4FDE-98BB-791212C0F7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9B2DFB-0C0C-42B0-89D2-F9F59E92D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F76DFA-6272-4409-BA48-FAA00F9C2FED}"/>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6" name="Footer Placeholder 5">
            <a:extLst>
              <a:ext uri="{FF2B5EF4-FFF2-40B4-BE49-F238E27FC236}">
                <a16:creationId xmlns:a16="http://schemas.microsoft.com/office/drawing/2014/main" id="{69A703DD-6484-465B-828E-3A85D70E8A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CA627A-E00D-434E-BD95-0859EE65B189}"/>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392154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FAC9-0C7D-4B97-B948-B96D380FD8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ED70C0-F663-4EEF-A5D5-540AD6765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A9773D-DF6A-4576-A156-8069897B30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F75246-1955-4B07-912F-092EE9467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67E35E-9B1C-4096-825B-E7E56258EE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2DE20E-66A5-4A09-BE3F-541D924DB659}"/>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8" name="Footer Placeholder 7">
            <a:extLst>
              <a:ext uri="{FF2B5EF4-FFF2-40B4-BE49-F238E27FC236}">
                <a16:creationId xmlns:a16="http://schemas.microsoft.com/office/drawing/2014/main" id="{52C84F25-8BD5-478D-B330-26019D7BD7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36EE06-FB89-4A48-BD00-BCBE78E87AED}"/>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1874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4655-4EE7-4D88-90FB-8474E403E3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6E687E-E1C6-4B14-B091-EF85933CE2F8}"/>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4" name="Footer Placeholder 3">
            <a:extLst>
              <a:ext uri="{FF2B5EF4-FFF2-40B4-BE49-F238E27FC236}">
                <a16:creationId xmlns:a16="http://schemas.microsoft.com/office/drawing/2014/main" id="{0E750CD7-DCBC-4A57-A2A2-7A1611903E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84FFB1-167B-4F74-85E0-7DF048E82150}"/>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29215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34301-51B1-4697-AE9B-BD382CBC54AF}"/>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3" name="Footer Placeholder 2">
            <a:extLst>
              <a:ext uri="{FF2B5EF4-FFF2-40B4-BE49-F238E27FC236}">
                <a16:creationId xmlns:a16="http://schemas.microsoft.com/office/drawing/2014/main" id="{3A746471-59A6-4C2A-A078-2612225F6C1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6A2FEE-D2DF-4102-A977-D0524E2F0E90}"/>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155938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C008-E292-480B-A27B-98A1BCDA8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1255B3-6FE2-4C52-A8A0-E1961C496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A431A1F-9BA2-4B56-9A2C-8E6881392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42E252-E279-4B1B-A48D-650C9F37EB28}"/>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6" name="Footer Placeholder 5">
            <a:extLst>
              <a:ext uri="{FF2B5EF4-FFF2-40B4-BE49-F238E27FC236}">
                <a16:creationId xmlns:a16="http://schemas.microsoft.com/office/drawing/2014/main" id="{F2A526DA-2EDE-4A99-A7FD-9E6B2A3E4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9C912E-43B6-488B-B826-A28FFEADFC57}"/>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101009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F761-3B01-43F6-86DE-CAC70A8B1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513CF2-DD99-42FD-AE74-6D07CFA77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9E1871-BE91-4438-A4FB-DA69CF8E3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C4E62-CAE1-427E-98D7-8F34909FEEDE}"/>
              </a:ext>
            </a:extLst>
          </p:cNvPr>
          <p:cNvSpPr>
            <a:spLocks noGrp="1"/>
          </p:cNvSpPr>
          <p:nvPr>
            <p:ph type="dt" sz="half" idx="10"/>
          </p:nvPr>
        </p:nvSpPr>
        <p:spPr/>
        <p:txBody>
          <a:bodyPr/>
          <a:lstStyle/>
          <a:p>
            <a:fld id="{663EB7A6-AB0A-424C-B77D-6FF21D11077F}" type="datetimeFigureOut">
              <a:rPr lang="en-GB" smtClean="0"/>
              <a:t>04/07/2021</a:t>
            </a:fld>
            <a:endParaRPr lang="en-GB"/>
          </a:p>
        </p:txBody>
      </p:sp>
      <p:sp>
        <p:nvSpPr>
          <p:cNvPr id="6" name="Footer Placeholder 5">
            <a:extLst>
              <a:ext uri="{FF2B5EF4-FFF2-40B4-BE49-F238E27FC236}">
                <a16:creationId xmlns:a16="http://schemas.microsoft.com/office/drawing/2014/main" id="{499A8BF0-68C9-494A-8CFB-D50BDB81F6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BC573F-F5D4-4E6D-BF39-7AB4FBF79B1E}"/>
              </a:ext>
            </a:extLst>
          </p:cNvPr>
          <p:cNvSpPr>
            <a:spLocks noGrp="1"/>
          </p:cNvSpPr>
          <p:nvPr>
            <p:ph type="sldNum" sz="quarter" idx="12"/>
          </p:nvPr>
        </p:nvSpPr>
        <p:spPr/>
        <p:txBody>
          <a:bodyPr/>
          <a:lstStyle/>
          <a:p>
            <a:fld id="{668950F0-7C80-4022-A97B-F04358B43A7C}" type="slidenum">
              <a:rPr lang="en-GB" smtClean="0"/>
              <a:t>‹#›</a:t>
            </a:fld>
            <a:endParaRPr lang="en-GB"/>
          </a:p>
        </p:txBody>
      </p:sp>
    </p:spTree>
    <p:extLst>
      <p:ext uri="{BB962C8B-B14F-4D97-AF65-F5344CB8AC3E}">
        <p14:creationId xmlns:p14="http://schemas.microsoft.com/office/powerpoint/2010/main" val="264380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089A46C-F755-4537-A7D3-0F6F7624C68A}"/>
              </a:ext>
            </a:extLst>
          </p:cNvPr>
          <p:cNvGraphicFramePr>
            <a:graphicFrameLocks noChangeAspect="1"/>
          </p:cNvGraphicFramePr>
          <p:nvPr userDrawn="1">
            <p:custDataLst>
              <p:tags r:id="rId14"/>
            </p:custDataLst>
            <p:extLst>
              <p:ext uri="{D42A27DB-BD31-4B8C-83A1-F6EECF244321}">
                <p14:modId xmlns:p14="http://schemas.microsoft.com/office/powerpoint/2010/main" val="27615957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5" name="think-cell Slide" r:id="rId16" imgW="592" imgH="591" progId="TCLayout.ActiveDocument.1">
                  <p:embed/>
                </p:oleObj>
              </mc:Choice>
              <mc:Fallback>
                <p:oleObj name="think-cell Slide" r:id="rId16" imgW="592" imgH="591"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E5FB6498-E457-4AD5-BCA9-C4E8D68D83BF}"/>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2" name="Title Placeholder 1">
            <a:extLst>
              <a:ext uri="{FF2B5EF4-FFF2-40B4-BE49-F238E27FC236}">
                <a16:creationId xmlns:a16="http://schemas.microsoft.com/office/drawing/2014/main" id="{F08C5BEC-A9FF-4FFA-B4D0-CC8A995D5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8B79AC-AE30-4326-BD45-6F3D7FBE3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6AE2AA-1AA1-40D8-A602-26856DCF3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EB7A6-AB0A-424C-B77D-6FF21D11077F}" type="datetimeFigureOut">
              <a:rPr lang="en-GB" smtClean="0"/>
              <a:t>04/07/2021</a:t>
            </a:fld>
            <a:endParaRPr lang="en-GB"/>
          </a:p>
        </p:txBody>
      </p:sp>
      <p:sp>
        <p:nvSpPr>
          <p:cNvPr id="5" name="Footer Placeholder 4">
            <a:extLst>
              <a:ext uri="{FF2B5EF4-FFF2-40B4-BE49-F238E27FC236}">
                <a16:creationId xmlns:a16="http://schemas.microsoft.com/office/drawing/2014/main" id="{D0CA252A-EAC9-4EEF-919F-198902C37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E4E464B-4C4A-4D30-B026-832AE2400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8950F0-7C80-4022-A97B-F04358B43A7C}" type="slidenum">
              <a:rPr lang="en-GB" smtClean="0"/>
              <a:t>‹#›</a:t>
            </a:fld>
            <a:endParaRPr lang="en-GB"/>
          </a:p>
        </p:txBody>
      </p:sp>
    </p:spTree>
    <p:extLst>
      <p:ext uri="{BB962C8B-B14F-4D97-AF65-F5344CB8AC3E}">
        <p14:creationId xmlns:p14="http://schemas.microsoft.com/office/powerpoint/2010/main" val="12109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xml"/><Relationship Id="rId7" Type="http://schemas.openxmlformats.org/officeDocument/2006/relationships/image" Target="../media/image3.jpeg"/><Relationship Id="rId12" Type="http://schemas.openxmlformats.org/officeDocument/2006/relationships/comments" Target="../comments/comment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11" Type="http://schemas.openxmlformats.org/officeDocument/2006/relationships/image" Target="../media/image7.png"/><Relationship Id="rId5" Type="http://schemas.openxmlformats.org/officeDocument/2006/relationships/oleObject" Target="../embeddings/oleObject2.bin"/><Relationship Id="rId10" Type="http://schemas.openxmlformats.org/officeDocument/2006/relationships/image" Target="../media/image6.emf"/><Relationship Id="rId4" Type="http://schemas.openxmlformats.org/officeDocument/2006/relationships/slideLayout" Target="../slideLayouts/slideLayout1.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23.xml"/><Relationship Id="rId7" Type="http://schemas.openxmlformats.org/officeDocument/2006/relationships/image" Target="../media/image3.jpe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opendata.cbs.nl/statline/portal.html?_la=nl&amp;_catalog=CBS&amp;tableId=85012NED&amp;_theme=283" TargetMode="External"/><Relationship Id="rId3" Type="http://schemas.openxmlformats.org/officeDocument/2006/relationships/tags" Target="../tags/tag7.xml"/><Relationship Id="rId7" Type="http://schemas.openxmlformats.org/officeDocument/2006/relationships/hyperlink" Target="https://opendata.cbs.nl/statline/portal.html?_la=nl&amp;_catalog=CBS&amp;tableId=83674NED&amp;_theme=283" TargetMode="External"/><Relationship Id="rId12" Type="http://schemas.openxmlformats.org/officeDocument/2006/relationships/image" Target="../media/image3.jpe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11" Type="http://schemas.openxmlformats.org/officeDocument/2006/relationships/hyperlink" Target="https://opendata.cbs.nl/statline/portal.html?_la=nl&amp;_catalog=CBS&amp;tableId=84463NED&amp;_theme=405" TargetMode="External"/><Relationship Id="rId5" Type="http://schemas.openxmlformats.org/officeDocument/2006/relationships/oleObject" Target="../embeddings/oleObject3.bin"/><Relationship Id="rId10" Type="http://schemas.openxmlformats.org/officeDocument/2006/relationships/hyperlink" Target="https://opendata.cbs.nl/statline/portal.html?_la=nl&amp;_catalog=CBS&amp;tableId=84773NED&amp;_theme=354" TargetMode="External"/><Relationship Id="rId4" Type="http://schemas.openxmlformats.org/officeDocument/2006/relationships/slideLayout" Target="../slideLayouts/slideLayout2.xml"/><Relationship Id="rId9" Type="http://schemas.openxmlformats.org/officeDocument/2006/relationships/hyperlink" Target="https://opendata.cbs.nl/statline/portal.html?_la=nl&amp;_catalog=CBS&amp;tableId=84662NED&amp;_theme=284"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opendata.cbs.nl/statline/#/CBS/nl/dataset/83385NED/table?ts=1624772946363" TargetMode="External"/><Relationship Id="rId3" Type="http://schemas.openxmlformats.org/officeDocument/2006/relationships/tags" Target="../tags/tag9.xml"/><Relationship Id="rId7" Type="http://schemas.openxmlformats.org/officeDocument/2006/relationships/hyperlink" Target="https://opendata.cbs.nl/statline/portal.html?_la=nl&amp;_catalog=CBS&amp;tableId=83021NED&amp;_theme=160" TargetMode="Externa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Layout" Target="../slideLayouts/slideLayout2.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jpe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jpe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jpe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3.jpe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1.xml"/><Relationship Id="rId7" Type="http://schemas.openxmlformats.org/officeDocument/2006/relationships/image" Target="../media/image3.jpe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841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184926D-3F7C-4703-8B7B-9F60BA9EBA5B}"/>
              </a:ext>
            </a:extLst>
          </p:cNvPr>
          <p:cNvGraphicFramePr>
            <a:graphicFrameLocks noChangeAspect="1"/>
          </p:cNvGraphicFramePr>
          <p:nvPr>
            <p:custDataLst>
              <p:tags r:id="rId2"/>
            </p:custDataLst>
            <p:extLst>
              <p:ext uri="{D42A27DB-BD31-4B8C-83A1-F6EECF244321}">
                <p14:modId xmlns:p14="http://schemas.microsoft.com/office/powerpoint/2010/main" val="2150591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3" name="think-cell Slide" r:id="rId5" imgW="352" imgH="353" progId="TCLayout.ActiveDocument.1">
                  <p:embed/>
                </p:oleObj>
              </mc:Choice>
              <mc:Fallback>
                <p:oleObj name="think-cell Slide" r:id="rId5" imgW="352"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1B50E20-DFAA-478D-83F7-70B2A4F98B2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6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1CB7FFFE-2BE8-4CC6-A987-E7F1DEA91EA1}"/>
              </a:ext>
            </a:extLst>
          </p:cNvPr>
          <p:cNvSpPr>
            <a:spLocks noGrp="1"/>
          </p:cNvSpPr>
          <p:nvPr>
            <p:ph type="ctrTitle"/>
          </p:nvPr>
        </p:nvSpPr>
        <p:spPr>
          <a:xfrm>
            <a:off x="361026" y="225719"/>
            <a:ext cx="6126116" cy="2387600"/>
          </a:xfrm>
        </p:spPr>
        <p:txBody>
          <a:bodyPr>
            <a:normAutofit fontScale="90000"/>
          </a:bodyPr>
          <a:lstStyle/>
          <a:p>
            <a:pPr algn="l"/>
            <a:r>
              <a:rPr lang="nl-NL" dirty="0">
                <a:solidFill>
                  <a:schemeClr val="bg1"/>
                </a:solidFill>
                <a:latin typeface="Aharoni" panose="020B0604020202020204" pitchFamily="2" charset="-79"/>
                <a:cs typeface="Aharoni" panose="020B0604020202020204" pitchFamily="2" charset="-79"/>
              </a:rPr>
              <a:t>Hackathon </a:t>
            </a:r>
            <a:br>
              <a:rPr lang="nl-NL" dirty="0">
                <a:solidFill>
                  <a:schemeClr val="bg1"/>
                </a:solidFill>
                <a:latin typeface="Aharoni" panose="020B0604020202020204" pitchFamily="2" charset="-79"/>
                <a:cs typeface="Aharoni" panose="020B0604020202020204" pitchFamily="2" charset="-79"/>
              </a:rPr>
            </a:br>
            <a:r>
              <a:rPr lang="nl-NL" dirty="0">
                <a:solidFill>
                  <a:schemeClr val="bg1"/>
                </a:solidFill>
                <a:latin typeface="Aharoni" panose="020B0604020202020204" pitchFamily="2" charset="-79"/>
                <a:cs typeface="Aharoni" panose="020B0604020202020204" pitchFamily="2" charset="-79"/>
              </a:rPr>
              <a:t>Life &amp; </a:t>
            </a:r>
            <a:r>
              <a:rPr lang="nl-NL" dirty="0" err="1">
                <a:solidFill>
                  <a:schemeClr val="bg1"/>
                </a:solidFill>
                <a:latin typeface="Aharoni" panose="020B0604020202020204" pitchFamily="2" charset="-79"/>
                <a:cs typeface="Aharoni" panose="020B0604020202020204" pitchFamily="2" charset="-79"/>
              </a:rPr>
              <a:t>Vitality</a:t>
            </a:r>
            <a:br>
              <a:rPr lang="nl-NL" dirty="0">
                <a:solidFill>
                  <a:schemeClr val="accent2">
                    <a:lumMod val="75000"/>
                  </a:schemeClr>
                </a:solidFill>
                <a:latin typeface="Aharoni" panose="020B0604020202020204" pitchFamily="2" charset="-79"/>
                <a:cs typeface="Aharoni" panose="020B0604020202020204" pitchFamily="2" charset="-79"/>
              </a:rPr>
            </a:br>
            <a:endParaRPr lang="en-GB" dirty="0">
              <a:solidFill>
                <a:schemeClr val="accent2">
                  <a:lumMod val="75000"/>
                </a:schemeClr>
              </a:solidFill>
              <a:latin typeface="Aharoni" panose="020B0604020202020204" pitchFamily="2" charset="-79"/>
              <a:cs typeface="Aharoni" panose="020B0604020202020204" pitchFamily="2" charset="-79"/>
            </a:endParaRPr>
          </a:p>
        </p:txBody>
      </p:sp>
      <p:sp>
        <p:nvSpPr>
          <p:cNvPr id="3" name="Subtitle 2">
            <a:extLst>
              <a:ext uri="{FF2B5EF4-FFF2-40B4-BE49-F238E27FC236}">
                <a16:creationId xmlns:a16="http://schemas.microsoft.com/office/drawing/2014/main" id="{F28CF0FA-1A8D-4CA1-85B7-78B430BE565F}"/>
              </a:ext>
            </a:extLst>
          </p:cNvPr>
          <p:cNvSpPr>
            <a:spLocks noGrp="1"/>
          </p:cNvSpPr>
          <p:nvPr>
            <p:ph type="subTitle" idx="1"/>
          </p:nvPr>
        </p:nvSpPr>
        <p:spPr>
          <a:xfrm>
            <a:off x="565212" y="2439064"/>
            <a:ext cx="9144000" cy="1655762"/>
          </a:xfrm>
        </p:spPr>
        <p:txBody>
          <a:bodyPr>
            <a:normAutofit fontScale="92500" lnSpcReduction="10000"/>
          </a:bodyPr>
          <a:lstStyle/>
          <a:p>
            <a:pPr algn="l"/>
            <a:endParaRPr lang="nl-NL" dirty="0"/>
          </a:p>
          <a:p>
            <a:pPr algn="l"/>
            <a:r>
              <a:rPr lang="nl-NL" b="1" dirty="0"/>
              <a:t>CBS data sets</a:t>
            </a:r>
          </a:p>
          <a:p>
            <a:pPr algn="l"/>
            <a:r>
              <a:rPr lang="nl-NL" i="1" dirty="0"/>
              <a:t>Werkgroep </a:t>
            </a:r>
            <a:r>
              <a:rPr lang="nl-NL" i="1" dirty="0" err="1"/>
              <a:t>Usecase</a:t>
            </a:r>
            <a:r>
              <a:rPr lang="nl-NL" i="1" dirty="0"/>
              <a:t> &amp; Relevantie</a:t>
            </a:r>
          </a:p>
          <a:p>
            <a:r>
              <a:rPr lang="nl-NL" dirty="0"/>
              <a:t> </a:t>
            </a:r>
            <a:endParaRPr lang="en-GB" dirty="0"/>
          </a:p>
        </p:txBody>
      </p:sp>
      <p:pic>
        <p:nvPicPr>
          <p:cNvPr id="1026" name="Picture 2" descr="Afbeeldingsresultaat voor actuarieel genootschap logo">
            <a:extLst>
              <a:ext uri="{FF2B5EF4-FFF2-40B4-BE49-F238E27FC236}">
                <a16:creationId xmlns:a16="http://schemas.microsoft.com/office/drawing/2014/main" id="{C8EDFF0E-45AD-4DA4-A246-19FDD55425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2944C93-1632-474B-9BF1-CC4517496FA5}"/>
              </a:ext>
            </a:extLst>
          </p:cNvPr>
          <p:cNvPicPr>
            <a:picLocks noChangeAspect="1"/>
          </p:cNvPicPr>
          <p:nvPr/>
        </p:nvPicPr>
        <p:blipFill rotWithShape="1">
          <a:blip r:embed="rId8"/>
          <a:srcRect b="2124"/>
          <a:stretch/>
        </p:blipFill>
        <p:spPr>
          <a:xfrm>
            <a:off x="8969930" y="1756057"/>
            <a:ext cx="3222070" cy="3893373"/>
          </a:xfrm>
          <a:prstGeom prst="rect">
            <a:avLst/>
          </a:prstGeom>
        </p:spPr>
      </p:pic>
      <p:pic>
        <p:nvPicPr>
          <p:cNvPr id="8" name="Picture 7">
            <a:extLst>
              <a:ext uri="{FF2B5EF4-FFF2-40B4-BE49-F238E27FC236}">
                <a16:creationId xmlns:a16="http://schemas.microsoft.com/office/drawing/2014/main" id="{1B09B491-2E84-4BE2-ACC9-1FC5F75BF6AF}"/>
              </a:ext>
            </a:extLst>
          </p:cNvPr>
          <p:cNvPicPr>
            <a:picLocks noChangeAspect="1"/>
          </p:cNvPicPr>
          <p:nvPr/>
        </p:nvPicPr>
        <p:blipFill>
          <a:blip r:embed="rId9"/>
          <a:stretch>
            <a:fillRect/>
          </a:stretch>
        </p:blipFill>
        <p:spPr>
          <a:xfrm>
            <a:off x="0" y="5649430"/>
            <a:ext cx="12192000" cy="1228544"/>
          </a:xfrm>
          <a:prstGeom prst="rect">
            <a:avLst/>
          </a:prstGeom>
        </p:spPr>
      </p:pic>
      <p:pic>
        <p:nvPicPr>
          <p:cNvPr id="7" name="Picture 6">
            <a:extLst>
              <a:ext uri="{FF2B5EF4-FFF2-40B4-BE49-F238E27FC236}">
                <a16:creationId xmlns:a16="http://schemas.microsoft.com/office/drawing/2014/main" id="{31257C5F-ABF5-469A-83C5-4EC0200E3885}"/>
              </a:ext>
            </a:extLst>
          </p:cNvPr>
          <p:cNvPicPr>
            <a:picLocks noChangeAspect="1"/>
          </p:cNvPicPr>
          <p:nvPr/>
        </p:nvPicPr>
        <p:blipFill rotWithShape="1">
          <a:blip r:embed="rId10"/>
          <a:srcRect l="9421" r="17543"/>
          <a:stretch/>
        </p:blipFill>
        <p:spPr>
          <a:xfrm>
            <a:off x="8410112" y="0"/>
            <a:ext cx="3781888" cy="1756057"/>
          </a:xfrm>
          <a:prstGeom prst="rect">
            <a:avLst/>
          </a:prstGeom>
        </p:spPr>
      </p:pic>
      <p:pic>
        <p:nvPicPr>
          <p:cNvPr id="10" name="Picture 9">
            <a:extLst>
              <a:ext uri="{FF2B5EF4-FFF2-40B4-BE49-F238E27FC236}">
                <a16:creationId xmlns:a16="http://schemas.microsoft.com/office/drawing/2014/main" id="{063E7443-1106-4378-9926-8766B25D4B74}"/>
              </a:ext>
            </a:extLst>
          </p:cNvPr>
          <p:cNvPicPr>
            <a:picLocks noChangeAspect="1"/>
          </p:cNvPicPr>
          <p:nvPr/>
        </p:nvPicPr>
        <p:blipFill>
          <a:blip r:embed="rId11"/>
          <a:stretch>
            <a:fillRect/>
          </a:stretch>
        </p:blipFill>
        <p:spPr>
          <a:xfrm>
            <a:off x="8410112" y="1756057"/>
            <a:ext cx="559818" cy="4352925"/>
          </a:xfrm>
          <a:prstGeom prst="rect">
            <a:avLst/>
          </a:prstGeom>
        </p:spPr>
      </p:pic>
    </p:spTree>
    <p:extLst>
      <p:ext uri="{BB962C8B-B14F-4D97-AF65-F5344CB8AC3E}">
        <p14:creationId xmlns:p14="http://schemas.microsoft.com/office/powerpoint/2010/main" val="348421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620939-1CE5-4498-A209-C4BD37C5845E}"/>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49"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Leefstijl</a:t>
            </a:r>
            <a:r>
              <a:rPr lang="en-US" b="1" dirty="0">
                <a:solidFill>
                  <a:srgbClr val="164F63"/>
                </a:solidFill>
                <a:latin typeface="Verdana"/>
              </a:rPr>
              <a:t> </a:t>
            </a:r>
            <a:r>
              <a:rPr lang="en-US" b="1" dirty="0" err="1">
                <a:solidFill>
                  <a:srgbClr val="164F63"/>
                </a:solidFill>
                <a:latin typeface="Verdana"/>
              </a:rPr>
              <a:t>en</a:t>
            </a:r>
            <a:r>
              <a:rPr lang="en-US" b="1" dirty="0">
                <a:solidFill>
                  <a:srgbClr val="164F63"/>
                </a:solidFill>
                <a:latin typeface="Verdana"/>
              </a:rPr>
              <a:t> </a:t>
            </a:r>
            <a:r>
              <a:rPr lang="en-US" b="1" dirty="0" err="1">
                <a:solidFill>
                  <a:srgbClr val="164F63"/>
                </a:solidFill>
                <a:latin typeface="Verdana"/>
              </a:rPr>
              <a:t>preventie</a:t>
            </a:r>
            <a:r>
              <a:rPr lang="en-US" b="1" dirty="0">
                <a:solidFill>
                  <a:srgbClr val="164F63"/>
                </a:solidFill>
                <a:latin typeface="Verdana"/>
              </a:rPr>
              <a:t>; </a:t>
            </a:r>
            <a:r>
              <a:rPr lang="en-US" b="1" dirty="0" err="1">
                <a:solidFill>
                  <a:srgbClr val="164F63"/>
                </a:solidFill>
                <a:latin typeface="Verdana"/>
              </a:rPr>
              <a:t>geslacht</a:t>
            </a:r>
            <a:r>
              <a:rPr lang="en-US" b="1" dirty="0">
                <a:solidFill>
                  <a:srgbClr val="164F63"/>
                </a:solidFill>
                <a:latin typeface="Verdana"/>
              </a:rPr>
              <a:t>, </a:t>
            </a:r>
            <a:r>
              <a:rPr lang="en-US" b="1" dirty="0" err="1">
                <a:solidFill>
                  <a:srgbClr val="164F63"/>
                </a:solidFill>
                <a:latin typeface="Verdana"/>
              </a:rPr>
              <a:t>leeftijd</a:t>
            </a:r>
            <a:r>
              <a:rPr lang="en-US" b="1" dirty="0">
                <a:solidFill>
                  <a:srgbClr val="164F63"/>
                </a:solidFill>
                <a:latin typeface="Verdana"/>
              </a:rPr>
              <a:t>, </a:t>
            </a:r>
            <a:r>
              <a:rPr lang="en-US" b="1" dirty="0" err="1">
                <a:solidFill>
                  <a:srgbClr val="164F63"/>
                </a:solidFill>
                <a:latin typeface="Verdana"/>
              </a:rPr>
              <a:t>persoonskenmerken</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334040" y="166502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613820" y="2062078"/>
            <a:ext cx="5136736" cy="2677656"/>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Deze tabel bevat cijfers over leefstijl en (preventief) gezondheidsonderzoek van de Nederlandse bevolking. De cijfers kunnen worden uitgesplitst naar geslacht, leeftijd en sociaaleconomische status (migratieachtergrond, onderwijs- en inkomensniveau). Daarbij kunnen geslacht, leeftijd en sociaaleconomische status met elkaar gekruist worden. </a:t>
            </a:r>
          </a:p>
          <a:p>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Voor enkele onderwerpen geldt een afwijkende leeftijdsafbakening. Deze leeftijden worden bij de betreffende onderwerpen vermeld. De cijfers in de tabel zijn een gemiddelde over twee </a:t>
            </a:r>
            <a:r>
              <a:rPr lang="nl-NL" sz="1400" dirty="0" err="1">
                <a:solidFill>
                  <a:schemeClr val="bg1"/>
                </a:solidFill>
                <a:latin typeface="Verdana" panose="020B0604030504040204" pitchFamily="34" charset="0"/>
                <a:ea typeface="Verdana" panose="020B0604030504040204" pitchFamily="34" charset="0"/>
                <a:cs typeface="Verdana" panose="020B0604030504040204" pitchFamily="34" charset="0"/>
              </a:rPr>
              <a:t>onderzoeksjaren</a:t>
            </a:r>
            <a:r>
              <a:rPr lang="nl-NL" sz="1400"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GB"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3E7E6494-F4C0-4E79-B9D6-1C5BE84136F8}"/>
              </a:ext>
            </a:extLst>
          </p:cNvPr>
          <p:cNvPicPr>
            <a:picLocks noChangeAspect="1"/>
          </p:cNvPicPr>
          <p:nvPr/>
        </p:nvPicPr>
        <p:blipFill>
          <a:blip r:embed="rId8"/>
          <a:stretch>
            <a:fillRect/>
          </a:stretch>
        </p:blipFill>
        <p:spPr>
          <a:xfrm>
            <a:off x="7229060" y="1740099"/>
            <a:ext cx="4023277" cy="4885408"/>
          </a:xfrm>
          <a:prstGeom prst="rect">
            <a:avLst/>
          </a:prstGeom>
        </p:spPr>
      </p:pic>
      <p:sp>
        <p:nvSpPr>
          <p:cNvPr id="12" name="Title 6">
            <a:extLst>
              <a:ext uri="{FF2B5EF4-FFF2-40B4-BE49-F238E27FC236}">
                <a16:creationId xmlns:a16="http://schemas.microsoft.com/office/drawing/2014/main" id="{0F824989-7E73-4775-A3BD-BD4050EC9B3F}"/>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LeefstijlenPreventie_83385NED.csv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246232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5841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D610-5CDA-45EF-A2F7-3DC1D40D6DF1}"/>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8537E52C-245E-465F-BE24-CD3A4E47E89A}"/>
              </a:ext>
            </a:extLst>
          </p:cNvPr>
          <p:cNvSpPr>
            <a:spLocks noGrp="1"/>
          </p:cNvSpPr>
          <p:nvPr>
            <p:ph idx="1"/>
          </p:nvPr>
        </p:nvSpPr>
        <p:spPr/>
        <p:txBody>
          <a:bodyPr/>
          <a:lstStyle/>
          <a:p>
            <a:pPr marL="0" indent="0">
              <a:buNone/>
            </a:pPr>
            <a:r>
              <a:rPr lang="nl-NL" dirty="0"/>
              <a:t>Bronnen: https://opendata.cbs.nl/statline/portal.html?_la=nl&amp;_catalog=CBS</a:t>
            </a:r>
          </a:p>
          <a:p>
            <a:pPr marL="0" indent="0">
              <a:buNone/>
            </a:pPr>
            <a:r>
              <a:rPr lang="nl-NL" dirty="0"/>
              <a:t>Vragen? </a:t>
            </a:r>
          </a:p>
          <a:p>
            <a:pPr marL="0" indent="0">
              <a:buNone/>
            </a:pPr>
            <a:r>
              <a:rPr lang="nl-NL" dirty="0"/>
              <a:t>irisnonneman@gmail.com</a:t>
            </a:r>
          </a:p>
          <a:p>
            <a:pPr marL="0" indent="0">
              <a:buNone/>
            </a:pPr>
            <a:endParaRPr lang="en-US" dirty="0"/>
          </a:p>
        </p:txBody>
      </p:sp>
    </p:spTree>
    <p:extLst>
      <p:ext uri="{BB962C8B-B14F-4D97-AF65-F5344CB8AC3E}">
        <p14:creationId xmlns:p14="http://schemas.microsoft.com/office/powerpoint/2010/main" val="385906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DB17435-48B9-497A-8EC6-7B59AA923473}"/>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extLst>
              <p:ext uri="{D42A27DB-BD31-4B8C-83A1-F6EECF244321}">
                <p14:modId xmlns:p14="http://schemas.microsoft.com/office/powerpoint/2010/main" val="223475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1" name="think-cell Slide" r:id="rId5" imgW="352" imgH="353" progId="TCLayout.ActiveDocument.1">
                  <p:embed/>
                </p:oleObj>
              </mc:Choice>
              <mc:Fallback>
                <p:oleObj name="think-cell Slide" r:id="rId5" imgW="352" imgH="35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510929"/>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Verdana"/>
              </a:rPr>
              <a:t>CBS data sets</a:t>
            </a:r>
            <a:endParaRPr kumimoji="0" lang="en-US" sz="20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2" name="Rectangle 11">
            <a:extLst>
              <a:ext uri="{FF2B5EF4-FFF2-40B4-BE49-F238E27FC236}">
                <a16:creationId xmlns:a16="http://schemas.microsoft.com/office/drawing/2014/main" id="{12E49823-5401-4C2B-B356-5F566B353E2C}"/>
              </a:ext>
            </a:extLst>
          </p:cNvPr>
          <p:cNvSpPr/>
          <p:nvPr/>
        </p:nvSpPr>
        <p:spPr>
          <a:xfrm>
            <a:off x="415926" y="2000815"/>
            <a:ext cx="2100937" cy="1747319"/>
          </a:xfrm>
          <a:prstGeom prst="rect">
            <a:avLst/>
          </a:prstGeom>
          <a:solidFill>
            <a:srgbClr val="164F63"/>
          </a:solidFill>
          <a:ln>
            <a:solidFill>
              <a:srgbClr val="164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Gezondheids-monitor</a:t>
            </a:r>
            <a:endParaRPr lang="en-GB" dirty="0"/>
          </a:p>
        </p:txBody>
      </p:sp>
      <p:sp>
        <p:nvSpPr>
          <p:cNvPr id="13" name="Rectangle 12">
            <a:extLst>
              <a:ext uri="{FF2B5EF4-FFF2-40B4-BE49-F238E27FC236}">
                <a16:creationId xmlns:a16="http://schemas.microsoft.com/office/drawing/2014/main" id="{205B6B6A-CE3A-4D9A-8279-9C0D0CF77E7D}"/>
              </a:ext>
            </a:extLst>
          </p:cNvPr>
          <p:cNvSpPr/>
          <p:nvPr/>
        </p:nvSpPr>
        <p:spPr>
          <a:xfrm>
            <a:off x="415926" y="4281900"/>
            <a:ext cx="2100937" cy="1615827"/>
          </a:xfrm>
          <a:prstGeom prst="rect">
            <a:avLst/>
          </a:prstGeom>
          <a:solidFill>
            <a:srgbClr val="164F63"/>
          </a:solidFill>
          <a:ln>
            <a:solidFill>
              <a:srgbClr val="E58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Wijkinformatie</a:t>
            </a:r>
            <a:endParaRPr lang="en-GB" dirty="0"/>
          </a:p>
        </p:txBody>
      </p:sp>
      <p:sp>
        <p:nvSpPr>
          <p:cNvPr id="14" name="Rectangle 13">
            <a:extLst>
              <a:ext uri="{FF2B5EF4-FFF2-40B4-BE49-F238E27FC236}">
                <a16:creationId xmlns:a16="http://schemas.microsoft.com/office/drawing/2014/main" id="{C9F6E5F7-C2B0-4136-A538-D8ED4813EE12}"/>
              </a:ext>
            </a:extLst>
          </p:cNvPr>
          <p:cNvSpPr/>
          <p:nvPr/>
        </p:nvSpPr>
        <p:spPr>
          <a:xfrm>
            <a:off x="2640593" y="2000816"/>
            <a:ext cx="8902575" cy="2723823"/>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Gezondheidsmonitor 2016 + 2020</a:t>
            </a:r>
          </a:p>
          <a:p>
            <a:pPr marL="285750" indent="-285750">
              <a:buFont typeface="Arial" panose="020B0604020202020204" pitchFamily="34" charset="0"/>
              <a:buChar char="•"/>
            </a:pPr>
            <a:r>
              <a:rPr lang="nl-NL" sz="1200" b="1" dirty="0">
                <a:latin typeface="Verdana" panose="020B0604030504040204" pitchFamily="34" charset="0"/>
                <a:ea typeface="Verdana" panose="020B0604030504040204" pitchFamily="34" charset="0"/>
                <a:cs typeface="Verdana" panose="020B0604030504040204" pitchFamily="34" charset="0"/>
              </a:rPr>
              <a:t>De Gezondheidsmonitor </a:t>
            </a:r>
            <a:r>
              <a:rPr lang="nl-NL" sz="1200" dirty="0">
                <a:latin typeface="Verdana" panose="020B0604030504040204" pitchFamily="34" charset="0"/>
                <a:ea typeface="Verdana" panose="020B0604030504040204" pitchFamily="34" charset="0"/>
                <a:cs typeface="Verdana" panose="020B0604030504040204" pitchFamily="34" charset="0"/>
              </a:rPr>
              <a:t>wordt eens in de vier jaar uitgevoerd en levert informatie over de gezondheid, sociale situatie en leefstijl van de Nederlandse bevolking van 19 jaar of ouder woonachtig in particuliere huishoudens. </a:t>
            </a:r>
          </a:p>
          <a:p>
            <a:endParaRPr lang="en-GB" sz="1100" dirty="0">
              <a:latin typeface="Verdana" panose="020B0604030504040204" pitchFamily="34" charset="0"/>
              <a:ea typeface="Verdana" panose="020B0604030504040204" pitchFamily="34" charset="0"/>
              <a:cs typeface="Verdana" panose="020B0604030504040204" pitchFamily="34" charset="0"/>
            </a:endParaRPr>
          </a:p>
          <a:p>
            <a:r>
              <a:rPr lang="en-GB" sz="1100">
                <a:latin typeface="Verdana" panose="020B0604030504040204" pitchFamily="34" charset="0"/>
                <a:ea typeface="Verdana" panose="020B0604030504040204" pitchFamily="34" charset="0"/>
                <a:cs typeface="Verdana" panose="020B0604030504040204" pitchFamily="34" charset="0"/>
                <a:hlinkClick r:id="rId7"/>
              </a:rPr>
              <a:t>https</a:t>
            </a:r>
            <a:r>
              <a:rPr lang="en-GB" sz="1100" dirty="0">
                <a:latin typeface="Verdana" panose="020B0604030504040204" pitchFamily="34" charset="0"/>
                <a:ea typeface="Verdana" panose="020B0604030504040204" pitchFamily="34" charset="0"/>
                <a:cs typeface="Verdana" panose="020B0604030504040204" pitchFamily="34" charset="0"/>
                <a:hlinkClick r:id="rId7"/>
              </a:rPr>
              <a:t>://opendata.cbs.nl/statline/portal.html?_la=nl&amp;_catalog=CBS&amp;tableId=83674NED&amp;_theme=283</a:t>
            </a:r>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De Gezondheidsmonitor 2020 l</a:t>
            </a:r>
            <a:r>
              <a:rPr lang="nl-NL" sz="1100" dirty="0">
                <a:latin typeface="Verdana" panose="020B0604030504040204" pitchFamily="34" charset="0"/>
                <a:ea typeface="Verdana" panose="020B0604030504040204" pitchFamily="34" charset="0"/>
                <a:cs typeface="Verdana" panose="020B0604030504040204" pitchFamily="34" charset="0"/>
              </a:rPr>
              <a:t>evert informatie over de gezondheid, sociale situatie en leefstijl van de Nederlandse bevolking van 18 jaar of ouder woonachtig in particuliere huishoudens. </a:t>
            </a:r>
          </a:p>
          <a:p>
            <a:r>
              <a:rPr lang="nl-NL" sz="1100" dirty="0">
                <a:latin typeface="Verdana" panose="020B0604030504040204" pitchFamily="34" charset="0"/>
                <a:ea typeface="Verdana" panose="020B0604030504040204" pitchFamily="34" charset="0"/>
                <a:cs typeface="Verdana" panose="020B0604030504040204" pitchFamily="34" charset="0"/>
                <a:hlinkClick r:id="rId8"/>
              </a:rPr>
              <a:t>https://opendata.cbs.nl/statline/portal.html?_la=nl&amp;_catalog=CBS&amp;tableId=85012NED&amp;_theme=283</a:t>
            </a:r>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1380012C-9660-40BB-8E00-86EED9C7C0DE}"/>
              </a:ext>
            </a:extLst>
          </p:cNvPr>
          <p:cNvSpPr/>
          <p:nvPr/>
        </p:nvSpPr>
        <p:spPr>
          <a:xfrm>
            <a:off x="2640593" y="4281901"/>
            <a:ext cx="8902575" cy="1661993"/>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Informatie op wijkniveau </a:t>
            </a: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Gebruik voorzieningen sociaal domein (2019)</a:t>
            </a:r>
            <a:r>
              <a:rPr lang="nl-NL" sz="1100" dirty="0">
                <a:latin typeface="Verdana" panose="020B0604030504040204" pitchFamily="34" charset="0"/>
                <a:ea typeface="Verdana" panose="020B0604030504040204" pitchFamily="34" charset="0"/>
                <a:cs typeface="Verdana" panose="020B0604030504040204" pitchFamily="34" charset="0"/>
              </a:rPr>
              <a:t> </a:t>
            </a:r>
            <a:r>
              <a:rPr lang="nl-NL" sz="1100" dirty="0">
                <a:latin typeface="Verdana" panose="020B0604030504040204" pitchFamily="34" charset="0"/>
                <a:ea typeface="Verdana" panose="020B0604030504040204" pitchFamily="34" charset="0"/>
                <a:cs typeface="Verdana" panose="020B0604030504040204" pitchFamily="34" charset="0"/>
                <a:hlinkClick r:id="rId9"/>
              </a:rPr>
              <a:t>https://opendata.cbs.nl/statline/portal.html?_la=nl&amp;_catalog=CBS&amp;tableId=84662NED&amp;_theme=284</a:t>
            </a:r>
            <a:endParaRPr lang="nl-NL"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Bevolking 15 tot 75 jaar, opleidingsniveau (2019) </a:t>
            </a:r>
            <a:r>
              <a:rPr lang="nl-NL" sz="1100" dirty="0">
                <a:latin typeface="Verdana" panose="020B0604030504040204" pitchFamily="34" charset="0"/>
                <a:ea typeface="Verdana" panose="020B0604030504040204" pitchFamily="34" charset="0"/>
                <a:cs typeface="Verdana" panose="020B0604030504040204" pitchFamily="34" charset="0"/>
                <a:hlinkClick r:id="rId10"/>
              </a:rPr>
              <a:t>https://opendata.cbs.nl/statline/portal.html?_la=nl&amp;_catalog=CBS&amp;tableId=84773NED&amp;_theme=354</a:t>
            </a:r>
            <a:endParaRPr lang="nl-NL" sz="1100"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Nabijheid voorzieningen; afstand locatie (2018) </a:t>
            </a:r>
            <a:r>
              <a:rPr lang="nl-NL" sz="1100" dirty="0">
                <a:latin typeface="Verdana" panose="020B0604030504040204" pitchFamily="34" charset="0"/>
                <a:ea typeface="Verdana" panose="020B0604030504040204" pitchFamily="34" charset="0"/>
                <a:cs typeface="Verdana" panose="020B0604030504040204" pitchFamily="34" charset="0"/>
                <a:hlinkClick r:id="rId11"/>
              </a:rPr>
              <a:t>https://opendata.cbs.nl/statline/portal.html?_la=nl&amp;_catalog=CBS&amp;tableId=84463NED&amp;_theme=405</a:t>
            </a:r>
            <a:endParaRPr lang="nl-NL" sz="1100" dirty="0">
              <a:latin typeface="Verdana" panose="020B0604030504040204" pitchFamily="34" charset="0"/>
              <a:ea typeface="Verdana" panose="020B0604030504040204" pitchFamily="34" charset="0"/>
              <a:cs typeface="Verdana" panose="020B0604030504040204" pitchFamily="34" charset="0"/>
            </a:endParaRPr>
          </a:p>
          <a:p>
            <a:endParaRPr lang="nl-NL"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nl-NL" sz="11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Afbeeldingsresultaat voor actuarieel genootschap logo">
            <a:extLst>
              <a:ext uri="{FF2B5EF4-FFF2-40B4-BE49-F238E27FC236}">
                <a16:creationId xmlns:a16="http://schemas.microsoft.com/office/drawing/2014/main" id="{449A804B-C67E-470F-98A9-DA14EE2BF00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E0F43D-682E-4637-A15C-B05143DC0043}"/>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7"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510929"/>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dirty="0">
                <a:solidFill>
                  <a:sysClr val="windowText" lastClr="000000"/>
                </a:solidFill>
                <a:latin typeface="Verdana"/>
              </a:rPr>
              <a:t>CBS data sets</a:t>
            </a:r>
            <a:endParaRPr kumimoji="0" lang="en-US" sz="2000" b="0" i="0"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sp>
        <p:nvSpPr>
          <p:cNvPr id="12" name="Rectangle 11">
            <a:extLst>
              <a:ext uri="{FF2B5EF4-FFF2-40B4-BE49-F238E27FC236}">
                <a16:creationId xmlns:a16="http://schemas.microsoft.com/office/drawing/2014/main" id="{12E49823-5401-4C2B-B356-5F566B353E2C}"/>
              </a:ext>
            </a:extLst>
          </p:cNvPr>
          <p:cNvSpPr/>
          <p:nvPr/>
        </p:nvSpPr>
        <p:spPr>
          <a:xfrm>
            <a:off x="415926" y="2000815"/>
            <a:ext cx="2100937" cy="1747319"/>
          </a:xfrm>
          <a:prstGeom prst="rect">
            <a:avLst/>
          </a:prstGeom>
          <a:solidFill>
            <a:srgbClr val="164F63"/>
          </a:solidFill>
          <a:ln>
            <a:solidFill>
              <a:srgbClr val="164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Leefstijl</a:t>
            </a:r>
            <a:endParaRPr lang="en-GB" dirty="0"/>
          </a:p>
        </p:txBody>
      </p:sp>
      <p:sp>
        <p:nvSpPr>
          <p:cNvPr id="14" name="Rectangle 13">
            <a:extLst>
              <a:ext uri="{FF2B5EF4-FFF2-40B4-BE49-F238E27FC236}">
                <a16:creationId xmlns:a16="http://schemas.microsoft.com/office/drawing/2014/main" id="{C9F6E5F7-C2B0-4136-A538-D8ED4813EE12}"/>
              </a:ext>
            </a:extLst>
          </p:cNvPr>
          <p:cNvSpPr/>
          <p:nvPr/>
        </p:nvSpPr>
        <p:spPr>
          <a:xfrm>
            <a:off x="2640593" y="2000816"/>
            <a:ext cx="8902575" cy="4193456"/>
          </a:xfrm>
          <a:prstGeom prst="rect">
            <a:avLst/>
          </a:prstGeom>
        </p:spPr>
        <p:txBody>
          <a:bodyPr wrap="square">
            <a:spAutoFit/>
          </a:bodyPr>
          <a:lstStyle/>
          <a:p>
            <a:r>
              <a:rPr lang="nl-NL" sz="1400" i="1" dirty="0">
                <a:latin typeface="Verdana" panose="020B0604030504040204" pitchFamily="34" charset="0"/>
                <a:ea typeface="Verdana" panose="020B0604030504040204" pitchFamily="34" charset="0"/>
                <a:cs typeface="Verdana" panose="020B0604030504040204" pitchFamily="34" charset="0"/>
              </a:rPr>
              <a:t>Leefstijl en preventie</a:t>
            </a:r>
          </a:p>
          <a:p>
            <a:endParaRPr lang="nl-NL" sz="1050" b="1"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nl-NL" sz="1050" b="1" dirty="0">
                <a:latin typeface="Verdana" panose="020B0604030504040204" pitchFamily="34" charset="0"/>
                <a:ea typeface="Verdana" panose="020B0604030504040204" pitchFamily="34" charset="0"/>
                <a:cs typeface="Verdana" panose="020B0604030504040204" pitchFamily="34" charset="0"/>
              </a:rPr>
              <a:t>Leefstijl en (preventief) gezondheidsonderzoek; persoonskenmerken. </a:t>
            </a:r>
            <a:r>
              <a:rPr lang="nl-NL" sz="1100" dirty="0">
                <a:latin typeface="Verdana" panose="020B0604030504040204" pitchFamily="34" charset="0"/>
                <a:ea typeface="Verdana" panose="020B0604030504040204" pitchFamily="34" charset="0"/>
                <a:cs typeface="Verdana" panose="020B0604030504040204" pitchFamily="34" charset="0"/>
              </a:rPr>
              <a:t>Deze tabel bevat cijfers over de leefstijl en (preventief) gezondheidsonderzoek van de Nederlandse bevolking in particuliere huishoudens. De cijfers kunnen worden uitgesplitst naar diverse persoonskenmerken. </a:t>
            </a:r>
          </a:p>
          <a:p>
            <a:endParaRPr lang="en-GB" sz="1100" dirty="0">
              <a:latin typeface="Verdana" panose="020B0604030504040204" pitchFamily="34" charset="0"/>
              <a:ea typeface="Verdana" panose="020B0604030504040204" pitchFamily="34" charset="0"/>
              <a:cs typeface="Verdana" panose="020B0604030504040204" pitchFamily="34" charset="0"/>
              <a:hlinkClick r:id="rId7"/>
            </a:endParaRPr>
          </a:p>
          <a:p>
            <a:r>
              <a:rPr lang="en-GB" sz="1100" dirty="0">
                <a:latin typeface="Verdana" panose="020B0604030504040204" pitchFamily="34" charset="0"/>
                <a:ea typeface="Verdana" panose="020B0604030504040204" pitchFamily="34" charset="0"/>
                <a:cs typeface="Verdana" panose="020B0604030504040204" pitchFamily="34" charset="0"/>
                <a:hlinkClick r:id="rId7"/>
              </a:rPr>
              <a:t>https://opendata.cbs.nl/statline/portal.html?_la=nl&amp;_catalog=CBS&amp;tableId=83021NED&amp;_theme=160</a:t>
            </a: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nl-NL" sz="1100" b="1" dirty="0">
                <a:latin typeface="Verdana" panose="020B0604030504040204" pitchFamily="34" charset="0"/>
                <a:ea typeface="Verdana" panose="020B0604030504040204" pitchFamily="34" charset="0"/>
                <a:cs typeface="Verdana" panose="020B0604030504040204" pitchFamily="34" charset="0"/>
              </a:rPr>
              <a:t>Leefstijl en preventie; geslacht, leeftijd, persoonskenmerken. </a:t>
            </a:r>
            <a:r>
              <a:rPr lang="nl-NL" sz="1100" dirty="0">
                <a:latin typeface="Verdana" panose="020B0604030504040204" pitchFamily="34" charset="0"/>
                <a:ea typeface="Verdana" panose="020B0604030504040204" pitchFamily="34" charset="0"/>
                <a:cs typeface="Verdana" panose="020B0604030504040204" pitchFamily="34" charset="0"/>
              </a:rPr>
              <a:t>Deze tabel bevat cijfers over leefstijl en (preventief) gezondheidsonderzoek van de Nederlandse bevolking. De cijfers kunnen worden uitgesplitst naar geslacht, leeftijd en sociaaleconomische status (migratieachtergrond, onderwijs- en inkomensniveau). Daarbij kunnen geslacht, leeftijd en sociaaleconomische status met elkaar gekruist worden. Voor enkele onderwerpen geldt een afwijkende leeftijdsafbakening. Deze leeftijden worden bij de betreffende onderwerpen vermeld. De cijfers in de tabel zijn een gemiddelde over twee </a:t>
            </a:r>
            <a:r>
              <a:rPr lang="nl-NL" sz="1100" dirty="0" err="1">
                <a:latin typeface="Verdana" panose="020B0604030504040204" pitchFamily="34" charset="0"/>
                <a:ea typeface="Verdana" panose="020B0604030504040204" pitchFamily="34" charset="0"/>
                <a:cs typeface="Verdana" panose="020B0604030504040204" pitchFamily="34" charset="0"/>
              </a:rPr>
              <a:t>onderzoeksjaren</a:t>
            </a:r>
            <a:r>
              <a:rPr lang="nl-NL" sz="1100" dirty="0">
                <a:latin typeface="Verdana" panose="020B0604030504040204" pitchFamily="34" charset="0"/>
                <a:ea typeface="Verdana" panose="020B0604030504040204" pitchFamily="34" charset="0"/>
                <a:cs typeface="Verdana" panose="020B0604030504040204" pitchFamily="34" charset="0"/>
              </a:rPr>
              <a:t>. </a:t>
            </a:r>
          </a:p>
          <a:p>
            <a:endParaRPr lang="en-GB" sz="1100" dirty="0">
              <a:latin typeface="Verdana" panose="020B0604030504040204" pitchFamily="34" charset="0"/>
              <a:ea typeface="Verdana" panose="020B0604030504040204" pitchFamily="34" charset="0"/>
              <a:cs typeface="Verdana" panose="020B0604030504040204" pitchFamily="34" charset="0"/>
            </a:endParaRPr>
          </a:p>
          <a:p>
            <a:r>
              <a:rPr lang="en-GB" sz="1100" dirty="0">
                <a:latin typeface="Verdana" panose="020B0604030504040204" pitchFamily="34" charset="0"/>
                <a:ea typeface="Verdana" panose="020B0604030504040204" pitchFamily="34" charset="0"/>
                <a:cs typeface="Verdana" panose="020B0604030504040204" pitchFamily="34" charset="0"/>
                <a:hlinkClick r:id="rId8"/>
              </a:rPr>
              <a:t>https://opendata.cbs.nl/statline/#/CBS/nl/dataset/83385NED/table?ts=1624772946363</a:t>
            </a:r>
            <a:endParaRPr lang="en-GB" sz="1100" dirty="0">
              <a:latin typeface="Verdana" panose="020B0604030504040204" pitchFamily="34" charset="0"/>
              <a:ea typeface="Verdana" panose="020B0604030504040204" pitchFamily="34" charset="0"/>
              <a:cs typeface="Verdana" panose="020B0604030504040204" pitchFamily="34" charset="0"/>
            </a:endParaRPr>
          </a:p>
          <a:p>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GB" sz="11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Afbeeldingsresultaat voor actuarieel genootschap logo">
            <a:extLst>
              <a:ext uri="{FF2B5EF4-FFF2-40B4-BE49-F238E27FC236}">
                <a16:creationId xmlns:a16="http://schemas.microsoft.com/office/drawing/2014/main" id="{449A804B-C67E-470F-98A9-DA14EE2BF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646E77-E864-4C81-BB73-06CDE6A1877C}"/>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4"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Gezondheidsmonitor16_83674NED.csv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33937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r>
              <a:rPr kumimoji="0" lang="en-US" sz="2000" b="1" i="0" u="none" strike="noStrike" kern="1200" cap="none" spc="0" normalizeH="0" baseline="0" noProof="0" dirty="0" err="1">
                <a:ln>
                  <a:noFill/>
                </a:ln>
                <a:solidFill>
                  <a:srgbClr val="164F63"/>
                </a:solidFill>
                <a:effectLst/>
                <a:uLnTx/>
                <a:uFillTx/>
                <a:latin typeface="Verdana"/>
                <a:ea typeface="+mn-ea"/>
                <a:cs typeface="+mn-cs"/>
              </a:rPr>
              <a:t>Gezondheidsmonitor</a:t>
            </a:r>
            <a:r>
              <a:rPr kumimoji="0" lang="en-US" sz="2000" b="1" i="0" u="none" strike="noStrike" kern="1200" cap="none" spc="0" normalizeH="0" baseline="0" noProof="0" dirty="0">
                <a:ln>
                  <a:noFill/>
                </a:ln>
                <a:solidFill>
                  <a:srgbClr val="164F63"/>
                </a:solidFill>
                <a:effectLst/>
                <a:uLnTx/>
                <a:uFillTx/>
                <a:latin typeface="Verdana"/>
                <a:ea typeface="+mn-ea"/>
                <a:cs typeface="+mn-cs"/>
              </a:rPr>
              <a:t> 2016</a:t>
            </a: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7ABC81-4439-49DF-8F17-4BA892F7383B}"/>
              </a:ext>
            </a:extLst>
          </p:cNvPr>
          <p:cNvSpPr txBox="1"/>
          <p:nvPr/>
        </p:nvSpPr>
        <p:spPr>
          <a:xfrm>
            <a:off x="484165" y="1925135"/>
            <a:ext cx="10020916" cy="2862322"/>
          </a:xfrm>
          <a:prstGeom prst="rect">
            <a:avLst/>
          </a:prstGeom>
          <a:noFill/>
        </p:spPr>
        <p:txBody>
          <a:bodyPr wrap="square" rtlCol="0">
            <a:spAutoFit/>
          </a:bodyPr>
          <a:lstStyle/>
          <a:p>
            <a:r>
              <a:rPr lang="nl-NL" sz="1400" dirty="0">
                <a:solidFill>
                  <a:schemeClr val="bg1"/>
                </a:solidFill>
              </a:rPr>
              <a:t>De Gezondheidsmonitor wordt eens in de vier jaar uitgevoerd en levert informatie over de gezondheid, sociale situatie en leefstijl van de Nederlandse bevolking van 19 jaar of ouder woonachtig in particuliere huishoudens. De cijfers zijn uit te splitsen naar leeftijdsgroep en naar GGD-regio en (vanaf november 2017) ook naar gemeente. De cijfers zijn voorzien van betrouwbaarheidsintervallen. Dit onderzoek is een samenwerkingsverband tussen GGD-en, RIVM en CBS.</a:t>
            </a:r>
          </a:p>
          <a:p>
            <a:r>
              <a:rPr lang="nl-NL" sz="1400" dirty="0">
                <a:solidFill>
                  <a:schemeClr val="bg1"/>
                </a:solidFill>
              </a:rPr>
              <a:t>De tabel toont niet alle uitkomsten van de Gezondheidsmonitor. Alleen onderwerpen waarover zowel het CBS als de GGD-en informatie hebben verzameld zijn opgenomen. Informatie over onderwerpen waarover alleen de GGD-en informatie hebben verzameld is te vinden via paragraaf 5 van deze toelichting. </a:t>
            </a:r>
          </a:p>
          <a:p>
            <a:endParaRPr lang="nl-NL" sz="1400" dirty="0">
              <a:solidFill>
                <a:schemeClr val="bg1"/>
              </a:solidFill>
            </a:endParaRPr>
          </a:p>
          <a:p>
            <a:r>
              <a:rPr lang="nl-NL" sz="1400" dirty="0">
                <a:solidFill>
                  <a:schemeClr val="bg1"/>
                </a:solidFill>
              </a:rPr>
              <a:t>Deze Gezondheidsmonitorcijfers kunnen niet zonder meer vergeleken worden met cijfers uit de CBS-Gezondheidsenquête, doordat er tussen beide onderzoeken methodologische verschillen bestaan. De Gezondheidsmonitor geeft (eens per 4 jaar) inzicht in landelijke, regionale en lokale cijfers en richt zich op de bevolking van </a:t>
            </a:r>
            <a:r>
              <a:rPr lang="nl-NL" sz="1400" b="1" dirty="0">
                <a:solidFill>
                  <a:srgbClr val="FF0000"/>
                </a:solidFill>
              </a:rPr>
              <a:t>19 jaar </a:t>
            </a:r>
            <a:r>
              <a:rPr lang="nl-NL" sz="1400" dirty="0">
                <a:solidFill>
                  <a:schemeClr val="bg1"/>
                </a:solidFill>
              </a:rPr>
              <a:t>of ouder. De CBS-Gezondheidsenquête biedt jaarlijkse, landelijke cijfers en richt zich op de bevolking van alle leeftijden. </a:t>
            </a:r>
          </a:p>
          <a:p>
            <a:endParaRPr lang="nl-NL" sz="1200" dirty="0"/>
          </a:p>
        </p:txBody>
      </p:sp>
    </p:spTree>
    <p:extLst>
      <p:ext uri="{BB962C8B-B14F-4D97-AF65-F5344CB8AC3E}">
        <p14:creationId xmlns:p14="http://schemas.microsoft.com/office/powerpoint/2010/main" val="9567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0646E77-E864-4C81-BB73-06CDE6A1877C}"/>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2"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Gezondheidsmonitor20_85012NED.csv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339377"/>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r>
              <a:rPr kumimoji="0" lang="en-US" sz="2000" b="1" i="0" u="none" strike="noStrike" kern="1200" cap="none" spc="0" normalizeH="0" baseline="0" noProof="0" dirty="0" err="1">
                <a:ln>
                  <a:noFill/>
                </a:ln>
                <a:solidFill>
                  <a:srgbClr val="164F63"/>
                </a:solidFill>
                <a:effectLst/>
                <a:uLnTx/>
                <a:uFillTx/>
                <a:latin typeface="Verdana"/>
                <a:ea typeface="+mn-ea"/>
                <a:cs typeface="+mn-cs"/>
              </a:rPr>
              <a:t>Gezondheidsmonitor</a:t>
            </a:r>
            <a:r>
              <a:rPr kumimoji="0" lang="en-US" sz="2000" b="1" i="0" u="none" strike="noStrike" kern="1200" cap="none" spc="0" normalizeH="0" baseline="0" noProof="0" dirty="0">
                <a:ln>
                  <a:noFill/>
                </a:ln>
                <a:solidFill>
                  <a:srgbClr val="164F63"/>
                </a:solidFill>
                <a:effectLst/>
                <a:uLnTx/>
                <a:uFillTx/>
                <a:latin typeface="Verdana"/>
                <a:ea typeface="+mn-ea"/>
                <a:cs typeface="+mn-cs"/>
              </a:rPr>
              <a:t> 2020</a:t>
            </a: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7ABC81-4439-49DF-8F17-4BA892F7383B}"/>
              </a:ext>
            </a:extLst>
          </p:cNvPr>
          <p:cNvSpPr txBox="1"/>
          <p:nvPr/>
        </p:nvSpPr>
        <p:spPr>
          <a:xfrm>
            <a:off x="484165" y="1925135"/>
            <a:ext cx="10020916" cy="3108543"/>
          </a:xfrm>
          <a:prstGeom prst="rect">
            <a:avLst/>
          </a:prstGeom>
          <a:noFill/>
        </p:spPr>
        <p:txBody>
          <a:bodyPr wrap="square" rtlCol="0">
            <a:spAutoFit/>
          </a:bodyPr>
          <a:lstStyle/>
          <a:p>
            <a:r>
              <a:rPr lang="nl-NL" sz="1400" dirty="0">
                <a:solidFill>
                  <a:schemeClr val="bg1"/>
                </a:solidFill>
              </a:rPr>
              <a:t>De Gezondheidsmonitor Volwassenen en Ouderen wordt eens in de vier jaar uitgevoerd en levert informatie over de gezondheid, sociale situatie en leefstijl van de Nederlandse bevolking van 18 jaar of ouder woonachtig in particuliere huishoudens. De cijfers zijn uit te splitsen naar leeftijdsgroep en naar GGD-regio en (vanaf september 2021) ook naar gemeente. De cijfers zijn voorzien van betrouwbaarheidsintervallen. Dit onderzoek is een samenwerkingsverband tussen GGD-en, RIVM en CBS.</a:t>
            </a:r>
          </a:p>
          <a:p>
            <a:r>
              <a:rPr lang="nl-NL" sz="1400" dirty="0">
                <a:solidFill>
                  <a:schemeClr val="bg1"/>
                </a:solidFill>
              </a:rPr>
              <a:t>De tabel toont niet alle uitkomsten van de Gezondheidsmonitor. Alleen onderwerpen waarover zowel het CBS als de GGD-en informatie hebben verzameld zijn opgenomen. Informatie over onderwerpen waarover alleen de GGD-en informatie hebben verzameld is te vinden via paragraaf 5 van deze toelichting. </a:t>
            </a:r>
          </a:p>
          <a:p>
            <a:endParaRPr lang="nl-NL" sz="1400" dirty="0">
              <a:solidFill>
                <a:schemeClr val="bg1"/>
              </a:solidFill>
            </a:endParaRPr>
          </a:p>
          <a:p>
            <a:r>
              <a:rPr lang="nl-NL" sz="1400" dirty="0">
                <a:solidFill>
                  <a:schemeClr val="bg1"/>
                </a:solidFill>
              </a:rPr>
              <a:t>Deze Gezondheidsmonitorcijfers kunnen niet zonder meer vergeleken worden met cijfers uit de CBS-Gezondheidsenquête, doordat er tussen beide onderzoeken methodologische verschillen bestaan. De Gezondheidsmonitor geeft (eens per 4 jaar) inzicht in landelijke, regionale en lokale cijfers en richt zich op de bevolking van </a:t>
            </a:r>
            <a:r>
              <a:rPr lang="nl-NL" sz="1400" b="1" dirty="0">
                <a:solidFill>
                  <a:srgbClr val="FF0000"/>
                </a:solidFill>
              </a:rPr>
              <a:t>18 jaar </a:t>
            </a:r>
            <a:r>
              <a:rPr lang="nl-NL" sz="1400" dirty="0">
                <a:solidFill>
                  <a:schemeClr val="bg1"/>
                </a:solidFill>
              </a:rPr>
              <a:t>of ouder. De CBS-Gezondheidsenquête biedt jaarlijkse, landelijke cijfers en richt zich op de bevolking van alle leeftijden. </a:t>
            </a:r>
          </a:p>
          <a:p>
            <a:endParaRPr lang="nl-NL" sz="1400" dirty="0">
              <a:solidFill>
                <a:srgbClr val="FF0000"/>
              </a:solidFill>
            </a:endParaRPr>
          </a:p>
          <a:p>
            <a:r>
              <a:rPr lang="nl-NL" sz="1400" b="1" dirty="0">
                <a:solidFill>
                  <a:srgbClr val="FF0000"/>
                </a:solidFill>
              </a:rPr>
              <a:t>Merk op dat er voor deze data set geen informatie is per gemeente.</a:t>
            </a:r>
            <a:endParaRPr lang="nl-NL" sz="1200" b="1" dirty="0">
              <a:solidFill>
                <a:srgbClr val="FF0000"/>
              </a:solidFill>
            </a:endParaRPr>
          </a:p>
        </p:txBody>
      </p:sp>
    </p:spTree>
    <p:extLst>
      <p:ext uri="{BB962C8B-B14F-4D97-AF65-F5344CB8AC3E}">
        <p14:creationId xmlns:p14="http://schemas.microsoft.com/office/powerpoint/2010/main" val="94101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0C65CC-1CD0-40F4-8EF7-000EF4B13390}"/>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0"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a:spcBef>
                <a:spcPts val="0"/>
              </a:spcBef>
              <a:buClr>
                <a:srgbClr val="44546A"/>
              </a:buClr>
              <a:defRPr/>
            </a:pPr>
            <a:r>
              <a:rPr lang="en-US" b="1" dirty="0" err="1">
                <a:solidFill>
                  <a:srgbClr val="164F63"/>
                </a:solidFill>
                <a:latin typeface="Verdana"/>
                <a:ea typeface="+mn-ea"/>
                <a:cs typeface="+mn-cs"/>
              </a:rPr>
              <a:t>Gebruik</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voorzieningen</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sociaal</a:t>
            </a:r>
            <a:r>
              <a:rPr lang="en-US" b="1" dirty="0">
                <a:solidFill>
                  <a:srgbClr val="164F63"/>
                </a:solidFill>
                <a:latin typeface="Verdana"/>
                <a:ea typeface="+mn-ea"/>
                <a:cs typeface="+mn-cs"/>
              </a:rPr>
              <a:t> </a:t>
            </a:r>
            <a:r>
              <a:rPr lang="en-US" b="1" dirty="0" err="1">
                <a:solidFill>
                  <a:srgbClr val="164F63"/>
                </a:solidFill>
                <a:latin typeface="Verdana"/>
                <a:ea typeface="+mn-ea"/>
                <a:cs typeface="+mn-cs"/>
              </a:rPr>
              <a:t>domein</a:t>
            </a:r>
            <a:endParaRPr lang="en-US" b="1" dirty="0">
              <a:solidFill>
                <a:srgbClr val="164F63"/>
              </a:solidFill>
              <a:latin typeface="Verdana"/>
              <a:ea typeface="+mn-ea"/>
              <a:cs typeface="+mn-cs"/>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559227" y="1740475"/>
            <a:ext cx="7675417" cy="2031325"/>
          </a:xfrm>
          <a:prstGeom prst="rect">
            <a:avLst/>
          </a:prstGeom>
          <a:noFill/>
        </p:spPr>
        <p:txBody>
          <a:bodyPr wrap="square" rtlCol="0">
            <a:spAutoFit/>
          </a:bodyPr>
          <a:lstStyle/>
          <a:p>
            <a:r>
              <a:rPr lang="nl-NL" sz="1400" dirty="0">
                <a:solidFill>
                  <a:schemeClr val="bg1"/>
                </a:solidFill>
              </a:rPr>
              <a:t>Tabeltoelichting</a:t>
            </a:r>
          </a:p>
          <a:p>
            <a:r>
              <a:rPr lang="nl-NL" sz="1400" dirty="0">
                <a:solidFill>
                  <a:schemeClr val="bg1"/>
                </a:solidFill>
              </a:rPr>
              <a:t>Deze tabel bevat cijfers over het aantal cliënten en huishoudens dat gebruik heeft gemaakt van voorzieningen in het sociaal domein. Deze cijfers kunnen worden uitgesplitst naar het aantal voorzieningen, soort voorziening in het sociaal domein en naar gemeente en wijk. </a:t>
            </a:r>
          </a:p>
          <a:p>
            <a:endParaRPr lang="nl-NL" sz="1400" dirty="0">
              <a:solidFill>
                <a:schemeClr val="bg1"/>
              </a:solidFill>
            </a:endParaRPr>
          </a:p>
          <a:p>
            <a:r>
              <a:rPr lang="nl-NL" sz="1400" dirty="0">
                <a:solidFill>
                  <a:schemeClr val="bg1"/>
                </a:solidFill>
              </a:rPr>
              <a:t>Gegevens beschikbaar vanaf: 2015</a:t>
            </a:r>
          </a:p>
          <a:p>
            <a:r>
              <a:rPr lang="nl-NL" sz="1400" dirty="0">
                <a:solidFill>
                  <a:schemeClr val="bg1"/>
                </a:solidFill>
              </a:rPr>
              <a:t>Cijfers naar gemeente en wijk zullen ieder jaar in een nieuwe tabel verschijnen. Deze cijfers zijn te vinden via de link 'Tabellen Sociaal Domein' in paragraaf 3.</a:t>
            </a:r>
          </a:p>
          <a:p>
            <a:endParaRPr lang="nl-NL" sz="1400" dirty="0">
              <a:solidFill>
                <a:schemeClr val="bg1"/>
              </a:solidFill>
            </a:endParaRPr>
          </a:p>
        </p:txBody>
      </p:sp>
      <p:sp>
        <p:nvSpPr>
          <p:cNvPr id="11" name="Title 6">
            <a:extLst>
              <a:ext uri="{FF2B5EF4-FFF2-40B4-BE49-F238E27FC236}">
                <a16:creationId xmlns:a16="http://schemas.microsoft.com/office/drawing/2014/main" id="{EA12B9B4-E974-4705-AF22-FF0489226470}"/>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lvl="0">
              <a:defRPr/>
            </a:pPr>
            <a:r>
              <a:rPr lang="en-US" sz="1800" i="1" dirty="0">
                <a:solidFill>
                  <a:sysClr val="windowText" lastClr="000000"/>
                </a:solidFill>
                <a:latin typeface="Verdana"/>
              </a:rPr>
              <a:t>VoorzSociaalDomein_84662NED.csv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428828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79604F-244B-4106-ABA7-54E9DFC51F2E}"/>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56"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Bevolking</a:t>
            </a:r>
            <a:r>
              <a:rPr lang="en-US" b="1" dirty="0">
                <a:solidFill>
                  <a:srgbClr val="164F63"/>
                </a:solidFill>
                <a:latin typeface="Verdana"/>
              </a:rPr>
              <a:t> 15 tot 75 </a:t>
            </a:r>
            <a:r>
              <a:rPr lang="en-US" b="1" dirty="0" err="1">
                <a:solidFill>
                  <a:srgbClr val="164F63"/>
                </a:solidFill>
                <a:latin typeface="Verdana"/>
              </a:rPr>
              <a:t>jaar</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86272" y="2137141"/>
            <a:ext cx="7675417" cy="2031325"/>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geeft het aantal laag, middelbaar en hoog opgeleiden per gemeente, wijk en buurt in Nederland. De gegevens hebben betrekking op alle personen die op 1 oktober 2019 in een Nederlandse gemeente waren ingeschreven en op dat moment behoorden tot de leeftijdscategorie 15 tot 75 jaar. </a:t>
            </a:r>
          </a:p>
          <a:p>
            <a:r>
              <a:rPr lang="nl-NL" sz="1400" dirty="0">
                <a:solidFill>
                  <a:schemeClr val="bg1"/>
                </a:solidFill>
                <a:latin typeface="Verdana" panose="020B0604030504040204" pitchFamily="34" charset="0"/>
                <a:ea typeface="Verdana" panose="020B0604030504040204" pitchFamily="34" charset="0"/>
              </a:rPr>
              <a:t>De cijfers hebben een steekproefonnauwkeurigheid. De gebruiker van de cijfers wordt aangeraden de mate van onnauwkeurigheid (ondergrens en bovengrens van het 95%-betrouwbaarheidsinterval) in aanmerking te nemen.</a:t>
            </a:r>
          </a:p>
          <a:p>
            <a:endParaRPr lang="nl-NL" sz="1400" dirty="0">
              <a:solidFill>
                <a:schemeClr val="bg1"/>
              </a:solidFill>
              <a:latin typeface="Verdana" panose="020B0604030504040204" pitchFamily="34" charset="0"/>
              <a:ea typeface="Verdana" panose="020B0604030504040204" pitchFamily="34" charset="0"/>
            </a:endParaRPr>
          </a:p>
          <a:p>
            <a:r>
              <a:rPr lang="nl-NL" sz="1400" dirty="0">
                <a:solidFill>
                  <a:schemeClr val="bg1"/>
                </a:solidFill>
                <a:latin typeface="Verdana" panose="020B0604030504040204" pitchFamily="34" charset="0"/>
                <a:ea typeface="Verdana" panose="020B0604030504040204" pitchFamily="34" charset="0"/>
              </a:rPr>
              <a:t>Gegevens beschikbaar vanaf: 2019 </a:t>
            </a:r>
            <a:endParaRPr lang="en-US" sz="1400" dirty="0">
              <a:solidFill>
                <a:schemeClr val="bg1"/>
              </a:solidFill>
              <a:latin typeface="Verdana" panose="020B0604030504040204" pitchFamily="34" charset="0"/>
              <a:ea typeface="Verdana" panose="020B0604030504040204" pitchFamily="34" charset="0"/>
            </a:endParaRPr>
          </a:p>
        </p:txBody>
      </p:sp>
      <p:sp>
        <p:nvSpPr>
          <p:cNvPr id="11" name="Title 6">
            <a:extLst>
              <a:ext uri="{FF2B5EF4-FFF2-40B4-BE49-F238E27FC236}">
                <a16:creationId xmlns:a16="http://schemas.microsoft.com/office/drawing/2014/main" id="{85EE0157-B2DD-4411-8313-EE6312BE5243}"/>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a:solidFill>
                  <a:sysClr val="windowText" lastClr="000000"/>
                </a:solidFill>
                <a:latin typeface="Verdana"/>
              </a:rPr>
              <a:t>Buurtinformatie.csv</a:t>
            </a:r>
          </a:p>
        </p:txBody>
      </p:sp>
    </p:spTree>
    <p:extLst>
      <p:ext uri="{BB962C8B-B14F-4D97-AF65-F5344CB8AC3E}">
        <p14:creationId xmlns:p14="http://schemas.microsoft.com/office/powerpoint/2010/main" val="3074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B7D184-D5AC-439E-B534-E67B314847F6}"/>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3"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333375"/>
            <a:ext cx="9074149" cy="307777"/>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Nabijheid</a:t>
            </a:r>
            <a:r>
              <a:rPr lang="en-US" b="1" dirty="0">
                <a:solidFill>
                  <a:srgbClr val="164F63"/>
                </a:solidFill>
                <a:latin typeface="Verdana"/>
              </a:rPr>
              <a:t> </a:t>
            </a:r>
            <a:r>
              <a:rPr lang="en-US" b="1" dirty="0" err="1">
                <a:solidFill>
                  <a:srgbClr val="164F63"/>
                </a:solidFill>
                <a:latin typeface="Verdana"/>
              </a:rPr>
              <a:t>voorzieningen</a:t>
            </a:r>
            <a:r>
              <a:rPr lang="en-US" b="1" dirty="0">
                <a:solidFill>
                  <a:srgbClr val="164F63"/>
                </a:solidFill>
                <a:latin typeface="Verdana"/>
              </a:rPr>
              <a:t>; </a:t>
            </a:r>
            <a:r>
              <a:rPr lang="en-US" b="1" dirty="0" err="1">
                <a:solidFill>
                  <a:srgbClr val="164F63"/>
                </a:solidFill>
                <a:latin typeface="Verdana"/>
              </a:rPr>
              <a:t>afstand</a:t>
            </a:r>
            <a:r>
              <a:rPr lang="en-US" b="1" dirty="0">
                <a:solidFill>
                  <a:srgbClr val="164F63"/>
                </a:solidFill>
                <a:latin typeface="Verdana"/>
              </a:rPr>
              <a:t> </a:t>
            </a:r>
            <a:r>
              <a:rPr lang="en-US" b="1" dirty="0" err="1">
                <a:solidFill>
                  <a:srgbClr val="164F63"/>
                </a:solidFill>
                <a:latin typeface="Verdana"/>
              </a:rPr>
              <a:t>locatie</a:t>
            </a:r>
            <a:r>
              <a:rPr lang="en-US" b="1" dirty="0">
                <a:solidFill>
                  <a:srgbClr val="164F63"/>
                </a:solidFill>
                <a:latin typeface="Verdana"/>
              </a:rPr>
              <a:t> </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93096" y="1759966"/>
            <a:ext cx="7675417" cy="2246769"/>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bevat cijfers over gemiddelde reisafstanden voor inwoners van Nederland van hun woonadres naar de dichtstbijzijnde voorzieningen (bijvoorbeeld school, huisarts of bibliotheek) voor 2018. In de tabel zijn ook cijfers opgenomen over het aantal voorzieningen dat zich binnen een bepaalde afstand van het woonadres bevindt. Deze gegevens zijn berekend als gemiddelde over alle personen van het gebied. </a:t>
            </a:r>
          </a:p>
          <a:p>
            <a:r>
              <a:rPr lang="nl-NL" sz="1400" dirty="0">
                <a:solidFill>
                  <a:schemeClr val="bg1"/>
                </a:solidFill>
                <a:latin typeface="Verdana" panose="020B0604030504040204" pitchFamily="34" charset="0"/>
                <a:ea typeface="Verdana" panose="020B0604030504040204" pitchFamily="34" charset="0"/>
              </a:rPr>
              <a:t>De gegevens zijn beschikbaar per gemeente op wijk- en buurtniveau, per 1 januari.</a:t>
            </a:r>
          </a:p>
          <a:p>
            <a:endParaRPr lang="nl-NL" sz="1400" dirty="0">
              <a:solidFill>
                <a:schemeClr val="bg1"/>
              </a:solidFill>
              <a:latin typeface="Verdana" panose="020B0604030504040204" pitchFamily="34" charset="0"/>
              <a:ea typeface="Verdana" panose="020B0604030504040204" pitchFamily="34" charset="0"/>
            </a:endParaRPr>
          </a:p>
          <a:p>
            <a:r>
              <a:rPr lang="nl-NL" sz="1400" dirty="0">
                <a:solidFill>
                  <a:schemeClr val="bg1"/>
                </a:solidFill>
                <a:latin typeface="Verdana" panose="020B0604030504040204" pitchFamily="34" charset="0"/>
                <a:ea typeface="Verdana" panose="020B0604030504040204" pitchFamily="34" charset="0"/>
              </a:rPr>
              <a:t>Gegevens beschikbaar voor 2018</a:t>
            </a:r>
            <a:endParaRPr lang="en-US" sz="1400" dirty="0">
              <a:solidFill>
                <a:schemeClr val="bg1"/>
              </a:solidFill>
              <a:latin typeface="Verdana" panose="020B0604030504040204" pitchFamily="34" charset="0"/>
              <a:ea typeface="Verdana" panose="020B0604030504040204" pitchFamily="34" charset="0"/>
            </a:endParaRPr>
          </a:p>
        </p:txBody>
      </p:sp>
      <p:sp>
        <p:nvSpPr>
          <p:cNvPr id="11" name="Title 6">
            <a:extLst>
              <a:ext uri="{FF2B5EF4-FFF2-40B4-BE49-F238E27FC236}">
                <a16:creationId xmlns:a16="http://schemas.microsoft.com/office/drawing/2014/main" id="{84895823-2E43-49A3-8BC1-70B88F8056A8}"/>
              </a:ext>
            </a:extLst>
          </p:cNvPr>
          <p:cNvSpPr txBox="1">
            <a:spLocks/>
          </p:cNvSpPr>
          <p:nvPr/>
        </p:nvSpPr>
        <p:spPr>
          <a:xfrm>
            <a:off x="415926" y="717933"/>
            <a:ext cx="9074149" cy="553998"/>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a:solidFill>
                  <a:sysClr val="windowText" lastClr="000000"/>
                </a:solidFill>
                <a:latin typeface="Verdana"/>
              </a:rPr>
              <a:t>Buurtinformatie.csv</a:t>
            </a: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37099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A70F343-BDC1-4B25-B03D-5772FA671DC2}"/>
              </a:ext>
            </a:extLst>
          </p:cNvPr>
          <p:cNvSpPr/>
          <p:nvPr/>
        </p:nvSpPr>
        <p:spPr>
          <a:xfrm>
            <a:off x="0" y="1665027"/>
            <a:ext cx="12192000" cy="5192973"/>
          </a:xfrm>
          <a:prstGeom prst="rect">
            <a:avLst/>
          </a:prstGeom>
          <a:solidFill>
            <a:srgbClr val="E584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Object 3" hidden="1">
            <a:extLst>
              <a:ext uri="{FF2B5EF4-FFF2-40B4-BE49-F238E27FC236}">
                <a16:creationId xmlns:a16="http://schemas.microsoft.com/office/drawing/2014/main" id="{A8C745A2-05E5-47FC-B529-D3EF2E26925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25" name="think-cell Slide" r:id="rId5" imgW="352" imgH="353" progId="TCLayout.ActiveDocument.1">
                  <p:embed/>
                </p:oleObj>
              </mc:Choice>
              <mc:Fallback>
                <p:oleObj name="think-cell Slide" r:id="rId5" imgW="352" imgH="353" progId="TCLayout.ActiveDocument.1">
                  <p:embed/>
                  <p:pic>
                    <p:nvPicPr>
                      <p:cNvPr id="4" name="Object 3" hidden="1">
                        <a:extLst>
                          <a:ext uri="{FF2B5EF4-FFF2-40B4-BE49-F238E27FC236}">
                            <a16:creationId xmlns:a16="http://schemas.microsoft.com/office/drawing/2014/main" id="{A8C745A2-05E5-47FC-B529-D3EF2E2692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499BB9D-E889-423F-84BE-E73843A4097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nl-NL" sz="4400" dirty="0">
              <a:latin typeface="Calibri Light" panose="020F0302020204030204" pitchFamily="34" charset="0"/>
              <a:ea typeface="+mj-ea"/>
              <a:cs typeface="+mj-cs"/>
              <a:sym typeface="Calibri Light" panose="020F0302020204030204" pitchFamily="34" charset="0"/>
            </a:endParaRPr>
          </a:p>
        </p:txBody>
      </p:sp>
      <p:sp>
        <p:nvSpPr>
          <p:cNvPr id="9" name="Title 6">
            <a:extLst>
              <a:ext uri="{FF2B5EF4-FFF2-40B4-BE49-F238E27FC236}">
                <a16:creationId xmlns:a16="http://schemas.microsoft.com/office/drawing/2014/main" id="{6509905A-D8A5-4A0D-8C96-449FE78995EB}"/>
              </a:ext>
            </a:extLst>
          </p:cNvPr>
          <p:cNvSpPr txBox="1">
            <a:spLocks/>
          </p:cNvSpPr>
          <p:nvPr/>
        </p:nvSpPr>
        <p:spPr>
          <a:xfrm>
            <a:off x="415926" y="179487"/>
            <a:ext cx="9074149" cy="615553"/>
          </a:xfrm>
          <a:prstGeom prst="rect">
            <a:avLst/>
          </a:prstGeom>
        </p:spPr>
        <p:txBody>
          <a:bodyPr vert="horz"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b="1" dirty="0" err="1">
                <a:solidFill>
                  <a:srgbClr val="164F63"/>
                </a:solidFill>
                <a:latin typeface="Verdana"/>
              </a:rPr>
              <a:t>Leefstijl</a:t>
            </a:r>
            <a:r>
              <a:rPr lang="en-US" b="1" dirty="0">
                <a:solidFill>
                  <a:srgbClr val="164F63"/>
                </a:solidFill>
                <a:latin typeface="Verdana"/>
              </a:rPr>
              <a:t> </a:t>
            </a:r>
            <a:r>
              <a:rPr lang="en-US" b="1" dirty="0" err="1">
                <a:solidFill>
                  <a:srgbClr val="164F63"/>
                </a:solidFill>
                <a:latin typeface="Verdana"/>
              </a:rPr>
              <a:t>en</a:t>
            </a:r>
            <a:r>
              <a:rPr lang="en-US" b="1" dirty="0">
                <a:solidFill>
                  <a:srgbClr val="164F63"/>
                </a:solidFill>
                <a:latin typeface="Verdana"/>
              </a:rPr>
              <a:t> (</a:t>
            </a:r>
            <a:r>
              <a:rPr lang="en-US" b="1" dirty="0" err="1">
                <a:solidFill>
                  <a:srgbClr val="164F63"/>
                </a:solidFill>
                <a:latin typeface="Verdana"/>
              </a:rPr>
              <a:t>preventief</a:t>
            </a:r>
            <a:r>
              <a:rPr lang="en-US" b="1" dirty="0">
                <a:solidFill>
                  <a:srgbClr val="164F63"/>
                </a:solidFill>
                <a:latin typeface="Verdana"/>
              </a:rPr>
              <a:t>) </a:t>
            </a:r>
            <a:r>
              <a:rPr lang="en-US" b="1" dirty="0" err="1">
                <a:solidFill>
                  <a:srgbClr val="164F63"/>
                </a:solidFill>
                <a:latin typeface="Verdana"/>
              </a:rPr>
              <a:t>gezondheidsonderzoek</a:t>
            </a:r>
            <a:r>
              <a:rPr lang="en-US" b="1" dirty="0">
                <a:solidFill>
                  <a:srgbClr val="164F63"/>
                </a:solidFill>
                <a:latin typeface="Verdana"/>
              </a:rPr>
              <a:t>; </a:t>
            </a:r>
            <a:r>
              <a:rPr lang="en-US" b="1" dirty="0" err="1">
                <a:solidFill>
                  <a:srgbClr val="164F63"/>
                </a:solidFill>
                <a:latin typeface="Verdana"/>
              </a:rPr>
              <a:t>persoonskenmerken</a:t>
            </a:r>
            <a:endParaRPr kumimoji="0" lang="en-US" sz="2000" b="1" i="0" u="none" strike="noStrike" kern="1200" cap="none" spc="0" normalizeH="0" baseline="0" noProof="0" dirty="0">
              <a:ln>
                <a:noFill/>
              </a:ln>
              <a:solidFill>
                <a:srgbClr val="164F63"/>
              </a:solidFill>
              <a:effectLst/>
              <a:uLnTx/>
              <a:uFillTx/>
              <a:latin typeface="Verdana"/>
            </a:endParaRPr>
          </a:p>
        </p:txBody>
      </p:sp>
      <p:sp>
        <p:nvSpPr>
          <p:cNvPr id="10" name="Text Placeholder 7">
            <a:extLst>
              <a:ext uri="{FF2B5EF4-FFF2-40B4-BE49-F238E27FC236}">
                <a16:creationId xmlns:a16="http://schemas.microsoft.com/office/drawing/2014/main" id="{4697AE1F-952E-48DC-8E28-BC78B103F958}"/>
              </a:ext>
            </a:extLst>
          </p:cNvPr>
          <p:cNvSpPr txBox="1">
            <a:spLocks/>
          </p:cNvSpPr>
          <p:nvPr/>
        </p:nvSpPr>
        <p:spPr>
          <a:xfrm>
            <a:off x="415926" y="728663"/>
            <a:ext cx="11127242" cy="601013"/>
          </a:xfrm>
          <a:prstGeom prst="rect">
            <a:avLst/>
          </a:prstGeom>
          <a:noFill/>
        </p:spPr>
        <p:txBody>
          <a:bodyPr vert="horz" lIns="0" tIns="0" rIns="0" bIns="0" rtlCol="0" anchor="t">
            <a:noAutofit/>
          </a:bodyPr>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lgn="l" defTabSz="914400" rtl="0" eaLnBrk="1" latinLnBrk="0" hangingPunct="1">
              <a:spcBef>
                <a:spcPts val="600"/>
              </a:spcBef>
              <a:buClr>
                <a:schemeClr val="tx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ts val="600"/>
              </a:spcBef>
              <a:buClrTx/>
              <a:buFont typeface="Arial" panose="020B0604020202020204"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ts val="600"/>
              </a:spcBef>
              <a:buClrTx/>
              <a:buFont typeface="Arial" panose="020B0604020202020204" pitchFamily="34" charset="0"/>
              <a:buNone/>
              <a:defRPr lang="de-DE" sz="1600" b="1" kern="1200">
                <a:solidFill>
                  <a:schemeClr val="tx1"/>
                </a:solidFill>
                <a:latin typeface="+mn-lt"/>
                <a:ea typeface="+mn-ea"/>
                <a:cs typeface="+mn-cs"/>
              </a:defRPr>
            </a:lvl4pPr>
            <a:lvl5pPr marL="18288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Tx/>
              <a:buFont typeface="Verdana" panose="020B0604030504040204"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Tx/>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Tx/>
              <a:buFont typeface="Verdana" panose="020B0604030504040204" pitchFamily="34" charset="0"/>
              <a:buNone/>
              <a:defRPr sz="1600" b="1" kern="1200" baseline="0">
                <a:solidFill>
                  <a:schemeClr val="tx1"/>
                </a:solidFill>
                <a:latin typeface="+mn-lt"/>
                <a:ea typeface="+mn-ea"/>
                <a:cs typeface="+mn-cs"/>
              </a:defRPr>
            </a:lvl9pPr>
          </a:lstStyle>
          <a:p>
            <a:pPr marL="0" marR="0" lvl="0" indent="0" algn="l" defTabSz="1005083" rtl="0" eaLnBrk="1" fontAlgn="auto" latinLnBrk="0" hangingPunct="1">
              <a:lnSpc>
                <a:spcPct val="100000"/>
              </a:lnSpc>
              <a:spcBef>
                <a:spcPts val="0"/>
              </a:spcBef>
              <a:spcAft>
                <a:spcPts val="0"/>
              </a:spcAft>
              <a:buClr>
                <a:srgbClr val="44546A"/>
              </a:buClr>
              <a:buSzTx/>
              <a:buFontTx/>
              <a:buNone/>
              <a:tabLst/>
              <a:defRPr/>
            </a:pPr>
            <a:endParaRPr kumimoji="0" lang="en-US" sz="2000" b="0" i="0" u="none" strike="noStrike" kern="1200" cap="none" spc="0" normalizeH="0" baseline="0" noProof="0" dirty="0">
              <a:ln>
                <a:noFill/>
              </a:ln>
              <a:solidFill>
                <a:srgbClr val="575757"/>
              </a:solidFill>
              <a:effectLst/>
              <a:uLnTx/>
              <a:uFillTx/>
              <a:latin typeface="Verdana"/>
              <a:ea typeface="+mn-ea"/>
              <a:cs typeface="+mn-cs"/>
            </a:endParaRPr>
          </a:p>
        </p:txBody>
      </p:sp>
      <p:pic>
        <p:nvPicPr>
          <p:cNvPr id="7" name="Picture 2" descr="Afbeeldingsresultaat voor actuarieel genootschap logo">
            <a:extLst>
              <a:ext uri="{FF2B5EF4-FFF2-40B4-BE49-F238E27FC236}">
                <a16:creationId xmlns:a16="http://schemas.microsoft.com/office/drawing/2014/main" id="{4937AE05-A516-4869-B8E1-6B42DA470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35432" y="0"/>
            <a:ext cx="1056568" cy="7195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4DD39B-8447-4807-A546-D765169758B6}"/>
              </a:ext>
            </a:extLst>
          </p:cNvPr>
          <p:cNvSpPr txBox="1"/>
          <p:nvPr/>
        </p:nvSpPr>
        <p:spPr>
          <a:xfrm>
            <a:off x="299920" y="1838259"/>
            <a:ext cx="7675417" cy="738664"/>
          </a:xfrm>
          <a:prstGeom prst="rect">
            <a:avLst/>
          </a:prstGeom>
          <a:noFill/>
        </p:spPr>
        <p:txBody>
          <a:bodyPr wrap="square" rtlCol="0">
            <a:spAutoFit/>
          </a:bodyPr>
          <a:lstStyle/>
          <a:p>
            <a:r>
              <a:rPr lang="nl-NL" sz="1400" dirty="0">
                <a:solidFill>
                  <a:schemeClr val="bg1"/>
                </a:solidFill>
                <a:latin typeface="Verdana" panose="020B0604030504040204" pitchFamily="34" charset="0"/>
                <a:ea typeface="Verdana" panose="020B0604030504040204" pitchFamily="34" charset="0"/>
              </a:rPr>
              <a:t>Deze tabel bevat cijfers over de leefstijl en (preventief) gezondheidsonderzoek van de Nederlandse bevolking in particuliere huishoudens. De cijfers kunnen worden uitgesplitst naar diverse persoonskenmerken. </a:t>
            </a:r>
          </a:p>
        </p:txBody>
      </p:sp>
      <p:pic>
        <p:nvPicPr>
          <p:cNvPr id="6" name="Picture 5">
            <a:extLst>
              <a:ext uri="{FF2B5EF4-FFF2-40B4-BE49-F238E27FC236}">
                <a16:creationId xmlns:a16="http://schemas.microsoft.com/office/drawing/2014/main" id="{753DC86A-DA1B-4C6D-B712-1FBD7EC6FAAB}"/>
              </a:ext>
            </a:extLst>
          </p:cNvPr>
          <p:cNvPicPr>
            <a:picLocks noChangeAspect="1"/>
          </p:cNvPicPr>
          <p:nvPr/>
        </p:nvPicPr>
        <p:blipFill>
          <a:blip r:embed="rId8"/>
          <a:stretch>
            <a:fillRect/>
          </a:stretch>
        </p:blipFill>
        <p:spPr>
          <a:xfrm>
            <a:off x="6096000" y="2553732"/>
            <a:ext cx="5653709" cy="3769139"/>
          </a:xfrm>
          <a:prstGeom prst="rect">
            <a:avLst/>
          </a:prstGeom>
        </p:spPr>
      </p:pic>
      <p:sp>
        <p:nvSpPr>
          <p:cNvPr id="12" name="Title 6">
            <a:extLst>
              <a:ext uri="{FF2B5EF4-FFF2-40B4-BE49-F238E27FC236}">
                <a16:creationId xmlns:a16="http://schemas.microsoft.com/office/drawing/2014/main" id="{06B8FA16-FD4B-4E63-9FDE-63C123412672}"/>
              </a:ext>
            </a:extLst>
          </p:cNvPr>
          <p:cNvSpPr txBox="1">
            <a:spLocks/>
          </p:cNvSpPr>
          <p:nvPr/>
        </p:nvSpPr>
        <p:spPr>
          <a:xfrm>
            <a:off x="415925" y="862884"/>
            <a:ext cx="9074149" cy="830997"/>
          </a:xfrm>
          <a:prstGeom prst="rect">
            <a:avLst/>
          </a:prstGeom>
        </p:spPr>
        <p:txBody>
          <a:bodyPr vert="horz" wrap="square" lIns="0" tIns="0" rIns="0" bIns="0" rtlCol="0" anchor="ctr">
            <a:spAutoFit/>
          </a:bodyPr>
          <a:lstStyle>
            <a:lvl1pPr algn="l" defTabSz="1005083" rtl="0" eaLnBrk="1" latinLnBrk="0" hangingPunct="1">
              <a:spcBef>
                <a:spcPct val="0"/>
              </a:spcBef>
              <a:buNone/>
              <a:defRPr lang="de-DE" sz="2000" kern="1200" baseline="0" dirty="0">
                <a:solidFill>
                  <a:schemeClr val="tx1"/>
                </a:solidFill>
                <a:latin typeface="+mj-lt"/>
                <a:ea typeface="+mj-ea"/>
                <a:cs typeface="+mj-cs"/>
              </a:defRPr>
            </a:lvl1pPr>
          </a:lstStyle>
          <a:p>
            <a:pPr marL="0" marR="0" lvl="0" indent="0" algn="l" defTabSz="1005083" rtl="0" eaLnBrk="1" fontAlgn="auto" latinLnBrk="0" hangingPunct="1">
              <a:lnSpc>
                <a:spcPct val="100000"/>
              </a:lnSpc>
              <a:spcBef>
                <a:spcPct val="0"/>
              </a:spcBef>
              <a:spcAft>
                <a:spcPts val="0"/>
              </a:spcAft>
              <a:buClrTx/>
              <a:buSzTx/>
              <a:buFontTx/>
              <a:buNone/>
              <a:tabLst/>
              <a:defRPr/>
            </a:pPr>
            <a:r>
              <a:rPr lang="en-US" sz="1800" i="1" dirty="0" err="1">
                <a:solidFill>
                  <a:sysClr val="windowText" lastClr="000000"/>
                </a:solidFill>
                <a:latin typeface="Verdana"/>
              </a:rPr>
              <a:t>Informatie</a:t>
            </a:r>
            <a:r>
              <a:rPr lang="en-US" sz="1800" i="1" dirty="0">
                <a:solidFill>
                  <a:sysClr val="windowText" lastClr="000000"/>
                </a:solidFill>
                <a:latin typeface="Verdana"/>
              </a:rPr>
              <a:t> per data set</a:t>
            </a:r>
          </a:p>
          <a:p>
            <a:pPr>
              <a:defRPr/>
            </a:pPr>
            <a:r>
              <a:rPr lang="en-US" sz="1800" i="1" dirty="0">
                <a:solidFill>
                  <a:sysClr val="windowText" lastClr="000000"/>
                </a:solidFill>
                <a:latin typeface="Verdana"/>
              </a:rPr>
              <a:t>Gezondheidsonderzoek_83021NED.csv</a:t>
            </a:r>
          </a:p>
          <a:p>
            <a:pPr marL="0" marR="0" lvl="0" indent="0" algn="l" defTabSz="1005083" rtl="0" eaLnBrk="1" fontAlgn="auto" latinLnBrk="0" hangingPunct="1">
              <a:lnSpc>
                <a:spcPct val="100000"/>
              </a:lnSpc>
              <a:spcBef>
                <a:spcPct val="0"/>
              </a:spcBef>
              <a:spcAft>
                <a:spcPts val="0"/>
              </a:spcAft>
              <a:buClrTx/>
              <a:buSzTx/>
              <a:buFontTx/>
              <a:buNone/>
              <a:tabLst/>
              <a:defRPr/>
            </a:pPr>
            <a:endParaRPr kumimoji="0" lang="en-US" sz="1800" b="0" i="1" u="none" strike="noStrike" kern="1200" cap="none" spc="0" normalizeH="0" baseline="0" noProof="0" dirty="0">
              <a:ln>
                <a:noFill/>
              </a:ln>
              <a:solidFill>
                <a:sysClr val="windowText" lastClr="000000"/>
              </a:solidFill>
              <a:effectLst/>
              <a:uLnTx/>
              <a:uFillTx/>
              <a:latin typeface="Verdana"/>
              <a:ea typeface="+mj-ea"/>
              <a:cs typeface="+mj-cs"/>
            </a:endParaRPr>
          </a:p>
        </p:txBody>
      </p:sp>
    </p:spTree>
    <p:extLst>
      <p:ext uri="{BB962C8B-B14F-4D97-AF65-F5344CB8AC3E}">
        <p14:creationId xmlns:p14="http://schemas.microsoft.com/office/powerpoint/2010/main" val="2011106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7864&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pwdrAe3S_3IHFTqGBeAOK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7ujU7Q9vWJUshNmsA0MYi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vZelb0.BF5eX0T_6ngsX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1311</Words>
  <Application>Microsoft Office PowerPoint</Application>
  <PresentationFormat>Widescreen</PresentationFormat>
  <Paragraphs>90</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Aharoni</vt:lpstr>
      <vt:lpstr>Arial</vt:lpstr>
      <vt:lpstr>Calibri</vt:lpstr>
      <vt:lpstr>Calibri Light</vt:lpstr>
      <vt:lpstr>Verdana</vt:lpstr>
      <vt:lpstr>Office Theme</vt:lpstr>
      <vt:lpstr>think-cell Slide</vt:lpstr>
      <vt:lpstr>Hackathon  Life &amp; Vitality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Werkgroep Actuarial Data Science</dc:title>
  <dc:creator>Westra, Martijn</dc:creator>
  <cp:lastModifiedBy>Iris Nonneman (NL)</cp:lastModifiedBy>
  <cp:revision>53</cp:revision>
  <dcterms:created xsi:type="dcterms:W3CDTF">2019-08-30T08:29:21Z</dcterms:created>
  <dcterms:modified xsi:type="dcterms:W3CDTF">2021-07-04T08:26:34Z</dcterms:modified>
</cp:coreProperties>
</file>