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6"/>
  </p:notesMasterIdLst>
  <p:sldIdLst>
    <p:sldId id="256" r:id="rId2"/>
    <p:sldId id="353" r:id="rId3"/>
    <p:sldId id="390" r:id="rId4"/>
    <p:sldId id="360" r:id="rId5"/>
    <p:sldId id="391" r:id="rId6"/>
    <p:sldId id="392" r:id="rId7"/>
    <p:sldId id="393" r:id="rId8"/>
    <p:sldId id="394" r:id="rId9"/>
    <p:sldId id="395" r:id="rId10"/>
    <p:sldId id="397" r:id="rId11"/>
    <p:sldId id="398" r:id="rId12"/>
    <p:sldId id="396" r:id="rId13"/>
    <p:sldId id="399" r:id="rId14"/>
    <p:sldId id="401" r:id="rId15"/>
    <p:sldId id="402" r:id="rId16"/>
    <p:sldId id="403" r:id="rId17"/>
    <p:sldId id="412" r:id="rId18"/>
    <p:sldId id="404" r:id="rId19"/>
    <p:sldId id="406" r:id="rId20"/>
    <p:sldId id="407" r:id="rId21"/>
    <p:sldId id="408" r:id="rId22"/>
    <p:sldId id="409" r:id="rId23"/>
    <p:sldId id="410" r:id="rId24"/>
    <p:sldId id="4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7625" autoAdjust="0"/>
  </p:normalViewPr>
  <p:slideViewPr>
    <p:cSldViewPr>
      <p:cViewPr>
        <p:scale>
          <a:sx n="80" d="100"/>
          <a:sy n="80" d="100"/>
        </p:scale>
        <p:origin x="-43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84A39-F581-4908-AED8-15F34EA8FC68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0F8B7-A79D-4965-8C7F-F2161B292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F8B7-A79D-4965-8C7F-F2161B292C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-admin </a:t>
            </a:r>
            <a:r>
              <a:rPr lang="en-US" dirty="0" err="1" smtClean="0"/>
              <a:t>startproject</a:t>
            </a:r>
            <a:r>
              <a:rPr lang="en-US" dirty="0" smtClean="0"/>
              <a:t> </a:t>
            </a:r>
            <a:r>
              <a:rPr lang="en-US" dirty="0" err="1" smtClean="0"/>
              <a:t>blog_srv</a:t>
            </a:r>
            <a:r>
              <a:rPr lang="en-US" dirty="0" smtClean="0"/>
              <a:t> .</a:t>
            </a:r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--создаем БД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blog_db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CHARACTER SET utf8 COLLATE UTF8_GENERAL_CI;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создаем пользователя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USER '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blogadmin'@'localhost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IDENTIFIED BY '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blogpass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даем права пользователю на БД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GRANT ALL PRIVILEGES ON blog_db.* TO '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blogadmin'@'localhost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DATABASES = {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'default': {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'NAME':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blog_db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'ENGINE':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mysql.connector.django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'USER':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blogadmin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'PASSWORD':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blogpass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'OPTIONS': {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autocommit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': True,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manage.py migrate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manage.py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createsuperuser</a:t>
            </a:r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manage.py </a:t>
            </a:r>
            <a:r>
              <a:rPr lang="en-US" dirty="0" err="1" smtClean="0"/>
              <a:t>startapp</a:t>
            </a:r>
            <a:r>
              <a:rPr lang="en-US" dirty="0" smtClean="0"/>
              <a:t> </a:t>
            </a:r>
            <a:r>
              <a:rPr lang="en-US" dirty="0" err="1" smtClean="0"/>
              <a:t>blog_app</a:t>
            </a:r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manage.py migrate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manage.py migrate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https://metanit.com/python/django/1.1.php</a:t>
            </a:r>
            <a:endParaRPr lang="ru-RU" dirty="0" smtClean="0"/>
          </a:p>
          <a:p>
            <a:r>
              <a:rPr lang="en-US" smtClean="0"/>
              <a:t>https://www.youtube.com/watch?v=FZAO72uTj0M&amp;list=PL0lO_mIqDDFXx5_8RmAqAmD_Cdb9DV-H5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python manage.py </a:t>
            </a:r>
            <a:r>
              <a:rPr lang="en-US" dirty="0" err="1" smtClean="0"/>
              <a:t>runserver</a:t>
            </a:r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BD8B9C-1DB5-4356-A023-45D44944281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872F9-F20B-4CCA-A6D2-61E124E57A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A010D2-492C-47CE-8469-4BA35143574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84F995-8B72-4119-A493-A917CFFA4D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42976" y="5072074"/>
            <a:ext cx="6915168" cy="642942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ru-RU" dirty="0" smtClean="0"/>
              <a:t>Создание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3357554" y="3643314"/>
            <a:ext cx="4929190" cy="1143008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Создание проекта, установка </a:t>
            </a:r>
            <a:r>
              <a:rPr lang="en-US" sz="1600" dirty="0" smtClean="0">
                <a:solidFill>
                  <a:schemeClr val="tx1"/>
                </a:solidFill>
              </a:rPr>
              <a:t>framework </a:t>
            </a:r>
            <a:r>
              <a:rPr lang="en-US" sz="1600" dirty="0" err="1" smtClean="0">
                <a:solidFill>
                  <a:schemeClr val="tx1"/>
                </a:solidFill>
              </a:rPr>
              <a:t>Django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Model – Controller-Template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+mj-lt"/>
              </a:rPr>
              <a:t>Виртуальное окружение</a:t>
            </a:r>
          </a:p>
          <a:p>
            <a:endParaRPr lang="ru-RU" sz="20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8914" name="Picture 2" descr="Python-logo-notext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1785950" cy="1785950"/>
          </a:xfrm>
          <a:prstGeom prst="rect">
            <a:avLst/>
          </a:prstGeom>
          <a:noFill/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071802" y="714356"/>
            <a:ext cx="3128954" cy="642942"/>
          </a:xfrm>
          <a:prstGeom prst="rect">
            <a:avLst/>
          </a:prstGeom>
          <a:noFill/>
          <a:ln>
            <a:noFill/>
          </a:ln>
        </p:spPr>
        <p:txBody>
          <a:bodyPr vert="horz" anchor="t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6" name="AutoShape 4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158" name="AutoShape 6" descr="Django, line, logo Free Icon - Icon-Ico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9160" name="Picture 8" descr="django, line, logo Icon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 rot="19473284">
            <a:off x="629432" y="3772713"/>
            <a:ext cx="1742105" cy="174210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643050"/>
            <a:ext cx="65341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Установка (создание проекта и виртуального окружения) активация ВО</a:t>
            </a:r>
            <a:endParaRPr lang="en-US" sz="2800" b="1" dirty="0" smtClean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714348" y="5715016"/>
            <a:ext cx="3571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1538" y="5572140"/>
            <a:ext cx="20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 активировано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143240" y="5499114"/>
            <a:ext cx="17145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9190" y="5286388"/>
            <a:ext cx="333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Выполним </a:t>
            </a:r>
            <a:r>
              <a:rPr lang="ru-RU" dirty="0" err="1" smtClean="0">
                <a:solidFill>
                  <a:srgbClr val="7030A0"/>
                </a:solidFill>
              </a:rPr>
              <a:t>скрипт</a:t>
            </a:r>
            <a:r>
              <a:rPr lang="ru-RU" dirty="0" smtClean="0">
                <a:solidFill>
                  <a:srgbClr val="7030A0"/>
                </a:solidFill>
              </a:rPr>
              <a:t> активации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25" y="1215951"/>
            <a:ext cx="6488133" cy="490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</a:t>
            </a:r>
            <a:r>
              <a:rPr lang="en-US" sz="2800" b="1" dirty="0" err="1" smtClean="0"/>
              <a:t>django</a:t>
            </a:r>
            <a:r>
              <a:rPr lang="ru-RU" sz="2800" b="1" dirty="0" smtClean="0"/>
              <a:t>)</a:t>
            </a:r>
            <a:endParaRPr lang="en-US" sz="2800" b="1" dirty="0" smtClean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214414" y="4857760"/>
            <a:ext cx="3571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7752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Выполняется установка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857620" y="4857760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9190" y="4643446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(1)</a:t>
            </a:r>
            <a:r>
              <a:rPr lang="en-US" dirty="0" smtClean="0"/>
              <a:t> </a:t>
            </a:r>
            <a:r>
              <a:rPr lang="ru-RU" dirty="0" smtClean="0"/>
              <a:t>Установка </a:t>
            </a:r>
            <a:r>
              <a:rPr lang="en-US" dirty="0" err="1" smtClean="0"/>
              <a:t>django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5788033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(создаем сервер и  приложение)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2400" dirty="0" smtClean="0"/>
          </a:p>
          <a:p>
            <a:endParaRPr lang="en-US" sz="2400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14678" y="5500702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428728" y="2143116"/>
            <a:ext cx="192882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550070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429124" y="6429396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2132" y="5286388"/>
            <a:ext cx="34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(2)При активном ВО </a:t>
            </a:r>
          </a:p>
          <a:p>
            <a:r>
              <a:rPr lang="ru-RU" dirty="0" smtClean="0">
                <a:solidFill>
                  <a:srgbClr val="7030A0"/>
                </a:solidFill>
              </a:rPr>
              <a:t>создаем сервер</a:t>
            </a:r>
          </a:p>
          <a:p>
            <a:r>
              <a:rPr lang="ru-RU" dirty="0" smtClean="0">
                <a:solidFill>
                  <a:srgbClr val="7030A0"/>
                </a:solidFill>
              </a:rPr>
              <a:t>(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точка в конце важна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992" y="2000240"/>
            <a:ext cx="415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(3)Появится папка сервера</a:t>
            </a:r>
          </a:p>
          <a:p>
            <a:r>
              <a:rPr lang="ru-RU" dirty="0" smtClean="0">
                <a:solidFill>
                  <a:srgbClr val="7030A0"/>
                </a:solidFill>
              </a:rPr>
              <a:t>С файлом настроек </a:t>
            </a:r>
            <a:r>
              <a:rPr lang="en-US" dirty="0" smtClean="0">
                <a:solidFill>
                  <a:srgbClr val="7030A0"/>
                </a:solidFill>
              </a:rPr>
              <a:t>settings </a:t>
            </a:r>
            <a:r>
              <a:rPr lang="ru-RU" dirty="0" smtClean="0">
                <a:solidFill>
                  <a:srgbClr val="7030A0"/>
                </a:solidFill>
              </a:rPr>
              <a:t>и путей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urls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8992" y="3000372"/>
            <a:ext cx="4572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(4) И файл менеджера, с его помощью выполняются создания приложений, миграции в </a:t>
            </a:r>
            <a:r>
              <a:rPr lang="ru-RU" dirty="0" err="1" smtClean="0">
                <a:solidFill>
                  <a:srgbClr val="7030A0"/>
                </a:solidFill>
              </a:rPr>
              <a:t>бд</a:t>
            </a:r>
            <a:endParaRPr lang="ru-RU" dirty="0" smtClean="0">
              <a:solidFill>
                <a:srgbClr val="7030A0"/>
              </a:solidFill>
            </a:endParaRP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621508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 терминале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500166" y="3214686"/>
            <a:ext cx="192882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Установка (создаем БД, пользователя, даем права)</a:t>
            </a:r>
            <a:endParaRPr lang="en-US" sz="2800" b="1" dirty="0" smtClean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214414" y="4857760"/>
            <a:ext cx="35719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857620" y="4857760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298"/>
            <a:ext cx="74549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7343797" cy="502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(настройка соединения с </a:t>
            </a:r>
            <a:r>
              <a:rPr lang="ru-RU" sz="2800" b="1" dirty="0" err="1" smtClean="0"/>
              <a:t>бд</a:t>
            </a:r>
            <a:r>
              <a:rPr lang="ru-RU" sz="2800" b="1" dirty="0" smtClean="0"/>
              <a:t>)</a:t>
            </a:r>
            <a:endParaRPr lang="en-US" sz="28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43240" y="4427544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14348" y="4427544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071934" y="6072206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0694" y="4071942"/>
            <a:ext cx="28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(2)устанавливаем  драйвер</a:t>
            </a:r>
          </a:p>
          <a:p>
            <a:r>
              <a:rPr lang="ru-RU" dirty="0" smtClean="0">
                <a:solidFill>
                  <a:srgbClr val="7030A0"/>
                </a:solidFill>
              </a:rPr>
              <a:t>для работы с БД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84" y="2285992"/>
            <a:ext cx="2714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(3)в файле настроек сервера описываем параметры соединения с БД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29190" y="57864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 терминале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000100" y="2857496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857356" y="2857496"/>
            <a:ext cx="1785950" cy="857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571868" y="3714752"/>
            <a:ext cx="164307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7107459" cy="487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(выполнение миграций)</a:t>
            </a:r>
            <a:endParaRPr lang="en-US" sz="28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000364" y="4429132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442913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214810" y="6000768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7818" y="4286256"/>
            <a:ext cx="259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(2)Выполняем миграции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57864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 терминале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857224" y="3141660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" y="1428735"/>
            <a:ext cx="7057784" cy="485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(создаем </a:t>
            </a:r>
            <a:r>
              <a:rPr lang="ru-RU" sz="2800" b="1" dirty="0" err="1" smtClean="0"/>
              <a:t>суперпользователя</a:t>
            </a:r>
            <a:r>
              <a:rPr lang="ru-RU" sz="2800" b="1" dirty="0" smtClean="0"/>
              <a:t>)</a:t>
            </a:r>
            <a:endParaRPr lang="en-US" sz="28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000364" y="4857760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4857760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214810" y="6000768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7818" y="4643446"/>
            <a:ext cx="331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( 2) создаем </a:t>
            </a:r>
            <a:r>
              <a:rPr lang="ru-RU" dirty="0" err="1" smtClean="0">
                <a:solidFill>
                  <a:srgbClr val="7030A0"/>
                </a:solidFill>
              </a:rPr>
              <a:t>суперпользователя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57864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 терминале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5286388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( 3) пароль когда вводим, символы не отображаются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1474309"/>
            <a:ext cx="7058045" cy="482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(создаем сервер и  приложение)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2400" dirty="0" smtClean="0"/>
          </a:p>
          <a:p>
            <a:endParaRPr lang="en-US" sz="2400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000364" y="5284800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endCxn id="12" idx="1"/>
          </p:cNvCxnSpPr>
          <p:nvPr/>
        </p:nvCxnSpPr>
        <p:spPr>
          <a:xfrm flipV="1">
            <a:off x="1285852" y="1327650"/>
            <a:ext cx="1855286" cy="1029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5284800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071934" y="6000768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7818" y="5072074"/>
            <a:ext cx="25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(2)Создаем приложение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1138" y="1142984"/>
            <a:ext cx="60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7030A0"/>
                </a:solidFill>
              </a:rPr>
              <a:t>3)Появится папка приложения- с необходимыми файлами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2132" y="3214686"/>
            <a:ext cx="271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(4)Регистрируем приложение в файле настроек сервера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29190" y="57864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 терминале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857224" y="3141660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714480" y="3143248"/>
            <a:ext cx="1928826" cy="571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571868" y="3714752"/>
            <a:ext cx="164307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19222"/>
            <a:ext cx="7653947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(создаем маршруты на сервере)</a:t>
            </a:r>
            <a:endParaRPr lang="en-US" sz="28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86380" y="2928934"/>
            <a:ext cx="50006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442913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6446" y="2571744"/>
            <a:ext cx="286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Импортируем функцию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5074" y="3357562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 Создаем маршруты, по которому запросы будут перенаправляться к </a:t>
            </a:r>
            <a:r>
              <a:rPr lang="ru-RU" dirty="0" err="1" smtClean="0">
                <a:solidFill>
                  <a:srgbClr val="7030A0"/>
                </a:solidFill>
              </a:rPr>
              <a:t>админке</a:t>
            </a:r>
            <a:r>
              <a:rPr lang="ru-RU" dirty="0" smtClean="0">
                <a:solidFill>
                  <a:srgbClr val="7030A0"/>
                </a:solidFill>
              </a:rPr>
              <a:t> и приложению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000100" y="3141660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7026295" cy="48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Установка (создаем простейший отклик приложения)</a:t>
            </a:r>
            <a:endParaRPr lang="en-US" sz="28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000496" y="2500306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714876" y="3071810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2161" y="2071678"/>
            <a:ext cx="320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</a:t>
            </a:r>
            <a:r>
              <a:rPr lang="ru-RU" dirty="0" err="1" smtClean="0">
                <a:solidFill>
                  <a:srgbClr val="7030A0"/>
                </a:solidFill>
              </a:rPr>
              <a:t>Имполтируем</a:t>
            </a:r>
            <a:r>
              <a:rPr lang="ru-RU" dirty="0" smtClean="0">
                <a:solidFill>
                  <a:srgbClr val="7030A0"/>
                </a:solidFill>
              </a:rPr>
              <a:t> метод ответа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3570" y="2857496"/>
            <a:ext cx="271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 Создаем функцию, которая возвращает ответ с указанным сообщением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928662" y="3429000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endParaRPr lang="en-US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Фреймворк — это набор компонентов, которые помогают разрабатывать </a:t>
            </a:r>
            <a:r>
              <a:rPr lang="ru-RU" sz="2400" dirty="0" err="1" smtClean="0"/>
              <a:t>веб-сайты</a:t>
            </a:r>
            <a:r>
              <a:rPr lang="ru-RU" sz="2400" dirty="0" smtClean="0"/>
              <a:t> быстро и просто.</a:t>
            </a:r>
            <a:endParaRPr lang="en-US" sz="2400" dirty="0" smtClean="0"/>
          </a:p>
          <a:p>
            <a:r>
              <a:rPr lang="ru-RU" sz="2400" dirty="0" smtClean="0"/>
              <a:t>Компоненты разные : способ аутентифицировать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175" y="1428735"/>
            <a:ext cx="7116069" cy="486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(создаем маршруты в приложении)</a:t>
            </a:r>
            <a:endParaRPr lang="en-US" sz="28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143240" y="2500306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71472" y="442913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500430" y="3071810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2214554"/>
            <a:ext cx="350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 Импортируем функцию ответа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3438" y="2857496"/>
            <a:ext cx="271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(3) Создаем маршрут к функции ответа (представлению)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071538" y="3429000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0166" y="307181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(1) создаем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7142183" cy="49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(создаем маршруты в приложении)</a:t>
            </a:r>
            <a:endParaRPr lang="en-US" sz="2800" b="1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071802" y="4713296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9058" y="5500702"/>
            <a:ext cx="315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(3) Это ссылка на наш сервера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929058" y="6215082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9190" y="5929330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В </a:t>
            </a:r>
            <a:r>
              <a:rPr lang="ru-RU" dirty="0" err="1" smtClean="0">
                <a:solidFill>
                  <a:srgbClr val="7030A0"/>
                </a:solidFill>
              </a:rPr>
              <a:t>термитале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28860" y="5786454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4500570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 Запуск сервера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40195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</a:t>
            </a:r>
            <a:endParaRPr lang="en-US" sz="2800" b="1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00166" y="1928802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428728" y="3214686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1802" y="2143116"/>
            <a:ext cx="560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  На запросы </a:t>
            </a:r>
            <a:r>
              <a:rPr lang="en-US" dirty="0" smtClean="0">
                <a:solidFill>
                  <a:srgbClr val="7030A0"/>
                </a:solidFill>
              </a:rPr>
              <a:t>‘’</a:t>
            </a:r>
            <a:r>
              <a:rPr lang="ru-RU" dirty="0" smtClean="0">
                <a:solidFill>
                  <a:srgbClr val="7030A0"/>
                </a:solidFill>
              </a:rPr>
              <a:t> и </a:t>
            </a:r>
            <a:r>
              <a:rPr lang="en-US" dirty="0" smtClean="0">
                <a:solidFill>
                  <a:srgbClr val="7030A0"/>
                </a:solidFill>
              </a:rPr>
              <a:t>/blog </a:t>
            </a:r>
            <a:r>
              <a:rPr lang="ru-RU" dirty="0" smtClean="0">
                <a:solidFill>
                  <a:srgbClr val="7030A0"/>
                </a:solidFill>
              </a:rPr>
              <a:t> сервер отвечает сообщением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5257007" cy="353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</a:t>
            </a:r>
            <a:endParaRPr lang="en-US" sz="2800" b="1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00166" y="1928802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8" y="1500174"/>
            <a:ext cx="2624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dirty="0" smtClean="0">
                <a:solidFill>
                  <a:srgbClr val="7030A0"/>
                </a:solidFill>
              </a:rPr>
              <a:t>На запрос</a:t>
            </a:r>
            <a:r>
              <a:rPr lang="en-US" dirty="0" smtClean="0">
                <a:solidFill>
                  <a:srgbClr val="7030A0"/>
                </a:solidFill>
              </a:rPr>
              <a:t> /admin </a:t>
            </a:r>
            <a:endParaRPr lang="ru-RU" dirty="0" smtClean="0">
              <a:solidFill>
                <a:srgbClr val="7030A0"/>
              </a:solidFill>
            </a:endParaRPr>
          </a:p>
          <a:p>
            <a:pPr marL="342900" indent="-342900"/>
            <a:r>
              <a:rPr lang="ru-RU" dirty="0" smtClean="0">
                <a:solidFill>
                  <a:srgbClr val="7030A0"/>
                </a:solidFill>
              </a:rPr>
              <a:t> сервер </a:t>
            </a:r>
            <a:r>
              <a:rPr lang="ru-RU" dirty="0" err="1" smtClean="0">
                <a:solidFill>
                  <a:srgbClr val="7030A0"/>
                </a:solidFill>
              </a:rPr>
              <a:t>перенаправляет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</a:p>
          <a:p>
            <a:pPr marL="342900" indent="-342900"/>
            <a:r>
              <a:rPr lang="ru-RU" dirty="0" smtClean="0">
                <a:solidFill>
                  <a:srgbClr val="7030A0"/>
                </a:solidFill>
              </a:rPr>
              <a:t>на форму входа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3372" y="3071810"/>
            <a:ext cx="472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dirty="0" smtClean="0">
                <a:solidFill>
                  <a:srgbClr val="7030A0"/>
                </a:solidFill>
              </a:rPr>
              <a:t>(2) Введем логин и пароль </a:t>
            </a:r>
            <a:r>
              <a:rPr lang="ru-RU" dirty="0" err="1" smtClean="0">
                <a:solidFill>
                  <a:srgbClr val="7030A0"/>
                </a:solidFill>
              </a:rPr>
              <a:t>суперпользователя</a:t>
            </a:r>
            <a:endParaRPr lang="ru-RU" dirty="0" smtClean="0">
              <a:solidFill>
                <a:srgbClr val="7030A0"/>
              </a:solidFill>
            </a:endParaRPr>
          </a:p>
          <a:p>
            <a:pPr marL="342900" indent="-342900"/>
            <a:r>
              <a:rPr lang="ru-RU" dirty="0" smtClean="0">
                <a:solidFill>
                  <a:srgbClr val="7030A0"/>
                </a:solidFill>
              </a:rPr>
              <a:t>И окажемся в </a:t>
            </a:r>
            <a:r>
              <a:rPr lang="ru-RU" dirty="0" err="1" smtClean="0">
                <a:solidFill>
                  <a:srgbClr val="7030A0"/>
                </a:solidFill>
              </a:rPr>
              <a:t>админке</a:t>
            </a:r>
            <a:endParaRPr lang="ru-RU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5495938" cy="487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Результат</a:t>
            </a:r>
            <a:endParaRPr lang="en-US" sz="2800" b="1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14348" y="2714620"/>
            <a:ext cx="350046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7686" y="2428868"/>
            <a:ext cx="385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ru-RU" dirty="0" smtClean="0">
                <a:solidFill>
                  <a:srgbClr val="7030A0"/>
                </a:solidFill>
              </a:rPr>
              <a:t>В БД таблицы необходимые для </a:t>
            </a:r>
          </a:p>
          <a:p>
            <a:pPr marL="342900" indent="-342900"/>
            <a:r>
              <a:rPr lang="ru-RU" dirty="0" smtClean="0">
                <a:solidFill>
                  <a:srgbClr val="7030A0"/>
                </a:solidFill>
              </a:rPr>
              <a:t>работы </a:t>
            </a:r>
            <a:r>
              <a:rPr lang="en-US" dirty="0" err="1" smtClean="0">
                <a:solidFill>
                  <a:srgbClr val="7030A0"/>
                </a:solidFill>
              </a:rPr>
              <a:t>django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Django</a:t>
            </a:r>
            <a:r>
              <a:rPr lang="en-US" sz="2800" b="1" dirty="0" smtClean="0"/>
              <a:t> -MVT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View (</a:t>
            </a:r>
            <a:r>
              <a:rPr lang="ru-RU" sz="2400" dirty="0" smtClean="0"/>
              <a:t>представление</a:t>
            </a:r>
            <a:r>
              <a:rPr lang="en-US" sz="2400" dirty="0" smtClean="0"/>
              <a:t>)</a:t>
            </a:r>
            <a:r>
              <a:rPr lang="ru-RU" sz="2400" dirty="0" smtClean="0"/>
              <a:t> – определяет, какая логика должна отработать по запросу</a:t>
            </a:r>
          </a:p>
          <a:p>
            <a:r>
              <a:rPr lang="en-US" sz="2400" dirty="0" smtClean="0"/>
              <a:t>Model – </a:t>
            </a:r>
            <a:r>
              <a:rPr lang="ru-RU" sz="2400" dirty="0" smtClean="0"/>
              <a:t>представление БД</a:t>
            </a:r>
          </a:p>
          <a:p>
            <a:r>
              <a:rPr lang="en-US" sz="2400" dirty="0" smtClean="0"/>
              <a:t>Template – </a:t>
            </a:r>
            <a:r>
              <a:rPr lang="ru-RU" sz="2400" dirty="0" smtClean="0"/>
              <a:t>страница </a:t>
            </a:r>
            <a:r>
              <a:rPr lang="en-US" sz="2400" dirty="0" smtClean="0"/>
              <a:t>html </a:t>
            </a:r>
            <a:r>
              <a:rPr lang="ru-RU" sz="2400" dirty="0" smtClean="0"/>
              <a:t>+ </a:t>
            </a:r>
            <a:r>
              <a:rPr lang="en-US" sz="2400" dirty="0" err="1" smtClean="0"/>
              <a:t>Jinja</a:t>
            </a:r>
            <a:r>
              <a:rPr lang="ru-RU" sz="2400" dirty="0" smtClean="0"/>
              <a:t>(</a:t>
            </a:r>
            <a:r>
              <a:rPr lang="ru-RU" sz="2400" dirty="0" err="1" smtClean="0"/>
              <a:t>опеределяет</a:t>
            </a:r>
            <a:r>
              <a:rPr lang="ru-RU" sz="2400" dirty="0" smtClean="0"/>
              <a:t> исполняемый код на стороне шаблона</a:t>
            </a:r>
            <a:r>
              <a:rPr lang="ru-RU" sz="2400" dirty="0" smtClean="0"/>
              <a:t>)</a:t>
            </a:r>
            <a:endParaRPr lang="en-US" sz="2400" dirty="0" smtClean="0"/>
          </a:p>
        </p:txBody>
      </p:sp>
      <p:pic>
        <p:nvPicPr>
          <p:cNvPr id="2050" name="Picture 2" descr="https://qph.fs.quoracdn.net/main-qimg-5fa4df2acf72a3bcd66f85ac207c16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214422"/>
            <a:ext cx="5438775" cy="2486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Установка (План)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Начальные условия</a:t>
            </a:r>
            <a:r>
              <a:rPr lang="en-US" sz="2400" dirty="0" smtClean="0"/>
              <a:t>: python </a:t>
            </a:r>
            <a:r>
              <a:rPr lang="ru-RU" sz="2400" dirty="0" smtClean="0"/>
              <a:t>и </a:t>
            </a:r>
            <a:r>
              <a:rPr lang="en-US" sz="2400" dirty="0" err="1" smtClean="0"/>
              <a:t>mysql</a:t>
            </a:r>
            <a:r>
              <a:rPr lang="ru-RU" sz="2400" dirty="0" smtClean="0"/>
              <a:t> установлены</a:t>
            </a:r>
          </a:p>
          <a:p>
            <a:pPr>
              <a:buNone/>
            </a:pPr>
            <a:r>
              <a:rPr lang="ru-RU" sz="2400" dirty="0" smtClean="0"/>
              <a:t>В качестве среды разработки – </a:t>
            </a:r>
            <a:r>
              <a:rPr lang="en-US" sz="2400" dirty="0" err="1" smtClean="0"/>
              <a:t>PyCharm</a:t>
            </a:r>
            <a:r>
              <a:rPr lang="en-US" sz="2400" dirty="0" smtClean="0"/>
              <a:t>(</a:t>
            </a:r>
            <a:r>
              <a:rPr lang="ru-RU" sz="2400" dirty="0" smtClean="0"/>
              <a:t>пользуйтесь чем удобно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А дальше</a:t>
            </a:r>
            <a:r>
              <a:rPr lang="en-US" sz="2400" dirty="0" smtClean="0"/>
              <a:t>:</a:t>
            </a:r>
          </a:p>
          <a:p>
            <a:r>
              <a:rPr lang="ru-RU" sz="2400" dirty="0" smtClean="0"/>
              <a:t>Создаем проект</a:t>
            </a:r>
          </a:p>
          <a:p>
            <a:r>
              <a:rPr lang="ru-RU" sz="2400" dirty="0" smtClean="0"/>
              <a:t>Создаем виртуальное окружение</a:t>
            </a:r>
          </a:p>
          <a:p>
            <a:r>
              <a:rPr lang="ru-RU" sz="2400" dirty="0" smtClean="0"/>
              <a:t>Создаем БД</a:t>
            </a:r>
          </a:p>
          <a:p>
            <a:r>
              <a:rPr lang="ru-RU" sz="2400" dirty="0" smtClean="0"/>
              <a:t>Устанавливаем </a:t>
            </a:r>
            <a:r>
              <a:rPr lang="en-US" sz="2400" dirty="0" err="1" smtClean="0"/>
              <a:t>django</a:t>
            </a:r>
            <a:endParaRPr lang="en-US" sz="2400" dirty="0" smtClean="0"/>
          </a:p>
          <a:p>
            <a:r>
              <a:rPr lang="ru-RU" sz="2400" dirty="0" smtClean="0"/>
              <a:t>Настраиваем </a:t>
            </a:r>
            <a:r>
              <a:rPr lang="en-US" sz="2400" dirty="0" err="1" smtClean="0"/>
              <a:t>django</a:t>
            </a:r>
            <a:endParaRPr lang="ru-RU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Установка (создание проекта и виртуального окружения)</a:t>
            </a:r>
            <a:endParaRPr lang="en-US" sz="2800" b="1" dirty="0" smtClean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6451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4286248" y="1714488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071934" y="2285992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5000628" y="2571744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4429124" y="2857496"/>
            <a:ext cx="928694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4942" y="1500174"/>
            <a:ext cx="233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название проекта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00628" y="2071678"/>
            <a:ext cx="347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виртуальное окружение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929323" y="242886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оно находится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6" y="278605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это интерпретатор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Интерпретатор + проект?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endParaRPr lang="en-US" sz="24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500306"/>
            <a:ext cx="2143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Интерпретатор</a:t>
            </a:r>
          </a:p>
          <a:p>
            <a:pPr algn="ctr"/>
            <a:r>
              <a:rPr lang="ru-RU" dirty="0" smtClean="0"/>
              <a:t>(исполняет код)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3438" y="1785926"/>
            <a:ext cx="40719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1</a:t>
            </a:r>
          </a:p>
          <a:p>
            <a:pPr algn="ctr"/>
            <a:r>
              <a:rPr lang="ru-RU" dirty="0" smtClean="0"/>
              <a:t>(содержит код)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3000372"/>
            <a:ext cx="40719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2 </a:t>
            </a:r>
          </a:p>
          <a:p>
            <a:pPr algn="ctr"/>
            <a:r>
              <a:rPr lang="ru-RU" dirty="0" smtClean="0"/>
              <a:t>(содержит код, использует библиотеку </a:t>
            </a:r>
            <a:r>
              <a:rPr lang="en-US" dirty="0" err="1" smtClean="0"/>
              <a:t>lib_exmp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14876" y="4286256"/>
            <a:ext cx="40719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endParaRPr lang="ru-RU" dirty="0" smtClean="0"/>
          </a:p>
          <a:p>
            <a:pPr algn="ctr"/>
            <a:r>
              <a:rPr lang="ru-RU" dirty="0" smtClean="0"/>
              <a:t>(содержит код, использует библиотеку </a:t>
            </a:r>
            <a:r>
              <a:rPr lang="en-US" dirty="0" err="1" smtClean="0"/>
              <a:t>lib_exmp</a:t>
            </a:r>
            <a:r>
              <a:rPr lang="en-US" dirty="0" smtClean="0"/>
              <a:t> </a:t>
            </a:r>
            <a:r>
              <a:rPr lang="ru-RU" dirty="0" smtClean="0"/>
              <a:t>но другой версии)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71538" y="3857628"/>
            <a:ext cx="135732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lib_exmp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00100" y="4357694"/>
            <a:ext cx="335758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lib_exmp</a:t>
            </a:r>
            <a:r>
              <a:rPr lang="en-US" dirty="0" smtClean="0"/>
              <a:t>(</a:t>
            </a:r>
            <a:r>
              <a:rPr lang="ru-RU" dirty="0" smtClean="0"/>
              <a:t>это вторая версия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7" idx="1"/>
          </p:cNvCxnSpPr>
          <p:nvPr/>
        </p:nvCxnSpPr>
        <p:spPr>
          <a:xfrm rot="10800000" flipV="1">
            <a:off x="3143240" y="2243126"/>
            <a:ext cx="1500198" cy="47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</p:cNvCxnSpPr>
          <p:nvPr/>
        </p:nvCxnSpPr>
        <p:spPr>
          <a:xfrm rot="10800000">
            <a:off x="3143240" y="2928934"/>
            <a:ext cx="1500198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1"/>
          </p:cNvCxnSpPr>
          <p:nvPr/>
        </p:nvCxnSpPr>
        <p:spPr>
          <a:xfrm rot="10800000">
            <a:off x="3214678" y="3143248"/>
            <a:ext cx="1500198" cy="160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2"/>
          </p:cNvCxnSpPr>
          <p:nvPr/>
        </p:nvCxnSpPr>
        <p:spPr>
          <a:xfrm rot="16200000" flipH="1">
            <a:off x="2207399" y="3278977"/>
            <a:ext cx="87155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 flipV="1">
            <a:off x="1571604" y="3428998"/>
            <a:ext cx="500066" cy="428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Интерпретатор +виртуальное окружение + проект?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endParaRPr lang="en-US" sz="24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3714752"/>
            <a:ext cx="2143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Интерпретатор</a:t>
            </a:r>
          </a:p>
          <a:p>
            <a:pPr algn="ctr"/>
            <a:r>
              <a:rPr lang="ru-RU" dirty="0" smtClean="0"/>
              <a:t>(исполняет код)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3438" y="1785926"/>
            <a:ext cx="40719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1</a:t>
            </a:r>
          </a:p>
          <a:p>
            <a:pPr algn="ctr"/>
            <a:r>
              <a:rPr lang="ru-RU" dirty="0" smtClean="0"/>
              <a:t>(содержит код)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3000372"/>
            <a:ext cx="4071966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2 </a:t>
            </a:r>
          </a:p>
          <a:p>
            <a:pPr algn="ctr"/>
            <a:r>
              <a:rPr lang="ru-RU" dirty="0" smtClean="0"/>
              <a:t>(содержит код, использует библиотеку </a:t>
            </a:r>
            <a:r>
              <a:rPr lang="en-US" dirty="0" err="1" smtClean="0"/>
              <a:t>lib_exmp</a:t>
            </a:r>
            <a:r>
              <a:rPr lang="ru-RU" dirty="0" smtClean="0"/>
              <a:t>)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00562" y="4786322"/>
            <a:ext cx="4071966" cy="148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 2 </a:t>
            </a:r>
          </a:p>
          <a:p>
            <a:pPr algn="ctr"/>
            <a:r>
              <a:rPr lang="ru-RU" dirty="0" smtClean="0"/>
              <a:t>(содержит код, использует библиотеку </a:t>
            </a:r>
            <a:r>
              <a:rPr lang="en-US" dirty="0" err="1" smtClean="0"/>
              <a:t>ib_exmp</a:t>
            </a:r>
            <a:r>
              <a:rPr lang="en-US" dirty="0" smtClean="0"/>
              <a:t> </a:t>
            </a:r>
            <a:r>
              <a:rPr lang="ru-RU" dirty="0" smtClean="0"/>
              <a:t>но другой версии)</a:t>
            </a:r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7" idx="1"/>
          </p:cNvCxnSpPr>
          <p:nvPr/>
        </p:nvCxnSpPr>
        <p:spPr>
          <a:xfrm rot="10800000" flipV="1">
            <a:off x="2500298" y="2243126"/>
            <a:ext cx="2143140" cy="161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</p:cNvCxnSpPr>
          <p:nvPr/>
        </p:nvCxnSpPr>
        <p:spPr>
          <a:xfrm rot="10800000" flipV="1">
            <a:off x="2500298" y="3821908"/>
            <a:ext cx="214314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1"/>
          </p:cNvCxnSpPr>
          <p:nvPr/>
        </p:nvCxnSpPr>
        <p:spPr>
          <a:xfrm rot="10800000">
            <a:off x="2500298" y="4429132"/>
            <a:ext cx="2000264" cy="1100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643438" y="4071942"/>
            <a:ext cx="407196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Venv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0694" y="4214818"/>
            <a:ext cx="135732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lib_exmp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500562" y="5786454"/>
            <a:ext cx="4071966" cy="571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Venv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86380" y="6000768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lib_exmp</a:t>
            </a:r>
            <a:r>
              <a:rPr lang="en-US" dirty="0" smtClean="0"/>
              <a:t>(</a:t>
            </a:r>
            <a:r>
              <a:rPr lang="ru-RU" dirty="0" smtClean="0"/>
              <a:t>это вторая версия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Что может пойти не так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r>
              <a:rPr lang="ru-RU" sz="2400" dirty="0" smtClean="0"/>
              <a:t>Если нет возможности создать виртуальное окружение при создании проекта, тогда в командной строке В ПАПКЕ ПРОЕКТА(!!!!) выполняем</a:t>
            </a:r>
          </a:p>
          <a:p>
            <a:endParaRPr lang="ru-RU" sz="2400" dirty="0" smtClean="0"/>
          </a:p>
          <a:p>
            <a:r>
              <a:rPr lang="en-US" sz="2400" dirty="0" smtClean="0"/>
              <a:t>p</a:t>
            </a:r>
            <a:r>
              <a:rPr lang="en-US" sz="2400" dirty="0" smtClean="0"/>
              <a:t>ython3 </a:t>
            </a:r>
            <a:r>
              <a:rPr lang="en-US" sz="2400" dirty="0" smtClean="0"/>
              <a:t>-m </a:t>
            </a:r>
            <a:r>
              <a:rPr lang="en-US" sz="2400" dirty="0" err="1" smtClean="0"/>
              <a:t>venv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venv</a:t>
            </a:r>
            <a:r>
              <a:rPr lang="ru-RU" sz="2400" dirty="0" smtClean="0"/>
              <a:t> </a:t>
            </a:r>
          </a:p>
          <a:p>
            <a:endParaRPr lang="ru-RU" sz="2400" dirty="0" smtClean="0"/>
          </a:p>
          <a:p>
            <a:r>
              <a:rPr lang="en-US" sz="2400" dirty="0" smtClean="0"/>
              <a:t>-m </a:t>
            </a:r>
            <a:r>
              <a:rPr lang="ru-RU" sz="2400" dirty="0" smtClean="0"/>
              <a:t>создать</a:t>
            </a:r>
          </a:p>
          <a:p>
            <a:r>
              <a:rPr lang="en-US" sz="2400" dirty="0" err="1" smtClean="0"/>
              <a:t>venv</a:t>
            </a:r>
            <a:r>
              <a:rPr lang="en-US" sz="2400" dirty="0" smtClean="0"/>
              <a:t> – </a:t>
            </a:r>
            <a:r>
              <a:rPr lang="ru-RU" sz="2400" dirty="0" err="1" smtClean="0"/>
              <a:t>витруальное</a:t>
            </a:r>
            <a:r>
              <a:rPr lang="ru-RU" sz="2400" dirty="0" smtClean="0"/>
              <a:t> окружение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venv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– </a:t>
            </a:r>
            <a:r>
              <a:rPr lang="ru-RU" sz="2400" dirty="0" smtClean="0"/>
              <a:t>с вот таким вот названием (название можно менять)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0688"/>
            <a:ext cx="8229600" cy="719137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Установка (создание проекта и виртуального окружения) результат создания ВО</a:t>
            </a:r>
            <a:endParaRPr lang="en-US" sz="2800" b="1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6824"/>
            <a:ext cx="8645525" cy="5305447"/>
          </a:xfrm>
        </p:spPr>
        <p:txBody>
          <a:bodyPr>
            <a:noAutofit/>
          </a:bodyPr>
          <a:lstStyle/>
          <a:p>
            <a:endParaRPr lang="en-US" sz="2400" dirty="0" smtClean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714488"/>
            <a:ext cx="64897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2285984" y="2898771"/>
            <a:ext cx="17145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0496" y="2714620"/>
            <a:ext cx="386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(1)Это и есть виртуальное окружение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000496" y="6143644"/>
            <a:ext cx="17145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6446" y="5929330"/>
            <a:ext cx="23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(2) Откроем терминал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000364" y="5429264"/>
            <a:ext cx="171451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314" y="5214950"/>
            <a:ext cx="325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(3) Увидим, что оно НЕ активно</a:t>
            </a:r>
          </a:p>
          <a:p>
            <a:r>
              <a:rPr lang="ru-RU" dirty="0" smtClean="0">
                <a:solidFill>
                  <a:srgbClr val="7030A0"/>
                </a:solidFill>
              </a:rPr>
              <a:t>Просто командная строка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9851</TotalTime>
  <Words>763</Words>
  <Application>Microsoft Office PowerPoint</Application>
  <PresentationFormat>Экран (4:3)</PresentationFormat>
  <Paragraphs>166</Paragraphs>
  <Slides>24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Начальная</vt:lpstr>
      <vt:lpstr>Создание Django приложения</vt:lpstr>
      <vt:lpstr>Django</vt:lpstr>
      <vt:lpstr>Django -MVT</vt:lpstr>
      <vt:lpstr>Установка (План)</vt:lpstr>
      <vt:lpstr>Установка (создание проекта и виртуального окружения)</vt:lpstr>
      <vt:lpstr>Интерпретатор + проект?</vt:lpstr>
      <vt:lpstr>Интерпретатор +виртуальное окружение + проект?</vt:lpstr>
      <vt:lpstr>Что может пойти не так</vt:lpstr>
      <vt:lpstr>Установка (создание проекта и виртуального окружения) результат создания ВО</vt:lpstr>
      <vt:lpstr>Установка (создание проекта и виртуального окружения) активация ВО</vt:lpstr>
      <vt:lpstr>Установка (django)</vt:lpstr>
      <vt:lpstr>Установка (создаем сервер и  приложение)</vt:lpstr>
      <vt:lpstr>Установка (создаем БД, пользователя, даем права)</vt:lpstr>
      <vt:lpstr>Установка (настройка соединения с бд)</vt:lpstr>
      <vt:lpstr>Установка (выполнение миграций)</vt:lpstr>
      <vt:lpstr>Установка (создаем суперпользователя)</vt:lpstr>
      <vt:lpstr>Установка (создаем сервер и  приложение)</vt:lpstr>
      <vt:lpstr>Установка (создаем маршруты на сервере)</vt:lpstr>
      <vt:lpstr>Установка (создаем простейший отклик приложения)</vt:lpstr>
      <vt:lpstr>Установка (создаем маршруты в приложении)</vt:lpstr>
      <vt:lpstr>Установка (создаем маршруты в приложении)</vt:lpstr>
      <vt:lpstr>Результат</vt:lpstr>
      <vt:lpstr>Результат</vt:lpstr>
      <vt:lpstr>Результат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баз данных</dc:title>
  <dc:creator>Nat</dc:creator>
  <cp:lastModifiedBy>USER</cp:lastModifiedBy>
  <cp:revision>396</cp:revision>
  <dcterms:created xsi:type="dcterms:W3CDTF">2018-04-28T16:43:40Z</dcterms:created>
  <dcterms:modified xsi:type="dcterms:W3CDTF">2022-05-05T18:29:06Z</dcterms:modified>
</cp:coreProperties>
</file>