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3"/>
  </p:notesMasterIdLst>
  <p:sldIdLst>
    <p:sldId id="256" r:id="rId2"/>
    <p:sldId id="353" r:id="rId3"/>
    <p:sldId id="427" r:id="rId4"/>
    <p:sldId id="428" r:id="rId5"/>
    <p:sldId id="430" r:id="rId6"/>
    <p:sldId id="429" r:id="rId7"/>
    <p:sldId id="431" r:id="rId8"/>
    <p:sldId id="432" r:id="rId9"/>
    <p:sldId id="433" r:id="rId10"/>
    <p:sldId id="435" r:id="rId11"/>
    <p:sldId id="434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3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31" autoAdjust="0"/>
  </p:normalViewPr>
  <p:slideViewPr>
    <p:cSldViewPr>
      <p:cViewPr>
        <p:scale>
          <a:sx n="90" d="100"/>
          <a:sy n="90" d="100"/>
        </p:scale>
        <p:origin x="-557" y="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84A39-F581-4908-AED8-15F34EA8FC68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F8B7-A79D-4965-8C7F-F2161B292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F8B7-A79D-4965-8C7F-F2161B292C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Create your models here.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Category(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=20)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about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=50)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Article(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category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models.ForeignKey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(Category,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models.CASCADE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title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=100,null=False, blank=False 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edit_count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models.IntegerField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(default=0)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(default=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datetime.date.today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summary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models.CharField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=200)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=1000)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72F9-F20B-4CCA-A6D2-61E124E57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A010D2-492C-47CE-8469-4BA35143574C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2976" y="5072074"/>
            <a:ext cx="6915168" cy="64294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dirty="0" err="1" smtClean="0"/>
              <a:t>Django</a:t>
            </a:r>
            <a:r>
              <a:rPr lang="ru-RU" dirty="0" smtClean="0"/>
              <a:t>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3357554" y="3643314"/>
            <a:ext cx="4929190" cy="1143008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Создание моделей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+mj-lt"/>
              </a:rPr>
              <a:t>Миграция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Связь между моделями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ru-RU" sz="20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4" name="Picture 2" descr="Python-logo-notex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1785950" cy="1785950"/>
          </a:xfrm>
          <a:prstGeom prst="rect">
            <a:avLst/>
          </a:prstGeom>
          <a:noFill/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071802" y="714356"/>
            <a:ext cx="3128954" cy="642942"/>
          </a:xfrm>
          <a:prstGeom prst="rect">
            <a:avLst/>
          </a:prstGeom>
          <a:noFill/>
          <a:ln>
            <a:noFill/>
          </a:ln>
        </p:spPr>
        <p:txBody>
          <a:bodyPr vert="horz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6" name="AutoShape 4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58" name="AutoShape 6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160" name="Picture 8" descr="django, line, logo Icon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rot="19473284">
            <a:off x="629432" y="3772713"/>
            <a:ext cx="1742105" cy="174210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В</a:t>
            </a:r>
            <a:r>
              <a:rPr lang="ru-RU" sz="2400" dirty="0" smtClean="0"/>
              <a:t>ыполнение миграции</a:t>
            </a:r>
          </a:p>
          <a:p>
            <a:pPr fontAlgn="base">
              <a:buNone/>
            </a:pP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4612" y="5857892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4876" y="5000636"/>
            <a:ext cx="20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smtClean="0">
                <a:solidFill>
                  <a:srgbClr val="FF0000"/>
                </a:solidFill>
              </a:rPr>
              <a:t>Результат на сервере БД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37528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единительная линия 10"/>
          <p:cNvCxnSpPr>
            <a:endCxn id="7" idx="1"/>
          </p:cNvCxnSpPr>
          <p:nvPr/>
        </p:nvCxnSpPr>
        <p:spPr>
          <a:xfrm>
            <a:off x="2285984" y="4500570"/>
            <a:ext cx="2428892" cy="638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endCxn id="7" idx="1"/>
          </p:cNvCxnSpPr>
          <p:nvPr/>
        </p:nvCxnSpPr>
        <p:spPr>
          <a:xfrm>
            <a:off x="2438384" y="4652970"/>
            <a:ext cx="2276492" cy="486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7448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Регистрация моделей в панели администрирования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>
            <a:endCxn id="7" idx="1"/>
          </p:cNvCxnSpPr>
          <p:nvPr/>
        </p:nvCxnSpPr>
        <p:spPr>
          <a:xfrm rot="16200000" flipH="1">
            <a:off x="2349163" y="4080201"/>
            <a:ext cx="730899" cy="714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4572008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smtClean="0">
                <a:solidFill>
                  <a:srgbClr val="FF0000"/>
                </a:solidFill>
              </a:rPr>
              <a:t>В файле 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администрирования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643306" y="3143248"/>
            <a:ext cx="350046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3768" y="2928934"/>
            <a:ext cx="1798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(2) </a:t>
            </a:r>
            <a:r>
              <a:rPr lang="ru-RU" sz="1200" dirty="0" err="1" smtClean="0">
                <a:solidFill>
                  <a:srgbClr val="FF0000"/>
                </a:solidFill>
              </a:rPr>
              <a:t>Импотрируем</a:t>
            </a:r>
            <a:r>
              <a:rPr lang="ru-RU" sz="1200" dirty="0" smtClean="0">
                <a:solidFill>
                  <a:srgbClr val="FF0000"/>
                </a:solidFill>
              </a:rPr>
              <a:t> классы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 моделей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500166" y="4071942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429388" y="3857628"/>
            <a:ext cx="714380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357950" y="3929066"/>
            <a:ext cx="785818" cy="14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768" y="3714752"/>
            <a:ext cx="134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(3) Подключаем к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</a:rPr>
              <a:t>админке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78581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Регистрация моделей результат в </a:t>
            </a:r>
            <a:r>
              <a:rPr lang="ru-RU" sz="2400" dirty="0" err="1" smtClean="0"/>
              <a:t>админке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6643703" y="5000634"/>
            <a:ext cx="1000133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6393669" y="4607727"/>
            <a:ext cx="428628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2066" y="4214818"/>
            <a:ext cx="364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ru-RU" sz="1600" dirty="0" smtClean="0">
                <a:solidFill>
                  <a:srgbClr val="FF0000"/>
                </a:solidFill>
              </a:rPr>
              <a:t>Используем элементы для управления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7977213" cy="379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Регистрация моделей результат в </a:t>
            </a:r>
            <a:r>
              <a:rPr lang="ru-RU" sz="2400" dirty="0" err="1" smtClean="0"/>
              <a:t>админке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500694" y="4643446"/>
            <a:ext cx="1285884" cy="1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500694" y="4429132"/>
            <a:ext cx="1285884" cy="14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5140" y="428625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ru-RU" sz="1600" dirty="0" smtClean="0">
                <a:solidFill>
                  <a:srgbClr val="FF0000"/>
                </a:solidFill>
              </a:rPr>
              <a:t>Отображение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64"/>
            <a:ext cx="66675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Переопределение метода </a:t>
            </a:r>
            <a:r>
              <a:rPr lang="en-US" sz="2400" dirty="0" smtClean="0"/>
              <a:t>__</a:t>
            </a:r>
            <a:r>
              <a:rPr lang="en-US" sz="2400" dirty="0" err="1" smtClean="0"/>
              <a:t>str</a:t>
            </a:r>
            <a:r>
              <a:rPr lang="en-US" sz="2400" dirty="0" smtClean="0"/>
              <a:t>__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4357686" y="4643446"/>
            <a:ext cx="2428892" cy="785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43438" y="3357562"/>
            <a:ext cx="2143140" cy="1214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5140" y="428625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ru-RU" sz="1600" dirty="0" smtClean="0">
                <a:solidFill>
                  <a:srgbClr val="FF0000"/>
                </a:solidFill>
              </a:rPr>
              <a:t>Переопределение магического метода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6629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Отображение в </a:t>
            </a:r>
            <a:r>
              <a:rPr lang="ru-RU" sz="2400" dirty="0" err="1" smtClean="0"/>
              <a:t>админке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43372" y="4429132"/>
            <a:ext cx="2643206" cy="21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071934" y="4143380"/>
            <a:ext cx="2714644" cy="42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5140" y="428625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ru-RU" sz="1600" dirty="0" smtClean="0">
                <a:solidFill>
                  <a:srgbClr val="FF0000"/>
                </a:solidFill>
              </a:rPr>
              <a:t>Отображение объектов по именам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Выборка данных в представлении и передача их в шаблон</a:t>
            </a:r>
          </a:p>
          <a:p>
            <a:pPr fontAlgn="base">
              <a:buNone/>
            </a:pPr>
            <a:r>
              <a:rPr lang="ru-RU" sz="2400" dirty="0" smtClean="0"/>
              <a:t>Все запросы к БД выполняются во </a:t>
            </a:r>
            <a:r>
              <a:rPr lang="en-US" sz="2400" dirty="0" smtClean="0"/>
              <a:t>View. </a:t>
            </a:r>
            <a:r>
              <a:rPr lang="ru-RU" sz="2400" dirty="0" smtClean="0"/>
              <a:t>Для видимости созданных моделей их необходимо импортировать</a:t>
            </a:r>
          </a:p>
          <a:p>
            <a:pPr fontAlgn="base">
              <a:buNone/>
            </a:pPr>
            <a:endParaRPr lang="ru-RU" sz="2400" dirty="0" smtClean="0"/>
          </a:p>
          <a:p>
            <a:pPr fontAlgn="base">
              <a:buNone/>
            </a:pP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94" y="2714620"/>
            <a:ext cx="6800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000364" y="3857628"/>
            <a:ext cx="292895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286116" y="4857760"/>
            <a:ext cx="178595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715008" y="5072074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3643314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dirty="0" smtClean="0">
                <a:solidFill>
                  <a:srgbClr val="FF0000"/>
                </a:solidFill>
              </a:rPr>
              <a:t>(1) </a:t>
            </a:r>
            <a:r>
              <a:rPr lang="ru-RU" sz="1600" dirty="0" smtClean="0">
                <a:solidFill>
                  <a:srgbClr val="FF0000"/>
                </a:solidFill>
              </a:rPr>
              <a:t>Импортирование моделей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2066" y="447741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dirty="0" smtClean="0">
                <a:solidFill>
                  <a:srgbClr val="FF0000"/>
                </a:solidFill>
              </a:rPr>
              <a:t>(2)</a:t>
            </a:r>
            <a:r>
              <a:rPr lang="ru-RU" sz="1400" dirty="0" smtClean="0">
                <a:solidFill>
                  <a:srgbClr val="FF0000"/>
                </a:solidFill>
              </a:rPr>
              <a:t>Запрос на выборку, эквивалентен</a:t>
            </a:r>
          </a:p>
          <a:p>
            <a:pPr marL="228600" indent="-228600"/>
            <a:r>
              <a:rPr lang="en-US" sz="1400" dirty="0" smtClean="0">
                <a:solidFill>
                  <a:srgbClr val="FF0000"/>
                </a:solidFill>
              </a:rPr>
              <a:t>Sel</a:t>
            </a:r>
            <a:r>
              <a:rPr lang="en-US" sz="1400" dirty="0" smtClean="0">
                <a:solidFill>
                  <a:srgbClr val="FF0000"/>
                </a:solidFill>
              </a:rPr>
              <a:t>e</a:t>
            </a:r>
            <a:r>
              <a:rPr lang="en-US" sz="1400" dirty="0" smtClean="0">
                <a:solidFill>
                  <a:srgbClr val="FF0000"/>
                </a:solidFill>
              </a:rPr>
              <a:t>ct * from Category</a:t>
            </a:r>
            <a:endParaRPr lang="ru-RU" sz="14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3702" y="4929198"/>
            <a:ext cx="227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400" dirty="0" smtClean="0">
                <a:solidFill>
                  <a:srgbClr val="FF0000"/>
                </a:solidFill>
              </a:rPr>
              <a:t>(3) </a:t>
            </a:r>
            <a:r>
              <a:rPr lang="ru-RU" sz="1400" dirty="0" smtClean="0">
                <a:solidFill>
                  <a:srgbClr val="FF0000"/>
                </a:solidFill>
              </a:rPr>
              <a:t>Передача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Для отображения переданных данных в шаблонах используется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err="1" smtClean="0"/>
              <a:t>шаблонизатор</a:t>
            </a:r>
            <a:r>
              <a:rPr lang="ru-RU" sz="2400" dirty="0" smtClean="0"/>
              <a:t> </a:t>
            </a:r>
            <a:r>
              <a:rPr lang="ru-RU" sz="2400" dirty="0" smtClean="0"/>
              <a:t>для языка программирования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</a:t>
            </a:r>
            <a:r>
              <a:rPr lang="en-US" sz="2400" dirty="0" err="1" smtClean="0"/>
              <a:t>Jinja</a:t>
            </a:r>
            <a:endParaRPr lang="en-US" sz="2400" dirty="0" smtClean="0"/>
          </a:p>
          <a:p>
            <a:pPr fontAlgn="base">
              <a:buNone/>
            </a:pPr>
            <a:r>
              <a:rPr lang="ru-RU" sz="2400" dirty="0" smtClean="0"/>
              <a:t>Он позволяет встроить в шаблон инструкции которые должны быть выполнены на стороне сервера до передачи страницы клиенту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dirty="0" err="1" smtClean="0"/>
              <a:t>Jinja</a:t>
            </a:r>
            <a:r>
              <a:rPr lang="en-US" sz="2800" b="1" dirty="0" smtClean="0"/>
              <a:t> 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вывод переменной</a:t>
            </a:r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{{ data }}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Условный оператор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smtClean="0"/>
              <a:t>if </a:t>
            </a:r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условие</a:t>
            </a:r>
            <a:r>
              <a:rPr lang="ru-RU" sz="2400" dirty="0" smtClean="0"/>
              <a:t> </a:t>
            </a:r>
            <a:r>
              <a:rPr lang="en-US" sz="2400" dirty="0" smtClean="0"/>
              <a:t>%}</a:t>
            </a:r>
          </a:p>
          <a:p>
            <a:pPr fontAlgn="base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  <a:r>
              <a:rPr lang="en-US" sz="2400" dirty="0" smtClean="0"/>
              <a:t>&lt;</a:t>
            </a:r>
            <a:r>
              <a:rPr lang="en-US" sz="2400" dirty="0" smtClean="0"/>
              <a:t>p&gt;Display newbie stages&lt;/p&gt; </a:t>
            </a:r>
            <a:endParaRPr lang="en-US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err="1" smtClean="0"/>
              <a:t>elif</a:t>
            </a:r>
            <a:r>
              <a:rPr lang="en-US" sz="2400" dirty="0" smtClean="0"/>
              <a:t> </a:t>
            </a:r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условие</a:t>
            </a:r>
            <a:r>
              <a:rPr lang="en-US" sz="2400" dirty="0" smtClean="0"/>
              <a:t> %}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smtClean="0"/>
              <a:t>p&gt;Display pro stages&lt;/p&gt;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err="1" smtClean="0"/>
              <a:t>elif</a:t>
            </a:r>
            <a:r>
              <a:rPr lang="en-US" sz="2400" dirty="0" smtClean="0"/>
              <a:t> </a:t>
            </a:r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условие</a:t>
            </a:r>
            <a:r>
              <a:rPr lang="en-US" sz="2400" dirty="0" smtClean="0"/>
              <a:t> </a:t>
            </a:r>
            <a:r>
              <a:rPr lang="en-US" sz="2400" dirty="0" smtClean="0"/>
              <a:t>%}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smtClean="0"/>
              <a:t>p&gt;Display ninja stages&lt;/p&gt;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smtClean="0"/>
              <a:t>else %}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smtClean="0"/>
              <a:t>p&gt;You have completed all stages&lt;/p&gt; </a:t>
            </a:r>
            <a:endParaRPr lang="ru-RU" sz="2400" dirty="0" smtClean="0"/>
          </a:p>
          <a:p>
            <a:pPr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{% </a:t>
            </a:r>
            <a:r>
              <a:rPr lang="en-US" sz="2400" dirty="0" err="1" smtClean="0"/>
              <a:t>endif</a:t>
            </a:r>
            <a:r>
              <a:rPr lang="en-US" sz="2400" dirty="0" smtClean="0"/>
              <a:t> %}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dirty="0" err="1" smtClean="0"/>
              <a:t>Jinja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Цикл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</a:p>
          <a:p>
            <a:pPr fontAlgn="base">
              <a:buNone/>
            </a:pPr>
            <a:r>
              <a:rPr lang="en-US" sz="2400" dirty="0" smtClean="0"/>
              <a:t>{% for </a:t>
            </a:r>
            <a:r>
              <a:rPr lang="en-US" sz="2400" i="1" dirty="0" smtClean="0">
                <a:solidFill>
                  <a:srgbClr val="92D050"/>
                </a:solidFill>
              </a:rPr>
              <a:t>el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i="1" dirty="0" err="1" smtClean="0">
                <a:solidFill>
                  <a:srgbClr val="92D050"/>
                </a:solidFill>
              </a:rPr>
              <a:t>data_li</a:t>
            </a:r>
            <a:r>
              <a:rPr lang="en-US" sz="2400" i="1" dirty="0" err="1" smtClean="0">
                <a:solidFill>
                  <a:srgbClr val="92D050"/>
                </a:solidFill>
              </a:rPr>
              <a:t>st</a:t>
            </a:r>
            <a:r>
              <a:rPr lang="en-US" sz="2400" dirty="0" smtClean="0"/>
              <a:t> %}</a:t>
            </a:r>
          </a:p>
          <a:p>
            <a:pPr fontAlgn="base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&gt;{{ </a:t>
            </a:r>
            <a:r>
              <a:rPr lang="en-US" sz="2400" dirty="0" smtClean="0"/>
              <a:t>el </a:t>
            </a:r>
            <a:r>
              <a:rPr lang="en-US" sz="2400" dirty="0" smtClean="0"/>
              <a:t>}}&lt;/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pPr fontAlgn="base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{% </a:t>
            </a:r>
            <a:r>
              <a:rPr lang="en-US" sz="2400" dirty="0" err="1" smtClean="0"/>
              <a:t>endfor</a:t>
            </a:r>
            <a:r>
              <a:rPr lang="en-US" sz="2400" dirty="0" smtClean="0"/>
              <a:t> %}</a:t>
            </a: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dirty="0" err="1" smtClean="0"/>
              <a:t>Jinja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Модели в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</a:t>
            </a:r>
            <a:r>
              <a:rPr lang="ru-RU" sz="2400" dirty="0" smtClean="0"/>
              <a:t>– это представление табличных структур в виде классов. Табличные </a:t>
            </a:r>
            <a:r>
              <a:rPr lang="ru-RU" sz="2400" dirty="0" smtClean="0"/>
              <a:t>структуры существуют в СУБД. А создаваемые классы являются интерфейсом взаимодействия с ними</a:t>
            </a:r>
          </a:p>
          <a:p>
            <a:pPr fontAlgn="base"/>
            <a:r>
              <a:rPr lang="ru-RU" sz="2400" dirty="0" smtClean="0"/>
              <a:t>Создание таблиц возможно  выполнить через создание модели и </a:t>
            </a:r>
            <a:r>
              <a:rPr lang="ru-RU" sz="2400" dirty="0" smtClean="0"/>
              <a:t>выполнив миграцию </a:t>
            </a:r>
          </a:p>
          <a:p>
            <a:pPr fontAlgn="base"/>
            <a:r>
              <a:rPr lang="ru-RU" sz="2400" dirty="0" smtClean="0"/>
              <a:t>Выполнение операций </a:t>
            </a:r>
            <a:r>
              <a:rPr lang="en-US" sz="2400" dirty="0" smtClean="0"/>
              <a:t>CRUD</a:t>
            </a:r>
            <a:r>
              <a:rPr lang="ru-RU" sz="2400" dirty="0" smtClean="0"/>
              <a:t> осуществляется через </a:t>
            </a:r>
            <a:r>
              <a:rPr lang="en-US" sz="2400" dirty="0" err="1" smtClean="0"/>
              <a:t>orm</a:t>
            </a:r>
            <a:r>
              <a:rPr lang="en-US" sz="2400" dirty="0" smtClean="0"/>
              <a:t> </a:t>
            </a:r>
            <a:r>
              <a:rPr lang="ru-RU" sz="2400" dirty="0" smtClean="0"/>
              <a:t>с помощью </a:t>
            </a:r>
            <a:r>
              <a:rPr lang="en-US" sz="2400" dirty="0" err="1" smtClean="0"/>
              <a:t>queryset</a:t>
            </a:r>
            <a:endParaRPr lang="en-US" sz="2400" dirty="0" smtClean="0"/>
          </a:p>
          <a:p>
            <a:pPr fontAlgn="base"/>
            <a:r>
              <a:rPr lang="en-US" sz="2400" dirty="0" smtClean="0"/>
              <a:t>NOTE:</a:t>
            </a:r>
          </a:p>
          <a:p>
            <a:pPr fontAlgn="base"/>
            <a:r>
              <a:rPr lang="ru-RU" sz="2400" dirty="0" smtClean="0"/>
              <a:t> модели =</a:t>
            </a:r>
            <a:r>
              <a:rPr lang="en-US" sz="2400" dirty="0" smtClean="0"/>
              <a:t>&gt; </a:t>
            </a:r>
            <a:r>
              <a:rPr lang="ru-RU" sz="2400" dirty="0" smtClean="0"/>
              <a:t>таблицы</a:t>
            </a:r>
          </a:p>
          <a:p>
            <a:pPr fontAlgn="base"/>
            <a:r>
              <a:rPr lang="en-US" sz="2400" dirty="0" err="1" smtClean="0"/>
              <a:t>Queryset</a:t>
            </a:r>
            <a:r>
              <a:rPr lang="en-US" sz="2400" dirty="0" smtClean="0"/>
              <a:t> =&gt; </a:t>
            </a:r>
            <a:r>
              <a:rPr lang="ru-RU" sz="2400" dirty="0" smtClean="0"/>
              <a:t>запросы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Пример использования в шаблоне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dirty="0" err="1" smtClean="0"/>
              <a:t>Jinja</a:t>
            </a:r>
            <a:endParaRPr lang="en-US" sz="28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6946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357554" y="2786058"/>
            <a:ext cx="142876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643570" y="2928934"/>
            <a:ext cx="142876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357554" y="3143248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1)</a:t>
            </a:r>
            <a:r>
              <a:rPr lang="en-US" sz="2400" dirty="0" smtClean="0"/>
              <a:t> </a:t>
            </a:r>
            <a:r>
              <a:rPr lang="ru-RU" sz="2400" dirty="0" smtClean="0"/>
              <a:t>создать две связанные модели, Родительская должна быть источником для меню</a:t>
            </a:r>
          </a:p>
          <a:p>
            <a:r>
              <a:rPr lang="ru-RU" sz="2400" dirty="0" smtClean="0"/>
              <a:t>2) подключить модели к панели </a:t>
            </a:r>
            <a:r>
              <a:rPr lang="ru-RU" sz="2400" dirty="0" err="1" smtClean="0"/>
              <a:t>администрорования</a:t>
            </a:r>
            <a:endParaRPr lang="ru-RU" sz="2400" dirty="0" smtClean="0"/>
          </a:p>
          <a:p>
            <a:r>
              <a:rPr lang="ru-RU" sz="2400" dirty="0" smtClean="0"/>
              <a:t>3) внести как минимум по две записи в таблицы</a:t>
            </a:r>
          </a:p>
          <a:p>
            <a:r>
              <a:rPr lang="ru-RU" sz="2400" dirty="0" smtClean="0"/>
              <a:t>4) создать меню на основе родительской таблицы</a:t>
            </a:r>
          </a:p>
          <a:p>
            <a:r>
              <a:rPr lang="ru-RU" sz="2400" dirty="0" smtClean="0"/>
              <a:t>5) Создать </a:t>
            </a:r>
            <a:r>
              <a:rPr lang="ru-RU" sz="2400" dirty="0" smtClean="0"/>
              <a:t>страницу на которой будут отображаться дочерние объекты </a:t>
            </a:r>
          </a:p>
          <a:p>
            <a:endParaRPr lang="ru-RU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Любая модель является дочерним классом от (</a:t>
            </a:r>
            <a:r>
              <a:rPr lang="en-US" sz="2400" dirty="0" err="1" smtClean="0"/>
              <a:t>models.Model</a:t>
            </a:r>
            <a:r>
              <a:rPr lang="ru-RU" sz="2400" dirty="0" smtClean="0"/>
              <a:t>). </a:t>
            </a:r>
          </a:p>
          <a:p>
            <a:pPr fontAlgn="base"/>
            <a:r>
              <a:rPr lang="ru-RU" sz="2400" dirty="0" smtClean="0"/>
              <a:t>Каждый такой класс может иметь атрибуты(поля) и методы(могут реализовывать </a:t>
            </a:r>
            <a:r>
              <a:rPr lang="ru-RU" sz="2400" dirty="0" err="1" smtClean="0"/>
              <a:t>кактето</a:t>
            </a:r>
            <a:r>
              <a:rPr lang="ru-RU" sz="2400" dirty="0" smtClean="0"/>
              <a:t> дополнительные действия над данными)</a:t>
            </a:r>
          </a:p>
          <a:p>
            <a:pPr fontAlgn="base"/>
            <a:r>
              <a:rPr lang="ru-RU" sz="2400" dirty="0" smtClean="0"/>
              <a:t>Атрибуты класса описываются помощью типа и указанием  некоторых параметров</a:t>
            </a:r>
          </a:p>
          <a:p>
            <a:pPr fontAlgn="base"/>
            <a:r>
              <a:rPr lang="ru-RU" sz="2400" dirty="0" smtClean="0"/>
              <a:t>Для любой модели АВТОМАТИЧЕСКИ создается атрибут - первичный </a:t>
            </a:r>
            <a:r>
              <a:rPr lang="ru-RU" sz="2400" dirty="0" err="1" smtClean="0"/>
              <a:t>ключь</a:t>
            </a:r>
            <a:r>
              <a:rPr lang="ru-RU" sz="2400" dirty="0" smtClean="0"/>
              <a:t>, </a:t>
            </a:r>
            <a:r>
              <a:rPr lang="ru-RU" sz="2400" dirty="0" err="1" smtClean="0"/>
              <a:t>автоматическицвеичивающий</a:t>
            </a:r>
            <a:r>
              <a:rPr lang="ru-RU" sz="2400" dirty="0" smtClean="0"/>
              <a:t> значение</a:t>
            </a:r>
          </a:p>
          <a:p>
            <a:pPr fontAlgn="base"/>
            <a:r>
              <a:rPr lang="ru-RU" sz="2400" dirty="0" smtClean="0"/>
              <a:t>Если первичный ключ указать явно, то 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</a:t>
            </a:r>
            <a:r>
              <a:rPr lang="ru-RU" sz="2400" dirty="0" smtClean="0"/>
              <a:t> создаст первичный ключ согласно описанию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Типы полей</a:t>
            </a:r>
          </a:p>
          <a:p>
            <a:r>
              <a:rPr lang="ru-RU" sz="2400" b="1" dirty="0" err="1" smtClean="0"/>
              <a:t>IntegerField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представляет целочисленное значение</a:t>
            </a:r>
          </a:p>
          <a:p>
            <a:r>
              <a:rPr lang="ru-RU" sz="2400" b="1" dirty="0" err="1" smtClean="0"/>
              <a:t>PositiveIntegerField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представляет положительное целочисленное значение (от 0 до 2147483647)</a:t>
            </a:r>
          </a:p>
          <a:p>
            <a:r>
              <a:rPr lang="ru-RU" sz="2400" b="1" dirty="0" err="1" smtClean="0"/>
              <a:t>PositiveSmallIntegerField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представляет небольшое положительное целочисленное значение (от 0 до 32767)</a:t>
            </a:r>
          </a:p>
          <a:p>
            <a:r>
              <a:rPr lang="ru-RU" sz="2400" b="1" dirty="0" err="1" smtClean="0"/>
              <a:t>SmallIntegerField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представляет небольшое целочисленное значение (от -32768 до 32767</a:t>
            </a:r>
            <a:r>
              <a:rPr lang="ru-RU" sz="2400" dirty="0" smtClean="0"/>
              <a:t>)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Типы полей</a:t>
            </a:r>
          </a:p>
          <a:p>
            <a:r>
              <a:rPr lang="ru-RU" sz="2400" b="1" dirty="0" err="1" smtClean="0"/>
              <a:t>CharField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max_length=N</a:t>
            </a:r>
            <a:r>
              <a:rPr lang="ru-RU" sz="2400" b="1" dirty="0" smtClean="0"/>
              <a:t>)</a:t>
            </a:r>
            <a:r>
              <a:rPr lang="ru-RU" sz="2400" dirty="0" smtClean="0"/>
              <a:t>: хранит строку длиной не более N символов</a:t>
            </a:r>
          </a:p>
          <a:p>
            <a:r>
              <a:rPr lang="ru-RU" sz="2400" b="1" dirty="0" err="1" smtClean="0"/>
              <a:t>TextField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строку неопределенной длины</a:t>
            </a:r>
          </a:p>
          <a:p>
            <a:r>
              <a:rPr lang="ru-RU" sz="2400" b="1" dirty="0" err="1" smtClean="0"/>
              <a:t>EmailField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строку, которая представляет email-адрес. Значение автоматически </a:t>
            </a:r>
            <a:r>
              <a:rPr lang="ru-RU" sz="2400" dirty="0" err="1" smtClean="0"/>
              <a:t>валидируется</a:t>
            </a:r>
            <a:r>
              <a:rPr lang="ru-RU" sz="2400" dirty="0" smtClean="0"/>
              <a:t> встроенным </a:t>
            </a:r>
            <a:r>
              <a:rPr lang="ru-RU" sz="2400" dirty="0" err="1" smtClean="0"/>
              <a:t>валидатором</a:t>
            </a:r>
            <a:r>
              <a:rPr lang="ru-RU" sz="2400" dirty="0" smtClean="0"/>
              <a:t> </a:t>
            </a:r>
            <a:r>
              <a:rPr lang="ru-RU" sz="2400" dirty="0" err="1" smtClean="0"/>
              <a:t>EmailValidator</a:t>
            </a:r>
            <a:endParaRPr lang="ru-RU" sz="2400" dirty="0" smtClean="0"/>
          </a:p>
          <a:p>
            <a:r>
              <a:rPr lang="ru-RU" sz="2400" b="1" dirty="0" err="1" smtClean="0"/>
              <a:t>FileField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строку, которая представляет имя файла</a:t>
            </a:r>
          </a:p>
          <a:p>
            <a:pPr fontAlgn="base"/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Типы полей</a:t>
            </a:r>
          </a:p>
          <a:p>
            <a:r>
              <a:rPr lang="ru-RU" sz="2400" b="1" dirty="0" err="1" smtClean="0"/>
              <a:t>BooleanField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значение </a:t>
            </a:r>
            <a:r>
              <a:rPr lang="ru-RU" sz="2400" dirty="0" err="1" smtClean="0"/>
              <a:t>True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False</a:t>
            </a:r>
            <a:r>
              <a:rPr lang="ru-RU" sz="2400" dirty="0" smtClean="0"/>
              <a:t> (0 или 1)</a:t>
            </a:r>
          </a:p>
          <a:p>
            <a:r>
              <a:rPr lang="ru-RU" sz="2400" b="1" dirty="0" err="1" smtClean="0"/>
              <a:t>DateField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дату</a:t>
            </a:r>
          </a:p>
          <a:p>
            <a:r>
              <a:rPr lang="ru-RU" sz="2400" b="1" dirty="0" err="1" smtClean="0"/>
              <a:t>TimeField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 время</a:t>
            </a:r>
          </a:p>
          <a:p>
            <a:r>
              <a:rPr lang="ru-RU" sz="2400" b="1" dirty="0" err="1" smtClean="0"/>
              <a:t>DecimalField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decimal_places=X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max_digits=Y</a:t>
            </a:r>
            <a:r>
              <a:rPr lang="ru-RU" sz="2400" b="1" dirty="0" smtClean="0"/>
              <a:t>)</a:t>
            </a:r>
            <a:r>
              <a:rPr lang="ru-RU" sz="2400" dirty="0" smtClean="0"/>
              <a:t>: представляет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имеет максимум X разрядов и Y знаков после запятой</a:t>
            </a:r>
          </a:p>
          <a:p>
            <a:r>
              <a:rPr lang="ru-RU" sz="2400" b="1" dirty="0" err="1" smtClean="0"/>
              <a:t>FloatField</a:t>
            </a:r>
            <a:r>
              <a:rPr lang="ru-RU" sz="2400" b="1" dirty="0" smtClean="0"/>
              <a:t>()</a:t>
            </a:r>
            <a:r>
              <a:rPr lang="ru-RU" sz="2400" dirty="0" smtClean="0"/>
              <a:t>: хранит, значение типа </a:t>
            </a:r>
            <a:r>
              <a:rPr lang="ru-RU" sz="2400" dirty="0" err="1" smtClean="0"/>
              <a:t>Number</a:t>
            </a:r>
            <a:r>
              <a:rPr lang="ru-RU" sz="2400" dirty="0" smtClean="0"/>
              <a:t>, которое представляет число с плавающей </a:t>
            </a:r>
            <a:r>
              <a:rPr lang="ru-RU" sz="2400" dirty="0" smtClean="0"/>
              <a:t>точкой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Создание моделей</a:t>
            </a:r>
            <a:r>
              <a:rPr lang="en-US" sz="2400" dirty="0" smtClean="0"/>
              <a:t>(</a:t>
            </a:r>
            <a:r>
              <a:rPr lang="ru-RU" sz="2400" dirty="0" smtClean="0"/>
              <a:t>пример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fontAlgn="base"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74485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357554" y="4643446"/>
            <a:ext cx="4500594" cy="8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0641" y="4357694"/>
            <a:ext cx="126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smtClean="0">
                <a:solidFill>
                  <a:srgbClr val="FF0000"/>
                </a:solidFill>
              </a:rPr>
              <a:t>Описание 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внешнего ключа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215074" y="4929198"/>
            <a:ext cx="2143140" cy="642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43768" y="4929198"/>
            <a:ext cx="1143008" cy="642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0641" y="5500702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(2) </a:t>
            </a:r>
            <a:r>
              <a:rPr lang="en-US" sz="1200" dirty="0" smtClean="0">
                <a:solidFill>
                  <a:srgbClr val="FF0000"/>
                </a:solidFill>
              </a:rPr>
              <a:t>Null </a:t>
            </a:r>
            <a:r>
              <a:rPr lang="ru-RU" sz="1200" dirty="0" smtClean="0">
                <a:solidFill>
                  <a:srgbClr val="FF0000"/>
                </a:solidFill>
              </a:rPr>
              <a:t>не равно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 пустой строке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По умолчанию </a:t>
            </a:r>
            <a:endParaRPr lang="ru-RU" sz="1200" dirty="0" smtClean="0">
              <a:solidFill>
                <a:srgbClr val="FF0000"/>
              </a:solidFill>
            </a:endParaRPr>
          </a:p>
          <a:p>
            <a:pPr marL="228600" indent="-228600"/>
            <a:r>
              <a:rPr lang="en-US" sz="1200" dirty="0" smtClean="0">
                <a:solidFill>
                  <a:srgbClr val="FF0000"/>
                </a:solidFill>
              </a:rPr>
              <a:t>False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0760" y="5500702"/>
            <a:ext cx="125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ru-RU" sz="1200" dirty="0" smtClean="0">
                <a:solidFill>
                  <a:srgbClr val="FF0000"/>
                </a:solidFill>
              </a:rPr>
              <a:t>) Значение по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 умолчанию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214810" y="5429264"/>
            <a:ext cx="1857388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000628" y="5072074"/>
            <a:ext cx="1071570" cy="714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643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Создание </a:t>
            </a:r>
            <a:r>
              <a:rPr lang="en-US" sz="2400" dirty="0" smtClean="0"/>
              <a:t> </a:t>
            </a:r>
            <a:r>
              <a:rPr lang="ru-RU" sz="2400" dirty="0" smtClean="0"/>
              <a:t>миграции</a:t>
            </a:r>
          </a:p>
          <a:p>
            <a:pPr fontAlgn="base">
              <a:buNone/>
            </a:pPr>
            <a:endParaRPr lang="ru-RU" sz="24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868" y="4929198"/>
            <a:ext cx="314327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15140" y="4643446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smtClean="0">
                <a:solidFill>
                  <a:srgbClr val="FF0000"/>
                </a:solidFill>
              </a:rPr>
              <a:t>Создать миграцию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85984" y="2928934"/>
            <a:ext cx="1143008" cy="642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992" y="3500438"/>
            <a:ext cx="507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(2)Результат выполнения команды  - файл с инструкциями для сервера БД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В результате выполнения которых будут созданы таблицы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85926"/>
            <a:ext cx="4929222" cy="432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ru-RU" sz="2400" dirty="0" smtClean="0"/>
              <a:t>В</a:t>
            </a:r>
            <a:r>
              <a:rPr lang="ru-RU" sz="2400" dirty="0" smtClean="0"/>
              <a:t>ыполнение миграции</a:t>
            </a:r>
          </a:p>
          <a:p>
            <a:pPr fontAlgn="base">
              <a:buNone/>
            </a:pPr>
            <a:endParaRPr lang="ru-RU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models </a:t>
            </a:r>
            <a:endParaRPr lang="en-US" sz="28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4612" y="5857892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4876" y="5000636"/>
            <a:ext cx="184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smtClean="0">
                <a:solidFill>
                  <a:srgbClr val="FF0000"/>
                </a:solidFill>
              </a:rPr>
              <a:t>Выполнить миграцию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00364" y="5143512"/>
            <a:ext cx="16430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5715016"/>
            <a:ext cx="799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(2) Статус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10855</TotalTime>
  <Words>606</Words>
  <Application>Microsoft Office PowerPoint</Application>
  <PresentationFormat>Экран (4:3)</PresentationFormat>
  <Paragraphs>138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Начальная</vt:lpstr>
      <vt:lpstr>Django Models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models </vt:lpstr>
      <vt:lpstr>Django Jinja </vt:lpstr>
      <vt:lpstr>Django Jinja</vt:lpstr>
      <vt:lpstr>Django Jinja</vt:lpstr>
      <vt:lpstr>Django Jinja</vt:lpstr>
      <vt:lpstr>Django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баз данных</dc:title>
  <dc:creator>Nat</dc:creator>
  <cp:lastModifiedBy>USER</cp:lastModifiedBy>
  <cp:revision>481</cp:revision>
  <dcterms:created xsi:type="dcterms:W3CDTF">2018-04-28T16:43:40Z</dcterms:created>
  <dcterms:modified xsi:type="dcterms:W3CDTF">2022-05-15T20:21:37Z</dcterms:modified>
</cp:coreProperties>
</file>