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pen Sans" panose="020B0606030504020204" pitchFamily="34" charset="0"/>
      <p:regular r:id="rId22"/>
      <p:bold r:id="rId23"/>
      <p:italic r:id="rId24"/>
      <p:boldItalic r:id="rId25"/>
    </p:embeddedFont>
    <p:embeddedFont>
      <p:font typeface="PT Sans Narrow" panose="020B0506020203020204" pitchFamily="34"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0"/>
  </p:normalViewPr>
  <p:slideViewPr>
    <p:cSldViewPr snapToGrid="0">
      <p:cViewPr varScale="1">
        <p:scale>
          <a:sx n="48" d="100"/>
          <a:sy n="48" d="100"/>
        </p:scale>
        <p:origin x="184" y="12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dbfd586c4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dbfd586c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fdcfc072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fdcfc07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fdcfc072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fdcfc072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fdcfc07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fdcfc07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fdcfc072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fdcfc072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fdcfc072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fdcfc072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fdcfc072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fdcfc072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fdcfc072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fdcfc072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fdcfc072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fdcfc072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fdcfc0729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fdcfc072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dbfd586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dbfd586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2dbfd586c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2dbfd586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dbfd586c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dbfd586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dbfd586c4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dbfd586c4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dbfd586c4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dbfd586c4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dbfd586c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dbfd586c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fdcfc072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fdcfc072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dbfd586c4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dbfd586c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000" i="1">
                <a:solidFill>
                  <a:srgbClr val="000000"/>
                </a:solidFill>
                <a:latin typeface="Times New Roman"/>
                <a:ea typeface="Times New Roman"/>
                <a:cs typeface="Times New Roman"/>
                <a:sym typeface="Times New Roman"/>
              </a:rPr>
              <a:t>Modeling Personal Finance Credit Usage Characteristics of Credit Card Holders</a:t>
            </a:r>
            <a:endParaRPr/>
          </a:p>
        </p:txBody>
      </p:sp>
      <p:sp>
        <p:nvSpPr>
          <p:cNvPr id="67" name="Google Shape;67;p13"/>
          <p:cNvSpPr txBox="1">
            <a:spLocks noGrp="1"/>
          </p:cNvSpPr>
          <p:nvPr>
            <p:ph type="subTitle" idx="1"/>
          </p:nvPr>
        </p:nvSpPr>
        <p:spPr>
          <a:xfrm>
            <a:off x="2137250" y="29475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rgbClr val="000000"/>
                </a:solidFill>
                <a:latin typeface="Arial"/>
                <a:ea typeface="Arial"/>
                <a:cs typeface="Arial"/>
                <a:sym typeface="Arial"/>
              </a:rPr>
              <a:t>Yeşim Demir, Bahar Öztürk, Oya Suran, Fırat Tamur, Merve Sena Taşcı</a:t>
            </a:r>
            <a:endParaRPr sz="1500">
              <a:solidFill>
                <a:srgbClr val="000000"/>
              </a:solidFill>
              <a:latin typeface="Arial"/>
              <a:ea typeface="Arial"/>
              <a:cs typeface="Arial"/>
              <a:sym typeface="Arial"/>
            </a:endParaRPr>
          </a:p>
          <a:p>
            <a:pPr marL="0" lvl="0" indent="0" algn="ctr" rtl="0">
              <a:spcBef>
                <a:spcPts val="0"/>
              </a:spcBef>
              <a:spcAft>
                <a:spcPts val="0"/>
              </a:spcAft>
              <a:buNone/>
            </a:pP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Consideration of Alternatives</a:t>
            </a:r>
            <a:endParaRPr/>
          </a:p>
        </p:txBody>
      </p:sp>
      <p:pic>
        <p:nvPicPr>
          <p:cNvPr id="127" name="Google Shape;127;p22"/>
          <p:cNvPicPr preferRelativeResize="0"/>
          <p:nvPr/>
        </p:nvPicPr>
        <p:blipFill>
          <a:blip r:embed="rId3">
            <a:alphaModFix/>
          </a:blip>
          <a:stretch>
            <a:fillRect/>
          </a:stretch>
        </p:blipFill>
        <p:spPr>
          <a:xfrm>
            <a:off x="1392725" y="1152425"/>
            <a:ext cx="6471398" cy="3552924"/>
          </a:xfrm>
          <a:prstGeom prst="rect">
            <a:avLst/>
          </a:prstGeom>
          <a:noFill/>
          <a:ln>
            <a:noFill/>
          </a:ln>
        </p:spPr>
      </p:pic>
      <p:sp>
        <p:nvSpPr>
          <p:cNvPr id="128" name="Google Shape;128;p22"/>
          <p:cNvSpPr txBox="1"/>
          <p:nvPr/>
        </p:nvSpPr>
        <p:spPr>
          <a:xfrm>
            <a:off x="2523000" y="4607225"/>
            <a:ext cx="4412100" cy="338700"/>
          </a:xfrm>
          <a:prstGeom prst="rect">
            <a:avLst/>
          </a:prstGeom>
          <a:noFill/>
          <a:ln>
            <a:noFill/>
          </a:ln>
        </p:spPr>
        <p:txBody>
          <a:bodyPr spcFirstLastPara="1" wrap="square" lIns="91425" tIns="91425" rIns="91425" bIns="91425" anchor="t" anchorCtr="0">
            <a:spAutoFit/>
          </a:bodyPr>
          <a:lstStyle/>
          <a:p>
            <a:pPr marL="749300" marR="558800" lvl="0" indent="0" algn="ctr" rtl="0">
              <a:lnSpc>
                <a:spcPct val="115000"/>
              </a:lnSpc>
              <a:spcBef>
                <a:spcPts val="500"/>
              </a:spcBef>
              <a:spcAft>
                <a:spcPts val="0"/>
              </a:spcAft>
              <a:buNone/>
            </a:pPr>
            <a:r>
              <a:rPr lang="en" sz="1000" i="1">
                <a:latin typeface="Times New Roman"/>
                <a:ea typeface="Times New Roman"/>
                <a:cs typeface="Times New Roman"/>
                <a:sym typeface="Times New Roman"/>
              </a:rPr>
              <a:t>Figure5: Showing Area under ROC, F₁-Score</a:t>
            </a:r>
            <a:endParaRPr sz="1000" i="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pic>
        <p:nvPicPr>
          <p:cNvPr id="134" name="Google Shape;134;p23"/>
          <p:cNvPicPr preferRelativeResize="0"/>
          <p:nvPr/>
        </p:nvPicPr>
        <p:blipFill>
          <a:blip r:embed="rId3">
            <a:alphaModFix/>
          </a:blip>
          <a:stretch>
            <a:fillRect/>
          </a:stretch>
        </p:blipFill>
        <p:spPr>
          <a:xfrm>
            <a:off x="1075213" y="1040225"/>
            <a:ext cx="6993574" cy="3614126"/>
          </a:xfrm>
          <a:prstGeom prst="rect">
            <a:avLst/>
          </a:prstGeom>
          <a:noFill/>
          <a:ln>
            <a:noFill/>
          </a:ln>
        </p:spPr>
      </p:pic>
      <p:sp>
        <p:nvSpPr>
          <p:cNvPr id="135" name="Google Shape;135;p23"/>
          <p:cNvSpPr txBox="1"/>
          <p:nvPr/>
        </p:nvSpPr>
        <p:spPr>
          <a:xfrm>
            <a:off x="2634000" y="4654350"/>
            <a:ext cx="3876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Times New Roman"/>
                <a:ea typeface="Times New Roman"/>
                <a:cs typeface="Times New Roman"/>
                <a:sym typeface="Times New Roman"/>
              </a:rPr>
              <a:t>Figure6: Showing test score for initial case (imputed with 0) test size 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82588" y="1019888"/>
            <a:ext cx="6978822" cy="3527425"/>
          </a:xfrm>
          <a:prstGeom prst="rect">
            <a:avLst/>
          </a:prstGeom>
          <a:noFill/>
          <a:ln>
            <a:noFill/>
          </a:ln>
        </p:spPr>
      </p:pic>
      <p:sp>
        <p:nvSpPr>
          <p:cNvPr id="141" name="Google Shape;141;p24"/>
          <p:cNvSpPr txBox="1"/>
          <p:nvPr/>
        </p:nvSpPr>
        <p:spPr>
          <a:xfrm>
            <a:off x="1260425" y="4632650"/>
            <a:ext cx="7056900" cy="338700"/>
          </a:xfrm>
          <a:prstGeom prst="rect">
            <a:avLst/>
          </a:prstGeom>
          <a:noFill/>
          <a:ln>
            <a:noFill/>
          </a:ln>
        </p:spPr>
        <p:txBody>
          <a:bodyPr spcFirstLastPara="1" wrap="square" lIns="91425" tIns="91425" rIns="91425" bIns="91425" anchor="t" anchorCtr="0">
            <a:spAutoFit/>
          </a:bodyPr>
          <a:lstStyle/>
          <a:p>
            <a:pPr marL="749300" marR="1003300" lvl="0" indent="0" algn="ctr" rtl="0">
              <a:lnSpc>
                <a:spcPct val="115000"/>
              </a:lnSpc>
              <a:spcBef>
                <a:spcPts val="600"/>
              </a:spcBef>
              <a:spcAft>
                <a:spcPts val="0"/>
              </a:spcAft>
              <a:buNone/>
            </a:pPr>
            <a:r>
              <a:rPr lang="en" sz="1000" i="1">
                <a:latin typeface="Times New Roman"/>
                <a:ea typeface="Times New Roman"/>
                <a:cs typeface="Times New Roman"/>
                <a:sym typeface="Times New Roman"/>
              </a:rPr>
              <a:t>Figure7: Showing test score for 40 selected feature for each classifier initial test size 0.2</a:t>
            </a:r>
            <a:endParaRPr sz="1000" i="1">
              <a:latin typeface="Times New Roman"/>
              <a:ea typeface="Times New Roman"/>
              <a:cs typeface="Times New Roman"/>
              <a:sym typeface="Times New Roman"/>
            </a:endParaRPr>
          </a:p>
        </p:txBody>
      </p:sp>
      <p:sp>
        <p:nvSpPr>
          <p:cNvPr id="142" name="Google Shape;14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2534423" y="1152425"/>
            <a:ext cx="4075154" cy="3040400"/>
          </a:xfrm>
          <a:prstGeom prst="rect">
            <a:avLst/>
          </a:prstGeom>
          <a:noFill/>
          <a:ln>
            <a:noFill/>
          </a:ln>
        </p:spPr>
      </p:pic>
      <p:sp>
        <p:nvSpPr>
          <p:cNvPr id="148" name="Google Shape;148;p25"/>
          <p:cNvSpPr txBox="1"/>
          <p:nvPr/>
        </p:nvSpPr>
        <p:spPr>
          <a:xfrm>
            <a:off x="795795" y="4359775"/>
            <a:ext cx="6837600" cy="338700"/>
          </a:xfrm>
          <a:prstGeom prst="rect">
            <a:avLst/>
          </a:prstGeom>
          <a:noFill/>
          <a:ln>
            <a:noFill/>
          </a:ln>
        </p:spPr>
        <p:txBody>
          <a:bodyPr spcFirstLastPara="1" wrap="square" lIns="91425" tIns="91425" rIns="91425" bIns="91425" anchor="t" anchorCtr="0">
            <a:spAutoFit/>
          </a:bodyPr>
          <a:lstStyle/>
          <a:p>
            <a:pPr marL="749300" marR="101600" lvl="0" indent="0" algn="ctr" rtl="0">
              <a:lnSpc>
                <a:spcPct val="115000"/>
              </a:lnSpc>
              <a:spcBef>
                <a:spcPts val="500"/>
              </a:spcBef>
              <a:spcAft>
                <a:spcPts val="0"/>
              </a:spcAft>
              <a:buNone/>
            </a:pPr>
            <a:r>
              <a:rPr lang="en" sz="1000" i="1" dirty="0">
                <a:latin typeface="Times New Roman"/>
                <a:ea typeface="Times New Roman"/>
                <a:cs typeface="Times New Roman"/>
                <a:sym typeface="Times New Roman"/>
              </a:rPr>
              <a:t>Figure8: Showing alterations in </a:t>
            </a:r>
            <a:r>
              <a:rPr lang="en" sz="1000" i="1" dirty="0" err="1">
                <a:latin typeface="Times New Roman"/>
                <a:ea typeface="Times New Roman"/>
                <a:cs typeface="Times New Roman"/>
                <a:sym typeface="Times New Roman"/>
              </a:rPr>
              <a:t>hyperparams_seacrh</a:t>
            </a:r>
            <a:r>
              <a:rPr lang="en" sz="1000" i="1" dirty="0">
                <a:latin typeface="Times New Roman"/>
                <a:ea typeface="Times New Roman"/>
                <a:cs typeface="Times New Roman"/>
                <a:sym typeface="Times New Roman"/>
              </a:rPr>
              <a:t> function for </a:t>
            </a:r>
            <a:r>
              <a:rPr lang="en" sz="1000" i="1" dirty="0" err="1">
                <a:latin typeface="Times New Roman"/>
                <a:ea typeface="Times New Roman"/>
                <a:cs typeface="Times New Roman"/>
                <a:sym typeface="Times New Roman"/>
              </a:rPr>
              <a:t>LightGBM</a:t>
            </a:r>
            <a:endParaRPr sz="1000" i="1" dirty="0">
              <a:latin typeface="Times New Roman"/>
              <a:ea typeface="Times New Roman"/>
              <a:cs typeface="Times New Roman"/>
              <a:sym typeface="Times New Roman"/>
            </a:endParaRPr>
          </a:p>
        </p:txBody>
      </p:sp>
      <p:sp>
        <p:nvSpPr>
          <p:cNvPr id="149" name="Google Shape;14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950612" y="1066275"/>
            <a:ext cx="7032724" cy="3626250"/>
          </a:xfrm>
          <a:prstGeom prst="rect">
            <a:avLst/>
          </a:prstGeom>
          <a:noFill/>
          <a:ln>
            <a:noFill/>
          </a:ln>
        </p:spPr>
      </p:pic>
      <p:sp>
        <p:nvSpPr>
          <p:cNvPr id="155" name="Google Shape;155;p26"/>
          <p:cNvSpPr txBox="1"/>
          <p:nvPr/>
        </p:nvSpPr>
        <p:spPr>
          <a:xfrm>
            <a:off x="1803875" y="4692525"/>
            <a:ext cx="5326200" cy="338700"/>
          </a:xfrm>
          <a:prstGeom prst="rect">
            <a:avLst/>
          </a:prstGeom>
          <a:noFill/>
          <a:ln>
            <a:noFill/>
          </a:ln>
        </p:spPr>
        <p:txBody>
          <a:bodyPr spcFirstLastPara="1" wrap="square" lIns="91425" tIns="91425" rIns="91425" bIns="91425" anchor="t" anchorCtr="0">
            <a:spAutoFit/>
          </a:bodyPr>
          <a:lstStyle/>
          <a:p>
            <a:pPr marL="1358900" lvl="0" indent="0" algn="just" rtl="0">
              <a:lnSpc>
                <a:spcPct val="115000"/>
              </a:lnSpc>
              <a:spcBef>
                <a:spcPts val="500"/>
              </a:spcBef>
              <a:spcAft>
                <a:spcPts val="0"/>
              </a:spcAft>
              <a:buNone/>
            </a:pPr>
            <a:r>
              <a:rPr lang="en" sz="1000" i="1">
                <a:latin typeface="Times New Roman"/>
                <a:ea typeface="Times New Roman"/>
                <a:cs typeface="Times New Roman"/>
                <a:sym typeface="Times New Roman"/>
              </a:rPr>
              <a:t>Figure9: Showing test score for oversampling for selected models</a:t>
            </a:r>
            <a:endParaRPr sz="1000" i="1">
              <a:latin typeface="Times New Roman"/>
              <a:ea typeface="Times New Roman"/>
              <a:cs typeface="Times New Roman"/>
              <a:sym typeface="Times New Roman"/>
            </a:endParaRPr>
          </a:p>
        </p:txBody>
      </p:sp>
      <p:sp>
        <p:nvSpPr>
          <p:cNvPr id="156" name="Google Shape;15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1101875" y="1070250"/>
            <a:ext cx="6783925" cy="3492225"/>
          </a:xfrm>
          <a:prstGeom prst="rect">
            <a:avLst/>
          </a:prstGeom>
          <a:noFill/>
          <a:ln>
            <a:noFill/>
          </a:ln>
        </p:spPr>
      </p:pic>
      <p:sp>
        <p:nvSpPr>
          <p:cNvPr id="162" name="Google Shape;162;p27"/>
          <p:cNvSpPr txBox="1"/>
          <p:nvPr/>
        </p:nvSpPr>
        <p:spPr>
          <a:xfrm>
            <a:off x="1669800" y="4562475"/>
            <a:ext cx="6216000" cy="338700"/>
          </a:xfrm>
          <a:prstGeom prst="rect">
            <a:avLst/>
          </a:prstGeom>
          <a:noFill/>
          <a:ln>
            <a:noFill/>
          </a:ln>
        </p:spPr>
        <p:txBody>
          <a:bodyPr spcFirstLastPara="1" wrap="square" lIns="91425" tIns="91425" rIns="91425" bIns="91425" anchor="t" anchorCtr="0">
            <a:spAutoFit/>
          </a:bodyPr>
          <a:lstStyle/>
          <a:p>
            <a:pPr marL="1206500" lvl="0" indent="0" algn="l" rtl="0">
              <a:lnSpc>
                <a:spcPct val="115000"/>
              </a:lnSpc>
              <a:spcBef>
                <a:spcPts val="0"/>
              </a:spcBef>
              <a:spcAft>
                <a:spcPts val="0"/>
              </a:spcAft>
              <a:buNone/>
            </a:pPr>
            <a:r>
              <a:rPr lang="en" sz="1000" i="1">
                <a:latin typeface="Times New Roman"/>
                <a:ea typeface="Times New Roman"/>
                <a:cs typeface="Times New Roman"/>
                <a:sym typeface="Times New Roman"/>
              </a:rPr>
              <a:t>Figure10: Showing test score for undersampling for selected models</a:t>
            </a:r>
            <a:endParaRPr sz="1000" i="1">
              <a:latin typeface="Times New Roman"/>
              <a:ea typeface="Times New Roman"/>
              <a:cs typeface="Times New Roman"/>
              <a:sym typeface="Times New Roman"/>
            </a:endParaRPr>
          </a:p>
        </p:txBody>
      </p:sp>
      <p:sp>
        <p:nvSpPr>
          <p:cNvPr id="163" name="Google Shape;16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8"/>
          <p:cNvPicPr preferRelativeResize="0"/>
          <p:nvPr/>
        </p:nvPicPr>
        <p:blipFill>
          <a:blip r:embed="rId3">
            <a:alphaModFix/>
          </a:blip>
          <a:stretch>
            <a:fillRect/>
          </a:stretch>
        </p:blipFill>
        <p:spPr>
          <a:xfrm>
            <a:off x="921700" y="1086350"/>
            <a:ext cx="7300599" cy="3533050"/>
          </a:xfrm>
          <a:prstGeom prst="rect">
            <a:avLst/>
          </a:prstGeom>
          <a:noFill/>
          <a:ln>
            <a:noFill/>
          </a:ln>
        </p:spPr>
      </p:pic>
      <p:sp>
        <p:nvSpPr>
          <p:cNvPr id="169" name="Google Shape;169;p28"/>
          <p:cNvSpPr txBox="1"/>
          <p:nvPr/>
        </p:nvSpPr>
        <p:spPr>
          <a:xfrm>
            <a:off x="1640700" y="4619400"/>
            <a:ext cx="5862600" cy="338700"/>
          </a:xfrm>
          <a:prstGeom prst="rect">
            <a:avLst/>
          </a:prstGeom>
          <a:noFill/>
          <a:ln>
            <a:noFill/>
          </a:ln>
        </p:spPr>
        <p:txBody>
          <a:bodyPr spcFirstLastPara="1" wrap="square" lIns="91425" tIns="91425" rIns="91425" bIns="91425" anchor="t" anchorCtr="0">
            <a:spAutoFit/>
          </a:bodyPr>
          <a:lstStyle/>
          <a:p>
            <a:pPr marL="749300" lvl="0" indent="0" algn="l" rtl="0">
              <a:lnSpc>
                <a:spcPct val="115000"/>
              </a:lnSpc>
              <a:spcBef>
                <a:spcPts val="700"/>
              </a:spcBef>
              <a:spcAft>
                <a:spcPts val="0"/>
              </a:spcAft>
              <a:buNone/>
            </a:pPr>
            <a:r>
              <a:rPr lang="en" sz="1000" i="1">
                <a:latin typeface="Times New Roman"/>
                <a:ea typeface="Times New Roman"/>
                <a:cs typeface="Times New Roman"/>
                <a:sym typeface="Times New Roman"/>
              </a:rPr>
              <a:t>Figure11: Showing test score (auc,gini index) where models adjusted with class weight</a:t>
            </a:r>
            <a:endParaRPr sz="1000" i="1">
              <a:latin typeface="Times New Roman"/>
              <a:ea typeface="Times New Roman"/>
              <a:cs typeface="Times New Roman"/>
              <a:sym typeface="Times New Roman"/>
            </a:endParaRPr>
          </a:p>
        </p:txBody>
      </p:sp>
      <p:sp>
        <p:nvSpPr>
          <p:cNvPr id="170" name="Google Shape;17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1069076" y="843200"/>
            <a:ext cx="2129450" cy="3791849"/>
          </a:xfrm>
          <a:prstGeom prst="rect">
            <a:avLst/>
          </a:prstGeom>
          <a:noFill/>
          <a:ln>
            <a:noFill/>
          </a:ln>
        </p:spPr>
      </p:pic>
      <p:pic>
        <p:nvPicPr>
          <p:cNvPr id="176" name="Google Shape;176;p29"/>
          <p:cNvPicPr preferRelativeResize="0"/>
          <p:nvPr/>
        </p:nvPicPr>
        <p:blipFill>
          <a:blip r:embed="rId4">
            <a:alphaModFix/>
          </a:blip>
          <a:stretch>
            <a:fillRect/>
          </a:stretch>
        </p:blipFill>
        <p:spPr>
          <a:xfrm>
            <a:off x="5106925" y="809288"/>
            <a:ext cx="2559575" cy="3859675"/>
          </a:xfrm>
          <a:prstGeom prst="rect">
            <a:avLst/>
          </a:prstGeom>
          <a:noFill/>
          <a:ln>
            <a:noFill/>
          </a:ln>
        </p:spPr>
      </p:pic>
      <p:sp>
        <p:nvSpPr>
          <p:cNvPr id="177" name="Google Shape;177;p29"/>
          <p:cNvSpPr txBox="1"/>
          <p:nvPr/>
        </p:nvSpPr>
        <p:spPr>
          <a:xfrm>
            <a:off x="5106925" y="4655950"/>
            <a:ext cx="3000000" cy="338700"/>
          </a:xfrm>
          <a:prstGeom prst="rect">
            <a:avLst/>
          </a:prstGeom>
          <a:noFill/>
          <a:ln>
            <a:noFill/>
          </a:ln>
        </p:spPr>
        <p:txBody>
          <a:bodyPr spcFirstLastPara="1" wrap="square" lIns="91425" tIns="91425" rIns="91425" bIns="91425" anchor="t" anchorCtr="0">
            <a:spAutoFit/>
          </a:bodyPr>
          <a:lstStyle/>
          <a:p>
            <a:pPr marL="63500" lvl="0" indent="0" algn="l" rtl="0">
              <a:lnSpc>
                <a:spcPct val="115000"/>
              </a:lnSpc>
              <a:spcBef>
                <a:spcPts val="700"/>
              </a:spcBef>
              <a:spcAft>
                <a:spcPts val="0"/>
              </a:spcAft>
              <a:buNone/>
            </a:pPr>
            <a:r>
              <a:rPr lang="en" sz="1000" i="1">
                <a:latin typeface="Times New Roman"/>
                <a:ea typeface="Times New Roman"/>
                <a:cs typeface="Times New Roman"/>
                <a:sym typeface="Times New Roman"/>
              </a:rPr>
              <a:t>Figure 13: Showing results of XGBoost</a:t>
            </a:r>
            <a:endParaRPr sz="1000" i="1">
              <a:latin typeface="Times New Roman"/>
              <a:ea typeface="Times New Roman"/>
              <a:cs typeface="Times New Roman"/>
              <a:sym typeface="Times New Roman"/>
            </a:endParaRPr>
          </a:p>
        </p:txBody>
      </p:sp>
      <p:sp>
        <p:nvSpPr>
          <p:cNvPr id="178" name="Google Shape;178;p29"/>
          <p:cNvSpPr txBox="1"/>
          <p:nvPr/>
        </p:nvSpPr>
        <p:spPr>
          <a:xfrm>
            <a:off x="633800" y="465595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Times New Roman"/>
                <a:ea typeface="Times New Roman"/>
                <a:cs typeface="Times New Roman"/>
                <a:sym typeface="Times New Roman"/>
              </a:rPr>
              <a:t>Figure12:Confusion matrix for test set for all models</a:t>
            </a:r>
            <a:endParaRPr/>
          </a:p>
        </p:txBody>
      </p:sp>
      <p:sp>
        <p:nvSpPr>
          <p:cNvPr id="179" name="Google Shape;179;p29"/>
          <p:cNvSpPr txBox="1">
            <a:spLocks noGrp="1"/>
          </p:cNvSpPr>
          <p:nvPr>
            <p:ph type="title"/>
          </p:nvPr>
        </p:nvSpPr>
        <p:spPr>
          <a:xfrm>
            <a:off x="226375" y="182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0"/>
          <p:cNvPicPr preferRelativeResize="0"/>
          <p:nvPr/>
        </p:nvPicPr>
        <p:blipFill>
          <a:blip r:embed="rId3">
            <a:alphaModFix/>
          </a:blip>
          <a:stretch>
            <a:fillRect/>
          </a:stretch>
        </p:blipFill>
        <p:spPr>
          <a:xfrm>
            <a:off x="3004400" y="583550"/>
            <a:ext cx="3653125" cy="3976401"/>
          </a:xfrm>
          <a:prstGeom prst="rect">
            <a:avLst/>
          </a:prstGeom>
          <a:noFill/>
          <a:ln>
            <a:noFill/>
          </a:ln>
        </p:spPr>
      </p:pic>
      <p:sp>
        <p:nvSpPr>
          <p:cNvPr id="185" name="Google Shape;185;p30"/>
          <p:cNvSpPr txBox="1"/>
          <p:nvPr/>
        </p:nvSpPr>
        <p:spPr>
          <a:xfrm>
            <a:off x="1718550" y="4339075"/>
            <a:ext cx="7093500" cy="65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marL="749300" marR="1003300" lvl="0" indent="0" algn="ctr" rtl="0">
              <a:lnSpc>
                <a:spcPct val="115000"/>
              </a:lnSpc>
              <a:spcBef>
                <a:spcPts val="1100"/>
              </a:spcBef>
              <a:spcAft>
                <a:spcPts val="0"/>
              </a:spcAft>
              <a:buNone/>
            </a:pPr>
            <a:r>
              <a:rPr lang="en" sz="1000" i="1">
                <a:latin typeface="Times New Roman"/>
                <a:ea typeface="Times New Roman"/>
                <a:cs typeface="Times New Roman"/>
                <a:sym typeface="Times New Roman"/>
              </a:rPr>
              <a:t>Figure14: Showing auc score when XGBoost’s hyperparameters are tuned with optimizer</a:t>
            </a:r>
            <a:endParaRPr sz="1000" i="1">
              <a:latin typeface="Times New Roman"/>
              <a:ea typeface="Times New Roman"/>
              <a:cs typeface="Times New Roman"/>
              <a:sym typeface="Times New Roman"/>
            </a:endParaRPr>
          </a:p>
        </p:txBody>
      </p:sp>
      <p:sp>
        <p:nvSpPr>
          <p:cNvPr id="186" name="Google Shape;186;p30"/>
          <p:cNvSpPr txBox="1">
            <a:spLocks noGrp="1"/>
          </p:cNvSpPr>
          <p:nvPr>
            <p:ph type="title"/>
          </p:nvPr>
        </p:nvSpPr>
        <p:spPr>
          <a:xfrm>
            <a:off x="226375" y="182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1451287" y="889775"/>
            <a:ext cx="6070775" cy="3694675"/>
          </a:xfrm>
          <a:prstGeom prst="rect">
            <a:avLst/>
          </a:prstGeom>
          <a:noFill/>
          <a:ln>
            <a:noFill/>
          </a:ln>
        </p:spPr>
      </p:pic>
      <p:sp>
        <p:nvSpPr>
          <p:cNvPr id="192" name="Google Shape;192;p31"/>
          <p:cNvSpPr txBox="1"/>
          <p:nvPr/>
        </p:nvSpPr>
        <p:spPr>
          <a:xfrm>
            <a:off x="1986700" y="4290325"/>
            <a:ext cx="5557800" cy="58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736600" marR="1003300" lvl="0" indent="0" algn="ctr" rtl="0">
              <a:lnSpc>
                <a:spcPct val="115000"/>
              </a:lnSpc>
              <a:spcBef>
                <a:spcPts val="0"/>
              </a:spcBef>
              <a:spcAft>
                <a:spcPts val="0"/>
              </a:spcAft>
              <a:buNone/>
            </a:pPr>
            <a:r>
              <a:rPr lang="en" sz="1000" i="1">
                <a:latin typeface="Times New Roman"/>
                <a:ea typeface="Times New Roman"/>
                <a:cs typeface="Times New Roman"/>
                <a:sym typeface="Times New Roman"/>
              </a:rPr>
              <a:t>Figure15: Showing test score when model’s hyperparameters are tuned</a:t>
            </a:r>
            <a:endParaRPr sz="1000" i="1">
              <a:latin typeface="Times New Roman"/>
              <a:ea typeface="Times New Roman"/>
              <a:cs typeface="Times New Roman"/>
              <a:sym typeface="Times New Roman"/>
            </a:endParaRPr>
          </a:p>
        </p:txBody>
      </p:sp>
      <p:sp>
        <p:nvSpPr>
          <p:cNvPr id="193" name="Google Shape;193;p31"/>
          <p:cNvSpPr txBox="1">
            <a:spLocks noGrp="1"/>
          </p:cNvSpPr>
          <p:nvPr>
            <p:ph type="title"/>
          </p:nvPr>
        </p:nvSpPr>
        <p:spPr>
          <a:xfrm>
            <a:off x="226375" y="182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Data</a:t>
            </a:r>
            <a:endParaRPr/>
          </a:p>
        </p:txBody>
      </p:sp>
      <p:sp>
        <p:nvSpPr>
          <p:cNvPr id="73" name="Google Shape;73;p14"/>
          <p:cNvSpPr txBox="1"/>
          <p:nvPr/>
        </p:nvSpPr>
        <p:spPr>
          <a:xfrm>
            <a:off x="6303600" y="1087250"/>
            <a:ext cx="2336700" cy="3909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2400"/>
              </a:spcBef>
              <a:spcAft>
                <a:spcPts val="0"/>
              </a:spcAft>
              <a:buNone/>
            </a:pPr>
            <a:r>
              <a:rPr lang="en" sz="1200">
                <a:latin typeface="Times New Roman"/>
                <a:ea typeface="Times New Roman"/>
                <a:cs typeface="Times New Roman"/>
                <a:sym typeface="Times New Roman"/>
              </a:rPr>
              <a:t>Figure 1 shows there are missing values in 32 columns and in some columns the missing value amount is more than 50%. </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latin typeface="Times New Roman"/>
                <a:ea typeface="Times New Roman"/>
                <a:cs typeface="Times New Roman"/>
                <a:sym typeface="Times New Roman"/>
              </a:rPr>
              <a:t>To tackle missing values different methods of imputation were tested (ex: filling missing values with mean, median, or mode). Missing values can be predicted as well by K-nearest Neighbor (KNN) or iterative approaches. There are also Tree methods like XGBoost, LightGBM.</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a:latin typeface="Open Sans"/>
              <a:ea typeface="Open Sans"/>
              <a:cs typeface="Open Sans"/>
              <a:sym typeface="Open Sans"/>
            </a:endParaRPr>
          </a:p>
        </p:txBody>
      </p:sp>
      <p:pic>
        <p:nvPicPr>
          <p:cNvPr id="74" name="Google Shape;74;p14"/>
          <p:cNvPicPr preferRelativeResize="0"/>
          <p:nvPr/>
        </p:nvPicPr>
        <p:blipFill>
          <a:blip r:embed="rId3">
            <a:alphaModFix/>
          </a:blip>
          <a:stretch>
            <a:fillRect/>
          </a:stretch>
        </p:blipFill>
        <p:spPr>
          <a:xfrm>
            <a:off x="311700" y="1024500"/>
            <a:ext cx="5375819" cy="3686276"/>
          </a:xfrm>
          <a:prstGeom prst="rect">
            <a:avLst/>
          </a:prstGeom>
          <a:noFill/>
          <a:ln>
            <a:noFill/>
          </a:ln>
        </p:spPr>
      </p:pic>
      <p:sp>
        <p:nvSpPr>
          <p:cNvPr id="75" name="Google Shape;75;p14"/>
          <p:cNvSpPr txBox="1"/>
          <p:nvPr/>
        </p:nvSpPr>
        <p:spPr>
          <a:xfrm>
            <a:off x="743500" y="4710775"/>
            <a:ext cx="5009400" cy="338700"/>
          </a:xfrm>
          <a:prstGeom prst="rect">
            <a:avLst/>
          </a:prstGeom>
          <a:noFill/>
          <a:ln>
            <a:noFill/>
          </a:ln>
        </p:spPr>
        <p:txBody>
          <a:bodyPr spcFirstLastPara="1" wrap="square" lIns="91425" tIns="91425" rIns="91425" bIns="91425" anchor="t" anchorCtr="0">
            <a:spAutoFit/>
          </a:bodyPr>
          <a:lstStyle/>
          <a:p>
            <a:pPr marL="749300" marR="1003300" lvl="0" indent="0" algn="ctr" rtl="0">
              <a:lnSpc>
                <a:spcPct val="115000"/>
              </a:lnSpc>
              <a:spcBef>
                <a:spcPts val="800"/>
              </a:spcBef>
              <a:spcAft>
                <a:spcPts val="0"/>
              </a:spcAft>
              <a:buNone/>
            </a:pPr>
            <a:r>
              <a:rPr lang="en" sz="1000" i="1">
                <a:latin typeface="Times New Roman"/>
                <a:ea typeface="Times New Roman"/>
                <a:cs typeface="Times New Roman"/>
                <a:sym typeface="Times New Roman"/>
              </a:rPr>
              <a:t>Figure1: Showing missing data amount in test data set.</a:t>
            </a:r>
            <a:endParaRPr sz="1000" i="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Data</a:t>
            </a:r>
            <a:endParaRPr/>
          </a:p>
        </p:txBody>
      </p:sp>
      <p:pic>
        <p:nvPicPr>
          <p:cNvPr id="81" name="Google Shape;81;p15"/>
          <p:cNvPicPr preferRelativeResize="0"/>
          <p:nvPr/>
        </p:nvPicPr>
        <p:blipFill rotWithShape="1">
          <a:blip r:embed="rId3">
            <a:alphaModFix/>
          </a:blip>
          <a:srcRect t="2610"/>
          <a:stretch/>
        </p:blipFill>
        <p:spPr>
          <a:xfrm>
            <a:off x="1662163" y="1196075"/>
            <a:ext cx="5819675" cy="3382225"/>
          </a:xfrm>
          <a:prstGeom prst="rect">
            <a:avLst/>
          </a:prstGeom>
          <a:noFill/>
          <a:ln>
            <a:noFill/>
          </a:ln>
        </p:spPr>
      </p:pic>
      <p:sp>
        <p:nvSpPr>
          <p:cNvPr id="82" name="Google Shape;82;p15"/>
          <p:cNvSpPr txBox="1"/>
          <p:nvPr/>
        </p:nvSpPr>
        <p:spPr>
          <a:xfrm>
            <a:off x="3193350" y="462195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Times New Roman"/>
                <a:ea typeface="Times New Roman"/>
                <a:cs typeface="Times New Roman"/>
                <a:sym typeface="Times New Roman"/>
              </a:rPr>
              <a:t>Figure2: Showing distributions of VAR1 and VAR2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
        <p:nvSpPr>
          <p:cNvPr id="88" name="Google Shape;88;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0" algn="just" rtl="0">
              <a:lnSpc>
                <a:spcPct val="150000"/>
              </a:lnSpc>
              <a:spcBef>
                <a:spcPts val="0"/>
              </a:spcBef>
              <a:spcAft>
                <a:spcPts val="0"/>
              </a:spcAft>
              <a:buNone/>
            </a:pPr>
            <a:r>
              <a:rPr lang="en" sz="1400">
                <a:solidFill>
                  <a:srgbClr val="000000"/>
                </a:solidFill>
                <a:latin typeface="Times New Roman"/>
                <a:ea typeface="Times New Roman"/>
                <a:cs typeface="Times New Roman"/>
                <a:sym typeface="Times New Roman"/>
              </a:rPr>
              <a:t>There are several different ways to handle imbalance data:</a:t>
            </a:r>
            <a:endParaRPr sz="14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200" b="1">
                <a:solidFill>
                  <a:srgbClr val="000000"/>
                </a:solidFill>
                <a:latin typeface="Times New Roman"/>
                <a:ea typeface="Times New Roman"/>
                <a:cs typeface="Times New Roman"/>
                <a:sym typeface="Times New Roman"/>
              </a:rPr>
              <a:t>Synthetic Minority Over-sampling Technique (SMOTE): </a:t>
            </a:r>
            <a:endParaRPr sz="1200" b="1">
              <a:solidFill>
                <a:srgbClr val="000000"/>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If data is synthetically generated for the less crowded class </a:t>
            </a:r>
            <a:endParaRPr sz="1200">
              <a:solidFill>
                <a:srgbClr val="000000"/>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Better results in non continuous data sets</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200" b="1">
                <a:solidFill>
                  <a:srgbClr val="000000"/>
                </a:solidFill>
                <a:latin typeface="Times New Roman"/>
                <a:ea typeface="Times New Roman"/>
                <a:cs typeface="Times New Roman"/>
                <a:sym typeface="Times New Roman"/>
              </a:rPr>
              <a:t>Random Undersampling : </a:t>
            </a:r>
            <a:r>
              <a:rPr lang="en" sz="1200">
                <a:solidFill>
                  <a:srgbClr val="000000"/>
                </a:solidFill>
                <a:latin typeface="Times New Roman"/>
                <a:ea typeface="Times New Roman"/>
                <a:cs typeface="Times New Roman"/>
                <a:sym typeface="Times New Roman"/>
              </a:rPr>
              <a:t>removing random samples from the majority class</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200" b="1">
                <a:solidFill>
                  <a:srgbClr val="000000"/>
                </a:solidFill>
                <a:latin typeface="Times New Roman"/>
                <a:ea typeface="Times New Roman"/>
                <a:cs typeface="Times New Roman"/>
                <a:sym typeface="Times New Roman"/>
              </a:rPr>
              <a:t>Random Oversampling:  </a:t>
            </a:r>
            <a:r>
              <a:rPr lang="en" sz="1200">
                <a:solidFill>
                  <a:srgbClr val="000000"/>
                </a:solidFill>
                <a:latin typeface="Times New Roman"/>
                <a:ea typeface="Times New Roman"/>
                <a:cs typeface="Times New Roman"/>
                <a:sym typeface="Times New Roman"/>
              </a:rPr>
              <a:t>adding the same random data from the minority class  to the minority class over and over again </a:t>
            </a:r>
            <a:endParaRPr sz="1200">
              <a:solidFill>
                <a:srgbClr val="000000"/>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similar to tuning class_weigth parameters in many Machine Learning algorithms in Python</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200" b="1">
                <a:solidFill>
                  <a:srgbClr val="000000"/>
                </a:solidFill>
                <a:latin typeface="Times New Roman"/>
                <a:ea typeface="Times New Roman"/>
                <a:cs typeface="Times New Roman"/>
                <a:sym typeface="Times New Roman"/>
              </a:rPr>
              <a:t>Combinaton of undersampling and oversampling: </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Can get better results</a:t>
            </a: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Used for credit card fraudulent transactions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There are also several different techniques to handle missing-value imputations:</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Filling  missing values with mean, median or mode</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predicting values by K-nearest Neighbor (KNN) or iterative approaches.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Tree methods like XGBoost,, LightGBM which can handle missing values automatically without preprocessing</a:t>
            </a:r>
            <a:endParaRPr sz="12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There are also several machine learning classifiers:</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Support Vector Machine (SVM)s,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Decision trees,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Random forests,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KNN</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Combining different classifiers like boostering algorithms</a:t>
            </a:r>
            <a:endParaRPr sz="1200">
              <a:solidFill>
                <a:srgbClr val="000000"/>
              </a:solidFill>
              <a:latin typeface="Times New Roman"/>
              <a:ea typeface="Times New Roman"/>
              <a:cs typeface="Times New Roman"/>
              <a:sym typeface="Times New Roman"/>
            </a:endParaRPr>
          </a:p>
        </p:txBody>
      </p:sp>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rgbClr val="000000"/>
              </a:buClr>
              <a:buSzPts val="1200"/>
              <a:buFont typeface="Times New Roman"/>
              <a:buChar char="●"/>
            </a:pPr>
            <a:r>
              <a:rPr lang="en" sz="1200" i="1">
                <a:solidFill>
                  <a:srgbClr val="000000"/>
                </a:solidFill>
                <a:latin typeface="Times New Roman"/>
                <a:ea typeface="Times New Roman"/>
                <a:cs typeface="Times New Roman"/>
                <a:sym typeface="Times New Roman"/>
              </a:rPr>
              <a:t>The Multilayer Perceptron Neural Network (MLP) </a:t>
            </a:r>
            <a:r>
              <a:rPr lang="en" sz="1200">
                <a:solidFill>
                  <a:srgbClr val="000000"/>
                </a:solidFill>
                <a:latin typeface="Times New Roman"/>
                <a:ea typeface="Times New Roman"/>
                <a:cs typeface="Times New Roman"/>
                <a:sym typeface="Times New Roman"/>
              </a:rPr>
              <a:t>has one or more layers of neurons. Data is given to the base (input) layer and prediction is made on the output layer. Between input and output layers there could be hidden levels as well. MLP is a supervised learning technique that trains on a data set to learn a function that represents data.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i="1">
                <a:solidFill>
                  <a:srgbClr val="000000"/>
                </a:solidFill>
                <a:latin typeface="Times New Roman"/>
                <a:ea typeface="Times New Roman"/>
                <a:cs typeface="Times New Roman"/>
                <a:sym typeface="Times New Roman"/>
              </a:rPr>
              <a:t>Decision Trees:</a:t>
            </a:r>
            <a:r>
              <a:rPr lang="en" sz="1200">
                <a:solidFill>
                  <a:srgbClr val="000000"/>
                </a:solidFill>
                <a:latin typeface="Times New Roman"/>
                <a:ea typeface="Times New Roman"/>
                <a:cs typeface="Times New Roman"/>
                <a:sym typeface="Times New Roman"/>
              </a:rPr>
              <a:t> the goal is to learn  decision rules from data features to predict the value of a target variable. Decision trees are a non-parametric supervised learning method that can be used for classification and regression problems.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i="1">
                <a:solidFill>
                  <a:srgbClr val="000000"/>
                </a:solidFill>
                <a:latin typeface="Times New Roman"/>
                <a:ea typeface="Times New Roman"/>
                <a:cs typeface="Times New Roman"/>
                <a:sym typeface="Times New Roman"/>
              </a:rPr>
              <a:t>Random Forest </a:t>
            </a:r>
            <a:r>
              <a:rPr lang="en" sz="1200">
                <a:solidFill>
                  <a:srgbClr val="000000"/>
                </a:solidFill>
                <a:latin typeface="Times New Roman"/>
                <a:ea typeface="Times New Roman"/>
                <a:cs typeface="Times New Roman"/>
                <a:sym typeface="Times New Roman"/>
              </a:rPr>
              <a:t>algorithms are meta estimators that employ averaging to increase predicted accuracy and control over-fitting by fitting several decision tree classifiers on various sub-samples of the data set. </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Char char="●"/>
            </a:pPr>
            <a:r>
              <a:rPr lang="en" sz="1200" i="1">
                <a:solidFill>
                  <a:srgbClr val="000000"/>
                </a:solidFill>
                <a:latin typeface="Times New Roman"/>
                <a:ea typeface="Times New Roman"/>
                <a:cs typeface="Times New Roman"/>
                <a:sym typeface="Times New Roman"/>
              </a:rPr>
              <a:t>KNN</a:t>
            </a:r>
            <a:r>
              <a:rPr lang="en" sz="1200">
                <a:solidFill>
                  <a:srgbClr val="000000"/>
                </a:solidFill>
                <a:latin typeface="Times New Roman"/>
                <a:ea typeface="Times New Roman"/>
                <a:cs typeface="Times New Roman"/>
                <a:sym typeface="Times New Roman"/>
              </a:rPr>
              <a:t> is a neighbors-based classification is a kind of instance-based learning, also known as non-generalizing learning, in which no attempt is made to build a general internal model, instead of storing samples of the training data. Classification is determined by a simple majority vote of each point's nearest neighbors: a query point is assigned to the data class having the most representatives among the point's nearest neighbors.</a:t>
            </a:r>
            <a:endParaRPr/>
          </a:p>
        </p:txBody>
      </p:sp>
      <p:sp>
        <p:nvSpPr>
          <p:cNvPr id="100" name="Google Shape;100;p18"/>
          <p:cNvSpPr txBox="1">
            <a:spLocks noGrp="1"/>
          </p:cNvSpPr>
          <p:nvPr>
            <p:ph type="title"/>
          </p:nvPr>
        </p:nvSpPr>
        <p:spPr>
          <a:xfrm>
            <a:off x="464100" y="597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marR="0" lvl="0" indent="-293370" algn="just" rtl="0">
              <a:lnSpc>
                <a:spcPct val="150000"/>
              </a:lnSpc>
              <a:spcBef>
                <a:spcPts val="0"/>
              </a:spcBef>
              <a:spcAft>
                <a:spcPts val="0"/>
              </a:spcAft>
              <a:buClr>
                <a:srgbClr val="000000"/>
              </a:buClr>
              <a:buSzPct val="100000"/>
              <a:buFont typeface="Times New Roman"/>
              <a:buChar char="●"/>
            </a:pPr>
            <a:r>
              <a:rPr lang="en" sz="1200" i="1">
                <a:solidFill>
                  <a:srgbClr val="000000"/>
                </a:solidFill>
                <a:latin typeface="Times New Roman"/>
                <a:ea typeface="Times New Roman"/>
                <a:cs typeface="Times New Roman"/>
                <a:sym typeface="Times New Roman"/>
              </a:rPr>
              <a:t>Boosting algorithms: </a:t>
            </a:r>
            <a:r>
              <a:rPr lang="en" sz="1200">
                <a:solidFill>
                  <a:srgbClr val="000000"/>
                </a:solidFill>
                <a:latin typeface="Times New Roman"/>
                <a:ea typeface="Times New Roman"/>
                <a:cs typeface="Times New Roman"/>
                <a:sym typeface="Times New Roman"/>
              </a:rPr>
              <a:t>built from a set of weak classifiers that output a single strong classifier. </a:t>
            </a:r>
            <a:endParaRPr sz="1200">
              <a:solidFill>
                <a:srgbClr val="000000"/>
              </a:solidFill>
              <a:latin typeface="Times New Roman"/>
              <a:ea typeface="Times New Roman"/>
              <a:cs typeface="Times New Roman"/>
              <a:sym typeface="Times New Roman"/>
            </a:endParaRPr>
          </a:p>
          <a:p>
            <a:pPr marL="914400" marR="0" lvl="0" indent="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Gradient boosting refers to a class of ensemble machine learning algorithms that can be used for classification or regression predictive modeling problems. </a:t>
            </a:r>
            <a:endParaRPr sz="1200">
              <a:solidFill>
                <a:srgbClr val="000000"/>
              </a:solidFill>
              <a:latin typeface="Times New Roman"/>
              <a:ea typeface="Times New Roman"/>
              <a:cs typeface="Times New Roman"/>
              <a:sym typeface="Times New Roman"/>
            </a:endParaRPr>
          </a:p>
          <a:p>
            <a:pPr marL="457200" marR="0" lvl="0" indent="-293370" algn="just" rtl="0">
              <a:lnSpc>
                <a:spcPct val="150000"/>
              </a:lnSpc>
              <a:spcBef>
                <a:spcPts val="0"/>
              </a:spcBef>
              <a:spcAft>
                <a:spcPts val="0"/>
              </a:spcAft>
              <a:buClr>
                <a:srgbClr val="000000"/>
              </a:buClr>
              <a:buSzPct val="100000"/>
              <a:buFont typeface="Times New Roman"/>
              <a:buChar char="●"/>
            </a:pPr>
            <a:r>
              <a:rPr lang="en" sz="1200" i="1">
                <a:solidFill>
                  <a:srgbClr val="000000"/>
                </a:solidFill>
                <a:latin typeface="Times New Roman"/>
                <a:ea typeface="Times New Roman"/>
                <a:cs typeface="Times New Roman"/>
                <a:sym typeface="Times New Roman"/>
              </a:rPr>
              <a:t>The AdaBoost classifier</a:t>
            </a:r>
            <a:r>
              <a:rPr lang="en" sz="1200">
                <a:solidFill>
                  <a:srgbClr val="000000"/>
                </a:solidFill>
                <a:latin typeface="Times New Roman"/>
                <a:ea typeface="Times New Roman"/>
                <a:cs typeface="Times New Roman"/>
                <a:sym typeface="Times New Roman"/>
              </a:rPr>
              <a:t>: a meta-estimator that begins by fitting a classifier on the original data set and then fits additional copies of the classifier on the same data set but where the weights of incorrectly classified instances are adjusted such that subsequent classifiers focus more on difficult cases. </a:t>
            </a:r>
            <a:endParaRPr sz="120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marR="0" lvl="0" indent="-293370" algn="just" rtl="0">
              <a:lnSpc>
                <a:spcPct val="150000"/>
              </a:lnSpc>
              <a:spcBef>
                <a:spcPts val="0"/>
              </a:spcBef>
              <a:spcAft>
                <a:spcPts val="0"/>
              </a:spcAft>
              <a:buClr>
                <a:srgbClr val="000000"/>
              </a:buClr>
              <a:buSzPct val="100000"/>
              <a:buFont typeface="Times New Roman"/>
              <a:buChar char="●"/>
            </a:pPr>
            <a:r>
              <a:rPr lang="en" sz="1200" i="1">
                <a:solidFill>
                  <a:srgbClr val="000000"/>
                </a:solidFill>
                <a:latin typeface="Times New Roman"/>
                <a:ea typeface="Times New Roman"/>
                <a:cs typeface="Times New Roman"/>
                <a:sym typeface="Times New Roman"/>
              </a:rPr>
              <a:t>The LightGBM:</a:t>
            </a:r>
            <a:r>
              <a:rPr lang="en" sz="1200">
                <a:solidFill>
                  <a:srgbClr val="000000"/>
                </a:solidFill>
                <a:latin typeface="Times New Roman"/>
                <a:ea typeface="Times New Roman"/>
                <a:cs typeface="Times New Roman"/>
                <a:sym typeface="Times New Roman"/>
              </a:rPr>
              <a:t> GBDT open-source framework that enables for highly efficient training over huge data sets while consuming little memory. Gradient-based One-Side Sampling (GOSS) and Exclusive Feature Bundling (EFB) LightGBM can train each tree with only a small portion of the complete data set thanks to GOSS. </a:t>
            </a:r>
            <a:endParaRPr sz="1200">
              <a:solidFill>
                <a:srgbClr val="000000"/>
              </a:solidFill>
              <a:latin typeface="Times New Roman"/>
              <a:ea typeface="Times New Roman"/>
              <a:cs typeface="Times New Roman"/>
              <a:sym typeface="Times New Roman"/>
            </a:endParaRPr>
          </a:p>
          <a:p>
            <a:pPr marL="0" marR="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handles high-dimensional sparse features significantly better than EFB</a:t>
            </a:r>
            <a:endParaRPr sz="1200">
              <a:solidFill>
                <a:srgbClr val="000000"/>
              </a:solidFill>
              <a:latin typeface="Times New Roman"/>
              <a:ea typeface="Times New Roman"/>
              <a:cs typeface="Times New Roman"/>
              <a:sym typeface="Times New Roman"/>
            </a:endParaRPr>
          </a:p>
          <a:p>
            <a:pPr marL="0" marR="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supports GPU-accelerated distributed training with reduced communication costs</a:t>
            </a:r>
            <a:endParaRPr sz="1200">
              <a:solidFill>
                <a:srgbClr val="000000"/>
              </a:solidFill>
              <a:latin typeface="Times New Roman"/>
              <a:ea typeface="Times New Roman"/>
              <a:cs typeface="Times New Roman"/>
              <a:sym typeface="Times New Roman"/>
            </a:endParaRPr>
          </a:p>
          <a:p>
            <a:pPr marL="0" marR="0" lvl="0" indent="457200" algn="just" rtl="0">
              <a:lnSpc>
                <a:spcPct val="15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marR="0" lvl="0" indent="-293370" algn="just" rtl="0">
              <a:lnSpc>
                <a:spcPct val="150000"/>
              </a:lnSpc>
              <a:spcBef>
                <a:spcPts val="0"/>
              </a:spcBef>
              <a:spcAft>
                <a:spcPts val="0"/>
              </a:spcAft>
              <a:buClr>
                <a:srgbClr val="000000"/>
              </a:buClr>
              <a:buSzPct val="100000"/>
              <a:buFont typeface="Times New Roman"/>
              <a:buChar char="●"/>
            </a:pPr>
            <a:r>
              <a:rPr lang="en" sz="1200" i="1">
                <a:solidFill>
                  <a:srgbClr val="000000"/>
                </a:solidFill>
                <a:latin typeface="Times New Roman"/>
                <a:ea typeface="Times New Roman"/>
                <a:cs typeface="Times New Roman"/>
                <a:sym typeface="Times New Roman"/>
              </a:rPr>
              <a:t>XGBoost:</a:t>
            </a:r>
            <a:r>
              <a:rPr lang="en" sz="1200">
                <a:solidFill>
                  <a:srgbClr val="000000"/>
                </a:solidFill>
                <a:latin typeface="Times New Roman"/>
                <a:ea typeface="Times New Roman"/>
                <a:cs typeface="Times New Roman"/>
                <a:sym typeface="Times New Roman"/>
              </a:rPr>
              <a:t> a scalable tree boosting technique commonly used by data scientists that produces cutting-edge outcomes on a variety of challenges. theoretically justified weighted quantile sketch for approximate learning and an unique sparsity aware technique for handling sparse data. </a:t>
            </a:r>
            <a:endParaRPr sz="1200">
              <a:solidFill>
                <a:srgbClr val="000000"/>
              </a:solidFill>
              <a:latin typeface="Times New Roman"/>
              <a:ea typeface="Times New Roman"/>
              <a:cs typeface="Times New Roman"/>
              <a:sym typeface="Times New Roman"/>
            </a:endParaRPr>
          </a:p>
          <a:p>
            <a:pPr marL="0" marR="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uses cache access patterns, data compression, and sharding for developing a scalable end-to-end system with tree boosting,</a:t>
            </a:r>
            <a:endParaRPr/>
          </a:p>
        </p:txBody>
      </p:sp>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Design</a:t>
            </a:r>
            <a:endParaRPr/>
          </a:p>
        </p:txBody>
      </p:sp>
      <p:pic>
        <p:nvPicPr>
          <p:cNvPr id="112" name="Google Shape;112;p20"/>
          <p:cNvPicPr preferRelativeResize="0"/>
          <p:nvPr/>
        </p:nvPicPr>
        <p:blipFill>
          <a:blip r:embed="rId3">
            <a:alphaModFix/>
          </a:blip>
          <a:stretch>
            <a:fillRect/>
          </a:stretch>
        </p:blipFill>
        <p:spPr>
          <a:xfrm>
            <a:off x="1200775" y="1152425"/>
            <a:ext cx="6002550" cy="3046300"/>
          </a:xfrm>
          <a:prstGeom prst="rect">
            <a:avLst/>
          </a:prstGeom>
          <a:noFill/>
          <a:ln>
            <a:noFill/>
          </a:ln>
        </p:spPr>
      </p:pic>
      <p:sp>
        <p:nvSpPr>
          <p:cNvPr id="113" name="Google Shape;113;p20"/>
          <p:cNvSpPr txBox="1"/>
          <p:nvPr/>
        </p:nvSpPr>
        <p:spPr>
          <a:xfrm>
            <a:off x="3534650" y="443912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Times New Roman"/>
                <a:ea typeface="Times New Roman"/>
                <a:cs typeface="Times New Roman"/>
                <a:sym typeface="Times New Roman"/>
              </a:rPr>
              <a:t>Figure3: Showing our pipeline for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Handling problems in Reprocessing</a:t>
            </a:r>
            <a:endParaRPr/>
          </a:p>
        </p:txBody>
      </p:sp>
      <p:pic>
        <p:nvPicPr>
          <p:cNvPr id="119" name="Google Shape;119;p21"/>
          <p:cNvPicPr preferRelativeResize="0"/>
          <p:nvPr/>
        </p:nvPicPr>
        <p:blipFill>
          <a:blip r:embed="rId3">
            <a:alphaModFix/>
          </a:blip>
          <a:stretch>
            <a:fillRect/>
          </a:stretch>
        </p:blipFill>
        <p:spPr>
          <a:xfrm>
            <a:off x="311700" y="1369863"/>
            <a:ext cx="5800725" cy="3095625"/>
          </a:xfrm>
          <a:prstGeom prst="rect">
            <a:avLst/>
          </a:prstGeom>
          <a:noFill/>
          <a:ln>
            <a:noFill/>
          </a:ln>
        </p:spPr>
      </p:pic>
      <p:sp>
        <p:nvSpPr>
          <p:cNvPr id="120" name="Google Shape;120;p21"/>
          <p:cNvSpPr txBox="1"/>
          <p:nvPr/>
        </p:nvSpPr>
        <p:spPr>
          <a:xfrm>
            <a:off x="5972075" y="1227275"/>
            <a:ext cx="3066900" cy="3170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latin typeface="Times New Roman"/>
                <a:ea typeface="Times New Roman"/>
                <a:cs typeface="Times New Roman"/>
                <a:sym typeface="Times New Roman"/>
              </a:rPr>
              <a:t>To find the best method we looked at RMSE-scores of each column imputed by different methods. </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200">
                <a:latin typeface="Times New Roman"/>
                <a:ea typeface="Times New Roman"/>
                <a:cs typeface="Times New Roman"/>
                <a:sym typeface="Times New Roman"/>
              </a:rPr>
              <a:t>Figure. 4 shows an example of our results from imputation:</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200">
                <a:latin typeface="Times New Roman"/>
                <a:ea typeface="Times New Roman"/>
                <a:cs typeface="Times New Roman"/>
                <a:sym typeface="Times New Roman"/>
              </a:rPr>
              <a:t>For VAR9 and all other variable columns we tried imputing by using mean value of the column, median of the column, a constant value and by predicting the what value would be by training on filled rows of that column. </a:t>
            </a:r>
            <a:endParaRPr sz="1200">
              <a:latin typeface="Times New Roman"/>
              <a:ea typeface="Times New Roman"/>
              <a:cs typeface="Times New Roman"/>
              <a:sym typeface="Times New Roman"/>
            </a:endParaRPr>
          </a:p>
          <a:p>
            <a:pPr marL="0" lvl="0" indent="0" algn="l" rtl="0">
              <a:spcBef>
                <a:spcPts val="0"/>
              </a:spcBef>
              <a:spcAft>
                <a:spcPts val="0"/>
              </a:spcAft>
              <a:buNone/>
            </a:pPr>
            <a:endParaRPr>
              <a:latin typeface="Open Sans"/>
              <a:ea typeface="Open Sans"/>
              <a:cs typeface="Open Sans"/>
              <a:sym typeface="Open Sans"/>
            </a:endParaRPr>
          </a:p>
        </p:txBody>
      </p:sp>
      <p:sp>
        <p:nvSpPr>
          <p:cNvPr id="121" name="Google Shape;121;p21"/>
          <p:cNvSpPr txBox="1"/>
          <p:nvPr/>
        </p:nvSpPr>
        <p:spPr>
          <a:xfrm>
            <a:off x="61313" y="4550825"/>
            <a:ext cx="6301500" cy="338700"/>
          </a:xfrm>
          <a:prstGeom prst="rect">
            <a:avLst/>
          </a:prstGeom>
          <a:noFill/>
          <a:ln>
            <a:noFill/>
          </a:ln>
        </p:spPr>
        <p:txBody>
          <a:bodyPr spcFirstLastPara="1" wrap="square" lIns="91425" tIns="91425" rIns="91425" bIns="91425" anchor="t" anchorCtr="0">
            <a:spAutoFit/>
          </a:bodyPr>
          <a:lstStyle/>
          <a:p>
            <a:pPr marL="749300" marR="101600" lvl="0" indent="0" algn="ctr" rtl="0">
              <a:lnSpc>
                <a:spcPct val="115000"/>
              </a:lnSpc>
              <a:spcBef>
                <a:spcPts val="900"/>
              </a:spcBef>
              <a:spcAft>
                <a:spcPts val="0"/>
              </a:spcAft>
              <a:buNone/>
            </a:pPr>
            <a:r>
              <a:rPr lang="en" sz="1000" i="1">
                <a:latin typeface="Times New Roman"/>
                <a:ea typeface="Times New Roman"/>
                <a:cs typeface="Times New Roman"/>
                <a:sym typeface="Times New Roman"/>
              </a:rPr>
              <a:t>Figure4: Imputation methods RMSE score for VAR9</a:t>
            </a:r>
            <a:endParaRPr sz="1000" i="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972</Words>
  <Application>Microsoft Macintosh PowerPoint</Application>
  <PresentationFormat>On-screen Show (16:9)</PresentationFormat>
  <Paragraphs>78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vt:lpstr>
      <vt:lpstr>Open Sans</vt:lpstr>
      <vt:lpstr>PT Sans Narrow</vt:lpstr>
      <vt:lpstr>Arial</vt:lpstr>
      <vt:lpstr>Tropic</vt:lpstr>
      <vt:lpstr>Modeling Personal Finance Credit Usage Characteristics of Credit Card Holders</vt:lpstr>
      <vt:lpstr>Analysis of Data</vt:lpstr>
      <vt:lpstr>Analysis of Data</vt:lpstr>
      <vt:lpstr>Literature Review</vt:lpstr>
      <vt:lpstr>Literature Review</vt:lpstr>
      <vt:lpstr>Literature Review</vt:lpstr>
      <vt:lpstr>Literature Review</vt:lpstr>
      <vt:lpstr>System Design</vt:lpstr>
      <vt:lpstr>Handling problems in Reprocessing</vt:lpstr>
      <vt:lpstr>Consideration of Alternatives</vt:lpstr>
      <vt:lpstr>Implementation</vt:lpstr>
      <vt:lpstr>Implementation</vt:lpstr>
      <vt:lpstr>Implementation</vt:lpstr>
      <vt:lpstr>Implementation</vt:lpstr>
      <vt:lpstr>Implementation</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Personal Finance Credit Usage Characteristics of Credit Card Holders</dc:title>
  <cp:lastModifiedBy>MERVE SENA TASCI</cp:lastModifiedBy>
  <cp:revision>1</cp:revision>
  <dcterms:modified xsi:type="dcterms:W3CDTF">2022-05-27T04:59:30Z</dcterms:modified>
</cp:coreProperties>
</file>