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2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2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sp>
        <p:nvSpPr>
          <p:cNvPr id="94" name="TextBox 2"/>
          <p:cNvSpPr txBox="1"/>
          <p:nvPr/>
        </p:nvSpPr>
        <p:spPr>
          <a:xfrm>
            <a:off x="1187630" y="1483159"/>
            <a:ext cx="10473210" cy="66184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3000"/>
              </a:lnSpc>
              <a:defRPr sz="11800">
                <a:latin typeface="Glacial Indifference"/>
                <a:ea typeface="Glacial Indifference"/>
                <a:cs typeface="Glacial Indifference"/>
                <a:sym typeface="Glacial Indifference"/>
              </a:defRPr>
            </a:lvl1pPr>
          </a:lstStyle>
          <a:p>
            <a:pPr/>
            <a:r>
              <a:t>Intra-Student Faculty Communication System</a:t>
            </a:r>
          </a:p>
        </p:txBody>
      </p:sp>
      <p:grpSp>
        <p:nvGrpSpPr>
          <p:cNvPr id="98" name="Group 3"/>
          <p:cNvGrpSpPr/>
          <p:nvPr/>
        </p:nvGrpSpPr>
        <p:grpSpPr>
          <a:xfrm>
            <a:off x="1028700" y="8307226"/>
            <a:ext cx="8635765" cy="843974"/>
            <a:chOff x="0" y="0"/>
            <a:chExt cx="8635764" cy="843972"/>
          </a:xfrm>
        </p:grpSpPr>
        <p:sp>
          <p:nvSpPr>
            <p:cNvPr id="95" name="Freeform 5"/>
            <p:cNvSpPr/>
            <p:nvPr/>
          </p:nvSpPr>
          <p:spPr>
            <a:xfrm rot="5400000">
              <a:off x="92409" y="-92410"/>
              <a:ext cx="843518" cy="1028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4" y="21093"/>
                  </a:moveTo>
                  <a:cubicBezTo>
                    <a:pt x="8311" y="21399"/>
                    <a:pt x="9570" y="21600"/>
                    <a:pt x="10806" y="21600"/>
                  </a:cubicBezTo>
                  <a:cubicBezTo>
                    <a:pt x="12041" y="21600"/>
                    <a:pt x="13230" y="21428"/>
                    <a:pt x="14326" y="21122"/>
                  </a:cubicBezTo>
                  <a:cubicBezTo>
                    <a:pt x="14349" y="21112"/>
                    <a:pt x="14373" y="21112"/>
                    <a:pt x="14396" y="21103"/>
                  </a:cubicBezTo>
                  <a:cubicBezTo>
                    <a:pt x="18511" y="19879"/>
                    <a:pt x="21542" y="16647"/>
                    <a:pt x="21600" y="12870"/>
                  </a:cubicBezTo>
                  <a:lnTo>
                    <a:pt x="21600" y="0"/>
                  </a:lnTo>
                  <a:lnTo>
                    <a:pt x="0" y="0"/>
                  </a:lnTo>
                  <a:lnTo>
                    <a:pt x="0" y="12861"/>
                  </a:lnTo>
                  <a:cubicBezTo>
                    <a:pt x="58" y="16666"/>
                    <a:pt x="3042" y="19898"/>
                    <a:pt x="7204" y="21093"/>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6" name="Freeform 7"/>
            <p:cNvSpPr/>
            <p:nvPr/>
          </p:nvSpPr>
          <p:spPr>
            <a:xfrm rot="16200000">
              <a:off x="7699838" y="-91955"/>
              <a:ext cx="843518" cy="1028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4" y="21093"/>
                  </a:moveTo>
                  <a:cubicBezTo>
                    <a:pt x="8311" y="21399"/>
                    <a:pt x="9570" y="21600"/>
                    <a:pt x="10806" y="21600"/>
                  </a:cubicBezTo>
                  <a:cubicBezTo>
                    <a:pt x="12041" y="21600"/>
                    <a:pt x="13230" y="21428"/>
                    <a:pt x="14326" y="21122"/>
                  </a:cubicBezTo>
                  <a:cubicBezTo>
                    <a:pt x="14349" y="21112"/>
                    <a:pt x="14373" y="21112"/>
                    <a:pt x="14396" y="21103"/>
                  </a:cubicBezTo>
                  <a:cubicBezTo>
                    <a:pt x="18511" y="19879"/>
                    <a:pt x="21542" y="16647"/>
                    <a:pt x="21600" y="12870"/>
                  </a:cubicBezTo>
                  <a:lnTo>
                    <a:pt x="21600" y="0"/>
                  </a:lnTo>
                  <a:lnTo>
                    <a:pt x="0" y="0"/>
                  </a:lnTo>
                  <a:lnTo>
                    <a:pt x="0" y="12861"/>
                  </a:lnTo>
                  <a:cubicBezTo>
                    <a:pt x="58" y="16666"/>
                    <a:pt x="3042" y="19898"/>
                    <a:pt x="7204" y="21093"/>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97" name="Freeform 9"/>
            <p:cNvSpPr/>
            <p:nvPr/>
          </p:nvSpPr>
          <p:spPr>
            <a:xfrm>
              <a:off x="658695" y="0"/>
              <a:ext cx="7331514" cy="843973"/>
            </a:xfrm>
            <a:prstGeom prst="rect">
              <a:avLst/>
            </a:prstGeom>
            <a:solidFill>
              <a:srgbClr val="000000"/>
            </a:solidFill>
            <a:ln w="12700" cap="flat">
              <a:noFill/>
              <a:miter lim="400000"/>
            </a:ln>
            <a:effectLst/>
          </p:spPr>
          <p:txBody>
            <a:bodyPr wrap="square" lIns="45719" tIns="45719" rIns="45719" bIns="45719" numCol="1" anchor="t">
              <a:noAutofit/>
            </a:bodyPr>
            <a:lstStyle/>
            <a:p>
              <a:pPr/>
            </a:p>
          </p:txBody>
        </p:sp>
      </p:grpSp>
      <p:pic>
        <p:nvPicPr>
          <p:cNvPr id="99" name="Picture 10" descr="Picture 10"/>
          <p:cNvPicPr>
            <a:picLocks noChangeAspect="1"/>
          </p:cNvPicPr>
          <p:nvPr/>
        </p:nvPicPr>
        <p:blipFill>
          <a:blip r:embed="rId2">
            <a:extLst/>
          </a:blip>
          <a:stretch>
            <a:fillRect/>
          </a:stretch>
        </p:blipFill>
        <p:spPr>
          <a:xfrm>
            <a:off x="11468537" y="2890079"/>
            <a:ext cx="6031008" cy="6924958"/>
          </a:xfrm>
          <a:prstGeom prst="rect">
            <a:avLst/>
          </a:prstGeom>
          <a:ln w="12700">
            <a:miter lim="400000"/>
          </a:ln>
        </p:spPr>
      </p:pic>
      <p:grpSp>
        <p:nvGrpSpPr>
          <p:cNvPr id="102" name="Group 11"/>
          <p:cNvGrpSpPr/>
          <p:nvPr/>
        </p:nvGrpSpPr>
        <p:grpSpPr>
          <a:xfrm>
            <a:off x="17499544" y="535252"/>
            <a:ext cx="493448" cy="493448"/>
            <a:chOff x="0" y="0"/>
            <a:chExt cx="493447" cy="493447"/>
          </a:xfrm>
        </p:grpSpPr>
        <p:sp>
          <p:nvSpPr>
            <p:cNvPr id="100" name="Freeform 13"/>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01" name="Picture 14" descr="Picture 14"/>
            <p:cNvPicPr>
              <a:picLocks noChangeAspect="1"/>
            </p:cNvPicPr>
            <p:nvPr/>
          </p:nvPicPr>
          <p:blipFill>
            <a:blip r:embed="rId3">
              <a:extLst/>
            </a:blip>
            <a:stretch>
              <a:fillRect/>
            </a:stretch>
          </p:blipFill>
          <p:spPr>
            <a:xfrm rot="5400000">
              <a:off x="82241" y="82241"/>
              <a:ext cx="328965" cy="328965"/>
            </a:xfrm>
            <a:prstGeom prst="rect">
              <a:avLst/>
            </a:prstGeom>
            <a:ln w="12700" cap="flat">
              <a:noFill/>
              <a:miter lim="400000"/>
            </a:ln>
            <a:effectLst/>
          </p:spPr>
        </p:pic>
      </p:grpSp>
      <p:pic>
        <p:nvPicPr>
          <p:cNvPr id="103" name="Picture 15" descr="Picture 15"/>
          <p:cNvPicPr>
            <a:picLocks noChangeAspect="1"/>
          </p:cNvPicPr>
          <p:nvPr/>
        </p:nvPicPr>
        <p:blipFill>
          <a:blip r:embed="rId4">
            <a:extLst/>
          </a:blip>
          <a:stretch>
            <a:fillRect/>
          </a:stretch>
        </p:blipFill>
        <p:spPr>
          <a:xfrm>
            <a:off x="17499544" y="9552243"/>
            <a:ext cx="394908" cy="262794"/>
          </a:xfrm>
          <a:prstGeom prst="rect">
            <a:avLst/>
          </a:prstGeom>
          <a:ln w="12700">
            <a:miter lim="400000"/>
          </a:ln>
        </p:spPr>
      </p:pic>
      <p:sp>
        <p:nvSpPr>
          <p:cNvPr id="104" name="TextBox 16"/>
          <p:cNvSpPr txBox="1"/>
          <p:nvPr/>
        </p:nvSpPr>
        <p:spPr>
          <a:xfrm>
            <a:off x="1288931" y="8516755"/>
            <a:ext cx="8115301" cy="408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3300"/>
              </a:lnSpc>
              <a:defRPr spc="101" sz="2500">
                <a:solidFill>
                  <a:srgbClr val="FFFFFF"/>
                </a:solidFill>
                <a:latin typeface="Open Sauce Light"/>
                <a:ea typeface="Open Sauce Light"/>
                <a:cs typeface="Open Sauce Light"/>
                <a:sym typeface="Open Sauce Light"/>
              </a:defRPr>
            </a:pPr>
            <a:r>
              <a:t>A college project presented by </a:t>
            </a:r>
            <a:r>
              <a:rPr>
                <a:latin typeface="Open Sauce Light Bold"/>
                <a:ea typeface="Open Sauce Light Bold"/>
                <a:cs typeface="Open Sauce Light Bold"/>
                <a:sym typeface="Open Sauce Light Bold"/>
              </a:rPr>
              <a:t>Manoj Bhosale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201" name="Group 2"/>
          <p:cNvGrpSpPr/>
          <p:nvPr/>
        </p:nvGrpSpPr>
        <p:grpSpPr>
          <a:xfrm>
            <a:off x="17499544" y="535252"/>
            <a:ext cx="493448" cy="493448"/>
            <a:chOff x="0" y="0"/>
            <a:chExt cx="493447" cy="493447"/>
          </a:xfrm>
        </p:grpSpPr>
        <p:sp>
          <p:nvSpPr>
            <p:cNvPr id="199"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200"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02"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203" name="AutoShape 7"/>
          <p:cNvSpPr/>
          <p:nvPr/>
        </p:nvSpPr>
        <p:spPr>
          <a:xfrm rot="10800000">
            <a:off x="1830084" y="0"/>
            <a:ext cx="12701" cy="889672"/>
          </a:xfrm>
          <a:prstGeom prst="rect">
            <a:avLst/>
          </a:prstGeom>
          <a:solidFill>
            <a:srgbClr val="000000"/>
          </a:solidFill>
          <a:ln w="12700">
            <a:miter lim="400000"/>
          </a:ln>
        </p:spPr>
        <p:txBody>
          <a:bodyPr lIns="45719" rIns="45719"/>
          <a:lstStyle/>
          <a:p>
            <a:pPr/>
          </a:p>
        </p:txBody>
      </p:sp>
      <p:sp>
        <p:nvSpPr>
          <p:cNvPr id="204" name="AutoShape 8"/>
          <p:cNvSpPr/>
          <p:nvPr/>
        </p:nvSpPr>
        <p:spPr>
          <a:xfrm rot="10800000">
            <a:off x="1830084" y="2928497"/>
            <a:ext cx="12701" cy="889672"/>
          </a:xfrm>
          <a:prstGeom prst="rect">
            <a:avLst/>
          </a:prstGeom>
          <a:solidFill>
            <a:srgbClr val="000000"/>
          </a:solidFill>
          <a:ln w="12700">
            <a:miter lim="400000"/>
          </a:ln>
        </p:spPr>
        <p:txBody>
          <a:bodyPr lIns="45719" rIns="45719"/>
          <a:lstStyle/>
          <a:p>
            <a:pPr/>
          </a:p>
        </p:txBody>
      </p:sp>
      <p:pic>
        <p:nvPicPr>
          <p:cNvPr id="205" name="Picture 9" descr="Picture 9"/>
          <p:cNvPicPr>
            <a:picLocks noChangeAspect="1"/>
          </p:cNvPicPr>
          <p:nvPr/>
        </p:nvPicPr>
        <p:blipFill>
          <a:blip r:embed="rId4">
            <a:extLst/>
          </a:blip>
          <a:stretch>
            <a:fillRect/>
          </a:stretch>
        </p:blipFill>
        <p:spPr>
          <a:xfrm>
            <a:off x="5767847" y="260622"/>
            <a:ext cx="7893082" cy="9765754"/>
          </a:xfrm>
          <a:prstGeom prst="rect">
            <a:avLst/>
          </a:prstGeom>
          <a:ln w="12700">
            <a:miter lim="400000"/>
          </a:ln>
        </p:spPr>
      </p:pic>
      <p:sp>
        <p:nvSpPr>
          <p:cNvPr id="206" name="TextBox 10"/>
          <p:cNvSpPr txBox="1"/>
          <p:nvPr/>
        </p:nvSpPr>
        <p:spPr>
          <a:xfrm>
            <a:off x="0" y="1058747"/>
            <a:ext cx="3667113" cy="15064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5400">
                <a:latin typeface="Glacial Indifference"/>
                <a:ea typeface="Glacial Indifference"/>
                <a:cs typeface="Glacial Indifference"/>
                <a:sym typeface="Glacial Indifference"/>
              </a:defRPr>
            </a:lvl1pPr>
          </a:lstStyle>
          <a:p>
            <a:pPr/>
            <a:r>
              <a:t>UML DIAGRAMS</a:t>
            </a:r>
          </a:p>
        </p:txBody>
      </p:sp>
      <p:sp>
        <p:nvSpPr>
          <p:cNvPr id="207" name="TextBox 11"/>
          <p:cNvSpPr txBox="1"/>
          <p:nvPr/>
        </p:nvSpPr>
        <p:spPr>
          <a:xfrm>
            <a:off x="290705" y="7503400"/>
            <a:ext cx="5272250" cy="21612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700"/>
              </a:lnSpc>
              <a:defRPr spc="575" sz="4600">
                <a:latin typeface="Barlow SemiCondensed Bold"/>
                <a:ea typeface="Barlow SemiCondensed Bold"/>
                <a:cs typeface="Barlow SemiCondensed Bold"/>
                <a:sym typeface="Barlow SemiCondensed Bold"/>
              </a:defRPr>
            </a:lvl1pPr>
          </a:lstStyle>
          <a:p>
            <a:pPr/>
            <a:r>
              <a:t>ENTITY-RELATIONSHIP DIAGRAM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211" name="Group 2"/>
          <p:cNvGrpSpPr/>
          <p:nvPr/>
        </p:nvGrpSpPr>
        <p:grpSpPr>
          <a:xfrm>
            <a:off x="17499544" y="535252"/>
            <a:ext cx="493448" cy="493448"/>
            <a:chOff x="0" y="0"/>
            <a:chExt cx="493447" cy="493447"/>
          </a:xfrm>
        </p:grpSpPr>
        <p:sp>
          <p:nvSpPr>
            <p:cNvPr id="209"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210"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12"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213" name="TextBox 7"/>
          <p:cNvSpPr txBox="1"/>
          <p:nvPr/>
        </p:nvSpPr>
        <p:spPr>
          <a:xfrm>
            <a:off x="524855" y="501893"/>
            <a:ext cx="7821763" cy="17360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7000"/>
              </a:lnSpc>
              <a:defRPr sz="6900">
                <a:latin typeface="Glacial Indifference"/>
                <a:ea typeface="Glacial Indifference"/>
                <a:cs typeface="Glacial Indifference"/>
                <a:sym typeface="Glacial Indifference"/>
              </a:defRPr>
            </a:pPr>
            <a:r>
              <a:t>System</a:t>
            </a:r>
            <a:r>
              <a:rPr sz="5000">
                <a:latin typeface="Arimo"/>
                <a:ea typeface="Arimo"/>
                <a:cs typeface="Arimo"/>
                <a:sym typeface="Arimo"/>
              </a:rPr>
              <a:t> </a:t>
            </a:r>
            <a:endParaRPr sz="5000">
              <a:latin typeface="Arimo"/>
              <a:ea typeface="Arimo"/>
              <a:cs typeface="Arimo"/>
              <a:sym typeface="Arimo"/>
            </a:endParaRPr>
          </a:p>
          <a:p>
            <a:pPr>
              <a:lnSpc>
                <a:spcPts val="6900"/>
              </a:lnSpc>
              <a:defRPr sz="5000">
                <a:latin typeface="Arimo"/>
                <a:ea typeface="Arimo"/>
                <a:cs typeface="Arimo"/>
                <a:sym typeface="Arimo"/>
              </a:defRPr>
            </a:pPr>
            <a:r>
              <a:t>Architecture</a:t>
            </a:r>
          </a:p>
        </p:txBody>
      </p:sp>
      <p:pic>
        <p:nvPicPr>
          <p:cNvPr id="214" name="Picture 8" descr="Picture 8"/>
          <p:cNvPicPr>
            <a:picLocks noChangeAspect="1"/>
          </p:cNvPicPr>
          <p:nvPr/>
        </p:nvPicPr>
        <p:blipFill>
          <a:blip r:embed="rId4">
            <a:extLst/>
          </a:blip>
          <a:srcRect l="0" t="0" r="817" b="0"/>
          <a:stretch>
            <a:fillRect/>
          </a:stretch>
        </p:blipFill>
        <p:spPr>
          <a:xfrm>
            <a:off x="6777877" y="179022"/>
            <a:ext cx="7675154" cy="992895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218" name="Group 2"/>
          <p:cNvGrpSpPr/>
          <p:nvPr/>
        </p:nvGrpSpPr>
        <p:grpSpPr>
          <a:xfrm>
            <a:off x="17499544" y="535252"/>
            <a:ext cx="493448" cy="493448"/>
            <a:chOff x="0" y="0"/>
            <a:chExt cx="493447" cy="493447"/>
          </a:xfrm>
        </p:grpSpPr>
        <p:sp>
          <p:nvSpPr>
            <p:cNvPr id="216"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217"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19"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pic>
        <p:nvPicPr>
          <p:cNvPr id="220" name="Picture 7" descr="Picture 7"/>
          <p:cNvPicPr>
            <a:picLocks noChangeAspect="1"/>
          </p:cNvPicPr>
          <p:nvPr/>
        </p:nvPicPr>
        <p:blipFill>
          <a:blip r:embed="rId4">
            <a:extLst/>
          </a:blip>
          <a:stretch>
            <a:fillRect/>
          </a:stretch>
        </p:blipFill>
        <p:spPr>
          <a:xfrm>
            <a:off x="4020113" y="2500546"/>
            <a:ext cx="10247774" cy="5285908"/>
          </a:xfrm>
          <a:prstGeom prst="rect">
            <a:avLst/>
          </a:prstGeom>
          <a:ln w="12700">
            <a:miter lim="400000"/>
          </a:ln>
        </p:spPr>
      </p:pic>
      <p:sp>
        <p:nvSpPr>
          <p:cNvPr id="221" name="TextBox 8"/>
          <p:cNvSpPr txBox="1"/>
          <p:nvPr/>
        </p:nvSpPr>
        <p:spPr>
          <a:xfrm>
            <a:off x="577601" y="363803"/>
            <a:ext cx="11543260" cy="10533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700"/>
              </a:lnSpc>
              <a:defRPr spc="233" sz="5800">
                <a:latin typeface="Open Sauce Light"/>
                <a:ea typeface="Open Sauce Light"/>
                <a:cs typeface="Open Sauce Light"/>
                <a:sym typeface="Open Sauce Light"/>
              </a:defRPr>
            </a:lvl1pPr>
          </a:lstStyle>
          <a:p>
            <a:pPr/>
            <a:r>
              <a:t>Data Flow Diagrams(Levels -0)</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225" name="Group 2"/>
          <p:cNvGrpSpPr/>
          <p:nvPr/>
        </p:nvGrpSpPr>
        <p:grpSpPr>
          <a:xfrm>
            <a:off x="17499544" y="535252"/>
            <a:ext cx="493448" cy="493448"/>
            <a:chOff x="0" y="0"/>
            <a:chExt cx="493447" cy="493447"/>
          </a:xfrm>
        </p:grpSpPr>
        <p:sp>
          <p:nvSpPr>
            <p:cNvPr id="223"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224"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26"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pic>
        <p:nvPicPr>
          <p:cNvPr id="227" name="Picture 7" descr="Picture 7"/>
          <p:cNvPicPr>
            <a:picLocks noChangeAspect="1"/>
          </p:cNvPicPr>
          <p:nvPr/>
        </p:nvPicPr>
        <p:blipFill>
          <a:blip r:embed="rId4">
            <a:extLst/>
          </a:blip>
          <a:srcRect l="0" t="6896" r="0" b="6896"/>
          <a:stretch>
            <a:fillRect/>
          </a:stretch>
        </p:blipFill>
        <p:spPr>
          <a:xfrm>
            <a:off x="4020113" y="2500546"/>
            <a:ext cx="10247774" cy="5285908"/>
          </a:xfrm>
          <a:prstGeom prst="rect">
            <a:avLst/>
          </a:prstGeom>
          <a:ln w="12700">
            <a:miter lim="400000"/>
          </a:ln>
        </p:spPr>
      </p:pic>
      <p:sp>
        <p:nvSpPr>
          <p:cNvPr id="228" name="TextBox 8"/>
          <p:cNvSpPr txBox="1"/>
          <p:nvPr/>
        </p:nvSpPr>
        <p:spPr>
          <a:xfrm>
            <a:off x="577601" y="363803"/>
            <a:ext cx="11374489" cy="10533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700"/>
              </a:lnSpc>
              <a:defRPr spc="233" sz="5800">
                <a:latin typeface="Open Sauce Light"/>
                <a:ea typeface="Open Sauce Light"/>
                <a:cs typeface="Open Sauce Light"/>
                <a:sym typeface="Open Sauce Light"/>
              </a:defRPr>
            </a:lvl1pPr>
          </a:lstStyle>
          <a:p>
            <a:pPr/>
            <a:r>
              <a:t>Data Flow Diagrams(Levels -1)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232" name="Group 2"/>
          <p:cNvGrpSpPr/>
          <p:nvPr/>
        </p:nvGrpSpPr>
        <p:grpSpPr>
          <a:xfrm>
            <a:off x="17499544" y="535252"/>
            <a:ext cx="493448" cy="493448"/>
            <a:chOff x="0" y="0"/>
            <a:chExt cx="493447" cy="493447"/>
          </a:xfrm>
        </p:grpSpPr>
        <p:sp>
          <p:nvSpPr>
            <p:cNvPr id="230"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231"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33"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pic>
        <p:nvPicPr>
          <p:cNvPr id="234" name="Picture 7" descr="Picture 7"/>
          <p:cNvPicPr>
            <a:picLocks noChangeAspect="1"/>
          </p:cNvPicPr>
          <p:nvPr/>
        </p:nvPicPr>
        <p:blipFill>
          <a:blip r:embed="rId4">
            <a:extLst/>
          </a:blip>
          <a:stretch>
            <a:fillRect/>
          </a:stretch>
        </p:blipFill>
        <p:spPr>
          <a:xfrm>
            <a:off x="4020113" y="2228713"/>
            <a:ext cx="10247774" cy="5829572"/>
          </a:xfrm>
          <a:prstGeom prst="rect">
            <a:avLst/>
          </a:prstGeom>
          <a:ln w="12700">
            <a:miter lim="400000"/>
          </a:ln>
        </p:spPr>
      </p:pic>
      <p:sp>
        <p:nvSpPr>
          <p:cNvPr id="235" name="TextBox 8"/>
          <p:cNvSpPr txBox="1"/>
          <p:nvPr/>
        </p:nvSpPr>
        <p:spPr>
          <a:xfrm>
            <a:off x="577602" y="363803"/>
            <a:ext cx="11536561" cy="10533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700"/>
              </a:lnSpc>
              <a:defRPr spc="233" sz="5800">
                <a:latin typeface="Open Sauce Light"/>
                <a:ea typeface="Open Sauce Light"/>
                <a:cs typeface="Open Sauce Light"/>
                <a:sym typeface="Open Sauce Light"/>
              </a:defRPr>
            </a:lvl1pPr>
          </a:lstStyle>
          <a:p>
            <a:pPr/>
            <a:r>
              <a:t>Data Flow Diagrams(Levels -2)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239" name="Group 2"/>
          <p:cNvGrpSpPr/>
          <p:nvPr/>
        </p:nvGrpSpPr>
        <p:grpSpPr>
          <a:xfrm>
            <a:off x="17499544" y="535252"/>
            <a:ext cx="493448" cy="493448"/>
            <a:chOff x="0" y="0"/>
            <a:chExt cx="493447" cy="493447"/>
          </a:xfrm>
        </p:grpSpPr>
        <p:sp>
          <p:nvSpPr>
            <p:cNvPr id="237"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238"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sp>
        <p:nvSpPr>
          <p:cNvPr id="240" name="TextBox 6"/>
          <p:cNvSpPr txBox="1"/>
          <p:nvPr/>
        </p:nvSpPr>
        <p:spPr>
          <a:xfrm>
            <a:off x="1536070" y="4391790"/>
            <a:ext cx="7235325" cy="12687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900"/>
              </a:lnSpc>
              <a:defRPr sz="9000">
                <a:latin typeface="Glacial Indifference"/>
                <a:ea typeface="Glacial Indifference"/>
                <a:cs typeface="Glacial Indifference"/>
                <a:sym typeface="Glacial Indifference"/>
              </a:defRPr>
            </a:lvl1pPr>
          </a:lstStyle>
          <a:p>
            <a:pPr/>
            <a:r>
              <a:t>Screenshots</a:t>
            </a:r>
          </a:p>
        </p:txBody>
      </p:sp>
      <p:sp>
        <p:nvSpPr>
          <p:cNvPr id="241" name="AutoShape 7"/>
          <p:cNvSpPr/>
          <p:nvPr/>
        </p:nvSpPr>
        <p:spPr>
          <a:xfrm rot="10800000">
            <a:off x="4559503" y="2018712"/>
            <a:ext cx="12701" cy="1472414"/>
          </a:xfrm>
          <a:prstGeom prst="rect">
            <a:avLst/>
          </a:prstGeom>
          <a:solidFill>
            <a:srgbClr val="000000"/>
          </a:solidFill>
          <a:ln w="12700">
            <a:miter lim="400000"/>
          </a:ln>
        </p:spPr>
        <p:txBody>
          <a:bodyPr lIns="45719" rIns="45719"/>
          <a:lstStyle/>
          <a:p>
            <a:pPr/>
          </a:p>
        </p:txBody>
      </p:sp>
      <p:sp>
        <p:nvSpPr>
          <p:cNvPr id="242" name="AutoShape 8"/>
          <p:cNvSpPr/>
          <p:nvPr/>
        </p:nvSpPr>
        <p:spPr>
          <a:xfrm rot="10800000">
            <a:off x="4559503" y="6865390"/>
            <a:ext cx="12701" cy="1472413"/>
          </a:xfrm>
          <a:prstGeom prst="rect">
            <a:avLst/>
          </a:prstGeom>
          <a:solidFill>
            <a:srgbClr val="000000"/>
          </a:solidFill>
          <a:ln w="12700">
            <a:miter lim="400000"/>
          </a:ln>
        </p:spPr>
        <p:txBody>
          <a:bodyPr lIns="45719" rIns="45719"/>
          <a:lstStyle/>
          <a:p>
            <a:pPr/>
          </a:p>
        </p:txBody>
      </p:sp>
      <p:pic>
        <p:nvPicPr>
          <p:cNvPr id="243" name="Picture 9" descr="Picture 9"/>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pic>
        <p:nvPicPr>
          <p:cNvPr id="244" name="Picture 10" descr="Picture 10"/>
          <p:cNvPicPr>
            <a:picLocks noChangeAspect="1"/>
          </p:cNvPicPr>
          <p:nvPr/>
        </p:nvPicPr>
        <p:blipFill>
          <a:blip r:embed="rId4">
            <a:extLst/>
          </a:blip>
          <a:stretch>
            <a:fillRect/>
          </a:stretch>
        </p:blipFill>
        <p:spPr>
          <a:xfrm>
            <a:off x="8301876" y="1626909"/>
            <a:ext cx="8065815" cy="763139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248" name="Group 2"/>
          <p:cNvGrpSpPr/>
          <p:nvPr/>
        </p:nvGrpSpPr>
        <p:grpSpPr>
          <a:xfrm>
            <a:off x="17499544" y="535252"/>
            <a:ext cx="493448" cy="493448"/>
            <a:chOff x="0" y="0"/>
            <a:chExt cx="493447" cy="493447"/>
          </a:xfrm>
        </p:grpSpPr>
        <p:sp>
          <p:nvSpPr>
            <p:cNvPr id="246"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247"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49"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250" name="Freeform 8"/>
          <p:cNvSpPr/>
          <p:nvPr/>
        </p:nvSpPr>
        <p:spPr>
          <a:xfrm>
            <a:off x="10211710" y="535253"/>
            <a:ext cx="7914431" cy="791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52"/>
                </a:moveTo>
                <a:lnTo>
                  <a:pt x="0" y="1343"/>
                </a:lnTo>
                <a:cubicBezTo>
                  <a:pt x="0" y="600"/>
                  <a:pt x="600" y="0"/>
                  <a:pt x="1344" y="0"/>
                </a:cubicBezTo>
                <a:lnTo>
                  <a:pt x="20261" y="0"/>
                </a:lnTo>
                <a:cubicBezTo>
                  <a:pt x="21000" y="0"/>
                  <a:pt x="21600" y="600"/>
                  <a:pt x="21600" y="1343"/>
                </a:cubicBezTo>
                <a:cubicBezTo>
                  <a:pt x="21600" y="1343"/>
                  <a:pt x="21600" y="1343"/>
                  <a:pt x="21600" y="1343"/>
                </a:cubicBezTo>
                <a:lnTo>
                  <a:pt x="21600" y="20257"/>
                </a:lnTo>
                <a:cubicBezTo>
                  <a:pt x="21600" y="21000"/>
                  <a:pt x="21000" y="21600"/>
                  <a:pt x="20256" y="21600"/>
                </a:cubicBezTo>
                <a:lnTo>
                  <a:pt x="1344" y="21600"/>
                </a:lnTo>
                <a:cubicBezTo>
                  <a:pt x="600" y="21596"/>
                  <a:pt x="0" y="20995"/>
                  <a:pt x="0" y="20252"/>
                </a:cubicBezTo>
                <a:cubicBezTo>
                  <a:pt x="0" y="20252"/>
                  <a:pt x="0" y="20252"/>
                  <a:pt x="0" y="20252"/>
                </a:cubicBezTo>
                <a:close/>
              </a:path>
            </a:pathLst>
          </a:custGeom>
          <a:blipFill>
            <a:blip r:embed="rId4"/>
            <a:stretch>
              <a:fillRect/>
            </a:stretch>
          </a:blipFill>
          <a:ln w="12700">
            <a:miter lim="400000"/>
          </a:ln>
        </p:spPr>
        <p:txBody>
          <a:bodyPr lIns="45719" rIns="45719"/>
          <a:lstStyle/>
          <a:p>
            <a:pPr/>
          </a:p>
        </p:txBody>
      </p:sp>
      <p:pic>
        <p:nvPicPr>
          <p:cNvPr id="251" name="Picture 11" descr="Picture 11"/>
          <p:cNvPicPr>
            <a:picLocks noChangeAspect="1"/>
          </p:cNvPicPr>
          <p:nvPr/>
        </p:nvPicPr>
        <p:blipFill>
          <a:blip r:embed="rId5">
            <a:extLst/>
          </a:blip>
          <a:stretch>
            <a:fillRect/>
          </a:stretch>
        </p:blipFill>
        <p:spPr>
          <a:xfrm>
            <a:off x="5711850" y="7337421"/>
            <a:ext cx="6156107" cy="5182323"/>
          </a:xfrm>
          <a:prstGeom prst="rect">
            <a:avLst/>
          </a:prstGeom>
          <a:ln w="12700">
            <a:miter lim="400000"/>
          </a:ln>
        </p:spPr>
      </p:pic>
      <p:pic>
        <p:nvPicPr>
          <p:cNvPr id="252" name="Screenshot 2021-08-13 at 11.47.37 AM.png" descr="Screenshot 2021-08-13 at 11.47.37 AM.png"/>
          <p:cNvPicPr>
            <a:picLocks noChangeAspect="1"/>
          </p:cNvPicPr>
          <p:nvPr/>
        </p:nvPicPr>
        <p:blipFill>
          <a:blip r:embed="rId6">
            <a:extLst/>
          </a:blip>
          <a:srcRect l="4382" t="0" r="9581" b="16578"/>
          <a:stretch>
            <a:fillRect/>
          </a:stretch>
        </p:blipFill>
        <p:spPr>
          <a:xfrm>
            <a:off x="524310" y="2017543"/>
            <a:ext cx="9072351" cy="463463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B48AB"/>
        </a:solidFill>
      </p:bgPr>
    </p:bg>
    <p:spTree>
      <p:nvGrpSpPr>
        <p:cNvPr id="1" name=""/>
        <p:cNvGrpSpPr/>
        <p:nvPr/>
      </p:nvGrpSpPr>
      <p:grpSpPr>
        <a:xfrm>
          <a:off x="0" y="0"/>
          <a:ext cx="0" cy="0"/>
          <a:chOff x="0" y="0"/>
          <a:chExt cx="0" cy="0"/>
        </a:xfrm>
      </p:grpSpPr>
      <p:grpSp>
        <p:nvGrpSpPr>
          <p:cNvPr id="256" name="Group 2"/>
          <p:cNvGrpSpPr/>
          <p:nvPr/>
        </p:nvGrpSpPr>
        <p:grpSpPr>
          <a:xfrm>
            <a:off x="17499544" y="535252"/>
            <a:ext cx="493448" cy="493448"/>
            <a:chOff x="0" y="0"/>
            <a:chExt cx="493447" cy="493447"/>
          </a:xfrm>
        </p:grpSpPr>
        <p:sp>
          <p:nvSpPr>
            <p:cNvPr id="254"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pic>
          <p:nvPicPr>
            <p:cNvPr id="255"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57"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258" name="Freeform 8"/>
          <p:cNvSpPr/>
          <p:nvPr/>
        </p:nvSpPr>
        <p:spPr>
          <a:xfrm>
            <a:off x="8789902" y="535253"/>
            <a:ext cx="7914432" cy="791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52"/>
                </a:moveTo>
                <a:lnTo>
                  <a:pt x="0" y="1343"/>
                </a:lnTo>
                <a:cubicBezTo>
                  <a:pt x="0" y="600"/>
                  <a:pt x="600" y="0"/>
                  <a:pt x="1344" y="0"/>
                </a:cubicBezTo>
                <a:lnTo>
                  <a:pt x="20261" y="0"/>
                </a:lnTo>
                <a:cubicBezTo>
                  <a:pt x="21000" y="0"/>
                  <a:pt x="21600" y="600"/>
                  <a:pt x="21600" y="1343"/>
                </a:cubicBezTo>
                <a:cubicBezTo>
                  <a:pt x="21600" y="1343"/>
                  <a:pt x="21600" y="1343"/>
                  <a:pt x="21600" y="1343"/>
                </a:cubicBezTo>
                <a:lnTo>
                  <a:pt x="21600" y="20257"/>
                </a:lnTo>
                <a:cubicBezTo>
                  <a:pt x="21600" y="21000"/>
                  <a:pt x="21000" y="21600"/>
                  <a:pt x="20256" y="21600"/>
                </a:cubicBezTo>
                <a:lnTo>
                  <a:pt x="1344" y="21600"/>
                </a:lnTo>
                <a:cubicBezTo>
                  <a:pt x="600" y="21596"/>
                  <a:pt x="0" y="20995"/>
                  <a:pt x="0" y="20252"/>
                </a:cubicBezTo>
                <a:cubicBezTo>
                  <a:pt x="0" y="20252"/>
                  <a:pt x="0" y="20252"/>
                  <a:pt x="0" y="20252"/>
                </a:cubicBezTo>
                <a:close/>
              </a:path>
            </a:pathLst>
          </a:custGeom>
          <a:blipFill>
            <a:blip r:embed="rId4"/>
            <a:stretch>
              <a:fillRect/>
            </a:stretch>
          </a:blipFill>
          <a:ln w="12700">
            <a:miter lim="400000"/>
          </a:ln>
        </p:spPr>
        <p:txBody>
          <a:bodyPr lIns="45719" rIns="45719"/>
          <a:lstStyle/>
          <a:p>
            <a:pPr/>
          </a:p>
        </p:txBody>
      </p:sp>
      <p:sp>
        <p:nvSpPr>
          <p:cNvPr id="259" name="Freeform 10"/>
          <p:cNvSpPr/>
          <p:nvPr/>
        </p:nvSpPr>
        <p:spPr>
          <a:xfrm>
            <a:off x="528057" y="535253"/>
            <a:ext cx="7914432" cy="791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0252"/>
                </a:moveTo>
                <a:lnTo>
                  <a:pt x="0" y="1343"/>
                </a:lnTo>
                <a:cubicBezTo>
                  <a:pt x="0" y="600"/>
                  <a:pt x="600" y="0"/>
                  <a:pt x="1344" y="0"/>
                </a:cubicBezTo>
                <a:lnTo>
                  <a:pt x="20261" y="0"/>
                </a:lnTo>
                <a:cubicBezTo>
                  <a:pt x="21000" y="0"/>
                  <a:pt x="21600" y="600"/>
                  <a:pt x="21600" y="1343"/>
                </a:cubicBezTo>
                <a:cubicBezTo>
                  <a:pt x="21600" y="1343"/>
                  <a:pt x="21600" y="1343"/>
                  <a:pt x="21600" y="1343"/>
                </a:cubicBezTo>
                <a:lnTo>
                  <a:pt x="21600" y="20257"/>
                </a:lnTo>
                <a:cubicBezTo>
                  <a:pt x="21600" y="21000"/>
                  <a:pt x="21000" y="21600"/>
                  <a:pt x="20256" y="21600"/>
                </a:cubicBezTo>
                <a:lnTo>
                  <a:pt x="1344" y="21600"/>
                </a:lnTo>
                <a:cubicBezTo>
                  <a:pt x="600" y="21596"/>
                  <a:pt x="0" y="20995"/>
                  <a:pt x="0" y="20252"/>
                </a:cubicBezTo>
                <a:cubicBezTo>
                  <a:pt x="0" y="20252"/>
                  <a:pt x="0" y="20252"/>
                  <a:pt x="0" y="20252"/>
                </a:cubicBezTo>
                <a:close/>
              </a:path>
            </a:pathLst>
          </a:custGeom>
          <a:blipFill>
            <a:blip r:embed="rId5"/>
            <a:stretch>
              <a:fillRect/>
            </a:stretch>
          </a:blipFill>
          <a:ln w="12700">
            <a:miter lim="400000"/>
          </a:ln>
        </p:spPr>
        <p:txBody>
          <a:bodyPr lIns="45719" rIns="45719"/>
          <a:lstStyle/>
          <a:p>
            <a:pPr/>
          </a:p>
        </p:txBody>
      </p:sp>
      <p:pic>
        <p:nvPicPr>
          <p:cNvPr id="260" name="Picture 11" descr="Picture 11"/>
          <p:cNvPicPr>
            <a:picLocks noChangeAspect="1"/>
          </p:cNvPicPr>
          <p:nvPr/>
        </p:nvPicPr>
        <p:blipFill>
          <a:blip r:embed="rId6">
            <a:extLst/>
          </a:blip>
          <a:stretch>
            <a:fillRect/>
          </a:stretch>
        </p:blipFill>
        <p:spPr>
          <a:xfrm>
            <a:off x="5711850" y="7337421"/>
            <a:ext cx="6156107" cy="518232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3D3D"/>
        </a:solidFill>
      </p:bgPr>
    </p:bg>
    <p:spTree>
      <p:nvGrpSpPr>
        <p:cNvPr id="1" name=""/>
        <p:cNvGrpSpPr/>
        <p:nvPr/>
      </p:nvGrpSpPr>
      <p:grpSpPr>
        <a:xfrm>
          <a:off x="0" y="0"/>
          <a:ext cx="0" cy="0"/>
          <a:chOff x="0" y="0"/>
          <a:chExt cx="0" cy="0"/>
        </a:xfrm>
      </p:grpSpPr>
      <p:grpSp>
        <p:nvGrpSpPr>
          <p:cNvPr id="264" name="Group 2"/>
          <p:cNvGrpSpPr/>
          <p:nvPr/>
        </p:nvGrpSpPr>
        <p:grpSpPr>
          <a:xfrm>
            <a:off x="17527985" y="503608"/>
            <a:ext cx="493448" cy="493448"/>
            <a:chOff x="0" y="0"/>
            <a:chExt cx="493447" cy="493447"/>
          </a:xfrm>
        </p:grpSpPr>
        <p:sp>
          <p:nvSpPr>
            <p:cNvPr id="262"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pic>
          <p:nvPicPr>
            <p:cNvPr id="263"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265" name="Picture 6" descr="Picture 6"/>
          <p:cNvPicPr>
            <a:picLocks noChangeAspect="1"/>
          </p:cNvPicPr>
          <p:nvPr/>
        </p:nvPicPr>
        <p:blipFill>
          <a:blip r:embed="rId3">
            <a:extLst/>
          </a:blip>
          <a:stretch>
            <a:fillRect/>
          </a:stretch>
        </p:blipFill>
        <p:spPr>
          <a:xfrm>
            <a:off x="17527985" y="9520598"/>
            <a:ext cx="394908" cy="262794"/>
          </a:xfrm>
          <a:prstGeom prst="rect">
            <a:avLst/>
          </a:prstGeom>
          <a:ln w="12700">
            <a:miter lim="400000"/>
          </a:ln>
        </p:spPr>
      </p:pic>
      <p:sp>
        <p:nvSpPr>
          <p:cNvPr id="266" name="TextBox 7"/>
          <p:cNvSpPr txBox="1"/>
          <p:nvPr/>
        </p:nvSpPr>
        <p:spPr>
          <a:xfrm>
            <a:off x="1028699" y="921781"/>
            <a:ext cx="8629885" cy="12687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900"/>
              </a:lnSpc>
              <a:defRPr sz="9000">
                <a:solidFill>
                  <a:srgbClr val="FFFFFF"/>
                </a:solidFill>
                <a:latin typeface="Glacial Indifference"/>
                <a:ea typeface="Glacial Indifference"/>
                <a:cs typeface="Glacial Indifference"/>
                <a:sym typeface="Glacial Indifference"/>
              </a:defRPr>
            </a:lvl1pPr>
          </a:lstStyle>
          <a:p>
            <a:pPr/>
            <a:r>
              <a:t>CONCLUSION</a:t>
            </a:r>
          </a:p>
        </p:txBody>
      </p:sp>
      <p:sp>
        <p:nvSpPr>
          <p:cNvPr id="267" name="TextBox 8"/>
          <p:cNvSpPr txBox="1"/>
          <p:nvPr/>
        </p:nvSpPr>
        <p:spPr>
          <a:xfrm>
            <a:off x="1370860" y="2691592"/>
            <a:ext cx="15546280" cy="51022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4500"/>
              </a:lnSpc>
              <a:defRPr spc="103" sz="2500">
                <a:solidFill>
                  <a:srgbClr val="FFFFFF"/>
                </a:solidFill>
                <a:latin typeface="Open Sauce Light Bold"/>
                <a:ea typeface="Open Sauce Light Bold"/>
                <a:cs typeface="Open Sauce Light Bold"/>
                <a:sym typeface="Open Sauce Light Bold"/>
              </a:defRPr>
            </a:lvl1pPr>
          </a:lstStyle>
          <a:p>
            <a:pPr/>
            <a:r>
              <a:t>However, the effort to develop and maintain a Social Network website is usually far less than that expended for a real-life system. In some respects, this approach makes sense for making people communicate on the web. The identification of clear-cut interfaces is a standard structured programming technique, which reduces software maintenance costs. The only controversy might be over the particular choice of structure (i.e. social networking). In general, whenever an organizational site is likely to outlive its hardware, this web application approach warrants consideration. This is because of the high redevelopment costs. Now, when such a social network is easily approachable to the user via a website, it is easy and convenient for them to communicate with the concerned person through an article. It gives further opportunity to the coming students to enhance the IT technologies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B48AB"/>
        </a:solidFill>
      </p:bgPr>
    </p:bg>
    <p:spTree>
      <p:nvGrpSpPr>
        <p:cNvPr id="1" name=""/>
        <p:cNvGrpSpPr/>
        <p:nvPr/>
      </p:nvGrpSpPr>
      <p:grpSpPr>
        <a:xfrm>
          <a:off x="0" y="0"/>
          <a:ext cx="0" cy="0"/>
          <a:chOff x="0" y="0"/>
          <a:chExt cx="0" cy="0"/>
        </a:xfrm>
      </p:grpSpPr>
      <p:sp>
        <p:nvSpPr>
          <p:cNvPr id="269" name="TextBox 2"/>
          <p:cNvSpPr txBox="1"/>
          <p:nvPr/>
        </p:nvSpPr>
        <p:spPr>
          <a:xfrm>
            <a:off x="1761047" y="4183022"/>
            <a:ext cx="7382952" cy="15375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12000"/>
              </a:lnSpc>
              <a:defRPr sz="10900">
                <a:solidFill>
                  <a:srgbClr val="F5F5EF"/>
                </a:solidFill>
                <a:latin typeface="Glacial Indifference"/>
                <a:ea typeface="Glacial Indifference"/>
                <a:cs typeface="Glacial Indifference"/>
                <a:sym typeface="Glacial Indifference"/>
              </a:defRPr>
            </a:lvl1pPr>
          </a:lstStyle>
          <a:p>
            <a:pPr/>
            <a:r>
              <a:t>Thank You</a:t>
            </a:r>
          </a:p>
        </p:txBody>
      </p:sp>
      <p:sp>
        <p:nvSpPr>
          <p:cNvPr id="270" name="AutoShape 3"/>
          <p:cNvSpPr/>
          <p:nvPr/>
        </p:nvSpPr>
        <p:spPr>
          <a:xfrm rot="10800000">
            <a:off x="5440380" y="1299965"/>
            <a:ext cx="12701" cy="1791166"/>
          </a:xfrm>
          <a:prstGeom prst="rect">
            <a:avLst/>
          </a:prstGeom>
          <a:solidFill>
            <a:srgbClr val="FFFFFF"/>
          </a:solidFill>
          <a:ln w="12700">
            <a:miter lim="400000"/>
          </a:ln>
        </p:spPr>
        <p:txBody>
          <a:bodyPr lIns="45719" rIns="45719"/>
          <a:lstStyle/>
          <a:p>
            <a:pPr/>
          </a:p>
        </p:txBody>
      </p:sp>
      <p:sp>
        <p:nvSpPr>
          <p:cNvPr id="271" name="AutoShape 4"/>
          <p:cNvSpPr/>
          <p:nvPr/>
        </p:nvSpPr>
        <p:spPr>
          <a:xfrm rot="10800000">
            <a:off x="5440380" y="7195870"/>
            <a:ext cx="12701" cy="1791166"/>
          </a:xfrm>
          <a:prstGeom prst="rect">
            <a:avLst/>
          </a:prstGeom>
          <a:solidFill>
            <a:srgbClr val="FFFFFF"/>
          </a:solidFill>
          <a:ln w="12700">
            <a:miter lim="400000"/>
          </a:ln>
        </p:spPr>
        <p:txBody>
          <a:bodyPr lIns="45719" rIns="45719"/>
          <a:lstStyle/>
          <a:p>
            <a:pPr/>
          </a:p>
        </p:txBody>
      </p:sp>
      <p:pic>
        <p:nvPicPr>
          <p:cNvPr id="272" name="Picture 5" descr="Picture 5"/>
          <p:cNvPicPr>
            <a:picLocks noChangeAspect="1"/>
          </p:cNvPicPr>
          <p:nvPr/>
        </p:nvPicPr>
        <p:blipFill>
          <a:blip r:embed="rId2">
            <a:extLst/>
          </a:blip>
          <a:stretch>
            <a:fillRect/>
          </a:stretch>
        </p:blipFill>
        <p:spPr>
          <a:xfrm>
            <a:off x="10404119" y="1348148"/>
            <a:ext cx="6417597" cy="759070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108" name="Group 2"/>
          <p:cNvGrpSpPr/>
          <p:nvPr/>
        </p:nvGrpSpPr>
        <p:grpSpPr>
          <a:xfrm>
            <a:off x="17499544" y="535252"/>
            <a:ext cx="493448" cy="493448"/>
            <a:chOff x="0" y="0"/>
            <a:chExt cx="493447" cy="493447"/>
          </a:xfrm>
        </p:grpSpPr>
        <p:sp>
          <p:nvSpPr>
            <p:cNvPr id="106"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07"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109" name="Picture 6" descr="Picture 6"/>
          <p:cNvPicPr>
            <a:picLocks noChangeAspect="1"/>
          </p:cNvPicPr>
          <p:nvPr/>
        </p:nvPicPr>
        <p:blipFill>
          <a:blip r:embed="rId3">
            <a:extLst/>
          </a:blip>
          <a:stretch>
            <a:fillRect/>
          </a:stretch>
        </p:blipFill>
        <p:spPr>
          <a:xfrm>
            <a:off x="1408919" y="2018713"/>
            <a:ext cx="6626123" cy="6761351"/>
          </a:xfrm>
          <a:prstGeom prst="rect">
            <a:avLst/>
          </a:prstGeom>
          <a:ln w="12700">
            <a:miter lim="400000"/>
          </a:ln>
        </p:spPr>
      </p:pic>
      <p:pic>
        <p:nvPicPr>
          <p:cNvPr id="110" name="Picture 7" descr="Picture 7"/>
          <p:cNvPicPr>
            <a:picLocks noChangeAspect="1"/>
          </p:cNvPicPr>
          <p:nvPr/>
        </p:nvPicPr>
        <p:blipFill>
          <a:blip r:embed="rId4">
            <a:extLst/>
          </a:blip>
          <a:stretch>
            <a:fillRect/>
          </a:stretch>
        </p:blipFill>
        <p:spPr>
          <a:xfrm>
            <a:off x="17499544" y="9552243"/>
            <a:ext cx="394908" cy="262794"/>
          </a:xfrm>
          <a:prstGeom prst="rect">
            <a:avLst/>
          </a:prstGeom>
          <a:ln w="12700">
            <a:miter lim="400000"/>
          </a:ln>
        </p:spPr>
      </p:pic>
      <p:sp>
        <p:nvSpPr>
          <p:cNvPr id="111" name="TextBox 8"/>
          <p:cNvSpPr txBox="1"/>
          <p:nvPr/>
        </p:nvSpPr>
        <p:spPr>
          <a:xfrm>
            <a:off x="9432114" y="4391790"/>
            <a:ext cx="6069092" cy="12687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900"/>
              </a:lnSpc>
              <a:defRPr sz="9000">
                <a:latin typeface="Glacial Indifference"/>
                <a:ea typeface="Glacial Indifference"/>
                <a:cs typeface="Glacial Indifference"/>
                <a:sym typeface="Glacial Indifference"/>
              </a:defRPr>
            </a:lvl1pPr>
          </a:lstStyle>
          <a:p>
            <a:pPr/>
            <a:r>
              <a:t>Introduction</a:t>
            </a:r>
          </a:p>
        </p:txBody>
      </p:sp>
      <p:sp>
        <p:nvSpPr>
          <p:cNvPr id="112" name="AutoShape 9"/>
          <p:cNvSpPr/>
          <p:nvPr/>
        </p:nvSpPr>
        <p:spPr>
          <a:xfrm rot="10800000">
            <a:off x="12455547" y="2018712"/>
            <a:ext cx="12701" cy="1472414"/>
          </a:xfrm>
          <a:prstGeom prst="rect">
            <a:avLst/>
          </a:prstGeom>
          <a:solidFill>
            <a:srgbClr val="000000"/>
          </a:solidFill>
          <a:ln w="12700">
            <a:miter lim="400000"/>
          </a:ln>
        </p:spPr>
        <p:txBody>
          <a:bodyPr lIns="45719" rIns="45719"/>
          <a:lstStyle/>
          <a:p>
            <a:pPr/>
          </a:p>
        </p:txBody>
      </p:sp>
      <p:sp>
        <p:nvSpPr>
          <p:cNvPr id="113" name="AutoShape 10"/>
          <p:cNvSpPr/>
          <p:nvPr/>
        </p:nvSpPr>
        <p:spPr>
          <a:xfrm rot="10800000">
            <a:off x="12455547" y="6865390"/>
            <a:ext cx="12701" cy="1472413"/>
          </a:xfrm>
          <a:prstGeom prst="rect">
            <a:avLst/>
          </a:prstGeom>
          <a:solidFill>
            <a:srgbClr val="000000"/>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3D3D"/>
        </a:solidFill>
      </p:bgPr>
    </p:bg>
    <p:spTree>
      <p:nvGrpSpPr>
        <p:cNvPr id="1" name=""/>
        <p:cNvGrpSpPr/>
        <p:nvPr/>
      </p:nvGrpSpPr>
      <p:grpSpPr>
        <a:xfrm>
          <a:off x="0" y="0"/>
          <a:ext cx="0" cy="0"/>
          <a:chOff x="0" y="0"/>
          <a:chExt cx="0" cy="0"/>
        </a:xfrm>
      </p:grpSpPr>
      <p:grpSp>
        <p:nvGrpSpPr>
          <p:cNvPr id="117" name="Group 2"/>
          <p:cNvGrpSpPr/>
          <p:nvPr/>
        </p:nvGrpSpPr>
        <p:grpSpPr>
          <a:xfrm>
            <a:off x="17499544" y="535252"/>
            <a:ext cx="493448" cy="493448"/>
            <a:chOff x="0" y="0"/>
            <a:chExt cx="493447" cy="493447"/>
          </a:xfrm>
        </p:grpSpPr>
        <p:sp>
          <p:nvSpPr>
            <p:cNvPr id="115"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FFFFFF"/>
            </a:solidFill>
            <a:ln w="12700" cap="flat">
              <a:noFill/>
              <a:miter lim="400000"/>
            </a:ln>
            <a:effectLst/>
          </p:spPr>
          <p:txBody>
            <a:bodyPr wrap="square" lIns="45719" tIns="45719" rIns="45719" bIns="45719" numCol="1" anchor="t">
              <a:noAutofit/>
            </a:bodyPr>
            <a:lstStyle/>
            <a:p>
              <a:pPr/>
            </a:p>
          </p:txBody>
        </p:sp>
        <p:pic>
          <p:nvPicPr>
            <p:cNvPr id="116"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118"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119" name="TextBox 7"/>
          <p:cNvSpPr txBox="1"/>
          <p:nvPr/>
        </p:nvSpPr>
        <p:spPr>
          <a:xfrm>
            <a:off x="1028700" y="1695029"/>
            <a:ext cx="16116198" cy="66781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5300"/>
              </a:lnSpc>
              <a:defRPr spc="113" sz="2800">
                <a:solidFill>
                  <a:srgbClr val="FFFFFF"/>
                </a:solidFill>
                <a:latin typeface="Open Sauce Light Bold"/>
                <a:ea typeface="Open Sauce Light Bold"/>
                <a:cs typeface="Open Sauce Light Bold"/>
                <a:sym typeface="Open Sauce Light Bold"/>
              </a:defRPr>
            </a:pPr>
            <a:r>
              <a:t>Social Media sites allow users to communicate with people, share ideas, ac5vi5es, events, and interests within their networks. Social Media sites such as Twitter have attracted millions of users, many of whom have integrated these sites into their daily practices. There are hundreds of Social Networking Sites, with various technological affordances, supporting a wide range of interests and practices. Sites also vary in the extent to which they incorporate new informa5on and communication tools, such as mobile connectivity, blogging, and photo sharing. </a:t>
            </a:r>
          </a:p>
          <a:p>
            <a:pPr algn="ctr">
              <a:lnSpc>
                <a:spcPts val="5300"/>
              </a:lnSpc>
              <a:defRPr spc="112" sz="2800">
                <a:solidFill>
                  <a:srgbClr val="FFFFFF"/>
                </a:solidFill>
                <a:latin typeface="Arimo Bold"/>
                <a:ea typeface="Arimo Bold"/>
                <a:cs typeface="Arimo Bold"/>
                <a:sym typeface="Arimo Bold"/>
              </a:defRPr>
            </a:pPr>
            <a:r>
              <a:t>The purpose behind implementing social media with this project is to build such a system through which job seekers i.e. students can stay updated about their jobs posts who are in a search of job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123" name="Group 2"/>
          <p:cNvGrpSpPr/>
          <p:nvPr/>
        </p:nvGrpSpPr>
        <p:grpSpPr>
          <a:xfrm>
            <a:off x="17499544" y="535252"/>
            <a:ext cx="493448" cy="493448"/>
            <a:chOff x="0" y="0"/>
            <a:chExt cx="493447" cy="493447"/>
          </a:xfrm>
        </p:grpSpPr>
        <p:sp>
          <p:nvSpPr>
            <p:cNvPr id="121"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22"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sp>
        <p:nvSpPr>
          <p:cNvPr id="124" name="TextBox 6"/>
          <p:cNvSpPr txBox="1"/>
          <p:nvPr/>
        </p:nvSpPr>
        <p:spPr>
          <a:xfrm>
            <a:off x="1322016" y="611453"/>
            <a:ext cx="8986483" cy="12687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900"/>
              </a:lnSpc>
              <a:defRPr sz="9000">
                <a:latin typeface="Glacial Indifference"/>
                <a:ea typeface="Glacial Indifference"/>
                <a:cs typeface="Glacial Indifference"/>
                <a:sym typeface="Glacial Indifference"/>
              </a:defRPr>
            </a:lvl1pPr>
          </a:lstStyle>
          <a:p>
            <a:pPr/>
            <a:r>
              <a:t>Existing System</a:t>
            </a:r>
          </a:p>
        </p:txBody>
      </p:sp>
      <p:sp>
        <p:nvSpPr>
          <p:cNvPr id="125" name="TextBox 7"/>
          <p:cNvSpPr txBox="1"/>
          <p:nvPr/>
        </p:nvSpPr>
        <p:spPr>
          <a:xfrm>
            <a:off x="1028700" y="2384176"/>
            <a:ext cx="11791878" cy="650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405654" indent="-131563" defTabSz="457200">
              <a:buSzPct val="100000"/>
              <a:buFont typeface="Arial"/>
              <a:buChar char="•"/>
              <a:defRPr sz="2700">
                <a:latin typeface="Times Roman"/>
                <a:ea typeface="Times Roman"/>
                <a:cs typeface="Times Roman"/>
                <a:sym typeface="Times Roman"/>
              </a:defRPr>
            </a:pPr>
            <a:r>
              <a:t>Traditionally, there was no such web-based application where students could communicate with the recruiter company via writing an article or adding a post.</a:t>
            </a:r>
          </a:p>
          <a:p>
            <a:pPr defTabSz="457200">
              <a:defRPr sz="2700">
                <a:latin typeface="Times Roman"/>
                <a:ea typeface="Times Roman"/>
                <a:cs typeface="Times Roman"/>
                <a:sym typeface="Times Roman"/>
              </a:defRPr>
            </a:pPr>
          </a:p>
          <a:p>
            <a:pPr lvl="1" marL="362985" indent="-88894" defTabSz="457200">
              <a:buSzPct val="100000"/>
              <a:buFont typeface="Arial"/>
              <a:buChar char="•"/>
              <a:defRPr sz="2700">
                <a:latin typeface="Times Roman"/>
                <a:ea typeface="Times Roman"/>
                <a:cs typeface="Times Roman"/>
                <a:sym typeface="Times Roman"/>
              </a:defRPr>
            </a:pPr>
            <a:r>
              <a:t>The student used to prefer the newspapers to search for a job of their choice.</a:t>
            </a:r>
          </a:p>
          <a:p>
            <a:pPr defTabSz="457200">
              <a:defRPr sz="2700">
                <a:latin typeface="Times Roman"/>
                <a:ea typeface="Times Roman"/>
                <a:cs typeface="Times Roman"/>
                <a:sym typeface="Times Roman"/>
              </a:defRPr>
            </a:pPr>
          </a:p>
          <a:p>
            <a:pPr lvl="1" marL="362985" indent="-88894" defTabSz="457200">
              <a:buSzPct val="100000"/>
              <a:buFont typeface="Arial"/>
              <a:buChar char="•"/>
              <a:defRPr sz="2700">
                <a:latin typeface="Times Roman"/>
                <a:ea typeface="Times Roman"/>
                <a:cs typeface="Times Roman"/>
                <a:sym typeface="Times Roman"/>
              </a:defRPr>
            </a:pPr>
            <a:r>
              <a:t>Colleges may fail to produce the invitation from the recruiter company or any student may also have left behind by not sharing the information.</a:t>
            </a:r>
          </a:p>
          <a:p>
            <a:pPr defTabSz="457200">
              <a:defRPr sz="2700">
                <a:latin typeface="Times Roman"/>
                <a:ea typeface="Times Roman"/>
                <a:cs typeface="Times Roman"/>
                <a:sym typeface="Times Roman"/>
              </a:defRPr>
            </a:pPr>
          </a:p>
          <a:p>
            <a:pPr lvl="1" marL="362985" indent="-88894" defTabSz="457200">
              <a:buSzPct val="100000"/>
              <a:buFont typeface="Arial"/>
              <a:buChar char="•"/>
              <a:defRPr sz="2700">
                <a:latin typeface="Times Roman"/>
                <a:ea typeface="Times Roman"/>
                <a:cs typeface="Times Roman"/>
                <a:sym typeface="Times Roman"/>
              </a:defRPr>
            </a:pPr>
            <a:r>
              <a:t> Companies were not able to filter out the students who aren’t eligible for a specific job.</a:t>
            </a:r>
          </a:p>
          <a:p>
            <a:pPr defTabSz="457200">
              <a:defRPr sz="2700">
                <a:latin typeface="Times Roman"/>
                <a:ea typeface="Times Roman"/>
                <a:cs typeface="Times Roman"/>
                <a:sym typeface="Times Roman"/>
              </a:defRPr>
            </a:pPr>
          </a:p>
          <a:p>
            <a:pPr lvl="1" marL="362985" indent="-88894" defTabSz="457200">
              <a:buSzPct val="100000"/>
              <a:buFont typeface="Arial"/>
              <a:buChar char="•"/>
              <a:defRPr sz="2700">
                <a:latin typeface="Times Roman"/>
                <a:ea typeface="Times Roman"/>
                <a:cs typeface="Times Roman"/>
                <a:sym typeface="Times Roman"/>
              </a:defRPr>
            </a:pPr>
            <a:r>
              <a:t>A printed pamphlet could take more time for processing till it received by the student.</a:t>
            </a:r>
          </a:p>
          <a:p>
            <a:pPr defTabSz="457200">
              <a:defRPr sz="2700">
                <a:latin typeface="Times Roman"/>
                <a:ea typeface="Times Roman"/>
                <a:cs typeface="Times Roman"/>
                <a:sym typeface="Times Roman"/>
              </a:defRPr>
            </a:pPr>
          </a:p>
          <a:p>
            <a:pPr lvl="1" marL="362985" indent="-88894" defTabSz="457200">
              <a:buSzPct val="100000"/>
              <a:buFont typeface="Arial"/>
              <a:buChar char="•"/>
              <a:defRPr sz="2700">
                <a:latin typeface="Times Roman"/>
                <a:ea typeface="Times Roman"/>
                <a:cs typeface="Times Roman"/>
                <a:sym typeface="Times Roman"/>
              </a:defRPr>
            </a:pPr>
            <a:r>
              <a:t>Less exposure to the world in the era of technology.</a:t>
            </a:r>
          </a:p>
        </p:txBody>
      </p:sp>
      <p:pic>
        <p:nvPicPr>
          <p:cNvPr id="126" name="Picture 8" descr="Picture 8"/>
          <p:cNvPicPr>
            <a:picLocks noChangeAspect="1"/>
          </p:cNvPicPr>
          <p:nvPr/>
        </p:nvPicPr>
        <p:blipFill>
          <a:blip r:embed="rId3">
            <a:extLst/>
          </a:blip>
          <a:stretch>
            <a:fillRect/>
          </a:stretch>
        </p:blipFill>
        <p:spPr>
          <a:xfrm>
            <a:off x="12979510" y="394535"/>
            <a:ext cx="4165389" cy="4609586"/>
          </a:xfrm>
          <a:prstGeom prst="rect">
            <a:avLst/>
          </a:prstGeom>
          <a:ln w="12700">
            <a:miter lim="400000"/>
          </a:ln>
        </p:spPr>
      </p:pic>
      <p:pic>
        <p:nvPicPr>
          <p:cNvPr id="127" name="Picture 9" descr="Picture 9"/>
          <p:cNvPicPr>
            <a:picLocks noChangeAspect="1"/>
          </p:cNvPicPr>
          <p:nvPr/>
        </p:nvPicPr>
        <p:blipFill>
          <a:blip r:embed="rId4">
            <a:extLst/>
          </a:blip>
          <a:stretch>
            <a:fillRect/>
          </a:stretch>
        </p:blipFill>
        <p:spPr>
          <a:xfrm>
            <a:off x="17499544" y="9552243"/>
            <a:ext cx="394908" cy="26279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131" name="Group 2"/>
          <p:cNvGrpSpPr/>
          <p:nvPr/>
        </p:nvGrpSpPr>
        <p:grpSpPr>
          <a:xfrm>
            <a:off x="17499544" y="535252"/>
            <a:ext cx="493448" cy="493448"/>
            <a:chOff x="0" y="0"/>
            <a:chExt cx="493447" cy="493447"/>
          </a:xfrm>
        </p:grpSpPr>
        <p:sp>
          <p:nvSpPr>
            <p:cNvPr id="129"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30"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grpSp>
        <p:nvGrpSpPr>
          <p:cNvPr id="134" name="Group 6"/>
          <p:cNvGrpSpPr/>
          <p:nvPr/>
        </p:nvGrpSpPr>
        <p:grpSpPr>
          <a:xfrm>
            <a:off x="1028700" y="1190899"/>
            <a:ext cx="1423672" cy="1198453"/>
            <a:chOff x="0" y="0"/>
            <a:chExt cx="1423671" cy="1198451"/>
          </a:xfrm>
        </p:grpSpPr>
        <p:pic>
          <p:nvPicPr>
            <p:cNvPr id="132" name="Picture 7" descr="Picture 7"/>
            <p:cNvPicPr>
              <a:picLocks noChangeAspect="1"/>
            </p:cNvPicPr>
            <p:nvPr/>
          </p:nvPicPr>
          <p:blipFill>
            <a:blip r:embed="rId3">
              <a:extLst/>
            </a:blip>
            <a:stretch>
              <a:fillRect/>
            </a:stretch>
          </p:blipFill>
          <p:spPr>
            <a:xfrm rot="15953687">
              <a:off x="221403" y="-7486"/>
              <a:ext cx="1114445" cy="1213425"/>
            </a:xfrm>
            <a:prstGeom prst="rect">
              <a:avLst/>
            </a:prstGeom>
            <a:ln w="12700" cap="flat">
              <a:noFill/>
              <a:miter lim="400000"/>
            </a:ln>
            <a:effectLst/>
          </p:spPr>
        </p:pic>
        <p:pic>
          <p:nvPicPr>
            <p:cNvPr id="133" name="Picture 8" descr="Picture 8"/>
            <p:cNvPicPr>
              <a:picLocks noChangeAspect="1"/>
            </p:cNvPicPr>
            <p:nvPr/>
          </p:nvPicPr>
          <p:blipFill>
            <a:blip r:embed="rId4">
              <a:extLst/>
            </a:blip>
            <a:stretch>
              <a:fillRect/>
            </a:stretch>
          </p:blipFill>
          <p:spPr>
            <a:xfrm>
              <a:off x="0" y="51935"/>
              <a:ext cx="1035925" cy="904082"/>
            </a:xfrm>
            <a:prstGeom prst="rect">
              <a:avLst/>
            </a:prstGeom>
            <a:ln w="12700" cap="flat">
              <a:noFill/>
              <a:miter lim="400000"/>
            </a:ln>
            <a:effectLst/>
          </p:spPr>
        </p:pic>
      </p:grpSp>
      <p:grpSp>
        <p:nvGrpSpPr>
          <p:cNvPr id="137" name="Group 9"/>
          <p:cNvGrpSpPr/>
          <p:nvPr/>
        </p:nvGrpSpPr>
        <p:grpSpPr>
          <a:xfrm>
            <a:off x="15865513" y="8651588"/>
            <a:ext cx="1279386" cy="1213425"/>
            <a:chOff x="0" y="0"/>
            <a:chExt cx="1279384" cy="1213423"/>
          </a:xfrm>
        </p:grpSpPr>
        <p:pic>
          <p:nvPicPr>
            <p:cNvPr id="135" name="Picture 10" descr="Picture 10"/>
            <p:cNvPicPr>
              <a:picLocks noChangeAspect="1"/>
            </p:cNvPicPr>
            <p:nvPr/>
          </p:nvPicPr>
          <p:blipFill>
            <a:blip r:embed="rId5">
              <a:extLst/>
            </a:blip>
            <a:stretch>
              <a:fillRect/>
            </a:stretch>
          </p:blipFill>
          <p:spPr>
            <a:xfrm>
              <a:off x="-1" y="0"/>
              <a:ext cx="1114446" cy="1213424"/>
            </a:xfrm>
            <a:prstGeom prst="rect">
              <a:avLst/>
            </a:prstGeom>
            <a:ln w="12700" cap="flat">
              <a:noFill/>
              <a:miter lim="400000"/>
            </a:ln>
            <a:effectLst/>
          </p:spPr>
        </p:pic>
        <p:pic>
          <p:nvPicPr>
            <p:cNvPr id="136" name="Picture 11" descr="Picture 11"/>
            <p:cNvPicPr>
              <a:picLocks noChangeAspect="1"/>
            </p:cNvPicPr>
            <p:nvPr/>
          </p:nvPicPr>
          <p:blipFill>
            <a:blip r:embed="rId6">
              <a:extLst/>
            </a:blip>
            <a:stretch>
              <a:fillRect/>
            </a:stretch>
          </p:blipFill>
          <p:spPr>
            <a:xfrm>
              <a:off x="316353" y="325823"/>
              <a:ext cx="963032" cy="808947"/>
            </a:xfrm>
            <a:prstGeom prst="rect">
              <a:avLst/>
            </a:prstGeom>
            <a:ln w="12700" cap="flat">
              <a:noFill/>
              <a:miter lim="400000"/>
            </a:ln>
            <a:effectLst/>
          </p:spPr>
        </p:pic>
      </p:grpSp>
      <p:sp>
        <p:nvSpPr>
          <p:cNvPr id="138" name="TextBox 12"/>
          <p:cNvSpPr txBox="1"/>
          <p:nvPr/>
        </p:nvSpPr>
        <p:spPr>
          <a:xfrm>
            <a:off x="6684987" y="582877"/>
            <a:ext cx="4918026" cy="17842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7000"/>
              </a:lnSpc>
              <a:defRPr sz="6300">
                <a:latin typeface="Glacial Indifference"/>
                <a:ea typeface="Glacial Indifference"/>
                <a:cs typeface="Glacial Indifference"/>
                <a:sym typeface="Glacial Indifference"/>
              </a:defRPr>
            </a:lvl1pPr>
          </a:lstStyle>
          <a:p>
            <a:pPr/>
            <a:r>
              <a:t>PROPOSED SYSTEM</a:t>
            </a:r>
          </a:p>
        </p:txBody>
      </p:sp>
      <p:sp>
        <p:nvSpPr>
          <p:cNvPr id="139" name="TextBox 13"/>
          <p:cNvSpPr txBox="1"/>
          <p:nvPr/>
        </p:nvSpPr>
        <p:spPr>
          <a:xfrm>
            <a:off x="2443998" y="2492146"/>
            <a:ext cx="13400004" cy="59913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300"/>
              </a:lnSpc>
              <a:defRPr spc="119" sz="2900">
                <a:latin typeface="Open Sauce Light"/>
                <a:ea typeface="Open Sauce Light"/>
                <a:cs typeface="Open Sauce Light"/>
                <a:sym typeface="Open Sauce Light"/>
              </a:defRPr>
            </a:pPr>
            <a:r>
              <a:t>Web application intends to provide a well-established web-based Social Network system between a job seeker and a recruiter. This documents a networking system scope, functionalities, requirements and feasibility. This project aims to develop a website that provides Communication among people on the network, which works quite similar to Social Media Site.</a:t>
            </a:r>
          </a:p>
          <a:p>
            <a:pPr algn="ctr">
              <a:lnSpc>
                <a:spcPts val="4300"/>
              </a:lnSpc>
              <a:defRPr spc="128" sz="3200">
                <a:latin typeface="Arimo"/>
                <a:ea typeface="Arimo"/>
                <a:cs typeface="Arimo"/>
                <a:sym typeface="Arimo"/>
              </a:defRPr>
            </a:pPr>
            <a:r>
              <a:t>This website also provides the features of writing and posting a post or any event all at one place. The main idea behind it is to share the job-related details posted by the placement officer via adding a post that can be read by all the students as well as faculty using the website. This web application can be handled by the admin and manage student as well as faculty.</a:t>
            </a:r>
          </a:p>
        </p:txBody>
      </p:sp>
      <p:pic>
        <p:nvPicPr>
          <p:cNvPr id="140" name="Picture 14" descr="Picture 14"/>
          <p:cNvPicPr>
            <a:picLocks noChangeAspect="1"/>
          </p:cNvPicPr>
          <p:nvPr/>
        </p:nvPicPr>
        <p:blipFill>
          <a:blip r:embed="rId7">
            <a:extLst/>
          </a:blip>
          <a:stretch>
            <a:fillRect/>
          </a:stretch>
        </p:blipFill>
        <p:spPr>
          <a:xfrm>
            <a:off x="17499544" y="9552243"/>
            <a:ext cx="394908" cy="26279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DF2B"/>
        </a:solidFill>
      </p:bgPr>
    </p:bg>
    <p:spTree>
      <p:nvGrpSpPr>
        <p:cNvPr id="1" name=""/>
        <p:cNvGrpSpPr/>
        <p:nvPr/>
      </p:nvGrpSpPr>
      <p:grpSpPr>
        <a:xfrm>
          <a:off x="0" y="0"/>
          <a:ext cx="0" cy="0"/>
          <a:chOff x="0" y="0"/>
          <a:chExt cx="0" cy="0"/>
        </a:xfrm>
      </p:grpSpPr>
      <p:grpSp>
        <p:nvGrpSpPr>
          <p:cNvPr id="144" name="Group 2"/>
          <p:cNvGrpSpPr/>
          <p:nvPr/>
        </p:nvGrpSpPr>
        <p:grpSpPr>
          <a:xfrm>
            <a:off x="17499544" y="535252"/>
            <a:ext cx="493448" cy="493448"/>
            <a:chOff x="0" y="0"/>
            <a:chExt cx="493447" cy="493447"/>
          </a:xfrm>
        </p:grpSpPr>
        <p:sp>
          <p:nvSpPr>
            <p:cNvPr id="142"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43"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sp>
        <p:nvSpPr>
          <p:cNvPr id="145" name="TextBox 6"/>
          <p:cNvSpPr txBox="1"/>
          <p:nvPr/>
        </p:nvSpPr>
        <p:spPr>
          <a:xfrm>
            <a:off x="1028700" y="1104899"/>
            <a:ext cx="6276620" cy="12687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900"/>
              </a:lnSpc>
              <a:defRPr sz="9000">
                <a:latin typeface="Glacial Indifference"/>
                <a:ea typeface="Glacial Indifference"/>
                <a:cs typeface="Glacial Indifference"/>
                <a:sym typeface="Glacial Indifference"/>
              </a:defRPr>
            </a:lvl1pPr>
          </a:lstStyle>
          <a:p>
            <a:pPr/>
            <a:r>
              <a:t>Modules</a:t>
            </a:r>
          </a:p>
        </p:txBody>
      </p:sp>
      <p:pic>
        <p:nvPicPr>
          <p:cNvPr id="146" name="Picture 7" descr="Picture 7"/>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147" name="TextBox 8"/>
          <p:cNvSpPr txBox="1"/>
          <p:nvPr/>
        </p:nvSpPr>
        <p:spPr>
          <a:xfrm>
            <a:off x="639918" y="4342527"/>
            <a:ext cx="3301235" cy="25850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4100"/>
              </a:lnSpc>
              <a:defRPr spc="-54" sz="2700">
                <a:latin typeface="Times Roman"/>
                <a:ea typeface="Times Roman"/>
                <a:cs typeface="Times Roman"/>
                <a:sym typeface="Times Roman"/>
              </a:defRPr>
            </a:pPr>
            <a:r>
              <a:t>Register</a:t>
            </a:r>
          </a:p>
          <a:p>
            <a:pPr>
              <a:lnSpc>
                <a:spcPts val="4100"/>
              </a:lnSpc>
              <a:defRPr sz="2700">
                <a:latin typeface="Times Roman"/>
                <a:ea typeface="Times Roman"/>
                <a:cs typeface="Times Roman"/>
                <a:sym typeface="Times Roman"/>
              </a:defRPr>
            </a:pPr>
          </a:p>
          <a:p>
            <a:pPr>
              <a:lnSpc>
                <a:spcPts val="4100"/>
              </a:lnSpc>
              <a:defRPr spc="-56" sz="2700">
                <a:latin typeface="Times Roman"/>
                <a:ea typeface="Times Roman"/>
                <a:cs typeface="Times Roman"/>
                <a:sym typeface="Times Roman"/>
              </a:defRPr>
            </a:pPr>
            <a:r>
              <a:t>Post</a:t>
            </a:r>
          </a:p>
          <a:p>
            <a:pPr>
              <a:lnSpc>
                <a:spcPts val="4100"/>
              </a:lnSpc>
              <a:defRPr sz="2700">
                <a:latin typeface="Times Roman"/>
                <a:ea typeface="Times Roman"/>
                <a:cs typeface="Times Roman"/>
                <a:sym typeface="Times Roman"/>
              </a:defRPr>
            </a:pPr>
          </a:p>
          <a:p>
            <a:pPr>
              <a:lnSpc>
                <a:spcPts val="4100"/>
              </a:lnSpc>
              <a:defRPr spc="-56" sz="2700">
                <a:latin typeface="Times Roman"/>
                <a:ea typeface="Times Roman"/>
                <a:cs typeface="Times Roman"/>
                <a:sym typeface="Times Roman"/>
              </a:defRPr>
            </a:pPr>
            <a:r>
              <a:t>Update details</a:t>
            </a:r>
          </a:p>
        </p:txBody>
      </p:sp>
      <p:sp>
        <p:nvSpPr>
          <p:cNvPr id="148" name="TextBox 9"/>
          <p:cNvSpPr txBox="1"/>
          <p:nvPr/>
        </p:nvSpPr>
        <p:spPr>
          <a:xfrm>
            <a:off x="639917" y="3333136"/>
            <a:ext cx="2287485" cy="494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3900"/>
              </a:lnSpc>
              <a:defRPr b="1" spc="-63" sz="3100">
                <a:latin typeface="Times Roman"/>
                <a:ea typeface="Times Roman"/>
                <a:cs typeface="Times Roman"/>
                <a:sym typeface="Times Roman"/>
              </a:defRPr>
            </a:lvl1pPr>
          </a:lstStyle>
          <a:p>
            <a:pPr/>
            <a:r>
              <a:t>STUDENTS</a:t>
            </a:r>
          </a:p>
        </p:txBody>
      </p:sp>
      <p:sp>
        <p:nvSpPr>
          <p:cNvPr id="149" name="TextBox 10"/>
          <p:cNvSpPr txBox="1"/>
          <p:nvPr/>
        </p:nvSpPr>
        <p:spPr>
          <a:xfrm>
            <a:off x="3992581" y="3089614"/>
            <a:ext cx="4528812" cy="9829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800"/>
              </a:lnSpc>
              <a:defRPr sz="3600">
                <a:solidFill>
                  <a:srgbClr val="0C1513"/>
                </a:solidFill>
                <a:latin typeface="Times Roman"/>
                <a:ea typeface="Times Roman"/>
                <a:cs typeface="Times Roman"/>
                <a:sym typeface="Times Roman"/>
              </a:defRPr>
            </a:lvl1pPr>
          </a:lstStyle>
          <a:p>
            <a:pPr/>
            <a:r>
              <a:t> PLACEMENT OFFICER</a:t>
            </a:r>
          </a:p>
        </p:txBody>
      </p:sp>
      <p:sp>
        <p:nvSpPr>
          <p:cNvPr id="150" name="TextBox 11"/>
          <p:cNvSpPr txBox="1"/>
          <p:nvPr/>
        </p:nvSpPr>
        <p:spPr>
          <a:xfrm>
            <a:off x="4526410" y="4377433"/>
            <a:ext cx="2845568" cy="31915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4100"/>
              </a:lnSpc>
              <a:defRPr spc="-54" sz="2600">
                <a:latin typeface="Times Roman"/>
                <a:ea typeface="Times Roman"/>
                <a:cs typeface="Times Roman"/>
                <a:sym typeface="Times Roman"/>
              </a:defRPr>
            </a:pPr>
            <a:r>
              <a:t>Create List</a:t>
            </a:r>
          </a:p>
          <a:p>
            <a:pPr>
              <a:lnSpc>
                <a:spcPts val="4100"/>
              </a:lnSpc>
              <a:defRPr sz="2600">
                <a:latin typeface="Times Roman"/>
                <a:ea typeface="Times Roman"/>
                <a:cs typeface="Times Roman"/>
                <a:sym typeface="Times Roman"/>
              </a:defRPr>
            </a:pPr>
          </a:p>
          <a:p>
            <a:pPr>
              <a:lnSpc>
                <a:spcPts val="4800"/>
              </a:lnSpc>
              <a:defRPr spc="-53" sz="2600">
                <a:latin typeface="Times Roman"/>
                <a:ea typeface="Times Roman"/>
                <a:cs typeface="Times Roman"/>
                <a:sym typeface="Times Roman"/>
              </a:defRPr>
            </a:pPr>
            <a:r>
              <a:t>View Profiles</a:t>
            </a:r>
          </a:p>
          <a:p>
            <a:pPr>
              <a:lnSpc>
                <a:spcPts val="4100"/>
              </a:lnSpc>
              <a:defRPr sz="2600">
                <a:latin typeface="Times Roman"/>
                <a:ea typeface="Times Roman"/>
                <a:cs typeface="Times Roman"/>
                <a:sym typeface="Times Roman"/>
              </a:defRPr>
            </a:pPr>
          </a:p>
          <a:p>
            <a:pPr>
              <a:lnSpc>
                <a:spcPts val="4100"/>
              </a:lnSpc>
              <a:defRPr spc="-54" sz="2600">
                <a:latin typeface="Times Roman"/>
                <a:ea typeface="Times Roman"/>
                <a:cs typeface="Times Roman"/>
                <a:sym typeface="Times Roman"/>
              </a:defRPr>
            </a:pPr>
            <a:r>
              <a:t>Add Post	</a:t>
            </a:r>
          </a:p>
        </p:txBody>
      </p:sp>
      <p:sp>
        <p:nvSpPr>
          <p:cNvPr id="151" name="TextBox 12"/>
          <p:cNvSpPr txBox="1"/>
          <p:nvPr/>
        </p:nvSpPr>
        <p:spPr>
          <a:xfrm>
            <a:off x="9143999" y="3407619"/>
            <a:ext cx="1674292" cy="4650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600"/>
              </a:lnSpc>
              <a:defRPr sz="3400">
                <a:solidFill>
                  <a:srgbClr val="0C1513"/>
                </a:solidFill>
                <a:latin typeface="Barlow SemiCondensed Bold"/>
                <a:ea typeface="Barlow SemiCondensed Bold"/>
                <a:cs typeface="Barlow SemiCondensed Bold"/>
                <a:sym typeface="Barlow SemiCondensed Bold"/>
              </a:defRPr>
            </a:lvl1pPr>
          </a:lstStyle>
          <a:p>
            <a:pPr/>
            <a:r>
              <a:t>STAFF</a:t>
            </a:r>
          </a:p>
        </p:txBody>
      </p:sp>
      <p:sp>
        <p:nvSpPr>
          <p:cNvPr id="152" name="TextBox 13"/>
          <p:cNvSpPr txBox="1"/>
          <p:nvPr/>
        </p:nvSpPr>
        <p:spPr>
          <a:xfrm>
            <a:off x="9144000" y="4544426"/>
            <a:ext cx="3020019" cy="20612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4100"/>
              </a:lnSpc>
              <a:defRPr spc="-52" sz="2600">
                <a:latin typeface="Times Roman"/>
                <a:ea typeface="Times Roman"/>
                <a:cs typeface="Times Roman"/>
                <a:sym typeface="Times Roman"/>
              </a:defRPr>
            </a:pPr>
            <a:r>
              <a:t>View Profiles</a:t>
            </a:r>
          </a:p>
          <a:p>
            <a:pPr>
              <a:lnSpc>
                <a:spcPts val="4100"/>
              </a:lnSpc>
              <a:defRPr sz="2600">
                <a:latin typeface="Times Roman"/>
                <a:ea typeface="Times Roman"/>
                <a:cs typeface="Times Roman"/>
                <a:sym typeface="Times Roman"/>
              </a:defRPr>
            </a:pPr>
          </a:p>
          <a:p>
            <a:pPr>
              <a:lnSpc>
                <a:spcPts val="4100"/>
              </a:lnSpc>
              <a:defRPr spc="-54" sz="2600">
                <a:latin typeface="Times Roman"/>
                <a:ea typeface="Times Roman"/>
                <a:cs typeface="Times Roman"/>
                <a:sym typeface="Times Roman"/>
              </a:defRPr>
            </a:pPr>
            <a:r>
              <a:t>Post an Event</a:t>
            </a:r>
          </a:p>
        </p:txBody>
      </p:sp>
      <p:sp>
        <p:nvSpPr>
          <p:cNvPr id="153" name="TextBox 14"/>
          <p:cNvSpPr txBox="1"/>
          <p:nvPr/>
        </p:nvSpPr>
        <p:spPr>
          <a:xfrm>
            <a:off x="12609011" y="3106445"/>
            <a:ext cx="3664327" cy="948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700"/>
              </a:lnSpc>
              <a:defRPr sz="3500">
                <a:solidFill>
                  <a:srgbClr val="0C1513"/>
                </a:solidFill>
                <a:latin typeface="Barlow SemiCondensed Bold"/>
                <a:ea typeface="Barlow SemiCondensed Bold"/>
                <a:cs typeface="Barlow SemiCondensed Bold"/>
                <a:sym typeface="Barlow SemiCondensed Bold"/>
              </a:defRPr>
            </a:lvl1pPr>
          </a:lstStyle>
          <a:p>
            <a:pPr/>
            <a:r>
              <a:t>ADMIN / PRINCIPLE</a:t>
            </a:r>
          </a:p>
        </p:txBody>
      </p:sp>
      <p:sp>
        <p:nvSpPr>
          <p:cNvPr id="154" name="TextBox 15"/>
          <p:cNvSpPr txBox="1"/>
          <p:nvPr/>
        </p:nvSpPr>
        <p:spPr>
          <a:xfrm>
            <a:off x="12367994" y="4433921"/>
            <a:ext cx="4146361" cy="43294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3800"/>
              </a:lnSpc>
              <a:defRPr spc="-54" sz="2600">
                <a:latin typeface="Times Roman"/>
                <a:ea typeface="Times Roman"/>
                <a:cs typeface="Times Roman"/>
                <a:sym typeface="Times Roman"/>
              </a:defRPr>
            </a:pPr>
            <a:r>
              <a:t>Add Faculty</a:t>
            </a:r>
          </a:p>
          <a:p>
            <a:pPr>
              <a:lnSpc>
                <a:spcPts val="3800"/>
              </a:lnSpc>
              <a:defRPr sz="2600">
                <a:latin typeface="Times Roman"/>
                <a:ea typeface="Times Roman"/>
                <a:cs typeface="Times Roman"/>
                <a:sym typeface="Times Roman"/>
              </a:defRPr>
            </a:pPr>
          </a:p>
          <a:p>
            <a:pPr>
              <a:lnSpc>
                <a:spcPts val="3800"/>
              </a:lnSpc>
              <a:defRPr spc="-54" sz="2600">
                <a:latin typeface="Times Roman"/>
                <a:ea typeface="Times Roman"/>
                <a:cs typeface="Times Roman"/>
                <a:sym typeface="Times Roman"/>
              </a:defRPr>
            </a:pPr>
            <a:r>
              <a:t>Approve Post</a:t>
            </a:r>
          </a:p>
          <a:p>
            <a:pPr>
              <a:lnSpc>
                <a:spcPts val="3800"/>
              </a:lnSpc>
              <a:defRPr sz="2600">
                <a:latin typeface="Times Roman"/>
                <a:ea typeface="Times Roman"/>
                <a:cs typeface="Times Roman"/>
                <a:sym typeface="Times Roman"/>
              </a:defRPr>
            </a:pPr>
          </a:p>
          <a:p>
            <a:pPr>
              <a:lnSpc>
                <a:spcPts val="3800"/>
              </a:lnSpc>
              <a:defRPr spc="-54" sz="2600">
                <a:latin typeface="Times Roman"/>
                <a:ea typeface="Times Roman"/>
                <a:cs typeface="Times Roman"/>
                <a:sym typeface="Times Roman"/>
              </a:defRPr>
            </a:pPr>
            <a:r>
              <a:t>View / Delete Students</a:t>
            </a:r>
          </a:p>
          <a:p>
            <a:pPr>
              <a:lnSpc>
                <a:spcPts val="3800"/>
              </a:lnSpc>
              <a:defRPr sz="2600">
                <a:latin typeface="Times Roman"/>
                <a:ea typeface="Times Roman"/>
                <a:cs typeface="Times Roman"/>
                <a:sym typeface="Times Roman"/>
              </a:defRPr>
            </a:pPr>
          </a:p>
          <a:p>
            <a:pPr>
              <a:lnSpc>
                <a:spcPts val="3800"/>
              </a:lnSpc>
              <a:defRPr spc="-54" sz="2600">
                <a:latin typeface="Times Roman"/>
                <a:ea typeface="Times Roman"/>
                <a:cs typeface="Times Roman"/>
                <a:sym typeface="Times Roman"/>
              </a:defRPr>
            </a:pPr>
            <a:r>
              <a:t>Approve Students</a:t>
            </a:r>
          </a:p>
          <a:p>
            <a:pPr>
              <a:lnSpc>
                <a:spcPts val="3800"/>
              </a:lnSpc>
              <a:defRPr sz="2600">
                <a:latin typeface="Times Roman"/>
                <a:ea typeface="Times Roman"/>
                <a:cs typeface="Times Roman"/>
                <a:sym typeface="Times Roman"/>
              </a:defRPr>
            </a:pPr>
          </a:p>
          <a:p>
            <a:pPr>
              <a:lnSpc>
                <a:spcPts val="3800"/>
              </a:lnSpc>
              <a:defRPr spc="-54" sz="2600">
                <a:latin typeface="Times Roman"/>
                <a:ea typeface="Times Roman"/>
                <a:cs typeface="Times Roman"/>
                <a:sym typeface="Times Roman"/>
              </a:defRPr>
            </a:pPr>
            <a:r>
              <a:t>View / Delete Faculty</a:t>
            </a:r>
          </a:p>
        </p:txBody>
      </p:sp>
      <p:sp>
        <p:nvSpPr>
          <p:cNvPr id="155" name="AutoShape 16"/>
          <p:cNvSpPr/>
          <p:nvPr/>
        </p:nvSpPr>
        <p:spPr>
          <a:xfrm flipV="1">
            <a:off x="3824516" y="3962149"/>
            <a:ext cx="1" cy="5272974"/>
          </a:xfrm>
          <a:prstGeom prst="line">
            <a:avLst/>
          </a:prstGeom>
          <a:ln w="47625" cap="rnd">
            <a:solidFill>
              <a:srgbClr val="000000">
                <a:alpha val="21961"/>
              </a:srgbClr>
            </a:solidFill>
          </a:ln>
        </p:spPr>
        <p:txBody>
          <a:bodyPr lIns="45719" rIns="45719"/>
          <a:lstStyle/>
          <a:p>
            <a:pPr/>
          </a:p>
        </p:txBody>
      </p:sp>
      <p:sp>
        <p:nvSpPr>
          <p:cNvPr id="156" name="AutoShape 17"/>
          <p:cNvSpPr/>
          <p:nvPr/>
        </p:nvSpPr>
        <p:spPr>
          <a:xfrm flipV="1">
            <a:off x="8689457" y="3978075"/>
            <a:ext cx="1" cy="5272974"/>
          </a:xfrm>
          <a:prstGeom prst="line">
            <a:avLst/>
          </a:prstGeom>
          <a:ln w="47625" cap="rnd">
            <a:solidFill>
              <a:srgbClr val="000000">
                <a:alpha val="21961"/>
              </a:srgbClr>
            </a:solidFill>
          </a:ln>
        </p:spPr>
        <p:txBody>
          <a:bodyPr lIns="45719" rIns="45719"/>
          <a:lstStyle/>
          <a:p>
            <a:pPr/>
          </a:p>
        </p:txBody>
      </p:sp>
      <p:sp>
        <p:nvSpPr>
          <p:cNvPr id="157" name="AutoShape 18"/>
          <p:cNvSpPr/>
          <p:nvPr/>
        </p:nvSpPr>
        <p:spPr>
          <a:xfrm flipV="1">
            <a:off x="11932169" y="3962149"/>
            <a:ext cx="1" cy="5272974"/>
          </a:xfrm>
          <a:prstGeom prst="line">
            <a:avLst/>
          </a:prstGeom>
          <a:ln w="47625" cap="rnd">
            <a:solidFill>
              <a:srgbClr val="000000">
                <a:alpha val="21961"/>
              </a:srgbClr>
            </a:solidFill>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161" name="Group 2"/>
          <p:cNvGrpSpPr/>
          <p:nvPr/>
        </p:nvGrpSpPr>
        <p:grpSpPr>
          <a:xfrm>
            <a:off x="17499544" y="535252"/>
            <a:ext cx="493448" cy="493448"/>
            <a:chOff x="0" y="0"/>
            <a:chExt cx="493447" cy="493447"/>
          </a:xfrm>
        </p:grpSpPr>
        <p:sp>
          <p:nvSpPr>
            <p:cNvPr id="159"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60"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sp>
        <p:nvSpPr>
          <p:cNvPr id="162" name="TextBox 6"/>
          <p:cNvSpPr txBox="1"/>
          <p:nvPr/>
        </p:nvSpPr>
        <p:spPr>
          <a:xfrm>
            <a:off x="1028700" y="1612503"/>
            <a:ext cx="7046591" cy="12556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9800"/>
              </a:lnSpc>
              <a:defRPr sz="8900">
                <a:latin typeface="Glacial Indifference"/>
                <a:ea typeface="Glacial Indifference"/>
                <a:cs typeface="Glacial Indifference"/>
                <a:sym typeface="Glacial Indifference"/>
              </a:defRPr>
            </a:lvl1pPr>
          </a:lstStyle>
          <a:p>
            <a:pPr/>
            <a:r>
              <a:t>Requirements </a:t>
            </a:r>
          </a:p>
        </p:txBody>
      </p:sp>
      <p:sp>
        <p:nvSpPr>
          <p:cNvPr id="163" name="TextBox 7"/>
          <p:cNvSpPr txBox="1"/>
          <p:nvPr/>
        </p:nvSpPr>
        <p:spPr>
          <a:xfrm>
            <a:off x="1565790" y="4782237"/>
            <a:ext cx="4744313" cy="3556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457200">
              <a:defRPr sz="2300">
                <a:latin typeface="Times Roman"/>
                <a:ea typeface="Times Roman"/>
                <a:cs typeface="Times Roman"/>
                <a:sym typeface="Times Roman"/>
              </a:defRPr>
            </a:pPr>
            <a:r>
              <a:t>i3 Processor-Based Computer</a:t>
            </a:r>
          </a:p>
          <a:p>
            <a:pPr algn="ctr" defTabSz="457200">
              <a:defRPr sz="2300">
                <a:latin typeface="Times Roman"/>
                <a:ea typeface="Times Roman"/>
                <a:cs typeface="Times Roman"/>
                <a:sym typeface="Times Roman"/>
              </a:defRPr>
            </a:pPr>
          </a:p>
          <a:p>
            <a:pPr algn="ctr" defTabSz="457200">
              <a:defRPr sz="2300">
                <a:latin typeface="Times Roman"/>
                <a:ea typeface="Times Roman"/>
                <a:cs typeface="Times Roman"/>
                <a:sym typeface="Times Roman"/>
              </a:defRPr>
            </a:pPr>
            <a:r>
              <a:t>1 GB RAM</a:t>
            </a:r>
          </a:p>
          <a:p>
            <a:pPr algn="ctr" defTabSz="457200">
              <a:defRPr sz="2300">
                <a:latin typeface="Times Roman"/>
                <a:ea typeface="Times Roman"/>
                <a:cs typeface="Times Roman"/>
                <a:sym typeface="Times Roman"/>
              </a:defRPr>
            </a:pPr>
          </a:p>
          <a:p>
            <a:pPr algn="ctr" defTabSz="457200">
              <a:defRPr sz="2300">
                <a:latin typeface="Times Roman"/>
                <a:ea typeface="Times Roman"/>
                <a:cs typeface="Times Roman"/>
                <a:sym typeface="Times Roman"/>
              </a:defRPr>
            </a:pPr>
            <a:r>
              <a:t>256 GB Hard Disk Maximun</a:t>
            </a:r>
          </a:p>
          <a:p>
            <a:pPr algn="ctr" defTabSz="457200">
              <a:defRPr sz="2300">
                <a:latin typeface="Times Roman"/>
                <a:ea typeface="Times Roman"/>
                <a:cs typeface="Times Roman"/>
                <a:sym typeface="Times Roman"/>
              </a:defRPr>
            </a:pPr>
          </a:p>
          <a:p>
            <a:pPr algn="ctr" defTabSz="457200">
              <a:defRPr sz="2300">
                <a:latin typeface="Times Roman"/>
                <a:ea typeface="Times Roman"/>
                <a:cs typeface="Times Roman"/>
                <a:sym typeface="Times Roman"/>
              </a:defRPr>
            </a:pPr>
            <a:r>
              <a:t>Monitor</a:t>
            </a:r>
          </a:p>
          <a:p>
            <a:pPr algn="ctr" defTabSz="457200">
              <a:defRPr sz="2300">
                <a:latin typeface="Times Roman"/>
                <a:ea typeface="Times Roman"/>
                <a:cs typeface="Times Roman"/>
                <a:sym typeface="Times Roman"/>
              </a:defRPr>
            </a:pPr>
          </a:p>
          <a:p>
            <a:pPr algn="ctr" defTabSz="457200">
              <a:defRPr sz="2300">
                <a:latin typeface="Times Roman"/>
                <a:ea typeface="Times Roman"/>
                <a:cs typeface="Times Roman"/>
                <a:sym typeface="Times Roman"/>
              </a:defRPr>
            </a:pPr>
            <a:r>
              <a:t>Internet Connection</a:t>
            </a:r>
          </a:p>
        </p:txBody>
      </p:sp>
      <p:grpSp>
        <p:nvGrpSpPr>
          <p:cNvPr id="168" name="Group 8"/>
          <p:cNvGrpSpPr/>
          <p:nvPr/>
        </p:nvGrpSpPr>
        <p:grpSpPr>
          <a:xfrm>
            <a:off x="1887858" y="3720534"/>
            <a:ext cx="4100180" cy="670752"/>
            <a:chOff x="0" y="0"/>
            <a:chExt cx="4100177" cy="670751"/>
          </a:xfrm>
        </p:grpSpPr>
        <p:sp>
          <p:nvSpPr>
            <p:cNvPr id="164" name="Freeform 10"/>
            <p:cNvSpPr/>
            <p:nvPr/>
          </p:nvSpPr>
          <p:spPr>
            <a:xfrm rot="5400000">
              <a:off x="73442" y="-73443"/>
              <a:ext cx="670390" cy="81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4" y="21093"/>
                  </a:moveTo>
                  <a:cubicBezTo>
                    <a:pt x="8311" y="21399"/>
                    <a:pt x="9570" y="21600"/>
                    <a:pt x="10806" y="21600"/>
                  </a:cubicBezTo>
                  <a:cubicBezTo>
                    <a:pt x="12041" y="21600"/>
                    <a:pt x="13230" y="21428"/>
                    <a:pt x="14326" y="21122"/>
                  </a:cubicBezTo>
                  <a:cubicBezTo>
                    <a:pt x="14349" y="21112"/>
                    <a:pt x="14373" y="21112"/>
                    <a:pt x="14396" y="21103"/>
                  </a:cubicBezTo>
                  <a:cubicBezTo>
                    <a:pt x="18511" y="19879"/>
                    <a:pt x="21542" y="16647"/>
                    <a:pt x="21600" y="12870"/>
                  </a:cubicBezTo>
                  <a:lnTo>
                    <a:pt x="21600" y="0"/>
                  </a:lnTo>
                  <a:lnTo>
                    <a:pt x="0" y="0"/>
                  </a:lnTo>
                  <a:lnTo>
                    <a:pt x="0" y="12861"/>
                  </a:lnTo>
                  <a:cubicBezTo>
                    <a:pt x="58" y="16666"/>
                    <a:pt x="3042" y="19898"/>
                    <a:pt x="7204" y="21093"/>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65" name="Freeform 12"/>
            <p:cNvSpPr/>
            <p:nvPr/>
          </p:nvSpPr>
          <p:spPr>
            <a:xfrm rot="16200000">
              <a:off x="3356346" y="-73081"/>
              <a:ext cx="670390" cy="81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4" y="21093"/>
                  </a:moveTo>
                  <a:cubicBezTo>
                    <a:pt x="8311" y="21399"/>
                    <a:pt x="9570" y="21600"/>
                    <a:pt x="10806" y="21600"/>
                  </a:cubicBezTo>
                  <a:cubicBezTo>
                    <a:pt x="12041" y="21600"/>
                    <a:pt x="13230" y="21428"/>
                    <a:pt x="14326" y="21122"/>
                  </a:cubicBezTo>
                  <a:cubicBezTo>
                    <a:pt x="14349" y="21112"/>
                    <a:pt x="14373" y="21112"/>
                    <a:pt x="14396" y="21103"/>
                  </a:cubicBezTo>
                  <a:cubicBezTo>
                    <a:pt x="18511" y="19879"/>
                    <a:pt x="21542" y="16647"/>
                    <a:pt x="21600" y="12870"/>
                  </a:cubicBezTo>
                  <a:lnTo>
                    <a:pt x="21600" y="0"/>
                  </a:lnTo>
                  <a:lnTo>
                    <a:pt x="0" y="0"/>
                  </a:lnTo>
                  <a:lnTo>
                    <a:pt x="0" y="12861"/>
                  </a:lnTo>
                  <a:cubicBezTo>
                    <a:pt x="58" y="16666"/>
                    <a:pt x="3042" y="19898"/>
                    <a:pt x="7204" y="21093"/>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66" name="Freeform 14"/>
            <p:cNvSpPr/>
            <p:nvPr/>
          </p:nvSpPr>
          <p:spPr>
            <a:xfrm>
              <a:off x="523501" y="-1"/>
              <a:ext cx="3263290" cy="670753"/>
            </a:xfrm>
            <a:prstGeom prst="rect">
              <a:avLst/>
            </a:prstGeom>
            <a:solidFill>
              <a:srgbClr val="000000"/>
            </a:solidFill>
            <a:ln w="12700" cap="flat">
              <a:noFill/>
              <a:miter lim="400000"/>
            </a:ln>
            <a:effectLst/>
          </p:spPr>
          <p:txBody>
            <a:bodyPr wrap="square" lIns="45719" tIns="45719" rIns="45719" bIns="45719" numCol="1" anchor="t">
              <a:noAutofit/>
            </a:bodyPr>
            <a:lstStyle/>
            <a:p>
              <a:pPr/>
            </a:p>
          </p:txBody>
        </p:sp>
        <p:sp>
          <p:nvSpPr>
            <p:cNvPr id="167" name="TextBox 15"/>
            <p:cNvSpPr txBox="1"/>
            <p:nvPr/>
          </p:nvSpPr>
          <p:spPr>
            <a:xfrm>
              <a:off x="335732" y="137627"/>
              <a:ext cx="3451059" cy="382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ts val="3100"/>
                </a:lnSpc>
                <a:defRPr spc="95" sz="2300">
                  <a:solidFill>
                    <a:srgbClr val="FFFFFF"/>
                  </a:solidFill>
                  <a:latin typeface="Open Sauce Light"/>
                  <a:ea typeface="Open Sauce Light"/>
                  <a:cs typeface="Open Sauce Light"/>
                  <a:sym typeface="Open Sauce Light"/>
                </a:defRPr>
              </a:lvl1pPr>
            </a:lstStyle>
            <a:p>
              <a:pPr/>
              <a:r>
                <a:t>HARDWARE</a:t>
              </a:r>
            </a:p>
          </p:txBody>
        </p:sp>
      </p:grpSp>
      <p:grpSp>
        <p:nvGrpSpPr>
          <p:cNvPr id="173" name="Group 16"/>
          <p:cNvGrpSpPr/>
          <p:nvPr/>
        </p:nvGrpSpPr>
        <p:grpSpPr>
          <a:xfrm>
            <a:off x="10984538" y="3720534"/>
            <a:ext cx="4100179" cy="670752"/>
            <a:chOff x="0" y="0"/>
            <a:chExt cx="4100177" cy="670751"/>
          </a:xfrm>
        </p:grpSpPr>
        <p:sp>
          <p:nvSpPr>
            <p:cNvPr id="169" name="Freeform 18"/>
            <p:cNvSpPr/>
            <p:nvPr/>
          </p:nvSpPr>
          <p:spPr>
            <a:xfrm rot="5400000">
              <a:off x="73442" y="-73443"/>
              <a:ext cx="670390" cy="81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4" y="21093"/>
                  </a:moveTo>
                  <a:cubicBezTo>
                    <a:pt x="8311" y="21399"/>
                    <a:pt x="9570" y="21600"/>
                    <a:pt x="10806" y="21600"/>
                  </a:cubicBezTo>
                  <a:cubicBezTo>
                    <a:pt x="12041" y="21600"/>
                    <a:pt x="13230" y="21428"/>
                    <a:pt x="14326" y="21122"/>
                  </a:cubicBezTo>
                  <a:cubicBezTo>
                    <a:pt x="14349" y="21112"/>
                    <a:pt x="14373" y="21112"/>
                    <a:pt x="14396" y="21103"/>
                  </a:cubicBezTo>
                  <a:cubicBezTo>
                    <a:pt x="18511" y="19879"/>
                    <a:pt x="21542" y="16647"/>
                    <a:pt x="21600" y="12870"/>
                  </a:cubicBezTo>
                  <a:lnTo>
                    <a:pt x="21600" y="0"/>
                  </a:lnTo>
                  <a:lnTo>
                    <a:pt x="0" y="0"/>
                  </a:lnTo>
                  <a:lnTo>
                    <a:pt x="0" y="12861"/>
                  </a:lnTo>
                  <a:cubicBezTo>
                    <a:pt x="58" y="16666"/>
                    <a:pt x="3042" y="19898"/>
                    <a:pt x="7204" y="21093"/>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70" name="Freeform 20"/>
            <p:cNvSpPr/>
            <p:nvPr/>
          </p:nvSpPr>
          <p:spPr>
            <a:xfrm rot="16200000">
              <a:off x="3356346" y="-73081"/>
              <a:ext cx="670390" cy="81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4" y="21093"/>
                  </a:moveTo>
                  <a:cubicBezTo>
                    <a:pt x="8311" y="21399"/>
                    <a:pt x="9570" y="21600"/>
                    <a:pt x="10806" y="21600"/>
                  </a:cubicBezTo>
                  <a:cubicBezTo>
                    <a:pt x="12041" y="21600"/>
                    <a:pt x="13230" y="21428"/>
                    <a:pt x="14326" y="21122"/>
                  </a:cubicBezTo>
                  <a:cubicBezTo>
                    <a:pt x="14349" y="21112"/>
                    <a:pt x="14373" y="21112"/>
                    <a:pt x="14396" y="21103"/>
                  </a:cubicBezTo>
                  <a:cubicBezTo>
                    <a:pt x="18511" y="19879"/>
                    <a:pt x="21542" y="16647"/>
                    <a:pt x="21600" y="12870"/>
                  </a:cubicBezTo>
                  <a:lnTo>
                    <a:pt x="21600" y="0"/>
                  </a:lnTo>
                  <a:lnTo>
                    <a:pt x="0" y="0"/>
                  </a:lnTo>
                  <a:lnTo>
                    <a:pt x="0" y="12861"/>
                  </a:lnTo>
                  <a:cubicBezTo>
                    <a:pt x="58" y="16666"/>
                    <a:pt x="3042" y="19898"/>
                    <a:pt x="7204" y="21093"/>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171" name="Freeform 22"/>
            <p:cNvSpPr/>
            <p:nvPr/>
          </p:nvSpPr>
          <p:spPr>
            <a:xfrm>
              <a:off x="523501" y="-1"/>
              <a:ext cx="3263290" cy="670753"/>
            </a:xfrm>
            <a:prstGeom prst="rect">
              <a:avLst/>
            </a:prstGeom>
            <a:solidFill>
              <a:srgbClr val="000000"/>
            </a:solidFill>
            <a:ln w="12700" cap="flat">
              <a:noFill/>
              <a:miter lim="400000"/>
            </a:ln>
            <a:effectLst/>
          </p:spPr>
          <p:txBody>
            <a:bodyPr wrap="square" lIns="45719" tIns="45719" rIns="45719" bIns="45719" numCol="1" anchor="t">
              <a:noAutofit/>
            </a:bodyPr>
            <a:lstStyle/>
            <a:p>
              <a:pPr/>
            </a:p>
          </p:txBody>
        </p:sp>
        <p:sp>
          <p:nvSpPr>
            <p:cNvPr id="172" name="TextBox 23"/>
            <p:cNvSpPr txBox="1"/>
            <p:nvPr/>
          </p:nvSpPr>
          <p:spPr>
            <a:xfrm>
              <a:off x="335732" y="137627"/>
              <a:ext cx="3451059" cy="3821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ts val="3100"/>
                </a:lnSpc>
                <a:defRPr spc="95" sz="2300">
                  <a:solidFill>
                    <a:srgbClr val="FFFFFF"/>
                  </a:solidFill>
                  <a:latin typeface="Open Sauce Light"/>
                  <a:ea typeface="Open Sauce Light"/>
                  <a:cs typeface="Open Sauce Light"/>
                  <a:sym typeface="Open Sauce Light"/>
                </a:defRPr>
              </a:lvl1pPr>
            </a:lstStyle>
            <a:p>
              <a:pPr/>
              <a:r>
                <a:t>SOFTWARE</a:t>
              </a:r>
            </a:p>
          </p:txBody>
        </p:sp>
      </p:grpSp>
      <p:pic>
        <p:nvPicPr>
          <p:cNvPr id="174" name="Picture 24" descr="Picture 24"/>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175" name="TextBox 25"/>
          <p:cNvSpPr txBox="1"/>
          <p:nvPr/>
        </p:nvSpPr>
        <p:spPr>
          <a:xfrm>
            <a:off x="10984538" y="4886267"/>
            <a:ext cx="4100179" cy="3048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defTabSz="457200">
              <a:defRPr sz="2500">
                <a:latin typeface="Times Roman"/>
                <a:ea typeface="Times Roman"/>
                <a:cs typeface="Times Roman"/>
                <a:sym typeface="Times Roman"/>
              </a:defRPr>
            </a:pPr>
            <a:r>
              <a:t>Windows 7 or higher.</a:t>
            </a:r>
            <a:r>
              <a:rPr spc="102"/>
              <a:t> </a:t>
            </a:r>
            <a:endParaRPr spc="102"/>
          </a:p>
          <a:p>
            <a:pPr algn="ctr" defTabSz="457200">
              <a:defRPr sz="2500">
                <a:latin typeface="Times Roman"/>
                <a:ea typeface="Times Roman"/>
                <a:cs typeface="Times Roman"/>
                <a:sym typeface="Times Roman"/>
              </a:defRPr>
            </a:pPr>
            <a:endParaRPr spc="102"/>
          </a:p>
          <a:p>
            <a:pPr algn="ctr" defTabSz="457200">
              <a:defRPr sz="2500">
                <a:latin typeface="Times Roman"/>
                <a:ea typeface="Times Roman"/>
                <a:cs typeface="Times Roman"/>
                <a:sym typeface="Times Roman"/>
              </a:defRPr>
            </a:pPr>
            <a:r>
              <a:t>WAMP Server</a:t>
            </a:r>
          </a:p>
          <a:p>
            <a:pPr algn="ctr" defTabSz="457200">
              <a:defRPr sz="2500">
                <a:latin typeface="Times Roman"/>
                <a:ea typeface="Times Roman"/>
                <a:cs typeface="Times Roman"/>
                <a:sym typeface="Times Roman"/>
              </a:defRPr>
            </a:pPr>
          </a:p>
          <a:p>
            <a:pPr algn="ctr" defTabSz="457200">
              <a:defRPr sz="2500">
                <a:latin typeface="Times Roman"/>
                <a:ea typeface="Times Roman"/>
                <a:cs typeface="Times Roman"/>
                <a:sym typeface="Times Roman"/>
              </a:defRPr>
            </a:pPr>
            <a:r>
              <a:t>Notepad++.</a:t>
            </a:r>
          </a:p>
          <a:p>
            <a:pPr algn="ctr" defTabSz="457200">
              <a:defRPr sz="2500">
                <a:latin typeface="Times Roman"/>
                <a:ea typeface="Times Roman"/>
                <a:cs typeface="Times Roman"/>
                <a:sym typeface="Times Roman"/>
              </a:defRPr>
            </a:pPr>
          </a:p>
          <a:p>
            <a:pPr algn="ctr" defTabSz="457200">
              <a:defRPr sz="2500">
                <a:latin typeface="Times Roman"/>
                <a:ea typeface="Times Roman"/>
                <a:cs typeface="Times Roman"/>
                <a:sym typeface="Times Roman"/>
              </a:defRPr>
            </a:pPr>
            <a:r>
              <a:t>My SQL 5.6.</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179" name="Group 2"/>
          <p:cNvGrpSpPr/>
          <p:nvPr/>
        </p:nvGrpSpPr>
        <p:grpSpPr>
          <a:xfrm>
            <a:off x="17499544" y="535252"/>
            <a:ext cx="493448" cy="493448"/>
            <a:chOff x="0" y="0"/>
            <a:chExt cx="493447" cy="493447"/>
          </a:xfrm>
        </p:grpSpPr>
        <p:sp>
          <p:nvSpPr>
            <p:cNvPr id="177"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78"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180"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181" name="AutoShape 7"/>
          <p:cNvSpPr/>
          <p:nvPr/>
        </p:nvSpPr>
        <p:spPr>
          <a:xfrm rot="10800000">
            <a:off x="1830084" y="0"/>
            <a:ext cx="12701" cy="889672"/>
          </a:xfrm>
          <a:prstGeom prst="rect">
            <a:avLst/>
          </a:prstGeom>
          <a:solidFill>
            <a:srgbClr val="000000"/>
          </a:solidFill>
          <a:ln w="12700">
            <a:miter lim="400000"/>
          </a:ln>
        </p:spPr>
        <p:txBody>
          <a:bodyPr lIns="45719" rIns="45719"/>
          <a:lstStyle/>
          <a:p>
            <a:pPr/>
          </a:p>
        </p:txBody>
      </p:sp>
      <p:sp>
        <p:nvSpPr>
          <p:cNvPr id="182" name="AutoShape 8"/>
          <p:cNvSpPr/>
          <p:nvPr/>
        </p:nvSpPr>
        <p:spPr>
          <a:xfrm rot="10800000">
            <a:off x="1830084" y="2928497"/>
            <a:ext cx="12701" cy="889672"/>
          </a:xfrm>
          <a:prstGeom prst="rect">
            <a:avLst/>
          </a:prstGeom>
          <a:solidFill>
            <a:srgbClr val="000000"/>
          </a:solidFill>
          <a:ln w="12700">
            <a:miter lim="400000"/>
          </a:ln>
        </p:spPr>
        <p:txBody>
          <a:bodyPr lIns="45719" rIns="45719"/>
          <a:lstStyle/>
          <a:p>
            <a:pPr/>
          </a:p>
        </p:txBody>
      </p:sp>
      <p:pic>
        <p:nvPicPr>
          <p:cNvPr id="183" name="Picture 9" descr="Picture 9"/>
          <p:cNvPicPr>
            <a:picLocks noChangeAspect="1"/>
          </p:cNvPicPr>
          <p:nvPr/>
        </p:nvPicPr>
        <p:blipFill>
          <a:blip r:embed="rId4">
            <a:extLst/>
          </a:blip>
          <a:stretch>
            <a:fillRect/>
          </a:stretch>
        </p:blipFill>
        <p:spPr>
          <a:xfrm>
            <a:off x="3515290" y="1324240"/>
            <a:ext cx="7044613" cy="7648858"/>
          </a:xfrm>
          <a:prstGeom prst="rect">
            <a:avLst/>
          </a:prstGeom>
          <a:ln w="12700">
            <a:miter lim="400000"/>
          </a:ln>
        </p:spPr>
      </p:pic>
      <p:pic>
        <p:nvPicPr>
          <p:cNvPr id="184" name="Picture 10" descr="Picture 10"/>
          <p:cNvPicPr>
            <a:picLocks noChangeAspect="1"/>
          </p:cNvPicPr>
          <p:nvPr/>
        </p:nvPicPr>
        <p:blipFill>
          <a:blip r:embed="rId5">
            <a:extLst/>
          </a:blip>
          <a:stretch>
            <a:fillRect/>
          </a:stretch>
        </p:blipFill>
        <p:spPr>
          <a:xfrm>
            <a:off x="10605372" y="1324240"/>
            <a:ext cx="7682628" cy="7648858"/>
          </a:xfrm>
          <a:prstGeom prst="rect">
            <a:avLst/>
          </a:prstGeom>
          <a:ln w="12700">
            <a:miter lim="400000"/>
          </a:ln>
        </p:spPr>
      </p:pic>
      <p:sp>
        <p:nvSpPr>
          <p:cNvPr id="185" name="TextBox 11"/>
          <p:cNvSpPr txBox="1"/>
          <p:nvPr/>
        </p:nvSpPr>
        <p:spPr>
          <a:xfrm>
            <a:off x="0" y="1058747"/>
            <a:ext cx="3667113" cy="15064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5400">
                <a:latin typeface="Glacial Indifference"/>
                <a:ea typeface="Glacial Indifference"/>
                <a:cs typeface="Glacial Indifference"/>
                <a:sym typeface="Glacial Indifference"/>
              </a:defRPr>
            </a:lvl1pPr>
          </a:lstStyle>
          <a:p>
            <a:pPr/>
            <a:r>
              <a:t>UML DIAGRAMS</a:t>
            </a:r>
          </a:p>
        </p:txBody>
      </p:sp>
      <p:sp>
        <p:nvSpPr>
          <p:cNvPr id="186" name="TextBox 12"/>
          <p:cNvSpPr txBox="1"/>
          <p:nvPr/>
        </p:nvSpPr>
        <p:spPr>
          <a:xfrm>
            <a:off x="2693209" y="9120784"/>
            <a:ext cx="9194937" cy="7134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700"/>
              </a:lnSpc>
              <a:defRPr spc="575" sz="4600">
                <a:latin typeface="Barlow SemiCondensed Bold"/>
                <a:ea typeface="Barlow SemiCondensed Bold"/>
                <a:cs typeface="Barlow SemiCondensed Bold"/>
                <a:sym typeface="Barlow SemiCondensed Bold"/>
              </a:defRPr>
            </a:lvl1pPr>
          </a:lstStyle>
          <a:p>
            <a:pPr/>
            <a:r>
              <a:t>USE CASE DIAGRAMS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5F5EF"/>
        </a:solidFill>
      </p:bgPr>
    </p:bg>
    <p:spTree>
      <p:nvGrpSpPr>
        <p:cNvPr id="1" name=""/>
        <p:cNvGrpSpPr/>
        <p:nvPr/>
      </p:nvGrpSpPr>
      <p:grpSpPr>
        <a:xfrm>
          <a:off x="0" y="0"/>
          <a:ext cx="0" cy="0"/>
          <a:chOff x="0" y="0"/>
          <a:chExt cx="0" cy="0"/>
        </a:xfrm>
      </p:grpSpPr>
      <p:grpSp>
        <p:nvGrpSpPr>
          <p:cNvPr id="190" name="Group 2"/>
          <p:cNvGrpSpPr/>
          <p:nvPr/>
        </p:nvGrpSpPr>
        <p:grpSpPr>
          <a:xfrm>
            <a:off x="17499544" y="535252"/>
            <a:ext cx="493448" cy="493448"/>
            <a:chOff x="0" y="0"/>
            <a:chExt cx="493447" cy="493447"/>
          </a:xfrm>
        </p:grpSpPr>
        <p:sp>
          <p:nvSpPr>
            <p:cNvPr id="188" name="Freeform 4"/>
            <p:cNvSpPr/>
            <p:nvPr/>
          </p:nvSpPr>
          <p:spPr>
            <a:xfrm>
              <a:off x="-1" y="-1"/>
              <a:ext cx="493449" cy="493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7917" y="21600"/>
                    <a:pt x="5201" y="20478"/>
                    <a:pt x="3164" y="18436"/>
                  </a:cubicBezTo>
                  <a:cubicBezTo>
                    <a:pt x="1122" y="16399"/>
                    <a:pt x="0" y="13683"/>
                    <a:pt x="0" y="10800"/>
                  </a:cubicBezTo>
                  <a:cubicBezTo>
                    <a:pt x="0" y="7917"/>
                    <a:pt x="1122" y="5201"/>
                    <a:pt x="3164" y="3164"/>
                  </a:cubicBezTo>
                  <a:cubicBezTo>
                    <a:pt x="5201" y="1122"/>
                    <a:pt x="7917" y="0"/>
                    <a:pt x="10800" y="0"/>
                  </a:cubicBezTo>
                  <a:cubicBezTo>
                    <a:pt x="13683" y="0"/>
                    <a:pt x="16399" y="1122"/>
                    <a:pt x="18436" y="3164"/>
                  </a:cubicBezTo>
                  <a:cubicBezTo>
                    <a:pt x="20478" y="5206"/>
                    <a:pt x="21600" y="7917"/>
                    <a:pt x="21600" y="10800"/>
                  </a:cubicBezTo>
                  <a:cubicBezTo>
                    <a:pt x="21600" y="13683"/>
                    <a:pt x="20478" y="16399"/>
                    <a:pt x="18436" y="18436"/>
                  </a:cubicBezTo>
                  <a:cubicBezTo>
                    <a:pt x="16399" y="20478"/>
                    <a:pt x="13683" y="21600"/>
                    <a:pt x="10800" y="21600"/>
                  </a:cubicBezTo>
                  <a:close/>
                  <a:moveTo>
                    <a:pt x="10800" y="647"/>
                  </a:moveTo>
                  <a:cubicBezTo>
                    <a:pt x="8089" y="647"/>
                    <a:pt x="5538" y="1705"/>
                    <a:pt x="3622" y="3622"/>
                  </a:cubicBezTo>
                  <a:cubicBezTo>
                    <a:pt x="1705" y="5538"/>
                    <a:pt x="647" y="8089"/>
                    <a:pt x="647" y="10800"/>
                  </a:cubicBezTo>
                  <a:cubicBezTo>
                    <a:pt x="647" y="13511"/>
                    <a:pt x="1705" y="16062"/>
                    <a:pt x="3622" y="17978"/>
                  </a:cubicBezTo>
                  <a:cubicBezTo>
                    <a:pt x="5538" y="19895"/>
                    <a:pt x="8089" y="20953"/>
                    <a:pt x="10800" y="20953"/>
                  </a:cubicBezTo>
                  <a:cubicBezTo>
                    <a:pt x="13511" y="20953"/>
                    <a:pt x="16062" y="19895"/>
                    <a:pt x="17978" y="17978"/>
                  </a:cubicBezTo>
                  <a:cubicBezTo>
                    <a:pt x="19895" y="16062"/>
                    <a:pt x="20953" y="13511"/>
                    <a:pt x="20953" y="10800"/>
                  </a:cubicBezTo>
                  <a:cubicBezTo>
                    <a:pt x="20953" y="8089"/>
                    <a:pt x="19895" y="5538"/>
                    <a:pt x="17978" y="3622"/>
                  </a:cubicBezTo>
                  <a:cubicBezTo>
                    <a:pt x="16062" y="1705"/>
                    <a:pt x="13511" y="647"/>
                    <a:pt x="10800" y="647"/>
                  </a:cubicBezTo>
                  <a:close/>
                </a:path>
              </a:pathLst>
            </a:custGeom>
            <a:solidFill>
              <a:srgbClr val="000000"/>
            </a:solidFill>
            <a:ln w="12700" cap="flat">
              <a:noFill/>
              <a:miter lim="400000"/>
            </a:ln>
            <a:effectLst/>
          </p:spPr>
          <p:txBody>
            <a:bodyPr wrap="square" lIns="45719" tIns="45719" rIns="45719" bIns="45719" numCol="1" anchor="t">
              <a:noAutofit/>
            </a:bodyPr>
            <a:lstStyle/>
            <a:p>
              <a:pPr/>
            </a:p>
          </p:txBody>
        </p:sp>
        <p:pic>
          <p:nvPicPr>
            <p:cNvPr id="189" name="Picture 5" descr="Picture 5"/>
            <p:cNvPicPr>
              <a:picLocks noChangeAspect="1"/>
            </p:cNvPicPr>
            <p:nvPr/>
          </p:nvPicPr>
          <p:blipFill>
            <a:blip r:embed="rId2">
              <a:extLst/>
            </a:blip>
            <a:stretch>
              <a:fillRect/>
            </a:stretch>
          </p:blipFill>
          <p:spPr>
            <a:xfrm rot="5400000">
              <a:off x="82241" y="82241"/>
              <a:ext cx="328965" cy="328965"/>
            </a:xfrm>
            <a:prstGeom prst="rect">
              <a:avLst/>
            </a:prstGeom>
            <a:ln w="12700" cap="flat">
              <a:noFill/>
              <a:miter lim="400000"/>
            </a:ln>
            <a:effectLst/>
          </p:spPr>
        </p:pic>
      </p:grpSp>
      <p:pic>
        <p:nvPicPr>
          <p:cNvPr id="191" name="Picture 6" descr="Picture 6"/>
          <p:cNvPicPr>
            <a:picLocks noChangeAspect="1"/>
          </p:cNvPicPr>
          <p:nvPr/>
        </p:nvPicPr>
        <p:blipFill>
          <a:blip r:embed="rId3">
            <a:extLst/>
          </a:blip>
          <a:stretch>
            <a:fillRect/>
          </a:stretch>
        </p:blipFill>
        <p:spPr>
          <a:xfrm>
            <a:off x="17499544" y="9552243"/>
            <a:ext cx="394908" cy="262794"/>
          </a:xfrm>
          <a:prstGeom prst="rect">
            <a:avLst/>
          </a:prstGeom>
          <a:ln w="12700">
            <a:miter lim="400000"/>
          </a:ln>
        </p:spPr>
      </p:pic>
      <p:sp>
        <p:nvSpPr>
          <p:cNvPr id="192" name="AutoShape 7"/>
          <p:cNvSpPr/>
          <p:nvPr/>
        </p:nvSpPr>
        <p:spPr>
          <a:xfrm rot="10800000">
            <a:off x="1830084" y="0"/>
            <a:ext cx="12701" cy="889672"/>
          </a:xfrm>
          <a:prstGeom prst="rect">
            <a:avLst/>
          </a:prstGeom>
          <a:solidFill>
            <a:srgbClr val="000000"/>
          </a:solidFill>
          <a:ln w="12700">
            <a:miter lim="400000"/>
          </a:ln>
        </p:spPr>
        <p:txBody>
          <a:bodyPr lIns="45719" rIns="45719"/>
          <a:lstStyle/>
          <a:p>
            <a:pPr/>
          </a:p>
        </p:txBody>
      </p:sp>
      <p:sp>
        <p:nvSpPr>
          <p:cNvPr id="193" name="AutoShape 8"/>
          <p:cNvSpPr/>
          <p:nvPr/>
        </p:nvSpPr>
        <p:spPr>
          <a:xfrm rot="10800000">
            <a:off x="1830084" y="2928497"/>
            <a:ext cx="12701" cy="889672"/>
          </a:xfrm>
          <a:prstGeom prst="rect">
            <a:avLst/>
          </a:prstGeom>
          <a:solidFill>
            <a:srgbClr val="000000"/>
          </a:solidFill>
          <a:ln w="12700">
            <a:miter lim="400000"/>
          </a:ln>
        </p:spPr>
        <p:txBody>
          <a:bodyPr lIns="45719" rIns="45719"/>
          <a:lstStyle/>
          <a:p>
            <a:pPr/>
          </a:p>
        </p:txBody>
      </p:sp>
      <p:pic>
        <p:nvPicPr>
          <p:cNvPr id="194" name="Picture 9" descr="Picture 9"/>
          <p:cNvPicPr>
            <a:picLocks noChangeAspect="1"/>
          </p:cNvPicPr>
          <p:nvPr/>
        </p:nvPicPr>
        <p:blipFill>
          <a:blip r:embed="rId4">
            <a:extLst/>
          </a:blip>
          <a:srcRect l="0" t="446" r="0" b="0"/>
          <a:stretch>
            <a:fillRect/>
          </a:stretch>
        </p:blipFill>
        <p:spPr>
          <a:xfrm>
            <a:off x="3667112" y="1382595"/>
            <a:ext cx="7274908" cy="7000489"/>
          </a:xfrm>
          <a:prstGeom prst="rect">
            <a:avLst/>
          </a:prstGeom>
          <a:ln w="12700">
            <a:miter lim="400000"/>
          </a:ln>
        </p:spPr>
      </p:pic>
      <p:pic>
        <p:nvPicPr>
          <p:cNvPr id="195" name="Picture 10" descr="Picture 10"/>
          <p:cNvPicPr>
            <a:picLocks noChangeAspect="1"/>
          </p:cNvPicPr>
          <p:nvPr/>
        </p:nvPicPr>
        <p:blipFill>
          <a:blip r:embed="rId5">
            <a:extLst/>
          </a:blip>
          <a:stretch>
            <a:fillRect/>
          </a:stretch>
        </p:blipFill>
        <p:spPr>
          <a:xfrm>
            <a:off x="11556571" y="1424976"/>
            <a:ext cx="6436421" cy="6915729"/>
          </a:xfrm>
          <a:prstGeom prst="rect">
            <a:avLst/>
          </a:prstGeom>
          <a:ln w="12700">
            <a:miter lim="400000"/>
          </a:ln>
        </p:spPr>
      </p:pic>
      <p:sp>
        <p:nvSpPr>
          <p:cNvPr id="196" name="TextBox 11"/>
          <p:cNvSpPr txBox="1"/>
          <p:nvPr/>
        </p:nvSpPr>
        <p:spPr>
          <a:xfrm>
            <a:off x="0" y="1058747"/>
            <a:ext cx="3667113" cy="15064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900"/>
              </a:lnSpc>
              <a:defRPr sz="5400">
                <a:latin typeface="Glacial Indifference"/>
                <a:ea typeface="Glacial Indifference"/>
                <a:cs typeface="Glacial Indifference"/>
                <a:sym typeface="Glacial Indifference"/>
              </a:defRPr>
            </a:lvl1pPr>
          </a:lstStyle>
          <a:p>
            <a:pPr/>
            <a:r>
              <a:t>UML DIAGRAMS</a:t>
            </a:r>
          </a:p>
        </p:txBody>
      </p:sp>
      <p:sp>
        <p:nvSpPr>
          <p:cNvPr id="197" name="TextBox 12"/>
          <p:cNvSpPr txBox="1"/>
          <p:nvPr/>
        </p:nvSpPr>
        <p:spPr>
          <a:xfrm>
            <a:off x="2522285" y="9120784"/>
            <a:ext cx="9365861" cy="7134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700"/>
              </a:lnSpc>
              <a:defRPr spc="575" sz="4600">
                <a:latin typeface="Barlow SemiCondensed Bold"/>
                <a:ea typeface="Barlow SemiCondensed Bold"/>
                <a:cs typeface="Barlow SemiCondensed Bold"/>
                <a:sym typeface="Barlow SemiCondensed Bold"/>
              </a:defRPr>
            </a:lvl1pPr>
          </a:lstStyle>
          <a:p>
            <a:pPr/>
            <a:r>
              <a:t>USE CASE DIAGRAMS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