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40d85a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40d85a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717cad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717cad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717cad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717cad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717cad2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717cad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717cad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717cad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717cad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717cad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717cad2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717cad2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717cad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717cad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717cad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717cad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40d85a8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40d85a8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43d529b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43d529b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717cad2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717cad2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43d52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43d52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1a35bd0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1a35bd0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1a35bd0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1a35bd0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717cad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717cad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717cad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717cad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717cad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717cad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717cad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717cad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5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4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5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11301" y="10189"/>
            <a:ext cx="9121317" cy="5123111"/>
            <a:chOff x="11301" y="10189"/>
            <a:chExt cx="9121317" cy="5123111"/>
          </a:xfrm>
        </p:grpSpPr>
        <p:grpSp>
          <p:nvGrpSpPr>
            <p:cNvPr id="67" name="Google Shape;67;p15"/>
            <p:cNvGrpSpPr/>
            <p:nvPr/>
          </p:nvGrpSpPr>
          <p:grpSpPr>
            <a:xfrm>
              <a:off x="14051" y="4621157"/>
              <a:ext cx="9118568" cy="512143"/>
              <a:chOff x="14051" y="4621157"/>
              <a:chExt cx="9118568" cy="512143"/>
            </a:xfrm>
          </p:grpSpPr>
          <p:sp>
            <p:nvSpPr>
              <p:cNvPr id="68" name="Google Shape;68;p15"/>
              <p:cNvSpPr/>
              <p:nvPr/>
            </p:nvSpPr>
            <p:spPr>
              <a:xfrm>
                <a:off x="317554" y="4621157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flipH="1" rot="5400000">
                <a:off x="-87949" y="4725300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924387" y="4621157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531491" y="4621157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138324" y="4621157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5400000">
                <a:off x="8724619" y="4725300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15"/>
            <p:cNvGrpSpPr/>
            <p:nvPr/>
          </p:nvGrpSpPr>
          <p:grpSpPr>
            <a:xfrm>
              <a:off x="14051" y="1035085"/>
              <a:ext cx="9118568" cy="1024500"/>
              <a:chOff x="14051" y="1035085"/>
              <a:chExt cx="9118568" cy="1024500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317554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flipH="1" rot="5400000">
                <a:off x="-87949" y="165038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138324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745358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3352462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3959294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flipH="1">
                <a:off x="8222215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5400000">
                <a:off x="8724619" y="165038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flipH="1">
                <a:off x="7615382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flipH="1">
                <a:off x="7008278" y="154721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924448" y="1035085"/>
                <a:ext cx="1214100" cy="10245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>
              <a:off x="11301" y="2060044"/>
              <a:ext cx="9121317" cy="2048393"/>
              <a:chOff x="11301" y="2060044"/>
              <a:chExt cx="9121317" cy="2048393"/>
            </a:xfrm>
          </p:grpSpPr>
          <p:sp>
            <p:nvSpPr>
              <p:cNvPr id="87" name="Google Shape;87;p15"/>
              <p:cNvSpPr/>
              <p:nvPr/>
            </p:nvSpPr>
            <p:spPr>
              <a:xfrm flipH="1" rot="5400000">
                <a:off x="-87949" y="267494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531491" y="257177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138324" y="257177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745358" y="257177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352462" y="257177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flipH="1">
                <a:off x="8222215" y="257177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5400000">
                <a:off x="8724619" y="267494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17554" y="35963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flipH="1" rot="5400000">
                <a:off x="-87949" y="369950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924387" y="35963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531491" y="35963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138324" y="35963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745358" y="35963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flipH="1">
                <a:off x="8222215" y="35963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5400000">
                <a:off x="8724619" y="369950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1301" y="2060044"/>
                <a:ext cx="1823400" cy="15384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306679" y="2571901"/>
                <a:ext cx="1214100" cy="10245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>
              <a:off x="14051" y="10189"/>
              <a:ext cx="9118568" cy="1024567"/>
              <a:chOff x="14051" y="10189"/>
              <a:chExt cx="9118568" cy="1024567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317554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flipH="1" rot="5400000">
                <a:off x="-87949" y="62582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924387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531491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138324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959294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flipH="1">
                <a:off x="8222215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5400000">
                <a:off x="8724619" y="62582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flipH="1">
                <a:off x="6401445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4571103" y="52265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007107" y="10189"/>
                <a:ext cx="1214100" cy="10245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742646" y="10201"/>
                <a:ext cx="1214100" cy="10245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" name="Google Shape;117;p15"/>
          <p:cNvGrpSpPr/>
          <p:nvPr/>
        </p:nvGrpSpPr>
        <p:grpSpPr>
          <a:xfrm>
            <a:off x="14057" y="10375"/>
            <a:ext cx="9118556" cy="4610646"/>
            <a:chOff x="14057" y="10375"/>
            <a:chExt cx="9118556" cy="4610646"/>
          </a:xfrm>
        </p:grpSpPr>
        <p:sp>
          <p:nvSpPr>
            <p:cNvPr id="118" name="Google Shape;118;p15"/>
            <p:cNvSpPr/>
            <p:nvPr/>
          </p:nvSpPr>
          <p:spPr>
            <a:xfrm rot="10800000">
              <a:off x="319862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5400000">
              <a:off x="-88693" y="113125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10800000">
              <a:off x="926694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10800000">
              <a:off x="1533798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10800000">
              <a:off x="2140631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10800000">
              <a:off x="2747665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10800000">
              <a:off x="3354769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10800000">
              <a:off x="3961601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4573226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flipH="1" rot="10800000">
              <a:off x="8219907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flipH="1" rot="-5400000">
              <a:off x="8725363" y="113125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flipH="1" rot="10800000">
              <a:off x="7613075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flipH="1" rot="10800000">
              <a:off x="7005971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flipH="1" rot="10800000">
              <a:off x="6399138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flipH="1" rot="10800000">
              <a:off x="5792104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flipH="1" rot="10800000">
              <a:off x="5185000" y="10555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10800000">
              <a:off x="319862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5400000">
              <a:off x="-88693" y="113768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10800000">
              <a:off x="926694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10800000">
              <a:off x="1533798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10800000">
              <a:off x="2140631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10800000">
              <a:off x="2747665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10800000">
              <a:off x="3354769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10800000">
              <a:off x="3961601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 rot="10800000">
              <a:off x="4573226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flipH="1" rot="10800000">
              <a:off x="8219907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flipH="1" rot="-5400000">
              <a:off x="8725363" y="113768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 rot="10800000">
              <a:off x="7613075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flipH="1" rot="10800000">
              <a:off x="7005971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 rot="10800000">
              <a:off x="6399138" y="103511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800000">
              <a:off x="319862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5400000">
              <a:off x="-88693" y="216224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926694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10800000">
              <a:off x="1533798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10800000">
              <a:off x="2140631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10800000">
              <a:off x="2747665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10800000">
              <a:off x="3354769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10800000">
              <a:off x="3961601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 rot="10800000">
              <a:off x="8219907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flipH="1" rot="-5400000">
              <a:off x="8725363" y="216224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 rot="10800000">
              <a:off x="7613075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flipH="1" rot="10800000">
              <a:off x="7005971" y="205967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5400000">
              <a:off x="-88693" y="318680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10800000">
              <a:off x="1533798" y="308423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10800000">
              <a:off x="2140631" y="308423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10800000">
              <a:off x="2747665" y="308423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10800000">
              <a:off x="3354769" y="308423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flipH="1" rot="10800000">
              <a:off x="8219907" y="3084236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flipH="1" rot="-5400000">
              <a:off x="8725363" y="318680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10800000">
              <a:off x="319862" y="4108921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5400000">
              <a:off x="-88693" y="4211491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rot="10800000">
              <a:off x="926694" y="4108921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533798" y="4108921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10800000">
              <a:off x="2140631" y="4108921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2747665" y="4108921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flipH="1" rot="10800000">
              <a:off x="8219907" y="4108921"/>
              <a:ext cx="606900" cy="512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 rot="-5400000">
              <a:off x="8725363" y="4211491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5"/>
          <p:cNvGrpSpPr/>
          <p:nvPr/>
        </p:nvGrpSpPr>
        <p:grpSpPr>
          <a:xfrm>
            <a:off x="14236" y="10375"/>
            <a:ext cx="9118198" cy="4610466"/>
            <a:chOff x="14236" y="10375"/>
            <a:chExt cx="9118198" cy="4610466"/>
          </a:xfrm>
        </p:grpSpPr>
        <p:grpSp>
          <p:nvGrpSpPr>
            <p:cNvPr id="176" name="Google Shape;176;p15"/>
            <p:cNvGrpSpPr/>
            <p:nvPr/>
          </p:nvGrpSpPr>
          <p:grpSpPr>
            <a:xfrm>
              <a:off x="14236" y="10375"/>
              <a:ext cx="9118198" cy="512100"/>
              <a:chOff x="14236" y="10375"/>
              <a:chExt cx="9118198" cy="51210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14236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21068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1228172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1835005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2442039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3655976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4267600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flipH="1">
                <a:off x="8525533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flipH="1">
                <a:off x="7918701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flipH="1">
                <a:off x="6704764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flipH="1">
                <a:off x="6097730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879409" y="10375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>
              <a:off x="14236" y="1034936"/>
              <a:ext cx="9118198" cy="512100"/>
              <a:chOff x="14236" y="1034936"/>
              <a:chExt cx="9118198" cy="512100"/>
            </a:xfrm>
          </p:grpSpPr>
          <p:sp>
            <p:nvSpPr>
              <p:cNvPr id="190" name="Google Shape;190;p15"/>
              <p:cNvSpPr/>
              <p:nvPr/>
            </p:nvSpPr>
            <p:spPr>
              <a:xfrm>
                <a:off x="14236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621068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1835005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2442039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049143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3655976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267600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 flipH="1">
                <a:off x="8525533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 flipH="1">
                <a:off x="7918701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 flipH="1">
                <a:off x="7311597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 flipH="1">
                <a:off x="6704764" y="103493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5"/>
            <p:cNvGrpSpPr/>
            <p:nvPr/>
          </p:nvGrpSpPr>
          <p:grpSpPr>
            <a:xfrm>
              <a:off x="14236" y="2059496"/>
              <a:ext cx="9118198" cy="512100"/>
              <a:chOff x="14236" y="2059496"/>
              <a:chExt cx="9118198" cy="512100"/>
            </a:xfrm>
          </p:grpSpPr>
          <p:sp>
            <p:nvSpPr>
              <p:cNvPr id="202" name="Google Shape;202;p15"/>
              <p:cNvSpPr/>
              <p:nvPr/>
            </p:nvSpPr>
            <p:spPr>
              <a:xfrm>
                <a:off x="14236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1228172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1835005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2442039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3049143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3655976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 flipH="1">
                <a:off x="8525533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 flipH="1">
                <a:off x="7918701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 flipH="1">
                <a:off x="7311597" y="205949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5"/>
            <p:cNvGrpSpPr/>
            <p:nvPr/>
          </p:nvGrpSpPr>
          <p:grpSpPr>
            <a:xfrm>
              <a:off x="1835005" y="3084056"/>
              <a:ext cx="7297429" cy="512100"/>
              <a:chOff x="1835005" y="3084056"/>
              <a:chExt cx="7297429" cy="512100"/>
            </a:xfrm>
          </p:grpSpPr>
          <p:sp>
            <p:nvSpPr>
              <p:cNvPr id="212" name="Google Shape;212;p15"/>
              <p:cNvSpPr/>
              <p:nvPr/>
            </p:nvSpPr>
            <p:spPr>
              <a:xfrm>
                <a:off x="1835005" y="308405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2442039" y="308405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3049143" y="308405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 flipH="1">
                <a:off x="8525533" y="3084056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5"/>
            <p:cNvGrpSpPr/>
            <p:nvPr/>
          </p:nvGrpSpPr>
          <p:grpSpPr>
            <a:xfrm>
              <a:off x="14236" y="4108741"/>
              <a:ext cx="9118198" cy="512100"/>
              <a:chOff x="14236" y="4108741"/>
              <a:chExt cx="9118198" cy="512100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14236" y="4108741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621068" y="4108741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228172" y="4108741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835005" y="4108741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2442039" y="4108741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 flipH="1">
                <a:off x="8525533" y="4108741"/>
                <a:ext cx="606900" cy="5121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" name="Google Shape;223;p15"/>
          <p:cNvSpPr txBox="1"/>
          <p:nvPr>
            <p:ph type="ctrTitle"/>
          </p:nvPr>
        </p:nvSpPr>
        <p:spPr>
          <a:xfrm rot="-3568032">
            <a:off x="3267432" y="2232497"/>
            <a:ext cx="3680086" cy="1601206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b="1" sz="2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311700" y="236300"/>
            <a:ext cx="8520600" cy="4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EFFECTS  OF VARIOUS SOCIO-ECONOMIC INDICATORS  ON THE SPATIAL  DISTRIBUTION  OF AVERAGE  INCOME  IN HELSINKI  REGION.</a:t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OYEDAYO OYELOWO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NUMBER : 014717208 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Autocorrelation of error</a:t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75" y="1033450"/>
            <a:ext cx="4378800" cy="39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 rotWithShape="1">
          <a:blip r:embed="rId4">
            <a:alphaModFix/>
          </a:blip>
          <a:srcRect b="0" l="0" r="0" t="39635"/>
          <a:stretch/>
        </p:blipFill>
        <p:spPr>
          <a:xfrm>
            <a:off x="4493175" y="1053175"/>
            <a:ext cx="4378800" cy="38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311700" y="3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of the Residuals</a:t>
            </a:r>
            <a:endParaRPr/>
          </a:p>
        </p:txBody>
      </p:sp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0" y="909650"/>
            <a:ext cx="3895800" cy="40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450" y="993775"/>
            <a:ext cx="4857675" cy="3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311700" y="13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Report: Spatial Lag Model</a:t>
            </a:r>
            <a:endParaRPr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46749" l="0" r="0" t="0"/>
          <a:stretch/>
        </p:blipFill>
        <p:spPr>
          <a:xfrm>
            <a:off x="0" y="704850"/>
            <a:ext cx="4300625" cy="23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625" y="704850"/>
            <a:ext cx="4905325" cy="4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 rotWithShape="1">
          <a:blip r:embed="rId5">
            <a:alphaModFix/>
          </a:blip>
          <a:srcRect b="-5806" l="450" r="9353" t="57581"/>
          <a:stretch/>
        </p:blipFill>
        <p:spPr>
          <a:xfrm>
            <a:off x="0" y="3122900"/>
            <a:ext cx="4300625" cy="2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Lag Residual</a:t>
            </a:r>
            <a:endParaRPr/>
          </a:p>
        </p:txBody>
      </p:sp>
      <p:sp>
        <p:nvSpPr>
          <p:cNvPr id="318" name="Google Shape;3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8"/>
          <p:cNvPicPr preferRelativeResize="0"/>
          <p:nvPr/>
        </p:nvPicPr>
        <p:blipFill rotWithShape="1">
          <a:blip r:embed="rId3">
            <a:alphaModFix/>
          </a:blip>
          <a:srcRect b="-1926" l="2752" r="0" t="-1102"/>
          <a:stretch/>
        </p:blipFill>
        <p:spPr>
          <a:xfrm>
            <a:off x="114375" y="1017725"/>
            <a:ext cx="4031125" cy="39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925" y="1017725"/>
            <a:ext cx="4729075" cy="39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Geographically Weighted Regression</a:t>
            </a:r>
            <a:endParaRPr/>
          </a:p>
        </p:txBody>
      </p:sp>
      <p:sp>
        <p:nvSpPr>
          <p:cNvPr id="326" name="Google Shape;3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b="0" l="9122" r="6879" t="0"/>
          <a:stretch/>
        </p:blipFill>
        <p:spPr>
          <a:xfrm>
            <a:off x="311700" y="1152475"/>
            <a:ext cx="4271974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9"/>
          <p:cNvPicPr preferRelativeResize="0"/>
          <p:nvPr/>
        </p:nvPicPr>
        <p:blipFill rotWithShape="1">
          <a:blip r:embed="rId4">
            <a:alphaModFix/>
          </a:blip>
          <a:srcRect b="0" l="9498" r="8755" t="0"/>
          <a:stretch/>
        </p:blipFill>
        <p:spPr>
          <a:xfrm>
            <a:off x="5086350" y="1152475"/>
            <a:ext cx="4057650" cy="37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type="title"/>
          </p:nvPr>
        </p:nvSpPr>
        <p:spPr>
          <a:xfrm>
            <a:off x="240250" y="28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Geographically Weighted Regression</a:t>
            </a:r>
            <a:endParaRPr/>
          </a:p>
        </p:txBody>
      </p:sp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3">
            <a:alphaModFix/>
          </a:blip>
          <a:srcRect b="4342" l="8506" r="3973" t="0"/>
          <a:stretch/>
        </p:blipFill>
        <p:spPr>
          <a:xfrm>
            <a:off x="71525" y="1115875"/>
            <a:ext cx="5172101" cy="39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 rotWithShape="1">
          <a:blip r:embed="rId4">
            <a:alphaModFix/>
          </a:blip>
          <a:srcRect b="4342" l="10504" r="9244" t="0"/>
          <a:stretch/>
        </p:blipFill>
        <p:spPr>
          <a:xfrm>
            <a:off x="5243625" y="1017725"/>
            <a:ext cx="3900375" cy="40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Geographically Weighted Regression</a:t>
            </a:r>
            <a:endParaRPr/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03675" cy="39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Geographically Weighted Regression</a:t>
            </a:r>
            <a:endParaRPr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4734" l="12251" r="10498" t="0"/>
          <a:stretch/>
        </p:blipFill>
        <p:spPr>
          <a:xfrm>
            <a:off x="311700" y="1152475"/>
            <a:ext cx="8520600" cy="38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Coefficient of determination : 70%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Income is generally higher in the west than the east..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Effects of education, age and unemployment on spatial distribution of average income, are highest at the centre compared to the outer regions.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age and Unemployed labour force have  more impacts on average income in the southwestern area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Education has more impact in the northeastern part.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2731745" y="10500"/>
            <a:ext cx="6124200" cy="5122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 txBox="1"/>
          <p:nvPr>
            <p:ph type="ctrTitle"/>
          </p:nvPr>
        </p:nvSpPr>
        <p:spPr>
          <a:xfrm rot="-3568032">
            <a:off x="3267432" y="2232497"/>
            <a:ext cx="3680086" cy="16012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KITTOS!!!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225975" y="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Names:</a:t>
            </a:r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311700" y="646275"/>
            <a:ext cx="85206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HR_KTU -   Average income of inhabitants, 2014 (HR).     --------- RESPONSE VARIABLE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HE_KIKA:	Average age of inhabitants, 2015 (HE)           ------------- PREDICTORS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HR_OVY:	Accumulated purchasing power of inhabitants, 2014 (HR)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KO_KOUL:	With education, total, 2014 (KO)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PT_TYOTT:	Unemployed, 2014 (PT)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TP_PALV_GU : Services, 2014 (TP)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TP_O_JULK :	   Public administration and defence; compulsory social security, 2014 (TP)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KO_YL_KORK :  Academic degree - Higher level university degree, 2014 (KO)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KO_AMMAT :  Vocational diploma, 2014 (KO)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HE_MIEHET :  Males, 2015 (HE)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KO_PERUS:  Basic level studies, 2014 (KO)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/>
          </a:blip>
          <a:srcRect b="0" l="4470" r="4479" t="0"/>
          <a:stretch/>
        </p:blipFill>
        <p:spPr>
          <a:xfrm>
            <a:off x="5244250" y="1386100"/>
            <a:ext cx="3232598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0" name="Google Shape;240;p18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Research Questions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Does Average income vary spatially in Helsinki region?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so, how much does it vary?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are the socioeconomic variables affecting average income in the region.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do their effects vary across the region?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0" y="102125"/>
            <a:ext cx="90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Income of Inhabitants, 2014 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5" y="765475"/>
            <a:ext cx="4257701" cy="43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925" y="765475"/>
            <a:ext cx="4743450" cy="43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 Neighbourhood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731974"/>
            <a:ext cx="9144001" cy="44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Spatial Autocorrelation: Global Moran’s I</a:t>
            </a:r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175"/>
            <a:ext cx="4772100" cy="40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29636"/>
          <a:stretch/>
        </p:blipFill>
        <p:spPr>
          <a:xfrm>
            <a:off x="4857750" y="1152475"/>
            <a:ext cx="4143375" cy="39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Autocorrelation</a:t>
            </a:r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3700"/>
            <a:ext cx="4529224" cy="38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650" y="1263700"/>
            <a:ext cx="44291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75"/>
            <a:ext cx="90046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383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Report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925" y="707275"/>
            <a:ext cx="4729075" cy="4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0175"/>
            <a:ext cx="4343474" cy="4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