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4" r:id="rId6"/>
    <p:sldId id="261" r:id="rId7"/>
    <p:sldId id="262" r:id="rId8"/>
    <p:sldId id="263" r:id="rId9"/>
    <p:sldId id="260"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p:normalViewPr>
  <p:slideViewPr>
    <p:cSldViewPr snapToGrid="0">
      <p:cViewPr varScale="1">
        <p:scale>
          <a:sx n="74" d="100"/>
          <a:sy n="74" d="100"/>
        </p:scale>
        <p:origin x="11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B58781-0CE8-4300-8ABB-87AE304B4189}"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7DE7-CDFB-42C2-A2DB-6DECFF34FB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05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8781-0CE8-4300-8ABB-87AE304B4189}"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84309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8781-0CE8-4300-8ABB-87AE304B4189}"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7DE7-CDFB-42C2-A2DB-6DECFF34FBC7}"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0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58781-0CE8-4300-8ABB-87AE304B4189}"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9575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58781-0CE8-4300-8ABB-87AE304B4189}"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67DE7-CDFB-42C2-A2DB-6DECFF34FB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1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58781-0CE8-4300-8ABB-87AE304B4189}"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191127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58781-0CE8-4300-8ABB-87AE304B4189}"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221471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58781-0CE8-4300-8ABB-87AE304B4189}"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125741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58781-0CE8-4300-8ABB-87AE304B4189}"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83039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58781-0CE8-4300-8ABB-87AE304B4189}"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7DE7-CDFB-42C2-A2DB-6DECFF34FBC7}" type="slidenum">
              <a:rPr lang="en-US" smtClean="0"/>
              <a:t>‹#›</a:t>
            </a:fld>
            <a:endParaRPr lang="en-US"/>
          </a:p>
        </p:txBody>
      </p:sp>
    </p:spTree>
    <p:extLst>
      <p:ext uri="{BB962C8B-B14F-4D97-AF65-F5344CB8AC3E}">
        <p14:creationId xmlns:p14="http://schemas.microsoft.com/office/powerpoint/2010/main" val="260014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B58781-0CE8-4300-8ABB-87AE304B4189}"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67DE7-CDFB-42C2-A2DB-6DECFF34FBC7}"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0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B58781-0CE8-4300-8ABB-87AE304B4189}" type="datetimeFigureOut">
              <a:rPr lang="en-US" smtClean="0"/>
              <a:t>5/20/2020</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8D67DE7-CDFB-42C2-A2DB-6DECFF34FBC7}"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90339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DBB5-D93B-4C1D-8723-78F39B6F6D99}"/>
              </a:ext>
            </a:extLst>
          </p:cNvPr>
          <p:cNvSpPr>
            <a:spLocks noGrp="1"/>
          </p:cNvSpPr>
          <p:nvPr>
            <p:ph type="ctrTitle"/>
          </p:nvPr>
        </p:nvSpPr>
        <p:spPr>
          <a:xfrm>
            <a:off x="0" y="947218"/>
            <a:ext cx="8988725" cy="2653232"/>
          </a:xfrm>
        </p:spPr>
        <p:txBody>
          <a:bodyPr>
            <a:normAutofit fontScale="90000"/>
          </a:bodyPr>
          <a:lstStyle/>
          <a:p>
            <a:r>
              <a:rPr lang="en-US" b="1" dirty="0">
                <a:latin typeface="+mn-lt"/>
              </a:rPr>
              <a:t>HASH ANALYTICS PROJECT PRESENTATION</a:t>
            </a:r>
            <a:br>
              <a:rPr lang="en-US" b="1" dirty="0">
                <a:latin typeface="+mn-lt"/>
              </a:rPr>
            </a:br>
            <a:br>
              <a:rPr lang="en-US" b="1" dirty="0">
                <a:latin typeface="+mn-lt"/>
              </a:rPr>
            </a:br>
            <a:r>
              <a:rPr lang="en-US" sz="3600" b="1" dirty="0">
                <a:latin typeface="+mn-lt"/>
              </a:rPr>
              <a:t> FOR THE </a:t>
            </a:r>
            <a:br>
              <a:rPr lang="en-US" sz="3600" b="1" dirty="0">
                <a:latin typeface="+mn-lt"/>
              </a:rPr>
            </a:br>
            <a:r>
              <a:rPr lang="en-US" sz="3600" b="1" dirty="0">
                <a:latin typeface="+mn-lt"/>
              </a:rPr>
              <a:t>2020 INTERNSHIP PROGRAM</a:t>
            </a:r>
            <a:br>
              <a:rPr lang="en-US" sz="3600" b="1" dirty="0"/>
            </a:br>
            <a:br>
              <a:rPr lang="en-US" sz="3600" b="1" dirty="0"/>
            </a:br>
            <a:r>
              <a:rPr lang="en-US" sz="1800" b="1" dirty="0"/>
              <a:t>at</a:t>
            </a:r>
          </a:p>
        </p:txBody>
      </p:sp>
      <p:sp>
        <p:nvSpPr>
          <p:cNvPr id="3" name="Subtitle 2">
            <a:extLst>
              <a:ext uri="{FF2B5EF4-FFF2-40B4-BE49-F238E27FC236}">
                <a16:creationId xmlns:a16="http://schemas.microsoft.com/office/drawing/2014/main" id="{74AD64FD-9D5E-40DE-9EC5-728CBF4ACE5A}"/>
              </a:ext>
            </a:extLst>
          </p:cNvPr>
          <p:cNvSpPr>
            <a:spLocks noGrp="1"/>
          </p:cNvSpPr>
          <p:nvPr>
            <p:ph type="subTitle" idx="1"/>
          </p:nvPr>
        </p:nvSpPr>
        <p:spPr>
          <a:xfrm>
            <a:off x="1217054" y="3668063"/>
            <a:ext cx="7006106" cy="2801747"/>
          </a:xfrm>
        </p:spPr>
        <p:txBody>
          <a:bodyPr>
            <a:normAutofit/>
          </a:bodyPr>
          <a:lstStyle/>
          <a:p>
            <a:r>
              <a:rPr lang="en-US" sz="2850" b="1" dirty="0"/>
              <a:t>HASH ANALYTICS INFORMATION TECHNOLOGY &amp; SERVICES</a:t>
            </a:r>
            <a:endParaRPr lang="en-US" sz="2850" dirty="0"/>
          </a:p>
          <a:p>
            <a:r>
              <a:rPr lang="en-US" sz="2850" b="1" dirty="0"/>
              <a:t>(Glasgow, Scotland)</a:t>
            </a:r>
            <a:endParaRPr lang="en-US" sz="2850" dirty="0"/>
          </a:p>
          <a:p>
            <a:r>
              <a:rPr lang="en-US" b="1" dirty="0"/>
              <a:t> </a:t>
            </a:r>
            <a:endParaRPr lang="en-US" dirty="0"/>
          </a:p>
          <a:p>
            <a:r>
              <a:rPr lang="en-US" b="1" dirty="0"/>
              <a:t>By</a:t>
            </a:r>
            <a:endParaRPr lang="en-US" dirty="0"/>
          </a:p>
          <a:p>
            <a:r>
              <a:rPr lang="en-US" b="1" dirty="0"/>
              <a:t> </a:t>
            </a:r>
          </a:p>
          <a:p>
            <a:r>
              <a:rPr lang="en-US" b="1" dirty="0"/>
              <a:t>EMMANUEL OYEDEJI</a:t>
            </a:r>
            <a:endParaRPr lang="en-US" dirty="0"/>
          </a:p>
          <a:p>
            <a:r>
              <a:rPr lang="en-US" b="1" dirty="0"/>
              <a:t>2020 INTERN</a:t>
            </a:r>
            <a:endParaRPr lang="en-US" dirty="0"/>
          </a:p>
          <a:p>
            <a:endParaRPr lang="en-US" dirty="0"/>
          </a:p>
        </p:txBody>
      </p:sp>
    </p:spTree>
    <p:extLst>
      <p:ext uri="{BB962C8B-B14F-4D97-AF65-F5344CB8AC3E}">
        <p14:creationId xmlns:p14="http://schemas.microsoft.com/office/powerpoint/2010/main" val="157623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8C36-A0C7-48A7-822C-940DAE8CC54C}"/>
              </a:ext>
            </a:extLst>
          </p:cNvPr>
          <p:cNvSpPr>
            <a:spLocks noGrp="1"/>
          </p:cNvSpPr>
          <p:nvPr>
            <p:ph type="title"/>
          </p:nvPr>
        </p:nvSpPr>
        <p:spPr>
          <a:xfrm flipV="1">
            <a:off x="628650" y="-1207697"/>
            <a:ext cx="7886700" cy="914399"/>
          </a:xfrm>
        </p:spPr>
        <p:txBody>
          <a:bodyPr>
            <a:normAutofit/>
          </a:bodyPr>
          <a:lstStyle/>
          <a:p>
            <a:endParaRPr lang="en-US" sz="2200" dirty="0">
              <a:latin typeface="+mn-lt"/>
            </a:endParaRPr>
          </a:p>
        </p:txBody>
      </p:sp>
      <p:pic>
        <p:nvPicPr>
          <p:cNvPr id="5" name="Content Placeholder 4">
            <a:extLst>
              <a:ext uri="{FF2B5EF4-FFF2-40B4-BE49-F238E27FC236}">
                <a16:creationId xmlns:a16="http://schemas.microsoft.com/office/drawing/2014/main" id="{AF64F5D7-2F18-457D-813A-83A233C0E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226" y="143133"/>
            <a:ext cx="5986732" cy="4102972"/>
          </a:xfrm>
        </p:spPr>
      </p:pic>
      <p:sp>
        <p:nvSpPr>
          <p:cNvPr id="6" name="Rectangle 5">
            <a:extLst>
              <a:ext uri="{FF2B5EF4-FFF2-40B4-BE49-F238E27FC236}">
                <a16:creationId xmlns:a16="http://schemas.microsoft.com/office/drawing/2014/main" id="{0E52C907-0E0F-4D69-8E7C-D9DF328466F8}"/>
              </a:ext>
            </a:extLst>
          </p:cNvPr>
          <p:cNvSpPr/>
          <p:nvPr/>
        </p:nvSpPr>
        <p:spPr>
          <a:xfrm>
            <a:off x="336431" y="4246105"/>
            <a:ext cx="8471138" cy="2246769"/>
          </a:xfrm>
          <a:prstGeom prst="rect">
            <a:avLst/>
          </a:prstGeom>
        </p:spPr>
        <p:txBody>
          <a:bodyPr wrap="square">
            <a:spAutoFit/>
          </a:bodyPr>
          <a:lstStyle/>
          <a:p>
            <a:pPr marL="285750" indent="-285750">
              <a:buFont typeface="Arial" panose="020B0604020202020204" pitchFamily="34" charset="0"/>
              <a:buChar char="•"/>
            </a:pPr>
            <a:r>
              <a:rPr lang="en-US" sz="2000" dirty="0"/>
              <a:t>High Satisfaction level and High Evaluation(Shaded grey in the graph): These employees would most likely  stay in the company because of the affection for their Job.</a:t>
            </a:r>
          </a:p>
          <a:p>
            <a:pPr marL="285750" indent="-285750">
              <a:buFont typeface="Arial" panose="020B0604020202020204" pitchFamily="34" charset="0"/>
              <a:buChar char="•"/>
            </a:pPr>
            <a:r>
              <a:rPr lang="en-US" sz="2000" dirty="0"/>
              <a:t>High Satisfaction and less Evaluation(Shaded Blue in the graph): These employees are less likely to stay.</a:t>
            </a:r>
          </a:p>
          <a:p>
            <a:pPr marL="285750" indent="-285750">
              <a:buFont typeface="Arial" panose="020B0604020202020204" pitchFamily="34" charset="0"/>
              <a:buChar char="•"/>
            </a:pPr>
            <a:r>
              <a:rPr lang="en-US" sz="2000" dirty="0"/>
              <a:t>Low Satisfaction and moderate Evaluation (Shaded  green in the graph): These employees  won’t likely be staying</a:t>
            </a:r>
            <a:r>
              <a:rPr lang="en-US" dirty="0"/>
              <a:t>.</a:t>
            </a:r>
          </a:p>
        </p:txBody>
      </p:sp>
    </p:spTree>
    <p:extLst>
      <p:ext uri="{BB962C8B-B14F-4D97-AF65-F5344CB8AC3E}">
        <p14:creationId xmlns:p14="http://schemas.microsoft.com/office/powerpoint/2010/main" val="20489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7E26-08F1-4124-8234-240DFF46D0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6378D8-0DE7-41DC-B792-3F1D4078CABF}"/>
              </a:ext>
            </a:extLst>
          </p:cNvPr>
          <p:cNvSpPr>
            <a:spLocks noGrp="1"/>
          </p:cNvSpPr>
          <p:nvPr>
            <p:ph idx="1"/>
          </p:nvPr>
        </p:nvSpPr>
        <p:spPr>
          <a:xfrm>
            <a:off x="431321" y="365126"/>
            <a:ext cx="8084029" cy="5811837"/>
          </a:xfrm>
        </p:spPr>
        <p:txBody>
          <a:bodyPr>
            <a:normAutofit/>
          </a:bodyPr>
          <a:lstStyle/>
          <a:p>
            <a:pPr marL="0" indent="0">
              <a:buNone/>
            </a:pPr>
            <a:r>
              <a:rPr lang="en-US" dirty="0"/>
              <a:t>3. Since  the most important factor for any employee to stay or leave is satisfaction level and performance in the company. From the 3 clusters of existing employees, high satisfaction and high performance employees would most likely not leave the company. So, I extracted this set of employee’s datasets (containing 1584 samples) and assign a target value of ‘0’</a:t>
            </a:r>
            <a:r>
              <a:rPr lang="en-US" dirty="0">
                <a:solidFill>
                  <a:srgbClr val="0070C0"/>
                </a:solidFill>
              </a:rPr>
              <a:t> </a:t>
            </a:r>
            <a:r>
              <a:rPr lang="en-US" dirty="0"/>
              <a:t>to every rows in the sample.</a:t>
            </a:r>
          </a:p>
          <a:p>
            <a:pPr marL="0" indent="0">
              <a:buNone/>
            </a:pPr>
            <a:endParaRPr lang="en-US" dirty="0"/>
          </a:p>
          <a:p>
            <a:pPr marL="0" indent="0">
              <a:buNone/>
            </a:pPr>
            <a:r>
              <a:rPr lang="en-US" dirty="0"/>
              <a:t>4. Having assigned target values(output) to the two classes of dataset(Ex-employees and  employees with high level of satisfaction and performance), I then concatenated the two </a:t>
            </a:r>
            <a:r>
              <a:rPr lang="en-US" dirty="0" err="1"/>
              <a:t>dataframes</a:t>
            </a:r>
            <a:r>
              <a:rPr lang="en-US" dirty="0"/>
              <a:t> using pandas library (This gave a total of 5155 employees)</a:t>
            </a:r>
          </a:p>
          <a:p>
            <a:pPr marL="0" indent="0">
              <a:buNone/>
            </a:pPr>
            <a:endParaRPr lang="en-US" dirty="0"/>
          </a:p>
          <a:p>
            <a:pPr marL="0" indent="0">
              <a:buNone/>
            </a:pPr>
            <a:endParaRPr lang="en-US" dirty="0"/>
          </a:p>
          <a:p>
            <a:pPr marL="0" indent="0">
              <a:buNone/>
            </a:pPr>
            <a:r>
              <a:rPr lang="en-US" dirty="0"/>
              <a:t>5.The new 5155 datasets containing  10 feature names( which are the attributes) with target values of ‘0’</a:t>
            </a:r>
            <a:r>
              <a:rPr lang="en-US" dirty="0">
                <a:solidFill>
                  <a:srgbClr val="0070C0"/>
                </a:solidFill>
              </a:rPr>
              <a:t> </a:t>
            </a:r>
            <a:r>
              <a:rPr lang="en-US" dirty="0"/>
              <a:t>(staying) and ‘1’</a:t>
            </a:r>
            <a:r>
              <a:rPr lang="en-US" dirty="0">
                <a:solidFill>
                  <a:schemeClr val="accent5"/>
                </a:solidFill>
              </a:rPr>
              <a:t> </a:t>
            </a:r>
            <a:r>
              <a:rPr lang="en-US" dirty="0"/>
              <a:t>(leaving) was then cleaned and preprocessed before fitting into the machine learning algorithm.</a:t>
            </a:r>
          </a:p>
        </p:txBody>
      </p:sp>
    </p:spTree>
    <p:extLst>
      <p:ext uri="{BB962C8B-B14F-4D97-AF65-F5344CB8AC3E}">
        <p14:creationId xmlns:p14="http://schemas.microsoft.com/office/powerpoint/2010/main" val="49909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47E1-0F79-41F3-9161-A1C1CB5562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68CF2-3C0A-4221-A739-4B30A424D03E}"/>
              </a:ext>
            </a:extLst>
          </p:cNvPr>
          <p:cNvSpPr>
            <a:spLocks noGrp="1"/>
          </p:cNvSpPr>
          <p:nvPr>
            <p:ph idx="1"/>
          </p:nvPr>
        </p:nvSpPr>
        <p:spPr>
          <a:xfrm>
            <a:off x="473374" y="755949"/>
            <a:ext cx="7886700" cy="5955401"/>
          </a:xfrm>
        </p:spPr>
        <p:txBody>
          <a:bodyPr>
            <a:normAutofit/>
          </a:bodyPr>
          <a:lstStyle/>
          <a:p>
            <a:pPr marL="0" indent="0" algn="just">
              <a:buNone/>
            </a:pPr>
            <a:r>
              <a:rPr lang="en-US" dirty="0"/>
              <a:t>6. I then tested and trained the new data using KNN algorithm(I chose the best K by iterating K values from 1 to 50)</a:t>
            </a:r>
          </a:p>
          <a:p>
            <a:pPr marL="0" indent="0" algn="just">
              <a:buNone/>
            </a:pPr>
            <a:endParaRPr lang="en-US" dirty="0"/>
          </a:p>
          <a:p>
            <a:pPr marL="0" indent="0" algn="just">
              <a:buNone/>
            </a:pPr>
            <a:endParaRPr lang="en-US" dirty="0"/>
          </a:p>
          <a:p>
            <a:pPr marL="0" indent="0" algn="just">
              <a:buNone/>
            </a:pPr>
            <a:r>
              <a:rPr lang="en-US" dirty="0"/>
              <a:t>7. After Validation and building a  machine learning model from the new 5155 datasets. I then fit the datasets of other existing employees( employees with low satisfaction level an low performance &amp; employees with moderate satisfaction and performance) into the  built machine learning model.</a:t>
            </a:r>
          </a:p>
          <a:p>
            <a:pPr marL="0" indent="0" algn="just">
              <a:buNone/>
            </a:pPr>
            <a:endParaRPr lang="en-US" dirty="0"/>
          </a:p>
          <a:p>
            <a:pPr marL="0" indent="0">
              <a:buNone/>
            </a:pPr>
            <a:endParaRPr lang="en-US" dirty="0"/>
          </a:p>
          <a:p>
            <a:pPr marL="0" indent="0" algn="just">
              <a:buNone/>
            </a:pPr>
            <a:r>
              <a:rPr lang="en-US" dirty="0"/>
              <a:t>     The model predicts 3569 employees which are prone to leave. I then used Tableau to better visualize it.</a:t>
            </a:r>
          </a:p>
          <a:p>
            <a:endParaRPr lang="en-US" dirty="0"/>
          </a:p>
        </p:txBody>
      </p:sp>
    </p:spTree>
    <p:extLst>
      <p:ext uri="{BB962C8B-B14F-4D97-AF65-F5344CB8AC3E}">
        <p14:creationId xmlns:p14="http://schemas.microsoft.com/office/powerpoint/2010/main" val="403047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2512-037C-4E79-B62D-FB96B9F23447}"/>
              </a:ext>
            </a:extLst>
          </p:cNvPr>
          <p:cNvSpPr>
            <a:spLocks noGrp="1"/>
          </p:cNvSpPr>
          <p:nvPr>
            <p:ph type="title"/>
          </p:nvPr>
        </p:nvSpPr>
        <p:spPr>
          <a:xfrm>
            <a:off x="480363" y="5572843"/>
            <a:ext cx="7886700" cy="960527"/>
          </a:xfrm>
        </p:spPr>
        <p:txBody>
          <a:bodyPr>
            <a:normAutofit/>
          </a:bodyPr>
          <a:lstStyle/>
          <a:p>
            <a:r>
              <a:rPr lang="en-US" sz="2400" dirty="0"/>
              <a:t>Visualization showing which employees is prone to leave next</a:t>
            </a:r>
          </a:p>
        </p:txBody>
      </p:sp>
      <p:pic>
        <p:nvPicPr>
          <p:cNvPr id="15" name="Content Placeholder 14">
            <a:extLst>
              <a:ext uri="{FF2B5EF4-FFF2-40B4-BE49-F238E27FC236}">
                <a16:creationId xmlns:a16="http://schemas.microsoft.com/office/drawing/2014/main" id="{48EB9583-4E52-4808-9612-046E9B2C4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580" y="708338"/>
            <a:ext cx="7981057" cy="5074276"/>
          </a:xfrm>
        </p:spPr>
      </p:pic>
    </p:spTree>
    <p:extLst>
      <p:ext uri="{BB962C8B-B14F-4D97-AF65-F5344CB8AC3E}">
        <p14:creationId xmlns:p14="http://schemas.microsoft.com/office/powerpoint/2010/main" val="180366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837E-AC47-4698-AAF3-B0A08ED2BE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D4B4E-4065-425B-90F8-A4A320285865}"/>
              </a:ext>
            </a:extLst>
          </p:cNvPr>
          <p:cNvSpPr>
            <a:spLocks noGrp="1"/>
          </p:cNvSpPr>
          <p:nvPr>
            <p:ph idx="1"/>
          </p:nvPr>
        </p:nvSpPr>
        <p:spPr>
          <a:xfrm>
            <a:off x="1612061" y="2702793"/>
            <a:ext cx="6220724" cy="1452413"/>
          </a:xfrm>
        </p:spPr>
        <p:txBody>
          <a:bodyPr>
            <a:normAutofit fontScale="92500"/>
          </a:bodyPr>
          <a:lstStyle/>
          <a:p>
            <a:pPr marL="0" indent="0">
              <a:buNone/>
            </a:pPr>
            <a:r>
              <a:rPr lang="en-US" sz="9600" dirty="0"/>
              <a:t>THANK YOU</a:t>
            </a:r>
          </a:p>
        </p:txBody>
      </p:sp>
    </p:spTree>
    <p:extLst>
      <p:ext uri="{BB962C8B-B14F-4D97-AF65-F5344CB8AC3E}">
        <p14:creationId xmlns:p14="http://schemas.microsoft.com/office/powerpoint/2010/main" val="227786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E11A-F2F1-49C8-BBC8-8256C09D819C}"/>
              </a:ext>
            </a:extLst>
          </p:cNvPr>
          <p:cNvSpPr>
            <a:spLocks noGrp="1"/>
          </p:cNvSpPr>
          <p:nvPr>
            <p:ph type="title"/>
          </p:nvPr>
        </p:nvSpPr>
        <p:spPr>
          <a:xfrm>
            <a:off x="379562" y="365126"/>
            <a:ext cx="7886700" cy="1325563"/>
          </a:xfrm>
        </p:spPr>
        <p:txBody>
          <a:bodyPr>
            <a:normAutofit fontScale="90000"/>
          </a:bodyPr>
          <a:lstStyle/>
          <a:p>
            <a:pPr algn="ctr"/>
            <a:r>
              <a:rPr lang="en-US" b="1" dirty="0">
                <a:latin typeface="+mn-lt"/>
              </a:rPr>
              <a:t>ANALYSIS OF COMPANY X EMPLOYEE ATTRITION </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AA228C19-9B55-467F-8E4D-69E217D78CD4}"/>
              </a:ext>
            </a:extLst>
          </p:cNvPr>
          <p:cNvSpPr>
            <a:spLocks noGrp="1"/>
          </p:cNvSpPr>
          <p:nvPr>
            <p:ph idx="1"/>
          </p:nvPr>
        </p:nvSpPr>
        <p:spPr>
          <a:xfrm>
            <a:off x="379562" y="1242202"/>
            <a:ext cx="8401535" cy="5469147"/>
          </a:xfrm>
        </p:spPr>
        <p:txBody>
          <a:bodyPr>
            <a:normAutofit fontScale="92500" lnSpcReduction="10000"/>
          </a:bodyPr>
          <a:lstStyle/>
          <a:p>
            <a:pPr marL="0" indent="0">
              <a:buNone/>
            </a:pPr>
            <a:r>
              <a:rPr lang="en-US" dirty="0"/>
              <a:t>         Employee Attrition refers to the loss of employees through a natural process, such as retirement, resignation, elimination of a position, personal health, or other similar reasons resulting in reduction in size and strength of workforce, at the same time, job duties could increase the work load for remaining employees. Which can consequently result in low productivity of the company.</a:t>
            </a:r>
          </a:p>
          <a:p>
            <a:pPr marL="0" indent="0">
              <a:buNone/>
            </a:pPr>
            <a:r>
              <a:rPr lang="en-US" dirty="0"/>
              <a:t>To investigate the reasons for attrition in Company X, these important questions must be asked by their employer:</a:t>
            </a:r>
          </a:p>
          <a:p>
            <a:pPr marL="0" indent="0">
              <a:buNone/>
            </a:pPr>
            <a:endParaRPr lang="en-US" dirty="0"/>
          </a:p>
          <a:p>
            <a:pPr marL="0" indent="0">
              <a:buNone/>
            </a:pPr>
            <a:r>
              <a:rPr lang="en-US" dirty="0"/>
              <a:t>1. Why Employees are prone to leave the company?</a:t>
            </a:r>
          </a:p>
          <a:p>
            <a:pPr marL="0" indent="0">
              <a:buNone/>
            </a:pPr>
            <a:r>
              <a:rPr lang="en-US" dirty="0"/>
              <a:t>2. What type of Employees are leaving?</a:t>
            </a:r>
          </a:p>
          <a:p>
            <a:pPr marL="0" indent="0">
              <a:buNone/>
            </a:pPr>
            <a:r>
              <a:rPr lang="en-US" dirty="0"/>
              <a:t>3. Which employee is prone to leave the company next?</a:t>
            </a:r>
          </a:p>
          <a:p>
            <a:pPr marL="0" indent="0">
              <a:buNone/>
            </a:pPr>
            <a:endParaRPr lang="en-US" dirty="0"/>
          </a:p>
          <a:p>
            <a:pPr marL="0" indent="0">
              <a:buNone/>
            </a:pPr>
            <a:r>
              <a:rPr lang="en-US" dirty="0"/>
              <a:t>This questions can be addressed by examining the record of employees contained in the dataset and also applying machine learning to predict churning of other employees, which will ultimately help the employer take drastic steps to tackle attrition of his workers.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207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4819-DDD3-4A56-92F9-54EA28C946D6}"/>
              </a:ext>
            </a:extLst>
          </p:cNvPr>
          <p:cNvSpPr>
            <a:spLocks noGrp="1"/>
          </p:cNvSpPr>
          <p:nvPr>
            <p:ph type="title"/>
          </p:nvPr>
        </p:nvSpPr>
        <p:spPr>
          <a:xfrm>
            <a:off x="628650" y="365126"/>
            <a:ext cx="7886700" cy="903443"/>
          </a:xfrm>
        </p:spPr>
        <p:txBody>
          <a:bodyPr/>
          <a:lstStyle/>
          <a:p>
            <a:pPr algn="ctr"/>
            <a:r>
              <a:rPr lang="en-US" b="1" dirty="0">
                <a:latin typeface="+mn-lt"/>
              </a:rPr>
              <a:t>Dataset of Employees</a:t>
            </a:r>
          </a:p>
        </p:txBody>
      </p:sp>
      <p:sp>
        <p:nvSpPr>
          <p:cNvPr id="3" name="Content Placeholder 2">
            <a:extLst>
              <a:ext uri="{FF2B5EF4-FFF2-40B4-BE49-F238E27FC236}">
                <a16:creationId xmlns:a16="http://schemas.microsoft.com/office/drawing/2014/main" id="{302E0D4E-2109-4EDC-9811-9E396FF74365}"/>
              </a:ext>
            </a:extLst>
          </p:cNvPr>
          <p:cNvSpPr>
            <a:spLocks noGrp="1"/>
          </p:cNvSpPr>
          <p:nvPr>
            <p:ph idx="1"/>
          </p:nvPr>
        </p:nvSpPr>
        <p:spPr>
          <a:xfrm>
            <a:off x="325755" y="2728745"/>
            <a:ext cx="8555355" cy="3362962"/>
          </a:xfrm>
        </p:spPr>
        <p:txBody>
          <a:bodyPr numCol="2">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E698B0F5-7913-41F3-9ED3-7D25883FF639}"/>
              </a:ext>
            </a:extLst>
          </p:cNvPr>
          <p:cNvSpPr/>
          <p:nvPr/>
        </p:nvSpPr>
        <p:spPr>
          <a:xfrm>
            <a:off x="325755" y="1268569"/>
            <a:ext cx="8555355" cy="1323439"/>
          </a:xfrm>
          <a:prstGeom prst="rect">
            <a:avLst/>
          </a:prstGeom>
        </p:spPr>
        <p:txBody>
          <a:bodyPr wrap="square">
            <a:spAutoFit/>
          </a:bodyPr>
          <a:lstStyle/>
          <a:p>
            <a:r>
              <a:rPr lang="en-US" sz="2000" dirty="0"/>
              <a:t>In the Employees Dataset of Company X given, there are two datasets;</a:t>
            </a:r>
          </a:p>
          <a:p>
            <a:r>
              <a:rPr lang="en-US" sz="2000" dirty="0"/>
              <a:t>a. Existing Employees dataset which has 11,428 samples and 10 attributes</a:t>
            </a:r>
          </a:p>
          <a:p>
            <a:r>
              <a:rPr lang="en-US" sz="2000" dirty="0"/>
              <a:t>b. Employees that have left dataset which has 3571 samples and 10 attributes. </a:t>
            </a:r>
          </a:p>
          <a:p>
            <a:r>
              <a:rPr lang="en-US" sz="2000" dirty="0"/>
              <a:t>(The dataset has a total of 14,999 samples, and 10 each attributes)</a:t>
            </a:r>
          </a:p>
        </p:txBody>
      </p:sp>
      <p:pic>
        <p:nvPicPr>
          <p:cNvPr id="9" name="Picture 8">
            <a:extLst>
              <a:ext uri="{FF2B5EF4-FFF2-40B4-BE49-F238E27FC236}">
                <a16:creationId xmlns:a16="http://schemas.microsoft.com/office/drawing/2014/main" id="{CDC70007-46F6-4818-9306-1E177C603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98" y="2600543"/>
            <a:ext cx="7804597" cy="3895685"/>
          </a:xfrm>
          <a:prstGeom prst="rect">
            <a:avLst/>
          </a:prstGeom>
        </p:spPr>
      </p:pic>
    </p:spTree>
    <p:extLst>
      <p:ext uri="{BB962C8B-B14F-4D97-AF65-F5344CB8AC3E}">
        <p14:creationId xmlns:p14="http://schemas.microsoft.com/office/powerpoint/2010/main" val="224379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45CC-0287-4876-9D97-35C430388F65}"/>
              </a:ext>
            </a:extLst>
          </p:cNvPr>
          <p:cNvSpPr>
            <a:spLocks noGrp="1"/>
          </p:cNvSpPr>
          <p:nvPr>
            <p:ph type="title"/>
          </p:nvPr>
        </p:nvSpPr>
        <p:spPr/>
        <p:txBody>
          <a:bodyPr>
            <a:noAutofit/>
          </a:bodyPr>
          <a:lstStyle/>
          <a:p>
            <a:pPr marL="0" indent="0"/>
            <a:r>
              <a:rPr lang="en-US" sz="3200" b="1" dirty="0">
                <a:latin typeface="+mn-lt"/>
              </a:rPr>
              <a:t>Why Employees are prone to leave the company and what type of Employees are leaving?</a:t>
            </a:r>
          </a:p>
        </p:txBody>
      </p:sp>
      <p:sp>
        <p:nvSpPr>
          <p:cNvPr id="3" name="Content Placeholder 2">
            <a:extLst>
              <a:ext uri="{FF2B5EF4-FFF2-40B4-BE49-F238E27FC236}">
                <a16:creationId xmlns:a16="http://schemas.microsoft.com/office/drawing/2014/main" id="{9B2DBE6A-7169-44B7-B1BB-DDE34EAF2FA9}"/>
              </a:ext>
            </a:extLst>
          </p:cNvPr>
          <p:cNvSpPr>
            <a:spLocks noGrp="1"/>
          </p:cNvSpPr>
          <p:nvPr>
            <p:ph idx="1"/>
          </p:nvPr>
        </p:nvSpPr>
        <p:spPr>
          <a:xfrm>
            <a:off x="476250" y="1825625"/>
            <a:ext cx="8039100" cy="4351338"/>
          </a:xfrm>
        </p:spPr>
        <p:txBody>
          <a:bodyPr>
            <a:normAutofit/>
          </a:bodyPr>
          <a:lstStyle/>
          <a:p>
            <a:pPr marL="0" indent="0">
              <a:buNone/>
            </a:pPr>
            <a:r>
              <a:rPr lang="en-US" dirty="0"/>
              <a:t>These Methodologies can be employed to </a:t>
            </a:r>
            <a:r>
              <a:rPr lang="en-US" dirty="0" err="1"/>
              <a:t>analyse</a:t>
            </a:r>
            <a:r>
              <a:rPr lang="en-US" dirty="0"/>
              <a:t> Company X attrition Case;</a:t>
            </a:r>
          </a:p>
          <a:p>
            <a:pPr marL="0" indent="0">
              <a:buNone/>
            </a:pPr>
            <a:endParaRPr lang="en-US" dirty="0"/>
          </a:p>
          <a:p>
            <a:pPr algn="just">
              <a:buAutoNum type="arabicPeriod"/>
            </a:pPr>
            <a:r>
              <a:rPr lang="en-US" dirty="0"/>
              <a:t> Data Exploration and Visualization ( Using Tableau) :This technique is very useful in  answering the question ‘Why employees are prone leave the company?  and What type of employees are leaving?</a:t>
            </a:r>
          </a:p>
          <a:p>
            <a:pPr algn="just">
              <a:buAutoNum type="arabicPeriod"/>
            </a:pPr>
            <a:endParaRPr lang="en-US" dirty="0"/>
          </a:p>
          <a:p>
            <a:pPr algn="just">
              <a:buAutoNum type="arabicPeriod"/>
            </a:pPr>
            <a:endParaRPr lang="en-US" dirty="0"/>
          </a:p>
          <a:p>
            <a:pPr algn="just">
              <a:buAutoNum type="arabicPeriod"/>
            </a:pPr>
            <a:r>
              <a:rPr lang="en-US" dirty="0"/>
              <a:t>Building a Machine learning prediction Model( Using Python): This approach interestingly predicts the exact employees that are prone to leave next.</a:t>
            </a:r>
          </a:p>
          <a:p>
            <a:pPr marL="0" indent="0">
              <a:buNone/>
            </a:pPr>
            <a:endParaRPr lang="en-US" dirty="0"/>
          </a:p>
        </p:txBody>
      </p:sp>
    </p:spTree>
    <p:extLst>
      <p:ext uri="{BB962C8B-B14F-4D97-AF65-F5344CB8AC3E}">
        <p14:creationId xmlns:p14="http://schemas.microsoft.com/office/powerpoint/2010/main" val="90951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DA07-8806-43DF-BEF6-B80E20E74A21}"/>
              </a:ext>
            </a:extLst>
          </p:cNvPr>
          <p:cNvSpPr>
            <a:spLocks noGrp="1"/>
          </p:cNvSpPr>
          <p:nvPr>
            <p:ph type="title"/>
          </p:nvPr>
        </p:nvSpPr>
        <p:spPr>
          <a:xfrm>
            <a:off x="172528" y="313368"/>
            <a:ext cx="9195759" cy="1325563"/>
          </a:xfrm>
        </p:spPr>
        <p:txBody>
          <a:bodyPr>
            <a:normAutofit/>
          </a:bodyPr>
          <a:lstStyle/>
          <a:p>
            <a:r>
              <a:rPr lang="en-US" sz="3100" b="1" dirty="0">
                <a:latin typeface="+mn-lt"/>
              </a:rPr>
              <a:t>1. DATA EXPLORATION AND VISUALIZATION (USING TABLEAU)</a:t>
            </a:r>
            <a:br>
              <a:rPr lang="en-US" sz="3100" b="1" dirty="0">
                <a:latin typeface="+mn-lt"/>
              </a:rPr>
            </a:br>
            <a:endParaRPr lang="en-US" sz="3100" b="1" dirty="0">
              <a:latin typeface="+mn-lt"/>
            </a:endParaRPr>
          </a:p>
        </p:txBody>
      </p:sp>
      <p:sp>
        <p:nvSpPr>
          <p:cNvPr id="3" name="Content Placeholder 2">
            <a:extLst>
              <a:ext uri="{FF2B5EF4-FFF2-40B4-BE49-F238E27FC236}">
                <a16:creationId xmlns:a16="http://schemas.microsoft.com/office/drawing/2014/main" id="{E9C86D85-E7CF-4889-8F19-DBFC2D2D85C6}"/>
              </a:ext>
            </a:extLst>
          </p:cNvPr>
          <p:cNvSpPr>
            <a:spLocks noGrp="1"/>
          </p:cNvSpPr>
          <p:nvPr>
            <p:ph idx="1"/>
          </p:nvPr>
        </p:nvSpPr>
        <p:spPr>
          <a:xfrm>
            <a:off x="172528" y="1227585"/>
            <a:ext cx="8798944" cy="5317047"/>
          </a:xfrm>
        </p:spPr>
        <p:txBody>
          <a:bodyPr>
            <a:normAutofit lnSpcReduction="10000"/>
          </a:bodyPr>
          <a:lstStyle/>
          <a:p>
            <a:pPr marL="0" indent="0" algn="just">
              <a:buNone/>
            </a:pPr>
            <a:r>
              <a:rPr lang="en-US" dirty="0"/>
              <a:t> The exploration and visualization of the employees dataset is one of the effective way of having a big picture of the factors leading to the increase in employee’s attrition rate. </a:t>
            </a:r>
          </a:p>
          <a:p>
            <a:pPr marL="0" indent="0" algn="just">
              <a:buNone/>
            </a:pPr>
            <a:r>
              <a:rPr lang="en-US" dirty="0"/>
              <a:t>      </a:t>
            </a:r>
          </a:p>
          <a:p>
            <a:pPr marL="0" indent="0" algn="just">
              <a:buNone/>
            </a:pPr>
            <a:r>
              <a:rPr lang="en-US" dirty="0"/>
              <a:t>In examining this, It is essential to look into the employee’s dataset(both existing and ex-employee’s ),comparing the two datasets base on the given attributes using charts and telling stories from the visualized charts.</a:t>
            </a:r>
          </a:p>
          <a:p>
            <a:pPr marL="0" indent="0" algn="just">
              <a:buNone/>
            </a:pPr>
            <a:r>
              <a:rPr lang="en-US" dirty="0"/>
              <a:t>     </a:t>
            </a:r>
          </a:p>
          <a:p>
            <a:pPr marL="0" indent="0" algn="just">
              <a:buNone/>
            </a:pPr>
            <a:r>
              <a:rPr lang="en-US" dirty="0"/>
              <a:t> To achieve this, I determined the relationship between the two datasets with the aid Tableau charts. With Tableau, I was able to visualize, tell story and have insight into the approximately 15000 employee’s data base on the following attributes:</a:t>
            </a:r>
          </a:p>
          <a:p>
            <a:pPr marL="0" indent="0" algn="just">
              <a:buNone/>
            </a:pPr>
            <a:r>
              <a:rPr lang="en-US" dirty="0"/>
              <a:t> </a:t>
            </a:r>
          </a:p>
          <a:p>
            <a:pPr marL="0" indent="0" algn="just">
              <a:buNone/>
            </a:pPr>
            <a:r>
              <a:rPr lang="en-US" dirty="0"/>
              <a:t> </a:t>
            </a:r>
            <a:r>
              <a:rPr lang="en-US" b="1" i="1" dirty="0"/>
              <a:t>‘</a:t>
            </a:r>
            <a:r>
              <a:rPr lang="en-US" b="1" i="1" dirty="0" err="1"/>
              <a:t>satisfaction_level</a:t>
            </a:r>
            <a:r>
              <a:rPr lang="en-US" b="1" i="1" dirty="0"/>
              <a:t>’,         ‘</a:t>
            </a:r>
            <a:r>
              <a:rPr lang="en-US" b="1" i="1" dirty="0" err="1"/>
              <a:t>last_evaluation</a:t>
            </a:r>
            <a:r>
              <a:rPr lang="en-US" b="1" i="1" dirty="0"/>
              <a:t>’,                 ‘</a:t>
            </a:r>
            <a:r>
              <a:rPr lang="en-US" b="1" i="1" dirty="0" err="1"/>
              <a:t>number_project</a:t>
            </a:r>
            <a:r>
              <a:rPr lang="en-US" b="1" i="1" dirty="0"/>
              <a:t>’, </a:t>
            </a:r>
          </a:p>
          <a:p>
            <a:pPr marL="0" indent="0" algn="just">
              <a:buNone/>
            </a:pPr>
            <a:r>
              <a:rPr lang="en-US" b="1" i="1" dirty="0"/>
              <a:t>‘</a:t>
            </a:r>
            <a:r>
              <a:rPr lang="en-US" b="1" i="1" dirty="0" err="1"/>
              <a:t>average_montly_hours</a:t>
            </a:r>
            <a:r>
              <a:rPr lang="en-US" b="1" i="1" dirty="0"/>
              <a:t>’,     ‘</a:t>
            </a:r>
            <a:r>
              <a:rPr lang="en-US" b="1" i="1" dirty="0" err="1"/>
              <a:t>time_spend_company</a:t>
            </a:r>
            <a:r>
              <a:rPr lang="en-US" b="1" i="1" dirty="0"/>
              <a:t>’,     ‘</a:t>
            </a:r>
            <a:r>
              <a:rPr lang="en-US" b="1" i="1" dirty="0" err="1"/>
              <a:t>Work_accident</a:t>
            </a:r>
            <a:r>
              <a:rPr lang="en-US" b="1" i="1" dirty="0"/>
              <a:t>’,  </a:t>
            </a:r>
          </a:p>
          <a:p>
            <a:pPr marL="0" indent="0" algn="just">
              <a:buNone/>
            </a:pPr>
            <a:r>
              <a:rPr lang="en-US" b="1" i="1" dirty="0"/>
              <a:t>‘promotion_last_5years’,       ‘Departments’,                ‘salary’</a:t>
            </a:r>
            <a:endParaRPr lang="en-US" dirty="0"/>
          </a:p>
        </p:txBody>
      </p:sp>
    </p:spTree>
    <p:extLst>
      <p:ext uri="{BB962C8B-B14F-4D97-AF65-F5344CB8AC3E}">
        <p14:creationId xmlns:p14="http://schemas.microsoft.com/office/powerpoint/2010/main" val="372357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23CE-D98A-40C4-8DBA-8D771903F2BD}"/>
              </a:ext>
            </a:extLst>
          </p:cNvPr>
          <p:cNvSpPr>
            <a:spLocks noGrp="1"/>
          </p:cNvSpPr>
          <p:nvPr>
            <p:ph type="title"/>
          </p:nvPr>
        </p:nvSpPr>
        <p:spPr/>
        <p:txBody>
          <a:bodyPr>
            <a:noAutofit/>
          </a:bodyPr>
          <a:lstStyle/>
          <a:p>
            <a:pPr marL="0" indent="0"/>
            <a:r>
              <a:rPr lang="en-US" sz="3200" b="1" dirty="0">
                <a:latin typeface="+mn-lt"/>
              </a:rPr>
              <a:t>Why Employees are prone to leave the company and what type of Employees are leaving?</a:t>
            </a:r>
            <a:endParaRPr lang="en-US" sz="3200" dirty="0">
              <a:latin typeface="+mn-lt"/>
            </a:endParaRPr>
          </a:p>
        </p:txBody>
      </p:sp>
      <p:pic>
        <p:nvPicPr>
          <p:cNvPr id="7" name="Content Placeholder 6">
            <a:extLst>
              <a:ext uri="{FF2B5EF4-FFF2-40B4-BE49-F238E27FC236}">
                <a16:creationId xmlns:a16="http://schemas.microsoft.com/office/drawing/2014/main" id="{C34E568F-980D-426E-BDAA-FA5A3FA79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805" y="1854558"/>
            <a:ext cx="8358390" cy="4803820"/>
          </a:xfrm>
        </p:spPr>
      </p:pic>
    </p:spTree>
    <p:extLst>
      <p:ext uri="{BB962C8B-B14F-4D97-AF65-F5344CB8AC3E}">
        <p14:creationId xmlns:p14="http://schemas.microsoft.com/office/powerpoint/2010/main" val="416509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C41EF7-59B4-449F-A928-F364D23A71E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6865D78-05B1-4C53-87BC-7A7201181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779" y="585216"/>
            <a:ext cx="8368442" cy="5687568"/>
          </a:xfrm>
        </p:spPr>
      </p:pic>
    </p:spTree>
    <p:extLst>
      <p:ext uri="{BB962C8B-B14F-4D97-AF65-F5344CB8AC3E}">
        <p14:creationId xmlns:p14="http://schemas.microsoft.com/office/powerpoint/2010/main" val="396707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642C-B432-4BB7-B3C1-E468838F5DA7}"/>
              </a:ext>
            </a:extLst>
          </p:cNvPr>
          <p:cNvSpPr>
            <a:spLocks noGrp="1"/>
          </p:cNvSpPr>
          <p:nvPr>
            <p:ph type="title"/>
          </p:nvPr>
        </p:nvSpPr>
        <p:spPr>
          <a:xfrm flipH="1" flipV="1">
            <a:off x="8515349" y="1"/>
            <a:ext cx="973707" cy="365126"/>
          </a:xfrm>
        </p:spPr>
        <p:txBody>
          <a:bodyPr>
            <a:normAutofit fontScale="90000"/>
          </a:bodyPr>
          <a:lstStyle/>
          <a:p>
            <a:endParaRPr lang="en-US"/>
          </a:p>
        </p:txBody>
      </p:sp>
      <p:sp>
        <p:nvSpPr>
          <p:cNvPr id="4" name="Title 1">
            <a:extLst>
              <a:ext uri="{FF2B5EF4-FFF2-40B4-BE49-F238E27FC236}">
                <a16:creationId xmlns:a16="http://schemas.microsoft.com/office/drawing/2014/main" id="{2671F869-768B-4067-8E25-57F7AB987192}"/>
              </a:ext>
            </a:extLst>
          </p:cNvPr>
          <p:cNvSpPr>
            <a:spLocks noGrp="1"/>
          </p:cNvSpPr>
          <p:nvPr>
            <p:ph idx="1"/>
          </p:nvPr>
        </p:nvSpPr>
        <p:spPr>
          <a:xfrm>
            <a:off x="224286" y="379562"/>
            <a:ext cx="8291063" cy="6492873"/>
          </a:xfrm>
        </p:spPr>
        <p:txBody>
          <a:bodyPr>
            <a:normAutofit fontScale="97500" lnSpcReduction="10000"/>
          </a:bodyPr>
          <a:lstStyle/>
          <a:p>
            <a:pPr marL="0" indent="0">
              <a:buNone/>
            </a:pPr>
            <a:r>
              <a:rPr lang="en-US" sz="3400" b="1" dirty="0"/>
              <a:t>From the visualizations above, it is evident that;</a:t>
            </a:r>
          </a:p>
          <a:p>
            <a:pPr>
              <a:buFont typeface="Courier New" panose="02070309020205020404" pitchFamily="49" charset="0"/>
              <a:buChar char="o"/>
            </a:pPr>
            <a:r>
              <a:rPr lang="en-US" dirty="0"/>
              <a:t> Employees that have spent 5 years in the company seems to leave more compared to other working years. Probably because a decidedly less number of employees have gotten promotion in the last 5 year.</a:t>
            </a:r>
          </a:p>
          <a:p>
            <a:pPr>
              <a:buFont typeface="Courier New" panose="02070309020205020404" pitchFamily="49" charset="0"/>
              <a:buChar char="o"/>
            </a:pPr>
            <a:r>
              <a:rPr lang="en-US" dirty="0"/>
              <a:t>Those employees who have a low number of projects of 2 left the company more.</a:t>
            </a:r>
          </a:p>
          <a:p>
            <a:pPr>
              <a:buFont typeface="Courier New" panose="02070309020205020404" pitchFamily="49" charset="0"/>
              <a:buChar char="o"/>
            </a:pPr>
            <a:r>
              <a:rPr lang="en-US" dirty="0"/>
              <a:t>The employee who had done 6 and 7 projects, left the company it seems to like that they were overloaded with work.</a:t>
            </a:r>
          </a:p>
          <a:p>
            <a:pPr>
              <a:buFont typeface="Courier New" panose="02070309020205020404" pitchFamily="49" charset="0"/>
              <a:buChar char="o"/>
            </a:pPr>
            <a:r>
              <a:rPr lang="en-US" dirty="0"/>
              <a:t>The sales department is having maximum number of existing employees. It also has the highest churning of employees.</a:t>
            </a:r>
          </a:p>
          <a:p>
            <a:pPr>
              <a:buFont typeface="Courier New" panose="02070309020205020404" pitchFamily="49" charset="0"/>
              <a:buChar char="o"/>
            </a:pPr>
            <a:r>
              <a:rPr lang="en-US" dirty="0"/>
              <a:t> Most of the employees are getting salary either medium or low.</a:t>
            </a:r>
          </a:p>
          <a:p>
            <a:pPr>
              <a:buFont typeface="Courier New" panose="02070309020205020404" pitchFamily="49" charset="0"/>
              <a:buChar char="o"/>
            </a:pPr>
            <a:r>
              <a:rPr lang="en-US" dirty="0"/>
              <a:t>All employees with working hours above 285hours left while most employees with moderate working hours are not leaving.</a:t>
            </a:r>
          </a:p>
          <a:p>
            <a:pPr>
              <a:buFont typeface="Courier New" panose="02070309020205020404" pitchFamily="49" charset="0"/>
              <a:buChar char="o"/>
            </a:pPr>
            <a:r>
              <a:rPr lang="en-US" dirty="0"/>
              <a:t>Those who promotion in last 5 years they didn't leave, i.e., all those that didn't get the promotion in the previous 5 years left.</a:t>
            </a:r>
          </a:p>
          <a:p>
            <a:pPr>
              <a:buFont typeface="Courier New" panose="02070309020205020404" pitchFamily="49" charset="0"/>
              <a:buChar char="o"/>
            </a:pPr>
            <a:r>
              <a:rPr lang="en-US" dirty="0"/>
              <a:t>Few employees experienced work accidents</a:t>
            </a:r>
          </a:p>
          <a:p>
            <a:pPr marL="0" indent="0">
              <a:buNone/>
            </a:pPr>
            <a:endParaRPr lang="en-US" dirty="0"/>
          </a:p>
        </p:txBody>
      </p:sp>
    </p:spTree>
    <p:extLst>
      <p:ext uri="{BB962C8B-B14F-4D97-AF65-F5344CB8AC3E}">
        <p14:creationId xmlns:p14="http://schemas.microsoft.com/office/powerpoint/2010/main" val="110169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23DA-CA6C-4E1C-A1D6-30002345C756}"/>
              </a:ext>
            </a:extLst>
          </p:cNvPr>
          <p:cNvSpPr>
            <a:spLocks noGrp="1"/>
          </p:cNvSpPr>
          <p:nvPr>
            <p:ph type="title"/>
          </p:nvPr>
        </p:nvSpPr>
        <p:spPr/>
        <p:txBody>
          <a:bodyPr>
            <a:normAutofit fontScale="90000"/>
          </a:bodyPr>
          <a:lstStyle/>
          <a:p>
            <a:r>
              <a:rPr lang="en-US" sz="3200" b="1" dirty="0">
                <a:latin typeface="+mn-lt"/>
              </a:rPr>
              <a:t>2. Building a Machine learning prediction Model( Using Python)</a:t>
            </a:r>
            <a:br>
              <a:rPr lang="en-US" sz="3200" b="1" dirty="0">
                <a:latin typeface="+mn-lt"/>
              </a:rPr>
            </a:br>
            <a:br>
              <a:rPr lang="en-US" sz="3200" b="1" dirty="0">
                <a:latin typeface="+mn-lt"/>
              </a:rPr>
            </a:br>
            <a:r>
              <a:rPr lang="en-US" sz="2400" b="1" dirty="0">
                <a:latin typeface="+mn-lt"/>
              </a:rPr>
              <a:t>Which employee is prone to leave the company next?</a:t>
            </a:r>
          </a:p>
        </p:txBody>
      </p:sp>
      <p:sp>
        <p:nvSpPr>
          <p:cNvPr id="3" name="Content Placeholder 2">
            <a:extLst>
              <a:ext uri="{FF2B5EF4-FFF2-40B4-BE49-F238E27FC236}">
                <a16:creationId xmlns:a16="http://schemas.microsoft.com/office/drawing/2014/main" id="{6ECA0264-9883-4EA4-A06C-2F1DD45744FD}"/>
              </a:ext>
            </a:extLst>
          </p:cNvPr>
          <p:cNvSpPr>
            <a:spLocks noGrp="1"/>
          </p:cNvSpPr>
          <p:nvPr>
            <p:ph idx="1"/>
          </p:nvPr>
        </p:nvSpPr>
        <p:spPr/>
        <p:txBody>
          <a:bodyPr>
            <a:normAutofit fontScale="77500" lnSpcReduction="20000"/>
          </a:bodyPr>
          <a:lstStyle/>
          <a:p>
            <a:pPr marL="0" indent="0" algn="just">
              <a:buNone/>
            </a:pPr>
            <a:r>
              <a:rPr lang="en-US" dirty="0"/>
              <a:t> To predict the employees that are prone to leave next requires the application machine learning. This involves building a predictive machine learning model by training it using relevant data and testing the performance of the model.</a:t>
            </a:r>
          </a:p>
          <a:p>
            <a:pPr marL="0" indent="0" algn="just">
              <a:buNone/>
            </a:pPr>
            <a:r>
              <a:rPr lang="en-US" dirty="0"/>
              <a:t>     </a:t>
            </a:r>
          </a:p>
          <a:p>
            <a:pPr marL="0" indent="0" algn="just">
              <a:buNone/>
            </a:pPr>
            <a:r>
              <a:rPr lang="en-US" dirty="0"/>
              <a:t> </a:t>
            </a:r>
            <a:r>
              <a:rPr lang="en-US" sz="3200" dirty="0"/>
              <a:t>The below are the step-by-step techniques I used in predicting the list of employees that are prone to leave:</a:t>
            </a:r>
          </a:p>
          <a:p>
            <a:pPr marL="0" indent="0" algn="just">
              <a:buNone/>
            </a:pPr>
            <a:endParaRPr lang="en-US" sz="3200" dirty="0"/>
          </a:p>
          <a:p>
            <a:pPr marL="0" indent="0" algn="just">
              <a:buNone/>
            </a:pPr>
            <a:r>
              <a:rPr lang="en-US" dirty="0"/>
              <a:t> 1. Extracting the 3571 datasets  of employees who have left and assigning a target value of ‘1’</a:t>
            </a:r>
            <a:r>
              <a:rPr lang="en-US" dirty="0">
                <a:solidFill>
                  <a:schemeClr val="accent4"/>
                </a:solidFill>
              </a:rPr>
              <a:t> </a:t>
            </a:r>
            <a:r>
              <a:rPr lang="en-US" dirty="0"/>
              <a:t>to every rows in the sample.</a:t>
            </a:r>
          </a:p>
          <a:p>
            <a:pPr marL="0" indent="0" algn="just">
              <a:buNone/>
            </a:pPr>
            <a:endParaRPr lang="en-US" dirty="0"/>
          </a:p>
          <a:p>
            <a:pPr marL="0" indent="0" algn="just">
              <a:buNone/>
            </a:pPr>
            <a:r>
              <a:rPr lang="en-US" dirty="0"/>
              <a:t> 2. From the 11,428 samples of the existing employee datasets, I grouped this dataset into three clusters base on employee’s satisfaction level and last evaluation using cluster analysis in python.</a:t>
            </a:r>
          </a:p>
        </p:txBody>
      </p:sp>
    </p:spTree>
    <p:extLst>
      <p:ext uri="{BB962C8B-B14F-4D97-AF65-F5344CB8AC3E}">
        <p14:creationId xmlns:p14="http://schemas.microsoft.com/office/powerpoint/2010/main" val="1420045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244</TotalTime>
  <Words>1209</Words>
  <Application>Microsoft Office PowerPoint</Application>
  <PresentationFormat>On-screen Show (4:3)</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Tw Cen MT</vt:lpstr>
      <vt:lpstr>Tw Cen MT Condensed</vt:lpstr>
      <vt:lpstr>Wingdings 3</vt:lpstr>
      <vt:lpstr>Integral</vt:lpstr>
      <vt:lpstr>HASH ANALYTICS PROJECT PRESENTATION   FOR THE  2020 INTERNSHIP PROGRAM  at</vt:lpstr>
      <vt:lpstr>ANALYSIS OF COMPANY X EMPLOYEE ATTRITION  </vt:lpstr>
      <vt:lpstr>Dataset of Employees</vt:lpstr>
      <vt:lpstr>Why Employees are prone to leave the company and what type of Employees are leaving?</vt:lpstr>
      <vt:lpstr>1. DATA EXPLORATION AND VISUALIZATION (USING TABLEAU) </vt:lpstr>
      <vt:lpstr>Why Employees are prone to leave the company and what type of Employees are leaving?</vt:lpstr>
      <vt:lpstr>PowerPoint Presentation</vt:lpstr>
      <vt:lpstr>PowerPoint Presentation</vt:lpstr>
      <vt:lpstr>2. Building a Machine learning prediction Model( Using Python)  Which employee is prone to leave the company next?</vt:lpstr>
      <vt:lpstr>PowerPoint Presentation</vt:lpstr>
      <vt:lpstr>PowerPoint Presentation</vt:lpstr>
      <vt:lpstr>PowerPoint Presentation</vt:lpstr>
      <vt:lpstr>Visualization showing which employees is prone to leave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OYEM</dc:creator>
  <cp:lastModifiedBy> </cp:lastModifiedBy>
  <cp:revision>21</cp:revision>
  <dcterms:created xsi:type="dcterms:W3CDTF">2020-05-17T19:56:52Z</dcterms:created>
  <dcterms:modified xsi:type="dcterms:W3CDTF">2020-05-20T22:59:09Z</dcterms:modified>
</cp:coreProperties>
</file>