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23" r:id="rId7"/>
    <p:sldId id="281" r:id="rId8"/>
    <p:sldId id="282" r:id="rId9"/>
    <p:sldId id="314" r:id="rId10"/>
    <p:sldId id="315" r:id="rId11"/>
    <p:sldId id="317" r:id="rId12"/>
    <p:sldId id="324" r:id="rId13"/>
    <p:sldId id="318" r:id="rId14"/>
    <p:sldId id="319" r:id="rId15"/>
    <p:sldId id="321" r:id="rId16"/>
    <p:sldId id="322" r:id="rId17"/>
    <p:sldId id="325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5388" autoAdjust="0"/>
  </p:normalViewPr>
  <p:slideViewPr>
    <p:cSldViewPr snapToGrid="0" snapToObjects="1">
      <p:cViewPr varScale="1">
        <p:scale>
          <a:sx n="50" d="100"/>
          <a:sy n="50" d="100"/>
        </p:scale>
        <p:origin x="48" y="8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1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4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1353853"/>
          </a:xfrm>
        </p:spPr>
        <p:txBody>
          <a:bodyPr anchor="ctr"/>
          <a:lstStyle/>
          <a:p>
            <a:r>
              <a:rPr lang="en-US" dirty="0"/>
              <a:t>DATA ROYALS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873F-0320-4A44-A4C6-B695DBB105DE}"/>
              </a:ext>
            </a:extLst>
          </p:cNvPr>
          <p:cNvSpPr txBox="1"/>
          <p:nvPr/>
        </p:nvSpPr>
        <p:spPr>
          <a:xfrm>
            <a:off x="5137484" y="4463089"/>
            <a:ext cx="1917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6</a:t>
            </a:r>
            <a:r>
              <a:rPr lang="en-US" sz="2000" baseline="30000" dirty="0">
                <a:solidFill>
                  <a:schemeClr val="accent6"/>
                </a:solidFill>
              </a:rPr>
              <a:t>th</a:t>
            </a:r>
            <a:r>
              <a:rPr lang="en-US" sz="2000" dirty="0">
                <a:solidFill>
                  <a:schemeClr val="accent6"/>
                </a:solidFill>
              </a:rPr>
              <a:t> of Sep,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3FDE3-9195-440A-96CA-AF0D9D259C63}"/>
              </a:ext>
            </a:extLst>
          </p:cNvPr>
          <p:cNvSpPr txBox="1"/>
          <p:nvPr/>
        </p:nvSpPr>
        <p:spPr>
          <a:xfrm>
            <a:off x="3549316" y="1933247"/>
            <a:ext cx="5472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EXPLORATORY DATA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73D4E-A219-4476-926F-535D1382A284}"/>
              </a:ext>
            </a:extLst>
          </p:cNvPr>
          <p:cNvSpPr txBox="1"/>
          <p:nvPr/>
        </p:nvSpPr>
        <p:spPr>
          <a:xfrm>
            <a:off x="5378116" y="4278423"/>
            <a:ext cx="1435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GROUP 20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218947" cy="1365084"/>
          </a:xfrm>
        </p:spPr>
        <p:txBody>
          <a:bodyPr/>
          <a:lstStyle/>
          <a:p>
            <a:r>
              <a:rPr lang="en-US" sz="2400" dirty="0"/>
              <a:t>Focus on Top-Performing Sales </a:t>
            </a:r>
            <a:br>
              <a:rPr lang="en-US" sz="2400" dirty="0"/>
            </a:br>
            <a:r>
              <a:rPr lang="en-US" sz="2400" dirty="0"/>
              <a:t>Representatives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3429000"/>
            <a:ext cx="6903076" cy="2624608"/>
          </a:xfrm>
        </p:spPr>
        <p:txBody>
          <a:bodyPr>
            <a:normAutofit/>
          </a:bodyPr>
          <a:lstStyle/>
          <a:p>
            <a:r>
              <a:rPr lang="en-US" sz="2800" dirty="0"/>
              <a:t>Implement a mentorship or knowledge-sharing program where top performers can guide less experienced sales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79120"/>
            <a:ext cx="9879437" cy="1490937"/>
          </a:xfrm>
        </p:spPr>
        <p:txBody>
          <a:bodyPr/>
          <a:lstStyle/>
          <a:p>
            <a:r>
              <a:rPr lang="en-US" sz="3200" b="1" dirty="0"/>
              <a:t>Enhance Customer Retention Strategies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5983" cy="3704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Create targeted marketing campaigns, offer special deals, or improve customer support for top customers to maintain their engagement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3379"/>
            <a:ext cx="9875463" cy="1463641"/>
          </a:xfrm>
        </p:spPr>
        <p:txBody>
          <a:bodyPr/>
          <a:lstStyle/>
          <a:p>
            <a:r>
              <a:rPr lang="en-US" sz="3200" b="1" dirty="0"/>
              <a:t>Optimize Regional Sales Strategies</a:t>
            </a:r>
            <a:endParaRPr lang="en-US" sz="32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39615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Allocate more resources and marketing budget to these regions, and consider expanding sales teams or developing region-specific promotions.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08708"/>
            <a:ext cx="10511627" cy="1012785"/>
          </a:xfrm>
        </p:spPr>
        <p:txBody>
          <a:bodyPr/>
          <a:lstStyle/>
          <a:p>
            <a:r>
              <a:rPr lang="en-US" sz="2800" b="1" dirty="0"/>
              <a:t>Improve Web Event Channel Performance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94EC9-76AD-45D5-84DA-7D07CCD7D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93520" y="2316067"/>
            <a:ext cx="9932507" cy="39485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Analyze the effectiveness of the Direct channel, and identify opportunities for improvement in underperforming channels. Consider increasing investment in channels with potential for growth.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1108708"/>
            <a:ext cx="10511627" cy="1012785"/>
          </a:xfrm>
        </p:spPr>
        <p:txBody>
          <a:bodyPr/>
          <a:lstStyle/>
          <a:p>
            <a:r>
              <a:rPr lang="en-US" sz="2400" b="1" dirty="0"/>
              <a:t>Leverage Seasonal Trends for Revenue Boost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94EC9-76AD-45D5-84DA-7D07CCD7D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00827"/>
            <a:ext cx="10511627" cy="39485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Plan special promotions, discounts, or marketing campaigns for the end-of-year sales peak and other identified high-performance periods.</a:t>
            </a:r>
          </a:p>
        </p:txBody>
      </p:sp>
    </p:spTree>
    <p:extLst>
      <p:ext uri="{BB962C8B-B14F-4D97-AF65-F5344CB8AC3E}">
        <p14:creationId xmlns:p14="http://schemas.microsoft.com/office/powerpoint/2010/main" val="90270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7132319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29276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Zeenat Oyetolu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Deborah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err="1"/>
              <a:t>Ubaka</a:t>
            </a:r>
            <a:r>
              <a:rPr lang="en-US" sz="3200" dirty="0"/>
              <a:t> </a:t>
            </a:r>
            <a:r>
              <a:rPr lang="en-US" sz="3200" dirty="0" err="1"/>
              <a:t>Ikedinekpere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407319"/>
            <a:ext cx="6583680" cy="15313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2241081"/>
            <a:ext cx="6583680" cy="377470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Total number of accounts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Sales representatives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Orders and spending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Regional performance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Web events and channel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9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13" y="419444"/>
            <a:ext cx="10988868" cy="793061"/>
          </a:xfrm>
        </p:spPr>
        <p:txBody>
          <a:bodyPr/>
          <a:lstStyle/>
          <a:p>
            <a:r>
              <a:rPr lang="en-US" sz="3200" dirty="0"/>
              <a:t>Sales Representatives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C7BB8-87CA-4BDB-92B0-AD5A7D739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519" y="1786231"/>
            <a:ext cx="11165166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50 distinct sales representatives are assigned to accounts.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Sales representative with ID 321970 has the highest number of accounts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5 performing sales reps: 321800, 321640, 321840, 321970, 321940.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3200" dirty="0"/>
              <a:t>Orders and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40977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Total orders: 6,912.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Maximum amount spent: $232,207.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Average amount spent: $3,343.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Highest sales recorded on December 31, 2016.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1st of December 2016 has the highest number of orders and revenue.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sz="3200" dirty="0"/>
              <a:t>Customers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3808750"/>
            <a:ext cx="7043618" cy="22332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Customer with account ID 3411 makes the highest order.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Top five customers: 4211, 4151, 1301, 1871, 4111.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3200" dirty="0"/>
              <a:t>REGIONAL PERFORMANCE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75621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Northeast has the highest number of accounts.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Northeast and Southeast are the top-performing regions by revenue.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Northeast and West are the top-performing regions by number of accounts.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3200" dirty="0"/>
              <a:t>WEB EVENTS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E08DC4-CFD2-48A2-8D89-CAF2276CC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3028"/>
            <a:ext cx="7631709" cy="4144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There are Total web events: 9,073.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Direct channel has the highest number of web events.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December 21, 2016, has the highest number of web events.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Top 5 channels: Direct, Facebook, Organic, </a:t>
            </a:r>
            <a:r>
              <a:rPr lang="en-US" sz="2800" dirty="0" err="1"/>
              <a:t>Adwords</a:t>
            </a:r>
            <a:r>
              <a:rPr lang="en-US" sz="2800" dirty="0"/>
              <a:t>, Banner.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526462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{2E5E7582-184C-486E-9599-32D17FC1DDEE}tf78438558_win32</Template>
  <TotalTime>51</TotalTime>
  <Words>357</Words>
  <Application>Microsoft Office PowerPoint</Application>
  <PresentationFormat>Widescreen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Wingdings</vt:lpstr>
      <vt:lpstr>Custom</vt:lpstr>
      <vt:lpstr>DATA ROYALS</vt:lpstr>
      <vt:lpstr>TEAM MEMBERS</vt:lpstr>
      <vt:lpstr>Overview</vt:lpstr>
      <vt:lpstr>Sales Representatives</vt:lpstr>
      <vt:lpstr>Orders and Spending</vt:lpstr>
      <vt:lpstr>Customers</vt:lpstr>
      <vt:lpstr>REGIONAL PERFORMANCE</vt:lpstr>
      <vt:lpstr>WEB EVENTS</vt:lpstr>
      <vt:lpstr>RECOMMENDATIONS</vt:lpstr>
      <vt:lpstr>Focus on Top-Performing Sales  Representatives</vt:lpstr>
      <vt:lpstr>Enhance Customer Retention Strategies</vt:lpstr>
      <vt:lpstr>Optimize Regional Sales Strategies</vt:lpstr>
      <vt:lpstr>Improve Web Event Channel Performance</vt:lpstr>
      <vt:lpstr>Leverage Seasonal Trends for Revenue Boost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QUEENS EXPLORATORY DATA ANALYSIS</dc:title>
  <dc:subject/>
  <dc:creator>ZEENAT OYETOLU</dc:creator>
  <cp:lastModifiedBy>ZEENAT OYETOLU</cp:lastModifiedBy>
  <cp:revision>38</cp:revision>
  <dcterms:created xsi:type="dcterms:W3CDTF">2024-09-06T08:15:32Z</dcterms:created>
  <dcterms:modified xsi:type="dcterms:W3CDTF">2024-09-06T10:15:28Z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