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90" r:id="rId3"/>
    <p:sldId id="258" r:id="rId4"/>
    <p:sldId id="279" r:id="rId5"/>
    <p:sldId id="291" r:id="rId6"/>
    <p:sldId id="262" r:id="rId7"/>
    <p:sldId id="289" r:id="rId8"/>
    <p:sldId id="261" r:id="rId9"/>
    <p:sldId id="263" r:id="rId10"/>
    <p:sldId id="292" r:id="rId11"/>
    <p:sldId id="293" r:id="rId12"/>
    <p:sldId id="294" r:id="rId13"/>
    <p:sldId id="295" r:id="rId14"/>
    <p:sldId id="297" r:id="rId15"/>
    <p:sldId id="264" r:id="rId16"/>
    <p:sldId id="298" r:id="rId17"/>
    <p:sldId id="299" r:id="rId18"/>
    <p:sldId id="301" r:id="rId19"/>
    <p:sldId id="287" r:id="rId20"/>
    <p:sldId id="300" r:id="rId21"/>
    <p:sldId id="302" r:id="rId22"/>
    <p:sldId id="304" r:id="rId23"/>
    <p:sldId id="303" r:id="rId24"/>
    <p:sldId id="306" r:id="rId25"/>
    <p:sldId id="305" r:id="rId26"/>
    <p:sldId id="307" r:id="rId27"/>
    <p:sldId id="308" r:id="rId28"/>
    <p:sldId id="309" r:id="rId29"/>
    <p:sldId id="312" r:id="rId30"/>
    <p:sldId id="311" r:id="rId31"/>
    <p:sldId id="31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10/12/2023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7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10/12/2023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398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92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132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498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10/12/2023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90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10/12/2023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424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0013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61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20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5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75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10/12/2023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2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10/12/2023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53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10/12/2023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23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24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3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10/12/2023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0286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5.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Women Techsters 2022 Cohort 2.1 Bootcamp for African Women | ScholarshipAir">
            <a:extLst>
              <a:ext uri="{FF2B5EF4-FFF2-40B4-BE49-F238E27FC236}">
                <a16:creationId xmlns:a16="http://schemas.microsoft.com/office/drawing/2014/main" id="{E5020BC6-7472-31BE-365F-AA78D37713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34353" y="3282394"/>
            <a:ext cx="1195304" cy="1434365"/>
          </a:xfrm>
          <a:prstGeom prst="rect">
            <a:avLst/>
          </a:prstGeom>
          <a:noFill/>
          <a:ln w="15875">
            <a:noFill/>
          </a:ln>
          <a:effectLst/>
          <a:extLst>
            <a:ext uri="{909E8E84-426E-40DD-AFC4-6F175D3DCCD1}">
              <a14:hiddenFill xmlns:a14="http://schemas.microsoft.com/office/drawing/2010/main">
                <a:solidFill>
                  <a:srgbClr val="FFFFFF"/>
                </a:solidFill>
              </a14:hiddenFill>
            </a:ext>
          </a:extLst>
        </p:spPr>
      </p:pic>
      <p:pic>
        <p:nvPicPr>
          <p:cNvPr id="4" name="Picture 3" descr="A map of africa with text&#10;&#10;Description automatically generated">
            <a:extLst>
              <a:ext uri="{FF2B5EF4-FFF2-40B4-BE49-F238E27FC236}">
                <a16:creationId xmlns:a16="http://schemas.microsoft.com/office/drawing/2014/main" id="{3CC1119C-7F5B-75D8-1AC6-EC4C508B4715}"/>
              </a:ext>
            </a:extLst>
          </p:cNvPr>
          <p:cNvPicPr>
            <a:picLocks noChangeAspect="1"/>
          </p:cNvPicPr>
          <p:nvPr/>
        </p:nvPicPr>
        <p:blipFill>
          <a:blip r:embed="rId3"/>
          <a:stretch>
            <a:fillRect/>
          </a:stretch>
        </p:blipFill>
        <p:spPr>
          <a:xfrm>
            <a:off x="7821963" y="3282394"/>
            <a:ext cx="1419778" cy="1419778"/>
          </a:xfrm>
          <a:prstGeom prst="rect">
            <a:avLst/>
          </a:prstGeom>
          <a:ln w="15875">
            <a:noFill/>
          </a:ln>
          <a:effectLst/>
        </p:spPr>
      </p:pic>
      <p:sp>
        <p:nvSpPr>
          <p:cNvPr id="8" name="TextBox 7">
            <a:extLst>
              <a:ext uri="{FF2B5EF4-FFF2-40B4-BE49-F238E27FC236}">
                <a16:creationId xmlns:a16="http://schemas.microsoft.com/office/drawing/2014/main" id="{63699332-D75F-4E0F-A0E2-540156B53447}"/>
              </a:ext>
            </a:extLst>
          </p:cNvPr>
          <p:cNvSpPr txBox="1"/>
          <p:nvPr/>
        </p:nvSpPr>
        <p:spPr>
          <a:xfrm>
            <a:off x="2119688" y="1197687"/>
            <a:ext cx="7952624" cy="869533"/>
          </a:xfrm>
          <a:prstGeom prst="rect">
            <a:avLst/>
          </a:prstGeom>
          <a:noFill/>
        </p:spPr>
        <p:txBody>
          <a:bodyPr wrap="square">
            <a:spAutoFit/>
          </a:bodyPr>
          <a:lstStyle/>
          <a:p>
            <a:pPr marL="0" marR="0" algn="ctr">
              <a:lnSpc>
                <a:spcPct val="115000"/>
              </a:lnSpc>
              <a:spcBef>
                <a:spcPts val="0"/>
              </a:spcBef>
              <a:spcAft>
                <a:spcPts val="0"/>
              </a:spcAft>
            </a:pPr>
            <a:r>
              <a:rPr lang="en-US" sz="4800" b="1" kern="100" dirty="0">
                <a:solidFill>
                  <a:schemeClr val="bg1"/>
                </a:solidFill>
                <a:latin typeface="Arial" panose="020B0604020202020204" pitchFamily="34" charset="0"/>
                <a:ea typeface="Calibri" panose="020F0502020204030204" pitchFamily="34" charset="0"/>
                <a:cs typeface="Arial" panose="020B0604020202020204" pitchFamily="34" charset="0"/>
              </a:rPr>
              <a:t>DATA KNIGHTS PROJECT</a:t>
            </a:r>
            <a:endParaRPr lang="en-US" sz="4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BCAB6FE5-CB88-41EB-AC9E-F73C52EEF201}"/>
              </a:ext>
            </a:extLst>
          </p:cNvPr>
          <p:cNvSpPr txBox="1"/>
          <p:nvPr/>
        </p:nvSpPr>
        <p:spPr>
          <a:xfrm>
            <a:off x="2376083" y="2303672"/>
            <a:ext cx="7439835" cy="545727"/>
          </a:xfrm>
          <a:prstGeom prst="rect">
            <a:avLst/>
          </a:prstGeom>
          <a:noFill/>
        </p:spPr>
        <p:txBody>
          <a:bodyPr wrap="square">
            <a:spAutoFit/>
          </a:bodyPr>
          <a:lstStyle/>
          <a:p>
            <a:pPr lvl="1" algn="ctr">
              <a:lnSpc>
                <a:spcPct val="115000"/>
              </a:lnSpc>
            </a:pPr>
            <a:r>
              <a:rPr lang="en-US" sz="2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WOMENTECHSTERS BOOTCAMP 3.O</a:t>
            </a:r>
          </a:p>
        </p:txBody>
      </p:sp>
      <p:sp>
        <p:nvSpPr>
          <p:cNvPr id="9" name="TextBox 8">
            <a:extLst>
              <a:ext uri="{FF2B5EF4-FFF2-40B4-BE49-F238E27FC236}">
                <a16:creationId xmlns:a16="http://schemas.microsoft.com/office/drawing/2014/main" id="{92EC6980-3139-49B9-999C-99A9E68D68EB}"/>
              </a:ext>
            </a:extLst>
          </p:cNvPr>
          <p:cNvSpPr txBox="1"/>
          <p:nvPr/>
        </p:nvSpPr>
        <p:spPr>
          <a:xfrm>
            <a:off x="4542400" y="5680894"/>
            <a:ext cx="3107201" cy="417550"/>
          </a:xfrm>
          <a:prstGeom prst="rect">
            <a:avLst/>
          </a:prstGeom>
          <a:noFill/>
        </p:spPr>
        <p:txBody>
          <a:bodyPr wrap="square">
            <a:spAutoFit/>
          </a:bodyPr>
          <a:lstStyle/>
          <a:p>
            <a:pPr lvl="1" algn="ctr">
              <a:lnSpc>
                <a:spcPct val="115000"/>
              </a:lnSpc>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11</a:t>
            </a:r>
            <a:r>
              <a:rPr lang="en-US" sz="2000" baseline="30000" dirty="0">
                <a:solidFill>
                  <a:schemeClr val="bg1"/>
                </a:solidFill>
                <a:effectLst/>
                <a:latin typeface="Arial" panose="020B0604020202020204" pitchFamily="34" charset="0"/>
                <a:ea typeface="Calibri" panose="020F0502020204030204" pitchFamily="34" charset="0"/>
                <a:cs typeface="Arial" panose="020B0604020202020204" pitchFamily="34" charset="0"/>
              </a:rPr>
              <a:t>th</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of October, 2023</a:t>
            </a:r>
            <a:endParaRPr lang="en-US" sz="20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5621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08CF-7EAA-F11C-883C-D06B06101396}"/>
              </a:ext>
            </a:extLst>
          </p:cNvPr>
          <p:cNvSpPr>
            <a:spLocks noGrp="1"/>
          </p:cNvSpPr>
          <p:nvPr>
            <p:ph type="title"/>
          </p:nvPr>
        </p:nvSpPr>
        <p:spPr>
          <a:xfrm>
            <a:off x="887506" y="946774"/>
            <a:ext cx="8761413" cy="706964"/>
          </a:xfrm>
        </p:spPr>
        <p:txBody>
          <a:bodyPr/>
          <a:lstStyle/>
          <a:p>
            <a:r>
              <a:rPr lang="en-GB" b="1" dirty="0">
                <a:latin typeface="Arial" panose="020B0604020202020204" pitchFamily="34" charset="0"/>
                <a:cs typeface="Arial" panose="020B0604020202020204" pitchFamily="34" charset="0"/>
              </a:rPr>
              <a:t>TOOLS</a:t>
            </a:r>
          </a:p>
        </p:txBody>
      </p:sp>
      <p:pic>
        <p:nvPicPr>
          <p:cNvPr id="18" name="Content Placeholder 17">
            <a:extLst>
              <a:ext uri="{FF2B5EF4-FFF2-40B4-BE49-F238E27FC236}">
                <a16:creationId xmlns:a16="http://schemas.microsoft.com/office/drawing/2014/main" id="{1588CF8E-EA59-4AD5-B105-EA467C83B73B}"/>
              </a:ext>
            </a:extLst>
          </p:cNvPr>
          <p:cNvPicPr>
            <a:picLocks noGrp="1" noChangeAspect="1"/>
          </p:cNvPicPr>
          <p:nvPr>
            <p:ph sz="half" idx="2"/>
          </p:nvPr>
        </p:nvPicPr>
        <p:blipFill>
          <a:blip r:embed="rId2"/>
          <a:stretch>
            <a:fillRect/>
          </a:stretch>
        </p:blipFill>
        <p:spPr>
          <a:xfrm>
            <a:off x="614129" y="2873189"/>
            <a:ext cx="4824413" cy="2441623"/>
          </a:xfrm>
        </p:spPr>
      </p:pic>
      <p:sp>
        <p:nvSpPr>
          <p:cNvPr id="21" name="Content Placeholder 3">
            <a:extLst>
              <a:ext uri="{FF2B5EF4-FFF2-40B4-BE49-F238E27FC236}">
                <a16:creationId xmlns:a16="http://schemas.microsoft.com/office/drawing/2014/main" id="{0254AB62-96AB-48D7-8BE1-DC452CAA5465}"/>
              </a:ext>
            </a:extLst>
          </p:cNvPr>
          <p:cNvSpPr txBox="1">
            <a:spLocks/>
          </p:cNvSpPr>
          <p:nvPr/>
        </p:nvSpPr>
        <p:spPr>
          <a:xfrm>
            <a:off x="6006353" y="2873189"/>
            <a:ext cx="5827059" cy="29538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Microsoft Excel:</a:t>
            </a:r>
            <a:r>
              <a:rPr lang="en-US" sz="1400" kern="100" dirty="0">
                <a:effectLst/>
                <a:latin typeface="Arial" panose="020B0604020202020204" pitchFamily="34" charset="0"/>
                <a:ea typeface="Calibri" panose="020F0502020204030204" pitchFamily="34" charset="0"/>
                <a:cs typeface="Arial" panose="020B0604020202020204" pitchFamily="34" charset="0"/>
              </a:rPr>
              <a:t> Data Exploration, Data Cleaning and Preparation</a:t>
            </a: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Microsoft Word:</a:t>
            </a:r>
            <a:r>
              <a:rPr lang="en-US" sz="1400" kern="100" dirty="0">
                <a:effectLst/>
                <a:latin typeface="Arial" panose="020B0604020202020204" pitchFamily="34" charset="0"/>
                <a:ea typeface="Calibri" panose="020F0502020204030204" pitchFamily="34" charset="0"/>
                <a:cs typeface="Arial" panose="020B0604020202020204" pitchFamily="34" charset="0"/>
              </a:rPr>
              <a:t> Documentation and Reporting</a:t>
            </a: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Microsoft Power BI:</a:t>
            </a:r>
            <a:r>
              <a:rPr lang="en-US" sz="1400" kern="100" dirty="0">
                <a:effectLst/>
                <a:latin typeface="Arial" panose="020B0604020202020204" pitchFamily="34" charset="0"/>
                <a:ea typeface="Calibri" panose="020F0502020204030204" pitchFamily="34" charset="0"/>
                <a:cs typeface="Arial" panose="020B0604020202020204" pitchFamily="34" charset="0"/>
              </a:rPr>
              <a:t> Data Visualization, and dashboard</a:t>
            </a: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Microsoft Teams:</a:t>
            </a:r>
            <a:r>
              <a:rPr lang="en-US" sz="1400" kern="100" dirty="0">
                <a:effectLst/>
                <a:latin typeface="Arial" panose="020B0604020202020204" pitchFamily="34" charset="0"/>
                <a:ea typeface="Calibri" panose="020F0502020204030204" pitchFamily="34" charset="0"/>
                <a:cs typeface="Arial" panose="020B0604020202020204" pitchFamily="34" charset="0"/>
              </a:rPr>
              <a:t> Collaboration, and Sharing Reports</a:t>
            </a: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Microsoft PowerPoint:</a:t>
            </a:r>
            <a:r>
              <a:rPr lang="en-US" sz="1400" kern="100" dirty="0">
                <a:effectLst/>
                <a:latin typeface="Arial" panose="020B0604020202020204" pitchFamily="34" charset="0"/>
                <a:ea typeface="Calibri" panose="020F0502020204030204" pitchFamily="34" charset="0"/>
                <a:cs typeface="Arial" panose="020B0604020202020204" pitchFamily="34" charset="0"/>
              </a:rPr>
              <a:t> Presentation of Findings</a:t>
            </a: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Microsoft Power Query:</a:t>
            </a:r>
            <a:r>
              <a:rPr lang="en-US" sz="1400" kern="100" dirty="0">
                <a:effectLst/>
                <a:latin typeface="Arial" panose="020B0604020202020204" pitchFamily="34" charset="0"/>
                <a:ea typeface="Calibri" panose="020F0502020204030204" pitchFamily="34" charset="0"/>
                <a:cs typeface="Arial" panose="020B0604020202020204" pitchFamily="34" charset="0"/>
              </a:rPr>
              <a:t> Data Transformation</a:t>
            </a: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976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08CF-7EAA-F11C-883C-D06B06101396}"/>
              </a:ext>
            </a:extLst>
          </p:cNvPr>
          <p:cNvSpPr>
            <a:spLocks noGrp="1"/>
          </p:cNvSpPr>
          <p:nvPr>
            <p:ph type="title"/>
          </p:nvPr>
        </p:nvSpPr>
        <p:spPr>
          <a:xfrm>
            <a:off x="887506" y="946774"/>
            <a:ext cx="8761413" cy="706964"/>
          </a:xfrm>
        </p:spPr>
        <p:txBody>
          <a:bodyPr/>
          <a:lstStyle/>
          <a:p>
            <a:r>
              <a:rPr lang="en-GB" b="1" dirty="0">
                <a:latin typeface="Arial" panose="020B0604020202020204" pitchFamily="34" charset="0"/>
                <a:cs typeface="Arial" panose="020B0604020202020204" pitchFamily="34" charset="0"/>
              </a:rPr>
              <a:t>DATA CLEANING</a:t>
            </a:r>
          </a:p>
        </p:txBody>
      </p:sp>
      <p:pic>
        <p:nvPicPr>
          <p:cNvPr id="6" name="Picture 5">
            <a:extLst>
              <a:ext uri="{FF2B5EF4-FFF2-40B4-BE49-F238E27FC236}">
                <a16:creationId xmlns:a16="http://schemas.microsoft.com/office/drawing/2014/main" id="{C8505B97-91E3-4BCA-A53A-A73BFAB83645}"/>
              </a:ext>
            </a:extLst>
          </p:cNvPr>
          <p:cNvPicPr>
            <a:picLocks noChangeAspect="1"/>
          </p:cNvPicPr>
          <p:nvPr/>
        </p:nvPicPr>
        <p:blipFill>
          <a:blip r:embed="rId2"/>
          <a:stretch>
            <a:fillRect/>
          </a:stretch>
        </p:blipFill>
        <p:spPr>
          <a:xfrm>
            <a:off x="8125908" y="2521359"/>
            <a:ext cx="3497438" cy="3497444"/>
          </a:xfrm>
          <a:prstGeom prst="rect">
            <a:avLst/>
          </a:prstGeom>
        </p:spPr>
      </p:pic>
      <p:sp>
        <p:nvSpPr>
          <p:cNvPr id="11" name="Content Placeholder 3">
            <a:extLst>
              <a:ext uri="{FF2B5EF4-FFF2-40B4-BE49-F238E27FC236}">
                <a16:creationId xmlns:a16="http://schemas.microsoft.com/office/drawing/2014/main" id="{49223B53-96F5-4642-9501-773AE788D816}"/>
              </a:ext>
            </a:extLst>
          </p:cNvPr>
          <p:cNvSpPr txBox="1">
            <a:spLocks/>
          </p:cNvSpPr>
          <p:nvPr/>
        </p:nvSpPr>
        <p:spPr>
          <a:xfrm>
            <a:off x="502024" y="2521359"/>
            <a:ext cx="6526306" cy="34974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The Data Cleaning process was accomplished with Microsoft Excel and Power Query </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Refined our datasets by filtering out countries that were not part of the case study</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Transformed these indicators to their suitable data types</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Transformed the date column to the appropriate date type</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Remove duplicated and unnecessary rows and columns.</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Saved all cleaned datasets appropriately</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4284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08CF-7EAA-F11C-883C-D06B06101396}"/>
              </a:ext>
            </a:extLst>
          </p:cNvPr>
          <p:cNvSpPr>
            <a:spLocks noGrp="1"/>
          </p:cNvSpPr>
          <p:nvPr>
            <p:ph type="title"/>
          </p:nvPr>
        </p:nvSpPr>
        <p:spPr>
          <a:xfrm>
            <a:off x="815789" y="946774"/>
            <a:ext cx="8761413" cy="706964"/>
          </a:xfrm>
        </p:spPr>
        <p:txBody>
          <a:bodyPr/>
          <a:lstStyle/>
          <a:p>
            <a:r>
              <a:rPr lang="en-GB" b="1" dirty="0">
                <a:latin typeface="Arial" panose="020B0604020202020204" pitchFamily="34" charset="0"/>
                <a:cs typeface="Arial" panose="020B0604020202020204" pitchFamily="34" charset="0"/>
              </a:rPr>
              <a:t>DATA MODEL</a:t>
            </a:r>
          </a:p>
        </p:txBody>
      </p:sp>
      <p:pic>
        <p:nvPicPr>
          <p:cNvPr id="4" name="Picture 3">
            <a:extLst>
              <a:ext uri="{FF2B5EF4-FFF2-40B4-BE49-F238E27FC236}">
                <a16:creationId xmlns:a16="http://schemas.microsoft.com/office/drawing/2014/main" id="{367665E9-D912-4B4C-A226-4F13DFE902E3}"/>
              </a:ext>
            </a:extLst>
          </p:cNvPr>
          <p:cNvPicPr>
            <a:picLocks noChangeAspect="1"/>
          </p:cNvPicPr>
          <p:nvPr/>
        </p:nvPicPr>
        <p:blipFill>
          <a:blip r:embed="rId2"/>
          <a:stretch>
            <a:fillRect/>
          </a:stretch>
        </p:blipFill>
        <p:spPr>
          <a:xfrm>
            <a:off x="815788" y="2277035"/>
            <a:ext cx="8859123" cy="4408566"/>
          </a:xfrm>
          <a:prstGeom prst="rect">
            <a:avLst/>
          </a:prstGeom>
        </p:spPr>
      </p:pic>
      <p:pic>
        <p:nvPicPr>
          <p:cNvPr id="9" name="Picture 8">
            <a:extLst>
              <a:ext uri="{FF2B5EF4-FFF2-40B4-BE49-F238E27FC236}">
                <a16:creationId xmlns:a16="http://schemas.microsoft.com/office/drawing/2014/main" id="{AABD8A23-A752-4F1E-B674-E994D317F99D}"/>
              </a:ext>
            </a:extLst>
          </p:cNvPr>
          <p:cNvPicPr>
            <a:picLocks noChangeAspect="1"/>
          </p:cNvPicPr>
          <p:nvPr/>
        </p:nvPicPr>
        <p:blipFill rotWithShape="1">
          <a:blip r:embed="rId3"/>
          <a:srcRect l="9134" t="7195" b="4456"/>
          <a:stretch/>
        </p:blipFill>
        <p:spPr>
          <a:xfrm>
            <a:off x="9674911" y="4238236"/>
            <a:ext cx="2517089" cy="2447365"/>
          </a:xfrm>
          <a:prstGeom prst="rect">
            <a:avLst/>
          </a:prstGeom>
        </p:spPr>
      </p:pic>
    </p:spTree>
    <p:extLst>
      <p:ext uri="{BB962C8B-B14F-4D97-AF65-F5344CB8AC3E}">
        <p14:creationId xmlns:p14="http://schemas.microsoft.com/office/powerpoint/2010/main" val="412595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2EC525B-E23A-45D9-A00C-6D9660A5A2D9}"/>
              </a:ext>
            </a:extLst>
          </p:cNvPr>
          <p:cNvPicPr>
            <a:picLocks noChangeAspect="1"/>
          </p:cNvPicPr>
          <p:nvPr/>
        </p:nvPicPr>
        <p:blipFill>
          <a:blip r:embed="rId2"/>
          <a:stretch>
            <a:fillRect/>
          </a:stretch>
        </p:blipFill>
        <p:spPr>
          <a:xfrm>
            <a:off x="0" y="221552"/>
            <a:ext cx="12192000" cy="6414896"/>
          </a:xfrm>
          <a:prstGeom prst="rect">
            <a:avLst/>
          </a:prstGeom>
        </p:spPr>
      </p:pic>
    </p:spTree>
    <p:extLst>
      <p:ext uri="{BB962C8B-B14F-4D97-AF65-F5344CB8AC3E}">
        <p14:creationId xmlns:p14="http://schemas.microsoft.com/office/powerpoint/2010/main" val="374501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08CF-7EAA-F11C-883C-D06B06101396}"/>
              </a:ext>
            </a:extLst>
          </p:cNvPr>
          <p:cNvSpPr>
            <a:spLocks noGrp="1"/>
          </p:cNvSpPr>
          <p:nvPr>
            <p:ph type="title"/>
          </p:nvPr>
        </p:nvSpPr>
        <p:spPr>
          <a:xfrm>
            <a:off x="887506" y="946774"/>
            <a:ext cx="8761413" cy="706964"/>
          </a:xfrm>
        </p:spPr>
        <p:txBody>
          <a:bodyPr/>
          <a:lstStyle/>
          <a:p>
            <a:r>
              <a:rPr lang="en-GB" b="1" dirty="0">
                <a:latin typeface="Arial" panose="020B0604020202020204" pitchFamily="34" charset="0"/>
                <a:cs typeface="Arial" panose="020B0604020202020204" pitchFamily="34" charset="0"/>
              </a:rPr>
              <a:t>INSIGHTS</a:t>
            </a:r>
          </a:p>
        </p:txBody>
      </p:sp>
      <p:sp>
        <p:nvSpPr>
          <p:cNvPr id="11" name="Content Placeholder 3">
            <a:extLst>
              <a:ext uri="{FF2B5EF4-FFF2-40B4-BE49-F238E27FC236}">
                <a16:creationId xmlns:a16="http://schemas.microsoft.com/office/drawing/2014/main" id="{49223B53-96F5-4642-9501-773AE788D816}"/>
              </a:ext>
            </a:extLst>
          </p:cNvPr>
          <p:cNvSpPr txBox="1">
            <a:spLocks/>
          </p:cNvSpPr>
          <p:nvPr/>
        </p:nvSpPr>
        <p:spPr>
          <a:xfrm>
            <a:off x="6579302" y="2625449"/>
            <a:ext cx="3641257" cy="383810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Limited access to drinking water </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Limited access to sanitation</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Age dependency ratio</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Unemployment rate</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Income group</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Accountability and corruption</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GDP growth </a:t>
            </a:r>
          </a:p>
          <a:p>
            <a:pPr algn="just">
              <a:lnSpc>
                <a:spcPct val="150000"/>
              </a:lnSpc>
            </a:pPr>
            <a:r>
              <a:rPr lang="en-US" sz="1400" kern="100" dirty="0">
                <a:effectLst/>
                <a:latin typeface="Arial" panose="020B0604020202020204" pitchFamily="34" charset="0"/>
                <a:ea typeface="Calibri" panose="020F0502020204030204" pitchFamily="34" charset="0"/>
                <a:cs typeface="Arial" panose="020B0604020202020204" pitchFamily="34" charset="0"/>
              </a:rPr>
              <a:t>GDP per capita</a:t>
            </a:r>
          </a:p>
          <a:p>
            <a:pPr algn="just">
              <a:lnSpc>
                <a:spcPct val="150000"/>
              </a:lnSpc>
            </a:pPr>
            <a:endParaRPr lang="en-US" sz="1400" kern="1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57F8FD6-2AF2-4233-A505-B1607733CAA0}"/>
              </a:ext>
            </a:extLst>
          </p:cNvPr>
          <p:cNvPicPr>
            <a:picLocks noChangeAspect="1"/>
          </p:cNvPicPr>
          <p:nvPr/>
        </p:nvPicPr>
        <p:blipFill>
          <a:blip r:embed="rId2"/>
          <a:stretch>
            <a:fillRect/>
          </a:stretch>
        </p:blipFill>
        <p:spPr>
          <a:xfrm>
            <a:off x="519954" y="2247288"/>
            <a:ext cx="3272117" cy="4610712"/>
          </a:xfrm>
          <a:prstGeom prst="rect">
            <a:avLst/>
          </a:prstGeom>
        </p:spPr>
      </p:pic>
    </p:spTree>
    <p:extLst>
      <p:ext uri="{BB962C8B-B14F-4D97-AF65-F5344CB8AC3E}">
        <p14:creationId xmlns:p14="http://schemas.microsoft.com/office/powerpoint/2010/main" val="105940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2800" dirty="0">
                <a:solidFill>
                  <a:schemeClr val="bg1"/>
                </a:solidFill>
              </a:rPr>
              <a:t>Limited access to drinking water</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19404" y="5952565"/>
            <a:ext cx="5028474" cy="504220"/>
          </a:xfrm>
        </p:spPr>
        <p:txBody>
          <a:bodyPr>
            <a:noAutofit/>
          </a:bodyPr>
          <a:lstStyle/>
          <a:p>
            <a:pPr marL="0" indent="0">
              <a:lnSpc>
                <a:spcPct val="170000"/>
              </a:lnSpc>
              <a:spcBef>
                <a:spcPts val="0"/>
              </a:spcBef>
              <a:buNone/>
            </a:pPr>
            <a:r>
              <a:rPr lang="en-GB" sz="1200" dirty="0">
                <a:latin typeface="Arial" panose="020B0604020202020204" pitchFamily="34" charset="0"/>
                <a:cs typeface="Arial" panose="020B0604020202020204" pitchFamily="34" charset="0"/>
              </a:rPr>
              <a:t>Uganda has the highest population with limited access to drinking water</a:t>
            </a:r>
          </a:p>
          <a:p>
            <a:pPr marL="0" indent="0">
              <a:lnSpc>
                <a:spcPct val="170000"/>
              </a:lnSpc>
              <a:buNone/>
            </a:pPr>
            <a:endParaRPr lang="en-GB" sz="1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F1AB534-8530-4915-9C41-67F7FA8390CC}"/>
              </a:ext>
            </a:extLst>
          </p:cNvPr>
          <p:cNvPicPr>
            <a:picLocks noChangeAspect="1"/>
          </p:cNvPicPr>
          <p:nvPr/>
        </p:nvPicPr>
        <p:blipFill rotWithShape="1">
          <a:blip r:embed="rId2"/>
          <a:srcRect t="4361" r="3" b="14327"/>
          <a:stretch/>
        </p:blipFill>
        <p:spPr>
          <a:xfrm>
            <a:off x="494910" y="2670227"/>
            <a:ext cx="4872578" cy="2843067"/>
          </a:xfrm>
          <a:custGeom>
            <a:avLst/>
            <a:gdLst/>
            <a:ahLst/>
            <a:cxnLst/>
            <a:rect l="l" t="t" r="r" b="b"/>
            <a:pathLst>
              <a:path w="6584608" h="3011751">
                <a:moveTo>
                  <a:pt x="0" y="0"/>
                </a:moveTo>
                <a:lnTo>
                  <a:pt x="6584608" y="0"/>
                </a:lnTo>
                <a:lnTo>
                  <a:pt x="6584608" y="3011751"/>
                </a:lnTo>
                <a:lnTo>
                  <a:pt x="225659" y="3011751"/>
                </a:lnTo>
                <a:lnTo>
                  <a:pt x="213588" y="2933486"/>
                </a:lnTo>
                <a:lnTo>
                  <a:pt x="202297" y="2857210"/>
                </a:lnTo>
                <a:lnTo>
                  <a:pt x="190379" y="2766405"/>
                </a:lnTo>
                <a:lnTo>
                  <a:pt x="176108" y="2658649"/>
                </a:lnTo>
                <a:lnTo>
                  <a:pt x="161054" y="2539392"/>
                </a:lnTo>
                <a:lnTo>
                  <a:pt x="145215" y="2405001"/>
                </a:lnTo>
                <a:lnTo>
                  <a:pt x="128435" y="2258502"/>
                </a:lnTo>
                <a:lnTo>
                  <a:pt x="111655" y="2099290"/>
                </a:lnTo>
                <a:lnTo>
                  <a:pt x="94562" y="1929788"/>
                </a:lnTo>
                <a:lnTo>
                  <a:pt x="78723" y="1746967"/>
                </a:lnTo>
                <a:lnTo>
                  <a:pt x="63512" y="1555671"/>
                </a:lnTo>
                <a:lnTo>
                  <a:pt x="49711" y="1353478"/>
                </a:lnTo>
                <a:lnTo>
                  <a:pt x="36539" y="1142810"/>
                </a:lnTo>
                <a:lnTo>
                  <a:pt x="24150" y="923062"/>
                </a:lnTo>
                <a:lnTo>
                  <a:pt x="19759" y="810464"/>
                </a:lnTo>
                <a:lnTo>
                  <a:pt x="14897" y="695444"/>
                </a:lnTo>
                <a:lnTo>
                  <a:pt x="10350" y="578608"/>
                </a:lnTo>
                <a:lnTo>
                  <a:pt x="7370" y="461167"/>
                </a:lnTo>
                <a:lnTo>
                  <a:pt x="4704" y="341304"/>
                </a:lnTo>
                <a:lnTo>
                  <a:pt x="1881" y="220231"/>
                </a:lnTo>
                <a:lnTo>
                  <a:pt x="0" y="96736"/>
                </a:lnTo>
                <a:close/>
              </a:path>
            </a:pathLst>
          </a:custGeom>
        </p:spPr>
      </p:pic>
      <p:sp>
        <p:nvSpPr>
          <p:cNvPr id="12" name="Content Placeholder 2">
            <a:extLst>
              <a:ext uri="{FF2B5EF4-FFF2-40B4-BE49-F238E27FC236}">
                <a16:creationId xmlns:a16="http://schemas.microsoft.com/office/drawing/2014/main" id="{AFAFFBF0-B080-4A07-8F85-1BE990214D28}"/>
              </a:ext>
            </a:extLst>
          </p:cNvPr>
          <p:cNvSpPr txBox="1">
            <a:spLocks/>
          </p:cNvSpPr>
          <p:nvPr/>
        </p:nvSpPr>
        <p:spPr>
          <a:xfrm>
            <a:off x="5827058" y="2529841"/>
            <a:ext cx="5459123" cy="454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GB" sz="1400" b="1" dirty="0">
                <a:latin typeface="Arial" panose="020B0604020202020204" pitchFamily="34" charset="0"/>
                <a:cs typeface="Arial" panose="020B0604020202020204" pitchFamily="34" charset="0"/>
              </a:rPr>
              <a:t>RECOMMENDATIONS</a:t>
            </a:r>
          </a:p>
          <a:p>
            <a:pPr marL="0" indent="0">
              <a:buFont typeface="Wingdings 3" charset="2"/>
              <a:buNone/>
            </a:pPr>
            <a:endParaRPr lang="en-GB" sz="1400" b="1" dirty="0">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5" name="Content Placeholder 3">
            <a:extLst>
              <a:ext uri="{FF2B5EF4-FFF2-40B4-BE49-F238E27FC236}">
                <a16:creationId xmlns:a16="http://schemas.microsoft.com/office/drawing/2014/main" id="{1D4F7D7E-ECF2-42F1-8885-9E4C901F9876}"/>
              </a:ext>
            </a:extLst>
          </p:cNvPr>
          <p:cNvSpPr txBox="1">
            <a:spLocks/>
          </p:cNvSpPr>
          <p:nvPr/>
        </p:nvSpPr>
        <p:spPr>
          <a:xfrm>
            <a:off x="5827057" y="2956322"/>
            <a:ext cx="5773271"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1800" dirty="0">
                <a:effectLst/>
                <a:latin typeface="Times New Roman" panose="02020603050405020304" pitchFamily="18" charset="0"/>
                <a:ea typeface="Calibri" panose="020F0502020204030204" pitchFamily="34" charset="0"/>
              </a:rPr>
              <a:t>Promote public awareness campaigns to educate Ugandans about the importance of clean water and proper sanitation practices</a:t>
            </a:r>
            <a:endParaRPr lang="en-US" dirty="0">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Investment in water infrastructure</a:t>
            </a:r>
          </a:p>
          <a:p>
            <a:pPr algn="just"/>
            <a:r>
              <a:rPr lang="en-US" sz="1800" dirty="0">
                <a:effectLst/>
                <a:latin typeface="Times New Roman" panose="02020603050405020304" pitchFamily="18" charset="0"/>
                <a:ea typeface="Calibri" panose="020F0502020204030204" pitchFamily="34" charset="0"/>
              </a:rPr>
              <a:t>International Aid </a:t>
            </a:r>
          </a:p>
          <a:p>
            <a:pPr algn="just"/>
            <a:r>
              <a:rPr lang="en-US"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olicies that ensure equitable access to clean water</a:t>
            </a:r>
          </a:p>
          <a:p>
            <a:pPr algn="just"/>
            <a:r>
              <a:rPr lang="en-US" sz="1800" dirty="0">
                <a:effectLst/>
                <a:latin typeface="Times New Roman" panose="02020603050405020304" pitchFamily="18" charset="0"/>
                <a:ea typeface="Calibri" panose="020F0502020204030204" pitchFamily="34" charset="0"/>
              </a:rPr>
              <a:t>Involve local communities in the planning and management of water resources</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7642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rPr>
              <a:t>Limited access to sanitation</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91672" y="5499847"/>
            <a:ext cx="4699507" cy="905435"/>
          </a:xfrm>
        </p:spPr>
        <p:txBody>
          <a:bodyPr>
            <a:noAutofit/>
          </a:bodyPr>
          <a:lstStyle/>
          <a:p>
            <a:pPr marL="0" indent="0">
              <a:lnSpc>
                <a:spcPct val="170000"/>
              </a:lnSpc>
              <a:spcBef>
                <a:spcPts val="0"/>
              </a:spcBef>
              <a:buNone/>
            </a:pPr>
            <a:r>
              <a:rPr lang="en-US" sz="1400" dirty="0">
                <a:effectLst/>
                <a:latin typeface="Times New Roman" panose="02020603050405020304" pitchFamily="18" charset="0"/>
                <a:ea typeface="Calibri" panose="020F0502020204030204" pitchFamily="34" charset="0"/>
              </a:rPr>
              <a:t>Sierra Leone has the highest member of its population with limited access to sanitation</a:t>
            </a:r>
            <a:endParaRPr lang="en-GB" sz="1400"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AFAFFBF0-B080-4A07-8F85-1BE990214D28}"/>
              </a:ext>
            </a:extLst>
          </p:cNvPr>
          <p:cNvSpPr txBox="1">
            <a:spLocks/>
          </p:cNvSpPr>
          <p:nvPr/>
        </p:nvSpPr>
        <p:spPr>
          <a:xfrm>
            <a:off x="5827058" y="2529841"/>
            <a:ext cx="5459123" cy="454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GB" sz="1400" b="1" dirty="0">
                <a:latin typeface="Arial" panose="020B0604020202020204" pitchFamily="34" charset="0"/>
                <a:cs typeface="Arial" panose="020B0604020202020204" pitchFamily="34" charset="0"/>
              </a:rPr>
              <a:t>RECOMMENDATIONS</a:t>
            </a:r>
          </a:p>
          <a:p>
            <a:pPr marL="0" indent="0">
              <a:buFont typeface="Wingdings 3" charset="2"/>
              <a:buNone/>
            </a:pPr>
            <a:endParaRPr lang="en-GB" sz="1400" b="1" dirty="0">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5" name="Content Placeholder 3">
            <a:extLst>
              <a:ext uri="{FF2B5EF4-FFF2-40B4-BE49-F238E27FC236}">
                <a16:creationId xmlns:a16="http://schemas.microsoft.com/office/drawing/2014/main" id="{1D4F7D7E-ECF2-42F1-8885-9E4C901F9876}"/>
              </a:ext>
            </a:extLst>
          </p:cNvPr>
          <p:cNvSpPr txBox="1">
            <a:spLocks/>
          </p:cNvSpPr>
          <p:nvPr/>
        </p:nvSpPr>
        <p:spPr>
          <a:xfrm>
            <a:off x="5827057" y="2956321"/>
            <a:ext cx="5773271" cy="39016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Promote Hygiene Education</a:t>
            </a:r>
          </a:p>
          <a:p>
            <a:pPr algn="just">
              <a:lnSpc>
                <a:spcPct val="150000"/>
              </a:lnSpc>
            </a:pPr>
            <a:r>
              <a:rPr lang="en-US" sz="1400" dirty="0">
                <a:latin typeface="Arial" panose="020B0604020202020204" pitchFamily="34" charset="0"/>
                <a:ea typeface="Calibri" panose="020F0502020204030204" pitchFamily="34" charset="0"/>
                <a:cs typeface="Arial" panose="020B0604020202020204" pitchFamily="34" charset="0"/>
              </a:rPr>
              <a:t>D</a:t>
            </a:r>
            <a:r>
              <a:rPr lang="en-US" sz="1400" dirty="0">
                <a:effectLst/>
                <a:latin typeface="Arial" panose="020B0604020202020204" pitchFamily="34" charset="0"/>
                <a:ea typeface="Calibri" panose="020F0502020204030204" pitchFamily="34" charset="0"/>
                <a:cs typeface="Arial" panose="020B0604020202020204" pitchFamily="34" charset="0"/>
              </a:rPr>
              <a:t>evelopment and enforcement of sanitation policies and regulations</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Promote community-led sanitation initiatives, which involve local communities in planning, building, and maintaining sanitation facilities</a:t>
            </a:r>
            <a:endParaRPr lang="en-US" sz="14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Address the issue of waste management by developing efficient waste collection and disposal systems</a:t>
            </a:r>
          </a:p>
          <a:p>
            <a:pPr algn="just">
              <a:lnSpc>
                <a:spcPct val="150000"/>
              </a:lnSpc>
            </a:pPr>
            <a:r>
              <a:rPr lang="en-US" sz="1400" dirty="0">
                <a:effectLst/>
                <a:latin typeface="Arial" panose="020B0604020202020204" pitchFamily="34" charset="0"/>
                <a:ea typeface="Calibri" panose="020F0502020204030204" pitchFamily="34" charset="0"/>
                <a:cs typeface="Arial" panose="020B0604020202020204" pitchFamily="34" charset="0"/>
              </a:rPr>
              <a:t>Advocate for increased investment in sanitation infrastructure in Sierra Leone</a:t>
            </a:r>
            <a:endParaRPr lang="en-US" sz="1400"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3CADA30-B8CD-4567-A049-0AB98AE0E272}"/>
              </a:ext>
            </a:extLst>
          </p:cNvPr>
          <p:cNvPicPr>
            <a:picLocks noChangeAspect="1"/>
          </p:cNvPicPr>
          <p:nvPr/>
        </p:nvPicPr>
        <p:blipFill>
          <a:blip r:embed="rId2"/>
          <a:stretch>
            <a:fillRect/>
          </a:stretch>
        </p:blipFill>
        <p:spPr>
          <a:xfrm>
            <a:off x="591672" y="2756939"/>
            <a:ext cx="4699507" cy="2651786"/>
          </a:xfrm>
          <a:prstGeom prst="rect">
            <a:avLst/>
          </a:prstGeom>
        </p:spPr>
      </p:pic>
    </p:spTree>
    <p:extLst>
      <p:ext uri="{BB962C8B-B14F-4D97-AF65-F5344CB8AC3E}">
        <p14:creationId xmlns:p14="http://schemas.microsoft.com/office/powerpoint/2010/main" val="45361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rPr>
              <a:t>Age dependency Ratio</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19954" y="5499847"/>
            <a:ext cx="4308256" cy="905435"/>
          </a:xfrm>
        </p:spPr>
        <p:txBody>
          <a:bodyPr>
            <a:noAutofit/>
          </a:bodyPr>
          <a:lstStyle/>
          <a:p>
            <a:pPr marL="0" marR="0" lvl="0" indent="0" algn="just">
              <a:lnSpc>
                <a:spcPct val="115000"/>
              </a:lnSpc>
              <a:spcBef>
                <a:spcPts val="0"/>
              </a:spcBef>
              <a:spcAft>
                <a:spcPts val="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Uganda, Mozambique, and Nigeria have the highest working age that is dependent while Kenya has the lowest working age that is dependent.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971E814-D449-444D-97E5-C64022FB5768}"/>
              </a:ext>
            </a:extLst>
          </p:cNvPr>
          <p:cNvPicPr>
            <a:picLocks noChangeAspect="1"/>
          </p:cNvPicPr>
          <p:nvPr/>
        </p:nvPicPr>
        <p:blipFill>
          <a:blip r:embed="rId2"/>
          <a:stretch>
            <a:fillRect/>
          </a:stretch>
        </p:blipFill>
        <p:spPr>
          <a:xfrm>
            <a:off x="519404" y="2529841"/>
            <a:ext cx="4308805" cy="2745998"/>
          </a:xfrm>
          <a:prstGeom prst="rect">
            <a:avLst/>
          </a:prstGeom>
        </p:spPr>
      </p:pic>
      <p:pic>
        <p:nvPicPr>
          <p:cNvPr id="11" name="Picture 10">
            <a:extLst>
              <a:ext uri="{FF2B5EF4-FFF2-40B4-BE49-F238E27FC236}">
                <a16:creationId xmlns:a16="http://schemas.microsoft.com/office/drawing/2014/main" id="{168575FB-BDC0-4C4B-9F11-766FA65058EC}"/>
              </a:ext>
            </a:extLst>
          </p:cNvPr>
          <p:cNvPicPr>
            <a:picLocks noChangeAspect="1"/>
          </p:cNvPicPr>
          <p:nvPr/>
        </p:nvPicPr>
        <p:blipFill>
          <a:blip r:embed="rId3"/>
          <a:stretch>
            <a:fillRect/>
          </a:stretch>
        </p:blipFill>
        <p:spPr>
          <a:xfrm>
            <a:off x="7363792" y="2395669"/>
            <a:ext cx="4283867" cy="2732143"/>
          </a:xfrm>
          <a:prstGeom prst="rect">
            <a:avLst/>
          </a:prstGeom>
        </p:spPr>
      </p:pic>
      <p:sp>
        <p:nvSpPr>
          <p:cNvPr id="16" name="Content Placeholder 2">
            <a:extLst>
              <a:ext uri="{FF2B5EF4-FFF2-40B4-BE49-F238E27FC236}">
                <a16:creationId xmlns:a16="http://schemas.microsoft.com/office/drawing/2014/main" id="{0ED84B63-599C-4D49-BDD7-9CCB728B8B38}"/>
              </a:ext>
            </a:extLst>
          </p:cNvPr>
          <p:cNvSpPr txBox="1">
            <a:spLocks/>
          </p:cNvSpPr>
          <p:nvPr/>
        </p:nvSpPr>
        <p:spPr>
          <a:xfrm>
            <a:off x="7363792" y="5499847"/>
            <a:ext cx="4308256" cy="9054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just">
              <a:lnSpc>
                <a:spcPct val="115000"/>
              </a:lnSpc>
              <a:spcBef>
                <a:spcPts val="0"/>
              </a:spcBef>
              <a:spcAft>
                <a:spcPts val="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Uganda, Mozambique, and Nigeria have the highest young age that is dependent while Kenya has the least young age that is dependent.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899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rPr>
              <a:t>Age dependency</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19954" y="5499847"/>
            <a:ext cx="4308256" cy="905435"/>
          </a:xfrm>
        </p:spPr>
        <p:txBody>
          <a:bodyPr>
            <a:noAutofit/>
          </a:bodyPr>
          <a:lstStyle/>
          <a:p>
            <a:pPr marL="0" marR="0" lvl="0" indent="0" algn="just">
              <a:lnSpc>
                <a:spcPct val="115000"/>
              </a:lnSpc>
              <a:spcBef>
                <a:spcPts val="0"/>
              </a:spcBef>
              <a:spcAft>
                <a:spcPts val="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Nigeria and Kenya have the highest old-age that are dependent while Uganda has the least old-age that are dependent.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AFAFFBF0-B080-4A07-8F85-1BE990214D28}"/>
              </a:ext>
            </a:extLst>
          </p:cNvPr>
          <p:cNvSpPr txBox="1">
            <a:spLocks/>
          </p:cNvSpPr>
          <p:nvPr/>
        </p:nvSpPr>
        <p:spPr>
          <a:xfrm>
            <a:off x="5827056" y="2502125"/>
            <a:ext cx="5459123" cy="454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b="1" dirty="0">
                <a:effectLst/>
                <a:latin typeface="Times New Roman" panose="02020603050405020304" pitchFamily="18" charset="0"/>
                <a:ea typeface="Calibri" panose="020F0502020204030204" pitchFamily="34" charset="0"/>
              </a:rPr>
              <a:t>Causes of the high dependency ratio </a:t>
            </a:r>
            <a:endParaRPr lang="en-GB" sz="1400" b="1" dirty="0">
              <a:latin typeface="Arial" panose="020B0604020202020204" pitchFamily="34" charset="0"/>
              <a:cs typeface="Arial" panose="020B0604020202020204" pitchFamily="34" charset="0"/>
            </a:endParaRPr>
          </a:p>
          <a:p>
            <a:pPr marL="0" indent="0">
              <a:buFont typeface="Wingdings 3" charset="2"/>
              <a:buNone/>
            </a:pPr>
            <a:endParaRPr lang="en-GB" sz="1400" b="1" dirty="0">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5" name="Content Placeholder 3">
            <a:extLst>
              <a:ext uri="{FF2B5EF4-FFF2-40B4-BE49-F238E27FC236}">
                <a16:creationId xmlns:a16="http://schemas.microsoft.com/office/drawing/2014/main" id="{1D4F7D7E-ECF2-42F1-8885-9E4C901F9876}"/>
              </a:ext>
            </a:extLst>
          </p:cNvPr>
          <p:cNvSpPr txBox="1">
            <a:spLocks/>
          </p:cNvSpPr>
          <p:nvPr/>
        </p:nvSpPr>
        <p:spPr>
          <a:xfrm>
            <a:off x="5827058" y="2956321"/>
            <a:ext cx="4984378" cy="34489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28600" algn="just">
              <a:lnSpc>
                <a:spcPct val="20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Health Issues </a:t>
            </a:r>
          </a:p>
          <a:p>
            <a:pPr marL="228600" algn="just">
              <a:lnSpc>
                <a:spcPct val="20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Family Structures</a:t>
            </a:r>
          </a:p>
          <a:p>
            <a:pPr marL="228600" marR="0" algn="just">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Lack of Adequate Healthcare</a:t>
            </a:r>
          </a:p>
          <a:p>
            <a:pPr marL="228600" algn="just">
              <a:lnSpc>
                <a:spcPct val="20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Lack of Social Welfare Programs</a:t>
            </a:r>
          </a:p>
          <a:p>
            <a:pPr marL="228600" marR="0" algn="just">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Limited Educational Opportunities</a:t>
            </a:r>
          </a:p>
          <a:p>
            <a:pPr marL="228600" marR="0" algn="just">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Economic Factors, Social and Cultural Factors</a:t>
            </a:r>
          </a:p>
        </p:txBody>
      </p:sp>
      <p:pic>
        <p:nvPicPr>
          <p:cNvPr id="6" name="Picture 5">
            <a:extLst>
              <a:ext uri="{FF2B5EF4-FFF2-40B4-BE49-F238E27FC236}">
                <a16:creationId xmlns:a16="http://schemas.microsoft.com/office/drawing/2014/main" id="{DE8E34F5-44EE-481F-9806-745CF3D97C74}"/>
              </a:ext>
            </a:extLst>
          </p:cNvPr>
          <p:cNvPicPr>
            <a:picLocks noChangeAspect="1"/>
          </p:cNvPicPr>
          <p:nvPr/>
        </p:nvPicPr>
        <p:blipFill>
          <a:blip r:embed="rId2"/>
          <a:stretch>
            <a:fillRect/>
          </a:stretch>
        </p:blipFill>
        <p:spPr>
          <a:xfrm>
            <a:off x="519404" y="2692889"/>
            <a:ext cx="4250616" cy="2806958"/>
          </a:xfrm>
          <a:prstGeom prst="rect">
            <a:avLst/>
          </a:prstGeom>
        </p:spPr>
      </p:pic>
    </p:spTree>
    <p:extLst>
      <p:ext uri="{BB962C8B-B14F-4D97-AF65-F5344CB8AC3E}">
        <p14:creationId xmlns:p14="http://schemas.microsoft.com/office/powerpoint/2010/main" val="4255141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4F1A-38DB-1A1E-F608-5A6C18882F9F}"/>
              </a:ext>
            </a:extLst>
          </p:cNvPr>
          <p:cNvSpPr>
            <a:spLocks noGrp="1"/>
          </p:cNvSpPr>
          <p:nvPr>
            <p:ph type="title"/>
          </p:nvPr>
        </p:nvSpPr>
        <p:spPr>
          <a:xfrm>
            <a:off x="831805" y="3065929"/>
            <a:ext cx="3399536" cy="519953"/>
          </a:xfrm>
        </p:spPr>
        <p:txBody>
          <a:bodyPr/>
          <a:lstStyle/>
          <a:p>
            <a:r>
              <a:rPr lang="en-GB" b="1"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04266957-096B-336A-311E-6B950392C46E}"/>
              </a:ext>
            </a:extLst>
          </p:cNvPr>
          <p:cNvSpPr>
            <a:spLocks noGrp="1"/>
          </p:cNvSpPr>
          <p:nvPr>
            <p:ph idx="1"/>
          </p:nvPr>
        </p:nvSpPr>
        <p:spPr/>
        <p:txBody>
          <a:bodyPr>
            <a:normAutofit/>
          </a:bodyPr>
          <a:lstStyle/>
          <a:p>
            <a:pPr marL="0" indent="0">
              <a:buNone/>
            </a:pPr>
            <a:endParaRPr lang="en-GB" dirty="0"/>
          </a:p>
          <a:p>
            <a:pPr marL="0" indent="0">
              <a:buNone/>
            </a:pPr>
            <a:endParaRPr lang="en-GB" dirty="0"/>
          </a:p>
        </p:txBody>
      </p:sp>
      <p:sp>
        <p:nvSpPr>
          <p:cNvPr id="16" name="Content Placeholder 3">
            <a:extLst>
              <a:ext uri="{FF2B5EF4-FFF2-40B4-BE49-F238E27FC236}">
                <a16:creationId xmlns:a16="http://schemas.microsoft.com/office/drawing/2014/main" id="{93A57717-97E4-4A7E-8FD6-45239D5DEB65}"/>
              </a:ext>
            </a:extLst>
          </p:cNvPr>
          <p:cNvSpPr txBox="1">
            <a:spLocks/>
          </p:cNvSpPr>
          <p:nvPr/>
        </p:nvSpPr>
        <p:spPr>
          <a:xfrm>
            <a:off x="5781146" y="1623268"/>
            <a:ext cx="5864007" cy="44816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1800" dirty="0">
                <a:effectLst/>
                <a:latin typeface="Times New Roman" panose="02020603050405020304" pitchFamily="18" charset="0"/>
                <a:ea typeface="Calibri" panose="020F0502020204030204" pitchFamily="34" charset="0"/>
              </a:rPr>
              <a:t>Improve access to quality healthcare</a:t>
            </a:r>
          </a:p>
          <a:p>
            <a:pPr algn="just"/>
            <a:r>
              <a:rPr lang="en-US" sz="1800" dirty="0">
                <a:effectLst/>
                <a:latin typeface="Times New Roman" panose="02020603050405020304" pitchFamily="18" charset="0"/>
                <a:ea typeface="Calibri" panose="020F0502020204030204" pitchFamily="34" charset="0"/>
              </a:rPr>
              <a:t>Invest in education, particularly for women and girls</a:t>
            </a:r>
            <a:endParaRPr lang="en-US" dirty="0">
              <a:latin typeface="Times New Roman" panose="02020603050405020304" pitchFamily="18" charset="0"/>
              <a:ea typeface="Calibri" panose="020F0502020204030204" pitchFamily="34" charset="0"/>
            </a:endParaRP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Provide opportunities for skill development, education, and training for young people to prepare them for the workforce and encourage delayed childbearing.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Foster economic growth and job creation to increase employment opportunities for the working-age population, reducing economic dependency.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Establish or expand social welfare programs and safety nets </a:t>
            </a: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Develop and expand formal pension and retirement savings systems to reduce the financial burden on the working-age population when supporting the elderly.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Calibri" panose="020F0502020204030204" pitchFamily="34" charset="0"/>
            </a:endParaRPr>
          </a:p>
          <a:p>
            <a:pPr algn="just"/>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815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D0AB-4FFA-C232-E6F5-3606F4F363F4}"/>
              </a:ext>
            </a:extLst>
          </p:cNvPr>
          <p:cNvSpPr>
            <a:spLocks noGrp="1"/>
          </p:cNvSpPr>
          <p:nvPr>
            <p:ph type="title"/>
          </p:nvPr>
        </p:nvSpPr>
        <p:spPr>
          <a:xfrm>
            <a:off x="1621119" y="2640106"/>
            <a:ext cx="8733116" cy="1434353"/>
          </a:xfrm>
        </p:spPr>
        <p:txBody>
          <a:bodyPr>
            <a:normAutofit/>
          </a:bodyPr>
          <a:lstStyle/>
          <a:p>
            <a:pPr marL="0" marR="0" algn="ctr">
              <a:lnSpc>
                <a:spcPct val="115000"/>
              </a:lnSpc>
              <a:spcBef>
                <a:spcPts val="0"/>
              </a:spcBef>
              <a:spcAft>
                <a:spcPts val="0"/>
              </a:spcAft>
            </a:pP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UNVEILING THE ROOTS OF AFRICAN POVERTY</a:t>
            </a:r>
            <a:endParaRPr lang="en-US"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AD15F968-029E-4EAE-918D-D3DA1CCFD596}"/>
              </a:ext>
            </a:extLst>
          </p:cNvPr>
          <p:cNvSpPr txBox="1"/>
          <p:nvPr/>
        </p:nvSpPr>
        <p:spPr>
          <a:xfrm>
            <a:off x="5302514" y="1156447"/>
            <a:ext cx="1586973" cy="646331"/>
          </a:xfrm>
          <a:prstGeom prst="rect">
            <a:avLst/>
          </a:prstGeom>
          <a:noFill/>
        </p:spPr>
        <p:txBody>
          <a:bodyPr wrap="none" rtlCol="0">
            <a:spAutoFit/>
          </a:bodyPr>
          <a:lstStyle/>
          <a:p>
            <a:r>
              <a:rPr lang="en-US" sz="3600" b="1" dirty="0">
                <a:solidFill>
                  <a:schemeClr val="bg1"/>
                </a:solidFill>
                <a:latin typeface="Arial" panose="020B0604020202020204" pitchFamily="34" charset="0"/>
                <a:cs typeface="Arial" panose="020B0604020202020204" pitchFamily="34" charset="0"/>
              </a:rPr>
              <a:t>TOPIC</a:t>
            </a:r>
          </a:p>
        </p:txBody>
      </p:sp>
      <p:sp>
        <p:nvSpPr>
          <p:cNvPr id="9" name="Title 1">
            <a:extLst>
              <a:ext uri="{FF2B5EF4-FFF2-40B4-BE49-F238E27FC236}">
                <a16:creationId xmlns:a16="http://schemas.microsoft.com/office/drawing/2014/main" id="{FE580823-9D61-4F84-94C0-0FE1530C253E}"/>
              </a:ext>
            </a:extLst>
          </p:cNvPr>
          <p:cNvSpPr txBox="1">
            <a:spLocks/>
          </p:cNvSpPr>
          <p:nvPr/>
        </p:nvSpPr>
        <p:spPr bwMode="gray">
          <a:xfrm>
            <a:off x="3059954" y="3898775"/>
            <a:ext cx="5855445" cy="143435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15000"/>
              </a:lnSpc>
              <a:spcBef>
                <a:spcPts val="0"/>
              </a:spcBef>
            </a:pPr>
            <a:r>
              <a:rPr lang="en-US" sz="2000" kern="0" dirty="0">
                <a:solidFill>
                  <a:schemeClr val="tx1"/>
                </a:solidFill>
                <a:latin typeface="Arial" panose="020B0604020202020204" pitchFamily="34" charset="0"/>
                <a:ea typeface="Times New Roman" panose="02020603050405020304" pitchFamily="18" charset="0"/>
                <a:cs typeface="Arial" panose="020B0604020202020204" pitchFamily="34" charset="0"/>
              </a:rPr>
              <a:t>SUSTAINABLE DEVELOPMENT GOAL 1</a:t>
            </a:r>
          </a:p>
          <a:p>
            <a:pPr algn="ctr">
              <a:lnSpc>
                <a:spcPct val="115000"/>
              </a:lnSpc>
              <a:spcBef>
                <a:spcPts val="0"/>
              </a:spcBef>
            </a:pPr>
            <a:endParaRPr lang="en-US" sz="2000" kern="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algn="ctr">
              <a:lnSpc>
                <a:spcPct val="115000"/>
              </a:lnSpc>
              <a:spcBef>
                <a:spcPts val="0"/>
              </a:spcBef>
            </a:pPr>
            <a:r>
              <a:rPr lang="en-US" sz="2000" kern="0" dirty="0">
                <a:solidFill>
                  <a:schemeClr val="tx1"/>
                </a:solidFill>
                <a:latin typeface="Arial" panose="020B0604020202020204" pitchFamily="34" charset="0"/>
                <a:ea typeface="Calibri" panose="020F0502020204030204" pitchFamily="34" charset="0"/>
                <a:cs typeface="Arial" panose="020B0604020202020204" pitchFamily="34" charset="0"/>
              </a:rPr>
              <a:t>NO POVERTY</a:t>
            </a:r>
            <a:endParaRPr lang="en-US" sz="2000" kern="1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466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rPr>
              <a:t>Unemployment rate</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19954" y="5499847"/>
            <a:ext cx="4308256" cy="905435"/>
          </a:xfrm>
        </p:spPr>
        <p:txBody>
          <a:bodyPr>
            <a:noAutofit/>
          </a:bodyPr>
          <a:lstStyle/>
          <a:p>
            <a:pPr marL="0" marR="0" lvl="0" indent="0" algn="just">
              <a:lnSpc>
                <a:spcPct val="115000"/>
              </a:lnSpc>
              <a:spcBef>
                <a:spcPts val="0"/>
              </a:spcBef>
              <a:spcAft>
                <a:spcPts val="0"/>
              </a:spcAft>
              <a:buNone/>
            </a:pPr>
            <a:r>
              <a:rPr lang="en-US" sz="1400" dirty="0">
                <a:effectLst/>
                <a:latin typeface="Times New Roman" panose="02020603050405020304" pitchFamily="18" charset="0"/>
                <a:ea typeface="Calibri" panose="020F0502020204030204" pitchFamily="34" charset="0"/>
              </a:rPr>
              <a:t>Nigeria and Kenya have the highest percentage of their population unemployed.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06C5BCE-0964-441A-95E8-335A5A2C86B5}"/>
              </a:ext>
            </a:extLst>
          </p:cNvPr>
          <p:cNvPicPr>
            <a:picLocks noChangeAspect="1"/>
          </p:cNvPicPr>
          <p:nvPr/>
        </p:nvPicPr>
        <p:blipFill>
          <a:blip r:embed="rId2"/>
          <a:stretch>
            <a:fillRect/>
          </a:stretch>
        </p:blipFill>
        <p:spPr>
          <a:xfrm>
            <a:off x="536305" y="2651094"/>
            <a:ext cx="4275554" cy="2757081"/>
          </a:xfrm>
          <a:prstGeom prst="rect">
            <a:avLst/>
          </a:prstGeom>
        </p:spPr>
      </p:pic>
      <p:sp>
        <p:nvSpPr>
          <p:cNvPr id="10" name="Content Placeholder 2">
            <a:extLst>
              <a:ext uri="{FF2B5EF4-FFF2-40B4-BE49-F238E27FC236}">
                <a16:creationId xmlns:a16="http://schemas.microsoft.com/office/drawing/2014/main" id="{BC971B99-06DA-4BB7-9273-4553634A5A61}"/>
              </a:ext>
            </a:extLst>
          </p:cNvPr>
          <p:cNvSpPr txBox="1">
            <a:spLocks/>
          </p:cNvSpPr>
          <p:nvPr/>
        </p:nvSpPr>
        <p:spPr>
          <a:xfrm>
            <a:off x="6096000" y="2651094"/>
            <a:ext cx="5459123" cy="454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GB" sz="1400" b="1" dirty="0">
                <a:latin typeface="Arial" panose="020B0604020202020204" pitchFamily="34" charset="0"/>
                <a:cs typeface="Arial" panose="020B0604020202020204" pitchFamily="34" charset="0"/>
              </a:rPr>
              <a:t>RECOMMENDATIONS</a:t>
            </a:r>
          </a:p>
          <a:p>
            <a:pPr marL="0" indent="0">
              <a:buFont typeface="Wingdings 3" charset="2"/>
              <a:buNone/>
            </a:pPr>
            <a:endParaRPr lang="en-GB" sz="1400" b="1" dirty="0">
              <a:latin typeface="Arial" panose="020B0604020202020204" pitchFamily="34" charset="0"/>
              <a:cs typeface="Arial" panose="020B0604020202020204" pitchFamily="34" charset="0"/>
            </a:endParaRPr>
          </a:p>
        </p:txBody>
      </p:sp>
      <p:sp>
        <p:nvSpPr>
          <p:cNvPr id="11" name="Content Placeholder 3">
            <a:extLst>
              <a:ext uri="{FF2B5EF4-FFF2-40B4-BE49-F238E27FC236}">
                <a16:creationId xmlns:a16="http://schemas.microsoft.com/office/drawing/2014/main" id="{673F3CFE-EE7C-40CB-88C3-1FB804283BBF}"/>
              </a:ext>
            </a:extLst>
          </p:cNvPr>
          <p:cNvSpPr txBox="1">
            <a:spLocks/>
          </p:cNvSpPr>
          <p:nvPr/>
        </p:nvSpPr>
        <p:spPr>
          <a:xfrm>
            <a:off x="6096000" y="3044664"/>
            <a:ext cx="586400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1400" dirty="0">
                <a:effectLst/>
                <a:latin typeface="Times New Roman" panose="02020603050405020304" pitchFamily="18" charset="0"/>
                <a:ea typeface="Calibri" panose="020F0502020204030204" pitchFamily="34" charset="0"/>
              </a:rPr>
              <a:t>Encourage economic diversification to create opportunities in various sectors beyond traditional industries.</a:t>
            </a:r>
          </a:p>
          <a:p>
            <a:pPr algn="just"/>
            <a:r>
              <a:rPr lang="en-US" sz="1400" dirty="0">
                <a:effectLst/>
                <a:latin typeface="Times New Roman" panose="02020603050405020304" pitchFamily="18" charset="0"/>
                <a:ea typeface="Calibri" panose="020F0502020204030204" pitchFamily="34" charset="0"/>
              </a:rPr>
              <a:t>Invest in education and vocational training programs that equip individuals with the skills needed for available job opportunities</a:t>
            </a:r>
          </a:p>
          <a:p>
            <a:pPr algn="just"/>
            <a:r>
              <a:rPr lang="en-US" sz="1400" dirty="0">
                <a:effectLst/>
                <a:latin typeface="Times New Roman" panose="02020603050405020304" pitchFamily="18" charset="0"/>
                <a:ea typeface="Calibri" panose="020F0502020204030204" pitchFamily="34" charset="0"/>
              </a:rPr>
              <a:t>Foster a culture of entrepreneurship and innovation by providing incentives and support for start-ups</a:t>
            </a:r>
          </a:p>
          <a:p>
            <a:pPr algn="just"/>
            <a:r>
              <a:rPr lang="en-US" sz="1400" dirty="0">
                <a:effectLst/>
                <a:latin typeface="Times New Roman" panose="02020603050405020304" pitchFamily="18" charset="0"/>
                <a:ea typeface="Calibri" panose="020F0502020204030204" pitchFamily="34" charset="0"/>
              </a:rPr>
              <a:t>Review and reform labor market policies to make it easier for businesses to hire and fire employees</a:t>
            </a:r>
          </a:p>
          <a:p>
            <a:pPr algn="just"/>
            <a:r>
              <a:rPr lang="en-US" sz="1400" dirty="0">
                <a:effectLst/>
                <a:latin typeface="Times New Roman" panose="02020603050405020304" pitchFamily="18" charset="0"/>
                <a:ea typeface="Calibri" panose="020F0502020204030204" pitchFamily="34" charset="0"/>
              </a:rPr>
              <a:t>Invest in infrastructure projects that create jobs directly and support economic growth</a:t>
            </a:r>
          </a:p>
          <a:p>
            <a:pPr algn="just"/>
            <a:r>
              <a:rPr lang="en-US" sz="1400" dirty="0">
                <a:effectLst/>
                <a:latin typeface="Times New Roman" panose="02020603050405020304" pitchFamily="18" charset="0"/>
                <a:ea typeface="Calibri" panose="020F0502020204030204" pitchFamily="34" charset="0"/>
              </a:rPr>
              <a:t>Develop programs specifically designed to address youth unemployment</a:t>
            </a:r>
          </a:p>
          <a:p>
            <a:pPr algn="just"/>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2851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rPr>
              <a:t>Income Group</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19404" y="5383305"/>
            <a:ext cx="4308256" cy="905435"/>
          </a:xfrm>
        </p:spPr>
        <p:txBody>
          <a:bodyPr>
            <a:noAutofit/>
          </a:bodyPr>
          <a:lstStyle/>
          <a:p>
            <a:pPr marL="0" marR="0" indent="0" algn="just">
              <a:lnSpc>
                <a:spcPct val="115000"/>
              </a:lnSpc>
              <a:spcBef>
                <a:spcPts val="0"/>
              </a:spcBef>
              <a:spcAft>
                <a:spcPts val="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Mozambique, Sierra Leone, and Uganda are Low-income countries while Nigeria and Kenya are Lower middle-income countries.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BC971B99-06DA-4BB7-9273-4553634A5A61}"/>
              </a:ext>
            </a:extLst>
          </p:cNvPr>
          <p:cNvSpPr txBox="1">
            <a:spLocks/>
          </p:cNvSpPr>
          <p:nvPr/>
        </p:nvSpPr>
        <p:spPr>
          <a:xfrm>
            <a:off x="5827059" y="2501256"/>
            <a:ext cx="5459123" cy="6902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None/>
            </a:pPr>
            <a:r>
              <a:rPr lang="en-GB" sz="1400" b="1" dirty="0">
                <a:latin typeface="Arial" panose="020B0604020202020204" pitchFamily="34" charset="0"/>
                <a:cs typeface="Arial" panose="020B0604020202020204" pitchFamily="34" charset="0"/>
              </a:rPr>
              <a:t>RECOMMENDATIONS</a:t>
            </a:r>
          </a:p>
          <a:p>
            <a:pPr marL="0" indent="0">
              <a:spcBef>
                <a:spcPts val="0"/>
              </a:spcBef>
              <a:buNone/>
            </a:pPr>
            <a:r>
              <a:rPr lang="en-GB" sz="1400" b="1" dirty="0">
                <a:latin typeface="Arial" panose="020B0604020202020204" pitchFamily="34" charset="0"/>
                <a:cs typeface="Arial" panose="020B0604020202020204" pitchFamily="34" charset="0"/>
              </a:rPr>
              <a:t> </a:t>
            </a:r>
          </a:p>
          <a:p>
            <a:pPr marL="0" indent="0">
              <a:spcBef>
                <a:spcPts val="0"/>
              </a:spcBef>
              <a:buNone/>
            </a:pPr>
            <a:r>
              <a:rPr lang="en-US" sz="1400" b="1" kern="0" dirty="0">
                <a:effectLst/>
                <a:latin typeface="Arial" panose="020B0604020202020204" pitchFamily="34" charset="0"/>
                <a:ea typeface="Times New Roman" panose="02020603050405020304" pitchFamily="18" charset="0"/>
                <a:cs typeface="Arial" panose="020B0604020202020204" pitchFamily="34" charset="0"/>
              </a:rPr>
              <a:t>Low-Income Countries</a:t>
            </a:r>
            <a:endParaRPr lang="en-GB" sz="1400" b="1" dirty="0">
              <a:latin typeface="Arial" panose="020B0604020202020204" pitchFamily="34" charset="0"/>
              <a:cs typeface="Arial" panose="020B0604020202020204" pitchFamily="34" charset="0"/>
            </a:endParaRPr>
          </a:p>
          <a:p>
            <a:pPr marL="0" indent="0">
              <a:spcBef>
                <a:spcPts val="0"/>
              </a:spcBef>
              <a:buFont typeface="Wingdings 3" charset="2"/>
              <a:buNone/>
            </a:pPr>
            <a:endParaRPr lang="en-GB" sz="1400" b="1" dirty="0">
              <a:latin typeface="Arial" panose="020B0604020202020204" pitchFamily="34" charset="0"/>
              <a:cs typeface="Arial" panose="020B0604020202020204" pitchFamily="34" charset="0"/>
            </a:endParaRPr>
          </a:p>
          <a:p>
            <a:pPr marL="0" indent="0">
              <a:buFont typeface="Wingdings 3" charset="2"/>
              <a:buNone/>
            </a:pPr>
            <a:endParaRPr lang="en-GB" sz="1400" b="1" dirty="0">
              <a:latin typeface="Arial" panose="020B0604020202020204" pitchFamily="34" charset="0"/>
              <a:cs typeface="Arial" panose="020B0604020202020204" pitchFamily="34" charset="0"/>
            </a:endParaRPr>
          </a:p>
        </p:txBody>
      </p:sp>
      <p:sp>
        <p:nvSpPr>
          <p:cNvPr id="11" name="Content Placeholder 3">
            <a:extLst>
              <a:ext uri="{FF2B5EF4-FFF2-40B4-BE49-F238E27FC236}">
                <a16:creationId xmlns:a16="http://schemas.microsoft.com/office/drawing/2014/main" id="{673F3CFE-EE7C-40CB-88C3-1FB804283BBF}"/>
              </a:ext>
            </a:extLst>
          </p:cNvPr>
          <p:cNvSpPr txBox="1">
            <a:spLocks/>
          </p:cNvSpPr>
          <p:nvPr/>
        </p:nvSpPr>
        <p:spPr>
          <a:xfrm>
            <a:off x="5827059" y="3191540"/>
            <a:ext cx="6078070" cy="36664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1400" kern="0" dirty="0">
                <a:effectLst/>
                <a:latin typeface="Arial" panose="020B0604020202020204" pitchFamily="34" charset="0"/>
                <a:ea typeface="Times New Roman" panose="02020603050405020304" pitchFamily="18" charset="0"/>
                <a:cs typeface="Arial" panose="020B0604020202020204" pitchFamily="34" charset="0"/>
              </a:rPr>
              <a:t>Invest in modernizing the agricultural sector to enhance food security and increase the income of rural populations, who often constitute a significant portion of the poor.</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1400" kern="0" dirty="0">
                <a:effectLst/>
                <a:latin typeface="Arial" panose="020B0604020202020204" pitchFamily="34" charset="0"/>
                <a:ea typeface="Times New Roman" panose="02020603050405020304" pitchFamily="18" charset="0"/>
                <a:cs typeface="Arial" panose="020B0604020202020204" pitchFamily="34" charset="0"/>
              </a:rPr>
              <a:t>Promote microfinance and provide support for small and medium-sized enterprises (SMEs) to stimulate entrepreneurship and local economic development.</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US" sz="1400" dirty="0">
              <a:latin typeface="Arial" panose="020B0604020202020204" pitchFamily="34" charset="0"/>
              <a:ea typeface="Calibri" panose="020F0502020204030204" pitchFamily="34" charset="0"/>
              <a:cs typeface="Arial" panose="020B0604020202020204" pitchFamily="34" charset="0"/>
            </a:endParaRPr>
          </a:p>
          <a:p>
            <a:pPr algn="just"/>
            <a:endParaRPr lang="en-US" sz="1400" dirty="0">
              <a:latin typeface="Arial" panose="020B0604020202020204" pitchFamily="34" charset="0"/>
              <a:ea typeface="Calibri" panose="020F0502020204030204" pitchFamily="34" charset="0"/>
              <a:cs typeface="Arial" panose="020B0604020202020204" pitchFamily="34" charset="0"/>
            </a:endParaRPr>
          </a:p>
          <a:p>
            <a:pPr algn="just"/>
            <a:r>
              <a:rPr lang="en-US" sz="1400" kern="0" dirty="0">
                <a:effectLst/>
                <a:latin typeface="Arial" panose="020B0604020202020204" pitchFamily="34" charset="0"/>
                <a:ea typeface="Times New Roman" panose="02020603050405020304" pitchFamily="18" charset="0"/>
                <a:cs typeface="Arial" panose="020B0604020202020204" pitchFamily="34" charset="0"/>
              </a:rPr>
              <a:t>Support the growth of manufacturing industries and promote exports to strengthen the international trade position and create more jobs.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1400" kern="0" dirty="0">
                <a:effectLst/>
                <a:latin typeface="Arial" panose="020B0604020202020204" pitchFamily="34" charset="0"/>
                <a:ea typeface="Times New Roman" panose="02020603050405020304" pitchFamily="18" charset="0"/>
                <a:cs typeface="Arial" panose="020B0604020202020204" pitchFamily="34" charset="0"/>
              </a:rPr>
              <a:t>Promote transparency, reduce corruption, and enhance governance to create a favorable business environment and attract investments.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US" sz="1400" dirty="0">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52CF5E7-81B3-46DD-8895-603640919521}"/>
              </a:ext>
            </a:extLst>
          </p:cNvPr>
          <p:cNvPicPr>
            <a:picLocks noChangeAspect="1"/>
          </p:cNvPicPr>
          <p:nvPr/>
        </p:nvPicPr>
        <p:blipFill rotWithShape="1">
          <a:blip r:embed="rId2"/>
          <a:srcRect l="3014" t="28105" r="67316" b="47189"/>
          <a:stretch/>
        </p:blipFill>
        <p:spPr>
          <a:xfrm>
            <a:off x="519404" y="2716306"/>
            <a:ext cx="4459372" cy="2088776"/>
          </a:xfrm>
          <a:prstGeom prst="rect">
            <a:avLst/>
          </a:prstGeom>
        </p:spPr>
      </p:pic>
      <p:sp>
        <p:nvSpPr>
          <p:cNvPr id="16" name="Content Placeholder 2">
            <a:extLst>
              <a:ext uri="{FF2B5EF4-FFF2-40B4-BE49-F238E27FC236}">
                <a16:creationId xmlns:a16="http://schemas.microsoft.com/office/drawing/2014/main" id="{D66325BB-E269-4528-A499-4B8553953D50}"/>
              </a:ext>
            </a:extLst>
          </p:cNvPr>
          <p:cNvSpPr txBox="1">
            <a:spLocks/>
          </p:cNvSpPr>
          <p:nvPr/>
        </p:nvSpPr>
        <p:spPr>
          <a:xfrm>
            <a:off x="5916706" y="4852199"/>
            <a:ext cx="5459123" cy="3451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None/>
            </a:pPr>
            <a:r>
              <a:rPr lang="en-US" sz="1400" b="1" kern="0" dirty="0">
                <a:effectLst/>
                <a:latin typeface="Arial" panose="020B0604020202020204" pitchFamily="34" charset="0"/>
                <a:ea typeface="Times New Roman" panose="02020603050405020304" pitchFamily="18" charset="0"/>
                <a:cs typeface="Arial" panose="020B0604020202020204" pitchFamily="34" charset="0"/>
              </a:rPr>
              <a:t>Low middle Income Countries</a:t>
            </a:r>
          </a:p>
          <a:p>
            <a:pPr marL="0" indent="0">
              <a:spcBef>
                <a:spcPts val="0"/>
              </a:spcBef>
              <a:buFont typeface="Wingdings 3" charset="2"/>
              <a:buNone/>
            </a:pPr>
            <a:endParaRPr lang="en-GB" sz="1400" b="1" dirty="0">
              <a:latin typeface="Arial" panose="020B0604020202020204" pitchFamily="34" charset="0"/>
              <a:cs typeface="Arial" panose="020B0604020202020204" pitchFamily="34" charset="0"/>
            </a:endParaRPr>
          </a:p>
          <a:p>
            <a:pPr marL="0" indent="0">
              <a:buFont typeface="Wingdings 3" charset="2"/>
              <a:buNone/>
            </a:pP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8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latin typeface="Arial" panose="020B0604020202020204" pitchFamily="34" charset="0"/>
                <a:cs typeface="Arial" panose="020B0604020202020204" pitchFamily="34" charset="0"/>
              </a:rPr>
              <a:t>Accountability and Corruption</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827058" y="2501255"/>
            <a:ext cx="5845537" cy="1906317"/>
          </a:xfrm>
        </p:spPr>
        <p:txBody>
          <a:bodyPr>
            <a:noAutofit/>
          </a:bodyPr>
          <a:lstStyle/>
          <a:p>
            <a:pPr marL="0" marR="0" indent="0" algn="just">
              <a:lnSpc>
                <a:spcPct val="115000"/>
              </a:lnSpc>
              <a:spcBef>
                <a:spcPts val="0"/>
              </a:spcBef>
              <a:spcAft>
                <a:spcPts val="0"/>
              </a:spcAft>
              <a:buNone/>
            </a:pPr>
            <a:r>
              <a:rPr lang="en-US" sz="1400" b="1" dirty="0">
                <a:effectLst/>
                <a:latin typeface="Arial" panose="020B0604020202020204" pitchFamily="34" charset="0"/>
                <a:ea typeface="Calibri" panose="020F0502020204030204" pitchFamily="34" charset="0"/>
                <a:cs typeface="Arial" panose="020B0604020202020204" pitchFamily="34" charset="0"/>
              </a:rPr>
              <a:t>INSIGHTS</a:t>
            </a:r>
          </a:p>
          <a:p>
            <a:pPr marL="0" marR="0" indent="0" algn="just">
              <a:lnSpc>
                <a:spcPct val="115000"/>
              </a:lnSpc>
              <a:spcBef>
                <a:spcPts val="0"/>
              </a:spcBef>
              <a:spcAft>
                <a:spcPts val="0"/>
              </a:spcAft>
              <a:buNone/>
            </a:pPr>
            <a:endParaRPr lang="en-US" sz="1400" dirty="0">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dirty="0">
                <a:effectLst/>
                <a:latin typeface="Arial" panose="020B0604020202020204" pitchFamily="34" charset="0"/>
                <a:ea typeface="Calibri" panose="020F0502020204030204" pitchFamily="34" charset="0"/>
                <a:cs typeface="Arial" panose="020B0604020202020204" pitchFamily="34" charset="0"/>
              </a:rPr>
              <a:t>The corruption index across the selected countries has an average of 3 (middle of the index) signifying that there have been some corrupt practices that have been built and sustained over the years. This implies misallocation of public resources; whereby investments in poverty reduction are delayed or insufficient contributing to the poverty rate.</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BC971B99-06DA-4BB7-9273-4553634A5A61}"/>
              </a:ext>
            </a:extLst>
          </p:cNvPr>
          <p:cNvSpPr txBox="1">
            <a:spLocks/>
          </p:cNvSpPr>
          <p:nvPr/>
        </p:nvSpPr>
        <p:spPr>
          <a:xfrm>
            <a:off x="5827058" y="4530810"/>
            <a:ext cx="5459123" cy="3707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None/>
            </a:pPr>
            <a:r>
              <a:rPr lang="en-GB" sz="1400" b="1" dirty="0">
                <a:latin typeface="Arial" panose="020B0604020202020204" pitchFamily="34" charset="0"/>
                <a:cs typeface="Arial" panose="020B0604020202020204" pitchFamily="34" charset="0"/>
              </a:rPr>
              <a:t>RECOMMENDATIONS</a:t>
            </a:r>
          </a:p>
        </p:txBody>
      </p:sp>
      <p:sp>
        <p:nvSpPr>
          <p:cNvPr id="11" name="Content Placeholder 3">
            <a:extLst>
              <a:ext uri="{FF2B5EF4-FFF2-40B4-BE49-F238E27FC236}">
                <a16:creationId xmlns:a16="http://schemas.microsoft.com/office/drawing/2014/main" id="{673F3CFE-EE7C-40CB-88C3-1FB804283BBF}"/>
              </a:ext>
            </a:extLst>
          </p:cNvPr>
          <p:cNvSpPr txBox="1">
            <a:spLocks/>
          </p:cNvSpPr>
          <p:nvPr/>
        </p:nvSpPr>
        <p:spPr>
          <a:xfrm>
            <a:off x="5827058" y="5024771"/>
            <a:ext cx="6078070" cy="12236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r>
              <a:rPr lang="en-US" sz="1400" kern="100" dirty="0">
                <a:effectLst/>
                <a:latin typeface="Arial" panose="020B0604020202020204" pitchFamily="34" charset="0"/>
                <a:ea typeface="Calibri" panose="020F0502020204030204" pitchFamily="34" charset="0"/>
                <a:cs typeface="Arial" panose="020B0604020202020204" pitchFamily="34" charset="0"/>
              </a:rPr>
              <a:t>Policies and measures should be put in place to ensure that allocated funds for essential services such as education, healthcare, and infrastructure are not diverted for personal gain or channeled into corrupt projects.</a:t>
            </a:r>
            <a:endParaRPr lang="en-US" sz="140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05D58A7-F038-4C00-86F2-1529BFC1CD8F}"/>
              </a:ext>
            </a:extLst>
          </p:cNvPr>
          <p:cNvPicPr>
            <a:picLocks noChangeAspect="1"/>
          </p:cNvPicPr>
          <p:nvPr/>
        </p:nvPicPr>
        <p:blipFill>
          <a:blip r:embed="rId2"/>
          <a:stretch>
            <a:fillRect/>
          </a:stretch>
        </p:blipFill>
        <p:spPr>
          <a:xfrm>
            <a:off x="519404" y="2501255"/>
            <a:ext cx="4769772" cy="3451310"/>
          </a:xfrm>
          <a:prstGeom prst="rect">
            <a:avLst/>
          </a:prstGeom>
        </p:spPr>
      </p:pic>
    </p:spTree>
    <p:extLst>
      <p:ext uri="{BB962C8B-B14F-4D97-AF65-F5344CB8AC3E}">
        <p14:creationId xmlns:p14="http://schemas.microsoft.com/office/powerpoint/2010/main" val="121353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latin typeface="Arial" panose="020B0604020202020204" pitchFamily="34" charset="0"/>
                <a:cs typeface="Arial" panose="020B0604020202020204" pitchFamily="34" charset="0"/>
              </a:rPr>
              <a:t>Gross Domestic Product (GDP)</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827058" y="2308462"/>
            <a:ext cx="5845537" cy="4549537"/>
          </a:xfrm>
        </p:spPr>
        <p:txBody>
          <a:bodyPr>
            <a:noAutofit/>
          </a:bodyPr>
          <a:lstStyle/>
          <a:p>
            <a:pPr marL="0" marR="0" indent="0" algn="just">
              <a:lnSpc>
                <a:spcPct val="115000"/>
              </a:lnSpc>
              <a:spcBef>
                <a:spcPts val="0"/>
              </a:spcBef>
              <a:spcAft>
                <a:spcPts val="0"/>
              </a:spcAft>
              <a:buNone/>
            </a:pPr>
            <a:r>
              <a:rPr lang="en-US" sz="1400" b="1" dirty="0">
                <a:effectLst/>
                <a:latin typeface="Arial" panose="020B0604020202020204" pitchFamily="34" charset="0"/>
                <a:ea typeface="Calibri" panose="020F0502020204030204" pitchFamily="34" charset="0"/>
                <a:cs typeface="Arial" panose="020B0604020202020204" pitchFamily="34" charset="0"/>
              </a:rPr>
              <a:t>INSIGHTS</a:t>
            </a:r>
          </a:p>
          <a:p>
            <a:pPr marL="0" marR="0" indent="0" algn="just">
              <a:lnSpc>
                <a:spcPct val="115000"/>
              </a:lnSpc>
              <a:spcBef>
                <a:spcPts val="0"/>
              </a:spcBef>
              <a:spcAft>
                <a:spcPts val="0"/>
              </a:spcAft>
              <a:buNone/>
            </a:pPr>
            <a:endParaRPr lang="en-US" sz="1400" dirty="0">
              <a:latin typeface="Arial" panose="020B0604020202020204" pitchFamily="34" charset="0"/>
              <a:ea typeface="Calibri" panose="020F0502020204030204" pitchFamily="34" charset="0"/>
              <a:cs typeface="Arial" panose="020B0604020202020204" pitchFamily="34" charset="0"/>
            </a:endParaRPr>
          </a:p>
          <a:p>
            <a:pPr marL="228600" marR="0" algn="just">
              <a:lnSpc>
                <a:spcPct val="115000"/>
              </a:lnSpc>
              <a:spcBef>
                <a:spcPts val="0"/>
              </a:spcBef>
              <a:spcAft>
                <a:spcPts val="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There has been a fluctuation in the GDP growth percentage within the years explored. This infers that there was slower economic activity, which can lead to fewer job opportunities and higher employment rate 2020 was a peculiar year as most of the studied countries experienced a negative GDP growth indicating that the total economic output significantly decreased over a specific period, i.e. fewer production of goods and services due to COVID and other global crisis.</a:t>
            </a:r>
          </a:p>
          <a:p>
            <a:pPr marL="0" marR="0" indent="0" algn="just">
              <a:lnSpc>
                <a:spcPct val="115000"/>
              </a:lnSpc>
              <a:spcBef>
                <a:spcPts val="0"/>
              </a:spcBef>
              <a:spcAft>
                <a:spcPts val="0"/>
              </a:spcAft>
              <a:buNone/>
            </a:pPr>
            <a:r>
              <a:rPr lang="en-US" sz="1400" kern="100" dirty="0">
                <a:effectLst/>
                <a:latin typeface="Arial" panose="020B0604020202020204" pitchFamily="34" charset="0"/>
                <a:ea typeface="Calibri" panose="020F0502020204030204" pitchFamily="34" charset="0"/>
                <a:cs typeface="Arial" panose="020B0604020202020204" pitchFamily="34" charset="0"/>
              </a:rPr>
              <a:t> </a:t>
            </a:r>
          </a:p>
          <a:p>
            <a:pPr marL="228600" marR="0" algn="just">
              <a:lnSpc>
                <a:spcPct val="115000"/>
              </a:lnSpc>
              <a:spcBef>
                <a:spcPts val="0"/>
              </a:spcBef>
              <a:spcAft>
                <a:spcPts val="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These low GDP growth over the years infers a deterred domestic and foreign investment which in turn leads to economic opportunities being constrained. This hinders the government's ability to invest in and expand access to essential services such as healthcare, education, and clean water. This can disproportionately affect low-income individuals and communities thus contributing in the poverty rate.</a:t>
            </a: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EB1A307-29C6-4599-95A8-556DDFEFC89F}"/>
              </a:ext>
            </a:extLst>
          </p:cNvPr>
          <p:cNvPicPr>
            <a:picLocks noChangeAspect="1"/>
          </p:cNvPicPr>
          <p:nvPr/>
        </p:nvPicPr>
        <p:blipFill>
          <a:blip r:embed="rId2"/>
          <a:stretch>
            <a:fillRect/>
          </a:stretch>
        </p:blipFill>
        <p:spPr>
          <a:xfrm>
            <a:off x="519403" y="2411506"/>
            <a:ext cx="4975961" cy="4034118"/>
          </a:xfrm>
          <a:prstGeom prst="rect">
            <a:avLst/>
          </a:prstGeom>
        </p:spPr>
      </p:pic>
    </p:spTree>
    <p:extLst>
      <p:ext uri="{BB962C8B-B14F-4D97-AF65-F5344CB8AC3E}">
        <p14:creationId xmlns:p14="http://schemas.microsoft.com/office/powerpoint/2010/main" val="37111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4F1A-38DB-1A1E-F608-5A6C18882F9F}"/>
              </a:ext>
            </a:extLst>
          </p:cNvPr>
          <p:cNvSpPr>
            <a:spLocks noGrp="1"/>
          </p:cNvSpPr>
          <p:nvPr>
            <p:ph type="title"/>
          </p:nvPr>
        </p:nvSpPr>
        <p:spPr>
          <a:xfrm>
            <a:off x="831805" y="3065929"/>
            <a:ext cx="3399536" cy="519953"/>
          </a:xfrm>
        </p:spPr>
        <p:txBody>
          <a:bodyPr/>
          <a:lstStyle/>
          <a:p>
            <a:r>
              <a:rPr lang="en-GB" b="1"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04266957-096B-336A-311E-6B950392C46E}"/>
              </a:ext>
            </a:extLst>
          </p:cNvPr>
          <p:cNvSpPr>
            <a:spLocks noGrp="1"/>
          </p:cNvSpPr>
          <p:nvPr>
            <p:ph idx="1"/>
          </p:nvPr>
        </p:nvSpPr>
        <p:spPr/>
        <p:txBody>
          <a:bodyPr>
            <a:normAutofit/>
          </a:bodyPr>
          <a:lstStyle/>
          <a:p>
            <a:pPr marL="0" indent="0">
              <a:buNone/>
            </a:pPr>
            <a:endParaRPr lang="en-GB" dirty="0"/>
          </a:p>
          <a:p>
            <a:pPr marL="0" indent="0">
              <a:buNone/>
            </a:pPr>
            <a:endParaRPr lang="en-GB" dirty="0"/>
          </a:p>
        </p:txBody>
      </p:sp>
      <p:sp>
        <p:nvSpPr>
          <p:cNvPr id="16" name="Content Placeholder 3">
            <a:extLst>
              <a:ext uri="{FF2B5EF4-FFF2-40B4-BE49-F238E27FC236}">
                <a16:creationId xmlns:a16="http://schemas.microsoft.com/office/drawing/2014/main" id="{93A57717-97E4-4A7E-8FD6-45239D5DEB65}"/>
              </a:ext>
            </a:extLst>
          </p:cNvPr>
          <p:cNvSpPr txBox="1">
            <a:spLocks/>
          </p:cNvSpPr>
          <p:nvPr/>
        </p:nvSpPr>
        <p:spPr>
          <a:xfrm>
            <a:off x="5107205" y="1865314"/>
            <a:ext cx="5864007" cy="38989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28600" marR="0" algn="just">
              <a:lnSpc>
                <a:spcPct val="200000"/>
              </a:lnSpc>
              <a:spcBef>
                <a:spcPts val="0"/>
              </a:spcBef>
              <a:spcAft>
                <a:spcPts val="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Government can increase spending on infrastructure projects, education, healthcare, and other public goods and services. This boosts demand in the economy, creates jobs, and stimulates economic activity.</a:t>
            </a:r>
          </a:p>
          <a:p>
            <a:pPr marL="0" marR="0" indent="0" algn="just">
              <a:lnSpc>
                <a:spcPct val="200000"/>
              </a:lnSpc>
              <a:spcBef>
                <a:spcPts val="0"/>
              </a:spcBef>
              <a:spcAft>
                <a:spcPts val="0"/>
              </a:spcAft>
              <a:buNone/>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228600" marR="0" algn="just">
              <a:lnSpc>
                <a:spcPct val="200000"/>
              </a:lnSpc>
              <a:spcBef>
                <a:spcPts val="0"/>
              </a:spcBef>
              <a:spcAft>
                <a:spcPts val="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Investing in education and skill development programs can improve the quality of the workforce, making it more attractive for businesses to invest and expand in the country.</a:t>
            </a:r>
          </a:p>
          <a:p>
            <a:pPr marL="0" indent="0" algn="just">
              <a:lnSpc>
                <a:spcPct val="200000"/>
              </a:lnSpc>
              <a:buNone/>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endParaRPr lang="en-US" sz="1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12116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latin typeface="Arial" panose="020B0604020202020204" pitchFamily="34" charset="0"/>
                <a:cs typeface="Arial" panose="020B0604020202020204" pitchFamily="34" charset="0"/>
              </a:rPr>
              <a:t>GDP Per Capita</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827058" y="2399719"/>
            <a:ext cx="5845537" cy="4180375"/>
          </a:xfrm>
        </p:spPr>
        <p:txBody>
          <a:bodyPr>
            <a:noAutofit/>
          </a:bodyPr>
          <a:lstStyle/>
          <a:p>
            <a:pPr marL="0" marR="0" indent="0" algn="just">
              <a:lnSpc>
                <a:spcPct val="115000"/>
              </a:lnSpc>
              <a:spcBef>
                <a:spcPts val="0"/>
              </a:spcBef>
              <a:spcAft>
                <a:spcPts val="0"/>
              </a:spcAft>
              <a:buNone/>
            </a:pPr>
            <a:r>
              <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INSIGHTS</a:t>
            </a:r>
          </a:p>
          <a:p>
            <a:pPr marL="0" marR="0" indent="0" algn="just">
              <a:lnSpc>
                <a:spcPct val="115000"/>
              </a:lnSpc>
              <a:spcBef>
                <a:spcPts val="0"/>
              </a:spcBef>
              <a:spcAft>
                <a:spcPts val="0"/>
              </a:spcAft>
              <a:buNone/>
            </a:pP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Sierra Leone (Smallest GDP per capita)</a:t>
            </a:r>
          </a:p>
          <a:p>
            <a:pPr marL="0" marR="0" indent="0" algn="just">
              <a:lnSpc>
                <a:spcPct val="115000"/>
              </a:lnSpc>
              <a:spcBef>
                <a:spcPts val="0"/>
              </a:spcBef>
              <a:spcAft>
                <a:spcPts val="0"/>
              </a:spcAft>
              <a:buNone/>
            </a:pPr>
            <a:endPar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Sierra Leone has the lowest GDP per capita among the five countries.</a:t>
            </a: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b) It faces significant economic challenges, which may include high poverty rates, limited access to basic services, and development needs.</a:t>
            </a:r>
          </a:p>
          <a:p>
            <a:pPr marL="0" marR="0" indent="0" algn="just">
              <a:lnSpc>
                <a:spcPct val="115000"/>
              </a:lnSpc>
              <a:spcBef>
                <a:spcPts val="0"/>
              </a:spcBef>
              <a:spcAft>
                <a:spcPts val="0"/>
              </a:spcAft>
              <a:buNone/>
            </a:pPr>
            <a:endParaRPr lang="en-US" sz="1400" kern="1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2. </a:t>
            </a: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Mozambique</a:t>
            </a:r>
          </a:p>
          <a:p>
            <a:pPr marL="0" marR="0" indent="0" algn="just">
              <a:lnSpc>
                <a:spcPct val="115000"/>
              </a:lnSpc>
              <a:spcBef>
                <a:spcPts val="0"/>
              </a:spcBef>
              <a:spcAft>
                <a:spcPts val="0"/>
              </a:spcAft>
              <a:buNone/>
            </a:pPr>
            <a:endPar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Mozambique's GDP per capita is higher than Sierra Leone but still relatively low.</a:t>
            </a: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b) The country may be in a stage of economic development characterized by ongoing challenges, such as infrastructure development and poverty reduction efforts.</a:t>
            </a:r>
          </a:p>
          <a:p>
            <a:pPr marL="0" marR="0" indent="0" algn="just">
              <a:lnSpc>
                <a:spcPct val="115000"/>
              </a:lnSpc>
              <a:spcBef>
                <a:spcPts val="0"/>
              </a:spcBef>
              <a:spcAft>
                <a:spcPts val="0"/>
              </a:spcAft>
              <a:buNone/>
            </a:pPr>
            <a:endParaRPr lang="en-US" sz="1400" kern="1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8E7F348-C814-47FF-B15D-787DD9EBF56B}"/>
              </a:ext>
            </a:extLst>
          </p:cNvPr>
          <p:cNvPicPr>
            <a:picLocks noChangeAspect="1"/>
          </p:cNvPicPr>
          <p:nvPr/>
        </p:nvPicPr>
        <p:blipFill rotWithShape="1">
          <a:blip r:embed="rId2"/>
          <a:srcRect b="5614"/>
          <a:stretch/>
        </p:blipFill>
        <p:spPr>
          <a:xfrm>
            <a:off x="519404" y="2497240"/>
            <a:ext cx="4778737" cy="3616689"/>
          </a:xfrm>
          <a:prstGeom prst="rect">
            <a:avLst/>
          </a:prstGeom>
        </p:spPr>
      </p:pic>
    </p:spTree>
    <p:extLst>
      <p:ext uri="{BB962C8B-B14F-4D97-AF65-F5344CB8AC3E}">
        <p14:creationId xmlns:p14="http://schemas.microsoft.com/office/powerpoint/2010/main" val="358124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D796-E399-1859-6C9D-E748D8558C57}"/>
              </a:ext>
            </a:extLst>
          </p:cNvPr>
          <p:cNvSpPr>
            <a:spLocks noGrp="1"/>
          </p:cNvSpPr>
          <p:nvPr>
            <p:ph type="title"/>
          </p:nvPr>
        </p:nvSpPr>
        <p:spPr>
          <a:xfrm>
            <a:off x="830662" y="905435"/>
            <a:ext cx="8084023" cy="690284"/>
          </a:xfrm>
        </p:spPr>
        <p:txBody>
          <a:bodyPr>
            <a:normAutofit/>
          </a:bodyPr>
          <a:lstStyle/>
          <a:p>
            <a:pPr>
              <a:lnSpc>
                <a:spcPct val="90000"/>
              </a:lnSpc>
            </a:pPr>
            <a:r>
              <a:rPr lang="en-GB" sz="3200" dirty="0">
                <a:solidFill>
                  <a:schemeClr val="bg1"/>
                </a:solidFill>
                <a:latin typeface="Arial" panose="020B0604020202020204" pitchFamily="34" charset="0"/>
                <a:cs typeface="Arial" panose="020B0604020202020204" pitchFamily="34" charset="0"/>
              </a:rPr>
              <a:t>GDP Per Capita</a:t>
            </a:r>
          </a:p>
        </p:txBody>
      </p:sp>
      <p:sp>
        <p:nvSpPr>
          <p:cNvPr id="3" name="Content Placeholder 2">
            <a:extLst>
              <a:ext uri="{FF2B5EF4-FFF2-40B4-BE49-F238E27FC236}">
                <a16:creationId xmlns:a16="http://schemas.microsoft.com/office/drawing/2014/main" id="{CEA39F30-85EA-DCF0-1034-2E0C48DA3F61}"/>
              </a:ext>
            </a:extLst>
          </p:cNvPr>
          <p:cNvSpPr>
            <a:spLocks noGrp="1"/>
          </p:cNvSpPr>
          <p:nvPr>
            <p:ph idx="1"/>
          </p:nvPr>
        </p:nvSpPr>
        <p:spPr>
          <a:xfrm>
            <a:off x="519405" y="2462473"/>
            <a:ext cx="5128907" cy="3875573"/>
          </a:xfrm>
        </p:spPr>
        <p:txBody>
          <a:bodyPr>
            <a:noAutofit/>
          </a:bodyPr>
          <a:lstStyle/>
          <a:p>
            <a:pPr marL="0" marR="0" indent="0" algn="just">
              <a:lnSpc>
                <a:spcPct val="115000"/>
              </a:lnSpc>
              <a:spcBef>
                <a:spcPts val="0"/>
              </a:spcBef>
              <a:spcAft>
                <a:spcPts val="0"/>
              </a:spcAft>
              <a:buNone/>
            </a:pP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Uganda</a:t>
            </a:r>
          </a:p>
          <a:p>
            <a:pPr marL="0" marR="0" indent="0" algn="just">
              <a:lnSpc>
                <a:spcPct val="115000"/>
              </a:lnSpc>
              <a:spcBef>
                <a:spcPts val="0"/>
              </a:spcBef>
              <a:spcAft>
                <a:spcPts val="0"/>
              </a:spcAft>
              <a:buNone/>
            </a:pPr>
            <a:endPar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Uganda has a higher GDP per capita compared to Mozambique.</a:t>
            </a:r>
          </a:p>
          <a:p>
            <a:pPr marL="0" marR="0" indent="0" algn="just">
              <a:lnSpc>
                <a:spcPct val="115000"/>
              </a:lnSpc>
              <a:spcBef>
                <a:spcPts val="0"/>
              </a:spcBef>
              <a:spcAft>
                <a:spcPts val="0"/>
              </a:spcAft>
              <a:buNone/>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b) It might be experiencing moderate economic development, with some improvements in income levels and living standards.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b="1" kern="100" dirty="0">
                <a:effectLst/>
                <a:latin typeface="Arial" panose="020B0604020202020204" pitchFamily="34" charset="0"/>
                <a:ea typeface="Calibri" panose="020F0502020204030204" pitchFamily="34" charset="0"/>
                <a:cs typeface="Arial" panose="020B0604020202020204" pitchFamily="34" charset="0"/>
              </a:rPr>
              <a:t>Kenya</a:t>
            </a:r>
          </a:p>
          <a:p>
            <a:pPr marL="0" marR="0" indent="0" algn="just">
              <a:lnSpc>
                <a:spcPct val="115000"/>
              </a:lnSpc>
              <a:spcBef>
                <a:spcPts val="0"/>
              </a:spcBef>
              <a:spcAft>
                <a:spcPts val="0"/>
              </a:spcAft>
              <a:buNone/>
            </a:pPr>
            <a:endParaRPr lang="en-US" sz="1400" b="1" kern="100" dirty="0">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r>
              <a:rPr lang="en-US" sz="1400" kern="100" dirty="0">
                <a:effectLst/>
                <a:latin typeface="Arial" panose="020B0604020202020204" pitchFamily="34" charset="0"/>
                <a:ea typeface="Calibri" panose="020F0502020204030204" pitchFamily="34" charset="0"/>
                <a:cs typeface="Arial" panose="020B0604020202020204" pitchFamily="34" charset="0"/>
              </a:rPr>
              <a:t>a) Kenya's GDP per capita is higher than Uganda's, indicating a more developed economy.</a:t>
            </a:r>
          </a:p>
          <a:p>
            <a:pPr marL="0" marR="0" indent="0" algn="just">
              <a:lnSpc>
                <a:spcPct val="115000"/>
              </a:lnSpc>
              <a:spcBef>
                <a:spcPts val="0"/>
              </a:spcBef>
              <a:spcAft>
                <a:spcPts val="0"/>
              </a:spcAft>
              <a:buNone/>
            </a:pPr>
            <a:r>
              <a:rPr lang="en-US" sz="1400" kern="100" dirty="0">
                <a:latin typeface="Arial" panose="020B0604020202020204" pitchFamily="34" charset="0"/>
                <a:ea typeface="Calibri" panose="020F0502020204030204" pitchFamily="34" charset="0"/>
                <a:cs typeface="Arial" panose="020B0604020202020204" pitchFamily="34" charset="0"/>
              </a:rPr>
              <a:t>b) </a:t>
            </a:r>
            <a:r>
              <a:rPr lang="en-US" sz="1400" kern="100" dirty="0">
                <a:effectLst/>
                <a:latin typeface="Arial" panose="020B0604020202020204" pitchFamily="34" charset="0"/>
                <a:ea typeface="Calibri" panose="020F0502020204030204" pitchFamily="34" charset="0"/>
                <a:cs typeface="Arial" panose="020B0604020202020204" pitchFamily="34" charset="0"/>
              </a:rPr>
              <a:t>The country may have a larger middle class, better infrastructure, and more diversified economic activities.</a:t>
            </a:r>
          </a:p>
          <a:p>
            <a:pPr marL="0" marR="0" indent="0" algn="just">
              <a:lnSpc>
                <a:spcPct val="115000"/>
              </a:lnSpc>
              <a:spcBef>
                <a:spcPts val="0"/>
              </a:spcBef>
              <a:spcAft>
                <a:spcPts val="0"/>
              </a:spcAft>
              <a:buNone/>
            </a:pPr>
            <a:endPar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7B13B55A-623D-4C12-88F5-5456F72DDE8B}"/>
              </a:ext>
            </a:extLst>
          </p:cNvPr>
          <p:cNvSpPr txBox="1">
            <a:spLocks/>
          </p:cNvSpPr>
          <p:nvPr/>
        </p:nvSpPr>
        <p:spPr>
          <a:xfrm>
            <a:off x="5827059" y="2984037"/>
            <a:ext cx="5845537" cy="29685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DC97E0A-D0CD-48CC-9727-130ABD283AA6}"/>
              </a:ext>
            </a:extLst>
          </p:cNvPr>
          <p:cNvSpPr txBox="1">
            <a:spLocks/>
          </p:cNvSpPr>
          <p:nvPr/>
        </p:nvSpPr>
        <p:spPr>
          <a:xfrm>
            <a:off x="6274747" y="2773419"/>
            <a:ext cx="5397848" cy="363352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15000"/>
              </a:lnSpc>
              <a:spcBef>
                <a:spcPts val="0"/>
              </a:spcBef>
              <a:buFont typeface="Wingdings 3" charset="2"/>
              <a:buNone/>
            </a:pPr>
            <a:r>
              <a:rPr lang="en-US" sz="1400" b="1" kern="100" dirty="0">
                <a:latin typeface="Arial" panose="020B0604020202020204" pitchFamily="34" charset="0"/>
                <a:ea typeface="Calibri" panose="020F0502020204030204" pitchFamily="34" charset="0"/>
                <a:cs typeface="Arial" panose="020B0604020202020204" pitchFamily="34" charset="0"/>
              </a:rPr>
              <a:t>Nigeria (Highest GDP per capita)</a:t>
            </a:r>
          </a:p>
          <a:p>
            <a:pPr marL="0" indent="0" algn="just">
              <a:lnSpc>
                <a:spcPct val="115000"/>
              </a:lnSpc>
              <a:spcBef>
                <a:spcPts val="0"/>
              </a:spcBef>
              <a:buFont typeface="Wingdings 3" charset="2"/>
              <a:buNone/>
            </a:pPr>
            <a:endParaRPr lang="en-US" sz="1400" kern="1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15000"/>
              </a:lnSpc>
              <a:spcBef>
                <a:spcPts val="0"/>
              </a:spcBef>
              <a:buFont typeface="Wingdings 3" charset="2"/>
              <a:buNone/>
            </a:pPr>
            <a:r>
              <a:rPr lang="en-US" sz="1400" kern="100" dirty="0">
                <a:latin typeface="Arial" panose="020B0604020202020204" pitchFamily="34" charset="0"/>
                <a:ea typeface="Calibri" panose="020F0502020204030204" pitchFamily="34" charset="0"/>
                <a:cs typeface="Arial" panose="020B0604020202020204" pitchFamily="34" charset="0"/>
              </a:rPr>
              <a:t>a) Nigeria boasts the highest GDP per capita among the five countries.</a:t>
            </a:r>
          </a:p>
          <a:p>
            <a:pPr marL="0" indent="0" algn="just">
              <a:lnSpc>
                <a:spcPct val="115000"/>
              </a:lnSpc>
              <a:spcBef>
                <a:spcPts val="0"/>
              </a:spcBef>
              <a:buFont typeface="Wingdings 3" charset="2"/>
              <a:buNone/>
            </a:pPr>
            <a:endParaRPr lang="en-US" sz="1400" kern="1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15000"/>
              </a:lnSpc>
              <a:spcBef>
                <a:spcPts val="0"/>
              </a:spcBef>
              <a:buFont typeface="Wingdings 3" charset="2"/>
              <a:buNone/>
            </a:pPr>
            <a:r>
              <a:rPr lang="en-US" sz="1400" kern="100" dirty="0">
                <a:latin typeface="Arial" panose="020B0604020202020204" pitchFamily="34" charset="0"/>
                <a:ea typeface="Calibri" panose="020F0502020204030204" pitchFamily="34" charset="0"/>
                <a:cs typeface="Arial" panose="020B0604020202020204" pitchFamily="34" charset="0"/>
              </a:rPr>
              <a:t>b) It may be considered an economic powerhouse in the region, with more extensive industries, services, and potentially a larger urban population.</a:t>
            </a:r>
          </a:p>
          <a:p>
            <a:pPr marL="0" indent="0" algn="just">
              <a:lnSpc>
                <a:spcPct val="115000"/>
              </a:lnSpc>
              <a:spcBef>
                <a:spcPts val="0"/>
              </a:spcBef>
              <a:buFont typeface="Wingdings 3" charset="2"/>
              <a:buNone/>
            </a:pP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98931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4F1A-38DB-1A1E-F608-5A6C18882F9F}"/>
              </a:ext>
            </a:extLst>
          </p:cNvPr>
          <p:cNvSpPr>
            <a:spLocks noGrp="1"/>
          </p:cNvSpPr>
          <p:nvPr>
            <p:ph type="title"/>
          </p:nvPr>
        </p:nvSpPr>
        <p:spPr>
          <a:xfrm>
            <a:off x="831805" y="3065929"/>
            <a:ext cx="3399536" cy="519953"/>
          </a:xfrm>
        </p:spPr>
        <p:txBody>
          <a:bodyPr/>
          <a:lstStyle/>
          <a:p>
            <a:r>
              <a:rPr lang="en-GB" b="1" dirty="0">
                <a:latin typeface="Arial" panose="020B0604020202020204" pitchFamily="34" charset="0"/>
                <a:cs typeface="Arial" panose="020B0604020202020204" pitchFamily="34" charset="0"/>
              </a:rPr>
              <a:t>RECOMMENDATIONS</a:t>
            </a:r>
          </a:p>
        </p:txBody>
      </p:sp>
      <p:sp>
        <p:nvSpPr>
          <p:cNvPr id="16" name="Content Placeholder 3">
            <a:extLst>
              <a:ext uri="{FF2B5EF4-FFF2-40B4-BE49-F238E27FC236}">
                <a16:creationId xmlns:a16="http://schemas.microsoft.com/office/drawing/2014/main" id="{93A57717-97E4-4A7E-8FD6-45239D5DEB65}"/>
              </a:ext>
            </a:extLst>
          </p:cNvPr>
          <p:cNvSpPr txBox="1">
            <a:spLocks/>
          </p:cNvSpPr>
          <p:nvPr/>
        </p:nvSpPr>
        <p:spPr>
          <a:xfrm>
            <a:off x="5334824" y="1120589"/>
            <a:ext cx="5864007" cy="52891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Poverty Alleviation Programs:</a:t>
            </a:r>
            <a:r>
              <a:rPr lang="en-US" sz="1400" kern="100" dirty="0">
                <a:effectLst/>
                <a:latin typeface="Arial" panose="020B0604020202020204" pitchFamily="34" charset="0"/>
                <a:ea typeface="Calibri" panose="020F0502020204030204" pitchFamily="34" charset="0"/>
                <a:cs typeface="Arial" panose="020B0604020202020204" pitchFamily="34" charset="0"/>
              </a:rPr>
              <a:t> Focus on targeted poverty alleviation programs in countries with the lowest GDP per capita, such as Sierra Leone and Mozambique. These programs can include cash transfers, food assistance, and vocational training to help the poorest populations.</a:t>
            </a:r>
          </a:p>
          <a:p>
            <a:pPr marL="0" indent="0" algn="just">
              <a:lnSpc>
                <a:spcPct val="150000"/>
              </a:lnSpc>
              <a:buNone/>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Economic Diversification:</a:t>
            </a:r>
            <a:r>
              <a:rPr lang="en-US" sz="1400" kern="100" dirty="0">
                <a:effectLst/>
                <a:latin typeface="Arial" panose="020B0604020202020204" pitchFamily="34" charset="0"/>
                <a:ea typeface="Calibri" panose="020F0502020204030204" pitchFamily="34" charset="0"/>
                <a:cs typeface="Arial" panose="020B0604020202020204" pitchFamily="34" charset="0"/>
              </a:rPr>
              <a:t> Encourage economic diversification in countries with lower GDP per capita. Help them reduce dependency on a single industry or export by investing in and developing other sectors to create more job opportunities.</a:t>
            </a:r>
          </a:p>
          <a:p>
            <a:pPr marL="0" indent="0" algn="just">
              <a:lnSpc>
                <a:spcPct val="150000"/>
              </a:lnSpc>
              <a:buNone/>
            </a:pP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Agricultural Development:</a:t>
            </a:r>
            <a:r>
              <a:rPr lang="en-US" sz="1400" kern="100" dirty="0">
                <a:effectLst/>
                <a:latin typeface="Arial" panose="020B0604020202020204" pitchFamily="34" charset="0"/>
                <a:ea typeface="Calibri" panose="020F0502020204030204" pitchFamily="34" charset="0"/>
                <a:cs typeface="Arial" panose="020B0604020202020204" pitchFamily="34" charset="0"/>
              </a:rPr>
              <a:t> Support agricultural development in these countries, as it often plays a crucial role in reducing rural poverty. Investments in modern farming techniques, infrastructure, and access to markets can enhance agricultural productivity.</a:t>
            </a: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5218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4F1A-38DB-1A1E-F608-5A6C18882F9F}"/>
              </a:ext>
            </a:extLst>
          </p:cNvPr>
          <p:cNvSpPr>
            <a:spLocks noGrp="1"/>
          </p:cNvSpPr>
          <p:nvPr>
            <p:ph type="title"/>
          </p:nvPr>
        </p:nvSpPr>
        <p:spPr>
          <a:xfrm>
            <a:off x="831805" y="3065929"/>
            <a:ext cx="3399536" cy="519953"/>
          </a:xfrm>
        </p:spPr>
        <p:txBody>
          <a:bodyPr/>
          <a:lstStyle/>
          <a:p>
            <a:r>
              <a:rPr lang="en-GB" b="1" dirty="0">
                <a:latin typeface="Arial" panose="020B0604020202020204" pitchFamily="34" charset="0"/>
                <a:cs typeface="Arial" panose="020B0604020202020204" pitchFamily="34" charset="0"/>
              </a:rPr>
              <a:t>RECOMMENDATIONS</a:t>
            </a:r>
          </a:p>
        </p:txBody>
      </p:sp>
      <p:sp>
        <p:nvSpPr>
          <p:cNvPr id="16" name="Content Placeholder 3">
            <a:extLst>
              <a:ext uri="{FF2B5EF4-FFF2-40B4-BE49-F238E27FC236}">
                <a16:creationId xmlns:a16="http://schemas.microsoft.com/office/drawing/2014/main" id="{93A57717-97E4-4A7E-8FD6-45239D5DEB65}"/>
              </a:ext>
            </a:extLst>
          </p:cNvPr>
          <p:cNvSpPr txBox="1">
            <a:spLocks/>
          </p:cNvSpPr>
          <p:nvPr/>
        </p:nvSpPr>
        <p:spPr>
          <a:xfrm>
            <a:off x="5263106" y="1353996"/>
            <a:ext cx="6097089" cy="52350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Access to Education:</a:t>
            </a:r>
            <a:r>
              <a:rPr lang="en-US" sz="1400" kern="100" dirty="0">
                <a:effectLst/>
                <a:latin typeface="Arial" panose="020B0604020202020204" pitchFamily="34" charset="0"/>
                <a:ea typeface="Calibri" panose="020F0502020204030204" pitchFamily="34" charset="0"/>
                <a:cs typeface="Arial" panose="020B0604020202020204" pitchFamily="34" charset="0"/>
              </a:rPr>
              <a:t> Prioritize access to quality education, especially in countries with lower GDP per capita. Education is a pathway out of poverty, and improving educational systems can lead to better job prospects.</a:t>
            </a: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Access to Healthcare:</a:t>
            </a:r>
            <a:r>
              <a:rPr lang="en-US" sz="1400" kern="100" dirty="0">
                <a:effectLst/>
                <a:latin typeface="Arial" panose="020B0604020202020204" pitchFamily="34" charset="0"/>
                <a:ea typeface="Calibri" panose="020F0502020204030204" pitchFamily="34" charset="0"/>
                <a:cs typeface="Arial" panose="020B0604020202020204" pitchFamily="34" charset="0"/>
              </a:rPr>
              <a:t> Ensure affordable and accessible healthcare services to prevent families from falling into poverty due to medical expenses. Healthier populations are more productive and economically secure.</a:t>
            </a: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400" b="1" kern="100" dirty="0">
                <a:effectLst/>
                <a:latin typeface="Arial" panose="020B0604020202020204" pitchFamily="34" charset="0"/>
                <a:ea typeface="Calibri" panose="020F0502020204030204" pitchFamily="34" charset="0"/>
                <a:cs typeface="Arial" panose="020B0604020202020204" pitchFamily="34" charset="0"/>
              </a:rPr>
              <a:t>Microfinance and Small Business Support:</a:t>
            </a:r>
            <a:r>
              <a:rPr lang="en-US" sz="1400" kern="100" dirty="0">
                <a:effectLst/>
                <a:latin typeface="Arial" panose="020B0604020202020204" pitchFamily="34" charset="0"/>
                <a:ea typeface="Calibri" panose="020F0502020204030204" pitchFamily="34" charset="0"/>
                <a:cs typeface="Arial" panose="020B0604020202020204" pitchFamily="34" charset="0"/>
              </a:rPr>
              <a:t> Promote microfinance initiatives and provide support for the growth of small businesses, particularly in countries like Sierra Leone and Mozambique. These initiatives can stimulate entrepreneurship and income generation.</a:t>
            </a: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0635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1192A-FE7B-1411-AC72-849AA0B08FDE}"/>
              </a:ext>
            </a:extLst>
          </p:cNvPr>
          <p:cNvSpPr>
            <a:spLocks noGrp="1"/>
          </p:cNvSpPr>
          <p:nvPr>
            <p:ph sz="half" idx="1"/>
          </p:nvPr>
        </p:nvSpPr>
        <p:spPr>
          <a:xfrm>
            <a:off x="510129" y="2376597"/>
            <a:ext cx="4548772" cy="4019722"/>
          </a:xfrm>
        </p:spPr>
        <p:txBody>
          <a:bodyPr vert="horz" lIns="91440" tIns="45720" rIns="91440" bIns="45720" rtlCol="0">
            <a:noAutofit/>
          </a:bodyPr>
          <a:lstStyle/>
          <a:p>
            <a:pPr marL="0" indent="0">
              <a:lnSpc>
                <a:spcPct val="150000"/>
              </a:lnSpc>
              <a:buNone/>
            </a:pPr>
            <a:r>
              <a:rPr lang="en-US" sz="1400" b="1" dirty="0">
                <a:latin typeface="Arial" panose="020B0604020202020204" pitchFamily="34" charset="0"/>
                <a:cs typeface="Arial" panose="020B0604020202020204" pitchFamily="34" charset="0"/>
              </a:rPr>
              <a:t>Factors affecting Poverty in both the East and West Africa Region</a:t>
            </a:r>
          </a:p>
          <a:p>
            <a:pPr>
              <a:lnSpc>
                <a:spcPct val="150000"/>
              </a:lnSpc>
            </a:pPr>
            <a:r>
              <a:rPr lang="en-US" sz="1400" dirty="0">
                <a:latin typeface="Arial" panose="020B0604020202020204" pitchFamily="34" charset="0"/>
                <a:cs typeface="Arial" panose="020B0604020202020204" pitchFamily="34" charset="0"/>
              </a:rPr>
              <a:t>Limited access to clean drinking water &amp; Sanitation</a:t>
            </a:r>
          </a:p>
          <a:p>
            <a:pPr>
              <a:lnSpc>
                <a:spcPct val="150000"/>
              </a:lnSpc>
            </a:pPr>
            <a:r>
              <a:rPr lang="en-US" sz="1400" dirty="0">
                <a:latin typeface="Arial" panose="020B0604020202020204" pitchFamily="34" charset="0"/>
                <a:cs typeface="Arial" panose="020B0604020202020204" pitchFamily="34" charset="0"/>
              </a:rPr>
              <a:t>Limited access to health care facility</a:t>
            </a:r>
          </a:p>
          <a:p>
            <a:pPr>
              <a:lnSpc>
                <a:spcPct val="150000"/>
              </a:lnSpc>
            </a:pPr>
            <a:r>
              <a:rPr lang="en-US" sz="1400" dirty="0">
                <a:latin typeface="Arial" panose="020B0604020202020204" pitchFamily="34" charset="0"/>
                <a:cs typeface="Arial" panose="020B0604020202020204" pitchFamily="34" charset="0"/>
              </a:rPr>
              <a:t>Food scarcity</a:t>
            </a:r>
          </a:p>
          <a:p>
            <a:pPr>
              <a:lnSpc>
                <a:spcPct val="150000"/>
              </a:lnSpc>
            </a:pPr>
            <a:r>
              <a:rPr lang="en-US" sz="1400" dirty="0">
                <a:latin typeface="Arial" panose="020B0604020202020204" pitchFamily="34" charset="0"/>
                <a:cs typeface="Arial" panose="020B0604020202020204" pitchFamily="34" charset="0"/>
              </a:rPr>
              <a:t>High illiteracy rate</a:t>
            </a:r>
          </a:p>
          <a:p>
            <a:pPr>
              <a:lnSpc>
                <a:spcPct val="150000"/>
              </a:lnSpc>
            </a:pPr>
            <a:r>
              <a:rPr lang="en-US" sz="1400" dirty="0">
                <a:latin typeface="Arial" panose="020B0604020202020204" pitchFamily="34" charset="0"/>
                <a:cs typeface="Arial" panose="020B0604020202020204" pitchFamily="34" charset="0"/>
              </a:rPr>
              <a:t>High unemployment rate</a:t>
            </a:r>
          </a:p>
          <a:p>
            <a:pPr>
              <a:lnSpc>
                <a:spcPct val="150000"/>
              </a:lnSpc>
            </a:pPr>
            <a:r>
              <a:rPr lang="en-US" sz="1400" dirty="0">
                <a:latin typeface="Arial" panose="020B0604020202020204" pitchFamily="34" charset="0"/>
                <a:cs typeface="Arial" panose="020B0604020202020204" pitchFamily="34" charset="0"/>
              </a:rPr>
              <a:t>Lack of accountability and </a:t>
            </a:r>
          </a:p>
          <a:p>
            <a:pPr>
              <a:lnSpc>
                <a:spcPct val="150000"/>
              </a:lnSpc>
            </a:pPr>
            <a:r>
              <a:rPr lang="en-US" sz="1400" dirty="0">
                <a:latin typeface="Arial" panose="020B0604020202020204" pitchFamily="34" charset="0"/>
                <a:cs typeface="Arial" panose="020B0604020202020204" pitchFamily="34" charset="0"/>
              </a:rPr>
              <a:t>High rate of corruption</a:t>
            </a:r>
          </a:p>
        </p:txBody>
      </p:sp>
      <p:pic>
        <p:nvPicPr>
          <p:cNvPr id="8" name="Content Placeholder 7" descr="A group of people digging in mud&#10;&#10;Description automatically generated">
            <a:extLst>
              <a:ext uri="{FF2B5EF4-FFF2-40B4-BE49-F238E27FC236}">
                <a16:creationId xmlns:a16="http://schemas.microsoft.com/office/drawing/2014/main" id="{A367BCD1-26BC-5DA2-E68D-F85A754942BE}"/>
              </a:ext>
            </a:extLst>
          </p:cNvPr>
          <p:cNvPicPr>
            <a:picLocks noGrp="1" noChangeAspect="1"/>
          </p:cNvPicPr>
          <p:nvPr>
            <p:ph sz="half" idx="2"/>
          </p:nvPr>
        </p:nvPicPr>
        <p:blipFill rotWithShape="1">
          <a:blip r:embed="rId2"/>
          <a:srcRect l="3218" r="14388"/>
          <a:stretch/>
        </p:blipFill>
        <p:spPr>
          <a:xfrm>
            <a:off x="5378824" y="461681"/>
            <a:ext cx="6326842"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9" name="TextBox 8">
            <a:extLst>
              <a:ext uri="{FF2B5EF4-FFF2-40B4-BE49-F238E27FC236}">
                <a16:creationId xmlns:a16="http://schemas.microsoft.com/office/drawing/2014/main" id="{47D52920-479B-4CD7-9398-7FDE049A2A88}"/>
              </a:ext>
            </a:extLst>
          </p:cNvPr>
          <p:cNvSpPr txBox="1"/>
          <p:nvPr/>
        </p:nvSpPr>
        <p:spPr>
          <a:xfrm>
            <a:off x="716317" y="932328"/>
            <a:ext cx="2598788" cy="523220"/>
          </a:xfrm>
          <a:prstGeom prst="rect">
            <a:avLst/>
          </a:prstGeom>
          <a:noFill/>
        </p:spPr>
        <p:txBody>
          <a:bodyPr wrap="none" rtlCol="0">
            <a:spAutoFit/>
          </a:bodyPr>
          <a:lstStyle/>
          <a:p>
            <a:r>
              <a:rPr lang="en-US" sz="2800" b="1" dirty="0">
                <a:solidFill>
                  <a:schemeClr val="bg1"/>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67634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0A76D7-1763-4F9A-A5B7-C7E4F059E64D}"/>
              </a:ext>
            </a:extLst>
          </p:cNvPr>
          <p:cNvSpPr>
            <a:spLocks noGrp="1"/>
          </p:cNvSpPr>
          <p:nvPr>
            <p:ph type="title"/>
          </p:nvPr>
        </p:nvSpPr>
        <p:spPr>
          <a:xfrm>
            <a:off x="4547915" y="973668"/>
            <a:ext cx="3096170" cy="706964"/>
          </a:xfrm>
        </p:spPr>
        <p:txBody>
          <a:bodyPr/>
          <a:lstStyle/>
          <a:p>
            <a:pPr algn="ctr"/>
            <a:r>
              <a:rPr lang="en-US" b="1" dirty="0">
                <a:latin typeface="Arial" panose="020B0604020202020204" pitchFamily="34" charset="0"/>
                <a:cs typeface="Arial" panose="020B0604020202020204" pitchFamily="34" charset="0"/>
              </a:rPr>
              <a:t>CONTENT</a:t>
            </a:r>
          </a:p>
        </p:txBody>
      </p:sp>
      <p:sp>
        <p:nvSpPr>
          <p:cNvPr id="15" name="Rectangle 14" descr="Document">
            <a:extLst>
              <a:ext uri="{FF2B5EF4-FFF2-40B4-BE49-F238E27FC236}">
                <a16:creationId xmlns:a16="http://schemas.microsoft.com/office/drawing/2014/main" id="{C0628205-21DE-4D68-850F-0A09A803AF68}"/>
              </a:ext>
            </a:extLst>
          </p:cNvPr>
          <p:cNvSpPr/>
          <p:nvPr/>
        </p:nvSpPr>
        <p:spPr>
          <a:xfrm>
            <a:off x="3032584" y="3499131"/>
            <a:ext cx="810000" cy="810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6" name="Rectangle 15" descr="Check List">
            <a:extLst>
              <a:ext uri="{FF2B5EF4-FFF2-40B4-BE49-F238E27FC236}">
                <a16:creationId xmlns:a16="http://schemas.microsoft.com/office/drawing/2014/main" id="{07226675-F937-414C-9C9D-D7BDB8C030D8}"/>
              </a:ext>
            </a:extLst>
          </p:cNvPr>
          <p:cNvSpPr/>
          <p:nvPr/>
        </p:nvSpPr>
        <p:spPr>
          <a:xfrm>
            <a:off x="948107" y="3499131"/>
            <a:ext cx="810000" cy="81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7" name="Rectangle 16" descr="Statistics">
            <a:extLst>
              <a:ext uri="{FF2B5EF4-FFF2-40B4-BE49-F238E27FC236}">
                <a16:creationId xmlns:a16="http://schemas.microsoft.com/office/drawing/2014/main" id="{FA8C8E51-9C7A-441D-811B-C7959C330567}"/>
              </a:ext>
            </a:extLst>
          </p:cNvPr>
          <p:cNvSpPr/>
          <p:nvPr/>
        </p:nvSpPr>
        <p:spPr>
          <a:xfrm>
            <a:off x="5574459" y="3499131"/>
            <a:ext cx="810000" cy="81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alpha val="0"/>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8" name="Rectangle 17" descr="Bar chart">
            <a:extLst>
              <a:ext uri="{FF2B5EF4-FFF2-40B4-BE49-F238E27FC236}">
                <a16:creationId xmlns:a16="http://schemas.microsoft.com/office/drawing/2014/main" id="{C8A5645B-9E42-4D01-B27D-475EC4F44A78}"/>
              </a:ext>
            </a:extLst>
          </p:cNvPr>
          <p:cNvSpPr/>
          <p:nvPr/>
        </p:nvSpPr>
        <p:spPr>
          <a:xfrm>
            <a:off x="7703742" y="3499131"/>
            <a:ext cx="810000" cy="81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alpha val="0"/>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9" name="Rectangle 18" descr="Presentation with Checklist">
            <a:extLst>
              <a:ext uri="{FF2B5EF4-FFF2-40B4-BE49-F238E27FC236}">
                <a16:creationId xmlns:a16="http://schemas.microsoft.com/office/drawing/2014/main" id="{E62F9AD8-A911-4D9D-A295-2E9138D50E1C}"/>
              </a:ext>
            </a:extLst>
          </p:cNvPr>
          <p:cNvSpPr/>
          <p:nvPr/>
        </p:nvSpPr>
        <p:spPr>
          <a:xfrm>
            <a:off x="10182797" y="3499131"/>
            <a:ext cx="810000" cy="81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alpha val="0"/>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33" name="Rectangle 32">
            <a:extLst>
              <a:ext uri="{FF2B5EF4-FFF2-40B4-BE49-F238E27FC236}">
                <a16:creationId xmlns:a16="http://schemas.microsoft.com/office/drawing/2014/main" id="{9EB05EF1-597E-4D94-899D-CFC777C22AA1}"/>
              </a:ext>
            </a:extLst>
          </p:cNvPr>
          <p:cNvSpPr/>
          <p:nvPr/>
        </p:nvSpPr>
        <p:spPr>
          <a:xfrm>
            <a:off x="2266685" y="2640812"/>
            <a:ext cx="2071008"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01A6C519-79D1-4125-A1DB-EB214A2701FD}"/>
              </a:ext>
            </a:extLst>
          </p:cNvPr>
          <p:cNvSpPr txBox="1"/>
          <p:nvPr/>
        </p:nvSpPr>
        <p:spPr>
          <a:xfrm>
            <a:off x="2624045" y="4945611"/>
            <a:ext cx="1627079" cy="4809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kern="1200" dirty="0">
                <a:latin typeface="Arial" panose="020B0604020202020204" pitchFamily="34" charset="0"/>
                <a:cs typeface="Arial" panose="020B0604020202020204" pitchFamily="34" charset="0"/>
              </a:rPr>
              <a:t>Introduction</a:t>
            </a:r>
          </a:p>
          <a:p>
            <a:pPr marL="0" lvl="0" indent="0" algn="ctr" defTabSz="755650">
              <a:lnSpc>
                <a:spcPct val="100000"/>
              </a:lnSpc>
              <a:spcBef>
                <a:spcPct val="0"/>
              </a:spcBef>
              <a:spcAft>
                <a:spcPct val="35000"/>
              </a:spcAft>
              <a:buNone/>
            </a:pPr>
            <a:endParaRPr lang="en-US" kern="12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36DA4269-002A-4043-AC4F-15FC6FF8BC5A}"/>
              </a:ext>
            </a:extLst>
          </p:cNvPr>
          <p:cNvSpPr txBox="1"/>
          <p:nvPr/>
        </p:nvSpPr>
        <p:spPr>
          <a:xfrm>
            <a:off x="539568" y="4945611"/>
            <a:ext cx="1627079" cy="4809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kern="1200" dirty="0">
                <a:latin typeface="Arial" panose="020B0604020202020204" pitchFamily="34" charset="0"/>
                <a:cs typeface="Arial" panose="020B0604020202020204" pitchFamily="34" charset="0"/>
              </a:rPr>
              <a:t>Objectives</a:t>
            </a:r>
          </a:p>
          <a:p>
            <a:pPr marL="0" lvl="0" indent="0" algn="ctr" defTabSz="755650">
              <a:lnSpc>
                <a:spcPct val="100000"/>
              </a:lnSpc>
              <a:spcBef>
                <a:spcPct val="0"/>
              </a:spcBef>
              <a:spcAft>
                <a:spcPct val="35000"/>
              </a:spcAft>
              <a:buNone/>
            </a:pPr>
            <a:endParaRPr lang="en-US" kern="1200"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78D4402-1014-40E5-96C1-CA3BE76CC23F}"/>
              </a:ext>
            </a:extLst>
          </p:cNvPr>
          <p:cNvSpPr txBox="1"/>
          <p:nvPr/>
        </p:nvSpPr>
        <p:spPr>
          <a:xfrm>
            <a:off x="5165920" y="4945611"/>
            <a:ext cx="1627079" cy="4809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kern="1200" dirty="0">
                <a:latin typeface="Arial" panose="020B0604020202020204" pitchFamily="34" charset="0"/>
                <a:cs typeface="Arial" panose="020B0604020202020204" pitchFamily="34" charset="0"/>
              </a:rPr>
              <a:t>Methodology</a:t>
            </a:r>
          </a:p>
          <a:p>
            <a:pPr marL="0" lvl="0" indent="0" algn="ctr" defTabSz="755650">
              <a:lnSpc>
                <a:spcPct val="100000"/>
              </a:lnSpc>
              <a:spcBef>
                <a:spcPct val="0"/>
              </a:spcBef>
              <a:spcAft>
                <a:spcPct val="35000"/>
              </a:spcAft>
              <a:buNone/>
            </a:pPr>
            <a:endParaRPr lang="en-US" kern="12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8B3459D0-EA9B-4FED-9C33-D2550F4E4AB4}"/>
              </a:ext>
            </a:extLst>
          </p:cNvPr>
          <p:cNvSpPr txBox="1"/>
          <p:nvPr/>
        </p:nvSpPr>
        <p:spPr>
          <a:xfrm>
            <a:off x="7356517" y="4945611"/>
            <a:ext cx="1627079" cy="4809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kern="1200" dirty="0">
                <a:latin typeface="Arial" panose="020B0604020202020204" pitchFamily="34" charset="0"/>
                <a:cs typeface="Arial" panose="020B0604020202020204" pitchFamily="34" charset="0"/>
              </a:rPr>
              <a:t>Insights</a:t>
            </a:r>
          </a:p>
          <a:p>
            <a:pPr marL="0" lvl="0" indent="0" algn="ctr" defTabSz="755650">
              <a:lnSpc>
                <a:spcPct val="100000"/>
              </a:lnSpc>
              <a:spcBef>
                <a:spcPct val="0"/>
              </a:spcBef>
              <a:spcAft>
                <a:spcPct val="35000"/>
              </a:spcAft>
              <a:buNone/>
            </a:pPr>
            <a:endParaRPr lang="en-US" kern="12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379FE0AA-D284-468F-9E3C-A0500F05D7D1}"/>
              </a:ext>
            </a:extLst>
          </p:cNvPr>
          <p:cNvSpPr txBox="1"/>
          <p:nvPr/>
        </p:nvSpPr>
        <p:spPr>
          <a:xfrm>
            <a:off x="9602416" y="4945611"/>
            <a:ext cx="1970762" cy="4809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kern="1200" dirty="0">
                <a:latin typeface="Arial" panose="020B0604020202020204" pitchFamily="34" charset="0"/>
                <a:cs typeface="Arial" panose="020B0604020202020204" pitchFamily="34" charset="0"/>
              </a:rPr>
              <a:t>Recommendations</a:t>
            </a:r>
          </a:p>
          <a:p>
            <a:pPr marL="0" lvl="0" indent="0" algn="ctr" defTabSz="755650">
              <a:lnSpc>
                <a:spcPct val="100000"/>
              </a:lnSpc>
              <a:spcBef>
                <a:spcPct val="0"/>
              </a:spcBef>
              <a:spcAft>
                <a:spcPct val="35000"/>
              </a:spcAft>
              <a:buNone/>
            </a:pPr>
            <a:endParaRPr lang="en-US"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48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F0FD-24FD-9D2F-7959-08C1C806A813}"/>
              </a:ext>
            </a:extLst>
          </p:cNvPr>
          <p:cNvSpPr>
            <a:spLocks noGrp="1"/>
          </p:cNvSpPr>
          <p:nvPr>
            <p:ph type="title"/>
          </p:nvPr>
        </p:nvSpPr>
        <p:spPr>
          <a:xfrm>
            <a:off x="561110" y="973668"/>
            <a:ext cx="4177867" cy="1391692"/>
          </a:xfrm>
        </p:spPr>
        <p:txBody>
          <a:bodyPr vert="horz" lIns="91440" tIns="45720" rIns="91440" bIns="45720" rtlCol="0" anchor="ctr">
            <a:normAutofit/>
          </a:bodyPr>
          <a:lstStyle/>
          <a:p>
            <a:r>
              <a:rPr lang="en-US">
                <a:solidFill>
                  <a:schemeClr val="tx2"/>
                </a:solidFill>
              </a:rPr>
              <a:t>Project Results</a:t>
            </a:r>
          </a:p>
        </p:txBody>
      </p:sp>
      <p:pic>
        <p:nvPicPr>
          <p:cNvPr id="17" name="Picture 16">
            <a:extLst>
              <a:ext uri="{FF2B5EF4-FFF2-40B4-BE49-F238E27FC236}">
                <a16:creationId xmlns:a16="http://schemas.microsoft.com/office/drawing/2014/main" id="{864F1E5C-48AF-4A29-BDF7-F64AC64E630A}"/>
              </a:ext>
            </a:extLst>
          </p:cNvPr>
          <p:cNvPicPr>
            <a:picLocks noChangeAspect="1"/>
          </p:cNvPicPr>
          <p:nvPr/>
        </p:nvPicPr>
        <p:blipFill>
          <a:blip r:embed="rId2"/>
          <a:stretch>
            <a:fillRect/>
          </a:stretch>
        </p:blipFill>
        <p:spPr>
          <a:xfrm>
            <a:off x="2460270" y="2516987"/>
            <a:ext cx="7553308" cy="4190706"/>
          </a:xfrm>
          <a:prstGeom prst="rect">
            <a:avLst/>
          </a:prstGeom>
        </p:spPr>
      </p:pic>
    </p:spTree>
    <p:extLst>
      <p:ext uri="{BB962C8B-B14F-4D97-AF65-F5344CB8AC3E}">
        <p14:creationId xmlns:p14="http://schemas.microsoft.com/office/powerpoint/2010/main" val="3602963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F0FD-24FD-9D2F-7959-08C1C806A813}"/>
              </a:ext>
            </a:extLst>
          </p:cNvPr>
          <p:cNvSpPr>
            <a:spLocks noGrp="1"/>
          </p:cNvSpPr>
          <p:nvPr>
            <p:ph type="title"/>
          </p:nvPr>
        </p:nvSpPr>
        <p:spPr>
          <a:xfrm>
            <a:off x="561110" y="973668"/>
            <a:ext cx="4177867" cy="1391692"/>
          </a:xfrm>
        </p:spPr>
        <p:txBody>
          <a:bodyPr vert="horz" lIns="91440" tIns="45720" rIns="91440" bIns="45720" rtlCol="0" anchor="ctr">
            <a:normAutofit/>
          </a:bodyPr>
          <a:lstStyle/>
          <a:p>
            <a:r>
              <a:rPr lang="en-US">
                <a:solidFill>
                  <a:schemeClr val="tx2"/>
                </a:solidFill>
              </a:rPr>
              <a:t>Project Results</a:t>
            </a:r>
          </a:p>
        </p:txBody>
      </p:sp>
      <p:pic>
        <p:nvPicPr>
          <p:cNvPr id="4" name="Content Placeholder 8" descr="A black text on a white background&#10;&#10;Description automatically generated">
            <a:extLst>
              <a:ext uri="{FF2B5EF4-FFF2-40B4-BE49-F238E27FC236}">
                <a16:creationId xmlns:a16="http://schemas.microsoft.com/office/drawing/2014/main" id="{214814C3-1D23-4518-828A-8A97B1951E31}"/>
              </a:ext>
            </a:extLst>
          </p:cNvPr>
          <p:cNvPicPr>
            <a:picLocks noGrp="1" noChangeAspect="1"/>
          </p:cNvPicPr>
          <p:nvPr>
            <p:ph idx="1"/>
          </p:nvPr>
        </p:nvPicPr>
        <p:blipFill>
          <a:blip r:embed="rId2"/>
          <a:stretch>
            <a:fillRect/>
          </a:stretch>
        </p:blipFill>
        <p:spPr>
          <a:xfrm>
            <a:off x="3044797" y="2539525"/>
            <a:ext cx="6102406" cy="4318475"/>
          </a:xfrm>
        </p:spPr>
      </p:pic>
    </p:spTree>
    <p:extLst>
      <p:ext uri="{BB962C8B-B14F-4D97-AF65-F5344CB8AC3E}">
        <p14:creationId xmlns:p14="http://schemas.microsoft.com/office/powerpoint/2010/main" val="385055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C6B3-920D-473E-B259-56D6FE9DF791}"/>
              </a:ext>
            </a:extLst>
          </p:cNvPr>
          <p:cNvSpPr>
            <a:spLocks noGrp="1"/>
          </p:cNvSpPr>
          <p:nvPr>
            <p:ph type="title"/>
          </p:nvPr>
        </p:nvSpPr>
        <p:spPr>
          <a:xfrm>
            <a:off x="832224" y="1063315"/>
            <a:ext cx="3659094" cy="1814356"/>
          </a:xfrm>
        </p:spPr>
        <p:txBody>
          <a:bodyPr vert="horz" lIns="91440" tIns="45720" rIns="91440" bIns="45720" rtlCol="0" anchor="ctr">
            <a:normAutofit/>
          </a:bodyPr>
          <a:lstStyle/>
          <a:p>
            <a:r>
              <a:rPr lang="en-US" sz="3600" b="1" i="0" kern="1200" dirty="0">
                <a:solidFill>
                  <a:schemeClr val="bg2"/>
                </a:solidFill>
                <a:latin typeface="Arial" panose="020B0604020202020204" pitchFamily="34" charset="0"/>
                <a:cs typeface="Arial" panose="020B0604020202020204" pitchFamily="34" charset="0"/>
              </a:rPr>
              <a:t>OBJECTIVES</a:t>
            </a:r>
          </a:p>
        </p:txBody>
      </p:sp>
      <p:pic>
        <p:nvPicPr>
          <p:cNvPr id="5" name="Picture 4">
            <a:extLst>
              <a:ext uri="{FF2B5EF4-FFF2-40B4-BE49-F238E27FC236}">
                <a16:creationId xmlns:a16="http://schemas.microsoft.com/office/drawing/2014/main" id="{B7D9FFB6-DF56-855D-8A87-CEB541F0517B}"/>
              </a:ext>
            </a:extLst>
          </p:cNvPr>
          <p:cNvPicPr>
            <a:picLocks noChangeAspect="1"/>
          </p:cNvPicPr>
          <p:nvPr/>
        </p:nvPicPr>
        <p:blipFill rotWithShape="1">
          <a:blip r:embed="rId2"/>
          <a:srcRect l="532" r="4654" b="-6"/>
          <a:stretch/>
        </p:blipFill>
        <p:spPr>
          <a:xfrm>
            <a:off x="929632" y="3044892"/>
            <a:ext cx="2997538" cy="3067163"/>
          </a:xfrm>
          <a:prstGeom prst="roundRect">
            <a:avLst>
              <a:gd name="adj" fmla="val 1858"/>
            </a:avLst>
          </a:prstGeom>
          <a:effectLst/>
        </p:spPr>
      </p:pic>
      <p:sp>
        <p:nvSpPr>
          <p:cNvPr id="4" name="TextBox 3">
            <a:extLst>
              <a:ext uri="{FF2B5EF4-FFF2-40B4-BE49-F238E27FC236}">
                <a16:creationId xmlns:a16="http://schemas.microsoft.com/office/drawing/2014/main" id="{381E451C-BD1D-4B4F-AA1D-393C89C12E92}"/>
              </a:ext>
            </a:extLst>
          </p:cNvPr>
          <p:cNvSpPr txBox="1"/>
          <p:nvPr/>
        </p:nvSpPr>
        <p:spPr>
          <a:xfrm>
            <a:off x="5056094" y="1396752"/>
            <a:ext cx="6206274" cy="4247317"/>
          </a:xfrm>
          <a:prstGeom prst="rect">
            <a:avLst/>
          </a:prstGeom>
          <a:noFill/>
        </p:spPr>
        <p:txBody>
          <a:bodyPr wrap="square" rtlCol="0">
            <a:spAutoFit/>
          </a:bodyPr>
          <a:lstStyle/>
          <a:p>
            <a:pPr algn="just">
              <a:lnSpc>
                <a:spcPct val="200000"/>
              </a:lnSpc>
            </a:pPr>
            <a:r>
              <a:rPr lang="en-US" kern="100" dirty="0">
                <a:effectLst/>
                <a:latin typeface="Arial" panose="020B0604020202020204" pitchFamily="34" charset="0"/>
                <a:ea typeface="Calibri" panose="020F0502020204030204" pitchFamily="34" charset="0"/>
                <a:cs typeface="Arial" panose="020B0604020202020204" pitchFamily="34" charset="0"/>
              </a:rPr>
              <a:t>To delve deep into the causes of poverty in Africa, focusing on variations across West (Nigeria and Sierra Leone) and Eastern (Kenya, Uganda and Mozambique) African regions. </a:t>
            </a:r>
          </a:p>
          <a:p>
            <a:pPr algn="just">
              <a:lnSpc>
                <a:spcPct val="200000"/>
              </a:lnSpc>
            </a:pP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US" kern="100" dirty="0">
                <a:effectLst/>
                <a:latin typeface="Arial" panose="020B0604020202020204" pitchFamily="34" charset="0"/>
                <a:ea typeface="Calibri" panose="020F0502020204030204" pitchFamily="34" charset="0"/>
                <a:cs typeface="Arial" panose="020B0604020202020204" pitchFamily="34" charset="0"/>
              </a:rPr>
              <a:t>To identify these factors and propose effective strategies for alleviation.</a:t>
            </a:r>
          </a:p>
          <a:p>
            <a:endParaRPr lang="en-US" dirty="0"/>
          </a:p>
        </p:txBody>
      </p:sp>
    </p:spTree>
    <p:extLst>
      <p:ext uri="{BB962C8B-B14F-4D97-AF65-F5344CB8AC3E}">
        <p14:creationId xmlns:p14="http://schemas.microsoft.com/office/powerpoint/2010/main" val="351456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C6B3-920D-473E-B259-56D6FE9DF791}"/>
              </a:ext>
            </a:extLst>
          </p:cNvPr>
          <p:cNvSpPr>
            <a:spLocks noGrp="1"/>
          </p:cNvSpPr>
          <p:nvPr>
            <p:ph type="title"/>
          </p:nvPr>
        </p:nvSpPr>
        <p:spPr>
          <a:xfrm>
            <a:off x="805330" y="2976906"/>
            <a:ext cx="3721846" cy="706964"/>
          </a:xfrm>
        </p:spPr>
        <p:txBody>
          <a:bodyPr vert="horz" lIns="91440" tIns="45720" rIns="91440" bIns="45720" rtlCol="0" anchor="ctr">
            <a:noAutofit/>
          </a:bodyPr>
          <a:lstStyle/>
          <a:p>
            <a:r>
              <a:rPr lang="en-US" sz="3600" b="1" i="0" kern="1200" dirty="0">
                <a:solidFill>
                  <a:schemeClr val="bg2"/>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124CE8C-B8E0-B362-D143-605D27C6EA94}"/>
              </a:ext>
            </a:extLst>
          </p:cNvPr>
          <p:cNvSpPr>
            <a:spLocks noGrp="1"/>
          </p:cNvSpPr>
          <p:nvPr>
            <p:ph idx="1"/>
          </p:nvPr>
        </p:nvSpPr>
        <p:spPr>
          <a:xfrm>
            <a:off x="5163671" y="1346946"/>
            <a:ext cx="5998881" cy="4345642"/>
          </a:xfrm>
        </p:spPr>
        <p:txBody>
          <a:bodyPr vert="horz" lIns="91440" tIns="45720" rIns="91440" bIns="45720" rtlCol="0" anchor="ctr">
            <a:noAutofit/>
          </a:bodyPr>
          <a:lstStyle/>
          <a:p>
            <a:pPr marL="0" indent="0" algn="just">
              <a:lnSpc>
                <a:spcPct val="200000"/>
              </a:lnSpc>
              <a:buNone/>
            </a:pPr>
            <a:r>
              <a:rPr lang="en-US" dirty="0">
                <a:solidFill>
                  <a:schemeClr val="tx1"/>
                </a:solidFill>
                <a:latin typeface="Arial" panose="020B0604020202020204" pitchFamily="34" charset="0"/>
                <a:cs typeface="Arial" panose="020B0604020202020204" pitchFamily="34" charset="0"/>
              </a:rPr>
              <a:t>                                                                                                                         Africa faces the grim reality of being the world’s poorest continent, with over 430 million people living on less than $1.90 per day. </a:t>
            </a:r>
          </a:p>
          <a:p>
            <a:pPr marL="0" indent="0" algn="just">
              <a:lnSpc>
                <a:spcPct val="200000"/>
              </a:lnSpc>
              <a:buNone/>
            </a:pPr>
            <a:endParaRPr lang="en-US" dirty="0">
              <a:solidFill>
                <a:schemeClr val="tx1"/>
              </a:solidFill>
              <a:latin typeface="Arial" panose="020B0604020202020204" pitchFamily="34" charset="0"/>
              <a:cs typeface="Arial" panose="020B0604020202020204" pitchFamily="34" charset="0"/>
            </a:endParaRPr>
          </a:p>
          <a:p>
            <a:pPr marL="0" indent="0" algn="just">
              <a:lnSpc>
                <a:spcPct val="200000"/>
              </a:lnSpc>
              <a:buNone/>
            </a:pPr>
            <a:r>
              <a:rPr lang="en-US" dirty="0">
                <a:solidFill>
                  <a:schemeClr val="tx1"/>
                </a:solidFill>
                <a:latin typeface="Arial" panose="020B0604020202020204" pitchFamily="34" charset="0"/>
                <a:cs typeface="Arial" panose="020B0604020202020204" pitchFamily="34" charset="0"/>
              </a:rPr>
              <a:t>Our analysis can contribute to the design of more impactful poverty alleviation programs                                                        </a:t>
            </a:r>
          </a:p>
        </p:txBody>
      </p:sp>
    </p:spTree>
    <p:extLst>
      <p:ext uri="{BB962C8B-B14F-4D97-AF65-F5344CB8AC3E}">
        <p14:creationId xmlns:p14="http://schemas.microsoft.com/office/powerpoint/2010/main" val="411759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BB0D77-E6FF-75CA-AAB3-5EABA258811E}"/>
              </a:ext>
            </a:extLst>
          </p:cNvPr>
          <p:cNvSpPr>
            <a:spLocks noGrp="1"/>
          </p:cNvSpPr>
          <p:nvPr>
            <p:ph type="body" idx="1"/>
          </p:nvPr>
        </p:nvSpPr>
        <p:spPr>
          <a:xfrm>
            <a:off x="1130154" y="898414"/>
            <a:ext cx="4825157" cy="576262"/>
          </a:xfrm>
        </p:spPr>
        <p:txBody>
          <a:bodyPr/>
          <a:lstStyle/>
          <a:p>
            <a:r>
              <a:rPr lang="en-GB" sz="3600" b="1" dirty="0">
                <a:solidFill>
                  <a:schemeClr val="bg1"/>
                </a:solidFill>
                <a:latin typeface="Arial" panose="020B0604020202020204" pitchFamily="34" charset="0"/>
                <a:cs typeface="Arial" panose="020B0604020202020204" pitchFamily="34" charset="0"/>
              </a:rPr>
              <a:t>COUNTRIES</a:t>
            </a:r>
          </a:p>
        </p:txBody>
      </p:sp>
      <p:sp>
        <p:nvSpPr>
          <p:cNvPr id="4" name="Content Placeholder 3">
            <a:extLst>
              <a:ext uri="{FF2B5EF4-FFF2-40B4-BE49-F238E27FC236}">
                <a16:creationId xmlns:a16="http://schemas.microsoft.com/office/drawing/2014/main" id="{F6309BFD-4DA6-E07C-424A-71CF336CA622}"/>
              </a:ext>
            </a:extLst>
          </p:cNvPr>
          <p:cNvSpPr>
            <a:spLocks noGrp="1"/>
          </p:cNvSpPr>
          <p:nvPr>
            <p:ph sz="half" idx="2"/>
          </p:nvPr>
        </p:nvSpPr>
        <p:spPr>
          <a:xfrm>
            <a:off x="1980546" y="2848695"/>
            <a:ext cx="3765830" cy="3445156"/>
          </a:xfrm>
        </p:spPr>
        <p:txBody>
          <a:bodyPr>
            <a:normAutofit lnSpcReduction="10000"/>
          </a:bodyPr>
          <a:lstStyle/>
          <a:p>
            <a:pPr marL="0" indent="0">
              <a:buNone/>
            </a:pPr>
            <a:r>
              <a:rPr lang="en-GB" dirty="0">
                <a:latin typeface="Arial" panose="020B0604020202020204" pitchFamily="34" charset="0"/>
                <a:cs typeface="Arial" panose="020B0604020202020204" pitchFamily="34" charset="0"/>
              </a:rPr>
              <a:t>Kenya (East Africa)</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Mozambique (East Africa)</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Nigeria (West Africa)</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Sierra Leone (West Africa)</a:t>
            </a:r>
          </a:p>
          <a:p>
            <a:pPr marL="0" indent="0">
              <a:buNone/>
            </a:pPr>
            <a:r>
              <a:rPr lang="en-GB" dirty="0">
                <a:latin typeface="Arial" panose="020B0604020202020204" pitchFamily="34" charset="0"/>
                <a:cs typeface="Arial" panose="020B0604020202020204" pitchFamily="34" charset="0"/>
              </a:rPr>
              <a:t>    </a:t>
            </a:r>
          </a:p>
          <a:p>
            <a:pPr marL="0" indent="0">
              <a:buNone/>
            </a:pPr>
            <a:r>
              <a:rPr lang="en-GB" dirty="0">
                <a:latin typeface="Arial" panose="020B0604020202020204" pitchFamily="34" charset="0"/>
                <a:cs typeface="Arial" panose="020B0604020202020204" pitchFamily="34" charset="0"/>
              </a:rPr>
              <a:t>Uganda (East Africa)</a:t>
            </a:r>
          </a:p>
          <a:p>
            <a:endParaRPr lang="en-GB"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8CCDEE0-664E-FDCB-9542-0389647DEAA3}"/>
              </a:ext>
            </a:extLst>
          </p:cNvPr>
          <p:cNvPicPr>
            <a:picLocks noChangeAspect="1"/>
          </p:cNvPicPr>
          <p:nvPr/>
        </p:nvPicPr>
        <p:blipFill>
          <a:blip r:embed="rId2"/>
          <a:stretch>
            <a:fillRect/>
          </a:stretch>
        </p:blipFill>
        <p:spPr>
          <a:xfrm>
            <a:off x="1130971" y="4331113"/>
            <a:ext cx="544056" cy="362181"/>
          </a:xfrm>
          <a:prstGeom prst="rect">
            <a:avLst/>
          </a:prstGeom>
        </p:spPr>
      </p:pic>
      <p:pic>
        <p:nvPicPr>
          <p:cNvPr id="11" name="Picture 10">
            <a:extLst>
              <a:ext uri="{FF2B5EF4-FFF2-40B4-BE49-F238E27FC236}">
                <a16:creationId xmlns:a16="http://schemas.microsoft.com/office/drawing/2014/main" id="{C6FE9A24-D967-3E86-09F2-1407914A0AAE}"/>
              </a:ext>
            </a:extLst>
          </p:cNvPr>
          <p:cNvPicPr>
            <a:picLocks noChangeAspect="1"/>
          </p:cNvPicPr>
          <p:nvPr/>
        </p:nvPicPr>
        <p:blipFill>
          <a:blip r:embed="rId3"/>
          <a:stretch>
            <a:fillRect/>
          </a:stretch>
        </p:blipFill>
        <p:spPr>
          <a:xfrm>
            <a:off x="1154953" y="2839728"/>
            <a:ext cx="544056" cy="377061"/>
          </a:xfrm>
          <a:prstGeom prst="rect">
            <a:avLst/>
          </a:prstGeom>
        </p:spPr>
      </p:pic>
      <p:pic>
        <p:nvPicPr>
          <p:cNvPr id="13" name="Picture 12">
            <a:extLst>
              <a:ext uri="{FF2B5EF4-FFF2-40B4-BE49-F238E27FC236}">
                <a16:creationId xmlns:a16="http://schemas.microsoft.com/office/drawing/2014/main" id="{D0EB6500-884F-4274-C032-24441D52EB24}"/>
              </a:ext>
            </a:extLst>
          </p:cNvPr>
          <p:cNvPicPr>
            <a:picLocks noChangeAspect="1"/>
          </p:cNvPicPr>
          <p:nvPr/>
        </p:nvPicPr>
        <p:blipFill>
          <a:blip r:embed="rId4"/>
          <a:stretch>
            <a:fillRect/>
          </a:stretch>
        </p:blipFill>
        <p:spPr>
          <a:xfrm flipH="1">
            <a:off x="1130154" y="3612704"/>
            <a:ext cx="568855" cy="362645"/>
          </a:xfrm>
          <a:prstGeom prst="rect">
            <a:avLst/>
          </a:prstGeom>
        </p:spPr>
      </p:pic>
      <p:pic>
        <p:nvPicPr>
          <p:cNvPr id="16" name="Picture 15">
            <a:extLst>
              <a:ext uri="{FF2B5EF4-FFF2-40B4-BE49-F238E27FC236}">
                <a16:creationId xmlns:a16="http://schemas.microsoft.com/office/drawing/2014/main" id="{CDD439F0-705C-E168-D231-EA2F1FC0A369}"/>
              </a:ext>
            </a:extLst>
          </p:cNvPr>
          <p:cNvPicPr>
            <a:picLocks noChangeAspect="1"/>
          </p:cNvPicPr>
          <p:nvPr/>
        </p:nvPicPr>
        <p:blipFill>
          <a:blip r:embed="rId5"/>
          <a:stretch>
            <a:fillRect/>
          </a:stretch>
        </p:blipFill>
        <p:spPr>
          <a:xfrm flipH="1">
            <a:off x="1142461" y="5081486"/>
            <a:ext cx="556548" cy="360983"/>
          </a:xfrm>
          <a:prstGeom prst="rect">
            <a:avLst/>
          </a:prstGeom>
        </p:spPr>
      </p:pic>
      <p:pic>
        <p:nvPicPr>
          <p:cNvPr id="18" name="Picture 17">
            <a:extLst>
              <a:ext uri="{FF2B5EF4-FFF2-40B4-BE49-F238E27FC236}">
                <a16:creationId xmlns:a16="http://schemas.microsoft.com/office/drawing/2014/main" id="{B2DE963C-2650-3243-9A4F-41AEEF1364D2}"/>
              </a:ext>
            </a:extLst>
          </p:cNvPr>
          <p:cNvPicPr>
            <a:picLocks noChangeAspect="1"/>
          </p:cNvPicPr>
          <p:nvPr/>
        </p:nvPicPr>
        <p:blipFill>
          <a:blip r:embed="rId6"/>
          <a:stretch>
            <a:fillRect/>
          </a:stretch>
        </p:blipFill>
        <p:spPr>
          <a:xfrm>
            <a:off x="1154544" y="5831986"/>
            <a:ext cx="532382" cy="365273"/>
          </a:xfrm>
          <a:prstGeom prst="rect">
            <a:avLst/>
          </a:prstGeom>
        </p:spPr>
      </p:pic>
      <p:pic>
        <p:nvPicPr>
          <p:cNvPr id="20" name="Picture 19">
            <a:extLst>
              <a:ext uri="{FF2B5EF4-FFF2-40B4-BE49-F238E27FC236}">
                <a16:creationId xmlns:a16="http://schemas.microsoft.com/office/drawing/2014/main" id="{9FD9A357-B7D8-25BB-F5BA-04E5F9E2EB4A}"/>
              </a:ext>
            </a:extLst>
          </p:cNvPr>
          <p:cNvPicPr>
            <a:picLocks noChangeAspect="1"/>
          </p:cNvPicPr>
          <p:nvPr/>
        </p:nvPicPr>
        <p:blipFill>
          <a:blip r:embed="rId7"/>
          <a:stretch>
            <a:fillRect/>
          </a:stretch>
        </p:blipFill>
        <p:spPr>
          <a:xfrm>
            <a:off x="7386918" y="2320786"/>
            <a:ext cx="4805082" cy="4537214"/>
          </a:xfrm>
          <a:prstGeom prst="rect">
            <a:avLst/>
          </a:prstGeom>
        </p:spPr>
      </p:pic>
    </p:spTree>
    <p:extLst>
      <p:ext uri="{BB962C8B-B14F-4D97-AF65-F5344CB8AC3E}">
        <p14:creationId xmlns:p14="http://schemas.microsoft.com/office/powerpoint/2010/main" val="123249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F9DE-0E71-4620-AB11-7335840B8B4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0325DB75-7302-41F6-9938-0BE25801D77C}"/>
              </a:ext>
            </a:extLst>
          </p:cNvPr>
          <p:cNvSpPr>
            <a:spLocks noGrp="1"/>
          </p:cNvSpPr>
          <p:nvPr>
            <p:ph idx="1"/>
          </p:nvPr>
        </p:nvSpPr>
        <p:spPr>
          <a:xfrm>
            <a:off x="6856507" y="2823881"/>
            <a:ext cx="4367305" cy="3416300"/>
          </a:xfrm>
        </p:spPr>
        <p:txBody>
          <a:bodyPr>
            <a:normAutofit/>
          </a:bodyPr>
          <a:lstStyle/>
          <a:p>
            <a:pPr>
              <a:lnSpc>
                <a:spcPct val="150000"/>
              </a:lnSpc>
            </a:pPr>
            <a:r>
              <a:rPr lang="en-US" dirty="0"/>
              <a:t>Data Gathering</a:t>
            </a:r>
          </a:p>
          <a:p>
            <a:pPr>
              <a:lnSpc>
                <a:spcPct val="150000"/>
              </a:lnSpc>
            </a:pPr>
            <a:r>
              <a:rPr lang="en-US" dirty="0"/>
              <a:t>Dataset description</a:t>
            </a:r>
          </a:p>
          <a:p>
            <a:pPr>
              <a:lnSpc>
                <a:spcPct val="150000"/>
              </a:lnSpc>
            </a:pPr>
            <a:r>
              <a:rPr lang="en-US" dirty="0"/>
              <a:t>Analysis Tools</a:t>
            </a:r>
          </a:p>
          <a:p>
            <a:pPr>
              <a:lnSpc>
                <a:spcPct val="150000"/>
              </a:lnSpc>
            </a:pPr>
            <a:r>
              <a:rPr lang="en-US" dirty="0"/>
              <a:t>Data Cleaning and Preparation</a:t>
            </a:r>
          </a:p>
          <a:p>
            <a:pPr>
              <a:lnSpc>
                <a:spcPct val="150000"/>
              </a:lnSpc>
            </a:pPr>
            <a:r>
              <a:rPr lang="en-US" dirty="0"/>
              <a:t>Data Modelling</a:t>
            </a:r>
          </a:p>
          <a:p>
            <a:pPr>
              <a:lnSpc>
                <a:spcPct val="150000"/>
              </a:lnSpc>
            </a:pPr>
            <a:r>
              <a:rPr lang="en-US" dirty="0"/>
              <a:t>Data Visualization and Dashboard</a:t>
            </a:r>
          </a:p>
        </p:txBody>
      </p:sp>
      <p:pic>
        <p:nvPicPr>
          <p:cNvPr id="11" name="Picture 10">
            <a:extLst>
              <a:ext uri="{FF2B5EF4-FFF2-40B4-BE49-F238E27FC236}">
                <a16:creationId xmlns:a16="http://schemas.microsoft.com/office/drawing/2014/main" id="{1F3CBE1B-ABAB-486F-9049-6F603E117159}"/>
              </a:ext>
            </a:extLst>
          </p:cNvPr>
          <p:cNvPicPr>
            <a:picLocks noChangeAspect="1"/>
          </p:cNvPicPr>
          <p:nvPr/>
        </p:nvPicPr>
        <p:blipFill rotWithShape="1">
          <a:blip r:embed="rId2"/>
          <a:srcRect l="25650" t="17885" r="24661" b="19754"/>
          <a:stretch/>
        </p:blipFill>
        <p:spPr>
          <a:xfrm>
            <a:off x="968187" y="2822808"/>
            <a:ext cx="2581837" cy="2881688"/>
          </a:xfrm>
          <a:prstGeom prst="rect">
            <a:avLst/>
          </a:prstGeom>
        </p:spPr>
      </p:pic>
    </p:spTree>
    <p:extLst>
      <p:ext uri="{BB962C8B-B14F-4D97-AF65-F5344CB8AC3E}">
        <p14:creationId xmlns:p14="http://schemas.microsoft.com/office/powerpoint/2010/main" val="28570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08CF-7EAA-F11C-883C-D06B06101396}"/>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DATA GATHERING</a:t>
            </a:r>
          </a:p>
        </p:txBody>
      </p:sp>
      <p:sp>
        <p:nvSpPr>
          <p:cNvPr id="4" name="Content Placeholder 3">
            <a:extLst>
              <a:ext uri="{FF2B5EF4-FFF2-40B4-BE49-F238E27FC236}">
                <a16:creationId xmlns:a16="http://schemas.microsoft.com/office/drawing/2014/main" id="{22F7232F-0D8C-050E-7E61-FEDA8F5CC706}"/>
              </a:ext>
            </a:extLst>
          </p:cNvPr>
          <p:cNvSpPr>
            <a:spLocks noGrp="1"/>
          </p:cNvSpPr>
          <p:nvPr>
            <p:ph sz="half" idx="2"/>
          </p:nvPr>
        </p:nvSpPr>
        <p:spPr>
          <a:xfrm>
            <a:off x="455706" y="2489481"/>
            <a:ext cx="5640294" cy="3732024"/>
          </a:xfrm>
        </p:spPr>
        <p:txBody>
          <a:bodyPr>
            <a:noAutofit/>
          </a:bodyPr>
          <a:lstStyle/>
          <a:p>
            <a:pPr algn="just">
              <a:lnSpc>
                <a:spcPct val="200000"/>
              </a:lnSpc>
            </a:pPr>
            <a:r>
              <a:rPr lang="en-GB" sz="1400" dirty="0">
                <a:latin typeface="Arial" panose="020B0604020202020204" pitchFamily="34" charset="0"/>
                <a:cs typeface="Arial" panose="020B0604020202020204" pitchFamily="34" charset="0"/>
              </a:rPr>
              <a:t>World Bank Development Research group</a:t>
            </a:r>
          </a:p>
          <a:p>
            <a:pPr algn="just">
              <a:lnSpc>
                <a:spcPct val="200000"/>
              </a:lnSpc>
            </a:pPr>
            <a:r>
              <a:rPr lang="en-GB" sz="1400" dirty="0">
                <a:latin typeface="Arial" panose="020B0604020202020204" pitchFamily="34" charset="0"/>
                <a:cs typeface="Arial" panose="020B0604020202020204" pitchFamily="34" charset="0"/>
              </a:rPr>
              <a:t>World Bank account data, and OECD national account data files</a:t>
            </a:r>
          </a:p>
          <a:p>
            <a:pPr algn="just">
              <a:lnSpc>
                <a:spcPct val="200000"/>
              </a:lnSpc>
            </a:pPr>
            <a:r>
              <a:rPr lang="en-GB" sz="1400" dirty="0">
                <a:latin typeface="Arial" panose="020B0604020202020204" pitchFamily="34" charset="0"/>
                <a:cs typeface="Arial" panose="020B0604020202020204" pitchFamily="34" charset="0"/>
              </a:rPr>
              <a:t>World Bank Staff estimates based on age distribution of United Nations Populations Divisions World Population Prospects:2022 Revisions</a:t>
            </a:r>
          </a:p>
          <a:p>
            <a:pPr algn="just">
              <a:lnSpc>
                <a:spcPct val="200000"/>
              </a:lnSpc>
            </a:pPr>
            <a:r>
              <a:rPr lang="en-GB" sz="1400" dirty="0">
                <a:latin typeface="Arial" panose="020B0604020202020204" pitchFamily="34" charset="0"/>
                <a:cs typeface="Arial" panose="020B0604020202020204" pitchFamily="34" charset="0"/>
              </a:rPr>
              <a:t>International labour organization </a:t>
            </a:r>
            <a:r>
              <a:rPr lang="en-US" sz="1400" dirty="0">
                <a:effectLst/>
                <a:latin typeface="Arial" panose="020B0604020202020204" pitchFamily="34" charset="0"/>
                <a:ea typeface="Calibri" panose="020F0502020204030204" pitchFamily="34" charset="0"/>
                <a:cs typeface="Arial" panose="020B0604020202020204" pitchFamily="34" charset="0"/>
              </a:rPr>
              <a:t>“ILO Modelled Estimates and Projections database (ILOEST)” ILOSTAT. </a:t>
            </a:r>
            <a:endParaRPr lang="en-GB" sz="14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3268E7DD-0315-4060-9133-972F24DF1F84}"/>
              </a:ext>
            </a:extLst>
          </p:cNvPr>
          <p:cNvPicPr>
            <a:picLocks noChangeAspect="1"/>
          </p:cNvPicPr>
          <p:nvPr/>
        </p:nvPicPr>
        <p:blipFill rotWithShape="1">
          <a:blip r:embed="rId2"/>
          <a:srcRect l="15000" t="21221" r="13194" b="25832"/>
          <a:stretch/>
        </p:blipFill>
        <p:spPr>
          <a:xfrm>
            <a:off x="6795560" y="2294965"/>
            <a:ext cx="4940734" cy="3643157"/>
          </a:xfrm>
          <a:prstGeom prst="rect">
            <a:avLst/>
          </a:prstGeom>
        </p:spPr>
      </p:pic>
    </p:spTree>
    <p:extLst>
      <p:ext uri="{BB962C8B-B14F-4D97-AF65-F5344CB8AC3E}">
        <p14:creationId xmlns:p14="http://schemas.microsoft.com/office/powerpoint/2010/main" val="366466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432A11-03A8-A18C-6CEF-6470FF5D0890}"/>
              </a:ext>
            </a:extLst>
          </p:cNvPr>
          <p:cNvSpPr>
            <a:spLocks noGrp="1"/>
          </p:cNvSpPr>
          <p:nvPr>
            <p:ph sz="half" idx="2"/>
          </p:nvPr>
        </p:nvSpPr>
        <p:spPr>
          <a:xfrm>
            <a:off x="977153" y="3591294"/>
            <a:ext cx="9755094" cy="2840039"/>
          </a:xfrm>
        </p:spPr>
        <p:txBody>
          <a:bodyPr>
            <a:noAutofit/>
          </a:bodyPr>
          <a:lstStyle/>
          <a:p>
            <a:pPr marL="0" marR="0" algn="just">
              <a:lnSpc>
                <a:spcPct val="150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GDP Growth: </a:t>
            </a:r>
            <a:r>
              <a:rPr lang="en-US" sz="1400" dirty="0">
                <a:effectLst/>
                <a:latin typeface="Arial" panose="020B0604020202020204" pitchFamily="34" charset="0"/>
                <a:ea typeface="Calibri" panose="020F0502020204030204" pitchFamily="34" charset="0"/>
                <a:cs typeface="Arial" panose="020B0604020202020204" pitchFamily="34" charset="0"/>
              </a:rPr>
              <a:t>the annual growth rate of a country's Gross Domestic Product .</a:t>
            </a:r>
          </a:p>
          <a:p>
            <a:pPr marL="0" algn="just">
              <a:lnSpc>
                <a:spcPct val="150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GDP per capita: </a:t>
            </a:r>
            <a:r>
              <a:rPr lang="en-US" sz="1400" dirty="0">
                <a:effectLst/>
                <a:latin typeface="Arial" panose="020B0604020202020204" pitchFamily="34" charset="0"/>
                <a:ea typeface="Calibri" panose="020F0502020204030204" pitchFamily="34" charset="0"/>
                <a:cs typeface="Arial" panose="020B0604020202020204" pitchFamily="34" charset="0"/>
              </a:rPr>
              <a:t>GDP of a country divided by its total population</a:t>
            </a: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Income Group: </a:t>
            </a:r>
            <a:r>
              <a:rPr lang="en-US" sz="1400" dirty="0">
                <a:effectLst/>
                <a:latin typeface="Arial" panose="020B0604020202020204" pitchFamily="34" charset="0"/>
                <a:ea typeface="Calibri" panose="020F0502020204030204" pitchFamily="34" charset="0"/>
                <a:cs typeface="Arial" panose="020B0604020202020204" pitchFamily="34" charset="0"/>
              </a:rPr>
              <a:t>categorizes countries into income groups based on factors like their GDP per capita</a:t>
            </a: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Dependent old age: </a:t>
            </a:r>
            <a:r>
              <a:rPr lang="en-US" sz="1400" dirty="0">
                <a:effectLst/>
                <a:latin typeface="Arial" panose="020B0604020202020204" pitchFamily="34" charset="0"/>
                <a:ea typeface="Calibri" panose="020F0502020204030204" pitchFamily="34" charset="0"/>
                <a:cs typeface="Arial" panose="020B0604020202020204" pitchFamily="34" charset="0"/>
              </a:rPr>
              <a:t> percentage of the population that is considered elderly, typically those aged 65 and older</a:t>
            </a:r>
            <a:r>
              <a:rPr lang="en-US" sz="1400" b="1" kern="100" dirty="0">
                <a:effectLst/>
                <a:latin typeface="Arial" panose="020B0604020202020204" pitchFamily="34" charset="0"/>
                <a:ea typeface="Calibri" panose="020F0502020204030204" pitchFamily="34" charset="0"/>
                <a:cs typeface="Arial" panose="020B0604020202020204" pitchFamily="34" charset="0"/>
              </a:rPr>
              <a:t> </a:t>
            </a:r>
          </a:p>
          <a:p>
            <a:pPr marL="0" marR="0" algn="just">
              <a:lnSpc>
                <a:spcPct val="150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Unemployment rate: </a:t>
            </a:r>
            <a:r>
              <a:rPr lang="en-US" sz="1400" b="1" kern="100" dirty="0">
                <a:latin typeface="Arial" panose="020B0604020202020204" pitchFamily="34" charset="0"/>
                <a:ea typeface="Calibri" panose="020F0502020204030204" pitchFamily="34" charset="0"/>
                <a:cs typeface="Arial" panose="020B0604020202020204" pitchFamily="34" charset="0"/>
              </a:rPr>
              <a:t>p</a:t>
            </a:r>
            <a:r>
              <a:rPr lang="en-US" sz="1400" dirty="0">
                <a:effectLst/>
                <a:latin typeface="Arial" panose="020B0604020202020204" pitchFamily="34" charset="0"/>
                <a:ea typeface="Calibri" panose="020F0502020204030204" pitchFamily="34" charset="0"/>
                <a:cs typeface="Arial" panose="020B0604020202020204" pitchFamily="34" charset="0"/>
              </a:rPr>
              <a:t>ercentage of the labor force that is currently unemployed</a:t>
            </a: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Limited access to drinking water: </a:t>
            </a:r>
            <a:r>
              <a:rPr lang="en-US" sz="1400" dirty="0">
                <a:effectLst/>
                <a:latin typeface="Arial" panose="020B0604020202020204" pitchFamily="34" charset="0"/>
                <a:ea typeface="Calibri" panose="020F0502020204030204" pitchFamily="34" charset="0"/>
                <a:cs typeface="Arial" panose="020B0604020202020204" pitchFamily="34" charset="0"/>
              </a:rPr>
              <a:t>percentage of the population in a country that lacks adequate access to clean   	and safe drinking water sources</a:t>
            </a: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4" name="Title 1">
            <a:extLst>
              <a:ext uri="{FF2B5EF4-FFF2-40B4-BE49-F238E27FC236}">
                <a16:creationId xmlns:a16="http://schemas.microsoft.com/office/drawing/2014/main" id="{343879D0-2361-4808-949B-3225B5371E38}"/>
              </a:ext>
            </a:extLst>
          </p:cNvPr>
          <p:cNvSpPr txBox="1">
            <a:spLocks/>
          </p:cNvSpPr>
          <p:nvPr/>
        </p:nvSpPr>
        <p:spPr bwMode="gray">
          <a:xfrm>
            <a:off x="977153" y="1018491"/>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latin typeface="Arial" panose="020B0604020202020204" pitchFamily="34" charset="0"/>
                <a:cs typeface="Arial" panose="020B0604020202020204" pitchFamily="34" charset="0"/>
              </a:rPr>
              <a:t>DATASET DESCRIPTION</a:t>
            </a:r>
          </a:p>
        </p:txBody>
      </p:sp>
      <p:sp>
        <p:nvSpPr>
          <p:cNvPr id="17" name="Text Placeholder 2">
            <a:extLst>
              <a:ext uri="{FF2B5EF4-FFF2-40B4-BE49-F238E27FC236}">
                <a16:creationId xmlns:a16="http://schemas.microsoft.com/office/drawing/2014/main" id="{48A3917D-6608-48E4-AF5D-A511138572CC}"/>
              </a:ext>
            </a:extLst>
          </p:cNvPr>
          <p:cNvSpPr txBox="1">
            <a:spLocks/>
          </p:cNvSpPr>
          <p:nvPr/>
        </p:nvSpPr>
        <p:spPr>
          <a:xfrm>
            <a:off x="977153" y="2456329"/>
            <a:ext cx="9755094" cy="851648"/>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algn="just">
              <a:lnSpc>
                <a:spcPct val="115000"/>
              </a:lnSpc>
              <a:spcBef>
                <a:spcPts val="0"/>
              </a:spcBef>
            </a:pPr>
            <a:r>
              <a:rPr lang="en-US" sz="1400" kern="100" dirty="0">
                <a:solidFill>
                  <a:schemeClr val="tx1"/>
                </a:solidFill>
                <a:latin typeface="Arial" panose="020B0604020202020204" pitchFamily="34" charset="0"/>
                <a:ea typeface="Calibri" panose="020F0502020204030204" pitchFamily="34" charset="0"/>
                <a:cs typeface="Arial" panose="020B0604020202020204" pitchFamily="34" charset="0"/>
              </a:rPr>
              <a:t>A collection of socio-economic and demographic indicators for selected African countries over 10 years.</a:t>
            </a:r>
          </a:p>
          <a:p>
            <a:pPr algn="just">
              <a:lnSpc>
                <a:spcPct val="115000"/>
              </a:lnSpc>
              <a:spcBef>
                <a:spcPts val="0"/>
              </a:spcBef>
            </a:pPr>
            <a:r>
              <a:rPr lang="en-US" sz="1400" kern="100" dirty="0">
                <a:solidFill>
                  <a:schemeClr val="tx1"/>
                </a:solidFill>
                <a:latin typeface="Arial" panose="020B0604020202020204" pitchFamily="34" charset="0"/>
                <a:ea typeface="Calibri" panose="020F0502020204030204" pitchFamily="34" charset="0"/>
                <a:cs typeface="Arial" panose="020B0604020202020204" pitchFamily="34" charset="0"/>
              </a:rPr>
              <a:t> </a:t>
            </a:r>
          </a:p>
          <a:p>
            <a:pPr algn="just">
              <a:lnSpc>
                <a:spcPct val="115000"/>
              </a:lnSpc>
              <a:spcBef>
                <a:spcPts val="0"/>
              </a:spcBef>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Here is a description of some of the data fields:</a:t>
            </a:r>
            <a:endParaRPr lang="en-US" sz="1400" kern="1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6202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3491</TotalTime>
  <Words>1827</Words>
  <Application>Microsoft Office PowerPoint</Application>
  <PresentationFormat>Widescreen</PresentationFormat>
  <Paragraphs>206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Times New Roman</vt:lpstr>
      <vt:lpstr>Wingdings 3</vt:lpstr>
      <vt:lpstr>Ion Boardroom</vt:lpstr>
      <vt:lpstr>PowerPoint Presentation</vt:lpstr>
      <vt:lpstr>UNVEILING THE ROOTS OF AFRICAN POVERTY</vt:lpstr>
      <vt:lpstr>CONTENT</vt:lpstr>
      <vt:lpstr>OBJECTIVES</vt:lpstr>
      <vt:lpstr>INTRODUCTION</vt:lpstr>
      <vt:lpstr>PowerPoint Presentation</vt:lpstr>
      <vt:lpstr>METHODOLOGY</vt:lpstr>
      <vt:lpstr>DATA GATHERING</vt:lpstr>
      <vt:lpstr>PowerPoint Presentation</vt:lpstr>
      <vt:lpstr>TOOLS</vt:lpstr>
      <vt:lpstr>DATA CLEANING</vt:lpstr>
      <vt:lpstr>DATA MODEL</vt:lpstr>
      <vt:lpstr>PowerPoint Presentation</vt:lpstr>
      <vt:lpstr>INSIGHTS</vt:lpstr>
      <vt:lpstr>Limited access to drinking water</vt:lpstr>
      <vt:lpstr>Limited access to sanitation</vt:lpstr>
      <vt:lpstr>Age dependency Ratio</vt:lpstr>
      <vt:lpstr>Age dependency</vt:lpstr>
      <vt:lpstr>RECOMMENDATIONS</vt:lpstr>
      <vt:lpstr>Unemployment rate</vt:lpstr>
      <vt:lpstr>Income Group</vt:lpstr>
      <vt:lpstr>Accountability and Corruption</vt:lpstr>
      <vt:lpstr>Gross Domestic Product (GDP)</vt:lpstr>
      <vt:lpstr>RECOMMENDATIONS</vt:lpstr>
      <vt:lpstr>GDP Per Capita</vt:lpstr>
      <vt:lpstr>GDP Per Capita</vt:lpstr>
      <vt:lpstr>RECOMMENDATIONS</vt:lpstr>
      <vt:lpstr>RECOMMENDATIONS</vt:lpstr>
      <vt:lpstr>PowerPoint Presentation</vt:lpstr>
      <vt:lpstr>Project Results</vt:lpstr>
      <vt:lpstr>Project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roots of African poverty.</dc:title>
  <dc:creator>Mamaye Yahya Kamara</dc:creator>
  <cp:lastModifiedBy>ZEENAT OYETOLU</cp:lastModifiedBy>
  <cp:revision>90</cp:revision>
  <dcterms:created xsi:type="dcterms:W3CDTF">2023-10-09T15:04:12Z</dcterms:created>
  <dcterms:modified xsi:type="dcterms:W3CDTF">2023-10-12T10:28:33Z</dcterms:modified>
</cp:coreProperties>
</file>