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6CFA-6F84-7FD1-EE45-7DDDF8F6F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F16950-31F3-0768-266F-9DE41E644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3F84C8-862D-333A-D587-ADA11F29C974}"/>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5" name="Footer Placeholder 4">
            <a:extLst>
              <a:ext uri="{FF2B5EF4-FFF2-40B4-BE49-F238E27FC236}">
                <a16:creationId xmlns:a16="http://schemas.microsoft.com/office/drawing/2014/main" id="{A805B9AE-CE9A-708F-CED2-6A1C8AE5B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526D9-4157-FAE3-36E2-E149C18341F1}"/>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43089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106F-6270-2D6E-613B-8AD96E32BF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77FF8-AB89-C917-6C82-F71AD1ED9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CC4EB-EABC-150B-C5BD-FB1799187F20}"/>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5" name="Footer Placeholder 4">
            <a:extLst>
              <a:ext uri="{FF2B5EF4-FFF2-40B4-BE49-F238E27FC236}">
                <a16:creationId xmlns:a16="http://schemas.microsoft.com/office/drawing/2014/main" id="{4505E614-5E9C-6BAE-62B5-5BD328380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DBA28-463E-8DCC-D56D-52465F1CE092}"/>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258537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20F21-3EE9-601E-915C-0BA89FEF71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B617CD-E7E2-9078-C45F-71F47EE6CF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9DF1A-9C32-10AE-B324-CD4720A03A8B}"/>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5" name="Footer Placeholder 4">
            <a:extLst>
              <a:ext uri="{FF2B5EF4-FFF2-40B4-BE49-F238E27FC236}">
                <a16:creationId xmlns:a16="http://schemas.microsoft.com/office/drawing/2014/main" id="{30AE470B-B1E4-C4D6-40BB-263EBFEFC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50F2C-AE6B-9896-28DD-CEDC90759DB4}"/>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42819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1DFC-9B6D-F616-4056-6A1A8FF922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99D9C-0BC4-7231-277B-AC3604638B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8F9A8-DD69-A9F3-67A5-CAC2E66A1468}"/>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5" name="Footer Placeholder 4">
            <a:extLst>
              <a:ext uri="{FF2B5EF4-FFF2-40B4-BE49-F238E27FC236}">
                <a16:creationId xmlns:a16="http://schemas.microsoft.com/office/drawing/2014/main" id="{FC073BEC-F6B7-C7EF-852E-E24BE00A2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C89CB-D4E0-6803-48E2-7BF206788A68}"/>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620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B6B-9F43-C83F-6387-D51542A22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00BC8-2FF6-FA2B-6394-30C67F347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B83BC2-D045-515B-3CFC-ECAECDD36BBE}"/>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5" name="Footer Placeholder 4">
            <a:extLst>
              <a:ext uri="{FF2B5EF4-FFF2-40B4-BE49-F238E27FC236}">
                <a16:creationId xmlns:a16="http://schemas.microsoft.com/office/drawing/2014/main" id="{BEED16F6-8E3E-A52D-8E09-05A4BAEE3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31F40-9DB4-36EE-9704-93883BC890DD}"/>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24867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649C-464B-BB1D-5639-D5804722C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BF5F4-868E-3BF3-AABB-28FD4E49F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5DF5C-00BE-A4A2-7258-3A07B79648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65F745-CF92-4C18-BF34-9CE5077D0F09}"/>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6" name="Footer Placeholder 5">
            <a:extLst>
              <a:ext uri="{FF2B5EF4-FFF2-40B4-BE49-F238E27FC236}">
                <a16:creationId xmlns:a16="http://schemas.microsoft.com/office/drawing/2014/main" id="{DB0C747C-3F62-487B-9078-10C7D2AC6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A4B6F-2703-C210-3BC1-ED4999889747}"/>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2907014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EF0C-5621-EFBB-56C2-D032E0A24E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D3AB74-CF36-2667-63C3-995938894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E84A4-75D8-A401-FAC7-41BAA596F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45679-EB95-CBAF-8C18-4982535D7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1A8924-F6DE-84E1-416D-69C72748AC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E7604-6054-2CA1-C17C-D2E236C793A5}"/>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8" name="Footer Placeholder 7">
            <a:extLst>
              <a:ext uri="{FF2B5EF4-FFF2-40B4-BE49-F238E27FC236}">
                <a16:creationId xmlns:a16="http://schemas.microsoft.com/office/drawing/2014/main" id="{1DEB5910-E960-FF22-8E17-5DABFD8E3D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2ABED0-AD3F-4DEA-0F6C-A171BCE03CF4}"/>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240943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E79E-EFF7-5E56-7F26-1D67E710E0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1C5A5-4958-BF04-96D5-86722A5C2414}"/>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4" name="Footer Placeholder 3">
            <a:extLst>
              <a:ext uri="{FF2B5EF4-FFF2-40B4-BE49-F238E27FC236}">
                <a16:creationId xmlns:a16="http://schemas.microsoft.com/office/drawing/2014/main" id="{80068165-6BEA-DAA9-8C29-3F6A3A49D1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E2C72-B52A-CB9D-E16D-B7AA4F22DCAD}"/>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44003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58AFE9-A9D9-8A4E-863E-A3D40C29F2D0}"/>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3" name="Footer Placeholder 2">
            <a:extLst>
              <a:ext uri="{FF2B5EF4-FFF2-40B4-BE49-F238E27FC236}">
                <a16:creationId xmlns:a16="http://schemas.microsoft.com/office/drawing/2014/main" id="{5ED57D20-1F5A-3160-2C75-E0540DEC8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910542-551E-ADA6-865D-02F277FE4576}"/>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4000119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BFBA-9B76-1C89-1611-B25F9CED8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1698D9-1C87-6F58-1C7A-6EC87C262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FECC1F-6FCE-6F86-368A-3441ABCBE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65341-D45C-0C0E-D746-D41E26C6324F}"/>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6" name="Footer Placeholder 5">
            <a:extLst>
              <a:ext uri="{FF2B5EF4-FFF2-40B4-BE49-F238E27FC236}">
                <a16:creationId xmlns:a16="http://schemas.microsoft.com/office/drawing/2014/main" id="{CAF06AD3-4E80-9CB6-EE6F-FAB8607CE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0BD6C-B1F8-8936-FA72-05A25FE105C3}"/>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149144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2974-13F1-9521-5A80-1235BB7D3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0DB004-66BE-4506-9975-7FF6BD9CA4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8FF4D-C543-D7BC-6205-657FF3C20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6067A-579B-0D2D-EF63-8D8F5B0F92AE}"/>
              </a:ext>
            </a:extLst>
          </p:cNvPr>
          <p:cNvSpPr>
            <a:spLocks noGrp="1"/>
          </p:cNvSpPr>
          <p:nvPr>
            <p:ph type="dt" sz="half" idx="10"/>
          </p:nvPr>
        </p:nvSpPr>
        <p:spPr/>
        <p:txBody>
          <a:bodyPr/>
          <a:lstStyle/>
          <a:p>
            <a:fld id="{AA44C6FC-D518-40BE-98A9-928EB1B2DAC9}" type="datetimeFigureOut">
              <a:rPr lang="en-US" smtClean="0"/>
              <a:t>11/30/2023</a:t>
            </a:fld>
            <a:endParaRPr lang="en-US"/>
          </a:p>
        </p:txBody>
      </p:sp>
      <p:sp>
        <p:nvSpPr>
          <p:cNvPr id="6" name="Footer Placeholder 5">
            <a:extLst>
              <a:ext uri="{FF2B5EF4-FFF2-40B4-BE49-F238E27FC236}">
                <a16:creationId xmlns:a16="http://schemas.microsoft.com/office/drawing/2014/main" id="{15C2E45C-CA05-44B4-F503-353E6843D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7BF73-CC63-3419-D336-069379D1E793}"/>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12998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8FC5E-B824-8636-1CE3-F6696E5DA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3FD76-D519-A818-9237-717A4E99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3A650-25AC-EBC8-F348-9FB5CC102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4C6FC-D518-40BE-98A9-928EB1B2DAC9}" type="datetimeFigureOut">
              <a:rPr lang="en-US" smtClean="0"/>
              <a:t>11/30/2023</a:t>
            </a:fld>
            <a:endParaRPr lang="en-US"/>
          </a:p>
        </p:txBody>
      </p:sp>
      <p:sp>
        <p:nvSpPr>
          <p:cNvPr id="5" name="Footer Placeholder 4">
            <a:extLst>
              <a:ext uri="{FF2B5EF4-FFF2-40B4-BE49-F238E27FC236}">
                <a16:creationId xmlns:a16="http://schemas.microsoft.com/office/drawing/2014/main" id="{04E3AE88-A3DC-6B3E-F85A-FD26F8946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9824AC-E8CF-C5C6-9046-379B6FDC6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4F999-050C-4269-BA61-F47440BC6F92}" type="slidenum">
              <a:rPr lang="en-US" smtClean="0"/>
              <a:t>‹#›</a:t>
            </a:fld>
            <a:endParaRPr lang="en-US"/>
          </a:p>
        </p:txBody>
      </p:sp>
    </p:spTree>
    <p:extLst>
      <p:ext uri="{BB962C8B-B14F-4D97-AF65-F5344CB8AC3E}">
        <p14:creationId xmlns:p14="http://schemas.microsoft.com/office/powerpoint/2010/main" val="215517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toryweaver.org.in/illustrations/53398-thanks" TargetMode="External"/><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0584-F666-F6EE-12B9-CB64A56E080F}"/>
              </a:ext>
            </a:extLst>
          </p:cNvPr>
          <p:cNvSpPr>
            <a:spLocks noGrp="1"/>
          </p:cNvSpPr>
          <p:nvPr>
            <p:ph type="ctrTitle"/>
          </p:nvPr>
        </p:nvSpPr>
        <p:spPr/>
        <p:txBody>
          <a:bodyPr>
            <a:normAutofit fontScale="90000"/>
          </a:bodyPr>
          <a:lstStyle/>
          <a:p>
            <a:r>
              <a:rPr lang="en-US" dirty="0"/>
              <a:t>Parkinson’s Disease Detection Using Machine Learning</a:t>
            </a:r>
          </a:p>
        </p:txBody>
      </p:sp>
      <p:sp>
        <p:nvSpPr>
          <p:cNvPr id="3" name="Subtitle 2">
            <a:extLst>
              <a:ext uri="{FF2B5EF4-FFF2-40B4-BE49-F238E27FC236}">
                <a16:creationId xmlns:a16="http://schemas.microsoft.com/office/drawing/2014/main" id="{89720834-9BF7-0D36-8D48-F5BFE77AAB8B}"/>
              </a:ext>
            </a:extLst>
          </p:cNvPr>
          <p:cNvSpPr>
            <a:spLocks noGrp="1"/>
          </p:cNvSpPr>
          <p:nvPr>
            <p:ph type="subTitle" idx="1"/>
          </p:nvPr>
        </p:nvSpPr>
        <p:spPr>
          <a:xfrm>
            <a:off x="766916" y="4575432"/>
            <a:ext cx="9144000" cy="1655762"/>
          </a:xfrm>
        </p:spPr>
        <p:txBody>
          <a:bodyPr/>
          <a:lstStyle/>
          <a:p>
            <a:pPr algn="l"/>
            <a:r>
              <a:rPr lang="en-US" dirty="0"/>
              <a:t>By</a:t>
            </a:r>
          </a:p>
          <a:p>
            <a:pPr algn="l"/>
            <a:r>
              <a:rPr lang="en-US" dirty="0"/>
              <a:t>Zarak Jahan</a:t>
            </a:r>
          </a:p>
          <a:p>
            <a:pPr algn="l"/>
            <a:r>
              <a:rPr lang="en-US" dirty="0"/>
              <a:t>CB.SC.P2AIE23005</a:t>
            </a:r>
          </a:p>
        </p:txBody>
      </p:sp>
    </p:spTree>
    <p:extLst>
      <p:ext uri="{BB962C8B-B14F-4D97-AF65-F5344CB8AC3E}">
        <p14:creationId xmlns:p14="http://schemas.microsoft.com/office/powerpoint/2010/main" val="36505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0207-CA39-4BA8-7839-31F2B131A5F3}"/>
              </a:ext>
            </a:extLst>
          </p:cNvPr>
          <p:cNvSpPr>
            <a:spLocks noGrp="1"/>
          </p:cNvSpPr>
          <p:nvPr>
            <p:ph type="title"/>
          </p:nvPr>
        </p:nvSpPr>
        <p:spPr/>
        <p:txBody>
          <a:bodyPr/>
          <a:lstStyle/>
          <a:p>
            <a:pPr algn="ctr"/>
            <a:r>
              <a:rPr lang="en-US" dirty="0"/>
              <a:t>One Hot Encoding</a:t>
            </a:r>
          </a:p>
        </p:txBody>
      </p:sp>
      <p:sp>
        <p:nvSpPr>
          <p:cNvPr id="3" name="Content Placeholder 2">
            <a:extLst>
              <a:ext uri="{FF2B5EF4-FFF2-40B4-BE49-F238E27FC236}">
                <a16:creationId xmlns:a16="http://schemas.microsoft.com/office/drawing/2014/main" id="{B6BE71B0-4D4A-5BB0-69B9-C1490470FB70}"/>
              </a:ext>
            </a:extLst>
          </p:cNvPr>
          <p:cNvSpPr>
            <a:spLocks noGrp="1"/>
          </p:cNvSpPr>
          <p:nvPr>
            <p:ph idx="1"/>
          </p:nvPr>
        </p:nvSpPr>
        <p:spPr/>
        <p:txBody>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Performing Onehotencoding the string values of the column [Name] are transformed to categorical value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C9A895CB-0C38-1944-39A3-9884F9373E5A}"/>
              </a:ext>
            </a:extLst>
          </p:cNvPr>
          <p:cNvPicPr>
            <a:picLocks noChangeAspect="1"/>
          </p:cNvPicPr>
          <p:nvPr/>
        </p:nvPicPr>
        <p:blipFill>
          <a:blip r:embed="rId2"/>
          <a:stretch>
            <a:fillRect/>
          </a:stretch>
        </p:blipFill>
        <p:spPr>
          <a:xfrm>
            <a:off x="2153265" y="2903465"/>
            <a:ext cx="7777316" cy="2907399"/>
          </a:xfrm>
          <a:prstGeom prst="rect">
            <a:avLst/>
          </a:prstGeom>
        </p:spPr>
      </p:pic>
    </p:spTree>
    <p:extLst>
      <p:ext uri="{BB962C8B-B14F-4D97-AF65-F5344CB8AC3E}">
        <p14:creationId xmlns:p14="http://schemas.microsoft.com/office/powerpoint/2010/main" val="391600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5D71-77AA-06BD-EFCC-03ECAD87E921}"/>
              </a:ext>
            </a:extLst>
          </p:cNvPr>
          <p:cNvSpPr>
            <a:spLocks noGrp="1"/>
          </p:cNvSpPr>
          <p:nvPr>
            <p:ph type="title"/>
          </p:nvPr>
        </p:nvSpPr>
        <p:spPr/>
        <p:txBody>
          <a:bodyPr/>
          <a:lstStyle/>
          <a:p>
            <a:pPr algn="ctr"/>
            <a:r>
              <a:rPr lang="en-US" dirty="0"/>
              <a:t>Linear Regression</a:t>
            </a:r>
          </a:p>
        </p:txBody>
      </p:sp>
      <p:graphicFrame>
        <p:nvGraphicFramePr>
          <p:cNvPr id="4" name="Content Placeholder 3">
            <a:extLst>
              <a:ext uri="{FF2B5EF4-FFF2-40B4-BE49-F238E27FC236}">
                <a16:creationId xmlns:a16="http://schemas.microsoft.com/office/drawing/2014/main" id="{0FD67E8D-0655-25F3-0C85-9134A2B348B6}"/>
              </a:ext>
            </a:extLst>
          </p:cNvPr>
          <p:cNvGraphicFramePr>
            <a:graphicFrameLocks noGrp="1"/>
          </p:cNvGraphicFramePr>
          <p:nvPr>
            <p:ph idx="1"/>
            <p:extLst>
              <p:ext uri="{D42A27DB-BD31-4B8C-83A1-F6EECF244321}">
                <p14:modId xmlns:p14="http://schemas.microsoft.com/office/powerpoint/2010/main" val="649650958"/>
              </p:ext>
            </p:extLst>
          </p:nvPr>
        </p:nvGraphicFramePr>
        <p:xfrm>
          <a:off x="618040" y="2574185"/>
          <a:ext cx="5725160" cy="1224915"/>
        </p:xfrm>
        <a:graphic>
          <a:graphicData uri="http://schemas.openxmlformats.org/drawingml/2006/table">
            <a:tbl>
              <a:tblPr firstRow="1" firstCol="1" bandRow="1">
                <a:tableStyleId>{5940675A-B579-460E-94D1-54222C63F5DA}</a:tableStyleId>
              </a:tblPr>
              <a:tblGrid>
                <a:gridCol w="1351915">
                  <a:extLst>
                    <a:ext uri="{9D8B030D-6E8A-4147-A177-3AD203B41FA5}">
                      <a16:colId xmlns:a16="http://schemas.microsoft.com/office/drawing/2014/main" val="352155943"/>
                    </a:ext>
                  </a:extLst>
                </a:gridCol>
                <a:gridCol w="3855085">
                  <a:extLst>
                    <a:ext uri="{9D8B030D-6E8A-4147-A177-3AD203B41FA5}">
                      <a16:colId xmlns:a16="http://schemas.microsoft.com/office/drawing/2014/main" val="2194228781"/>
                    </a:ext>
                  </a:extLst>
                </a:gridCol>
                <a:gridCol w="518160">
                  <a:extLst>
                    <a:ext uri="{9D8B030D-6E8A-4147-A177-3AD203B41FA5}">
                      <a16:colId xmlns:a16="http://schemas.microsoft.com/office/drawing/2014/main" val="438115281"/>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Purpose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518993"/>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3023028"/>
                  </a:ext>
                </a:extLst>
              </a:tr>
              <a:tr h="0">
                <a:tc>
                  <a:txBody>
                    <a:bodyPr/>
                    <a:lstStyle/>
                    <a:p>
                      <a:pPr marL="0" marR="0" algn="just">
                        <a:lnSpc>
                          <a:spcPct val="115000"/>
                        </a:lnSpc>
                        <a:spcBef>
                          <a:spcPts val="0"/>
                        </a:spcBef>
                        <a:spcAft>
                          <a:spcPts val="0"/>
                        </a:spcAft>
                      </a:pPr>
                      <a:r>
                        <a:rPr lang="en-IN" sz="1200" dirty="0">
                          <a:effectLst/>
                        </a:rPr>
                        <a:t>Random State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rPr>
                        <a:t>This parameter sets the seed for the random number generator used by the data splitter. By using a fixed seed, the random splitting process becomes deterministic, allowing for result reproducibility.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3627369"/>
                  </a:ext>
                </a:extLst>
              </a:tr>
            </a:tbl>
          </a:graphicData>
        </a:graphic>
      </p:graphicFrame>
      <p:pic>
        <p:nvPicPr>
          <p:cNvPr id="5" name="Picture 4">
            <a:extLst>
              <a:ext uri="{FF2B5EF4-FFF2-40B4-BE49-F238E27FC236}">
                <a16:creationId xmlns:a16="http://schemas.microsoft.com/office/drawing/2014/main" id="{7E654F20-7992-9D8C-9CC2-9A643453DE53}"/>
              </a:ext>
            </a:extLst>
          </p:cNvPr>
          <p:cNvPicPr>
            <a:picLocks noChangeAspect="1"/>
          </p:cNvPicPr>
          <p:nvPr/>
        </p:nvPicPr>
        <p:blipFill>
          <a:blip r:embed="rId2"/>
          <a:stretch>
            <a:fillRect/>
          </a:stretch>
        </p:blipFill>
        <p:spPr>
          <a:xfrm>
            <a:off x="6862915" y="1916084"/>
            <a:ext cx="4851871" cy="3766032"/>
          </a:xfrm>
          <a:prstGeom prst="rect">
            <a:avLst/>
          </a:prstGeom>
        </p:spPr>
      </p:pic>
    </p:spTree>
    <p:extLst>
      <p:ext uri="{BB962C8B-B14F-4D97-AF65-F5344CB8AC3E}">
        <p14:creationId xmlns:p14="http://schemas.microsoft.com/office/powerpoint/2010/main" val="160489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5D71-77AA-06BD-EFCC-03ECAD87E921}"/>
              </a:ext>
            </a:extLst>
          </p:cNvPr>
          <p:cNvSpPr>
            <a:spLocks noGrp="1"/>
          </p:cNvSpPr>
          <p:nvPr>
            <p:ph type="title"/>
          </p:nvPr>
        </p:nvSpPr>
        <p:spPr/>
        <p:txBody>
          <a:bodyPr/>
          <a:lstStyle/>
          <a:p>
            <a:pPr algn="ctr"/>
            <a:r>
              <a:rPr lang="en-US" dirty="0"/>
              <a:t>Logistic Regression</a:t>
            </a:r>
          </a:p>
        </p:txBody>
      </p:sp>
      <p:graphicFrame>
        <p:nvGraphicFramePr>
          <p:cNvPr id="7" name="Content Placeholder 6">
            <a:extLst>
              <a:ext uri="{FF2B5EF4-FFF2-40B4-BE49-F238E27FC236}">
                <a16:creationId xmlns:a16="http://schemas.microsoft.com/office/drawing/2014/main" id="{EEA0F464-CDCB-EE17-564A-05525B0ED263}"/>
              </a:ext>
            </a:extLst>
          </p:cNvPr>
          <p:cNvGraphicFramePr>
            <a:graphicFrameLocks noGrp="1"/>
          </p:cNvGraphicFramePr>
          <p:nvPr>
            <p:ph idx="1"/>
            <p:extLst>
              <p:ext uri="{D42A27DB-BD31-4B8C-83A1-F6EECF244321}">
                <p14:modId xmlns:p14="http://schemas.microsoft.com/office/powerpoint/2010/main" val="4272432655"/>
              </p:ext>
            </p:extLst>
          </p:nvPr>
        </p:nvGraphicFramePr>
        <p:xfrm>
          <a:off x="370840" y="2018159"/>
          <a:ext cx="5725160" cy="2053844"/>
        </p:xfrm>
        <a:graphic>
          <a:graphicData uri="http://schemas.openxmlformats.org/drawingml/2006/table">
            <a:tbl>
              <a:tblPr firstRow="1" firstCol="1" bandRow="1">
                <a:tableStyleId>{5940675A-B579-460E-94D1-54222C63F5DA}</a:tableStyleId>
              </a:tblPr>
              <a:tblGrid>
                <a:gridCol w="1311275">
                  <a:extLst>
                    <a:ext uri="{9D8B030D-6E8A-4147-A177-3AD203B41FA5}">
                      <a16:colId xmlns:a16="http://schemas.microsoft.com/office/drawing/2014/main" val="1960841776"/>
                    </a:ext>
                  </a:extLst>
                </a:gridCol>
                <a:gridCol w="2914650">
                  <a:extLst>
                    <a:ext uri="{9D8B030D-6E8A-4147-A177-3AD203B41FA5}">
                      <a16:colId xmlns:a16="http://schemas.microsoft.com/office/drawing/2014/main" val="2775588374"/>
                    </a:ext>
                  </a:extLst>
                </a:gridCol>
                <a:gridCol w="1499235">
                  <a:extLst>
                    <a:ext uri="{9D8B030D-6E8A-4147-A177-3AD203B41FA5}">
                      <a16:colId xmlns:a16="http://schemas.microsoft.com/office/drawing/2014/main" val="2377079380"/>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3280068"/>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5289775"/>
                  </a:ext>
                </a:extLst>
              </a:tr>
              <a:tr h="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5437709"/>
                  </a:ext>
                </a:extLst>
              </a:tr>
              <a:tr h="0">
                <a:tc>
                  <a:txBody>
                    <a:bodyPr/>
                    <a:lstStyle/>
                    <a:p>
                      <a:pPr marL="0" marR="0" algn="just">
                        <a:lnSpc>
                          <a:spcPct val="115000"/>
                        </a:lnSpc>
                        <a:spcBef>
                          <a:spcPts val="0"/>
                        </a:spcBef>
                        <a:spcAft>
                          <a:spcPts val="0"/>
                        </a:spcAft>
                      </a:pPr>
                      <a:r>
                        <a:rPr lang="en-IN" sz="1200">
                          <a:effectLst/>
                        </a:rPr>
                        <a:t>Grid Search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0.001, 0.01, 0.1, 1, 10, 100, 1000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7445641"/>
                  </a:ext>
                </a:extLst>
              </a:tr>
            </a:tbl>
          </a:graphicData>
        </a:graphic>
      </p:graphicFrame>
      <p:pic>
        <p:nvPicPr>
          <p:cNvPr id="8" name="Picture 7">
            <a:extLst>
              <a:ext uri="{FF2B5EF4-FFF2-40B4-BE49-F238E27FC236}">
                <a16:creationId xmlns:a16="http://schemas.microsoft.com/office/drawing/2014/main" id="{C7AD4D7B-E88F-1D3B-C774-A083210EB89F}"/>
              </a:ext>
            </a:extLst>
          </p:cNvPr>
          <p:cNvPicPr>
            <a:picLocks noChangeAspect="1"/>
          </p:cNvPicPr>
          <p:nvPr/>
        </p:nvPicPr>
        <p:blipFill>
          <a:blip r:embed="rId2"/>
          <a:stretch>
            <a:fillRect/>
          </a:stretch>
        </p:blipFill>
        <p:spPr>
          <a:xfrm>
            <a:off x="6830060" y="3886288"/>
            <a:ext cx="4991100" cy="2053844"/>
          </a:xfrm>
          <a:prstGeom prst="rect">
            <a:avLst/>
          </a:prstGeom>
        </p:spPr>
      </p:pic>
    </p:spTree>
    <p:extLst>
      <p:ext uri="{BB962C8B-B14F-4D97-AF65-F5344CB8AC3E}">
        <p14:creationId xmlns:p14="http://schemas.microsoft.com/office/powerpoint/2010/main" val="262886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FF48-D7D3-43A9-3D44-0AFDEC57382F}"/>
              </a:ext>
            </a:extLst>
          </p:cNvPr>
          <p:cNvSpPr>
            <a:spLocks noGrp="1"/>
          </p:cNvSpPr>
          <p:nvPr>
            <p:ph type="title"/>
          </p:nvPr>
        </p:nvSpPr>
        <p:spPr/>
        <p:txBody>
          <a:bodyPr/>
          <a:lstStyle/>
          <a:p>
            <a:pPr algn="ctr"/>
            <a:r>
              <a:rPr lang="en-US" dirty="0"/>
              <a:t>Lasso Regression</a:t>
            </a:r>
          </a:p>
        </p:txBody>
      </p:sp>
      <p:graphicFrame>
        <p:nvGraphicFramePr>
          <p:cNvPr id="5" name="Table 4">
            <a:extLst>
              <a:ext uri="{FF2B5EF4-FFF2-40B4-BE49-F238E27FC236}">
                <a16:creationId xmlns:a16="http://schemas.microsoft.com/office/drawing/2014/main" id="{B473AF92-B1D3-A4B5-FC20-A95D500ED0D1}"/>
              </a:ext>
            </a:extLst>
          </p:cNvPr>
          <p:cNvGraphicFramePr>
            <a:graphicFrameLocks noGrp="1"/>
          </p:cNvGraphicFramePr>
          <p:nvPr>
            <p:extLst>
              <p:ext uri="{D42A27DB-BD31-4B8C-83A1-F6EECF244321}">
                <p14:modId xmlns:p14="http://schemas.microsoft.com/office/powerpoint/2010/main" val="3467919599"/>
              </p:ext>
            </p:extLst>
          </p:nvPr>
        </p:nvGraphicFramePr>
        <p:xfrm>
          <a:off x="146091" y="1513707"/>
          <a:ext cx="5725160" cy="4719946"/>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828361682"/>
                    </a:ext>
                  </a:extLst>
                </a:gridCol>
                <a:gridCol w="3200400">
                  <a:extLst>
                    <a:ext uri="{9D8B030D-6E8A-4147-A177-3AD203B41FA5}">
                      <a16:colId xmlns:a16="http://schemas.microsoft.com/office/drawing/2014/main" val="2685721100"/>
                    </a:ext>
                  </a:extLst>
                </a:gridCol>
                <a:gridCol w="1156335">
                  <a:extLst>
                    <a:ext uri="{9D8B030D-6E8A-4147-A177-3AD203B41FA5}">
                      <a16:colId xmlns:a16="http://schemas.microsoft.com/office/drawing/2014/main" val="251038814"/>
                    </a:ext>
                  </a:extLst>
                </a:gridCol>
              </a:tblGrid>
              <a:tr h="349684">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4801333"/>
                  </a:ext>
                </a:extLst>
              </a:tr>
              <a:tr h="721125">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rPr>
                        <a:t>To split the dataset into training and testing in a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186"/>
                  </a:ext>
                </a:extLst>
              </a:tr>
              <a:tr h="1835447">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320978"/>
                  </a:ext>
                </a:extLst>
              </a:tr>
              <a:tr h="1092565">
                <a:tc>
                  <a:txBody>
                    <a:bodyPr/>
                    <a:lstStyle/>
                    <a:p>
                      <a:pPr marL="0" marR="0" algn="just">
                        <a:lnSpc>
                          <a:spcPct val="115000"/>
                        </a:lnSpc>
                        <a:spcBef>
                          <a:spcPts val="0"/>
                        </a:spcBef>
                        <a:spcAft>
                          <a:spcPts val="0"/>
                        </a:spcAft>
                      </a:pPr>
                      <a:r>
                        <a:rPr lang="en-IN" sz="1200">
                          <a:effectLst/>
                        </a:rPr>
                        <a:t>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regularization parameter controls the amount of shrinkage applied to the coefficients of the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342135"/>
                  </a:ext>
                </a:extLst>
              </a:tr>
              <a:tr h="721125">
                <a:tc>
                  <a:txBody>
                    <a:bodyPr/>
                    <a:lstStyle/>
                    <a:p>
                      <a:pPr marL="0" marR="0" algn="just">
                        <a:lnSpc>
                          <a:spcPct val="115000"/>
                        </a:lnSpc>
                        <a:spcBef>
                          <a:spcPts val="0"/>
                        </a:spcBef>
                        <a:spcAft>
                          <a:spcPts val="0"/>
                        </a:spcAft>
                      </a:pPr>
                      <a:r>
                        <a:rPr lang="en-IN" sz="1200">
                          <a:effectLst/>
                        </a:rPr>
                        <a:t>Grid Search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0.001, 0.01, 0.1, 1, 10, 100, 1000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7343596"/>
                  </a:ext>
                </a:extLst>
              </a:tr>
            </a:tbl>
          </a:graphicData>
        </a:graphic>
      </p:graphicFrame>
      <p:pic>
        <p:nvPicPr>
          <p:cNvPr id="8" name="Content Placeholder 7">
            <a:extLst>
              <a:ext uri="{FF2B5EF4-FFF2-40B4-BE49-F238E27FC236}">
                <a16:creationId xmlns:a16="http://schemas.microsoft.com/office/drawing/2014/main" id="{1C045DE2-4040-2682-D631-1B7FB1807F65}"/>
              </a:ext>
            </a:extLst>
          </p:cNvPr>
          <p:cNvPicPr>
            <a:picLocks noGrp="1" noChangeAspect="1"/>
          </p:cNvPicPr>
          <p:nvPr>
            <p:ph idx="1"/>
          </p:nvPr>
        </p:nvPicPr>
        <p:blipFill>
          <a:blip r:embed="rId2"/>
          <a:stretch>
            <a:fillRect/>
          </a:stretch>
        </p:blipFill>
        <p:spPr>
          <a:xfrm>
            <a:off x="6193625" y="1513707"/>
            <a:ext cx="5625445" cy="4719946"/>
          </a:xfrm>
          <a:prstGeom prst="rect">
            <a:avLst/>
          </a:prstGeom>
        </p:spPr>
      </p:pic>
    </p:spTree>
    <p:extLst>
      <p:ext uri="{BB962C8B-B14F-4D97-AF65-F5344CB8AC3E}">
        <p14:creationId xmlns:p14="http://schemas.microsoft.com/office/powerpoint/2010/main" val="164472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FF48-D7D3-43A9-3D44-0AFDEC57382F}"/>
              </a:ext>
            </a:extLst>
          </p:cNvPr>
          <p:cNvSpPr>
            <a:spLocks noGrp="1"/>
          </p:cNvSpPr>
          <p:nvPr>
            <p:ph type="title"/>
          </p:nvPr>
        </p:nvSpPr>
        <p:spPr/>
        <p:txBody>
          <a:bodyPr/>
          <a:lstStyle/>
          <a:p>
            <a:pPr algn="ctr"/>
            <a:r>
              <a:rPr lang="en-US" dirty="0"/>
              <a:t>Ridge Regression</a:t>
            </a:r>
          </a:p>
        </p:txBody>
      </p:sp>
      <p:graphicFrame>
        <p:nvGraphicFramePr>
          <p:cNvPr id="6" name="Content Placeholder 5">
            <a:extLst>
              <a:ext uri="{FF2B5EF4-FFF2-40B4-BE49-F238E27FC236}">
                <a16:creationId xmlns:a16="http://schemas.microsoft.com/office/drawing/2014/main" id="{20AB9265-189B-5EAD-9FE7-D76387BBBEA8}"/>
              </a:ext>
            </a:extLst>
          </p:cNvPr>
          <p:cNvGraphicFramePr>
            <a:graphicFrameLocks noGrp="1"/>
          </p:cNvGraphicFramePr>
          <p:nvPr>
            <p:ph idx="1"/>
            <p:extLst>
              <p:ext uri="{D42A27DB-BD31-4B8C-83A1-F6EECF244321}">
                <p14:modId xmlns:p14="http://schemas.microsoft.com/office/powerpoint/2010/main" val="2753628555"/>
              </p:ext>
            </p:extLst>
          </p:nvPr>
        </p:nvGraphicFramePr>
        <p:xfrm>
          <a:off x="370840" y="1585894"/>
          <a:ext cx="5725160" cy="4906981"/>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1051370817"/>
                    </a:ext>
                  </a:extLst>
                </a:gridCol>
                <a:gridCol w="3200400">
                  <a:extLst>
                    <a:ext uri="{9D8B030D-6E8A-4147-A177-3AD203B41FA5}">
                      <a16:colId xmlns:a16="http://schemas.microsoft.com/office/drawing/2014/main" val="4228365552"/>
                    </a:ext>
                  </a:extLst>
                </a:gridCol>
                <a:gridCol w="1156335">
                  <a:extLst>
                    <a:ext uri="{9D8B030D-6E8A-4147-A177-3AD203B41FA5}">
                      <a16:colId xmlns:a16="http://schemas.microsoft.com/office/drawing/2014/main" val="2511991055"/>
                    </a:ext>
                  </a:extLst>
                </a:gridCol>
              </a:tblGrid>
              <a:tr h="363541">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9453305"/>
                  </a:ext>
                </a:extLst>
              </a:tr>
              <a:tr h="74970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0769549"/>
                  </a:ext>
                </a:extLst>
              </a:tr>
              <a:tr h="190818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rPr>
                        <a:t>This parameter sets the seed for the random number generator used by the data splitter. By using a fixed seed, the random splitting process becomes deterministic, allowing for result reproducibility.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7927296"/>
                  </a:ext>
                </a:extLst>
              </a:tr>
              <a:tr h="1135860">
                <a:tc>
                  <a:txBody>
                    <a:bodyPr/>
                    <a:lstStyle/>
                    <a:p>
                      <a:pPr marL="0" marR="0" algn="just">
                        <a:lnSpc>
                          <a:spcPct val="115000"/>
                        </a:lnSpc>
                        <a:spcBef>
                          <a:spcPts val="0"/>
                        </a:spcBef>
                        <a:spcAft>
                          <a:spcPts val="0"/>
                        </a:spcAft>
                      </a:pPr>
                      <a:r>
                        <a:rPr lang="en-IN" sz="1200">
                          <a:effectLst/>
                        </a:rPr>
                        <a:t>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regularization parameter controls the amount of shrinkage applied to the coefficients of the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6102499"/>
                  </a:ext>
                </a:extLst>
              </a:tr>
              <a:tr h="749700">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0.001, 0.01, 0.1, 1, 10, 100, 1000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0476315"/>
                  </a:ext>
                </a:extLst>
              </a:tr>
            </a:tbl>
          </a:graphicData>
        </a:graphic>
      </p:graphicFrame>
      <p:pic>
        <p:nvPicPr>
          <p:cNvPr id="7" name="Picture 6">
            <a:extLst>
              <a:ext uri="{FF2B5EF4-FFF2-40B4-BE49-F238E27FC236}">
                <a16:creationId xmlns:a16="http://schemas.microsoft.com/office/drawing/2014/main" id="{8868D24C-90E6-D70D-9E49-86A71A2139CB}"/>
              </a:ext>
            </a:extLst>
          </p:cNvPr>
          <p:cNvPicPr>
            <a:picLocks noChangeAspect="1"/>
          </p:cNvPicPr>
          <p:nvPr/>
        </p:nvPicPr>
        <p:blipFill>
          <a:blip r:embed="rId2"/>
          <a:stretch>
            <a:fillRect/>
          </a:stretch>
        </p:blipFill>
        <p:spPr>
          <a:xfrm>
            <a:off x="6220460" y="1562099"/>
            <a:ext cx="5600700" cy="4906981"/>
          </a:xfrm>
          <a:prstGeom prst="rect">
            <a:avLst/>
          </a:prstGeom>
        </p:spPr>
      </p:pic>
    </p:spTree>
    <p:extLst>
      <p:ext uri="{BB962C8B-B14F-4D97-AF65-F5344CB8AC3E}">
        <p14:creationId xmlns:p14="http://schemas.microsoft.com/office/powerpoint/2010/main" val="384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FF48-D7D3-43A9-3D44-0AFDEC57382F}"/>
              </a:ext>
            </a:extLst>
          </p:cNvPr>
          <p:cNvSpPr>
            <a:spLocks noGrp="1"/>
          </p:cNvSpPr>
          <p:nvPr>
            <p:ph type="title"/>
          </p:nvPr>
        </p:nvSpPr>
        <p:spPr>
          <a:xfrm>
            <a:off x="838200" y="365126"/>
            <a:ext cx="10515600" cy="667262"/>
          </a:xfrm>
        </p:spPr>
        <p:txBody>
          <a:bodyPr>
            <a:normAutofit fontScale="90000"/>
          </a:bodyPr>
          <a:lstStyle/>
          <a:p>
            <a:pPr algn="ctr"/>
            <a:r>
              <a:rPr lang="en-US" dirty="0"/>
              <a:t>Comparison of Regression Models</a:t>
            </a:r>
          </a:p>
        </p:txBody>
      </p:sp>
      <p:graphicFrame>
        <p:nvGraphicFramePr>
          <p:cNvPr id="5" name="Content Placeholder 4">
            <a:extLst>
              <a:ext uri="{FF2B5EF4-FFF2-40B4-BE49-F238E27FC236}">
                <a16:creationId xmlns:a16="http://schemas.microsoft.com/office/drawing/2014/main" id="{7C05C51C-D034-2351-A663-DAB216BAD43E}"/>
              </a:ext>
            </a:extLst>
          </p:cNvPr>
          <p:cNvGraphicFramePr>
            <a:graphicFrameLocks noGrp="1"/>
          </p:cNvGraphicFramePr>
          <p:nvPr>
            <p:ph idx="1"/>
            <p:extLst>
              <p:ext uri="{D42A27DB-BD31-4B8C-83A1-F6EECF244321}">
                <p14:modId xmlns:p14="http://schemas.microsoft.com/office/powerpoint/2010/main" val="4074983999"/>
              </p:ext>
            </p:extLst>
          </p:nvPr>
        </p:nvGraphicFramePr>
        <p:xfrm>
          <a:off x="838200" y="1031877"/>
          <a:ext cx="10515599" cy="5634396"/>
        </p:xfrm>
        <a:graphic>
          <a:graphicData uri="http://schemas.openxmlformats.org/drawingml/2006/table">
            <a:tbl>
              <a:tblPr firstRow="1" firstCol="1" bandRow="1">
                <a:tableStyleId>{5940675A-B579-460E-94D1-54222C63F5DA}</a:tableStyleId>
              </a:tblPr>
              <a:tblGrid>
                <a:gridCol w="2238902">
                  <a:extLst>
                    <a:ext uri="{9D8B030D-6E8A-4147-A177-3AD203B41FA5}">
                      <a16:colId xmlns:a16="http://schemas.microsoft.com/office/drawing/2014/main" val="2098895511"/>
                    </a:ext>
                  </a:extLst>
                </a:gridCol>
                <a:gridCol w="1787445">
                  <a:extLst>
                    <a:ext uri="{9D8B030D-6E8A-4147-A177-3AD203B41FA5}">
                      <a16:colId xmlns:a16="http://schemas.microsoft.com/office/drawing/2014/main" val="3952731259"/>
                    </a:ext>
                  </a:extLst>
                </a:gridCol>
                <a:gridCol w="2274513">
                  <a:extLst>
                    <a:ext uri="{9D8B030D-6E8A-4147-A177-3AD203B41FA5}">
                      <a16:colId xmlns:a16="http://schemas.microsoft.com/office/drawing/2014/main" val="905701411"/>
                    </a:ext>
                  </a:extLst>
                </a:gridCol>
                <a:gridCol w="1964350">
                  <a:extLst>
                    <a:ext uri="{9D8B030D-6E8A-4147-A177-3AD203B41FA5}">
                      <a16:colId xmlns:a16="http://schemas.microsoft.com/office/drawing/2014/main" val="46082195"/>
                    </a:ext>
                  </a:extLst>
                </a:gridCol>
                <a:gridCol w="2250389">
                  <a:extLst>
                    <a:ext uri="{9D8B030D-6E8A-4147-A177-3AD203B41FA5}">
                      <a16:colId xmlns:a16="http://schemas.microsoft.com/office/drawing/2014/main" val="2508223457"/>
                    </a:ext>
                  </a:extLst>
                </a:gridCol>
              </a:tblGrid>
              <a:tr h="626044">
                <a:tc>
                  <a:txBody>
                    <a:bodyPr/>
                    <a:lstStyle/>
                    <a:p>
                      <a:pPr marL="0" marR="0" algn="just">
                        <a:lnSpc>
                          <a:spcPct val="115000"/>
                        </a:lnSpc>
                        <a:spcBef>
                          <a:spcPts val="0"/>
                        </a:spcBef>
                        <a:spcAft>
                          <a:spcPts val="0"/>
                        </a:spcAft>
                      </a:pPr>
                      <a:r>
                        <a:rPr lang="en-IN"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just">
                        <a:lnSpc>
                          <a:spcPct val="115000"/>
                        </a:lnSpc>
                        <a:spcBef>
                          <a:spcPts val="0"/>
                        </a:spcBef>
                        <a:spcAft>
                          <a:spcPts val="0"/>
                        </a:spcAft>
                      </a:pPr>
                      <a:r>
                        <a:rPr lang="en-IN" sz="1100">
                          <a:effectLst/>
                        </a:rPr>
                        <a:t>Parameter -1 (Test Size)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just">
                        <a:lnSpc>
                          <a:spcPct val="115000"/>
                        </a:lnSpc>
                        <a:spcBef>
                          <a:spcPts val="0"/>
                        </a:spcBef>
                        <a:spcAft>
                          <a:spcPts val="0"/>
                        </a:spcAft>
                      </a:pPr>
                      <a:r>
                        <a:rPr lang="en-IN" sz="1100">
                          <a:effectLst/>
                        </a:rPr>
                        <a:t>Parameter -2</a:t>
                      </a:r>
                      <a:endParaRPr lang="en-US" sz="1000">
                        <a:effectLst/>
                      </a:endParaRPr>
                    </a:p>
                    <a:p>
                      <a:pPr marL="0" marR="0" algn="just">
                        <a:lnSpc>
                          <a:spcPct val="115000"/>
                        </a:lnSpc>
                        <a:spcBef>
                          <a:spcPts val="0"/>
                        </a:spcBef>
                        <a:spcAft>
                          <a:spcPts val="0"/>
                        </a:spcAft>
                      </a:pPr>
                      <a:r>
                        <a:rPr lang="en-IN" sz="1100">
                          <a:effectLst/>
                        </a:rPr>
                        <a:t>(Random State)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just">
                        <a:lnSpc>
                          <a:spcPct val="115000"/>
                        </a:lnSpc>
                        <a:spcBef>
                          <a:spcPts val="0"/>
                        </a:spcBef>
                        <a:spcAft>
                          <a:spcPts val="0"/>
                        </a:spcAft>
                      </a:pPr>
                      <a:r>
                        <a:rPr lang="en-IN" sz="1100">
                          <a:effectLst/>
                        </a:rPr>
                        <a:t>Parameter -3</a:t>
                      </a:r>
                      <a:endParaRPr lang="en-US" sz="1000">
                        <a:effectLst/>
                      </a:endParaRPr>
                    </a:p>
                    <a:p>
                      <a:pPr marL="0" marR="0" algn="just">
                        <a:lnSpc>
                          <a:spcPct val="115000"/>
                        </a:lnSpc>
                        <a:spcBef>
                          <a:spcPts val="0"/>
                        </a:spcBef>
                        <a:spcAft>
                          <a:spcPts val="0"/>
                        </a:spcAft>
                      </a:pPr>
                      <a:r>
                        <a:rPr lang="en-IN" sz="1100">
                          <a:effectLst/>
                        </a:rPr>
                        <a:t>(Alpha)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just">
                        <a:lnSpc>
                          <a:spcPct val="115000"/>
                        </a:lnSpc>
                        <a:spcBef>
                          <a:spcPts val="0"/>
                        </a:spcBef>
                        <a:spcAft>
                          <a:spcPts val="0"/>
                        </a:spcAft>
                      </a:pPr>
                      <a:r>
                        <a:rPr lang="en-IN" sz="1100">
                          <a:effectLst/>
                        </a:rPr>
                        <a:t>Parameter -4</a:t>
                      </a:r>
                      <a:endParaRPr lang="en-US" sz="1000">
                        <a:effectLst/>
                      </a:endParaRPr>
                    </a:p>
                    <a:p>
                      <a:pPr marL="0" marR="0" algn="just">
                        <a:lnSpc>
                          <a:spcPct val="115000"/>
                        </a:lnSpc>
                        <a:spcBef>
                          <a:spcPts val="0"/>
                        </a:spcBef>
                        <a:spcAft>
                          <a:spcPts val="0"/>
                        </a:spcAft>
                      </a:pPr>
                      <a:r>
                        <a:rPr lang="en-IN" sz="1100">
                          <a:effectLst/>
                        </a:rPr>
                        <a:t>(Grid Search CV)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extLst>
                  <a:ext uri="{0D108BD9-81ED-4DB2-BD59-A6C34878D82A}">
                    <a16:rowId xmlns:a16="http://schemas.microsoft.com/office/drawing/2014/main" val="950650583"/>
                  </a:ext>
                </a:extLst>
              </a:tr>
              <a:tr h="626044">
                <a:tc>
                  <a:txBody>
                    <a:bodyPr/>
                    <a:lstStyle/>
                    <a:p>
                      <a:pPr marL="0" marR="0" algn="just">
                        <a:lnSpc>
                          <a:spcPct val="115000"/>
                        </a:lnSpc>
                        <a:spcBef>
                          <a:spcPts val="1200"/>
                        </a:spcBef>
                        <a:spcAft>
                          <a:spcPts val="0"/>
                        </a:spcAft>
                      </a:pPr>
                      <a:r>
                        <a:rPr lang="en-IN" sz="1100">
                          <a:effectLst/>
                        </a:rPr>
                        <a:t>Linear without Hyperparameter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extLst>
                  <a:ext uri="{0D108BD9-81ED-4DB2-BD59-A6C34878D82A}">
                    <a16:rowId xmlns:a16="http://schemas.microsoft.com/office/drawing/2014/main" val="1639481171"/>
                  </a:ext>
                </a:extLst>
              </a:tr>
              <a:tr h="626044">
                <a:tc>
                  <a:txBody>
                    <a:bodyPr/>
                    <a:lstStyle/>
                    <a:p>
                      <a:pPr marL="0" marR="0" algn="just">
                        <a:lnSpc>
                          <a:spcPct val="115000"/>
                        </a:lnSpc>
                        <a:spcBef>
                          <a:spcPts val="1200"/>
                        </a:spcBef>
                        <a:spcAft>
                          <a:spcPts val="0"/>
                        </a:spcAft>
                      </a:pPr>
                      <a:r>
                        <a:rPr lang="en-IN" sz="1100">
                          <a:effectLst/>
                        </a:rPr>
                        <a:t>Linear with Hyperparameter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0.001, 0.01, 0.1, 1, 10, 100, 1000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extLst>
                  <a:ext uri="{0D108BD9-81ED-4DB2-BD59-A6C34878D82A}">
                    <a16:rowId xmlns:a16="http://schemas.microsoft.com/office/drawing/2014/main" val="3466305285"/>
                  </a:ext>
                </a:extLst>
              </a:tr>
              <a:tr h="626044">
                <a:tc>
                  <a:txBody>
                    <a:bodyPr/>
                    <a:lstStyle/>
                    <a:p>
                      <a:pPr marL="0" marR="0" algn="just">
                        <a:lnSpc>
                          <a:spcPct val="115000"/>
                        </a:lnSpc>
                        <a:spcBef>
                          <a:spcPts val="1200"/>
                        </a:spcBef>
                        <a:spcAft>
                          <a:spcPts val="0"/>
                        </a:spcAft>
                      </a:pPr>
                      <a:r>
                        <a:rPr lang="en-IN" sz="1100">
                          <a:effectLst/>
                        </a:rPr>
                        <a:t>Logistic without Hyperparameter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extLst>
                  <a:ext uri="{0D108BD9-81ED-4DB2-BD59-A6C34878D82A}">
                    <a16:rowId xmlns:a16="http://schemas.microsoft.com/office/drawing/2014/main" val="638699195"/>
                  </a:ext>
                </a:extLst>
              </a:tr>
              <a:tr h="626044">
                <a:tc>
                  <a:txBody>
                    <a:bodyPr/>
                    <a:lstStyle/>
                    <a:p>
                      <a:pPr marL="0" marR="0" algn="just">
                        <a:lnSpc>
                          <a:spcPct val="115000"/>
                        </a:lnSpc>
                        <a:spcBef>
                          <a:spcPts val="1200"/>
                        </a:spcBef>
                        <a:spcAft>
                          <a:spcPts val="0"/>
                        </a:spcAft>
                      </a:pPr>
                      <a:r>
                        <a:rPr lang="en-IN" sz="1100">
                          <a:effectLst/>
                        </a:rPr>
                        <a:t>Logistic with Hyperparameter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dirty="0">
                          <a:effectLst/>
                        </a:rPr>
                        <a:t>42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0.001, 0.01, 0.1, 1, 10, 100, 1000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extLst>
                  <a:ext uri="{0D108BD9-81ED-4DB2-BD59-A6C34878D82A}">
                    <a16:rowId xmlns:a16="http://schemas.microsoft.com/office/drawing/2014/main" val="193013748"/>
                  </a:ext>
                </a:extLst>
              </a:tr>
              <a:tr h="626044">
                <a:tc>
                  <a:txBody>
                    <a:bodyPr/>
                    <a:lstStyle/>
                    <a:p>
                      <a:pPr marL="0" marR="0" algn="just">
                        <a:lnSpc>
                          <a:spcPct val="115000"/>
                        </a:lnSpc>
                        <a:spcBef>
                          <a:spcPts val="1200"/>
                        </a:spcBef>
                        <a:spcAft>
                          <a:spcPts val="0"/>
                        </a:spcAft>
                      </a:pPr>
                      <a:r>
                        <a:rPr lang="en-IN" sz="1100">
                          <a:effectLst/>
                        </a:rPr>
                        <a:t>Lasso without Hyperparameter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extLst>
                  <a:ext uri="{0D108BD9-81ED-4DB2-BD59-A6C34878D82A}">
                    <a16:rowId xmlns:a16="http://schemas.microsoft.com/office/drawing/2014/main" val="658551372"/>
                  </a:ext>
                </a:extLst>
              </a:tr>
              <a:tr h="626044">
                <a:tc>
                  <a:txBody>
                    <a:bodyPr/>
                    <a:lstStyle/>
                    <a:p>
                      <a:pPr marL="0" marR="0" algn="just">
                        <a:lnSpc>
                          <a:spcPct val="115000"/>
                        </a:lnSpc>
                        <a:spcBef>
                          <a:spcPts val="1200"/>
                        </a:spcBef>
                        <a:spcAft>
                          <a:spcPts val="0"/>
                        </a:spcAft>
                      </a:pPr>
                      <a:r>
                        <a:rPr lang="en-IN" sz="1100">
                          <a:effectLst/>
                        </a:rPr>
                        <a:t>Lasso with Hyperparameter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0.001, 0.01, 0.1, 1, 10, 100, 1000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extLst>
                  <a:ext uri="{0D108BD9-81ED-4DB2-BD59-A6C34878D82A}">
                    <a16:rowId xmlns:a16="http://schemas.microsoft.com/office/drawing/2014/main" val="3243378910"/>
                  </a:ext>
                </a:extLst>
              </a:tr>
              <a:tr h="626044">
                <a:tc>
                  <a:txBody>
                    <a:bodyPr/>
                    <a:lstStyle/>
                    <a:p>
                      <a:pPr marL="0" marR="0">
                        <a:lnSpc>
                          <a:spcPct val="115000"/>
                        </a:lnSpc>
                        <a:spcBef>
                          <a:spcPts val="1200"/>
                        </a:spcBef>
                        <a:spcAft>
                          <a:spcPts val="0"/>
                        </a:spcAft>
                      </a:pPr>
                      <a:r>
                        <a:rPr lang="en-IN" sz="1100">
                          <a:effectLst/>
                        </a:rPr>
                        <a:t>Ridge without Hyperparameter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1200"/>
                        </a:spcBef>
                        <a:spcAft>
                          <a:spcPts val="0"/>
                        </a:spcAft>
                      </a:pPr>
                      <a:r>
                        <a:rPr lang="en-IN" sz="11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extLst>
                  <a:ext uri="{0D108BD9-81ED-4DB2-BD59-A6C34878D82A}">
                    <a16:rowId xmlns:a16="http://schemas.microsoft.com/office/drawing/2014/main" val="3143857231"/>
                  </a:ext>
                </a:extLst>
              </a:tr>
              <a:tr h="626044">
                <a:tc>
                  <a:txBody>
                    <a:bodyPr/>
                    <a:lstStyle/>
                    <a:p>
                      <a:pPr marL="0" marR="0">
                        <a:lnSpc>
                          <a:spcPct val="115000"/>
                        </a:lnSpc>
                        <a:spcBef>
                          <a:spcPts val="0"/>
                        </a:spcBef>
                        <a:spcAft>
                          <a:spcPts val="0"/>
                        </a:spcAft>
                      </a:pPr>
                      <a:r>
                        <a:rPr lang="en-IN" sz="1100">
                          <a:effectLst/>
                        </a:rPr>
                        <a:t>Ridge with Hyperparameter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0"/>
                        </a:spcBef>
                        <a:spcAft>
                          <a:spcPts val="0"/>
                        </a:spcAft>
                      </a:pPr>
                      <a:r>
                        <a:rPr lang="en-IN" sz="1100">
                          <a:effectLst/>
                        </a:rPr>
                        <a:t>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0"/>
                        </a:spcBef>
                        <a:spcAft>
                          <a:spcPts val="0"/>
                        </a:spcAft>
                      </a:pPr>
                      <a:r>
                        <a:rPr lang="en-IN" sz="1100">
                          <a:effectLst/>
                        </a:rPr>
                        <a:t>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0"/>
                        </a:spcBef>
                        <a:spcAft>
                          <a:spcPts val="0"/>
                        </a:spcAft>
                      </a:pPr>
                      <a:r>
                        <a:rPr lang="en-IN" sz="1100">
                          <a:effectLst/>
                        </a:rPr>
                        <a:t>0.01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tc>
                  <a:txBody>
                    <a:bodyPr/>
                    <a:lstStyle/>
                    <a:p>
                      <a:pPr marL="0" marR="0" algn="ctr">
                        <a:lnSpc>
                          <a:spcPct val="115000"/>
                        </a:lnSpc>
                        <a:spcBef>
                          <a:spcPts val="0"/>
                        </a:spcBef>
                        <a:spcAft>
                          <a:spcPts val="0"/>
                        </a:spcAft>
                      </a:pPr>
                      <a:r>
                        <a:rPr lang="en-IN" sz="1100" dirty="0">
                          <a:effectLst/>
                        </a:rPr>
                        <a:t>0.001, 0.01, 0.1, 1, 10, 100, 1000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474" marR="63474" marT="0" marB="0"/>
                </a:tc>
                <a:extLst>
                  <a:ext uri="{0D108BD9-81ED-4DB2-BD59-A6C34878D82A}">
                    <a16:rowId xmlns:a16="http://schemas.microsoft.com/office/drawing/2014/main" val="2802555505"/>
                  </a:ext>
                </a:extLst>
              </a:tr>
            </a:tbl>
          </a:graphicData>
        </a:graphic>
      </p:graphicFrame>
    </p:spTree>
    <p:extLst>
      <p:ext uri="{BB962C8B-B14F-4D97-AF65-F5344CB8AC3E}">
        <p14:creationId xmlns:p14="http://schemas.microsoft.com/office/powerpoint/2010/main" val="392314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BA8D-E330-13A7-2A3F-4DEA66ED393C}"/>
              </a:ext>
            </a:extLst>
          </p:cNvPr>
          <p:cNvSpPr>
            <a:spLocks noGrp="1"/>
          </p:cNvSpPr>
          <p:nvPr>
            <p:ph type="title"/>
          </p:nvPr>
        </p:nvSpPr>
        <p:spPr>
          <a:xfrm>
            <a:off x="838200" y="365126"/>
            <a:ext cx="10515600" cy="509946"/>
          </a:xfrm>
        </p:spPr>
        <p:txBody>
          <a:bodyPr>
            <a:normAutofit fontScale="90000"/>
          </a:bodyPr>
          <a:lstStyle/>
          <a:p>
            <a:pPr algn="ctr"/>
            <a:r>
              <a:rPr lang="en-US" dirty="0"/>
              <a:t>K-means with KNN</a:t>
            </a:r>
          </a:p>
        </p:txBody>
      </p:sp>
      <p:sp>
        <p:nvSpPr>
          <p:cNvPr id="3" name="Content Placeholder 2">
            <a:extLst>
              <a:ext uri="{FF2B5EF4-FFF2-40B4-BE49-F238E27FC236}">
                <a16:creationId xmlns:a16="http://schemas.microsoft.com/office/drawing/2014/main" id="{E3EBCB8A-0AE7-C915-F33A-D29A34F9DF05}"/>
              </a:ext>
            </a:extLst>
          </p:cNvPr>
          <p:cNvSpPr>
            <a:spLocks noGrp="1"/>
          </p:cNvSpPr>
          <p:nvPr>
            <p:ph idx="1"/>
          </p:nvPr>
        </p:nvSpPr>
        <p:spPr>
          <a:xfrm>
            <a:off x="838200" y="875072"/>
            <a:ext cx="10515600" cy="5617802"/>
          </a:xfrm>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Hyperparameter Tuning approach used: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Grid Search CV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F0B7BFC6-80AD-B1CA-4DA3-3C67381BE58D}"/>
              </a:ext>
            </a:extLst>
          </p:cNvPr>
          <p:cNvGraphicFramePr>
            <a:graphicFrameLocks noGrp="1"/>
          </p:cNvGraphicFramePr>
          <p:nvPr>
            <p:extLst>
              <p:ext uri="{D42A27DB-BD31-4B8C-83A1-F6EECF244321}">
                <p14:modId xmlns:p14="http://schemas.microsoft.com/office/powerpoint/2010/main" val="3130963374"/>
              </p:ext>
            </p:extLst>
          </p:nvPr>
        </p:nvGraphicFramePr>
        <p:xfrm>
          <a:off x="838200" y="1385019"/>
          <a:ext cx="5061155" cy="3424901"/>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3062093086"/>
                    </a:ext>
                  </a:extLst>
                </a:gridCol>
                <a:gridCol w="2385040">
                  <a:extLst>
                    <a:ext uri="{9D8B030D-6E8A-4147-A177-3AD203B41FA5}">
                      <a16:colId xmlns:a16="http://schemas.microsoft.com/office/drawing/2014/main" val="1070713749"/>
                    </a:ext>
                  </a:extLst>
                </a:gridCol>
                <a:gridCol w="1307690">
                  <a:extLst>
                    <a:ext uri="{9D8B030D-6E8A-4147-A177-3AD203B41FA5}">
                      <a16:colId xmlns:a16="http://schemas.microsoft.com/office/drawing/2014/main" val="291089756"/>
                    </a:ext>
                  </a:extLst>
                </a:gridCol>
              </a:tblGrid>
              <a:tr h="344827">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2898"/>
                  </a:ext>
                </a:extLst>
              </a:tr>
              <a:tr h="711108">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9697179"/>
                  </a:ext>
                </a:extLst>
              </a:tr>
              <a:tr h="1153771">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rPr>
                        <a:t>This parameter sets the seed for the random number generator used by the data splitter. By using a fixed seed, the random splitting process becomes deterministic, allowing for result reproducibility.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8871827"/>
                  </a:ext>
                </a:extLst>
              </a:tr>
              <a:tr h="344827">
                <a:tc>
                  <a:txBody>
                    <a:bodyPr/>
                    <a:lstStyle/>
                    <a:p>
                      <a:pPr marL="0" marR="0" algn="just">
                        <a:lnSpc>
                          <a:spcPct val="115000"/>
                        </a:lnSpc>
                        <a:spcBef>
                          <a:spcPts val="0"/>
                        </a:spcBef>
                        <a:spcAft>
                          <a:spcPts val="0"/>
                        </a:spcAft>
                      </a:pPr>
                      <a:r>
                        <a:rPr lang="en-IN" sz="1200">
                          <a:effectLst/>
                        </a:rPr>
                        <a:t>No. of Clusters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Number of the centroid which will be formed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5867937"/>
                  </a:ext>
                </a:extLst>
              </a:tr>
              <a:tr h="711108">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err="1">
                          <a:effectLst/>
                        </a:rPr>
                        <a:t>n_neighbors</a:t>
                      </a:r>
                      <a:r>
                        <a:rPr lang="en-IN" sz="1200" dirty="0">
                          <a:effectLst/>
                        </a:rPr>
                        <a:t>: 3, 5, 7, 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653009"/>
                  </a:ext>
                </a:extLst>
              </a:tr>
            </a:tbl>
          </a:graphicData>
        </a:graphic>
      </p:graphicFrame>
      <p:pic>
        <p:nvPicPr>
          <p:cNvPr id="5" name="Picture 4">
            <a:extLst>
              <a:ext uri="{FF2B5EF4-FFF2-40B4-BE49-F238E27FC236}">
                <a16:creationId xmlns:a16="http://schemas.microsoft.com/office/drawing/2014/main" id="{0FFB9ECF-698A-6F80-D9FE-07B885104EE0}"/>
              </a:ext>
            </a:extLst>
          </p:cNvPr>
          <p:cNvPicPr>
            <a:picLocks noChangeAspect="1"/>
          </p:cNvPicPr>
          <p:nvPr/>
        </p:nvPicPr>
        <p:blipFill>
          <a:blip r:embed="rId2"/>
          <a:stretch>
            <a:fillRect/>
          </a:stretch>
        </p:blipFill>
        <p:spPr>
          <a:xfrm>
            <a:off x="7378965" y="953063"/>
            <a:ext cx="4266505" cy="2901847"/>
          </a:xfrm>
          <a:prstGeom prst="rect">
            <a:avLst/>
          </a:prstGeom>
        </p:spPr>
      </p:pic>
      <p:pic>
        <p:nvPicPr>
          <p:cNvPr id="6" name="Picture 5">
            <a:extLst>
              <a:ext uri="{FF2B5EF4-FFF2-40B4-BE49-F238E27FC236}">
                <a16:creationId xmlns:a16="http://schemas.microsoft.com/office/drawing/2014/main" id="{4EC02F09-A56B-B215-4CCC-ED9A0227096A}"/>
              </a:ext>
            </a:extLst>
          </p:cNvPr>
          <p:cNvPicPr>
            <a:picLocks noChangeAspect="1"/>
          </p:cNvPicPr>
          <p:nvPr/>
        </p:nvPicPr>
        <p:blipFill>
          <a:blip r:embed="rId3"/>
          <a:stretch>
            <a:fillRect/>
          </a:stretch>
        </p:blipFill>
        <p:spPr>
          <a:xfrm>
            <a:off x="6712164" y="4209792"/>
            <a:ext cx="3828827" cy="2403987"/>
          </a:xfrm>
          <a:prstGeom prst="rect">
            <a:avLst/>
          </a:prstGeom>
        </p:spPr>
      </p:pic>
    </p:spTree>
    <p:extLst>
      <p:ext uri="{BB962C8B-B14F-4D97-AF65-F5344CB8AC3E}">
        <p14:creationId xmlns:p14="http://schemas.microsoft.com/office/powerpoint/2010/main" val="269994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1DBF-D036-51D3-02AD-4D2FDF9C1584}"/>
              </a:ext>
            </a:extLst>
          </p:cNvPr>
          <p:cNvSpPr>
            <a:spLocks noGrp="1"/>
          </p:cNvSpPr>
          <p:nvPr>
            <p:ph type="title"/>
          </p:nvPr>
        </p:nvSpPr>
        <p:spPr>
          <a:xfrm>
            <a:off x="838200" y="365126"/>
            <a:ext cx="10515600" cy="568940"/>
          </a:xfrm>
        </p:spPr>
        <p:txBody>
          <a:bodyPr>
            <a:normAutofit fontScale="90000"/>
          </a:bodyPr>
          <a:lstStyle/>
          <a:p>
            <a:pPr algn="ctr"/>
            <a:r>
              <a:rPr lang="en-US" dirty="0"/>
              <a:t>Fuzzy C-means with k-means</a:t>
            </a:r>
          </a:p>
        </p:txBody>
      </p:sp>
      <p:sp>
        <p:nvSpPr>
          <p:cNvPr id="3" name="Content Placeholder 2">
            <a:extLst>
              <a:ext uri="{FF2B5EF4-FFF2-40B4-BE49-F238E27FC236}">
                <a16:creationId xmlns:a16="http://schemas.microsoft.com/office/drawing/2014/main" id="{7177F313-1523-675F-A4F7-F896497DB043}"/>
              </a:ext>
            </a:extLst>
          </p:cNvPr>
          <p:cNvSpPr>
            <a:spLocks noGrp="1"/>
          </p:cNvSpPr>
          <p:nvPr>
            <p:ph idx="1"/>
          </p:nvPr>
        </p:nvSpPr>
        <p:spPr>
          <a:xfrm>
            <a:off x="910877" y="934065"/>
            <a:ext cx="10515600" cy="5242897"/>
          </a:xfrm>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Hyperparameter Tuning approach used: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Grid Search CV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B69D33FC-41BF-A1F2-3A2A-3698ABB19827}"/>
              </a:ext>
            </a:extLst>
          </p:cNvPr>
          <p:cNvGraphicFramePr>
            <a:graphicFrameLocks noGrp="1"/>
          </p:cNvGraphicFramePr>
          <p:nvPr>
            <p:extLst>
              <p:ext uri="{D42A27DB-BD31-4B8C-83A1-F6EECF244321}">
                <p14:modId xmlns:p14="http://schemas.microsoft.com/office/powerpoint/2010/main" val="2005385408"/>
              </p:ext>
            </p:extLst>
          </p:nvPr>
        </p:nvGraphicFramePr>
        <p:xfrm>
          <a:off x="765523" y="1303677"/>
          <a:ext cx="5725160" cy="2251837"/>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2780708466"/>
                    </a:ext>
                  </a:extLst>
                </a:gridCol>
                <a:gridCol w="3200400">
                  <a:extLst>
                    <a:ext uri="{9D8B030D-6E8A-4147-A177-3AD203B41FA5}">
                      <a16:colId xmlns:a16="http://schemas.microsoft.com/office/drawing/2014/main" val="2979570257"/>
                    </a:ext>
                  </a:extLst>
                </a:gridCol>
                <a:gridCol w="1156335">
                  <a:extLst>
                    <a:ext uri="{9D8B030D-6E8A-4147-A177-3AD203B41FA5}">
                      <a16:colId xmlns:a16="http://schemas.microsoft.com/office/drawing/2014/main" val="3146835021"/>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9034591"/>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rPr>
                        <a:t>To split the dataset into training and testing in a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928501"/>
                  </a:ext>
                </a:extLst>
              </a:tr>
              <a:tr h="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6415359"/>
                  </a:ext>
                </a:extLst>
              </a:tr>
              <a:tr h="0">
                <a:tc>
                  <a:txBody>
                    <a:bodyPr/>
                    <a:lstStyle/>
                    <a:p>
                      <a:pPr marL="0" marR="0" algn="just">
                        <a:lnSpc>
                          <a:spcPct val="115000"/>
                        </a:lnSpc>
                        <a:spcBef>
                          <a:spcPts val="0"/>
                        </a:spcBef>
                        <a:spcAft>
                          <a:spcPts val="0"/>
                        </a:spcAft>
                      </a:pPr>
                      <a:r>
                        <a:rPr lang="en-IN" sz="1200">
                          <a:effectLst/>
                        </a:rPr>
                        <a:t>No. of Clusters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Number of the centroid which will be formed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6519021"/>
                  </a:ext>
                </a:extLst>
              </a:tr>
              <a:tr h="0">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err="1">
                          <a:effectLst/>
                        </a:rPr>
                        <a:t>n_neighbors</a:t>
                      </a:r>
                      <a:r>
                        <a:rPr lang="en-IN" sz="1200" dirty="0">
                          <a:effectLst/>
                        </a:rPr>
                        <a:t>: 3, 5, 7, 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9569398"/>
                  </a:ext>
                </a:extLst>
              </a:tr>
            </a:tbl>
          </a:graphicData>
        </a:graphic>
      </p:graphicFrame>
      <p:pic>
        <p:nvPicPr>
          <p:cNvPr id="5" name="Picture 4">
            <a:extLst>
              <a:ext uri="{FF2B5EF4-FFF2-40B4-BE49-F238E27FC236}">
                <a16:creationId xmlns:a16="http://schemas.microsoft.com/office/drawing/2014/main" id="{FAA45B6B-BA73-DBF9-4B37-5858DC112629}"/>
              </a:ext>
            </a:extLst>
          </p:cNvPr>
          <p:cNvPicPr>
            <a:picLocks noChangeAspect="1"/>
          </p:cNvPicPr>
          <p:nvPr/>
        </p:nvPicPr>
        <p:blipFill>
          <a:blip r:embed="rId2"/>
          <a:stretch>
            <a:fillRect/>
          </a:stretch>
        </p:blipFill>
        <p:spPr>
          <a:xfrm>
            <a:off x="778397" y="3829414"/>
            <a:ext cx="5691505" cy="2961852"/>
          </a:xfrm>
          <a:prstGeom prst="rect">
            <a:avLst/>
          </a:prstGeom>
        </p:spPr>
      </p:pic>
      <p:pic>
        <p:nvPicPr>
          <p:cNvPr id="6" name="Picture 5">
            <a:extLst>
              <a:ext uri="{FF2B5EF4-FFF2-40B4-BE49-F238E27FC236}">
                <a16:creationId xmlns:a16="http://schemas.microsoft.com/office/drawing/2014/main" id="{690C38C1-C554-C6C3-E66B-E616A83332DE}"/>
              </a:ext>
            </a:extLst>
          </p:cNvPr>
          <p:cNvPicPr>
            <a:picLocks noChangeAspect="1"/>
          </p:cNvPicPr>
          <p:nvPr/>
        </p:nvPicPr>
        <p:blipFill>
          <a:blip r:embed="rId3"/>
          <a:stretch>
            <a:fillRect/>
          </a:stretch>
        </p:blipFill>
        <p:spPr>
          <a:xfrm>
            <a:off x="7197213" y="1096623"/>
            <a:ext cx="4361744" cy="4457700"/>
          </a:xfrm>
          <a:prstGeom prst="rect">
            <a:avLst/>
          </a:prstGeom>
        </p:spPr>
      </p:pic>
    </p:spTree>
    <p:extLst>
      <p:ext uri="{BB962C8B-B14F-4D97-AF65-F5344CB8AC3E}">
        <p14:creationId xmlns:p14="http://schemas.microsoft.com/office/powerpoint/2010/main" val="148612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31F7-4C7D-F461-7761-D9EAA7E88F71}"/>
              </a:ext>
            </a:extLst>
          </p:cNvPr>
          <p:cNvSpPr>
            <a:spLocks noGrp="1"/>
          </p:cNvSpPr>
          <p:nvPr>
            <p:ph type="title"/>
          </p:nvPr>
        </p:nvSpPr>
        <p:spPr>
          <a:xfrm>
            <a:off x="838200" y="365126"/>
            <a:ext cx="10515600" cy="509946"/>
          </a:xfrm>
        </p:spPr>
        <p:txBody>
          <a:bodyPr>
            <a:normAutofit fontScale="90000"/>
          </a:bodyPr>
          <a:lstStyle/>
          <a:p>
            <a:pPr algn="ctr"/>
            <a:r>
              <a:rPr lang="en-US" dirty="0"/>
              <a:t>K-means with SVM</a:t>
            </a:r>
          </a:p>
        </p:txBody>
      </p:sp>
      <p:graphicFrame>
        <p:nvGraphicFramePr>
          <p:cNvPr id="4" name="Content Placeholder 3">
            <a:extLst>
              <a:ext uri="{FF2B5EF4-FFF2-40B4-BE49-F238E27FC236}">
                <a16:creationId xmlns:a16="http://schemas.microsoft.com/office/drawing/2014/main" id="{C980B998-6F8C-5741-1CF1-9454B982DF05}"/>
              </a:ext>
            </a:extLst>
          </p:cNvPr>
          <p:cNvGraphicFramePr>
            <a:graphicFrameLocks noGrp="1"/>
          </p:cNvGraphicFramePr>
          <p:nvPr>
            <p:ph idx="1"/>
            <p:extLst>
              <p:ext uri="{D42A27DB-BD31-4B8C-83A1-F6EECF244321}">
                <p14:modId xmlns:p14="http://schemas.microsoft.com/office/powerpoint/2010/main" val="1886961940"/>
              </p:ext>
            </p:extLst>
          </p:nvPr>
        </p:nvGraphicFramePr>
        <p:xfrm>
          <a:off x="608207" y="875072"/>
          <a:ext cx="5725160" cy="2672461"/>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3850533471"/>
                    </a:ext>
                  </a:extLst>
                </a:gridCol>
                <a:gridCol w="3200400">
                  <a:extLst>
                    <a:ext uri="{9D8B030D-6E8A-4147-A177-3AD203B41FA5}">
                      <a16:colId xmlns:a16="http://schemas.microsoft.com/office/drawing/2014/main" val="2371860314"/>
                    </a:ext>
                  </a:extLst>
                </a:gridCol>
                <a:gridCol w="1156335">
                  <a:extLst>
                    <a:ext uri="{9D8B030D-6E8A-4147-A177-3AD203B41FA5}">
                      <a16:colId xmlns:a16="http://schemas.microsoft.com/office/drawing/2014/main" val="1337761620"/>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312599"/>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8700101"/>
                  </a:ext>
                </a:extLst>
              </a:tr>
              <a:tr h="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rPr>
                        <a:t>This parameter sets the seed for the random number generator used by the data splitter. By using a fixed seed, the random splitting process becomes deterministic, allowing for result reproducibility.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9954700"/>
                  </a:ext>
                </a:extLst>
              </a:tr>
              <a:tr h="0">
                <a:tc>
                  <a:txBody>
                    <a:bodyPr/>
                    <a:lstStyle/>
                    <a:p>
                      <a:pPr marL="0" marR="0" algn="just">
                        <a:lnSpc>
                          <a:spcPct val="115000"/>
                        </a:lnSpc>
                        <a:spcBef>
                          <a:spcPts val="0"/>
                        </a:spcBef>
                        <a:spcAft>
                          <a:spcPts val="0"/>
                        </a:spcAft>
                      </a:pPr>
                      <a:r>
                        <a:rPr lang="en-IN" sz="1200">
                          <a:effectLst/>
                        </a:rPr>
                        <a:t>Kernel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kernel is a function that computes the dot product of two data points in a transformed feature space.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Linear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7742313"/>
                  </a:ext>
                </a:extLst>
              </a:tr>
              <a:tr h="0">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0.1, 1, 10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411193"/>
                  </a:ext>
                </a:extLst>
              </a:tr>
            </a:tbl>
          </a:graphicData>
        </a:graphic>
      </p:graphicFrame>
      <p:pic>
        <p:nvPicPr>
          <p:cNvPr id="5" name="Picture 4">
            <a:extLst>
              <a:ext uri="{FF2B5EF4-FFF2-40B4-BE49-F238E27FC236}">
                <a16:creationId xmlns:a16="http://schemas.microsoft.com/office/drawing/2014/main" id="{12D3DAF3-C536-0FF4-105E-D23EAD02918E}"/>
              </a:ext>
            </a:extLst>
          </p:cNvPr>
          <p:cNvPicPr>
            <a:picLocks noChangeAspect="1"/>
          </p:cNvPicPr>
          <p:nvPr/>
        </p:nvPicPr>
        <p:blipFill>
          <a:blip r:embed="rId2"/>
          <a:stretch>
            <a:fillRect/>
          </a:stretch>
        </p:blipFill>
        <p:spPr>
          <a:xfrm>
            <a:off x="6642059" y="875072"/>
            <a:ext cx="5082540" cy="2772696"/>
          </a:xfrm>
          <a:prstGeom prst="rect">
            <a:avLst/>
          </a:prstGeom>
        </p:spPr>
      </p:pic>
      <p:pic>
        <p:nvPicPr>
          <p:cNvPr id="6" name="Picture 5">
            <a:extLst>
              <a:ext uri="{FF2B5EF4-FFF2-40B4-BE49-F238E27FC236}">
                <a16:creationId xmlns:a16="http://schemas.microsoft.com/office/drawing/2014/main" id="{B93A80C7-22F9-19CF-06E5-A116488D9E26}"/>
              </a:ext>
            </a:extLst>
          </p:cNvPr>
          <p:cNvPicPr>
            <a:picLocks noChangeAspect="1"/>
          </p:cNvPicPr>
          <p:nvPr/>
        </p:nvPicPr>
        <p:blipFill>
          <a:blip r:embed="rId3"/>
          <a:stretch>
            <a:fillRect/>
          </a:stretch>
        </p:blipFill>
        <p:spPr>
          <a:xfrm>
            <a:off x="838200" y="3820413"/>
            <a:ext cx="5029200" cy="2672461"/>
          </a:xfrm>
          <a:prstGeom prst="rect">
            <a:avLst/>
          </a:prstGeom>
        </p:spPr>
      </p:pic>
      <p:pic>
        <p:nvPicPr>
          <p:cNvPr id="7" name="Picture 6">
            <a:extLst>
              <a:ext uri="{FF2B5EF4-FFF2-40B4-BE49-F238E27FC236}">
                <a16:creationId xmlns:a16="http://schemas.microsoft.com/office/drawing/2014/main" id="{1760BC3E-F3ED-DD69-EEF4-66638359A30C}"/>
              </a:ext>
            </a:extLst>
          </p:cNvPr>
          <p:cNvPicPr>
            <a:picLocks noChangeAspect="1"/>
          </p:cNvPicPr>
          <p:nvPr/>
        </p:nvPicPr>
        <p:blipFill>
          <a:blip r:embed="rId4"/>
          <a:stretch>
            <a:fillRect/>
          </a:stretch>
        </p:blipFill>
        <p:spPr>
          <a:xfrm>
            <a:off x="6690360" y="3820413"/>
            <a:ext cx="4663440" cy="2958929"/>
          </a:xfrm>
          <a:prstGeom prst="rect">
            <a:avLst/>
          </a:prstGeom>
        </p:spPr>
      </p:pic>
    </p:spTree>
    <p:extLst>
      <p:ext uri="{BB962C8B-B14F-4D97-AF65-F5344CB8AC3E}">
        <p14:creationId xmlns:p14="http://schemas.microsoft.com/office/powerpoint/2010/main" val="3579997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87A6-B9A3-8066-21C0-0566CFAFD8CE}"/>
              </a:ext>
            </a:extLst>
          </p:cNvPr>
          <p:cNvSpPr>
            <a:spLocks noGrp="1"/>
          </p:cNvSpPr>
          <p:nvPr>
            <p:ph type="title"/>
          </p:nvPr>
        </p:nvSpPr>
        <p:spPr>
          <a:xfrm>
            <a:off x="838200" y="365126"/>
            <a:ext cx="10515600" cy="315912"/>
          </a:xfrm>
        </p:spPr>
        <p:txBody>
          <a:bodyPr>
            <a:normAutofit fontScale="90000"/>
          </a:bodyPr>
          <a:lstStyle/>
          <a:p>
            <a:pPr algn="ctr"/>
            <a:r>
              <a:rPr lang="en-US" dirty="0"/>
              <a:t>Bayesian Classifier</a:t>
            </a:r>
          </a:p>
        </p:txBody>
      </p:sp>
      <p:graphicFrame>
        <p:nvGraphicFramePr>
          <p:cNvPr id="4" name="Content Placeholder 3">
            <a:extLst>
              <a:ext uri="{FF2B5EF4-FFF2-40B4-BE49-F238E27FC236}">
                <a16:creationId xmlns:a16="http://schemas.microsoft.com/office/drawing/2014/main" id="{A00B49FA-34EE-A4AD-42A1-830101013F75}"/>
              </a:ext>
            </a:extLst>
          </p:cNvPr>
          <p:cNvGraphicFramePr>
            <a:graphicFrameLocks noGrp="1"/>
          </p:cNvGraphicFramePr>
          <p:nvPr>
            <p:ph idx="1"/>
            <p:extLst>
              <p:ext uri="{D42A27DB-BD31-4B8C-83A1-F6EECF244321}">
                <p14:modId xmlns:p14="http://schemas.microsoft.com/office/powerpoint/2010/main" val="2871855546"/>
              </p:ext>
            </p:extLst>
          </p:nvPr>
        </p:nvGraphicFramePr>
        <p:xfrm>
          <a:off x="838200" y="819452"/>
          <a:ext cx="5725160" cy="2053844"/>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2553030016"/>
                    </a:ext>
                  </a:extLst>
                </a:gridCol>
                <a:gridCol w="3200400">
                  <a:extLst>
                    <a:ext uri="{9D8B030D-6E8A-4147-A177-3AD203B41FA5}">
                      <a16:colId xmlns:a16="http://schemas.microsoft.com/office/drawing/2014/main" val="256114922"/>
                    </a:ext>
                  </a:extLst>
                </a:gridCol>
                <a:gridCol w="1156335">
                  <a:extLst>
                    <a:ext uri="{9D8B030D-6E8A-4147-A177-3AD203B41FA5}">
                      <a16:colId xmlns:a16="http://schemas.microsoft.com/office/drawing/2014/main" val="2011728950"/>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590172"/>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2416553"/>
                  </a:ext>
                </a:extLst>
              </a:tr>
              <a:tr h="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rPr>
                        <a:t>This parameter sets the seed for the random number generator used by the data splitter. By using a fixed seed, the random splitting process becomes deterministic, allowing for result reproducibility.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2822961"/>
                  </a:ext>
                </a:extLst>
              </a:tr>
              <a:tr h="0">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err="1">
                          <a:effectLst/>
                        </a:rPr>
                        <a:t>np.logspace</a:t>
                      </a:r>
                      <a:r>
                        <a:rPr lang="en-IN" sz="1200" dirty="0">
                          <a:effectLst/>
                        </a:rPr>
                        <a:t>(0, -9, </a:t>
                      </a:r>
                      <a:r>
                        <a:rPr lang="en-IN" sz="1200" dirty="0" err="1">
                          <a:effectLst/>
                        </a:rPr>
                        <a:t>num</a:t>
                      </a:r>
                      <a:r>
                        <a:rPr lang="en-IN"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9356337"/>
                  </a:ext>
                </a:extLst>
              </a:tr>
            </a:tbl>
          </a:graphicData>
        </a:graphic>
      </p:graphicFrame>
      <p:pic>
        <p:nvPicPr>
          <p:cNvPr id="5" name="Picture 4">
            <a:extLst>
              <a:ext uri="{FF2B5EF4-FFF2-40B4-BE49-F238E27FC236}">
                <a16:creationId xmlns:a16="http://schemas.microsoft.com/office/drawing/2014/main" id="{92452870-EDF1-374A-F6FF-1A9A5EECE01D}"/>
              </a:ext>
            </a:extLst>
          </p:cNvPr>
          <p:cNvPicPr>
            <a:picLocks noChangeAspect="1"/>
          </p:cNvPicPr>
          <p:nvPr/>
        </p:nvPicPr>
        <p:blipFill>
          <a:blip r:embed="rId2"/>
          <a:stretch>
            <a:fillRect/>
          </a:stretch>
        </p:blipFill>
        <p:spPr>
          <a:xfrm>
            <a:off x="2654709" y="3429000"/>
            <a:ext cx="3685745" cy="2910631"/>
          </a:xfrm>
          <a:prstGeom prst="rect">
            <a:avLst/>
          </a:prstGeom>
        </p:spPr>
      </p:pic>
      <p:pic>
        <p:nvPicPr>
          <p:cNvPr id="6" name="Picture 5">
            <a:extLst>
              <a:ext uri="{FF2B5EF4-FFF2-40B4-BE49-F238E27FC236}">
                <a16:creationId xmlns:a16="http://schemas.microsoft.com/office/drawing/2014/main" id="{324C80E1-626C-6F1B-02E6-1F96E369AE14}"/>
              </a:ext>
            </a:extLst>
          </p:cNvPr>
          <p:cNvPicPr>
            <a:picLocks noChangeAspect="1"/>
          </p:cNvPicPr>
          <p:nvPr/>
        </p:nvPicPr>
        <p:blipFill>
          <a:blip r:embed="rId3"/>
          <a:stretch>
            <a:fillRect/>
          </a:stretch>
        </p:blipFill>
        <p:spPr>
          <a:xfrm>
            <a:off x="6981641" y="1291222"/>
            <a:ext cx="4678680" cy="3764280"/>
          </a:xfrm>
          <a:prstGeom prst="rect">
            <a:avLst/>
          </a:prstGeom>
        </p:spPr>
      </p:pic>
    </p:spTree>
    <p:extLst>
      <p:ext uri="{BB962C8B-B14F-4D97-AF65-F5344CB8AC3E}">
        <p14:creationId xmlns:p14="http://schemas.microsoft.com/office/powerpoint/2010/main" val="257910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1B2C-0555-0AF4-8042-021FA29E206B}"/>
              </a:ext>
            </a:extLst>
          </p:cNvPr>
          <p:cNvSpPr>
            <a:spLocks noGrp="1"/>
          </p:cNvSpPr>
          <p:nvPr>
            <p:ph type="title"/>
          </p:nvPr>
        </p:nvSpPr>
        <p:spPr>
          <a:xfrm>
            <a:off x="838200" y="365125"/>
            <a:ext cx="10515600" cy="460785"/>
          </a:xfrm>
        </p:spPr>
        <p:txBody>
          <a:bodyPr>
            <a:normAutofit fontScale="90000"/>
          </a:bodyPr>
          <a:lstStyle/>
          <a:p>
            <a:pPr algn="ctr"/>
            <a:r>
              <a:rPr lang="en-US" dirty="0"/>
              <a:t>CONTENTS</a:t>
            </a:r>
          </a:p>
        </p:txBody>
      </p:sp>
      <p:sp>
        <p:nvSpPr>
          <p:cNvPr id="3" name="Content Placeholder 2">
            <a:extLst>
              <a:ext uri="{FF2B5EF4-FFF2-40B4-BE49-F238E27FC236}">
                <a16:creationId xmlns:a16="http://schemas.microsoft.com/office/drawing/2014/main" id="{49BCB166-1261-BACB-89CF-85209BFDB3C0}"/>
              </a:ext>
            </a:extLst>
          </p:cNvPr>
          <p:cNvSpPr>
            <a:spLocks noGrp="1"/>
          </p:cNvSpPr>
          <p:nvPr>
            <p:ph idx="1"/>
          </p:nvPr>
        </p:nvSpPr>
        <p:spPr>
          <a:xfrm>
            <a:off x="838200" y="825910"/>
            <a:ext cx="10515600" cy="5860025"/>
          </a:xfrm>
        </p:spPr>
        <p:txBody>
          <a:bodyPr>
            <a:normAutofit fontScale="62500" lnSpcReduction="20000"/>
          </a:bodyPr>
          <a:lstStyle/>
          <a:p>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Conference Papers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900" b="1" dirty="0">
                <a:effectLst/>
                <a:latin typeface="Times New Roman" panose="02020603050405020304" pitchFamily="18" charset="0"/>
                <a:ea typeface="Calibri" panose="020F0502020204030204" pitchFamily="34" charset="0"/>
              </a:rPr>
              <a:t>Journal Details</a:t>
            </a:r>
          </a:p>
          <a:p>
            <a:r>
              <a:rPr lang="en-IN" sz="1900" b="1" dirty="0">
                <a:latin typeface="Times New Roman" panose="02020603050405020304" pitchFamily="18" charset="0"/>
                <a:ea typeface="Calibri" panose="020F0502020204030204" pitchFamily="34" charset="0"/>
              </a:rPr>
              <a:t>Model Diagram</a:t>
            </a:r>
          </a:p>
          <a:p>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Noise Removal (SMOTE Algorithm)</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One Hot Encoding</a:t>
            </a:r>
          </a:p>
          <a:p>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Linear regression</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Logistic regression</a:t>
            </a:r>
          </a:p>
          <a:p>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L</a:t>
            </a:r>
            <a:r>
              <a:rPr lang="en-IN" sz="1900" b="1" dirty="0">
                <a:latin typeface="Times New Roman" panose="02020603050405020304" pitchFamily="18" charset="0"/>
                <a:ea typeface="Calibri" panose="020F0502020204030204" pitchFamily="34" charset="0"/>
                <a:cs typeface="Times New Roman" panose="02020603050405020304" pitchFamily="18" charset="0"/>
              </a:rPr>
              <a:t>asso Regression</a:t>
            </a:r>
          </a:p>
          <a:p>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Ridge Regression</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Comparison of Regression models</a:t>
            </a:r>
          </a:p>
          <a:p>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K-means with KNN</a:t>
            </a:r>
          </a:p>
          <a:p>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Fuzzy C-means with K-means</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K-means with SVM</a:t>
            </a:r>
          </a:p>
          <a:p>
            <a:r>
              <a:rPr lang="en-IN" sz="1900" b="1" dirty="0" err="1">
                <a:latin typeface="Times New Roman" panose="02020603050405020304" pitchFamily="18" charset="0"/>
                <a:ea typeface="Calibri" panose="020F0502020204030204" pitchFamily="34" charset="0"/>
                <a:cs typeface="Times New Roman" panose="02020603050405020304" pitchFamily="18" charset="0"/>
              </a:rPr>
              <a:t>Baysian</a:t>
            </a:r>
            <a:r>
              <a:rPr lang="en-IN" sz="1900" b="1" dirty="0">
                <a:latin typeface="Times New Roman" panose="02020603050405020304" pitchFamily="18" charset="0"/>
                <a:ea typeface="Calibri" panose="020F0502020204030204" pitchFamily="34" charset="0"/>
                <a:cs typeface="Times New Roman" panose="02020603050405020304" pitchFamily="18" charset="0"/>
              </a:rPr>
              <a:t> Classifier</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Naïve Bayes Classifier</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Decision tree</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Comparison Table for Classifiers</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K-means with CNN</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AlexNet</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LSTM</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GRU</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Model Evaluation for Parkinson’s Model</a:t>
            </a:r>
          </a:p>
          <a:p>
            <a:r>
              <a:rPr lang="en-IN" sz="1900" b="1" dirty="0">
                <a:latin typeface="Times New Roman" panose="02020603050405020304" pitchFamily="18" charset="0"/>
                <a:ea typeface="Calibri" panose="020F0502020204030204" pitchFamily="34" charset="0"/>
                <a:cs typeface="Times New Roman" panose="02020603050405020304" pitchFamily="18" charset="0"/>
              </a:rPr>
              <a:t>References</a:t>
            </a:r>
          </a:p>
          <a:p>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72616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98DC-CFA1-1314-7EFB-FACADA97E6DA}"/>
              </a:ext>
            </a:extLst>
          </p:cNvPr>
          <p:cNvSpPr>
            <a:spLocks noGrp="1"/>
          </p:cNvSpPr>
          <p:nvPr>
            <p:ph type="title"/>
          </p:nvPr>
        </p:nvSpPr>
        <p:spPr>
          <a:xfrm>
            <a:off x="838200" y="365125"/>
            <a:ext cx="10515600" cy="706591"/>
          </a:xfrm>
        </p:spPr>
        <p:txBody>
          <a:bodyPr/>
          <a:lstStyle/>
          <a:p>
            <a:pPr algn="ctr"/>
            <a:r>
              <a:rPr lang="en-US" dirty="0"/>
              <a:t>Naïve Bayes Classifier</a:t>
            </a:r>
          </a:p>
        </p:txBody>
      </p:sp>
      <p:graphicFrame>
        <p:nvGraphicFramePr>
          <p:cNvPr id="4" name="Content Placeholder 3">
            <a:extLst>
              <a:ext uri="{FF2B5EF4-FFF2-40B4-BE49-F238E27FC236}">
                <a16:creationId xmlns:a16="http://schemas.microsoft.com/office/drawing/2014/main" id="{53185135-6000-B518-8E99-7C713A180BD2}"/>
              </a:ext>
            </a:extLst>
          </p:cNvPr>
          <p:cNvGraphicFramePr>
            <a:graphicFrameLocks noGrp="1"/>
          </p:cNvGraphicFramePr>
          <p:nvPr>
            <p:ph idx="1"/>
            <p:extLst>
              <p:ext uri="{D42A27DB-BD31-4B8C-83A1-F6EECF244321}">
                <p14:modId xmlns:p14="http://schemas.microsoft.com/office/powerpoint/2010/main" val="3014930967"/>
              </p:ext>
            </p:extLst>
          </p:nvPr>
        </p:nvGraphicFramePr>
        <p:xfrm>
          <a:off x="745858" y="1222729"/>
          <a:ext cx="5725160" cy="2053844"/>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2623984573"/>
                    </a:ext>
                  </a:extLst>
                </a:gridCol>
                <a:gridCol w="3200400">
                  <a:extLst>
                    <a:ext uri="{9D8B030D-6E8A-4147-A177-3AD203B41FA5}">
                      <a16:colId xmlns:a16="http://schemas.microsoft.com/office/drawing/2014/main" val="3366298618"/>
                    </a:ext>
                  </a:extLst>
                </a:gridCol>
                <a:gridCol w="1156335">
                  <a:extLst>
                    <a:ext uri="{9D8B030D-6E8A-4147-A177-3AD203B41FA5}">
                      <a16:colId xmlns:a16="http://schemas.microsoft.com/office/drawing/2014/main" val="1700162395"/>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Purpose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7976051"/>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7470054"/>
                  </a:ext>
                </a:extLst>
              </a:tr>
              <a:tr h="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rPr>
                        <a:t>This parameter sets the seed for the random number generator used by the data splitter. By using a fixed seed, the random splitting process becomes deterministic, allowing for result reproducibility.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5029087"/>
                  </a:ext>
                </a:extLst>
              </a:tr>
              <a:tr h="0">
                <a:tc>
                  <a:txBody>
                    <a:bodyPr/>
                    <a:lstStyle/>
                    <a:p>
                      <a:pPr marL="0" marR="0" algn="just">
                        <a:lnSpc>
                          <a:spcPct val="115000"/>
                        </a:lnSpc>
                        <a:spcBef>
                          <a:spcPts val="0"/>
                        </a:spcBef>
                        <a:spcAft>
                          <a:spcPts val="0"/>
                        </a:spcAft>
                      </a:pPr>
                      <a:r>
                        <a:rPr lang="en-IN" sz="1200" dirty="0">
                          <a:effectLst/>
                        </a:rPr>
                        <a:t>Grid Search CV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err="1">
                          <a:effectLst/>
                        </a:rPr>
                        <a:t>np.logspace</a:t>
                      </a:r>
                      <a:r>
                        <a:rPr lang="en-IN" sz="1200" dirty="0">
                          <a:effectLst/>
                        </a:rPr>
                        <a:t>(0, -9, </a:t>
                      </a:r>
                      <a:r>
                        <a:rPr lang="en-IN" sz="1200" dirty="0" err="1">
                          <a:effectLst/>
                        </a:rPr>
                        <a:t>num</a:t>
                      </a:r>
                      <a:r>
                        <a:rPr lang="en-IN"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1515619"/>
                  </a:ext>
                </a:extLst>
              </a:tr>
            </a:tbl>
          </a:graphicData>
        </a:graphic>
      </p:graphicFrame>
      <p:pic>
        <p:nvPicPr>
          <p:cNvPr id="5" name="Picture 4">
            <a:extLst>
              <a:ext uri="{FF2B5EF4-FFF2-40B4-BE49-F238E27FC236}">
                <a16:creationId xmlns:a16="http://schemas.microsoft.com/office/drawing/2014/main" id="{9DE9BF1E-E831-EDD4-D303-1278B5D605D5}"/>
              </a:ext>
            </a:extLst>
          </p:cNvPr>
          <p:cNvPicPr>
            <a:picLocks noChangeAspect="1"/>
          </p:cNvPicPr>
          <p:nvPr/>
        </p:nvPicPr>
        <p:blipFill>
          <a:blip r:embed="rId2"/>
          <a:stretch>
            <a:fillRect/>
          </a:stretch>
        </p:blipFill>
        <p:spPr>
          <a:xfrm>
            <a:off x="1014361" y="3581428"/>
            <a:ext cx="5455920" cy="3276572"/>
          </a:xfrm>
          <a:prstGeom prst="rect">
            <a:avLst/>
          </a:prstGeom>
        </p:spPr>
      </p:pic>
      <p:pic>
        <p:nvPicPr>
          <p:cNvPr id="6" name="Picture 5">
            <a:extLst>
              <a:ext uri="{FF2B5EF4-FFF2-40B4-BE49-F238E27FC236}">
                <a16:creationId xmlns:a16="http://schemas.microsoft.com/office/drawing/2014/main" id="{7872099C-525D-4EB6-CBC8-DF7640EEAECB}"/>
              </a:ext>
            </a:extLst>
          </p:cNvPr>
          <p:cNvPicPr>
            <a:picLocks noChangeAspect="1"/>
          </p:cNvPicPr>
          <p:nvPr/>
        </p:nvPicPr>
        <p:blipFill>
          <a:blip r:embed="rId3"/>
          <a:stretch>
            <a:fillRect/>
          </a:stretch>
        </p:blipFill>
        <p:spPr>
          <a:xfrm>
            <a:off x="6768843" y="1682668"/>
            <a:ext cx="5241925" cy="3649980"/>
          </a:xfrm>
          <a:prstGeom prst="rect">
            <a:avLst/>
          </a:prstGeom>
        </p:spPr>
      </p:pic>
    </p:spTree>
    <p:extLst>
      <p:ext uri="{BB962C8B-B14F-4D97-AF65-F5344CB8AC3E}">
        <p14:creationId xmlns:p14="http://schemas.microsoft.com/office/powerpoint/2010/main" val="1511004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C3E5-F618-A0DB-A4D1-6418ACB71CE7}"/>
              </a:ext>
            </a:extLst>
          </p:cNvPr>
          <p:cNvSpPr>
            <a:spLocks noGrp="1"/>
          </p:cNvSpPr>
          <p:nvPr>
            <p:ph type="title"/>
          </p:nvPr>
        </p:nvSpPr>
        <p:spPr>
          <a:xfrm>
            <a:off x="838200" y="365126"/>
            <a:ext cx="10515600" cy="509946"/>
          </a:xfrm>
        </p:spPr>
        <p:txBody>
          <a:bodyPr>
            <a:normAutofit fontScale="90000"/>
          </a:bodyPr>
          <a:lstStyle/>
          <a:p>
            <a:r>
              <a:rPr lang="en-US" dirty="0"/>
              <a:t>Decision Tree</a:t>
            </a:r>
          </a:p>
        </p:txBody>
      </p:sp>
      <p:graphicFrame>
        <p:nvGraphicFramePr>
          <p:cNvPr id="4" name="Content Placeholder 3">
            <a:extLst>
              <a:ext uri="{FF2B5EF4-FFF2-40B4-BE49-F238E27FC236}">
                <a16:creationId xmlns:a16="http://schemas.microsoft.com/office/drawing/2014/main" id="{717E3ED0-AB00-F114-DBEF-250B2F21C41C}"/>
              </a:ext>
            </a:extLst>
          </p:cNvPr>
          <p:cNvGraphicFramePr>
            <a:graphicFrameLocks noGrp="1"/>
          </p:cNvGraphicFramePr>
          <p:nvPr>
            <p:ph idx="1"/>
            <p:extLst>
              <p:ext uri="{D42A27DB-BD31-4B8C-83A1-F6EECF244321}">
                <p14:modId xmlns:p14="http://schemas.microsoft.com/office/powerpoint/2010/main" val="2267768134"/>
              </p:ext>
            </p:extLst>
          </p:nvPr>
        </p:nvGraphicFramePr>
        <p:xfrm>
          <a:off x="838200" y="1010643"/>
          <a:ext cx="5725160" cy="3736340"/>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4196469213"/>
                    </a:ext>
                  </a:extLst>
                </a:gridCol>
                <a:gridCol w="3200400">
                  <a:extLst>
                    <a:ext uri="{9D8B030D-6E8A-4147-A177-3AD203B41FA5}">
                      <a16:colId xmlns:a16="http://schemas.microsoft.com/office/drawing/2014/main" val="4208264338"/>
                    </a:ext>
                  </a:extLst>
                </a:gridCol>
                <a:gridCol w="1156335">
                  <a:extLst>
                    <a:ext uri="{9D8B030D-6E8A-4147-A177-3AD203B41FA5}">
                      <a16:colId xmlns:a16="http://schemas.microsoft.com/office/drawing/2014/main" val="4060584046"/>
                    </a:ext>
                  </a:extLst>
                </a:gridCol>
              </a:tblGrid>
              <a:tr h="146518">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41083"/>
                  </a:ext>
                </a:extLst>
              </a:tr>
              <a:tr h="302151">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6466718"/>
                  </a:ext>
                </a:extLst>
              </a:tr>
              <a:tr h="769053">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370052"/>
                  </a:ext>
                </a:extLst>
              </a:tr>
              <a:tr h="1547222">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rPr>
                        <a:t>The grid search explores various alpha values using 5-fold cross-validation.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'criterion': ['</a:t>
                      </a:r>
                      <a:r>
                        <a:rPr lang="en-IN" sz="1200" dirty="0" err="1">
                          <a:effectLst/>
                        </a:rPr>
                        <a:t>gini</a:t>
                      </a:r>
                      <a:r>
                        <a:rPr lang="en-IN" sz="1200" dirty="0">
                          <a:effectLst/>
                        </a:rPr>
                        <a:t>', 'entropy'],</a:t>
                      </a:r>
                      <a:endParaRPr lang="en-US" sz="1100" dirty="0">
                        <a:effectLst/>
                      </a:endParaRPr>
                    </a:p>
                    <a:p>
                      <a:pPr marL="0" marR="0" algn="ctr">
                        <a:lnSpc>
                          <a:spcPct val="115000"/>
                        </a:lnSpc>
                        <a:spcBef>
                          <a:spcPts val="0"/>
                        </a:spcBef>
                        <a:spcAft>
                          <a:spcPts val="0"/>
                        </a:spcAft>
                      </a:pPr>
                      <a:r>
                        <a:rPr lang="en-IN" sz="1200" dirty="0">
                          <a:effectLst/>
                        </a:rPr>
                        <a:t>    '</a:t>
                      </a:r>
                      <a:r>
                        <a:rPr lang="en-IN" sz="1200" dirty="0" err="1">
                          <a:effectLst/>
                        </a:rPr>
                        <a:t>max_depth</a:t>
                      </a:r>
                      <a:r>
                        <a:rPr lang="en-IN" sz="1200" dirty="0">
                          <a:effectLst/>
                        </a:rPr>
                        <a:t>': [None, 10, 20, 30, 40, 50],   '</a:t>
                      </a:r>
                      <a:r>
                        <a:rPr lang="en-IN" sz="1200" dirty="0" err="1">
                          <a:effectLst/>
                        </a:rPr>
                        <a:t>min_samples_split</a:t>
                      </a:r>
                      <a:r>
                        <a:rPr lang="en-IN" sz="1200" dirty="0">
                          <a:effectLst/>
                        </a:rPr>
                        <a:t>': [2, 5, 10],    '</a:t>
                      </a:r>
                      <a:r>
                        <a:rPr lang="en-IN" sz="1200" dirty="0" err="1">
                          <a:effectLst/>
                        </a:rPr>
                        <a:t>min_samples_leaf</a:t>
                      </a:r>
                      <a:r>
                        <a:rPr lang="en-IN" sz="1200" dirty="0">
                          <a:effectLst/>
                        </a:rPr>
                        <a:t>': [1, 2, 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79026"/>
                  </a:ext>
                </a:extLst>
              </a:tr>
            </a:tbl>
          </a:graphicData>
        </a:graphic>
      </p:graphicFrame>
      <p:pic>
        <p:nvPicPr>
          <p:cNvPr id="5" name="Picture 4">
            <a:extLst>
              <a:ext uri="{FF2B5EF4-FFF2-40B4-BE49-F238E27FC236}">
                <a16:creationId xmlns:a16="http://schemas.microsoft.com/office/drawing/2014/main" id="{BBFFD086-8918-1273-A466-E587399C4B8F}"/>
              </a:ext>
            </a:extLst>
          </p:cNvPr>
          <p:cNvPicPr>
            <a:picLocks noChangeAspect="1"/>
          </p:cNvPicPr>
          <p:nvPr/>
        </p:nvPicPr>
        <p:blipFill>
          <a:blip r:embed="rId2"/>
          <a:stretch>
            <a:fillRect/>
          </a:stretch>
        </p:blipFill>
        <p:spPr>
          <a:xfrm>
            <a:off x="6901016" y="1010643"/>
            <a:ext cx="4800600" cy="2560597"/>
          </a:xfrm>
          <a:prstGeom prst="rect">
            <a:avLst/>
          </a:prstGeom>
        </p:spPr>
      </p:pic>
      <p:pic>
        <p:nvPicPr>
          <p:cNvPr id="6" name="Picture 5">
            <a:extLst>
              <a:ext uri="{FF2B5EF4-FFF2-40B4-BE49-F238E27FC236}">
                <a16:creationId xmlns:a16="http://schemas.microsoft.com/office/drawing/2014/main" id="{BA22D5D4-0095-E607-8725-5C59CCD5C1B9}"/>
              </a:ext>
            </a:extLst>
          </p:cNvPr>
          <p:cNvPicPr>
            <a:picLocks noChangeAspect="1"/>
          </p:cNvPicPr>
          <p:nvPr/>
        </p:nvPicPr>
        <p:blipFill>
          <a:blip r:embed="rId3"/>
          <a:stretch>
            <a:fillRect/>
          </a:stretch>
        </p:blipFill>
        <p:spPr>
          <a:xfrm>
            <a:off x="6946736" y="3706811"/>
            <a:ext cx="4709160" cy="3001543"/>
          </a:xfrm>
          <a:prstGeom prst="rect">
            <a:avLst/>
          </a:prstGeom>
        </p:spPr>
      </p:pic>
    </p:spTree>
    <p:extLst>
      <p:ext uri="{BB962C8B-B14F-4D97-AF65-F5344CB8AC3E}">
        <p14:creationId xmlns:p14="http://schemas.microsoft.com/office/powerpoint/2010/main" val="333367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A643-7D10-0DF5-50EB-29D241971982}"/>
              </a:ext>
            </a:extLst>
          </p:cNvPr>
          <p:cNvSpPr>
            <a:spLocks noGrp="1"/>
          </p:cNvSpPr>
          <p:nvPr>
            <p:ph type="title"/>
          </p:nvPr>
        </p:nvSpPr>
        <p:spPr>
          <a:xfrm>
            <a:off x="838200" y="365126"/>
            <a:ext cx="10515600" cy="726256"/>
          </a:xfrm>
        </p:spPr>
        <p:txBody>
          <a:bodyPr/>
          <a:lstStyle/>
          <a:p>
            <a:pPr algn="ctr"/>
            <a:r>
              <a:rPr lang="en-US" dirty="0"/>
              <a:t>Comparison Table for Classifiers</a:t>
            </a:r>
          </a:p>
        </p:txBody>
      </p:sp>
      <p:graphicFrame>
        <p:nvGraphicFramePr>
          <p:cNvPr id="4" name="Content Placeholder 3">
            <a:extLst>
              <a:ext uri="{FF2B5EF4-FFF2-40B4-BE49-F238E27FC236}">
                <a16:creationId xmlns:a16="http://schemas.microsoft.com/office/drawing/2014/main" id="{1E2675EC-D562-1EAE-2CFC-B93F2B2BF099}"/>
              </a:ext>
            </a:extLst>
          </p:cNvPr>
          <p:cNvGraphicFramePr>
            <a:graphicFrameLocks noGrp="1"/>
          </p:cNvGraphicFramePr>
          <p:nvPr>
            <p:ph idx="1"/>
            <p:extLst>
              <p:ext uri="{D42A27DB-BD31-4B8C-83A1-F6EECF244321}">
                <p14:modId xmlns:p14="http://schemas.microsoft.com/office/powerpoint/2010/main" val="510346103"/>
              </p:ext>
            </p:extLst>
          </p:nvPr>
        </p:nvGraphicFramePr>
        <p:xfrm>
          <a:off x="1172496" y="1242447"/>
          <a:ext cx="9672485" cy="5394328"/>
        </p:xfrm>
        <a:graphic>
          <a:graphicData uri="http://schemas.openxmlformats.org/drawingml/2006/table">
            <a:tbl>
              <a:tblPr firstRow="1" firstCol="1" bandRow="1">
                <a:tableStyleId>{5940675A-B579-460E-94D1-54222C63F5DA}</a:tableStyleId>
              </a:tblPr>
              <a:tblGrid>
                <a:gridCol w="763843">
                  <a:extLst>
                    <a:ext uri="{9D8B030D-6E8A-4147-A177-3AD203B41FA5}">
                      <a16:colId xmlns:a16="http://schemas.microsoft.com/office/drawing/2014/main" val="2857695747"/>
                    </a:ext>
                  </a:extLst>
                </a:gridCol>
                <a:gridCol w="1941792">
                  <a:extLst>
                    <a:ext uri="{9D8B030D-6E8A-4147-A177-3AD203B41FA5}">
                      <a16:colId xmlns:a16="http://schemas.microsoft.com/office/drawing/2014/main" val="3278344543"/>
                    </a:ext>
                  </a:extLst>
                </a:gridCol>
                <a:gridCol w="1048139">
                  <a:extLst>
                    <a:ext uri="{9D8B030D-6E8A-4147-A177-3AD203B41FA5}">
                      <a16:colId xmlns:a16="http://schemas.microsoft.com/office/drawing/2014/main" val="2033749551"/>
                    </a:ext>
                  </a:extLst>
                </a:gridCol>
                <a:gridCol w="1673589">
                  <a:extLst>
                    <a:ext uri="{9D8B030D-6E8A-4147-A177-3AD203B41FA5}">
                      <a16:colId xmlns:a16="http://schemas.microsoft.com/office/drawing/2014/main" val="2467026793"/>
                    </a:ext>
                  </a:extLst>
                </a:gridCol>
                <a:gridCol w="2328005">
                  <a:extLst>
                    <a:ext uri="{9D8B030D-6E8A-4147-A177-3AD203B41FA5}">
                      <a16:colId xmlns:a16="http://schemas.microsoft.com/office/drawing/2014/main" val="2263205525"/>
                    </a:ext>
                  </a:extLst>
                </a:gridCol>
                <a:gridCol w="1917117">
                  <a:extLst>
                    <a:ext uri="{9D8B030D-6E8A-4147-A177-3AD203B41FA5}">
                      <a16:colId xmlns:a16="http://schemas.microsoft.com/office/drawing/2014/main" val="787081819"/>
                    </a:ext>
                  </a:extLst>
                </a:gridCol>
              </a:tblGrid>
              <a:tr h="331727">
                <a:tc>
                  <a:txBody>
                    <a:bodyPr/>
                    <a:lstStyle/>
                    <a:p>
                      <a:pPr marL="0" marR="0" algn="ctr">
                        <a:lnSpc>
                          <a:spcPct val="115000"/>
                        </a:lnSpc>
                        <a:spcBef>
                          <a:spcPts val="0"/>
                        </a:spcBef>
                        <a:spcAft>
                          <a:spcPts val="0"/>
                        </a:spcAft>
                      </a:pPr>
                      <a:r>
                        <a:rPr lang="en-IN" sz="1200" b="1">
                          <a:effectLst/>
                        </a:rPr>
                        <a:t>S.No</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b="1">
                          <a:effectLst/>
                        </a:rPr>
                        <a:t>Algorithm name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b="1">
                          <a:effectLst/>
                        </a:rPr>
                        <a:t>Test Size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b="1">
                          <a:effectLst/>
                        </a:rPr>
                        <a:t>Random State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b="1">
                          <a:effectLst/>
                        </a:rPr>
                        <a:t>Grid Search CV</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b="1" dirty="0">
                          <a:effectLst/>
                        </a:rPr>
                        <a:t>Accuracy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8848842"/>
                  </a:ext>
                </a:extLst>
              </a:tr>
              <a:tr h="331727">
                <a:tc>
                  <a:txBody>
                    <a:bodyPr/>
                    <a:lstStyle/>
                    <a:p>
                      <a:pPr marL="0" marR="0" algn="ctr">
                        <a:lnSpc>
                          <a:spcPct val="115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KMeans with 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n_neighbors: 3, 5, 7, 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82.05%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2378296"/>
                  </a:ext>
                </a:extLst>
              </a:tr>
              <a:tr h="620104">
                <a:tc>
                  <a:txBody>
                    <a:bodyPr/>
                    <a:lstStyle/>
                    <a:p>
                      <a:pPr marL="0" marR="0" algn="ctr">
                        <a:lnSpc>
                          <a:spcPct val="115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Fuzzy C-Means with 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n_neighbors: 3, 5, 7, 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71.79%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3948883"/>
                  </a:ext>
                </a:extLst>
              </a:tr>
              <a:tr h="673532">
                <a:tc>
                  <a:txBody>
                    <a:bodyPr/>
                    <a:lstStyle/>
                    <a:p>
                      <a:pPr marL="0" marR="0" algn="ctr">
                        <a:lnSpc>
                          <a:spcPct val="115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KMeans with 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0.1, 1, 10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30.77%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4182440"/>
                  </a:ext>
                </a:extLst>
              </a:tr>
              <a:tr h="928187">
                <a:tc>
                  <a:txBody>
                    <a:bodyPr/>
                    <a:lstStyle/>
                    <a:p>
                      <a:pPr marL="0" marR="0" algn="ctr">
                        <a:lnSpc>
                          <a:spcPct val="115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rPr>
                        <a:t>Bayesian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np.logspace(0, -9, num=100)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71.79%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4721842"/>
                  </a:ext>
                </a:extLst>
              </a:tr>
              <a:tr h="981250">
                <a:tc>
                  <a:txBody>
                    <a:bodyPr/>
                    <a:lstStyle/>
                    <a:p>
                      <a:pPr marL="0" marR="0" algn="ctr">
                        <a:lnSpc>
                          <a:spcPct val="115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Naïve Bayes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np.logspace(0, -9, num=100)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71.79%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8899997"/>
                  </a:ext>
                </a:extLst>
              </a:tr>
              <a:tr h="1527801">
                <a:tc>
                  <a:txBody>
                    <a:bodyPr/>
                    <a:lstStyle/>
                    <a:p>
                      <a:pPr marL="0" marR="0" algn="ctr">
                        <a:lnSpc>
                          <a:spcPct val="115000"/>
                        </a:lnSpc>
                        <a:spcBef>
                          <a:spcPts val="0"/>
                        </a:spcBef>
                        <a:spcAft>
                          <a:spcPts val="0"/>
                        </a:spcAft>
                      </a:pPr>
                      <a:r>
                        <a:rPr lang="en-IN"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a:effectLst/>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'criterion': ['gini', 'entropy'],</a:t>
                      </a:r>
                      <a:endParaRPr lang="en-US" sz="1100">
                        <a:effectLst/>
                      </a:endParaRPr>
                    </a:p>
                    <a:p>
                      <a:pPr marL="0" marR="0" algn="just">
                        <a:lnSpc>
                          <a:spcPct val="115000"/>
                        </a:lnSpc>
                        <a:spcBef>
                          <a:spcPts val="0"/>
                        </a:spcBef>
                        <a:spcAft>
                          <a:spcPts val="0"/>
                        </a:spcAft>
                      </a:pPr>
                      <a:r>
                        <a:rPr lang="en-IN" sz="1200">
                          <a:effectLst/>
                        </a:rPr>
                        <a:t>    'max_depth': [None, 10, 20, 30, 40, 50],   'min_samples_split': [2, 5, 10],    'min_samples_leaf': [1, 2,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82.05%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7225633"/>
                  </a:ext>
                </a:extLst>
              </a:tr>
            </a:tbl>
          </a:graphicData>
        </a:graphic>
      </p:graphicFrame>
    </p:spTree>
    <p:extLst>
      <p:ext uri="{BB962C8B-B14F-4D97-AF65-F5344CB8AC3E}">
        <p14:creationId xmlns:p14="http://schemas.microsoft.com/office/powerpoint/2010/main" val="398615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90AC-DC26-AC68-98D4-795839BBC92B}"/>
              </a:ext>
            </a:extLst>
          </p:cNvPr>
          <p:cNvSpPr>
            <a:spLocks noGrp="1"/>
          </p:cNvSpPr>
          <p:nvPr>
            <p:ph type="title"/>
          </p:nvPr>
        </p:nvSpPr>
        <p:spPr>
          <a:xfrm>
            <a:off x="838200" y="365125"/>
            <a:ext cx="10515600" cy="637765"/>
          </a:xfrm>
        </p:spPr>
        <p:txBody>
          <a:bodyPr>
            <a:normAutofit fontScale="90000"/>
          </a:bodyPr>
          <a:lstStyle/>
          <a:p>
            <a:pPr algn="ctr"/>
            <a:r>
              <a:rPr lang="en-US" dirty="0"/>
              <a:t>K-means with CNN</a:t>
            </a:r>
          </a:p>
        </p:txBody>
      </p:sp>
      <p:graphicFrame>
        <p:nvGraphicFramePr>
          <p:cNvPr id="4" name="Content Placeholder 3">
            <a:extLst>
              <a:ext uri="{FF2B5EF4-FFF2-40B4-BE49-F238E27FC236}">
                <a16:creationId xmlns:a16="http://schemas.microsoft.com/office/drawing/2014/main" id="{1EC74743-F580-0924-99AE-CDA91F7F351C}"/>
              </a:ext>
            </a:extLst>
          </p:cNvPr>
          <p:cNvGraphicFramePr>
            <a:graphicFrameLocks noGrp="1"/>
          </p:cNvGraphicFramePr>
          <p:nvPr>
            <p:ph idx="1"/>
            <p:extLst>
              <p:ext uri="{D42A27DB-BD31-4B8C-83A1-F6EECF244321}">
                <p14:modId xmlns:p14="http://schemas.microsoft.com/office/powerpoint/2010/main" val="2057103518"/>
              </p:ext>
            </p:extLst>
          </p:nvPr>
        </p:nvGraphicFramePr>
        <p:xfrm>
          <a:off x="838200" y="1002888"/>
          <a:ext cx="5711825" cy="3264310"/>
        </p:xfrm>
        <a:graphic>
          <a:graphicData uri="http://schemas.openxmlformats.org/drawingml/2006/table">
            <a:tbl>
              <a:tblPr firstRow="1" firstCol="1" bandRow="1">
                <a:tableStyleId>{5940675A-B579-460E-94D1-54222C63F5DA}</a:tableStyleId>
              </a:tblPr>
              <a:tblGrid>
                <a:gridCol w="625475">
                  <a:extLst>
                    <a:ext uri="{9D8B030D-6E8A-4147-A177-3AD203B41FA5}">
                      <a16:colId xmlns:a16="http://schemas.microsoft.com/office/drawing/2014/main" val="1514652744"/>
                    </a:ext>
                  </a:extLst>
                </a:gridCol>
                <a:gridCol w="2171700">
                  <a:extLst>
                    <a:ext uri="{9D8B030D-6E8A-4147-A177-3AD203B41FA5}">
                      <a16:colId xmlns:a16="http://schemas.microsoft.com/office/drawing/2014/main" val="389835338"/>
                    </a:ext>
                  </a:extLst>
                </a:gridCol>
                <a:gridCol w="2914650">
                  <a:extLst>
                    <a:ext uri="{9D8B030D-6E8A-4147-A177-3AD203B41FA5}">
                      <a16:colId xmlns:a16="http://schemas.microsoft.com/office/drawing/2014/main" val="2437648374"/>
                    </a:ext>
                  </a:extLst>
                </a:gridCol>
              </a:tblGrid>
              <a:tr h="360211">
                <a:tc>
                  <a:txBody>
                    <a:bodyPr/>
                    <a:lstStyle/>
                    <a:p>
                      <a:pPr marL="0" marR="0" algn="ctr">
                        <a:lnSpc>
                          <a:spcPct val="115000"/>
                        </a:lnSpc>
                        <a:spcBef>
                          <a:spcPts val="0"/>
                        </a:spcBef>
                        <a:spcAft>
                          <a:spcPts val="0"/>
                        </a:spcAft>
                      </a:pPr>
                      <a:r>
                        <a:rPr lang="en-IN" sz="1200">
                          <a:effectLst/>
                        </a:rPr>
                        <a:t>S.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169414"/>
                  </a:ext>
                </a:extLst>
              </a:tr>
              <a:tr h="360211">
                <a:tc>
                  <a:txBody>
                    <a:bodyPr/>
                    <a:lstStyle/>
                    <a:p>
                      <a:pPr marL="0" marR="0" algn="ctr">
                        <a:lnSpc>
                          <a:spcPct val="115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Epochs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8617436"/>
                  </a:ext>
                </a:extLst>
              </a:tr>
              <a:tr h="360211">
                <a:tc>
                  <a:txBody>
                    <a:bodyPr/>
                    <a:lstStyle/>
                    <a:p>
                      <a:pPr marL="0" marR="0" algn="ctr">
                        <a:lnSpc>
                          <a:spcPct val="115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91.25%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9053044"/>
                  </a:ext>
                </a:extLst>
              </a:tr>
              <a:tr h="360211">
                <a:tc>
                  <a:txBody>
                    <a:bodyPr/>
                    <a:lstStyle/>
                    <a:p>
                      <a:pPr marL="0" marR="0" algn="ctr">
                        <a:lnSpc>
                          <a:spcPct val="115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rPr>
                        <a:t>0.94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2554465"/>
                  </a:ext>
                </a:extLst>
              </a:tr>
              <a:tr h="360211">
                <a:tc>
                  <a:txBody>
                    <a:bodyPr/>
                    <a:lstStyle/>
                    <a:p>
                      <a:pPr marL="0" marR="0" algn="ctr">
                        <a:lnSpc>
                          <a:spcPct val="115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834092"/>
                  </a:ext>
                </a:extLst>
              </a:tr>
              <a:tr h="360211">
                <a:tc>
                  <a:txBody>
                    <a:bodyPr/>
                    <a:lstStyle/>
                    <a:p>
                      <a:pPr marL="0" marR="0" algn="ctr">
                        <a:lnSpc>
                          <a:spcPct val="115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7888819"/>
                  </a:ext>
                </a:extLst>
              </a:tr>
              <a:tr h="742833">
                <a:tc>
                  <a:txBody>
                    <a:bodyPr/>
                    <a:lstStyle/>
                    <a:p>
                      <a:pPr marL="0" marR="0" algn="ctr">
                        <a:lnSpc>
                          <a:spcPct val="115000"/>
                        </a:lnSpc>
                        <a:spcBef>
                          <a:spcPts val="0"/>
                        </a:spcBef>
                        <a:spcAft>
                          <a:spcPts val="0"/>
                        </a:spcAft>
                      </a:pPr>
                      <a:r>
                        <a:rPr lang="en-IN"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Confusion Matrix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[[26  3]</a:t>
                      </a:r>
                      <a:endParaRPr lang="en-US" sz="1100">
                        <a:effectLst/>
                      </a:endParaRPr>
                    </a:p>
                    <a:p>
                      <a:pPr marL="0" marR="0" algn="ctr">
                        <a:lnSpc>
                          <a:spcPct val="115000"/>
                        </a:lnSpc>
                        <a:spcBef>
                          <a:spcPts val="0"/>
                        </a:spcBef>
                        <a:spcAft>
                          <a:spcPts val="0"/>
                        </a:spcAft>
                      </a:pPr>
                      <a:r>
                        <a:rPr lang="en-IN" sz="1200">
                          <a:effectLst/>
                        </a:rPr>
                        <a:t> [ 4 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1787343"/>
                  </a:ext>
                </a:extLst>
              </a:tr>
              <a:tr h="360211">
                <a:tc>
                  <a:txBody>
                    <a:bodyPr/>
                    <a:lstStyle/>
                    <a:p>
                      <a:pPr marL="0" marR="0" algn="ctr">
                        <a:lnSpc>
                          <a:spcPct val="115000"/>
                        </a:lnSpc>
                        <a:spcBef>
                          <a:spcPts val="0"/>
                        </a:spcBef>
                        <a:spcAft>
                          <a:spcPts val="0"/>
                        </a:spcAft>
                      </a:pPr>
                      <a:r>
                        <a:rPr lang="en-IN"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err="1">
                          <a:effectLst/>
                        </a:rPr>
                        <a:t>n_neighbors</a:t>
                      </a:r>
                      <a:r>
                        <a:rPr lang="en-IN" sz="1200" dirty="0">
                          <a:effectLst/>
                        </a:rPr>
                        <a:t>': [3, 5, 7, 9, 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2646071"/>
                  </a:ext>
                </a:extLst>
              </a:tr>
            </a:tbl>
          </a:graphicData>
        </a:graphic>
      </p:graphicFrame>
      <p:pic>
        <p:nvPicPr>
          <p:cNvPr id="5" name="Picture 4">
            <a:extLst>
              <a:ext uri="{FF2B5EF4-FFF2-40B4-BE49-F238E27FC236}">
                <a16:creationId xmlns:a16="http://schemas.microsoft.com/office/drawing/2014/main" id="{034B0DD6-EF16-AA64-81F5-E306A4D10760}"/>
              </a:ext>
            </a:extLst>
          </p:cNvPr>
          <p:cNvPicPr>
            <a:picLocks noChangeAspect="1"/>
          </p:cNvPicPr>
          <p:nvPr/>
        </p:nvPicPr>
        <p:blipFill>
          <a:blip r:embed="rId2"/>
          <a:stretch>
            <a:fillRect/>
          </a:stretch>
        </p:blipFill>
        <p:spPr>
          <a:xfrm>
            <a:off x="6830715" y="1002887"/>
            <a:ext cx="5196840" cy="3451125"/>
          </a:xfrm>
          <a:prstGeom prst="rect">
            <a:avLst/>
          </a:prstGeom>
        </p:spPr>
      </p:pic>
    </p:spTree>
    <p:extLst>
      <p:ext uri="{BB962C8B-B14F-4D97-AF65-F5344CB8AC3E}">
        <p14:creationId xmlns:p14="http://schemas.microsoft.com/office/powerpoint/2010/main" val="3830025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5CFA-D254-E91B-3FE1-6D0AA478AC96}"/>
              </a:ext>
            </a:extLst>
          </p:cNvPr>
          <p:cNvSpPr>
            <a:spLocks noGrp="1"/>
          </p:cNvSpPr>
          <p:nvPr>
            <p:ph type="title"/>
          </p:nvPr>
        </p:nvSpPr>
        <p:spPr>
          <a:xfrm>
            <a:off x="838200" y="365126"/>
            <a:ext cx="10515600" cy="726256"/>
          </a:xfrm>
        </p:spPr>
        <p:txBody>
          <a:bodyPr/>
          <a:lstStyle/>
          <a:p>
            <a:pPr algn="ctr"/>
            <a:r>
              <a:rPr lang="en-US" dirty="0"/>
              <a:t>AlexNet</a:t>
            </a:r>
          </a:p>
        </p:txBody>
      </p:sp>
      <p:graphicFrame>
        <p:nvGraphicFramePr>
          <p:cNvPr id="4" name="Content Placeholder 3">
            <a:extLst>
              <a:ext uri="{FF2B5EF4-FFF2-40B4-BE49-F238E27FC236}">
                <a16:creationId xmlns:a16="http://schemas.microsoft.com/office/drawing/2014/main" id="{FCE3BEA7-C371-DA73-38ED-21F5BECDD371}"/>
              </a:ext>
            </a:extLst>
          </p:cNvPr>
          <p:cNvGraphicFramePr>
            <a:graphicFrameLocks noGrp="1"/>
          </p:cNvGraphicFramePr>
          <p:nvPr>
            <p:ph idx="1"/>
            <p:extLst>
              <p:ext uri="{D42A27DB-BD31-4B8C-83A1-F6EECF244321}">
                <p14:modId xmlns:p14="http://schemas.microsoft.com/office/powerpoint/2010/main" val="3997611679"/>
              </p:ext>
            </p:extLst>
          </p:nvPr>
        </p:nvGraphicFramePr>
        <p:xfrm>
          <a:off x="450891" y="1091381"/>
          <a:ext cx="5725160" cy="5673206"/>
        </p:xfrm>
        <a:graphic>
          <a:graphicData uri="http://schemas.openxmlformats.org/drawingml/2006/table">
            <a:tbl>
              <a:tblPr firstRow="1" firstCol="1" bandRow="1">
                <a:tableStyleId>{5940675A-B579-460E-94D1-54222C63F5DA}</a:tableStyleId>
              </a:tblPr>
              <a:tblGrid>
                <a:gridCol w="511175">
                  <a:extLst>
                    <a:ext uri="{9D8B030D-6E8A-4147-A177-3AD203B41FA5}">
                      <a16:colId xmlns:a16="http://schemas.microsoft.com/office/drawing/2014/main" val="326921450"/>
                    </a:ext>
                  </a:extLst>
                </a:gridCol>
                <a:gridCol w="3305175">
                  <a:extLst>
                    <a:ext uri="{9D8B030D-6E8A-4147-A177-3AD203B41FA5}">
                      <a16:colId xmlns:a16="http://schemas.microsoft.com/office/drawing/2014/main" val="3984415115"/>
                    </a:ext>
                  </a:extLst>
                </a:gridCol>
                <a:gridCol w="1908810">
                  <a:extLst>
                    <a:ext uri="{9D8B030D-6E8A-4147-A177-3AD203B41FA5}">
                      <a16:colId xmlns:a16="http://schemas.microsoft.com/office/drawing/2014/main" val="3315934902"/>
                    </a:ext>
                  </a:extLst>
                </a:gridCol>
              </a:tblGrid>
              <a:tr h="332501">
                <a:tc>
                  <a:txBody>
                    <a:bodyPr/>
                    <a:lstStyle/>
                    <a:p>
                      <a:pPr marL="0" marR="0" algn="ctr">
                        <a:lnSpc>
                          <a:spcPct val="115000"/>
                        </a:lnSpc>
                        <a:spcBef>
                          <a:spcPts val="0"/>
                        </a:spcBef>
                        <a:spcAft>
                          <a:spcPts val="0"/>
                        </a:spcAft>
                      </a:pPr>
                      <a:r>
                        <a:rPr lang="en-IN" sz="1200" kern="1200">
                          <a:effectLst/>
                        </a:rPr>
                        <a:t>S.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Parameters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4723243"/>
                  </a:ext>
                </a:extLst>
              </a:tr>
              <a:tr h="332501">
                <a:tc>
                  <a:txBody>
                    <a:bodyPr/>
                    <a:lstStyle/>
                    <a:p>
                      <a:pPr marL="0" marR="0" algn="ctr">
                        <a:lnSpc>
                          <a:spcPct val="115000"/>
                        </a:lnSpc>
                        <a:spcBef>
                          <a:spcPts val="0"/>
                        </a:spcBef>
                        <a:spcAft>
                          <a:spcPts val="0"/>
                        </a:spcAft>
                      </a:pPr>
                      <a:r>
                        <a:rPr lang="en-IN" sz="1200" kern="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Epochs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454378"/>
                  </a:ext>
                </a:extLst>
              </a:tr>
              <a:tr h="332501">
                <a:tc>
                  <a:txBody>
                    <a:bodyPr/>
                    <a:lstStyle/>
                    <a:p>
                      <a:pPr marL="0" marR="0" algn="ctr">
                        <a:lnSpc>
                          <a:spcPct val="115000"/>
                        </a:lnSpc>
                        <a:spcBef>
                          <a:spcPts val="0"/>
                        </a:spcBef>
                        <a:spcAft>
                          <a:spcPts val="0"/>
                        </a:spcAft>
                      </a:pPr>
                      <a:r>
                        <a:rPr lang="en-IN" sz="1200" kern="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92.31%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8518163"/>
                  </a:ext>
                </a:extLst>
              </a:tr>
              <a:tr h="332501">
                <a:tc>
                  <a:txBody>
                    <a:bodyPr/>
                    <a:lstStyle/>
                    <a:p>
                      <a:pPr marL="0" marR="0" algn="ctr">
                        <a:lnSpc>
                          <a:spcPct val="115000"/>
                        </a:lnSpc>
                        <a:spcBef>
                          <a:spcPts val="0"/>
                        </a:spcBef>
                        <a:spcAft>
                          <a:spcPts val="0"/>
                        </a:spcAft>
                      </a:pPr>
                      <a:r>
                        <a:rPr lang="en-IN" sz="1200" kern="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Training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069926"/>
                  </a:ext>
                </a:extLst>
              </a:tr>
              <a:tr h="332501">
                <a:tc>
                  <a:txBody>
                    <a:bodyPr/>
                    <a:lstStyle/>
                    <a:p>
                      <a:pPr marL="0" marR="0" algn="ctr">
                        <a:lnSpc>
                          <a:spcPct val="115000"/>
                        </a:lnSpc>
                        <a:spcBef>
                          <a:spcPts val="0"/>
                        </a:spcBef>
                        <a:spcAft>
                          <a:spcPts val="0"/>
                        </a:spcAft>
                      </a:pPr>
                      <a:r>
                        <a:rPr lang="en-IN" sz="1200" kern="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Validation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680497"/>
                  </a:ext>
                </a:extLst>
              </a:tr>
              <a:tr h="332501">
                <a:tc>
                  <a:txBody>
                    <a:bodyPr/>
                    <a:lstStyle/>
                    <a:p>
                      <a:pPr marL="0" marR="0" algn="ctr">
                        <a:lnSpc>
                          <a:spcPct val="115000"/>
                        </a:lnSpc>
                        <a:spcBef>
                          <a:spcPts val="0"/>
                        </a:spcBef>
                        <a:spcAft>
                          <a:spcPts val="0"/>
                        </a:spcAft>
                      </a:pPr>
                      <a:r>
                        <a:rPr lang="en-IN" sz="1200" kern="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dirty="0">
                          <a:effectLst/>
                        </a:rPr>
                        <a:t>Validation Loss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338510"/>
                  </a:ext>
                </a:extLst>
              </a:tr>
              <a:tr h="332501">
                <a:tc>
                  <a:txBody>
                    <a:bodyPr/>
                    <a:lstStyle/>
                    <a:p>
                      <a:pPr marL="0" marR="0" algn="ctr">
                        <a:lnSpc>
                          <a:spcPct val="115000"/>
                        </a:lnSpc>
                        <a:spcBef>
                          <a:spcPts val="0"/>
                        </a:spcBef>
                        <a:spcAft>
                          <a:spcPts val="0"/>
                        </a:spcAft>
                      </a:pPr>
                      <a:r>
                        <a:rPr lang="en-IN" sz="1200" kern="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Testing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92.31%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9312981"/>
                  </a:ext>
                </a:extLst>
              </a:tr>
              <a:tr h="332501">
                <a:tc>
                  <a:txBody>
                    <a:bodyPr/>
                    <a:lstStyle/>
                    <a:p>
                      <a:pPr marL="0" marR="0" algn="ctr">
                        <a:lnSpc>
                          <a:spcPct val="115000"/>
                        </a:lnSpc>
                        <a:spcBef>
                          <a:spcPts val="0"/>
                        </a:spcBef>
                        <a:spcAft>
                          <a:spcPts val="0"/>
                        </a:spcAft>
                      </a:pPr>
                      <a:r>
                        <a:rPr lang="en-IN" sz="1200" kern="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Batch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7599731"/>
                  </a:ext>
                </a:extLst>
              </a:tr>
              <a:tr h="332501">
                <a:tc>
                  <a:txBody>
                    <a:bodyPr/>
                    <a:lstStyle/>
                    <a:p>
                      <a:pPr marL="0" marR="0" algn="ctr">
                        <a:lnSpc>
                          <a:spcPct val="115000"/>
                        </a:lnSpc>
                        <a:spcBef>
                          <a:spcPts val="0"/>
                        </a:spcBef>
                        <a:spcAft>
                          <a:spcPts val="0"/>
                        </a:spcAft>
                      </a:pPr>
                      <a:r>
                        <a:rPr lang="en-IN" sz="1200" kern="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Learning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785648"/>
                  </a:ext>
                </a:extLst>
              </a:tr>
              <a:tr h="332501">
                <a:tc>
                  <a:txBody>
                    <a:bodyPr/>
                    <a:lstStyle/>
                    <a:p>
                      <a:pPr marL="0" marR="0" algn="ctr">
                        <a:lnSpc>
                          <a:spcPct val="115000"/>
                        </a:lnSpc>
                        <a:spcBef>
                          <a:spcPts val="0"/>
                        </a:spcBef>
                        <a:spcAft>
                          <a:spcPts val="0"/>
                        </a:spcAft>
                      </a:pPr>
                      <a:r>
                        <a:rPr lang="en-IN" sz="1200" kern="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Dropout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692756"/>
                  </a:ext>
                </a:extLst>
              </a:tr>
              <a:tr h="332501">
                <a:tc>
                  <a:txBody>
                    <a:bodyPr/>
                    <a:lstStyle/>
                    <a:p>
                      <a:pPr marL="0" marR="0" algn="ctr">
                        <a:lnSpc>
                          <a:spcPct val="115000"/>
                        </a:lnSpc>
                        <a:spcBef>
                          <a:spcPts val="0"/>
                        </a:spcBef>
                        <a:spcAft>
                          <a:spcPts val="0"/>
                        </a:spcAft>
                      </a:pPr>
                      <a:r>
                        <a:rPr lang="en-IN" sz="1200" kern="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Dense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2013080"/>
                  </a:ext>
                </a:extLst>
              </a:tr>
              <a:tr h="332501">
                <a:tc>
                  <a:txBody>
                    <a:bodyPr/>
                    <a:lstStyle/>
                    <a:p>
                      <a:pPr marL="0" marR="0" algn="ctr">
                        <a:lnSpc>
                          <a:spcPct val="115000"/>
                        </a:lnSpc>
                        <a:spcBef>
                          <a:spcPts val="0"/>
                        </a:spcBef>
                        <a:spcAft>
                          <a:spcPts val="0"/>
                        </a:spcAft>
                      </a:pPr>
                      <a:r>
                        <a:rPr lang="en-IN" sz="1200" kern="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Activation Function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Relu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3270967"/>
                  </a:ext>
                </a:extLst>
              </a:tr>
              <a:tr h="685691">
                <a:tc>
                  <a:txBody>
                    <a:bodyPr/>
                    <a:lstStyle/>
                    <a:p>
                      <a:pPr marL="0" marR="0" algn="ctr">
                        <a:lnSpc>
                          <a:spcPct val="115000"/>
                        </a:lnSpc>
                        <a:spcBef>
                          <a:spcPts val="0"/>
                        </a:spcBef>
                        <a:spcAft>
                          <a:spcPts val="0"/>
                        </a:spcAft>
                      </a:pPr>
                      <a:r>
                        <a:rPr lang="en-IN" sz="1200" kern="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sparse_categorical_crossentropy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3225867"/>
                  </a:ext>
                </a:extLst>
              </a:tr>
              <a:tr h="332501">
                <a:tc>
                  <a:txBody>
                    <a:bodyPr/>
                    <a:lstStyle/>
                    <a:p>
                      <a:pPr marL="0" marR="0" algn="ctr">
                        <a:lnSpc>
                          <a:spcPct val="115000"/>
                        </a:lnSpc>
                        <a:spcBef>
                          <a:spcPts val="0"/>
                        </a:spcBef>
                        <a:spcAft>
                          <a:spcPts val="0"/>
                        </a:spcAft>
                      </a:pPr>
                      <a:r>
                        <a:rPr lang="en-IN" sz="1200" kern="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Optimizer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Adam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7818644"/>
                  </a:ext>
                </a:extLst>
              </a:tr>
              <a:tr h="332501">
                <a:tc>
                  <a:txBody>
                    <a:bodyPr/>
                    <a:lstStyle/>
                    <a:p>
                      <a:pPr marL="0" marR="0" algn="ctr">
                        <a:lnSpc>
                          <a:spcPct val="115000"/>
                        </a:lnSpc>
                        <a:spcBef>
                          <a:spcPts val="0"/>
                        </a:spcBef>
                        <a:spcAft>
                          <a:spcPts val="0"/>
                        </a:spcAft>
                      </a:pPr>
                      <a:r>
                        <a:rPr lang="en-IN" sz="1200" kern="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Validation Split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364862"/>
                  </a:ext>
                </a:extLst>
              </a:tr>
              <a:tr h="332501">
                <a:tc>
                  <a:txBody>
                    <a:bodyPr/>
                    <a:lstStyle/>
                    <a:p>
                      <a:pPr marL="0" marR="0" algn="ctr">
                        <a:lnSpc>
                          <a:spcPct val="115000"/>
                        </a:lnSpc>
                        <a:spcBef>
                          <a:spcPts val="0"/>
                        </a:spcBef>
                        <a:spcAft>
                          <a:spcPts val="0"/>
                        </a:spcAft>
                      </a:pPr>
                      <a:r>
                        <a:rPr lang="en-IN" sz="1200" kern="12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kern="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dirty="0">
                          <a:effectLst/>
                        </a:rPr>
                        <a:t>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1354581"/>
                  </a:ext>
                </a:extLst>
              </a:tr>
            </a:tbl>
          </a:graphicData>
        </a:graphic>
      </p:graphicFrame>
      <p:pic>
        <p:nvPicPr>
          <p:cNvPr id="5" name="Picture 4">
            <a:extLst>
              <a:ext uri="{FF2B5EF4-FFF2-40B4-BE49-F238E27FC236}">
                <a16:creationId xmlns:a16="http://schemas.microsoft.com/office/drawing/2014/main" id="{507DB4DB-5224-B6DD-5647-7C77483F6832}"/>
              </a:ext>
            </a:extLst>
          </p:cNvPr>
          <p:cNvPicPr>
            <a:picLocks noChangeAspect="1"/>
          </p:cNvPicPr>
          <p:nvPr/>
        </p:nvPicPr>
        <p:blipFill>
          <a:blip r:embed="rId2"/>
          <a:stretch>
            <a:fillRect/>
          </a:stretch>
        </p:blipFill>
        <p:spPr>
          <a:xfrm>
            <a:off x="6460490" y="1091381"/>
            <a:ext cx="5731510" cy="2212258"/>
          </a:xfrm>
          <a:prstGeom prst="rect">
            <a:avLst/>
          </a:prstGeom>
        </p:spPr>
      </p:pic>
      <p:pic>
        <p:nvPicPr>
          <p:cNvPr id="6" name="Picture 5">
            <a:extLst>
              <a:ext uri="{FF2B5EF4-FFF2-40B4-BE49-F238E27FC236}">
                <a16:creationId xmlns:a16="http://schemas.microsoft.com/office/drawing/2014/main" id="{7EB49615-5543-54BA-1509-4510689A0E04}"/>
              </a:ext>
            </a:extLst>
          </p:cNvPr>
          <p:cNvPicPr>
            <a:picLocks noChangeAspect="1"/>
          </p:cNvPicPr>
          <p:nvPr/>
        </p:nvPicPr>
        <p:blipFill>
          <a:blip r:embed="rId3"/>
          <a:stretch>
            <a:fillRect/>
          </a:stretch>
        </p:blipFill>
        <p:spPr>
          <a:xfrm>
            <a:off x="6317574" y="3743959"/>
            <a:ext cx="5731510" cy="2748915"/>
          </a:xfrm>
          <a:prstGeom prst="rect">
            <a:avLst/>
          </a:prstGeom>
        </p:spPr>
      </p:pic>
    </p:spTree>
    <p:extLst>
      <p:ext uri="{BB962C8B-B14F-4D97-AF65-F5344CB8AC3E}">
        <p14:creationId xmlns:p14="http://schemas.microsoft.com/office/powerpoint/2010/main" val="2426566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5041-9637-71BA-FDAE-582C090836A7}"/>
              </a:ext>
            </a:extLst>
          </p:cNvPr>
          <p:cNvSpPr>
            <a:spLocks noGrp="1"/>
          </p:cNvSpPr>
          <p:nvPr>
            <p:ph type="title"/>
          </p:nvPr>
        </p:nvSpPr>
        <p:spPr>
          <a:xfrm>
            <a:off x="838200" y="365126"/>
            <a:ext cx="10515600" cy="509946"/>
          </a:xfrm>
        </p:spPr>
        <p:txBody>
          <a:bodyPr>
            <a:normAutofit fontScale="90000"/>
          </a:bodyPr>
          <a:lstStyle/>
          <a:p>
            <a:pPr algn="ctr"/>
            <a:r>
              <a:rPr lang="en-US" dirty="0"/>
              <a:t>LSTM</a:t>
            </a:r>
          </a:p>
        </p:txBody>
      </p:sp>
      <p:graphicFrame>
        <p:nvGraphicFramePr>
          <p:cNvPr id="4" name="Content Placeholder 3">
            <a:extLst>
              <a:ext uri="{FF2B5EF4-FFF2-40B4-BE49-F238E27FC236}">
                <a16:creationId xmlns:a16="http://schemas.microsoft.com/office/drawing/2014/main" id="{8AA969AF-8215-F9FA-1C42-084B801A1DEA}"/>
              </a:ext>
            </a:extLst>
          </p:cNvPr>
          <p:cNvGraphicFramePr>
            <a:graphicFrameLocks noGrp="1"/>
          </p:cNvGraphicFramePr>
          <p:nvPr>
            <p:ph idx="1"/>
            <p:extLst>
              <p:ext uri="{D42A27DB-BD31-4B8C-83A1-F6EECF244321}">
                <p14:modId xmlns:p14="http://schemas.microsoft.com/office/powerpoint/2010/main" val="1814739097"/>
              </p:ext>
            </p:extLst>
          </p:nvPr>
        </p:nvGraphicFramePr>
        <p:xfrm>
          <a:off x="838200" y="965146"/>
          <a:ext cx="5725160" cy="5527729"/>
        </p:xfrm>
        <a:graphic>
          <a:graphicData uri="http://schemas.openxmlformats.org/drawingml/2006/table">
            <a:tbl>
              <a:tblPr firstRow="1" firstCol="1" bandRow="1">
                <a:tableStyleId>{5940675A-B579-460E-94D1-54222C63F5DA}</a:tableStyleId>
              </a:tblPr>
              <a:tblGrid>
                <a:gridCol w="511175">
                  <a:extLst>
                    <a:ext uri="{9D8B030D-6E8A-4147-A177-3AD203B41FA5}">
                      <a16:colId xmlns:a16="http://schemas.microsoft.com/office/drawing/2014/main" val="692275431"/>
                    </a:ext>
                  </a:extLst>
                </a:gridCol>
                <a:gridCol w="4229100">
                  <a:extLst>
                    <a:ext uri="{9D8B030D-6E8A-4147-A177-3AD203B41FA5}">
                      <a16:colId xmlns:a16="http://schemas.microsoft.com/office/drawing/2014/main" val="2973073760"/>
                    </a:ext>
                  </a:extLst>
                </a:gridCol>
                <a:gridCol w="984885">
                  <a:extLst>
                    <a:ext uri="{9D8B030D-6E8A-4147-A177-3AD203B41FA5}">
                      <a16:colId xmlns:a16="http://schemas.microsoft.com/office/drawing/2014/main" val="2831255307"/>
                    </a:ext>
                  </a:extLst>
                </a:gridCol>
              </a:tblGrid>
              <a:tr h="366993">
                <a:tc>
                  <a:txBody>
                    <a:bodyPr/>
                    <a:lstStyle/>
                    <a:p>
                      <a:pPr marL="0" marR="0" algn="ctr">
                        <a:lnSpc>
                          <a:spcPct val="115000"/>
                        </a:lnSpc>
                        <a:spcBef>
                          <a:spcPts val="0"/>
                        </a:spcBef>
                        <a:spcAft>
                          <a:spcPts val="0"/>
                        </a:spcAft>
                      </a:pPr>
                      <a:r>
                        <a:rPr lang="en-IN" sz="1200" kern="1200">
                          <a:effectLst/>
                        </a:rPr>
                        <a:t>S.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Parameters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82608"/>
                  </a:ext>
                </a:extLst>
              </a:tr>
              <a:tr h="366993">
                <a:tc>
                  <a:txBody>
                    <a:bodyPr/>
                    <a:lstStyle/>
                    <a:p>
                      <a:pPr marL="0" marR="0" algn="ctr">
                        <a:lnSpc>
                          <a:spcPct val="115000"/>
                        </a:lnSpc>
                        <a:spcBef>
                          <a:spcPts val="0"/>
                        </a:spcBef>
                        <a:spcAft>
                          <a:spcPts val="0"/>
                        </a:spcAft>
                      </a:pPr>
                      <a:r>
                        <a:rPr lang="en-IN" sz="1200" kern="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Epochs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2628831"/>
                  </a:ext>
                </a:extLst>
              </a:tr>
              <a:tr h="366993">
                <a:tc>
                  <a:txBody>
                    <a:bodyPr/>
                    <a:lstStyle/>
                    <a:p>
                      <a:pPr marL="0" marR="0" algn="ctr">
                        <a:lnSpc>
                          <a:spcPct val="115000"/>
                        </a:lnSpc>
                        <a:spcBef>
                          <a:spcPts val="0"/>
                        </a:spcBef>
                        <a:spcAft>
                          <a:spcPts val="0"/>
                        </a:spcAft>
                      </a:pPr>
                      <a:r>
                        <a:rPr lang="en-IN" sz="1200" kern="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80.56%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7045968"/>
                  </a:ext>
                </a:extLst>
              </a:tr>
              <a:tr h="366993">
                <a:tc>
                  <a:txBody>
                    <a:bodyPr/>
                    <a:lstStyle/>
                    <a:p>
                      <a:pPr marL="0" marR="0" algn="ctr">
                        <a:lnSpc>
                          <a:spcPct val="115000"/>
                        </a:lnSpc>
                        <a:spcBef>
                          <a:spcPts val="0"/>
                        </a:spcBef>
                        <a:spcAft>
                          <a:spcPts val="0"/>
                        </a:spcAft>
                      </a:pPr>
                      <a:r>
                        <a:rPr lang="en-IN" sz="1200" kern="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Training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025534"/>
                  </a:ext>
                </a:extLst>
              </a:tr>
              <a:tr h="366993">
                <a:tc>
                  <a:txBody>
                    <a:bodyPr/>
                    <a:lstStyle/>
                    <a:p>
                      <a:pPr marL="0" marR="0" algn="ctr">
                        <a:lnSpc>
                          <a:spcPct val="115000"/>
                        </a:lnSpc>
                        <a:spcBef>
                          <a:spcPts val="0"/>
                        </a:spcBef>
                        <a:spcAft>
                          <a:spcPts val="0"/>
                        </a:spcAft>
                      </a:pPr>
                      <a:r>
                        <a:rPr lang="en-IN" sz="1200" kern="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Validation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77.78%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7351860"/>
                  </a:ext>
                </a:extLst>
              </a:tr>
              <a:tr h="366993">
                <a:tc>
                  <a:txBody>
                    <a:bodyPr/>
                    <a:lstStyle/>
                    <a:p>
                      <a:pPr marL="0" marR="0" algn="ctr">
                        <a:lnSpc>
                          <a:spcPct val="115000"/>
                        </a:lnSpc>
                        <a:spcBef>
                          <a:spcPts val="0"/>
                        </a:spcBef>
                        <a:spcAft>
                          <a:spcPts val="0"/>
                        </a:spcAft>
                      </a:pPr>
                      <a:r>
                        <a:rPr lang="en-IN" sz="1200" kern="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5922209"/>
                  </a:ext>
                </a:extLst>
              </a:tr>
              <a:tr h="366993">
                <a:tc>
                  <a:txBody>
                    <a:bodyPr/>
                    <a:lstStyle/>
                    <a:p>
                      <a:pPr marL="0" marR="0" algn="ctr">
                        <a:lnSpc>
                          <a:spcPct val="115000"/>
                        </a:lnSpc>
                        <a:spcBef>
                          <a:spcPts val="0"/>
                        </a:spcBef>
                        <a:spcAft>
                          <a:spcPts val="0"/>
                        </a:spcAft>
                      </a:pPr>
                      <a:r>
                        <a:rPr lang="en-IN" sz="1200" kern="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Testing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dirty="0">
                          <a:effectLst/>
                        </a:rPr>
                        <a:t>77.77%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8573098"/>
                  </a:ext>
                </a:extLst>
              </a:tr>
              <a:tr h="366993">
                <a:tc>
                  <a:txBody>
                    <a:bodyPr/>
                    <a:lstStyle/>
                    <a:p>
                      <a:pPr marL="0" marR="0" algn="ctr">
                        <a:lnSpc>
                          <a:spcPct val="115000"/>
                        </a:lnSpc>
                        <a:spcBef>
                          <a:spcPts val="0"/>
                        </a:spcBef>
                        <a:spcAft>
                          <a:spcPts val="0"/>
                        </a:spcAft>
                      </a:pPr>
                      <a:r>
                        <a:rPr lang="en-IN" sz="1200" kern="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Batch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8548334"/>
                  </a:ext>
                </a:extLst>
              </a:tr>
              <a:tr h="756820">
                <a:tc>
                  <a:txBody>
                    <a:bodyPr/>
                    <a:lstStyle/>
                    <a:p>
                      <a:pPr marL="0" marR="0" algn="ctr">
                        <a:lnSpc>
                          <a:spcPct val="115000"/>
                        </a:lnSpc>
                        <a:spcBef>
                          <a:spcPts val="0"/>
                        </a:spcBef>
                        <a:spcAft>
                          <a:spcPts val="0"/>
                        </a:spcAft>
                      </a:pPr>
                      <a:r>
                        <a:rPr lang="en-IN" sz="1200" kern="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binary_crossentropy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841838"/>
                  </a:ext>
                </a:extLst>
              </a:tr>
              <a:tr h="366993">
                <a:tc>
                  <a:txBody>
                    <a:bodyPr/>
                    <a:lstStyle/>
                    <a:p>
                      <a:pPr marL="0" marR="0" algn="ctr">
                        <a:lnSpc>
                          <a:spcPct val="115000"/>
                        </a:lnSpc>
                        <a:spcBef>
                          <a:spcPts val="0"/>
                        </a:spcBef>
                        <a:spcAft>
                          <a:spcPts val="0"/>
                        </a:spcAft>
                      </a:pPr>
                      <a:r>
                        <a:rPr lang="en-IN" sz="1200" kern="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Optimizer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adam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6127621"/>
                  </a:ext>
                </a:extLst>
              </a:tr>
              <a:tr h="366993">
                <a:tc>
                  <a:txBody>
                    <a:bodyPr/>
                    <a:lstStyle/>
                    <a:p>
                      <a:pPr marL="0" marR="0" algn="ctr">
                        <a:lnSpc>
                          <a:spcPct val="115000"/>
                        </a:lnSpc>
                        <a:spcBef>
                          <a:spcPts val="0"/>
                        </a:spcBef>
                        <a:spcAft>
                          <a:spcPts val="0"/>
                        </a:spcAft>
                      </a:pPr>
                      <a:r>
                        <a:rPr lang="en-IN" sz="1200" kern="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Activation Function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Sigmoid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6000877"/>
                  </a:ext>
                </a:extLst>
              </a:tr>
              <a:tr h="366993">
                <a:tc>
                  <a:txBody>
                    <a:bodyPr/>
                    <a:lstStyle/>
                    <a:p>
                      <a:pPr marL="0" marR="0" algn="ctr">
                        <a:lnSpc>
                          <a:spcPct val="115000"/>
                        </a:lnSpc>
                        <a:spcBef>
                          <a:spcPts val="0"/>
                        </a:spcBef>
                        <a:spcAft>
                          <a:spcPts val="0"/>
                        </a:spcAft>
                      </a:pPr>
                      <a:r>
                        <a:rPr lang="en-IN" sz="1200" kern="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LSTM Unit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647643"/>
                  </a:ext>
                </a:extLst>
              </a:tr>
              <a:tr h="366993">
                <a:tc>
                  <a:txBody>
                    <a:bodyPr/>
                    <a:lstStyle/>
                    <a:p>
                      <a:pPr marL="0" marR="0" algn="ctr">
                        <a:lnSpc>
                          <a:spcPct val="115000"/>
                        </a:lnSpc>
                        <a:spcBef>
                          <a:spcPts val="0"/>
                        </a:spcBef>
                        <a:spcAft>
                          <a:spcPts val="0"/>
                        </a:spcAft>
                      </a:pPr>
                      <a:r>
                        <a:rPr lang="en-IN" sz="1200" kern="1200">
                          <a:effectLst/>
                        </a:rPr>
                        <a:t>12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Learning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173510"/>
                  </a:ext>
                </a:extLst>
              </a:tr>
              <a:tr h="366993">
                <a:tc>
                  <a:txBody>
                    <a:bodyPr/>
                    <a:lstStyle/>
                    <a:p>
                      <a:pPr marL="0" marR="0" algn="ctr">
                        <a:lnSpc>
                          <a:spcPct val="115000"/>
                        </a:lnSpc>
                        <a:spcBef>
                          <a:spcPts val="0"/>
                        </a:spcBef>
                        <a:spcAft>
                          <a:spcPts val="0"/>
                        </a:spcAft>
                      </a:pPr>
                      <a:r>
                        <a:rPr lang="en-IN" sz="1200" kern="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dirty="0">
                          <a:effectLst/>
                        </a:rPr>
                        <a:t>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416964"/>
                  </a:ext>
                </a:extLst>
              </a:tr>
            </a:tbl>
          </a:graphicData>
        </a:graphic>
      </p:graphicFrame>
      <p:pic>
        <p:nvPicPr>
          <p:cNvPr id="5" name="Picture 4">
            <a:extLst>
              <a:ext uri="{FF2B5EF4-FFF2-40B4-BE49-F238E27FC236}">
                <a16:creationId xmlns:a16="http://schemas.microsoft.com/office/drawing/2014/main" id="{0BF132B4-25F9-3C6E-EE1A-BFA305011ACC}"/>
              </a:ext>
            </a:extLst>
          </p:cNvPr>
          <p:cNvPicPr>
            <a:picLocks noChangeAspect="1"/>
          </p:cNvPicPr>
          <p:nvPr/>
        </p:nvPicPr>
        <p:blipFill>
          <a:blip r:embed="rId2"/>
          <a:stretch>
            <a:fillRect/>
          </a:stretch>
        </p:blipFill>
        <p:spPr>
          <a:xfrm>
            <a:off x="6563360" y="965146"/>
            <a:ext cx="5494020" cy="2830106"/>
          </a:xfrm>
          <a:prstGeom prst="rect">
            <a:avLst/>
          </a:prstGeom>
        </p:spPr>
      </p:pic>
      <p:pic>
        <p:nvPicPr>
          <p:cNvPr id="6" name="Picture 5">
            <a:extLst>
              <a:ext uri="{FF2B5EF4-FFF2-40B4-BE49-F238E27FC236}">
                <a16:creationId xmlns:a16="http://schemas.microsoft.com/office/drawing/2014/main" id="{7243161A-602F-F51F-65CF-2587C992D569}"/>
              </a:ext>
            </a:extLst>
          </p:cNvPr>
          <p:cNvPicPr>
            <a:picLocks noChangeAspect="1"/>
          </p:cNvPicPr>
          <p:nvPr/>
        </p:nvPicPr>
        <p:blipFill>
          <a:blip r:embed="rId3"/>
          <a:stretch>
            <a:fillRect/>
          </a:stretch>
        </p:blipFill>
        <p:spPr>
          <a:xfrm>
            <a:off x="6563360" y="3885326"/>
            <a:ext cx="5364480" cy="2972674"/>
          </a:xfrm>
          <a:prstGeom prst="rect">
            <a:avLst/>
          </a:prstGeom>
        </p:spPr>
      </p:pic>
    </p:spTree>
    <p:extLst>
      <p:ext uri="{BB962C8B-B14F-4D97-AF65-F5344CB8AC3E}">
        <p14:creationId xmlns:p14="http://schemas.microsoft.com/office/powerpoint/2010/main" val="252484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8075-504D-ECFA-1FC0-5D392D97581F}"/>
              </a:ext>
            </a:extLst>
          </p:cNvPr>
          <p:cNvSpPr>
            <a:spLocks noGrp="1"/>
          </p:cNvSpPr>
          <p:nvPr>
            <p:ph type="title"/>
          </p:nvPr>
        </p:nvSpPr>
        <p:spPr>
          <a:xfrm>
            <a:off x="838200" y="365126"/>
            <a:ext cx="10515600" cy="588604"/>
          </a:xfrm>
        </p:spPr>
        <p:txBody>
          <a:bodyPr>
            <a:normAutofit fontScale="90000"/>
          </a:bodyPr>
          <a:lstStyle/>
          <a:p>
            <a:pPr algn="ctr"/>
            <a:r>
              <a:rPr lang="en-US" dirty="0"/>
              <a:t>GRU</a:t>
            </a:r>
          </a:p>
        </p:txBody>
      </p:sp>
      <p:graphicFrame>
        <p:nvGraphicFramePr>
          <p:cNvPr id="4" name="Content Placeholder 3">
            <a:extLst>
              <a:ext uri="{FF2B5EF4-FFF2-40B4-BE49-F238E27FC236}">
                <a16:creationId xmlns:a16="http://schemas.microsoft.com/office/drawing/2014/main" id="{CB0BC675-94D1-5DDB-7206-0E024D54AE7A}"/>
              </a:ext>
            </a:extLst>
          </p:cNvPr>
          <p:cNvGraphicFramePr>
            <a:graphicFrameLocks noGrp="1"/>
          </p:cNvGraphicFramePr>
          <p:nvPr>
            <p:ph idx="1"/>
            <p:extLst>
              <p:ext uri="{D42A27DB-BD31-4B8C-83A1-F6EECF244321}">
                <p14:modId xmlns:p14="http://schemas.microsoft.com/office/powerpoint/2010/main" val="230181900"/>
              </p:ext>
            </p:extLst>
          </p:nvPr>
        </p:nvGraphicFramePr>
        <p:xfrm>
          <a:off x="838200" y="981062"/>
          <a:ext cx="5725160" cy="5655716"/>
        </p:xfrm>
        <a:graphic>
          <a:graphicData uri="http://schemas.openxmlformats.org/drawingml/2006/table">
            <a:tbl>
              <a:tblPr firstRow="1" firstCol="1" bandRow="1">
                <a:tableStyleId>{5940675A-B579-460E-94D1-54222C63F5DA}</a:tableStyleId>
              </a:tblPr>
              <a:tblGrid>
                <a:gridCol w="511175">
                  <a:extLst>
                    <a:ext uri="{9D8B030D-6E8A-4147-A177-3AD203B41FA5}">
                      <a16:colId xmlns:a16="http://schemas.microsoft.com/office/drawing/2014/main" val="540732176"/>
                    </a:ext>
                  </a:extLst>
                </a:gridCol>
                <a:gridCol w="4229100">
                  <a:extLst>
                    <a:ext uri="{9D8B030D-6E8A-4147-A177-3AD203B41FA5}">
                      <a16:colId xmlns:a16="http://schemas.microsoft.com/office/drawing/2014/main" val="3301241034"/>
                    </a:ext>
                  </a:extLst>
                </a:gridCol>
                <a:gridCol w="984885">
                  <a:extLst>
                    <a:ext uri="{9D8B030D-6E8A-4147-A177-3AD203B41FA5}">
                      <a16:colId xmlns:a16="http://schemas.microsoft.com/office/drawing/2014/main" val="708767172"/>
                    </a:ext>
                  </a:extLst>
                </a:gridCol>
              </a:tblGrid>
              <a:tr h="352113">
                <a:tc>
                  <a:txBody>
                    <a:bodyPr/>
                    <a:lstStyle/>
                    <a:p>
                      <a:pPr marL="0" marR="0" algn="ctr">
                        <a:lnSpc>
                          <a:spcPct val="115000"/>
                        </a:lnSpc>
                        <a:spcBef>
                          <a:spcPts val="0"/>
                        </a:spcBef>
                        <a:spcAft>
                          <a:spcPts val="0"/>
                        </a:spcAft>
                      </a:pPr>
                      <a:r>
                        <a:rPr lang="en-IN" sz="1200" kern="1200">
                          <a:effectLst/>
                        </a:rPr>
                        <a:t>S.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dirty="0">
                          <a:effectLst/>
                        </a:rPr>
                        <a:t>Parameters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118660"/>
                  </a:ext>
                </a:extLst>
              </a:tr>
              <a:tr h="352113">
                <a:tc>
                  <a:txBody>
                    <a:bodyPr/>
                    <a:lstStyle/>
                    <a:p>
                      <a:pPr marL="0" marR="0" algn="ctr">
                        <a:lnSpc>
                          <a:spcPct val="115000"/>
                        </a:lnSpc>
                        <a:spcBef>
                          <a:spcPts val="0"/>
                        </a:spcBef>
                        <a:spcAft>
                          <a:spcPts val="0"/>
                        </a:spcAft>
                      </a:pPr>
                      <a:r>
                        <a:rPr lang="en-IN" sz="1200" kern="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Epochs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6799437"/>
                  </a:ext>
                </a:extLst>
              </a:tr>
              <a:tr h="352113">
                <a:tc>
                  <a:txBody>
                    <a:bodyPr/>
                    <a:lstStyle/>
                    <a:p>
                      <a:pPr marL="0" marR="0" algn="ctr">
                        <a:lnSpc>
                          <a:spcPct val="115000"/>
                        </a:lnSpc>
                        <a:spcBef>
                          <a:spcPts val="0"/>
                        </a:spcBef>
                        <a:spcAft>
                          <a:spcPts val="0"/>
                        </a:spcAft>
                      </a:pPr>
                      <a:r>
                        <a:rPr lang="en-IN" sz="1200" kern="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79.86%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4475342"/>
                  </a:ext>
                </a:extLst>
              </a:tr>
              <a:tr h="352113">
                <a:tc>
                  <a:txBody>
                    <a:bodyPr/>
                    <a:lstStyle/>
                    <a:p>
                      <a:pPr marL="0" marR="0" algn="ctr">
                        <a:lnSpc>
                          <a:spcPct val="115000"/>
                        </a:lnSpc>
                        <a:spcBef>
                          <a:spcPts val="0"/>
                        </a:spcBef>
                        <a:spcAft>
                          <a:spcPts val="0"/>
                        </a:spcAft>
                      </a:pPr>
                      <a:r>
                        <a:rPr lang="en-IN" sz="1200" kern="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Training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033941"/>
                  </a:ext>
                </a:extLst>
              </a:tr>
              <a:tr h="352113">
                <a:tc>
                  <a:txBody>
                    <a:bodyPr/>
                    <a:lstStyle/>
                    <a:p>
                      <a:pPr marL="0" marR="0" algn="ctr">
                        <a:lnSpc>
                          <a:spcPct val="115000"/>
                        </a:lnSpc>
                        <a:spcBef>
                          <a:spcPts val="0"/>
                        </a:spcBef>
                        <a:spcAft>
                          <a:spcPts val="0"/>
                        </a:spcAft>
                      </a:pPr>
                      <a:r>
                        <a:rPr lang="en-IN" sz="1200" kern="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dirty="0">
                          <a:effectLst/>
                        </a:rPr>
                        <a:t>Validation Accuracy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86.11%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6798678"/>
                  </a:ext>
                </a:extLst>
              </a:tr>
              <a:tr h="352113">
                <a:tc>
                  <a:txBody>
                    <a:bodyPr/>
                    <a:lstStyle/>
                    <a:p>
                      <a:pPr marL="0" marR="0" algn="ctr">
                        <a:lnSpc>
                          <a:spcPct val="115000"/>
                        </a:lnSpc>
                        <a:spcBef>
                          <a:spcPts val="0"/>
                        </a:spcBef>
                        <a:spcAft>
                          <a:spcPts val="0"/>
                        </a:spcAft>
                      </a:pPr>
                      <a:r>
                        <a:rPr lang="en-IN" sz="1200" kern="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5873886"/>
                  </a:ext>
                </a:extLst>
              </a:tr>
              <a:tr h="352113">
                <a:tc>
                  <a:txBody>
                    <a:bodyPr/>
                    <a:lstStyle/>
                    <a:p>
                      <a:pPr marL="0" marR="0" algn="ctr">
                        <a:lnSpc>
                          <a:spcPct val="115000"/>
                        </a:lnSpc>
                        <a:spcBef>
                          <a:spcPts val="0"/>
                        </a:spcBef>
                        <a:spcAft>
                          <a:spcPts val="0"/>
                        </a:spcAft>
                      </a:pPr>
                      <a:r>
                        <a:rPr lang="en-IN" sz="1200" kern="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Testing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77.77%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50700"/>
                  </a:ext>
                </a:extLst>
              </a:tr>
              <a:tr h="352113">
                <a:tc>
                  <a:txBody>
                    <a:bodyPr/>
                    <a:lstStyle/>
                    <a:p>
                      <a:pPr marL="0" marR="0" algn="ctr">
                        <a:lnSpc>
                          <a:spcPct val="115000"/>
                        </a:lnSpc>
                        <a:spcBef>
                          <a:spcPts val="0"/>
                        </a:spcBef>
                        <a:spcAft>
                          <a:spcPts val="0"/>
                        </a:spcAft>
                      </a:pPr>
                      <a:r>
                        <a:rPr lang="en-IN" sz="1200" kern="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023335"/>
                  </a:ext>
                </a:extLst>
              </a:tr>
              <a:tr h="352113">
                <a:tc>
                  <a:txBody>
                    <a:bodyPr/>
                    <a:lstStyle/>
                    <a:p>
                      <a:pPr marL="0" marR="0" algn="ctr">
                        <a:lnSpc>
                          <a:spcPct val="115000"/>
                        </a:lnSpc>
                        <a:spcBef>
                          <a:spcPts val="0"/>
                        </a:spcBef>
                        <a:spcAft>
                          <a:spcPts val="0"/>
                        </a:spcAft>
                      </a:pPr>
                      <a:r>
                        <a:rPr lang="en-IN"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Batch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580084"/>
                  </a:ext>
                </a:extLst>
              </a:tr>
              <a:tr h="726134">
                <a:tc>
                  <a:txBody>
                    <a:bodyPr/>
                    <a:lstStyle/>
                    <a:p>
                      <a:pPr marL="0" marR="0" algn="ctr">
                        <a:lnSpc>
                          <a:spcPct val="115000"/>
                        </a:lnSpc>
                        <a:spcBef>
                          <a:spcPts val="0"/>
                        </a:spcBef>
                        <a:spcAft>
                          <a:spcPts val="0"/>
                        </a:spcAft>
                      </a:pPr>
                      <a:r>
                        <a:rPr lang="en-IN"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binary_crossentropy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218372"/>
                  </a:ext>
                </a:extLst>
              </a:tr>
              <a:tr h="352113">
                <a:tc>
                  <a:txBody>
                    <a:bodyPr/>
                    <a:lstStyle/>
                    <a:p>
                      <a:pPr marL="0" marR="0" algn="ctr">
                        <a:lnSpc>
                          <a:spcPct val="115000"/>
                        </a:lnSpc>
                        <a:spcBef>
                          <a:spcPts val="0"/>
                        </a:spcBef>
                        <a:spcAft>
                          <a:spcPts val="0"/>
                        </a:spcAft>
                      </a:pPr>
                      <a:r>
                        <a:rPr lang="en-IN"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Optimizer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adam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414968"/>
                  </a:ext>
                </a:extLst>
              </a:tr>
              <a:tr h="352113">
                <a:tc>
                  <a:txBody>
                    <a:bodyPr/>
                    <a:lstStyle/>
                    <a:p>
                      <a:pPr marL="0" marR="0" algn="ctr">
                        <a:lnSpc>
                          <a:spcPct val="115000"/>
                        </a:lnSpc>
                        <a:spcBef>
                          <a:spcPts val="0"/>
                        </a:spcBef>
                        <a:spcAft>
                          <a:spcPts val="0"/>
                        </a:spcAft>
                      </a:pPr>
                      <a:r>
                        <a:rPr lang="en-IN" sz="1200" kern="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Activation Function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Sigmoid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7884516"/>
                  </a:ext>
                </a:extLst>
              </a:tr>
              <a:tr h="352113">
                <a:tc>
                  <a:txBody>
                    <a:bodyPr/>
                    <a:lstStyle/>
                    <a:p>
                      <a:pPr marL="0" marR="0" algn="ctr">
                        <a:lnSpc>
                          <a:spcPct val="115000"/>
                        </a:lnSpc>
                        <a:spcBef>
                          <a:spcPts val="0"/>
                        </a:spcBef>
                        <a:spcAft>
                          <a:spcPts val="0"/>
                        </a:spcAft>
                      </a:pPr>
                      <a:r>
                        <a:rPr lang="en-IN" sz="1200" kern="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GRU Unit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7425956"/>
                  </a:ext>
                </a:extLst>
              </a:tr>
              <a:tr h="352113">
                <a:tc>
                  <a:txBody>
                    <a:bodyPr/>
                    <a:lstStyle/>
                    <a:p>
                      <a:pPr marL="0" marR="0" algn="ctr">
                        <a:lnSpc>
                          <a:spcPct val="115000"/>
                        </a:lnSpc>
                        <a:spcBef>
                          <a:spcPts val="0"/>
                        </a:spcBef>
                        <a:spcAft>
                          <a:spcPts val="0"/>
                        </a:spcAft>
                      </a:pPr>
                      <a:r>
                        <a:rPr lang="en-IN" sz="1200" kern="1200">
                          <a:effectLst/>
                        </a:rPr>
                        <a:t>13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Learning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6541602"/>
                  </a:ext>
                </a:extLst>
              </a:tr>
              <a:tr h="352113">
                <a:tc>
                  <a:txBody>
                    <a:bodyPr/>
                    <a:lstStyle/>
                    <a:p>
                      <a:pPr marL="0" marR="0" algn="ctr">
                        <a:lnSpc>
                          <a:spcPct val="115000"/>
                        </a:lnSpc>
                        <a:spcBef>
                          <a:spcPts val="0"/>
                        </a:spcBef>
                        <a:spcAft>
                          <a:spcPts val="0"/>
                        </a:spcAft>
                      </a:pPr>
                      <a:r>
                        <a:rPr lang="en-IN" sz="1200" kern="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dirty="0">
                          <a:effectLst/>
                        </a:rPr>
                        <a:t>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3254425"/>
                  </a:ext>
                </a:extLst>
              </a:tr>
            </a:tbl>
          </a:graphicData>
        </a:graphic>
      </p:graphicFrame>
      <p:pic>
        <p:nvPicPr>
          <p:cNvPr id="5" name="Picture 4">
            <a:extLst>
              <a:ext uri="{FF2B5EF4-FFF2-40B4-BE49-F238E27FC236}">
                <a16:creationId xmlns:a16="http://schemas.microsoft.com/office/drawing/2014/main" id="{62BCACB1-9C55-2BAB-1893-BD5BB13B2FB8}"/>
              </a:ext>
            </a:extLst>
          </p:cNvPr>
          <p:cNvPicPr>
            <a:picLocks noChangeAspect="1"/>
          </p:cNvPicPr>
          <p:nvPr/>
        </p:nvPicPr>
        <p:blipFill>
          <a:blip r:embed="rId2"/>
          <a:stretch>
            <a:fillRect/>
          </a:stretch>
        </p:blipFill>
        <p:spPr>
          <a:xfrm>
            <a:off x="6705600" y="981062"/>
            <a:ext cx="5486400" cy="2578215"/>
          </a:xfrm>
          <a:prstGeom prst="rect">
            <a:avLst/>
          </a:prstGeom>
        </p:spPr>
      </p:pic>
      <p:pic>
        <p:nvPicPr>
          <p:cNvPr id="6" name="Picture 5">
            <a:extLst>
              <a:ext uri="{FF2B5EF4-FFF2-40B4-BE49-F238E27FC236}">
                <a16:creationId xmlns:a16="http://schemas.microsoft.com/office/drawing/2014/main" id="{80B2B49E-1E83-576F-76F3-8093E060D477}"/>
              </a:ext>
            </a:extLst>
          </p:cNvPr>
          <p:cNvPicPr>
            <a:picLocks noChangeAspect="1"/>
          </p:cNvPicPr>
          <p:nvPr/>
        </p:nvPicPr>
        <p:blipFill>
          <a:blip r:embed="rId3"/>
          <a:stretch>
            <a:fillRect/>
          </a:stretch>
        </p:blipFill>
        <p:spPr>
          <a:xfrm>
            <a:off x="6690360" y="3785418"/>
            <a:ext cx="5501640" cy="3072581"/>
          </a:xfrm>
          <a:prstGeom prst="rect">
            <a:avLst/>
          </a:prstGeom>
        </p:spPr>
      </p:pic>
    </p:spTree>
    <p:extLst>
      <p:ext uri="{BB962C8B-B14F-4D97-AF65-F5344CB8AC3E}">
        <p14:creationId xmlns:p14="http://schemas.microsoft.com/office/powerpoint/2010/main" val="1609022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0A9B-8597-F82E-6BB5-677EA00A5D07}"/>
              </a:ext>
            </a:extLst>
          </p:cNvPr>
          <p:cNvSpPr>
            <a:spLocks noGrp="1"/>
          </p:cNvSpPr>
          <p:nvPr>
            <p:ph type="title"/>
          </p:nvPr>
        </p:nvSpPr>
        <p:spPr>
          <a:xfrm>
            <a:off x="838200" y="365125"/>
            <a:ext cx="10515600" cy="490281"/>
          </a:xfrm>
        </p:spPr>
        <p:txBody>
          <a:bodyPr>
            <a:normAutofit fontScale="90000"/>
          </a:bodyPr>
          <a:lstStyle/>
          <a:p>
            <a:pPr algn="ctr"/>
            <a:r>
              <a:rPr lang="en-US" dirty="0"/>
              <a:t>Model Evaluation</a:t>
            </a:r>
          </a:p>
        </p:txBody>
      </p:sp>
      <p:pic>
        <p:nvPicPr>
          <p:cNvPr id="4" name="Content Placeholder 3">
            <a:extLst>
              <a:ext uri="{FF2B5EF4-FFF2-40B4-BE49-F238E27FC236}">
                <a16:creationId xmlns:a16="http://schemas.microsoft.com/office/drawing/2014/main" id="{27E55FEE-5AA5-252D-2093-481BD5201AFF}"/>
              </a:ext>
            </a:extLst>
          </p:cNvPr>
          <p:cNvPicPr>
            <a:picLocks noGrp="1" noChangeAspect="1"/>
          </p:cNvPicPr>
          <p:nvPr>
            <p:ph idx="1"/>
          </p:nvPr>
        </p:nvPicPr>
        <p:blipFill>
          <a:blip r:embed="rId2"/>
          <a:stretch>
            <a:fillRect/>
          </a:stretch>
        </p:blipFill>
        <p:spPr>
          <a:xfrm>
            <a:off x="838200" y="4041058"/>
            <a:ext cx="3635055" cy="2552921"/>
          </a:xfrm>
          <a:prstGeom prst="rect">
            <a:avLst/>
          </a:prstGeom>
        </p:spPr>
      </p:pic>
      <p:pic>
        <p:nvPicPr>
          <p:cNvPr id="5" name="Picture 4">
            <a:extLst>
              <a:ext uri="{FF2B5EF4-FFF2-40B4-BE49-F238E27FC236}">
                <a16:creationId xmlns:a16="http://schemas.microsoft.com/office/drawing/2014/main" id="{3E68163D-6389-3A5F-D1B0-25932DDA4254}"/>
              </a:ext>
            </a:extLst>
          </p:cNvPr>
          <p:cNvPicPr>
            <a:picLocks noChangeAspect="1"/>
          </p:cNvPicPr>
          <p:nvPr/>
        </p:nvPicPr>
        <p:blipFill>
          <a:blip r:embed="rId3"/>
          <a:stretch>
            <a:fillRect/>
          </a:stretch>
        </p:blipFill>
        <p:spPr>
          <a:xfrm>
            <a:off x="5622290" y="3906504"/>
            <a:ext cx="5731510" cy="2621915"/>
          </a:xfrm>
          <a:prstGeom prst="rect">
            <a:avLst/>
          </a:prstGeom>
        </p:spPr>
      </p:pic>
      <p:pic>
        <p:nvPicPr>
          <p:cNvPr id="6" name="Picture 5">
            <a:extLst>
              <a:ext uri="{FF2B5EF4-FFF2-40B4-BE49-F238E27FC236}">
                <a16:creationId xmlns:a16="http://schemas.microsoft.com/office/drawing/2014/main" id="{935B968B-F9C9-430E-91BC-915EA84E3FC7}"/>
              </a:ext>
            </a:extLst>
          </p:cNvPr>
          <p:cNvPicPr>
            <a:picLocks noChangeAspect="1"/>
          </p:cNvPicPr>
          <p:nvPr/>
        </p:nvPicPr>
        <p:blipFill>
          <a:blip r:embed="rId4"/>
          <a:stretch>
            <a:fillRect/>
          </a:stretch>
        </p:blipFill>
        <p:spPr>
          <a:xfrm>
            <a:off x="838200" y="1001917"/>
            <a:ext cx="4784090" cy="2022475"/>
          </a:xfrm>
          <a:prstGeom prst="rect">
            <a:avLst/>
          </a:prstGeom>
        </p:spPr>
      </p:pic>
      <p:pic>
        <p:nvPicPr>
          <p:cNvPr id="7" name="Picture 6">
            <a:extLst>
              <a:ext uri="{FF2B5EF4-FFF2-40B4-BE49-F238E27FC236}">
                <a16:creationId xmlns:a16="http://schemas.microsoft.com/office/drawing/2014/main" id="{E4FFCA13-AC95-6E3C-810E-87B5FA62D7DD}"/>
              </a:ext>
            </a:extLst>
          </p:cNvPr>
          <p:cNvPicPr>
            <a:picLocks noChangeAspect="1"/>
          </p:cNvPicPr>
          <p:nvPr/>
        </p:nvPicPr>
        <p:blipFill>
          <a:blip r:embed="rId5"/>
          <a:stretch>
            <a:fillRect/>
          </a:stretch>
        </p:blipFill>
        <p:spPr>
          <a:xfrm>
            <a:off x="6096000" y="1201624"/>
            <a:ext cx="5257800" cy="1623060"/>
          </a:xfrm>
          <a:prstGeom prst="rect">
            <a:avLst/>
          </a:prstGeom>
        </p:spPr>
      </p:pic>
    </p:spTree>
    <p:extLst>
      <p:ext uri="{BB962C8B-B14F-4D97-AF65-F5344CB8AC3E}">
        <p14:creationId xmlns:p14="http://schemas.microsoft.com/office/powerpoint/2010/main" val="427732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1612-250D-B6E7-1BAD-D8B9C6873159}"/>
              </a:ext>
            </a:extLst>
          </p:cNvPr>
          <p:cNvSpPr>
            <a:spLocks noGrp="1"/>
          </p:cNvSpPr>
          <p:nvPr>
            <p:ph type="title"/>
          </p:nvPr>
        </p:nvSpPr>
        <p:spPr>
          <a:xfrm>
            <a:off x="838200" y="365126"/>
            <a:ext cx="10515600" cy="568940"/>
          </a:xfrm>
        </p:spPr>
        <p:txBody>
          <a:bodyPr>
            <a:normAutofit fontScale="90000"/>
          </a:bodyPr>
          <a:lstStyle/>
          <a:p>
            <a:pPr algn="ctr"/>
            <a:r>
              <a:rPr lang="en-US" dirty="0"/>
              <a:t>References</a:t>
            </a:r>
          </a:p>
        </p:txBody>
      </p:sp>
      <p:graphicFrame>
        <p:nvGraphicFramePr>
          <p:cNvPr id="5" name="Content Placeholder 4">
            <a:extLst>
              <a:ext uri="{FF2B5EF4-FFF2-40B4-BE49-F238E27FC236}">
                <a16:creationId xmlns:a16="http://schemas.microsoft.com/office/drawing/2014/main" id="{A2365CD6-9FE5-9FBA-F354-89C2C901E980}"/>
              </a:ext>
            </a:extLst>
          </p:cNvPr>
          <p:cNvGraphicFramePr>
            <a:graphicFrameLocks noGrp="1"/>
          </p:cNvGraphicFramePr>
          <p:nvPr>
            <p:ph idx="1"/>
            <p:extLst>
              <p:ext uri="{D42A27DB-BD31-4B8C-83A1-F6EECF244321}">
                <p14:modId xmlns:p14="http://schemas.microsoft.com/office/powerpoint/2010/main" val="2936937815"/>
              </p:ext>
            </p:extLst>
          </p:nvPr>
        </p:nvGraphicFramePr>
        <p:xfrm>
          <a:off x="937287" y="885252"/>
          <a:ext cx="10317425" cy="5339909"/>
        </p:xfrm>
        <a:graphic>
          <a:graphicData uri="http://schemas.openxmlformats.org/drawingml/2006/table">
            <a:tbl>
              <a:tblPr firstRow="1" firstCol="1" bandRow="1"/>
              <a:tblGrid>
                <a:gridCol w="10317425">
                  <a:extLst>
                    <a:ext uri="{9D8B030D-6E8A-4147-A177-3AD203B41FA5}">
                      <a16:colId xmlns:a16="http://schemas.microsoft.com/office/drawing/2014/main" val="3767311740"/>
                    </a:ext>
                  </a:extLst>
                </a:gridCol>
              </a:tblGrid>
              <a:tr h="45562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I. Nissar, W. A. Mir, Izharuddin, and T. A. Shaikh, “Machine learning approaches for detection and diagnosis of Parkinson’s disease - A review,” in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2021 7th International Conference on Advanced Computing and Communication Systems (ICACCS)</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1286267815"/>
                  </a:ext>
                </a:extLst>
              </a:tr>
              <a:tr h="45562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R. Lamba, T. Gulati, H. F. Alharbi, and A. Jain, “A hybrid system for Parkinson’s disease diagnosis using machine learning techniques,”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Int. J. Speech Technol.</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vol. 25, no. 3, pp. 583–593, 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1520255467"/>
                  </a:ext>
                </a:extLst>
              </a:tr>
              <a:tr h="45562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S. Tadse, M. Jain, and P. Chandankhede, “Parkinson’s detection using machine learning,” in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2021 5th International Conference on Intelligent Computing and Control Systems (ICICCS)</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2371087166"/>
                  </a:ext>
                </a:extLst>
              </a:tr>
              <a:tr h="45562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G. Pahuja and T. N. Nagabhushan, “A comparative study of existing machine learning approaches for Parkinson’s disease detection,”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IETE J. Res.</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vol. 67, no. 1, pp. 4–14,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362235579"/>
                  </a:ext>
                </a:extLst>
              </a:tr>
              <a:tr h="45562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 Quan, K. Ren, and Z. Luo, “A deep learning based method for Parkinson’s disease detection using dynamic features of speech,”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vol. 9, pp. 10239–10252,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4012007610"/>
                  </a:ext>
                </a:extLst>
              </a:tr>
              <a:tr h="45562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M. I. A. S. N. Ferreira, F. A. Barbieri, V. C. Moreno, T. Penedo, and J. M. R. S. Tavares, “Machine learning models for Parkinson’s disease detection and stage classification based on spatial-temporal gait parameters,”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Gait Posture</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vol. 98, pp. 49–55, 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2908020683"/>
                  </a:ext>
                </a:extLst>
              </a:tr>
              <a:tr h="23164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 Landolfi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“Machine Learning approaches in Parkinson’s disease,”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Curr. Med. Chem.</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vol. 28, no. 32, pp. 6548–6568,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2548660956"/>
                  </a:ext>
                </a:extLst>
              </a:tr>
              <a:tr h="45562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J. Zhang, “Mining imaging and clinical data with machine learning approaches for the diagnosis and early detection of Parkinson’s disease,”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NPJ Parkinsons Dis.</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vol. 8, no. 1, 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4175941876"/>
                  </a:ext>
                </a:extLst>
              </a:tr>
              <a:tr h="45562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L. Sahu, R. Sharma, I. Sahu, M. Das, B. Sahu, and R. Kumar, “Efficient detection of Parkinson’s disease using deep learning techniques over medical data,”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Expert Syst.</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vol. 39, no. 3, 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1464554160"/>
                  </a:ext>
                </a:extLst>
              </a:tr>
              <a:tr h="455624">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J. Dhar, “An adaptive intelligent diagnostic system to predict early stage of parkinson’s disease using two-stage dimension reduction with genetically optimized lightgbm algorithm,”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Neural Comput. Appl.</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vol. 34, no. 6, pp. 4567–4593, 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1595028321"/>
                  </a:ext>
                </a:extLst>
              </a:tr>
              <a:tr h="455624">
                <a:tc>
                  <a:txBody>
                    <a:bodyPr/>
                    <a:lstStyle/>
                    <a:p>
                      <a:pPr marL="0" marR="0" algn="just">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Hoq</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 N. Uddin, and S.-B. Park, “Vocal feature extraction-based artificial intelligent model for Parkinson’s disease detection,”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Diagnostics (Basel)</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vol. 11, no. 6, p. 1076, 2021.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3234687019"/>
                  </a:ext>
                </a:extLst>
              </a:tr>
              <a:tr h="455624">
                <a:tc>
                  <a:txBody>
                    <a:bodyPr/>
                    <a:lstStyle/>
                    <a:p>
                      <a:pPr marL="0" marR="0" algn="just">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 M. El-</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Hasnony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 I. Barakat, and R. R. Mostafa, “Optimized ANFIS model using hybrid metaheuristic algorithms for Parkinson’s disease prediction in IoT environment,”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vol. 8, pp. 119252–119270, 2020.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45" marR="9345" marT="9345" marB="9345">
                    <a:lnL>
                      <a:noFill/>
                    </a:lnL>
                    <a:lnR>
                      <a:noFill/>
                    </a:lnR>
                    <a:lnT>
                      <a:noFill/>
                    </a:lnT>
                    <a:lnB>
                      <a:noFill/>
                    </a:lnB>
                  </a:tcPr>
                </a:tc>
                <a:extLst>
                  <a:ext uri="{0D108BD9-81ED-4DB2-BD59-A6C34878D82A}">
                    <a16:rowId xmlns:a16="http://schemas.microsoft.com/office/drawing/2014/main" val="2188145042"/>
                  </a:ext>
                </a:extLst>
              </a:tr>
            </a:tbl>
          </a:graphicData>
        </a:graphic>
      </p:graphicFrame>
    </p:spTree>
    <p:extLst>
      <p:ext uri="{BB962C8B-B14F-4D97-AF65-F5344CB8AC3E}">
        <p14:creationId xmlns:p14="http://schemas.microsoft.com/office/powerpoint/2010/main" val="2418064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77EE9E-1A94-CCE9-6CA6-BD0C960BE3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81833" y="975851"/>
            <a:ext cx="8701581" cy="4906297"/>
          </a:xfrm>
          <a:prstGeom prst="rect">
            <a:avLst/>
          </a:prstGeom>
        </p:spPr>
      </p:pic>
    </p:spTree>
    <p:extLst>
      <p:ext uri="{BB962C8B-B14F-4D97-AF65-F5344CB8AC3E}">
        <p14:creationId xmlns:p14="http://schemas.microsoft.com/office/powerpoint/2010/main" val="171266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6B43-125B-D6C3-6110-B634CF858CE8}"/>
              </a:ext>
            </a:extLst>
          </p:cNvPr>
          <p:cNvSpPr>
            <a:spLocks noGrp="1"/>
          </p:cNvSpPr>
          <p:nvPr>
            <p:ph type="title"/>
          </p:nvPr>
        </p:nvSpPr>
        <p:spPr/>
        <p:txBody>
          <a:bodyPr>
            <a:normAutofit/>
          </a:bodyPr>
          <a:lstStyle/>
          <a:p>
            <a:pPr algn="ct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Conference Papers</a:t>
            </a:r>
            <a:endParaRPr lang="en-US" sz="3200" dirty="0"/>
          </a:p>
        </p:txBody>
      </p:sp>
      <p:graphicFrame>
        <p:nvGraphicFramePr>
          <p:cNvPr id="4" name="Content Placeholder 3">
            <a:extLst>
              <a:ext uri="{FF2B5EF4-FFF2-40B4-BE49-F238E27FC236}">
                <a16:creationId xmlns:a16="http://schemas.microsoft.com/office/drawing/2014/main" id="{940DC109-B1A0-5807-FB48-C1061A43A94F}"/>
              </a:ext>
            </a:extLst>
          </p:cNvPr>
          <p:cNvGraphicFramePr>
            <a:graphicFrameLocks noGrp="1"/>
          </p:cNvGraphicFramePr>
          <p:nvPr>
            <p:ph idx="1"/>
            <p:extLst>
              <p:ext uri="{D42A27DB-BD31-4B8C-83A1-F6EECF244321}">
                <p14:modId xmlns:p14="http://schemas.microsoft.com/office/powerpoint/2010/main" val="405122585"/>
              </p:ext>
            </p:extLst>
          </p:nvPr>
        </p:nvGraphicFramePr>
        <p:xfrm>
          <a:off x="1750142" y="1435511"/>
          <a:ext cx="8740878" cy="5139679"/>
        </p:xfrm>
        <a:graphic>
          <a:graphicData uri="http://schemas.openxmlformats.org/drawingml/2006/table">
            <a:tbl>
              <a:tblPr firstRow="1" firstCol="1" bandRow="1">
                <a:tableStyleId>{5940675A-B579-460E-94D1-54222C63F5DA}</a:tableStyleId>
              </a:tblPr>
              <a:tblGrid>
                <a:gridCol w="2479166">
                  <a:extLst>
                    <a:ext uri="{9D8B030D-6E8A-4147-A177-3AD203B41FA5}">
                      <a16:colId xmlns:a16="http://schemas.microsoft.com/office/drawing/2014/main" val="3497139708"/>
                    </a:ext>
                  </a:extLst>
                </a:gridCol>
                <a:gridCol w="3644877">
                  <a:extLst>
                    <a:ext uri="{9D8B030D-6E8A-4147-A177-3AD203B41FA5}">
                      <a16:colId xmlns:a16="http://schemas.microsoft.com/office/drawing/2014/main" val="3031710909"/>
                    </a:ext>
                  </a:extLst>
                </a:gridCol>
                <a:gridCol w="2616835">
                  <a:extLst>
                    <a:ext uri="{9D8B030D-6E8A-4147-A177-3AD203B41FA5}">
                      <a16:colId xmlns:a16="http://schemas.microsoft.com/office/drawing/2014/main" val="2276341764"/>
                    </a:ext>
                  </a:extLst>
                </a:gridCol>
              </a:tblGrid>
              <a:tr h="550605">
                <a:tc>
                  <a:txBody>
                    <a:bodyPr/>
                    <a:lstStyle/>
                    <a:p>
                      <a:pPr marL="0" marR="0" algn="ctr">
                        <a:lnSpc>
                          <a:spcPct val="115000"/>
                        </a:lnSpc>
                        <a:spcBef>
                          <a:spcPts val="0"/>
                        </a:spcBef>
                        <a:spcAft>
                          <a:spcPts val="0"/>
                        </a:spcAft>
                      </a:pPr>
                      <a:r>
                        <a:rPr lang="en-IN" sz="1200" b="1" dirty="0">
                          <a:effectLst/>
                        </a:rPr>
                        <a:t>Paper Name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tc>
                  <a:txBody>
                    <a:bodyPr/>
                    <a:lstStyle/>
                    <a:p>
                      <a:pPr marL="0" marR="0" algn="ctr">
                        <a:lnSpc>
                          <a:spcPct val="115000"/>
                        </a:lnSpc>
                        <a:spcBef>
                          <a:spcPts val="0"/>
                        </a:spcBef>
                        <a:spcAft>
                          <a:spcPts val="0"/>
                        </a:spcAft>
                      </a:pPr>
                      <a:r>
                        <a:rPr lang="en-IN" sz="1200" b="1" dirty="0">
                          <a:effectLst/>
                        </a:rPr>
                        <a:t>Conference Name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tc>
                  <a:txBody>
                    <a:bodyPr/>
                    <a:lstStyle/>
                    <a:p>
                      <a:pPr marL="0" marR="0" algn="ctr">
                        <a:lnSpc>
                          <a:spcPct val="115000"/>
                        </a:lnSpc>
                        <a:spcBef>
                          <a:spcPts val="0"/>
                        </a:spcBef>
                        <a:spcAft>
                          <a:spcPts val="0"/>
                        </a:spcAft>
                      </a:pPr>
                      <a:r>
                        <a:rPr lang="en-IN" sz="1200" b="1" dirty="0">
                          <a:effectLst/>
                        </a:rPr>
                        <a:t>Citation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extLst>
                  <a:ext uri="{0D108BD9-81ED-4DB2-BD59-A6C34878D82A}">
                    <a16:rowId xmlns:a16="http://schemas.microsoft.com/office/drawing/2014/main" val="4292121645"/>
                  </a:ext>
                </a:extLst>
              </a:tr>
              <a:tr h="1828383">
                <a:tc>
                  <a:txBody>
                    <a:bodyPr/>
                    <a:lstStyle/>
                    <a:p>
                      <a:pPr marL="0" marR="0" algn="just">
                        <a:lnSpc>
                          <a:spcPct val="115000"/>
                        </a:lnSpc>
                        <a:spcBef>
                          <a:spcPts val="0"/>
                        </a:spcBef>
                        <a:spcAft>
                          <a:spcPts val="0"/>
                        </a:spcAft>
                      </a:pPr>
                      <a:r>
                        <a:rPr lang="en-IN" sz="1200" dirty="0">
                          <a:effectLst/>
                        </a:rPr>
                        <a:t>Machine Learning Approaches for Detection and Diagnosis of Parkinson’s Disease- A Review</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tc>
                  <a:txBody>
                    <a:bodyPr/>
                    <a:lstStyle/>
                    <a:p>
                      <a:pPr marL="0" marR="0" algn="just">
                        <a:lnSpc>
                          <a:spcPct val="115000"/>
                        </a:lnSpc>
                        <a:spcBef>
                          <a:spcPts val="0"/>
                        </a:spcBef>
                        <a:spcAft>
                          <a:spcPts val="0"/>
                        </a:spcAft>
                      </a:pPr>
                      <a:r>
                        <a:rPr lang="en-IN" sz="1200">
                          <a:effectLst/>
                        </a:rPr>
                        <a:t>2021 7th International Conference on Advanced Computing &amp; Communication Systems (ICACCS)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tc>
                  <a:txBody>
                    <a:bodyPr/>
                    <a:lstStyle/>
                    <a:p>
                      <a:pPr marL="0" marR="0" algn="just">
                        <a:lnSpc>
                          <a:spcPct val="107000"/>
                        </a:lnSpc>
                        <a:spcBef>
                          <a:spcPts val="0"/>
                        </a:spcBef>
                        <a:spcAft>
                          <a:spcPts val="0"/>
                        </a:spcAft>
                      </a:pPr>
                      <a:r>
                        <a:rPr lang="en-US" sz="1200">
                          <a:effectLst/>
                        </a:rPr>
                        <a:t>I. Nissar, W. A. Mir, Izharuddin, and T. A. Shaikh, “Machine learning approaches for detection and diagnosis of Parkinson’s disease - A review,” in 2021 7th International Conference on Advanced Computing and Communication Systems (ICACCS), 2021.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extLst>
                  <a:ext uri="{0D108BD9-81ED-4DB2-BD59-A6C34878D82A}">
                    <a16:rowId xmlns:a16="http://schemas.microsoft.com/office/drawing/2014/main" val="1884776170"/>
                  </a:ext>
                </a:extLst>
              </a:tr>
              <a:tr h="1404852">
                <a:tc>
                  <a:txBody>
                    <a:bodyPr/>
                    <a:lstStyle/>
                    <a:p>
                      <a:pPr marL="0" marR="0" algn="just">
                        <a:lnSpc>
                          <a:spcPct val="115000"/>
                        </a:lnSpc>
                        <a:spcBef>
                          <a:spcPts val="0"/>
                        </a:spcBef>
                        <a:spcAft>
                          <a:spcPts val="0"/>
                        </a:spcAft>
                      </a:pPr>
                      <a:r>
                        <a:rPr lang="en-IN" sz="1200">
                          <a:effectLst/>
                        </a:rPr>
                        <a:t>Parkinson's Detection Using Machine Learning</a:t>
                      </a:r>
                      <a:endParaRPr lang="en-US" sz="1200">
                        <a:effectLst/>
                      </a:endParaRPr>
                    </a:p>
                    <a:p>
                      <a:pPr marL="0" marR="0" algn="just">
                        <a:lnSpc>
                          <a:spcPct val="115000"/>
                        </a:lnSpc>
                        <a:spcBef>
                          <a:spcPts val="0"/>
                        </a:spcBef>
                        <a:spcAft>
                          <a:spcPts val="0"/>
                        </a:spcAft>
                      </a:pPr>
                      <a:r>
                        <a:rPr lang="en-IN"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tc>
                  <a:txBody>
                    <a:bodyPr/>
                    <a:lstStyle/>
                    <a:p>
                      <a:pPr marL="0" marR="0" algn="just">
                        <a:lnSpc>
                          <a:spcPct val="115000"/>
                        </a:lnSpc>
                        <a:spcBef>
                          <a:spcPts val="0"/>
                        </a:spcBef>
                        <a:spcAft>
                          <a:spcPts val="0"/>
                        </a:spcAft>
                      </a:pPr>
                      <a:r>
                        <a:rPr lang="en-IN" sz="1200">
                          <a:effectLst/>
                        </a:rPr>
                        <a:t>Proceedings of the Fifth International Conference on Intelligent Computing and Control Systems (ICICCS 2021)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tc>
                  <a:txBody>
                    <a:bodyPr/>
                    <a:lstStyle/>
                    <a:p>
                      <a:pPr marL="0" marR="0" algn="just">
                        <a:lnSpc>
                          <a:spcPct val="107000"/>
                        </a:lnSpc>
                        <a:spcBef>
                          <a:spcPts val="0"/>
                        </a:spcBef>
                        <a:spcAft>
                          <a:spcPts val="0"/>
                        </a:spcAft>
                      </a:pPr>
                      <a:r>
                        <a:rPr lang="en-US" sz="1200">
                          <a:effectLst/>
                        </a:rPr>
                        <a:t>S. Tadse, M. Jain, and P. Chandankhede, “Parkinson’s detection using machine learning,” in 2021 5th International Conference on Intelligent Computing and Control Systems (ICICCS), 2021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extLst>
                  <a:ext uri="{0D108BD9-81ED-4DB2-BD59-A6C34878D82A}">
                    <a16:rowId xmlns:a16="http://schemas.microsoft.com/office/drawing/2014/main" val="517763359"/>
                  </a:ext>
                </a:extLst>
              </a:tr>
              <a:tr h="1355839">
                <a:tc>
                  <a:txBody>
                    <a:bodyPr/>
                    <a:lstStyle/>
                    <a:p>
                      <a:pPr marL="0" marR="0" algn="just">
                        <a:lnSpc>
                          <a:spcPct val="115000"/>
                        </a:lnSpc>
                        <a:spcBef>
                          <a:spcPts val="0"/>
                        </a:spcBef>
                        <a:spcAft>
                          <a:spcPts val="0"/>
                        </a:spcAft>
                      </a:pPr>
                      <a:r>
                        <a:rPr lang="en-IN" sz="1200" dirty="0">
                          <a:effectLst/>
                        </a:rPr>
                        <a:t>A Deep Learning Based Method for Parkinson’s Disease Detection Using Dynamic Features of Speech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tc>
                  <a:txBody>
                    <a:bodyPr/>
                    <a:lstStyle/>
                    <a:p>
                      <a:pPr marL="0" marR="0" algn="just">
                        <a:lnSpc>
                          <a:spcPct val="115000"/>
                        </a:lnSpc>
                        <a:spcBef>
                          <a:spcPts val="0"/>
                        </a:spcBef>
                        <a:spcAft>
                          <a:spcPts val="0"/>
                        </a:spcAft>
                      </a:pPr>
                      <a:r>
                        <a:rPr lang="en-IN" sz="1200">
                          <a:effectLst/>
                        </a:rPr>
                        <a:t>IEEE Access (Volume: 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tc>
                  <a:txBody>
                    <a:bodyPr/>
                    <a:lstStyle/>
                    <a:p>
                      <a:pPr marL="0" marR="0" algn="just">
                        <a:lnSpc>
                          <a:spcPct val="115000"/>
                        </a:lnSpc>
                        <a:spcBef>
                          <a:spcPts val="0"/>
                        </a:spcBef>
                        <a:spcAft>
                          <a:spcPts val="0"/>
                        </a:spcAft>
                      </a:pPr>
                      <a:r>
                        <a:rPr lang="en-US" sz="1200" dirty="0">
                          <a:effectLst/>
                        </a:rPr>
                        <a:t>C. Quan, K. Ren, and Z. Luo, “A deep learning based method for Parkinson’s disease detection using dynamic features of speech,” IEEE Access, vol. 9, pp. 10239–10252, 2021.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499" marR="45499" marT="0" marB="0"/>
                </a:tc>
                <a:extLst>
                  <a:ext uri="{0D108BD9-81ED-4DB2-BD59-A6C34878D82A}">
                    <a16:rowId xmlns:a16="http://schemas.microsoft.com/office/drawing/2014/main" val="2260068839"/>
                  </a:ext>
                </a:extLst>
              </a:tr>
            </a:tbl>
          </a:graphicData>
        </a:graphic>
      </p:graphicFrame>
    </p:spTree>
    <p:extLst>
      <p:ext uri="{BB962C8B-B14F-4D97-AF65-F5344CB8AC3E}">
        <p14:creationId xmlns:p14="http://schemas.microsoft.com/office/powerpoint/2010/main" val="414052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DDA1CD-6B40-24BE-4A99-D51B8C7F4174}"/>
              </a:ext>
            </a:extLst>
          </p:cNvPr>
          <p:cNvSpPr>
            <a:spLocks noGrp="1"/>
          </p:cNvSpPr>
          <p:nvPr>
            <p:ph type="title"/>
          </p:nvPr>
        </p:nvSpPr>
        <p:spPr>
          <a:xfrm>
            <a:off x="838200" y="365125"/>
            <a:ext cx="10515600" cy="775417"/>
          </a:xfrm>
        </p:spPr>
        <p:txBody>
          <a:bodyPr/>
          <a:lstStyle/>
          <a:p>
            <a:pPr algn="ctr"/>
            <a:r>
              <a:rPr lang="en-US" dirty="0"/>
              <a:t>JOURNAL</a:t>
            </a:r>
          </a:p>
        </p:txBody>
      </p:sp>
      <p:graphicFrame>
        <p:nvGraphicFramePr>
          <p:cNvPr id="9" name="Content Placeholder 8">
            <a:extLst>
              <a:ext uri="{FF2B5EF4-FFF2-40B4-BE49-F238E27FC236}">
                <a16:creationId xmlns:a16="http://schemas.microsoft.com/office/drawing/2014/main" id="{71563DBD-D70E-200D-AC14-C7A73905FA43}"/>
              </a:ext>
            </a:extLst>
          </p:cNvPr>
          <p:cNvGraphicFramePr>
            <a:graphicFrameLocks noGrp="1"/>
          </p:cNvGraphicFramePr>
          <p:nvPr>
            <p:ph idx="1"/>
            <p:extLst>
              <p:ext uri="{D42A27DB-BD31-4B8C-83A1-F6EECF244321}">
                <p14:modId xmlns:p14="http://schemas.microsoft.com/office/powerpoint/2010/main" val="1406890804"/>
              </p:ext>
            </p:extLst>
          </p:nvPr>
        </p:nvGraphicFramePr>
        <p:xfrm>
          <a:off x="1514168" y="1054670"/>
          <a:ext cx="9832694" cy="5207957"/>
        </p:xfrm>
        <a:graphic>
          <a:graphicData uri="http://schemas.openxmlformats.org/drawingml/2006/table">
            <a:tbl>
              <a:tblPr firstRow="1" firstCol="1" bandRow="1">
                <a:tableStyleId>{5940675A-B579-460E-94D1-54222C63F5DA}</a:tableStyleId>
              </a:tblPr>
              <a:tblGrid>
                <a:gridCol w="3578942">
                  <a:extLst>
                    <a:ext uri="{9D8B030D-6E8A-4147-A177-3AD203B41FA5}">
                      <a16:colId xmlns:a16="http://schemas.microsoft.com/office/drawing/2014/main" val="1456356110"/>
                    </a:ext>
                  </a:extLst>
                </a:gridCol>
                <a:gridCol w="3215148">
                  <a:extLst>
                    <a:ext uri="{9D8B030D-6E8A-4147-A177-3AD203B41FA5}">
                      <a16:colId xmlns:a16="http://schemas.microsoft.com/office/drawing/2014/main" val="426465732"/>
                    </a:ext>
                  </a:extLst>
                </a:gridCol>
                <a:gridCol w="3038604">
                  <a:extLst>
                    <a:ext uri="{9D8B030D-6E8A-4147-A177-3AD203B41FA5}">
                      <a16:colId xmlns:a16="http://schemas.microsoft.com/office/drawing/2014/main" val="1280256502"/>
                    </a:ext>
                  </a:extLst>
                </a:gridCol>
              </a:tblGrid>
              <a:tr h="341511">
                <a:tc>
                  <a:txBody>
                    <a:bodyPr/>
                    <a:lstStyle/>
                    <a:p>
                      <a:pPr marL="0" marR="0" algn="ctr">
                        <a:lnSpc>
                          <a:spcPct val="115000"/>
                        </a:lnSpc>
                        <a:spcBef>
                          <a:spcPts val="0"/>
                        </a:spcBef>
                        <a:spcAft>
                          <a:spcPts val="0"/>
                        </a:spcAft>
                      </a:pPr>
                      <a:r>
                        <a:rPr lang="en-IN" sz="1400" b="1" i="0">
                          <a:effectLst/>
                        </a:rPr>
                        <a:t>Paper Name</a:t>
                      </a:r>
                      <a:endParaRPr lang="en-US" sz="1400" b="1" i="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tc>
                  <a:txBody>
                    <a:bodyPr/>
                    <a:lstStyle/>
                    <a:p>
                      <a:pPr marL="0" marR="0" algn="ctr">
                        <a:lnSpc>
                          <a:spcPct val="115000"/>
                        </a:lnSpc>
                        <a:spcBef>
                          <a:spcPts val="0"/>
                        </a:spcBef>
                        <a:spcAft>
                          <a:spcPts val="0"/>
                        </a:spcAft>
                      </a:pPr>
                      <a:r>
                        <a:rPr lang="en-IN" sz="1400" b="1" i="0">
                          <a:effectLst/>
                        </a:rPr>
                        <a:t>Journal Name</a:t>
                      </a:r>
                      <a:endParaRPr lang="en-US" sz="1400" b="1" i="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tc>
                  <a:txBody>
                    <a:bodyPr/>
                    <a:lstStyle/>
                    <a:p>
                      <a:pPr marL="0" marR="0" algn="ctr">
                        <a:lnSpc>
                          <a:spcPct val="115000"/>
                        </a:lnSpc>
                        <a:spcBef>
                          <a:spcPts val="0"/>
                        </a:spcBef>
                        <a:spcAft>
                          <a:spcPts val="0"/>
                        </a:spcAft>
                      </a:pPr>
                      <a:r>
                        <a:rPr lang="en-IN" sz="1400" b="1" i="0" dirty="0">
                          <a:effectLst/>
                        </a:rPr>
                        <a:t>Citation</a:t>
                      </a:r>
                      <a:endParaRPr lang="en-US"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extLst>
                  <a:ext uri="{0D108BD9-81ED-4DB2-BD59-A6C34878D82A}">
                    <a16:rowId xmlns:a16="http://schemas.microsoft.com/office/drawing/2014/main" val="4293078851"/>
                  </a:ext>
                </a:extLst>
              </a:tr>
              <a:tr h="1687059">
                <a:tc>
                  <a:txBody>
                    <a:bodyPr/>
                    <a:lstStyle/>
                    <a:p>
                      <a:pPr marL="0" marR="0" algn="just">
                        <a:lnSpc>
                          <a:spcPct val="107000"/>
                        </a:lnSpc>
                        <a:spcBef>
                          <a:spcPts val="0"/>
                        </a:spcBef>
                        <a:spcAft>
                          <a:spcPts val="0"/>
                        </a:spcAft>
                      </a:pPr>
                      <a:r>
                        <a:rPr lang="en-US" sz="1000">
                          <a:effectLst/>
                        </a:rPr>
                        <a:t>A hybrid system for Parkinson’s disease diagnosis using machine</a:t>
                      </a:r>
                    </a:p>
                    <a:p>
                      <a:pPr marL="0" marR="0" algn="just">
                        <a:lnSpc>
                          <a:spcPct val="115000"/>
                        </a:lnSpc>
                        <a:spcBef>
                          <a:spcPts val="0"/>
                        </a:spcBef>
                        <a:spcAft>
                          <a:spcPts val="0"/>
                        </a:spcAft>
                      </a:pPr>
                      <a:r>
                        <a:rPr lang="en-US" sz="1000">
                          <a:effectLst/>
                        </a:rPr>
                        <a:t>learning techniques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tc>
                  <a:txBody>
                    <a:bodyPr/>
                    <a:lstStyle/>
                    <a:p>
                      <a:pPr marL="0" marR="0" algn="just">
                        <a:lnSpc>
                          <a:spcPct val="107000"/>
                        </a:lnSpc>
                        <a:spcBef>
                          <a:spcPts val="0"/>
                        </a:spcBef>
                        <a:spcAft>
                          <a:spcPts val="0"/>
                        </a:spcAft>
                      </a:pPr>
                      <a:r>
                        <a:rPr lang="en-US" sz="1000">
                          <a:effectLst/>
                        </a:rPr>
                        <a:t>International Journal of Speech Technology (2022)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tc>
                  <a:txBody>
                    <a:bodyPr/>
                    <a:lstStyle/>
                    <a:p>
                      <a:pPr marL="0" marR="0" algn="just">
                        <a:lnSpc>
                          <a:spcPct val="107000"/>
                        </a:lnSpc>
                        <a:spcBef>
                          <a:spcPts val="0"/>
                        </a:spcBef>
                        <a:spcAft>
                          <a:spcPts val="0"/>
                        </a:spcAft>
                      </a:pPr>
                      <a:r>
                        <a:rPr lang="en-US" sz="1000">
                          <a:effectLst/>
                        </a:rPr>
                        <a:t>R. Lamba, T. Gulati, H. F. Alharbi, and A. Jain, “A hybrid system for Parkinson’s disease diagnosis using machine learning techniques,” Int. J. Speech Technol., vol. 25, no. 3, pp. 583–593, 2022.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extLst>
                  <a:ext uri="{0D108BD9-81ED-4DB2-BD59-A6C34878D82A}">
                    <a16:rowId xmlns:a16="http://schemas.microsoft.com/office/drawing/2014/main" val="2319517976"/>
                  </a:ext>
                </a:extLst>
              </a:tr>
              <a:tr h="1492328">
                <a:tc>
                  <a:txBody>
                    <a:bodyPr/>
                    <a:lstStyle/>
                    <a:p>
                      <a:pPr marL="0" marR="0" algn="just">
                        <a:lnSpc>
                          <a:spcPct val="115000"/>
                        </a:lnSpc>
                        <a:spcBef>
                          <a:spcPts val="0"/>
                        </a:spcBef>
                        <a:spcAft>
                          <a:spcPts val="0"/>
                        </a:spcAft>
                      </a:pPr>
                      <a:r>
                        <a:rPr lang="en-IN" sz="1000" dirty="0">
                          <a:effectLst/>
                        </a:rPr>
                        <a:t>A Comparative Study of Existing Machine Learning Approaches for Parkinson's Disease Detection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tc>
                  <a:txBody>
                    <a:bodyPr/>
                    <a:lstStyle/>
                    <a:p>
                      <a:pPr marL="0" marR="0" algn="just">
                        <a:lnSpc>
                          <a:spcPct val="115000"/>
                        </a:lnSpc>
                        <a:spcBef>
                          <a:spcPts val="0"/>
                        </a:spcBef>
                        <a:spcAft>
                          <a:spcPts val="0"/>
                        </a:spcAft>
                      </a:pPr>
                      <a:r>
                        <a:rPr lang="en-IN" sz="1000">
                          <a:effectLst/>
                        </a:rPr>
                        <a:t>IETE Journal of Research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tc>
                  <a:txBody>
                    <a:bodyPr/>
                    <a:lstStyle/>
                    <a:p>
                      <a:pPr marL="0" marR="0" algn="just">
                        <a:lnSpc>
                          <a:spcPct val="115000"/>
                        </a:lnSpc>
                        <a:spcBef>
                          <a:spcPts val="0"/>
                        </a:spcBef>
                        <a:spcAft>
                          <a:spcPts val="0"/>
                        </a:spcAft>
                      </a:pPr>
                      <a:r>
                        <a:rPr lang="en-IN" sz="1000">
                          <a:effectLst/>
                        </a:rPr>
                        <a:t>G. Pahuja and T. N. Nagabhushan, “A comparative study of existing machine learning approaches for Parkinson’s disease detection,” IETE J. Res., vol. 67, no. 1, pp. 4–14, 2021.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extLst>
                  <a:ext uri="{0D108BD9-81ED-4DB2-BD59-A6C34878D82A}">
                    <a16:rowId xmlns:a16="http://schemas.microsoft.com/office/drawing/2014/main" val="145312761"/>
                  </a:ext>
                </a:extLst>
              </a:tr>
              <a:tr h="1687059">
                <a:tc>
                  <a:txBody>
                    <a:bodyPr/>
                    <a:lstStyle/>
                    <a:p>
                      <a:pPr marL="0" marR="0" algn="just">
                        <a:lnSpc>
                          <a:spcPct val="107000"/>
                        </a:lnSpc>
                        <a:spcBef>
                          <a:spcPts val="0"/>
                        </a:spcBef>
                        <a:spcAft>
                          <a:spcPts val="0"/>
                        </a:spcAft>
                      </a:pPr>
                      <a:r>
                        <a:rPr lang="en-US" sz="1000" dirty="0">
                          <a:effectLst/>
                        </a:rPr>
                        <a:t>Machine Learning for the Diagnosis of Parkinson’s Disease: A Review of Literature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tc>
                  <a:txBody>
                    <a:bodyPr/>
                    <a:lstStyle/>
                    <a:p>
                      <a:pPr marL="0" marR="0" algn="just">
                        <a:lnSpc>
                          <a:spcPct val="115000"/>
                        </a:lnSpc>
                        <a:spcBef>
                          <a:spcPts val="0"/>
                        </a:spcBef>
                        <a:spcAft>
                          <a:spcPts val="0"/>
                        </a:spcAft>
                      </a:pPr>
                      <a:r>
                        <a:rPr lang="en-US" sz="1000">
                          <a:effectLst/>
                        </a:rPr>
                        <a:t>Front. Aging Neurosci., 06 May 2021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tc>
                  <a:txBody>
                    <a:bodyPr/>
                    <a:lstStyle/>
                    <a:p>
                      <a:pPr marL="0" marR="0" algn="just">
                        <a:lnSpc>
                          <a:spcPct val="107000"/>
                        </a:lnSpc>
                        <a:spcBef>
                          <a:spcPts val="0"/>
                        </a:spcBef>
                        <a:spcAft>
                          <a:spcPts val="0"/>
                        </a:spcAft>
                      </a:pPr>
                      <a:r>
                        <a:rPr lang="en-US" sz="1000" dirty="0">
                          <a:effectLst/>
                        </a:rPr>
                        <a:t>Mei J, Desrosiers C and </a:t>
                      </a:r>
                      <a:r>
                        <a:rPr lang="en-US" sz="1000" dirty="0" err="1">
                          <a:effectLst/>
                        </a:rPr>
                        <a:t>Frasnelli</a:t>
                      </a:r>
                      <a:r>
                        <a:rPr lang="en-US" sz="1000" dirty="0">
                          <a:effectLst/>
                        </a:rPr>
                        <a:t> J (2021) Machine Learning for the Diagnosis of Parkinson’s Disease: A Review of Literature. Front. Aging </a:t>
                      </a:r>
                      <a:r>
                        <a:rPr lang="en-US" sz="1000" dirty="0" err="1">
                          <a:effectLst/>
                        </a:rPr>
                        <a:t>Neurosci</a:t>
                      </a:r>
                      <a:r>
                        <a:rPr lang="en-US" sz="1000" dirty="0">
                          <a:effectLst/>
                        </a:rPr>
                        <a:t>. 13:633752. doi: 10.3389/fnagi.2021.633752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409" marR="59409" marT="0" marB="0"/>
                </a:tc>
                <a:extLst>
                  <a:ext uri="{0D108BD9-81ED-4DB2-BD59-A6C34878D82A}">
                    <a16:rowId xmlns:a16="http://schemas.microsoft.com/office/drawing/2014/main" val="3867151779"/>
                  </a:ext>
                </a:extLst>
              </a:tr>
            </a:tbl>
          </a:graphicData>
        </a:graphic>
      </p:graphicFrame>
    </p:spTree>
    <p:extLst>
      <p:ext uri="{BB962C8B-B14F-4D97-AF65-F5344CB8AC3E}">
        <p14:creationId xmlns:p14="http://schemas.microsoft.com/office/powerpoint/2010/main" val="274762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E61-5C4C-08E1-0018-73D738E81EAE}"/>
              </a:ext>
            </a:extLst>
          </p:cNvPr>
          <p:cNvSpPr>
            <a:spLocks noGrp="1"/>
          </p:cNvSpPr>
          <p:nvPr>
            <p:ph type="title"/>
          </p:nvPr>
        </p:nvSpPr>
        <p:spPr>
          <a:xfrm>
            <a:off x="838200" y="365126"/>
            <a:ext cx="10515600" cy="755752"/>
          </a:xfrm>
        </p:spPr>
        <p:txBody>
          <a:bodyPr/>
          <a:lstStyle/>
          <a:p>
            <a:pPr algn="ctr"/>
            <a:r>
              <a:rPr lang="en-US" dirty="0"/>
              <a:t>JOURNAL</a:t>
            </a:r>
          </a:p>
        </p:txBody>
      </p:sp>
      <p:graphicFrame>
        <p:nvGraphicFramePr>
          <p:cNvPr id="4" name="Content Placeholder 3">
            <a:extLst>
              <a:ext uri="{FF2B5EF4-FFF2-40B4-BE49-F238E27FC236}">
                <a16:creationId xmlns:a16="http://schemas.microsoft.com/office/drawing/2014/main" id="{F5C1B462-B00C-B970-391B-266E74B9505C}"/>
              </a:ext>
            </a:extLst>
          </p:cNvPr>
          <p:cNvGraphicFramePr>
            <a:graphicFrameLocks noGrp="1"/>
          </p:cNvGraphicFramePr>
          <p:nvPr>
            <p:ph idx="1"/>
            <p:extLst>
              <p:ext uri="{D42A27DB-BD31-4B8C-83A1-F6EECF244321}">
                <p14:modId xmlns:p14="http://schemas.microsoft.com/office/powerpoint/2010/main" val="907632434"/>
              </p:ext>
            </p:extLst>
          </p:nvPr>
        </p:nvGraphicFramePr>
        <p:xfrm>
          <a:off x="1052052" y="987425"/>
          <a:ext cx="9881419" cy="5154613"/>
        </p:xfrm>
        <a:graphic>
          <a:graphicData uri="http://schemas.openxmlformats.org/drawingml/2006/table">
            <a:tbl>
              <a:tblPr firstRow="1" firstCol="1" bandRow="1">
                <a:tableStyleId>{5940675A-B579-460E-94D1-54222C63F5DA}</a:tableStyleId>
              </a:tblPr>
              <a:tblGrid>
                <a:gridCol w="2484911">
                  <a:extLst>
                    <a:ext uri="{9D8B030D-6E8A-4147-A177-3AD203B41FA5}">
                      <a16:colId xmlns:a16="http://schemas.microsoft.com/office/drawing/2014/main" val="3842039298"/>
                    </a:ext>
                  </a:extLst>
                </a:gridCol>
                <a:gridCol w="4628173">
                  <a:extLst>
                    <a:ext uri="{9D8B030D-6E8A-4147-A177-3AD203B41FA5}">
                      <a16:colId xmlns:a16="http://schemas.microsoft.com/office/drawing/2014/main" val="2219906754"/>
                    </a:ext>
                  </a:extLst>
                </a:gridCol>
                <a:gridCol w="2768335">
                  <a:extLst>
                    <a:ext uri="{9D8B030D-6E8A-4147-A177-3AD203B41FA5}">
                      <a16:colId xmlns:a16="http://schemas.microsoft.com/office/drawing/2014/main" val="122874430"/>
                    </a:ext>
                  </a:extLst>
                </a:gridCol>
              </a:tblGrid>
              <a:tr h="2236939">
                <a:tc>
                  <a:txBody>
                    <a:bodyPr/>
                    <a:lstStyle/>
                    <a:p>
                      <a:pPr marL="0" marR="0" algn="just">
                        <a:spcBef>
                          <a:spcPts val="0"/>
                        </a:spcBef>
                        <a:spcAft>
                          <a:spcPts val="0"/>
                        </a:spcAft>
                      </a:pPr>
                      <a:r>
                        <a:rPr lang="en-US" sz="1000">
                          <a:effectLst/>
                        </a:rPr>
                        <a:t>Machine learning models for Parkinson’s disease detection and stage classification based on spatial-temporal gait parameters</a:t>
                      </a:r>
                      <a:endParaRPr lang="en-US" sz="900">
                        <a:effectLst/>
                      </a:endParaRPr>
                    </a:p>
                    <a:p>
                      <a:pPr marL="0" marR="0" algn="just">
                        <a:lnSpc>
                          <a:spcPct val="115000"/>
                        </a:lnSpc>
                        <a:spcBef>
                          <a:spcPts val="0"/>
                        </a:spcBef>
                        <a:spcAft>
                          <a:spcPts val="0"/>
                        </a:spcAft>
                      </a:pPr>
                      <a:r>
                        <a:rPr lang="en-IN" sz="10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84" marR="56384" marT="0" marB="0"/>
                </a:tc>
                <a:tc>
                  <a:txBody>
                    <a:bodyPr/>
                    <a:lstStyle/>
                    <a:p>
                      <a:pPr marL="0" marR="0" algn="just">
                        <a:spcBef>
                          <a:spcPts val="0"/>
                        </a:spcBef>
                        <a:spcAft>
                          <a:spcPts val="0"/>
                        </a:spcAft>
                      </a:pPr>
                      <a:r>
                        <a:rPr lang="en-US" sz="1000" dirty="0">
                          <a:effectLst/>
                        </a:rPr>
                        <a:t>www.elsevier.com/locate/gaitpost</a:t>
                      </a:r>
                      <a:endParaRPr lang="en-US" sz="9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384" marR="56384" marT="0" marB="0"/>
                </a:tc>
                <a:tc>
                  <a:txBody>
                    <a:bodyPr/>
                    <a:lstStyle/>
                    <a:p>
                      <a:pPr marL="0" marR="0" algn="just">
                        <a:lnSpc>
                          <a:spcPct val="115000"/>
                        </a:lnSpc>
                        <a:spcBef>
                          <a:spcPts val="0"/>
                        </a:spcBef>
                        <a:spcAft>
                          <a:spcPts val="0"/>
                        </a:spcAft>
                      </a:pPr>
                      <a:r>
                        <a:rPr lang="en-US" sz="1000">
                          <a:effectLst/>
                        </a:rPr>
                        <a:t>M. I. A. S. N. Ferreira, F. A. Barbieri, V. C. Moreno, T. Penedo, and J. M. R. S. Tavares, “Machine learning models for Parkinson’s disease detection and stage classification based on spatial-temporal gait parameters,” Gait Posture, vol. 98, pp. 49–55, 2022.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84" marR="56384" marT="0" marB="0"/>
                </a:tc>
                <a:extLst>
                  <a:ext uri="{0D108BD9-81ED-4DB2-BD59-A6C34878D82A}">
                    <a16:rowId xmlns:a16="http://schemas.microsoft.com/office/drawing/2014/main" val="55033916"/>
                  </a:ext>
                </a:extLst>
              </a:tr>
              <a:tr h="1199470">
                <a:tc>
                  <a:txBody>
                    <a:bodyPr/>
                    <a:lstStyle/>
                    <a:p>
                      <a:pPr marL="0" marR="0" algn="just">
                        <a:lnSpc>
                          <a:spcPct val="115000"/>
                        </a:lnSpc>
                        <a:spcBef>
                          <a:spcPts val="0"/>
                        </a:spcBef>
                        <a:spcAft>
                          <a:spcPts val="0"/>
                        </a:spcAft>
                      </a:pPr>
                      <a:r>
                        <a:rPr lang="en-IN" sz="1000">
                          <a:effectLst/>
                        </a:rPr>
                        <a:t>Machine Learning Approaches in Parkinson’s Disease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84" marR="56384" marT="0" marB="0"/>
                </a:tc>
                <a:tc>
                  <a:txBody>
                    <a:bodyPr/>
                    <a:lstStyle/>
                    <a:p>
                      <a:pPr marL="0" marR="0" algn="just">
                        <a:lnSpc>
                          <a:spcPct val="115000"/>
                        </a:lnSpc>
                        <a:spcBef>
                          <a:spcPts val="0"/>
                        </a:spcBef>
                        <a:spcAft>
                          <a:spcPts val="0"/>
                        </a:spcAft>
                      </a:pPr>
                      <a:r>
                        <a:rPr lang="en-IN" sz="1000" dirty="0">
                          <a:effectLst/>
                        </a:rPr>
                        <a:t> Current Medicinal Chemistry, Volume 28, Number 32, 2021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384" marR="56384" marT="0" marB="0"/>
                </a:tc>
                <a:tc>
                  <a:txBody>
                    <a:bodyPr/>
                    <a:lstStyle/>
                    <a:p>
                      <a:pPr marL="0" marR="0" algn="just">
                        <a:lnSpc>
                          <a:spcPct val="115000"/>
                        </a:lnSpc>
                        <a:spcBef>
                          <a:spcPts val="0"/>
                        </a:spcBef>
                        <a:spcAft>
                          <a:spcPts val="0"/>
                        </a:spcAft>
                      </a:pPr>
                      <a:r>
                        <a:rPr lang="en-US" sz="1000">
                          <a:effectLst/>
                        </a:rPr>
                        <a:t>A. Landolfi et al., “Machine Learning approaches in Parkinson’s disease,” Curr. Med. Chem., vol. 28, no. 32, pp. 6548–6568, 2021.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84" marR="56384" marT="0" marB="0"/>
                </a:tc>
                <a:extLst>
                  <a:ext uri="{0D108BD9-81ED-4DB2-BD59-A6C34878D82A}">
                    <a16:rowId xmlns:a16="http://schemas.microsoft.com/office/drawing/2014/main" val="3575217864"/>
                  </a:ext>
                </a:extLst>
              </a:tr>
              <a:tr h="1718204">
                <a:tc>
                  <a:txBody>
                    <a:bodyPr/>
                    <a:lstStyle/>
                    <a:p>
                      <a:pPr marL="0" marR="0" algn="just">
                        <a:lnSpc>
                          <a:spcPct val="107000"/>
                        </a:lnSpc>
                        <a:spcBef>
                          <a:spcPts val="0"/>
                        </a:spcBef>
                        <a:spcAft>
                          <a:spcPts val="0"/>
                        </a:spcAft>
                      </a:pPr>
                      <a:r>
                        <a:rPr lang="en-US" sz="1000">
                          <a:effectLst/>
                        </a:rPr>
                        <a:t>Mining imaging and clinical data with machine learning</a:t>
                      </a:r>
                      <a:endParaRPr lang="en-US" sz="900">
                        <a:effectLst/>
                      </a:endParaRPr>
                    </a:p>
                    <a:p>
                      <a:pPr marL="0" marR="0" algn="just">
                        <a:lnSpc>
                          <a:spcPct val="107000"/>
                        </a:lnSpc>
                        <a:spcBef>
                          <a:spcPts val="0"/>
                        </a:spcBef>
                        <a:spcAft>
                          <a:spcPts val="0"/>
                        </a:spcAft>
                      </a:pPr>
                      <a:r>
                        <a:rPr lang="en-US" sz="1000">
                          <a:effectLst/>
                        </a:rPr>
                        <a:t>approaches for the diagnosis and early detection of Parkinson’s</a:t>
                      </a:r>
                      <a:endParaRPr lang="en-US" sz="900">
                        <a:effectLst/>
                      </a:endParaRPr>
                    </a:p>
                    <a:p>
                      <a:pPr marL="0" marR="0" algn="just">
                        <a:lnSpc>
                          <a:spcPct val="115000"/>
                        </a:lnSpc>
                        <a:spcBef>
                          <a:spcPts val="0"/>
                        </a:spcBef>
                        <a:spcAft>
                          <a:spcPts val="0"/>
                        </a:spcAft>
                      </a:pPr>
                      <a:r>
                        <a:rPr lang="en-US" sz="1000">
                          <a:effectLst/>
                        </a:rPr>
                        <a:t>disease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84" marR="56384" marT="0" marB="0"/>
                </a:tc>
                <a:tc>
                  <a:txBody>
                    <a:bodyPr/>
                    <a:lstStyle/>
                    <a:p>
                      <a:pPr marL="0" marR="0" algn="just">
                        <a:lnSpc>
                          <a:spcPct val="107000"/>
                        </a:lnSpc>
                        <a:spcBef>
                          <a:spcPts val="0"/>
                        </a:spcBef>
                        <a:spcAft>
                          <a:spcPts val="0"/>
                        </a:spcAft>
                      </a:pPr>
                      <a:r>
                        <a:rPr lang="en-US" sz="1000">
                          <a:effectLst/>
                        </a:rPr>
                        <a:t>www.nature.com/npjparkd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84" marR="56384" marT="0" marB="0"/>
                </a:tc>
                <a:tc>
                  <a:txBody>
                    <a:bodyPr/>
                    <a:lstStyle/>
                    <a:p>
                      <a:pPr marL="0" marR="0" algn="just">
                        <a:lnSpc>
                          <a:spcPct val="115000"/>
                        </a:lnSpc>
                        <a:spcBef>
                          <a:spcPts val="0"/>
                        </a:spcBef>
                        <a:spcAft>
                          <a:spcPts val="0"/>
                        </a:spcAft>
                      </a:pPr>
                      <a:r>
                        <a:rPr lang="en-US" sz="1000" dirty="0">
                          <a:effectLst/>
                        </a:rPr>
                        <a:t>J. Zhang, “Mining imaging and clinical data with machine learning approaches for the diagnosis and early detection of Parkinson’s disease,” NPJ </a:t>
                      </a:r>
                      <a:r>
                        <a:rPr lang="en-US" sz="1000" dirty="0" err="1">
                          <a:effectLst/>
                        </a:rPr>
                        <a:t>Parkinsons</a:t>
                      </a:r>
                      <a:r>
                        <a:rPr lang="en-US" sz="1000" dirty="0">
                          <a:effectLst/>
                        </a:rPr>
                        <a:t> Dis., vol. 8, no. 1, 2022.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384" marR="56384" marT="0" marB="0"/>
                </a:tc>
                <a:extLst>
                  <a:ext uri="{0D108BD9-81ED-4DB2-BD59-A6C34878D82A}">
                    <a16:rowId xmlns:a16="http://schemas.microsoft.com/office/drawing/2014/main" val="4051932099"/>
                  </a:ext>
                </a:extLst>
              </a:tr>
            </a:tbl>
          </a:graphicData>
        </a:graphic>
      </p:graphicFrame>
    </p:spTree>
    <p:extLst>
      <p:ext uri="{BB962C8B-B14F-4D97-AF65-F5344CB8AC3E}">
        <p14:creationId xmlns:p14="http://schemas.microsoft.com/office/powerpoint/2010/main" val="54760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A7A1-E5C5-8CFD-3164-35EA21F3461A}"/>
              </a:ext>
            </a:extLst>
          </p:cNvPr>
          <p:cNvSpPr>
            <a:spLocks noGrp="1"/>
          </p:cNvSpPr>
          <p:nvPr>
            <p:ph type="title"/>
          </p:nvPr>
        </p:nvSpPr>
        <p:spPr/>
        <p:txBody>
          <a:bodyPr/>
          <a:lstStyle/>
          <a:p>
            <a:pPr algn="ctr"/>
            <a:r>
              <a:rPr lang="en-US" dirty="0"/>
              <a:t>MODEL DIAGRAM</a:t>
            </a:r>
          </a:p>
        </p:txBody>
      </p:sp>
      <p:pic>
        <p:nvPicPr>
          <p:cNvPr id="4" name="Content Placeholder 3">
            <a:extLst>
              <a:ext uri="{FF2B5EF4-FFF2-40B4-BE49-F238E27FC236}">
                <a16:creationId xmlns:a16="http://schemas.microsoft.com/office/drawing/2014/main" id="{B2BD85B6-8669-4A7B-2D41-8A323E4CE9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2221" y="1789470"/>
            <a:ext cx="7864465" cy="36379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545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A7A1-E5C5-8CFD-3164-35EA21F3461A}"/>
              </a:ext>
            </a:extLst>
          </p:cNvPr>
          <p:cNvSpPr>
            <a:spLocks noGrp="1"/>
          </p:cNvSpPr>
          <p:nvPr>
            <p:ph type="title"/>
          </p:nvPr>
        </p:nvSpPr>
        <p:spPr>
          <a:xfrm>
            <a:off x="838200" y="365125"/>
            <a:ext cx="10515600" cy="627933"/>
          </a:xfrm>
        </p:spPr>
        <p:txBody>
          <a:bodyPr>
            <a:normAutofit fontScale="90000"/>
          </a:bodyPr>
          <a:lstStyle/>
          <a:p>
            <a:pPr algn="ctr"/>
            <a:r>
              <a:rPr lang="en-US" dirty="0"/>
              <a:t>MODEL DIAGRAM</a:t>
            </a:r>
          </a:p>
        </p:txBody>
      </p:sp>
      <p:sp>
        <p:nvSpPr>
          <p:cNvPr id="5" name="Content Placeholder 4">
            <a:extLst>
              <a:ext uri="{FF2B5EF4-FFF2-40B4-BE49-F238E27FC236}">
                <a16:creationId xmlns:a16="http://schemas.microsoft.com/office/drawing/2014/main" id="{92E2EDF4-58BC-C650-5C86-FBB0389BFAF1}"/>
              </a:ext>
            </a:extLst>
          </p:cNvPr>
          <p:cNvSpPr>
            <a:spLocks noGrp="1"/>
          </p:cNvSpPr>
          <p:nvPr>
            <p:ph idx="1"/>
          </p:nvPr>
        </p:nvSpPr>
        <p:spPr>
          <a:xfrm>
            <a:off x="838200" y="993058"/>
            <a:ext cx="10515600" cy="5183905"/>
          </a:xfrm>
        </p:spPr>
        <p:txBody>
          <a:bodyPr>
            <a:normAutofit lnSpcReduction="10000"/>
          </a:bodyPr>
          <a:lstStyle/>
          <a:p>
            <a:pPr marL="0" indent="0" algn="just">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realm of machine learning, data standardization emerges as a crucial technique to ensure a fair playing field for diverse features. Its primary goal is to prevent attributes with larger numerical values from exerting undue influence on the model compared to those with smaller values. Z-score standardization, a specific approach, transforms attribute values into standard scores, thereby centring the data around a mean of 0 and a standard deviation of 1. This normalization process sets the stage for unbiased model training and ensures that all features contribute equally to the learning process. To robustly assess the model's performance, I employ K-fold Cross Validation. This technique involves partitioning the dataset into k subsets, iteratively training the model on k-1 subsets, and testing it on the remaining subset. For model training, I explore various classification algorithms such as Support Vector Machines (SVM), Logistic Regression, and k-nearest Neighbors (KNN). Each algorithm brings unique strengths to the table, contributing to a well-rounded and versatile predictive model. To gauge the effectiveness of the trained model, I utilize a range of performance metrics, including accuracy, recall, and validation accuracy. This multifaceted evaluation provides a comprehensive understanding of the model's proficiency in different aspects of classification.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3902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C5BF-8A96-DFAB-B3E0-605C011AE18C}"/>
              </a:ext>
            </a:extLst>
          </p:cNvPr>
          <p:cNvSpPr>
            <a:spLocks noGrp="1"/>
          </p:cNvSpPr>
          <p:nvPr>
            <p:ph type="title"/>
          </p:nvPr>
        </p:nvSpPr>
        <p:spPr>
          <a:xfrm>
            <a:off x="838200" y="365125"/>
            <a:ext cx="10515600" cy="686927"/>
          </a:xfrm>
        </p:spPr>
        <p:txBody>
          <a:bodyPr>
            <a:normAutofit fontScale="90000"/>
          </a:bodyPr>
          <a:lstStyle/>
          <a:p>
            <a:pPr algn="ctr"/>
            <a:r>
              <a:rPr lang="en-IN" sz="4000" dirty="0"/>
              <a:t>Noise Removal (SMOTE Algorithm)</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4647688-52A3-048D-85E3-7DA898DAD012}"/>
              </a:ext>
            </a:extLst>
          </p:cNvPr>
          <p:cNvSpPr>
            <a:spLocks noGrp="1"/>
          </p:cNvSpPr>
          <p:nvPr>
            <p:ph idx="1"/>
          </p:nvPr>
        </p:nvSpPr>
        <p:spPr>
          <a:xfrm>
            <a:off x="838200" y="953729"/>
            <a:ext cx="10515600" cy="5223234"/>
          </a:xfrm>
        </p:spPr>
        <p:txBody>
          <a:bodyPr/>
          <a:lstStyle/>
          <a:p>
            <a:pPr algn="just"/>
            <a:r>
              <a:rPr lang="en-US" sz="1800" dirty="0">
                <a:effectLst/>
                <a:latin typeface="Times New Roman" panose="02020603050405020304" pitchFamily="18" charset="0"/>
                <a:ea typeface="Calibri" panose="020F0502020204030204" pitchFamily="34" charset="0"/>
              </a:rPr>
              <a:t>Synthetic Minority Oversampling Technique - SMOTE is an oversampling technique where the synthetic samples are generated for the minority class. This algorithm helps to overcome the overfitting problem posed by random oversampling. It focuses on the feature space to generate new instances with the help of interpolation between the positive instances that lie together.</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Before performing SMOTE, the number of values of each category [1,0]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1: 116 and 0: 40 but after performing SMOTE algorithm 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number of values changes to 1: 116, 0: 116.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8" name="Picture 7">
            <a:extLst>
              <a:ext uri="{FF2B5EF4-FFF2-40B4-BE49-F238E27FC236}">
                <a16:creationId xmlns:a16="http://schemas.microsoft.com/office/drawing/2014/main" id="{BD970007-F2BD-8E86-D88C-91591B782E56}"/>
              </a:ext>
            </a:extLst>
          </p:cNvPr>
          <p:cNvPicPr>
            <a:picLocks noChangeAspect="1"/>
          </p:cNvPicPr>
          <p:nvPr/>
        </p:nvPicPr>
        <p:blipFill>
          <a:blip r:embed="rId2"/>
          <a:stretch>
            <a:fillRect/>
          </a:stretch>
        </p:blipFill>
        <p:spPr>
          <a:xfrm>
            <a:off x="1981200" y="2470458"/>
            <a:ext cx="8229600" cy="1327150"/>
          </a:xfrm>
          <a:prstGeom prst="rect">
            <a:avLst/>
          </a:prstGeom>
        </p:spPr>
      </p:pic>
    </p:spTree>
    <p:extLst>
      <p:ext uri="{BB962C8B-B14F-4D97-AF65-F5344CB8AC3E}">
        <p14:creationId xmlns:p14="http://schemas.microsoft.com/office/powerpoint/2010/main" val="342819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0207-CA39-4BA8-7839-31F2B131A5F3}"/>
              </a:ext>
            </a:extLst>
          </p:cNvPr>
          <p:cNvSpPr>
            <a:spLocks noGrp="1"/>
          </p:cNvSpPr>
          <p:nvPr>
            <p:ph type="title"/>
          </p:nvPr>
        </p:nvSpPr>
        <p:spPr/>
        <p:txBody>
          <a:bodyPr/>
          <a:lstStyle/>
          <a:p>
            <a:pPr algn="ctr"/>
            <a:r>
              <a:rPr lang="en-US" dirty="0"/>
              <a:t>One Hot Encoding</a:t>
            </a:r>
          </a:p>
        </p:txBody>
      </p:sp>
      <p:sp>
        <p:nvSpPr>
          <p:cNvPr id="3" name="Content Placeholder 2">
            <a:extLst>
              <a:ext uri="{FF2B5EF4-FFF2-40B4-BE49-F238E27FC236}">
                <a16:creationId xmlns:a16="http://schemas.microsoft.com/office/drawing/2014/main" id="{B6BE71B0-4D4A-5BB0-69B9-C1490470FB70}"/>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used to represent categorical variables as numerical values in a machine-learning model. Before performing One hot encoding the dataset has a categorical column called Name which has string values and we need to change them to numerical 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023C925-81AF-80E1-7B9A-CDDC5A44B9C0}"/>
              </a:ext>
            </a:extLst>
          </p:cNvPr>
          <p:cNvPicPr>
            <a:picLocks noChangeAspect="1"/>
          </p:cNvPicPr>
          <p:nvPr/>
        </p:nvPicPr>
        <p:blipFill>
          <a:blip r:embed="rId2"/>
          <a:stretch>
            <a:fillRect/>
          </a:stretch>
        </p:blipFill>
        <p:spPr>
          <a:xfrm>
            <a:off x="1946786" y="3008803"/>
            <a:ext cx="8180439" cy="2861055"/>
          </a:xfrm>
          <a:prstGeom prst="rect">
            <a:avLst/>
          </a:prstGeom>
        </p:spPr>
      </p:pic>
    </p:spTree>
    <p:extLst>
      <p:ext uri="{BB962C8B-B14F-4D97-AF65-F5344CB8AC3E}">
        <p14:creationId xmlns:p14="http://schemas.microsoft.com/office/powerpoint/2010/main" val="3341257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3148</Words>
  <Application>Microsoft Office PowerPoint</Application>
  <PresentationFormat>Widescreen</PresentationFormat>
  <Paragraphs>509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Parkinson’s Disease Detection Using Machine Learning</vt:lpstr>
      <vt:lpstr>CONTENTS</vt:lpstr>
      <vt:lpstr>Conference Papers</vt:lpstr>
      <vt:lpstr>JOURNAL</vt:lpstr>
      <vt:lpstr>JOURNAL</vt:lpstr>
      <vt:lpstr>MODEL DIAGRAM</vt:lpstr>
      <vt:lpstr>MODEL DIAGRAM</vt:lpstr>
      <vt:lpstr>Noise Removal (SMOTE Algorithm) </vt:lpstr>
      <vt:lpstr>One Hot Encoding</vt:lpstr>
      <vt:lpstr>One Hot Encoding</vt:lpstr>
      <vt:lpstr>Linear Regression</vt:lpstr>
      <vt:lpstr>Logistic Regression</vt:lpstr>
      <vt:lpstr>Lasso Regression</vt:lpstr>
      <vt:lpstr>Ridge Regression</vt:lpstr>
      <vt:lpstr>Comparison of Regression Models</vt:lpstr>
      <vt:lpstr>K-means with KNN</vt:lpstr>
      <vt:lpstr>Fuzzy C-means with k-means</vt:lpstr>
      <vt:lpstr>K-means with SVM</vt:lpstr>
      <vt:lpstr>Bayesian Classifier</vt:lpstr>
      <vt:lpstr>Naïve Bayes Classifier</vt:lpstr>
      <vt:lpstr>Decision Tree</vt:lpstr>
      <vt:lpstr>Comparison Table for Classifiers</vt:lpstr>
      <vt:lpstr>K-means with CNN</vt:lpstr>
      <vt:lpstr>AlexNet</vt:lpstr>
      <vt:lpstr>LSTM</vt:lpstr>
      <vt:lpstr>GRU</vt:lpstr>
      <vt:lpstr>Model Evaluation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 using Machine Learning</dc:title>
  <dc:creator>Zarak jahan</dc:creator>
  <cp:lastModifiedBy>Zarak jahan</cp:lastModifiedBy>
  <cp:revision>25</cp:revision>
  <dcterms:created xsi:type="dcterms:W3CDTF">2023-11-29T19:35:56Z</dcterms:created>
  <dcterms:modified xsi:type="dcterms:W3CDTF">2023-11-29T20:36:48Z</dcterms:modified>
</cp:coreProperties>
</file>