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62" r:id="rId1"/>
  </p:sldMasterIdLst>
  <p:notesMasterIdLst>
    <p:notesMasterId r:id="rId29"/>
  </p:notesMasterIdLst>
  <p:sldIdLst>
    <p:sldId id="256" r:id="rId2"/>
    <p:sldId id="309" r:id="rId3"/>
    <p:sldId id="295" r:id="rId4"/>
    <p:sldId id="275" r:id="rId5"/>
    <p:sldId id="323" r:id="rId6"/>
    <p:sldId id="310" r:id="rId7"/>
    <p:sldId id="287" r:id="rId8"/>
    <p:sldId id="302" r:id="rId9"/>
    <p:sldId id="297" r:id="rId10"/>
    <p:sldId id="303" r:id="rId11"/>
    <p:sldId id="283" r:id="rId12"/>
    <p:sldId id="306" r:id="rId13"/>
    <p:sldId id="326" r:id="rId14"/>
    <p:sldId id="325" r:id="rId15"/>
    <p:sldId id="327" r:id="rId16"/>
    <p:sldId id="328" r:id="rId17"/>
    <p:sldId id="329" r:id="rId18"/>
    <p:sldId id="330" r:id="rId19"/>
    <p:sldId id="331" r:id="rId20"/>
    <p:sldId id="321" r:id="rId21"/>
    <p:sldId id="324" r:id="rId22"/>
    <p:sldId id="305" r:id="rId23"/>
    <p:sldId id="320" r:id="rId24"/>
    <p:sldId id="332" r:id="rId25"/>
    <p:sldId id="281" r:id="rId26"/>
    <p:sldId id="298" r:id="rId27"/>
    <p:sldId id="282"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CA2DFDA8-CF03-4274-BEBF-1339C35E6AE9}">
          <p14:sldIdLst>
            <p14:sldId id="256"/>
            <p14:sldId id="309"/>
            <p14:sldId id="295"/>
            <p14:sldId id="275"/>
            <p14:sldId id="323"/>
            <p14:sldId id="310"/>
            <p14:sldId id="287"/>
            <p14:sldId id="302"/>
            <p14:sldId id="297"/>
            <p14:sldId id="303"/>
            <p14:sldId id="283"/>
            <p14:sldId id="306"/>
            <p14:sldId id="326"/>
            <p14:sldId id="325"/>
            <p14:sldId id="327"/>
            <p14:sldId id="328"/>
            <p14:sldId id="329"/>
            <p14:sldId id="330"/>
            <p14:sldId id="331"/>
            <p14:sldId id="321"/>
            <p14:sldId id="324"/>
            <p14:sldId id="305"/>
            <p14:sldId id="320"/>
            <p14:sldId id="332"/>
            <p14:sldId id="281"/>
            <p14:sldId id="298"/>
            <p14:sldId id="282"/>
          </p14:sldIdLst>
        </p14:section>
      </p14:sectionLst>
    </p:ext>
    <p:ext uri="{EFAFB233-063F-42B5-8137-9DF3F51BA10A}">
      <p15:sldGuideLst xmlns:p15="http://schemas.microsoft.com/office/powerpoint/2012/main">
        <p15:guide id="1" orient="horz" pos="2165">
          <p15:clr>
            <a:srgbClr val="A4A3A4"/>
          </p15:clr>
        </p15:guide>
        <p15:guide id="2" pos="2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v"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326" y="54"/>
      </p:cViewPr>
      <p:guideLst>
        <p:guide orient="horz" pos="2165"/>
        <p:guide pos="29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4890872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06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400" b="0" i="0" u="none" strike="noStrike" cap="none"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21</a:t>
            </a:fld>
            <a:endPar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55444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8063C5-7821-4AEE-81BD-897A5F21AFED}" type="datetime1">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6508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CB3D7-0E2E-412D-9E18-1C46456461BF}"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83348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D20BDD-8712-472B-A1E8-0FE57994298A}"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8494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27415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0A17EE-D3A1-432A-B6A1-541FE3EC64E8}"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0065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CF11A-6EA8-4EBB-9A9E-F0EDF15CF1E4}"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43742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ADB806-C530-4FF7-8F2C-902200D8E32D}"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34615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DBB3FF-4DF2-4D3C-81A7-AA286685AE32}" type="datetime1">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3606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66D81D-40ED-4450-A673-BF8A4E4D6D6E}" type="datetime1">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1718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F42DF-3F43-4DD0-9DB6-680C986B4C40}" type="datetime1">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01986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798C0-D88E-4188-9677-D6F82FBA2316}"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62315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556B9-A204-4820-BBF5-3B2E54FF8ADA}"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47392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7F15D-6260-4124-9D0A-9EDD641C4870}" type="datetime1">
              <a:rPr lang="en-US" smtClean="0"/>
              <a:t>5/6/2023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1320583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eeexplore.ieee.org/document/10112328"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ijpe-online.com/EN/10.23940/ijpe.23.03.p1.155166" TargetMode="External"/><Relationship Id="rId2" Type="http://schemas.openxmlformats.org/officeDocument/2006/relationships/hyperlink" Target="https://doi.org/10.23940/ijpe.23.03.p1.155166"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Oyezeejay/SERIG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0" name="Google Shape;182;p1"/>
          <p:cNvPicPr preferRelativeResize="0"/>
          <p:nvPr/>
        </p:nvPicPr>
        <p:blipFill rotWithShape="1">
          <a:blip r:embed="rId3"/>
          <a:srcRect l="35533"/>
          <a:stretch>
            <a:fillRect/>
          </a:stretch>
        </p:blipFill>
        <p:spPr>
          <a:xfrm>
            <a:off x="2517165" y="3336076"/>
            <a:ext cx="3603009" cy="1392072"/>
          </a:xfrm>
          <a:prstGeom prst="rect">
            <a:avLst/>
          </a:prstGeom>
          <a:noFill/>
          <a:ln>
            <a:noFill/>
          </a:ln>
        </p:spPr>
      </p:pic>
      <p:sp>
        <p:nvSpPr>
          <p:cNvPr id="175" name="Google Shape;175;p1"/>
          <p:cNvSpPr txBox="1"/>
          <p:nvPr/>
        </p:nvSpPr>
        <p:spPr>
          <a:xfrm>
            <a:off x="254000" y="146794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2800" b="1" i="0" u="none" strike="noStrike" cap="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Peer To Peer Self Driving Car </a:t>
            </a:r>
            <a:r>
              <a:rPr lang="en-US" sz="2800" b="1" i="0" u="none" strike="noStrike" cap="none" dirty="0" smtClean="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Rental</a:t>
            </a:r>
            <a:endParaRPr lang="en-US" sz="2800" b="1" i="0" u="sng" strike="noStrike" cap="none" dirty="0" smtClean="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None/>
            </a:pP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1800" b="1" u="sng" dirty="0" smtClean="0">
                <a:latin typeface="Times New Roman" panose="02020603050405020304" pitchFamily="18" charset="0"/>
                <a:ea typeface="Times New Roman" panose="02020603050405020304"/>
                <a:cs typeface="Times New Roman" panose="02020603050405020304" pitchFamily="18" charset="0"/>
                <a:sym typeface="Times New Roman" panose="02020603050405020304"/>
              </a:rPr>
              <a:t>B.Tech Final External Project Evaluation (CSP 496), VIIIth Sem</a:t>
            </a:r>
            <a:r>
              <a:rPr lang="en-US" sz="1800" b="0" i="0" u="none" strike="noStrike" cap="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a:r>
            <a:br>
              <a:rPr lang="en-US" sz="1800" b="0" i="0" u="none" strike="noStrike" cap="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br>
            <a:r>
              <a:rPr lang="en-US" sz="1800" b="0" i="0" u="none" strike="noStrike" cap="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a:r>
            <a:br>
              <a:rPr lang="en-US" sz="1800" b="0" i="0" u="none" strike="noStrike" cap="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b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
            </a:r>
            <a:b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b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7405" y="5529965"/>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a:t>
            </a:r>
            <a:endParaRPr sz="2200" b="1" i="0" u="none" strike="noStrike" cap="none" dirty="0">
              <a:solidFill>
                <a:schemeClr val="dk1"/>
              </a:solidFill>
              <a:sym typeface="Arial" panose="020B0604020202020204"/>
            </a:endParaRPr>
          </a:p>
          <a:p>
            <a:pPr marL="0" marR="0" lvl="0" indent="0" algn="ctr" rtl="0">
              <a:lnSpc>
                <a:spcPct val="100000"/>
              </a:lnSpc>
              <a:spcBef>
                <a:spcPts val="0"/>
              </a:spcBef>
              <a:spcAft>
                <a:spcPts val="0"/>
              </a:spcAft>
              <a:buNone/>
            </a:pPr>
            <a:r>
              <a:rPr lang="en-US"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SCHOOL OF ENGINEERING </a:t>
            </a:r>
            <a:r>
              <a:rPr lang="en-US" sz="2200" b="1" dirty="0">
                <a:latin typeface="Times New Roman" panose="02020603050405020304"/>
                <a:ea typeface="Times New Roman" panose="02020603050405020304"/>
                <a:cs typeface="Times New Roman" panose="02020603050405020304"/>
                <a:sym typeface="Times New Roman" panose="02020603050405020304"/>
              </a:rPr>
              <a:t>&amp;</a:t>
            </a:r>
            <a:r>
              <a:rPr lang="en-US" sz="2200" b="1"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TECHNOLOGY </a:t>
            </a:r>
            <a:endParaRPr sz="2200" b="1" i="0" u="none" strike="noStrike" cap="none" dirty="0">
              <a:solidFill>
                <a:schemeClr val="dk1"/>
              </a:solidFill>
              <a:sym typeface="Arial" panose="020B0604020202020204"/>
            </a:endParaRPr>
          </a:p>
          <a:p>
            <a:pPr marL="0" marR="0" lvl="0" indent="0" algn="ctr" rtl="0">
              <a:lnSpc>
                <a:spcPct val="100000"/>
              </a:lnSpc>
              <a:spcBef>
                <a:spcPts val="0"/>
              </a:spcBef>
              <a:spcAft>
                <a:spcPts val="0"/>
              </a:spcAft>
              <a:buNone/>
            </a:pPr>
            <a:r>
              <a:rPr lang="en-US" sz="2200" b="1" dirty="0" smtClean="0">
                <a:latin typeface="Times New Roman" panose="02020603050405020304"/>
                <a:ea typeface="Times New Roman" panose="02020603050405020304"/>
                <a:cs typeface="Times New Roman" panose="02020603050405020304"/>
                <a:sym typeface="Times New Roman" panose="02020603050405020304"/>
              </a:rPr>
              <a:t> May,</a:t>
            </a:r>
            <a:r>
              <a:rPr lang="en-US" sz="2200" b="1"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  2023</a:t>
            </a:r>
            <a:endParaRPr sz="2200" b="1" i="0" u="none" strike="noStrike" cap="none" dirty="0">
              <a:solidFill>
                <a:schemeClr val="dk1"/>
              </a:solidFill>
              <a:sym typeface="Arial" panose="020B0604020202020204"/>
            </a:endParaRPr>
          </a:p>
        </p:txBody>
      </p:sp>
      <p:sp>
        <p:nvSpPr>
          <p:cNvPr id="177" name="Google Shape;177;p1"/>
          <p:cNvSpPr/>
          <p:nvPr/>
        </p:nvSpPr>
        <p:spPr>
          <a:xfrm>
            <a:off x="460080" y="3029040"/>
            <a:ext cx="3699945"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rPr>
              <a:t>Presenters </a:t>
            </a:r>
            <a:endParaRPr lang="en-US" sz="1800" dirty="0">
              <a:solidFill>
                <a:schemeClr val="tx1"/>
              </a:solidFill>
              <a:latin typeface="Times New Roman" panose="02020603050405020304" pitchFamily="18" charset="0"/>
              <a:ea typeface="Georgia" panose="02040502050405020303"/>
              <a:cs typeface="Times New Roman" panose="02020603050405020304" pitchFamily="18" charset="0"/>
            </a:endParaRPr>
          </a:p>
          <a:p>
            <a:pPr marL="0" marR="0" lvl="0" indent="0" algn="l" rtl="0">
              <a:lnSpc>
                <a:spcPct val="100000"/>
              </a:lnSpc>
              <a:spcBef>
                <a:spcPts val="0"/>
              </a:spcBef>
              <a:spcAft>
                <a:spcPts val="0"/>
              </a:spcAft>
              <a:buNone/>
            </a:pPr>
            <a:r>
              <a:rPr lang="en-IN" sz="1800" b="1"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rPr>
              <a:t>Zarak Jahan</a:t>
            </a:r>
          </a:p>
          <a:p>
            <a:pPr marL="0" marR="0" lvl="0" indent="0" algn="l" rtl="0">
              <a:lnSpc>
                <a:spcPct val="100000"/>
              </a:lnSpc>
              <a:spcBef>
                <a:spcPts val="0"/>
              </a:spcBef>
              <a:spcAft>
                <a:spcPts val="0"/>
              </a:spcAft>
              <a:buNone/>
            </a:pPr>
            <a:r>
              <a:rPr lang="en-US" altLang="en-IN" sz="1800"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rPr>
              <a:t>(2019004410)</a:t>
            </a:r>
            <a:endParaRPr lang="en-IN" sz="1800" b="0" i="0" u="none" strike="noStrike" cap="none"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endParaRPr>
          </a:p>
          <a:p>
            <a:pPr marL="0" marR="0" lvl="0" indent="0" algn="l" rtl="0">
              <a:lnSpc>
                <a:spcPct val="100000"/>
              </a:lnSpc>
              <a:spcBef>
                <a:spcPts val="0"/>
              </a:spcBef>
              <a:spcAft>
                <a:spcPts val="0"/>
              </a:spcAft>
              <a:buNone/>
            </a:pPr>
            <a:r>
              <a:rPr lang="en-IN" sz="1800" b="1"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rPr>
              <a:t>Manav Chauhan</a:t>
            </a:r>
            <a:endParaRPr lang="en-IN" sz="1800"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endParaRPr>
          </a:p>
          <a:p>
            <a:pPr marL="0" marR="0" lvl="0" indent="0" algn="l" rtl="0">
              <a:lnSpc>
                <a:spcPct val="100000"/>
              </a:lnSpc>
              <a:spcBef>
                <a:spcPts val="0"/>
              </a:spcBef>
              <a:spcAft>
                <a:spcPts val="0"/>
              </a:spcAft>
              <a:buNone/>
            </a:pPr>
            <a:r>
              <a:rPr lang="en-US" altLang="en-IN" sz="1800"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rPr>
              <a:t>(2019640747)</a:t>
            </a:r>
            <a:endParaRPr lang="en-IN" sz="1800" dirty="0" smtClean="0">
              <a:solidFill>
                <a:schemeClr val="tx1"/>
              </a:solidFill>
              <a:latin typeface="Times New Roman" panose="02020603050405020304" pitchFamily="18" charset="0"/>
              <a:ea typeface="Georgia" panose="02040502050405020303"/>
              <a:cs typeface="Times New Roman" panose="02020603050405020304" pitchFamily="18" charset="0"/>
              <a:sym typeface="Georgia" panose="02040502050405020303"/>
            </a:endParaRPr>
          </a:p>
          <a:p>
            <a:pPr marL="0" marR="0" lvl="0" indent="0" algn="l" rtl="0">
              <a:lnSpc>
                <a:spcPct val="100000"/>
              </a:lnSpc>
              <a:spcBef>
                <a:spcPts val="0"/>
              </a:spcBef>
              <a:spcAft>
                <a:spcPts val="0"/>
              </a:spcAft>
              <a:buNone/>
            </a:pPr>
            <a:r>
              <a:rPr lang="en-IN" sz="1800" b="1" i="0" u="none" strike="noStrike" cap="none" dirty="0" smtClean="0">
                <a:solidFill>
                  <a:schemeClr val="tx1"/>
                </a:solidFill>
                <a:latin typeface="Times New Roman" panose="02020603050405020304" pitchFamily="18" charset="0"/>
                <a:cs typeface="Times New Roman" panose="02020603050405020304" pitchFamily="18" charset="0"/>
                <a:sym typeface="Georgia" panose="02040502050405020303"/>
              </a:rPr>
              <a:t>Nazia Parween</a:t>
            </a:r>
          </a:p>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rPr>
              <a:t>(2020002030)</a:t>
            </a:r>
          </a:p>
        </p:txBody>
      </p:sp>
      <p:sp>
        <p:nvSpPr>
          <p:cNvPr id="178" name="Google Shape;178;p1"/>
          <p:cNvSpPr/>
          <p:nvPr/>
        </p:nvSpPr>
        <p:spPr>
          <a:xfrm>
            <a:off x="6224254" y="3014893"/>
            <a:ext cx="2309226"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Supervisor </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p1"/>
          <p:cNvSpPr/>
          <p:nvPr/>
        </p:nvSpPr>
        <p:spPr>
          <a:xfrm>
            <a:off x="6120174" y="3497012"/>
            <a:ext cx="2413306"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smtClean="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Dr. </a:t>
            </a:r>
            <a:r>
              <a:rPr lang="en-US" sz="1800" b="1" dirty="0" smtClean="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Megha Chhabra</a:t>
            </a:r>
            <a:endParaRPr sz="1800" b="0" i="0" u="none" strike="noStrike" cap="none" dirty="0" smtClean="0">
              <a:solidFill>
                <a:schemeClr val="dk1"/>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None/>
            </a:pPr>
            <a:endParaRPr sz="1800" b="0" i="0" u="none" strike="noStrike" cap="none" dirty="0" smtClean="0">
              <a:solidFill>
                <a:schemeClr val="dk1"/>
              </a:solidFill>
              <a:latin typeface="Times New Roman" panose="02020603050405020304" pitchFamily="18" charset="0"/>
              <a:cs typeface="Times New Roman" panose="02020603050405020304" pitchFamily="18" charset="0"/>
              <a:sym typeface="Arial" panose="020B0604020202020204"/>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8173"/>
            <a:ext cx="7886700" cy="612516"/>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Constraints points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t>The constraints found in this project are :</a:t>
            </a:r>
          </a:p>
          <a:p>
            <a:pPr lvl="1"/>
            <a:r>
              <a:rPr lang="en-US" sz="1600" b="1" dirty="0" smtClean="0">
                <a:latin typeface="Times New Roman" panose="02020603050405020304" pitchFamily="18" charset="0"/>
                <a:cs typeface="Times New Roman" panose="02020603050405020304" pitchFamily="18" charset="0"/>
              </a:rPr>
              <a:t>Willingness of the people – </a:t>
            </a:r>
          </a:p>
          <a:p>
            <a:pPr lvl="2"/>
            <a:r>
              <a:rPr lang="en-US" sz="1600" dirty="0" smtClean="0">
                <a:latin typeface="Times New Roman" panose="02020603050405020304" pitchFamily="18" charset="0"/>
                <a:cs typeface="Times New Roman" panose="02020603050405020304" pitchFamily="18" charset="0"/>
              </a:rPr>
              <a:t>Attitude of the people towards opting for Peer to peer car sharing scheme.</a:t>
            </a:r>
          </a:p>
          <a:p>
            <a:pPr lvl="2"/>
            <a:r>
              <a:rPr lang="en-US" sz="1600" dirty="0" smtClean="0">
                <a:latin typeface="Times New Roman" panose="02020603050405020304" pitchFamily="18" charset="0"/>
                <a:cs typeface="Times New Roman" panose="02020603050405020304" pitchFamily="18" charset="0"/>
              </a:rPr>
              <a:t>Knowledge of the business model.</a:t>
            </a:r>
          </a:p>
          <a:p>
            <a:pPr lvl="2"/>
            <a:r>
              <a:rPr lang="en-US" sz="1600" dirty="0" smtClean="0">
                <a:latin typeface="Times New Roman" panose="02020603050405020304" pitchFamily="18" charset="0"/>
                <a:cs typeface="Times New Roman" panose="02020603050405020304" pitchFamily="18" charset="0"/>
              </a:rPr>
              <a:t>Trust issues, safety concerns and sense of personal belongings not to be shared.</a:t>
            </a:r>
          </a:p>
          <a:p>
            <a:pPr lvl="2"/>
            <a:endParaRPr lang="en-US" sz="1600" dirty="0">
              <a:latin typeface="Times New Roman" panose="02020603050405020304" pitchFamily="18" charset="0"/>
              <a:cs typeface="Times New Roman" panose="02020603050405020304" pitchFamily="18" charset="0"/>
            </a:endParaRPr>
          </a:p>
          <a:p>
            <a:pPr lvl="1"/>
            <a:r>
              <a:rPr lang="en-US" sz="1600" b="1" dirty="0">
                <a:latin typeface="Times New Roman" panose="02020603050405020304" pitchFamily="18" charset="0"/>
                <a:cs typeface="Times New Roman" panose="02020603050405020304" pitchFamily="18" charset="0"/>
              </a:rPr>
              <a:t>Standard of the market </a:t>
            </a:r>
            <a:r>
              <a:rPr lang="en-US" sz="1600" b="1" dirty="0" smtClean="0">
                <a:latin typeface="Times New Roman" panose="02020603050405020304" pitchFamily="18" charset="0"/>
                <a:cs typeface="Times New Roman" panose="02020603050405020304" pitchFamily="18" charset="0"/>
              </a:rPr>
              <a:t>– </a:t>
            </a:r>
          </a:p>
          <a:p>
            <a:pPr lvl="2"/>
            <a:r>
              <a:rPr lang="en-US" sz="1600" dirty="0" smtClean="0">
                <a:latin typeface="Times New Roman" panose="02020603050405020304" pitchFamily="18" charset="0"/>
                <a:cs typeface="Times New Roman" panose="02020603050405020304" pitchFamily="18" charset="0"/>
              </a:rPr>
              <a:t>Peer to peer car sharing rental companies.</a:t>
            </a:r>
          </a:p>
          <a:p>
            <a:pPr lvl="2"/>
            <a:r>
              <a:rPr lang="en-US" sz="1600" dirty="0" smtClean="0">
                <a:latin typeface="Times New Roman" panose="02020603050405020304" pitchFamily="18" charset="0"/>
                <a:cs typeface="Times New Roman" panose="02020603050405020304" pitchFamily="18" charset="0"/>
              </a:rPr>
              <a:t>Self-driving rental companies.</a:t>
            </a:r>
          </a:p>
          <a:p>
            <a:pPr lvl="2"/>
            <a:r>
              <a:rPr lang="en-US" sz="1600" dirty="0" smtClean="0">
                <a:latin typeface="Times New Roman" panose="02020603050405020304" pitchFamily="18" charset="0"/>
                <a:cs typeface="Times New Roman" panose="02020603050405020304" pitchFamily="18" charset="0"/>
              </a:rPr>
              <a:t>Technology used.</a:t>
            </a:r>
          </a:p>
          <a:p>
            <a:pPr lvl="2"/>
            <a:r>
              <a:rPr lang="en-US" sz="1600" dirty="0" smtClean="0">
                <a:latin typeface="Times New Roman" panose="02020603050405020304" pitchFamily="18" charset="0"/>
                <a:cs typeface="Times New Roman" panose="02020603050405020304" pitchFamily="18" charset="0"/>
              </a:rPr>
              <a:t>Safety measures.</a:t>
            </a:r>
          </a:p>
          <a:p>
            <a:pPr lvl="1"/>
            <a:r>
              <a:rPr lang="en-US" sz="1600" b="1" dirty="0">
                <a:latin typeface="Times New Roman" panose="02020603050405020304" pitchFamily="18" charset="0"/>
                <a:cs typeface="Times New Roman" panose="02020603050405020304" pitchFamily="18" charset="0"/>
              </a:rPr>
              <a:t>Economy </a:t>
            </a:r>
            <a:r>
              <a:rPr lang="en-US" sz="1600" b="1" dirty="0" smtClean="0">
                <a:latin typeface="Times New Roman" panose="02020603050405020304" pitchFamily="18" charset="0"/>
                <a:cs typeface="Times New Roman" panose="02020603050405020304" pitchFamily="18" charset="0"/>
              </a:rPr>
              <a:t>–</a:t>
            </a:r>
          </a:p>
          <a:p>
            <a:pPr lvl="2"/>
            <a:r>
              <a:rPr lang="en-US" sz="1600" dirty="0" smtClean="0">
                <a:latin typeface="Times New Roman" panose="02020603050405020304" pitchFamily="18" charset="0"/>
                <a:cs typeface="Times New Roman" panose="02020603050405020304" pitchFamily="18" charset="0"/>
              </a:rPr>
              <a:t>Effect of collaborative consumption on the economy.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67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1064525"/>
            <a:ext cx="7615450" cy="731599"/>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Roles and </a:t>
            </a:r>
            <a:r>
              <a:rPr lang="en-IN" sz="3200" b="1" dirty="0">
                <a:latin typeface="Times New Roman" panose="02020603050405020304" pitchFamily="18" charset="0"/>
                <a:cs typeface="Times New Roman" panose="02020603050405020304" pitchFamily="18" charset="0"/>
              </a:rPr>
              <a:t>distribution </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995082829"/>
              </p:ext>
            </p:extLst>
          </p:nvPr>
        </p:nvGraphicFramePr>
        <p:xfrm>
          <a:off x="750624" y="1796125"/>
          <a:ext cx="7670044" cy="4246410"/>
        </p:xfrm>
        <a:graphic>
          <a:graphicData uri="http://schemas.openxmlformats.org/drawingml/2006/table">
            <a:tbl>
              <a:tblPr firstRow="1" bandRow="1">
                <a:tableStyleId>{5940675A-B579-460E-94D1-54222C63F5DA}</a:tableStyleId>
              </a:tblPr>
              <a:tblGrid>
                <a:gridCol w="3835022">
                  <a:extLst>
                    <a:ext uri="{9D8B030D-6E8A-4147-A177-3AD203B41FA5}">
                      <a16:colId xmlns="" xmlns:a16="http://schemas.microsoft.com/office/drawing/2014/main" val="20000"/>
                    </a:ext>
                  </a:extLst>
                </a:gridCol>
                <a:gridCol w="3835022">
                  <a:extLst>
                    <a:ext uri="{9D8B030D-6E8A-4147-A177-3AD203B41FA5}">
                      <a16:colId xmlns="" xmlns:a16="http://schemas.microsoft.com/office/drawing/2014/main" val="20001"/>
                    </a:ext>
                  </a:extLst>
                </a:gridCol>
              </a:tblGrid>
              <a:tr h="512952">
                <a:tc>
                  <a:txBody>
                    <a:bodyPr/>
                    <a:lstStyle/>
                    <a:p>
                      <a:pPr algn="ctr"/>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smtClean="0">
                          <a:latin typeface="Times New Roman" panose="02020603050405020304" pitchFamily="18" charset="0"/>
                          <a:cs typeface="Times New Roman" panose="02020603050405020304" pitchFamily="18" charset="0"/>
                        </a:rPr>
                        <a:t>Member</a:t>
                      </a:r>
                      <a:r>
                        <a:rPr lang="en-US" sz="1600" b="1" baseline="0" dirty="0" smtClean="0">
                          <a:latin typeface="Times New Roman" panose="02020603050405020304" pitchFamily="18" charset="0"/>
                          <a:cs typeface="Times New Roman" panose="02020603050405020304" pitchFamily="18" charset="0"/>
                        </a:rPr>
                        <a:t> Assigned</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730099">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Requirement</a:t>
                      </a:r>
                      <a:r>
                        <a:rPr lang="en-US" sz="1600" baseline="0" dirty="0" smtClean="0">
                          <a:latin typeface="Times New Roman" panose="02020603050405020304" pitchFamily="18" charset="0"/>
                          <a:cs typeface="Times New Roman" panose="02020603050405020304" pitchFamily="18" charset="0"/>
                        </a:rPr>
                        <a:t> analysis.</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Frontend Development for</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Car Owner,</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Buyer and</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Administrator.</a:t>
                      </a:r>
                    </a:p>
                  </a:txBody>
                  <a:tcPr/>
                </a:tc>
                <a:tc>
                  <a:txBody>
                    <a:bodyPr/>
                    <a:lstStyle/>
                    <a:p>
                      <a:pPr algn="ctr"/>
                      <a:r>
                        <a:rPr lang="en-US" sz="1600" b="1" dirty="0" smtClean="0">
                          <a:latin typeface="Times New Roman" panose="02020603050405020304" pitchFamily="18" charset="0"/>
                          <a:cs typeface="Times New Roman" panose="02020603050405020304" pitchFamily="18" charset="0"/>
                        </a:rPr>
                        <a:t>Zarak</a:t>
                      </a:r>
                      <a:r>
                        <a:rPr lang="en-US" sz="1600" b="1" baseline="0" dirty="0" smtClean="0">
                          <a:latin typeface="Times New Roman" panose="02020603050405020304" pitchFamily="18" charset="0"/>
                          <a:cs typeface="Times New Roman" panose="02020603050405020304" pitchFamily="18" charset="0"/>
                        </a:rPr>
                        <a:t> Jahan And Manav Chauhan</a:t>
                      </a:r>
                      <a:endParaRPr lang="en-US" sz="1600" b="1"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306973">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Create and map supply and demand service.</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Track vehicle</a:t>
                      </a:r>
                      <a:r>
                        <a:rPr lang="en-US" sz="1600" baseline="0" dirty="0" smtClean="0">
                          <a:latin typeface="Times New Roman" panose="02020603050405020304" pitchFamily="18" charset="0"/>
                          <a:cs typeface="Times New Roman" panose="02020603050405020304" pitchFamily="18" charset="0"/>
                        </a:rPr>
                        <a:t> and recommendation system.</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smtClean="0">
                          <a:latin typeface="Times New Roman" panose="02020603050405020304" pitchFamily="18" charset="0"/>
                          <a:cs typeface="Times New Roman" panose="02020603050405020304" pitchFamily="18" charset="0"/>
                        </a:rPr>
                        <a:t>Manav Chauhan and</a:t>
                      </a:r>
                      <a:r>
                        <a:rPr lang="en-US" sz="1600" b="1" baseline="0" dirty="0" smtClean="0">
                          <a:latin typeface="Times New Roman" panose="02020603050405020304" pitchFamily="18" charset="0"/>
                          <a:cs typeface="Times New Roman" panose="02020603050405020304" pitchFamily="18" charset="0"/>
                        </a:rPr>
                        <a:t> Nazia Parween</a:t>
                      </a:r>
                      <a:endParaRPr lang="en-US"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696386">
                <a:tc>
                  <a:txBody>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Database</a:t>
                      </a:r>
                      <a:r>
                        <a:rPr lang="en-US" sz="1600" baseline="0" dirty="0" smtClean="0">
                          <a:latin typeface="Times New Roman" panose="02020603050405020304" pitchFamily="18" charset="0"/>
                          <a:cs typeface="Times New Roman" panose="02020603050405020304" pitchFamily="18" charset="0"/>
                        </a:rPr>
                        <a:t> creation and management.</a:t>
                      </a:r>
                    </a:p>
                    <a:p>
                      <a:pPr marL="285750" indent="-285750">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Literature survey and review writing.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smtClean="0">
                          <a:latin typeface="Times New Roman" panose="02020603050405020304" pitchFamily="18" charset="0"/>
                          <a:cs typeface="Times New Roman" panose="02020603050405020304" pitchFamily="18" charset="0"/>
                        </a:rPr>
                        <a:t>Zarak Jahan and</a:t>
                      </a:r>
                      <a:r>
                        <a:rPr lang="en-US" sz="1600" b="1" baseline="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Nazia</a:t>
                      </a:r>
                      <a:r>
                        <a:rPr lang="en-US" sz="1600" b="1" baseline="0" dirty="0" smtClean="0">
                          <a:latin typeface="Times New Roman" panose="02020603050405020304" pitchFamily="18" charset="0"/>
                          <a:cs typeface="Times New Roman" panose="02020603050405020304" pitchFamily="18" charset="0"/>
                        </a:rPr>
                        <a:t> Parween</a:t>
                      </a:r>
                      <a:endParaRPr lang="en-US"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
        <p:nvSpPr>
          <p:cNvPr id="3" name="TextBox 2"/>
          <p:cNvSpPr txBox="1"/>
          <p:nvPr/>
        </p:nvSpPr>
        <p:spPr>
          <a:xfrm>
            <a:off x="3280621" y="6321287"/>
            <a:ext cx="2582758" cy="307777"/>
          </a:xfrm>
          <a:prstGeom prst="rect">
            <a:avLst/>
          </a:prstGeom>
          <a:noFill/>
        </p:spPr>
        <p:txBody>
          <a:bodyPr wrap="none" rtlCol="0">
            <a:spAutoFit/>
          </a:bodyPr>
          <a:lstStyle/>
          <a:p>
            <a:r>
              <a:rPr lang="en-US" dirty="0" smtClean="0"/>
              <a:t>Table 3. Workload Distribution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7886700" cy="4787210"/>
          </a:xfrm>
        </p:spPr>
        <p:txBody>
          <a:bodyPr>
            <a:normAutofit fontScale="92500" lnSpcReduction="10000"/>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We are developing an Android application based on a peer-to-peer collaborative consumption model utilizing Flutter, Android Studio, and Firebase as a result of those solutions and concepts</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900" b="1" dirty="0" smtClean="0">
                <a:latin typeface="Times New Roman" panose="02020603050405020304" pitchFamily="18" charset="0"/>
                <a:cs typeface="Times New Roman" panose="02020603050405020304" pitchFamily="18" charset="0"/>
              </a:rPr>
              <a:t>Flutter</a:t>
            </a:r>
          </a:p>
          <a:p>
            <a:pPr algn="just">
              <a:lnSpc>
                <a:spcPct val="150000"/>
              </a:lnSpc>
            </a:pPr>
            <a:r>
              <a:rPr lang="en-US" sz="1600" dirty="0">
                <a:latin typeface="Times New Roman" panose="02020603050405020304" pitchFamily="18" charset="0"/>
                <a:cs typeface="Times New Roman" panose="02020603050405020304" pitchFamily="18" charset="0"/>
              </a:rPr>
              <a:t>In May </a:t>
            </a:r>
            <a:r>
              <a:rPr lang="en-US" sz="1600" dirty="0" smtClean="0">
                <a:latin typeface="Times New Roman" panose="02020603050405020304" pitchFamily="18" charset="0"/>
                <a:cs typeface="Times New Roman" panose="02020603050405020304" pitchFamily="18" charset="0"/>
              </a:rPr>
              <a:t>2017, </a:t>
            </a:r>
            <a:r>
              <a:rPr lang="en-US" sz="1600" dirty="0">
                <a:latin typeface="Times New Roman" panose="02020603050405020304" pitchFamily="18" charset="0"/>
                <a:cs typeface="Times New Roman" panose="02020603050405020304" pitchFamily="18" charset="0"/>
              </a:rPr>
              <a:t>Google created and released Flutter, a free and open-source mobile UI framework. With only one codebase, you can create a native mobile application. This suggests that you may create two different apps using the same programming language and codebase (for IOS and Android</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900" b="1" dirty="0" smtClean="0">
                <a:latin typeface="Times New Roman" panose="02020603050405020304" pitchFamily="18" charset="0"/>
                <a:cs typeface="Times New Roman" panose="02020603050405020304" pitchFamily="18" charset="0"/>
              </a:rPr>
              <a:t>Dart</a:t>
            </a:r>
          </a:p>
          <a:p>
            <a:pPr algn="just">
              <a:lnSpc>
                <a:spcPct val="150000"/>
              </a:lnSpc>
            </a:pPr>
            <a:r>
              <a:rPr lang="en-US" sz="1600" dirty="0">
                <a:latin typeface="Times New Roman" panose="02020603050405020304" pitchFamily="18" charset="0"/>
                <a:cs typeface="Times New Roman" panose="02020603050405020304" pitchFamily="18" charset="0"/>
              </a:rPr>
              <a:t>Flutter and dart are both used to create apps. It is an object-oriented language that Google has created. Dart was first created as a JavaScript </a:t>
            </a:r>
            <a:r>
              <a:rPr lang="en-US" sz="1600" dirty="0" smtClean="0">
                <a:latin typeface="Times New Roman" panose="02020603050405020304" pitchFamily="18" charset="0"/>
                <a:cs typeface="Times New Roman" panose="02020603050405020304" pitchFamily="18" charset="0"/>
              </a:rPr>
              <a:t>substitute. </a:t>
            </a:r>
            <a:r>
              <a:rPr lang="en-US" sz="1600" dirty="0">
                <a:latin typeface="Times New Roman" panose="02020603050405020304" pitchFamily="18" charset="0"/>
                <a:cs typeface="Times New Roman" panose="02020603050405020304" pitchFamily="18" charset="0"/>
              </a:rPr>
              <a:t>With the help of "Generational Waste </a:t>
            </a:r>
            <a:r>
              <a:rPr lang="en-US" sz="1600" dirty="0" smtClean="0">
                <a:latin typeface="Times New Roman" panose="02020603050405020304" pitchFamily="18" charset="0"/>
                <a:cs typeface="Times New Roman" panose="02020603050405020304" pitchFamily="18" charset="0"/>
              </a:rPr>
              <a:t>Accumulation," </a:t>
            </a:r>
            <a:r>
              <a:rPr lang="en-US" sz="1600" dirty="0">
                <a:latin typeface="Times New Roman" panose="02020603050405020304" pitchFamily="18" charset="0"/>
                <a:cs typeface="Times New Roman" panose="02020603050405020304" pitchFamily="18" charset="0"/>
              </a:rPr>
              <a:t>Dart, a sophisticated programming language, is modified to handle this issue in memory standard</a:t>
            </a:r>
            <a:r>
              <a:rPr lang="en-US" sz="16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b="1"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086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7886700" cy="4787210"/>
          </a:xfrm>
        </p:spPr>
        <p:txBody>
          <a:bodyPr>
            <a:normAutofit/>
          </a:bodyPr>
          <a:lstStyle/>
          <a:p>
            <a:pPr algn="just">
              <a:lnSpc>
                <a:spcPct val="150000"/>
              </a:lnSpc>
            </a:pPr>
            <a:r>
              <a:rPr lang="en-US" sz="2100" b="1" dirty="0">
                <a:latin typeface="Times New Roman" panose="02020603050405020304" pitchFamily="18" charset="0"/>
                <a:cs typeface="Times New Roman" panose="02020603050405020304" pitchFamily="18" charset="0"/>
              </a:rPr>
              <a:t>Android</a:t>
            </a:r>
            <a:r>
              <a:rPr lang="en-US" sz="2400" b="1" dirty="0">
                <a:latin typeface="Times New Roman" panose="02020603050405020304" pitchFamily="18" charset="0"/>
                <a:cs typeface="Times New Roman" panose="02020603050405020304" pitchFamily="18" charset="0"/>
              </a:rPr>
              <a:t> Studio</a:t>
            </a:r>
          </a:p>
          <a:p>
            <a:pPr algn="just">
              <a:lnSpc>
                <a:spcPct val="150000"/>
              </a:lnSpc>
            </a:pPr>
            <a:r>
              <a:rPr lang="en-US" sz="1600" dirty="0">
                <a:latin typeface="Times New Roman" panose="02020603050405020304" pitchFamily="18" charset="0"/>
                <a:cs typeface="Times New Roman" panose="02020603050405020304" pitchFamily="18" charset="0"/>
              </a:rPr>
              <a:t>The official Google Integrated Development Environment (IDE) [19] for creating Android applications is called Android Studio. More tools offered by Android Studio increase our ability to create Android apps more quickly</a:t>
            </a:r>
            <a:r>
              <a:rPr lang="en-US" sz="1600"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900" b="1" dirty="0" smtClean="0">
                <a:latin typeface="Times New Roman" panose="02020603050405020304" pitchFamily="18" charset="0"/>
                <a:cs typeface="Times New Roman" panose="02020603050405020304" pitchFamily="18" charset="0"/>
              </a:rPr>
              <a:t>Firebase</a:t>
            </a:r>
          </a:p>
          <a:p>
            <a:pPr algn="just">
              <a:lnSpc>
                <a:spcPct val="150000"/>
              </a:lnSpc>
            </a:pPr>
            <a:r>
              <a:rPr lang="en-US" sz="1600" dirty="0" smtClean="0">
                <a:latin typeface="Times New Roman" panose="02020603050405020304" pitchFamily="18" charset="0"/>
                <a:cs typeface="Times New Roman" panose="02020603050405020304" pitchFamily="18" charset="0"/>
              </a:rPr>
              <a:t>Developers </a:t>
            </a:r>
            <a:r>
              <a:rPr lang="en-US" sz="1600" dirty="0">
                <a:latin typeface="Times New Roman" panose="02020603050405020304" pitchFamily="18" charset="0"/>
                <a:cs typeface="Times New Roman" panose="02020603050405020304" pitchFamily="18" charset="0"/>
              </a:rPr>
              <a:t>create IOS, Android, and Web apps using the Google-sponsored application development platform known as Firebase. Tools are available from Firebase for monitoring analytics, reporting and resolving app errors, as well as developing marketing and product experiments. The Firebase Database, a cloud-based NoSQL database, synchronizes data across all clients in </a:t>
            </a:r>
            <a:r>
              <a:rPr lang="en-US" sz="1600" dirty="0" smtClean="0">
                <a:latin typeface="Times New Roman" panose="02020603050405020304" pitchFamily="18" charset="0"/>
                <a:cs typeface="Times New Roman" panose="02020603050405020304" pitchFamily="18" charset="0"/>
              </a:rPr>
              <a:t>real-time.</a:t>
            </a:r>
            <a:endParaRPr lang="en-US" sz="1600" b="1"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731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Platform Architecture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system architecture is based on two main modules: the host module, where users can list their own vehicles for rent, as well as the standard renter module, where users can rent cars. </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process for logging in, posting a vehicle, and finalizing a booking </a:t>
            </a:r>
            <a:r>
              <a:rPr lang="en-US" sz="1800" dirty="0" smtClean="0">
                <a:latin typeface="Times New Roman" panose="02020603050405020304" pitchFamily="18" charset="0"/>
                <a:cs typeface="Times New Roman" panose="02020603050405020304" pitchFamily="18" charset="0"/>
              </a:rPr>
              <a:t>are shown in </a:t>
            </a:r>
            <a:r>
              <a:rPr lang="en-US" sz="1800" dirty="0">
                <a:latin typeface="Times New Roman" panose="02020603050405020304" pitchFamily="18" charset="0"/>
                <a:cs typeface="Times New Roman" panose="02020603050405020304" pitchFamily="18" charset="0"/>
              </a:rPr>
              <a:t>Figure 1, along with a mathematical explanation of the functional dependence of several objects on each other is provided in Table </a:t>
            </a:r>
            <a:r>
              <a:rPr lang="en-US" sz="1800" dirty="0" smtClean="0">
                <a:latin typeface="Times New Roman" panose="02020603050405020304" pitchFamily="18" charset="0"/>
                <a:cs typeface="Times New Roman" panose="02020603050405020304" pitchFamily="18" charset="0"/>
              </a:rPr>
              <a:t>4. </a:t>
            </a:r>
          </a:p>
          <a:p>
            <a:pPr>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algorithm for the host and renter has also been used to describe the structural layout of the system.</a:t>
            </a:r>
          </a:p>
          <a:p>
            <a:pPr algn="just"/>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653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Platform Architecture</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14:m>
                  <m:oMath xmlns:m="http://schemas.openxmlformats.org/officeDocument/2006/math">
                    <m:r>
                      <a:rPr lang="en-US" sz="1800" i="1">
                        <a:latin typeface="Cambria Math" panose="02040503050406030204" pitchFamily="18" charset="0"/>
                      </a:rPr>
                      <m:t>𝐴𝑓</m:t>
                    </m:r>
                  </m:oMath>
                </a14:m>
                <a:r>
                  <a:rPr lang="en-US" sz="1800" dirty="0"/>
                  <a:t> = Login</a:t>
                </a:r>
              </a:p>
              <a:p>
                <a:pPr lvl="0"/>
                <a14:m>
                  <m:oMath xmlns:m="http://schemas.openxmlformats.org/officeDocument/2006/math">
                    <m:r>
                      <a:rPr lang="en-US" sz="1800" i="1">
                        <a:latin typeface="Cambria Math" panose="02040503050406030204" pitchFamily="18" charset="0"/>
                      </a:rPr>
                      <m:t>𝐵𝑓</m:t>
                    </m:r>
                  </m:oMath>
                </a14:m>
                <a:r>
                  <a:rPr lang="en-US" sz="1800" dirty="0"/>
                  <a:t> = Adding personal information</a:t>
                </a:r>
              </a:p>
              <a:p>
                <a:pPr lvl="0"/>
                <a14:m>
                  <m:oMath xmlns:m="http://schemas.openxmlformats.org/officeDocument/2006/math">
                    <m:r>
                      <a:rPr lang="en-US" sz="1800" i="1">
                        <a:latin typeface="Cambria Math" panose="02040503050406030204" pitchFamily="18" charset="0"/>
                      </a:rPr>
                      <m:t>𝐶𝑓</m:t>
                    </m:r>
                  </m:oMath>
                </a14:m>
                <a:r>
                  <a:rPr lang="en-US" sz="1800" dirty="0"/>
                  <a:t> = Vehicle Listing</a:t>
                </a:r>
              </a:p>
              <a:p>
                <a:pPr lvl="0"/>
                <a14:m>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r>
                      <a:rPr lang="en-US" sz="1800" i="1">
                        <a:latin typeface="Cambria Math" panose="02040503050406030204" pitchFamily="18" charset="0"/>
                      </a:rPr>
                      <m:t>𝑓</m:t>
                    </m:r>
                  </m:oMath>
                </a14:m>
                <a:r>
                  <a:rPr lang="en-US" sz="1800" dirty="0"/>
                  <a:t> = Sign up to Host</a:t>
                </a:r>
              </a:p>
              <a:p>
                <a:pPr lvl="0"/>
                <a14:m>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r>
                      <a:rPr lang="en-US" sz="1800" i="1">
                        <a:latin typeface="Cambria Math" panose="02040503050406030204" pitchFamily="18" charset="0"/>
                      </a:rPr>
                      <m:t>𝑓</m:t>
                    </m:r>
                  </m:oMath>
                </a14:m>
                <a:r>
                  <a:rPr lang="en-US" sz="1800" dirty="0"/>
                  <a:t> = Enter required vehicle information.</a:t>
                </a:r>
              </a:p>
              <a:p>
                <a:pPr lvl="0"/>
                <a14:m>
                  <m:oMath xmlns:m="http://schemas.openxmlformats.org/officeDocument/2006/math">
                    <m:r>
                      <a:rPr lang="en-US" sz="1800" i="1">
                        <a:latin typeface="Cambria Math" panose="02040503050406030204" pitchFamily="18" charset="0"/>
                      </a:rPr>
                      <m:t>𝐷𝑓</m:t>
                    </m:r>
                  </m:oMath>
                </a14:m>
                <a:r>
                  <a:rPr lang="en-US" sz="1800" dirty="0"/>
                  <a:t> = Choosing a car that is on market</a:t>
                </a:r>
              </a:p>
              <a:p>
                <a:pPr lvl="0"/>
                <a14:m>
                  <m:oMath xmlns:m="http://schemas.openxmlformats.org/officeDocument/2006/math">
                    <m:r>
                      <a:rPr lang="en-US" sz="1800" i="1">
                        <a:latin typeface="Cambria Math" panose="02040503050406030204" pitchFamily="18" charset="0"/>
                      </a:rPr>
                      <m:t>𝐸𝑓</m:t>
                    </m:r>
                  </m:oMath>
                </a14:m>
                <a:r>
                  <a:rPr lang="en-US" sz="1800" dirty="0"/>
                  <a:t> = Completing the credentials</a:t>
                </a:r>
              </a:p>
              <a:p>
                <a:pPr lvl="0"/>
                <a14:m>
                  <m:oMath xmlns:m="http://schemas.openxmlformats.org/officeDocument/2006/math">
                    <m:r>
                      <a:rPr lang="en-US" sz="1800" i="1">
                        <a:latin typeface="Cambria Math" panose="02040503050406030204" pitchFamily="18" charset="0"/>
                      </a:rPr>
                      <m:t>𝐹𝑓</m:t>
                    </m:r>
                  </m:oMath>
                </a14:m>
                <a:r>
                  <a:rPr lang="en-US" sz="1800" dirty="0"/>
                  <a:t> = Payment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64" t="-1261"/>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850295" y="2743994"/>
            <a:ext cx="4068418" cy="2514600"/>
          </a:xfrm>
          <a:prstGeom prst="rect">
            <a:avLst/>
          </a:prstGeom>
        </p:spPr>
      </p:pic>
      <p:sp>
        <p:nvSpPr>
          <p:cNvPr id="5" name="TextBox 4"/>
          <p:cNvSpPr txBox="1"/>
          <p:nvPr/>
        </p:nvSpPr>
        <p:spPr>
          <a:xfrm>
            <a:off x="2994991" y="6023074"/>
            <a:ext cx="3366627" cy="307777"/>
          </a:xfrm>
          <a:prstGeom prst="rect">
            <a:avLst/>
          </a:prstGeom>
          <a:noFill/>
        </p:spPr>
        <p:txBody>
          <a:bodyPr wrap="none" rtlCol="0">
            <a:spAutoFit/>
          </a:bodyPr>
          <a:lstStyle/>
          <a:p>
            <a:r>
              <a:rPr lang="en-US" dirty="0" smtClean="0"/>
              <a:t>Figure 1. Functional Dependency Graph</a:t>
            </a:r>
            <a:endParaRPr lang="en-US" dirty="0"/>
          </a:p>
        </p:txBody>
      </p:sp>
    </p:spTree>
    <p:extLst>
      <p:ext uri="{BB962C8B-B14F-4D97-AF65-F5344CB8AC3E}">
        <p14:creationId xmlns:p14="http://schemas.microsoft.com/office/powerpoint/2010/main" val="1261388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Platform Architecture</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Table 4</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explains the application's mathematical foundation. Here, </a:t>
                </a:r>
                <a14:m>
                  <m:oMath xmlns:m="http://schemas.openxmlformats.org/officeDocument/2006/math">
                    <m:r>
                      <a:rPr lang="en-US" sz="1800" i="1">
                        <a:latin typeface="Cambria Math" panose="02040503050406030204" pitchFamily="18" charset="0"/>
                      </a:rPr>
                      <m:t>𝑓</m:t>
                    </m:r>
                    <m:r>
                      <a:rPr lang="en-US" sz="1800">
                        <a:latin typeface="Cambria Math" panose="02040503050406030204" pitchFamily="18" charset="0"/>
                      </a:rPr>
                      <m:t>(</m:t>
                    </m:r>
                    <m:r>
                      <a:rPr lang="en-US" sz="1800" i="1">
                        <a:latin typeface="Cambria Math" panose="02040503050406030204" pitchFamily="18" charset="0"/>
                      </a:rPr>
                      <m:t>𝑔</m:t>
                    </m:r>
                    <m:r>
                      <a:rPr lang="en-US" sz="1800">
                        <a:latin typeface="Cambria Math" panose="02040503050406030204" pitchFamily="18" charset="0"/>
                      </a:rPr>
                      <m:t>)</m:t>
                    </m:r>
                  </m:oMath>
                </a14:m>
                <a:r>
                  <a:rPr lang="en-US" sz="1800" dirty="0">
                    <a:latin typeface="Times New Roman" panose="02020603050405020304" pitchFamily="18" charset="0"/>
                    <a:cs typeface="Times New Roman" panose="02020603050405020304" pitchFamily="18" charset="0"/>
                  </a:rPr>
                  <a:t>stands for the function of g, and to get the required results, we used a variety of functions with a </a:t>
                </a:r>
                <a:r>
                  <a:rPr lang="en-US" sz="1800" dirty="0" smtClean="0">
                    <a:latin typeface="Times New Roman" panose="02020603050405020304" pitchFamily="18" charset="0"/>
                    <a:cs typeface="Times New Roman" panose="02020603050405020304" pitchFamily="18" charset="0"/>
                  </a:rPr>
                  <a:t>wide </a:t>
                </a:r>
                <a:r>
                  <a:rPr lang="en-US" sz="1800" dirty="0">
                    <a:latin typeface="Times New Roman" panose="02020603050405020304" pitchFamily="18" charset="0"/>
                    <a:cs typeface="Times New Roman" panose="02020603050405020304" pitchFamily="18" charset="0"/>
                  </a:rPr>
                  <a:t>range of inputs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64" t="-1261" r="-464"/>
                </a:stretch>
              </a:blipFill>
            </p:spPr>
            <p:txBody>
              <a:bodyPr/>
              <a:lstStyle/>
              <a:p>
                <a:r>
                  <a:rPr lang="en-US">
                    <a:noFill/>
                  </a:rPr>
                  <a:t> </a:t>
                </a:r>
              </a:p>
            </p:txBody>
          </p:sp>
        </mc:Fallback>
      </mc:AlternateContent>
      <p:sp>
        <p:nvSpPr>
          <p:cNvPr id="5" name="TextBox 4"/>
          <p:cNvSpPr txBox="1"/>
          <p:nvPr/>
        </p:nvSpPr>
        <p:spPr>
          <a:xfrm>
            <a:off x="450572" y="4001294"/>
            <a:ext cx="2929007" cy="523220"/>
          </a:xfrm>
          <a:prstGeom prst="rect">
            <a:avLst/>
          </a:prstGeom>
          <a:noFill/>
        </p:spPr>
        <p:txBody>
          <a:bodyPr wrap="none" rtlCol="0">
            <a:spAutoFit/>
          </a:bodyPr>
          <a:lstStyle/>
          <a:p>
            <a:r>
              <a:rPr lang="en-US" dirty="0" smtClean="0"/>
              <a:t>Table 4. Mathematical mapping of </a:t>
            </a:r>
          </a:p>
          <a:p>
            <a:r>
              <a:rPr lang="en-US" dirty="0" smtClean="0"/>
              <a:t>Functioning of the project </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92861121"/>
                  </p:ext>
                </p:extLst>
              </p:nvPr>
            </p:nvGraphicFramePr>
            <p:xfrm>
              <a:off x="3578086" y="2598998"/>
              <a:ext cx="4810540" cy="4119856"/>
            </p:xfrm>
            <a:graphic>
              <a:graphicData uri="http://schemas.openxmlformats.org/drawingml/2006/table">
                <a:tbl>
                  <a:tblPr firstRow="1" firstCol="1" bandRow="1">
                    <a:tableStyleId>{5940675A-B579-460E-94D1-54222C63F5DA}</a:tableStyleId>
                  </a:tblPr>
                  <a:tblGrid>
                    <a:gridCol w="2887395"/>
                    <a:gridCol w="964251"/>
                    <a:gridCol w="958894"/>
                  </a:tblGrid>
                  <a:tr h="388736">
                    <a:tc>
                      <a:txBody>
                        <a:bodyPr/>
                        <a:lstStyle/>
                        <a:p>
                          <a:pPr marL="0" marR="0">
                            <a:lnSpc>
                              <a:spcPct val="107000"/>
                            </a:lnSpc>
                            <a:spcBef>
                              <a:spcPts val="0"/>
                            </a:spcBef>
                            <a:spcAft>
                              <a:spcPts val="0"/>
                            </a:spcAft>
                          </a:pPr>
                          <a:r>
                            <a:rPr lang="en-US" sz="800" dirty="0">
                              <a:effectLst/>
                            </a:rPr>
                            <a:t>Mapping of App functioning f(g) -&gt; 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a:effectLst/>
                            </a:rPr>
                            <a:t>Input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a:effectLst/>
                            </a:rPr>
                            <a:t>Output (h)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8545">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1</m:t>
                                </m:r>
                                <m:d>
                                  <m:dPr>
                                    <m:ctrlPr>
                                      <a:rPr lang="en-US" sz="800" i="1">
                                        <a:effectLst/>
                                        <a:latin typeface="Cambria Math" panose="02040503050406030204" pitchFamily="18" charset="0"/>
                                      </a:rPr>
                                    </m:ctrlPr>
                                  </m:dPr>
                                  <m:e>
                                    <m:r>
                                      <a:rPr lang="en-US" sz="800">
                                        <a:effectLst/>
                                        <a:latin typeface="Cambria Math" panose="02040503050406030204" pitchFamily="18" charset="0"/>
                                      </a:rPr>
                                      <m:t>𝑑</m:t>
                                    </m:r>
                                  </m:e>
                                </m:d>
                                <m:r>
                                  <a:rPr lang="en-US" sz="800">
                                    <a:effectLst/>
                                    <a:latin typeface="Cambria Math" panose="02040503050406030204" pitchFamily="18" charset="0"/>
                                  </a:rPr>
                                  <m:t>→</m:t>
                                </m:r>
                                <m:r>
                                  <a:rPr lang="en-US" sz="800">
                                    <a:effectLst/>
                                    <a:latin typeface="Cambria Math" panose="02040503050406030204" pitchFamily="18" charset="0"/>
                                  </a:rPr>
                                  <m:t>𝐺</m:t>
                                </m:r>
                              </m:oMath>
                            </m:oMathPara>
                          </a14:m>
                          <a:endParaRPr lang="en-US" sz="1100" dirty="0">
                            <a:effectLst/>
                          </a:endParaRPr>
                        </a:p>
                        <a:p>
                          <a:pPr marL="0" marR="0">
                            <a:lnSpc>
                              <a:spcPct val="107000"/>
                            </a:lnSpc>
                            <a:spcBef>
                              <a:spcPts val="0"/>
                            </a:spcBef>
                            <a:spcAft>
                              <a:spcPts val="0"/>
                            </a:spcAft>
                          </a:pPr>
                          <a:r>
                            <a:rPr lang="en-US" sz="800" dirty="0">
                              <a:effectLst/>
                            </a:rPr>
                            <a:t> </a:t>
                          </a:r>
                          <a:endParaRPr lang="en-US" sz="1100" dirty="0">
                            <a:effectLst/>
                          </a:endParaRPr>
                        </a:p>
                        <a:p>
                          <a:pPr marL="0" marR="0">
                            <a:lnSpc>
                              <a:spcPct val="107000"/>
                            </a:lnSpc>
                            <a:spcBef>
                              <a:spcPts val="0"/>
                            </a:spcBef>
                            <a:spcAft>
                              <a:spcPts val="0"/>
                            </a:spcAft>
                          </a:pPr>
                          <a:r>
                            <a:rPr lang="en-US" sz="800" dirty="0">
                              <a:effectLst/>
                            </a:rPr>
                            <a:t>d – login data from the user</a:t>
                          </a:r>
                          <a:endParaRPr lang="en-US" sz="1100" dirty="0">
                            <a:effectLst/>
                          </a:endParaRPr>
                        </a:p>
                        <a:p>
                          <a:pPr marL="0" marR="0">
                            <a:lnSpc>
                              <a:spcPct val="107000"/>
                            </a:lnSpc>
                            <a:spcBef>
                              <a:spcPts val="0"/>
                            </a:spcBef>
                            <a:spcAft>
                              <a:spcPts val="0"/>
                            </a:spcAft>
                          </a:pPr>
                          <a:r>
                            <a:rPr lang="en-US" sz="800" dirty="0">
                              <a:effectLst/>
                            </a:rPr>
                            <a:t>G – homepage of the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8085">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2 </m:t>
                                </m:r>
                                <m:d>
                                  <m:dPr>
                                    <m:ctrlPr>
                                      <a:rPr lang="en-US" sz="800" i="1">
                                        <a:effectLst/>
                                        <a:latin typeface="Cambria Math" panose="02040503050406030204" pitchFamily="18" charset="0"/>
                                      </a:rPr>
                                    </m:ctrlPr>
                                  </m:dPr>
                                  <m:e>
                                    <m:r>
                                      <a:rPr lang="en-US" sz="800">
                                        <a:effectLst/>
                                        <a:latin typeface="Cambria Math" panose="02040503050406030204" pitchFamily="18" charset="0"/>
                                      </a:rPr>
                                      <m:t>𝑑</m:t>
                                    </m:r>
                                    <m:r>
                                      <a:rPr lang="en-US" sz="800">
                                        <a:effectLst/>
                                        <a:latin typeface="Cambria Math" panose="02040503050406030204" pitchFamily="18" charset="0"/>
                                      </a:rPr>
                                      <m:t>, </m:t>
                                    </m:r>
                                    <m:r>
                                      <a:rPr lang="en-US" sz="800">
                                        <a:effectLst/>
                                        <a:latin typeface="Cambria Math" panose="02040503050406030204" pitchFamily="18" charset="0"/>
                                      </a:rPr>
                                      <m:t>𝑑</m:t>
                                    </m:r>
                                    <m:r>
                                      <a:rPr lang="en-US" sz="800">
                                        <a:effectLst/>
                                        <a:latin typeface="Cambria Math" panose="02040503050406030204" pitchFamily="18" charset="0"/>
                                      </a:rPr>
                                      <m:t>1</m:t>
                                    </m:r>
                                  </m:e>
                                </m:d>
                                <m:r>
                                  <a:rPr lang="en-US" sz="800">
                                    <a:effectLst/>
                                    <a:latin typeface="Cambria Math" panose="02040503050406030204" pitchFamily="18" charset="0"/>
                                  </a:rPr>
                                  <m:t>→</m:t>
                                </m:r>
                                <m:r>
                                  <a:rPr lang="en-US" sz="800">
                                    <a:effectLst/>
                                    <a:latin typeface="Cambria Math" panose="02040503050406030204" pitchFamily="18" charset="0"/>
                                  </a:rPr>
                                  <m:t>𝐺</m:t>
                                </m:r>
                                <m:r>
                                  <a:rPr lang="en-US" sz="800">
                                    <a:effectLst/>
                                    <a:latin typeface="Cambria Math" panose="02040503050406030204" pitchFamily="18" charset="0"/>
                                  </a:rPr>
                                  <m:t>′</m:t>
                                </m:r>
                              </m:oMath>
                            </m:oMathPara>
                          </a14:m>
                          <a:endParaRPr lang="en-US" sz="1100">
                            <a:effectLst/>
                          </a:endParaRPr>
                        </a:p>
                        <a:p>
                          <a:pPr marL="0" marR="0">
                            <a:lnSpc>
                              <a:spcPct val="107000"/>
                            </a:lnSpc>
                            <a:spcBef>
                              <a:spcPts val="0"/>
                            </a:spcBef>
                            <a:spcAft>
                              <a:spcPts val="0"/>
                            </a:spcAft>
                          </a:pPr>
                          <a:r>
                            <a:rPr lang="en-US" sz="800">
                              <a:effectLst/>
                            </a:rPr>
                            <a:t> </a:t>
                          </a:r>
                          <a:endParaRPr lang="en-US" sz="1100">
                            <a:effectLst/>
                          </a:endParaRPr>
                        </a:p>
                        <a:p>
                          <a:pPr marL="0" marR="0">
                            <a:lnSpc>
                              <a:spcPct val="107000"/>
                            </a:lnSpc>
                            <a:spcBef>
                              <a:spcPts val="0"/>
                            </a:spcBef>
                            <a:spcAft>
                              <a:spcPts val="0"/>
                            </a:spcAft>
                          </a:pPr>
                          <a14:m>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m:t>
                              </m:r>
                            </m:oMath>
                          </a14:m>
                          <a:r>
                            <a:rPr lang="en-US" sz="800">
                              <a:effectLst/>
                            </a:rPr>
                            <a:t> - vehicle booked</a:t>
                          </a:r>
                          <a:endParaRPr lang="en-US" sz="1100">
                            <a:effectLst/>
                          </a:endParaRPr>
                        </a:p>
                        <a:p>
                          <a:pPr marL="0" marR="0">
                            <a:lnSpc>
                              <a:spcPct val="107000"/>
                            </a:lnSpc>
                            <a:spcBef>
                              <a:spcPts val="0"/>
                            </a:spcBef>
                            <a:spcAft>
                              <a:spcPts val="0"/>
                            </a:spcAft>
                          </a:pPr>
                          <a14:m>
                            <m:oMath xmlns:m="http://schemas.openxmlformats.org/officeDocument/2006/math">
                              <m:r>
                                <a:rPr lang="en-US" sz="800">
                                  <a:effectLst/>
                                  <a:latin typeface="Cambria Math" panose="02040503050406030204" pitchFamily="18" charset="0"/>
                                </a:rPr>
                                <m:t>𝑑</m:t>
                              </m:r>
                              <m:r>
                                <a:rPr lang="en-US" sz="800">
                                  <a:effectLst/>
                                  <a:latin typeface="Cambria Math" panose="02040503050406030204" pitchFamily="18" charset="0"/>
                                </a:rPr>
                                <m:t>1</m:t>
                              </m:r>
                            </m:oMath>
                          </a14:m>
                          <a:r>
                            <a:rPr lang="en-US" sz="800">
                              <a:effectLst/>
                            </a:rPr>
                            <a:t> – user details vehicle booking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𝑑</m:t>
                                </m:r>
                                <m:r>
                                  <a:rPr lang="en-US" sz="800">
                                    <a:effectLst/>
                                    <a:latin typeface="Cambria Math" panose="02040503050406030204" pitchFamily="18" charset="0"/>
                                  </a:rPr>
                                  <m:t>,</m:t>
                                </m:r>
                                <m:r>
                                  <a:rPr lang="en-US" sz="800">
                                    <a:effectLst/>
                                    <a:latin typeface="Cambria Math" panose="02040503050406030204" pitchFamily="18" charset="0"/>
                                  </a:rPr>
                                  <m:t>𝑑</m:t>
                                </m:r>
                                <m:r>
                                  <a:rPr lang="en-US" sz="800">
                                    <a:effectLst/>
                                    <a:latin typeface="Cambria Math" panose="02040503050406030204" pitchFamily="18" charset="0"/>
                                  </a:rPr>
                                  <m:t>1</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2079">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3</m:t>
                                </m:r>
                                <m:d>
                                  <m:dPr>
                                    <m:ctrlPr>
                                      <a:rPr lang="en-US" sz="800" i="1">
                                        <a:effectLst/>
                                        <a:latin typeface="Cambria Math" panose="02040503050406030204" pitchFamily="18" charset="0"/>
                                      </a:rPr>
                                    </m:ctrlPr>
                                  </m:dPr>
                                  <m:e>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m:t>
                                        </m:r>
                                      </m:sup>
                                    </m:sSup>
                                  </m:e>
                                </m:d>
                                <m:r>
                                  <a:rPr lang="en-US" sz="800">
                                    <a:effectLst/>
                                    <a:latin typeface="Cambria Math" panose="02040503050406030204" pitchFamily="18" charset="0"/>
                                  </a:rPr>
                                  <m:t>→</m:t>
                                </m:r>
                                <m:r>
                                  <a:rPr lang="en-US" sz="800">
                                    <a:effectLst/>
                                    <a:latin typeface="Cambria Math" panose="02040503050406030204" pitchFamily="18" charset="0"/>
                                  </a:rPr>
                                  <m:t>𝐷𝐵</m:t>
                                </m:r>
                              </m:oMath>
                            </m:oMathPara>
                          </a14:m>
                          <a:endParaRPr lang="en-US" sz="1100" dirty="0">
                            <a:effectLst/>
                          </a:endParaRPr>
                        </a:p>
                        <a:p>
                          <a:pPr marL="0" marR="0">
                            <a:lnSpc>
                              <a:spcPct val="107000"/>
                            </a:lnSpc>
                            <a:spcBef>
                              <a:spcPts val="0"/>
                            </a:spcBef>
                            <a:spcAft>
                              <a:spcPts val="0"/>
                            </a:spcAft>
                          </a:pPr>
                          <a:r>
                            <a:rPr lang="en-US" sz="800" dirty="0">
                              <a:effectLst/>
                            </a:rPr>
                            <a:t> </a:t>
                          </a:r>
                          <a:endParaRPr lang="en-US" sz="1100" dirty="0">
                            <a:effectLst/>
                          </a:endParaRPr>
                        </a:p>
                        <a:p>
                          <a:pPr marL="0" marR="0">
                            <a:lnSpc>
                              <a:spcPct val="107000"/>
                            </a:lnSpc>
                            <a:spcBef>
                              <a:spcPts val="0"/>
                            </a:spcBef>
                            <a:spcAft>
                              <a:spcPts val="0"/>
                            </a:spcAft>
                          </a:pPr>
                          <a14:m>
                            <m:oMath xmlns:m="http://schemas.openxmlformats.org/officeDocument/2006/math">
                              <m:r>
                                <a:rPr lang="en-US" sz="800">
                                  <a:effectLst/>
                                  <a:latin typeface="Cambria Math" panose="02040503050406030204" pitchFamily="18" charset="0"/>
                                </a:rPr>
                                <m:t>𝐷𝐵</m:t>
                              </m:r>
                            </m:oMath>
                          </a14:m>
                          <a:r>
                            <a:rPr lang="en-US" sz="800" dirty="0">
                              <a:effectLst/>
                            </a:rPr>
                            <a:t> – Vehicle Database update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𝐷𝐵</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8085">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4</m:t>
                                </m:r>
                                <m:d>
                                  <m:dPr>
                                    <m:ctrlPr>
                                      <a:rPr lang="en-US" sz="800" i="1">
                                        <a:effectLst/>
                                        <a:latin typeface="Cambria Math" panose="02040503050406030204" pitchFamily="18" charset="0"/>
                                      </a:rPr>
                                    </m:ctrlPr>
                                  </m:dPr>
                                  <m:e>
                                    <m:r>
                                      <a:rPr lang="en-US" sz="800">
                                        <a:effectLst/>
                                        <a:latin typeface="Cambria Math" panose="02040503050406030204" pitchFamily="18" charset="0"/>
                                      </a:rPr>
                                      <m:t>𝑑</m:t>
                                    </m:r>
                                    <m:r>
                                      <a:rPr lang="en-US" sz="800">
                                        <a:effectLst/>
                                        <a:latin typeface="Cambria Math" panose="02040503050406030204" pitchFamily="18" charset="0"/>
                                      </a:rPr>
                                      <m:t>, </m:t>
                                    </m:r>
                                    <m:r>
                                      <a:rPr lang="en-US" sz="800">
                                        <a:effectLst/>
                                        <a:latin typeface="Cambria Math" panose="02040503050406030204" pitchFamily="18" charset="0"/>
                                      </a:rPr>
                                      <m:t>𝑑</m:t>
                                    </m:r>
                                    <m:r>
                                      <a:rPr lang="en-US" sz="800">
                                        <a:effectLst/>
                                        <a:latin typeface="Cambria Math" panose="02040503050406030204" pitchFamily="18" charset="0"/>
                                      </a:rPr>
                                      <m:t>2</m:t>
                                    </m:r>
                                  </m:e>
                                </m:d>
                                <m:r>
                                  <a:rPr lang="en-US" sz="800">
                                    <a:effectLst/>
                                    <a:latin typeface="Cambria Math" panose="02040503050406030204" pitchFamily="18" charset="0"/>
                                  </a:rPr>
                                  <m:t>→</m:t>
                                </m:r>
                                <m:r>
                                  <a:rPr lang="en-US" sz="800">
                                    <a:effectLst/>
                                    <a:latin typeface="Cambria Math" panose="02040503050406030204" pitchFamily="18" charset="0"/>
                                  </a:rPr>
                                  <m:t>𝐺</m:t>
                                </m:r>
                                <m:r>
                                  <a:rPr lang="en-US" sz="800">
                                    <a:effectLst/>
                                    <a:latin typeface="Cambria Math" panose="02040503050406030204" pitchFamily="18" charset="0"/>
                                  </a:rPr>
                                  <m:t>′′</m:t>
                                </m:r>
                              </m:oMath>
                            </m:oMathPara>
                          </a14:m>
                          <a:endParaRPr lang="en-US" sz="1100">
                            <a:effectLst/>
                          </a:endParaRPr>
                        </a:p>
                        <a:p>
                          <a:pPr marL="0" marR="0">
                            <a:lnSpc>
                              <a:spcPct val="107000"/>
                            </a:lnSpc>
                            <a:spcBef>
                              <a:spcPts val="0"/>
                            </a:spcBef>
                            <a:spcAft>
                              <a:spcPts val="0"/>
                            </a:spcAft>
                          </a:pPr>
                          <a:r>
                            <a:rPr lang="en-US" sz="800">
                              <a:effectLst/>
                            </a:rPr>
                            <a:t> </a:t>
                          </a:r>
                          <a:endParaRPr lang="en-US" sz="1100">
                            <a:effectLst/>
                          </a:endParaRPr>
                        </a:p>
                        <a:p>
                          <a:pPr marL="0" marR="0">
                            <a:lnSpc>
                              <a:spcPct val="107000"/>
                            </a:lnSpc>
                            <a:spcBef>
                              <a:spcPts val="0"/>
                            </a:spcBef>
                            <a:spcAft>
                              <a:spcPts val="0"/>
                            </a:spcAft>
                          </a:pPr>
                          <a14:m>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m:t>
                              </m:r>
                            </m:oMath>
                          </a14:m>
                          <a:r>
                            <a:rPr lang="en-US" sz="800">
                              <a:effectLst/>
                            </a:rPr>
                            <a:t> - Host  </a:t>
                          </a:r>
                          <a:endParaRPr lang="en-US" sz="1100">
                            <a:effectLst/>
                          </a:endParaRPr>
                        </a:p>
                        <a:p>
                          <a:pPr marL="0" marR="0">
                            <a:lnSpc>
                              <a:spcPct val="107000"/>
                            </a:lnSpc>
                            <a:spcBef>
                              <a:spcPts val="0"/>
                            </a:spcBef>
                            <a:spcAft>
                              <a:spcPts val="0"/>
                            </a:spcAft>
                          </a:pPr>
                          <a14:m>
                            <m:oMath xmlns:m="http://schemas.openxmlformats.org/officeDocument/2006/math">
                              <m:r>
                                <a:rPr lang="en-US" sz="800">
                                  <a:effectLst/>
                                  <a:latin typeface="Cambria Math" panose="02040503050406030204" pitchFamily="18" charset="0"/>
                                </a:rPr>
                                <m:t>𝑑</m:t>
                              </m:r>
                              <m:r>
                                <a:rPr lang="en-US" sz="800">
                                  <a:effectLst/>
                                  <a:latin typeface="Cambria Math" panose="02040503050406030204" pitchFamily="18" charset="0"/>
                                </a:rPr>
                                <m:t>2</m:t>
                              </m:r>
                            </m:oMath>
                          </a14:m>
                          <a:r>
                            <a:rPr lang="en-US" sz="800">
                              <a:effectLst/>
                            </a:rPr>
                            <a:t> – Host registration details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𝑑</m:t>
                                </m:r>
                                <m:r>
                                  <a:rPr lang="en-US" sz="800">
                                    <a:effectLst/>
                                    <a:latin typeface="Cambria Math" panose="02040503050406030204" pitchFamily="18" charset="0"/>
                                  </a:rPr>
                                  <m:t>, </m:t>
                                </m:r>
                                <m:r>
                                  <a:rPr lang="en-US" sz="800">
                                    <a:effectLst/>
                                    <a:latin typeface="Cambria Math" panose="02040503050406030204" pitchFamily="18" charset="0"/>
                                  </a:rPr>
                                  <m:t>𝑑</m:t>
                                </m:r>
                                <m:r>
                                  <a:rPr lang="en-US" sz="800">
                                    <a:effectLst/>
                                    <a:latin typeface="Cambria Math" panose="02040503050406030204" pitchFamily="18" charset="0"/>
                                  </a:rPr>
                                  <m:t>2</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8678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5(</m:t>
                                </m:r>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m:t>
                                    </m:r>
                                  </m:sup>
                                </m:sSup>
                                <m:r>
                                  <a:rPr lang="en-US" sz="800">
                                    <a:effectLst/>
                                    <a:latin typeface="Cambria Math" panose="02040503050406030204" pitchFamily="18" charset="0"/>
                                  </a:rPr>
                                  <m:t>)→</m:t>
                                </m:r>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𝑥</m:t>
                                    </m:r>
                                  </m:sup>
                                </m:sSup>
                              </m:oMath>
                            </m:oMathPara>
                          </a14:m>
                          <a:endParaRPr lang="en-US" sz="1100">
                            <a:effectLst/>
                          </a:endParaRPr>
                        </a:p>
                        <a:p>
                          <a:pPr marL="0" marR="0">
                            <a:lnSpc>
                              <a:spcPct val="107000"/>
                            </a:lnSpc>
                            <a:spcBef>
                              <a:spcPts val="0"/>
                            </a:spcBef>
                            <a:spcAft>
                              <a:spcPts val="0"/>
                            </a:spcAft>
                          </a:pPr>
                          <a:r>
                            <a:rPr lang="en-US" sz="800">
                              <a:effectLst/>
                            </a:rPr>
                            <a:t> </a:t>
                          </a:r>
                          <a:endParaRPr lang="en-US" sz="1100">
                            <a:effectLst/>
                          </a:endParaRPr>
                        </a:p>
                        <a:p>
                          <a:pPr marL="0" marR="0">
                            <a:lnSpc>
                              <a:spcPct val="107000"/>
                            </a:lnSpc>
                            <a:spcBef>
                              <a:spcPts val="0"/>
                            </a:spcBef>
                            <a:spcAft>
                              <a:spcPts val="0"/>
                            </a:spcAft>
                          </a:pPr>
                          <a14:m>
                            <m:oMath xmlns:m="http://schemas.openxmlformats.org/officeDocument/2006/math">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𝑥</m:t>
                                  </m:r>
                                </m:sup>
                              </m:sSup>
                            </m:oMath>
                          </a14:m>
                          <a:r>
                            <a:rPr lang="en-US" sz="800">
                              <a:effectLst/>
                            </a:rPr>
                            <a:t> – Vehicle advertisement post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𝑥</m:t>
                                    </m:r>
                                  </m:sup>
                                </m:sSup>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7539">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𝐺</m:t>
                                </m:r>
                                <m:r>
                                  <a:rPr lang="en-US" sz="800">
                                    <a:effectLst/>
                                    <a:latin typeface="Cambria Math" panose="02040503050406030204" pitchFamily="18" charset="0"/>
                                  </a:rPr>
                                  <m:t>6</m:t>
                                </m:r>
                                <m:d>
                                  <m:dPr>
                                    <m:ctrlPr>
                                      <a:rPr lang="en-US" sz="800" i="1">
                                        <a:effectLst/>
                                        <a:latin typeface="Cambria Math" panose="02040503050406030204" pitchFamily="18" charset="0"/>
                                      </a:rPr>
                                    </m:ctrlPr>
                                  </m:dPr>
                                  <m:e>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𝑥</m:t>
                                        </m:r>
                                      </m:sup>
                                    </m:sSup>
                                  </m:e>
                                </m:d>
                                <m:r>
                                  <a:rPr lang="en-US" sz="800">
                                    <a:effectLst/>
                                    <a:latin typeface="Cambria Math" panose="02040503050406030204" pitchFamily="18" charset="0"/>
                                  </a:rPr>
                                  <m:t>→</m:t>
                                </m:r>
                                <m:r>
                                  <a:rPr lang="en-US" sz="800">
                                    <a:effectLst/>
                                    <a:latin typeface="Cambria Math" panose="02040503050406030204" pitchFamily="18" charset="0"/>
                                  </a:rPr>
                                  <m:t>𝐷𝐵</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𝐺</m:t>
                                    </m:r>
                                  </m:e>
                                  <m:sup>
                                    <m:r>
                                      <a:rPr lang="en-US" sz="800">
                                        <a:effectLst/>
                                        <a:latin typeface="Cambria Math" panose="02040503050406030204" pitchFamily="18" charset="0"/>
                                      </a:rPr>
                                      <m:t>𝑥</m:t>
                                    </m:r>
                                  </m:sup>
                                </m:sSup>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𝐷𝐵</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92861121"/>
                  </p:ext>
                </p:extLst>
              </p:nvPr>
            </p:nvGraphicFramePr>
            <p:xfrm>
              <a:off x="3578086" y="2598998"/>
              <a:ext cx="4810540" cy="4119856"/>
            </p:xfrm>
            <a:graphic>
              <a:graphicData uri="http://schemas.openxmlformats.org/drawingml/2006/table">
                <a:tbl>
                  <a:tblPr firstRow="1" firstCol="1" bandRow="1">
                    <a:tableStyleId>{5940675A-B579-460E-94D1-54222C63F5DA}</a:tableStyleId>
                  </a:tblPr>
                  <a:tblGrid>
                    <a:gridCol w="2887395"/>
                    <a:gridCol w="964251"/>
                    <a:gridCol w="958894"/>
                  </a:tblGrid>
                  <a:tr h="388736">
                    <a:tc>
                      <a:txBody>
                        <a:bodyPr/>
                        <a:lstStyle/>
                        <a:p>
                          <a:pPr marL="0" marR="0">
                            <a:lnSpc>
                              <a:spcPct val="107000"/>
                            </a:lnSpc>
                            <a:spcBef>
                              <a:spcPts val="0"/>
                            </a:spcBef>
                            <a:spcAft>
                              <a:spcPts val="0"/>
                            </a:spcAft>
                          </a:pPr>
                          <a:r>
                            <a:rPr lang="en-US" sz="800" dirty="0">
                              <a:effectLst/>
                            </a:rPr>
                            <a:t>Mapping of App functioning f(g) -&gt; 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a:effectLst/>
                            </a:rPr>
                            <a:t>Input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a:effectLst/>
                            </a:rPr>
                            <a:t>Output (h)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8545">
                    <a:tc>
                      <a:txBody>
                        <a:bodyPr/>
                        <a:lstStyle/>
                        <a:p>
                          <a:endParaRPr lang="en-US"/>
                        </a:p>
                      </a:txBody>
                      <a:tcPr marL="68580" marR="68580" marT="0" marB="0">
                        <a:blipFill rotWithShape="0">
                          <a:blip r:embed="rId3"/>
                          <a:stretch>
                            <a:fillRect l="-211" t="-55285" r="-66947" b="-400000"/>
                          </a:stretch>
                        </a:blipFill>
                      </a:tcPr>
                    </a:tc>
                    <a:tc>
                      <a:txBody>
                        <a:bodyPr/>
                        <a:lstStyle/>
                        <a:p>
                          <a:pPr marL="0" marR="0" algn="ctr">
                            <a:lnSpc>
                              <a:spcPct val="107000"/>
                            </a:lnSpc>
                            <a:spcBef>
                              <a:spcPts val="0"/>
                            </a:spcBef>
                            <a:spcAft>
                              <a:spcPts val="0"/>
                            </a:spcAft>
                          </a:pPr>
                          <a:r>
                            <a:rPr lang="en-US" sz="8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401266" t="-55285" r="-1266" b="-400000"/>
                          </a:stretch>
                        </a:blipFill>
                      </a:tcPr>
                    </a:tc>
                  </a:tr>
                  <a:tr h="748085">
                    <a:tc>
                      <a:txBody>
                        <a:bodyPr/>
                        <a:lstStyle/>
                        <a:p>
                          <a:endParaRPr lang="en-US"/>
                        </a:p>
                      </a:txBody>
                      <a:tcPr marL="68580" marR="68580" marT="0" marB="0">
                        <a:blipFill rotWithShape="0">
                          <a:blip r:embed="rId3"/>
                          <a:stretch>
                            <a:fillRect l="-211" t="-155285" r="-66947" b="-300000"/>
                          </a:stretch>
                        </a:blipFill>
                      </a:tcPr>
                    </a:tc>
                    <a:tc>
                      <a:txBody>
                        <a:bodyPr/>
                        <a:lstStyle/>
                        <a:p>
                          <a:endParaRPr lang="en-US"/>
                        </a:p>
                      </a:txBody>
                      <a:tcPr marL="68580" marR="68580" marT="0" marB="0">
                        <a:blipFill rotWithShape="0">
                          <a:blip r:embed="rId3"/>
                          <a:stretch>
                            <a:fillRect l="-301266" t="-155285" r="-101266" b="-300000"/>
                          </a:stretch>
                        </a:blipFill>
                      </a:tcPr>
                    </a:tc>
                    <a:tc>
                      <a:txBody>
                        <a:bodyPr/>
                        <a:lstStyle/>
                        <a:p>
                          <a:endParaRPr lang="en-US"/>
                        </a:p>
                      </a:txBody>
                      <a:tcPr marL="68580" marR="68580" marT="0" marB="0">
                        <a:blipFill rotWithShape="0">
                          <a:blip r:embed="rId3"/>
                          <a:stretch>
                            <a:fillRect l="-401266" t="-155285" r="-1266" b="-300000"/>
                          </a:stretch>
                        </a:blipFill>
                      </a:tcPr>
                    </a:tc>
                  </a:tr>
                  <a:tr h="602079">
                    <a:tc>
                      <a:txBody>
                        <a:bodyPr/>
                        <a:lstStyle/>
                        <a:p>
                          <a:endParaRPr lang="en-US"/>
                        </a:p>
                      </a:txBody>
                      <a:tcPr marL="68580" marR="68580" marT="0" marB="0">
                        <a:blipFill rotWithShape="0">
                          <a:blip r:embed="rId3"/>
                          <a:stretch>
                            <a:fillRect l="-211" t="-317172" r="-66947" b="-272727"/>
                          </a:stretch>
                        </a:blipFill>
                      </a:tcPr>
                    </a:tc>
                    <a:tc>
                      <a:txBody>
                        <a:bodyPr/>
                        <a:lstStyle/>
                        <a:p>
                          <a:endParaRPr lang="en-US"/>
                        </a:p>
                      </a:txBody>
                      <a:tcPr marL="68580" marR="68580" marT="0" marB="0">
                        <a:blipFill rotWithShape="0">
                          <a:blip r:embed="rId3"/>
                          <a:stretch>
                            <a:fillRect l="-301266" t="-317172" r="-101266" b="-272727"/>
                          </a:stretch>
                        </a:blipFill>
                      </a:tcPr>
                    </a:tc>
                    <a:tc>
                      <a:txBody>
                        <a:bodyPr/>
                        <a:lstStyle/>
                        <a:p>
                          <a:endParaRPr lang="en-US"/>
                        </a:p>
                      </a:txBody>
                      <a:tcPr marL="68580" marR="68580" marT="0" marB="0">
                        <a:blipFill rotWithShape="0">
                          <a:blip r:embed="rId3"/>
                          <a:stretch>
                            <a:fillRect l="-401266" t="-317172" r="-1266" b="-272727"/>
                          </a:stretch>
                        </a:blipFill>
                      </a:tcPr>
                    </a:tc>
                  </a:tr>
                  <a:tr h="748085">
                    <a:tc>
                      <a:txBody>
                        <a:bodyPr/>
                        <a:lstStyle/>
                        <a:p>
                          <a:endParaRPr lang="en-US"/>
                        </a:p>
                      </a:txBody>
                      <a:tcPr marL="68580" marR="68580" marT="0" marB="0">
                        <a:blipFill rotWithShape="0">
                          <a:blip r:embed="rId3"/>
                          <a:stretch>
                            <a:fillRect l="-211" t="-335772" r="-66947" b="-119512"/>
                          </a:stretch>
                        </a:blipFill>
                      </a:tcPr>
                    </a:tc>
                    <a:tc>
                      <a:txBody>
                        <a:bodyPr/>
                        <a:lstStyle/>
                        <a:p>
                          <a:endParaRPr lang="en-US"/>
                        </a:p>
                      </a:txBody>
                      <a:tcPr marL="68580" marR="68580" marT="0" marB="0">
                        <a:blipFill rotWithShape="0">
                          <a:blip r:embed="rId3"/>
                          <a:stretch>
                            <a:fillRect l="-301266" t="-335772" r="-101266" b="-119512"/>
                          </a:stretch>
                        </a:blipFill>
                      </a:tcPr>
                    </a:tc>
                    <a:tc>
                      <a:txBody>
                        <a:bodyPr/>
                        <a:lstStyle/>
                        <a:p>
                          <a:endParaRPr lang="en-US"/>
                        </a:p>
                      </a:txBody>
                      <a:tcPr marL="68580" marR="68580" marT="0" marB="0">
                        <a:blipFill rotWithShape="0">
                          <a:blip r:embed="rId3"/>
                          <a:stretch>
                            <a:fillRect l="-401266" t="-335772" r="-1266" b="-119512"/>
                          </a:stretch>
                        </a:blipFill>
                      </a:tcPr>
                    </a:tc>
                  </a:tr>
                  <a:tr h="586787">
                    <a:tc>
                      <a:txBody>
                        <a:bodyPr/>
                        <a:lstStyle/>
                        <a:p>
                          <a:endParaRPr lang="en-US"/>
                        </a:p>
                      </a:txBody>
                      <a:tcPr marL="68580" marR="68580" marT="0" marB="0">
                        <a:blipFill rotWithShape="0">
                          <a:blip r:embed="rId3"/>
                          <a:stretch>
                            <a:fillRect l="-211" t="-558333" r="-66947" b="-53125"/>
                          </a:stretch>
                        </a:blipFill>
                      </a:tcPr>
                    </a:tc>
                    <a:tc>
                      <a:txBody>
                        <a:bodyPr/>
                        <a:lstStyle/>
                        <a:p>
                          <a:endParaRPr lang="en-US"/>
                        </a:p>
                      </a:txBody>
                      <a:tcPr marL="68580" marR="68580" marT="0" marB="0">
                        <a:blipFill rotWithShape="0">
                          <a:blip r:embed="rId3"/>
                          <a:stretch>
                            <a:fillRect l="-301266" t="-558333" r="-101266" b="-53125"/>
                          </a:stretch>
                        </a:blipFill>
                      </a:tcPr>
                    </a:tc>
                    <a:tc>
                      <a:txBody>
                        <a:bodyPr/>
                        <a:lstStyle/>
                        <a:p>
                          <a:endParaRPr lang="en-US"/>
                        </a:p>
                      </a:txBody>
                      <a:tcPr marL="68580" marR="68580" marT="0" marB="0">
                        <a:blipFill rotWithShape="0">
                          <a:blip r:embed="rId3"/>
                          <a:stretch>
                            <a:fillRect l="-401266" t="-558333" r="-1266" b="-53125"/>
                          </a:stretch>
                        </a:blipFill>
                      </a:tcPr>
                    </a:tc>
                  </a:tr>
                  <a:tr h="297539">
                    <a:tc>
                      <a:txBody>
                        <a:bodyPr/>
                        <a:lstStyle/>
                        <a:p>
                          <a:endParaRPr lang="en-US"/>
                        </a:p>
                      </a:txBody>
                      <a:tcPr marL="68580" marR="68580" marT="0" marB="0">
                        <a:blipFill rotWithShape="0">
                          <a:blip r:embed="rId3"/>
                          <a:stretch>
                            <a:fillRect l="-211" t="-1289796" r="-66947" b="-4082"/>
                          </a:stretch>
                        </a:blipFill>
                      </a:tcPr>
                    </a:tc>
                    <a:tc>
                      <a:txBody>
                        <a:bodyPr/>
                        <a:lstStyle/>
                        <a:p>
                          <a:endParaRPr lang="en-US"/>
                        </a:p>
                      </a:txBody>
                      <a:tcPr marL="68580" marR="68580" marT="0" marB="0">
                        <a:blipFill rotWithShape="0">
                          <a:blip r:embed="rId3"/>
                          <a:stretch>
                            <a:fillRect l="-301266" t="-1289796" r="-101266" b="-4082"/>
                          </a:stretch>
                        </a:blipFill>
                      </a:tcPr>
                    </a:tc>
                    <a:tc>
                      <a:txBody>
                        <a:bodyPr/>
                        <a:lstStyle/>
                        <a:p>
                          <a:endParaRPr lang="en-US"/>
                        </a:p>
                      </a:txBody>
                      <a:tcPr marL="68580" marR="68580" marT="0" marB="0">
                        <a:blipFill rotWithShape="0">
                          <a:blip r:embed="rId3"/>
                          <a:stretch>
                            <a:fillRect l="-401266" t="-1289796" r="-1266" b="-4082"/>
                          </a:stretch>
                        </a:blipFill>
                      </a:tcPr>
                    </a:tc>
                  </a:tr>
                </a:tbl>
              </a:graphicData>
            </a:graphic>
          </p:graphicFrame>
        </mc:Fallback>
      </mc:AlternateContent>
    </p:spTree>
    <p:extLst>
      <p:ext uri="{BB962C8B-B14F-4D97-AF65-F5344CB8AC3E}">
        <p14:creationId xmlns:p14="http://schemas.microsoft.com/office/powerpoint/2010/main" val="3136790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Platform Architecture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order to prompt discussions about changes and provide a framework to direct software development, Figure 2 explains the structural components of the proposed work in the architectural </a:t>
            </a:r>
            <a:r>
              <a:rPr lang="en-US" sz="1800" dirty="0" smtClean="0">
                <a:latin typeface="Times New Roman" panose="02020603050405020304" pitchFamily="18" charset="0"/>
                <a:cs typeface="Times New Roman" panose="02020603050405020304" pitchFamily="18" charset="0"/>
              </a:rPr>
              <a:t>diagram.</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102087" y="2763603"/>
            <a:ext cx="3697356" cy="3742690"/>
          </a:xfrm>
          <a:prstGeom prst="rect">
            <a:avLst/>
          </a:prstGeom>
        </p:spPr>
      </p:pic>
      <p:sp>
        <p:nvSpPr>
          <p:cNvPr id="4" name="TextBox 3"/>
          <p:cNvSpPr txBox="1"/>
          <p:nvPr/>
        </p:nvSpPr>
        <p:spPr>
          <a:xfrm>
            <a:off x="1348775" y="4327171"/>
            <a:ext cx="3469219" cy="307777"/>
          </a:xfrm>
          <a:prstGeom prst="rect">
            <a:avLst/>
          </a:prstGeom>
          <a:noFill/>
        </p:spPr>
        <p:txBody>
          <a:bodyPr wrap="none" rtlCol="0">
            <a:spAutoFit/>
          </a:bodyPr>
          <a:lstStyle/>
          <a:p>
            <a:r>
              <a:rPr lang="en-US" dirty="0" smtClean="0"/>
              <a:t>Figure 2. Systematic Architectural Design</a:t>
            </a:r>
            <a:endParaRPr lang="en-US" dirty="0"/>
          </a:p>
        </p:txBody>
      </p:sp>
    </p:spTree>
    <p:extLst>
      <p:ext uri="{BB962C8B-B14F-4D97-AF65-F5344CB8AC3E}">
        <p14:creationId xmlns:p14="http://schemas.microsoft.com/office/powerpoint/2010/main" val="3351594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Platform Architecture</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7886700" cy="4694445"/>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application has been structured into two main components. A main user component that can log in to the application and can rent a vehicle of his/her choice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m:t>
                        </m:r>
                      </m:sup>
                    </m:sSup>
                  </m:oMath>
                </a14:m>
                <a:r>
                  <a:rPr lang="en-US" sz="1600" dirty="0">
                    <a:latin typeface="Times New Roman" panose="02020603050405020304" pitchFamily="18" charset="0"/>
                    <a:cs typeface="Times New Roman" panose="02020603050405020304" pitchFamily="18" charset="0"/>
                  </a:rPr>
                  <a:t> by filtering </a:t>
                </a:r>
                <a14:m>
                  <m:oMath xmlns:m="http://schemas.openxmlformats.org/officeDocument/2006/math">
                    <m:r>
                      <a:rPr lang="en-US" sz="1600" i="1">
                        <a:latin typeface="Cambria Math" panose="02040503050406030204" pitchFamily="18" charset="0"/>
                      </a:rPr>
                      <m:t>𝜕</m:t>
                    </m:r>
                  </m:oMath>
                </a14:m>
                <a:r>
                  <a:rPr lang="en-US" sz="1600" dirty="0">
                    <a:latin typeface="Times New Roman" panose="02020603050405020304" pitchFamily="18" charset="0"/>
                    <a:cs typeface="Times New Roman" panose="02020603050405020304" pitchFamily="18" charset="0"/>
                  </a:rPr>
                  <a:t> and proving vehicle specifications </a:t>
                </a:r>
                <a14:m>
                  <m:oMath xmlns:m="http://schemas.openxmlformats.org/officeDocument/2006/math">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𝑓</m:t>
                    </m:r>
                  </m:oMath>
                </a14:m>
                <a:r>
                  <a:rPr lang="en-US" sz="1600" dirty="0">
                    <a:latin typeface="Times New Roman" panose="02020603050405020304" pitchFamily="18" charset="0"/>
                    <a:cs typeface="Times New Roman" panose="02020603050405020304" pitchFamily="18" charset="0"/>
                  </a:rPr>
                  <a:t> along with start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𝑠</m:t>
                        </m:r>
                      </m:sub>
                    </m:sSub>
                  </m:oMath>
                </a14:m>
                <a:r>
                  <a:rPr lang="en-US" sz="1600" dirty="0">
                    <a:latin typeface="Times New Roman" panose="02020603050405020304" pitchFamily="18" charset="0"/>
                    <a:cs typeface="Times New Roman" panose="02020603050405020304" pitchFamily="18" charset="0"/>
                  </a:rPr>
                  <a:t>/end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𝑒</m:t>
                        </m:r>
                      </m:sub>
                    </m:sSub>
                  </m:oMath>
                </a14:m>
                <a:r>
                  <a:rPr lang="en-US" sz="1600" dirty="0">
                    <a:latin typeface="Times New Roman" panose="02020603050405020304" pitchFamily="18" charset="0"/>
                    <a:cs typeface="Times New Roman" panose="02020603050405020304" pitchFamily="18" charset="0"/>
                  </a:rPr>
                  <a:t> date. In addition to login data, additional user identification is done by prompting the user to fill in more details and upload documents</a:t>
                </a:r>
                <a14:m>
                  <m:oMath xmlns:m="http://schemas.openxmlformats.org/officeDocument/2006/math">
                    <m:r>
                      <a:rPr lang="en-US" sz="1600" i="1">
                        <a:latin typeface="Cambria Math" panose="02040503050406030204" pitchFamily="18" charset="0"/>
                      </a:rPr>
                      <m:t> </m:t>
                    </m:r>
                    <m:r>
                      <a:rPr lang="en-US" sz="1600" i="1">
                        <a:latin typeface="Cambria Math" panose="02040503050406030204" pitchFamily="18" charset="0"/>
                      </a:rPr>
                      <m:t>𝐸</m:t>
                    </m:r>
                    <m:r>
                      <a:rPr lang="en-US" sz="1600" i="1">
                        <a:latin typeface="Cambria Math" panose="02040503050406030204" pitchFamily="18" charset="0"/>
                      </a:rPr>
                      <m:t>′</m:t>
                    </m:r>
                    <m:r>
                      <a:rPr lang="en-US" sz="1600" i="1">
                        <a:latin typeface="Cambria Math" panose="02040503050406030204" pitchFamily="18" charset="0"/>
                      </a:rPr>
                      <m:t>𝑓</m:t>
                    </m:r>
                  </m:oMath>
                </a14:m>
                <a:r>
                  <a:rPr lang="en-US" sz="1600" dirty="0">
                    <a:latin typeface="Times New Roman" panose="02020603050405020304" pitchFamily="18" charset="0"/>
                    <a:cs typeface="Times New Roman" panose="02020603050405020304" pitchFamily="18" charset="0"/>
                  </a:rPr>
                  <a:t>. The payment is made to the Host </a:t>
                </a:r>
                <a14:m>
                  <m:oMath xmlns:m="http://schemas.openxmlformats.org/officeDocument/2006/math">
                    <m:r>
                      <a:rPr lang="en-US" sz="1600" i="1">
                        <a:latin typeface="Cambria Math" panose="02040503050406030204" pitchFamily="18" charset="0"/>
                      </a:rPr>
                      <m:t>𝐺</m:t>
                    </m:r>
                    <m:r>
                      <a:rPr lang="en-US" sz="1600" i="1">
                        <a:latin typeface="Cambria Math" panose="02040503050406030204" pitchFamily="18" charset="0"/>
                      </a:rPr>
                      <m:t>′</m:t>
                    </m:r>
                  </m:oMath>
                </a14:m>
                <a:r>
                  <a:rPr lang="en-US" sz="1600" dirty="0">
                    <a:latin typeface="Times New Roman" panose="02020603050405020304" pitchFamily="18" charset="0"/>
                    <a:cs typeface="Times New Roman" panose="02020603050405020304" pitchFamily="18" charset="0"/>
                  </a:rPr>
                  <a:t> to book the vehicle as explained in Algorithm 1.</a:t>
                </a:r>
              </a:p>
              <a:p>
                <a:pPr algn="just">
                  <a:lnSpc>
                    <a:spcPct val="150000"/>
                  </a:lnSpc>
                </a:pPr>
                <a:r>
                  <a:rPr lang="en-US" sz="1600" dirty="0">
                    <a:latin typeface="Times New Roman" panose="02020603050405020304" pitchFamily="18" charset="0"/>
                    <a:cs typeface="Times New Roman" panose="02020603050405020304" pitchFamily="18" charset="0"/>
                  </a:rPr>
                  <a:t>The second component (Host) of the application can be opted for within the application. After successful login, the main user can register for becoming a Host</a:t>
                </a:r>
                <a14:m>
                  <m:oMath xmlns:m="http://schemas.openxmlformats.org/officeDocument/2006/math">
                    <m:r>
                      <a:rPr lang="en-US" sz="1600" i="1">
                        <a:latin typeface="Cambria Math" panose="02040503050406030204" pitchFamily="18" charset="0"/>
                      </a:rPr>
                      <m:t> </m:t>
                    </m:r>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𝑓</m:t>
                    </m:r>
                  </m:oMath>
                </a14:m>
                <a:r>
                  <a:rPr lang="en-US" sz="1600" dirty="0">
                    <a:latin typeface="Times New Roman" panose="02020603050405020304" pitchFamily="18" charset="0"/>
                    <a:cs typeface="Times New Roman" panose="02020603050405020304" pitchFamily="18" charset="0"/>
                  </a:rPr>
                  <a:t>, who is then prompted to provide vehicle details and upload documents</a:t>
                </a:r>
                <a14:m>
                  <m:oMath xmlns:m="http://schemas.openxmlformats.org/officeDocument/2006/math">
                    <m:r>
                      <a:rPr lang="en-US" sz="1600" i="1">
                        <a:latin typeface="Cambria Math" panose="02040503050406030204" pitchFamily="18" charset="0"/>
                      </a:rPr>
                      <m:t> </m:t>
                    </m:r>
                    <m:r>
                      <a:rPr lang="en-US" sz="1600" i="1">
                        <a:latin typeface="Cambria Math" panose="02040503050406030204" pitchFamily="18" charset="0"/>
                      </a:rPr>
                      <m:t>𝐹</m:t>
                    </m:r>
                    <m:r>
                      <a:rPr lang="en-US" sz="1600" i="1">
                        <a:latin typeface="Cambria Math" panose="02040503050406030204" pitchFamily="18" charset="0"/>
                      </a:rPr>
                      <m:t>′</m:t>
                    </m:r>
                    <m:r>
                      <a:rPr lang="en-US" sz="1600" i="1">
                        <a:latin typeface="Cambria Math" panose="02040503050406030204" pitchFamily="18" charset="0"/>
                      </a:rPr>
                      <m:t>𝑓</m:t>
                    </m:r>
                  </m:oMath>
                </a14:m>
                <a:r>
                  <a:rPr lang="en-US" sz="1600" dirty="0">
                    <a:latin typeface="Times New Roman" panose="02020603050405020304" pitchFamily="18" charset="0"/>
                    <a:cs typeface="Times New Roman" panose="02020603050405020304" pitchFamily="18" charset="0"/>
                  </a:rPr>
                  <a:t>. The host account is then verified </a:t>
                </a:r>
                <a14:m>
                  <m:oMath xmlns:m="http://schemas.openxmlformats.org/officeDocument/2006/math">
                    <m:r>
                      <m:rPr>
                        <m:sty m:val="p"/>
                      </m:rPr>
                      <a:rPr lang="en-US" sz="1600">
                        <a:latin typeface="Cambria Math" panose="02040503050406030204" pitchFamily="18" charset="0"/>
                      </a:rPr>
                      <m:t>G</m:t>
                    </m:r>
                    <m:r>
                      <a:rPr lang="en-US" sz="1600" i="1">
                        <a:latin typeface="Cambria Math" panose="02040503050406030204" pitchFamily="18" charset="0"/>
                      </a:rPr>
                      <m:t>′</m:t>
                    </m:r>
                    <m:r>
                      <a:rPr lang="en-US" sz="1600" b="1" i="1">
                        <a:latin typeface="Cambria Math" panose="02040503050406030204" pitchFamily="18" charset="0"/>
                      </a:rPr>
                      <m:t>′</m:t>
                    </m:r>
                  </m:oMath>
                </a14:m>
                <a:r>
                  <a:rPr lang="en-US" sz="1600" dirty="0">
                    <a:latin typeface="Times New Roman" panose="02020603050405020304" pitchFamily="18" charset="0"/>
                    <a:cs typeface="Times New Roman" panose="02020603050405020304" pitchFamily="18" charset="0"/>
                  </a:rPr>
                  <a:t> and the vehicle is published as explained in </a:t>
                </a:r>
                <a:r>
                  <a:rPr lang="en-US" sz="1600" dirty="0" smtClean="0">
                    <a:latin typeface="Times New Roman" panose="02020603050405020304" pitchFamily="18" charset="0"/>
                    <a:cs typeface="Times New Roman" panose="02020603050405020304" pitchFamily="18" charset="0"/>
                  </a:rPr>
                  <a:t>Algorithm </a:t>
                </a:r>
                <a:r>
                  <a:rPr lang="en-US" sz="1600" dirty="0">
                    <a:latin typeface="Times New Roman" panose="02020603050405020304" pitchFamily="18" charset="0"/>
                    <a:cs typeface="Times New Roman" panose="02020603050405020304" pitchFamily="18" charset="0"/>
                  </a:rPr>
                  <a:t>2. </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4694445"/>
              </a:xfrm>
              <a:blipFill rotWithShape="0">
                <a:blip r:embed="rId2"/>
                <a:stretch>
                  <a:fillRect l="-309" r="-464"/>
                </a:stretch>
              </a:blipFill>
            </p:spPr>
            <p:txBody>
              <a:bodyPr/>
              <a:lstStyle/>
              <a:p>
                <a:r>
                  <a:rPr lang="en-US">
                    <a:noFill/>
                  </a:rPr>
                  <a:t> </a:t>
                </a:r>
              </a:p>
            </p:txBody>
          </p:sp>
        </mc:Fallback>
      </mc:AlternateContent>
    </p:spTree>
    <p:extLst>
      <p:ext uri="{BB962C8B-B14F-4D97-AF65-F5344CB8AC3E}">
        <p14:creationId xmlns:p14="http://schemas.microsoft.com/office/powerpoint/2010/main" val="3278626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08710"/>
            <a:ext cx="7886700" cy="581979"/>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Platform Architecture</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94910026"/>
                  </p:ext>
                </p:extLst>
              </p:nvPr>
            </p:nvGraphicFramePr>
            <p:xfrm>
              <a:off x="1113183" y="2056835"/>
              <a:ext cx="7089913" cy="4147097"/>
            </p:xfrm>
            <a:graphic>
              <a:graphicData uri="http://schemas.openxmlformats.org/drawingml/2006/table">
                <a:tbl>
                  <a:tblPr firstRow="1" firstCol="1" bandRow="1">
                    <a:tableStyleId>{5940675A-B579-460E-94D1-54222C63F5DA}</a:tableStyleId>
                  </a:tblPr>
                  <a:tblGrid>
                    <a:gridCol w="7089913"/>
                  </a:tblGrid>
                  <a:tr h="251143">
                    <a:tc>
                      <a:txBody>
                        <a:bodyPr/>
                        <a:lstStyle/>
                        <a:p>
                          <a:pPr marL="0" marR="0">
                            <a:lnSpc>
                              <a:spcPct val="107000"/>
                            </a:lnSpc>
                            <a:spcBef>
                              <a:spcPts val="0"/>
                            </a:spcBef>
                            <a:spcAft>
                              <a:spcPts val="0"/>
                            </a:spcAft>
                          </a:pPr>
                          <a:r>
                            <a:rPr lang="en-US" sz="1400" b="1">
                              <a:effectLst/>
                              <a:latin typeface="Times New Roman" panose="02020603050405020304" pitchFamily="18" charset="0"/>
                              <a:cs typeface="Times New Roman" panose="02020603050405020304" pitchFamily="18" charset="0"/>
                            </a:rPr>
                            <a:t>Algorithm1: User </a:t>
                          </a:r>
                          <a:r>
                            <a:rPr lang="en-US" sz="1400" b="1" spc="-5">
                              <a:effectLst/>
                              <a:latin typeface="Times New Roman" panose="02020603050405020304" pitchFamily="18" charset="0"/>
                              <a:cs typeface="Times New Roman" panose="02020603050405020304" pitchFamily="18" charset="0"/>
                            </a:rPr>
                            <a:t>login into the app and rent a vehicle</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1143">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Successful Login </a:t>
                          </a:r>
                          <a14:m>
                            <m:oMath xmlns:m="http://schemas.openxmlformats.org/officeDocument/2006/math">
                              <m:r>
                                <a:rPr lang="en-US" sz="1400" b="1" i="1">
                                  <a:effectLst/>
                                  <a:latin typeface="Cambria Math" panose="02040503050406030204" pitchFamily="18" charset="0"/>
                                </a:rPr>
                                <m:t>𝐀𝐟</m:t>
                              </m:r>
                            </m:oMath>
                          </a14:m>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291175">
                    <a:tc>
                      <a:txBody>
                        <a:bodyPr/>
                        <a:lstStyle/>
                        <a:p>
                          <a:pPr marL="0" marR="0" algn="just">
                            <a:lnSpc>
                              <a:spcPct val="107000"/>
                            </a:lnSpc>
                            <a:spcBef>
                              <a:spcPts val="0"/>
                            </a:spcBef>
                            <a:spcAft>
                              <a:spcPts val="0"/>
                            </a:spcAft>
                          </a:pPr>
                          <a:r>
                            <a:rPr lang="en-US" sz="1050" dirty="0">
                              <a:effectLst/>
                            </a:rPr>
                            <a:t> </a:t>
                          </a:r>
                          <a:endParaRPr lang="en-US" sz="1600" dirty="0">
                            <a:effectLst/>
                          </a:endParaRPr>
                        </a:p>
                        <a:p>
                          <a:pPr marL="0" marR="0" algn="just">
                            <a:lnSpc>
                              <a:spcPct val="107000"/>
                            </a:lnSpc>
                            <a:spcBef>
                              <a:spcPts val="0"/>
                            </a:spcBef>
                            <a:spcAft>
                              <a:spcPts val="0"/>
                            </a:spcAft>
                          </a:pPr>
                          <a14:m>
                            <m:oMath xmlns:m="http://schemas.openxmlformats.org/officeDocument/2006/math">
                              <m:r>
                                <a:rPr lang="en-US" sz="1400">
                                  <a:effectLst/>
                                  <a:latin typeface="Cambria Math" panose="02040503050406030204" pitchFamily="18" charset="0"/>
                                </a:rPr>
                                <m:t>𝜕</m:t>
                              </m:r>
                              <m:r>
                                <a:rPr lang="en-US" sz="1400">
                                  <a:effectLst/>
                                  <a:latin typeface="Cambria Math" panose="02040503050406030204" pitchFamily="18" charset="0"/>
                                </a:rPr>
                                <m:t>=</m:t>
                              </m:r>
                              <m:r>
                                <a:rPr lang="en-US" sz="1400">
                                  <a:effectLst/>
                                  <a:latin typeface="Cambria Math" panose="02040503050406030204" pitchFamily="18" charset="0"/>
                                </a:rPr>
                                <m:t>𝐹𝑖𝑙𝑡𝑒𝑟𝑉𝑒h𝑖𝑐𝑙𝑒</m:t>
                              </m:r>
                              <m:d>
                                <m:dPr>
                                  <m:ctrlPr>
                                    <a:rPr lang="en-US" sz="1400" i="1">
                                      <a:effectLst/>
                                      <a:latin typeface="Cambria Math" panose="02040503050406030204" pitchFamily="18" charset="0"/>
                                    </a:rPr>
                                  </m:ctrlPr>
                                </m:dPr>
                                <m:e>
                                  <m:r>
                                    <a:rPr lang="en-US" sz="1400">
                                      <a:effectLst/>
                                      <a:latin typeface="Cambria Math" panose="02040503050406030204" pitchFamily="18" charset="0"/>
                                    </a:rPr>
                                    <m:t>𝐶𝑓</m:t>
                                  </m:r>
                                </m:e>
                              </m:d>
                            </m:oMath>
                          </a14:m>
                          <a:r>
                            <a:rPr lang="en-US" sz="1400" dirty="0">
                              <a:effectLst/>
                            </a:rPr>
                            <a:t>                </a:t>
                          </a:r>
                          <a:r>
                            <a:rPr lang="en-US" sz="1100" dirty="0">
                              <a:effectLst/>
                            </a:rPr>
                            <a:t>% Apply filter for the vehicle required %</a:t>
                          </a:r>
                          <a:endParaRPr lang="en-US" sz="2400" dirty="0">
                            <a:effectLst/>
                          </a:endParaRPr>
                        </a:p>
                        <a:p>
                          <a:pPr marL="0" marR="0" algn="just">
                            <a:lnSpc>
                              <a:spcPct val="107000"/>
                            </a:lnSpc>
                            <a:spcBef>
                              <a:spcPts val="0"/>
                            </a:spcBef>
                            <a:spcAft>
                              <a:spcPts val="0"/>
                            </a:spcAft>
                          </a:pPr>
                          <a14:m>
                            <m:oMath xmlns:m="http://schemas.openxmlformats.org/officeDocument/2006/math">
                              <m:r>
                                <a:rPr lang="en-US" sz="1400">
                                  <a:effectLst/>
                                  <a:latin typeface="Cambria Math" panose="02040503050406030204" pitchFamily="18" charset="0"/>
                                </a:rPr>
                                <m:t>𝐶</m:t>
                              </m:r>
                              <m:r>
                                <a:rPr lang="en-US" sz="1400">
                                  <a:effectLst/>
                                  <a:latin typeface="Cambria Math" panose="02040503050406030204" pitchFamily="18" charset="0"/>
                                </a:rPr>
                                <m:t>′′</m:t>
                              </m:r>
                              <m:r>
                                <a:rPr lang="en-US" sz="1400">
                                  <a:effectLst/>
                                  <a:latin typeface="Cambria Math" panose="02040503050406030204" pitchFamily="18" charset="0"/>
                                </a:rPr>
                                <m:t>𝑓</m:t>
                              </m:r>
                              <m:r>
                                <a:rPr lang="en-US" sz="1400">
                                  <a:effectLst/>
                                  <a:latin typeface="Cambria Math" panose="02040503050406030204" pitchFamily="18" charset="0"/>
                                </a:rPr>
                                <m:t>=</m:t>
                              </m:r>
                              <m:r>
                                <a:rPr lang="en-US" sz="1400">
                                  <a:effectLst/>
                                  <a:latin typeface="Cambria Math" panose="02040503050406030204" pitchFamily="18" charset="0"/>
                                </a:rPr>
                                <m:t>𝑆𝑝𝑒𝑐𝑠</m:t>
                              </m:r>
                              <m:r>
                                <a:rPr lang="en-US" sz="1400">
                                  <a:effectLst/>
                                  <a:latin typeface="Cambria Math" panose="02040503050406030204" pitchFamily="18" charset="0"/>
                                </a:rPr>
                                <m:t>(</m:t>
                              </m:r>
                              <m:r>
                                <a:rPr lang="en-US" sz="1400">
                                  <a:effectLst/>
                                  <a:latin typeface="Cambria Math" panose="02040503050406030204" pitchFamily="18" charset="0"/>
                                </a:rPr>
                                <m:t>𝜕</m:t>
                              </m:r>
                              <m:r>
                                <a:rPr lang="en-US" sz="1400">
                                  <a:effectLst/>
                                  <a:latin typeface="Cambria Math" panose="02040503050406030204" pitchFamily="18" charset="0"/>
                                </a:rPr>
                                <m:t>)</m:t>
                              </m:r>
                            </m:oMath>
                          </a14:m>
                          <a:r>
                            <a:rPr lang="en-US" sz="1400" dirty="0">
                              <a:effectLst/>
                            </a:rPr>
                            <a:t>                            </a:t>
                          </a:r>
                          <a:r>
                            <a:rPr lang="en-US" sz="1100" dirty="0">
                              <a:effectLst/>
                            </a:rPr>
                            <a:t>% Provide vehicle specifications % </a:t>
                          </a:r>
                          <a:endParaRPr lang="en-US" sz="2400" dirty="0">
                            <a:effectLst/>
                          </a:endParaRPr>
                        </a:p>
                        <a:p>
                          <a:pPr marL="0" marR="0" algn="just">
                            <a:lnSpc>
                              <a:spcPct val="107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m:t>
                                    </m:r>
                                  </m:e>
                                  <m:sub>
                                    <m:r>
                                      <a:rPr lang="en-US" sz="1400">
                                        <a:effectLst/>
                                        <a:latin typeface="Cambria Math" panose="02040503050406030204" pitchFamily="18" charset="0"/>
                                      </a:rPr>
                                      <m:t>𝑠</m:t>
                                    </m:r>
                                  </m:sub>
                                </m:sSub>
                                <m:r>
                                  <a:rPr lang="en-US" sz="1400">
                                    <a:effectLst/>
                                    <a:latin typeface="Cambria Math" panose="02040503050406030204" pitchFamily="18" charset="0"/>
                                  </a:rPr>
                                  <m:t>=</m:t>
                                </m:r>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𝑆𝑡𝑎𝑟𝑡</m:t>
                                    </m:r>
                                    <m:r>
                                      <a:rPr lang="en-US" sz="1400">
                                        <a:effectLst/>
                                        <a:latin typeface="Cambria Math" panose="02040503050406030204" pitchFamily="18" charset="0"/>
                                      </a:rPr>
                                      <m:t>_</m:t>
                                    </m:r>
                                    <m:r>
                                      <a:rPr lang="en-US" sz="1400">
                                        <a:effectLst/>
                                        <a:latin typeface="Cambria Math" panose="02040503050406030204" pitchFamily="18" charset="0"/>
                                      </a:rPr>
                                      <m:t>𝑑𝑎𝑡𝑒</m:t>
                                    </m:r>
                                    <m:r>
                                      <a:rPr lang="en-US" sz="1400">
                                        <a:effectLst/>
                                        <a:latin typeface="Cambria Math" panose="02040503050406030204" pitchFamily="18" charset="0"/>
                                      </a:rPr>
                                      <m:t>(</m:t>
                                    </m:r>
                                    <m:r>
                                      <a:rPr lang="en-US" sz="1400">
                                        <a:effectLst/>
                                        <a:latin typeface="Cambria Math" panose="02040503050406030204" pitchFamily="18" charset="0"/>
                                      </a:rPr>
                                      <m:t>𝜕</m:t>
                                    </m:r>
                                    <m:r>
                                      <a:rPr lang="en-US" sz="1400">
                                        <a:effectLst/>
                                        <a:latin typeface="Cambria Math" panose="02040503050406030204" pitchFamily="18" charset="0"/>
                                      </a:rPr>
                                      <m:t>)</m:t>
                                    </m:r>
                                  </m:e>
                                  <m:sup/>
                                </m:sSup>
                              </m:oMath>
                            </m:oMathPara>
                          </a14:m>
                          <a:endParaRPr lang="en-US" sz="2400" dirty="0">
                            <a:effectLst/>
                          </a:endParaRPr>
                        </a:p>
                        <a:p>
                          <a:pPr marL="0" marR="0" algn="just">
                            <a:lnSpc>
                              <a:spcPct val="107000"/>
                            </a:lnSpc>
                            <a:spcBef>
                              <a:spcPts val="0"/>
                            </a:spcBef>
                            <a:spcAft>
                              <a:spcPts val="0"/>
                            </a:spcAft>
                          </a:pPr>
                          <a14:m>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m:t>
                                  </m:r>
                                </m:e>
                                <m:sub>
                                  <m:r>
                                    <a:rPr lang="en-US" sz="1400">
                                      <a:effectLst/>
                                      <a:latin typeface="Cambria Math" panose="02040503050406030204" pitchFamily="18" charset="0"/>
                                    </a:rPr>
                                    <m:t>𝑒</m:t>
                                  </m:r>
                                </m:sub>
                              </m:sSub>
                              <m:r>
                                <a:rPr lang="en-US" sz="1400">
                                  <a:effectLst/>
                                  <a:latin typeface="Cambria Math" panose="02040503050406030204" pitchFamily="18" charset="0"/>
                                </a:rPr>
                                <m:t>=</m:t>
                              </m:r>
                              <m:r>
                                <a:rPr lang="en-US" sz="1400">
                                  <a:effectLst/>
                                  <a:latin typeface="Cambria Math" panose="02040503050406030204" pitchFamily="18" charset="0"/>
                                </a:rPr>
                                <m:t>𝐸𝑛𝑑</m:t>
                              </m:r>
                              <m:r>
                                <a:rPr lang="en-US" sz="1400">
                                  <a:effectLst/>
                                  <a:latin typeface="Cambria Math" panose="02040503050406030204" pitchFamily="18" charset="0"/>
                                </a:rPr>
                                <m:t>_</m:t>
                              </m:r>
                              <m:r>
                                <a:rPr lang="en-US" sz="1400">
                                  <a:effectLst/>
                                  <a:latin typeface="Cambria Math" panose="02040503050406030204" pitchFamily="18" charset="0"/>
                                </a:rPr>
                                <m:t>𝑑𝑎𝑡𝑒</m:t>
                              </m:r>
                              <m:r>
                                <a:rPr lang="en-US" sz="1400">
                                  <a:effectLst/>
                                  <a:latin typeface="Cambria Math" panose="02040503050406030204" pitchFamily="18" charset="0"/>
                                </a:rPr>
                                <m:t>(</m:t>
                              </m:r>
                              <m:r>
                                <a:rPr lang="en-US" sz="1400">
                                  <a:effectLst/>
                                  <a:latin typeface="Cambria Math" panose="02040503050406030204" pitchFamily="18" charset="0"/>
                                </a:rPr>
                                <m:t>𝜕</m:t>
                              </m:r>
                              <m:r>
                                <a:rPr lang="en-US" sz="1400">
                                  <a:effectLst/>
                                  <a:latin typeface="Cambria Math" panose="02040503050406030204" pitchFamily="18" charset="0"/>
                                </a:rPr>
                                <m:t>)</m:t>
                              </m:r>
                            </m:oMath>
                          </a14:m>
                          <a:r>
                            <a:rPr lang="en-US" sz="1400" dirty="0">
                              <a:effectLst/>
                            </a:rPr>
                            <a:t>                         </a:t>
                          </a:r>
                          <a:r>
                            <a:rPr lang="en-US" sz="1100" dirty="0">
                              <a:effectLst/>
                            </a:rPr>
                            <a:t>% Add Start date and end date %</a:t>
                          </a:r>
                          <a:endParaRPr lang="en-US" sz="2400" dirty="0">
                            <a:effectLst/>
                          </a:endParaRPr>
                        </a:p>
                        <a:p>
                          <a:pPr marL="0" marR="0" algn="just">
                            <a:lnSpc>
                              <a:spcPct val="107000"/>
                            </a:lnSpc>
                            <a:spcBef>
                              <a:spcPts val="0"/>
                            </a:spcBef>
                            <a:spcAft>
                              <a:spcPts val="0"/>
                            </a:spcAft>
                          </a:pPr>
                          <a14:m>
                            <m:oMath xmlns:m="http://schemas.openxmlformats.org/officeDocument/2006/math">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m:t>
                                  </m:r>
                                </m:e>
                                <m:sup>
                                  <m:r>
                                    <a:rPr lang="en-US" sz="1400">
                                      <a:effectLst/>
                                      <a:latin typeface="Cambria Math" panose="02040503050406030204" pitchFamily="18" charset="0"/>
                                    </a:rPr>
                                    <m:t>′</m:t>
                                  </m:r>
                                </m:sup>
                              </m:sSup>
                              <m:r>
                                <a:rPr lang="en-US" sz="1400">
                                  <a:effectLst/>
                                  <a:latin typeface="Cambria Math" panose="02040503050406030204" pitchFamily="18" charset="0"/>
                                </a:rPr>
                                <m:t>=</m:t>
                              </m:r>
                              <m:r>
                                <a:rPr lang="en-US" sz="1400">
                                  <a:effectLst/>
                                  <a:latin typeface="Cambria Math" panose="02040503050406030204" pitchFamily="18" charset="0"/>
                                </a:rPr>
                                <m:t>𝐷𝑓</m:t>
                              </m:r>
                              <m:d>
                                <m:dPr>
                                  <m:ctrlPr>
                                    <a:rPr lang="en-US" sz="1400" i="1">
                                      <a:effectLst/>
                                      <a:latin typeface="Cambria Math" panose="02040503050406030204" pitchFamily="18" charset="0"/>
                                    </a:rPr>
                                  </m:ctrlPr>
                                </m:dPr>
                                <m:e>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𝐶</m:t>
                                      </m:r>
                                    </m:e>
                                    <m:sup>
                                      <m:r>
                                        <a:rPr lang="en-US" sz="1400">
                                          <a:effectLst/>
                                          <a:latin typeface="Cambria Math" panose="02040503050406030204" pitchFamily="18" charset="0"/>
                                        </a:rPr>
                                        <m:t>′′</m:t>
                                      </m:r>
                                    </m:sup>
                                  </m:sSup>
                                  <m:r>
                                    <a:rPr lang="en-US" sz="1400">
                                      <a:effectLst/>
                                      <a:latin typeface="Cambria Math" panose="02040503050406030204" pitchFamily="18" charset="0"/>
                                    </a:rPr>
                                    <m:t>𝑓</m:t>
                                  </m:r>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m:t>
                                      </m:r>
                                    </m:e>
                                    <m:sub>
                                      <m:r>
                                        <a:rPr lang="en-US" sz="1400">
                                          <a:effectLst/>
                                          <a:latin typeface="Cambria Math" panose="02040503050406030204" pitchFamily="18" charset="0"/>
                                        </a:rPr>
                                        <m:t>𝑠</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m:t>
                                      </m:r>
                                    </m:e>
                                    <m:sub>
                                      <m:r>
                                        <a:rPr lang="en-US" sz="1400">
                                          <a:effectLst/>
                                          <a:latin typeface="Cambria Math" panose="02040503050406030204" pitchFamily="18" charset="0"/>
                                        </a:rPr>
                                        <m:t>𝑒</m:t>
                                      </m:r>
                                    </m:sub>
                                  </m:sSub>
                                </m:e>
                              </m:d>
                            </m:oMath>
                          </a14:m>
                          <a:r>
                            <a:rPr lang="en-US" sz="1400" dirty="0">
                              <a:effectLst/>
                            </a:rPr>
                            <a:t>                    </a:t>
                          </a:r>
                          <a:r>
                            <a:rPr lang="en-US" sz="1100" dirty="0">
                              <a:effectLst/>
                            </a:rPr>
                            <a:t>% Select the vehicle required %</a:t>
                          </a:r>
                          <a:endParaRPr lang="en-US" sz="2400" dirty="0">
                            <a:effectLst/>
                          </a:endParaRPr>
                        </a:p>
                        <a:p>
                          <a:pPr marL="0" marR="0" algn="l">
                            <a:lnSpc>
                              <a:spcPct val="107000"/>
                            </a:lnSpc>
                            <a:spcBef>
                              <a:spcPts val="0"/>
                            </a:spcBef>
                            <a:spcAft>
                              <a:spcPts val="0"/>
                            </a:spcAft>
                          </a:pPr>
                          <a14:m>
                            <m:oMath xmlns:m="http://schemas.openxmlformats.org/officeDocument/2006/math">
                              <m:r>
                                <a:rPr lang="en-US" sz="1400">
                                  <a:effectLst/>
                                  <a:latin typeface="Cambria Math" panose="02040503050406030204" pitchFamily="18" charset="0"/>
                                </a:rPr>
                                <m:t>𝐸</m:t>
                              </m:r>
                              <m:r>
                                <a:rPr lang="en-US" sz="1400">
                                  <a:effectLst/>
                                  <a:latin typeface="Cambria Math" panose="02040503050406030204" pitchFamily="18" charset="0"/>
                                </a:rPr>
                                <m:t>′</m:t>
                              </m:r>
                              <m:r>
                                <a:rPr lang="en-US" sz="1400">
                                  <a:effectLst/>
                                  <a:latin typeface="Cambria Math" panose="02040503050406030204" pitchFamily="18" charset="0"/>
                                </a:rPr>
                                <m:t>𝑓</m:t>
                              </m:r>
                              <m:r>
                                <a:rPr lang="en-US" sz="1400">
                                  <a:effectLst/>
                                  <a:latin typeface="Cambria Math" panose="02040503050406030204" pitchFamily="18" charset="0"/>
                                </a:rPr>
                                <m:t>= </m:t>
                              </m:r>
                              <m:r>
                                <a:rPr lang="en-US" sz="1400">
                                  <a:effectLst/>
                                  <a:latin typeface="Cambria Math" panose="02040503050406030204" pitchFamily="18" charset="0"/>
                                </a:rPr>
                                <m:t>𝐸𝑓</m:t>
                              </m:r>
                              <m:r>
                                <a:rPr lang="en-US" sz="1400">
                                  <a:effectLst/>
                                  <a:latin typeface="Cambria Math" panose="02040503050406030204" pitchFamily="18" charset="0"/>
                                </a:rPr>
                                <m:t>(</m:t>
                              </m:r>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m:t>
                                  </m:r>
                                </m:e>
                                <m:sup>
                                  <m:r>
                                    <a:rPr lang="en-US" sz="1400">
                                      <a:effectLst/>
                                      <a:latin typeface="Cambria Math" panose="02040503050406030204" pitchFamily="18" charset="0"/>
                                    </a:rPr>
                                    <m:t>′</m:t>
                                  </m:r>
                                </m:sup>
                              </m:sSup>
                              <m:r>
                                <a:rPr lang="en-US" sz="1400">
                                  <a:effectLst/>
                                  <a:latin typeface="Cambria Math" panose="02040503050406030204" pitchFamily="18" charset="0"/>
                                </a:rPr>
                                <m:t>)</m:t>
                              </m:r>
                            </m:oMath>
                          </a14:m>
                          <a:r>
                            <a:rPr lang="en-US" sz="1400" dirty="0">
                              <a:effectLst/>
                            </a:rPr>
                            <a:t>                               </a:t>
                          </a:r>
                          <a:r>
                            <a:rPr lang="en-US" sz="1100" dirty="0">
                              <a:effectLst/>
                            </a:rPr>
                            <a:t>% Provide the details and documentation%</a:t>
                          </a:r>
                          <a:endParaRPr lang="en-US" sz="2400" dirty="0">
                            <a:effectLst/>
                          </a:endParaRPr>
                        </a:p>
                        <a:p>
                          <a:pPr marL="0" marR="0" algn="l">
                            <a:lnSpc>
                              <a:spcPct val="107000"/>
                            </a:lnSpc>
                            <a:spcBef>
                              <a:spcPts val="0"/>
                            </a:spcBef>
                            <a:spcAft>
                              <a:spcPts val="0"/>
                            </a:spcAft>
                          </a:pPr>
                          <a14:m>
                            <m:oMath xmlns:m="http://schemas.openxmlformats.org/officeDocument/2006/math">
                              <m:r>
                                <a:rPr lang="en-US" sz="1400">
                                  <a:effectLst/>
                                  <a:latin typeface="Cambria Math" panose="02040503050406030204" pitchFamily="18" charset="0"/>
                                </a:rPr>
                                <m:t>𝐺</m:t>
                              </m:r>
                              <m:r>
                                <a:rPr lang="en-US" sz="1400">
                                  <a:effectLst/>
                                  <a:latin typeface="Cambria Math" panose="02040503050406030204" pitchFamily="18" charset="0"/>
                                </a:rPr>
                                <m:t>′= </m:t>
                              </m:r>
                              <m:r>
                                <a:rPr lang="en-US" sz="1400">
                                  <a:effectLst/>
                                  <a:latin typeface="Cambria Math" panose="02040503050406030204" pitchFamily="18" charset="0"/>
                                </a:rPr>
                                <m:t>𝐹𝑓</m:t>
                              </m:r>
                              <m:d>
                                <m:dPr>
                                  <m:ctrlPr>
                                    <a:rPr lang="en-US" sz="1400" i="1">
                                      <a:effectLst/>
                                      <a:latin typeface="Cambria Math" panose="02040503050406030204" pitchFamily="18" charset="0"/>
                                    </a:rPr>
                                  </m:ctrlPr>
                                </m:dPr>
                                <m:e>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𝐸</m:t>
                                      </m:r>
                                    </m:e>
                                    <m:sup>
                                      <m:r>
                                        <a:rPr lang="en-US" sz="1400">
                                          <a:effectLst/>
                                          <a:latin typeface="Cambria Math" panose="02040503050406030204" pitchFamily="18" charset="0"/>
                                        </a:rPr>
                                        <m:t>′</m:t>
                                      </m:r>
                                    </m:sup>
                                  </m:sSup>
                                  <m:r>
                                    <a:rPr lang="en-US" sz="1400">
                                      <a:effectLst/>
                                      <a:latin typeface="Cambria Math" panose="02040503050406030204" pitchFamily="18" charset="0"/>
                                    </a:rPr>
                                    <m:t>𝑓</m:t>
                                  </m:r>
                                  <m:r>
                                    <a:rPr lang="en-US" sz="1400">
                                      <a:effectLst/>
                                      <a:latin typeface="Cambria Math" panose="02040503050406030204" pitchFamily="18" charset="0"/>
                                    </a:rPr>
                                    <m:t>,</m:t>
                                  </m:r>
                                  <m:r>
                                    <a:rPr lang="en-US" sz="1400">
                                      <a:effectLst/>
                                      <a:latin typeface="Cambria Math" panose="02040503050406030204" pitchFamily="18" charset="0"/>
                                    </a:rPr>
                                    <m:t>𝐺</m:t>
                                  </m:r>
                                  <m:r>
                                    <a:rPr lang="en-US" sz="1400">
                                      <a:effectLst/>
                                      <a:latin typeface="Cambria Math" panose="02040503050406030204" pitchFamily="18" charset="0"/>
                                    </a:rPr>
                                    <m:t>′′</m:t>
                                  </m:r>
                                </m:e>
                              </m:d>
                            </m:oMath>
                          </a14:m>
                          <a:r>
                            <a:rPr lang="en-US" sz="1100" dirty="0">
                              <a:effectLst/>
                            </a:rPr>
                            <a:t>                                  % Make Payment to verified host G’’ and vehicle is booked%</a:t>
                          </a:r>
                          <a:endParaRPr lang="en-US" sz="2400" dirty="0">
                            <a:effectLst/>
                          </a:endParaRPr>
                        </a:p>
                        <a:p>
                          <a:pPr marL="0" marR="0">
                            <a:lnSpc>
                              <a:spcPct val="107000"/>
                            </a:lnSpc>
                            <a:spcBef>
                              <a:spcPts val="0"/>
                            </a:spcBef>
                            <a:spcAft>
                              <a:spcPts val="0"/>
                            </a:spcAft>
                          </a:pPr>
                          <a:r>
                            <a:rPr lang="en-US" sz="1100" dirty="0">
                              <a:effectLst/>
                            </a:rPr>
                            <a:t> </a:t>
                          </a:r>
                          <a:endParaRPr lang="en-US" sz="2400" dirty="0">
                            <a:effectLst/>
                          </a:endParaRPr>
                        </a:p>
                        <a:p>
                          <a:pPr marL="0" marR="0" algn="r">
                            <a:lnSpc>
                              <a:spcPct val="107000"/>
                            </a:lnSpc>
                            <a:spcBef>
                              <a:spcPts val="0"/>
                            </a:spcBef>
                            <a:spcAft>
                              <a:spcPts val="0"/>
                            </a:spcAft>
                          </a:pPr>
                          <a:r>
                            <a:rPr lang="en-US" sz="9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1143">
                    <a:tc>
                      <a:txBody>
                        <a:bodyPr/>
                        <a:lstStyle/>
                        <a:p>
                          <a:pPr marL="0" marR="0">
                            <a:lnSpc>
                              <a:spcPct val="107000"/>
                            </a:lnSpc>
                            <a:spcBef>
                              <a:spcPts val="0"/>
                            </a:spcBef>
                            <a:spcAft>
                              <a:spcPts val="0"/>
                            </a:spcAft>
                          </a:pPr>
                          <a:r>
                            <a:rPr lang="en-US" sz="1400" b="1">
                              <a:effectLst/>
                              <a:latin typeface="Times New Roman" panose="02020603050405020304" pitchFamily="18" charset="0"/>
                              <a:cs typeface="Times New Roman" panose="02020603050405020304" pitchFamily="18" charset="0"/>
                            </a:rPr>
                            <a:t>Algorithm2: Host Registration</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1143">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Successful Login </a:t>
                          </a:r>
                          <a14:m>
                            <m:oMath xmlns:m="http://schemas.openxmlformats.org/officeDocument/2006/math">
                              <m:r>
                                <a:rPr lang="en-US" sz="1400" b="1" i="1">
                                  <a:effectLst/>
                                  <a:latin typeface="Cambria Math" panose="02040503050406030204" pitchFamily="18" charset="0"/>
                                </a:rPr>
                                <m:t>𝐀𝐟</m:t>
                              </m:r>
                            </m:oMath>
                          </a14:m>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851350">
                    <a:tc>
                      <a:txBody>
                        <a:bodyPr/>
                        <a:lstStyle/>
                        <a:p>
                          <a:pPr marL="0" marR="0" algn="just">
                            <a:lnSpc>
                              <a:spcPct val="107000"/>
                            </a:lnSpc>
                            <a:spcBef>
                              <a:spcPts val="0"/>
                            </a:spcBef>
                            <a:spcAft>
                              <a:spcPts val="0"/>
                            </a:spcAft>
                          </a:pPr>
                          <a14:m>
                            <m:oMath xmlns:m="http://schemas.openxmlformats.org/officeDocument/2006/math">
                              <m:r>
                                <a:rPr lang="en-US" sz="1600">
                                  <a:effectLst/>
                                  <a:latin typeface="Cambria Math" panose="02040503050406030204" pitchFamily="18" charset="0"/>
                                </a:rPr>
                                <m:t>𝐶</m:t>
                              </m:r>
                              <m:r>
                                <a:rPr lang="en-US" sz="1600">
                                  <a:effectLst/>
                                  <a:latin typeface="Cambria Math" panose="02040503050406030204" pitchFamily="18" charset="0"/>
                                </a:rPr>
                                <m:t>′</m:t>
                              </m:r>
                              <m:r>
                                <a:rPr lang="en-US" sz="1600">
                                  <a:effectLst/>
                                  <a:latin typeface="Cambria Math" panose="02040503050406030204" pitchFamily="18" charset="0"/>
                                </a:rPr>
                                <m:t>𝑓</m:t>
                              </m:r>
                              <m:r>
                                <a:rPr lang="en-US" sz="1600">
                                  <a:effectLst/>
                                  <a:latin typeface="Cambria Math" panose="02040503050406030204" pitchFamily="18" charset="0"/>
                                </a:rPr>
                                <m:t>=</m:t>
                              </m:r>
                              <m:r>
                                <a:rPr lang="en-US" sz="1600">
                                  <a:effectLst/>
                                  <a:latin typeface="Cambria Math" panose="02040503050406030204" pitchFamily="18" charset="0"/>
                                </a:rPr>
                                <m:t>𝐻𝑜𝑠𝑡</m:t>
                              </m:r>
                              <m:d>
                                <m:dPr>
                                  <m:ctrlPr>
                                    <a:rPr lang="en-US" sz="1600" i="1">
                                      <a:effectLst/>
                                      <a:latin typeface="Cambria Math" panose="02040503050406030204" pitchFamily="18" charset="0"/>
                                    </a:rPr>
                                  </m:ctrlPr>
                                </m:dPr>
                                <m:e>
                                  <m:r>
                                    <a:rPr lang="en-US" sz="1600">
                                      <a:effectLst/>
                                      <a:latin typeface="Cambria Math" panose="02040503050406030204" pitchFamily="18" charset="0"/>
                                    </a:rPr>
                                    <m:t>𝐴𝑓</m:t>
                                  </m:r>
                                </m:e>
                              </m:d>
                            </m:oMath>
                          </a14:m>
                          <a:r>
                            <a:rPr lang="en-US" sz="1600" dirty="0">
                              <a:effectLst/>
                            </a:rPr>
                            <a:t>                             </a:t>
                          </a:r>
                          <a:r>
                            <a:rPr lang="en-US" sz="1200" dirty="0">
                              <a:effectLst/>
                            </a:rPr>
                            <a:t>% Apply Host Login %</a:t>
                          </a:r>
                          <a:endParaRPr lang="en-US" sz="2800" dirty="0">
                            <a:effectLst/>
                          </a:endParaRPr>
                        </a:p>
                        <a:p>
                          <a:pPr marL="0" marR="0">
                            <a:lnSpc>
                              <a:spcPct val="107000"/>
                            </a:lnSpc>
                            <a:spcBef>
                              <a:spcPts val="0"/>
                            </a:spcBef>
                            <a:spcAft>
                              <a:spcPts val="0"/>
                            </a:spcAft>
                          </a:pPr>
                          <a14:m>
                            <m:oMath xmlns:m="http://schemas.openxmlformats.org/officeDocument/2006/math">
                              <m:r>
                                <a:rPr lang="en-US" sz="1600">
                                  <a:effectLst/>
                                  <a:latin typeface="Cambria Math" panose="02040503050406030204" pitchFamily="18" charset="0"/>
                                </a:rPr>
                                <m:t>𝐹</m:t>
                              </m:r>
                              <m:r>
                                <a:rPr lang="en-US" sz="1600">
                                  <a:effectLst/>
                                  <a:latin typeface="Cambria Math" panose="02040503050406030204" pitchFamily="18" charset="0"/>
                                </a:rPr>
                                <m:t>′</m:t>
                              </m:r>
                              <m:r>
                                <a:rPr lang="en-US" sz="1600">
                                  <a:effectLst/>
                                  <a:latin typeface="Cambria Math" panose="02040503050406030204" pitchFamily="18" charset="0"/>
                                </a:rPr>
                                <m:t>𝑓</m:t>
                              </m:r>
                              <m:r>
                                <a:rPr lang="en-US" sz="1600">
                                  <a:effectLst/>
                                  <a:latin typeface="Cambria Math" panose="02040503050406030204" pitchFamily="18" charset="0"/>
                                </a:rPr>
                                <m:t>=</m:t>
                              </m:r>
                              <m:r>
                                <a:rPr lang="en-US" sz="1600">
                                  <a:effectLst/>
                                  <a:latin typeface="Cambria Math" panose="02040503050406030204" pitchFamily="18" charset="0"/>
                                </a:rPr>
                                <m:t>𝐸𝑓</m:t>
                              </m:r>
                              <m:d>
                                <m:dPr>
                                  <m:ctrlPr>
                                    <a:rPr lang="en-US" sz="1600" i="1">
                                      <a:effectLst/>
                                      <a:latin typeface="Cambria Math" panose="02040503050406030204" pitchFamily="18" charset="0"/>
                                    </a:rPr>
                                  </m:ctrlPr>
                                </m:dPr>
                                <m:e>
                                  <m:r>
                                    <a:rPr lang="en-US" sz="1600">
                                      <a:effectLst/>
                                      <a:latin typeface="Cambria Math" panose="02040503050406030204" pitchFamily="18" charset="0"/>
                                    </a:rPr>
                                    <m:t>𝐶</m:t>
                                  </m:r>
                                  <m:r>
                                    <a:rPr lang="en-US" sz="1600">
                                      <a:effectLst/>
                                      <a:latin typeface="Cambria Math" panose="02040503050406030204" pitchFamily="18" charset="0"/>
                                    </a:rPr>
                                    <m:t>′</m:t>
                                  </m:r>
                                  <m:r>
                                    <a:rPr lang="en-US" sz="1600">
                                      <a:effectLst/>
                                      <a:latin typeface="Cambria Math" panose="02040503050406030204" pitchFamily="18" charset="0"/>
                                    </a:rPr>
                                    <m:t>𝑓</m:t>
                                  </m:r>
                                </m:e>
                              </m:d>
                            </m:oMath>
                          </a14:m>
                          <a:r>
                            <a:rPr lang="en-US" sz="1600" dirty="0">
                              <a:effectLst/>
                            </a:rPr>
                            <a:t>                                </a:t>
                          </a:r>
                          <a:r>
                            <a:rPr lang="en-US" sz="1200" dirty="0">
                              <a:effectLst/>
                            </a:rPr>
                            <a:t>% provide details &amp; Documents %</a:t>
                          </a:r>
                          <a:endParaRPr lang="en-US" sz="2800" dirty="0">
                            <a:effectLst/>
                          </a:endParaRPr>
                        </a:p>
                        <a:p>
                          <a:pPr marL="0" marR="0">
                            <a:lnSpc>
                              <a:spcPct val="107000"/>
                            </a:lnSpc>
                            <a:spcBef>
                              <a:spcPts val="0"/>
                            </a:spcBef>
                            <a:spcAft>
                              <a:spcPts val="0"/>
                            </a:spcAft>
                          </a:pPr>
                          <a14:m>
                            <m:oMath xmlns:m="http://schemas.openxmlformats.org/officeDocument/2006/math">
                              <m:r>
                                <m:rPr>
                                  <m:sty m:val="p"/>
                                </m:rPr>
                                <a:rPr lang="en-US" sz="1600">
                                  <a:effectLst/>
                                  <a:latin typeface="Cambria Math" panose="02040503050406030204" pitchFamily="18" charset="0"/>
                                </a:rPr>
                                <m:t>G</m:t>
                              </m:r>
                              <m:r>
                                <a:rPr lang="en-US" sz="1600">
                                  <a:effectLst/>
                                  <a:latin typeface="Cambria Math" panose="02040503050406030204" pitchFamily="18" charset="0"/>
                                </a:rPr>
                                <m:t>′′=</m:t>
                              </m:r>
                              <m:r>
                                <a:rPr lang="en-US" sz="1600">
                                  <a:effectLst/>
                                  <a:latin typeface="Cambria Math" panose="02040503050406030204" pitchFamily="18" charset="0"/>
                                </a:rPr>
                                <m:t>𝑉𝑒𝑟𝑓𝑖𝑦</m:t>
                              </m:r>
                              <m:r>
                                <a:rPr lang="en-US" sz="1600">
                                  <a:effectLst/>
                                  <a:latin typeface="Cambria Math" panose="02040503050406030204" pitchFamily="18" charset="0"/>
                                </a:rPr>
                                <m:t>_</m:t>
                              </m:r>
                              <m:r>
                                <a:rPr lang="en-US" sz="1600">
                                  <a:effectLst/>
                                  <a:latin typeface="Cambria Math" panose="02040503050406030204" pitchFamily="18" charset="0"/>
                                </a:rPr>
                                <m:t>𝐻𝑜𝑠𝑡</m:t>
                              </m:r>
                              <m:r>
                                <a:rPr lang="en-US" sz="1600">
                                  <a:effectLst/>
                                  <a:latin typeface="Cambria Math" panose="02040503050406030204" pitchFamily="18" charset="0"/>
                                </a:rPr>
                                <m:t>(</m:t>
                              </m:r>
                              <m:sSup>
                                <m:sSupPr>
                                  <m:ctrlPr>
                                    <a:rPr lang="en-US" sz="1600" i="1">
                                      <a:effectLst/>
                                      <a:latin typeface="Cambria Math" panose="02040503050406030204" pitchFamily="18" charset="0"/>
                                    </a:rPr>
                                  </m:ctrlPr>
                                </m:sSupPr>
                                <m:e>
                                  <m:r>
                                    <a:rPr lang="en-US" sz="1600">
                                      <a:effectLst/>
                                      <a:latin typeface="Cambria Math" panose="02040503050406030204" pitchFamily="18" charset="0"/>
                                    </a:rPr>
                                    <m:t>𝐹</m:t>
                                  </m:r>
                                </m:e>
                                <m:sup>
                                  <m:r>
                                    <a:rPr lang="en-US" sz="1600">
                                      <a:effectLst/>
                                      <a:latin typeface="Cambria Math" panose="02040503050406030204" pitchFamily="18" charset="0"/>
                                    </a:rPr>
                                    <m:t>′</m:t>
                                  </m:r>
                                </m:sup>
                              </m:sSup>
                              <m:r>
                                <a:rPr lang="en-US" sz="1600">
                                  <a:effectLst/>
                                  <a:latin typeface="Cambria Math" panose="02040503050406030204" pitchFamily="18" charset="0"/>
                                </a:rPr>
                                <m:t>𝑓</m:t>
                              </m:r>
                              <m:r>
                                <a:rPr lang="en-US" sz="1600">
                                  <a:effectLst/>
                                  <a:latin typeface="Cambria Math" panose="02040503050406030204" pitchFamily="18" charset="0"/>
                                </a:rPr>
                                <m:t>)</m:t>
                              </m:r>
                            </m:oMath>
                          </a14:m>
                          <a:r>
                            <a:rPr lang="en-US" sz="1600" dirty="0">
                              <a:effectLst/>
                            </a:rPr>
                            <a:t>                </a:t>
                          </a:r>
                          <a:r>
                            <a:rPr lang="en-US" sz="1200" dirty="0">
                              <a:effectLst/>
                            </a:rPr>
                            <a:t>% Host H verified and account opened.%</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94910026"/>
                  </p:ext>
                </p:extLst>
              </p:nvPr>
            </p:nvGraphicFramePr>
            <p:xfrm>
              <a:off x="1113183" y="2056835"/>
              <a:ext cx="7089913" cy="4147097"/>
            </p:xfrm>
            <a:graphic>
              <a:graphicData uri="http://schemas.openxmlformats.org/drawingml/2006/table">
                <a:tbl>
                  <a:tblPr firstRow="1" firstCol="1" bandRow="1">
                    <a:tableStyleId>{5940675A-B579-460E-94D1-54222C63F5DA}</a:tableStyleId>
                  </a:tblPr>
                  <a:tblGrid>
                    <a:gridCol w="7089913"/>
                  </a:tblGrid>
                  <a:tr h="251143">
                    <a:tc>
                      <a:txBody>
                        <a:bodyPr/>
                        <a:lstStyle/>
                        <a:p>
                          <a:pPr marL="0" marR="0">
                            <a:lnSpc>
                              <a:spcPct val="107000"/>
                            </a:lnSpc>
                            <a:spcBef>
                              <a:spcPts val="0"/>
                            </a:spcBef>
                            <a:spcAft>
                              <a:spcPts val="0"/>
                            </a:spcAft>
                          </a:pPr>
                          <a:r>
                            <a:rPr lang="en-US" sz="1400" b="1">
                              <a:effectLst/>
                              <a:latin typeface="Times New Roman" panose="02020603050405020304" pitchFamily="18" charset="0"/>
                              <a:cs typeface="Times New Roman" panose="02020603050405020304" pitchFamily="18" charset="0"/>
                            </a:rPr>
                            <a:t>Algorithm1: User </a:t>
                          </a:r>
                          <a:r>
                            <a:rPr lang="en-US" sz="1400" b="1" spc="-5">
                              <a:effectLst/>
                              <a:latin typeface="Times New Roman" panose="02020603050405020304" pitchFamily="18" charset="0"/>
                              <a:cs typeface="Times New Roman" panose="02020603050405020304" pitchFamily="18" charset="0"/>
                            </a:rPr>
                            <a:t>login into the app and rent a vehicle</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1143">
                    <a:tc>
                      <a:txBody>
                        <a:bodyPr/>
                        <a:lstStyle/>
                        <a:p>
                          <a:endParaRPr lang="en-US"/>
                        </a:p>
                      </a:txBody>
                      <a:tcPr marL="68580" marR="68580" marT="0" marB="0">
                        <a:blipFill rotWithShape="0">
                          <a:blip r:embed="rId2"/>
                          <a:stretch>
                            <a:fillRect l="-86" t="-121951" r="-172" b="-1473171"/>
                          </a:stretch>
                        </a:blipFill>
                      </a:tcPr>
                    </a:tc>
                  </a:tr>
                  <a:tr h="2291175">
                    <a:tc>
                      <a:txBody>
                        <a:bodyPr/>
                        <a:lstStyle/>
                        <a:p>
                          <a:endParaRPr lang="en-US"/>
                        </a:p>
                      </a:txBody>
                      <a:tcPr marL="68580" marR="68580" marT="0" marB="0">
                        <a:blipFill rotWithShape="0">
                          <a:blip r:embed="rId2"/>
                          <a:stretch>
                            <a:fillRect l="-86" t="-24138" r="-172" b="-60212"/>
                          </a:stretch>
                        </a:blipFill>
                      </a:tcPr>
                    </a:tc>
                  </a:tr>
                  <a:tr h="251143">
                    <a:tc>
                      <a:txBody>
                        <a:bodyPr/>
                        <a:lstStyle/>
                        <a:p>
                          <a:pPr marL="0" marR="0">
                            <a:lnSpc>
                              <a:spcPct val="107000"/>
                            </a:lnSpc>
                            <a:spcBef>
                              <a:spcPts val="0"/>
                            </a:spcBef>
                            <a:spcAft>
                              <a:spcPts val="0"/>
                            </a:spcAft>
                          </a:pPr>
                          <a:r>
                            <a:rPr lang="en-US" sz="1400" b="1">
                              <a:effectLst/>
                              <a:latin typeface="Times New Roman" panose="02020603050405020304" pitchFamily="18" charset="0"/>
                              <a:cs typeface="Times New Roman" panose="02020603050405020304" pitchFamily="18" charset="0"/>
                            </a:rPr>
                            <a:t>Algorithm2: Host Registration</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1143">
                    <a:tc>
                      <a:txBody>
                        <a:bodyPr/>
                        <a:lstStyle/>
                        <a:p>
                          <a:endParaRPr lang="en-US"/>
                        </a:p>
                      </a:txBody>
                      <a:tcPr marL="68580" marR="68580" marT="0" marB="0">
                        <a:blipFill rotWithShape="0">
                          <a:blip r:embed="rId2"/>
                          <a:stretch>
                            <a:fillRect l="-86" t="-1241463" r="-172" b="-353659"/>
                          </a:stretch>
                        </a:blipFill>
                      </a:tcPr>
                    </a:tc>
                  </a:tr>
                  <a:tr h="851350">
                    <a:tc>
                      <a:txBody>
                        <a:bodyPr/>
                        <a:lstStyle/>
                        <a:p>
                          <a:endParaRPr lang="en-US"/>
                        </a:p>
                      </a:txBody>
                      <a:tcPr marL="68580" marR="68580" marT="0" marB="0">
                        <a:blipFill rotWithShape="0">
                          <a:blip r:embed="rId2"/>
                          <a:stretch>
                            <a:fillRect l="-86" t="-392857" r="-172" b="-3571"/>
                          </a:stretch>
                        </a:blipFill>
                      </a:tcPr>
                    </a:tc>
                  </a:tr>
                </a:tbl>
              </a:graphicData>
            </a:graphic>
          </p:graphicFrame>
        </mc:Fallback>
      </mc:AlternateContent>
    </p:spTree>
    <p:extLst>
      <p:ext uri="{BB962C8B-B14F-4D97-AF65-F5344CB8AC3E}">
        <p14:creationId xmlns:p14="http://schemas.microsoft.com/office/powerpoint/2010/main" val="321743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417"/>
            <a:ext cx="7886700" cy="715618"/>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Approval for Final External Project Evaluation VIII SEM</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3259" b="3995"/>
          <a:stretch/>
        </p:blipFill>
        <p:spPr>
          <a:xfrm>
            <a:off x="0" y="1934816"/>
            <a:ext cx="9144000" cy="4253949"/>
          </a:xfrm>
          <a:prstGeom prst="rect">
            <a:avLst/>
          </a:prstGeom>
        </p:spPr>
      </p:pic>
    </p:spTree>
    <p:extLst>
      <p:ext uri="{BB962C8B-B14F-4D97-AF65-F5344CB8AC3E}">
        <p14:creationId xmlns:p14="http://schemas.microsoft.com/office/powerpoint/2010/main" val="1748226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80661"/>
            <a:ext cx="7886700" cy="710028"/>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Application Development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690689"/>
            <a:ext cx="7886700" cy="4486274"/>
          </a:xfrm>
        </p:spPr>
        <p:txBody>
          <a:bodyPr>
            <a:normAutofit/>
          </a:bodyPr>
          <a:lstStyle/>
          <a:p>
            <a:r>
              <a:rPr lang="en-US" sz="2400" b="1" dirty="0" smtClean="0">
                <a:latin typeface="Times New Roman" panose="02020603050405020304" pitchFamily="18" charset="0"/>
                <a:cs typeface="Times New Roman" panose="02020603050405020304" pitchFamily="18" charset="0"/>
              </a:rPr>
              <a:t>Snapshot of application module</a:t>
            </a:r>
          </a:p>
        </p:txBody>
      </p:sp>
      <p:sp>
        <p:nvSpPr>
          <p:cNvPr id="5" name="TextBox 4"/>
          <p:cNvSpPr txBox="1"/>
          <p:nvPr/>
        </p:nvSpPr>
        <p:spPr>
          <a:xfrm>
            <a:off x="3634004" y="6323074"/>
            <a:ext cx="2507418"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Screenshots from APP</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26" y="2199861"/>
            <a:ext cx="3086100" cy="39354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21" y="2199860"/>
            <a:ext cx="2428571" cy="3977103"/>
          </a:xfrm>
          <a:prstGeom prst="rect">
            <a:avLst/>
          </a:prstGeom>
        </p:spPr>
      </p:pic>
    </p:spTree>
    <p:extLst>
      <p:ext uri="{BB962C8B-B14F-4D97-AF65-F5344CB8AC3E}">
        <p14:creationId xmlns:p14="http://schemas.microsoft.com/office/powerpoint/2010/main" val="331450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4886"/>
            <a:ext cx="7886700" cy="840885"/>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Test Cases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44914"/>
            <a:ext cx="7886700" cy="5313085"/>
          </a:xfrm>
        </p:spPr>
        <p:txBody>
          <a:bodyPr>
            <a:normAutofit/>
          </a:bodyPr>
          <a:lstStyle/>
          <a:p>
            <a:r>
              <a:rPr lang="en-US" sz="2400" b="1" dirty="0" smtClean="0">
                <a:latin typeface="Times New Roman" panose="02020603050405020304" pitchFamily="18" charset="0"/>
                <a:cs typeface="Times New Roman" panose="02020603050405020304" pitchFamily="18" charset="0"/>
              </a:rPr>
              <a:t>Few test cases for the application testing.</a:t>
            </a:r>
          </a:p>
        </p:txBody>
      </p:sp>
      <p:graphicFrame>
        <p:nvGraphicFramePr>
          <p:cNvPr id="8" name="Table 7"/>
          <p:cNvGraphicFramePr>
            <a:graphicFrameLocks noGrp="1"/>
          </p:cNvGraphicFramePr>
          <p:nvPr>
            <p:extLst>
              <p:ext uri="{D42A27DB-BD31-4B8C-83A1-F6EECF244321}">
                <p14:modId xmlns:p14="http://schemas.microsoft.com/office/powerpoint/2010/main" val="141934157"/>
              </p:ext>
            </p:extLst>
          </p:nvPr>
        </p:nvGraphicFramePr>
        <p:xfrm>
          <a:off x="919106" y="2001079"/>
          <a:ext cx="2853055" cy="2010387"/>
        </p:xfrm>
        <a:graphic>
          <a:graphicData uri="http://schemas.openxmlformats.org/drawingml/2006/table">
            <a:tbl>
              <a:tblPr firstRow="1" firstCol="1" bandRow="1"/>
              <a:tblGrid>
                <a:gridCol w="1485900">
                  <a:extLst>
                    <a:ext uri="{9D8B030D-6E8A-4147-A177-3AD203B41FA5}">
                      <a16:colId xmlns="" xmlns:a16="http://schemas.microsoft.com/office/drawing/2014/main" val="20000"/>
                    </a:ext>
                  </a:extLst>
                </a:gridCol>
                <a:gridCol w="1367155">
                  <a:extLst>
                    <a:ext uri="{9D8B030D-6E8A-4147-A177-3AD203B41FA5}">
                      <a16:colId xmlns="" xmlns:a16="http://schemas.microsoft.com/office/drawing/2014/main" val="20001"/>
                    </a:ext>
                  </a:extLst>
                </a:gridCol>
              </a:tblGrid>
              <a:tr h="156933">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30195">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Description of 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Run the main code file on VS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502751">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Procedure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Debugging and compiling the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Run the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44889">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Expected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application should open successfully.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04386">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Resultant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application opens successfully.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65098">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60397100"/>
              </p:ext>
            </p:extLst>
          </p:nvPr>
        </p:nvGraphicFramePr>
        <p:xfrm>
          <a:off x="933312" y="4563577"/>
          <a:ext cx="2851150" cy="1738089"/>
        </p:xfrm>
        <a:graphic>
          <a:graphicData uri="http://schemas.openxmlformats.org/drawingml/2006/table">
            <a:tbl>
              <a:tblPr firstRow="1" firstCol="1" bandRow="1"/>
              <a:tblGrid>
                <a:gridCol w="1151890">
                  <a:extLst>
                    <a:ext uri="{9D8B030D-6E8A-4147-A177-3AD203B41FA5}">
                      <a16:colId xmlns="" xmlns:a16="http://schemas.microsoft.com/office/drawing/2014/main" val="20000"/>
                    </a:ext>
                  </a:extLst>
                </a:gridCol>
                <a:gridCol w="1699260">
                  <a:extLst>
                    <a:ext uri="{9D8B030D-6E8A-4147-A177-3AD203B41FA5}">
                      <a16:colId xmlns="" xmlns:a16="http://schemas.microsoft.com/office/drawing/2014/main" val="20001"/>
                    </a:ext>
                  </a:extLst>
                </a:gridCol>
              </a:tblGrid>
              <a:tr h="193121">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Test Case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8624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Description of Test Case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registration page should open and take 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8624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Procedure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Enter 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Enter 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8624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Expected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user should be able to login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93121">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Resultant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user successfully logs 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3121">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82635365"/>
              </p:ext>
            </p:extLst>
          </p:nvPr>
        </p:nvGraphicFramePr>
        <p:xfrm>
          <a:off x="5001729" y="1923319"/>
          <a:ext cx="2851150" cy="1942129"/>
        </p:xfrm>
        <a:graphic>
          <a:graphicData uri="http://schemas.openxmlformats.org/drawingml/2006/table">
            <a:tbl>
              <a:tblPr firstRow="1" firstCol="1" bandRow="1"/>
              <a:tblGrid>
                <a:gridCol w="1165860">
                  <a:extLst>
                    <a:ext uri="{9D8B030D-6E8A-4147-A177-3AD203B41FA5}">
                      <a16:colId xmlns="" xmlns:a16="http://schemas.microsoft.com/office/drawing/2014/main" val="20000"/>
                    </a:ext>
                  </a:extLst>
                </a:gridCol>
                <a:gridCol w="1685290">
                  <a:extLst>
                    <a:ext uri="{9D8B030D-6E8A-4147-A177-3AD203B41FA5}">
                      <a16:colId xmlns="" xmlns:a16="http://schemas.microsoft.com/office/drawing/2014/main" val="20001"/>
                    </a:ext>
                  </a:extLst>
                </a:gridCol>
              </a:tblGrid>
              <a:tr h="251790">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7669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Description of Test Case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Vehicle Booking.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7669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Procedure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Select the vehicle of choice.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Booking.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7669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Expected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user should be able to book the vehicle.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7669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Resultant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booking module responded as expected.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83571">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72532061"/>
              </p:ext>
            </p:extLst>
          </p:nvPr>
        </p:nvGraphicFramePr>
        <p:xfrm>
          <a:off x="4974824" y="4201456"/>
          <a:ext cx="2851150" cy="2064225"/>
        </p:xfrm>
        <a:graphic>
          <a:graphicData uri="http://schemas.openxmlformats.org/drawingml/2006/table">
            <a:tbl>
              <a:tblPr firstRow="1" firstCol="1" bandRow="1"/>
              <a:tblGrid>
                <a:gridCol w="1165860">
                  <a:extLst>
                    <a:ext uri="{9D8B030D-6E8A-4147-A177-3AD203B41FA5}">
                      <a16:colId xmlns="" xmlns:a16="http://schemas.microsoft.com/office/drawing/2014/main" val="20000"/>
                    </a:ext>
                  </a:extLst>
                </a:gridCol>
                <a:gridCol w="1685290">
                  <a:extLst>
                    <a:ext uri="{9D8B030D-6E8A-4147-A177-3AD203B41FA5}">
                      <a16:colId xmlns="" xmlns:a16="http://schemas.microsoft.com/office/drawing/2014/main" val="20001"/>
                    </a:ext>
                  </a:extLst>
                </a:gridCol>
              </a:tblGrid>
              <a:tr h="193121">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38244">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Description of Test Case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Vehicle posting.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8624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Procedure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Upload the required details and documents.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86242">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Expected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Host should be able to post their vehicle.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79363">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Resultant 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The vehicle is posted for rent and is visible on the homepage.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3121">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Test Case 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5" name="Rectangle 14"/>
          <p:cNvSpPr/>
          <p:nvPr/>
        </p:nvSpPr>
        <p:spPr>
          <a:xfrm>
            <a:off x="788848" y="4112996"/>
            <a:ext cx="3007555" cy="307777"/>
          </a:xfrm>
          <a:prstGeom prst="rect">
            <a:avLst/>
          </a:prstGeom>
        </p:spPr>
        <p:txBody>
          <a:bodyPr wrap="none">
            <a:spAutoFit/>
          </a:bodyPr>
          <a:lstStyle/>
          <a:p>
            <a:pP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Table 5</a:t>
            </a:r>
            <a:r>
              <a:rPr lang="en-US" i="1"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 </a:t>
            </a: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Test Case for running the code</a:t>
            </a:r>
            <a:endParaRPr lang="en-US"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788848" y="6376121"/>
            <a:ext cx="2629246" cy="307777"/>
          </a:xfrm>
          <a:prstGeom prst="rect">
            <a:avLst/>
          </a:prstGeom>
        </p:spPr>
        <p:txBody>
          <a:bodyPr wrap="none">
            <a:spAutoFit/>
          </a:bodyPr>
          <a:lstStyle/>
          <a:p>
            <a:pP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Table </a:t>
            </a:r>
            <a:r>
              <a:rPr lang="en-US" i="1"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6. </a:t>
            </a: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Test Case for registration</a:t>
            </a:r>
            <a:endParaRPr lang="en-US"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4922615" y="3826693"/>
            <a:ext cx="2903359" cy="307777"/>
          </a:xfrm>
          <a:prstGeom prst="rect">
            <a:avLst/>
          </a:prstGeom>
        </p:spPr>
        <p:txBody>
          <a:bodyPr wrap="none">
            <a:spAutoFit/>
          </a:bodyPr>
          <a:lstStyle/>
          <a:p>
            <a:pP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Table </a:t>
            </a:r>
            <a:r>
              <a:rPr lang="en-US" i="1"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7. </a:t>
            </a: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Test Case for vehicle booking</a:t>
            </a:r>
            <a:endParaRPr lang="en-US"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4922615" y="6396331"/>
            <a:ext cx="2842445" cy="307777"/>
          </a:xfrm>
          <a:prstGeom prst="rect">
            <a:avLst/>
          </a:prstGeom>
        </p:spPr>
        <p:txBody>
          <a:bodyPr wrap="none">
            <a:spAutoFit/>
          </a:bodyPr>
          <a:lstStyle/>
          <a:p>
            <a:pP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Table </a:t>
            </a:r>
            <a:r>
              <a:rPr lang="en-US" i="1"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8. </a:t>
            </a: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Test case for vehicle posting</a:t>
            </a:r>
            <a:endParaRPr lang="en-US"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5646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7409"/>
            <a:ext cx="7886700" cy="569844"/>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VIIth Semester Outcome</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85430" y="6521976"/>
            <a:ext cx="2558714"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4: </a:t>
            </a:r>
            <a:r>
              <a:rPr lang="en-US" dirty="0" smtClean="0">
                <a:latin typeface="Times New Roman" panose="02020603050405020304" pitchFamily="18" charset="0"/>
                <a:cs typeface="Times New Roman" panose="02020603050405020304" pitchFamily="18" charset="0"/>
              </a:rPr>
              <a:t>Conference Paper Page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8638" y="1537253"/>
            <a:ext cx="7746724" cy="1446550"/>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Conference: </a:t>
            </a:r>
            <a:r>
              <a:rPr lang="en-US" sz="1600" b="1" dirty="0" smtClean="0">
                <a:latin typeface="Times New Roman" panose="02020603050405020304" pitchFamily="18" charset="0"/>
                <a:cs typeface="Times New Roman" panose="02020603050405020304" pitchFamily="18" charset="0"/>
              </a:rPr>
              <a:t>Published</a:t>
            </a:r>
            <a:endParaRPr lang="en-US"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t>Z. Jahan, N. Parween, M. Chauhan and M. Chhabra, "Peer-to-Peer Self-Driving Car Rental: A Case Study on the Development and Limitations of a Novel Transport System," </a:t>
            </a:r>
            <a:r>
              <a:rPr lang="en-US" i="1" dirty="0"/>
              <a:t>2023 10th International Conference on Computing for Sustainable Global Development (</a:t>
            </a:r>
            <a:r>
              <a:rPr lang="en-US" i="1" dirty="0" err="1"/>
              <a:t>INDIACom</a:t>
            </a:r>
            <a:r>
              <a:rPr lang="en-US" i="1" dirty="0"/>
              <a:t>)</a:t>
            </a:r>
            <a:r>
              <a:rPr lang="en-US" dirty="0"/>
              <a:t>, New Delhi, India, 2023, pp. 5-9</a:t>
            </a:r>
            <a:r>
              <a:rPr lang="en-US" dirty="0" smtClean="0"/>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URL: </a:t>
            </a:r>
            <a:r>
              <a:rPr lang="en-US" sz="1600" dirty="0">
                <a:latin typeface="Times New Roman" panose="02020603050405020304" pitchFamily="18" charset="0"/>
                <a:cs typeface="Times New Roman" panose="02020603050405020304" pitchFamily="18" charset="0"/>
                <a:hlinkClick r:id="rId2"/>
              </a:rPr>
              <a:t>https://</a:t>
            </a:r>
            <a:r>
              <a:rPr lang="en-US" sz="1600" dirty="0" smtClean="0">
                <a:latin typeface="Times New Roman" panose="02020603050405020304" pitchFamily="18" charset="0"/>
                <a:cs typeface="Times New Roman" panose="02020603050405020304" pitchFamily="18" charset="0"/>
                <a:hlinkClick r:id="rId2"/>
              </a:rPr>
              <a:t>ieeexplore.ieee.org/document/10112328</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35" y="2999713"/>
            <a:ext cx="8719930" cy="3506353"/>
          </a:xfrm>
          <a:prstGeom prst="rect">
            <a:avLst/>
          </a:prstGeom>
        </p:spPr>
      </p:pic>
    </p:spTree>
    <p:extLst>
      <p:ext uri="{BB962C8B-B14F-4D97-AF65-F5344CB8AC3E}">
        <p14:creationId xmlns:p14="http://schemas.microsoft.com/office/powerpoint/2010/main" val="2310704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80661"/>
            <a:ext cx="7886700" cy="710028"/>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VIIIth Semester Outcome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690689"/>
            <a:ext cx="7886700" cy="4486274"/>
          </a:xfrm>
        </p:spPr>
        <p:txBody>
          <a:bodyPr>
            <a:normAutofit/>
          </a:bodyPr>
          <a:lstStyle/>
          <a:p>
            <a:pPr algn="just"/>
            <a:r>
              <a:rPr lang="en-US" sz="1600" b="1" dirty="0">
                <a:latin typeface="Times New Roman" panose="02020603050405020304" pitchFamily="18" charset="0"/>
                <a:cs typeface="Times New Roman" panose="02020603050405020304" pitchFamily="18" charset="0"/>
              </a:rPr>
              <a:t>Journal: </a:t>
            </a:r>
            <a:r>
              <a:rPr lang="en-US" sz="1600" b="1" dirty="0" smtClean="0">
                <a:latin typeface="Times New Roman" panose="02020603050405020304" pitchFamily="18" charset="0"/>
                <a:cs typeface="Times New Roman" panose="02020603050405020304" pitchFamily="18" charset="0"/>
              </a:rPr>
              <a:t>Published</a:t>
            </a:r>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Zarak Jahan, Manav Chauhan, Nazia Parween, and Megha Chhabra. SERIGO: Development and Implementation of a Peer-to-Peer Self-Driving Car Rental App using Flutter Framework [J].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J Performability </a:t>
            </a:r>
            <a:r>
              <a:rPr lang="en-US" sz="1600" dirty="0" err="1">
                <a:latin typeface="Times New Roman" panose="02020603050405020304" pitchFamily="18" charset="0"/>
                <a:cs typeface="Times New Roman" panose="02020603050405020304" pitchFamily="18" charset="0"/>
              </a:rPr>
              <a:t>Eng</a:t>
            </a:r>
            <a:r>
              <a:rPr lang="en-US" sz="1600" dirty="0">
                <a:latin typeface="Times New Roman" panose="02020603050405020304" pitchFamily="18" charset="0"/>
                <a:cs typeface="Times New Roman" panose="02020603050405020304" pitchFamily="18" charset="0"/>
              </a:rPr>
              <a:t>, 2023, 19(3): 155-166.</a:t>
            </a:r>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hlinkClick r:id="rId2"/>
              </a:rPr>
              <a:t>10.23940/ijpe.23.03.p1.155166</a:t>
            </a:r>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URL: </a:t>
            </a:r>
            <a:r>
              <a:rPr lang="en-US" sz="1600" u="sng" dirty="0">
                <a:latin typeface="Times New Roman" panose="02020603050405020304" pitchFamily="18" charset="0"/>
                <a:cs typeface="Times New Roman" panose="02020603050405020304" pitchFamily="18" charset="0"/>
                <a:hlinkClick r:id="rId3"/>
              </a:rPr>
              <a:t>http://www.ijpe-online.com/EN/10.23940/ijpe.23.03.p1.155166</a:t>
            </a:r>
            <a:endParaRPr lang="en-US" sz="1600" b="1" dirty="0">
              <a:latin typeface="Times New Roman" panose="02020603050405020304" pitchFamily="18" charset="0"/>
              <a:cs typeface="Times New Roman" panose="02020603050405020304" pitchFamily="18" charset="0"/>
            </a:endParaRPr>
          </a:p>
          <a:p>
            <a:pPr marL="457200" lvl="1" indent="0">
              <a:buNone/>
            </a:pP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472" y="4792811"/>
            <a:ext cx="2249334"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5: </a:t>
            </a:r>
            <a:r>
              <a:rPr lang="en-US" dirty="0" smtClean="0">
                <a:latin typeface="Times New Roman" panose="02020603050405020304" pitchFamily="18" charset="0"/>
                <a:cs typeface="Times New Roman" panose="02020603050405020304" pitchFamily="18" charset="0"/>
              </a:rPr>
              <a:t>Journal Paper page</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4">
            <a:extLst>
              <a:ext uri="{28A0092B-C50C-407E-A947-70E740481C1C}">
                <a14:useLocalDpi xmlns:a14="http://schemas.microsoft.com/office/drawing/2010/main" val="0"/>
              </a:ext>
            </a:extLst>
          </a:blip>
          <a:srcRect t="4213"/>
          <a:stretch/>
        </p:blipFill>
        <p:spPr bwMode="auto">
          <a:xfrm>
            <a:off x="3943350" y="3524250"/>
            <a:ext cx="5200650" cy="3333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6899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80661"/>
            <a:ext cx="7886700" cy="710028"/>
          </a:xfrm>
        </p:spPr>
        <p:txBody>
          <a:bodyPr>
            <a:normAutofit/>
          </a:bodyPr>
          <a:lstStyle/>
          <a:p>
            <a:pPr algn="ctr"/>
            <a:r>
              <a:rPr lang="en-US" sz="3200" b="1" dirty="0" err="1" smtClean="0">
                <a:latin typeface="Times New Roman" panose="02020603050405020304" pitchFamily="18" charset="0"/>
                <a:cs typeface="Times New Roman" panose="02020603050405020304" pitchFamily="18" charset="0"/>
              </a:rPr>
              <a:t>GitHub</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690689"/>
            <a:ext cx="7886700" cy="4486274"/>
          </a:xfrm>
        </p:spPr>
        <p:txBody>
          <a:bodyPr>
            <a:normAutofit/>
          </a:bodyPr>
          <a:lstStyle/>
          <a:p>
            <a:pPr algn="just"/>
            <a:r>
              <a:rPr lang="en-US" sz="1600" b="1" dirty="0" err="1" smtClean="0">
                <a:latin typeface="Times New Roman" panose="02020603050405020304" pitchFamily="18" charset="0"/>
                <a:cs typeface="Times New Roman" panose="02020603050405020304" pitchFamily="18" charset="0"/>
              </a:rPr>
              <a:t>GitHub</a:t>
            </a:r>
            <a:r>
              <a:rPr lang="en-US" sz="1600" b="1" dirty="0" smtClean="0">
                <a:latin typeface="Times New Roman" panose="02020603050405020304" pitchFamily="18" charset="0"/>
                <a:cs typeface="Times New Roman" panose="02020603050405020304" pitchFamily="18" charset="0"/>
              </a:rPr>
              <a:t> Link</a:t>
            </a:r>
          </a:p>
          <a:p>
            <a:pPr algn="just"/>
            <a:r>
              <a:rPr lang="en-US" sz="1600" b="1" dirty="0">
                <a:latin typeface="Times New Roman" panose="02020603050405020304" pitchFamily="18" charset="0"/>
                <a:cs typeface="Times New Roman" panose="02020603050405020304" pitchFamily="18" charset="0"/>
                <a:hlinkClick r:id="rId2"/>
              </a:rPr>
              <a:t>https://</a:t>
            </a:r>
            <a:r>
              <a:rPr lang="en-US" sz="1600" b="1" dirty="0" smtClean="0">
                <a:latin typeface="Times New Roman" panose="02020603050405020304" pitchFamily="18" charset="0"/>
                <a:cs typeface="Times New Roman" panose="02020603050405020304" pitchFamily="18" charset="0"/>
                <a:hlinkClick r:id="rId2"/>
              </a:rPr>
              <a:t>github.com/Oyezeejay/SERIGO</a:t>
            </a:r>
            <a:endParaRPr lang="en-US" sz="1600" b="1" dirty="0" smtClean="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marL="457200" lvl="1" indent="0">
              <a:buNone/>
            </a:pP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186" y="4792811"/>
            <a:ext cx="1814920"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GitHub</a:t>
            </a:r>
            <a:r>
              <a:rPr lang="en-US" dirty="0" smtClean="0">
                <a:latin typeface="Times New Roman" panose="02020603050405020304" pitchFamily="18" charset="0"/>
                <a:cs typeface="Times New Roman" panose="02020603050405020304" pitchFamily="18" charset="0"/>
              </a:rPr>
              <a:t> Page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04" y="2529686"/>
            <a:ext cx="6983896" cy="4210524"/>
          </a:xfrm>
          <a:prstGeom prst="rect">
            <a:avLst/>
          </a:prstGeom>
        </p:spPr>
      </p:pic>
    </p:spTree>
    <p:extLst>
      <p:ext uri="{BB962C8B-B14F-4D97-AF65-F5344CB8AC3E}">
        <p14:creationId xmlns:p14="http://schemas.microsoft.com/office/powerpoint/2010/main" val="3649484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0879"/>
            <a:ext cx="8229240" cy="696035"/>
          </a:xfrm>
        </p:spPr>
        <p:txBody>
          <a:bodyPr/>
          <a:lstStyle/>
          <a:p>
            <a:pPr algn="ctr"/>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37732"/>
            <a:ext cx="8229240" cy="4763068"/>
          </a:xfrm>
        </p:spPr>
        <p:txBody>
          <a:bodyPr>
            <a:noAutofit/>
          </a:bodyPr>
          <a:lstStyle/>
          <a:p>
            <a:pPr marL="342900" lvl="0" indent="-342900" algn="just">
              <a:buFont typeface="+mj-lt"/>
              <a:buAutoNum type="arabicPeriod"/>
            </a:pPr>
            <a:r>
              <a:rPr lang="en-US" sz="1400" dirty="0" smtClean="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 Ferguson, “The rise and fall of the American carpool: 19701990,’’ Transportation,” vol. 24, pp. 349–376, 1997.</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Ghorpade</a:t>
            </a:r>
            <a:r>
              <a:rPr lang="en-US" sz="1400" dirty="0">
                <a:latin typeface="Times New Roman" panose="02020603050405020304" pitchFamily="18" charset="0"/>
                <a:cs typeface="Times New Roman" panose="02020603050405020304" pitchFamily="18" charset="0"/>
              </a:rPr>
              <a:t>, A. Joshi, S. Mali, P. Agrawal, and H. Agrawal, “Pool: A peer-to-peer ride sharing app,” </a:t>
            </a:r>
            <a:r>
              <a:rPr lang="en-US" sz="1400" i="1" dirty="0">
                <a:latin typeface="Times New Roman" panose="02020603050405020304" pitchFamily="18" charset="0"/>
                <a:cs typeface="Times New Roman" panose="02020603050405020304" pitchFamily="18" charset="0"/>
              </a:rPr>
              <a:t>International Journal of Engineering Applied Sciences and Technology</a:t>
            </a:r>
            <a:r>
              <a:rPr lang="en-US" sz="1400" dirty="0">
                <a:latin typeface="Times New Roman" panose="02020603050405020304" pitchFamily="18" charset="0"/>
                <a:cs typeface="Times New Roman" panose="02020603050405020304" pitchFamily="18" charset="0"/>
              </a:rPr>
              <a:t>, vol. 5, no. 12, 2021.</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K. Liu, J. Zhang, and Q. Yang, “Bus Pooling: A Large-Scale Bus Ridesharing Service,” </a:t>
            </a:r>
            <a:r>
              <a:rPr lang="en-US" sz="1400" i="1" dirty="0">
                <a:latin typeface="Times New Roman" panose="02020603050405020304" pitchFamily="18" charset="0"/>
                <a:cs typeface="Times New Roman" panose="02020603050405020304" pitchFamily="18" charset="0"/>
              </a:rPr>
              <a:t>IEEE Access</a:t>
            </a:r>
            <a:r>
              <a:rPr lang="en-US" sz="1400" dirty="0">
                <a:latin typeface="Times New Roman" panose="02020603050405020304" pitchFamily="18" charset="0"/>
                <a:cs typeface="Times New Roman" panose="02020603050405020304" pitchFamily="18" charset="0"/>
              </a:rPr>
              <a:t>, vol. 7, pp. 74248–74262, 2019.</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P. </a:t>
            </a:r>
            <a:r>
              <a:rPr lang="en-US" sz="1400" dirty="0" err="1">
                <a:latin typeface="Times New Roman" panose="02020603050405020304" pitchFamily="18" charset="0"/>
                <a:cs typeface="Times New Roman" panose="02020603050405020304" pitchFamily="18" charset="0"/>
              </a:rPr>
              <a:t>Ehsani</a:t>
            </a:r>
            <a:r>
              <a:rPr lang="en-US" sz="1400" dirty="0">
                <a:latin typeface="Times New Roman" panose="02020603050405020304" pitchFamily="18" charset="0"/>
                <a:cs typeface="Times New Roman" panose="02020603050405020304" pitchFamily="18" charset="0"/>
              </a:rPr>
              <a:t> and J. Y. Yu, “The merits of sharing a ride,” in </a:t>
            </a:r>
            <a:r>
              <a:rPr lang="en-US" sz="1400" i="1" dirty="0">
                <a:latin typeface="Times New Roman" panose="02020603050405020304" pitchFamily="18" charset="0"/>
                <a:cs typeface="Times New Roman" panose="02020603050405020304" pitchFamily="18" charset="0"/>
              </a:rPr>
              <a:t>2017 55th Annual Allerton Conference on Communication, Control, and Computing (Allerton)</a:t>
            </a:r>
            <a:r>
              <a:rPr lang="en-US" sz="1400" dirty="0">
                <a:latin typeface="Times New Roman" panose="02020603050405020304" pitchFamily="18" charset="0"/>
                <a:cs typeface="Times New Roman" panose="02020603050405020304" pitchFamily="18" charset="0"/>
              </a:rPr>
              <a:t>, 2017.</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P. K. </a:t>
            </a:r>
            <a:r>
              <a:rPr lang="en-US" sz="1400" dirty="0" err="1">
                <a:latin typeface="Times New Roman" panose="02020603050405020304" pitchFamily="18" charset="0"/>
                <a:cs typeface="Times New Roman" panose="02020603050405020304" pitchFamily="18" charset="0"/>
              </a:rPr>
              <a:t>Binu</a:t>
            </a:r>
            <a:r>
              <a:rPr lang="en-US" sz="1400" dirty="0">
                <a:latin typeface="Times New Roman" panose="02020603050405020304" pitchFamily="18" charset="0"/>
                <a:cs typeface="Times New Roman" panose="02020603050405020304" pitchFamily="18" charset="0"/>
              </a:rPr>
              <a:t> and V. S. </a:t>
            </a:r>
            <a:r>
              <a:rPr lang="en-US" sz="1400" dirty="0" err="1">
                <a:latin typeface="Times New Roman" panose="02020603050405020304" pitchFamily="18" charset="0"/>
                <a:cs typeface="Times New Roman" panose="02020603050405020304" pitchFamily="18" charset="0"/>
              </a:rPr>
              <a:t>Viswaraj</a:t>
            </a:r>
            <a:r>
              <a:rPr lang="en-US" sz="1400" dirty="0">
                <a:latin typeface="Times New Roman" panose="02020603050405020304" pitchFamily="18" charset="0"/>
                <a:cs typeface="Times New Roman" panose="02020603050405020304" pitchFamily="18" charset="0"/>
              </a:rPr>
              <a:t>, “Android-based application for efficient carpooling with user tracking facility,” in </a:t>
            </a:r>
            <a:r>
              <a:rPr lang="en-US" sz="1400" i="1" dirty="0">
                <a:latin typeface="Times New Roman" panose="02020603050405020304" pitchFamily="18" charset="0"/>
                <a:cs typeface="Times New Roman" panose="02020603050405020304" pitchFamily="18" charset="0"/>
              </a:rPr>
              <a:t>2016 IEEE International Conference on Computational Intelligence and Computing Research (ICCIC)</a:t>
            </a:r>
            <a:r>
              <a:rPr lang="en-US" sz="1400" dirty="0">
                <a:latin typeface="Times New Roman" panose="02020603050405020304" pitchFamily="18" charset="0"/>
                <a:cs typeface="Times New Roman" panose="02020603050405020304" pitchFamily="18" charset="0"/>
              </a:rPr>
              <a:t>, 2016.</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B. Cao, L. </a:t>
            </a:r>
            <a:r>
              <a:rPr lang="en-US" sz="1400" dirty="0" err="1">
                <a:latin typeface="Times New Roman" panose="02020603050405020304" pitchFamily="18" charset="0"/>
                <a:cs typeface="Times New Roman" panose="02020603050405020304" pitchFamily="18" charset="0"/>
              </a:rPr>
              <a:t>Alarabi</a:t>
            </a:r>
            <a:r>
              <a:rPr lang="en-US" sz="1400" dirty="0">
                <a:latin typeface="Times New Roman" panose="02020603050405020304" pitchFamily="18" charset="0"/>
                <a:cs typeface="Times New Roman" panose="02020603050405020304" pitchFamily="18" charset="0"/>
              </a:rPr>
              <a:t>, M. F. </a:t>
            </a:r>
            <a:r>
              <a:rPr lang="en-US" sz="1400" dirty="0" err="1">
                <a:latin typeface="Times New Roman" panose="02020603050405020304" pitchFamily="18" charset="0"/>
                <a:cs typeface="Times New Roman" panose="02020603050405020304" pitchFamily="18" charset="0"/>
              </a:rPr>
              <a:t>Mokbel</a:t>
            </a:r>
            <a:r>
              <a:rPr lang="en-US" sz="1400" dirty="0">
                <a:latin typeface="Times New Roman" panose="02020603050405020304" pitchFamily="18" charset="0"/>
                <a:cs typeface="Times New Roman" panose="02020603050405020304" pitchFamily="18" charset="0"/>
              </a:rPr>
              <a:t>, and A. </a:t>
            </a:r>
            <a:r>
              <a:rPr lang="en-US" sz="1400" dirty="0" err="1">
                <a:latin typeface="Times New Roman" panose="02020603050405020304" pitchFamily="18" charset="0"/>
                <a:cs typeface="Times New Roman" panose="02020603050405020304" pitchFamily="18" charset="0"/>
              </a:rPr>
              <a:t>Basalamah</a:t>
            </a:r>
            <a:r>
              <a:rPr lang="en-US" sz="1400" dirty="0">
                <a:latin typeface="Times New Roman" panose="02020603050405020304" pitchFamily="18" charset="0"/>
                <a:cs typeface="Times New Roman" panose="02020603050405020304" pitchFamily="18" charset="0"/>
              </a:rPr>
              <a:t>, “SHAREK: A scalable dynamic ride-sharing system,” in </a:t>
            </a:r>
            <a:r>
              <a:rPr lang="en-US" sz="1400" i="1" dirty="0">
                <a:latin typeface="Times New Roman" panose="02020603050405020304" pitchFamily="18" charset="0"/>
                <a:cs typeface="Times New Roman" panose="02020603050405020304" pitchFamily="18" charset="0"/>
              </a:rPr>
              <a:t>2015 16th IEEE International Conference on Mobile Data Management</a:t>
            </a:r>
            <a:r>
              <a:rPr lang="en-US" sz="1400" dirty="0">
                <a:latin typeface="Times New Roman" panose="02020603050405020304" pitchFamily="18" charset="0"/>
                <a:cs typeface="Times New Roman" panose="02020603050405020304" pitchFamily="18" charset="0"/>
              </a:rPr>
              <a:t>, 2015.</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D. </a:t>
            </a:r>
            <a:r>
              <a:rPr lang="en-US" sz="1400" dirty="0" err="1">
                <a:latin typeface="Times New Roman" panose="02020603050405020304" pitchFamily="18" charset="0"/>
                <a:cs typeface="Times New Roman" panose="02020603050405020304" pitchFamily="18" charset="0"/>
              </a:rPr>
              <a:t>Dimitrijevic</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Dimitrieski</a:t>
            </a:r>
            <a:r>
              <a:rPr lang="en-US" sz="1400" dirty="0">
                <a:latin typeface="Times New Roman" panose="02020603050405020304" pitchFamily="18" charset="0"/>
                <a:cs typeface="Times New Roman" panose="02020603050405020304" pitchFamily="18" charset="0"/>
              </a:rPr>
              <a:t>, and N. </a:t>
            </a:r>
            <a:r>
              <a:rPr lang="en-US" sz="1400" dirty="0" err="1">
                <a:latin typeface="Times New Roman" panose="02020603050405020304" pitchFamily="18" charset="0"/>
                <a:cs typeface="Times New Roman" panose="02020603050405020304" pitchFamily="18" charset="0"/>
              </a:rPr>
              <a:t>Nedic</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Real-time carpooling and ride-sharing: Position paper on design concepts, distribution and cloud computing strategies Computer Science</a:t>
            </a:r>
            <a:r>
              <a:rPr lang="en-US" sz="1400" dirty="0">
                <a:latin typeface="Times New Roman" panose="02020603050405020304" pitchFamily="18" charset="0"/>
                <a:cs typeface="Times New Roman" panose="02020603050405020304" pitchFamily="18" charset="0"/>
              </a:rPr>
              <a:t>. 2013.</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“Apache Cordova,” </a:t>
            </a:r>
            <a:r>
              <a:rPr lang="en-US" sz="1400" i="1" dirty="0">
                <a:latin typeface="Times New Roman" panose="02020603050405020304" pitchFamily="18" charset="0"/>
                <a:cs typeface="Times New Roman" panose="02020603050405020304" pitchFamily="18" charset="0"/>
              </a:rPr>
              <a:t>Apache.org</a:t>
            </a:r>
            <a:r>
              <a:rPr lang="en-US" sz="1400" dirty="0">
                <a:latin typeface="Times New Roman" panose="02020603050405020304" pitchFamily="18" charset="0"/>
                <a:cs typeface="Times New Roman" panose="02020603050405020304" pitchFamily="18" charset="0"/>
              </a:rPr>
              <a:t>. [Online]. Available: https://cordova.apache.org. [Accessed: 27-Dec-2022].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a:xfrm>
            <a:off x="457200" y="1937982"/>
            <a:ext cx="8229240" cy="4462818"/>
          </a:xfrm>
        </p:spPr>
        <p:txBody>
          <a:bodyPr>
            <a:noAutofit/>
          </a:bodyPr>
          <a:lstStyle/>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X. </a:t>
            </a:r>
            <a:r>
              <a:rPr lang="en-US" sz="1400" dirty="0" err="1">
                <a:latin typeface="Times New Roman" panose="02020603050405020304" pitchFamily="18" charset="0"/>
                <a:cs typeface="Times New Roman" panose="02020603050405020304" pitchFamily="18" charset="0"/>
              </a:rPr>
              <a:t>Duan</a:t>
            </a:r>
            <a:r>
              <a:rPr lang="en-US" sz="1400" dirty="0">
                <a:latin typeface="Times New Roman" panose="02020603050405020304" pitchFamily="18" charset="0"/>
                <a:cs typeface="Times New Roman" panose="02020603050405020304" pitchFamily="18" charset="0"/>
              </a:rPr>
              <a:t>, C. Jin, X. Wang, A. Zhou, and K. </a:t>
            </a:r>
            <a:r>
              <a:rPr lang="en-US" sz="1400" dirty="0" err="1">
                <a:latin typeface="Times New Roman" panose="02020603050405020304" pitchFamily="18" charset="0"/>
                <a:cs typeface="Times New Roman" panose="02020603050405020304" pitchFamily="18" charset="0"/>
              </a:rPr>
              <a:t>Yue</a:t>
            </a:r>
            <a:r>
              <a:rPr lang="en-US" sz="1400" dirty="0">
                <a:latin typeface="Times New Roman" panose="02020603050405020304" pitchFamily="18" charset="0"/>
                <a:cs typeface="Times New Roman" panose="02020603050405020304" pitchFamily="18" charset="0"/>
              </a:rPr>
              <a:t>, “Real-Time Personalized Taxi-Sharing,” in Database Systems for Advanced Applications, Cham: Springer International Publishing, 2016, pp. 451–465.</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C. </a:t>
            </a:r>
            <a:r>
              <a:rPr lang="en-US" sz="1400" dirty="0" err="1">
                <a:latin typeface="Times New Roman" panose="02020603050405020304" pitchFamily="18" charset="0"/>
                <a:cs typeface="Times New Roman" panose="02020603050405020304" pitchFamily="18" charset="0"/>
              </a:rPr>
              <a:t>Gedam</a:t>
            </a:r>
            <a:r>
              <a:rPr lang="en-US" sz="1400" dirty="0">
                <a:latin typeface="Times New Roman" panose="02020603050405020304" pitchFamily="18" charset="0"/>
                <a:cs typeface="Times New Roman" panose="02020603050405020304" pitchFamily="18" charset="0"/>
              </a:rPr>
              <a:t>, M. </a:t>
            </a:r>
            <a:r>
              <a:rPr lang="en-US" sz="1400" dirty="0" err="1">
                <a:latin typeface="Times New Roman" panose="02020603050405020304" pitchFamily="18" charset="0"/>
                <a:cs typeface="Times New Roman" panose="02020603050405020304" pitchFamily="18" charset="0"/>
              </a:rPr>
              <a:t>Sahare</a:t>
            </a:r>
            <a:r>
              <a:rPr lang="en-US" sz="1400" dirty="0">
                <a:latin typeface="Times New Roman" panose="02020603050405020304" pitchFamily="18" charset="0"/>
                <a:cs typeface="Times New Roman" panose="02020603050405020304" pitchFamily="18" charset="0"/>
              </a:rPr>
              <a:t>, R. </a:t>
            </a:r>
            <a:r>
              <a:rPr lang="en-US" sz="1400" dirty="0" err="1">
                <a:latin typeface="Times New Roman" panose="02020603050405020304" pitchFamily="18" charset="0"/>
                <a:cs typeface="Times New Roman" panose="02020603050405020304" pitchFamily="18" charset="0"/>
              </a:rPr>
              <a:t>Sachdeo</a:t>
            </a:r>
            <a:r>
              <a:rPr lang="en-US" sz="1400" dirty="0">
                <a:latin typeface="Times New Roman" panose="02020603050405020304" pitchFamily="18" charset="0"/>
                <a:cs typeface="Times New Roman" panose="02020603050405020304" pitchFamily="18" charset="0"/>
              </a:rPr>
              <a:t>, and N. Kulkarni, “Smart transportation based car pooling system,” E3S Web Conf., vol. 170, p. 03004, 2020.</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R. </a:t>
            </a:r>
            <a:r>
              <a:rPr lang="en-US" sz="1400" dirty="0" err="1">
                <a:latin typeface="Times New Roman" panose="02020603050405020304" pitchFamily="18" charset="0"/>
                <a:cs typeface="Times New Roman" panose="02020603050405020304" pitchFamily="18" charset="0"/>
              </a:rPr>
              <a:t>Hasan</a:t>
            </a:r>
            <a:r>
              <a:rPr lang="en-US" sz="1400" dirty="0">
                <a:latin typeface="Times New Roman" panose="02020603050405020304" pitchFamily="18" charset="0"/>
                <a:cs typeface="Times New Roman" panose="02020603050405020304" pitchFamily="18" charset="0"/>
              </a:rPr>
              <a:t>, A. H. Bhatti, M. S. Hayat, H. M. </a:t>
            </a:r>
            <a:r>
              <a:rPr lang="en-US" sz="1400" dirty="0" err="1">
                <a:latin typeface="Times New Roman" panose="02020603050405020304" pitchFamily="18" charset="0"/>
                <a:cs typeface="Times New Roman" panose="02020603050405020304" pitchFamily="18" charset="0"/>
              </a:rPr>
              <a:t>Gebreyohannes</a:t>
            </a:r>
            <a:r>
              <a:rPr lang="en-US" sz="1400" dirty="0">
                <a:latin typeface="Times New Roman" panose="02020603050405020304" pitchFamily="18" charset="0"/>
                <a:cs typeface="Times New Roman" panose="02020603050405020304" pitchFamily="18" charset="0"/>
              </a:rPr>
              <a:t>, S. I. Ali, and A. J. Syed, “Smart peer carpooling system,” in 2016 3rd MEC International Conference on Big Data and Smart City (ICBDSC), 2016.</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Shen</a:t>
            </a:r>
            <a:r>
              <a:rPr lang="en-US" sz="1400" dirty="0">
                <a:latin typeface="Times New Roman" panose="02020603050405020304" pitchFamily="18" charset="0"/>
                <a:cs typeface="Times New Roman" panose="02020603050405020304" pitchFamily="18" charset="0"/>
              </a:rPr>
              <a:t>, Y. Huang, and Y. Zhao, “Dynamic ridesharing,” SIGSPATIAL Spec., vol. 7, no. 3, pp. 3–10, 2016.</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S. Ma, Y. </a:t>
            </a:r>
            <a:r>
              <a:rPr lang="en-US" sz="1400" dirty="0" err="1">
                <a:latin typeface="Times New Roman" panose="02020603050405020304" pitchFamily="18" charset="0"/>
                <a:cs typeface="Times New Roman" panose="02020603050405020304" pitchFamily="18" charset="0"/>
              </a:rPr>
              <a:t>Zheng</a:t>
            </a:r>
            <a:r>
              <a:rPr lang="en-US" sz="1400" dirty="0">
                <a:latin typeface="Times New Roman" panose="02020603050405020304" pitchFamily="18" charset="0"/>
                <a:cs typeface="Times New Roman" panose="02020603050405020304" pitchFamily="18" charset="0"/>
              </a:rPr>
              <a:t>, and O. </a:t>
            </a:r>
            <a:r>
              <a:rPr lang="en-US" sz="1400" dirty="0" err="1">
                <a:latin typeface="Times New Roman" panose="02020603050405020304" pitchFamily="18" charset="0"/>
                <a:cs typeface="Times New Roman" panose="02020603050405020304" pitchFamily="18" charset="0"/>
              </a:rPr>
              <a:t>Wolfson</a:t>
            </a:r>
            <a:r>
              <a:rPr lang="en-US" sz="1400" dirty="0">
                <a:latin typeface="Times New Roman" panose="02020603050405020304" pitchFamily="18" charset="0"/>
                <a:cs typeface="Times New Roman" panose="02020603050405020304" pitchFamily="18" charset="0"/>
              </a:rPr>
              <a:t>, “T-share: A large-scale dynamic taxi ridesharing service,” in 2013 IEEE 29th International Conference on Data Engineering (ICDE), 2013.</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X. Xing, T. Warden, T. Nicolai, and O. Herzog, “SMIZE: A spontaneous ride-sharing system for individual urban transit,” in Multiagent System Technologies, Berlin, Heidelberg: Springer Berlin Heidelberg, 2009, pp. 165–176.</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V. </a:t>
            </a:r>
            <a:r>
              <a:rPr lang="en-US" sz="1400" dirty="0" err="1">
                <a:latin typeface="Times New Roman" panose="02020603050405020304" pitchFamily="18" charset="0"/>
                <a:cs typeface="Times New Roman" panose="02020603050405020304" pitchFamily="18" charset="0"/>
              </a:rPr>
              <a:t>Armant</a:t>
            </a:r>
            <a:r>
              <a:rPr lang="en-US" sz="1400" dirty="0">
                <a:latin typeface="Times New Roman" panose="02020603050405020304" pitchFamily="18" charset="0"/>
                <a:cs typeface="Times New Roman" panose="02020603050405020304" pitchFamily="18" charset="0"/>
              </a:rPr>
              <a:t> and K. N. Brown, “Minimizing the driving distance in ride sharing systems,” in 2014 IEEE 26th International Conference on Tools with Artificial Intelligence, 2014.</a:t>
            </a:r>
          </a:p>
          <a:p>
            <a:pPr marL="342900" indent="-342900" algn="just">
              <a:buFont typeface="+mj-lt"/>
              <a:buAutoNum type="arabicPeriod" startAt="9"/>
            </a:pPr>
            <a:r>
              <a:rPr lang="en-US" sz="1400" dirty="0">
                <a:latin typeface="Times New Roman" panose="02020603050405020304" pitchFamily="18" charset="0"/>
                <a:cs typeface="Times New Roman" panose="02020603050405020304" pitchFamily="18" charset="0"/>
              </a:rPr>
              <a:t>J. Gaur, A. </a:t>
            </a:r>
            <a:r>
              <a:rPr lang="en-US" sz="1400" dirty="0" err="1">
                <a:latin typeface="Times New Roman" panose="02020603050405020304" pitchFamily="18" charset="0"/>
                <a:cs typeface="Times New Roman" panose="02020603050405020304" pitchFamily="18" charset="0"/>
              </a:rPr>
              <a:t>Goyal</a:t>
            </a:r>
            <a:r>
              <a:rPr lang="en-US" sz="1400" dirty="0">
                <a:latin typeface="Times New Roman" panose="02020603050405020304" pitchFamily="18" charset="0"/>
                <a:cs typeface="Times New Roman" panose="02020603050405020304" pitchFamily="18" charset="0"/>
              </a:rPr>
              <a:t>, T. Choudhury, and S. </a:t>
            </a:r>
            <a:r>
              <a:rPr lang="en-US" sz="1400" dirty="0" err="1">
                <a:latin typeface="Times New Roman" panose="02020603050405020304" pitchFamily="18" charset="0"/>
                <a:cs typeface="Times New Roman" panose="02020603050405020304" pitchFamily="18" charset="0"/>
              </a:rPr>
              <a:t>Sabitha</a:t>
            </a:r>
            <a:r>
              <a:rPr lang="en-US" sz="1400" dirty="0">
                <a:latin typeface="Times New Roman" panose="02020603050405020304" pitchFamily="18" charset="0"/>
                <a:cs typeface="Times New Roman" panose="02020603050405020304" pitchFamily="18" charset="0"/>
              </a:rPr>
              <a:t>, “A walk through of software testing techniques,” in 2016 International Conference System Modeling &amp; Advancement in Research Trends (SMART), 2016.</a:t>
            </a:r>
          </a:p>
          <a:p>
            <a:pPr marL="0" indent="0">
              <a:buNone/>
            </a:pPr>
            <a:endParaRPr lang="en-US" sz="1050" dirty="0"/>
          </a:p>
        </p:txBody>
      </p:sp>
      <p:sp>
        <p:nvSpPr>
          <p:cNvPr id="6" name="Title 1"/>
          <p:cNvSpPr>
            <a:spLocks noGrp="1"/>
          </p:cNvSpPr>
          <p:nvPr/>
        </p:nvSpPr>
        <p:spPr>
          <a:xfrm>
            <a:off x="457200" y="1050879"/>
            <a:ext cx="8229240" cy="709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Google Shape;182;p1"/>
          <p:cNvPicPr preferRelativeResize="0"/>
          <p:nvPr/>
        </p:nvPicPr>
        <p:blipFill rotWithShape="1">
          <a:blip r:embed="rId3"/>
          <a:srcRect l="35533"/>
          <a:stretch>
            <a:fillRect/>
          </a:stretch>
        </p:blipFill>
        <p:spPr>
          <a:xfrm>
            <a:off x="1883391" y="0"/>
            <a:ext cx="5295331" cy="1392072"/>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65377"/>
            <a:ext cx="78867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628650" y="1722783"/>
            <a:ext cx="7886700" cy="4633568"/>
          </a:xfrm>
        </p:spPr>
        <p:txBody>
          <a:bodyPr>
            <a:normAutofit fontScale="77500" lnSpcReduction="20000"/>
          </a:bodyPr>
          <a:lstStyle/>
          <a:p>
            <a:pPr marL="514350" indent="-285750">
              <a:lnSpc>
                <a:spcPct val="80000"/>
              </a:lnSpc>
            </a:pPr>
            <a:r>
              <a:rPr lang="en-US" sz="2200" b="1" dirty="0" smtClean="0">
                <a:latin typeface="Times New Roman" panose="02020603050405020304" pitchFamily="18" charset="0"/>
                <a:cs typeface="Times New Roman" panose="02020603050405020304" pitchFamily="18" charset="0"/>
              </a:rPr>
              <a:t>Publications</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Introduction </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Motivation of the Project</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Problem statement</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Contribution of the Project</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Literature Survey</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Constraints Points</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Roles and Distribution</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Methodology</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Platform Architecture</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Application Development</a:t>
            </a:r>
          </a:p>
          <a:p>
            <a:pPr marL="514350" indent="-285750">
              <a:lnSpc>
                <a:spcPct val="80000"/>
              </a:lnSpc>
            </a:pPr>
            <a:r>
              <a:rPr lang="en-US" sz="2200" b="1" dirty="0">
                <a:latin typeface="Times New Roman" panose="02020603050405020304" pitchFamily="18" charset="0"/>
                <a:cs typeface="Times New Roman" panose="02020603050405020304" pitchFamily="18" charset="0"/>
              </a:rPr>
              <a:t>Test </a:t>
            </a:r>
            <a:r>
              <a:rPr lang="en-US" sz="2200" b="1" dirty="0" smtClean="0">
                <a:latin typeface="Times New Roman" panose="02020603050405020304" pitchFamily="18" charset="0"/>
                <a:cs typeface="Times New Roman" panose="02020603050405020304" pitchFamily="18" charset="0"/>
              </a:rPr>
              <a:t>Cases</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VIIth Semester Outcome</a:t>
            </a: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VIIIth Semester </a:t>
            </a:r>
            <a:r>
              <a:rPr lang="en-US" sz="2200" b="1" dirty="0" smtClean="0">
                <a:latin typeface="Times New Roman" panose="02020603050405020304" pitchFamily="18" charset="0"/>
                <a:cs typeface="Times New Roman" panose="02020603050405020304" pitchFamily="18" charset="0"/>
              </a:rPr>
              <a:t>Outcome</a:t>
            </a:r>
          </a:p>
          <a:p>
            <a:pPr marL="514350" indent="-285750">
              <a:lnSpc>
                <a:spcPct val="80000"/>
              </a:lnSpc>
            </a:pPr>
            <a:r>
              <a:rPr lang="en-US" sz="2200" b="1" dirty="0" err="1" smtClean="0">
                <a:latin typeface="Times New Roman" panose="02020603050405020304" pitchFamily="18" charset="0"/>
                <a:cs typeface="Times New Roman" panose="02020603050405020304" pitchFamily="18" charset="0"/>
              </a:rPr>
              <a:t>GitHub</a:t>
            </a:r>
            <a:r>
              <a:rPr lang="en-US" sz="2200" b="1" dirty="0" smtClean="0">
                <a:latin typeface="Times New Roman" panose="02020603050405020304" pitchFamily="18" charset="0"/>
                <a:cs typeface="Times New Roman" panose="02020603050405020304" pitchFamily="18" charset="0"/>
              </a:rPr>
              <a:t> Link</a:t>
            </a:r>
            <a:endParaRPr lang="en-US" sz="2200" b="1" dirty="0" smtClean="0">
              <a:latin typeface="Times New Roman" panose="02020603050405020304" pitchFamily="18" charset="0"/>
              <a:cs typeface="Times New Roman" panose="02020603050405020304" pitchFamily="18" charset="0"/>
            </a:endParaRPr>
          </a:p>
          <a:p>
            <a:pPr marL="514350" indent="-285750">
              <a:lnSpc>
                <a:spcPct val="80000"/>
              </a:lnSpc>
            </a:pPr>
            <a:r>
              <a:rPr lang="en-US" sz="2200" b="1" dirty="0" smtClean="0">
                <a:latin typeface="Times New Roman" panose="02020603050405020304" pitchFamily="18" charset="0"/>
                <a:cs typeface="Times New Roman" panose="02020603050405020304" pitchFamily="18" charset="0"/>
              </a:rPr>
              <a:t>References</a:t>
            </a:r>
            <a:endParaRPr lang="en-US" sz="2200" b="1"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795116"/>
            <a:ext cx="8229240" cy="789844"/>
          </a:xfrm>
        </p:spPr>
        <p:txBody>
          <a:bodyPr/>
          <a:lstStyle/>
          <a:p>
            <a:pPr algn="ctr"/>
            <a:r>
              <a:rPr lang="en-IN" sz="3200" b="1" dirty="0" smtClean="0">
                <a:latin typeface="Times New Roman" panose="02020603050405020304" pitchFamily="18" charset="0"/>
                <a:cs typeface="Times New Roman" panose="02020603050405020304" pitchFamily="18" charset="0"/>
              </a:rPr>
              <a:t>Publications</a:t>
            </a: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4700617"/>
              </p:ext>
            </p:extLst>
          </p:nvPr>
        </p:nvGraphicFramePr>
        <p:xfrm>
          <a:off x="417443" y="1584960"/>
          <a:ext cx="8229600" cy="4802588"/>
        </p:xfrm>
        <a:graphic>
          <a:graphicData uri="http://schemas.openxmlformats.org/drawingml/2006/table">
            <a:tbl>
              <a:tblPr firstRow="1" bandRow="1">
                <a:tableStyleId>{5940675A-B579-460E-94D1-54222C63F5DA}</a:tableStyleId>
              </a:tblPr>
              <a:tblGrid>
                <a:gridCol w="815009">
                  <a:extLst>
                    <a:ext uri="{9D8B030D-6E8A-4147-A177-3AD203B41FA5}">
                      <a16:colId xmlns="" xmlns:a16="http://schemas.microsoft.com/office/drawing/2014/main" val="20000"/>
                    </a:ext>
                  </a:extLst>
                </a:gridCol>
                <a:gridCol w="3472070">
                  <a:extLst>
                    <a:ext uri="{9D8B030D-6E8A-4147-A177-3AD203B41FA5}">
                      <a16:colId xmlns="" xmlns:a16="http://schemas.microsoft.com/office/drawing/2014/main" val="20001"/>
                    </a:ext>
                  </a:extLst>
                </a:gridCol>
                <a:gridCol w="3942521">
                  <a:extLst>
                    <a:ext uri="{9D8B030D-6E8A-4147-A177-3AD203B41FA5}">
                      <a16:colId xmlns="" xmlns:a16="http://schemas.microsoft.com/office/drawing/2014/main" val="20002"/>
                    </a:ext>
                  </a:extLst>
                </a:gridCol>
              </a:tblGrid>
              <a:tr h="342160">
                <a:tc>
                  <a:txBody>
                    <a:bodyPr/>
                    <a:lstStyle/>
                    <a:p>
                      <a:pPr algn="ctr"/>
                      <a:r>
                        <a:rPr lang="en-US" b="1" dirty="0" err="1" smtClean="0">
                          <a:latin typeface="Times New Roman" panose="02020603050405020304" pitchFamily="18" charset="0"/>
                          <a:cs typeface="Times New Roman" panose="02020603050405020304" pitchFamily="18" charset="0"/>
                        </a:rPr>
                        <a:t>Sem</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Paper</a:t>
                      </a:r>
                      <a:r>
                        <a:rPr lang="en-US" b="1" baseline="0" dirty="0" smtClean="0">
                          <a:latin typeface="Times New Roman" panose="02020603050405020304" pitchFamily="18" charset="0"/>
                          <a:cs typeface="Times New Roman" panose="02020603050405020304" pitchFamily="18" charset="0"/>
                        </a:rPr>
                        <a:t> Title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Publication</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2316480">
                <a:tc>
                  <a:txBody>
                    <a:bodyPr/>
                    <a:lstStyle/>
                    <a:p>
                      <a:pPr algn="ctr"/>
                      <a:r>
                        <a:rPr lang="en-US" sz="1600" dirty="0" smtClean="0">
                          <a:latin typeface="Times New Roman" panose="02020603050405020304" pitchFamily="18" charset="0"/>
                          <a:cs typeface="Times New Roman" panose="02020603050405020304" pitchFamily="18" charset="0"/>
                        </a:rPr>
                        <a:t>7</a:t>
                      </a:r>
                      <a:r>
                        <a:rPr lang="en-US" sz="1600" baseline="30000" dirty="0" smtClean="0">
                          <a:latin typeface="Times New Roman" panose="02020603050405020304" pitchFamily="18" charset="0"/>
                          <a:cs typeface="Times New Roman" panose="02020603050405020304" pitchFamily="18" charset="0"/>
                        </a:rPr>
                        <a:t>th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Sem</a:t>
                      </a:r>
                      <a:endParaRPr lang="en-US" sz="1600" dirty="0" smtClean="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Peer-to-Peer Self-Driving Car Rental: A Case Study on the Development and Limitations of a Novel Transport System.</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Published </a:t>
                      </a:r>
                      <a:r>
                        <a:rPr lang="en-US" sz="1600" b="1" baseline="0" dirty="0" smtClean="0">
                          <a:latin typeface="Times New Roman" panose="02020603050405020304" pitchFamily="18" charset="0"/>
                          <a:cs typeface="Times New Roman" panose="02020603050405020304" pitchFamily="18" charset="0"/>
                        </a:rPr>
                        <a:t>at-</a:t>
                      </a:r>
                      <a:endParaRPr lang="en-US" sz="1600" b="1" baseline="0" dirty="0" smtClean="0">
                        <a:latin typeface="Times New Roman" panose="02020603050405020304" pitchFamily="18" charset="0"/>
                        <a:cs typeface="Times New Roman" panose="02020603050405020304" pitchFamily="18" charset="0"/>
                      </a:endParaRP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Z. Jahan, N. Parween, M. Chauhan and M. Chhabra, "Peer-to-Peer Self-Driving Car Rental: A Case Study on the Development and Limitations of a Novel Transport System," 2023 10th International Conference on Computing for Sustainable Global Development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INDIACom</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New Delhi, India, 2023, pp. 5-9.</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1"/>
                  </a:ext>
                </a:extLst>
              </a:tr>
              <a:tr h="2120348">
                <a:tc>
                  <a:txBody>
                    <a:bodyPr/>
                    <a:lstStyle/>
                    <a:p>
                      <a:pPr algn="ctr"/>
                      <a:r>
                        <a:rPr lang="en-US" sz="1600" dirty="0" smtClean="0">
                          <a:latin typeface="Times New Roman" panose="02020603050405020304" pitchFamily="18" charset="0"/>
                          <a:cs typeface="Times New Roman" panose="02020603050405020304" pitchFamily="18" charset="0"/>
                        </a:rPr>
                        <a:t>8</a:t>
                      </a:r>
                      <a:r>
                        <a:rPr lang="en-US" sz="1600" baseline="30000" dirty="0" smtClean="0">
                          <a:latin typeface="Times New Roman" panose="02020603050405020304" pitchFamily="18" charset="0"/>
                          <a:cs typeface="Times New Roman" panose="02020603050405020304" pitchFamily="18" charset="0"/>
                        </a:rPr>
                        <a:t>th</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Sem</a:t>
                      </a:r>
                      <a:endParaRPr lang="en-US" sz="1600" dirty="0" smtClean="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SERIGO: Development and Implementation of a Peer-to-Peer Self-Driving Car Rental App using Flutter Framework</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Published at-</a:t>
                      </a:r>
                    </a:p>
                    <a:p>
                      <a:pPr marL="285750" indent="-285750" algn="just">
                        <a:buFont typeface="Arial" panose="020B0604020202020204" pitchFamily="34" charset="0"/>
                        <a:buChar cha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Zarak Jahan, Manav Chauhan, Nazia Parween, and Megha Chhabra. SERIGO: Development and Implementation of a Peer-to-Peer Self-Driving Car Rental App using Flutter Framework [J].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J Performability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Eng</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2023, 19(3): 155-166.</a:t>
                      </a: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5" name="TextBox 4"/>
          <p:cNvSpPr txBox="1"/>
          <p:nvPr/>
        </p:nvSpPr>
        <p:spPr>
          <a:xfrm>
            <a:off x="3437051" y="6421280"/>
            <a:ext cx="2190023"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Table 1. Publication Details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7070"/>
            <a:ext cx="8229240" cy="789844"/>
          </a:xfrm>
        </p:spPr>
        <p:txBody>
          <a:bodyPr/>
          <a:lstStyle/>
          <a:p>
            <a:pPr algn="ctr"/>
            <a:r>
              <a:rPr lang="en-IN" sz="3200" b="1" dirty="0" smtClean="0">
                <a:latin typeface="Times New Roman" panose="02020603050405020304" pitchFamily="18" charset="0"/>
                <a:cs typeface="Times New Roman" panose="02020603050405020304" pitchFamily="18" charset="0"/>
              </a:rPr>
              <a:t>Introduction to the Project</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746913"/>
            <a:ext cx="8229240" cy="4299046"/>
          </a:xfrm>
        </p:spPr>
        <p:txBody>
          <a:bodyPr>
            <a:normAutofit/>
          </a:bodyPr>
          <a:lstStyle/>
          <a:p>
            <a:pPr marL="228600"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concept of P2P car renting is simple and revolutionary. It allows car owners to make extra money on days when they are not using their car. Just like an Airbnb, the car owner decides the rent of the car, the number of kilometers to be driven and the time period between which one can rent the </a:t>
            </a:r>
            <a:r>
              <a:rPr lang="en-US" sz="1800" dirty="0" smtClean="0">
                <a:latin typeface="Times New Roman" panose="02020603050405020304" pitchFamily="18" charset="0"/>
                <a:cs typeface="Times New Roman" panose="02020603050405020304" pitchFamily="18" charset="0"/>
              </a:rPr>
              <a:t>car. </a:t>
            </a:r>
          </a:p>
        </p:txBody>
      </p:sp>
    </p:spTree>
    <p:extLst>
      <p:ext uri="{BB962C8B-B14F-4D97-AF65-F5344CB8AC3E}">
        <p14:creationId xmlns:p14="http://schemas.microsoft.com/office/powerpoint/2010/main" val="4281079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07165"/>
            <a:ext cx="7886700" cy="683524"/>
          </a:xfrm>
        </p:spPr>
        <p:txBody>
          <a:bodyPr>
            <a:normAutofit/>
          </a:bodyPr>
          <a:lstStyle/>
          <a:p>
            <a:pPr algn="ctr"/>
            <a:r>
              <a:rPr lang="en-US" sz="3200" b="1" dirty="0">
                <a:latin typeface="Times New Roman" panose="02020603050405020304" pitchFamily="18" charset="0"/>
                <a:cs typeface="Times New Roman" panose="02020603050405020304" pitchFamily="18" charset="0"/>
              </a:rPr>
              <a:t>Motivation of the project</a:t>
            </a:r>
          </a:p>
        </p:txBody>
      </p:sp>
      <p:sp>
        <p:nvSpPr>
          <p:cNvPr id="3" name="Content Placeholder 2"/>
          <p:cNvSpPr>
            <a:spLocks noGrp="1"/>
          </p:cNvSpPr>
          <p:nvPr>
            <p:ph idx="1"/>
          </p:nvPr>
        </p:nvSpPr>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consideration with historical and rapid development of car rental companies, the way processes in the companies are taking place today which is quite problematic. The dominating self-driving car rentals companies targets people who don’t want to buy cars or cant afford one thereby neglecting the population who could benefit from their cars when not in use. Thus the motivation of this project is to develop a system to help people with cars to connect with renters directly with no hustle and making a source of income out of it.</a:t>
            </a:r>
          </a:p>
          <a:p>
            <a:endParaRPr lang="en-US" dirty="0"/>
          </a:p>
        </p:txBody>
      </p:sp>
    </p:spTree>
    <p:extLst>
      <p:ext uri="{BB962C8B-B14F-4D97-AF65-F5344CB8AC3E}">
        <p14:creationId xmlns:p14="http://schemas.microsoft.com/office/powerpoint/2010/main" val="3119972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52" y="1037230"/>
            <a:ext cx="7478973" cy="641446"/>
          </a:xfrm>
        </p:spPr>
        <p:txBody>
          <a:bodyPr>
            <a:noAutofit/>
          </a:bodyPr>
          <a:lstStyle/>
          <a:p>
            <a:pPr algn="ctr"/>
            <a:r>
              <a:rPr lang="en-US" sz="3200" b="1" dirty="0">
                <a:latin typeface="Times New Roman" panose="02020603050405020304" pitchFamily="18" charset="0"/>
                <a:cs typeface="Times New Roman" panose="02020603050405020304" pitchFamily="18" charset="0"/>
              </a:rPr>
              <a:t>Problem Statement</a:t>
            </a:r>
          </a:p>
        </p:txBody>
      </p:sp>
      <p:sp>
        <p:nvSpPr>
          <p:cNvPr id="3" name="Text Placeholder 2"/>
          <p:cNvSpPr>
            <a:spLocks noGrp="1"/>
          </p:cNvSpPr>
          <p:nvPr>
            <p:ph type="body" idx="1"/>
          </p:nvPr>
        </p:nvSpPr>
        <p:spPr>
          <a:xfrm>
            <a:off x="900752" y="2006221"/>
            <a:ext cx="7478973" cy="3712191"/>
          </a:xfrm>
        </p:spPr>
        <p:txBody>
          <a:bodyPr>
            <a:normAutofit/>
          </a:bodyPr>
          <a:lstStyle/>
          <a:p>
            <a:pPr marL="228600" algn="just">
              <a:lnSpc>
                <a:spcPct val="150000"/>
              </a:lnSpc>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 trusted and secure peer-to-peer car rental system to put the extensively available but still untapped resource of unutilized cars to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37230"/>
            <a:ext cx="7886700" cy="653459"/>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Contribution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contributions of this project are:</a:t>
            </a:r>
          </a:p>
          <a:p>
            <a:pPr lvl="1" algn="just"/>
            <a:r>
              <a:rPr lang="en-US" sz="2000" dirty="0">
                <a:latin typeface="Times New Roman" panose="02020603050405020304" pitchFamily="18" charset="0"/>
                <a:cs typeface="Times New Roman" panose="02020603050405020304" pitchFamily="18" charset="0"/>
              </a:rPr>
              <a:t>To find and study the feasibility of the project and propose a hybrid solution i.e. having our own fleet of cars for rent in addition to P2P rentals.</a:t>
            </a:r>
          </a:p>
          <a:p>
            <a:pPr lvl="1" algn="just"/>
            <a:r>
              <a:rPr lang="en-US" sz="2000" dirty="0">
                <a:latin typeface="Times New Roman" panose="02020603050405020304" pitchFamily="18" charset="0"/>
                <a:cs typeface="Times New Roman" panose="02020603050405020304" pitchFamily="18" charset="0"/>
              </a:rPr>
              <a:t>To develop an application for the proposed hybrid solution named as </a:t>
            </a:r>
            <a:r>
              <a:rPr lang="en-US" sz="2000" b="1" dirty="0">
                <a:latin typeface="Times New Roman" panose="02020603050405020304" pitchFamily="18" charset="0"/>
                <a:cs typeface="Times New Roman" panose="02020603050405020304" pitchFamily="18" charset="0"/>
              </a:rPr>
              <a:t>SERIGO.</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To provide additional features in the like car services.</a:t>
            </a:r>
          </a:p>
          <a:p>
            <a:pPr lvl="1" algn="just"/>
            <a:r>
              <a:rPr lang="en-US" sz="2000" dirty="0">
                <a:latin typeface="Times New Roman" panose="02020603050405020304" pitchFamily="18" charset="0"/>
                <a:cs typeface="Times New Roman" panose="02020603050405020304" pitchFamily="18" charset="0"/>
              </a:rPr>
              <a:t>To publish one conference paper and one journal paper</a:t>
            </a:r>
            <a:r>
              <a:rPr lang="en-US"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26120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580" y="830267"/>
            <a:ext cx="7358380" cy="1004248"/>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graphicFrame>
        <p:nvGraphicFramePr>
          <p:cNvPr id="6" name="Table 5"/>
          <p:cNvGraphicFramePr/>
          <p:nvPr>
            <p:extLst>
              <p:ext uri="{D42A27DB-BD31-4B8C-83A1-F6EECF244321}">
                <p14:modId xmlns:p14="http://schemas.microsoft.com/office/powerpoint/2010/main" val="1369723556"/>
              </p:ext>
            </p:extLst>
          </p:nvPr>
        </p:nvGraphicFramePr>
        <p:xfrm>
          <a:off x="801979" y="1582724"/>
          <a:ext cx="7825186" cy="4481559"/>
        </p:xfrm>
        <a:graphic>
          <a:graphicData uri="http://schemas.openxmlformats.org/drawingml/2006/table">
            <a:tbl>
              <a:tblPr firstRow="1" bandRow="1">
                <a:tableStyleId>{5940675A-B579-460E-94D1-54222C63F5DA}</a:tableStyleId>
              </a:tblPr>
              <a:tblGrid>
                <a:gridCol w="1629032">
                  <a:extLst>
                    <a:ext uri="{9D8B030D-6E8A-4147-A177-3AD203B41FA5}">
                      <a16:colId xmlns="" xmlns:a16="http://schemas.microsoft.com/office/drawing/2014/main" val="20000"/>
                    </a:ext>
                  </a:extLst>
                </a:gridCol>
                <a:gridCol w="3227667">
                  <a:extLst>
                    <a:ext uri="{9D8B030D-6E8A-4147-A177-3AD203B41FA5}">
                      <a16:colId xmlns="" xmlns:a16="http://schemas.microsoft.com/office/drawing/2014/main" val="20002"/>
                    </a:ext>
                  </a:extLst>
                </a:gridCol>
                <a:gridCol w="2968487">
                  <a:extLst>
                    <a:ext uri="{9D8B030D-6E8A-4147-A177-3AD203B41FA5}">
                      <a16:colId xmlns="" xmlns:a16="http://schemas.microsoft.com/office/drawing/2014/main" val="20003"/>
                    </a:ext>
                  </a:extLst>
                </a:gridCol>
              </a:tblGrid>
              <a:tr h="202811">
                <a:tc>
                  <a:txBody>
                    <a:bodyPr/>
                    <a:lstStyle/>
                    <a:p>
                      <a:pPr marL="0" marR="0" algn="ctr">
                        <a:lnSpc>
                          <a:spcPct val="107000"/>
                        </a:lnSpc>
                        <a:spcBef>
                          <a:spcPts val="0"/>
                        </a:spcBef>
                        <a:spcAft>
                          <a:spcPts val="0"/>
                        </a:spcAft>
                      </a:pPr>
                      <a:r>
                        <a:rPr lang="en-US" sz="900" b="1" spc="-5" dirty="0">
                          <a:effectLst/>
                          <a:latin typeface="Times New Roman" panose="02020603050405020304" pitchFamily="18" charset="0"/>
                          <a:ea typeface="SimSun" panose="02010600030101010101" pitchFamily="2" charset="-122"/>
                          <a:cs typeface="Times New Roman" panose="02020603050405020304" pitchFamily="18" charset="0"/>
                        </a:rPr>
                        <a:t>Authors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b="1" spc="-5" dirty="0">
                          <a:effectLst/>
                          <a:latin typeface="Times New Roman" panose="02020603050405020304" pitchFamily="18" charset="0"/>
                          <a:ea typeface="SimSun" panose="02010600030101010101" pitchFamily="2" charset="-122"/>
                          <a:cs typeface="Times New Roman" panose="02020603050405020304" pitchFamily="18" charset="0"/>
                        </a:rPr>
                        <a:t>Features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b="1" spc="-5">
                          <a:effectLst/>
                          <a:latin typeface="Times New Roman" panose="02020603050405020304" pitchFamily="18" charset="0"/>
                          <a:ea typeface="SimSun" panose="02010600030101010101" pitchFamily="2" charset="-122"/>
                          <a:cs typeface="Times New Roman" panose="02020603050405020304" pitchFamily="18" charset="0"/>
                        </a:rPr>
                        <a:t>Methodology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945630">
                <a:tc>
                  <a:txBody>
                    <a:bodyPr/>
                    <a:lstStyle/>
                    <a:p>
                      <a:pPr marL="0" marR="0" algn="just">
                        <a:lnSpc>
                          <a:spcPct val="107000"/>
                        </a:lnSpc>
                        <a:spcBef>
                          <a:spcPts val="0"/>
                        </a:spcBef>
                        <a:spcAft>
                          <a:spcPts val="0"/>
                        </a:spcAft>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Ajinkya et al.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Java for android development.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Shortest path algorithms for route suggestion.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Rider-to-driver communication.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Price recommendation using machine learning algorithms.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Developed a ride-sharing programme that enables users to sign up as either drivers or passengers and then locate each other rides within a given location and time frame.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834887">
                <a:tc>
                  <a:txBody>
                    <a:bodyPr/>
                    <a:lstStyle/>
                    <a:p>
                      <a:pPr marL="0" marR="0" algn="just">
                        <a:lnSpc>
                          <a:spcPct val="107000"/>
                        </a:lnSpc>
                        <a:spcBef>
                          <a:spcPts val="0"/>
                        </a:spcBef>
                        <a:spcAft>
                          <a:spcPts val="0"/>
                        </a:spcAft>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LIU et al.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They addressed the issues of limited capacity and excessive price.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They evaluated their suggested approach using a real-world dataset of 65,065 trips.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Developed a ridesharing scheme that made it possible to use the bus service online. For ride-sharing optimization, they created both approximate and accurate algorithms.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520718">
                <a:tc>
                  <a:txBody>
                    <a:bodyPr/>
                    <a:lstStyle/>
                    <a:p>
                      <a:pPr marL="0" marR="0" algn="just">
                        <a:lnSpc>
                          <a:spcPct val="107000"/>
                        </a:lnSpc>
                        <a:spcBef>
                          <a:spcPts val="0"/>
                        </a:spcBef>
                        <a:spcAft>
                          <a:spcPts val="0"/>
                        </a:spcAft>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Pooyan and Jia [4]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Optimization Algorithm.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Employed real-life NYC taxi dataset.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Developed an optimization technique to address the issue of online matching, which determines a passenger's ideal waiting period.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950273">
                <a:tc>
                  <a:txBody>
                    <a:bodyPr/>
                    <a:lstStyle/>
                    <a:p>
                      <a:pPr marL="0" marR="0" algn="just">
                        <a:lnSpc>
                          <a:spcPct val="107000"/>
                        </a:lnSpc>
                        <a:spcBef>
                          <a:spcPts val="0"/>
                        </a:spcBef>
                        <a:spcAft>
                          <a:spcPts val="0"/>
                        </a:spcAft>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Binu and Viswaraj [5]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Location tracking using Google API.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Traffic anomaly detection.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a:effectLst/>
                          <a:latin typeface="Times New Roman" panose="02020603050405020304" pitchFamily="18" charset="0"/>
                          <a:ea typeface="SimSun" panose="02010600030101010101" pitchFamily="2" charset="-122"/>
                          <a:cs typeface="Times New Roman" panose="02020603050405020304" pitchFamily="18" charset="0"/>
                        </a:rPr>
                        <a:t>For decreasing erroneous anomaly detection, a proposed EM recursive algorithm truth estimation approach was proposed.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Proposed a useful mobile application with special features like traffic anomaly detection and user location monitoring for carpooling.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356181">
                <a:tc>
                  <a:txBody>
                    <a:bodyPr/>
                    <a:lstStyle/>
                    <a:p>
                      <a:pPr marL="0" marR="0" algn="just">
                        <a:lnSpc>
                          <a:spcPct val="107000"/>
                        </a:lnSpc>
                        <a:spcBef>
                          <a:spcPts val="0"/>
                        </a:spcBef>
                        <a:spcAft>
                          <a:spcPts val="0"/>
                        </a:spcAft>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Bin et al. [6]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Users can specify their maximum pricing range and the maximum amount of time they are ready to wait before getting picked up.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Calculates costs according to the trip's distance and any detours are taken.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Pruning methods are used by SHAREK to reduce the need for any short-path computations.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900" spc="-5" dirty="0">
                          <a:effectLst/>
                          <a:latin typeface="Times New Roman" panose="02020603050405020304" pitchFamily="18" charset="0"/>
                          <a:ea typeface="SimSun" panose="02010600030101010101" pitchFamily="2" charset="-122"/>
                          <a:cs typeface="Times New Roman" panose="02020603050405020304" pitchFamily="18" charset="0"/>
                        </a:rPr>
                        <a:t>Proposed SHAREK, a scalable and effective ride-sharing service that enables users to make a ride request.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3" name="TextBox 2"/>
          <p:cNvSpPr txBox="1"/>
          <p:nvPr/>
        </p:nvSpPr>
        <p:spPr>
          <a:xfrm>
            <a:off x="3485322" y="6321287"/>
            <a:ext cx="1925527" cy="307777"/>
          </a:xfrm>
          <a:prstGeom prst="rect">
            <a:avLst/>
          </a:prstGeom>
          <a:noFill/>
        </p:spPr>
        <p:txBody>
          <a:bodyPr wrap="none" rtlCol="0">
            <a:spAutoFit/>
          </a:bodyPr>
          <a:lstStyle/>
          <a:p>
            <a:r>
              <a:rPr lang="en-US" dirty="0" smtClean="0"/>
              <a:t>Table 2. Related work</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4379</TotalTime>
  <Words>2485</Words>
  <Application>Microsoft Office PowerPoint</Application>
  <PresentationFormat>On-screen Show (4:3)</PresentationFormat>
  <Paragraphs>297</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SimSun</vt:lpstr>
      <vt:lpstr>Arial</vt:lpstr>
      <vt:lpstr>Calibri</vt:lpstr>
      <vt:lpstr>Calibri Light</vt:lpstr>
      <vt:lpstr>Cambria Math</vt:lpstr>
      <vt:lpstr>Georgia</vt:lpstr>
      <vt:lpstr>Symbol</vt:lpstr>
      <vt:lpstr>Times New Roman</vt:lpstr>
      <vt:lpstr>Office Theme</vt:lpstr>
      <vt:lpstr>PowerPoint Presentation</vt:lpstr>
      <vt:lpstr>Approval for Final External Project Evaluation VIII SEM</vt:lpstr>
      <vt:lpstr>Content</vt:lpstr>
      <vt:lpstr>Publications</vt:lpstr>
      <vt:lpstr>Introduction to the Project</vt:lpstr>
      <vt:lpstr>Motivation of the project</vt:lpstr>
      <vt:lpstr>Problem Statement</vt:lpstr>
      <vt:lpstr>Contribution</vt:lpstr>
      <vt:lpstr>Literature Survey</vt:lpstr>
      <vt:lpstr>Constraints points</vt:lpstr>
      <vt:lpstr>Roles and distribution </vt:lpstr>
      <vt:lpstr>Methodology</vt:lpstr>
      <vt:lpstr>Methodology</vt:lpstr>
      <vt:lpstr>Platform Architecture</vt:lpstr>
      <vt:lpstr>Platform Architecture</vt:lpstr>
      <vt:lpstr>Platform Architecture</vt:lpstr>
      <vt:lpstr>Platform Architecture</vt:lpstr>
      <vt:lpstr>Platform Architecture</vt:lpstr>
      <vt:lpstr>Platform Architecture</vt:lpstr>
      <vt:lpstr>Application Development</vt:lpstr>
      <vt:lpstr>Test Cases</vt:lpstr>
      <vt:lpstr>VIIth Semester Outcome</vt:lpstr>
      <vt:lpstr>VIIIth Semester Outcome</vt:lpstr>
      <vt:lpstr>GitHub </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Microsoft account</cp:lastModifiedBy>
  <cp:revision>205</cp:revision>
  <dcterms:created xsi:type="dcterms:W3CDTF">2022-08-07T14:52:35Z</dcterms:created>
  <dcterms:modified xsi:type="dcterms:W3CDTF">2023-05-06T07:36:00Z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y fmtid="{D5CDD505-2E9C-101B-9397-08002B2CF9AE}" pid="12" name="KSOProductBuildVer">
    <vt:lpwstr>1033-11.1.0.10920</vt:lpwstr>
  </property>
</Properties>
</file>