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9" r:id="rId4"/>
    <p:sldId id="272" r:id="rId5"/>
    <p:sldId id="276" r:id="rId6"/>
    <p:sldId id="280" r:id="rId7"/>
    <p:sldId id="270" r:id="rId8"/>
    <p:sldId id="275" r:id="rId9"/>
    <p:sldId id="279" r:id="rId10"/>
    <p:sldId id="278" r:id="rId11"/>
    <p:sldId id="268" r:id="rId12"/>
    <p:sldId id="271"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4"/>
    <a:srgbClr val="FFF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11"/>
  </p:normalViewPr>
  <p:slideViewPr>
    <p:cSldViewPr snapToGrid="0">
      <p:cViewPr varScale="1">
        <p:scale>
          <a:sx n="109" d="100"/>
          <a:sy n="109" d="100"/>
        </p:scale>
        <p:origin x="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8FE4-37FA-4628-C3A4-0B89BA984E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4FFBB3E-F89A-A12B-6986-4FE301D16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FB4D2B-4A60-47F4-699E-339379305981}"/>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5" name="Footer Placeholder 4">
            <a:extLst>
              <a:ext uri="{FF2B5EF4-FFF2-40B4-BE49-F238E27FC236}">
                <a16:creationId xmlns:a16="http://schemas.microsoft.com/office/drawing/2014/main" id="{2FDD80E1-7062-E18F-1A17-F8F2CE6FC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7127B-902E-F96C-E263-2DC6F69F0B29}"/>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400469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003E-C6E1-0177-75DC-B083DC5BF80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1DAD7D-97F0-3D41-2406-A8E820AA3A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454A59-0B80-A812-32D0-41B1350CB122}"/>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5" name="Footer Placeholder 4">
            <a:extLst>
              <a:ext uri="{FF2B5EF4-FFF2-40B4-BE49-F238E27FC236}">
                <a16:creationId xmlns:a16="http://schemas.microsoft.com/office/drawing/2014/main" id="{B9A78BE3-B580-73B9-80A9-44891E63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7C490-AB1F-6D1A-EAD7-D128014C3998}"/>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416262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AF9A5-5421-5020-3424-A870CA8F10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8E03E0-3C72-E0C7-19A1-C089E7C442B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5D0713-78DC-7C25-B54B-3D0BF17DBF17}"/>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5" name="Footer Placeholder 4">
            <a:extLst>
              <a:ext uri="{FF2B5EF4-FFF2-40B4-BE49-F238E27FC236}">
                <a16:creationId xmlns:a16="http://schemas.microsoft.com/office/drawing/2014/main" id="{011CCA07-1093-021A-FF9D-06FDD6736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2A838-BBF3-AE91-309E-2229C2FB2D00}"/>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172646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5D2C-9070-5A0C-B560-E7DCC54D60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51313F0-0F93-5F85-6028-37D7522F3BD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B8122B-283F-5C91-A918-81D5F95BFA52}"/>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5" name="Footer Placeholder 4">
            <a:extLst>
              <a:ext uri="{FF2B5EF4-FFF2-40B4-BE49-F238E27FC236}">
                <a16:creationId xmlns:a16="http://schemas.microsoft.com/office/drawing/2014/main" id="{4568F082-76C7-660F-677E-45F82C8DF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A7856-94E1-4A78-9547-1C554B161E6F}"/>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128219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5D8A-5987-125E-FBB5-0DAC57A16E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4F6415B-7E36-FFC5-431C-6FA4EF04FC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1B4E9F-609A-DBAD-3ED2-938D758E6447}"/>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5" name="Footer Placeholder 4">
            <a:extLst>
              <a:ext uri="{FF2B5EF4-FFF2-40B4-BE49-F238E27FC236}">
                <a16:creationId xmlns:a16="http://schemas.microsoft.com/office/drawing/2014/main" id="{8FE27C31-EEA0-C1BE-19B4-52BBDC61F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81E3E-1EFD-D84F-F615-33C17A25B71B}"/>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308675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F5B9-A184-764E-D808-7D34362394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7E844D-1BB4-2A69-D5B9-A30ED14C2D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17DDF1E-021B-4BAA-5D7A-89D2D905C0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1B52F0-2008-CF01-7FE0-59756C809A7E}"/>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6" name="Footer Placeholder 5">
            <a:extLst>
              <a:ext uri="{FF2B5EF4-FFF2-40B4-BE49-F238E27FC236}">
                <a16:creationId xmlns:a16="http://schemas.microsoft.com/office/drawing/2014/main" id="{694E4BD7-FB88-67E3-F298-75354A98F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7C033-A3BE-9B1E-97DC-45466E7CBDF4}"/>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92482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7A4A-92A4-D080-81C2-26E9E00BB0A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76A1C0-0985-337B-7BD6-AF3805720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51AB21-6D89-28B9-5783-C99567FB60E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23CF11-CE4C-8ECC-12E4-D3172FADD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02DCB4-98EA-7701-A8AD-881229ED6C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2CE70D-3C77-437E-460E-11EA816C24E6}"/>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8" name="Footer Placeholder 7">
            <a:extLst>
              <a:ext uri="{FF2B5EF4-FFF2-40B4-BE49-F238E27FC236}">
                <a16:creationId xmlns:a16="http://schemas.microsoft.com/office/drawing/2014/main" id="{1B740518-1A8D-6A26-6F58-65BDFBA41C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5D6D6C-55E8-AD02-40BC-2145A1B0019C}"/>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375531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B201-9BAF-DFC1-A246-043D480BDF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696B64-6E7C-01CD-1FAE-587D46594140}"/>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4" name="Footer Placeholder 3">
            <a:extLst>
              <a:ext uri="{FF2B5EF4-FFF2-40B4-BE49-F238E27FC236}">
                <a16:creationId xmlns:a16="http://schemas.microsoft.com/office/drawing/2014/main" id="{C77E7F2D-AAD1-80B2-03A7-5B9D76180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99ABFC-B3B7-B086-E5DB-F262CDB8E543}"/>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128148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5200E-A091-AD57-9617-FF58C1E8E665}"/>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3" name="Footer Placeholder 2">
            <a:extLst>
              <a:ext uri="{FF2B5EF4-FFF2-40B4-BE49-F238E27FC236}">
                <a16:creationId xmlns:a16="http://schemas.microsoft.com/office/drawing/2014/main" id="{DBF8CB37-7635-9F88-2981-C255B661B1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C4549-4A81-199B-DB3D-728C5F97608C}"/>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24407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82C2-BC8B-4DFC-3875-80E9B76344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DBC6D24-ABA2-19FE-7768-4D34954A1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2822420-D5EE-8CAE-54C6-270260CFA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4249AE-CE90-7CEE-3A17-929015DD689C}"/>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6" name="Footer Placeholder 5">
            <a:extLst>
              <a:ext uri="{FF2B5EF4-FFF2-40B4-BE49-F238E27FC236}">
                <a16:creationId xmlns:a16="http://schemas.microsoft.com/office/drawing/2014/main" id="{A2A6F5B7-E1DA-7A8B-4CBF-1ECA3360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646A0-4B4B-0FB8-D7A8-DBC1E827C31A}"/>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385324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2674-786B-BABE-3746-97E8C72E48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55B6A4-8D97-F7BB-4378-0459A91D9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3FBC8F-5769-23C2-3A77-899141CE7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4A8365-6320-B3C3-9B6D-82A1E3A34C7D}"/>
              </a:ext>
            </a:extLst>
          </p:cNvPr>
          <p:cNvSpPr>
            <a:spLocks noGrp="1"/>
          </p:cNvSpPr>
          <p:nvPr>
            <p:ph type="dt" sz="half" idx="10"/>
          </p:nvPr>
        </p:nvSpPr>
        <p:spPr/>
        <p:txBody>
          <a:bodyPr/>
          <a:lstStyle/>
          <a:p>
            <a:fld id="{9A33ED2D-705C-A448-AAEA-B4E0BA1EC434}" type="datetimeFigureOut">
              <a:rPr lang="en-US" smtClean="0"/>
              <a:t>1/22/25</a:t>
            </a:fld>
            <a:endParaRPr lang="en-US"/>
          </a:p>
        </p:txBody>
      </p:sp>
      <p:sp>
        <p:nvSpPr>
          <p:cNvPr id="6" name="Footer Placeholder 5">
            <a:extLst>
              <a:ext uri="{FF2B5EF4-FFF2-40B4-BE49-F238E27FC236}">
                <a16:creationId xmlns:a16="http://schemas.microsoft.com/office/drawing/2014/main" id="{183A9B76-A4BE-554B-0003-EF696A2EC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CB98A-E862-E474-4E52-A3DDC7BE16AE}"/>
              </a:ext>
            </a:extLst>
          </p:cNvPr>
          <p:cNvSpPr>
            <a:spLocks noGrp="1"/>
          </p:cNvSpPr>
          <p:nvPr>
            <p:ph type="sldNum" sz="quarter" idx="12"/>
          </p:nvPr>
        </p:nvSpPr>
        <p:spPr/>
        <p:txBody>
          <a:bodyPr/>
          <a:lstStyle/>
          <a:p>
            <a:fld id="{E02D2BE0-8F01-8249-9B05-5C459C87BA0C}" type="slidenum">
              <a:rPr lang="en-US" smtClean="0"/>
              <a:t>‹#›</a:t>
            </a:fld>
            <a:endParaRPr lang="en-US"/>
          </a:p>
        </p:txBody>
      </p:sp>
    </p:spTree>
    <p:extLst>
      <p:ext uri="{BB962C8B-B14F-4D97-AF65-F5344CB8AC3E}">
        <p14:creationId xmlns:p14="http://schemas.microsoft.com/office/powerpoint/2010/main" val="18001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F4">
            <a:alpha val="9098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259C6-3955-9D48-B3F6-1F994C524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27402C-F763-E99E-C092-5210D0C2B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A0440C-5C72-C3F4-1DF4-0205183B8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33ED2D-705C-A448-AAEA-B4E0BA1EC434}" type="datetimeFigureOut">
              <a:rPr lang="en-US" smtClean="0"/>
              <a:t>1/22/25</a:t>
            </a:fld>
            <a:endParaRPr lang="en-US"/>
          </a:p>
        </p:txBody>
      </p:sp>
      <p:sp>
        <p:nvSpPr>
          <p:cNvPr id="5" name="Footer Placeholder 4">
            <a:extLst>
              <a:ext uri="{FF2B5EF4-FFF2-40B4-BE49-F238E27FC236}">
                <a16:creationId xmlns:a16="http://schemas.microsoft.com/office/drawing/2014/main" id="{3BDEC4E6-3B89-9F38-1ECD-6D512B839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B91FEF-CF60-DAF7-B524-155813CCA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D2BE0-8F01-8249-9B05-5C459C87BA0C}" type="slidenum">
              <a:rPr lang="en-US" smtClean="0"/>
              <a:t>‹#›</a:t>
            </a:fld>
            <a:endParaRPr lang="en-US"/>
          </a:p>
        </p:txBody>
      </p:sp>
    </p:spTree>
    <p:extLst>
      <p:ext uri="{BB962C8B-B14F-4D97-AF65-F5344CB8AC3E}">
        <p14:creationId xmlns:p14="http://schemas.microsoft.com/office/powerpoint/2010/main" val="314164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Newspaper | History &amp; Facts | Britannica">
            <a:extLst>
              <a:ext uri="{FF2B5EF4-FFF2-40B4-BE49-F238E27FC236}">
                <a16:creationId xmlns:a16="http://schemas.microsoft.com/office/drawing/2014/main" id="{3BACE4F0-EC2E-148B-3C8E-7745C4278B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80" r="2528" b="-1"/>
          <a:stretch/>
        </p:blipFill>
        <p:spPr bwMode="auto">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A14F00-A5BE-84E7-8414-C1ADC1235564}"/>
              </a:ext>
            </a:extLst>
          </p:cNvPr>
          <p:cNvSpPr>
            <a:spLocks noGrp="1"/>
          </p:cNvSpPr>
          <p:nvPr>
            <p:ph type="ctrTitle"/>
          </p:nvPr>
        </p:nvSpPr>
        <p:spPr>
          <a:xfrm>
            <a:off x="100677" y="2904454"/>
            <a:ext cx="4123764" cy="2640247"/>
          </a:xfrm>
        </p:spPr>
        <p:txBody>
          <a:bodyPr>
            <a:normAutofit/>
          </a:bodyPr>
          <a:lstStyle/>
          <a:p>
            <a:pPr algn="ctr">
              <a:tabLst>
                <a:tab pos="2865755" algn="ctr"/>
                <a:tab pos="5731510" algn="r"/>
              </a:tabLst>
            </a:pPr>
            <a:r>
              <a:rPr lang="en-GB" sz="2800" b="1" dirty="0">
                <a:effectLst/>
                <a:latin typeface="+mn-lt"/>
                <a:ea typeface="Times New Roman" panose="02020603050405020304" pitchFamily="18" charset="0"/>
                <a:cs typeface="Times New Roman" panose="02020603050405020304" pitchFamily="18" charset="0"/>
              </a:rPr>
              <a:t>SUMMARISING NEWS ARTICLES: NATURAL LANGUAGE PROCESSING</a:t>
            </a:r>
          </a:p>
        </p:txBody>
      </p:sp>
      <p:sp>
        <p:nvSpPr>
          <p:cNvPr id="3" name="Subtitle 2">
            <a:extLst>
              <a:ext uri="{FF2B5EF4-FFF2-40B4-BE49-F238E27FC236}">
                <a16:creationId xmlns:a16="http://schemas.microsoft.com/office/drawing/2014/main" id="{75848424-BDF5-69AE-00FA-F1CEF45E7085}"/>
              </a:ext>
            </a:extLst>
          </p:cNvPr>
          <p:cNvSpPr>
            <a:spLocks noGrp="1"/>
          </p:cNvSpPr>
          <p:nvPr>
            <p:ph type="subTitle" idx="1"/>
          </p:nvPr>
        </p:nvSpPr>
        <p:spPr>
          <a:xfrm>
            <a:off x="661915" y="5676901"/>
            <a:ext cx="3306089" cy="665802"/>
          </a:xfrm>
        </p:spPr>
        <p:txBody>
          <a:bodyPr>
            <a:normAutofit/>
          </a:bodyPr>
          <a:lstStyle/>
          <a:p>
            <a:pPr algn="l"/>
            <a:r>
              <a:rPr lang="en-US" sz="1600" b="1" i="1" dirty="0">
                <a:solidFill>
                  <a:schemeClr val="tx1">
                    <a:lumMod val="85000"/>
                    <a:lumOff val="15000"/>
                  </a:schemeClr>
                </a:solidFill>
              </a:rPr>
              <a:t>PROJECT VIVA</a:t>
            </a:r>
          </a:p>
        </p:txBody>
      </p:sp>
    </p:spTree>
    <p:extLst>
      <p:ext uri="{BB962C8B-B14F-4D97-AF65-F5344CB8AC3E}">
        <p14:creationId xmlns:p14="http://schemas.microsoft.com/office/powerpoint/2010/main" val="48193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D8B7-97BC-DC5E-77F5-FA3C176D7348}"/>
              </a:ext>
            </a:extLst>
          </p:cNvPr>
          <p:cNvSpPr>
            <a:spLocks noGrp="1"/>
          </p:cNvSpPr>
          <p:nvPr>
            <p:ph type="title"/>
          </p:nvPr>
        </p:nvSpPr>
        <p:spPr/>
        <p:txBody>
          <a:bodyPr/>
          <a:lstStyle/>
          <a:p>
            <a:r>
              <a:rPr lang="en-GB" b="1" dirty="0">
                <a:solidFill>
                  <a:schemeClr val="tx2">
                    <a:lumMod val="90000"/>
                    <a:lumOff val="10000"/>
                  </a:schemeClr>
                </a:solidFill>
              </a:rPr>
              <a:t>Key Functionality </a:t>
            </a:r>
            <a:endParaRPr lang="en-US" dirty="0"/>
          </a:p>
        </p:txBody>
      </p:sp>
      <p:sp>
        <p:nvSpPr>
          <p:cNvPr id="3" name="Content Placeholder 2">
            <a:extLst>
              <a:ext uri="{FF2B5EF4-FFF2-40B4-BE49-F238E27FC236}">
                <a16:creationId xmlns:a16="http://schemas.microsoft.com/office/drawing/2014/main" id="{0593E4D6-EF47-61D6-2A37-59E979FCD00E}"/>
              </a:ext>
            </a:extLst>
          </p:cNvPr>
          <p:cNvSpPr>
            <a:spLocks noGrp="1"/>
          </p:cNvSpPr>
          <p:nvPr>
            <p:ph idx="1"/>
          </p:nvPr>
        </p:nvSpPr>
        <p:spPr>
          <a:xfrm>
            <a:off x="838200" y="1456841"/>
            <a:ext cx="10515600" cy="4720122"/>
          </a:xfrm>
        </p:spPr>
        <p:txBody>
          <a:bodyPr/>
          <a:lstStyle/>
          <a:p>
            <a:pPr marL="0" indent="0">
              <a:buNone/>
            </a:pPr>
            <a:r>
              <a:rPr lang="en-GB" sz="1400" b="1" dirty="0">
                <a:solidFill>
                  <a:srgbClr val="0F4761"/>
                </a:solidFill>
                <a:effectLst/>
                <a:ea typeface="Times New Roman" panose="02020603050405020304" pitchFamily="18" charset="0"/>
                <a:cs typeface="Times New Roman" panose="02020603050405020304" pitchFamily="18" charset="0"/>
              </a:rPr>
              <a:t>MODEL 3 : PRETRAINED T5 (TEXT-TO-TEXT TRANSFER) TRANSFORMER AND LSA (LATENT SEMANTIC ANALYSIS)</a:t>
            </a:r>
          </a:p>
          <a:p>
            <a:pPr marL="0" indent="0">
              <a:buNone/>
            </a:pPr>
            <a:r>
              <a:rPr lang="en-GB" sz="1600" dirty="0">
                <a:ea typeface="Times New Roman" panose="02020603050405020304" pitchFamily="18" charset="0"/>
                <a:cs typeface="Times New Roman" panose="02020603050405020304" pitchFamily="18" charset="0"/>
              </a:rPr>
              <a:t>Using LSA for dimensionality reduction for faster computation. The Transformer model which uses both Abstractive generation for attempting to add more meaningful wording to the summaries. </a:t>
            </a:r>
          </a:p>
          <a:p>
            <a:pPr marL="0" indent="0">
              <a:buNone/>
            </a:pPr>
            <a:r>
              <a:rPr lang="en-GB" sz="1600" dirty="0">
                <a:solidFill>
                  <a:srgbClr val="000000"/>
                </a:solidFill>
                <a:effectLst/>
                <a:latin typeface="Aptos" panose="020B0004020202020204" pitchFamily="34" charset="0"/>
                <a:ea typeface="Times New Roman" panose="02020603050405020304" pitchFamily="18" charset="0"/>
              </a:rPr>
              <a:t>The Hyperparameters controlled the length of the summaries. The summaries could not be shorter than 50 tokens. 50 tokens are around 3-5 sentences, whilst 5 tokens are 1-2 short sentences.</a:t>
            </a:r>
            <a:endParaRPr lang="en-GB" sz="1600" dirty="0">
              <a:effectLst/>
              <a:latin typeface="Times New Roman" panose="02020603050405020304" pitchFamily="18" charset="0"/>
              <a:ea typeface="Times New Roman" panose="02020603050405020304" pitchFamily="18" charset="0"/>
            </a:endParaRPr>
          </a:p>
          <a:p>
            <a:pPr marL="0" indent="0">
              <a:buNone/>
            </a:pPr>
            <a:endParaRPr lang="en-GB" sz="1600" dirty="0">
              <a:ea typeface="Times New Roman" panose="02020603050405020304" pitchFamily="18" charset="0"/>
              <a:cs typeface="Times New Roman" panose="02020603050405020304" pitchFamily="18" charset="0"/>
            </a:endParaRPr>
          </a:p>
          <a:p>
            <a:pPr marL="0" indent="0">
              <a:buNone/>
            </a:pPr>
            <a:endParaRPr lang="en-GB" sz="1600" dirty="0">
              <a:effectLst/>
              <a:ea typeface="Times New Roman" panose="02020603050405020304" pitchFamily="18" charset="0"/>
              <a:cs typeface="Times New Roman" panose="02020603050405020304" pitchFamily="18" charset="0"/>
            </a:endParaRPr>
          </a:p>
          <a:p>
            <a:pPr marL="0" indent="0">
              <a:buNone/>
            </a:pPr>
            <a:endParaRPr lang="en-GB" sz="1400" b="1" dirty="0">
              <a:solidFill>
                <a:srgbClr val="0F4761"/>
              </a:solidFill>
              <a:effectLst/>
              <a:ea typeface="Times New Roman" panose="02020603050405020304" pitchFamily="18" charset="0"/>
              <a:cs typeface="Times New Roman" panose="02020603050405020304" pitchFamily="18" charset="0"/>
            </a:endParaRPr>
          </a:p>
          <a:p>
            <a:pPr marL="0" indent="0">
              <a:buNone/>
            </a:pPr>
            <a:endParaRPr lang="en-GB" sz="1400" b="1" dirty="0">
              <a:solidFill>
                <a:srgbClr val="0F4761"/>
              </a:solidFill>
              <a:effectLst/>
              <a:ea typeface="Times New Roman" panose="02020603050405020304" pitchFamily="18" charset="0"/>
              <a:cs typeface="Times New Roman" panose="02020603050405020304" pitchFamily="18" charset="0"/>
            </a:endParaRPr>
          </a:p>
          <a:p>
            <a:pPr marL="0" indent="0">
              <a:buNone/>
            </a:pPr>
            <a:r>
              <a:rPr lang="en-GB" sz="1400" b="1" dirty="0">
                <a:solidFill>
                  <a:schemeClr val="tx2">
                    <a:lumMod val="90000"/>
                    <a:lumOff val="10000"/>
                  </a:schemeClr>
                </a:solidFill>
                <a:effectLst/>
                <a:latin typeface="Aptos" panose="020B0004020202020204" pitchFamily="34" charset="0"/>
                <a:ea typeface="Times New Roman" panose="02020603050405020304" pitchFamily="18" charset="0"/>
              </a:rPr>
              <a:t>MODEL 4 : PRETRAINED T5 (TEXT-TO-TEXT TRANSFER TRANSFORMER) AND LSA (LATENT SEMANTIC ANALYSIS) WITH LDA (LATENT DIRICHLET ALLOCATION) </a:t>
            </a:r>
          </a:p>
          <a:p>
            <a:pPr marL="0" indent="0">
              <a:buNone/>
            </a:pPr>
            <a:r>
              <a:rPr lang="en-US" sz="1600" dirty="0"/>
              <a:t>LDA was used to further validate the results obtained from using The ROUGE score</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0D317790-5C6D-E6B1-9CDD-13FC7941BA29}"/>
              </a:ext>
            </a:extLst>
          </p:cNvPr>
          <p:cNvPicPr>
            <a:picLocks noChangeAspect="1"/>
          </p:cNvPicPr>
          <p:nvPr/>
        </p:nvPicPr>
        <p:blipFill>
          <a:blip r:embed="rId2"/>
          <a:stretch>
            <a:fillRect/>
          </a:stretch>
        </p:blipFill>
        <p:spPr>
          <a:xfrm>
            <a:off x="838200" y="5135562"/>
            <a:ext cx="5981054" cy="1673400"/>
          </a:xfrm>
          <a:prstGeom prst="rect">
            <a:avLst/>
          </a:prstGeom>
        </p:spPr>
      </p:pic>
      <p:pic>
        <p:nvPicPr>
          <p:cNvPr id="5" name="Picture 4">
            <a:extLst>
              <a:ext uri="{FF2B5EF4-FFF2-40B4-BE49-F238E27FC236}">
                <a16:creationId xmlns:a16="http://schemas.microsoft.com/office/drawing/2014/main" id="{D4C2302C-02AE-4754-F5B6-77CCA922EA7F}"/>
              </a:ext>
            </a:extLst>
          </p:cNvPr>
          <p:cNvPicPr>
            <a:picLocks noChangeAspect="1"/>
          </p:cNvPicPr>
          <p:nvPr/>
        </p:nvPicPr>
        <p:blipFill>
          <a:blip r:embed="rId3"/>
          <a:stretch>
            <a:fillRect/>
          </a:stretch>
        </p:blipFill>
        <p:spPr>
          <a:xfrm>
            <a:off x="838200" y="2892425"/>
            <a:ext cx="7073900" cy="1041400"/>
          </a:xfrm>
          <a:prstGeom prst="rect">
            <a:avLst/>
          </a:prstGeom>
        </p:spPr>
      </p:pic>
    </p:spTree>
    <p:extLst>
      <p:ext uri="{BB962C8B-B14F-4D97-AF65-F5344CB8AC3E}">
        <p14:creationId xmlns:p14="http://schemas.microsoft.com/office/powerpoint/2010/main" val="52011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C33C8-50F0-D869-8D18-1CE6923C09E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Results and Discussion</a:t>
            </a:r>
          </a:p>
        </p:txBody>
      </p:sp>
      <p:graphicFrame>
        <p:nvGraphicFramePr>
          <p:cNvPr id="4" name="Content Placeholder 3">
            <a:extLst>
              <a:ext uri="{FF2B5EF4-FFF2-40B4-BE49-F238E27FC236}">
                <a16:creationId xmlns:a16="http://schemas.microsoft.com/office/drawing/2014/main" id="{F7AD7FA8-933A-5A0F-6A92-E6B7B54EF421}"/>
              </a:ext>
            </a:extLst>
          </p:cNvPr>
          <p:cNvGraphicFramePr>
            <a:graphicFrameLocks noGrp="1"/>
          </p:cNvGraphicFramePr>
          <p:nvPr>
            <p:ph idx="1"/>
            <p:extLst>
              <p:ext uri="{D42A27DB-BD31-4B8C-83A1-F6EECF244321}">
                <p14:modId xmlns:p14="http://schemas.microsoft.com/office/powerpoint/2010/main" val="929304862"/>
              </p:ext>
            </p:extLst>
          </p:nvPr>
        </p:nvGraphicFramePr>
        <p:xfrm>
          <a:off x="432225" y="2445896"/>
          <a:ext cx="11327552" cy="3492956"/>
        </p:xfrm>
        <a:graphic>
          <a:graphicData uri="http://schemas.openxmlformats.org/drawingml/2006/table">
            <a:tbl>
              <a:tblPr firstRow="1" firstCol="1" bandRow="1"/>
              <a:tblGrid>
                <a:gridCol w="1625987">
                  <a:extLst>
                    <a:ext uri="{9D8B030D-6E8A-4147-A177-3AD203B41FA5}">
                      <a16:colId xmlns:a16="http://schemas.microsoft.com/office/drawing/2014/main" val="2764382289"/>
                    </a:ext>
                  </a:extLst>
                </a:gridCol>
                <a:gridCol w="2105203">
                  <a:extLst>
                    <a:ext uri="{9D8B030D-6E8A-4147-A177-3AD203B41FA5}">
                      <a16:colId xmlns:a16="http://schemas.microsoft.com/office/drawing/2014/main" val="1167817601"/>
                    </a:ext>
                  </a:extLst>
                </a:gridCol>
                <a:gridCol w="1776602">
                  <a:extLst>
                    <a:ext uri="{9D8B030D-6E8A-4147-A177-3AD203B41FA5}">
                      <a16:colId xmlns:a16="http://schemas.microsoft.com/office/drawing/2014/main" val="2402078433"/>
                    </a:ext>
                  </a:extLst>
                </a:gridCol>
                <a:gridCol w="2427650">
                  <a:extLst>
                    <a:ext uri="{9D8B030D-6E8A-4147-A177-3AD203B41FA5}">
                      <a16:colId xmlns:a16="http://schemas.microsoft.com/office/drawing/2014/main" val="673391175"/>
                    </a:ext>
                  </a:extLst>
                </a:gridCol>
                <a:gridCol w="1592589">
                  <a:extLst>
                    <a:ext uri="{9D8B030D-6E8A-4147-A177-3AD203B41FA5}">
                      <a16:colId xmlns:a16="http://schemas.microsoft.com/office/drawing/2014/main" val="196962903"/>
                    </a:ext>
                  </a:extLst>
                </a:gridCol>
                <a:gridCol w="1799521">
                  <a:extLst>
                    <a:ext uri="{9D8B030D-6E8A-4147-A177-3AD203B41FA5}">
                      <a16:colId xmlns:a16="http://schemas.microsoft.com/office/drawing/2014/main" val="1170229667"/>
                    </a:ext>
                  </a:extLst>
                </a:gridCol>
              </a:tblGrid>
              <a:tr h="1226660">
                <a:tc>
                  <a:txBody>
                    <a:bodyPr/>
                    <a:lstStyle/>
                    <a:p>
                      <a:pPr algn="l" fontAlgn="t"/>
                      <a:r>
                        <a:rPr lang="en-GB" sz="2500" b="1" i="0" u="sng" strike="noStrike" kern="100">
                          <a:effectLst/>
                          <a:latin typeface="Aptos" panose="020B0004020202020204" pitchFamily="34" charset="0"/>
                          <a:ea typeface="Times New Roman" panose="02020603050405020304" pitchFamily="18" charset="0"/>
                        </a:rPr>
                        <a:t>METRIC</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algn="l" fontAlgn="t"/>
                      <a:r>
                        <a:rPr lang="en-GB" sz="2500" b="1" i="0" u="sng" strike="noStrike" kern="100">
                          <a:effectLst/>
                          <a:latin typeface="Aptos" panose="020B0004020202020204" pitchFamily="34" charset="0"/>
                          <a:ea typeface="Times New Roman" panose="02020603050405020304" pitchFamily="18" charset="0"/>
                        </a:rPr>
                        <a:t>MODEL 1 (BASELINE)</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algn="l" fontAlgn="t"/>
                      <a:r>
                        <a:rPr lang="en-GB" sz="2500" b="1" i="0" u="sng" strike="noStrike" kern="100">
                          <a:effectLst/>
                          <a:latin typeface="Aptos" panose="020B0004020202020204" pitchFamily="34" charset="0"/>
                          <a:ea typeface="Times New Roman" panose="02020603050405020304" pitchFamily="18" charset="0"/>
                        </a:rPr>
                        <a:t>MODEL 2 (BART + T5)</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algn="l" fontAlgn="t"/>
                      <a:r>
                        <a:rPr lang="en-GB" sz="2500" b="1" i="0" u="sng" strike="noStrike" kern="100">
                          <a:effectLst/>
                          <a:latin typeface="Aptos" panose="020B0004020202020204" pitchFamily="34" charset="0"/>
                          <a:ea typeface="Times New Roman" panose="02020603050405020304" pitchFamily="18" charset="0"/>
                        </a:rPr>
                        <a:t>MODEL 3 (PRETRAINED T5 + LSA)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algn="l" fontAlgn="t"/>
                      <a:r>
                        <a:rPr lang="en-GB" sz="2500" b="1" i="0" u="sng" strike="noStrike" kern="100">
                          <a:effectLst/>
                          <a:latin typeface="Aptos" panose="020B0004020202020204" pitchFamily="34" charset="0"/>
                          <a:ea typeface="Times New Roman" panose="02020603050405020304" pitchFamily="18" charset="0"/>
                        </a:rPr>
                        <a:t>MODEL 3 (LSA ALONE)</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algn="l" fontAlgn="t"/>
                      <a:r>
                        <a:rPr lang="en-GB" sz="2500" b="1" i="0" u="sng" strike="noStrike" kern="100">
                          <a:effectLst/>
                          <a:latin typeface="Aptos" panose="020B0004020202020204" pitchFamily="34" charset="0"/>
                          <a:ea typeface="Times New Roman" panose="02020603050405020304" pitchFamily="18" charset="0"/>
                        </a:rPr>
                        <a:t>MODEL 4</a:t>
                      </a:r>
                      <a:endParaRPr lang="en-GB" sz="3700" b="0" i="0" u="none" strike="noStrike">
                        <a:effectLst/>
                        <a:latin typeface="Arial" panose="020B0604020202020204" pitchFamily="34" charset="0"/>
                      </a:endParaRPr>
                    </a:p>
                    <a:p>
                      <a:pPr algn="l" fontAlgn="t"/>
                      <a:r>
                        <a:rPr lang="en-GB" sz="2500" b="1" i="0" u="sng" strike="noStrike" kern="100">
                          <a:effectLst/>
                          <a:latin typeface="Aptos" panose="020B0004020202020204" pitchFamily="34" charset="0"/>
                          <a:ea typeface="Times New Roman" panose="02020603050405020304" pitchFamily="18" charset="0"/>
                        </a:rPr>
                        <a:t>(T5 + LSA + LDA)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1024762649"/>
                  </a:ext>
                </a:extLst>
              </a:tr>
              <a:tr h="472276">
                <a:tc>
                  <a:txBody>
                    <a:bodyPr/>
                    <a:lstStyle/>
                    <a:p>
                      <a:pPr algn="l" fontAlgn="t"/>
                      <a:r>
                        <a:rPr lang="en-GB" sz="2500" b="1" i="0" u="none" strike="noStrike" kern="100">
                          <a:effectLst/>
                          <a:latin typeface="Aptos" panose="020B0004020202020204" pitchFamily="34" charset="0"/>
                          <a:ea typeface="Times New Roman" panose="02020603050405020304" pitchFamily="18" charset="0"/>
                        </a:rPr>
                        <a:t>ROUGE-1</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34.88</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N/A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0.27</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0.25</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LDA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2583773956"/>
                  </a:ext>
                </a:extLst>
              </a:tr>
              <a:tr h="472276">
                <a:tc>
                  <a:txBody>
                    <a:bodyPr/>
                    <a:lstStyle/>
                    <a:p>
                      <a:pPr algn="l" fontAlgn="t"/>
                      <a:r>
                        <a:rPr lang="en-GB" sz="2500" b="1" i="0" u="none" strike="noStrike" kern="100">
                          <a:effectLst/>
                          <a:latin typeface="Aptos" panose="020B0004020202020204" pitchFamily="34" charset="0"/>
                          <a:ea typeface="Times New Roman" panose="02020603050405020304" pitchFamily="18" charset="0"/>
                        </a:rPr>
                        <a:t>ROUGE-2</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14.60</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N/A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0.09</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0.08</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LDA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3808117228"/>
                  </a:ext>
                </a:extLst>
              </a:tr>
              <a:tr h="472276">
                <a:tc>
                  <a:txBody>
                    <a:bodyPr/>
                    <a:lstStyle/>
                    <a:p>
                      <a:pPr algn="l" fontAlgn="t"/>
                      <a:r>
                        <a:rPr lang="en-GB" sz="2500" b="1" i="0" u="none" strike="noStrike" kern="100">
                          <a:effectLst/>
                          <a:latin typeface="Aptos" panose="020B0004020202020204" pitchFamily="34" charset="0"/>
                          <a:ea typeface="Times New Roman" panose="02020603050405020304" pitchFamily="18" charset="0"/>
                        </a:rPr>
                        <a:t>ROUGE-L</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22.37</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N/A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0.18</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0.15</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LDA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3497408298"/>
                  </a:ext>
                </a:extLst>
              </a:tr>
              <a:tr h="849468">
                <a:tc>
                  <a:txBody>
                    <a:bodyPr/>
                    <a:lstStyle/>
                    <a:p>
                      <a:pPr algn="l" fontAlgn="t"/>
                      <a:r>
                        <a:rPr lang="en-GB" sz="2500" b="1" i="0" u="none" strike="noStrike" kern="100">
                          <a:effectLst/>
                          <a:latin typeface="Aptos" panose="020B0004020202020204" pitchFamily="34" charset="0"/>
                          <a:ea typeface="Times New Roman" panose="02020603050405020304" pitchFamily="18" charset="0"/>
                        </a:rPr>
                        <a:t>ROUGE-LSUM</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26.33</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N/A</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0.18</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a:effectLst/>
                          <a:latin typeface="Aptos" panose="020B0004020202020204" pitchFamily="34" charset="0"/>
                          <a:ea typeface="Times New Roman" panose="02020603050405020304" pitchFamily="18" charset="0"/>
                        </a:rPr>
                        <a:t>0.15</a:t>
                      </a:r>
                      <a:endParaRPr lang="en-GB" sz="3700" b="0" i="0" u="none" strike="noStrike">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lgn="l" fontAlgn="t"/>
                      <a:r>
                        <a:rPr lang="en-GB" sz="2500" b="0" i="0" u="none" strike="noStrike" kern="100" dirty="0">
                          <a:effectLst/>
                          <a:latin typeface="Aptos" panose="020B0004020202020204" pitchFamily="34" charset="0"/>
                          <a:ea typeface="Times New Roman" panose="02020603050405020304" pitchFamily="18" charset="0"/>
                        </a:rPr>
                        <a:t>LDA</a:t>
                      </a:r>
                      <a:endParaRPr lang="en-GB" sz="3700" b="0" i="0" u="none" strike="noStrike" dirty="0">
                        <a:effectLst/>
                        <a:latin typeface="Arial" panose="020B0604020202020204" pitchFamily="34" charset="0"/>
                      </a:endParaRPr>
                    </a:p>
                  </a:txBody>
                  <a:tcPr marL="141447" marR="141447" marT="1964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1037377895"/>
                  </a:ext>
                </a:extLst>
              </a:tr>
            </a:tbl>
          </a:graphicData>
        </a:graphic>
      </p:graphicFrame>
      <p:sp>
        <p:nvSpPr>
          <p:cNvPr id="5" name="TextBox 4">
            <a:extLst>
              <a:ext uri="{FF2B5EF4-FFF2-40B4-BE49-F238E27FC236}">
                <a16:creationId xmlns:a16="http://schemas.microsoft.com/office/drawing/2014/main" id="{BE622FEA-A476-78F3-91D0-E126694BB069}"/>
              </a:ext>
            </a:extLst>
          </p:cNvPr>
          <p:cNvSpPr txBox="1"/>
          <p:nvPr/>
        </p:nvSpPr>
        <p:spPr>
          <a:xfrm>
            <a:off x="1234863" y="1815896"/>
            <a:ext cx="7952498" cy="369332"/>
          </a:xfrm>
          <a:prstGeom prst="rect">
            <a:avLst/>
          </a:prstGeom>
          <a:noFill/>
        </p:spPr>
        <p:txBody>
          <a:bodyPr wrap="none" rtlCol="0">
            <a:spAutoFit/>
          </a:bodyPr>
          <a:lstStyle/>
          <a:p>
            <a:pPr algn="ctr"/>
            <a:r>
              <a:rPr lang="en-GB" sz="1800" i="1" dirty="0">
                <a:effectLst/>
                <a:latin typeface="Aptos" panose="020B0004020202020204" pitchFamily="34" charset="0"/>
                <a:ea typeface="Times New Roman" panose="02020603050405020304" pitchFamily="18" charset="0"/>
              </a:rPr>
              <a:t>ROUGE scores range from 0 to 1, where 1 (100%) is considered a perfect score.</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824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8F33B-37CB-91AB-85DC-0DB9340F92A2}"/>
              </a:ext>
            </a:extLst>
          </p:cNvPr>
          <p:cNvSpPr>
            <a:spLocks noGrp="1"/>
          </p:cNvSpPr>
          <p:nvPr>
            <p:ph type="title"/>
          </p:nvPr>
        </p:nvSpPr>
        <p:spPr>
          <a:xfrm>
            <a:off x="1371599" y="294538"/>
            <a:ext cx="9895951" cy="1033669"/>
          </a:xfrm>
        </p:spPr>
        <p:txBody>
          <a:bodyPr>
            <a:normAutofit fontScale="90000"/>
          </a:bodyPr>
          <a:lstStyle/>
          <a:p>
            <a:r>
              <a:rPr lang="en-GB" sz="2400" b="1" kern="0" dirty="0">
                <a:solidFill>
                  <a:schemeClr val="bg1"/>
                </a:solidFill>
                <a:effectLst/>
                <a:latin typeface="+mn-lt"/>
                <a:ea typeface="Times New Roman" panose="02020603050405020304" pitchFamily="18" charset="0"/>
              </a:rPr>
              <a:t>PRETRAINED T5 (TEXT-TO-TEXT TRANSFER TRANSFORMER) AND LSA (LATENT SEMANTIC ANALYSIS) WITH LDA (LATENT DIRICHLET ALLOCATION)</a:t>
            </a:r>
            <a:r>
              <a:rPr lang="en-GB" sz="2000" b="1" dirty="0">
                <a:solidFill>
                  <a:schemeClr val="bg1"/>
                </a:solidFill>
                <a:effectLst/>
                <a:latin typeface="+mn-lt"/>
              </a:rPr>
              <a:t> </a:t>
            </a:r>
            <a:endParaRPr lang="en-US" sz="4800" b="1" dirty="0">
              <a:solidFill>
                <a:schemeClr val="bg1"/>
              </a:solidFill>
              <a:latin typeface="+mn-lt"/>
            </a:endParaRPr>
          </a:p>
        </p:txBody>
      </p:sp>
      <p:pic>
        <p:nvPicPr>
          <p:cNvPr id="8" name="Content Placeholder 4">
            <a:extLst>
              <a:ext uri="{FF2B5EF4-FFF2-40B4-BE49-F238E27FC236}">
                <a16:creationId xmlns:a16="http://schemas.microsoft.com/office/drawing/2014/main" id="{0DDBC926-09DE-8907-AA94-A32D34F57F4F}"/>
              </a:ext>
            </a:extLst>
          </p:cNvPr>
          <p:cNvPicPr>
            <a:picLocks noGrp="1" noChangeAspect="1"/>
          </p:cNvPicPr>
          <p:nvPr>
            <p:ph idx="1"/>
          </p:nvPr>
        </p:nvPicPr>
        <p:blipFill>
          <a:blip r:embed="rId2"/>
          <a:stretch>
            <a:fillRect/>
          </a:stretch>
        </p:blipFill>
        <p:spPr>
          <a:xfrm>
            <a:off x="2440002" y="2488551"/>
            <a:ext cx="6997700" cy="3441700"/>
          </a:xfrm>
          <a:prstGeom prst="rect">
            <a:avLst/>
          </a:prstGeom>
        </p:spPr>
      </p:pic>
      <p:sp>
        <p:nvSpPr>
          <p:cNvPr id="9" name="TextBox 8">
            <a:extLst>
              <a:ext uri="{FF2B5EF4-FFF2-40B4-BE49-F238E27FC236}">
                <a16:creationId xmlns:a16="http://schemas.microsoft.com/office/drawing/2014/main" id="{490FD0CF-1B66-91C4-B995-6B2790EC8A38}"/>
              </a:ext>
            </a:extLst>
          </p:cNvPr>
          <p:cNvSpPr txBox="1"/>
          <p:nvPr/>
        </p:nvSpPr>
        <p:spPr>
          <a:xfrm>
            <a:off x="4726799" y="1691915"/>
            <a:ext cx="3185550" cy="400110"/>
          </a:xfrm>
          <a:prstGeom prst="rect">
            <a:avLst/>
          </a:prstGeom>
          <a:noFill/>
        </p:spPr>
        <p:txBody>
          <a:bodyPr wrap="square" rtlCol="0">
            <a:spAutoFit/>
          </a:bodyPr>
          <a:lstStyle/>
          <a:p>
            <a:r>
              <a:rPr lang="en-US" sz="2000" b="1" u="sng" dirty="0">
                <a:solidFill>
                  <a:schemeClr val="tx2"/>
                </a:solidFill>
              </a:rPr>
              <a:t>LDA TOPICS RESULTS</a:t>
            </a:r>
          </a:p>
        </p:txBody>
      </p:sp>
    </p:spTree>
    <p:extLst>
      <p:ext uri="{BB962C8B-B14F-4D97-AF65-F5344CB8AC3E}">
        <p14:creationId xmlns:p14="http://schemas.microsoft.com/office/powerpoint/2010/main" val="411464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D658-4651-11EC-4DC1-F0BFC06A5B59}"/>
              </a:ext>
            </a:extLst>
          </p:cNvPr>
          <p:cNvSpPr>
            <a:spLocks noGrp="1"/>
          </p:cNvSpPr>
          <p:nvPr>
            <p:ph type="title"/>
          </p:nvPr>
        </p:nvSpPr>
        <p:spPr>
          <a:xfrm>
            <a:off x="838200" y="72273"/>
            <a:ext cx="10515600" cy="1108827"/>
          </a:xfrm>
        </p:spPr>
        <p:txBody>
          <a:bodyPr>
            <a:normAutofit/>
          </a:bodyPr>
          <a:lstStyle/>
          <a:p>
            <a:r>
              <a:rPr lang="en-GB" sz="3600" b="1" dirty="0">
                <a:solidFill>
                  <a:schemeClr val="tx2">
                    <a:lumMod val="90000"/>
                    <a:lumOff val="10000"/>
                  </a:schemeClr>
                </a:solidFill>
              </a:rPr>
              <a:t>Challenges &amp; Solutions</a:t>
            </a:r>
            <a:br>
              <a:rPr lang="en-GB" sz="3600" b="1" dirty="0"/>
            </a:br>
            <a:endParaRPr lang="en-US" sz="3600" dirty="0"/>
          </a:p>
        </p:txBody>
      </p:sp>
      <p:sp>
        <p:nvSpPr>
          <p:cNvPr id="3" name="Content Placeholder 2">
            <a:extLst>
              <a:ext uri="{FF2B5EF4-FFF2-40B4-BE49-F238E27FC236}">
                <a16:creationId xmlns:a16="http://schemas.microsoft.com/office/drawing/2014/main" id="{7C59D3D3-B11A-8A57-0D8B-CF047A206E58}"/>
              </a:ext>
            </a:extLst>
          </p:cNvPr>
          <p:cNvSpPr>
            <a:spLocks noGrp="1"/>
          </p:cNvSpPr>
          <p:nvPr>
            <p:ph idx="1"/>
          </p:nvPr>
        </p:nvSpPr>
        <p:spPr>
          <a:xfrm>
            <a:off x="838200" y="863600"/>
            <a:ext cx="11061700" cy="2768601"/>
          </a:xfrm>
        </p:spPr>
        <p:txBody>
          <a:bodyPr>
            <a:normAutofit lnSpcReduction="10000"/>
          </a:bodyPr>
          <a:lstStyle/>
          <a:p>
            <a:r>
              <a:rPr lang="en-GB" sz="1800" b="1" dirty="0">
                <a:effectLst/>
                <a:latin typeface="Aptos" panose="020B0004020202020204" pitchFamily="34" charset="0"/>
                <a:ea typeface="Times New Roman" panose="02020603050405020304" pitchFamily="18" charset="0"/>
              </a:rPr>
              <a:t>Time Limitations for Learning and Implementation</a:t>
            </a:r>
          </a:p>
          <a:p>
            <a:pPr marL="0" indent="0">
              <a:buNone/>
            </a:pP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I was required to proactively learn about Transformer models. This tedious process of constructing and deconstructing code was dealt with through embracing a methodical approach to problem solving. </a:t>
            </a:r>
            <a:endParaRPr lang="en-GB" sz="1800" b="1" dirty="0">
              <a:effectLst/>
              <a:latin typeface="Aptos" panose="020B0004020202020204" pitchFamily="34" charset="0"/>
              <a:ea typeface="Times New Roman" panose="02020603050405020304" pitchFamily="18" charset="0"/>
            </a:endParaRPr>
          </a:p>
          <a:p>
            <a:r>
              <a:rPr lang="en-GB" sz="1800" b="1" dirty="0">
                <a:effectLst/>
                <a:latin typeface="Aptos" panose="020B0004020202020204" pitchFamily="34" charset="0"/>
                <a:ea typeface="Times New Roman" panose="02020603050405020304" pitchFamily="18" charset="0"/>
              </a:rPr>
              <a:t>Lack of Computational Resources ( Both personal computer and University Computers)</a:t>
            </a:r>
            <a:endParaRPr lang="en-GB" sz="1800" dirty="0">
              <a:effectLst/>
              <a:latin typeface="Times New Roman" panose="02020603050405020304" pitchFamily="18" charset="0"/>
              <a:ea typeface="Times New Roman" panose="02020603050405020304" pitchFamily="18" charset="0"/>
            </a:endParaRPr>
          </a:p>
          <a:p>
            <a:pPr marL="0" indent="0">
              <a:buNone/>
            </a:pP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when attempting to  build a Transformer model, the capabilities of my personal computer were exhausted, leading to the need to use paid Google Collab services. Collab Pro still imposed limitations on available resources which severely depleted my </a:t>
            </a:r>
            <a:r>
              <a:rPr lang="en-GB" sz="1800" kern="0" dirty="0">
                <a:solidFill>
                  <a:schemeClr val="tx2"/>
                </a:solidFill>
                <a:effectLst/>
                <a:latin typeface="Aptos" panose="020B0004020202020204" pitchFamily="34" charset="0"/>
                <a:ea typeface="Times New Roman" panose="02020603050405020304" pitchFamily="18" charset="0"/>
                <a:cs typeface="Times New Roman" panose="02020603050405020304" pitchFamily="18" charset="0"/>
              </a:rPr>
              <a:t>options</a:t>
            </a: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 when training  my Transformer model.</a:t>
            </a:r>
          </a:p>
          <a:p>
            <a:pPr marL="0" indent="0">
              <a:buNone/>
            </a:pPr>
            <a:r>
              <a:rPr lang="en-GB" sz="1800" kern="0" dirty="0">
                <a:latin typeface="Aptos" panose="020B0004020202020204" pitchFamily="34" charset="0"/>
                <a:ea typeface="Times New Roman" panose="02020603050405020304" pitchFamily="18" charset="0"/>
                <a:cs typeface="Times New Roman" panose="02020603050405020304" pitchFamily="18" charset="0"/>
              </a:rPr>
              <a:t>T</a:t>
            </a: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he  solution was to substantially downsize my model by switching from BART to T5-small. </a:t>
            </a:r>
            <a:r>
              <a:rPr lang="en-GB" sz="1800" dirty="0">
                <a:effectLst/>
                <a:latin typeface="Aptos" panose="020B0004020202020204" pitchFamily="34" charset="0"/>
                <a:ea typeface="Times New Roman" panose="02020603050405020304" pitchFamily="18" charset="0"/>
              </a:rPr>
              <a:t>This solution was not completely effective, but it helped me to speed up the development of model code. </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kern="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6" name="TextBox 5">
            <a:extLst>
              <a:ext uri="{FF2B5EF4-FFF2-40B4-BE49-F238E27FC236}">
                <a16:creationId xmlns:a16="http://schemas.microsoft.com/office/drawing/2014/main" id="{0C7C2D22-4477-E98A-3276-02121366EA91}"/>
              </a:ext>
            </a:extLst>
          </p:cNvPr>
          <p:cNvSpPr txBox="1"/>
          <p:nvPr/>
        </p:nvSpPr>
        <p:spPr>
          <a:xfrm>
            <a:off x="838200" y="4137779"/>
            <a:ext cx="10947400" cy="2585323"/>
          </a:xfrm>
          <a:prstGeom prst="rect">
            <a:avLst/>
          </a:prstGeom>
          <a:noFill/>
        </p:spPr>
        <p:txBody>
          <a:bodyPr wrap="square" rtlCol="0">
            <a:spAutoFit/>
          </a:bodyPr>
          <a:lstStyle/>
          <a:p>
            <a:pPr marL="171450" indent="-171450">
              <a:buFont typeface="Arial" panose="020B0604020202020204" pitchFamily="34" charset="0"/>
              <a:buChar char="•"/>
            </a:pPr>
            <a:r>
              <a:rPr lang="en-GB" sz="1800" b="1" dirty="0">
                <a:effectLst/>
                <a:latin typeface="Aptos" panose="020B0004020202020204" pitchFamily="34" charset="0"/>
                <a:ea typeface="Times New Roman" panose="02020603050405020304" pitchFamily="18" charset="0"/>
              </a:rPr>
              <a:t>Human Generation of ‘Ground Truth Summaries’</a:t>
            </a:r>
          </a:p>
          <a:p>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The possibility of human error in creating the text data ‘</a:t>
            </a:r>
            <a:r>
              <a:rPr lang="en-GB" sz="1800" kern="0" dirty="0">
                <a:latin typeface="Aptos" panose="020B0004020202020204" pitchFamily="34" charset="0"/>
                <a:ea typeface="Times New Roman" panose="02020603050405020304" pitchFamily="18" charset="0"/>
                <a:cs typeface="Times New Roman" panose="02020603050405020304" pitchFamily="18" charset="0"/>
              </a:rPr>
              <a:t>H</a:t>
            </a: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ighlights’. </a:t>
            </a:r>
            <a:r>
              <a:rPr lang="en-GB" sz="1800" kern="0" dirty="0">
                <a:latin typeface="Aptos" panose="020B0004020202020204" pitchFamily="34" charset="0"/>
                <a:ea typeface="Times New Roman" panose="02020603050405020304" pitchFamily="18" charset="0"/>
                <a:cs typeface="Times New Roman" panose="02020603050405020304" pitchFamily="18" charset="0"/>
              </a:rPr>
              <a:t>T</a:t>
            </a: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he summaries could further human bias because they are subject to the evaluator’s personal judgment of the news article. a biased evaluator could potentially skew the results obtained from the data either intentionally or unintentionally</a:t>
            </a:r>
            <a:r>
              <a:rPr lang="en-GB" sz="1200" dirty="0">
                <a:effectLst/>
              </a:rPr>
              <a:t> . </a:t>
            </a:r>
            <a:endParaRPr lang="en-GB"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1800" b="1" dirty="0">
                <a:effectLst/>
                <a:latin typeface="Aptos" panose="020B0004020202020204" pitchFamily="34" charset="0"/>
                <a:ea typeface="Times New Roman" panose="02020603050405020304" pitchFamily="18" charset="0"/>
              </a:rPr>
              <a:t>Oversimplification  </a:t>
            </a:r>
          </a:p>
          <a:p>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The misrepresentation of journalists through the oversimplification of complex subjects. </a:t>
            </a:r>
            <a:r>
              <a:rPr lang="en-GB" kern="0" dirty="0">
                <a:latin typeface="Aptos" panose="020B0004020202020204" pitchFamily="34" charset="0"/>
                <a:ea typeface="Times New Roman" panose="02020603050405020304" pitchFamily="18" charset="0"/>
                <a:cs typeface="Times New Roman" panose="02020603050405020304" pitchFamily="18" charset="0"/>
              </a:rPr>
              <a:t>Text Summarisation </a:t>
            </a: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 can cause the true intentions of journalist to be lost in translation. </a:t>
            </a:r>
            <a:endParaRPr lang="en-GB"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1800" b="1" dirty="0">
                <a:solidFill>
                  <a:srgbClr val="000000"/>
                </a:solidFill>
                <a:effectLst/>
                <a:latin typeface="Aptos" panose="020B0004020202020204" pitchFamily="34" charset="0"/>
                <a:ea typeface="Times New Roman" panose="02020603050405020304" pitchFamily="18" charset="0"/>
              </a:rPr>
              <a:t>Intellectual property and misrepresentation</a:t>
            </a:r>
          </a:p>
          <a:p>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Legal issues could arise if journalists feel that their ideas have been misrepresented through the model. </a:t>
            </a:r>
            <a:endParaRPr lang="en-GB"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446E9DE-2610-ED10-F2F7-3AC3A84206E4}"/>
              </a:ext>
            </a:extLst>
          </p:cNvPr>
          <p:cNvSpPr txBox="1"/>
          <p:nvPr/>
        </p:nvSpPr>
        <p:spPr>
          <a:xfrm>
            <a:off x="838200" y="3561825"/>
            <a:ext cx="6565900" cy="646331"/>
          </a:xfrm>
          <a:prstGeom prst="rect">
            <a:avLst/>
          </a:prstGeom>
          <a:noFill/>
        </p:spPr>
        <p:txBody>
          <a:bodyPr wrap="square" rtlCol="0">
            <a:spAutoFit/>
          </a:bodyPr>
          <a:lstStyle/>
          <a:p>
            <a:r>
              <a:rPr lang="en-GB" sz="3600" b="1" dirty="0">
                <a:solidFill>
                  <a:schemeClr val="tx2">
                    <a:lumMod val="90000"/>
                    <a:lumOff val="10000"/>
                  </a:schemeClr>
                </a:solidFill>
                <a:effectLst/>
                <a:latin typeface="Aptos Display" panose="020B0004020202020204" pitchFamily="34" charset="0"/>
                <a:ea typeface="Times New Roman" panose="02020603050405020304" pitchFamily="18" charset="0"/>
                <a:cs typeface="Times New Roman" panose="02020603050405020304" pitchFamily="18" charset="0"/>
              </a:rPr>
              <a:t>Discussion of ethics and legality</a:t>
            </a:r>
            <a:endParaRPr lang="en-US" sz="3600" dirty="0">
              <a:solidFill>
                <a:schemeClr val="tx2">
                  <a:lumMod val="90000"/>
                  <a:lumOff val="10000"/>
                </a:schemeClr>
              </a:solidFill>
            </a:endParaRPr>
          </a:p>
        </p:txBody>
      </p:sp>
    </p:spTree>
    <p:extLst>
      <p:ext uri="{BB962C8B-B14F-4D97-AF65-F5344CB8AC3E}">
        <p14:creationId xmlns:p14="http://schemas.microsoft.com/office/powerpoint/2010/main" val="114598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230F-A34A-E782-C4E3-7EB469161994}"/>
              </a:ext>
            </a:extLst>
          </p:cNvPr>
          <p:cNvSpPr>
            <a:spLocks noGrp="1"/>
          </p:cNvSpPr>
          <p:nvPr>
            <p:ph type="title"/>
          </p:nvPr>
        </p:nvSpPr>
        <p:spPr>
          <a:xfrm>
            <a:off x="838200" y="46038"/>
            <a:ext cx="10515600" cy="1325563"/>
          </a:xfrm>
        </p:spPr>
        <p:txBody>
          <a:bodyPr>
            <a:normAutofit/>
          </a:bodyPr>
          <a:lstStyle/>
          <a:p>
            <a:r>
              <a:rPr lang="en-US" sz="3600" b="1" dirty="0">
                <a:solidFill>
                  <a:schemeClr val="tx2">
                    <a:lumMod val="90000"/>
                    <a:lumOff val="10000"/>
                  </a:schemeClr>
                </a:solidFill>
              </a:rPr>
              <a:t>Future Work </a:t>
            </a:r>
          </a:p>
        </p:txBody>
      </p:sp>
      <p:sp>
        <p:nvSpPr>
          <p:cNvPr id="6" name="Content Placeholder 5">
            <a:extLst>
              <a:ext uri="{FF2B5EF4-FFF2-40B4-BE49-F238E27FC236}">
                <a16:creationId xmlns:a16="http://schemas.microsoft.com/office/drawing/2014/main" id="{0ADC1998-93F6-4B45-6097-366273002363}"/>
              </a:ext>
            </a:extLst>
          </p:cNvPr>
          <p:cNvSpPr>
            <a:spLocks noGrp="1"/>
          </p:cNvSpPr>
          <p:nvPr>
            <p:ph idx="1"/>
          </p:nvPr>
        </p:nvSpPr>
        <p:spPr>
          <a:xfrm>
            <a:off x="838200" y="1162373"/>
            <a:ext cx="10515600" cy="2082774"/>
          </a:xfrm>
        </p:spPr>
        <p:txBody>
          <a:bodyPr>
            <a:normAutofit fontScale="70000" lnSpcReduction="20000"/>
          </a:bodyPr>
          <a:lstStyle/>
          <a:p>
            <a:pPr>
              <a:buFontTx/>
              <a:buChar char="-"/>
            </a:pPr>
            <a:r>
              <a:rPr lang="en-GB" sz="2300" kern="0" dirty="0">
                <a:effectLst/>
                <a:latin typeface="Aptos" panose="020B0004020202020204" pitchFamily="34" charset="0"/>
                <a:ea typeface="Times New Roman" panose="02020603050405020304" pitchFamily="18" charset="0"/>
                <a:cs typeface="Times New Roman" panose="02020603050405020304" pitchFamily="18" charset="0"/>
              </a:rPr>
              <a:t>A significant limitation of this project was the lack of sufficient computational memory resources for thorough model training.</a:t>
            </a:r>
            <a:r>
              <a:rPr lang="en-GB" sz="4000" dirty="0">
                <a:effectLst/>
              </a:rPr>
              <a:t> </a:t>
            </a:r>
          </a:p>
          <a:p>
            <a:pPr>
              <a:buFontTx/>
              <a:buChar char="-"/>
            </a:pPr>
            <a:r>
              <a:rPr lang="en-GB" sz="2300" kern="0" dirty="0">
                <a:latin typeface="Aptos" panose="020B0004020202020204" pitchFamily="34" charset="0"/>
                <a:ea typeface="Times New Roman" panose="02020603050405020304" pitchFamily="18" charset="0"/>
                <a:cs typeface="Times New Roman" panose="02020603050405020304" pitchFamily="18" charset="0"/>
              </a:rPr>
              <a:t>F</a:t>
            </a:r>
            <a:r>
              <a:rPr lang="en-GB" sz="2300" kern="0" dirty="0">
                <a:effectLst/>
                <a:latin typeface="Aptos" panose="020B0004020202020204" pitchFamily="34" charset="0"/>
                <a:ea typeface="Times New Roman" panose="02020603050405020304" pitchFamily="18" charset="0"/>
                <a:cs typeface="Times New Roman" panose="02020603050405020304" pitchFamily="18" charset="0"/>
              </a:rPr>
              <a:t>uture work would focus on accessing the necessary resources to complete the experiments proposed for Model 2, as well as exploring larger Transformer models such as PEGASUS.</a:t>
            </a:r>
            <a:r>
              <a:rPr lang="en-GB" sz="4000" dirty="0">
                <a:effectLst/>
              </a:rPr>
              <a:t> </a:t>
            </a:r>
          </a:p>
          <a:p>
            <a:pPr>
              <a:buFontTx/>
              <a:buChar char="-"/>
            </a:pPr>
            <a:r>
              <a:rPr lang="en-GB" sz="2300" kern="0" dirty="0">
                <a:effectLst/>
                <a:latin typeface="Aptos" panose="020B0004020202020204" pitchFamily="34" charset="0"/>
                <a:ea typeface="Times New Roman" panose="02020603050405020304" pitchFamily="18" charset="0"/>
                <a:cs typeface="Times New Roman" panose="02020603050405020304" pitchFamily="18" charset="0"/>
              </a:rPr>
              <a:t>This would also allow for  processes such as hyperparameter tuning with tools like Ray Tune for improving the quality and accuracy of summaries. </a:t>
            </a:r>
            <a:endParaRPr lang="en-GB" sz="2300" kern="0" dirty="0">
              <a:latin typeface="Aptos" panose="020B0004020202020204" pitchFamily="34" charset="0"/>
              <a:ea typeface="Times New Roman" panose="02020603050405020304" pitchFamily="18" charset="0"/>
              <a:cs typeface="Times New Roman" panose="02020603050405020304" pitchFamily="18" charset="0"/>
            </a:endParaRPr>
          </a:p>
          <a:p>
            <a:pPr>
              <a:buFontTx/>
              <a:buChar char="-"/>
            </a:pPr>
            <a:r>
              <a:rPr lang="en-GB" sz="2300" kern="0" dirty="0">
                <a:latin typeface="Aptos" panose="020B0004020202020204" pitchFamily="34" charset="0"/>
                <a:ea typeface="Times New Roman" panose="02020603050405020304" pitchFamily="18" charset="0"/>
                <a:cs typeface="Times New Roman" panose="02020603050405020304" pitchFamily="18" charset="0"/>
              </a:rPr>
              <a:t>Potential</a:t>
            </a:r>
            <a:r>
              <a:rPr lang="en-GB" sz="2300" kern="0" dirty="0">
                <a:effectLst/>
                <a:latin typeface="Aptos" panose="020B0004020202020204" pitchFamily="34" charset="0"/>
                <a:ea typeface="Times New Roman" panose="02020603050405020304" pitchFamily="18" charset="0"/>
                <a:cs typeface="Times New Roman" panose="02020603050405020304" pitchFamily="18" charset="0"/>
              </a:rPr>
              <a:t> creation of a user application for real-time interaction with the summarisation model. </a:t>
            </a:r>
            <a:endParaRPr lang="en-GB" sz="4000" dirty="0">
              <a:effectLst/>
            </a:endParaRPr>
          </a:p>
          <a:p>
            <a:pPr marL="0" indent="0">
              <a:buNone/>
            </a:pPr>
            <a:endParaRPr lang="en-US" dirty="0"/>
          </a:p>
        </p:txBody>
      </p:sp>
      <p:sp>
        <p:nvSpPr>
          <p:cNvPr id="9" name="TextBox 8">
            <a:extLst>
              <a:ext uri="{FF2B5EF4-FFF2-40B4-BE49-F238E27FC236}">
                <a16:creationId xmlns:a16="http://schemas.microsoft.com/office/drawing/2014/main" id="{832B7082-333C-D1E2-CB5A-60F13ED6F7B9}"/>
              </a:ext>
            </a:extLst>
          </p:cNvPr>
          <p:cNvSpPr txBox="1"/>
          <p:nvPr/>
        </p:nvSpPr>
        <p:spPr>
          <a:xfrm>
            <a:off x="1053885" y="4168477"/>
            <a:ext cx="10299915" cy="646331"/>
          </a:xfrm>
          <a:prstGeom prst="rect">
            <a:avLst/>
          </a:prstGeom>
          <a:noFill/>
        </p:spPr>
        <p:txBody>
          <a:bodyPr wrap="square" rtlCol="0">
            <a:spAutoFit/>
          </a:bodyPr>
          <a:lstStyle/>
          <a:p>
            <a:pPr marL="285750" indent="-285750">
              <a:buFontTx/>
              <a:buChar char="-"/>
            </a:pPr>
            <a:endParaRPr lang="en-GB" dirty="0">
              <a:effectLst/>
            </a:endParaRPr>
          </a:p>
          <a:p>
            <a:pPr marL="285750" indent="-285750">
              <a:buFontTx/>
              <a:buChar char="-"/>
            </a:pPr>
            <a:endParaRPr lang="en-US" dirty="0"/>
          </a:p>
        </p:txBody>
      </p:sp>
    </p:spTree>
    <p:extLst>
      <p:ext uri="{BB962C8B-B14F-4D97-AF65-F5344CB8AC3E}">
        <p14:creationId xmlns:p14="http://schemas.microsoft.com/office/powerpoint/2010/main" val="253669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E5777-7079-9F9C-598D-87013FE246EE}"/>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Project Overview I </a:t>
            </a:r>
          </a:p>
        </p:txBody>
      </p:sp>
      <p:sp>
        <p:nvSpPr>
          <p:cNvPr id="3" name="Content Placeholder 2">
            <a:extLst>
              <a:ext uri="{FF2B5EF4-FFF2-40B4-BE49-F238E27FC236}">
                <a16:creationId xmlns:a16="http://schemas.microsoft.com/office/drawing/2014/main" id="{F1A7511D-2908-E093-FCBB-F85B8BBD2863}"/>
              </a:ext>
            </a:extLst>
          </p:cNvPr>
          <p:cNvSpPr>
            <a:spLocks noGrp="1"/>
          </p:cNvSpPr>
          <p:nvPr>
            <p:ph idx="1"/>
          </p:nvPr>
        </p:nvSpPr>
        <p:spPr>
          <a:xfrm>
            <a:off x="1371599" y="2318197"/>
            <a:ext cx="9724031" cy="3683358"/>
          </a:xfrm>
        </p:spPr>
        <p:txBody>
          <a:bodyPr anchor="ctr">
            <a:normAutofit fontScale="92500" lnSpcReduction="20000"/>
          </a:bodyPr>
          <a:lstStyle/>
          <a:p>
            <a:pPr marL="0" indent="0">
              <a:buNone/>
            </a:pPr>
            <a:r>
              <a:rPr lang="en-US" sz="2400" b="1" dirty="0"/>
              <a:t>General Purpose</a:t>
            </a:r>
          </a:p>
          <a:p>
            <a:pPr marL="0" indent="0">
              <a:buNone/>
            </a:pPr>
            <a:r>
              <a:rPr lang="en-US" sz="2400" dirty="0"/>
              <a:t>To Implement both modern and traditional methods of Text Summarisation for condensing CNN/Daily mail news articles. Assessing the quality of the summaries using the ROUGE Metric: calculates the overlap in words between the generated summaries and a set of ‘ground truth’ summaries from the text data.</a:t>
            </a:r>
          </a:p>
          <a:p>
            <a:pPr marL="0" indent="0">
              <a:buNone/>
            </a:pPr>
            <a:r>
              <a:rPr lang="en-US" sz="2400" b="1" dirty="0"/>
              <a:t>What problem does it solve in the industry</a:t>
            </a:r>
          </a:p>
          <a:p>
            <a:pPr>
              <a:buFontTx/>
              <a:buChar char="-"/>
            </a:pPr>
            <a:r>
              <a:rPr lang="en-US" sz="2400" dirty="0"/>
              <a:t>Combating misinformation by filtering important content for more convenient news consumption(Improving the efficiency and accessibility of written articles )</a:t>
            </a:r>
          </a:p>
          <a:p>
            <a:pPr>
              <a:buFontTx/>
              <a:buChar char="-"/>
            </a:pPr>
            <a:r>
              <a:rPr lang="en-US" sz="2400" dirty="0"/>
              <a:t>News consumption is shifting to digital media, with younger people preferring to use online platforms/social media for news updates. Studies state that they are more attracted to summarized news articles. </a:t>
            </a:r>
          </a:p>
          <a:p>
            <a:pPr marL="0" indent="0">
              <a:buNone/>
            </a:pPr>
            <a:endParaRPr lang="en-US" sz="2000" dirty="0"/>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val="227089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C0881-1A8B-F81C-4924-4F43387882F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Project Overview II</a:t>
            </a:r>
            <a:endParaRPr lang="en-US" sz="4000">
              <a:solidFill>
                <a:srgbClr val="FFFFFF"/>
              </a:solidFill>
            </a:endParaRPr>
          </a:p>
        </p:txBody>
      </p:sp>
      <p:sp>
        <p:nvSpPr>
          <p:cNvPr id="3" name="Content Placeholder 2">
            <a:extLst>
              <a:ext uri="{FF2B5EF4-FFF2-40B4-BE49-F238E27FC236}">
                <a16:creationId xmlns:a16="http://schemas.microsoft.com/office/drawing/2014/main" id="{DC028E66-8DE3-2A18-295E-1761FC6C4919}"/>
              </a:ext>
            </a:extLst>
          </p:cNvPr>
          <p:cNvSpPr>
            <a:spLocks noGrp="1"/>
          </p:cNvSpPr>
          <p:nvPr>
            <p:ph idx="1"/>
          </p:nvPr>
        </p:nvSpPr>
        <p:spPr>
          <a:xfrm>
            <a:off x="1371599" y="2318197"/>
            <a:ext cx="9724031" cy="3683358"/>
          </a:xfrm>
        </p:spPr>
        <p:txBody>
          <a:bodyPr anchor="ctr">
            <a:normAutofit/>
          </a:bodyPr>
          <a:lstStyle/>
          <a:p>
            <a:pPr marL="0" indent="0">
              <a:buNone/>
            </a:pPr>
            <a:r>
              <a:rPr lang="en-US" sz="2400" b="1" dirty="0"/>
              <a:t>What makes my project unique (</a:t>
            </a:r>
            <a:r>
              <a:rPr lang="en-GB" sz="2400" b="1" dirty="0"/>
              <a:t>Key Features)</a:t>
            </a:r>
            <a:r>
              <a:rPr lang="en-US" sz="2400" b="1" dirty="0"/>
              <a:t>?</a:t>
            </a:r>
          </a:p>
          <a:p>
            <a:pPr>
              <a:buFontTx/>
              <a:buChar char="-"/>
            </a:pPr>
            <a:r>
              <a:rPr lang="en-US" sz="2400" dirty="0"/>
              <a:t>A focus on how news companies can efficiently integrate Text Summarisation tools into existing systems by exploring barriers to implementation: specifically, High computational needs. </a:t>
            </a:r>
          </a:p>
          <a:p>
            <a:pPr>
              <a:buFontTx/>
              <a:buChar char="-"/>
            </a:pPr>
            <a:r>
              <a:rPr lang="en-US" sz="2400" dirty="0"/>
              <a:t>Experimentation with hybrid models (Modern and Traditional) in attempt to combat memory related issues when working with high volume text data and large models e.g.: Transformer models. </a:t>
            </a:r>
          </a:p>
          <a:p>
            <a:pPr>
              <a:buFontTx/>
              <a:buChar char="-"/>
            </a:pPr>
            <a:r>
              <a:rPr lang="en-US" sz="2400" dirty="0"/>
              <a:t>An Iterative approach to exploring Text Summarisation using Dimensionality reduction. Resulting in a total of 4 models.</a:t>
            </a:r>
          </a:p>
          <a:p>
            <a:pPr marL="0" indent="0">
              <a:buNone/>
            </a:pPr>
            <a:endParaRPr lang="en-US" sz="2000" dirty="0"/>
          </a:p>
        </p:txBody>
      </p:sp>
    </p:spTree>
    <p:extLst>
      <p:ext uri="{BB962C8B-B14F-4D97-AF65-F5344CB8AC3E}">
        <p14:creationId xmlns:p14="http://schemas.microsoft.com/office/powerpoint/2010/main" val="64161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90E1-1C1E-E091-817D-050D0F52B467}"/>
              </a:ext>
            </a:extLst>
          </p:cNvPr>
          <p:cNvSpPr>
            <a:spLocks noGrp="1"/>
          </p:cNvSpPr>
          <p:nvPr>
            <p:ph type="title"/>
          </p:nvPr>
        </p:nvSpPr>
        <p:spPr/>
        <p:txBody>
          <a:bodyPr/>
          <a:lstStyle/>
          <a:p>
            <a:r>
              <a:rPr lang="en-US" b="1" dirty="0">
                <a:solidFill>
                  <a:schemeClr val="tx2"/>
                </a:solidFill>
              </a:rPr>
              <a:t>Data Quality Control I</a:t>
            </a:r>
          </a:p>
        </p:txBody>
      </p:sp>
      <p:sp>
        <p:nvSpPr>
          <p:cNvPr id="3" name="Content Placeholder 2">
            <a:extLst>
              <a:ext uri="{FF2B5EF4-FFF2-40B4-BE49-F238E27FC236}">
                <a16:creationId xmlns:a16="http://schemas.microsoft.com/office/drawing/2014/main" id="{4F6DD66F-DEF9-F348-8525-C3493EDBF42A}"/>
              </a:ext>
            </a:extLst>
          </p:cNvPr>
          <p:cNvSpPr>
            <a:spLocks noGrp="1"/>
          </p:cNvSpPr>
          <p:nvPr>
            <p:ph idx="1"/>
          </p:nvPr>
        </p:nvSpPr>
        <p:spPr>
          <a:xfrm>
            <a:off x="838200" y="1825625"/>
            <a:ext cx="10515600" cy="4821556"/>
          </a:xfrm>
        </p:spPr>
        <p:txBody>
          <a:bodyPr>
            <a:normAutofit fontScale="70000" lnSpcReduction="20000"/>
          </a:bodyPr>
          <a:lstStyle/>
          <a:p>
            <a:pPr marL="0" indent="0" algn="ctr">
              <a:buNone/>
            </a:pPr>
            <a:r>
              <a:rPr lang="en-GB" sz="2400" b="1" i="1" kern="0" dirty="0">
                <a:latin typeface="Aptos" panose="020B0004020202020204" pitchFamily="34" charset="0"/>
                <a:ea typeface="Times New Roman" panose="02020603050405020304" pitchFamily="18" charset="0"/>
                <a:cs typeface="Times New Roman" panose="02020603050405020304" pitchFamily="18" charset="0"/>
              </a:rPr>
              <a:t>All aspects of this project were carried out using Python programming</a:t>
            </a:r>
          </a:p>
          <a:p>
            <a:r>
              <a:rPr lang="en-GB" sz="2400" b="1" u="sng" kern="0" dirty="0">
                <a:solidFill>
                  <a:schemeClr val="tx2"/>
                </a:solidFill>
                <a:ea typeface="Times New Roman" panose="02020603050405020304" pitchFamily="18" charset="0"/>
                <a:cs typeface="Times New Roman" panose="02020603050405020304" pitchFamily="18" charset="0"/>
              </a:rPr>
              <a:t>THE DATA </a:t>
            </a:r>
          </a:p>
          <a:p>
            <a:pPr marL="0" indent="0">
              <a:buNone/>
            </a:pPr>
            <a:r>
              <a:rPr lang="en-GB" sz="2300" kern="0" dirty="0">
                <a:effectLst/>
                <a:latin typeface="Aptos" panose="020B0004020202020204" pitchFamily="34" charset="0"/>
                <a:ea typeface="Times New Roman" panose="02020603050405020304" pitchFamily="18" charset="0"/>
                <a:cs typeface="Times New Roman" panose="02020603050405020304" pitchFamily="18" charset="0"/>
              </a:rPr>
              <a:t>This project uses the pre-labelled CNN-Daily Mail News Text summarisation dataset from Kaggle, this is available under a public domain license.</a:t>
            </a:r>
            <a:r>
              <a:rPr lang="en-GB" sz="2100" dirty="0">
                <a:effectLst/>
              </a:rPr>
              <a:t>  </a:t>
            </a:r>
            <a:r>
              <a:rPr lang="en-GB" sz="2300" kern="0" dirty="0">
                <a:effectLst/>
                <a:latin typeface="Aptos" panose="020B0004020202020204" pitchFamily="34" charset="0"/>
                <a:ea typeface="Times New Roman" panose="02020603050405020304" pitchFamily="18" charset="0"/>
                <a:cs typeface="Times New Roman" panose="02020603050405020304" pitchFamily="18" charset="0"/>
              </a:rPr>
              <a:t>The data was sourced from archives of both CNN and the Daily Mail using the Wayback Machine, a digital archive of the web.</a:t>
            </a:r>
            <a:r>
              <a:rPr lang="en-GB" sz="2100" dirty="0">
                <a:effectLst/>
              </a:rPr>
              <a:t> </a:t>
            </a:r>
            <a:endParaRPr lang="en-GB" sz="3100" b="1" u="sng" kern="0" dirty="0">
              <a:solidFill>
                <a:schemeClr val="tx2"/>
              </a:solidFill>
              <a:ea typeface="Times New Roman" panose="02020603050405020304" pitchFamily="18" charset="0"/>
              <a:cs typeface="Times New Roman" panose="02020603050405020304" pitchFamily="18" charset="0"/>
            </a:endParaRPr>
          </a:p>
          <a:p>
            <a:pPr marL="0" indent="0">
              <a:buNone/>
            </a:pPr>
            <a:endParaRPr lang="en-GB" sz="2400" b="1" u="sng" kern="0" dirty="0">
              <a:solidFill>
                <a:schemeClr val="tx2"/>
              </a:solidFill>
              <a:ea typeface="Times New Roman" panose="02020603050405020304" pitchFamily="18" charset="0"/>
              <a:cs typeface="Times New Roman" panose="02020603050405020304" pitchFamily="18" charset="0"/>
            </a:endParaRPr>
          </a:p>
          <a:p>
            <a:pPr marL="0" indent="0">
              <a:buNone/>
            </a:pPr>
            <a:endParaRPr lang="en-GB" sz="2400" b="1" u="sng" kern="0" dirty="0">
              <a:solidFill>
                <a:schemeClr val="tx2"/>
              </a:solidFill>
              <a:ea typeface="Times New Roman" panose="02020603050405020304" pitchFamily="18" charset="0"/>
              <a:cs typeface="Times New Roman" panose="02020603050405020304" pitchFamily="18" charset="0"/>
            </a:endParaRPr>
          </a:p>
          <a:p>
            <a:pPr marL="0" indent="0">
              <a:buNone/>
            </a:pPr>
            <a:endParaRPr lang="en-GB" sz="2400" b="1" u="sng" kern="0" dirty="0">
              <a:solidFill>
                <a:schemeClr val="tx2"/>
              </a:solidFill>
              <a:ea typeface="Times New Roman" panose="02020603050405020304" pitchFamily="18" charset="0"/>
              <a:cs typeface="Times New Roman" panose="02020603050405020304" pitchFamily="18" charset="0"/>
            </a:endParaRPr>
          </a:p>
          <a:p>
            <a:pPr marL="0" indent="0" algn="ctr">
              <a:buNone/>
            </a:pPr>
            <a:endParaRPr lang="en-GB" sz="2400" b="1" i="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endParaRPr>
          </a:p>
          <a:p>
            <a:pPr marL="0" indent="0" algn="ctr">
              <a:buNone/>
            </a:pPr>
            <a:endParaRPr lang="en-GB" sz="2400" b="1" i="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endParaRPr>
          </a:p>
          <a:p>
            <a:endParaRPr lang="en-GB" sz="2400" b="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endParaRPr>
          </a:p>
          <a:p>
            <a:endParaRPr lang="en-GB" sz="2400" b="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endParaRPr>
          </a:p>
          <a:p>
            <a:r>
              <a:rPr lang="en-GB" sz="2400" b="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rPr>
              <a:t>DATA CLEANING </a:t>
            </a:r>
          </a:p>
          <a:p>
            <a:pPr marL="0" indent="0">
              <a:buNone/>
            </a:pPr>
            <a:r>
              <a:rPr lang="en-GB" sz="2400" kern="0" dirty="0">
                <a:latin typeface="Aptos" panose="020B0004020202020204" pitchFamily="34" charset="0"/>
                <a:ea typeface="Times New Roman" panose="02020603050405020304" pitchFamily="18" charset="0"/>
                <a:cs typeface="Times New Roman" panose="02020603050405020304" pitchFamily="18" charset="0"/>
              </a:rPr>
              <a:t>Data Leakage: The Training dataset was manually cleaned through inspection to verify that all uninformative text data was removed. The Test and Validation sets were cleaned using a function based on the transformations made on the Training data so that data from Test/ Validation sets would not get prematurely exposed to the model, causing less accurate results. </a:t>
            </a:r>
          </a:p>
          <a:p>
            <a:pPr marL="0" indent="0">
              <a:buNone/>
            </a:pPr>
            <a:endParaRPr lang="en-US" altLang="en-US" sz="2400" b="1" i="1" dirty="0">
              <a:latin typeface="Aptos" panose="020B0004020202020204" pitchFamily="34" charset="0"/>
              <a:ea typeface="Times New Roman" panose="02020603050405020304" pitchFamily="18" charset="0"/>
            </a:endParaRPr>
          </a:p>
          <a:p>
            <a:pPr marL="0" indent="0">
              <a:buNone/>
            </a:pPr>
            <a:endParaRPr kumimoji="0" lang="en-US" altLang="en-US" sz="2400" b="1" i="1" u="none" strike="noStrike" cap="none" normalizeH="0" baseline="0" dirty="0">
              <a:ln>
                <a:noFill/>
              </a:ln>
              <a:solidFill>
                <a:schemeClr val="tx1"/>
              </a:solidFill>
              <a:effectLst/>
              <a:latin typeface="Aptos" panose="020B0004020202020204" pitchFamily="34" charset="0"/>
              <a:ea typeface="Times New Roman" panose="02020603050405020304" pitchFamily="18" charset="0"/>
            </a:endParaRPr>
          </a:p>
          <a:p>
            <a:pPr marL="0" indent="0">
              <a:buNone/>
            </a:pPr>
            <a:endParaRPr kumimoji="0" lang="en-US" altLang="en-US" sz="2000" b="1" i="0" u="none" strike="noStrike" cap="none" normalizeH="0" baseline="0" dirty="0">
              <a:ln>
                <a:noFill/>
              </a:ln>
              <a:solidFill>
                <a:schemeClr val="tx1"/>
              </a:solidFill>
              <a:effectLst/>
            </a:endParaRPr>
          </a:p>
          <a:p>
            <a:pPr marL="0" indent="0">
              <a:buNone/>
            </a:pPr>
            <a:endParaRPr lang="en-GB" sz="2400" kern="0" dirty="0">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GB" sz="2400" kern="0" dirty="0">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GB" sz="2400" kern="0" dirty="0">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GB" sz="2400" kern="0" dirty="0">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11" name="Rectangle 9">
            <a:extLst>
              <a:ext uri="{FF2B5EF4-FFF2-40B4-BE49-F238E27FC236}">
                <a16:creationId xmlns:a16="http://schemas.microsoft.com/office/drawing/2014/main" id="{C4EC143C-0CD8-A02F-87CF-05DF993A76E1}"/>
              </a:ext>
            </a:extLst>
          </p:cNvPr>
          <p:cNvSpPr>
            <a:spLocks noChangeArrowheads="1"/>
          </p:cNvSpPr>
          <p:nvPr/>
        </p:nvSpPr>
        <p:spPr bwMode="auto">
          <a:xfrm>
            <a:off x="1100380" y="6445787"/>
            <a:ext cx="140835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Table 12">
            <a:extLst>
              <a:ext uri="{FF2B5EF4-FFF2-40B4-BE49-F238E27FC236}">
                <a16:creationId xmlns:a16="http://schemas.microsoft.com/office/drawing/2014/main" id="{3F465171-55FB-D193-DD65-A3147FC0CDC2}"/>
              </a:ext>
            </a:extLst>
          </p:cNvPr>
          <p:cNvGraphicFramePr>
            <a:graphicFrameLocks noGrp="1"/>
          </p:cNvGraphicFramePr>
          <p:nvPr>
            <p:extLst>
              <p:ext uri="{D42A27DB-BD31-4B8C-83A1-F6EECF244321}">
                <p14:modId xmlns:p14="http://schemas.microsoft.com/office/powerpoint/2010/main" val="3503817919"/>
              </p:ext>
            </p:extLst>
          </p:nvPr>
        </p:nvGraphicFramePr>
        <p:xfrm>
          <a:off x="838200" y="3327029"/>
          <a:ext cx="4929074" cy="1689470"/>
        </p:xfrm>
        <a:graphic>
          <a:graphicData uri="http://schemas.openxmlformats.org/drawingml/2006/table">
            <a:tbl>
              <a:tblPr firstRow="1" firstCol="1" bandRow="1">
                <a:tableStyleId>{5C22544A-7EE6-4342-B048-85BDC9FD1C3A}</a:tableStyleId>
              </a:tblPr>
              <a:tblGrid>
                <a:gridCol w="2464537">
                  <a:extLst>
                    <a:ext uri="{9D8B030D-6E8A-4147-A177-3AD203B41FA5}">
                      <a16:colId xmlns:a16="http://schemas.microsoft.com/office/drawing/2014/main" val="1163560512"/>
                    </a:ext>
                  </a:extLst>
                </a:gridCol>
                <a:gridCol w="2464537">
                  <a:extLst>
                    <a:ext uri="{9D8B030D-6E8A-4147-A177-3AD203B41FA5}">
                      <a16:colId xmlns:a16="http://schemas.microsoft.com/office/drawing/2014/main" val="3478139965"/>
                    </a:ext>
                  </a:extLst>
                </a:gridCol>
              </a:tblGrid>
              <a:tr h="444262">
                <a:tc>
                  <a:txBody>
                    <a:bodyPr/>
                    <a:lstStyle/>
                    <a:p>
                      <a:r>
                        <a:rPr lang="en-GB" sz="1200" kern="100">
                          <a:effectLst/>
                        </a:rPr>
                        <a:t>DATASET SPLIT</a:t>
                      </a:r>
                      <a:endParaRPr lang="en-GB"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dirty="0">
                          <a:effectLst/>
                        </a:rPr>
                        <a:t>NUMBER OF RECORDS IN SPLIT</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60767"/>
                  </a:ext>
                </a:extLst>
              </a:tr>
              <a:tr h="423074">
                <a:tc>
                  <a:txBody>
                    <a:bodyPr/>
                    <a:lstStyle/>
                    <a:p>
                      <a:r>
                        <a:rPr lang="en-GB" sz="1200" kern="100" dirty="0">
                          <a:effectLst/>
                        </a:rPr>
                        <a:t>TRAIN:</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a:effectLst/>
                        </a:rPr>
                        <a:t>287,113</a:t>
                      </a:r>
                      <a:endParaRPr lang="en-GB"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17379346"/>
                  </a:ext>
                </a:extLst>
              </a:tr>
              <a:tr h="423074">
                <a:tc>
                  <a:txBody>
                    <a:bodyPr/>
                    <a:lstStyle/>
                    <a:p>
                      <a:r>
                        <a:rPr lang="en-GB" sz="1200" kern="100">
                          <a:effectLst/>
                        </a:rPr>
                        <a:t>TEST:</a:t>
                      </a:r>
                      <a:endParaRPr lang="en-GB"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dirty="0">
                          <a:effectLst/>
                        </a:rPr>
                        <a:t>13,368</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80745958"/>
                  </a:ext>
                </a:extLst>
              </a:tr>
              <a:tr h="399060">
                <a:tc>
                  <a:txBody>
                    <a:bodyPr/>
                    <a:lstStyle/>
                    <a:p>
                      <a:r>
                        <a:rPr lang="en-GB" sz="1200" kern="100" dirty="0">
                          <a:effectLst/>
                        </a:rPr>
                        <a:t>VALIDATION:</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dirty="0">
                          <a:effectLst/>
                        </a:rPr>
                        <a:t>11,490</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78435260"/>
                  </a:ext>
                </a:extLst>
              </a:tr>
            </a:tbl>
          </a:graphicData>
        </a:graphic>
      </p:graphicFrame>
      <p:graphicFrame>
        <p:nvGraphicFramePr>
          <p:cNvPr id="17" name="Table 16">
            <a:extLst>
              <a:ext uri="{FF2B5EF4-FFF2-40B4-BE49-F238E27FC236}">
                <a16:creationId xmlns:a16="http://schemas.microsoft.com/office/drawing/2014/main" id="{79E85474-8C74-E059-271E-E4BEA606D65C}"/>
              </a:ext>
            </a:extLst>
          </p:cNvPr>
          <p:cNvGraphicFramePr>
            <a:graphicFrameLocks noGrp="1"/>
          </p:cNvGraphicFramePr>
          <p:nvPr>
            <p:extLst>
              <p:ext uri="{D42A27DB-BD31-4B8C-83A1-F6EECF244321}">
                <p14:modId xmlns:p14="http://schemas.microsoft.com/office/powerpoint/2010/main" val="3951650481"/>
              </p:ext>
            </p:extLst>
          </p:nvPr>
        </p:nvGraphicFramePr>
        <p:xfrm>
          <a:off x="6096000" y="3327030"/>
          <a:ext cx="4792980" cy="1689470"/>
        </p:xfrm>
        <a:graphic>
          <a:graphicData uri="http://schemas.openxmlformats.org/drawingml/2006/table">
            <a:tbl>
              <a:tblPr firstRow="1" firstCol="1" bandRow="1">
                <a:tableStyleId>{5C22544A-7EE6-4342-B048-85BDC9FD1C3A}</a:tableStyleId>
              </a:tblPr>
              <a:tblGrid>
                <a:gridCol w="2396490">
                  <a:extLst>
                    <a:ext uri="{9D8B030D-6E8A-4147-A177-3AD203B41FA5}">
                      <a16:colId xmlns:a16="http://schemas.microsoft.com/office/drawing/2014/main" val="1939855808"/>
                    </a:ext>
                  </a:extLst>
                </a:gridCol>
                <a:gridCol w="2396490">
                  <a:extLst>
                    <a:ext uri="{9D8B030D-6E8A-4147-A177-3AD203B41FA5}">
                      <a16:colId xmlns:a16="http://schemas.microsoft.com/office/drawing/2014/main" val="3167738585"/>
                    </a:ext>
                  </a:extLst>
                </a:gridCol>
              </a:tblGrid>
              <a:tr h="211184">
                <a:tc>
                  <a:txBody>
                    <a:bodyPr/>
                    <a:lstStyle/>
                    <a:p>
                      <a:r>
                        <a:rPr lang="en-GB" sz="1200" kern="100">
                          <a:effectLst/>
                        </a:rPr>
                        <a:t>COLUMN NAME </a:t>
                      </a:r>
                      <a:endParaRPr lang="en-GB"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a:effectLst/>
                        </a:rPr>
                        <a:t>COLUMN CONTENT </a:t>
                      </a:r>
                      <a:endParaRPr lang="en-GB"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5409552"/>
                  </a:ext>
                </a:extLst>
              </a:tr>
              <a:tr h="422367">
                <a:tc>
                  <a:txBody>
                    <a:bodyPr/>
                    <a:lstStyle/>
                    <a:p>
                      <a:r>
                        <a:rPr lang="en-GB" sz="1200" kern="100">
                          <a:effectLst/>
                        </a:rPr>
                        <a:t>ID (STRING) :</a:t>
                      </a:r>
                      <a:endParaRPr lang="en-GB"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a:effectLst/>
                        </a:rPr>
                        <a:t>A unique mixture of alphanumeric characters</a:t>
                      </a:r>
                      <a:endParaRPr lang="en-GB"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76863901"/>
                  </a:ext>
                </a:extLst>
              </a:tr>
              <a:tr h="211184">
                <a:tc>
                  <a:txBody>
                    <a:bodyPr/>
                    <a:lstStyle/>
                    <a:p>
                      <a:r>
                        <a:rPr lang="en-GB" sz="1200" kern="100">
                          <a:effectLst/>
                        </a:rPr>
                        <a:t>ARTICLE (STRING):</a:t>
                      </a:r>
                      <a:endParaRPr lang="en-GB"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a:effectLst/>
                        </a:rPr>
                        <a:t>Contains the article content.</a:t>
                      </a:r>
                      <a:endParaRPr lang="en-GB"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1504712"/>
                  </a:ext>
                </a:extLst>
              </a:tr>
              <a:tr h="844735">
                <a:tc>
                  <a:txBody>
                    <a:bodyPr/>
                    <a:lstStyle/>
                    <a:p>
                      <a:r>
                        <a:rPr lang="en-GB" sz="1200" kern="100" dirty="0">
                          <a:effectLst/>
                        </a:rPr>
                        <a:t>HIGHLIGHTS (STRING) :</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GB" sz="1200" kern="100" dirty="0">
                          <a:effectLst/>
                        </a:rPr>
                        <a:t>A human generated summary of key information from the corresponding article. </a:t>
                      </a:r>
                    </a:p>
                    <a:p>
                      <a:r>
                        <a:rPr lang="en-GB" sz="1200" kern="100" dirty="0">
                          <a:effectLst/>
                        </a:rPr>
                        <a:t> </a:t>
                      </a:r>
                      <a:endParaRPr lang="en-GB"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8076791"/>
                  </a:ext>
                </a:extLst>
              </a:tr>
            </a:tbl>
          </a:graphicData>
        </a:graphic>
      </p:graphicFrame>
    </p:spTree>
    <p:extLst>
      <p:ext uri="{BB962C8B-B14F-4D97-AF65-F5344CB8AC3E}">
        <p14:creationId xmlns:p14="http://schemas.microsoft.com/office/powerpoint/2010/main" val="87247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0C3D-0A84-F5B8-ED46-B4747CD2FFBB}"/>
              </a:ext>
            </a:extLst>
          </p:cNvPr>
          <p:cNvSpPr>
            <a:spLocks noGrp="1"/>
          </p:cNvSpPr>
          <p:nvPr>
            <p:ph type="title"/>
          </p:nvPr>
        </p:nvSpPr>
        <p:spPr/>
        <p:txBody>
          <a:bodyPr/>
          <a:lstStyle/>
          <a:p>
            <a:r>
              <a:rPr lang="en-US" b="1" dirty="0">
                <a:solidFill>
                  <a:schemeClr val="tx2"/>
                </a:solidFill>
              </a:rPr>
              <a:t>Data Quality Control II</a:t>
            </a:r>
            <a:endParaRPr lang="en-US" dirty="0"/>
          </a:p>
        </p:txBody>
      </p:sp>
      <p:sp>
        <p:nvSpPr>
          <p:cNvPr id="3" name="Content Placeholder 2">
            <a:extLst>
              <a:ext uri="{FF2B5EF4-FFF2-40B4-BE49-F238E27FC236}">
                <a16:creationId xmlns:a16="http://schemas.microsoft.com/office/drawing/2014/main" id="{A6A54163-5F85-7C3A-F0DE-56087E1F5D82}"/>
              </a:ext>
            </a:extLst>
          </p:cNvPr>
          <p:cNvSpPr>
            <a:spLocks noGrp="1"/>
          </p:cNvSpPr>
          <p:nvPr>
            <p:ph idx="1"/>
          </p:nvPr>
        </p:nvSpPr>
        <p:spPr/>
        <p:txBody>
          <a:bodyPr/>
          <a:lstStyle/>
          <a:p>
            <a:r>
              <a:rPr lang="en-US" sz="2000" b="1" dirty="0">
                <a:solidFill>
                  <a:schemeClr val="tx2"/>
                </a:solidFill>
              </a:rPr>
              <a:t>Manual Cleaning Example:</a:t>
            </a:r>
          </a:p>
          <a:p>
            <a:pPr marL="0" indent="0">
              <a:buNone/>
            </a:pPr>
            <a:endParaRPr lang="en-US" sz="2000" b="1" u="sng" dirty="0">
              <a:solidFill>
                <a:schemeClr val="tx2">
                  <a:lumMod val="90000"/>
                  <a:lumOff val="10000"/>
                </a:schemeClr>
              </a:solidFill>
            </a:endParaRPr>
          </a:p>
          <a:p>
            <a:endParaRPr lang="en-US" b="1" u="sng" dirty="0">
              <a:solidFill>
                <a:schemeClr val="tx2">
                  <a:lumMod val="90000"/>
                  <a:lumOff val="10000"/>
                </a:schemeClr>
              </a:solidFill>
            </a:endParaRPr>
          </a:p>
          <a:p>
            <a:endParaRPr lang="en-US" b="1" u="sng" dirty="0">
              <a:solidFill>
                <a:schemeClr val="tx2">
                  <a:lumMod val="90000"/>
                  <a:lumOff val="10000"/>
                </a:schemeClr>
              </a:solidFill>
            </a:endParaRPr>
          </a:p>
          <a:p>
            <a:r>
              <a:rPr lang="en-US" b="1" u="sng" dirty="0">
                <a:solidFill>
                  <a:schemeClr val="tx2">
                    <a:lumMod val="90000"/>
                    <a:lumOff val="10000"/>
                  </a:schemeClr>
                </a:solidFill>
              </a:rPr>
              <a:t>EDA</a:t>
            </a:r>
          </a:p>
          <a:p>
            <a:r>
              <a:rPr lang="en-GB" sz="18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rPr>
              <a:t>EDA</a:t>
            </a:r>
          </a:p>
          <a:p>
            <a:pPr marL="0" indent="0">
              <a:buNone/>
            </a:pP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The first step for understanding the data was conducting descriptive statistics. Descriptive statistics are statistical summaries of the data, they offer a numerical overview of its qualities. </a:t>
            </a:r>
          </a:p>
          <a:p>
            <a:pPr marL="0" indent="0">
              <a:buNone/>
            </a:pPr>
            <a:r>
              <a:rPr lang="en-GB" sz="1800" b="1" kern="0" dirty="0">
                <a:effectLst/>
                <a:latin typeface="Aptos" panose="020B0004020202020204" pitchFamily="34" charset="0"/>
                <a:ea typeface="Times New Roman" panose="02020603050405020304" pitchFamily="18" charset="0"/>
                <a:cs typeface="Times New Roman" panose="02020603050405020304" pitchFamily="18" charset="0"/>
              </a:rPr>
              <a:t>The following descriptive statistics were carried out on the data : </a:t>
            </a:r>
            <a:r>
              <a:rPr lang="en-GB" sz="1800" kern="0" dirty="0">
                <a:effectLst/>
                <a:latin typeface="Aptos" panose="020B0004020202020204" pitchFamily="34" charset="0"/>
                <a:ea typeface="Times New Roman" panose="02020603050405020304" pitchFamily="18" charset="0"/>
                <a:cs typeface="Times New Roman" panose="02020603050405020304" pitchFamily="18" charset="0"/>
              </a:rPr>
              <a:t>Mean token count, average word count and mode of word counts for each column. </a:t>
            </a:r>
            <a:endParaRPr lang="en-US" b="1" u="sng" dirty="0">
              <a:solidFill>
                <a:schemeClr val="tx2">
                  <a:lumMod val="90000"/>
                  <a:lumOff val="10000"/>
                </a:schemeClr>
              </a:solidFill>
            </a:endParaRPr>
          </a:p>
        </p:txBody>
      </p:sp>
      <p:pic>
        <p:nvPicPr>
          <p:cNvPr id="4" name="Picture 1" descr="A screenshot of a computer program&#10;&#10;Description automatically generated">
            <a:extLst>
              <a:ext uri="{FF2B5EF4-FFF2-40B4-BE49-F238E27FC236}">
                <a16:creationId xmlns:a16="http://schemas.microsoft.com/office/drawing/2014/main" id="{3009A97A-9095-C71C-0925-EF96282A7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74" t="33984" r="3217" b="22313"/>
          <a:stretch>
            <a:fillRect/>
          </a:stretch>
        </p:blipFill>
        <p:spPr bwMode="auto">
          <a:xfrm>
            <a:off x="838200" y="2268049"/>
            <a:ext cx="8188227" cy="180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7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4C41-FB78-CD94-4E63-174D24C5F9A9}"/>
              </a:ext>
            </a:extLst>
          </p:cNvPr>
          <p:cNvSpPr>
            <a:spLocks noGrp="1"/>
          </p:cNvSpPr>
          <p:nvPr>
            <p:ph type="title"/>
          </p:nvPr>
        </p:nvSpPr>
        <p:spPr/>
        <p:txBody>
          <a:bodyPr/>
          <a:lstStyle/>
          <a:p>
            <a:r>
              <a:rPr lang="en-US" b="1" dirty="0">
                <a:solidFill>
                  <a:schemeClr val="tx2">
                    <a:lumMod val="90000"/>
                    <a:lumOff val="10000"/>
                  </a:schemeClr>
                </a:solidFill>
              </a:rPr>
              <a:t>KEY EDA RESULTS</a:t>
            </a:r>
          </a:p>
        </p:txBody>
      </p:sp>
      <p:pic>
        <p:nvPicPr>
          <p:cNvPr id="8" name="Picture 7">
            <a:extLst>
              <a:ext uri="{FF2B5EF4-FFF2-40B4-BE49-F238E27FC236}">
                <a16:creationId xmlns:a16="http://schemas.microsoft.com/office/drawing/2014/main" id="{3C8071AC-DD5E-3217-B61B-962EAA951A79}"/>
              </a:ext>
            </a:extLst>
          </p:cNvPr>
          <p:cNvPicPr>
            <a:picLocks noChangeAspect="1"/>
          </p:cNvPicPr>
          <p:nvPr/>
        </p:nvPicPr>
        <p:blipFill>
          <a:blip r:embed="rId2"/>
          <a:stretch>
            <a:fillRect/>
          </a:stretch>
        </p:blipFill>
        <p:spPr>
          <a:xfrm>
            <a:off x="838200" y="3023542"/>
            <a:ext cx="3987800" cy="2413000"/>
          </a:xfrm>
          <a:prstGeom prst="rect">
            <a:avLst/>
          </a:prstGeom>
        </p:spPr>
      </p:pic>
      <p:pic>
        <p:nvPicPr>
          <p:cNvPr id="11" name="Picture 10">
            <a:extLst>
              <a:ext uri="{FF2B5EF4-FFF2-40B4-BE49-F238E27FC236}">
                <a16:creationId xmlns:a16="http://schemas.microsoft.com/office/drawing/2014/main" id="{8C20F6B4-E07B-CBF8-E0E9-B6E76303387A}"/>
              </a:ext>
            </a:extLst>
          </p:cNvPr>
          <p:cNvPicPr>
            <a:picLocks noChangeAspect="1"/>
          </p:cNvPicPr>
          <p:nvPr/>
        </p:nvPicPr>
        <p:blipFill>
          <a:blip r:embed="rId3"/>
          <a:stretch>
            <a:fillRect/>
          </a:stretch>
        </p:blipFill>
        <p:spPr>
          <a:xfrm>
            <a:off x="5291906" y="3023542"/>
            <a:ext cx="4148191" cy="2413000"/>
          </a:xfrm>
          <a:prstGeom prst="rect">
            <a:avLst/>
          </a:prstGeom>
        </p:spPr>
      </p:pic>
      <p:sp>
        <p:nvSpPr>
          <p:cNvPr id="12" name="TextBox 11">
            <a:extLst>
              <a:ext uri="{FF2B5EF4-FFF2-40B4-BE49-F238E27FC236}">
                <a16:creationId xmlns:a16="http://schemas.microsoft.com/office/drawing/2014/main" id="{29991A3E-4E68-667F-5F3D-D40B9099F29D}"/>
              </a:ext>
            </a:extLst>
          </p:cNvPr>
          <p:cNvSpPr txBox="1"/>
          <p:nvPr/>
        </p:nvSpPr>
        <p:spPr>
          <a:xfrm>
            <a:off x="1126640" y="5569545"/>
            <a:ext cx="8183105" cy="923330"/>
          </a:xfrm>
          <a:prstGeom prst="rect">
            <a:avLst/>
          </a:prstGeom>
          <a:noFill/>
        </p:spPr>
        <p:txBody>
          <a:bodyPr wrap="square" rtlCol="0">
            <a:spAutoFit/>
          </a:bodyPr>
          <a:lstStyle/>
          <a:p>
            <a:endParaRPr lang="en-GB" sz="18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685E5446-6F67-8CAF-7BAF-C6F88AC18DAB}"/>
              </a:ext>
            </a:extLst>
          </p:cNvPr>
          <p:cNvSpPr txBox="1"/>
          <p:nvPr/>
        </p:nvSpPr>
        <p:spPr>
          <a:xfrm>
            <a:off x="1126640" y="1534332"/>
            <a:ext cx="9241726" cy="923330"/>
          </a:xfrm>
          <a:prstGeom prst="rect">
            <a:avLst/>
          </a:prstGeom>
          <a:noFill/>
        </p:spPr>
        <p:txBody>
          <a:bodyPr wrap="square" rtlCol="0">
            <a:spAutoFit/>
          </a:bodyPr>
          <a:lstStyle/>
          <a:p>
            <a:r>
              <a:rPr lang="en-GB" b="1" dirty="0">
                <a:latin typeface="Aptos" panose="020B0004020202020204" pitchFamily="34" charset="0"/>
                <a:ea typeface="Times New Roman" panose="02020603050405020304" pitchFamily="18" charset="0"/>
              </a:rPr>
              <a:t>The following Summary Statistics were conducted: </a:t>
            </a:r>
            <a:r>
              <a:rPr lang="en-GB" sz="1800" b="1" dirty="0">
                <a:effectLst/>
                <a:latin typeface="Aptos" panose="020B0004020202020204" pitchFamily="34" charset="0"/>
                <a:ea typeface="Times New Roman" panose="02020603050405020304" pitchFamily="18" charset="0"/>
              </a:rPr>
              <a:t>Mean Token count, </a:t>
            </a:r>
            <a:r>
              <a:rPr lang="en-GB" sz="1800" b="1" dirty="0">
                <a:solidFill>
                  <a:srgbClr val="000000"/>
                </a:solidFill>
                <a:effectLst/>
                <a:latin typeface="Aptos" panose="020B0004020202020204" pitchFamily="34" charset="0"/>
                <a:ea typeface="Times New Roman" panose="02020603050405020304" pitchFamily="18" charset="0"/>
                <a:cs typeface="Menlo" panose="020B0609030804020204" pitchFamily="49" charset="0"/>
              </a:rPr>
              <a:t>Average word count, </a:t>
            </a:r>
            <a:r>
              <a:rPr lang="en-GB" sz="1800" b="1" dirty="0">
                <a:effectLst/>
                <a:latin typeface="Aptos" panose="020B0004020202020204" pitchFamily="34" charset="0"/>
                <a:ea typeface="Times New Roman" panose="02020603050405020304" pitchFamily="18" charset="0"/>
              </a:rPr>
              <a:t>Most frequent occurring word count</a:t>
            </a:r>
            <a:r>
              <a:rPr lang="en-GB" dirty="0">
                <a:latin typeface="Times New Roman" panose="02020603050405020304" pitchFamily="18" charset="0"/>
                <a:ea typeface="Times New Roman" panose="02020603050405020304" pitchFamily="18" charset="0"/>
              </a:rPr>
              <a:t> </a:t>
            </a:r>
            <a:r>
              <a:rPr lang="en-GB" b="1" dirty="0">
                <a:latin typeface="Times New Roman" panose="02020603050405020304" pitchFamily="18" charset="0"/>
                <a:ea typeface="Times New Roman" panose="02020603050405020304" pitchFamily="18" charset="0"/>
              </a:rPr>
              <a:t>a</a:t>
            </a:r>
            <a:r>
              <a:rPr lang="en-GB" b="1" dirty="0">
                <a:ea typeface="Times New Roman" panose="02020603050405020304" pitchFamily="18" charset="0"/>
              </a:rPr>
              <a:t>nd</a:t>
            </a:r>
            <a:r>
              <a:rPr lang="en-GB" b="1" dirty="0">
                <a:latin typeface="Times New Roman" panose="02020603050405020304" pitchFamily="18" charset="0"/>
                <a:ea typeface="Times New Roman" panose="02020603050405020304" pitchFamily="18" charset="0"/>
              </a:rPr>
              <a:t> </a:t>
            </a:r>
            <a:r>
              <a:rPr lang="en-GB" sz="1800" b="1" dirty="0">
                <a:effectLst/>
                <a:latin typeface="Aptos" panose="020B0004020202020204" pitchFamily="34" charset="0"/>
                <a:ea typeface="Times New Roman" panose="02020603050405020304" pitchFamily="18" charset="0"/>
              </a:rPr>
              <a:t>Average number of sentences.</a:t>
            </a:r>
            <a:endParaRPr lang="en-GB"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2511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F9AF-67AC-A5B7-D257-4ECF2AAECA98}"/>
              </a:ext>
            </a:extLst>
          </p:cNvPr>
          <p:cNvSpPr>
            <a:spLocks noGrp="1"/>
          </p:cNvSpPr>
          <p:nvPr>
            <p:ph type="title"/>
          </p:nvPr>
        </p:nvSpPr>
        <p:spPr/>
        <p:txBody>
          <a:bodyPr/>
          <a:lstStyle/>
          <a:p>
            <a:r>
              <a:rPr lang="en-US" b="1" dirty="0">
                <a:solidFill>
                  <a:schemeClr val="tx2">
                    <a:lumMod val="90000"/>
                    <a:lumOff val="10000"/>
                  </a:schemeClr>
                </a:solidFill>
              </a:rPr>
              <a:t>Project Framework Overview</a:t>
            </a:r>
            <a:endParaRPr lang="en-US" dirty="0"/>
          </a:p>
        </p:txBody>
      </p:sp>
      <p:sp>
        <p:nvSpPr>
          <p:cNvPr id="3" name="Content Placeholder 2">
            <a:extLst>
              <a:ext uri="{FF2B5EF4-FFF2-40B4-BE49-F238E27FC236}">
                <a16:creationId xmlns:a16="http://schemas.microsoft.com/office/drawing/2014/main" id="{18C50C32-C41A-FCBD-DAC9-3E9316868199}"/>
              </a:ext>
            </a:extLst>
          </p:cNvPr>
          <p:cNvSpPr>
            <a:spLocks noGrp="1"/>
          </p:cNvSpPr>
          <p:nvPr>
            <p:ph idx="1"/>
          </p:nvPr>
        </p:nvSpPr>
        <p:spPr>
          <a:xfrm>
            <a:off x="838200" y="1460500"/>
            <a:ext cx="10515600" cy="4889500"/>
          </a:xfrm>
        </p:spPr>
        <p:txBody>
          <a:bodyPr>
            <a:normAutofit fontScale="92500" lnSpcReduction="20000"/>
          </a:bodyPr>
          <a:lstStyle/>
          <a:p>
            <a:pPr marL="0" indent="0">
              <a:buNone/>
            </a:pPr>
            <a:endParaRPr lang="en-GB" sz="1800" b="1" u="sng"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r>
              <a:rPr lang="en-GB" sz="18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rPr>
              <a:t>MODEL 1 (BASELINE)</a:t>
            </a:r>
            <a:r>
              <a:rPr lang="en-GB" sz="1800" b="1"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rPr>
              <a:t>- LEAD-3 BENCHMARK</a:t>
            </a:r>
          </a:p>
          <a:p>
            <a:pPr marL="0" indent="0">
              <a:buNone/>
            </a:pPr>
            <a:r>
              <a:rPr lang="en-GB" sz="1800" b="1" dirty="0">
                <a:effectLst/>
                <a:latin typeface="Aptos" panose="020B0004020202020204" pitchFamily="34" charset="0"/>
                <a:ea typeface="Times New Roman" panose="02020603050405020304" pitchFamily="18" charset="0"/>
                <a:cs typeface="Menlo" panose="020B0609030804020204" pitchFamily="49" charset="0"/>
              </a:rPr>
              <a:t>Document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latin typeface="Aptos" panose="020B0004020202020204" pitchFamily="34" charset="0"/>
                <a:ea typeface="Times New Roman" panose="02020603050405020304" pitchFamily="18" charset="0"/>
                <a:cs typeface="Menlo" panose="020B0609030804020204" pitchFamily="49" charset="0"/>
                <a:sym typeface="Wingdings" pitchFamily="2" charset="2"/>
              </a:rPr>
              <a:t>I</a:t>
            </a:r>
            <a:r>
              <a:rPr lang="en-GB" sz="1800" b="1" dirty="0">
                <a:effectLst/>
                <a:latin typeface="Aptos" panose="020B0004020202020204" pitchFamily="34" charset="0"/>
                <a:ea typeface="Times New Roman" panose="02020603050405020304" pitchFamily="18" charset="0"/>
                <a:cs typeface="Menlo" panose="020B0609030804020204" pitchFamily="49" charset="0"/>
              </a:rPr>
              <a:t>mplement the algorithm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cs typeface="Menlo" panose="020B0609030804020204" pitchFamily="49" charset="0"/>
              </a:rPr>
              <a:t> evaluate the model summary </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b="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endParaRPr>
          </a:p>
          <a:p>
            <a:r>
              <a:rPr lang="en-GB" sz="18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rPr>
              <a:t>MODEL 2: BART (BIDIRECTIONAL AND AUTO-REGRESSIVE TRANSFORMERS) AND T5 (TEXT-TO-TEXT TRANSFER TRANSFORMER) </a:t>
            </a:r>
          </a:p>
          <a:p>
            <a:pPr marL="0" indent="0">
              <a:buNone/>
            </a:pPr>
            <a:r>
              <a:rPr lang="en-GB" sz="1800" b="1" dirty="0">
                <a:effectLst/>
                <a:latin typeface="Aptos" panose="020B0004020202020204" pitchFamily="34" charset="0"/>
                <a:ea typeface="Times New Roman" panose="02020603050405020304" pitchFamily="18" charset="0"/>
              </a:rPr>
              <a:t>Dataset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Preprocessing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Model Training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Evaluation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Summary Generation </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b="1" u="sng"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endParaRPr>
          </a:p>
          <a:p>
            <a:pPr>
              <a:spcBef>
                <a:spcPts val="800"/>
              </a:spcBef>
              <a:spcAft>
                <a:spcPts val="400"/>
              </a:spcAft>
            </a:pPr>
            <a:r>
              <a:rPr lang="en-GB" sz="1800" b="1" dirty="0">
                <a:solidFill>
                  <a:srgbClr val="0F4761"/>
                </a:solidFill>
                <a:effectLst/>
                <a:ea typeface="Times New Roman" panose="02020603050405020304" pitchFamily="18" charset="0"/>
                <a:cs typeface="Times New Roman" panose="02020603050405020304" pitchFamily="18" charset="0"/>
              </a:rPr>
              <a:t>MODEL 3 : PRETRAINED T5 (TEXT-TO-TEXT TRANSFER) TRANSFORMER AND LSA (LATENT SEMANTIC ANALYSIS)</a:t>
            </a:r>
          </a:p>
          <a:p>
            <a:pPr marL="0" indent="0">
              <a:buNone/>
            </a:pPr>
            <a:r>
              <a:rPr lang="en-GB" sz="1800" b="1" dirty="0">
                <a:effectLst/>
                <a:latin typeface="Aptos" panose="020B0004020202020204" pitchFamily="34" charset="0"/>
                <a:ea typeface="Times New Roman" panose="02020603050405020304" pitchFamily="18" charset="0"/>
                <a:cs typeface="Menlo" panose="020B0609030804020204" pitchFamily="49" charset="0"/>
              </a:rPr>
              <a:t>Document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cs typeface="Menlo" panose="020B0609030804020204" pitchFamily="49" charset="0"/>
              </a:rPr>
              <a:t> Preprocessing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cs typeface="Menlo" panose="020B0609030804020204" pitchFamily="49" charset="0"/>
              </a:rPr>
              <a:t> LSA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rPr>
              <a:t> </a:t>
            </a:r>
            <a:r>
              <a:rPr lang="en-GB" sz="1800" b="1" dirty="0">
                <a:effectLst/>
                <a:latin typeface="Aptos" panose="020B0004020202020204" pitchFamily="34" charset="0"/>
                <a:ea typeface="Times New Roman" panose="02020603050405020304" pitchFamily="18" charset="0"/>
                <a:cs typeface="Menlo" panose="020B0609030804020204" pitchFamily="49" charset="0"/>
              </a:rPr>
              <a:t>LSA model output summaries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cs typeface="Menlo" panose="020B0609030804020204" pitchFamily="49" charset="0"/>
              </a:rPr>
              <a:t> evaluate the LSA summaries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cs typeface="Menlo" panose="020B0609030804020204" pitchFamily="49" charset="0"/>
              </a:rPr>
              <a:t> apply transformer model to the LSA summaries </a:t>
            </a:r>
            <a:r>
              <a:rPr lang="en-GB" sz="1800" b="1" dirty="0">
                <a:effectLst/>
                <a:latin typeface="Aptos" panose="020B0004020202020204" pitchFamily="34" charset="0"/>
                <a:ea typeface="Times New Roman" panose="02020603050405020304" pitchFamily="18" charset="0"/>
                <a:cs typeface="Menlo" panose="020B0609030804020204" pitchFamily="49" charset="0"/>
                <a:sym typeface="Wingdings" pitchFamily="2" charset="2"/>
              </a:rPr>
              <a:t></a:t>
            </a:r>
            <a:r>
              <a:rPr lang="en-GB" sz="1800" b="1" dirty="0">
                <a:effectLst/>
                <a:latin typeface="Aptos" panose="020B0004020202020204" pitchFamily="34" charset="0"/>
                <a:ea typeface="Times New Roman" panose="02020603050405020304" pitchFamily="18" charset="0"/>
                <a:cs typeface="Menlo" panose="020B0609030804020204" pitchFamily="49" charset="0"/>
              </a:rPr>
              <a:t> evaluate the Hybrid summaries</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b="1" u="sng" kern="0" dirty="0">
              <a:solidFill>
                <a:schemeClr val="tx2">
                  <a:lumMod val="90000"/>
                  <a:lumOff val="10000"/>
                </a:schemeClr>
              </a:solidFill>
              <a:effectLst/>
              <a:latin typeface="Aptos" panose="020B0004020202020204" pitchFamily="34" charset="0"/>
              <a:cs typeface="Times New Roman" panose="02020603050405020304" pitchFamily="18" charset="0"/>
            </a:endParaRPr>
          </a:p>
          <a:p>
            <a:r>
              <a:rPr lang="en-GB" sz="1800" b="1" dirty="0">
                <a:solidFill>
                  <a:schemeClr val="tx2">
                    <a:lumMod val="90000"/>
                    <a:lumOff val="10000"/>
                  </a:schemeClr>
                </a:solidFill>
                <a:effectLst/>
                <a:latin typeface="Aptos" panose="020B0004020202020204" pitchFamily="34" charset="0"/>
                <a:ea typeface="Times New Roman" panose="02020603050405020304" pitchFamily="18" charset="0"/>
              </a:rPr>
              <a:t>MODEL 4 : PRETRAINED T5 (TEXT-TO-TEXT TRANSFER TRANSFORMER) AND LSA (LATENT SEMANTIC ANALYSIS) WITH LDA (LATENT DIRICHLET ALLOCATION) </a:t>
            </a:r>
          </a:p>
          <a:p>
            <a:pPr marL="0" indent="0">
              <a:buNone/>
            </a:pPr>
            <a:r>
              <a:rPr lang="en-GB" sz="1800" b="1" dirty="0">
                <a:effectLst/>
                <a:latin typeface="Aptos" panose="020B0004020202020204" pitchFamily="34" charset="0"/>
                <a:ea typeface="Times New Roman" panose="02020603050405020304" pitchFamily="18" charset="0"/>
              </a:rPr>
              <a:t>Document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Preprocessing</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LSA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LSA model output summaries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evaluate the LSA summaries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apply transformer model to the LSA summaries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evaluate the Hybrid summaries</a:t>
            </a:r>
            <a:r>
              <a:rPr lang="en-GB" sz="1800" b="1" dirty="0">
                <a:effectLst/>
                <a:latin typeface="Aptos" panose="020B0004020202020204" pitchFamily="34" charset="0"/>
                <a:ea typeface="Times New Roman" panose="02020603050405020304" pitchFamily="18" charset="0"/>
                <a:sym typeface="Wingdings" pitchFamily="2" charset="2"/>
              </a:rPr>
              <a:t> </a:t>
            </a:r>
            <a:r>
              <a:rPr lang="en-GB" sz="1800" b="1" dirty="0">
                <a:effectLst/>
                <a:latin typeface="Aptos" panose="020B0004020202020204" pitchFamily="34" charset="0"/>
                <a:ea typeface="Times New Roman" panose="02020603050405020304" pitchFamily="18" charset="0"/>
              </a:rPr>
              <a:t>Latent Dirichlet Allocation (LDA) </a:t>
            </a:r>
            <a:r>
              <a:rPr lang="en-GB" sz="1800" b="1" dirty="0">
                <a:effectLst/>
                <a:latin typeface="Aptos" panose="020B0004020202020204" pitchFamily="34" charset="0"/>
                <a:ea typeface="Times New Roman" panose="02020603050405020304" pitchFamily="18" charset="0"/>
                <a:sym typeface="Wingdings" pitchFamily="2" charset="2"/>
              </a:rPr>
              <a:t></a:t>
            </a:r>
            <a:r>
              <a:rPr lang="en-GB" sz="1800" b="1" dirty="0">
                <a:effectLst/>
                <a:latin typeface="Aptos" panose="020B0004020202020204" pitchFamily="34" charset="0"/>
                <a:ea typeface="Times New Roman" panose="02020603050405020304" pitchFamily="18" charset="0"/>
              </a:rPr>
              <a:t> evaluate the model output</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b="1" dirty="0">
              <a:solidFill>
                <a:schemeClr val="tx2">
                  <a:lumMod val="90000"/>
                  <a:lumOff val="10000"/>
                </a:schemeClr>
              </a:solidFill>
              <a:effectLst/>
              <a:latin typeface="Aptos" panose="020B0004020202020204" pitchFamily="34" charset="0"/>
              <a:ea typeface="Times New Roman" panose="02020603050405020304" pitchFamily="18" charset="0"/>
            </a:endParaRPr>
          </a:p>
          <a:p>
            <a:pPr marL="0" indent="0">
              <a:buNone/>
            </a:pPr>
            <a:endParaRPr lang="en-GB" sz="1800" dirty="0">
              <a:effectLst/>
            </a:endParaRPr>
          </a:p>
        </p:txBody>
      </p:sp>
    </p:spTree>
    <p:extLst>
      <p:ext uri="{BB962C8B-B14F-4D97-AF65-F5344CB8AC3E}">
        <p14:creationId xmlns:p14="http://schemas.microsoft.com/office/powerpoint/2010/main" val="84261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2E1A-BFE8-4963-01EF-D0E357789C4C}"/>
              </a:ext>
            </a:extLst>
          </p:cNvPr>
          <p:cNvSpPr>
            <a:spLocks noGrp="1"/>
          </p:cNvSpPr>
          <p:nvPr>
            <p:ph type="title"/>
          </p:nvPr>
        </p:nvSpPr>
        <p:spPr/>
        <p:txBody>
          <a:bodyPr/>
          <a:lstStyle/>
          <a:p>
            <a:r>
              <a:rPr lang="en-GB" b="1" dirty="0">
                <a:solidFill>
                  <a:schemeClr val="tx2">
                    <a:lumMod val="90000"/>
                    <a:lumOff val="10000"/>
                  </a:schemeClr>
                </a:solidFill>
              </a:rPr>
              <a:t>Key Functionality </a:t>
            </a:r>
            <a:endParaRPr lang="en-US" dirty="0"/>
          </a:p>
        </p:txBody>
      </p:sp>
      <p:sp>
        <p:nvSpPr>
          <p:cNvPr id="3" name="Content Placeholder 2">
            <a:extLst>
              <a:ext uri="{FF2B5EF4-FFF2-40B4-BE49-F238E27FC236}">
                <a16:creationId xmlns:a16="http://schemas.microsoft.com/office/drawing/2014/main" id="{AC063F25-7BD5-781F-E037-16FCCFACE44B}"/>
              </a:ext>
            </a:extLst>
          </p:cNvPr>
          <p:cNvSpPr>
            <a:spLocks noGrp="1"/>
          </p:cNvSpPr>
          <p:nvPr>
            <p:ph idx="1"/>
          </p:nvPr>
        </p:nvSpPr>
        <p:spPr>
          <a:xfrm>
            <a:off x="838200" y="1825625"/>
            <a:ext cx="10515600" cy="4667250"/>
          </a:xfrm>
        </p:spPr>
        <p:txBody>
          <a:bodyPr>
            <a:normAutofit/>
          </a:bodyPr>
          <a:lstStyle/>
          <a:p>
            <a:pPr marL="0" indent="0">
              <a:buNone/>
            </a:pPr>
            <a:r>
              <a:rPr lang="en-GB" sz="20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rPr>
              <a:t>MODEL 1 (BASELINE)</a:t>
            </a:r>
            <a:r>
              <a:rPr lang="en-GB" sz="2000" b="1"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rPr>
              <a:t>- LEAD-3 BENCHMARK</a:t>
            </a:r>
          </a:p>
          <a:p>
            <a:pPr>
              <a:buFontTx/>
              <a:buChar char="-"/>
            </a:pPr>
            <a:r>
              <a:rPr lang="en-GB" sz="2000" b="1" kern="0" dirty="0">
                <a:solidFill>
                  <a:schemeClr val="tx2">
                    <a:lumMod val="90000"/>
                    <a:lumOff val="10000"/>
                  </a:schemeClr>
                </a:solidFill>
                <a:latin typeface="Aptos" panose="020B0004020202020204" pitchFamily="34" charset="0"/>
                <a:ea typeface="Times New Roman" panose="02020603050405020304" pitchFamily="18" charset="0"/>
                <a:cs typeface="Times New Roman" panose="02020603050405020304" pitchFamily="18" charset="0"/>
              </a:rPr>
              <a:t>Sentence level summarisation: </a:t>
            </a:r>
            <a:r>
              <a:rPr lang="en-GB" sz="2000" kern="0" dirty="0">
                <a:effectLst/>
                <a:latin typeface="Aptos" panose="020B0004020202020204" pitchFamily="34" charset="0"/>
                <a:ea typeface="Times New Roman" panose="02020603050405020304" pitchFamily="18" charset="0"/>
                <a:cs typeface="Times New Roman" panose="02020603050405020304" pitchFamily="18" charset="0"/>
              </a:rPr>
              <a:t>Summaries using the Lead-3 benchmark were created through Extractive summarisation by pulling the first three sentences of the chosen texts to form a short summary. </a:t>
            </a:r>
          </a:p>
          <a:p>
            <a:pPr>
              <a:buFontTx/>
              <a:buChar char="-"/>
            </a:pPr>
            <a:r>
              <a:rPr lang="en-GB" sz="2000" kern="0" dirty="0">
                <a:ea typeface="Times New Roman" panose="02020603050405020304" pitchFamily="18" charset="0"/>
                <a:cs typeface="Times New Roman" panose="02020603050405020304" pitchFamily="18" charset="0"/>
              </a:rPr>
              <a:t>This model was used to show the minimum level of performance for a Text summarisation model. The subsequent models of this project were compared to this baseline. </a:t>
            </a:r>
          </a:p>
          <a:p>
            <a:pPr marL="0" indent="0">
              <a:buNone/>
            </a:pPr>
            <a:endParaRPr lang="en-GB" sz="20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GB" sz="2800" b="1" dirty="0">
              <a:solidFill>
                <a:srgbClr val="0F4761"/>
              </a:solidFill>
              <a:effectLst/>
              <a:ea typeface="Times New Roman" panose="02020603050405020304" pitchFamily="18" charset="0"/>
              <a:cs typeface="Times New Roman" panose="02020603050405020304" pitchFamily="18" charset="0"/>
            </a:endParaRPr>
          </a:p>
          <a:p>
            <a:pPr marL="0" indent="0">
              <a:buNone/>
            </a:pPr>
            <a:endParaRPr lang="en-GB" sz="28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descr="A computer screen shot of a program code&#10;&#10;Description automatically generated">
            <a:extLst>
              <a:ext uri="{FF2B5EF4-FFF2-40B4-BE49-F238E27FC236}">
                <a16:creationId xmlns:a16="http://schemas.microsoft.com/office/drawing/2014/main" id="{F8510C4B-B78B-E9D1-19C1-9A0A5450519A}"/>
              </a:ext>
            </a:extLst>
          </p:cNvPr>
          <p:cNvPicPr>
            <a:picLocks noChangeAspect="1"/>
          </p:cNvPicPr>
          <p:nvPr/>
        </p:nvPicPr>
        <p:blipFill rotWithShape="1">
          <a:blip r:embed="rId2"/>
          <a:srcRect b="16103"/>
          <a:stretch/>
        </p:blipFill>
        <p:spPr bwMode="auto">
          <a:xfrm>
            <a:off x="1067860" y="4003400"/>
            <a:ext cx="6400130" cy="17619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002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DEE8-0DD4-350B-9877-925345180901}"/>
              </a:ext>
            </a:extLst>
          </p:cNvPr>
          <p:cNvSpPr>
            <a:spLocks noGrp="1"/>
          </p:cNvSpPr>
          <p:nvPr>
            <p:ph type="title"/>
          </p:nvPr>
        </p:nvSpPr>
        <p:spPr>
          <a:xfrm>
            <a:off x="838200" y="628650"/>
            <a:ext cx="10515600" cy="854075"/>
          </a:xfrm>
        </p:spPr>
        <p:txBody>
          <a:bodyPr>
            <a:normAutofit fontScale="90000"/>
          </a:bodyPr>
          <a:lstStyle/>
          <a:p>
            <a:r>
              <a:rPr lang="en-GB" sz="27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rPr>
              <a:t>MODEL 2: BART (BIDIRECTIONAL AND AUTO-REGRESSIVE TRANSFORMERS) AND T5 (TEXT-TO-TEXT TRANSFER TRANSFORMER) </a:t>
            </a:r>
            <a:br>
              <a:rPr lang="en-GB" sz="4400" b="1" kern="0" dirty="0">
                <a:solidFill>
                  <a:schemeClr val="tx2">
                    <a:lumMod val="90000"/>
                    <a:lumOff val="10000"/>
                  </a:schemeClr>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E9D50A1-929E-8A1D-D0FC-F611D28587AF}"/>
              </a:ext>
            </a:extLst>
          </p:cNvPr>
          <p:cNvSpPr>
            <a:spLocks noGrp="1"/>
          </p:cNvSpPr>
          <p:nvPr>
            <p:ph idx="1"/>
          </p:nvPr>
        </p:nvSpPr>
        <p:spPr>
          <a:xfrm>
            <a:off x="838200" y="1286796"/>
            <a:ext cx="10515600" cy="2606675"/>
          </a:xfrm>
        </p:spPr>
        <p:txBody>
          <a:bodyPr>
            <a:normAutofit/>
          </a:bodyPr>
          <a:lstStyle/>
          <a:p>
            <a:r>
              <a:rPr lang="en-GB" sz="1600" b="1" dirty="0">
                <a:effectLst/>
                <a:latin typeface="Aptos" panose="020B0004020202020204" pitchFamily="34" charset="0"/>
                <a:ea typeface="Times New Roman" panose="02020603050405020304" pitchFamily="18" charset="0"/>
              </a:rPr>
              <a:t>BART : </a:t>
            </a:r>
            <a:r>
              <a:rPr lang="en-GB" sz="1600" dirty="0">
                <a:effectLst/>
                <a:latin typeface="Aptos" panose="020B0004020202020204" pitchFamily="34" charset="0"/>
                <a:ea typeface="Times New Roman" panose="02020603050405020304" pitchFamily="18" charset="0"/>
              </a:rPr>
              <a:t>Uses a seq2seq architecture with a bidirectional encoder, and a left-to-right decoder. This makes BART for both generating and understanding text. </a:t>
            </a:r>
            <a:endParaRPr lang="en-GB" sz="1600" dirty="0">
              <a:effectLst/>
              <a:latin typeface="Times New Roman" panose="02020603050405020304" pitchFamily="18" charset="0"/>
              <a:ea typeface="Times New Roman" panose="02020603050405020304" pitchFamily="18" charset="0"/>
            </a:endParaRPr>
          </a:p>
          <a:p>
            <a:r>
              <a:rPr lang="en-GB" sz="1600" b="1" dirty="0">
                <a:effectLst/>
                <a:latin typeface="Aptos" panose="020B0004020202020204" pitchFamily="34" charset="0"/>
                <a:ea typeface="Times New Roman" panose="02020603050405020304" pitchFamily="18" charset="0"/>
              </a:rPr>
              <a:t>T5 :</a:t>
            </a:r>
            <a:r>
              <a:rPr lang="en-GB" sz="1600" dirty="0">
                <a:effectLst/>
                <a:latin typeface="Aptos" panose="020B0004020202020204" pitchFamily="34" charset="0"/>
                <a:ea typeface="Times New Roman" panose="02020603050405020304" pitchFamily="18" charset="0"/>
              </a:rPr>
              <a:t> Uses an encoder and decoder system which makes it good for summarisation and translation tasks. </a:t>
            </a:r>
          </a:p>
          <a:p>
            <a:r>
              <a:rPr lang="en-GB" sz="1600" dirty="0">
                <a:ea typeface="Times New Roman" panose="02020603050405020304" pitchFamily="18" charset="0"/>
              </a:rPr>
              <a:t>Intention:  Implement Transfer Learning through fine tuning a pretrained model using specific hyperparameters. </a:t>
            </a:r>
            <a:endParaRPr lang="en-GB" sz="1600" dirty="0">
              <a:effectLst/>
              <a:ea typeface="Times New Roman" panose="02020603050405020304" pitchFamily="18" charset="0"/>
            </a:endParaRPr>
          </a:p>
          <a:p>
            <a:pPr marL="0" indent="0" algn="ctr">
              <a:buNone/>
            </a:pPr>
            <a:r>
              <a:rPr lang="en-GB" sz="1400" i="1" dirty="0">
                <a:solidFill>
                  <a:srgbClr val="000000"/>
                </a:solidFill>
                <a:effectLst/>
                <a:latin typeface="Aptos" panose="020B0004020202020204" pitchFamily="34" charset="0"/>
                <a:ea typeface="Times New Roman" panose="02020603050405020304" pitchFamily="18" charset="0"/>
              </a:rPr>
              <a:t>BART-base was initially selected for its strong performance, but using it resulted in significant memory issues during training. BART-base was switched to the smaller T5-small model, which reduced some memory constraints, but this temporary solution still encountered limitations with finalising training. Memory issues persisted throughout the training process.</a:t>
            </a:r>
          </a:p>
          <a:p>
            <a:endParaRPr lang="en-US" dirty="0"/>
          </a:p>
        </p:txBody>
      </p:sp>
      <p:pic>
        <p:nvPicPr>
          <p:cNvPr id="5" name="Picture 4">
            <a:extLst>
              <a:ext uri="{FF2B5EF4-FFF2-40B4-BE49-F238E27FC236}">
                <a16:creationId xmlns:a16="http://schemas.microsoft.com/office/drawing/2014/main" id="{6BA2241B-989D-D9E1-1085-AB5706214C39}"/>
              </a:ext>
            </a:extLst>
          </p:cNvPr>
          <p:cNvPicPr>
            <a:picLocks noChangeAspect="1"/>
          </p:cNvPicPr>
          <p:nvPr/>
        </p:nvPicPr>
        <p:blipFill>
          <a:blip r:embed="rId2"/>
          <a:stretch>
            <a:fillRect/>
          </a:stretch>
        </p:blipFill>
        <p:spPr>
          <a:xfrm>
            <a:off x="838200" y="3429000"/>
            <a:ext cx="5014358" cy="32714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089B170-3498-BD68-04B3-4F013ADA28FC}"/>
              </a:ext>
            </a:extLst>
          </p:cNvPr>
          <p:cNvPicPr>
            <a:picLocks noChangeAspect="1"/>
          </p:cNvPicPr>
          <p:nvPr/>
        </p:nvPicPr>
        <p:blipFill rotWithShape="1">
          <a:blip r:embed="rId3"/>
          <a:srcRect t="4426"/>
          <a:stretch/>
        </p:blipFill>
        <p:spPr bwMode="auto">
          <a:xfrm>
            <a:off x="5976501" y="4547810"/>
            <a:ext cx="5253355" cy="10337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3377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10545</TotalTime>
  <Words>1428</Words>
  <Application>Microsoft Macintosh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SUMMARISING NEWS ARTICLES: NATURAL LANGUAGE PROCESSING</vt:lpstr>
      <vt:lpstr>Project Overview I </vt:lpstr>
      <vt:lpstr>Project Overview II</vt:lpstr>
      <vt:lpstr>Data Quality Control I</vt:lpstr>
      <vt:lpstr>Data Quality Control II</vt:lpstr>
      <vt:lpstr>KEY EDA RESULTS</vt:lpstr>
      <vt:lpstr>Project Framework Overview</vt:lpstr>
      <vt:lpstr>Key Functionality </vt:lpstr>
      <vt:lpstr>MODEL 2: BART (BIDIRECTIONAL AND AUTO-REGRESSIVE TRANSFORMERS) AND T5 (TEXT-TO-TEXT TRANSFER TRANSFORMER)  </vt:lpstr>
      <vt:lpstr>Key Functionality </vt:lpstr>
      <vt:lpstr>Results and Discussion</vt:lpstr>
      <vt:lpstr>PRETRAINED T5 (TEXT-TO-TEXT TRANSFER TRANSFORMER) AND LSA (LATENT SEMANTIC ANALYSIS) WITH LDA (LATENT DIRICHLET ALLOCATION) </vt:lpstr>
      <vt:lpstr>Challenges &amp; Solutions </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Omole, Oyindamola C</dc:creator>
  <cp:lastModifiedBy>Omole, Oyindamola C</cp:lastModifiedBy>
  <cp:revision>22</cp:revision>
  <dcterms:created xsi:type="dcterms:W3CDTF">2024-07-03T19:35:01Z</dcterms:created>
  <dcterms:modified xsi:type="dcterms:W3CDTF">2025-01-22T18:10:34Z</dcterms:modified>
</cp:coreProperties>
</file>