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9"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a:t>Customers  transaction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318" custLinFactNeighborY="1823">
        <dgm:presLayoutVars>
          <dgm:bulletEnabled val="1"/>
        </dgm:presLayoutVars>
      </dgm:prSet>
      <dgm:spPr/>
    </dgm:pt>
    <dgm:pt modelId="{2DB718C4-64A5-4230-88DA-9F9CD5820DED}" type="pres">
      <dgm:prSet presAssocID="{597F0155-22D9-4D1E-9C7A-CCD20A8BBB81}" presName="sibTrans" presStyleLbl="sibTrans2D1" presStyleIdx="0" presStyleCnt="4"/>
      <dgm:spPr/>
    </dgm:pt>
    <dgm:pt modelId="{269BFFD9-D0C4-4449-B81E-D89685C98F79}" type="pres">
      <dgm:prSet presAssocID="{597F0155-22D9-4D1E-9C7A-CCD20A8BBB81}" presName="connectorText" presStyleLbl="sibTrans2D1" presStyleIdx="0" presStyleCnt="4"/>
      <dgm:spPr/>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pt>
    <dgm:pt modelId="{9AFC6B25-D97B-40FC-8E70-2812B02F4906}" type="pres">
      <dgm:prSet presAssocID="{E71F8FC5-CE32-4D81-A2F0-47A1DC0A394C}" presName="sibTrans" presStyleLbl="sibTrans2D1" presStyleIdx="1" presStyleCnt="4"/>
      <dgm:spPr/>
    </dgm:pt>
    <dgm:pt modelId="{544DF0E6-DA27-4600-A80C-016992343979}" type="pres">
      <dgm:prSet presAssocID="{E71F8FC5-CE32-4D81-A2F0-47A1DC0A394C}" presName="connectorText" presStyleLbl="sibTrans2D1" presStyleIdx="1" presStyleCnt="4"/>
      <dgm:spPr/>
    </dgm:pt>
    <dgm:pt modelId="{9C62819C-2EEC-4BFB-A516-A1E7C1567BA7}" type="pres">
      <dgm:prSet presAssocID="{562FA5FE-2436-4F0D-86FC-4BC8A5C7E0D2}" presName="node" presStyleLbl="node1" presStyleIdx="2" presStyleCnt="5">
        <dgm:presLayoutVars>
          <dgm:bulletEnabled val="1"/>
        </dgm:presLayoutVars>
      </dgm:prSet>
      <dgm:spPr/>
    </dgm:pt>
    <dgm:pt modelId="{36FF5198-550C-42F7-A40A-436F6834532B}" type="pres">
      <dgm:prSet presAssocID="{14DE898D-877D-4026-AD94-E560C5DF6EB7}" presName="sibTrans" presStyleLbl="sibTrans2D1" presStyleIdx="2" presStyleCnt="4"/>
      <dgm:spPr/>
    </dgm:pt>
    <dgm:pt modelId="{63299EA7-E46F-4C92-99F8-64D71E22227F}" type="pres">
      <dgm:prSet presAssocID="{14DE898D-877D-4026-AD94-E560C5DF6EB7}" presName="connectorText" presStyleLbl="sibTrans2D1" presStyleIdx="2" presStyleCnt="4"/>
      <dgm:spPr/>
    </dgm:pt>
    <dgm:pt modelId="{78DC0071-3C03-470C-89CF-1C7733A69675}" type="pres">
      <dgm:prSet presAssocID="{059F7714-64AE-4840-B356-7D053D5F3876}" presName="node" presStyleLbl="node1" presStyleIdx="3" presStyleCnt="5">
        <dgm:presLayoutVars>
          <dgm:bulletEnabled val="1"/>
        </dgm:presLayoutVars>
      </dgm:prSet>
      <dgm:spPr/>
    </dgm:pt>
    <dgm:pt modelId="{5DC31BE2-5D99-4260-A304-4E5C3B4FCA2F}" type="pres">
      <dgm:prSet presAssocID="{F2F0B596-96A0-4235-85DA-5658BAC0BF3C}" presName="sibTrans" presStyleLbl="sibTrans2D1" presStyleIdx="3" presStyleCnt="4"/>
      <dgm:spPr/>
    </dgm:pt>
    <dgm:pt modelId="{C6D71DF9-76EC-4EC4-BE0B-8C053C6C7F0E}" type="pres">
      <dgm:prSet presAssocID="{F2F0B596-96A0-4235-85DA-5658BAC0BF3C}" presName="connectorText" presStyleLbl="sibTrans2D1" presStyleIdx="3" presStyleCnt="4"/>
      <dgm:spPr/>
    </dgm:pt>
    <dgm:pt modelId="{6B79C833-C8C5-4BBC-A9EA-EBBA079488C9}" type="pres">
      <dgm:prSet presAssocID="{4E30D874-039C-477B-83EF-F8848400D5F5}" presName="node" presStyleLbl="node1" presStyleIdx="4" presStyleCnt="5">
        <dgm:presLayoutVars>
          <dgm:bulletEnabled val="1"/>
        </dgm:presLayoutVars>
      </dgm:prSet>
      <dgm:spPr/>
    </dgm:pt>
  </dgm:ptLst>
  <dgm:cxnLst>
    <dgm:cxn modelId="{6398E814-8A80-443B-92A6-A403A684B998}" type="presOf" srcId="{597F0155-22D9-4D1E-9C7A-CCD20A8BBB81}" destId="{269BFFD9-D0C4-4449-B81E-D89685C98F79}" srcOrd="1"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C73C0924-7EE4-44D5-A749-4B3619263CCA}" type="presOf" srcId="{E71F8FC5-CE32-4D81-A2F0-47A1DC0A394C}" destId="{9AFC6B25-D97B-40FC-8E70-2812B02F4906}"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4DF68262-CAC8-4D18-A7B0-07434CBE7802}" type="presOf" srcId="{059F7714-64AE-4840-B356-7D053D5F3876}" destId="{78DC0071-3C03-470C-89CF-1C7733A69675}"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3D0A998E-7B32-4301-89A8-68CCBF9A6B37}" type="presOf" srcId="{E71F8FC5-CE32-4D81-A2F0-47A1DC0A394C}" destId="{544DF0E6-DA27-4600-A80C-016992343979}" srcOrd="1" destOrd="0" presId="urn:microsoft.com/office/officeart/2005/8/layout/process1"/>
    <dgm:cxn modelId="{F4AEF3A2-A7CE-49F6-977D-6C1208699F72}" srcId="{9AD5B3F8-497D-4F6C-9281-DB8A58E9CA39}" destId="{4E30D874-039C-477B-83EF-F8848400D5F5}" srcOrd="4" destOrd="0" parTransId="{7D6A9295-7BB3-432B-80CB-9998C45057C8}" sibTransId="{AC94880C-6D16-4BFC-A990-3E6DB5D0AA4D}"/>
    <dgm:cxn modelId="{A53C49A9-870C-44A3-9749-3C19CCB71B2C}" type="presOf" srcId="{562FA5FE-2436-4F0D-86FC-4BC8A5C7E0D2}" destId="{9C62819C-2EEC-4BFB-A516-A1E7C1567BA7}" srcOrd="0" destOrd="0" presId="urn:microsoft.com/office/officeart/2005/8/layout/process1"/>
    <dgm:cxn modelId="{5A76C3B1-9996-4B84-A236-5B8535095281}" type="presOf" srcId="{9AD5B3F8-497D-4F6C-9281-DB8A58E9CA39}" destId="{40E2B13B-C446-47EC-BDCC-92BD42484471}"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0CF845D6-33B4-4FA5-ACFA-A5B5AB102B2B}" type="presOf" srcId="{14DE898D-877D-4026-AD94-E560C5DF6EB7}" destId="{63299EA7-E46F-4C92-99F8-64D71E22227F}" srcOrd="1"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446483" cy="410907"/>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Customers  transaction Dataset</a:t>
          </a:r>
        </a:p>
      </dsp:txBody>
      <dsp:txXfrm>
        <a:off x="12035" y="12035"/>
        <a:ext cx="1422413" cy="386837"/>
      </dsp:txXfrm>
    </dsp:sp>
    <dsp:sp modelId="{2DB718C4-64A5-4230-88DA-9F9CD5820DED}">
      <dsp:nvSpPr>
        <dsp:cNvPr id="0" name=""/>
        <dsp:cNvSpPr/>
      </dsp:nvSpPr>
      <dsp:spPr>
        <a:xfrm>
          <a:off x="1597378" y="26089"/>
          <a:ext cx="31989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597378" y="97834"/>
        <a:ext cx="223928"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0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41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42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4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2367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9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28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8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3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7741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a:latin typeface="Times New Roman" panose="02020603050405020304" pitchFamily="18" charset="0"/>
                <a:cs typeface="Times New Roman" panose="02020603050405020304" pitchFamily="18" charset="0"/>
              </a:rPr>
              <a:t>ONLINE PAYMENT FRAUD DETECTION USING MACHINE LEARNING MODEL FOR BLOSSOM BANK</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INYENE BASSEY</a:t>
            </a:r>
            <a:br>
              <a:rPr lang="en-US" sz="3200" b="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Data Scientist</a:t>
            </a:r>
          </a:p>
        </p:txBody>
      </p:sp>
    </p:spTree>
    <p:extLst>
      <p:ext uri="{BB962C8B-B14F-4D97-AF65-F5344CB8AC3E}">
        <p14:creationId xmlns:p14="http://schemas.microsoft.com/office/powerpoint/2010/main" val="210950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1484312" y="1935479"/>
            <a:ext cx="10018713" cy="3124201"/>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EXECUTIVE SUMMARY </a:t>
            </a:r>
          </a:p>
          <a:p>
            <a:r>
              <a:rPr lang="en-US" dirty="0">
                <a:latin typeface="Times New Roman" panose="02020603050405020304" pitchFamily="18" charset="0"/>
                <a:cs typeface="Times New Roman" panose="02020603050405020304" pitchFamily="18" charset="0"/>
              </a:rPr>
              <a:t>VISUALIZATIONS/INTERPRETATION</a:t>
            </a: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CONCLUSION/ RECOMMENDATION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05510"/>
            <a:ext cx="7334451" cy="1026524"/>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473672" y="1568916"/>
            <a:ext cx="9046739" cy="30512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Fraud detection is defined as a process that detects scams and prevents fraudsters from obtaining money or property through false means. Fraud is a serious business risk that needs to be identified and mitigated in time. The bank in this case study is called BLOSSOM BANK which is a multinational financial services group that offers retail and investment banking, pension management, asset management, and payment services whose headquarters is in London.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9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1580563" y="1318660"/>
            <a:ext cx="10018713" cy="4674671"/>
          </a:xfrm>
        </p:spPr>
        <p:txBody>
          <a:bodyPr>
            <a:noAutofit/>
          </a:bodyPr>
          <a:lstStyle/>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Blossom bank plc wants to build a machine learning model that will predict online payment fraud. The aim of this project was to develop a model that will predict online payment fraud.</a:t>
            </a:r>
          </a:p>
          <a:p>
            <a:pPr algn="just"/>
            <a:r>
              <a:rPr lang="en-US" sz="1600" b="1" dirty="0">
                <a:latin typeface="Times New Roman" panose="02020603050405020304" pitchFamily="18" charset="0"/>
                <a:cs typeface="Times New Roman" panose="02020603050405020304" pitchFamily="18" charset="0"/>
              </a:rPr>
              <a:t>Methods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K-Nearest Neighbors. We trained the dataset on 80% while testing on 20%.Both the Decision Tree and Random Forest models outperform the Logistic Regression and K-Nearest Neighbors model by a wide margin. Since they both have similar recall scores, we performed a cross-validation of the two models so we may declare which is the best performer with more certainty. Out of the 4 Machine Learning  Models, Random Forest performs best with prediction accuracy 99.97% and recall accuracy 87% which is important for our problem statement where false negative is our priority. Hence, it should be deployed by Blossom bank.</a:t>
            </a: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656693187"/>
              </p:ext>
            </p:extLst>
          </p:nvPr>
        </p:nvGraphicFramePr>
        <p:xfrm>
          <a:off x="1936985" y="175179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p>
        </p:txBody>
      </p:sp>
      <p:sp>
        <p:nvSpPr>
          <p:cNvPr id="4" name="Content Placeholder 3"/>
          <p:cNvSpPr>
            <a:spLocks noGrp="1"/>
          </p:cNvSpPr>
          <p:nvPr>
            <p:ph sz="half" idx="2"/>
          </p:nvPr>
        </p:nvSpPr>
        <p:spPr>
          <a:xfrm>
            <a:off x="5447004" y="5897960"/>
            <a:ext cx="3262966" cy="412683"/>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pic>
        <p:nvPicPr>
          <p:cNvPr id="5" name="Content Placeholder 3"/>
          <p:cNvPicPr>
            <a:picLocks noGrp="1" noChangeAspect="1"/>
          </p:cNvPicPr>
          <p:nvPr>
            <p:ph sz="half" idx="1"/>
          </p:nvPr>
        </p:nvPicPr>
        <p:blipFill>
          <a:blip r:embed="rId2"/>
          <a:stretch>
            <a:fillRect/>
          </a:stretch>
        </p:blipFill>
        <p:spPr>
          <a:xfrm>
            <a:off x="1003050" y="699614"/>
            <a:ext cx="4011712" cy="2123473"/>
          </a:xfrm>
          <a:prstGeom prst="rect">
            <a:avLst/>
          </a:prstGeom>
        </p:spPr>
      </p:pic>
      <p:sp>
        <p:nvSpPr>
          <p:cNvPr id="6" name="Rectangle 5"/>
          <p:cNvSpPr/>
          <p:nvPr/>
        </p:nvSpPr>
        <p:spPr>
          <a:xfrm>
            <a:off x="1003050" y="2823087"/>
            <a:ext cx="4011712" cy="738664"/>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the chart, it is seen that </a:t>
            </a:r>
            <a:r>
              <a:rPr lang="en-US" sz="1400" dirty="0" err="1">
                <a:solidFill>
                  <a:srgbClr val="000000"/>
                </a:solidFill>
                <a:latin typeface="Times New Roman" panose="02020603050405020304" pitchFamily="18" charset="0"/>
                <a:cs typeface="Times New Roman" panose="02020603050405020304" pitchFamily="18" charset="0"/>
              </a:rPr>
              <a:t>cash_out</a:t>
            </a:r>
            <a:r>
              <a:rPr lang="en-US" sz="1400" dirty="0">
                <a:solidFill>
                  <a:srgbClr val="000000"/>
                </a:solidFill>
                <a:latin typeface="Times New Roman" panose="02020603050405020304" pitchFamily="18" charset="0"/>
                <a:cs typeface="Times New Roman" panose="02020603050405020304" pitchFamily="18" charset="0"/>
              </a:rPr>
              <a:t> and payment is the most common type of online transaction that customers use.</a:t>
            </a:r>
          </a:p>
        </p:txBody>
      </p:sp>
      <p:pic>
        <p:nvPicPr>
          <p:cNvPr id="7" name="Picture 6"/>
          <p:cNvPicPr>
            <a:picLocks noChangeAspect="1"/>
          </p:cNvPicPr>
          <p:nvPr/>
        </p:nvPicPr>
        <p:blipFill>
          <a:blip r:embed="rId3"/>
          <a:stretch>
            <a:fillRect/>
          </a:stretch>
        </p:blipFill>
        <p:spPr>
          <a:xfrm>
            <a:off x="1208931" y="3992638"/>
            <a:ext cx="3599949" cy="1905322"/>
          </a:xfrm>
          <a:prstGeom prst="rect">
            <a:avLst/>
          </a:prstGeom>
        </p:spPr>
      </p:pic>
      <p:sp>
        <p:nvSpPr>
          <p:cNvPr id="8" name="Rectangle 7"/>
          <p:cNvSpPr/>
          <p:nvPr/>
        </p:nvSpPr>
        <p:spPr>
          <a:xfrm>
            <a:off x="1208932" y="5897961"/>
            <a:ext cx="3324568" cy="1169551"/>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The above graph indicates the distribution of the step column</a:t>
            </a:r>
          </a:p>
          <a:p>
            <a:pPr algn="r"/>
            <a:endParaRPr lang="en-US" sz="1400" dirty="0">
              <a:solidFill>
                <a:srgbClr val="303F9F"/>
              </a:solidFill>
              <a:latin typeface="Times New Roman" panose="02020603050405020304" pitchFamily="18" charset="0"/>
              <a:cs typeface="Times New Roman" panose="02020603050405020304" pitchFamily="18" charset="0"/>
            </a:endParaRPr>
          </a:p>
          <a:p>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5399773" y="884565"/>
            <a:ext cx="3205212" cy="1829759"/>
          </a:xfrm>
          <a:prstGeom prst="rect">
            <a:avLst/>
          </a:prstGeom>
        </p:spPr>
      </p:pic>
      <p:sp>
        <p:nvSpPr>
          <p:cNvPr id="10" name="Rectangle 9"/>
          <p:cNvSpPr/>
          <p:nvPr/>
        </p:nvSpPr>
        <p:spPr>
          <a:xfrm>
            <a:off x="5650030" y="2607643"/>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transferred from customers to the recipient. Although 'cash out' and 'payment' are the most common type of transactions</a:t>
            </a:r>
          </a:p>
        </p:txBody>
      </p:sp>
      <p:pic>
        <p:nvPicPr>
          <p:cNvPr id="11" name="Picture 10"/>
          <p:cNvPicPr>
            <a:picLocks noChangeAspect="1"/>
          </p:cNvPicPr>
          <p:nvPr/>
        </p:nvPicPr>
        <p:blipFill>
          <a:blip r:embed="rId5"/>
          <a:stretch>
            <a:fillRect/>
          </a:stretch>
        </p:blipFill>
        <p:spPr>
          <a:xfrm>
            <a:off x="5226520" y="4114903"/>
            <a:ext cx="3282214" cy="1474866"/>
          </a:xfrm>
          <a:prstGeom prst="rect">
            <a:avLst/>
          </a:prstGeom>
        </p:spPr>
      </p:pic>
      <p:pic>
        <p:nvPicPr>
          <p:cNvPr id="12" name="Picture 11"/>
          <p:cNvPicPr>
            <a:picLocks noChangeAspect="1"/>
          </p:cNvPicPr>
          <p:nvPr/>
        </p:nvPicPr>
        <p:blipFill>
          <a:blip r:embed="rId6"/>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pic>
        <p:nvPicPr>
          <p:cNvPr id="15" name="Content Placeholder 3"/>
          <p:cNvPicPr>
            <a:picLocks noChangeAspect="1"/>
          </p:cNvPicPr>
          <p:nvPr/>
        </p:nvPicPr>
        <p:blipFill>
          <a:blip r:embed="rId7"/>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a:latin typeface="Times New Roman" panose="02020603050405020304" pitchFamily="18" charset="0"/>
                <a:cs typeface="Times New Roman" panose="02020603050405020304" pitchFamily="18" charset="0"/>
              </a:rPr>
              <a:t>VISUALIZATION</a:t>
            </a:r>
          </a:p>
        </p:txBody>
      </p:sp>
      <p:sp>
        <p:nvSpPr>
          <p:cNvPr id="5" name="Rectangle 4"/>
          <p:cNvSpPr/>
          <p:nvPr/>
        </p:nvSpPr>
        <p:spPr>
          <a:xfrm>
            <a:off x="8065971" y="551929"/>
            <a:ext cx="4004109" cy="1815882"/>
          </a:xfrm>
          <a:prstGeom prst="rect">
            <a:avLst/>
          </a:prstGeom>
        </p:spPr>
        <p:txBody>
          <a:bodyPr wrap="square">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The Decision Tree model</a:t>
            </a:r>
            <a:r>
              <a:rPr lang="en-US" sz="1400" dirty="0">
                <a:solidFill>
                  <a:srgbClr val="000000"/>
                </a:solidFill>
                <a:latin typeface="Times New Roman" panose="02020603050405020304" pitchFamily="18" charset="0"/>
                <a:cs typeface="Times New Roman" panose="02020603050405020304" pitchFamily="18" charset="0"/>
              </a:rPr>
              <a:t> with default parameters yields 99.96% accuracy on training data.</a:t>
            </a:r>
          </a:p>
          <a:p>
            <a:pPr algn="just"/>
            <a:r>
              <a:rPr lang="en-US" sz="1400" b="1" dirty="0">
                <a:solidFill>
                  <a:srgbClr val="000000"/>
                </a:solidFill>
                <a:latin typeface="Times New Roman" panose="02020603050405020304" pitchFamily="18" charset="0"/>
                <a:cs typeface="Times New Roman" panose="02020603050405020304" pitchFamily="18" charset="0"/>
              </a:rPr>
              <a:t>Precision Score</a:t>
            </a:r>
            <a:r>
              <a:rPr lang="en-US" sz="1400" dirty="0">
                <a:solidFill>
                  <a:srgbClr val="000000"/>
                </a:solidFill>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p>
          <a:p>
            <a:pPr algn="just"/>
            <a:r>
              <a:rPr lang="en-US" sz="1400" b="1" dirty="0">
                <a:solidFill>
                  <a:srgbClr val="000000"/>
                </a:solidFill>
                <a:latin typeface="Times New Roman" panose="02020603050405020304" pitchFamily="18" charset="0"/>
                <a:cs typeface="Times New Roman" panose="02020603050405020304" pitchFamily="18" charset="0"/>
              </a:rPr>
              <a:t>Recall Score</a:t>
            </a:r>
            <a:r>
              <a:rPr lang="en-US" sz="1400" dirty="0">
                <a:solidFill>
                  <a:srgbClr val="000000"/>
                </a:solidFill>
                <a:latin typeface="Times New Roman" panose="02020603050405020304" pitchFamily="18" charset="0"/>
                <a:cs typeface="Times New Roman" panose="02020603050405020304" pitchFamily="18" charset="0"/>
              </a:rPr>
              <a:t>: In all the actual positives, we only predicted 82% of it to be true.</a:t>
            </a:r>
          </a:p>
        </p:txBody>
      </p:sp>
      <p:pic>
        <p:nvPicPr>
          <p:cNvPr id="6" name="Picture 5"/>
          <p:cNvPicPr>
            <a:picLocks noChangeAspect="1"/>
          </p:cNvPicPr>
          <p:nvPr/>
        </p:nvPicPr>
        <p:blipFill>
          <a:blip r:embed="rId2"/>
          <a:stretch>
            <a:fillRect/>
          </a:stretch>
        </p:blipFill>
        <p:spPr>
          <a:xfrm>
            <a:off x="594262" y="4240385"/>
            <a:ext cx="4249466" cy="2505075"/>
          </a:xfrm>
          <a:prstGeom prst="rect">
            <a:avLst/>
          </a:prstGeom>
        </p:spPr>
      </p:pic>
      <p:pic>
        <p:nvPicPr>
          <p:cNvPr id="10" name="Picture 9"/>
          <p:cNvPicPr>
            <a:picLocks noChangeAspect="1"/>
          </p:cNvPicPr>
          <p:nvPr/>
        </p:nvPicPr>
        <p:blipFill>
          <a:blip r:embed="rId3"/>
          <a:stretch>
            <a:fillRect/>
          </a:stretch>
        </p:blipFill>
        <p:spPr>
          <a:xfrm>
            <a:off x="594262" y="617220"/>
            <a:ext cx="4016239" cy="2439346"/>
          </a:xfrm>
          <a:prstGeom prst="rect">
            <a:avLst/>
          </a:prstGeom>
        </p:spPr>
      </p:pic>
      <p:sp>
        <p:nvSpPr>
          <p:cNvPr id="11" name="Content Placeholder 10"/>
          <p:cNvSpPr>
            <a:spLocks noGrp="1"/>
          </p:cNvSpPr>
          <p:nvPr>
            <p:ph idx="1"/>
          </p:nvPr>
        </p:nvSpPr>
        <p:spPr>
          <a:xfrm>
            <a:off x="448528" y="3340123"/>
            <a:ext cx="4617670" cy="1056021"/>
          </a:xfrm>
        </p:spPr>
        <p:txBody>
          <a:bodyPr>
            <a:noAutofit/>
          </a:bodyPr>
          <a:lstStyle/>
          <a:p>
            <a:r>
              <a:rPr lang="en-US" sz="1400"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p>
          <a:p>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5271130" y="547123"/>
            <a:ext cx="2794841" cy="1984321"/>
          </a:xfrm>
          <a:prstGeom prst="rect">
            <a:avLst/>
          </a:prstGeom>
        </p:spPr>
      </p:pic>
      <p:sp>
        <p:nvSpPr>
          <p:cNvPr id="13" name="Rectangle 12"/>
          <p:cNvSpPr/>
          <p:nvPr/>
        </p:nvSpPr>
        <p:spPr>
          <a:xfrm>
            <a:off x="8103137" y="2439126"/>
            <a:ext cx="3966943" cy="1801259"/>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Random Forest Tree model</a:t>
            </a:r>
            <a:r>
              <a:rPr lang="en-US" sz="1400" dirty="0">
                <a:latin typeface="Times New Roman" panose="02020603050405020304" pitchFamily="18" charset="0"/>
                <a:cs typeface="Times New Roman" panose="02020603050405020304" pitchFamily="18" charset="0"/>
              </a:rPr>
              <a:t> with default parameters yields 99.97% accuracy on training data.</a:t>
            </a:r>
          </a:p>
          <a:p>
            <a:pPr algn="just"/>
            <a:r>
              <a:rPr lang="en-US" sz="1400" b="1" dirty="0">
                <a:latin typeface="Times New Roman" panose="02020603050405020304" pitchFamily="18" charset="0"/>
                <a:cs typeface="Times New Roman" panose="02020603050405020304" pitchFamily="18" charset="0"/>
              </a:rPr>
              <a:t>Precision Score</a:t>
            </a:r>
            <a:r>
              <a:rPr lang="en-US" sz="1400"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p>
          <a:p>
            <a:pPr algn="just"/>
            <a:r>
              <a:rPr lang="en-US" sz="1400" b="1" dirty="0">
                <a:latin typeface="Times New Roman" panose="02020603050405020304" pitchFamily="18" charset="0"/>
                <a:cs typeface="Times New Roman" panose="02020603050405020304" pitchFamily="18" charset="0"/>
              </a:rPr>
              <a:t>Recall Score</a:t>
            </a:r>
            <a:r>
              <a:rPr lang="en-US" sz="1400"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5"/>
          <a:stretch>
            <a:fillRect/>
          </a:stretch>
        </p:blipFill>
        <p:spPr>
          <a:xfrm>
            <a:off x="5271130" y="2439126"/>
            <a:ext cx="2855394" cy="2056475"/>
          </a:xfrm>
          <a:prstGeom prst="rect">
            <a:avLst/>
          </a:prstGeom>
        </p:spPr>
      </p:pic>
      <p:sp>
        <p:nvSpPr>
          <p:cNvPr id="15" name="Rectangle 14"/>
          <p:cNvSpPr/>
          <p:nvPr/>
        </p:nvSpPr>
        <p:spPr>
          <a:xfrm>
            <a:off x="5271130" y="4453258"/>
            <a:ext cx="6096000" cy="954107"/>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5216688" y="5360465"/>
            <a:ext cx="6096000" cy="1384995"/>
          </a:xfrm>
          <a:prstGeom prst="rect">
            <a:avLst/>
          </a:prstGeom>
        </p:spPr>
        <p:txBody>
          <a:bodyPr>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Conclusion</a:t>
            </a:r>
          </a:p>
          <a:p>
            <a:pPr algn="just"/>
            <a:r>
              <a:rPr lang="en-US" sz="1400" dirty="0">
                <a:solidFill>
                  <a:srgbClr val="000000"/>
                </a:solidFill>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sz="1400" dirty="0">
                <a:solidFill>
                  <a:srgbClr val="000000"/>
                </a:solidFill>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11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a:latin typeface="Times New Roman" panose="02020603050405020304" pitchFamily="18" charset="0"/>
                <a:cs typeface="Times New Roman" panose="02020603050405020304" pitchFamily="18" charset="0"/>
              </a:rPr>
              <a:t>CONCLUSION/RECOMMENDATION</a:t>
            </a: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a:latin typeface="Times New Roman" panose="02020603050405020304" pitchFamily="18" charset="0"/>
                <a:cs typeface="Times New Roman" panose="02020603050405020304" pitchFamily="18" charset="0"/>
              </a:rPr>
              <a:t>Random Forest Classifier model should be deployed by Blossom bank because for this business problem, recall score is more relevant because it measures how many of the actual fraudulent payments the model identified as fraud.</a:t>
            </a:r>
          </a:p>
          <a:p>
            <a:pPr algn="just"/>
            <a:r>
              <a:rPr lang="en-US" sz="1800" dirty="0">
                <a:latin typeface="Times New Roman" panose="02020603050405020304" pitchFamily="18" charset="0"/>
                <a:cs typeface="Times New Roman" panose="02020603050405020304" pitchFamily="18" charset="0"/>
              </a:rPr>
              <a:t>Transaction History and Frequency - if unaccounted transactions occurs frequently Blossom bank  should confirm </a:t>
            </a:r>
            <a:r>
              <a:rPr lang="en-US" sz="1800" dirty="0" err="1">
                <a:latin typeface="Times New Roman" panose="02020603050405020304" pitchFamily="18" charset="0"/>
                <a:cs typeface="Times New Roman" panose="02020603050405020304" pitchFamily="18" charset="0"/>
              </a:rPr>
              <a:t>genuinity</a:t>
            </a:r>
            <a:r>
              <a:rPr lang="en-US" sz="1800" dirty="0">
                <a:latin typeface="Times New Roman" panose="02020603050405020304" pitchFamily="18" charset="0"/>
                <a:cs typeface="Times New Roman" panose="02020603050405020304" pitchFamily="18" charset="0"/>
              </a:rPr>
              <a:t> of the transaction with the customer</a:t>
            </a:r>
          </a:p>
          <a:p>
            <a:pPr algn="just"/>
            <a:r>
              <a:rPr lang="en-US" sz="1800" dirty="0">
                <a:latin typeface="Times New Roman" panose="02020603050405020304" pitchFamily="18" charset="0"/>
                <a:cs typeface="Times New Roman" panose="02020603050405020304" pitchFamily="18" charset="0"/>
              </a:rPr>
              <a:t>Repeated wrong PIN or Password – Blossom bank should halt the transaction and alert the customer immediately.</a:t>
            </a:r>
          </a:p>
          <a:p>
            <a:pPr algn="just"/>
            <a:r>
              <a:rPr lang="en-US" sz="1800" dirty="0">
                <a:latin typeface="Times New Roman" panose="02020603050405020304" pitchFamily="18" charset="0"/>
                <a:cs typeface="Times New Roman" panose="02020603050405020304" pitchFamily="18" charset="0"/>
              </a:rPr>
              <a:t>Make customers to change PIN or password often</a:t>
            </a: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attacks</a:t>
            </a:r>
          </a:p>
          <a:p>
            <a:pPr algn="just"/>
            <a:r>
              <a:rPr lang="en-US" sz="1800" dirty="0">
                <a:latin typeface="Times New Roman" panose="02020603050405020304" pitchFamily="18" charset="0"/>
                <a:cs typeface="Times New Roman" panose="02020603050405020304" pitchFamily="18" charset="0"/>
              </a:rPr>
              <a:t>Increased cybersecurity for banking websites and mobile applications</a:t>
            </a:r>
          </a:p>
          <a:p>
            <a:pPr algn="just"/>
            <a:r>
              <a:rPr lang="en-US" sz="1800" dirty="0">
                <a:latin typeface="Times New Roman" panose="02020603050405020304" pitchFamily="18" charset="0"/>
                <a:cs typeface="Times New Roman" panose="02020603050405020304" pitchFamily="18" charset="0"/>
              </a:rPr>
              <a:t>Blossom bank should enable Two factor authentication for transaction</a:t>
            </a:r>
          </a:p>
          <a:p>
            <a:pPr algn="just"/>
            <a:r>
              <a:rPr lang="en-US" sz="1800" dirty="0">
                <a:latin typeface="Times New Roman" panose="02020603050405020304" pitchFamily="18" charset="0"/>
                <a:cs typeface="Times New Roman" panose="02020603050405020304" pitchFamily="18" charset="0"/>
              </a:rPr>
              <a:t>Ensure that blossom bank hire a data engineer that will ensure the dataset is accurate, balanced for proper EDA as there are too many outliers in this data set. This will enable the business to build machine 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a:latin typeface="Times New Roman" panose="02020603050405020304" pitchFamily="18" charset="0"/>
                <a:cs typeface="Times New Roman" panose="02020603050405020304" pitchFamily="18" charset="0"/>
              </a:rPr>
              <a:t>THANK YOU!!!</a:t>
            </a:r>
            <a:br>
              <a:rPr lang="en-US"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520</TotalTime>
  <Words>1047</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ONLINE PAYMENT FRAUD DETECTION USING MACHINE LEARNING MODEL FOR BLOSSOM BANK   BY   INYENE BASSEY Data Scientist</vt:lpstr>
      <vt:lpstr>TABLE OF CONTENTS</vt:lpstr>
      <vt:lpstr>INTRODUCTION</vt:lpstr>
      <vt:lpstr>EXECUTIVE SUMMARY</vt:lpstr>
      <vt:lpstr>VISUALIZATIONS</vt:lpstr>
      <vt:lpstr>VISUALIZATION</vt:lpstr>
      <vt:lpstr>CONCLUSION/RECOMMENDATION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dell</cp:lastModifiedBy>
  <cp:revision>33</cp:revision>
  <dcterms:created xsi:type="dcterms:W3CDTF">2022-10-27T11:48:29Z</dcterms:created>
  <dcterms:modified xsi:type="dcterms:W3CDTF">2022-11-23T15:00:23Z</dcterms:modified>
</cp:coreProperties>
</file>