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380" autoAdjust="0"/>
  </p:normalViewPr>
  <p:slideViewPr>
    <p:cSldViewPr snapToGrid="0">
      <p:cViewPr varScale="1">
        <p:scale>
          <a:sx n="71" d="100"/>
          <a:sy n="71" d="100"/>
        </p:scale>
        <p:origin x="4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908533-8447-4EE1-B4F2-BADBE85FF66D}" type="datetimeFigureOut">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EE15A6-B365-4039-8832-F14837B0E63F}" type="slidenum">
              <a:rPr lang="en-US" smtClean="0"/>
              <a:t>‹#›</a:t>
            </a:fld>
            <a:endParaRPr lang="en-US" dirty="0"/>
          </a:p>
        </p:txBody>
      </p:sp>
    </p:spTree>
    <p:extLst>
      <p:ext uri="{BB962C8B-B14F-4D97-AF65-F5344CB8AC3E}">
        <p14:creationId xmlns:p14="http://schemas.microsoft.com/office/powerpoint/2010/main" val="2029032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08533-8447-4EE1-B4F2-BADBE85FF66D}" type="datetimeFigureOut">
              <a:rPr lang="en-US" smtClean="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EE15A6-B365-4039-8832-F14837B0E63F}" type="slidenum">
              <a:rPr lang="en-US" smtClean="0"/>
              <a:t>‹#›</a:t>
            </a:fld>
            <a:endParaRPr lang="en-US" dirty="0"/>
          </a:p>
        </p:txBody>
      </p:sp>
    </p:spTree>
    <p:extLst>
      <p:ext uri="{BB962C8B-B14F-4D97-AF65-F5344CB8AC3E}">
        <p14:creationId xmlns:p14="http://schemas.microsoft.com/office/powerpoint/2010/main" val="3464674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3908533-8447-4EE1-B4F2-BADBE85FF66D}" type="datetimeFigureOut">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EE15A6-B365-4039-8832-F14837B0E63F}" type="slidenum">
              <a:rPr lang="en-US" smtClean="0"/>
              <a:t>‹#›</a:t>
            </a:fld>
            <a:endParaRPr lang="en-US" dirty="0"/>
          </a:p>
        </p:txBody>
      </p:sp>
    </p:spTree>
    <p:extLst>
      <p:ext uri="{BB962C8B-B14F-4D97-AF65-F5344CB8AC3E}">
        <p14:creationId xmlns:p14="http://schemas.microsoft.com/office/powerpoint/2010/main" val="3908768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3908533-8447-4EE1-B4F2-BADBE85FF66D}" type="datetimeFigureOut">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EE15A6-B365-4039-8832-F14837B0E63F}"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91261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08533-8447-4EE1-B4F2-BADBE85FF66D}" type="datetimeFigureOut">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EE15A6-B365-4039-8832-F14837B0E63F}" type="slidenum">
              <a:rPr lang="en-US" smtClean="0"/>
              <a:t>‹#›</a:t>
            </a:fld>
            <a:endParaRPr lang="en-US" dirty="0"/>
          </a:p>
        </p:txBody>
      </p:sp>
    </p:spTree>
    <p:extLst>
      <p:ext uri="{BB962C8B-B14F-4D97-AF65-F5344CB8AC3E}">
        <p14:creationId xmlns:p14="http://schemas.microsoft.com/office/powerpoint/2010/main" val="35153284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908533-8447-4EE1-B4F2-BADBE85FF66D}" type="datetimeFigureOut">
              <a:rPr lang="en-US" smtClean="0"/>
              <a:t>12/5/2022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EE15A6-B365-4039-8832-F14837B0E63F}" type="slidenum">
              <a:rPr lang="en-US" smtClean="0"/>
              <a:t>‹#›</a:t>
            </a:fld>
            <a:endParaRPr lang="en-US" dirty="0"/>
          </a:p>
        </p:txBody>
      </p:sp>
    </p:spTree>
    <p:extLst>
      <p:ext uri="{BB962C8B-B14F-4D97-AF65-F5344CB8AC3E}">
        <p14:creationId xmlns:p14="http://schemas.microsoft.com/office/powerpoint/2010/main" val="2878214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908533-8447-4EE1-B4F2-BADBE85FF66D}" type="datetimeFigureOut">
              <a:rPr lang="en-US" smtClean="0"/>
              <a:t>12/5/2022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EE15A6-B365-4039-8832-F14837B0E63F}" type="slidenum">
              <a:rPr lang="en-US" smtClean="0"/>
              <a:t>‹#›</a:t>
            </a:fld>
            <a:endParaRPr lang="en-US" dirty="0"/>
          </a:p>
        </p:txBody>
      </p:sp>
    </p:spTree>
    <p:extLst>
      <p:ext uri="{BB962C8B-B14F-4D97-AF65-F5344CB8AC3E}">
        <p14:creationId xmlns:p14="http://schemas.microsoft.com/office/powerpoint/2010/main" val="1282421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908533-8447-4EE1-B4F2-BADBE85FF66D}" type="datetimeFigureOut">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EE15A6-B365-4039-8832-F14837B0E63F}" type="slidenum">
              <a:rPr lang="en-US" smtClean="0"/>
              <a:t>‹#›</a:t>
            </a:fld>
            <a:endParaRPr lang="en-US" dirty="0"/>
          </a:p>
        </p:txBody>
      </p:sp>
    </p:spTree>
    <p:extLst>
      <p:ext uri="{BB962C8B-B14F-4D97-AF65-F5344CB8AC3E}">
        <p14:creationId xmlns:p14="http://schemas.microsoft.com/office/powerpoint/2010/main" val="22482778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908533-8447-4EE1-B4F2-BADBE85FF66D}" type="datetimeFigureOut">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EE15A6-B365-4039-8832-F14837B0E63F}" type="slidenum">
              <a:rPr lang="en-US" smtClean="0"/>
              <a:t>‹#›</a:t>
            </a:fld>
            <a:endParaRPr lang="en-US" dirty="0"/>
          </a:p>
        </p:txBody>
      </p:sp>
    </p:spTree>
    <p:extLst>
      <p:ext uri="{BB962C8B-B14F-4D97-AF65-F5344CB8AC3E}">
        <p14:creationId xmlns:p14="http://schemas.microsoft.com/office/powerpoint/2010/main" val="386573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3908533-8447-4EE1-B4F2-BADBE85FF66D}" type="datetimeFigureOut">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EE15A6-B365-4039-8832-F14837B0E63F}" type="slidenum">
              <a:rPr lang="en-US" smtClean="0"/>
              <a:t>‹#›</a:t>
            </a:fld>
            <a:endParaRPr lang="en-US" dirty="0"/>
          </a:p>
        </p:txBody>
      </p:sp>
    </p:spTree>
    <p:extLst>
      <p:ext uri="{BB962C8B-B14F-4D97-AF65-F5344CB8AC3E}">
        <p14:creationId xmlns:p14="http://schemas.microsoft.com/office/powerpoint/2010/main" val="528046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08533-8447-4EE1-B4F2-BADBE85FF66D}" type="datetimeFigureOut">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EE15A6-B365-4039-8832-F14837B0E63F}" type="slidenum">
              <a:rPr lang="en-US" smtClean="0"/>
              <a:t>‹#›</a:t>
            </a:fld>
            <a:endParaRPr lang="en-US" dirty="0"/>
          </a:p>
        </p:txBody>
      </p:sp>
    </p:spTree>
    <p:extLst>
      <p:ext uri="{BB962C8B-B14F-4D97-AF65-F5344CB8AC3E}">
        <p14:creationId xmlns:p14="http://schemas.microsoft.com/office/powerpoint/2010/main" val="12368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908533-8447-4EE1-B4F2-BADBE85FF66D}" type="datetimeFigureOut">
              <a:rPr lang="en-US" smtClean="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EE15A6-B365-4039-8832-F14837B0E63F}" type="slidenum">
              <a:rPr lang="en-US" smtClean="0"/>
              <a:t>‹#›</a:t>
            </a:fld>
            <a:endParaRPr lang="en-US" dirty="0"/>
          </a:p>
        </p:txBody>
      </p:sp>
    </p:spTree>
    <p:extLst>
      <p:ext uri="{BB962C8B-B14F-4D97-AF65-F5344CB8AC3E}">
        <p14:creationId xmlns:p14="http://schemas.microsoft.com/office/powerpoint/2010/main" val="2435411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908533-8447-4EE1-B4F2-BADBE85FF66D}" type="datetimeFigureOut">
              <a:rPr lang="en-US" smtClean="0"/>
              <a:t>12/5/2022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EE15A6-B365-4039-8832-F14837B0E63F}" type="slidenum">
              <a:rPr lang="en-US" smtClean="0"/>
              <a:t>‹#›</a:t>
            </a:fld>
            <a:endParaRPr lang="en-US" dirty="0"/>
          </a:p>
        </p:txBody>
      </p:sp>
    </p:spTree>
    <p:extLst>
      <p:ext uri="{BB962C8B-B14F-4D97-AF65-F5344CB8AC3E}">
        <p14:creationId xmlns:p14="http://schemas.microsoft.com/office/powerpoint/2010/main" val="4050538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3908533-8447-4EE1-B4F2-BADBE85FF66D}" type="datetimeFigureOut">
              <a:rPr lang="en-US" smtClean="0"/>
              <a:t>12/5/2022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B4EE15A6-B365-4039-8832-F14837B0E63F}" type="slidenum">
              <a:rPr lang="en-US" smtClean="0"/>
              <a:t>‹#›</a:t>
            </a:fld>
            <a:endParaRPr lang="en-US" dirty="0"/>
          </a:p>
        </p:txBody>
      </p:sp>
    </p:spTree>
    <p:extLst>
      <p:ext uri="{BB962C8B-B14F-4D97-AF65-F5344CB8AC3E}">
        <p14:creationId xmlns:p14="http://schemas.microsoft.com/office/powerpoint/2010/main" val="3435131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3908533-8447-4EE1-B4F2-BADBE85FF66D}" type="datetimeFigureOut">
              <a:rPr lang="en-US" smtClean="0"/>
              <a:t>12/5/2022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B4EE15A6-B365-4039-8832-F14837B0E63F}" type="slidenum">
              <a:rPr lang="en-US" smtClean="0"/>
              <a:t>‹#›</a:t>
            </a:fld>
            <a:endParaRPr lang="en-US" dirty="0"/>
          </a:p>
        </p:txBody>
      </p:sp>
    </p:spTree>
    <p:extLst>
      <p:ext uri="{BB962C8B-B14F-4D97-AF65-F5344CB8AC3E}">
        <p14:creationId xmlns:p14="http://schemas.microsoft.com/office/powerpoint/2010/main" val="2887114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3908533-8447-4EE1-B4F2-BADBE85FF66D}" type="datetimeFigureOut">
              <a:rPr lang="en-US" smtClean="0"/>
              <a:t>12/5/2022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B4EE15A6-B365-4039-8832-F14837B0E63F}" type="slidenum">
              <a:rPr lang="en-US" smtClean="0"/>
              <a:t>‹#›</a:t>
            </a:fld>
            <a:endParaRPr lang="en-US" dirty="0"/>
          </a:p>
        </p:txBody>
      </p:sp>
    </p:spTree>
    <p:extLst>
      <p:ext uri="{BB962C8B-B14F-4D97-AF65-F5344CB8AC3E}">
        <p14:creationId xmlns:p14="http://schemas.microsoft.com/office/powerpoint/2010/main" val="505855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08533-8447-4EE1-B4F2-BADBE85FF66D}" type="datetimeFigureOut">
              <a:rPr lang="en-US" smtClean="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EE15A6-B365-4039-8832-F14837B0E63F}" type="slidenum">
              <a:rPr lang="en-US" smtClean="0"/>
              <a:t>‹#›</a:t>
            </a:fld>
            <a:endParaRPr lang="en-US" dirty="0"/>
          </a:p>
        </p:txBody>
      </p:sp>
    </p:spTree>
    <p:extLst>
      <p:ext uri="{BB962C8B-B14F-4D97-AF65-F5344CB8AC3E}">
        <p14:creationId xmlns:p14="http://schemas.microsoft.com/office/powerpoint/2010/main" val="2119034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3908533-8447-4EE1-B4F2-BADBE85FF66D}" type="datetimeFigureOut">
              <a:rPr lang="en-US" smtClean="0"/>
              <a:t>12/5/2022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4EE15A6-B365-4039-8832-F14837B0E63F}" type="slidenum">
              <a:rPr lang="en-US" smtClean="0"/>
              <a:t>‹#›</a:t>
            </a:fld>
            <a:endParaRPr lang="en-US" dirty="0"/>
          </a:p>
        </p:txBody>
      </p:sp>
    </p:spTree>
    <p:extLst>
      <p:ext uri="{BB962C8B-B14F-4D97-AF65-F5344CB8AC3E}">
        <p14:creationId xmlns:p14="http://schemas.microsoft.com/office/powerpoint/2010/main" val="3043657496"/>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D96AD-CDF2-4EF9-A7FB-48C60AE6C8DE}"/>
              </a:ext>
            </a:extLst>
          </p:cNvPr>
          <p:cNvSpPr>
            <a:spLocks noGrp="1"/>
          </p:cNvSpPr>
          <p:nvPr>
            <p:ph type="ctrTitle"/>
          </p:nvPr>
        </p:nvSpPr>
        <p:spPr/>
        <p:txBody>
          <a:bodyPr/>
          <a:lstStyle/>
          <a:p>
            <a:pPr algn="ctr"/>
            <a:r>
              <a:rPr lang="en-US" dirty="0"/>
              <a:t>PREDICTING BANK NEW PRODUCT</a:t>
            </a:r>
          </a:p>
        </p:txBody>
      </p:sp>
      <p:sp>
        <p:nvSpPr>
          <p:cNvPr id="3" name="Subtitle 2">
            <a:extLst>
              <a:ext uri="{FF2B5EF4-FFF2-40B4-BE49-F238E27FC236}">
                <a16:creationId xmlns:a16="http://schemas.microsoft.com/office/drawing/2014/main" id="{03909C6C-CD86-4A55-9979-AFB766465F17}"/>
              </a:ext>
            </a:extLst>
          </p:cNvPr>
          <p:cNvSpPr>
            <a:spLocks noGrp="1"/>
          </p:cNvSpPr>
          <p:nvPr>
            <p:ph type="subTitle" idx="1"/>
          </p:nvPr>
        </p:nvSpPr>
        <p:spPr/>
        <p:txBody>
          <a:bodyPr>
            <a:normAutofit fontScale="92500" lnSpcReduction="10000"/>
          </a:bodyPr>
          <a:lstStyle/>
          <a:p>
            <a:pPr algn="ctr"/>
            <a:r>
              <a:rPr lang="en-US" sz="2400" b="1" i="1" dirty="0">
                <a:solidFill>
                  <a:srgbClr val="FFFF00"/>
                </a:solidFill>
                <a:latin typeface="Bradley Hand ITC" panose="03070402050302030203" pitchFamily="66" charset="0"/>
              </a:rPr>
              <a:t>By </a:t>
            </a:r>
          </a:p>
          <a:p>
            <a:pPr algn="ctr"/>
            <a:r>
              <a:rPr lang="en-US" sz="2400" b="1" i="1" dirty="0">
                <a:solidFill>
                  <a:srgbClr val="FFFF00"/>
                </a:solidFill>
                <a:latin typeface="Bradley Hand ITC" panose="03070402050302030203" pitchFamily="66" charset="0"/>
              </a:rPr>
              <a:t>OYINLOLA Adewale </a:t>
            </a:r>
          </a:p>
        </p:txBody>
      </p:sp>
    </p:spTree>
    <p:extLst>
      <p:ext uri="{BB962C8B-B14F-4D97-AF65-F5344CB8AC3E}">
        <p14:creationId xmlns:p14="http://schemas.microsoft.com/office/powerpoint/2010/main" val="1070291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7FD6-DCB5-47B0-9D63-837940C2A8B5}"/>
              </a:ext>
            </a:extLst>
          </p:cNvPr>
          <p:cNvSpPr>
            <a:spLocks noGrp="1"/>
          </p:cNvSpPr>
          <p:nvPr>
            <p:ph type="title"/>
          </p:nvPr>
        </p:nvSpPr>
        <p:spPr>
          <a:xfrm>
            <a:off x="838200" y="308675"/>
            <a:ext cx="10515600" cy="914069"/>
          </a:xfrm>
        </p:spPr>
        <p:txBody>
          <a:bodyPr/>
          <a:lstStyle/>
          <a:p>
            <a:pPr algn="ctr"/>
            <a:r>
              <a:rPr lang="en-US" dirty="0"/>
              <a:t>Project Definition</a:t>
            </a:r>
          </a:p>
        </p:txBody>
      </p:sp>
      <p:sp>
        <p:nvSpPr>
          <p:cNvPr id="3" name="Content Placeholder 2">
            <a:extLst>
              <a:ext uri="{FF2B5EF4-FFF2-40B4-BE49-F238E27FC236}">
                <a16:creationId xmlns:a16="http://schemas.microsoft.com/office/drawing/2014/main" id="{D81A04F0-9312-4517-BC19-355B580DD185}"/>
              </a:ext>
            </a:extLst>
          </p:cNvPr>
          <p:cNvSpPr>
            <a:spLocks noGrp="1"/>
          </p:cNvSpPr>
          <p:nvPr>
            <p:ph idx="1"/>
          </p:nvPr>
        </p:nvSpPr>
        <p:spPr>
          <a:xfrm>
            <a:off x="838200" y="1253330"/>
            <a:ext cx="10515600" cy="5030511"/>
          </a:xfrm>
        </p:spPr>
        <p:txBody>
          <a:bodyPr>
            <a:normAutofit fontScale="62500" lnSpcReduction="20000"/>
          </a:bodyPr>
          <a:lstStyle/>
          <a:p>
            <a:pPr>
              <a:lnSpc>
                <a:spcPct val="150000"/>
              </a:lnSpc>
            </a:pPr>
            <a:r>
              <a:rPr lang="en-US" sz="2400" dirty="0"/>
              <a:t>The aim of this project is to use different machine learning algorithms to predict which customers will be the most likely to subscribe to the bank’s new product.</a:t>
            </a:r>
          </a:p>
          <a:p>
            <a:pPr>
              <a:lnSpc>
                <a:spcPct val="150000"/>
              </a:lnSpc>
            </a:pPr>
            <a:r>
              <a:rPr lang="en-US" sz="2400" dirty="0"/>
              <a:t> Towards this aim, the objectives were:</a:t>
            </a:r>
          </a:p>
          <a:p>
            <a:pPr marL="971550" lvl="1" indent="-514350">
              <a:lnSpc>
                <a:spcPct val="150000"/>
              </a:lnSpc>
              <a:buAutoNum type="arabicPeriod"/>
            </a:pPr>
            <a:r>
              <a:rPr lang="en-US" sz="2100" dirty="0"/>
              <a:t>Data Inspection and Visualization</a:t>
            </a:r>
          </a:p>
          <a:p>
            <a:pPr marL="971550" lvl="1" indent="-514350">
              <a:lnSpc>
                <a:spcPct val="150000"/>
              </a:lnSpc>
              <a:buAutoNum type="arabicPeriod"/>
            </a:pPr>
            <a:r>
              <a:rPr lang="en-US" sz="2100" dirty="0"/>
              <a:t>Exploratory Data Analysis</a:t>
            </a:r>
          </a:p>
          <a:p>
            <a:pPr marL="971550" lvl="1" indent="-514350">
              <a:lnSpc>
                <a:spcPct val="150000"/>
              </a:lnSpc>
              <a:buAutoNum type="arabicPeriod"/>
            </a:pPr>
            <a:r>
              <a:rPr lang="en-US" sz="2100" dirty="0"/>
              <a:t>Feature Engineering</a:t>
            </a:r>
          </a:p>
          <a:p>
            <a:pPr marL="971550" lvl="1" indent="-514350">
              <a:lnSpc>
                <a:spcPct val="150000"/>
              </a:lnSpc>
              <a:buAutoNum type="arabicPeriod"/>
            </a:pPr>
            <a:r>
              <a:rPr lang="en-US" sz="2100" dirty="0"/>
              <a:t>One-Hot Encoding</a:t>
            </a:r>
          </a:p>
          <a:p>
            <a:pPr marL="971550" lvl="1" indent="-514350">
              <a:lnSpc>
                <a:spcPct val="150000"/>
              </a:lnSpc>
              <a:buAutoNum type="arabicPeriod"/>
            </a:pPr>
            <a:r>
              <a:rPr lang="en-US" sz="2100" dirty="0"/>
              <a:t>Model Selection</a:t>
            </a:r>
          </a:p>
          <a:p>
            <a:pPr marL="971550" lvl="1" indent="-514350">
              <a:lnSpc>
                <a:spcPct val="150000"/>
              </a:lnSpc>
              <a:buAutoNum type="arabicPeriod"/>
            </a:pPr>
            <a:r>
              <a:rPr lang="en-US" sz="2100" dirty="0"/>
              <a:t>Model Training</a:t>
            </a:r>
          </a:p>
          <a:p>
            <a:pPr marL="971550" lvl="1" indent="-514350">
              <a:lnSpc>
                <a:spcPct val="150000"/>
              </a:lnSpc>
              <a:buAutoNum type="arabicPeriod"/>
            </a:pPr>
            <a:r>
              <a:rPr lang="en-US" sz="2100" dirty="0"/>
              <a:t>Feature Importance</a:t>
            </a:r>
          </a:p>
          <a:p>
            <a:pPr marL="971550" lvl="1" indent="-514350">
              <a:lnSpc>
                <a:spcPct val="150000"/>
              </a:lnSpc>
              <a:buAutoNum type="arabicPeriod"/>
            </a:pPr>
            <a:r>
              <a:rPr lang="en-US" sz="2100" dirty="0"/>
              <a:t>Model Accuracy, Precision and Recall</a:t>
            </a:r>
          </a:p>
          <a:p>
            <a:pPr marL="971550" lvl="1" indent="-514350">
              <a:lnSpc>
                <a:spcPct val="150000"/>
              </a:lnSpc>
              <a:buAutoNum type="arabicPeriod"/>
            </a:pPr>
            <a:r>
              <a:rPr lang="en-US" sz="2100" dirty="0"/>
              <a:t>Evaluation and </a:t>
            </a:r>
          </a:p>
          <a:p>
            <a:pPr marL="971550" lvl="1" indent="-514350">
              <a:lnSpc>
                <a:spcPct val="150000"/>
              </a:lnSpc>
              <a:buAutoNum type="arabicPeriod"/>
            </a:pPr>
            <a:r>
              <a:rPr lang="en-US" sz="2100" dirty="0"/>
              <a:t>Cross-Validation </a:t>
            </a:r>
          </a:p>
          <a:p>
            <a:pPr marL="514350" indent="-514350">
              <a:buAutoNum type="arabicPeriod"/>
            </a:pPr>
            <a:endParaRPr lang="en-US" sz="2400" dirty="0"/>
          </a:p>
          <a:p>
            <a:pPr marL="514350" indent="-514350">
              <a:buAutoNum type="arabicPeriod"/>
            </a:pPr>
            <a:endParaRPr lang="en-US" sz="2400"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p:txBody>
      </p:sp>
    </p:spTree>
    <p:extLst>
      <p:ext uri="{BB962C8B-B14F-4D97-AF65-F5344CB8AC3E}">
        <p14:creationId xmlns:p14="http://schemas.microsoft.com/office/powerpoint/2010/main" val="200614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C8B4C-7362-4B86-964D-BF250918C074}"/>
              </a:ext>
            </a:extLst>
          </p:cNvPr>
          <p:cNvSpPr>
            <a:spLocks noGrp="1"/>
          </p:cNvSpPr>
          <p:nvPr>
            <p:ph type="title"/>
          </p:nvPr>
        </p:nvSpPr>
        <p:spPr>
          <a:xfrm>
            <a:off x="519914" y="386944"/>
            <a:ext cx="10515600" cy="496112"/>
          </a:xfrm>
        </p:spPr>
        <p:txBody>
          <a:bodyPr>
            <a:normAutofit fontScale="90000"/>
          </a:bodyPr>
          <a:lstStyle/>
          <a:p>
            <a:pPr algn="ctr"/>
            <a:r>
              <a:rPr lang="en-US" dirty="0"/>
              <a:t>Exploratory data analysis</a:t>
            </a:r>
          </a:p>
        </p:txBody>
      </p:sp>
      <p:sp>
        <p:nvSpPr>
          <p:cNvPr id="3" name="Content Placeholder 2">
            <a:extLst>
              <a:ext uri="{FF2B5EF4-FFF2-40B4-BE49-F238E27FC236}">
                <a16:creationId xmlns:a16="http://schemas.microsoft.com/office/drawing/2014/main" id="{886DCD01-8A59-403E-B489-ADADBA3DAAE1}"/>
              </a:ext>
            </a:extLst>
          </p:cNvPr>
          <p:cNvSpPr>
            <a:spLocks noGrp="1"/>
          </p:cNvSpPr>
          <p:nvPr>
            <p:ph idx="1"/>
          </p:nvPr>
        </p:nvSpPr>
        <p:spPr>
          <a:xfrm>
            <a:off x="838200" y="1018086"/>
            <a:ext cx="10515600" cy="3331166"/>
          </a:xfrm>
        </p:spPr>
        <p:txBody>
          <a:bodyPr>
            <a:normAutofit fontScale="92500"/>
          </a:bodyPr>
          <a:lstStyle/>
          <a:p>
            <a:pPr>
              <a:lnSpc>
                <a:spcPct val="150000"/>
              </a:lnSpc>
            </a:pPr>
            <a:r>
              <a:rPr lang="en-US" sz="2000" dirty="0"/>
              <a:t>Before modelling, it is important to explore and visualize the raw data to ensure that I am familiar with its contents so that I can derive as much insights as possible from it.</a:t>
            </a:r>
          </a:p>
          <a:p>
            <a:pPr>
              <a:lnSpc>
                <a:spcPct val="150000"/>
              </a:lnSpc>
            </a:pPr>
            <a:r>
              <a:rPr lang="en-US" sz="2000" dirty="0"/>
              <a:t>For this project, the first thing I did was to look at the data by columns so I can understand the kind of data I am working with in terms of data types, data size, data shape, etc. Following this, I conducted some univariate, bivariate and multivariate analysis to see what the relationships between columns are and how useful this might be to make sense of the important features that would come later. </a:t>
            </a:r>
          </a:p>
          <a:p>
            <a:pPr marL="0" indent="0">
              <a:buNone/>
            </a:pPr>
            <a:endParaRPr lang="en-US" dirty="0"/>
          </a:p>
        </p:txBody>
      </p:sp>
      <p:pic>
        <p:nvPicPr>
          <p:cNvPr id="7" name="Picture 6">
            <a:extLst>
              <a:ext uri="{FF2B5EF4-FFF2-40B4-BE49-F238E27FC236}">
                <a16:creationId xmlns:a16="http://schemas.microsoft.com/office/drawing/2014/main" id="{9939738C-A3A9-4B1C-87CA-C7D508674386}"/>
              </a:ext>
            </a:extLst>
          </p:cNvPr>
          <p:cNvPicPr>
            <a:picLocks noChangeAspect="1"/>
          </p:cNvPicPr>
          <p:nvPr/>
        </p:nvPicPr>
        <p:blipFill>
          <a:blip r:embed="rId2"/>
          <a:stretch>
            <a:fillRect/>
          </a:stretch>
        </p:blipFill>
        <p:spPr>
          <a:xfrm>
            <a:off x="3932238" y="4359348"/>
            <a:ext cx="3771900" cy="2216740"/>
          </a:xfrm>
          <a:prstGeom prst="rect">
            <a:avLst/>
          </a:prstGeom>
        </p:spPr>
      </p:pic>
      <p:pic>
        <p:nvPicPr>
          <p:cNvPr id="11" name="Picture 10">
            <a:extLst>
              <a:ext uri="{FF2B5EF4-FFF2-40B4-BE49-F238E27FC236}">
                <a16:creationId xmlns:a16="http://schemas.microsoft.com/office/drawing/2014/main" id="{1589B7A6-21BB-4036-8002-A436BF15DE00}"/>
              </a:ext>
            </a:extLst>
          </p:cNvPr>
          <p:cNvPicPr>
            <a:picLocks noChangeAspect="1"/>
          </p:cNvPicPr>
          <p:nvPr/>
        </p:nvPicPr>
        <p:blipFill>
          <a:blip r:embed="rId3"/>
          <a:stretch>
            <a:fillRect/>
          </a:stretch>
        </p:blipFill>
        <p:spPr>
          <a:xfrm>
            <a:off x="274604" y="4349251"/>
            <a:ext cx="3536211" cy="2226837"/>
          </a:xfrm>
          <a:prstGeom prst="rect">
            <a:avLst/>
          </a:prstGeom>
        </p:spPr>
      </p:pic>
      <p:pic>
        <p:nvPicPr>
          <p:cNvPr id="13" name="Picture 12">
            <a:extLst>
              <a:ext uri="{FF2B5EF4-FFF2-40B4-BE49-F238E27FC236}">
                <a16:creationId xmlns:a16="http://schemas.microsoft.com/office/drawing/2014/main" id="{D5A18D31-356E-4A8D-ADCC-27B58F0F7C7E}"/>
              </a:ext>
            </a:extLst>
          </p:cNvPr>
          <p:cNvPicPr>
            <a:picLocks noChangeAspect="1"/>
          </p:cNvPicPr>
          <p:nvPr/>
        </p:nvPicPr>
        <p:blipFill>
          <a:blip r:embed="rId4"/>
          <a:stretch>
            <a:fillRect/>
          </a:stretch>
        </p:blipFill>
        <p:spPr>
          <a:xfrm>
            <a:off x="7825561" y="4349252"/>
            <a:ext cx="3800475" cy="2226837"/>
          </a:xfrm>
          <a:prstGeom prst="rect">
            <a:avLst/>
          </a:prstGeom>
        </p:spPr>
      </p:pic>
    </p:spTree>
    <p:extLst>
      <p:ext uri="{BB962C8B-B14F-4D97-AF65-F5344CB8AC3E}">
        <p14:creationId xmlns:p14="http://schemas.microsoft.com/office/powerpoint/2010/main" val="1054250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DD976-8AEF-4771-8E74-1E7CF2326AF0}"/>
              </a:ext>
            </a:extLst>
          </p:cNvPr>
          <p:cNvSpPr>
            <a:spLocks noGrp="1"/>
          </p:cNvSpPr>
          <p:nvPr>
            <p:ph type="title"/>
          </p:nvPr>
        </p:nvSpPr>
        <p:spPr>
          <a:xfrm>
            <a:off x="1035087" y="212651"/>
            <a:ext cx="9905998" cy="744279"/>
          </a:xfrm>
        </p:spPr>
        <p:txBody>
          <a:bodyPr>
            <a:normAutofit fontScale="90000"/>
          </a:bodyPr>
          <a:lstStyle/>
          <a:p>
            <a:pPr algn="ctr"/>
            <a:r>
              <a:rPr lang="en-US" dirty="0"/>
              <a:t>PREPARING, SELECTING TRAINING THE MODEL AND FETCHING IMPORTANCES</a:t>
            </a:r>
          </a:p>
        </p:txBody>
      </p:sp>
      <p:sp>
        <p:nvSpPr>
          <p:cNvPr id="3" name="Content Placeholder 2">
            <a:extLst>
              <a:ext uri="{FF2B5EF4-FFF2-40B4-BE49-F238E27FC236}">
                <a16:creationId xmlns:a16="http://schemas.microsoft.com/office/drawing/2014/main" id="{ED83105F-C0BE-4189-9743-2EDB37F4783C}"/>
              </a:ext>
            </a:extLst>
          </p:cNvPr>
          <p:cNvSpPr>
            <a:spLocks noGrp="1"/>
          </p:cNvSpPr>
          <p:nvPr>
            <p:ph idx="1"/>
          </p:nvPr>
        </p:nvSpPr>
        <p:spPr>
          <a:xfrm>
            <a:off x="797443" y="1371600"/>
            <a:ext cx="10887739" cy="3541714"/>
          </a:xfrm>
        </p:spPr>
        <p:txBody>
          <a:bodyPr>
            <a:noAutofit/>
          </a:bodyPr>
          <a:lstStyle/>
          <a:p>
            <a:pPr marL="0" indent="0">
              <a:buNone/>
            </a:pPr>
            <a:r>
              <a:rPr lang="en-US" sz="1300" b="1" u="sng" dirty="0">
                <a:latin typeface="Arial" panose="020B0604020202020204" pitchFamily="34" charset="0"/>
                <a:cs typeface="Arial" panose="020B0604020202020204" pitchFamily="34" charset="0"/>
              </a:rPr>
              <a:t>PREPARING:</a:t>
            </a:r>
          </a:p>
          <a:p>
            <a:r>
              <a:rPr lang="en-US" sz="1300" dirty="0">
                <a:latin typeface="Arial" panose="020B0604020202020204" pitchFamily="34" charset="0"/>
                <a:cs typeface="Arial" panose="020B0604020202020204" pitchFamily="34" charset="0"/>
              </a:rPr>
              <a:t>To prepare the data for modelling, I used one Hot-encode to covert  the columns with strings and objects to integers as majority of our machine learning models only operates on integers so that its contents are integers and not strings. So I used the dummy feature on pandas to convert the contents in those columns to integers (0 or 1). </a:t>
            </a:r>
          </a:p>
          <a:p>
            <a:pPr marL="0" indent="0">
              <a:buNone/>
            </a:pPr>
            <a:r>
              <a:rPr lang="en-US" sz="1300" b="1" u="sng" dirty="0">
                <a:latin typeface="Arial" panose="020B0604020202020204" pitchFamily="34" charset="0"/>
                <a:cs typeface="Arial" panose="020B0604020202020204" pitchFamily="34" charset="0"/>
              </a:rPr>
              <a:t>SELECTING &amp; TRAINING:</a:t>
            </a:r>
          </a:p>
          <a:p>
            <a:r>
              <a:rPr lang="en-US" sz="1300" dirty="0">
                <a:latin typeface="Arial" panose="020B0604020202020204" pitchFamily="34" charset="0"/>
                <a:cs typeface="Arial" panose="020B0604020202020204" pitchFamily="34" charset="0"/>
              </a:rPr>
              <a:t>Here, we create the code that will train and test four models from which only one model will be chosen based on the score. We use a list and a loop for the list to test each model in the list with the train-test code. In this code, we set y to be our target variable which is coincidentally named ‘y’ in the data and we set x to be the other columns as they are the independent variables which y is dependent on. Our test size is set to 40%.</a:t>
            </a:r>
          </a:p>
          <a:p>
            <a:r>
              <a:rPr lang="en-US" sz="1300" dirty="0">
                <a:latin typeface="Arial" panose="020B0604020202020204" pitchFamily="34" charset="0"/>
                <a:cs typeface="Arial" panose="020B0604020202020204" pitchFamily="34" charset="0"/>
              </a:rPr>
              <a:t>With the highest accuracy score, the RandomForestClassifier (RF) was chosen as the desired model.</a:t>
            </a:r>
          </a:p>
          <a:p>
            <a:pPr marL="0" indent="0">
              <a:buNone/>
            </a:pPr>
            <a:r>
              <a:rPr lang="en-US" sz="1300" b="1" u="sng" dirty="0">
                <a:latin typeface="Arial" panose="020B0604020202020204" pitchFamily="34" charset="0"/>
                <a:cs typeface="Arial" panose="020B0604020202020204" pitchFamily="34" charset="0"/>
              </a:rPr>
              <a:t>FETCHING IMPORTANCES:</a:t>
            </a:r>
          </a:p>
          <a:p>
            <a:r>
              <a:rPr lang="en-US" sz="1300" dirty="0">
                <a:latin typeface="Arial" panose="020B0604020202020204" pitchFamily="34" charset="0"/>
                <a:cs typeface="Arial" panose="020B0604020202020204" pitchFamily="34" charset="0"/>
              </a:rPr>
              <a:t>Using the selected model, I made use of  python code to tell me which of the columns in my dataset are the top 10 that we should be focusing on to ensure our target is met. According to the output, the top 10 are:</a:t>
            </a:r>
          </a:p>
          <a:p>
            <a:r>
              <a:rPr lang="en-US" sz="1300" dirty="0">
                <a:latin typeface="Arial" panose="020B0604020202020204" pitchFamily="34" charset="0"/>
                <a:cs typeface="Arial" panose="020B0604020202020204" pitchFamily="34" charset="0"/>
              </a:rPr>
              <a:t>'job_entrepreneur', 'job_admin.', 'job_blue-collar', 'previous’, 'campaign', 'pdays', 'day', 'age', 'balance', 'duration’.</a:t>
            </a:r>
          </a:p>
        </p:txBody>
      </p:sp>
    </p:spTree>
    <p:extLst>
      <p:ext uri="{BB962C8B-B14F-4D97-AF65-F5344CB8AC3E}">
        <p14:creationId xmlns:p14="http://schemas.microsoft.com/office/powerpoint/2010/main" val="986410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BDE7E-10FA-4B32-8BFC-48C76BDFC487}"/>
              </a:ext>
            </a:extLst>
          </p:cNvPr>
          <p:cNvSpPr>
            <a:spLocks noGrp="1"/>
          </p:cNvSpPr>
          <p:nvPr>
            <p:ph type="title"/>
          </p:nvPr>
        </p:nvSpPr>
        <p:spPr>
          <a:xfrm>
            <a:off x="1056351" y="247448"/>
            <a:ext cx="9905998" cy="815808"/>
          </a:xfrm>
        </p:spPr>
        <p:txBody>
          <a:bodyPr/>
          <a:lstStyle/>
          <a:p>
            <a:pPr algn="ctr"/>
            <a:r>
              <a:rPr lang="en-US" dirty="0"/>
              <a:t>Model evaluation</a:t>
            </a:r>
          </a:p>
        </p:txBody>
      </p:sp>
      <p:sp>
        <p:nvSpPr>
          <p:cNvPr id="3" name="Content Placeholder 2">
            <a:extLst>
              <a:ext uri="{FF2B5EF4-FFF2-40B4-BE49-F238E27FC236}">
                <a16:creationId xmlns:a16="http://schemas.microsoft.com/office/drawing/2014/main" id="{9631AFBB-7872-4645-92A8-6E0D79C38F53}"/>
              </a:ext>
            </a:extLst>
          </p:cNvPr>
          <p:cNvSpPr>
            <a:spLocks noGrp="1"/>
          </p:cNvSpPr>
          <p:nvPr>
            <p:ph idx="1"/>
          </p:nvPr>
        </p:nvSpPr>
        <p:spPr>
          <a:xfrm>
            <a:off x="881296" y="1063256"/>
            <a:ext cx="10568763" cy="5214568"/>
          </a:xfrm>
        </p:spPr>
        <p:txBody>
          <a:bodyPr>
            <a:noAutofit/>
          </a:bodyPr>
          <a:lstStyle/>
          <a:p>
            <a:pPr marL="0" indent="0">
              <a:lnSpc>
                <a:spcPct val="170000"/>
              </a:lnSpc>
              <a:buNone/>
            </a:pPr>
            <a:r>
              <a:rPr lang="en-US" sz="1300" b="1" u="sng" dirty="0">
                <a:latin typeface="Arial" panose="020B0604020202020204" pitchFamily="34" charset="0"/>
                <a:cs typeface="Arial" panose="020B0604020202020204" pitchFamily="34" charset="0"/>
              </a:rPr>
              <a:t>ACCURACY, PRECISION AND RECALL:</a:t>
            </a:r>
          </a:p>
          <a:p>
            <a:pPr>
              <a:lnSpc>
                <a:spcPct val="170000"/>
              </a:lnSpc>
            </a:pPr>
            <a:r>
              <a:rPr lang="en-US" sz="1100" dirty="0">
                <a:latin typeface="Arial" panose="020B0604020202020204" pitchFamily="34" charset="0"/>
                <a:cs typeface="Arial" panose="020B0604020202020204" pitchFamily="34" charset="0"/>
              </a:rPr>
              <a:t>To ensure the model predictions are accurate and reliable, I conducted accuracy, precision and recall tests using tools from the sklearn metrics library. Accuracy tells how correct the model is, precision checks how precise the model’s categorical prediction is and recall checks how well the model can detect a category.</a:t>
            </a:r>
          </a:p>
          <a:p>
            <a:pPr marL="0" indent="0">
              <a:lnSpc>
                <a:spcPct val="170000"/>
              </a:lnSpc>
              <a:buNone/>
            </a:pPr>
            <a:r>
              <a:rPr lang="en-US" sz="1100" dirty="0">
                <a:latin typeface="Arial" panose="020B0604020202020204" pitchFamily="34" charset="0"/>
                <a:cs typeface="Arial" panose="020B0604020202020204" pitchFamily="34" charset="0"/>
              </a:rPr>
              <a:t>As mentioned in the previous slide, the best performing model of the four is the RandomForestClassifier and the scores show it works very well, its stable and can generalize to new data. It has maintained an accuracy score between 85% and 89% which is a strong score. In addition to accuracy, more evaluations were conducted by testing precision and recall from which it was deduced that of the 1809 tested data, 97% were negative meaning that 97% of the people did not subscribe to the product while the 23% positive values are those who subscribed to the product. For recall, the model has an accuracy of 90% for those who would not subscribe to the product and a 49% accuracy for those who would subscribe to the product. </a:t>
            </a:r>
          </a:p>
          <a:p>
            <a:pPr marL="0" indent="0">
              <a:lnSpc>
                <a:spcPct val="170000"/>
              </a:lnSpc>
              <a:buNone/>
            </a:pPr>
            <a:r>
              <a:rPr lang="en-US" sz="1100" b="1" u="sng" dirty="0">
                <a:latin typeface="Arial" panose="020B0604020202020204" pitchFamily="34" charset="0"/>
                <a:cs typeface="Arial" panose="020B0604020202020204" pitchFamily="34" charset="0"/>
              </a:rPr>
              <a:t>CROSS VALIDATION USING K-FOLD:</a:t>
            </a:r>
          </a:p>
          <a:p>
            <a:pPr>
              <a:lnSpc>
                <a:spcPct val="170000"/>
              </a:lnSpc>
            </a:pPr>
            <a:r>
              <a:rPr lang="en-US" sz="1100" dirty="0">
                <a:latin typeface="Arial" panose="020B0604020202020204" pitchFamily="34" charset="0"/>
                <a:cs typeface="Arial" panose="020B0604020202020204" pitchFamily="34" charset="0"/>
              </a:rPr>
              <a:t>In addition to these, I conducted a final test called cross validation using a tool called K-fold tool from the Sklearn metrics library. The cross-validation test tells me how well my model can generalize to new data by testing multiple trainings and tests. In this case, I used 10 splits and with a score of 89% the results showed that indeed the model can generalize to new data.</a:t>
            </a:r>
          </a:p>
          <a:p>
            <a:pPr>
              <a:lnSpc>
                <a:spcPct val="170000"/>
              </a:lnSpc>
            </a:pPr>
            <a:endParaRPr lang="en-US" sz="1600" dirty="0"/>
          </a:p>
        </p:txBody>
      </p:sp>
      <p:pic>
        <p:nvPicPr>
          <p:cNvPr id="5" name="Picture 4">
            <a:extLst>
              <a:ext uri="{FF2B5EF4-FFF2-40B4-BE49-F238E27FC236}">
                <a16:creationId xmlns:a16="http://schemas.microsoft.com/office/drawing/2014/main" id="{D068CE74-3F3E-4FA4-A754-54403007DEAA}"/>
              </a:ext>
            </a:extLst>
          </p:cNvPr>
          <p:cNvPicPr>
            <a:picLocks noChangeAspect="1"/>
          </p:cNvPicPr>
          <p:nvPr/>
        </p:nvPicPr>
        <p:blipFill>
          <a:blip r:embed="rId2"/>
          <a:stretch>
            <a:fillRect/>
          </a:stretch>
        </p:blipFill>
        <p:spPr>
          <a:xfrm>
            <a:off x="4845377" y="5030379"/>
            <a:ext cx="6465327" cy="1714500"/>
          </a:xfrm>
          <a:prstGeom prst="rect">
            <a:avLst/>
          </a:prstGeom>
        </p:spPr>
      </p:pic>
    </p:spTree>
    <p:extLst>
      <p:ext uri="{BB962C8B-B14F-4D97-AF65-F5344CB8AC3E}">
        <p14:creationId xmlns:p14="http://schemas.microsoft.com/office/powerpoint/2010/main" val="734053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9C81CB-54E3-4FFD-A004-E26B10BC4FEA}"/>
              </a:ext>
            </a:extLst>
          </p:cNvPr>
          <p:cNvSpPr>
            <a:spLocks noGrp="1"/>
          </p:cNvSpPr>
          <p:nvPr>
            <p:ph idx="1"/>
          </p:nvPr>
        </p:nvSpPr>
        <p:spPr>
          <a:xfrm>
            <a:off x="930950" y="2363317"/>
            <a:ext cx="9905999" cy="3541714"/>
          </a:xfrm>
        </p:spPr>
        <p:txBody>
          <a:bodyPr>
            <a:normAutofit/>
          </a:bodyPr>
          <a:lstStyle/>
          <a:p>
            <a:pPr marL="0" indent="0" algn="ctr">
              <a:buNone/>
            </a:pPr>
            <a:r>
              <a:rPr lang="en-US" sz="3600" b="1" dirty="0"/>
              <a:t>THANK YOU</a:t>
            </a:r>
          </a:p>
        </p:txBody>
      </p:sp>
    </p:spTree>
    <p:extLst>
      <p:ext uri="{BB962C8B-B14F-4D97-AF65-F5344CB8AC3E}">
        <p14:creationId xmlns:p14="http://schemas.microsoft.com/office/powerpoint/2010/main" val="12129046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11702</TotalTime>
  <Words>753</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Bradley Hand ITC</vt:lpstr>
      <vt:lpstr>Century Gothic</vt:lpstr>
      <vt:lpstr>Wingdings 3</vt:lpstr>
      <vt:lpstr>Ion</vt:lpstr>
      <vt:lpstr>PREDICTING BANK NEW PRODUCT</vt:lpstr>
      <vt:lpstr>Project Definition</vt:lpstr>
      <vt:lpstr>Exploratory data analysis</vt:lpstr>
      <vt:lpstr>PREPARING, SELECTING TRAINING THE MODEL AND FETCHING IMPORTANCES</vt:lpstr>
      <vt:lpstr>Model evaluation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BANK PRODUCT</dc:title>
  <dc:creator>OSSY Iduwe</dc:creator>
  <cp:lastModifiedBy>dell</cp:lastModifiedBy>
  <cp:revision>12</cp:revision>
  <dcterms:created xsi:type="dcterms:W3CDTF">2022-10-22T11:40:57Z</dcterms:created>
  <dcterms:modified xsi:type="dcterms:W3CDTF">2022-12-05T20:01:08Z</dcterms:modified>
</cp:coreProperties>
</file>