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1425" y="2838934"/>
            <a:ext cx="5216699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938246" y="2533162"/>
            <a:ext cx="7218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59860" y="2533162"/>
            <a:ext cx="7218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2533162"/>
            <a:ext cx="7218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21424" y="2533162"/>
            <a:ext cx="5216699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39929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047703" y="3992850"/>
            <a:ext cx="30477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096270" y="3992850"/>
            <a:ext cx="30477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" y="3992850"/>
            <a:ext cx="30477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593400" y="11814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5723283" y="1599675"/>
            <a:ext cx="17103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34176" y="1599675"/>
            <a:ext cx="17103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599675"/>
            <a:ext cx="17103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710424" y="1599675"/>
            <a:ext cx="17103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9362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21945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93700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386403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879107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4649962"/>
            <a:ext cx="6462600" cy="350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93700" y="2662"/>
            <a:ext cx="3232499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740875" y="2856693"/>
            <a:ext cx="7954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Introduction to NLP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26" y="60125"/>
            <a:ext cx="6230750" cy="49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27" y="2"/>
            <a:ext cx="6922300" cy="50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435" y="3229997"/>
            <a:ext cx="2842274" cy="16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What will we do in this course?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25112" y="1152000"/>
            <a:ext cx="83814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Learn how to </a:t>
            </a:r>
            <a:r>
              <a:rPr lang="uk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 Raw Text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Extract Information from Text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Learn how to Classify Text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Search by most similar words/documents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Analyze Sentence Structure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893700" y="2662"/>
            <a:ext cx="3232499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740875" y="2856693"/>
            <a:ext cx="7954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Text sources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98" name="Shape 19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Where can text data come from?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81287" y="996350"/>
            <a:ext cx="83814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Local files.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Electronic books.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HTML documents.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NLTK Collections.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AutoNum type="arabicPeriod"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API’s (Tweeter,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2500">
                <a:latin typeface="Georgia"/>
                <a:ea typeface="Georgia"/>
                <a:cs typeface="Georgia"/>
                <a:sym typeface="Georgia"/>
              </a:rPr>
              <a:t>  Wikipedia, Arxiv etc.)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2676" l="0" r="0" t="0"/>
          <a:stretch/>
        </p:blipFill>
        <p:spPr>
          <a:xfrm>
            <a:off x="4182675" y="1034350"/>
            <a:ext cx="4961324" cy="27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Read local files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48350" y="1240737"/>
            <a:ext cx="8381400" cy="12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 = open('document.txt')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raw = f.read()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425" y="1158237"/>
            <a:ext cx="13525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48350" y="2780225"/>
            <a:ext cx="8381400" cy="12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6363"/>
              </a:lnSpc>
              <a:spcBef>
                <a:spcPts val="0"/>
              </a:spcBef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import csv</a:t>
            </a:r>
            <a:b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with open('eggs.csv', 'rb') as csvfile:</a:t>
            </a:r>
            <a:b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...    		spamreader = csv.reader(csvfile, delimiter=' ', quotechar='|')</a:t>
            </a:r>
            <a:b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...    		for row in spamreader:</a:t>
            </a:r>
            <a:b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...        		print ', '.join(row)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175" y="3094237"/>
            <a:ext cx="10858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Read local files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60075" y="1626812"/>
            <a:ext cx="8381400" cy="12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import pyPdf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pdf = pyPdf.PdfFileReader(open(filename, "rb"))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for page in pdf.pages: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… 			print page.extractText()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945" y="1513475"/>
            <a:ext cx="1450749" cy="15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Electronic books reading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81300" y="813450"/>
            <a:ext cx="8381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urllib import urlopen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url = "http://www.gutenberg.org/files/2554/2554.txt"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raw = urlopen(url).read()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type(raw)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&lt;type 'str'&gt;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len(raw)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1176831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raw[:75]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'The Project Gutenberg EBook of Crime and Punishment, by Fyodor Dostoevsky\r\n'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350" y="1623900"/>
            <a:ext cx="2986924" cy="2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HTML documents reading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81300" y="688899"/>
            <a:ext cx="83814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urllib import urlopen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url = "http://news.bbc.co.uk/2/hi/health/2284783.stm"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html = urlopen(url).read()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html[:60]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'&lt;!doctype html public "-//W3C//DTD HTML 4.0 Transitional//EN'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import nltk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raw = nltk.clean_html(html)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tokens = nltk.word_tokenize(raw)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tokens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['BBC', 'NEWS', '|', 'Health', '|', 'Blondes', "'", 'to', 'die', 'out',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3278" l="0" r="0" t="0"/>
          <a:stretch/>
        </p:blipFill>
        <p:spPr>
          <a:xfrm>
            <a:off x="6234225" y="2814775"/>
            <a:ext cx="2433625" cy="18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1108400" y="261525"/>
            <a:ext cx="6887100" cy="82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6000">
                <a:solidFill>
                  <a:srgbClr val="FFFFFF"/>
                </a:solidFill>
              </a:rPr>
              <a:t>NLTK library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59700" y="1606575"/>
            <a:ext cx="81948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NLTK is a leading platform for building Python programs to work with human language data.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211900" y="2802150"/>
            <a:ext cx="47202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3000">
                <a:solidFill>
                  <a:srgbClr val="0000FF"/>
                </a:solidFill>
                <a:highlight>
                  <a:srgbClr val="FFFFFF"/>
                </a:highlight>
              </a:rPr>
              <a:t>&gt;&gt;&gt; import nltk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9700" y="3764050"/>
            <a:ext cx="81948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NLTK is open-sourse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1652" l="0" r="0" t="0"/>
          <a:stretch/>
        </p:blipFill>
        <p:spPr>
          <a:xfrm>
            <a:off x="761325" y="0"/>
            <a:ext cx="7595524" cy="504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682700" y="3350125"/>
            <a:ext cx="3424800" cy="572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NLTK books importing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86450" y="996350"/>
            <a:ext cx="8381400" cy="241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nltk.book import 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text1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&lt;Text: Moby Dick by Herman Melville 1851&gt;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text2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&lt;Text: Sense and Sensibility by Jane Austen 1811&gt;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text3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&lt;Text:The Book of Genesis&gt;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text4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&lt;Text: Inaugural Address Corpus&gt;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375" y="914449"/>
            <a:ext cx="3472800" cy="41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747250" y="12455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NLTK text corpora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47250" y="996350"/>
            <a:ext cx="8381400" cy="33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2200">
                <a:latin typeface="Georgia"/>
                <a:ea typeface="Georgia"/>
                <a:cs typeface="Georgia"/>
                <a:sym typeface="Georgia"/>
              </a:rPr>
              <a:t>A  text corpus in NLTK is a large body of text.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2200">
                <a:latin typeface="Georgia"/>
                <a:ea typeface="Georgia"/>
                <a:cs typeface="Georgia"/>
                <a:sym typeface="Georgia"/>
              </a:rPr>
              <a:t>Many corpora are designed to contain a careful balance of material in one or more genres.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import nltk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75" y="2120637"/>
            <a:ext cx="32385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747250" y="136975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Gutenberg Corpus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6850" y="909150"/>
            <a:ext cx="8381400" cy="33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-"/>
            </a:pPr>
            <a:r>
              <a:rPr b="1" lang="uk" sz="1800">
                <a:latin typeface="Georgia"/>
                <a:ea typeface="Georgia"/>
                <a:cs typeface="Georgia"/>
                <a:sym typeface="Georgia"/>
              </a:rPr>
              <a:t>a small selection of texts from the Project Gutenberg electronic text archive, which contains some 25,000 free electronic books, hosted at http://www.gutenberg.org/.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gutenberg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gutenberg.fileids()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['austen-emma.txt', 'austen-persuasion.txt', 'austen-sense.txt',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emma = gutenberg.words('austen-emma.txt')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len(emma)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192427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734800" y="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Web and Chat Text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81300" y="535525"/>
            <a:ext cx="8381400" cy="33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-"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a small collection of web text includes content from a Firefox discussion forum, conversations overheard in New York, the movie script of Pirates of the Carribean, personal advertisements, and wine reviews.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webtext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for fileid in webtext.fileids():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...            print fileid, webtext.raw(fileid)[:65], '...'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firefox.txt Cookie Manager: "Don't allow sites that set removed cookies to se...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grail.txt SCENE 1: [wind] [clop clop clop] KING ARTHUR: Whoa there! [clop...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overheard.txt White guy: So, do you have any plans for this evening? Asian girl...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pirates.txt PIRATES OF THE CARRIBEAN: DEAD MAN'S CHEST, by Ted Elliott &amp; Terr...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singles.txt 25 SEXY MALE, seeks attrac older single lady, for discreet encoun...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uk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wine.txt Lovely delicate, fragrant Rhone wine. Polished leather and strawb...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969" y="1399019"/>
            <a:ext cx="1916024" cy="2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734800" y="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Brown Corpus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81300" y="535525"/>
            <a:ext cx="8685300" cy="44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-"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contains text from 500 sources, and the sources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have been categorized by genre, such as news, editorial, and so 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brown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brown.categories()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['adventure', 'belles_lettres', 'editorial', 'fiction', 'government', 'hobbies', 'humor', 'learned', 'lore', 'mystery', 'news', 'religion', 'reviews', 'romance', 'science_fiction']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brown.words(categories='news')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['The', 'Fulton', 'County', 'Grand', 'Jury', 'said',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brown.sents(categories=['news', 'editorial', 'reviews'])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[['The', 'Fulton', 'County'...], ['The', 'jury', 'further'...],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575" y="2764775"/>
            <a:ext cx="2068725" cy="2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734800" y="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Reuters Corpus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81300" y="535525"/>
            <a:ext cx="8685300" cy="44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-"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contains 10,788 news documents totaling 1.3 million words. The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documents have been classified into 90 topics.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reuters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reuters.fileids()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['test/14826', 'test/14828', 'test/14829', 'test/14832',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reuters.categories()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['acq', 'alum', 'barley', 'bop', 'carcass', 'castor-oil', 'cocoa', 'coconut', 'coconut-oil', 'coffee', 'copper', 'copra-cake', 'corn', 'cotton', 'cotton-oil', 'cpi', 'cpu', 'crude', 'dfl', 'dlr',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reuters.words(categories='barley')[:14]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['FRENCH', 'FREE', 'MARKET', 'CEREAL', 'EXPORT', 'BIDS',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'DETAILED', 'French', 'operators', 'have', 'requested', 'licences', 'to', 'export']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734800" y="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Inaugural Address Corpus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1300" y="535525"/>
            <a:ext cx="8685300" cy="44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-"/>
            </a:pPr>
            <a:r>
              <a:rPr b="1" lang="uk" sz="1600">
                <a:latin typeface="Georgia"/>
                <a:ea typeface="Georgia"/>
                <a:cs typeface="Georgia"/>
                <a:sym typeface="Georgia"/>
              </a:rPr>
              <a:t>is actually a collection of 55 texts, one for each presidential address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from nltk.corpus import inaugural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inaugural.fileids()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['1789-Washington.txt', '1793-Washington.txt', '1797-Adams.txt',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&gt;&gt;&gt; [fileid[:4] for fileid in inaugural.fileids()]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['1789', '1793', '1797', '1801',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 '1805', '1809', '1813', '1817',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'1821', ...]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975" y="2566386"/>
            <a:ext cx="5414425" cy="242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734800" y="0"/>
            <a:ext cx="79205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</a:rPr>
              <a:t>Structure of corpus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" y="655350"/>
            <a:ext cx="4708924" cy="44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4495875" y="876587"/>
            <a:ext cx="4708799" cy="40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raw = gutenberg.raw("burgess-busterbrown.txt")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raw[1:20]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741B47"/>
                </a:solidFill>
              </a:rPr>
              <a:t>'The Adventures of B'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words = gutenberg.words("burgess-busterbrown.txt")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words[1:20]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741B47"/>
                </a:solidFill>
              </a:rPr>
              <a:t>['The', 'Adventures', 'of', 'Buster', 'Bear', 'by', 'Thornton', 'W', '.', 'Burgess', </a:t>
            </a:r>
            <a:r>
              <a:rPr lang="uk" sz="16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'1920',</a:t>
            </a:r>
            <a:r>
              <a:rPr lang="uk">
                <a:solidFill>
                  <a:srgbClr val="741B47"/>
                </a:solidFill>
              </a:rPr>
              <a:t> ']', 'I', 'BUSTER', 'BEAR', 'GOES', 'FISHING', 'Buster','Bear']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sents = gutenberg.sents("burgess-busterbrown.txt")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0000FF"/>
                </a:solidFill>
              </a:rPr>
              <a:t>&gt;&gt;&gt; sents[1:20]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741B47"/>
                </a:solidFill>
              </a:rPr>
              <a:t>[['I'], ['BUSTER', 'BEAR', 'GOES', 'FISHING'], ['Buster', 'Bear', 'yawned', 'as',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741B47"/>
                </a:solidFill>
              </a:rPr>
              <a:t>'he', 'lay', 'on', 'his', 'comfortable', 'bed', 'of', 'leaves', 'and', 'watched',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">
                <a:solidFill>
                  <a:srgbClr val="741B47"/>
                </a:solidFill>
              </a:rPr>
              <a:t>'the', 'first', 'early', 'morning', 'sunbeams', 'creeping', 'through', ...], ...]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4294967295" type="ctrTitle"/>
          </p:nvPr>
        </p:nvSpPr>
        <p:spPr>
          <a:xfrm>
            <a:off x="2173100" y="1065575"/>
            <a:ext cx="5299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35026" l="0" r="0" t="0"/>
          <a:stretch/>
        </p:blipFill>
        <p:spPr>
          <a:xfrm>
            <a:off x="701975" y="-16899"/>
            <a:ext cx="7569799" cy="33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650" y="3370575"/>
            <a:ext cx="4400366" cy="1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776700" y="56475"/>
            <a:ext cx="7368225" cy="49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91" y="0"/>
            <a:ext cx="7456224" cy="50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00" y="1"/>
            <a:ext cx="6804599" cy="5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29701"/>
          <a:stretch/>
        </p:blipFill>
        <p:spPr>
          <a:xfrm>
            <a:off x="1330900" y="76200"/>
            <a:ext cx="6801174" cy="30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275" y="2486375"/>
            <a:ext cx="5517124" cy="258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75" y="101614"/>
            <a:ext cx="6842124" cy="49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25" y="159401"/>
            <a:ext cx="6580599" cy="48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