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21425" y="2838934"/>
            <a:ext cx="52167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938246" y="2533162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659860" y="2533162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" y="2533162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21424" y="2533162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047703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096270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rtl="0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593400" y="118141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34176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710424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21945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3386403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893700" y="4649962"/>
            <a:ext cx="6462600" cy="35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Interpersonal_communication" TargetMode="External"/><Relationship Id="rId4" Type="http://schemas.openxmlformats.org/officeDocument/2006/relationships/hyperlink" Target="https://en.wikipedia.org/wiki/Personal_development" TargetMode="External"/><Relationship Id="rId10" Type="http://schemas.openxmlformats.org/officeDocument/2006/relationships/hyperlink" Target="https://en.wikipedia.org/wiki/Neuro-linguistic_programming#cite_note-2" TargetMode="External"/><Relationship Id="rId9" Type="http://schemas.openxmlformats.org/officeDocument/2006/relationships/hyperlink" Target="https://en.wikipedia.org/wiki/Neuro-linguistic_programming#cite_note-Tosey_.26_Mathison_2006-1" TargetMode="External"/><Relationship Id="rId5" Type="http://schemas.openxmlformats.org/officeDocument/2006/relationships/hyperlink" Target="https://en.wikipedia.org/wiki/Psychotherapy" TargetMode="External"/><Relationship Id="rId6" Type="http://schemas.openxmlformats.org/officeDocument/2006/relationships/hyperlink" Target="https://en.wikipedia.org/wiki/Richard_Bandler" TargetMode="External"/><Relationship Id="rId7" Type="http://schemas.openxmlformats.org/officeDocument/2006/relationships/hyperlink" Target="https://en.wikipedia.org/wiki/John_Grinder" TargetMode="External"/><Relationship Id="rId8" Type="http://schemas.openxmlformats.org/officeDocument/2006/relationships/hyperlink" Target="https://en.wikipedia.org/wiki/Californ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Natural_language_processing" TargetMode="External"/><Relationship Id="rId4" Type="http://schemas.openxmlformats.org/officeDocument/2006/relationships/hyperlink" Target="https://en.wikipedia.org/wiki/Phrase_search" TargetMode="External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893700" y="2662"/>
            <a:ext cx="3232500" cy="2343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4294967295" type="ctrTitle"/>
          </p:nvPr>
        </p:nvSpPr>
        <p:spPr>
          <a:xfrm>
            <a:off x="740875" y="2856693"/>
            <a:ext cx="79542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Text preprocessing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392060" y="336265"/>
            <a:ext cx="2235783" cy="1676832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Regular Expressions: Anchors ^ $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52" y="1040102"/>
            <a:ext cx="6668725" cy="32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ctrTitle"/>
          </p:nvPr>
        </p:nvSpPr>
        <p:spPr>
          <a:xfrm>
            <a:off x="0" y="1227475"/>
            <a:ext cx="91440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Text cleaning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Shape 198"/>
          <p:cNvGrpSpPr/>
          <p:nvPr/>
        </p:nvGrpSpPr>
        <p:grpSpPr>
          <a:xfrm>
            <a:off x="-8" y="1137265"/>
            <a:ext cx="9153432" cy="726307"/>
            <a:chOff x="4881" y="140843"/>
            <a:chExt cx="9988468" cy="726307"/>
          </a:xfrm>
        </p:grpSpPr>
        <p:sp>
          <p:nvSpPr>
            <p:cNvPr id="199" name="Shape 199"/>
            <p:cNvSpPr/>
            <p:nvPr/>
          </p:nvSpPr>
          <p:spPr>
            <a:xfrm>
              <a:off x="4880" y="140843"/>
              <a:ext cx="1816200" cy="726300"/>
            </a:xfrm>
            <a:prstGeom prst="chevron">
              <a:avLst>
                <a:gd fmla="val 50000" name="adj"/>
              </a:avLst>
            </a:prstGeom>
            <a:solidFill>
              <a:srgbClr val="9BBB59"/>
            </a:solidFill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368103" y="140851"/>
              <a:ext cx="1271100" cy="7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uk" sz="15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Tokenization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1639334" y="140843"/>
              <a:ext cx="1816200" cy="726300"/>
            </a:xfrm>
            <a:prstGeom prst="chevron">
              <a:avLst>
                <a:gd fmla="val 50000" name="adj"/>
              </a:avLst>
            </a:prstGeom>
            <a:solidFill>
              <a:srgbClr val="5EB65A"/>
            </a:solidFill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2002547" y="140843"/>
              <a:ext cx="1089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uk" sz="15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Digits removing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3273788" y="140843"/>
              <a:ext cx="1816200" cy="726300"/>
            </a:xfrm>
            <a:prstGeom prst="chevron">
              <a:avLst>
                <a:gd fmla="val 50000" name="adj"/>
              </a:avLst>
            </a:prstGeom>
            <a:solidFill>
              <a:srgbClr val="5CB18C"/>
            </a:solidFill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3637095" y="140843"/>
              <a:ext cx="1089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uk" sz="15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Stopwords removing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4908242" y="140843"/>
              <a:ext cx="1816200" cy="726300"/>
            </a:xfrm>
            <a:prstGeom prst="chevron">
              <a:avLst>
                <a:gd fmla="val 50000" name="adj"/>
              </a:avLst>
            </a:prstGeom>
            <a:solidFill>
              <a:srgbClr val="5E9BAC"/>
            </a:solidFill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5271456" y="140851"/>
              <a:ext cx="12711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uk" sz="15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Punctuation cleaning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2696" y="140843"/>
              <a:ext cx="1816200" cy="726300"/>
            </a:xfrm>
            <a:prstGeom prst="chevron">
              <a:avLst>
                <a:gd fmla="val 50000" name="adj"/>
              </a:avLst>
            </a:prstGeom>
            <a:solidFill>
              <a:srgbClr val="606CA6"/>
            </a:solidFill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6905907" y="140843"/>
              <a:ext cx="1089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uk" sz="15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Coding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7149" y="140843"/>
              <a:ext cx="1816200" cy="726300"/>
            </a:xfrm>
            <a:prstGeom prst="chevron">
              <a:avLst>
                <a:gd fmla="val 50000" name="adj"/>
              </a:avLst>
            </a:prstGeom>
            <a:solidFill>
              <a:srgbClr val="7F63A1"/>
            </a:solidFill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8540360" y="140843"/>
              <a:ext cx="1089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rIns="20000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uk" sz="15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Stemming</a:t>
              </a:r>
            </a:p>
          </p:txBody>
        </p:sp>
      </p:grpSp>
      <p:sp>
        <p:nvSpPr>
          <p:cNvPr id="211" name="Shape 211"/>
          <p:cNvSpPr txBox="1"/>
          <p:nvPr/>
        </p:nvSpPr>
        <p:spPr>
          <a:xfrm>
            <a:off x="1444675" y="74725"/>
            <a:ext cx="65883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sz="3000"/>
              <a:t>The process of text cleaning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724" y="2176650"/>
            <a:ext cx="3571975" cy="27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Punctuation removing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71775" y="795575"/>
            <a:ext cx="7659300" cy="20550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 sz="1800">
                <a:solidFill>
                  <a:srgbClr val="252525"/>
                </a:solidFill>
                <a:highlight>
                  <a:srgbClr val="FFFFFF"/>
                </a:highlight>
              </a:rPr>
              <a:t>Neuro-linguistic programming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(</a:t>
            </a:r>
            <a:r>
              <a:rPr b="1" lang="uk" sz="1800">
                <a:solidFill>
                  <a:srgbClr val="252525"/>
                </a:solidFill>
                <a:highlight>
                  <a:srgbClr val="FFFFFF"/>
                </a:highlight>
              </a:rPr>
              <a:t>NLP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) is an approach to </a:t>
            </a:r>
            <a:r>
              <a:rPr lang="uk" sz="180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communication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uk" sz="1800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personal development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^^^, and </a:t>
            </a:r>
            <a:r>
              <a:rPr lang="uk" sz="1800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psychotherapy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created by</a:t>
            </a:r>
            <a:r>
              <a:rPr lang="uk" sz="1800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Richard Bandler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and </a:t>
            </a:r>
            <a:r>
              <a:rPr lang="uk" sz="1800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John Grinder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% in </a:t>
            </a:r>
            <a:r>
              <a:rPr lang="uk" sz="1800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California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, United States in the 1970s***. Its creators claim a connection between the neurological processes (</a:t>
            </a:r>
            <a:r>
              <a:rPr i="1" lang="uk" sz="1800">
                <a:solidFill>
                  <a:srgbClr val="252525"/>
                </a:solidFill>
                <a:highlight>
                  <a:srgbClr val="FFFFFF"/>
                </a:highlight>
              </a:rPr>
              <a:t>neuro-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), language (</a:t>
            </a:r>
            <a:r>
              <a:rPr i="1" lang="uk" sz="1800">
                <a:solidFill>
                  <a:srgbClr val="252525"/>
                </a:solidFill>
                <a:highlight>
                  <a:srgbClr val="FFFFFF"/>
                </a:highlight>
              </a:rPr>
              <a:t>linguistic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) and behavioral patterns learned through experience (</a:t>
            </a:r>
            <a:r>
              <a:rPr i="1" lang="uk" sz="1800">
                <a:solidFill>
                  <a:srgbClr val="252525"/>
                </a:solidFill>
                <a:highlight>
                  <a:srgbClr val="FFFFFF"/>
                </a:highlight>
              </a:rPr>
              <a:t>programming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), and that these can be changed to achieve specific goals in life.</a:t>
            </a:r>
            <a:r>
              <a:rPr baseline="30000" lang="uk" sz="1800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[1]</a:t>
            </a:r>
            <a:r>
              <a:rPr baseline="30000" lang="uk" sz="1800">
                <a:solidFill>
                  <a:srgbClr val="0B0080"/>
                </a:solidFill>
                <a:highlight>
                  <a:srgbClr val="FFFFFF"/>
                </a:highlight>
                <a:hlinkClick r:id="rId10"/>
              </a:rPr>
              <a:t>[2]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871650" y="2926775"/>
            <a:ext cx="7659300" cy="20646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uk" sz="1600">
                <a:solidFill>
                  <a:schemeClr val="dk1"/>
                </a:solidFill>
                <a:highlight>
                  <a:srgbClr val="FFFFFF"/>
                </a:highlight>
              </a:rPr>
              <a:t>Neurolinguistic programming NLP is an approach to communication personal development and psychotherapy created by Richard Bandler and John Grinder in California United States in the 1970s Its creators claim a connection between the neurological processes neuro language linguistic and behavioral patterns learned through experience programming and that these can be changed to achieve specific goals in life12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174375" y="800025"/>
            <a:ext cx="573000" cy="20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CC0000"/>
                </a:solidFill>
              </a:rPr>
              <a:t>B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CC0000"/>
                </a:solidFill>
              </a:rPr>
              <a:t>E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CC0000"/>
                </a:solidFill>
              </a:rPr>
              <a:t>F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CC0000"/>
                </a:solidFill>
              </a:rPr>
              <a:t>O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CC0000"/>
                </a:solidFill>
              </a:rPr>
              <a:t>R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74375" y="3158275"/>
            <a:ext cx="5730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38761D"/>
                </a:solidFill>
              </a:rPr>
              <a:t>A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38761D"/>
                </a:solidFill>
              </a:rPr>
              <a:t>F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38761D"/>
                </a:solidFill>
              </a:rPr>
              <a:t>T</a:t>
            </a:r>
          </a:p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38761D"/>
                </a:solidFill>
              </a:rPr>
              <a:t>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uk" sz="2000">
                <a:solidFill>
                  <a:srgbClr val="38761D"/>
                </a:solidFill>
              </a:rPr>
              <a:t>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Punctuation removing: EXAMPLE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74350" y="719375"/>
            <a:ext cx="8817300" cy="4324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6AA84F"/>
                </a:solidFill>
                <a:highlight>
                  <a:srgbClr val="FFFFFF"/>
                </a:highlight>
              </a:rPr>
              <a:t># Program to all punctuation from the string provided by the user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6AA84F"/>
                </a:solidFill>
                <a:highlight>
                  <a:srgbClr val="FFFFFF"/>
                </a:highlight>
              </a:rPr>
              <a:t># define punctuation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punctuations = </a:t>
            </a:r>
            <a:r>
              <a:rPr lang="uk" sz="1800">
                <a:solidFill>
                  <a:srgbClr val="CC4125"/>
                </a:solidFill>
                <a:highlight>
                  <a:srgbClr val="FFFFFF"/>
                </a:highlight>
              </a:rPr>
              <a:t>'''!()-[]{};:'"\,&lt;&gt;./?@#$%^&amp;*_~'''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6AA84F"/>
                </a:solidFill>
                <a:highlight>
                  <a:srgbClr val="FFFFFF"/>
                </a:highlight>
              </a:rPr>
              <a:t># take input from the user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my_str = </a:t>
            </a:r>
            <a:r>
              <a:rPr lang="uk" sz="1800">
                <a:solidFill>
                  <a:srgbClr val="CC4125"/>
                </a:solidFill>
                <a:highlight>
                  <a:srgbClr val="FFFFFF"/>
                </a:highlight>
              </a:rPr>
              <a:t> "Hello!!!***, #he said ---and went."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6AA84F"/>
                </a:solidFill>
                <a:highlight>
                  <a:srgbClr val="FFFFFF"/>
                </a:highlight>
              </a:rPr>
              <a:t># remove punctuation from the string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no_punct = ""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char </a:t>
            </a:r>
            <a:r>
              <a:rPr lang="uk" sz="180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my_str: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   </a:t>
            </a:r>
            <a:r>
              <a:rPr lang="uk" sz="180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char </a:t>
            </a:r>
            <a:r>
              <a:rPr lang="uk" sz="1800">
                <a:solidFill>
                  <a:srgbClr val="0000FF"/>
                </a:solidFill>
                <a:highlight>
                  <a:srgbClr val="FFFFFF"/>
                </a:highlight>
              </a:rPr>
              <a:t>not in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punctuations: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       no_punct = no_punct </a:t>
            </a:r>
            <a:r>
              <a:rPr lang="uk" sz="1800">
                <a:solidFill>
                  <a:srgbClr val="0000FF"/>
                </a:solidFill>
                <a:highlight>
                  <a:srgbClr val="FFFFFF"/>
                </a:highlight>
              </a:rPr>
              <a:t>+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 char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 sz="180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uk" sz="1800">
                <a:solidFill>
                  <a:srgbClr val="252525"/>
                </a:solidFill>
                <a:highlight>
                  <a:srgbClr val="FFFFFF"/>
                </a:highlight>
              </a:rPr>
              <a:t>(no_punct)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250" y="1482025"/>
            <a:ext cx="3985025" cy="33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Digits removing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7" y="770612"/>
            <a:ext cx="59626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87" y="3371850"/>
            <a:ext cx="77438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946500" y="1556750"/>
            <a:ext cx="5979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2500">
                <a:solidFill>
                  <a:srgbClr val="0000FF"/>
                </a:solidFill>
              </a:rPr>
              <a:t>A</a:t>
            </a:r>
          </a:p>
          <a:p>
            <a:pPr lvl="0">
              <a:spcBef>
                <a:spcPts val="0"/>
              </a:spcBef>
              <a:buNone/>
            </a:pPr>
            <a:r>
              <a:rPr lang="uk" sz="2500">
                <a:solidFill>
                  <a:srgbClr val="0000FF"/>
                </a:solidFill>
              </a:rPr>
              <a:t>L</a:t>
            </a:r>
          </a:p>
          <a:p>
            <a:pPr lvl="0">
              <a:spcBef>
                <a:spcPts val="0"/>
              </a:spcBef>
              <a:buNone/>
            </a:pPr>
            <a:r>
              <a:rPr lang="uk" sz="2500">
                <a:solidFill>
                  <a:srgbClr val="0000FF"/>
                </a:solidFill>
              </a:rPr>
              <a:t>L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922225" y="1556737"/>
            <a:ext cx="5979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500">
                <a:solidFill>
                  <a:srgbClr val="0000FF"/>
                </a:solidFill>
              </a:rPr>
              <a:t>A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500">
                <a:solidFill>
                  <a:srgbClr val="0000FF"/>
                </a:solidFill>
              </a:rPr>
              <a:t>L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2500">
                <a:solidFill>
                  <a:srgbClr val="0000FF"/>
                </a:solidFill>
              </a:rPr>
              <a:t>L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78400" y="3473087"/>
            <a:ext cx="5979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500">
                <a:solidFill>
                  <a:srgbClr val="0000FF"/>
                </a:solidFill>
              </a:rPr>
              <a:t>PART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8546100" y="3473087"/>
            <a:ext cx="5979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500">
                <a:solidFill>
                  <a:srgbClr val="0000FF"/>
                </a:solidFill>
              </a:rPr>
              <a:t>PART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224175" y="747250"/>
            <a:ext cx="3884100" cy="383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1214475" y="857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Stopwords removing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59700" y="947925"/>
            <a:ext cx="37485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 sz="2000">
                <a:solidFill>
                  <a:srgbClr val="252525"/>
                </a:solidFill>
                <a:highlight>
                  <a:srgbClr val="FFFFFF"/>
                </a:highlight>
              </a:rPr>
              <a:t>Stop words</a:t>
            </a:r>
            <a:r>
              <a:rPr lang="uk" sz="2000">
                <a:solidFill>
                  <a:srgbClr val="252525"/>
                </a:solidFill>
                <a:highlight>
                  <a:srgbClr val="FFFFFF"/>
                </a:highlight>
              </a:rPr>
              <a:t> usually refer to the most common words in a language, there is no single universal list of stop words used by all </a:t>
            </a:r>
            <a:r>
              <a:rPr lang="uk" sz="200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natural language processing</a:t>
            </a:r>
            <a:r>
              <a:rPr lang="uk" sz="2000">
                <a:solidFill>
                  <a:srgbClr val="252525"/>
                </a:solidFill>
                <a:highlight>
                  <a:srgbClr val="FFFFFF"/>
                </a:highlight>
              </a:rPr>
              <a:t> tools, and indeed not all tools even use such a list. Some tools specifically avoid removing these </a:t>
            </a:r>
            <a:r>
              <a:rPr b="1" lang="uk" sz="2000">
                <a:solidFill>
                  <a:srgbClr val="252525"/>
                </a:solidFill>
                <a:highlight>
                  <a:srgbClr val="FFFFFF"/>
                </a:highlight>
              </a:rPr>
              <a:t>stop words</a:t>
            </a:r>
            <a:r>
              <a:rPr lang="uk" sz="2000">
                <a:solidFill>
                  <a:srgbClr val="252525"/>
                </a:solidFill>
                <a:highlight>
                  <a:srgbClr val="FFFFFF"/>
                </a:highlight>
              </a:rPr>
              <a:t> to support </a:t>
            </a:r>
            <a:r>
              <a:rPr lang="uk" sz="2000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phrase search</a:t>
            </a:r>
            <a:r>
              <a:rPr lang="uk" sz="20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8574" y="846825"/>
            <a:ext cx="4725824" cy="41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4209450" y="698900"/>
            <a:ext cx="4925100" cy="44265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Stopwords removing: Languages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23664"/>
          <a:stretch/>
        </p:blipFill>
        <p:spPr>
          <a:xfrm>
            <a:off x="128625" y="971412"/>
            <a:ext cx="8941800" cy="32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Stopwords removing: Example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6004"/>
            <a:ext cx="9144000" cy="3479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Coding/encoding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20574"/>
            <a:ext cx="8356626" cy="42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300" y="0"/>
            <a:ext cx="5186700" cy="50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91137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Plain (raw) text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47" y="839472"/>
            <a:ext cx="4679874" cy="125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50" y="3409050"/>
            <a:ext cx="46798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37" y="2037450"/>
            <a:ext cx="44291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Coding/encoding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12" y="1917737"/>
            <a:ext cx="77247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580125" y="1190735"/>
            <a:ext cx="8055542" cy="59483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The unicode sandwich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Coding/encoding: MAIN POINTS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23425" y="834425"/>
            <a:ext cx="8593200" cy="4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uk" sz="1800">
                <a:solidFill>
                  <a:srgbClr val="333333"/>
                </a:solidFill>
                <a:highlight>
                  <a:srgbClr val="FFFFFF"/>
                </a:highlight>
              </a:rPr>
              <a:t>Strings are one of the most common data types in Python, and sometimes they’ll include </a:t>
            </a:r>
            <a:r>
              <a:rPr lang="uk" sz="1800">
                <a:solidFill>
                  <a:srgbClr val="0000FF"/>
                </a:solidFill>
                <a:highlight>
                  <a:srgbClr val="FFFFFF"/>
                </a:highlight>
              </a:rPr>
              <a:t>non-ASCII</a:t>
            </a:r>
            <a:r>
              <a:rPr lang="uk" sz="18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uk" sz="1800">
                <a:solidFill>
                  <a:srgbClr val="0000FF"/>
                </a:solidFill>
                <a:highlight>
                  <a:srgbClr val="FFFFFF"/>
                </a:highlight>
              </a:rPr>
              <a:t>characters</a:t>
            </a:r>
            <a:r>
              <a:rPr lang="uk" sz="18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 indent="-342900" lvl="0" marL="457200" rtl="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uk" sz="1800">
                <a:solidFill>
                  <a:srgbClr val="333333"/>
                </a:solidFill>
                <a:highlight>
                  <a:srgbClr val="FFFFFF"/>
                </a:highlight>
              </a:rPr>
              <a:t>When strings contain non-ASCII characters, they can either be 8-bit strings (</a:t>
            </a:r>
            <a:r>
              <a:rPr i="1" lang="uk" sz="1800">
                <a:solidFill>
                  <a:srgbClr val="CC0000"/>
                </a:solidFill>
                <a:highlight>
                  <a:srgbClr val="FFFFFF"/>
                </a:highlight>
              </a:rPr>
              <a:t>encoded strings</a:t>
            </a:r>
            <a:r>
              <a:rPr lang="uk" sz="1800">
                <a:solidFill>
                  <a:srgbClr val="333333"/>
                </a:solidFill>
                <a:highlight>
                  <a:srgbClr val="FFFFFF"/>
                </a:highlight>
              </a:rPr>
              <a:t>), or they can be Unicode strings (</a:t>
            </a:r>
            <a:r>
              <a:rPr i="1" lang="uk" sz="1800">
                <a:solidFill>
                  <a:srgbClr val="CC0000"/>
                </a:solidFill>
                <a:highlight>
                  <a:srgbClr val="FFFFFF"/>
                </a:highlight>
              </a:rPr>
              <a:t>decoded strings</a:t>
            </a:r>
            <a:r>
              <a:rPr lang="uk" sz="1800">
                <a:solidFill>
                  <a:srgbClr val="333333"/>
                </a:solidFill>
                <a:highlight>
                  <a:srgbClr val="FFFFFF"/>
                </a:highlight>
              </a:rPr>
              <a:t>).</a:t>
            </a:r>
          </a:p>
          <a:p>
            <a:pPr indent="-342900" lvl="0" marL="457200" rtl="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uk" sz="1800">
                <a:solidFill>
                  <a:srgbClr val="333333"/>
                </a:solidFill>
                <a:highlight>
                  <a:srgbClr val="FFFFFF"/>
                </a:highlight>
              </a:rPr>
              <a:t>To print or display some strings properly, they need to be </a:t>
            </a:r>
            <a:r>
              <a:rPr lang="uk" sz="1800">
                <a:solidFill>
                  <a:srgbClr val="0000FF"/>
                </a:solidFill>
                <a:highlight>
                  <a:srgbClr val="FFFFFF"/>
                </a:highlight>
              </a:rPr>
              <a:t>decoded (Unicode strings)</a:t>
            </a:r>
            <a:r>
              <a:rPr lang="uk" sz="18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 indent="-342900" lvl="0" marL="457200" rtl="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i="1" lang="uk" sz="1800">
                <a:solidFill>
                  <a:srgbClr val="274E13"/>
                </a:solidFill>
                <a:highlight>
                  <a:srgbClr val="FFFFFF"/>
                </a:highlight>
              </a:rPr>
              <a:t>THE ENCODING/CODEC MAKES ALL THE DIFFERENCE WHEN ENCODING/DECODING STRINGS</a:t>
            </a:r>
            <a:r>
              <a:rPr i="1" lang="uk" sz="18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Coding/encoding: EXAMPLES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25" y="741100"/>
            <a:ext cx="3386675" cy="43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 b="0" l="0" r="42035" t="0"/>
          <a:stretch/>
        </p:blipFill>
        <p:spPr>
          <a:xfrm>
            <a:off x="3891151" y="741100"/>
            <a:ext cx="5252850" cy="41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Normalization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25" y="846825"/>
            <a:ext cx="8717284" cy="4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214475" y="95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Normalization: Lower Case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62" y="2914912"/>
            <a:ext cx="8245725" cy="210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25" y="724000"/>
            <a:ext cx="77057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1214475" y="95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Normalization: Plural to Singular form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6700"/>
            <a:ext cx="6238874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862" y="816687"/>
            <a:ext cx="29051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Lemmatization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" y="885825"/>
            <a:ext cx="88106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Lemmatization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0" y="665650"/>
            <a:ext cx="5355225" cy="437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Lemmatization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9" y="1383874"/>
            <a:ext cx="8823749" cy="232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Stemming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" y="823912"/>
            <a:ext cx="88677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50" y="696800"/>
            <a:ext cx="6922624" cy="4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635437" y="6227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The way from plain text to the results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Porter’s algorithm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947737"/>
            <a:ext cx="91059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NLTK Stemmers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74350" y="759700"/>
            <a:ext cx="8879700" cy="4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71429"/>
              </a:lnSpc>
              <a:spcBef>
                <a:spcPts val="0"/>
              </a:spcBef>
              <a:buNone/>
            </a:pPr>
            <a:r>
              <a:rPr lang="uk">
                <a:solidFill>
                  <a:srgbClr val="483D8B"/>
                </a:solidFill>
              </a:rPr>
              <a:t>Stemming algorithms aim to remove those affixes required for eg. grammatical role, tense, derivational morphology leaving only the stem of the word.  This is a difficult problem due to irregular words (eg. common verbs in English), complicated morphological rules, and part-of-speech and sense ambiguities (eg. ``ceil-`` is not the stem of ``ceiling``). StemmerI defines a standard interface for stemmers.</a:t>
            </a:r>
          </a:p>
          <a:p>
            <a:pPr lvl="0" rtl="0">
              <a:lnSpc>
                <a:spcPct val="171429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api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StemmerI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regexp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RegexpStemmer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lancaster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LancasterStemmer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isri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ISRIStemmer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porter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PorterStemmer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snowball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SnowballStemmer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wordnet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WordNetLemmatizer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rslp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RSLPStemmer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NLTK Stemmers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74350" y="759700"/>
            <a:ext cx="8879700" cy="4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71429"/>
              </a:lnSpc>
              <a:spcBef>
                <a:spcPts val="0"/>
              </a:spcBef>
              <a:buNone/>
            </a:pPr>
            <a:r>
              <a:rPr lang="uk">
                <a:solidFill>
                  <a:srgbClr val="483D8B"/>
                </a:solidFill>
              </a:rPr>
              <a:t>Stemming algorithms aim to remove those affixes required for eg. grammatical role, tense, derivational morphology leaving only the stem of the word.  This is a difficult problem due to irregular words (eg. common verbs in English), complicated morphological rules, and part-of-speech and sense ambiguities (eg. ``ceil-`` is not the stem of ``ceiling``). StemmerI defines a standard interface for stemmers.</a:t>
            </a:r>
          </a:p>
          <a:p>
            <a:pPr lvl="0" rtl="0">
              <a:lnSpc>
                <a:spcPct val="171429"/>
              </a:lnSpc>
              <a:spcBef>
                <a:spcPts val="0"/>
              </a:spcBef>
              <a:buNone/>
            </a:pP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api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StemmerI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regexp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RegexpStemmer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lancaster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LancasterStemmer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isri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ISRIStemmer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porter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PorterStemmer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snowball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SnowballStemmer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wordnet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WordNetLemmatizer</a:t>
            </a:r>
            <a:br>
              <a:rPr lang="uk">
                <a:solidFill>
                  <a:schemeClr val="dk2"/>
                </a:solidFill>
              </a:rPr>
            </a:br>
            <a:r>
              <a:rPr b="1" lang="uk">
                <a:solidFill>
                  <a:srgbClr val="FF7700"/>
                </a:solidFill>
              </a:rPr>
              <a:t>from</a:t>
            </a:r>
            <a:r>
              <a:rPr lang="uk">
                <a:solidFill>
                  <a:schemeClr val="dk2"/>
                </a:solidFill>
              </a:rPr>
              <a:t> nltk.</a:t>
            </a:r>
            <a:r>
              <a:rPr lang="uk">
                <a:solidFill>
                  <a:schemeClr val="dk1"/>
                </a:solidFill>
              </a:rPr>
              <a:t>stem</a:t>
            </a:r>
            <a:r>
              <a:rPr lang="uk">
                <a:solidFill>
                  <a:schemeClr val="dk2"/>
                </a:solidFill>
              </a:rPr>
              <a:t>.</a:t>
            </a:r>
            <a:r>
              <a:rPr lang="uk">
                <a:solidFill>
                  <a:schemeClr val="dk1"/>
                </a:solidFill>
              </a:rPr>
              <a:t>rslp</a:t>
            </a:r>
            <a:r>
              <a:rPr lang="uk">
                <a:solidFill>
                  <a:schemeClr val="dk2"/>
                </a:solidFill>
              </a:rPr>
              <a:t> </a:t>
            </a:r>
            <a:r>
              <a:rPr b="1" lang="uk">
                <a:solidFill>
                  <a:srgbClr val="FF7700"/>
                </a:solidFill>
              </a:rPr>
              <a:t>import</a:t>
            </a:r>
            <a:r>
              <a:rPr lang="uk">
                <a:solidFill>
                  <a:schemeClr val="dk2"/>
                </a:solidFill>
              </a:rPr>
              <a:t> RSLPStemmer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Porter’s algorithm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9" y="846825"/>
            <a:ext cx="6746625" cy="351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575" y="657325"/>
            <a:ext cx="1388700" cy="406617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56" name="Shape 356"/>
          <p:cNvSpPr txBox="1"/>
          <p:nvPr/>
        </p:nvSpPr>
        <p:spPr>
          <a:xfrm>
            <a:off x="7335400" y="124550"/>
            <a:ext cx="1208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>
                <a:solidFill>
                  <a:srgbClr val="0000FF"/>
                </a:solidFill>
              </a:rPr>
              <a:t>Result: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Stemmers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410975" y="747250"/>
            <a:ext cx="1095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 sz="1800"/>
              <a:t>Original</a:t>
            </a: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87" y="1278137"/>
            <a:ext cx="14954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2339625" y="747250"/>
            <a:ext cx="1095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 sz="1800"/>
              <a:t>Porter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175" y="1254337"/>
            <a:ext cx="10287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3924250" y="747250"/>
            <a:ext cx="13935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 sz="1800"/>
              <a:t>Lancaster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8525" y="1216237"/>
            <a:ext cx="91440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837" y="1225762"/>
            <a:ext cx="10382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5431175" y="747250"/>
            <a:ext cx="13935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 sz="1800"/>
              <a:t>Snowball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75700" y="747250"/>
            <a:ext cx="2568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 sz="1800">
                <a:solidFill>
                  <a:srgbClr val="444444"/>
                </a:solidFill>
                <a:highlight>
                  <a:srgbClr val="FFFFFF"/>
                </a:highlight>
              </a:rPr>
              <a:t>WordNetLemmatizer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4525" y="1206700"/>
            <a:ext cx="13906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1214475" y="95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Tokenization: Splitting into words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75" y="580637"/>
            <a:ext cx="708660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375" y="1830725"/>
            <a:ext cx="3657600" cy="31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/>
        </p:nvSpPr>
        <p:spPr>
          <a:xfrm>
            <a:off x="1214475" y="95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Regular-Expression Tokenizers</a:t>
            </a: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600075"/>
            <a:ext cx="7734300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250" y="1668824"/>
            <a:ext cx="4267200" cy="33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1214475" y="95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WhitespaceTokenizer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25" y="694425"/>
            <a:ext cx="8573349" cy="423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275" y="1888625"/>
            <a:ext cx="3143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1214475" y="95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NLTK Tokenizers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35925" y="622700"/>
            <a:ext cx="6799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 sz="2000">
                <a:solidFill>
                  <a:srgbClr val="0000FF"/>
                </a:solidFill>
              </a:rPr>
              <a:t>http://www.nltk.org/api/nltk.tokenize.html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81" y="1242331"/>
            <a:ext cx="5898549" cy="360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4294967295" type="ctrTitle"/>
          </p:nvPr>
        </p:nvSpPr>
        <p:spPr>
          <a:xfrm>
            <a:off x="2173100" y="1065575"/>
            <a:ext cx="52992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4294967295" type="ctrTitle"/>
          </p:nvPr>
        </p:nvSpPr>
        <p:spPr>
          <a:xfrm>
            <a:off x="0" y="1227475"/>
            <a:ext cx="91440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 Regular Expressions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212012" y="9965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Regular expressions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71775" y="909150"/>
            <a:ext cx="7883400" cy="3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uk" sz="2500"/>
              <a:t>A formal language for specifying text strings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uk" sz="2500"/>
              <a:t>How can we search for any of these?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2500"/>
              <a:t>chipmunk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2500"/>
              <a:t>Сhipmunk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2500"/>
              <a:t>chipmunks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2500"/>
              <a:t>chippmunk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873" y="2083737"/>
            <a:ext cx="4666549" cy="279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9" y="694425"/>
            <a:ext cx="9111913" cy="429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Disjunctions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Negation in Disjunctions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9" y="896776"/>
            <a:ext cx="9065649" cy="386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More Disjunction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728662"/>
            <a:ext cx="90487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1214475" y="161925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Regular Expressions: ? * + .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838200"/>
            <a:ext cx="88201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