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9" r:id="rId3"/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20" Type="http://schemas.openxmlformats.org/officeDocument/2006/relationships/slide" Target="slides/slide15.xml"/><Relationship Id="rId42" Type="http://schemas.openxmlformats.org/officeDocument/2006/relationships/font" Target="fonts/Lato-regular.fntdata"/><Relationship Id="rId41" Type="http://schemas.openxmlformats.org/officeDocument/2006/relationships/font" Target="fonts/Raleway-boldItalic.fntdata"/><Relationship Id="rId22" Type="http://schemas.openxmlformats.org/officeDocument/2006/relationships/slide" Target="slides/slide17.xml"/><Relationship Id="rId44" Type="http://schemas.openxmlformats.org/officeDocument/2006/relationships/font" Target="fonts/Lato-italic.fntdata"/><Relationship Id="rId21" Type="http://schemas.openxmlformats.org/officeDocument/2006/relationships/slide" Target="slides/slide16.xml"/><Relationship Id="rId43" Type="http://schemas.openxmlformats.org/officeDocument/2006/relationships/font" Target="fonts/La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Lato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bold.fntdata"/><Relationship Id="rId16" Type="http://schemas.openxmlformats.org/officeDocument/2006/relationships/slide" Target="slides/slide11.xml"/><Relationship Id="rId38" Type="http://schemas.openxmlformats.org/officeDocument/2006/relationships/font" Target="fonts/Raleway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721425" y="2838934"/>
            <a:ext cx="5216700" cy="1159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55" name="Shape 55"/>
          <p:cNvSpPr/>
          <p:nvPr/>
        </p:nvSpPr>
        <p:spPr>
          <a:xfrm>
            <a:off x="5938246" y="2533162"/>
            <a:ext cx="7218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6659860" y="2533162"/>
            <a:ext cx="7218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-1" y="2533162"/>
            <a:ext cx="7218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721424" y="2533162"/>
            <a:ext cx="52167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Shape 63"/>
          <p:cNvSpPr/>
          <p:nvPr/>
        </p:nvSpPr>
        <p:spPr>
          <a:xfrm>
            <a:off x="3047703" y="3992850"/>
            <a:ext cx="3047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6096270" y="3992850"/>
            <a:ext cx="3047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 i="1"/>
            </a:lvl1pPr>
            <a:lvl2pPr lvl="1" rtl="0" algn="ctr">
              <a:spcBef>
                <a:spcPts val="0"/>
              </a:spcBef>
              <a:defRPr i="1"/>
            </a:lvl2pPr>
            <a:lvl3pPr lvl="2" rtl="0" algn="ctr">
              <a:spcBef>
                <a:spcPts val="0"/>
              </a:spcBef>
              <a:defRPr i="1"/>
            </a:lvl3pPr>
            <a:lvl4pPr lvl="3" rtl="0" algn="ctr">
              <a:spcBef>
                <a:spcPts val="0"/>
              </a:spcBef>
              <a:defRPr i="1"/>
            </a:lvl4pPr>
            <a:lvl5pPr lvl="4" rtl="0" algn="ctr">
              <a:spcBef>
                <a:spcPts val="0"/>
              </a:spcBef>
              <a:defRPr i="1"/>
            </a:lvl5pPr>
            <a:lvl6pPr lvl="5" rtl="0" algn="ctr">
              <a:spcBef>
                <a:spcPts val="0"/>
              </a:spcBef>
              <a:defRPr i="1"/>
            </a:lvl6pPr>
            <a:lvl7pPr lvl="6" rtl="0" algn="ctr">
              <a:spcBef>
                <a:spcPts val="0"/>
              </a:spcBef>
              <a:defRPr i="1"/>
            </a:lvl7pPr>
            <a:lvl8pPr lvl="7" rtl="0" algn="ctr">
              <a:spcBef>
                <a:spcPts val="0"/>
              </a:spcBef>
              <a:defRPr i="1"/>
            </a:lvl8pPr>
            <a:lvl9pPr lvl="8" rtl="0" algn="ctr">
              <a:spcBef>
                <a:spcPts val="0"/>
              </a:spcBef>
              <a:defRPr i="1"/>
            </a:lvl9pPr>
          </a:lstStyle>
          <a:p/>
        </p:txBody>
      </p:sp>
      <p:sp>
        <p:nvSpPr>
          <p:cNvPr id="68" name="Shape 68"/>
          <p:cNvSpPr txBox="1"/>
          <p:nvPr/>
        </p:nvSpPr>
        <p:spPr>
          <a:xfrm>
            <a:off x="3593400" y="1181418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uk" sz="9600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69" name="Shape 69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34176" y="1599675"/>
            <a:ext cx="17103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1710424" y="1599675"/>
            <a:ext cx="17103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219455" y="1200150"/>
            <a:ext cx="31368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3386403" y="1200150"/>
            <a:ext cx="23712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92" name="Shape 92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93" name="Shape 93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893700" y="4649962"/>
            <a:ext cx="6462600" cy="35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/>
        </p:txBody>
      </p:sp>
      <p:sp>
        <p:nvSpPr>
          <p:cNvPr id="105" name="Shape 10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lor background">
    <p:bg>
      <p:bgPr>
        <a:solidFill>
          <a:srgbClr val="2185C5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uk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Relationship Id="rId4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893700" y="2662"/>
            <a:ext cx="3232500" cy="2343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4294967295" type="ctrTitle"/>
          </p:nvPr>
        </p:nvSpPr>
        <p:spPr>
          <a:xfrm>
            <a:off x="0" y="2013100"/>
            <a:ext cx="9144000" cy="300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7000">
                <a:solidFill>
                  <a:srgbClr val="FFFFFF"/>
                </a:solidFill>
              </a:rPr>
              <a:t>Extracting information from text</a:t>
            </a:r>
          </a:p>
        </p:txBody>
      </p:sp>
      <p:grpSp>
        <p:nvGrpSpPr>
          <p:cNvPr id="125" name="Shape 125"/>
          <p:cNvGrpSpPr/>
          <p:nvPr/>
        </p:nvGrpSpPr>
        <p:grpSpPr>
          <a:xfrm>
            <a:off x="1392060" y="336265"/>
            <a:ext cx="2235783" cy="1676832"/>
            <a:chOff x="570875" y="4322250"/>
            <a:chExt cx="443300" cy="443325"/>
          </a:xfrm>
        </p:grpSpPr>
        <p:sp>
          <p:nvSpPr>
            <p:cNvPr id="126" name="Shape 126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760612" y="498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uk" sz="3000">
                <a:solidFill>
                  <a:srgbClr val="434343"/>
                </a:solidFill>
              </a:rPr>
              <a:t>Corpus reading options 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98" y="836175"/>
            <a:ext cx="4433699" cy="39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2925" y="1388249"/>
            <a:ext cx="3502349" cy="308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760612" y="498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uk" sz="3000">
                <a:solidFill>
                  <a:srgbClr val="434343"/>
                </a:solidFill>
              </a:rPr>
              <a:t>Automatic POS tagging 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323800" y="635150"/>
            <a:ext cx="8692800" cy="4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741B47"/>
                </a:solidFill>
              </a:rPr>
              <a:t>nltk.DefaultTagger(): </a:t>
            </a:r>
          </a:p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0000FF"/>
                </a:solidFill>
              </a:rPr>
              <a:t>&gt;&gt;&gt;</a:t>
            </a:r>
            <a:r>
              <a:rPr lang="uk" sz="2000"/>
              <a:t> raw = </a:t>
            </a:r>
            <a:r>
              <a:rPr lang="uk" sz="2000">
                <a:solidFill>
                  <a:srgbClr val="CC0000"/>
                </a:solidFill>
              </a:rPr>
              <a:t>’I do not like green eggs and ham, I \ do not like them Sam I am!’</a:t>
            </a:r>
            <a:r>
              <a:rPr lang="uk" sz="20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0000FF"/>
                </a:solidFill>
              </a:rPr>
              <a:t>&gt;&gt;&gt;</a:t>
            </a:r>
            <a:r>
              <a:rPr lang="uk" sz="2000"/>
              <a:t> tokens = nltk.word_tokenize(raw) </a:t>
            </a:r>
          </a:p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0000FF"/>
                </a:solidFill>
              </a:rPr>
              <a:t>&gt;&gt;&gt;</a:t>
            </a:r>
            <a:r>
              <a:rPr lang="uk" sz="2000"/>
              <a:t> default_tagger = nltk.DefaultTagger(’NN’)</a:t>
            </a:r>
          </a:p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0000FF"/>
                </a:solidFill>
              </a:rPr>
              <a:t>&gt;&gt;&gt; </a:t>
            </a:r>
            <a:r>
              <a:rPr lang="uk" sz="2000"/>
              <a:t>default_tagger.tag(tokens) </a:t>
            </a:r>
          </a:p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CC0000"/>
                </a:solidFill>
              </a:rPr>
              <a:t>[(’I’, ’NN’), (’do’, ’NN’), (’not’, ’NN’), ...]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uk" sz="2000"/>
              <a:t>For stored data (lists of lists of word/tag pairs), you can use .evaluate()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0000FF"/>
                </a:solidFill>
              </a:rPr>
              <a:t>&gt;&gt;&gt;</a:t>
            </a:r>
            <a:r>
              <a:rPr lang="uk" sz="2000"/>
              <a:t> brown_tagged_sents = brown.tagged_sents(categories=’news’) </a:t>
            </a:r>
          </a:p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0000FF"/>
                </a:solidFill>
              </a:rPr>
              <a:t>&gt;&gt;&gt;</a:t>
            </a:r>
            <a:r>
              <a:rPr lang="uk" sz="2000"/>
              <a:t> default_tagger.evaluate(brown_tagged_sents)</a:t>
            </a:r>
          </a:p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CC0000"/>
                </a:solidFill>
              </a:rPr>
              <a:t> 0.13089484257215028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760612" y="498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uk" sz="3000">
                <a:solidFill>
                  <a:srgbClr val="434343"/>
                </a:solidFill>
              </a:rPr>
              <a:t>Regular Expression Tagger 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323800" y="635150"/>
            <a:ext cx="8692800" cy="4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2000"/>
              <a:t>Regular expressions capture patterns compactly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434343"/>
                </a:solidFill>
              </a:rPr>
              <a:t>patterns = </a:t>
            </a:r>
            <a:r>
              <a:rPr lang="uk" sz="2000">
                <a:solidFill>
                  <a:srgbClr val="CC0000"/>
                </a:solidFill>
              </a:rPr>
              <a:t>[ </a:t>
            </a:r>
          </a:p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CC0000"/>
                </a:solidFill>
              </a:rPr>
              <a:t>... (r’.*ing$’, ’VBG’), # gerunds </a:t>
            </a:r>
          </a:p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CC0000"/>
                </a:solidFill>
              </a:rPr>
              <a:t>... (r’.*ed$’, ’VBD’), # simple past </a:t>
            </a:r>
          </a:p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CC0000"/>
                </a:solidFill>
              </a:rPr>
              <a:t>... (r’.*es$’, ’VBZ’), # 3rd sg. pres. </a:t>
            </a:r>
          </a:p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CC0000"/>
                </a:solidFill>
              </a:rPr>
              <a:t>... (r’.*ould$’, ’MD’), # modals </a:t>
            </a:r>
          </a:p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CC0000"/>
                </a:solidFill>
              </a:rPr>
              <a:t>... (r’.*\’s$’, ’NN$’), # possessive nouns </a:t>
            </a:r>
          </a:p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CC0000"/>
                </a:solidFill>
              </a:rPr>
              <a:t>... (r’.*s$’, ’NNS’), # plural nouns </a:t>
            </a:r>
          </a:p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CC0000"/>
                </a:solidFill>
              </a:rPr>
              <a:t>... (r’ˆ-?[0-9]+(.[0-9]+)?$’, ’CD’), # cardinal #s</a:t>
            </a:r>
          </a:p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CC0000"/>
                </a:solidFill>
              </a:rPr>
              <a:t>... (r’.*’, ’NN’) # nouns (default) </a:t>
            </a:r>
          </a:p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CC0000"/>
                </a:solidFill>
              </a:rPr>
              <a:t>... ] </a:t>
            </a:r>
          </a:p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0000FF"/>
                </a:solidFill>
              </a:rPr>
              <a:t>&gt;&gt;&gt;</a:t>
            </a:r>
            <a:r>
              <a:rPr lang="uk" sz="2000">
                <a:solidFill>
                  <a:srgbClr val="741B47"/>
                </a:solidFill>
              </a:rPr>
              <a:t> </a:t>
            </a:r>
            <a:r>
              <a:rPr lang="uk" sz="2000"/>
              <a:t>regexp_tagger = nltk.RegexpTagger(patterns) </a:t>
            </a:r>
          </a:p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6AA84F"/>
                </a:solidFill>
              </a:rPr>
              <a:t>Note that the patterns are applied in order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4294967295" type="ctrTitle"/>
          </p:nvPr>
        </p:nvSpPr>
        <p:spPr>
          <a:xfrm>
            <a:off x="0" y="1227475"/>
            <a:ext cx="9144000" cy="186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7200">
                <a:solidFill>
                  <a:srgbClr val="FFFFFF"/>
                </a:solidFill>
              </a:rPr>
              <a:t> Chunking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/>
        </p:nvSpPr>
        <p:spPr>
          <a:xfrm>
            <a:off x="1186937" y="6227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Chunking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75" y="2748375"/>
            <a:ext cx="85725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510625" y="709875"/>
            <a:ext cx="7883400" cy="20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2500"/>
              <a:t>Chunking is the basic technique for entity recognition, which selects a subset of the tokens.</a:t>
            </a:r>
          </a:p>
          <a:p>
            <a:pPr lvl="0" rtl="0">
              <a:spcBef>
                <a:spcPts val="0"/>
              </a:spcBef>
              <a:buNone/>
            </a:pPr>
            <a:r>
              <a:rPr lang="uk" sz="2500"/>
              <a:t>The pieces produced by a chunker do not overlap in the source text.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1186937" y="6227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Why Chunking?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25" y="899575"/>
            <a:ext cx="6503675" cy="371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6262" y="1185850"/>
            <a:ext cx="239077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1186937" y="6227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uk" sz="3000">
                <a:solidFill>
                  <a:srgbClr val="434343"/>
                </a:solidFill>
              </a:rPr>
              <a:t>Noun Phrase Chunking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434343"/>
              </a:solidFill>
            </a:endParaRP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48" y="693675"/>
            <a:ext cx="7184075" cy="420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/>
        </p:nvSpPr>
        <p:spPr>
          <a:xfrm>
            <a:off x="1186937" y="6227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Noun Phrase Chunking</a:t>
            </a:r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106" y="1691450"/>
            <a:ext cx="8326800" cy="337962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448350" y="597800"/>
            <a:ext cx="84813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4000"/>
              <a:buFont typeface="Arial"/>
              <a:buNone/>
            </a:pPr>
            <a:r>
              <a:rPr lang="uk" sz="2500"/>
              <a:t>An NP chunk should be formed whenever the chunker finds an optional determiner (DT) followed by any number of adjectives (JJ)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4000"/>
              <a:buFont typeface="Arial"/>
              <a:buNone/>
            </a:pPr>
            <a:r>
              <a:rPr lang="uk" sz="2500"/>
              <a:t>and then a noun (NN).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/>
        </p:nvSpPr>
        <p:spPr>
          <a:xfrm>
            <a:off x="1186937" y="6227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Chunking with NLTK?</a:t>
            </a:r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25" y="983012"/>
            <a:ext cx="839152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/>
        </p:nvSpPr>
        <p:spPr>
          <a:xfrm>
            <a:off x="1186937" y="6227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Chunking with Regular Expressions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448350" y="597800"/>
            <a:ext cx="84813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2500"/>
              <a:t>the RegexpParser chunker begins with a flat structure in which no tokens are chunked. The chunking rules are applied in turn, successively updating the chunk structure. </a:t>
            </a: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425" y="1969412"/>
            <a:ext cx="7386574" cy="3016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1186937" y="6227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Useful information extracting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01" y="723900"/>
            <a:ext cx="8062899" cy="4267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 txBox="1"/>
          <p:nvPr/>
        </p:nvSpPr>
        <p:spPr>
          <a:xfrm>
            <a:off x="1186937" y="6227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Chunking with Regular Expressions</a:t>
            </a:r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23" y="747175"/>
            <a:ext cx="7267790" cy="422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/>
        </p:nvSpPr>
        <p:spPr>
          <a:xfrm>
            <a:off x="1186937" y="6227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Chunking with Regular Expressions</a:t>
            </a:r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22" y="0"/>
            <a:ext cx="877475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 txBox="1"/>
          <p:nvPr/>
        </p:nvSpPr>
        <p:spPr>
          <a:xfrm>
            <a:off x="1186937" y="6227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Chunking with Regular Expressions</a:t>
            </a:r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42" y="0"/>
            <a:ext cx="882011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 txBox="1"/>
          <p:nvPr/>
        </p:nvSpPr>
        <p:spPr>
          <a:xfrm>
            <a:off x="1186937" y="6227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Chunking with Regular Expressions</a:t>
            </a:r>
          </a:p>
        </p:txBody>
      </p:sp>
      <p:pic>
        <p:nvPicPr>
          <p:cNvPr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33337"/>
            <a:ext cx="8267700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1186937" y="6227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Training a Chunk Parser with NLTK</a:t>
            </a:r>
          </a:p>
        </p:txBody>
      </p:sp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670976"/>
            <a:ext cx="7519065" cy="43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33375"/>
            <a:ext cx="8810625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 txBox="1"/>
          <p:nvPr/>
        </p:nvSpPr>
        <p:spPr>
          <a:xfrm>
            <a:off x="1186937" y="6227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Comparison</a:t>
            </a:r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99" y="724825"/>
            <a:ext cx="7186225" cy="422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 txBox="1"/>
          <p:nvPr/>
        </p:nvSpPr>
        <p:spPr>
          <a:xfrm>
            <a:off x="1186937" y="6227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Chinking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448350" y="597800"/>
            <a:ext cx="84813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2500"/>
              <a:t>We can define a chink to be a sequence of tokens that is not included in a chunk.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500"/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6568"/>
            <a:ext cx="9143999" cy="1870363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448350" y="3751600"/>
            <a:ext cx="84813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2500"/>
              <a:t>barked VBD at IN is a chink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4294967295" type="ctrTitle"/>
          </p:nvPr>
        </p:nvSpPr>
        <p:spPr>
          <a:xfrm>
            <a:off x="0" y="1227475"/>
            <a:ext cx="9144000" cy="186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7200">
                <a:solidFill>
                  <a:srgbClr val="FFFFFF"/>
                </a:solidFill>
              </a:rPr>
              <a:t> Trees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 txBox="1"/>
          <p:nvPr/>
        </p:nvSpPr>
        <p:spPr>
          <a:xfrm>
            <a:off x="1186937" y="6227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Trees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448350" y="597800"/>
            <a:ext cx="84813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2500"/>
              <a:t>A tree is a set of connected labeled nodes, each reachable by a unique path from a distinguished root node.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5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500"/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950" y="1576406"/>
            <a:ext cx="4648896" cy="34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1186937" y="6227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Architecture for information extraction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608700"/>
            <a:ext cx="7620000" cy="44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 txBox="1"/>
          <p:nvPr/>
        </p:nvSpPr>
        <p:spPr>
          <a:xfrm>
            <a:off x="1186937" y="6227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Named Entity Recognition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448350" y="597800"/>
            <a:ext cx="84813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2500"/>
              <a:t>Named entities are definite noun phrases that refer to specific types of individuals, such as organizations, persons, dates, and so 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5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500"/>
          </a:p>
        </p:txBody>
      </p:sp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24" y="1874625"/>
            <a:ext cx="3689024" cy="319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 txBox="1"/>
          <p:nvPr/>
        </p:nvSpPr>
        <p:spPr>
          <a:xfrm>
            <a:off x="1186937" y="6227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Named Entity Recognition</a:t>
            </a:r>
          </a:p>
        </p:txBody>
      </p:sp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950" y="1033625"/>
            <a:ext cx="6943020" cy="89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Shape 3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6256" y="2476337"/>
            <a:ext cx="3531499" cy="21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4294967295" type="ctrTitle"/>
          </p:nvPr>
        </p:nvSpPr>
        <p:spPr>
          <a:xfrm>
            <a:off x="2173100" y="1065575"/>
            <a:ext cx="5299200" cy="186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7200">
                <a:solidFill>
                  <a:srgbClr val="FFFFFF"/>
                </a:solidFill>
              </a:rPr>
              <a:t>Thank you!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4294967295" type="ctrTitle"/>
          </p:nvPr>
        </p:nvSpPr>
        <p:spPr>
          <a:xfrm>
            <a:off x="0" y="1227475"/>
            <a:ext cx="9144000" cy="186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7200">
                <a:solidFill>
                  <a:srgbClr val="FFFFFF"/>
                </a:solidFill>
              </a:rPr>
              <a:t> Tagging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1983987" y="498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uk" sz="3000">
                <a:solidFill>
                  <a:srgbClr val="434343"/>
                </a:solidFill>
              </a:rPr>
              <a:t>Part-of-speech (POS) tagging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24550" y="993062"/>
            <a:ext cx="7833600" cy="3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1000"/>
              </a:lnSpc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uk" sz="2400">
                <a:solidFill>
                  <a:schemeClr val="dk1"/>
                </a:solidFill>
              </a:rPr>
              <a:t>•If you know a token's POS you know:</a:t>
            </a:r>
          </a:p>
          <a:p>
            <a:pPr indent="0" lvl="0" marL="457200" rtl="0">
              <a:lnSpc>
                <a:spcPct val="105000"/>
              </a:lnSpc>
              <a:spcBef>
                <a:spcPts val="600"/>
              </a:spcBef>
              <a:buNone/>
            </a:pPr>
            <a:r>
              <a:rPr lang="uk" sz="2200">
                <a:solidFill>
                  <a:schemeClr val="dk1"/>
                </a:solidFill>
              </a:rPr>
              <a:t>–is it the subject?</a:t>
            </a:r>
          </a:p>
          <a:p>
            <a:pPr indent="0" lvl="0" marL="457200" rtl="0">
              <a:lnSpc>
                <a:spcPct val="105000"/>
              </a:lnSpc>
              <a:spcBef>
                <a:spcPts val="600"/>
              </a:spcBef>
              <a:buNone/>
            </a:pPr>
            <a:r>
              <a:rPr lang="uk" sz="2200">
                <a:solidFill>
                  <a:schemeClr val="dk1"/>
                </a:solidFill>
              </a:rPr>
              <a:t>–is it the verb?</a:t>
            </a:r>
          </a:p>
          <a:p>
            <a:pPr indent="0" lvl="0" marL="457200" rtl="0">
              <a:lnSpc>
                <a:spcPct val="105000"/>
              </a:lnSpc>
              <a:spcBef>
                <a:spcPts val="600"/>
              </a:spcBef>
              <a:buNone/>
            </a:pPr>
            <a:r>
              <a:rPr lang="uk" sz="2200">
                <a:solidFill>
                  <a:schemeClr val="dk1"/>
                </a:solidFill>
              </a:rPr>
              <a:t>–is it introducing a grammatical </a:t>
            </a:r>
          </a:p>
          <a:p>
            <a:pPr indent="0" lvl="0" marL="457200" rtl="0">
              <a:lnSpc>
                <a:spcPct val="105000"/>
              </a:lnSpc>
              <a:spcBef>
                <a:spcPts val="600"/>
              </a:spcBef>
              <a:buNone/>
            </a:pPr>
            <a:r>
              <a:rPr lang="uk" sz="2200">
                <a:solidFill>
                  <a:schemeClr val="dk1"/>
                </a:solidFill>
              </a:rPr>
              <a:t> structure?</a:t>
            </a:r>
          </a:p>
          <a:p>
            <a:pPr indent="0" lvl="0" marL="457200" rtl="0">
              <a:lnSpc>
                <a:spcPct val="105000"/>
              </a:lnSpc>
              <a:spcBef>
                <a:spcPts val="600"/>
              </a:spcBef>
              <a:buNone/>
            </a:pPr>
            <a:r>
              <a:rPr lang="uk" sz="2200">
                <a:solidFill>
                  <a:schemeClr val="dk1"/>
                </a:solidFill>
              </a:rPr>
              <a:t>–is it a proper name?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350" y="1118412"/>
            <a:ext cx="339090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1983987" y="498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uk" sz="3000">
                <a:solidFill>
                  <a:srgbClr val="434343"/>
                </a:solidFill>
              </a:rPr>
              <a:t>POS tagging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25" y="707322"/>
            <a:ext cx="7329525" cy="41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550" y="1825775"/>
            <a:ext cx="78105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5" y="768025"/>
            <a:ext cx="4689999" cy="416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975" y="1222200"/>
            <a:ext cx="4399025" cy="365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3350125" y="0"/>
            <a:ext cx="42717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1983987" y="498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uk" sz="3000">
                <a:solidFill>
                  <a:srgbClr val="434343"/>
                </a:solidFill>
              </a:rPr>
              <a:t>Basic NLTK tagging</a:t>
            </a:r>
            <a:r>
              <a:rPr b="1" lang="uk" sz="4200">
                <a:solidFill>
                  <a:srgbClr val="FFFFFF"/>
                </a:solidFill>
              </a:rPr>
              <a:t>ing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759700" y="958950"/>
            <a:ext cx="8032800" cy="3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uk" sz="2800"/>
              <a:t>A very basic way to tag: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500"/>
          </a:p>
          <a:p>
            <a:pPr lvl="0" rtl="0">
              <a:spcBef>
                <a:spcPts val="0"/>
              </a:spcBef>
              <a:buNone/>
            </a:pPr>
            <a:r>
              <a:rPr lang="uk" sz="2500">
                <a:solidFill>
                  <a:srgbClr val="0000FF"/>
                </a:solidFill>
              </a:rPr>
              <a:t>&gt;&gt;&gt; import nltk </a:t>
            </a:r>
          </a:p>
          <a:p>
            <a:pPr lvl="0" rtl="0">
              <a:spcBef>
                <a:spcPts val="0"/>
              </a:spcBef>
              <a:buNone/>
            </a:pPr>
            <a:r>
              <a:rPr lang="uk" sz="2500"/>
              <a:t>text = nltk.word_tokenize("They refuse to permit us to obtain the refuse permit")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500"/>
          </a:p>
          <a:p>
            <a:pPr lvl="0" rtl="0">
              <a:spcBef>
                <a:spcPts val="0"/>
              </a:spcBef>
              <a:buNone/>
            </a:pPr>
            <a:r>
              <a:rPr lang="uk" sz="2500"/>
              <a:t>&gt;&gt;&gt; nltk.pos_tag(text) </a:t>
            </a:r>
          </a:p>
          <a:p>
            <a:pPr lvl="0" rtl="0">
              <a:spcBef>
                <a:spcPts val="0"/>
              </a:spcBef>
              <a:buNone/>
            </a:pPr>
            <a:r>
              <a:rPr lang="uk" sz="2500">
                <a:solidFill>
                  <a:srgbClr val="85200C"/>
                </a:solidFill>
              </a:rPr>
              <a:t>[(’They’, ’PRP’), (’refuse’, ’VBP’), (’to’, ’TO’), (’permit’, ’VB’), (’us’, ’PRP’), (’to’, ’TO’), (’obtain’, ’VB’), (’the’, ’DT’), (’refuse’, ’NN’), (’permit’, ’NN’)]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1983987" y="498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uk" sz="3000">
                <a:solidFill>
                  <a:srgbClr val="434343"/>
                </a:solidFill>
              </a:rPr>
              <a:t>Reading tagged corpora</a:t>
            </a:r>
            <a:r>
              <a:rPr b="1" lang="uk" sz="4200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48700" y="958950"/>
            <a:ext cx="8443800" cy="3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2800"/>
              <a:t>NLTK has a variety of corpora to work with </a:t>
            </a:r>
          </a:p>
          <a:p>
            <a:pPr lvl="0" rtl="0">
              <a:spcBef>
                <a:spcPts val="0"/>
              </a:spcBef>
              <a:buNone/>
            </a:pPr>
            <a:r>
              <a:rPr lang="uk" sz="2800"/>
              <a:t>(see </a:t>
            </a:r>
            <a:r>
              <a:rPr lang="uk" sz="2800">
                <a:solidFill>
                  <a:srgbClr val="0000FF"/>
                </a:solidFill>
              </a:rPr>
              <a:t>http://nltk.org/book/ch02.html</a:t>
            </a:r>
            <a:r>
              <a:rPr lang="uk" sz="2800"/>
              <a:t>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lvl="0" rtl="0">
              <a:spcBef>
                <a:spcPts val="0"/>
              </a:spcBef>
              <a:buNone/>
            </a:pPr>
            <a:r>
              <a:rPr lang="uk" sz="2500"/>
              <a:t>&gt;&gt;&gt; nltk.corpus.brown.tagged_words() </a:t>
            </a:r>
          </a:p>
          <a:p>
            <a:pPr lvl="0" rtl="0">
              <a:spcBef>
                <a:spcPts val="0"/>
              </a:spcBef>
              <a:buNone/>
            </a:pPr>
            <a:r>
              <a:rPr lang="uk" sz="2500">
                <a:solidFill>
                  <a:srgbClr val="85200C"/>
                </a:solidFill>
              </a:rPr>
              <a:t>[(’The’, ’AT’), (’Fulton’, ’NP-TL’), ...]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500"/>
          </a:p>
          <a:p>
            <a:pPr lvl="0" rtl="0">
              <a:spcBef>
                <a:spcPts val="0"/>
              </a:spcBef>
              <a:buNone/>
            </a:pPr>
            <a:r>
              <a:rPr lang="uk" sz="2500"/>
              <a:t>&gt;&gt;&gt; nltk.corpus.brown.tagged_words(simplify_tags=True) </a:t>
            </a:r>
            <a:r>
              <a:rPr lang="uk" sz="2500">
                <a:solidFill>
                  <a:srgbClr val="85200C"/>
                </a:solidFill>
              </a:rPr>
              <a:t>[(’The’, ’DET’), (’Fulton’, ’NP’), (’County’, ’N’), ...]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