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uk"/>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uk"/>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uk"/>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53" name="Shape 53"/>
        <p:cNvGrpSpPr/>
        <p:nvPr/>
      </p:nvGrpSpPr>
      <p:grpSpPr>
        <a:xfrm>
          <a:off x="0" y="0"/>
          <a:ext cx="0" cy="0"/>
          <a:chOff x="0" y="0"/>
          <a:chExt cx="0" cy="0"/>
        </a:xfrm>
      </p:grpSpPr>
      <p:sp>
        <p:nvSpPr>
          <p:cNvPr id="54" name="Shape 54"/>
          <p:cNvSpPr txBox="1"/>
          <p:nvPr>
            <p:ph type="ctrTitle"/>
          </p:nvPr>
        </p:nvSpPr>
        <p:spPr>
          <a:xfrm>
            <a:off x="721425" y="2838934"/>
            <a:ext cx="5216700" cy="1159799"/>
          </a:xfrm>
          <a:prstGeom prst="rect">
            <a:avLst/>
          </a:prstGeom>
        </p:spPr>
        <p:txBody>
          <a:bodyPr anchorCtr="0" anchor="t" bIns="91425" lIns="91425" rIns="91425" tIns="91425"/>
          <a:lstStyle>
            <a:lvl1pPr lvl="0" rtl="0">
              <a:spcBef>
                <a:spcPts val="0"/>
              </a:spcBef>
              <a:buClr>
                <a:srgbClr val="2185C5"/>
              </a:buClr>
              <a:buSzPct val="100000"/>
              <a:defRPr sz="4800">
                <a:solidFill>
                  <a:srgbClr val="2185C5"/>
                </a:solidFill>
              </a:defRPr>
            </a:lvl1pPr>
            <a:lvl2pPr lvl="1" rtl="0">
              <a:spcBef>
                <a:spcPts val="0"/>
              </a:spcBef>
              <a:buClr>
                <a:srgbClr val="2185C5"/>
              </a:buClr>
              <a:buSzPct val="100000"/>
              <a:defRPr sz="4800">
                <a:solidFill>
                  <a:srgbClr val="2185C5"/>
                </a:solidFill>
              </a:defRPr>
            </a:lvl2pPr>
            <a:lvl3pPr lvl="2" rtl="0">
              <a:spcBef>
                <a:spcPts val="0"/>
              </a:spcBef>
              <a:buClr>
                <a:srgbClr val="2185C5"/>
              </a:buClr>
              <a:buSzPct val="100000"/>
              <a:defRPr sz="4800">
                <a:solidFill>
                  <a:srgbClr val="2185C5"/>
                </a:solidFill>
              </a:defRPr>
            </a:lvl3pPr>
            <a:lvl4pPr lvl="3" rtl="0">
              <a:spcBef>
                <a:spcPts val="0"/>
              </a:spcBef>
              <a:buClr>
                <a:srgbClr val="2185C5"/>
              </a:buClr>
              <a:buSzPct val="100000"/>
              <a:defRPr sz="4800">
                <a:solidFill>
                  <a:srgbClr val="2185C5"/>
                </a:solidFill>
              </a:defRPr>
            </a:lvl4pPr>
            <a:lvl5pPr lvl="4" rtl="0">
              <a:spcBef>
                <a:spcPts val="0"/>
              </a:spcBef>
              <a:buClr>
                <a:srgbClr val="2185C5"/>
              </a:buClr>
              <a:buSzPct val="100000"/>
              <a:defRPr sz="4800">
                <a:solidFill>
                  <a:srgbClr val="2185C5"/>
                </a:solidFill>
              </a:defRPr>
            </a:lvl5pPr>
            <a:lvl6pPr lvl="5" rtl="0">
              <a:spcBef>
                <a:spcPts val="0"/>
              </a:spcBef>
              <a:buClr>
                <a:srgbClr val="2185C5"/>
              </a:buClr>
              <a:buSzPct val="100000"/>
              <a:defRPr sz="4800">
                <a:solidFill>
                  <a:srgbClr val="2185C5"/>
                </a:solidFill>
              </a:defRPr>
            </a:lvl6pPr>
            <a:lvl7pPr lvl="6" rtl="0">
              <a:spcBef>
                <a:spcPts val="0"/>
              </a:spcBef>
              <a:buClr>
                <a:srgbClr val="2185C5"/>
              </a:buClr>
              <a:buSzPct val="100000"/>
              <a:defRPr sz="4800">
                <a:solidFill>
                  <a:srgbClr val="2185C5"/>
                </a:solidFill>
              </a:defRPr>
            </a:lvl7pPr>
            <a:lvl8pPr lvl="7" rtl="0">
              <a:spcBef>
                <a:spcPts val="0"/>
              </a:spcBef>
              <a:buClr>
                <a:srgbClr val="2185C5"/>
              </a:buClr>
              <a:buSzPct val="100000"/>
              <a:defRPr sz="4800">
                <a:solidFill>
                  <a:srgbClr val="2185C5"/>
                </a:solidFill>
              </a:defRPr>
            </a:lvl8pPr>
            <a:lvl9pPr lvl="8" rtl="0">
              <a:spcBef>
                <a:spcPts val="0"/>
              </a:spcBef>
              <a:buClr>
                <a:srgbClr val="2185C5"/>
              </a:buClr>
              <a:buSzPct val="100000"/>
              <a:defRPr sz="4800">
                <a:solidFill>
                  <a:srgbClr val="2185C5"/>
                </a:solidFill>
              </a:defRPr>
            </a:lvl9pPr>
          </a:lstStyle>
          <a:p/>
        </p:txBody>
      </p:sp>
      <p:sp>
        <p:nvSpPr>
          <p:cNvPr id="55" name="Shape 55"/>
          <p:cNvSpPr/>
          <p:nvPr/>
        </p:nvSpPr>
        <p:spPr>
          <a:xfrm>
            <a:off x="5938246" y="2533162"/>
            <a:ext cx="7218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6659860" y="2533162"/>
            <a:ext cx="7218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1" y="2533162"/>
            <a:ext cx="7218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721424" y="2533162"/>
            <a:ext cx="52167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59" name="Shape 59"/>
        <p:cNvGrpSpPr/>
        <p:nvPr/>
      </p:nvGrpSpPr>
      <p:grpSpPr>
        <a:xfrm>
          <a:off x="0" y="0"/>
          <a:ext cx="0" cy="0"/>
          <a:chOff x="0" y="0"/>
          <a:chExt cx="0" cy="0"/>
        </a:xfrm>
      </p:grpSpPr>
      <p:sp>
        <p:nvSpPr>
          <p:cNvPr id="60" name="Shape 60"/>
          <p:cNvSpPr/>
          <p:nvPr/>
        </p:nvSpPr>
        <p:spPr>
          <a:xfrm>
            <a:off x="0" y="0"/>
            <a:ext cx="9144000" cy="39930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
        <p:nvSpPr>
          <p:cNvPr id="61" name="Shape 61"/>
          <p:cNvSpPr txBox="1"/>
          <p:nvPr>
            <p:ph type="ctrTitle"/>
          </p:nvPr>
        </p:nvSpPr>
        <p:spPr>
          <a:xfrm>
            <a:off x="685800" y="1583342"/>
            <a:ext cx="7772400" cy="1159800"/>
          </a:xfrm>
          <a:prstGeom prst="rect">
            <a:avLst/>
          </a:prstGeom>
        </p:spPr>
        <p:txBody>
          <a:bodyPr anchorCtr="0" anchor="b" bIns="91425" lIns="91425" rIns="91425" tIns="91425"/>
          <a:lstStyle>
            <a:lvl1pPr lvl="0" rtl="0" algn="ctr">
              <a:spcBef>
                <a:spcPts val="0"/>
              </a:spcBef>
              <a:buClr>
                <a:srgbClr val="FFFFFF"/>
              </a:buClr>
              <a:buSzPct val="100000"/>
              <a:defRPr sz="4800">
                <a:solidFill>
                  <a:srgbClr val="FFFFFF"/>
                </a:solidFill>
              </a:defRPr>
            </a:lvl1pPr>
            <a:lvl2pPr lvl="1" rtl="0" algn="ctr">
              <a:spcBef>
                <a:spcPts val="0"/>
              </a:spcBef>
              <a:buClr>
                <a:srgbClr val="FFFFFF"/>
              </a:buClr>
              <a:buSzPct val="100000"/>
              <a:defRPr sz="4800">
                <a:solidFill>
                  <a:srgbClr val="FFFFFF"/>
                </a:solidFill>
              </a:defRPr>
            </a:lvl2pPr>
            <a:lvl3pPr lvl="2" rtl="0" algn="ctr">
              <a:spcBef>
                <a:spcPts val="0"/>
              </a:spcBef>
              <a:buClr>
                <a:srgbClr val="FFFFFF"/>
              </a:buClr>
              <a:buSzPct val="100000"/>
              <a:defRPr sz="4800">
                <a:solidFill>
                  <a:srgbClr val="FFFFFF"/>
                </a:solidFill>
              </a:defRPr>
            </a:lvl3pPr>
            <a:lvl4pPr lvl="3" rtl="0" algn="ctr">
              <a:spcBef>
                <a:spcPts val="0"/>
              </a:spcBef>
              <a:buClr>
                <a:srgbClr val="FFFFFF"/>
              </a:buClr>
              <a:buSzPct val="100000"/>
              <a:defRPr sz="4800">
                <a:solidFill>
                  <a:srgbClr val="FFFFFF"/>
                </a:solidFill>
              </a:defRPr>
            </a:lvl4pPr>
            <a:lvl5pPr lvl="4" rtl="0" algn="ctr">
              <a:spcBef>
                <a:spcPts val="0"/>
              </a:spcBef>
              <a:buClr>
                <a:srgbClr val="FFFFFF"/>
              </a:buClr>
              <a:buSzPct val="100000"/>
              <a:defRPr sz="4800">
                <a:solidFill>
                  <a:srgbClr val="FFFFFF"/>
                </a:solidFill>
              </a:defRPr>
            </a:lvl5pPr>
            <a:lvl6pPr lvl="5" rtl="0" algn="ctr">
              <a:spcBef>
                <a:spcPts val="0"/>
              </a:spcBef>
              <a:buClr>
                <a:srgbClr val="FFFFFF"/>
              </a:buClr>
              <a:buSzPct val="100000"/>
              <a:defRPr sz="4800">
                <a:solidFill>
                  <a:srgbClr val="FFFFFF"/>
                </a:solidFill>
              </a:defRPr>
            </a:lvl6pPr>
            <a:lvl7pPr lvl="6" rtl="0" algn="ctr">
              <a:spcBef>
                <a:spcPts val="0"/>
              </a:spcBef>
              <a:buClr>
                <a:srgbClr val="FFFFFF"/>
              </a:buClr>
              <a:buSzPct val="100000"/>
              <a:defRPr sz="4800">
                <a:solidFill>
                  <a:srgbClr val="FFFFFF"/>
                </a:solidFill>
              </a:defRPr>
            </a:lvl7pPr>
            <a:lvl8pPr lvl="7" rtl="0" algn="ctr">
              <a:spcBef>
                <a:spcPts val="0"/>
              </a:spcBef>
              <a:buClr>
                <a:srgbClr val="FFFFFF"/>
              </a:buClr>
              <a:buSzPct val="100000"/>
              <a:defRPr sz="4800">
                <a:solidFill>
                  <a:srgbClr val="FFFFFF"/>
                </a:solidFill>
              </a:defRPr>
            </a:lvl8pPr>
            <a:lvl9pPr lvl="8" rtl="0" algn="ctr">
              <a:spcBef>
                <a:spcPts val="0"/>
              </a:spcBef>
              <a:buClr>
                <a:srgbClr val="FFFFFF"/>
              </a:buClr>
              <a:buSzPct val="100000"/>
              <a:defRPr sz="4800">
                <a:solidFill>
                  <a:srgbClr val="FFFFFF"/>
                </a:solidFill>
              </a:defRPr>
            </a:lvl9pPr>
          </a:lstStyle>
          <a:p/>
        </p:txBody>
      </p:sp>
      <p:sp>
        <p:nvSpPr>
          <p:cNvPr id="62" name="Shape 62"/>
          <p:cNvSpPr txBox="1"/>
          <p:nvPr>
            <p:ph idx="1" type="subTitle"/>
          </p:nvPr>
        </p:nvSpPr>
        <p:spPr>
          <a:xfrm>
            <a:off x="685800" y="2840053"/>
            <a:ext cx="7772400" cy="784800"/>
          </a:xfrm>
          <a:prstGeom prst="rect">
            <a:avLst/>
          </a:prstGeom>
        </p:spPr>
        <p:txBody>
          <a:bodyPr anchorCtr="0" anchor="t" bIns="91425" lIns="91425" rIns="91425" tIns="91425"/>
          <a:lstStyle>
            <a:lvl1pPr lvl="0" rtl="0" algn="ctr">
              <a:spcBef>
                <a:spcPts val="0"/>
              </a:spcBef>
              <a:buClr>
                <a:srgbClr val="FFFFFF"/>
              </a:buClr>
              <a:buSzPct val="100000"/>
              <a:buNone/>
              <a:defRPr b="1" sz="2400">
                <a:solidFill>
                  <a:srgbClr val="FFFFFF"/>
                </a:solidFill>
              </a:defRPr>
            </a:lvl1pPr>
            <a:lvl2pPr lvl="1" rtl="0" algn="ctr">
              <a:spcBef>
                <a:spcPts val="0"/>
              </a:spcBef>
              <a:buClr>
                <a:srgbClr val="FFFFFF"/>
              </a:buClr>
              <a:buNone/>
              <a:defRPr b="1">
                <a:solidFill>
                  <a:srgbClr val="FFFFFF"/>
                </a:solidFill>
              </a:defRPr>
            </a:lvl2pPr>
            <a:lvl3pPr lvl="2" rtl="0" algn="ctr">
              <a:spcBef>
                <a:spcPts val="0"/>
              </a:spcBef>
              <a:buClr>
                <a:srgbClr val="FFFFFF"/>
              </a:buClr>
              <a:buNone/>
              <a:defRPr b="1">
                <a:solidFill>
                  <a:srgbClr val="FFFFFF"/>
                </a:solidFill>
              </a:defRPr>
            </a:lvl3pPr>
            <a:lvl4pPr lvl="3" rtl="0" algn="ctr">
              <a:spcBef>
                <a:spcPts val="0"/>
              </a:spcBef>
              <a:buClr>
                <a:srgbClr val="FFFFFF"/>
              </a:buClr>
              <a:buSzPct val="100000"/>
              <a:buNone/>
              <a:defRPr b="1" sz="2400">
                <a:solidFill>
                  <a:srgbClr val="FFFFFF"/>
                </a:solidFill>
              </a:defRPr>
            </a:lvl4pPr>
            <a:lvl5pPr lvl="4" rtl="0" algn="ctr">
              <a:spcBef>
                <a:spcPts val="0"/>
              </a:spcBef>
              <a:buClr>
                <a:srgbClr val="FFFFFF"/>
              </a:buClr>
              <a:buSzPct val="100000"/>
              <a:buNone/>
              <a:defRPr b="1" sz="2400">
                <a:solidFill>
                  <a:srgbClr val="FFFFFF"/>
                </a:solidFill>
              </a:defRPr>
            </a:lvl5pPr>
            <a:lvl6pPr lvl="5" rtl="0" algn="ctr">
              <a:spcBef>
                <a:spcPts val="0"/>
              </a:spcBef>
              <a:buClr>
                <a:srgbClr val="FFFFFF"/>
              </a:buClr>
              <a:buSzPct val="100000"/>
              <a:buNone/>
              <a:defRPr b="1" sz="2400">
                <a:solidFill>
                  <a:srgbClr val="FFFFFF"/>
                </a:solidFill>
              </a:defRPr>
            </a:lvl6pPr>
            <a:lvl7pPr lvl="6" rtl="0" algn="ctr">
              <a:spcBef>
                <a:spcPts val="0"/>
              </a:spcBef>
              <a:buClr>
                <a:srgbClr val="FFFFFF"/>
              </a:buClr>
              <a:buSzPct val="100000"/>
              <a:buNone/>
              <a:defRPr b="1" sz="2400">
                <a:solidFill>
                  <a:srgbClr val="FFFFFF"/>
                </a:solidFill>
              </a:defRPr>
            </a:lvl7pPr>
            <a:lvl8pPr lvl="7" rtl="0" algn="ctr">
              <a:spcBef>
                <a:spcPts val="0"/>
              </a:spcBef>
              <a:buClr>
                <a:srgbClr val="FFFFFF"/>
              </a:buClr>
              <a:buSzPct val="100000"/>
              <a:buNone/>
              <a:defRPr b="1" sz="2400">
                <a:solidFill>
                  <a:srgbClr val="FFFFFF"/>
                </a:solidFill>
              </a:defRPr>
            </a:lvl8pPr>
            <a:lvl9pPr lvl="8" rtl="0" algn="ctr">
              <a:spcBef>
                <a:spcPts val="0"/>
              </a:spcBef>
              <a:buClr>
                <a:srgbClr val="FFFFFF"/>
              </a:buClr>
              <a:buSzPct val="100000"/>
              <a:buNone/>
              <a:defRPr b="1" sz="2400">
                <a:solidFill>
                  <a:srgbClr val="FFFFFF"/>
                </a:solidFill>
              </a:defRPr>
            </a:lvl9pPr>
          </a:lstStyle>
          <a:p/>
        </p:txBody>
      </p:sp>
      <p:sp>
        <p:nvSpPr>
          <p:cNvPr id="63" name="Shape 63"/>
          <p:cNvSpPr/>
          <p:nvPr/>
        </p:nvSpPr>
        <p:spPr>
          <a:xfrm>
            <a:off x="3047703" y="3992850"/>
            <a:ext cx="3047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a:off x="6096270" y="3992850"/>
            <a:ext cx="3047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1" y="3992850"/>
            <a:ext cx="3047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66" name="Shape 66"/>
        <p:cNvGrpSpPr/>
        <p:nvPr/>
      </p:nvGrpSpPr>
      <p:grpSpPr>
        <a:xfrm>
          <a:off x="0" y="0"/>
          <a:ext cx="0" cy="0"/>
          <a:chOff x="0" y="0"/>
          <a:chExt cx="0" cy="0"/>
        </a:xfrm>
      </p:grpSpPr>
      <p:sp>
        <p:nvSpPr>
          <p:cNvPr id="67" name="Shape 67"/>
          <p:cNvSpPr txBox="1"/>
          <p:nvPr>
            <p:ph idx="1" type="body"/>
          </p:nvPr>
        </p:nvSpPr>
        <p:spPr>
          <a:xfrm>
            <a:off x="1710425" y="2161800"/>
            <a:ext cx="5723700" cy="819900"/>
          </a:xfrm>
          <a:prstGeom prst="rect">
            <a:avLst/>
          </a:prstGeom>
        </p:spPr>
        <p:txBody>
          <a:bodyPr anchorCtr="0" anchor="t" bIns="91425" lIns="91425" rIns="91425" tIns="91425"/>
          <a:lstStyle>
            <a:lvl1pPr lvl="0" rtl="0" algn="ctr">
              <a:spcBef>
                <a:spcPts val="0"/>
              </a:spcBef>
              <a:defRPr i="1"/>
            </a:lvl1pPr>
            <a:lvl2pPr lvl="1" rtl="0" algn="ctr">
              <a:spcBef>
                <a:spcPts val="0"/>
              </a:spcBef>
              <a:defRPr i="1"/>
            </a:lvl2pPr>
            <a:lvl3pPr lvl="2" rtl="0" algn="ctr">
              <a:spcBef>
                <a:spcPts val="0"/>
              </a:spcBef>
              <a:defRPr i="1"/>
            </a:lvl3pPr>
            <a:lvl4pPr lvl="3" rtl="0" algn="ctr">
              <a:spcBef>
                <a:spcPts val="0"/>
              </a:spcBef>
              <a:defRPr i="1"/>
            </a:lvl4pPr>
            <a:lvl5pPr lvl="4" rtl="0" algn="ctr">
              <a:spcBef>
                <a:spcPts val="0"/>
              </a:spcBef>
              <a:defRPr i="1"/>
            </a:lvl5pPr>
            <a:lvl6pPr lvl="5" rtl="0" algn="ctr">
              <a:spcBef>
                <a:spcPts val="0"/>
              </a:spcBef>
              <a:defRPr i="1"/>
            </a:lvl6pPr>
            <a:lvl7pPr lvl="6" rtl="0" algn="ctr">
              <a:spcBef>
                <a:spcPts val="0"/>
              </a:spcBef>
              <a:defRPr i="1"/>
            </a:lvl7pPr>
            <a:lvl8pPr lvl="7" rtl="0" algn="ctr">
              <a:spcBef>
                <a:spcPts val="0"/>
              </a:spcBef>
              <a:defRPr i="1"/>
            </a:lvl8pPr>
            <a:lvl9pPr lvl="8" rtl="0" algn="ctr">
              <a:spcBef>
                <a:spcPts val="0"/>
              </a:spcBef>
              <a:defRPr i="1"/>
            </a:lvl9pPr>
          </a:lstStyle>
          <a:p/>
        </p:txBody>
      </p:sp>
      <p:sp>
        <p:nvSpPr>
          <p:cNvPr id="68" name="Shape 68"/>
          <p:cNvSpPr txBox="1"/>
          <p:nvPr/>
        </p:nvSpPr>
        <p:spPr>
          <a:xfrm>
            <a:off x="3593400" y="1181418"/>
            <a:ext cx="1957200" cy="653700"/>
          </a:xfrm>
          <a:prstGeom prst="rect">
            <a:avLst/>
          </a:prstGeom>
          <a:noFill/>
          <a:ln>
            <a:noFill/>
          </a:ln>
        </p:spPr>
        <p:txBody>
          <a:bodyPr anchorCtr="0" anchor="t" bIns="91425" lIns="91425" rIns="91425" tIns="91425">
            <a:noAutofit/>
          </a:bodyPr>
          <a:lstStyle/>
          <a:p>
            <a:pPr lvl="0" rtl="0" algn="ctr">
              <a:spcBef>
                <a:spcPts val="0"/>
              </a:spcBef>
              <a:buNone/>
            </a:pPr>
            <a:r>
              <a:rPr b="1" lang="uk" sz="9600">
                <a:solidFill>
                  <a:srgbClr val="97ABBC"/>
                </a:solidFill>
              </a:rPr>
              <a:t>“</a:t>
            </a:r>
          </a:p>
        </p:txBody>
      </p:sp>
      <p:sp>
        <p:nvSpPr>
          <p:cNvPr id="69" name="Shape 69"/>
          <p:cNvSpPr/>
          <p:nvPr/>
        </p:nvSpPr>
        <p:spPr>
          <a:xfrm>
            <a:off x="5723283" y="1599675"/>
            <a:ext cx="17103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34176" y="1599675"/>
            <a:ext cx="17103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0" y="1599675"/>
            <a:ext cx="17103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1710424" y="1599675"/>
            <a:ext cx="17103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73" name="Shape 73"/>
        <p:cNvGrpSpPr/>
        <p:nvPr/>
      </p:nvGrpSpPr>
      <p:grpSpPr>
        <a:xfrm>
          <a:off x="0" y="0"/>
          <a:ext cx="0" cy="0"/>
          <a:chOff x="0" y="0"/>
          <a:chExt cx="0" cy="0"/>
        </a:xfrm>
      </p:grpSpPr>
      <p:sp>
        <p:nvSpPr>
          <p:cNvPr id="74" name="Shape 74"/>
          <p:cNvSpPr txBox="1"/>
          <p:nvPr>
            <p:ph type="title"/>
          </p:nvPr>
        </p:nvSpPr>
        <p:spPr>
          <a:xfrm>
            <a:off x="893700" y="205987"/>
            <a:ext cx="6462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 type="body"/>
          </p:nvPr>
        </p:nvSpPr>
        <p:spPr>
          <a:xfrm>
            <a:off x="893700" y="1373587"/>
            <a:ext cx="6462600" cy="3552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80" name="Shape 80"/>
        <p:cNvGrpSpPr/>
        <p:nvPr/>
      </p:nvGrpSpPr>
      <p:grpSpPr>
        <a:xfrm>
          <a:off x="0" y="0"/>
          <a:ext cx="0" cy="0"/>
          <a:chOff x="0" y="0"/>
          <a:chExt cx="0" cy="0"/>
        </a:xfrm>
      </p:grpSpPr>
      <p:sp>
        <p:nvSpPr>
          <p:cNvPr id="81" name="Shape 81"/>
          <p:cNvSpPr txBox="1"/>
          <p:nvPr>
            <p:ph type="title"/>
          </p:nvPr>
        </p:nvSpPr>
        <p:spPr>
          <a:xfrm>
            <a:off x="893700" y="205987"/>
            <a:ext cx="6462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2" name="Shape 82"/>
          <p:cNvSpPr txBox="1"/>
          <p:nvPr>
            <p:ph idx="1" type="body"/>
          </p:nvPr>
        </p:nvSpPr>
        <p:spPr>
          <a:xfrm>
            <a:off x="893625" y="1200150"/>
            <a:ext cx="3136800" cy="37257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2" type="body"/>
          </p:nvPr>
        </p:nvSpPr>
        <p:spPr>
          <a:xfrm>
            <a:off x="4219455" y="1200150"/>
            <a:ext cx="3136800" cy="37257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4" name="Shape 84"/>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88" name="Shape 88"/>
        <p:cNvGrpSpPr/>
        <p:nvPr/>
      </p:nvGrpSpPr>
      <p:grpSpPr>
        <a:xfrm>
          <a:off x="0" y="0"/>
          <a:ext cx="0" cy="0"/>
          <a:chOff x="0" y="0"/>
          <a:chExt cx="0" cy="0"/>
        </a:xfrm>
      </p:grpSpPr>
      <p:sp>
        <p:nvSpPr>
          <p:cNvPr id="89" name="Shape 89"/>
          <p:cNvSpPr txBox="1"/>
          <p:nvPr>
            <p:ph type="title"/>
          </p:nvPr>
        </p:nvSpPr>
        <p:spPr>
          <a:xfrm>
            <a:off x="893700" y="205987"/>
            <a:ext cx="6462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 name="Shape 90"/>
          <p:cNvSpPr txBox="1"/>
          <p:nvPr>
            <p:ph idx="1" type="body"/>
          </p:nvPr>
        </p:nvSpPr>
        <p:spPr>
          <a:xfrm>
            <a:off x="893700" y="1200150"/>
            <a:ext cx="2371200" cy="3725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91" name="Shape 91"/>
          <p:cNvSpPr txBox="1"/>
          <p:nvPr>
            <p:ph idx="2" type="body"/>
          </p:nvPr>
        </p:nvSpPr>
        <p:spPr>
          <a:xfrm>
            <a:off x="3386403" y="1200150"/>
            <a:ext cx="2371200" cy="3725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92" name="Shape 92"/>
          <p:cNvSpPr txBox="1"/>
          <p:nvPr>
            <p:ph idx="3" type="body"/>
          </p:nvPr>
        </p:nvSpPr>
        <p:spPr>
          <a:xfrm>
            <a:off x="5879107" y="1200150"/>
            <a:ext cx="2371200" cy="3725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93" name="Shape 93"/>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7" name="Shape 97"/>
        <p:cNvGrpSpPr/>
        <p:nvPr/>
      </p:nvGrpSpPr>
      <p:grpSpPr>
        <a:xfrm>
          <a:off x="0" y="0"/>
          <a:ext cx="0" cy="0"/>
          <a:chOff x="0" y="0"/>
          <a:chExt cx="0" cy="0"/>
        </a:xfrm>
      </p:grpSpPr>
      <p:sp>
        <p:nvSpPr>
          <p:cNvPr id="98" name="Shape 98"/>
          <p:cNvSpPr txBox="1"/>
          <p:nvPr>
            <p:ph type="title"/>
          </p:nvPr>
        </p:nvSpPr>
        <p:spPr>
          <a:xfrm>
            <a:off x="893700" y="205987"/>
            <a:ext cx="6462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9" name="Shape 99"/>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3" name="Shape 103"/>
        <p:cNvGrpSpPr/>
        <p:nvPr/>
      </p:nvGrpSpPr>
      <p:grpSpPr>
        <a:xfrm>
          <a:off x="0" y="0"/>
          <a:ext cx="0" cy="0"/>
          <a:chOff x="0" y="0"/>
          <a:chExt cx="0" cy="0"/>
        </a:xfrm>
      </p:grpSpPr>
      <p:sp>
        <p:nvSpPr>
          <p:cNvPr id="104" name="Shape 104"/>
          <p:cNvSpPr txBox="1"/>
          <p:nvPr>
            <p:ph idx="1" type="body"/>
          </p:nvPr>
        </p:nvSpPr>
        <p:spPr>
          <a:xfrm>
            <a:off x="893700" y="4649962"/>
            <a:ext cx="6462600" cy="350700"/>
          </a:xfrm>
          <a:prstGeom prst="rect">
            <a:avLst/>
          </a:prstGeom>
        </p:spPr>
        <p:txBody>
          <a:bodyPr anchorCtr="0" anchor="b" bIns="91425" lIns="91425" rIns="91425" tIns="91425"/>
          <a:lstStyle>
            <a:lvl1pPr lvl="0" rtl="0">
              <a:spcBef>
                <a:spcPts val="360"/>
              </a:spcBef>
              <a:buClr>
                <a:srgbClr val="2185C5"/>
              </a:buClr>
              <a:buSzPct val="100000"/>
              <a:buNone/>
              <a:defRPr sz="1400">
                <a:solidFill>
                  <a:srgbClr val="2185C5"/>
                </a:solidFill>
              </a:defRPr>
            </a:lvl1pPr>
          </a:lstStyle>
          <a:p/>
        </p:txBody>
      </p:sp>
      <p:sp>
        <p:nvSpPr>
          <p:cNvPr id="105" name="Shape 105"/>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uk"/>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9" name="Shape 109"/>
        <p:cNvGrpSpPr/>
        <p:nvPr/>
      </p:nvGrpSpPr>
      <p:grpSpPr>
        <a:xfrm>
          <a:off x="0" y="0"/>
          <a:ext cx="0" cy="0"/>
          <a:chOff x="0" y="0"/>
          <a:chExt cx="0" cy="0"/>
        </a:xfrm>
      </p:grpSpPr>
      <p:sp>
        <p:nvSpPr>
          <p:cNvPr id="110" name="Shape 110"/>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background">
    <p:bg>
      <p:bgPr>
        <a:solidFill>
          <a:srgbClr val="2185C5"/>
        </a:solidFill>
      </p:bgPr>
    </p:bg>
    <p:spTree>
      <p:nvGrpSpPr>
        <p:cNvPr id="114" name="Shape 114"/>
        <p:cNvGrpSpPr/>
        <p:nvPr/>
      </p:nvGrpSpPr>
      <p:grpSpPr>
        <a:xfrm>
          <a:off x="0" y="0"/>
          <a:ext cx="0" cy="0"/>
          <a:chOff x="0" y="0"/>
          <a:chExt cx="0" cy="0"/>
        </a:xfrm>
      </p:grpSpPr>
      <p:sp>
        <p:nvSpPr>
          <p:cNvPr id="115" name="Shape 115"/>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0" y="5066325"/>
            <a:ext cx="893700" cy="77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893709" y="5066325"/>
            <a:ext cx="64626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uk"/>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uk"/>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uk"/>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uk"/>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uk"/>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uk"/>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uk"/>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uk"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893700" y="205987"/>
            <a:ext cx="6462600" cy="857400"/>
          </a:xfrm>
          <a:prstGeom prst="rect">
            <a:avLst/>
          </a:prstGeom>
          <a:noFill/>
          <a:ln>
            <a:noFill/>
          </a:ln>
        </p:spPr>
        <p:txBody>
          <a:bodyPr anchorCtr="0" anchor="b" bIns="91425" lIns="91425" rIns="91425" tIns="91425"/>
          <a:lstStyle>
            <a:lvl1pPr lvl="0" rt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rtl="0">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rtl="0">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rtl="0">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rtl="0">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rtl="0">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rtl="0">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rtl="0">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rtl="0">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p:txBody>
      </p:sp>
      <p:sp>
        <p:nvSpPr>
          <p:cNvPr id="52" name="Shape 52"/>
          <p:cNvSpPr txBox="1"/>
          <p:nvPr>
            <p:ph idx="1" type="body"/>
          </p:nvPr>
        </p:nvSpPr>
        <p:spPr>
          <a:xfrm>
            <a:off x="893700" y="1373587"/>
            <a:ext cx="6462600" cy="3552300"/>
          </a:xfrm>
          <a:prstGeom prst="rect">
            <a:avLst/>
          </a:prstGeom>
          <a:noFill/>
          <a:ln>
            <a:noFill/>
          </a:ln>
        </p:spPr>
        <p:txBody>
          <a:bodyPr anchorCtr="0" anchor="t" bIns="91425" lIns="91425" rIns="91425" tIns="91425"/>
          <a:lstStyle>
            <a:lvl1pPr lvl="0" rtl="0">
              <a:spcBef>
                <a:spcPts val="600"/>
              </a:spcBef>
              <a:buClr>
                <a:srgbClr val="677480"/>
              </a:buClr>
              <a:buSzPct val="100000"/>
              <a:buFont typeface="Lato"/>
              <a:buChar char="▷"/>
              <a:defRPr sz="3000">
                <a:solidFill>
                  <a:srgbClr val="677480"/>
                </a:solidFill>
                <a:latin typeface="Lato"/>
                <a:ea typeface="Lato"/>
                <a:cs typeface="Lato"/>
                <a:sym typeface="Lato"/>
              </a:defRPr>
            </a:lvl1pPr>
            <a:lvl2pPr lvl="1" rtl="0">
              <a:spcBef>
                <a:spcPts val="480"/>
              </a:spcBef>
              <a:buClr>
                <a:srgbClr val="677480"/>
              </a:buClr>
              <a:buSzPct val="100000"/>
              <a:buFont typeface="Lato"/>
              <a:defRPr sz="2400">
                <a:solidFill>
                  <a:srgbClr val="677480"/>
                </a:solidFill>
                <a:latin typeface="Lato"/>
                <a:ea typeface="Lato"/>
                <a:cs typeface="Lato"/>
                <a:sym typeface="Lato"/>
              </a:defRPr>
            </a:lvl2pPr>
            <a:lvl3pPr lvl="2" rtl="0">
              <a:spcBef>
                <a:spcPts val="480"/>
              </a:spcBef>
              <a:buClr>
                <a:srgbClr val="677480"/>
              </a:buClr>
              <a:buSzPct val="100000"/>
              <a:buFont typeface="Lato"/>
              <a:defRPr sz="2400">
                <a:solidFill>
                  <a:srgbClr val="677480"/>
                </a:solidFill>
                <a:latin typeface="Lato"/>
                <a:ea typeface="Lato"/>
                <a:cs typeface="Lato"/>
                <a:sym typeface="Lato"/>
              </a:defRPr>
            </a:lvl3pPr>
            <a:lvl4pPr lvl="3" rtl="0">
              <a:spcBef>
                <a:spcPts val="360"/>
              </a:spcBef>
              <a:buClr>
                <a:srgbClr val="677480"/>
              </a:buClr>
              <a:buSzPct val="100000"/>
              <a:buFont typeface="Lato"/>
              <a:defRPr sz="1800">
                <a:solidFill>
                  <a:srgbClr val="677480"/>
                </a:solidFill>
                <a:latin typeface="Lato"/>
                <a:ea typeface="Lato"/>
                <a:cs typeface="Lato"/>
                <a:sym typeface="Lato"/>
              </a:defRPr>
            </a:lvl4pPr>
            <a:lvl5pPr lvl="4" rtl="0">
              <a:spcBef>
                <a:spcPts val="360"/>
              </a:spcBef>
              <a:buClr>
                <a:srgbClr val="677480"/>
              </a:buClr>
              <a:buSzPct val="100000"/>
              <a:buFont typeface="Lato"/>
              <a:defRPr sz="1800">
                <a:solidFill>
                  <a:srgbClr val="677480"/>
                </a:solidFill>
                <a:latin typeface="Lato"/>
                <a:ea typeface="Lato"/>
                <a:cs typeface="Lato"/>
                <a:sym typeface="Lato"/>
              </a:defRPr>
            </a:lvl5pPr>
            <a:lvl6pPr lvl="5" rtl="0">
              <a:spcBef>
                <a:spcPts val="360"/>
              </a:spcBef>
              <a:buClr>
                <a:srgbClr val="677480"/>
              </a:buClr>
              <a:buSzPct val="100000"/>
              <a:buFont typeface="Lato"/>
              <a:defRPr sz="1800">
                <a:solidFill>
                  <a:srgbClr val="677480"/>
                </a:solidFill>
                <a:latin typeface="Lato"/>
                <a:ea typeface="Lato"/>
                <a:cs typeface="Lato"/>
                <a:sym typeface="Lato"/>
              </a:defRPr>
            </a:lvl6pPr>
            <a:lvl7pPr lvl="6" rtl="0">
              <a:spcBef>
                <a:spcPts val="360"/>
              </a:spcBef>
              <a:buClr>
                <a:srgbClr val="677480"/>
              </a:buClr>
              <a:buSzPct val="100000"/>
              <a:buFont typeface="Lato"/>
              <a:defRPr sz="1800">
                <a:solidFill>
                  <a:srgbClr val="677480"/>
                </a:solidFill>
                <a:latin typeface="Lato"/>
                <a:ea typeface="Lato"/>
                <a:cs typeface="Lato"/>
                <a:sym typeface="Lato"/>
              </a:defRPr>
            </a:lvl7pPr>
            <a:lvl8pPr lvl="7" rtl="0">
              <a:spcBef>
                <a:spcPts val="360"/>
              </a:spcBef>
              <a:buClr>
                <a:srgbClr val="677480"/>
              </a:buClr>
              <a:buSzPct val="100000"/>
              <a:buFont typeface="Lato"/>
              <a:defRPr sz="1800">
                <a:solidFill>
                  <a:srgbClr val="677480"/>
                </a:solidFill>
                <a:latin typeface="Lato"/>
                <a:ea typeface="Lato"/>
                <a:cs typeface="Lato"/>
                <a:sym typeface="Lato"/>
              </a:defRPr>
            </a:lvl8pPr>
            <a:lvl9pPr lvl="8" rtl="0">
              <a:spcBef>
                <a:spcPts val="360"/>
              </a:spcBef>
              <a:buClr>
                <a:srgbClr val="677480"/>
              </a:buClr>
              <a:buSzPct val="100000"/>
              <a:buFont typeface="Lato"/>
              <a:defRPr sz="1800">
                <a:solidFill>
                  <a:srgbClr val="677480"/>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cikit-learn.org/stable/modules/generated/sklearn.feature_extraction.text.CountVectorizer.html#sklearn.feature_extraction.text.CountVectorizer" TargetMode="External"/><Relationship Id="rId4" Type="http://schemas.openxmlformats.org/officeDocument/2006/relationships/image" Target="../media/image09.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08.png"/><Relationship Id="rId4"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cikit-learn.org/stable/modules/generated/sklearn.feature_extraction.DictVectorizer.html#sklearn.feature_extraction.DictVectorizer" TargetMode="External"/><Relationship Id="rId4"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cikit-learn.org/stable/modules/generated/sklearn.feature_extraction.FeatureHasher.html#sklearn.feature_extraction.FeatureHasher" TargetMode="Externa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893700" y="2662"/>
            <a:ext cx="3232500" cy="23439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124" name="Shape 124"/>
          <p:cNvSpPr txBox="1"/>
          <p:nvPr>
            <p:ph idx="4294967295" type="ctrTitle"/>
          </p:nvPr>
        </p:nvSpPr>
        <p:spPr>
          <a:xfrm>
            <a:off x="298900" y="2856700"/>
            <a:ext cx="8396100" cy="1866600"/>
          </a:xfrm>
          <a:prstGeom prst="rect">
            <a:avLst/>
          </a:prstGeom>
        </p:spPr>
        <p:txBody>
          <a:bodyPr anchorCtr="0" anchor="b" bIns="91425" lIns="91425" rIns="91425" tIns="91425">
            <a:noAutofit/>
          </a:bodyPr>
          <a:lstStyle/>
          <a:p>
            <a:pPr lvl="0" rtl="0">
              <a:spcBef>
                <a:spcPts val="0"/>
              </a:spcBef>
              <a:buNone/>
            </a:pPr>
            <a:r>
              <a:rPr lang="uk" sz="7200">
                <a:solidFill>
                  <a:srgbClr val="FFFFFF"/>
                </a:solidFill>
              </a:rPr>
              <a:t>Features extraction from text</a:t>
            </a:r>
          </a:p>
        </p:txBody>
      </p:sp>
      <p:grpSp>
        <p:nvGrpSpPr>
          <p:cNvPr id="125" name="Shape 125"/>
          <p:cNvGrpSpPr/>
          <p:nvPr/>
        </p:nvGrpSpPr>
        <p:grpSpPr>
          <a:xfrm>
            <a:off x="1392060" y="336265"/>
            <a:ext cx="2235783" cy="1676832"/>
            <a:chOff x="570875" y="4322250"/>
            <a:chExt cx="443300" cy="443325"/>
          </a:xfrm>
        </p:grpSpPr>
        <p:sp>
          <p:nvSpPr>
            <p:cNvPr id="126" name="Shape 126"/>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99" name="Shape 199"/>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Bag of Words</a:t>
            </a:r>
          </a:p>
          <a:p>
            <a:pPr lvl="0" rtl="0" algn="ctr">
              <a:spcBef>
                <a:spcPts val="0"/>
              </a:spcBef>
              <a:buNone/>
            </a:pPr>
            <a:r>
              <a:t/>
            </a:r>
            <a:endParaRPr sz="3000">
              <a:solidFill>
                <a:srgbClr val="434343"/>
              </a:solidFill>
            </a:endParaRPr>
          </a:p>
        </p:txBody>
      </p:sp>
      <p:pic>
        <p:nvPicPr>
          <p:cNvPr id="200" name="Shape 200"/>
          <p:cNvPicPr preferRelativeResize="0"/>
          <p:nvPr/>
        </p:nvPicPr>
        <p:blipFill>
          <a:blip r:embed="rId3">
            <a:alphaModFix/>
          </a:blip>
          <a:stretch>
            <a:fillRect/>
          </a:stretch>
        </p:blipFill>
        <p:spPr>
          <a:xfrm>
            <a:off x="1143000" y="600075"/>
            <a:ext cx="7112049" cy="4381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06" name="Shape 206"/>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Bag of Words</a:t>
            </a:r>
          </a:p>
          <a:p>
            <a:pPr lvl="0" rtl="0" algn="ctr">
              <a:spcBef>
                <a:spcPts val="0"/>
              </a:spcBef>
              <a:buNone/>
            </a:pPr>
            <a:r>
              <a:t/>
            </a:r>
            <a:endParaRPr sz="3000">
              <a:solidFill>
                <a:srgbClr val="434343"/>
              </a:solidFill>
            </a:endParaRPr>
          </a:p>
        </p:txBody>
      </p:sp>
      <p:pic>
        <p:nvPicPr>
          <p:cNvPr id="207" name="Shape 207"/>
          <p:cNvPicPr preferRelativeResize="0"/>
          <p:nvPr/>
        </p:nvPicPr>
        <p:blipFill>
          <a:blip r:embed="rId3">
            <a:alphaModFix/>
          </a:blip>
          <a:stretch>
            <a:fillRect/>
          </a:stretch>
        </p:blipFill>
        <p:spPr>
          <a:xfrm>
            <a:off x="814401" y="609600"/>
            <a:ext cx="7416674" cy="4409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13" name="Shape 213"/>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Bag of Words</a:t>
            </a:r>
          </a:p>
          <a:p>
            <a:pPr lvl="0" rtl="0" algn="ctr">
              <a:spcBef>
                <a:spcPts val="0"/>
              </a:spcBef>
              <a:buNone/>
            </a:pPr>
            <a:r>
              <a:t/>
            </a:r>
            <a:endParaRPr sz="3000">
              <a:solidFill>
                <a:srgbClr val="434343"/>
              </a:solidFill>
            </a:endParaRPr>
          </a:p>
        </p:txBody>
      </p:sp>
      <p:pic>
        <p:nvPicPr>
          <p:cNvPr id="214" name="Shape 214"/>
          <p:cNvPicPr preferRelativeResize="0"/>
          <p:nvPr/>
        </p:nvPicPr>
        <p:blipFill>
          <a:blip r:embed="rId3">
            <a:alphaModFix/>
          </a:blip>
          <a:stretch>
            <a:fillRect/>
          </a:stretch>
        </p:blipFill>
        <p:spPr>
          <a:xfrm>
            <a:off x="947751" y="552450"/>
            <a:ext cx="7342325" cy="4466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20" name="Shape 220"/>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Common Vectorizer usage</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221" name="Shape 221"/>
          <p:cNvSpPr txBox="1"/>
          <p:nvPr/>
        </p:nvSpPr>
        <p:spPr>
          <a:xfrm>
            <a:off x="174350" y="610250"/>
            <a:ext cx="8892300" cy="684900"/>
          </a:xfrm>
          <a:prstGeom prst="rect">
            <a:avLst/>
          </a:prstGeom>
          <a:noFill/>
          <a:ln>
            <a:noFill/>
          </a:ln>
        </p:spPr>
        <p:txBody>
          <a:bodyPr anchorCtr="0" anchor="t" bIns="91425" lIns="91425" rIns="91425" tIns="91425">
            <a:noAutofit/>
          </a:bodyPr>
          <a:lstStyle/>
          <a:p>
            <a:pPr lvl="0">
              <a:spcBef>
                <a:spcPts val="0"/>
              </a:spcBef>
              <a:buNone/>
            </a:pPr>
            <a:r>
              <a:rPr b="1" lang="uk" sz="2500">
                <a:solidFill>
                  <a:srgbClr val="2878A2"/>
                </a:solidFill>
                <a:highlight>
                  <a:srgbClr val="FFFFFF"/>
                </a:highlight>
                <a:hlinkClick r:id="rId3"/>
              </a:rPr>
              <a:t>CountVectorizer</a:t>
            </a:r>
            <a:r>
              <a:rPr lang="uk" sz="2500">
                <a:solidFill>
                  <a:srgbClr val="1D1F22"/>
                </a:solidFill>
                <a:highlight>
                  <a:srgbClr val="FFFFFF"/>
                </a:highlight>
              </a:rPr>
              <a:t> implements both tokenization and occurrence counting in a single class</a:t>
            </a:r>
          </a:p>
        </p:txBody>
      </p:sp>
      <p:pic>
        <p:nvPicPr>
          <p:cNvPr id="222" name="Shape 222"/>
          <p:cNvPicPr preferRelativeResize="0"/>
          <p:nvPr/>
        </p:nvPicPr>
        <p:blipFill>
          <a:blip r:embed="rId4">
            <a:alphaModFix/>
          </a:blip>
          <a:stretch>
            <a:fillRect/>
          </a:stretch>
        </p:blipFill>
        <p:spPr>
          <a:xfrm>
            <a:off x="51887" y="1545150"/>
            <a:ext cx="5553075" cy="3448050"/>
          </a:xfrm>
          <a:prstGeom prst="rect">
            <a:avLst/>
          </a:prstGeom>
          <a:noFill/>
          <a:ln>
            <a:noFill/>
          </a:ln>
        </p:spPr>
      </p:pic>
      <p:pic>
        <p:nvPicPr>
          <p:cNvPr id="223" name="Shape 223"/>
          <p:cNvPicPr preferRelativeResize="0"/>
          <p:nvPr/>
        </p:nvPicPr>
        <p:blipFill>
          <a:blip r:embed="rId5">
            <a:alphaModFix/>
          </a:blip>
          <a:stretch>
            <a:fillRect/>
          </a:stretch>
        </p:blipFill>
        <p:spPr>
          <a:xfrm>
            <a:off x="5859337" y="1619862"/>
            <a:ext cx="2886075" cy="242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29" name="Shape 229"/>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Vectorizer: n-grams</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230" name="Shape 230"/>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rPr lang="uk" sz="2500">
                <a:solidFill>
                  <a:srgbClr val="1D1F22"/>
                </a:solidFill>
                <a:highlight>
                  <a:srgbClr val="FFFFFF"/>
                </a:highlight>
              </a:rPr>
              <a:t>To preserve some of the local ordering information we can extract 2-grams of words in addition to the 1-grams (individual words)</a:t>
            </a:r>
          </a:p>
        </p:txBody>
      </p:sp>
      <p:pic>
        <p:nvPicPr>
          <p:cNvPr id="231" name="Shape 231"/>
          <p:cNvPicPr preferRelativeResize="0"/>
          <p:nvPr/>
        </p:nvPicPr>
        <p:blipFill>
          <a:blip r:embed="rId3">
            <a:alphaModFix/>
          </a:blip>
          <a:stretch>
            <a:fillRect/>
          </a:stretch>
        </p:blipFill>
        <p:spPr>
          <a:xfrm>
            <a:off x="581025" y="1943100"/>
            <a:ext cx="7981950" cy="308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37" name="Shape 237"/>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TF-IDF</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238" name="Shape 238"/>
          <p:cNvSpPr txBox="1"/>
          <p:nvPr/>
        </p:nvSpPr>
        <p:spPr>
          <a:xfrm>
            <a:off x="174350" y="457850"/>
            <a:ext cx="8892300" cy="684900"/>
          </a:xfrm>
          <a:prstGeom prst="rect">
            <a:avLst/>
          </a:prstGeom>
          <a:noFill/>
          <a:ln>
            <a:noFill/>
          </a:ln>
        </p:spPr>
        <p:txBody>
          <a:bodyPr anchorCtr="0" anchor="t" bIns="91425" lIns="91425" rIns="91425" tIns="91425">
            <a:noAutofit/>
          </a:bodyPr>
          <a:lstStyle/>
          <a:p>
            <a:pPr lvl="0" rtl="0">
              <a:spcBef>
                <a:spcPts val="0"/>
              </a:spcBef>
              <a:buNone/>
            </a:pPr>
            <a:r>
              <a:rPr lang="uk" sz="2500">
                <a:solidFill>
                  <a:srgbClr val="1D1F22"/>
                </a:solidFill>
                <a:highlight>
                  <a:srgbClr val="FFFFFF"/>
                </a:highlight>
              </a:rPr>
              <a:t>In order to re-weight the count features into floating point values suitable for usage by a classifier it is very common to use the </a:t>
            </a:r>
            <a:r>
              <a:rPr b="1" lang="uk" sz="2500">
                <a:solidFill>
                  <a:srgbClr val="1D1F22"/>
                </a:solidFill>
                <a:highlight>
                  <a:srgbClr val="FFFFFF"/>
                </a:highlight>
              </a:rPr>
              <a:t>tf–idf transform</a:t>
            </a:r>
          </a:p>
        </p:txBody>
      </p:sp>
      <p:pic>
        <p:nvPicPr>
          <p:cNvPr id="239" name="Shape 239"/>
          <p:cNvPicPr preferRelativeResize="0"/>
          <p:nvPr/>
        </p:nvPicPr>
        <p:blipFill>
          <a:blip r:embed="rId3">
            <a:alphaModFix/>
          </a:blip>
          <a:stretch>
            <a:fillRect/>
          </a:stretch>
        </p:blipFill>
        <p:spPr>
          <a:xfrm>
            <a:off x="2028825" y="1709749"/>
            <a:ext cx="5543550" cy="329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45" name="Shape 245"/>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TF-IDF</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246" name="Shape 246"/>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247" name="Shape 247"/>
          <p:cNvPicPr preferRelativeResize="0"/>
          <p:nvPr/>
        </p:nvPicPr>
        <p:blipFill>
          <a:blip r:embed="rId3">
            <a:alphaModFix/>
          </a:blip>
          <a:stretch>
            <a:fillRect/>
          </a:stretch>
        </p:blipFill>
        <p:spPr>
          <a:xfrm>
            <a:off x="1091579" y="610250"/>
            <a:ext cx="7439549" cy="438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53" name="Shape 253"/>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Binary term-document incidence matrix</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254" name="Shape 254"/>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255" name="Shape 255"/>
          <p:cNvPicPr preferRelativeResize="0"/>
          <p:nvPr/>
        </p:nvPicPr>
        <p:blipFill>
          <a:blip r:embed="rId3">
            <a:alphaModFix/>
          </a:blip>
          <a:stretch>
            <a:fillRect/>
          </a:stretch>
        </p:blipFill>
        <p:spPr>
          <a:xfrm>
            <a:off x="533400" y="561975"/>
            <a:ext cx="7986700" cy="4481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61" name="Shape 261"/>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Term-document count matrices</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262" name="Shape 262"/>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263" name="Shape 263"/>
          <p:cNvPicPr preferRelativeResize="0"/>
          <p:nvPr/>
        </p:nvPicPr>
        <p:blipFill>
          <a:blip r:embed="rId3">
            <a:alphaModFix/>
          </a:blip>
          <a:stretch>
            <a:fillRect/>
          </a:stretch>
        </p:blipFill>
        <p:spPr>
          <a:xfrm>
            <a:off x="681051" y="490551"/>
            <a:ext cx="7802949" cy="452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69" name="Shape 269"/>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Document frequency</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270" name="Shape 270"/>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271" name="Shape 271"/>
          <p:cNvPicPr preferRelativeResize="0"/>
          <p:nvPr/>
        </p:nvPicPr>
        <p:blipFill>
          <a:blip r:embed="rId3">
            <a:alphaModFix/>
          </a:blip>
          <a:stretch>
            <a:fillRect/>
          </a:stretch>
        </p:blipFill>
        <p:spPr>
          <a:xfrm>
            <a:off x="1085850" y="610250"/>
            <a:ext cx="7058198" cy="439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nvSpPr>
        <p:spPr>
          <a:xfrm>
            <a:off x="2868394" y="174350"/>
            <a:ext cx="3981300" cy="684900"/>
          </a:xfrm>
          <a:prstGeom prst="rect">
            <a:avLst/>
          </a:prstGeom>
          <a:noFill/>
          <a:ln>
            <a:noFill/>
          </a:ln>
        </p:spPr>
        <p:txBody>
          <a:bodyPr anchorCtr="0" anchor="t" bIns="91425" lIns="91425" rIns="91425" tIns="91425">
            <a:noAutofit/>
          </a:bodyPr>
          <a:lstStyle/>
          <a:p>
            <a:pPr lvl="0">
              <a:spcBef>
                <a:spcPts val="0"/>
              </a:spcBef>
              <a:buNone/>
            </a:pPr>
            <a:r>
              <a:rPr lang="uk" sz="3000">
                <a:solidFill>
                  <a:srgbClr val="434343"/>
                </a:solidFill>
              </a:rPr>
              <a:t>Text feature extraction</a:t>
            </a:r>
          </a:p>
          <a:p>
            <a:pPr lvl="0" rtl="0">
              <a:spcBef>
                <a:spcPts val="0"/>
              </a:spcBef>
              <a:buNone/>
            </a:pPr>
            <a:r>
              <a:t/>
            </a:r>
            <a:endParaRPr sz="3000">
              <a:solidFill>
                <a:srgbClr val="434343"/>
              </a:solidFill>
            </a:endParaRPr>
          </a:p>
        </p:txBody>
      </p:sp>
      <p:sp>
        <p:nvSpPr>
          <p:cNvPr id="135" name="Shape 135"/>
          <p:cNvSpPr txBox="1"/>
          <p:nvPr/>
        </p:nvSpPr>
        <p:spPr>
          <a:xfrm>
            <a:off x="585350" y="871775"/>
            <a:ext cx="8418900" cy="3175800"/>
          </a:xfrm>
          <a:prstGeom prst="rect">
            <a:avLst/>
          </a:prstGeom>
          <a:noFill/>
          <a:ln>
            <a:noFill/>
          </a:ln>
        </p:spPr>
        <p:txBody>
          <a:bodyPr anchorCtr="0" anchor="t" bIns="91425" lIns="91425" rIns="91425" tIns="91425">
            <a:noAutofit/>
          </a:bodyPr>
          <a:lstStyle/>
          <a:p>
            <a:pPr lvl="0">
              <a:spcBef>
                <a:spcPts val="0"/>
              </a:spcBef>
              <a:buNone/>
            </a:pPr>
            <a:r>
              <a:rPr lang="uk" sz="2500">
                <a:highlight>
                  <a:srgbClr val="EEEEEE"/>
                </a:highlight>
              </a:rPr>
              <a:t>Feature extraction is transforming arbitrary data, such as text or images, into numerical features usable for machine learning. </a:t>
            </a:r>
          </a:p>
          <a:p>
            <a:pPr lvl="0">
              <a:spcBef>
                <a:spcPts val="0"/>
              </a:spcBef>
              <a:buNone/>
            </a:pPr>
            <a:r>
              <a:rPr lang="uk" sz="2500">
                <a:highlight>
                  <a:srgbClr val="EEEEEE"/>
                </a:highlight>
              </a:rPr>
              <a:t>The latter is a machine learning technique applied on these features.</a:t>
            </a:r>
          </a:p>
        </p:txBody>
      </p:sp>
      <p:pic>
        <p:nvPicPr>
          <p:cNvPr id="136" name="Shape 136"/>
          <p:cNvPicPr preferRelativeResize="0"/>
          <p:nvPr/>
        </p:nvPicPr>
        <p:blipFill>
          <a:blip r:embed="rId3">
            <a:alphaModFix/>
          </a:blip>
          <a:stretch>
            <a:fillRect/>
          </a:stretch>
        </p:blipFill>
        <p:spPr>
          <a:xfrm>
            <a:off x="714375" y="3171825"/>
            <a:ext cx="3295650" cy="1543050"/>
          </a:xfrm>
          <a:prstGeom prst="rect">
            <a:avLst/>
          </a:prstGeom>
          <a:noFill/>
          <a:ln>
            <a:noFill/>
          </a:ln>
        </p:spPr>
      </p:pic>
      <p:pic>
        <p:nvPicPr>
          <p:cNvPr id="137" name="Shape 137"/>
          <p:cNvPicPr preferRelativeResize="0"/>
          <p:nvPr/>
        </p:nvPicPr>
        <p:blipFill>
          <a:blip r:embed="rId4">
            <a:alphaModFix/>
          </a:blip>
          <a:stretch>
            <a:fillRect/>
          </a:stretch>
        </p:blipFill>
        <p:spPr>
          <a:xfrm>
            <a:off x="5786444" y="3130500"/>
            <a:ext cx="2610224" cy="1660574"/>
          </a:xfrm>
          <a:prstGeom prst="rect">
            <a:avLst/>
          </a:prstGeom>
          <a:noFill/>
          <a:ln>
            <a:noFill/>
          </a:ln>
        </p:spPr>
      </p:pic>
      <p:cxnSp>
        <p:nvCxnSpPr>
          <p:cNvPr id="138" name="Shape 138"/>
          <p:cNvCxnSpPr>
            <a:stCxn id="136" idx="3"/>
          </p:cNvCxnSpPr>
          <p:nvPr/>
        </p:nvCxnSpPr>
        <p:spPr>
          <a:xfrm>
            <a:off x="4010025" y="3943350"/>
            <a:ext cx="1457400" cy="171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77" name="Shape 277"/>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Document frequency</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278" name="Shape 278"/>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279" name="Shape 279"/>
          <p:cNvPicPr preferRelativeResize="0"/>
          <p:nvPr/>
        </p:nvPicPr>
        <p:blipFill>
          <a:blip r:embed="rId3">
            <a:alphaModFix/>
          </a:blip>
          <a:stretch>
            <a:fillRect/>
          </a:stretch>
        </p:blipFill>
        <p:spPr>
          <a:xfrm>
            <a:off x="966787" y="123825"/>
            <a:ext cx="7210425" cy="489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85" name="Shape 285"/>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TF-IDF</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pic>
        <p:nvPicPr>
          <p:cNvPr id="286" name="Shape 286"/>
          <p:cNvPicPr preferRelativeResize="0"/>
          <p:nvPr/>
        </p:nvPicPr>
        <p:blipFill>
          <a:blip r:embed="rId3">
            <a:alphaModFix/>
          </a:blip>
          <a:stretch>
            <a:fillRect/>
          </a:stretch>
        </p:blipFill>
        <p:spPr>
          <a:xfrm>
            <a:off x="1852625" y="495500"/>
            <a:ext cx="5838874" cy="4509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idx="4294967295" type="ctrTitle"/>
          </p:nvPr>
        </p:nvSpPr>
        <p:spPr>
          <a:xfrm>
            <a:off x="0" y="1456075"/>
            <a:ext cx="9144000" cy="1866600"/>
          </a:xfrm>
          <a:prstGeom prst="rect">
            <a:avLst/>
          </a:prstGeom>
        </p:spPr>
        <p:txBody>
          <a:bodyPr anchorCtr="0" anchor="b" bIns="91425" lIns="91425" rIns="91425" tIns="91425">
            <a:noAutofit/>
          </a:bodyPr>
          <a:lstStyle/>
          <a:p>
            <a:pPr lvl="0" rtl="0">
              <a:spcBef>
                <a:spcPts val="0"/>
              </a:spcBef>
              <a:buNone/>
            </a:pPr>
            <a:r>
              <a:rPr lang="uk" sz="7200">
                <a:solidFill>
                  <a:srgbClr val="FFFFFF"/>
                </a:solidFill>
              </a:rPr>
              <a:t>Distances between texts sets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97" name="Shape 297"/>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Cosine Similarity Measure</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298" name="Shape 298"/>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299" name="Shape 299"/>
          <p:cNvPicPr preferRelativeResize="0"/>
          <p:nvPr/>
        </p:nvPicPr>
        <p:blipFill>
          <a:blip r:embed="rId3">
            <a:alphaModFix/>
          </a:blip>
          <a:stretch>
            <a:fillRect/>
          </a:stretch>
        </p:blipFill>
        <p:spPr>
          <a:xfrm>
            <a:off x="1057275" y="676275"/>
            <a:ext cx="7136499" cy="4281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05" name="Shape 305"/>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Euclidean Distance</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306" name="Shape 306"/>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307" name="Shape 307"/>
          <p:cNvPicPr preferRelativeResize="0"/>
          <p:nvPr/>
        </p:nvPicPr>
        <p:blipFill>
          <a:blip r:embed="rId3">
            <a:alphaModFix/>
          </a:blip>
          <a:stretch>
            <a:fillRect/>
          </a:stretch>
        </p:blipFill>
        <p:spPr>
          <a:xfrm>
            <a:off x="1219200" y="676275"/>
            <a:ext cx="6789099" cy="4330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13" name="Shape 313"/>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Euclidean Distance</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314" name="Shape 314"/>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315" name="Shape 315"/>
          <p:cNvPicPr preferRelativeResize="0"/>
          <p:nvPr/>
        </p:nvPicPr>
        <p:blipFill>
          <a:blip r:embed="rId3">
            <a:alphaModFix/>
          </a:blip>
          <a:stretch>
            <a:fillRect/>
          </a:stretch>
        </p:blipFill>
        <p:spPr>
          <a:xfrm>
            <a:off x="326750" y="684900"/>
            <a:ext cx="8800250" cy="3175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21" name="Shape 321"/>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Why distance is a bad idea?</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322" name="Shape 322"/>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323" name="Shape 323"/>
          <p:cNvPicPr preferRelativeResize="0"/>
          <p:nvPr/>
        </p:nvPicPr>
        <p:blipFill>
          <a:blip r:embed="rId3">
            <a:alphaModFix/>
          </a:blip>
          <a:stretch>
            <a:fillRect/>
          </a:stretch>
        </p:blipFill>
        <p:spPr>
          <a:xfrm>
            <a:off x="723900" y="614376"/>
            <a:ext cx="7725290" cy="4267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29" name="Shape 329"/>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Use angle instead of distance</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330" name="Shape 330"/>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331" name="Shape 331"/>
          <p:cNvPicPr preferRelativeResize="0"/>
          <p:nvPr/>
        </p:nvPicPr>
        <p:blipFill>
          <a:blip r:embed="rId3">
            <a:alphaModFix/>
          </a:blip>
          <a:stretch>
            <a:fillRect/>
          </a:stretch>
        </p:blipFill>
        <p:spPr>
          <a:xfrm>
            <a:off x="995376" y="547701"/>
            <a:ext cx="7332574" cy="4334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37" name="Shape 337"/>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From angles to cosines</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338" name="Shape 338"/>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339" name="Shape 339"/>
          <p:cNvPicPr preferRelativeResize="0"/>
          <p:nvPr/>
        </p:nvPicPr>
        <p:blipFill>
          <a:blip r:embed="rId3">
            <a:alphaModFix/>
          </a:blip>
          <a:stretch>
            <a:fillRect/>
          </a:stretch>
        </p:blipFill>
        <p:spPr>
          <a:xfrm>
            <a:off x="334649" y="761100"/>
            <a:ext cx="8747259" cy="3300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45" name="Shape 345"/>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From angles to cosines</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346" name="Shape 346"/>
          <p:cNvSpPr txBox="1"/>
          <p:nvPr/>
        </p:nvSpPr>
        <p:spPr>
          <a:xfrm>
            <a:off x="125850" y="68490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347" name="Shape 347"/>
          <p:cNvPicPr preferRelativeResize="0"/>
          <p:nvPr/>
        </p:nvPicPr>
        <p:blipFill>
          <a:blip r:embed="rId3">
            <a:alphaModFix/>
          </a:blip>
          <a:stretch>
            <a:fillRect/>
          </a:stretch>
        </p:blipFill>
        <p:spPr>
          <a:xfrm>
            <a:off x="1385899" y="0"/>
            <a:ext cx="6619341" cy="503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4682700" y="3350125"/>
            <a:ext cx="3424800" cy="573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45" name="Shape 145"/>
          <p:cNvSpPr txBox="1"/>
          <p:nvPr/>
        </p:nvSpPr>
        <p:spPr>
          <a:xfrm>
            <a:off x="1236912" y="0"/>
            <a:ext cx="69225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Why extract features from text?</a:t>
            </a:r>
          </a:p>
        </p:txBody>
      </p:sp>
      <p:pic>
        <p:nvPicPr>
          <p:cNvPr id="146" name="Shape 146"/>
          <p:cNvPicPr preferRelativeResize="0"/>
          <p:nvPr/>
        </p:nvPicPr>
        <p:blipFill>
          <a:blip r:embed="rId3">
            <a:alphaModFix/>
          </a:blip>
          <a:stretch>
            <a:fillRect/>
          </a:stretch>
        </p:blipFill>
        <p:spPr>
          <a:xfrm>
            <a:off x="760476" y="733425"/>
            <a:ext cx="8071402" cy="4148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53" name="Shape 353"/>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From angles to cosines</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354" name="Shape 354"/>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355" name="Shape 355"/>
          <p:cNvPicPr preferRelativeResize="0"/>
          <p:nvPr/>
        </p:nvPicPr>
        <p:blipFill>
          <a:blip r:embed="rId3">
            <a:alphaModFix/>
          </a:blip>
          <a:stretch>
            <a:fillRect/>
          </a:stretch>
        </p:blipFill>
        <p:spPr>
          <a:xfrm>
            <a:off x="334649" y="761100"/>
            <a:ext cx="8747259" cy="3300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61" name="Shape 361"/>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Cosine similarity illustrated</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362" name="Shape 362"/>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363" name="Shape 363"/>
          <p:cNvPicPr preferRelativeResize="0"/>
          <p:nvPr/>
        </p:nvPicPr>
        <p:blipFill>
          <a:blip r:embed="rId3">
            <a:alphaModFix/>
          </a:blip>
          <a:stretch>
            <a:fillRect/>
          </a:stretch>
        </p:blipFill>
        <p:spPr>
          <a:xfrm>
            <a:off x="1628775" y="595326"/>
            <a:ext cx="5887688" cy="4286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69" name="Shape 369"/>
          <p:cNvSpPr txBox="1"/>
          <p:nvPr/>
        </p:nvSpPr>
        <p:spPr>
          <a:xfrm>
            <a:off x="0" y="0"/>
            <a:ext cx="9066600" cy="684900"/>
          </a:xfrm>
          <a:prstGeom prst="rect">
            <a:avLst/>
          </a:prstGeom>
          <a:noFill/>
          <a:ln>
            <a:noFill/>
          </a:ln>
        </p:spPr>
        <p:txBody>
          <a:bodyPr anchorCtr="0" anchor="t" bIns="91425" lIns="91425" rIns="91425" tIns="91425">
            <a:noAutofit/>
          </a:bodyPr>
          <a:lstStyle/>
          <a:p>
            <a:pPr lvl="0" rtl="0" algn="just">
              <a:spcBef>
                <a:spcPts val="0"/>
              </a:spcBef>
              <a:buNone/>
            </a:pPr>
            <a:r>
              <a:rPr lang="uk" sz="2500">
                <a:solidFill>
                  <a:schemeClr val="dk2"/>
                </a:solidFill>
                <a:highlight>
                  <a:srgbClr val="FFFFFF"/>
                </a:highlight>
              </a:rPr>
              <a:t>Manhattan distance is an metric in which the distance between two points is the sum of the absolute differences of their Cartesian coordinates. </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370" name="Shape 370"/>
          <p:cNvSpPr txBox="1"/>
          <p:nvPr/>
        </p:nvSpPr>
        <p:spPr>
          <a:xfrm>
            <a:off x="174350" y="610250"/>
            <a:ext cx="8892300" cy="684900"/>
          </a:xfrm>
          <a:prstGeom prst="rect">
            <a:avLst/>
          </a:prstGeom>
          <a:noFill/>
          <a:ln>
            <a:noFill/>
          </a:ln>
        </p:spPr>
        <p:txBody>
          <a:bodyPr anchorCtr="0" anchor="t" bIns="91425" lIns="91425" rIns="91425" tIns="91425">
            <a:noAutofit/>
          </a:bodyPr>
          <a:lstStyle/>
          <a:p>
            <a:pPr lvl="0" rtl="0">
              <a:spcBef>
                <a:spcPts val="0"/>
              </a:spcBef>
              <a:buNone/>
            </a:pPr>
            <a:r>
              <a:t/>
            </a:r>
            <a:endParaRPr sz="2500"/>
          </a:p>
        </p:txBody>
      </p:sp>
      <p:pic>
        <p:nvPicPr>
          <p:cNvPr id="371" name="Shape 371"/>
          <p:cNvPicPr preferRelativeResize="0"/>
          <p:nvPr/>
        </p:nvPicPr>
        <p:blipFill>
          <a:blip r:embed="rId3">
            <a:alphaModFix/>
          </a:blip>
          <a:stretch>
            <a:fillRect/>
          </a:stretch>
        </p:blipFill>
        <p:spPr>
          <a:xfrm>
            <a:off x="1643050" y="1295137"/>
            <a:ext cx="5857875" cy="3648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77" name="Shape 377"/>
          <p:cNvSpPr txBox="1"/>
          <p:nvPr/>
        </p:nvSpPr>
        <p:spPr>
          <a:xfrm>
            <a:off x="0" y="0"/>
            <a:ext cx="9066600" cy="684900"/>
          </a:xfrm>
          <a:prstGeom prst="rect">
            <a:avLst/>
          </a:prstGeom>
          <a:noFill/>
          <a:ln>
            <a:noFill/>
          </a:ln>
        </p:spPr>
        <p:txBody>
          <a:bodyPr anchorCtr="0" anchor="t" bIns="91425" lIns="91425" rIns="91425" tIns="91425">
            <a:noAutofit/>
          </a:bodyPr>
          <a:lstStyle/>
          <a:p>
            <a:pPr lvl="0" rtl="0" algn="just">
              <a:spcBef>
                <a:spcPts val="0"/>
              </a:spcBef>
              <a:buNone/>
            </a:pPr>
            <a:r>
              <a:rPr lang="uk" sz="2500">
                <a:solidFill>
                  <a:schemeClr val="dk2"/>
                </a:solidFill>
                <a:highlight>
                  <a:srgbClr val="FFFFFF"/>
                </a:highlight>
              </a:rPr>
              <a:t>The Minkowski distance is a generalized metric form of Euclidean distance and Manhattan distance.</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pic>
        <p:nvPicPr>
          <p:cNvPr id="378" name="Shape 378"/>
          <p:cNvPicPr preferRelativeResize="0"/>
          <p:nvPr/>
        </p:nvPicPr>
        <p:blipFill>
          <a:blip r:embed="rId3">
            <a:alphaModFix/>
          </a:blip>
          <a:stretch>
            <a:fillRect/>
          </a:stretch>
        </p:blipFill>
        <p:spPr>
          <a:xfrm>
            <a:off x="232200" y="1015874"/>
            <a:ext cx="8683200" cy="35164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384" name="Shape 384"/>
          <p:cNvPicPr preferRelativeResize="0"/>
          <p:nvPr/>
        </p:nvPicPr>
        <p:blipFill>
          <a:blip r:embed="rId3">
            <a:alphaModFix/>
          </a:blip>
          <a:stretch>
            <a:fillRect/>
          </a:stretch>
        </p:blipFill>
        <p:spPr>
          <a:xfrm>
            <a:off x="0" y="679679"/>
            <a:ext cx="9071775" cy="36418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90" name="Shape 390"/>
          <p:cNvSpPr txBox="1"/>
          <p:nvPr/>
        </p:nvSpPr>
        <p:spPr>
          <a:xfrm>
            <a:off x="0" y="0"/>
            <a:ext cx="9066600" cy="684900"/>
          </a:xfrm>
          <a:prstGeom prst="rect">
            <a:avLst/>
          </a:prstGeom>
          <a:noFill/>
          <a:ln>
            <a:noFill/>
          </a:ln>
        </p:spPr>
        <p:txBody>
          <a:bodyPr anchorCtr="0" anchor="t" bIns="91425" lIns="91425" rIns="91425" tIns="91425">
            <a:noAutofit/>
          </a:bodyPr>
          <a:lstStyle/>
          <a:p>
            <a:pPr lvl="0" rtl="0" algn="just">
              <a:spcBef>
                <a:spcPts val="0"/>
              </a:spcBef>
              <a:buNone/>
            </a:pPr>
            <a:r>
              <a:rPr lang="uk" sz="2500">
                <a:solidFill>
                  <a:schemeClr val="dk2"/>
                </a:solidFill>
                <a:highlight>
                  <a:srgbClr val="FFFFFF"/>
                </a:highlight>
              </a:rPr>
              <a:t>The Jaccard similarity measures similarity between finite sample sets, and is defined as the cardinality of the intersection of sets divided by the cardinality of the union of the sample sets. Suppose you want to find jaccard similarity between two sets A and B it is the ration of cardinality of A ∩ B and A ∪ B.</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pic>
        <p:nvPicPr>
          <p:cNvPr id="391" name="Shape 391"/>
          <p:cNvPicPr preferRelativeResize="0"/>
          <p:nvPr/>
        </p:nvPicPr>
        <p:blipFill>
          <a:blip r:embed="rId3">
            <a:alphaModFix/>
          </a:blip>
          <a:stretch>
            <a:fillRect/>
          </a:stretch>
        </p:blipFill>
        <p:spPr>
          <a:xfrm>
            <a:off x="538475" y="2477150"/>
            <a:ext cx="7988124" cy="1780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397" name="Shape 397"/>
          <p:cNvPicPr preferRelativeResize="0"/>
          <p:nvPr/>
        </p:nvPicPr>
        <p:blipFill>
          <a:blip r:embed="rId3">
            <a:alphaModFix/>
          </a:blip>
          <a:stretch>
            <a:fillRect/>
          </a:stretch>
        </p:blipFill>
        <p:spPr>
          <a:xfrm>
            <a:off x="838200" y="0"/>
            <a:ext cx="7547124" cy="2690525"/>
          </a:xfrm>
          <a:prstGeom prst="rect">
            <a:avLst/>
          </a:prstGeom>
          <a:noFill/>
          <a:ln>
            <a:noFill/>
          </a:ln>
        </p:spPr>
      </p:pic>
      <p:sp>
        <p:nvSpPr>
          <p:cNvPr id="398" name="Shape 398"/>
          <p:cNvSpPr txBox="1"/>
          <p:nvPr/>
        </p:nvSpPr>
        <p:spPr>
          <a:xfrm>
            <a:off x="49825" y="2528150"/>
            <a:ext cx="9094200" cy="2503200"/>
          </a:xfrm>
          <a:prstGeom prst="rect">
            <a:avLst/>
          </a:prstGeom>
          <a:noFill/>
          <a:ln>
            <a:noFill/>
          </a:ln>
        </p:spPr>
        <p:txBody>
          <a:bodyPr anchorCtr="0" anchor="t" bIns="91425" lIns="91425" rIns="91425" tIns="91425">
            <a:noAutofit/>
          </a:bodyPr>
          <a:lstStyle/>
          <a:p>
            <a:pPr lvl="0" rtl="0">
              <a:lnSpc>
                <a:spcPct val="100000"/>
              </a:lnSpc>
              <a:spcBef>
                <a:spcPts val="0"/>
              </a:spcBef>
              <a:spcAft>
                <a:spcPts val="1500"/>
              </a:spcAft>
              <a:buNone/>
            </a:pPr>
            <a:r>
              <a:rPr b="1" lang="uk" sz="1700">
                <a:highlight>
                  <a:srgbClr val="FFFFFF"/>
                </a:highlight>
              </a:rPr>
              <a:t>Sets:</a:t>
            </a:r>
            <a:r>
              <a:rPr lang="uk" sz="1700">
                <a:highlight>
                  <a:srgbClr val="FFFFFF"/>
                </a:highlight>
              </a:rPr>
              <a:t>A set is (unordered) collection of objects {a,b,c}. we use the notation as elements separated by commas inside curly brackets { }. They are unordered so {a,b} = {b,a}.</a:t>
            </a:r>
          </a:p>
          <a:p>
            <a:pPr lvl="0" rtl="0">
              <a:lnSpc>
                <a:spcPct val="100000"/>
              </a:lnSpc>
              <a:spcBef>
                <a:spcPts val="0"/>
              </a:spcBef>
              <a:spcAft>
                <a:spcPts val="1500"/>
              </a:spcAft>
              <a:buClr>
                <a:schemeClr val="dk1"/>
              </a:buClr>
              <a:buSzPct val="64705"/>
              <a:buFont typeface="Arial"/>
              <a:buNone/>
            </a:pPr>
            <a:r>
              <a:rPr b="1" lang="uk" sz="1700">
                <a:highlight>
                  <a:srgbClr val="FFFFFF"/>
                </a:highlight>
              </a:rPr>
              <a:t>Cardinality:</a:t>
            </a:r>
            <a:r>
              <a:rPr lang="uk" sz="1700">
                <a:highlight>
                  <a:srgbClr val="FFFFFF"/>
                </a:highlight>
              </a:rPr>
              <a:t>The Cardinality of A (denoted by </a:t>
            </a:r>
            <a:r>
              <a:rPr b="1" lang="uk" sz="1700">
                <a:highlight>
                  <a:srgbClr val="FFFFFF"/>
                </a:highlight>
              </a:rPr>
              <a:t>|A|</a:t>
            </a:r>
            <a:r>
              <a:rPr lang="uk" sz="1700">
                <a:highlight>
                  <a:srgbClr val="FFFFFF"/>
                </a:highlight>
              </a:rPr>
              <a:t>) counts how many elements are in A.</a:t>
            </a:r>
          </a:p>
          <a:p>
            <a:pPr lvl="0" rtl="0">
              <a:lnSpc>
                <a:spcPct val="100000"/>
              </a:lnSpc>
              <a:spcBef>
                <a:spcPts val="0"/>
              </a:spcBef>
              <a:spcAft>
                <a:spcPts val="1500"/>
              </a:spcAft>
              <a:buClr>
                <a:schemeClr val="dk1"/>
              </a:buClr>
              <a:buSzPct val="64705"/>
              <a:buFont typeface="Arial"/>
              <a:buNone/>
            </a:pPr>
            <a:r>
              <a:rPr b="1" lang="uk" sz="1700">
                <a:highlight>
                  <a:srgbClr val="FFFFFF"/>
                </a:highlight>
              </a:rPr>
              <a:t>Intersection:</a:t>
            </a:r>
            <a:r>
              <a:rPr lang="uk" sz="1700">
                <a:highlight>
                  <a:srgbClr val="FFFFFF"/>
                </a:highlight>
              </a:rPr>
              <a:t>Intersection between two sets A and B is denoted</a:t>
            </a:r>
            <a:r>
              <a:rPr b="1" lang="uk" sz="1700">
                <a:highlight>
                  <a:srgbClr val="FFFFFF"/>
                </a:highlight>
              </a:rPr>
              <a:t> A ∩ B</a:t>
            </a:r>
            <a:r>
              <a:rPr lang="uk" sz="1700">
                <a:highlight>
                  <a:srgbClr val="FFFFFF"/>
                </a:highlight>
              </a:rPr>
              <a:t> and reveals all items which are in both sets A,B.</a:t>
            </a:r>
          </a:p>
          <a:p>
            <a:pPr lvl="0" rtl="0">
              <a:lnSpc>
                <a:spcPct val="100000"/>
              </a:lnSpc>
              <a:spcBef>
                <a:spcPts val="0"/>
              </a:spcBef>
              <a:spcAft>
                <a:spcPts val="1500"/>
              </a:spcAft>
              <a:buClr>
                <a:schemeClr val="dk1"/>
              </a:buClr>
              <a:buSzPct val="64705"/>
              <a:buFont typeface="Arial"/>
              <a:buNone/>
            </a:pPr>
            <a:r>
              <a:rPr b="1" lang="uk" sz="1700">
                <a:highlight>
                  <a:srgbClr val="FFFFFF"/>
                </a:highlight>
              </a:rPr>
              <a:t>Union:</a:t>
            </a:r>
            <a:r>
              <a:rPr lang="uk" sz="1700">
                <a:highlight>
                  <a:srgbClr val="FFFFFF"/>
                </a:highlight>
              </a:rPr>
              <a:t>Union between two sets A and B is denoted </a:t>
            </a:r>
            <a:r>
              <a:rPr b="1" lang="uk" sz="1700">
                <a:highlight>
                  <a:srgbClr val="FFFFFF"/>
                </a:highlight>
              </a:rPr>
              <a:t>A ∪ B</a:t>
            </a:r>
            <a:r>
              <a:rPr lang="uk" sz="1700">
                <a:highlight>
                  <a:srgbClr val="FFFFFF"/>
                </a:highlight>
              </a:rPr>
              <a:t> and reveals all items which are in either set.</a:t>
            </a:r>
          </a:p>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idx="4294967295" type="ctrTitle"/>
          </p:nvPr>
        </p:nvSpPr>
        <p:spPr>
          <a:xfrm>
            <a:off x="2173100" y="1065575"/>
            <a:ext cx="5299200" cy="1866600"/>
          </a:xfrm>
          <a:prstGeom prst="rect">
            <a:avLst/>
          </a:prstGeom>
        </p:spPr>
        <p:txBody>
          <a:bodyPr anchorCtr="0" anchor="b" bIns="91425" lIns="91425" rIns="91425" tIns="91425">
            <a:noAutofit/>
          </a:bodyPr>
          <a:lstStyle/>
          <a:p>
            <a:pPr lvl="0" rtl="0">
              <a:spcBef>
                <a:spcPts val="0"/>
              </a:spcBef>
              <a:buNone/>
            </a:pPr>
            <a:r>
              <a:rPr lang="uk" sz="7200">
                <a:solidFill>
                  <a:srgbClr val="FFFFFF"/>
                </a:solidFil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4682700" y="3350125"/>
            <a:ext cx="3424800" cy="573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53" name="Shape 153"/>
          <p:cNvSpPr txBox="1"/>
          <p:nvPr/>
        </p:nvSpPr>
        <p:spPr>
          <a:xfrm>
            <a:off x="1236912" y="0"/>
            <a:ext cx="69225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Libraries</a:t>
            </a:r>
          </a:p>
        </p:txBody>
      </p:sp>
      <p:pic>
        <p:nvPicPr>
          <p:cNvPr id="154" name="Shape 154"/>
          <p:cNvPicPr preferRelativeResize="0"/>
          <p:nvPr/>
        </p:nvPicPr>
        <p:blipFill>
          <a:blip r:embed="rId3">
            <a:alphaModFix/>
          </a:blip>
          <a:stretch>
            <a:fillRect/>
          </a:stretch>
        </p:blipFill>
        <p:spPr>
          <a:xfrm>
            <a:off x="152387" y="645912"/>
            <a:ext cx="8848725" cy="2286000"/>
          </a:xfrm>
          <a:prstGeom prst="rect">
            <a:avLst/>
          </a:prstGeom>
          <a:noFill/>
          <a:ln>
            <a:noFill/>
          </a:ln>
        </p:spPr>
      </p:pic>
      <p:pic>
        <p:nvPicPr>
          <p:cNvPr id="155" name="Shape 155"/>
          <p:cNvPicPr preferRelativeResize="0"/>
          <p:nvPr/>
        </p:nvPicPr>
        <p:blipFill>
          <a:blip r:embed="rId4">
            <a:alphaModFix/>
          </a:blip>
          <a:stretch>
            <a:fillRect/>
          </a:stretch>
        </p:blipFill>
        <p:spPr>
          <a:xfrm>
            <a:off x="2353103" y="3221450"/>
            <a:ext cx="4956249" cy="163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4682700" y="3350125"/>
            <a:ext cx="3424800" cy="573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62" name="Shape 162"/>
          <p:cNvSpPr txBox="1"/>
          <p:nvPr/>
        </p:nvSpPr>
        <p:spPr>
          <a:xfrm>
            <a:off x="1236912" y="0"/>
            <a:ext cx="69225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Loading features from dicts</a:t>
            </a:r>
          </a:p>
          <a:p>
            <a:pPr lvl="0" rtl="0" algn="ctr">
              <a:spcBef>
                <a:spcPts val="0"/>
              </a:spcBef>
              <a:buNone/>
            </a:pPr>
            <a:r>
              <a:t/>
            </a:r>
            <a:endParaRPr sz="3000">
              <a:solidFill>
                <a:srgbClr val="434343"/>
              </a:solidFill>
            </a:endParaRPr>
          </a:p>
        </p:txBody>
      </p:sp>
      <p:sp>
        <p:nvSpPr>
          <p:cNvPr id="163" name="Shape 163"/>
          <p:cNvSpPr txBox="1"/>
          <p:nvPr/>
        </p:nvSpPr>
        <p:spPr>
          <a:xfrm>
            <a:off x="-50" y="572875"/>
            <a:ext cx="9144000" cy="1619100"/>
          </a:xfrm>
          <a:prstGeom prst="rect">
            <a:avLst/>
          </a:prstGeom>
          <a:noFill/>
          <a:ln>
            <a:noFill/>
          </a:ln>
        </p:spPr>
        <p:txBody>
          <a:bodyPr anchorCtr="0" anchor="t" bIns="91425" lIns="91425" rIns="91425" tIns="91425">
            <a:noAutofit/>
          </a:bodyPr>
          <a:lstStyle/>
          <a:p>
            <a:pPr lvl="0">
              <a:spcBef>
                <a:spcPts val="0"/>
              </a:spcBef>
              <a:buNone/>
            </a:pPr>
            <a:r>
              <a:rPr b="1" lang="uk" sz="2500">
                <a:solidFill>
                  <a:srgbClr val="2878A2"/>
                </a:solidFill>
                <a:highlight>
                  <a:srgbClr val="FFFFFF"/>
                </a:highlight>
                <a:hlinkClick r:id="rId3"/>
              </a:rPr>
              <a:t>DictVectorizer</a:t>
            </a:r>
            <a:r>
              <a:rPr lang="uk" sz="2500">
                <a:solidFill>
                  <a:srgbClr val="1D1F22"/>
                </a:solidFill>
                <a:highlight>
                  <a:srgbClr val="FFFFFF"/>
                </a:highlight>
              </a:rPr>
              <a:t> implements what is called one-of-K or “one-hot” coding for categorical (aka nominal, discrete) features. </a:t>
            </a:r>
          </a:p>
        </p:txBody>
      </p:sp>
      <p:pic>
        <p:nvPicPr>
          <p:cNvPr id="164" name="Shape 164"/>
          <p:cNvPicPr preferRelativeResize="0"/>
          <p:nvPr/>
        </p:nvPicPr>
        <p:blipFill>
          <a:blip r:embed="rId4">
            <a:alphaModFix/>
          </a:blip>
          <a:stretch>
            <a:fillRect/>
          </a:stretch>
        </p:blipFill>
        <p:spPr>
          <a:xfrm>
            <a:off x="609600" y="1630109"/>
            <a:ext cx="8007025" cy="34081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70" name="Shape 170"/>
          <p:cNvSpPr txBox="1"/>
          <p:nvPr/>
        </p:nvSpPr>
        <p:spPr>
          <a:xfrm>
            <a:off x="1236912" y="0"/>
            <a:ext cx="69225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Feature hashing</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171" name="Shape 171"/>
          <p:cNvSpPr txBox="1"/>
          <p:nvPr/>
        </p:nvSpPr>
        <p:spPr>
          <a:xfrm>
            <a:off x="398525" y="572875"/>
            <a:ext cx="8745300" cy="1619100"/>
          </a:xfrm>
          <a:prstGeom prst="rect">
            <a:avLst/>
          </a:prstGeom>
          <a:noFill/>
          <a:ln>
            <a:noFill/>
          </a:ln>
        </p:spPr>
        <p:txBody>
          <a:bodyPr anchorCtr="0" anchor="t" bIns="91425" lIns="91425" rIns="91425" tIns="91425">
            <a:noAutofit/>
          </a:bodyPr>
          <a:lstStyle/>
          <a:p>
            <a:pPr lvl="0" rtl="0">
              <a:spcBef>
                <a:spcPts val="0"/>
              </a:spcBef>
              <a:buNone/>
            </a:pPr>
            <a:r>
              <a:rPr b="1" lang="uk" sz="2500">
                <a:solidFill>
                  <a:srgbClr val="2878A2"/>
                </a:solidFill>
                <a:highlight>
                  <a:srgbClr val="FFFFFF"/>
                </a:highlight>
                <a:hlinkClick r:id="rId3"/>
              </a:rPr>
              <a:t>FeatureHasher</a:t>
            </a:r>
            <a:r>
              <a:rPr lang="uk" sz="2500">
                <a:solidFill>
                  <a:srgbClr val="1D1F22"/>
                </a:solidFill>
                <a:highlight>
                  <a:srgbClr val="FFFFFF"/>
                </a:highlight>
              </a:rPr>
              <a:t> apply a hash function to the features to determine their column index in sample matrices directly.</a:t>
            </a:r>
          </a:p>
        </p:txBody>
      </p:sp>
      <p:pic>
        <p:nvPicPr>
          <p:cNvPr id="172" name="Shape 172"/>
          <p:cNvPicPr preferRelativeResize="0"/>
          <p:nvPr/>
        </p:nvPicPr>
        <p:blipFill>
          <a:blip r:embed="rId4">
            <a:alphaModFix/>
          </a:blip>
          <a:stretch>
            <a:fillRect/>
          </a:stretch>
        </p:blipFill>
        <p:spPr>
          <a:xfrm>
            <a:off x="2081225" y="1536950"/>
            <a:ext cx="5238224" cy="3544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78" name="Shape 178"/>
          <p:cNvSpPr txBox="1"/>
          <p:nvPr/>
        </p:nvSpPr>
        <p:spPr>
          <a:xfrm>
            <a:off x="1236912" y="0"/>
            <a:ext cx="69225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The Bag of Words representation</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sp>
        <p:nvSpPr>
          <p:cNvPr id="179" name="Shape 179"/>
          <p:cNvSpPr txBox="1"/>
          <p:nvPr/>
        </p:nvSpPr>
        <p:spPr>
          <a:xfrm>
            <a:off x="398525" y="572875"/>
            <a:ext cx="8745300" cy="4184400"/>
          </a:xfrm>
          <a:prstGeom prst="rect">
            <a:avLst/>
          </a:prstGeom>
          <a:noFill/>
          <a:ln>
            <a:noFill/>
          </a:ln>
        </p:spPr>
        <p:txBody>
          <a:bodyPr anchorCtr="0" anchor="t" bIns="91425" lIns="91425" rIns="91425" tIns="91425">
            <a:noAutofit/>
          </a:bodyPr>
          <a:lstStyle/>
          <a:p>
            <a:pPr lvl="0">
              <a:spcBef>
                <a:spcPts val="0"/>
              </a:spcBef>
              <a:buNone/>
            </a:pPr>
            <a:r>
              <a:rPr b="1" lang="uk" sz="2500">
                <a:solidFill>
                  <a:srgbClr val="1D1F22"/>
                </a:solidFill>
                <a:highlight>
                  <a:srgbClr val="FFFFFF"/>
                </a:highlight>
              </a:rPr>
              <a:t>Bag of Words </a:t>
            </a:r>
            <a:r>
              <a:rPr lang="uk" sz="2500">
                <a:solidFill>
                  <a:srgbClr val="1D1F22"/>
                </a:solidFill>
                <a:highlight>
                  <a:srgbClr val="FFFFFF"/>
                </a:highlight>
              </a:rPr>
              <a:t> is specific strategy for features extraction, which includes:</a:t>
            </a:r>
          </a:p>
          <a:p>
            <a:pPr lvl="0">
              <a:spcBef>
                <a:spcPts val="0"/>
              </a:spcBef>
              <a:buNone/>
            </a:pPr>
            <a:r>
              <a:t/>
            </a:r>
            <a:endParaRPr sz="2500">
              <a:solidFill>
                <a:srgbClr val="1D1F22"/>
              </a:solidFill>
              <a:highlight>
                <a:srgbClr val="FFFFFF"/>
              </a:highlight>
            </a:endParaRPr>
          </a:p>
          <a:p>
            <a:pPr indent="-368300" lvl="0" marL="698500" rtl="0">
              <a:lnSpc>
                <a:spcPct val="150000"/>
              </a:lnSpc>
              <a:spcBef>
                <a:spcPts val="0"/>
              </a:spcBef>
              <a:spcAft>
                <a:spcPts val="800"/>
              </a:spcAft>
              <a:buClr>
                <a:srgbClr val="1D1F22"/>
              </a:buClr>
              <a:buSzPct val="100000"/>
            </a:pPr>
            <a:r>
              <a:rPr b="1" lang="uk" sz="2200">
                <a:solidFill>
                  <a:srgbClr val="1D1F22"/>
                </a:solidFill>
                <a:highlight>
                  <a:srgbClr val="FFFFFF"/>
                </a:highlight>
              </a:rPr>
              <a:t>tokenizing</a:t>
            </a:r>
            <a:r>
              <a:rPr lang="uk" sz="2200">
                <a:solidFill>
                  <a:srgbClr val="1D1F22"/>
                </a:solidFill>
                <a:highlight>
                  <a:srgbClr val="FFFFFF"/>
                </a:highlight>
              </a:rPr>
              <a:t> strings and giving an integer id for each possible token, for instance by using white-spaces and punctuation as token separators.</a:t>
            </a:r>
          </a:p>
          <a:p>
            <a:pPr indent="-368300" lvl="0" marL="698500" rtl="0">
              <a:lnSpc>
                <a:spcPct val="150000"/>
              </a:lnSpc>
              <a:spcBef>
                <a:spcPts val="0"/>
              </a:spcBef>
              <a:spcAft>
                <a:spcPts val="800"/>
              </a:spcAft>
              <a:buClr>
                <a:srgbClr val="1D1F22"/>
              </a:buClr>
              <a:buSzPct val="100000"/>
            </a:pPr>
            <a:r>
              <a:rPr b="1" lang="uk" sz="2200">
                <a:solidFill>
                  <a:srgbClr val="1D1F22"/>
                </a:solidFill>
                <a:highlight>
                  <a:srgbClr val="FFFFFF"/>
                </a:highlight>
              </a:rPr>
              <a:t>counting</a:t>
            </a:r>
            <a:r>
              <a:rPr lang="uk" sz="2200">
                <a:solidFill>
                  <a:srgbClr val="1D1F22"/>
                </a:solidFill>
                <a:highlight>
                  <a:srgbClr val="FFFFFF"/>
                </a:highlight>
              </a:rPr>
              <a:t> the occurrences of tokens in each document.</a:t>
            </a:r>
          </a:p>
          <a:p>
            <a:pPr indent="-368300" lvl="0" marL="698500" rtl="0">
              <a:lnSpc>
                <a:spcPct val="150000"/>
              </a:lnSpc>
              <a:spcBef>
                <a:spcPts val="0"/>
              </a:spcBef>
              <a:spcAft>
                <a:spcPts val="800"/>
              </a:spcAft>
              <a:buClr>
                <a:srgbClr val="1D1F22"/>
              </a:buClr>
              <a:buSzPct val="100000"/>
            </a:pPr>
            <a:r>
              <a:rPr b="1" lang="uk" sz="2200">
                <a:solidFill>
                  <a:srgbClr val="1D1F22"/>
                </a:solidFill>
                <a:highlight>
                  <a:srgbClr val="FFFFFF"/>
                </a:highlight>
              </a:rPr>
              <a:t>normalizing</a:t>
            </a:r>
            <a:r>
              <a:rPr lang="uk" sz="2200">
                <a:solidFill>
                  <a:srgbClr val="1D1F22"/>
                </a:solidFill>
                <a:highlight>
                  <a:srgbClr val="FFFFFF"/>
                </a:highlight>
              </a:rPr>
              <a:t> and weighting with diminishing importance tokens that occur in the majority of samples / documents.</a:t>
            </a:r>
          </a:p>
          <a:p>
            <a:pPr lvl="0" rtl="0">
              <a:spcBef>
                <a:spcPts val="0"/>
              </a:spcBef>
              <a:buNone/>
            </a:pPr>
            <a:r>
              <a:t/>
            </a:r>
            <a:endParaRPr sz="2500">
              <a:solidFill>
                <a:srgbClr val="1D1F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85" name="Shape 185"/>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The Bag of Words representation for documents</a:t>
            </a: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a:p>
            <a:pPr lvl="0" rtl="0" algn="ctr">
              <a:spcBef>
                <a:spcPts val="0"/>
              </a:spcBef>
              <a:buNone/>
            </a:pPr>
            <a:r>
              <a:t/>
            </a:r>
            <a:endParaRPr sz="3000">
              <a:solidFill>
                <a:srgbClr val="434343"/>
              </a:solidFill>
            </a:endParaRPr>
          </a:p>
        </p:txBody>
      </p:sp>
      <p:pic>
        <p:nvPicPr>
          <p:cNvPr id="186" name="Shape 186"/>
          <p:cNvPicPr preferRelativeResize="0"/>
          <p:nvPr/>
        </p:nvPicPr>
        <p:blipFill>
          <a:blip r:embed="rId3">
            <a:alphaModFix/>
          </a:blip>
          <a:stretch>
            <a:fillRect/>
          </a:stretch>
        </p:blipFill>
        <p:spPr>
          <a:xfrm>
            <a:off x="942975" y="733425"/>
            <a:ext cx="7258050" cy="428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p:nvPr/>
        </p:nvSpPr>
        <p:spPr>
          <a:xfrm>
            <a:off x="1332575" y="3985275"/>
            <a:ext cx="1768500" cy="896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92" name="Shape 192"/>
          <p:cNvSpPr txBox="1"/>
          <p:nvPr/>
        </p:nvSpPr>
        <p:spPr>
          <a:xfrm>
            <a:off x="0" y="0"/>
            <a:ext cx="9066600" cy="684900"/>
          </a:xfrm>
          <a:prstGeom prst="rect">
            <a:avLst/>
          </a:prstGeom>
          <a:noFill/>
          <a:ln>
            <a:noFill/>
          </a:ln>
        </p:spPr>
        <p:txBody>
          <a:bodyPr anchorCtr="0" anchor="t" bIns="91425" lIns="91425" rIns="91425" tIns="91425">
            <a:noAutofit/>
          </a:bodyPr>
          <a:lstStyle/>
          <a:p>
            <a:pPr lvl="0" rtl="0" algn="ctr">
              <a:spcBef>
                <a:spcPts val="0"/>
              </a:spcBef>
              <a:buNone/>
            </a:pPr>
            <a:r>
              <a:rPr lang="uk" sz="3000">
                <a:solidFill>
                  <a:srgbClr val="434343"/>
                </a:solidFill>
              </a:rPr>
              <a:t>Bag of Words</a:t>
            </a:r>
          </a:p>
          <a:p>
            <a:pPr lvl="0" rtl="0" algn="ctr">
              <a:spcBef>
                <a:spcPts val="0"/>
              </a:spcBef>
              <a:buNone/>
            </a:pPr>
            <a:r>
              <a:t/>
            </a:r>
            <a:endParaRPr sz="3000">
              <a:solidFill>
                <a:srgbClr val="434343"/>
              </a:solidFill>
            </a:endParaRPr>
          </a:p>
        </p:txBody>
      </p:sp>
      <p:pic>
        <p:nvPicPr>
          <p:cNvPr id="193" name="Shape 193"/>
          <p:cNvPicPr preferRelativeResize="0"/>
          <p:nvPr/>
        </p:nvPicPr>
        <p:blipFill>
          <a:blip r:embed="rId3">
            <a:alphaModFix/>
          </a:blip>
          <a:stretch>
            <a:fillRect/>
          </a:stretch>
        </p:blipFill>
        <p:spPr>
          <a:xfrm>
            <a:off x="917777" y="595700"/>
            <a:ext cx="7645249" cy="4423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