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21425" y="2838934"/>
            <a:ext cx="52167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938246" y="2533162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659860" y="2533162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" y="2533162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21424" y="2533162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047703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096270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rtl="0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593400" y="118141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34176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710424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21945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386403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4649962"/>
            <a:ext cx="6462600" cy="35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893700" y="2662"/>
            <a:ext cx="3232500" cy="2343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ctrTitle"/>
          </p:nvPr>
        </p:nvSpPr>
        <p:spPr>
          <a:xfrm>
            <a:off x="298900" y="2856700"/>
            <a:ext cx="83961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Text classification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392060" y="336265"/>
            <a:ext cx="2235783" cy="1676832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Supervised ML algorithms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Data Preprocessing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533350" y="572875"/>
            <a:ext cx="8556000" cy="4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279400" rtl="0">
              <a:lnSpc>
                <a:spcPct val="142857"/>
              </a:lnSpc>
              <a:spcBef>
                <a:spcPts val="1100"/>
              </a:spcBef>
              <a:buNone/>
            </a:pPr>
            <a:r>
              <a:rPr lang="uk" sz="2500">
                <a:solidFill>
                  <a:schemeClr val="dk1"/>
                </a:solidFill>
                <a:highlight>
                  <a:srgbClr val="FFFFFF"/>
                </a:highlight>
              </a:rPr>
              <a:t>From the last Lections you know:</a:t>
            </a:r>
          </a:p>
          <a:p>
            <a:pPr indent="-387350" lvl="0" marL="457200" marR="279400" rtl="0">
              <a:lnSpc>
                <a:spcPct val="142857"/>
              </a:lnSpc>
              <a:spcBef>
                <a:spcPts val="1100"/>
              </a:spcBef>
              <a:buClr>
                <a:schemeClr val="dk1"/>
              </a:buClr>
              <a:buSzPct val="100000"/>
              <a:buChar char="●"/>
            </a:pPr>
            <a:r>
              <a:rPr lang="uk" sz="2500">
                <a:solidFill>
                  <a:schemeClr val="dk1"/>
                </a:solidFill>
                <a:highlight>
                  <a:srgbClr val="FFFFFF"/>
                </a:highlight>
              </a:rPr>
              <a:t>punctuation, stopwords, digits removing</a:t>
            </a:r>
          </a:p>
          <a:p>
            <a:pPr indent="-387350" lvl="0" marL="457200" marR="279400" rtl="0">
              <a:lnSpc>
                <a:spcPct val="142857"/>
              </a:lnSpc>
              <a:spcBef>
                <a:spcPts val="1100"/>
              </a:spcBef>
              <a:buClr>
                <a:schemeClr val="dk1"/>
              </a:buClr>
              <a:buSzPct val="100000"/>
              <a:buChar char="●"/>
            </a:pPr>
            <a:r>
              <a:rPr lang="uk" sz="2500">
                <a:solidFill>
                  <a:schemeClr val="dk1"/>
                </a:solidFill>
                <a:highlight>
                  <a:srgbClr val="FFFFFF"/>
                </a:highlight>
              </a:rPr>
              <a:t>tokenizing, lemmatization or stemming each synopsis</a:t>
            </a:r>
          </a:p>
          <a:p>
            <a:pPr indent="-387350" lvl="0" marL="457200" marR="279400" rtl="0">
              <a:lnSpc>
                <a:spcPct val="142857"/>
              </a:lnSpc>
              <a:spcBef>
                <a:spcPts val="1100"/>
              </a:spcBef>
              <a:buClr>
                <a:schemeClr val="dk1"/>
              </a:buClr>
              <a:buSzPct val="100000"/>
              <a:buChar char="●"/>
            </a:pPr>
            <a:r>
              <a:rPr lang="uk" sz="2500">
                <a:solidFill>
                  <a:schemeClr val="dk1"/>
                </a:solidFill>
                <a:highlight>
                  <a:srgbClr val="FFFFFF"/>
                </a:highlight>
              </a:rPr>
              <a:t>transforming the corpus into vector space using:</a:t>
            </a:r>
          </a:p>
          <a:p>
            <a:pPr indent="-387350" lvl="0" marL="1371600" marR="279400" rtl="0">
              <a:lnSpc>
                <a:spcPct val="142857"/>
              </a:lnSpc>
              <a:spcBef>
                <a:spcPts val="1100"/>
              </a:spcBef>
              <a:buClr>
                <a:schemeClr val="dk1"/>
              </a:buClr>
              <a:buSzPct val="100000"/>
              <a:buChar char="❖"/>
            </a:pPr>
            <a:r>
              <a:rPr lang="uk" sz="2500">
                <a:solidFill>
                  <a:schemeClr val="dk1"/>
                </a:solidFill>
                <a:highlight>
                  <a:srgbClr val="FFFFFF"/>
                </a:highlight>
              </a:rPr>
              <a:t>TF-IDF</a:t>
            </a:r>
          </a:p>
          <a:p>
            <a:pPr indent="-387350" lvl="0" marL="1371600" marR="279400" rtl="0">
              <a:lnSpc>
                <a:spcPct val="142857"/>
              </a:lnSpc>
              <a:spcBef>
                <a:spcPts val="1100"/>
              </a:spcBef>
              <a:buClr>
                <a:schemeClr val="dk1"/>
              </a:buClr>
              <a:buSzPct val="100000"/>
              <a:buChar char="❖"/>
            </a:pPr>
            <a:r>
              <a:rPr lang="uk" sz="2500">
                <a:solidFill>
                  <a:schemeClr val="dk1"/>
                </a:solidFill>
                <a:highlight>
                  <a:srgbClr val="FFFFFF"/>
                </a:highlight>
              </a:rPr>
              <a:t>One-Hot encoding</a:t>
            </a:r>
          </a:p>
          <a:p>
            <a:pPr indent="-387350" lvl="0" marL="1371600" marR="279400" rtl="0">
              <a:lnSpc>
                <a:spcPct val="142857"/>
              </a:lnSpc>
              <a:spcBef>
                <a:spcPts val="1100"/>
              </a:spcBef>
              <a:buClr>
                <a:schemeClr val="dk1"/>
              </a:buClr>
              <a:buSzPct val="100000"/>
              <a:buChar char="❖"/>
            </a:pPr>
            <a:r>
              <a:rPr lang="uk" sz="2500">
                <a:solidFill>
                  <a:schemeClr val="dk1"/>
                </a:solidFill>
                <a:highlight>
                  <a:srgbClr val="FFFFFF"/>
                </a:highlight>
              </a:rPr>
              <a:t>Vectorization etc.</a:t>
            </a:r>
          </a:p>
          <a:p>
            <a:pPr lvl="0" marR="279400" rtl="0">
              <a:lnSpc>
                <a:spcPct val="142857"/>
              </a:lnSpc>
              <a:spcBef>
                <a:spcPts val="110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marR="279400" rtl="0">
              <a:lnSpc>
                <a:spcPct val="142857"/>
              </a:lnSpc>
              <a:spcBef>
                <a:spcPts val="110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marR="279400" rtl="0">
              <a:lnSpc>
                <a:spcPct val="142857"/>
              </a:lnSpc>
              <a:spcBef>
                <a:spcPts val="1100"/>
              </a:spcBef>
              <a:buNone/>
            </a:pPr>
            <a:r>
              <a:rPr lang="uk" sz="105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Naive Bayes classifier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877" y="519152"/>
            <a:ext cx="6655625" cy="444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74" y="0"/>
            <a:ext cx="7184224" cy="506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924" y="0"/>
            <a:ext cx="7456299" cy="50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75" y="809625"/>
            <a:ext cx="7000040" cy="40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Logistic Regression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54" y="700129"/>
            <a:ext cx="8272350" cy="398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528651"/>
            <a:ext cx="5656974" cy="45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75" y="51400"/>
            <a:ext cx="6395125" cy="487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SVM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25" y="597799"/>
            <a:ext cx="7450700" cy="42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classification process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100" y="30536"/>
            <a:ext cx="6887100" cy="493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575" y="0"/>
            <a:ext cx="6438725" cy="5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Unupervised ML algorithms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Why clustering?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927" y="692077"/>
            <a:ext cx="6922500" cy="417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Document clustering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75" y="658704"/>
            <a:ext cx="7108750" cy="42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Document clustering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611724"/>
            <a:ext cx="7398325" cy="44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Document clustering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79" y="521025"/>
            <a:ext cx="7852385" cy="4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Document clustering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4" y="112074"/>
            <a:ext cx="8807875" cy="48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53" y="229425"/>
            <a:ext cx="8513549" cy="47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4294967295" type="ctrTitle"/>
          </p:nvPr>
        </p:nvSpPr>
        <p:spPr>
          <a:xfrm>
            <a:off x="2173100" y="1065575"/>
            <a:ext cx="5299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categorization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7" y="785827"/>
            <a:ext cx="7112824" cy="42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classification process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450" y="71500"/>
            <a:ext cx="6940599" cy="4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classification process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578" y="0"/>
            <a:ext cx="7073724" cy="50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classification process: Supervised ML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771525"/>
            <a:ext cx="6579175" cy="4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47250" y="174350"/>
            <a:ext cx="7684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Unsupervised Machine Learning overview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75" y="847725"/>
            <a:ext cx="7604000" cy="40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249074" y="174350"/>
            <a:ext cx="8655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classification process: Unsupervised ML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00" y="780300"/>
            <a:ext cx="6477374" cy="42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332575" y="3985275"/>
            <a:ext cx="1768500" cy="89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682700" y="3350125"/>
            <a:ext cx="3424800" cy="5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236912" y="0"/>
            <a:ext cx="6922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Libraries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5" y="684900"/>
            <a:ext cx="5793554" cy="4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799" y="1300299"/>
            <a:ext cx="3556124" cy="19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