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Ubuntu"/>
      <p:regular r:id="rId43"/>
      <p:bold r:id="rId44"/>
      <p:italic r:id="rId45"/>
      <p:boldItalic r:id="rId46"/>
    </p:embeddedFon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Ubuntu-bold.fntdata"/><Relationship Id="rId43" Type="http://schemas.openxmlformats.org/officeDocument/2006/relationships/font" Target="fonts/Ubuntu-regular.fntdata"/><Relationship Id="rId46" Type="http://schemas.openxmlformats.org/officeDocument/2006/relationships/font" Target="fonts/Ubuntu-boldItalic.fntdata"/><Relationship Id="rId45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1425" y="2838934"/>
            <a:ext cx="52167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n.wikipedia.org/wiki/Topic_mode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93700" y="2662"/>
            <a:ext cx="3232500" cy="2343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298900" y="2856700"/>
            <a:ext cx="83961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Text classification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392060" y="336265"/>
            <a:ext cx="2235783" cy="1676832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Word2Vec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" y="1539350"/>
            <a:ext cx="45910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300" y="1482045"/>
            <a:ext cx="4540649" cy="28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Neural Network inside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75" y="723900"/>
            <a:ext cx="5842524" cy="43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Neural Netwroks for both methods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50" y="762025"/>
            <a:ext cx="7430399" cy="42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What use?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5" y="991780"/>
            <a:ext cx="8101750" cy="32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Result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29" y="803454"/>
            <a:ext cx="7490775" cy="4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Process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23953"/>
            <a:ext cx="7620000" cy="386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process: Supervised ML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74350"/>
            <a:ext cx="8829675" cy="454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8" y="912658"/>
            <a:ext cx="7659724" cy="39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875" y="1047725"/>
            <a:ext cx="68199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01" y="1087851"/>
            <a:ext cx="8541225" cy="28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Text classification process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50" y="102277"/>
            <a:ext cx="7244599" cy="49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45400" y="186800"/>
            <a:ext cx="6887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4500">
                <a:solidFill>
                  <a:srgbClr val="674EA7"/>
                </a:solidFill>
              </a:rPr>
              <a:t>DOC2VEC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000125"/>
            <a:ext cx="5614225" cy="40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923925"/>
            <a:ext cx="7575600" cy="40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Process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LSA / LDA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4500">
                <a:solidFill>
                  <a:srgbClr val="674EA7"/>
                </a:solidFill>
              </a:rPr>
              <a:t>LSI&amp;LSA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22384"/>
          <a:stretch/>
        </p:blipFill>
        <p:spPr>
          <a:xfrm>
            <a:off x="606775" y="1325200"/>
            <a:ext cx="8102099" cy="29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The Problem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02" y="876300"/>
            <a:ext cx="7570124" cy="3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The Problem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50" y="105550"/>
            <a:ext cx="6247349" cy="4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LSA: What is it?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23800" y="946500"/>
            <a:ext cx="8618100" cy="3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uk" sz="2500"/>
              <a:t>statistical method for automatic indexing and retrieval that attempts to solve the major problems of the current technology  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uk" sz="2500"/>
              <a:t>Intended to uncover latent semantic structure in the data that is hidden  </a:t>
            </a:r>
          </a:p>
          <a:p>
            <a:pPr indent="-387350" lvl="0" marL="457200">
              <a:spcBef>
                <a:spcPts val="0"/>
              </a:spcBef>
              <a:buSzPct val="100000"/>
              <a:buChar char="●"/>
            </a:pPr>
            <a:r>
              <a:rPr lang="uk" sz="2500"/>
              <a:t>Creates a semantic space wherein terms and documents that are associated are placed near one another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The Setting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8" y="881078"/>
            <a:ext cx="8269499" cy="386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Latent Semantic Analysis 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75" y="764975"/>
            <a:ext cx="7604649" cy="4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01" y="0"/>
            <a:ext cx="6712000" cy="50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05" y="160230"/>
            <a:ext cx="8265549" cy="4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50" y="0"/>
            <a:ext cx="6938075" cy="50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The Result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11598" t="0"/>
          <a:stretch/>
        </p:blipFill>
        <p:spPr>
          <a:xfrm>
            <a:off x="136975" y="1135987"/>
            <a:ext cx="8730275" cy="28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4500">
                <a:solidFill>
                  <a:srgbClr val="674EA7"/>
                </a:solidFill>
              </a:rPr>
              <a:t>LDA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60425" y="1120850"/>
            <a:ext cx="81699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 sz="25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Latent Dirichlet allocation (LDA)</a:t>
            </a:r>
            <a:r>
              <a:rPr lang="uk" sz="25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is a </a:t>
            </a:r>
            <a:r>
              <a:rPr lang="uk" sz="2500">
                <a:solidFill>
                  <a:srgbClr val="DD4814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3"/>
              </a:rPr>
              <a:t>topic model</a:t>
            </a:r>
            <a:r>
              <a:rPr lang="uk" sz="25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that generates topics based on word frequency from a set of documents. LDA is particularly useful for finding reasonably accurate mixtures of topics within a given document set.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LDA process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95250"/>
            <a:ext cx="69342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LDA process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99" y="700924"/>
            <a:ext cx="6774974" cy="4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Example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2" y="742950"/>
            <a:ext cx="7784024" cy="42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523074" y="174350"/>
            <a:ext cx="8269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LDA process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76199"/>
            <a:ext cx="6737301" cy="4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ctrTitle"/>
          </p:nvPr>
        </p:nvSpPr>
        <p:spPr>
          <a:xfrm>
            <a:off x="2173100" y="1065575"/>
            <a:ext cx="52992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What’s hard?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12" y="972400"/>
            <a:ext cx="37242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50" y="2914350"/>
            <a:ext cx="36195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00" y="1461850"/>
            <a:ext cx="41529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450" y="3150287"/>
            <a:ext cx="4286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ctrTitle"/>
          </p:nvPr>
        </p:nvSpPr>
        <p:spPr>
          <a:xfrm>
            <a:off x="0" y="1227475"/>
            <a:ext cx="9144000" cy="18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7200">
                <a:solidFill>
                  <a:srgbClr val="FFFFFF"/>
                </a:solidFill>
              </a:rPr>
              <a:t>Word embeddings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Word representation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27" y="776275"/>
            <a:ext cx="6249799" cy="42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Distributional representation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00" y="745125"/>
            <a:ext cx="6239449" cy="43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44299" y="174350"/>
            <a:ext cx="6887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uk" sz="3000">
                <a:solidFill>
                  <a:srgbClr val="434343"/>
                </a:solidFill>
              </a:rPr>
              <a:t>Start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78" y="990600"/>
            <a:ext cx="7008275" cy="3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00" y="859254"/>
            <a:ext cx="7933950" cy="38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245400" y="186800"/>
            <a:ext cx="6887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uk" sz="4500">
                <a:solidFill>
                  <a:srgbClr val="674EA7"/>
                </a:solidFill>
              </a:rPr>
              <a:t>WORD2VEC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