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57" r:id="rId6"/>
    <p:sldId id="258" r:id="rId7"/>
    <p:sldId id="261" r:id="rId8"/>
    <p:sldId id="266" r:id="rId9"/>
    <p:sldId id="263" r:id="rId10"/>
    <p:sldId id="265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4CF6-42BF-E897-B626-302D006FB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AEA4F-7A88-6247-A586-242B3AE94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F7F05-41B3-ADA7-A4F6-FE8FC61E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B117-9776-41BC-BE75-77C32D3D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555A-32B5-D2AF-330A-788DBCA6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29E2-427B-C684-DEFC-6A755C35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2221C-607B-9F8E-0852-60203BEA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3552-DCD1-B305-DA6A-0B464FA8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A388-85D7-63DA-D42F-F79672F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6702-E81F-DCE3-42D0-DCBAECDD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29D21-16C4-B940-045B-CA4FCAC5C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96E07-413E-B409-D9D8-8047856E7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CCB8-C1B6-37B3-25E0-7A92B44B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1A1B-037A-844E-78A2-7B259203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5061-ED77-D6C5-E05A-AA4C92F0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2EC2-0F90-7404-A4EF-8B2C2BE9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3BE-D993-9573-0D4F-9287F539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8ED6-CA3B-5249-39C8-42408A2C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B481-F47C-3862-4B5B-94C360A9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03AE-DFB3-A7A0-4FD9-7E9FEA7E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842A-71B1-7383-3613-91B5AF5E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8953-3095-C246-2159-106B1B45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DFC3-2059-0A6E-A4B2-F03409C8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27CC-6087-739F-F047-18B5CB19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AE58-6197-0C97-FDA5-4E29C427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97D-81DC-9579-2AA0-5C165284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16F1-E66B-4F8C-9FCB-E551D3B2B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6ED03-58CA-E44E-C989-B1A3B477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5BF4E-6F5C-D25D-58BA-C5BE6A0D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AA282-70AE-401B-950E-F4C0386F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C0588-59D6-63F9-54AE-A4F405D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996-157C-B72B-7FF0-DC23DAC5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C843-C5E6-5FF9-5151-72EBD1C9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2F60A-8FEF-DF69-92A4-1D38BB8E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2014E-E559-69F3-6906-EA8A81C69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48864-A297-855E-FB95-83232C87B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402BC-8D9C-F9F5-A960-AEA6D94B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813B9-D80F-CE71-5F36-9C60A6D3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8D1AC-0CE9-6FEF-8C3A-F18B966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9003-BE06-ECA4-3CE6-D69842D3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8DB1-C75E-8899-993C-D2336374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4E551-1473-5613-644F-B1AEFF2C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8BF13-475C-5CA5-C74C-9DBB7321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7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0B75F-9592-1365-7169-54BA2749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ACC6F-EE0B-B433-00C7-B964D653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CB8B3-1E6D-3E95-A60D-12D4C663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4E2E-2632-CB2E-2995-02369BD5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976C-CBD2-FC47-9D03-101BE0E6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DF200-C542-13B6-6AD3-958FBBA8B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3579A-BE9B-B621-B945-2F2E2AA9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5765-882C-CB59-31DA-C55968EF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ED93E-0FEE-AAA9-CAF4-1851443F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AE51-A0A3-932C-CE02-75AB95D5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D67B9-C9D5-E9D4-6357-CEBFC650D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DFA24-250B-F114-83B1-F3EA469C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4F107-BA9F-2878-3D06-3A65B313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C5AB-F03B-5380-BF87-7A1E59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7E39C-EAB6-897A-D1E7-67E71C7C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D385A-0C56-1607-9EFE-68BBA90E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C0C3-52AE-2580-1976-0CF17949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B8AA5-5E01-B615-1EE3-B0BF76B10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40897-9581-455F-B340-5D0EC7E15A3B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750C-E8BF-22A6-C1DC-3C119912F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51D0-2C21-A209-B1D6-2971259F3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899CA-8EDB-4695-B1C6-A64EAB1BA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naic.org/sites/default/files/research-actuarial-property-casualty-market-share.pdf" TargetMode="External"/><Relationship Id="rId2" Type="http://schemas.openxmlformats.org/officeDocument/2006/relationships/hyperlink" Target="https://www.autoevolution.com/news/1920-classic-yacht-previously-owned-by-royalty-is-a-2-million-piece-of-history-199356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920 Classic Yacht Previously Owned by a Royalty Is a $2 Million Piece of  History - autoevolution">
            <a:extLst>
              <a:ext uri="{FF2B5EF4-FFF2-40B4-BE49-F238E27FC236}">
                <a16:creationId xmlns:a16="http://schemas.microsoft.com/office/drawing/2014/main" id="{93C8ED60-3B4C-F7B6-B32C-640FB044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21EEA-62F5-F939-0F3B-7E238552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532" y="0"/>
            <a:ext cx="9144000" cy="2387600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Marine Underwriting Demo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244B0-DA73-C241-727B-317A71D77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136" y="2601119"/>
            <a:ext cx="3752904" cy="1655762"/>
          </a:xfrm>
        </p:spPr>
        <p:txBody>
          <a:bodyPr>
            <a:normAutofit/>
          </a:bodyPr>
          <a:lstStyle/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By: Robin M. </a:t>
            </a:r>
          </a:p>
        </p:txBody>
      </p:sp>
    </p:spTree>
    <p:extLst>
      <p:ext uri="{BB962C8B-B14F-4D97-AF65-F5344CB8AC3E}">
        <p14:creationId xmlns:p14="http://schemas.microsoft.com/office/powerpoint/2010/main" val="194881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182F-B428-2B60-B3B5-8CE1BCCA1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230" y="250123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Underwriting Strategy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566D1-D21F-DE6A-0A9E-89335EFD5578}"/>
              </a:ext>
            </a:extLst>
          </p:cNvPr>
          <p:cNvSpPr txBox="1"/>
          <p:nvPr/>
        </p:nvSpPr>
        <p:spPr>
          <a:xfrm>
            <a:off x="2579451" y="2528407"/>
            <a:ext cx="70330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Underwrite vessels only if the operator has similar boating experience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Avoid boats 25 years and older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Avoid insuring vessels with wood hulls </a:t>
            </a:r>
          </a:p>
        </p:txBody>
      </p:sp>
    </p:spTree>
    <p:extLst>
      <p:ext uri="{BB962C8B-B14F-4D97-AF65-F5344CB8AC3E}">
        <p14:creationId xmlns:p14="http://schemas.microsoft.com/office/powerpoint/2010/main" val="19003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7EEE4C-DC43-E89C-18DF-90E18BEF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2" y="167465"/>
            <a:ext cx="5842429" cy="5162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CD164-95D0-2019-F11F-544D3D7660C9}"/>
              </a:ext>
            </a:extLst>
          </p:cNvPr>
          <p:cNvSpPr txBox="1"/>
          <p:nvPr/>
        </p:nvSpPr>
        <p:spPr>
          <a:xfrm>
            <a:off x="264424" y="5514946"/>
            <a:ext cx="511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 Claim and Premium Amount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62B58-7D02-0554-6EC3-2FE49BDFB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84" y="167465"/>
            <a:ext cx="5940994" cy="5162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4CFEF-79EE-0B1D-0DB7-644D01E1F236}"/>
              </a:ext>
            </a:extLst>
          </p:cNvPr>
          <p:cNvSpPr txBox="1"/>
          <p:nvPr/>
        </p:nvSpPr>
        <p:spPr>
          <a:xfrm>
            <a:off x="6350385" y="5514309"/>
            <a:ext cx="5577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Claim and Premium Amount Would look like if suggested underwriting strategy was implemented in 2024</a:t>
            </a:r>
          </a:p>
        </p:txBody>
      </p:sp>
    </p:spTree>
    <p:extLst>
      <p:ext uri="{BB962C8B-B14F-4D97-AF65-F5344CB8AC3E}">
        <p14:creationId xmlns:p14="http://schemas.microsoft.com/office/powerpoint/2010/main" val="314175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E7018-4BC2-7C2B-545B-851387EE1814}"/>
              </a:ext>
            </a:extLst>
          </p:cNvPr>
          <p:cNvSpPr txBox="1"/>
          <p:nvPr/>
        </p:nvSpPr>
        <p:spPr>
          <a:xfrm>
            <a:off x="1213206" y="1819950"/>
            <a:ext cx="9902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these underwriting strategies taken under consideration, we would have went from a Loss Ratio of 80%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A Loss Ratio of 55%.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That 55% Loss Ratio for Marine Vessels is approximately in line with Travelers Direct Loss to EP Ratio for 2024 according to the NAIC 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This underwriting strategy should be implemented for the 2025 fiscal year, and monitored for improved trends and performances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The Puget Sound should be further investigated in relation to its Fiberglass over Wood claims. Was that trend specific to 2024, or perhaps with more data a more regular trend can be established and we can adjust underwriting appetite accordingly.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195DA-B3A5-F430-E06D-8E9FF6F98134}"/>
              </a:ext>
            </a:extLst>
          </p:cNvPr>
          <p:cNvSpPr txBox="1"/>
          <p:nvPr/>
        </p:nvSpPr>
        <p:spPr>
          <a:xfrm>
            <a:off x="3450076" y="321013"/>
            <a:ext cx="5291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419427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C073-44A3-AEDD-160D-0B1F9A27A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374" y="388925"/>
            <a:ext cx="3855395" cy="1029410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06A4F-A20E-E9A0-2241-C5466D22B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706" y="2105061"/>
            <a:ext cx="10022732" cy="250693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Boat Image Background:</a:t>
            </a:r>
          </a:p>
          <a:p>
            <a:r>
              <a:rPr lang="en-US" dirty="0"/>
              <a:t> </a:t>
            </a:r>
            <a:r>
              <a:rPr lang="en-US" u="sng" dirty="0">
                <a:hlinkClick r:id="rId2"/>
              </a:rPr>
              <a:t>https://www.autoevolution.com/news/1920-classic-yacht-previously-owned-by-royalty-is-a-2-million-piece-of-history-199356.html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NAIC Data:</a:t>
            </a:r>
          </a:p>
          <a:p>
            <a:r>
              <a:rPr lang="en-US" dirty="0"/>
              <a:t> </a:t>
            </a:r>
            <a:r>
              <a:rPr lang="en-US" u="sng" dirty="0">
                <a:hlinkClick r:id="rId3"/>
              </a:rPr>
              <a:t>https://content.naic.org/sites/default/files/research-actuarial-property-casualty-market-share.pdf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F9D6-4B5D-31D8-2B24-BB21C13E7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009745" cy="1165596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44AE2-3E90-66F2-AE6F-01F722F33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47" y="1741094"/>
            <a:ext cx="5544766" cy="1527399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Direct Loss to EP ratio at Travelers according to the NAIC was 54% in 2024.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4E1DF7-41C4-44F5-F0F3-561E4C1E6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13" y="453958"/>
            <a:ext cx="6209489" cy="62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17CDC-00E0-21BD-DDD3-53AE0DC49FA8}"/>
              </a:ext>
            </a:extLst>
          </p:cNvPr>
          <p:cNvSpPr txBox="1"/>
          <p:nvPr/>
        </p:nvSpPr>
        <p:spPr>
          <a:xfrm>
            <a:off x="403698" y="3026978"/>
            <a:ext cx="5262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Marine Loss Ratio for the sample 500 policies of this year are at 80%.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indicates that an underwriting strategy should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62960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D0C7-748A-FD23-6490-FACA3E8A8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060" y="200279"/>
            <a:ext cx="5441005" cy="1301784"/>
          </a:xfrm>
          <a:noFill/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541EF-7EA1-B870-A90C-213BC77D392E}"/>
              </a:ext>
            </a:extLst>
          </p:cNvPr>
          <p:cNvSpPr txBox="1"/>
          <p:nvPr/>
        </p:nvSpPr>
        <p:spPr>
          <a:xfrm>
            <a:off x="1922834" y="1984442"/>
            <a:ext cx="815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Utilizing AI technology and industry knowledge of marine insurance, I created a mock set of data for 500 policies in a year throughout the US region.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prompt engineering, I specified how I wanted every column of data to be generated, such as hull types, locations, and generating purchase price values based off of Yachtworld.com.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the data was generated, data cleaning steps were taken to remove junk data and then it was further reorganized. AI is a beneficial tool, but the results must be monitored and reviewed before any analysis.</a:t>
            </a:r>
          </a:p>
        </p:txBody>
      </p:sp>
    </p:spTree>
    <p:extLst>
      <p:ext uri="{BB962C8B-B14F-4D97-AF65-F5344CB8AC3E}">
        <p14:creationId xmlns:p14="http://schemas.microsoft.com/office/powerpoint/2010/main" val="304753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3A0F8-BFF9-78E9-DE12-00F7376F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7" t="501" r="665"/>
          <a:stretch>
            <a:fillRect/>
          </a:stretch>
        </p:blipFill>
        <p:spPr>
          <a:xfrm>
            <a:off x="0" y="1588270"/>
            <a:ext cx="12192000" cy="526973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899EC30-83B5-0E06-3E59-C05A5481CA33}"/>
              </a:ext>
            </a:extLst>
          </p:cNvPr>
          <p:cNvSpPr txBox="1">
            <a:spLocks/>
          </p:cNvSpPr>
          <p:nvPr/>
        </p:nvSpPr>
        <p:spPr>
          <a:xfrm>
            <a:off x="2138816" y="197588"/>
            <a:ext cx="7571715" cy="1390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the mock data, I built a dynamic Excel dashboard that simulates how changes in underwriting rules affect overall profit, regional profit and the overall loss ratio given various sensitivity analysis. </a:t>
            </a:r>
          </a:p>
        </p:txBody>
      </p:sp>
    </p:spTree>
    <p:extLst>
      <p:ext uri="{BB962C8B-B14F-4D97-AF65-F5344CB8AC3E}">
        <p14:creationId xmlns:p14="http://schemas.microsoft.com/office/powerpoint/2010/main" val="107611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E375-FD19-92FE-63BC-A89448CE6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752" y="369651"/>
            <a:ext cx="7639456" cy="1136413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KPIs from Mock Data: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3DA32-4D58-9FF2-B963-DCDA4F83F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451" y="2208180"/>
            <a:ext cx="9646596" cy="3988340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Annual Claims Cost: $998,050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Annual Earned Premium*: $1,247,563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Ratio 2024: 80%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of Marine Claims 2023: 215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Exposure Sample Size: 500 Policies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FD449-B869-4270-6221-947EB3A5A759}"/>
              </a:ext>
            </a:extLst>
          </p:cNvPr>
          <p:cNvSpPr txBox="1"/>
          <p:nvPr/>
        </p:nvSpPr>
        <p:spPr>
          <a:xfrm>
            <a:off x="8501973" y="6165183"/>
            <a:ext cx="377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*All Written Premium is assumed as    Earned Premium in this model. </a:t>
            </a:r>
          </a:p>
        </p:txBody>
      </p:sp>
    </p:spTree>
    <p:extLst>
      <p:ext uri="{BB962C8B-B14F-4D97-AF65-F5344CB8AC3E}">
        <p14:creationId xmlns:p14="http://schemas.microsoft.com/office/powerpoint/2010/main" val="413257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DFFA-199A-DCA5-19A3-97DCAB985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2831" y="344901"/>
            <a:ext cx="6413771" cy="912678"/>
          </a:xfrm>
        </p:spPr>
        <p:txBody>
          <a:bodyPr>
            <a:no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Key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455B6-9229-53AD-3CFC-1659F2CD7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01240"/>
            <a:ext cx="5068111" cy="524320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Implementing more stringent underwriting rules regarding previous watercraft operator experience could reduce losses across all regions.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notably the Gulf Coast region had a 260% Loss Ratio if only policies without similar operator experience were analyzed. Compared to the 110% Loss Ratio aggregate for the Gulf Coast this year.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E09FA-44D2-5027-3A17-CE9D5027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25" y="233464"/>
            <a:ext cx="6704790" cy="5972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B0F30-9AFF-CD7E-3550-194D05B97B21}"/>
              </a:ext>
            </a:extLst>
          </p:cNvPr>
          <p:cNvSpPr txBox="1"/>
          <p:nvPr/>
        </p:nvSpPr>
        <p:spPr>
          <a:xfrm>
            <a:off x="6096000" y="6205639"/>
            <a:ext cx="598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Ratio, given as a % at the bottom, for polices where operators DID NOT have similar size boating experience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9789BA-A05F-A08C-5118-12CC2A5057D5}"/>
              </a:ext>
            </a:extLst>
          </p:cNvPr>
          <p:cNvSpPr/>
          <p:nvPr/>
        </p:nvSpPr>
        <p:spPr>
          <a:xfrm>
            <a:off x="7743218" y="5372726"/>
            <a:ext cx="880758" cy="7726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02869-D824-9963-15B9-D66E7AD32D5F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4784794" y="4155565"/>
            <a:ext cx="3087408" cy="18766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7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92D180-5C9A-6D20-A6B6-FFBCEDDD0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936" y="5919821"/>
            <a:ext cx="8120128" cy="938179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Shifting appetite away from yachts 25 years and older reduces loss ratios in key coastal regions by over 24%.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38875-684C-FDB4-FF58-9C9A44D2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5" y="775251"/>
            <a:ext cx="5767590" cy="4974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D367E4-4F19-6931-46FC-58DDB102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0" y="775251"/>
            <a:ext cx="5746309" cy="497464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8818548-E158-4721-6779-A8CB7A6C144D}"/>
              </a:ext>
            </a:extLst>
          </p:cNvPr>
          <p:cNvSpPr/>
          <p:nvPr/>
        </p:nvSpPr>
        <p:spPr>
          <a:xfrm>
            <a:off x="4234774" y="5173518"/>
            <a:ext cx="705116" cy="6525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1CD7ED-9F76-D061-322B-30E256EDDFC5}"/>
              </a:ext>
            </a:extLst>
          </p:cNvPr>
          <p:cNvSpPr/>
          <p:nvPr/>
        </p:nvSpPr>
        <p:spPr>
          <a:xfrm>
            <a:off x="8245812" y="5173519"/>
            <a:ext cx="705116" cy="6525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D5BB65-23C6-C541-0FC2-B085B1D081FD}"/>
              </a:ext>
            </a:extLst>
          </p:cNvPr>
          <p:cNvSpPr/>
          <p:nvPr/>
        </p:nvSpPr>
        <p:spPr>
          <a:xfrm>
            <a:off x="2143327" y="5139775"/>
            <a:ext cx="705116" cy="6525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B722F5-EDC0-0608-5A51-3A92CAAB9850}"/>
              </a:ext>
            </a:extLst>
          </p:cNvPr>
          <p:cNvSpPr/>
          <p:nvPr/>
        </p:nvSpPr>
        <p:spPr>
          <a:xfrm>
            <a:off x="10337259" y="5097294"/>
            <a:ext cx="705116" cy="6525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2D62D-1F1B-EA34-F282-DD9BA44BC383}"/>
              </a:ext>
            </a:extLst>
          </p:cNvPr>
          <p:cNvSpPr txBox="1"/>
          <p:nvPr/>
        </p:nvSpPr>
        <p:spPr>
          <a:xfrm>
            <a:off x="6125399" y="312214"/>
            <a:ext cx="565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Claim &amp; Premium if only younger boats were considered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A16ED-D4E5-44EB-8DCF-DF2E40DD6C60}"/>
              </a:ext>
            </a:extLst>
          </p:cNvPr>
          <p:cNvSpPr txBox="1"/>
          <p:nvPr/>
        </p:nvSpPr>
        <p:spPr>
          <a:xfrm>
            <a:off x="116005" y="312214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for this year</a:t>
            </a:r>
          </a:p>
        </p:txBody>
      </p:sp>
    </p:spTree>
    <p:extLst>
      <p:ext uri="{BB962C8B-B14F-4D97-AF65-F5344CB8AC3E}">
        <p14:creationId xmlns:p14="http://schemas.microsoft.com/office/powerpoint/2010/main" val="276955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9C30B4-E541-C44C-DBF9-D283A107B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868" y="4298673"/>
            <a:ext cx="4907285" cy="138153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regional consideration to the Puget Sound should be given for hull types of fiberglass over wood. Marine Vessels with this hull type had a 232% Loss Ratio, a striking anomaly.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63023-A12C-205E-81F2-33FAA661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5" y="178590"/>
            <a:ext cx="8069543" cy="3315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61A4DF-11D7-7C7C-DB68-394BD81D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87" y="3665468"/>
            <a:ext cx="5924550" cy="3105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DA6B7-CD87-5375-E6AA-F7FE3926985D}"/>
              </a:ext>
            </a:extLst>
          </p:cNvPr>
          <p:cNvSpPr txBox="1"/>
          <p:nvPr/>
        </p:nvSpPr>
        <p:spPr>
          <a:xfrm>
            <a:off x="8307422" y="2823200"/>
            <a:ext cx="355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Fiberglass over Wood Policy Data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532D22-C4D0-A368-499C-D9F5ACEFFA4F}"/>
              </a:ext>
            </a:extLst>
          </p:cNvPr>
          <p:cNvSpPr/>
          <p:nvPr/>
        </p:nvSpPr>
        <p:spPr>
          <a:xfrm>
            <a:off x="632298" y="1952828"/>
            <a:ext cx="1225685" cy="89494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10238-6411-C61D-9868-7EE03F516F6D}"/>
              </a:ext>
            </a:extLst>
          </p:cNvPr>
          <p:cNvSpPr/>
          <p:nvPr/>
        </p:nvSpPr>
        <p:spPr>
          <a:xfrm>
            <a:off x="8769485" y="4094497"/>
            <a:ext cx="1225685" cy="894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7D75AC-9FB1-85E4-2F6C-C8030F8DCC8E}"/>
              </a:ext>
            </a:extLst>
          </p:cNvPr>
          <p:cNvCxnSpPr>
            <a:endCxn id="12" idx="4"/>
          </p:cNvCxnSpPr>
          <p:nvPr/>
        </p:nvCxnSpPr>
        <p:spPr>
          <a:xfrm flipV="1">
            <a:off x="1245140" y="2847773"/>
            <a:ext cx="1" cy="12467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D41592-12FD-593E-23EE-41CA1F261103}"/>
              </a:ext>
            </a:extLst>
          </p:cNvPr>
          <p:cNvCxnSpPr/>
          <p:nvPr/>
        </p:nvCxnSpPr>
        <p:spPr>
          <a:xfrm flipV="1">
            <a:off x="5457217" y="4541969"/>
            <a:ext cx="3312268" cy="244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0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D1AD8-7A30-F6EF-8554-377FA9588DFC}"/>
              </a:ext>
            </a:extLst>
          </p:cNvPr>
          <p:cNvSpPr txBox="1"/>
          <p:nvPr/>
        </p:nvSpPr>
        <p:spPr>
          <a:xfrm>
            <a:off x="238539" y="3954435"/>
            <a:ext cx="36265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Wood hulls generate massive losses in the Great Lakes, South Atlantic, and West Coast regions.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Gulf Coast appears to do better with wood hulls at first glance however it should be noted there are ONLY 15 policies with wood hulls in this region.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D80B4F-40B4-4618-3A69-194BF0A3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" y="824948"/>
            <a:ext cx="7395518" cy="2944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D5355-FC72-7614-4E75-6F52A985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89" y="3984897"/>
            <a:ext cx="7044359" cy="2803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19E82B-1B25-EB50-D280-8740CD433FFE}"/>
              </a:ext>
            </a:extLst>
          </p:cNvPr>
          <p:cNvSpPr txBox="1"/>
          <p:nvPr/>
        </p:nvSpPr>
        <p:spPr>
          <a:xfrm>
            <a:off x="238539" y="354781"/>
            <a:ext cx="43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 from Policies with Wood Hulls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E3974-1A9E-2A90-7A23-C86A29007C9D}"/>
              </a:ext>
            </a:extLst>
          </p:cNvPr>
          <p:cNvSpPr txBox="1"/>
          <p:nvPr/>
        </p:nvSpPr>
        <p:spPr>
          <a:xfrm>
            <a:off x="7931285" y="3585103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 from Policies without Wood Hulls</a:t>
            </a:r>
          </a:p>
        </p:txBody>
      </p:sp>
    </p:spTree>
    <p:extLst>
      <p:ext uri="{BB962C8B-B14F-4D97-AF65-F5344CB8AC3E}">
        <p14:creationId xmlns:p14="http://schemas.microsoft.com/office/powerpoint/2010/main" val="161124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658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Marine Underwriting Demo Analysis</vt:lpstr>
      <vt:lpstr>Background</vt:lpstr>
      <vt:lpstr>Background</vt:lpstr>
      <vt:lpstr>PowerPoint Presentation</vt:lpstr>
      <vt:lpstr>KPIs from Mock Data:</vt:lpstr>
      <vt:lpstr>Key Findings</vt:lpstr>
      <vt:lpstr>PowerPoint Presentation</vt:lpstr>
      <vt:lpstr>PowerPoint Presentation</vt:lpstr>
      <vt:lpstr>PowerPoint Presentation</vt:lpstr>
      <vt:lpstr>Underwriting Strategy Takeaways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RJ Monk</dc:creator>
  <cp:lastModifiedBy>RJ Monk</cp:lastModifiedBy>
  <cp:revision>8</cp:revision>
  <dcterms:created xsi:type="dcterms:W3CDTF">2025-08-12T20:32:45Z</dcterms:created>
  <dcterms:modified xsi:type="dcterms:W3CDTF">2025-08-17T21:54:18Z</dcterms:modified>
</cp:coreProperties>
</file>