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1EFA600-4802-42F2-84E7-57357B20E746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A6013-8A1B-4419-9666-0E25A0EFE235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04358F-9482-41F8-9F7D-15E4379BEDC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u="sng" dirty="0"/>
            <a:t>Pour les analyses/</a:t>
          </a:r>
          <a:r>
            <a:rPr lang="fr-FR" u="sng" dirty="0" err="1"/>
            <a:t>debug</a:t>
          </a:r>
          <a:r>
            <a:rPr lang="fr-FR" u="sng" dirty="0"/>
            <a:t> : </a:t>
          </a:r>
          <a:r>
            <a:rPr lang="fr-FR" dirty="0"/>
            <a:t>Les évènements qui ont emmené à un bug nous permettent de mieux comprendre ce bug.</a:t>
          </a:r>
          <a:endParaRPr lang="en-US" dirty="0"/>
        </a:p>
      </dgm:t>
    </dgm:pt>
    <dgm:pt modelId="{5D7F110F-F3FD-4B28-B925-8F8688684839}" type="parTrans" cxnId="{A876064C-8776-479C-B45C-F6E1F07CD959}">
      <dgm:prSet/>
      <dgm:spPr/>
      <dgm:t>
        <a:bodyPr/>
        <a:lstStyle/>
        <a:p>
          <a:endParaRPr lang="en-US"/>
        </a:p>
      </dgm:t>
    </dgm:pt>
    <dgm:pt modelId="{D01A989D-A729-4AD7-8B1E-F1EB09BD5F52}" type="sibTrans" cxnId="{A876064C-8776-479C-B45C-F6E1F07CD959}">
      <dgm:prSet/>
      <dgm:spPr/>
      <dgm:t>
        <a:bodyPr/>
        <a:lstStyle/>
        <a:p>
          <a:endParaRPr lang="en-US"/>
        </a:p>
      </dgm:t>
    </dgm:pt>
    <dgm:pt modelId="{1B1C4711-9BD7-4213-B060-E7A73DAA29E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u="sng"/>
            <a:t>reprise de données :</a:t>
          </a:r>
          <a:r>
            <a:rPr lang="fr-FR"/>
            <a:t> En cas de panne c-a-d revenir dans l’état précédent la panne. (Ce que l'on a vu en base de données sur les pannes</a:t>
          </a:r>
          <a:endParaRPr lang="en-US"/>
        </a:p>
      </dgm:t>
    </dgm:pt>
    <dgm:pt modelId="{EA03448F-B8C8-412C-832B-92925631676A}" type="parTrans" cxnId="{1BF284B4-0074-4A75-AC94-AA42A08D4A44}">
      <dgm:prSet/>
      <dgm:spPr/>
      <dgm:t>
        <a:bodyPr/>
        <a:lstStyle/>
        <a:p>
          <a:endParaRPr lang="en-US"/>
        </a:p>
      </dgm:t>
    </dgm:pt>
    <dgm:pt modelId="{37127C49-EA9B-4C52-BECA-431D8066AA29}" type="sibTrans" cxnId="{1BF284B4-0074-4A75-AC94-AA42A08D4A44}">
      <dgm:prSet/>
      <dgm:spPr/>
      <dgm:t>
        <a:bodyPr/>
        <a:lstStyle/>
        <a:p>
          <a:endParaRPr lang="en-US"/>
        </a:p>
      </dgm:t>
    </dgm:pt>
    <dgm:pt modelId="{B997DF24-AD1A-4508-9A12-9DCCD273C780}" type="pres">
      <dgm:prSet presAssocID="{B0DA6013-8A1B-4419-9666-0E25A0EFE235}" presName="root" presStyleCnt="0">
        <dgm:presLayoutVars>
          <dgm:dir/>
          <dgm:resizeHandles val="exact"/>
        </dgm:presLayoutVars>
      </dgm:prSet>
      <dgm:spPr/>
    </dgm:pt>
    <dgm:pt modelId="{E5A02AE4-F2BC-4752-9A96-62E7110C5E98}" type="pres">
      <dgm:prSet presAssocID="{CB04358F-9482-41F8-9F7D-15E4379BEDC4}" presName="compNode" presStyleCnt="0"/>
      <dgm:spPr/>
    </dgm:pt>
    <dgm:pt modelId="{8ED75CC2-0DAE-428D-A15C-A8A429387B9B}" type="pres">
      <dgm:prSet presAssocID="{CB04358F-9482-41F8-9F7D-15E4379BED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6C85ABD-849F-45AF-9F13-D8B2E5142E59}" type="pres">
      <dgm:prSet presAssocID="{CB04358F-9482-41F8-9F7D-15E4379BEDC4}" presName="spaceRect" presStyleCnt="0"/>
      <dgm:spPr/>
    </dgm:pt>
    <dgm:pt modelId="{350D202A-E5A5-4125-92CB-8A3F97047DDF}" type="pres">
      <dgm:prSet presAssocID="{CB04358F-9482-41F8-9F7D-15E4379BEDC4}" presName="textRect" presStyleLbl="revTx" presStyleIdx="0" presStyleCnt="2">
        <dgm:presLayoutVars>
          <dgm:chMax val="1"/>
          <dgm:chPref val="1"/>
        </dgm:presLayoutVars>
      </dgm:prSet>
      <dgm:spPr/>
    </dgm:pt>
    <dgm:pt modelId="{3C40A144-362F-46E5-B34F-AD9203208232}" type="pres">
      <dgm:prSet presAssocID="{D01A989D-A729-4AD7-8B1E-F1EB09BD5F52}" presName="sibTrans" presStyleCnt="0"/>
      <dgm:spPr/>
    </dgm:pt>
    <dgm:pt modelId="{4EDE4A81-8FF3-43F1-A859-3A64F344A250}" type="pres">
      <dgm:prSet presAssocID="{1B1C4711-9BD7-4213-B060-E7A73DAA29E3}" presName="compNode" presStyleCnt="0"/>
      <dgm:spPr/>
    </dgm:pt>
    <dgm:pt modelId="{5FCDBCB4-90E5-44AE-BC68-7AF1B73BBA6C}" type="pres">
      <dgm:prSet presAssocID="{1B1C4711-9BD7-4213-B060-E7A73DAA29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358EC7-1FB4-4083-98FB-C837B904F7C8}" type="pres">
      <dgm:prSet presAssocID="{1B1C4711-9BD7-4213-B060-E7A73DAA29E3}" presName="spaceRect" presStyleCnt="0"/>
      <dgm:spPr/>
    </dgm:pt>
    <dgm:pt modelId="{804AAEEF-B402-4F8B-8466-141B2544F5A2}" type="pres">
      <dgm:prSet presAssocID="{1B1C4711-9BD7-4213-B060-E7A73DAA29E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76064C-8776-479C-B45C-F6E1F07CD959}" srcId="{B0DA6013-8A1B-4419-9666-0E25A0EFE235}" destId="{CB04358F-9482-41F8-9F7D-15E4379BEDC4}" srcOrd="0" destOrd="0" parTransId="{5D7F110F-F3FD-4B28-B925-8F8688684839}" sibTransId="{D01A989D-A729-4AD7-8B1E-F1EB09BD5F52}"/>
    <dgm:cxn modelId="{37E7E553-0FDA-4872-B187-1196826C87C4}" type="presOf" srcId="{1B1C4711-9BD7-4213-B060-E7A73DAA29E3}" destId="{804AAEEF-B402-4F8B-8466-141B2544F5A2}" srcOrd="0" destOrd="0" presId="urn:microsoft.com/office/officeart/2018/2/layout/IconLabelList"/>
    <dgm:cxn modelId="{DADD88AA-9587-4B70-B870-93CCBC333335}" type="presOf" srcId="{B0DA6013-8A1B-4419-9666-0E25A0EFE235}" destId="{B997DF24-AD1A-4508-9A12-9DCCD273C780}" srcOrd="0" destOrd="0" presId="urn:microsoft.com/office/officeart/2018/2/layout/IconLabelList"/>
    <dgm:cxn modelId="{1BF284B4-0074-4A75-AC94-AA42A08D4A44}" srcId="{B0DA6013-8A1B-4419-9666-0E25A0EFE235}" destId="{1B1C4711-9BD7-4213-B060-E7A73DAA29E3}" srcOrd="1" destOrd="0" parTransId="{EA03448F-B8C8-412C-832B-92925631676A}" sibTransId="{37127C49-EA9B-4C52-BECA-431D8066AA29}"/>
    <dgm:cxn modelId="{1764C6F2-56E0-48A8-9C6D-BD06291C9927}" type="presOf" srcId="{CB04358F-9482-41F8-9F7D-15E4379BEDC4}" destId="{350D202A-E5A5-4125-92CB-8A3F97047DDF}" srcOrd="0" destOrd="0" presId="urn:microsoft.com/office/officeart/2018/2/layout/IconLabelList"/>
    <dgm:cxn modelId="{C6C09BD0-34E8-4A75-9F8D-1F3CE35AFB02}" type="presParOf" srcId="{B997DF24-AD1A-4508-9A12-9DCCD273C780}" destId="{E5A02AE4-F2BC-4752-9A96-62E7110C5E98}" srcOrd="0" destOrd="0" presId="urn:microsoft.com/office/officeart/2018/2/layout/IconLabelList"/>
    <dgm:cxn modelId="{6823F2B9-8CFA-46D2-B87B-1170135ED1F9}" type="presParOf" srcId="{E5A02AE4-F2BC-4752-9A96-62E7110C5E98}" destId="{8ED75CC2-0DAE-428D-A15C-A8A429387B9B}" srcOrd="0" destOrd="0" presId="urn:microsoft.com/office/officeart/2018/2/layout/IconLabelList"/>
    <dgm:cxn modelId="{DD1E877C-CB00-4266-896D-6390C14EE756}" type="presParOf" srcId="{E5A02AE4-F2BC-4752-9A96-62E7110C5E98}" destId="{C6C85ABD-849F-45AF-9F13-D8B2E5142E59}" srcOrd="1" destOrd="0" presId="urn:microsoft.com/office/officeart/2018/2/layout/IconLabelList"/>
    <dgm:cxn modelId="{07DB3F94-540C-4208-AD42-60FD5183DB8E}" type="presParOf" srcId="{E5A02AE4-F2BC-4752-9A96-62E7110C5E98}" destId="{350D202A-E5A5-4125-92CB-8A3F97047DDF}" srcOrd="2" destOrd="0" presId="urn:microsoft.com/office/officeart/2018/2/layout/IconLabelList"/>
    <dgm:cxn modelId="{D7B0AAA6-5205-4C70-8E19-2EA217F81E48}" type="presParOf" srcId="{B997DF24-AD1A-4508-9A12-9DCCD273C780}" destId="{3C40A144-362F-46E5-B34F-AD9203208232}" srcOrd="1" destOrd="0" presId="urn:microsoft.com/office/officeart/2018/2/layout/IconLabelList"/>
    <dgm:cxn modelId="{3906D9FF-380B-4A7D-9DC6-B501BC5CB784}" type="presParOf" srcId="{B997DF24-AD1A-4508-9A12-9DCCD273C780}" destId="{4EDE4A81-8FF3-43F1-A859-3A64F344A250}" srcOrd="2" destOrd="0" presId="urn:microsoft.com/office/officeart/2018/2/layout/IconLabelList"/>
    <dgm:cxn modelId="{5D742138-C3AE-48E9-865F-BDF52B9F4D26}" type="presParOf" srcId="{4EDE4A81-8FF3-43F1-A859-3A64F344A250}" destId="{5FCDBCB4-90E5-44AE-BC68-7AF1B73BBA6C}" srcOrd="0" destOrd="0" presId="urn:microsoft.com/office/officeart/2018/2/layout/IconLabelList"/>
    <dgm:cxn modelId="{BE5155B6-5C33-4815-ACED-DFB21A77F648}" type="presParOf" srcId="{4EDE4A81-8FF3-43F1-A859-3A64F344A250}" destId="{98358EC7-1FB4-4083-98FB-C837B904F7C8}" srcOrd="1" destOrd="0" presId="urn:microsoft.com/office/officeart/2018/2/layout/IconLabelList"/>
    <dgm:cxn modelId="{4EA837D8-044A-48ED-9D71-DB1C29731641}" type="presParOf" srcId="{4EDE4A81-8FF3-43F1-A859-3A64F344A250}" destId="{804AAEEF-B402-4F8B-8466-141B2544F5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72C88F-5212-4E77-B710-D3FD2012565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39D779-DEB4-4469-B146-CD88A8DDF00B}">
      <dgm:prSet/>
      <dgm:spPr/>
      <dgm:t>
        <a:bodyPr/>
        <a:lstStyle/>
        <a:p>
          <a:r>
            <a:rPr lang="fr-FR" dirty="0"/>
            <a:t>Une commande active la fonction de décision </a:t>
          </a:r>
          <a:endParaRPr lang="en-US" dirty="0"/>
        </a:p>
      </dgm:t>
    </dgm:pt>
    <dgm:pt modelId="{5ED30189-CF77-49C5-8E2D-877037FF87B5}" type="parTrans" cxnId="{BFE9C35F-93E2-41F2-9E7B-17FD4E0ABCE4}">
      <dgm:prSet/>
      <dgm:spPr/>
      <dgm:t>
        <a:bodyPr/>
        <a:lstStyle/>
        <a:p>
          <a:endParaRPr lang="en-US"/>
        </a:p>
      </dgm:t>
    </dgm:pt>
    <dgm:pt modelId="{B3960E9E-3398-4B13-A368-CA74E3E0AD00}" type="sibTrans" cxnId="{BFE9C35F-93E2-41F2-9E7B-17FD4E0ABCE4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C150B057-284E-44D7-B182-5E36B70DC461}">
      <dgm:prSet/>
      <dgm:spPr/>
      <dgm:t>
        <a:bodyPr/>
        <a:lstStyle/>
        <a:p>
          <a:r>
            <a:rPr lang="fr-FR" dirty="0"/>
            <a:t>La fonction de décision stock les évènements dans une liste</a:t>
          </a:r>
          <a:endParaRPr lang="en-US" dirty="0"/>
        </a:p>
      </dgm:t>
    </dgm:pt>
    <dgm:pt modelId="{CF73C20D-AC2D-447D-9AA9-157EA0A5756B}" type="parTrans" cxnId="{3466307B-F149-4E04-8AA2-8C040BC862A9}">
      <dgm:prSet/>
      <dgm:spPr/>
      <dgm:t>
        <a:bodyPr/>
        <a:lstStyle/>
        <a:p>
          <a:endParaRPr lang="en-US"/>
        </a:p>
      </dgm:t>
    </dgm:pt>
    <dgm:pt modelId="{8B5FC562-5E3C-482F-9A50-239338DCEB60}" type="sibTrans" cxnId="{3466307B-F149-4E04-8AA2-8C040BC862A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256A228E-A4ED-4550-8852-60114E47844E}">
      <dgm:prSet/>
      <dgm:spPr/>
      <dgm:t>
        <a:bodyPr/>
        <a:lstStyle/>
        <a:p>
          <a:r>
            <a:rPr lang="fr-FR" dirty="0"/>
            <a:t>Pour chaque événement la fonction d’évolution est appelée pour muter l’état courant.</a:t>
          </a:r>
          <a:endParaRPr lang="en-US" dirty="0"/>
        </a:p>
      </dgm:t>
    </dgm:pt>
    <dgm:pt modelId="{35D88FF1-8306-49E7-877A-EE2DAC0317E0}" type="parTrans" cxnId="{5772FBA2-6BC6-4E62-9EA7-AA165DC06219}">
      <dgm:prSet/>
      <dgm:spPr/>
      <dgm:t>
        <a:bodyPr/>
        <a:lstStyle/>
        <a:p>
          <a:endParaRPr lang="en-US"/>
        </a:p>
      </dgm:t>
    </dgm:pt>
    <dgm:pt modelId="{16503FCC-F94C-4C0F-AAC6-C66EC0542B0E}" type="sibTrans" cxnId="{5772FBA2-6BC6-4E62-9EA7-AA165DC0621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2FEEDDA3-D50C-4F49-A443-0439C20D5323}">
      <dgm:prSet/>
      <dgm:spPr/>
      <dgm:t>
        <a:bodyPr/>
        <a:lstStyle/>
        <a:p>
          <a:r>
            <a:rPr lang="fr-FR" dirty="0"/>
            <a:t>La mutation de l’état courant donne lieu à une </a:t>
          </a:r>
          <a:r>
            <a:rPr lang="fr-FR" b="1" dirty="0"/>
            <a:t>réaction de notre système. (Action)</a:t>
          </a:r>
          <a:endParaRPr lang="en-US" dirty="0"/>
        </a:p>
      </dgm:t>
    </dgm:pt>
    <dgm:pt modelId="{8B1C8288-A4BB-427D-9849-B3946F063FDB}" type="parTrans" cxnId="{49189B5D-BCE5-4364-B440-D7379FAA149D}">
      <dgm:prSet/>
      <dgm:spPr/>
      <dgm:t>
        <a:bodyPr/>
        <a:lstStyle/>
        <a:p>
          <a:endParaRPr lang="en-US"/>
        </a:p>
      </dgm:t>
    </dgm:pt>
    <dgm:pt modelId="{AD8D8A96-96CC-4AB3-BB7C-87C50DF388B3}" type="sibTrans" cxnId="{49189B5D-BCE5-4364-B440-D7379FAA149D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E706547D-51C1-43A1-B356-503757E6269E}" type="pres">
      <dgm:prSet presAssocID="{0472C88F-5212-4E77-B710-D3FD2012565E}" presName="Name0" presStyleCnt="0">
        <dgm:presLayoutVars>
          <dgm:animLvl val="lvl"/>
          <dgm:resizeHandles val="exact"/>
        </dgm:presLayoutVars>
      </dgm:prSet>
      <dgm:spPr/>
    </dgm:pt>
    <dgm:pt modelId="{4D80E311-F49E-4695-A99A-EF68C2B7EB46}" type="pres">
      <dgm:prSet presAssocID="{9239D779-DEB4-4469-B146-CD88A8DDF00B}" presName="compositeNode" presStyleCnt="0">
        <dgm:presLayoutVars>
          <dgm:bulletEnabled val="1"/>
        </dgm:presLayoutVars>
      </dgm:prSet>
      <dgm:spPr/>
    </dgm:pt>
    <dgm:pt modelId="{2AC93764-0275-4D41-8FE0-8134A9EC6786}" type="pres">
      <dgm:prSet presAssocID="{9239D779-DEB4-4469-B146-CD88A8DDF00B}" presName="bgRect" presStyleLbl="alignNode1" presStyleIdx="0" presStyleCnt="4"/>
      <dgm:spPr/>
    </dgm:pt>
    <dgm:pt modelId="{0A79FF26-C2CA-47FD-A2DA-A38B61A1C2B4}" type="pres">
      <dgm:prSet presAssocID="{B3960E9E-3398-4B13-A368-CA74E3E0AD0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7E9C7BA-F123-4A61-B0D7-647EC72E3109}" type="pres">
      <dgm:prSet presAssocID="{9239D779-DEB4-4469-B146-CD88A8DDF00B}" presName="nodeRect" presStyleLbl="alignNode1" presStyleIdx="0" presStyleCnt="4">
        <dgm:presLayoutVars>
          <dgm:bulletEnabled val="1"/>
        </dgm:presLayoutVars>
      </dgm:prSet>
      <dgm:spPr/>
    </dgm:pt>
    <dgm:pt modelId="{B00A0732-CEE9-4198-ABAE-25762407044D}" type="pres">
      <dgm:prSet presAssocID="{B3960E9E-3398-4B13-A368-CA74E3E0AD00}" presName="sibTrans" presStyleCnt="0"/>
      <dgm:spPr/>
    </dgm:pt>
    <dgm:pt modelId="{E95A7E44-A67D-45E6-8926-18B665276648}" type="pres">
      <dgm:prSet presAssocID="{C150B057-284E-44D7-B182-5E36B70DC461}" presName="compositeNode" presStyleCnt="0">
        <dgm:presLayoutVars>
          <dgm:bulletEnabled val="1"/>
        </dgm:presLayoutVars>
      </dgm:prSet>
      <dgm:spPr/>
    </dgm:pt>
    <dgm:pt modelId="{43F5693F-E3FE-4027-B6C5-1BF1B3C5AE3F}" type="pres">
      <dgm:prSet presAssocID="{C150B057-284E-44D7-B182-5E36B70DC461}" presName="bgRect" presStyleLbl="alignNode1" presStyleIdx="1" presStyleCnt="4"/>
      <dgm:spPr/>
    </dgm:pt>
    <dgm:pt modelId="{832BE886-9FC7-4EFC-87F4-6051A27389F6}" type="pres">
      <dgm:prSet presAssocID="{8B5FC562-5E3C-482F-9A50-239338DCEB6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137C9826-FCE3-4F5F-B284-A7C9DC97CA07}" type="pres">
      <dgm:prSet presAssocID="{C150B057-284E-44D7-B182-5E36B70DC461}" presName="nodeRect" presStyleLbl="alignNode1" presStyleIdx="1" presStyleCnt="4">
        <dgm:presLayoutVars>
          <dgm:bulletEnabled val="1"/>
        </dgm:presLayoutVars>
      </dgm:prSet>
      <dgm:spPr/>
    </dgm:pt>
    <dgm:pt modelId="{E2B52D27-BF09-42B2-B43F-8A41FDE54CCD}" type="pres">
      <dgm:prSet presAssocID="{8B5FC562-5E3C-482F-9A50-239338DCEB60}" presName="sibTrans" presStyleCnt="0"/>
      <dgm:spPr/>
    </dgm:pt>
    <dgm:pt modelId="{7A881718-250C-4633-83AD-ED52CA6078F9}" type="pres">
      <dgm:prSet presAssocID="{256A228E-A4ED-4550-8852-60114E47844E}" presName="compositeNode" presStyleCnt="0">
        <dgm:presLayoutVars>
          <dgm:bulletEnabled val="1"/>
        </dgm:presLayoutVars>
      </dgm:prSet>
      <dgm:spPr/>
    </dgm:pt>
    <dgm:pt modelId="{266A12AC-8F82-4003-AD02-99B4DD514CF4}" type="pres">
      <dgm:prSet presAssocID="{256A228E-A4ED-4550-8852-60114E47844E}" presName="bgRect" presStyleLbl="alignNode1" presStyleIdx="2" presStyleCnt="4"/>
      <dgm:spPr/>
    </dgm:pt>
    <dgm:pt modelId="{86CD4B0A-1C9F-4510-8FE0-12D575AA0122}" type="pres">
      <dgm:prSet presAssocID="{16503FCC-F94C-4C0F-AAC6-C66EC0542B0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760D0BF-60A7-4302-9FE1-6C5EBCD06346}" type="pres">
      <dgm:prSet presAssocID="{256A228E-A4ED-4550-8852-60114E47844E}" presName="nodeRect" presStyleLbl="alignNode1" presStyleIdx="2" presStyleCnt="4">
        <dgm:presLayoutVars>
          <dgm:bulletEnabled val="1"/>
        </dgm:presLayoutVars>
      </dgm:prSet>
      <dgm:spPr/>
    </dgm:pt>
    <dgm:pt modelId="{A39B8829-BBBA-4FA7-9843-9753FD8FB7C3}" type="pres">
      <dgm:prSet presAssocID="{16503FCC-F94C-4C0F-AAC6-C66EC0542B0E}" presName="sibTrans" presStyleCnt="0"/>
      <dgm:spPr/>
    </dgm:pt>
    <dgm:pt modelId="{0F5491CF-73BC-486B-BF54-3480AAC04DF2}" type="pres">
      <dgm:prSet presAssocID="{2FEEDDA3-D50C-4F49-A443-0439C20D5323}" presName="compositeNode" presStyleCnt="0">
        <dgm:presLayoutVars>
          <dgm:bulletEnabled val="1"/>
        </dgm:presLayoutVars>
      </dgm:prSet>
      <dgm:spPr/>
    </dgm:pt>
    <dgm:pt modelId="{F38CAE04-F6E3-4BEE-A6A2-799A4F98A0DB}" type="pres">
      <dgm:prSet presAssocID="{2FEEDDA3-D50C-4F49-A443-0439C20D5323}" presName="bgRect" presStyleLbl="alignNode1" presStyleIdx="3" presStyleCnt="4"/>
      <dgm:spPr/>
    </dgm:pt>
    <dgm:pt modelId="{4E931CA7-63C7-46D2-9BE1-A6030E65AD05}" type="pres">
      <dgm:prSet presAssocID="{AD8D8A96-96CC-4AB3-BB7C-87C50DF388B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91CBE37-A843-426C-881F-E6F9FA6D31A6}" type="pres">
      <dgm:prSet presAssocID="{2FEEDDA3-D50C-4F49-A443-0439C20D532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F3B661D-D176-45C2-84CC-75FC40AF5472}" type="presOf" srcId="{9239D779-DEB4-4469-B146-CD88A8DDF00B}" destId="{C7E9C7BA-F123-4A61-B0D7-647EC72E3109}" srcOrd="1" destOrd="0" presId="urn:microsoft.com/office/officeart/2016/7/layout/LinearBlockProcessNumbered"/>
    <dgm:cxn modelId="{931D7B31-4E04-40D0-ABCE-8A06996F47EE}" type="presOf" srcId="{8B5FC562-5E3C-482F-9A50-239338DCEB60}" destId="{832BE886-9FC7-4EFC-87F4-6051A27389F6}" srcOrd="0" destOrd="0" presId="urn:microsoft.com/office/officeart/2016/7/layout/LinearBlockProcessNumbered"/>
    <dgm:cxn modelId="{49189B5D-BCE5-4364-B440-D7379FAA149D}" srcId="{0472C88F-5212-4E77-B710-D3FD2012565E}" destId="{2FEEDDA3-D50C-4F49-A443-0439C20D5323}" srcOrd="3" destOrd="0" parTransId="{8B1C8288-A4BB-427D-9849-B3946F063FDB}" sibTransId="{AD8D8A96-96CC-4AB3-BB7C-87C50DF388B3}"/>
    <dgm:cxn modelId="{BFE9C35F-93E2-41F2-9E7B-17FD4E0ABCE4}" srcId="{0472C88F-5212-4E77-B710-D3FD2012565E}" destId="{9239D779-DEB4-4469-B146-CD88A8DDF00B}" srcOrd="0" destOrd="0" parTransId="{5ED30189-CF77-49C5-8E2D-877037FF87B5}" sibTransId="{B3960E9E-3398-4B13-A368-CA74E3E0AD00}"/>
    <dgm:cxn modelId="{D1D7874B-DE4D-438F-81AF-202F1674E7AD}" type="presOf" srcId="{256A228E-A4ED-4550-8852-60114E47844E}" destId="{266A12AC-8F82-4003-AD02-99B4DD514CF4}" srcOrd="0" destOrd="0" presId="urn:microsoft.com/office/officeart/2016/7/layout/LinearBlockProcessNumbered"/>
    <dgm:cxn modelId="{1B21044C-693E-4CDD-A551-B4521A1AC06B}" type="presOf" srcId="{C150B057-284E-44D7-B182-5E36B70DC461}" destId="{137C9826-FCE3-4F5F-B284-A7C9DC97CA07}" srcOrd="1" destOrd="0" presId="urn:microsoft.com/office/officeart/2016/7/layout/LinearBlockProcessNumbered"/>
    <dgm:cxn modelId="{45844975-D29A-450A-9B3B-1D1CF39157C9}" type="presOf" srcId="{9239D779-DEB4-4469-B146-CD88A8DDF00B}" destId="{2AC93764-0275-4D41-8FE0-8134A9EC6786}" srcOrd="0" destOrd="0" presId="urn:microsoft.com/office/officeart/2016/7/layout/LinearBlockProcessNumbered"/>
    <dgm:cxn modelId="{A686EE59-0918-4413-843B-2EFE399753D4}" type="presOf" srcId="{AD8D8A96-96CC-4AB3-BB7C-87C50DF388B3}" destId="{4E931CA7-63C7-46D2-9BE1-A6030E65AD05}" srcOrd="0" destOrd="0" presId="urn:microsoft.com/office/officeart/2016/7/layout/LinearBlockProcessNumbered"/>
    <dgm:cxn modelId="{3466307B-F149-4E04-8AA2-8C040BC862A9}" srcId="{0472C88F-5212-4E77-B710-D3FD2012565E}" destId="{C150B057-284E-44D7-B182-5E36B70DC461}" srcOrd="1" destOrd="0" parTransId="{CF73C20D-AC2D-447D-9AA9-157EA0A5756B}" sibTransId="{8B5FC562-5E3C-482F-9A50-239338DCEB60}"/>
    <dgm:cxn modelId="{9E43F789-0321-4D94-949C-B807F8761DD6}" type="presOf" srcId="{16503FCC-F94C-4C0F-AAC6-C66EC0542B0E}" destId="{86CD4B0A-1C9F-4510-8FE0-12D575AA0122}" srcOrd="0" destOrd="0" presId="urn:microsoft.com/office/officeart/2016/7/layout/LinearBlockProcessNumbered"/>
    <dgm:cxn modelId="{34B9DA93-7EFA-4180-99BF-0CD153D922E3}" type="presOf" srcId="{2FEEDDA3-D50C-4F49-A443-0439C20D5323}" destId="{F38CAE04-F6E3-4BEE-A6A2-799A4F98A0DB}" srcOrd="0" destOrd="0" presId="urn:microsoft.com/office/officeart/2016/7/layout/LinearBlockProcessNumbered"/>
    <dgm:cxn modelId="{D4DC659A-ABCB-45BE-9A3C-90D09129A241}" type="presOf" srcId="{C150B057-284E-44D7-B182-5E36B70DC461}" destId="{43F5693F-E3FE-4027-B6C5-1BF1B3C5AE3F}" srcOrd="0" destOrd="0" presId="urn:microsoft.com/office/officeart/2016/7/layout/LinearBlockProcessNumbered"/>
    <dgm:cxn modelId="{5772FBA2-6BC6-4E62-9EA7-AA165DC06219}" srcId="{0472C88F-5212-4E77-B710-D3FD2012565E}" destId="{256A228E-A4ED-4550-8852-60114E47844E}" srcOrd="2" destOrd="0" parTransId="{35D88FF1-8306-49E7-877A-EE2DAC0317E0}" sibTransId="{16503FCC-F94C-4C0F-AAC6-C66EC0542B0E}"/>
    <dgm:cxn modelId="{CFACCFC4-3664-4C46-B428-482999048C14}" type="presOf" srcId="{256A228E-A4ED-4550-8852-60114E47844E}" destId="{4760D0BF-60A7-4302-9FE1-6C5EBCD06346}" srcOrd="1" destOrd="0" presId="urn:microsoft.com/office/officeart/2016/7/layout/LinearBlockProcessNumbered"/>
    <dgm:cxn modelId="{71865AC8-BA3C-480C-9372-29B406A6154C}" type="presOf" srcId="{0472C88F-5212-4E77-B710-D3FD2012565E}" destId="{E706547D-51C1-43A1-B356-503757E6269E}" srcOrd="0" destOrd="0" presId="urn:microsoft.com/office/officeart/2016/7/layout/LinearBlockProcessNumbered"/>
    <dgm:cxn modelId="{74A6C0CB-73A6-4935-B556-122755856A43}" type="presOf" srcId="{B3960E9E-3398-4B13-A368-CA74E3E0AD00}" destId="{0A79FF26-C2CA-47FD-A2DA-A38B61A1C2B4}" srcOrd="0" destOrd="0" presId="urn:microsoft.com/office/officeart/2016/7/layout/LinearBlockProcessNumbered"/>
    <dgm:cxn modelId="{2FDC25F6-C736-4155-AEF7-FA6FEDDCE5E8}" type="presOf" srcId="{2FEEDDA3-D50C-4F49-A443-0439C20D5323}" destId="{391CBE37-A843-426C-881F-E6F9FA6D31A6}" srcOrd="1" destOrd="0" presId="urn:microsoft.com/office/officeart/2016/7/layout/LinearBlockProcessNumbered"/>
    <dgm:cxn modelId="{D17B8475-4BBE-4111-81F3-50DC4D0204C4}" type="presParOf" srcId="{E706547D-51C1-43A1-B356-503757E6269E}" destId="{4D80E311-F49E-4695-A99A-EF68C2B7EB46}" srcOrd="0" destOrd="0" presId="urn:microsoft.com/office/officeart/2016/7/layout/LinearBlockProcessNumbered"/>
    <dgm:cxn modelId="{03B10577-AC57-4299-A732-72035F151410}" type="presParOf" srcId="{4D80E311-F49E-4695-A99A-EF68C2B7EB46}" destId="{2AC93764-0275-4D41-8FE0-8134A9EC6786}" srcOrd="0" destOrd="0" presId="urn:microsoft.com/office/officeart/2016/7/layout/LinearBlockProcessNumbered"/>
    <dgm:cxn modelId="{7C1211CC-0022-4D3E-9DDE-5609BAC14AAC}" type="presParOf" srcId="{4D80E311-F49E-4695-A99A-EF68C2B7EB46}" destId="{0A79FF26-C2CA-47FD-A2DA-A38B61A1C2B4}" srcOrd="1" destOrd="0" presId="urn:microsoft.com/office/officeart/2016/7/layout/LinearBlockProcessNumbered"/>
    <dgm:cxn modelId="{5564CBA5-55F1-4E0E-ABF1-259C3DB75965}" type="presParOf" srcId="{4D80E311-F49E-4695-A99A-EF68C2B7EB46}" destId="{C7E9C7BA-F123-4A61-B0D7-647EC72E3109}" srcOrd="2" destOrd="0" presId="urn:microsoft.com/office/officeart/2016/7/layout/LinearBlockProcessNumbered"/>
    <dgm:cxn modelId="{8A80E369-BC8A-4653-A145-A326A2F42425}" type="presParOf" srcId="{E706547D-51C1-43A1-B356-503757E6269E}" destId="{B00A0732-CEE9-4198-ABAE-25762407044D}" srcOrd="1" destOrd="0" presId="urn:microsoft.com/office/officeart/2016/7/layout/LinearBlockProcessNumbered"/>
    <dgm:cxn modelId="{84DDCDFB-FA00-4CC4-8091-37FCA8EA1BD2}" type="presParOf" srcId="{E706547D-51C1-43A1-B356-503757E6269E}" destId="{E95A7E44-A67D-45E6-8926-18B665276648}" srcOrd="2" destOrd="0" presId="urn:microsoft.com/office/officeart/2016/7/layout/LinearBlockProcessNumbered"/>
    <dgm:cxn modelId="{C708DDF8-2A8A-44BB-A76F-25977BBD82DF}" type="presParOf" srcId="{E95A7E44-A67D-45E6-8926-18B665276648}" destId="{43F5693F-E3FE-4027-B6C5-1BF1B3C5AE3F}" srcOrd="0" destOrd="0" presId="urn:microsoft.com/office/officeart/2016/7/layout/LinearBlockProcessNumbered"/>
    <dgm:cxn modelId="{D4A95CF9-6704-4BBA-9349-9B2AE5E0AE39}" type="presParOf" srcId="{E95A7E44-A67D-45E6-8926-18B665276648}" destId="{832BE886-9FC7-4EFC-87F4-6051A27389F6}" srcOrd="1" destOrd="0" presId="urn:microsoft.com/office/officeart/2016/7/layout/LinearBlockProcessNumbered"/>
    <dgm:cxn modelId="{ABE6AD70-766D-46B9-80C0-83E44A38CFD4}" type="presParOf" srcId="{E95A7E44-A67D-45E6-8926-18B665276648}" destId="{137C9826-FCE3-4F5F-B284-A7C9DC97CA07}" srcOrd="2" destOrd="0" presId="urn:microsoft.com/office/officeart/2016/7/layout/LinearBlockProcessNumbered"/>
    <dgm:cxn modelId="{D8909BFF-1882-4250-831C-5631537EE68E}" type="presParOf" srcId="{E706547D-51C1-43A1-B356-503757E6269E}" destId="{E2B52D27-BF09-42B2-B43F-8A41FDE54CCD}" srcOrd="3" destOrd="0" presId="urn:microsoft.com/office/officeart/2016/7/layout/LinearBlockProcessNumbered"/>
    <dgm:cxn modelId="{F70B5B46-0A74-4D1E-83E1-51D817562B4D}" type="presParOf" srcId="{E706547D-51C1-43A1-B356-503757E6269E}" destId="{7A881718-250C-4633-83AD-ED52CA6078F9}" srcOrd="4" destOrd="0" presId="urn:microsoft.com/office/officeart/2016/7/layout/LinearBlockProcessNumbered"/>
    <dgm:cxn modelId="{A018F55B-753C-4E37-9773-DA512BB955B4}" type="presParOf" srcId="{7A881718-250C-4633-83AD-ED52CA6078F9}" destId="{266A12AC-8F82-4003-AD02-99B4DD514CF4}" srcOrd="0" destOrd="0" presId="urn:microsoft.com/office/officeart/2016/7/layout/LinearBlockProcessNumbered"/>
    <dgm:cxn modelId="{9B6621EF-4785-4923-9832-9FFD60E156B1}" type="presParOf" srcId="{7A881718-250C-4633-83AD-ED52CA6078F9}" destId="{86CD4B0A-1C9F-4510-8FE0-12D575AA0122}" srcOrd="1" destOrd="0" presId="urn:microsoft.com/office/officeart/2016/7/layout/LinearBlockProcessNumbered"/>
    <dgm:cxn modelId="{A1DC30B9-6811-470C-9F5A-39A551962C2C}" type="presParOf" srcId="{7A881718-250C-4633-83AD-ED52CA6078F9}" destId="{4760D0BF-60A7-4302-9FE1-6C5EBCD06346}" srcOrd="2" destOrd="0" presId="urn:microsoft.com/office/officeart/2016/7/layout/LinearBlockProcessNumbered"/>
    <dgm:cxn modelId="{AB8FC574-C0DE-4004-AF67-006A8C2B3700}" type="presParOf" srcId="{E706547D-51C1-43A1-B356-503757E6269E}" destId="{A39B8829-BBBA-4FA7-9843-9753FD8FB7C3}" srcOrd="5" destOrd="0" presId="urn:microsoft.com/office/officeart/2016/7/layout/LinearBlockProcessNumbered"/>
    <dgm:cxn modelId="{B31D4B28-21BB-4AA8-A2C3-C9DC5982A420}" type="presParOf" srcId="{E706547D-51C1-43A1-B356-503757E6269E}" destId="{0F5491CF-73BC-486B-BF54-3480AAC04DF2}" srcOrd="6" destOrd="0" presId="urn:microsoft.com/office/officeart/2016/7/layout/LinearBlockProcessNumbered"/>
    <dgm:cxn modelId="{0221A0B1-14B0-4660-AC9F-B19998AFD9C5}" type="presParOf" srcId="{0F5491CF-73BC-486B-BF54-3480AAC04DF2}" destId="{F38CAE04-F6E3-4BEE-A6A2-799A4F98A0DB}" srcOrd="0" destOrd="0" presId="urn:microsoft.com/office/officeart/2016/7/layout/LinearBlockProcessNumbered"/>
    <dgm:cxn modelId="{B4DA17C3-DF84-4B88-8C9C-F799A7E9A660}" type="presParOf" srcId="{0F5491CF-73BC-486B-BF54-3480AAC04DF2}" destId="{4E931CA7-63C7-46D2-9BE1-A6030E65AD05}" srcOrd="1" destOrd="0" presId="urn:microsoft.com/office/officeart/2016/7/layout/LinearBlockProcessNumbered"/>
    <dgm:cxn modelId="{B0CBE3B6-87B4-48E1-8CF3-2EC3FC5064D1}" type="presParOf" srcId="{0F5491CF-73BC-486B-BF54-3480AAC04DF2}" destId="{391CBE37-A843-426C-881F-E6F9FA6D31A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75CC2-0DAE-428D-A15C-A8A429387B9B}">
      <dsp:nvSpPr>
        <dsp:cNvPr id="0" name=""/>
        <dsp:cNvSpPr/>
      </dsp:nvSpPr>
      <dsp:spPr>
        <a:xfrm>
          <a:off x="1747800" y="47331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D202A-E5A5-4125-92CB-8A3F97047DDF}">
      <dsp:nvSpPr>
        <dsp:cNvPr id="0" name=""/>
        <dsp:cNvSpPr/>
      </dsp:nvSpPr>
      <dsp:spPr>
        <a:xfrm>
          <a:off x="559800" y="288766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u="sng" kern="1200" dirty="0"/>
            <a:t>Pour les analyses/</a:t>
          </a:r>
          <a:r>
            <a:rPr lang="fr-FR" sz="1500" u="sng" kern="1200" dirty="0" err="1"/>
            <a:t>debug</a:t>
          </a:r>
          <a:r>
            <a:rPr lang="fr-FR" sz="1500" u="sng" kern="1200" dirty="0"/>
            <a:t> : </a:t>
          </a:r>
          <a:r>
            <a:rPr lang="fr-FR" sz="1500" kern="1200" dirty="0"/>
            <a:t>Les évènements qui ont emmené à un bug nous permettent de mieux comprendre ce bug.</a:t>
          </a:r>
          <a:endParaRPr lang="en-US" sz="1500" kern="1200" dirty="0"/>
        </a:p>
      </dsp:txBody>
      <dsp:txXfrm>
        <a:off x="559800" y="2887661"/>
        <a:ext cx="4320000" cy="720000"/>
      </dsp:txXfrm>
    </dsp:sp>
    <dsp:sp modelId="{5FCDBCB4-90E5-44AE-BC68-7AF1B73BBA6C}">
      <dsp:nvSpPr>
        <dsp:cNvPr id="0" name=""/>
        <dsp:cNvSpPr/>
      </dsp:nvSpPr>
      <dsp:spPr>
        <a:xfrm>
          <a:off x="6823800" y="47331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AAEEF-B402-4F8B-8466-141B2544F5A2}">
      <dsp:nvSpPr>
        <dsp:cNvPr id="0" name=""/>
        <dsp:cNvSpPr/>
      </dsp:nvSpPr>
      <dsp:spPr>
        <a:xfrm>
          <a:off x="5635800" y="288766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u="sng" kern="1200"/>
            <a:t>reprise de données :</a:t>
          </a:r>
          <a:r>
            <a:rPr lang="fr-FR" sz="1500" kern="1200"/>
            <a:t> En cas de panne c-a-d revenir dans l’état précédent la panne. (Ce que l'on a vu en base de données sur les pannes</a:t>
          </a:r>
          <a:endParaRPr lang="en-US" sz="1500" kern="1200"/>
        </a:p>
      </dsp:txBody>
      <dsp:txXfrm>
        <a:off x="5635800" y="2887661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93764-0275-4D41-8FE0-8134A9EC6786}">
      <dsp:nvSpPr>
        <dsp:cNvPr id="0" name=""/>
        <dsp:cNvSpPr/>
      </dsp:nvSpPr>
      <dsp:spPr>
        <a:xfrm>
          <a:off x="205" y="350337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Une commande active la fonction de décision </a:t>
          </a:r>
          <a:endParaRPr lang="en-US" sz="1800" kern="1200" dirty="0"/>
        </a:p>
      </dsp:txBody>
      <dsp:txXfrm>
        <a:off x="205" y="1540735"/>
        <a:ext cx="2479997" cy="1785598"/>
      </dsp:txXfrm>
    </dsp:sp>
    <dsp:sp modelId="{0A79FF26-C2CA-47FD-A2DA-A38B61A1C2B4}">
      <dsp:nvSpPr>
        <dsp:cNvPr id="0" name=""/>
        <dsp:cNvSpPr/>
      </dsp:nvSpPr>
      <dsp:spPr>
        <a:xfrm>
          <a:off x="205" y="350337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350337"/>
        <a:ext cx="2479997" cy="1190398"/>
      </dsp:txXfrm>
    </dsp:sp>
    <dsp:sp modelId="{43F5693F-E3FE-4027-B6C5-1BF1B3C5AE3F}">
      <dsp:nvSpPr>
        <dsp:cNvPr id="0" name=""/>
        <dsp:cNvSpPr/>
      </dsp:nvSpPr>
      <dsp:spPr>
        <a:xfrm>
          <a:off x="2678602" y="350337"/>
          <a:ext cx="2479997" cy="2975996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La fonction de décision stock les évènements dans une liste</a:t>
          </a:r>
          <a:endParaRPr lang="en-US" sz="1800" kern="1200" dirty="0"/>
        </a:p>
      </dsp:txBody>
      <dsp:txXfrm>
        <a:off x="2678602" y="1540735"/>
        <a:ext cx="2479997" cy="1785598"/>
      </dsp:txXfrm>
    </dsp:sp>
    <dsp:sp modelId="{832BE886-9FC7-4EFC-87F4-6051A27389F6}">
      <dsp:nvSpPr>
        <dsp:cNvPr id="0" name=""/>
        <dsp:cNvSpPr/>
      </dsp:nvSpPr>
      <dsp:spPr>
        <a:xfrm>
          <a:off x="2678602" y="350337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350337"/>
        <a:ext cx="2479997" cy="1190398"/>
      </dsp:txXfrm>
    </dsp:sp>
    <dsp:sp modelId="{266A12AC-8F82-4003-AD02-99B4DD514CF4}">
      <dsp:nvSpPr>
        <dsp:cNvPr id="0" name=""/>
        <dsp:cNvSpPr/>
      </dsp:nvSpPr>
      <dsp:spPr>
        <a:xfrm>
          <a:off x="5356999" y="350337"/>
          <a:ext cx="2479997" cy="2975996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Pour chaque événement la fonction d’évolution est appelée pour muter l’état courant.</a:t>
          </a:r>
          <a:endParaRPr lang="en-US" sz="1800" kern="1200" dirty="0"/>
        </a:p>
      </dsp:txBody>
      <dsp:txXfrm>
        <a:off x="5356999" y="1540735"/>
        <a:ext cx="2479997" cy="1785598"/>
      </dsp:txXfrm>
    </dsp:sp>
    <dsp:sp modelId="{86CD4B0A-1C9F-4510-8FE0-12D575AA0122}">
      <dsp:nvSpPr>
        <dsp:cNvPr id="0" name=""/>
        <dsp:cNvSpPr/>
      </dsp:nvSpPr>
      <dsp:spPr>
        <a:xfrm>
          <a:off x="5356999" y="350337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350337"/>
        <a:ext cx="2479997" cy="1190398"/>
      </dsp:txXfrm>
    </dsp:sp>
    <dsp:sp modelId="{F38CAE04-F6E3-4BEE-A6A2-799A4F98A0DB}">
      <dsp:nvSpPr>
        <dsp:cNvPr id="0" name=""/>
        <dsp:cNvSpPr/>
      </dsp:nvSpPr>
      <dsp:spPr>
        <a:xfrm>
          <a:off x="8035397" y="350337"/>
          <a:ext cx="2479997" cy="297599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La mutation de l’état courant donne lieu à une </a:t>
          </a:r>
          <a:r>
            <a:rPr lang="fr-FR" sz="1800" b="1" kern="1200" dirty="0"/>
            <a:t>réaction de notre système. (Action)</a:t>
          </a:r>
          <a:endParaRPr lang="en-US" sz="1800" kern="1200" dirty="0"/>
        </a:p>
      </dsp:txBody>
      <dsp:txXfrm>
        <a:off x="8035397" y="1540735"/>
        <a:ext cx="2479997" cy="1785598"/>
      </dsp:txXfrm>
    </dsp:sp>
    <dsp:sp modelId="{4E931CA7-63C7-46D2-9BE1-A6030E65AD05}">
      <dsp:nvSpPr>
        <dsp:cNvPr id="0" name=""/>
        <dsp:cNvSpPr/>
      </dsp:nvSpPr>
      <dsp:spPr>
        <a:xfrm>
          <a:off x="8035397" y="350337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350337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DE8A0-91A4-4956-883A-C25C32E62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31B76E-F22D-4911-8F01-3A12AFB2D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D5410-8C23-45BB-B13C-7D1409DD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43EBB-ED32-46B4-B6CD-D3C32FFF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1CFFBA-887C-4819-8D0F-B428E9C4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07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AA26B-2BC6-4B50-B567-8CDA6D42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778B30-B7E9-42B3-A33F-4615BC51A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E2161D-589F-43E0-B092-36658DB4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57D028-17EA-4C6D-94CA-9F96BFCB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ED3FE3-FBC4-4338-9F33-FBDD80ED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94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5AB5C3-8646-445C-8C11-C03529DCC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B3B2C7-DC67-4F1B-A39B-BF5A6BA7A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C3A1D-95C0-42FE-8D42-144DD71A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ECB3CE-1D8D-461B-A886-F9FF757F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38D524-C2FA-439B-8EBE-C2EB7B70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42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DF85F-91C0-4590-ADEB-8B93656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C0B5F-6A60-4A2D-9D93-645463FD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51AE2-6763-469B-B711-8C3A459F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9BAEE5-CD41-4913-B6CB-925536AC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F1E7C-5312-4FAA-8564-F7B6EB63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52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A9100-6112-492D-851E-62B0A9AD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881BA4-86FD-4341-A473-A4763E1D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BEBFEA-7099-463A-9370-0F68E371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BB8E9A-E68F-4411-8BE3-AEBF6560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E4F3C-ECC1-4928-918A-05C2B797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7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3C2F8-535D-4053-BF92-B6F58C9A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B28F8-5E35-4C76-AFC1-171B90038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44AA15-83F7-4573-ADDA-68D6CFC94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C194F9-3788-4E2A-9E44-458FA530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A96F53-B0E9-403B-A821-A98704C4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AC2587-3756-4006-851D-49B06F92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2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187A9-BDD1-48A6-898F-5DB81F65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0E9BFD-69F9-4857-9D09-7A7223A6B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DA9B80-C4AA-4AFC-B593-555C93F7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35FD26-6C98-465D-8D8D-F7A377099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5F086E-B098-4D80-A6AE-FD2A0821F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5C3874-E1BF-4944-95E9-277D4F80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5E0DA8-8F44-444F-9718-A48B02E0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998DB9-8784-4207-A128-CE7503C2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70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BFFFB-46AA-4112-A288-3FFF99BA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CC8372-F945-400E-81D0-01F627FF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40244E-0133-46B4-932B-0F0835F3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37E61D-6213-4E97-B79F-18371429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57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729EFA-944F-4136-977B-A0DDFBEB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B9A456-FD66-4AA7-B76D-CD6A24F3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397901-B063-4A44-9127-E73BB8AA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16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8F28D-5C47-41F4-9FA7-81950B19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5C335-BF92-4A08-AA79-BD13B923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B3C7F2-3B92-4A74-A3FB-8A0A55F03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DC63F3-335C-4A17-AA0C-64AEBE3F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2D67EB-89A5-49D4-9770-9290EAEC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92C246-E669-467E-92FB-436CC45B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03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25DA7-D901-4CA4-96A6-726A3A6F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65EF72-BE20-4F0E-8109-56FC39D0B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AD8D60-AB5F-4488-902C-E50B00D88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5A05EB-DD98-4CDF-8427-A145656B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F96803-5BBA-45C4-88E9-D2E2ADC6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EADCB5-33A1-42DE-A694-F8264E39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81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C3BF513-62A6-447B-A110-D318DEF6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9DDCDE-68E9-40A6-88C4-C90AF5653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CD4778-2125-4FF1-92C2-B63E4E830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1918F4-1AE3-4436-89A9-E4AA64236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DAC1BE-418B-48DF-81A9-F2C29D8ED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74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29129-1E1F-4CD5-ACC3-CDF2A7044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55A884-911C-4AE3-B9E7-02204E032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66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D3A12A-13F3-4B1D-AABD-794E99885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Fonction</a:t>
            </a:r>
            <a:r>
              <a:rPr lang="en-US" sz="5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8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décision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B0D470-B06D-49CF-9818-BEB28755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fontAlgn="base">
              <a:buNone/>
            </a:pPr>
            <a:r>
              <a:rPr lang="en-US" sz="2400" kern="1200" dirty="0" err="1">
                <a:latin typeface="+mn-lt"/>
                <a:ea typeface="+mn-ea"/>
                <a:cs typeface="+mn-cs"/>
              </a:rPr>
              <a:t>Lorsque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qu’une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commande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parvient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à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notre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système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celle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-ci active la</a:t>
            </a:r>
            <a:r>
              <a:rPr lang="en-US" sz="2400" b="1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latin typeface="+mn-lt"/>
                <a:ea typeface="+mn-ea"/>
                <a:cs typeface="+mn-cs"/>
              </a:rPr>
              <a:t>fonction</a:t>
            </a:r>
            <a:r>
              <a:rPr lang="en-US" sz="2400" b="1" kern="1200" dirty="0">
                <a:latin typeface="+mn-lt"/>
                <a:ea typeface="+mn-ea"/>
                <a:cs typeface="+mn-cs"/>
              </a:rPr>
              <a:t> de </a:t>
            </a:r>
            <a:r>
              <a:rPr lang="en-US" sz="2400" b="1" kern="1200" dirty="0" err="1">
                <a:latin typeface="+mn-lt"/>
                <a:ea typeface="+mn-ea"/>
                <a:cs typeface="+mn-cs"/>
              </a:rPr>
              <a:t>décision</a:t>
            </a:r>
            <a:r>
              <a:rPr lang="en-US" sz="2400" b="1" kern="1200" dirty="0">
                <a:latin typeface="+mn-lt"/>
                <a:ea typeface="+mn-ea"/>
                <a:cs typeface="+mn-cs"/>
              </a:rPr>
              <a:t>.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39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1D3358-9D4D-4092-87E8-D384E973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 b="1"/>
              <a:t>Qu’est que la fonction de décision ?</a:t>
            </a:r>
            <a:endParaRPr lang="fr-FR" sz="40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7180FAF8-003E-47E4-88E5-115D35AF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 dirty="0"/>
              <a:t>A partir de l’état courant ainsi que de la commande reçue, elle produit une liste d’un ou plusieurs évènements. </a:t>
            </a:r>
            <a:endParaRPr lang="fr-FR" sz="2000" dirty="0">
              <a:effectLst/>
            </a:endParaRPr>
          </a:p>
          <a:p>
            <a:r>
              <a:rPr lang="fr-FR" sz="2000" dirty="0"/>
              <a:t>Les évènements produits sont ensuite stockés dans </a:t>
            </a:r>
            <a:r>
              <a:rPr lang="fr-FR" sz="2000" b="1" dirty="0"/>
              <a:t>l’</a:t>
            </a:r>
            <a:r>
              <a:rPr lang="fr-FR" sz="2000" b="1" dirty="0" err="1"/>
              <a:t>event</a:t>
            </a:r>
            <a:r>
              <a:rPr lang="fr-FR" sz="2000" b="1" dirty="0"/>
              <a:t> store</a:t>
            </a:r>
            <a:r>
              <a:rPr lang="fr-FR" sz="2000" dirty="0"/>
              <a:t>.</a:t>
            </a:r>
            <a:endParaRPr lang="fr-FR" sz="2000" dirty="0">
              <a:effectLst/>
            </a:endParaRPr>
          </a:p>
          <a:p>
            <a:r>
              <a:rPr lang="fr-FR" sz="2000" dirty="0"/>
              <a:t>Pour chaque évènement, on déclenche la </a:t>
            </a:r>
            <a:r>
              <a:rPr lang="fr-FR" sz="2000" b="1" dirty="0"/>
              <a:t>fonction d’évolution.</a:t>
            </a:r>
            <a:r>
              <a:rPr lang="fr-FR" sz="2000" dirty="0"/>
              <a:t> </a:t>
            </a:r>
          </a:p>
          <a:p>
            <a:r>
              <a:rPr lang="fr-FR" sz="2000" dirty="0"/>
              <a:t>Représentation : (State, Command) =&gt; List[Event]</a:t>
            </a:r>
            <a:endParaRPr lang="fr-FR" sz="2000" dirty="0">
              <a:effectLst/>
            </a:endParaRPr>
          </a:p>
          <a:p>
            <a:endParaRPr lang="fr-FR" sz="2000" dirty="0">
              <a:effectLst/>
            </a:endParaRP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8796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1D3358-9D4D-4092-87E8-D384E973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 b="1" dirty="0"/>
              <a:t>Qu’est que la fonction d’évolution ?</a:t>
            </a:r>
            <a:endParaRPr lang="fr-FR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7180FAF8-003E-47E4-88E5-115D35AF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 dirty="0"/>
              <a:t>La fonction d’évolution a pour objectif de faire </a:t>
            </a:r>
            <a:r>
              <a:rPr lang="fr-FR" sz="2000" b="1" dirty="0"/>
              <a:t>muter l’état courant</a:t>
            </a:r>
            <a:r>
              <a:rPr lang="fr-FR" sz="2000" dirty="0"/>
              <a:t> de l’application.</a:t>
            </a:r>
            <a:endParaRPr lang="fr-FR" sz="2000" dirty="0">
              <a:effectLst/>
            </a:endParaRPr>
          </a:p>
          <a:p>
            <a:r>
              <a:rPr lang="fr-FR" sz="2000" dirty="0"/>
              <a:t>A partir de l’état courant et d’un événement, elle produit un</a:t>
            </a:r>
            <a:r>
              <a:rPr lang="fr-FR" sz="2000" b="1" dirty="0"/>
              <a:t> nouvel état courant.</a:t>
            </a:r>
          </a:p>
          <a:p>
            <a:r>
              <a:rPr lang="fr-FR" sz="2000" dirty="0">
                <a:effectLst/>
              </a:rPr>
              <a:t>Représentation : </a:t>
            </a:r>
            <a:r>
              <a:rPr lang="fr-FR" sz="2000" dirty="0"/>
              <a:t>(State, Event) =&gt; State</a:t>
            </a:r>
            <a:endParaRPr lang="fr-F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4934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3874E6-EA8F-4B01-B7DC-09C51CFD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 deux boucles de l’event Sourcing</a:t>
            </a:r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14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937ACF-40BF-4F20-A0A7-78F5A7D1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Réception d’une commande (première boucle)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30DDF7B-E9FD-4B86-83C5-5CF6C69E1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214651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393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13DC0E-F202-47B7-96CA-D8F8FA5E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Création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d’une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commande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35F1B-EF6D-4C79-89E6-38B4E4D7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Renvoi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vers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la première boucle de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notre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Event sourcing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50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E74CF7-A0D3-4AA8-AA35-13992A75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 b="1">
                <a:solidFill>
                  <a:schemeClr val="bg1"/>
                </a:solidFill>
              </a:rPr>
              <a:t>Qu’est ce que l’effet de bord ?</a:t>
            </a:r>
            <a:endParaRPr lang="fr-FR" sz="280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BE30A-17F3-46B7-A4B7-E3B30BAEB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chemeClr val="bg1"/>
                </a:solidFill>
              </a:rPr>
              <a:t>Durant l'exécution de ces boucles, on dit que notre application est dans un </a:t>
            </a:r>
            <a:r>
              <a:rPr lang="fr-FR" sz="2000" b="1">
                <a:solidFill>
                  <a:schemeClr val="bg1"/>
                </a:solidFill>
              </a:rPr>
              <a:t>état instable, </a:t>
            </a:r>
            <a:r>
              <a:rPr lang="fr-FR" sz="2000">
                <a:solidFill>
                  <a:schemeClr val="bg1"/>
                </a:solidFill>
              </a:rPr>
              <a:t>dès lors qu’elles sont finies, notre système rentre dans un état stable.</a:t>
            </a:r>
            <a:endParaRPr lang="fr-FR" sz="2000">
              <a:solidFill>
                <a:schemeClr val="bg1"/>
              </a:solidFill>
              <a:effectLst/>
            </a:endParaRPr>
          </a:p>
          <a:p>
            <a:r>
              <a:rPr lang="fr-FR" sz="2000">
                <a:solidFill>
                  <a:schemeClr val="bg1"/>
                </a:solidFill>
              </a:rPr>
              <a:t>C’est alors qu’on peut parler </a:t>
            </a:r>
            <a:r>
              <a:rPr lang="fr-FR" sz="2000" b="1">
                <a:solidFill>
                  <a:schemeClr val="bg1"/>
                </a:solidFill>
              </a:rPr>
              <a:t>d’effet de bord.</a:t>
            </a:r>
            <a:endParaRPr lang="fr-FR" sz="2000">
              <a:solidFill>
                <a:schemeClr val="bg1"/>
              </a:solidFill>
            </a:endParaRPr>
          </a:p>
        </p:txBody>
      </p:sp>
      <p:pic>
        <p:nvPicPr>
          <p:cNvPr id="1026" name="Picture 2" descr="https://lh4.googleusercontent.com/snYZAyjFJ1V1Q1uxKE4mY0eD_DvFNG7I2zNDD2ETDQAMcnvE4kbp42h3T9jFi-BPLNgtDINwHxZ0U0PZ9eJLBo173dU2d0lpm_8RNw66jTzGYaZb7MN_UlisIoLCg0uYcG6AnlR8">
            <a:extLst>
              <a:ext uri="{FF2B5EF4-FFF2-40B4-BE49-F238E27FC236}">
                <a16:creationId xmlns:a16="http://schemas.microsoft.com/office/drawing/2014/main" id="{B5ED450E-7F00-49E7-BD64-8D9623AD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856195"/>
            <a:ext cx="6250769" cy="298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23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33AD14-9B08-4B80-8B72-BEDCB9ED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rgbClr val="262626"/>
                </a:solidFill>
              </a:rPr>
              <a:t>CQRS</a:t>
            </a:r>
            <a:endParaRPr lang="fr-FR" sz="3200" dirty="0">
              <a:solidFill>
                <a:srgbClr val="262626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BE6BFE-87E2-454E-8BC8-BACA148B5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fr-FR" sz="2400" dirty="0"/>
              <a:t>(Command </a:t>
            </a:r>
            <a:r>
              <a:rPr lang="fr-FR" sz="2400" dirty="0" err="1"/>
              <a:t>Query</a:t>
            </a:r>
            <a:r>
              <a:rPr lang="fr-FR" sz="2400" dirty="0"/>
              <a:t> </a:t>
            </a:r>
            <a:r>
              <a:rPr lang="fr-FR" sz="2400" dirty="0" err="1"/>
              <a:t>Responsibility</a:t>
            </a:r>
            <a:r>
              <a:rPr lang="fr-FR" sz="2400" dirty="0"/>
              <a:t> </a:t>
            </a:r>
            <a:r>
              <a:rPr lang="fr-FR" sz="2400" dirty="0" err="1"/>
              <a:t>Segregation</a:t>
            </a:r>
            <a:r>
              <a:rPr lang="fr-FR" sz="2400" dirty="0"/>
              <a:t>)</a:t>
            </a:r>
          </a:p>
          <a:p>
            <a:r>
              <a:rPr lang="fr-FR" sz="2400" dirty="0"/>
              <a:t>Modèle d’architecture système se base sur la séparation, dans une application, des composants de traitement de métier de l’information(“command”/écriture) et de restitution de l’information (“</a:t>
            </a:r>
            <a:r>
              <a:rPr lang="fr-FR" sz="2400" dirty="0" err="1"/>
              <a:t>query</a:t>
            </a:r>
            <a:r>
              <a:rPr lang="fr-FR" sz="2400" dirty="0"/>
              <a:t>”/lecture).</a:t>
            </a:r>
            <a:endParaRPr lang="fr-F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106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043532-159E-471E-918F-182D4664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Comparaison entre CQRS et 3 tiers classique :</a:t>
            </a:r>
            <a:endParaRPr lang="en-US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https://lh4.googleusercontent.com/UEYz_TZniHoBdSu3MVhssTueveytXFEeHlOjMcaSjoIfuw2O_-wRZmdX_I5y7h69R3sHxyeIYEF0TiZz5wf7AklXD6JREYCVifJw3HxMX2ATQl-pHlbgtVIIEqM96aVF9pfZGyxS">
            <a:extLst>
              <a:ext uri="{FF2B5EF4-FFF2-40B4-BE49-F238E27FC236}">
                <a16:creationId xmlns:a16="http://schemas.microsoft.com/office/drawing/2014/main" id="{5FE3235E-0FA2-4B92-838F-752C2D95A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45" y="307731"/>
            <a:ext cx="90342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17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9C4D49-773E-4F1E-812B-24FE6DAE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u="sng">
                <a:solidFill>
                  <a:schemeClr val="bg1">
                    <a:lumMod val="95000"/>
                    <a:lumOff val="5000"/>
                  </a:schemeClr>
                </a:solidFill>
              </a:rPr>
              <a:t>Le domaine (Domain)</a:t>
            </a:r>
            <a:endParaRPr lang="fr-FR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FEC3F-B4BC-4BF2-81B4-8013C640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fr-FR" sz="2000" dirty="0"/>
              <a:t>Cette un zone où toute la connaissance métier de l’application est concentrée. C’est dans cette zone qu’on analyse chaque commande et de décider de leurs suites.</a:t>
            </a:r>
            <a:endParaRPr lang="fr-F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9635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33AD14-9B08-4B80-8B72-BEDCB9ED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fr-FR" sz="3200" b="1">
                <a:solidFill>
                  <a:srgbClr val="262626"/>
                </a:solidFill>
              </a:rPr>
              <a:t>Event Sourcing</a:t>
            </a:r>
            <a:endParaRPr lang="fr-FR" sz="3200">
              <a:solidFill>
                <a:srgbClr val="262626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BE6BFE-87E2-454E-8BC8-BACA148B5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fr-FR" sz="2400" dirty="0"/>
              <a:t>Pattern d’architecture.</a:t>
            </a:r>
            <a:endParaRPr lang="fr-FR" sz="2400" dirty="0">
              <a:effectLst/>
            </a:endParaRPr>
          </a:p>
          <a:p>
            <a:r>
              <a:rPr lang="fr-FR" sz="2400" dirty="0"/>
              <a:t>Séquences de changement d’état amenant à l’état courant de l’application.</a:t>
            </a:r>
            <a:endParaRPr lang="fr-F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367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350E71-1C1D-4DFE-BEFD-3D287745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 u="sng"/>
              <a:t>Microservices:</a:t>
            </a:r>
            <a:endParaRPr lang="fr-FR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62F18B-4FE8-4102-B46B-F80A5F5B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 dirty="0"/>
              <a:t>Le CQRS permet de séparer aussi différentes couches: Interface (API ou front), </a:t>
            </a:r>
            <a:r>
              <a:rPr lang="fr-FR" sz="2000" dirty="0" err="1"/>
              <a:t>CommandHandler</a:t>
            </a:r>
            <a:r>
              <a:rPr lang="fr-FR" sz="2000" dirty="0"/>
              <a:t> et l’</a:t>
            </a:r>
            <a:r>
              <a:rPr lang="fr-FR" sz="2000" dirty="0" err="1"/>
              <a:t>EventHandler</a:t>
            </a:r>
            <a:r>
              <a:rPr lang="fr-FR" sz="2000" dirty="0"/>
              <a:t>. Elle peut aussi séparé l’</a:t>
            </a:r>
            <a:r>
              <a:rPr lang="fr-FR" sz="2000" dirty="0" err="1"/>
              <a:t>EventHandler</a:t>
            </a:r>
            <a:r>
              <a:rPr lang="fr-FR" sz="2000" dirty="0"/>
              <a:t> en plusieurs petites couches, on obtient des </a:t>
            </a:r>
            <a:r>
              <a:rPr lang="fr-FR" sz="2000" dirty="0" err="1"/>
              <a:t>microservices</a:t>
            </a:r>
            <a:r>
              <a:rPr lang="fr-FR" sz="2000" dirty="0"/>
              <a:t> spécialisé et optimisé. Le code devient plus simple à maintenir.</a:t>
            </a:r>
            <a:endParaRPr lang="fr-FR" sz="2000" dirty="0">
              <a:effectLst/>
            </a:endParaRP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43063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EEAD32-68B0-429A-AEE8-CAC5231E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FR" u="sng">
                <a:solidFill>
                  <a:srgbClr val="FFFFFF"/>
                </a:solidFill>
              </a:rPr>
              <a:t>Fiabilité des données :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2D8E03-8235-4CF6-84CC-79F6FCF2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Toutes les modifications sont automatiquement stockées à deux endroits :</a:t>
            </a:r>
            <a:endParaRPr lang="fr-FR" sz="2000" dirty="0">
              <a:solidFill>
                <a:srgbClr val="FFFFFF"/>
              </a:solidFill>
              <a:effectLst/>
            </a:endParaRPr>
          </a:p>
          <a:p>
            <a:r>
              <a:rPr lang="fr-FR" sz="2000" dirty="0" err="1">
                <a:solidFill>
                  <a:srgbClr val="FFFFFF"/>
                </a:solidFill>
              </a:rPr>
              <a:t>CommandStore</a:t>
            </a:r>
            <a:r>
              <a:rPr lang="fr-FR" sz="2000" dirty="0">
                <a:solidFill>
                  <a:srgbClr val="FFFFFF"/>
                </a:solidFill>
              </a:rPr>
              <a:t> et l’</a:t>
            </a:r>
            <a:r>
              <a:rPr lang="fr-FR" sz="2000" dirty="0" err="1">
                <a:solidFill>
                  <a:srgbClr val="FFFFFF"/>
                </a:solidFill>
              </a:rPr>
              <a:t>EventStore</a:t>
            </a:r>
            <a:r>
              <a:rPr lang="fr-FR" sz="2000" dirty="0">
                <a:solidFill>
                  <a:srgbClr val="FFFFFF"/>
                </a:solidFill>
              </a:rPr>
              <a:t>, cela nous garantit de ne perdre aucune donnée.</a:t>
            </a:r>
            <a:endParaRPr lang="fr-FR" sz="2000" dirty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endParaRPr lang="fr-F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2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B209BC-4001-4211-A717-7E1BD67F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 exemple : Un compte bancaire.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EF746ECF-24E5-42B9-8EE6-10956420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fr-F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Ce qui est important ce n’est pas l’état final mais comment on y est parvenu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1807E64A-A04C-452C-8FA4-FA78BCA34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835544"/>
            <a:ext cx="6553545" cy="31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3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37A8E3-E2CC-4524-9E26-0DA2C12F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fr-FR" sz="4100" dirty="0"/>
              <a:t>Quel est l’</a:t>
            </a:r>
            <a:r>
              <a:rPr lang="fr-FR" sz="4100" dirty="0" err="1"/>
              <a:t>interêt</a:t>
            </a:r>
            <a:r>
              <a:rPr lang="fr-FR" sz="4100" dirty="0"/>
              <a:t> de l’</a:t>
            </a:r>
            <a:r>
              <a:rPr lang="fr-FR" sz="4100" dirty="0" err="1"/>
              <a:t>event</a:t>
            </a:r>
            <a:r>
              <a:rPr lang="fr-FR" sz="4100" dirty="0"/>
              <a:t> </a:t>
            </a:r>
            <a:r>
              <a:rPr lang="fr-FR" sz="4100" dirty="0" err="1"/>
              <a:t>sourcing</a:t>
            </a:r>
            <a:r>
              <a:rPr lang="fr-FR" sz="4100" dirty="0"/>
              <a:t> 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29E9153-AF43-4011-A7E2-27ED71436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25009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97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3B695D-EF28-474E-A49C-96996367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Les concepts clés de l’Event Sourcing :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91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FF936D-3A38-4956-9068-BC01849D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Evénement</a:t>
            </a:r>
            <a:r>
              <a:rPr lang="en-US" sz="5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817853-3A1A-429F-A252-EFE45E3C1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 err="1">
                <a:latin typeface="+mn-lt"/>
                <a:ea typeface="+mn-ea"/>
                <a:cs typeface="+mn-cs"/>
              </a:rPr>
              <a:t>C’est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un fait qui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s’est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produit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dans le passé,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il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ne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peut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donc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pas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changé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98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C340BB-9258-437F-A7D5-979116DB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5800" b="1" u="sng" dirty="0"/>
              <a:t>Event Store :</a:t>
            </a:r>
            <a:endParaRPr lang="fr-FR" sz="5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99102B-1AF7-4FCD-BAD2-9552ADC4D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 dirty="0"/>
              <a:t>L’</a:t>
            </a:r>
            <a:r>
              <a:rPr lang="fr-FR" sz="2000" dirty="0" err="1"/>
              <a:t>event</a:t>
            </a:r>
            <a:r>
              <a:rPr lang="fr-FR" sz="2000" dirty="0"/>
              <a:t> store (ou magasin d’évènements) sert à </a:t>
            </a:r>
            <a:r>
              <a:rPr lang="fr-FR" sz="2000" b="1" dirty="0"/>
              <a:t>stocker l’ensemble des évènements</a:t>
            </a:r>
            <a:r>
              <a:rPr lang="fr-FR" sz="2000" dirty="0"/>
              <a:t> produits par l’application.</a:t>
            </a:r>
          </a:p>
        </p:txBody>
      </p:sp>
    </p:spTree>
    <p:extLst>
      <p:ext uri="{BB962C8B-B14F-4D97-AF65-F5344CB8AC3E}">
        <p14:creationId xmlns:p14="http://schemas.microsoft.com/office/powerpoint/2010/main" val="3392130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711AE-C34B-4CFB-8E8A-3715A00E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8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Commande</a:t>
            </a:r>
            <a:endParaRPr lang="fr-FR" sz="5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968520-2D88-4D78-86BE-423811D66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fr-FR" sz="2000" dirty="0"/>
              <a:t>une commande est une</a:t>
            </a:r>
            <a:r>
              <a:rPr lang="fr-FR" sz="2000" b="1" dirty="0"/>
              <a:t> intention provoquée par l'extérieur </a:t>
            </a:r>
            <a:r>
              <a:rPr lang="fr-FR" sz="2000" dirty="0"/>
              <a:t>(utilisateur/système) sur notre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3966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5CE284-6DD6-4BBE-9B9A-F1E3FB1C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FR" sz="5800" b="1" u="sng" dirty="0">
                <a:solidFill>
                  <a:srgbClr val="FFFFFF"/>
                </a:solidFill>
              </a:rPr>
              <a:t>Système</a:t>
            </a:r>
            <a:endParaRPr lang="fr-FR" sz="58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9751A-5EAD-43FA-8BDD-DCDBB2EAF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L’utilisation du pattern d’</a:t>
            </a:r>
            <a:r>
              <a:rPr lang="fr-FR" sz="2000" dirty="0" err="1">
                <a:solidFill>
                  <a:srgbClr val="FFFFFF"/>
                </a:solidFill>
              </a:rPr>
              <a:t>event</a:t>
            </a:r>
            <a:r>
              <a:rPr lang="fr-FR" sz="2000" dirty="0">
                <a:solidFill>
                  <a:srgbClr val="FFFFFF"/>
                </a:solidFill>
              </a:rPr>
              <a:t> </a:t>
            </a:r>
            <a:r>
              <a:rPr lang="fr-FR" sz="2000" dirty="0" err="1">
                <a:solidFill>
                  <a:srgbClr val="FFFFFF"/>
                </a:solidFill>
              </a:rPr>
              <a:t>sourcing</a:t>
            </a:r>
            <a:r>
              <a:rPr lang="fr-FR" sz="2000" dirty="0">
                <a:solidFill>
                  <a:srgbClr val="FFFFFF"/>
                </a:solidFill>
              </a:rPr>
              <a:t> nous conduit à utiliser une </a:t>
            </a:r>
            <a:r>
              <a:rPr lang="fr-FR" sz="2000" b="1" dirty="0">
                <a:solidFill>
                  <a:srgbClr val="FFFFFF"/>
                </a:solidFill>
              </a:rPr>
              <a:t>logique métier.</a:t>
            </a:r>
            <a:r>
              <a:rPr lang="fr-FR" sz="2000" dirty="0">
                <a:solidFill>
                  <a:srgbClr val="FFFFFF"/>
                </a:solidFill>
              </a:rPr>
              <a:t> Qui contient les fonctions de </a:t>
            </a:r>
            <a:r>
              <a:rPr lang="fr-FR" sz="2000" b="1" dirty="0">
                <a:solidFill>
                  <a:srgbClr val="FFFFFF"/>
                </a:solidFill>
              </a:rPr>
              <a:t>décision </a:t>
            </a:r>
            <a:r>
              <a:rPr lang="fr-FR" sz="2000" dirty="0">
                <a:solidFill>
                  <a:srgbClr val="FFFFFF"/>
                </a:solidFill>
              </a:rPr>
              <a:t>et </a:t>
            </a:r>
            <a:r>
              <a:rPr lang="fr-FR" sz="2000" b="1" dirty="0">
                <a:solidFill>
                  <a:srgbClr val="FFFFFF"/>
                </a:solidFill>
              </a:rPr>
              <a:t>d'évolution.</a:t>
            </a:r>
            <a:endParaRPr lang="fr-F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12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588</Words>
  <Application>Microsoft Office PowerPoint</Application>
  <PresentationFormat>Grand écran</PresentationFormat>
  <Paragraphs>54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Présentation PowerPoint</vt:lpstr>
      <vt:lpstr>Event Sourcing</vt:lpstr>
      <vt:lpstr>Un exemple : Un compte bancaire.</vt:lpstr>
      <vt:lpstr>Quel est l’interêt de l’event sourcing ?</vt:lpstr>
      <vt:lpstr>Les concepts clés de l’Event Sourcing :</vt:lpstr>
      <vt:lpstr>Evénement :</vt:lpstr>
      <vt:lpstr>Event Store :</vt:lpstr>
      <vt:lpstr>Commande</vt:lpstr>
      <vt:lpstr>Système</vt:lpstr>
      <vt:lpstr>Fonction de décision</vt:lpstr>
      <vt:lpstr>Qu’est que la fonction de décision ?</vt:lpstr>
      <vt:lpstr>Qu’est que la fonction d’évolution ?</vt:lpstr>
      <vt:lpstr>Les deux boucles de l’event Sourcing</vt:lpstr>
      <vt:lpstr>Réception d’une commande (première boucle)</vt:lpstr>
      <vt:lpstr>Création d’une commande interne</vt:lpstr>
      <vt:lpstr>Qu’est ce que l’effet de bord ?</vt:lpstr>
      <vt:lpstr>CQRS</vt:lpstr>
      <vt:lpstr>Comparaison entre CQRS et 3 tiers classique :</vt:lpstr>
      <vt:lpstr>Le domaine (Domain)</vt:lpstr>
      <vt:lpstr>Microservices:</vt:lpstr>
      <vt:lpstr>Fiabilité des données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Bastien Last</dc:creator>
  <cp:lastModifiedBy>Bastien Last</cp:lastModifiedBy>
  <cp:revision>6</cp:revision>
  <dcterms:created xsi:type="dcterms:W3CDTF">2018-11-25T23:35:52Z</dcterms:created>
  <dcterms:modified xsi:type="dcterms:W3CDTF">2018-11-25T23:57:29Z</dcterms:modified>
</cp:coreProperties>
</file>