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60543F-C6AC-4A94-9181-2A0B47128E40}" type="datetime1">
              <a:rPr lang="de-DE" smtClean="0"/>
              <a:t>30.11.2024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4411EF-09CB-4E62-A9ED-59F7AB2BB401}" type="datetime1">
              <a:rPr lang="de-DE" smtClean="0"/>
              <a:t>30.11.2024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8F8EF-9461-4DB5-8DE8-65F0C8AF5E0D}" type="datetime1">
              <a:rPr lang="de-DE" smtClean="0"/>
              <a:t>30.11.2024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B84E5B-C9E8-4DB6-BA34-0E271B709DFA}" type="datetime1">
              <a:rPr lang="de-DE" smtClean="0"/>
              <a:t>30.11.2024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50C74D-3EC7-4807-8009-B91685601A76}" type="datetime1">
              <a:rPr lang="de-DE" smtClean="0"/>
              <a:t>30.11.2024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E3BD6-493E-4773-AC13-EE70A9E3F498}" type="datetime1">
              <a:rPr lang="de-DE" smtClean="0"/>
              <a:t>30.11.2024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E6A76B-C923-49BD-ABE7-ADE768C6F571}" type="datetime1">
              <a:rPr lang="de-DE" smtClean="0"/>
              <a:t>30.11.2024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D334EC-5459-4A98-AF88-01FD6D7BAF68}" type="datetime1">
              <a:rPr lang="de-DE" smtClean="0"/>
              <a:t>30.11.2024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F56688-ED28-473C-871E-9EEF4BB0D1F0}" type="datetime1">
              <a:rPr lang="de-DE" smtClean="0"/>
              <a:t>30.11.2024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110680-7D80-41F3-804A-113A4CB11D73}" type="datetime1">
              <a:rPr lang="de-DE" smtClean="0"/>
              <a:t>30.11.2024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F7112-C41D-45A5-B762-BC15064583EE}" type="datetime1">
              <a:rPr lang="de-DE" smtClean="0"/>
              <a:t>30.11.2024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CFE5CD5-4320-48E9-85AB-4E68C78D0837}" type="datetime1">
              <a:rPr lang="de-DE" smtClean="0"/>
              <a:t>30.11.2024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B989E5A-44CF-486A-A324-E4C01361A073}" type="datetime1">
              <a:rPr lang="de-DE" smtClean="0"/>
              <a:t>30.11.2024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C5518B76-3D47-40C3-B678-8969E3806FFF}" type="datetime1">
              <a:rPr lang="de-DE" smtClean="0"/>
              <a:t>30.11.2024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oytuncevre94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oytun.cevre/viz/TravelTideProjectFinal_17329676612960/Dashboard1?publish=yes" TargetMode="External"/><Relationship Id="rId2" Type="http://schemas.openxmlformats.org/officeDocument/2006/relationships/hyperlink" Target="https://github.com/Oytuncevre/Travel-Tide-Projec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colab.research.google.com/drive/1B2Q_RfRPNx_iBsvHQh0d1gTnzxDI5jN7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hteck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8596" y="703792"/>
            <a:ext cx="6548377" cy="2539441"/>
          </a:xfrm>
        </p:spPr>
        <p:txBody>
          <a:bodyPr rtlCol="0">
            <a:noAutofit/>
          </a:bodyPr>
          <a:lstStyle/>
          <a:p>
            <a:pPr rtl="0"/>
            <a:r>
              <a:rPr lang="de" sz="6600" dirty="0"/>
              <a:t>Travel Tide Project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8596" y="351836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MASTERsCHOOL 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Master</a:t>
            </a:r>
            <a:r>
              <a:rPr lang="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 Project presentation</a:t>
            </a:r>
            <a:endParaRPr lang="de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Untertitel 2">
            <a:extLst>
              <a:ext uri="{FF2B5EF4-FFF2-40B4-BE49-F238E27FC236}">
                <a16:creationId xmlns:a16="http://schemas.microsoft.com/office/drawing/2014/main" id="{5081C144-7C74-BB38-7DA7-35F5F82E9489}"/>
              </a:ext>
            </a:extLst>
          </p:cNvPr>
          <p:cNvSpPr txBox="1">
            <a:spLocks/>
          </p:cNvSpPr>
          <p:nvPr/>
        </p:nvSpPr>
        <p:spPr>
          <a:xfrm>
            <a:off x="5158595" y="4677435"/>
            <a:ext cx="6269347" cy="10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onducted by oytun cevre</a:t>
            </a:r>
          </a:p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  <a:r>
              <a:rPr lang="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ate of submission: 30.11.2024</a:t>
            </a:r>
          </a:p>
        </p:txBody>
      </p:sp>
      <p:pic>
        <p:nvPicPr>
          <p:cNvPr id="7" name="Grafik 6" descr="Ein Bild, das Text, Handy, tragbares Kommunikationsgerät, mobiles Gerät enthält.&#10;&#10;Automatisch generierte Beschreibung">
            <a:extLst>
              <a:ext uri="{FF2B5EF4-FFF2-40B4-BE49-F238E27FC236}">
                <a16:creationId xmlns:a16="http://schemas.microsoft.com/office/drawing/2014/main" id="{FDD2D8D7-30BA-6ADD-5CE7-39EEE9594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951026" cy="68580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10CE638-F756-1AFF-3865-101F5BBE3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334" y="0"/>
            <a:ext cx="10001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92D78-EF3F-EFCE-FF3F-8FE65504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listening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CCCE1A-B5DA-67BB-AC49-E50009506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19830"/>
            <a:ext cx="10058400" cy="809170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feel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contact</a:t>
            </a:r>
            <a:r>
              <a:rPr lang="de-DE" dirty="0"/>
              <a:t> me. </a:t>
            </a:r>
          </a:p>
          <a:p>
            <a:r>
              <a:rPr lang="de-DE" dirty="0"/>
              <a:t>E-Mail: </a:t>
            </a:r>
            <a:r>
              <a:rPr lang="de-DE" dirty="0">
                <a:hlinkClick r:id="rId2"/>
              </a:rPr>
              <a:t>oytuncevre94@gmail.com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30E7A8-3BD7-4B68-652D-4F9AE12B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30.11.2024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D203466-8C2F-4C74-B31B-9C8B4FE0A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334" y="0"/>
            <a:ext cx="10001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6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hteck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9514" y="795361"/>
            <a:ext cx="10058400" cy="1233749"/>
          </a:xfrm>
        </p:spPr>
        <p:txBody>
          <a:bodyPr rtlCol="0" anchor="ctr">
            <a:normAutofit/>
          </a:bodyPr>
          <a:lstStyle/>
          <a:p>
            <a:pPr lvl="0" rtl="0"/>
            <a:r>
              <a:rPr lang="de" sz="4800" i="1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2B5AFB5A-E58B-7292-4616-244C255FE9F0}"/>
              </a:ext>
            </a:extLst>
          </p:cNvPr>
          <p:cNvSpPr txBox="1">
            <a:spLocks/>
          </p:cNvSpPr>
          <p:nvPr/>
        </p:nvSpPr>
        <p:spPr>
          <a:xfrm>
            <a:off x="999514" y="1945635"/>
            <a:ext cx="10058400" cy="24107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9144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de" sz="2200" i="1" dirty="0">
                <a:solidFill>
                  <a:srgbClr val="FFFFFF"/>
                </a:solidFill>
              </a:rPr>
              <a:t>Goal of the project</a:t>
            </a:r>
          </a:p>
          <a:p>
            <a:pPr marL="914400" indent="-9144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de-DE" sz="2200" i="1" dirty="0">
                <a:solidFill>
                  <a:srgbClr val="FFFFFF"/>
                </a:solidFill>
              </a:rPr>
              <a:t>Explanation </a:t>
            </a:r>
            <a:r>
              <a:rPr lang="de-DE" sz="2200" i="1" dirty="0" err="1">
                <a:solidFill>
                  <a:srgbClr val="FFFFFF"/>
                </a:solidFill>
              </a:rPr>
              <a:t>of</a:t>
            </a:r>
            <a:r>
              <a:rPr lang="de-DE" sz="2200" i="1" dirty="0">
                <a:solidFill>
                  <a:srgbClr val="FFFFFF"/>
                </a:solidFill>
              </a:rPr>
              <a:t> </a:t>
            </a:r>
            <a:r>
              <a:rPr lang="de-DE" sz="2200" i="1" dirty="0" err="1">
                <a:solidFill>
                  <a:srgbClr val="FFFFFF"/>
                </a:solidFill>
              </a:rPr>
              <a:t>the</a:t>
            </a:r>
            <a:r>
              <a:rPr lang="de-DE" sz="2200" i="1" dirty="0">
                <a:solidFill>
                  <a:srgbClr val="FFFFFF"/>
                </a:solidFill>
              </a:rPr>
              <a:t> </a:t>
            </a:r>
            <a:r>
              <a:rPr lang="de-DE" sz="2200" i="1" dirty="0" err="1">
                <a:solidFill>
                  <a:srgbClr val="FFFFFF"/>
                </a:solidFill>
              </a:rPr>
              <a:t>customer</a:t>
            </a:r>
            <a:r>
              <a:rPr lang="de-DE" sz="2200" i="1" dirty="0">
                <a:solidFill>
                  <a:srgbClr val="FFFFFF"/>
                </a:solidFill>
              </a:rPr>
              <a:t> group </a:t>
            </a:r>
            <a:r>
              <a:rPr lang="de-DE" sz="2200" i="1" dirty="0" err="1">
                <a:solidFill>
                  <a:srgbClr val="FFFFFF"/>
                </a:solidFill>
              </a:rPr>
              <a:t>divisions</a:t>
            </a:r>
            <a:endParaRPr lang="de" sz="2200" i="1" dirty="0">
              <a:solidFill>
                <a:srgbClr val="FFFFFF"/>
              </a:solidFill>
            </a:endParaRPr>
          </a:p>
          <a:p>
            <a:pPr marL="914400" indent="-9144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de" sz="2200" i="1" dirty="0">
                <a:solidFill>
                  <a:srgbClr val="FFFFFF"/>
                </a:solidFill>
              </a:rPr>
              <a:t>Definitions of the perks for each customer group</a:t>
            </a:r>
          </a:p>
          <a:p>
            <a:pPr marL="914400" indent="-9144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de" sz="2200" i="1" dirty="0">
                <a:solidFill>
                  <a:srgbClr val="FFFFFF"/>
                </a:solidFill>
              </a:rPr>
              <a:t>Age group distribution and perks</a:t>
            </a:r>
          </a:p>
          <a:p>
            <a:pPr marL="914400" indent="-9144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de" sz="2200" i="1" dirty="0">
                <a:solidFill>
                  <a:srgbClr val="FFFFFF"/>
                </a:solidFill>
              </a:rPr>
              <a:t>Customer groups according to the countries USA &amp; Canada</a:t>
            </a:r>
          </a:p>
          <a:p>
            <a:pPr marL="914400" indent="-9144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de" sz="2200" i="1" dirty="0">
                <a:solidFill>
                  <a:srgbClr val="FFFFFF"/>
                </a:solidFill>
              </a:rPr>
              <a:t>Recommendations </a:t>
            </a:r>
          </a:p>
          <a:p>
            <a:pPr marL="914400" indent="-9144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de" sz="2200" i="1" dirty="0">
                <a:solidFill>
                  <a:srgbClr val="FFFFFF"/>
                </a:solidFill>
              </a:rPr>
              <a:t>Resources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D66DE56-DD33-4B13-92CA-BFEE690D7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334" y="0"/>
            <a:ext cx="10001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902B7E-DF86-C958-DAD3-468215993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17504"/>
            <a:ext cx="10058400" cy="2254793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Travel Tide, is a growing e-booking platform powered by advanced technology, which is making steady progress in the online travel industry.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project aims to develop a customized rewards program that boosts customer loyalty by offering tailored perks.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primary objective is to leverage data-driven insights to create personalized rewards that align with individual customer behaviors and preferences.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F2342B-D420-0F36-F3AF-5897996F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30.11.2024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776606D-9620-6D73-2711-360EBFAB7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Project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F674F8-C8A4-5A7B-0160-7CE7830B3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5" y="0"/>
            <a:ext cx="10001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12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70632-5FD7-FB25-E760-3C7491F3D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217714"/>
            <a:ext cx="3517567" cy="1321524"/>
          </a:xfrm>
        </p:spPr>
        <p:txBody>
          <a:bodyPr anchor="b">
            <a:normAutofit fontScale="90000"/>
          </a:bodyPr>
          <a:lstStyle/>
          <a:p>
            <a:r>
              <a:rPr lang="de-DE" dirty="0"/>
              <a:t>Explanation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group </a:t>
            </a:r>
            <a:r>
              <a:rPr lang="de-DE" dirty="0" err="1"/>
              <a:t>division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E93BEE5-E9CA-55E9-2899-90956AD73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333" r="1938" b="2"/>
          <a:stretch/>
        </p:blipFill>
        <p:spPr>
          <a:xfrm>
            <a:off x="5441567" y="878476"/>
            <a:ext cx="5928344" cy="5294757"/>
          </a:xfrm>
          <a:prstGeom prst="rect">
            <a:avLst/>
          </a:prstGeom>
          <a:noFill/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D620CE5-C33D-2422-7028-5F5F1699B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925266"/>
            <a:ext cx="3517567" cy="4257820"/>
          </a:xfrm>
        </p:spPr>
        <p:txBody>
          <a:bodyPr>
            <a:normAutofit fontScale="62500" lnSpcReduction="20000"/>
          </a:bodyPr>
          <a:lstStyle/>
          <a:p>
            <a:pPr marL="342900" lvl="0" indent="-342900">
              <a:lnSpc>
                <a:spcPct val="107000"/>
              </a:lnSpc>
              <a:buFont typeface="Aptos" panose="020B0004020202020204" pitchFamily="34" charset="0"/>
              <a:buChar char="•"/>
            </a:pPr>
            <a:r>
              <a:rPr lang="en-US" sz="17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Groups: </a:t>
            </a:r>
            <a:r>
              <a:rPr lang="en-US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Users traveling with larger parties, reflected by higher averages in checked bags, flight seats, and hotel rooms. Typically unmarried, indicating group rather than family travel.</a:t>
            </a:r>
            <a:endParaRPr lang="de-DE" sz="17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ptos" panose="020B0004020202020204" pitchFamily="34" charset="0"/>
              <a:buChar char="•"/>
            </a:pPr>
            <a:r>
              <a:rPr lang="en-US" sz="17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Families:</a:t>
            </a:r>
            <a:r>
              <a:rPr lang="en-US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Identified by traveling with children, higher baggage counts, multiple flight seats, and average overall hotel expenses.</a:t>
            </a:r>
            <a:endParaRPr lang="de-DE" sz="17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ptos" panose="020B0004020202020204" pitchFamily="34" charset="0"/>
              <a:buChar char="•"/>
            </a:pPr>
            <a:r>
              <a:rPr lang="en-US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Frequent Travelers: </a:t>
            </a:r>
            <a:r>
              <a:rPr lang="en-US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Users who fall in the top 25% of all users based on the number of trips taken.</a:t>
            </a:r>
            <a:endParaRPr lang="de-DE" sz="17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ptos" panose="020B0004020202020204" pitchFamily="34" charset="0"/>
              <a:buChar char="•"/>
            </a:pPr>
            <a:r>
              <a:rPr lang="en-US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Couples: </a:t>
            </a:r>
            <a:r>
              <a:rPr lang="en-US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Travelers with two flight seats, one hotel room, no children, and a marital status of married.</a:t>
            </a:r>
            <a:endParaRPr lang="de-DE" sz="17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ptos" panose="020B0004020202020204" pitchFamily="34" charset="0"/>
              <a:buChar char="•"/>
            </a:pPr>
            <a:r>
              <a:rPr lang="en-US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Other</a:t>
            </a:r>
            <a:r>
              <a:rPr lang="en-US" sz="17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Users whose travel patterns do not align with the defined categories, indicating unique or diverse behaviors.</a:t>
            </a:r>
            <a:endParaRPr lang="de-DE" sz="17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ptos" panose="020B0004020202020204" pitchFamily="34" charset="0"/>
              <a:buChar char="•"/>
            </a:pPr>
            <a:r>
              <a:rPr lang="en-US" sz="17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Business Travelers: </a:t>
            </a:r>
            <a:r>
              <a:rPr lang="en-US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Characterized by minimal luggage, short hotel stays, and above-average spending on accommodations.</a:t>
            </a:r>
            <a:endParaRPr lang="de-DE" sz="17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ptos" panose="020B0004020202020204" pitchFamily="34" charset="0"/>
              <a:buChar char="•"/>
            </a:pPr>
            <a:r>
              <a:rPr lang="en-US" sz="17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Solo Travelers: </a:t>
            </a:r>
            <a:r>
              <a:rPr lang="en-US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Individuals traveling alone, with moderate spending and fewer overall trips.</a:t>
            </a:r>
            <a:endParaRPr lang="de-DE" sz="17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6C1EC1-0E74-3C18-6845-93E67A4C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CA5E3BD6-493E-4773-AC13-EE70A9E3F498}" type="datetime1">
              <a:rPr lang="de-DE" smtClean="0"/>
              <a:pPr rtl="0">
                <a:spcAft>
                  <a:spcPts val="600"/>
                </a:spcAft>
              </a:pPr>
              <a:t>30.11.2024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B18A297-0204-32AE-CBCD-447D4ED23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5" y="0"/>
            <a:ext cx="10001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59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8A6A12-4515-2A9B-B51D-EAC499182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548640"/>
            <a:ext cx="3517567" cy="1617615"/>
          </a:xfrm>
        </p:spPr>
        <p:txBody>
          <a:bodyPr/>
          <a:lstStyle/>
          <a:p>
            <a:r>
              <a:rPr lang="de-DE" dirty="0" err="1"/>
              <a:t>Definitions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group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D0E95B-3D3B-4253-B95D-D6E358B61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4" y="2729541"/>
            <a:ext cx="3517567" cy="2216927"/>
          </a:xfrm>
        </p:spPr>
        <p:txBody>
          <a:bodyPr>
            <a:normAutofit/>
          </a:bodyPr>
          <a:lstStyle/>
          <a:p>
            <a:r>
              <a:rPr lang="en-US" sz="1600" dirty="0"/>
              <a:t>Customers prioritize flexibility and cost savings when making travel decisions.</a:t>
            </a:r>
          </a:p>
          <a:p>
            <a:r>
              <a:rPr lang="en-US" sz="1600" dirty="0"/>
              <a:t>Tailored perks resonate strongly with group and family travelers, while frequent and business travelers are drawn to perks that emphasize convenience and efficiency.</a:t>
            </a:r>
            <a:endParaRPr lang="de-DE" sz="16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121624-054C-024A-45D2-0EEADBF96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CFE5CD5-4320-48E9-85AB-4E68C78D0837}" type="datetime1">
              <a:rPr lang="de-DE" smtClean="0"/>
              <a:t>30.11.2024</a:t>
            </a:fld>
            <a:endParaRPr lang="en-US" dirty="0"/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E4039046-0E2F-9AA3-745C-7362998391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3646" cy="304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63AFA1D-5D37-895A-3E34-34A2A2FA6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504" y="1071154"/>
            <a:ext cx="7515496" cy="4865357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57C1BFAE-B88A-6D2C-A808-3A0FCCEE4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6644" y="0"/>
            <a:ext cx="955356" cy="61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61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035C1-BF3F-C1AE-2F01-CD42CA60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357052"/>
            <a:ext cx="3517567" cy="1452152"/>
          </a:xfrm>
        </p:spPr>
        <p:txBody>
          <a:bodyPr/>
          <a:lstStyle/>
          <a:p>
            <a:r>
              <a:rPr lang="de-DE" dirty="0"/>
              <a:t>Age group </a:t>
            </a:r>
            <a:r>
              <a:rPr lang="de-DE" dirty="0" err="1"/>
              <a:t>distributions</a:t>
            </a:r>
            <a:r>
              <a:rPr lang="de-DE" dirty="0"/>
              <a:t> and </a:t>
            </a:r>
            <a:r>
              <a:rPr lang="de-DE" dirty="0" err="1"/>
              <a:t>perks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9F0C736-0C27-B191-FFE9-078007D5C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2081350"/>
            <a:ext cx="3517567" cy="402620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16-25: Highly attracted to a 10% discount on their first booking, reflecting a strong sensitivity to pricing.</a:t>
            </a:r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26-35: Shows a preference for bundled offers like free hotel meals and a complimentary hotel night with flight bookings.</a:t>
            </a:r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36-45 &amp; 46-55: Prioritize convenience and flexibility, favoring perks such as priority boarding, no cancellation fees, and exclusive discounts.</a:t>
            </a:r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55-65 &amp; 65+: Display a lower overall interest in perks but still appreciate exclusive discounts and no cancellation fees, emphasizing reliability in their travel choices.</a:t>
            </a:r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7310BD-5E2F-1AE2-EDE5-CE0DDAB5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CFE5CD5-4320-48E9-85AB-4E68C78D0837}" type="datetime1">
              <a:rPr lang="de-DE" smtClean="0"/>
              <a:t>30.11.2024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3C488ED-E55F-3328-D14C-06856126A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867" y="0"/>
            <a:ext cx="5782484" cy="3429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6902124-AD29-607D-1545-57B180DAA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867" y="3429000"/>
            <a:ext cx="6232851" cy="345171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E24B72E7-FEA8-E906-9C1E-721E3185C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6644" y="0"/>
            <a:ext cx="955356" cy="61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41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DE241-FC90-1853-6E6B-CE593BDD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333538"/>
            <a:ext cx="3517567" cy="2093975"/>
          </a:xfrm>
        </p:spPr>
        <p:txBody>
          <a:bodyPr/>
          <a:lstStyle/>
          <a:p>
            <a:r>
              <a:rPr lang="de-DE" dirty="0"/>
              <a:t>Customer </a:t>
            </a:r>
            <a:r>
              <a:rPr lang="de-DE" dirty="0" err="1"/>
              <a:t>groups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countries USA &amp; Canada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B777FD-0EE4-A012-C211-8010142C0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4" y="2677925"/>
            <a:ext cx="3517567" cy="306450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chart shows that most Travel Tide customers are from the U.S., with Groups and Families being the largest segments, followed by Frequent Travelers and Couples. </a:t>
            </a:r>
          </a:p>
          <a:p>
            <a:r>
              <a:rPr lang="en-US" dirty="0"/>
              <a:t>Smaller segments like Business, Solo, and Other have higher Canadian representation, highlighting growth potential in Canada. </a:t>
            </a:r>
          </a:p>
          <a:p>
            <a:r>
              <a:rPr lang="en-US" dirty="0"/>
              <a:t>Key opportunities include targeting group and family travelers in the U.S. and expanding business and solo traveler engagement in Canada.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3D2EC3-6D17-68E7-454D-7215FDAC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CFE5CD5-4320-48E9-85AB-4E68C78D0837}" type="datetime1">
              <a:rPr lang="de-DE" smtClean="0"/>
              <a:t>30.11.2024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A3DD225-0C31-7CDB-6675-9989F906F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730" y="1480457"/>
            <a:ext cx="7551269" cy="403585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438A665-60FC-4F40-22C7-C7110A3E3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845" y="0"/>
            <a:ext cx="957155" cy="6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61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C4D19-52F3-48FD-1FA3-79FA0C50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Recommendations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D8FCB2-BC40-62F1-7485-937CA6F0C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Customized Rewards: Design perks tailored to specific customer segments to boost engagement and loyalty, ensuring each group receives rewards that align with their preferences.</a:t>
            </a:r>
            <a:endParaRPr lang="de-DE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Flexible Updates: Regularly assess the performance of perks and analyze customer behavior to make data-driven adjustments, optimizing the program’s impact.</a:t>
            </a:r>
            <a:endParaRPr lang="de-DE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Tier-Based Benefits: Implement a tiered reward structure where frequent travelers can access exclusive benefits, encouraging more bookings and long-term commitment.</a:t>
            </a:r>
            <a:endParaRPr lang="de-DE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Insight-Driven Optimization: Leverage A/B testing and customer feedback to refine rewards and adapt the program to evolving customer needs and expectations.</a:t>
            </a:r>
            <a:endParaRPr lang="de-DE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338DA5-233F-B624-AE78-AF1B64AA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30.11.2024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5252B2B-2713-8B27-B256-F3C0AC344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845" y="0"/>
            <a:ext cx="957155" cy="6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85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73FFD-1440-E2AF-78A2-9D168E12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094195-76D9-9E50-5F0D-320A3B146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69459"/>
            <a:ext cx="10058400" cy="3012440"/>
          </a:xfrm>
        </p:spPr>
        <p:txBody>
          <a:bodyPr/>
          <a:lstStyle/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Github Link </a:t>
            </a:r>
          </a:p>
          <a:p>
            <a:r>
              <a:rPr lang="en-US" sz="18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https://github.com/Oytuncevre/Travel-Tide-Project</a:t>
            </a:r>
            <a:endParaRPr lang="en-US" sz="1800" u="sng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Tableau dashboard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https://public.tableau.com/app/profile/oytun.cevre/viz/TravelTideProjectFinal_17329676612960/Dashboard1?publish=yes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Report &amp; SQL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https://colab.research.google.com/drive/1B2Q_RfRPNx_iBsvHQh0d1gTnzxDI5jN7?usp=sharing</a:t>
            </a:r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155572-F517-CEEF-A8DB-AEFFF532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30.11.2024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F8556A1-2093-ACC2-738F-8E7CD9D54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334" y="0"/>
            <a:ext cx="10001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847261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5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{4191C05E-973E-4FB2-B258-2DE2335EEBA6}tf56160789_win32</Template>
  <TotalTime>0</TotalTime>
  <Words>715</Words>
  <Application>Microsoft Office PowerPoint</Application>
  <PresentationFormat>Breitbild</PresentationFormat>
  <Paragraphs>57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Aptos</vt:lpstr>
      <vt:lpstr>Arial</vt:lpstr>
      <vt:lpstr>Bookman Old Style</vt:lpstr>
      <vt:lpstr>Calibri</vt:lpstr>
      <vt:lpstr>Courier New</vt:lpstr>
      <vt:lpstr>Franklin Gothic Book</vt:lpstr>
      <vt:lpstr>Benutzerdefiniert</vt:lpstr>
      <vt:lpstr>Travel Tide Project </vt:lpstr>
      <vt:lpstr>Introduction</vt:lpstr>
      <vt:lpstr>Goal of the Project</vt:lpstr>
      <vt:lpstr>Explanation of the customer group division</vt:lpstr>
      <vt:lpstr>Definitions of the perks for each customer group</vt:lpstr>
      <vt:lpstr>Age group distributions and perks</vt:lpstr>
      <vt:lpstr>Customer groups according to the countries USA &amp; Canada</vt:lpstr>
      <vt:lpstr>Recommendations</vt:lpstr>
      <vt:lpstr>Resources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Zeynep Cevre</dc:creator>
  <cp:lastModifiedBy>Zeynep Cevre</cp:lastModifiedBy>
  <cp:revision>13</cp:revision>
  <dcterms:created xsi:type="dcterms:W3CDTF">2024-11-30T19:17:08Z</dcterms:created>
  <dcterms:modified xsi:type="dcterms:W3CDTF">2024-11-30T21:52:21Z</dcterms:modified>
</cp:coreProperties>
</file>