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529" r:id="rId5"/>
    <p:sldId id="575" r:id="rId6"/>
    <p:sldId id="571" r:id="rId7"/>
    <p:sldId id="612" r:id="rId8"/>
    <p:sldId id="574" r:id="rId9"/>
    <p:sldId id="579" r:id="rId10"/>
    <p:sldId id="577" r:id="rId11"/>
    <p:sldId id="613" r:id="rId12"/>
    <p:sldId id="616" r:id="rId13"/>
    <p:sldId id="615" r:id="rId14"/>
    <p:sldId id="576" r:id="rId15"/>
    <p:sldId id="614" r:id="rId16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 userDrawn="1">
          <p15:clr>
            <a:srgbClr val="F26B43"/>
          </p15:clr>
        </p15:guide>
        <p15:guide id="3" orient="horz" pos="346" userDrawn="1">
          <p15:clr>
            <a:srgbClr val="A4A3A4"/>
          </p15:clr>
        </p15:guide>
        <p15:guide id="4" pos="733" userDrawn="1">
          <p15:clr>
            <a:srgbClr val="547EBF"/>
          </p15:clr>
        </p15:guide>
        <p15:guide id="5" pos="551" userDrawn="1">
          <p15:clr>
            <a:srgbClr val="C35E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Øyvind Wiig Petersen" initials="ØWP" lastIdx="1" clrIdx="0">
    <p:extLst>
      <p:ext uri="{19B8F6BF-5375-455C-9EA6-DF929625EA0E}">
        <p15:presenceInfo xmlns:p15="http://schemas.microsoft.com/office/powerpoint/2012/main" userId="S-1-5-21-3959417778-1711865379-3952174976-83068" providerId="AD"/>
      </p:ext>
    </p:extLst>
  </p:cmAuthor>
  <p:cmAuthor id="2" name="Øyvind Wiig Petersen" initials="ØWP [2]" lastIdx="2" clrIdx="1">
    <p:extLst>
      <p:ext uri="{19B8F6BF-5375-455C-9EA6-DF929625EA0E}">
        <p15:presenceInfo xmlns:p15="http://schemas.microsoft.com/office/powerpoint/2012/main" userId="S::oyvinpet@ntnu.no::8db00c4c-acc5-4dea-8516-ccf730572e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4E8"/>
    <a:srgbClr val="BBAC76"/>
    <a:srgbClr val="0D3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F3F98E-F555-4318-81D3-4D39E3DCAB1E}" v="23" dt="2022-05-18T09:01:57.9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5" autoAdjust="0"/>
    <p:restoredTop sz="90823" autoAdjust="0"/>
  </p:normalViewPr>
  <p:slideViewPr>
    <p:cSldViewPr snapToObjects="1">
      <p:cViewPr>
        <p:scale>
          <a:sx n="150" d="100"/>
          <a:sy n="150" d="100"/>
        </p:scale>
        <p:origin x="-180" y="-396"/>
      </p:cViewPr>
      <p:guideLst>
        <p:guide orient="horz" pos="799"/>
        <p:guide orient="horz" pos="346"/>
        <p:guide pos="733"/>
        <p:guide pos="551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21" d="100"/>
          <a:sy n="121" d="100"/>
        </p:scale>
        <p:origin x="6738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Øyvind Wiig Petersen" userId="8db00c4c-acc5-4dea-8516-ccf730572e42" providerId="ADAL" clId="{67F3F98E-F555-4318-81D3-4D39E3DCAB1E}"/>
    <pc:docChg chg="delSld modSld">
      <pc:chgData name="Øyvind Wiig Petersen" userId="8db00c4c-acc5-4dea-8516-ccf730572e42" providerId="ADAL" clId="{67F3F98E-F555-4318-81D3-4D39E3DCAB1E}" dt="2022-05-18T09:01:57.942" v="17"/>
      <pc:docMkLst>
        <pc:docMk/>
      </pc:docMkLst>
      <pc:sldChg chg="del">
        <pc:chgData name="Øyvind Wiig Petersen" userId="8db00c4c-acc5-4dea-8516-ccf730572e42" providerId="ADAL" clId="{67F3F98E-F555-4318-81D3-4D39E3DCAB1E}" dt="2022-05-18T08:39:50.037" v="0" actId="2696"/>
        <pc:sldMkLst>
          <pc:docMk/>
          <pc:sldMk cId="2650946992" sldId="515"/>
        </pc:sldMkLst>
      </pc:sldChg>
      <pc:sldChg chg="del">
        <pc:chgData name="Øyvind Wiig Petersen" userId="8db00c4c-acc5-4dea-8516-ccf730572e42" providerId="ADAL" clId="{67F3F98E-F555-4318-81D3-4D39E3DCAB1E}" dt="2022-05-18T08:39:50.037" v="0" actId="2696"/>
        <pc:sldMkLst>
          <pc:docMk/>
          <pc:sldMk cId="216039340" sldId="516"/>
        </pc:sldMkLst>
      </pc:sldChg>
      <pc:sldChg chg="del">
        <pc:chgData name="Øyvind Wiig Petersen" userId="8db00c4c-acc5-4dea-8516-ccf730572e42" providerId="ADAL" clId="{67F3F98E-F555-4318-81D3-4D39E3DCAB1E}" dt="2022-05-18T08:39:50.037" v="0" actId="2696"/>
        <pc:sldMkLst>
          <pc:docMk/>
          <pc:sldMk cId="2162128973" sldId="524"/>
        </pc:sldMkLst>
      </pc:sldChg>
      <pc:sldChg chg="del">
        <pc:chgData name="Øyvind Wiig Petersen" userId="8db00c4c-acc5-4dea-8516-ccf730572e42" providerId="ADAL" clId="{67F3F98E-F555-4318-81D3-4D39E3DCAB1E}" dt="2022-05-18T08:39:50.037" v="0" actId="2696"/>
        <pc:sldMkLst>
          <pc:docMk/>
          <pc:sldMk cId="3212662827" sldId="526"/>
        </pc:sldMkLst>
      </pc:sldChg>
      <pc:sldChg chg="modSp mod">
        <pc:chgData name="Øyvind Wiig Petersen" userId="8db00c4c-acc5-4dea-8516-ccf730572e42" providerId="ADAL" clId="{67F3F98E-F555-4318-81D3-4D39E3DCAB1E}" dt="2022-05-18T08:39:54.134" v="1" actId="21"/>
        <pc:sldMkLst>
          <pc:docMk/>
          <pc:sldMk cId="725769110" sldId="575"/>
        </pc:sldMkLst>
        <pc:spChg chg="mod">
          <ac:chgData name="Øyvind Wiig Petersen" userId="8db00c4c-acc5-4dea-8516-ccf730572e42" providerId="ADAL" clId="{67F3F98E-F555-4318-81D3-4D39E3DCAB1E}" dt="2022-05-18T08:39:54.134" v="1" actId="21"/>
          <ac:spMkLst>
            <pc:docMk/>
            <pc:sldMk cId="725769110" sldId="575"/>
            <ac:spMk id="2" creationId="{00000000-0000-0000-0000-000000000000}"/>
          </ac:spMkLst>
        </pc:spChg>
      </pc:sldChg>
      <pc:sldChg chg="modSp">
        <pc:chgData name="Øyvind Wiig Petersen" userId="8db00c4c-acc5-4dea-8516-ccf730572e42" providerId="ADAL" clId="{67F3F98E-F555-4318-81D3-4D39E3DCAB1E}" dt="2022-05-18T09:01:57.942" v="17"/>
        <pc:sldMkLst>
          <pc:docMk/>
          <pc:sldMk cId="531684205" sldId="614"/>
        </pc:sldMkLst>
        <pc:graphicFrameChg chg="mod">
          <ac:chgData name="Øyvind Wiig Petersen" userId="8db00c4c-acc5-4dea-8516-ccf730572e42" providerId="ADAL" clId="{67F3F98E-F555-4318-81D3-4D39E3DCAB1E}" dt="2022-05-18T09:01:57.942" v="17"/>
          <ac:graphicFrameMkLst>
            <pc:docMk/>
            <pc:sldMk cId="531684205" sldId="614"/>
            <ac:graphicFrameMk id="7" creationId="{037A4B10-36F6-4187-B246-EF11C638F11D}"/>
          </ac:graphicFrameMkLst>
        </pc:graphicFrameChg>
      </pc:sldChg>
      <pc:sldChg chg="del">
        <pc:chgData name="Øyvind Wiig Petersen" userId="8db00c4c-acc5-4dea-8516-ccf730572e42" providerId="ADAL" clId="{67F3F98E-F555-4318-81D3-4D39E3DCAB1E}" dt="2022-05-18T08:39:50.037" v="0" actId="2696"/>
        <pc:sldMkLst>
          <pc:docMk/>
          <pc:sldMk cId="951995722" sldId="61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00E29-18E1-4109-AAA1-F28C0AAA934D}" type="datetimeFigureOut">
              <a:rPr lang="en-US" smtClean="0"/>
              <a:t>5/18/2022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BB340-A06A-422E-A2E4-A8D03E8B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34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2B75C-0EBB-4B30-BBC4-C5E69FFFE7FE}" type="datetimeFigureOut">
              <a:rPr lang="nb-NO" smtClean="0"/>
              <a:t>18.05.2022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F28BA-818D-4B07-AEBE-B16BD9B7CD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8911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1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94547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055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1707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17111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577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491087" y="2677415"/>
            <a:ext cx="10363200" cy="901094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491087" y="3645154"/>
            <a:ext cx="10363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91731" y="1275743"/>
            <a:ext cx="10972800" cy="1329595"/>
          </a:xfrm>
        </p:spPr>
        <p:txBody>
          <a:bodyPr>
            <a:noAutofit/>
          </a:bodyPr>
          <a:lstStyle>
            <a:lvl1pPr>
              <a:defRPr sz="1800"/>
            </a:lvl1pPr>
            <a:lvl2pPr marL="742950" indent="-285750">
              <a:buFont typeface="Arial" panose="020B0604020202020204" pitchFamily="34" charset="0"/>
              <a:buChar char="»"/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dirty="0" err="1"/>
              <a:t>Klikk</a:t>
            </a:r>
            <a:r>
              <a:rPr lang="en-US" noProof="0" dirty="0"/>
              <a:t> for å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tekststiler</a:t>
            </a:r>
            <a:r>
              <a:rPr lang="en-US" noProof="0" dirty="0"/>
              <a:t> </a:t>
            </a:r>
            <a:r>
              <a:rPr lang="en-US" noProof="0" dirty="0" err="1"/>
              <a:t>i</a:t>
            </a:r>
            <a:r>
              <a:rPr lang="en-US" noProof="0" dirty="0"/>
              <a:t> </a:t>
            </a:r>
            <a:r>
              <a:rPr lang="en-US" noProof="0" dirty="0" err="1"/>
              <a:t>malen</a:t>
            </a:r>
            <a:endParaRPr lang="en-US" noProof="0" dirty="0"/>
          </a:p>
          <a:p>
            <a:pPr lvl="1"/>
            <a:r>
              <a:rPr lang="en-US" noProof="0" dirty="0"/>
              <a:t>Andre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2"/>
            <a:r>
              <a:rPr lang="en-US" noProof="0" dirty="0" err="1"/>
              <a:t>Tredje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3"/>
            <a:r>
              <a:rPr lang="en-US" noProof="0" dirty="0" err="1"/>
              <a:t>Fjerde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4"/>
            <a:r>
              <a:rPr lang="en-US" noProof="0" dirty="0" err="1"/>
              <a:t>Femte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</p:txBody>
      </p:sp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153493" y="6537870"/>
            <a:ext cx="456108" cy="252102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sz="1000" b="1" i="0" smtClean="0">
                <a:solidFill>
                  <a:schemeClr val="bg1"/>
                </a:solidFill>
                <a:latin typeface="Arial"/>
                <a:cs typeface="Arial"/>
              </a:rPr>
              <a:pPr algn="ctr"/>
              <a:t>‹#›</a:t>
            </a:fld>
            <a:endParaRPr lang="nb-NO" sz="1000" b="1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7375" y="558938"/>
            <a:ext cx="10972800" cy="461665"/>
          </a:xfrm>
        </p:spPr>
        <p:txBody>
          <a:bodyPr>
            <a:sp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3" pos="733" userDrawn="1">
          <p15:clr>
            <a:srgbClr val="547EBF"/>
          </p15:clr>
        </p15:guide>
        <p15:guide id="4" pos="551" userDrawn="1">
          <p15:clr>
            <a:srgbClr val="FBAE40"/>
          </p15:clr>
        </p15:guide>
        <p15:guide id="5" orient="horz" pos="799" userDrawn="1">
          <p15:clr>
            <a:srgbClr val="A4A3A4"/>
          </p15:clr>
        </p15:guide>
        <p15:guide id="6" pos="370" userDrawn="1">
          <p15:clr>
            <a:srgbClr val="9FCC3B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Klikk</a:t>
            </a:r>
            <a:r>
              <a:rPr lang="en-US" noProof="0" dirty="0"/>
              <a:t> for å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tittelstil</a:t>
            </a:r>
            <a:endParaRPr lang="en-US" noProof="0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Klikk</a:t>
            </a:r>
            <a:r>
              <a:rPr lang="en-US" noProof="0" dirty="0"/>
              <a:t> for å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tekststiler</a:t>
            </a:r>
            <a:r>
              <a:rPr lang="en-US" noProof="0" dirty="0"/>
              <a:t> </a:t>
            </a:r>
            <a:r>
              <a:rPr lang="en-US" noProof="0" dirty="0" err="1"/>
              <a:t>i</a:t>
            </a:r>
            <a:r>
              <a:rPr lang="en-US" noProof="0" dirty="0"/>
              <a:t> </a:t>
            </a:r>
            <a:r>
              <a:rPr lang="en-US" noProof="0" dirty="0" err="1"/>
              <a:t>malen</a:t>
            </a:r>
            <a:endParaRPr lang="en-US" noProof="0" dirty="0"/>
          </a:p>
          <a:p>
            <a:pPr lvl="1"/>
            <a:r>
              <a:rPr lang="en-US" noProof="0" dirty="0"/>
              <a:t>Andre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2"/>
            <a:r>
              <a:rPr lang="en-US" noProof="0" dirty="0" err="1"/>
              <a:t>Tredje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3"/>
            <a:r>
              <a:rPr lang="en-US" noProof="0" dirty="0" err="1"/>
              <a:t>Fjerde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4"/>
            <a:r>
              <a:rPr lang="en-US" noProof="0" dirty="0" err="1"/>
              <a:t>Femte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</p:txBody>
      </p:sp>
      <p:pic>
        <p:nvPicPr>
          <p:cNvPr id="5" name="Bilde 4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8336"/>
            <a:ext cx="12192000" cy="359664"/>
          </a:xfrm>
          <a:prstGeom prst="rect">
            <a:avLst/>
          </a:prstGeom>
        </p:spPr>
      </p:pic>
      <p:pic>
        <p:nvPicPr>
          <p:cNvPr id="8" name="Bilde 3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6498336"/>
            <a:ext cx="9144000" cy="35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2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12" Type="http://schemas.openxmlformats.org/officeDocument/2006/relationships/image" Target="../media/image19.png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20.jpg"/><Relationship Id="rId7" Type="http://schemas.openxmlformats.org/officeDocument/2006/relationships/oleObject" Target="../embeddings/oleObject17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6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tekst_e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0190" y="622367"/>
            <a:ext cx="283464" cy="4922520"/>
          </a:xfrm>
          <a:prstGeom prst="rect">
            <a:avLst/>
          </a:prstGeom>
        </p:spPr>
      </p:pic>
      <p:sp>
        <p:nvSpPr>
          <p:cNvPr id="6" name="Undertittel 2"/>
          <p:cNvSpPr txBox="1">
            <a:spLocks/>
          </p:cNvSpPr>
          <p:nvPr/>
        </p:nvSpPr>
        <p:spPr>
          <a:xfrm>
            <a:off x="1745239" y="3645024"/>
            <a:ext cx="8065268" cy="7017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Fall 2021</a:t>
            </a:r>
          </a:p>
          <a:p>
            <a:r>
              <a:rPr lang="en-US" sz="1800" dirty="0"/>
              <a:t>Øyvind Wiig Petersen, PhD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079934" y="1268413"/>
            <a:ext cx="8032133" cy="1583581"/>
          </a:xfrm>
          <a:prstGeom prst="round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 notes of system formulation of LFM </a:t>
            </a:r>
            <a:endParaRPr lang="nb-NO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7828" name="Picture 4" descr="https://innsida.ntnu.no/documents/10157/2164669354/hovedlogo_eng_svart.png/135b55a1-ccdd-4a65-b5ae-1dfbc92a978b?t=143578804338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524" y="5193196"/>
            <a:ext cx="2831740" cy="93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682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23A4F655-01A4-4336-9080-40FDD7AD4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2564904"/>
            <a:ext cx="3528392" cy="3528392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87375" y="549275"/>
            <a:ext cx="10972800" cy="577850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nb-NO" dirty="0" err="1"/>
              <a:t>Numerical</a:t>
            </a:r>
            <a:r>
              <a:rPr lang="nb-NO" dirty="0"/>
              <a:t> </a:t>
            </a:r>
            <a:r>
              <a:rPr lang="nb-NO" dirty="0" err="1"/>
              <a:t>comparison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two</a:t>
            </a:r>
            <a:r>
              <a:rPr lang="nb-NO" dirty="0"/>
              <a:t> </a:t>
            </a:r>
            <a:r>
              <a:rPr lang="nb-NO" dirty="0" err="1"/>
              <a:t>approaches</a:t>
            </a:r>
            <a:endParaRPr lang="nb-N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D5CC789-6F91-4877-B073-2EA447E2F363}"/>
              </a:ext>
            </a:extLst>
          </p:cNvPr>
          <p:cNvSpPr txBox="1">
            <a:spLocks/>
          </p:cNvSpPr>
          <p:nvPr/>
        </p:nvSpPr>
        <p:spPr>
          <a:xfrm>
            <a:off x="863863" y="1268413"/>
            <a:ext cx="10979410" cy="15761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nb-NO" dirty="0"/>
              <a:t>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covariance</a:t>
            </a:r>
            <a:r>
              <a:rPr lang="nb-NO" dirty="0"/>
              <a:t> </a:t>
            </a:r>
            <a:r>
              <a:rPr lang="nb-NO" dirty="0" err="1"/>
              <a:t>example</a:t>
            </a:r>
            <a:r>
              <a:rPr lang="nb-NO" dirty="0"/>
              <a:t> </a:t>
            </a:r>
            <a:r>
              <a:rPr lang="nb-NO" dirty="0" err="1"/>
              <a:t>two</a:t>
            </a:r>
            <a:r>
              <a:rPr lang="nb-NO" dirty="0"/>
              <a:t> slides back: </a:t>
            </a:r>
            <a:r>
              <a:rPr lang="nb-NO" dirty="0" err="1"/>
              <a:t>figure</a:t>
            </a:r>
            <a:r>
              <a:rPr lang="nb-NO" dirty="0"/>
              <a:t> </a:t>
            </a:r>
            <a:r>
              <a:rPr lang="nb-NO" dirty="0" err="1"/>
              <a:t>below</a:t>
            </a:r>
            <a:r>
              <a:rPr lang="nb-NO" dirty="0"/>
              <a:t> shows </a:t>
            </a:r>
            <a:r>
              <a:rPr lang="nb-NO" dirty="0" err="1"/>
              <a:t>the</a:t>
            </a:r>
            <a:r>
              <a:rPr lang="nb-NO" dirty="0"/>
              <a:t> ratio </a:t>
            </a:r>
            <a:r>
              <a:rPr lang="nb-NO" dirty="0" err="1"/>
              <a:t>of</a:t>
            </a:r>
            <a:r>
              <a:rPr lang="nb-NO" dirty="0"/>
              <a:t> Q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matrix</a:t>
            </a:r>
            <a:r>
              <a:rPr lang="nb-NO" dirty="0"/>
              <a:t> </a:t>
            </a:r>
            <a:r>
              <a:rPr lang="nb-NO" dirty="0" err="1"/>
              <a:t>fraction</a:t>
            </a:r>
            <a:r>
              <a:rPr lang="nb-NO" dirty="0"/>
              <a:t> </a:t>
            </a:r>
            <a:r>
              <a:rPr lang="nb-NO" dirty="0" err="1"/>
              <a:t>decomposition</a:t>
            </a:r>
            <a:r>
              <a:rPr lang="nb-NO" dirty="0"/>
              <a:t> (</a:t>
            </a:r>
            <a:r>
              <a:rPr lang="nb-NO" dirty="0" err="1"/>
              <a:t>Särkkä</a:t>
            </a:r>
            <a:r>
              <a:rPr lang="nb-NO" dirty="0"/>
              <a:t>) </a:t>
            </a:r>
            <a:r>
              <a:rPr lang="nb-NO" dirty="0" err="1"/>
              <a:t>vs</a:t>
            </a:r>
            <a:r>
              <a:rPr lang="nb-NO" dirty="0"/>
              <a:t> </a:t>
            </a:r>
            <a:r>
              <a:rPr lang="nb-NO" dirty="0" err="1"/>
              <a:t>direct</a:t>
            </a:r>
            <a:r>
              <a:rPr lang="nb-NO" dirty="0"/>
              <a:t> </a:t>
            </a:r>
            <a:r>
              <a:rPr lang="nb-NO" dirty="0" err="1"/>
              <a:t>numerical</a:t>
            </a:r>
            <a:r>
              <a:rPr lang="nb-NO" dirty="0"/>
              <a:t> </a:t>
            </a:r>
            <a:r>
              <a:rPr lang="nb-NO" dirty="0" err="1"/>
              <a:t>integration</a:t>
            </a:r>
            <a:endParaRPr lang="nb-NO" dirty="0"/>
          </a:p>
          <a:p>
            <a:pPr>
              <a:lnSpc>
                <a:spcPct val="150000"/>
              </a:lnSpc>
            </a:pPr>
            <a:r>
              <a:rPr lang="nb-NO" dirty="0" err="1"/>
              <a:t>Exact</a:t>
            </a:r>
            <a:r>
              <a:rPr lang="nb-NO" dirty="0"/>
              <a:t> same </a:t>
            </a:r>
            <a:r>
              <a:rPr lang="nb-NO" dirty="0" err="1"/>
              <a:t>result</a:t>
            </a:r>
            <a:r>
              <a:rPr lang="nb-NO" dirty="0"/>
              <a:t> is </a:t>
            </a:r>
            <a:r>
              <a:rPr lang="nb-NO" dirty="0" err="1"/>
              <a:t>produced</a:t>
            </a:r>
            <a:r>
              <a:rPr lang="nb-NO" dirty="0"/>
              <a:t> (</a:t>
            </a:r>
            <a:r>
              <a:rPr lang="nb-NO" dirty="0" err="1"/>
              <a:t>except</a:t>
            </a:r>
            <a:r>
              <a:rPr lang="nb-NO" dirty="0"/>
              <a:t> for </a:t>
            </a:r>
            <a:r>
              <a:rPr lang="nb-NO" dirty="0" err="1"/>
              <a:t>numerical</a:t>
            </a:r>
            <a:r>
              <a:rPr lang="nb-NO" dirty="0"/>
              <a:t> </a:t>
            </a:r>
            <a:r>
              <a:rPr lang="nb-NO" dirty="0" err="1"/>
              <a:t>errors</a:t>
            </a:r>
            <a:r>
              <a:rPr lang="nb-NO" dirty="0"/>
              <a:t> and </a:t>
            </a:r>
            <a:r>
              <a:rPr lang="nb-NO" dirty="0" err="1"/>
              <a:t>roundoff</a:t>
            </a:r>
            <a:r>
              <a:rPr lang="nb-NO" dirty="0"/>
              <a:t>)</a:t>
            </a:r>
          </a:p>
        </p:txBody>
      </p:sp>
      <p:pic>
        <p:nvPicPr>
          <p:cNvPr id="8" name="Picture 7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D9C3CB9F-A999-4794-BE4C-8BBE572BB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445" y="2564903"/>
            <a:ext cx="3526743" cy="352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33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Another similar formulation</a:t>
            </a:r>
          </a:p>
        </p:txBody>
      </p:sp>
      <p:sp>
        <p:nvSpPr>
          <p:cNvPr id="10" name="Rounded Rectangle 13">
            <a:extLst>
              <a:ext uri="{FF2B5EF4-FFF2-40B4-BE49-F238E27FC236}">
                <a16:creationId xmlns:a16="http://schemas.microsoft.com/office/drawing/2014/main" id="{9CE074DE-0ABC-4D0B-8EB1-6992A772E8E6}"/>
              </a:ext>
            </a:extLst>
          </p:cNvPr>
          <p:cNvSpPr/>
          <p:nvPr/>
        </p:nvSpPr>
        <p:spPr>
          <a:xfrm>
            <a:off x="7572164" y="1381011"/>
            <a:ext cx="3797721" cy="5287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Random Signals and Applied Kalman Filtering, p 204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5C65A4-A1C3-454F-9792-8ACE37952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638" y="1376772"/>
            <a:ext cx="5508426" cy="470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5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87375" y="549275"/>
            <a:ext cx="10972800" cy="577850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nb-NO" dirty="0"/>
              <a:t>Output </a:t>
            </a:r>
            <a:r>
              <a:rPr lang="nb-NO" dirty="0" err="1"/>
              <a:t>equation</a:t>
            </a:r>
            <a:endParaRPr lang="nb-NO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F63CA27-0111-47E0-B41E-191D9F3008CA}"/>
              </a:ext>
            </a:extLst>
          </p:cNvPr>
          <p:cNvSpPr txBox="1">
            <a:spLocks/>
          </p:cNvSpPr>
          <p:nvPr/>
        </p:nvSpPr>
        <p:spPr>
          <a:xfrm>
            <a:off x="568061" y="1285416"/>
            <a:ext cx="10979410" cy="568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also</a:t>
            </a:r>
            <a:r>
              <a:rPr lang="nb-NO" dirty="0"/>
              <a:t> have </a:t>
            </a:r>
            <a:r>
              <a:rPr lang="nb-NO" dirty="0" err="1"/>
              <a:t>the</a:t>
            </a:r>
            <a:r>
              <a:rPr lang="nb-NO" dirty="0"/>
              <a:t> output </a:t>
            </a:r>
            <a:r>
              <a:rPr lang="nb-NO" dirty="0" err="1"/>
              <a:t>equation</a:t>
            </a:r>
            <a:r>
              <a:rPr lang="nb-NO" dirty="0"/>
              <a:t>: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A55359B-B755-4696-A2A2-CC81B99C5E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081940"/>
              </p:ext>
            </p:extLst>
          </p:nvPr>
        </p:nvGraphicFramePr>
        <p:xfrm>
          <a:off x="874713" y="4110646"/>
          <a:ext cx="35210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81080" imgH="241200" progId="Equation.DSMT4">
                  <p:embed/>
                </p:oleObj>
              </mc:Choice>
              <mc:Fallback>
                <p:oleObj name="Equation" r:id="rId3" imgW="1981080" imgH="2412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AA55359B-B755-4696-A2A2-CC81B99C5E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4713" y="4110646"/>
                        <a:ext cx="3521075" cy="430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FD9338-19DB-40AF-8569-2664CB1B37A9}"/>
              </a:ext>
            </a:extLst>
          </p:cNvPr>
          <p:cNvSpPr txBox="1">
            <a:spLocks/>
          </p:cNvSpPr>
          <p:nvPr/>
        </p:nvSpPr>
        <p:spPr>
          <a:xfrm>
            <a:off x="580765" y="2423443"/>
            <a:ext cx="10979410" cy="568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nb-NO" dirty="0" err="1"/>
              <a:t>Reformulated</a:t>
            </a:r>
            <a:r>
              <a:rPr lang="nb-NO" dirty="0"/>
              <a:t> to </a:t>
            </a:r>
            <a:r>
              <a:rPr lang="nb-NO" dirty="0" err="1"/>
              <a:t>augmented</a:t>
            </a:r>
            <a:r>
              <a:rPr lang="nb-NO" dirty="0"/>
              <a:t> </a:t>
            </a:r>
            <a:r>
              <a:rPr lang="nb-NO" dirty="0" err="1"/>
              <a:t>states</a:t>
            </a:r>
            <a:r>
              <a:rPr lang="nb-NO" dirty="0"/>
              <a:t>: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D6DE24D-FA28-4B16-8CE0-D549FEE129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13005"/>
              </p:ext>
            </p:extLst>
          </p:nvPr>
        </p:nvGraphicFramePr>
        <p:xfrm>
          <a:off x="874713" y="1832660"/>
          <a:ext cx="4075614" cy="419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22280" imgH="228600" progId="Equation.DSMT4">
                  <p:embed/>
                </p:oleObj>
              </mc:Choice>
              <mc:Fallback>
                <p:oleObj name="Equation" r:id="rId5" imgW="2222280" imgH="2286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D6DE24D-FA28-4B16-8CE0-D549FEE129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4713" y="1832660"/>
                        <a:ext cx="4075614" cy="4192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A8EC5BB-399C-472F-9630-097A25F4DD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780088"/>
              </p:ext>
            </p:extLst>
          </p:nvPr>
        </p:nvGraphicFramePr>
        <p:xfrm>
          <a:off x="874713" y="3014408"/>
          <a:ext cx="4167672" cy="407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336760" imgH="228600" progId="Equation.DSMT4">
                  <p:embed/>
                </p:oleObj>
              </mc:Choice>
              <mc:Fallback>
                <p:oleObj name="Equation" r:id="rId7" imgW="2336760" imgH="2286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9A8EC5BB-399C-472F-9630-097A25F4DD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4713" y="3014408"/>
                        <a:ext cx="4167672" cy="4077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6A7E46D-B20D-4BCA-BB75-C25AE67923A7}"/>
              </a:ext>
            </a:extLst>
          </p:cNvPr>
          <p:cNvSpPr txBox="1">
            <a:spLocks/>
          </p:cNvSpPr>
          <p:nvPr/>
        </p:nvSpPr>
        <p:spPr>
          <a:xfrm>
            <a:off x="587375" y="3445054"/>
            <a:ext cx="10979410" cy="568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nb-NO" dirty="0" err="1"/>
              <a:t>Discrete</a:t>
            </a:r>
            <a:r>
              <a:rPr lang="nb-NO" dirty="0"/>
              <a:t> time: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BB1BF2-F358-43A6-B4E7-119C44C27A20}"/>
              </a:ext>
            </a:extLst>
          </p:cNvPr>
          <p:cNvSpPr txBox="1">
            <a:spLocks/>
          </p:cNvSpPr>
          <p:nvPr/>
        </p:nvSpPr>
        <p:spPr>
          <a:xfrm>
            <a:off x="587375" y="4549324"/>
            <a:ext cx="10979410" cy="568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nb-NO" dirty="0"/>
              <a:t>Note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have </a:t>
            </a:r>
            <a:r>
              <a:rPr lang="nb-NO" dirty="0" err="1"/>
              <a:t>correlated</a:t>
            </a:r>
            <a:r>
              <a:rPr lang="nb-NO" dirty="0"/>
              <a:t> </a:t>
            </a:r>
            <a:r>
              <a:rPr lang="nb-NO" dirty="0" err="1"/>
              <a:t>noise</a:t>
            </a:r>
            <a:r>
              <a:rPr lang="nb-NO" dirty="0"/>
              <a:t>: 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37A4B10-36F6-4187-B246-EF11C638F1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496128"/>
              </p:ext>
            </p:extLst>
          </p:nvPr>
        </p:nvGraphicFramePr>
        <p:xfrm>
          <a:off x="7423150" y="1443038"/>
          <a:ext cx="4316413" cy="359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946240" imgH="2450880" progId="Equation.DSMT4">
                  <p:embed/>
                </p:oleObj>
              </mc:Choice>
              <mc:Fallback>
                <p:oleObj name="Equation" r:id="rId9" imgW="2946240" imgH="245088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37A4B10-36F6-4187-B246-EF11C638F1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423150" y="1443038"/>
                        <a:ext cx="4316413" cy="3592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CFC9486-200A-47E8-972F-33AE698834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289872"/>
              </p:ext>
            </p:extLst>
          </p:nvPr>
        </p:nvGraphicFramePr>
        <p:xfrm>
          <a:off x="874713" y="5161349"/>
          <a:ext cx="352107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520609" imgH="429735" progId="Equation.DSMT4">
                  <p:embed/>
                </p:oleObj>
              </mc:Choice>
              <mc:Fallback>
                <p:oleObj name="Equation" r:id="rId11" imgW="3520609" imgH="429735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CCFC9486-200A-47E8-972F-33AE698834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74713" y="5161349"/>
                        <a:ext cx="3521075" cy="430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ounded Rectangle 13">
            <a:extLst>
              <a:ext uri="{FF2B5EF4-FFF2-40B4-BE49-F238E27FC236}">
                <a16:creationId xmlns:a16="http://schemas.microsoft.com/office/drawing/2014/main" id="{06E01A4A-F8F3-47BC-8EEC-66504D07BC57}"/>
              </a:ext>
            </a:extLst>
          </p:cNvPr>
          <p:cNvSpPr/>
          <p:nvPr/>
        </p:nvSpPr>
        <p:spPr>
          <a:xfrm>
            <a:off x="7392144" y="630519"/>
            <a:ext cx="3797721" cy="5287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State Estimation -Kalman, H infinity, and Nonlinear Approaches, p 248</a:t>
            </a:r>
          </a:p>
        </p:txBody>
      </p:sp>
    </p:spTree>
    <p:extLst>
      <p:ext uri="{BB962C8B-B14F-4D97-AF65-F5344CB8AC3E}">
        <p14:creationId xmlns:p14="http://schemas.microsoft.com/office/powerpoint/2010/main" val="53168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15" name="Rounded Rectangle 13">
            <a:extLst>
              <a:ext uri="{FF2B5EF4-FFF2-40B4-BE49-F238E27FC236}">
                <a16:creationId xmlns:a16="http://schemas.microsoft.com/office/drawing/2014/main" id="{3C72047E-0443-4134-9EFF-509B567C41D7}"/>
              </a:ext>
            </a:extLst>
          </p:cNvPr>
          <p:cNvSpPr/>
          <p:nvPr/>
        </p:nvSpPr>
        <p:spPr>
          <a:xfrm>
            <a:off x="1307468" y="2405707"/>
            <a:ext cx="3797721" cy="5287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State Estimation -Kalman, H infinity, and Nonlinear Approaches, p 111</a:t>
            </a:r>
          </a:p>
        </p:txBody>
      </p:sp>
      <p:sp>
        <p:nvSpPr>
          <p:cNvPr id="21" name="Rounded Rectangle 13">
            <a:extLst>
              <a:ext uri="{FF2B5EF4-FFF2-40B4-BE49-F238E27FC236}">
                <a16:creationId xmlns:a16="http://schemas.microsoft.com/office/drawing/2014/main" id="{6141632D-4DE3-47EC-AD55-6A92D5C643F3}"/>
              </a:ext>
            </a:extLst>
          </p:cNvPr>
          <p:cNvSpPr/>
          <p:nvPr/>
        </p:nvSpPr>
        <p:spPr>
          <a:xfrm>
            <a:off x="1299082" y="3362634"/>
            <a:ext cx="3451869" cy="31290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and Robust Estimation, p 85</a:t>
            </a:r>
          </a:p>
        </p:txBody>
      </p:sp>
      <p:sp>
        <p:nvSpPr>
          <p:cNvPr id="22" name="Rounded Rectangle 13">
            <a:extLst>
              <a:ext uri="{FF2B5EF4-FFF2-40B4-BE49-F238E27FC236}">
                <a16:creationId xmlns:a16="http://schemas.microsoft.com/office/drawing/2014/main" id="{0DB045CA-1E3C-4D2B-A8CE-E4463E8B19CC}"/>
              </a:ext>
            </a:extLst>
          </p:cNvPr>
          <p:cNvSpPr/>
          <p:nvPr/>
        </p:nvSpPr>
        <p:spPr>
          <a:xfrm>
            <a:off x="1296592" y="4103712"/>
            <a:ext cx="3797721" cy="5287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 Bayesian inference on stochastic differential equations, p 43</a:t>
            </a:r>
          </a:p>
        </p:txBody>
      </p:sp>
      <p:sp>
        <p:nvSpPr>
          <p:cNvPr id="23" name="Rounded Rectangle 13">
            <a:extLst>
              <a:ext uri="{FF2B5EF4-FFF2-40B4-BE49-F238E27FC236}">
                <a16:creationId xmlns:a16="http://schemas.microsoft.com/office/drawing/2014/main" id="{523D22CD-5FF1-4738-9E13-2BF1FD18CE31}"/>
              </a:ext>
            </a:extLst>
          </p:cNvPr>
          <p:cNvSpPr/>
          <p:nvPr/>
        </p:nvSpPr>
        <p:spPr>
          <a:xfrm>
            <a:off x="1308467" y="5060639"/>
            <a:ext cx="3797721" cy="52875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to Random Signals and Applied Kalman Filtering, p 204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6B1C5BC2-772D-485C-8599-8A609D504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731" y="1275743"/>
            <a:ext cx="5504269" cy="461665"/>
          </a:xfrm>
        </p:spPr>
        <p:txBody>
          <a:bodyPr/>
          <a:lstStyle/>
          <a:p>
            <a:r>
              <a:rPr lang="en-US" dirty="0"/>
              <a:t>Some useful sources on the topic:</a:t>
            </a:r>
          </a:p>
        </p:txBody>
      </p:sp>
    </p:spTree>
    <p:extLst>
      <p:ext uri="{BB962C8B-B14F-4D97-AF65-F5344CB8AC3E}">
        <p14:creationId xmlns:p14="http://schemas.microsoft.com/office/powerpoint/2010/main" val="72576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Mechanical system, LFM and augmented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E741B6-393D-4033-89CC-D7BE53746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731" y="1275743"/>
            <a:ext cx="11372921" cy="506735"/>
          </a:xfrm>
        </p:spPr>
        <p:txBody>
          <a:bodyPr/>
          <a:lstStyle/>
          <a:p>
            <a:r>
              <a:rPr lang="en-US" dirty="0"/>
              <a:t>Mechanical response model: linear system subject to wind loads p(t) and additional white noise </a:t>
            </a:r>
            <a:r>
              <a:rPr lang="el-GR" dirty="0"/>
              <a:t>ε</a:t>
            </a:r>
            <a:r>
              <a:rPr lang="en-US" dirty="0"/>
              <a:t>(t) 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1A7B459-7427-4433-8F24-DC3AAAF5B6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5254195"/>
              </p:ext>
            </p:extLst>
          </p:nvPr>
        </p:nvGraphicFramePr>
        <p:xfrm>
          <a:off x="1163638" y="1782478"/>
          <a:ext cx="298656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66600" imgH="228600" progId="Equation.DSMT4">
                  <p:embed/>
                </p:oleObj>
              </mc:Choice>
              <mc:Fallback>
                <p:oleObj name="Equation" r:id="rId2" imgW="1866600" imgH="2286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E1A7B459-7427-4433-8F24-DC3AAAF5B6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63638" y="1782478"/>
                        <a:ext cx="2986560" cy="365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D8F763D9-4D6F-40E7-B5BD-6F7AF87E20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519648"/>
              </p:ext>
            </p:extLst>
          </p:nvPr>
        </p:nvGraphicFramePr>
        <p:xfrm>
          <a:off x="1196178" y="4491906"/>
          <a:ext cx="4957632" cy="77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98520" imgH="482400" progId="Equation.DSMT4">
                  <p:embed/>
                </p:oleObj>
              </mc:Choice>
              <mc:Fallback>
                <p:oleObj name="Equation" r:id="rId4" imgW="3098520" imgH="4824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D8F763D9-4D6F-40E7-B5BD-6F7AF87E20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6178" y="4491906"/>
                        <a:ext cx="4957632" cy="771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88A212D-7A40-4107-82D5-E554E25BA8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272135"/>
              </p:ext>
            </p:extLst>
          </p:nvPr>
        </p:nvGraphicFramePr>
        <p:xfrm>
          <a:off x="1205665" y="5469759"/>
          <a:ext cx="298656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66600" imgH="228600" progId="Equation.DSMT4">
                  <p:embed/>
                </p:oleObj>
              </mc:Choice>
              <mc:Fallback>
                <p:oleObj name="Equation" r:id="rId6" imgW="1866600" imgH="2286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688A212D-7A40-4107-82D5-E554E25BA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05665" y="5469759"/>
                        <a:ext cx="2986560" cy="365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0112A278-EF3B-40DB-8A7E-D8CE229C9AE5}"/>
              </a:ext>
            </a:extLst>
          </p:cNvPr>
          <p:cNvSpPr txBox="1">
            <a:spLocks/>
          </p:cNvSpPr>
          <p:nvPr/>
        </p:nvSpPr>
        <p:spPr>
          <a:xfrm>
            <a:off x="579351" y="2403787"/>
            <a:ext cx="5504269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Latent force model for the wind load input: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BB984C97-773B-4DA6-874B-E04994D9BC2F}"/>
              </a:ext>
            </a:extLst>
          </p:cNvPr>
          <p:cNvSpPr txBox="1">
            <a:spLocks/>
          </p:cNvSpPr>
          <p:nvPr/>
        </p:nvSpPr>
        <p:spPr>
          <a:xfrm>
            <a:off x="591731" y="3961905"/>
            <a:ext cx="5504269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Augmented system model: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45B6A49-2D82-4FE9-ABA3-56EE473F5C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608933"/>
              </p:ext>
            </p:extLst>
          </p:nvPr>
        </p:nvGraphicFramePr>
        <p:xfrm>
          <a:off x="1170104" y="2941844"/>
          <a:ext cx="2092608" cy="73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07880" imgH="457200" progId="Equation.DSMT4">
                  <p:embed/>
                </p:oleObj>
              </mc:Choice>
              <mc:Fallback>
                <p:oleObj name="Equation" r:id="rId8" imgW="1307880" imgH="4572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945B6A49-2D82-4FE9-ABA3-56EE473F5C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70104" y="2941844"/>
                        <a:ext cx="2092608" cy="731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720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Solution to ODE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740089CC-02D9-402A-9A75-35363D2220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422769"/>
              </p:ext>
            </p:extLst>
          </p:nvPr>
        </p:nvGraphicFramePr>
        <p:xfrm>
          <a:off x="1143000" y="1798638"/>
          <a:ext cx="58928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82800" imgH="355320" progId="Equation.DSMT4">
                  <p:embed/>
                </p:oleObj>
              </mc:Choice>
              <mc:Fallback>
                <p:oleObj name="Equation" r:id="rId2" imgW="3682800" imgH="35532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740089CC-02D9-402A-9A75-35363D2220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43000" y="1798638"/>
                        <a:ext cx="5892800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ounded Rectangle 13">
            <a:extLst>
              <a:ext uri="{FF2B5EF4-FFF2-40B4-BE49-F238E27FC236}">
                <a16:creationId xmlns:a16="http://schemas.microsoft.com/office/drawing/2014/main" id="{9CE074DE-0ABC-4D0B-8EB1-6992A772E8E6}"/>
              </a:ext>
            </a:extLst>
          </p:cNvPr>
          <p:cNvSpPr/>
          <p:nvPr/>
        </p:nvSpPr>
        <p:spPr>
          <a:xfrm>
            <a:off x="8495936" y="789770"/>
            <a:ext cx="3451869" cy="31290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and Robust Estimation, p 85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1C338D5B-A4D9-4B4C-B1EE-6277200F478B}"/>
              </a:ext>
            </a:extLst>
          </p:cNvPr>
          <p:cNvSpPr txBox="1">
            <a:spLocks/>
          </p:cNvSpPr>
          <p:nvPr/>
        </p:nvSpPr>
        <p:spPr>
          <a:xfrm>
            <a:off x="587374" y="1269355"/>
            <a:ext cx="7992901" cy="402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Solution of state evolution by integration factor (see reference for details):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F14F9A16-6BD8-46D6-A85E-FEC353CB682C}"/>
              </a:ext>
            </a:extLst>
          </p:cNvPr>
          <p:cNvSpPr txBox="1">
            <a:spLocks/>
          </p:cNvSpPr>
          <p:nvPr/>
        </p:nvSpPr>
        <p:spPr>
          <a:xfrm>
            <a:off x="571233" y="3487507"/>
            <a:ext cx="7597552" cy="446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covariance matrices for the two last terms in discrete time?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02D6973-019B-4D8F-BF74-02BBA7FC73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10738"/>
              </p:ext>
            </p:extLst>
          </p:nvPr>
        </p:nvGraphicFramePr>
        <p:xfrm>
          <a:off x="1193800" y="2944813"/>
          <a:ext cx="2620800" cy="38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38000" imgH="241200" progId="Equation.DSMT4">
                  <p:embed/>
                </p:oleObj>
              </mc:Choice>
              <mc:Fallback>
                <p:oleObj name="Equation" r:id="rId4" imgW="1638000" imgH="2412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002D6973-019B-4D8F-BF74-02BBA7FC73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3800" y="2944813"/>
                        <a:ext cx="2620800" cy="385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6A97F79-21C8-437E-8675-25D10A075694}"/>
              </a:ext>
            </a:extLst>
          </p:cNvPr>
          <p:cNvSpPr txBox="1">
            <a:spLocks/>
          </p:cNvSpPr>
          <p:nvPr/>
        </p:nvSpPr>
        <p:spPr>
          <a:xfrm>
            <a:off x="594344" y="2530090"/>
            <a:ext cx="7597552" cy="446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Time discretization: subscript k for t=k</a:t>
            </a:r>
            <a:r>
              <a:rPr lang="el-GR" dirty="0"/>
              <a:t>Δ</a:t>
            </a:r>
            <a:r>
              <a:rPr lang="nb-NO" dirty="0"/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58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Covariance</a:t>
            </a:r>
          </a:p>
        </p:txBody>
      </p:sp>
      <p:sp>
        <p:nvSpPr>
          <p:cNvPr id="10" name="Rounded Rectangle 13">
            <a:extLst>
              <a:ext uri="{FF2B5EF4-FFF2-40B4-BE49-F238E27FC236}">
                <a16:creationId xmlns:a16="http://schemas.microsoft.com/office/drawing/2014/main" id="{9CE074DE-0ABC-4D0B-8EB1-6992A772E8E6}"/>
              </a:ext>
            </a:extLst>
          </p:cNvPr>
          <p:cNvSpPr/>
          <p:nvPr/>
        </p:nvSpPr>
        <p:spPr>
          <a:xfrm>
            <a:off x="8145216" y="706255"/>
            <a:ext cx="3451869" cy="52650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Optimal and Robust Estimation, p 85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NB! typo in Eq. 2.106? </a:t>
            </a:r>
          </a:p>
        </p:txBody>
      </p:sp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C2D9C173-F661-4567-8669-3361C482DFEE}"/>
              </a:ext>
            </a:extLst>
          </p:cNvPr>
          <p:cNvSpPr txBox="1">
            <a:spLocks/>
          </p:cNvSpPr>
          <p:nvPr/>
        </p:nvSpPr>
        <p:spPr>
          <a:xfrm>
            <a:off x="587375" y="1268413"/>
            <a:ext cx="6565728" cy="3538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Covariance expressed as an integral:</a:t>
            </a:r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156672F3-3DB5-4752-9657-FDADE644C3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588721"/>
              </p:ext>
            </p:extLst>
          </p:nvPr>
        </p:nvGraphicFramePr>
        <p:xfrm>
          <a:off x="852699" y="1778445"/>
          <a:ext cx="68262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267080" imgH="330120" progId="Equation.DSMT4">
                  <p:embed/>
                </p:oleObj>
              </mc:Choice>
              <mc:Fallback>
                <p:oleObj name="Equation" r:id="rId3" imgW="4267080" imgH="33012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156672F3-3DB5-4752-9657-FDADE644C3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2699" y="1778445"/>
                        <a:ext cx="6826250" cy="528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2B200420-1686-46F4-A0B1-324125529F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1161900"/>
              </p:ext>
            </p:extLst>
          </p:nvPr>
        </p:nvGraphicFramePr>
        <p:xfrm>
          <a:off x="860076" y="2873184"/>
          <a:ext cx="5852160" cy="77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57600" imgH="482400" progId="Equation.DSMT4">
                  <p:embed/>
                </p:oleObj>
              </mc:Choice>
              <mc:Fallback>
                <p:oleObj name="Equation" r:id="rId5" imgW="3657600" imgH="482400" progId="Equation.DSMT4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2B200420-1686-46F4-A0B1-324125529F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0076" y="2873184"/>
                        <a:ext cx="5852160" cy="771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Content Placeholder 4">
            <a:extLst>
              <a:ext uri="{FF2B5EF4-FFF2-40B4-BE49-F238E27FC236}">
                <a16:creationId xmlns:a16="http://schemas.microsoft.com/office/drawing/2014/main" id="{39529A82-AA7A-4AC4-986B-F6146CD379A4}"/>
              </a:ext>
            </a:extLst>
          </p:cNvPr>
          <p:cNvSpPr txBox="1">
            <a:spLocks/>
          </p:cNvSpPr>
          <p:nvPr/>
        </p:nvSpPr>
        <p:spPr>
          <a:xfrm>
            <a:off x="587375" y="2435001"/>
            <a:ext cx="7168442" cy="3458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expression in the middle has a </a:t>
            </a:r>
            <a:r>
              <a:rPr lang="en-US" dirty="0" err="1"/>
              <a:t>dirac</a:t>
            </a:r>
            <a:r>
              <a:rPr lang="en-US" dirty="0"/>
              <a:t>-delta representation:</a:t>
            </a:r>
          </a:p>
        </p:txBody>
      </p:sp>
      <p:sp>
        <p:nvSpPr>
          <p:cNvPr id="30" name="Content Placeholder 4">
            <a:extLst>
              <a:ext uri="{FF2B5EF4-FFF2-40B4-BE49-F238E27FC236}">
                <a16:creationId xmlns:a16="http://schemas.microsoft.com/office/drawing/2014/main" id="{6E0D8555-F87E-4E24-8BA1-32CB98C53646}"/>
              </a:ext>
            </a:extLst>
          </p:cNvPr>
          <p:cNvSpPr txBox="1">
            <a:spLocks/>
          </p:cNvSpPr>
          <p:nvPr/>
        </p:nvSpPr>
        <p:spPr>
          <a:xfrm>
            <a:off x="598683" y="3717208"/>
            <a:ext cx="7168442" cy="3458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integral is then reduced to one variable:</a:t>
            </a:r>
          </a:p>
        </p:txBody>
      </p:sp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F8FA9BCB-6491-4B78-A38A-0EAF334D7B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576004"/>
              </p:ext>
            </p:extLst>
          </p:nvPr>
        </p:nvGraphicFramePr>
        <p:xfrm>
          <a:off x="874713" y="4118703"/>
          <a:ext cx="6297612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936960" imgH="685800" progId="Equation.DSMT4">
                  <p:embed/>
                </p:oleObj>
              </mc:Choice>
              <mc:Fallback>
                <p:oleObj name="Equation" r:id="rId7" imgW="3936960" imgH="685800" progId="Equation.DSMT4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F8FA9BCB-6491-4B78-A38A-0EAF334D7B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4713" y="4118703"/>
                        <a:ext cx="6297612" cy="1096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55EEBD64-30F1-4DCE-9C37-D46CBC168B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054836"/>
              </p:ext>
            </p:extLst>
          </p:nvPr>
        </p:nvGraphicFramePr>
        <p:xfrm>
          <a:off x="950913" y="5530850"/>
          <a:ext cx="5424487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390840" imgH="482400" progId="Equation.DSMT4">
                  <p:embed/>
                </p:oleObj>
              </mc:Choice>
              <mc:Fallback>
                <p:oleObj name="Equation" r:id="rId9" imgW="3390840" imgH="482400" progId="Equation.DSMT4">
                  <p:embed/>
                  <p:pic>
                    <p:nvPicPr>
                      <p:cNvPr id="34" name="Object 33">
                        <a:extLst>
                          <a:ext uri="{FF2B5EF4-FFF2-40B4-BE49-F238E27FC236}">
                            <a16:creationId xmlns:a16="http://schemas.microsoft.com/office/drawing/2014/main" id="{55EEBD64-30F1-4DCE-9C37-D46CBC168B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50913" y="5530850"/>
                        <a:ext cx="5424487" cy="773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D62F65BD-7727-4136-90A8-BB9439706EE5}"/>
              </a:ext>
            </a:extLst>
          </p:cNvPr>
          <p:cNvSpPr txBox="1">
            <a:spLocks/>
          </p:cNvSpPr>
          <p:nvPr/>
        </p:nvSpPr>
        <p:spPr>
          <a:xfrm>
            <a:off x="598683" y="5085184"/>
            <a:ext cx="7597552" cy="446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/>
              <a:t>Final </a:t>
            </a:r>
            <a:r>
              <a:rPr lang="nb-NO" dirty="0" err="1"/>
              <a:t>result</a:t>
            </a:r>
            <a:r>
              <a:rPr lang="nb-NO" dirty="0"/>
              <a:t> by </a:t>
            </a:r>
            <a:r>
              <a:rPr lang="nb-NO" dirty="0" err="1"/>
              <a:t>change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variables (</a:t>
            </a:r>
            <a:r>
              <a:rPr lang="el-G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τ</a:t>
            </a:r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’=</a:t>
            </a:r>
            <a:r>
              <a:rPr lang="el-G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τ</a:t>
            </a:r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-k</a:t>
            </a:r>
            <a:r>
              <a:rPr lang="el-G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Δ</a:t>
            </a:r>
            <a:r>
              <a:rPr lang="nb-NO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t):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27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r>
              <a:rPr lang="en-US" dirty="0"/>
              <a:t>Covariance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58D6D59-CBDB-4408-981D-F5FEF77B70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688296"/>
              </p:ext>
            </p:extLst>
          </p:nvPr>
        </p:nvGraphicFramePr>
        <p:xfrm>
          <a:off x="7464152" y="2771598"/>
          <a:ext cx="1808064" cy="77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30040" imgH="482400" progId="Equation.DSMT4">
                  <p:embed/>
                </p:oleObj>
              </mc:Choice>
              <mc:Fallback>
                <p:oleObj name="Equation" r:id="rId2" imgW="1130040" imgH="4824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E58D6D59-CBDB-4408-981D-F5FEF77B70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64152" y="2771598"/>
                        <a:ext cx="1808064" cy="771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766EBC61-EA63-42FF-B466-3EFE86BF8C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983915"/>
              </p:ext>
            </p:extLst>
          </p:nvPr>
        </p:nvGraphicFramePr>
        <p:xfrm>
          <a:off x="854075" y="2819400"/>
          <a:ext cx="52419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76360" imgH="482400" progId="Equation.DSMT4">
                  <p:embed/>
                </p:oleObj>
              </mc:Choice>
              <mc:Fallback>
                <p:oleObj name="Equation" r:id="rId4" imgW="3276360" imgH="4824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766EBC61-EA63-42FF-B466-3EFE86BF8C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4075" y="2819400"/>
                        <a:ext cx="524192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EA8528D5-6B1F-49FF-AEDC-0F6302AD49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83763" y="9334500"/>
          <a:ext cx="584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83920" imgH="431640" progId="Equation.DSMT4">
                  <p:embed/>
                </p:oleObj>
              </mc:Choice>
              <mc:Fallback>
                <p:oleObj name="Equation" r:id="rId6" imgW="583920" imgH="43164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EA8528D5-6B1F-49FF-AEDC-0F6302AD49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783763" y="9334500"/>
                        <a:ext cx="5842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724B87C6-05EA-40D5-9643-6319F2C577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028885"/>
              </p:ext>
            </p:extLst>
          </p:nvPr>
        </p:nvGraphicFramePr>
        <p:xfrm>
          <a:off x="7464152" y="1732419"/>
          <a:ext cx="1808064" cy="77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30040" imgH="482400" progId="Equation.DSMT4">
                  <p:embed/>
                </p:oleObj>
              </mc:Choice>
              <mc:Fallback>
                <p:oleObj name="Equation" r:id="rId8" imgW="1130040" imgH="48240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724B87C6-05EA-40D5-9643-6319F2C577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464152" y="1732419"/>
                        <a:ext cx="1808064" cy="771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Content Placeholder 4">
            <a:extLst>
              <a:ext uri="{FF2B5EF4-FFF2-40B4-BE49-F238E27FC236}">
                <a16:creationId xmlns:a16="http://schemas.microsoft.com/office/drawing/2014/main" id="{C2D9C173-F661-4567-8669-3361C482DFEE}"/>
              </a:ext>
            </a:extLst>
          </p:cNvPr>
          <p:cNvSpPr txBox="1">
            <a:spLocks/>
          </p:cNvSpPr>
          <p:nvPr/>
        </p:nvSpPr>
        <p:spPr>
          <a:xfrm>
            <a:off x="587375" y="1237524"/>
            <a:ext cx="11228304" cy="312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Result for both w(t) and </a:t>
            </a:r>
            <a:r>
              <a:rPr lang="el-GR" dirty="0"/>
              <a:t>ε</a:t>
            </a:r>
            <a:r>
              <a:rPr lang="en-US" dirty="0"/>
              <a:t>(t) (same approach but different block-structure of the matrix inside the integral)</a:t>
            </a:r>
          </a:p>
        </p:txBody>
      </p:sp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55EEBD64-30F1-4DCE-9C37-D46CBC168B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930714"/>
              </p:ext>
            </p:extLst>
          </p:nvPr>
        </p:nvGraphicFramePr>
        <p:xfrm>
          <a:off x="870928" y="1698647"/>
          <a:ext cx="542448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90840" imgH="482400" progId="Equation.DSMT4">
                  <p:embed/>
                </p:oleObj>
              </mc:Choice>
              <mc:Fallback>
                <p:oleObj name="Equation" r:id="rId10" imgW="3390840" imgH="482400" progId="Equation.DSMT4">
                  <p:embed/>
                  <p:pic>
                    <p:nvPicPr>
                      <p:cNvPr id="34" name="Object 33">
                        <a:extLst>
                          <a:ext uri="{FF2B5EF4-FFF2-40B4-BE49-F238E27FC236}">
                            <a16:creationId xmlns:a16="http://schemas.microsoft.com/office/drawing/2014/main" id="{55EEBD64-30F1-4DCE-9C37-D46CBC168B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70928" y="1698647"/>
                        <a:ext cx="5424487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3D634757-659D-4179-8A9D-30541A11E336}"/>
              </a:ext>
            </a:extLst>
          </p:cNvPr>
          <p:cNvSpPr txBox="1">
            <a:spLocks/>
          </p:cNvSpPr>
          <p:nvPr/>
        </p:nvSpPr>
        <p:spPr>
          <a:xfrm>
            <a:off x="587375" y="3894118"/>
            <a:ext cx="11125249" cy="627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«</a:t>
            </a:r>
            <a:r>
              <a:rPr lang="en-US" i="1" dirty="0"/>
              <a:t>It is worth noting that even if Q [continuous] is diagonal, Qs [discrete] need not be. Sampling can destroy independence among the components of the process noise</a:t>
            </a:r>
            <a:r>
              <a:rPr lang="en-US" dirty="0"/>
              <a:t>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7E716D-8C25-4768-816F-446DEA74EAA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08436" y="5131585"/>
            <a:ext cx="2659372" cy="11826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EDF67FB-A9D4-433B-9F66-52888AEBA276}"/>
              </a:ext>
            </a:extLst>
          </p:cNvPr>
          <p:cNvSpPr txBox="1">
            <a:spLocks/>
          </p:cNvSpPr>
          <p:nvPr/>
        </p:nvSpPr>
        <p:spPr>
          <a:xfrm>
            <a:off x="587375" y="4654834"/>
            <a:ext cx="11604625" cy="3943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dirty="0"/>
              <a:t>The </a:t>
            </a:r>
            <a:r>
              <a:rPr lang="nb-NO" dirty="0" err="1"/>
              <a:t>results</a:t>
            </a:r>
            <a:r>
              <a:rPr lang="nb-NO" dirty="0"/>
              <a:t> </a:t>
            </a:r>
            <a:r>
              <a:rPr lang="nb-NO" dirty="0" err="1"/>
              <a:t>above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consistent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Nayek</a:t>
            </a:r>
            <a:r>
              <a:rPr lang="nb-NO" dirty="0"/>
              <a:t> (2019), </a:t>
            </a:r>
            <a:r>
              <a:rPr lang="nb-NO" dirty="0" err="1"/>
              <a:t>although</a:t>
            </a:r>
            <a:r>
              <a:rPr lang="nb-NO" dirty="0"/>
              <a:t> not all </a:t>
            </a:r>
            <a:r>
              <a:rPr lang="nb-NO" dirty="0" err="1"/>
              <a:t>details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shown</a:t>
            </a:r>
            <a:r>
              <a:rPr lang="nb-NO" dirty="0"/>
              <a:t> in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paper</a:t>
            </a:r>
            <a:r>
              <a:rPr lang="nb-NO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34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E537D55-5FAF-4416-9F49-E4DE6CEDB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032" y="2262645"/>
            <a:ext cx="3362599" cy="3362599"/>
          </a:xfrm>
          <a:prstGeom prst="rect">
            <a:avLst/>
          </a:prstGeom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21B7D18-44B7-40FE-B449-25C9BAE66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1524" y="2240868"/>
            <a:ext cx="3362600" cy="3362600"/>
          </a:xfrm>
          <a:prstGeom prst="rect">
            <a:avLst/>
          </a:prstGeom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87375" y="549275"/>
            <a:ext cx="10972800" cy="577850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nb-NO" dirty="0" err="1"/>
              <a:t>Example</a:t>
            </a:r>
            <a:r>
              <a:rPr lang="nb-NO" dirty="0"/>
              <a:t>: system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two</a:t>
            </a:r>
            <a:r>
              <a:rPr lang="nb-NO" dirty="0"/>
              <a:t> modes (4 </a:t>
            </a:r>
            <a:r>
              <a:rPr lang="nb-NO" dirty="0" err="1"/>
              <a:t>states</a:t>
            </a:r>
            <a:r>
              <a:rPr lang="nb-NO" dirty="0"/>
              <a:t>) and </a:t>
            </a:r>
            <a:r>
              <a:rPr lang="nb-NO" dirty="0" err="1"/>
              <a:t>two</a:t>
            </a:r>
            <a:r>
              <a:rPr lang="nb-NO" dirty="0"/>
              <a:t> latent </a:t>
            </a:r>
            <a:r>
              <a:rPr lang="nb-NO" dirty="0" err="1"/>
              <a:t>states</a:t>
            </a:r>
            <a:endParaRPr lang="nb-NO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F63CA27-0111-47E0-B41E-191D9F3008CA}"/>
              </a:ext>
            </a:extLst>
          </p:cNvPr>
          <p:cNvSpPr txBox="1">
            <a:spLocks/>
          </p:cNvSpPr>
          <p:nvPr/>
        </p:nvSpPr>
        <p:spPr>
          <a:xfrm>
            <a:off x="606295" y="1268413"/>
            <a:ext cx="10979410" cy="1800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nb-NO" dirty="0"/>
              <a:t>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discretized</a:t>
            </a:r>
            <a:r>
              <a:rPr lang="nb-NO" dirty="0"/>
              <a:t> system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observe</a:t>
            </a:r>
            <a:r>
              <a:rPr lang="nb-NO" dirty="0"/>
              <a:t>:</a:t>
            </a:r>
          </a:p>
          <a:p>
            <a:pPr lvl="1">
              <a:lnSpc>
                <a:spcPct val="150000"/>
              </a:lnSpc>
            </a:pPr>
            <a:r>
              <a:rPr lang="nb-NO" dirty="0"/>
              <a:t>The </a:t>
            </a:r>
            <a:r>
              <a:rPr lang="nb-NO" dirty="0" err="1"/>
              <a:t>white</a:t>
            </a:r>
            <a:r>
              <a:rPr lang="nb-NO" dirty="0"/>
              <a:t> </a:t>
            </a:r>
            <a:r>
              <a:rPr lang="nb-NO" dirty="0" err="1"/>
              <a:t>noise</a:t>
            </a:r>
            <a:r>
              <a:rPr lang="nb-NO" dirty="0"/>
              <a:t> </a:t>
            </a:r>
            <a:r>
              <a:rPr lang="el-GR" dirty="0"/>
              <a:t>ε</a:t>
            </a:r>
            <a:r>
              <a:rPr lang="en-US" dirty="0"/>
              <a:t>(t)</a:t>
            </a:r>
            <a:r>
              <a:rPr lang="nb-NO" dirty="0"/>
              <a:t> </a:t>
            </a:r>
            <a:r>
              <a:rPr lang="nb-NO" dirty="0" err="1"/>
              <a:t>directly</a:t>
            </a:r>
            <a:r>
              <a:rPr lang="nb-NO" dirty="0"/>
              <a:t> </a:t>
            </a:r>
            <a:r>
              <a:rPr lang="nb-NO" dirty="0" err="1"/>
              <a:t>influences</a:t>
            </a:r>
            <a:r>
              <a:rPr lang="nb-NO" dirty="0"/>
              <a:t> </a:t>
            </a:r>
            <a:r>
              <a:rPr lang="nb-NO" dirty="0" err="1"/>
              <a:t>only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modal </a:t>
            </a:r>
            <a:r>
              <a:rPr lang="nb-NO" dirty="0" err="1"/>
              <a:t>states</a:t>
            </a:r>
            <a:r>
              <a:rPr lang="nb-NO" dirty="0"/>
              <a:t> x(t)</a:t>
            </a:r>
          </a:p>
          <a:p>
            <a:pPr lvl="1">
              <a:lnSpc>
                <a:spcPct val="150000"/>
              </a:lnSpc>
            </a:pPr>
            <a:r>
              <a:rPr lang="nb-NO" dirty="0"/>
              <a:t>The </a:t>
            </a:r>
            <a:r>
              <a:rPr lang="nb-NO" dirty="0" err="1"/>
              <a:t>white</a:t>
            </a:r>
            <a:r>
              <a:rPr lang="nb-NO" dirty="0"/>
              <a:t> </a:t>
            </a:r>
            <a:r>
              <a:rPr lang="nb-NO" dirty="0" err="1"/>
              <a:t>noise</a:t>
            </a:r>
            <a:r>
              <a:rPr lang="nb-NO" dirty="0"/>
              <a:t> w(t) </a:t>
            </a:r>
            <a:r>
              <a:rPr lang="nb-NO" dirty="0" err="1"/>
              <a:t>mainly</a:t>
            </a:r>
            <a:r>
              <a:rPr lang="nb-NO" dirty="0"/>
              <a:t> </a:t>
            </a:r>
            <a:r>
              <a:rPr lang="nb-NO" dirty="0" err="1"/>
              <a:t>influences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latent </a:t>
            </a:r>
            <a:r>
              <a:rPr lang="nb-NO" dirty="0" err="1"/>
              <a:t>states</a:t>
            </a:r>
            <a:r>
              <a:rPr lang="nb-NO" dirty="0"/>
              <a:t> s(t),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minorly</a:t>
            </a:r>
            <a:r>
              <a:rPr lang="nb-NO" dirty="0"/>
              <a:t> x(t)</a:t>
            </a:r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750F8FFE-1531-4B5A-86F4-0C9B1BEE37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572243"/>
              </p:ext>
            </p:extLst>
          </p:nvPr>
        </p:nvGraphicFramePr>
        <p:xfrm>
          <a:off x="2074863" y="5380038"/>
          <a:ext cx="1808064" cy="77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30040" imgH="482400" progId="Equation.DSMT4">
                  <p:embed/>
                </p:oleObj>
              </mc:Choice>
              <mc:Fallback>
                <p:oleObj name="Equation" r:id="rId5" imgW="1130040" imgH="48240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750F8FFE-1531-4B5A-86F4-0C9B1BEE37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74863" y="5380038"/>
                        <a:ext cx="1808064" cy="771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8FA5CA2D-0D3A-432C-A66F-35898AEB91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422065"/>
              </p:ext>
            </p:extLst>
          </p:nvPr>
        </p:nvGraphicFramePr>
        <p:xfrm>
          <a:off x="6359525" y="5380038"/>
          <a:ext cx="1808064" cy="77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30040" imgH="482400" progId="Equation.DSMT4">
                  <p:embed/>
                </p:oleObj>
              </mc:Choice>
              <mc:Fallback>
                <p:oleObj name="Equation" r:id="rId7" imgW="1130040" imgH="48240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8FA5CA2D-0D3A-432C-A66F-35898AEB91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59525" y="5380038"/>
                        <a:ext cx="1808064" cy="771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BEDE871E-4C9D-44B4-BA2D-04B51208B6CF}"/>
              </a:ext>
            </a:extLst>
          </p:cNvPr>
          <p:cNvGrpSpPr/>
          <p:nvPr/>
        </p:nvGrpSpPr>
        <p:grpSpPr>
          <a:xfrm>
            <a:off x="1753929" y="2734768"/>
            <a:ext cx="2469863" cy="2520626"/>
            <a:chOff x="1753929" y="2734768"/>
            <a:chExt cx="2469863" cy="25206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4922F6C-9AB1-4FC1-94AB-C1C9A89EA2AE}"/>
                </a:ext>
              </a:extLst>
            </p:cNvPr>
            <p:cNvSpPr/>
            <p:nvPr/>
          </p:nvSpPr>
          <p:spPr>
            <a:xfrm>
              <a:off x="1753929" y="2734768"/>
              <a:ext cx="1692002" cy="1548172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692002"/>
                        <a:gd name="connsiteY0" fmla="*/ 0 h 1548172"/>
                        <a:gd name="connsiteX1" fmla="*/ 1692002 w 1692002"/>
                        <a:gd name="connsiteY1" fmla="*/ 0 h 1548172"/>
                        <a:gd name="connsiteX2" fmla="*/ 1692002 w 1692002"/>
                        <a:gd name="connsiteY2" fmla="*/ 1548172 h 1548172"/>
                        <a:gd name="connsiteX3" fmla="*/ 0 w 1692002"/>
                        <a:gd name="connsiteY3" fmla="*/ 1548172 h 1548172"/>
                        <a:gd name="connsiteX4" fmla="*/ 0 w 1692002"/>
                        <a:gd name="connsiteY4" fmla="*/ 0 h 15481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92002" h="1548172" extrusionOk="0">
                          <a:moveTo>
                            <a:pt x="0" y="0"/>
                          </a:moveTo>
                          <a:cubicBezTo>
                            <a:pt x="484910" y="117130"/>
                            <a:pt x="903255" y="64539"/>
                            <a:pt x="1692002" y="0"/>
                          </a:cubicBezTo>
                          <a:cubicBezTo>
                            <a:pt x="1733571" y="452565"/>
                            <a:pt x="1747059" y="1251303"/>
                            <a:pt x="1692002" y="1548172"/>
                          </a:cubicBezTo>
                          <a:cubicBezTo>
                            <a:pt x="1249281" y="1400861"/>
                            <a:pt x="723409" y="1652668"/>
                            <a:pt x="0" y="1548172"/>
                          </a:cubicBezTo>
                          <a:cubicBezTo>
                            <a:pt x="-39019" y="1177750"/>
                            <a:pt x="-90884" y="39066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6B40559-2FC1-40B3-9BBA-7C93AAC6A230}"/>
                </a:ext>
              </a:extLst>
            </p:cNvPr>
            <p:cNvSpPr/>
            <p:nvPr/>
          </p:nvSpPr>
          <p:spPr>
            <a:xfrm>
              <a:off x="3506782" y="4341138"/>
              <a:ext cx="717010" cy="914256"/>
            </a:xfrm>
            <a:prstGeom prst="rect">
              <a:avLst/>
            </a:prstGeom>
            <a:noFill/>
            <a:ln w="31750">
              <a:solidFill>
                <a:schemeClr val="accent5">
                  <a:lumMod val="7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3B9C9E-1F1A-4A71-A26F-54558069E535}"/>
                </a:ext>
              </a:extLst>
            </p:cNvPr>
            <p:cNvSpPr/>
            <p:nvPr/>
          </p:nvSpPr>
          <p:spPr>
            <a:xfrm>
              <a:off x="3506782" y="2734768"/>
              <a:ext cx="717010" cy="1548172"/>
            </a:xfrm>
            <a:prstGeom prst="rect">
              <a:avLst/>
            </a:prstGeom>
            <a:noFill/>
            <a:ln w="31750">
              <a:solidFill>
                <a:srgbClr val="00B05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9D3A872-5D2F-4903-B070-DE75E86FA22A}"/>
                </a:ext>
              </a:extLst>
            </p:cNvPr>
            <p:cNvSpPr/>
            <p:nvPr/>
          </p:nvSpPr>
          <p:spPr>
            <a:xfrm>
              <a:off x="1753929" y="4339569"/>
              <a:ext cx="1692002" cy="915825"/>
            </a:xfrm>
            <a:prstGeom prst="rect">
              <a:avLst/>
            </a:prstGeom>
            <a:noFill/>
            <a:ln w="31750">
              <a:solidFill>
                <a:srgbClr val="00B05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8C4354B-D0F4-495B-BD21-95420A0108EF}"/>
              </a:ext>
            </a:extLst>
          </p:cNvPr>
          <p:cNvGrpSpPr/>
          <p:nvPr/>
        </p:nvGrpSpPr>
        <p:grpSpPr>
          <a:xfrm>
            <a:off x="6312024" y="2733717"/>
            <a:ext cx="2469863" cy="2520626"/>
            <a:chOff x="1753929" y="2734768"/>
            <a:chExt cx="2469863" cy="252062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7E3168D-519E-45EB-93BE-2D26352578E0}"/>
                </a:ext>
              </a:extLst>
            </p:cNvPr>
            <p:cNvSpPr/>
            <p:nvPr/>
          </p:nvSpPr>
          <p:spPr>
            <a:xfrm>
              <a:off x="1753929" y="2734768"/>
              <a:ext cx="1692002" cy="1548172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692002"/>
                        <a:gd name="connsiteY0" fmla="*/ 0 h 1548172"/>
                        <a:gd name="connsiteX1" fmla="*/ 1692002 w 1692002"/>
                        <a:gd name="connsiteY1" fmla="*/ 0 h 1548172"/>
                        <a:gd name="connsiteX2" fmla="*/ 1692002 w 1692002"/>
                        <a:gd name="connsiteY2" fmla="*/ 1548172 h 1548172"/>
                        <a:gd name="connsiteX3" fmla="*/ 0 w 1692002"/>
                        <a:gd name="connsiteY3" fmla="*/ 1548172 h 1548172"/>
                        <a:gd name="connsiteX4" fmla="*/ 0 w 1692002"/>
                        <a:gd name="connsiteY4" fmla="*/ 0 h 15481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92002" h="1548172" extrusionOk="0">
                          <a:moveTo>
                            <a:pt x="0" y="0"/>
                          </a:moveTo>
                          <a:cubicBezTo>
                            <a:pt x="484910" y="117130"/>
                            <a:pt x="903255" y="64539"/>
                            <a:pt x="1692002" y="0"/>
                          </a:cubicBezTo>
                          <a:cubicBezTo>
                            <a:pt x="1733571" y="452565"/>
                            <a:pt x="1747059" y="1251303"/>
                            <a:pt x="1692002" y="1548172"/>
                          </a:cubicBezTo>
                          <a:cubicBezTo>
                            <a:pt x="1249281" y="1400861"/>
                            <a:pt x="723409" y="1652668"/>
                            <a:pt x="0" y="1548172"/>
                          </a:cubicBezTo>
                          <a:cubicBezTo>
                            <a:pt x="-39019" y="1177750"/>
                            <a:pt x="-90884" y="39066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CE5A4E0-A68F-483A-A952-8157EC66A255}"/>
                </a:ext>
              </a:extLst>
            </p:cNvPr>
            <p:cNvSpPr/>
            <p:nvPr/>
          </p:nvSpPr>
          <p:spPr>
            <a:xfrm>
              <a:off x="3506782" y="4341138"/>
              <a:ext cx="717010" cy="914256"/>
            </a:xfrm>
            <a:prstGeom prst="rect">
              <a:avLst/>
            </a:prstGeom>
            <a:noFill/>
            <a:ln w="31750">
              <a:solidFill>
                <a:schemeClr val="accent5">
                  <a:lumMod val="7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479F39A-4EFE-4643-BE90-17A1AE2AD4FA}"/>
                </a:ext>
              </a:extLst>
            </p:cNvPr>
            <p:cNvSpPr/>
            <p:nvPr/>
          </p:nvSpPr>
          <p:spPr>
            <a:xfrm>
              <a:off x="3506782" y="2734768"/>
              <a:ext cx="717010" cy="1548172"/>
            </a:xfrm>
            <a:prstGeom prst="rect">
              <a:avLst/>
            </a:prstGeom>
            <a:noFill/>
            <a:ln w="31750">
              <a:solidFill>
                <a:srgbClr val="00B05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01778CE-0F6D-4EB3-8279-EE97A2E5CC7C}"/>
                </a:ext>
              </a:extLst>
            </p:cNvPr>
            <p:cNvSpPr/>
            <p:nvPr/>
          </p:nvSpPr>
          <p:spPr>
            <a:xfrm>
              <a:off x="1753929" y="4339569"/>
              <a:ext cx="1692002" cy="915825"/>
            </a:xfrm>
            <a:prstGeom prst="rect">
              <a:avLst/>
            </a:prstGeom>
            <a:noFill/>
            <a:ln w="31750">
              <a:solidFill>
                <a:srgbClr val="00B050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1487145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87375" y="549275"/>
            <a:ext cx="10972800" cy="577850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nb-NO" dirty="0" err="1"/>
              <a:t>Next</a:t>
            </a:r>
            <a:r>
              <a:rPr lang="nb-NO" dirty="0"/>
              <a:t>, </a:t>
            </a:r>
            <a:r>
              <a:rPr lang="nb-NO" dirty="0" err="1"/>
              <a:t>how</a:t>
            </a:r>
            <a:r>
              <a:rPr lang="nb-NO" dirty="0"/>
              <a:t> to </a:t>
            </a:r>
            <a:r>
              <a:rPr lang="nb-NO" dirty="0" err="1"/>
              <a:t>actually</a:t>
            </a:r>
            <a:r>
              <a:rPr lang="nb-NO" dirty="0"/>
              <a:t> </a:t>
            </a:r>
            <a:r>
              <a:rPr lang="nb-NO" dirty="0" err="1"/>
              <a:t>calcuate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covariance</a:t>
            </a:r>
            <a:r>
              <a:rPr lang="nb-NO" dirty="0"/>
              <a:t> </a:t>
            </a:r>
            <a:r>
              <a:rPr lang="nb-NO" dirty="0" err="1"/>
              <a:t>matrix</a:t>
            </a:r>
            <a:r>
              <a:rPr lang="nb-NO" dirty="0"/>
              <a:t>?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F63CA27-0111-47E0-B41E-191D9F3008CA}"/>
              </a:ext>
            </a:extLst>
          </p:cNvPr>
          <p:cNvSpPr txBox="1">
            <a:spLocks/>
          </p:cNvSpPr>
          <p:nvPr/>
        </p:nvSpPr>
        <p:spPr>
          <a:xfrm>
            <a:off x="606295" y="1287939"/>
            <a:ext cx="10979410" cy="10592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nb-NO" dirty="0"/>
              <a:t>My </a:t>
            </a:r>
            <a:r>
              <a:rPr lang="nb-NO" dirty="0" err="1"/>
              <a:t>take</a:t>
            </a:r>
            <a:r>
              <a:rPr lang="nb-NO" dirty="0"/>
              <a:t>: </a:t>
            </a:r>
            <a:r>
              <a:rPr lang="nb-NO" dirty="0" err="1"/>
              <a:t>direct</a:t>
            </a:r>
            <a:r>
              <a:rPr lang="nb-NO" dirty="0"/>
              <a:t> </a:t>
            </a:r>
            <a:r>
              <a:rPr lang="nb-NO" dirty="0" err="1"/>
              <a:t>numerical</a:t>
            </a:r>
            <a:r>
              <a:rPr lang="nb-NO" dirty="0"/>
              <a:t> </a:t>
            </a:r>
            <a:r>
              <a:rPr lang="nb-NO" dirty="0" err="1"/>
              <a:t>integration</a:t>
            </a:r>
            <a:r>
              <a:rPr lang="nb-NO" dirty="0"/>
              <a:t> is </a:t>
            </a:r>
            <a:r>
              <a:rPr lang="nb-NO" dirty="0" err="1"/>
              <a:t>usually</a:t>
            </a:r>
            <a:r>
              <a:rPr lang="nb-NO" dirty="0"/>
              <a:t> </a:t>
            </a:r>
            <a:r>
              <a:rPr lang="nb-NO" dirty="0" err="1"/>
              <a:t>easy</a:t>
            </a:r>
            <a:r>
              <a:rPr lang="nb-NO" dirty="0"/>
              <a:t> and </a:t>
            </a:r>
            <a:r>
              <a:rPr lang="nb-NO" dirty="0" err="1"/>
              <a:t>accurate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not </a:t>
            </a:r>
            <a:r>
              <a:rPr lang="nb-NO" dirty="0" err="1"/>
              <a:t>neccessary</a:t>
            </a:r>
            <a:r>
              <a:rPr lang="nb-NO" dirty="0"/>
              <a:t>: </a:t>
            </a:r>
            <a:r>
              <a:rPr lang="nb-NO" dirty="0" err="1"/>
              <a:t>matrix</a:t>
            </a:r>
            <a:r>
              <a:rPr lang="nb-NO" dirty="0"/>
              <a:t> </a:t>
            </a:r>
            <a:r>
              <a:rPr lang="nb-NO" dirty="0" err="1"/>
              <a:t>fraction</a:t>
            </a:r>
            <a:r>
              <a:rPr lang="nb-NO" dirty="0"/>
              <a:t> </a:t>
            </a:r>
            <a:r>
              <a:rPr lang="nb-NO" dirty="0" err="1"/>
              <a:t>decomposition</a:t>
            </a:r>
            <a:r>
              <a:rPr lang="nb-NO" dirty="0"/>
              <a:t> (</a:t>
            </a:r>
            <a:r>
              <a:rPr lang="nb-NO" dirty="0" err="1"/>
              <a:t>Särkkä</a:t>
            </a:r>
            <a:r>
              <a:rPr lang="nb-NO" dirty="0"/>
              <a:t>) is </a:t>
            </a:r>
            <a:r>
              <a:rPr lang="nb-NO" dirty="0" err="1"/>
              <a:t>also</a:t>
            </a:r>
            <a:r>
              <a:rPr lang="nb-NO" dirty="0"/>
              <a:t> </a:t>
            </a:r>
            <a:r>
              <a:rPr lang="nb-NO" dirty="0" err="1"/>
              <a:t>possible</a:t>
            </a:r>
            <a:r>
              <a:rPr lang="nb-NO" dirty="0"/>
              <a:t>:</a:t>
            </a:r>
          </a:p>
        </p:txBody>
      </p:sp>
      <p:sp>
        <p:nvSpPr>
          <p:cNvPr id="4" name="Rounded Rectangle 13">
            <a:extLst>
              <a:ext uri="{FF2B5EF4-FFF2-40B4-BE49-F238E27FC236}">
                <a16:creationId xmlns:a16="http://schemas.microsoft.com/office/drawing/2014/main" id="{BF754E64-7B4F-497B-9610-AF693C383E07}"/>
              </a:ext>
            </a:extLst>
          </p:cNvPr>
          <p:cNvSpPr/>
          <p:nvPr/>
        </p:nvSpPr>
        <p:spPr>
          <a:xfrm>
            <a:off x="9228348" y="519716"/>
            <a:ext cx="2746411" cy="65894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 Bayesian inference on stochastic differential equations, p 43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06EAE8C-5BB2-4ADF-83C8-4073BBE024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4731422"/>
              </p:ext>
            </p:extLst>
          </p:nvPr>
        </p:nvGraphicFramePr>
        <p:xfrm>
          <a:off x="874713" y="2706518"/>
          <a:ext cx="5791104" cy="77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19440" imgH="482400" progId="Equation.DSMT4">
                  <p:embed/>
                </p:oleObj>
              </mc:Choice>
              <mc:Fallback>
                <p:oleObj name="Equation" r:id="rId2" imgW="3619440" imgH="4824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806EAE8C-5BB2-4ADF-83C8-4073BBE024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4713" y="2706518"/>
                        <a:ext cx="5791104" cy="771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DED016F-DF3D-4454-9E30-A755ABF7CF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27069"/>
              </p:ext>
            </p:extLst>
          </p:nvPr>
        </p:nvGraphicFramePr>
        <p:xfrm>
          <a:off x="874713" y="3504956"/>
          <a:ext cx="9245376" cy="1178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778360" imgH="736560" progId="Equation.DSMT4">
                  <p:embed/>
                </p:oleObj>
              </mc:Choice>
              <mc:Fallback>
                <p:oleObj name="Equation" r:id="rId4" imgW="5778360" imgH="73656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DED016F-DF3D-4454-9E30-A755ABF7CF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4713" y="3504956"/>
                        <a:ext cx="9245376" cy="11784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ounded Rectangle 13">
            <a:extLst>
              <a:ext uri="{FF2B5EF4-FFF2-40B4-BE49-F238E27FC236}">
                <a16:creationId xmlns:a16="http://schemas.microsoft.com/office/drawing/2014/main" id="{6A90AA46-EF08-45BB-914B-2699A71707D1}"/>
              </a:ext>
            </a:extLst>
          </p:cNvPr>
          <p:cNvSpPr/>
          <p:nvPr/>
        </p:nvSpPr>
        <p:spPr>
          <a:xfrm>
            <a:off x="8760296" y="2543624"/>
            <a:ext cx="3031575" cy="957263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 that if we set t=</a:t>
            </a:r>
            <a:r>
              <a:rPr lang="el-GR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Δ</a:t>
            </a:r>
            <a:r>
              <a:rPr lang="nb-NO" sz="1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</a:t>
            </a: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P(0)=0, this is the same integral expression for the covariance Q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4B9DA77-DBA4-4046-8551-E98C50B30247}"/>
              </a:ext>
            </a:extLst>
          </p:cNvPr>
          <p:cNvSpPr txBox="1">
            <a:spLocks/>
          </p:cNvSpPr>
          <p:nvPr/>
        </p:nvSpPr>
        <p:spPr>
          <a:xfrm>
            <a:off x="577281" y="2147944"/>
            <a:ext cx="5705730" cy="477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nb-NO" dirty="0"/>
              <a:t>The </a:t>
            </a:r>
            <a:r>
              <a:rPr lang="nb-NO" dirty="0" err="1"/>
              <a:t>augmented</a:t>
            </a:r>
            <a:r>
              <a:rPr lang="nb-NO" dirty="0"/>
              <a:t> </a:t>
            </a:r>
            <a:r>
              <a:rPr lang="nb-NO" dirty="0" err="1"/>
              <a:t>states</a:t>
            </a:r>
            <a:r>
              <a:rPr lang="nb-NO" dirty="0"/>
              <a:t> is a GP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covariance</a:t>
            </a:r>
            <a:r>
              <a:rPr lang="nb-NO" dirty="0"/>
              <a:t>: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85C60EC-919F-4BF3-BEA0-EA6577C843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725232"/>
              </p:ext>
            </p:extLst>
          </p:nvPr>
        </p:nvGraphicFramePr>
        <p:xfrm>
          <a:off x="894144" y="4729916"/>
          <a:ext cx="5201856" cy="1665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51160" imgH="1041120" progId="Equation.DSMT4">
                  <p:embed/>
                </p:oleObj>
              </mc:Choice>
              <mc:Fallback>
                <p:oleObj name="Equation" r:id="rId6" imgW="3251160" imgH="104112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85C60EC-919F-4BF3-BEA0-EA6577C843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94144" y="4729916"/>
                        <a:ext cx="5201856" cy="16657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0026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87375" y="549275"/>
            <a:ext cx="10972800" cy="577850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nb-NO" dirty="0" err="1"/>
              <a:t>Covariance</a:t>
            </a:r>
            <a:r>
              <a:rPr lang="nb-NO" dirty="0"/>
              <a:t> </a:t>
            </a:r>
            <a:r>
              <a:rPr lang="nb-NO" dirty="0" err="1"/>
              <a:t>calculation</a:t>
            </a:r>
            <a:endParaRPr lang="nb-NO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A5DEB6B-E67E-45B3-984B-C80242972E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75990"/>
              </p:ext>
            </p:extLst>
          </p:nvPr>
        </p:nvGraphicFramePr>
        <p:xfrm>
          <a:off x="874713" y="1281263"/>
          <a:ext cx="5913438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95400" imgH="965160" progId="Equation.DSMT4">
                  <p:embed/>
                </p:oleObj>
              </mc:Choice>
              <mc:Fallback>
                <p:oleObj name="Equation" r:id="rId3" imgW="3695400" imgH="9651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FA5DEB6B-E67E-45B3-984B-C80242972E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4713" y="1281263"/>
                        <a:ext cx="5913438" cy="154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367FC17-D168-42C5-8DA6-95EEA02C0D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258207"/>
              </p:ext>
            </p:extLst>
          </p:nvPr>
        </p:nvGraphicFramePr>
        <p:xfrm>
          <a:off x="874713" y="2795571"/>
          <a:ext cx="5283072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01920" imgH="228600" progId="Equation.DSMT4">
                  <p:embed/>
                </p:oleObj>
              </mc:Choice>
              <mc:Fallback>
                <p:oleObj name="Equation" r:id="rId5" imgW="3301920" imgH="2286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7367FC17-D168-42C5-8DA6-95EEA02C0D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4713" y="2795571"/>
                        <a:ext cx="5283072" cy="365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8E73B6A-532A-404A-951A-B12D82BDD2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692764"/>
              </p:ext>
            </p:extLst>
          </p:nvPr>
        </p:nvGraphicFramePr>
        <p:xfrm>
          <a:off x="874713" y="4096183"/>
          <a:ext cx="6784975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241520" imgH="698400" progId="Equation.DSMT4">
                  <p:embed/>
                </p:oleObj>
              </mc:Choice>
              <mc:Fallback>
                <p:oleObj name="Equation" r:id="rId7" imgW="4241520" imgH="698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38E73B6A-532A-404A-951A-B12D82BDD2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4713" y="4096183"/>
                        <a:ext cx="6784975" cy="1116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A80B7C4-0DCD-4AF3-9A61-F56F178933B7}"/>
              </a:ext>
            </a:extLst>
          </p:cNvPr>
          <p:cNvSpPr txBox="1">
            <a:spLocks/>
          </p:cNvSpPr>
          <p:nvPr/>
        </p:nvSpPr>
        <p:spPr>
          <a:xfrm>
            <a:off x="587374" y="5320425"/>
            <a:ext cx="9649085" cy="4716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nb-NO" dirty="0"/>
              <a:t>The same </a:t>
            </a:r>
            <a:r>
              <a:rPr lang="nb-NO" dirty="0" err="1"/>
              <a:t>producedure</a:t>
            </a:r>
            <a:r>
              <a:rPr lang="nb-NO" dirty="0"/>
              <a:t>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repeated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covariance</a:t>
            </a:r>
            <a:r>
              <a:rPr lang="nb-NO" dirty="0"/>
              <a:t> for </a:t>
            </a:r>
            <a:r>
              <a:rPr lang="el-GR" dirty="0"/>
              <a:t>ε</a:t>
            </a:r>
            <a:r>
              <a:rPr lang="en-US" dirty="0"/>
              <a:t>(t), and the two summed: </a:t>
            </a:r>
            <a:endParaRPr lang="nb-NO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24E94B8-1E8F-4BBD-B28F-A34A632FA3C9}"/>
              </a:ext>
            </a:extLst>
          </p:cNvPr>
          <p:cNvSpPr txBox="1">
            <a:spLocks/>
          </p:cNvSpPr>
          <p:nvPr/>
        </p:nvSpPr>
        <p:spPr>
          <a:xfrm>
            <a:off x="605910" y="3461430"/>
            <a:ext cx="8136904" cy="4716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nb-NO" dirty="0"/>
              <a:t>Here is </a:t>
            </a:r>
            <a:r>
              <a:rPr lang="nb-NO" dirty="0" err="1"/>
              <a:t>how</a:t>
            </a:r>
            <a:r>
              <a:rPr lang="nb-NO" dirty="0"/>
              <a:t> I do it: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175ACCD-93EE-49CB-9C4A-D4C7A2ECF7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761621"/>
              </p:ext>
            </p:extLst>
          </p:nvPr>
        </p:nvGraphicFramePr>
        <p:xfrm>
          <a:off x="874713" y="5897015"/>
          <a:ext cx="21939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71600" imgH="253800" progId="Equation.DSMT4">
                  <p:embed/>
                </p:oleObj>
              </mc:Choice>
              <mc:Fallback>
                <p:oleObj name="Equation" r:id="rId9" imgW="1371600" imgH="2538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E175ACCD-93EE-49CB-9C4A-D4C7A2ECF7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74713" y="5897015"/>
                        <a:ext cx="2193925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993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chemeClr val="accent4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11F725C9B5C4468CB16BF006DC038E" ma:contentTypeVersion="14" ma:contentTypeDescription="Create a new document." ma:contentTypeScope="" ma:versionID="8fc18fa9082498103a389be71d804ccc">
  <xsd:schema xmlns:xsd="http://www.w3.org/2001/XMLSchema" xmlns:xs="http://www.w3.org/2001/XMLSchema" xmlns:p="http://schemas.microsoft.com/office/2006/metadata/properties" xmlns:ns3="bb43da5c-49da-475c-8c5c-3244aed61b0c" xmlns:ns4="c946b7e2-cc54-4581-898e-1f5d59eaacce" targetNamespace="http://schemas.microsoft.com/office/2006/metadata/properties" ma:root="true" ma:fieldsID="bd6a4fdcec273fc91dcb004f2a676485" ns3:_="" ns4:_="">
    <xsd:import namespace="bb43da5c-49da-475c-8c5c-3244aed61b0c"/>
    <xsd:import namespace="c946b7e2-cc54-4581-898e-1f5d59eaacc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43da5c-49da-475c-8c5c-3244aed61b0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46b7e2-cc54-4581-898e-1f5d59eaac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2C04E8-859A-4A48-8B82-9D65E9A426FA}">
  <ds:schemaRefs>
    <ds:schemaRef ds:uri="http://purl.org/dc/elements/1.1/"/>
    <ds:schemaRef ds:uri="http://schemas.microsoft.com/office/2006/metadata/properties"/>
    <ds:schemaRef ds:uri="bb43da5c-49da-475c-8c5c-3244aed61b0c"/>
    <ds:schemaRef ds:uri="http://purl.org/dc/terms/"/>
    <ds:schemaRef ds:uri="http://schemas.openxmlformats.org/package/2006/metadata/core-properties"/>
    <ds:schemaRef ds:uri="c946b7e2-cc54-4581-898e-1f5d59eaacce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9F3C062-D38F-48CE-91BA-6E0D2C668D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D208BF-EEC9-45B6-8386-1DCA7AC396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43da5c-49da-475c-8c5c-3244aed61b0c"/>
    <ds:schemaRef ds:uri="c946b7e2-cc54-4581-898e-1f5d59eaac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562</Words>
  <Application>Microsoft Office PowerPoint</Application>
  <PresentationFormat>Widescreen</PresentationFormat>
  <Paragraphs>56</Paragraphs>
  <Slides>12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Arial</vt:lpstr>
      <vt:lpstr>Office-tema</vt:lpstr>
      <vt:lpstr>Equation</vt:lpstr>
      <vt:lpstr>MathType 7.0 Equation</vt:lpstr>
      <vt:lpstr>PowerPoint Presentation</vt:lpstr>
      <vt:lpstr>PowerPoint Presentation</vt:lpstr>
      <vt:lpstr>Mechanical system, LFM and augmented system</vt:lpstr>
      <vt:lpstr>Solution to ODE</vt:lpstr>
      <vt:lpstr>Covariance</vt:lpstr>
      <vt:lpstr>Covariance</vt:lpstr>
      <vt:lpstr>Example: system with two modes (4 states) and two latent states</vt:lpstr>
      <vt:lpstr>Next, how to actually calcuate the covariance matrix?</vt:lpstr>
      <vt:lpstr>Covariance calculation</vt:lpstr>
      <vt:lpstr>Numerical comparison of the two approaches</vt:lpstr>
      <vt:lpstr>Another similar formulation</vt:lpstr>
      <vt:lpstr>Output equation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Øyvind Wiig Petersen</cp:lastModifiedBy>
  <cp:revision>1647</cp:revision>
  <cp:lastPrinted>2017-03-02T14:22:20Z</cp:lastPrinted>
  <dcterms:created xsi:type="dcterms:W3CDTF">2013-06-10T16:56:09Z</dcterms:created>
  <dcterms:modified xsi:type="dcterms:W3CDTF">2022-05-18T09:02:04Z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0x0101005211F725C9B5C4468CB16BF006DC038E</vt:lpwstr>
  </property>
</Properties>
</file>