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131"/>
  </p:notesMasterIdLst>
  <p:handoutMasterIdLst>
    <p:handoutMasterId r:id="rId132"/>
  </p:handoutMasterIdLst>
  <p:sldIdLst>
    <p:sldId id="323" r:id="rId2"/>
    <p:sldId id="417" r:id="rId3"/>
    <p:sldId id="353" r:id="rId4"/>
    <p:sldId id="354" r:id="rId5"/>
    <p:sldId id="418" r:id="rId6"/>
    <p:sldId id="303" r:id="rId7"/>
    <p:sldId id="321" r:id="rId8"/>
    <p:sldId id="259" r:id="rId9"/>
    <p:sldId id="305" r:id="rId10"/>
    <p:sldId id="326" r:id="rId11"/>
    <p:sldId id="327" r:id="rId12"/>
    <p:sldId id="444" r:id="rId13"/>
    <p:sldId id="328" r:id="rId14"/>
    <p:sldId id="419" r:id="rId15"/>
    <p:sldId id="446" r:id="rId16"/>
    <p:sldId id="329" r:id="rId17"/>
    <p:sldId id="420" r:id="rId18"/>
    <p:sldId id="330" r:id="rId19"/>
    <p:sldId id="331" r:id="rId20"/>
    <p:sldId id="447" r:id="rId21"/>
    <p:sldId id="448" r:id="rId22"/>
    <p:sldId id="449" r:id="rId23"/>
    <p:sldId id="332" r:id="rId24"/>
    <p:sldId id="333" r:id="rId25"/>
    <p:sldId id="334" r:id="rId26"/>
    <p:sldId id="335" r:id="rId27"/>
    <p:sldId id="336" r:id="rId28"/>
    <p:sldId id="425" r:id="rId29"/>
    <p:sldId id="337" r:id="rId30"/>
    <p:sldId id="338" r:id="rId31"/>
    <p:sldId id="339" r:id="rId32"/>
    <p:sldId id="442" r:id="rId33"/>
    <p:sldId id="426" r:id="rId34"/>
    <p:sldId id="427" r:id="rId35"/>
    <p:sldId id="428" r:id="rId36"/>
    <p:sldId id="429" r:id="rId37"/>
    <p:sldId id="450" r:id="rId38"/>
    <p:sldId id="430" r:id="rId39"/>
    <p:sldId id="422" r:id="rId40"/>
    <p:sldId id="423" r:id="rId41"/>
    <p:sldId id="451" r:id="rId42"/>
    <p:sldId id="464" r:id="rId43"/>
    <p:sldId id="424" r:id="rId44"/>
    <p:sldId id="465" r:id="rId45"/>
    <p:sldId id="431" r:id="rId46"/>
    <p:sldId id="433" r:id="rId47"/>
    <p:sldId id="434" r:id="rId48"/>
    <p:sldId id="440" r:id="rId49"/>
    <p:sldId id="452" r:id="rId50"/>
    <p:sldId id="453" r:id="rId51"/>
    <p:sldId id="454" r:id="rId52"/>
    <p:sldId id="455" r:id="rId53"/>
    <p:sldId id="461" r:id="rId54"/>
    <p:sldId id="457" r:id="rId55"/>
    <p:sldId id="458" r:id="rId56"/>
    <p:sldId id="340" r:id="rId57"/>
    <p:sldId id="306" r:id="rId58"/>
    <p:sldId id="307" r:id="rId59"/>
    <p:sldId id="308" r:id="rId60"/>
    <p:sldId id="421" r:id="rId61"/>
    <p:sldId id="309" r:id="rId62"/>
    <p:sldId id="341" r:id="rId63"/>
    <p:sldId id="310" r:id="rId64"/>
    <p:sldId id="342" r:id="rId65"/>
    <p:sldId id="311" r:id="rId66"/>
    <p:sldId id="346" r:id="rId67"/>
    <p:sldId id="312" r:id="rId68"/>
    <p:sldId id="347" r:id="rId69"/>
    <p:sldId id="313" r:id="rId70"/>
    <p:sldId id="314" r:id="rId71"/>
    <p:sldId id="348" r:id="rId72"/>
    <p:sldId id="315" r:id="rId73"/>
    <p:sldId id="356" r:id="rId74"/>
    <p:sldId id="361" r:id="rId75"/>
    <p:sldId id="362" r:id="rId76"/>
    <p:sldId id="363" r:id="rId77"/>
    <p:sldId id="364" r:id="rId78"/>
    <p:sldId id="365" r:id="rId79"/>
    <p:sldId id="366" r:id="rId80"/>
    <p:sldId id="367" r:id="rId81"/>
    <p:sldId id="370" r:id="rId82"/>
    <p:sldId id="371" r:id="rId83"/>
    <p:sldId id="372" r:id="rId84"/>
    <p:sldId id="384" r:id="rId85"/>
    <p:sldId id="385" r:id="rId86"/>
    <p:sldId id="399" r:id="rId87"/>
    <p:sldId id="400" r:id="rId88"/>
    <p:sldId id="401" r:id="rId89"/>
    <p:sldId id="402" r:id="rId90"/>
    <p:sldId id="403" r:id="rId91"/>
    <p:sldId id="266" r:id="rId92"/>
    <p:sldId id="316" r:id="rId93"/>
    <p:sldId id="304" r:id="rId94"/>
    <p:sldId id="317" r:id="rId95"/>
    <p:sldId id="267" r:id="rId96"/>
    <p:sldId id="268" r:id="rId97"/>
    <p:sldId id="269" r:id="rId98"/>
    <p:sldId id="349" r:id="rId99"/>
    <p:sldId id="350" r:id="rId100"/>
    <p:sldId id="416" r:id="rId101"/>
    <p:sldId id="318" r:id="rId102"/>
    <p:sldId id="271" r:id="rId103"/>
    <p:sldId id="319" r:id="rId104"/>
    <p:sldId id="270" r:id="rId105"/>
    <p:sldId id="320" r:id="rId106"/>
    <p:sldId id="272" r:id="rId107"/>
    <p:sldId id="273" r:id="rId108"/>
    <p:sldId id="274" r:id="rId109"/>
    <p:sldId id="275" r:id="rId110"/>
    <p:sldId id="276" r:id="rId111"/>
    <p:sldId id="278" r:id="rId112"/>
    <p:sldId id="279" r:id="rId113"/>
    <p:sldId id="280" r:id="rId114"/>
    <p:sldId id="283" r:id="rId115"/>
    <p:sldId id="284" r:id="rId116"/>
    <p:sldId id="285" r:id="rId117"/>
    <p:sldId id="286" r:id="rId118"/>
    <p:sldId id="287" r:id="rId119"/>
    <p:sldId id="288" r:id="rId120"/>
    <p:sldId id="289" r:id="rId121"/>
    <p:sldId id="290" r:id="rId122"/>
    <p:sldId id="291" r:id="rId123"/>
    <p:sldId id="345" r:id="rId124"/>
    <p:sldId id="292" r:id="rId125"/>
    <p:sldId id="324" r:id="rId126"/>
    <p:sldId id="299" r:id="rId127"/>
    <p:sldId id="300" r:id="rId128"/>
    <p:sldId id="301" r:id="rId129"/>
    <p:sldId id="302" r:id="rId1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1" autoAdjust="0"/>
    <p:restoredTop sz="86275" autoAdjust="0"/>
  </p:normalViewPr>
  <p:slideViewPr>
    <p:cSldViewPr snapToGrid="0">
      <p:cViewPr varScale="1">
        <p:scale>
          <a:sx n="105" d="100"/>
          <a:sy n="105" d="100"/>
        </p:scale>
        <p:origin x="210" y="57"/>
      </p:cViewPr>
      <p:guideLst>
        <p:guide orient="horz" pos="2160"/>
        <p:guide pos="2880"/>
      </p:guideLst>
    </p:cSldViewPr>
  </p:slideViewPr>
  <p:notesTextViewPr>
    <p:cViewPr>
      <p:scale>
        <a:sx n="1" d="1"/>
        <a:sy n="1" d="1"/>
      </p:scale>
      <p:origin x="0" y="0"/>
    </p:cViewPr>
  </p:notesTextViewPr>
  <p:sorterViewPr>
    <p:cViewPr>
      <p:scale>
        <a:sx n="100" d="100"/>
        <a:sy n="100" d="100"/>
      </p:scale>
      <p:origin x="0" y="-1723"/>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pPr/>
              <a:t>2020/2/27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pPr/>
              <a:t>‹#›</a:t>
            </a:fld>
            <a:endParaRPr lang="zh-CN" altLang="en-US"/>
          </a:p>
        </p:txBody>
      </p:sp>
    </p:spTree>
    <p:extLst>
      <p:ext uri="{BB962C8B-B14F-4D97-AF65-F5344CB8AC3E}">
        <p14:creationId xmlns:p14="http://schemas.microsoft.com/office/powerpoint/2010/main" val="1077313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2020/2/27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smtClean="0"/>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2020/2/27</a:t>
            </a:fld>
            <a:endParaRPr lang="zh-CN" altLang="en-US" smtClean="0"/>
          </a:p>
        </p:txBody>
      </p:sp>
      <p:sp>
        <p:nvSpPr>
          <p:cNvPr id="6150" name="页脚占位符 2"/>
          <p:cNvSpPr>
            <a:spLocks noGrp="1" noChangeArrowheads="1"/>
          </p:cNvSpPr>
          <p:nvPr>
            <p:ph type="ftr" sz="quarter" idx="4"/>
          </p:nvPr>
        </p:nvSpPr>
        <p:spPr>
          <a:noFill/>
        </p:spPr>
        <p:txBody>
          <a:bodyPr/>
          <a:lstStyle/>
          <a:p>
            <a:endParaRPr lang="en-US" altLang="zh-CN" smtClean="0"/>
          </a:p>
        </p:txBody>
      </p:sp>
    </p:spTree>
    <p:extLst>
      <p:ext uri="{BB962C8B-B14F-4D97-AF65-F5344CB8AC3E}">
        <p14:creationId xmlns:p14="http://schemas.microsoft.com/office/powerpoint/2010/main" val="111523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7A6EA9C-8039-42B5-9EE1-0921A914CEE5}" type="slidenum">
              <a:rPr lang="zh-CN" altLang="en-US" smtClean="0">
                <a:latin typeface="Times New Roman" panose="02020603050405020304" pitchFamily="18" charset="0"/>
              </a:rPr>
              <a:pPr/>
              <a:t>16</a:t>
            </a:fld>
            <a:endParaRPr lang="en-US" altLang="zh-CN" smtClean="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639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B4D9270-4910-476A-A1C2-E5D50D668B20}" type="slidenum">
              <a:rPr lang="zh-CN" altLang="en-US" smtClean="0">
                <a:latin typeface="Times New Roman" panose="02020603050405020304" pitchFamily="18" charset="0"/>
              </a:rPr>
              <a:pPr/>
              <a:t>18</a:t>
            </a:fld>
            <a:endParaRPr lang="en-US" altLang="zh-CN"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805129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3905259-E20F-4D62-9A6A-355AF1B594B0}" type="slidenum">
              <a:rPr lang="zh-CN" altLang="en-US" smtClean="0">
                <a:latin typeface="Times New Roman" panose="02020603050405020304" pitchFamily="18" charset="0"/>
              </a:rPr>
              <a:pPr/>
              <a:t>19</a:t>
            </a:fld>
            <a:endParaRPr lang="en-US" altLang="zh-CN"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9383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CF504CA3-C36E-465F-83B1-E75F6BDE5E23}" type="slidenum">
              <a:rPr lang="zh-CN" altLang="en-US" smtClean="0">
                <a:latin typeface="Times New Roman" panose="02020603050405020304" pitchFamily="18" charset="0"/>
              </a:rPr>
              <a:pPr/>
              <a:t>23</a:t>
            </a:fld>
            <a:endParaRPr lang="en-US" altLang="zh-CN"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79000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BAF4EDC-0F60-49B5-80E6-29DA7BE2A052}" type="slidenum">
              <a:rPr lang="zh-CN" altLang="en-US" smtClean="0">
                <a:latin typeface="Times New Roman" panose="02020603050405020304" pitchFamily="18" charset="0"/>
              </a:rPr>
              <a:pPr/>
              <a:t>24</a:t>
            </a:fld>
            <a:endParaRPr lang="en-US" altLang="zh-CN" smtClean="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70410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C1971C39-035A-425C-8353-05897C424006}" type="slidenum">
              <a:rPr lang="zh-CN" altLang="en-US" smtClean="0">
                <a:latin typeface="Times New Roman" panose="02020603050405020304" pitchFamily="18" charset="0"/>
              </a:rPr>
              <a:pPr/>
              <a:t>25</a:t>
            </a:fld>
            <a:endParaRPr lang="en-US" altLang="zh-CN"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xfrm>
            <a:off x="1201738" y="608013"/>
            <a:ext cx="4595812" cy="3446462"/>
          </a:xfrm>
          <a:ln cap="flat"/>
        </p:spPr>
      </p:sp>
      <p:sp>
        <p:nvSpPr>
          <p:cNvPr id="33796" name="Rectangle 3"/>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endParaRPr lang="zh-CN" altLang="en-US" smtClean="0"/>
          </a:p>
        </p:txBody>
      </p:sp>
    </p:spTree>
    <p:extLst>
      <p:ext uri="{BB962C8B-B14F-4D97-AF65-F5344CB8AC3E}">
        <p14:creationId xmlns:p14="http://schemas.microsoft.com/office/powerpoint/2010/main" val="3687855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EDD8BD6D-AD90-4159-999C-AC5FDB3B4D8C}" type="slidenum">
              <a:rPr lang="zh-CN" altLang="en-US" smtClean="0">
                <a:latin typeface="Times New Roman" panose="02020603050405020304" pitchFamily="18" charset="0"/>
              </a:rPr>
              <a:pPr/>
              <a:t>26</a:t>
            </a:fld>
            <a:endParaRPr lang="en-US" altLang="zh-CN"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2391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5C276CF-5C93-47B6-95B5-924B036C630C}" type="slidenum">
              <a:rPr lang="zh-CN" altLang="en-US" smtClean="0">
                <a:latin typeface="Times New Roman" panose="02020603050405020304" pitchFamily="18" charset="0"/>
              </a:rPr>
              <a:pPr/>
              <a:t>27</a:t>
            </a:fld>
            <a:endParaRPr lang="en-US" altLang="zh-CN" smtClean="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xfrm>
            <a:off x="1201738" y="608013"/>
            <a:ext cx="4595812" cy="3446462"/>
          </a:xfrm>
          <a:ln cap="flat"/>
        </p:spPr>
      </p:sp>
      <p:sp>
        <p:nvSpPr>
          <p:cNvPr id="37892" name="Rectangle 3"/>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r>
              <a:rPr lang="en-US" altLang="zh-CN" smtClean="0"/>
              <a:t>1,  </a:t>
            </a:r>
            <a:r>
              <a:rPr lang="zh-CN" altLang="en-US" smtClean="0"/>
              <a:t>性能综合   （第</a:t>
            </a:r>
            <a:r>
              <a:rPr lang="en-US" altLang="zh-CN" smtClean="0"/>
              <a:t>6</a:t>
            </a:r>
            <a:r>
              <a:rPr lang="zh-CN" altLang="en-US" smtClean="0"/>
              <a:t>节）</a:t>
            </a:r>
            <a:endParaRPr lang="en-US" altLang="zh-CN" smtClean="0"/>
          </a:p>
          <a:p>
            <a:r>
              <a:rPr lang="en-US" altLang="zh-CN" smtClean="0"/>
              <a:t>2</a:t>
            </a:r>
            <a:r>
              <a:rPr lang="zh-CN" altLang="en-US" smtClean="0"/>
              <a:t>，第</a:t>
            </a:r>
            <a:r>
              <a:rPr lang="en-US" altLang="zh-CN" smtClean="0"/>
              <a:t>2</a:t>
            </a:r>
            <a:r>
              <a:rPr lang="zh-CN" altLang="en-US" smtClean="0"/>
              <a:t>章  第</a:t>
            </a:r>
            <a:r>
              <a:rPr lang="en-US" altLang="zh-CN" smtClean="0"/>
              <a:t>1</a:t>
            </a:r>
            <a:r>
              <a:rPr lang="zh-CN" altLang="en-US" smtClean="0"/>
              <a:t>次 （第</a:t>
            </a:r>
            <a:r>
              <a:rPr lang="en-US" altLang="zh-CN" smtClean="0"/>
              <a:t>7</a:t>
            </a:r>
            <a:r>
              <a:rPr lang="zh-CN" altLang="en-US" smtClean="0"/>
              <a:t>节）</a:t>
            </a:r>
            <a:r>
              <a:rPr lang="en-US" altLang="zh-CN" smtClean="0"/>
              <a:t>ISA </a:t>
            </a:r>
            <a:r>
              <a:rPr lang="zh-CN" altLang="en-US" smtClean="0"/>
              <a:t>分类、</a:t>
            </a:r>
            <a:r>
              <a:rPr lang="en-US" altLang="zh-CN" smtClean="0"/>
              <a:t>memory addressing</a:t>
            </a:r>
          </a:p>
          <a:p>
            <a:endParaRPr lang="zh-CN" altLang="en-US" smtClean="0"/>
          </a:p>
        </p:txBody>
      </p:sp>
    </p:spTree>
    <p:extLst>
      <p:ext uri="{BB962C8B-B14F-4D97-AF65-F5344CB8AC3E}">
        <p14:creationId xmlns:p14="http://schemas.microsoft.com/office/powerpoint/2010/main" val="1316021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5CBC15F-F4C0-4820-869A-32E36CB0BF6A}" type="slidenum">
              <a:rPr lang="zh-CN" altLang="en-US" smtClean="0">
                <a:latin typeface="Times New Roman" panose="02020603050405020304" pitchFamily="18" charset="0"/>
              </a:rPr>
              <a:pPr/>
              <a:t>29</a:t>
            </a:fld>
            <a:endParaRPr lang="en-US" altLang="zh-CN" smtClean="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848640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67CFFE94-F5D3-4889-9AE3-2C7F4B91E5FB}" type="slidenum">
              <a:rPr lang="zh-CN" altLang="en-US" smtClean="0">
                <a:latin typeface="Times New Roman" panose="02020603050405020304" pitchFamily="18" charset="0"/>
              </a:rPr>
              <a:pPr/>
              <a:t>31</a:t>
            </a:fld>
            <a:endParaRPr lang="en-US" altLang="zh-CN" smtClean="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36323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28688" rtl="0" eaLnBrk="0" fontAlgn="base" latinLnBrk="0" hangingPunct="0">
              <a:lnSpc>
                <a:spcPct val="100000"/>
              </a:lnSpc>
              <a:spcBef>
                <a:spcPct val="0"/>
              </a:spcBef>
              <a:spcAft>
                <a:spcPct val="0"/>
              </a:spcAft>
              <a:buClrTx/>
              <a:buSzTx/>
              <a:buFontTx/>
              <a:buNone/>
              <a:tabLst/>
              <a:defRPr/>
            </a:pPr>
            <a:fld id="{57D6C48A-11AB-434F-8E1B-B15138ADCE48}" type="slidenum">
              <a:rPr kumimoji="0" lang="zh-CN" altLang="en-US" sz="10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28688" rtl="0" eaLnBrk="0" fontAlgn="base" latinLnBrk="0" hangingPunct="0">
                <a:lnSpc>
                  <a:spcPct val="100000"/>
                </a:lnSpc>
                <a:spcBef>
                  <a:spcPct val="0"/>
                </a:spcBef>
                <a:spcAft>
                  <a:spcPct val="0"/>
                </a:spcAft>
                <a:buClrTx/>
                <a:buSzTx/>
                <a:buFontTx/>
                <a:buNone/>
                <a:tabLst/>
                <a:defRPr/>
              </a:pPr>
              <a:t>6</a:t>
            </a:fld>
            <a:endParaRPr kumimoji="0" lang="en-US" altLang="zh-CN" sz="10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43" name="Rectangle 2"/>
          <p:cNvSpPr>
            <a:spLocks noGrp="1" noRot="1" noChangeAspect="1" noChangeArrowheads="1" noTextEdit="1"/>
          </p:cNvSpPr>
          <p:nvPr>
            <p:ph type="sldImg"/>
          </p:nvPr>
        </p:nvSpPr>
        <p:spPr>
          <a:xfrm>
            <a:off x="1190625" y="600075"/>
            <a:ext cx="4616450" cy="3462338"/>
          </a:xfrm>
          <a:ln/>
        </p:spPr>
      </p:sp>
    </p:spTree>
    <p:extLst>
      <p:ext uri="{BB962C8B-B14F-4D97-AF65-F5344CB8AC3E}">
        <p14:creationId xmlns:p14="http://schemas.microsoft.com/office/powerpoint/2010/main" val="2528273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sldNum" sz="quarter" idx="5"/>
          </p:nvPr>
        </p:nvSpPr>
        <p:spPr>
          <a:noFill/>
        </p:spPr>
        <p:txBody>
          <a:bodyPr/>
          <a:lstStyle/>
          <a:p>
            <a:fld id="{53B1BA7D-4554-414E-8970-B427937636DC}" type="slidenum">
              <a:rPr lang="zh-CN" altLang="en-US"/>
              <a:pPr/>
              <a:t>35</a:t>
            </a:fld>
            <a:endParaRPr lang="en-US" altLang="zh-CN"/>
          </a:p>
        </p:txBody>
      </p:sp>
      <p:sp>
        <p:nvSpPr>
          <p:cNvPr id="51203" name="Rectangle 2"/>
          <p:cNvSpPr>
            <a:spLocks noGrp="1" noRot="1" noChangeAspect="1" noChangeArrowheads="1" noTextEdit="1"/>
          </p:cNvSpPr>
          <p:nvPr>
            <p:ph type="sldImg"/>
          </p:nvPr>
        </p:nvSpPr>
        <p:spPr>
          <a:xfrm>
            <a:off x="1173163" y="598488"/>
            <a:ext cx="4525962" cy="3395662"/>
          </a:xfrm>
          <a:ln cap="flat">
            <a:prstDash val="solid"/>
          </a:ln>
        </p:spPr>
      </p:sp>
      <p:sp>
        <p:nvSpPr>
          <p:cNvPr id="51204" name="Rectangle 3"/>
          <p:cNvSpPr>
            <a:spLocks noGrp="1" noChangeArrowheads="1"/>
          </p:cNvSpPr>
          <p:nvPr>
            <p:ph type="body" idx="1"/>
          </p:nvPr>
        </p:nvSpPr>
        <p:spPr>
          <a:xfrm>
            <a:off x="514350" y="4344456"/>
            <a:ext cx="5911908" cy="4113001"/>
          </a:xfrm>
          <a:noFill/>
          <a:ln/>
        </p:spPr>
        <p:txBody>
          <a:bodyPr lIns="90445" tIns="45223" rIns="90445" bIns="45223"/>
          <a:lstStyle/>
          <a:p>
            <a:endParaRPr lang="zh-CN" altLang="en-US" smtClean="0"/>
          </a:p>
        </p:txBody>
      </p:sp>
    </p:spTree>
    <p:extLst>
      <p:ext uri="{BB962C8B-B14F-4D97-AF65-F5344CB8AC3E}">
        <p14:creationId xmlns:p14="http://schemas.microsoft.com/office/powerpoint/2010/main" val="3472753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Grp="1" noChangeArrowheads="1"/>
          </p:cNvSpPr>
          <p:nvPr>
            <p:ph type="sldNum" sz="quarter" idx="5"/>
          </p:nvPr>
        </p:nvSpPr>
        <p:spPr>
          <a:noFill/>
        </p:spPr>
        <p:txBody>
          <a:bodyPr/>
          <a:lstStyle/>
          <a:p>
            <a:fld id="{21F5A9B0-4356-4AE4-B4E2-2F4186E31BEE}" type="slidenum">
              <a:rPr lang="zh-CN" altLang="en-US"/>
              <a:pPr/>
              <a:t>36</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4272026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6333FCEA-59DE-4AD4-A0C5-20A93CBEEA0C}" type="slidenum">
              <a:rPr lang="zh-CN" altLang="en-US"/>
              <a:pPr/>
              <a:t>37</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374480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a:noFill/>
        </p:spPr>
        <p:txBody>
          <a:bodyPr/>
          <a:lstStyle/>
          <a:p>
            <a:fld id="{CF672B26-B72D-494C-8155-5883B4C3801A}" type="slidenum">
              <a:rPr lang="zh-CN" altLang="en-US"/>
              <a:pPr/>
              <a:t>39</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233405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a:noFill/>
        </p:spPr>
        <p:txBody>
          <a:bodyPr/>
          <a:lstStyle/>
          <a:p>
            <a:fld id="{94D8E870-EBEC-46E8-93E9-93B41010A5FE}" type="slidenum">
              <a:rPr lang="zh-CN" altLang="en-US"/>
              <a:pPr/>
              <a:t>40</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28434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p:spPr>
        <p:txBody>
          <a:bodyPr/>
          <a:lstStyle/>
          <a:p>
            <a:fld id="{354F543F-D24A-4D3C-8BDB-5AE55F35E85C}" type="slidenum">
              <a:rPr lang="zh-CN" altLang="en-US"/>
              <a:pPr/>
              <a:t>41</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26158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Grp="1" noChangeArrowheads="1"/>
          </p:cNvSpPr>
          <p:nvPr>
            <p:ph type="sldNum" sz="quarter" idx="5"/>
          </p:nvPr>
        </p:nvSpPr>
        <p:spPr>
          <a:noFill/>
        </p:spPr>
        <p:txBody>
          <a:bodyPr/>
          <a:lstStyle/>
          <a:p>
            <a:fld id="{4A77E078-ADAF-4AC2-BDAC-538AEF47F7A0}" type="slidenum">
              <a:rPr lang="zh-CN" altLang="en-US"/>
              <a:pPr/>
              <a:t>43</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4218083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5"/>
          <p:cNvSpPr>
            <a:spLocks noGrp="1" noChangeArrowheads="1"/>
          </p:cNvSpPr>
          <p:nvPr>
            <p:ph type="sldNum" sz="quarter" idx="5"/>
          </p:nvPr>
        </p:nvSpPr>
        <p:spPr>
          <a:noFill/>
        </p:spPr>
        <p:txBody>
          <a:bodyPr/>
          <a:lstStyle/>
          <a:p>
            <a:fld id="{556313A3-0F9D-41DE-BD65-F14BCD43E97E}" type="slidenum">
              <a:rPr lang="zh-CN" altLang="en-US"/>
              <a:pPr/>
              <a:t>46</a:t>
            </a:fld>
            <a:endParaRPr lang="en-US" altLang="zh-CN"/>
          </a:p>
        </p:txBody>
      </p:sp>
      <p:sp>
        <p:nvSpPr>
          <p:cNvPr id="92163" name="Rectangle 2"/>
          <p:cNvSpPr>
            <a:spLocks noGrp="1" noRot="1" noChangeAspect="1" noChangeArrowheads="1" noTextEdit="1"/>
          </p:cNvSpPr>
          <p:nvPr>
            <p:ph type="sldImg"/>
          </p:nvPr>
        </p:nvSpPr>
        <p:spPr>
          <a:xfrm>
            <a:off x="1173163" y="598488"/>
            <a:ext cx="4525962" cy="3395662"/>
          </a:xfrm>
          <a:ln cap="flat"/>
        </p:spPr>
      </p:sp>
      <p:sp>
        <p:nvSpPr>
          <p:cNvPr id="92164" name="Rectangle 3"/>
          <p:cNvSpPr>
            <a:spLocks noGrp="1" noChangeArrowheads="1"/>
          </p:cNvSpPr>
          <p:nvPr>
            <p:ph type="body" idx="1"/>
          </p:nvPr>
        </p:nvSpPr>
        <p:spPr>
          <a:xfrm>
            <a:off x="514350" y="4344456"/>
            <a:ext cx="5911908" cy="4113001"/>
          </a:xfrm>
          <a:noFill/>
          <a:ln/>
        </p:spPr>
        <p:txBody>
          <a:bodyPr lIns="90445" tIns="45223" rIns="90445" bIns="45223"/>
          <a:lstStyle/>
          <a:p>
            <a:endParaRPr lang="zh-CN" altLang="en-US" smtClean="0"/>
          </a:p>
        </p:txBody>
      </p:sp>
    </p:spTree>
    <p:extLst>
      <p:ext uri="{BB962C8B-B14F-4D97-AF65-F5344CB8AC3E}">
        <p14:creationId xmlns:p14="http://schemas.microsoft.com/office/powerpoint/2010/main" val="2374004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sldNum" sz="quarter" idx="5"/>
          </p:nvPr>
        </p:nvSpPr>
        <p:spPr>
          <a:noFill/>
        </p:spPr>
        <p:txBody>
          <a:bodyPr/>
          <a:lstStyle/>
          <a:p>
            <a:fld id="{E66B7F69-6EC9-45F3-84FB-47BE01C38B9C}" type="slidenum">
              <a:rPr lang="zh-CN" altLang="en-US"/>
              <a:pPr/>
              <a:t>47</a:t>
            </a:fld>
            <a:endParaRPr lang="en-US" altLang="zh-CN"/>
          </a:p>
        </p:txBody>
      </p:sp>
      <p:sp>
        <p:nvSpPr>
          <p:cNvPr id="94211" name="Rectangle 2"/>
          <p:cNvSpPr>
            <a:spLocks noGrp="1" noRot="1" noChangeAspect="1" noChangeArrowheads="1" noTextEdit="1"/>
          </p:cNvSpPr>
          <p:nvPr>
            <p:ph type="sldImg"/>
          </p:nvPr>
        </p:nvSpPr>
        <p:spPr>
          <a:xfrm>
            <a:off x="1173163" y="598488"/>
            <a:ext cx="4525962" cy="3395662"/>
          </a:xfrm>
          <a:ln cap="flat"/>
        </p:spPr>
      </p:sp>
      <p:sp>
        <p:nvSpPr>
          <p:cNvPr id="94212" name="Rectangle 3"/>
          <p:cNvSpPr>
            <a:spLocks noGrp="1" noChangeArrowheads="1"/>
          </p:cNvSpPr>
          <p:nvPr>
            <p:ph type="body" idx="1"/>
          </p:nvPr>
        </p:nvSpPr>
        <p:spPr>
          <a:xfrm>
            <a:off x="514350" y="4344456"/>
            <a:ext cx="5911908" cy="4113001"/>
          </a:xfrm>
          <a:noFill/>
          <a:ln/>
        </p:spPr>
        <p:txBody>
          <a:bodyPr lIns="90445" tIns="45223" rIns="90445" bIns="45223"/>
          <a:lstStyle/>
          <a:p>
            <a:endParaRPr lang="zh-CN" altLang="en-US" smtClean="0"/>
          </a:p>
        </p:txBody>
      </p:sp>
    </p:spTree>
    <p:extLst>
      <p:ext uri="{BB962C8B-B14F-4D97-AF65-F5344CB8AC3E}">
        <p14:creationId xmlns:p14="http://schemas.microsoft.com/office/powerpoint/2010/main" val="2114376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Sham </a:t>
            </a:r>
            <a:r>
              <a:rPr lang="zh-CN" altLang="en-US" dirty="0" smtClean="0"/>
              <a:t>： </a:t>
            </a:r>
            <a:r>
              <a:rPr lang="en-US" altLang="zh-CN" dirty="0" err="1" smtClean="0"/>
              <a:t>shamt</a:t>
            </a:r>
            <a:r>
              <a:rPr lang="en-US" altLang="zh-CN" dirty="0" smtClean="0"/>
              <a:t>  </a:t>
            </a:r>
            <a:r>
              <a:rPr lang="zh-CN" altLang="en-US" dirty="0" smtClean="0"/>
              <a:t>表示位移量   移位操作指令时使用</a:t>
            </a:r>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51</a:t>
            </a:fld>
            <a:endParaRPr lang="zh-CN" altLang="en-US"/>
          </a:p>
        </p:txBody>
      </p:sp>
    </p:spTree>
    <p:extLst>
      <p:ext uri="{BB962C8B-B14F-4D97-AF65-F5344CB8AC3E}">
        <p14:creationId xmlns:p14="http://schemas.microsoft.com/office/powerpoint/2010/main" val="2370530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00"/>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5B9A9B0-F2F8-D346-AF24-823C2CB01D7A}" type="slidenum">
              <a:rPr kumimoji="0" lang="en-US" sz="1000" b="0" i="1"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8</a:t>
            </a:fld>
            <a:endParaRPr kumimoji="0" lang="en-US" sz="1000" b="0" i="1"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119234"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119235"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06" tIns="47503" rIns="95006" bIns="47503">
            <a:prstTxWarp prst="textNoShape">
              <a:avLst/>
            </a:prstTxWarp>
          </a:bodyPr>
          <a:lstStyle/>
          <a:p>
            <a:endParaRPr lang="en-US" dirty="0"/>
          </a:p>
        </p:txBody>
      </p:sp>
    </p:spTree>
    <p:extLst>
      <p:ext uri="{BB962C8B-B14F-4D97-AF65-F5344CB8AC3E}">
        <p14:creationId xmlns:p14="http://schemas.microsoft.com/office/powerpoint/2010/main" val="1506736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a:p>
            <a:r>
              <a:rPr lang="en-US" altLang="zh-CN" smtClean="0"/>
              <a:t>1 chapter 1  </a:t>
            </a:r>
            <a:r>
              <a:rPr lang="zh-CN" altLang="en-US" smtClean="0"/>
              <a:t>性能综合评估   算术平均 调和平均    几何平均</a:t>
            </a:r>
            <a:endParaRPr lang="en-US" altLang="zh-CN" smtClean="0"/>
          </a:p>
          <a:p>
            <a:endParaRPr lang="en-US" altLang="zh-CN" smtClean="0"/>
          </a:p>
          <a:p>
            <a:r>
              <a:rPr lang="en-US" altLang="zh-CN" smtClean="0"/>
              <a:t>2  Chapter 2  ISA</a:t>
            </a:r>
            <a:r>
              <a:rPr lang="zh-CN" altLang="en-US" smtClean="0"/>
              <a:t>的分类、寻址方式</a:t>
            </a:r>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87657DA9-88D9-4878-B640-20EC9E580685}" type="slidenum">
              <a:rPr lang="zh-CN" altLang="en-US" smtClean="0">
                <a:latin typeface="Times New Roman" panose="02020603050405020304" pitchFamily="18" charset="0"/>
              </a:rPr>
              <a:pPr/>
              <a:t>56</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1757652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这种组合对于</a:t>
            </a:r>
            <a:r>
              <a:rPr lang="en-US" altLang="zh-CN" dirty="0" smtClean="0"/>
              <a:t>IEEE-754</a:t>
            </a:r>
            <a:r>
              <a:rPr lang="zh-CN" altLang="en-US" dirty="0" smtClean="0"/>
              <a:t>兼容的程序来说是灾难性的</a:t>
            </a:r>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63</a:t>
            </a:fld>
            <a:endParaRPr lang="zh-CN" altLang="en-US"/>
          </a:p>
        </p:txBody>
      </p:sp>
    </p:spTree>
    <p:extLst>
      <p:ext uri="{BB962C8B-B14F-4D97-AF65-F5344CB8AC3E}">
        <p14:creationId xmlns:p14="http://schemas.microsoft.com/office/powerpoint/2010/main" val="4106343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p>
          <a:p>
            <a:r>
              <a:rPr lang="en-US" altLang="zh-CN" dirty="0" smtClean="0"/>
              <a:t>1 chapter 1  </a:t>
            </a:r>
            <a:r>
              <a:rPr lang="zh-CN" altLang="en-US" dirty="0" smtClean="0"/>
              <a:t>性能综合评估   算术平均 调和平均    几何平均</a:t>
            </a:r>
            <a:endParaRPr lang="en-US" altLang="zh-CN" dirty="0" smtClean="0"/>
          </a:p>
          <a:p>
            <a:endParaRPr lang="en-US" altLang="zh-CN" dirty="0" smtClean="0"/>
          </a:p>
          <a:p>
            <a:r>
              <a:rPr lang="en-US" altLang="zh-CN" dirty="0" smtClean="0"/>
              <a:t>2  Chapter 2  ISA</a:t>
            </a:r>
            <a:r>
              <a:rPr lang="zh-CN" altLang="en-US" dirty="0" smtClean="0"/>
              <a:t>的分类、寻址方式</a:t>
            </a:r>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87657DA9-88D9-4878-B640-20EC9E580685}" type="slidenum">
              <a:rPr lang="zh-CN" altLang="en-US" smtClean="0">
                <a:latin typeface="Times New Roman" panose="02020603050405020304" pitchFamily="18" charset="0"/>
              </a:rPr>
              <a:pPr/>
              <a:t>73</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17576527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sldNum" sz="quarter" idx="5"/>
          </p:nvPr>
        </p:nvSpPr>
        <p:spPr>
          <a:noFill/>
        </p:spPr>
        <p:txBody>
          <a:bodyPr/>
          <a:lstStyle/>
          <a:p>
            <a:fld id="{3732393B-339A-49CE-92DE-307EDD2003DC}" type="slidenum">
              <a:rPr lang="zh-CN" altLang="en-US"/>
              <a:pPr/>
              <a:t>74</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594452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sldNum" sz="quarter" idx="5"/>
          </p:nvPr>
        </p:nvSpPr>
        <p:spPr>
          <a:noFill/>
        </p:spPr>
        <p:txBody>
          <a:bodyPr/>
          <a:lstStyle/>
          <a:p>
            <a:fld id="{C2C34644-45CE-4E7D-9A54-22DEC795FFB1}" type="slidenum">
              <a:rPr lang="zh-CN" altLang="en-US"/>
              <a:pPr/>
              <a:t>75</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6338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type="sldNum" sz="quarter" idx="5"/>
          </p:nvPr>
        </p:nvSpPr>
        <p:spPr>
          <a:noFill/>
        </p:spPr>
        <p:txBody>
          <a:bodyPr/>
          <a:lstStyle/>
          <a:p>
            <a:fld id="{96D1202D-253A-4403-BBFB-439643A73E1D}" type="slidenum">
              <a:rPr lang="zh-CN" altLang="en-US"/>
              <a:pPr/>
              <a:t>76</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1838996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sldNum" sz="quarter" idx="5"/>
          </p:nvPr>
        </p:nvSpPr>
        <p:spPr>
          <a:noFill/>
        </p:spPr>
        <p:txBody>
          <a:bodyPr/>
          <a:lstStyle/>
          <a:p>
            <a:fld id="{792E7FE5-D8EE-4397-B7AB-327E80BD6ED5}" type="slidenum">
              <a:rPr lang="zh-CN" altLang="en-US"/>
              <a:pPr/>
              <a:t>77</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7607524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Grp="1" noChangeArrowheads="1"/>
          </p:cNvSpPr>
          <p:nvPr>
            <p:ph type="sldNum" sz="quarter" idx="5"/>
          </p:nvPr>
        </p:nvSpPr>
        <p:spPr>
          <a:noFill/>
        </p:spPr>
        <p:txBody>
          <a:bodyPr/>
          <a:lstStyle/>
          <a:p>
            <a:fld id="{81EF7E33-911B-4C70-9BA9-FA9B12ABF855}" type="slidenum">
              <a:rPr lang="zh-CN" altLang="en-US"/>
              <a:pPr/>
              <a:t>78</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011566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type="sldNum" sz="quarter" idx="5"/>
          </p:nvPr>
        </p:nvSpPr>
        <p:spPr>
          <a:noFill/>
        </p:spPr>
        <p:txBody>
          <a:bodyPr/>
          <a:lstStyle/>
          <a:p>
            <a:fld id="{6333FCEA-59DE-4AD4-A0C5-20A93CBEEA0C}" type="slidenum">
              <a:rPr lang="zh-CN" altLang="en-US"/>
              <a:pPr/>
              <a:t>79</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504589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a:noFill/>
        </p:spPr>
        <p:txBody>
          <a:bodyPr/>
          <a:lstStyle/>
          <a:p>
            <a:fld id="{7E5433F7-4B78-445F-9DA0-1257F4AD1E5D}" type="slidenum">
              <a:rPr lang="zh-CN" altLang="en-US"/>
              <a:pPr/>
              <a:t>80</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2140026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A12CF044-B298-4082-BEA6-22B8D8AB5BB5}" type="slidenum">
              <a:rPr lang="zh-CN" altLang="en-US" smtClean="0">
                <a:latin typeface="Times New Roman" panose="02020603050405020304" pitchFamily="18" charset="0"/>
              </a:rPr>
              <a:pPr/>
              <a:t>9</a:t>
            </a:fld>
            <a:endParaRPr lang="en-US" altLang="zh-CN" smtClean="0">
              <a:latin typeface="Times New Roman" panose="02020603050405020304" pitchFamily="18" charset="0"/>
            </a:endParaRPr>
          </a:p>
        </p:txBody>
      </p:sp>
      <p:sp>
        <p:nvSpPr>
          <p:cNvPr id="13315" name="Rectangle 2"/>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endParaRPr lang="zh-CN" altLang="en-US" smtClean="0"/>
          </a:p>
        </p:txBody>
      </p:sp>
      <p:sp>
        <p:nvSpPr>
          <p:cNvPr id="13316" name="Rectangle 3"/>
          <p:cNvSpPr>
            <a:spLocks noGrp="1" noRot="1" noChangeAspect="1" noChangeArrowheads="1" noTextEdit="1"/>
          </p:cNvSpPr>
          <p:nvPr>
            <p:ph type="sldImg"/>
          </p:nvPr>
        </p:nvSpPr>
        <p:spPr>
          <a:xfrm>
            <a:off x="1190625" y="600075"/>
            <a:ext cx="4616450" cy="3462338"/>
          </a:xfrm>
          <a:ln/>
        </p:spPr>
      </p:sp>
    </p:spTree>
    <p:extLst>
      <p:ext uri="{BB962C8B-B14F-4D97-AF65-F5344CB8AC3E}">
        <p14:creationId xmlns:p14="http://schemas.microsoft.com/office/powerpoint/2010/main" val="11508456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4AC8BA6F-84F8-4A33-BC7D-ECF0018E096B}" type="slidenum">
              <a:rPr lang="zh-CN" altLang="en-US"/>
              <a:pPr/>
              <a:t>81</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5550212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p>
            <a:fld id="{D3EFB4C2-A50B-4CBB-AA73-7CC34033F457}" type="slidenum">
              <a:rPr lang="zh-CN" altLang="en-US"/>
              <a:pPr/>
              <a:t>82</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958915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a:noFill/>
        </p:spPr>
        <p:txBody>
          <a:bodyPr/>
          <a:lstStyle/>
          <a:p>
            <a:fld id="{0E452F2F-D095-4A21-990F-CAD707259233}" type="slidenum">
              <a:rPr lang="zh-CN" altLang="en-US"/>
              <a:pPr/>
              <a:t>83</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9328887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p:spPr>
        <p:txBody>
          <a:bodyPr/>
          <a:lstStyle/>
          <a:p>
            <a:fld id="{935BBD87-3E7A-4587-B62C-6122EF9B9326}" type="slidenum">
              <a:rPr lang="zh-CN" altLang="en-US"/>
              <a:pPr/>
              <a:t>84</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1255063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6A570CD9-B453-4640-9189-5FDFDF953687}" type="slidenum">
              <a:rPr lang="en-US"/>
              <a:pPr/>
              <a:t>95</a:t>
            </a:fld>
            <a:endParaRPr 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68079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6A570CD9-B453-4640-9189-5FDFDF953687}" type="slidenum">
              <a:rPr lang="en-US"/>
              <a:pPr/>
              <a:t>96</a:t>
            </a:fld>
            <a:endParaRPr lang="en-US"/>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970649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08D1A63-7C28-C54B-B425-47E7646F10C1}" type="slidenum">
              <a:rPr lang="en-US"/>
              <a:pPr/>
              <a:t>97</a:t>
            </a:fld>
            <a:endParaRPr lang="en-US"/>
          </a:p>
        </p:txBody>
      </p:sp>
      <p:sp>
        <p:nvSpPr>
          <p:cNvPr id="1161218" name="Rectangle 2"/>
          <p:cNvSpPr>
            <a:spLocks noGrp="1" noRot="1" noChangeAspect="1" noChangeArrowheads="1" noTextEdit="1"/>
          </p:cNvSpPr>
          <p:nvPr>
            <p:ph type="sldImg"/>
          </p:nvPr>
        </p:nvSpPr>
        <p:spPr>
          <a:ln/>
        </p:spPr>
      </p:sp>
      <p:sp>
        <p:nvSpPr>
          <p:cNvPr id="116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78018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p:spPr>
        <p:txBody>
          <a:bodyPr/>
          <a:lstStyle/>
          <a:p>
            <a:fld id="{935BBD87-3E7A-4587-B62C-6122EF9B9326}" type="slidenum">
              <a:rPr lang="zh-CN" altLang="en-US"/>
              <a:pPr/>
              <a:t>100</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CN" altLang="en-US" smtClean="0"/>
          </a:p>
        </p:txBody>
      </p:sp>
    </p:spTree>
    <p:extLst>
      <p:ext uri="{BB962C8B-B14F-4D97-AF65-F5344CB8AC3E}">
        <p14:creationId xmlns:p14="http://schemas.microsoft.com/office/powerpoint/2010/main" val="32424926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81CFF46B-A9E5-BC4A-9E54-35D47381DE42}" type="slidenum">
              <a:rPr lang="en-US"/>
              <a:pPr/>
              <a:t>101</a:t>
            </a:fld>
            <a:endParaRPr lang="en-US"/>
          </a:p>
        </p:txBody>
      </p:sp>
      <p:sp>
        <p:nvSpPr>
          <p:cNvPr id="1195010" name="Rectangle 1026"/>
          <p:cNvSpPr>
            <a:spLocks noGrp="1" noRot="1" noChangeAspect="1" noChangeArrowheads="1" noTextEdit="1"/>
          </p:cNvSpPr>
          <p:nvPr>
            <p:ph type="sldImg"/>
          </p:nvPr>
        </p:nvSpPr>
        <p:spPr>
          <a:ln/>
        </p:spPr>
      </p:sp>
      <p:sp>
        <p:nvSpPr>
          <p:cNvPr id="119501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7379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central processing unit in a computer system is composed of a </a:t>
            </a:r>
            <a:r>
              <a:rPr lang="en-US" altLang="zh-CN" i="1" dirty="0" smtClean="0"/>
              <a:t>data path</a:t>
            </a:r>
            <a:r>
              <a:rPr lang="en-US" altLang="zh-CN" dirty="0" smtClean="0"/>
              <a:t> and a </a:t>
            </a:r>
            <a:r>
              <a:rPr lang="en-US" altLang="zh-CN" i="1" dirty="0" smtClean="0"/>
              <a:t>control unit</a:t>
            </a:r>
            <a:r>
              <a:rPr lang="en-US" altLang="zh-CN" dirty="0" smtClean="0"/>
              <a:t>. The data path includes registers, function units such as shifters and ALUs (arithmetic and logic units), internal processor busses and paths, and interface units for main memory and I/O busses. The control unit governs the series of steps taken by the data path during the execution of a user-visible instruction, or </a:t>
            </a:r>
            <a:r>
              <a:rPr lang="en-US" altLang="zh-CN" i="1" dirty="0" smtClean="0"/>
              <a:t>macroinstruction</a:t>
            </a:r>
            <a:r>
              <a:rPr lang="en-US" altLang="zh-CN" dirty="0" smtClean="0"/>
              <a:t> (e.g., load, add, store). </a:t>
            </a:r>
          </a:p>
          <a:p>
            <a:r>
              <a:rPr lang="en-US" altLang="zh-CN" dirty="0" smtClean="0">
                <a:solidFill>
                  <a:srgbClr val="FF0000"/>
                </a:solidFill>
              </a:rPr>
              <a:t>Each action of the </a:t>
            </a:r>
            <a:r>
              <a:rPr lang="en-US" altLang="zh-CN" dirty="0" err="1" smtClean="0">
                <a:solidFill>
                  <a:srgbClr val="FF0000"/>
                </a:solidFill>
              </a:rPr>
              <a:t>datapath</a:t>
            </a:r>
            <a:r>
              <a:rPr lang="en-US" altLang="zh-CN" dirty="0" smtClean="0">
                <a:solidFill>
                  <a:srgbClr val="FF0000"/>
                </a:solidFill>
              </a:rPr>
              <a:t> is called a </a:t>
            </a:r>
            <a:r>
              <a:rPr lang="en-US" altLang="zh-CN" i="1" dirty="0" smtClean="0">
                <a:solidFill>
                  <a:srgbClr val="FF0000"/>
                </a:solidFill>
              </a:rPr>
              <a:t>register transfer</a:t>
            </a:r>
            <a:r>
              <a:rPr lang="en-US" altLang="zh-CN" dirty="0" smtClean="0">
                <a:solidFill>
                  <a:srgbClr val="FF0000"/>
                </a:solidFill>
              </a:rPr>
              <a:t> </a:t>
            </a:r>
            <a:r>
              <a:rPr lang="en-US" altLang="zh-CN" dirty="0" smtClean="0"/>
              <a:t>and involves the transfer of information within the data path, possibly including the transformation of data, address, or instruction bits by the function units. A register transfer is accomplished by gating out (sending) register contents onto internal processor busses, selecting the operation of ALUs, shifters, etc., through which that information might pass, and gating in (receiving) new values for one or more registers. </a:t>
            </a:r>
          </a:p>
          <a:p>
            <a:r>
              <a:rPr lang="en-US" altLang="zh-CN" dirty="0" smtClean="0"/>
              <a:t>Register-enabling signals, which control the sending or receiving of data at the registers, and operation-selection signals, which control the actions of the functional units, are called </a:t>
            </a:r>
            <a:r>
              <a:rPr lang="en-US" altLang="zh-CN" i="1" dirty="0" smtClean="0"/>
              <a:t>control signals</a:t>
            </a:r>
            <a:r>
              <a:rPr lang="en-US" altLang="zh-CN" dirty="0" smtClean="0"/>
              <a:t>. These signals are supplied by the control unit. The collections of logic gates in the </a:t>
            </a:r>
            <a:r>
              <a:rPr lang="en-US" altLang="zh-CN" dirty="0" err="1" smtClean="0"/>
              <a:t>datapath</a:t>
            </a:r>
            <a:r>
              <a:rPr lang="en-US" altLang="zh-CN" dirty="0" smtClean="0"/>
              <a:t> that respond to enabling signals and allow the sending or receiving of data at the registers are called the called </a:t>
            </a:r>
            <a:r>
              <a:rPr lang="en-US" altLang="zh-CN" i="1" dirty="0" smtClean="0"/>
              <a:t>control points</a:t>
            </a:r>
            <a:r>
              <a:rPr lang="en-US" altLang="zh-CN" dirty="0" smtClean="0"/>
              <a:t>. </a:t>
            </a:r>
          </a:p>
          <a:p>
            <a:r>
              <a:rPr lang="en-US" altLang="zh-CN" dirty="0" smtClean="0"/>
              <a:t>Each step in the execution of a macroinstruction thus consists of one or more register transfers, and a complete macroinstruction is executed by generating an appropriately timed sequence of groups of control signals. Individual </a:t>
            </a:r>
            <a:r>
              <a:rPr lang="en-US" altLang="zh-CN" dirty="0" err="1" smtClean="0"/>
              <a:t>datapath</a:t>
            </a:r>
            <a:r>
              <a:rPr lang="en-US" altLang="zh-CN" dirty="0" smtClean="0"/>
              <a:t> actions or sets of related actions are often called </a:t>
            </a:r>
            <a:r>
              <a:rPr lang="en-US" altLang="zh-CN" i="1" dirty="0" err="1" smtClean="0"/>
              <a:t>microoperations</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103</a:t>
            </a:fld>
            <a:endParaRPr lang="zh-CN" altLang="en-US"/>
          </a:p>
        </p:txBody>
      </p:sp>
    </p:spTree>
    <p:extLst>
      <p:ext uri="{BB962C8B-B14F-4D97-AF65-F5344CB8AC3E}">
        <p14:creationId xmlns:p14="http://schemas.microsoft.com/office/powerpoint/2010/main" val="21386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9BBDF49-B488-45E8-91FD-8AF6A79D8727}" type="slidenum">
              <a:rPr lang="zh-CN" altLang="en-US" smtClean="0">
                <a:latin typeface="Times New Roman" panose="02020603050405020304" pitchFamily="18" charset="0"/>
              </a:rPr>
              <a:pPr/>
              <a:t>10</a:t>
            </a:fld>
            <a:endParaRPr lang="en-US" altLang="zh-CN" smtClean="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xfrm>
            <a:off x="1201738" y="608013"/>
            <a:ext cx="4595812" cy="3446462"/>
          </a:xfrm>
          <a:ln cap="flat"/>
        </p:spPr>
      </p:sp>
      <p:sp>
        <p:nvSpPr>
          <p:cNvPr id="18436" name="Rectangle 3"/>
          <p:cNvSpPr>
            <a:spLocks noGrp="1" noChangeArrowheads="1"/>
          </p:cNvSpPr>
          <p:nvPr>
            <p:ph type="body" idx="1"/>
          </p:nvPr>
        </p:nvSpPr>
        <p:spPr>
          <a:xfrm>
            <a:off x="523875" y="4410075"/>
            <a:ext cx="6021388" cy="417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4" tIns="45972" rIns="91944" bIns="45972"/>
          <a:lstStyle/>
          <a:p>
            <a:endParaRPr lang="zh-CN" altLang="en-US" smtClean="0"/>
          </a:p>
        </p:txBody>
      </p:sp>
    </p:spTree>
    <p:extLst>
      <p:ext uri="{BB962C8B-B14F-4D97-AF65-F5344CB8AC3E}">
        <p14:creationId xmlns:p14="http://schemas.microsoft.com/office/powerpoint/2010/main" val="7773212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C88695-62D5-49EB-B718-1E634CFAFDB1}" type="slidenum">
              <a:rPr lang="zh-CN" altLang="en-US" smtClean="0"/>
              <a:pPr/>
              <a:t>104</a:t>
            </a:fld>
            <a:endParaRPr lang="zh-CN" altLang="en-US"/>
          </a:p>
        </p:txBody>
      </p:sp>
    </p:spTree>
    <p:extLst>
      <p:ext uri="{BB962C8B-B14F-4D97-AF65-F5344CB8AC3E}">
        <p14:creationId xmlns:p14="http://schemas.microsoft.com/office/powerpoint/2010/main" val="354308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8DD179FA-3B0D-1743-A6D7-6D8EFE114640}"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116</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84186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ED0C11F3-F51B-3A44-8556-7D2BFD493386}"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117</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5794" name="Rectangle 2"/>
          <p:cNvSpPr>
            <a:spLocks noGrp="1" noRot="1" noChangeAspect="1" noChangeArrowheads="1" noTextEdit="1"/>
          </p:cNvSpPr>
          <p:nvPr>
            <p:ph type="sldImg"/>
          </p:nvPr>
        </p:nvSpPr>
        <p:spPr>
          <a:ln/>
        </p:spPr>
      </p:sp>
      <p:sp>
        <p:nvSpPr>
          <p:cNvPr id="1185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10113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5E3B8046-8900-B24E-9094-9300D2449116}"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118</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p:txBody>
          <a:bodyPr/>
          <a:lstStyle/>
          <a:p>
            <a:r>
              <a:rPr lang="en-US" altLang="zh-CN" dirty="0" smtClean="0"/>
              <a:t>CCROS  Card-Capacitor Read-Only Store</a:t>
            </a:r>
          </a:p>
          <a:p>
            <a:r>
              <a:rPr lang="en-US" dirty="0" smtClean="0"/>
              <a:t>BCROS  balanced Capacitor Read-Only</a:t>
            </a:r>
            <a:r>
              <a:rPr lang="en-US" baseline="0" dirty="0" smtClean="0"/>
              <a:t> Store</a:t>
            </a:r>
          </a:p>
        </p:txBody>
      </p:sp>
    </p:spTree>
    <p:extLst>
      <p:ext uri="{BB962C8B-B14F-4D97-AF65-F5344CB8AC3E}">
        <p14:creationId xmlns:p14="http://schemas.microsoft.com/office/powerpoint/2010/main" val="5983579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E12A442B-D4A4-3843-A351-522AD3E3DF68}"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120</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8866" name="Rectangle 1026"/>
          <p:cNvSpPr>
            <a:spLocks noGrp="1" noRot="1" noChangeAspect="1" noChangeArrowheads="1" noTextEdit="1"/>
          </p:cNvSpPr>
          <p:nvPr>
            <p:ph type="sldImg"/>
          </p:nvPr>
        </p:nvSpPr>
        <p:spPr>
          <a:ln/>
        </p:spPr>
      </p:sp>
      <p:sp>
        <p:nvSpPr>
          <p:cNvPr id="118886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730365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0568019D-3B6E-2146-95A3-BF4B6FC33CE1}"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121</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98278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89BD8E40-6288-6B40-BAA2-B53BB6CDEC8F}"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122</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047023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3C287ABF-4762-1B44-BBB2-AFD80543B502}"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123</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83474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00"/>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1A0CB6CC-2FD9-3F4B-8555-5BF9DF15D5CC}" type="slidenum">
              <a:rPr kumimoji="0" lang="en-US" sz="1000" b="0" i="1"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124</a:t>
            </a:fld>
            <a:endParaRPr kumimoji="0" lang="en-US" sz="1000" b="0" i="1"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180674" name="Rectangle 2"/>
          <p:cNvSpPr>
            <a:spLocks noGrp="1" noRot="1" noChangeAspect="1" noChangeArrowheads="1" noTextEdit="1"/>
          </p:cNvSpPr>
          <p:nvPr>
            <p:ph type="sldImg"/>
          </p:nvPr>
        </p:nvSpPr>
        <p:spPr>
          <a:ln/>
        </p:spPr>
      </p:sp>
      <p:sp>
        <p:nvSpPr>
          <p:cNvPr id="1180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20390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ftr" sz="quarter" idx="4"/>
          </p:nvPr>
        </p:nvSpPr>
        <p:spPr>
          <a:noFill/>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prstClr val="black"/>
                </a:solidFill>
                <a:effectLst/>
                <a:uLnTx/>
                <a:uFillTx/>
                <a:latin typeface="Times New Roman" charset="0"/>
                <a:ea typeface="+mn-ea"/>
                <a:cs typeface="+mn-cs"/>
              </a:rPr>
              <a:t>CS252 S05</a:t>
            </a:r>
          </a:p>
        </p:txBody>
      </p:sp>
      <p:sp>
        <p:nvSpPr>
          <p:cNvPr id="28675" name="Rectangle 5"/>
          <p:cNvSpPr>
            <a:spLocks noGrp="1" noChangeArrowheads="1"/>
          </p:cNvSpPr>
          <p:nvPr>
            <p:ph type="sldNum" sz="quarter" idx="5"/>
          </p:nvPr>
        </p:nvSpPr>
        <p:spPr>
          <a:noFill/>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ADC96925-D90B-1D42-A02C-5583FC0834B1}" type="slidenum">
              <a:rPr kumimoji="0" lang="en-US" sz="1000" b="0" i="1" u="none" strike="noStrike" kern="1200" cap="none" spc="0" normalizeH="0" baseline="0" noProof="0">
                <a:ln>
                  <a:noFill/>
                </a:ln>
                <a:solidFill>
                  <a:prstClr val="black"/>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126</a:t>
            </a:fld>
            <a:endParaRPr kumimoji="0" lang="en-US" sz="1000" b="0" i="1" u="none" strike="noStrike" kern="1200" cap="none" spc="0" normalizeH="0" baseline="0" noProof="0">
              <a:ln>
                <a:noFill/>
              </a:ln>
              <a:solidFill>
                <a:prstClr val="black"/>
              </a:solidFill>
              <a:effectLst/>
              <a:uLnTx/>
              <a:uFillTx/>
              <a:latin typeface="Times New Roman" charset="0"/>
              <a:ea typeface="+mn-ea"/>
              <a:cs typeface="+mn-cs"/>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00559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ChangeArrowheads="1" noTextEdit="1"/>
          </p:cNvSpPr>
          <p:nvPr>
            <p:ph type="sldImg"/>
          </p:nvPr>
        </p:nvSpPr>
        <p:spPr/>
      </p:sp>
      <p:sp>
        <p:nvSpPr>
          <p:cNvPr id="43011" name="Rectangle 1027"/>
          <p:cNvSpPr>
            <a:spLocks noGrp="1" noChangeArrowheads="1"/>
          </p:cNvSpPr>
          <p:nvPr>
            <p:ph type="body" idx="1"/>
          </p:nvPr>
        </p:nvSpPr>
        <p:spPr>
          <a:noFill/>
        </p:spPr>
        <p:txBody>
          <a:bodyPr/>
          <a:lstStyle/>
          <a:p>
            <a:r>
              <a:rPr lang="en-US" altLang="en-US" smtClean="0">
                <a:latin typeface="Arial" panose="020B0604020202020204" pitchFamily="34" charset="0"/>
              </a:rPr>
              <a:t>For lecture</a:t>
            </a:r>
          </a:p>
          <a:p>
            <a:endParaRPr lang="en-US" altLang="en-US" smtClean="0">
              <a:latin typeface="Arial" panose="020B0604020202020204" pitchFamily="34" charset="0"/>
            </a:endParaRPr>
          </a:p>
          <a:p>
            <a:r>
              <a:rPr lang="en-US" altLang="en-US" smtClean="0">
                <a:latin typeface="Arial" panose="020B0604020202020204" pitchFamily="34" charset="0"/>
              </a:rPr>
              <a:t>How many bits per line?</a:t>
            </a:r>
          </a:p>
        </p:txBody>
      </p:sp>
    </p:spTree>
    <p:extLst>
      <p:ext uri="{BB962C8B-B14F-4D97-AF65-F5344CB8AC3E}">
        <p14:creationId xmlns:p14="http://schemas.microsoft.com/office/powerpoint/2010/main" val="26316225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00"/>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2856FD3E-DD81-4342-860C-434DC4DC6BE9}" type="slidenum">
              <a:rPr kumimoji="0" lang="en-US" sz="1000" b="0" i="1"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128</a:t>
            </a:fld>
            <a:endParaRPr kumimoji="0" lang="en-US" sz="1000" b="0" i="1"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192962" name="Rectangle 2"/>
          <p:cNvSpPr>
            <a:spLocks noGrp="1" noRot="1" noChangeAspect="1" noChangeArrowheads="1" noTextEdit="1"/>
          </p:cNvSpPr>
          <p:nvPr>
            <p:ph type="sldImg"/>
          </p:nvPr>
        </p:nvSpPr>
        <p:spPr>
          <a:ln/>
        </p:spPr>
      </p:sp>
      <p:sp>
        <p:nvSpPr>
          <p:cNvPr id="1192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651316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00"/>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95F40099-FA8A-704B-B779-5F5E7EFD6008}" type="slidenum">
              <a:rPr kumimoji="0" lang="en-US" sz="1000" b="0" i="1"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129</a:t>
            </a:fld>
            <a:endParaRPr kumimoji="0" lang="en-US" sz="1000" b="0" i="1"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00130" name="Rectangle 2"/>
          <p:cNvSpPr>
            <a:spLocks noGrp="1" noRot="1" noChangeAspect="1" noChangeArrowheads="1" noTextEdit="1"/>
          </p:cNvSpPr>
          <p:nvPr>
            <p:ph type="sldImg"/>
          </p:nvPr>
        </p:nvSpPr>
        <p:spPr>
          <a:ln/>
        </p:spPr>
      </p:sp>
      <p:sp>
        <p:nvSpPr>
          <p:cNvPr id="1200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2616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Arial" panose="020B0604020202020204" pitchFamily="34" charset="0"/>
              </a:defRPr>
            </a:lvl1pPr>
            <a:lvl2pPr marL="742950" indent="-285750" defTabSz="928688">
              <a:defRPr>
                <a:solidFill>
                  <a:schemeClr val="tx1"/>
                </a:solidFill>
                <a:latin typeface="Arial" panose="020B0604020202020204" pitchFamily="34" charset="0"/>
              </a:defRPr>
            </a:lvl2pPr>
            <a:lvl3pPr marL="1143000" indent="-228600" defTabSz="928688">
              <a:defRPr>
                <a:solidFill>
                  <a:schemeClr val="tx1"/>
                </a:solidFill>
                <a:latin typeface="Arial" panose="020B0604020202020204" pitchFamily="34" charset="0"/>
              </a:defRPr>
            </a:lvl3pPr>
            <a:lvl4pPr marL="1600200" indent="-228600" defTabSz="928688">
              <a:defRPr>
                <a:solidFill>
                  <a:schemeClr val="tx1"/>
                </a:solidFill>
                <a:latin typeface="Arial" panose="020B0604020202020204" pitchFamily="34" charset="0"/>
              </a:defRPr>
            </a:lvl4pPr>
            <a:lvl5pPr marL="2057400" indent="-228600" defTabSz="928688">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5497EF4B-EE86-4F23-A063-FF4600030A71}" type="slidenum">
              <a:rPr lang="zh-CN" altLang="en-US" smtClean="0">
                <a:latin typeface="Times New Roman" panose="02020603050405020304" pitchFamily="18" charset="0"/>
              </a:rPr>
              <a:pPr/>
              <a:t>13</a:t>
            </a:fld>
            <a:endParaRPr lang="en-US" altLang="zh-CN"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99327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a:noFill/>
        </p:spPr>
        <p:txBody>
          <a:bodyPr/>
          <a:lstStyle/>
          <a:p>
            <a:r>
              <a:rPr lang="en-US" altLang="en-US" smtClean="0">
                <a:latin typeface="Arial" panose="020B0604020202020204" pitchFamily="34" charset="0"/>
              </a:rPr>
              <a:t>Class lecture</a:t>
            </a:r>
          </a:p>
          <a:p>
            <a:endParaRPr lang="en-US" altLang="en-US" smtClean="0">
              <a:latin typeface="Arial" panose="020B0604020202020204" pitchFamily="34" charset="0"/>
            </a:endParaRPr>
          </a:p>
          <a:p>
            <a:r>
              <a:rPr lang="en-US" altLang="en-US" smtClean="0">
                <a:latin typeface="Arial" panose="020B0604020202020204" pitchFamily="34" charset="0"/>
              </a:rPr>
              <a:t>Go back and see why the number of word locations in memory is 2**30</a:t>
            </a:r>
          </a:p>
          <a:p>
            <a:endParaRPr lang="en-US" altLang="en-US" smtClean="0">
              <a:latin typeface="Arial" panose="020B0604020202020204" pitchFamily="34" charset="0"/>
            </a:endParaRPr>
          </a:p>
          <a:p>
            <a:r>
              <a:rPr lang="en-US" altLang="en-US" smtClean="0">
                <a:latin typeface="Arial" panose="020B0604020202020204" pitchFamily="34" charset="0"/>
              </a:rPr>
              <a:t>What are the two least significant bits of a word address (always both 0)?</a:t>
            </a:r>
          </a:p>
        </p:txBody>
      </p:sp>
    </p:spTree>
    <p:extLst>
      <p:ext uri="{BB962C8B-B14F-4D97-AF65-F5344CB8AC3E}">
        <p14:creationId xmlns:p14="http://schemas.microsoft.com/office/powerpoint/2010/main" val="2343224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solidFill>
            <a:srgbClr val="FFFFFF"/>
          </a:solidFill>
          <a:ln w="12700">
            <a:solidFill>
              <a:srgbClr val="000000"/>
            </a:solidFill>
            <a:miter lim="800000"/>
            <a:headEnd/>
            <a:tailEnd/>
          </a:ln>
        </p:spPr>
      </p:sp>
      <p:sp>
        <p:nvSpPr>
          <p:cNvPr id="57347" name="Rectangle 3"/>
          <p:cNvSpPr>
            <a:spLocks noChangeArrowheads="1"/>
          </p:cNvSpPr>
          <p:nvPr>
            <p:ph type="body" idx="1"/>
          </p:nvPr>
        </p:nvSpPr>
        <p:spPr>
          <a:solidFill>
            <a:srgbClr val="FFFFFF"/>
          </a:solidFill>
        </p:spPr>
        <p:txBody>
          <a:bodyPr lIns="91650" tIns="45825" rIns="91650" bIns="45825"/>
          <a:lstStyle/>
          <a:p>
            <a:r>
              <a:rPr lang="en-US" altLang="en-US" smtClean="0">
                <a:latin typeface="Arial" panose="020B0604020202020204" pitchFamily="34" charset="0"/>
              </a:rPr>
              <a:t>For class handout</a:t>
            </a:r>
          </a:p>
        </p:txBody>
      </p:sp>
    </p:spTree>
    <p:extLst>
      <p:ext uri="{BB962C8B-B14F-4D97-AF65-F5344CB8AC3E}">
        <p14:creationId xmlns:p14="http://schemas.microsoft.com/office/powerpoint/2010/main" val="32955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A100D8-BFA2-48AC-B4BF-AD00416A6676}" type="datetime1">
              <a:rPr lang="zh-CN" altLang="en-US" smtClean="0"/>
              <a:t>2020/2/27</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6381F2-C32D-441E-9EEE-F0628D1DDC50}" type="datetime1">
              <a:rPr lang="zh-CN" altLang="en-US" smtClean="0"/>
              <a:t>2020/2/27</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77011-D7BC-4729-91B6-E1423372F35E}" type="datetime1">
              <a:rPr lang="zh-CN" altLang="en-US" smtClean="0"/>
              <a:t>2020/2/27</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标题 6"/>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226446EC-B5AB-4285-9446-EE8FED37D896}" type="datetime1">
              <a:rPr lang="zh-CN" altLang="en-US" smtClean="0"/>
              <a:t>2020/2/27</a:t>
            </a:fld>
            <a:endParaRPr lang="zh-CN" altLang="en-US"/>
          </a:p>
        </p:txBody>
      </p:sp>
      <p:sp>
        <p:nvSpPr>
          <p:cNvPr id="5" name="灯片编号占位符 4"/>
          <p:cNvSpPr>
            <a:spLocks noGrp="1"/>
          </p:cNvSpPr>
          <p:nvPr>
            <p:ph type="sldNum" sz="quarter" idx="11"/>
          </p:nvPr>
        </p:nvSpPr>
        <p:spPr/>
        <p:txBody>
          <a:bodyPr/>
          <a:lstStyle/>
          <a:p>
            <a:fld id="{8BD4F407-B401-4F27-B84C-F4D1FCFDF361}" type="slidenum">
              <a:rPr lang="zh-CN" altLang="en-US" smtClean="0"/>
              <a:pPr/>
              <a:t>‹#›</a:t>
            </a:fld>
            <a:endParaRPr lang="zh-CN" altLang="en-US"/>
          </a:p>
        </p:txBody>
      </p:sp>
      <p:sp>
        <p:nvSpPr>
          <p:cNvPr id="6" name="页脚占位符 5"/>
          <p:cNvSpPr>
            <a:spLocks noGrp="1"/>
          </p:cNvSpPr>
          <p:nvPr>
            <p:ph type="ftr" sz="quarter" idx="12"/>
          </p:nvPr>
        </p:nvSpPr>
        <p:spPr/>
        <p:txBody>
          <a:bodyPr/>
          <a:lstStyle/>
          <a:p>
            <a:r>
              <a:rPr lang="zh-CN" altLang="en-US" smtClean="0"/>
              <a:t>中国科学技术大学</a:t>
            </a:r>
            <a:endParaRPr lang="zh-CN" altLang="en-US" dirty="0"/>
          </a:p>
        </p:txBody>
      </p:sp>
    </p:spTree>
    <p:extLst>
      <p:ext uri="{BB962C8B-B14F-4D97-AF65-F5344CB8AC3E}">
        <p14:creationId xmlns:p14="http://schemas.microsoft.com/office/powerpoint/2010/main" val="2728853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304800"/>
            <a:ext cx="74676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066800"/>
            <a:ext cx="36576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5800" y="1066800"/>
            <a:ext cx="365760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p:txBody>
          <a:bodyPr/>
          <a:lstStyle>
            <a:lvl1pPr>
              <a:defRPr/>
            </a:lvl1pPr>
          </a:lstStyle>
          <a:p>
            <a:pPr>
              <a:defRPr/>
            </a:pPr>
            <a:fld id="{9EFCF4B9-28BE-40B9-8856-98A5AB67042D}" type="datetime1">
              <a:rPr lang="zh-CN" altLang="en-US" smtClean="0"/>
              <a:t>2020/2/27</a:t>
            </a:fld>
            <a:endParaRPr lang="en-US" altLang="zh-CN"/>
          </a:p>
        </p:txBody>
      </p:sp>
      <p:sp>
        <p:nvSpPr>
          <p:cNvPr id="6" name="Rectangle 3"/>
          <p:cNvSpPr>
            <a:spLocks noGrp="1" noChangeArrowheads="1"/>
          </p:cNvSpPr>
          <p:nvPr>
            <p:ph type="ftr" sz="quarter" idx="11"/>
          </p:nvPr>
        </p:nvSpPr>
        <p:spPr/>
        <p:txBody>
          <a:bodyPr/>
          <a:lstStyle>
            <a:lvl1pPr>
              <a:defRPr/>
            </a:lvl1pPr>
          </a:lstStyle>
          <a:p>
            <a:pPr>
              <a:defRPr/>
            </a:pPr>
            <a:r>
              <a:rPr lang="zh-CN" altLang="en-US"/>
              <a:t>中国科学技术大学</a:t>
            </a: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003B7FD0-DCA8-4308-ABA8-F22B1CAB19C3}" type="slidenum">
              <a:rPr lang="en-US" altLang="zh-CN"/>
              <a:pPr>
                <a:defRPr/>
              </a:pPr>
              <a:t>‹#›</a:t>
            </a:fld>
            <a:endParaRPr lang="en-US" altLang="zh-CN"/>
          </a:p>
        </p:txBody>
      </p:sp>
    </p:spTree>
    <p:extLst>
      <p:ext uri="{BB962C8B-B14F-4D97-AF65-F5344CB8AC3E}">
        <p14:creationId xmlns:p14="http://schemas.microsoft.com/office/powerpoint/2010/main" val="3472799056"/>
      </p:ext>
    </p:extLst>
  </p:cSld>
  <p:clrMapOvr>
    <a:overrideClrMapping bg1="lt1" tx1="dk1" bg2="lt2" tx2="dk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0B53D5D-F33C-4232-B53D-A98F126F5A0E}" type="datetime1">
              <a:rPr lang="zh-CN" altLang="en-US" smtClean="0"/>
              <a:t>2020/2/27</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1633B83-290A-4091-95E5-18E47A91F766}" type="datetime1">
              <a:rPr lang="zh-CN" altLang="en-US" smtClean="0"/>
              <a:t>2020/2/27</a:t>
            </a:fld>
            <a:endParaRPr lang="zh-CN" altLang="en-US"/>
          </a:p>
        </p:txBody>
      </p:sp>
      <p:sp>
        <p:nvSpPr>
          <p:cNvPr id="5" name="页脚占位符 4"/>
          <p:cNvSpPr>
            <a:spLocks noGrp="1"/>
          </p:cNvSpPr>
          <p:nvPr>
            <p:ph type="ftr" sz="quarter" idx="11"/>
          </p:nvPr>
        </p:nvSpPr>
        <p:spPr/>
        <p:txBody>
          <a:bodyPr/>
          <a:lstStyle/>
          <a:p>
            <a:r>
              <a:rPr lang="zh-CN" altLang="en-US" smtClean="0"/>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49379"/>
            <a:ext cx="4038600" cy="5024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67485"/>
            <a:ext cx="4038600" cy="4997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C74BA7A-D51B-4F1F-95F4-B7289D490AA6}" type="datetime1">
              <a:rPr lang="zh-CN" altLang="en-US" smtClean="0"/>
              <a:t>2020/2/27</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BC40B91-F8D7-47F0-8B44-B6857EECA800}" type="datetime1">
              <a:rPr lang="zh-CN" altLang="en-US" smtClean="0"/>
              <a:t>2020/2/27</a:t>
            </a:fld>
            <a:endParaRPr lang="zh-CN" altLang="en-US"/>
          </a:p>
        </p:txBody>
      </p:sp>
      <p:sp>
        <p:nvSpPr>
          <p:cNvPr id="8" name="页脚占位符 7"/>
          <p:cNvSpPr>
            <a:spLocks noGrp="1"/>
          </p:cNvSpPr>
          <p:nvPr>
            <p:ph type="ftr" sz="quarter" idx="11"/>
          </p:nvPr>
        </p:nvSpPr>
        <p:spPr/>
        <p:txBody>
          <a:bodyPr/>
          <a:lstStyle/>
          <a:p>
            <a:r>
              <a:rPr lang="zh-CN" altLang="en-US" smtClean="0"/>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10EFE158-6F16-4513-A070-5DA23C0693DC}" type="datetime1">
              <a:rPr lang="zh-CN" altLang="en-US" smtClean="0"/>
              <a:t>2020/2/27</a:t>
            </a:fld>
            <a:endParaRPr lang="zh-CN" altLang="en-US"/>
          </a:p>
        </p:txBody>
      </p:sp>
      <p:sp>
        <p:nvSpPr>
          <p:cNvPr id="4" name="页脚占位符 3"/>
          <p:cNvSpPr>
            <a:spLocks noGrp="1"/>
          </p:cNvSpPr>
          <p:nvPr>
            <p:ph type="ftr" sz="quarter" idx="11"/>
          </p:nvPr>
        </p:nvSpPr>
        <p:spPr/>
        <p:txBody>
          <a:bodyPr/>
          <a:lstStyle/>
          <a:p>
            <a:r>
              <a:rPr lang="zh-CN" altLang="en-US" smtClean="0"/>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1C4CD3-D9E9-499E-9EBF-B488DD20D6FA}" type="datetime1">
              <a:rPr lang="zh-CN" altLang="en-US" smtClean="0"/>
              <a:t>2020/2/27</a:t>
            </a:fld>
            <a:endParaRPr lang="zh-CN" altLang="en-US"/>
          </a:p>
        </p:txBody>
      </p:sp>
      <p:sp>
        <p:nvSpPr>
          <p:cNvPr id="3" name="页脚占位符 2"/>
          <p:cNvSpPr>
            <a:spLocks noGrp="1"/>
          </p:cNvSpPr>
          <p:nvPr>
            <p:ph type="ftr" sz="quarter" idx="11"/>
          </p:nvPr>
        </p:nvSpPr>
        <p:spPr/>
        <p:txBody>
          <a:bodyPr/>
          <a:lstStyle/>
          <a:p>
            <a:r>
              <a:rPr lang="zh-CN" altLang="en-US" smtClean="0"/>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vl1pPr>
          </a:lstStyle>
          <a:p>
            <a:r>
              <a:rPr lang="zh-CN" altLang="en-US" dirty="0" smtClean="0"/>
              <a:t>单击此处编辑母版标题样</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0FF4389E-FA09-432D-A44D-0945D2FFDB36}" type="datetime1">
              <a:rPr lang="zh-CN" altLang="en-US" smtClean="0"/>
              <a:t>2020/2/27</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C7DEA7-63C1-4537-878B-9C1AE9346D0D}" type="datetime1">
              <a:rPr lang="zh-CN" altLang="en-US" smtClean="0"/>
              <a:t>2020/2/27</a:t>
            </a:fld>
            <a:endParaRPr lang="zh-CN" altLang="en-US"/>
          </a:p>
        </p:txBody>
      </p:sp>
      <p:sp>
        <p:nvSpPr>
          <p:cNvPr id="6" name="页脚占位符 5"/>
          <p:cNvSpPr>
            <a:spLocks noGrp="1"/>
          </p:cNvSpPr>
          <p:nvPr>
            <p:ph type="ftr" sz="quarter" idx="11"/>
          </p:nvPr>
        </p:nvSpPr>
        <p:spPr/>
        <p:txBody>
          <a:bodyPr/>
          <a:lstStyle/>
          <a:p>
            <a:r>
              <a:rPr lang="zh-CN" altLang="en-US" smtClean="0"/>
              <a:t>中国科学技术大学</a:t>
            </a:r>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smtClean="0">
              <a:solidFill>
                <a:srgbClr val="FFFFFF"/>
              </a:solidFill>
              <a:latin typeface="微软雅黑" panose="020B0503020204020204" pitchFamily="34" charset="-122"/>
            </a:endParaRPr>
          </a:p>
        </p:txBody>
      </p:sp>
      <p:sp>
        <p:nvSpPr>
          <p:cNvPr id="2" name="标题占位符 1"/>
          <p:cNvSpPr>
            <a:spLocks noGrp="1"/>
          </p:cNvSpPr>
          <p:nvPr>
            <p:ph type="title"/>
          </p:nvPr>
        </p:nvSpPr>
        <p:spPr>
          <a:xfrm>
            <a:off x="1041148" y="175056"/>
            <a:ext cx="7645651" cy="70313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BA3C1-7CB4-4B2D-902F-819A367B3013}" type="datetime1">
              <a:rPr lang="zh-CN" altLang="en-US" smtClean="0"/>
              <a:t>2020/2/27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中国科学技术大学</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4F407-B401-4F27-B84C-F4D1FCFDF361}" type="slidenum">
              <a:rPr lang="zh-CN" altLang="en-US" smtClean="0"/>
              <a:pPr/>
              <a:t>‹#›</a:t>
            </a:fld>
            <a:endParaRPr lang="zh-CN" altLang="en-US"/>
          </a:p>
        </p:txBody>
      </p:sp>
      <p:pic>
        <p:nvPicPr>
          <p:cNvPr id="9" name="图片 7" descr="校徽.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hdr="0" ft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j-ea"/>
          <a:ea typeface="+mj-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j-ea"/>
          <a:ea typeface="+mj-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j-ea"/>
          <a:ea typeface="+mj-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53.xml.rels><?xml version="1.0" encoding="UTF-8" standalone="yes"?>
<Relationships xmlns="http://schemas.openxmlformats.org/package/2006/relationships"><Relationship Id="rId2" Type="http://schemas.openxmlformats.org/officeDocument/2006/relationships/hyperlink" Target="player/Play.exe%20nta/xjd2705.nta%200%200%200%20800%20600%200%200%200%20314"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smtClean="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r>
              <a:rPr lang="en-US" altLang="zh-CN" dirty="0" smtClean="0"/>
              <a:t>Topic II: ISA</a:t>
            </a:r>
            <a:endParaRPr lang="zh-CN" altLang="en-US" dirty="0" smtClean="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r>
              <a:rPr lang="en-US" altLang="zh-CN" dirty="0" smtClean="0"/>
              <a:t>ISA</a:t>
            </a:r>
            <a:r>
              <a:rPr lang="zh-CN" altLang="en-US" dirty="0" smtClean="0"/>
              <a:t>必须</a:t>
            </a:r>
            <a:r>
              <a:rPr lang="en-US" altLang="zh-CN" dirty="0" smtClean="0"/>
              <a:t>specify</a:t>
            </a:r>
            <a:r>
              <a:rPr lang="zh-CN" altLang="en-US" dirty="0" smtClean="0"/>
              <a:t>哪些</a:t>
            </a:r>
            <a:r>
              <a:rPr lang="zh-CN" altLang="en-US" dirty="0" smtClean="0"/>
              <a:t>东西</a:t>
            </a:r>
            <a:r>
              <a:rPr lang="en-US" altLang="zh-CN" dirty="0" smtClean="0"/>
              <a:t>?</a:t>
            </a:r>
          </a:p>
        </p:txBody>
      </p:sp>
      <p:sp>
        <p:nvSpPr>
          <p:cNvPr id="17415" name="Rectangle 21"/>
          <p:cNvSpPr>
            <a:spLocks noGrp="1" noChangeArrowheads="1"/>
          </p:cNvSpPr>
          <p:nvPr>
            <p:ph type="body" idx="1"/>
          </p:nvPr>
        </p:nvSpPr>
        <p:spPr>
          <a:xfrm>
            <a:off x="3375049" y="1470025"/>
            <a:ext cx="5243512" cy="5051833"/>
          </a:xfrm>
        </p:spPr>
        <p:txBody>
          <a:bodyPr>
            <a:normAutofit fontScale="70000" lnSpcReduction="20000"/>
          </a:bodyPr>
          <a:lstStyle/>
          <a:p>
            <a:r>
              <a:rPr lang="zh-CN" altLang="en-US" dirty="0" smtClean="0">
                <a:solidFill>
                  <a:srgbClr val="0070C0"/>
                </a:solidFill>
              </a:rPr>
              <a:t>指令格式</a:t>
            </a:r>
            <a:r>
              <a:rPr lang="zh-CN" altLang="en-US" dirty="0" smtClean="0"/>
              <a:t>或编码方式。即如何编码</a:t>
            </a:r>
            <a:r>
              <a:rPr lang="en-US" altLang="zh-CN" dirty="0" smtClean="0"/>
              <a:t>?</a:t>
            </a:r>
          </a:p>
          <a:p>
            <a:r>
              <a:rPr lang="zh-CN" altLang="en-US" dirty="0" smtClean="0">
                <a:solidFill>
                  <a:srgbClr val="0070C0"/>
                </a:solidFill>
              </a:rPr>
              <a:t>操作数</a:t>
            </a:r>
            <a:r>
              <a:rPr lang="zh-CN" altLang="en-US" dirty="0" smtClean="0"/>
              <a:t>和操作结果的</a:t>
            </a:r>
            <a:r>
              <a:rPr lang="zh-CN" altLang="en-US" dirty="0" smtClean="0">
                <a:solidFill>
                  <a:srgbClr val="0070C0"/>
                </a:solidFill>
              </a:rPr>
              <a:t>存放位置</a:t>
            </a:r>
          </a:p>
          <a:p>
            <a:pPr lvl="1"/>
            <a:r>
              <a:rPr lang="zh-CN" altLang="en-US" dirty="0" smtClean="0"/>
              <a:t>存放位置</a:t>
            </a:r>
            <a:r>
              <a:rPr lang="en-US" altLang="zh-CN" dirty="0" smtClean="0"/>
              <a:t>?</a:t>
            </a:r>
          </a:p>
          <a:p>
            <a:pPr lvl="1"/>
            <a:r>
              <a:rPr lang="zh-CN" altLang="en-US" dirty="0" smtClean="0"/>
              <a:t>多少个显式操作数</a:t>
            </a:r>
            <a:r>
              <a:rPr lang="en-US" altLang="zh-CN" dirty="0" smtClean="0"/>
              <a:t>?</a:t>
            </a:r>
          </a:p>
          <a:p>
            <a:pPr lvl="1"/>
            <a:r>
              <a:rPr lang="zh-CN" altLang="en-US" dirty="0" smtClean="0"/>
              <a:t>存储器操作数如何定位</a:t>
            </a:r>
            <a:r>
              <a:rPr lang="en-US" altLang="zh-CN" dirty="0" smtClean="0"/>
              <a:t>?</a:t>
            </a:r>
          </a:p>
          <a:p>
            <a:pPr lvl="1"/>
            <a:r>
              <a:rPr lang="zh-CN" altLang="en-US" dirty="0" smtClean="0"/>
              <a:t>哪些操作数可以或不可以放到存储器中</a:t>
            </a:r>
            <a:r>
              <a:rPr lang="en-US" altLang="zh-CN" dirty="0" smtClean="0"/>
              <a:t>?</a:t>
            </a:r>
          </a:p>
          <a:p>
            <a:pPr lvl="1"/>
            <a:r>
              <a:rPr lang="zh-CN" altLang="en-US" dirty="0" smtClean="0"/>
              <a:t>寻址方式</a:t>
            </a:r>
          </a:p>
          <a:p>
            <a:pPr lvl="1"/>
            <a:endParaRPr lang="en-US" altLang="zh-CN" dirty="0" smtClean="0"/>
          </a:p>
          <a:p>
            <a:r>
              <a:rPr lang="zh-CN" altLang="en-US" dirty="0" smtClean="0">
                <a:solidFill>
                  <a:srgbClr val="0070C0"/>
                </a:solidFill>
              </a:rPr>
              <a:t>数据类型和大小</a:t>
            </a:r>
          </a:p>
          <a:p>
            <a:r>
              <a:rPr lang="zh-CN" altLang="en-US" dirty="0" smtClean="0"/>
              <a:t>支持哪些</a:t>
            </a:r>
            <a:r>
              <a:rPr lang="zh-CN" altLang="en-US" dirty="0" smtClean="0">
                <a:solidFill>
                  <a:srgbClr val="0070C0"/>
                </a:solidFill>
              </a:rPr>
              <a:t>操作</a:t>
            </a:r>
            <a:endParaRPr lang="en-US" altLang="zh-CN" dirty="0" smtClean="0">
              <a:solidFill>
                <a:srgbClr val="0070C0"/>
              </a:solidFill>
            </a:endParaRPr>
          </a:p>
          <a:p>
            <a:r>
              <a:rPr lang="zh-CN" altLang="en-US" dirty="0" smtClean="0"/>
              <a:t>下一条</a:t>
            </a:r>
            <a:r>
              <a:rPr lang="zh-CN" altLang="en-US" dirty="0" smtClean="0">
                <a:solidFill>
                  <a:srgbClr val="0070C0"/>
                </a:solidFill>
              </a:rPr>
              <a:t>指令地址</a:t>
            </a:r>
            <a:endParaRPr lang="en-US" altLang="zh-CN" dirty="0" smtClean="0">
              <a:solidFill>
                <a:srgbClr val="0070C0"/>
              </a:solidFill>
            </a:endParaRPr>
          </a:p>
          <a:p>
            <a:pPr lvl="1"/>
            <a:r>
              <a:rPr lang="en-US" altLang="zh-CN" dirty="0" smtClean="0"/>
              <a:t>jumps, conditions, branches</a:t>
            </a:r>
          </a:p>
          <a:p>
            <a:pPr lvl="1"/>
            <a:r>
              <a:rPr lang="en-US" altLang="zh-CN" dirty="0" smtClean="0"/>
              <a:t>fetch-decode-execute is implicit!</a:t>
            </a:r>
          </a:p>
        </p:txBody>
      </p:sp>
      <p:sp>
        <p:nvSpPr>
          <p:cNvPr id="17410" name="日期占位符 3"/>
          <p:cNvSpPr>
            <a:spLocks noGrp="1"/>
          </p:cNvSpPr>
          <p:nvPr>
            <p:ph type="dt"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978770-66B3-4AA9-87FD-FDE9B1EA39A5}" type="datetime1">
              <a:rPr lang="zh-CN" altLang="en-US" smtClean="0"/>
              <a:t>2020/2/27</a:t>
            </a:fld>
            <a:endParaRPr lang="en-US" altLang="zh-CN" smtClean="0"/>
          </a:p>
        </p:txBody>
      </p:sp>
      <p:sp>
        <p:nvSpPr>
          <p:cNvPr id="1741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053797-2B15-41BC-8DCC-0006B672D1EE}" type="slidenum">
              <a:rPr lang="en-US" altLang="zh-CN" smtClean="0"/>
              <a:pPr/>
              <a:t>10</a:t>
            </a:fld>
            <a:endParaRPr lang="en-US" altLang="zh-CN" smtClean="0"/>
          </a:p>
        </p:txBody>
      </p:sp>
      <p:grpSp>
        <p:nvGrpSpPr>
          <p:cNvPr id="17414" name="Group 3"/>
          <p:cNvGrpSpPr>
            <a:grpSpLocks/>
          </p:cNvGrpSpPr>
          <p:nvPr/>
        </p:nvGrpSpPr>
        <p:grpSpPr bwMode="auto">
          <a:xfrm>
            <a:off x="1385248" y="1158875"/>
            <a:ext cx="1822450" cy="5562600"/>
            <a:chOff x="576" y="432"/>
            <a:chExt cx="1148" cy="3504"/>
          </a:xfrm>
        </p:grpSpPr>
        <p:sp>
          <p:nvSpPr>
            <p:cNvPr id="17416" name="Rectangle 4"/>
            <p:cNvSpPr>
              <a:spLocks noChangeArrowheads="1"/>
            </p:cNvSpPr>
            <p:nvPr/>
          </p:nvSpPr>
          <p:spPr bwMode="auto">
            <a:xfrm>
              <a:off x="1121" y="2445"/>
              <a:ext cx="1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7" name="Rectangle 5"/>
            <p:cNvSpPr>
              <a:spLocks noChangeArrowheads="1"/>
            </p:cNvSpPr>
            <p:nvPr/>
          </p:nvSpPr>
          <p:spPr bwMode="auto">
            <a:xfrm>
              <a:off x="772" y="628"/>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Instruction</a:t>
              </a:r>
            </a:p>
            <a:p>
              <a:pPr algn="ctr">
                <a:lnSpc>
                  <a:spcPct val="86000"/>
                </a:lnSpc>
                <a:spcBef>
                  <a:spcPct val="40000"/>
                </a:spcBef>
              </a:pPr>
              <a:r>
                <a:rPr lang="en-US" altLang="zh-CN" b="1" i="1">
                  <a:ea typeface="宋体" panose="02010600030101010101" pitchFamily="2" charset="-122"/>
                </a:rPr>
                <a:t>Fetch</a:t>
              </a:r>
            </a:p>
          </p:txBody>
        </p:sp>
        <p:sp>
          <p:nvSpPr>
            <p:cNvPr id="17418" name="Rectangle 6"/>
            <p:cNvSpPr>
              <a:spLocks noChangeArrowheads="1"/>
            </p:cNvSpPr>
            <p:nvPr/>
          </p:nvSpPr>
          <p:spPr bwMode="auto">
            <a:xfrm>
              <a:off x="772" y="1227"/>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Instruction</a:t>
              </a:r>
            </a:p>
            <a:p>
              <a:pPr algn="ctr">
                <a:lnSpc>
                  <a:spcPct val="86000"/>
                </a:lnSpc>
                <a:spcBef>
                  <a:spcPct val="40000"/>
                </a:spcBef>
              </a:pPr>
              <a:r>
                <a:rPr lang="en-US" altLang="zh-CN" b="1" i="1">
                  <a:ea typeface="宋体" panose="02010600030101010101" pitchFamily="2" charset="-122"/>
                </a:rPr>
                <a:t>Decode</a:t>
              </a:r>
            </a:p>
          </p:txBody>
        </p:sp>
        <p:sp>
          <p:nvSpPr>
            <p:cNvPr id="17419" name="Rectangle 7"/>
            <p:cNvSpPr>
              <a:spLocks noChangeArrowheads="1"/>
            </p:cNvSpPr>
            <p:nvPr/>
          </p:nvSpPr>
          <p:spPr bwMode="auto">
            <a:xfrm>
              <a:off x="772" y="1827"/>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Operand</a:t>
              </a:r>
            </a:p>
            <a:p>
              <a:pPr algn="ctr">
                <a:lnSpc>
                  <a:spcPct val="86000"/>
                </a:lnSpc>
                <a:spcBef>
                  <a:spcPct val="40000"/>
                </a:spcBef>
              </a:pPr>
              <a:r>
                <a:rPr lang="en-US" altLang="zh-CN" b="1" i="1">
                  <a:ea typeface="宋体" panose="02010600030101010101" pitchFamily="2" charset="-122"/>
                </a:rPr>
                <a:t>Fetch</a:t>
              </a:r>
            </a:p>
          </p:txBody>
        </p:sp>
        <p:sp>
          <p:nvSpPr>
            <p:cNvPr id="17420" name="Rectangle 8"/>
            <p:cNvSpPr>
              <a:spLocks noChangeArrowheads="1"/>
            </p:cNvSpPr>
            <p:nvPr/>
          </p:nvSpPr>
          <p:spPr bwMode="auto">
            <a:xfrm>
              <a:off x="772" y="2426"/>
              <a:ext cx="952" cy="19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8000"/>
                </a:lnSpc>
                <a:spcBef>
                  <a:spcPct val="43000"/>
                </a:spcBef>
              </a:pPr>
              <a:r>
                <a:rPr lang="en-US" altLang="zh-CN" b="1" i="1">
                  <a:ea typeface="宋体" panose="02010600030101010101" pitchFamily="2" charset="-122"/>
                </a:rPr>
                <a:t>Execute</a:t>
              </a:r>
            </a:p>
          </p:txBody>
        </p:sp>
        <p:sp>
          <p:nvSpPr>
            <p:cNvPr id="17421" name="Rectangle 9"/>
            <p:cNvSpPr>
              <a:spLocks noChangeArrowheads="1"/>
            </p:cNvSpPr>
            <p:nvPr/>
          </p:nvSpPr>
          <p:spPr bwMode="auto">
            <a:xfrm>
              <a:off x="772" y="2841"/>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Result</a:t>
              </a:r>
            </a:p>
            <a:p>
              <a:pPr algn="ctr">
                <a:lnSpc>
                  <a:spcPct val="86000"/>
                </a:lnSpc>
                <a:spcBef>
                  <a:spcPct val="40000"/>
                </a:spcBef>
              </a:pPr>
              <a:r>
                <a:rPr lang="en-US" altLang="zh-CN" b="1" i="1">
                  <a:ea typeface="宋体" panose="02010600030101010101" pitchFamily="2" charset="-122"/>
                </a:rPr>
                <a:t>Store</a:t>
              </a:r>
            </a:p>
          </p:txBody>
        </p:sp>
        <p:sp>
          <p:nvSpPr>
            <p:cNvPr id="17422" name="Rectangle 10"/>
            <p:cNvSpPr>
              <a:spLocks noChangeArrowheads="1"/>
            </p:cNvSpPr>
            <p:nvPr/>
          </p:nvSpPr>
          <p:spPr bwMode="auto">
            <a:xfrm>
              <a:off x="772" y="3441"/>
              <a:ext cx="952" cy="40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86000"/>
                </a:lnSpc>
                <a:spcBef>
                  <a:spcPct val="40000"/>
                </a:spcBef>
              </a:pPr>
              <a:r>
                <a:rPr lang="en-US" altLang="zh-CN" b="1" i="1">
                  <a:ea typeface="宋体" panose="02010600030101010101" pitchFamily="2" charset="-122"/>
                </a:rPr>
                <a:t>Next</a:t>
              </a:r>
            </a:p>
            <a:p>
              <a:pPr algn="ctr">
                <a:lnSpc>
                  <a:spcPct val="86000"/>
                </a:lnSpc>
                <a:spcBef>
                  <a:spcPct val="40000"/>
                </a:spcBef>
              </a:pPr>
              <a:r>
                <a:rPr lang="en-US" altLang="zh-CN" b="1" i="1">
                  <a:ea typeface="宋体" panose="02010600030101010101" pitchFamily="2" charset="-122"/>
                </a:rPr>
                <a:t>Instruction</a:t>
              </a:r>
            </a:p>
          </p:txBody>
        </p:sp>
        <p:sp>
          <p:nvSpPr>
            <p:cNvPr id="17423" name="Line 11"/>
            <p:cNvSpPr>
              <a:spLocks noChangeShapeType="1"/>
            </p:cNvSpPr>
            <p:nvPr/>
          </p:nvSpPr>
          <p:spPr bwMode="auto">
            <a:xfrm>
              <a:off x="1221" y="1031"/>
              <a:ext cx="0" cy="18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Line 12"/>
            <p:cNvSpPr>
              <a:spLocks noChangeShapeType="1"/>
            </p:cNvSpPr>
            <p:nvPr/>
          </p:nvSpPr>
          <p:spPr bwMode="auto">
            <a:xfrm>
              <a:off x="1221" y="2230"/>
              <a:ext cx="0" cy="18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3"/>
            <p:cNvSpPr>
              <a:spLocks noChangeShapeType="1"/>
            </p:cNvSpPr>
            <p:nvPr/>
          </p:nvSpPr>
          <p:spPr bwMode="auto">
            <a:xfrm>
              <a:off x="1221" y="1631"/>
              <a:ext cx="0" cy="18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14"/>
            <p:cNvSpPr>
              <a:spLocks noChangeShapeType="1"/>
            </p:cNvSpPr>
            <p:nvPr/>
          </p:nvSpPr>
          <p:spPr bwMode="auto">
            <a:xfrm>
              <a:off x="1221" y="3244"/>
              <a:ext cx="0" cy="185"/>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Line 15"/>
            <p:cNvSpPr>
              <a:spLocks noChangeShapeType="1"/>
            </p:cNvSpPr>
            <p:nvPr/>
          </p:nvSpPr>
          <p:spPr bwMode="auto">
            <a:xfrm>
              <a:off x="1221" y="2599"/>
              <a:ext cx="0" cy="23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16"/>
            <p:cNvSpPr>
              <a:spLocks noChangeShapeType="1"/>
            </p:cNvSpPr>
            <p:nvPr/>
          </p:nvSpPr>
          <p:spPr bwMode="auto">
            <a:xfrm>
              <a:off x="1221" y="3844"/>
              <a:ext cx="0" cy="9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17"/>
            <p:cNvSpPr>
              <a:spLocks noChangeShapeType="1"/>
            </p:cNvSpPr>
            <p:nvPr/>
          </p:nvSpPr>
          <p:spPr bwMode="auto">
            <a:xfrm flipH="1">
              <a:off x="576" y="3936"/>
              <a:ext cx="64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Line 18"/>
            <p:cNvSpPr>
              <a:spLocks noChangeShapeType="1"/>
            </p:cNvSpPr>
            <p:nvPr/>
          </p:nvSpPr>
          <p:spPr bwMode="auto">
            <a:xfrm flipV="1">
              <a:off x="576" y="432"/>
              <a:ext cx="0" cy="350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19"/>
            <p:cNvSpPr>
              <a:spLocks noChangeShapeType="1"/>
            </p:cNvSpPr>
            <p:nvPr/>
          </p:nvSpPr>
          <p:spPr bwMode="auto">
            <a:xfrm>
              <a:off x="576" y="432"/>
              <a:ext cx="64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20"/>
            <p:cNvSpPr>
              <a:spLocks noChangeShapeType="1"/>
            </p:cNvSpPr>
            <p:nvPr/>
          </p:nvSpPr>
          <p:spPr bwMode="auto">
            <a:xfrm>
              <a:off x="1221" y="432"/>
              <a:ext cx="0" cy="18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50575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p:txBody>
          <a:bodyPr/>
          <a:lstStyle/>
          <a:p>
            <a:r>
              <a:rPr lang="en-US" altLang="zh-CN" dirty="0" smtClean="0"/>
              <a:t>03/13-review </a:t>
            </a:r>
            <a:endParaRPr lang="zh-CN" altLang="en-US" dirty="0" smtClean="0"/>
          </a:p>
        </p:txBody>
      </p:sp>
      <p:sp>
        <p:nvSpPr>
          <p:cNvPr id="99334" name="Rectangle 3"/>
          <p:cNvSpPr>
            <a:spLocks noGrp="1" noChangeArrowheads="1"/>
          </p:cNvSpPr>
          <p:nvPr>
            <p:ph idx="1"/>
          </p:nvPr>
        </p:nvSpPr>
        <p:spPr/>
        <p:txBody>
          <a:bodyPr>
            <a:normAutofit fontScale="85000" lnSpcReduction="20000"/>
          </a:bodyPr>
          <a:lstStyle/>
          <a:p>
            <a:r>
              <a:rPr lang="en-US" altLang="zh-CN" dirty="0" smtClean="0"/>
              <a:t>ISA</a:t>
            </a:r>
            <a:r>
              <a:rPr lang="zh-CN" altLang="en-US" dirty="0" smtClean="0"/>
              <a:t>的功能设计：任务为确定硬件支持哪些操作。方法是统计的方法。存在</a:t>
            </a:r>
            <a:r>
              <a:rPr lang="en-US" altLang="zh-CN" dirty="0" smtClean="0"/>
              <a:t>CISC</a:t>
            </a:r>
            <a:r>
              <a:rPr lang="zh-CN" altLang="en-US" dirty="0" smtClean="0"/>
              <a:t>和</a:t>
            </a:r>
            <a:r>
              <a:rPr lang="en-US" altLang="zh-CN" dirty="0" smtClean="0"/>
              <a:t>RISC</a:t>
            </a:r>
            <a:r>
              <a:rPr lang="zh-CN" altLang="en-US" dirty="0" smtClean="0"/>
              <a:t>两种类型</a:t>
            </a:r>
            <a:endParaRPr lang="en-US" altLang="zh-CN" dirty="0" smtClean="0"/>
          </a:p>
          <a:p>
            <a:pPr lvl="1"/>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2"/>
            <a:r>
              <a:rPr lang="zh-CN" altLang="en-US" dirty="0" smtClean="0"/>
              <a:t>目标：强化指令功能，减少指令的指令条数，以提高系统性能</a:t>
            </a:r>
          </a:p>
          <a:p>
            <a:pPr lvl="2"/>
            <a:r>
              <a:rPr lang="zh-CN" altLang="en-US" dirty="0" smtClean="0"/>
              <a:t>基本方法：面向目标程序的优化，面向高级语言和编译器的优化</a:t>
            </a:r>
          </a:p>
          <a:p>
            <a:pPr lvl="1">
              <a:lnSpc>
                <a:spcPct val="120000"/>
              </a:lnSpc>
            </a:pPr>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2"/>
            <a:r>
              <a:rPr lang="zh-CN" altLang="en-US" dirty="0" smtClean="0"/>
              <a:t>目标：通过简化指令系统，用最高效的方法实现最常用的指令</a:t>
            </a:r>
          </a:p>
          <a:p>
            <a:pPr lvl="2"/>
            <a:r>
              <a:rPr lang="zh-CN" altLang="en-US" dirty="0" smtClean="0"/>
              <a:t>主要手段：充分发挥流水线的效率，降低（优化）</a:t>
            </a:r>
            <a:r>
              <a:rPr lang="en-US" altLang="zh-CN" dirty="0" smtClean="0"/>
              <a:t>CPI</a:t>
            </a:r>
          </a:p>
          <a:p>
            <a:r>
              <a:rPr lang="zh-CN" altLang="en-US" dirty="0" smtClean="0"/>
              <a:t>控制转移类指令</a:t>
            </a:r>
            <a:endParaRPr lang="en-US" altLang="zh-CN" dirty="0" smtClean="0"/>
          </a:p>
          <a:p>
            <a:r>
              <a:rPr lang="zh-CN" altLang="en-US" dirty="0" smtClean="0"/>
              <a:t>指令编码（指令格式）</a:t>
            </a:r>
            <a:endParaRPr lang="en-US" altLang="zh-CN" dirty="0" smtClean="0"/>
          </a:p>
          <a:p>
            <a:r>
              <a:rPr lang="en-US" altLang="zh-CN" dirty="0" smtClean="0"/>
              <a:t>MIPS ISA</a:t>
            </a:r>
            <a:endParaRPr lang="en-US" altLang="zh-CN" dirty="0"/>
          </a:p>
          <a:p>
            <a:r>
              <a:rPr lang="en-US" altLang="zh-CN" dirty="0" smtClean="0"/>
              <a:t>RISC-V ISA</a:t>
            </a:r>
            <a:endParaRPr lang="zh-CN" altLang="en-US" dirty="0" smtClean="0"/>
          </a:p>
          <a:p>
            <a:pPr lvl="1"/>
            <a:endParaRPr lang="en-US" altLang="zh-CN" dirty="0" smtClean="0"/>
          </a:p>
          <a:p>
            <a:pPr lvl="1"/>
            <a:endParaRPr lang="en-US" altLang="zh-CN" dirty="0" smtClean="0"/>
          </a:p>
          <a:p>
            <a:pPr lvl="1"/>
            <a:endParaRPr lang="en-US" altLang="zh-CN" dirty="0" smtClean="0"/>
          </a:p>
        </p:txBody>
      </p:sp>
      <p:sp>
        <p:nvSpPr>
          <p:cNvPr id="99330" name="日期占位符 3"/>
          <p:cNvSpPr>
            <a:spLocks noGrp="1"/>
          </p:cNvSpPr>
          <p:nvPr>
            <p:ph type="dt" sz="half" idx="10"/>
          </p:nvPr>
        </p:nvSpPr>
        <p:spPr/>
        <p:txBody>
          <a:bodyPr/>
          <a:lstStyle/>
          <a:p>
            <a:fld id="{1B915EC7-D2BB-418E-B436-EBE090518AAA}" type="datetime1">
              <a:rPr lang="zh-CN" altLang="en-US" smtClean="0"/>
              <a:t>2020/2/27</a:t>
            </a:fld>
            <a:endParaRPr lang="en-US" altLang="zh-CN" smtClean="0"/>
          </a:p>
        </p:txBody>
      </p:sp>
      <p:sp>
        <p:nvSpPr>
          <p:cNvPr id="99332" name="灯片编号占位符 5"/>
          <p:cNvSpPr>
            <a:spLocks noGrp="1"/>
          </p:cNvSpPr>
          <p:nvPr>
            <p:ph type="sldNum" sz="quarter" idx="12"/>
          </p:nvPr>
        </p:nvSpPr>
        <p:spPr/>
        <p:txBody>
          <a:bodyPr/>
          <a:lstStyle/>
          <a:p>
            <a:fld id="{1C87AE5E-D540-4DB1-A261-E6ED130719E3}" type="slidenum">
              <a:rPr lang="en-US" altLang="zh-CN" smtClean="0"/>
              <a:pPr/>
              <a:t>100</a:t>
            </a:fld>
            <a:endParaRPr lang="en-US" altLang="zh-CN"/>
          </a:p>
        </p:txBody>
      </p:sp>
    </p:spTree>
    <p:extLst>
      <p:ext uri="{BB962C8B-B14F-4D97-AF65-F5344CB8AC3E}">
        <p14:creationId xmlns:p14="http://schemas.microsoft.com/office/powerpoint/2010/main" val="1589321718"/>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ChangeArrowheads="1"/>
          </p:cNvSpPr>
          <p:nvPr>
            <p:ph type="title"/>
          </p:nvPr>
        </p:nvSpPr>
        <p:spPr/>
        <p:txBody>
          <a:bodyPr>
            <a:normAutofit/>
          </a:bodyPr>
          <a:lstStyle/>
          <a:p>
            <a:r>
              <a:rPr lang="en-US" altLang="zh-CN" dirty="0"/>
              <a:t>Recap</a:t>
            </a:r>
            <a:r>
              <a:rPr lang="zh-CN" altLang="en-US" dirty="0" smtClean="0"/>
              <a:t>：为什么学习微程序控制</a:t>
            </a:r>
            <a:endParaRPr lang="en-US" dirty="0"/>
          </a:p>
        </p:txBody>
      </p:sp>
      <p:sp>
        <p:nvSpPr>
          <p:cNvPr id="1193987" name="Rectangle 3"/>
          <p:cNvSpPr>
            <a:spLocks noGrp="1" noChangeArrowheads="1"/>
          </p:cNvSpPr>
          <p:nvPr>
            <p:ph idx="1"/>
          </p:nvPr>
        </p:nvSpPr>
        <p:spPr/>
        <p:txBody>
          <a:bodyPr/>
          <a:lstStyle/>
          <a:p>
            <a:r>
              <a:rPr lang="zh-CN" altLang="en-US" dirty="0" smtClean="0">
                <a:latin typeface="+mj-ea"/>
                <a:ea typeface="+mj-ea"/>
              </a:rPr>
              <a:t>如何用一个简单处理器实现复杂的</a:t>
            </a:r>
            <a:r>
              <a:rPr lang="en-US" altLang="zh-CN" dirty="0" smtClean="0">
                <a:latin typeface="+mj-ea"/>
                <a:ea typeface="+mj-ea"/>
              </a:rPr>
              <a:t>ISA</a:t>
            </a:r>
            <a:endParaRPr lang="en-US" dirty="0" smtClean="0">
              <a:latin typeface="+mj-ea"/>
              <a:ea typeface="+mj-ea"/>
            </a:endParaRPr>
          </a:p>
          <a:p>
            <a:r>
              <a:rPr lang="en-US" altLang="zh-CN" dirty="0" smtClean="0">
                <a:latin typeface="+mj-ea"/>
                <a:ea typeface="+mj-ea"/>
              </a:rPr>
              <a:t>CISC</a:t>
            </a:r>
            <a:r>
              <a:rPr lang="zh-CN" altLang="en-US" dirty="0" smtClean="0">
                <a:latin typeface="+mj-ea"/>
                <a:ea typeface="+mj-ea"/>
              </a:rPr>
              <a:t>机器怎么发展起来的</a:t>
            </a:r>
            <a:endParaRPr lang="en-US" altLang="zh-CN" dirty="0" smtClean="0">
              <a:latin typeface="+mj-ea"/>
              <a:ea typeface="+mj-ea"/>
            </a:endParaRPr>
          </a:p>
          <a:p>
            <a:pPr lvl="1"/>
            <a:r>
              <a:rPr lang="en-US" altLang="zh-CN" dirty="0" smtClean="0">
                <a:latin typeface="+mj-ea"/>
                <a:ea typeface="+mj-ea"/>
              </a:rPr>
              <a:t>CISC</a:t>
            </a:r>
            <a:r>
              <a:rPr lang="zh-CN" altLang="en-US" dirty="0" smtClean="0">
                <a:latin typeface="+mj-ea"/>
                <a:ea typeface="+mj-ea"/>
              </a:rPr>
              <a:t>指令集仍然广泛使用</a:t>
            </a:r>
            <a:r>
              <a:rPr lang="en-US" dirty="0" smtClean="0">
                <a:latin typeface="+mj-ea"/>
                <a:ea typeface="+mj-ea"/>
              </a:rPr>
              <a:t> (x86, IBM360, PowerPC)</a:t>
            </a:r>
          </a:p>
          <a:p>
            <a:r>
              <a:rPr lang="zh-CN" altLang="en-US" dirty="0" smtClean="0">
                <a:latin typeface="+mj-ea"/>
                <a:ea typeface="+mj-ea"/>
              </a:rPr>
              <a:t>帮助我们理解技术驱动从</a:t>
            </a:r>
            <a:r>
              <a:rPr lang="en-US" altLang="zh-CN" dirty="0" smtClean="0">
                <a:latin typeface="+mj-ea"/>
                <a:ea typeface="+mj-ea"/>
              </a:rPr>
              <a:t>CISC-&gt;RISC</a:t>
            </a:r>
            <a:endParaRPr lang="en-US" dirty="0" smtClean="0">
              <a:latin typeface="+mj-ea"/>
              <a:ea typeface="+mj-ea"/>
            </a:endParaRPr>
          </a:p>
        </p:txBody>
      </p:sp>
      <p:sp>
        <p:nvSpPr>
          <p:cNvPr id="5" name="日期占位符 4"/>
          <p:cNvSpPr>
            <a:spLocks noGrp="1"/>
          </p:cNvSpPr>
          <p:nvPr>
            <p:ph type="dt" sz="half" idx="10"/>
          </p:nvPr>
        </p:nvSpPr>
        <p:spPr/>
        <p:txBody>
          <a:bodyPr/>
          <a:lstStyle/>
          <a:p>
            <a:fld id="{3850C9C1-A28C-4D82-BD82-9CB2AB018551}" type="datetime1">
              <a:rPr lang="zh-CN" altLang="en-US" smtClean="0"/>
              <a:t>2020/2/27</a:t>
            </a:fld>
            <a:endParaRPr lang="zh-CN" altLang="en-US"/>
          </a:p>
        </p:txBody>
      </p:sp>
      <p:sp>
        <p:nvSpPr>
          <p:cNvPr id="6" name="Slide Number Placeholder 5"/>
          <p:cNvSpPr>
            <a:spLocks noGrp="1"/>
          </p:cNvSpPr>
          <p:nvPr>
            <p:ph type="sldNum" sz="quarter" idx="12"/>
          </p:nvPr>
        </p:nvSpPr>
        <p:spPr/>
        <p:txBody>
          <a:bodyPr/>
          <a:lstStyle/>
          <a:p>
            <a:fld id="{C3B0259F-E53D-3443-BBB7-196A1D83B9FC}" type="slidenum">
              <a:rPr lang="en-US" smtClean="0"/>
              <a:pPr/>
              <a:t>101</a:t>
            </a:fld>
            <a:endParaRPr lang="en-US"/>
          </a:p>
        </p:txBody>
      </p:sp>
    </p:spTree>
    <p:extLst>
      <p:ext uri="{BB962C8B-B14F-4D97-AF65-F5344CB8AC3E}">
        <p14:creationId xmlns:p14="http://schemas.microsoft.com/office/powerpoint/2010/main" val="175356056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RISC-V </a:t>
            </a:r>
            <a:r>
              <a:rPr lang="zh-CN" altLang="en-US" dirty="0" smtClean="0"/>
              <a:t>指令执行阶段</a:t>
            </a:r>
            <a:endParaRPr lang="en-US" dirty="0"/>
          </a:p>
        </p:txBody>
      </p:sp>
      <p:sp>
        <p:nvSpPr>
          <p:cNvPr id="3" name="Content Placeholder 2"/>
          <p:cNvSpPr>
            <a:spLocks noGrp="1"/>
          </p:cNvSpPr>
          <p:nvPr>
            <p:ph idx="1"/>
          </p:nvPr>
        </p:nvSpPr>
        <p:spPr/>
        <p:txBody>
          <a:bodyPr/>
          <a:lstStyle/>
          <a:p>
            <a:r>
              <a:rPr lang="en-US" dirty="0" smtClean="0"/>
              <a:t>Instruction Fetch</a:t>
            </a:r>
          </a:p>
          <a:p>
            <a:r>
              <a:rPr lang="en-US" dirty="0" smtClean="0"/>
              <a:t>Instruction Decode</a:t>
            </a:r>
          </a:p>
          <a:p>
            <a:r>
              <a:rPr lang="en-US" dirty="0" smtClean="0"/>
              <a:t>Register Fetch</a:t>
            </a:r>
          </a:p>
          <a:p>
            <a:r>
              <a:rPr lang="en-US" dirty="0" smtClean="0"/>
              <a:t>ALU Operations</a:t>
            </a:r>
          </a:p>
          <a:p>
            <a:r>
              <a:rPr lang="en-US" dirty="0" smtClean="0"/>
              <a:t>Optional Memory Operations</a:t>
            </a:r>
          </a:p>
          <a:p>
            <a:r>
              <a:rPr lang="en-US" dirty="0" smtClean="0"/>
              <a:t>Optional Register </a:t>
            </a:r>
            <a:r>
              <a:rPr lang="en-US" dirty="0" err="1" smtClean="0"/>
              <a:t>Writeback</a:t>
            </a:r>
            <a:endParaRPr lang="en-US" dirty="0" smtClean="0"/>
          </a:p>
          <a:p>
            <a:r>
              <a:rPr lang="en-US" dirty="0" smtClean="0"/>
              <a:t>Calculate Next Instruction Address</a:t>
            </a:r>
          </a:p>
        </p:txBody>
      </p:sp>
      <p:sp>
        <p:nvSpPr>
          <p:cNvPr id="5" name="日期占位符 4"/>
          <p:cNvSpPr>
            <a:spLocks noGrp="1"/>
          </p:cNvSpPr>
          <p:nvPr>
            <p:ph type="dt" sz="half" idx="10"/>
          </p:nvPr>
        </p:nvSpPr>
        <p:spPr/>
        <p:txBody>
          <a:bodyPr/>
          <a:lstStyle/>
          <a:p>
            <a:fld id="{BEC17CA2-2052-444C-96FE-5311ECD84D66}" type="datetime1">
              <a:rPr lang="zh-CN" altLang="en-US" smtClean="0"/>
              <a:t>2020/2/27</a:t>
            </a:fld>
            <a:endParaRPr lang="zh-CN" altLang="en-US"/>
          </a:p>
        </p:txBody>
      </p:sp>
      <p:sp>
        <p:nvSpPr>
          <p:cNvPr id="4" name="Slide Number Placeholder 3"/>
          <p:cNvSpPr>
            <a:spLocks noGrp="1"/>
          </p:cNvSpPr>
          <p:nvPr>
            <p:ph type="sldNum" sz="quarter" idx="12"/>
          </p:nvPr>
        </p:nvSpPr>
        <p:spPr/>
        <p:txBody>
          <a:bodyPr/>
          <a:lstStyle/>
          <a:p>
            <a:pPr lvl="0"/>
            <a:fld id="{890A75C8-C148-D646-81FC-1D13FFF086FF}" type="slidenum">
              <a:rPr lang="en-US" noProof="0" smtClean="0"/>
              <a:pPr lvl="0"/>
              <a:t>102</a:t>
            </a:fld>
            <a:endParaRPr lang="en-US" noProof="0"/>
          </a:p>
        </p:txBody>
      </p:sp>
    </p:spTree>
    <p:extLst>
      <p:ext uri="{BB962C8B-B14F-4D97-AF65-F5344CB8AC3E}">
        <p14:creationId xmlns:p14="http://schemas.microsoft.com/office/powerpoint/2010/main" val="278831444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ontent Placeholder 40"/>
          <p:cNvSpPr>
            <a:spLocks noGrp="1"/>
          </p:cNvSpPr>
          <p:nvPr>
            <p:ph idx="1"/>
          </p:nvPr>
        </p:nvSpPr>
        <p:spPr>
          <a:xfrm>
            <a:off x="439093" y="968722"/>
            <a:ext cx="7446475" cy="1041148"/>
          </a:xfrm>
        </p:spPr>
        <p:txBody>
          <a:bodyPr>
            <a:normAutofit lnSpcReduction="10000"/>
          </a:bodyPr>
          <a:lstStyle/>
          <a:p>
            <a:r>
              <a:rPr lang="zh-CN" altLang="en-US" sz="2000" dirty="0" smtClean="0"/>
              <a:t>处理器设计可以分为</a:t>
            </a:r>
            <a:r>
              <a:rPr lang="en-US" altLang="zh-CN" sz="2000" dirty="0" err="1" smtClean="0"/>
              <a:t>datapath</a:t>
            </a:r>
            <a:r>
              <a:rPr lang="zh-CN" altLang="en-US" sz="2000" dirty="0" smtClean="0"/>
              <a:t>和</a:t>
            </a:r>
            <a:r>
              <a:rPr lang="en-US" altLang="zh-CN" sz="2000" dirty="0" smtClean="0"/>
              <a:t>Control</a:t>
            </a:r>
            <a:r>
              <a:rPr lang="zh-CN" altLang="en-US" sz="2000" dirty="0" smtClean="0"/>
              <a:t>设计两部分</a:t>
            </a:r>
            <a:endParaRPr lang="en-US" altLang="zh-CN" sz="2000" dirty="0" smtClean="0"/>
          </a:p>
          <a:p>
            <a:pPr lvl="1"/>
            <a:r>
              <a:rPr lang="en-US" sz="1800" dirty="0" err="1" smtClean="0"/>
              <a:t>datapath</a:t>
            </a:r>
            <a:r>
              <a:rPr lang="en-US" sz="1800" dirty="0" smtClean="0"/>
              <a:t>, </a:t>
            </a:r>
            <a:r>
              <a:rPr lang="zh-CN" altLang="en-US" sz="1800" dirty="0" smtClean="0"/>
              <a:t>存储数据、算术逻辑运算单元</a:t>
            </a:r>
            <a:endParaRPr lang="en-US" altLang="zh-CN" sz="1800" dirty="0" smtClean="0"/>
          </a:p>
          <a:p>
            <a:pPr lvl="1"/>
            <a:r>
              <a:rPr lang="en-US" sz="1800" dirty="0" smtClean="0"/>
              <a:t>control, </a:t>
            </a:r>
            <a:r>
              <a:rPr lang="zh-CN" altLang="en-US" sz="1800" dirty="0"/>
              <a:t>控制</a:t>
            </a:r>
            <a:r>
              <a:rPr lang="zh-CN" altLang="en-US" sz="1800" dirty="0" smtClean="0"/>
              <a:t>数据通路上的一系列操作</a:t>
            </a:r>
            <a:endParaRPr lang="en-US" sz="1800" dirty="0"/>
          </a:p>
        </p:txBody>
      </p:sp>
      <p:sp>
        <p:nvSpPr>
          <p:cNvPr id="2" name="Title 1"/>
          <p:cNvSpPr>
            <a:spLocks noGrp="1"/>
          </p:cNvSpPr>
          <p:nvPr>
            <p:ph type="title"/>
          </p:nvPr>
        </p:nvSpPr>
        <p:spPr/>
        <p:txBody>
          <a:bodyPr/>
          <a:lstStyle/>
          <a:p>
            <a:r>
              <a:rPr lang="zh-CN" altLang="en-US" dirty="0" smtClean="0"/>
              <a:t>控制部分与数据通路</a:t>
            </a:r>
            <a:endParaRPr lang="en-US" dirty="0"/>
          </a:p>
        </p:txBody>
      </p:sp>
      <p:sp>
        <p:nvSpPr>
          <p:cNvPr id="43" name="日期占位符 42"/>
          <p:cNvSpPr>
            <a:spLocks noGrp="1"/>
          </p:cNvSpPr>
          <p:nvPr>
            <p:ph type="dt" sz="half" idx="10"/>
          </p:nvPr>
        </p:nvSpPr>
        <p:spPr/>
        <p:txBody>
          <a:bodyPr/>
          <a:lstStyle/>
          <a:p>
            <a:fld id="{2102D81F-EF7A-48A5-A52D-56C10B6EBC9B}" type="datetime1">
              <a:rPr lang="zh-CN" altLang="en-US" smtClean="0"/>
              <a:t>2020/2/27</a:t>
            </a:fld>
            <a:endParaRPr lang="zh-CN" altLang="en-US"/>
          </a:p>
        </p:txBody>
      </p:sp>
      <p:sp>
        <p:nvSpPr>
          <p:cNvPr id="4" name="Slide Number Placeholder 3"/>
          <p:cNvSpPr>
            <a:spLocks noGrp="1"/>
          </p:cNvSpPr>
          <p:nvPr>
            <p:ph type="sldNum" sz="quarter" idx="11"/>
          </p:nvPr>
        </p:nvSpPr>
        <p:spPr/>
        <p:txBody>
          <a:bodyPr/>
          <a:lstStyle/>
          <a:p>
            <a:fld id="{890A75C8-C148-D646-81FC-1D13FFF086FF}" type="slidenum">
              <a:rPr lang="en-US" smtClean="0"/>
              <a:pPr/>
              <a:t>103</a:t>
            </a:fld>
            <a:endParaRPr lang="en-US"/>
          </a:p>
        </p:txBody>
      </p:sp>
      <p:sp>
        <p:nvSpPr>
          <p:cNvPr id="141" name="Content Placeholder 3"/>
          <p:cNvSpPr txBox="1">
            <a:spLocks/>
          </p:cNvSpPr>
          <p:nvPr/>
        </p:nvSpPr>
        <p:spPr bwMode="auto">
          <a:xfrm>
            <a:off x="4781729" y="2040208"/>
            <a:ext cx="4190998" cy="4361445"/>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lvl1pPr marL="234950" indent="-234950" algn="l" rtl="0" eaLnBrk="0" fontAlgn="base" hangingPunct="0">
              <a:spcBef>
                <a:spcPts val="0"/>
              </a:spcBef>
              <a:spcAft>
                <a:spcPct val="0"/>
              </a:spcAft>
              <a:buClr>
                <a:srgbClr val="000080"/>
              </a:buClr>
              <a:buSzPct val="85000"/>
              <a:buFont typeface="Wingdings" charset="2"/>
              <a:buChar char="§"/>
              <a:defRPr sz="2800">
                <a:solidFill>
                  <a:schemeClr val="tx1"/>
                </a:solidFill>
                <a:latin typeface="Calibri"/>
                <a:ea typeface="+mn-ea"/>
                <a:cs typeface="Helvetica"/>
              </a:defRPr>
            </a:lvl1pPr>
            <a:lvl2pPr marL="690563" indent="-234950" algn="l" rtl="0" eaLnBrk="0" fontAlgn="base" hangingPunct="0">
              <a:spcBef>
                <a:spcPts val="0"/>
              </a:spcBef>
              <a:spcAft>
                <a:spcPct val="0"/>
              </a:spcAft>
              <a:buFont typeface="Lucida Grande"/>
              <a:buChar char="-"/>
              <a:defRPr sz="2400">
                <a:solidFill>
                  <a:schemeClr val="tx1"/>
                </a:solidFill>
                <a:latin typeface="Calibri"/>
                <a:ea typeface="+mn-ea"/>
                <a:cs typeface="Helvetica"/>
              </a:defRPr>
            </a:lvl2pPr>
            <a:lvl3pPr marL="911225" indent="-220663" algn="l" rtl="0" eaLnBrk="0" fontAlgn="base" hangingPunct="0">
              <a:spcBef>
                <a:spcPts val="0"/>
              </a:spcBef>
              <a:spcAft>
                <a:spcPct val="0"/>
              </a:spcAft>
              <a:buFont typeface="Lucida Grande"/>
              <a:buChar char="-"/>
              <a:defRPr sz="2000">
                <a:solidFill>
                  <a:schemeClr val="tx1"/>
                </a:solidFill>
                <a:latin typeface="Calibri"/>
                <a:ea typeface="+mn-ea"/>
                <a:cs typeface="Helvetica"/>
              </a:defRPr>
            </a:lvl3pPr>
            <a:lvl4pPr marL="1035050" indent="-179388" algn="l" rtl="0" eaLnBrk="0" fontAlgn="base" hangingPunct="0">
              <a:spcBef>
                <a:spcPts val="0"/>
              </a:spcBef>
              <a:spcAft>
                <a:spcPct val="0"/>
              </a:spcAft>
              <a:buFont typeface="Lucida Grande"/>
              <a:buChar char="-"/>
              <a:defRPr sz="1800">
                <a:solidFill>
                  <a:schemeClr val="tx1"/>
                </a:solidFill>
                <a:latin typeface="Calibri"/>
                <a:ea typeface="+mn-ea"/>
                <a:cs typeface="Helvetica"/>
              </a:defRPr>
            </a:lvl4pPr>
            <a:lvl5pPr marL="1201738" indent="-166688" algn="l" rtl="0" eaLnBrk="0" fontAlgn="base" hangingPunct="0">
              <a:spcBef>
                <a:spcPts val="0"/>
              </a:spcBef>
              <a:spcAft>
                <a:spcPct val="0"/>
              </a:spcAft>
              <a:buFont typeface="Lucida Grande"/>
              <a:buChar char="-"/>
              <a:defRPr sz="1800">
                <a:solidFill>
                  <a:schemeClr val="tx1"/>
                </a:solidFill>
                <a:latin typeface="Calibri"/>
                <a:ea typeface="+mn-ea"/>
                <a:cs typeface="Helvetic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a:lstStyle>
          <a:p>
            <a:r>
              <a:rPr lang="zh-CN" altLang="en-US" sz="2000" dirty="0" smtClean="0">
                <a:solidFill>
                  <a:prstClr val="black"/>
                </a:solidFill>
                <a:latin typeface="微软雅黑" panose="020B0503020204020204" pitchFamily="34" charset="-122"/>
                <a:ea typeface="微软雅黑" panose="020B0503020204020204" pitchFamily="34" charset="-122"/>
              </a:rPr>
              <a:t>早期的计算机设计者的最大挑战是控制逻辑的正确性</a:t>
            </a:r>
            <a:endParaRPr lang="en-US" sz="2000" dirty="0">
              <a:solidFill>
                <a:prstClr val="black"/>
              </a:solidFill>
              <a:latin typeface="微软雅黑" panose="020B0503020204020204" pitchFamily="34" charset="-122"/>
              <a:ea typeface="微软雅黑" panose="020B0503020204020204" pitchFamily="34" charset="-122"/>
            </a:endParaRPr>
          </a:p>
          <a:p>
            <a:r>
              <a:rPr lang="en-US" sz="2000" dirty="0" smtClean="0">
                <a:solidFill>
                  <a:prstClr val="black"/>
                </a:solidFill>
                <a:latin typeface="微软雅黑" panose="020B0503020204020204" pitchFamily="34" charset="-122"/>
                <a:ea typeface="微软雅黑" panose="020B0503020204020204" pitchFamily="34" charset="-122"/>
              </a:rPr>
              <a:t>Maurice Wilkes </a:t>
            </a:r>
            <a:r>
              <a:rPr lang="zh-CN" altLang="en-US" sz="2000" dirty="0" smtClean="0">
                <a:solidFill>
                  <a:prstClr val="black"/>
                </a:solidFill>
                <a:latin typeface="微软雅黑" panose="020B0503020204020204" pitchFamily="34" charset="-122"/>
                <a:ea typeface="微软雅黑" panose="020B0503020204020204" pitchFamily="34" charset="-122"/>
              </a:rPr>
              <a:t>提出了微程序设计的概念来设计处理器的控制逻辑（</a:t>
            </a:r>
            <a:r>
              <a:rPr lang="en-US" sz="2000" dirty="0" smtClean="0">
                <a:solidFill>
                  <a:prstClr val="black"/>
                </a:solidFill>
                <a:latin typeface="微软雅黑" panose="020B0503020204020204" pitchFamily="34" charset="-122"/>
                <a:ea typeface="微软雅黑" panose="020B0503020204020204" pitchFamily="34" charset="-122"/>
              </a:rPr>
              <a:t>EDSAC-II, 1958</a:t>
            </a:r>
            <a:r>
              <a:rPr lang="zh-CN" altLang="en-US" sz="2000" dirty="0" smtClean="0">
                <a:solidFill>
                  <a:prstClr val="black"/>
                </a:solidFill>
                <a:latin typeface="微软雅黑" panose="020B0503020204020204" pitchFamily="34" charset="-122"/>
                <a:ea typeface="微软雅黑" panose="020B0503020204020204" pitchFamily="34" charset="-122"/>
              </a:rPr>
              <a:t>）</a:t>
            </a:r>
            <a:endParaRPr lang="en-US" altLang="zh-CN" sz="2000" dirty="0" smtClean="0">
              <a:solidFill>
                <a:prstClr val="black"/>
              </a:solidFill>
              <a:latin typeface="微软雅黑" panose="020B0503020204020204" pitchFamily="34" charset="-122"/>
              <a:ea typeface="微软雅黑" panose="020B0503020204020204" pitchFamily="34" charset="-122"/>
            </a:endParaRPr>
          </a:p>
          <a:p>
            <a:r>
              <a:rPr lang="zh-CN" altLang="en-US" sz="2000" dirty="0" smtClean="0">
                <a:solidFill>
                  <a:prstClr val="black"/>
                </a:solidFill>
                <a:latin typeface="微软雅黑" panose="020B0503020204020204" pitchFamily="34" charset="-122"/>
                <a:ea typeface="微软雅黑" panose="020B0503020204020204" pitchFamily="34" charset="-122"/>
              </a:rPr>
              <a:t>当时的技术水平</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lvl="1"/>
            <a:r>
              <a:rPr lang="en-US" altLang="zh-CN" sz="1600" dirty="0">
                <a:latin typeface="微软雅黑" panose="020B0503020204020204" pitchFamily="34" charset="-122"/>
                <a:ea typeface="微软雅黑" panose="020B0503020204020204" pitchFamily="34" charset="-122"/>
              </a:rPr>
              <a:t>Logic: Vacuum Tubes</a:t>
            </a:r>
          </a:p>
          <a:p>
            <a:pPr lvl="1"/>
            <a:r>
              <a:rPr lang="en-US" altLang="zh-CN" sz="1600" dirty="0">
                <a:latin typeface="微软雅黑" panose="020B0503020204020204" pitchFamily="34" charset="-122"/>
                <a:ea typeface="微软雅黑" panose="020B0503020204020204" pitchFamily="34" charset="-122"/>
              </a:rPr>
              <a:t>Main Memory: Magnetic cores</a:t>
            </a:r>
          </a:p>
          <a:p>
            <a:pPr lvl="1"/>
            <a:r>
              <a:rPr lang="en-US" altLang="zh-CN" sz="1600" dirty="0">
                <a:latin typeface="微软雅黑" panose="020B0503020204020204" pitchFamily="34" charset="-122"/>
                <a:ea typeface="微软雅黑" panose="020B0503020204020204" pitchFamily="34" charset="-122"/>
              </a:rPr>
              <a:t>Read-Only Memory: Diode matrix, punched metal cards, …</a:t>
            </a:r>
          </a:p>
          <a:p>
            <a:pPr lvl="1"/>
            <a:r>
              <a:rPr lang="en-US" altLang="zh-CN" sz="1600" dirty="0" smtClean="0">
                <a:solidFill>
                  <a:prstClr val="black"/>
                </a:solidFill>
                <a:latin typeface="微软雅黑" panose="020B0503020204020204" pitchFamily="34" charset="-122"/>
                <a:ea typeface="微软雅黑" panose="020B0503020204020204" pitchFamily="34" charset="-122"/>
              </a:rPr>
              <a:t>Cost</a:t>
            </a:r>
            <a:r>
              <a:rPr lang="zh-CN" altLang="en-US" sz="1600" dirty="0" smtClean="0">
                <a:solidFill>
                  <a:prstClr val="black"/>
                </a:solidFill>
                <a:latin typeface="微软雅黑" panose="020B0503020204020204" pitchFamily="34" charset="-122"/>
                <a:ea typeface="微软雅黑" panose="020B0503020204020204" pitchFamily="34" charset="-122"/>
              </a:rPr>
              <a:t>： </a:t>
            </a:r>
            <a:r>
              <a:rPr lang="en-US" altLang="zh-CN" sz="1600" dirty="0" smtClean="0">
                <a:solidFill>
                  <a:prstClr val="black"/>
                </a:solidFill>
                <a:latin typeface="微软雅黑" panose="020B0503020204020204" pitchFamily="34" charset="-122"/>
                <a:ea typeface="微软雅黑" panose="020B0503020204020204" pitchFamily="34" charset="-122"/>
              </a:rPr>
              <a:t>Logic &gt; RAM &gt; ROM</a:t>
            </a:r>
          </a:p>
          <a:p>
            <a:pPr lvl="1"/>
            <a:r>
              <a:rPr lang="en-US" sz="1600" dirty="0" smtClean="0">
                <a:solidFill>
                  <a:prstClr val="black"/>
                </a:solidFill>
                <a:latin typeface="微软雅黑" panose="020B0503020204020204" pitchFamily="34" charset="-122"/>
                <a:ea typeface="微软雅黑" panose="020B0503020204020204" pitchFamily="34" charset="-122"/>
              </a:rPr>
              <a:t>Speed: ROM &gt; RAM</a:t>
            </a:r>
          </a:p>
          <a:p>
            <a:pPr lvl="1"/>
            <a:endParaRPr lang="en-US" sz="1800" dirty="0" smtClean="0">
              <a:solidFill>
                <a:prstClr val="black"/>
              </a:solidFill>
              <a:latin typeface="微软雅黑" panose="020B0503020204020204" pitchFamily="34" charset="-122"/>
              <a:ea typeface="微软雅黑" panose="020B0503020204020204" pitchFamily="34" charset="-122"/>
            </a:endParaRPr>
          </a:p>
        </p:txBody>
      </p:sp>
      <p:grpSp>
        <p:nvGrpSpPr>
          <p:cNvPr id="3" name="Group 53"/>
          <p:cNvGrpSpPr/>
          <p:nvPr/>
        </p:nvGrpSpPr>
        <p:grpSpPr>
          <a:xfrm>
            <a:off x="381000" y="2286000"/>
            <a:ext cx="4419600" cy="3505200"/>
            <a:chOff x="381000" y="2819400"/>
            <a:chExt cx="4419600" cy="3505200"/>
          </a:xfrm>
        </p:grpSpPr>
        <p:sp>
          <p:nvSpPr>
            <p:cNvPr id="97" name="TextBox 96"/>
            <p:cNvSpPr txBox="1"/>
            <p:nvPr/>
          </p:nvSpPr>
          <p:spPr>
            <a:xfrm>
              <a:off x="3429000" y="3276600"/>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Condition?</a:t>
              </a:r>
            </a:p>
          </p:txBody>
        </p:sp>
        <p:sp>
          <p:nvSpPr>
            <p:cNvPr id="134" name="Rectangle 133"/>
            <p:cNvSpPr/>
            <p:nvPr/>
          </p:nvSpPr>
          <p:spPr>
            <a:xfrm>
              <a:off x="381000" y="2819400"/>
              <a:ext cx="3429000" cy="4572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Control</a:t>
              </a:r>
              <a:endParaRPr lang="en-US" sz="2000" dirty="0">
                <a:solidFill>
                  <a:prstClr val="black"/>
                </a:solidFill>
                <a:latin typeface="Calibri"/>
                <a:ea typeface="ＭＳ Ｐゴシック" pitchFamily="18" charset="-128"/>
                <a:cs typeface="Calibri"/>
              </a:endParaRPr>
            </a:p>
          </p:txBody>
        </p:sp>
        <p:sp>
          <p:nvSpPr>
            <p:cNvPr id="6" name="Rectangle 5"/>
            <p:cNvSpPr/>
            <p:nvPr/>
          </p:nvSpPr>
          <p:spPr>
            <a:xfrm>
              <a:off x="381000" y="5791200"/>
              <a:ext cx="3505200" cy="5334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Main Memory</a:t>
              </a:r>
              <a:endParaRPr lang="en-US" sz="2000" dirty="0">
                <a:solidFill>
                  <a:prstClr val="black"/>
                </a:solidFill>
                <a:latin typeface="Calibri"/>
                <a:ea typeface="ＭＳ Ｐゴシック" pitchFamily="18" charset="-128"/>
                <a:cs typeface="Calibri"/>
              </a:endParaRPr>
            </a:p>
          </p:txBody>
        </p:sp>
        <p:cxnSp>
          <p:nvCxnSpPr>
            <p:cNvPr id="8" name="Straight Arrow Connector 7"/>
            <p:cNvCxnSpPr/>
            <p:nvPr/>
          </p:nvCxnSpPr>
          <p:spPr bwMode="auto">
            <a:xfrm>
              <a:off x="1954882" y="5355517"/>
              <a:ext cx="0" cy="47213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3051817" y="5334000"/>
              <a:ext cx="3040" cy="502662"/>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11" name="TextBox 10"/>
            <p:cNvSpPr txBox="1"/>
            <p:nvPr/>
          </p:nvSpPr>
          <p:spPr>
            <a:xfrm>
              <a:off x="1676400" y="5334000"/>
              <a:ext cx="1020231"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Address</a:t>
              </a:r>
            </a:p>
          </p:txBody>
        </p:sp>
        <p:sp>
          <p:nvSpPr>
            <p:cNvPr id="12" name="TextBox 11"/>
            <p:cNvSpPr txBox="1"/>
            <p:nvPr/>
          </p:nvSpPr>
          <p:spPr>
            <a:xfrm>
              <a:off x="2971800" y="5334000"/>
              <a:ext cx="674083"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Data</a:t>
              </a:r>
            </a:p>
          </p:txBody>
        </p:sp>
        <p:cxnSp>
          <p:nvCxnSpPr>
            <p:cNvPr id="76" name="Straight Arrow Connector 75"/>
            <p:cNvCxnSpPr/>
            <p:nvPr/>
          </p:nvCxnSpPr>
          <p:spPr bwMode="auto">
            <a:xfrm>
              <a:off x="22098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6" name="TextBox 85"/>
            <p:cNvSpPr txBox="1"/>
            <p:nvPr/>
          </p:nvSpPr>
          <p:spPr>
            <a:xfrm>
              <a:off x="1752600" y="3276600"/>
              <a:ext cx="1828800" cy="400110"/>
            </a:xfrm>
            <a:prstGeom prst="rect">
              <a:avLst/>
            </a:prstGeom>
            <a:noFill/>
          </p:spPr>
          <p:txBody>
            <a:bodyPr wrap="square" rtlCol="0">
              <a:spAutoFit/>
            </a:bodyPr>
            <a:lstStyle/>
            <a:p>
              <a:pPr algn="ctr" eaLnBrk="1" hangingPunct="1">
                <a:spcBef>
                  <a:spcPct val="0"/>
                </a:spcBef>
              </a:pPr>
              <a:r>
                <a:rPr lang="en-US" sz="2000" dirty="0" smtClean="0">
                  <a:solidFill>
                    <a:prstClr val="black"/>
                  </a:solidFill>
                  <a:latin typeface="Calibri"/>
                  <a:ea typeface="ＭＳ Ｐゴシック"/>
                  <a:cs typeface="Calibri"/>
                </a:rPr>
                <a:t>Control Lines</a:t>
              </a:r>
            </a:p>
          </p:txBody>
        </p:sp>
        <p:sp>
          <p:nvSpPr>
            <p:cNvPr id="133" name="Rectangle 132"/>
            <p:cNvSpPr/>
            <p:nvPr/>
          </p:nvSpPr>
          <p:spPr>
            <a:xfrm rot="16200000">
              <a:off x="1485900" y="3009900"/>
              <a:ext cx="1600200" cy="3048000"/>
            </a:xfrm>
            <a:prstGeom prst="rect">
              <a:avLst/>
            </a:prstGeom>
            <a:solidFill>
              <a:schemeClr val="bg1"/>
            </a:solidFill>
            <a:ln w="12700" cmpd="sng">
              <a:solidFill>
                <a:schemeClr val="tx1"/>
              </a:solidFill>
            </a:ln>
          </p:spPr>
          <p:txBody>
            <a:bodyPr vert="horz" wrap="square" lIns="91440" tIns="45720" rIns="91440" bIns="45720" numCol="1" rtlCol="0" anchor="t" anchorCtr="0" compatLnSpc="1">
              <a:prstTxWarp prst="textNoShape">
                <a:avLst/>
              </a:prstTxWarp>
            </a:bodyPr>
            <a:lstStyle/>
            <a:p>
              <a:pPr algn="ctr">
                <a:spcBef>
                  <a:spcPct val="0"/>
                </a:spcBef>
              </a:pPr>
              <a:r>
                <a:rPr lang="en-US" sz="2000" dirty="0" err="1" smtClean="0">
                  <a:solidFill>
                    <a:prstClr val="black"/>
                  </a:solidFill>
                  <a:latin typeface="Calibri"/>
                  <a:ea typeface="ＭＳ Ｐゴシック" pitchFamily="18" charset="-128"/>
                  <a:cs typeface="Calibri"/>
                </a:rPr>
                <a:t>Datapath</a:t>
              </a:r>
              <a:endParaRPr lang="en-US" sz="2000" dirty="0">
                <a:solidFill>
                  <a:prstClr val="black"/>
                </a:solidFill>
                <a:latin typeface="Calibri"/>
                <a:ea typeface="ＭＳ Ｐゴシック" pitchFamily="18" charset="-128"/>
                <a:cs typeface="Calibri"/>
              </a:endParaRPr>
            </a:p>
          </p:txBody>
        </p:sp>
        <p:sp>
          <p:nvSpPr>
            <p:cNvPr id="110" name="Rectangle 109"/>
            <p:cNvSpPr/>
            <p:nvPr/>
          </p:nvSpPr>
          <p:spPr>
            <a:xfrm rot="16200000">
              <a:off x="701170" y="4404231"/>
              <a:ext cx="1340863" cy="304800"/>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sp>
          <p:nvSpPr>
            <p:cNvPr id="111" name="Rectangle 110"/>
            <p:cNvSpPr/>
            <p:nvPr/>
          </p:nvSpPr>
          <p:spPr>
            <a:xfrm rot="16200000">
              <a:off x="1159735" y="4402865"/>
              <a:ext cx="1348087" cy="314757"/>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Inst. Reg.</a:t>
              </a:r>
              <a:endParaRPr lang="en-US" sz="2000" dirty="0">
                <a:solidFill>
                  <a:prstClr val="black"/>
                </a:solidFill>
                <a:latin typeface="Calibri"/>
                <a:ea typeface="ＭＳ Ｐゴシック" pitchFamily="18" charset="-128"/>
                <a:cs typeface="Calibri"/>
              </a:endParaRPr>
            </a:p>
          </p:txBody>
        </p:sp>
        <p:grpSp>
          <p:nvGrpSpPr>
            <p:cNvPr id="5" name="Group 42"/>
            <p:cNvGrpSpPr/>
            <p:nvPr/>
          </p:nvGrpSpPr>
          <p:grpSpPr>
            <a:xfrm>
              <a:off x="2133600" y="3886200"/>
              <a:ext cx="914399" cy="1340863"/>
              <a:chOff x="2362200" y="3810000"/>
              <a:chExt cx="914399" cy="1340863"/>
            </a:xfrm>
          </p:grpSpPr>
          <p:grpSp>
            <p:nvGrpSpPr>
              <p:cNvPr id="7" name="Group 41"/>
              <p:cNvGrpSpPr/>
              <p:nvPr/>
            </p:nvGrpSpPr>
            <p:grpSpPr>
              <a:xfrm>
                <a:off x="2362200" y="3810000"/>
                <a:ext cx="914399" cy="1340863"/>
                <a:chOff x="2362200" y="3810000"/>
                <a:chExt cx="914399" cy="1340863"/>
              </a:xfrm>
            </p:grpSpPr>
            <p:sp>
              <p:nvSpPr>
                <p:cNvPr id="114" name="Rectangle 113"/>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5" name="Rectangle 114"/>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6" name="Rectangle 115"/>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7" name="Rectangle 116"/>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8" name="Rectangle 117"/>
                <p:cNvSpPr/>
                <p:nvPr/>
              </p:nvSpPr>
              <p:spPr>
                <a:xfrm rot="16200000">
                  <a:off x="23775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19" name="Rectangle 118"/>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120" name="TextBox 119"/>
              <p:cNvSpPr txBox="1"/>
              <p:nvPr/>
            </p:nvSpPr>
            <p:spPr>
              <a:xfrm rot="16200000">
                <a:off x="2178085" y="4272295"/>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21" name="Freeform 31"/>
            <p:cNvSpPr>
              <a:spLocks/>
            </p:cNvSpPr>
            <p:nvPr/>
          </p:nvSpPr>
          <p:spPr bwMode="auto">
            <a:xfrm rot="16200000">
              <a:off x="2867821" y="4371179"/>
              <a:ext cx="1068386" cy="403227"/>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254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122" name="Straight Arrow Connector 121"/>
            <p:cNvCxnSpPr/>
            <p:nvPr/>
          </p:nvCxnSpPr>
          <p:spPr bwMode="auto">
            <a:xfrm flipV="1">
              <a:off x="1905000" y="32766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3" name="Straight Arrow Connector 122"/>
            <p:cNvCxnSpPr/>
            <p:nvPr/>
          </p:nvCxnSpPr>
          <p:spPr bwMode="auto">
            <a:xfrm flipV="1">
              <a:off x="3429000" y="3276600"/>
              <a:ext cx="0" cy="914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4" name="Straight Arrow Connector 123"/>
            <p:cNvCxnSpPr/>
            <p:nvPr/>
          </p:nvCxnSpPr>
          <p:spPr bwMode="auto">
            <a:xfrm>
              <a:off x="23622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5" name="Straight Arrow Connector 124"/>
            <p:cNvCxnSpPr/>
            <p:nvPr/>
          </p:nvCxnSpPr>
          <p:spPr bwMode="auto">
            <a:xfrm>
              <a:off x="25146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6" name="Straight Arrow Connector 125"/>
            <p:cNvCxnSpPr/>
            <p:nvPr/>
          </p:nvCxnSpPr>
          <p:spPr bwMode="auto">
            <a:xfrm>
              <a:off x="26670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7" name="Straight Arrow Connector 126"/>
            <p:cNvCxnSpPr/>
            <p:nvPr/>
          </p:nvCxnSpPr>
          <p:spPr bwMode="auto">
            <a:xfrm>
              <a:off x="28194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8" name="Straight Arrow Connector 127"/>
            <p:cNvCxnSpPr/>
            <p:nvPr/>
          </p:nvCxnSpPr>
          <p:spPr bwMode="auto">
            <a:xfrm>
              <a:off x="29718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9" name="Straight Arrow Connector 128"/>
            <p:cNvCxnSpPr/>
            <p:nvPr/>
          </p:nvCxnSpPr>
          <p:spPr bwMode="auto">
            <a:xfrm>
              <a:off x="31242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0" name="Straight Arrow Connector 129"/>
            <p:cNvCxnSpPr/>
            <p:nvPr/>
          </p:nvCxnSpPr>
          <p:spPr bwMode="auto">
            <a:xfrm>
              <a:off x="32766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1" name="Straight Arrow Connector 130"/>
            <p:cNvCxnSpPr/>
            <p:nvPr/>
          </p:nvCxnSpPr>
          <p:spPr bwMode="auto">
            <a:xfrm>
              <a:off x="2057400" y="32766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2" name="TextBox 131"/>
            <p:cNvSpPr txBox="1"/>
            <p:nvPr/>
          </p:nvSpPr>
          <p:spPr>
            <a:xfrm>
              <a:off x="685800" y="3276600"/>
              <a:ext cx="15240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Instruction</a:t>
              </a:r>
            </a:p>
          </p:txBody>
        </p:sp>
        <p:cxnSp>
          <p:nvCxnSpPr>
            <p:cNvPr id="142" name="Straight Arrow Connector 141"/>
            <p:cNvCxnSpPr/>
            <p:nvPr/>
          </p:nvCxnSpPr>
          <p:spPr bwMode="auto">
            <a:xfrm>
              <a:off x="457200" y="3276600"/>
              <a:ext cx="0" cy="2514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4" name="Straight Arrow Connector 143"/>
            <p:cNvCxnSpPr/>
            <p:nvPr/>
          </p:nvCxnSpPr>
          <p:spPr bwMode="auto">
            <a:xfrm flipV="1">
              <a:off x="609600" y="3276600"/>
              <a:ext cx="0" cy="2514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6" name="TextBox 145"/>
            <p:cNvSpPr txBox="1"/>
            <p:nvPr/>
          </p:nvSpPr>
          <p:spPr>
            <a:xfrm>
              <a:off x="533400" y="5334000"/>
              <a:ext cx="794183"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Busy?</a:t>
              </a:r>
            </a:p>
          </p:txBody>
        </p:sp>
      </p:grpSp>
    </p:spTree>
    <p:extLst>
      <p:ext uri="{BB962C8B-B14F-4D97-AF65-F5344CB8AC3E}">
        <p14:creationId xmlns:p14="http://schemas.microsoft.com/office/powerpoint/2010/main" val="373743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14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07" y="129782"/>
            <a:ext cx="8229600" cy="612602"/>
          </a:xfrm>
        </p:spPr>
        <p:txBody>
          <a:bodyPr>
            <a:normAutofit/>
          </a:bodyPr>
          <a:lstStyle/>
          <a:p>
            <a:r>
              <a:rPr lang="zh-CN" altLang="en-US" sz="2800" dirty="0" smtClean="0"/>
              <a:t>微程序控制</a:t>
            </a:r>
            <a:r>
              <a:rPr lang="en-US" altLang="zh-CN" sz="2800" dirty="0" smtClean="0"/>
              <a:t>RISC-V</a:t>
            </a:r>
            <a:r>
              <a:rPr lang="zh-CN" altLang="en-US" sz="2800" dirty="0" smtClean="0"/>
              <a:t>的单总线数据通路</a:t>
            </a:r>
            <a:endParaRPr lang="en-US" sz="2800" dirty="0"/>
          </a:p>
        </p:txBody>
      </p:sp>
      <p:sp>
        <p:nvSpPr>
          <p:cNvPr id="139" name="日期占位符 138"/>
          <p:cNvSpPr>
            <a:spLocks noGrp="1"/>
          </p:cNvSpPr>
          <p:nvPr>
            <p:ph type="dt" sz="half" idx="10"/>
          </p:nvPr>
        </p:nvSpPr>
        <p:spPr/>
        <p:txBody>
          <a:bodyPr/>
          <a:lstStyle/>
          <a:p>
            <a:fld id="{6E26C39B-6839-475A-B2A0-170BA672FDFC}" type="datetime1">
              <a:rPr lang="zh-CN" altLang="en-US" smtClean="0"/>
              <a:t>2020/2/27</a:t>
            </a:fld>
            <a:endParaRPr lang="zh-CN" altLang="en-US"/>
          </a:p>
        </p:txBody>
      </p:sp>
      <p:sp>
        <p:nvSpPr>
          <p:cNvPr id="3" name="Slide Number Placeholder 2"/>
          <p:cNvSpPr>
            <a:spLocks noGrp="1"/>
          </p:cNvSpPr>
          <p:nvPr>
            <p:ph type="sldNum" sz="quarter" idx="12"/>
          </p:nvPr>
        </p:nvSpPr>
        <p:spPr/>
        <p:txBody>
          <a:bodyPr/>
          <a:lstStyle/>
          <a:p>
            <a:fld id="{890A75C8-C148-D646-81FC-1D13FFF086FF}" type="slidenum">
              <a:rPr lang="en-US" smtClean="0"/>
              <a:pPr/>
              <a:t>104</a:t>
            </a:fld>
            <a:endParaRPr lang="en-US"/>
          </a:p>
        </p:txBody>
      </p:sp>
      <p:sp>
        <p:nvSpPr>
          <p:cNvPr id="316" name="Content Placeholder 315"/>
          <p:cNvSpPr>
            <a:spLocks noGrp="1"/>
          </p:cNvSpPr>
          <p:nvPr>
            <p:ph idx="4294967295"/>
          </p:nvPr>
        </p:nvSpPr>
        <p:spPr>
          <a:xfrm>
            <a:off x="325925" y="5332490"/>
            <a:ext cx="8382000" cy="1108295"/>
          </a:xfrm>
        </p:spPr>
        <p:txBody>
          <a:bodyPr>
            <a:normAutofit fontScale="92500" lnSpcReduction="20000"/>
          </a:bodyPr>
          <a:lstStyle/>
          <a:p>
            <a:pPr marL="0" indent="0">
              <a:buNone/>
            </a:pPr>
            <a:r>
              <a:rPr lang="zh-CN" altLang="en-US" sz="2000" dirty="0" smtClean="0">
                <a:latin typeface="微软雅黑" pitchFamily="34" charset="-122"/>
                <a:ea typeface="微软雅黑" pitchFamily="34" charset="-122"/>
              </a:rPr>
              <a:t>微指令的寄存器传输级表示</a:t>
            </a:r>
            <a:r>
              <a:rPr lang="en-US" sz="2000" dirty="0" smtClean="0">
                <a:latin typeface="微软雅黑" pitchFamily="34" charset="-122"/>
                <a:ea typeface="微软雅黑" pitchFamily="34" charset="-122"/>
              </a:rPr>
              <a:t>:</a:t>
            </a:r>
          </a:p>
          <a:p>
            <a:r>
              <a:rPr lang="en-US" sz="1800" dirty="0" smtClean="0">
                <a:latin typeface="微软雅黑" pitchFamily="34" charset="-122"/>
                <a:ea typeface="微软雅黑" pitchFamily="34" charset="-122"/>
              </a:rPr>
              <a:t>MA:=PC means </a:t>
            </a:r>
            <a:r>
              <a:rPr lang="en-US" sz="1800" dirty="0" err="1" smtClean="0">
                <a:latin typeface="微软雅黑" pitchFamily="34" charset="-122"/>
                <a:ea typeface="微软雅黑" pitchFamily="34" charset="-122"/>
              </a:rPr>
              <a:t>RegSel</a:t>
            </a:r>
            <a:r>
              <a:rPr lang="en-US" sz="1800" dirty="0" smtClean="0">
                <a:latin typeface="微软雅黑" pitchFamily="34" charset="-122"/>
                <a:ea typeface="微软雅黑" pitchFamily="34" charset="-122"/>
              </a:rPr>
              <a:t>=PC; </a:t>
            </a:r>
            <a:r>
              <a:rPr lang="en-US" sz="1800" dirty="0" err="1" smtClean="0">
                <a:latin typeface="微软雅黑" pitchFamily="34" charset="-122"/>
                <a:ea typeface="微软雅黑" pitchFamily="34" charset="-122"/>
              </a:rPr>
              <a:t>RegW</a:t>
            </a:r>
            <a:r>
              <a:rPr lang="en-US" sz="1800" dirty="0" smtClean="0">
                <a:latin typeface="微软雅黑" pitchFamily="34" charset="-122"/>
                <a:ea typeface="微软雅黑" pitchFamily="34" charset="-122"/>
              </a:rPr>
              <a:t>=0; </a:t>
            </a:r>
            <a:r>
              <a:rPr lang="en-US" sz="1800" dirty="0" err="1" smtClean="0">
                <a:latin typeface="微软雅黑" pitchFamily="34" charset="-122"/>
                <a:ea typeface="微软雅黑" pitchFamily="34" charset="-122"/>
              </a:rPr>
              <a:t>RegEn</a:t>
            </a:r>
            <a:r>
              <a:rPr lang="en-US" sz="1800" dirty="0" smtClean="0">
                <a:latin typeface="微软雅黑" pitchFamily="34" charset="-122"/>
                <a:ea typeface="微软雅黑" pitchFamily="34" charset="-122"/>
              </a:rPr>
              <a:t>=1; </a:t>
            </a:r>
            <a:r>
              <a:rPr lang="en-US" sz="1800" dirty="0" err="1" smtClean="0">
                <a:latin typeface="微软雅黑" pitchFamily="34" charset="-122"/>
                <a:ea typeface="微软雅黑" pitchFamily="34" charset="-122"/>
              </a:rPr>
              <a:t>MALd</a:t>
            </a:r>
            <a:r>
              <a:rPr lang="en-US" sz="1800" dirty="0" smtClean="0">
                <a:latin typeface="微软雅黑" pitchFamily="34" charset="-122"/>
                <a:ea typeface="微软雅黑" pitchFamily="34" charset="-122"/>
              </a:rPr>
              <a:t>=1</a:t>
            </a:r>
          </a:p>
          <a:p>
            <a:r>
              <a:rPr lang="en-US" sz="1800" dirty="0" smtClean="0">
                <a:latin typeface="微软雅黑" pitchFamily="34" charset="-122"/>
                <a:ea typeface="微软雅黑" pitchFamily="34" charset="-122"/>
              </a:rPr>
              <a:t>B:=</a:t>
            </a:r>
            <a:r>
              <a:rPr lang="en-US" sz="1800" dirty="0" err="1" smtClean="0">
                <a:latin typeface="微软雅黑" pitchFamily="34" charset="-122"/>
                <a:ea typeface="微软雅黑" pitchFamily="34" charset="-122"/>
              </a:rPr>
              <a:t>Reg</a:t>
            </a:r>
            <a:r>
              <a:rPr lang="en-US" sz="1800" dirty="0" smtClean="0">
                <a:latin typeface="微软雅黑" pitchFamily="34" charset="-122"/>
                <a:ea typeface="微软雅黑" pitchFamily="34" charset="-122"/>
              </a:rPr>
              <a:t>[rs2] means </a:t>
            </a:r>
            <a:r>
              <a:rPr lang="en-US" sz="1800" dirty="0" err="1" smtClean="0">
                <a:latin typeface="微软雅黑" pitchFamily="34" charset="-122"/>
                <a:ea typeface="微软雅黑" pitchFamily="34" charset="-122"/>
              </a:rPr>
              <a:t>RegSel</a:t>
            </a:r>
            <a:r>
              <a:rPr lang="en-US" sz="1800" dirty="0" smtClean="0">
                <a:latin typeface="微软雅黑" pitchFamily="34" charset="-122"/>
                <a:ea typeface="微软雅黑" pitchFamily="34" charset="-122"/>
              </a:rPr>
              <a:t>=rs2; </a:t>
            </a:r>
            <a:r>
              <a:rPr lang="en-US" sz="1800" dirty="0" err="1" smtClean="0">
                <a:latin typeface="微软雅黑" pitchFamily="34" charset="-122"/>
                <a:ea typeface="微软雅黑" pitchFamily="34" charset="-122"/>
              </a:rPr>
              <a:t>RegW</a:t>
            </a:r>
            <a:r>
              <a:rPr lang="en-US" sz="1800" dirty="0" smtClean="0">
                <a:latin typeface="微软雅黑" pitchFamily="34" charset="-122"/>
                <a:ea typeface="微软雅黑" pitchFamily="34" charset="-122"/>
              </a:rPr>
              <a:t>=0; </a:t>
            </a:r>
            <a:r>
              <a:rPr lang="en-US" sz="1800" dirty="0" err="1" smtClean="0">
                <a:latin typeface="微软雅黑" pitchFamily="34" charset="-122"/>
                <a:ea typeface="微软雅黑" pitchFamily="34" charset="-122"/>
              </a:rPr>
              <a:t>RegEn</a:t>
            </a:r>
            <a:r>
              <a:rPr lang="en-US" sz="1800" dirty="0" smtClean="0">
                <a:latin typeface="微软雅黑" pitchFamily="34" charset="-122"/>
                <a:ea typeface="微软雅黑" pitchFamily="34" charset="-122"/>
              </a:rPr>
              <a:t>=1; </a:t>
            </a:r>
            <a:r>
              <a:rPr lang="en-US" sz="1800" dirty="0" err="1" smtClean="0">
                <a:latin typeface="微软雅黑" pitchFamily="34" charset="-122"/>
                <a:ea typeface="微软雅黑" pitchFamily="34" charset="-122"/>
              </a:rPr>
              <a:t>BLd</a:t>
            </a:r>
            <a:r>
              <a:rPr lang="en-US" sz="1800" dirty="0" smtClean="0">
                <a:latin typeface="微软雅黑" pitchFamily="34" charset="-122"/>
                <a:ea typeface="微软雅黑" pitchFamily="34" charset="-122"/>
              </a:rPr>
              <a:t>=1</a:t>
            </a:r>
          </a:p>
          <a:p>
            <a:r>
              <a:rPr lang="en-US" sz="1800" dirty="0" err="1" smtClean="0">
                <a:latin typeface="微软雅黑" pitchFamily="34" charset="-122"/>
                <a:ea typeface="微软雅黑" pitchFamily="34" charset="-122"/>
              </a:rPr>
              <a:t>Reg</a:t>
            </a:r>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rd</a:t>
            </a:r>
            <a:r>
              <a:rPr lang="en-US" sz="1800" dirty="0" smtClean="0">
                <a:latin typeface="微软雅黑" pitchFamily="34" charset="-122"/>
                <a:ea typeface="微软雅黑" pitchFamily="34" charset="-122"/>
              </a:rPr>
              <a:t>]:=A+B means </a:t>
            </a:r>
            <a:r>
              <a:rPr lang="en-US" sz="1800" dirty="0" err="1" smtClean="0">
                <a:latin typeface="微软雅黑" pitchFamily="34" charset="-122"/>
                <a:ea typeface="微软雅黑" pitchFamily="34" charset="-122"/>
              </a:rPr>
              <a:t>ALUop</a:t>
            </a:r>
            <a:r>
              <a:rPr lang="en-US" sz="1800" dirty="0" smtClean="0">
                <a:latin typeface="微软雅黑" pitchFamily="34" charset="-122"/>
                <a:ea typeface="微软雅黑" pitchFamily="34" charset="-122"/>
              </a:rPr>
              <a:t>=Add; </a:t>
            </a:r>
            <a:r>
              <a:rPr lang="en-US" sz="1800" dirty="0" err="1" smtClean="0">
                <a:latin typeface="微软雅黑" pitchFamily="34" charset="-122"/>
                <a:ea typeface="微软雅黑" pitchFamily="34" charset="-122"/>
              </a:rPr>
              <a:t>ALUEn</a:t>
            </a:r>
            <a:r>
              <a:rPr lang="en-US" sz="1800" dirty="0" smtClean="0">
                <a:latin typeface="微软雅黑" pitchFamily="34" charset="-122"/>
                <a:ea typeface="微软雅黑" pitchFamily="34" charset="-122"/>
              </a:rPr>
              <a:t>=1; </a:t>
            </a:r>
            <a:r>
              <a:rPr lang="en-US" sz="1800" dirty="0" err="1" smtClean="0">
                <a:latin typeface="微软雅黑" pitchFamily="34" charset="-122"/>
                <a:ea typeface="微软雅黑" pitchFamily="34" charset="-122"/>
              </a:rPr>
              <a:t>RegSel</a:t>
            </a:r>
            <a:r>
              <a:rPr lang="en-US" sz="1800" dirty="0" smtClean="0">
                <a:latin typeface="微软雅黑" pitchFamily="34" charset="-122"/>
                <a:ea typeface="微软雅黑" pitchFamily="34" charset="-122"/>
              </a:rPr>
              <a:t>=</a:t>
            </a:r>
            <a:r>
              <a:rPr lang="en-US" sz="1800" dirty="0" err="1" smtClean="0">
                <a:latin typeface="微软雅黑" pitchFamily="34" charset="-122"/>
                <a:ea typeface="微软雅黑" pitchFamily="34" charset="-122"/>
              </a:rPr>
              <a:t>rd</a:t>
            </a:r>
            <a:r>
              <a:rPr lang="en-US" sz="1800" dirty="0" smtClean="0">
                <a:latin typeface="微软雅黑" pitchFamily="34" charset="-122"/>
                <a:ea typeface="微软雅黑" pitchFamily="34" charset="-122"/>
              </a:rPr>
              <a:t>; </a:t>
            </a:r>
            <a:r>
              <a:rPr lang="en-US" sz="1800" dirty="0" err="1" smtClean="0">
                <a:latin typeface="微软雅黑" pitchFamily="34" charset="-122"/>
                <a:ea typeface="微软雅黑" pitchFamily="34" charset="-122"/>
              </a:rPr>
              <a:t>RegW</a:t>
            </a:r>
            <a:r>
              <a:rPr lang="en-US" sz="1800" dirty="0" smtClean="0">
                <a:latin typeface="微软雅黑" pitchFamily="34" charset="-122"/>
                <a:ea typeface="微软雅黑" pitchFamily="34" charset="-122"/>
              </a:rPr>
              <a:t>=1</a:t>
            </a:r>
            <a:endParaRPr lang="en-US" sz="1800" dirty="0">
              <a:latin typeface="微软雅黑" pitchFamily="34" charset="-122"/>
              <a:ea typeface="微软雅黑" pitchFamily="34" charset="-122"/>
            </a:endParaRPr>
          </a:p>
        </p:txBody>
      </p:sp>
      <p:grpSp>
        <p:nvGrpSpPr>
          <p:cNvPr id="315" name="Group 314"/>
          <p:cNvGrpSpPr/>
          <p:nvPr/>
        </p:nvGrpSpPr>
        <p:grpSpPr>
          <a:xfrm>
            <a:off x="1010207" y="837192"/>
            <a:ext cx="7467600" cy="4410045"/>
            <a:chOff x="990600" y="1152556"/>
            <a:chExt cx="7467600" cy="4410045"/>
          </a:xfrm>
        </p:grpSpPr>
        <p:sp>
          <p:nvSpPr>
            <p:cNvPr id="71" name="Rectangle 70"/>
            <p:cNvSpPr/>
            <p:nvPr/>
          </p:nvSpPr>
          <p:spPr>
            <a:xfrm>
              <a:off x="2590800" y="2667001"/>
              <a:ext cx="1790700" cy="2133600"/>
            </a:xfrm>
            <a:prstGeom prst="rect">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spcBef>
                  <a:spcPct val="0"/>
                </a:spcBef>
              </a:pPr>
              <a:endParaRPr lang="en-US" sz="20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5" name="TextBox 4"/>
            <p:cNvSpPr txBox="1"/>
            <p:nvPr/>
          </p:nvSpPr>
          <p:spPr>
            <a:xfrm>
              <a:off x="4800600" y="1295401"/>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Condition?</a:t>
              </a:r>
            </a:p>
          </p:txBody>
        </p:sp>
        <p:sp>
          <p:nvSpPr>
            <p:cNvPr id="7" name="Rectangle 6"/>
            <p:cNvSpPr/>
            <p:nvPr/>
          </p:nvSpPr>
          <p:spPr>
            <a:xfrm>
              <a:off x="6629400" y="2667001"/>
              <a:ext cx="1143000" cy="21336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Main Memory</a:t>
              </a:r>
              <a:endParaRPr lang="en-US" sz="2000" dirty="0">
                <a:solidFill>
                  <a:prstClr val="black"/>
                </a:solidFill>
                <a:latin typeface="Calibri"/>
                <a:ea typeface="ＭＳ Ｐゴシック" pitchFamily="18" charset="-128"/>
                <a:cs typeface="Calibri"/>
              </a:endParaRPr>
            </a:p>
          </p:txBody>
        </p:sp>
        <p:sp>
          <p:nvSpPr>
            <p:cNvPr id="15" name="Rectangle 14"/>
            <p:cNvSpPr/>
            <p:nvPr/>
          </p:nvSpPr>
          <p:spPr>
            <a:xfrm rot="16200000">
              <a:off x="2434719" y="3508882"/>
              <a:ext cx="1340863" cy="2666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000" dirty="0" smtClean="0">
                  <a:solidFill>
                    <a:prstClr val="black"/>
                  </a:solidFill>
                  <a:latin typeface="Calibri"/>
                  <a:ea typeface="ＭＳ Ｐゴシック" pitchFamily="18" charset="-128"/>
                  <a:cs typeface="Calibri"/>
                </a:rPr>
                <a:t>PC</a:t>
              </a:r>
              <a:endParaRPr lang="en-US" sz="2000" dirty="0">
                <a:solidFill>
                  <a:prstClr val="black"/>
                </a:solidFill>
                <a:latin typeface="Calibri"/>
                <a:ea typeface="ＭＳ Ｐゴシック" pitchFamily="18" charset="-128"/>
                <a:cs typeface="Calibri"/>
              </a:endParaRPr>
            </a:p>
          </p:txBody>
        </p:sp>
        <p:grpSp>
          <p:nvGrpSpPr>
            <p:cNvPr id="17" name="Group 16"/>
            <p:cNvGrpSpPr/>
            <p:nvPr/>
          </p:nvGrpSpPr>
          <p:grpSpPr>
            <a:xfrm>
              <a:off x="3390900" y="2971801"/>
              <a:ext cx="914399" cy="1340863"/>
              <a:chOff x="2362200" y="3810000"/>
              <a:chExt cx="914399" cy="1340863"/>
            </a:xfrm>
          </p:grpSpPr>
          <p:grpSp>
            <p:nvGrpSpPr>
              <p:cNvPr id="33" name="Group 32"/>
              <p:cNvGrpSpPr/>
              <p:nvPr/>
            </p:nvGrpSpPr>
            <p:grpSpPr>
              <a:xfrm>
                <a:off x="2362200" y="3810000"/>
                <a:ext cx="914399" cy="1340863"/>
                <a:chOff x="2362200" y="3810000"/>
                <a:chExt cx="914399" cy="1340863"/>
              </a:xfrm>
            </p:grpSpPr>
            <p:sp>
              <p:nvSpPr>
                <p:cNvPr id="35" name="Rectangle 34"/>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6" name="Rectangle 35"/>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7" name="Rectangle 36"/>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8" name="Rectangle 37"/>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39" name="Rectangle 38"/>
                <p:cNvSpPr/>
                <p:nvPr/>
              </p:nvSpPr>
              <p:spPr>
                <a:xfrm rot="16200000">
                  <a:off x="23775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40" name="Rectangle 39"/>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endParaRPr lang="en-US" sz="2000" dirty="0">
                    <a:solidFill>
                      <a:prstClr val="black"/>
                    </a:solidFill>
                    <a:latin typeface="Calibri"/>
                    <a:ea typeface="ＭＳ Ｐゴシック" pitchFamily="18" charset="-128"/>
                    <a:cs typeface="Calibri"/>
                  </a:endParaRPr>
                </a:p>
              </p:txBody>
            </p:sp>
          </p:grpSp>
          <p:sp>
            <p:nvSpPr>
              <p:cNvPr id="34" name="TextBox 33"/>
              <p:cNvSpPr txBox="1"/>
              <p:nvPr/>
            </p:nvSpPr>
            <p:spPr>
              <a:xfrm rot="16200000">
                <a:off x="2223507" y="4253493"/>
                <a:ext cx="1134696"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Registers</a:t>
                </a:r>
              </a:p>
            </p:txBody>
          </p:sp>
        </p:grpSp>
        <p:sp>
          <p:nvSpPr>
            <p:cNvPr id="18" name="Freeform 31"/>
            <p:cNvSpPr>
              <a:spLocks/>
            </p:cNvSpPr>
            <p:nvPr/>
          </p:nvSpPr>
          <p:spPr bwMode="auto">
            <a:xfrm rot="16200000">
              <a:off x="4533107" y="3467896"/>
              <a:ext cx="1601788"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algn="ctr" eaLnBrk="1" hangingPunct="1">
                <a:spcBef>
                  <a:spcPct val="0"/>
                </a:spcBef>
              </a:pPr>
              <a:r>
                <a:rPr lang="en-US" sz="2000" dirty="0" smtClean="0">
                  <a:solidFill>
                    <a:prstClr val="black"/>
                  </a:solidFill>
                  <a:latin typeface="Calibri"/>
                  <a:ea typeface="ＭＳ Ｐゴシック"/>
                  <a:cs typeface="Calibri"/>
                </a:rPr>
                <a:t>ALU</a:t>
              </a:r>
              <a:endParaRPr lang="en-US" sz="2000" dirty="0">
                <a:solidFill>
                  <a:prstClr val="black"/>
                </a:solidFill>
                <a:latin typeface="Calibri"/>
                <a:ea typeface="ＭＳ Ｐゴシック"/>
                <a:cs typeface="Calibri"/>
              </a:endParaRPr>
            </a:p>
          </p:txBody>
        </p:sp>
        <p:cxnSp>
          <p:nvCxnSpPr>
            <p:cNvPr id="19" name="Straight Arrow Connector 18"/>
            <p:cNvCxnSpPr/>
            <p:nvPr/>
          </p:nvCxnSpPr>
          <p:spPr bwMode="auto">
            <a:xfrm flipV="1">
              <a:off x="1752600" y="1600201"/>
              <a:ext cx="0" cy="2057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flipV="1">
              <a:off x="5486400" y="1676401"/>
              <a:ext cx="0" cy="1524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Connector 41"/>
            <p:cNvCxnSpPr/>
            <p:nvPr/>
          </p:nvCxnSpPr>
          <p:spPr bwMode="auto">
            <a:xfrm>
              <a:off x="990600" y="5562601"/>
              <a:ext cx="6629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0" name="Trapezoid 59"/>
            <p:cNvSpPr/>
            <p:nvPr/>
          </p:nvSpPr>
          <p:spPr>
            <a:xfrm flipV="1">
              <a:off x="2933700" y="2209801"/>
              <a:ext cx="838200" cy="228600"/>
            </a:xfrm>
            <a:prstGeom prst="trapezoid">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61" name="Straight Arrow Connector 60"/>
            <p:cNvCxnSpPr/>
            <p:nvPr/>
          </p:nvCxnSpPr>
          <p:spPr bwMode="auto">
            <a:xfrm>
              <a:off x="30099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a:off x="32385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4" name="Straight Arrow Connector 63"/>
            <p:cNvCxnSpPr/>
            <p:nvPr/>
          </p:nvCxnSpPr>
          <p:spPr bwMode="auto">
            <a:xfrm>
              <a:off x="34671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p:nvPr/>
          </p:nvCxnSpPr>
          <p:spPr bwMode="auto">
            <a:xfrm>
              <a:off x="36957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6" name="TextBox 65"/>
            <p:cNvSpPr txBox="1"/>
            <p:nvPr/>
          </p:nvSpPr>
          <p:spPr>
            <a:xfrm rot="16200000">
              <a:off x="3227280" y="1425090"/>
              <a:ext cx="914400" cy="369332"/>
            </a:xfrm>
            <a:prstGeom prst="rect">
              <a:avLst/>
            </a:prstGeom>
            <a:noFill/>
          </p:spPr>
          <p:txBody>
            <a:bodyPr wrap="square" rtlCol="0">
              <a:spAutoFit/>
            </a:bodyPr>
            <a:lstStyle/>
            <a:p>
              <a:pPr eaLnBrk="1" hangingPunct="1">
                <a:spcBef>
                  <a:spcPct val="0"/>
                </a:spcBef>
              </a:pPr>
              <a:r>
                <a:rPr lang="en-US" dirty="0" smtClean="0">
                  <a:solidFill>
                    <a:prstClr val="black"/>
                  </a:solidFill>
                  <a:latin typeface="Calibri"/>
                  <a:ea typeface="ＭＳ Ｐゴシック"/>
                  <a:cs typeface="Calibri"/>
                </a:rPr>
                <a:t>32 (PC)</a:t>
              </a:r>
            </a:p>
          </p:txBody>
        </p:sp>
        <p:sp>
          <p:nvSpPr>
            <p:cNvPr id="67" name="TextBox 66"/>
            <p:cNvSpPr txBox="1"/>
            <p:nvPr/>
          </p:nvSpPr>
          <p:spPr>
            <a:xfrm rot="16200000">
              <a:off x="3176572" y="1614473"/>
              <a:ext cx="485745" cy="400110"/>
            </a:xfrm>
            <a:prstGeom prst="rect">
              <a:avLst/>
            </a:prstGeom>
            <a:noFill/>
          </p:spPr>
          <p:txBody>
            <a:bodyPr wrap="square" rtlCol="0">
              <a:spAutoFit/>
            </a:bodyPr>
            <a:lstStyle/>
            <a:p>
              <a:pPr eaLnBrk="1" hangingPunct="1">
                <a:spcBef>
                  <a:spcPct val="0"/>
                </a:spcBef>
              </a:pPr>
              <a:r>
                <a:rPr lang="en-US" sz="2000" dirty="0" err="1" smtClean="0">
                  <a:solidFill>
                    <a:prstClr val="black"/>
                  </a:solidFill>
                  <a:latin typeface="Calibri"/>
                  <a:ea typeface="ＭＳ Ｐゴシック"/>
                  <a:cs typeface="Calibri"/>
                </a:rPr>
                <a:t>rd</a:t>
              </a:r>
              <a:endParaRPr lang="en-US" sz="2000" dirty="0" smtClean="0">
                <a:solidFill>
                  <a:prstClr val="black"/>
                </a:solidFill>
                <a:latin typeface="Calibri"/>
                <a:ea typeface="ＭＳ Ｐゴシック"/>
                <a:cs typeface="Calibri"/>
              </a:endParaRPr>
            </a:p>
          </p:txBody>
        </p:sp>
        <p:sp>
          <p:nvSpPr>
            <p:cNvPr id="68" name="TextBox 67"/>
            <p:cNvSpPr txBox="1"/>
            <p:nvPr/>
          </p:nvSpPr>
          <p:spPr>
            <a:xfrm rot="16200000">
              <a:off x="2681272" y="1576373"/>
              <a:ext cx="561945"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rs1</a:t>
              </a:r>
            </a:p>
          </p:txBody>
        </p:sp>
        <p:sp>
          <p:nvSpPr>
            <p:cNvPr id="69" name="TextBox 68"/>
            <p:cNvSpPr txBox="1"/>
            <p:nvPr/>
          </p:nvSpPr>
          <p:spPr>
            <a:xfrm rot="16200000">
              <a:off x="2928983" y="1576373"/>
              <a:ext cx="561945"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rs2</a:t>
              </a:r>
            </a:p>
          </p:txBody>
        </p:sp>
        <p:cxnSp>
          <p:nvCxnSpPr>
            <p:cNvPr id="70" name="Straight Arrow Connector 69"/>
            <p:cNvCxnSpPr/>
            <p:nvPr/>
          </p:nvCxnSpPr>
          <p:spPr bwMode="auto">
            <a:xfrm>
              <a:off x="3390900" y="24384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8" name="TextBox 77"/>
            <p:cNvSpPr txBox="1"/>
            <p:nvPr/>
          </p:nvSpPr>
          <p:spPr>
            <a:xfrm rot="16200000">
              <a:off x="1952655" y="3495646"/>
              <a:ext cx="16002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Register RAM</a:t>
              </a:r>
            </a:p>
          </p:txBody>
        </p:sp>
        <p:sp>
          <p:nvSpPr>
            <p:cNvPr id="79" name="TextBox 78"/>
            <p:cNvSpPr txBox="1"/>
            <p:nvPr/>
          </p:nvSpPr>
          <p:spPr>
            <a:xfrm>
              <a:off x="2933700" y="2590801"/>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Address</a:t>
              </a:r>
            </a:p>
          </p:txBody>
        </p:sp>
        <p:grpSp>
          <p:nvGrpSpPr>
            <p:cNvPr id="133" name="Group 132"/>
            <p:cNvGrpSpPr/>
            <p:nvPr/>
          </p:nvGrpSpPr>
          <p:grpSpPr>
            <a:xfrm>
              <a:off x="3200400" y="4800601"/>
              <a:ext cx="457200" cy="762000"/>
              <a:chOff x="2019300" y="4953000"/>
              <a:chExt cx="457200" cy="762000"/>
            </a:xfrm>
          </p:grpSpPr>
          <p:sp>
            <p:nvSpPr>
              <p:cNvPr id="43" name="Isosceles Triangle 42"/>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81" name="Straight Arrow Connector 80"/>
              <p:cNvCxnSpPr/>
              <p:nvPr/>
            </p:nvCxnSpPr>
            <p:spPr bwMode="auto">
              <a:xfrm>
                <a:off x="2247900" y="5486400"/>
                <a:ext cx="0" cy="2286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a:off x="2247900" y="4953000"/>
                <a:ext cx="0" cy="228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85" name="Straight Arrow Connector 84"/>
            <p:cNvCxnSpPr/>
            <p:nvPr/>
          </p:nvCxnSpPr>
          <p:spPr bwMode="auto">
            <a:xfrm flipV="1">
              <a:off x="3810000" y="4800601"/>
              <a:ext cx="0" cy="7620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0" name="Isosceles Triangle 99"/>
            <p:cNvSpPr/>
            <p:nvPr/>
          </p:nvSpPr>
          <p:spPr>
            <a:xfrm rot="10800000">
              <a:off x="54864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01" name="Straight Arrow Connector 100"/>
            <p:cNvCxnSpPr/>
            <p:nvPr/>
          </p:nvCxnSpPr>
          <p:spPr bwMode="auto">
            <a:xfrm>
              <a:off x="57150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endCxn id="100" idx="3"/>
            </p:cNvCxnSpPr>
            <p:nvPr/>
          </p:nvCxnSpPr>
          <p:spPr bwMode="auto">
            <a:xfrm>
              <a:off x="5715000" y="3733801"/>
              <a:ext cx="0" cy="12192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sp>
          <p:nvSpPr>
            <p:cNvPr id="104" name="Isosceles Triangle 103"/>
            <p:cNvSpPr/>
            <p:nvPr/>
          </p:nvSpPr>
          <p:spPr>
            <a:xfrm rot="10800000">
              <a:off x="20955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05" name="Straight Arrow Connector 104"/>
            <p:cNvCxnSpPr/>
            <p:nvPr/>
          </p:nvCxnSpPr>
          <p:spPr bwMode="auto">
            <a:xfrm>
              <a:off x="23241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6" name="Straight Arrow Connector 105"/>
            <p:cNvCxnSpPr>
              <a:endCxn id="104" idx="3"/>
            </p:cNvCxnSpPr>
            <p:nvPr/>
          </p:nvCxnSpPr>
          <p:spPr bwMode="auto">
            <a:xfrm>
              <a:off x="2324100" y="3962401"/>
              <a:ext cx="0" cy="990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12" name="Straight Connector 111"/>
            <p:cNvCxnSpPr/>
            <p:nvPr/>
          </p:nvCxnSpPr>
          <p:spPr bwMode="auto">
            <a:xfrm flipH="1">
              <a:off x="1752600" y="1981201"/>
              <a:ext cx="171449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0" name="TextBox 119"/>
            <p:cNvSpPr txBox="1"/>
            <p:nvPr/>
          </p:nvSpPr>
          <p:spPr>
            <a:xfrm>
              <a:off x="3543300" y="4419601"/>
              <a:ext cx="10668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In</a:t>
              </a:r>
            </a:p>
          </p:txBody>
        </p:sp>
        <p:sp>
          <p:nvSpPr>
            <p:cNvPr id="121" name="TextBox 120"/>
            <p:cNvSpPr txBox="1"/>
            <p:nvPr/>
          </p:nvSpPr>
          <p:spPr>
            <a:xfrm>
              <a:off x="2552700" y="4419601"/>
              <a:ext cx="12192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Data Out</a:t>
              </a:r>
            </a:p>
          </p:txBody>
        </p:sp>
        <p:cxnSp>
          <p:nvCxnSpPr>
            <p:cNvPr id="122" name="Straight Connector 121"/>
            <p:cNvCxnSpPr/>
            <p:nvPr/>
          </p:nvCxnSpPr>
          <p:spPr bwMode="auto">
            <a:xfrm flipH="1">
              <a:off x="1676400" y="3657601"/>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flipH="1">
              <a:off x="2171700" y="39624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34" name="Group 133"/>
            <p:cNvGrpSpPr/>
            <p:nvPr/>
          </p:nvGrpSpPr>
          <p:grpSpPr>
            <a:xfrm>
              <a:off x="6781800" y="4800601"/>
              <a:ext cx="457200" cy="762000"/>
              <a:chOff x="2019300" y="5029200"/>
              <a:chExt cx="457200" cy="762000"/>
            </a:xfrm>
          </p:grpSpPr>
          <p:sp>
            <p:nvSpPr>
              <p:cNvPr id="135" name="Isosceles Triangle 134"/>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136" name="Straight Arrow Connector 135"/>
              <p:cNvCxnSpPr/>
              <p:nvPr/>
            </p:nvCxnSpPr>
            <p:spPr bwMode="auto">
              <a:xfrm>
                <a:off x="2247900" y="5486400"/>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37" name="Straight Arrow Connector 136"/>
              <p:cNvCxnSpPr/>
              <p:nvPr/>
            </p:nvCxnSpPr>
            <p:spPr bwMode="auto">
              <a:xfrm>
                <a:off x="2247900" y="5029200"/>
                <a:ext cx="0" cy="1524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138" name="Straight Arrow Connector 137"/>
            <p:cNvCxnSpPr/>
            <p:nvPr/>
          </p:nvCxnSpPr>
          <p:spPr bwMode="auto">
            <a:xfrm flipV="1">
              <a:off x="7315200" y="4800601"/>
              <a:ext cx="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49" name="Group 148"/>
            <p:cNvGrpSpPr/>
            <p:nvPr/>
          </p:nvGrpSpPr>
          <p:grpSpPr>
            <a:xfrm>
              <a:off x="1295400" y="2895601"/>
              <a:ext cx="381000" cy="2120899"/>
              <a:chOff x="7162800" y="1828801"/>
              <a:chExt cx="457200" cy="2578099"/>
            </a:xfrm>
          </p:grpSpPr>
          <p:cxnSp>
            <p:nvCxnSpPr>
              <p:cNvPr id="142" name="Straight Connector 141"/>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6" name="Rectangle 145"/>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Instruction Reg</a:t>
                </a:r>
                <a:r>
                  <a:rPr lang="en-US" sz="2000" dirty="0">
                    <a:solidFill>
                      <a:prstClr val="black"/>
                    </a:solidFill>
                    <a:latin typeface="Calibri"/>
                    <a:ea typeface="ＭＳ Ｐゴシック" pitchFamily="18" charset="-128"/>
                    <a:cs typeface="Calibri"/>
                  </a:rPr>
                  <a:t>.</a:t>
                </a:r>
              </a:p>
            </p:txBody>
          </p:sp>
          <p:sp>
            <p:nvSpPr>
              <p:cNvPr id="144" name="Isosceles Triangle 143"/>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50" name="Group 149"/>
            <p:cNvGrpSpPr/>
            <p:nvPr/>
          </p:nvGrpSpPr>
          <p:grpSpPr>
            <a:xfrm>
              <a:off x="6172200" y="2819401"/>
              <a:ext cx="304800" cy="2044701"/>
              <a:chOff x="7162800" y="1828799"/>
              <a:chExt cx="457201" cy="2578101"/>
            </a:xfrm>
          </p:grpSpPr>
          <p:cxnSp>
            <p:nvCxnSpPr>
              <p:cNvPr id="151" name="Straight Connector 150"/>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2" name="Rectangle 151"/>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err="1" smtClean="0">
                    <a:solidFill>
                      <a:prstClr val="black"/>
                    </a:solidFill>
                    <a:latin typeface="Calibri"/>
                    <a:ea typeface="ＭＳ Ｐゴシック" pitchFamily="18" charset="-128"/>
                    <a:cs typeface="Calibri"/>
                  </a:rPr>
                  <a:t>Mem</a:t>
                </a:r>
                <a:r>
                  <a:rPr lang="en-US" sz="2000" dirty="0" smtClean="0">
                    <a:solidFill>
                      <a:prstClr val="black"/>
                    </a:solidFill>
                    <a:latin typeface="Calibri"/>
                    <a:ea typeface="ＭＳ Ｐゴシック" pitchFamily="18" charset="-128"/>
                    <a:cs typeface="Calibri"/>
                  </a:rPr>
                  <a:t>. Address</a:t>
                </a:r>
                <a:endParaRPr lang="en-US" sz="2000" dirty="0">
                  <a:solidFill>
                    <a:prstClr val="black"/>
                  </a:solidFill>
                  <a:latin typeface="Calibri"/>
                  <a:ea typeface="ＭＳ Ｐゴシック" pitchFamily="18" charset="-128"/>
                  <a:cs typeface="Calibri"/>
                </a:endParaRPr>
              </a:p>
            </p:txBody>
          </p:sp>
          <p:sp>
            <p:nvSpPr>
              <p:cNvPr id="153" name="Isosceles Triangle 152"/>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grpSp>
          <p:nvGrpSpPr>
            <p:cNvPr id="158" name="Group 157"/>
            <p:cNvGrpSpPr/>
            <p:nvPr/>
          </p:nvGrpSpPr>
          <p:grpSpPr>
            <a:xfrm>
              <a:off x="4724400" y="3048001"/>
              <a:ext cx="228600" cy="568325"/>
              <a:chOff x="7162800" y="1828800"/>
              <a:chExt cx="457200" cy="2813901"/>
            </a:xfrm>
          </p:grpSpPr>
          <p:cxnSp>
            <p:nvCxnSpPr>
              <p:cNvPr id="159" name="Straight Connector 158"/>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60" name="Rectangle 159"/>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smtClean="0">
                    <a:solidFill>
                      <a:prstClr val="black"/>
                    </a:solidFill>
                    <a:latin typeface="Calibri"/>
                    <a:ea typeface="ＭＳ Ｐゴシック" pitchFamily="18" charset="-128"/>
                    <a:cs typeface="Calibri"/>
                  </a:rPr>
                  <a:t>B</a:t>
                </a:r>
                <a:endParaRPr lang="en-US" sz="2000" dirty="0">
                  <a:solidFill>
                    <a:prstClr val="black"/>
                  </a:solidFill>
                  <a:latin typeface="Calibri"/>
                  <a:ea typeface="ＭＳ Ｐゴシック" pitchFamily="18" charset="-128"/>
                  <a:cs typeface="Calibri"/>
                </a:endParaRPr>
              </a:p>
            </p:txBody>
          </p:sp>
          <p:sp>
            <p:nvSpPr>
              <p:cNvPr id="161" name="Isosceles Triangle 160"/>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63" name="Straight Connector 162"/>
            <p:cNvCxnSpPr/>
            <p:nvPr/>
          </p:nvCxnSpPr>
          <p:spPr bwMode="auto">
            <a:xfrm flipH="1">
              <a:off x="6477000" y="3810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flipH="1">
              <a:off x="5562600" y="3733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Arrow Connector 164"/>
            <p:cNvCxnSpPr/>
            <p:nvPr/>
          </p:nvCxnSpPr>
          <p:spPr bwMode="auto">
            <a:xfrm>
              <a:off x="4572000" y="3352801"/>
              <a:ext cx="0" cy="2209799"/>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66" name="Straight Connector 165"/>
            <p:cNvCxnSpPr/>
            <p:nvPr/>
          </p:nvCxnSpPr>
          <p:spPr bwMode="auto">
            <a:xfrm>
              <a:off x="4572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0" name="Straight Connector 169"/>
            <p:cNvCxnSpPr/>
            <p:nvPr/>
          </p:nvCxnSpPr>
          <p:spPr bwMode="auto">
            <a:xfrm>
              <a:off x="4572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1" name="Group 170"/>
            <p:cNvGrpSpPr/>
            <p:nvPr/>
          </p:nvGrpSpPr>
          <p:grpSpPr>
            <a:xfrm flipH="1">
              <a:off x="6019800" y="3733799"/>
              <a:ext cx="152400" cy="1828798"/>
              <a:chOff x="4495800" y="4191000"/>
              <a:chExt cx="152400" cy="1055076"/>
            </a:xfrm>
          </p:grpSpPr>
          <p:cxnSp>
            <p:nvCxnSpPr>
              <p:cNvPr id="172" name="Straight Arrow Connector 171"/>
              <p:cNvCxnSpPr/>
              <p:nvPr/>
            </p:nvCxnSpPr>
            <p:spPr bwMode="auto">
              <a:xfrm flipH="1">
                <a:off x="4648200" y="4191000"/>
                <a:ext cx="0" cy="105507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3" name="Straight Connector 172"/>
              <p:cNvCxnSpPr/>
              <p:nvPr/>
            </p:nvCxnSpPr>
            <p:spPr bwMode="auto">
              <a:xfrm flipH="1">
                <a:off x="4495800" y="419100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75" name="Group 174"/>
            <p:cNvGrpSpPr/>
            <p:nvPr/>
          </p:nvGrpSpPr>
          <p:grpSpPr>
            <a:xfrm flipH="1">
              <a:off x="1219200" y="3733801"/>
              <a:ext cx="76200" cy="1828800"/>
              <a:chOff x="4572000" y="4191000"/>
              <a:chExt cx="76200" cy="1192696"/>
            </a:xfrm>
          </p:grpSpPr>
          <p:cxnSp>
            <p:nvCxnSpPr>
              <p:cNvPr id="176" name="Straight Arrow Connector 175"/>
              <p:cNvCxnSpPr/>
              <p:nvPr/>
            </p:nvCxnSpPr>
            <p:spPr bwMode="auto">
              <a:xfrm flipH="1">
                <a:off x="4648200" y="4191000"/>
                <a:ext cx="0" cy="119269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7" name="Straight Connector 176"/>
              <p:cNvCxnSpPr/>
              <p:nvPr/>
            </p:nvCxnSpPr>
            <p:spPr bwMode="auto">
              <a:xfrm flipH="1">
                <a:off x="4572000" y="4191000"/>
                <a:ext cx="762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89" name="Group 188"/>
            <p:cNvGrpSpPr/>
            <p:nvPr/>
          </p:nvGrpSpPr>
          <p:grpSpPr>
            <a:xfrm>
              <a:off x="4724400" y="3962401"/>
              <a:ext cx="228600" cy="568325"/>
              <a:chOff x="7162800" y="1828800"/>
              <a:chExt cx="457200" cy="2813901"/>
            </a:xfrm>
          </p:grpSpPr>
          <p:cxnSp>
            <p:nvCxnSpPr>
              <p:cNvPr id="190" name="Straight Connector 18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1" name="Rectangle 190"/>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A</a:t>
                </a:r>
              </a:p>
            </p:txBody>
          </p:sp>
          <p:sp>
            <p:nvSpPr>
              <p:cNvPr id="192" name="Isosceles Triangle 19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cxnSp>
          <p:nvCxnSpPr>
            <p:cNvPr id="193" name="Straight Connector 192"/>
            <p:cNvCxnSpPr/>
            <p:nvPr/>
          </p:nvCxnSpPr>
          <p:spPr bwMode="auto">
            <a:xfrm>
              <a:off x="4953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8" name="Straight Connector 197"/>
            <p:cNvCxnSpPr/>
            <p:nvPr/>
          </p:nvCxnSpPr>
          <p:spPr bwMode="auto">
            <a:xfrm>
              <a:off x="4953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5" name="Group 204"/>
            <p:cNvGrpSpPr/>
            <p:nvPr/>
          </p:nvGrpSpPr>
          <p:grpSpPr>
            <a:xfrm>
              <a:off x="1828800" y="2971801"/>
              <a:ext cx="400110" cy="1752600"/>
              <a:chOff x="1066800" y="3200400"/>
              <a:chExt cx="400110" cy="1676400"/>
            </a:xfrm>
          </p:grpSpPr>
          <p:sp>
            <p:nvSpPr>
              <p:cNvPr id="107" name="Trapezoid 106"/>
              <p:cNvSpPr/>
              <p:nvPr/>
            </p:nvSpPr>
            <p:spPr>
              <a:xfrm rot="5400000">
                <a:off x="419100" y="3886200"/>
                <a:ext cx="16764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201" name="TextBox 200"/>
              <p:cNvSpPr txBox="1"/>
              <p:nvPr/>
            </p:nvSpPr>
            <p:spPr>
              <a:xfrm rot="16200000">
                <a:off x="608524" y="3811076"/>
                <a:ext cx="1316662" cy="400110"/>
              </a:xfrm>
              <a:prstGeom prst="rect">
                <a:avLst/>
              </a:prstGeom>
              <a:noFill/>
            </p:spPr>
            <p:txBody>
              <a:bodyPr wrap="none" rtlCol="0">
                <a:spAutoFit/>
              </a:bodyPr>
              <a:lstStyle/>
              <a:p>
                <a:pPr eaLnBrk="1" hangingPunct="1">
                  <a:spcBef>
                    <a:spcPct val="0"/>
                  </a:spcBef>
                </a:pPr>
                <a:r>
                  <a:rPr lang="en-US" sz="2000" dirty="0" smtClean="0">
                    <a:solidFill>
                      <a:prstClr val="black"/>
                    </a:solidFill>
                    <a:latin typeface="Calibri"/>
                    <a:ea typeface="ＭＳ Ｐゴシック"/>
                    <a:cs typeface="Calibri"/>
                  </a:rPr>
                  <a:t>Immediate</a:t>
                </a:r>
              </a:p>
            </p:txBody>
          </p:sp>
        </p:grpSp>
        <p:grpSp>
          <p:nvGrpSpPr>
            <p:cNvPr id="215" name="Group 214"/>
            <p:cNvGrpSpPr/>
            <p:nvPr/>
          </p:nvGrpSpPr>
          <p:grpSpPr>
            <a:xfrm>
              <a:off x="1295400" y="5029201"/>
              <a:ext cx="914400" cy="400110"/>
              <a:chOff x="6705600" y="1447800"/>
              <a:chExt cx="914400" cy="400110"/>
            </a:xfrm>
          </p:grpSpPr>
          <p:cxnSp>
            <p:nvCxnSpPr>
              <p:cNvPr id="212" name="Straight Arrow Connector 211"/>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14" name="TextBox 213"/>
              <p:cNvSpPr txBox="1"/>
              <p:nvPr/>
            </p:nvSpPr>
            <p:spPr>
              <a:xfrm>
                <a:off x="67056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ImmEn</a:t>
                </a:r>
                <a:endParaRPr lang="en-US" sz="2000" dirty="0" smtClean="0">
                  <a:solidFill>
                    <a:srgbClr val="FF0000"/>
                  </a:solidFill>
                  <a:latin typeface="Calibri"/>
                  <a:ea typeface="ＭＳ Ｐゴシック"/>
                  <a:cs typeface="Calibri"/>
                </a:endParaRPr>
              </a:p>
            </p:txBody>
          </p:sp>
        </p:grpSp>
        <p:grpSp>
          <p:nvGrpSpPr>
            <p:cNvPr id="219" name="Group 218"/>
            <p:cNvGrpSpPr/>
            <p:nvPr/>
          </p:nvGrpSpPr>
          <p:grpSpPr>
            <a:xfrm>
              <a:off x="2438400" y="5029201"/>
              <a:ext cx="914400" cy="400110"/>
              <a:chOff x="6781800" y="1447800"/>
              <a:chExt cx="914400" cy="400110"/>
            </a:xfrm>
          </p:grpSpPr>
          <p:cxnSp>
            <p:nvCxnSpPr>
              <p:cNvPr id="220" name="Straight Arrow Connector 219"/>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1" name="TextBox 220"/>
              <p:cNvSpPr txBox="1"/>
              <p:nvPr/>
            </p:nvSpPr>
            <p:spPr>
              <a:xfrm>
                <a:off x="67818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RegEn</a:t>
                </a:r>
                <a:endParaRPr lang="en-US" sz="2000" dirty="0" smtClean="0">
                  <a:solidFill>
                    <a:srgbClr val="FF0000"/>
                  </a:solidFill>
                  <a:latin typeface="Calibri"/>
                  <a:ea typeface="ＭＳ Ｐゴシック"/>
                  <a:cs typeface="Calibri"/>
                </a:endParaRPr>
              </a:p>
            </p:txBody>
          </p:sp>
        </p:grpSp>
        <p:grpSp>
          <p:nvGrpSpPr>
            <p:cNvPr id="222" name="Group 221"/>
            <p:cNvGrpSpPr/>
            <p:nvPr/>
          </p:nvGrpSpPr>
          <p:grpSpPr>
            <a:xfrm>
              <a:off x="4800600" y="5029201"/>
              <a:ext cx="914400" cy="400110"/>
              <a:chOff x="6781800" y="1447800"/>
              <a:chExt cx="914400" cy="400110"/>
            </a:xfrm>
          </p:grpSpPr>
          <p:cxnSp>
            <p:nvCxnSpPr>
              <p:cNvPr id="223" name="Straight Arrow Connector 222"/>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4" name="TextBox 223"/>
              <p:cNvSpPr txBox="1"/>
              <p:nvPr/>
            </p:nvSpPr>
            <p:spPr>
              <a:xfrm>
                <a:off x="67818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ALUEn</a:t>
                </a:r>
                <a:endParaRPr lang="en-US" sz="2000" dirty="0" smtClean="0">
                  <a:solidFill>
                    <a:srgbClr val="FF0000"/>
                  </a:solidFill>
                  <a:latin typeface="Calibri"/>
                  <a:ea typeface="ＭＳ Ｐゴシック"/>
                  <a:cs typeface="Calibri"/>
                </a:endParaRPr>
              </a:p>
            </p:txBody>
          </p:sp>
        </p:grpSp>
        <p:grpSp>
          <p:nvGrpSpPr>
            <p:cNvPr id="225" name="Group 224"/>
            <p:cNvGrpSpPr/>
            <p:nvPr/>
          </p:nvGrpSpPr>
          <p:grpSpPr>
            <a:xfrm>
              <a:off x="6019800" y="5029201"/>
              <a:ext cx="990600" cy="400110"/>
              <a:chOff x="6705600" y="1447800"/>
              <a:chExt cx="990600" cy="400110"/>
            </a:xfrm>
          </p:grpSpPr>
          <p:cxnSp>
            <p:nvCxnSpPr>
              <p:cNvPr id="226" name="Straight Arrow Connector 225"/>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7" name="TextBox 226"/>
              <p:cNvSpPr txBox="1"/>
              <p:nvPr/>
            </p:nvSpPr>
            <p:spPr>
              <a:xfrm>
                <a:off x="6705600" y="1447800"/>
                <a:ext cx="9906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MemEn</a:t>
                </a:r>
                <a:endParaRPr lang="en-US" sz="2000" dirty="0" smtClean="0">
                  <a:solidFill>
                    <a:srgbClr val="FF0000"/>
                  </a:solidFill>
                  <a:latin typeface="Calibri"/>
                  <a:ea typeface="ＭＳ Ｐゴシック"/>
                  <a:cs typeface="Calibri"/>
                </a:endParaRPr>
              </a:p>
            </p:txBody>
          </p:sp>
        </p:grpSp>
        <p:grpSp>
          <p:nvGrpSpPr>
            <p:cNvPr id="231" name="Group 230"/>
            <p:cNvGrpSpPr/>
            <p:nvPr/>
          </p:nvGrpSpPr>
          <p:grpSpPr>
            <a:xfrm>
              <a:off x="5029200" y="1905001"/>
              <a:ext cx="400110" cy="1133445"/>
              <a:chOff x="7000845" y="1000155"/>
              <a:chExt cx="400110" cy="1133445"/>
            </a:xfrm>
          </p:grpSpPr>
          <p:cxnSp>
            <p:nvCxnSpPr>
              <p:cNvPr id="229" name="Straight Arrow Connector 22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0" name="TextBox 229"/>
              <p:cNvSpPr txBox="1"/>
              <p:nvPr/>
            </p:nvSpPr>
            <p:spPr>
              <a:xfrm rot="16200000">
                <a:off x="6705600" y="1295400"/>
                <a:ext cx="9906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ALUOp</a:t>
                </a:r>
                <a:endParaRPr lang="en-US" sz="2000" dirty="0" smtClean="0">
                  <a:solidFill>
                    <a:srgbClr val="FF0000"/>
                  </a:solidFill>
                  <a:latin typeface="Calibri"/>
                  <a:ea typeface="ＭＳ Ｐゴシック"/>
                  <a:cs typeface="Calibri"/>
                </a:endParaRPr>
              </a:p>
            </p:txBody>
          </p:sp>
        </p:grpSp>
        <p:grpSp>
          <p:nvGrpSpPr>
            <p:cNvPr id="232" name="Group 231"/>
            <p:cNvGrpSpPr/>
            <p:nvPr/>
          </p:nvGrpSpPr>
          <p:grpSpPr>
            <a:xfrm>
              <a:off x="6705600" y="1371601"/>
              <a:ext cx="400110" cy="1285845"/>
              <a:chOff x="7000845" y="847755"/>
              <a:chExt cx="400110" cy="1285845"/>
            </a:xfrm>
          </p:grpSpPr>
          <p:cxnSp>
            <p:nvCxnSpPr>
              <p:cNvPr id="233" name="Straight Arrow Connector 23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4" name="TextBox 233"/>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MemW</a:t>
                </a:r>
                <a:endParaRPr lang="en-US" sz="2000" dirty="0" smtClean="0">
                  <a:solidFill>
                    <a:srgbClr val="FF0000"/>
                  </a:solidFill>
                  <a:latin typeface="Calibri"/>
                  <a:ea typeface="ＭＳ Ｐゴシック"/>
                  <a:cs typeface="Calibri"/>
                </a:endParaRPr>
              </a:p>
            </p:txBody>
          </p:sp>
        </p:grpSp>
        <p:grpSp>
          <p:nvGrpSpPr>
            <p:cNvPr id="236" name="Group 235"/>
            <p:cNvGrpSpPr/>
            <p:nvPr/>
          </p:nvGrpSpPr>
          <p:grpSpPr>
            <a:xfrm>
              <a:off x="1752600" y="1752601"/>
              <a:ext cx="400110" cy="1285845"/>
              <a:chOff x="7000845" y="847755"/>
              <a:chExt cx="400110" cy="1285845"/>
            </a:xfrm>
          </p:grpSpPr>
          <p:cxnSp>
            <p:nvCxnSpPr>
              <p:cNvPr id="237" name="Straight Arrow Connector 236"/>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8" name="TextBox 237"/>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ImmSel</a:t>
                </a:r>
                <a:endParaRPr lang="en-US" sz="2000" dirty="0" smtClean="0">
                  <a:solidFill>
                    <a:srgbClr val="FF0000"/>
                  </a:solidFill>
                  <a:latin typeface="Calibri"/>
                  <a:ea typeface="ＭＳ Ｐゴシック"/>
                  <a:cs typeface="Calibri"/>
                </a:endParaRPr>
              </a:p>
            </p:txBody>
          </p:sp>
        </p:grpSp>
        <p:grpSp>
          <p:nvGrpSpPr>
            <p:cNvPr id="239" name="Group 238"/>
            <p:cNvGrpSpPr/>
            <p:nvPr/>
          </p:nvGrpSpPr>
          <p:grpSpPr>
            <a:xfrm>
              <a:off x="3962400" y="1371601"/>
              <a:ext cx="400110" cy="1285845"/>
              <a:chOff x="7000845" y="847755"/>
              <a:chExt cx="400110" cy="1285845"/>
            </a:xfrm>
          </p:grpSpPr>
          <p:cxnSp>
            <p:nvCxnSpPr>
              <p:cNvPr id="240" name="Straight Arrow Connector 239"/>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1" name="TextBox 240"/>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RegW</a:t>
                </a:r>
                <a:endParaRPr lang="en-US" sz="2000" dirty="0" smtClean="0">
                  <a:solidFill>
                    <a:srgbClr val="FF0000"/>
                  </a:solidFill>
                  <a:latin typeface="Calibri"/>
                  <a:ea typeface="ＭＳ Ｐゴシック"/>
                  <a:cs typeface="Calibri"/>
                </a:endParaRPr>
              </a:p>
            </p:txBody>
          </p:sp>
        </p:grpSp>
        <p:grpSp>
          <p:nvGrpSpPr>
            <p:cNvPr id="242" name="Group 241"/>
            <p:cNvGrpSpPr/>
            <p:nvPr/>
          </p:nvGrpSpPr>
          <p:grpSpPr>
            <a:xfrm>
              <a:off x="4648200" y="1775832"/>
              <a:ext cx="400110" cy="1285845"/>
              <a:chOff x="7000845" y="847755"/>
              <a:chExt cx="400110" cy="1285845"/>
            </a:xfrm>
          </p:grpSpPr>
          <p:cxnSp>
            <p:nvCxnSpPr>
              <p:cNvPr id="243" name="Straight Arrow Connector 24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4" name="TextBox 243"/>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a:solidFill>
                      <a:srgbClr val="FF0000"/>
                    </a:solidFill>
                    <a:latin typeface="Calibri"/>
                    <a:ea typeface="ＭＳ Ｐゴシック"/>
                    <a:cs typeface="Calibri"/>
                  </a:rPr>
                  <a:t>B</a:t>
                </a:r>
                <a:r>
                  <a:rPr lang="en-US" sz="2000" dirty="0" err="1" smtClean="0">
                    <a:solidFill>
                      <a:srgbClr val="FF0000"/>
                    </a:solidFill>
                    <a:latin typeface="Calibri"/>
                    <a:ea typeface="ＭＳ Ｐゴシック"/>
                    <a:cs typeface="Calibri"/>
                  </a:rPr>
                  <a:t>Ld</a:t>
                </a:r>
                <a:endParaRPr lang="en-US" sz="2000" dirty="0" smtClean="0">
                  <a:solidFill>
                    <a:srgbClr val="FF0000"/>
                  </a:solidFill>
                  <a:latin typeface="Calibri"/>
                  <a:ea typeface="ＭＳ Ｐゴシック"/>
                  <a:cs typeface="Calibri"/>
                </a:endParaRPr>
              </a:p>
            </p:txBody>
          </p:sp>
        </p:grpSp>
        <p:grpSp>
          <p:nvGrpSpPr>
            <p:cNvPr id="245" name="Group 244"/>
            <p:cNvGrpSpPr/>
            <p:nvPr/>
          </p:nvGrpSpPr>
          <p:grpSpPr>
            <a:xfrm>
              <a:off x="1219200" y="1600201"/>
              <a:ext cx="400110" cy="1285845"/>
              <a:chOff x="7000845" y="847755"/>
              <a:chExt cx="400110" cy="1285845"/>
            </a:xfrm>
          </p:grpSpPr>
          <p:cxnSp>
            <p:nvCxnSpPr>
              <p:cNvPr id="246" name="Straight Arrow Connector 245"/>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7" name="TextBox 246"/>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InstLd</a:t>
                </a:r>
                <a:endParaRPr lang="en-US" sz="2000" dirty="0" smtClean="0">
                  <a:solidFill>
                    <a:srgbClr val="FF0000"/>
                  </a:solidFill>
                  <a:latin typeface="Calibri"/>
                  <a:ea typeface="ＭＳ Ｐゴシック"/>
                  <a:cs typeface="Calibri"/>
                </a:endParaRPr>
              </a:p>
            </p:txBody>
          </p:sp>
        </p:grpSp>
        <p:grpSp>
          <p:nvGrpSpPr>
            <p:cNvPr id="248" name="Group 247"/>
            <p:cNvGrpSpPr/>
            <p:nvPr/>
          </p:nvGrpSpPr>
          <p:grpSpPr>
            <a:xfrm>
              <a:off x="6096000" y="1524001"/>
              <a:ext cx="400110" cy="1285845"/>
              <a:chOff x="7000845" y="847755"/>
              <a:chExt cx="400110" cy="1285845"/>
            </a:xfrm>
          </p:grpSpPr>
          <p:cxnSp>
            <p:nvCxnSpPr>
              <p:cNvPr id="249" name="Straight Arrow Connector 24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0" name="TextBox 249"/>
              <p:cNvSpPr txBox="1"/>
              <p:nvPr/>
            </p:nvSpPr>
            <p:spPr>
              <a:xfrm rot="16200000">
                <a:off x="6629400" y="1219200"/>
                <a:ext cx="11430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MALd</a:t>
                </a:r>
                <a:endParaRPr lang="en-US" sz="2000" dirty="0" smtClean="0">
                  <a:solidFill>
                    <a:srgbClr val="FF0000"/>
                  </a:solidFill>
                  <a:latin typeface="Calibri"/>
                  <a:ea typeface="ＭＳ Ｐゴシック"/>
                  <a:cs typeface="Calibri"/>
                </a:endParaRPr>
              </a:p>
            </p:txBody>
          </p:sp>
        </p:grpSp>
        <p:grpSp>
          <p:nvGrpSpPr>
            <p:cNvPr id="251" name="Group 250"/>
            <p:cNvGrpSpPr/>
            <p:nvPr/>
          </p:nvGrpSpPr>
          <p:grpSpPr>
            <a:xfrm flipV="1">
              <a:off x="4677936" y="4435089"/>
              <a:ext cx="400110" cy="752444"/>
              <a:chOff x="7000847" y="1381156"/>
              <a:chExt cx="400110" cy="752444"/>
            </a:xfrm>
          </p:grpSpPr>
          <p:cxnSp>
            <p:nvCxnSpPr>
              <p:cNvPr id="252" name="Straight Arrow Connector 251"/>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3" name="TextBox 252"/>
              <p:cNvSpPr txBox="1"/>
              <p:nvPr/>
            </p:nvSpPr>
            <p:spPr>
              <a:xfrm rot="16200000">
                <a:off x="6900880" y="1481123"/>
                <a:ext cx="600043" cy="400110"/>
              </a:xfrm>
              <a:prstGeom prst="rect">
                <a:avLst/>
              </a:prstGeom>
              <a:noFill/>
            </p:spPr>
            <p:txBody>
              <a:bodyPr wrap="square" rtlCol="0">
                <a:spAutoFit/>
              </a:bodyPr>
              <a:lstStyle/>
              <a:p>
                <a:pPr eaLnBrk="1" hangingPunct="1">
                  <a:spcBef>
                    <a:spcPct val="0"/>
                  </a:spcBef>
                </a:pPr>
                <a:r>
                  <a:rPr lang="en-US" sz="2000" dirty="0" err="1">
                    <a:solidFill>
                      <a:srgbClr val="FF0000"/>
                    </a:solidFill>
                    <a:latin typeface="Calibri"/>
                    <a:ea typeface="ＭＳ Ｐゴシック"/>
                    <a:cs typeface="Calibri"/>
                  </a:rPr>
                  <a:t>A</a:t>
                </a:r>
                <a:r>
                  <a:rPr lang="en-US" sz="2000" dirty="0" err="1" smtClean="0">
                    <a:solidFill>
                      <a:srgbClr val="FF0000"/>
                    </a:solidFill>
                    <a:latin typeface="Calibri"/>
                    <a:ea typeface="ＭＳ Ｐゴシック"/>
                    <a:cs typeface="Calibri"/>
                  </a:rPr>
                  <a:t>Ld</a:t>
                </a:r>
                <a:endParaRPr lang="en-US" sz="2000" dirty="0" smtClean="0">
                  <a:solidFill>
                    <a:srgbClr val="FF0000"/>
                  </a:solidFill>
                  <a:latin typeface="Calibri"/>
                  <a:ea typeface="ＭＳ Ｐゴシック"/>
                  <a:cs typeface="Calibri"/>
                </a:endParaRPr>
              </a:p>
            </p:txBody>
          </p:sp>
        </p:grpSp>
        <p:grpSp>
          <p:nvGrpSpPr>
            <p:cNvPr id="260" name="Group 259"/>
            <p:cNvGrpSpPr/>
            <p:nvPr/>
          </p:nvGrpSpPr>
          <p:grpSpPr>
            <a:xfrm>
              <a:off x="2133600" y="2266891"/>
              <a:ext cx="914400" cy="400110"/>
              <a:chOff x="6781800" y="1447800"/>
              <a:chExt cx="914400" cy="400110"/>
            </a:xfrm>
          </p:grpSpPr>
          <p:cxnSp>
            <p:nvCxnSpPr>
              <p:cNvPr id="261" name="Straight Arrow Connector 260"/>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62" name="TextBox 261"/>
              <p:cNvSpPr txBox="1"/>
              <p:nvPr/>
            </p:nvSpPr>
            <p:spPr>
              <a:xfrm>
                <a:off x="6781800" y="1447800"/>
                <a:ext cx="914400" cy="400110"/>
              </a:xfrm>
              <a:prstGeom prst="rect">
                <a:avLst/>
              </a:prstGeom>
              <a:noFill/>
            </p:spPr>
            <p:txBody>
              <a:bodyPr wrap="square" rtlCol="0">
                <a:spAutoFit/>
              </a:bodyPr>
              <a:lstStyle/>
              <a:p>
                <a:pPr eaLnBrk="1" hangingPunct="1">
                  <a:spcBef>
                    <a:spcPct val="0"/>
                  </a:spcBef>
                </a:pPr>
                <a:r>
                  <a:rPr lang="en-US" sz="2000" dirty="0" err="1" smtClean="0">
                    <a:solidFill>
                      <a:srgbClr val="FF0000"/>
                    </a:solidFill>
                    <a:latin typeface="Calibri"/>
                    <a:ea typeface="ＭＳ Ｐゴシック"/>
                    <a:cs typeface="Calibri"/>
                  </a:rPr>
                  <a:t>RegSel</a:t>
                </a:r>
                <a:endParaRPr lang="en-US" sz="2000" dirty="0" smtClean="0">
                  <a:solidFill>
                    <a:srgbClr val="FF0000"/>
                  </a:solidFill>
                  <a:latin typeface="Calibri"/>
                  <a:ea typeface="ＭＳ Ｐゴシック"/>
                  <a:cs typeface="Calibri"/>
                </a:endParaRPr>
              </a:p>
            </p:txBody>
          </p:sp>
        </p:grpSp>
        <p:sp>
          <p:nvSpPr>
            <p:cNvPr id="263" name="TextBox 262"/>
            <p:cNvSpPr txBox="1"/>
            <p:nvPr/>
          </p:nvSpPr>
          <p:spPr>
            <a:xfrm>
              <a:off x="7086600" y="1219200"/>
              <a:ext cx="1371600" cy="400110"/>
            </a:xfrm>
            <a:prstGeom prst="rect">
              <a:avLst/>
            </a:prstGeom>
            <a:noFill/>
          </p:spPr>
          <p:txBody>
            <a:bodyPr wrap="square" rtlCol="0">
              <a:spAutoFit/>
            </a:bodyPr>
            <a:lstStyle/>
            <a:p>
              <a:pPr eaLnBrk="1" hangingPunct="1">
                <a:spcBef>
                  <a:spcPct val="0"/>
                </a:spcBef>
              </a:pPr>
              <a:r>
                <a:rPr lang="en-US" sz="2000" dirty="0" smtClean="0">
                  <a:solidFill>
                    <a:prstClr val="black"/>
                  </a:solidFill>
                  <a:latin typeface="Calibri"/>
                  <a:ea typeface="ＭＳ Ｐゴシック"/>
                  <a:cs typeface="Calibri"/>
                </a:rPr>
                <a:t>Busy?</a:t>
              </a:r>
            </a:p>
          </p:txBody>
        </p:sp>
        <p:cxnSp>
          <p:nvCxnSpPr>
            <p:cNvPr id="264" name="Straight Arrow Connector 263"/>
            <p:cNvCxnSpPr/>
            <p:nvPr/>
          </p:nvCxnSpPr>
          <p:spPr bwMode="auto">
            <a:xfrm flipV="1">
              <a:off x="7543800" y="1600201"/>
              <a:ext cx="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80" name="Group 279"/>
            <p:cNvGrpSpPr/>
            <p:nvPr/>
          </p:nvGrpSpPr>
          <p:grpSpPr>
            <a:xfrm>
              <a:off x="3962400" y="4648201"/>
              <a:ext cx="304800" cy="228240"/>
              <a:chOff x="7848600" y="3810000"/>
              <a:chExt cx="304800" cy="228240"/>
            </a:xfrm>
          </p:grpSpPr>
          <p:sp>
            <p:nvSpPr>
              <p:cNvPr id="277" name="Isosceles Triangle 276"/>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278" name="Straight Connector 277"/>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1" name="Group 280"/>
            <p:cNvGrpSpPr/>
            <p:nvPr/>
          </p:nvGrpSpPr>
          <p:grpSpPr>
            <a:xfrm>
              <a:off x="7467600" y="4648201"/>
              <a:ext cx="304800" cy="228240"/>
              <a:chOff x="7848600" y="3810000"/>
              <a:chExt cx="304800" cy="228240"/>
            </a:xfrm>
          </p:grpSpPr>
          <p:sp>
            <p:nvSpPr>
              <p:cNvPr id="282" name="Isosceles Triangle 281"/>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283" name="Straight Connector 282"/>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99" name="TextBox 298"/>
            <p:cNvSpPr txBox="1"/>
            <p:nvPr/>
          </p:nvSpPr>
          <p:spPr>
            <a:xfrm>
              <a:off x="1219200" y="1219201"/>
              <a:ext cx="990600" cy="400110"/>
            </a:xfrm>
            <a:prstGeom prst="rect">
              <a:avLst/>
            </a:prstGeom>
            <a:noFill/>
          </p:spPr>
          <p:txBody>
            <a:bodyPr wrap="square" rtlCol="0">
              <a:spAutoFit/>
            </a:bodyPr>
            <a:lstStyle/>
            <a:p>
              <a:pPr eaLnBrk="1" hangingPunct="1">
                <a:spcBef>
                  <a:spcPct val="0"/>
                </a:spcBef>
              </a:pPr>
              <a:r>
                <a:rPr lang="en-US" sz="2000" dirty="0" err="1" smtClean="0">
                  <a:solidFill>
                    <a:prstClr val="black"/>
                  </a:solidFill>
                  <a:latin typeface="Calibri"/>
                  <a:ea typeface="ＭＳ Ｐゴシック"/>
                  <a:cs typeface="Calibri"/>
                </a:rPr>
                <a:t>Opcode</a:t>
              </a:r>
              <a:endParaRPr lang="en-US" sz="2000" dirty="0" smtClean="0">
                <a:solidFill>
                  <a:prstClr val="black"/>
                </a:solidFill>
                <a:latin typeface="Calibri"/>
                <a:ea typeface="ＭＳ Ｐゴシック"/>
                <a:cs typeface="Calibri"/>
              </a:endParaRPr>
            </a:p>
          </p:txBody>
        </p:sp>
      </p:grpSp>
    </p:spTree>
    <p:extLst>
      <p:ext uri="{BB962C8B-B14F-4D97-AF65-F5344CB8AC3E}">
        <p14:creationId xmlns:p14="http://schemas.microsoft.com/office/powerpoint/2010/main" val="65286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微程序控制</a:t>
            </a:r>
            <a:r>
              <a:rPr lang="en-US" dirty="0" smtClean="0"/>
              <a:t> CPU</a:t>
            </a:r>
            <a:endParaRPr lang="en-US" dirty="0"/>
          </a:p>
        </p:txBody>
      </p:sp>
      <p:sp>
        <p:nvSpPr>
          <p:cNvPr id="110" name="日期占位符 109"/>
          <p:cNvSpPr>
            <a:spLocks noGrp="1"/>
          </p:cNvSpPr>
          <p:nvPr>
            <p:ph type="dt" sz="half" idx="10"/>
          </p:nvPr>
        </p:nvSpPr>
        <p:spPr/>
        <p:txBody>
          <a:bodyPr/>
          <a:lstStyle/>
          <a:p>
            <a:fld id="{C817A110-50AB-4D6A-B7E7-BB2F9C4B7A95}" type="datetime1">
              <a:rPr lang="zh-CN" altLang="en-US" smtClean="0"/>
              <a:t>2020/2/27</a:t>
            </a:fld>
            <a:endParaRPr lang="zh-CN" altLang="en-US"/>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105</a:t>
            </a:fld>
            <a:endParaRPr lang="en-US">
              <a:solidFill>
                <a:prstClr val="black"/>
              </a:solidFill>
            </a:endParaRPr>
          </a:p>
        </p:txBody>
      </p:sp>
      <p:sp>
        <p:nvSpPr>
          <p:cNvPr id="215" name="Oval 214"/>
          <p:cNvSpPr/>
          <p:nvPr/>
        </p:nvSpPr>
        <p:spPr>
          <a:xfrm>
            <a:off x="4914674" y="25015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41" name="Freeform 40"/>
          <p:cNvSpPr/>
          <p:nvPr/>
        </p:nvSpPr>
        <p:spPr>
          <a:xfrm>
            <a:off x="765565" y="351288"/>
            <a:ext cx="594439" cy="378310"/>
          </a:xfrm>
          <a:custGeom>
            <a:avLst/>
            <a:gdLst>
              <a:gd name="connsiteX0" fmla="*/ 0 w 594439"/>
              <a:gd name="connsiteY0" fmla="*/ 0 h 378310"/>
              <a:gd name="connsiteX1" fmla="*/ 225166 w 594439"/>
              <a:gd name="connsiteY1" fmla="*/ 378310 h 378310"/>
              <a:gd name="connsiteX2" fmla="*/ 594439 w 594439"/>
              <a:gd name="connsiteY2" fmla="*/ 333273 h 378310"/>
            </a:gdLst>
            <a:ahLst/>
            <a:cxnLst>
              <a:cxn ang="0">
                <a:pos x="connsiteX0" y="connsiteY0"/>
              </a:cxn>
              <a:cxn ang="0">
                <a:pos x="connsiteX1" y="connsiteY1"/>
              </a:cxn>
              <a:cxn ang="0">
                <a:pos x="connsiteX2" y="connsiteY2"/>
              </a:cxn>
            </a:cxnLst>
            <a:rect l="l" t="t" r="r" b="b"/>
            <a:pathLst>
              <a:path w="594439" h="378310">
                <a:moveTo>
                  <a:pt x="0" y="0"/>
                </a:moveTo>
                <a:lnTo>
                  <a:pt x="225166" y="378310"/>
                </a:lnTo>
                <a:lnTo>
                  <a:pt x="594439" y="333273"/>
                </a:lnTo>
              </a:path>
            </a:pathLst>
          </a:custGeom>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44" name="Freeform 43"/>
          <p:cNvSpPr/>
          <p:nvPr/>
        </p:nvSpPr>
        <p:spPr>
          <a:xfrm>
            <a:off x="306226" y="270222"/>
            <a:ext cx="1080798" cy="468384"/>
          </a:xfrm>
          <a:custGeom>
            <a:avLst/>
            <a:gdLst>
              <a:gd name="connsiteX0" fmla="*/ 0 w 1080798"/>
              <a:gd name="connsiteY0" fmla="*/ 0 h 468384"/>
              <a:gd name="connsiteX1" fmla="*/ 621459 w 1080798"/>
              <a:gd name="connsiteY1" fmla="*/ 468384 h 468384"/>
              <a:gd name="connsiteX2" fmla="*/ 1080798 w 1080798"/>
              <a:gd name="connsiteY2" fmla="*/ 90074 h 468384"/>
            </a:gdLst>
            <a:ahLst/>
            <a:cxnLst>
              <a:cxn ang="0">
                <a:pos x="connsiteX0" y="connsiteY0"/>
              </a:cxn>
              <a:cxn ang="0">
                <a:pos x="connsiteX1" y="connsiteY1"/>
              </a:cxn>
              <a:cxn ang="0">
                <a:pos x="connsiteX2" y="connsiteY2"/>
              </a:cxn>
            </a:cxnLst>
            <a:rect l="l" t="t" r="r" b="b"/>
            <a:pathLst>
              <a:path w="1080798" h="468384">
                <a:moveTo>
                  <a:pt x="0" y="0"/>
                </a:moveTo>
                <a:lnTo>
                  <a:pt x="621459" y="468384"/>
                </a:lnTo>
                <a:lnTo>
                  <a:pt x="1080798" y="90074"/>
                </a:lnTo>
              </a:path>
            </a:pathLst>
          </a:custGeom>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grpSp>
        <p:nvGrpSpPr>
          <p:cNvPr id="111" name="组合 110"/>
          <p:cNvGrpSpPr/>
          <p:nvPr/>
        </p:nvGrpSpPr>
        <p:grpSpPr>
          <a:xfrm>
            <a:off x="762000" y="1005840"/>
            <a:ext cx="7772400" cy="5486400"/>
            <a:chOff x="762000" y="1005840"/>
            <a:chExt cx="7772400" cy="5486400"/>
          </a:xfrm>
        </p:grpSpPr>
        <p:sp>
          <p:nvSpPr>
            <p:cNvPr id="5" name="Rectangle 4"/>
            <p:cNvSpPr/>
            <p:nvPr/>
          </p:nvSpPr>
          <p:spPr>
            <a:xfrm>
              <a:off x="1219200" y="3749040"/>
              <a:ext cx="5791200" cy="10668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err="1" smtClean="0">
                  <a:solidFill>
                    <a:prstClr val="black"/>
                  </a:solidFill>
                  <a:latin typeface="Calibri"/>
                  <a:ea typeface="ＭＳ Ｐゴシック" pitchFamily="18" charset="-128"/>
                  <a:cs typeface="Calibri"/>
                </a:rPr>
                <a:t>Datapath</a:t>
              </a:r>
              <a:endParaRPr lang="en-US" sz="2400" dirty="0">
                <a:solidFill>
                  <a:prstClr val="black"/>
                </a:solidFill>
                <a:latin typeface="Calibri"/>
                <a:ea typeface="ＭＳ Ｐゴシック" pitchFamily="18" charset="-128"/>
                <a:cs typeface="Calibri"/>
              </a:endParaRPr>
            </a:p>
          </p:txBody>
        </p:sp>
        <p:sp>
          <p:nvSpPr>
            <p:cNvPr id="6" name="Rectangle 5"/>
            <p:cNvSpPr/>
            <p:nvPr/>
          </p:nvSpPr>
          <p:spPr>
            <a:xfrm>
              <a:off x="762000" y="5501640"/>
              <a:ext cx="7086600" cy="9906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smtClean="0">
                  <a:solidFill>
                    <a:prstClr val="black"/>
                  </a:solidFill>
                  <a:latin typeface="Calibri"/>
                  <a:ea typeface="ＭＳ Ｐゴシック" pitchFamily="18" charset="-128"/>
                  <a:cs typeface="Calibri"/>
                </a:rPr>
                <a:t>Main Memory</a:t>
              </a:r>
            </a:p>
            <a:p>
              <a:pPr algn="ctr">
                <a:spcBef>
                  <a:spcPct val="0"/>
                </a:spcBef>
              </a:pPr>
              <a:r>
                <a:rPr lang="en-US" sz="2000" i="1" dirty="0" smtClean="0">
                  <a:solidFill>
                    <a:prstClr val="black"/>
                  </a:solidFill>
                  <a:latin typeface="Calibri"/>
                  <a:ea typeface="ＭＳ Ｐゴシック" pitchFamily="18" charset="-128"/>
                  <a:cs typeface="Calibri"/>
                </a:rPr>
                <a:t>(holds user program written in macroinstructions, e.g., x86, RISC-V)</a:t>
              </a:r>
              <a:endParaRPr lang="en-US" sz="2000" i="1" dirty="0">
                <a:solidFill>
                  <a:prstClr val="black"/>
                </a:solidFill>
                <a:latin typeface="Calibri"/>
                <a:ea typeface="ＭＳ Ｐゴシック" pitchFamily="18" charset="-128"/>
                <a:cs typeface="Calibri"/>
              </a:endParaRPr>
            </a:p>
          </p:txBody>
        </p:sp>
        <p:cxnSp>
          <p:nvCxnSpPr>
            <p:cNvPr id="8" name="Straight Arrow Connector 7"/>
            <p:cNvCxnSpPr/>
            <p:nvPr/>
          </p:nvCxnSpPr>
          <p:spPr bwMode="auto">
            <a:xfrm>
              <a:off x="3505200" y="481584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5181600" y="4815840"/>
              <a:ext cx="0" cy="685800"/>
            </a:xfrm>
            <a:prstGeom prst="straightConnector1">
              <a:avLst/>
            </a:prstGeom>
            <a:solidFill>
              <a:schemeClr val="accent1"/>
            </a:solidFill>
            <a:ln w="9525" cap="flat" cmpd="sng" algn="ctr">
              <a:solidFill>
                <a:schemeClr val="tx1"/>
              </a:solidFill>
              <a:prstDash val="solid"/>
              <a:round/>
              <a:headEnd type="arrow"/>
              <a:tailEnd type="none"/>
            </a:ln>
            <a:effectLst/>
          </p:spPr>
        </p:cxnSp>
        <p:sp>
          <p:nvSpPr>
            <p:cNvPr id="11" name="TextBox 10"/>
            <p:cNvSpPr txBox="1"/>
            <p:nvPr/>
          </p:nvSpPr>
          <p:spPr>
            <a:xfrm>
              <a:off x="2362200" y="4892040"/>
              <a:ext cx="1187344"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Address</a:t>
              </a:r>
            </a:p>
          </p:txBody>
        </p:sp>
        <p:sp>
          <p:nvSpPr>
            <p:cNvPr id="12" name="TextBox 11"/>
            <p:cNvSpPr txBox="1"/>
            <p:nvPr/>
          </p:nvSpPr>
          <p:spPr>
            <a:xfrm>
              <a:off x="5181600" y="4892040"/>
              <a:ext cx="771966"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Data</a:t>
              </a:r>
            </a:p>
          </p:txBody>
        </p:sp>
        <p:sp>
          <p:nvSpPr>
            <p:cNvPr id="13" name="Rectangle 12"/>
            <p:cNvSpPr/>
            <p:nvPr/>
          </p:nvSpPr>
          <p:spPr>
            <a:xfrm>
              <a:off x="2438400" y="1920240"/>
              <a:ext cx="1981200" cy="10668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smtClean="0">
                  <a:solidFill>
                    <a:prstClr val="black"/>
                  </a:solidFill>
                  <a:latin typeface="Calibri"/>
                  <a:ea typeface="ＭＳ Ｐゴシック" pitchFamily="18" charset="-128"/>
                  <a:cs typeface="Calibri"/>
                </a:rPr>
                <a:t>Decoder</a:t>
              </a:r>
              <a:endParaRPr lang="en-US" sz="2400" dirty="0">
                <a:solidFill>
                  <a:prstClr val="black"/>
                </a:solidFill>
                <a:latin typeface="Calibri"/>
                <a:ea typeface="ＭＳ Ｐゴシック" pitchFamily="18" charset="-128"/>
                <a:cs typeface="Calibri"/>
              </a:endParaRPr>
            </a:p>
          </p:txBody>
        </p:sp>
        <p:cxnSp>
          <p:nvCxnSpPr>
            <p:cNvPr id="15" name="Straight Connector 14"/>
            <p:cNvCxnSpPr/>
            <p:nvPr/>
          </p:nvCxnSpPr>
          <p:spPr bwMode="auto">
            <a:xfrm>
              <a:off x="4419600" y="20726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4419600" y="22250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4419600" y="23774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4419600" y="25298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4419600" y="26822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4419600" y="2834640"/>
              <a:ext cx="1828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648200" y="1920240"/>
              <a:ext cx="0" cy="1371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4800600" y="1920240"/>
              <a:ext cx="0" cy="152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4953000" y="1920240"/>
              <a:ext cx="0" cy="1828800"/>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25" name="Straight Connector 24"/>
            <p:cNvCxnSpPr/>
            <p:nvPr/>
          </p:nvCxnSpPr>
          <p:spPr bwMode="auto">
            <a:xfrm>
              <a:off x="5105400" y="1920240"/>
              <a:ext cx="0" cy="1828800"/>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26" name="Straight Connector 25"/>
            <p:cNvCxnSpPr/>
            <p:nvPr/>
          </p:nvCxnSpPr>
          <p:spPr bwMode="auto">
            <a:xfrm>
              <a:off x="5257800" y="1920240"/>
              <a:ext cx="0" cy="152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410200" y="1920240"/>
              <a:ext cx="0" cy="1371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5626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57150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58674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60198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6172200" y="1920240"/>
              <a:ext cx="0" cy="10668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Rectangle 32"/>
            <p:cNvSpPr/>
            <p:nvPr/>
          </p:nvSpPr>
          <p:spPr>
            <a:xfrm>
              <a:off x="2438400" y="1463040"/>
              <a:ext cx="1981200" cy="304800"/>
            </a:xfrm>
            <a:prstGeom prst="rect">
              <a:avLst/>
            </a:prstGeom>
            <a:noFill/>
            <a:ln w="12700" cmpd="sng">
              <a:solidFill>
                <a:schemeClr val="tx1"/>
              </a:solidFill>
            </a:ln>
          </p:spPr>
          <p:txBody>
            <a:bodyPr vert="horz" wrap="square" lIns="91440" tIns="45720" rIns="91440" bIns="45720" numCol="1" rtlCol="0" anchor="ctr" anchorCtr="0" compatLnSpc="1">
              <a:prstTxWarp prst="textNoShape">
                <a:avLst/>
              </a:prstTxWarp>
            </a:bodyPr>
            <a:lstStyle/>
            <a:p>
              <a:pPr algn="ctr">
                <a:spcBef>
                  <a:spcPct val="0"/>
                </a:spcBef>
              </a:pPr>
              <a:r>
                <a:rPr lang="en-US" sz="2400" dirty="0" smtClean="0">
                  <a:solidFill>
                    <a:prstClr val="black"/>
                  </a:solidFill>
                  <a:latin typeface="Calibri"/>
                  <a:ea typeface="ＭＳ Ｐゴシック" pitchFamily="18" charset="-128"/>
                  <a:cs typeface="Calibri"/>
                </a:rPr>
                <a:t>µPC</a:t>
              </a:r>
              <a:endParaRPr lang="en-US" sz="2400" dirty="0">
                <a:solidFill>
                  <a:prstClr val="black"/>
                </a:solidFill>
                <a:latin typeface="Calibri"/>
                <a:ea typeface="ＭＳ Ｐゴシック" pitchFamily="18" charset="-128"/>
                <a:cs typeface="Calibri"/>
              </a:endParaRPr>
            </a:p>
          </p:txBody>
        </p:sp>
        <p:cxnSp>
          <p:nvCxnSpPr>
            <p:cNvPr id="35" name="Straight Arrow Connector 34"/>
            <p:cNvCxnSpPr>
              <a:stCxn id="33" idx="2"/>
              <a:endCxn id="13" idx="0"/>
            </p:cNvCxnSpPr>
            <p:nvPr/>
          </p:nvCxnSpPr>
          <p:spPr bwMode="auto">
            <a:xfrm>
              <a:off x="3429000" y="1767840"/>
              <a:ext cx="0" cy="152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Left Brace 35"/>
            <p:cNvSpPr/>
            <p:nvPr/>
          </p:nvSpPr>
          <p:spPr bwMode="auto">
            <a:xfrm rot="5400000">
              <a:off x="5676900" y="1272540"/>
              <a:ext cx="381000" cy="762000"/>
            </a:xfrm>
            <a:prstGeom prst="leftBrace">
              <a:avLst/>
            </a:prstGeom>
            <a:no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cxnSp>
          <p:nvCxnSpPr>
            <p:cNvPr id="47" name="Straight Connector 46"/>
            <p:cNvCxnSpPr/>
            <p:nvPr/>
          </p:nvCxnSpPr>
          <p:spPr bwMode="auto">
            <a:xfrm flipH="1">
              <a:off x="3200400" y="3291840"/>
              <a:ext cx="1447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Arrow Connector 50"/>
            <p:cNvCxnSpPr/>
            <p:nvPr/>
          </p:nvCxnSpPr>
          <p:spPr bwMode="auto">
            <a:xfrm>
              <a:off x="3200400" y="329184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Straight Connector 52"/>
            <p:cNvCxnSpPr/>
            <p:nvPr/>
          </p:nvCxnSpPr>
          <p:spPr bwMode="auto">
            <a:xfrm flipH="1">
              <a:off x="4114800" y="3444240"/>
              <a:ext cx="68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Arrow Connector 55"/>
            <p:cNvCxnSpPr/>
            <p:nvPr/>
          </p:nvCxnSpPr>
          <p:spPr bwMode="auto">
            <a:xfrm>
              <a:off x="4114800" y="3444240"/>
              <a:ext cx="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9" name="Straight Connector 68"/>
            <p:cNvCxnSpPr/>
            <p:nvPr/>
          </p:nvCxnSpPr>
          <p:spPr bwMode="auto">
            <a:xfrm flipH="1">
              <a:off x="5257800" y="344424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Arrow Connector 70"/>
            <p:cNvCxnSpPr/>
            <p:nvPr/>
          </p:nvCxnSpPr>
          <p:spPr bwMode="auto">
            <a:xfrm>
              <a:off x="5791200" y="3444240"/>
              <a:ext cx="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4" name="Straight Connector 73"/>
            <p:cNvCxnSpPr/>
            <p:nvPr/>
          </p:nvCxnSpPr>
          <p:spPr bwMode="auto">
            <a:xfrm flipH="1">
              <a:off x="5410200" y="3291840"/>
              <a:ext cx="2209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6" name="Straight Arrow Connector 75"/>
            <p:cNvCxnSpPr/>
            <p:nvPr/>
          </p:nvCxnSpPr>
          <p:spPr bwMode="auto">
            <a:xfrm>
              <a:off x="7620000" y="3291840"/>
              <a:ext cx="0" cy="2209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6324600" y="1767840"/>
              <a:ext cx="2209800" cy="1077218"/>
            </a:xfrm>
            <a:prstGeom prst="rect">
              <a:avLst/>
            </a:prstGeom>
            <a:noFill/>
          </p:spPr>
          <p:txBody>
            <a:bodyPr wrap="square" rtlCol="0">
              <a:spAutoFit/>
            </a:bodyPr>
            <a:lstStyle/>
            <a:p>
              <a:pPr eaLnBrk="1" hangingPunct="1">
                <a:spcBef>
                  <a:spcPct val="0"/>
                </a:spcBef>
              </a:pPr>
              <a:r>
                <a:rPr lang="en-US" sz="2400" dirty="0" smtClean="0">
                  <a:solidFill>
                    <a:prstClr val="black"/>
                  </a:solidFill>
                  <a:latin typeface="Calibri"/>
                  <a:ea typeface="ＭＳ Ｐゴシック"/>
                  <a:cs typeface="Calibri"/>
                </a:rPr>
                <a:t>Microcode ROM</a:t>
              </a:r>
            </a:p>
            <a:p>
              <a:pPr eaLnBrk="1" hangingPunct="1">
                <a:spcBef>
                  <a:spcPct val="0"/>
                </a:spcBef>
              </a:pPr>
              <a:r>
                <a:rPr lang="en-US" sz="2000" i="1" dirty="0" smtClean="0">
                  <a:solidFill>
                    <a:prstClr val="black"/>
                  </a:solidFill>
                  <a:latin typeface="Calibri"/>
                  <a:ea typeface="ＭＳ Ｐゴシック"/>
                  <a:cs typeface="Calibri"/>
                </a:rPr>
                <a:t>(holds fixed µcode instructions)</a:t>
              </a:r>
            </a:p>
          </p:txBody>
        </p:sp>
        <p:sp>
          <p:nvSpPr>
            <p:cNvPr id="83" name="Rectangle 82"/>
            <p:cNvSpPr/>
            <p:nvPr/>
          </p:nvSpPr>
          <p:spPr>
            <a:xfrm>
              <a:off x="4495800" y="1767840"/>
              <a:ext cx="4038600" cy="1295400"/>
            </a:xfrm>
            <a:prstGeom prst="rect">
              <a:avLst/>
            </a:prstGeom>
            <a:noFill/>
            <a:ln w="12700" cmpd="sng">
              <a:solidFill>
                <a:schemeClr val="tx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84" name="Freeform 83"/>
            <p:cNvSpPr/>
            <p:nvPr/>
          </p:nvSpPr>
          <p:spPr>
            <a:xfrm>
              <a:off x="3411206" y="1098395"/>
              <a:ext cx="2453818" cy="368478"/>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Lst>
              <a:ahLst/>
              <a:cxnLst>
                <a:cxn ang="0">
                  <a:pos x="connsiteX0" y="connsiteY0"/>
                </a:cxn>
                <a:cxn ang="0">
                  <a:pos x="connsiteX1" y="connsiteY1"/>
                </a:cxn>
                <a:cxn ang="0">
                  <a:pos x="connsiteX2" y="connsiteY2"/>
                </a:cxn>
                <a:cxn ang="0">
                  <a:pos x="connsiteX3" y="connsiteY3"/>
                </a:cxn>
              </a:cxnLst>
              <a:rect l="l" t="t" r="r" b="b"/>
              <a:pathLst>
                <a:path w="2453818" h="368478">
                  <a:moveTo>
                    <a:pt x="2453818" y="368478"/>
                  </a:moveTo>
                  <a:lnTo>
                    <a:pt x="2453818" y="0"/>
                  </a:lnTo>
                  <a:lnTo>
                    <a:pt x="0" y="0"/>
                  </a:lnTo>
                  <a:lnTo>
                    <a:pt x="0" y="360638"/>
                  </a:ln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85" name="TextBox 84"/>
            <p:cNvSpPr txBox="1"/>
            <p:nvPr/>
          </p:nvSpPr>
          <p:spPr>
            <a:xfrm>
              <a:off x="5943600" y="1082040"/>
              <a:ext cx="1490612"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Next State</a:t>
              </a:r>
            </a:p>
          </p:txBody>
        </p:sp>
        <p:sp>
          <p:nvSpPr>
            <p:cNvPr id="86" name="TextBox 85"/>
            <p:cNvSpPr txBox="1"/>
            <p:nvPr/>
          </p:nvSpPr>
          <p:spPr>
            <a:xfrm>
              <a:off x="5867400" y="3291840"/>
              <a:ext cx="1820931"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Control Lines</a:t>
              </a:r>
            </a:p>
          </p:txBody>
        </p:sp>
        <p:sp>
          <p:nvSpPr>
            <p:cNvPr id="94" name="Freeform 93"/>
            <p:cNvSpPr/>
            <p:nvPr/>
          </p:nvSpPr>
          <p:spPr>
            <a:xfrm flipH="1">
              <a:off x="1447800" y="1158240"/>
              <a:ext cx="1517650" cy="2590800"/>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71320 w 2471320"/>
                <a:gd name="connsiteY0" fmla="*/ 368478 h 368478"/>
                <a:gd name="connsiteX1" fmla="*/ 2471320 w 2471320"/>
                <a:gd name="connsiteY1" fmla="*/ 0 h 368478"/>
                <a:gd name="connsiteX2" fmla="*/ 17502 w 2471320"/>
                <a:gd name="connsiteY2" fmla="*/ 0 h 368478"/>
                <a:gd name="connsiteX3" fmla="*/ 0 w 2471320"/>
                <a:gd name="connsiteY3" fmla="*/ 48498 h 368478"/>
              </a:gdLst>
              <a:ahLst/>
              <a:cxnLst>
                <a:cxn ang="0">
                  <a:pos x="connsiteX0" y="connsiteY0"/>
                </a:cxn>
                <a:cxn ang="0">
                  <a:pos x="connsiteX1" y="connsiteY1"/>
                </a:cxn>
                <a:cxn ang="0">
                  <a:pos x="connsiteX2" y="connsiteY2"/>
                </a:cxn>
                <a:cxn ang="0">
                  <a:pos x="connsiteX3" y="connsiteY3"/>
                </a:cxn>
              </a:cxnLst>
              <a:rect l="l" t="t" r="r" b="b"/>
              <a:pathLst>
                <a:path w="2471320" h="368478">
                  <a:moveTo>
                    <a:pt x="2471320" y="368478"/>
                  </a:moveTo>
                  <a:lnTo>
                    <a:pt x="2471320" y="0"/>
                  </a:lnTo>
                  <a:lnTo>
                    <a:pt x="17502" y="0"/>
                  </a:lnTo>
                  <a:cubicBezTo>
                    <a:pt x="8221" y="17671"/>
                    <a:pt x="9281" y="30827"/>
                    <a:pt x="0" y="48498"/>
                  </a:cubicBez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95" name="TextBox 94"/>
            <p:cNvSpPr txBox="1"/>
            <p:nvPr/>
          </p:nvSpPr>
          <p:spPr>
            <a:xfrm rot="16200000">
              <a:off x="947514" y="2268128"/>
              <a:ext cx="1157438" cy="461665"/>
            </a:xfrm>
            <a:prstGeom prst="rect">
              <a:avLst/>
            </a:prstGeom>
            <a:noFill/>
          </p:spPr>
          <p:txBody>
            <a:bodyPr wrap="none" rtlCol="0">
              <a:spAutoFit/>
            </a:bodyPr>
            <a:lstStyle/>
            <a:p>
              <a:pPr eaLnBrk="1" hangingPunct="1">
                <a:spcBef>
                  <a:spcPct val="0"/>
                </a:spcBef>
              </a:pPr>
              <a:r>
                <a:rPr lang="en-US" sz="2400" dirty="0" err="1" smtClean="0">
                  <a:solidFill>
                    <a:prstClr val="black"/>
                  </a:solidFill>
                  <a:latin typeface="Calibri"/>
                  <a:ea typeface="ＭＳ Ｐゴシック"/>
                  <a:cs typeface="Calibri"/>
                </a:rPr>
                <a:t>Opcode</a:t>
              </a:r>
              <a:endParaRPr lang="en-US" sz="2400" dirty="0" smtClean="0">
                <a:solidFill>
                  <a:prstClr val="black"/>
                </a:solidFill>
                <a:latin typeface="Calibri"/>
                <a:ea typeface="ＭＳ Ｐゴシック"/>
                <a:cs typeface="Calibri"/>
              </a:endParaRPr>
            </a:p>
          </p:txBody>
        </p:sp>
        <p:sp>
          <p:nvSpPr>
            <p:cNvPr id="96" name="Freeform 95"/>
            <p:cNvSpPr/>
            <p:nvPr/>
          </p:nvSpPr>
          <p:spPr>
            <a:xfrm flipH="1">
              <a:off x="1905000" y="1247918"/>
              <a:ext cx="838200" cy="2501121"/>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53818 w 2453818"/>
                <a:gd name="connsiteY0" fmla="*/ 368478 h 368478"/>
                <a:gd name="connsiteX1" fmla="*/ 2453818 w 2453818"/>
                <a:gd name="connsiteY1" fmla="*/ 0 h 368478"/>
                <a:gd name="connsiteX2" fmla="*/ 0 w 2453818"/>
                <a:gd name="connsiteY2" fmla="*/ 0 h 368478"/>
                <a:gd name="connsiteX3" fmla="*/ 32234 w 2453818"/>
                <a:gd name="connsiteY3" fmla="*/ 35243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28135 h 368478"/>
                <a:gd name="connsiteX0" fmla="*/ 2481660 w 2481660"/>
                <a:gd name="connsiteY0" fmla="*/ 377956 h 377956"/>
                <a:gd name="connsiteX1" fmla="*/ 2481660 w 2481660"/>
                <a:gd name="connsiteY1" fmla="*/ 9478 h 377956"/>
                <a:gd name="connsiteX2" fmla="*/ 12824 w 2481660"/>
                <a:gd name="connsiteY2" fmla="*/ 0 h 377956"/>
                <a:gd name="connsiteX3" fmla="*/ 0 w 2481660"/>
                <a:gd name="connsiteY3" fmla="*/ 37613 h 377956"/>
                <a:gd name="connsiteX0" fmla="*/ 2481660 w 2496678"/>
                <a:gd name="connsiteY0" fmla="*/ 377956 h 377956"/>
                <a:gd name="connsiteX1" fmla="*/ 2496678 w 2496678"/>
                <a:gd name="connsiteY1" fmla="*/ 3554 h 377956"/>
                <a:gd name="connsiteX2" fmla="*/ 12824 w 2496678"/>
                <a:gd name="connsiteY2" fmla="*/ 0 h 377956"/>
                <a:gd name="connsiteX3" fmla="*/ 0 w 2496678"/>
                <a:gd name="connsiteY3" fmla="*/ 37613 h 377956"/>
                <a:gd name="connsiteX0" fmla="*/ 2481660 w 2481660"/>
                <a:gd name="connsiteY0" fmla="*/ 381510 h 381510"/>
                <a:gd name="connsiteX1" fmla="*/ 2481660 w 2481660"/>
                <a:gd name="connsiteY1" fmla="*/ 0 h 381510"/>
                <a:gd name="connsiteX2" fmla="*/ 12824 w 2481660"/>
                <a:gd name="connsiteY2" fmla="*/ 3554 h 381510"/>
                <a:gd name="connsiteX3" fmla="*/ 0 w 2481660"/>
                <a:gd name="connsiteY3" fmla="*/ 41167 h 381510"/>
                <a:gd name="connsiteX0" fmla="*/ 2481660 w 2481660"/>
                <a:gd name="connsiteY0" fmla="*/ 377956 h 377956"/>
                <a:gd name="connsiteX1" fmla="*/ 2481660 w 2481660"/>
                <a:gd name="connsiteY1" fmla="*/ 0 h 377956"/>
                <a:gd name="connsiteX2" fmla="*/ 12824 w 2481660"/>
                <a:gd name="connsiteY2" fmla="*/ 0 h 377956"/>
                <a:gd name="connsiteX3" fmla="*/ 0 w 2481660"/>
                <a:gd name="connsiteY3" fmla="*/ 37613 h 377956"/>
              </a:gdLst>
              <a:ahLst/>
              <a:cxnLst>
                <a:cxn ang="0">
                  <a:pos x="connsiteX0" y="connsiteY0"/>
                </a:cxn>
                <a:cxn ang="0">
                  <a:pos x="connsiteX1" y="connsiteY1"/>
                </a:cxn>
                <a:cxn ang="0">
                  <a:pos x="connsiteX2" y="connsiteY2"/>
                </a:cxn>
                <a:cxn ang="0">
                  <a:pos x="connsiteX3" y="connsiteY3"/>
                </a:cxn>
              </a:cxnLst>
              <a:rect l="l" t="t" r="r" b="b"/>
              <a:pathLst>
                <a:path w="2481660" h="377956">
                  <a:moveTo>
                    <a:pt x="2481660" y="377956"/>
                  </a:moveTo>
                  <a:lnTo>
                    <a:pt x="2481660" y="0"/>
                  </a:lnTo>
                  <a:lnTo>
                    <a:pt x="12824" y="0"/>
                  </a:lnTo>
                  <a:lnTo>
                    <a:pt x="0" y="37613"/>
                  </a:ln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97" name="TextBox 96"/>
            <p:cNvSpPr txBox="1"/>
            <p:nvPr/>
          </p:nvSpPr>
          <p:spPr>
            <a:xfrm rot="16200000">
              <a:off x="1359337" y="2237304"/>
              <a:ext cx="1400594"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Condition</a:t>
              </a:r>
            </a:p>
          </p:txBody>
        </p:sp>
        <p:sp>
          <p:nvSpPr>
            <p:cNvPr id="98" name="Oval 97"/>
            <p:cNvSpPr/>
            <p:nvPr/>
          </p:nvSpPr>
          <p:spPr>
            <a:xfrm>
              <a:off x="4603360" y="2033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0" name="Oval 99"/>
            <p:cNvSpPr/>
            <p:nvPr/>
          </p:nvSpPr>
          <p:spPr>
            <a:xfrm>
              <a:off x="4908160" y="23382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1" name="Oval 100"/>
            <p:cNvSpPr/>
            <p:nvPr/>
          </p:nvSpPr>
          <p:spPr>
            <a:xfrm>
              <a:off x="5060560" y="24906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2" name="Oval 101"/>
            <p:cNvSpPr/>
            <p:nvPr/>
          </p:nvSpPr>
          <p:spPr>
            <a:xfrm>
              <a:off x="5212960" y="26430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3" name="Oval 102"/>
            <p:cNvSpPr/>
            <p:nvPr/>
          </p:nvSpPr>
          <p:spPr>
            <a:xfrm>
              <a:off x="5365360" y="2795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4" name="Oval 103"/>
            <p:cNvSpPr/>
            <p:nvPr/>
          </p:nvSpPr>
          <p:spPr>
            <a:xfrm>
              <a:off x="4755760" y="20447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5" name="Oval 104"/>
            <p:cNvSpPr/>
            <p:nvPr/>
          </p:nvSpPr>
          <p:spPr>
            <a:xfrm>
              <a:off x="4908160" y="21971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6" name="Oval 105"/>
            <p:cNvSpPr/>
            <p:nvPr/>
          </p:nvSpPr>
          <p:spPr>
            <a:xfrm>
              <a:off x="5060560" y="23495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7" name="Oval 106"/>
            <p:cNvSpPr/>
            <p:nvPr/>
          </p:nvSpPr>
          <p:spPr>
            <a:xfrm>
              <a:off x="5212960" y="25019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8" name="Oval 107"/>
            <p:cNvSpPr/>
            <p:nvPr/>
          </p:nvSpPr>
          <p:spPr>
            <a:xfrm>
              <a:off x="5365360" y="26543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09" name="Oval 108"/>
            <p:cNvSpPr/>
            <p:nvPr/>
          </p:nvSpPr>
          <p:spPr>
            <a:xfrm>
              <a:off x="5517760" y="27988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65" name="Oval 164"/>
            <p:cNvSpPr/>
            <p:nvPr/>
          </p:nvSpPr>
          <p:spPr>
            <a:xfrm>
              <a:off x="5060560" y="22005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67" name="Oval 166"/>
            <p:cNvSpPr/>
            <p:nvPr/>
          </p:nvSpPr>
          <p:spPr>
            <a:xfrm>
              <a:off x="5365360" y="25053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0" name="Oval 169"/>
            <p:cNvSpPr/>
            <p:nvPr/>
          </p:nvSpPr>
          <p:spPr>
            <a:xfrm>
              <a:off x="5060560" y="20516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1" name="Oval 170"/>
            <p:cNvSpPr/>
            <p:nvPr/>
          </p:nvSpPr>
          <p:spPr>
            <a:xfrm>
              <a:off x="5212960" y="22040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2" name="Oval 171"/>
            <p:cNvSpPr/>
            <p:nvPr/>
          </p:nvSpPr>
          <p:spPr>
            <a:xfrm>
              <a:off x="5365360" y="23564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3" name="Oval 172"/>
            <p:cNvSpPr/>
            <p:nvPr/>
          </p:nvSpPr>
          <p:spPr>
            <a:xfrm>
              <a:off x="5517760" y="25009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4" name="Oval 173"/>
            <p:cNvSpPr/>
            <p:nvPr/>
          </p:nvSpPr>
          <p:spPr>
            <a:xfrm>
              <a:off x="5670160" y="26533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5" name="Oval 174"/>
            <p:cNvSpPr/>
            <p:nvPr/>
          </p:nvSpPr>
          <p:spPr>
            <a:xfrm>
              <a:off x="5822560" y="28057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6" name="Oval 175"/>
            <p:cNvSpPr/>
            <p:nvPr/>
          </p:nvSpPr>
          <p:spPr>
            <a:xfrm>
              <a:off x="5212960" y="20550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7" name="Oval 176"/>
            <p:cNvSpPr/>
            <p:nvPr/>
          </p:nvSpPr>
          <p:spPr>
            <a:xfrm>
              <a:off x="5365360" y="2207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79" name="Oval 178"/>
            <p:cNvSpPr/>
            <p:nvPr/>
          </p:nvSpPr>
          <p:spPr>
            <a:xfrm>
              <a:off x="5670160" y="25044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0" name="Oval 179"/>
            <p:cNvSpPr/>
            <p:nvPr/>
          </p:nvSpPr>
          <p:spPr>
            <a:xfrm>
              <a:off x="5822560" y="26568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3" name="Oval 182"/>
            <p:cNvSpPr/>
            <p:nvPr/>
          </p:nvSpPr>
          <p:spPr>
            <a:xfrm>
              <a:off x="5517760" y="22030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6" name="Oval 185"/>
            <p:cNvSpPr/>
            <p:nvPr/>
          </p:nvSpPr>
          <p:spPr>
            <a:xfrm>
              <a:off x="5974960" y="26602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7" name="Oval 186"/>
            <p:cNvSpPr/>
            <p:nvPr/>
          </p:nvSpPr>
          <p:spPr>
            <a:xfrm>
              <a:off x="6127360" y="28126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88" name="Oval 187"/>
            <p:cNvSpPr/>
            <p:nvPr/>
          </p:nvSpPr>
          <p:spPr>
            <a:xfrm>
              <a:off x="5517760" y="20540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0" name="Oval 189"/>
            <p:cNvSpPr/>
            <p:nvPr/>
          </p:nvSpPr>
          <p:spPr>
            <a:xfrm>
              <a:off x="5822560" y="23588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1" name="Oval 190"/>
            <p:cNvSpPr/>
            <p:nvPr/>
          </p:nvSpPr>
          <p:spPr>
            <a:xfrm>
              <a:off x="5974960" y="25112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4" name="Oval 193"/>
            <p:cNvSpPr/>
            <p:nvPr/>
          </p:nvSpPr>
          <p:spPr>
            <a:xfrm>
              <a:off x="5670160" y="20575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5" name="Oval 194"/>
            <p:cNvSpPr/>
            <p:nvPr/>
          </p:nvSpPr>
          <p:spPr>
            <a:xfrm>
              <a:off x="5822560" y="22099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6" name="Oval 195"/>
            <p:cNvSpPr/>
            <p:nvPr/>
          </p:nvSpPr>
          <p:spPr>
            <a:xfrm>
              <a:off x="5974960" y="23623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7" name="Oval 196"/>
            <p:cNvSpPr/>
            <p:nvPr/>
          </p:nvSpPr>
          <p:spPr>
            <a:xfrm>
              <a:off x="6127360" y="25147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0" name="Oval 199"/>
            <p:cNvSpPr/>
            <p:nvPr/>
          </p:nvSpPr>
          <p:spPr>
            <a:xfrm>
              <a:off x="5822560" y="20609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2" name="Oval 201"/>
            <p:cNvSpPr/>
            <p:nvPr/>
          </p:nvSpPr>
          <p:spPr>
            <a:xfrm>
              <a:off x="6127360" y="23657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7" name="Oval 206"/>
            <p:cNvSpPr/>
            <p:nvPr/>
          </p:nvSpPr>
          <p:spPr>
            <a:xfrm>
              <a:off x="6127360" y="22168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2" name="Oval 211"/>
            <p:cNvSpPr/>
            <p:nvPr/>
          </p:nvSpPr>
          <p:spPr>
            <a:xfrm>
              <a:off x="6127360" y="20678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3" name="Oval 192"/>
            <p:cNvSpPr/>
            <p:nvPr/>
          </p:nvSpPr>
          <p:spPr>
            <a:xfrm>
              <a:off x="4609874" y="279256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8" name="Oval 197"/>
            <p:cNvSpPr/>
            <p:nvPr/>
          </p:nvSpPr>
          <p:spPr>
            <a:xfrm>
              <a:off x="4609874" y="26436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99" name="Oval 198"/>
            <p:cNvSpPr/>
            <p:nvPr/>
          </p:nvSpPr>
          <p:spPr>
            <a:xfrm>
              <a:off x="4762274" y="279600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5" name="Oval 204"/>
            <p:cNvSpPr/>
            <p:nvPr/>
          </p:nvSpPr>
          <p:spPr>
            <a:xfrm>
              <a:off x="4914674" y="279944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8" name="Oval 207"/>
            <p:cNvSpPr/>
            <p:nvPr/>
          </p:nvSpPr>
          <p:spPr>
            <a:xfrm>
              <a:off x="4609874" y="23456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09" name="Oval 208"/>
            <p:cNvSpPr/>
            <p:nvPr/>
          </p:nvSpPr>
          <p:spPr>
            <a:xfrm>
              <a:off x="4762274" y="24980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0" name="Oval 209"/>
            <p:cNvSpPr/>
            <p:nvPr/>
          </p:nvSpPr>
          <p:spPr>
            <a:xfrm>
              <a:off x="4914674" y="26504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1" name="Oval 210"/>
            <p:cNvSpPr/>
            <p:nvPr/>
          </p:nvSpPr>
          <p:spPr>
            <a:xfrm>
              <a:off x="5067074" y="280288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3" name="Oval 212"/>
            <p:cNvSpPr/>
            <p:nvPr/>
          </p:nvSpPr>
          <p:spPr>
            <a:xfrm>
              <a:off x="4609874" y="21967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217" name="Oval 216"/>
            <p:cNvSpPr/>
            <p:nvPr/>
          </p:nvSpPr>
          <p:spPr>
            <a:xfrm>
              <a:off x="5219474" y="2806320"/>
              <a:ext cx="76200" cy="76200"/>
            </a:xfrm>
            <a:prstGeom prst="ellipse">
              <a:avLst/>
            </a:prstGeom>
            <a:solidFill>
              <a:schemeClr val="tx1"/>
            </a:solidFill>
            <a:ln w="12700" cmpd="sng">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ct val="0"/>
                </a:spcBef>
              </a:pPr>
              <a:endParaRPr lang="en-US" sz="2400" dirty="0" err="1" smtClean="0">
                <a:solidFill>
                  <a:prstClr val="black"/>
                </a:solidFill>
                <a:latin typeface="Calibri"/>
                <a:ea typeface="ＭＳ Ｐゴシック" pitchFamily="18" charset="-128"/>
                <a:cs typeface="Calibri"/>
              </a:endParaRPr>
            </a:p>
          </p:txBody>
        </p:sp>
        <p:sp>
          <p:nvSpPr>
            <p:cNvPr id="114" name="Freeform 113"/>
            <p:cNvSpPr/>
            <p:nvPr/>
          </p:nvSpPr>
          <p:spPr>
            <a:xfrm flipH="1">
              <a:off x="914400" y="1005840"/>
              <a:ext cx="2260600" cy="4495800"/>
            </a:xfrm>
            <a:custGeom>
              <a:avLst/>
              <a:gdLst>
                <a:gd name="connsiteX0" fmla="*/ 2453818 w 2453818"/>
                <a:gd name="connsiteY0" fmla="*/ 368478 h 368478"/>
                <a:gd name="connsiteX1" fmla="*/ 2422459 w 2453818"/>
                <a:gd name="connsiteY1" fmla="*/ 784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125434 w 2453818"/>
                <a:gd name="connsiteY2" fmla="*/ 0 h 368478"/>
                <a:gd name="connsiteX3" fmla="*/ 0 w 2453818"/>
                <a:gd name="connsiteY3" fmla="*/ 360638 h 368478"/>
                <a:gd name="connsiteX0" fmla="*/ 2453818 w 2453818"/>
                <a:gd name="connsiteY0" fmla="*/ 368478 h 368478"/>
                <a:gd name="connsiteX1" fmla="*/ 2453818 w 2453818"/>
                <a:gd name="connsiteY1" fmla="*/ 0 h 368478"/>
                <a:gd name="connsiteX2" fmla="*/ 39198 w 2453818"/>
                <a:gd name="connsiteY2" fmla="*/ 0 h 368478"/>
                <a:gd name="connsiteX3" fmla="*/ 0 w 2453818"/>
                <a:gd name="connsiteY3" fmla="*/ 360638 h 368478"/>
                <a:gd name="connsiteX0" fmla="*/ 2461658 w 2461658"/>
                <a:gd name="connsiteY0" fmla="*/ 368478 h 368478"/>
                <a:gd name="connsiteX1" fmla="*/ 2461658 w 2461658"/>
                <a:gd name="connsiteY1" fmla="*/ 0 h 368478"/>
                <a:gd name="connsiteX2" fmla="*/ 0 w 2461658"/>
                <a:gd name="connsiteY2" fmla="*/ 0 h 368478"/>
                <a:gd name="connsiteX3" fmla="*/ 7840 w 2461658"/>
                <a:gd name="connsiteY3" fmla="*/ 360638 h 368478"/>
                <a:gd name="connsiteX0" fmla="*/ 2453818 w 2453818"/>
                <a:gd name="connsiteY0" fmla="*/ 368478 h 368478"/>
                <a:gd name="connsiteX1" fmla="*/ 2453818 w 2453818"/>
                <a:gd name="connsiteY1" fmla="*/ 0 h 368478"/>
                <a:gd name="connsiteX2" fmla="*/ 7840 w 2453818"/>
                <a:gd name="connsiteY2" fmla="*/ 7840 h 368478"/>
                <a:gd name="connsiteX3" fmla="*/ 0 w 2453818"/>
                <a:gd name="connsiteY3" fmla="*/ 360638 h 368478"/>
                <a:gd name="connsiteX0" fmla="*/ 2477337 w 2477337"/>
                <a:gd name="connsiteY0" fmla="*/ 368478 h 368478"/>
                <a:gd name="connsiteX1" fmla="*/ 2477337 w 2477337"/>
                <a:gd name="connsiteY1" fmla="*/ 0 h 368478"/>
                <a:gd name="connsiteX2" fmla="*/ 0 w 2477337"/>
                <a:gd name="connsiteY2" fmla="*/ 7840 h 368478"/>
                <a:gd name="connsiteX3" fmla="*/ 23519 w 2477337"/>
                <a:gd name="connsiteY3" fmla="*/ 360638 h 368478"/>
                <a:gd name="connsiteX0" fmla="*/ 2453818 w 2453818"/>
                <a:gd name="connsiteY0" fmla="*/ 368478 h 368478"/>
                <a:gd name="connsiteX1" fmla="*/ 2453818 w 2453818"/>
                <a:gd name="connsiteY1" fmla="*/ 0 h 368478"/>
                <a:gd name="connsiteX2" fmla="*/ 0 w 2453818"/>
                <a:gd name="connsiteY2" fmla="*/ 0 h 368478"/>
                <a:gd name="connsiteX3" fmla="*/ 0 w 2453818"/>
                <a:gd name="connsiteY3" fmla="*/ 360638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81660 w 2481660"/>
                <a:gd name="connsiteY0" fmla="*/ 368478 h 368478"/>
                <a:gd name="connsiteX1" fmla="*/ 2481660 w 2481660"/>
                <a:gd name="connsiteY1" fmla="*/ 0 h 368478"/>
                <a:gd name="connsiteX2" fmla="*/ 27842 w 2481660"/>
                <a:gd name="connsiteY2" fmla="*/ 0 h 368478"/>
                <a:gd name="connsiteX3" fmla="*/ 40862 w 2481660"/>
                <a:gd name="connsiteY3" fmla="*/ 38686 h 368478"/>
                <a:gd name="connsiteX4" fmla="*/ 0 w 2481660"/>
                <a:gd name="connsiteY4" fmla="*/ 53014 h 368478"/>
                <a:gd name="connsiteX0" fmla="*/ 2481660 w 2481660"/>
                <a:gd name="connsiteY0" fmla="*/ 368478 h 368478"/>
                <a:gd name="connsiteX1" fmla="*/ 2481660 w 2481660"/>
                <a:gd name="connsiteY1" fmla="*/ 0 h 368478"/>
                <a:gd name="connsiteX2" fmla="*/ 27842 w 2481660"/>
                <a:gd name="connsiteY2" fmla="*/ 0 h 368478"/>
                <a:gd name="connsiteX3" fmla="*/ 40862 w 2481660"/>
                <a:gd name="connsiteY3" fmla="*/ 38686 h 368478"/>
                <a:gd name="connsiteX4" fmla="*/ 40862 w 2481660"/>
                <a:gd name="connsiteY4" fmla="*/ 34257 h 368478"/>
                <a:gd name="connsiteX5" fmla="*/ 0 w 2481660"/>
                <a:gd name="connsiteY5" fmla="*/ 53014 h 368478"/>
                <a:gd name="connsiteX0" fmla="*/ 2481660 w 2481660"/>
                <a:gd name="connsiteY0" fmla="*/ 368478 h 368478"/>
                <a:gd name="connsiteX1" fmla="*/ 2481660 w 2481660"/>
                <a:gd name="connsiteY1" fmla="*/ 0 h 368478"/>
                <a:gd name="connsiteX2" fmla="*/ 27842 w 2481660"/>
                <a:gd name="connsiteY2" fmla="*/ 0 h 368478"/>
                <a:gd name="connsiteX3" fmla="*/ 40862 w 2481660"/>
                <a:gd name="connsiteY3" fmla="*/ 38686 h 368478"/>
                <a:gd name="connsiteX4" fmla="*/ 0 w 2481660"/>
                <a:gd name="connsiteY4" fmla="*/ 53014 h 368478"/>
                <a:gd name="connsiteX0" fmla="*/ 2643778 w 2643778"/>
                <a:gd name="connsiteY0" fmla="*/ 368478 h 368478"/>
                <a:gd name="connsiteX1" fmla="*/ 2643778 w 2643778"/>
                <a:gd name="connsiteY1" fmla="*/ 0 h 368478"/>
                <a:gd name="connsiteX2" fmla="*/ 189960 w 2643778"/>
                <a:gd name="connsiteY2" fmla="*/ 0 h 368478"/>
                <a:gd name="connsiteX3" fmla="*/ 162118 w 2643778"/>
                <a:gd name="connsiteY3" fmla="*/ 53014 h 368478"/>
                <a:gd name="connsiteX0" fmla="*/ 2481660 w 2481660"/>
                <a:gd name="connsiteY0" fmla="*/ 368478 h 368478"/>
                <a:gd name="connsiteX1" fmla="*/ 2481660 w 2481660"/>
                <a:gd name="connsiteY1" fmla="*/ 0 h 368478"/>
                <a:gd name="connsiteX2" fmla="*/ 27842 w 2481660"/>
                <a:gd name="connsiteY2" fmla="*/ 0 h 368478"/>
                <a:gd name="connsiteX3" fmla="*/ 0 w 2481660"/>
                <a:gd name="connsiteY3" fmla="*/ 53014 h 368478"/>
                <a:gd name="connsiteX0" fmla="*/ 2454086 w 2454086"/>
                <a:gd name="connsiteY0" fmla="*/ 368478 h 368478"/>
                <a:gd name="connsiteX1" fmla="*/ 2454086 w 2454086"/>
                <a:gd name="connsiteY1" fmla="*/ 0 h 368478"/>
                <a:gd name="connsiteX2" fmla="*/ 268 w 2454086"/>
                <a:gd name="connsiteY2" fmla="*/ 0 h 368478"/>
                <a:gd name="connsiteX3" fmla="*/ 0 w 2454086"/>
                <a:gd name="connsiteY3" fmla="*/ 36880 h 368478"/>
              </a:gdLst>
              <a:ahLst/>
              <a:cxnLst>
                <a:cxn ang="0">
                  <a:pos x="connsiteX0" y="connsiteY0"/>
                </a:cxn>
                <a:cxn ang="0">
                  <a:pos x="connsiteX1" y="connsiteY1"/>
                </a:cxn>
                <a:cxn ang="0">
                  <a:pos x="connsiteX2" y="connsiteY2"/>
                </a:cxn>
                <a:cxn ang="0">
                  <a:pos x="connsiteX3" y="connsiteY3"/>
                </a:cxn>
              </a:cxnLst>
              <a:rect l="l" t="t" r="r" b="b"/>
              <a:pathLst>
                <a:path w="2454086" h="368478">
                  <a:moveTo>
                    <a:pt x="2454086" y="368478"/>
                  </a:moveTo>
                  <a:lnTo>
                    <a:pt x="2454086" y="0"/>
                  </a:lnTo>
                  <a:lnTo>
                    <a:pt x="268" y="0"/>
                  </a:lnTo>
                  <a:cubicBezTo>
                    <a:pt x="179" y="12293"/>
                    <a:pt x="89" y="24587"/>
                    <a:pt x="0" y="36880"/>
                  </a:cubicBezTo>
                </a:path>
              </a:pathLst>
            </a:custGeom>
            <a:ln>
              <a:solidFill>
                <a:schemeClr val="tx1"/>
              </a:solidFill>
              <a:headEnd type="none"/>
              <a:tailEnd type="arrow"/>
            </a:ln>
          </p:spPr>
          <p:txBody>
            <a:bodyPr vert="horz" wrap="square" lIns="91440" tIns="45720" rIns="91440" bIns="45720" numCol="1" rtlCol="0" anchor="t" anchorCtr="0" compatLnSpc="1">
              <a:prstTxWarp prst="textNoShape">
                <a:avLst/>
              </a:prstTxWarp>
            </a:bodyPr>
            <a:lstStyle/>
            <a:p>
              <a:pPr>
                <a:spcBef>
                  <a:spcPct val="0"/>
                </a:spcBef>
              </a:pPr>
              <a:endParaRPr lang="en-US" sz="2400" dirty="0">
                <a:solidFill>
                  <a:prstClr val="black"/>
                </a:solidFill>
                <a:latin typeface="微软雅黑" panose="020B0503020204020204" pitchFamily="34" charset="-122"/>
                <a:ea typeface="ＭＳ Ｐゴシック" pitchFamily="18" charset="-128"/>
                <a:cs typeface="ＭＳ Ｐゴシック" pitchFamily="18" charset="-128"/>
              </a:endParaRPr>
            </a:p>
          </p:txBody>
        </p:sp>
        <p:sp>
          <p:nvSpPr>
            <p:cNvPr id="115" name="TextBox 114"/>
            <p:cNvSpPr txBox="1"/>
            <p:nvPr/>
          </p:nvSpPr>
          <p:spPr>
            <a:xfrm rot="16200000">
              <a:off x="606524" y="2299850"/>
              <a:ext cx="916086" cy="461665"/>
            </a:xfrm>
            <a:prstGeom prst="rect">
              <a:avLst/>
            </a:prstGeom>
            <a:noFill/>
          </p:spPr>
          <p:txBody>
            <a:bodyPr wrap="none" rtlCol="0">
              <a:spAutoFit/>
            </a:bodyPr>
            <a:lstStyle/>
            <a:p>
              <a:pPr eaLnBrk="1" hangingPunct="1">
                <a:spcBef>
                  <a:spcPct val="0"/>
                </a:spcBef>
              </a:pPr>
              <a:r>
                <a:rPr lang="en-US" sz="2400" dirty="0" smtClean="0">
                  <a:solidFill>
                    <a:prstClr val="black"/>
                  </a:solidFill>
                  <a:latin typeface="Calibri"/>
                  <a:ea typeface="ＭＳ Ｐゴシック"/>
                  <a:cs typeface="Calibri"/>
                </a:rPr>
                <a:t>Busy?</a:t>
              </a:r>
            </a:p>
          </p:txBody>
        </p:sp>
        <p:cxnSp>
          <p:nvCxnSpPr>
            <p:cNvPr id="116" name="Straight Arrow Connector 115"/>
            <p:cNvCxnSpPr/>
            <p:nvPr/>
          </p:nvCxnSpPr>
          <p:spPr bwMode="auto">
            <a:xfrm>
              <a:off x="4953000" y="4815840"/>
              <a:ext cx="0" cy="685800"/>
            </a:xfrm>
            <a:prstGeom prst="straightConnector1">
              <a:avLst/>
            </a:prstGeom>
            <a:solidFill>
              <a:schemeClr val="accent1"/>
            </a:solidFill>
            <a:ln w="9525" cap="flat" cmpd="sng" algn="ctr">
              <a:solidFill>
                <a:schemeClr val="tx1"/>
              </a:solidFill>
              <a:prstDash val="solid"/>
              <a:round/>
              <a:headEnd type="none"/>
              <a:tailEnd type="arrow"/>
            </a:ln>
            <a:effectLst/>
          </p:spPr>
        </p:cxnSp>
      </p:grpSp>
    </p:spTree>
    <p:extLst>
      <p:ext uri="{BB962C8B-B14F-4D97-AF65-F5344CB8AC3E}">
        <p14:creationId xmlns:p14="http://schemas.microsoft.com/office/powerpoint/2010/main" val="395189069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Microcode</a:t>
            </a:r>
            <a:r>
              <a:rPr lang="zh-CN" altLang="en-US" dirty="0" smtClean="0"/>
              <a:t>示意</a:t>
            </a:r>
            <a:r>
              <a:rPr lang="en-US" dirty="0" smtClean="0"/>
              <a:t>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000" dirty="0" smtClean="0"/>
              <a:t>Instruction Fetch:  	MA,A:=PC</a:t>
            </a:r>
          </a:p>
          <a:p>
            <a:pPr marL="0" indent="0">
              <a:buNone/>
            </a:pPr>
            <a:r>
              <a:rPr lang="en-US" sz="2000" dirty="0"/>
              <a:t>	</a:t>
            </a:r>
            <a:r>
              <a:rPr lang="en-US" sz="2000" dirty="0" smtClean="0"/>
              <a:t>		PC:=A+4</a:t>
            </a:r>
          </a:p>
          <a:p>
            <a:pPr marL="0" indent="0">
              <a:buNone/>
            </a:pPr>
            <a:r>
              <a:rPr lang="en-US" sz="2000" i="1" dirty="0"/>
              <a:t>	</a:t>
            </a:r>
            <a:r>
              <a:rPr lang="en-US" sz="2000" i="1" dirty="0" smtClean="0"/>
              <a:t>		wait for memory</a:t>
            </a:r>
          </a:p>
          <a:p>
            <a:pPr marL="0" indent="0">
              <a:buNone/>
            </a:pPr>
            <a:r>
              <a:rPr lang="en-US" sz="2000" dirty="0"/>
              <a:t>	</a:t>
            </a:r>
            <a:r>
              <a:rPr lang="en-US" sz="2000" dirty="0" smtClean="0"/>
              <a:t>		IR:=</a:t>
            </a:r>
            <a:r>
              <a:rPr lang="en-US" sz="2000" dirty="0" err="1" smtClean="0"/>
              <a:t>Mem</a:t>
            </a:r>
            <a:endParaRPr lang="en-US" sz="2000" dirty="0" smtClean="0"/>
          </a:p>
          <a:p>
            <a:pPr marL="0" indent="0">
              <a:buNone/>
            </a:pPr>
            <a:r>
              <a:rPr lang="en-US" sz="2000" i="1" dirty="0"/>
              <a:t>	</a:t>
            </a:r>
            <a:r>
              <a:rPr lang="en-US" sz="2000" i="1" dirty="0" smtClean="0"/>
              <a:t>		</a:t>
            </a:r>
            <a:r>
              <a:rPr lang="en-US" sz="2000" i="1" dirty="0" smtClean="0">
                <a:solidFill>
                  <a:srgbClr val="C00000"/>
                </a:solidFill>
              </a:rPr>
              <a:t>dispatch on opcode </a:t>
            </a:r>
          </a:p>
          <a:p>
            <a:pPr marL="0" indent="0">
              <a:buNone/>
            </a:pPr>
            <a:endParaRPr lang="en-US" sz="2000" i="1" dirty="0"/>
          </a:p>
          <a:p>
            <a:pPr marL="0" indent="0">
              <a:buNone/>
            </a:pPr>
            <a:r>
              <a:rPr lang="en-US" sz="2000" dirty="0" smtClean="0"/>
              <a:t>ALU:			A:=</a:t>
            </a:r>
            <a:r>
              <a:rPr lang="en-US" sz="2000" dirty="0" err="1" smtClean="0"/>
              <a:t>Reg</a:t>
            </a:r>
            <a:r>
              <a:rPr lang="en-US" sz="2000" dirty="0" smtClean="0"/>
              <a:t>[rs1]</a:t>
            </a:r>
          </a:p>
          <a:p>
            <a:pPr marL="0" indent="0">
              <a:buNone/>
            </a:pPr>
            <a:r>
              <a:rPr lang="en-US" sz="2000" dirty="0"/>
              <a:t>	</a:t>
            </a:r>
            <a:r>
              <a:rPr lang="en-US" sz="2000" dirty="0" smtClean="0"/>
              <a:t>		B:=</a:t>
            </a:r>
            <a:r>
              <a:rPr lang="en-US" sz="2000" dirty="0" err="1" smtClean="0"/>
              <a:t>Reg</a:t>
            </a:r>
            <a:r>
              <a:rPr lang="en-US" sz="2000" dirty="0" smtClean="0"/>
              <a:t>[rs2]</a:t>
            </a:r>
          </a:p>
          <a:p>
            <a:pPr marL="0" indent="0">
              <a:buNone/>
            </a:pPr>
            <a:r>
              <a:rPr lang="en-US" sz="2000" dirty="0"/>
              <a:t>	</a:t>
            </a:r>
            <a:r>
              <a:rPr lang="en-US" sz="2000" dirty="0" smtClean="0"/>
              <a:t>		</a:t>
            </a:r>
            <a:r>
              <a:rPr lang="en-US" sz="2000" dirty="0" err="1" smtClean="0"/>
              <a:t>Reg</a:t>
            </a:r>
            <a:r>
              <a:rPr lang="en-US" sz="2000" dirty="0" smtClean="0"/>
              <a:t>[</a:t>
            </a:r>
            <a:r>
              <a:rPr lang="en-US" sz="2000" dirty="0" err="1" smtClean="0"/>
              <a:t>rd</a:t>
            </a:r>
            <a:r>
              <a:rPr lang="en-US" sz="2000" dirty="0" smtClean="0"/>
              <a:t>]:=</a:t>
            </a:r>
            <a:r>
              <a:rPr lang="en-US" sz="2000" dirty="0" err="1" smtClean="0"/>
              <a:t>ALUOp</a:t>
            </a:r>
            <a:r>
              <a:rPr lang="en-US" sz="2000" dirty="0" smtClean="0"/>
              <a:t>(A,B)</a:t>
            </a:r>
          </a:p>
          <a:p>
            <a:pPr marL="0" indent="0">
              <a:buNone/>
            </a:pPr>
            <a:r>
              <a:rPr lang="en-US" sz="2000" i="1" dirty="0"/>
              <a:t>	</a:t>
            </a:r>
            <a:r>
              <a:rPr lang="en-US" sz="2000" i="1" dirty="0" smtClean="0"/>
              <a:t>		</a:t>
            </a:r>
            <a:r>
              <a:rPr lang="en-US" sz="2000" i="1" dirty="0" err="1" smtClean="0">
                <a:solidFill>
                  <a:srgbClr val="C00000"/>
                </a:solidFill>
              </a:rPr>
              <a:t>goto</a:t>
            </a:r>
            <a:r>
              <a:rPr lang="en-US" sz="2000" i="1" dirty="0" smtClean="0">
                <a:solidFill>
                  <a:srgbClr val="C00000"/>
                </a:solidFill>
              </a:rPr>
              <a:t> instruction fetch</a:t>
            </a:r>
          </a:p>
          <a:p>
            <a:pPr marL="0" indent="0">
              <a:buNone/>
            </a:pPr>
            <a:endParaRPr lang="en-US" sz="2000" dirty="0" smtClean="0"/>
          </a:p>
          <a:p>
            <a:pPr marL="0" indent="0">
              <a:buNone/>
            </a:pPr>
            <a:r>
              <a:rPr lang="en-US" sz="2000" dirty="0" smtClean="0"/>
              <a:t>ALUI:</a:t>
            </a:r>
            <a:r>
              <a:rPr lang="en-US" sz="2000" dirty="0"/>
              <a:t>			A:=</a:t>
            </a:r>
            <a:r>
              <a:rPr lang="en-US" sz="2000" dirty="0" err="1"/>
              <a:t>Reg</a:t>
            </a:r>
            <a:r>
              <a:rPr lang="en-US" sz="2000" dirty="0"/>
              <a:t>[rs1]</a:t>
            </a:r>
          </a:p>
          <a:p>
            <a:pPr marL="0" indent="0">
              <a:buNone/>
            </a:pPr>
            <a:r>
              <a:rPr lang="en-US" sz="2000" dirty="0"/>
              <a:t>			B:</a:t>
            </a:r>
            <a:r>
              <a:rPr lang="en-US" sz="2000" dirty="0" smtClean="0"/>
              <a:t>=</a:t>
            </a:r>
            <a:r>
              <a:rPr lang="en-US" sz="2000" dirty="0" err="1" smtClean="0"/>
              <a:t>ImmI</a:t>
            </a:r>
            <a:r>
              <a:rPr lang="en-US" sz="2000" dirty="0" smtClean="0"/>
              <a:t>	  //Sign-extend 12b immediate</a:t>
            </a:r>
            <a:endParaRPr lang="en-US" sz="2000" dirty="0"/>
          </a:p>
          <a:p>
            <a:pPr marL="0" indent="0">
              <a:buNone/>
            </a:pPr>
            <a:r>
              <a:rPr lang="en-US" sz="2000" dirty="0"/>
              <a:t>			</a:t>
            </a:r>
            <a:r>
              <a:rPr lang="en-US" sz="2000" dirty="0" err="1"/>
              <a:t>Reg</a:t>
            </a:r>
            <a:r>
              <a:rPr lang="en-US" sz="2000" dirty="0"/>
              <a:t>[</a:t>
            </a:r>
            <a:r>
              <a:rPr lang="en-US" sz="2000" dirty="0" err="1"/>
              <a:t>rd</a:t>
            </a:r>
            <a:r>
              <a:rPr lang="en-US" sz="2000" dirty="0"/>
              <a:t>]:=</a:t>
            </a:r>
            <a:r>
              <a:rPr lang="en-US" sz="2000" dirty="0" err="1"/>
              <a:t>ALUOp</a:t>
            </a:r>
            <a:r>
              <a:rPr lang="en-US" sz="2000" dirty="0"/>
              <a:t>(A,B)</a:t>
            </a:r>
          </a:p>
          <a:p>
            <a:pPr marL="0" indent="0">
              <a:buNone/>
            </a:pPr>
            <a:r>
              <a:rPr lang="en-US" sz="2000" i="1" dirty="0"/>
              <a:t>			</a:t>
            </a:r>
            <a:r>
              <a:rPr lang="en-US" sz="2000" i="1" dirty="0" err="1">
                <a:solidFill>
                  <a:srgbClr val="C00000"/>
                </a:solidFill>
              </a:rPr>
              <a:t>goto</a:t>
            </a:r>
            <a:r>
              <a:rPr lang="en-US" sz="2000" i="1" dirty="0">
                <a:solidFill>
                  <a:srgbClr val="C00000"/>
                </a:solidFill>
              </a:rPr>
              <a:t> </a:t>
            </a:r>
            <a:r>
              <a:rPr lang="en-US" sz="2000" i="1" dirty="0" smtClean="0">
                <a:solidFill>
                  <a:srgbClr val="C00000"/>
                </a:solidFill>
              </a:rPr>
              <a:t>instruction fetch</a:t>
            </a:r>
            <a:endParaRPr lang="en-US" sz="2000" i="1" dirty="0">
              <a:solidFill>
                <a:srgbClr val="C00000"/>
              </a:solidFill>
            </a:endParaRPr>
          </a:p>
          <a:p>
            <a:pPr marL="0" indent="0">
              <a:buNone/>
            </a:pPr>
            <a:r>
              <a:rPr lang="en-US" sz="2000" dirty="0"/>
              <a:t>			</a:t>
            </a:r>
          </a:p>
          <a:p>
            <a:pPr marL="0" indent="0">
              <a:buNone/>
            </a:pPr>
            <a:r>
              <a:rPr lang="en-US" sz="2000" dirty="0" smtClean="0"/>
              <a:t>	</a:t>
            </a:r>
            <a:endParaRPr lang="en-US" sz="2000" dirty="0"/>
          </a:p>
        </p:txBody>
      </p:sp>
      <p:sp>
        <p:nvSpPr>
          <p:cNvPr id="5" name="日期占位符 4"/>
          <p:cNvSpPr>
            <a:spLocks noGrp="1"/>
          </p:cNvSpPr>
          <p:nvPr>
            <p:ph type="dt" sz="half" idx="10"/>
          </p:nvPr>
        </p:nvSpPr>
        <p:spPr/>
        <p:txBody>
          <a:bodyPr/>
          <a:lstStyle/>
          <a:p>
            <a:fld id="{EFA6E8FC-9A33-40E2-8D5A-E3B553F4708C}" type="datetime1">
              <a:rPr lang="zh-CN" altLang="en-US" smtClean="0"/>
              <a:t>2020/2/27</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106</a:t>
            </a:fld>
            <a:endParaRPr lang="zh-CN" altLang="en-US" dirty="0"/>
          </a:p>
        </p:txBody>
      </p:sp>
    </p:spTree>
    <p:extLst>
      <p:ext uri="{BB962C8B-B14F-4D97-AF65-F5344CB8AC3E}">
        <p14:creationId xmlns:p14="http://schemas.microsoft.com/office/powerpoint/2010/main" val="73167650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Microcode </a:t>
            </a:r>
            <a:r>
              <a:rPr lang="zh-CN" altLang="en-US" dirty="0" smtClean="0"/>
              <a:t>示意</a:t>
            </a:r>
            <a:r>
              <a:rPr lang="en-US" dirty="0" smtClean="0"/>
              <a:t> (2)</a:t>
            </a:r>
            <a:endParaRPr lang="en-US" dirty="0"/>
          </a:p>
        </p:txBody>
      </p:sp>
      <p:sp>
        <p:nvSpPr>
          <p:cNvPr id="3" name="Content Placeholder 2"/>
          <p:cNvSpPr>
            <a:spLocks noGrp="1"/>
          </p:cNvSpPr>
          <p:nvPr>
            <p:ph idx="1"/>
          </p:nvPr>
        </p:nvSpPr>
        <p:spPr/>
        <p:txBody>
          <a:bodyPr>
            <a:noAutofit/>
          </a:bodyPr>
          <a:lstStyle/>
          <a:p>
            <a:pPr marL="0" indent="0">
              <a:buNone/>
            </a:pPr>
            <a:r>
              <a:rPr lang="en-US" sz="1400" dirty="0" smtClean="0"/>
              <a:t>LW: 			</a:t>
            </a:r>
            <a:r>
              <a:rPr lang="en-US" sz="1400" dirty="0"/>
              <a:t>A:=</a:t>
            </a:r>
            <a:r>
              <a:rPr lang="en-US" sz="1400" dirty="0" err="1"/>
              <a:t>Reg</a:t>
            </a:r>
            <a:r>
              <a:rPr lang="en-US" sz="1400" dirty="0"/>
              <a:t>[rs1</a:t>
            </a:r>
            <a:r>
              <a:rPr lang="en-US" sz="1400" dirty="0" smtClean="0"/>
              <a:t>]</a:t>
            </a:r>
          </a:p>
          <a:p>
            <a:pPr marL="0" indent="0">
              <a:buNone/>
            </a:pPr>
            <a:r>
              <a:rPr lang="en-US" sz="1400" dirty="0" smtClean="0"/>
              <a:t> </a:t>
            </a:r>
            <a:r>
              <a:rPr lang="en-US" sz="1400" dirty="0"/>
              <a:t>	</a:t>
            </a:r>
            <a:r>
              <a:rPr lang="en-US" sz="1400" dirty="0" smtClean="0"/>
              <a:t>		B:=</a:t>
            </a:r>
            <a:r>
              <a:rPr lang="en-US" sz="1400" dirty="0" err="1" smtClean="0"/>
              <a:t>ImmI</a:t>
            </a:r>
            <a:r>
              <a:rPr lang="en-US" sz="1400" dirty="0"/>
              <a:t> </a:t>
            </a:r>
            <a:r>
              <a:rPr lang="en-US" sz="1400" dirty="0" smtClean="0"/>
              <a:t>  /</a:t>
            </a:r>
            <a:r>
              <a:rPr lang="en-US" sz="1400" dirty="0"/>
              <a:t>/Sign-extend 12b immediate</a:t>
            </a:r>
            <a:endParaRPr lang="en-US" sz="1400" dirty="0" smtClean="0"/>
          </a:p>
          <a:p>
            <a:pPr marL="0" indent="0">
              <a:buNone/>
            </a:pPr>
            <a:r>
              <a:rPr lang="en-US" sz="1400" dirty="0"/>
              <a:t>	</a:t>
            </a:r>
            <a:r>
              <a:rPr lang="en-US" sz="1400" dirty="0" smtClean="0"/>
              <a:t>		MA:=A+B</a:t>
            </a:r>
          </a:p>
          <a:p>
            <a:pPr marL="0" indent="0">
              <a:buNone/>
            </a:pPr>
            <a:r>
              <a:rPr lang="en-US" sz="1400" i="1" dirty="0"/>
              <a:t>	</a:t>
            </a:r>
            <a:r>
              <a:rPr lang="en-US" sz="1400" i="1" dirty="0" smtClean="0"/>
              <a:t>		wait for memory</a:t>
            </a:r>
          </a:p>
          <a:p>
            <a:pPr marL="0" indent="0">
              <a:buNone/>
            </a:pPr>
            <a:r>
              <a:rPr lang="en-US" sz="1400" dirty="0"/>
              <a:t>	</a:t>
            </a:r>
            <a:r>
              <a:rPr lang="en-US" sz="1400" dirty="0" smtClean="0"/>
              <a:t>		</a:t>
            </a:r>
            <a:r>
              <a:rPr lang="en-US" sz="1400" dirty="0" err="1" smtClean="0"/>
              <a:t>Reg</a:t>
            </a:r>
            <a:r>
              <a:rPr lang="en-US" sz="1400" dirty="0" smtClean="0"/>
              <a:t>[</a:t>
            </a:r>
            <a:r>
              <a:rPr lang="en-US" sz="1400" dirty="0" err="1" smtClean="0"/>
              <a:t>rd</a:t>
            </a:r>
            <a:r>
              <a:rPr lang="en-US" sz="1400" dirty="0" smtClean="0"/>
              <a:t>]:=</a:t>
            </a:r>
            <a:r>
              <a:rPr lang="en-US" sz="1400" dirty="0" err="1" smtClean="0"/>
              <a:t>Mem</a:t>
            </a:r>
            <a:endParaRPr lang="en-US" sz="1400" dirty="0" smtClean="0"/>
          </a:p>
          <a:p>
            <a:pPr marL="0" indent="0">
              <a:buNone/>
            </a:pPr>
            <a:r>
              <a:rPr lang="en-US" sz="1400" i="1" dirty="0"/>
              <a:t>			</a:t>
            </a:r>
            <a:r>
              <a:rPr lang="en-US" sz="1400" i="1" dirty="0" err="1">
                <a:solidFill>
                  <a:srgbClr val="C00000"/>
                </a:solidFill>
              </a:rPr>
              <a:t>goto</a:t>
            </a:r>
            <a:r>
              <a:rPr lang="en-US" sz="1400" i="1" dirty="0">
                <a:solidFill>
                  <a:srgbClr val="C00000"/>
                </a:solidFill>
              </a:rPr>
              <a:t> instruction fetch</a:t>
            </a:r>
            <a:endParaRPr lang="en-US" sz="1400" dirty="0">
              <a:solidFill>
                <a:srgbClr val="C00000"/>
              </a:solidFill>
            </a:endParaRPr>
          </a:p>
          <a:p>
            <a:pPr marL="0" indent="0">
              <a:buNone/>
            </a:pPr>
            <a:r>
              <a:rPr lang="en-US" sz="1400" dirty="0" smtClean="0"/>
              <a:t>JAL:			</a:t>
            </a:r>
            <a:r>
              <a:rPr lang="en-US" sz="1400" dirty="0" err="1" smtClean="0"/>
              <a:t>Reg</a:t>
            </a:r>
            <a:r>
              <a:rPr lang="en-US" sz="1400" dirty="0" smtClean="0"/>
              <a:t>[</a:t>
            </a:r>
            <a:r>
              <a:rPr lang="en-US" sz="1400" dirty="0" err="1" smtClean="0"/>
              <a:t>rd</a:t>
            </a:r>
            <a:r>
              <a:rPr lang="en-US" sz="1400" dirty="0" smtClean="0"/>
              <a:t>]:=A  // Store return address</a:t>
            </a:r>
          </a:p>
          <a:p>
            <a:pPr marL="0" indent="0">
              <a:buNone/>
            </a:pPr>
            <a:r>
              <a:rPr lang="en-US" sz="1400" dirty="0"/>
              <a:t>	</a:t>
            </a:r>
            <a:r>
              <a:rPr lang="en-US" sz="1400" dirty="0" smtClean="0"/>
              <a:t>		A:=A-4        // Recover original PC</a:t>
            </a:r>
          </a:p>
          <a:p>
            <a:pPr marL="0" indent="0">
              <a:buNone/>
            </a:pPr>
            <a:r>
              <a:rPr lang="en-US" sz="1400" dirty="0"/>
              <a:t>	</a:t>
            </a:r>
            <a:r>
              <a:rPr lang="en-US" sz="1400" dirty="0" smtClean="0"/>
              <a:t>		B:=ImmJ    // Jump-style immediate</a:t>
            </a:r>
          </a:p>
          <a:p>
            <a:pPr marL="0" indent="0">
              <a:buNone/>
            </a:pPr>
            <a:r>
              <a:rPr lang="en-US" sz="1400" dirty="0"/>
              <a:t>	</a:t>
            </a:r>
            <a:r>
              <a:rPr lang="en-US" sz="1400" dirty="0" smtClean="0"/>
              <a:t>		PC:=A+B</a:t>
            </a:r>
          </a:p>
          <a:p>
            <a:pPr marL="0" indent="0">
              <a:buNone/>
            </a:pPr>
            <a:r>
              <a:rPr lang="en-US" sz="1400" i="1" dirty="0"/>
              <a:t>	</a:t>
            </a:r>
            <a:r>
              <a:rPr lang="en-US" sz="1400" i="1" dirty="0" smtClean="0"/>
              <a:t>		</a:t>
            </a:r>
            <a:r>
              <a:rPr lang="en-US" sz="1400" i="1" dirty="0" err="1" smtClean="0">
                <a:solidFill>
                  <a:srgbClr val="C00000"/>
                </a:solidFill>
              </a:rPr>
              <a:t>goto</a:t>
            </a:r>
            <a:r>
              <a:rPr lang="en-US" sz="1400" i="1" dirty="0" smtClean="0">
                <a:solidFill>
                  <a:srgbClr val="C00000"/>
                </a:solidFill>
              </a:rPr>
              <a:t> instruction fetch</a:t>
            </a:r>
            <a:endParaRPr lang="en-US" sz="1400" dirty="0" smtClean="0">
              <a:solidFill>
                <a:srgbClr val="C00000"/>
              </a:solidFill>
            </a:endParaRPr>
          </a:p>
          <a:p>
            <a:pPr marL="0" indent="0">
              <a:buNone/>
            </a:pPr>
            <a:r>
              <a:rPr lang="en-US" sz="1400" dirty="0" smtClean="0"/>
              <a:t>Branch:</a:t>
            </a:r>
            <a:r>
              <a:rPr lang="en-US" sz="1400" dirty="0"/>
              <a:t>			A:=</a:t>
            </a:r>
            <a:r>
              <a:rPr lang="en-US" sz="1400" dirty="0" err="1"/>
              <a:t>Reg</a:t>
            </a:r>
            <a:r>
              <a:rPr lang="en-US" sz="1400" dirty="0"/>
              <a:t>[rs1]</a:t>
            </a:r>
          </a:p>
          <a:p>
            <a:pPr marL="0" indent="0">
              <a:buNone/>
            </a:pPr>
            <a:r>
              <a:rPr lang="en-US" sz="1400" dirty="0"/>
              <a:t>			B:</a:t>
            </a:r>
            <a:r>
              <a:rPr lang="en-US" sz="1400" dirty="0" smtClean="0"/>
              <a:t>=</a:t>
            </a:r>
            <a:r>
              <a:rPr lang="en-US" sz="1400" dirty="0" err="1" smtClean="0"/>
              <a:t>Reg</a:t>
            </a:r>
            <a:r>
              <a:rPr lang="en-US" sz="1400" dirty="0" smtClean="0"/>
              <a:t>[rs2]</a:t>
            </a:r>
            <a:endParaRPr lang="en-US" sz="1400" dirty="0"/>
          </a:p>
          <a:p>
            <a:pPr marL="0" indent="0">
              <a:buNone/>
            </a:pPr>
            <a:r>
              <a:rPr lang="en-US" sz="1400" dirty="0"/>
              <a:t>			</a:t>
            </a:r>
            <a:r>
              <a:rPr lang="en-US" sz="1400" dirty="0" smtClean="0"/>
              <a:t>if (!</a:t>
            </a:r>
            <a:r>
              <a:rPr lang="en-US" sz="1400" dirty="0" err="1" smtClean="0"/>
              <a:t>ALUOp</a:t>
            </a:r>
            <a:r>
              <a:rPr lang="en-US" sz="1400" dirty="0" smtClean="0"/>
              <a:t>(A,B)) </a:t>
            </a:r>
            <a:r>
              <a:rPr lang="en-US" sz="1400" i="1" dirty="0" err="1" smtClean="0">
                <a:solidFill>
                  <a:srgbClr val="C00000"/>
                </a:solidFill>
              </a:rPr>
              <a:t>goto</a:t>
            </a:r>
            <a:r>
              <a:rPr lang="en-US" sz="1400" i="1" dirty="0" smtClean="0">
                <a:solidFill>
                  <a:srgbClr val="C00000"/>
                </a:solidFill>
              </a:rPr>
              <a:t> instruction fetch </a:t>
            </a:r>
            <a:r>
              <a:rPr lang="en-US" sz="1400" dirty="0" smtClean="0"/>
              <a:t>//Not taken</a:t>
            </a:r>
          </a:p>
          <a:p>
            <a:pPr marL="0" indent="0">
              <a:buNone/>
            </a:pPr>
            <a:r>
              <a:rPr lang="en-US" sz="1400" dirty="0"/>
              <a:t>	</a:t>
            </a:r>
            <a:r>
              <a:rPr lang="en-US" sz="1400" dirty="0" smtClean="0"/>
              <a:t>		A:=PC  //Microcode fall through if branch taken</a:t>
            </a:r>
          </a:p>
          <a:p>
            <a:pPr marL="0" indent="0">
              <a:buNone/>
            </a:pPr>
            <a:r>
              <a:rPr lang="en-US" sz="1400" dirty="0"/>
              <a:t>	</a:t>
            </a:r>
            <a:r>
              <a:rPr lang="en-US" sz="1400" dirty="0" smtClean="0"/>
              <a:t>		A:=A-4</a:t>
            </a:r>
          </a:p>
          <a:p>
            <a:pPr marL="0" indent="0">
              <a:buNone/>
            </a:pPr>
            <a:r>
              <a:rPr lang="en-US" sz="1400" dirty="0"/>
              <a:t>	</a:t>
            </a:r>
            <a:r>
              <a:rPr lang="en-US" sz="1400" dirty="0" smtClean="0"/>
              <a:t>		B:=</a:t>
            </a:r>
            <a:r>
              <a:rPr lang="en-US" sz="1400" dirty="0" err="1"/>
              <a:t>ImmB</a:t>
            </a:r>
            <a:r>
              <a:rPr lang="en-US" sz="1400" dirty="0"/>
              <a:t>// </a:t>
            </a:r>
            <a:r>
              <a:rPr lang="en-US" sz="1400" dirty="0" smtClean="0"/>
              <a:t>Branch-</a:t>
            </a:r>
            <a:r>
              <a:rPr lang="en-US" sz="1400" dirty="0"/>
              <a:t>style immediate</a:t>
            </a:r>
            <a:endParaRPr lang="en-US" sz="1400" dirty="0" smtClean="0"/>
          </a:p>
          <a:p>
            <a:pPr marL="0" indent="0">
              <a:buNone/>
            </a:pPr>
            <a:r>
              <a:rPr lang="en-US" sz="1400" dirty="0"/>
              <a:t>	</a:t>
            </a:r>
            <a:r>
              <a:rPr lang="en-US" sz="1400" dirty="0" smtClean="0"/>
              <a:t>		PC:=A+B</a:t>
            </a:r>
          </a:p>
          <a:p>
            <a:pPr marL="0" indent="0">
              <a:buNone/>
            </a:pPr>
            <a:r>
              <a:rPr lang="en-US" sz="1400" i="1" dirty="0"/>
              <a:t>			</a:t>
            </a:r>
            <a:r>
              <a:rPr lang="en-US" sz="1400" i="1" dirty="0" err="1">
                <a:solidFill>
                  <a:srgbClr val="C00000"/>
                </a:solidFill>
              </a:rPr>
              <a:t>goto</a:t>
            </a:r>
            <a:r>
              <a:rPr lang="en-US" sz="1400" i="1" dirty="0">
                <a:solidFill>
                  <a:srgbClr val="C00000"/>
                </a:solidFill>
              </a:rPr>
              <a:t> instruction fetch</a:t>
            </a:r>
            <a:endParaRPr lang="en-US" sz="1400" dirty="0">
              <a:solidFill>
                <a:srgbClr val="C00000"/>
              </a:solidFill>
            </a:endParaRPr>
          </a:p>
          <a:p>
            <a:pPr marL="0" indent="0">
              <a:buNone/>
            </a:pPr>
            <a:r>
              <a:rPr lang="en-US" sz="1400" dirty="0" smtClean="0"/>
              <a:t>	</a:t>
            </a:r>
          </a:p>
          <a:p>
            <a:pPr marL="0" indent="0">
              <a:buNone/>
            </a:pPr>
            <a:r>
              <a:rPr lang="en-US" sz="1400" dirty="0"/>
              <a:t>	</a:t>
            </a:r>
            <a:r>
              <a:rPr lang="en-US" sz="1400" dirty="0" smtClean="0"/>
              <a:t>		</a:t>
            </a:r>
            <a:endParaRPr lang="en-US" sz="1400" dirty="0"/>
          </a:p>
          <a:p>
            <a:pPr marL="0" indent="0">
              <a:buNone/>
            </a:pPr>
            <a:r>
              <a:rPr lang="en-US" sz="1400" dirty="0"/>
              <a:t>			</a:t>
            </a:r>
          </a:p>
          <a:p>
            <a:pPr marL="0" indent="0">
              <a:buNone/>
            </a:pPr>
            <a:r>
              <a:rPr lang="en-US" sz="1400" dirty="0" smtClean="0"/>
              <a:t>	</a:t>
            </a:r>
            <a:endParaRPr lang="en-US" sz="1400" dirty="0"/>
          </a:p>
        </p:txBody>
      </p:sp>
      <p:sp>
        <p:nvSpPr>
          <p:cNvPr id="5" name="日期占位符 4"/>
          <p:cNvSpPr>
            <a:spLocks noGrp="1"/>
          </p:cNvSpPr>
          <p:nvPr>
            <p:ph type="dt" sz="half" idx="10"/>
          </p:nvPr>
        </p:nvSpPr>
        <p:spPr/>
        <p:txBody>
          <a:bodyPr/>
          <a:lstStyle/>
          <a:p>
            <a:fld id="{132C7521-CEE3-4254-AA0D-3C95C0638027}" type="datetime1">
              <a:rPr lang="zh-CN" altLang="en-US" smtClean="0"/>
              <a:t>2020/2/27</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107</a:t>
            </a:fld>
            <a:endParaRPr lang="zh-CN" altLang="en-US" dirty="0"/>
          </a:p>
        </p:txBody>
      </p:sp>
    </p:spTree>
    <p:extLst>
      <p:ext uri="{BB962C8B-B14F-4D97-AF65-F5344CB8AC3E}">
        <p14:creationId xmlns:p14="http://schemas.microsoft.com/office/powerpoint/2010/main" val="15172484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采用</a:t>
            </a:r>
            <a:r>
              <a:rPr lang="en-US" dirty="0" smtClean="0"/>
              <a:t> ROM </a:t>
            </a:r>
            <a:r>
              <a:rPr lang="zh-CN" altLang="en-US" dirty="0" smtClean="0"/>
              <a:t>实现微程序控制</a:t>
            </a:r>
            <a:endParaRPr lang="en-US" dirty="0"/>
          </a:p>
        </p:txBody>
      </p:sp>
      <p:sp>
        <p:nvSpPr>
          <p:cNvPr id="3" name="Content Placeholder 2"/>
          <p:cNvSpPr>
            <a:spLocks noGrp="1"/>
          </p:cNvSpPr>
          <p:nvPr>
            <p:ph idx="1"/>
          </p:nvPr>
        </p:nvSpPr>
        <p:spPr>
          <a:xfrm>
            <a:off x="457200" y="4581053"/>
            <a:ext cx="8229600" cy="1729212"/>
          </a:xfrm>
        </p:spPr>
        <p:txBody>
          <a:bodyPr>
            <a:normAutofit fontScale="92500" lnSpcReduction="20000"/>
          </a:bodyPr>
          <a:lstStyle/>
          <a:p>
            <a:r>
              <a:rPr lang="en-US" sz="2400" dirty="0" smtClean="0"/>
              <a:t>How many address bits?</a:t>
            </a:r>
          </a:p>
          <a:p>
            <a:pPr marL="455613" lvl="1" indent="0">
              <a:buNone/>
            </a:pPr>
            <a:r>
              <a:rPr lang="en-US" sz="2000" dirty="0" smtClean="0"/>
              <a:t>|µaddress| = |µPC|+|</a:t>
            </a:r>
            <a:r>
              <a:rPr lang="en-US" sz="2000" dirty="0" err="1" smtClean="0"/>
              <a:t>opcode</a:t>
            </a:r>
            <a:r>
              <a:rPr lang="en-US" sz="2000" dirty="0" smtClean="0"/>
              <a:t>|+ 1 + 1</a:t>
            </a:r>
          </a:p>
          <a:p>
            <a:r>
              <a:rPr lang="en-US" sz="2400" dirty="0" smtClean="0"/>
              <a:t>How many data bits?</a:t>
            </a:r>
            <a:endParaRPr lang="en-US" sz="2000" dirty="0" smtClean="0"/>
          </a:p>
          <a:p>
            <a:pPr marL="455613" lvl="1" indent="0">
              <a:buNone/>
            </a:pPr>
            <a:r>
              <a:rPr lang="en-US" sz="2000" dirty="0" smtClean="0"/>
              <a:t>|data| = |µPC|+|control signals| = |µPC| + 18</a:t>
            </a:r>
          </a:p>
          <a:p>
            <a:r>
              <a:rPr lang="en-US" sz="2400" dirty="0" smtClean="0"/>
              <a:t>Total ROM size = 2</a:t>
            </a:r>
            <a:r>
              <a:rPr lang="en-US" sz="2400" baseline="30000" dirty="0" smtClean="0"/>
              <a:t>|µ</a:t>
            </a:r>
            <a:r>
              <a:rPr lang="en-US" sz="2400" baseline="30000" dirty="0" err="1" smtClean="0"/>
              <a:t>address|</a:t>
            </a:r>
            <a:r>
              <a:rPr lang="en-US" sz="2400" dirty="0" err="1" smtClean="0"/>
              <a:t>x|data</a:t>
            </a:r>
            <a:r>
              <a:rPr lang="en-US" sz="2400" dirty="0" smtClean="0"/>
              <a:t>|</a:t>
            </a:r>
          </a:p>
        </p:txBody>
      </p:sp>
      <p:sp>
        <p:nvSpPr>
          <p:cNvPr id="49" name="日期占位符 48"/>
          <p:cNvSpPr>
            <a:spLocks noGrp="1"/>
          </p:cNvSpPr>
          <p:nvPr>
            <p:ph type="dt" sz="half" idx="10"/>
          </p:nvPr>
        </p:nvSpPr>
        <p:spPr/>
        <p:txBody>
          <a:bodyPr/>
          <a:lstStyle/>
          <a:p>
            <a:fld id="{AB4FFB0D-4371-4DDD-9B47-3043E7BD5679}" type="datetime1">
              <a:rPr lang="zh-CN" altLang="en-US" smtClean="0"/>
              <a:t>2020/2/27</a:t>
            </a:fld>
            <a:endParaRPr lang="zh-CN" altLang="en-US"/>
          </a:p>
        </p:txBody>
      </p:sp>
      <p:grpSp>
        <p:nvGrpSpPr>
          <p:cNvPr id="76" name="Group 75"/>
          <p:cNvGrpSpPr/>
          <p:nvPr/>
        </p:nvGrpSpPr>
        <p:grpSpPr>
          <a:xfrm>
            <a:off x="1695933" y="838200"/>
            <a:ext cx="5162067" cy="3505200"/>
            <a:chOff x="1676400" y="990600"/>
            <a:chExt cx="5162067" cy="3505200"/>
          </a:xfrm>
        </p:grpSpPr>
        <p:grpSp>
          <p:nvGrpSpPr>
            <p:cNvPr id="5" name="Group 4"/>
            <p:cNvGrpSpPr/>
            <p:nvPr/>
          </p:nvGrpSpPr>
          <p:grpSpPr>
            <a:xfrm rot="5400000">
              <a:off x="2552700" y="1028700"/>
              <a:ext cx="304800" cy="1447800"/>
              <a:chOff x="7162800" y="2277164"/>
              <a:chExt cx="457201" cy="2129736"/>
            </a:xfrm>
          </p:grpSpPr>
          <p:cxnSp>
            <p:nvCxnSpPr>
              <p:cNvPr id="6" name="Straight Connector 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 name="Rectangle 6"/>
              <p:cNvSpPr/>
              <p:nvPr/>
            </p:nvSpPr>
            <p:spPr>
              <a:xfrm rot="16200000">
                <a:off x="6396383" y="3043581"/>
                <a:ext cx="1990034"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µPC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8" name="Isosceles Triangle 7"/>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9" name="Group 8"/>
            <p:cNvGrpSpPr/>
            <p:nvPr/>
          </p:nvGrpSpPr>
          <p:grpSpPr>
            <a:xfrm rot="5400000">
              <a:off x="5791200" y="1524000"/>
              <a:ext cx="304800" cy="457200"/>
              <a:chOff x="7162800" y="3734352"/>
              <a:chExt cx="457201" cy="672548"/>
            </a:xfrm>
          </p:grpSpPr>
          <p:cxnSp>
            <p:nvCxnSpPr>
              <p:cNvPr id="10" name="Straight Connector 9"/>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1" name="Rectangle 10"/>
              <p:cNvSpPr/>
              <p:nvPr/>
            </p:nvSpPr>
            <p:spPr>
              <a:xfrm rot="16200000">
                <a:off x="7124977" y="3772175"/>
                <a:ext cx="532846"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2" name="Isosceles Triangle 11"/>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3" name="Group 12"/>
            <p:cNvGrpSpPr/>
            <p:nvPr/>
          </p:nvGrpSpPr>
          <p:grpSpPr>
            <a:xfrm rot="5400000">
              <a:off x="5181600" y="1524000"/>
              <a:ext cx="304800" cy="457200"/>
              <a:chOff x="7162800" y="3734352"/>
              <a:chExt cx="457201" cy="672548"/>
            </a:xfrm>
          </p:grpSpPr>
          <p:cxnSp>
            <p:nvCxnSpPr>
              <p:cNvPr id="14" name="Straight Connector 13"/>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 name="Rectangle 14"/>
              <p:cNvSpPr/>
              <p:nvPr/>
            </p:nvSpPr>
            <p:spPr>
              <a:xfrm rot="16200000">
                <a:off x="7124977" y="3772175"/>
                <a:ext cx="532846"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6" name="Isosceles Triangle 15"/>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7" name="Group 16"/>
            <p:cNvGrpSpPr/>
            <p:nvPr/>
          </p:nvGrpSpPr>
          <p:grpSpPr>
            <a:xfrm rot="5400000">
              <a:off x="4152898" y="1104898"/>
              <a:ext cx="304804" cy="1295400"/>
              <a:chOff x="7162794" y="2637462"/>
              <a:chExt cx="457207" cy="1769438"/>
            </a:xfrm>
          </p:grpSpPr>
          <p:cxnSp>
            <p:nvCxnSpPr>
              <p:cNvPr id="18" name="Straight Connector 17"/>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 name="Rectangle 18"/>
              <p:cNvSpPr/>
              <p:nvPr/>
            </p:nvSpPr>
            <p:spPr>
              <a:xfrm rot="16200000">
                <a:off x="6576524" y="3223732"/>
                <a:ext cx="1629739"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20" name="Isosceles Triangle 19"/>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sp>
          <p:nvSpPr>
            <p:cNvPr id="21" name="Rectangle 20"/>
            <p:cNvSpPr/>
            <p:nvPr/>
          </p:nvSpPr>
          <p:spPr>
            <a:xfrm>
              <a:off x="2895600" y="2743200"/>
              <a:ext cx="2895600" cy="990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ROM</a:t>
              </a:r>
            </a:p>
          </p:txBody>
        </p:sp>
        <p:cxnSp>
          <p:nvCxnSpPr>
            <p:cNvPr id="25" name="Straight Arrow Connector 24"/>
            <p:cNvCxnSpPr>
              <a:stCxn id="7" idx="2"/>
            </p:cNvCxnSpPr>
            <p:nvPr/>
          </p:nvCxnSpPr>
          <p:spPr bwMode="auto">
            <a:xfrm flipH="1">
              <a:off x="2743200" y="1904999"/>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flipH="1">
              <a:off x="4343400" y="1905000"/>
              <a:ext cx="9386"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5334000" y="1905000"/>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flipH="1">
              <a:off x="6019800" y="1905000"/>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0" name="Left Brace 29"/>
            <p:cNvSpPr/>
            <p:nvPr/>
          </p:nvSpPr>
          <p:spPr bwMode="auto">
            <a:xfrm rot="16200000">
              <a:off x="4189476" y="534924"/>
              <a:ext cx="307848" cy="3657600"/>
            </a:xfrm>
            <a:prstGeom prst="leftBrace">
              <a:avLst/>
            </a:prstGeom>
            <a:solidFill>
              <a:srgbClr val="FFFFFF"/>
            </a:solidFill>
            <a:ln w="12700" cap="flat" cmpd="sng" algn="ctr">
              <a:solidFill>
                <a:schemeClr val="tx1"/>
              </a:solidFill>
              <a:prstDash val="solid"/>
              <a:round/>
              <a:headEnd type="none" w="med" len="med"/>
              <a:tailEnd type="none" w="med" len="med"/>
            </a:ln>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cxnSp>
          <p:nvCxnSpPr>
            <p:cNvPr id="31" name="Straight Arrow Connector 30"/>
            <p:cNvCxnSpPr>
              <a:stCxn id="30" idx="1"/>
              <a:endCxn id="21" idx="0"/>
            </p:cNvCxnSpPr>
            <p:nvPr/>
          </p:nvCxnSpPr>
          <p:spPr bwMode="auto">
            <a:xfrm>
              <a:off x="4343400" y="2517648"/>
              <a:ext cx="0" cy="22555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0" name="TextBox 39"/>
            <p:cNvSpPr txBox="1"/>
            <p:nvPr/>
          </p:nvSpPr>
          <p:spPr>
            <a:xfrm>
              <a:off x="3886200" y="2667000"/>
              <a:ext cx="94128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Address</a:t>
              </a:r>
            </a:p>
          </p:txBody>
        </p:sp>
        <p:sp>
          <p:nvSpPr>
            <p:cNvPr id="41" name="TextBox 40"/>
            <p:cNvSpPr txBox="1"/>
            <p:nvPr/>
          </p:nvSpPr>
          <p:spPr>
            <a:xfrm>
              <a:off x="4038600" y="3429000"/>
              <a:ext cx="625141"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Data</a:t>
              </a:r>
            </a:p>
          </p:txBody>
        </p:sp>
        <p:cxnSp>
          <p:nvCxnSpPr>
            <p:cNvPr id="44" name="Straight Arrow Connector 43"/>
            <p:cNvCxnSpPr/>
            <p:nvPr/>
          </p:nvCxnSpPr>
          <p:spPr bwMode="auto">
            <a:xfrm>
              <a:off x="4343400" y="3733800"/>
              <a:ext cx="0" cy="225552"/>
            </a:xfrm>
            <a:prstGeom prst="straightConnector1">
              <a:avLst/>
            </a:prstGeom>
            <a:solidFill>
              <a:schemeClr val="accent1"/>
            </a:solidFill>
            <a:ln w="12700" cap="flat" cmpd="sng" algn="ctr">
              <a:solidFill>
                <a:schemeClr val="tx1"/>
              </a:solidFill>
              <a:prstDash val="solid"/>
              <a:round/>
              <a:headEnd type="none" w="med" len="med"/>
              <a:tailEnd type="none"/>
            </a:ln>
            <a:effectLst/>
          </p:spPr>
        </p:cxnSp>
        <p:cxnSp>
          <p:nvCxnSpPr>
            <p:cNvPr id="46" name="Straight Connector 45"/>
            <p:cNvCxnSpPr/>
            <p:nvPr/>
          </p:nvCxnSpPr>
          <p:spPr bwMode="auto">
            <a:xfrm>
              <a:off x="3581400" y="3962400"/>
              <a:ext cx="1524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Arrow Connector 49"/>
            <p:cNvCxnSpPr/>
            <p:nvPr/>
          </p:nvCxnSpPr>
          <p:spPr bwMode="auto">
            <a:xfrm>
              <a:off x="4343400" y="1295400"/>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3" name="Straight Arrow Connector 52"/>
            <p:cNvCxnSpPr/>
            <p:nvPr/>
          </p:nvCxnSpPr>
          <p:spPr bwMode="auto">
            <a:xfrm>
              <a:off x="5334000" y="1295400"/>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a:off x="6019800" y="1295400"/>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55" name="TextBox 54"/>
            <p:cNvSpPr txBox="1"/>
            <p:nvPr/>
          </p:nvSpPr>
          <p:spPr>
            <a:xfrm>
              <a:off x="3733800" y="990600"/>
              <a:ext cx="995310"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Opcode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56" name="TextBox 55"/>
            <p:cNvSpPr txBox="1"/>
            <p:nvPr/>
          </p:nvSpPr>
          <p:spPr>
            <a:xfrm>
              <a:off x="4800600" y="990600"/>
              <a:ext cx="84502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Cond?</a:t>
              </a:r>
            </a:p>
          </p:txBody>
        </p:sp>
        <p:sp>
          <p:nvSpPr>
            <p:cNvPr id="57" name="TextBox 56"/>
            <p:cNvSpPr txBox="1"/>
            <p:nvPr/>
          </p:nvSpPr>
          <p:spPr>
            <a:xfrm>
              <a:off x="5638800" y="990600"/>
              <a:ext cx="79418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Busy?</a:t>
              </a:r>
            </a:p>
          </p:txBody>
        </p:sp>
        <p:cxnSp>
          <p:nvCxnSpPr>
            <p:cNvPr id="59" name="Straight Connector 58"/>
            <p:cNvCxnSpPr/>
            <p:nvPr/>
          </p:nvCxnSpPr>
          <p:spPr bwMode="auto">
            <a:xfrm>
              <a:off x="3581400" y="3962400"/>
              <a:ext cx="0"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5105400" y="3962400"/>
              <a:ext cx="0" cy="533400"/>
            </a:xfrm>
            <a:prstGeom prst="line">
              <a:avLst/>
            </a:prstGeom>
            <a:solidFill>
              <a:schemeClr val="accent1"/>
            </a:solidFill>
            <a:ln w="12700" cap="flat" cmpd="sng" algn="ctr">
              <a:solidFill>
                <a:srgbClr val="FF0000"/>
              </a:solidFill>
              <a:prstDash val="solid"/>
              <a:round/>
              <a:headEnd type="none" w="med" len="med"/>
              <a:tailEnd type="arrow" w="med" len="med"/>
            </a:ln>
            <a:effectLst/>
          </p:spPr>
        </p:cxnSp>
        <p:cxnSp>
          <p:nvCxnSpPr>
            <p:cNvPr id="64" name="Straight Connector 63"/>
            <p:cNvCxnSpPr/>
            <p:nvPr/>
          </p:nvCxnSpPr>
          <p:spPr bwMode="auto">
            <a:xfrm flipH="1">
              <a:off x="1676400" y="4267200"/>
              <a:ext cx="1905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V="1">
              <a:off x="1676400" y="1295400"/>
              <a:ext cx="0" cy="2971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8" name="Straight Connector 67"/>
            <p:cNvCxnSpPr/>
            <p:nvPr/>
          </p:nvCxnSpPr>
          <p:spPr bwMode="auto">
            <a:xfrm>
              <a:off x="1676400" y="1295400"/>
              <a:ext cx="1066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Arrow Connector 69"/>
            <p:cNvCxnSpPr>
              <a:endCxn id="7" idx="0"/>
            </p:cNvCxnSpPr>
            <p:nvPr/>
          </p:nvCxnSpPr>
          <p:spPr bwMode="auto">
            <a:xfrm>
              <a:off x="2743200" y="1295400"/>
              <a:ext cx="9385"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1" name="TextBox 70"/>
            <p:cNvSpPr txBox="1"/>
            <p:nvPr/>
          </p:nvSpPr>
          <p:spPr>
            <a:xfrm>
              <a:off x="2362200" y="3886200"/>
              <a:ext cx="114308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Next µPC</a:t>
              </a:r>
            </a:p>
          </p:txBody>
        </p:sp>
        <p:sp>
          <p:nvSpPr>
            <p:cNvPr id="72" name="TextBox 71"/>
            <p:cNvSpPr txBox="1"/>
            <p:nvPr/>
          </p:nvSpPr>
          <p:spPr>
            <a:xfrm>
              <a:off x="5105400" y="3962400"/>
              <a:ext cx="1733067"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rPr>
                <a:t>Control Signals</a:t>
              </a:r>
            </a:p>
          </p:txBody>
        </p:sp>
        <p:cxnSp>
          <p:nvCxnSpPr>
            <p:cNvPr id="74" name="Straight Connector 73"/>
            <p:cNvCxnSpPr/>
            <p:nvPr/>
          </p:nvCxnSpPr>
          <p:spPr bwMode="auto">
            <a:xfrm flipV="1">
              <a:off x="4267200" y="2438400"/>
              <a:ext cx="228600" cy="76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flipV="1">
              <a:off x="4267200" y="3810000"/>
              <a:ext cx="228600" cy="76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2" name="灯片编号占位符 21"/>
          <p:cNvSpPr>
            <a:spLocks noGrp="1"/>
          </p:cNvSpPr>
          <p:nvPr>
            <p:ph type="sldNum" sz="quarter" idx="12"/>
          </p:nvPr>
        </p:nvSpPr>
        <p:spPr/>
        <p:txBody>
          <a:bodyPr/>
          <a:lstStyle/>
          <a:p>
            <a:fld id="{8BD4F407-B401-4F27-B84C-F4D1FCFDF361}" type="slidenum">
              <a:rPr lang="zh-CN" altLang="en-US" smtClean="0"/>
              <a:pPr/>
              <a:t>108</a:t>
            </a:fld>
            <a:endParaRPr lang="zh-CN" altLang="en-US" dirty="0"/>
          </a:p>
        </p:txBody>
      </p:sp>
    </p:spTree>
    <p:extLst>
      <p:ext uri="{BB962C8B-B14F-4D97-AF65-F5344CB8AC3E}">
        <p14:creationId xmlns:p14="http://schemas.microsoft.com/office/powerpoint/2010/main" val="19301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 </a:t>
            </a:r>
            <a:r>
              <a:rPr lang="zh-CN" altLang="en-US" dirty="0" smtClean="0"/>
              <a:t>中的内容</a:t>
            </a:r>
            <a:endParaRPr lang="en-US" dirty="0"/>
          </a:p>
        </p:txBody>
      </p:sp>
      <p:sp>
        <p:nvSpPr>
          <p:cNvPr id="3" name="Content Placeholder 2"/>
          <p:cNvSpPr>
            <a:spLocks noGrp="1"/>
          </p:cNvSpPr>
          <p:nvPr>
            <p:ph idx="1"/>
          </p:nvPr>
        </p:nvSpPr>
        <p:spPr>
          <a:xfrm>
            <a:off x="457199" y="1258432"/>
            <a:ext cx="8453887" cy="5051833"/>
          </a:xfrm>
        </p:spPr>
        <p:txBody>
          <a:bodyPr/>
          <a:lstStyle/>
          <a:p>
            <a:pPr marL="0" indent="0">
              <a:lnSpc>
                <a:spcPct val="80000"/>
              </a:lnSpc>
              <a:buNone/>
            </a:pPr>
            <a:r>
              <a:rPr lang="en-US" sz="2000" u="sng" dirty="0"/>
              <a:t>	</a:t>
            </a:r>
            <a:r>
              <a:rPr lang="en-US" sz="2000" u="sng" dirty="0" smtClean="0"/>
              <a:t>Address 		|	Data                                               </a:t>
            </a:r>
            <a:r>
              <a:rPr lang="en-US" sz="2000" dirty="0" smtClean="0"/>
              <a:t>     </a:t>
            </a:r>
          </a:p>
          <a:p>
            <a:pPr marL="0" indent="0">
              <a:lnSpc>
                <a:spcPct val="80000"/>
              </a:lnSpc>
              <a:buNone/>
            </a:pPr>
            <a:r>
              <a:rPr lang="en-US" sz="2000" u="sng" dirty="0" smtClean="0"/>
              <a:t>µPC    Opcode Cond? Busy?	| Control Lines	Next µPC </a:t>
            </a:r>
            <a:r>
              <a:rPr lang="en-US" sz="2000" dirty="0" smtClean="0"/>
              <a:t>     </a:t>
            </a:r>
          </a:p>
          <a:p>
            <a:pPr marL="0" indent="0">
              <a:lnSpc>
                <a:spcPct val="80000"/>
              </a:lnSpc>
              <a:buNone/>
            </a:pPr>
            <a:r>
              <a:rPr lang="en-US" sz="2000" dirty="0" smtClean="0"/>
              <a:t>fetch0	 X	X	X	| </a:t>
            </a:r>
            <a:r>
              <a:rPr lang="en-US" sz="2000" dirty="0"/>
              <a:t>MA,A:=</a:t>
            </a:r>
            <a:r>
              <a:rPr lang="en-US" sz="2000" dirty="0" smtClean="0"/>
              <a:t>PC		    fetch1</a:t>
            </a:r>
            <a:endParaRPr lang="en-US" sz="2000" dirty="0"/>
          </a:p>
          <a:p>
            <a:pPr marL="0" indent="0">
              <a:lnSpc>
                <a:spcPct val="80000"/>
              </a:lnSpc>
              <a:buNone/>
            </a:pPr>
            <a:r>
              <a:rPr lang="en-US" sz="2000" dirty="0" smtClean="0"/>
              <a:t>fetch1	 X	X	1	| 			    fetch1</a:t>
            </a:r>
          </a:p>
          <a:p>
            <a:pPr marL="0" indent="0">
              <a:lnSpc>
                <a:spcPct val="80000"/>
              </a:lnSpc>
              <a:buNone/>
            </a:pPr>
            <a:r>
              <a:rPr lang="en-US" sz="2000" dirty="0" smtClean="0"/>
              <a:t>fetch1	 X	X	0	| IR:=Mem		    fetch2</a:t>
            </a:r>
          </a:p>
          <a:p>
            <a:pPr marL="0" indent="0">
              <a:lnSpc>
                <a:spcPct val="80000"/>
              </a:lnSpc>
              <a:buNone/>
            </a:pPr>
            <a:r>
              <a:rPr lang="en-US" sz="2000" dirty="0" smtClean="0"/>
              <a:t>fetch2	ALU	X	X	| PC</a:t>
            </a:r>
            <a:r>
              <a:rPr lang="en-US" sz="2000" dirty="0"/>
              <a:t>:=A+</a:t>
            </a:r>
            <a:r>
              <a:rPr lang="en-US" sz="2000" dirty="0" smtClean="0"/>
              <a:t>4		    ALU0</a:t>
            </a:r>
          </a:p>
          <a:p>
            <a:pPr marL="0" indent="0">
              <a:lnSpc>
                <a:spcPct val="80000"/>
              </a:lnSpc>
              <a:buNone/>
            </a:pPr>
            <a:r>
              <a:rPr lang="en-US" sz="2000" dirty="0" smtClean="0"/>
              <a:t>fetch2 	ALUI	X	X	</a:t>
            </a:r>
            <a:r>
              <a:rPr lang="en-US" sz="2000" dirty="0"/>
              <a:t>| PC:=A+4		</a:t>
            </a:r>
            <a:r>
              <a:rPr lang="en-US" sz="2000" dirty="0" smtClean="0"/>
              <a:t>    ALUI0</a:t>
            </a:r>
          </a:p>
          <a:p>
            <a:pPr marL="0" indent="0">
              <a:lnSpc>
                <a:spcPct val="80000"/>
              </a:lnSpc>
              <a:buNone/>
            </a:pPr>
            <a:r>
              <a:rPr lang="en-US" sz="2000" dirty="0" smtClean="0"/>
              <a:t>fetch2	LW	X	X	| PC:=A+4		    LW0</a:t>
            </a:r>
          </a:p>
          <a:p>
            <a:pPr marL="0" indent="0">
              <a:lnSpc>
                <a:spcPct val="80000"/>
              </a:lnSpc>
              <a:buNone/>
            </a:pPr>
            <a:r>
              <a:rPr lang="en-US" sz="2000" dirty="0" smtClean="0"/>
              <a:t>….</a:t>
            </a:r>
            <a:endParaRPr lang="en-US" sz="2000" dirty="0"/>
          </a:p>
          <a:p>
            <a:pPr marL="0" indent="0">
              <a:lnSpc>
                <a:spcPct val="80000"/>
              </a:lnSpc>
              <a:buNone/>
            </a:pPr>
            <a:endParaRPr lang="en-US" sz="2000" dirty="0" smtClean="0"/>
          </a:p>
          <a:p>
            <a:pPr marL="0" indent="0">
              <a:lnSpc>
                <a:spcPct val="80000"/>
              </a:lnSpc>
              <a:buNone/>
            </a:pPr>
            <a:r>
              <a:rPr lang="en-US" sz="2000" dirty="0" smtClean="0"/>
              <a:t>ALU0	X	X	X	| A:=Reg[rs1]		    ALU1</a:t>
            </a:r>
          </a:p>
          <a:p>
            <a:pPr marL="0" indent="0">
              <a:lnSpc>
                <a:spcPct val="80000"/>
              </a:lnSpc>
              <a:buNone/>
            </a:pPr>
            <a:r>
              <a:rPr lang="en-US" sz="2000" dirty="0" smtClean="0"/>
              <a:t>ALU1	X	X	X	| B:=Reg[rs2]		    ALU2</a:t>
            </a:r>
          </a:p>
          <a:p>
            <a:pPr marL="0" indent="0">
              <a:lnSpc>
                <a:spcPct val="80000"/>
              </a:lnSpc>
              <a:buNone/>
            </a:pPr>
            <a:r>
              <a:rPr lang="en-US" sz="2000" dirty="0" smtClean="0"/>
              <a:t>ALU2	X	X	X	| </a:t>
            </a:r>
            <a:r>
              <a:rPr lang="en-US" sz="2000" dirty="0" err="1" smtClean="0"/>
              <a:t>Reg</a:t>
            </a:r>
            <a:r>
              <a:rPr lang="en-US" sz="2000" dirty="0" smtClean="0"/>
              <a:t>[</a:t>
            </a:r>
            <a:r>
              <a:rPr lang="en-US" sz="2000" dirty="0" err="1" smtClean="0"/>
              <a:t>rd</a:t>
            </a:r>
            <a:r>
              <a:rPr lang="en-US" sz="2000" dirty="0" smtClean="0"/>
              <a:t>]:=</a:t>
            </a:r>
            <a:r>
              <a:rPr lang="en-US" sz="2000" dirty="0" err="1" smtClean="0"/>
              <a:t>ALUOp</a:t>
            </a:r>
            <a:r>
              <a:rPr lang="en-US" sz="2000" dirty="0" smtClean="0"/>
              <a:t>(A,B)  fetch0</a:t>
            </a:r>
          </a:p>
          <a:p>
            <a:pPr marL="0" indent="0">
              <a:lnSpc>
                <a:spcPct val="80000"/>
              </a:lnSpc>
              <a:buNone/>
            </a:pPr>
            <a:endParaRPr lang="en-US" sz="2000" dirty="0"/>
          </a:p>
        </p:txBody>
      </p:sp>
      <p:sp>
        <p:nvSpPr>
          <p:cNvPr id="5" name="日期占位符 4"/>
          <p:cNvSpPr>
            <a:spLocks noGrp="1"/>
          </p:cNvSpPr>
          <p:nvPr>
            <p:ph type="dt" sz="half" idx="10"/>
          </p:nvPr>
        </p:nvSpPr>
        <p:spPr/>
        <p:txBody>
          <a:bodyPr/>
          <a:lstStyle/>
          <a:p>
            <a:fld id="{A3BCB43F-DD04-4AB6-8F67-3C71EDDAA737}" type="datetime1">
              <a:rPr lang="zh-CN" altLang="en-US" smtClean="0"/>
              <a:t>2020/2/27</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109</a:t>
            </a:fld>
            <a:endParaRPr lang="zh-CN" altLang="en-US"/>
          </a:p>
        </p:txBody>
      </p:sp>
    </p:spTree>
    <p:extLst>
      <p:ext uri="{BB962C8B-B14F-4D97-AF65-F5344CB8AC3E}">
        <p14:creationId xmlns:p14="http://schemas.microsoft.com/office/powerpoint/2010/main" val="366171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smtClean="0"/>
              <a:t>有关</a:t>
            </a:r>
            <a:r>
              <a:rPr lang="en-US" altLang="zh-CN" dirty="0" smtClean="0"/>
              <a:t>ISA</a:t>
            </a:r>
            <a:r>
              <a:rPr lang="zh-CN" altLang="en-US" dirty="0" smtClean="0"/>
              <a:t>的若干问题</a:t>
            </a:r>
          </a:p>
        </p:txBody>
      </p:sp>
      <p:sp>
        <p:nvSpPr>
          <p:cNvPr id="19459" name="Rectangle 3"/>
          <p:cNvSpPr>
            <a:spLocks noGrp="1" noChangeArrowheads="1"/>
          </p:cNvSpPr>
          <p:nvPr>
            <p:ph idx="1"/>
          </p:nvPr>
        </p:nvSpPr>
        <p:spPr/>
        <p:txBody>
          <a:bodyPr/>
          <a:lstStyle/>
          <a:p>
            <a:r>
              <a:rPr lang="zh-CN" altLang="en-US" dirty="0" smtClean="0"/>
              <a:t>存储器寻址</a:t>
            </a:r>
            <a:endParaRPr lang="en-US" altLang="zh-CN" dirty="0" smtClean="0"/>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2020/2/27</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11</a:t>
            </a:fld>
            <a:endParaRPr lang="en-US" altLang="zh-CN" dirty="0" smtClean="0"/>
          </a:p>
        </p:txBody>
      </p:sp>
    </p:spTree>
    <p:extLst>
      <p:ext uri="{BB962C8B-B14F-4D97-AF65-F5344CB8AC3E}">
        <p14:creationId xmlns:p14="http://schemas.microsoft.com/office/powerpoint/2010/main" val="4034315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2800" dirty="0"/>
              <a:t>单总线数据</a:t>
            </a:r>
            <a:r>
              <a:rPr lang="zh-CN" altLang="en-US" sz="2800" dirty="0" smtClean="0"/>
              <a:t>通路结构的微程序控制存储器大小</a:t>
            </a:r>
            <a:endParaRPr lang="en-US" sz="2800" dirty="0"/>
          </a:p>
        </p:txBody>
      </p:sp>
      <p:sp>
        <p:nvSpPr>
          <p:cNvPr id="3" name="Content Placeholder 2"/>
          <p:cNvSpPr>
            <a:spLocks noGrp="1"/>
          </p:cNvSpPr>
          <p:nvPr>
            <p:ph idx="1"/>
          </p:nvPr>
        </p:nvSpPr>
        <p:spPr/>
        <p:txBody>
          <a:bodyPr>
            <a:normAutofit/>
          </a:bodyPr>
          <a:lstStyle/>
          <a:p>
            <a:r>
              <a:rPr lang="zh-CN" altLang="en-US" sz="2400" dirty="0" smtClean="0"/>
              <a:t>取指阶段有</a:t>
            </a:r>
            <a:r>
              <a:rPr lang="en-US" altLang="zh-CN" sz="2400" dirty="0" smtClean="0"/>
              <a:t>3</a:t>
            </a:r>
            <a:r>
              <a:rPr lang="zh-CN" altLang="en-US" sz="2400" dirty="0" smtClean="0"/>
              <a:t>个公操作</a:t>
            </a:r>
            <a:endParaRPr lang="en-US" sz="2400" dirty="0" smtClean="0"/>
          </a:p>
          <a:p>
            <a:r>
              <a:rPr lang="en-US" altLang="zh-CN" sz="2400" dirty="0" smtClean="0"/>
              <a:t>RISC-V</a:t>
            </a:r>
            <a:r>
              <a:rPr lang="zh-CN" altLang="en-US" sz="2400" dirty="0" smtClean="0"/>
              <a:t>指令分为</a:t>
            </a:r>
            <a:r>
              <a:rPr lang="en-US" sz="2400" dirty="0" smtClean="0"/>
              <a:t>12 </a:t>
            </a:r>
            <a:r>
              <a:rPr lang="zh-CN" altLang="en-US" sz="2400" dirty="0" smtClean="0"/>
              <a:t>组</a:t>
            </a:r>
            <a:endParaRPr lang="en-US" sz="2400" dirty="0" smtClean="0"/>
          </a:p>
          <a:p>
            <a:r>
              <a:rPr lang="zh-CN" altLang="en-US" sz="2400" dirty="0" smtClean="0"/>
              <a:t>完成一条指令需要</a:t>
            </a:r>
            <a:r>
              <a:rPr lang="en-US" altLang="zh-CN" sz="2400" dirty="0" smtClean="0"/>
              <a:t>5</a:t>
            </a:r>
            <a:r>
              <a:rPr lang="zh-CN" altLang="en-US" sz="2400" dirty="0" smtClean="0"/>
              <a:t>条微指令（包括</a:t>
            </a:r>
            <a:r>
              <a:rPr lang="en-US" altLang="zh-CN" sz="2400" dirty="0" smtClean="0"/>
              <a:t>dispatch</a:t>
            </a:r>
            <a:r>
              <a:rPr lang="zh-CN" altLang="en-US" sz="2400" dirty="0" smtClean="0"/>
              <a:t>）</a:t>
            </a:r>
            <a:endParaRPr lang="en-US" sz="2400" dirty="0" smtClean="0"/>
          </a:p>
          <a:p>
            <a:r>
              <a:rPr lang="zh-CN" altLang="en-US" sz="2400" dirty="0" smtClean="0"/>
              <a:t>共计</a:t>
            </a:r>
            <a:r>
              <a:rPr lang="en-US" sz="2400" dirty="0" smtClean="0"/>
              <a:t> 3+12*5 = 63</a:t>
            </a:r>
            <a:r>
              <a:rPr lang="zh-CN" altLang="en-US" sz="2400" dirty="0" smtClean="0"/>
              <a:t>条微指令</a:t>
            </a:r>
            <a:r>
              <a:rPr lang="en-US" sz="2400" dirty="0" smtClean="0"/>
              <a:t>,</a:t>
            </a:r>
            <a:r>
              <a:rPr lang="zh-CN" altLang="en-US" sz="2400" dirty="0" smtClean="0"/>
              <a:t>因此</a:t>
            </a:r>
            <a:r>
              <a:rPr lang="en-US" sz="2400" dirty="0" smtClean="0"/>
              <a:t> µPC</a:t>
            </a:r>
            <a:r>
              <a:rPr lang="zh-CN" altLang="en-US" sz="2400" dirty="0" smtClean="0"/>
              <a:t>需要</a:t>
            </a:r>
            <a:r>
              <a:rPr lang="en-US" altLang="zh-CN" sz="2400" dirty="0" smtClean="0">
                <a:solidFill>
                  <a:srgbClr val="FF0000"/>
                </a:solidFill>
              </a:rPr>
              <a:t>6</a:t>
            </a:r>
            <a:r>
              <a:rPr lang="zh-CN" altLang="en-US" sz="2400" dirty="0" smtClean="0">
                <a:solidFill>
                  <a:srgbClr val="FF0000"/>
                </a:solidFill>
              </a:rPr>
              <a:t>位</a:t>
            </a:r>
            <a:endParaRPr lang="en-US" sz="2400" dirty="0" smtClean="0">
              <a:solidFill>
                <a:srgbClr val="FF0000"/>
              </a:solidFill>
            </a:endParaRPr>
          </a:p>
          <a:p>
            <a:endParaRPr lang="en-US" sz="2400" dirty="0"/>
          </a:p>
          <a:p>
            <a:r>
              <a:rPr lang="zh-CN" altLang="en-US" sz="2400" dirty="0" smtClean="0"/>
              <a:t>指令操作码（</a:t>
            </a:r>
            <a:r>
              <a:rPr lang="en-US" altLang="zh-CN" sz="2400" dirty="0" smtClean="0"/>
              <a:t>Opcode)</a:t>
            </a:r>
            <a:r>
              <a:rPr lang="en-US" sz="2400" dirty="0" smtClean="0">
                <a:solidFill>
                  <a:srgbClr val="FF0000"/>
                </a:solidFill>
              </a:rPr>
              <a:t>5 </a:t>
            </a:r>
            <a:r>
              <a:rPr lang="zh-CN" altLang="en-US" sz="2400" dirty="0" smtClean="0"/>
              <a:t>位</a:t>
            </a:r>
            <a:r>
              <a:rPr lang="en-US" sz="2400" dirty="0" smtClean="0"/>
              <a:t>, </a:t>
            </a:r>
            <a:r>
              <a:rPr lang="zh-CN" altLang="en-US" sz="2400" dirty="0" smtClean="0"/>
              <a:t>每条微指令</a:t>
            </a:r>
            <a:r>
              <a:rPr lang="en-US" sz="2400" dirty="0" smtClean="0"/>
              <a:t>~</a:t>
            </a:r>
            <a:r>
              <a:rPr lang="en-US" sz="2400" dirty="0" smtClean="0">
                <a:solidFill>
                  <a:srgbClr val="FF0000"/>
                </a:solidFill>
              </a:rPr>
              <a:t>18</a:t>
            </a:r>
            <a:r>
              <a:rPr lang="zh-CN" altLang="en-US" sz="2400" dirty="0" smtClean="0"/>
              <a:t>个控制信号</a:t>
            </a:r>
            <a:r>
              <a:rPr lang="en-US" sz="2400" dirty="0" smtClean="0"/>
              <a:t> </a:t>
            </a:r>
          </a:p>
          <a:p>
            <a:pPr marL="0" indent="0">
              <a:buNone/>
            </a:pPr>
            <a:endParaRPr lang="en-US" sz="2400" dirty="0"/>
          </a:p>
          <a:p>
            <a:r>
              <a:rPr lang="zh-CN" altLang="en-US" sz="2400" dirty="0" smtClean="0"/>
              <a:t>微控制器的大小</a:t>
            </a:r>
            <a:r>
              <a:rPr lang="en-US" sz="2400" dirty="0" smtClean="0"/>
              <a:t> = 2</a:t>
            </a:r>
            <a:r>
              <a:rPr lang="en-US" sz="2400" baseline="30000" dirty="0" smtClean="0"/>
              <a:t>(6+5+2)</a:t>
            </a:r>
            <a:r>
              <a:rPr lang="en-US" sz="2400" dirty="0" smtClean="0"/>
              <a:t>x(6+18)=2</a:t>
            </a:r>
            <a:r>
              <a:rPr lang="en-US" sz="2400" baseline="30000" dirty="0" smtClean="0"/>
              <a:t>13</a:t>
            </a:r>
            <a:r>
              <a:rPr lang="en-US" sz="2400" dirty="0" smtClean="0"/>
              <a:t>x24 = ~25KiB!</a:t>
            </a:r>
            <a:endParaRPr lang="en-US" sz="2400" baseline="30000" dirty="0" smtClean="0"/>
          </a:p>
          <a:p>
            <a:endParaRPr lang="en-US" sz="2400" dirty="0" smtClean="0"/>
          </a:p>
          <a:p>
            <a:endParaRPr lang="en-US" sz="2400" dirty="0" smtClean="0"/>
          </a:p>
          <a:p>
            <a:endParaRPr lang="en-US" sz="2400" dirty="0"/>
          </a:p>
        </p:txBody>
      </p:sp>
      <p:sp>
        <p:nvSpPr>
          <p:cNvPr id="5" name="日期占位符 4"/>
          <p:cNvSpPr>
            <a:spLocks noGrp="1"/>
          </p:cNvSpPr>
          <p:nvPr>
            <p:ph type="dt" sz="half" idx="10"/>
          </p:nvPr>
        </p:nvSpPr>
        <p:spPr/>
        <p:txBody>
          <a:bodyPr/>
          <a:lstStyle/>
          <a:p>
            <a:fld id="{4694A71C-4B65-4F81-A20F-2871848C7C1D}" type="datetime1">
              <a:rPr lang="zh-CN" altLang="en-US" smtClean="0"/>
              <a:t>2020/2/27</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110</a:t>
            </a:fld>
            <a:endParaRPr lang="zh-CN" altLang="en-US" dirty="0"/>
          </a:p>
        </p:txBody>
      </p:sp>
    </p:spTree>
    <p:extLst>
      <p:ext uri="{BB962C8B-B14F-4D97-AF65-F5344CB8AC3E}">
        <p14:creationId xmlns:p14="http://schemas.microsoft.com/office/powerpoint/2010/main" val="134869223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单总线</a:t>
            </a:r>
            <a:r>
              <a:rPr lang="en-US" dirty="0" smtClean="0"/>
              <a:t> RISC-V </a:t>
            </a:r>
            <a:r>
              <a:rPr lang="zh-CN" altLang="en-US" dirty="0" smtClean="0"/>
              <a:t>微程序控制引擎</a:t>
            </a:r>
            <a:endParaRPr lang="en-US" dirty="0"/>
          </a:p>
        </p:txBody>
      </p:sp>
      <p:sp>
        <p:nvSpPr>
          <p:cNvPr id="47" name="日期占位符 46"/>
          <p:cNvSpPr>
            <a:spLocks noGrp="1"/>
          </p:cNvSpPr>
          <p:nvPr>
            <p:ph type="dt" sz="half" idx="10"/>
          </p:nvPr>
        </p:nvSpPr>
        <p:spPr/>
        <p:txBody>
          <a:bodyPr/>
          <a:lstStyle/>
          <a:p>
            <a:fld id="{74BD72FF-9DAD-4B49-9372-3D74071CF6D2}" type="datetime1">
              <a:rPr lang="zh-CN" altLang="en-US" smtClean="0"/>
              <a:t>2020/2/27</a:t>
            </a:fld>
            <a:endParaRPr lang="zh-CN" altLang="en-US"/>
          </a:p>
        </p:txBody>
      </p:sp>
      <p:grpSp>
        <p:nvGrpSpPr>
          <p:cNvPr id="5" name="Group 4"/>
          <p:cNvGrpSpPr/>
          <p:nvPr/>
        </p:nvGrpSpPr>
        <p:grpSpPr>
          <a:xfrm rot="5400000">
            <a:off x="3648657" y="2324100"/>
            <a:ext cx="304800" cy="1447800"/>
            <a:chOff x="7162800" y="2277164"/>
            <a:chExt cx="457201" cy="2129736"/>
          </a:xfrm>
        </p:grpSpPr>
        <p:cxnSp>
          <p:nvCxnSpPr>
            <p:cNvPr id="6" name="Straight Connector 5"/>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 name="Rectangle 6"/>
            <p:cNvSpPr/>
            <p:nvPr/>
          </p:nvSpPr>
          <p:spPr>
            <a:xfrm rot="16200000">
              <a:off x="6396383" y="3043581"/>
              <a:ext cx="1990034" cy="4571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µPC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8" name="Isosceles Triangle 7"/>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sp>
        <p:nvSpPr>
          <p:cNvPr id="19" name="Rectangle 18"/>
          <p:cNvSpPr/>
          <p:nvPr/>
        </p:nvSpPr>
        <p:spPr>
          <a:xfrm>
            <a:off x="2696157" y="1905000"/>
            <a:ext cx="1193127" cy="3047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Decode</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21" name="Rectangle 20"/>
          <p:cNvSpPr/>
          <p:nvPr/>
        </p:nvSpPr>
        <p:spPr>
          <a:xfrm>
            <a:off x="2391357" y="3505200"/>
            <a:ext cx="2895600" cy="9906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ROM</a:t>
            </a:r>
          </a:p>
        </p:txBody>
      </p:sp>
      <p:cxnSp>
        <p:nvCxnSpPr>
          <p:cNvPr id="25" name="Straight Arrow Connector 24"/>
          <p:cNvCxnSpPr>
            <a:stCxn id="7" idx="2"/>
          </p:cNvCxnSpPr>
          <p:nvPr/>
        </p:nvCxnSpPr>
        <p:spPr bwMode="auto">
          <a:xfrm flipH="1">
            <a:off x="3839157" y="3200399"/>
            <a:ext cx="9385"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flipH="1">
            <a:off x="3279684" y="2209798"/>
            <a:ext cx="9386"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40" name="TextBox 39"/>
          <p:cNvSpPr txBox="1"/>
          <p:nvPr/>
        </p:nvSpPr>
        <p:spPr>
          <a:xfrm>
            <a:off x="3381957" y="3429000"/>
            <a:ext cx="941283"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Address</a:t>
            </a:r>
          </a:p>
        </p:txBody>
      </p:sp>
      <p:sp>
        <p:nvSpPr>
          <p:cNvPr id="41" name="TextBox 40"/>
          <p:cNvSpPr txBox="1"/>
          <p:nvPr/>
        </p:nvSpPr>
        <p:spPr>
          <a:xfrm>
            <a:off x="3534357" y="4191000"/>
            <a:ext cx="625141"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ＭＳ Ｐゴシック"/>
                <a:cs typeface="Calibri"/>
              </a:rPr>
              <a:t>Data</a:t>
            </a:r>
          </a:p>
        </p:txBody>
      </p:sp>
      <p:cxnSp>
        <p:nvCxnSpPr>
          <p:cNvPr id="44" name="Straight Arrow Connector 43"/>
          <p:cNvCxnSpPr/>
          <p:nvPr/>
        </p:nvCxnSpPr>
        <p:spPr bwMode="auto">
          <a:xfrm>
            <a:off x="3839157" y="4495800"/>
            <a:ext cx="0" cy="225552"/>
          </a:xfrm>
          <a:prstGeom prst="straightConnector1">
            <a:avLst/>
          </a:prstGeom>
          <a:solidFill>
            <a:schemeClr val="accent1"/>
          </a:solidFill>
          <a:ln w="12700" cap="flat" cmpd="sng" algn="ctr">
            <a:solidFill>
              <a:schemeClr val="tx1"/>
            </a:solidFill>
            <a:prstDash val="solid"/>
            <a:round/>
            <a:headEnd type="none" w="med" len="med"/>
            <a:tailEnd type="none"/>
          </a:ln>
          <a:effectLst/>
        </p:spPr>
      </p:cxnSp>
      <p:cxnSp>
        <p:nvCxnSpPr>
          <p:cNvPr id="46" name="Straight Connector 45"/>
          <p:cNvCxnSpPr/>
          <p:nvPr/>
        </p:nvCxnSpPr>
        <p:spPr bwMode="auto">
          <a:xfrm>
            <a:off x="3077157" y="4724400"/>
            <a:ext cx="15240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Arrow Connector 49"/>
          <p:cNvCxnSpPr/>
          <p:nvPr/>
        </p:nvCxnSpPr>
        <p:spPr bwMode="auto">
          <a:xfrm>
            <a:off x="3279684" y="1600198"/>
            <a:ext cx="1" cy="30480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3" name="Straight Arrow Connector 52"/>
          <p:cNvCxnSpPr/>
          <p:nvPr/>
        </p:nvCxnSpPr>
        <p:spPr bwMode="auto">
          <a:xfrm>
            <a:off x="714957" y="3657600"/>
            <a:ext cx="3048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54" name="Straight Arrow Connector 53"/>
          <p:cNvCxnSpPr>
            <a:stCxn id="57" idx="3"/>
          </p:cNvCxnSpPr>
          <p:nvPr/>
        </p:nvCxnSpPr>
        <p:spPr bwMode="auto">
          <a:xfrm flipV="1">
            <a:off x="880007" y="3962401"/>
            <a:ext cx="176884" cy="4765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55" name="TextBox 54"/>
          <p:cNvSpPr txBox="1"/>
          <p:nvPr/>
        </p:nvSpPr>
        <p:spPr>
          <a:xfrm>
            <a:off x="2670084" y="1295398"/>
            <a:ext cx="995310"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Opcode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56" name="TextBox 55"/>
          <p:cNvSpPr txBox="1"/>
          <p:nvPr/>
        </p:nvSpPr>
        <p:spPr>
          <a:xfrm>
            <a:off x="29157" y="3429000"/>
            <a:ext cx="845028"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Cond?</a:t>
            </a:r>
          </a:p>
        </p:txBody>
      </p:sp>
      <p:sp>
        <p:nvSpPr>
          <p:cNvPr id="57" name="TextBox 56"/>
          <p:cNvSpPr txBox="1"/>
          <p:nvPr/>
        </p:nvSpPr>
        <p:spPr>
          <a:xfrm>
            <a:off x="85824" y="3810000"/>
            <a:ext cx="79418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Busy?</a:t>
            </a:r>
          </a:p>
        </p:txBody>
      </p:sp>
      <p:cxnSp>
        <p:nvCxnSpPr>
          <p:cNvPr id="59" name="Straight Connector 58"/>
          <p:cNvCxnSpPr/>
          <p:nvPr/>
        </p:nvCxnSpPr>
        <p:spPr bwMode="auto">
          <a:xfrm>
            <a:off x="3077157" y="4724400"/>
            <a:ext cx="0" cy="304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4601157" y="4724400"/>
            <a:ext cx="0" cy="533400"/>
          </a:xfrm>
          <a:prstGeom prst="line">
            <a:avLst/>
          </a:prstGeom>
          <a:solidFill>
            <a:schemeClr val="accent1"/>
          </a:solidFill>
          <a:ln w="12700" cap="flat" cmpd="sng" algn="ctr">
            <a:solidFill>
              <a:srgbClr val="FF0000"/>
            </a:solidFill>
            <a:prstDash val="solid"/>
            <a:round/>
            <a:headEnd type="none" w="med" len="med"/>
            <a:tailEnd type="arrow" w="med" len="med"/>
          </a:ln>
          <a:effectLst/>
        </p:spPr>
      </p:cxnSp>
      <p:cxnSp>
        <p:nvCxnSpPr>
          <p:cNvPr id="64" name="Straight Connector 63"/>
          <p:cNvCxnSpPr/>
          <p:nvPr/>
        </p:nvCxnSpPr>
        <p:spPr bwMode="auto">
          <a:xfrm flipH="1">
            <a:off x="1705557" y="5029200"/>
            <a:ext cx="1371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V="1">
            <a:off x="1705557" y="4191000"/>
            <a:ext cx="0" cy="838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0" name="Straight Arrow Connector 69"/>
          <p:cNvCxnSpPr>
            <a:endCxn id="7" idx="0"/>
          </p:cNvCxnSpPr>
          <p:nvPr/>
        </p:nvCxnSpPr>
        <p:spPr bwMode="auto">
          <a:xfrm>
            <a:off x="3839157" y="2667000"/>
            <a:ext cx="9385"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72" name="TextBox 71"/>
          <p:cNvSpPr txBox="1"/>
          <p:nvPr/>
        </p:nvSpPr>
        <p:spPr>
          <a:xfrm>
            <a:off x="4601157" y="4724400"/>
            <a:ext cx="1733067"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rPr>
              <a:t>Control Signals</a:t>
            </a:r>
          </a:p>
        </p:txBody>
      </p:sp>
      <p:cxnSp>
        <p:nvCxnSpPr>
          <p:cNvPr id="75" name="Straight Connector 74"/>
          <p:cNvCxnSpPr/>
          <p:nvPr/>
        </p:nvCxnSpPr>
        <p:spPr bwMode="auto">
          <a:xfrm flipV="1">
            <a:off x="3762957" y="4572000"/>
            <a:ext cx="228600" cy="76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1" name="Trapezoid 50"/>
          <p:cNvSpPr/>
          <p:nvPr/>
        </p:nvSpPr>
        <p:spPr>
          <a:xfrm rot="10800000">
            <a:off x="2924757" y="2514600"/>
            <a:ext cx="1752600" cy="1524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74" name="Straight Connector 73"/>
          <p:cNvCxnSpPr/>
          <p:nvPr/>
        </p:nvCxnSpPr>
        <p:spPr bwMode="auto">
          <a:xfrm flipH="1">
            <a:off x="3839157" y="3276600"/>
            <a:ext cx="16764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4" name="Rectangle 23"/>
          <p:cNvSpPr/>
          <p:nvPr/>
        </p:nvSpPr>
        <p:spPr>
          <a:xfrm flipH="1">
            <a:off x="5286957" y="2819400"/>
            <a:ext cx="4572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+1</a:t>
            </a:r>
          </a:p>
        </p:txBody>
      </p:sp>
      <p:cxnSp>
        <p:nvCxnSpPr>
          <p:cNvPr id="58" name="Straight Connector 57"/>
          <p:cNvCxnSpPr/>
          <p:nvPr/>
        </p:nvCxnSpPr>
        <p:spPr bwMode="auto">
          <a:xfrm flipH="1">
            <a:off x="4524957" y="2286000"/>
            <a:ext cx="609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V="1">
            <a:off x="5134557" y="2286000"/>
            <a:ext cx="0" cy="9906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Arrow Connector 62"/>
          <p:cNvCxnSpPr/>
          <p:nvPr/>
        </p:nvCxnSpPr>
        <p:spPr bwMode="auto">
          <a:xfrm flipH="1">
            <a:off x="4524957" y="2286000"/>
            <a:ext cx="9385"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67" name="Straight Connector 66"/>
          <p:cNvCxnSpPr>
            <a:endCxn id="24" idx="2"/>
          </p:cNvCxnSpPr>
          <p:nvPr/>
        </p:nvCxnSpPr>
        <p:spPr bwMode="auto">
          <a:xfrm flipH="1" flipV="1">
            <a:off x="5515557" y="3124200"/>
            <a:ext cx="0" cy="152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flipH="1">
            <a:off x="4296357" y="2133600"/>
            <a:ext cx="12192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3" name="Straight Arrow Connector 82"/>
          <p:cNvCxnSpPr/>
          <p:nvPr/>
        </p:nvCxnSpPr>
        <p:spPr bwMode="auto">
          <a:xfrm>
            <a:off x="4296357" y="2133600"/>
            <a:ext cx="1" cy="381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87" name="Straight Connector 86"/>
          <p:cNvCxnSpPr/>
          <p:nvPr/>
        </p:nvCxnSpPr>
        <p:spPr bwMode="auto">
          <a:xfrm flipH="1" flipV="1">
            <a:off x="5515557" y="2133600"/>
            <a:ext cx="0" cy="6858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6" name="Straight Arrow Connector 95"/>
          <p:cNvCxnSpPr>
            <a:endCxn id="51" idx="3"/>
          </p:cNvCxnSpPr>
          <p:nvPr/>
        </p:nvCxnSpPr>
        <p:spPr bwMode="auto">
          <a:xfrm>
            <a:off x="1629357" y="2590800"/>
            <a:ext cx="131445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0" name="Straight Arrow Connector 99"/>
          <p:cNvCxnSpPr/>
          <p:nvPr/>
        </p:nvCxnSpPr>
        <p:spPr bwMode="auto">
          <a:xfrm>
            <a:off x="4067757" y="1676400"/>
            <a:ext cx="0" cy="8382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3" name="TextBox 102"/>
          <p:cNvSpPr txBox="1"/>
          <p:nvPr/>
        </p:nvSpPr>
        <p:spPr>
          <a:xfrm>
            <a:off x="3686757" y="1295400"/>
            <a:ext cx="84966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fetch0</a:t>
            </a:r>
          </a:p>
        </p:txBody>
      </p:sp>
      <p:sp>
        <p:nvSpPr>
          <p:cNvPr id="106" name="Rectangle 105"/>
          <p:cNvSpPr/>
          <p:nvPr/>
        </p:nvSpPr>
        <p:spPr>
          <a:xfrm>
            <a:off x="1019757" y="3429000"/>
            <a:ext cx="1193127" cy="761999"/>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µPC Jump Logic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cxnSp>
        <p:nvCxnSpPr>
          <p:cNvPr id="107" name="Straight Connector 106"/>
          <p:cNvCxnSpPr/>
          <p:nvPr/>
        </p:nvCxnSpPr>
        <p:spPr bwMode="auto">
          <a:xfrm flipV="1">
            <a:off x="1629357" y="2590800"/>
            <a:ext cx="0" cy="8382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4" name="TextBox 123"/>
          <p:cNvSpPr txBox="1"/>
          <p:nvPr/>
        </p:nvSpPr>
        <p:spPr>
          <a:xfrm>
            <a:off x="1838424" y="4648200"/>
            <a:ext cx="118867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µPC jump</a:t>
            </a:r>
          </a:p>
        </p:txBody>
      </p:sp>
      <p:sp>
        <p:nvSpPr>
          <p:cNvPr id="125" name="TextBox 124"/>
          <p:cNvSpPr txBox="1"/>
          <p:nvPr/>
        </p:nvSpPr>
        <p:spPr>
          <a:xfrm>
            <a:off x="771624" y="5562600"/>
            <a:ext cx="5975389"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µPC jump = next | spin | fetch | dispatch | </a:t>
            </a: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ftrue</a:t>
            </a: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 | </a:t>
            </a: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ffalse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3" name="灯片编号占位符 2"/>
          <p:cNvSpPr>
            <a:spLocks noGrp="1"/>
          </p:cNvSpPr>
          <p:nvPr>
            <p:ph type="sldNum" sz="quarter" idx="12"/>
          </p:nvPr>
        </p:nvSpPr>
        <p:spPr/>
        <p:txBody>
          <a:bodyPr/>
          <a:lstStyle/>
          <a:p>
            <a:fld id="{8BD4F407-B401-4F27-B84C-F4D1FCFDF361}" type="slidenum">
              <a:rPr lang="zh-CN" altLang="en-US" smtClean="0"/>
              <a:pPr/>
              <a:t>111</a:t>
            </a:fld>
            <a:endParaRPr lang="zh-CN" altLang="en-US"/>
          </a:p>
        </p:txBody>
      </p:sp>
      <p:sp>
        <p:nvSpPr>
          <p:cNvPr id="9" name="矩形 8"/>
          <p:cNvSpPr/>
          <p:nvPr/>
        </p:nvSpPr>
        <p:spPr>
          <a:xfrm>
            <a:off x="5515557" y="934998"/>
            <a:ext cx="3419526" cy="369332"/>
          </a:xfrm>
          <a:prstGeom prst="rect">
            <a:avLst/>
          </a:prstGeom>
        </p:spPr>
        <p:txBody>
          <a:bodyPr wrap="none">
            <a:spAutoFit/>
          </a:bodyPr>
          <a:lstStyle/>
          <a:p>
            <a:r>
              <a:rPr lang="en-US" altLang="zh-CN" b="1" dirty="0">
                <a:solidFill>
                  <a:srgbClr val="FF0000"/>
                </a:solidFill>
                <a:latin typeface="+mj-ea"/>
                <a:ea typeface="+mj-ea"/>
              </a:rPr>
              <a:t>Reducing Control Store Size</a:t>
            </a:r>
            <a:endParaRPr lang="zh-CN" altLang="en-US" b="1" dirty="0">
              <a:solidFill>
                <a:srgbClr val="FF0000"/>
              </a:solidFill>
              <a:latin typeface="+mj-ea"/>
              <a:ea typeface="+mj-ea"/>
            </a:endParaRPr>
          </a:p>
        </p:txBody>
      </p:sp>
      <p:sp>
        <p:nvSpPr>
          <p:cNvPr id="10" name="矩形 9"/>
          <p:cNvSpPr/>
          <p:nvPr/>
        </p:nvSpPr>
        <p:spPr>
          <a:xfrm>
            <a:off x="4788847" y="1362250"/>
            <a:ext cx="4572000" cy="369332"/>
          </a:xfrm>
          <a:prstGeom prst="rect">
            <a:avLst/>
          </a:prstGeom>
        </p:spPr>
        <p:txBody>
          <a:bodyPr>
            <a:spAutoFit/>
          </a:bodyPr>
          <a:lstStyle/>
          <a:p>
            <a:pPr marL="455613" lvl="1" indent="0">
              <a:buNone/>
            </a:pPr>
            <a:r>
              <a:rPr lang="en-US" altLang="zh-CN" dirty="0"/>
              <a:t>|µaddress| = |µPC|+|opcode|+ 1 + 1</a:t>
            </a:r>
          </a:p>
        </p:txBody>
      </p:sp>
      <p:sp>
        <p:nvSpPr>
          <p:cNvPr id="11" name="矩形 10"/>
          <p:cNvSpPr/>
          <p:nvPr/>
        </p:nvSpPr>
        <p:spPr>
          <a:xfrm>
            <a:off x="5802190" y="1721493"/>
            <a:ext cx="3551613" cy="369332"/>
          </a:xfrm>
          <a:prstGeom prst="rect">
            <a:avLst/>
          </a:prstGeom>
        </p:spPr>
        <p:txBody>
          <a:bodyPr wrap="none">
            <a:spAutoFit/>
          </a:bodyPr>
          <a:lstStyle/>
          <a:p>
            <a:r>
              <a:rPr lang="en-US" altLang="zh-CN" dirty="0"/>
              <a:t>|data| = |µPC|+|control signals| </a:t>
            </a:r>
            <a:endParaRPr lang="zh-CN" altLang="en-US" dirty="0"/>
          </a:p>
        </p:txBody>
      </p:sp>
      <p:sp>
        <p:nvSpPr>
          <p:cNvPr id="12" name="矩形 11"/>
          <p:cNvSpPr/>
          <p:nvPr/>
        </p:nvSpPr>
        <p:spPr>
          <a:xfrm>
            <a:off x="5744157" y="2214781"/>
            <a:ext cx="3523400" cy="369332"/>
          </a:xfrm>
          <a:prstGeom prst="rect">
            <a:avLst/>
          </a:prstGeom>
        </p:spPr>
        <p:txBody>
          <a:bodyPr wrap="none">
            <a:spAutoFit/>
          </a:bodyPr>
          <a:lstStyle/>
          <a:p>
            <a:r>
              <a:rPr lang="en-US" altLang="zh-CN" dirty="0"/>
              <a:t>Total ROM size = 2</a:t>
            </a:r>
            <a:r>
              <a:rPr lang="en-US" altLang="zh-CN" baseline="30000" dirty="0"/>
              <a:t>|µ</a:t>
            </a:r>
            <a:r>
              <a:rPr lang="en-US" altLang="zh-CN" baseline="30000" dirty="0" err="1"/>
              <a:t>address|</a:t>
            </a:r>
            <a:r>
              <a:rPr lang="en-US" altLang="zh-CN" dirty="0" err="1"/>
              <a:t>x|data</a:t>
            </a:r>
            <a:r>
              <a:rPr lang="en-US" altLang="zh-CN" dirty="0"/>
              <a:t>|</a:t>
            </a:r>
          </a:p>
        </p:txBody>
      </p:sp>
    </p:spTree>
    <p:extLst>
      <p:ext uri="{BB962C8B-B14F-4D97-AF65-F5344CB8AC3E}">
        <p14:creationId xmlns:p14="http://schemas.microsoft.com/office/powerpoint/2010/main" val="268023658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µPC Jump </a:t>
            </a:r>
            <a:r>
              <a:rPr lang="zh-CN" altLang="en-US" dirty="0" smtClean="0"/>
              <a:t>类型</a:t>
            </a:r>
            <a:endParaRPr lang="en-US" dirty="0"/>
          </a:p>
        </p:txBody>
      </p:sp>
      <p:sp>
        <p:nvSpPr>
          <p:cNvPr id="5" name="Content Placeholder 4"/>
          <p:cNvSpPr>
            <a:spLocks noGrp="1"/>
          </p:cNvSpPr>
          <p:nvPr>
            <p:ph idx="1"/>
          </p:nvPr>
        </p:nvSpPr>
        <p:spPr/>
        <p:txBody>
          <a:bodyPr/>
          <a:lstStyle/>
          <a:p>
            <a:r>
              <a:rPr lang="en-US" i="1" dirty="0" smtClean="0">
                <a:solidFill>
                  <a:srgbClr val="FF0000"/>
                </a:solidFill>
              </a:rPr>
              <a:t>next</a:t>
            </a:r>
            <a:r>
              <a:rPr lang="en-US" dirty="0" smtClean="0">
                <a:solidFill>
                  <a:srgbClr val="FF0000"/>
                </a:solidFill>
              </a:rPr>
              <a:t> </a:t>
            </a:r>
            <a:r>
              <a:rPr lang="zh-CN" altLang="en-US" dirty="0"/>
              <a:t>：</a:t>
            </a:r>
            <a:r>
              <a:rPr lang="en-US" dirty="0" smtClean="0"/>
              <a:t>increments µPC</a:t>
            </a:r>
          </a:p>
          <a:p>
            <a:r>
              <a:rPr lang="en-US" i="1" dirty="0" smtClean="0">
                <a:solidFill>
                  <a:srgbClr val="FF0000"/>
                </a:solidFill>
              </a:rPr>
              <a:t>spin</a:t>
            </a:r>
            <a:r>
              <a:rPr lang="en-US" dirty="0" smtClean="0">
                <a:solidFill>
                  <a:srgbClr val="FF0000"/>
                </a:solidFill>
              </a:rPr>
              <a:t> </a:t>
            </a:r>
            <a:r>
              <a:rPr lang="zh-CN" altLang="en-US" dirty="0"/>
              <a:t>：</a:t>
            </a:r>
            <a:r>
              <a:rPr lang="en-US" dirty="0" smtClean="0"/>
              <a:t>waits for memory</a:t>
            </a:r>
          </a:p>
          <a:p>
            <a:r>
              <a:rPr lang="en-US" i="1" dirty="0" smtClean="0">
                <a:solidFill>
                  <a:srgbClr val="FF0000"/>
                </a:solidFill>
              </a:rPr>
              <a:t>fetch</a:t>
            </a:r>
            <a:r>
              <a:rPr lang="en-US" dirty="0" smtClean="0">
                <a:solidFill>
                  <a:srgbClr val="FF0000"/>
                </a:solidFill>
              </a:rPr>
              <a:t> </a:t>
            </a:r>
            <a:r>
              <a:rPr lang="zh-CN" altLang="en-US" dirty="0"/>
              <a:t>：</a:t>
            </a:r>
            <a:r>
              <a:rPr lang="en-US" dirty="0" smtClean="0"/>
              <a:t>jumps to start of instruction fetch</a:t>
            </a:r>
          </a:p>
          <a:p>
            <a:r>
              <a:rPr lang="en-US" i="1" dirty="0" smtClean="0">
                <a:solidFill>
                  <a:srgbClr val="FF0000"/>
                </a:solidFill>
              </a:rPr>
              <a:t>dispatch</a:t>
            </a:r>
            <a:r>
              <a:rPr lang="en-US" dirty="0" smtClean="0">
                <a:solidFill>
                  <a:srgbClr val="FF0000"/>
                </a:solidFill>
              </a:rPr>
              <a:t> </a:t>
            </a:r>
            <a:r>
              <a:rPr lang="zh-CN" altLang="en-US" dirty="0"/>
              <a:t>：</a:t>
            </a:r>
            <a:r>
              <a:rPr lang="en-US" dirty="0" smtClean="0"/>
              <a:t>jumps to start of decoded opcode group</a:t>
            </a:r>
          </a:p>
          <a:p>
            <a:r>
              <a:rPr lang="en-US" i="1" dirty="0" err="1" smtClean="0">
                <a:solidFill>
                  <a:srgbClr val="FF0000"/>
                </a:solidFill>
              </a:rPr>
              <a:t>ftr</a:t>
            </a:r>
            <a:r>
              <a:rPr lang="en-US" altLang="zh-CN" i="1" dirty="0" err="1" smtClean="0">
                <a:solidFill>
                  <a:srgbClr val="FF0000"/>
                </a:solidFill>
              </a:rPr>
              <a:t>u</a:t>
            </a:r>
            <a:r>
              <a:rPr lang="en-US" i="1" dirty="0" err="1" smtClean="0">
                <a:solidFill>
                  <a:srgbClr val="FF0000"/>
                </a:solidFill>
              </a:rPr>
              <a:t>e</a:t>
            </a:r>
            <a:r>
              <a:rPr lang="en-US" i="1" dirty="0" smtClean="0">
                <a:solidFill>
                  <a:srgbClr val="FF0000"/>
                </a:solidFill>
              </a:rPr>
              <a:t>/</a:t>
            </a:r>
            <a:r>
              <a:rPr lang="en-US" i="1" dirty="0" err="1" smtClean="0">
                <a:solidFill>
                  <a:srgbClr val="FF0000"/>
                </a:solidFill>
              </a:rPr>
              <a:t>ffalse</a:t>
            </a:r>
            <a:r>
              <a:rPr lang="en-US" i="1" dirty="0" smtClean="0">
                <a:solidFill>
                  <a:srgbClr val="FF0000"/>
                </a:solidFill>
              </a:rPr>
              <a:t> </a:t>
            </a:r>
            <a:r>
              <a:rPr lang="zh-CN" altLang="en-US" i="1" dirty="0" smtClean="0"/>
              <a:t>：</a:t>
            </a:r>
            <a:r>
              <a:rPr lang="en-US" dirty="0" smtClean="0"/>
              <a:t>jumps to fetch if Cond? true/false</a:t>
            </a:r>
          </a:p>
          <a:p>
            <a:endParaRPr lang="en-US" dirty="0" smtClean="0"/>
          </a:p>
          <a:p>
            <a:endParaRPr lang="en-US" dirty="0" smtClean="0"/>
          </a:p>
          <a:p>
            <a:endParaRPr lang="en-US" dirty="0" smtClean="0"/>
          </a:p>
          <a:p>
            <a:endParaRPr lang="en-US" dirty="0"/>
          </a:p>
        </p:txBody>
      </p:sp>
      <p:sp>
        <p:nvSpPr>
          <p:cNvPr id="6" name="日期占位符 5"/>
          <p:cNvSpPr>
            <a:spLocks noGrp="1"/>
          </p:cNvSpPr>
          <p:nvPr>
            <p:ph type="dt" sz="half" idx="10"/>
          </p:nvPr>
        </p:nvSpPr>
        <p:spPr/>
        <p:txBody>
          <a:bodyPr/>
          <a:lstStyle/>
          <a:p>
            <a:fld id="{D768EF8C-8BEF-41B5-AB8D-1218A99F6B1D}" type="datetime1">
              <a:rPr lang="zh-CN" altLang="en-US" smtClean="0"/>
              <a:t>2020/2/27</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112</a:t>
            </a:fld>
            <a:endParaRPr lang="zh-CN" altLang="en-US" dirty="0"/>
          </a:p>
        </p:txBody>
      </p:sp>
    </p:spTree>
    <p:extLst>
      <p:ext uri="{BB962C8B-B14F-4D97-AF65-F5344CB8AC3E}">
        <p14:creationId xmlns:p14="http://schemas.microsoft.com/office/powerpoint/2010/main" val="35306030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微程序控制存储器</a:t>
            </a:r>
            <a:r>
              <a:rPr lang="en-US" dirty="0" smtClean="0"/>
              <a:t>ROM</a:t>
            </a:r>
            <a:r>
              <a:rPr lang="zh-CN" altLang="en-US" dirty="0" smtClean="0"/>
              <a:t>中的内容</a:t>
            </a:r>
            <a:endParaRPr lang="en-US" dirty="0"/>
          </a:p>
        </p:txBody>
      </p:sp>
      <p:sp>
        <p:nvSpPr>
          <p:cNvPr id="3" name="Content Placeholder 2"/>
          <p:cNvSpPr>
            <a:spLocks noGrp="1"/>
          </p:cNvSpPr>
          <p:nvPr>
            <p:ph idx="1"/>
          </p:nvPr>
        </p:nvSpPr>
        <p:spPr>
          <a:xfrm>
            <a:off x="457200" y="1258432"/>
            <a:ext cx="8488392" cy="5051833"/>
          </a:xfrm>
        </p:spPr>
        <p:txBody>
          <a:bodyPr>
            <a:normAutofit/>
          </a:bodyPr>
          <a:lstStyle/>
          <a:p>
            <a:pPr marL="0" indent="0">
              <a:lnSpc>
                <a:spcPct val="80000"/>
              </a:lnSpc>
              <a:buNone/>
            </a:pPr>
            <a:r>
              <a:rPr lang="en-US" sz="2000" u="sng" dirty="0"/>
              <a:t>	</a:t>
            </a:r>
            <a:r>
              <a:rPr lang="en-US" sz="2000" u="sng" dirty="0" smtClean="0"/>
              <a:t>Address 	|	Data                                                      </a:t>
            </a:r>
            <a:r>
              <a:rPr lang="en-US" sz="2000" dirty="0" smtClean="0"/>
              <a:t>     </a:t>
            </a:r>
          </a:p>
          <a:p>
            <a:pPr marL="0" indent="0">
              <a:lnSpc>
                <a:spcPct val="80000"/>
              </a:lnSpc>
              <a:buNone/>
            </a:pPr>
            <a:r>
              <a:rPr lang="en-US" sz="2000" u="sng" dirty="0" smtClean="0"/>
              <a:t>µPC  			| Control Lines	        Next µPC </a:t>
            </a:r>
            <a:r>
              <a:rPr lang="en-US" sz="2000" dirty="0" smtClean="0"/>
              <a:t>     </a:t>
            </a:r>
          </a:p>
          <a:p>
            <a:pPr marL="0" indent="0">
              <a:lnSpc>
                <a:spcPct val="80000"/>
              </a:lnSpc>
              <a:buNone/>
            </a:pPr>
            <a:r>
              <a:rPr lang="en-US" sz="2000" dirty="0"/>
              <a:t>f</a:t>
            </a:r>
            <a:r>
              <a:rPr lang="en-US" sz="2000" dirty="0" smtClean="0"/>
              <a:t>etch0			| </a:t>
            </a:r>
            <a:r>
              <a:rPr lang="en-US" sz="2000" dirty="0"/>
              <a:t>MA,A:=</a:t>
            </a:r>
            <a:r>
              <a:rPr lang="en-US" sz="2000" dirty="0" smtClean="0"/>
              <a:t>PC		</a:t>
            </a:r>
            <a:r>
              <a:rPr lang="en-US" sz="2000" dirty="0"/>
              <a:t>	</a:t>
            </a:r>
            <a:r>
              <a:rPr lang="en-US" sz="2000" dirty="0" smtClean="0"/>
              <a:t>next</a:t>
            </a:r>
            <a:endParaRPr lang="en-US" sz="2000" dirty="0"/>
          </a:p>
          <a:p>
            <a:pPr marL="0" indent="0">
              <a:lnSpc>
                <a:spcPct val="80000"/>
              </a:lnSpc>
              <a:buNone/>
            </a:pPr>
            <a:r>
              <a:rPr lang="en-US" sz="2000" dirty="0" smtClean="0"/>
              <a:t>fetch1			| IR:=Mem			spin</a:t>
            </a:r>
          </a:p>
          <a:p>
            <a:pPr marL="0" indent="0">
              <a:lnSpc>
                <a:spcPct val="80000"/>
              </a:lnSpc>
              <a:buNone/>
            </a:pPr>
            <a:r>
              <a:rPr lang="en-US" sz="2000" dirty="0"/>
              <a:t>f</a:t>
            </a:r>
            <a:r>
              <a:rPr lang="en-US" sz="2000" dirty="0" smtClean="0"/>
              <a:t>etch2			| PC</a:t>
            </a:r>
            <a:r>
              <a:rPr lang="en-US" sz="2000" dirty="0"/>
              <a:t>:=A+</a:t>
            </a:r>
            <a:r>
              <a:rPr lang="en-US" sz="2000" dirty="0" smtClean="0"/>
              <a:t>4			dispatch</a:t>
            </a:r>
          </a:p>
          <a:p>
            <a:pPr marL="0" indent="0">
              <a:lnSpc>
                <a:spcPct val="80000"/>
              </a:lnSpc>
              <a:buNone/>
            </a:pPr>
            <a:endParaRPr lang="en-US" sz="2000" dirty="0" smtClean="0"/>
          </a:p>
          <a:p>
            <a:pPr marL="0" indent="0">
              <a:lnSpc>
                <a:spcPct val="80000"/>
              </a:lnSpc>
              <a:buNone/>
            </a:pPr>
            <a:r>
              <a:rPr lang="en-US" sz="2000" dirty="0" smtClean="0"/>
              <a:t>ALU0			| A:=Reg[rs1]			next</a:t>
            </a:r>
          </a:p>
          <a:p>
            <a:pPr marL="0" indent="0">
              <a:lnSpc>
                <a:spcPct val="80000"/>
              </a:lnSpc>
              <a:buNone/>
            </a:pPr>
            <a:r>
              <a:rPr lang="en-US" sz="2000" dirty="0" smtClean="0"/>
              <a:t>ALU1			| B:=Reg[rs2]			next</a:t>
            </a:r>
          </a:p>
          <a:p>
            <a:pPr marL="0" indent="0">
              <a:lnSpc>
                <a:spcPct val="80000"/>
              </a:lnSpc>
              <a:buNone/>
            </a:pPr>
            <a:r>
              <a:rPr lang="en-US" sz="2000" dirty="0" smtClean="0"/>
              <a:t>ALU2			| </a:t>
            </a:r>
            <a:r>
              <a:rPr lang="en-US" sz="2000" dirty="0" err="1" smtClean="0"/>
              <a:t>Reg</a:t>
            </a:r>
            <a:r>
              <a:rPr lang="en-US" sz="2000" dirty="0" smtClean="0"/>
              <a:t>[</a:t>
            </a:r>
            <a:r>
              <a:rPr lang="en-US" sz="2000" dirty="0" err="1" smtClean="0"/>
              <a:t>rd</a:t>
            </a:r>
            <a:r>
              <a:rPr lang="en-US" sz="2000" dirty="0" smtClean="0"/>
              <a:t>]:=</a:t>
            </a:r>
            <a:r>
              <a:rPr lang="en-US" sz="2000" dirty="0" err="1" smtClean="0"/>
              <a:t>ALUOp</a:t>
            </a:r>
            <a:r>
              <a:rPr lang="en-US" sz="2000" dirty="0" smtClean="0"/>
              <a:t>(A,B)	fetch</a:t>
            </a:r>
          </a:p>
          <a:p>
            <a:pPr marL="0" indent="0">
              <a:lnSpc>
                <a:spcPct val="80000"/>
              </a:lnSpc>
              <a:buNone/>
            </a:pPr>
            <a:endParaRPr lang="en-US" sz="2000" dirty="0"/>
          </a:p>
          <a:p>
            <a:pPr marL="0" indent="0">
              <a:lnSpc>
                <a:spcPct val="80000"/>
              </a:lnSpc>
              <a:buNone/>
            </a:pPr>
            <a:r>
              <a:rPr lang="en-US" sz="2000" dirty="0" smtClean="0"/>
              <a:t>Branch0		| </a:t>
            </a:r>
            <a:r>
              <a:rPr lang="en-US" sz="2000" dirty="0"/>
              <a:t>A:=Reg[rs1]		</a:t>
            </a:r>
            <a:r>
              <a:rPr lang="en-US" sz="2000" dirty="0" smtClean="0"/>
              <a:t>	next</a:t>
            </a:r>
            <a:endParaRPr lang="en-US" sz="2000" dirty="0"/>
          </a:p>
          <a:p>
            <a:pPr marL="0" indent="0">
              <a:lnSpc>
                <a:spcPct val="80000"/>
              </a:lnSpc>
              <a:buNone/>
            </a:pPr>
            <a:r>
              <a:rPr lang="en-US" sz="2000" dirty="0" smtClean="0"/>
              <a:t>Branch1</a:t>
            </a:r>
            <a:r>
              <a:rPr lang="en-US" sz="2000" dirty="0"/>
              <a:t>		</a:t>
            </a:r>
            <a:r>
              <a:rPr lang="en-US" sz="2000" dirty="0" smtClean="0"/>
              <a:t>| </a:t>
            </a:r>
            <a:r>
              <a:rPr lang="en-US" sz="2000" dirty="0"/>
              <a:t>B:=Reg[rs2]		</a:t>
            </a:r>
            <a:r>
              <a:rPr lang="en-US" sz="2000" dirty="0" smtClean="0"/>
              <a:t>	next</a:t>
            </a:r>
          </a:p>
          <a:p>
            <a:pPr marL="0" indent="0">
              <a:lnSpc>
                <a:spcPct val="80000"/>
              </a:lnSpc>
              <a:buNone/>
            </a:pPr>
            <a:r>
              <a:rPr lang="en-US" sz="2000" dirty="0" smtClean="0"/>
              <a:t>Branch2		| A:=PC			</a:t>
            </a:r>
            <a:r>
              <a:rPr lang="en-US" sz="2000" dirty="0" err="1" smtClean="0"/>
              <a:t>ffalse</a:t>
            </a:r>
            <a:endParaRPr lang="en-US" sz="2000" dirty="0" smtClean="0"/>
          </a:p>
          <a:p>
            <a:pPr marL="0" indent="0">
              <a:lnSpc>
                <a:spcPct val="80000"/>
              </a:lnSpc>
              <a:buNone/>
            </a:pPr>
            <a:r>
              <a:rPr lang="en-US" sz="2000" dirty="0" smtClean="0"/>
              <a:t>Branch3		| </a:t>
            </a:r>
            <a:r>
              <a:rPr lang="en-US" sz="2000" dirty="0"/>
              <a:t>A:=A-</a:t>
            </a:r>
            <a:r>
              <a:rPr lang="en-US" sz="2000" dirty="0" smtClean="0"/>
              <a:t>4			next</a:t>
            </a:r>
          </a:p>
          <a:p>
            <a:pPr marL="0" indent="0">
              <a:lnSpc>
                <a:spcPct val="80000"/>
              </a:lnSpc>
              <a:buNone/>
            </a:pPr>
            <a:r>
              <a:rPr lang="en-US" sz="2000" dirty="0" smtClean="0"/>
              <a:t>Branch4		| B</a:t>
            </a:r>
            <a:r>
              <a:rPr lang="en-US" sz="2000" dirty="0"/>
              <a:t>:=</a:t>
            </a:r>
            <a:r>
              <a:rPr lang="en-US" sz="2000" dirty="0" smtClean="0"/>
              <a:t>ImmB			next</a:t>
            </a:r>
          </a:p>
          <a:p>
            <a:pPr marL="0" indent="0">
              <a:lnSpc>
                <a:spcPct val="80000"/>
              </a:lnSpc>
              <a:buNone/>
            </a:pPr>
            <a:r>
              <a:rPr lang="en-US" sz="2000" dirty="0" smtClean="0"/>
              <a:t>Branch5		| PC</a:t>
            </a:r>
            <a:r>
              <a:rPr lang="en-US" sz="2000" dirty="0"/>
              <a:t>:=A+</a:t>
            </a:r>
            <a:r>
              <a:rPr lang="en-US" sz="2000" dirty="0" smtClean="0"/>
              <a:t>B			fetch</a:t>
            </a:r>
            <a:endParaRPr lang="en-US" sz="2000" dirty="0"/>
          </a:p>
          <a:p>
            <a:pPr marL="0" indent="0">
              <a:lnSpc>
                <a:spcPct val="80000"/>
              </a:lnSpc>
              <a:buNone/>
            </a:pPr>
            <a:endParaRPr lang="en-US" sz="2000" dirty="0"/>
          </a:p>
          <a:p>
            <a:pPr marL="0" indent="0">
              <a:lnSpc>
                <a:spcPct val="80000"/>
              </a:lnSpc>
              <a:buNone/>
            </a:pPr>
            <a:endParaRPr lang="en-US" sz="2000" dirty="0" smtClean="0"/>
          </a:p>
          <a:p>
            <a:pPr marL="0" indent="0">
              <a:lnSpc>
                <a:spcPct val="80000"/>
              </a:lnSpc>
              <a:buNone/>
            </a:pPr>
            <a:endParaRPr lang="en-US" sz="2000" dirty="0"/>
          </a:p>
        </p:txBody>
      </p:sp>
      <p:sp>
        <p:nvSpPr>
          <p:cNvPr id="5" name="日期占位符 4"/>
          <p:cNvSpPr>
            <a:spLocks noGrp="1"/>
          </p:cNvSpPr>
          <p:nvPr>
            <p:ph type="dt" sz="half" idx="10"/>
          </p:nvPr>
        </p:nvSpPr>
        <p:spPr/>
        <p:txBody>
          <a:bodyPr/>
          <a:lstStyle/>
          <a:p>
            <a:fld id="{BB6BF756-DE4A-4DEB-86CC-C58E5EF363E3}" type="datetime1">
              <a:rPr lang="zh-CN" altLang="en-US" smtClean="0"/>
              <a:t>2020/2/27</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113</a:t>
            </a:fld>
            <a:endParaRPr lang="zh-CN" altLang="en-US"/>
          </a:p>
        </p:txBody>
      </p:sp>
    </p:spTree>
    <p:extLst>
      <p:ext uri="{BB962C8B-B14F-4D97-AF65-F5344CB8AC3E}">
        <p14:creationId xmlns:p14="http://schemas.microsoft.com/office/powerpoint/2010/main" val="64404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示例：实现一条复杂指令</a:t>
            </a:r>
            <a:endParaRPr lang="en-US" dirty="0"/>
          </a:p>
        </p:txBody>
      </p:sp>
      <p:sp>
        <p:nvSpPr>
          <p:cNvPr id="3" name="Content Placeholder 2"/>
          <p:cNvSpPr>
            <a:spLocks noGrp="1"/>
          </p:cNvSpPr>
          <p:nvPr>
            <p:ph idx="1"/>
          </p:nvPr>
        </p:nvSpPr>
        <p:spPr>
          <a:xfrm>
            <a:off x="284672" y="1258432"/>
            <a:ext cx="8738558" cy="5051833"/>
          </a:xfrm>
        </p:spPr>
        <p:txBody>
          <a:bodyPr>
            <a:normAutofit/>
          </a:bodyPr>
          <a:lstStyle/>
          <a:p>
            <a:pPr marL="0" indent="0" algn="ctr">
              <a:buNone/>
            </a:pPr>
            <a:r>
              <a:rPr lang="en-US" sz="2600" dirty="0" smtClean="0"/>
              <a:t>Memory-memory add: M[</a:t>
            </a:r>
            <a:r>
              <a:rPr lang="en-US" sz="2600" dirty="0" err="1" smtClean="0"/>
              <a:t>rd</a:t>
            </a:r>
            <a:r>
              <a:rPr lang="en-US" sz="2600" dirty="0" smtClean="0"/>
              <a:t>] = M[rs1] + M[rs2]</a:t>
            </a:r>
          </a:p>
          <a:p>
            <a:pPr marL="0" indent="0">
              <a:buNone/>
            </a:pPr>
            <a:endParaRPr lang="en-US" sz="2000" u="sng" dirty="0"/>
          </a:p>
          <a:p>
            <a:pPr marL="0" indent="0">
              <a:lnSpc>
                <a:spcPct val="80000"/>
              </a:lnSpc>
              <a:buNone/>
            </a:pPr>
            <a:r>
              <a:rPr lang="en-US" sz="2000" u="sng" dirty="0"/>
              <a:t>	</a:t>
            </a:r>
            <a:r>
              <a:rPr lang="en-US" sz="2000" u="sng" dirty="0" smtClean="0"/>
              <a:t>Address 		|	Data                                               </a:t>
            </a:r>
            <a:r>
              <a:rPr lang="en-US" sz="2000" dirty="0" smtClean="0"/>
              <a:t>     </a:t>
            </a:r>
          </a:p>
          <a:p>
            <a:pPr marL="0" indent="0">
              <a:lnSpc>
                <a:spcPct val="80000"/>
              </a:lnSpc>
              <a:buNone/>
            </a:pPr>
            <a:r>
              <a:rPr lang="en-US" sz="2000" u="sng" dirty="0" smtClean="0"/>
              <a:t>µPC  				| Control Lines	    Next µPC </a:t>
            </a:r>
            <a:r>
              <a:rPr lang="en-US" sz="2000" dirty="0" smtClean="0"/>
              <a:t>     </a:t>
            </a:r>
            <a:endParaRPr lang="en-US" sz="2000" dirty="0"/>
          </a:p>
          <a:p>
            <a:pPr marL="0" indent="0">
              <a:lnSpc>
                <a:spcPct val="80000"/>
              </a:lnSpc>
              <a:buNone/>
            </a:pPr>
            <a:r>
              <a:rPr lang="en-US" sz="2000" dirty="0" smtClean="0"/>
              <a:t>MMA0				| MA</a:t>
            </a:r>
            <a:r>
              <a:rPr lang="en-US" sz="2000" dirty="0"/>
              <a:t>:=</a:t>
            </a:r>
            <a:r>
              <a:rPr lang="en-US" sz="2000" dirty="0" err="1"/>
              <a:t>Reg</a:t>
            </a:r>
            <a:r>
              <a:rPr lang="en-US" sz="2000" dirty="0"/>
              <a:t>[rs1]	</a:t>
            </a:r>
            <a:r>
              <a:rPr lang="en-US" sz="2000" dirty="0" smtClean="0"/>
              <a:t>    next</a:t>
            </a:r>
            <a:endParaRPr lang="en-US" sz="2000" dirty="0"/>
          </a:p>
          <a:p>
            <a:pPr marL="0" indent="0">
              <a:lnSpc>
                <a:spcPct val="80000"/>
              </a:lnSpc>
              <a:buNone/>
            </a:pPr>
            <a:r>
              <a:rPr lang="en-US" sz="2000" dirty="0" smtClean="0"/>
              <a:t>MMA1</a:t>
            </a:r>
            <a:r>
              <a:rPr lang="en-US" sz="2000" dirty="0"/>
              <a:t>				| </a:t>
            </a:r>
            <a:r>
              <a:rPr lang="en-US" sz="2000" dirty="0" smtClean="0"/>
              <a:t>A:=Mem</a:t>
            </a:r>
            <a:r>
              <a:rPr lang="en-US" sz="2000" dirty="0"/>
              <a:t>		</a:t>
            </a:r>
            <a:r>
              <a:rPr lang="en-US" sz="2000" dirty="0" smtClean="0"/>
              <a:t>    spin</a:t>
            </a:r>
          </a:p>
          <a:p>
            <a:pPr marL="0" indent="0">
              <a:lnSpc>
                <a:spcPct val="80000"/>
              </a:lnSpc>
              <a:buNone/>
            </a:pPr>
            <a:r>
              <a:rPr lang="en-US" sz="2000" dirty="0" smtClean="0"/>
              <a:t>MMA2				| </a:t>
            </a:r>
            <a:r>
              <a:rPr lang="en-US" sz="2000" dirty="0"/>
              <a:t>MA:=</a:t>
            </a:r>
            <a:r>
              <a:rPr lang="en-US" sz="2000" dirty="0" err="1"/>
              <a:t>Reg</a:t>
            </a:r>
            <a:r>
              <a:rPr lang="en-US" sz="2000" dirty="0"/>
              <a:t>[</a:t>
            </a:r>
            <a:r>
              <a:rPr lang="en-US" sz="2000" dirty="0" smtClean="0"/>
              <a:t>rs2]</a:t>
            </a:r>
            <a:r>
              <a:rPr lang="en-US" sz="2000" dirty="0"/>
              <a:t>	</a:t>
            </a:r>
            <a:r>
              <a:rPr lang="en-US" sz="2000" dirty="0" smtClean="0"/>
              <a:t>    next</a:t>
            </a:r>
          </a:p>
          <a:p>
            <a:pPr marL="0" indent="0">
              <a:lnSpc>
                <a:spcPct val="80000"/>
              </a:lnSpc>
              <a:buNone/>
            </a:pPr>
            <a:r>
              <a:rPr lang="en-US" sz="2000" dirty="0" smtClean="0"/>
              <a:t>MMA3				| B:=Mem	</a:t>
            </a:r>
            <a:r>
              <a:rPr lang="en-US" sz="2000" dirty="0"/>
              <a:t>	</a:t>
            </a:r>
            <a:r>
              <a:rPr lang="en-US" sz="2000" dirty="0" smtClean="0"/>
              <a:t>    spin</a:t>
            </a:r>
          </a:p>
          <a:p>
            <a:pPr marL="0" indent="0">
              <a:lnSpc>
                <a:spcPct val="80000"/>
              </a:lnSpc>
              <a:buNone/>
            </a:pPr>
            <a:r>
              <a:rPr lang="en-US" sz="2000" dirty="0" smtClean="0"/>
              <a:t>MMA4				| MA:=</a:t>
            </a:r>
            <a:r>
              <a:rPr lang="en-US" sz="2000" dirty="0" err="1" smtClean="0"/>
              <a:t>Reg</a:t>
            </a:r>
            <a:r>
              <a:rPr lang="en-US" sz="2000" dirty="0" smtClean="0"/>
              <a:t>[</a:t>
            </a:r>
            <a:r>
              <a:rPr lang="en-US" sz="2000" dirty="0" err="1" smtClean="0"/>
              <a:t>rd</a:t>
            </a:r>
            <a:r>
              <a:rPr lang="en-US" sz="2000" dirty="0" smtClean="0"/>
              <a:t>]	</a:t>
            </a:r>
            <a:r>
              <a:rPr lang="en-US" sz="2000" dirty="0"/>
              <a:t> </a:t>
            </a:r>
            <a:r>
              <a:rPr lang="en-US" sz="2000" dirty="0" smtClean="0"/>
              <a:t>   next</a:t>
            </a:r>
          </a:p>
          <a:p>
            <a:pPr marL="0" indent="0">
              <a:lnSpc>
                <a:spcPct val="80000"/>
              </a:lnSpc>
              <a:buNone/>
            </a:pPr>
            <a:r>
              <a:rPr lang="en-US" sz="2000" dirty="0" smtClean="0"/>
              <a:t>MMA5				| Mem:=</a:t>
            </a:r>
            <a:r>
              <a:rPr lang="en-US" sz="2000" dirty="0" err="1" smtClean="0"/>
              <a:t>ALUOp</a:t>
            </a:r>
            <a:r>
              <a:rPr lang="en-US" sz="2000" dirty="0" smtClean="0"/>
              <a:t>(A,B)	    spin</a:t>
            </a:r>
          </a:p>
          <a:p>
            <a:pPr marL="0" indent="0">
              <a:lnSpc>
                <a:spcPct val="80000"/>
              </a:lnSpc>
              <a:buNone/>
            </a:pPr>
            <a:r>
              <a:rPr lang="en-US" sz="2000" dirty="0" smtClean="0"/>
              <a:t>MMA6				| 			    fetch</a:t>
            </a:r>
          </a:p>
          <a:p>
            <a:pPr marL="0" indent="0">
              <a:buNone/>
            </a:pPr>
            <a:endParaRPr lang="en-US" sz="2000" dirty="0"/>
          </a:p>
          <a:p>
            <a:pPr marL="0" indent="0">
              <a:buNone/>
            </a:pPr>
            <a:r>
              <a:rPr lang="zh-CN" altLang="en-US" sz="2000" dirty="0" smtClean="0"/>
              <a:t>复杂指令的实现通常不需要修改数据通路，仅仅需要编写相应的微程序（可能会占用更多的控存）</a:t>
            </a:r>
            <a:endParaRPr lang="en-US" sz="2000" dirty="0"/>
          </a:p>
          <a:p>
            <a:pPr marL="0" indent="0">
              <a:buNone/>
            </a:pPr>
            <a:r>
              <a:rPr lang="zh-CN" altLang="en-US" sz="2000" dirty="0" smtClean="0"/>
              <a:t>采用硬布线控制器而不修改数据通路来实现这些指令是非常困难的</a:t>
            </a:r>
            <a:endParaRPr lang="en-US" sz="2000" dirty="0"/>
          </a:p>
          <a:p>
            <a:pPr marL="0" indent="0">
              <a:buNone/>
            </a:pPr>
            <a:endParaRPr lang="en-US" sz="2000" dirty="0"/>
          </a:p>
          <a:p>
            <a:pPr marL="0" indent="0">
              <a:buNone/>
            </a:pPr>
            <a:endParaRPr lang="en-US" sz="2000" dirty="0" smtClean="0"/>
          </a:p>
          <a:p>
            <a:pPr marL="0" indent="0">
              <a:buNone/>
            </a:pPr>
            <a:endParaRPr lang="en-US" sz="2000" dirty="0"/>
          </a:p>
        </p:txBody>
      </p:sp>
      <p:sp>
        <p:nvSpPr>
          <p:cNvPr id="5" name="日期占位符 4"/>
          <p:cNvSpPr>
            <a:spLocks noGrp="1"/>
          </p:cNvSpPr>
          <p:nvPr>
            <p:ph type="dt" sz="half" idx="10"/>
          </p:nvPr>
        </p:nvSpPr>
        <p:spPr/>
        <p:txBody>
          <a:bodyPr/>
          <a:lstStyle/>
          <a:p>
            <a:fld id="{B1BDC7A2-7802-4BB7-9C83-BF1A25D67FEB}" type="datetime1">
              <a:rPr lang="zh-CN" altLang="en-US" smtClean="0"/>
              <a:t>2020/2/27</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114</a:t>
            </a:fld>
            <a:endParaRPr lang="zh-CN" altLang="en-US" dirty="0"/>
          </a:p>
        </p:txBody>
      </p:sp>
    </p:spTree>
    <p:extLst>
      <p:ext uri="{BB962C8B-B14F-4D97-AF65-F5344CB8AC3E}">
        <p14:creationId xmlns:p14="http://schemas.microsoft.com/office/powerpoint/2010/main" val="282212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543800" cy="736600"/>
          </a:xfrm>
        </p:spPr>
        <p:txBody>
          <a:bodyPr>
            <a:noAutofit/>
          </a:bodyPr>
          <a:lstStyle/>
          <a:p>
            <a:r>
              <a:rPr lang="en-US" sz="2400" dirty="0" smtClean="0"/>
              <a:t>Single-Bus </a:t>
            </a:r>
            <a:r>
              <a:rPr lang="en-US" sz="2400" dirty="0" err="1" smtClean="0"/>
              <a:t>Datapath</a:t>
            </a:r>
            <a:r>
              <a:rPr lang="en-US" sz="2400" dirty="0" smtClean="0"/>
              <a:t> for </a:t>
            </a:r>
            <a:r>
              <a:rPr lang="en-US" sz="2400" dirty="0" err="1" smtClean="0"/>
              <a:t>Microcoded</a:t>
            </a:r>
            <a:r>
              <a:rPr lang="en-US" sz="2400" dirty="0" smtClean="0"/>
              <a:t> RISC-V</a:t>
            </a:r>
            <a:endParaRPr lang="en-US" sz="2400" dirty="0"/>
          </a:p>
        </p:txBody>
      </p:sp>
      <p:sp>
        <p:nvSpPr>
          <p:cNvPr id="139" name="日期占位符 138"/>
          <p:cNvSpPr>
            <a:spLocks noGrp="1"/>
          </p:cNvSpPr>
          <p:nvPr>
            <p:ph type="dt" sz="half" idx="10"/>
          </p:nvPr>
        </p:nvSpPr>
        <p:spPr/>
        <p:txBody>
          <a:bodyPr/>
          <a:lstStyle/>
          <a:p>
            <a:fld id="{55B32C3C-17E0-43ED-80FC-BEF63D6C9B91}" type="datetime1">
              <a:rPr lang="zh-CN" altLang="en-US" smtClean="0"/>
              <a:t>2020/2/27</a:t>
            </a:fld>
            <a:endParaRPr lang="zh-CN" altLang="en-US"/>
          </a:p>
        </p:txBody>
      </p:sp>
      <p:sp>
        <p:nvSpPr>
          <p:cNvPr id="316" name="Content Placeholder 315"/>
          <p:cNvSpPr>
            <a:spLocks noGrp="1"/>
          </p:cNvSpPr>
          <p:nvPr>
            <p:ph idx="4294967295"/>
          </p:nvPr>
        </p:nvSpPr>
        <p:spPr>
          <a:xfrm>
            <a:off x="685800" y="5826123"/>
            <a:ext cx="8077200" cy="603015"/>
          </a:xfrm>
        </p:spPr>
        <p:txBody>
          <a:bodyPr/>
          <a:lstStyle/>
          <a:p>
            <a:pPr marL="0" indent="0">
              <a:buNone/>
            </a:pPr>
            <a:r>
              <a:rPr lang="en-US" sz="2400" dirty="0" err="1" smtClean="0"/>
              <a:t>Datapath</a:t>
            </a:r>
            <a:r>
              <a:rPr lang="en-US" sz="2400" dirty="0" smtClean="0"/>
              <a:t> unchanged for complex instructions!</a:t>
            </a:r>
            <a:endParaRPr lang="en-US" sz="2400" dirty="0"/>
          </a:p>
        </p:txBody>
      </p:sp>
      <p:grpSp>
        <p:nvGrpSpPr>
          <p:cNvPr id="315" name="Group 314"/>
          <p:cNvGrpSpPr/>
          <p:nvPr/>
        </p:nvGrpSpPr>
        <p:grpSpPr>
          <a:xfrm>
            <a:off x="895712" y="1170314"/>
            <a:ext cx="7467600" cy="4419600"/>
            <a:chOff x="990600" y="1143001"/>
            <a:chExt cx="7467600" cy="4419600"/>
          </a:xfrm>
        </p:grpSpPr>
        <p:sp>
          <p:nvSpPr>
            <p:cNvPr id="71" name="Rectangle 70"/>
            <p:cNvSpPr/>
            <p:nvPr/>
          </p:nvSpPr>
          <p:spPr>
            <a:xfrm>
              <a:off x="2590800" y="2667001"/>
              <a:ext cx="1790700" cy="2133600"/>
            </a:xfrm>
            <a:prstGeom prst="rect">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sp>
          <p:nvSpPr>
            <p:cNvPr id="5" name="TextBox 4"/>
            <p:cNvSpPr txBox="1"/>
            <p:nvPr/>
          </p:nvSpPr>
          <p:spPr>
            <a:xfrm>
              <a:off x="4800600" y="1295401"/>
              <a:ext cx="1371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Condition?</a:t>
              </a:r>
            </a:p>
          </p:txBody>
        </p:sp>
        <p:sp>
          <p:nvSpPr>
            <p:cNvPr id="7" name="Rectangle 6"/>
            <p:cNvSpPr/>
            <p:nvPr/>
          </p:nvSpPr>
          <p:spPr>
            <a:xfrm>
              <a:off x="6629400" y="2667001"/>
              <a:ext cx="1143000" cy="2133600"/>
            </a:xfrm>
            <a:prstGeom prst="rect">
              <a:avLst/>
            </a:prstGeom>
            <a:solidFill>
              <a:schemeClr val="bg1"/>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Main Memory</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5" name="Rectangle 14"/>
            <p:cNvSpPr/>
            <p:nvPr/>
          </p:nvSpPr>
          <p:spPr>
            <a:xfrm rot="16200000">
              <a:off x="2434719" y="3508882"/>
              <a:ext cx="1340863" cy="2666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PC</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grpSp>
          <p:nvGrpSpPr>
            <p:cNvPr id="17" name="Group 16"/>
            <p:cNvGrpSpPr/>
            <p:nvPr/>
          </p:nvGrpSpPr>
          <p:grpSpPr>
            <a:xfrm>
              <a:off x="3390900" y="2971801"/>
              <a:ext cx="914399" cy="1340863"/>
              <a:chOff x="2362200" y="3810000"/>
              <a:chExt cx="914399" cy="1340863"/>
            </a:xfrm>
          </p:grpSpPr>
          <p:grpSp>
            <p:nvGrpSpPr>
              <p:cNvPr id="33" name="Group 32"/>
              <p:cNvGrpSpPr/>
              <p:nvPr/>
            </p:nvGrpSpPr>
            <p:grpSpPr>
              <a:xfrm>
                <a:off x="2362200" y="3810000"/>
                <a:ext cx="914399" cy="1340863"/>
                <a:chOff x="2362200" y="3810000"/>
                <a:chExt cx="914399" cy="1340863"/>
              </a:xfrm>
            </p:grpSpPr>
            <p:sp>
              <p:nvSpPr>
                <p:cNvPr id="35" name="Rectangle 34"/>
                <p:cNvSpPr/>
                <p:nvPr/>
              </p:nvSpPr>
              <p:spPr>
                <a:xfrm rot="16200000">
                  <a:off x="1767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6" name="Rectangle 35"/>
                <p:cNvSpPr/>
                <p:nvPr/>
              </p:nvSpPr>
              <p:spPr>
                <a:xfrm rot="16200000">
                  <a:off x="19203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7" name="Rectangle 36"/>
                <p:cNvSpPr/>
                <p:nvPr/>
              </p:nvSpPr>
              <p:spPr>
                <a:xfrm rot="16200000">
                  <a:off x="20727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8" name="Rectangle 37"/>
                <p:cNvSpPr/>
                <p:nvPr/>
              </p:nvSpPr>
              <p:spPr>
                <a:xfrm rot="16200000">
                  <a:off x="22251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39" name="Rectangle 38"/>
                <p:cNvSpPr/>
                <p:nvPr/>
              </p:nvSpPr>
              <p:spPr>
                <a:xfrm rot="16200000">
                  <a:off x="23775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40" name="Rectangle 39"/>
                <p:cNvSpPr/>
                <p:nvPr/>
              </p:nvSpPr>
              <p:spPr>
                <a:xfrm rot="16200000">
                  <a:off x="2529968" y="4404232"/>
                  <a:ext cx="1340863" cy="152399"/>
                </a:xfrm>
                <a:prstGeom prst="rect">
                  <a:avLst/>
                </a:prstGeom>
                <a:solidFill>
                  <a:srgbClr val="FFFFFF"/>
                </a:solidFill>
                <a:ln w="12700" cmpd="sng">
                  <a:solidFill>
                    <a:schemeClr val="tx1"/>
                  </a:solidFill>
                </a:ln>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grpSp>
          <p:sp>
            <p:nvSpPr>
              <p:cNvPr id="34" name="TextBox 33"/>
              <p:cNvSpPr txBox="1"/>
              <p:nvPr/>
            </p:nvSpPr>
            <p:spPr>
              <a:xfrm rot="16200000">
                <a:off x="2223507" y="4253493"/>
                <a:ext cx="1134696"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Registers</a:t>
                </a:r>
              </a:p>
            </p:txBody>
          </p:sp>
        </p:grpSp>
        <p:sp>
          <p:nvSpPr>
            <p:cNvPr id="18" name="Freeform 31"/>
            <p:cNvSpPr>
              <a:spLocks/>
            </p:cNvSpPr>
            <p:nvPr/>
          </p:nvSpPr>
          <p:spPr bwMode="auto">
            <a:xfrm rot="16200000">
              <a:off x="4533107" y="3467896"/>
              <a:ext cx="1601788" cy="457198"/>
            </a:xfrm>
            <a:custGeom>
              <a:avLst/>
              <a:gdLst/>
              <a:ahLst/>
              <a:cxnLst>
                <a:cxn ang="0">
                  <a:pos x="0" y="0"/>
                </a:cxn>
                <a:cxn ang="0">
                  <a:pos x="288" y="0"/>
                </a:cxn>
                <a:cxn ang="0">
                  <a:pos x="336" y="144"/>
                </a:cxn>
                <a:cxn ang="0">
                  <a:pos x="384" y="0"/>
                </a:cxn>
                <a:cxn ang="0">
                  <a:pos x="672" y="0"/>
                </a:cxn>
                <a:cxn ang="0">
                  <a:pos x="528" y="384"/>
                </a:cxn>
                <a:cxn ang="0">
                  <a:pos x="144" y="384"/>
                </a:cxn>
                <a:cxn ang="0">
                  <a:pos x="0" y="0"/>
                </a:cxn>
              </a:cxnLst>
              <a:rect l="0" t="0" r="r" b="b"/>
              <a:pathLst>
                <a:path w="673" h="385">
                  <a:moveTo>
                    <a:pt x="0" y="0"/>
                  </a:moveTo>
                  <a:lnTo>
                    <a:pt x="288" y="0"/>
                  </a:lnTo>
                  <a:lnTo>
                    <a:pt x="336" y="144"/>
                  </a:lnTo>
                  <a:lnTo>
                    <a:pt x="384" y="0"/>
                  </a:lnTo>
                  <a:lnTo>
                    <a:pt x="672" y="0"/>
                  </a:lnTo>
                  <a:lnTo>
                    <a:pt x="528" y="384"/>
                  </a:lnTo>
                  <a:lnTo>
                    <a:pt x="144" y="384"/>
                  </a:lnTo>
                  <a:lnTo>
                    <a:pt x="0" y="0"/>
                  </a:lnTo>
                </a:path>
              </a:pathLst>
            </a:custGeom>
            <a:solidFill>
              <a:srgbClr val="FFFFFF"/>
            </a:solidFill>
            <a:ln w="12700" cap="rnd" cmpd="sng">
              <a:solidFill>
                <a:schemeClr val="tx1"/>
              </a:solidFill>
              <a:prstDash val="solid"/>
              <a:round/>
              <a:headEnd type="none" w="med" len="med"/>
              <a:tailEnd type="none" w="med" len="med"/>
            </a:ln>
            <a:effectLst/>
          </p:spPr>
          <p:txBody>
            <a:bodyPr>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ALU</a:t>
              </a:r>
              <a:endPar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endParaRPr>
            </a:p>
          </p:txBody>
        </p:sp>
        <p:cxnSp>
          <p:nvCxnSpPr>
            <p:cNvPr id="19" name="Straight Arrow Connector 18"/>
            <p:cNvCxnSpPr/>
            <p:nvPr/>
          </p:nvCxnSpPr>
          <p:spPr bwMode="auto">
            <a:xfrm flipV="1">
              <a:off x="1752600" y="1600201"/>
              <a:ext cx="0" cy="2057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flipV="1">
              <a:off x="5486400" y="1676401"/>
              <a:ext cx="0" cy="1524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Connector 41"/>
            <p:cNvCxnSpPr/>
            <p:nvPr/>
          </p:nvCxnSpPr>
          <p:spPr bwMode="auto">
            <a:xfrm>
              <a:off x="990600" y="5562601"/>
              <a:ext cx="6629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0" name="Trapezoid 59"/>
            <p:cNvSpPr/>
            <p:nvPr/>
          </p:nvSpPr>
          <p:spPr>
            <a:xfrm flipV="1">
              <a:off x="2933700" y="2209801"/>
              <a:ext cx="838200" cy="228600"/>
            </a:xfrm>
            <a:prstGeom prst="trapezoid">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61" name="Straight Arrow Connector 60"/>
            <p:cNvCxnSpPr/>
            <p:nvPr/>
          </p:nvCxnSpPr>
          <p:spPr bwMode="auto">
            <a:xfrm>
              <a:off x="30099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a:off x="32385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4" name="Straight Arrow Connector 63"/>
            <p:cNvCxnSpPr/>
            <p:nvPr/>
          </p:nvCxnSpPr>
          <p:spPr bwMode="auto">
            <a:xfrm>
              <a:off x="34671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p:nvPr/>
          </p:nvCxnSpPr>
          <p:spPr bwMode="auto">
            <a:xfrm>
              <a:off x="3695700" y="19812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6" name="TextBox 65"/>
            <p:cNvSpPr txBox="1"/>
            <p:nvPr/>
          </p:nvSpPr>
          <p:spPr>
            <a:xfrm rot="16200000">
              <a:off x="3209955" y="1415535"/>
              <a:ext cx="91440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dirty="0" smtClean="0">
                  <a:ln>
                    <a:noFill/>
                  </a:ln>
                  <a:solidFill>
                    <a:prstClr val="black"/>
                  </a:solidFill>
                  <a:effectLst/>
                  <a:uLnTx/>
                  <a:uFillTx/>
                  <a:latin typeface="Calibri"/>
                  <a:ea typeface="ＭＳ Ｐゴシック"/>
                  <a:cs typeface="Calibri"/>
                </a:rPr>
                <a:t>32 (PC)</a:t>
              </a:r>
            </a:p>
          </p:txBody>
        </p:sp>
        <p:sp>
          <p:nvSpPr>
            <p:cNvPr id="67" name="TextBox 66"/>
            <p:cNvSpPr txBox="1"/>
            <p:nvPr/>
          </p:nvSpPr>
          <p:spPr>
            <a:xfrm rot="16200000">
              <a:off x="3176572" y="1614473"/>
              <a:ext cx="485745"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rd</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sp>
          <p:nvSpPr>
            <p:cNvPr id="68" name="TextBox 67"/>
            <p:cNvSpPr txBox="1"/>
            <p:nvPr/>
          </p:nvSpPr>
          <p:spPr>
            <a:xfrm rot="16200000">
              <a:off x="2681272" y="1576373"/>
              <a:ext cx="561945"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rs1</a:t>
              </a:r>
            </a:p>
          </p:txBody>
        </p:sp>
        <p:sp>
          <p:nvSpPr>
            <p:cNvPr id="69" name="TextBox 68"/>
            <p:cNvSpPr txBox="1"/>
            <p:nvPr/>
          </p:nvSpPr>
          <p:spPr>
            <a:xfrm rot="16200000">
              <a:off x="2928983" y="1576373"/>
              <a:ext cx="561945"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rs2</a:t>
              </a:r>
            </a:p>
          </p:txBody>
        </p:sp>
        <p:cxnSp>
          <p:nvCxnSpPr>
            <p:cNvPr id="70" name="Straight Arrow Connector 69"/>
            <p:cNvCxnSpPr/>
            <p:nvPr/>
          </p:nvCxnSpPr>
          <p:spPr bwMode="auto">
            <a:xfrm>
              <a:off x="3390900" y="2438401"/>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8" name="TextBox 77"/>
            <p:cNvSpPr txBox="1"/>
            <p:nvPr/>
          </p:nvSpPr>
          <p:spPr>
            <a:xfrm rot="16200000">
              <a:off x="1952655" y="3495646"/>
              <a:ext cx="16002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Register RAM</a:t>
              </a:r>
            </a:p>
          </p:txBody>
        </p:sp>
        <p:sp>
          <p:nvSpPr>
            <p:cNvPr id="79" name="TextBox 78"/>
            <p:cNvSpPr txBox="1"/>
            <p:nvPr/>
          </p:nvSpPr>
          <p:spPr>
            <a:xfrm>
              <a:off x="2933700" y="2590801"/>
              <a:ext cx="1371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Address</a:t>
              </a:r>
            </a:p>
          </p:txBody>
        </p:sp>
        <p:grpSp>
          <p:nvGrpSpPr>
            <p:cNvPr id="133" name="Group 132"/>
            <p:cNvGrpSpPr/>
            <p:nvPr/>
          </p:nvGrpSpPr>
          <p:grpSpPr>
            <a:xfrm>
              <a:off x="3200400" y="4800601"/>
              <a:ext cx="457200" cy="762000"/>
              <a:chOff x="2019300" y="4953000"/>
              <a:chExt cx="457200" cy="762000"/>
            </a:xfrm>
          </p:grpSpPr>
          <p:sp>
            <p:nvSpPr>
              <p:cNvPr id="43" name="Isosceles Triangle 42"/>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81" name="Straight Arrow Connector 80"/>
              <p:cNvCxnSpPr/>
              <p:nvPr/>
            </p:nvCxnSpPr>
            <p:spPr bwMode="auto">
              <a:xfrm>
                <a:off x="2247900" y="5486400"/>
                <a:ext cx="0" cy="2286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a:off x="2247900" y="4953000"/>
                <a:ext cx="0" cy="228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85" name="Straight Arrow Connector 84"/>
            <p:cNvCxnSpPr/>
            <p:nvPr/>
          </p:nvCxnSpPr>
          <p:spPr bwMode="auto">
            <a:xfrm flipV="1">
              <a:off x="3810000" y="4800601"/>
              <a:ext cx="0" cy="7620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0" name="Isosceles Triangle 99"/>
            <p:cNvSpPr/>
            <p:nvPr/>
          </p:nvSpPr>
          <p:spPr>
            <a:xfrm rot="10800000">
              <a:off x="54864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101" name="Straight Arrow Connector 100"/>
            <p:cNvCxnSpPr/>
            <p:nvPr/>
          </p:nvCxnSpPr>
          <p:spPr bwMode="auto">
            <a:xfrm>
              <a:off x="57150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endCxn id="100" idx="3"/>
            </p:cNvCxnSpPr>
            <p:nvPr/>
          </p:nvCxnSpPr>
          <p:spPr bwMode="auto">
            <a:xfrm>
              <a:off x="5715000" y="3733801"/>
              <a:ext cx="0" cy="12192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sp>
          <p:nvSpPr>
            <p:cNvPr id="104" name="Isosceles Triangle 103"/>
            <p:cNvSpPr/>
            <p:nvPr/>
          </p:nvSpPr>
          <p:spPr>
            <a:xfrm rot="10800000">
              <a:off x="2095500" y="4953001"/>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105" name="Straight Arrow Connector 104"/>
            <p:cNvCxnSpPr/>
            <p:nvPr/>
          </p:nvCxnSpPr>
          <p:spPr bwMode="auto">
            <a:xfrm>
              <a:off x="2324100" y="5257801"/>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6" name="Straight Arrow Connector 105"/>
            <p:cNvCxnSpPr>
              <a:endCxn id="104" idx="3"/>
            </p:cNvCxnSpPr>
            <p:nvPr/>
          </p:nvCxnSpPr>
          <p:spPr bwMode="auto">
            <a:xfrm>
              <a:off x="2324100" y="3962401"/>
              <a:ext cx="0" cy="9906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12" name="Straight Connector 111"/>
            <p:cNvCxnSpPr/>
            <p:nvPr/>
          </p:nvCxnSpPr>
          <p:spPr bwMode="auto">
            <a:xfrm flipH="1">
              <a:off x="1752600" y="1981201"/>
              <a:ext cx="171449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0" name="TextBox 119"/>
            <p:cNvSpPr txBox="1"/>
            <p:nvPr/>
          </p:nvSpPr>
          <p:spPr>
            <a:xfrm>
              <a:off x="3543300" y="4419601"/>
              <a:ext cx="10668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In</a:t>
              </a:r>
            </a:p>
          </p:txBody>
        </p:sp>
        <p:sp>
          <p:nvSpPr>
            <p:cNvPr id="121" name="TextBox 120"/>
            <p:cNvSpPr txBox="1"/>
            <p:nvPr/>
          </p:nvSpPr>
          <p:spPr>
            <a:xfrm>
              <a:off x="2552700" y="4419601"/>
              <a:ext cx="12192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Data Out</a:t>
              </a:r>
            </a:p>
          </p:txBody>
        </p:sp>
        <p:cxnSp>
          <p:nvCxnSpPr>
            <p:cNvPr id="122" name="Straight Connector 121"/>
            <p:cNvCxnSpPr/>
            <p:nvPr/>
          </p:nvCxnSpPr>
          <p:spPr bwMode="auto">
            <a:xfrm flipH="1">
              <a:off x="1676400" y="3657601"/>
              <a:ext cx="2286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6" name="Straight Connector 125"/>
            <p:cNvCxnSpPr/>
            <p:nvPr/>
          </p:nvCxnSpPr>
          <p:spPr bwMode="auto">
            <a:xfrm flipH="1">
              <a:off x="2171700" y="39624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34" name="Group 133"/>
            <p:cNvGrpSpPr/>
            <p:nvPr/>
          </p:nvGrpSpPr>
          <p:grpSpPr>
            <a:xfrm>
              <a:off x="6781800" y="4800601"/>
              <a:ext cx="457200" cy="762000"/>
              <a:chOff x="2019300" y="5029200"/>
              <a:chExt cx="457200" cy="762000"/>
            </a:xfrm>
          </p:grpSpPr>
          <p:sp>
            <p:nvSpPr>
              <p:cNvPr id="135" name="Isosceles Triangle 134"/>
              <p:cNvSpPr/>
              <p:nvPr/>
            </p:nvSpPr>
            <p:spPr>
              <a:xfrm rot="10800000">
                <a:off x="2019300" y="5181600"/>
                <a:ext cx="457200" cy="304800"/>
              </a:xfrm>
              <a:prstGeom prst="triangle">
                <a:avLst/>
              </a:prstGeom>
              <a:solidFill>
                <a:srgbClr val="FFFFFF"/>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136" name="Straight Arrow Connector 135"/>
              <p:cNvCxnSpPr/>
              <p:nvPr/>
            </p:nvCxnSpPr>
            <p:spPr bwMode="auto">
              <a:xfrm>
                <a:off x="2247900" y="5486400"/>
                <a:ext cx="0" cy="30480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37" name="Straight Arrow Connector 136"/>
              <p:cNvCxnSpPr/>
              <p:nvPr/>
            </p:nvCxnSpPr>
            <p:spPr bwMode="auto">
              <a:xfrm>
                <a:off x="2247900" y="5029200"/>
                <a:ext cx="0" cy="152400"/>
              </a:xfrm>
              <a:prstGeom prst="straightConnector1">
                <a:avLst/>
              </a:prstGeom>
              <a:solidFill>
                <a:schemeClr val="accent1"/>
              </a:solidFill>
              <a:ln w="38100" cap="flat" cmpd="sng" algn="ctr">
                <a:solidFill>
                  <a:schemeClr val="tx1"/>
                </a:solidFill>
                <a:prstDash val="solid"/>
                <a:round/>
                <a:headEnd type="none" w="med" len="med"/>
                <a:tailEnd type="none"/>
              </a:ln>
              <a:effectLst/>
            </p:spPr>
          </p:cxnSp>
        </p:grpSp>
        <p:cxnSp>
          <p:nvCxnSpPr>
            <p:cNvPr id="138" name="Straight Arrow Connector 137"/>
            <p:cNvCxnSpPr/>
            <p:nvPr/>
          </p:nvCxnSpPr>
          <p:spPr bwMode="auto">
            <a:xfrm flipV="1">
              <a:off x="7315200" y="4800601"/>
              <a:ext cx="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49" name="Group 148"/>
            <p:cNvGrpSpPr/>
            <p:nvPr/>
          </p:nvGrpSpPr>
          <p:grpSpPr>
            <a:xfrm>
              <a:off x="1295400" y="2895601"/>
              <a:ext cx="381000" cy="2120899"/>
              <a:chOff x="7162800" y="1828801"/>
              <a:chExt cx="457200" cy="2578099"/>
            </a:xfrm>
          </p:grpSpPr>
          <p:cxnSp>
            <p:nvCxnSpPr>
              <p:cNvPr id="142" name="Straight Connector 141"/>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6" name="Rectangle 145"/>
              <p:cNvSpPr/>
              <p:nvPr/>
            </p:nvSpPr>
            <p:spPr>
              <a:xfrm rot="16200000">
                <a:off x="6172200" y="2819401"/>
                <a:ext cx="2438399"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Instruction Reg</a:t>
                </a:r>
                <a:r>
                  <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rPr>
                  <a:t>.</a:t>
                </a:r>
              </a:p>
            </p:txBody>
          </p:sp>
          <p:sp>
            <p:nvSpPr>
              <p:cNvPr id="144" name="Isosceles Triangle 143"/>
              <p:cNvSpPr/>
              <p:nvPr/>
            </p:nvSpPr>
            <p:spPr>
              <a:xfrm>
                <a:off x="7162800" y="4038600"/>
                <a:ext cx="457200" cy="2286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50" name="Group 149"/>
            <p:cNvGrpSpPr/>
            <p:nvPr/>
          </p:nvGrpSpPr>
          <p:grpSpPr>
            <a:xfrm>
              <a:off x="6172200" y="2819401"/>
              <a:ext cx="304800" cy="2044701"/>
              <a:chOff x="7162800" y="1828799"/>
              <a:chExt cx="457201" cy="2578101"/>
            </a:xfrm>
          </p:grpSpPr>
          <p:cxnSp>
            <p:nvCxnSpPr>
              <p:cNvPr id="151" name="Straight Connector 150"/>
              <p:cNvCxnSpPr/>
              <p:nvPr/>
            </p:nvCxnSpPr>
            <p:spPr bwMode="auto">
              <a:xfrm>
                <a:off x="7391400" y="4267200"/>
                <a:ext cx="0" cy="1397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2" name="Rectangle 151"/>
              <p:cNvSpPr/>
              <p:nvPr/>
            </p:nvSpPr>
            <p:spPr>
              <a:xfrm rot="16200000">
                <a:off x="6172201" y="2819399"/>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pitchFamily="18" charset="-128"/>
                    <a:cs typeface="Calibri"/>
                  </a:rPr>
                  <a:t>Mem</a:t>
                </a: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 Address</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53" name="Isosceles Triangle 152"/>
              <p:cNvSpPr/>
              <p:nvPr/>
            </p:nvSpPr>
            <p:spPr>
              <a:xfrm>
                <a:off x="7162800" y="4038599"/>
                <a:ext cx="457201" cy="228603"/>
              </a:xfrm>
              <a:prstGeom prst="triangle">
                <a:avLst>
                  <a:gd name="adj" fmla="val 54064"/>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grpSp>
          <p:nvGrpSpPr>
            <p:cNvPr id="158" name="Group 157"/>
            <p:cNvGrpSpPr/>
            <p:nvPr/>
          </p:nvGrpSpPr>
          <p:grpSpPr>
            <a:xfrm>
              <a:off x="4724400" y="3048001"/>
              <a:ext cx="228600" cy="568325"/>
              <a:chOff x="7162800" y="1828800"/>
              <a:chExt cx="457200" cy="2813901"/>
            </a:xfrm>
          </p:grpSpPr>
          <p:cxnSp>
            <p:nvCxnSpPr>
              <p:cNvPr id="159" name="Straight Connector 158"/>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60" name="Rectangle 159"/>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pitchFamily="18" charset="-128"/>
                    <a:cs typeface="Calibri"/>
                  </a:rPr>
                  <a:t>B</a:t>
                </a:r>
                <a:endPar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endParaRPr>
              </a:p>
            </p:txBody>
          </p:sp>
          <p:sp>
            <p:nvSpPr>
              <p:cNvPr id="161" name="Isosceles Triangle 160"/>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cxnSp>
          <p:nvCxnSpPr>
            <p:cNvPr id="163" name="Straight Connector 162"/>
            <p:cNvCxnSpPr/>
            <p:nvPr/>
          </p:nvCxnSpPr>
          <p:spPr bwMode="auto">
            <a:xfrm flipH="1">
              <a:off x="6477000" y="3810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4" name="Straight Connector 163"/>
            <p:cNvCxnSpPr/>
            <p:nvPr/>
          </p:nvCxnSpPr>
          <p:spPr bwMode="auto">
            <a:xfrm flipH="1">
              <a:off x="5562600" y="3733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Straight Arrow Connector 164"/>
            <p:cNvCxnSpPr/>
            <p:nvPr/>
          </p:nvCxnSpPr>
          <p:spPr bwMode="auto">
            <a:xfrm>
              <a:off x="4572000" y="3352801"/>
              <a:ext cx="0" cy="2209799"/>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66" name="Straight Connector 165"/>
            <p:cNvCxnSpPr/>
            <p:nvPr/>
          </p:nvCxnSpPr>
          <p:spPr bwMode="auto">
            <a:xfrm>
              <a:off x="4572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0" name="Straight Connector 169"/>
            <p:cNvCxnSpPr/>
            <p:nvPr/>
          </p:nvCxnSpPr>
          <p:spPr bwMode="auto">
            <a:xfrm>
              <a:off x="4572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1" name="Group 170"/>
            <p:cNvGrpSpPr/>
            <p:nvPr/>
          </p:nvGrpSpPr>
          <p:grpSpPr>
            <a:xfrm flipH="1">
              <a:off x="6019800" y="3733799"/>
              <a:ext cx="152400" cy="1828798"/>
              <a:chOff x="4495800" y="4191000"/>
              <a:chExt cx="152400" cy="1055076"/>
            </a:xfrm>
          </p:grpSpPr>
          <p:cxnSp>
            <p:nvCxnSpPr>
              <p:cNvPr id="172" name="Straight Arrow Connector 171"/>
              <p:cNvCxnSpPr/>
              <p:nvPr/>
            </p:nvCxnSpPr>
            <p:spPr bwMode="auto">
              <a:xfrm flipH="1">
                <a:off x="4648200" y="4191000"/>
                <a:ext cx="0" cy="105507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3" name="Straight Connector 172"/>
              <p:cNvCxnSpPr/>
              <p:nvPr/>
            </p:nvCxnSpPr>
            <p:spPr bwMode="auto">
              <a:xfrm flipH="1">
                <a:off x="4495800" y="4191000"/>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75" name="Group 174"/>
            <p:cNvGrpSpPr/>
            <p:nvPr/>
          </p:nvGrpSpPr>
          <p:grpSpPr>
            <a:xfrm flipH="1">
              <a:off x="1219200" y="3733801"/>
              <a:ext cx="76200" cy="1828800"/>
              <a:chOff x="4572000" y="4191000"/>
              <a:chExt cx="76200" cy="1192696"/>
            </a:xfrm>
          </p:grpSpPr>
          <p:cxnSp>
            <p:nvCxnSpPr>
              <p:cNvPr id="176" name="Straight Arrow Connector 175"/>
              <p:cNvCxnSpPr/>
              <p:nvPr/>
            </p:nvCxnSpPr>
            <p:spPr bwMode="auto">
              <a:xfrm flipH="1">
                <a:off x="4648200" y="4191000"/>
                <a:ext cx="0" cy="1192696"/>
              </a:xfrm>
              <a:prstGeom prst="straightConnector1">
                <a:avLst/>
              </a:prstGeom>
              <a:solidFill>
                <a:schemeClr val="accent1"/>
              </a:solidFill>
              <a:ln w="38100" cap="flat" cmpd="sng" algn="ctr">
                <a:solidFill>
                  <a:schemeClr val="tx1"/>
                </a:solidFill>
                <a:prstDash val="solid"/>
                <a:round/>
                <a:headEnd type="none" w="med" len="med"/>
                <a:tailEnd type="none"/>
              </a:ln>
              <a:effectLst/>
            </p:spPr>
          </p:cxnSp>
          <p:cxnSp>
            <p:nvCxnSpPr>
              <p:cNvPr id="177" name="Straight Connector 176"/>
              <p:cNvCxnSpPr/>
              <p:nvPr/>
            </p:nvCxnSpPr>
            <p:spPr bwMode="auto">
              <a:xfrm flipH="1">
                <a:off x="4572000" y="4191000"/>
                <a:ext cx="7620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89" name="Group 188"/>
            <p:cNvGrpSpPr/>
            <p:nvPr/>
          </p:nvGrpSpPr>
          <p:grpSpPr>
            <a:xfrm>
              <a:off x="4724400" y="3962401"/>
              <a:ext cx="228600" cy="568325"/>
              <a:chOff x="7162800" y="1828800"/>
              <a:chExt cx="457200" cy="2813901"/>
            </a:xfrm>
          </p:grpSpPr>
          <p:cxnSp>
            <p:nvCxnSpPr>
              <p:cNvPr id="190" name="Straight Connector 189"/>
              <p:cNvCxnSpPr/>
              <p:nvPr/>
            </p:nvCxnSpPr>
            <p:spPr bwMode="auto">
              <a:xfrm>
                <a:off x="7391400" y="4267201"/>
                <a:ext cx="0" cy="37550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91" name="Rectangle 190"/>
              <p:cNvSpPr/>
              <p:nvPr/>
            </p:nvSpPr>
            <p:spPr>
              <a:xfrm rot="16200000">
                <a:off x="6172200" y="2819400"/>
                <a:ext cx="2438400" cy="4572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ＭＳ Ｐゴシック" pitchFamily="18" charset="-128"/>
                    <a:cs typeface="Calibri"/>
                  </a:rPr>
                  <a:t>A</a:t>
                </a:r>
              </a:p>
            </p:txBody>
          </p:sp>
          <p:sp>
            <p:nvSpPr>
              <p:cNvPr id="192" name="Isosceles Triangle 191"/>
              <p:cNvSpPr/>
              <p:nvPr/>
            </p:nvSpPr>
            <p:spPr>
              <a:xfrm>
                <a:off x="7162800" y="3732628"/>
                <a:ext cx="457200" cy="534574"/>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grpSp>
        <p:cxnSp>
          <p:nvCxnSpPr>
            <p:cNvPr id="193" name="Straight Connector 192"/>
            <p:cNvCxnSpPr/>
            <p:nvPr/>
          </p:nvCxnSpPr>
          <p:spPr bwMode="auto">
            <a:xfrm>
              <a:off x="4953000" y="33528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8" name="Straight Connector 197"/>
            <p:cNvCxnSpPr/>
            <p:nvPr/>
          </p:nvCxnSpPr>
          <p:spPr bwMode="auto">
            <a:xfrm>
              <a:off x="4953000" y="4191001"/>
              <a:ext cx="15240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05" name="Group 204"/>
            <p:cNvGrpSpPr/>
            <p:nvPr/>
          </p:nvGrpSpPr>
          <p:grpSpPr>
            <a:xfrm>
              <a:off x="1828800" y="2971801"/>
              <a:ext cx="400110" cy="1752600"/>
              <a:chOff x="1066800" y="3200400"/>
              <a:chExt cx="400110" cy="1676400"/>
            </a:xfrm>
          </p:grpSpPr>
          <p:sp>
            <p:nvSpPr>
              <p:cNvPr id="107" name="Trapezoid 106"/>
              <p:cNvSpPr/>
              <p:nvPr/>
            </p:nvSpPr>
            <p:spPr>
              <a:xfrm rot="5400000">
                <a:off x="419100" y="3886200"/>
                <a:ext cx="1676400" cy="304800"/>
              </a:xfrm>
              <a:prstGeom prst="trapezoid">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sp>
            <p:nvSpPr>
              <p:cNvPr id="201" name="TextBox 200"/>
              <p:cNvSpPr txBox="1"/>
              <p:nvPr/>
            </p:nvSpPr>
            <p:spPr>
              <a:xfrm rot="16200000">
                <a:off x="608524" y="3811076"/>
                <a:ext cx="1316662"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Immediate</a:t>
                </a:r>
              </a:p>
            </p:txBody>
          </p:sp>
        </p:grpSp>
        <p:grpSp>
          <p:nvGrpSpPr>
            <p:cNvPr id="215" name="Group 214"/>
            <p:cNvGrpSpPr/>
            <p:nvPr/>
          </p:nvGrpSpPr>
          <p:grpSpPr>
            <a:xfrm>
              <a:off x="1295400" y="5029201"/>
              <a:ext cx="914400" cy="400110"/>
              <a:chOff x="6705600" y="1447800"/>
              <a:chExt cx="914400" cy="400110"/>
            </a:xfrm>
          </p:grpSpPr>
          <p:cxnSp>
            <p:nvCxnSpPr>
              <p:cNvPr id="212" name="Straight Arrow Connector 211"/>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14" name="TextBox 213"/>
              <p:cNvSpPr txBox="1"/>
              <p:nvPr/>
            </p:nvSpPr>
            <p:spPr>
              <a:xfrm>
                <a:off x="67056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ImmEn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19" name="Group 218"/>
            <p:cNvGrpSpPr/>
            <p:nvPr/>
          </p:nvGrpSpPr>
          <p:grpSpPr>
            <a:xfrm>
              <a:off x="2438400" y="5029201"/>
              <a:ext cx="914400" cy="400110"/>
              <a:chOff x="6781800" y="1447800"/>
              <a:chExt cx="914400" cy="400110"/>
            </a:xfrm>
          </p:grpSpPr>
          <p:cxnSp>
            <p:nvCxnSpPr>
              <p:cNvPr id="220" name="Straight Arrow Connector 219"/>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1" name="TextBox 220"/>
              <p:cNvSpPr txBox="1"/>
              <p:nvPr/>
            </p:nvSpPr>
            <p:spPr>
              <a:xfrm>
                <a:off x="67818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RegEn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22" name="Group 221"/>
            <p:cNvGrpSpPr/>
            <p:nvPr/>
          </p:nvGrpSpPr>
          <p:grpSpPr>
            <a:xfrm>
              <a:off x="4800600" y="5029201"/>
              <a:ext cx="914400" cy="400110"/>
              <a:chOff x="6781800" y="1447800"/>
              <a:chExt cx="914400" cy="400110"/>
            </a:xfrm>
          </p:grpSpPr>
          <p:cxnSp>
            <p:nvCxnSpPr>
              <p:cNvPr id="223" name="Straight Arrow Connector 222"/>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4" name="TextBox 223"/>
              <p:cNvSpPr txBox="1"/>
              <p:nvPr/>
            </p:nvSpPr>
            <p:spPr>
              <a:xfrm>
                <a:off x="67818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ALUEn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25" name="Group 224"/>
            <p:cNvGrpSpPr/>
            <p:nvPr/>
          </p:nvGrpSpPr>
          <p:grpSpPr>
            <a:xfrm>
              <a:off x="6019800" y="5029201"/>
              <a:ext cx="990600" cy="400110"/>
              <a:chOff x="6705600" y="1447800"/>
              <a:chExt cx="990600" cy="400110"/>
            </a:xfrm>
          </p:grpSpPr>
          <p:cxnSp>
            <p:nvCxnSpPr>
              <p:cNvPr id="226" name="Straight Arrow Connector 225"/>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27" name="TextBox 226"/>
              <p:cNvSpPr txBox="1"/>
              <p:nvPr/>
            </p:nvSpPr>
            <p:spPr>
              <a:xfrm>
                <a:off x="6705600" y="1447800"/>
                <a:ext cx="990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MemEn</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1" name="Group 230"/>
            <p:cNvGrpSpPr/>
            <p:nvPr/>
          </p:nvGrpSpPr>
          <p:grpSpPr>
            <a:xfrm>
              <a:off x="5029200" y="1905001"/>
              <a:ext cx="400110" cy="1133445"/>
              <a:chOff x="7000845" y="1000155"/>
              <a:chExt cx="400110" cy="1133445"/>
            </a:xfrm>
          </p:grpSpPr>
          <p:cxnSp>
            <p:nvCxnSpPr>
              <p:cNvPr id="229" name="Straight Arrow Connector 22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0" name="TextBox 229"/>
              <p:cNvSpPr txBox="1"/>
              <p:nvPr/>
            </p:nvSpPr>
            <p:spPr>
              <a:xfrm rot="16200000">
                <a:off x="6705600" y="1295400"/>
                <a:ext cx="990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ALUOp</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2" name="Group 231"/>
            <p:cNvGrpSpPr/>
            <p:nvPr/>
          </p:nvGrpSpPr>
          <p:grpSpPr>
            <a:xfrm>
              <a:off x="6705600" y="1371601"/>
              <a:ext cx="400110" cy="1285845"/>
              <a:chOff x="7000845" y="847755"/>
              <a:chExt cx="400110" cy="1285845"/>
            </a:xfrm>
          </p:grpSpPr>
          <p:cxnSp>
            <p:nvCxnSpPr>
              <p:cNvPr id="233" name="Straight Arrow Connector 23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4" name="TextBox 233"/>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MemW</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6" name="Group 235"/>
            <p:cNvGrpSpPr/>
            <p:nvPr/>
          </p:nvGrpSpPr>
          <p:grpSpPr>
            <a:xfrm>
              <a:off x="1752600" y="1752601"/>
              <a:ext cx="400110" cy="1285845"/>
              <a:chOff x="7000845" y="847755"/>
              <a:chExt cx="400110" cy="1285845"/>
            </a:xfrm>
          </p:grpSpPr>
          <p:cxnSp>
            <p:nvCxnSpPr>
              <p:cNvPr id="237" name="Straight Arrow Connector 236"/>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38" name="TextBox 237"/>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ImmSel</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39" name="Group 238"/>
            <p:cNvGrpSpPr/>
            <p:nvPr/>
          </p:nvGrpSpPr>
          <p:grpSpPr>
            <a:xfrm>
              <a:off x="3962400" y="1371601"/>
              <a:ext cx="400110" cy="1285845"/>
              <a:chOff x="7000845" y="847755"/>
              <a:chExt cx="400110" cy="1285845"/>
            </a:xfrm>
          </p:grpSpPr>
          <p:cxnSp>
            <p:nvCxnSpPr>
              <p:cNvPr id="240" name="Straight Arrow Connector 239"/>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1" name="TextBox 240"/>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RegW</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42" name="Group 241"/>
            <p:cNvGrpSpPr/>
            <p:nvPr/>
          </p:nvGrpSpPr>
          <p:grpSpPr>
            <a:xfrm>
              <a:off x="4648200" y="1775832"/>
              <a:ext cx="400110" cy="1285845"/>
              <a:chOff x="7000845" y="847755"/>
              <a:chExt cx="400110" cy="1285845"/>
            </a:xfrm>
          </p:grpSpPr>
          <p:cxnSp>
            <p:nvCxnSpPr>
              <p:cNvPr id="243" name="Straight Arrow Connector 242"/>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4" name="TextBox 243"/>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FF0000"/>
                    </a:solidFill>
                    <a:effectLst/>
                    <a:uLnTx/>
                    <a:uFillTx/>
                    <a:latin typeface="Calibri"/>
                    <a:ea typeface="ＭＳ Ｐゴシック"/>
                    <a:cs typeface="Calibri"/>
                  </a:rPr>
                  <a:t>B</a:t>
                </a: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45" name="Group 244"/>
            <p:cNvGrpSpPr/>
            <p:nvPr/>
          </p:nvGrpSpPr>
          <p:grpSpPr>
            <a:xfrm>
              <a:off x="1219200" y="1600201"/>
              <a:ext cx="400110" cy="1285845"/>
              <a:chOff x="7000845" y="847755"/>
              <a:chExt cx="400110" cy="1285845"/>
            </a:xfrm>
          </p:grpSpPr>
          <p:cxnSp>
            <p:nvCxnSpPr>
              <p:cNvPr id="246" name="Straight Arrow Connector 245"/>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47" name="TextBox 246"/>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InstLd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48" name="Group 247"/>
            <p:cNvGrpSpPr/>
            <p:nvPr/>
          </p:nvGrpSpPr>
          <p:grpSpPr>
            <a:xfrm>
              <a:off x="6096000" y="1524001"/>
              <a:ext cx="400110" cy="1285845"/>
              <a:chOff x="7000845" y="847755"/>
              <a:chExt cx="400110" cy="1285845"/>
            </a:xfrm>
          </p:grpSpPr>
          <p:cxnSp>
            <p:nvCxnSpPr>
              <p:cNvPr id="249" name="Straight Arrow Connector 248"/>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0" name="TextBox 249"/>
              <p:cNvSpPr txBox="1"/>
              <p:nvPr/>
            </p:nvSpPr>
            <p:spPr>
              <a:xfrm rot="16200000">
                <a:off x="6629400" y="1219200"/>
                <a:ext cx="1143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MALd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51" name="Group 250"/>
            <p:cNvGrpSpPr/>
            <p:nvPr/>
          </p:nvGrpSpPr>
          <p:grpSpPr>
            <a:xfrm flipV="1">
              <a:off x="4677936" y="4435089"/>
              <a:ext cx="400110" cy="752444"/>
              <a:chOff x="7000847" y="1381156"/>
              <a:chExt cx="400110" cy="752444"/>
            </a:xfrm>
          </p:grpSpPr>
          <p:cxnSp>
            <p:nvCxnSpPr>
              <p:cNvPr id="252" name="Straight Arrow Connector 251"/>
              <p:cNvCxnSpPr/>
              <p:nvPr/>
            </p:nvCxnSpPr>
            <p:spPr bwMode="auto">
              <a:xfrm>
                <a:off x="7239000" y="19050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53" name="TextBox 252"/>
              <p:cNvSpPr txBox="1"/>
              <p:nvPr/>
            </p:nvSpPr>
            <p:spPr>
              <a:xfrm rot="16200000">
                <a:off x="6900880" y="1481123"/>
                <a:ext cx="600043"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FF0000"/>
                    </a:solidFill>
                    <a:effectLst/>
                    <a:uLnTx/>
                    <a:uFillTx/>
                    <a:latin typeface="Calibri"/>
                    <a:ea typeface="ＭＳ Ｐゴシック"/>
                    <a:cs typeface="Calibri"/>
                  </a:rPr>
                  <a:t>A</a:t>
                </a: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Ld</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grpSp>
          <p:nvGrpSpPr>
            <p:cNvPr id="260" name="Group 259"/>
            <p:cNvGrpSpPr/>
            <p:nvPr/>
          </p:nvGrpSpPr>
          <p:grpSpPr>
            <a:xfrm>
              <a:off x="2133600" y="2266891"/>
              <a:ext cx="914400" cy="400110"/>
              <a:chOff x="6781800" y="1447800"/>
              <a:chExt cx="914400" cy="400110"/>
            </a:xfrm>
          </p:grpSpPr>
          <p:cxnSp>
            <p:nvCxnSpPr>
              <p:cNvPr id="261" name="Straight Arrow Connector 260"/>
              <p:cNvCxnSpPr/>
              <p:nvPr/>
            </p:nvCxnSpPr>
            <p:spPr bwMode="auto">
              <a:xfrm rot="16200000">
                <a:off x="7505700" y="1409700"/>
                <a:ext cx="0" cy="22860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62" name="TextBox 261"/>
              <p:cNvSpPr txBox="1"/>
              <p:nvPr/>
            </p:nvSpPr>
            <p:spPr>
              <a:xfrm>
                <a:off x="6781800" y="1447800"/>
                <a:ext cx="9144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Calibri"/>
                    <a:ea typeface="ＭＳ Ｐゴシック"/>
                    <a:cs typeface="Calibri"/>
                  </a:rPr>
                  <a:t>RegSel</a:t>
                </a:r>
                <a:endParaRPr kumimoji="0" lang="en-US" sz="2000" b="0" i="0" u="none" strike="noStrike" kern="1200" cap="none" spc="0" normalizeH="0" baseline="0" noProof="0" dirty="0" smtClean="0">
                  <a:ln>
                    <a:noFill/>
                  </a:ln>
                  <a:solidFill>
                    <a:srgbClr val="FF0000"/>
                  </a:solidFill>
                  <a:effectLst/>
                  <a:uLnTx/>
                  <a:uFillTx/>
                  <a:latin typeface="Calibri"/>
                  <a:ea typeface="ＭＳ Ｐゴシック"/>
                  <a:cs typeface="Calibri"/>
                </a:endParaRPr>
              </a:p>
            </p:txBody>
          </p:sp>
        </p:grpSp>
        <p:sp>
          <p:nvSpPr>
            <p:cNvPr id="263" name="TextBox 262"/>
            <p:cNvSpPr txBox="1"/>
            <p:nvPr/>
          </p:nvSpPr>
          <p:spPr>
            <a:xfrm>
              <a:off x="7086600" y="1219200"/>
              <a:ext cx="1371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Busy?</a:t>
              </a:r>
            </a:p>
          </p:txBody>
        </p:sp>
        <p:cxnSp>
          <p:nvCxnSpPr>
            <p:cNvPr id="264" name="Straight Arrow Connector 263"/>
            <p:cNvCxnSpPr/>
            <p:nvPr/>
          </p:nvCxnSpPr>
          <p:spPr bwMode="auto">
            <a:xfrm flipV="1">
              <a:off x="7543800" y="1600201"/>
              <a:ext cx="0" cy="1066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80" name="Group 279"/>
            <p:cNvGrpSpPr/>
            <p:nvPr/>
          </p:nvGrpSpPr>
          <p:grpSpPr>
            <a:xfrm>
              <a:off x="3962400" y="4648201"/>
              <a:ext cx="304800" cy="228240"/>
              <a:chOff x="7848600" y="3810000"/>
              <a:chExt cx="304800" cy="228240"/>
            </a:xfrm>
          </p:grpSpPr>
          <p:sp>
            <p:nvSpPr>
              <p:cNvPr id="277" name="Isosceles Triangle 276"/>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278" name="Straight Connector 277"/>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81" name="Group 280"/>
            <p:cNvGrpSpPr/>
            <p:nvPr/>
          </p:nvGrpSpPr>
          <p:grpSpPr>
            <a:xfrm>
              <a:off x="7467600" y="4648201"/>
              <a:ext cx="304800" cy="228240"/>
              <a:chOff x="7848600" y="3810000"/>
              <a:chExt cx="304800" cy="228240"/>
            </a:xfrm>
          </p:grpSpPr>
          <p:sp>
            <p:nvSpPr>
              <p:cNvPr id="282" name="Isosceles Triangle 281"/>
              <p:cNvSpPr/>
              <p:nvPr/>
            </p:nvSpPr>
            <p:spPr>
              <a:xfrm>
                <a:off x="7848600" y="3810000"/>
                <a:ext cx="304800" cy="152400"/>
              </a:xfrm>
              <a:prstGeom prst="triangle">
                <a:avLst/>
              </a:prstGeom>
              <a:solidFill>
                <a:srgbClr val="FFFFFF"/>
              </a:solidFill>
              <a:ln w="12700" cmpd="sng">
                <a:solidFill>
                  <a:srgbClr val="0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pitchFamily="18" charset="-128"/>
                  <a:cs typeface="ＭＳ Ｐゴシック" pitchFamily="18" charset="-128"/>
                </a:endParaRPr>
              </a:p>
            </p:txBody>
          </p:sp>
          <p:cxnSp>
            <p:nvCxnSpPr>
              <p:cNvPr id="283" name="Straight Connector 282"/>
              <p:cNvCxnSpPr/>
              <p:nvPr/>
            </p:nvCxnSpPr>
            <p:spPr bwMode="auto">
              <a:xfrm>
                <a:off x="8001000" y="3962400"/>
                <a:ext cx="0" cy="7584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99" name="TextBox 298"/>
            <p:cNvSpPr txBox="1"/>
            <p:nvPr/>
          </p:nvSpPr>
          <p:spPr>
            <a:xfrm>
              <a:off x="1219200" y="1219201"/>
              <a:ext cx="9906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ＭＳ Ｐゴシック"/>
                  <a:cs typeface="Calibri"/>
                </a:rPr>
                <a:t>Opcode</a:t>
              </a:r>
              <a:endPar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endParaRPr>
            </a:p>
          </p:txBody>
        </p:sp>
      </p:grpSp>
      <p:sp>
        <p:nvSpPr>
          <p:cNvPr id="4" name="灯片编号占位符 3"/>
          <p:cNvSpPr>
            <a:spLocks noGrp="1"/>
          </p:cNvSpPr>
          <p:nvPr>
            <p:ph type="sldNum" sz="quarter" idx="12"/>
          </p:nvPr>
        </p:nvSpPr>
        <p:spPr/>
        <p:txBody>
          <a:bodyPr/>
          <a:lstStyle/>
          <a:p>
            <a:fld id="{8BD4F407-B401-4F27-B84C-F4D1FCFDF361}" type="slidenum">
              <a:rPr lang="zh-CN" altLang="en-US" smtClean="0"/>
              <a:pPr/>
              <a:t>115</a:t>
            </a:fld>
            <a:endParaRPr lang="zh-CN" altLang="en-US"/>
          </a:p>
        </p:txBody>
      </p:sp>
    </p:spTree>
    <p:extLst>
      <p:ext uri="{BB962C8B-B14F-4D97-AF65-F5344CB8AC3E}">
        <p14:creationId xmlns:p14="http://schemas.microsoft.com/office/powerpoint/2010/main" val="177021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build="p"/>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p:txBody>
          <a:bodyPr/>
          <a:lstStyle/>
          <a:p>
            <a:r>
              <a:rPr lang="en-US" dirty="0" smtClean="0"/>
              <a:t>Horizontal </a:t>
            </a:r>
            <a:r>
              <a:rPr lang="en-US" dirty="0" err="1" smtClean="0"/>
              <a:t>vs</a:t>
            </a:r>
            <a:r>
              <a:rPr lang="en-US" dirty="0" smtClean="0"/>
              <a:t> Vertical µCode</a:t>
            </a:r>
            <a:endParaRPr lang="en-US" dirty="0"/>
          </a:p>
        </p:txBody>
      </p:sp>
      <p:sp>
        <p:nvSpPr>
          <p:cNvPr id="1148931" name="Rectangle 3"/>
          <p:cNvSpPr>
            <a:spLocks noGrp="1" noChangeArrowheads="1"/>
          </p:cNvSpPr>
          <p:nvPr>
            <p:ph idx="1"/>
          </p:nvPr>
        </p:nvSpPr>
        <p:spPr>
          <a:xfrm>
            <a:off x="457200" y="3019245"/>
            <a:ext cx="8229600" cy="3291020"/>
          </a:xfrm>
        </p:spPr>
        <p:txBody>
          <a:bodyPr>
            <a:normAutofit fontScale="62500" lnSpcReduction="20000"/>
          </a:bodyPr>
          <a:lstStyle/>
          <a:p>
            <a:r>
              <a:rPr lang="zh-CN" altLang="en-US" dirty="0" smtClean="0"/>
              <a:t>水平微编码的</a:t>
            </a:r>
            <a:r>
              <a:rPr lang="zh-CN" altLang="en-US" dirty="0" smtClean="0">
                <a:solidFill>
                  <a:srgbClr val="C00000"/>
                </a:solidFill>
              </a:rPr>
              <a:t>水平型微指令</a:t>
            </a:r>
            <a:endParaRPr lang="en-US" dirty="0" smtClean="0">
              <a:solidFill>
                <a:srgbClr val="C00000"/>
              </a:solidFill>
            </a:endParaRPr>
          </a:p>
          <a:p>
            <a:pPr lvl="1"/>
            <a:r>
              <a:rPr lang="zh-CN" altLang="en-US" dirty="0" smtClean="0"/>
              <a:t>每条微指令有多个微操作并行</a:t>
            </a:r>
            <a:endParaRPr lang="en-US" dirty="0" smtClean="0"/>
          </a:p>
          <a:p>
            <a:pPr lvl="1"/>
            <a:r>
              <a:rPr lang="zh-CN" altLang="en-US" dirty="0" smtClean="0"/>
              <a:t>每条宏指令（指令）具有较少的微指令</a:t>
            </a:r>
            <a:endParaRPr lang="en-US" dirty="0" smtClean="0"/>
          </a:p>
          <a:p>
            <a:pPr lvl="1"/>
            <a:r>
              <a:rPr lang="zh-CN" altLang="en-US" dirty="0" smtClean="0"/>
              <a:t>稀疏的（微操作）编码</a:t>
            </a:r>
            <a:r>
              <a:rPr lang="en-US" dirty="0" smtClean="0"/>
              <a:t> </a:t>
            </a:r>
            <a:r>
              <a:rPr lang="en-US" dirty="0" smtClean="0">
                <a:sym typeface="Symbol" charset="2"/>
              </a:rPr>
              <a:t></a:t>
            </a:r>
            <a:r>
              <a:rPr lang="en-US" dirty="0" smtClean="0">
                <a:sym typeface="Wingdings" charset="2"/>
              </a:rPr>
              <a:t> </a:t>
            </a:r>
            <a:r>
              <a:rPr lang="zh-CN" altLang="en-US" dirty="0" smtClean="0">
                <a:sym typeface="Wingdings" charset="2"/>
              </a:rPr>
              <a:t>微指令较宽（含有较多的位数）</a:t>
            </a:r>
            <a:endParaRPr lang="en-US" dirty="0" smtClean="0"/>
          </a:p>
          <a:p>
            <a:r>
              <a:rPr lang="zh-CN" altLang="en-US" dirty="0" smtClean="0"/>
              <a:t>垂直微编码的</a:t>
            </a:r>
            <a:r>
              <a:rPr lang="zh-CN" altLang="en-US" dirty="0" smtClean="0">
                <a:solidFill>
                  <a:srgbClr val="C00000"/>
                </a:solidFill>
              </a:rPr>
              <a:t>垂直型微指令</a:t>
            </a:r>
            <a:endParaRPr lang="en-US" dirty="0" smtClean="0">
              <a:solidFill>
                <a:srgbClr val="C00000"/>
              </a:solidFill>
            </a:endParaRPr>
          </a:p>
          <a:p>
            <a:pPr lvl="1"/>
            <a:r>
              <a:rPr lang="zh-CN" altLang="en-US" dirty="0" smtClean="0"/>
              <a:t>典型的是每条微指令代表一个数据通路操作</a:t>
            </a:r>
            <a:endParaRPr lang="en-US" dirty="0" smtClean="0"/>
          </a:p>
          <a:p>
            <a:pPr lvl="2"/>
            <a:r>
              <a:rPr lang="zh-CN" altLang="en-US" dirty="0" smtClean="0"/>
              <a:t>不同的数据通路分支是独立的微指令</a:t>
            </a:r>
            <a:endParaRPr lang="en-US" dirty="0" smtClean="0"/>
          </a:p>
          <a:p>
            <a:pPr lvl="1"/>
            <a:r>
              <a:rPr lang="zh-CN" altLang="en-US" dirty="0" smtClean="0"/>
              <a:t>每条宏指令（指令）需要更多的微指令</a:t>
            </a:r>
            <a:endParaRPr lang="en-US" dirty="0" smtClean="0"/>
          </a:p>
          <a:p>
            <a:pPr lvl="1"/>
            <a:r>
              <a:rPr lang="zh-CN" altLang="en-US" dirty="0" smtClean="0"/>
              <a:t>紧凑的（微指令）编码</a:t>
            </a:r>
            <a:r>
              <a:rPr lang="en-US" dirty="0" smtClean="0"/>
              <a:t>  </a:t>
            </a:r>
            <a:r>
              <a:rPr lang="en-US" dirty="0" smtClean="0">
                <a:sym typeface="Symbol" charset="2"/>
              </a:rPr>
              <a:t></a:t>
            </a:r>
            <a:r>
              <a:rPr lang="en-US" dirty="0" smtClean="0">
                <a:sym typeface="Wingdings" charset="2"/>
              </a:rPr>
              <a:t> </a:t>
            </a:r>
            <a:r>
              <a:rPr lang="zh-CN" altLang="en-US" dirty="0" smtClean="0">
                <a:sym typeface="Wingdings" charset="2"/>
              </a:rPr>
              <a:t>微指令较窄（含有较少的位数）</a:t>
            </a:r>
            <a:endParaRPr lang="en-US" dirty="0" smtClean="0">
              <a:sym typeface="Wingdings" charset="2"/>
            </a:endParaRPr>
          </a:p>
          <a:p>
            <a:r>
              <a:rPr lang="en-US" dirty="0" err="1" smtClean="0">
                <a:sym typeface="Wingdings" charset="2"/>
              </a:rPr>
              <a:t>Nanocoding</a:t>
            </a:r>
            <a:endParaRPr lang="en-US" dirty="0" smtClean="0">
              <a:sym typeface="Wingdings" charset="2"/>
            </a:endParaRPr>
          </a:p>
          <a:p>
            <a:pPr lvl="1"/>
            <a:r>
              <a:rPr lang="zh-CN" altLang="en-US" dirty="0" smtClean="0">
                <a:sym typeface="Wingdings" charset="2"/>
              </a:rPr>
              <a:t>水平型微指令和垂直型微指令的结合</a:t>
            </a:r>
            <a:endParaRPr lang="en-US" dirty="0"/>
          </a:p>
        </p:txBody>
      </p:sp>
      <p:sp>
        <p:nvSpPr>
          <p:cNvPr id="15" name="日期占位符 14"/>
          <p:cNvSpPr>
            <a:spLocks noGrp="1"/>
          </p:cNvSpPr>
          <p:nvPr>
            <p:ph type="dt" sz="half" idx="10"/>
          </p:nvPr>
        </p:nvSpPr>
        <p:spPr/>
        <p:txBody>
          <a:bodyPr/>
          <a:lstStyle/>
          <a:p>
            <a:fld id="{8D339601-F517-4B5F-8ACB-0CFA39368376}" type="datetime1">
              <a:rPr lang="zh-CN" altLang="en-US" smtClean="0"/>
              <a:t>2020/2/27</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116</a:t>
            </a:fld>
            <a:endParaRPr lang="zh-CN" altLang="en-US"/>
          </a:p>
        </p:txBody>
      </p:sp>
      <p:sp>
        <p:nvSpPr>
          <p:cNvPr id="1148932" name="Rectangle 4"/>
          <p:cNvSpPr>
            <a:spLocks noChangeArrowheads="1"/>
          </p:cNvSpPr>
          <p:nvPr/>
        </p:nvSpPr>
        <p:spPr bwMode="auto">
          <a:xfrm>
            <a:off x="2971800" y="1231900"/>
            <a:ext cx="1905000" cy="152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3" name="Rectangle 5"/>
          <p:cNvSpPr>
            <a:spLocks noChangeArrowheads="1"/>
          </p:cNvSpPr>
          <p:nvPr/>
        </p:nvSpPr>
        <p:spPr bwMode="auto">
          <a:xfrm>
            <a:off x="2971800" y="1384300"/>
            <a:ext cx="1905000" cy="152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4" name="Rectangle 6"/>
          <p:cNvSpPr>
            <a:spLocks noChangeArrowheads="1"/>
          </p:cNvSpPr>
          <p:nvPr/>
        </p:nvSpPr>
        <p:spPr bwMode="auto">
          <a:xfrm>
            <a:off x="2971800" y="1536700"/>
            <a:ext cx="1905000" cy="152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5" name="Rectangle 7"/>
          <p:cNvSpPr>
            <a:spLocks noChangeArrowheads="1"/>
          </p:cNvSpPr>
          <p:nvPr/>
        </p:nvSpPr>
        <p:spPr bwMode="auto">
          <a:xfrm>
            <a:off x="2971800" y="2146300"/>
            <a:ext cx="1905000" cy="152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6" name="Line 8"/>
          <p:cNvSpPr>
            <a:spLocks noChangeShapeType="1"/>
          </p:cNvSpPr>
          <p:nvPr/>
        </p:nvSpPr>
        <p:spPr bwMode="auto">
          <a:xfrm>
            <a:off x="3886200" y="1689100"/>
            <a:ext cx="0" cy="457200"/>
          </a:xfrm>
          <a:prstGeom prst="line">
            <a:avLst/>
          </a:prstGeom>
          <a:noFill/>
          <a:ln w="57150">
            <a:solidFill>
              <a:schemeClr val="tx1"/>
            </a:solidFill>
            <a:prstDash val="sysDot"/>
            <a:round/>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7" name="Line 9"/>
          <p:cNvSpPr>
            <a:spLocks noChangeShapeType="1"/>
          </p:cNvSpPr>
          <p:nvPr/>
        </p:nvSpPr>
        <p:spPr bwMode="auto">
          <a:xfrm>
            <a:off x="5105400" y="1231900"/>
            <a:ext cx="0" cy="1066800"/>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38" name="Text Box 10"/>
          <p:cNvSpPr txBox="1">
            <a:spLocks noChangeArrowheads="1"/>
          </p:cNvSpPr>
          <p:nvPr/>
        </p:nvSpPr>
        <p:spPr bwMode="auto">
          <a:xfrm>
            <a:off x="5049436" y="1553941"/>
            <a:ext cx="1806704" cy="400110"/>
          </a:xfrm>
          <a:prstGeom prst="rect">
            <a:avLst/>
          </a:prstGeom>
          <a:noFill/>
          <a:ln w="25400">
            <a:noFill/>
            <a:miter lim="800000"/>
            <a:headEnd/>
            <a:tailEnd/>
          </a:ln>
          <a:effectLst/>
        </p:spPr>
        <p:txBody>
          <a:bodyPr wrap="none">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rPr>
              <a:t># </a:t>
            </a: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µInstructions</a:t>
            </a:r>
            <a:endPar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endParaRPr>
          </a:p>
        </p:txBody>
      </p:sp>
      <p:sp>
        <p:nvSpPr>
          <p:cNvPr id="1148939" name="Text Box 11"/>
          <p:cNvSpPr txBox="1">
            <a:spLocks noChangeArrowheads="1"/>
          </p:cNvSpPr>
          <p:nvPr/>
        </p:nvSpPr>
        <p:spPr bwMode="auto">
          <a:xfrm>
            <a:off x="5618311" y="838200"/>
            <a:ext cx="2373015" cy="400110"/>
          </a:xfrm>
          <a:prstGeom prst="rect">
            <a:avLst/>
          </a:prstGeom>
          <a:noFill/>
          <a:ln w="25400">
            <a:noFill/>
            <a:miter lim="800000"/>
            <a:headEnd/>
            <a:tailEnd/>
          </a:ln>
          <a:effectLst/>
        </p:spPr>
        <p:txBody>
          <a:bodyPr wrap="none">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rPr>
              <a:t>Bits per </a:t>
            </a:r>
            <a:r>
              <a:rPr kumimoji="0" lang="en-US" sz="2000" b="0" i="0" u="none" strike="noStrike" kern="1200" cap="none" spc="0" normalizeH="0" baseline="0" noProof="0" dirty="0" smtClean="0">
                <a:ln>
                  <a:noFill/>
                </a:ln>
                <a:solidFill>
                  <a:prstClr val="black"/>
                </a:solidFill>
                <a:effectLst/>
                <a:uLnTx/>
                <a:uFillTx/>
                <a:latin typeface="Calibri"/>
                <a:ea typeface="ＭＳ Ｐゴシック"/>
                <a:cs typeface="Calibri"/>
              </a:rPr>
              <a:t>µInstruction</a:t>
            </a:r>
            <a:endParaRPr kumimoji="0" lang="en-US" sz="2000" b="0" i="0" u="none" strike="noStrike" kern="1200" cap="none" spc="0" normalizeH="0" baseline="0" noProof="0" dirty="0">
              <a:ln>
                <a:noFill/>
              </a:ln>
              <a:solidFill>
                <a:prstClr val="black"/>
              </a:solidFill>
              <a:effectLst/>
              <a:uLnTx/>
              <a:uFillTx/>
              <a:latin typeface="Calibri"/>
              <a:ea typeface="ＭＳ Ｐゴシック"/>
              <a:cs typeface="Calibri"/>
            </a:endParaRPr>
          </a:p>
        </p:txBody>
      </p:sp>
      <p:sp>
        <p:nvSpPr>
          <p:cNvPr id="1148940" name="Freeform 12"/>
          <p:cNvSpPr>
            <a:spLocks/>
          </p:cNvSpPr>
          <p:nvPr/>
        </p:nvSpPr>
        <p:spPr bwMode="auto">
          <a:xfrm>
            <a:off x="3886200" y="990600"/>
            <a:ext cx="1789724" cy="154033"/>
          </a:xfrm>
          <a:custGeom>
            <a:avLst/>
            <a:gdLst/>
            <a:ahLst/>
            <a:cxnLst>
              <a:cxn ang="0">
                <a:pos x="952" y="23"/>
              </a:cxn>
              <a:cxn ang="0">
                <a:pos x="264" y="15"/>
              </a:cxn>
              <a:cxn ang="0">
                <a:pos x="0" y="111"/>
              </a:cxn>
            </a:cxnLst>
            <a:rect l="0" t="0" r="r" b="b"/>
            <a:pathLst>
              <a:path w="952" h="111">
                <a:moveTo>
                  <a:pt x="952" y="23"/>
                </a:moveTo>
                <a:cubicBezTo>
                  <a:pt x="687" y="11"/>
                  <a:pt x="423" y="0"/>
                  <a:pt x="264" y="15"/>
                </a:cubicBezTo>
                <a:cubicBezTo>
                  <a:pt x="105" y="30"/>
                  <a:pt x="52" y="70"/>
                  <a:pt x="0" y="111"/>
                </a:cubicBezTo>
              </a:path>
            </a:pathLst>
          </a:custGeom>
          <a:noFill/>
          <a:ln w="9525" cap="flat" cmpd="sng">
            <a:solidFill>
              <a:schemeClr val="tx1"/>
            </a:solidFill>
            <a:prstDash val="solid"/>
            <a:round/>
            <a:headEnd type="none" w="med" len="me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1148941" name="Line 13"/>
          <p:cNvSpPr>
            <a:spLocks noChangeShapeType="1"/>
          </p:cNvSpPr>
          <p:nvPr/>
        </p:nvSpPr>
        <p:spPr bwMode="auto">
          <a:xfrm rot="5400000">
            <a:off x="3924300" y="190500"/>
            <a:ext cx="0" cy="1905000"/>
          </a:xfrm>
          <a:prstGeom prst="line">
            <a:avLst/>
          </a:prstGeom>
          <a:noFill/>
          <a:ln w="25400">
            <a:solidFill>
              <a:schemeClr val="tx1"/>
            </a:solidFill>
            <a:round/>
            <a:headEnd type="triangle" w="med" len="me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ＭＳ Ｐゴシック"/>
              <a:cs typeface="ＭＳ Ｐゴシック"/>
            </a:endParaRPr>
          </a:p>
        </p:txBody>
      </p:sp>
      <p:sp>
        <p:nvSpPr>
          <p:cNvPr id="3" name="矩形 2"/>
          <p:cNvSpPr/>
          <p:nvPr/>
        </p:nvSpPr>
        <p:spPr>
          <a:xfrm>
            <a:off x="5474638" y="5987018"/>
            <a:ext cx="3212161" cy="369332"/>
          </a:xfrm>
          <a:prstGeom prst="rect">
            <a:avLst/>
          </a:prstGeom>
        </p:spPr>
        <p:txBody>
          <a:bodyPr wrap="none">
            <a:spAutoFit/>
          </a:bodyPr>
          <a:lstStyle/>
          <a:p>
            <a:r>
              <a:rPr lang="en-US" altLang="zh-CN" dirty="0"/>
              <a:t>Reduce ROM width (#data bits)</a:t>
            </a:r>
          </a:p>
        </p:txBody>
      </p:sp>
    </p:spTree>
    <p:extLst>
      <p:ext uri="{BB962C8B-B14F-4D97-AF65-F5344CB8AC3E}">
        <p14:creationId xmlns:p14="http://schemas.microsoft.com/office/powerpoint/2010/main" val="190494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8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48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48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489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489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489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489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489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4893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4893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489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1"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title"/>
          </p:nvPr>
        </p:nvSpPr>
        <p:spPr/>
        <p:txBody>
          <a:bodyPr/>
          <a:lstStyle/>
          <a:p>
            <a:r>
              <a:rPr lang="en-US" dirty="0" err="1"/>
              <a:t>Nanocoding</a:t>
            </a:r>
            <a:endParaRPr lang="en-US" dirty="0"/>
          </a:p>
        </p:txBody>
      </p:sp>
      <p:sp>
        <p:nvSpPr>
          <p:cNvPr id="1149955" name="Rectangle 3"/>
          <p:cNvSpPr>
            <a:spLocks noGrp="1" noChangeArrowheads="1"/>
          </p:cNvSpPr>
          <p:nvPr>
            <p:ph idx="1"/>
          </p:nvPr>
        </p:nvSpPr>
        <p:spPr>
          <a:xfrm>
            <a:off x="457200" y="5379983"/>
            <a:ext cx="8229600" cy="930282"/>
          </a:xfrm>
          <a:noFill/>
          <a:ln>
            <a:noFill/>
          </a:ln>
        </p:spPr>
        <p:txBody>
          <a:bodyPr>
            <a:normAutofit/>
          </a:bodyPr>
          <a:lstStyle/>
          <a:p>
            <a:pPr>
              <a:lnSpc>
                <a:spcPct val="80000"/>
              </a:lnSpc>
            </a:pPr>
            <a:r>
              <a:rPr lang="en-US" sz="2000" dirty="0" smtClean="0"/>
              <a:t>Motorola 68000 </a:t>
            </a:r>
            <a:r>
              <a:rPr lang="en-US" sz="2000" dirty="0"/>
              <a:t>had 17-bit µ</a:t>
            </a:r>
            <a:r>
              <a:rPr lang="en-US" sz="2000" dirty="0" smtClean="0"/>
              <a:t>code </a:t>
            </a:r>
            <a:r>
              <a:rPr lang="en-US" sz="2000" dirty="0"/>
              <a:t>containing either 10-bit µ</a:t>
            </a:r>
            <a:r>
              <a:rPr lang="en-US" sz="2000" dirty="0" smtClean="0"/>
              <a:t>jump </a:t>
            </a:r>
            <a:r>
              <a:rPr lang="en-US" sz="2000" dirty="0"/>
              <a:t>or 9-bit </a:t>
            </a:r>
            <a:r>
              <a:rPr lang="en-US" sz="2000" dirty="0" err="1"/>
              <a:t>nanoinstruction</a:t>
            </a:r>
            <a:r>
              <a:rPr lang="en-US" sz="2000" dirty="0"/>
              <a:t> pointer</a:t>
            </a:r>
          </a:p>
          <a:p>
            <a:pPr lvl="1">
              <a:lnSpc>
                <a:spcPct val="80000"/>
              </a:lnSpc>
            </a:pPr>
            <a:r>
              <a:rPr lang="en-US" sz="1600" dirty="0" err="1"/>
              <a:t>Nanoinstructions</a:t>
            </a:r>
            <a:r>
              <a:rPr lang="en-US" sz="1600" dirty="0"/>
              <a:t> were 68 bits wide, decoded to give 196 control signals</a:t>
            </a:r>
          </a:p>
        </p:txBody>
      </p:sp>
      <p:sp>
        <p:nvSpPr>
          <p:cNvPr id="28" name="日期占位符 27"/>
          <p:cNvSpPr>
            <a:spLocks noGrp="1"/>
          </p:cNvSpPr>
          <p:nvPr>
            <p:ph type="dt" sz="half" idx="10"/>
          </p:nvPr>
        </p:nvSpPr>
        <p:spPr/>
        <p:txBody>
          <a:bodyPr/>
          <a:lstStyle/>
          <a:p>
            <a:fld id="{6D93E683-0B1C-4F7B-BCBE-920727561F2C}" type="datetime1">
              <a:rPr lang="zh-CN" altLang="en-US" smtClean="0"/>
              <a:t>2020/2/27</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117</a:t>
            </a:fld>
            <a:endParaRPr lang="zh-CN" altLang="en-US"/>
          </a:p>
        </p:txBody>
      </p:sp>
      <p:sp>
        <p:nvSpPr>
          <p:cNvPr id="1149956" name="Rectangle 4"/>
          <p:cNvSpPr>
            <a:spLocks noChangeArrowheads="1"/>
          </p:cNvSpPr>
          <p:nvPr/>
        </p:nvSpPr>
        <p:spPr bwMode="auto">
          <a:xfrm>
            <a:off x="4267200" y="2146300"/>
            <a:ext cx="3560763" cy="10668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57" name="Rectangle 5"/>
          <p:cNvSpPr>
            <a:spLocks noChangeArrowheads="1"/>
          </p:cNvSpPr>
          <p:nvPr/>
        </p:nvSpPr>
        <p:spPr bwMode="auto">
          <a:xfrm>
            <a:off x="5412998" y="2514600"/>
            <a:ext cx="1662866"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ＭＳ Ｐゴシック"/>
                <a:cs typeface="Calibri"/>
              </a:rPr>
              <a:t>µcode </a:t>
            </a:r>
            <a:r>
              <a:rPr kumimoji="0" lang="en-US" sz="2400" b="0" i="0" u="none" strike="noStrike" kern="1200" cap="none" spc="0" normalizeH="0" baseline="0" noProof="0" dirty="0">
                <a:ln>
                  <a:noFill/>
                </a:ln>
                <a:solidFill>
                  <a:srgbClr val="000000"/>
                </a:solidFill>
                <a:effectLst/>
                <a:uLnTx/>
                <a:uFillTx/>
                <a:latin typeface="Calibri"/>
                <a:ea typeface="ＭＳ Ｐゴシック"/>
                <a:cs typeface="Calibri"/>
              </a:rPr>
              <a:t>ROM</a:t>
            </a:r>
          </a:p>
        </p:txBody>
      </p:sp>
      <p:sp>
        <p:nvSpPr>
          <p:cNvPr id="1149958" name="Rectangle 6"/>
          <p:cNvSpPr>
            <a:spLocks noChangeArrowheads="1"/>
          </p:cNvSpPr>
          <p:nvPr/>
        </p:nvSpPr>
        <p:spPr bwMode="auto">
          <a:xfrm>
            <a:off x="3810000" y="3213100"/>
            <a:ext cx="1388202"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a:ea typeface="ＭＳ Ｐゴシック"/>
                <a:cs typeface="Calibri"/>
              </a:rPr>
              <a:t>nanoaddress</a:t>
            </a:r>
          </a:p>
        </p:txBody>
      </p:sp>
      <p:sp>
        <p:nvSpPr>
          <p:cNvPr id="1149959" name="Freeform 7"/>
          <p:cNvSpPr>
            <a:spLocks/>
          </p:cNvSpPr>
          <p:nvPr/>
        </p:nvSpPr>
        <p:spPr bwMode="auto">
          <a:xfrm>
            <a:off x="7467600" y="2146300"/>
            <a:ext cx="762000" cy="1284288"/>
          </a:xfrm>
          <a:custGeom>
            <a:avLst/>
            <a:gdLst/>
            <a:ahLst/>
            <a:cxnLst>
              <a:cxn ang="0">
                <a:pos x="0" y="664"/>
              </a:cxn>
              <a:cxn ang="0">
                <a:pos x="0" y="808"/>
              </a:cxn>
              <a:cxn ang="0">
                <a:pos x="840" y="808"/>
              </a:cxn>
              <a:cxn ang="0">
                <a:pos x="840" y="0"/>
              </a:cxn>
            </a:cxnLst>
            <a:rect l="0" t="0" r="r" b="b"/>
            <a:pathLst>
              <a:path w="841" h="809">
                <a:moveTo>
                  <a:pt x="0" y="664"/>
                </a:moveTo>
                <a:lnTo>
                  <a:pt x="0" y="808"/>
                </a:lnTo>
                <a:lnTo>
                  <a:pt x="840" y="808"/>
                </a:lnTo>
                <a:lnTo>
                  <a:pt x="840" y="0"/>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0" name="Rectangle 8"/>
          <p:cNvSpPr>
            <a:spLocks noChangeArrowheads="1"/>
          </p:cNvSpPr>
          <p:nvPr/>
        </p:nvSpPr>
        <p:spPr bwMode="auto">
          <a:xfrm>
            <a:off x="7404100" y="1346200"/>
            <a:ext cx="1727200" cy="6985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smtClean="0">
                <a:ln>
                  <a:noFill/>
                </a:ln>
                <a:solidFill>
                  <a:srgbClr val="000000"/>
                </a:solidFill>
                <a:effectLst/>
                <a:uLnTx/>
                <a:uFillTx/>
                <a:latin typeface="Calibri"/>
                <a:ea typeface="ＭＳ Ｐゴシック"/>
                <a:cs typeface="Calibri"/>
              </a:rPr>
              <a:t>µcode </a:t>
            </a:r>
            <a:endParaRPr kumimoji="0" lang="en-US" sz="2000" b="0" i="0" u="none" strike="noStrike" kern="1200" cap="none" spc="0" normalizeH="0" baseline="0" noProof="0" dirty="0">
              <a:ln>
                <a:noFill/>
              </a:ln>
              <a:solidFill>
                <a:srgbClr val="000000"/>
              </a:solidFill>
              <a:effectLst/>
              <a:uLnTx/>
              <a:uFillTx/>
              <a:latin typeface="Calibri"/>
              <a:ea typeface="ＭＳ Ｐゴシック"/>
              <a:cs typeface="Calibri"/>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ＭＳ Ｐゴシック"/>
                <a:cs typeface="Calibri"/>
              </a:rPr>
              <a:t>next-state</a:t>
            </a:r>
          </a:p>
        </p:txBody>
      </p:sp>
      <p:sp>
        <p:nvSpPr>
          <p:cNvPr id="1149961" name="Line 9"/>
          <p:cNvSpPr>
            <a:spLocks noChangeShapeType="1"/>
          </p:cNvSpPr>
          <p:nvPr/>
        </p:nvSpPr>
        <p:spPr bwMode="auto">
          <a:xfrm>
            <a:off x="5486400" y="3213100"/>
            <a:ext cx="0" cy="3810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2" name="Rectangle 10"/>
          <p:cNvSpPr>
            <a:spLocks noChangeArrowheads="1"/>
          </p:cNvSpPr>
          <p:nvPr/>
        </p:nvSpPr>
        <p:spPr bwMode="auto">
          <a:xfrm>
            <a:off x="5562600" y="2155825"/>
            <a:ext cx="104195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Calibri"/>
                <a:ea typeface="ＭＳ Ｐゴシック"/>
                <a:cs typeface="Calibri"/>
              </a:rPr>
              <a:t>µaddress</a:t>
            </a:r>
            <a:endParaRPr kumimoji="0" lang="en-US" sz="1800" b="0" i="0" u="none" strike="noStrike" kern="1200" cap="none" spc="0" normalizeH="0" baseline="0" noProof="0" dirty="0">
              <a:ln>
                <a:noFill/>
              </a:ln>
              <a:solidFill>
                <a:srgbClr val="000000"/>
              </a:solidFill>
              <a:effectLst/>
              <a:uLnTx/>
              <a:uFillTx/>
              <a:latin typeface="Calibri"/>
              <a:ea typeface="ＭＳ Ｐゴシック"/>
              <a:cs typeface="Calibri"/>
            </a:endParaRPr>
          </a:p>
        </p:txBody>
      </p:sp>
      <p:sp>
        <p:nvSpPr>
          <p:cNvPr id="1149963" name="Freeform 11"/>
          <p:cNvSpPr>
            <a:spLocks/>
          </p:cNvSpPr>
          <p:nvPr/>
        </p:nvSpPr>
        <p:spPr bwMode="auto">
          <a:xfrm flipH="1">
            <a:off x="6099175" y="1860550"/>
            <a:ext cx="111125" cy="290513"/>
          </a:xfrm>
          <a:custGeom>
            <a:avLst/>
            <a:gdLst/>
            <a:ahLst/>
            <a:cxnLst>
              <a:cxn ang="0">
                <a:pos x="0" y="0"/>
              </a:cxn>
              <a:cxn ang="0">
                <a:pos x="0" y="302"/>
              </a:cxn>
            </a:cxnLst>
            <a:rect l="0" t="0" r="r" b="b"/>
            <a:pathLst>
              <a:path w="1" h="303">
                <a:moveTo>
                  <a:pt x="0" y="0"/>
                </a:moveTo>
                <a:lnTo>
                  <a:pt x="0" y="302"/>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4" name="Rectangle 12"/>
          <p:cNvSpPr>
            <a:spLocks noChangeArrowheads="1"/>
          </p:cNvSpPr>
          <p:nvPr/>
        </p:nvSpPr>
        <p:spPr bwMode="auto">
          <a:xfrm>
            <a:off x="5067300" y="1403350"/>
            <a:ext cx="2114550" cy="46355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65" name="Rectangle 13"/>
          <p:cNvSpPr>
            <a:spLocks noChangeArrowheads="1"/>
          </p:cNvSpPr>
          <p:nvPr/>
        </p:nvSpPr>
        <p:spPr bwMode="auto">
          <a:xfrm>
            <a:off x="5419725" y="1482725"/>
            <a:ext cx="1335904"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a:ea typeface="ＭＳ Ｐゴシック"/>
                <a:cs typeface="Calibri"/>
              </a:rPr>
              <a:t>PC (state)</a:t>
            </a:r>
          </a:p>
        </p:txBody>
      </p:sp>
      <p:sp>
        <p:nvSpPr>
          <p:cNvPr id="1149966" name="Rectangle 14"/>
          <p:cNvSpPr>
            <a:spLocks noChangeArrowheads="1"/>
          </p:cNvSpPr>
          <p:nvPr/>
        </p:nvSpPr>
        <p:spPr bwMode="auto">
          <a:xfrm>
            <a:off x="4191000" y="3594100"/>
            <a:ext cx="3560763" cy="914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ＭＳ Ｐゴシック"/>
                <a:cs typeface="Calibri"/>
              </a:rPr>
              <a:t>nanoinstruction ROM</a:t>
            </a:r>
          </a:p>
        </p:txBody>
      </p:sp>
      <p:sp>
        <p:nvSpPr>
          <p:cNvPr id="1149967" name="Rectangle 15"/>
          <p:cNvSpPr>
            <a:spLocks noChangeArrowheads="1"/>
          </p:cNvSpPr>
          <p:nvPr/>
        </p:nvSpPr>
        <p:spPr bwMode="auto">
          <a:xfrm>
            <a:off x="5486400" y="4203700"/>
            <a:ext cx="60248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a:ea typeface="ＭＳ Ｐゴシック"/>
                <a:cs typeface="Calibri"/>
              </a:rPr>
              <a:t>data</a:t>
            </a:r>
          </a:p>
        </p:txBody>
      </p:sp>
      <p:grpSp>
        <p:nvGrpSpPr>
          <p:cNvPr id="1149968" name="Group 16"/>
          <p:cNvGrpSpPr>
            <a:grpSpLocks/>
          </p:cNvGrpSpPr>
          <p:nvPr/>
        </p:nvGrpSpPr>
        <p:grpSpPr bwMode="auto">
          <a:xfrm>
            <a:off x="4597400" y="4495800"/>
            <a:ext cx="2489200" cy="436563"/>
            <a:chOff x="2896" y="2584"/>
            <a:chExt cx="1568" cy="432"/>
          </a:xfrm>
        </p:grpSpPr>
        <p:sp>
          <p:nvSpPr>
            <p:cNvPr id="1149969" name="Line 17"/>
            <p:cNvSpPr>
              <a:spLocks noChangeShapeType="1"/>
            </p:cNvSpPr>
            <p:nvPr/>
          </p:nvSpPr>
          <p:spPr bwMode="auto">
            <a:xfrm>
              <a:off x="4464"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0" name="Line 18"/>
            <p:cNvSpPr>
              <a:spLocks noChangeShapeType="1"/>
            </p:cNvSpPr>
            <p:nvPr/>
          </p:nvSpPr>
          <p:spPr bwMode="auto">
            <a:xfrm>
              <a:off x="4272"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1" name="Line 19"/>
            <p:cNvSpPr>
              <a:spLocks noChangeShapeType="1"/>
            </p:cNvSpPr>
            <p:nvPr/>
          </p:nvSpPr>
          <p:spPr bwMode="auto">
            <a:xfrm>
              <a:off x="4080"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2" name="Line 20"/>
            <p:cNvSpPr>
              <a:spLocks noChangeShapeType="1"/>
            </p:cNvSpPr>
            <p:nvPr/>
          </p:nvSpPr>
          <p:spPr bwMode="auto">
            <a:xfrm>
              <a:off x="3888"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3" name="Line 21"/>
            <p:cNvSpPr>
              <a:spLocks noChangeShapeType="1"/>
            </p:cNvSpPr>
            <p:nvPr/>
          </p:nvSpPr>
          <p:spPr bwMode="auto">
            <a:xfrm>
              <a:off x="3696"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4" name="Line 22"/>
            <p:cNvSpPr>
              <a:spLocks noChangeShapeType="1"/>
            </p:cNvSpPr>
            <p:nvPr/>
          </p:nvSpPr>
          <p:spPr bwMode="auto">
            <a:xfrm>
              <a:off x="3504"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5" name="Line 23"/>
            <p:cNvSpPr>
              <a:spLocks noChangeShapeType="1"/>
            </p:cNvSpPr>
            <p:nvPr/>
          </p:nvSpPr>
          <p:spPr bwMode="auto">
            <a:xfrm>
              <a:off x="3312"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6" name="Line 24"/>
            <p:cNvSpPr>
              <a:spLocks noChangeShapeType="1"/>
            </p:cNvSpPr>
            <p:nvPr/>
          </p:nvSpPr>
          <p:spPr bwMode="auto">
            <a:xfrm>
              <a:off x="2896" y="2584"/>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sp>
          <p:nvSpPr>
            <p:cNvPr id="1149977" name="Line 25"/>
            <p:cNvSpPr>
              <a:spLocks noChangeShapeType="1"/>
            </p:cNvSpPr>
            <p:nvPr/>
          </p:nvSpPr>
          <p:spPr bwMode="auto">
            <a:xfrm>
              <a:off x="3088" y="2592"/>
              <a:ext cx="0" cy="424"/>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Calibri"/>
                <a:ea typeface="ＭＳ Ｐゴシック"/>
                <a:cs typeface="Calibri"/>
              </a:endParaRPr>
            </a:p>
          </p:txBody>
        </p:sp>
      </p:grpSp>
      <p:sp>
        <p:nvSpPr>
          <p:cNvPr id="1149978" name="Text Box 26"/>
          <p:cNvSpPr txBox="1">
            <a:spLocks noChangeArrowheads="1"/>
          </p:cNvSpPr>
          <p:nvPr/>
        </p:nvSpPr>
        <p:spPr bwMode="auto">
          <a:xfrm>
            <a:off x="279400" y="1333500"/>
            <a:ext cx="3683000" cy="2677656"/>
          </a:xfrm>
          <a:prstGeom prst="rect">
            <a:avLst/>
          </a:prstGeom>
          <a:noFill/>
          <a:ln w="25400">
            <a:noFill/>
            <a:miter lim="800000"/>
            <a:headEnd/>
            <a:tailEnd/>
          </a:ln>
          <a:effectLst/>
        </p:spPr>
        <p:txBody>
          <a:bodyPr>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srgbClr val="000000"/>
                </a:solidFill>
                <a:effectLst/>
                <a:uLnTx/>
                <a:uFillTx/>
                <a:latin typeface="+mj-ea"/>
                <a:ea typeface="+mj-ea"/>
                <a:cs typeface="Calibri"/>
              </a:rPr>
              <a:t>利用微代码中重复的控制信号</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 </a:t>
            </a:r>
            <a:r>
              <a:rPr kumimoji="0" lang="en-US" sz="2400" b="0" i="0" u="none" strike="noStrike" kern="1200" cap="none" spc="0" normalizeH="0" baseline="0" noProof="0" dirty="0">
                <a:ln>
                  <a:noFill/>
                </a:ln>
                <a:solidFill>
                  <a:srgbClr val="000000"/>
                </a:solidFill>
                <a:effectLst/>
                <a:uLnTx/>
                <a:uFillTx/>
                <a:latin typeface="+mj-ea"/>
                <a:ea typeface="+mj-ea"/>
                <a:cs typeface="Calibri"/>
              </a:rPr>
              <a:t>e.g</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 </a:t>
            </a: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ALU</a:t>
            </a:r>
            <a:r>
              <a:rPr kumimoji="0" lang="en-US" sz="2400" b="0" i="0" u="none" strike="noStrike" kern="1200" cap="none" spc="0" normalizeH="0" baseline="0" noProof="0" dirty="0">
                <a:ln>
                  <a:noFill/>
                </a:ln>
                <a:solidFill>
                  <a:srgbClr val="000000"/>
                </a:solidFill>
                <a:effectLst/>
                <a:uLnTx/>
                <a:uFillTx/>
                <a:latin typeface="+mj-ea"/>
                <a:ea typeface="+mj-ea"/>
                <a:cs typeface="Calibri"/>
              </a:rPr>
              <a:t>0	A  Reg[</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rs1] </a:t>
            </a: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j-ea"/>
                <a:ea typeface="+mj-ea"/>
                <a:cs typeface="Calibri"/>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ALUI0</a:t>
            </a:r>
            <a:r>
              <a:rPr kumimoji="0" lang="en-US" sz="2400" b="0" i="0" u="none" strike="noStrike" kern="1200" cap="none" spc="0" normalizeH="0" baseline="0" noProof="0" dirty="0">
                <a:ln>
                  <a:noFill/>
                </a:ln>
                <a:solidFill>
                  <a:srgbClr val="000000"/>
                </a:solidFill>
                <a:effectLst/>
                <a:uLnTx/>
                <a:uFillTx/>
                <a:latin typeface="+mj-ea"/>
                <a:ea typeface="+mj-ea"/>
                <a:cs typeface="Calibri"/>
              </a:rPr>
              <a:t>	A  Reg[</a:t>
            </a:r>
            <a:r>
              <a:rPr kumimoji="0" lang="en-US" sz="2400" b="0" i="0" u="none" strike="noStrike" kern="1200" cap="none" spc="0" normalizeH="0" baseline="0" noProof="0" dirty="0" smtClean="0">
                <a:ln>
                  <a:noFill/>
                </a:ln>
                <a:solidFill>
                  <a:srgbClr val="000000"/>
                </a:solidFill>
                <a:effectLst/>
                <a:uLnTx/>
                <a:uFillTx/>
                <a:latin typeface="+mj-ea"/>
                <a:ea typeface="+mj-ea"/>
                <a:cs typeface="Calibri"/>
              </a:rPr>
              <a:t>rs1]</a:t>
            </a:r>
            <a:endParaRPr kumimoji="0" lang="en-US" sz="2400" b="0" i="0" u="none" strike="noStrike" kern="1200" cap="none" spc="0" normalizeH="0" baseline="0" noProof="0" dirty="0">
              <a:ln>
                <a:noFill/>
              </a:ln>
              <a:solidFill>
                <a:srgbClr val="000000"/>
              </a:solidFill>
              <a:effectLst/>
              <a:uLnTx/>
              <a:uFillTx/>
              <a:latin typeface="+mj-ea"/>
              <a:ea typeface="+mj-ea"/>
              <a:cs typeface="Calibri"/>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mj-ea"/>
                <a:ea typeface="+mj-ea"/>
                <a:cs typeface="Calibri"/>
              </a:rPr>
              <a:t>...</a:t>
            </a:r>
          </a:p>
        </p:txBody>
      </p:sp>
    </p:spTree>
    <p:extLst>
      <p:ext uri="{BB962C8B-B14F-4D97-AF65-F5344CB8AC3E}">
        <p14:creationId xmlns:p14="http://schemas.microsoft.com/office/powerpoint/2010/main" val="108830722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p:cNvSpPr>
            <a:spLocks noGrp="1" noChangeArrowheads="1"/>
          </p:cNvSpPr>
          <p:nvPr>
            <p:ph type="title"/>
          </p:nvPr>
        </p:nvSpPr>
        <p:spPr/>
        <p:txBody>
          <a:bodyPr/>
          <a:lstStyle/>
          <a:p>
            <a:r>
              <a:rPr lang="en-US" smtClean="0"/>
              <a:t>Microprogramming in IBM 360</a:t>
            </a:r>
            <a:endParaRPr lang="en-US"/>
          </a:p>
        </p:txBody>
      </p:sp>
      <p:sp>
        <p:nvSpPr>
          <p:cNvPr id="1152003" name="Rectangle 3"/>
          <p:cNvSpPr>
            <a:spLocks noGrp="1" noChangeArrowheads="1"/>
          </p:cNvSpPr>
          <p:nvPr>
            <p:ph idx="1"/>
          </p:nvPr>
        </p:nvSpPr>
        <p:spPr>
          <a:xfrm>
            <a:off x="457200" y="5831457"/>
            <a:ext cx="8229600" cy="478808"/>
          </a:xfrm>
        </p:spPr>
        <p:txBody>
          <a:bodyPr>
            <a:normAutofit fontScale="70000" lnSpcReduction="20000"/>
          </a:bodyPr>
          <a:lstStyle/>
          <a:p>
            <a:r>
              <a:rPr lang="en-US" dirty="0" smtClean="0"/>
              <a:t>  Only the fastest models (75 and 95) were hardwired</a:t>
            </a:r>
            <a:endParaRPr lang="en-US" dirty="0"/>
          </a:p>
        </p:txBody>
      </p:sp>
      <p:sp>
        <p:nvSpPr>
          <p:cNvPr id="6" name="日期占位符 5"/>
          <p:cNvSpPr>
            <a:spLocks noGrp="1"/>
          </p:cNvSpPr>
          <p:nvPr>
            <p:ph type="dt" sz="half" idx="10"/>
          </p:nvPr>
        </p:nvSpPr>
        <p:spPr/>
        <p:txBody>
          <a:bodyPr/>
          <a:lstStyle/>
          <a:p>
            <a:fld id="{01F3B412-710B-4E96-918E-FC86CF5ECE67}" type="datetime1">
              <a:rPr lang="zh-CN" altLang="en-US" smtClean="0"/>
              <a:t>2020/2/27</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118</a:t>
            </a:fld>
            <a:endParaRPr lang="zh-CN" altLang="en-US"/>
          </a:p>
        </p:txBody>
      </p:sp>
      <p:graphicFrame>
        <p:nvGraphicFramePr>
          <p:cNvPr id="1152065" name="Group 65"/>
          <p:cNvGraphicFramePr>
            <a:graphicFrameLocks noGrp="1"/>
          </p:cNvGraphicFramePr>
          <p:nvPr>
            <p:extLst>
              <p:ext uri="{D42A27DB-BD31-4B8C-83A1-F6EECF244321}">
                <p14:modId xmlns:p14="http://schemas.microsoft.com/office/powerpoint/2010/main" val="1440537064"/>
              </p:ext>
            </p:extLst>
          </p:nvPr>
        </p:nvGraphicFramePr>
        <p:xfrm>
          <a:off x="457200" y="1082108"/>
          <a:ext cx="8077200" cy="4572000"/>
        </p:xfrm>
        <a:graphic>
          <a:graphicData uri="http://schemas.openxmlformats.org/drawingml/2006/table">
            <a:tbl>
              <a:tblPr/>
              <a:tblGrid>
                <a:gridCol w="2971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381000">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endParaRPr kumimoji="0" lang="en-US" sz="2000" b="0" i="0" u="none" strike="noStrike" cap="none" normalizeH="0" baseline="0" dirty="0">
                        <a:ln>
                          <a:noFill/>
                        </a:ln>
                        <a:solidFill>
                          <a:schemeClr val="tx1"/>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M30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M40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Calibri"/>
                          <a:cs typeface="Calibri"/>
                        </a:rPr>
                        <a:t>M50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Calibri"/>
                          <a:cs typeface="Calibri"/>
                        </a:rPr>
                        <a:t>M65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2775">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err="1">
                          <a:ln>
                            <a:noFill/>
                          </a:ln>
                          <a:solidFill>
                            <a:schemeClr val="tx1"/>
                          </a:solidFill>
                          <a:effectLst/>
                          <a:latin typeface="Calibri"/>
                          <a:cs typeface="Calibri"/>
                        </a:rPr>
                        <a:t>Datapath</a:t>
                      </a:r>
                      <a:r>
                        <a:rPr kumimoji="0" lang="en-US" sz="2000" b="0" i="0" u="none" strike="noStrike" cap="none" normalizeH="0" baseline="0" dirty="0">
                          <a:ln>
                            <a:noFill/>
                          </a:ln>
                          <a:solidFill>
                            <a:schemeClr val="tx1"/>
                          </a:solidFill>
                          <a:effectLst/>
                          <a:latin typeface="Calibri"/>
                          <a:cs typeface="Calibri"/>
                        </a:rPr>
                        <a:t> width (bits)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smtClean="0">
                          <a:ln>
                            <a:noFill/>
                          </a:ln>
                          <a:solidFill>
                            <a:schemeClr val="tx1"/>
                          </a:solidFill>
                          <a:effectLst/>
                          <a:latin typeface="Calibri"/>
                          <a:cs typeface="Calibri"/>
                        </a:rPr>
                        <a:t>µ</a:t>
                      </a:r>
                      <a:r>
                        <a:rPr kumimoji="0" lang="en-US" sz="2000" b="0" i="0" u="none" strike="noStrike" cap="none" normalizeH="0" baseline="0" dirty="0" err="1" smtClean="0">
                          <a:ln>
                            <a:noFill/>
                          </a:ln>
                          <a:solidFill>
                            <a:schemeClr val="tx1"/>
                          </a:solidFill>
                          <a:effectLst/>
                          <a:latin typeface="Calibri"/>
                          <a:cs typeface="Calibri"/>
                        </a:rPr>
                        <a:t>inst</a:t>
                      </a:r>
                      <a:r>
                        <a:rPr kumimoji="0" lang="en-US" sz="2000" b="0" i="0" u="none" strike="noStrike" cap="none" normalizeH="0" baseline="0" dirty="0" smtClean="0">
                          <a:ln>
                            <a:noFill/>
                          </a:ln>
                          <a:solidFill>
                            <a:schemeClr val="tx1"/>
                          </a:solidFill>
                          <a:effectLst/>
                          <a:latin typeface="Calibri"/>
                          <a:cs typeface="Calibri"/>
                        </a:rPr>
                        <a:t> </a:t>
                      </a:r>
                      <a:r>
                        <a:rPr kumimoji="0" lang="en-US" sz="2000" b="0" i="0" u="none" strike="noStrike" cap="none" normalizeH="0" baseline="0" dirty="0">
                          <a:ln>
                            <a:noFill/>
                          </a:ln>
                          <a:solidFill>
                            <a:schemeClr val="tx1"/>
                          </a:solidFill>
                          <a:effectLst/>
                          <a:latin typeface="Calibri"/>
                          <a:cs typeface="Calibri"/>
                        </a:rPr>
                        <a:t>width (bits)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dirty="0">
                          <a:ln>
                            <a:noFill/>
                          </a:ln>
                          <a:solidFill>
                            <a:schemeClr val="tx1"/>
                          </a:solidFill>
                          <a:effectLst/>
                          <a:latin typeface="Calibri"/>
                          <a:cs typeface="Calibri"/>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2775">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µ</a:t>
                      </a:r>
                      <a:r>
                        <a:rPr kumimoji="0" lang="en-US" sz="2000" b="0" i="0" u="none" strike="noStrike" cap="none" normalizeH="0" baseline="0" dirty="0" smtClean="0">
                          <a:ln>
                            <a:noFill/>
                          </a:ln>
                          <a:solidFill>
                            <a:schemeClr val="tx1"/>
                          </a:solidFill>
                          <a:effectLst/>
                          <a:latin typeface="Calibri"/>
                          <a:cs typeface="Calibri"/>
                        </a:rPr>
                        <a:t>code size (</a:t>
                      </a:r>
                      <a:r>
                        <a:rPr kumimoji="0" lang="en-US" sz="2000" b="0" i="0" u="none" strike="noStrike" cap="none" normalizeH="0" baseline="0" dirty="0">
                          <a:ln>
                            <a:noFill/>
                          </a:ln>
                          <a:solidFill>
                            <a:schemeClr val="tx1"/>
                          </a:solidFill>
                          <a:effectLst/>
                          <a:latin typeface="Calibri"/>
                          <a:cs typeface="Calibri"/>
                        </a:rPr>
                        <a:t>K µ</a:t>
                      </a:r>
                      <a:r>
                        <a:rPr kumimoji="0" lang="en-US" sz="2000" b="0" i="0" u="none" strike="noStrike" cap="none" normalizeH="0" baseline="0" dirty="0" err="1">
                          <a:ln>
                            <a:noFill/>
                          </a:ln>
                          <a:solidFill>
                            <a:schemeClr val="tx1"/>
                          </a:solidFill>
                          <a:effectLst/>
                          <a:latin typeface="Calibri"/>
                          <a:cs typeface="Calibri"/>
                        </a:rPr>
                        <a:t>insts</a:t>
                      </a:r>
                      <a:r>
                        <a:rPr kumimoji="0" lang="en-US" sz="2000" b="0" i="0" u="none" strike="noStrike" cap="none" normalizeH="0" baseline="0" dirty="0">
                          <a:ln>
                            <a:noFill/>
                          </a:ln>
                          <a:solidFill>
                            <a:schemeClr val="tx1"/>
                          </a:solidFill>
                          <a:effectLst/>
                          <a:latin typeface="Calibri"/>
                          <a:cs typeface="Calibri"/>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4363">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µ</a:t>
                      </a:r>
                      <a:r>
                        <a:rPr kumimoji="0" lang="en-US" sz="2000" b="0" i="0" u="none" strike="noStrike" cap="none" normalizeH="0" baseline="0" dirty="0" smtClean="0">
                          <a:ln>
                            <a:noFill/>
                          </a:ln>
                          <a:solidFill>
                            <a:schemeClr val="tx1"/>
                          </a:solidFill>
                          <a:effectLst/>
                          <a:latin typeface="Calibri"/>
                          <a:cs typeface="Calibri"/>
                        </a:rPr>
                        <a:t>store </a:t>
                      </a:r>
                      <a:r>
                        <a:rPr kumimoji="0" lang="en-US" sz="2000" b="0" i="0" u="none" strike="noStrike" cap="none" normalizeH="0" baseline="0" dirty="0">
                          <a:ln>
                            <a:noFill/>
                          </a:ln>
                          <a:solidFill>
                            <a:schemeClr val="tx1"/>
                          </a:solidFill>
                          <a:effectLst/>
                          <a:latin typeface="Calibri"/>
                          <a:cs typeface="Calibri"/>
                        </a:rPr>
                        <a:t>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CCROS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TCROS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BCROS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BCROS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µ</a:t>
                      </a:r>
                      <a:r>
                        <a:rPr kumimoji="0" lang="en-US" sz="2000" b="0" i="0" u="none" strike="noStrike" cap="none" normalizeH="0" baseline="0" dirty="0" smtClean="0">
                          <a:ln>
                            <a:noFill/>
                          </a:ln>
                          <a:solidFill>
                            <a:schemeClr val="tx1"/>
                          </a:solidFill>
                          <a:effectLst/>
                          <a:latin typeface="Calibri"/>
                          <a:cs typeface="Calibri"/>
                        </a:rPr>
                        <a:t>store </a:t>
                      </a:r>
                      <a:r>
                        <a:rPr kumimoji="0" lang="en-US" sz="2000" b="0" i="0" u="none" strike="noStrike" cap="none" normalizeH="0" baseline="0" dirty="0">
                          <a:ln>
                            <a:noFill/>
                          </a:ln>
                          <a:solidFill>
                            <a:schemeClr val="tx1"/>
                          </a:solidFill>
                          <a:effectLst/>
                          <a:latin typeface="Calibri"/>
                          <a:cs typeface="Calibri"/>
                        </a:rPr>
                        <a:t>cycle (ns)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750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625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4363">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a:ln>
                            <a:noFill/>
                          </a:ln>
                          <a:solidFill>
                            <a:schemeClr val="tx1"/>
                          </a:solidFill>
                          <a:effectLst/>
                          <a:latin typeface="Calibri"/>
                          <a:cs typeface="Calibri"/>
                        </a:rPr>
                        <a:t>memory cycle (ns)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1500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750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9586">
                <a:tc>
                  <a:txBody>
                    <a:bodyPr/>
                    <a:lstStyle/>
                    <a:p>
                      <a:pPr marL="0" marR="0" lvl="0" indent="0" algn="l" defTabSz="914400" rtl="0" eaLnBrk="0" fontAlgn="base" latinLnBrk="0" hangingPunct="0">
                        <a:lnSpc>
                          <a:spcPct val="90000"/>
                        </a:lnSpc>
                        <a:spcBef>
                          <a:spcPct val="0"/>
                        </a:spcBef>
                        <a:spcAft>
                          <a:spcPct val="0"/>
                        </a:spcAft>
                        <a:buClrTx/>
                        <a:buSzPct val="100000"/>
                        <a:buFontTx/>
                        <a:buNone/>
                        <a:tabLst/>
                      </a:pPr>
                      <a:r>
                        <a:rPr kumimoji="0" lang="en-US" sz="2000" b="0" i="0" u="none" strike="noStrike" cap="none" normalizeH="0" baseline="0" dirty="0">
                          <a:ln>
                            <a:noFill/>
                          </a:ln>
                          <a:solidFill>
                            <a:schemeClr val="tx1"/>
                          </a:solidFill>
                          <a:effectLst/>
                          <a:latin typeface="Calibri"/>
                          <a:cs typeface="Calibri"/>
                        </a:rPr>
                        <a:t>Rental </a:t>
                      </a:r>
                      <a:r>
                        <a:rPr kumimoji="0" lang="en-US" sz="2000" b="0" i="0" u="none" strike="noStrike" cap="none" normalizeH="0" baseline="0" dirty="0" smtClean="0">
                          <a:ln>
                            <a:noFill/>
                          </a:ln>
                          <a:solidFill>
                            <a:schemeClr val="tx1"/>
                          </a:solidFill>
                          <a:effectLst/>
                          <a:latin typeface="Calibri"/>
                          <a:cs typeface="Calibri"/>
                        </a:rPr>
                        <a:t>fee (</a:t>
                      </a:r>
                      <a:r>
                        <a:rPr kumimoji="0" lang="en-US" sz="2000" b="0" i="0" u="none" strike="noStrike" cap="none" normalizeH="0" baseline="0" dirty="0">
                          <a:ln>
                            <a:noFill/>
                          </a:ln>
                          <a:solidFill>
                            <a:schemeClr val="tx1"/>
                          </a:solidFill>
                          <a:effectLst/>
                          <a:latin typeface="Calibri"/>
                          <a:cs typeface="Calibri"/>
                        </a:rPr>
                        <a:t>$K/month)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a:ln>
                            <a:noFill/>
                          </a:ln>
                          <a:solidFill>
                            <a:schemeClr val="tx1"/>
                          </a:solidFill>
                          <a:effectLst/>
                          <a:latin typeface="Calibri"/>
                          <a:cs typeface="Calibri"/>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0"/>
                        </a:spcBef>
                        <a:spcAft>
                          <a:spcPct val="0"/>
                        </a:spcAft>
                        <a:buClrTx/>
                        <a:buSzPct val="100000"/>
                        <a:buFontTx/>
                        <a:buNone/>
                        <a:tabLst/>
                      </a:pPr>
                      <a:r>
                        <a:rPr kumimoji="0" lang="en-US" sz="2400" b="0" i="0" u="none" strike="noStrike" cap="none" normalizeH="0" baseline="0" dirty="0">
                          <a:ln>
                            <a:noFill/>
                          </a:ln>
                          <a:solidFill>
                            <a:schemeClr val="tx1"/>
                          </a:solidFill>
                          <a:effectLst/>
                          <a:latin typeface="Calibri"/>
                          <a:cs typeface="Calibri"/>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8314850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IBM Card-Capacitor Read-Only Storage</a:t>
            </a:r>
            <a:endParaRPr lang="en-US" dirty="0"/>
          </a:p>
        </p:txBody>
      </p:sp>
      <p:sp>
        <p:nvSpPr>
          <p:cNvPr id="10" name="日期占位符 9"/>
          <p:cNvSpPr>
            <a:spLocks noGrp="1"/>
          </p:cNvSpPr>
          <p:nvPr>
            <p:ph type="dt" sz="half" idx="10"/>
          </p:nvPr>
        </p:nvSpPr>
        <p:spPr/>
        <p:txBody>
          <a:bodyPr/>
          <a:lstStyle/>
          <a:p>
            <a:fld id="{6811E060-F88F-46C6-BFCE-0756674510B7}" type="datetime1">
              <a:rPr lang="zh-CN" altLang="en-US" smtClean="0"/>
              <a:t>2020/2/27</a:t>
            </a:fld>
            <a:endParaRPr lang="zh-CN" altLang="en-US"/>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119</a:t>
            </a:fld>
            <a:endParaRPr lang="zh-CN" altLang="en-US"/>
          </a:p>
        </p:txBody>
      </p:sp>
      <p:pic>
        <p:nvPicPr>
          <p:cNvPr id="4" name="Picture 3"/>
          <p:cNvPicPr>
            <a:picLocks noChangeAspect="1"/>
          </p:cNvPicPr>
          <p:nvPr/>
        </p:nvPicPr>
        <p:blipFill>
          <a:blip r:embed="rId2"/>
          <a:stretch>
            <a:fillRect/>
          </a:stretch>
        </p:blipFill>
        <p:spPr>
          <a:xfrm>
            <a:off x="919450" y="768542"/>
            <a:ext cx="6934200" cy="5373762"/>
          </a:xfrm>
          <a:prstGeom prst="rect">
            <a:avLst/>
          </a:prstGeom>
        </p:spPr>
      </p:pic>
      <p:sp>
        <p:nvSpPr>
          <p:cNvPr id="5" name="TextBox 4"/>
          <p:cNvSpPr txBox="1"/>
          <p:nvPr/>
        </p:nvSpPr>
        <p:spPr>
          <a:xfrm>
            <a:off x="5024513" y="6172200"/>
            <a:ext cx="3732813"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Calibri"/>
                <a:ea typeface="+mn-ea"/>
                <a:cs typeface="Calibri"/>
              </a:rPr>
              <a:t>[ IBM Journal, January 1961]</a:t>
            </a:r>
          </a:p>
        </p:txBody>
      </p:sp>
      <p:sp>
        <p:nvSpPr>
          <p:cNvPr id="6" name="TextBox 5"/>
          <p:cNvSpPr txBox="1"/>
          <p:nvPr/>
        </p:nvSpPr>
        <p:spPr>
          <a:xfrm>
            <a:off x="1600200" y="1143000"/>
            <a:ext cx="3657600"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uLnTx/>
                <a:uFillTx/>
                <a:latin typeface="Calibri"/>
                <a:ea typeface="+mn-ea"/>
                <a:cs typeface="Calibri"/>
              </a:rPr>
              <a:t>Punched Card with metal film</a:t>
            </a:r>
          </a:p>
        </p:txBody>
      </p:sp>
      <p:cxnSp>
        <p:nvCxnSpPr>
          <p:cNvPr id="8" name="Straight Connector 7"/>
          <p:cNvCxnSpPr/>
          <p:nvPr/>
        </p:nvCxnSpPr>
        <p:spPr bwMode="auto">
          <a:xfrm>
            <a:off x="3124200" y="1981200"/>
            <a:ext cx="1066800" cy="990600"/>
          </a:xfrm>
          <a:prstGeom prst="line">
            <a:avLst/>
          </a:prstGeom>
          <a:solidFill>
            <a:schemeClr val="bg1"/>
          </a:solidFill>
          <a:ln w="38100" cap="flat" cmpd="sng" algn="ctr">
            <a:solidFill>
              <a:schemeClr val="bg1"/>
            </a:solidFill>
            <a:prstDash val="solid"/>
            <a:round/>
            <a:headEnd type="none" w="med" len="med"/>
            <a:tailEnd type="triangle" w="med" len="med"/>
          </a:ln>
          <a:effectLst/>
        </p:spPr>
      </p:cxnSp>
      <p:cxnSp>
        <p:nvCxnSpPr>
          <p:cNvPr id="9" name="Straight Connector 8"/>
          <p:cNvCxnSpPr/>
          <p:nvPr/>
        </p:nvCxnSpPr>
        <p:spPr bwMode="auto">
          <a:xfrm rot="5400000">
            <a:off x="6134100" y="3543300"/>
            <a:ext cx="457200" cy="228600"/>
          </a:xfrm>
          <a:prstGeom prst="line">
            <a:avLst/>
          </a:prstGeom>
          <a:solidFill>
            <a:schemeClr val="bg1"/>
          </a:solidFill>
          <a:ln w="38100" cap="flat" cmpd="sng" algn="ctr">
            <a:solidFill>
              <a:schemeClr val="bg1"/>
            </a:solidFill>
            <a:prstDash val="solid"/>
            <a:round/>
            <a:headEnd type="none" w="med" len="med"/>
            <a:tailEnd type="triangle" w="med" len="med"/>
          </a:ln>
          <a:effectLst/>
        </p:spPr>
      </p:cxnSp>
      <p:sp>
        <p:nvSpPr>
          <p:cNvPr id="12" name="TextBox 11"/>
          <p:cNvSpPr txBox="1"/>
          <p:nvPr/>
        </p:nvSpPr>
        <p:spPr>
          <a:xfrm>
            <a:off x="6324600" y="2209800"/>
            <a:ext cx="1524000" cy="13849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uLnTx/>
                <a:uFillTx/>
                <a:latin typeface="Calibri"/>
                <a:ea typeface="+mn-ea"/>
                <a:cs typeface="Calibri"/>
              </a:rPr>
              <a:t>Fixed sensing plates</a:t>
            </a:r>
          </a:p>
        </p:txBody>
      </p:sp>
    </p:spTree>
    <p:extLst>
      <p:ext uri="{BB962C8B-B14F-4D97-AF65-F5344CB8AC3E}">
        <p14:creationId xmlns:p14="http://schemas.microsoft.com/office/powerpoint/2010/main" val="2759103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546100" y="1135856"/>
            <a:ext cx="7848600" cy="1274763"/>
          </a:xfrm>
        </p:spPr>
        <p:txBody>
          <a:bodyPr>
            <a:normAutofit fontScale="85000" lnSpcReduction="20000"/>
          </a:bodyPr>
          <a:lstStyle/>
          <a:p>
            <a:r>
              <a:rPr lang="en-US" altLang="en-US" dirty="0" smtClean="0"/>
              <a:t>Memory is viewed as a large, single-dimension array, with an address</a:t>
            </a:r>
          </a:p>
          <a:p>
            <a:r>
              <a:rPr lang="en-US" altLang="en-US" dirty="0" smtClean="0"/>
              <a:t>A memory address is an index into the array</a:t>
            </a:r>
          </a:p>
        </p:txBody>
      </p:sp>
      <p:sp>
        <p:nvSpPr>
          <p:cNvPr id="12291" name="Rectangle 3"/>
          <p:cNvSpPr>
            <a:spLocks noGrp="1" noChangeArrowheads="1"/>
          </p:cNvSpPr>
          <p:nvPr>
            <p:ph type="title"/>
          </p:nvPr>
        </p:nvSpPr>
        <p:spPr>
          <a:xfrm>
            <a:off x="685800" y="228600"/>
            <a:ext cx="7848600" cy="477838"/>
          </a:xfrm>
          <a:noFill/>
        </p:spPr>
        <p:txBody>
          <a:bodyPr>
            <a:normAutofit fontScale="90000"/>
          </a:bodyPr>
          <a:lstStyle/>
          <a:p>
            <a:pPr>
              <a:lnSpc>
                <a:spcPct val="100000"/>
              </a:lnSpc>
            </a:pPr>
            <a:r>
              <a:rPr lang="en-US" altLang="en-US" dirty="0" smtClean="0"/>
              <a:t>Processor – Memory Interconnections</a:t>
            </a:r>
          </a:p>
        </p:txBody>
      </p:sp>
      <p:sp>
        <p:nvSpPr>
          <p:cNvPr id="12292" name="Rectangle 4"/>
          <p:cNvSpPr>
            <a:spLocks noChangeArrowheads="1"/>
          </p:cNvSpPr>
          <p:nvPr/>
        </p:nvSpPr>
        <p:spPr bwMode="auto">
          <a:xfrm>
            <a:off x="1371600" y="2971800"/>
            <a:ext cx="1600200" cy="2209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2293" name="Rectangle 5"/>
          <p:cNvSpPr>
            <a:spLocks noChangeArrowheads="1"/>
          </p:cNvSpPr>
          <p:nvPr/>
        </p:nvSpPr>
        <p:spPr bwMode="auto">
          <a:xfrm>
            <a:off x="4724400" y="2667000"/>
            <a:ext cx="1600200" cy="3048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2294" name="Rectangle 6"/>
          <p:cNvSpPr>
            <a:spLocks noChangeArrowheads="1"/>
          </p:cNvSpPr>
          <p:nvPr/>
        </p:nvSpPr>
        <p:spPr bwMode="auto">
          <a:xfrm>
            <a:off x="1600200" y="3733800"/>
            <a:ext cx="12446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Processor</a:t>
            </a:r>
          </a:p>
        </p:txBody>
      </p:sp>
      <p:sp>
        <p:nvSpPr>
          <p:cNvPr id="12295" name="Rectangle 7"/>
          <p:cNvSpPr>
            <a:spLocks noChangeArrowheads="1"/>
          </p:cNvSpPr>
          <p:nvPr/>
        </p:nvSpPr>
        <p:spPr bwMode="auto">
          <a:xfrm>
            <a:off x="5029200" y="3962400"/>
            <a:ext cx="10033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Memory</a:t>
            </a:r>
          </a:p>
        </p:txBody>
      </p:sp>
      <p:sp>
        <p:nvSpPr>
          <p:cNvPr id="12296" name="Line 10"/>
          <p:cNvSpPr>
            <a:spLocks noChangeShapeType="1"/>
          </p:cNvSpPr>
          <p:nvPr/>
        </p:nvSpPr>
        <p:spPr bwMode="auto">
          <a:xfrm>
            <a:off x="6553200" y="2667000"/>
            <a:ext cx="0" cy="30480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 name="Rectangle 11"/>
          <p:cNvSpPr>
            <a:spLocks noChangeArrowheads="1"/>
          </p:cNvSpPr>
          <p:nvPr/>
        </p:nvSpPr>
        <p:spPr bwMode="auto">
          <a:xfrm>
            <a:off x="6629400" y="3733800"/>
            <a:ext cx="14986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b="1">
              <a:solidFill>
                <a:schemeClr val="tx1"/>
              </a:solidFill>
            </a:endParaRPr>
          </a:p>
          <a:p>
            <a:r>
              <a:rPr lang="en-US" altLang="en-US" b="1">
                <a:solidFill>
                  <a:schemeClr val="tx1"/>
                </a:solidFill>
              </a:rPr>
              <a:t>Addressable</a:t>
            </a:r>
          </a:p>
          <a:p>
            <a:r>
              <a:rPr lang="en-US" altLang="en-US" b="1">
                <a:solidFill>
                  <a:schemeClr val="tx1"/>
                </a:solidFill>
              </a:rPr>
              <a:t>locations</a:t>
            </a:r>
          </a:p>
        </p:txBody>
      </p:sp>
      <p:sp>
        <p:nvSpPr>
          <p:cNvPr id="12298" name="Line 12"/>
          <p:cNvSpPr>
            <a:spLocks noChangeShapeType="1"/>
          </p:cNvSpPr>
          <p:nvPr/>
        </p:nvSpPr>
        <p:spPr bwMode="auto">
          <a:xfrm>
            <a:off x="2971800" y="3429000"/>
            <a:ext cx="1752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9" name="Rectangle 13"/>
          <p:cNvSpPr>
            <a:spLocks noChangeArrowheads="1"/>
          </p:cNvSpPr>
          <p:nvPr/>
        </p:nvSpPr>
        <p:spPr bwMode="auto">
          <a:xfrm>
            <a:off x="3200400" y="3124200"/>
            <a:ext cx="12319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read addr/</a:t>
            </a:r>
          </a:p>
          <a:p>
            <a:r>
              <a:rPr lang="en-US" altLang="en-US" b="1">
                <a:solidFill>
                  <a:schemeClr val="tx1"/>
                </a:solidFill>
              </a:rPr>
              <a:t>write addr</a:t>
            </a:r>
          </a:p>
        </p:txBody>
      </p:sp>
      <p:sp>
        <p:nvSpPr>
          <p:cNvPr id="12300" name="Line 14"/>
          <p:cNvSpPr>
            <a:spLocks noChangeShapeType="1"/>
          </p:cNvSpPr>
          <p:nvPr/>
        </p:nvSpPr>
        <p:spPr bwMode="auto">
          <a:xfrm>
            <a:off x="2971800" y="4267200"/>
            <a:ext cx="17526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Rectangle 15"/>
          <p:cNvSpPr>
            <a:spLocks noChangeArrowheads="1"/>
          </p:cNvSpPr>
          <p:nvPr/>
        </p:nvSpPr>
        <p:spPr bwMode="auto">
          <a:xfrm>
            <a:off x="3276600" y="3962400"/>
            <a:ext cx="1143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read data</a:t>
            </a:r>
          </a:p>
        </p:txBody>
      </p:sp>
      <p:sp>
        <p:nvSpPr>
          <p:cNvPr id="12302" name="Rectangle 16"/>
          <p:cNvSpPr>
            <a:spLocks noChangeArrowheads="1"/>
          </p:cNvSpPr>
          <p:nvPr/>
        </p:nvSpPr>
        <p:spPr bwMode="auto">
          <a:xfrm>
            <a:off x="3276600" y="4495800"/>
            <a:ext cx="11938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write data</a:t>
            </a:r>
          </a:p>
        </p:txBody>
      </p:sp>
      <p:sp>
        <p:nvSpPr>
          <p:cNvPr id="12303" name="Line 17"/>
          <p:cNvSpPr>
            <a:spLocks noChangeShapeType="1"/>
          </p:cNvSpPr>
          <p:nvPr/>
        </p:nvSpPr>
        <p:spPr bwMode="auto">
          <a:xfrm>
            <a:off x="2971800" y="4800600"/>
            <a:ext cx="1752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4" name="Rectangle 29"/>
          <p:cNvSpPr>
            <a:spLocks noChangeArrowheads="1"/>
          </p:cNvSpPr>
          <p:nvPr/>
        </p:nvSpPr>
        <p:spPr bwMode="auto">
          <a:xfrm>
            <a:off x="6629400" y="3733800"/>
            <a:ext cx="1905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t>2</a:t>
            </a:r>
            <a:r>
              <a:rPr lang="en-US" altLang="en-US" b="1" baseline="30000"/>
              <a:t>32  </a:t>
            </a:r>
            <a:endParaRPr lang="en-US" altLang="en-US" b="1"/>
          </a:p>
        </p:txBody>
      </p:sp>
      <p:sp>
        <p:nvSpPr>
          <p:cNvPr id="12305" name="Text Box 30"/>
          <p:cNvSpPr txBox="1">
            <a:spLocks noChangeArrowheads="1"/>
          </p:cNvSpPr>
          <p:nvPr/>
        </p:nvSpPr>
        <p:spPr bwMode="auto">
          <a:xfrm>
            <a:off x="6705600" y="4876800"/>
            <a:ext cx="2165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t>Q: what should be</a:t>
            </a:r>
          </a:p>
          <a:p>
            <a:r>
              <a:rPr lang="en-US" altLang="en-US" b="1"/>
              <a:t>     the smallest</a:t>
            </a:r>
          </a:p>
          <a:p>
            <a:r>
              <a:rPr lang="en-US" altLang="en-US" b="1"/>
              <a:t>     addressable</a:t>
            </a:r>
          </a:p>
          <a:p>
            <a:r>
              <a:rPr lang="en-US" altLang="en-US" b="1"/>
              <a:t>     unit?</a:t>
            </a:r>
          </a:p>
        </p:txBody>
      </p:sp>
    </p:spTree>
    <p:extLst>
      <p:ext uri="{BB962C8B-B14F-4D97-AF65-F5344CB8AC3E}">
        <p14:creationId xmlns:p14="http://schemas.microsoft.com/office/powerpoint/2010/main" val="3395688778"/>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3026" name="Rectangle 2"/>
          <p:cNvSpPr>
            <a:spLocks noGrp="1" noChangeArrowheads="1"/>
          </p:cNvSpPr>
          <p:nvPr>
            <p:ph type="title"/>
          </p:nvPr>
        </p:nvSpPr>
        <p:spPr/>
        <p:txBody>
          <a:bodyPr/>
          <a:lstStyle/>
          <a:p>
            <a:r>
              <a:rPr lang="en-US" smtClean="0"/>
              <a:t>Microcode Emulation</a:t>
            </a:r>
            <a:endParaRPr lang="en-US" dirty="0"/>
          </a:p>
        </p:txBody>
      </p:sp>
      <p:sp>
        <p:nvSpPr>
          <p:cNvPr id="1153027" name="Rectangle 3"/>
          <p:cNvSpPr>
            <a:spLocks noGrp="1" noChangeArrowheads="1"/>
          </p:cNvSpPr>
          <p:nvPr>
            <p:ph idx="1"/>
          </p:nvPr>
        </p:nvSpPr>
        <p:spPr/>
        <p:txBody>
          <a:bodyPr>
            <a:normAutofit fontScale="92500"/>
          </a:bodyPr>
          <a:lstStyle/>
          <a:p>
            <a:r>
              <a:rPr lang="zh-CN" altLang="en-US" dirty="0" smtClean="0"/>
              <a:t>在推出</a:t>
            </a:r>
            <a:r>
              <a:rPr lang="en-US" altLang="zh-CN" dirty="0" smtClean="0"/>
              <a:t>IBM 360</a:t>
            </a:r>
            <a:r>
              <a:rPr lang="zh-CN" altLang="en-US" dirty="0" smtClean="0"/>
              <a:t>系列机之前，</a:t>
            </a:r>
            <a:r>
              <a:rPr lang="en-US" altLang="zh-CN" dirty="0" smtClean="0"/>
              <a:t>IBM</a:t>
            </a:r>
            <a:r>
              <a:rPr lang="zh-CN" altLang="en-US" dirty="0" smtClean="0"/>
              <a:t>最初错误地估计了与早期机器的软件兼容性的重要性</a:t>
            </a:r>
            <a:endParaRPr lang="en-US" altLang="zh-CN" dirty="0" smtClean="0"/>
          </a:p>
          <a:p>
            <a:r>
              <a:rPr lang="en-US" altLang="zh-CN" dirty="0" smtClean="0"/>
              <a:t>Honeywell</a:t>
            </a:r>
            <a:r>
              <a:rPr lang="zh-CN" altLang="en-US" dirty="0" smtClean="0"/>
              <a:t>为</a:t>
            </a:r>
            <a:r>
              <a:rPr lang="en-US" altLang="zh-CN" dirty="0" smtClean="0"/>
              <a:t>H200</a:t>
            </a:r>
            <a:r>
              <a:rPr lang="zh-CN" altLang="en-US" dirty="0" smtClean="0"/>
              <a:t>系列机器提供翻译软件</a:t>
            </a:r>
            <a:r>
              <a:rPr lang="en-US" altLang="zh-CN" dirty="0" smtClean="0"/>
              <a:t>(“Liberator</a:t>
            </a:r>
            <a:r>
              <a:rPr lang="zh-CN" altLang="en-US" dirty="0" smtClean="0"/>
              <a:t>”</a:t>
            </a:r>
            <a:r>
              <a:rPr lang="en-US" altLang="zh-CN" dirty="0" smtClean="0"/>
              <a:t>)</a:t>
            </a:r>
            <a:r>
              <a:rPr lang="zh-CN" altLang="en-US" dirty="0" smtClean="0"/>
              <a:t>，抢走了一些</a:t>
            </a:r>
            <a:r>
              <a:rPr lang="en-US" altLang="zh-CN" dirty="0" smtClean="0"/>
              <a:t>IBM 1401</a:t>
            </a:r>
            <a:r>
              <a:rPr lang="zh-CN" altLang="en-US" dirty="0" smtClean="0"/>
              <a:t>客户</a:t>
            </a:r>
            <a:endParaRPr lang="en-US" altLang="zh-CN" dirty="0" smtClean="0"/>
          </a:p>
          <a:p>
            <a:r>
              <a:rPr lang="en-US" altLang="zh-CN" dirty="0" smtClean="0"/>
              <a:t>IBM</a:t>
            </a:r>
            <a:r>
              <a:rPr lang="zh-CN" altLang="en-US" dirty="0" smtClean="0"/>
              <a:t>对此进行了反击，为</a:t>
            </a:r>
            <a:r>
              <a:rPr lang="en-US" altLang="zh-CN" dirty="0" smtClean="0"/>
              <a:t>360</a:t>
            </a:r>
            <a:r>
              <a:rPr lang="zh-CN" altLang="en-US" dirty="0" smtClean="0"/>
              <a:t>系列增加了可选的微代码，该微代码可以模拟</a:t>
            </a:r>
            <a:r>
              <a:rPr lang="en-US" altLang="zh-CN" dirty="0" smtClean="0"/>
              <a:t>IBM 1401 ISA</a:t>
            </a:r>
            <a:r>
              <a:rPr lang="zh-CN" altLang="en-US" dirty="0" smtClean="0"/>
              <a:t>，后来又扩展到</a:t>
            </a:r>
            <a:r>
              <a:rPr lang="en-US" altLang="zh-CN" dirty="0" smtClean="0"/>
              <a:t>IBM 7000</a:t>
            </a:r>
            <a:r>
              <a:rPr lang="zh-CN" altLang="en-US" dirty="0" smtClean="0"/>
              <a:t>系列</a:t>
            </a:r>
            <a:endParaRPr lang="en-US" altLang="zh-CN" dirty="0" smtClean="0"/>
          </a:p>
          <a:p>
            <a:pPr lvl="1"/>
            <a:r>
              <a:rPr lang="en-US" dirty="0" smtClean="0"/>
              <a:t>1401</a:t>
            </a:r>
            <a:r>
              <a:rPr lang="zh-CN" altLang="en-US" dirty="0" smtClean="0"/>
              <a:t>上一个常用的程序是</a:t>
            </a:r>
            <a:r>
              <a:rPr lang="en-US" altLang="zh-CN" dirty="0" smtClean="0"/>
              <a:t>650</a:t>
            </a:r>
            <a:r>
              <a:rPr lang="zh-CN" altLang="en-US" dirty="0" smtClean="0"/>
              <a:t>模拟器，一些客户在</a:t>
            </a:r>
            <a:r>
              <a:rPr lang="en-US" altLang="zh-CN" dirty="0" smtClean="0"/>
              <a:t>1401</a:t>
            </a:r>
            <a:r>
              <a:rPr lang="zh-CN" altLang="en-US" dirty="0" smtClean="0"/>
              <a:t>上模拟运行</a:t>
            </a:r>
            <a:r>
              <a:rPr lang="en-US" altLang="zh-CN" dirty="0" smtClean="0"/>
              <a:t>650</a:t>
            </a:r>
            <a:r>
              <a:rPr lang="zh-CN" altLang="en-US" dirty="0" smtClean="0"/>
              <a:t>的多个程序</a:t>
            </a:r>
            <a:endParaRPr lang="en-US" dirty="0" smtClean="0"/>
          </a:p>
          <a:p>
            <a:pPr lvl="1"/>
            <a:r>
              <a:rPr lang="en-US" dirty="0" smtClean="0"/>
              <a:t>	(650</a:t>
            </a:r>
            <a:r>
              <a:rPr lang="zh-CN" altLang="en-US" dirty="0" smtClean="0"/>
              <a:t>在</a:t>
            </a:r>
            <a:r>
              <a:rPr lang="en-US" altLang="zh-CN" dirty="0" smtClean="0"/>
              <a:t>1401</a:t>
            </a:r>
            <a:r>
              <a:rPr lang="zh-CN" altLang="en-US" dirty="0" smtClean="0"/>
              <a:t>上模拟，</a:t>
            </a:r>
            <a:r>
              <a:rPr lang="en-US" altLang="zh-CN" dirty="0" smtClean="0"/>
              <a:t>1401</a:t>
            </a:r>
            <a:r>
              <a:rPr lang="zh-CN" altLang="en-US" dirty="0" smtClean="0"/>
              <a:t>在</a:t>
            </a:r>
            <a:r>
              <a:rPr lang="en-US" altLang="zh-CN" dirty="0" smtClean="0"/>
              <a:t>360</a:t>
            </a:r>
            <a:r>
              <a:rPr lang="zh-CN" altLang="en-US" dirty="0" smtClean="0"/>
              <a:t>上模拟）</a:t>
            </a:r>
            <a:endParaRPr lang="en-US" dirty="0"/>
          </a:p>
        </p:txBody>
      </p:sp>
      <p:sp>
        <p:nvSpPr>
          <p:cNvPr id="5" name="日期占位符 4"/>
          <p:cNvSpPr>
            <a:spLocks noGrp="1"/>
          </p:cNvSpPr>
          <p:nvPr>
            <p:ph type="dt" sz="half" idx="10"/>
          </p:nvPr>
        </p:nvSpPr>
        <p:spPr/>
        <p:txBody>
          <a:bodyPr/>
          <a:lstStyle/>
          <a:p>
            <a:fld id="{881F20C7-C29A-4099-8DC9-486C7793BA3F}" type="datetime1">
              <a:rPr lang="zh-CN" altLang="en-US" smtClean="0"/>
              <a:t>2020/2/27</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120</a:t>
            </a:fld>
            <a:endParaRPr lang="zh-CN" altLang="en-US" dirty="0"/>
          </a:p>
        </p:txBody>
      </p:sp>
    </p:spTree>
    <p:extLst>
      <p:ext uri="{BB962C8B-B14F-4D97-AF65-F5344CB8AC3E}">
        <p14:creationId xmlns:p14="http://schemas.microsoft.com/office/powerpoint/2010/main" val="162914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3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3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30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30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53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027"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4050" name="Rectangle 2"/>
          <p:cNvSpPr>
            <a:spLocks noGrp="1" noChangeArrowheads="1"/>
          </p:cNvSpPr>
          <p:nvPr>
            <p:ph type="title"/>
          </p:nvPr>
        </p:nvSpPr>
        <p:spPr/>
        <p:txBody>
          <a:bodyPr/>
          <a:lstStyle/>
          <a:p>
            <a:r>
              <a:rPr lang="en-US" smtClean="0"/>
              <a:t>60</a:t>
            </a:r>
            <a:r>
              <a:rPr lang="zh-CN" altLang="en-US" smtClean="0"/>
              <a:t>到</a:t>
            </a:r>
            <a:r>
              <a:rPr lang="en-US" altLang="zh-CN" smtClean="0"/>
              <a:t>70</a:t>
            </a:r>
            <a:r>
              <a:rPr lang="zh-CN" altLang="en-US" smtClean="0"/>
              <a:t>年代微程序盛行</a:t>
            </a:r>
            <a:endParaRPr lang="en-US" dirty="0"/>
          </a:p>
        </p:txBody>
      </p:sp>
      <p:sp>
        <p:nvSpPr>
          <p:cNvPr id="1154051" name="Rectangle 3"/>
          <p:cNvSpPr>
            <a:spLocks noGrp="1" noChangeArrowheads="1"/>
          </p:cNvSpPr>
          <p:nvPr>
            <p:ph idx="1"/>
          </p:nvPr>
        </p:nvSpPr>
        <p:spPr>
          <a:xfrm>
            <a:off x="457199" y="1258432"/>
            <a:ext cx="8428383" cy="4084749"/>
          </a:xfrm>
        </p:spPr>
        <p:txBody>
          <a:bodyPr>
            <a:normAutofit fontScale="85000" lnSpcReduction="10000"/>
          </a:bodyPr>
          <a:lstStyle/>
          <a:p>
            <a:r>
              <a:rPr lang="en-US" altLang="zh-CN" dirty="0" smtClean="0"/>
              <a:t>ROM</a:t>
            </a:r>
            <a:r>
              <a:rPr lang="zh-CN" altLang="en-US" dirty="0" smtClean="0"/>
              <a:t>比</a:t>
            </a:r>
            <a:r>
              <a:rPr lang="en-US" altLang="zh-CN" dirty="0" smtClean="0"/>
              <a:t>DRAM</a:t>
            </a:r>
            <a:r>
              <a:rPr lang="zh-CN" altLang="en-US" dirty="0" smtClean="0"/>
              <a:t>要快的多</a:t>
            </a:r>
            <a:endParaRPr lang="en-US" altLang="zh-CN" dirty="0" smtClean="0"/>
          </a:p>
          <a:p>
            <a:pPr lvl="1"/>
            <a:r>
              <a:rPr lang="zh-CN" altLang="en-US" dirty="0" smtClean="0"/>
              <a:t>逻辑器件（电子管）、主存（磁芯存储器）、</a:t>
            </a:r>
            <a:r>
              <a:rPr lang="en-US" altLang="zh-CN" dirty="0" smtClean="0"/>
              <a:t>ROM</a:t>
            </a:r>
            <a:r>
              <a:rPr lang="zh-CN" altLang="en-US" dirty="0" smtClean="0"/>
              <a:t>（二极管）</a:t>
            </a:r>
            <a:endParaRPr lang="en-US" altLang="zh-CN" dirty="0" smtClean="0"/>
          </a:p>
          <a:p>
            <a:pPr lvl="1"/>
            <a:r>
              <a:rPr lang="en-US" altLang="zh-CN" dirty="0"/>
              <a:t>ROM</a:t>
            </a:r>
            <a:r>
              <a:rPr lang="zh-CN" altLang="en-US" dirty="0"/>
              <a:t>和</a:t>
            </a:r>
            <a:r>
              <a:rPr lang="en-US" altLang="zh-CN" dirty="0"/>
              <a:t>RAM</a:t>
            </a:r>
            <a:r>
              <a:rPr lang="zh-CN" altLang="en-US" dirty="0"/>
              <a:t>速度之间的差异导致了额外的复杂指令</a:t>
            </a:r>
            <a:endParaRPr lang="en-US" altLang="zh-CN" dirty="0" smtClean="0"/>
          </a:p>
          <a:p>
            <a:r>
              <a:rPr lang="zh-CN" altLang="en-US" dirty="0" smtClean="0"/>
              <a:t>对于复杂的指令集，</a:t>
            </a:r>
            <a:r>
              <a:rPr lang="en-US" dirty="0" err="1" smtClean="0"/>
              <a:t>datapath</a:t>
            </a:r>
            <a:r>
              <a:rPr lang="zh-CN" altLang="en-US" dirty="0" smtClean="0"/>
              <a:t>和</a:t>
            </a:r>
            <a:r>
              <a:rPr lang="en-US" dirty="0" smtClean="0"/>
              <a:t>controller</a:t>
            </a:r>
            <a:r>
              <a:rPr lang="zh-CN" altLang="en-US" dirty="0" smtClean="0"/>
              <a:t>更便宜、更简单</a:t>
            </a:r>
            <a:endParaRPr lang="en-US" altLang="zh-CN" dirty="0" smtClean="0"/>
          </a:p>
          <a:p>
            <a:pPr lvl="1"/>
            <a:r>
              <a:rPr lang="zh-CN" altLang="en-US" dirty="0" smtClean="0"/>
              <a:t>新的指令（例如</a:t>
            </a:r>
            <a:r>
              <a:rPr lang="en-US" dirty="0" smtClean="0"/>
              <a:t> floating point</a:t>
            </a:r>
            <a:r>
              <a:rPr lang="zh-CN" altLang="en-US" dirty="0" smtClean="0"/>
              <a:t>）可以在不修改数据通路的情况下增加</a:t>
            </a:r>
            <a:endParaRPr lang="en-US" dirty="0" smtClean="0"/>
          </a:p>
          <a:p>
            <a:pPr lvl="1"/>
            <a:r>
              <a:rPr lang="zh-CN" altLang="en-US" dirty="0" smtClean="0"/>
              <a:t>修改控制器的</a:t>
            </a:r>
            <a:r>
              <a:rPr lang="en-US" altLang="zh-CN" dirty="0" smtClean="0"/>
              <a:t>bug</a:t>
            </a:r>
            <a:r>
              <a:rPr lang="zh-CN" altLang="en-US" dirty="0" smtClean="0"/>
              <a:t>更容易</a:t>
            </a:r>
            <a:endParaRPr lang="en-US" dirty="0" smtClean="0"/>
          </a:p>
          <a:p>
            <a:r>
              <a:rPr lang="zh-CN" altLang="en-US" dirty="0" smtClean="0"/>
              <a:t>不同型号的机器实现</a:t>
            </a:r>
            <a:r>
              <a:rPr lang="en-US" dirty="0" smtClean="0"/>
              <a:t>ISA</a:t>
            </a:r>
            <a:r>
              <a:rPr lang="zh-CN" altLang="en-US" dirty="0" smtClean="0"/>
              <a:t>的兼容性更简单、成本更低</a:t>
            </a:r>
            <a:endParaRPr lang="en-US" altLang="zh-CN" dirty="0" smtClean="0"/>
          </a:p>
          <a:p>
            <a:pPr>
              <a:buNone/>
            </a:pPr>
            <a:endParaRPr lang="en-US" dirty="0"/>
          </a:p>
        </p:txBody>
      </p:sp>
      <p:sp>
        <p:nvSpPr>
          <p:cNvPr id="6" name="日期占位符 5"/>
          <p:cNvSpPr>
            <a:spLocks noGrp="1"/>
          </p:cNvSpPr>
          <p:nvPr>
            <p:ph type="dt" sz="half" idx="10"/>
          </p:nvPr>
        </p:nvSpPr>
        <p:spPr/>
        <p:txBody>
          <a:bodyPr/>
          <a:lstStyle/>
          <a:p>
            <a:fld id="{B071045A-CFAA-4466-A56D-6FDBD192D3FF}" type="datetime1">
              <a:rPr lang="zh-CN" altLang="en-US" smtClean="0"/>
              <a:t>2020/2/27</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121</a:t>
            </a:fld>
            <a:endParaRPr lang="zh-CN" altLang="en-US" dirty="0"/>
          </a:p>
        </p:txBody>
      </p:sp>
      <p:sp>
        <p:nvSpPr>
          <p:cNvPr id="1154052" name="Text Box 4"/>
          <p:cNvSpPr txBox="1">
            <a:spLocks noChangeArrowheads="1"/>
          </p:cNvSpPr>
          <p:nvPr/>
        </p:nvSpPr>
        <p:spPr bwMode="auto">
          <a:xfrm>
            <a:off x="719541" y="5268864"/>
            <a:ext cx="7377113" cy="954107"/>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u="none" strike="noStrike" kern="1200" cap="none" spc="0" normalizeH="0" baseline="0" noProof="0" dirty="0" smtClean="0">
                <a:ln>
                  <a:noFill/>
                </a:ln>
                <a:solidFill>
                  <a:srgbClr val="C00000"/>
                </a:solidFill>
                <a:effectLst/>
                <a:uLnTx/>
                <a:uFillTx/>
                <a:latin typeface="+mj-ea"/>
                <a:ea typeface="+mj-ea"/>
                <a:cs typeface="Calibri"/>
              </a:rPr>
              <a:t>除了低档的或者性能最高机器，所有计算机都采用微程序控制</a:t>
            </a:r>
            <a:endParaRPr kumimoji="0" lang="en-US" sz="2800" b="1" u="none" strike="noStrike" kern="1200" cap="none" spc="0" normalizeH="0" baseline="0" noProof="0" dirty="0">
              <a:ln>
                <a:noFill/>
              </a:ln>
              <a:solidFill>
                <a:srgbClr val="C00000"/>
              </a:solidFill>
              <a:effectLst/>
              <a:uLnTx/>
              <a:uFillTx/>
              <a:latin typeface="+mj-ea"/>
              <a:ea typeface="+mj-ea"/>
              <a:cs typeface="Calibri"/>
            </a:endParaRPr>
          </a:p>
        </p:txBody>
      </p:sp>
    </p:spTree>
    <p:extLst>
      <p:ext uri="{BB962C8B-B14F-4D97-AF65-F5344CB8AC3E}">
        <p14:creationId xmlns:p14="http://schemas.microsoft.com/office/powerpoint/2010/main" val="2886696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4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05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100" name="Rectangle 4"/>
          <p:cNvSpPr>
            <a:spLocks noGrp="1" noChangeArrowheads="1"/>
          </p:cNvSpPr>
          <p:nvPr>
            <p:ph type="title"/>
          </p:nvPr>
        </p:nvSpPr>
        <p:spPr/>
        <p:txBody>
          <a:bodyPr/>
          <a:lstStyle/>
          <a:p>
            <a:r>
              <a:rPr lang="en-US" smtClean="0"/>
              <a:t>80</a:t>
            </a:r>
            <a:r>
              <a:rPr lang="zh-CN" altLang="en-US" smtClean="0"/>
              <a:t>年代初的微程序技术</a:t>
            </a:r>
            <a:endParaRPr lang="en-US" dirty="0"/>
          </a:p>
        </p:txBody>
      </p:sp>
      <p:sp>
        <p:nvSpPr>
          <p:cNvPr id="1156101" name="Rectangle 5"/>
          <p:cNvSpPr>
            <a:spLocks noGrp="1" noChangeArrowheads="1"/>
          </p:cNvSpPr>
          <p:nvPr>
            <p:ph idx="1"/>
          </p:nvPr>
        </p:nvSpPr>
        <p:spPr/>
        <p:txBody>
          <a:bodyPr>
            <a:normAutofit fontScale="70000" lnSpcReduction="20000"/>
          </a:bodyPr>
          <a:lstStyle/>
          <a:p>
            <a:pPr>
              <a:lnSpc>
                <a:spcPct val="120000"/>
              </a:lnSpc>
            </a:pPr>
            <a:r>
              <a:rPr lang="zh-CN" altLang="en-US" dirty="0" smtClean="0"/>
              <a:t>微程序技术的进展孕育了更复杂的微程序控制的机器</a:t>
            </a:r>
            <a:endParaRPr lang="en-US" altLang="zh-CN" dirty="0" smtClean="0"/>
          </a:p>
          <a:p>
            <a:pPr lvl="1">
              <a:lnSpc>
                <a:spcPct val="120000"/>
              </a:lnSpc>
            </a:pPr>
            <a:r>
              <a:rPr lang="zh-CN" altLang="en-US" dirty="0" smtClean="0"/>
              <a:t>复杂指令集导致</a:t>
            </a:r>
            <a:r>
              <a:rPr lang="en-US" altLang="zh-CN" dirty="0" smtClean="0"/>
              <a:t>µcode</a:t>
            </a:r>
            <a:r>
              <a:rPr lang="zh-CN" altLang="en-US" dirty="0" smtClean="0"/>
              <a:t>需要子程序和调用堆栈</a:t>
            </a:r>
            <a:endParaRPr lang="en-US" altLang="zh-CN" dirty="0" smtClean="0"/>
          </a:p>
          <a:p>
            <a:pPr lvl="1">
              <a:lnSpc>
                <a:spcPct val="120000"/>
              </a:lnSpc>
            </a:pPr>
            <a:r>
              <a:rPr lang="zh-CN" altLang="en-US" dirty="0" smtClean="0"/>
              <a:t>需要修复控制程序中的</a:t>
            </a:r>
            <a:r>
              <a:rPr lang="en-US" altLang="zh-CN" dirty="0" smtClean="0"/>
              <a:t>bug</a:t>
            </a:r>
            <a:r>
              <a:rPr lang="zh-CN" altLang="en-US" dirty="0" smtClean="0"/>
              <a:t>与</a:t>
            </a:r>
            <a:r>
              <a:rPr lang="en-US" dirty="0" smtClean="0"/>
              <a:t>µROM </a:t>
            </a:r>
            <a:r>
              <a:rPr lang="zh-CN" altLang="en-US" dirty="0" smtClean="0"/>
              <a:t>的只读属性冲突</a:t>
            </a:r>
            <a:r>
              <a:rPr lang="en-US" dirty="0" smtClean="0"/>
              <a:t> </a:t>
            </a:r>
          </a:p>
          <a:p>
            <a:pPr lvl="1">
              <a:lnSpc>
                <a:spcPct val="120000"/>
              </a:lnSpc>
            </a:pPr>
            <a:r>
              <a:rPr lang="en-US" dirty="0" smtClean="0">
                <a:sym typeface="Wingdings"/>
              </a:rPr>
              <a:t></a:t>
            </a:r>
            <a:r>
              <a:rPr lang="en-US" dirty="0" smtClean="0"/>
              <a:t>Writable Control Store (WCS)  (B1700, </a:t>
            </a:r>
            <a:r>
              <a:rPr lang="en-US" dirty="0" err="1" smtClean="0"/>
              <a:t>QMachine</a:t>
            </a:r>
            <a:r>
              <a:rPr lang="en-US" dirty="0" smtClean="0"/>
              <a:t>, Intel i432, …)</a:t>
            </a:r>
          </a:p>
          <a:p>
            <a:pPr>
              <a:lnSpc>
                <a:spcPct val="120000"/>
              </a:lnSpc>
            </a:pPr>
            <a:r>
              <a:rPr lang="zh-CN" altLang="en-US" dirty="0" smtClean="0"/>
              <a:t>随着超大规模集成电路技术的出现，有关</a:t>
            </a:r>
            <a:r>
              <a:rPr lang="en-US" altLang="zh-CN" dirty="0" smtClean="0"/>
              <a:t>ROM</a:t>
            </a:r>
            <a:r>
              <a:rPr lang="zh-CN" altLang="en-US" dirty="0" smtClean="0"/>
              <a:t>和</a:t>
            </a:r>
            <a:r>
              <a:rPr lang="en-US" altLang="zh-CN" dirty="0" smtClean="0"/>
              <a:t>RAM</a:t>
            </a:r>
            <a:r>
              <a:rPr lang="zh-CN" altLang="en-US" dirty="0" smtClean="0"/>
              <a:t>速度的假设变得无效</a:t>
            </a:r>
            <a:endParaRPr lang="en-US" altLang="zh-CN" dirty="0">
              <a:sym typeface="Wingdings"/>
            </a:endParaRPr>
          </a:p>
          <a:p>
            <a:pPr lvl="1"/>
            <a:r>
              <a:rPr lang="zh-CN" altLang="en-US" dirty="0"/>
              <a:t>逻辑部件、存储部件（</a:t>
            </a:r>
            <a:r>
              <a:rPr lang="en-US" altLang="zh-CN" dirty="0"/>
              <a:t>RAM, ROM</a:t>
            </a:r>
            <a:r>
              <a:rPr lang="zh-CN" altLang="en-US" dirty="0"/>
              <a:t>）均采用</a:t>
            </a:r>
            <a:r>
              <a:rPr lang="en-US" altLang="zh-CN" dirty="0"/>
              <a:t>MOS</a:t>
            </a:r>
            <a:r>
              <a:rPr lang="zh-CN" altLang="en-US" dirty="0"/>
              <a:t>晶体管实现</a:t>
            </a:r>
            <a:endParaRPr lang="en-US" altLang="zh-CN" dirty="0"/>
          </a:p>
          <a:p>
            <a:pPr lvl="1"/>
            <a:r>
              <a:rPr lang="zh-CN" altLang="en-US" dirty="0"/>
              <a:t>半导体</a:t>
            </a:r>
            <a:r>
              <a:rPr lang="en-US" altLang="zh-CN" dirty="0"/>
              <a:t>RAM</a:t>
            </a:r>
            <a:r>
              <a:rPr lang="zh-CN" altLang="en-US" dirty="0"/>
              <a:t>与</a:t>
            </a:r>
            <a:r>
              <a:rPr lang="en-US" altLang="zh-CN" dirty="0"/>
              <a:t>ROM</a:t>
            </a:r>
            <a:r>
              <a:rPr lang="zh-CN" altLang="en-US" dirty="0"/>
              <a:t>的存取速度相同</a:t>
            </a:r>
            <a:endParaRPr lang="en-US" altLang="zh-CN" dirty="0"/>
          </a:p>
          <a:p>
            <a:pPr>
              <a:lnSpc>
                <a:spcPct val="120000"/>
              </a:lnSpc>
            </a:pPr>
            <a:r>
              <a:rPr lang="zh-CN" altLang="en-US" dirty="0" smtClean="0"/>
              <a:t>随着编译器技术的进步复杂指令变得不再那么重要</a:t>
            </a:r>
            <a:endParaRPr lang="en-US" altLang="zh-CN" dirty="0" smtClean="0"/>
          </a:p>
          <a:p>
            <a:pPr>
              <a:lnSpc>
                <a:spcPct val="120000"/>
              </a:lnSpc>
            </a:pPr>
            <a:r>
              <a:rPr lang="zh-CN" altLang="en-US" dirty="0" smtClean="0"/>
              <a:t>随着微结构技术的进步（</a:t>
            </a:r>
            <a:r>
              <a:rPr lang="en-US" altLang="zh-CN" dirty="0" err="1" smtClean="0"/>
              <a:t>pipeling</a:t>
            </a:r>
            <a:r>
              <a:rPr lang="en-US" altLang="zh-CN" dirty="0" smtClean="0"/>
              <a:t>, caches and buffers</a:t>
            </a:r>
            <a:r>
              <a:rPr lang="zh-CN" altLang="en-US" dirty="0" smtClean="0"/>
              <a:t>）</a:t>
            </a:r>
            <a:r>
              <a:rPr lang="en-US" altLang="zh-CN" dirty="0" smtClean="0"/>
              <a:t>,</a:t>
            </a:r>
            <a:r>
              <a:rPr lang="zh-CN" altLang="en-US" dirty="0" smtClean="0"/>
              <a:t>使得多周期执行</a:t>
            </a:r>
            <a:r>
              <a:rPr lang="en-US" altLang="zh-CN" dirty="0" err="1" smtClean="0"/>
              <a:t>reg-reg</a:t>
            </a:r>
            <a:r>
              <a:rPr lang="zh-CN" altLang="en-US" dirty="0" smtClean="0"/>
              <a:t>指令失去了吸引力</a:t>
            </a:r>
            <a:endParaRPr lang="en-US" dirty="0"/>
          </a:p>
        </p:txBody>
      </p:sp>
      <p:sp>
        <p:nvSpPr>
          <p:cNvPr id="5" name="日期占位符 4"/>
          <p:cNvSpPr>
            <a:spLocks noGrp="1"/>
          </p:cNvSpPr>
          <p:nvPr>
            <p:ph type="dt" sz="half" idx="10"/>
          </p:nvPr>
        </p:nvSpPr>
        <p:spPr/>
        <p:txBody>
          <a:bodyPr/>
          <a:lstStyle/>
          <a:p>
            <a:fld id="{29F8B38D-879F-4393-BA16-C39F1822FC1B}" type="datetime1">
              <a:rPr lang="zh-CN" altLang="en-US" smtClean="0"/>
              <a:t>2020/2/27</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122</a:t>
            </a:fld>
            <a:endParaRPr lang="zh-CN" altLang="en-US" dirty="0"/>
          </a:p>
        </p:txBody>
      </p:sp>
    </p:spTree>
    <p:extLst>
      <p:ext uri="{BB962C8B-B14F-4D97-AF65-F5344CB8AC3E}">
        <p14:creationId xmlns:p14="http://schemas.microsoft.com/office/powerpoint/2010/main" val="3170671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610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5610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5610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5610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5610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610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5610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610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610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101"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p:txBody>
          <a:bodyPr/>
          <a:lstStyle/>
          <a:p>
            <a:r>
              <a:rPr lang="en-US" smtClean="0"/>
              <a:t> Writable Control Store (WCS)</a:t>
            </a:r>
            <a:endParaRPr lang="en-US"/>
          </a:p>
        </p:txBody>
      </p:sp>
      <p:sp>
        <p:nvSpPr>
          <p:cNvPr id="1155075" name="Rectangle 3"/>
          <p:cNvSpPr>
            <a:spLocks noGrp="1" noChangeArrowheads="1"/>
          </p:cNvSpPr>
          <p:nvPr>
            <p:ph idx="1"/>
          </p:nvPr>
        </p:nvSpPr>
        <p:spPr/>
        <p:txBody>
          <a:bodyPr>
            <a:normAutofit lnSpcReduction="10000"/>
          </a:bodyPr>
          <a:lstStyle/>
          <a:p>
            <a:r>
              <a:rPr lang="zh-CN" altLang="en-US" sz="2400" dirty="0" smtClean="0"/>
              <a:t>使用</a:t>
            </a:r>
            <a:r>
              <a:rPr lang="en-US" altLang="zh-CN" sz="2400" dirty="0" smtClean="0"/>
              <a:t>RAM</a:t>
            </a:r>
            <a:r>
              <a:rPr lang="zh-CN" altLang="en-US" sz="2400" dirty="0" smtClean="0"/>
              <a:t>实现控制存储</a:t>
            </a:r>
            <a:endParaRPr lang="en-US" sz="2400" dirty="0" smtClean="0"/>
          </a:p>
          <a:p>
            <a:pPr lvl="1"/>
            <a:r>
              <a:rPr lang="en-US" sz="2000" dirty="0" smtClean="0"/>
              <a:t>MOS SRAM</a:t>
            </a:r>
            <a:r>
              <a:rPr lang="zh-CN" altLang="en-US" sz="2000" dirty="0" smtClean="0"/>
              <a:t>内存几乎和控制存储一样快</a:t>
            </a:r>
            <a:endParaRPr lang="en-US" altLang="zh-CN" sz="2000" dirty="0"/>
          </a:p>
          <a:p>
            <a:pPr lvl="2"/>
            <a:r>
              <a:rPr lang="zh-CN" altLang="en-US" sz="1600" dirty="0" smtClean="0"/>
              <a:t>过去 磁芯存储器</a:t>
            </a:r>
            <a:r>
              <a:rPr lang="en-US" altLang="zh-CN" sz="1600" dirty="0"/>
              <a:t>/</a:t>
            </a:r>
            <a:r>
              <a:rPr lang="en-US" altLang="zh-CN" sz="1600" dirty="0" smtClean="0"/>
              <a:t>DRAM </a:t>
            </a:r>
            <a:r>
              <a:rPr lang="zh-CN" altLang="en-US" sz="1600" dirty="0" smtClean="0"/>
              <a:t>要比控制存储器慢</a:t>
            </a:r>
            <a:r>
              <a:rPr lang="en-US" altLang="zh-CN" sz="1600" dirty="0" smtClean="0"/>
              <a:t>2-10</a:t>
            </a:r>
            <a:r>
              <a:rPr lang="zh-CN" altLang="en-US" sz="1600" dirty="0" smtClean="0"/>
              <a:t>倍</a:t>
            </a:r>
            <a:endParaRPr lang="en-US" altLang="zh-CN" sz="1600" dirty="0" smtClean="0"/>
          </a:p>
          <a:p>
            <a:pPr lvl="1"/>
            <a:r>
              <a:rPr lang="zh-CN" altLang="en-US" sz="2000" dirty="0" smtClean="0"/>
              <a:t>要写出没有</a:t>
            </a:r>
            <a:r>
              <a:rPr lang="en-US" altLang="zh-CN" sz="2000" dirty="0" smtClean="0"/>
              <a:t>bug</a:t>
            </a:r>
            <a:r>
              <a:rPr lang="zh-CN" altLang="en-US" sz="2000" dirty="0" smtClean="0"/>
              <a:t>的微程序是很困难的</a:t>
            </a:r>
            <a:endParaRPr lang="en-US" altLang="zh-CN" sz="2000" dirty="0"/>
          </a:p>
          <a:p>
            <a:pPr lvl="1"/>
            <a:endParaRPr lang="en-US" altLang="zh-CN" sz="2000" dirty="0" smtClean="0">
              <a:solidFill>
                <a:srgbClr val="FF0000"/>
              </a:solidFill>
            </a:endParaRPr>
          </a:p>
          <a:p>
            <a:pPr lvl="1"/>
            <a:r>
              <a:rPr lang="zh-CN" altLang="en-US" sz="2000" dirty="0" smtClean="0">
                <a:solidFill>
                  <a:srgbClr val="FF0000"/>
                </a:solidFill>
              </a:rPr>
              <a:t>使用可修改的</a:t>
            </a:r>
            <a:r>
              <a:rPr lang="en-US" altLang="zh-CN" sz="2000" dirty="0" smtClean="0">
                <a:solidFill>
                  <a:srgbClr val="FF0000"/>
                </a:solidFill>
              </a:rPr>
              <a:t>RAM</a:t>
            </a:r>
            <a:r>
              <a:rPr lang="zh-CN" altLang="en-US" sz="2000" dirty="0" smtClean="0">
                <a:solidFill>
                  <a:srgbClr val="FF0000"/>
                </a:solidFill>
              </a:rPr>
              <a:t>存储微程序有利于微程序的维护</a:t>
            </a:r>
            <a:endParaRPr lang="en-US" sz="2000" dirty="0" smtClean="0">
              <a:solidFill>
                <a:srgbClr val="FF0000"/>
              </a:solidFill>
            </a:endParaRPr>
          </a:p>
          <a:p>
            <a:pPr lvl="1"/>
            <a:r>
              <a:rPr lang="zh-CN" altLang="en-US" sz="2000" dirty="0" smtClean="0"/>
              <a:t>一些小型机提供了</a:t>
            </a:r>
            <a:r>
              <a:rPr lang="en-US" sz="2000" dirty="0" smtClean="0"/>
              <a:t>User-WCS</a:t>
            </a:r>
            <a:r>
              <a:rPr lang="zh-CN" altLang="en-US" sz="2000" dirty="0" smtClean="0"/>
              <a:t>选项。即允许用户修改微指令</a:t>
            </a:r>
            <a:endParaRPr lang="en-US" sz="2000" dirty="0" smtClean="0"/>
          </a:p>
          <a:p>
            <a:r>
              <a:rPr lang="en-US" sz="2400" dirty="0" smtClean="0"/>
              <a:t>User-WCS </a:t>
            </a:r>
            <a:r>
              <a:rPr lang="zh-CN" altLang="en-US" sz="2400" dirty="0" smtClean="0"/>
              <a:t>失败的原因</a:t>
            </a:r>
            <a:endParaRPr lang="en-US" sz="2400" dirty="0" smtClean="0"/>
          </a:p>
          <a:p>
            <a:pPr lvl="1"/>
            <a:r>
              <a:rPr lang="zh-CN" altLang="en-US" sz="2000" dirty="0" smtClean="0"/>
              <a:t>几乎没有编程工具支持</a:t>
            </a:r>
            <a:endParaRPr lang="en-US" sz="2000" dirty="0" smtClean="0"/>
          </a:p>
          <a:p>
            <a:pPr lvl="1"/>
            <a:r>
              <a:rPr lang="zh-CN" altLang="en-US" sz="2000" dirty="0" smtClean="0"/>
              <a:t>很难将应用软件装入很小的</a:t>
            </a:r>
            <a:r>
              <a:rPr lang="en-US" altLang="zh-CN" sz="2000" dirty="0" smtClean="0"/>
              <a:t>WCS</a:t>
            </a:r>
            <a:r>
              <a:rPr lang="zh-CN" altLang="en-US" sz="2000" dirty="0" smtClean="0"/>
              <a:t>中</a:t>
            </a:r>
            <a:endParaRPr lang="en-US" sz="2000" dirty="0" smtClean="0"/>
          </a:p>
          <a:p>
            <a:pPr lvl="1"/>
            <a:r>
              <a:rPr lang="zh-CN" altLang="en-US" sz="2000" dirty="0" smtClean="0"/>
              <a:t>在用户级别使用微程序控制来模拟原来的</a:t>
            </a:r>
            <a:r>
              <a:rPr lang="en-US" altLang="zh-CN" sz="2000" dirty="0" smtClean="0"/>
              <a:t>ISA</a:t>
            </a:r>
            <a:r>
              <a:rPr lang="zh-CN" altLang="en-US" sz="2000" dirty="0" smtClean="0"/>
              <a:t>，对其他人用处不大</a:t>
            </a:r>
            <a:endParaRPr lang="en-US" altLang="zh-CN" sz="2000" dirty="0" smtClean="0"/>
          </a:p>
          <a:p>
            <a:pPr lvl="1"/>
            <a:r>
              <a:rPr lang="zh-CN" altLang="en-US" sz="2000" dirty="0" smtClean="0"/>
              <a:t>大量的</a:t>
            </a:r>
            <a:r>
              <a:rPr lang="en-US" altLang="zh-CN" sz="2000" dirty="0" smtClean="0"/>
              <a:t>WCS</a:t>
            </a:r>
            <a:r>
              <a:rPr lang="zh-CN" altLang="en-US" sz="2000" dirty="0" smtClean="0"/>
              <a:t>空间用来保存处理器状态导致上下文切换代价昂贵</a:t>
            </a:r>
            <a:endParaRPr lang="en-US" sz="2000" dirty="0" smtClean="0"/>
          </a:p>
          <a:p>
            <a:pPr lvl="1"/>
            <a:r>
              <a:rPr lang="zh-CN" altLang="en-US" sz="2000" dirty="0" smtClean="0"/>
              <a:t>如果用户改变微代码环境保护很困难</a:t>
            </a:r>
            <a:endParaRPr lang="en-US" sz="2000" dirty="0" smtClean="0"/>
          </a:p>
          <a:p>
            <a:pPr lvl="1"/>
            <a:r>
              <a:rPr lang="zh-CN" altLang="en-US" sz="2000" dirty="0" smtClean="0"/>
              <a:t>虚拟存储要求微代码具有</a:t>
            </a:r>
            <a:r>
              <a:rPr lang="en-US" altLang="zh-CN" sz="2000" dirty="0" err="1" smtClean="0"/>
              <a:t>restartable</a:t>
            </a:r>
            <a:r>
              <a:rPr lang="zh-CN" altLang="en-US" sz="2000" dirty="0" smtClean="0"/>
              <a:t>能力</a:t>
            </a:r>
            <a:endParaRPr lang="en-US" sz="2000" dirty="0"/>
          </a:p>
        </p:txBody>
      </p:sp>
      <p:sp>
        <p:nvSpPr>
          <p:cNvPr id="5" name="日期占位符 4"/>
          <p:cNvSpPr>
            <a:spLocks noGrp="1"/>
          </p:cNvSpPr>
          <p:nvPr>
            <p:ph type="dt" sz="half" idx="10"/>
          </p:nvPr>
        </p:nvSpPr>
        <p:spPr/>
        <p:txBody>
          <a:bodyPr/>
          <a:lstStyle/>
          <a:p>
            <a:fld id="{6300C571-CB92-4517-95C8-702FBA9C3A7A}" type="datetime1">
              <a:rPr lang="zh-CN" altLang="en-US" smtClean="0"/>
              <a:t>2020/2/27</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123</a:t>
            </a:fld>
            <a:endParaRPr lang="zh-CN" altLang="en-US" dirty="0"/>
          </a:p>
        </p:txBody>
      </p:sp>
    </p:spTree>
    <p:extLst>
      <p:ext uri="{BB962C8B-B14F-4D97-AF65-F5344CB8AC3E}">
        <p14:creationId xmlns:p14="http://schemas.microsoft.com/office/powerpoint/2010/main" val="2435001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5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55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550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550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550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50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550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5507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5507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550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5507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5507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550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75"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a:xfrm>
            <a:off x="838200" y="152400"/>
            <a:ext cx="7292975" cy="736600"/>
          </a:xfrm>
        </p:spPr>
        <p:txBody>
          <a:bodyPr/>
          <a:lstStyle/>
          <a:p>
            <a:r>
              <a:rPr lang="en-US"/>
              <a:t>VAX 11-780 Microcode</a:t>
            </a:r>
          </a:p>
        </p:txBody>
      </p:sp>
      <p:pic>
        <p:nvPicPr>
          <p:cNvPr id="1144835" name="Picture 3" descr="vax-11-780-ucode"/>
          <p:cNvPicPr>
            <a:picLocks noChangeAspect="1" noChangeArrowheads="1"/>
          </p:cNvPicPr>
          <p:nvPr/>
        </p:nvPicPr>
        <p:blipFill>
          <a:blip r:embed="rId3"/>
          <a:srcRect/>
          <a:stretch>
            <a:fillRect/>
          </a:stretch>
        </p:blipFill>
        <p:spPr bwMode="auto">
          <a:xfrm>
            <a:off x="0" y="838200"/>
            <a:ext cx="9144000" cy="5788025"/>
          </a:xfrm>
          <a:prstGeom prst="rect">
            <a:avLst/>
          </a:prstGeom>
          <a:noFill/>
        </p:spPr>
      </p:pic>
      <p:sp>
        <p:nvSpPr>
          <p:cNvPr id="5" name="日期占位符 4"/>
          <p:cNvSpPr>
            <a:spLocks noGrp="1"/>
          </p:cNvSpPr>
          <p:nvPr>
            <p:ph type="dt" sz="half" idx="10"/>
          </p:nvPr>
        </p:nvSpPr>
        <p:spPr/>
        <p:txBody>
          <a:bodyPr/>
          <a:lstStyle/>
          <a:p>
            <a:fld id="{3120FB44-56D8-4E72-AAE2-19AE4977059E}" type="datetime1">
              <a:rPr lang="zh-CN" altLang="en-US" smtClean="0"/>
              <a:t>2020/2/27</a:t>
            </a:fld>
            <a:endParaRPr lang="zh-CN" altLang="en-US"/>
          </a:p>
        </p:txBody>
      </p:sp>
      <p:sp>
        <p:nvSpPr>
          <p:cNvPr id="2" name="灯片编号占位符 1"/>
          <p:cNvSpPr>
            <a:spLocks noGrp="1"/>
          </p:cNvSpPr>
          <p:nvPr>
            <p:ph type="sldNum" sz="quarter" idx="11"/>
          </p:nvPr>
        </p:nvSpPr>
        <p:spPr/>
        <p:txBody>
          <a:bodyPr/>
          <a:lstStyle/>
          <a:p>
            <a:fld id="{8BD4F407-B401-4F27-B84C-F4D1FCFDF361}" type="slidenum">
              <a:rPr lang="zh-CN" altLang="en-US" smtClean="0"/>
              <a:pPr/>
              <a:t>124</a:t>
            </a:fld>
            <a:endParaRPr lang="zh-CN" altLang="en-US"/>
          </a:p>
        </p:txBody>
      </p:sp>
    </p:spTree>
    <p:extLst>
      <p:ext uri="{BB962C8B-B14F-4D97-AF65-F5344CB8AC3E}">
        <p14:creationId xmlns:p14="http://schemas.microsoft.com/office/powerpoint/2010/main" val="410628148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smtClean="0"/>
              <a:t>80</a:t>
            </a:r>
            <a:r>
              <a:rPr lang="zh-CN" altLang="en-US" smtClean="0"/>
              <a:t>年初：微程序控制机器分析</a:t>
            </a:r>
            <a:endParaRPr lang="zh-CN" altLang="en-US" dirty="0" smtClean="0"/>
          </a:p>
        </p:txBody>
      </p:sp>
      <p:sp>
        <p:nvSpPr>
          <p:cNvPr id="66563" name="内容占位符 2"/>
          <p:cNvSpPr>
            <a:spLocks noGrp="1"/>
          </p:cNvSpPr>
          <p:nvPr>
            <p:ph idx="1"/>
          </p:nvPr>
        </p:nvSpPr>
        <p:spPr/>
        <p:txBody>
          <a:bodyPr>
            <a:normAutofit fontScale="70000" lnSpcReduction="20000"/>
          </a:bodyPr>
          <a:lstStyle/>
          <a:p>
            <a:r>
              <a:rPr lang="zh-CN" altLang="en-US" dirty="0" smtClean="0"/>
              <a:t>用高级语言编程成为主流</a:t>
            </a:r>
            <a:endParaRPr lang="en-US" altLang="zh-CN" dirty="0" smtClean="0"/>
          </a:p>
          <a:p>
            <a:pPr lvl="1"/>
            <a:r>
              <a:rPr lang="zh-CN" altLang="en-US" dirty="0" smtClean="0"/>
              <a:t>关键问题：编译器会生成什么指令？</a:t>
            </a:r>
            <a:endParaRPr lang="en-US" altLang="zh-CN" dirty="0" smtClean="0"/>
          </a:p>
          <a:p>
            <a:r>
              <a:rPr lang="en-US" altLang="zh-CN" dirty="0" smtClean="0"/>
              <a:t>IBM</a:t>
            </a:r>
            <a:r>
              <a:rPr lang="zh-CN" altLang="en-US" dirty="0" smtClean="0"/>
              <a:t>的</a:t>
            </a:r>
            <a:r>
              <a:rPr lang="en-US" altLang="zh-CN" dirty="0" smtClean="0"/>
              <a:t>John </a:t>
            </a:r>
            <a:r>
              <a:rPr lang="en-US" altLang="zh-CN" dirty="0" err="1" smtClean="0"/>
              <a:t>Cocke</a:t>
            </a:r>
            <a:r>
              <a:rPr lang="zh-CN" altLang="en-US" dirty="0" smtClean="0"/>
              <a:t>团队</a:t>
            </a:r>
            <a:endParaRPr lang="en-US" altLang="zh-CN" dirty="0" smtClean="0"/>
          </a:p>
          <a:p>
            <a:pPr lvl="1"/>
            <a:r>
              <a:rPr lang="zh-CN" altLang="en-US" dirty="0" smtClean="0"/>
              <a:t>为小型计算机</a:t>
            </a:r>
            <a:r>
              <a:rPr lang="en-US" altLang="zh-CN" dirty="0" smtClean="0"/>
              <a:t>801</a:t>
            </a:r>
            <a:r>
              <a:rPr lang="zh-CN" altLang="en-US" dirty="0" smtClean="0"/>
              <a:t>（</a:t>
            </a:r>
            <a:r>
              <a:rPr lang="en-US" altLang="zh-CN" dirty="0" smtClean="0"/>
              <a:t>ECL</a:t>
            </a:r>
            <a:r>
              <a:rPr lang="zh-CN" altLang="en-US" dirty="0" smtClean="0"/>
              <a:t> </a:t>
            </a:r>
            <a:r>
              <a:rPr lang="en-US" altLang="zh-CN" dirty="0" smtClean="0"/>
              <a:t>Server</a:t>
            </a:r>
            <a:r>
              <a:rPr lang="zh-CN" altLang="en-US" dirty="0" smtClean="0"/>
              <a:t>）开发了更简单的 </a:t>
            </a:r>
            <a:r>
              <a:rPr lang="en-US" altLang="zh-CN" dirty="0" smtClean="0"/>
              <a:t>ISA </a:t>
            </a:r>
            <a:r>
              <a:rPr lang="zh-CN" altLang="en-US" dirty="0" smtClean="0"/>
              <a:t>和编译器</a:t>
            </a:r>
            <a:endParaRPr lang="en-US" altLang="zh-CN" dirty="0" smtClean="0"/>
          </a:p>
          <a:p>
            <a:pPr lvl="1"/>
            <a:r>
              <a:rPr lang="zh-CN" altLang="en-US" dirty="0" smtClean="0"/>
              <a:t>移植到</a:t>
            </a:r>
            <a:r>
              <a:rPr lang="en-US" altLang="zh-CN" dirty="0" smtClean="0"/>
              <a:t>IBM370</a:t>
            </a:r>
            <a:r>
              <a:rPr lang="zh-CN" altLang="en-US" dirty="0" smtClean="0"/>
              <a:t>，仅使用</a:t>
            </a:r>
            <a:r>
              <a:rPr lang="en-US" altLang="zh-CN" dirty="0" smtClean="0"/>
              <a:t>IBM 370</a:t>
            </a:r>
            <a:r>
              <a:rPr lang="zh-CN" altLang="en-US" dirty="0" smtClean="0"/>
              <a:t>的简单的寄存器</a:t>
            </a:r>
            <a:r>
              <a:rPr lang="en-US" altLang="zh-CN" dirty="0" smtClean="0"/>
              <a:t>-</a:t>
            </a:r>
            <a:r>
              <a:rPr lang="zh-CN" altLang="en-US" dirty="0" smtClean="0"/>
              <a:t>寄存器及</a:t>
            </a:r>
            <a:r>
              <a:rPr lang="en-US" altLang="zh-CN" dirty="0" smtClean="0"/>
              <a:t>load/store</a:t>
            </a:r>
            <a:r>
              <a:rPr lang="zh-CN" altLang="en-US" dirty="0" smtClean="0"/>
              <a:t>指令</a:t>
            </a:r>
            <a:endParaRPr lang="en-US" altLang="zh-CN" dirty="0" smtClean="0"/>
          </a:p>
          <a:p>
            <a:pPr lvl="1"/>
            <a:r>
              <a:rPr lang="zh-CN" altLang="en-US" dirty="0" smtClean="0"/>
              <a:t>发现：与原</a:t>
            </a:r>
            <a:r>
              <a:rPr lang="en-US" altLang="zh-CN" dirty="0" smtClean="0"/>
              <a:t>IBM 370</a:t>
            </a:r>
            <a:r>
              <a:rPr lang="zh-CN" altLang="en-US" dirty="0" smtClean="0"/>
              <a:t>相比，性能提高</a:t>
            </a:r>
            <a:r>
              <a:rPr lang="en-US" altLang="zh-CN" dirty="0" smtClean="0"/>
              <a:t>3X</a:t>
            </a:r>
          </a:p>
          <a:p>
            <a:r>
              <a:rPr lang="en-US" altLang="zh-CN" dirty="0" smtClean="0"/>
              <a:t>80</a:t>
            </a:r>
            <a:r>
              <a:rPr lang="zh-CN" altLang="en-US" dirty="0" smtClean="0"/>
              <a:t>年代初，</a:t>
            </a:r>
            <a:r>
              <a:rPr lang="en-US" altLang="zh-CN" dirty="0" err="1" smtClean="0"/>
              <a:t>Emer</a:t>
            </a:r>
            <a:r>
              <a:rPr lang="zh-CN" altLang="en-US" dirty="0" smtClean="0"/>
              <a:t>和</a:t>
            </a:r>
            <a:r>
              <a:rPr lang="en-US" altLang="zh-CN" dirty="0" smtClean="0"/>
              <a:t>Clark </a:t>
            </a:r>
            <a:r>
              <a:rPr lang="zh-CN" altLang="en-US" dirty="0" smtClean="0"/>
              <a:t>（</a:t>
            </a:r>
            <a:r>
              <a:rPr lang="en-US" altLang="zh-CN" dirty="0" smtClean="0"/>
              <a:t>DEC</a:t>
            </a:r>
            <a:r>
              <a:rPr lang="zh-CN" altLang="en-US" dirty="0" smtClean="0"/>
              <a:t>）发现</a:t>
            </a:r>
            <a:endParaRPr lang="en-US" altLang="zh-CN" dirty="0" smtClean="0"/>
          </a:p>
          <a:p>
            <a:pPr lvl="1"/>
            <a:r>
              <a:rPr lang="en-US" altLang="zh-CN" dirty="0" smtClean="0"/>
              <a:t>VAX 11/180 CPI = 10!</a:t>
            </a:r>
          </a:p>
          <a:p>
            <a:pPr lvl="1"/>
            <a:r>
              <a:rPr lang="zh-CN" altLang="en-US" dirty="0" smtClean="0"/>
              <a:t>虽然声称是</a:t>
            </a:r>
            <a:r>
              <a:rPr lang="en-US" altLang="zh-CN" dirty="0" smtClean="0"/>
              <a:t>1MIPS</a:t>
            </a:r>
            <a:r>
              <a:rPr lang="zh-CN" altLang="en-US" dirty="0" smtClean="0"/>
              <a:t>的机器，实际测试其性能是</a:t>
            </a:r>
            <a:r>
              <a:rPr lang="en-US" altLang="zh-CN" dirty="0" smtClean="0"/>
              <a:t>0.5MIPS</a:t>
            </a:r>
          </a:p>
          <a:p>
            <a:pPr lvl="1"/>
            <a:r>
              <a:rPr lang="en-US" altLang="zh-CN" dirty="0" smtClean="0"/>
              <a:t>VAX ISA </a:t>
            </a:r>
            <a:r>
              <a:rPr lang="zh-CN" altLang="en-US" dirty="0" smtClean="0"/>
              <a:t>的 </a:t>
            </a:r>
            <a:r>
              <a:rPr lang="en-US" altLang="zh-CN" dirty="0" smtClean="0"/>
              <a:t>20%</a:t>
            </a:r>
            <a:r>
              <a:rPr lang="zh-CN" altLang="en-US" dirty="0" smtClean="0"/>
              <a:t>指令 （占用了</a:t>
            </a:r>
            <a:r>
              <a:rPr lang="en-US" altLang="zh-CN" dirty="0" smtClean="0"/>
              <a:t>60%</a:t>
            </a:r>
            <a:r>
              <a:rPr lang="zh-CN" altLang="en-US" dirty="0" smtClean="0"/>
              <a:t>的微码）仅占用了 </a:t>
            </a:r>
            <a:r>
              <a:rPr lang="en-US" altLang="zh-CN" dirty="0" smtClean="0"/>
              <a:t>0.2%</a:t>
            </a:r>
            <a:r>
              <a:rPr lang="zh-CN" altLang="en-US" dirty="0" smtClean="0"/>
              <a:t>的执行时间</a:t>
            </a:r>
            <a:endParaRPr lang="en-US" altLang="zh-CN" dirty="0" smtClean="0"/>
          </a:p>
          <a:p>
            <a:r>
              <a:rPr lang="en-US" dirty="0" smtClean="0"/>
              <a:t>VAX8800</a:t>
            </a:r>
          </a:p>
          <a:p>
            <a:pPr lvl="1"/>
            <a:r>
              <a:rPr lang="zh-CN" altLang="en-US" dirty="0" smtClean="0"/>
              <a:t>控制存储</a:t>
            </a:r>
            <a:r>
              <a:rPr lang="en-US" dirty="0" smtClean="0"/>
              <a:t>: 16K*147b RAM, Unified Cache: 64K*8b RAM</a:t>
            </a:r>
          </a:p>
          <a:p>
            <a:pPr lvl="1"/>
            <a:r>
              <a:rPr lang="en-US" dirty="0" smtClean="0"/>
              <a:t> </a:t>
            </a:r>
            <a:r>
              <a:rPr lang="zh-CN" altLang="en-US" dirty="0" smtClean="0"/>
              <a:t>微程序控制存储是</a:t>
            </a:r>
            <a:r>
              <a:rPr lang="en-US" altLang="zh-CN" dirty="0" smtClean="0"/>
              <a:t>cache</a:t>
            </a:r>
            <a:r>
              <a:rPr lang="zh-CN" altLang="en-US" dirty="0" smtClean="0"/>
              <a:t>容量的</a:t>
            </a:r>
            <a:r>
              <a:rPr lang="en-US" dirty="0" smtClean="0"/>
              <a:t>4.5x</a:t>
            </a:r>
          </a:p>
          <a:p>
            <a:endParaRPr lang="en-US" altLang="zh-CN" dirty="0" smtClean="0"/>
          </a:p>
          <a:p>
            <a:pPr lvl="1"/>
            <a:endParaRPr lang="zh-CN" altLang="en-US" dirty="0" smtClean="0"/>
          </a:p>
        </p:txBody>
      </p:sp>
      <p:sp>
        <p:nvSpPr>
          <p:cNvPr id="66564" name="日期占位符 3"/>
          <p:cNvSpPr>
            <a:spLocks noGrp="1"/>
          </p:cNvSpPr>
          <p:nvPr>
            <p:ph type="dt" sz="half" idx="10"/>
          </p:nvPr>
        </p:nvSpPr>
        <p:spPr/>
        <p:txBody>
          <a:bodyPr/>
          <a:lstStyle/>
          <a:p>
            <a:fld id="{C1357DBE-9E21-4BC4-B833-7593F624A1C6}" type="datetime1">
              <a:rPr lang="zh-CN" altLang="en-US" smtClean="0"/>
              <a:t>2020/2/27</a:t>
            </a:fld>
            <a:endParaRPr lang="en-US" altLang="zh-CN" smtClean="0"/>
          </a:p>
        </p:txBody>
      </p:sp>
      <p:sp>
        <p:nvSpPr>
          <p:cNvPr id="6" name="灯片编号占位符 5"/>
          <p:cNvSpPr>
            <a:spLocks noGrp="1"/>
          </p:cNvSpPr>
          <p:nvPr>
            <p:ph type="sldNum" sz="quarter" idx="12"/>
          </p:nvPr>
        </p:nvSpPr>
        <p:spPr/>
        <p:txBody>
          <a:bodyPr/>
          <a:lstStyle/>
          <a:p>
            <a:fld id="{7953984E-0717-4331-B92C-05AA86C678F7}" type="slidenum">
              <a:rPr lang="zh-CN" altLang="en-US" smtClean="0"/>
              <a:pPr/>
              <a:t>125</a:t>
            </a:fld>
            <a:endParaRPr lang="zh-CN" altLang="en-US"/>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r>
              <a:rPr lang="en-US" smtClean="0"/>
              <a:t>From CISC to RISC</a:t>
            </a:r>
            <a:endParaRPr lang="en-US"/>
          </a:p>
        </p:txBody>
      </p:sp>
      <p:sp>
        <p:nvSpPr>
          <p:cNvPr id="27654" name="Rectangle 3"/>
          <p:cNvSpPr>
            <a:spLocks noGrp="1" noChangeArrowheads="1"/>
          </p:cNvSpPr>
          <p:nvPr>
            <p:ph idx="1"/>
          </p:nvPr>
        </p:nvSpPr>
        <p:spPr/>
        <p:txBody>
          <a:bodyPr>
            <a:normAutofit fontScale="77500" lnSpcReduction="20000"/>
          </a:bodyPr>
          <a:lstStyle/>
          <a:p>
            <a:pPr>
              <a:lnSpc>
                <a:spcPct val="120000"/>
              </a:lnSpc>
            </a:pPr>
            <a:r>
              <a:rPr lang="zh-CN" altLang="en-US" b="0" dirty="0" smtClean="0"/>
              <a:t>使用快速</a:t>
            </a:r>
            <a:r>
              <a:rPr lang="en-US" altLang="zh-CN" b="0" dirty="0" smtClean="0"/>
              <a:t>RAM</a:t>
            </a:r>
            <a:r>
              <a:rPr lang="zh-CN" altLang="en-US" b="0" dirty="0" smtClean="0"/>
              <a:t>构建用户最近要执行的指令的指令缓存，而不是固定的硬件微程序</a:t>
            </a:r>
            <a:endParaRPr lang="en-US" dirty="0" smtClean="0"/>
          </a:p>
          <a:p>
            <a:pPr lvl="1">
              <a:lnSpc>
                <a:spcPct val="120000"/>
              </a:lnSpc>
            </a:pPr>
            <a:r>
              <a:rPr lang="zh-CN" altLang="en-US" dirty="0" smtClean="0"/>
              <a:t>指令缓存中的内容随着程序执行不断更新，提高访存速度</a:t>
            </a:r>
            <a:endParaRPr lang="en-US" altLang="zh-CN" dirty="0" smtClean="0"/>
          </a:p>
          <a:p>
            <a:pPr lvl="1">
              <a:lnSpc>
                <a:spcPct val="120000"/>
              </a:lnSpc>
            </a:pPr>
            <a:r>
              <a:rPr lang="zh-CN" altLang="en-US" dirty="0" smtClean="0"/>
              <a:t>使用简单的</a:t>
            </a:r>
            <a:r>
              <a:rPr lang="en-US" altLang="zh-CN" dirty="0" smtClean="0"/>
              <a:t>ISA</a:t>
            </a:r>
            <a:r>
              <a:rPr lang="zh-CN" altLang="en-US" dirty="0" smtClean="0"/>
              <a:t>，以有效实现硬布线的流水线方式执行</a:t>
            </a:r>
            <a:endParaRPr lang="en-US" dirty="0" smtClean="0"/>
          </a:p>
          <a:p>
            <a:pPr lvl="1">
              <a:lnSpc>
                <a:spcPct val="120000"/>
              </a:lnSpc>
            </a:pPr>
            <a:r>
              <a:rPr lang="zh-CN" altLang="en-US" dirty="0" smtClean="0"/>
              <a:t>大多数编译器生成的代码只使用了一部分常用的</a:t>
            </a:r>
            <a:r>
              <a:rPr lang="en-US" altLang="zh-CN" dirty="0" smtClean="0"/>
              <a:t>CISC</a:t>
            </a:r>
            <a:r>
              <a:rPr lang="zh-CN" altLang="en-US" dirty="0" smtClean="0"/>
              <a:t>指令</a:t>
            </a:r>
            <a:endParaRPr lang="en-US" altLang="zh-CN" dirty="0" smtClean="0"/>
          </a:p>
          <a:p>
            <a:pPr lvl="1">
              <a:lnSpc>
                <a:spcPct val="120000"/>
              </a:lnSpc>
            </a:pPr>
            <a:r>
              <a:rPr lang="zh-CN" altLang="en-US" dirty="0" smtClean="0"/>
              <a:t>简单的指令格式</a:t>
            </a:r>
            <a:r>
              <a:rPr lang="zh-CN" altLang="en-US" dirty="0"/>
              <a:t>使得</a:t>
            </a:r>
            <a:r>
              <a:rPr lang="zh-CN" altLang="en-US" dirty="0" smtClean="0"/>
              <a:t>流水线高效实现成为可能</a:t>
            </a:r>
            <a:endParaRPr lang="en-US" dirty="0" smtClean="0"/>
          </a:p>
          <a:p>
            <a:pPr>
              <a:lnSpc>
                <a:spcPct val="120000"/>
              </a:lnSpc>
            </a:pPr>
            <a:r>
              <a:rPr lang="zh-CN" altLang="en-US" dirty="0" smtClean="0"/>
              <a:t>芯片集成度的提高带来的机遇</a:t>
            </a:r>
            <a:endParaRPr lang="en-US" dirty="0" smtClean="0"/>
          </a:p>
          <a:p>
            <a:pPr lvl="1">
              <a:lnSpc>
                <a:spcPct val="120000"/>
              </a:lnSpc>
            </a:pPr>
            <a:r>
              <a:rPr lang="en-US" dirty="0" smtClean="0"/>
              <a:t>80</a:t>
            </a:r>
            <a:r>
              <a:rPr lang="zh-CN" altLang="en-US" dirty="0" smtClean="0"/>
              <a:t>年代初，单芯片上已经可以集成</a:t>
            </a:r>
            <a:r>
              <a:rPr lang="en-US" altLang="zh-CN" dirty="0" smtClean="0"/>
              <a:t>32-bit</a:t>
            </a:r>
            <a:r>
              <a:rPr lang="zh-CN" altLang="en-US" dirty="0" smtClean="0"/>
              <a:t>的数据通路加上小的</a:t>
            </a:r>
            <a:r>
              <a:rPr lang="en-US" altLang="zh-CN" dirty="0" smtClean="0"/>
              <a:t>cache</a:t>
            </a:r>
            <a:endParaRPr lang="en-US" dirty="0" smtClean="0"/>
          </a:p>
          <a:p>
            <a:pPr lvl="1">
              <a:lnSpc>
                <a:spcPct val="120000"/>
              </a:lnSpc>
            </a:pPr>
            <a:r>
              <a:rPr lang="zh-CN" altLang="en-US" dirty="0" smtClean="0"/>
              <a:t>大多数情况下没有芯片间的通信，使得性能更好</a:t>
            </a:r>
            <a:endParaRPr lang="en-US" dirty="0"/>
          </a:p>
        </p:txBody>
      </p:sp>
      <p:sp>
        <p:nvSpPr>
          <p:cNvPr id="5" name="日期占位符 4"/>
          <p:cNvSpPr>
            <a:spLocks noGrp="1"/>
          </p:cNvSpPr>
          <p:nvPr>
            <p:ph type="dt" sz="half" idx="10"/>
          </p:nvPr>
        </p:nvSpPr>
        <p:spPr/>
        <p:txBody>
          <a:bodyPr/>
          <a:lstStyle/>
          <a:p>
            <a:fld id="{A1CA5B52-6605-4C6A-9F31-0FCEA2D058A5}" type="datetime1">
              <a:rPr lang="zh-CN" altLang="en-US" smtClean="0"/>
              <a:t>2020/2/27</a:t>
            </a:fld>
            <a:endParaRPr lang="zh-CN" altLang="en-US"/>
          </a:p>
        </p:txBody>
      </p:sp>
      <p:sp>
        <p:nvSpPr>
          <p:cNvPr id="2" name="灯片编号占位符 1"/>
          <p:cNvSpPr>
            <a:spLocks noGrp="1"/>
          </p:cNvSpPr>
          <p:nvPr>
            <p:ph type="sldNum" sz="quarter" idx="12"/>
          </p:nvPr>
        </p:nvSpPr>
        <p:spPr/>
        <p:txBody>
          <a:bodyPr/>
          <a:lstStyle/>
          <a:p>
            <a:fld id="{8BD4F407-B401-4F27-B84C-F4D1FCFDF361}" type="slidenum">
              <a:rPr lang="zh-CN" altLang="en-US" smtClean="0"/>
              <a:pPr/>
              <a:t>126</a:t>
            </a:fld>
            <a:endParaRPr lang="zh-CN" altLang="en-US" dirty="0"/>
          </a:p>
        </p:txBody>
      </p:sp>
    </p:spTree>
    <p:extLst>
      <p:ext uri="{BB962C8B-B14F-4D97-AF65-F5344CB8AC3E}">
        <p14:creationId xmlns:p14="http://schemas.microsoft.com/office/powerpoint/2010/main" val="2082767708"/>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Berkeley RISC Chips</a:t>
            </a:r>
            <a:endParaRPr lang="en-US" dirty="0"/>
          </a:p>
        </p:txBody>
      </p:sp>
      <p:sp>
        <p:nvSpPr>
          <p:cNvPr id="13" name="日期占位符 12"/>
          <p:cNvSpPr>
            <a:spLocks noGrp="1"/>
          </p:cNvSpPr>
          <p:nvPr>
            <p:ph type="dt" sz="half" idx="10"/>
          </p:nvPr>
        </p:nvSpPr>
        <p:spPr/>
        <p:txBody>
          <a:bodyPr/>
          <a:lstStyle/>
          <a:p>
            <a:fld id="{12F94D98-07B4-4D47-ADF4-3A54874E4E5A}" type="datetime1">
              <a:rPr lang="zh-CN" altLang="en-US" smtClean="0"/>
              <a:t>2020/2/27</a:t>
            </a:fld>
            <a:endParaRPr lang="zh-CN" altLang="en-US"/>
          </a:p>
        </p:txBody>
      </p:sp>
      <p:pic>
        <p:nvPicPr>
          <p:cNvPr id="8" name="Picture 7" descr="RISC1-medium.jpg"/>
          <p:cNvPicPr>
            <a:picLocks noChangeAspect="1"/>
          </p:cNvPicPr>
          <p:nvPr/>
        </p:nvPicPr>
        <p:blipFill>
          <a:blip r:embed="rId2"/>
          <a:stretch>
            <a:fillRect/>
          </a:stretch>
        </p:blipFill>
        <p:spPr>
          <a:xfrm>
            <a:off x="4364031" y="866239"/>
            <a:ext cx="4759339" cy="3581400"/>
          </a:xfrm>
          <a:prstGeom prst="rect">
            <a:avLst/>
          </a:prstGeom>
        </p:spPr>
      </p:pic>
      <p:pic>
        <p:nvPicPr>
          <p:cNvPr id="9" name="Picture 8" descr="RISC2-medium.jpg"/>
          <p:cNvPicPr>
            <a:picLocks noChangeAspect="1"/>
          </p:cNvPicPr>
          <p:nvPr/>
        </p:nvPicPr>
        <p:blipFill>
          <a:blip r:embed="rId3"/>
          <a:stretch>
            <a:fillRect/>
          </a:stretch>
        </p:blipFill>
        <p:spPr>
          <a:xfrm>
            <a:off x="-2104" y="3657599"/>
            <a:ext cx="5031304" cy="2849761"/>
          </a:xfrm>
          <a:prstGeom prst="rect">
            <a:avLst/>
          </a:prstGeom>
        </p:spPr>
      </p:pic>
      <p:sp>
        <p:nvSpPr>
          <p:cNvPr id="10" name="Rectangle 9"/>
          <p:cNvSpPr/>
          <p:nvPr/>
        </p:nvSpPr>
        <p:spPr>
          <a:xfrm>
            <a:off x="153838" y="1238862"/>
            <a:ext cx="3810000" cy="1631216"/>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RISC-I (1982) Contains 44,420 transistors, </a:t>
            </a:r>
            <a:r>
              <a:rPr kumimoji="0" lang="en-US" sz="2000" b="1" i="0" u="none" strike="noStrike" kern="1200" cap="none" spc="0" normalizeH="0" baseline="0" noProof="0" dirty="0" err="1" smtClean="0">
                <a:ln>
                  <a:noFill/>
                </a:ln>
                <a:solidFill>
                  <a:srgbClr val="000000"/>
                </a:solidFill>
                <a:effectLst/>
                <a:uLnTx/>
                <a:uFillTx/>
                <a:latin typeface="Calibri"/>
                <a:ea typeface="ＭＳ Ｐゴシック"/>
                <a:cs typeface="Calibri"/>
              </a:rPr>
              <a:t>fabbed</a:t>
            </a: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 in 5 µ</a:t>
            </a:r>
            <a:r>
              <a:rPr kumimoji="0" lang="en-US" sz="2000" b="1" i="0" u="none" strike="noStrike" kern="1200" cap="none" spc="0" normalizeH="0" baseline="0" noProof="0" dirty="0" err="1" smtClean="0">
                <a:ln>
                  <a:noFill/>
                </a:ln>
                <a:solidFill>
                  <a:srgbClr val="000000"/>
                </a:solidFill>
                <a:effectLst/>
                <a:uLnTx/>
                <a:uFillTx/>
                <a:latin typeface="Calibri"/>
                <a:ea typeface="ＭＳ Ｐゴシック"/>
                <a:cs typeface="Calibri"/>
              </a:rPr>
              <a:t>m</a:t>
            </a: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 NMOS, with a die area of 77 mm</a:t>
            </a:r>
            <a:r>
              <a:rPr kumimoji="0" lang="en-US" sz="2000" b="1" i="0" u="none" strike="noStrike" kern="1200" cap="none" spc="0" normalizeH="0" baseline="30000" noProof="0" dirty="0" smtClean="0">
                <a:ln>
                  <a:noFill/>
                </a:ln>
                <a:solidFill>
                  <a:srgbClr val="000000"/>
                </a:solidFill>
                <a:effectLst/>
                <a:uLnTx/>
                <a:uFillTx/>
                <a:latin typeface="Calibri"/>
                <a:ea typeface="ＭＳ Ｐゴシック"/>
                <a:cs typeface="Calibri"/>
              </a:rPr>
              <a:t>2</a:t>
            </a: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 ran at 1 MHz. This chip is probably the first VLSI RISC.</a:t>
            </a:r>
          </a:p>
        </p:txBody>
      </p:sp>
      <p:sp>
        <p:nvSpPr>
          <p:cNvPr id="11" name="Rectangle 10"/>
          <p:cNvSpPr/>
          <p:nvPr/>
        </p:nvSpPr>
        <p:spPr>
          <a:xfrm>
            <a:off x="5361785" y="4652158"/>
            <a:ext cx="3429000" cy="132343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RISC-II (1983) contains 40,760 transistors, was </a:t>
            </a:r>
            <a:r>
              <a:rPr kumimoji="0" lang="en-US" sz="2000" b="1" i="0" u="none" strike="noStrike" kern="1200" cap="none" spc="0" normalizeH="0" baseline="0" noProof="0" dirty="0" err="1" smtClean="0">
                <a:ln>
                  <a:noFill/>
                </a:ln>
                <a:solidFill>
                  <a:srgbClr val="000000"/>
                </a:solidFill>
                <a:effectLst/>
                <a:uLnTx/>
                <a:uFillTx/>
                <a:latin typeface="Calibri"/>
                <a:ea typeface="ＭＳ Ｐゴシック"/>
                <a:cs typeface="Calibri"/>
              </a:rPr>
              <a:t>fabbed</a:t>
            </a: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 in 3 µm NMOS, ran at 3 MHz, and the size is 60 mm</a:t>
            </a:r>
            <a:r>
              <a:rPr kumimoji="0" lang="en-US" sz="2000" b="1" i="0" u="none" strike="noStrike" kern="1200" cap="none" spc="0" normalizeH="0" baseline="30000" noProof="0" dirty="0" smtClean="0">
                <a:ln>
                  <a:noFill/>
                </a:ln>
                <a:solidFill>
                  <a:srgbClr val="000000"/>
                </a:solidFill>
                <a:effectLst/>
                <a:uLnTx/>
                <a:uFillTx/>
                <a:latin typeface="Calibri"/>
                <a:ea typeface="ＭＳ Ｐゴシック"/>
                <a:cs typeface="Calibri"/>
              </a:rPr>
              <a:t>2</a:t>
            </a:r>
            <a:r>
              <a:rPr kumimoji="0" lang="en-US" sz="2000" b="1" i="0" u="none" strike="noStrike" kern="1200" cap="none" spc="0" normalizeH="0" baseline="0" noProof="0" dirty="0" smtClean="0">
                <a:ln>
                  <a:noFill/>
                </a:ln>
                <a:solidFill>
                  <a:srgbClr val="000000"/>
                </a:solidFill>
                <a:effectLst/>
                <a:uLnTx/>
                <a:uFillTx/>
                <a:latin typeface="Calibri"/>
                <a:ea typeface="ＭＳ Ｐゴシック"/>
                <a:cs typeface="Calibri"/>
              </a:rPr>
              <a:t>.	</a:t>
            </a:r>
          </a:p>
        </p:txBody>
      </p:sp>
      <p:sp>
        <p:nvSpPr>
          <p:cNvPr id="12" name="TextBox 11"/>
          <p:cNvSpPr txBox="1"/>
          <p:nvPr/>
        </p:nvSpPr>
        <p:spPr>
          <a:xfrm>
            <a:off x="5361785" y="6022980"/>
            <a:ext cx="4022448"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FF0000"/>
                </a:solidFill>
                <a:effectLst/>
                <a:uLnTx/>
                <a:uFillTx/>
                <a:latin typeface="微软雅黑" panose="020B0503020204020204" pitchFamily="34" charset="-122"/>
                <a:ea typeface="ＭＳ Ｐゴシック"/>
                <a:cs typeface="ＭＳ Ｐゴシック"/>
              </a:rPr>
              <a:t>Stanford </a:t>
            </a:r>
            <a:r>
              <a:rPr kumimoji="0" lang="en-US" sz="2400" b="0" i="0" u="none" strike="noStrike" kern="1200" cap="none" spc="0" normalizeH="0" baseline="0" noProof="0" dirty="0" smtClean="0">
                <a:ln>
                  <a:noFill/>
                </a:ln>
                <a:solidFill>
                  <a:srgbClr val="000000"/>
                </a:solidFill>
                <a:effectLst/>
                <a:uLnTx/>
                <a:uFillTx/>
                <a:latin typeface="微软雅黑" panose="020B0503020204020204" pitchFamily="34" charset="-122"/>
                <a:ea typeface="ＭＳ Ｐゴシック"/>
                <a:cs typeface="ＭＳ Ｐゴシック"/>
              </a:rPr>
              <a:t>built some too…</a:t>
            </a:r>
          </a:p>
        </p:txBody>
      </p:sp>
      <p:sp>
        <p:nvSpPr>
          <p:cNvPr id="3" name="灯片编号占位符 2"/>
          <p:cNvSpPr>
            <a:spLocks noGrp="1"/>
          </p:cNvSpPr>
          <p:nvPr>
            <p:ph type="sldNum" sz="quarter" idx="12"/>
          </p:nvPr>
        </p:nvSpPr>
        <p:spPr/>
        <p:txBody>
          <a:bodyPr/>
          <a:lstStyle/>
          <a:p>
            <a:fld id="{8BD4F407-B401-4F27-B84C-F4D1FCFDF361}" type="slidenum">
              <a:rPr lang="zh-CN" altLang="en-US" smtClean="0"/>
              <a:pPr/>
              <a:t>127</a:t>
            </a:fld>
            <a:endParaRPr lang="zh-CN" altLang="en-US"/>
          </a:p>
        </p:txBody>
      </p:sp>
    </p:spTree>
    <p:extLst>
      <p:ext uri="{BB962C8B-B14F-4D97-AF65-F5344CB8AC3E}">
        <p14:creationId xmlns:p14="http://schemas.microsoft.com/office/powerpoint/2010/main" val="44942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p:txBody>
          <a:bodyPr>
            <a:normAutofit fontScale="90000"/>
          </a:bodyPr>
          <a:lstStyle/>
          <a:p>
            <a:r>
              <a:rPr lang="en-US" dirty="0" smtClean="0"/>
              <a:t> Microprogramming is far from extinct</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80</a:t>
            </a:r>
            <a:r>
              <a:rPr lang="zh-CN" altLang="en-US" dirty="0" smtClean="0"/>
              <a:t>年代微程序控制起到了关键作用</a:t>
            </a:r>
            <a:endParaRPr lang="en-US" dirty="0" smtClean="0"/>
          </a:p>
          <a:p>
            <a:pPr lvl="2">
              <a:lnSpc>
                <a:spcPct val="120000"/>
              </a:lnSpc>
            </a:pPr>
            <a:r>
              <a:rPr lang="en-US" dirty="0" smtClean="0"/>
              <a:t>DEC </a:t>
            </a:r>
            <a:r>
              <a:rPr lang="en-US" dirty="0" err="1" smtClean="0"/>
              <a:t>uVAX</a:t>
            </a:r>
            <a:r>
              <a:rPr lang="en-US" dirty="0" smtClean="0"/>
              <a:t>, Motorola 68K series, Intel 286/386</a:t>
            </a:r>
          </a:p>
          <a:p>
            <a:r>
              <a:rPr lang="zh-CN" altLang="en-US" dirty="0" smtClean="0"/>
              <a:t>现代微处理器中微程序控制扮演辅助的角色</a:t>
            </a:r>
            <a:endParaRPr lang="en-US" dirty="0" smtClean="0"/>
          </a:p>
          <a:p>
            <a:pPr lvl="1"/>
            <a:r>
              <a:rPr lang="en-US" dirty="0" smtClean="0"/>
              <a:t>e.g., AMD Bulldozer, Intel Ivy Bridge, Intel Atom, IBM PowerPC, …</a:t>
            </a:r>
          </a:p>
          <a:p>
            <a:pPr lvl="1"/>
            <a:r>
              <a:rPr lang="en-US" dirty="0" smtClean="0"/>
              <a:t> </a:t>
            </a:r>
            <a:r>
              <a:rPr lang="zh-CN" altLang="en-US" dirty="0" smtClean="0"/>
              <a:t>大多数指令采用硬布线逻辑控制</a:t>
            </a:r>
            <a:endParaRPr lang="en-US" dirty="0" smtClean="0"/>
          </a:p>
          <a:p>
            <a:pPr lvl="1">
              <a:lnSpc>
                <a:spcPct val="120000"/>
              </a:lnSpc>
            </a:pPr>
            <a:r>
              <a:rPr lang="en-US" dirty="0" smtClean="0"/>
              <a:t> </a:t>
            </a:r>
            <a:r>
              <a:rPr lang="zh-CN" altLang="en-US" dirty="0" smtClean="0"/>
              <a:t>不常用的指令或者复杂的指令采用微程序控制</a:t>
            </a:r>
            <a:endParaRPr lang="en-US" dirty="0" smtClean="0"/>
          </a:p>
          <a:p>
            <a:pPr lvl="1">
              <a:lnSpc>
                <a:spcPct val="120000"/>
              </a:lnSpc>
              <a:buNone/>
            </a:pPr>
            <a:endParaRPr lang="en-US" dirty="0" smtClean="0"/>
          </a:p>
          <a:p>
            <a:r>
              <a:rPr lang="en-US" dirty="0" smtClean="0"/>
              <a:t> </a:t>
            </a:r>
            <a:r>
              <a:rPr lang="zh-CN" altLang="en-US" dirty="0" smtClean="0"/>
              <a:t>芯片</a:t>
            </a:r>
            <a:r>
              <a:rPr lang="en-US" altLang="zh-CN" dirty="0" smtClean="0"/>
              <a:t>bug</a:t>
            </a:r>
            <a:r>
              <a:rPr lang="zh-CN" altLang="en-US" dirty="0" smtClean="0"/>
              <a:t>的修复（打补丁）</a:t>
            </a:r>
            <a:r>
              <a:rPr lang="en-US" dirty="0" smtClean="0"/>
              <a:t> </a:t>
            </a:r>
            <a:r>
              <a:rPr lang="zh-CN" altLang="en-US" dirty="0" smtClean="0"/>
              <a:t>例如</a:t>
            </a:r>
            <a:r>
              <a:rPr lang="en-US" altLang="zh-CN" dirty="0" smtClean="0"/>
              <a:t>Intel</a:t>
            </a:r>
            <a:r>
              <a:rPr lang="zh-CN" altLang="en-US" dirty="0" smtClean="0"/>
              <a:t>处理器在</a:t>
            </a:r>
            <a:r>
              <a:rPr lang="en-US" altLang="zh-CN" dirty="0" err="1" smtClean="0"/>
              <a:t>bootup</a:t>
            </a:r>
            <a:r>
              <a:rPr lang="zh-CN" altLang="en-US" dirty="0" smtClean="0"/>
              <a:t>阶段可装载微代码方式的</a:t>
            </a:r>
            <a:r>
              <a:rPr lang="en-US" altLang="zh-CN" dirty="0" smtClean="0"/>
              <a:t>patches</a:t>
            </a:r>
            <a:endParaRPr lang="en-US" dirty="0" smtClean="0"/>
          </a:p>
          <a:p>
            <a:pPr lvl="1"/>
            <a:r>
              <a:rPr lang="zh-CN" altLang="en-US" dirty="0" smtClean="0"/>
              <a:t>英特尔不得不重新启用微代码工具，并寻找原来的微代码工程师来修补熔毁</a:t>
            </a:r>
            <a:r>
              <a:rPr lang="en-US" altLang="zh-CN" dirty="0" smtClean="0"/>
              <a:t>/</a:t>
            </a:r>
            <a:r>
              <a:rPr lang="zh-CN" altLang="en-US" dirty="0" smtClean="0"/>
              <a:t>幽灵安全漏洞</a:t>
            </a:r>
            <a:endParaRPr lang="en-US" dirty="0"/>
          </a:p>
        </p:txBody>
      </p:sp>
      <p:sp>
        <p:nvSpPr>
          <p:cNvPr id="2" name="日期占位符 1"/>
          <p:cNvSpPr>
            <a:spLocks noGrp="1"/>
          </p:cNvSpPr>
          <p:nvPr>
            <p:ph type="dt" sz="half" idx="10"/>
          </p:nvPr>
        </p:nvSpPr>
        <p:spPr/>
        <p:txBody>
          <a:bodyPr/>
          <a:lstStyle/>
          <a:p>
            <a:fld id="{777BAE2F-B995-4D5A-8B21-EA95C81F9578}" type="datetime1">
              <a:rPr lang="zh-CN" altLang="en-US" smtClean="0"/>
              <a:t>2020/2/27</a:t>
            </a:fld>
            <a:endParaRPr lang="zh-CN" altLang="en-US"/>
          </a:p>
        </p:txBody>
      </p:sp>
      <p:sp>
        <p:nvSpPr>
          <p:cNvPr id="8" name="灯片编号占位符 7"/>
          <p:cNvSpPr>
            <a:spLocks noGrp="1"/>
          </p:cNvSpPr>
          <p:nvPr>
            <p:ph type="sldNum" sz="quarter" idx="12"/>
          </p:nvPr>
        </p:nvSpPr>
        <p:spPr/>
        <p:txBody>
          <a:bodyPr/>
          <a:lstStyle/>
          <a:p>
            <a:fld id="{8BD4F407-B401-4F27-B84C-F4D1FCFDF361}" type="slidenum">
              <a:rPr lang="zh-CN" altLang="en-US" smtClean="0"/>
              <a:pPr/>
              <a:t>128</a:t>
            </a:fld>
            <a:endParaRPr lang="zh-CN" altLang="en-US" dirty="0"/>
          </a:p>
        </p:txBody>
      </p:sp>
    </p:spTree>
    <p:extLst>
      <p:ext uri="{BB962C8B-B14F-4D97-AF65-F5344CB8AC3E}">
        <p14:creationId xmlns:p14="http://schemas.microsoft.com/office/powerpoint/2010/main" val="2078241482"/>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p:cNvSpPr>
            <a:spLocks noGrp="1" noChangeArrowheads="1"/>
          </p:cNvSpPr>
          <p:nvPr>
            <p:ph type="title"/>
          </p:nvPr>
        </p:nvSpPr>
        <p:spPr/>
        <p:txBody>
          <a:bodyPr/>
          <a:lstStyle/>
          <a:p>
            <a:r>
              <a:rPr lang="en-US" smtClean="0"/>
              <a:t>Acknowledgements</a:t>
            </a:r>
            <a:endParaRPr lang="en-US"/>
          </a:p>
        </p:txBody>
      </p:sp>
      <p:sp>
        <p:nvSpPr>
          <p:cNvPr id="1198083" name="Rectangle 3"/>
          <p:cNvSpPr>
            <a:spLocks noGrp="1" noChangeArrowheads="1"/>
          </p:cNvSpPr>
          <p:nvPr>
            <p:ph idx="1"/>
          </p:nvPr>
        </p:nvSpPr>
        <p:spPr/>
        <p:txBody>
          <a:bodyPr>
            <a:normAutofit fontScale="85000" lnSpcReduction="20000"/>
          </a:bodyPr>
          <a:lstStyle/>
          <a:p>
            <a:r>
              <a:rPr lang="en-US" dirty="0"/>
              <a:t>These slides contain material developed and copyright by:</a:t>
            </a:r>
          </a:p>
          <a:p>
            <a:pPr lvl="1"/>
            <a:r>
              <a:rPr lang="en-US" dirty="0"/>
              <a:t>Arvind (MIT)</a:t>
            </a:r>
          </a:p>
          <a:p>
            <a:pPr lvl="1"/>
            <a:r>
              <a:rPr lang="en-US" dirty="0" err="1"/>
              <a:t>Krste</a:t>
            </a:r>
            <a:r>
              <a:rPr lang="en-US" dirty="0"/>
              <a:t> </a:t>
            </a:r>
            <a:r>
              <a:rPr lang="en-US" dirty="0" err="1"/>
              <a:t>Asanovic</a:t>
            </a:r>
            <a:r>
              <a:rPr lang="en-US" dirty="0"/>
              <a:t> (MIT/UCB)</a:t>
            </a:r>
          </a:p>
          <a:p>
            <a:pPr lvl="1"/>
            <a:r>
              <a:rPr lang="en-US" dirty="0"/>
              <a:t>Joel </a:t>
            </a:r>
            <a:r>
              <a:rPr lang="en-US" dirty="0" err="1"/>
              <a:t>Emer</a:t>
            </a:r>
            <a:r>
              <a:rPr lang="en-US" dirty="0"/>
              <a:t> (Intel/MIT)</a:t>
            </a:r>
          </a:p>
          <a:p>
            <a:pPr lvl="1"/>
            <a:r>
              <a:rPr lang="en-US" dirty="0"/>
              <a:t>James Hoe (CMU)</a:t>
            </a:r>
          </a:p>
          <a:p>
            <a:pPr lvl="1"/>
            <a:r>
              <a:rPr lang="en-US" dirty="0"/>
              <a:t>John </a:t>
            </a:r>
            <a:r>
              <a:rPr lang="en-US" dirty="0" err="1"/>
              <a:t>Kubiatowicz</a:t>
            </a:r>
            <a:r>
              <a:rPr lang="en-US" dirty="0"/>
              <a:t> (UCB)</a:t>
            </a:r>
          </a:p>
          <a:p>
            <a:pPr lvl="1"/>
            <a:r>
              <a:rPr lang="en-US" dirty="0"/>
              <a:t>David Patterson (UCB)</a:t>
            </a:r>
          </a:p>
          <a:p>
            <a:pPr lvl="1"/>
            <a:endParaRPr lang="en-US" dirty="0"/>
          </a:p>
          <a:p>
            <a:r>
              <a:rPr lang="en-US" dirty="0"/>
              <a:t>MIT material derived from course 6.823</a:t>
            </a:r>
          </a:p>
          <a:p>
            <a:r>
              <a:rPr lang="en-US" dirty="0"/>
              <a:t>UCB material derived from course </a:t>
            </a:r>
            <a:r>
              <a:rPr lang="en-US" dirty="0" smtClean="0"/>
              <a:t>CS252</a:t>
            </a:r>
          </a:p>
          <a:p>
            <a:r>
              <a:rPr lang="en-US" altLang="zh-CN" dirty="0"/>
              <a:t>KFUPM material derived from course COE501</a:t>
            </a:r>
            <a:r>
              <a:rPr lang="zh-CN" altLang="en-US" dirty="0"/>
              <a:t>、</a:t>
            </a:r>
            <a:r>
              <a:rPr lang="en-US" altLang="zh-CN" dirty="0" smtClean="0"/>
              <a:t>COE502</a:t>
            </a:r>
            <a:endParaRPr lang="en-US" altLang="zh-CN" dirty="0"/>
          </a:p>
        </p:txBody>
      </p:sp>
      <p:sp>
        <p:nvSpPr>
          <p:cNvPr id="5" name="日期占位符 4"/>
          <p:cNvSpPr>
            <a:spLocks noGrp="1"/>
          </p:cNvSpPr>
          <p:nvPr>
            <p:ph type="dt" sz="half" idx="10"/>
          </p:nvPr>
        </p:nvSpPr>
        <p:spPr/>
        <p:txBody>
          <a:bodyPr/>
          <a:lstStyle/>
          <a:p>
            <a:fld id="{2E63A080-EEBE-4774-AEE3-72F859AAF868}" type="datetime1">
              <a:rPr lang="zh-CN" altLang="en-US" smtClean="0"/>
              <a:t>2020/2/27</a:t>
            </a:fld>
            <a:endParaRPr lang="zh-CN" altLang="en-US"/>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AC07B7E-7303-7D4F-9125-46577610D2DF}" type="slidenum">
              <a:rPr kumimoji="0" lang="en-US" sz="2400" b="1" i="0" u="none" strike="noStrike" kern="1200" cap="none" spc="0" normalizeH="0" baseline="0" noProof="0">
                <a:ln>
                  <a:noFill/>
                </a:ln>
                <a:solidFill>
                  <a:srgbClr val="000000"/>
                </a:solidFill>
                <a:effectLst/>
                <a:uLnTx/>
                <a:uFillTx/>
                <a:latin typeface="Calibri"/>
                <a:ea typeface="+mn-ea"/>
                <a:cs typeface="Calibri"/>
              </a:rPr>
              <a:pPr marL="0" marR="0" lvl="0" indent="0" algn="r" defTabSz="914400" rtl="0" eaLnBrk="0" fontAlgn="base" latinLnBrk="0" hangingPunct="0">
                <a:lnSpc>
                  <a:spcPct val="100000"/>
                </a:lnSpc>
                <a:spcBef>
                  <a:spcPct val="0"/>
                </a:spcBef>
                <a:spcAft>
                  <a:spcPct val="0"/>
                </a:spcAft>
                <a:buClrTx/>
                <a:buSzTx/>
                <a:buFontTx/>
                <a:buNone/>
                <a:tabLst/>
                <a:defRPr/>
              </a:pPr>
              <a:t>129</a:t>
            </a:fld>
            <a:endParaRPr kumimoji="0" lang="en-US" sz="2400" b="0" i="0" u="none" strike="noStrike" kern="1200" cap="none" spc="0" normalizeH="0" baseline="0" noProof="0">
              <a:ln>
                <a:noFill/>
              </a:ln>
              <a:solidFill>
                <a:srgbClr val="FBBA03"/>
              </a:solidFill>
              <a:effectLst/>
              <a:uLnTx/>
              <a:uFillTx/>
              <a:latin typeface="Calibri"/>
              <a:ea typeface="+mn-ea"/>
              <a:cs typeface="Calibri"/>
            </a:endParaRPr>
          </a:p>
        </p:txBody>
      </p:sp>
    </p:spTree>
    <p:extLst>
      <p:ext uri="{BB962C8B-B14F-4D97-AF65-F5344CB8AC3E}">
        <p14:creationId xmlns:p14="http://schemas.microsoft.com/office/powerpoint/2010/main" val="887021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r>
              <a:rPr lang="zh-CN" altLang="en-US" dirty="0" smtClean="0"/>
              <a:t>存储器</a:t>
            </a:r>
            <a:r>
              <a:rPr lang="zh-CN" altLang="en-US" dirty="0" smtClean="0"/>
              <a:t>寻址</a:t>
            </a:r>
          </a:p>
        </p:txBody>
      </p:sp>
      <p:sp>
        <p:nvSpPr>
          <p:cNvPr id="20486" name="Rectangle 3"/>
          <p:cNvSpPr>
            <a:spLocks noGrp="1" noChangeArrowheads="1"/>
          </p:cNvSpPr>
          <p:nvPr>
            <p:ph idx="1"/>
          </p:nvPr>
        </p:nvSpPr>
        <p:spPr>
          <a:xfrm>
            <a:off x="457199" y="1118511"/>
            <a:ext cx="8229600" cy="5051833"/>
          </a:xfrm>
        </p:spPr>
        <p:txBody>
          <a:bodyPr>
            <a:noAutofit/>
          </a:bodyPr>
          <a:lstStyle/>
          <a:p>
            <a:r>
              <a:rPr lang="en-US" altLang="zh-CN" sz="2800" dirty="0" smtClean="0"/>
              <a:t>80</a:t>
            </a:r>
            <a:r>
              <a:rPr lang="zh-CN" altLang="en-US" sz="2800" dirty="0" smtClean="0"/>
              <a:t>年以来几乎所有机器的存储器都是按</a:t>
            </a:r>
            <a:r>
              <a:rPr lang="zh-CN" altLang="en-US" sz="2800" dirty="0" smtClean="0">
                <a:solidFill>
                  <a:srgbClr val="0070C0"/>
                </a:solidFill>
              </a:rPr>
              <a:t>字节</a:t>
            </a:r>
            <a:r>
              <a:rPr lang="zh-CN" altLang="en-US" sz="2800" dirty="0" smtClean="0"/>
              <a:t>编址</a:t>
            </a:r>
          </a:p>
          <a:p>
            <a:r>
              <a:rPr lang="zh-CN" altLang="en-US" sz="2800" dirty="0" smtClean="0"/>
              <a:t>一个存储器地址可以访问：</a:t>
            </a:r>
            <a:endParaRPr lang="en-US" altLang="zh-CN" sz="2800" dirty="0" smtClean="0"/>
          </a:p>
          <a:p>
            <a:pPr lvl="1"/>
            <a:r>
              <a:rPr lang="zh-CN" altLang="en-US" sz="2400" dirty="0" smtClean="0"/>
              <a:t>一个字节、</a:t>
            </a:r>
            <a:r>
              <a:rPr lang="en-US" altLang="zh-CN" sz="2400" dirty="0" smtClean="0"/>
              <a:t>2</a:t>
            </a:r>
            <a:r>
              <a:rPr lang="zh-CN" altLang="en-US" sz="2400" dirty="0" smtClean="0"/>
              <a:t>个字节、</a:t>
            </a:r>
            <a:r>
              <a:rPr lang="en-US" altLang="zh-CN" sz="2400" dirty="0" smtClean="0"/>
              <a:t>4</a:t>
            </a:r>
            <a:r>
              <a:rPr lang="zh-CN" altLang="en-US" sz="2400" dirty="0" smtClean="0"/>
              <a:t>个字节、更多字节</a:t>
            </a:r>
            <a:r>
              <a:rPr lang="en-US" altLang="zh-CN" sz="2400" dirty="0" smtClean="0"/>
              <a:t>…..</a:t>
            </a:r>
          </a:p>
          <a:p>
            <a:r>
              <a:rPr lang="zh-CN" altLang="en-US" sz="2800" dirty="0" smtClean="0"/>
              <a:t>不同体系结构对</a:t>
            </a:r>
            <a:r>
              <a:rPr lang="zh-CN" altLang="en-US" sz="2800" dirty="0" smtClean="0"/>
              <a:t>字</a:t>
            </a:r>
            <a:r>
              <a:rPr lang="en-US" altLang="zh-CN" sz="2800" dirty="0" smtClean="0"/>
              <a:t>word</a:t>
            </a:r>
            <a:r>
              <a:rPr lang="zh-CN" altLang="en-US" sz="2800" dirty="0" smtClean="0"/>
              <a:t>的</a:t>
            </a:r>
            <a:r>
              <a:rPr lang="zh-CN" altLang="en-US" sz="2800" dirty="0" smtClean="0"/>
              <a:t>定义是不同的</a:t>
            </a:r>
            <a:endParaRPr lang="en-US" altLang="zh-CN" sz="2800" dirty="0" smtClean="0"/>
          </a:p>
          <a:p>
            <a:pPr lvl="1"/>
            <a:r>
              <a:rPr lang="en-US" altLang="zh-CN" sz="2400" dirty="0" smtClean="0"/>
              <a:t>16</a:t>
            </a:r>
            <a:r>
              <a:rPr lang="zh-CN" altLang="en-US" sz="2400" dirty="0" smtClean="0"/>
              <a:t>位字（</a:t>
            </a:r>
            <a:r>
              <a:rPr lang="en-US" altLang="zh-CN" sz="2400" dirty="0" smtClean="0"/>
              <a:t>Intel X86</a:t>
            </a:r>
            <a:r>
              <a:rPr lang="zh-CN" altLang="en-US" sz="2400" dirty="0" smtClean="0"/>
              <a:t>）</a:t>
            </a:r>
            <a:r>
              <a:rPr lang="en-US" altLang="zh-CN" sz="2400" dirty="0" smtClean="0"/>
              <a:t>32</a:t>
            </a:r>
            <a:r>
              <a:rPr lang="zh-CN" altLang="en-US" sz="2400" dirty="0" smtClean="0"/>
              <a:t>位字（</a:t>
            </a:r>
            <a:r>
              <a:rPr lang="en-US" altLang="zh-CN" sz="2400" dirty="0" smtClean="0"/>
              <a:t>MIPS</a:t>
            </a:r>
            <a:r>
              <a:rPr lang="zh-CN" altLang="en-US" sz="2400" dirty="0" smtClean="0"/>
              <a:t>）</a:t>
            </a:r>
            <a:endParaRPr lang="en-US" altLang="zh-CN" sz="2400" dirty="0" smtClean="0"/>
          </a:p>
          <a:p>
            <a:r>
              <a:rPr lang="zh-CN" altLang="en-US" sz="2800" dirty="0" smtClean="0"/>
              <a:t>如何读32位字，两种方案</a:t>
            </a:r>
          </a:p>
          <a:p>
            <a:pPr lvl="1"/>
            <a:r>
              <a:rPr lang="zh-CN" altLang="en-US" sz="2400" dirty="0" smtClean="0"/>
              <a:t>每次一个字节，四次完成；</a:t>
            </a:r>
            <a:r>
              <a:rPr lang="zh-CN" altLang="en-US" sz="2400" dirty="0" smtClean="0">
                <a:solidFill>
                  <a:srgbClr val="0070C0"/>
                </a:solidFill>
              </a:rPr>
              <a:t>每次一个字，一次完成</a:t>
            </a:r>
          </a:p>
          <a:p>
            <a:r>
              <a:rPr lang="zh-CN" altLang="en-US" sz="2800" dirty="0" smtClean="0"/>
              <a:t>问题：</a:t>
            </a:r>
          </a:p>
          <a:p>
            <a:pPr marL="457200" lvl="1" indent="0">
              <a:buNone/>
            </a:pPr>
            <a:r>
              <a:rPr lang="zh-CN" altLang="en-US" sz="2400" dirty="0" smtClean="0"/>
              <a:t>（1）如何将字节地址映射到字地址 </a:t>
            </a:r>
            <a:r>
              <a:rPr lang="en-US" altLang="zh-CN" sz="2400" dirty="0" smtClean="0"/>
              <a:t>(</a:t>
            </a:r>
            <a:r>
              <a:rPr lang="zh-CN" altLang="en-US" sz="2400" dirty="0" smtClean="0"/>
              <a:t>尾端问题 </a:t>
            </a:r>
            <a:r>
              <a:rPr lang="en-US" altLang="zh-CN" sz="2400" dirty="0" smtClean="0"/>
              <a:t>endian)</a:t>
            </a:r>
            <a:endParaRPr lang="zh-CN" altLang="en-US" sz="2400" dirty="0" smtClean="0"/>
          </a:p>
          <a:p>
            <a:pPr marL="457200" lvl="1" indent="0">
              <a:buNone/>
            </a:pPr>
            <a:r>
              <a:rPr lang="zh-CN" altLang="en-US" sz="2400" dirty="0" smtClean="0"/>
              <a:t>（2）一个字是否可以存放在任何字节边界上</a:t>
            </a:r>
            <a:r>
              <a:rPr lang="en-US" altLang="zh-CN" sz="2400" dirty="0" smtClean="0"/>
              <a:t>(</a:t>
            </a:r>
            <a:r>
              <a:rPr lang="zh-CN" altLang="en-US" sz="2400" dirty="0" smtClean="0"/>
              <a:t>对齐问题 </a:t>
            </a:r>
            <a:r>
              <a:rPr lang="en-US" altLang="zh-CN" sz="2400" dirty="0" smtClean="0"/>
              <a:t>alignment)</a:t>
            </a:r>
          </a:p>
        </p:txBody>
      </p:sp>
      <p:sp>
        <p:nvSpPr>
          <p:cNvPr id="20482"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DF1199-65DE-40E8-AC96-997D28922D6C}" type="datetime1">
              <a:rPr lang="zh-CN" altLang="en-US" smtClean="0"/>
              <a:t>2020/2/27</a:t>
            </a:fld>
            <a:endParaRPr lang="en-US" altLang="zh-CN" smtClean="0"/>
          </a:p>
        </p:txBody>
      </p:sp>
      <p:sp>
        <p:nvSpPr>
          <p:cNvPr id="20484"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F5B642-5789-4733-A698-86E13EA95A48}" type="slidenum">
              <a:rPr lang="en-US" altLang="zh-CN" smtClean="0"/>
              <a:pPr/>
              <a:t>13</a:t>
            </a:fld>
            <a:endParaRPr lang="en-US" altLang="zh-CN" smtClean="0"/>
          </a:p>
        </p:txBody>
      </p:sp>
    </p:spTree>
    <p:extLst>
      <p:ext uri="{BB962C8B-B14F-4D97-AF65-F5344CB8AC3E}">
        <p14:creationId xmlns:p14="http://schemas.microsoft.com/office/powerpoint/2010/main" val="2225192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83609" y="440276"/>
            <a:ext cx="8059738" cy="422275"/>
          </a:xfrm>
          <a:noFill/>
        </p:spPr>
        <p:txBody>
          <a:bodyPr wrap="none">
            <a:normAutofit fontScale="90000"/>
          </a:bodyPr>
          <a:lstStyle/>
          <a:p>
            <a:r>
              <a:rPr lang="en-US" altLang="en-US" dirty="0" smtClean="0"/>
              <a:t>Addressing Objects: </a:t>
            </a:r>
            <a:r>
              <a:rPr lang="en-US" altLang="en-US" dirty="0" err="1" smtClean="0"/>
              <a:t>Endianess</a:t>
            </a:r>
            <a:r>
              <a:rPr lang="en-US" altLang="en-US" dirty="0" smtClean="0"/>
              <a:t> and Alignment</a:t>
            </a:r>
          </a:p>
        </p:txBody>
      </p:sp>
      <p:sp>
        <p:nvSpPr>
          <p:cNvPr id="15363" name="Rectangle 3"/>
          <p:cNvSpPr>
            <a:spLocks noGrp="1" noChangeArrowheads="1"/>
          </p:cNvSpPr>
          <p:nvPr>
            <p:ph type="body" idx="1"/>
          </p:nvPr>
        </p:nvSpPr>
        <p:spPr>
          <a:xfrm>
            <a:off x="383274" y="1075898"/>
            <a:ext cx="8191500" cy="2124432"/>
          </a:xfrm>
          <a:noFill/>
        </p:spPr>
        <p:txBody>
          <a:bodyPr>
            <a:normAutofit fontScale="85000" lnSpcReduction="10000"/>
          </a:bodyPr>
          <a:lstStyle/>
          <a:p>
            <a:r>
              <a:rPr lang="en-US" altLang="en-US" dirty="0" smtClean="0">
                <a:solidFill>
                  <a:srgbClr val="00B7A5"/>
                </a:solidFill>
              </a:rPr>
              <a:t>Big Endian:</a:t>
            </a:r>
            <a:r>
              <a:rPr lang="en-US" altLang="en-US" dirty="0" smtClean="0"/>
              <a:t>	 leftmost byte is word address</a:t>
            </a:r>
          </a:p>
          <a:p>
            <a:pPr lvl="2">
              <a:buFontTx/>
              <a:buNone/>
            </a:pPr>
            <a:r>
              <a:rPr lang="en-US" altLang="en-US" dirty="0" smtClean="0"/>
              <a:t> IBM 360/370, Motorola 68k, </a:t>
            </a:r>
            <a:r>
              <a:rPr lang="en-US" altLang="en-US" dirty="0" smtClean="0">
                <a:solidFill>
                  <a:schemeClr val="accent1"/>
                </a:solidFill>
              </a:rPr>
              <a:t>MIPS</a:t>
            </a:r>
            <a:r>
              <a:rPr lang="en-US" altLang="en-US" dirty="0" smtClean="0"/>
              <a:t>, </a:t>
            </a:r>
            <a:r>
              <a:rPr lang="en-US" altLang="en-US" dirty="0" err="1" smtClean="0"/>
              <a:t>Sparc</a:t>
            </a:r>
            <a:r>
              <a:rPr lang="en-US" altLang="en-US" dirty="0" smtClean="0"/>
              <a:t>, HP PA</a:t>
            </a:r>
          </a:p>
          <a:p>
            <a:pPr lvl="2">
              <a:buFontTx/>
              <a:buNone/>
            </a:pPr>
            <a:endParaRPr lang="en-US" altLang="en-US" sz="2000" dirty="0" smtClean="0"/>
          </a:p>
          <a:p>
            <a:r>
              <a:rPr lang="en-US" altLang="en-US" dirty="0" smtClean="0">
                <a:solidFill>
                  <a:schemeClr val="accent1"/>
                </a:solidFill>
              </a:rPr>
              <a:t>Little Endian</a:t>
            </a:r>
            <a:r>
              <a:rPr lang="en-US" altLang="en-US" dirty="0" smtClean="0"/>
              <a:t>:	rightmost byte is word address</a:t>
            </a:r>
          </a:p>
          <a:p>
            <a:pPr lvl="2">
              <a:buFontTx/>
              <a:buNone/>
            </a:pPr>
            <a:r>
              <a:rPr lang="en-US" altLang="en-US" dirty="0" smtClean="0"/>
              <a:t>Intel 80x86, DEC Vax, DEC Alpha (Windows NT)</a:t>
            </a:r>
          </a:p>
        </p:txBody>
      </p:sp>
      <p:sp>
        <p:nvSpPr>
          <p:cNvPr id="15364" name="Rectangle 4"/>
          <p:cNvSpPr>
            <a:spLocks noChangeArrowheads="1"/>
          </p:cNvSpPr>
          <p:nvPr/>
        </p:nvSpPr>
        <p:spPr bwMode="auto">
          <a:xfrm>
            <a:off x="1885666" y="3838445"/>
            <a:ext cx="3111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5365" name="Line 5"/>
          <p:cNvSpPr>
            <a:spLocks noChangeShapeType="1"/>
          </p:cNvSpPr>
          <p:nvPr/>
        </p:nvSpPr>
        <p:spPr bwMode="auto">
          <a:xfrm>
            <a:off x="3409666" y="3838445"/>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Line 6"/>
          <p:cNvSpPr>
            <a:spLocks noChangeShapeType="1"/>
          </p:cNvSpPr>
          <p:nvPr/>
        </p:nvSpPr>
        <p:spPr bwMode="auto">
          <a:xfrm>
            <a:off x="2647666" y="3838445"/>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7"/>
          <p:cNvSpPr>
            <a:spLocks noChangeShapeType="1"/>
          </p:cNvSpPr>
          <p:nvPr/>
        </p:nvSpPr>
        <p:spPr bwMode="auto">
          <a:xfrm>
            <a:off x="4171666" y="3838445"/>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Rectangle 8"/>
          <p:cNvSpPr>
            <a:spLocks noChangeArrowheads="1"/>
          </p:cNvSpPr>
          <p:nvPr/>
        </p:nvSpPr>
        <p:spPr bwMode="auto">
          <a:xfrm>
            <a:off x="1123666" y="3914645"/>
            <a:ext cx="596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a:solidFill>
                  <a:schemeClr val="tx1"/>
                </a:solidFill>
              </a:rPr>
              <a:t>msb</a:t>
            </a:r>
          </a:p>
        </p:txBody>
      </p:sp>
      <p:sp>
        <p:nvSpPr>
          <p:cNvPr id="15369" name="Rectangle 9"/>
          <p:cNvSpPr>
            <a:spLocks noChangeArrowheads="1"/>
          </p:cNvSpPr>
          <p:nvPr/>
        </p:nvSpPr>
        <p:spPr bwMode="auto">
          <a:xfrm>
            <a:off x="5162266" y="3914645"/>
            <a:ext cx="457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a:solidFill>
                  <a:schemeClr val="tx1"/>
                </a:solidFill>
              </a:rPr>
              <a:t>lsb</a:t>
            </a:r>
          </a:p>
        </p:txBody>
      </p:sp>
      <p:grpSp>
        <p:nvGrpSpPr>
          <p:cNvPr id="15370" name="Group 26"/>
          <p:cNvGrpSpPr>
            <a:grpSpLocks/>
          </p:cNvGrpSpPr>
          <p:nvPr/>
        </p:nvGrpSpPr>
        <p:grpSpPr bwMode="auto">
          <a:xfrm>
            <a:off x="2190466" y="3152645"/>
            <a:ext cx="4178300" cy="665163"/>
            <a:chOff x="1440" y="1824"/>
            <a:chExt cx="2632" cy="419"/>
          </a:xfrm>
        </p:grpSpPr>
        <p:sp>
          <p:nvSpPr>
            <p:cNvPr id="15374" name="Rectangle 10"/>
            <p:cNvSpPr>
              <a:spLocks noChangeArrowheads="1"/>
            </p:cNvSpPr>
            <p:nvPr/>
          </p:nvSpPr>
          <p:spPr bwMode="auto">
            <a:xfrm>
              <a:off x="1440" y="2064"/>
              <a:ext cx="16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t>3          2          1           0</a:t>
              </a:r>
            </a:p>
          </p:txBody>
        </p:sp>
        <p:sp>
          <p:nvSpPr>
            <p:cNvPr id="15375" name="Rectangle 11"/>
            <p:cNvSpPr>
              <a:spLocks noChangeArrowheads="1"/>
            </p:cNvSpPr>
            <p:nvPr/>
          </p:nvSpPr>
          <p:spPr bwMode="auto">
            <a:xfrm>
              <a:off x="2736" y="1824"/>
              <a:ext cx="133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i="1"/>
                <a:t>little endian byte 0</a:t>
              </a:r>
            </a:p>
          </p:txBody>
        </p:sp>
      </p:grpSp>
      <p:grpSp>
        <p:nvGrpSpPr>
          <p:cNvPr id="15371" name="Group 27"/>
          <p:cNvGrpSpPr>
            <a:grpSpLocks/>
          </p:cNvGrpSpPr>
          <p:nvPr/>
        </p:nvGrpSpPr>
        <p:grpSpPr bwMode="auto">
          <a:xfrm>
            <a:off x="437866" y="4448045"/>
            <a:ext cx="4279900" cy="588963"/>
            <a:chOff x="336" y="2688"/>
            <a:chExt cx="2696" cy="371"/>
          </a:xfrm>
        </p:grpSpPr>
        <p:sp>
          <p:nvSpPr>
            <p:cNvPr id="15372" name="Rectangle 12"/>
            <p:cNvSpPr>
              <a:spLocks noChangeArrowheads="1"/>
            </p:cNvSpPr>
            <p:nvPr/>
          </p:nvSpPr>
          <p:spPr bwMode="auto">
            <a:xfrm>
              <a:off x="1392" y="2688"/>
              <a:ext cx="16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solidFill>
                    <a:srgbClr val="00B7A5"/>
                  </a:solidFill>
                </a:rPr>
                <a:t>0          1          2           3</a:t>
              </a:r>
            </a:p>
          </p:txBody>
        </p:sp>
        <p:sp>
          <p:nvSpPr>
            <p:cNvPr id="15373" name="Rectangle 13"/>
            <p:cNvSpPr>
              <a:spLocks noChangeArrowheads="1"/>
            </p:cNvSpPr>
            <p:nvPr/>
          </p:nvSpPr>
          <p:spPr bwMode="auto">
            <a:xfrm>
              <a:off x="336" y="2880"/>
              <a:ext cx="126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i="1">
                  <a:solidFill>
                    <a:srgbClr val="00B7A5"/>
                  </a:solidFill>
                </a:rPr>
                <a:t>big endian byte 0</a:t>
              </a:r>
            </a:p>
          </p:txBody>
        </p:sp>
      </p:grpSp>
      <p:sp>
        <p:nvSpPr>
          <p:cNvPr id="16" name="Rectangle 4"/>
          <p:cNvSpPr>
            <a:spLocks noChangeArrowheads="1"/>
          </p:cNvSpPr>
          <p:nvPr/>
        </p:nvSpPr>
        <p:spPr bwMode="auto">
          <a:xfrm>
            <a:off x="4664122" y="4923649"/>
            <a:ext cx="3111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7" name="Line 5"/>
          <p:cNvSpPr>
            <a:spLocks noChangeShapeType="1"/>
          </p:cNvSpPr>
          <p:nvPr/>
        </p:nvSpPr>
        <p:spPr bwMode="auto">
          <a:xfrm>
            <a:off x="6188122" y="4923649"/>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6"/>
          <p:cNvSpPr>
            <a:spLocks noChangeShapeType="1"/>
          </p:cNvSpPr>
          <p:nvPr/>
        </p:nvSpPr>
        <p:spPr bwMode="auto">
          <a:xfrm>
            <a:off x="5426122" y="4923649"/>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
          <p:cNvSpPr>
            <a:spLocks noChangeShapeType="1"/>
          </p:cNvSpPr>
          <p:nvPr/>
        </p:nvSpPr>
        <p:spPr bwMode="auto">
          <a:xfrm>
            <a:off x="6950122" y="4923649"/>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8"/>
          <p:cNvSpPr>
            <a:spLocks noChangeArrowheads="1"/>
          </p:cNvSpPr>
          <p:nvPr/>
        </p:nvSpPr>
        <p:spPr bwMode="auto">
          <a:xfrm>
            <a:off x="3242541" y="4997267"/>
            <a:ext cx="1308050"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smtClean="0">
                <a:solidFill>
                  <a:schemeClr val="tx1"/>
                </a:solidFill>
              </a:rPr>
              <a:t>Big endian</a:t>
            </a:r>
            <a:endParaRPr lang="en-US" altLang="en-US" b="1" dirty="0">
              <a:solidFill>
                <a:schemeClr val="tx1"/>
              </a:solidFill>
            </a:endParaRPr>
          </a:p>
        </p:txBody>
      </p:sp>
      <p:sp>
        <p:nvSpPr>
          <p:cNvPr id="23" name="Rectangle 10"/>
          <p:cNvSpPr>
            <a:spLocks noChangeArrowheads="1"/>
          </p:cNvSpPr>
          <p:nvPr/>
        </p:nvSpPr>
        <p:spPr bwMode="auto">
          <a:xfrm>
            <a:off x="4937172" y="5007791"/>
            <a:ext cx="25654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t>4</a:t>
            </a:r>
            <a:r>
              <a:rPr lang="en-US" altLang="en-US" b="1" dirty="0" smtClean="0"/>
              <a:t>          0         </a:t>
            </a:r>
            <a:r>
              <a:rPr lang="en-US" altLang="en-US" b="1" dirty="0"/>
              <a:t>0</a:t>
            </a:r>
            <a:r>
              <a:rPr lang="en-US" altLang="en-US" b="1" dirty="0" smtClean="0"/>
              <a:t>           </a:t>
            </a:r>
            <a:r>
              <a:rPr lang="en-US" altLang="en-US" b="1" dirty="0"/>
              <a:t>0</a:t>
            </a:r>
            <a:endParaRPr lang="en-US" altLang="en-US" b="1" dirty="0"/>
          </a:p>
        </p:txBody>
      </p:sp>
      <p:sp>
        <p:nvSpPr>
          <p:cNvPr id="26" name="Rectangle 12"/>
          <p:cNvSpPr>
            <a:spLocks noChangeArrowheads="1"/>
          </p:cNvSpPr>
          <p:nvPr/>
        </p:nvSpPr>
        <p:spPr bwMode="auto">
          <a:xfrm>
            <a:off x="4882866" y="5416571"/>
            <a:ext cx="2603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solidFill>
                  <a:srgbClr val="00B7A5"/>
                </a:solidFill>
              </a:rPr>
              <a:t>0          1          2           3</a:t>
            </a:r>
          </a:p>
        </p:txBody>
      </p:sp>
      <p:sp>
        <p:nvSpPr>
          <p:cNvPr id="28" name="Rectangle 4"/>
          <p:cNvSpPr>
            <a:spLocks noChangeArrowheads="1"/>
          </p:cNvSpPr>
          <p:nvPr/>
        </p:nvSpPr>
        <p:spPr bwMode="auto">
          <a:xfrm>
            <a:off x="4664122" y="5922127"/>
            <a:ext cx="31115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29" name="Line 5"/>
          <p:cNvSpPr>
            <a:spLocks noChangeShapeType="1"/>
          </p:cNvSpPr>
          <p:nvPr/>
        </p:nvSpPr>
        <p:spPr bwMode="auto">
          <a:xfrm>
            <a:off x="6188122" y="5922127"/>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6"/>
          <p:cNvSpPr>
            <a:spLocks noChangeShapeType="1"/>
          </p:cNvSpPr>
          <p:nvPr/>
        </p:nvSpPr>
        <p:spPr bwMode="auto">
          <a:xfrm>
            <a:off x="5426122" y="5922127"/>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7"/>
          <p:cNvSpPr>
            <a:spLocks noChangeShapeType="1"/>
          </p:cNvSpPr>
          <p:nvPr/>
        </p:nvSpPr>
        <p:spPr bwMode="auto">
          <a:xfrm>
            <a:off x="6950122" y="5922127"/>
            <a:ext cx="0" cy="444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8"/>
          <p:cNvSpPr>
            <a:spLocks noChangeArrowheads="1"/>
          </p:cNvSpPr>
          <p:nvPr/>
        </p:nvSpPr>
        <p:spPr bwMode="auto">
          <a:xfrm>
            <a:off x="3242541" y="5995745"/>
            <a:ext cx="1487587"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smtClean="0">
                <a:solidFill>
                  <a:schemeClr val="tx1"/>
                </a:solidFill>
              </a:rPr>
              <a:t>Little</a:t>
            </a:r>
            <a:r>
              <a:rPr lang="en-US" altLang="en-US" b="1" dirty="0" smtClean="0">
                <a:solidFill>
                  <a:schemeClr val="tx1"/>
                </a:solidFill>
              </a:rPr>
              <a:t> endian</a:t>
            </a:r>
            <a:endParaRPr lang="en-US" altLang="en-US" b="1" dirty="0">
              <a:solidFill>
                <a:schemeClr val="tx1"/>
              </a:solidFill>
            </a:endParaRPr>
          </a:p>
        </p:txBody>
      </p:sp>
      <p:sp>
        <p:nvSpPr>
          <p:cNvPr id="33" name="Rectangle 10"/>
          <p:cNvSpPr>
            <a:spLocks noChangeArrowheads="1"/>
          </p:cNvSpPr>
          <p:nvPr/>
        </p:nvSpPr>
        <p:spPr bwMode="auto">
          <a:xfrm>
            <a:off x="4937172" y="6006269"/>
            <a:ext cx="2564805"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t>0</a:t>
            </a:r>
            <a:r>
              <a:rPr lang="en-US" altLang="en-US" b="1" dirty="0" smtClean="0"/>
              <a:t>          0         </a:t>
            </a:r>
            <a:r>
              <a:rPr lang="en-US" altLang="en-US" b="1" dirty="0"/>
              <a:t>0</a:t>
            </a:r>
            <a:r>
              <a:rPr lang="en-US" altLang="en-US" b="1" dirty="0" smtClean="0"/>
              <a:t>           </a:t>
            </a:r>
            <a:r>
              <a:rPr lang="en-US" altLang="en-US" b="1" dirty="0"/>
              <a:t>4</a:t>
            </a:r>
          </a:p>
        </p:txBody>
      </p:sp>
      <p:sp>
        <p:nvSpPr>
          <p:cNvPr id="34" name="Rectangle 12"/>
          <p:cNvSpPr>
            <a:spLocks noChangeArrowheads="1"/>
          </p:cNvSpPr>
          <p:nvPr/>
        </p:nvSpPr>
        <p:spPr bwMode="auto">
          <a:xfrm>
            <a:off x="4882866" y="6415049"/>
            <a:ext cx="2628925"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b="1" dirty="0">
                <a:solidFill>
                  <a:srgbClr val="00B7A5"/>
                </a:solidFill>
              </a:rPr>
              <a:t>3</a:t>
            </a:r>
            <a:r>
              <a:rPr lang="en-US" altLang="en-US" b="1" dirty="0" smtClean="0">
                <a:solidFill>
                  <a:srgbClr val="00B7A5"/>
                </a:solidFill>
              </a:rPr>
              <a:t>          </a:t>
            </a:r>
            <a:r>
              <a:rPr lang="en-US" altLang="en-US" b="1" dirty="0">
                <a:solidFill>
                  <a:srgbClr val="00B7A5"/>
                </a:solidFill>
              </a:rPr>
              <a:t>2</a:t>
            </a:r>
            <a:r>
              <a:rPr lang="en-US" altLang="en-US" b="1" dirty="0" smtClean="0">
                <a:solidFill>
                  <a:srgbClr val="00B7A5"/>
                </a:solidFill>
              </a:rPr>
              <a:t>          </a:t>
            </a:r>
            <a:r>
              <a:rPr lang="en-US" altLang="en-US" b="1" dirty="0">
                <a:solidFill>
                  <a:srgbClr val="00B7A5"/>
                </a:solidFill>
              </a:rPr>
              <a:t>1</a:t>
            </a:r>
            <a:r>
              <a:rPr lang="en-US" altLang="en-US" b="1" dirty="0" smtClean="0">
                <a:solidFill>
                  <a:srgbClr val="00B7A5"/>
                </a:solidFill>
              </a:rPr>
              <a:t>           </a:t>
            </a:r>
            <a:r>
              <a:rPr lang="en-US" altLang="en-US" b="1" dirty="0">
                <a:solidFill>
                  <a:srgbClr val="00B7A5"/>
                </a:solidFill>
              </a:rPr>
              <a:t>0</a:t>
            </a:r>
            <a:endParaRPr lang="en-US" altLang="en-US" b="1" dirty="0">
              <a:solidFill>
                <a:srgbClr val="00B7A5"/>
              </a:solidFill>
            </a:endParaRPr>
          </a:p>
        </p:txBody>
      </p:sp>
    </p:spTree>
    <p:extLst>
      <p:ext uri="{BB962C8B-B14F-4D97-AF65-F5344CB8AC3E}">
        <p14:creationId xmlns:p14="http://schemas.microsoft.com/office/powerpoint/2010/main" val="428403136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8600"/>
            <a:ext cx="7848600" cy="422275"/>
          </a:xfrm>
        </p:spPr>
        <p:txBody>
          <a:bodyPr>
            <a:normAutofit fontScale="90000"/>
          </a:bodyPr>
          <a:lstStyle/>
          <a:p>
            <a:r>
              <a:rPr lang="en-US" altLang="en-US" smtClean="0"/>
              <a:t>Example of Loading and Storing Bytes</a:t>
            </a:r>
          </a:p>
        </p:txBody>
      </p:sp>
      <p:sp>
        <p:nvSpPr>
          <p:cNvPr id="29699" name="Rectangle 3"/>
          <p:cNvSpPr>
            <a:spLocks noGrp="1" noChangeArrowheads="1"/>
          </p:cNvSpPr>
          <p:nvPr>
            <p:ph type="body" idx="1"/>
          </p:nvPr>
        </p:nvSpPr>
        <p:spPr>
          <a:xfrm>
            <a:off x="685800" y="983456"/>
            <a:ext cx="7848600" cy="2189163"/>
          </a:xfrm>
        </p:spPr>
        <p:txBody>
          <a:bodyPr>
            <a:normAutofit/>
          </a:bodyPr>
          <a:lstStyle/>
          <a:p>
            <a:r>
              <a:rPr lang="en-US" altLang="en-US" sz="2000" dirty="0" smtClean="0"/>
              <a:t>Given following code sequence and memory state (contents are given in </a:t>
            </a:r>
            <a:r>
              <a:rPr lang="en-US" altLang="en-US" sz="2000" dirty="0" err="1" smtClean="0"/>
              <a:t>hexidecimal</a:t>
            </a:r>
            <a:r>
              <a:rPr lang="en-US" altLang="en-US" sz="2000" dirty="0" smtClean="0"/>
              <a:t>), what is the state of the memory after executing the code</a:t>
            </a:r>
            <a:r>
              <a:rPr lang="en-US" altLang="en-US" sz="2000" dirty="0" smtClean="0"/>
              <a:t>?</a:t>
            </a:r>
          </a:p>
          <a:p>
            <a:pPr marL="0" indent="0">
              <a:buNone/>
            </a:pPr>
            <a:endParaRPr lang="en-US" altLang="en-US" sz="2000" dirty="0" smtClean="0"/>
          </a:p>
          <a:p>
            <a:pPr>
              <a:lnSpc>
                <a:spcPct val="40000"/>
              </a:lnSpc>
              <a:buFont typeface="Wingdings" panose="05000000000000000000" pitchFamily="2" charset="2"/>
              <a:buNone/>
            </a:pPr>
            <a:r>
              <a:rPr lang="en-US" altLang="en-US" sz="2000" dirty="0" smtClean="0">
                <a:latin typeface="Courier New" panose="02070309020205020404" pitchFamily="49" charset="0"/>
              </a:rPr>
              <a:t>		add	$s3, $zero, $zero</a:t>
            </a:r>
          </a:p>
          <a:p>
            <a:pPr>
              <a:lnSpc>
                <a:spcPct val="4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lb</a:t>
            </a:r>
            <a:r>
              <a:rPr lang="en-US" altLang="en-US" sz="2000" dirty="0" smtClean="0">
                <a:latin typeface="Courier New" panose="02070309020205020404" pitchFamily="49" charset="0"/>
              </a:rPr>
              <a:t>	$t0, 1($s3)</a:t>
            </a:r>
          </a:p>
          <a:p>
            <a:pPr>
              <a:lnSpc>
                <a:spcPct val="4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sb</a:t>
            </a:r>
            <a:r>
              <a:rPr lang="en-US" altLang="en-US" sz="2000" dirty="0" smtClean="0">
                <a:latin typeface="Courier New" panose="02070309020205020404" pitchFamily="49" charset="0"/>
              </a:rPr>
              <a:t>	$t0, 6($s3)</a:t>
            </a:r>
          </a:p>
        </p:txBody>
      </p:sp>
      <p:sp>
        <p:nvSpPr>
          <p:cNvPr id="29700" name="Rectangle 4"/>
          <p:cNvSpPr>
            <a:spLocks noChangeArrowheads="1"/>
          </p:cNvSpPr>
          <p:nvPr/>
        </p:nvSpPr>
        <p:spPr bwMode="auto">
          <a:xfrm>
            <a:off x="838200" y="3505200"/>
            <a:ext cx="2057400" cy="2667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29701" name="Line 5"/>
          <p:cNvSpPr>
            <a:spLocks noChangeShapeType="1"/>
          </p:cNvSpPr>
          <p:nvPr/>
        </p:nvSpPr>
        <p:spPr bwMode="auto">
          <a:xfrm>
            <a:off x="838200" y="5791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2" name="Line 6"/>
          <p:cNvSpPr>
            <a:spLocks noChangeShapeType="1"/>
          </p:cNvSpPr>
          <p:nvPr/>
        </p:nvSpPr>
        <p:spPr bwMode="auto">
          <a:xfrm>
            <a:off x="838200" y="5410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3" name="Line 7"/>
          <p:cNvSpPr>
            <a:spLocks noChangeShapeType="1"/>
          </p:cNvSpPr>
          <p:nvPr/>
        </p:nvSpPr>
        <p:spPr bwMode="auto">
          <a:xfrm>
            <a:off x="838200" y="5029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4" name="Line 8"/>
          <p:cNvSpPr>
            <a:spLocks noChangeShapeType="1"/>
          </p:cNvSpPr>
          <p:nvPr/>
        </p:nvSpPr>
        <p:spPr bwMode="auto">
          <a:xfrm>
            <a:off x="838200" y="4648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5" name="Line 9"/>
          <p:cNvSpPr>
            <a:spLocks noChangeShapeType="1"/>
          </p:cNvSpPr>
          <p:nvPr/>
        </p:nvSpPr>
        <p:spPr bwMode="auto">
          <a:xfrm>
            <a:off x="838200" y="4267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6" name="Line 10"/>
          <p:cNvSpPr>
            <a:spLocks noChangeShapeType="1"/>
          </p:cNvSpPr>
          <p:nvPr/>
        </p:nvSpPr>
        <p:spPr bwMode="auto">
          <a:xfrm>
            <a:off x="838200" y="3886200"/>
            <a:ext cx="205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7" name="Rectangle 11"/>
          <p:cNvSpPr>
            <a:spLocks noChangeArrowheads="1"/>
          </p:cNvSpPr>
          <p:nvPr/>
        </p:nvSpPr>
        <p:spPr bwMode="auto">
          <a:xfrm>
            <a:off x="1371600" y="3124200"/>
            <a:ext cx="952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Memory</a:t>
            </a:r>
          </a:p>
        </p:txBody>
      </p:sp>
      <p:sp>
        <p:nvSpPr>
          <p:cNvPr id="29708" name="Rectangle 12"/>
          <p:cNvSpPr>
            <a:spLocks noChangeArrowheads="1"/>
          </p:cNvSpPr>
          <p:nvPr/>
        </p:nvSpPr>
        <p:spPr bwMode="auto">
          <a:xfrm>
            <a:off x="1066800" y="5867400"/>
            <a:ext cx="1612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0 9 0 1 2 A 0</a:t>
            </a:r>
          </a:p>
        </p:txBody>
      </p:sp>
      <p:sp>
        <p:nvSpPr>
          <p:cNvPr id="29709" name="Rectangle 13"/>
          <p:cNvSpPr>
            <a:spLocks noChangeArrowheads="1"/>
          </p:cNvSpPr>
          <p:nvPr/>
        </p:nvSpPr>
        <p:spPr bwMode="auto">
          <a:xfrm>
            <a:off x="1524000" y="6172200"/>
            <a:ext cx="555625"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sz="1600">
                <a:solidFill>
                  <a:schemeClr val="tx1"/>
                </a:solidFill>
              </a:rPr>
              <a:t>Data</a:t>
            </a:r>
          </a:p>
        </p:txBody>
      </p:sp>
      <p:sp>
        <p:nvSpPr>
          <p:cNvPr id="29710" name="Rectangle 14"/>
          <p:cNvSpPr>
            <a:spLocks noChangeArrowheads="1"/>
          </p:cNvSpPr>
          <p:nvPr/>
        </p:nvSpPr>
        <p:spPr bwMode="auto">
          <a:xfrm>
            <a:off x="3048000" y="6172200"/>
            <a:ext cx="17970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sz="1600" dirty="0">
                <a:solidFill>
                  <a:schemeClr val="tx1"/>
                </a:solidFill>
              </a:rPr>
              <a:t>Word</a:t>
            </a:r>
          </a:p>
          <a:p>
            <a:pPr>
              <a:lnSpc>
                <a:spcPct val="85000"/>
              </a:lnSpc>
            </a:pPr>
            <a:r>
              <a:rPr lang="en-US" altLang="en-US" sz="1600" dirty="0">
                <a:solidFill>
                  <a:schemeClr val="tx1"/>
                </a:solidFill>
              </a:rPr>
              <a:t>Address (Decimal)</a:t>
            </a:r>
          </a:p>
        </p:txBody>
      </p:sp>
      <p:sp>
        <p:nvSpPr>
          <p:cNvPr id="29711" name="Rectangle 15"/>
          <p:cNvSpPr>
            <a:spLocks noChangeArrowheads="1"/>
          </p:cNvSpPr>
          <p:nvPr/>
        </p:nvSpPr>
        <p:spPr bwMode="auto">
          <a:xfrm>
            <a:off x="3048000" y="5867400"/>
            <a:ext cx="254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a:t>
            </a:r>
          </a:p>
        </p:txBody>
      </p:sp>
      <p:sp>
        <p:nvSpPr>
          <p:cNvPr id="29712" name="Rectangle 16"/>
          <p:cNvSpPr>
            <a:spLocks noChangeArrowheads="1"/>
          </p:cNvSpPr>
          <p:nvPr/>
        </p:nvSpPr>
        <p:spPr bwMode="auto">
          <a:xfrm>
            <a:off x="3048000" y="5486400"/>
            <a:ext cx="254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4</a:t>
            </a:r>
          </a:p>
        </p:txBody>
      </p:sp>
      <p:sp>
        <p:nvSpPr>
          <p:cNvPr id="29713" name="Rectangle 17"/>
          <p:cNvSpPr>
            <a:spLocks noChangeArrowheads="1"/>
          </p:cNvSpPr>
          <p:nvPr/>
        </p:nvSpPr>
        <p:spPr bwMode="auto">
          <a:xfrm>
            <a:off x="3048000" y="5105400"/>
            <a:ext cx="254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8</a:t>
            </a:r>
          </a:p>
        </p:txBody>
      </p:sp>
      <p:sp>
        <p:nvSpPr>
          <p:cNvPr id="29714" name="Rectangle 18"/>
          <p:cNvSpPr>
            <a:spLocks noChangeArrowheads="1"/>
          </p:cNvSpPr>
          <p:nvPr/>
        </p:nvSpPr>
        <p:spPr bwMode="auto">
          <a:xfrm>
            <a:off x="3048000" y="4724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12</a:t>
            </a:r>
          </a:p>
        </p:txBody>
      </p:sp>
      <p:sp>
        <p:nvSpPr>
          <p:cNvPr id="29715" name="Rectangle 19"/>
          <p:cNvSpPr>
            <a:spLocks noChangeArrowheads="1"/>
          </p:cNvSpPr>
          <p:nvPr/>
        </p:nvSpPr>
        <p:spPr bwMode="auto">
          <a:xfrm>
            <a:off x="3048000" y="4343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16</a:t>
            </a:r>
          </a:p>
        </p:txBody>
      </p:sp>
      <p:sp>
        <p:nvSpPr>
          <p:cNvPr id="29716" name="Rectangle 20"/>
          <p:cNvSpPr>
            <a:spLocks noChangeArrowheads="1"/>
          </p:cNvSpPr>
          <p:nvPr/>
        </p:nvSpPr>
        <p:spPr bwMode="auto">
          <a:xfrm>
            <a:off x="3048000" y="3962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20</a:t>
            </a:r>
          </a:p>
        </p:txBody>
      </p:sp>
      <p:sp>
        <p:nvSpPr>
          <p:cNvPr id="29717" name="Rectangle 21"/>
          <p:cNvSpPr>
            <a:spLocks noChangeArrowheads="1"/>
          </p:cNvSpPr>
          <p:nvPr/>
        </p:nvSpPr>
        <p:spPr bwMode="auto">
          <a:xfrm>
            <a:off x="3048000" y="3581400"/>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24</a:t>
            </a:r>
          </a:p>
        </p:txBody>
      </p:sp>
      <p:sp>
        <p:nvSpPr>
          <p:cNvPr id="29718" name="Rectangle 22"/>
          <p:cNvSpPr>
            <a:spLocks noChangeArrowheads="1"/>
          </p:cNvSpPr>
          <p:nvPr/>
        </p:nvSpPr>
        <p:spPr bwMode="auto">
          <a:xfrm>
            <a:off x="1066800" y="5486400"/>
            <a:ext cx="16891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F F F F F F F F</a:t>
            </a:r>
          </a:p>
        </p:txBody>
      </p:sp>
      <p:sp>
        <p:nvSpPr>
          <p:cNvPr id="29719" name="Line 23"/>
          <p:cNvSpPr>
            <a:spLocks noChangeShapeType="1"/>
          </p:cNvSpPr>
          <p:nvPr/>
        </p:nvSpPr>
        <p:spPr bwMode="auto">
          <a:xfrm flipV="1">
            <a:off x="2895600" y="32004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0" name="Line 24"/>
          <p:cNvSpPr>
            <a:spLocks noChangeShapeType="1"/>
          </p:cNvSpPr>
          <p:nvPr/>
        </p:nvSpPr>
        <p:spPr bwMode="auto">
          <a:xfrm flipV="1">
            <a:off x="838200" y="3124200"/>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1" name="Rectangle 25"/>
          <p:cNvSpPr>
            <a:spLocks noChangeArrowheads="1"/>
          </p:cNvSpPr>
          <p:nvPr/>
        </p:nvSpPr>
        <p:spPr bwMode="auto">
          <a:xfrm>
            <a:off x="1066800" y="5105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0 1 0 0 0 4 0 2</a:t>
            </a:r>
          </a:p>
        </p:txBody>
      </p:sp>
      <p:sp>
        <p:nvSpPr>
          <p:cNvPr id="29722" name="Rectangle 26"/>
          <p:cNvSpPr>
            <a:spLocks noChangeArrowheads="1"/>
          </p:cNvSpPr>
          <p:nvPr/>
        </p:nvSpPr>
        <p:spPr bwMode="auto">
          <a:xfrm>
            <a:off x="1066800" y="4724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1 0 0 0 0 0 1 0</a:t>
            </a:r>
          </a:p>
        </p:txBody>
      </p:sp>
      <p:sp>
        <p:nvSpPr>
          <p:cNvPr id="29723" name="Rectangle 27"/>
          <p:cNvSpPr>
            <a:spLocks noChangeArrowheads="1"/>
          </p:cNvSpPr>
          <p:nvPr/>
        </p:nvSpPr>
        <p:spPr bwMode="auto">
          <a:xfrm>
            <a:off x="1066800" y="4343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0 0 0 0 0 0 0 0</a:t>
            </a:r>
          </a:p>
        </p:txBody>
      </p:sp>
      <p:sp>
        <p:nvSpPr>
          <p:cNvPr id="29724" name="Rectangle 28"/>
          <p:cNvSpPr>
            <a:spLocks noChangeArrowheads="1"/>
          </p:cNvSpPr>
          <p:nvPr/>
        </p:nvSpPr>
        <p:spPr bwMode="auto">
          <a:xfrm>
            <a:off x="1066800" y="3962400"/>
            <a:ext cx="15875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0 0 0 0 0 0 0 0</a:t>
            </a:r>
          </a:p>
        </p:txBody>
      </p:sp>
      <p:sp>
        <p:nvSpPr>
          <p:cNvPr id="29725" name="Rectangle 29"/>
          <p:cNvSpPr>
            <a:spLocks noChangeArrowheads="1"/>
          </p:cNvSpPr>
          <p:nvPr/>
        </p:nvSpPr>
        <p:spPr bwMode="auto">
          <a:xfrm>
            <a:off x="990600" y="3581400"/>
            <a:ext cx="165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85000"/>
              </a:lnSpc>
            </a:pPr>
            <a:r>
              <a:rPr lang="en-US" altLang="en-US">
                <a:solidFill>
                  <a:schemeClr val="tx1"/>
                </a:solidFill>
              </a:rPr>
              <a:t> 0 0 0 0 0 0 0 0</a:t>
            </a:r>
          </a:p>
        </p:txBody>
      </p:sp>
      <p:sp>
        <p:nvSpPr>
          <p:cNvPr id="29726" name="Rectangle 30"/>
          <p:cNvSpPr>
            <a:spLocks noChangeArrowheads="1"/>
          </p:cNvSpPr>
          <p:nvPr/>
        </p:nvSpPr>
        <p:spPr bwMode="auto">
          <a:xfrm>
            <a:off x="3733800" y="3582988"/>
            <a:ext cx="39624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90000"/>
              </a:lnSpc>
              <a:spcBef>
                <a:spcPct val="65000"/>
              </a:spcBef>
              <a:buClr>
                <a:schemeClr val="accent1"/>
              </a:buClr>
              <a:buSzPct val="75000"/>
              <a:buFont typeface="Wingdings" panose="05000000000000000000" pitchFamily="2" charset="2"/>
              <a:buChar char="q"/>
            </a:pPr>
            <a:r>
              <a:rPr lang="en-US" altLang="en-US" sz="2400">
                <a:solidFill>
                  <a:schemeClr val="tx1"/>
                </a:solidFill>
              </a:rPr>
              <a:t>What value is left in $t0?</a:t>
            </a:r>
            <a:endParaRPr lang="en-US" altLang="en-US" sz="2400">
              <a:solidFill>
                <a:schemeClr val="tx1"/>
              </a:solidFill>
              <a:latin typeface="Courier New" panose="02070309020205020404" pitchFamily="49" charset="0"/>
            </a:endParaRPr>
          </a:p>
        </p:txBody>
      </p:sp>
      <p:sp>
        <p:nvSpPr>
          <p:cNvPr id="29727" name="Rectangle 31"/>
          <p:cNvSpPr>
            <a:spLocks noChangeArrowheads="1"/>
          </p:cNvSpPr>
          <p:nvPr/>
        </p:nvSpPr>
        <p:spPr bwMode="auto">
          <a:xfrm>
            <a:off x="3657600" y="4724400"/>
            <a:ext cx="4800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87338" indent="-287338">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nSpc>
                <a:spcPct val="90000"/>
              </a:lnSpc>
              <a:spcBef>
                <a:spcPct val="65000"/>
              </a:spcBef>
              <a:buClr>
                <a:schemeClr val="accent1"/>
              </a:buClr>
              <a:buSzPct val="75000"/>
              <a:buFont typeface="Wingdings" panose="05000000000000000000" pitchFamily="2" charset="2"/>
              <a:buChar char="q"/>
            </a:pPr>
            <a:r>
              <a:rPr lang="en-US" altLang="en-US" sz="2400" dirty="0">
                <a:solidFill>
                  <a:schemeClr val="tx1"/>
                </a:solidFill>
              </a:rPr>
              <a:t>What if the machine was little Endian?</a:t>
            </a:r>
            <a:endParaRPr lang="en-US" altLang="en-US" sz="2400"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114581425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zh-CN" altLang="en-US" dirty="0" smtClean="0"/>
              <a:t>尾端问题 </a:t>
            </a:r>
            <a:r>
              <a:rPr lang="en-US" altLang="zh-CN" dirty="0" smtClean="0"/>
              <a:t>Endian</a:t>
            </a:r>
            <a:endParaRPr lang="zh-CN" altLang="en-US" dirty="0" smtClean="0"/>
          </a:p>
        </p:txBody>
      </p:sp>
      <p:sp>
        <p:nvSpPr>
          <p:cNvPr id="22534" name="Rectangle 3"/>
          <p:cNvSpPr>
            <a:spLocks noGrp="1" noChangeArrowheads="1"/>
          </p:cNvSpPr>
          <p:nvPr>
            <p:ph idx="1"/>
          </p:nvPr>
        </p:nvSpPr>
        <p:spPr>
          <a:xfrm>
            <a:off x="457199" y="1258432"/>
            <a:ext cx="8398565" cy="5051833"/>
          </a:xfrm>
        </p:spPr>
        <p:txBody>
          <a:bodyPr>
            <a:noAutofit/>
          </a:bodyPr>
          <a:lstStyle/>
          <a:p>
            <a:pPr>
              <a:lnSpc>
                <a:spcPct val="120000"/>
              </a:lnSpc>
            </a:pPr>
            <a:r>
              <a:rPr lang="en-US" altLang="zh-CN" sz="2400" dirty="0" smtClean="0"/>
              <a:t>little endian, big endian, </a:t>
            </a:r>
            <a:r>
              <a:rPr lang="zh-CN" altLang="en-US" sz="2400" dirty="0" smtClean="0"/>
              <a:t>在一个字内部的字节顺序问题</a:t>
            </a:r>
            <a:endParaRPr lang="en-US" altLang="zh-CN" sz="2400" dirty="0" smtClean="0"/>
          </a:p>
          <a:p>
            <a:pPr>
              <a:lnSpc>
                <a:spcPct val="120000"/>
              </a:lnSpc>
            </a:pPr>
            <a:endParaRPr lang="en-US" altLang="zh-CN" sz="2400" dirty="0" smtClean="0"/>
          </a:p>
          <a:p>
            <a:pPr>
              <a:lnSpc>
                <a:spcPct val="120000"/>
              </a:lnSpc>
            </a:pPr>
            <a:endParaRPr lang="en-US" altLang="zh-CN" sz="2400" dirty="0" smtClean="0"/>
          </a:p>
          <a:p>
            <a:pPr>
              <a:lnSpc>
                <a:spcPct val="120000"/>
              </a:lnSpc>
            </a:pPr>
            <a:endParaRPr lang="en-US" altLang="zh-CN" sz="2400" dirty="0" smtClean="0"/>
          </a:p>
          <a:p>
            <a:pPr>
              <a:lnSpc>
                <a:spcPct val="120000"/>
              </a:lnSpc>
            </a:pPr>
            <a:endParaRPr lang="en-US" altLang="zh-CN" sz="2400" dirty="0" smtClean="0"/>
          </a:p>
          <a:p>
            <a:pPr>
              <a:lnSpc>
                <a:spcPct val="120000"/>
              </a:lnSpc>
            </a:pPr>
            <a:r>
              <a:rPr lang="zh-CN" altLang="en-US" sz="2400" dirty="0" smtClean="0"/>
              <a:t>如地址</a:t>
            </a:r>
            <a:r>
              <a:rPr lang="en-US" altLang="zh-CN" sz="2400" dirty="0" smtClean="0"/>
              <a:t>xxx00</a:t>
            </a:r>
            <a:r>
              <a:rPr lang="zh-CN" altLang="en-US" sz="2400" dirty="0" smtClean="0"/>
              <a:t>指定了一个字（</a:t>
            </a:r>
            <a:r>
              <a:rPr lang="en-US" altLang="zh-CN" sz="2400" dirty="0" err="1" smtClean="0"/>
              <a:t>int</a:t>
            </a:r>
            <a:r>
              <a:rPr lang="en-US" altLang="zh-CN" sz="2400" dirty="0" smtClean="0"/>
              <a:t>）, </a:t>
            </a:r>
            <a:r>
              <a:rPr lang="zh-CN" altLang="en-US" sz="2400" dirty="0" smtClean="0"/>
              <a:t>存储器中从</a:t>
            </a:r>
            <a:r>
              <a:rPr lang="en-US" altLang="zh-CN" sz="2400" dirty="0" smtClean="0"/>
              <a:t>xxx00</a:t>
            </a:r>
            <a:r>
              <a:rPr lang="zh-CN" altLang="en-US" sz="2400" dirty="0" smtClean="0"/>
              <a:t>处连续存放</a:t>
            </a:r>
            <a:r>
              <a:rPr lang="en-US" altLang="zh-CN" sz="2400" dirty="0" smtClean="0"/>
              <a:t>ffff0000, </a:t>
            </a:r>
            <a:r>
              <a:rPr lang="zh-CN" altLang="en-US" sz="2400" dirty="0" smtClean="0"/>
              <a:t>则有两种方式：</a:t>
            </a:r>
          </a:p>
          <a:p>
            <a:pPr lvl="1">
              <a:lnSpc>
                <a:spcPct val="120000"/>
              </a:lnSpc>
            </a:pPr>
            <a:r>
              <a:rPr lang="en-US" altLang="zh-CN" sz="1800" dirty="0" smtClean="0"/>
              <a:t>Little endian </a:t>
            </a:r>
            <a:r>
              <a:rPr lang="zh-CN" altLang="en-US" sz="1800" dirty="0" smtClean="0"/>
              <a:t>方式下</a:t>
            </a:r>
            <a:r>
              <a:rPr lang="en-US" altLang="zh-CN" sz="1800" dirty="0" smtClean="0"/>
              <a:t>xxx00</a:t>
            </a:r>
            <a:r>
              <a:rPr lang="zh-CN" altLang="en-US" sz="1800" dirty="0" smtClean="0"/>
              <a:t>位置是字的最低</a:t>
            </a:r>
            <a:r>
              <a:rPr lang="zh-CN" altLang="en-US" sz="1800" dirty="0" smtClean="0"/>
              <a:t>字节</a:t>
            </a:r>
            <a:r>
              <a:rPr lang="en-US" altLang="zh-CN" sz="1800" dirty="0" smtClean="0"/>
              <a:t>, </a:t>
            </a:r>
            <a:r>
              <a:rPr lang="zh-CN" altLang="en-US" sz="1800" dirty="0" smtClean="0"/>
              <a:t>四个字节的内容分别为00 00 </a:t>
            </a:r>
            <a:r>
              <a:rPr lang="en-US" altLang="zh-CN" sz="1800" dirty="0" err="1" smtClean="0"/>
              <a:t>ff</a:t>
            </a:r>
            <a:r>
              <a:rPr lang="en-US" altLang="zh-CN" sz="1800" dirty="0" smtClean="0"/>
              <a:t> </a:t>
            </a:r>
            <a:r>
              <a:rPr lang="en-US" altLang="zh-CN" sz="1800" dirty="0" err="1" smtClean="0"/>
              <a:t>ff</a:t>
            </a:r>
            <a:r>
              <a:rPr lang="en-US" altLang="zh-CN" sz="1800" dirty="0" smtClean="0"/>
              <a:t>, Intel 80x86, DEC Vax, DEC Alpha (Windows NT)</a:t>
            </a:r>
          </a:p>
          <a:p>
            <a:pPr lvl="1">
              <a:lnSpc>
                <a:spcPct val="120000"/>
              </a:lnSpc>
            </a:pPr>
            <a:r>
              <a:rPr lang="en-US" altLang="zh-CN" sz="1800" dirty="0" smtClean="0"/>
              <a:t>Big endian </a:t>
            </a:r>
            <a:r>
              <a:rPr lang="zh-CN" altLang="en-US" sz="1800" dirty="0" smtClean="0"/>
              <a:t>方式下</a:t>
            </a:r>
            <a:r>
              <a:rPr lang="en-US" altLang="zh-CN" sz="1800" dirty="0" smtClean="0"/>
              <a:t>xxx00</a:t>
            </a:r>
            <a:r>
              <a:rPr lang="zh-CN" altLang="en-US" sz="1800" dirty="0" smtClean="0"/>
              <a:t>位置是字的最高字节</a:t>
            </a:r>
            <a:r>
              <a:rPr lang="zh-CN" altLang="en-US" sz="1800" dirty="0" smtClean="0"/>
              <a:t>，</a:t>
            </a:r>
            <a:r>
              <a:rPr lang="zh-CN" altLang="en-US" sz="1800" dirty="0"/>
              <a:t>四</a:t>
            </a:r>
            <a:r>
              <a:rPr lang="zh-CN" altLang="en-US" sz="1800" dirty="0" smtClean="0"/>
              <a:t>个字节的内容分别</a:t>
            </a:r>
            <a:r>
              <a:rPr lang="zh-CN" altLang="en-US" sz="1800" dirty="0" smtClean="0"/>
              <a:t>为</a:t>
            </a:r>
            <a:r>
              <a:rPr lang="en-US" altLang="zh-CN" sz="1800" dirty="0" err="1" smtClean="0"/>
              <a:t>ff</a:t>
            </a:r>
            <a:r>
              <a:rPr lang="en-US" altLang="zh-CN" sz="1800" dirty="0" smtClean="0"/>
              <a:t> </a:t>
            </a:r>
            <a:r>
              <a:rPr lang="en-US" altLang="zh-CN" sz="1800" dirty="0" err="1" smtClean="0"/>
              <a:t>ff</a:t>
            </a:r>
            <a:r>
              <a:rPr lang="en-US" altLang="zh-CN" sz="1800" dirty="0" smtClean="0"/>
              <a:t> 00 00</a:t>
            </a:r>
            <a:r>
              <a:rPr lang="en-US" altLang="zh-CN" sz="1800" dirty="0" smtClean="0"/>
              <a:t>, IBM 360/370, Motorola 68k, MIPS, </a:t>
            </a:r>
            <a:r>
              <a:rPr lang="en-US" altLang="zh-CN" sz="1800" dirty="0" err="1" smtClean="0"/>
              <a:t>Sparc</a:t>
            </a:r>
            <a:r>
              <a:rPr lang="en-US" altLang="zh-CN" sz="1800" dirty="0" smtClean="0"/>
              <a:t>, HP PA</a:t>
            </a:r>
          </a:p>
        </p:txBody>
      </p:sp>
      <p:sp>
        <p:nvSpPr>
          <p:cNvPr id="2253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009EE1-88F5-484D-840F-456B2BB85781}" type="datetime1">
              <a:rPr lang="zh-CN" altLang="en-US" smtClean="0"/>
              <a:t>2020/2/27</a:t>
            </a:fld>
            <a:endParaRPr lang="en-US" altLang="zh-CN" smtClean="0"/>
          </a:p>
        </p:txBody>
      </p:sp>
      <p:sp>
        <p:nvSpPr>
          <p:cNvPr id="2253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EEB561-9BA6-4E9E-AEA2-408D3F922969}" type="slidenum">
              <a:rPr lang="en-US" altLang="zh-CN" smtClean="0"/>
              <a:pPr/>
              <a:t>16</a:t>
            </a:fld>
            <a:endParaRPr lang="en-US" altLang="zh-CN" smtClean="0"/>
          </a:p>
        </p:txBody>
      </p:sp>
      <p:pic>
        <p:nvPicPr>
          <p:cNvPr id="2253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031" y="1841248"/>
            <a:ext cx="838993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876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04800"/>
            <a:ext cx="5721350" cy="422275"/>
          </a:xfrm>
        </p:spPr>
        <p:txBody>
          <a:bodyPr>
            <a:normAutofit fontScale="90000"/>
          </a:bodyPr>
          <a:lstStyle/>
          <a:p>
            <a:r>
              <a:rPr lang="en-US" altLang="en-US" dirty="0" smtClean="0"/>
              <a:t>Byte Addresses</a:t>
            </a:r>
          </a:p>
        </p:txBody>
      </p:sp>
      <p:sp>
        <p:nvSpPr>
          <p:cNvPr id="14339" name="Rectangle 3"/>
          <p:cNvSpPr>
            <a:spLocks noGrp="1" noChangeArrowheads="1"/>
          </p:cNvSpPr>
          <p:nvPr>
            <p:ph type="body" idx="1"/>
          </p:nvPr>
        </p:nvSpPr>
        <p:spPr>
          <a:xfrm>
            <a:off x="685800" y="914400"/>
            <a:ext cx="7848600" cy="3303588"/>
          </a:xfrm>
        </p:spPr>
        <p:txBody>
          <a:bodyPr>
            <a:normAutofit/>
          </a:bodyPr>
          <a:lstStyle/>
          <a:p>
            <a:r>
              <a:rPr lang="en-US" altLang="en-US" sz="2400" dirty="0" smtClean="0"/>
              <a:t>Since 8-bit bytes are so useful, most architectures address individual </a:t>
            </a:r>
            <a:r>
              <a:rPr lang="en-US" altLang="en-US" sz="2400" dirty="0" smtClean="0">
                <a:solidFill>
                  <a:schemeClr val="accent1"/>
                </a:solidFill>
              </a:rPr>
              <a:t>bytes</a:t>
            </a:r>
            <a:r>
              <a:rPr lang="en-US" altLang="en-US" sz="2400" dirty="0" smtClean="0"/>
              <a:t> in memory</a:t>
            </a:r>
          </a:p>
          <a:p>
            <a:pPr>
              <a:buFont typeface="Wingdings" panose="05000000000000000000" pitchFamily="2" charset="2"/>
              <a:buNone/>
            </a:pPr>
            <a:r>
              <a:rPr lang="en-US" altLang="en-US" sz="2400" dirty="0" smtClean="0"/>
              <a:t>    memory: 2</a:t>
            </a:r>
            <a:r>
              <a:rPr lang="en-US" altLang="en-US" sz="2400" baseline="30000" dirty="0" smtClean="0"/>
              <a:t>32</a:t>
            </a:r>
            <a:r>
              <a:rPr lang="en-US" altLang="en-US" sz="2400" dirty="0" smtClean="0"/>
              <a:t> bytes = 2</a:t>
            </a:r>
            <a:r>
              <a:rPr lang="en-US" altLang="en-US" sz="2400" baseline="30000" dirty="0" smtClean="0"/>
              <a:t>30</a:t>
            </a:r>
            <a:r>
              <a:rPr lang="en-US" altLang="en-US" sz="2400" dirty="0" smtClean="0"/>
              <a:t> words</a:t>
            </a:r>
          </a:p>
          <a:p>
            <a:pPr>
              <a:buFont typeface="Wingdings" panose="05000000000000000000" pitchFamily="2" charset="2"/>
              <a:buNone/>
            </a:pPr>
            <a:endParaRPr lang="en-US" altLang="en-US" sz="2400" dirty="0" smtClean="0"/>
          </a:p>
          <a:p>
            <a:r>
              <a:rPr lang="en-US" altLang="en-US" sz="2400" dirty="0" smtClean="0"/>
              <a:t>Therefore, the memory address of a </a:t>
            </a:r>
            <a:r>
              <a:rPr lang="en-US" altLang="en-US" sz="2400" dirty="0" smtClean="0">
                <a:solidFill>
                  <a:schemeClr val="accent1"/>
                </a:solidFill>
              </a:rPr>
              <a:t>word</a:t>
            </a:r>
            <a:r>
              <a:rPr lang="en-US" altLang="en-US" sz="2400" dirty="0" smtClean="0"/>
              <a:t> must be a multiple of 4 (</a:t>
            </a:r>
            <a:r>
              <a:rPr lang="en-US" altLang="en-US" sz="2400" dirty="0" smtClean="0">
                <a:solidFill>
                  <a:schemeClr val="accent1"/>
                </a:solidFill>
              </a:rPr>
              <a:t>alignment restriction</a:t>
            </a:r>
            <a:r>
              <a:rPr lang="en-US" altLang="en-US" sz="2400" dirty="0" smtClean="0"/>
              <a:t>)</a:t>
            </a:r>
          </a:p>
          <a:p>
            <a:endParaRPr lang="en-US" altLang="en-US" sz="2400" dirty="0" smtClean="0"/>
          </a:p>
          <a:p>
            <a:endParaRPr lang="en-US" altLang="en-US" sz="2400" dirty="0" smtClean="0"/>
          </a:p>
        </p:txBody>
      </p:sp>
      <p:sp>
        <p:nvSpPr>
          <p:cNvPr id="14340" name="Rectangle 4"/>
          <p:cNvSpPr>
            <a:spLocks noChangeArrowheads="1"/>
          </p:cNvSpPr>
          <p:nvPr/>
        </p:nvSpPr>
        <p:spPr bwMode="auto">
          <a:xfrm>
            <a:off x="609600" y="4349750"/>
            <a:ext cx="4413250" cy="83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gn="r">
              <a:lnSpc>
                <a:spcPct val="85000"/>
              </a:lnSpc>
            </a:pPr>
            <a:r>
              <a:rPr lang="en-US" altLang="en-US" sz="2000" b="1" dirty="0">
                <a:solidFill>
                  <a:schemeClr val="tx1"/>
                </a:solidFill>
              </a:rPr>
              <a:t>Alignment restriction:  requires that objects fall on address that is multiple of  their size.</a:t>
            </a:r>
          </a:p>
        </p:txBody>
      </p:sp>
      <p:sp>
        <p:nvSpPr>
          <p:cNvPr id="14341" name="Rectangle 5"/>
          <p:cNvSpPr>
            <a:spLocks noChangeArrowheads="1"/>
          </p:cNvSpPr>
          <p:nvPr/>
        </p:nvSpPr>
        <p:spPr bwMode="auto">
          <a:xfrm>
            <a:off x="6398052" y="4476659"/>
            <a:ext cx="2044700" cy="1816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2" name="Rectangle 6"/>
          <p:cNvSpPr>
            <a:spLocks noChangeArrowheads="1"/>
          </p:cNvSpPr>
          <p:nvPr/>
        </p:nvSpPr>
        <p:spPr bwMode="auto">
          <a:xfrm>
            <a:off x="6398052" y="4629059"/>
            <a:ext cx="2044700" cy="215900"/>
          </a:xfrm>
          <a:prstGeom prst="rect">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3" name="Rectangle 7"/>
          <p:cNvSpPr>
            <a:spLocks noChangeArrowheads="1"/>
          </p:cNvSpPr>
          <p:nvPr/>
        </p:nvSpPr>
        <p:spPr bwMode="auto">
          <a:xfrm>
            <a:off x="7464852" y="5467259"/>
            <a:ext cx="9779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4" name="Rectangle 8"/>
          <p:cNvSpPr>
            <a:spLocks noChangeArrowheads="1"/>
          </p:cNvSpPr>
          <p:nvPr/>
        </p:nvSpPr>
        <p:spPr bwMode="auto">
          <a:xfrm>
            <a:off x="6398052" y="5695859"/>
            <a:ext cx="10541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5" name="Rectangle 9"/>
          <p:cNvSpPr>
            <a:spLocks noChangeArrowheads="1"/>
          </p:cNvSpPr>
          <p:nvPr/>
        </p:nvSpPr>
        <p:spPr bwMode="auto">
          <a:xfrm>
            <a:off x="6544102" y="4165509"/>
            <a:ext cx="1831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r>
              <a:rPr lang="en-US" altLang="en-US" b="1">
                <a:solidFill>
                  <a:schemeClr val="tx1"/>
                </a:solidFill>
              </a:rPr>
              <a:t>0      1      2      3</a:t>
            </a:r>
          </a:p>
        </p:txBody>
      </p:sp>
      <p:sp>
        <p:nvSpPr>
          <p:cNvPr id="14346" name="Rectangle 10"/>
          <p:cNvSpPr>
            <a:spLocks noChangeArrowheads="1"/>
          </p:cNvSpPr>
          <p:nvPr/>
        </p:nvSpPr>
        <p:spPr bwMode="auto">
          <a:xfrm>
            <a:off x="7998252" y="5848259"/>
            <a:ext cx="444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7" name="Rectangle 11"/>
          <p:cNvSpPr>
            <a:spLocks noChangeArrowheads="1"/>
          </p:cNvSpPr>
          <p:nvPr/>
        </p:nvSpPr>
        <p:spPr bwMode="auto">
          <a:xfrm>
            <a:off x="6398052" y="6076859"/>
            <a:ext cx="1587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8" name="Rectangle 12"/>
          <p:cNvSpPr>
            <a:spLocks noChangeArrowheads="1"/>
          </p:cNvSpPr>
          <p:nvPr/>
        </p:nvSpPr>
        <p:spPr bwMode="auto">
          <a:xfrm>
            <a:off x="6855252" y="5010059"/>
            <a:ext cx="1587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49" name="Rectangle 13"/>
          <p:cNvSpPr>
            <a:spLocks noChangeArrowheads="1"/>
          </p:cNvSpPr>
          <p:nvPr/>
        </p:nvSpPr>
        <p:spPr bwMode="auto">
          <a:xfrm>
            <a:off x="6398052" y="5238659"/>
            <a:ext cx="4445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14350" name="Rectangle 14"/>
          <p:cNvSpPr>
            <a:spLocks noChangeArrowheads="1"/>
          </p:cNvSpPr>
          <p:nvPr/>
        </p:nvSpPr>
        <p:spPr bwMode="auto">
          <a:xfrm>
            <a:off x="5324902" y="4546509"/>
            <a:ext cx="1019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gn="r"/>
            <a:r>
              <a:rPr lang="en-US" altLang="en-US" b="1" i="1">
                <a:solidFill>
                  <a:srgbClr val="51DC00"/>
                </a:solidFill>
              </a:rPr>
              <a:t>Aligned</a:t>
            </a:r>
          </a:p>
        </p:txBody>
      </p:sp>
      <p:sp>
        <p:nvSpPr>
          <p:cNvPr id="14351" name="Rectangle 15"/>
          <p:cNvSpPr>
            <a:spLocks noChangeArrowheads="1"/>
          </p:cNvSpPr>
          <p:nvPr/>
        </p:nvSpPr>
        <p:spPr bwMode="auto">
          <a:xfrm>
            <a:off x="5240765" y="5508534"/>
            <a:ext cx="10191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pPr algn="r"/>
            <a:r>
              <a:rPr lang="en-US" altLang="en-US" b="1" i="1"/>
              <a:t>Not</a:t>
            </a:r>
          </a:p>
          <a:p>
            <a:pPr algn="r"/>
            <a:r>
              <a:rPr lang="en-US" altLang="en-US" b="1" i="1"/>
              <a:t>Aligned</a:t>
            </a:r>
          </a:p>
        </p:txBody>
      </p:sp>
    </p:spTree>
    <p:extLst>
      <p:ext uri="{BB962C8B-B14F-4D97-AF65-F5344CB8AC3E}">
        <p14:creationId xmlns:p14="http://schemas.microsoft.com/office/powerpoint/2010/main" val="3324424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en-US" altLang="zh-CN" smtClean="0"/>
              <a:t>Recap: </a:t>
            </a:r>
            <a:r>
              <a:rPr lang="zh-CN" altLang="en-US" smtClean="0"/>
              <a:t>对齐问题</a:t>
            </a:r>
            <a:endParaRPr lang="zh-CN" altLang="en-US" dirty="0" smtClean="0"/>
          </a:p>
        </p:txBody>
      </p:sp>
      <p:sp>
        <p:nvSpPr>
          <p:cNvPr id="24582" name="Rectangle 3"/>
          <p:cNvSpPr>
            <a:spLocks noGrp="1" noChangeArrowheads="1"/>
          </p:cNvSpPr>
          <p:nvPr>
            <p:ph idx="1"/>
          </p:nvPr>
        </p:nvSpPr>
        <p:spPr>
          <a:xfrm>
            <a:off x="457199" y="1187753"/>
            <a:ext cx="8229600" cy="1276046"/>
          </a:xfrm>
        </p:spPr>
        <p:txBody>
          <a:bodyPr>
            <a:normAutofit fontScale="55000" lnSpcReduction="20000"/>
          </a:bodyPr>
          <a:lstStyle/>
          <a:p>
            <a:pPr>
              <a:lnSpc>
                <a:spcPct val="120000"/>
              </a:lnSpc>
            </a:pPr>
            <a:r>
              <a:rPr lang="zh-CN" altLang="en-US" dirty="0" smtClean="0"/>
              <a:t>对</a:t>
            </a:r>
            <a:r>
              <a:rPr lang="en-US" altLang="zh-CN" dirty="0" smtClean="0"/>
              <a:t>s</a:t>
            </a:r>
            <a:r>
              <a:rPr lang="zh-CN" altLang="en-US" dirty="0" smtClean="0"/>
              <a:t>字节的对象访问地址为</a:t>
            </a:r>
            <a:r>
              <a:rPr lang="en-US" altLang="zh-CN" dirty="0" smtClean="0"/>
              <a:t>A，</a:t>
            </a:r>
            <a:r>
              <a:rPr lang="zh-CN" altLang="en-US" dirty="0" smtClean="0"/>
              <a:t>如果</a:t>
            </a:r>
            <a:r>
              <a:rPr lang="en-US" altLang="zh-CN" dirty="0" smtClean="0"/>
              <a:t>A mod s =0 </a:t>
            </a:r>
            <a:r>
              <a:rPr lang="zh-CN" altLang="en-US" dirty="0" smtClean="0"/>
              <a:t>称为边界对齐。</a:t>
            </a:r>
          </a:p>
          <a:p>
            <a:pPr>
              <a:lnSpc>
                <a:spcPct val="120000"/>
              </a:lnSpc>
            </a:pPr>
            <a:r>
              <a:rPr lang="zh-CN" altLang="en-US" dirty="0" smtClean="0"/>
              <a:t>边界对齐的原因是存储器本身读写的要求，存储器本身读写通常就是边界对齐的，对于不是边界对齐的对象的访问可能要导致存储器的两次访问，然后再拼接出所需要的数。（或发生异常）</a:t>
            </a:r>
          </a:p>
        </p:txBody>
      </p:sp>
      <p:sp>
        <p:nvSpPr>
          <p:cNvPr id="24578"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E4ECE5-440C-4AC1-9EEF-AF57C0737089}" type="datetime1">
              <a:rPr lang="zh-CN" altLang="en-US" smtClean="0"/>
              <a:t>2020/2/27</a:t>
            </a:fld>
            <a:endParaRPr lang="en-US" altLang="zh-CN" smtClean="0"/>
          </a:p>
        </p:txBody>
      </p:sp>
      <p:sp>
        <p:nvSpPr>
          <p:cNvPr id="24580"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EDBCEF-FD77-436F-9C1A-A0A22289B48E}" type="slidenum">
              <a:rPr lang="en-US" altLang="zh-CN" smtClean="0"/>
              <a:pPr/>
              <a:t>18</a:t>
            </a:fld>
            <a:endParaRPr lang="en-US" altLang="zh-CN" smtClean="0"/>
          </a:p>
        </p:txBody>
      </p:sp>
      <p:pic>
        <p:nvPicPr>
          <p:cNvPr id="24583"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36" y="2527488"/>
            <a:ext cx="9026525" cy="407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055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7" y="1884362"/>
            <a:ext cx="8732837"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2"/>
          <p:cNvSpPr>
            <a:spLocks noGrp="1" noChangeArrowheads="1"/>
          </p:cNvSpPr>
          <p:nvPr>
            <p:ph type="title"/>
          </p:nvPr>
        </p:nvSpPr>
        <p:spPr/>
        <p:txBody>
          <a:bodyPr/>
          <a:lstStyle/>
          <a:p>
            <a:r>
              <a:rPr lang="en-US" altLang="zh-CN" smtClean="0"/>
              <a:t>Recap: </a:t>
            </a:r>
            <a:r>
              <a:rPr lang="zh-CN" altLang="en-US" smtClean="0"/>
              <a:t>寻址方式</a:t>
            </a:r>
            <a:endParaRPr lang="en-US" altLang="zh-CN" dirty="0" smtClean="0"/>
          </a:p>
        </p:txBody>
      </p:sp>
      <p:sp>
        <p:nvSpPr>
          <p:cNvPr id="26631" name="Rectangle 3"/>
          <p:cNvSpPr>
            <a:spLocks noGrp="1" noChangeArrowheads="1"/>
          </p:cNvSpPr>
          <p:nvPr>
            <p:ph idx="1"/>
          </p:nvPr>
        </p:nvSpPr>
        <p:spPr>
          <a:xfrm>
            <a:off x="234286" y="1198721"/>
            <a:ext cx="8328991" cy="898358"/>
          </a:xfrm>
        </p:spPr>
        <p:txBody>
          <a:bodyPr>
            <a:noAutofit/>
          </a:bodyPr>
          <a:lstStyle/>
          <a:p>
            <a:pPr>
              <a:lnSpc>
                <a:spcPct val="120000"/>
              </a:lnSpc>
            </a:pPr>
            <a:r>
              <a:rPr lang="zh-CN" altLang="en-US" sz="1600" dirty="0" smtClean="0"/>
              <a:t>寻址方式：如何说明要访问的对象地址</a:t>
            </a:r>
          </a:p>
          <a:p>
            <a:pPr>
              <a:lnSpc>
                <a:spcPct val="120000"/>
              </a:lnSpc>
            </a:pPr>
            <a:r>
              <a:rPr lang="zh-CN" altLang="en-US" sz="1600" dirty="0" smtClean="0"/>
              <a:t>有效地址：由寻址方式说明的某一存储单元的实际存储器地址。有效地址 </a:t>
            </a:r>
            <a:r>
              <a:rPr lang="en-US" altLang="zh-CN" sz="1600" dirty="0" smtClean="0"/>
              <a:t>vs. </a:t>
            </a:r>
            <a:r>
              <a:rPr lang="zh-CN" altLang="en-US" sz="1600" dirty="0" smtClean="0"/>
              <a:t>物理地址</a:t>
            </a:r>
            <a:endParaRPr lang="en-US" altLang="zh-CN" sz="1600" dirty="0" smtClean="0"/>
          </a:p>
        </p:txBody>
      </p:sp>
      <p:sp>
        <p:nvSpPr>
          <p:cNvPr id="26627"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F4870F-95CF-4EE9-ACB6-19F8A0A11EA6}" type="datetime1">
              <a:rPr lang="zh-CN" altLang="en-US" smtClean="0"/>
              <a:t>2020/2/27</a:t>
            </a:fld>
            <a:endParaRPr lang="en-US" altLang="zh-CN" smtClean="0"/>
          </a:p>
        </p:txBody>
      </p:sp>
      <p:sp>
        <p:nvSpPr>
          <p:cNvPr id="26629"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8F899C-BC62-4159-8F8B-7BC9C2496F6E}" type="slidenum">
              <a:rPr lang="en-US" altLang="zh-CN" smtClean="0"/>
              <a:pPr/>
              <a:t>19</a:t>
            </a:fld>
            <a:endParaRPr lang="en-US" altLang="zh-CN" smtClean="0"/>
          </a:p>
        </p:txBody>
      </p:sp>
    </p:spTree>
    <p:extLst>
      <p:ext uri="{BB962C8B-B14F-4D97-AF65-F5344CB8AC3E}">
        <p14:creationId xmlns:p14="http://schemas.microsoft.com/office/powerpoint/2010/main" val="48658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124560" y="2983658"/>
            <a:ext cx="8229600" cy="5051833"/>
          </a:xfrm>
        </p:spPr>
        <p:txBody>
          <a:bodyPr/>
          <a:lstStyle/>
          <a:p>
            <a:pPr marL="0" indent="0">
              <a:buNone/>
            </a:pPr>
            <a:r>
              <a:rPr lang="en-US" altLang="zh-CN" dirty="0" smtClean="0"/>
              <a:t>REVIEW</a:t>
            </a:r>
            <a:endParaRPr lang="zh-CN" altLang="en-US" dirty="0"/>
          </a:p>
        </p:txBody>
      </p:sp>
      <p:sp>
        <p:nvSpPr>
          <p:cNvPr id="4" name="日期占位符 3"/>
          <p:cNvSpPr>
            <a:spLocks noGrp="1"/>
          </p:cNvSpPr>
          <p:nvPr>
            <p:ph type="dt" sz="half" idx="10"/>
          </p:nvPr>
        </p:nvSpPr>
        <p:spPr/>
        <p:txBody>
          <a:bodyPr/>
          <a:lstStyle/>
          <a:p>
            <a:fld id="{5A47E342-566D-4D2E-B025-45161A5A88C7}" type="datetime1">
              <a:rPr lang="en-US" altLang="zh-CN" smtClean="0"/>
              <a:pPr/>
              <a:t>2/27/2020</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2</a:t>
            </a:fld>
            <a:endParaRPr lang="zh-CN" altLang="en-US" dirty="0"/>
          </a:p>
        </p:txBody>
      </p:sp>
    </p:spTree>
    <p:extLst>
      <p:ext uri="{BB962C8B-B14F-4D97-AF65-F5344CB8AC3E}">
        <p14:creationId xmlns:p14="http://schemas.microsoft.com/office/powerpoint/2010/main" val="863602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altLang="zh-CN" dirty="0" smtClean="0">
                <a:ea typeface="ＭＳ Ｐゴシック" charset="0"/>
                <a:cs typeface="+mj-cs"/>
              </a:rPr>
              <a:t>MIPS</a:t>
            </a:r>
            <a:r>
              <a:rPr lang="zh-CN" altLang="en-US" dirty="0" smtClean="0">
                <a:ea typeface="ＭＳ Ｐゴシック" charset="0"/>
              </a:rPr>
              <a:t>寻址方式图示</a:t>
            </a:r>
            <a:endParaRPr lang="en-US" dirty="0">
              <a:ea typeface="ＭＳ Ｐゴシック" charset="0"/>
              <a:cs typeface="+mj-cs"/>
            </a:endParaRPr>
          </a:p>
        </p:txBody>
      </p:sp>
      <p:grpSp>
        <p:nvGrpSpPr>
          <p:cNvPr id="18434" name="Group 110"/>
          <p:cNvGrpSpPr>
            <a:grpSpLocks/>
          </p:cNvGrpSpPr>
          <p:nvPr/>
        </p:nvGrpSpPr>
        <p:grpSpPr bwMode="auto">
          <a:xfrm>
            <a:off x="304800" y="909848"/>
            <a:ext cx="8610600" cy="1128713"/>
            <a:chOff x="192" y="384"/>
            <a:chExt cx="5424" cy="711"/>
          </a:xfrm>
        </p:grpSpPr>
        <p:sp>
          <p:nvSpPr>
            <p:cNvPr id="12367" name="Rectangle 10"/>
            <p:cNvSpPr>
              <a:spLocks noChangeArrowheads="1"/>
            </p:cNvSpPr>
            <p:nvPr/>
          </p:nvSpPr>
          <p:spPr bwMode="auto">
            <a:xfrm>
              <a:off x="336" y="624"/>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68" name="Line 11"/>
            <p:cNvSpPr>
              <a:spLocks noChangeShapeType="1"/>
            </p:cNvSpPr>
            <p:nvPr/>
          </p:nvSpPr>
          <p:spPr bwMode="auto">
            <a:xfrm>
              <a:off x="816" y="624"/>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9" name="Line 12"/>
            <p:cNvSpPr>
              <a:spLocks noChangeShapeType="1"/>
            </p:cNvSpPr>
            <p:nvPr/>
          </p:nvSpPr>
          <p:spPr bwMode="auto">
            <a:xfrm>
              <a:off x="1200" y="624"/>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0" name="Line 13"/>
            <p:cNvSpPr>
              <a:spLocks noChangeShapeType="1"/>
            </p:cNvSpPr>
            <p:nvPr/>
          </p:nvSpPr>
          <p:spPr bwMode="auto">
            <a:xfrm>
              <a:off x="1584" y="624"/>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1" name="Line 14"/>
            <p:cNvSpPr>
              <a:spLocks noChangeShapeType="1"/>
            </p:cNvSpPr>
            <p:nvPr/>
          </p:nvSpPr>
          <p:spPr bwMode="auto">
            <a:xfrm>
              <a:off x="1920" y="624"/>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2" name="Line 15"/>
            <p:cNvSpPr>
              <a:spLocks noChangeShapeType="1"/>
            </p:cNvSpPr>
            <p:nvPr/>
          </p:nvSpPr>
          <p:spPr bwMode="auto">
            <a:xfrm>
              <a:off x="2304" y="624"/>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3" name="Rectangle 16"/>
            <p:cNvSpPr>
              <a:spLocks noChangeArrowheads="1"/>
            </p:cNvSpPr>
            <p:nvPr/>
          </p:nvSpPr>
          <p:spPr bwMode="auto">
            <a:xfrm>
              <a:off x="192" y="384"/>
              <a:ext cx="22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1. Register addressing</a:t>
              </a:r>
            </a:p>
          </p:txBody>
        </p:sp>
        <p:sp>
          <p:nvSpPr>
            <p:cNvPr id="12374" name="Rectangle 17"/>
            <p:cNvSpPr>
              <a:spLocks noChangeArrowheads="1"/>
            </p:cNvSpPr>
            <p:nvPr/>
          </p:nvSpPr>
          <p:spPr bwMode="auto">
            <a:xfrm>
              <a:off x="3168" y="864"/>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75" name="Text Box 18"/>
            <p:cNvSpPr txBox="1">
              <a:spLocks noChangeArrowheads="1"/>
            </p:cNvSpPr>
            <p:nvPr/>
          </p:nvSpPr>
          <p:spPr bwMode="auto">
            <a:xfrm>
              <a:off x="432" y="624"/>
              <a:ext cx="228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rs      rt      rd             funct</a:t>
              </a:r>
            </a:p>
          </p:txBody>
        </p:sp>
        <p:sp>
          <p:nvSpPr>
            <p:cNvPr id="12376" name="Line 19"/>
            <p:cNvSpPr>
              <a:spLocks noChangeShapeType="1"/>
            </p:cNvSpPr>
            <p:nvPr/>
          </p:nvSpPr>
          <p:spPr bwMode="auto">
            <a:xfrm>
              <a:off x="1056" y="816"/>
              <a:ext cx="0"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7" name="Line 20"/>
            <p:cNvSpPr>
              <a:spLocks noChangeShapeType="1"/>
            </p:cNvSpPr>
            <p:nvPr/>
          </p:nvSpPr>
          <p:spPr bwMode="auto">
            <a:xfrm>
              <a:off x="1056" y="960"/>
              <a:ext cx="211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78" name="Rectangle 21"/>
            <p:cNvSpPr>
              <a:spLocks noChangeArrowheads="1"/>
            </p:cNvSpPr>
            <p:nvPr/>
          </p:nvSpPr>
          <p:spPr bwMode="auto">
            <a:xfrm>
              <a:off x="3888" y="624"/>
              <a:ext cx="9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Register</a:t>
              </a:r>
            </a:p>
          </p:txBody>
        </p:sp>
        <p:sp>
          <p:nvSpPr>
            <p:cNvPr id="12379" name="Text Box 24"/>
            <p:cNvSpPr txBox="1">
              <a:spLocks noChangeArrowheads="1"/>
            </p:cNvSpPr>
            <p:nvPr/>
          </p:nvSpPr>
          <p:spPr bwMode="auto">
            <a:xfrm>
              <a:off x="3744" y="864"/>
              <a:ext cx="99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word </a:t>
              </a:r>
              <a:r>
                <a:rPr lang="en-US" smtClean="0"/>
                <a:t>operand</a:t>
              </a:r>
            </a:p>
          </p:txBody>
        </p:sp>
      </p:grpSp>
      <p:grpSp>
        <p:nvGrpSpPr>
          <p:cNvPr id="18435" name="Group 111"/>
          <p:cNvGrpSpPr>
            <a:grpSpLocks/>
          </p:cNvGrpSpPr>
          <p:nvPr/>
        </p:nvGrpSpPr>
        <p:grpSpPr bwMode="auto">
          <a:xfrm>
            <a:off x="304800" y="1824248"/>
            <a:ext cx="8610600" cy="1509713"/>
            <a:chOff x="192" y="960"/>
            <a:chExt cx="5424" cy="951"/>
          </a:xfrm>
        </p:grpSpPr>
        <p:sp>
          <p:nvSpPr>
            <p:cNvPr id="12343" name="Text Box 5"/>
            <p:cNvSpPr txBox="1">
              <a:spLocks noChangeArrowheads="1"/>
            </p:cNvSpPr>
            <p:nvPr/>
          </p:nvSpPr>
          <p:spPr bwMode="auto">
            <a:xfrm>
              <a:off x="432" y="1200"/>
              <a:ext cx="191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rs       rt           offset</a:t>
              </a:r>
            </a:p>
          </p:txBody>
        </p:sp>
        <p:sp>
          <p:nvSpPr>
            <p:cNvPr id="12344" name="Rectangle 25"/>
            <p:cNvSpPr>
              <a:spLocks noChangeArrowheads="1"/>
            </p:cNvSpPr>
            <p:nvPr/>
          </p:nvSpPr>
          <p:spPr bwMode="auto">
            <a:xfrm>
              <a:off x="336" y="1200"/>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45" name="Line 26"/>
            <p:cNvSpPr>
              <a:spLocks noChangeShapeType="1"/>
            </p:cNvSpPr>
            <p:nvPr/>
          </p:nvSpPr>
          <p:spPr bwMode="auto">
            <a:xfrm>
              <a:off x="816" y="1200"/>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6" name="Line 27"/>
            <p:cNvSpPr>
              <a:spLocks noChangeShapeType="1"/>
            </p:cNvSpPr>
            <p:nvPr/>
          </p:nvSpPr>
          <p:spPr bwMode="auto">
            <a:xfrm>
              <a:off x="1200" y="1200"/>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7" name="Line 28"/>
            <p:cNvSpPr>
              <a:spLocks noChangeShapeType="1"/>
            </p:cNvSpPr>
            <p:nvPr/>
          </p:nvSpPr>
          <p:spPr bwMode="auto">
            <a:xfrm>
              <a:off x="1584" y="1200"/>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8" name="Rectangle 32"/>
            <p:cNvSpPr>
              <a:spLocks noChangeArrowheads="1"/>
            </p:cNvSpPr>
            <p:nvPr/>
          </p:nvSpPr>
          <p:spPr bwMode="auto">
            <a:xfrm>
              <a:off x="192" y="960"/>
              <a:ext cx="22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2. Base addressing</a:t>
              </a:r>
            </a:p>
          </p:txBody>
        </p:sp>
        <p:sp>
          <p:nvSpPr>
            <p:cNvPr id="12349" name="Rectangle 33"/>
            <p:cNvSpPr>
              <a:spLocks noChangeArrowheads="1"/>
            </p:cNvSpPr>
            <p:nvPr/>
          </p:nvSpPr>
          <p:spPr bwMode="auto">
            <a:xfrm>
              <a:off x="336" y="1680"/>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50" name="Text Box 34"/>
            <p:cNvSpPr txBox="1">
              <a:spLocks noChangeArrowheads="1"/>
            </p:cNvSpPr>
            <p:nvPr/>
          </p:nvSpPr>
          <p:spPr bwMode="auto">
            <a:xfrm>
              <a:off x="1008" y="1680"/>
              <a:ext cx="94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base register</a:t>
              </a:r>
            </a:p>
          </p:txBody>
        </p:sp>
        <p:grpSp>
          <p:nvGrpSpPr>
            <p:cNvPr id="18494" name="Group 36"/>
            <p:cNvGrpSpPr>
              <a:grpSpLocks/>
            </p:cNvGrpSpPr>
            <p:nvPr/>
          </p:nvGrpSpPr>
          <p:grpSpPr bwMode="auto">
            <a:xfrm>
              <a:off x="2880" y="1392"/>
              <a:ext cx="192" cy="336"/>
              <a:chOff x="1392" y="2880"/>
              <a:chExt cx="288" cy="480"/>
            </a:xfrm>
          </p:grpSpPr>
          <p:sp>
            <p:nvSpPr>
              <p:cNvPr id="12360" name="Line 37"/>
              <p:cNvSpPr>
                <a:spLocks noChangeShapeType="1"/>
              </p:cNvSpPr>
              <p:nvPr/>
            </p:nvSpPr>
            <p:spPr bwMode="auto">
              <a:xfrm>
                <a:off x="1392" y="3071"/>
                <a:ext cx="48" cy="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1" name="Line 38"/>
              <p:cNvSpPr>
                <a:spLocks noChangeShapeType="1"/>
              </p:cNvSpPr>
              <p:nvPr/>
            </p:nvSpPr>
            <p:spPr bwMode="auto">
              <a:xfrm flipH="1">
                <a:off x="1392" y="3120"/>
                <a:ext cx="48" cy="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2" name="Line 39"/>
              <p:cNvSpPr>
                <a:spLocks noChangeShapeType="1"/>
              </p:cNvSpPr>
              <p:nvPr/>
            </p:nvSpPr>
            <p:spPr bwMode="auto">
              <a:xfrm flipV="1">
                <a:off x="1392" y="2880"/>
                <a:ext cx="0" cy="1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3" name="Line 40"/>
              <p:cNvSpPr>
                <a:spLocks noChangeShapeType="1"/>
              </p:cNvSpPr>
              <p:nvPr/>
            </p:nvSpPr>
            <p:spPr bwMode="auto">
              <a:xfrm flipV="1">
                <a:off x="1392" y="3169"/>
                <a:ext cx="0" cy="1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4" name="Line 41"/>
              <p:cNvSpPr>
                <a:spLocks noChangeShapeType="1"/>
              </p:cNvSpPr>
              <p:nvPr/>
            </p:nvSpPr>
            <p:spPr bwMode="auto">
              <a:xfrm flipV="1">
                <a:off x="1392" y="3216"/>
                <a:ext cx="288"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5" name="Line 42"/>
              <p:cNvSpPr>
                <a:spLocks noChangeShapeType="1"/>
              </p:cNvSpPr>
              <p:nvPr/>
            </p:nvSpPr>
            <p:spPr bwMode="auto">
              <a:xfrm flipV="1">
                <a:off x="1680" y="3024"/>
                <a:ext cx="0" cy="1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66" name="Line 43"/>
              <p:cNvSpPr>
                <a:spLocks noChangeShapeType="1"/>
              </p:cNvSpPr>
              <p:nvPr/>
            </p:nvSpPr>
            <p:spPr bwMode="auto">
              <a:xfrm>
                <a:off x="1392" y="2880"/>
                <a:ext cx="288"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sp>
          <p:nvSpPr>
            <p:cNvPr id="12352" name="Line 44"/>
            <p:cNvSpPr>
              <a:spLocks noChangeShapeType="1"/>
            </p:cNvSpPr>
            <p:nvPr/>
          </p:nvSpPr>
          <p:spPr bwMode="auto">
            <a:xfrm>
              <a:off x="2160" y="1392"/>
              <a:ext cx="0"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3" name="Line 45"/>
            <p:cNvSpPr>
              <a:spLocks noChangeShapeType="1"/>
            </p:cNvSpPr>
            <p:nvPr/>
          </p:nvSpPr>
          <p:spPr bwMode="auto">
            <a:xfrm>
              <a:off x="2160" y="1440"/>
              <a:ext cx="72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4" name="Line 46"/>
            <p:cNvSpPr>
              <a:spLocks noChangeShapeType="1"/>
            </p:cNvSpPr>
            <p:nvPr/>
          </p:nvSpPr>
          <p:spPr bwMode="auto">
            <a:xfrm>
              <a:off x="1584" y="1632"/>
              <a:ext cx="129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5" name="Line 47"/>
            <p:cNvSpPr>
              <a:spLocks noChangeShapeType="1"/>
            </p:cNvSpPr>
            <p:nvPr/>
          </p:nvSpPr>
          <p:spPr bwMode="auto">
            <a:xfrm>
              <a:off x="1584" y="1632"/>
              <a:ext cx="0"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56" name="Rectangle 48"/>
            <p:cNvSpPr>
              <a:spLocks noChangeArrowheads="1"/>
            </p:cNvSpPr>
            <p:nvPr/>
          </p:nvSpPr>
          <p:spPr bwMode="auto">
            <a:xfrm>
              <a:off x="3168" y="1440"/>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57" name="Rectangle 49"/>
            <p:cNvSpPr>
              <a:spLocks noChangeArrowheads="1"/>
            </p:cNvSpPr>
            <p:nvPr/>
          </p:nvSpPr>
          <p:spPr bwMode="auto">
            <a:xfrm>
              <a:off x="3888" y="1200"/>
              <a:ext cx="9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Memory</a:t>
              </a:r>
            </a:p>
          </p:txBody>
        </p:sp>
        <p:sp>
          <p:nvSpPr>
            <p:cNvPr id="12358" name="Text Box 50"/>
            <p:cNvSpPr txBox="1">
              <a:spLocks noChangeArrowheads="1"/>
            </p:cNvSpPr>
            <p:nvPr/>
          </p:nvSpPr>
          <p:spPr bwMode="auto">
            <a:xfrm>
              <a:off x="3552" y="1440"/>
              <a:ext cx="147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word or byte </a:t>
              </a:r>
              <a:r>
                <a:rPr lang="en-US" smtClean="0"/>
                <a:t>operand</a:t>
              </a:r>
            </a:p>
          </p:txBody>
        </p:sp>
        <p:sp>
          <p:nvSpPr>
            <p:cNvPr id="12359" name="Line 51"/>
            <p:cNvSpPr>
              <a:spLocks noChangeShapeType="1"/>
            </p:cNvSpPr>
            <p:nvPr/>
          </p:nvSpPr>
          <p:spPr bwMode="auto">
            <a:xfrm>
              <a:off x="3072" y="1584"/>
              <a:ext cx="9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grpSp>
        <p:nvGrpSpPr>
          <p:cNvPr id="18436" name="Group 112"/>
          <p:cNvGrpSpPr>
            <a:grpSpLocks/>
          </p:cNvGrpSpPr>
          <p:nvPr/>
        </p:nvGrpSpPr>
        <p:grpSpPr bwMode="auto">
          <a:xfrm>
            <a:off x="304800" y="3272048"/>
            <a:ext cx="4114800" cy="747713"/>
            <a:chOff x="192" y="1872"/>
            <a:chExt cx="2592" cy="471"/>
          </a:xfrm>
        </p:grpSpPr>
        <p:sp>
          <p:nvSpPr>
            <p:cNvPr id="12337" name="Rectangle 53"/>
            <p:cNvSpPr>
              <a:spLocks noChangeArrowheads="1"/>
            </p:cNvSpPr>
            <p:nvPr/>
          </p:nvSpPr>
          <p:spPr bwMode="auto">
            <a:xfrm>
              <a:off x="192" y="1872"/>
              <a:ext cx="22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3. Immediate addressing</a:t>
              </a:r>
            </a:p>
          </p:txBody>
        </p:sp>
        <p:sp>
          <p:nvSpPr>
            <p:cNvPr id="12338" name="Text Box 54"/>
            <p:cNvSpPr txBox="1">
              <a:spLocks noChangeArrowheads="1"/>
            </p:cNvSpPr>
            <p:nvPr/>
          </p:nvSpPr>
          <p:spPr bwMode="auto">
            <a:xfrm>
              <a:off x="432" y="2112"/>
              <a:ext cx="189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dirty="0" smtClean="0">
                  <a:solidFill>
                    <a:schemeClr val="tx1"/>
                  </a:solidFill>
                </a:rPr>
                <a:t>op         </a:t>
              </a:r>
              <a:r>
                <a:rPr lang="en-US" dirty="0" err="1" smtClean="0">
                  <a:solidFill>
                    <a:schemeClr val="tx1"/>
                  </a:solidFill>
                </a:rPr>
                <a:t>rs</a:t>
              </a:r>
              <a:r>
                <a:rPr lang="en-US" dirty="0" smtClean="0">
                  <a:solidFill>
                    <a:schemeClr val="tx1"/>
                  </a:solidFill>
                </a:rPr>
                <a:t>      </a:t>
              </a:r>
              <a:r>
                <a:rPr lang="en-US" dirty="0" err="1" smtClean="0">
                  <a:solidFill>
                    <a:schemeClr val="tx1"/>
                  </a:solidFill>
                </a:rPr>
                <a:t>rt</a:t>
              </a:r>
              <a:r>
                <a:rPr lang="en-US" dirty="0" smtClean="0">
                  <a:solidFill>
                    <a:schemeClr val="tx1"/>
                  </a:solidFill>
                </a:rPr>
                <a:t>       </a:t>
              </a:r>
              <a:r>
                <a:rPr lang="en-US" dirty="0" smtClean="0"/>
                <a:t>operand</a:t>
              </a:r>
            </a:p>
          </p:txBody>
        </p:sp>
        <p:sp>
          <p:nvSpPr>
            <p:cNvPr id="12339" name="Rectangle 55"/>
            <p:cNvSpPr>
              <a:spLocks noChangeArrowheads="1"/>
            </p:cNvSpPr>
            <p:nvPr/>
          </p:nvSpPr>
          <p:spPr bwMode="auto">
            <a:xfrm>
              <a:off x="336" y="2112"/>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40" name="Line 56"/>
            <p:cNvSpPr>
              <a:spLocks noChangeShapeType="1"/>
            </p:cNvSpPr>
            <p:nvPr/>
          </p:nvSpPr>
          <p:spPr bwMode="auto">
            <a:xfrm>
              <a:off x="816" y="2112"/>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1" name="Line 57"/>
            <p:cNvSpPr>
              <a:spLocks noChangeShapeType="1"/>
            </p:cNvSpPr>
            <p:nvPr/>
          </p:nvSpPr>
          <p:spPr bwMode="auto">
            <a:xfrm>
              <a:off x="1200" y="2112"/>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42" name="Line 58"/>
            <p:cNvSpPr>
              <a:spLocks noChangeShapeType="1"/>
            </p:cNvSpPr>
            <p:nvPr/>
          </p:nvSpPr>
          <p:spPr bwMode="auto">
            <a:xfrm>
              <a:off x="1584" y="2112"/>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grpSp>
        <p:nvGrpSpPr>
          <p:cNvPr id="18437" name="Group 113"/>
          <p:cNvGrpSpPr>
            <a:grpSpLocks/>
          </p:cNvGrpSpPr>
          <p:nvPr/>
        </p:nvGrpSpPr>
        <p:grpSpPr bwMode="auto">
          <a:xfrm>
            <a:off x="304800" y="3957848"/>
            <a:ext cx="8610600" cy="1509713"/>
            <a:chOff x="192" y="2304"/>
            <a:chExt cx="5424" cy="951"/>
          </a:xfrm>
        </p:grpSpPr>
        <p:sp>
          <p:nvSpPr>
            <p:cNvPr id="12313" name="Rectangle 59"/>
            <p:cNvSpPr>
              <a:spLocks noChangeArrowheads="1"/>
            </p:cNvSpPr>
            <p:nvPr/>
          </p:nvSpPr>
          <p:spPr bwMode="auto">
            <a:xfrm>
              <a:off x="192" y="2304"/>
              <a:ext cx="22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4. PC-relative addressing</a:t>
              </a:r>
            </a:p>
          </p:txBody>
        </p:sp>
        <p:sp>
          <p:nvSpPr>
            <p:cNvPr id="12314" name="Text Box 60"/>
            <p:cNvSpPr txBox="1">
              <a:spLocks noChangeArrowheads="1"/>
            </p:cNvSpPr>
            <p:nvPr/>
          </p:nvSpPr>
          <p:spPr bwMode="auto">
            <a:xfrm>
              <a:off x="432" y="2544"/>
              <a:ext cx="191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rs       rt           offset</a:t>
              </a:r>
            </a:p>
          </p:txBody>
        </p:sp>
        <p:sp>
          <p:nvSpPr>
            <p:cNvPr id="12315" name="Rectangle 61"/>
            <p:cNvSpPr>
              <a:spLocks noChangeArrowheads="1"/>
            </p:cNvSpPr>
            <p:nvPr/>
          </p:nvSpPr>
          <p:spPr bwMode="auto">
            <a:xfrm>
              <a:off x="336" y="2544"/>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16" name="Line 62"/>
            <p:cNvSpPr>
              <a:spLocks noChangeShapeType="1"/>
            </p:cNvSpPr>
            <p:nvPr/>
          </p:nvSpPr>
          <p:spPr bwMode="auto">
            <a:xfrm>
              <a:off x="816" y="2544"/>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7" name="Line 63"/>
            <p:cNvSpPr>
              <a:spLocks noChangeShapeType="1"/>
            </p:cNvSpPr>
            <p:nvPr/>
          </p:nvSpPr>
          <p:spPr bwMode="auto">
            <a:xfrm>
              <a:off x="1200" y="2544"/>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8" name="Line 64"/>
            <p:cNvSpPr>
              <a:spLocks noChangeShapeType="1"/>
            </p:cNvSpPr>
            <p:nvPr/>
          </p:nvSpPr>
          <p:spPr bwMode="auto">
            <a:xfrm>
              <a:off x="1584" y="2544"/>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9" name="Rectangle 65"/>
            <p:cNvSpPr>
              <a:spLocks noChangeArrowheads="1"/>
            </p:cNvSpPr>
            <p:nvPr/>
          </p:nvSpPr>
          <p:spPr bwMode="auto">
            <a:xfrm>
              <a:off x="336" y="3024"/>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20" name="Text Box 66"/>
            <p:cNvSpPr txBox="1">
              <a:spLocks noChangeArrowheads="1"/>
            </p:cNvSpPr>
            <p:nvPr/>
          </p:nvSpPr>
          <p:spPr bwMode="auto">
            <a:xfrm>
              <a:off x="816" y="3024"/>
              <a:ext cx="155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Program Counter (PC)</a:t>
              </a:r>
            </a:p>
          </p:txBody>
        </p:sp>
        <p:grpSp>
          <p:nvGrpSpPr>
            <p:cNvPr id="18464" name="Group 67"/>
            <p:cNvGrpSpPr>
              <a:grpSpLocks/>
            </p:cNvGrpSpPr>
            <p:nvPr/>
          </p:nvGrpSpPr>
          <p:grpSpPr bwMode="auto">
            <a:xfrm>
              <a:off x="2880" y="2736"/>
              <a:ext cx="192" cy="336"/>
              <a:chOff x="1392" y="2880"/>
              <a:chExt cx="288" cy="480"/>
            </a:xfrm>
          </p:grpSpPr>
          <p:sp>
            <p:nvSpPr>
              <p:cNvPr id="12330" name="Line 68"/>
              <p:cNvSpPr>
                <a:spLocks noChangeShapeType="1"/>
              </p:cNvSpPr>
              <p:nvPr/>
            </p:nvSpPr>
            <p:spPr bwMode="auto">
              <a:xfrm>
                <a:off x="1392" y="3071"/>
                <a:ext cx="48" cy="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1" name="Line 69"/>
              <p:cNvSpPr>
                <a:spLocks noChangeShapeType="1"/>
              </p:cNvSpPr>
              <p:nvPr/>
            </p:nvSpPr>
            <p:spPr bwMode="auto">
              <a:xfrm flipH="1">
                <a:off x="1392" y="3120"/>
                <a:ext cx="48" cy="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2" name="Line 70"/>
              <p:cNvSpPr>
                <a:spLocks noChangeShapeType="1"/>
              </p:cNvSpPr>
              <p:nvPr/>
            </p:nvSpPr>
            <p:spPr bwMode="auto">
              <a:xfrm flipV="1">
                <a:off x="1392" y="2880"/>
                <a:ext cx="0" cy="1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3" name="Line 71"/>
              <p:cNvSpPr>
                <a:spLocks noChangeShapeType="1"/>
              </p:cNvSpPr>
              <p:nvPr/>
            </p:nvSpPr>
            <p:spPr bwMode="auto">
              <a:xfrm flipV="1">
                <a:off x="1392" y="3169"/>
                <a:ext cx="0" cy="1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4" name="Line 72"/>
              <p:cNvSpPr>
                <a:spLocks noChangeShapeType="1"/>
              </p:cNvSpPr>
              <p:nvPr/>
            </p:nvSpPr>
            <p:spPr bwMode="auto">
              <a:xfrm flipV="1">
                <a:off x="1392" y="3216"/>
                <a:ext cx="288"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5" name="Line 73"/>
              <p:cNvSpPr>
                <a:spLocks noChangeShapeType="1"/>
              </p:cNvSpPr>
              <p:nvPr/>
            </p:nvSpPr>
            <p:spPr bwMode="auto">
              <a:xfrm flipV="1">
                <a:off x="1680" y="3024"/>
                <a:ext cx="0" cy="19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36" name="Line 74"/>
              <p:cNvSpPr>
                <a:spLocks noChangeShapeType="1"/>
              </p:cNvSpPr>
              <p:nvPr/>
            </p:nvSpPr>
            <p:spPr bwMode="auto">
              <a:xfrm>
                <a:off x="1392" y="2880"/>
                <a:ext cx="288" cy="14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sp>
          <p:nvSpPr>
            <p:cNvPr id="12322" name="Line 75"/>
            <p:cNvSpPr>
              <a:spLocks noChangeShapeType="1"/>
            </p:cNvSpPr>
            <p:nvPr/>
          </p:nvSpPr>
          <p:spPr bwMode="auto">
            <a:xfrm>
              <a:off x="2160" y="2736"/>
              <a:ext cx="0"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3" name="Line 76"/>
            <p:cNvSpPr>
              <a:spLocks noChangeShapeType="1"/>
            </p:cNvSpPr>
            <p:nvPr/>
          </p:nvSpPr>
          <p:spPr bwMode="auto">
            <a:xfrm>
              <a:off x="2160" y="2784"/>
              <a:ext cx="72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4" name="Line 77"/>
            <p:cNvSpPr>
              <a:spLocks noChangeShapeType="1"/>
            </p:cNvSpPr>
            <p:nvPr/>
          </p:nvSpPr>
          <p:spPr bwMode="auto">
            <a:xfrm>
              <a:off x="1584" y="2976"/>
              <a:ext cx="129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5" name="Line 78"/>
            <p:cNvSpPr>
              <a:spLocks noChangeShapeType="1"/>
            </p:cNvSpPr>
            <p:nvPr/>
          </p:nvSpPr>
          <p:spPr bwMode="auto">
            <a:xfrm>
              <a:off x="1584" y="2976"/>
              <a:ext cx="0"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26" name="Rectangle 79"/>
            <p:cNvSpPr>
              <a:spLocks noChangeArrowheads="1"/>
            </p:cNvSpPr>
            <p:nvPr/>
          </p:nvSpPr>
          <p:spPr bwMode="auto">
            <a:xfrm>
              <a:off x="3168" y="2784"/>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27" name="Rectangle 80"/>
            <p:cNvSpPr>
              <a:spLocks noChangeArrowheads="1"/>
            </p:cNvSpPr>
            <p:nvPr/>
          </p:nvSpPr>
          <p:spPr bwMode="auto">
            <a:xfrm>
              <a:off x="3888" y="2544"/>
              <a:ext cx="9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Memory</a:t>
              </a:r>
            </a:p>
          </p:txBody>
        </p:sp>
        <p:sp>
          <p:nvSpPr>
            <p:cNvPr id="12328" name="Text Box 81"/>
            <p:cNvSpPr txBox="1">
              <a:spLocks noChangeArrowheads="1"/>
            </p:cNvSpPr>
            <p:nvPr/>
          </p:nvSpPr>
          <p:spPr bwMode="auto">
            <a:xfrm>
              <a:off x="3312" y="2784"/>
              <a:ext cx="198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branch destination </a:t>
              </a:r>
              <a:r>
                <a:rPr lang="en-US" smtClean="0"/>
                <a:t>instruction</a:t>
              </a:r>
            </a:p>
          </p:txBody>
        </p:sp>
        <p:sp>
          <p:nvSpPr>
            <p:cNvPr id="12329" name="Line 82"/>
            <p:cNvSpPr>
              <a:spLocks noChangeShapeType="1"/>
            </p:cNvSpPr>
            <p:nvPr/>
          </p:nvSpPr>
          <p:spPr bwMode="auto">
            <a:xfrm>
              <a:off x="3072" y="2928"/>
              <a:ext cx="9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grpSp>
      <p:grpSp>
        <p:nvGrpSpPr>
          <p:cNvPr id="18438" name="Group 114"/>
          <p:cNvGrpSpPr>
            <a:grpSpLocks/>
          </p:cNvGrpSpPr>
          <p:nvPr/>
        </p:nvGrpSpPr>
        <p:grpSpPr bwMode="auto">
          <a:xfrm>
            <a:off x="304800" y="5405648"/>
            <a:ext cx="8610600" cy="1433513"/>
            <a:chOff x="192" y="3216"/>
            <a:chExt cx="5424" cy="903"/>
          </a:xfrm>
        </p:grpSpPr>
        <p:sp>
          <p:nvSpPr>
            <p:cNvPr id="12296" name="Rectangle 83"/>
            <p:cNvSpPr>
              <a:spLocks noChangeArrowheads="1"/>
            </p:cNvSpPr>
            <p:nvPr/>
          </p:nvSpPr>
          <p:spPr bwMode="auto">
            <a:xfrm>
              <a:off x="192" y="3216"/>
              <a:ext cx="22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5. Pseudo-direct addressing</a:t>
              </a:r>
            </a:p>
          </p:txBody>
        </p:sp>
        <p:sp>
          <p:nvSpPr>
            <p:cNvPr id="12297" name="Text Box 84"/>
            <p:cNvSpPr txBox="1">
              <a:spLocks noChangeArrowheads="1"/>
            </p:cNvSpPr>
            <p:nvPr/>
          </p:nvSpPr>
          <p:spPr bwMode="auto">
            <a:xfrm>
              <a:off x="432" y="3456"/>
              <a:ext cx="17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op               jump address</a:t>
              </a:r>
            </a:p>
          </p:txBody>
        </p:sp>
        <p:sp>
          <p:nvSpPr>
            <p:cNvPr id="12298" name="Rectangle 85"/>
            <p:cNvSpPr>
              <a:spLocks noChangeArrowheads="1"/>
            </p:cNvSpPr>
            <p:nvPr/>
          </p:nvSpPr>
          <p:spPr bwMode="auto">
            <a:xfrm>
              <a:off x="336" y="3456"/>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299" name="Line 86"/>
            <p:cNvSpPr>
              <a:spLocks noChangeShapeType="1"/>
            </p:cNvSpPr>
            <p:nvPr/>
          </p:nvSpPr>
          <p:spPr bwMode="auto">
            <a:xfrm>
              <a:off x="816" y="3456"/>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0" name="Rectangle 89"/>
            <p:cNvSpPr>
              <a:spLocks noChangeArrowheads="1"/>
            </p:cNvSpPr>
            <p:nvPr/>
          </p:nvSpPr>
          <p:spPr bwMode="auto">
            <a:xfrm>
              <a:off x="336" y="3888"/>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01" name="Text Box 90"/>
            <p:cNvSpPr txBox="1">
              <a:spLocks noChangeArrowheads="1"/>
            </p:cNvSpPr>
            <p:nvPr/>
          </p:nvSpPr>
          <p:spPr bwMode="auto">
            <a:xfrm>
              <a:off x="816" y="3888"/>
              <a:ext cx="155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Program Counter (PC)</a:t>
              </a:r>
            </a:p>
          </p:txBody>
        </p:sp>
        <p:sp>
          <p:nvSpPr>
            <p:cNvPr id="12302" name="Line 99"/>
            <p:cNvSpPr>
              <a:spLocks noChangeShapeType="1"/>
            </p:cNvSpPr>
            <p:nvPr/>
          </p:nvSpPr>
          <p:spPr bwMode="auto">
            <a:xfrm>
              <a:off x="1632" y="3648"/>
              <a:ext cx="0"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3" name="Line 100"/>
            <p:cNvSpPr>
              <a:spLocks noChangeShapeType="1"/>
            </p:cNvSpPr>
            <p:nvPr/>
          </p:nvSpPr>
          <p:spPr bwMode="auto">
            <a:xfrm>
              <a:off x="1632" y="3696"/>
              <a:ext cx="124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4" name="Line 101"/>
            <p:cNvSpPr>
              <a:spLocks noChangeShapeType="1"/>
            </p:cNvSpPr>
            <p:nvPr/>
          </p:nvSpPr>
          <p:spPr bwMode="auto">
            <a:xfrm>
              <a:off x="480" y="3840"/>
              <a:ext cx="24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5" name="Line 102"/>
            <p:cNvSpPr>
              <a:spLocks noChangeShapeType="1"/>
            </p:cNvSpPr>
            <p:nvPr/>
          </p:nvSpPr>
          <p:spPr bwMode="auto">
            <a:xfrm>
              <a:off x="480" y="3840"/>
              <a:ext cx="0" cy="4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06" name="Rectangle 103"/>
            <p:cNvSpPr>
              <a:spLocks noChangeArrowheads="1"/>
            </p:cNvSpPr>
            <p:nvPr/>
          </p:nvSpPr>
          <p:spPr bwMode="auto">
            <a:xfrm>
              <a:off x="3168" y="3648"/>
              <a:ext cx="2448" cy="19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07" name="Rectangle 104"/>
            <p:cNvSpPr>
              <a:spLocks noChangeArrowheads="1"/>
            </p:cNvSpPr>
            <p:nvPr/>
          </p:nvSpPr>
          <p:spPr bwMode="auto">
            <a:xfrm>
              <a:off x="3888" y="3408"/>
              <a:ext cx="9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p>
              <a:pPr>
                <a:defRPr/>
              </a:pPr>
              <a:r>
                <a:rPr lang="en-US" sz="2000">
                  <a:solidFill>
                    <a:schemeClr val="tx1"/>
                  </a:solidFill>
                  <a:latin typeface="Arial" charset="0"/>
                  <a:ea typeface="ＭＳ Ｐゴシック" charset="0"/>
                </a:rPr>
                <a:t>Memory</a:t>
              </a:r>
            </a:p>
          </p:txBody>
        </p:sp>
        <p:sp>
          <p:nvSpPr>
            <p:cNvPr id="12308" name="Text Box 105"/>
            <p:cNvSpPr txBox="1">
              <a:spLocks noChangeArrowheads="1"/>
            </p:cNvSpPr>
            <p:nvPr/>
          </p:nvSpPr>
          <p:spPr bwMode="auto">
            <a:xfrm>
              <a:off x="3456" y="3648"/>
              <a:ext cx="186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jump destination </a:t>
              </a:r>
              <a:r>
                <a:rPr lang="en-US" smtClean="0"/>
                <a:t>instruction</a:t>
              </a:r>
            </a:p>
          </p:txBody>
        </p:sp>
        <p:sp>
          <p:nvSpPr>
            <p:cNvPr id="12309" name="Line 106"/>
            <p:cNvSpPr>
              <a:spLocks noChangeShapeType="1"/>
            </p:cNvSpPr>
            <p:nvPr/>
          </p:nvSpPr>
          <p:spPr bwMode="auto">
            <a:xfrm>
              <a:off x="3072" y="3792"/>
              <a:ext cx="9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0" name="Line 107"/>
            <p:cNvSpPr>
              <a:spLocks noChangeShapeType="1"/>
            </p:cNvSpPr>
            <p:nvPr/>
          </p:nvSpPr>
          <p:spPr bwMode="auto">
            <a:xfrm>
              <a:off x="672" y="3888"/>
              <a:ext cx="0" cy="18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a:defRPr/>
              </a:pPr>
              <a:endParaRPr lang="en-US">
                <a:latin typeface="Arial" charset="0"/>
                <a:ea typeface="ＭＳ Ｐゴシック" charset="0"/>
                <a:cs typeface="ＭＳ Ｐゴシック" charset="0"/>
              </a:endParaRPr>
            </a:p>
          </p:txBody>
        </p:sp>
        <p:sp>
          <p:nvSpPr>
            <p:cNvPr id="12311" name="Oval 108"/>
            <p:cNvSpPr>
              <a:spLocks noChangeArrowheads="1"/>
            </p:cNvSpPr>
            <p:nvPr/>
          </p:nvSpPr>
          <p:spPr bwMode="auto">
            <a:xfrm>
              <a:off x="2880" y="3600"/>
              <a:ext cx="192" cy="384"/>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2312" name="Text Box 109"/>
            <p:cNvSpPr txBox="1">
              <a:spLocks noChangeArrowheads="1"/>
            </p:cNvSpPr>
            <p:nvPr/>
          </p:nvSpPr>
          <p:spPr bwMode="auto">
            <a:xfrm>
              <a:off x="2880" y="3648"/>
              <a:ext cx="19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spAutoFit/>
            </a:bodyPr>
            <a:lstStyle>
              <a:lvl1pPr>
                <a:defRPr>
                  <a:solidFill>
                    <a:schemeClr val="accent1"/>
                  </a:solidFill>
                  <a:latin typeface="Arial" charset="0"/>
                  <a:ea typeface="ＭＳ Ｐゴシック" charset="0"/>
                </a:defRPr>
              </a:lvl1pPr>
              <a:lvl2pPr marL="742950" indent="-285750">
                <a:defRPr>
                  <a:solidFill>
                    <a:schemeClr val="accent1"/>
                  </a:solidFill>
                  <a:latin typeface="Arial" charset="0"/>
                  <a:ea typeface="ＭＳ Ｐゴシック" charset="0"/>
                </a:defRPr>
              </a:lvl2pPr>
              <a:lvl3pPr marL="1143000" indent="-228600">
                <a:defRPr>
                  <a:solidFill>
                    <a:schemeClr val="accent1"/>
                  </a:solidFill>
                  <a:latin typeface="Arial" charset="0"/>
                  <a:ea typeface="ＭＳ Ｐゴシック" charset="0"/>
                </a:defRPr>
              </a:lvl3pPr>
              <a:lvl4pPr marL="1600200" indent="-228600">
                <a:defRPr>
                  <a:solidFill>
                    <a:schemeClr val="accent1"/>
                  </a:solidFill>
                  <a:latin typeface="Arial" charset="0"/>
                  <a:ea typeface="ＭＳ Ｐゴシック" charset="0"/>
                </a:defRPr>
              </a:lvl4pPr>
              <a:lvl5pPr marL="2057400" indent="-228600">
                <a:defRPr>
                  <a:solidFill>
                    <a:schemeClr val="accent1"/>
                  </a:solidFill>
                  <a:latin typeface="Arial" charset="0"/>
                  <a:ea typeface="ＭＳ Ｐゴシック" charset="0"/>
                </a:defRPr>
              </a:lvl5pPr>
              <a:lvl6pPr marL="2514600" indent="-228600" eaLnBrk="0" fontAlgn="base" hangingPunct="0">
                <a:spcBef>
                  <a:spcPct val="0"/>
                </a:spcBef>
                <a:spcAft>
                  <a:spcPct val="0"/>
                </a:spcAft>
                <a:defRPr>
                  <a:solidFill>
                    <a:schemeClr val="accent1"/>
                  </a:solidFill>
                  <a:latin typeface="Arial" charset="0"/>
                  <a:ea typeface="ＭＳ Ｐゴシック" charset="0"/>
                </a:defRPr>
              </a:lvl6pPr>
              <a:lvl7pPr marL="2971800" indent="-228600" eaLnBrk="0" fontAlgn="base" hangingPunct="0">
                <a:spcBef>
                  <a:spcPct val="0"/>
                </a:spcBef>
                <a:spcAft>
                  <a:spcPct val="0"/>
                </a:spcAft>
                <a:defRPr>
                  <a:solidFill>
                    <a:schemeClr val="accent1"/>
                  </a:solidFill>
                  <a:latin typeface="Arial" charset="0"/>
                  <a:ea typeface="ＭＳ Ｐゴシック" charset="0"/>
                </a:defRPr>
              </a:lvl7pPr>
              <a:lvl8pPr marL="3429000" indent="-228600" eaLnBrk="0" fontAlgn="base" hangingPunct="0">
                <a:spcBef>
                  <a:spcPct val="0"/>
                </a:spcBef>
                <a:spcAft>
                  <a:spcPct val="0"/>
                </a:spcAft>
                <a:defRPr>
                  <a:solidFill>
                    <a:schemeClr val="accent1"/>
                  </a:solidFill>
                  <a:latin typeface="Arial" charset="0"/>
                  <a:ea typeface="ＭＳ Ｐゴシック" charset="0"/>
                </a:defRPr>
              </a:lvl8pPr>
              <a:lvl9pPr marL="3886200" indent="-228600" eaLnBrk="0" fontAlgn="base" hangingPunct="0">
                <a:spcBef>
                  <a:spcPct val="0"/>
                </a:spcBef>
                <a:spcAft>
                  <a:spcPct val="0"/>
                </a:spcAft>
                <a:defRPr>
                  <a:solidFill>
                    <a:schemeClr val="accent1"/>
                  </a:solidFill>
                  <a:latin typeface="Arial" charset="0"/>
                  <a:ea typeface="ＭＳ Ｐゴシック" charset="0"/>
                </a:defRPr>
              </a:lvl9pPr>
            </a:lstStyle>
            <a:p>
              <a:pPr>
                <a:defRPr/>
              </a:pPr>
              <a:r>
                <a:rPr lang="en-US" smtClean="0">
                  <a:solidFill>
                    <a:schemeClr val="tx1"/>
                  </a:solidFill>
                </a:rPr>
                <a:t>||</a:t>
              </a:r>
            </a:p>
          </p:txBody>
        </p:sp>
      </p:grpSp>
    </p:spTree>
    <p:extLst>
      <p:ext uri="{BB962C8B-B14F-4D97-AF65-F5344CB8AC3E}">
        <p14:creationId xmlns:p14="http://schemas.microsoft.com/office/powerpoint/2010/main" val="1866383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descr="10%"/>
          <p:cNvSpPr>
            <a:spLocks noChangeArrowheads="1"/>
          </p:cNvSpPr>
          <p:nvPr/>
        </p:nvSpPr>
        <p:spPr bwMode="auto">
          <a:xfrm>
            <a:off x="4660900" y="5346700"/>
            <a:ext cx="3632200" cy="355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19" name="Rectangle 3" descr="10%"/>
          <p:cNvSpPr>
            <a:spLocks noChangeArrowheads="1"/>
          </p:cNvSpPr>
          <p:nvPr/>
        </p:nvSpPr>
        <p:spPr bwMode="auto">
          <a:xfrm>
            <a:off x="622300" y="1231900"/>
            <a:ext cx="37846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0" name="Rectangle 4" descr="10%"/>
          <p:cNvSpPr>
            <a:spLocks noChangeArrowheads="1"/>
          </p:cNvSpPr>
          <p:nvPr/>
        </p:nvSpPr>
        <p:spPr bwMode="auto">
          <a:xfrm>
            <a:off x="4660900" y="3289300"/>
            <a:ext cx="36322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1" name="Rectangle 5"/>
          <p:cNvSpPr>
            <a:spLocks noChangeArrowheads="1"/>
          </p:cNvSpPr>
          <p:nvPr/>
        </p:nvSpPr>
        <p:spPr bwMode="auto">
          <a:xfrm>
            <a:off x="604838" y="1214438"/>
            <a:ext cx="3959225"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dirty="0">
                <a:solidFill>
                  <a:schemeClr val="tx1"/>
                </a:solidFill>
              </a:rPr>
              <a:t>0	</a:t>
            </a:r>
            <a:r>
              <a:rPr lang="en-US" altLang="en-US" b="1" dirty="0"/>
              <a:t>$zero</a:t>
            </a:r>
            <a:r>
              <a:rPr lang="en-US" altLang="en-US" b="1" dirty="0">
                <a:solidFill>
                  <a:schemeClr val="tx1"/>
                </a:solidFill>
              </a:rPr>
              <a:t> constant 0</a:t>
            </a:r>
          </a:p>
          <a:p>
            <a:pPr>
              <a:spcBef>
                <a:spcPct val="50000"/>
              </a:spcBef>
            </a:pPr>
            <a:r>
              <a:rPr lang="en-US" altLang="en-US" b="1" dirty="0">
                <a:solidFill>
                  <a:schemeClr val="tx1"/>
                </a:solidFill>
              </a:rPr>
              <a:t>1	</a:t>
            </a:r>
            <a:r>
              <a:rPr lang="en-US" altLang="en-US" b="1" dirty="0"/>
              <a:t>$at</a:t>
            </a:r>
            <a:r>
              <a:rPr lang="en-US" altLang="en-US" b="1" dirty="0">
                <a:solidFill>
                  <a:schemeClr val="tx1"/>
                </a:solidFill>
              </a:rPr>
              <a:t>	reserved for assembler</a:t>
            </a:r>
          </a:p>
          <a:p>
            <a:pPr>
              <a:spcBef>
                <a:spcPct val="50000"/>
              </a:spcBef>
            </a:pPr>
            <a:r>
              <a:rPr lang="en-US" altLang="en-US" b="1" dirty="0">
                <a:solidFill>
                  <a:schemeClr val="tx1"/>
                </a:solidFill>
              </a:rPr>
              <a:t>2	$v0	expression evaluation &amp;</a:t>
            </a:r>
          </a:p>
          <a:p>
            <a:pPr>
              <a:spcBef>
                <a:spcPct val="50000"/>
              </a:spcBef>
            </a:pPr>
            <a:r>
              <a:rPr lang="en-US" altLang="en-US" b="1" dirty="0">
                <a:solidFill>
                  <a:schemeClr val="tx1"/>
                </a:solidFill>
              </a:rPr>
              <a:t>3	$v1	function results</a:t>
            </a:r>
          </a:p>
          <a:p>
            <a:pPr>
              <a:spcBef>
                <a:spcPct val="50000"/>
              </a:spcBef>
            </a:pPr>
            <a:r>
              <a:rPr lang="en-US" altLang="en-US" b="1" dirty="0">
                <a:solidFill>
                  <a:schemeClr val="tx1"/>
                </a:solidFill>
              </a:rPr>
              <a:t>4	</a:t>
            </a:r>
            <a:r>
              <a:rPr lang="en-US" altLang="en-US" b="1" dirty="0">
                <a:solidFill>
                  <a:srgbClr val="8901F3"/>
                </a:solidFill>
              </a:rPr>
              <a:t>$a0	arguments</a:t>
            </a:r>
            <a:endParaRPr lang="en-US" altLang="en-US" b="1" dirty="0">
              <a:solidFill>
                <a:schemeClr val="tx1"/>
              </a:solidFill>
            </a:endParaRPr>
          </a:p>
          <a:p>
            <a:pPr>
              <a:spcBef>
                <a:spcPct val="50000"/>
              </a:spcBef>
            </a:pPr>
            <a:r>
              <a:rPr lang="en-US" altLang="en-US" b="1" dirty="0">
                <a:solidFill>
                  <a:schemeClr val="tx1"/>
                </a:solidFill>
              </a:rPr>
              <a:t>5	</a:t>
            </a:r>
            <a:r>
              <a:rPr lang="en-US" altLang="en-US" b="1" dirty="0">
                <a:solidFill>
                  <a:srgbClr val="8901F3"/>
                </a:solidFill>
              </a:rPr>
              <a:t>$a1</a:t>
            </a:r>
          </a:p>
          <a:p>
            <a:pPr>
              <a:spcBef>
                <a:spcPct val="50000"/>
              </a:spcBef>
            </a:pPr>
            <a:r>
              <a:rPr lang="en-US" altLang="en-US" b="1" dirty="0">
                <a:solidFill>
                  <a:schemeClr val="tx1"/>
                </a:solidFill>
              </a:rPr>
              <a:t>6</a:t>
            </a:r>
            <a:r>
              <a:rPr lang="en-US" altLang="en-US" b="1" dirty="0">
                <a:solidFill>
                  <a:srgbClr val="8901F3"/>
                </a:solidFill>
              </a:rPr>
              <a:t>	$a2</a:t>
            </a:r>
          </a:p>
          <a:p>
            <a:pPr>
              <a:spcBef>
                <a:spcPct val="50000"/>
              </a:spcBef>
            </a:pPr>
            <a:r>
              <a:rPr lang="en-US" altLang="en-US" b="1" dirty="0">
                <a:solidFill>
                  <a:schemeClr val="tx1"/>
                </a:solidFill>
              </a:rPr>
              <a:t>7	</a:t>
            </a:r>
            <a:r>
              <a:rPr lang="en-US" altLang="en-US" b="1" dirty="0">
                <a:solidFill>
                  <a:srgbClr val="8901F3"/>
                </a:solidFill>
              </a:rPr>
              <a:t>$a3</a:t>
            </a:r>
            <a:r>
              <a:rPr lang="en-US" altLang="en-US" b="1" dirty="0">
                <a:solidFill>
                  <a:schemeClr val="tx1"/>
                </a:solidFill>
              </a:rPr>
              <a:t>	</a:t>
            </a:r>
          </a:p>
          <a:p>
            <a:pPr>
              <a:spcBef>
                <a:spcPct val="50000"/>
              </a:spcBef>
            </a:pPr>
            <a:r>
              <a:rPr lang="en-US" altLang="en-US" b="1" dirty="0">
                <a:solidFill>
                  <a:schemeClr val="tx1"/>
                </a:solidFill>
              </a:rPr>
              <a:t>8	</a:t>
            </a:r>
            <a:r>
              <a:rPr lang="en-US" altLang="en-US" b="1" dirty="0">
                <a:solidFill>
                  <a:schemeClr val="hlink"/>
                </a:solidFill>
              </a:rPr>
              <a:t>$t0</a:t>
            </a:r>
            <a:r>
              <a:rPr lang="en-US" altLang="en-US" b="1" dirty="0">
                <a:solidFill>
                  <a:schemeClr val="tx1"/>
                </a:solidFill>
              </a:rPr>
              <a:t>	</a:t>
            </a:r>
            <a:r>
              <a:rPr lang="en-US" altLang="en-US" b="1" dirty="0">
                <a:solidFill>
                  <a:schemeClr val="hlink"/>
                </a:solidFill>
              </a:rPr>
              <a:t>temporary: caller saves</a:t>
            </a:r>
            <a:endParaRPr lang="en-US" altLang="en-US" b="1" dirty="0">
              <a:solidFill>
                <a:schemeClr val="tx1"/>
              </a:solidFill>
            </a:endParaRPr>
          </a:p>
          <a:p>
            <a:pPr>
              <a:spcBef>
                <a:spcPct val="50000"/>
              </a:spcBef>
            </a:pPr>
            <a:r>
              <a:rPr lang="en-US" altLang="en-US" b="1" dirty="0">
                <a:solidFill>
                  <a:schemeClr val="tx1"/>
                </a:solidFill>
              </a:rPr>
              <a:t>. . .		</a:t>
            </a:r>
            <a:r>
              <a:rPr lang="en-US" altLang="en-US" b="1" dirty="0">
                <a:solidFill>
                  <a:schemeClr val="hlink"/>
                </a:solidFill>
              </a:rPr>
              <a:t>(</a:t>
            </a:r>
            <a:r>
              <a:rPr lang="en-US" altLang="en-US" b="1" dirty="0" err="1">
                <a:solidFill>
                  <a:schemeClr val="hlink"/>
                </a:solidFill>
              </a:rPr>
              <a:t>callee</a:t>
            </a:r>
            <a:r>
              <a:rPr lang="en-US" altLang="en-US" b="1" dirty="0">
                <a:solidFill>
                  <a:schemeClr val="hlink"/>
                </a:solidFill>
              </a:rPr>
              <a:t> can clobber)</a:t>
            </a:r>
          </a:p>
          <a:p>
            <a:pPr>
              <a:spcBef>
                <a:spcPct val="50000"/>
              </a:spcBef>
            </a:pPr>
            <a:r>
              <a:rPr lang="en-US" altLang="en-US" b="1" dirty="0">
                <a:solidFill>
                  <a:schemeClr val="tx1"/>
                </a:solidFill>
              </a:rPr>
              <a:t>15	</a:t>
            </a:r>
            <a:r>
              <a:rPr lang="en-US" altLang="en-US" b="1" dirty="0">
                <a:solidFill>
                  <a:schemeClr val="hlink"/>
                </a:solidFill>
              </a:rPr>
              <a:t>$t7</a:t>
            </a:r>
          </a:p>
        </p:txBody>
      </p:sp>
      <p:sp>
        <p:nvSpPr>
          <p:cNvPr id="9222" name="Rectangle 6"/>
          <p:cNvSpPr>
            <a:spLocks noGrp="1" noChangeArrowheads="1"/>
          </p:cNvSpPr>
          <p:nvPr>
            <p:ph type="title"/>
          </p:nvPr>
        </p:nvSpPr>
        <p:spPr>
          <a:xfrm>
            <a:off x="1127267" y="292100"/>
            <a:ext cx="5983288" cy="422275"/>
          </a:xfrm>
          <a:noFill/>
        </p:spPr>
        <p:txBody>
          <a:bodyPr wrap="none">
            <a:normAutofit fontScale="90000"/>
          </a:bodyPr>
          <a:lstStyle/>
          <a:p>
            <a:r>
              <a:rPr lang="en-US" altLang="en-US" dirty="0" smtClean="0"/>
              <a:t>Naming Conventions for Registers</a:t>
            </a:r>
          </a:p>
        </p:txBody>
      </p:sp>
      <p:sp>
        <p:nvSpPr>
          <p:cNvPr id="9223" name="Rectangle 7"/>
          <p:cNvSpPr>
            <a:spLocks noChangeArrowheads="1"/>
          </p:cNvSpPr>
          <p:nvPr/>
        </p:nvSpPr>
        <p:spPr bwMode="auto">
          <a:xfrm>
            <a:off x="4643438" y="1214438"/>
            <a:ext cx="3814762"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a:solidFill>
                  <a:schemeClr val="tx1"/>
                </a:solidFill>
              </a:rPr>
              <a:t>16	</a:t>
            </a:r>
            <a:r>
              <a:rPr lang="en-US" altLang="en-US" b="1">
                <a:solidFill>
                  <a:srgbClr val="51DC00"/>
                </a:solidFill>
              </a:rPr>
              <a:t>$s0	callee saves</a:t>
            </a:r>
          </a:p>
          <a:p>
            <a:pPr>
              <a:spcBef>
                <a:spcPct val="50000"/>
              </a:spcBef>
            </a:pPr>
            <a:r>
              <a:rPr lang="en-US" altLang="en-US" b="1">
                <a:solidFill>
                  <a:schemeClr val="tx1"/>
                </a:solidFill>
              </a:rPr>
              <a:t>. . .         </a:t>
            </a:r>
            <a:r>
              <a:rPr lang="en-US" altLang="en-US" b="1">
                <a:solidFill>
                  <a:srgbClr val="51DC00"/>
                </a:solidFill>
              </a:rPr>
              <a:t> (caller can clobber)</a:t>
            </a:r>
          </a:p>
          <a:p>
            <a:pPr>
              <a:spcBef>
                <a:spcPct val="50000"/>
              </a:spcBef>
            </a:pPr>
            <a:r>
              <a:rPr lang="en-US" altLang="en-US" b="1">
                <a:solidFill>
                  <a:schemeClr val="tx1"/>
                </a:solidFill>
              </a:rPr>
              <a:t>23	</a:t>
            </a:r>
            <a:r>
              <a:rPr lang="en-US" altLang="en-US" b="1">
                <a:solidFill>
                  <a:srgbClr val="51DC00"/>
                </a:solidFill>
              </a:rPr>
              <a:t>$s7</a:t>
            </a:r>
          </a:p>
          <a:p>
            <a:pPr>
              <a:spcBef>
                <a:spcPct val="50000"/>
              </a:spcBef>
            </a:pPr>
            <a:r>
              <a:rPr lang="en-US" altLang="en-US" b="1">
                <a:solidFill>
                  <a:schemeClr val="tx1"/>
                </a:solidFill>
              </a:rPr>
              <a:t>24	</a:t>
            </a:r>
            <a:r>
              <a:rPr lang="en-US" altLang="en-US" b="1">
                <a:solidFill>
                  <a:schemeClr val="hlink"/>
                </a:solidFill>
              </a:rPr>
              <a:t>$t8</a:t>
            </a:r>
            <a:r>
              <a:rPr lang="en-US" altLang="en-US" b="1">
                <a:solidFill>
                  <a:schemeClr val="tx1"/>
                </a:solidFill>
              </a:rPr>
              <a:t>	 </a:t>
            </a:r>
            <a:r>
              <a:rPr lang="en-US" altLang="en-US" b="1">
                <a:solidFill>
                  <a:schemeClr val="hlink"/>
                </a:solidFill>
              </a:rPr>
              <a:t>temporary (cont’d)</a:t>
            </a:r>
            <a:endParaRPr lang="en-US" altLang="en-US" b="1">
              <a:solidFill>
                <a:schemeClr val="tx1"/>
              </a:solidFill>
            </a:endParaRPr>
          </a:p>
          <a:p>
            <a:pPr>
              <a:spcBef>
                <a:spcPct val="50000"/>
              </a:spcBef>
            </a:pPr>
            <a:r>
              <a:rPr lang="en-US" altLang="en-US" b="1">
                <a:solidFill>
                  <a:schemeClr val="tx1"/>
                </a:solidFill>
              </a:rPr>
              <a:t>25	</a:t>
            </a:r>
            <a:r>
              <a:rPr lang="en-US" altLang="en-US" b="1">
                <a:solidFill>
                  <a:schemeClr val="hlink"/>
                </a:solidFill>
              </a:rPr>
              <a:t>$t9</a:t>
            </a:r>
          </a:p>
          <a:p>
            <a:pPr>
              <a:spcBef>
                <a:spcPct val="50000"/>
              </a:spcBef>
            </a:pPr>
            <a:r>
              <a:rPr lang="en-US" altLang="en-US" b="1">
                <a:solidFill>
                  <a:schemeClr val="tx1"/>
                </a:solidFill>
              </a:rPr>
              <a:t>26	</a:t>
            </a:r>
            <a:r>
              <a:rPr lang="en-US" altLang="en-US" b="1"/>
              <a:t>$k0</a:t>
            </a:r>
            <a:r>
              <a:rPr lang="en-US" altLang="en-US" b="1">
                <a:solidFill>
                  <a:schemeClr val="tx1"/>
                </a:solidFill>
              </a:rPr>
              <a:t>	reserved for OS kernel</a:t>
            </a:r>
          </a:p>
          <a:p>
            <a:pPr>
              <a:spcBef>
                <a:spcPct val="50000"/>
              </a:spcBef>
            </a:pPr>
            <a:r>
              <a:rPr lang="en-US" altLang="en-US" b="1">
                <a:solidFill>
                  <a:schemeClr val="tx1"/>
                </a:solidFill>
              </a:rPr>
              <a:t>27	</a:t>
            </a:r>
            <a:r>
              <a:rPr lang="en-US" altLang="en-US" b="1"/>
              <a:t>$k1</a:t>
            </a:r>
          </a:p>
          <a:p>
            <a:pPr>
              <a:spcBef>
                <a:spcPct val="50000"/>
              </a:spcBef>
            </a:pPr>
            <a:r>
              <a:rPr lang="en-US" altLang="en-US" b="1">
                <a:solidFill>
                  <a:schemeClr val="tx1"/>
                </a:solidFill>
              </a:rPr>
              <a:t>28	$gp	pointer to global area</a:t>
            </a:r>
          </a:p>
          <a:p>
            <a:pPr>
              <a:spcBef>
                <a:spcPct val="50000"/>
              </a:spcBef>
            </a:pPr>
            <a:r>
              <a:rPr lang="en-US" altLang="en-US" b="1">
                <a:solidFill>
                  <a:schemeClr val="tx1"/>
                </a:solidFill>
              </a:rPr>
              <a:t>29	$sp	stack pointer</a:t>
            </a:r>
          </a:p>
          <a:p>
            <a:pPr>
              <a:spcBef>
                <a:spcPct val="50000"/>
              </a:spcBef>
            </a:pPr>
            <a:r>
              <a:rPr lang="en-US" altLang="en-US" b="1">
                <a:solidFill>
                  <a:schemeClr val="tx1"/>
                </a:solidFill>
              </a:rPr>
              <a:t>30	$fp	frame pointer</a:t>
            </a:r>
          </a:p>
          <a:p>
            <a:pPr>
              <a:spcBef>
                <a:spcPct val="50000"/>
              </a:spcBef>
            </a:pPr>
            <a:r>
              <a:rPr lang="en-US" altLang="en-US" b="1">
                <a:solidFill>
                  <a:schemeClr val="tx1"/>
                </a:solidFill>
              </a:rPr>
              <a:t>31	</a:t>
            </a:r>
            <a:r>
              <a:rPr lang="en-US" altLang="en-US" b="1"/>
              <a:t>$ra</a:t>
            </a:r>
            <a:r>
              <a:rPr lang="en-US" altLang="en-US" b="1">
                <a:solidFill>
                  <a:schemeClr val="tx1"/>
                </a:solidFill>
              </a:rPr>
              <a:t>	return address</a:t>
            </a:r>
          </a:p>
        </p:txBody>
      </p:sp>
      <p:sp>
        <p:nvSpPr>
          <p:cNvPr id="9224" name="Rectangle 8"/>
          <p:cNvSpPr>
            <a:spLocks noChangeArrowheads="1"/>
          </p:cNvSpPr>
          <p:nvPr/>
        </p:nvSpPr>
        <p:spPr bwMode="auto">
          <a:xfrm>
            <a:off x="622300" y="2908300"/>
            <a:ext cx="3797300" cy="1498600"/>
          </a:xfrm>
          <a:prstGeom prst="rect">
            <a:avLst/>
          </a:prstGeom>
          <a:noFill/>
          <a:ln w="25400">
            <a:solidFill>
              <a:srgbClr val="8901F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5" name="Rectangle 9"/>
          <p:cNvSpPr>
            <a:spLocks noChangeArrowheads="1"/>
          </p:cNvSpPr>
          <p:nvPr/>
        </p:nvSpPr>
        <p:spPr bwMode="auto">
          <a:xfrm>
            <a:off x="622300" y="4508500"/>
            <a:ext cx="3797300" cy="1193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6" name="Rectangle 10"/>
          <p:cNvSpPr>
            <a:spLocks noChangeArrowheads="1"/>
          </p:cNvSpPr>
          <p:nvPr/>
        </p:nvSpPr>
        <p:spPr bwMode="auto">
          <a:xfrm>
            <a:off x="4660900" y="1231900"/>
            <a:ext cx="3632200" cy="1117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7" name="Rectangle 11"/>
          <p:cNvSpPr>
            <a:spLocks noChangeArrowheads="1"/>
          </p:cNvSpPr>
          <p:nvPr/>
        </p:nvSpPr>
        <p:spPr bwMode="auto">
          <a:xfrm>
            <a:off x="4660900" y="2451100"/>
            <a:ext cx="3644900" cy="736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8" name="Rectangle 12"/>
          <p:cNvSpPr>
            <a:spLocks noChangeArrowheads="1"/>
          </p:cNvSpPr>
          <p:nvPr/>
        </p:nvSpPr>
        <p:spPr bwMode="auto">
          <a:xfrm>
            <a:off x="622300" y="2070100"/>
            <a:ext cx="3797300" cy="736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9" name="Rectangle 13"/>
          <p:cNvSpPr>
            <a:spLocks noChangeArrowheads="1"/>
          </p:cNvSpPr>
          <p:nvPr/>
        </p:nvSpPr>
        <p:spPr bwMode="auto">
          <a:xfrm>
            <a:off x="4660900" y="4127500"/>
            <a:ext cx="3644900" cy="1117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375001310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zh-CN" dirty="0" smtClean="0"/>
              <a:t>MI</a:t>
            </a:r>
            <a:r>
              <a:rPr lang="en-US" altLang="zh-CN" dirty="0" smtClean="0"/>
              <a:t>PS</a:t>
            </a:r>
            <a:r>
              <a:rPr lang="zh-CN" altLang="en-US" dirty="0" smtClean="0"/>
              <a:t>寄存器</a:t>
            </a:r>
            <a:endParaRPr lang="zh-CN" altLang="en-US" dirty="0" smtClean="0"/>
          </a:p>
        </p:txBody>
      </p:sp>
      <p:sp>
        <p:nvSpPr>
          <p:cNvPr id="129027" name="内容占位符 2"/>
          <p:cNvSpPr>
            <a:spLocks noGrp="1"/>
          </p:cNvSpPr>
          <p:nvPr>
            <p:ph idx="1"/>
          </p:nvPr>
        </p:nvSpPr>
        <p:spPr/>
        <p:txBody>
          <a:bodyPr>
            <a:normAutofit fontScale="77500" lnSpcReduction="20000"/>
          </a:bodyPr>
          <a:lstStyle/>
          <a:p>
            <a:pPr>
              <a:lnSpc>
                <a:spcPct val="120000"/>
              </a:lnSpc>
            </a:pPr>
            <a:r>
              <a:rPr lang="zh-CN" altLang="zh-CN" dirty="0" smtClean="0"/>
              <a:t>MIPS</a:t>
            </a:r>
            <a:r>
              <a:rPr lang="zh-CN" altLang="zh-CN" dirty="0" smtClean="0"/>
              <a:t>的寄存器</a:t>
            </a:r>
            <a:endParaRPr lang="en-US" altLang="zh-CN" dirty="0" smtClean="0"/>
          </a:p>
          <a:p>
            <a:pPr lvl="1">
              <a:lnSpc>
                <a:spcPct val="120000"/>
              </a:lnSpc>
            </a:pPr>
            <a:r>
              <a:rPr lang="zh-CN" altLang="zh-CN" dirty="0" smtClean="0"/>
              <a:t>32个64位通用寄存器（GPRs）</a:t>
            </a:r>
            <a:endParaRPr lang="en-US" altLang="zh-CN" dirty="0" smtClean="0"/>
          </a:p>
          <a:p>
            <a:pPr lvl="2">
              <a:lnSpc>
                <a:spcPct val="120000"/>
              </a:lnSpc>
            </a:pPr>
            <a:r>
              <a:rPr lang="zh-CN" altLang="zh-CN" dirty="0" smtClean="0"/>
              <a:t>R0，R1，…，R31</a:t>
            </a:r>
            <a:endParaRPr lang="en-US" altLang="zh-CN" dirty="0" smtClean="0"/>
          </a:p>
          <a:p>
            <a:pPr lvl="2">
              <a:lnSpc>
                <a:spcPct val="120000"/>
              </a:lnSpc>
            </a:pPr>
            <a:r>
              <a:rPr lang="zh-CN" altLang="zh-CN" dirty="0" smtClean="0"/>
              <a:t>也被称为整数寄存器</a:t>
            </a:r>
            <a:endParaRPr lang="en-US" altLang="zh-CN" dirty="0" smtClean="0"/>
          </a:p>
          <a:p>
            <a:pPr lvl="2">
              <a:lnSpc>
                <a:spcPct val="120000"/>
              </a:lnSpc>
            </a:pPr>
            <a:r>
              <a:rPr lang="zh-CN" altLang="zh-CN" dirty="0" smtClean="0"/>
              <a:t>R0的值永远是0</a:t>
            </a:r>
          </a:p>
          <a:p>
            <a:pPr lvl="1">
              <a:lnSpc>
                <a:spcPct val="120000"/>
              </a:lnSpc>
            </a:pPr>
            <a:r>
              <a:rPr lang="zh-CN" altLang="zh-CN" dirty="0" smtClean="0"/>
              <a:t>32个64位浮点数寄存器（FPRs）</a:t>
            </a:r>
            <a:endParaRPr lang="en-US" altLang="zh-CN" dirty="0" smtClean="0"/>
          </a:p>
          <a:p>
            <a:pPr lvl="2">
              <a:lnSpc>
                <a:spcPct val="120000"/>
              </a:lnSpc>
            </a:pPr>
            <a:r>
              <a:rPr lang="zh-CN" altLang="zh-CN" dirty="0" smtClean="0"/>
              <a:t>F0，F1，…，F31</a:t>
            </a:r>
            <a:endParaRPr lang="en-US" altLang="zh-CN" dirty="0" smtClean="0"/>
          </a:p>
          <a:p>
            <a:pPr lvl="2">
              <a:lnSpc>
                <a:spcPct val="120000"/>
              </a:lnSpc>
            </a:pPr>
            <a:r>
              <a:rPr lang="zh-CN" altLang="zh-CN" dirty="0" smtClean="0"/>
              <a:t>用来存放32个单精度浮点数（32位），也可以用来存放32个双精度浮点数（64位）。</a:t>
            </a:r>
            <a:endParaRPr lang="en-US" altLang="zh-CN" dirty="0" smtClean="0"/>
          </a:p>
          <a:p>
            <a:pPr lvl="2">
              <a:lnSpc>
                <a:spcPct val="120000"/>
              </a:lnSpc>
            </a:pPr>
            <a:r>
              <a:rPr lang="zh-CN" altLang="zh-CN" dirty="0" smtClean="0"/>
              <a:t>存储单精度浮点数（32位）时，只用到FPR的一半，其另一半没用</a:t>
            </a:r>
            <a:endParaRPr lang="en-US" altLang="zh-CN" dirty="0" smtClean="0"/>
          </a:p>
          <a:p>
            <a:pPr lvl="1">
              <a:lnSpc>
                <a:spcPct val="120000"/>
              </a:lnSpc>
            </a:pPr>
            <a:r>
              <a:rPr lang="zh-CN" altLang="zh-CN" dirty="0" smtClean="0"/>
              <a:t>一些特殊寄存器</a:t>
            </a:r>
            <a:endParaRPr lang="en-US" altLang="zh-CN" dirty="0" smtClean="0"/>
          </a:p>
          <a:p>
            <a:pPr lvl="2">
              <a:lnSpc>
                <a:spcPct val="120000"/>
              </a:lnSpc>
            </a:pPr>
            <a:r>
              <a:rPr lang="zh-CN" altLang="zh-CN" dirty="0" smtClean="0"/>
              <a:t>它们可以与通用寄存器交换数据。</a:t>
            </a:r>
            <a:endParaRPr lang="en-US" altLang="zh-CN" dirty="0" smtClean="0"/>
          </a:p>
          <a:p>
            <a:pPr lvl="2">
              <a:lnSpc>
                <a:spcPct val="120000"/>
              </a:lnSpc>
            </a:pPr>
            <a:r>
              <a:rPr lang="zh-CN" altLang="zh-CN" dirty="0" smtClean="0"/>
              <a:t>例如，浮点状态寄存器用来保存有关浮点操作结果的信息。</a:t>
            </a:r>
          </a:p>
          <a:p>
            <a:pPr lvl="1">
              <a:lnSpc>
                <a:spcPct val="120000"/>
              </a:lnSpc>
            </a:pPr>
            <a:endParaRPr lang="zh-CN" altLang="zh-CN" dirty="0" smtClean="0"/>
          </a:p>
          <a:p>
            <a:pPr lvl="1">
              <a:lnSpc>
                <a:spcPct val="120000"/>
              </a:lnSpc>
            </a:pPr>
            <a:endParaRPr lang="zh-CN" altLang="zh-CN" dirty="0" smtClean="0"/>
          </a:p>
          <a:p>
            <a:pPr lvl="1">
              <a:lnSpc>
                <a:spcPct val="120000"/>
              </a:lnSpc>
            </a:pPr>
            <a:endParaRPr lang="zh-CN" altLang="en-US" dirty="0" smtClean="0"/>
          </a:p>
        </p:txBody>
      </p:sp>
      <p:sp>
        <p:nvSpPr>
          <p:cNvPr id="129028" name="日期占位符 3"/>
          <p:cNvSpPr>
            <a:spLocks noGrp="1"/>
          </p:cNvSpPr>
          <p:nvPr>
            <p:ph type="dt" sz="quarter" idx="10"/>
          </p:nvPr>
        </p:nvSpPr>
        <p:spPr/>
        <p:txBody>
          <a:bodyPr/>
          <a:lstStyle/>
          <a:p>
            <a:fld id="{5952E9B3-F92C-468B-AF2C-711AB5D5BCDC}" type="datetime1">
              <a:rPr lang="zh-CN" altLang="en-US" smtClean="0"/>
              <a:t>2020/2/27</a:t>
            </a:fld>
            <a:endParaRPr lang="en-US" altLang="zh-CN" smtClean="0"/>
          </a:p>
        </p:txBody>
      </p:sp>
      <p:sp>
        <p:nvSpPr>
          <p:cNvPr id="129030" name="灯片编号占位符 5"/>
          <p:cNvSpPr>
            <a:spLocks noGrp="1"/>
          </p:cNvSpPr>
          <p:nvPr>
            <p:ph type="sldNum" sz="quarter" idx="12"/>
          </p:nvPr>
        </p:nvSpPr>
        <p:spPr/>
        <p:txBody>
          <a:bodyPr/>
          <a:lstStyle/>
          <a:p>
            <a:fld id="{DD3CB82E-CD68-40D9-B25E-5C33F86C54DA}" type="slidenum">
              <a:rPr lang="en-US" altLang="zh-CN" smtClean="0"/>
              <a:pPr/>
              <a:t>22</a:t>
            </a:fld>
            <a:endParaRPr lang="en-US" altLang="zh-CN"/>
          </a:p>
        </p:txBody>
      </p:sp>
    </p:spTree>
    <p:extLst>
      <p:ext uri="{BB962C8B-B14F-4D97-AF65-F5344CB8AC3E}">
        <p14:creationId xmlns:p14="http://schemas.microsoft.com/office/powerpoint/2010/main" val="199754990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noAutofit/>
          </a:bodyPr>
          <a:lstStyle/>
          <a:p>
            <a:r>
              <a:rPr lang="zh-CN" altLang="en-US" sz="2400" dirty="0" smtClean="0"/>
              <a:t>各种寻址方式的使用情况? (</a:t>
            </a:r>
            <a:r>
              <a:rPr lang="zh-CN" altLang="en-US" sz="2400" b="1" dirty="0" smtClean="0">
                <a:solidFill>
                  <a:srgbClr val="FFC000"/>
                </a:solidFill>
              </a:rPr>
              <a:t>忽略寄存器直接寻址</a:t>
            </a:r>
            <a:r>
              <a:rPr lang="en-US" altLang="zh-CN" sz="2400" dirty="0" smtClean="0"/>
              <a:t>)</a:t>
            </a:r>
          </a:p>
        </p:txBody>
      </p:sp>
      <p:pic>
        <p:nvPicPr>
          <p:cNvPr id="28679"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524000" y="1363555"/>
            <a:ext cx="5742598" cy="3331343"/>
          </a:xfrm>
        </p:spPr>
      </p:pic>
      <p:sp>
        <p:nvSpPr>
          <p:cNvPr id="28674"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3E4472-B4A6-4144-9DBB-A1D67189BEA6}" type="datetime1">
              <a:rPr lang="zh-CN" altLang="en-US" smtClean="0"/>
              <a:t>2020/2/27</a:t>
            </a:fld>
            <a:endParaRPr lang="en-US" altLang="zh-CN" smtClean="0"/>
          </a:p>
        </p:txBody>
      </p:sp>
      <p:sp>
        <p:nvSpPr>
          <p:cNvPr id="2867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D7D0010-EA6F-453B-9200-D0E90FEE52AC}" type="slidenum">
              <a:rPr lang="en-US" altLang="zh-CN" smtClean="0"/>
              <a:pPr/>
              <a:t>23</a:t>
            </a:fld>
            <a:endParaRPr lang="en-US" altLang="zh-CN" smtClean="0"/>
          </a:p>
        </p:txBody>
      </p:sp>
      <p:sp>
        <p:nvSpPr>
          <p:cNvPr id="28680" name="Text Box 9"/>
          <p:cNvSpPr txBox="1">
            <a:spLocks noChangeArrowheads="1"/>
          </p:cNvSpPr>
          <p:nvPr/>
        </p:nvSpPr>
        <p:spPr bwMode="auto">
          <a:xfrm>
            <a:off x="1032094" y="5174786"/>
            <a:ext cx="792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zh-CN" altLang="en-US" sz="2000" b="1" dirty="0">
                <a:latin typeface="+mj-ea"/>
                <a:ea typeface="+mj-ea"/>
              </a:rPr>
              <a:t>三个</a:t>
            </a:r>
            <a:r>
              <a:rPr lang="en-US" altLang="zh-CN" sz="2000" b="1" dirty="0">
                <a:latin typeface="+mj-ea"/>
                <a:ea typeface="+mj-ea"/>
              </a:rPr>
              <a:t>SPEC89</a:t>
            </a:r>
            <a:r>
              <a:rPr lang="zh-CN" altLang="en-US" sz="2000" b="1" dirty="0">
                <a:latin typeface="+mj-ea"/>
                <a:ea typeface="+mj-ea"/>
              </a:rPr>
              <a:t>程序在</a:t>
            </a:r>
            <a:r>
              <a:rPr lang="en-US" altLang="zh-CN" sz="2000" b="1" dirty="0">
                <a:latin typeface="+mj-ea"/>
                <a:ea typeface="+mj-ea"/>
              </a:rPr>
              <a:t>VAX</a:t>
            </a:r>
            <a:r>
              <a:rPr lang="zh-CN" altLang="en-US" sz="2000" b="1" dirty="0">
                <a:latin typeface="+mj-ea"/>
                <a:ea typeface="+mj-ea"/>
              </a:rPr>
              <a:t>结构上的测试结果：</a:t>
            </a:r>
            <a:br>
              <a:rPr lang="zh-CN" altLang="en-US" sz="2000" b="1" dirty="0">
                <a:latin typeface="+mj-ea"/>
                <a:ea typeface="+mj-ea"/>
              </a:rPr>
            </a:br>
            <a:r>
              <a:rPr lang="zh-CN" altLang="en-US" sz="2000" b="1" dirty="0">
                <a:latin typeface="+mj-ea"/>
                <a:ea typeface="+mj-ea"/>
              </a:rPr>
              <a:t>                    </a:t>
            </a:r>
            <a:r>
              <a:rPr lang="zh-CN" altLang="en-US" sz="2000" b="1" dirty="0">
                <a:solidFill>
                  <a:srgbClr val="0070C0"/>
                </a:solidFill>
                <a:latin typeface="+mj-ea"/>
                <a:ea typeface="+mj-ea"/>
              </a:rPr>
              <a:t>立即寻址，偏移寻址</a:t>
            </a:r>
            <a:r>
              <a:rPr lang="zh-CN" altLang="en-US" sz="2000" b="1" dirty="0">
                <a:latin typeface="+mj-ea"/>
                <a:ea typeface="+mj-ea"/>
              </a:rPr>
              <a:t>使用较多</a:t>
            </a:r>
            <a:endParaRPr lang="en-US" altLang="zh-CN" dirty="0">
              <a:latin typeface="+mj-ea"/>
              <a:ea typeface="+mj-ea"/>
            </a:endParaRPr>
          </a:p>
        </p:txBody>
      </p:sp>
    </p:spTree>
    <p:extLst>
      <p:ext uri="{BB962C8B-B14F-4D97-AF65-F5344CB8AC3E}">
        <p14:creationId xmlns:p14="http://schemas.microsoft.com/office/powerpoint/2010/main" val="337917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normAutofit/>
          </a:bodyPr>
          <a:lstStyle/>
          <a:p>
            <a:r>
              <a:rPr lang="zh-CN" altLang="en-US" smtClean="0"/>
              <a:t>偏移寻址</a:t>
            </a:r>
            <a:endParaRPr lang="en-US" altLang="zh-CN" smtClean="0"/>
          </a:p>
        </p:txBody>
      </p:sp>
      <p:sp>
        <p:nvSpPr>
          <p:cNvPr id="30726" name="Rectangle 3"/>
          <p:cNvSpPr>
            <a:spLocks noGrp="1" noChangeArrowheads="1"/>
          </p:cNvSpPr>
          <p:nvPr>
            <p:ph idx="1"/>
          </p:nvPr>
        </p:nvSpPr>
        <p:spPr/>
        <p:txBody>
          <a:bodyPr/>
          <a:lstStyle/>
          <a:p>
            <a:r>
              <a:rPr lang="zh-CN" altLang="en-US" sz="2000" dirty="0" smtClean="0"/>
              <a:t>主要问题：偏移的范围（偏移量的大小）</a:t>
            </a:r>
            <a:endParaRPr lang="en-US" altLang="zh-CN" sz="2000" dirty="0" smtClean="0"/>
          </a:p>
        </p:txBody>
      </p:sp>
      <p:sp>
        <p:nvSpPr>
          <p:cNvPr id="30722" name="日期占位符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4F3C40-7453-47F3-8E13-3B7DD5C1F2FD}" type="datetime1">
              <a:rPr lang="zh-CN" altLang="en-US" smtClean="0">
                <a:latin typeface="Times New Roman" panose="02020603050405020304" pitchFamily="18" charset="0"/>
              </a:rPr>
              <a:t>2020/2/27</a:t>
            </a:fld>
            <a:endParaRPr lang="en-US" altLang="zh-CN" smtClean="0">
              <a:latin typeface="Times New Roman" panose="02020603050405020304" pitchFamily="18" charset="0"/>
            </a:endParaRPr>
          </a:p>
        </p:txBody>
      </p:sp>
      <p:sp>
        <p:nvSpPr>
          <p:cNvPr id="3072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822E84E-2ED4-4C61-8FFE-0BF688C80575}" type="slidenum">
              <a:rPr lang="en-US" altLang="zh-CN" smtClean="0">
                <a:latin typeface="Times New Roman" panose="02020603050405020304" pitchFamily="18" charset="0"/>
              </a:rPr>
              <a:pPr/>
              <a:t>24</a:t>
            </a:fld>
            <a:endParaRPr lang="en-US" altLang="zh-CN" smtClean="0">
              <a:latin typeface="Times New Roman" panose="02020603050405020304" pitchFamily="18" charset="0"/>
            </a:endParaRPr>
          </a:p>
        </p:txBody>
      </p:sp>
      <p:pic>
        <p:nvPicPr>
          <p:cNvPr id="30727" name="Picture 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59568" y="1691170"/>
            <a:ext cx="8569325" cy="3816350"/>
          </a:xfrm>
          <a:noFill/>
        </p:spPr>
      </p:pic>
      <p:sp>
        <p:nvSpPr>
          <p:cNvPr id="30728" name="Text Box 9"/>
          <p:cNvSpPr txBox="1">
            <a:spLocks noChangeArrowheads="1"/>
          </p:cNvSpPr>
          <p:nvPr/>
        </p:nvSpPr>
        <p:spPr bwMode="auto">
          <a:xfrm>
            <a:off x="396081" y="5473942"/>
            <a:ext cx="83518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dirty="0">
                <a:ea typeface="宋体" panose="02010600030101010101" pitchFamily="2" charset="-122"/>
              </a:rPr>
              <a:t>Alpha Architecture with full optimization for Spec CPU2000, showing the average of integer programs(CINT2000) and the average of floating-point programs (CFP2000)</a:t>
            </a:r>
          </a:p>
        </p:txBody>
      </p:sp>
      <p:sp>
        <p:nvSpPr>
          <p:cNvPr id="2" name="文本框 1"/>
          <p:cNvSpPr txBox="1"/>
          <p:nvPr/>
        </p:nvSpPr>
        <p:spPr>
          <a:xfrm>
            <a:off x="821820" y="5161231"/>
            <a:ext cx="702180" cy="369332"/>
          </a:xfrm>
          <a:prstGeom prst="rect">
            <a:avLst/>
          </a:prstGeom>
          <a:solidFill>
            <a:srgbClr val="FFC000"/>
          </a:solidFill>
        </p:spPr>
        <p:txBody>
          <a:bodyPr wrap="none" rtlCol="0">
            <a:spAutoFit/>
          </a:bodyPr>
          <a:lstStyle/>
          <a:p>
            <a:r>
              <a:rPr lang="en-US" altLang="zh-CN" dirty="0" smtClean="0"/>
              <a:t>64bit</a:t>
            </a:r>
            <a:endParaRPr lang="zh-CN" altLang="en-US" dirty="0"/>
          </a:p>
        </p:txBody>
      </p:sp>
      <p:sp>
        <p:nvSpPr>
          <p:cNvPr id="9" name="文本框 8"/>
          <p:cNvSpPr txBox="1"/>
          <p:nvPr/>
        </p:nvSpPr>
        <p:spPr>
          <a:xfrm>
            <a:off x="457200" y="4432334"/>
            <a:ext cx="1524585" cy="369332"/>
          </a:xfrm>
          <a:prstGeom prst="rect">
            <a:avLst/>
          </a:prstGeom>
          <a:solidFill>
            <a:srgbClr val="FFC000"/>
          </a:solidFill>
        </p:spPr>
        <p:txBody>
          <a:bodyPr wrap="none" rtlCol="0">
            <a:spAutoFit/>
          </a:bodyPr>
          <a:lstStyle/>
          <a:p>
            <a:r>
              <a:rPr lang="en-US" altLang="zh-CN" dirty="0" err="1"/>
              <a:t>l</a:t>
            </a:r>
            <a:r>
              <a:rPr lang="en-US" altLang="zh-CN" dirty="0" err="1" smtClean="0"/>
              <a:t>w</a:t>
            </a:r>
            <a:r>
              <a:rPr lang="en-US" altLang="zh-CN" dirty="0" smtClean="0"/>
              <a:t> $1, </a:t>
            </a:r>
            <a:r>
              <a:rPr lang="zh-CN" altLang="en-US" dirty="0" smtClean="0"/>
              <a:t>？</a:t>
            </a:r>
            <a:r>
              <a:rPr lang="en-US" altLang="zh-CN" dirty="0" smtClean="0"/>
              <a:t>($</a:t>
            </a:r>
            <a:r>
              <a:rPr lang="en-US" altLang="zh-CN" dirty="0" smtClean="0"/>
              <a:t>2) </a:t>
            </a:r>
            <a:endParaRPr lang="zh-CN" altLang="en-US" dirty="0"/>
          </a:p>
        </p:txBody>
      </p:sp>
    </p:spTree>
    <p:extLst>
      <p:ext uri="{BB962C8B-B14F-4D97-AF65-F5344CB8AC3E}">
        <p14:creationId xmlns:p14="http://schemas.microsoft.com/office/powerpoint/2010/main" val="20577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zh-CN" altLang="en-US" smtClean="0"/>
              <a:t>立即数寻址</a:t>
            </a:r>
          </a:p>
        </p:txBody>
      </p:sp>
      <p:sp>
        <p:nvSpPr>
          <p:cNvPr id="3277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C72054-BA6E-4D10-9433-1F9A7268CF45}" type="datetime1">
              <a:rPr lang="zh-CN" altLang="en-US" smtClean="0"/>
              <a:t>2020/2/27</a:t>
            </a:fld>
            <a:endParaRPr lang="en-US" altLang="zh-CN" smtClean="0"/>
          </a:p>
        </p:txBody>
      </p:sp>
      <p:sp>
        <p:nvSpPr>
          <p:cNvPr id="3277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6583DB-D71D-49FE-9753-B3EF742BD41E}" type="slidenum">
              <a:rPr lang="en-US" altLang="zh-CN" smtClean="0"/>
              <a:pPr/>
              <a:t>25</a:t>
            </a:fld>
            <a:endParaRPr lang="en-US" altLang="zh-CN" smtClean="0"/>
          </a:p>
        </p:txBody>
      </p:sp>
      <p:pic>
        <p:nvPicPr>
          <p:cNvPr id="32774" name="Picture 4"/>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755650" y="1184678"/>
            <a:ext cx="8064500" cy="3902075"/>
          </a:xfrm>
          <a:noFill/>
        </p:spPr>
      </p:pic>
      <p:sp>
        <p:nvSpPr>
          <p:cNvPr id="32775" name="Text Box 7"/>
          <p:cNvSpPr txBox="1">
            <a:spLocks noChangeArrowheads="1"/>
          </p:cNvSpPr>
          <p:nvPr/>
        </p:nvSpPr>
        <p:spPr bwMode="auto">
          <a:xfrm>
            <a:off x="468313" y="5229225"/>
            <a:ext cx="83518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b="1">
                <a:ea typeface="宋体" panose="02010600030101010101" pitchFamily="2" charset="-122"/>
              </a:rPr>
              <a:t>Alpha Architecture with full optimization for Spec CPU2000, showing the average of integer programs(CINT2000) and the average of floating-point programs (CFP2000)</a:t>
            </a:r>
          </a:p>
        </p:txBody>
      </p:sp>
      <p:sp>
        <p:nvSpPr>
          <p:cNvPr id="7" name="文本框 6"/>
          <p:cNvSpPr txBox="1"/>
          <p:nvPr/>
        </p:nvSpPr>
        <p:spPr>
          <a:xfrm>
            <a:off x="970973" y="1934794"/>
            <a:ext cx="1368516" cy="369332"/>
          </a:xfrm>
          <a:prstGeom prst="rect">
            <a:avLst/>
          </a:prstGeom>
          <a:solidFill>
            <a:srgbClr val="FFC000"/>
          </a:solidFill>
        </p:spPr>
        <p:txBody>
          <a:bodyPr wrap="none" rtlCol="0">
            <a:spAutoFit/>
          </a:bodyPr>
          <a:lstStyle/>
          <a:p>
            <a:r>
              <a:rPr lang="en-US" altLang="zh-CN" dirty="0" err="1" smtClean="0"/>
              <a:t>mov</a:t>
            </a:r>
            <a:r>
              <a:rPr lang="en-US" altLang="zh-CN" dirty="0" smtClean="0"/>
              <a:t> (R1), 2 </a:t>
            </a:r>
            <a:endParaRPr lang="zh-CN" altLang="en-US" dirty="0"/>
          </a:p>
        </p:txBody>
      </p:sp>
      <p:sp>
        <p:nvSpPr>
          <p:cNvPr id="8" name="文本框 7"/>
          <p:cNvSpPr txBox="1"/>
          <p:nvPr/>
        </p:nvSpPr>
        <p:spPr>
          <a:xfrm>
            <a:off x="585739" y="3054242"/>
            <a:ext cx="1753750" cy="369332"/>
          </a:xfrm>
          <a:prstGeom prst="rect">
            <a:avLst/>
          </a:prstGeom>
          <a:solidFill>
            <a:srgbClr val="FFC000"/>
          </a:solidFill>
        </p:spPr>
        <p:txBody>
          <a:bodyPr wrap="none" rtlCol="0">
            <a:spAutoFit/>
          </a:bodyPr>
          <a:lstStyle/>
          <a:p>
            <a:r>
              <a:rPr lang="en-US" altLang="zh-CN" dirty="0" err="1" smtClean="0"/>
              <a:t>Addi</a:t>
            </a:r>
            <a:r>
              <a:rPr lang="en-US" altLang="zh-CN" dirty="0" smtClean="0"/>
              <a:t> $1, $2, 10</a:t>
            </a:r>
            <a:r>
              <a:rPr lang="en-US" altLang="zh-CN" dirty="0" smtClean="0"/>
              <a:t> </a:t>
            </a:r>
            <a:endParaRPr lang="zh-CN" altLang="en-US" dirty="0"/>
          </a:p>
        </p:txBody>
      </p:sp>
    </p:spTree>
    <p:extLst>
      <p:ext uri="{BB962C8B-B14F-4D97-AF65-F5344CB8AC3E}">
        <p14:creationId xmlns:p14="http://schemas.microsoft.com/office/powerpoint/2010/main" val="1338576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r>
              <a:rPr lang="zh-CN" altLang="en-US" smtClean="0"/>
              <a:t>立即数的大小</a:t>
            </a:r>
            <a:endParaRPr lang="en-US" altLang="zh-CN" smtClean="0"/>
          </a:p>
        </p:txBody>
      </p:sp>
      <p:sp>
        <p:nvSpPr>
          <p:cNvPr id="34818"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0C21A0-C705-4035-88C2-48C430599D25}" type="datetime1">
              <a:rPr lang="zh-CN" altLang="en-US" smtClean="0"/>
              <a:t>2020/2/27</a:t>
            </a:fld>
            <a:endParaRPr lang="en-US" altLang="zh-CN" smtClean="0"/>
          </a:p>
        </p:txBody>
      </p:sp>
      <p:sp>
        <p:nvSpPr>
          <p:cNvPr id="34820"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107081-0944-4049-83E7-45BACDC904EB}" type="slidenum">
              <a:rPr lang="en-US" altLang="zh-CN" smtClean="0"/>
              <a:pPr/>
              <a:t>26</a:t>
            </a:fld>
            <a:endParaRPr lang="en-US" altLang="zh-CN" dirty="0" smtClean="0"/>
          </a:p>
        </p:txBody>
      </p:sp>
      <p:pic>
        <p:nvPicPr>
          <p:cNvPr id="34822" name="Picture 6"/>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1009650"/>
            <a:ext cx="7993063" cy="4402138"/>
          </a:xfrm>
          <a:noFill/>
        </p:spPr>
      </p:pic>
      <p:sp>
        <p:nvSpPr>
          <p:cNvPr id="34823" name="Rectangle 8"/>
          <p:cNvSpPr>
            <a:spLocks noChangeArrowheads="1"/>
          </p:cNvSpPr>
          <p:nvPr/>
        </p:nvSpPr>
        <p:spPr bwMode="auto">
          <a:xfrm>
            <a:off x="477837" y="5412528"/>
            <a:ext cx="82089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US" altLang="zh-CN" sz="1400" b="1" dirty="0">
                <a:ea typeface="宋体" panose="02010600030101010101" pitchFamily="2" charset="-122"/>
              </a:rPr>
              <a:t>The distribution of immediate values. About 20% were negative for CINT2000 and about 30% were negative for CFP2000. These measurements were taken on a Alpha, where the maximum immediate is 16 bits, for the spec cpu2000 programs. </a:t>
            </a:r>
            <a:r>
              <a:rPr lang="en-US" altLang="zh-CN" sz="1400" b="1" dirty="0">
                <a:solidFill>
                  <a:srgbClr val="0070C0"/>
                </a:solidFill>
                <a:ea typeface="宋体" panose="02010600030101010101" pitchFamily="2" charset="-122"/>
              </a:rPr>
              <a:t>A similar measurement on the VAX, which supported 32-bit </a:t>
            </a:r>
            <a:r>
              <a:rPr lang="en-US" altLang="zh-CN" sz="1400" b="1" dirty="0" err="1">
                <a:solidFill>
                  <a:srgbClr val="0070C0"/>
                </a:solidFill>
                <a:ea typeface="宋体" panose="02010600030101010101" pitchFamily="2" charset="-122"/>
              </a:rPr>
              <a:t>immediates</a:t>
            </a:r>
            <a:r>
              <a:rPr lang="en-US" altLang="zh-CN" sz="1400" b="1" dirty="0">
                <a:solidFill>
                  <a:srgbClr val="0070C0"/>
                </a:solidFill>
                <a:ea typeface="宋体" panose="02010600030101010101" pitchFamily="2" charset="-122"/>
              </a:rPr>
              <a:t>, showed that about 20% to 25% of </a:t>
            </a:r>
            <a:r>
              <a:rPr lang="en-US" altLang="zh-CN" sz="1400" b="1" dirty="0" err="1">
                <a:solidFill>
                  <a:srgbClr val="0070C0"/>
                </a:solidFill>
                <a:ea typeface="宋体" panose="02010600030101010101" pitchFamily="2" charset="-122"/>
              </a:rPr>
              <a:t>immediates</a:t>
            </a:r>
            <a:r>
              <a:rPr lang="en-US" altLang="zh-CN" sz="1400" b="1" dirty="0">
                <a:solidFill>
                  <a:srgbClr val="0070C0"/>
                </a:solidFill>
                <a:ea typeface="宋体" panose="02010600030101010101" pitchFamily="2" charset="-122"/>
              </a:rPr>
              <a:t> were longer than 16 bits.</a:t>
            </a:r>
          </a:p>
        </p:txBody>
      </p:sp>
    </p:spTree>
    <p:extLst>
      <p:ext uri="{BB962C8B-B14F-4D97-AF65-F5344CB8AC3E}">
        <p14:creationId xmlns:p14="http://schemas.microsoft.com/office/powerpoint/2010/main" val="3958977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r>
              <a:rPr lang="zh-CN" altLang="en-US" smtClean="0"/>
              <a:t>寻址方式小结</a:t>
            </a:r>
          </a:p>
        </p:txBody>
      </p:sp>
      <p:sp>
        <p:nvSpPr>
          <p:cNvPr id="6" name="内容占位符 5"/>
          <p:cNvSpPr>
            <a:spLocks noGrp="1"/>
          </p:cNvSpPr>
          <p:nvPr>
            <p:ph idx="1"/>
          </p:nvPr>
        </p:nvSpPr>
        <p:spPr>
          <a:xfrm>
            <a:off x="457199" y="1258432"/>
            <a:ext cx="8468139" cy="5051833"/>
          </a:xfrm>
        </p:spPr>
        <p:txBody>
          <a:bodyPr/>
          <a:lstStyle/>
          <a:p>
            <a:r>
              <a:rPr lang="zh-CN" altLang="en-US" dirty="0" smtClean="0"/>
              <a:t> 重要的寻址方式</a:t>
            </a:r>
            <a:r>
              <a:rPr lang="en-US" altLang="zh-CN" dirty="0" smtClean="0"/>
              <a:t>:</a:t>
            </a:r>
          </a:p>
          <a:p>
            <a:pPr lvl="1"/>
            <a:r>
              <a:rPr lang="zh-CN" altLang="en-US" dirty="0" smtClean="0"/>
              <a:t>偏移寻址方式, 立即数寻址方式</a:t>
            </a:r>
            <a:r>
              <a:rPr lang="en-US" altLang="zh-CN" dirty="0" smtClean="0"/>
              <a:t>, </a:t>
            </a:r>
            <a:r>
              <a:rPr lang="zh-CN" altLang="en-US" dirty="0" smtClean="0"/>
              <a:t>寄存器间址方式</a:t>
            </a:r>
          </a:p>
          <a:p>
            <a:pPr lvl="1"/>
            <a:r>
              <a:rPr lang="en-US" altLang="zh-CN" dirty="0" smtClean="0"/>
              <a:t>SPEC</a:t>
            </a:r>
            <a:r>
              <a:rPr lang="zh-CN" altLang="en-US" dirty="0" smtClean="0"/>
              <a:t>测试表明，使用频度达到 </a:t>
            </a:r>
            <a:r>
              <a:rPr lang="en-US" altLang="zh-CN" dirty="0" smtClean="0"/>
              <a:t>75%--99%</a:t>
            </a:r>
          </a:p>
          <a:p>
            <a:r>
              <a:rPr lang="en-US" altLang="zh-CN" dirty="0" smtClean="0"/>
              <a:t> </a:t>
            </a:r>
            <a:r>
              <a:rPr lang="zh-CN" altLang="en-US" dirty="0" smtClean="0"/>
              <a:t>偏移字段的大小应该在</a:t>
            </a:r>
            <a:r>
              <a:rPr lang="en-US" altLang="zh-CN" dirty="0" smtClean="0"/>
              <a:t> </a:t>
            </a:r>
            <a:r>
              <a:rPr lang="en-US" altLang="zh-CN" dirty="0" smtClean="0">
                <a:solidFill>
                  <a:srgbClr val="0070C0"/>
                </a:solidFill>
              </a:rPr>
              <a:t>12 - 16 </a:t>
            </a:r>
            <a:r>
              <a:rPr lang="en-US" altLang="zh-CN" dirty="0" smtClean="0"/>
              <a:t>bits</a:t>
            </a:r>
          </a:p>
          <a:p>
            <a:pPr lvl="1"/>
            <a:r>
              <a:rPr lang="zh-CN" altLang="en-US" dirty="0" smtClean="0"/>
              <a:t>可满足</a:t>
            </a:r>
            <a:r>
              <a:rPr lang="en-US" altLang="zh-CN" dirty="0" smtClean="0"/>
              <a:t>75%-99%</a:t>
            </a:r>
            <a:r>
              <a:rPr lang="zh-CN" altLang="en-US" dirty="0" smtClean="0"/>
              <a:t>的需求</a:t>
            </a:r>
            <a:endParaRPr lang="en-US" altLang="zh-CN" dirty="0" smtClean="0"/>
          </a:p>
          <a:p>
            <a:endParaRPr lang="en-US" altLang="zh-CN" dirty="0" smtClean="0"/>
          </a:p>
          <a:p>
            <a:r>
              <a:rPr lang="en-US" altLang="zh-CN" dirty="0" smtClean="0"/>
              <a:t> </a:t>
            </a:r>
            <a:r>
              <a:rPr lang="zh-CN" altLang="en-US" dirty="0" smtClean="0"/>
              <a:t>立即数字段的大小应该在</a:t>
            </a:r>
            <a:r>
              <a:rPr lang="en-US" altLang="zh-CN" dirty="0" smtClean="0"/>
              <a:t> </a:t>
            </a:r>
            <a:r>
              <a:rPr lang="en-US" altLang="zh-CN" dirty="0" smtClean="0">
                <a:solidFill>
                  <a:srgbClr val="0070C0"/>
                </a:solidFill>
              </a:rPr>
              <a:t>8 -16 </a:t>
            </a:r>
            <a:r>
              <a:rPr lang="en-US" altLang="zh-CN" dirty="0" smtClean="0"/>
              <a:t>bits</a:t>
            </a:r>
          </a:p>
          <a:p>
            <a:pPr lvl="1"/>
            <a:r>
              <a:rPr lang="zh-CN" altLang="en-US" dirty="0" smtClean="0"/>
              <a:t>可满足</a:t>
            </a:r>
            <a:r>
              <a:rPr lang="en-US" altLang="zh-CN" dirty="0" smtClean="0"/>
              <a:t>50%-80%</a:t>
            </a:r>
            <a:r>
              <a:rPr lang="zh-CN" altLang="en-US" dirty="0" smtClean="0"/>
              <a:t>的需求</a:t>
            </a:r>
            <a:endParaRPr lang="en-US" altLang="zh-CN" dirty="0" smtClean="0"/>
          </a:p>
          <a:p>
            <a:endParaRPr lang="zh-CN" altLang="en-US" dirty="0"/>
          </a:p>
        </p:txBody>
      </p:sp>
      <p:sp>
        <p:nvSpPr>
          <p:cNvPr id="36866" name="日期占位符 3"/>
          <p:cNvSpPr>
            <a:spLocks noGrp="1"/>
          </p:cNvSpPr>
          <p:nvPr>
            <p:ph type="dt"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1A153F-82A5-44ED-8ED3-43066885BAB7}" type="datetime1">
              <a:rPr lang="zh-CN" altLang="en-US" smtClean="0"/>
              <a:t>2020/2/27</a:t>
            </a:fld>
            <a:endParaRPr lang="en-US" altLang="zh-CN" smtClean="0"/>
          </a:p>
        </p:txBody>
      </p:sp>
      <p:sp>
        <p:nvSpPr>
          <p:cNvPr id="36868"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480638-3916-4F85-B0EB-5F17A0C7362C}" type="slidenum">
              <a:rPr lang="en-US" altLang="zh-CN" smtClean="0"/>
              <a:pPr/>
              <a:t>27</a:t>
            </a:fld>
            <a:endParaRPr lang="en-US" altLang="zh-CN" smtClean="0"/>
          </a:p>
        </p:txBody>
      </p:sp>
    </p:spTree>
    <p:extLst>
      <p:ext uri="{BB962C8B-B14F-4D97-AF65-F5344CB8AC3E}">
        <p14:creationId xmlns:p14="http://schemas.microsoft.com/office/powerpoint/2010/main" val="33722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t>操作数的类型与大小</a:t>
            </a:r>
            <a:endParaRPr lang="en-US" altLang="zh-CN" dirty="0" smtClean="0"/>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2020/2/27</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28</a:t>
            </a:fld>
            <a:endParaRPr lang="en-US" altLang="zh-CN" dirty="0" smtClean="0"/>
          </a:p>
        </p:txBody>
      </p:sp>
    </p:spTree>
    <p:extLst>
      <p:ext uri="{BB962C8B-B14F-4D97-AF65-F5344CB8AC3E}">
        <p14:creationId xmlns:p14="http://schemas.microsoft.com/office/powerpoint/2010/main" val="3992532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1026"/>
          <p:cNvSpPr>
            <a:spLocks noGrp="1" noChangeArrowheads="1"/>
          </p:cNvSpPr>
          <p:nvPr>
            <p:ph type="title"/>
          </p:nvPr>
        </p:nvSpPr>
        <p:spPr/>
        <p:txBody>
          <a:bodyPr/>
          <a:lstStyle/>
          <a:p>
            <a:r>
              <a:rPr lang="zh-CN" altLang="en-US" smtClean="0"/>
              <a:t>操作数的类型、表示和大小</a:t>
            </a:r>
          </a:p>
        </p:txBody>
      </p:sp>
      <p:sp>
        <p:nvSpPr>
          <p:cNvPr id="38918" name="Rectangle 1027"/>
          <p:cNvSpPr>
            <a:spLocks noGrp="1" noChangeArrowheads="1"/>
          </p:cNvSpPr>
          <p:nvPr>
            <p:ph idx="1"/>
          </p:nvPr>
        </p:nvSpPr>
        <p:spPr/>
        <p:txBody>
          <a:bodyPr>
            <a:normAutofit fontScale="85000" lnSpcReduction="10000"/>
          </a:bodyPr>
          <a:lstStyle/>
          <a:p>
            <a:r>
              <a:rPr lang="zh-CN" altLang="en-US" dirty="0" smtClean="0">
                <a:solidFill>
                  <a:srgbClr val="0070C0"/>
                </a:solidFill>
              </a:rPr>
              <a:t>操作数类型</a:t>
            </a:r>
            <a:r>
              <a:rPr lang="zh-CN" altLang="en-US" dirty="0" smtClean="0"/>
              <a:t>和</a:t>
            </a:r>
            <a:r>
              <a:rPr lang="zh-CN" altLang="en-US" dirty="0" smtClean="0">
                <a:solidFill>
                  <a:srgbClr val="0070C0"/>
                </a:solidFill>
              </a:rPr>
              <a:t>操作数表示</a:t>
            </a:r>
            <a:r>
              <a:rPr lang="zh-CN" altLang="en-US" dirty="0" smtClean="0"/>
              <a:t>是软硬件的主要界面之一。</a:t>
            </a:r>
          </a:p>
          <a:p>
            <a:r>
              <a:rPr lang="zh-CN" altLang="en-US" dirty="0" smtClean="0"/>
              <a:t>操作数类型：是面向应用、面向软件系统所处理的各种数据类型。</a:t>
            </a:r>
          </a:p>
          <a:p>
            <a:pPr lvl="1"/>
            <a:r>
              <a:rPr lang="zh-CN" altLang="en-US" dirty="0" smtClean="0">
                <a:solidFill>
                  <a:srgbClr val="0070C0"/>
                </a:solidFill>
              </a:rPr>
              <a:t>整型、浮点型、字符、字符串、向量类型</a:t>
            </a:r>
            <a:r>
              <a:rPr lang="zh-CN" altLang="en-US" dirty="0" smtClean="0"/>
              <a:t>等</a:t>
            </a:r>
          </a:p>
          <a:p>
            <a:pPr lvl="1"/>
            <a:r>
              <a:rPr lang="zh-CN" altLang="en-US" dirty="0" smtClean="0"/>
              <a:t>类型由</a:t>
            </a:r>
            <a:r>
              <a:rPr lang="zh-CN" altLang="en-US" dirty="0" smtClean="0">
                <a:solidFill>
                  <a:srgbClr val="0070C0"/>
                </a:solidFill>
              </a:rPr>
              <a:t>操作码确定</a:t>
            </a:r>
            <a:r>
              <a:rPr lang="zh-CN" altLang="en-US" dirty="0" smtClean="0"/>
              <a:t>或数据附加硬件解释的标记，一般采用由操作码确定</a:t>
            </a:r>
          </a:p>
          <a:p>
            <a:pPr lvl="1"/>
            <a:r>
              <a:rPr lang="zh-CN" altLang="en-US" dirty="0" smtClean="0"/>
              <a:t>数据附加硬件解释的标记，现在已经不采用</a:t>
            </a:r>
            <a:endParaRPr lang="en-US" altLang="zh-CN" dirty="0" smtClean="0"/>
          </a:p>
          <a:p>
            <a:r>
              <a:rPr lang="zh-CN" altLang="en-US" dirty="0" smtClean="0"/>
              <a:t>操作数的表示：操作数在机器中的表示，硬件结构能够识别，指令系统可以直接使用的表示格式</a:t>
            </a:r>
          </a:p>
          <a:p>
            <a:pPr lvl="1"/>
            <a:r>
              <a:rPr lang="zh-CN" altLang="en-US" dirty="0" smtClean="0"/>
              <a:t>整型：</a:t>
            </a:r>
            <a:r>
              <a:rPr lang="zh-CN" altLang="en-US" dirty="0" smtClean="0">
                <a:solidFill>
                  <a:srgbClr val="0070C0"/>
                </a:solidFill>
              </a:rPr>
              <a:t>原码、反码、补码 </a:t>
            </a:r>
            <a:r>
              <a:rPr lang="en-US" altLang="zh-CN" dirty="0" smtClean="0">
                <a:solidFill>
                  <a:srgbClr val="0070C0"/>
                </a:solidFill>
              </a:rPr>
              <a:t>(2’s complement)</a:t>
            </a:r>
            <a:endParaRPr lang="zh-CN" altLang="en-US" dirty="0" smtClean="0">
              <a:solidFill>
                <a:srgbClr val="0070C0"/>
              </a:solidFill>
            </a:endParaRPr>
          </a:p>
          <a:p>
            <a:pPr lvl="1"/>
            <a:r>
              <a:rPr lang="zh-CN" altLang="en-US" dirty="0" smtClean="0"/>
              <a:t>浮点：</a:t>
            </a:r>
            <a:r>
              <a:rPr lang="en-US" altLang="zh-CN" dirty="0" smtClean="0"/>
              <a:t>IEEE 754</a:t>
            </a:r>
            <a:r>
              <a:rPr lang="zh-CN" altLang="en-US" dirty="0" smtClean="0"/>
              <a:t>标准</a:t>
            </a:r>
          </a:p>
          <a:p>
            <a:pPr lvl="1"/>
            <a:r>
              <a:rPr lang="zh-CN" altLang="en-US" dirty="0" smtClean="0"/>
              <a:t>十进制：</a:t>
            </a:r>
            <a:r>
              <a:rPr lang="en-US" altLang="zh-CN" dirty="0" smtClean="0"/>
              <a:t>BCD</a:t>
            </a:r>
            <a:r>
              <a:rPr lang="zh-CN" altLang="en-US" dirty="0" smtClean="0"/>
              <a:t>码</a:t>
            </a:r>
            <a:r>
              <a:rPr lang="en-US" altLang="zh-CN" dirty="0" smtClean="0"/>
              <a:t>/</a:t>
            </a:r>
            <a:r>
              <a:rPr lang="zh-CN" altLang="en-US" dirty="0" smtClean="0"/>
              <a:t>二进制十进制表示</a:t>
            </a:r>
          </a:p>
        </p:txBody>
      </p:sp>
      <p:sp>
        <p:nvSpPr>
          <p:cNvPr id="38914"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477ABC-CB8C-4A6E-AEC7-C61B6AC234EE}" type="datetime1">
              <a:rPr lang="zh-CN" altLang="en-US" smtClean="0"/>
              <a:t>2020/2/27</a:t>
            </a:fld>
            <a:endParaRPr lang="en-US" altLang="zh-CN" smtClean="0"/>
          </a:p>
        </p:txBody>
      </p:sp>
      <p:sp>
        <p:nvSpPr>
          <p:cNvPr id="3891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125217-B364-4D00-8D2B-4D7D18704FB4}" type="slidenum">
              <a:rPr lang="en-US" altLang="zh-CN" smtClean="0"/>
              <a:pPr/>
              <a:t>29</a:t>
            </a:fld>
            <a:endParaRPr lang="en-US" altLang="zh-CN" smtClean="0"/>
          </a:p>
        </p:txBody>
      </p:sp>
    </p:spTree>
    <p:extLst>
      <p:ext uri="{BB962C8B-B14F-4D97-AF65-F5344CB8AC3E}">
        <p14:creationId xmlns:p14="http://schemas.microsoft.com/office/powerpoint/2010/main" val="1818259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p:cNvSpPr>
            <a:spLocks noGrp="1" noChangeArrowheads="1"/>
          </p:cNvSpPr>
          <p:nvPr>
            <p:ph type="title"/>
          </p:nvPr>
        </p:nvSpPr>
        <p:spPr/>
        <p:txBody>
          <a:bodyPr/>
          <a:lstStyle/>
          <a:p>
            <a:r>
              <a:rPr lang="zh-CN" altLang="en-US" dirty="0" smtClean="0"/>
              <a:t>性能</a:t>
            </a:r>
          </a:p>
        </p:txBody>
      </p:sp>
      <p:sp>
        <p:nvSpPr>
          <p:cNvPr id="175107" name="内容占位符 2"/>
          <p:cNvSpPr>
            <a:spLocks noGrp="1" noChangeArrowheads="1"/>
          </p:cNvSpPr>
          <p:nvPr>
            <p:ph idx="1"/>
          </p:nvPr>
        </p:nvSpPr>
        <p:spPr>
          <a:xfrm>
            <a:off x="188843" y="1073427"/>
            <a:ext cx="8686799" cy="5148470"/>
          </a:xfrm>
        </p:spPr>
        <p:txBody>
          <a:bodyPr>
            <a:normAutofit fontScale="62500" lnSpcReduction="20000"/>
          </a:bodyPr>
          <a:lstStyle/>
          <a:p>
            <a:r>
              <a:rPr lang="zh-CN" altLang="en-US" dirty="0" smtClean="0"/>
              <a:t>性能度量</a:t>
            </a:r>
            <a:endParaRPr lang="en-US" altLang="zh-CN" dirty="0" smtClean="0"/>
          </a:p>
          <a:p>
            <a:pPr lvl="1"/>
            <a:r>
              <a:rPr lang="zh-CN" altLang="en-US" dirty="0" smtClean="0"/>
              <a:t>响应时间</a:t>
            </a:r>
            <a:r>
              <a:rPr lang="en-US" altLang="zh-CN" dirty="0" smtClean="0"/>
              <a:t> (response time)</a:t>
            </a:r>
          </a:p>
          <a:p>
            <a:pPr lvl="1"/>
            <a:r>
              <a:rPr lang="zh-CN" altLang="en-US" dirty="0" smtClean="0"/>
              <a:t>吞吐率 </a:t>
            </a:r>
            <a:r>
              <a:rPr lang="en-US" altLang="zh-CN" dirty="0" smtClean="0"/>
              <a:t>(Throughput)</a:t>
            </a:r>
          </a:p>
          <a:p>
            <a:r>
              <a:rPr lang="en-US" altLang="zh-CN" dirty="0" smtClean="0"/>
              <a:t>CPU </a:t>
            </a:r>
            <a:r>
              <a:rPr lang="zh-CN" altLang="en-US" dirty="0" smtClean="0"/>
              <a:t>执行时间 </a:t>
            </a:r>
            <a:r>
              <a:rPr lang="en-US" altLang="zh-CN" dirty="0" smtClean="0"/>
              <a:t>= IC × CPI × T</a:t>
            </a:r>
          </a:p>
          <a:p>
            <a:pPr lvl="1"/>
            <a:r>
              <a:rPr lang="en-US" altLang="zh-CN" dirty="0" smtClean="0"/>
              <a:t>CPI  ( Cycles per Instruction)</a:t>
            </a:r>
          </a:p>
          <a:p>
            <a:r>
              <a:rPr lang="en-US" altLang="zh-CN" dirty="0" smtClean="0"/>
              <a:t>MIPS = Millions of Instructions Per Second</a:t>
            </a:r>
          </a:p>
          <a:p>
            <a:r>
              <a:rPr lang="en-US" altLang="zh-CN" dirty="0" smtClean="0"/>
              <a:t>Latency  versus Bandwidth</a:t>
            </a:r>
          </a:p>
          <a:p>
            <a:pPr lvl="1"/>
            <a:r>
              <a:rPr lang="en-US" altLang="zh-CN" dirty="0" smtClean="0"/>
              <a:t>Latency</a:t>
            </a:r>
            <a:r>
              <a:rPr lang="zh-CN" altLang="en-US" dirty="0" smtClean="0"/>
              <a:t>指单个任务的执行时间，</a:t>
            </a:r>
            <a:r>
              <a:rPr lang="en-US" altLang="zh-CN" dirty="0" smtClean="0"/>
              <a:t>Bandwidth </a:t>
            </a:r>
            <a:r>
              <a:rPr lang="zh-CN" altLang="en-US" dirty="0" smtClean="0"/>
              <a:t>指单位时间完成的任务量（</a:t>
            </a:r>
            <a:r>
              <a:rPr lang="en-US" altLang="zh-CN" dirty="0" smtClean="0"/>
              <a:t>rate</a:t>
            </a:r>
            <a:r>
              <a:rPr lang="zh-CN" altLang="en-US" dirty="0" smtClean="0"/>
              <a:t>）</a:t>
            </a:r>
            <a:endParaRPr lang="en-US" altLang="zh-CN" dirty="0" smtClean="0"/>
          </a:p>
          <a:p>
            <a:pPr lvl="1"/>
            <a:r>
              <a:rPr lang="en-US" altLang="zh-CN" dirty="0" smtClean="0"/>
              <a:t>Latency </a:t>
            </a:r>
            <a:r>
              <a:rPr lang="zh-CN" altLang="en-US" dirty="0" smtClean="0"/>
              <a:t>的提升滞后于带宽的提升</a:t>
            </a:r>
            <a:r>
              <a:rPr lang="en-US" altLang="zh-CN" dirty="0" smtClean="0"/>
              <a:t> (</a:t>
            </a:r>
            <a:r>
              <a:rPr lang="zh-CN" altLang="en-US" dirty="0" smtClean="0"/>
              <a:t>在过去的</a:t>
            </a:r>
            <a:r>
              <a:rPr lang="en-US" altLang="zh-CN" dirty="0" smtClean="0"/>
              <a:t>30</a:t>
            </a:r>
            <a:r>
              <a:rPr lang="zh-CN" altLang="en-US" dirty="0" smtClean="0"/>
              <a:t>年）</a:t>
            </a:r>
            <a:endParaRPr lang="en-US" altLang="zh-CN" dirty="0" smtClean="0"/>
          </a:p>
          <a:p>
            <a:r>
              <a:rPr lang="en-US" altLang="zh-CN" dirty="0" smtClean="0"/>
              <a:t>Amdahl’s Law </a:t>
            </a:r>
            <a:r>
              <a:rPr lang="zh-CN" altLang="en-US" dirty="0" smtClean="0"/>
              <a:t>用来度量加速比（</a:t>
            </a:r>
            <a:r>
              <a:rPr lang="en-US" altLang="zh-CN" dirty="0" smtClean="0"/>
              <a:t>speedup)</a:t>
            </a:r>
          </a:p>
          <a:p>
            <a:pPr lvl="1"/>
            <a:r>
              <a:rPr lang="zh-CN" altLang="en-US" dirty="0" smtClean="0"/>
              <a:t>性能提升受限于任务中可加速部分所占的比例</a:t>
            </a:r>
            <a:endParaRPr lang="en-US" altLang="zh-CN" dirty="0" smtClean="0"/>
          </a:p>
          <a:p>
            <a:pPr lvl="1"/>
            <a:r>
              <a:rPr lang="zh-CN" altLang="en-US" dirty="0" smtClean="0"/>
              <a:t>应用于多处理器系统的基本假设：在给定的问题规模下，研究随着处理器数目的增加性能的变化</a:t>
            </a:r>
            <a:endParaRPr lang="en-US" altLang="zh-CN" dirty="0" smtClean="0"/>
          </a:p>
          <a:p>
            <a:r>
              <a:rPr lang="en-US" altLang="zh-CN" dirty="0" smtClean="0"/>
              <a:t>Benchmarks</a:t>
            </a:r>
            <a:r>
              <a:rPr lang="zh-CN" altLang="en-US" dirty="0" smtClean="0"/>
              <a:t>：指一组用于测试的程序</a:t>
            </a:r>
            <a:endParaRPr lang="en-US" altLang="zh-CN" dirty="0" smtClean="0"/>
          </a:p>
          <a:p>
            <a:pPr lvl="1"/>
            <a:r>
              <a:rPr lang="zh-CN" altLang="en-US" dirty="0" smtClean="0"/>
              <a:t>比较计算机系统的性能</a:t>
            </a:r>
            <a:endParaRPr lang="en-US" altLang="zh-CN" dirty="0" smtClean="0"/>
          </a:p>
          <a:p>
            <a:pPr lvl="1"/>
            <a:r>
              <a:rPr lang="en-US" altLang="zh-CN" dirty="0" smtClean="0"/>
              <a:t>SPEC benchmark :  </a:t>
            </a:r>
            <a:r>
              <a:rPr lang="zh-CN" altLang="en-US" dirty="0" smtClean="0"/>
              <a:t>针对一组应用综合性能值采用</a:t>
            </a:r>
            <a:r>
              <a:rPr lang="en-US" altLang="zh-CN" dirty="0" smtClean="0"/>
              <a:t>SPEC ratios </a:t>
            </a:r>
            <a:r>
              <a:rPr lang="zh-CN" altLang="en-US" dirty="0" smtClean="0"/>
              <a:t>的几何平均</a:t>
            </a:r>
          </a:p>
        </p:txBody>
      </p:sp>
      <p:sp>
        <p:nvSpPr>
          <p:cNvPr id="175108" name="日期占位符 3"/>
          <p:cNvSpPr>
            <a:spLocks noGrp="1" noChangeArrowheads="1"/>
          </p:cNvSpPr>
          <p:nvPr>
            <p:ph type="dt" sz="half" idx="10"/>
          </p:nvPr>
        </p:nvSpPr>
        <p:spPr/>
        <p:txBody>
          <a:bodyPr/>
          <a:lstStyle/>
          <a:p>
            <a:fld id="{875A7462-A2CF-458F-A311-D0909496E5FF}" type="datetime1">
              <a:rPr lang="zh-CN" altLang="en-US" smtClean="0"/>
              <a:t>2020/2/27</a:t>
            </a:fld>
            <a:endParaRPr lang="en-US" altLang="zh-CN" smtClean="0"/>
          </a:p>
        </p:txBody>
      </p:sp>
      <p:sp>
        <p:nvSpPr>
          <p:cNvPr id="175110" name="灯片编号占位符 5"/>
          <p:cNvSpPr>
            <a:spLocks noGrp="1" noChangeArrowheads="1"/>
          </p:cNvSpPr>
          <p:nvPr>
            <p:ph type="sldNum" sz="quarter" idx="12"/>
          </p:nvPr>
        </p:nvSpPr>
        <p:spPr/>
        <p:txBody>
          <a:bodyPr/>
          <a:lstStyle/>
          <a:p>
            <a:fld id="{F2FD37E1-DE2E-467B-8F9C-74CC011603B5}" type="slidenum">
              <a:rPr lang="en-US" altLang="zh-CN" smtClean="0"/>
              <a:pPr/>
              <a:t>3</a:t>
            </a:fld>
            <a:endParaRPr lang="en-US" altLang="zh-CN"/>
          </a:p>
        </p:txBody>
      </p:sp>
    </p:spTree>
    <p:extLst>
      <p:ext uri="{BB962C8B-B14F-4D97-AF65-F5344CB8AC3E}">
        <p14:creationId xmlns:p14="http://schemas.microsoft.com/office/powerpoint/2010/main" val="395668370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mtClean="0"/>
              <a:t>常用操作数类型</a:t>
            </a:r>
          </a:p>
        </p:txBody>
      </p:sp>
      <p:sp>
        <p:nvSpPr>
          <p:cNvPr id="40963" name="内容占位符 2"/>
          <p:cNvSpPr>
            <a:spLocks noGrp="1"/>
          </p:cNvSpPr>
          <p:nvPr>
            <p:ph idx="1"/>
          </p:nvPr>
        </p:nvSpPr>
        <p:spPr/>
        <p:txBody>
          <a:bodyPr>
            <a:normAutofit fontScale="77500" lnSpcReduction="20000"/>
          </a:bodyPr>
          <a:lstStyle/>
          <a:p>
            <a:r>
              <a:rPr lang="en-US" altLang="zh-CN" dirty="0" smtClean="0">
                <a:solidFill>
                  <a:srgbClr val="0070C0"/>
                </a:solidFill>
              </a:rPr>
              <a:t>ASCII character</a:t>
            </a:r>
            <a:r>
              <a:rPr lang="en-US" altLang="zh-CN" dirty="0" smtClean="0"/>
              <a:t> = 1 byte (64-bit register can store  8 characters</a:t>
            </a:r>
          </a:p>
          <a:p>
            <a:r>
              <a:rPr lang="en-US" altLang="zh-CN" dirty="0" smtClean="0"/>
              <a:t>Unicode character or </a:t>
            </a:r>
            <a:r>
              <a:rPr lang="en-US" altLang="zh-CN" dirty="0" smtClean="0">
                <a:solidFill>
                  <a:srgbClr val="0070C0"/>
                </a:solidFill>
              </a:rPr>
              <a:t>Short integer </a:t>
            </a:r>
            <a:r>
              <a:rPr lang="en-US" altLang="zh-CN" dirty="0" smtClean="0"/>
              <a:t>= 2 bytes = 16 bits</a:t>
            </a:r>
            <a:r>
              <a:rPr lang="zh-CN" altLang="en-US" dirty="0" smtClean="0"/>
              <a:t> （</a:t>
            </a:r>
            <a:r>
              <a:rPr lang="en-US" altLang="zh-CN" dirty="0" smtClean="0"/>
              <a:t>half word) </a:t>
            </a:r>
          </a:p>
          <a:p>
            <a:r>
              <a:rPr lang="en-US" altLang="zh-CN" dirty="0" smtClean="0">
                <a:solidFill>
                  <a:srgbClr val="0070C0"/>
                </a:solidFill>
              </a:rPr>
              <a:t>Integer</a:t>
            </a:r>
            <a:r>
              <a:rPr lang="en-US" altLang="zh-CN" dirty="0" smtClean="0"/>
              <a:t> = 4 bytes = 32 bits (word size on many RISC Processors)</a:t>
            </a:r>
          </a:p>
          <a:p>
            <a:r>
              <a:rPr lang="en-US" altLang="zh-CN" dirty="0" smtClean="0">
                <a:solidFill>
                  <a:srgbClr val="0070C0"/>
                </a:solidFill>
              </a:rPr>
              <a:t>Single-precision float</a:t>
            </a:r>
            <a:r>
              <a:rPr lang="en-US" altLang="zh-CN" dirty="0" smtClean="0"/>
              <a:t> = 4 bytes = 32 bits (word size)</a:t>
            </a:r>
          </a:p>
          <a:p>
            <a:r>
              <a:rPr lang="en-US" altLang="zh-CN" dirty="0" smtClean="0">
                <a:solidFill>
                  <a:srgbClr val="0070C0"/>
                </a:solidFill>
              </a:rPr>
              <a:t>Long integer</a:t>
            </a:r>
            <a:r>
              <a:rPr lang="en-US" altLang="zh-CN" dirty="0" smtClean="0"/>
              <a:t> = 8 bytes = 64 bits (double word)</a:t>
            </a:r>
          </a:p>
          <a:p>
            <a:r>
              <a:rPr lang="en-US" altLang="zh-CN" dirty="0" smtClean="0">
                <a:solidFill>
                  <a:srgbClr val="0070C0"/>
                </a:solidFill>
              </a:rPr>
              <a:t>Double-precision float </a:t>
            </a:r>
            <a:r>
              <a:rPr lang="en-US" altLang="zh-CN" dirty="0" smtClean="0"/>
              <a:t>= 8 bytes = 64 bits (double word)</a:t>
            </a:r>
          </a:p>
          <a:p>
            <a:r>
              <a:rPr lang="en-US" altLang="zh-CN" dirty="0" smtClean="0"/>
              <a:t>Extended-precision float = 10 bytes = 80 bits (Intel architecture)</a:t>
            </a:r>
          </a:p>
          <a:p>
            <a:r>
              <a:rPr lang="en-US" altLang="zh-CN" dirty="0" smtClean="0"/>
              <a:t>Quad-precision float = 16 bytes = 128 bits</a:t>
            </a:r>
            <a:endParaRPr lang="zh-CN" altLang="en-US" dirty="0" smtClean="0"/>
          </a:p>
        </p:txBody>
      </p:sp>
      <p:sp>
        <p:nvSpPr>
          <p:cNvPr id="40964" name="日期占位符 3"/>
          <p:cNvSpPr>
            <a:spLocks noGrp="1"/>
          </p:cNvSpPr>
          <p:nvPr>
            <p:ph type="dt" sz="quarter"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B0D6F9-9B39-40AD-893F-9B1D76A43141}" type="datetime1">
              <a:rPr lang="zh-CN" altLang="en-US" smtClean="0"/>
              <a:t>2020/2/27</a:t>
            </a:fld>
            <a:endParaRPr lang="en-US" altLang="zh-CN" smtClean="0"/>
          </a:p>
        </p:txBody>
      </p:sp>
      <p:sp>
        <p:nvSpPr>
          <p:cNvPr id="4096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F5C8CB-81EF-424E-A998-B1D45B735640}" type="slidenum">
              <a:rPr lang="en-US" altLang="zh-CN" smtClean="0"/>
              <a:pPr/>
              <a:t>30</a:t>
            </a:fld>
            <a:endParaRPr lang="en-US" altLang="zh-CN" smtClean="0"/>
          </a:p>
        </p:txBody>
      </p:sp>
    </p:spTree>
    <p:extLst>
      <p:ext uri="{BB962C8B-B14F-4D97-AF65-F5344CB8AC3E}">
        <p14:creationId xmlns:p14="http://schemas.microsoft.com/office/powerpoint/2010/main" val="893858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r>
              <a:rPr lang="zh-CN" altLang="en-US" smtClean="0"/>
              <a:t>操作数的大小</a:t>
            </a:r>
          </a:p>
        </p:txBody>
      </p:sp>
      <p:sp>
        <p:nvSpPr>
          <p:cNvPr id="41986"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5A8898-B2EC-4625-BFB1-18CE650FF25C}" type="datetime1">
              <a:rPr lang="zh-CN" altLang="en-US" smtClean="0"/>
              <a:t>2020/2/27</a:t>
            </a:fld>
            <a:endParaRPr lang="en-US" altLang="zh-CN" smtClean="0"/>
          </a:p>
        </p:txBody>
      </p:sp>
      <p:sp>
        <p:nvSpPr>
          <p:cNvPr id="41988"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2633C1-347A-4A67-B611-945F4F718BF0}" type="slidenum">
              <a:rPr lang="en-US" altLang="zh-CN" smtClean="0"/>
              <a:pPr/>
              <a:t>31</a:t>
            </a:fld>
            <a:endParaRPr lang="en-US" altLang="zh-CN" smtClean="0"/>
          </a:p>
        </p:txBody>
      </p:sp>
      <p:pic>
        <p:nvPicPr>
          <p:cNvPr id="41991" name="Picture 5"/>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57200" y="975761"/>
            <a:ext cx="8137525" cy="5010150"/>
          </a:xfrm>
          <a:noFill/>
        </p:spPr>
      </p:pic>
      <p:sp>
        <p:nvSpPr>
          <p:cNvPr id="41990" name="Text Box 4"/>
          <p:cNvSpPr txBox="1">
            <a:spLocks noChangeArrowheads="1"/>
          </p:cNvSpPr>
          <p:nvPr/>
        </p:nvSpPr>
        <p:spPr bwMode="auto">
          <a:xfrm>
            <a:off x="756491" y="5911593"/>
            <a:ext cx="7924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b="1" dirty="0">
                <a:latin typeface="微软雅黑" panose="020B0503020204020204" pitchFamily="34" charset="-122"/>
                <a:ea typeface="微软雅黑" panose="020B0503020204020204" pitchFamily="34" charset="-122"/>
              </a:rPr>
              <a:t>基准测试的结论：（1）</a:t>
            </a:r>
            <a:r>
              <a:rPr lang="zh-CN" altLang="en-US" b="1" dirty="0">
                <a:solidFill>
                  <a:srgbClr val="0070C0"/>
                </a:solidFill>
                <a:latin typeface="微软雅黑" panose="020B0503020204020204" pitchFamily="34" charset="-122"/>
                <a:ea typeface="微软雅黑" panose="020B0503020204020204" pitchFamily="34" charset="-122"/>
              </a:rPr>
              <a:t>对单字、双字的数据访问具有较高的频率</a:t>
            </a:r>
          </a:p>
          <a:p>
            <a:r>
              <a:rPr lang="zh-CN" altLang="en-US" b="1" dirty="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a:t>
            </a:r>
            <a:r>
              <a:rPr lang="zh-CN" altLang="en-US" b="1" dirty="0" smtClean="0">
                <a:solidFill>
                  <a:srgbClr val="0070C0"/>
                </a:solidFill>
                <a:latin typeface="微软雅黑" panose="020B0503020204020204" pitchFamily="34" charset="-122"/>
                <a:ea typeface="微软雅黑" panose="020B0503020204020204" pitchFamily="34" charset="-122"/>
              </a:rPr>
              <a:t>支持</a:t>
            </a:r>
            <a:r>
              <a:rPr lang="en-US" altLang="zh-CN" b="1" dirty="0" smtClean="0">
                <a:solidFill>
                  <a:srgbClr val="0070C0"/>
                </a:solidFill>
                <a:latin typeface="微软雅黑" panose="020B0503020204020204" pitchFamily="34" charset="-122"/>
                <a:ea typeface="微软雅黑" panose="020B0503020204020204" pitchFamily="34" charset="-122"/>
              </a:rPr>
              <a:t>64</a:t>
            </a:r>
            <a:r>
              <a:rPr lang="zh-CN" altLang="en-US" b="1" dirty="0" smtClean="0">
                <a:solidFill>
                  <a:srgbClr val="0070C0"/>
                </a:solidFill>
                <a:latin typeface="微软雅黑" panose="020B0503020204020204" pitchFamily="34" charset="-122"/>
                <a:ea typeface="微软雅黑" panose="020B0503020204020204" pitchFamily="34" charset="-122"/>
              </a:rPr>
              <a:t>位双字操作，</a:t>
            </a:r>
            <a:r>
              <a:rPr lang="zh-CN" altLang="en-US" b="1" dirty="0">
                <a:solidFill>
                  <a:srgbClr val="0070C0"/>
                </a:solidFill>
                <a:latin typeface="微软雅黑" panose="020B0503020204020204" pitchFamily="34" charset="-122"/>
                <a:ea typeface="微软雅黑" panose="020B0503020204020204" pitchFamily="34" charset="-122"/>
              </a:rPr>
              <a:t>更具有一般性</a:t>
            </a:r>
          </a:p>
        </p:txBody>
      </p:sp>
    </p:spTree>
    <p:extLst>
      <p:ext uri="{BB962C8B-B14F-4D97-AF65-F5344CB8AC3E}">
        <p14:creationId xmlns:p14="http://schemas.microsoft.com/office/powerpoint/2010/main" val="2570467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zh-CN" altLang="zh-CN" dirty="0" smtClean="0"/>
              <a:t>MIPS</a:t>
            </a:r>
            <a:r>
              <a:rPr lang="zh-CN" altLang="zh-CN" dirty="0" smtClean="0"/>
              <a:t>的数据表示</a:t>
            </a:r>
          </a:p>
        </p:txBody>
      </p:sp>
      <p:sp>
        <p:nvSpPr>
          <p:cNvPr id="130051" name="内容占位符 2"/>
          <p:cNvSpPr>
            <a:spLocks noGrp="1"/>
          </p:cNvSpPr>
          <p:nvPr>
            <p:ph idx="1"/>
          </p:nvPr>
        </p:nvSpPr>
        <p:spPr/>
        <p:txBody>
          <a:bodyPr>
            <a:normAutofit lnSpcReduction="10000"/>
          </a:bodyPr>
          <a:lstStyle/>
          <a:p>
            <a:r>
              <a:rPr lang="zh-CN" altLang="zh-CN" dirty="0" smtClean="0"/>
              <a:t>整数</a:t>
            </a:r>
            <a:endParaRPr lang="en-US" altLang="zh-CN" dirty="0" smtClean="0"/>
          </a:p>
          <a:p>
            <a:pPr lvl="1"/>
            <a:r>
              <a:rPr lang="zh-CN" altLang="zh-CN" dirty="0" smtClean="0"/>
              <a:t>字节（8位）   半字（16位）字（32位）    双字（64位）</a:t>
            </a:r>
            <a:endParaRPr lang="en-US" altLang="zh-CN" dirty="0" smtClean="0"/>
          </a:p>
          <a:p>
            <a:r>
              <a:rPr lang="zh-CN" altLang="zh-CN" dirty="0" smtClean="0"/>
              <a:t>浮点数</a:t>
            </a:r>
            <a:endParaRPr lang="en-US" altLang="zh-CN" dirty="0" smtClean="0"/>
          </a:p>
          <a:p>
            <a:pPr lvl="1"/>
            <a:r>
              <a:rPr lang="zh-CN" altLang="zh-CN" dirty="0" smtClean="0"/>
              <a:t>单精度浮点数（32位）  双精度浮点数（64位）</a:t>
            </a:r>
            <a:endParaRPr lang="en-US" altLang="zh-CN" dirty="0" smtClean="0"/>
          </a:p>
          <a:p>
            <a:endParaRPr lang="en-US" altLang="zh-CN" dirty="0" smtClean="0"/>
          </a:p>
          <a:p>
            <a:r>
              <a:rPr lang="zh-CN" altLang="zh-CN" dirty="0" smtClean="0"/>
              <a:t>字节、半字或者字在</a:t>
            </a:r>
            <a:r>
              <a:rPr lang="zh-CN" altLang="zh-CN" dirty="0" smtClean="0"/>
              <a:t>装入</a:t>
            </a:r>
            <a:r>
              <a:rPr lang="en-US" altLang="zh-CN" dirty="0" smtClean="0"/>
              <a:t>32/</a:t>
            </a:r>
            <a:r>
              <a:rPr lang="zh-CN" altLang="zh-CN" dirty="0" smtClean="0"/>
              <a:t>64</a:t>
            </a:r>
            <a:r>
              <a:rPr lang="zh-CN" altLang="zh-CN" dirty="0" smtClean="0"/>
              <a:t>位寄存器时，用零扩展或者用符号位扩展来填充该寄存器的剩余部分。装入以后，对它们将</a:t>
            </a:r>
            <a:r>
              <a:rPr lang="zh-CN" altLang="zh-CN" dirty="0" smtClean="0"/>
              <a:t>按照</a:t>
            </a:r>
            <a:r>
              <a:rPr lang="en-US" altLang="zh-CN" dirty="0" smtClean="0"/>
              <a:t>32/</a:t>
            </a:r>
            <a:r>
              <a:rPr lang="zh-CN" altLang="zh-CN" dirty="0" smtClean="0"/>
              <a:t>64</a:t>
            </a:r>
            <a:r>
              <a:rPr lang="zh-CN" altLang="zh-CN" dirty="0" smtClean="0"/>
              <a:t>位整数的方式进行运算。</a:t>
            </a:r>
          </a:p>
          <a:p>
            <a:endParaRPr lang="zh-CN" altLang="en-US" dirty="0" smtClean="0"/>
          </a:p>
        </p:txBody>
      </p:sp>
      <p:sp>
        <p:nvSpPr>
          <p:cNvPr id="130052" name="日期占位符 3"/>
          <p:cNvSpPr>
            <a:spLocks noGrp="1"/>
          </p:cNvSpPr>
          <p:nvPr>
            <p:ph type="dt" sz="quarter" idx="10"/>
          </p:nvPr>
        </p:nvSpPr>
        <p:spPr/>
        <p:txBody>
          <a:bodyPr/>
          <a:lstStyle/>
          <a:p>
            <a:fld id="{E35F3D00-2BA2-43EA-A806-499146C7BCD1}" type="datetime1">
              <a:rPr lang="zh-CN" altLang="en-US" smtClean="0"/>
              <a:t>2020/2/27</a:t>
            </a:fld>
            <a:endParaRPr lang="en-US" altLang="zh-CN" smtClean="0"/>
          </a:p>
        </p:txBody>
      </p:sp>
      <p:sp>
        <p:nvSpPr>
          <p:cNvPr id="130054" name="灯片编号占位符 5"/>
          <p:cNvSpPr>
            <a:spLocks noGrp="1"/>
          </p:cNvSpPr>
          <p:nvPr>
            <p:ph type="sldNum" sz="quarter" idx="12"/>
          </p:nvPr>
        </p:nvSpPr>
        <p:spPr/>
        <p:txBody>
          <a:bodyPr/>
          <a:lstStyle/>
          <a:p>
            <a:fld id="{118D5A99-20EF-489C-BB28-9E13EDCFFA67}" type="slidenum">
              <a:rPr lang="en-US" altLang="zh-CN" smtClean="0"/>
              <a:pPr/>
              <a:t>32</a:t>
            </a:fld>
            <a:endParaRPr lang="en-US" altLang="zh-CN"/>
          </a:p>
        </p:txBody>
      </p:sp>
    </p:spTree>
    <p:extLst>
      <p:ext uri="{BB962C8B-B14F-4D97-AF65-F5344CB8AC3E}">
        <p14:creationId xmlns:p14="http://schemas.microsoft.com/office/powerpoint/2010/main" val="427156337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t>所支持的操作</a:t>
            </a:r>
            <a:endParaRPr lang="en-US" altLang="zh-CN" dirty="0" smtClean="0"/>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2020/2/27</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33</a:t>
            </a:fld>
            <a:endParaRPr lang="en-US" altLang="zh-CN" dirty="0" smtClean="0"/>
          </a:p>
        </p:txBody>
      </p:sp>
    </p:spTree>
    <p:extLst>
      <p:ext uri="{BB962C8B-B14F-4D97-AF65-F5344CB8AC3E}">
        <p14:creationId xmlns:p14="http://schemas.microsoft.com/office/powerpoint/2010/main" val="2408770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smtClean="0"/>
              <a:t>典型操作类型</a:t>
            </a:r>
            <a:endParaRPr lang="zh-CN" altLang="en-US" dirty="0"/>
          </a:p>
        </p:txBody>
      </p:sp>
      <p:sp>
        <p:nvSpPr>
          <p:cNvPr id="3" name="内容占位符 2"/>
          <p:cNvSpPr>
            <a:spLocks noGrp="1"/>
          </p:cNvSpPr>
          <p:nvPr>
            <p:ph idx="1"/>
          </p:nvPr>
        </p:nvSpPr>
        <p:spPr>
          <a:xfrm>
            <a:off x="457200" y="4616068"/>
            <a:ext cx="8229600" cy="1487277"/>
          </a:xfrm>
        </p:spPr>
        <p:txBody>
          <a:bodyPr>
            <a:normAutofit fontScale="62500" lnSpcReduction="20000"/>
          </a:bodyPr>
          <a:lstStyle/>
          <a:p>
            <a:pPr>
              <a:lnSpc>
                <a:spcPct val="120000"/>
              </a:lnSpc>
            </a:pPr>
            <a:r>
              <a:rPr lang="zh-CN" altLang="en-US" dirty="0" smtClean="0"/>
              <a:t> 一般计算机都支持前三类所有的操作；</a:t>
            </a:r>
          </a:p>
          <a:p>
            <a:pPr>
              <a:lnSpc>
                <a:spcPct val="120000"/>
              </a:lnSpc>
            </a:pPr>
            <a:r>
              <a:rPr lang="zh-CN" altLang="en-US" dirty="0" smtClean="0"/>
              <a:t> 不同计算机系统 对系统支持程度不同，但都支持基本的系统功能。</a:t>
            </a:r>
          </a:p>
          <a:p>
            <a:pPr>
              <a:lnSpc>
                <a:spcPct val="120000"/>
              </a:lnSpc>
            </a:pPr>
            <a:r>
              <a:rPr lang="zh-CN" altLang="en-US" dirty="0" smtClean="0"/>
              <a:t> 对最后四类操作的支持程度差别也很大，有些机器不支持，有些机器还在此基础上做一些扩展，这些指令有时作为可选的指令。</a:t>
            </a:r>
            <a:endParaRPr lang="en-US" altLang="zh-CN" dirty="0" smtClean="0"/>
          </a:p>
          <a:p>
            <a:pPr>
              <a:lnSpc>
                <a:spcPct val="120000"/>
              </a:lnSpc>
            </a:pPr>
            <a:endParaRPr lang="zh-CN" altLang="en-US" dirty="0"/>
          </a:p>
        </p:txBody>
      </p:sp>
      <p:sp>
        <p:nvSpPr>
          <p:cNvPr id="4" name="日期占位符 3"/>
          <p:cNvSpPr>
            <a:spLocks noGrp="1"/>
          </p:cNvSpPr>
          <p:nvPr>
            <p:ph type="dt" sz="half" idx="10"/>
          </p:nvPr>
        </p:nvSpPr>
        <p:spPr/>
        <p:txBody>
          <a:bodyPr/>
          <a:lstStyle/>
          <a:p>
            <a:fld id="{EAA5E79E-4CC0-47C2-BAE3-EB85A4BF66BA}" type="datetime1">
              <a:rPr lang="zh-CN" altLang="en-US" smtClean="0"/>
              <a:t>2020/2/27</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34</a:t>
            </a:fld>
            <a:endParaRPr lang="zh-CN" altLang="en-US" dirty="0"/>
          </a:p>
        </p:txBody>
      </p:sp>
      <p:pic>
        <p:nvPicPr>
          <p:cNvPr id="10" name="Picture 23"/>
          <p:cNvPicPr>
            <a:picLocks noChangeAspect="1" noChangeArrowheads="1"/>
          </p:cNvPicPr>
          <p:nvPr/>
        </p:nvPicPr>
        <p:blipFill>
          <a:blip r:embed="rId2"/>
          <a:stretch>
            <a:fillRect/>
          </a:stretch>
        </p:blipFill>
        <p:spPr>
          <a:xfrm>
            <a:off x="156319" y="1436417"/>
            <a:ext cx="8675628" cy="2761010"/>
          </a:xfrm>
          <a:prstGeom prst="rect">
            <a:avLst/>
          </a:prstGeom>
          <a:noFill/>
        </p:spPr>
      </p:pic>
    </p:spTree>
    <p:extLst>
      <p:ext uri="{BB962C8B-B14F-4D97-AF65-F5344CB8AC3E}">
        <p14:creationId xmlns:p14="http://schemas.microsoft.com/office/powerpoint/2010/main" val="1343951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r>
              <a:rPr lang="en-US" altLang="zh-CN" smtClean="0"/>
              <a:t>Top 10 80x86 Instructions</a:t>
            </a:r>
          </a:p>
        </p:txBody>
      </p:sp>
      <p:sp>
        <p:nvSpPr>
          <p:cNvPr id="50178" name="日期占位符 3"/>
          <p:cNvSpPr>
            <a:spLocks noGrp="1"/>
          </p:cNvSpPr>
          <p:nvPr>
            <p:ph type="dt" sz="half" idx="10"/>
          </p:nvPr>
        </p:nvSpPr>
        <p:spPr/>
        <p:txBody>
          <a:bodyPr/>
          <a:lstStyle/>
          <a:p>
            <a:fld id="{10D9AAF8-4037-4AB6-B009-7DA6143DFF64}" type="datetime1">
              <a:rPr lang="zh-CN" altLang="en-US" smtClean="0"/>
              <a:t>2020/2/27</a:t>
            </a:fld>
            <a:endParaRPr lang="en-US" altLang="zh-CN" smtClean="0"/>
          </a:p>
        </p:txBody>
      </p:sp>
      <p:sp>
        <p:nvSpPr>
          <p:cNvPr id="50180" name="灯片编号占位符 5"/>
          <p:cNvSpPr>
            <a:spLocks noGrp="1"/>
          </p:cNvSpPr>
          <p:nvPr>
            <p:ph type="sldNum" sz="quarter" idx="12"/>
          </p:nvPr>
        </p:nvSpPr>
        <p:spPr/>
        <p:txBody>
          <a:bodyPr/>
          <a:lstStyle/>
          <a:p>
            <a:fld id="{ABB51F3D-F7E7-45F9-876F-7F340AD3A2CB}" type="slidenum">
              <a:rPr lang="en-US" altLang="zh-CN" smtClean="0"/>
              <a:pPr/>
              <a:t>35</a:t>
            </a:fld>
            <a:endParaRPr lang="en-US" altLang="zh-CN"/>
          </a:p>
        </p:txBody>
      </p:sp>
      <p:pic>
        <p:nvPicPr>
          <p:cNvPr id="50182" name="Picture 3"/>
          <p:cNvPicPr>
            <a:picLocks noChangeArrowheads="1"/>
          </p:cNvPicPr>
          <p:nvPr/>
        </p:nvPicPr>
        <p:blipFill>
          <a:blip r:embed="rId3"/>
          <a:srcRect/>
          <a:stretch>
            <a:fillRect/>
          </a:stretch>
        </p:blipFill>
        <p:spPr bwMode="auto">
          <a:xfrm>
            <a:off x="588944" y="1266021"/>
            <a:ext cx="8191500" cy="4787900"/>
          </a:xfrm>
          <a:prstGeom prst="rect">
            <a:avLst/>
          </a:prstGeom>
          <a:noFill/>
          <a:ln w="9525">
            <a:noFill/>
            <a:miter lim="800000"/>
            <a:headEnd/>
            <a:tailEnd/>
          </a:ln>
        </p:spPr>
      </p:pic>
      <p:sp>
        <p:nvSpPr>
          <p:cNvPr id="50183" name="Line 4"/>
          <p:cNvSpPr>
            <a:spLocks noChangeShapeType="1"/>
          </p:cNvSpPr>
          <p:nvPr/>
        </p:nvSpPr>
        <p:spPr bwMode="auto">
          <a:xfrm>
            <a:off x="3869634" y="5227982"/>
            <a:ext cx="1219200" cy="0"/>
          </a:xfrm>
          <a:prstGeom prst="line">
            <a:avLst/>
          </a:prstGeom>
          <a:noFill/>
          <a:ln w="25400">
            <a:solidFill>
              <a:schemeClr val="tx1"/>
            </a:solidFill>
            <a:round/>
            <a:headEnd type="none" w="sm" len="sm"/>
            <a:tailEnd type="none" w="sm" len="sm"/>
          </a:ln>
        </p:spPr>
        <p:txBody>
          <a:bodyPr wrap="none" anchor="ctr"/>
          <a:lstStyle/>
          <a:p>
            <a:endParaRPr lang="zh-CN" altLang="en-US"/>
          </a:p>
        </p:txBody>
      </p:sp>
    </p:spTree>
    <p:extLst>
      <p:ext uri="{BB962C8B-B14F-4D97-AF65-F5344CB8AC3E}">
        <p14:creationId xmlns:p14="http://schemas.microsoft.com/office/powerpoint/2010/main" val="199615776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p:txBody>
          <a:bodyPr/>
          <a:lstStyle/>
          <a:p>
            <a:r>
              <a:rPr lang="en-US" altLang="zh-CN" dirty="0" smtClean="0"/>
              <a:t>ISA</a:t>
            </a:r>
            <a:r>
              <a:rPr lang="zh-CN" altLang="en-US" dirty="0" smtClean="0"/>
              <a:t>对操作类型的选择</a:t>
            </a:r>
          </a:p>
        </p:txBody>
      </p:sp>
      <p:sp>
        <p:nvSpPr>
          <p:cNvPr id="52230" name="Rectangle 3"/>
          <p:cNvSpPr>
            <a:spLocks noGrp="1" noChangeArrowheads="1"/>
          </p:cNvSpPr>
          <p:nvPr>
            <p:ph idx="1"/>
          </p:nvPr>
        </p:nvSpPr>
        <p:spPr/>
        <p:txBody>
          <a:bodyPr>
            <a:normAutofit fontScale="70000" lnSpcReduction="20000"/>
          </a:bodyPr>
          <a:lstStyle/>
          <a:p>
            <a:pPr>
              <a:lnSpc>
                <a:spcPct val="120000"/>
              </a:lnSpc>
            </a:pPr>
            <a:r>
              <a:rPr lang="zh-CN" altLang="en-US" dirty="0" smtClean="0"/>
              <a:t>需考虑的因素：速度、价格和灵活性</a:t>
            </a:r>
          </a:p>
          <a:p>
            <a:pPr>
              <a:lnSpc>
                <a:spcPct val="120000"/>
              </a:lnSpc>
            </a:pPr>
            <a:r>
              <a:rPr lang="zh-CN" altLang="en-US" dirty="0" smtClean="0"/>
              <a:t>基本要求：指令系统的</a:t>
            </a:r>
            <a:r>
              <a:rPr lang="zh-CN" altLang="en-US" dirty="0" smtClean="0">
                <a:solidFill>
                  <a:srgbClr val="0070C0"/>
                </a:solidFill>
              </a:rPr>
              <a:t>完整性、规整性、高效率和兼容性</a:t>
            </a:r>
          </a:p>
          <a:p>
            <a:pPr lvl="1">
              <a:lnSpc>
                <a:spcPct val="120000"/>
              </a:lnSpc>
            </a:pPr>
            <a:r>
              <a:rPr lang="zh-CN" altLang="en-US" dirty="0" smtClean="0"/>
              <a:t>完整性设计：具备基本指令种类</a:t>
            </a:r>
          </a:p>
          <a:p>
            <a:pPr lvl="1">
              <a:lnSpc>
                <a:spcPct val="120000"/>
              </a:lnSpc>
            </a:pPr>
            <a:r>
              <a:rPr lang="zh-CN" altLang="en-US" dirty="0" smtClean="0"/>
              <a:t>兼容性：系列机</a:t>
            </a:r>
          </a:p>
          <a:p>
            <a:pPr lvl="1">
              <a:lnSpc>
                <a:spcPct val="120000"/>
              </a:lnSpc>
            </a:pPr>
            <a:r>
              <a:rPr lang="zh-CN" altLang="en-US" dirty="0" smtClean="0"/>
              <a:t>高效率：指令执行速度快、使用频度高</a:t>
            </a:r>
          </a:p>
          <a:p>
            <a:pPr lvl="1">
              <a:lnSpc>
                <a:spcPct val="120000"/>
              </a:lnSpc>
            </a:pPr>
            <a:r>
              <a:rPr lang="zh-CN" altLang="en-US" dirty="0" smtClean="0"/>
              <a:t>规整性</a:t>
            </a:r>
          </a:p>
          <a:p>
            <a:pPr lvl="2">
              <a:lnSpc>
                <a:spcPct val="120000"/>
              </a:lnSpc>
            </a:pPr>
            <a:r>
              <a:rPr lang="zh-CN" altLang="en-US" dirty="0" smtClean="0"/>
              <a:t>让所有运算部件都能对称、均匀的在所有数据存储单元之间进行操作。</a:t>
            </a:r>
          </a:p>
          <a:p>
            <a:pPr lvl="2">
              <a:lnSpc>
                <a:spcPct val="120000"/>
              </a:lnSpc>
            </a:pPr>
            <a:r>
              <a:rPr lang="zh-CN" altLang="en-US" dirty="0" smtClean="0"/>
              <a:t>对所有数据存储单元都能同等对待，无论是操作数或运算结果都可以无约束地存放到任意数据存储单元中</a:t>
            </a:r>
          </a:p>
          <a:p>
            <a:pPr lvl="1">
              <a:lnSpc>
                <a:spcPct val="120000"/>
              </a:lnSpc>
            </a:pPr>
            <a:r>
              <a:rPr lang="zh-CN" altLang="en-US" dirty="0" smtClean="0"/>
              <a:t>正交性</a:t>
            </a:r>
          </a:p>
          <a:p>
            <a:pPr lvl="2">
              <a:lnSpc>
                <a:spcPct val="120000"/>
              </a:lnSpc>
            </a:pPr>
            <a:r>
              <a:rPr lang="zh-CN" altLang="en-US" dirty="0" smtClean="0"/>
              <a:t>数据类型独立于寻址方式</a:t>
            </a:r>
          </a:p>
          <a:p>
            <a:pPr lvl="2">
              <a:lnSpc>
                <a:spcPct val="120000"/>
              </a:lnSpc>
            </a:pPr>
            <a:r>
              <a:rPr lang="zh-CN" altLang="en-US" dirty="0" smtClean="0"/>
              <a:t>寻址方式独立于所要完成的操作</a:t>
            </a:r>
          </a:p>
          <a:p>
            <a:pPr>
              <a:lnSpc>
                <a:spcPct val="120000"/>
              </a:lnSpc>
            </a:pPr>
            <a:r>
              <a:rPr lang="zh-CN" altLang="en-US" dirty="0" smtClean="0"/>
              <a:t>当前对这一问题的处理有两种截然不同的方向</a:t>
            </a:r>
          </a:p>
          <a:p>
            <a:pPr lvl="1">
              <a:lnSpc>
                <a:spcPct val="120000"/>
              </a:lnSpc>
            </a:pPr>
            <a:r>
              <a:rPr lang="en-US" altLang="zh-CN" dirty="0" smtClean="0"/>
              <a:t>CISC</a:t>
            </a:r>
            <a:r>
              <a:rPr lang="zh-CN" altLang="en-US" dirty="0" smtClean="0"/>
              <a:t>和</a:t>
            </a:r>
            <a:r>
              <a:rPr lang="en-US" altLang="zh-CN" dirty="0" smtClean="0"/>
              <a:t>RISC</a:t>
            </a:r>
          </a:p>
        </p:txBody>
      </p:sp>
      <p:sp>
        <p:nvSpPr>
          <p:cNvPr id="52226" name="日期占位符 3"/>
          <p:cNvSpPr>
            <a:spLocks noGrp="1"/>
          </p:cNvSpPr>
          <p:nvPr>
            <p:ph type="dt" sz="half" idx="10"/>
          </p:nvPr>
        </p:nvSpPr>
        <p:spPr/>
        <p:txBody>
          <a:bodyPr/>
          <a:lstStyle/>
          <a:p>
            <a:fld id="{9AB89CC6-6977-4879-AE67-91C98B2E8CC9}" type="datetime1">
              <a:rPr lang="zh-CN" altLang="en-US" smtClean="0"/>
              <a:t>2020/2/27</a:t>
            </a:fld>
            <a:endParaRPr lang="en-US" altLang="zh-CN" smtClean="0"/>
          </a:p>
        </p:txBody>
      </p:sp>
      <p:sp>
        <p:nvSpPr>
          <p:cNvPr id="52228" name="灯片编号占位符 5"/>
          <p:cNvSpPr>
            <a:spLocks noGrp="1"/>
          </p:cNvSpPr>
          <p:nvPr>
            <p:ph type="sldNum" sz="quarter" idx="12"/>
          </p:nvPr>
        </p:nvSpPr>
        <p:spPr/>
        <p:txBody>
          <a:bodyPr/>
          <a:lstStyle/>
          <a:p>
            <a:fld id="{D6A819CB-6271-4A97-9988-E41FE3860D8F}" type="slidenum">
              <a:rPr lang="en-US" altLang="zh-CN" smtClean="0"/>
              <a:pPr/>
              <a:t>36</a:t>
            </a:fld>
            <a:endParaRPr lang="en-US" altLang="zh-CN"/>
          </a:p>
        </p:txBody>
      </p:sp>
    </p:spTree>
    <p:extLst>
      <p:ext uri="{BB962C8B-B14F-4D97-AF65-F5344CB8AC3E}">
        <p14:creationId xmlns:p14="http://schemas.microsoft.com/office/powerpoint/2010/main" val="15319126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US" altLang="zh-CN" dirty="0" smtClean="0"/>
              <a:t>CISC vs RISC</a:t>
            </a:r>
            <a:endParaRPr lang="zh-CN" altLang="en-US" dirty="0" smtClean="0"/>
          </a:p>
        </p:txBody>
      </p:sp>
      <p:sp>
        <p:nvSpPr>
          <p:cNvPr id="64518" name="Rectangle 3"/>
          <p:cNvSpPr>
            <a:spLocks noGrp="1" noChangeArrowheads="1"/>
          </p:cNvSpPr>
          <p:nvPr>
            <p:ph type="body" idx="1"/>
          </p:nvPr>
        </p:nvSpPr>
        <p:spPr/>
        <p:txBody>
          <a:bodyPr>
            <a:normAutofit fontScale="85000" lnSpcReduction="20000"/>
          </a:bodyPr>
          <a:lstStyle/>
          <a:p>
            <a:r>
              <a:rPr lang="en-US" altLang="zh-CN" dirty="0" smtClean="0"/>
              <a:t>ISA</a:t>
            </a:r>
            <a:r>
              <a:rPr lang="zh-CN" altLang="en-US" dirty="0" smtClean="0"/>
              <a:t>的功能设计</a:t>
            </a:r>
          </a:p>
          <a:p>
            <a:pPr lvl="1"/>
            <a:r>
              <a:rPr lang="zh-CN" altLang="en-US" dirty="0" smtClean="0"/>
              <a:t>任务：确定硬件支持哪些操作</a:t>
            </a:r>
          </a:p>
          <a:p>
            <a:pPr lvl="1"/>
            <a:r>
              <a:rPr lang="zh-CN" altLang="en-US" dirty="0" smtClean="0"/>
              <a:t>方法：统计的方法</a:t>
            </a:r>
          </a:p>
          <a:p>
            <a:pPr lvl="1"/>
            <a:r>
              <a:rPr lang="zh-CN" altLang="en-US" dirty="0" smtClean="0"/>
              <a:t>两种类型：</a:t>
            </a:r>
            <a:r>
              <a:rPr lang="en-US" altLang="zh-CN" dirty="0" smtClean="0"/>
              <a:t>CISC</a:t>
            </a:r>
            <a:r>
              <a:rPr lang="zh-CN" altLang="en-US" dirty="0" smtClean="0"/>
              <a:t>和</a:t>
            </a:r>
            <a:r>
              <a:rPr lang="en-US" altLang="zh-CN" dirty="0" smtClean="0"/>
              <a:t>RISC</a:t>
            </a:r>
          </a:p>
          <a:p>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1">
              <a:lnSpc>
                <a:spcPct val="120000"/>
              </a:lnSpc>
            </a:pPr>
            <a:r>
              <a:rPr lang="zh-CN" altLang="en-US" dirty="0" smtClean="0"/>
              <a:t>目标：强化指令功能，减少运行的指令条数，提高系统性能</a:t>
            </a:r>
          </a:p>
          <a:p>
            <a:pPr lvl="1"/>
            <a:r>
              <a:rPr lang="zh-CN" altLang="en-US" dirty="0" smtClean="0"/>
              <a:t>方法：面向目标程序的优化，面向高级语言和编译器的优化</a:t>
            </a:r>
          </a:p>
          <a:p>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1"/>
            <a:r>
              <a:rPr lang="zh-CN" altLang="en-US" dirty="0" smtClean="0"/>
              <a:t>目标：通过简化指令系统，用高效的方法实现最常用的指令</a:t>
            </a:r>
          </a:p>
          <a:p>
            <a:pPr lvl="1"/>
            <a:r>
              <a:rPr lang="zh-CN" altLang="en-US" dirty="0" smtClean="0"/>
              <a:t>方法：充分发挥流水线的效率，降低（优化）</a:t>
            </a:r>
            <a:r>
              <a:rPr lang="en-US" altLang="zh-CN" dirty="0" smtClean="0"/>
              <a:t>CPI</a:t>
            </a:r>
            <a:endParaRPr lang="zh-CN" altLang="en-US" dirty="0" smtClean="0"/>
          </a:p>
          <a:p>
            <a:pPr lvl="1"/>
            <a:endParaRPr lang="en-US" altLang="zh-CN" dirty="0" smtClean="0"/>
          </a:p>
          <a:p>
            <a:pPr lvl="1"/>
            <a:endParaRPr lang="en-US" altLang="zh-CN" dirty="0" smtClean="0"/>
          </a:p>
          <a:p>
            <a:pPr lvl="1"/>
            <a:endParaRPr lang="en-US" altLang="zh-CN" dirty="0" smtClean="0"/>
          </a:p>
        </p:txBody>
      </p:sp>
      <p:sp>
        <p:nvSpPr>
          <p:cNvPr id="64514" name="日期占位符 3"/>
          <p:cNvSpPr>
            <a:spLocks noGrp="1"/>
          </p:cNvSpPr>
          <p:nvPr>
            <p:ph type="dt" sz="quarter" idx="10"/>
          </p:nvPr>
        </p:nvSpPr>
        <p:spPr/>
        <p:txBody>
          <a:bodyPr/>
          <a:lstStyle/>
          <a:p>
            <a:fld id="{228DF8B6-1CED-4008-AFC1-62995ABCE283}" type="datetime1">
              <a:rPr lang="zh-CN" altLang="en-US" smtClean="0"/>
              <a:t>2020/2/27</a:t>
            </a:fld>
            <a:endParaRPr lang="en-US" altLang="zh-CN" smtClean="0"/>
          </a:p>
        </p:txBody>
      </p:sp>
      <p:sp>
        <p:nvSpPr>
          <p:cNvPr id="64516" name="灯片编号占位符 5"/>
          <p:cNvSpPr>
            <a:spLocks noGrp="1"/>
          </p:cNvSpPr>
          <p:nvPr>
            <p:ph type="sldNum" sz="quarter" idx="12"/>
          </p:nvPr>
        </p:nvSpPr>
        <p:spPr/>
        <p:txBody>
          <a:bodyPr/>
          <a:lstStyle/>
          <a:p>
            <a:fld id="{2D460ECD-2D25-406A-9221-42BD2978BFA4}" type="slidenum">
              <a:rPr lang="en-US" altLang="zh-CN" smtClean="0"/>
              <a:pPr/>
              <a:t>37</a:t>
            </a:fld>
            <a:endParaRPr lang="en-US" altLang="zh-CN"/>
          </a:p>
        </p:txBody>
      </p:sp>
    </p:spTree>
    <p:extLst>
      <p:ext uri="{BB962C8B-B14F-4D97-AF65-F5344CB8AC3E}">
        <p14:creationId xmlns:p14="http://schemas.microsoft.com/office/powerpoint/2010/main" val="351226525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t>控制转移类指令</a:t>
            </a:r>
            <a:endParaRPr lang="en-US" altLang="zh-CN" dirty="0" smtClean="0"/>
          </a:p>
          <a:p>
            <a:r>
              <a:rPr lang="zh-CN" altLang="en-US" dirty="0" smtClean="0">
                <a:solidFill>
                  <a:schemeClr val="bg1">
                    <a:lumMod val="75000"/>
                  </a:schemeClr>
                </a:solidFill>
              </a:rPr>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2020/2/27</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38</a:t>
            </a:fld>
            <a:endParaRPr lang="en-US" altLang="zh-CN" dirty="0" smtClean="0"/>
          </a:p>
        </p:txBody>
      </p:sp>
    </p:spTree>
    <p:extLst>
      <p:ext uri="{BB962C8B-B14F-4D97-AF65-F5344CB8AC3E}">
        <p14:creationId xmlns:p14="http://schemas.microsoft.com/office/powerpoint/2010/main" val="2715609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2"/>
          <p:cNvSpPr>
            <a:spLocks noGrp="1" noChangeArrowheads="1"/>
          </p:cNvSpPr>
          <p:nvPr>
            <p:ph type="title"/>
          </p:nvPr>
        </p:nvSpPr>
        <p:spPr/>
        <p:txBody>
          <a:bodyPr/>
          <a:lstStyle/>
          <a:p>
            <a:r>
              <a:rPr lang="zh-CN" altLang="en-US" smtClean="0"/>
              <a:t>控制流类指令中的寻址方式</a:t>
            </a:r>
            <a:endParaRPr lang="en-US" altLang="zh-CN" smtClean="0"/>
          </a:p>
        </p:txBody>
      </p:sp>
      <p:sp>
        <p:nvSpPr>
          <p:cNvPr id="84998" name="Rectangle 3"/>
          <p:cNvSpPr>
            <a:spLocks noGrp="1" noChangeArrowheads="1"/>
          </p:cNvSpPr>
          <p:nvPr>
            <p:ph type="body" idx="1"/>
          </p:nvPr>
        </p:nvSpPr>
        <p:spPr/>
        <p:txBody>
          <a:bodyPr>
            <a:normAutofit lnSpcReduction="10000"/>
          </a:bodyPr>
          <a:lstStyle/>
          <a:p>
            <a:r>
              <a:rPr lang="en-US" altLang="zh-CN" dirty="0" smtClean="0"/>
              <a:t>PC-relative </a:t>
            </a:r>
            <a:r>
              <a:rPr lang="zh-CN" altLang="en-US" dirty="0" smtClean="0"/>
              <a:t>方式 （相对寻址）</a:t>
            </a:r>
            <a:endParaRPr lang="en-US" altLang="zh-CN" dirty="0" smtClean="0"/>
          </a:p>
          <a:p>
            <a:pPr lvl="1"/>
            <a:r>
              <a:rPr lang="zh-CN" altLang="en-US" dirty="0" smtClean="0"/>
              <a:t>例如：条件转移</a:t>
            </a:r>
          </a:p>
          <a:p>
            <a:r>
              <a:rPr lang="zh-CN" altLang="en-US" dirty="0" smtClean="0"/>
              <a:t>说明动态的转移地址方式</a:t>
            </a:r>
            <a:r>
              <a:rPr lang="en-US" altLang="zh-CN" dirty="0" smtClean="0"/>
              <a:t>(</a:t>
            </a:r>
            <a:r>
              <a:rPr lang="zh-CN" altLang="en-US" dirty="0" smtClean="0"/>
              <a:t>通过寄存器间接跳转）</a:t>
            </a:r>
            <a:r>
              <a:rPr lang="en-US" altLang="zh-CN" dirty="0" smtClean="0"/>
              <a:t>: </a:t>
            </a:r>
          </a:p>
          <a:p>
            <a:pPr lvl="1"/>
            <a:r>
              <a:rPr lang="zh-CN" altLang="en-US" dirty="0" smtClean="0"/>
              <a:t>编译时不知道目标地址，程序执行时动态确定</a:t>
            </a:r>
            <a:endParaRPr lang="en-US" altLang="zh-CN" dirty="0" smtClean="0"/>
          </a:p>
          <a:p>
            <a:pPr lvl="2"/>
            <a:r>
              <a:rPr lang="en-US" altLang="zh-CN" dirty="0" smtClean="0"/>
              <a:t>Case or switch statements</a:t>
            </a:r>
          </a:p>
          <a:p>
            <a:pPr lvl="2"/>
            <a:r>
              <a:rPr lang="en-US" altLang="zh-CN" dirty="0" smtClean="0"/>
              <a:t>Virtual function or methods</a:t>
            </a:r>
          </a:p>
          <a:p>
            <a:pPr lvl="2"/>
            <a:r>
              <a:rPr lang="en-US" altLang="zh-CN" dirty="0" smtClean="0"/>
              <a:t>High-order functions or function pointers</a:t>
            </a:r>
          </a:p>
          <a:p>
            <a:pPr lvl="2"/>
            <a:r>
              <a:rPr lang="en-US" altLang="zh-CN" dirty="0" smtClean="0"/>
              <a:t>Dynamically shared libraries</a:t>
            </a:r>
            <a:endParaRPr lang="zh-CN" altLang="en-US" dirty="0" smtClean="0"/>
          </a:p>
          <a:p>
            <a:pPr lvl="1"/>
            <a:r>
              <a:rPr lang="zh-CN" altLang="en-US" dirty="0" smtClean="0"/>
              <a:t>转移地址放到某一寄存器中，通过寄存器间接跳转</a:t>
            </a:r>
            <a:endParaRPr lang="en-US" altLang="zh-CN" dirty="0" smtClean="0"/>
          </a:p>
        </p:txBody>
      </p:sp>
      <p:sp>
        <p:nvSpPr>
          <p:cNvPr id="84994" name="日期占位符 3"/>
          <p:cNvSpPr>
            <a:spLocks noGrp="1"/>
          </p:cNvSpPr>
          <p:nvPr>
            <p:ph type="dt" sz="quarter" idx="10"/>
          </p:nvPr>
        </p:nvSpPr>
        <p:spPr/>
        <p:txBody>
          <a:bodyPr/>
          <a:lstStyle/>
          <a:p>
            <a:fld id="{99CACECB-D771-4E56-9030-B577822D30B5}" type="datetime1">
              <a:rPr lang="zh-CN" altLang="en-US" smtClean="0"/>
              <a:t>2020/2/27</a:t>
            </a:fld>
            <a:endParaRPr lang="en-US" altLang="zh-CN" smtClean="0"/>
          </a:p>
        </p:txBody>
      </p:sp>
      <p:sp>
        <p:nvSpPr>
          <p:cNvPr id="84996" name="灯片编号占位符 5"/>
          <p:cNvSpPr>
            <a:spLocks noGrp="1"/>
          </p:cNvSpPr>
          <p:nvPr>
            <p:ph type="sldNum" sz="quarter" idx="12"/>
          </p:nvPr>
        </p:nvSpPr>
        <p:spPr/>
        <p:txBody>
          <a:bodyPr/>
          <a:lstStyle/>
          <a:p>
            <a:fld id="{AAF4BE44-67C7-4126-B89A-3EDCC9B6E602}" type="slidenum">
              <a:rPr lang="en-US" altLang="zh-CN" smtClean="0"/>
              <a:pPr/>
              <a:t>39</a:t>
            </a:fld>
            <a:endParaRPr lang="en-US" altLang="zh-CN"/>
          </a:p>
        </p:txBody>
      </p:sp>
    </p:spTree>
    <p:extLst>
      <p:ext uri="{BB962C8B-B14F-4D97-AF65-F5344CB8AC3E}">
        <p14:creationId xmlns:p14="http://schemas.microsoft.com/office/powerpoint/2010/main" val="23848430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1"/>
          <p:cNvSpPr>
            <a:spLocks noGrp="1" noChangeArrowheads="1"/>
          </p:cNvSpPr>
          <p:nvPr>
            <p:ph type="title"/>
          </p:nvPr>
        </p:nvSpPr>
        <p:spPr/>
        <p:txBody>
          <a:bodyPr/>
          <a:lstStyle/>
          <a:p>
            <a:r>
              <a:rPr lang="zh-CN" altLang="en-US" dirty="0" smtClean="0"/>
              <a:t>能耗</a:t>
            </a:r>
            <a:r>
              <a:rPr lang="en-US" altLang="zh-CN" dirty="0" smtClean="0"/>
              <a:t>/</a:t>
            </a:r>
            <a:r>
              <a:rPr lang="zh-CN" altLang="en-US" dirty="0" smtClean="0"/>
              <a:t>功耗</a:t>
            </a:r>
          </a:p>
        </p:txBody>
      </p:sp>
      <p:sp>
        <p:nvSpPr>
          <p:cNvPr id="192515" name="内容占位符 2"/>
          <p:cNvSpPr>
            <a:spLocks noGrp="1" noChangeArrowheads="1"/>
          </p:cNvSpPr>
          <p:nvPr>
            <p:ph idx="1"/>
          </p:nvPr>
        </p:nvSpPr>
        <p:spPr/>
        <p:txBody>
          <a:bodyPr>
            <a:normAutofit fontScale="92500" lnSpcReduction="10000"/>
          </a:bodyPr>
          <a:lstStyle/>
          <a:p>
            <a:r>
              <a:rPr lang="zh-CN" altLang="en-US" dirty="0" smtClean="0"/>
              <a:t>给定负载情况下能耗越少，能效越高</a:t>
            </a:r>
            <a:r>
              <a:rPr lang="en-US" altLang="zh-CN" dirty="0" smtClean="0"/>
              <a:t>, </a:t>
            </a:r>
            <a:r>
              <a:rPr lang="zh-CN" altLang="en-US" dirty="0" smtClean="0"/>
              <a:t>特别是对电池供电的移动设备。</a:t>
            </a:r>
            <a:endParaRPr lang="en-US" altLang="zh-CN" dirty="0" smtClean="0"/>
          </a:p>
          <a:p>
            <a:r>
              <a:rPr lang="zh-CN" altLang="en-US" dirty="0" smtClean="0"/>
              <a:t>功耗已经成为系统设计的重要约束条件之一</a:t>
            </a:r>
            <a:endParaRPr lang="en-US" altLang="zh-CN" dirty="0" smtClean="0"/>
          </a:p>
          <a:p>
            <a:pPr lvl="1"/>
            <a:r>
              <a:rPr lang="en-US" altLang="zh-CN" dirty="0" smtClean="0"/>
              <a:t>A chip might be limited to 120 watts (cooling + power supply)</a:t>
            </a:r>
          </a:p>
          <a:p>
            <a:r>
              <a:rPr lang="en-US" altLang="zh-CN" dirty="0" smtClean="0"/>
              <a:t>Power Consumed = Dynamic Power + Static Power</a:t>
            </a:r>
          </a:p>
          <a:p>
            <a:pPr lvl="1"/>
            <a:r>
              <a:rPr lang="zh-CN" altLang="en-US" dirty="0" smtClean="0"/>
              <a:t>晶体管开和关的切换导致的功耗为动态功耗</a:t>
            </a:r>
            <a:endParaRPr lang="en-US" altLang="zh-CN" dirty="0" smtClean="0"/>
          </a:p>
          <a:p>
            <a:pPr lvl="1"/>
            <a:r>
              <a:rPr lang="zh-CN" altLang="en-US" dirty="0" smtClean="0"/>
              <a:t>由于晶体管静态漏电流导致的功耗称为静态功耗</a:t>
            </a:r>
            <a:endParaRPr lang="en-US" altLang="zh-CN" dirty="0" smtClean="0"/>
          </a:p>
          <a:p>
            <a:r>
              <a:rPr lang="zh-CN" altLang="en-US" dirty="0" smtClean="0"/>
              <a:t>通过降低频率可节省功耗</a:t>
            </a:r>
            <a:endParaRPr lang="en-US" altLang="zh-CN" dirty="0" smtClean="0"/>
          </a:p>
          <a:p>
            <a:r>
              <a:rPr lang="zh-CN" altLang="en-US" dirty="0" smtClean="0"/>
              <a:t>降低电压可降低功耗和能耗</a:t>
            </a:r>
          </a:p>
        </p:txBody>
      </p:sp>
      <p:sp>
        <p:nvSpPr>
          <p:cNvPr id="192516" name="日期占位符 3"/>
          <p:cNvSpPr>
            <a:spLocks noGrp="1" noChangeArrowheads="1"/>
          </p:cNvSpPr>
          <p:nvPr>
            <p:ph type="dt" sz="half" idx="10"/>
          </p:nvPr>
        </p:nvSpPr>
        <p:spPr/>
        <p:txBody>
          <a:bodyPr/>
          <a:lstStyle/>
          <a:p>
            <a:fld id="{52795EFC-02D3-4F13-9DC7-4F16A514EBAB}" type="datetime1">
              <a:rPr lang="zh-CN" altLang="en-US" smtClean="0"/>
              <a:t>2020/2/27</a:t>
            </a:fld>
            <a:endParaRPr lang="en-US" altLang="zh-CN" smtClean="0"/>
          </a:p>
        </p:txBody>
      </p:sp>
      <p:sp>
        <p:nvSpPr>
          <p:cNvPr id="192518" name="灯片编号占位符 5"/>
          <p:cNvSpPr>
            <a:spLocks noGrp="1" noChangeArrowheads="1"/>
          </p:cNvSpPr>
          <p:nvPr>
            <p:ph type="sldNum" sz="quarter" idx="12"/>
          </p:nvPr>
        </p:nvSpPr>
        <p:spPr/>
        <p:txBody>
          <a:bodyPr/>
          <a:lstStyle/>
          <a:p>
            <a:fld id="{A7AF042D-2E25-4E53-9CA9-5F60FD2F5B8F}" type="slidenum">
              <a:rPr lang="en-US" altLang="zh-CN" smtClean="0"/>
              <a:pPr/>
              <a:t>4</a:t>
            </a:fld>
            <a:endParaRPr lang="en-US" altLang="zh-CN"/>
          </a:p>
        </p:txBody>
      </p:sp>
    </p:spTree>
    <p:extLst>
      <p:ext uri="{BB962C8B-B14F-4D97-AF65-F5344CB8AC3E}">
        <p14:creationId xmlns:p14="http://schemas.microsoft.com/office/powerpoint/2010/main" val="154270946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p:cNvSpPr>
            <a:spLocks noGrp="1" noChangeArrowheads="1"/>
          </p:cNvSpPr>
          <p:nvPr>
            <p:ph type="title"/>
          </p:nvPr>
        </p:nvSpPr>
        <p:spPr/>
        <p:txBody>
          <a:bodyPr/>
          <a:lstStyle/>
          <a:p>
            <a:r>
              <a:rPr lang="zh-CN" altLang="en-US" smtClean="0"/>
              <a:t>转移目标地址与当前指令的距离</a:t>
            </a:r>
          </a:p>
        </p:txBody>
      </p:sp>
      <p:sp>
        <p:nvSpPr>
          <p:cNvPr id="87042" name="日期占位符 3"/>
          <p:cNvSpPr>
            <a:spLocks noGrp="1"/>
          </p:cNvSpPr>
          <p:nvPr>
            <p:ph type="dt" sz="half" idx="10"/>
          </p:nvPr>
        </p:nvSpPr>
        <p:spPr/>
        <p:txBody>
          <a:bodyPr/>
          <a:lstStyle/>
          <a:p>
            <a:fld id="{7EF0B74B-7537-48BC-86DF-A0F8EDB92993}" type="datetime1">
              <a:rPr lang="zh-CN" altLang="en-US" smtClean="0"/>
              <a:t>2020/2/27</a:t>
            </a:fld>
            <a:endParaRPr lang="en-US" altLang="zh-CN" smtClean="0"/>
          </a:p>
        </p:txBody>
      </p:sp>
      <p:sp>
        <p:nvSpPr>
          <p:cNvPr id="87044" name="灯片编号占位符 5"/>
          <p:cNvSpPr>
            <a:spLocks noGrp="1"/>
          </p:cNvSpPr>
          <p:nvPr>
            <p:ph type="sldNum" sz="quarter" idx="12"/>
          </p:nvPr>
        </p:nvSpPr>
        <p:spPr/>
        <p:txBody>
          <a:bodyPr/>
          <a:lstStyle/>
          <a:p>
            <a:fld id="{E83775C5-2AC9-4598-8E66-4CF42B287F55}" type="slidenum">
              <a:rPr lang="en-US" altLang="zh-CN" smtClean="0"/>
              <a:pPr/>
              <a:t>40</a:t>
            </a:fld>
            <a:endParaRPr lang="en-US" altLang="zh-CN"/>
          </a:p>
        </p:txBody>
      </p:sp>
      <p:pic>
        <p:nvPicPr>
          <p:cNvPr id="87046" name="Picture 4"/>
          <p:cNvPicPr>
            <a:picLocks noGrp="1" noChangeAspect="1" noChangeArrowheads="1"/>
          </p:cNvPicPr>
          <p:nvPr>
            <p:ph idx="4294967295"/>
          </p:nvPr>
        </p:nvPicPr>
        <p:blipFill>
          <a:blip r:embed="rId3"/>
          <a:srcRect/>
          <a:stretch>
            <a:fillRect/>
          </a:stretch>
        </p:blipFill>
        <p:spPr>
          <a:xfrm>
            <a:off x="297456" y="1007548"/>
            <a:ext cx="8496300" cy="4464050"/>
          </a:xfrm>
          <a:noFill/>
        </p:spPr>
      </p:pic>
      <p:sp>
        <p:nvSpPr>
          <p:cNvPr id="87047" name="Text Box 6"/>
          <p:cNvSpPr txBox="1">
            <a:spLocks noChangeArrowheads="1"/>
          </p:cNvSpPr>
          <p:nvPr/>
        </p:nvSpPr>
        <p:spPr bwMode="auto">
          <a:xfrm>
            <a:off x="558705" y="5344120"/>
            <a:ext cx="8351837" cy="923330"/>
          </a:xfrm>
          <a:prstGeom prst="rect">
            <a:avLst/>
          </a:prstGeom>
          <a:noFill/>
          <a:ln w="12700">
            <a:noFill/>
            <a:prstDash val="sysDot"/>
            <a:miter lim="800000"/>
            <a:headEnd type="none" w="sm" len="sm"/>
            <a:tailEnd type="none" w="sm" len="sm"/>
          </a:ln>
        </p:spPr>
        <p:txBody>
          <a:bodyPr>
            <a:spAutoFit/>
          </a:bodyPr>
          <a:lstStyle/>
          <a:p>
            <a:r>
              <a:rPr lang="en-US" altLang="zh-CN" b="1" dirty="0">
                <a:ea typeface="宋体" pitchFamily="2" charset="-122"/>
              </a:rPr>
              <a:t>Alpha Architecture with full optimization for Spec CPU2000, showing the average of integer programs(CINT2000) and the average of floating-point programs (CFP2000) </a:t>
            </a:r>
          </a:p>
          <a:p>
            <a:r>
              <a:rPr lang="zh-CN" altLang="en-US" b="1" dirty="0">
                <a:solidFill>
                  <a:srgbClr val="0070C0"/>
                </a:solidFill>
                <a:ea typeface="宋体" pitchFamily="2" charset="-122"/>
              </a:rPr>
              <a:t>建议：</a:t>
            </a:r>
            <a:r>
              <a:rPr lang="en-US" altLang="zh-CN" b="1" dirty="0">
                <a:solidFill>
                  <a:srgbClr val="0070C0"/>
                </a:solidFill>
                <a:ea typeface="宋体" pitchFamily="2" charset="-122"/>
              </a:rPr>
              <a:t>PC-relative </a:t>
            </a:r>
            <a:r>
              <a:rPr lang="zh-CN" altLang="en-US" b="1" dirty="0">
                <a:solidFill>
                  <a:srgbClr val="0070C0"/>
                </a:solidFill>
                <a:ea typeface="宋体" pitchFamily="2" charset="-122"/>
              </a:rPr>
              <a:t>寻址，偏移地址至少</a:t>
            </a:r>
            <a:r>
              <a:rPr lang="en-US" altLang="zh-CN" b="1" dirty="0">
                <a:solidFill>
                  <a:srgbClr val="0070C0"/>
                </a:solidFill>
                <a:ea typeface="宋体" pitchFamily="2" charset="-122"/>
              </a:rPr>
              <a:t>8</a:t>
            </a:r>
            <a:r>
              <a:rPr lang="zh-CN" altLang="en-US" b="1" dirty="0">
                <a:solidFill>
                  <a:srgbClr val="0070C0"/>
                </a:solidFill>
                <a:ea typeface="宋体" pitchFamily="2" charset="-122"/>
              </a:rPr>
              <a:t>位</a:t>
            </a:r>
          </a:p>
        </p:txBody>
      </p:sp>
    </p:spTree>
    <p:extLst>
      <p:ext uri="{BB962C8B-B14F-4D97-AF65-F5344CB8AC3E}">
        <p14:creationId xmlns:p14="http://schemas.microsoft.com/office/powerpoint/2010/main" val="5538624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2"/>
          <p:cNvSpPr>
            <a:spLocks noGrp="1" noChangeArrowheads="1"/>
          </p:cNvSpPr>
          <p:nvPr>
            <p:ph type="title"/>
          </p:nvPr>
        </p:nvSpPr>
        <p:spPr/>
        <p:txBody>
          <a:bodyPr>
            <a:normAutofit fontScale="90000"/>
          </a:bodyPr>
          <a:lstStyle/>
          <a:p>
            <a:r>
              <a:rPr lang="zh-CN" altLang="en-US" smtClean="0"/>
              <a:t>控制类指令</a:t>
            </a:r>
          </a:p>
        </p:txBody>
      </p:sp>
      <p:sp>
        <p:nvSpPr>
          <p:cNvPr id="82950" name="Rectangle 3"/>
          <p:cNvSpPr>
            <a:spLocks noGrp="1" noChangeArrowheads="1"/>
          </p:cNvSpPr>
          <p:nvPr>
            <p:ph type="body" sz="half" idx="1"/>
          </p:nvPr>
        </p:nvSpPr>
        <p:spPr>
          <a:xfrm>
            <a:off x="352541" y="1066800"/>
            <a:ext cx="8494004" cy="1048439"/>
          </a:xfrm>
        </p:spPr>
        <p:txBody>
          <a:bodyPr>
            <a:normAutofit fontScale="77500" lnSpcReduction="20000"/>
          </a:bodyPr>
          <a:lstStyle/>
          <a:p>
            <a:r>
              <a:rPr lang="zh-CN" altLang="en-US" dirty="0" smtClean="0"/>
              <a:t>四种类型的控制流改变：</a:t>
            </a:r>
            <a:endParaRPr lang="en-US" altLang="zh-CN" dirty="0" smtClean="0"/>
          </a:p>
          <a:p>
            <a:pPr lvl="1"/>
            <a:r>
              <a:rPr lang="zh-CN" altLang="en-US" dirty="0" smtClean="0"/>
              <a:t>条件分支(</a:t>
            </a:r>
            <a:r>
              <a:rPr lang="en-US" altLang="zh-CN" dirty="0" smtClean="0"/>
              <a:t> Conditional branch) </a:t>
            </a:r>
            <a:r>
              <a:rPr lang="zh-CN" altLang="en-US" dirty="0" smtClean="0"/>
              <a:t>、跳转(</a:t>
            </a:r>
            <a:r>
              <a:rPr lang="en-US" altLang="zh-CN" dirty="0" smtClean="0"/>
              <a:t>Jump)</a:t>
            </a:r>
            <a:r>
              <a:rPr lang="zh-CN" altLang="en-US" dirty="0" smtClean="0"/>
              <a:t>、过程调用(</a:t>
            </a:r>
            <a:r>
              <a:rPr lang="en-US" altLang="zh-CN" dirty="0" smtClean="0"/>
              <a:t>Procedure calls)</a:t>
            </a:r>
            <a:r>
              <a:rPr lang="zh-CN" altLang="en-US" dirty="0" smtClean="0"/>
              <a:t>、过程返回(</a:t>
            </a:r>
            <a:r>
              <a:rPr lang="en-US" altLang="zh-CN" dirty="0" smtClean="0"/>
              <a:t>Procedure returns)</a:t>
            </a:r>
          </a:p>
          <a:p>
            <a:endParaRPr lang="en-US" altLang="zh-CN" dirty="0" smtClean="0"/>
          </a:p>
          <a:p>
            <a:endParaRPr lang="zh-CN" altLang="en-US" dirty="0" smtClean="0"/>
          </a:p>
        </p:txBody>
      </p:sp>
      <p:pic>
        <p:nvPicPr>
          <p:cNvPr id="82951" name="Picture 4"/>
          <p:cNvPicPr>
            <a:picLocks noGrp="1" noChangeAspect="1" noChangeArrowheads="1"/>
          </p:cNvPicPr>
          <p:nvPr>
            <p:ph sz="half" idx="2"/>
          </p:nvPr>
        </p:nvPicPr>
        <p:blipFill>
          <a:blip r:embed="rId3"/>
          <a:srcRect/>
          <a:stretch>
            <a:fillRect/>
          </a:stretch>
        </p:blipFill>
        <p:spPr>
          <a:xfrm>
            <a:off x="1466161" y="2096921"/>
            <a:ext cx="5860055" cy="2834276"/>
          </a:xfrm>
        </p:spPr>
      </p:pic>
      <p:sp>
        <p:nvSpPr>
          <p:cNvPr id="82946" name="日期占位符 4"/>
          <p:cNvSpPr>
            <a:spLocks noGrp="1"/>
          </p:cNvSpPr>
          <p:nvPr>
            <p:ph type="dt" sz="quarter" idx="10"/>
          </p:nvPr>
        </p:nvSpPr>
        <p:spPr/>
        <p:txBody>
          <a:bodyPr/>
          <a:lstStyle/>
          <a:p>
            <a:fld id="{3821574B-CAB0-4D29-B9A7-CD4C52D42CAA}" type="datetime1">
              <a:rPr lang="zh-CN" altLang="en-US" smtClean="0"/>
              <a:t>2020/2/27</a:t>
            </a:fld>
            <a:endParaRPr lang="en-US" altLang="zh-CN" smtClean="0"/>
          </a:p>
        </p:txBody>
      </p:sp>
      <p:sp>
        <p:nvSpPr>
          <p:cNvPr id="82948" name="灯片编号占位符 6"/>
          <p:cNvSpPr>
            <a:spLocks noGrp="1"/>
          </p:cNvSpPr>
          <p:nvPr>
            <p:ph type="sldNum" sz="quarter" idx="12"/>
          </p:nvPr>
        </p:nvSpPr>
        <p:spPr/>
        <p:txBody>
          <a:bodyPr/>
          <a:lstStyle/>
          <a:p>
            <a:fld id="{049A834A-E897-4195-BEBB-75477C8088FB}" type="slidenum">
              <a:rPr lang="en-US" altLang="zh-CN" smtClean="0"/>
              <a:pPr/>
              <a:t>41</a:t>
            </a:fld>
            <a:endParaRPr lang="en-US" altLang="zh-CN"/>
          </a:p>
        </p:txBody>
      </p:sp>
      <p:sp>
        <p:nvSpPr>
          <p:cNvPr id="82952" name="Text Box 6"/>
          <p:cNvSpPr txBox="1">
            <a:spLocks noChangeArrowheads="1"/>
          </p:cNvSpPr>
          <p:nvPr/>
        </p:nvSpPr>
        <p:spPr bwMode="auto">
          <a:xfrm>
            <a:off x="468313" y="5157788"/>
            <a:ext cx="8351837" cy="915987"/>
          </a:xfrm>
          <a:prstGeom prst="rect">
            <a:avLst/>
          </a:prstGeom>
          <a:noFill/>
          <a:ln w="12700">
            <a:noFill/>
            <a:prstDash val="sysDot"/>
            <a:miter lim="800000"/>
            <a:headEnd type="none" w="sm" len="sm"/>
            <a:tailEnd type="none" w="sm" len="sm"/>
          </a:ln>
        </p:spPr>
        <p:txBody>
          <a:bodyPr>
            <a:spAutoFit/>
          </a:bodyPr>
          <a:lstStyle/>
          <a:p>
            <a:pPr>
              <a:spcBef>
                <a:spcPct val="50000"/>
              </a:spcBef>
            </a:pPr>
            <a:r>
              <a:rPr lang="en-US" altLang="zh-CN" b="1" dirty="0">
                <a:ea typeface="宋体" pitchFamily="2" charset="-122"/>
              </a:rPr>
              <a:t>Alpha Architecture with full optimization for Spec CPU2000, showing the average of integer programs(CINT2000) and the average of floating-point programs (CFP2000)</a:t>
            </a:r>
          </a:p>
        </p:txBody>
      </p:sp>
    </p:spTree>
    <p:extLst>
      <p:ext uri="{BB962C8B-B14F-4D97-AF65-F5344CB8AC3E}">
        <p14:creationId xmlns:p14="http://schemas.microsoft.com/office/powerpoint/2010/main" val="21939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7"/>
          <p:cNvSpPr>
            <a:spLocks noGrp="1"/>
          </p:cNvSpPr>
          <p:nvPr>
            <p:ph type="title"/>
          </p:nvPr>
        </p:nvSpPr>
        <p:spPr/>
        <p:txBody>
          <a:bodyPr/>
          <a:lstStyle/>
          <a:p>
            <a:r>
              <a:rPr lang="en-US" altLang="zh-CN" dirty="0" smtClean="0"/>
              <a:t>Recap</a:t>
            </a:r>
            <a:r>
              <a:rPr lang="zh-CN" altLang="en-US" dirty="0" smtClean="0"/>
              <a:t>：</a:t>
            </a:r>
            <a:r>
              <a:rPr lang="zh-CN" altLang="zh-CN" dirty="0" smtClean="0"/>
              <a:t>跳转指令</a:t>
            </a:r>
            <a:endParaRPr lang="zh-CN" altLang="en-US" dirty="0" smtClean="0"/>
          </a:p>
        </p:txBody>
      </p:sp>
      <p:sp>
        <p:nvSpPr>
          <p:cNvPr id="143363" name="内容占位符 8"/>
          <p:cNvSpPr>
            <a:spLocks noGrp="1"/>
          </p:cNvSpPr>
          <p:nvPr>
            <p:ph idx="1"/>
          </p:nvPr>
        </p:nvSpPr>
        <p:spPr/>
        <p:txBody>
          <a:bodyPr>
            <a:normAutofit fontScale="92500" lnSpcReduction="20000"/>
          </a:bodyPr>
          <a:lstStyle/>
          <a:p>
            <a:pPr>
              <a:lnSpc>
                <a:spcPct val="110000"/>
              </a:lnSpc>
            </a:pPr>
            <a:r>
              <a:rPr lang="zh-CN" altLang="zh-CN" dirty="0" smtClean="0"/>
              <a:t>根据跳转指令确定目标地址的方式不同以及跳转时是否链接，可以把跳转指令分成4种。</a:t>
            </a:r>
          </a:p>
          <a:p>
            <a:pPr>
              <a:lnSpc>
                <a:spcPct val="110000"/>
              </a:lnSpc>
            </a:pPr>
            <a:r>
              <a:rPr lang="zh-CN" altLang="zh-CN" dirty="0" smtClean="0"/>
              <a:t>确定目标地址的方式</a:t>
            </a:r>
          </a:p>
          <a:p>
            <a:pPr lvl="1">
              <a:lnSpc>
                <a:spcPct val="110000"/>
              </a:lnSpc>
            </a:pPr>
            <a:r>
              <a:rPr lang="zh-CN" altLang="zh-CN" dirty="0" smtClean="0"/>
              <a:t>把指令中的26位偏移量左移2位后，替换程序计数器的低28位。</a:t>
            </a:r>
          </a:p>
          <a:p>
            <a:pPr lvl="1">
              <a:lnSpc>
                <a:spcPct val="110000"/>
              </a:lnSpc>
            </a:pPr>
            <a:r>
              <a:rPr lang="zh-CN" altLang="zh-CN" dirty="0" smtClean="0"/>
              <a:t>间接跳转：由指令中指定的一个寄存器来给出转移目标地址。</a:t>
            </a:r>
          </a:p>
          <a:p>
            <a:pPr>
              <a:lnSpc>
                <a:spcPct val="110000"/>
              </a:lnSpc>
            </a:pPr>
            <a:r>
              <a:rPr lang="zh-CN" altLang="zh-CN" dirty="0" smtClean="0"/>
              <a:t>跳转的两种类型</a:t>
            </a:r>
          </a:p>
          <a:p>
            <a:pPr lvl="1">
              <a:lnSpc>
                <a:spcPct val="110000"/>
              </a:lnSpc>
            </a:pPr>
            <a:r>
              <a:rPr lang="zh-CN" altLang="zh-CN" dirty="0" smtClean="0"/>
              <a:t>简单跳转：把目标地址送入程序计数器。</a:t>
            </a:r>
          </a:p>
          <a:p>
            <a:pPr lvl="1">
              <a:lnSpc>
                <a:spcPct val="110000"/>
              </a:lnSpc>
            </a:pPr>
            <a:r>
              <a:rPr lang="zh-CN" altLang="zh-CN" dirty="0" smtClean="0"/>
              <a:t>跳转并链接：把目标地址送入程序计数器，把返回地址（即顺序下一条指令的地址）放入寄存器R31。</a:t>
            </a:r>
          </a:p>
          <a:p>
            <a:pPr>
              <a:lnSpc>
                <a:spcPct val="110000"/>
              </a:lnSpc>
            </a:pPr>
            <a:endParaRPr lang="zh-CN" altLang="en-US" dirty="0" smtClean="0"/>
          </a:p>
        </p:txBody>
      </p:sp>
      <p:sp>
        <p:nvSpPr>
          <p:cNvPr id="143364" name="日期占位符 4"/>
          <p:cNvSpPr>
            <a:spLocks noGrp="1"/>
          </p:cNvSpPr>
          <p:nvPr>
            <p:ph type="dt" sz="quarter" idx="10"/>
          </p:nvPr>
        </p:nvSpPr>
        <p:spPr/>
        <p:txBody>
          <a:bodyPr/>
          <a:lstStyle/>
          <a:p>
            <a:fld id="{1879CA99-8257-4B65-8B05-0E73A37BFC4D}" type="datetime1">
              <a:rPr lang="zh-CN" altLang="en-US" smtClean="0"/>
              <a:t>2020/2/27</a:t>
            </a:fld>
            <a:endParaRPr lang="en-US" altLang="zh-CN" smtClean="0"/>
          </a:p>
        </p:txBody>
      </p:sp>
      <p:sp>
        <p:nvSpPr>
          <p:cNvPr id="143366" name="灯片编号占位符 6"/>
          <p:cNvSpPr>
            <a:spLocks noGrp="1"/>
          </p:cNvSpPr>
          <p:nvPr>
            <p:ph type="sldNum" sz="quarter" idx="12"/>
          </p:nvPr>
        </p:nvSpPr>
        <p:spPr/>
        <p:txBody>
          <a:bodyPr/>
          <a:lstStyle/>
          <a:p>
            <a:fld id="{76BB5F4F-0D19-4D75-AD0B-EF400A92F05A}" type="slidenum">
              <a:rPr lang="en-US" altLang="zh-CN" smtClean="0"/>
              <a:pPr/>
              <a:t>42</a:t>
            </a:fld>
            <a:endParaRPr lang="en-US" altLang="zh-CN"/>
          </a:p>
        </p:txBody>
      </p:sp>
    </p:spTree>
    <p:extLst>
      <p:ext uri="{BB962C8B-B14F-4D97-AF65-F5344CB8AC3E}">
        <p14:creationId xmlns:p14="http://schemas.microsoft.com/office/powerpoint/2010/main" val="61206419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
          <p:cNvSpPr>
            <a:spLocks noGrp="1" noChangeArrowheads="1"/>
          </p:cNvSpPr>
          <p:nvPr>
            <p:ph type="title"/>
          </p:nvPr>
        </p:nvSpPr>
        <p:spPr/>
        <p:txBody>
          <a:bodyPr/>
          <a:lstStyle/>
          <a:p>
            <a:r>
              <a:rPr lang="zh-CN" altLang="en-US" smtClean="0"/>
              <a:t>分支比较类型比较</a:t>
            </a:r>
          </a:p>
        </p:txBody>
      </p:sp>
      <p:sp>
        <p:nvSpPr>
          <p:cNvPr id="89090" name="日期占位符 4"/>
          <p:cNvSpPr>
            <a:spLocks noGrp="1"/>
          </p:cNvSpPr>
          <p:nvPr>
            <p:ph type="dt" sz="half" idx="10"/>
          </p:nvPr>
        </p:nvSpPr>
        <p:spPr/>
        <p:txBody>
          <a:bodyPr/>
          <a:lstStyle/>
          <a:p>
            <a:fld id="{AA1FD947-5B95-4BEA-B7E0-968E46EA9701}" type="datetime1">
              <a:rPr lang="zh-CN" altLang="en-US" smtClean="0"/>
              <a:t>2020/2/27</a:t>
            </a:fld>
            <a:endParaRPr lang="en-US" altLang="zh-CN" smtClean="0"/>
          </a:p>
        </p:txBody>
      </p:sp>
      <p:sp>
        <p:nvSpPr>
          <p:cNvPr id="89092" name="灯片编号占位符 6"/>
          <p:cNvSpPr>
            <a:spLocks noGrp="1"/>
          </p:cNvSpPr>
          <p:nvPr>
            <p:ph type="sldNum" sz="quarter" idx="12"/>
          </p:nvPr>
        </p:nvSpPr>
        <p:spPr/>
        <p:txBody>
          <a:bodyPr/>
          <a:lstStyle/>
          <a:p>
            <a:fld id="{04FDF1D7-FF00-464E-B7B1-8E8306F915F5}" type="slidenum">
              <a:rPr lang="en-US" altLang="zh-CN" smtClean="0"/>
              <a:pPr/>
              <a:t>43</a:t>
            </a:fld>
            <a:endParaRPr lang="en-US" altLang="zh-CN"/>
          </a:p>
        </p:txBody>
      </p:sp>
      <p:pic>
        <p:nvPicPr>
          <p:cNvPr id="89094" name="Picture 5"/>
          <p:cNvPicPr>
            <a:picLocks noGrp="1" noChangeAspect="1" noChangeArrowheads="1"/>
          </p:cNvPicPr>
          <p:nvPr>
            <p:ph sz="half" idx="4294967295"/>
          </p:nvPr>
        </p:nvPicPr>
        <p:blipFill>
          <a:blip r:embed="rId3"/>
          <a:srcRect/>
          <a:stretch>
            <a:fillRect/>
          </a:stretch>
        </p:blipFill>
        <p:spPr>
          <a:xfrm>
            <a:off x="506776" y="1313723"/>
            <a:ext cx="7920038" cy="3671888"/>
          </a:xfrm>
          <a:noFill/>
        </p:spPr>
      </p:pic>
      <p:sp>
        <p:nvSpPr>
          <p:cNvPr id="89095" name="Text Box 7"/>
          <p:cNvSpPr txBox="1">
            <a:spLocks noChangeArrowheads="1"/>
          </p:cNvSpPr>
          <p:nvPr/>
        </p:nvSpPr>
        <p:spPr bwMode="auto">
          <a:xfrm>
            <a:off x="468313" y="5229225"/>
            <a:ext cx="8351837" cy="915988"/>
          </a:xfrm>
          <a:prstGeom prst="rect">
            <a:avLst/>
          </a:prstGeom>
          <a:noFill/>
          <a:ln w="12700">
            <a:noFill/>
            <a:prstDash val="sysDot"/>
            <a:miter lim="800000"/>
            <a:headEnd type="none" w="sm" len="sm"/>
            <a:tailEnd type="none" w="sm" len="sm"/>
          </a:ln>
        </p:spPr>
        <p:txBody>
          <a:bodyPr>
            <a:spAutoFit/>
          </a:bodyPr>
          <a:lstStyle/>
          <a:p>
            <a:pPr>
              <a:spcBef>
                <a:spcPct val="50000"/>
              </a:spcBef>
            </a:pPr>
            <a:r>
              <a:rPr lang="en-US" altLang="zh-CN" b="1" dirty="0">
                <a:ea typeface="宋体" pitchFamily="2" charset="-122"/>
              </a:rPr>
              <a:t>Alpha Architecture with full optimization for Spec CPU2000, showing the average of integer programs(CINT2000) and the average of floating-point programs (CFP2000)</a:t>
            </a:r>
          </a:p>
        </p:txBody>
      </p:sp>
    </p:spTree>
    <p:extLst>
      <p:ext uri="{BB962C8B-B14F-4D97-AF65-F5344CB8AC3E}">
        <p14:creationId xmlns:p14="http://schemas.microsoft.com/office/powerpoint/2010/main" val="2457675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en-US" altLang="zh-CN" dirty="0" smtClean="0"/>
              <a:t>Recap</a:t>
            </a:r>
            <a:r>
              <a:rPr lang="zh-CN" altLang="en-US" dirty="0" smtClean="0"/>
              <a:t>：分支指令（条件转移）</a:t>
            </a:r>
          </a:p>
        </p:txBody>
      </p:sp>
      <p:sp>
        <p:nvSpPr>
          <p:cNvPr id="144387" name="内容占位符 2"/>
          <p:cNvSpPr>
            <a:spLocks noGrp="1"/>
          </p:cNvSpPr>
          <p:nvPr>
            <p:ph idx="1"/>
          </p:nvPr>
        </p:nvSpPr>
        <p:spPr/>
        <p:txBody>
          <a:bodyPr>
            <a:normAutofit fontScale="92500"/>
          </a:bodyPr>
          <a:lstStyle/>
          <a:p>
            <a:r>
              <a:rPr lang="zh-CN" altLang="zh-CN" dirty="0" smtClean="0"/>
              <a:t>分支条件由指令确定。</a:t>
            </a:r>
          </a:p>
          <a:p>
            <a:pPr lvl="2"/>
            <a:r>
              <a:rPr lang="zh-CN" altLang="zh-CN" dirty="0" smtClean="0"/>
              <a:t>例如：测试某个寄存器的值是否为零</a:t>
            </a:r>
          </a:p>
          <a:p>
            <a:r>
              <a:rPr lang="zh-CN" altLang="zh-CN" dirty="0" smtClean="0"/>
              <a:t>提供一组比较指令，用于比较两个寄存器的值。</a:t>
            </a:r>
          </a:p>
          <a:p>
            <a:pPr lvl="2"/>
            <a:r>
              <a:rPr lang="zh-CN" altLang="zh-CN" dirty="0" smtClean="0"/>
              <a:t>例如：“置小于”指令</a:t>
            </a:r>
          </a:p>
          <a:p>
            <a:r>
              <a:rPr lang="zh-CN" altLang="zh-CN" dirty="0" smtClean="0"/>
              <a:t>有的分支指令可以直接判断寄存器内容是否为负，或者比较两个寄存器是否相等。</a:t>
            </a:r>
          </a:p>
          <a:p>
            <a:r>
              <a:rPr lang="zh-CN" altLang="zh-CN" dirty="0" smtClean="0"/>
              <a:t>分支的目标地址。</a:t>
            </a:r>
          </a:p>
          <a:p>
            <a:pPr lvl="2"/>
            <a:r>
              <a:rPr lang="zh-CN" altLang="zh-CN" dirty="0" smtClean="0"/>
              <a:t>由16位带符号偏移量左移两位后和PC相加的结果来决定</a:t>
            </a:r>
          </a:p>
          <a:p>
            <a:r>
              <a:rPr lang="zh-CN" altLang="zh-CN" dirty="0" smtClean="0"/>
              <a:t>一条浮点条件分支指令：通过测试浮点状态寄存器来决定是否进行分支。</a:t>
            </a:r>
          </a:p>
          <a:p>
            <a:endParaRPr lang="zh-CN" altLang="en-US" dirty="0" smtClean="0"/>
          </a:p>
        </p:txBody>
      </p:sp>
      <p:sp>
        <p:nvSpPr>
          <p:cNvPr id="144388" name="日期占位符 3"/>
          <p:cNvSpPr>
            <a:spLocks noGrp="1"/>
          </p:cNvSpPr>
          <p:nvPr>
            <p:ph type="dt" sz="half" idx="10"/>
          </p:nvPr>
        </p:nvSpPr>
        <p:spPr/>
        <p:txBody>
          <a:bodyPr/>
          <a:lstStyle/>
          <a:p>
            <a:fld id="{8D1977B8-18B7-479C-9A25-A29C5F663CE6}" type="datetime1">
              <a:rPr lang="zh-CN" altLang="en-US" smtClean="0"/>
              <a:t>2020/2/27</a:t>
            </a:fld>
            <a:endParaRPr lang="en-US" altLang="zh-CN" smtClean="0"/>
          </a:p>
        </p:txBody>
      </p:sp>
      <p:sp>
        <p:nvSpPr>
          <p:cNvPr id="144390" name="灯片编号占位符 5"/>
          <p:cNvSpPr>
            <a:spLocks noGrp="1"/>
          </p:cNvSpPr>
          <p:nvPr>
            <p:ph type="sldNum" sz="quarter" idx="12"/>
          </p:nvPr>
        </p:nvSpPr>
        <p:spPr/>
        <p:txBody>
          <a:bodyPr/>
          <a:lstStyle/>
          <a:p>
            <a:fld id="{6FEEC923-C796-4A87-9E64-2C9ED72AD01C}" type="slidenum">
              <a:rPr lang="en-US" altLang="zh-CN" smtClean="0"/>
              <a:pPr/>
              <a:t>44</a:t>
            </a:fld>
            <a:endParaRPr lang="en-US" altLang="zh-CN"/>
          </a:p>
        </p:txBody>
      </p:sp>
    </p:spTree>
    <p:extLst>
      <p:ext uri="{BB962C8B-B14F-4D97-AF65-F5344CB8AC3E}">
        <p14:creationId xmlns:p14="http://schemas.microsoft.com/office/powerpoint/2010/main" val="2346237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Recap: </a:t>
            </a:r>
            <a:r>
              <a:rPr lang="zh-CN" altLang="en-US" smtClean="0"/>
              <a:t>有关</a:t>
            </a:r>
            <a:r>
              <a:rPr lang="en-US" altLang="zh-CN" smtClean="0"/>
              <a:t>ISA</a:t>
            </a:r>
            <a:r>
              <a:rPr lang="zh-CN" altLang="en-US" smtClean="0"/>
              <a:t>的若干问题</a:t>
            </a:r>
            <a:endParaRPr lang="zh-CN" altLang="en-US" dirty="0" smtClean="0"/>
          </a:p>
        </p:txBody>
      </p:sp>
      <p:sp>
        <p:nvSpPr>
          <p:cNvPr id="19459" name="Rectangle 3"/>
          <p:cNvSpPr>
            <a:spLocks noGrp="1" noChangeArrowheads="1"/>
          </p:cNvSpPr>
          <p:nvPr>
            <p:ph idx="1"/>
          </p:nvPr>
        </p:nvSpPr>
        <p:spPr/>
        <p:txBody>
          <a:bodyPr/>
          <a:lstStyle/>
          <a:p>
            <a:r>
              <a:rPr lang="zh-CN" altLang="en-US" dirty="0" smtClean="0">
                <a:solidFill>
                  <a:schemeClr val="bg1">
                    <a:lumMod val="75000"/>
                  </a:schemeClr>
                </a:solidFill>
              </a:rPr>
              <a:t>存储器寻址</a:t>
            </a:r>
            <a:endParaRPr lang="en-US" altLang="zh-CN" dirty="0" smtClean="0">
              <a:solidFill>
                <a:schemeClr val="bg1">
                  <a:lumMod val="75000"/>
                </a:schemeClr>
              </a:solidFill>
            </a:endParaRPr>
          </a:p>
          <a:p>
            <a:r>
              <a:rPr lang="zh-CN" altLang="en-US" dirty="0" smtClean="0">
                <a:solidFill>
                  <a:schemeClr val="bg1">
                    <a:lumMod val="75000"/>
                  </a:schemeClr>
                </a:solidFill>
              </a:rPr>
              <a:t>操作数的类型与大小</a:t>
            </a:r>
            <a:endParaRPr lang="en-US" altLang="zh-CN" dirty="0" smtClean="0">
              <a:solidFill>
                <a:schemeClr val="bg1">
                  <a:lumMod val="75000"/>
                </a:schemeClr>
              </a:solidFill>
            </a:endParaRPr>
          </a:p>
          <a:p>
            <a:r>
              <a:rPr lang="zh-CN" altLang="en-US" dirty="0" smtClean="0">
                <a:solidFill>
                  <a:schemeClr val="bg1">
                    <a:lumMod val="75000"/>
                  </a:schemeClr>
                </a:solidFill>
              </a:rPr>
              <a:t>所支持的操作</a:t>
            </a:r>
            <a:endParaRPr lang="en-US" altLang="zh-CN" dirty="0" smtClean="0">
              <a:solidFill>
                <a:schemeClr val="bg1">
                  <a:lumMod val="75000"/>
                </a:schemeClr>
              </a:solidFill>
            </a:endParaRPr>
          </a:p>
          <a:p>
            <a:r>
              <a:rPr lang="zh-CN" altLang="en-US" dirty="0" smtClean="0">
                <a:solidFill>
                  <a:schemeClr val="bg1">
                    <a:lumMod val="75000"/>
                  </a:schemeClr>
                </a:solidFill>
              </a:rPr>
              <a:t>控制转移类指令</a:t>
            </a:r>
            <a:endParaRPr lang="en-US" altLang="zh-CN" dirty="0" smtClean="0">
              <a:solidFill>
                <a:schemeClr val="bg1">
                  <a:lumMod val="75000"/>
                </a:schemeClr>
              </a:solidFill>
            </a:endParaRPr>
          </a:p>
          <a:p>
            <a:r>
              <a:rPr lang="zh-CN" altLang="en-US" dirty="0" smtClean="0"/>
              <a:t>指令格式</a:t>
            </a:r>
          </a:p>
          <a:p>
            <a:endParaRPr lang="zh-CN" altLang="en-US" dirty="0" smtClean="0"/>
          </a:p>
        </p:txBody>
      </p:sp>
      <p:sp>
        <p:nvSpPr>
          <p:cNvPr id="1946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C8172B-9A75-4054-82F0-8F934A2C8453}" type="datetime1">
              <a:rPr lang="zh-CN" altLang="en-US" smtClean="0"/>
              <a:t>2020/2/27</a:t>
            </a:fld>
            <a:endParaRPr lang="en-US" altLang="zh-CN" smtClean="0"/>
          </a:p>
        </p:txBody>
      </p:sp>
      <p:sp>
        <p:nvSpPr>
          <p:cNvPr id="1946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F77A6-E80C-46A7-B0F2-571D040FDD41}" type="slidenum">
              <a:rPr lang="en-US" altLang="zh-CN" smtClean="0"/>
              <a:pPr/>
              <a:t>45</a:t>
            </a:fld>
            <a:endParaRPr lang="en-US" altLang="zh-CN" dirty="0" smtClean="0"/>
          </a:p>
        </p:txBody>
      </p:sp>
    </p:spTree>
    <p:extLst>
      <p:ext uri="{BB962C8B-B14F-4D97-AF65-F5344CB8AC3E}">
        <p14:creationId xmlns:p14="http://schemas.microsoft.com/office/powerpoint/2010/main" val="4135450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2"/>
          <p:cNvSpPr>
            <a:spLocks noGrp="1" noChangeArrowheads="1"/>
          </p:cNvSpPr>
          <p:nvPr>
            <p:ph type="title"/>
          </p:nvPr>
        </p:nvSpPr>
        <p:spPr/>
        <p:txBody>
          <a:bodyPr/>
          <a:lstStyle/>
          <a:p>
            <a:r>
              <a:rPr lang="zh-CN" altLang="en-US" smtClean="0"/>
              <a:t>指令编码</a:t>
            </a:r>
          </a:p>
        </p:txBody>
      </p:sp>
      <p:sp>
        <p:nvSpPr>
          <p:cNvPr id="91138" name="日期占位符 3"/>
          <p:cNvSpPr>
            <a:spLocks noGrp="1"/>
          </p:cNvSpPr>
          <p:nvPr>
            <p:ph type="dt" sz="half" idx="10"/>
          </p:nvPr>
        </p:nvSpPr>
        <p:spPr/>
        <p:txBody>
          <a:bodyPr/>
          <a:lstStyle/>
          <a:p>
            <a:fld id="{39C0AB90-D617-49B3-99F2-7CD65B2C19EA}" type="datetime1">
              <a:rPr lang="zh-CN" altLang="en-US" smtClean="0"/>
              <a:t>2020/2/27</a:t>
            </a:fld>
            <a:endParaRPr lang="en-US" altLang="zh-CN" smtClean="0"/>
          </a:p>
        </p:txBody>
      </p:sp>
      <p:sp>
        <p:nvSpPr>
          <p:cNvPr id="91140" name="灯片编号占位符 5"/>
          <p:cNvSpPr>
            <a:spLocks noGrp="1"/>
          </p:cNvSpPr>
          <p:nvPr>
            <p:ph type="sldNum" sz="quarter" idx="12"/>
          </p:nvPr>
        </p:nvSpPr>
        <p:spPr/>
        <p:txBody>
          <a:bodyPr/>
          <a:lstStyle/>
          <a:p>
            <a:fld id="{A4DED661-92A8-4CD8-A24A-06F3A63338B7}" type="slidenum">
              <a:rPr lang="en-US" altLang="zh-CN" smtClean="0"/>
              <a:pPr/>
              <a:t>46</a:t>
            </a:fld>
            <a:endParaRPr lang="en-US" altLang="zh-CN"/>
          </a:p>
        </p:txBody>
      </p:sp>
      <p:grpSp>
        <p:nvGrpSpPr>
          <p:cNvPr id="2" name="Group 17"/>
          <p:cNvGrpSpPr>
            <a:grpSpLocks/>
          </p:cNvGrpSpPr>
          <p:nvPr/>
        </p:nvGrpSpPr>
        <p:grpSpPr bwMode="auto">
          <a:xfrm>
            <a:off x="1066800" y="1447800"/>
            <a:ext cx="6540500" cy="3860800"/>
            <a:chOff x="432" y="584"/>
            <a:chExt cx="4120" cy="2432"/>
          </a:xfrm>
        </p:grpSpPr>
        <p:sp>
          <p:nvSpPr>
            <p:cNvPr id="91143" name="Rectangle 3"/>
            <p:cNvSpPr>
              <a:spLocks noChangeArrowheads="1"/>
            </p:cNvSpPr>
            <p:nvPr/>
          </p:nvSpPr>
          <p:spPr bwMode="auto">
            <a:xfrm>
              <a:off x="432" y="624"/>
              <a:ext cx="927" cy="1921"/>
            </a:xfrm>
            <a:prstGeom prst="rect">
              <a:avLst/>
            </a:prstGeom>
            <a:noFill/>
            <a:ln w="9525">
              <a:noFill/>
              <a:miter lim="800000"/>
              <a:headEnd/>
              <a:tailEnd/>
            </a:ln>
          </p:spPr>
          <p:txBody>
            <a:bodyPr wrap="none" lIns="92075" tIns="46038" rIns="92075" bIns="46038">
              <a:spAutoFit/>
            </a:bodyPr>
            <a:lstStyle/>
            <a:p>
              <a:pPr>
                <a:lnSpc>
                  <a:spcPct val="90000"/>
                </a:lnSpc>
              </a:pPr>
              <a:r>
                <a:rPr lang="en-US" altLang="zh-CN" sz="2400" b="1">
                  <a:ea typeface="宋体" pitchFamily="2" charset="-122"/>
                </a:rPr>
                <a:t>Variable:</a:t>
              </a: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r>
                <a:rPr lang="en-US" altLang="zh-CN" sz="2400" b="1">
                  <a:ea typeface="宋体" pitchFamily="2" charset="-122"/>
                </a:rPr>
                <a:t>Fixed:</a:t>
              </a: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endParaRPr lang="en-US" altLang="zh-CN" sz="2400" b="1">
                <a:ea typeface="宋体" pitchFamily="2" charset="-122"/>
              </a:endParaRPr>
            </a:p>
            <a:p>
              <a:pPr>
                <a:lnSpc>
                  <a:spcPct val="90000"/>
                </a:lnSpc>
              </a:pPr>
              <a:r>
                <a:rPr lang="en-US" altLang="zh-CN" sz="2400" b="1">
                  <a:ea typeface="宋体" pitchFamily="2" charset="-122"/>
                </a:rPr>
                <a:t>Hybrid:</a:t>
              </a:r>
            </a:p>
          </p:txBody>
        </p:sp>
        <p:sp>
          <p:nvSpPr>
            <p:cNvPr id="91144" name="Rectangle 4"/>
            <p:cNvSpPr>
              <a:spLocks noChangeArrowheads="1"/>
            </p:cNvSpPr>
            <p:nvPr/>
          </p:nvSpPr>
          <p:spPr bwMode="auto">
            <a:xfrm>
              <a:off x="1640" y="1496"/>
              <a:ext cx="1712" cy="224"/>
            </a:xfrm>
            <a:prstGeom prst="rect">
              <a:avLst/>
            </a:prstGeom>
            <a:solidFill>
              <a:schemeClr val="accent1"/>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5" name="Rectangle 5"/>
            <p:cNvSpPr>
              <a:spLocks noChangeArrowheads="1"/>
            </p:cNvSpPr>
            <p:nvPr/>
          </p:nvSpPr>
          <p:spPr bwMode="auto">
            <a:xfrm>
              <a:off x="1640" y="2024"/>
              <a:ext cx="848" cy="224"/>
            </a:xfrm>
            <a:prstGeom prst="rect">
              <a:avLst/>
            </a:prstGeom>
            <a:solidFill>
              <a:srgbClr val="FDA4B5"/>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6" name="Rectangle 6"/>
            <p:cNvSpPr>
              <a:spLocks noChangeArrowheads="1"/>
            </p:cNvSpPr>
            <p:nvPr/>
          </p:nvSpPr>
          <p:spPr bwMode="auto">
            <a:xfrm>
              <a:off x="1640" y="2360"/>
              <a:ext cx="1712" cy="224"/>
            </a:xfrm>
            <a:prstGeom prst="rect">
              <a:avLst/>
            </a:prstGeom>
            <a:solidFill>
              <a:srgbClr val="FDA4B5"/>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7" name="Rectangle 7"/>
            <p:cNvSpPr>
              <a:spLocks noChangeArrowheads="1"/>
            </p:cNvSpPr>
            <p:nvPr/>
          </p:nvSpPr>
          <p:spPr bwMode="auto">
            <a:xfrm>
              <a:off x="1640" y="2792"/>
              <a:ext cx="2576" cy="224"/>
            </a:xfrm>
            <a:prstGeom prst="rect">
              <a:avLst/>
            </a:prstGeom>
            <a:solidFill>
              <a:srgbClr val="FDA4B5"/>
            </a:solidFill>
            <a:ln w="25400">
              <a:solidFill>
                <a:schemeClr val="tx1"/>
              </a:solidFill>
              <a:miter lim="800000"/>
              <a:headEnd/>
              <a:tailEnd/>
            </a:ln>
          </p:spPr>
          <p:txBody>
            <a:bodyPr wrap="none" anchor="ctr"/>
            <a:lstStyle/>
            <a:p>
              <a:endParaRPr lang="zh-CN" altLang="en-US">
                <a:ea typeface="宋体" pitchFamily="2" charset="-122"/>
              </a:endParaRPr>
            </a:p>
          </p:txBody>
        </p:sp>
        <p:sp>
          <p:nvSpPr>
            <p:cNvPr id="91148" name="Rectangle 8"/>
            <p:cNvSpPr>
              <a:spLocks noChangeArrowheads="1"/>
            </p:cNvSpPr>
            <p:nvPr/>
          </p:nvSpPr>
          <p:spPr bwMode="auto">
            <a:xfrm>
              <a:off x="3733" y="941"/>
              <a:ext cx="340" cy="300"/>
            </a:xfrm>
            <a:prstGeom prst="rect">
              <a:avLst/>
            </a:prstGeom>
            <a:noFill/>
            <a:ln w="9525">
              <a:noFill/>
              <a:miter lim="800000"/>
              <a:headEnd/>
              <a:tailEnd/>
            </a:ln>
          </p:spPr>
          <p:txBody>
            <a:bodyPr wrap="none" lIns="92075" tIns="46038" rIns="92075" bIns="46038">
              <a:spAutoFit/>
            </a:bodyPr>
            <a:lstStyle/>
            <a:p>
              <a:pPr>
                <a:lnSpc>
                  <a:spcPct val="90000"/>
                </a:lnSpc>
              </a:pPr>
              <a:r>
                <a:rPr lang="zh-CN" altLang="en-US" sz="2800" b="1">
                  <a:ea typeface="宋体" pitchFamily="2" charset="-122"/>
                </a:rPr>
                <a:t>…</a:t>
              </a:r>
            </a:p>
          </p:txBody>
        </p:sp>
        <p:grpSp>
          <p:nvGrpSpPr>
            <p:cNvPr id="3" name="Group 9"/>
            <p:cNvGrpSpPr>
              <a:grpSpLocks/>
            </p:cNvGrpSpPr>
            <p:nvPr/>
          </p:nvGrpSpPr>
          <p:grpSpPr bwMode="auto">
            <a:xfrm>
              <a:off x="1640" y="1016"/>
              <a:ext cx="2912" cy="224"/>
              <a:chOff x="1640" y="1016"/>
              <a:chExt cx="2912" cy="224"/>
            </a:xfrm>
          </p:grpSpPr>
          <p:sp>
            <p:nvSpPr>
              <p:cNvPr id="91152" name="Rectangle 10"/>
              <p:cNvSpPr>
                <a:spLocks noChangeArrowheads="1"/>
              </p:cNvSpPr>
              <p:nvPr/>
            </p:nvSpPr>
            <p:spPr bwMode="auto">
              <a:xfrm>
                <a:off x="1640"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3" name="Rectangle 11"/>
              <p:cNvSpPr>
                <a:spLocks noChangeArrowheads="1"/>
              </p:cNvSpPr>
              <p:nvPr/>
            </p:nvSpPr>
            <p:spPr bwMode="auto">
              <a:xfrm>
                <a:off x="2072"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4" name="Rectangle 12"/>
              <p:cNvSpPr>
                <a:spLocks noChangeArrowheads="1"/>
              </p:cNvSpPr>
              <p:nvPr/>
            </p:nvSpPr>
            <p:spPr bwMode="auto">
              <a:xfrm>
                <a:off x="2504"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5" name="Rectangle 13"/>
              <p:cNvSpPr>
                <a:spLocks noChangeArrowheads="1"/>
              </p:cNvSpPr>
              <p:nvPr/>
            </p:nvSpPr>
            <p:spPr bwMode="auto">
              <a:xfrm>
                <a:off x="2936"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6" name="Rectangle 14"/>
              <p:cNvSpPr>
                <a:spLocks noChangeArrowheads="1"/>
              </p:cNvSpPr>
              <p:nvPr/>
            </p:nvSpPr>
            <p:spPr bwMode="auto">
              <a:xfrm>
                <a:off x="4136" y="1016"/>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grpSp>
        <p:sp>
          <p:nvSpPr>
            <p:cNvPr id="91150" name="Rectangle 15"/>
            <p:cNvSpPr>
              <a:spLocks noChangeArrowheads="1"/>
            </p:cNvSpPr>
            <p:nvPr/>
          </p:nvSpPr>
          <p:spPr bwMode="auto">
            <a:xfrm>
              <a:off x="1640" y="584"/>
              <a:ext cx="416" cy="224"/>
            </a:xfrm>
            <a:prstGeom prst="rect">
              <a:avLst/>
            </a:prstGeom>
            <a:noFill/>
            <a:ln w="25400">
              <a:solidFill>
                <a:schemeClr val="tx1"/>
              </a:solidFill>
              <a:miter lim="800000"/>
              <a:headEnd/>
              <a:tailEnd/>
            </a:ln>
          </p:spPr>
          <p:txBody>
            <a:bodyPr wrap="none" anchor="ctr"/>
            <a:lstStyle/>
            <a:p>
              <a:endParaRPr lang="zh-CN" altLang="en-US">
                <a:ea typeface="宋体" pitchFamily="2" charset="-122"/>
              </a:endParaRPr>
            </a:p>
          </p:txBody>
        </p:sp>
        <p:sp>
          <p:nvSpPr>
            <p:cNvPr id="91151" name="Rectangle 16"/>
            <p:cNvSpPr>
              <a:spLocks noChangeArrowheads="1"/>
            </p:cNvSpPr>
            <p:nvPr/>
          </p:nvSpPr>
          <p:spPr bwMode="auto">
            <a:xfrm>
              <a:off x="1669" y="702"/>
              <a:ext cx="340" cy="300"/>
            </a:xfrm>
            <a:prstGeom prst="rect">
              <a:avLst/>
            </a:prstGeom>
            <a:noFill/>
            <a:ln w="9525">
              <a:noFill/>
              <a:miter lim="800000"/>
              <a:headEnd/>
              <a:tailEnd/>
            </a:ln>
          </p:spPr>
          <p:txBody>
            <a:bodyPr wrap="none" lIns="92075" tIns="46038" rIns="92075" bIns="46038">
              <a:spAutoFit/>
            </a:bodyPr>
            <a:lstStyle/>
            <a:p>
              <a:pPr>
                <a:lnSpc>
                  <a:spcPct val="90000"/>
                </a:lnSpc>
              </a:pPr>
              <a:r>
                <a:rPr lang="zh-CN" altLang="en-US" sz="2800" b="1">
                  <a:ea typeface="宋体" pitchFamily="2" charset="-122"/>
                </a:rPr>
                <a:t>…</a:t>
              </a:r>
            </a:p>
          </p:txBody>
        </p:sp>
      </p:grpSp>
    </p:spTree>
    <p:extLst>
      <p:ext uri="{BB962C8B-B14F-4D97-AF65-F5344CB8AC3E}">
        <p14:creationId xmlns:p14="http://schemas.microsoft.com/office/powerpoint/2010/main" val="97736129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smtClean="0"/>
              <a:t>指令格式选择策略</a:t>
            </a:r>
          </a:p>
        </p:txBody>
      </p:sp>
      <p:sp>
        <p:nvSpPr>
          <p:cNvPr id="93187" name="内容占位符 1"/>
          <p:cNvSpPr>
            <a:spLocks noGrp="1"/>
          </p:cNvSpPr>
          <p:nvPr>
            <p:ph idx="1"/>
          </p:nvPr>
        </p:nvSpPr>
        <p:spPr/>
        <p:txBody>
          <a:bodyPr>
            <a:normAutofit fontScale="85000" lnSpcReduction="20000"/>
          </a:bodyPr>
          <a:lstStyle/>
          <a:p>
            <a:pPr>
              <a:lnSpc>
                <a:spcPct val="120000"/>
              </a:lnSpc>
            </a:pPr>
            <a:r>
              <a:rPr lang="zh-CN" altLang="en-US" dirty="0" smtClean="0"/>
              <a:t>如果代码规模最重要，那么使用变长指令格式</a:t>
            </a:r>
            <a:r>
              <a:rPr lang="en-US" altLang="zh-CN" dirty="0" smtClean="0"/>
              <a:t> </a:t>
            </a:r>
          </a:p>
          <a:p>
            <a:pPr>
              <a:lnSpc>
                <a:spcPct val="120000"/>
              </a:lnSpc>
            </a:pPr>
            <a:r>
              <a:rPr lang="zh-CN" altLang="en-US" dirty="0" smtClean="0"/>
              <a:t>如果性能至关重要，使用固定长度指令</a:t>
            </a:r>
          </a:p>
          <a:p>
            <a:pPr>
              <a:lnSpc>
                <a:spcPct val="120000"/>
              </a:lnSpc>
            </a:pPr>
            <a:r>
              <a:rPr lang="en-US" altLang="zh-CN" dirty="0" smtClean="0"/>
              <a:t> </a:t>
            </a:r>
            <a:r>
              <a:rPr lang="zh-CN" altLang="en-US" dirty="0" smtClean="0"/>
              <a:t>有些嵌入式</a:t>
            </a:r>
            <a:r>
              <a:rPr lang="en-US" altLang="zh-CN" dirty="0" smtClean="0"/>
              <a:t>CPU</a:t>
            </a:r>
            <a:r>
              <a:rPr lang="zh-CN" altLang="en-US" dirty="0" smtClean="0"/>
              <a:t>附加可选模式，由每一应用自己选择性能还是代码量</a:t>
            </a:r>
            <a:endParaRPr lang="en-US" altLang="zh-CN" dirty="0" smtClean="0"/>
          </a:p>
          <a:p>
            <a:pPr lvl="1">
              <a:lnSpc>
                <a:spcPct val="120000"/>
              </a:lnSpc>
            </a:pPr>
            <a:r>
              <a:rPr lang="zh-CN" altLang="en-US" dirty="0" smtClean="0"/>
              <a:t>窄指令支持更少的操作、更短的地址和立即数字段、更少的寄存器以及双地址格式，而不是传统的</a:t>
            </a:r>
            <a:r>
              <a:rPr lang="en-US" altLang="zh-CN" dirty="0" smtClean="0"/>
              <a:t>RISC</a:t>
            </a:r>
            <a:r>
              <a:rPr lang="zh-CN" altLang="en-US" dirty="0" smtClean="0"/>
              <a:t>计算机的三地址格式</a:t>
            </a:r>
            <a:endParaRPr lang="en-US" altLang="zh-CN" dirty="0" smtClean="0"/>
          </a:p>
          <a:p>
            <a:pPr lvl="1">
              <a:lnSpc>
                <a:spcPct val="120000"/>
              </a:lnSpc>
            </a:pPr>
            <a:r>
              <a:rPr lang="zh-CN" altLang="en-US" dirty="0" smtClean="0"/>
              <a:t>例如：</a:t>
            </a:r>
            <a:r>
              <a:rPr lang="en-US" altLang="zh-CN" dirty="0" smtClean="0"/>
              <a:t>RISC-V </a:t>
            </a:r>
            <a:r>
              <a:rPr lang="zh-CN" altLang="en-US" dirty="0" smtClean="0"/>
              <a:t>的  </a:t>
            </a:r>
            <a:r>
              <a:rPr lang="en-US" altLang="zh-CN" dirty="0" smtClean="0"/>
              <a:t>RV32IC</a:t>
            </a:r>
            <a:r>
              <a:rPr lang="zh-CN" altLang="en-US" dirty="0" smtClean="0"/>
              <a:t>， </a:t>
            </a:r>
            <a:r>
              <a:rPr lang="en-US" altLang="zh-CN" dirty="0" smtClean="0"/>
              <a:t>C</a:t>
            </a:r>
            <a:r>
              <a:rPr lang="zh-CN" altLang="en-US" dirty="0" smtClean="0"/>
              <a:t>表示压缩表示</a:t>
            </a:r>
            <a:endParaRPr lang="en-US" altLang="zh-CN" dirty="0" smtClean="0"/>
          </a:p>
          <a:p>
            <a:pPr lvl="1">
              <a:lnSpc>
                <a:spcPct val="120000"/>
              </a:lnSpc>
            </a:pPr>
            <a:r>
              <a:rPr lang="en-US" altLang="zh-CN" dirty="0" smtClean="0"/>
              <a:t>ARM Thumb </a:t>
            </a:r>
            <a:r>
              <a:rPr lang="zh-CN" altLang="en-US" dirty="0" smtClean="0"/>
              <a:t>， </a:t>
            </a:r>
            <a:r>
              <a:rPr lang="en-US" altLang="zh-CN" dirty="0" err="1" smtClean="0"/>
              <a:t>microMIPS</a:t>
            </a:r>
            <a:endParaRPr lang="en-US" altLang="zh-CN" dirty="0" smtClean="0"/>
          </a:p>
          <a:p>
            <a:pPr>
              <a:lnSpc>
                <a:spcPct val="120000"/>
              </a:lnSpc>
            </a:pPr>
            <a:r>
              <a:rPr lang="zh-CN" altLang="en-US" dirty="0" smtClean="0"/>
              <a:t>有些机器使用边执行边解压的方式</a:t>
            </a:r>
            <a:endParaRPr lang="en-US" altLang="zh-CN" dirty="0" smtClean="0"/>
          </a:p>
          <a:p>
            <a:pPr lvl="1">
              <a:lnSpc>
                <a:spcPct val="120000"/>
              </a:lnSpc>
            </a:pPr>
            <a:r>
              <a:rPr lang="zh-CN" altLang="en-US" dirty="0" smtClean="0"/>
              <a:t>例如 </a:t>
            </a:r>
            <a:r>
              <a:rPr lang="en-US" altLang="zh-CN" dirty="0" smtClean="0"/>
              <a:t>IBM </a:t>
            </a:r>
            <a:r>
              <a:rPr lang="zh-CN" altLang="en-US" dirty="0" smtClean="0"/>
              <a:t>的</a:t>
            </a:r>
            <a:r>
              <a:rPr lang="en-US" altLang="zh-CN" dirty="0" err="1" smtClean="0"/>
              <a:t>CodePack</a:t>
            </a:r>
            <a:r>
              <a:rPr lang="en-US" altLang="zh-CN" dirty="0" smtClean="0"/>
              <a:t>  PowerPC</a:t>
            </a:r>
          </a:p>
          <a:p>
            <a:pPr>
              <a:lnSpc>
                <a:spcPct val="120000"/>
              </a:lnSpc>
            </a:pPr>
            <a:endParaRPr lang="zh-CN" altLang="en-US" dirty="0" smtClean="0"/>
          </a:p>
        </p:txBody>
      </p:sp>
      <p:sp>
        <p:nvSpPr>
          <p:cNvPr id="93188" name="日期占位符 3"/>
          <p:cNvSpPr>
            <a:spLocks noGrp="1"/>
          </p:cNvSpPr>
          <p:nvPr>
            <p:ph type="dt" sz="quarter" idx="10"/>
          </p:nvPr>
        </p:nvSpPr>
        <p:spPr/>
        <p:txBody>
          <a:bodyPr/>
          <a:lstStyle/>
          <a:p>
            <a:fld id="{AD2A0752-E1C3-4B6B-AF1E-7A0DA8A0BFB2}" type="datetime1">
              <a:rPr lang="zh-CN" altLang="en-US" smtClean="0"/>
              <a:t>2020/2/27</a:t>
            </a:fld>
            <a:endParaRPr lang="en-US" altLang="zh-CN" smtClean="0"/>
          </a:p>
        </p:txBody>
      </p:sp>
      <p:sp>
        <p:nvSpPr>
          <p:cNvPr id="93190" name="灯片编号占位符 5"/>
          <p:cNvSpPr>
            <a:spLocks noGrp="1"/>
          </p:cNvSpPr>
          <p:nvPr>
            <p:ph type="sldNum" sz="quarter" idx="12"/>
          </p:nvPr>
        </p:nvSpPr>
        <p:spPr/>
        <p:txBody>
          <a:bodyPr/>
          <a:lstStyle/>
          <a:p>
            <a:fld id="{3BFF478C-383F-4CC3-A4D4-9B4977573295}" type="slidenum">
              <a:rPr lang="en-US" altLang="zh-CN" smtClean="0"/>
              <a:pPr/>
              <a:t>47</a:t>
            </a:fld>
            <a:endParaRPr lang="en-US" altLang="zh-CN"/>
          </a:p>
        </p:txBody>
      </p:sp>
    </p:spTree>
    <p:extLst>
      <p:ext uri="{BB962C8B-B14F-4D97-AF65-F5344CB8AC3E}">
        <p14:creationId xmlns:p14="http://schemas.microsoft.com/office/powerpoint/2010/main" val="29934319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zh-CN" dirty="0" smtClean="0"/>
              <a:t>MIPS</a:t>
            </a:r>
            <a:r>
              <a:rPr lang="zh-CN" altLang="zh-CN" dirty="0" smtClean="0"/>
              <a:t>的指令格式</a:t>
            </a:r>
            <a:endParaRPr lang="zh-CN" altLang="en-US" dirty="0" smtClean="0"/>
          </a:p>
        </p:txBody>
      </p:sp>
      <p:sp>
        <p:nvSpPr>
          <p:cNvPr id="133123" name="内容占位符 2"/>
          <p:cNvSpPr>
            <a:spLocks noGrp="1"/>
          </p:cNvSpPr>
          <p:nvPr>
            <p:ph idx="1"/>
          </p:nvPr>
        </p:nvSpPr>
        <p:spPr/>
        <p:txBody>
          <a:bodyPr/>
          <a:lstStyle/>
          <a:p>
            <a:r>
              <a:rPr lang="zh-CN" altLang="zh-CN" dirty="0" smtClean="0"/>
              <a:t>寻址方式编码到操作码中</a:t>
            </a:r>
          </a:p>
          <a:p>
            <a:r>
              <a:rPr lang="zh-CN" altLang="zh-CN" dirty="0" smtClean="0"/>
              <a:t>所有的指令都是32位的</a:t>
            </a:r>
          </a:p>
          <a:p>
            <a:r>
              <a:rPr lang="zh-CN" altLang="zh-CN" dirty="0" smtClean="0"/>
              <a:t>操作码占6位</a:t>
            </a:r>
          </a:p>
          <a:p>
            <a:r>
              <a:rPr lang="zh-CN" altLang="zh-CN" dirty="0" smtClean="0"/>
              <a:t>3种指令格式</a:t>
            </a:r>
            <a:endParaRPr lang="en-US" altLang="zh-CN" dirty="0" smtClean="0"/>
          </a:p>
          <a:p>
            <a:pPr lvl="1"/>
            <a:r>
              <a:rPr lang="en-US" altLang="zh-CN" dirty="0" smtClean="0"/>
              <a:t>I</a:t>
            </a:r>
            <a:r>
              <a:rPr lang="zh-CN" altLang="en-US" dirty="0" smtClean="0"/>
              <a:t>类</a:t>
            </a:r>
            <a:endParaRPr lang="en-US" altLang="zh-CN" dirty="0" smtClean="0"/>
          </a:p>
          <a:p>
            <a:pPr lvl="1"/>
            <a:r>
              <a:rPr lang="en-US" altLang="zh-CN" dirty="0" smtClean="0"/>
              <a:t>R</a:t>
            </a:r>
            <a:r>
              <a:rPr lang="zh-CN" altLang="en-US" dirty="0" smtClean="0"/>
              <a:t>类</a:t>
            </a:r>
            <a:endParaRPr lang="en-US" altLang="zh-CN" dirty="0" smtClean="0"/>
          </a:p>
          <a:p>
            <a:pPr lvl="1"/>
            <a:r>
              <a:rPr lang="en-US" altLang="zh-CN" dirty="0" smtClean="0"/>
              <a:t>J</a:t>
            </a:r>
            <a:r>
              <a:rPr lang="zh-CN" altLang="en-US" dirty="0" smtClean="0"/>
              <a:t>类</a:t>
            </a:r>
            <a:endParaRPr lang="en-US" altLang="zh-CN" dirty="0" smtClean="0"/>
          </a:p>
          <a:p>
            <a:pPr lvl="1"/>
            <a:endParaRPr lang="en-US" altLang="zh-CN" dirty="0" smtClean="0"/>
          </a:p>
          <a:p>
            <a:pPr lvl="1"/>
            <a:endParaRPr lang="zh-CN" altLang="zh-CN" dirty="0" smtClean="0"/>
          </a:p>
        </p:txBody>
      </p:sp>
      <p:sp>
        <p:nvSpPr>
          <p:cNvPr id="133124" name="日期占位符 3"/>
          <p:cNvSpPr>
            <a:spLocks noGrp="1"/>
          </p:cNvSpPr>
          <p:nvPr>
            <p:ph type="dt" sz="quarter" idx="10"/>
          </p:nvPr>
        </p:nvSpPr>
        <p:spPr/>
        <p:txBody>
          <a:bodyPr/>
          <a:lstStyle/>
          <a:p>
            <a:fld id="{33B994FC-D62B-423B-8646-36A42421078A}" type="datetime1">
              <a:rPr lang="zh-CN" altLang="en-US" smtClean="0"/>
              <a:t>2020/2/27</a:t>
            </a:fld>
            <a:endParaRPr lang="en-US" altLang="zh-CN" smtClean="0"/>
          </a:p>
        </p:txBody>
      </p:sp>
      <p:sp>
        <p:nvSpPr>
          <p:cNvPr id="133126" name="灯片编号占位符 5"/>
          <p:cNvSpPr>
            <a:spLocks noGrp="1"/>
          </p:cNvSpPr>
          <p:nvPr>
            <p:ph type="sldNum" sz="quarter" idx="12"/>
          </p:nvPr>
        </p:nvSpPr>
        <p:spPr/>
        <p:txBody>
          <a:bodyPr/>
          <a:lstStyle/>
          <a:p>
            <a:fld id="{11342830-17BD-4CA6-AD92-67675C97B057}" type="slidenum">
              <a:rPr lang="en-US" altLang="zh-CN" smtClean="0"/>
              <a:pPr/>
              <a:t>48</a:t>
            </a:fld>
            <a:endParaRPr lang="en-US" altLang="zh-CN"/>
          </a:p>
        </p:txBody>
      </p:sp>
    </p:spTree>
    <p:extLst>
      <p:ext uri="{BB962C8B-B14F-4D97-AF65-F5344CB8AC3E}">
        <p14:creationId xmlns:p14="http://schemas.microsoft.com/office/powerpoint/2010/main" val="159504331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r>
              <a:rPr lang="zh-CN" altLang="zh-CN" dirty="0" smtClean="0"/>
              <a:t>I</a:t>
            </a:r>
            <a:r>
              <a:rPr lang="zh-CN" altLang="zh-CN" dirty="0" smtClean="0"/>
              <a:t>类指令</a:t>
            </a:r>
            <a:endParaRPr lang="zh-CN" altLang="en-US" dirty="0" smtClean="0"/>
          </a:p>
        </p:txBody>
      </p:sp>
      <p:sp>
        <p:nvSpPr>
          <p:cNvPr id="134147" name="内容占位符 2"/>
          <p:cNvSpPr>
            <a:spLocks noGrp="1"/>
          </p:cNvSpPr>
          <p:nvPr>
            <p:ph idx="1"/>
          </p:nvPr>
        </p:nvSpPr>
        <p:spPr/>
        <p:txBody>
          <a:bodyPr/>
          <a:lstStyle/>
          <a:p>
            <a:r>
              <a:rPr lang="zh-CN" altLang="zh-CN" smtClean="0"/>
              <a:t>包括所有的load和store指令、立即数指令，分支指令、寄存器跳转指令、寄存器链接跳转指令。</a:t>
            </a:r>
          </a:p>
          <a:p>
            <a:r>
              <a:rPr lang="zh-CN" altLang="zh-CN" smtClean="0"/>
              <a:t>立即数字段为16位，用于提供立即数或偏移量。</a:t>
            </a:r>
          </a:p>
          <a:p>
            <a:endParaRPr lang="zh-CN" altLang="en-US" smtClean="0"/>
          </a:p>
        </p:txBody>
      </p:sp>
      <p:sp>
        <p:nvSpPr>
          <p:cNvPr id="134148" name="日期占位符 3"/>
          <p:cNvSpPr>
            <a:spLocks noGrp="1"/>
          </p:cNvSpPr>
          <p:nvPr>
            <p:ph type="dt" sz="quarter" idx="10"/>
          </p:nvPr>
        </p:nvSpPr>
        <p:spPr/>
        <p:txBody>
          <a:bodyPr/>
          <a:lstStyle/>
          <a:p>
            <a:fld id="{5C6B7381-255A-41CA-B1CF-3CEAF80B74F8}" type="datetime1">
              <a:rPr lang="zh-CN" altLang="en-US" smtClean="0"/>
              <a:t>2020/2/27</a:t>
            </a:fld>
            <a:endParaRPr lang="en-US" altLang="zh-CN" smtClean="0"/>
          </a:p>
        </p:txBody>
      </p:sp>
      <p:sp>
        <p:nvSpPr>
          <p:cNvPr id="134150" name="灯片编号占位符 5"/>
          <p:cNvSpPr>
            <a:spLocks noGrp="1"/>
          </p:cNvSpPr>
          <p:nvPr>
            <p:ph type="sldNum" sz="quarter" idx="12"/>
          </p:nvPr>
        </p:nvSpPr>
        <p:spPr/>
        <p:txBody>
          <a:bodyPr/>
          <a:lstStyle/>
          <a:p>
            <a:fld id="{A84044F2-D7FA-4CF4-923F-3D336ED8B314}" type="slidenum">
              <a:rPr lang="en-US" altLang="zh-CN" smtClean="0"/>
              <a:pPr/>
              <a:t>49</a:t>
            </a:fld>
            <a:endParaRPr lang="en-US" altLang="zh-CN"/>
          </a:p>
        </p:txBody>
      </p:sp>
      <p:graphicFrame>
        <p:nvGraphicFramePr>
          <p:cNvPr id="134151" name="Object 4" descr="Rectangle: Click to edit Master text styles&#10;Second level&#10;Third level&#10;Fourth level&#10;Fifth level"/>
          <p:cNvGraphicFramePr>
            <a:graphicFrameLocks noChangeAspect="1"/>
          </p:cNvGraphicFramePr>
          <p:nvPr/>
        </p:nvGraphicFramePr>
        <p:xfrm>
          <a:off x="1096963" y="3667125"/>
          <a:ext cx="7056437" cy="1327150"/>
        </p:xfrm>
        <a:graphic>
          <a:graphicData uri="http://schemas.openxmlformats.org/presentationml/2006/ole">
            <mc:AlternateContent xmlns:mc="http://schemas.openxmlformats.org/markup-compatibility/2006">
              <mc:Choice xmlns:v="urn:schemas-microsoft-com:vml" Requires="v">
                <p:oleObj spid="_x0000_s4100" r:id="rId3" imgW="3648471" imgH="689223" progId="Word.Picture.8">
                  <p:embed/>
                </p:oleObj>
              </mc:Choice>
              <mc:Fallback>
                <p:oleObj r:id="rId3" imgW="3648471" imgH="689223" progId="Word.Picture.8">
                  <p:embed/>
                  <p:pic>
                    <p:nvPicPr>
                      <p:cNvPr id="134151" name="Object 4" descr="Rectangle: Click to edit Master text styles&#10;Second level&#10;Third level&#10;Fourth level&#10;Fifth le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3667125"/>
                        <a:ext cx="7056437" cy="1327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10179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2115" y="3123229"/>
            <a:ext cx="8452399" cy="5051833"/>
          </a:xfrm>
        </p:spPr>
        <p:txBody>
          <a:bodyPr/>
          <a:lstStyle/>
          <a:p>
            <a:pPr marL="0" indent="0" algn="ctr">
              <a:buNone/>
            </a:pPr>
            <a:r>
              <a:rPr lang="en-US" altLang="zh-CN" dirty="0" smtClean="0"/>
              <a:t>Fundamental Considerations in Designing an </a:t>
            </a:r>
            <a:r>
              <a:rPr lang="en-US" altLang="zh-CN" dirty="0" smtClean="0"/>
              <a:t>Instruction </a:t>
            </a:r>
            <a:r>
              <a:rPr lang="en-US" altLang="zh-CN" dirty="0" smtClean="0"/>
              <a:t>Set Architecture</a:t>
            </a:r>
            <a:endParaRPr lang="zh-CN" altLang="en-US" dirty="0"/>
          </a:p>
        </p:txBody>
      </p:sp>
      <p:sp>
        <p:nvSpPr>
          <p:cNvPr id="4" name="日期占位符 3"/>
          <p:cNvSpPr>
            <a:spLocks noGrp="1"/>
          </p:cNvSpPr>
          <p:nvPr>
            <p:ph type="dt" sz="half" idx="10"/>
          </p:nvPr>
        </p:nvSpPr>
        <p:spPr/>
        <p:txBody>
          <a:bodyPr/>
          <a:lstStyle/>
          <a:p>
            <a:fld id="{5A47E342-566D-4D2E-B025-45161A5A88C7}" type="datetime1">
              <a:rPr lang="en-US" altLang="zh-CN" smtClean="0"/>
              <a:pPr/>
              <a:t>2/27/2020</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5</a:t>
            </a:fld>
            <a:endParaRPr lang="zh-CN" altLang="en-US" dirty="0"/>
          </a:p>
        </p:txBody>
      </p:sp>
    </p:spTree>
    <p:extLst>
      <p:ext uri="{BB962C8B-B14F-4D97-AF65-F5344CB8AC3E}">
        <p14:creationId xmlns:p14="http://schemas.microsoft.com/office/powerpoint/2010/main" val="3637861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normAutofit/>
          </a:bodyPr>
          <a:lstStyle/>
          <a:p>
            <a:r>
              <a:rPr lang="zh-CN" altLang="en-US" dirty="0" smtClean="0"/>
              <a:t>具体</a:t>
            </a:r>
            <a:r>
              <a:rPr lang="zh-CN" altLang="en-US" dirty="0" smtClean="0"/>
              <a:t>的</a:t>
            </a:r>
            <a:r>
              <a:rPr lang="en-US" altLang="zh-CN" dirty="0" smtClean="0"/>
              <a:t>I</a:t>
            </a:r>
            <a:r>
              <a:rPr lang="zh-CN" altLang="en-US" dirty="0" smtClean="0"/>
              <a:t>类指令</a:t>
            </a:r>
          </a:p>
        </p:txBody>
      </p:sp>
      <p:sp>
        <p:nvSpPr>
          <p:cNvPr id="135171" name="内容占位符 2"/>
          <p:cNvSpPr>
            <a:spLocks noGrp="1"/>
          </p:cNvSpPr>
          <p:nvPr>
            <p:ph idx="1"/>
          </p:nvPr>
        </p:nvSpPr>
        <p:spPr/>
        <p:txBody>
          <a:bodyPr>
            <a:normAutofit fontScale="85000" lnSpcReduction="20000"/>
          </a:bodyPr>
          <a:lstStyle/>
          <a:p>
            <a:r>
              <a:rPr lang="zh-CN" altLang="zh-CN" dirty="0" smtClean="0"/>
              <a:t>load指令</a:t>
            </a:r>
          </a:p>
          <a:p>
            <a:pPr lvl="1"/>
            <a:r>
              <a:rPr lang="zh-CN" altLang="zh-CN" dirty="0" smtClean="0"/>
              <a:t>       访存有效地址：Regs[rs]＋immediate</a:t>
            </a:r>
          </a:p>
          <a:p>
            <a:pPr lvl="1"/>
            <a:r>
              <a:rPr lang="zh-CN" altLang="zh-CN" dirty="0" smtClean="0"/>
              <a:t>       从存储器取来的数据放入寄存器rt</a:t>
            </a:r>
          </a:p>
          <a:p>
            <a:r>
              <a:rPr lang="zh-CN" altLang="zh-CN" dirty="0" smtClean="0"/>
              <a:t>store指令</a:t>
            </a:r>
          </a:p>
          <a:p>
            <a:pPr lvl="1"/>
            <a:r>
              <a:rPr lang="zh-CN" altLang="zh-CN" dirty="0" smtClean="0"/>
              <a:t>       访存有效地址：Regs[rs]＋immediate</a:t>
            </a:r>
          </a:p>
          <a:p>
            <a:pPr lvl="1"/>
            <a:r>
              <a:rPr lang="zh-CN" altLang="zh-CN" dirty="0" smtClean="0"/>
              <a:t>       要存入存储器的数据放在寄存器rt中</a:t>
            </a:r>
          </a:p>
          <a:p>
            <a:r>
              <a:rPr lang="zh-CN" altLang="zh-CN" dirty="0" smtClean="0"/>
              <a:t>立即数指令</a:t>
            </a:r>
          </a:p>
          <a:p>
            <a:pPr lvl="1"/>
            <a:r>
              <a:rPr lang="zh-CN" altLang="zh-CN" dirty="0" smtClean="0"/>
              <a:t>       Regs[rt] ← Regs[rs] op immediate</a:t>
            </a:r>
          </a:p>
          <a:p>
            <a:r>
              <a:rPr lang="zh-CN" altLang="zh-CN" dirty="0" smtClean="0"/>
              <a:t>分支指令</a:t>
            </a:r>
          </a:p>
          <a:p>
            <a:pPr lvl="1"/>
            <a:r>
              <a:rPr lang="zh-CN" altLang="zh-CN" dirty="0" smtClean="0"/>
              <a:t>       转移目标地址：Regs[rs]＋immediate，rt无用</a:t>
            </a:r>
          </a:p>
          <a:p>
            <a:r>
              <a:rPr lang="zh-CN" altLang="zh-CN" dirty="0" smtClean="0"/>
              <a:t>寄存器跳转、寄存器跳转并链接</a:t>
            </a:r>
          </a:p>
          <a:p>
            <a:pPr lvl="1"/>
            <a:r>
              <a:rPr lang="zh-CN" altLang="zh-CN" dirty="0" smtClean="0"/>
              <a:t>       转移目标地址为Regs[rs]</a:t>
            </a:r>
          </a:p>
          <a:p>
            <a:endParaRPr lang="zh-CN" altLang="en-US" dirty="0" smtClean="0"/>
          </a:p>
        </p:txBody>
      </p:sp>
      <p:sp>
        <p:nvSpPr>
          <p:cNvPr id="135172" name="日期占位符 3"/>
          <p:cNvSpPr>
            <a:spLocks noGrp="1"/>
          </p:cNvSpPr>
          <p:nvPr>
            <p:ph type="dt" sz="quarter" idx="10"/>
          </p:nvPr>
        </p:nvSpPr>
        <p:spPr/>
        <p:txBody>
          <a:bodyPr/>
          <a:lstStyle/>
          <a:p>
            <a:fld id="{F26F7568-0E71-430E-81F5-23E41A50CD47}" type="datetime1">
              <a:rPr lang="zh-CN" altLang="en-US" smtClean="0"/>
              <a:t>2020/2/27</a:t>
            </a:fld>
            <a:endParaRPr lang="en-US" altLang="zh-CN" smtClean="0"/>
          </a:p>
        </p:txBody>
      </p:sp>
      <p:sp>
        <p:nvSpPr>
          <p:cNvPr id="135174" name="灯片编号占位符 5"/>
          <p:cNvSpPr>
            <a:spLocks noGrp="1"/>
          </p:cNvSpPr>
          <p:nvPr>
            <p:ph type="sldNum" sz="quarter" idx="12"/>
          </p:nvPr>
        </p:nvSpPr>
        <p:spPr/>
        <p:txBody>
          <a:bodyPr/>
          <a:lstStyle/>
          <a:p>
            <a:fld id="{05CFEB6E-63EB-4987-90BF-99AAD7C88DB9}" type="slidenum">
              <a:rPr lang="en-US" altLang="zh-CN" smtClean="0"/>
              <a:pPr/>
              <a:t>50</a:t>
            </a:fld>
            <a:endParaRPr lang="en-US" altLang="zh-CN"/>
          </a:p>
        </p:txBody>
      </p:sp>
    </p:spTree>
    <p:extLst>
      <p:ext uri="{BB962C8B-B14F-4D97-AF65-F5344CB8AC3E}">
        <p14:creationId xmlns:p14="http://schemas.microsoft.com/office/powerpoint/2010/main" val="261917824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zh-CN" altLang="zh-CN" dirty="0" smtClean="0"/>
              <a:t>R</a:t>
            </a:r>
            <a:r>
              <a:rPr lang="zh-CN" altLang="zh-CN" dirty="0" smtClean="0"/>
              <a:t>类指令</a:t>
            </a:r>
          </a:p>
        </p:txBody>
      </p:sp>
      <p:sp>
        <p:nvSpPr>
          <p:cNvPr id="136195" name="内容占位符 2"/>
          <p:cNvSpPr>
            <a:spLocks noGrp="1"/>
          </p:cNvSpPr>
          <p:nvPr>
            <p:ph idx="1"/>
          </p:nvPr>
        </p:nvSpPr>
        <p:spPr/>
        <p:txBody>
          <a:bodyPr/>
          <a:lstStyle/>
          <a:p>
            <a:r>
              <a:rPr lang="zh-CN" altLang="zh-CN" smtClean="0"/>
              <a:t>包括ALU指令、专用寄存器读/写指令、move指令等</a:t>
            </a:r>
          </a:p>
          <a:p>
            <a:r>
              <a:rPr lang="zh-CN" altLang="zh-CN" smtClean="0"/>
              <a:t>ALU指令</a:t>
            </a:r>
          </a:p>
          <a:p>
            <a:pPr lvl="1"/>
            <a:r>
              <a:rPr lang="zh-CN" altLang="zh-CN" smtClean="0"/>
              <a:t>      Regs[rd]← Regs[rs] funct Regs[rt]</a:t>
            </a:r>
          </a:p>
          <a:p>
            <a:pPr lvl="1"/>
            <a:r>
              <a:rPr lang="zh-CN" altLang="zh-CN" smtClean="0"/>
              <a:t>      func为具体的运算操作编码</a:t>
            </a:r>
          </a:p>
          <a:p>
            <a:endParaRPr lang="zh-CN" altLang="en-US" smtClean="0"/>
          </a:p>
        </p:txBody>
      </p:sp>
      <p:sp>
        <p:nvSpPr>
          <p:cNvPr id="136196" name="日期占位符 3"/>
          <p:cNvSpPr>
            <a:spLocks noGrp="1"/>
          </p:cNvSpPr>
          <p:nvPr>
            <p:ph type="dt" sz="quarter" idx="10"/>
          </p:nvPr>
        </p:nvSpPr>
        <p:spPr/>
        <p:txBody>
          <a:bodyPr/>
          <a:lstStyle/>
          <a:p>
            <a:fld id="{C8A869CE-53F4-4732-A7A2-DA9DF7F2E68F}" type="datetime1">
              <a:rPr lang="zh-CN" altLang="en-US" smtClean="0"/>
              <a:t>2020/2/27</a:t>
            </a:fld>
            <a:endParaRPr lang="en-US" altLang="zh-CN" smtClean="0"/>
          </a:p>
        </p:txBody>
      </p:sp>
      <p:sp>
        <p:nvSpPr>
          <p:cNvPr id="136198" name="灯片编号占位符 5"/>
          <p:cNvSpPr>
            <a:spLocks noGrp="1"/>
          </p:cNvSpPr>
          <p:nvPr>
            <p:ph type="sldNum" sz="quarter" idx="12"/>
          </p:nvPr>
        </p:nvSpPr>
        <p:spPr/>
        <p:txBody>
          <a:bodyPr/>
          <a:lstStyle/>
          <a:p>
            <a:fld id="{43E983E3-BAD3-42BA-AC65-E3872579CE67}" type="slidenum">
              <a:rPr lang="en-US" altLang="zh-CN" smtClean="0"/>
              <a:pPr/>
              <a:t>51</a:t>
            </a:fld>
            <a:endParaRPr lang="en-US" altLang="zh-CN"/>
          </a:p>
        </p:txBody>
      </p:sp>
      <p:graphicFrame>
        <p:nvGraphicFramePr>
          <p:cNvPr id="136199" name="Object 5" descr="Rectangle: Click to edit Master text styles&#10;Second level&#10;Third level&#10;Fourth level&#10;Fifth level"/>
          <p:cNvGraphicFramePr>
            <a:graphicFrameLocks noChangeAspect="1"/>
          </p:cNvGraphicFramePr>
          <p:nvPr>
            <p:extLst/>
          </p:nvPr>
        </p:nvGraphicFramePr>
        <p:xfrm>
          <a:off x="1195388" y="4006850"/>
          <a:ext cx="6940550" cy="1295400"/>
        </p:xfrm>
        <a:graphic>
          <a:graphicData uri="http://schemas.openxmlformats.org/presentationml/2006/ole">
            <mc:AlternateContent xmlns:mc="http://schemas.openxmlformats.org/markup-compatibility/2006">
              <mc:Choice xmlns:v="urn:schemas-microsoft-com:vml" Requires="v">
                <p:oleObj spid="_x0000_s5124" name="Picture" r:id="rId4" imgW="3661920" imgH="689760" progId="Word.Picture.8">
                  <p:embed/>
                </p:oleObj>
              </mc:Choice>
              <mc:Fallback>
                <p:oleObj name="Picture" r:id="rId4" imgW="3661920" imgH="689760" progId="Word.Picture.8">
                  <p:embed/>
                  <p:pic>
                    <p:nvPicPr>
                      <p:cNvPr id="136199" name="Object 5" descr="Rectangle: Click to edit Master text styles&#10;Second level&#10;Third level&#10;Fourth level&#10;Fifth level"/>
                      <p:cNvPicPr>
                        <a:picLocks noChangeAspect="1" noChangeArrowheads="1"/>
                      </p:cNvPicPr>
                      <p:nvPr/>
                    </p:nvPicPr>
                    <p:blipFill>
                      <a:blip r:embed="rId5"/>
                      <a:srcRect/>
                      <a:stretch>
                        <a:fillRect/>
                      </a:stretch>
                    </p:blipFill>
                    <p:spPr bwMode="auto">
                      <a:xfrm>
                        <a:off x="1195388" y="4006850"/>
                        <a:ext cx="694055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478697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r>
              <a:rPr lang="zh-CN" altLang="zh-CN" dirty="0" smtClean="0"/>
              <a:t>J</a:t>
            </a:r>
            <a:r>
              <a:rPr lang="zh-CN" altLang="zh-CN" dirty="0" smtClean="0"/>
              <a:t>类指令</a:t>
            </a:r>
            <a:endParaRPr lang="zh-CN" altLang="en-US" dirty="0" smtClean="0"/>
          </a:p>
        </p:txBody>
      </p:sp>
      <p:sp>
        <p:nvSpPr>
          <p:cNvPr id="137219" name="内容占位符 2"/>
          <p:cNvSpPr>
            <a:spLocks noGrp="1"/>
          </p:cNvSpPr>
          <p:nvPr>
            <p:ph idx="1"/>
          </p:nvPr>
        </p:nvSpPr>
        <p:spPr/>
        <p:txBody>
          <a:bodyPr/>
          <a:lstStyle/>
          <a:p>
            <a:r>
              <a:rPr lang="zh-CN" altLang="zh-CN" smtClean="0"/>
              <a:t>包括跳转指令、跳转并链接指令、自陷指令、异常返回指令</a:t>
            </a:r>
          </a:p>
          <a:p>
            <a:r>
              <a:rPr lang="zh-CN" altLang="zh-CN" smtClean="0"/>
              <a:t>在这类指令中，指令字的低26位是偏移量，它与PC值相加形成跳转的地址</a:t>
            </a:r>
            <a:endParaRPr lang="zh-CN" altLang="en-US" smtClean="0"/>
          </a:p>
        </p:txBody>
      </p:sp>
      <p:sp>
        <p:nvSpPr>
          <p:cNvPr id="137220" name="日期占位符 3"/>
          <p:cNvSpPr>
            <a:spLocks noGrp="1"/>
          </p:cNvSpPr>
          <p:nvPr>
            <p:ph type="dt" sz="quarter" idx="10"/>
          </p:nvPr>
        </p:nvSpPr>
        <p:spPr/>
        <p:txBody>
          <a:bodyPr/>
          <a:lstStyle/>
          <a:p>
            <a:fld id="{79055410-34B4-4273-8A74-34A1AD284D3A}" type="datetime1">
              <a:rPr lang="zh-CN" altLang="en-US" smtClean="0"/>
              <a:t>2020/2/27</a:t>
            </a:fld>
            <a:endParaRPr lang="en-US" altLang="zh-CN" smtClean="0"/>
          </a:p>
        </p:txBody>
      </p:sp>
      <p:sp>
        <p:nvSpPr>
          <p:cNvPr id="137222" name="灯片编号占位符 5"/>
          <p:cNvSpPr>
            <a:spLocks noGrp="1"/>
          </p:cNvSpPr>
          <p:nvPr>
            <p:ph type="sldNum" sz="quarter" idx="12"/>
          </p:nvPr>
        </p:nvSpPr>
        <p:spPr/>
        <p:txBody>
          <a:bodyPr/>
          <a:lstStyle/>
          <a:p>
            <a:fld id="{6535AD23-CE21-4D06-91D5-EA9EDA9D931D}" type="slidenum">
              <a:rPr lang="en-US" altLang="zh-CN" smtClean="0"/>
              <a:pPr/>
              <a:t>52</a:t>
            </a:fld>
            <a:endParaRPr lang="en-US" altLang="zh-CN"/>
          </a:p>
        </p:txBody>
      </p:sp>
      <p:graphicFrame>
        <p:nvGraphicFramePr>
          <p:cNvPr id="137223" name="Object 5" descr="Rectangle: Click to edit Master text styles&#10;Second level&#10;Third level&#10;Fourth level&#10;Fifth level"/>
          <p:cNvGraphicFramePr>
            <a:graphicFrameLocks noChangeAspect="1"/>
          </p:cNvGraphicFramePr>
          <p:nvPr/>
        </p:nvGraphicFramePr>
        <p:xfrm>
          <a:off x="1116013" y="4116388"/>
          <a:ext cx="6769100" cy="1273175"/>
        </p:xfrm>
        <a:graphic>
          <a:graphicData uri="http://schemas.openxmlformats.org/presentationml/2006/ole">
            <mc:AlternateContent xmlns:mc="http://schemas.openxmlformats.org/markup-compatibility/2006">
              <mc:Choice xmlns:v="urn:schemas-microsoft-com:vml" Requires="v">
                <p:oleObj spid="_x0000_s6148" r:id="rId3" imgW="3648471" imgH="689223" progId="Word.Picture.8">
                  <p:embed/>
                </p:oleObj>
              </mc:Choice>
              <mc:Fallback>
                <p:oleObj r:id="rId3" imgW="3648471" imgH="689223" progId="Word.Picture.8">
                  <p:embed/>
                  <p:pic>
                    <p:nvPicPr>
                      <p:cNvPr id="137223" name="Object 5" descr="Rectangle: Click to edit Master text styles&#10;Second level&#10;Third level&#10;Fourth level&#10;Fifth le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116388"/>
                        <a:ext cx="6769100"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0269700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r>
              <a:rPr lang="en-US" altLang="zh-CN" dirty="0" smtClean="0"/>
              <a:t>Recap</a:t>
            </a:r>
            <a:r>
              <a:rPr lang="zh-CN" altLang="en-US" dirty="0" smtClean="0"/>
              <a:t>：</a:t>
            </a:r>
            <a:r>
              <a:rPr lang="zh-CN" altLang="zh-CN" dirty="0" smtClean="0"/>
              <a:t>MIPS的操作</a:t>
            </a:r>
            <a:endParaRPr lang="zh-CN" altLang="en-US" dirty="0" smtClean="0"/>
          </a:p>
        </p:txBody>
      </p:sp>
      <p:sp>
        <p:nvSpPr>
          <p:cNvPr id="138244" name="日期占位符 3"/>
          <p:cNvSpPr>
            <a:spLocks noGrp="1"/>
          </p:cNvSpPr>
          <p:nvPr>
            <p:ph type="dt" sz="half" idx="10"/>
          </p:nvPr>
        </p:nvSpPr>
        <p:spPr/>
        <p:txBody>
          <a:bodyPr/>
          <a:lstStyle/>
          <a:p>
            <a:fld id="{DC57942A-6FE4-4211-A626-EA04BB92E8F8}" type="datetime1">
              <a:rPr lang="zh-CN" altLang="en-US" smtClean="0"/>
              <a:t>2020/2/27</a:t>
            </a:fld>
            <a:endParaRPr lang="en-US" altLang="zh-CN" smtClean="0"/>
          </a:p>
        </p:txBody>
      </p:sp>
      <p:sp>
        <p:nvSpPr>
          <p:cNvPr id="138246" name="灯片编号占位符 5"/>
          <p:cNvSpPr>
            <a:spLocks noGrp="1"/>
          </p:cNvSpPr>
          <p:nvPr>
            <p:ph type="sldNum" sz="quarter" idx="12"/>
          </p:nvPr>
        </p:nvSpPr>
        <p:spPr/>
        <p:txBody>
          <a:bodyPr/>
          <a:lstStyle/>
          <a:p>
            <a:fld id="{A10BF0F4-173B-49AC-9C9D-8304D0D80510}" type="slidenum">
              <a:rPr lang="en-US" altLang="zh-CN" smtClean="0"/>
              <a:pPr/>
              <a:t>53</a:t>
            </a:fld>
            <a:endParaRPr lang="en-US" altLang="zh-CN"/>
          </a:p>
        </p:txBody>
      </p:sp>
      <p:sp>
        <p:nvSpPr>
          <p:cNvPr id="138243" name="内容占位符 2"/>
          <p:cNvSpPr>
            <a:spLocks noGrp="1"/>
          </p:cNvSpPr>
          <p:nvPr>
            <p:ph idx="4294967295"/>
          </p:nvPr>
        </p:nvSpPr>
        <p:spPr>
          <a:xfrm>
            <a:off x="958468" y="1121101"/>
            <a:ext cx="7467600" cy="5097462"/>
          </a:xfrm>
        </p:spPr>
        <p:txBody>
          <a:bodyPr>
            <a:normAutofit fontScale="85000" lnSpcReduction="10000"/>
          </a:bodyPr>
          <a:lstStyle/>
          <a:p>
            <a:pPr marL="457200" indent="-457200"/>
            <a:r>
              <a:rPr lang="zh-CN" altLang="zh-CN" dirty="0" smtClean="0"/>
              <a:t>MIPS指令可以分为四大类</a:t>
            </a:r>
          </a:p>
          <a:p>
            <a:pPr lvl="1"/>
            <a:r>
              <a:rPr lang="zh-CN" altLang="zh-CN" dirty="0" smtClean="0"/>
              <a:t>load和store</a:t>
            </a:r>
            <a:r>
              <a:rPr lang="zh-CN" altLang="en-US" dirty="0" smtClean="0"/>
              <a:t>、</a:t>
            </a:r>
            <a:r>
              <a:rPr lang="zh-CN" altLang="zh-CN" dirty="0" smtClean="0"/>
              <a:t>ALU操作</a:t>
            </a:r>
            <a:r>
              <a:rPr lang="zh-CN" altLang="en-US" dirty="0" smtClean="0"/>
              <a:t>、</a:t>
            </a:r>
            <a:r>
              <a:rPr lang="zh-CN" altLang="zh-CN" dirty="0" smtClean="0"/>
              <a:t>分支与跳转</a:t>
            </a:r>
            <a:r>
              <a:rPr lang="zh-CN" altLang="en-US" dirty="0" smtClean="0"/>
              <a:t>、</a:t>
            </a:r>
            <a:r>
              <a:rPr lang="zh-CN" altLang="zh-CN" dirty="0" smtClean="0"/>
              <a:t>浮点操作</a:t>
            </a:r>
          </a:p>
          <a:p>
            <a:pPr marL="457200" indent="-457200"/>
            <a:r>
              <a:rPr lang="zh-CN" altLang="zh-CN" dirty="0" smtClean="0">
                <a:hlinkClick r:id="rId2" action="ppaction://program"/>
              </a:rPr>
              <a:t>符号的意义 </a:t>
            </a:r>
            <a:endParaRPr lang="zh-CN" altLang="zh-CN" dirty="0" smtClean="0"/>
          </a:p>
          <a:p>
            <a:pPr lvl="1"/>
            <a:r>
              <a:rPr lang="zh-CN" altLang="zh-CN" dirty="0" smtClean="0">
                <a:solidFill>
                  <a:srgbClr val="D60093"/>
                </a:solidFill>
              </a:rPr>
              <a:t>x←</a:t>
            </a:r>
            <a:r>
              <a:rPr lang="zh-CN" altLang="zh-CN" baseline="-25000" dirty="0" smtClean="0">
                <a:solidFill>
                  <a:srgbClr val="D60093"/>
                </a:solidFill>
              </a:rPr>
              <a:t>n</a:t>
            </a:r>
            <a:r>
              <a:rPr lang="zh-CN" altLang="zh-CN" dirty="0" smtClean="0">
                <a:solidFill>
                  <a:srgbClr val="D60093"/>
                </a:solidFill>
              </a:rPr>
              <a:t>y：</a:t>
            </a:r>
            <a:r>
              <a:rPr lang="zh-CN" altLang="zh-CN" dirty="0" smtClean="0"/>
              <a:t>从y传送n位到x</a:t>
            </a:r>
          </a:p>
          <a:p>
            <a:pPr lvl="1"/>
            <a:r>
              <a:rPr lang="zh-CN" altLang="zh-CN" dirty="0" smtClean="0">
                <a:solidFill>
                  <a:srgbClr val="D60093"/>
                </a:solidFill>
              </a:rPr>
              <a:t>x，y←z：</a:t>
            </a:r>
            <a:r>
              <a:rPr lang="zh-CN" altLang="zh-CN" dirty="0" smtClean="0"/>
              <a:t>把z传送到x和y</a:t>
            </a:r>
            <a:endParaRPr lang="en-US" altLang="zh-CN" dirty="0" smtClean="0"/>
          </a:p>
          <a:p>
            <a:pPr lvl="1">
              <a:lnSpc>
                <a:spcPct val="120000"/>
              </a:lnSpc>
            </a:pPr>
            <a:r>
              <a:rPr lang="zh-CN" altLang="zh-CN" dirty="0" smtClean="0">
                <a:solidFill>
                  <a:srgbClr val="D60093"/>
                </a:solidFill>
              </a:rPr>
              <a:t>下标：</a:t>
            </a:r>
            <a:r>
              <a:rPr lang="zh-CN" altLang="zh-CN" dirty="0" smtClean="0"/>
              <a:t>表示字段中具体的位；</a:t>
            </a:r>
          </a:p>
          <a:p>
            <a:pPr lvl="2">
              <a:lnSpc>
                <a:spcPct val="120000"/>
              </a:lnSpc>
            </a:pPr>
            <a:r>
              <a:rPr lang="zh-CN" altLang="zh-CN" dirty="0" smtClean="0"/>
              <a:t>对于指令和数据，按从最高位到最低位（即从左到右）的顺序依次编号，</a:t>
            </a:r>
            <a:r>
              <a:rPr lang="zh-CN" altLang="zh-CN" dirty="0" smtClean="0">
                <a:solidFill>
                  <a:srgbClr val="FF0000"/>
                </a:solidFill>
              </a:rPr>
              <a:t>最高位为第0位，次高位为第1位</a:t>
            </a:r>
            <a:r>
              <a:rPr lang="zh-CN" altLang="zh-CN" dirty="0" smtClean="0"/>
              <a:t>，依此类推。</a:t>
            </a:r>
          </a:p>
          <a:p>
            <a:pPr lvl="2">
              <a:lnSpc>
                <a:spcPct val="120000"/>
              </a:lnSpc>
            </a:pPr>
            <a:r>
              <a:rPr lang="zh-CN" altLang="zh-CN" dirty="0" smtClean="0"/>
              <a:t>下标可以是一个数字，也可以是一个范围。</a:t>
            </a:r>
            <a:r>
              <a:rPr lang="zh-CN" altLang="zh-CN" dirty="0" smtClean="0">
                <a:solidFill>
                  <a:srgbClr val="E24C05"/>
                </a:solidFill>
              </a:rPr>
              <a:t>例如：</a:t>
            </a:r>
            <a:endParaRPr lang="zh-CN" altLang="zh-CN" dirty="0" smtClean="0"/>
          </a:p>
          <a:p>
            <a:pPr lvl="2">
              <a:lnSpc>
                <a:spcPct val="120000"/>
              </a:lnSpc>
              <a:buFont typeface="Wingdings" pitchFamily="2" charset="2"/>
              <a:buNone/>
            </a:pPr>
            <a:r>
              <a:rPr lang="zh-CN" altLang="zh-CN" dirty="0" smtClean="0">
                <a:solidFill>
                  <a:srgbClr val="E24C05"/>
                </a:solidFill>
              </a:rPr>
              <a:t>　</a:t>
            </a:r>
            <a:r>
              <a:rPr lang="zh-CN" altLang="zh-CN" dirty="0" smtClean="0"/>
              <a:t>Regs[R4]</a:t>
            </a:r>
            <a:r>
              <a:rPr lang="zh-CN" altLang="zh-CN" baseline="-25000" dirty="0" smtClean="0"/>
              <a:t>0</a:t>
            </a:r>
            <a:r>
              <a:rPr lang="zh-CN" altLang="zh-CN" dirty="0" smtClean="0"/>
              <a:t>：R4的符号位</a:t>
            </a:r>
            <a:r>
              <a:rPr lang="zh-CN" altLang="en-US" dirty="0" smtClean="0"/>
              <a:t>；</a:t>
            </a:r>
            <a:r>
              <a:rPr lang="zh-CN" altLang="zh-CN" dirty="0" smtClean="0"/>
              <a:t>Regs[R4]</a:t>
            </a:r>
            <a:r>
              <a:rPr lang="zh-CN" altLang="zh-CN" baseline="-25000" dirty="0" smtClean="0"/>
              <a:t>56..63</a:t>
            </a:r>
            <a:r>
              <a:rPr lang="zh-CN" altLang="zh-CN" dirty="0" smtClean="0"/>
              <a:t>：R4的最低字节</a:t>
            </a:r>
          </a:p>
          <a:p>
            <a:pPr marL="457200" indent="-457200"/>
            <a:endParaRPr lang="zh-CN" altLang="en-US" dirty="0" smtClean="0"/>
          </a:p>
        </p:txBody>
      </p:sp>
    </p:spTree>
    <p:extLst>
      <p:ext uri="{BB962C8B-B14F-4D97-AF65-F5344CB8AC3E}">
        <p14:creationId xmlns:p14="http://schemas.microsoft.com/office/powerpoint/2010/main" val="300479839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139268" name="日期占位符 3"/>
          <p:cNvSpPr>
            <a:spLocks noGrp="1"/>
          </p:cNvSpPr>
          <p:nvPr>
            <p:ph type="dt" sz="half" idx="10"/>
          </p:nvPr>
        </p:nvSpPr>
        <p:spPr>
          <a:noFill/>
        </p:spPr>
        <p:txBody>
          <a:bodyPr/>
          <a:lstStyle/>
          <a:p>
            <a:fld id="{33C14118-51B0-4C7A-895F-432393E20F32}" type="datetime1">
              <a:rPr lang="zh-CN" altLang="en-US" smtClean="0"/>
              <a:t>2020/2/27</a:t>
            </a:fld>
            <a:endParaRPr lang="en-US" altLang="zh-CN" smtClean="0"/>
          </a:p>
        </p:txBody>
      </p:sp>
      <p:sp>
        <p:nvSpPr>
          <p:cNvPr id="139270" name="灯片编号占位符 5"/>
          <p:cNvSpPr>
            <a:spLocks noGrp="1"/>
          </p:cNvSpPr>
          <p:nvPr>
            <p:ph type="sldNum" sz="quarter" idx="12"/>
          </p:nvPr>
        </p:nvSpPr>
        <p:spPr>
          <a:noFill/>
        </p:spPr>
        <p:txBody>
          <a:bodyPr/>
          <a:lstStyle/>
          <a:p>
            <a:fld id="{39B91D0B-A0BB-4289-B0DF-3B073AC71C0A}" type="slidenum">
              <a:rPr lang="en-US" altLang="zh-CN"/>
              <a:pPr/>
              <a:t>54</a:t>
            </a:fld>
            <a:endParaRPr lang="en-US" altLang="zh-CN"/>
          </a:p>
        </p:txBody>
      </p:sp>
      <p:sp>
        <p:nvSpPr>
          <p:cNvPr id="139267" name="内容占位符 2"/>
          <p:cNvSpPr>
            <a:spLocks noGrp="1"/>
          </p:cNvSpPr>
          <p:nvPr>
            <p:ph idx="4294967295"/>
          </p:nvPr>
        </p:nvSpPr>
        <p:spPr>
          <a:xfrm>
            <a:off x="473726" y="1115669"/>
            <a:ext cx="8229600" cy="5051425"/>
          </a:xfrm>
        </p:spPr>
        <p:txBody>
          <a:bodyPr>
            <a:normAutofit fontScale="92500"/>
          </a:bodyPr>
          <a:lstStyle/>
          <a:p>
            <a:pPr marL="1085850" lvl="1" indent="-457200">
              <a:lnSpc>
                <a:spcPct val="120000"/>
              </a:lnSpc>
            </a:pPr>
            <a:r>
              <a:rPr lang="zh-CN" altLang="zh-CN" sz="2000" dirty="0" smtClean="0">
                <a:solidFill>
                  <a:srgbClr val="D60093"/>
                </a:solidFill>
              </a:rPr>
              <a:t>Mem：</a:t>
            </a:r>
            <a:r>
              <a:rPr lang="zh-CN" altLang="zh-CN" sz="2000" dirty="0" smtClean="0"/>
              <a:t>表示主存；按字节寻址，可以传输任意个字节。</a:t>
            </a:r>
            <a:endParaRPr lang="en-US" altLang="zh-CN" sz="2000" dirty="0" smtClean="0">
              <a:solidFill>
                <a:srgbClr val="D60093"/>
              </a:solidFill>
            </a:endParaRPr>
          </a:p>
          <a:p>
            <a:pPr marL="1085850" lvl="1" indent="-457200">
              <a:lnSpc>
                <a:spcPct val="120000"/>
              </a:lnSpc>
            </a:pPr>
            <a:r>
              <a:rPr lang="zh-CN" altLang="zh-CN" sz="2000" dirty="0" smtClean="0">
                <a:solidFill>
                  <a:srgbClr val="D60093"/>
                </a:solidFill>
              </a:rPr>
              <a:t>上标：</a:t>
            </a:r>
            <a:r>
              <a:rPr lang="zh-CN" altLang="zh-CN" sz="2000" dirty="0" smtClean="0"/>
              <a:t>用于表示对字段进行复制的次数。</a:t>
            </a:r>
          </a:p>
          <a:p>
            <a:pPr lvl="2">
              <a:lnSpc>
                <a:spcPct val="120000"/>
              </a:lnSpc>
              <a:buFont typeface="Wingdings" pitchFamily="2" charset="2"/>
              <a:buNone/>
            </a:pPr>
            <a:r>
              <a:rPr lang="zh-CN" altLang="zh-CN" dirty="0" smtClean="0">
                <a:solidFill>
                  <a:srgbClr val="E24C05"/>
                </a:solidFill>
              </a:rPr>
              <a:t>例如：</a:t>
            </a:r>
            <a:r>
              <a:rPr lang="zh-CN" altLang="zh-CN" dirty="0" smtClean="0"/>
              <a:t>0</a:t>
            </a:r>
            <a:r>
              <a:rPr lang="zh-CN" altLang="zh-CN" sz="1000" dirty="0" smtClean="0"/>
              <a:t> </a:t>
            </a:r>
            <a:r>
              <a:rPr lang="zh-CN" altLang="zh-CN" baseline="30000" dirty="0" smtClean="0"/>
              <a:t>32</a:t>
            </a:r>
            <a:r>
              <a:rPr lang="zh-CN" altLang="zh-CN" dirty="0" smtClean="0"/>
              <a:t>：一个32位长的全0字段</a:t>
            </a:r>
            <a:endParaRPr lang="en-US" altLang="zh-CN" dirty="0" smtClean="0">
              <a:solidFill>
                <a:srgbClr val="D60093"/>
              </a:solidFill>
            </a:endParaRPr>
          </a:p>
          <a:p>
            <a:pPr marL="1085850" lvl="1" indent="-457200"/>
            <a:endParaRPr lang="en-US" altLang="zh-CN" sz="2000" dirty="0" smtClean="0">
              <a:solidFill>
                <a:srgbClr val="D60093"/>
              </a:solidFill>
            </a:endParaRPr>
          </a:p>
          <a:p>
            <a:pPr marL="1085850" lvl="1" indent="-457200"/>
            <a:r>
              <a:rPr lang="zh-CN" altLang="zh-CN" sz="2000" dirty="0" smtClean="0">
                <a:solidFill>
                  <a:srgbClr val="D60093"/>
                </a:solidFill>
              </a:rPr>
              <a:t>符号##：</a:t>
            </a:r>
            <a:r>
              <a:rPr lang="zh-CN" altLang="zh-CN" sz="2000" dirty="0" smtClean="0"/>
              <a:t>用于两个字段的拼接，并且可以出现在数据传送的任何一边。</a:t>
            </a:r>
            <a:r>
              <a:rPr lang="zh-CN" altLang="zh-CN" sz="2000" dirty="0" smtClean="0">
                <a:solidFill>
                  <a:srgbClr val="E24C05"/>
                </a:solidFill>
              </a:rPr>
              <a:t>举例：</a:t>
            </a:r>
            <a:r>
              <a:rPr lang="zh-CN" altLang="zh-CN" sz="2000" dirty="0" smtClean="0"/>
              <a:t>R8、R10：64位的寄存器，则</a:t>
            </a:r>
          </a:p>
          <a:p>
            <a:pPr marL="457200" indent="-457200">
              <a:buFont typeface="Wingdings" pitchFamily="2" charset="2"/>
              <a:buNone/>
            </a:pPr>
            <a:r>
              <a:rPr lang="en-US" altLang="zh-CN" dirty="0" smtClean="0">
                <a:solidFill>
                  <a:srgbClr val="008000"/>
                </a:solidFill>
              </a:rPr>
              <a:t>     </a:t>
            </a:r>
          </a:p>
          <a:p>
            <a:pPr marL="457200" indent="-457200">
              <a:buFont typeface="Wingdings" pitchFamily="2" charset="2"/>
              <a:buNone/>
            </a:pPr>
            <a:r>
              <a:rPr lang="en-US" altLang="zh-CN" sz="1800" dirty="0" smtClean="0">
                <a:solidFill>
                  <a:srgbClr val="008000"/>
                </a:solidFill>
              </a:rPr>
              <a:t>       </a:t>
            </a:r>
            <a:r>
              <a:rPr lang="zh-CN" altLang="zh-CN" sz="1800" dirty="0" smtClean="0">
                <a:solidFill>
                  <a:srgbClr val="008000"/>
                </a:solidFill>
              </a:rPr>
              <a:t>Regs[R8]</a:t>
            </a:r>
            <a:r>
              <a:rPr lang="zh-CN" altLang="zh-CN" sz="1800" baseline="-25000" dirty="0" smtClean="0">
                <a:solidFill>
                  <a:srgbClr val="008000"/>
                </a:solidFill>
              </a:rPr>
              <a:t>32..63</a:t>
            </a:r>
            <a:r>
              <a:rPr lang="zh-CN" altLang="zh-CN" sz="1800" dirty="0" smtClean="0">
                <a:solidFill>
                  <a:srgbClr val="008000"/>
                </a:solidFill>
              </a:rPr>
              <a:t> ←</a:t>
            </a:r>
            <a:r>
              <a:rPr lang="zh-CN" altLang="zh-CN" sz="1800" baseline="-25000" dirty="0" smtClean="0">
                <a:solidFill>
                  <a:srgbClr val="008000"/>
                </a:solidFill>
              </a:rPr>
              <a:t>32</a:t>
            </a:r>
            <a:r>
              <a:rPr lang="zh-CN" altLang="zh-CN" sz="1800" dirty="0" smtClean="0">
                <a:solidFill>
                  <a:srgbClr val="008000"/>
                </a:solidFill>
              </a:rPr>
              <a:t>（Mem [Regs[R6]]</a:t>
            </a:r>
            <a:r>
              <a:rPr lang="zh-CN" altLang="zh-CN" sz="1800" baseline="-25000" dirty="0" smtClean="0">
                <a:solidFill>
                  <a:srgbClr val="008000"/>
                </a:solidFill>
              </a:rPr>
              <a:t>0</a:t>
            </a:r>
            <a:r>
              <a:rPr lang="zh-CN" altLang="zh-CN" sz="1800" dirty="0" smtClean="0">
                <a:solidFill>
                  <a:srgbClr val="008000"/>
                </a:solidFill>
              </a:rPr>
              <a:t>）</a:t>
            </a:r>
            <a:r>
              <a:rPr lang="zh-CN" altLang="zh-CN" sz="1800" baseline="30000" dirty="0" smtClean="0">
                <a:solidFill>
                  <a:srgbClr val="008000"/>
                </a:solidFill>
              </a:rPr>
              <a:t>24</a:t>
            </a:r>
            <a:r>
              <a:rPr lang="zh-CN" altLang="zh-CN" sz="1800" dirty="0" smtClean="0">
                <a:solidFill>
                  <a:srgbClr val="008000"/>
                </a:solidFill>
              </a:rPr>
              <a:t> ## Mem [Regs[R6]]                          </a:t>
            </a:r>
            <a:endParaRPr lang="en-US" altLang="zh-CN" sz="1800" dirty="0" smtClean="0">
              <a:solidFill>
                <a:srgbClr val="008000"/>
              </a:solidFill>
            </a:endParaRPr>
          </a:p>
          <a:p>
            <a:pPr marL="457200" indent="-457200">
              <a:buFont typeface="Wingdings" pitchFamily="2" charset="2"/>
              <a:buNone/>
            </a:pPr>
            <a:r>
              <a:rPr lang="en-US" altLang="zh-CN" sz="1800" dirty="0" smtClean="0">
                <a:solidFill>
                  <a:srgbClr val="008000"/>
                </a:solidFill>
              </a:rPr>
              <a:t>       </a:t>
            </a:r>
          </a:p>
          <a:p>
            <a:pPr marL="457200" indent="-457200">
              <a:buFont typeface="Wingdings" pitchFamily="2" charset="2"/>
              <a:buNone/>
            </a:pPr>
            <a:r>
              <a:rPr lang="en-US" altLang="zh-CN" sz="1800" dirty="0" smtClean="0">
                <a:solidFill>
                  <a:srgbClr val="008000"/>
                </a:solidFill>
              </a:rPr>
              <a:t>        </a:t>
            </a:r>
            <a:r>
              <a:rPr lang="zh-CN" altLang="zh-CN" sz="1800" dirty="0" smtClean="0"/>
              <a:t>表示的意义是：</a:t>
            </a:r>
          </a:p>
          <a:p>
            <a:pPr lvl="2">
              <a:buFont typeface="Wingdings" pitchFamily="2" charset="2"/>
              <a:buNone/>
            </a:pPr>
            <a:r>
              <a:rPr lang="zh-CN" altLang="zh-CN" dirty="0" smtClean="0"/>
              <a:t>    以R6的内容作为地址访问内存，得到的字节按符</a:t>
            </a:r>
          </a:p>
          <a:p>
            <a:pPr lvl="2">
              <a:buFont typeface="Wingdings" pitchFamily="2" charset="2"/>
              <a:buNone/>
            </a:pPr>
            <a:r>
              <a:rPr lang="zh-CN" altLang="zh-CN" dirty="0" smtClean="0"/>
              <a:t>号位扩展为32位后存入R8的低32位，R8的高32位（即</a:t>
            </a:r>
          </a:p>
          <a:p>
            <a:pPr lvl="2">
              <a:buFont typeface="Wingdings" pitchFamily="2" charset="2"/>
              <a:buNone/>
            </a:pPr>
            <a:r>
              <a:rPr lang="zh-CN" altLang="zh-CN" dirty="0" smtClean="0"/>
              <a:t>Regs[R8]</a:t>
            </a:r>
            <a:r>
              <a:rPr lang="zh-CN" altLang="zh-CN" baseline="-25000" dirty="0" smtClean="0"/>
              <a:t>0..31</a:t>
            </a:r>
            <a:r>
              <a:rPr lang="zh-CN" altLang="zh-CN" dirty="0" smtClean="0"/>
              <a:t>）不变。  </a:t>
            </a:r>
          </a:p>
          <a:p>
            <a:pPr marL="457200" indent="-457200"/>
            <a:endParaRPr lang="zh-CN" altLang="en-US" dirty="0" smtClean="0"/>
          </a:p>
        </p:txBody>
      </p:sp>
    </p:spTree>
    <p:extLst>
      <p:ext uri="{BB962C8B-B14F-4D97-AF65-F5344CB8AC3E}">
        <p14:creationId xmlns:p14="http://schemas.microsoft.com/office/powerpoint/2010/main" val="343694205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dirty="0" smtClean="0"/>
              <a:t>Recap</a:t>
            </a:r>
            <a:r>
              <a:rPr lang="zh-CN" altLang="en-US" dirty="0" smtClean="0"/>
              <a:t>：</a:t>
            </a:r>
            <a:r>
              <a:rPr lang="en-US" altLang="zh-CN" dirty="0" smtClean="0"/>
              <a:t>MIPS</a:t>
            </a:r>
            <a:r>
              <a:rPr lang="zh-CN" altLang="en-US" dirty="0" smtClean="0"/>
              <a:t>控制类指令</a:t>
            </a:r>
          </a:p>
        </p:txBody>
      </p:sp>
      <p:sp>
        <p:nvSpPr>
          <p:cNvPr id="142339" name="日期占位符 4"/>
          <p:cNvSpPr>
            <a:spLocks noGrp="1"/>
          </p:cNvSpPr>
          <p:nvPr>
            <p:ph type="dt" sz="half" idx="10"/>
          </p:nvPr>
        </p:nvSpPr>
        <p:spPr/>
        <p:txBody>
          <a:bodyPr/>
          <a:lstStyle/>
          <a:p>
            <a:fld id="{1C47C626-43D0-466D-BCD0-353BF6AA970B}" type="datetime1">
              <a:rPr lang="zh-CN" altLang="en-US" smtClean="0"/>
              <a:t>2020/2/27</a:t>
            </a:fld>
            <a:endParaRPr lang="en-US" altLang="zh-CN" smtClean="0"/>
          </a:p>
        </p:txBody>
      </p:sp>
      <p:sp>
        <p:nvSpPr>
          <p:cNvPr id="142341" name="灯片编号占位符 6"/>
          <p:cNvSpPr>
            <a:spLocks noGrp="1"/>
          </p:cNvSpPr>
          <p:nvPr>
            <p:ph type="sldNum" sz="quarter" idx="12"/>
          </p:nvPr>
        </p:nvSpPr>
        <p:spPr/>
        <p:txBody>
          <a:bodyPr/>
          <a:lstStyle/>
          <a:p>
            <a:fld id="{7E8295DC-C810-4CF9-AAAF-3637C14F57DD}" type="slidenum">
              <a:rPr lang="en-US" altLang="zh-CN" smtClean="0"/>
              <a:pPr/>
              <a:t>55</a:t>
            </a:fld>
            <a:endParaRPr lang="en-US" altLang="zh-CN"/>
          </a:p>
        </p:txBody>
      </p:sp>
      <p:graphicFrame>
        <p:nvGraphicFramePr>
          <p:cNvPr id="8" name="Group 2" descr="Rectangle: Click to edit Master text styles&#10;Second level&#10;Third level&#10;Fourth level&#10;Fifth level"/>
          <p:cNvGraphicFramePr>
            <a:graphicFrameLocks noGrp="1"/>
          </p:cNvGraphicFramePr>
          <p:nvPr>
            <p:ph idx="4294967295"/>
          </p:nvPr>
        </p:nvGraphicFramePr>
        <p:xfrm>
          <a:off x="238833" y="1052513"/>
          <a:ext cx="8640763" cy="4995864"/>
        </p:xfrm>
        <a:graphic>
          <a:graphicData uri="http://schemas.openxmlformats.org/drawingml/2006/table">
            <a:tbl>
              <a:tblPr/>
              <a:tblGrid>
                <a:gridCol w="2305050">
                  <a:extLst>
                    <a:ext uri="{9D8B030D-6E8A-4147-A177-3AD203B41FA5}">
                      <a16:colId xmlns:a16="http://schemas.microsoft.com/office/drawing/2014/main" val="20000"/>
                    </a:ext>
                  </a:extLst>
                </a:gridCol>
                <a:gridCol w="2087563">
                  <a:extLst>
                    <a:ext uri="{9D8B030D-6E8A-4147-A177-3AD203B41FA5}">
                      <a16:colId xmlns:a16="http://schemas.microsoft.com/office/drawing/2014/main" val="20001"/>
                    </a:ext>
                  </a:extLst>
                </a:gridCol>
                <a:gridCol w="4248150">
                  <a:extLst>
                    <a:ext uri="{9D8B030D-6E8A-4147-A177-3AD203B41FA5}">
                      <a16:colId xmlns:a16="http://schemas.microsoft.com/office/drawing/2014/main" val="20002"/>
                    </a:ext>
                  </a:extLst>
                </a:gridCol>
              </a:tblGrid>
              <a:tr h="504825">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rPr>
                        <a:t>指令举例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指令名称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含义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J    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跳转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PC </a:t>
                      </a:r>
                      <a:r>
                        <a:rPr kumimoji="0" lang="zh-CN" altLang="zh-CN" sz="1800" b="0" i="0" u="none" strike="noStrike" cap="none" normalizeH="0" baseline="-25000" dirty="0" smtClean="0">
                          <a:ln>
                            <a:noFill/>
                          </a:ln>
                          <a:solidFill>
                            <a:schemeClr val="tx1"/>
                          </a:solidFill>
                          <a:effectLst/>
                          <a:latin typeface="黑体" panose="02010609060101010101" pitchFamily="49" charset="-122"/>
                          <a:ea typeface="黑体" panose="02010609060101010101" pitchFamily="49" charset="-122"/>
                        </a:rPr>
                        <a:t>36</a:t>
                      </a:r>
                      <a:r>
                        <a:rPr kumimoji="0" lang="zh-CN" altLang="zh-CN" sz="1800" b="0" i="0" u="none" strike="noStrike" cap="none" normalizeH="0" baseline="-25000" dirty="0" smtClean="0">
                          <a:ln>
                            <a:noFill/>
                          </a:ln>
                          <a:solidFill>
                            <a:schemeClr val="tx1"/>
                          </a:solidFill>
                          <a:effectLst/>
                          <a:latin typeface="Times New Roman" panose="02020603050405020304" pitchFamily="18" charset="0"/>
                          <a:ea typeface="黑体" panose="02010609060101010101" pitchFamily="49" charset="-122"/>
                        </a:rPr>
                        <a:t>··</a:t>
                      </a:r>
                      <a:r>
                        <a:rPr kumimoji="0" lang="zh-CN" altLang="zh-CN" sz="1800" b="0" i="0" u="none" strike="noStrike" cap="none" normalizeH="0" baseline="-25000" dirty="0" smtClean="0">
                          <a:ln>
                            <a:noFill/>
                          </a:ln>
                          <a:solidFill>
                            <a:schemeClr val="tx1"/>
                          </a:solidFill>
                          <a:effectLst/>
                          <a:latin typeface="黑体" panose="02010609060101010101" pitchFamily="49" charset="-122"/>
                          <a:ea typeface="黑体" panose="02010609060101010101" pitchFamily="49" charset="-122"/>
                        </a:rPr>
                        <a:t>63</a:t>
                      </a:r>
                      <a:r>
                        <a:rPr kumimoji="0" lang="zh-CN" altLang="zh-CN"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name&lt;&lt;2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6450">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JAL  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跳转并链接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Regs[R31]←PC+4</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 </a:t>
                      </a:r>
                      <a:r>
                        <a:rPr kumimoji="0" lang="pt-BR" altLang="en-US" sz="18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rPr>
                        <a:t>36</a:t>
                      </a:r>
                      <a:r>
                        <a:rPr kumimoji="0" lang="pt-BR" altLang="en-US" sz="1800" b="0" i="0" u="none" strike="noStrike" cap="none" normalizeH="0" baseline="-25000" smtClean="0">
                          <a:ln>
                            <a:noFill/>
                          </a:ln>
                          <a:solidFill>
                            <a:schemeClr val="tx1"/>
                          </a:solidFill>
                          <a:effectLst/>
                          <a:latin typeface="Times New Roman" panose="02020603050405020304" pitchFamily="18" charset="0"/>
                          <a:ea typeface="黑体" panose="02010609060101010101" pitchFamily="49" charset="-122"/>
                        </a:rPr>
                        <a:t>··</a:t>
                      </a:r>
                      <a:r>
                        <a:rPr kumimoji="0" lang="pt-BR" altLang="en-US" sz="1800" b="0" i="0" u="none" strike="noStrike" cap="none" normalizeH="0" baseline="-25000" smtClean="0">
                          <a:ln>
                            <a:noFill/>
                          </a:ln>
                          <a:solidFill>
                            <a:schemeClr val="tx1"/>
                          </a:solidFill>
                          <a:effectLst/>
                          <a:latin typeface="黑体" panose="02010609060101010101" pitchFamily="49" charset="-122"/>
                          <a:ea typeface="黑体" panose="02010609060101010101" pitchFamily="49" charset="-122"/>
                        </a:rPr>
                        <a:t>63</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←name</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&lt;&lt;2；</a:t>
                      </a:r>
                    </a:p>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((PC+4)－2</a:t>
                      </a:r>
                      <a:r>
                        <a:rPr kumimoji="0" lang="zh-CN" altLang="en-US"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27</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)≤name＜((PC+4)+2</a:t>
                      </a:r>
                      <a:r>
                        <a:rPr kumimoji="0" lang="zh-CN" altLang="en-US"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27</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838">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JALR  R3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寄存器跳转并链接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Regs[R31]←PC+4</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 Regs[R3] </a:t>
                      </a:r>
                      <a:endPar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JR  R5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寄存器跳转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 Regs[R5]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06450">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BEQZ R4</a:t>
                      </a: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等于零时分支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if(Regs[R4]== 0)  PC←name  </a:t>
                      </a: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p>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((PC+4)</a:t>
                      </a: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a:t>
                      </a:r>
                      <a:r>
                        <a:rPr kumimoji="0" lang="zh-CN" altLang="zh-CN"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)≤name</a:t>
                      </a: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((PC+4)+2</a:t>
                      </a:r>
                      <a:r>
                        <a:rPr kumimoji="0" lang="zh-CN" altLang="zh-CN"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06450">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BNE  R3</a:t>
                      </a: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R4</a:t>
                      </a: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name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不相等时分支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if(Regs[R3]!= Regs[R4]) PC←name</a:t>
                      </a:r>
                    </a:p>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((PC+4)</a:t>
                      </a: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a:t>
                      </a:r>
                      <a:r>
                        <a:rPr kumimoji="0" lang="zh-CN" altLang="zh-CN"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)≤name</a:t>
                      </a: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((PC+4)+2</a:t>
                      </a:r>
                      <a:r>
                        <a:rPr kumimoji="0" lang="zh-CN" altLang="zh-CN" sz="1800" b="0" i="0" u="none" strike="noStrike" cap="none" normalizeH="0" baseline="30000" smtClean="0">
                          <a:ln>
                            <a:noFill/>
                          </a:ln>
                          <a:solidFill>
                            <a:schemeClr val="tx1"/>
                          </a:solidFill>
                          <a:effectLst/>
                          <a:latin typeface="黑体" panose="02010609060101010101" pitchFamily="49" charset="-122"/>
                          <a:ea typeface="黑体" panose="02010609060101010101" pitchFamily="49" charset="-122"/>
                        </a:rPr>
                        <a:t>17</a:t>
                      </a:r>
                      <a:r>
                        <a:rPr kumimoji="0" lang="zh-CN" alt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87375">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MOVZ R1</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R2</a:t>
                      </a:r>
                      <a:r>
                        <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R3  </a:t>
                      </a:r>
                      <a:endParaRPr kumimoji="0" lang="zh-CN" altLang="en-US"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等于零时移动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30000"/>
                        </a:lnSpc>
                        <a:spcBef>
                          <a:spcPct val="20000"/>
                        </a:spcBef>
                        <a:buClr>
                          <a:schemeClr val="tx1"/>
                        </a:buClr>
                        <a:buFont typeface="Wingdings" panose="05000000000000000000" pitchFamily="2" charset="2"/>
                        <a:defRPr sz="2000">
                          <a:solidFill>
                            <a:srgbClr val="E24C05"/>
                          </a:solidFill>
                          <a:latin typeface="Tahoma" panose="020B0604030504040204" pitchFamily="34" charset="0"/>
                          <a:ea typeface="黑体" panose="02010609060101010101" pitchFamily="49" charset="-122"/>
                        </a:defRPr>
                      </a:lvl1pPr>
                      <a:lvl2pPr marL="628650">
                        <a:lnSpc>
                          <a:spcPct val="130000"/>
                        </a:lnSpc>
                        <a:spcBef>
                          <a:spcPct val="20000"/>
                        </a:spcBef>
                        <a:buClr>
                          <a:schemeClr val="tx1"/>
                        </a:buClr>
                        <a:buSzPct val="9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2pPr>
                      <a:lvl3pPr marL="1257300">
                        <a:lnSpc>
                          <a:spcPct val="130000"/>
                        </a:lnSpc>
                        <a:spcBef>
                          <a:spcPct val="20000"/>
                        </a:spcBef>
                        <a:buClr>
                          <a:schemeClr val="hlink"/>
                        </a:buClr>
                        <a:buSzPct val="60000"/>
                        <a:buFont typeface="Wingdings" panose="05000000000000000000" pitchFamily="2" charset="2"/>
                        <a:defRPr b="1">
                          <a:latin typeface="Tahoma" panose="020B0604030504040204" pitchFamily="34" charset="0"/>
                          <a:ea typeface="宋体" panose="02010600030101010101" pitchFamily="2" charset="-122"/>
                        </a:defRPr>
                      </a:lvl3pPr>
                      <a:lvl4pPr marL="1893888">
                        <a:lnSpc>
                          <a:spcPct val="110000"/>
                        </a:lnSpc>
                        <a:spcBef>
                          <a:spcPct val="20000"/>
                        </a:spcBef>
                        <a:buClr>
                          <a:schemeClr val="tx1"/>
                        </a:buClr>
                        <a:buSzPct val="6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454275">
                        <a:lnSpc>
                          <a:spcPct val="110000"/>
                        </a:lnSpc>
                        <a:spcBef>
                          <a:spcPct val="20000"/>
                        </a:spcBef>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5pPr>
                      <a:lvl6pPr marL="29114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6pPr>
                      <a:lvl7pPr marL="33686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7pPr>
                      <a:lvl8pPr marL="38258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8pPr>
                      <a:lvl9pPr marL="4283075" fontAlgn="base">
                        <a:lnSpc>
                          <a:spcPct val="110000"/>
                        </a:lnSpc>
                        <a:spcBef>
                          <a:spcPct val="20000"/>
                        </a:spcBef>
                        <a:spcAft>
                          <a:spcPct val="0"/>
                        </a:spcAft>
                        <a:buClr>
                          <a:schemeClr val="hlink"/>
                        </a:buClr>
                        <a:buSzPct val="60000"/>
                        <a:buFont typeface="Wingdings" panose="05000000000000000000" pitchFamily="2" charset="2"/>
                        <a:defRPr sz="1600"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tabLst/>
                      </a:pPr>
                      <a:r>
                        <a:rPr kumimoji="0" lang="pt-BR"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if(Regs[R3]==0) Regs[R1]</a:t>
                      </a:r>
                      <a:r>
                        <a:rPr kumimoji="0" lang="zh-CN"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a:t>
                      </a:r>
                      <a:r>
                        <a:rPr kumimoji="0" lang="pt-BR"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Regs[R2] </a:t>
                      </a:r>
                      <a:endParaRPr kumimoji="0" lang="zh-CN" altLang="en-US" sz="1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8304656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r>
              <a:rPr lang="zh-CN" altLang="en-US" smtClean="0"/>
              <a:t>小结：指令集架构</a:t>
            </a:r>
            <a:endParaRPr lang="en-US" altLang="zh-CN" dirty="0" smtClean="0"/>
          </a:p>
        </p:txBody>
      </p:sp>
      <p:sp>
        <p:nvSpPr>
          <p:cNvPr id="44038" name="Rectangle 3"/>
          <p:cNvSpPr>
            <a:spLocks noGrp="1" noChangeArrowheads="1"/>
          </p:cNvSpPr>
          <p:nvPr>
            <p:ph idx="1"/>
          </p:nvPr>
        </p:nvSpPr>
        <p:spPr>
          <a:xfrm>
            <a:off x="446183" y="1156772"/>
            <a:ext cx="8229600" cy="5230612"/>
          </a:xfrm>
        </p:spPr>
        <p:txBody>
          <a:bodyPr>
            <a:normAutofit fontScale="62500" lnSpcReduction="20000"/>
          </a:bodyPr>
          <a:lstStyle/>
          <a:p>
            <a:r>
              <a:rPr lang="en-US" altLang="zh-CN" dirty="0" smtClean="0"/>
              <a:t>ISA</a:t>
            </a:r>
            <a:r>
              <a:rPr lang="zh-CN" altLang="en-US" dirty="0" smtClean="0"/>
              <a:t>需考虑的问题</a:t>
            </a:r>
          </a:p>
          <a:p>
            <a:pPr lvl="1"/>
            <a:r>
              <a:rPr lang="en-US" altLang="zh-CN" dirty="0" smtClean="0"/>
              <a:t>Class of ISA</a:t>
            </a:r>
          </a:p>
          <a:p>
            <a:pPr lvl="1"/>
            <a:r>
              <a:rPr lang="en-US" altLang="zh-CN" dirty="0" smtClean="0"/>
              <a:t>Memory addressing</a:t>
            </a:r>
          </a:p>
          <a:p>
            <a:pPr lvl="1"/>
            <a:r>
              <a:rPr lang="en-US" altLang="zh-CN" dirty="0" smtClean="0"/>
              <a:t>Types and sizes of operands</a:t>
            </a:r>
          </a:p>
          <a:p>
            <a:pPr lvl="1"/>
            <a:r>
              <a:rPr lang="en-US" altLang="zh-CN" dirty="0" smtClean="0"/>
              <a:t>Operations</a:t>
            </a:r>
          </a:p>
          <a:p>
            <a:pPr lvl="1"/>
            <a:r>
              <a:rPr lang="en-US" altLang="zh-CN" dirty="0" smtClean="0"/>
              <a:t>Control flow instructions</a:t>
            </a:r>
          </a:p>
          <a:p>
            <a:pPr lvl="1"/>
            <a:r>
              <a:rPr lang="en-US" altLang="zh-CN" dirty="0" smtClean="0"/>
              <a:t>Encoding an ISA</a:t>
            </a:r>
          </a:p>
          <a:p>
            <a:pPr lvl="1"/>
            <a:r>
              <a:rPr lang="en-US" altLang="zh-CN" dirty="0" smtClean="0"/>
              <a:t>……</a:t>
            </a:r>
            <a:endParaRPr lang="zh-CN" altLang="en-US" dirty="0" smtClean="0"/>
          </a:p>
          <a:p>
            <a:r>
              <a:rPr lang="en-US" altLang="zh-CN" dirty="0" smtClean="0"/>
              <a:t>ISA</a:t>
            </a:r>
            <a:r>
              <a:rPr lang="zh-CN" altLang="en-US" dirty="0" smtClean="0"/>
              <a:t>的类型</a:t>
            </a:r>
          </a:p>
          <a:p>
            <a:pPr lvl="1"/>
            <a:r>
              <a:rPr lang="zh-CN" altLang="en-US" dirty="0" smtClean="0"/>
              <a:t>通用寄存器型占主导地位</a:t>
            </a:r>
          </a:p>
          <a:p>
            <a:r>
              <a:rPr lang="zh-CN" altLang="en-US" dirty="0" smtClean="0"/>
              <a:t>寻址方式</a:t>
            </a:r>
          </a:p>
          <a:p>
            <a:pPr lvl="1"/>
            <a:r>
              <a:rPr lang="zh-CN" altLang="en-US" dirty="0" smtClean="0"/>
              <a:t>重要的寻址方式</a:t>
            </a:r>
            <a:r>
              <a:rPr lang="en-US" altLang="zh-CN" dirty="0" smtClean="0"/>
              <a:t>: </a:t>
            </a:r>
            <a:r>
              <a:rPr lang="zh-CN" altLang="en-US" dirty="0" smtClean="0"/>
              <a:t>偏移寻址方式, 立即数寻址方式</a:t>
            </a:r>
            <a:r>
              <a:rPr lang="en-US" altLang="zh-CN" dirty="0" smtClean="0"/>
              <a:t>, </a:t>
            </a:r>
            <a:r>
              <a:rPr lang="zh-CN" altLang="en-US" dirty="0" smtClean="0"/>
              <a:t>寄存器间址方式</a:t>
            </a:r>
          </a:p>
          <a:p>
            <a:pPr lvl="2"/>
            <a:r>
              <a:rPr lang="en-US" altLang="zh-CN" dirty="0" smtClean="0"/>
              <a:t>SPEC</a:t>
            </a:r>
            <a:r>
              <a:rPr lang="zh-CN" altLang="en-US" dirty="0" smtClean="0"/>
              <a:t>测试表明，使用频度达到 </a:t>
            </a:r>
            <a:r>
              <a:rPr lang="en-US" altLang="zh-CN" dirty="0" smtClean="0"/>
              <a:t>75%--99%</a:t>
            </a:r>
          </a:p>
          <a:p>
            <a:pPr lvl="1"/>
            <a:r>
              <a:rPr lang="zh-CN" altLang="en-US" dirty="0" smtClean="0"/>
              <a:t>偏移字段的大小应该在</a:t>
            </a:r>
            <a:r>
              <a:rPr lang="en-US" altLang="zh-CN" dirty="0" smtClean="0"/>
              <a:t> 12 - 16 bits, </a:t>
            </a:r>
            <a:r>
              <a:rPr lang="zh-CN" altLang="en-US" dirty="0" smtClean="0"/>
              <a:t>可满足</a:t>
            </a:r>
            <a:r>
              <a:rPr lang="en-US" altLang="zh-CN" dirty="0" smtClean="0"/>
              <a:t>75%-99%</a:t>
            </a:r>
            <a:r>
              <a:rPr lang="zh-CN" altLang="en-US" dirty="0" smtClean="0"/>
              <a:t>的需求</a:t>
            </a:r>
          </a:p>
          <a:p>
            <a:pPr lvl="1"/>
            <a:r>
              <a:rPr lang="zh-CN" altLang="en-US" dirty="0" smtClean="0"/>
              <a:t>立即数字段的大小应该在</a:t>
            </a:r>
            <a:r>
              <a:rPr lang="en-US" altLang="zh-CN" dirty="0" smtClean="0"/>
              <a:t> 8 -16 bits, </a:t>
            </a:r>
            <a:r>
              <a:rPr lang="zh-CN" altLang="en-US" dirty="0" smtClean="0"/>
              <a:t>可满足</a:t>
            </a:r>
            <a:r>
              <a:rPr lang="en-US" altLang="zh-CN" dirty="0" smtClean="0"/>
              <a:t>50%-80%</a:t>
            </a:r>
            <a:r>
              <a:rPr lang="zh-CN" altLang="en-US" dirty="0" smtClean="0"/>
              <a:t>的需求</a:t>
            </a:r>
            <a:endParaRPr lang="en-US" altLang="zh-CN" dirty="0" smtClean="0"/>
          </a:p>
          <a:p>
            <a:r>
              <a:rPr lang="zh-CN" altLang="en-US" dirty="0" smtClean="0"/>
              <a:t>操作数的类型和大小</a:t>
            </a:r>
            <a:endParaRPr lang="en-US" altLang="zh-CN" dirty="0" smtClean="0"/>
          </a:p>
          <a:p>
            <a:pPr lvl="1"/>
            <a:r>
              <a:rPr lang="zh-CN" altLang="en-US" dirty="0" smtClean="0"/>
              <a:t>对单字、双字的数据访问具有较高的频率</a:t>
            </a:r>
            <a:endParaRPr lang="en-US" altLang="zh-CN" dirty="0" smtClean="0"/>
          </a:p>
          <a:p>
            <a:pPr lvl="1"/>
            <a:r>
              <a:rPr lang="zh-CN" altLang="en-US" dirty="0" smtClean="0"/>
              <a:t>支持</a:t>
            </a:r>
            <a:r>
              <a:rPr lang="en-US" altLang="zh-CN" dirty="0" smtClean="0"/>
              <a:t>64</a:t>
            </a:r>
            <a:r>
              <a:rPr lang="zh-CN" altLang="en-US" dirty="0" smtClean="0"/>
              <a:t>位双字操作，更具有一般性</a:t>
            </a:r>
          </a:p>
          <a:p>
            <a:pPr lvl="1"/>
            <a:endParaRPr lang="en-US" altLang="zh-CN" dirty="0" smtClean="0"/>
          </a:p>
          <a:p>
            <a:pPr lvl="1"/>
            <a:endParaRPr lang="en-US" altLang="zh-CN" dirty="0" smtClean="0"/>
          </a:p>
          <a:p>
            <a:endParaRPr lang="zh-CN" altLang="en-US" dirty="0" smtClean="0"/>
          </a:p>
        </p:txBody>
      </p:sp>
      <p:sp>
        <p:nvSpPr>
          <p:cNvPr id="44034"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5E4F526-B720-447C-93DF-84D8EC2179A1}" type="datetime1">
              <a:rPr lang="zh-CN" altLang="en-US" smtClean="0"/>
              <a:t>2020/2/27</a:t>
            </a:fld>
            <a:endParaRPr lang="en-US" altLang="zh-CN" smtClean="0"/>
          </a:p>
        </p:txBody>
      </p:sp>
      <p:sp>
        <p:nvSpPr>
          <p:cNvPr id="4403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485412-A505-45D6-BE18-AD12AA5E3ED2}" type="slidenum">
              <a:rPr lang="en-US" altLang="zh-CN" smtClean="0"/>
              <a:pPr/>
              <a:t>56</a:t>
            </a:fld>
            <a:endParaRPr lang="en-US" altLang="zh-CN" smtClean="0"/>
          </a:p>
        </p:txBody>
      </p:sp>
    </p:spTree>
    <p:extLst>
      <p:ext uri="{BB962C8B-B14F-4D97-AF65-F5344CB8AC3E}">
        <p14:creationId xmlns:p14="http://schemas.microsoft.com/office/powerpoint/2010/main" val="2205726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48815"/>
          </a:xfrm>
        </p:spPr>
        <p:txBody>
          <a:bodyPr>
            <a:normAutofit/>
          </a:bodyPr>
          <a:lstStyle/>
          <a:p>
            <a:r>
              <a:rPr lang="en-US" altLang="zh-CN" dirty="0" smtClean="0"/>
              <a:t>MIPS</a:t>
            </a:r>
            <a:endParaRPr lang="zh-CN" altLang="en-US" dirty="0"/>
          </a:p>
        </p:txBody>
      </p:sp>
      <p:sp>
        <p:nvSpPr>
          <p:cNvPr id="3" name="内容占位符 2"/>
          <p:cNvSpPr>
            <a:spLocks noGrp="1"/>
          </p:cNvSpPr>
          <p:nvPr>
            <p:ph idx="1"/>
          </p:nvPr>
        </p:nvSpPr>
        <p:spPr>
          <a:xfrm>
            <a:off x="457200" y="1086416"/>
            <a:ext cx="8229600" cy="5223849"/>
          </a:xfrm>
        </p:spPr>
        <p:txBody>
          <a:bodyPr>
            <a:normAutofit/>
          </a:bodyPr>
          <a:lstStyle/>
          <a:p>
            <a:r>
              <a:rPr lang="en-US" altLang="zh-CN" sz="2400" dirty="0" smtClean="0">
                <a:latin typeface="微软雅黑" panose="020B0503020204020204" pitchFamily="34" charset="-122"/>
                <a:ea typeface="微软雅黑" panose="020B0503020204020204" pitchFamily="34" charset="-122"/>
              </a:rPr>
              <a:t>MIPS</a:t>
            </a:r>
            <a:r>
              <a:rPr lang="zh-CN" altLang="en-US" sz="2400" dirty="0" smtClean="0">
                <a:latin typeface="微软雅黑" panose="020B0503020204020204" pitchFamily="34" charset="-122"/>
                <a:ea typeface="微软雅黑" panose="020B0503020204020204" pitchFamily="34" charset="-122"/>
              </a:rPr>
              <a:t>是最典型的</a:t>
            </a:r>
            <a:r>
              <a:rPr lang="en-US" altLang="zh-CN" sz="2400" dirty="0" smtClean="0">
                <a:latin typeface="微软雅黑" panose="020B0503020204020204" pitchFamily="34" charset="-122"/>
                <a:ea typeface="微软雅黑" panose="020B0503020204020204" pitchFamily="34" charset="-122"/>
              </a:rPr>
              <a:t>RISC </a:t>
            </a:r>
            <a:r>
              <a:rPr lang="zh-CN" altLang="en-US" sz="2400" dirty="0" smtClean="0">
                <a:latin typeface="微软雅黑" panose="020B0503020204020204" pitchFamily="34" charset="-122"/>
                <a:ea typeface="微软雅黑" panose="020B0503020204020204" pitchFamily="34" charset="-122"/>
              </a:rPr>
              <a:t>指令集架构</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Stanford</a:t>
            </a:r>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1980</a:t>
            </a:r>
            <a:r>
              <a:rPr lang="zh-CN" altLang="en-US" sz="2000" dirty="0" smtClean="0">
                <a:latin typeface="微软雅黑" panose="020B0503020204020204" pitchFamily="34" charset="-122"/>
                <a:ea typeface="微软雅黑" panose="020B0503020204020204" pitchFamily="34" charset="-122"/>
              </a:rPr>
              <a:t>年提出，主要受到</a:t>
            </a:r>
            <a:r>
              <a:rPr lang="en-US" altLang="zh-CN" sz="2000" dirty="0" smtClean="0">
                <a:latin typeface="微软雅黑" panose="020B0503020204020204" pitchFamily="34" charset="-122"/>
                <a:ea typeface="微软雅黑" panose="020B0503020204020204" pitchFamily="34" charset="-122"/>
              </a:rPr>
              <a:t>IBM801 </a:t>
            </a:r>
            <a:r>
              <a:rPr lang="zh-CN" altLang="en-US" sz="2000" dirty="0" smtClean="0">
                <a:latin typeface="微软雅黑" panose="020B0503020204020204" pitchFamily="34" charset="-122"/>
                <a:ea typeface="微软雅黑" panose="020B0503020204020204" pitchFamily="34" charset="-122"/>
              </a:rPr>
              <a:t>小型机的影响</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第一个商业实现是</a:t>
            </a:r>
            <a:r>
              <a:rPr lang="en-US" altLang="zh-CN" sz="2000" dirty="0" smtClean="0">
                <a:latin typeface="微软雅黑" panose="020B0503020204020204" pitchFamily="34" charset="-122"/>
                <a:ea typeface="微软雅黑" panose="020B0503020204020204" pitchFamily="34" charset="-122"/>
              </a:rPr>
              <a:t>R2000</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1986</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最初</a:t>
            </a:r>
            <a:r>
              <a:rPr lang="zh-CN" altLang="en-US" sz="2000" dirty="0">
                <a:latin typeface="微软雅黑" panose="020B0503020204020204" pitchFamily="34" charset="-122"/>
                <a:ea typeface="微软雅黑" panose="020B0503020204020204" pitchFamily="34" charset="-122"/>
              </a:rPr>
              <a:t>的设计中，其整数指令集仅有</a:t>
            </a:r>
            <a:r>
              <a:rPr lang="en-US" altLang="zh-CN" sz="2000" b="1" dirty="0">
                <a:solidFill>
                  <a:srgbClr val="FF0000"/>
                </a:solidFill>
                <a:latin typeface="微软雅黑" panose="020B0503020204020204" pitchFamily="34" charset="-122"/>
                <a:ea typeface="微软雅黑" panose="020B0503020204020204" pitchFamily="34" charset="-122"/>
              </a:rPr>
              <a:t>58</a:t>
            </a:r>
            <a:r>
              <a:rPr lang="zh-CN" altLang="en-US" sz="2000" b="1" dirty="0">
                <a:solidFill>
                  <a:srgbClr val="FF0000"/>
                </a:solidFill>
                <a:latin typeface="微软雅黑" panose="020B0503020204020204" pitchFamily="34" charset="-122"/>
                <a:ea typeface="微软雅黑" panose="020B0503020204020204" pitchFamily="34" charset="-122"/>
              </a:rPr>
              <a:t>条指令</a:t>
            </a:r>
            <a:r>
              <a:rPr lang="zh-CN" altLang="en-US" sz="2000" dirty="0">
                <a:latin typeface="微软雅黑" panose="020B0503020204020204" pitchFamily="34" charset="-122"/>
                <a:ea typeface="微软雅黑" panose="020B0503020204020204" pitchFamily="34" charset="-122"/>
              </a:rPr>
              <a:t>，直接实现单</a:t>
            </a:r>
            <a:r>
              <a:rPr lang="zh-CN" altLang="en-US" sz="2000" dirty="0" smtClean="0">
                <a:latin typeface="微软雅黑" panose="020B0503020204020204" pitchFamily="34" charset="-122"/>
                <a:ea typeface="微软雅黑" panose="020B0503020204020204" pitchFamily="34" charset="-122"/>
              </a:rPr>
              <a:t>发射 </a:t>
            </a:r>
            <a:r>
              <a:rPr lang="en-US" altLang="zh-CN" sz="2000" dirty="0" smtClean="0">
                <a:latin typeface="微软雅黑" panose="020B0503020204020204" pitchFamily="34" charset="-122"/>
                <a:ea typeface="微软雅黑" panose="020B0503020204020204" pitchFamily="34" charset="-122"/>
              </a:rPr>
              <a:t>(single-issued)</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顺序流水线</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latin typeface="微软雅黑" panose="020B0503020204020204" pitchFamily="34" charset="-122"/>
                <a:ea typeface="微软雅黑" panose="020B0503020204020204" pitchFamily="34" charset="-122"/>
              </a:rPr>
              <a:t>30</a:t>
            </a:r>
            <a:r>
              <a:rPr lang="zh-CN" altLang="en-US" sz="2000" dirty="0">
                <a:latin typeface="微软雅黑" panose="020B0503020204020204" pitchFamily="34" charset="-122"/>
                <a:ea typeface="微软雅黑" panose="020B0503020204020204" pitchFamily="34" charset="-122"/>
              </a:rPr>
              <a:t>年来，逐步增加到约</a:t>
            </a:r>
            <a:r>
              <a:rPr lang="en-US" altLang="zh-CN" sz="2000" b="1" dirty="0">
                <a:solidFill>
                  <a:srgbClr val="FF0000"/>
                </a:solidFill>
                <a:latin typeface="微软雅黑" panose="020B0503020204020204" pitchFamily="34" charset="-122"/>
                <a:ea typeface="微软雅黑" panose="020B0503020204020204" pitchFamily="34" charset="-122"/>
              </a:rPr>
              <a:t>400</a:t>
            </a:r>
            <a:r>
              <a:rPr lang="zh-CN" altLang="en-US" sz="2000" b="1" dirty="0">
                <a:solidFill>
                  <a:srgbClr val="FF0000"/>
                </a:solidFill>
                <a:latin typeface="微软雅黑" panose="020B0503020204020204" pitchFamily="34" charset="-122"/>
                <a:ea typeface="微软雅黑" panose="020B0503020204020204" pitchFamily="34" charset="-122"/>
              </a:rPr>
              <a:t>条指令</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主要特征：</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000" dirty="0" smtClean="0">
                <a:solidFill>
                  <a:srgbClr val="0070C0"/>
                </a:solidFill>
                <a:latin typeface="微软雅黑" panose="020B0503020204020204" pitchFamily="34" charset="-122"/>
                <a:ea typeface="微软雅黑" panose="020B0503020204020204" pitchFamily="34" charset="-122"/>
              </a:rPr>
              <a:t>Load/Store</a:t>
            </a:r>
            <a:r>
              <a:rPr lang="zh-CN" altLang="en-US" sz="2000" dirty="0" smtClean="0">
                <a:latin typeface="微软雅黑" panose="020B0503020204020204" pitchFamily="34" charset="-122"/>
                <a:ea typeface="微软雅黑" panose="020B0503020204020204" pitchFamily="34" charset="-122"/>
              </a:rPr>
              <a:t>型结构，专门的指令完成存储器与寄存器之间的传送</a:t>
            </a:r>
            <a:endParaRPr lang="en-US" altLang="zh-CN" sz="2000" dirty="0" smtClean="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ALU</a:t>
            </a:r>
            <a:r>
              <a:rPr lang="zh-CN" altLang="en-US" sz="2000" dirty="0" smtClean="0">
                <a:latin typeface="微软雅黑" panose="020B0503020204020204" pitchFamily="34" charset="-122"/>
                <a:ea typeface="微软雅黑" panose="020B0503020204020204" pitchFamily="34" charset="-122"/>
              </a:rPr>
              <a:t>类指令的</a:t>
            </a:r>
            <a:r>
              <a:rPr lang="zh-CN" altLang="en-US" sz="2000" dirty="0" smtClean="0">
                <a:solidFill>
                  <a:srgbClr val="0070C0"/>
                </a:solidFill>
                <a:latin typeface="微软雅黑" panose="020B0503020204020204" pitchFamily="34" charset="-122"/>
                <a:ea typeface="微软雅黑" panose="020B0503020204020204" pitchFamily="34" charset="-122"/>
              </a:rPr>
              <a:t>操作数来源于寄存器或立即数</a:t>
            </a:r>
            <a:r>
              <a:rPr lang="zh-CN" altLang="en-US" sz="2000" dirty="0" smtClean="0">
                <a:latin typeface="微软雅黑" panose="020B0503020204020204" pitchFamily="34" charset="-122"/>
                <a:ea typeface="微软雅黑" panose="020B0503020204020204" pitchFamily="34" charset="-122"/>
              </a:rPr>
              <a:t>（指令中的特定区域）</a:t>
            </a:r>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smtClean="0">
                <a:solidFill>
                  <a:srgbClr val="0070C0"/>
                </a:solidFill>
                <a:latin typeface="微软雅黑" panose="020B0503020204020204" pitchFamily="34" charset="-122"/>
                <a:ea typeface="微软雅黑" panose="020B0503020204020204" pitchFamily="34" charset="-122"/>
              </a:rPr>
              <a:t>降低了指令集和硬件的复杂性</a:t>
            </a:r>
            <a:r>
              <a:rPr lang="zh-CN" altLang="en-US" sz="2000" dirty="0" smtClean="0">
                <a:latin typeface="微软雅黑" panose="020B0503020204020204" pitchFamily="34" charset="-122"/>
                <a:ea typeface="微软雅黑" panose="020B0503020204020204" pitchFamily="34" charset="-122"/>
              </a:rPr>
              <a:t>，依赖于优化编译技术，方便了简单流水线的实现</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pPr marL="457200" lvl="1" indent="0">
              <a:buNone/>
            </a:pPr>
            <a:endParaRPr lang="zh-CN" altLang="en-US" sz="2000" dirty="0">
              <a:latin typeface="微软雅黑" panose="020B0503020204020204" pitchFamily="34" charset="-122"/>
              <a:ea typeface="微软雅黑" panose="020B0503020204020204" pitchFamily="34" charset="-122"/>
            </a:endParaRPr>
          </a:p>
        </p:txBody>
      </p:sp>
      <p:sp>
        <p:nvSpPr>
          <p:cNvPr id="5" name="日期占位符 4"/>
          <p:cNvSpPr>
            <a:spLocks noGrp="1"/>
          </p:cNvSpPr>
          <p:nvPr>
            <p:ph type="dt" sz="half" idx="10"/>
          </p:nvPr>
        </p:nvSpPr>
        <p:spPr/>
        <p:txBody>
          <a:bodyPr/>
          <a:lstStyle/>
          <a:p>
            <a:fld id="{FD2BB771-9753-45BD-9989-8FC7E0DB56C4}"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pPr>
              <a:defRPr/>
            </a:pPr>
            <a:fld id="{A8C89C21-81C6-1849-AF7F-456E69B3BB35}" type="slidenum">
              <a:rPr lang="en-US" smtClean="0"/>
              <a:pPr>
                <a:defRPr/>
              </a:pPr>
              <a:t>57</a:t>
            </a:fld>
            <a:endParaRPr lang="en-US" b="0">
              <a:solidFill>
                <a:srgbClr val="FBBA03"/>
              </a:solidFill>
            </a:endParaRPr>
          </a:p>
        </p:txBody>
      </p:sp>
    </p:spTree>
    <p:extLst>
      <p:ext uri="{BB962C8B-B14F-4D97-AF65-F5344CB8AC3E}">
        <p14:creationId xmlns:p14="http://schemas.microsoft.com/office/powerpoint/2010/main" val="9266630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smtClean="0"/>
              <a:t>MIPS Shortcomings</a:t>
            </a:r>
            <a:endParaRPr lang="zh-CN" altLang="en-US" dirty="0"/>
          </a:p>
        </p:txBody>
      </p:sp>
      <p:sp>
        <p:nvSpPr>
          <p:cNvPr id="3" name="内容占位符 2"/>
          <p:cNvSpPr>
            <a:spLocks noGrp="1"/>
          </p:cNvSpPr>
          <p:nvPr>
            <p:ph idx="1"/>
          </p:nvPr>
        </p:nvSpPr>
        <p:spPr>
          <a:xfrm>
            <a:off x="327991" y="1258432"/>
            <a:ext cx="8358809" cy="5051833"/>
          </a:xfrm>
        </p:spPr>
        <p:txBody>
          <a:bodyPr>
            <a:normAutofit fontScale="62500" lnSpcReduction="20000"/>
          </a:bodyPr>
          <a:lstStyle/>
          <a:p>
            <a:pPr>
              <a:lnSpc>
                <a:spcPct val="120000"/>
              </a:lnSpc>
            </a:pPr>
            <a:r>
              <a:rPr lang="zh-CN" altLang="en-US" dirty="0" smtClean="0"/>
              <a:t>主要缺陷：</a:t>
            </a:r>
            <a:endParaRPr lang="en-US" altLang="zh-CN" dirty="0" smtClean="0"/>
          </a:p>
          <a:p>
            <a:pPr lvl="1">
              <a:lnSpc>
                <a:spcPct val="120000"/>
              </a:lnSpc>
            </a:pPr>
            <a:r>
              <a:rPr lang="zh-CN" altLang="en-US" dirty="0" smtClean="0"/>
              <a:t>针对特定的微</a:t>
            </a:r>
            <a:r>
              <a:rPr lang="zh-CN" altLang="en-US" dirty="0"/>
              <a:t>体系</a:t>
            </a:r>
            <a:r>
              <a:rPr lang="zh-CN" altLang="en-US" dirty="0" smtClean="0"/>
              <a:t>架构的实现方式（</a:t>
            </a:r>
            <a:r>
              <a:rPr lang="en-US" altLang="zh-CN" dirty="0" smtClean="0">
                <a:solidFill>
                  <a:srgbClr val="0070C0"/>
                </a:solidFill>
              </a:rPr>
              <a:t>5</a:t>
            </a:r>
            <a:r>
              <a:rPr lang="zh-CN" altLang="en-US" dirty="0" smtClean="0">
                <a:solidFill>
                  <a:srgbClr val="0070C0"/>
                </a:solidFill>
              </a:rPr>
              <a:t>级流水、单发射、顺序流水线</a:t>
            </a:r>
            <a:r>
              <a:rPr lang="zh-CN" altLang="en-US" dirty="0" smtClean="0"/>
              <a:t>）进行过度的优化设计</a:t>
            </a:r>
            <a:endParaRPr lang="en-US" altLang="zh-CN" dirty="0" smtClean="0"/>
          </a:p>
          <a:p>
            <a:pPr lvl="2">
              <a:lnSpc>
                <a:spcPct val="120000"/>
              </a:lnSpc>
            </a:pPr>
            <a:r>
              <a:rPr lang="zh-CN" altLang="en-US" dirty="0" smtClean="0">
                <a:solidFill>
                  <a:srgbClr val="0070C0"/>
                </a:solidFill>
              </a:rPr>
              <a:t>延迟转移</a:t>
            </a:r>
            <a:r>
              <a:rPr lang="en-US" altLang="zh-CN" dirty="0" smtClean="0">
                <a:solidFill>
                  <a:srgbClr val="0070C0"/>
                </a:solidFill>
              </a:rPr>
              <a:t> (delayed branch)</a:t>
            </a:r>
            <a:r>
              <a:rPr lang="zh-CN" altLang="en-US" dirty="0" smtClean="0"/>
              <a:t>问题导致超标量等复杂流水线的实现难度，当无法有效填充延迟槽时会导致代码尺寸变大</a:t>
            </a:r>
            <a:endParaRPr lang="en-US" altLang="zh-CN" dirty="0" smtClean="0"/>
          </a:p>
          <a:p>
            <a:pPr lvl="2">
              <a:lnSpc>
                <a:spcPct val="120000"/>
              </a:lnSpc>
            </a:pPr>
            <a:r>
              <a:rPr lang="en-US" altLang="zh-CN" dirty="0" smtClean="0"/>
              <a:t>MIPS-I</a:t>
            </a:r>
            <a:r>
              <a:rPr lang="zh-CN" altLang="en-US" dirty="0" smtClean="0"/>
              <a:t>中暴露出其他流水线冲突（</a:t>
            </a:r>
            <a:r>
              <a:rPr lang="en-US" altLang="zh-CN" dirty="0" smtClean="0"/>
              <a:t>load</a:t>
            </a:r>
            <a:r>
              <a:rPr lang="zh-CN" altLang="en-US" dirty="0" smtClean="0"/>
              <a:t>、乘除引起的冲突）采用简单的</a:t>
            </a:r>
            <a:r>
              <a:rPr lang="en-US" altLang="zh-CN" dirty="0" smtClean="0"/>
              <a:t>Interlocking</a:t>
            </a:r>
            <a:r>
              <a:rPr lang="zh-CN" altLang="en-US" dirty="0" smtClean="0"/>
              <a:t> 简单又高效，但为了保持兼容性，仍然保留了延迟转移</a:t>
            </a:r>
            <a:endParaRPr lang="en-US" altLang="zh-CN" dirty="0" smtClean="0"/>
          </a:p>
          <a:p>
            <a:pPr lvl="1">
              <a:lnSpc>
                <a:spcPct val="120000"/>
              </a:lnSpc>
            </a:pPr>
            <a:r>
              <a:rPr lang="en-US" altLang="zh-CN" dirty="0" smtClean="0"/>
              <a:t>ISA</a:t>
            </a:r>
            <a:r>
              <a:rPr lang="zh-CN" altLang="en-US" dirty="0" smtClean="0"/>
              <a:t>对位置无关的代码（</a:t>
            </a:r>
            <a:r>
              <a:rPr lang="en-US" altLang="zh-CN" dirty="0" smtClean="0"/>
              <a:t>position-independent code, PIC)</a:t>
            </a:r>
            <a:r>
              <a:rPr lang="zh-CN" altLang="en-US" dirty="0" smtClean="0"/>
              <a:t>支持不足。</a:t>
            </a:r>
            <a:endParaRPr lang="en-US" altLang="zh-CN" dirty="0" smtClean="0"/>
          </a:p>
          <a:p>
            <a:pPr lvl="2">
              <a:lnSpc>
                <a:spcPct val="120000"/>
              </a:lnSpc>
            </a:pPr>
            <a:r>
              <a:rPr lang="zh-CN" altLang="en-US" dirty="0" smtClean="0">
                <a:solidFill>
                  <a:srgbClr val="0070C0"/>
                </a:solidFill>
              </a:rPr>
              <a:t>直接跳转没有提供</a:t>
            </a:r>
            <a:r>
              <a:rPr lang="en-US" altLang="zh-CN" dirty="0" smtClean="0">
                <a:solidFill>
                  <a:srgbClr val="0070C0"/>
                </a:solidFill>
              </a:rPr>
              <a:t>PC</a:t>
            </a:r>
            <a:r>
              <a:rPr lang="zh-CN" altLang="en-US" dirty="0" smtClean="0">
                <a:solidFill>
                  <a:srgbClr val="0070C0"/>
                </a:solidFill>
              </a:rPr>
              <a:t>相对寻址</a:t>
            </a:r>
            <a:r>
              <a:rPr lang="zh-CN" altLang="en-US" dirty="0" smtClean="0"/>
              <a:t>，需要通过间接跳转方式实现</a:t>
            </a:r>
            <a:r>
              <a:rPr lang="en-US" altLang="zh-CN" dirty="0" smtClean="0"/>
              <a:t>PIC</a:t>
            </a:r>
            <a:r>
              <a:rPr lang="zh-CN" altLang="en-US" dirty="0" smtClean="0"/>
              <a:t>，增加了代码</a:t>
            </a:r>
            <a:r>
              <a:rPr lang="zh-CN" altLang="en-US" dirty="0"/>
              <a:t>尺寸</a:t>
            </a:r>
            <a:r>
              <a:rPr lang="zh-CN" altLang="en-US" dirty="0" smtClean="0"/>
              <a:t>，降低了性能 </a:t>
            </a:r>
            <a:endParaRPr lang="en-US" altLang="zh-CN" dirty="0" smtClean="0"/>
          </a:p>
          <a:p>
            <a:pPr lvl="2">
              <a:lnSpc>
                <a:spcPct val="120000"/>
              </a:lnSpc>
            </a:pPr>
            <a:r>
              <a:rPr lang="en-US" altLang="zh-CN" dirty="0" smtClean="0"/>
              <a:t>2014</a:t>
            </a:r>
            <a:r>
              <a:rPr lang="zh-CN" altLang="en-US" dirty="0" smtClean="0"/>
              <a:t>年</a:t>
            </a:r>
            <a:r>
              <a:rPr lang="en-US" altLang="zh-CN" dirty="0" smtClean="0"/>
              <a:t>MIPS</a:t>
            </a:r>
            <a:r>
              <a:rPr lang="zh-CN" altLang="en-US" dirty="0" smtClean="0"/>
              <a:t>的修订，改进了</a:t>
            </a:r>
            <a:r>
              <a:rPr lang="en-US" altLang="zh-CN" dirty="0" smtClean="0"/>
              <a:t>PC-</a:t>
            </a:r>
            <a:r>
              <a:rPr lang="zh-CN" altLang="en-US" dirty="0" smtClean="0"/>
              <a:t>相对寻址</a:t>
            </a:r>
            <a:r>
              <a:rPr lang="en-US" altLang="zh-CN" dirty="0" smtClean="0"/>
              <a:t>(</a:t>
            </a:r>
            <a:r>
              <a:rPr lang="zh-CN" altLang="en-US" dirty="0" smtClean="0"/>
              <a:t>针对数据</a:t>
            </a:r>
            <a:r>
              <a:rPr lang="en-US" altLang="zh-CN" dirty="0" smtClean="0"/>
              <a:t>)</a:t>
            </a:r>
            <a:r>
              <a:rPr lang="zh-CN" altLang="en-US" dirty="0" smtClean="0"/>
              <a:t>，但仍然要多条指令才能完成</a:t>
            </a:r>
            <a:endParaRPr lang="en-US" altLang="zh-CN" dirty="0" smtClean="0"/>
          </a:p>
          <a:p>
            <a:pPr lvl="1">
              <a:lnSpc>
                <a:spcPct val="120000"/>
              </a:lnSpc>
            </a:pPr>
            <a:r>
              <a:rPr lang="en-US" altLang="zh-CN" dirty="0" smtClean="0"/>
              <a:t>16</a:t>
            </a:r>
            <a:r>
              <a:rPr lang="zh-CN" altLang="en-US" dirty="0" smtClean="0"/>
              <a:t>位位宽立即数消耗了大量编码空间，只有少量的编码空间可供扩展指令</a:t>
            </a:r>
            <a:endParaRPr lang="en-US" altLang="zh-CN" dirty="0" smtClean="0"/>
          </a:p>
          <a:p>
            <a:pPr lvl="2">
              <a:lnSpc>
                <a:spcPct val="120000"/>
              </a:lnSpc>
            </a:pPr>
            <a:r>
              <a:rPr lang="en-US" altLang="zh-CN" dirty="0" smtClean="0"/>
              <a:t>2014</a:t>
            </a:r>
            <a:r>
              <a:rPr lang="zh-CN" altLang="en-US" dirty="0" smtClean="0"/>
              <a:t>修订版，保存有</a:t>
            </a:r>
            <a:r>
              <a:rPr lang="en-US" altLang="zh-CN" dirty="0" smtClean="0"/>
              <a:t>1/64</a:t>
            </a:r>
            <a:r>
              <a:rPr lang="zh-CN" altLang="en-US" dirty="0" smtClean="0"/>
              <a:t>的编码空间供扩展</a:t>
            </a:r>
            <a:endParaRPr lang="en-US" altLang="zh-CN" dirty="0" smtClean="0"/>
          </a:p>
          <a:p>
            <a:pPr lvl="2">
              <a:lnSpc>
                <a:spcPct val="120000"/>
              </a:lnSpc>
            </a:pPr>
            <a:r>
              <a:rPr lang="zh-CN" altLang="en-US" dirty="0" smtClean="0"/>
              <a:t>架构师如果想采用压缩指令编码来降低代码空间，就不得不采用新的指令编码</a:t>
            </a:r>
            <a:endParaRPr lang="en-US" altLang="zh-CN" dirty="0" smtClean="0"/>
          </a:p>
          <a:p>
            <a:pPr lvl="1">
              <a:lnSpc>
                <a:spcPct val="120000"/>
              </a:lnSpc>
            </a:pPr>
            <a:r>
              <a:rPr lang="zh-CN" altLang="en-US" dirty="0" smtClean="0"/>
              <a:t>乘除指令使用了特殊的寄存器（</a:t>
            </a:r>
            <a:r>
              <a:rPr lang="en-US" altLang="zh-CN" dirty="0" smtClean="0"/>
              <a:t>HI,LO)</a:t>
            </a:r>
            <a:r>
              <a:rPr lang="zh-CN" altLang="en-US" dirty="0" smtClean="0"/>
              <a:t>，导致上下文切换内容、指令条数、代码</a:t>
            </a:r>
            <a:r>
              <a:rPr lang="zh-CN" altLang="en-US" dirty="0"/>
              <a:t>尺寸</a:t>
            </a:r>
            <a:r>
              <a:rPr lang="zh-CN" altLang="en-US" dirty="0" smtClean="0"/>
              <a:t>增加，微架构实现复杂</a:t>
            </a:r>
            <a:endParaRPr lang="en-US" altLang="zh-CN" dirty="0" smtClean="0"/>
          </a:p>
          <a:p>
            <a:pPr lvl="1">
              <a:lnSpc>
                <a:spcPct val="120000"/>
              </a:lnSpc>
            </a:pPr>
            <a:endParaRPr lang="en-US" altLang="zh-CN" dirty="0" smtClean="0"/>
          </a:p>
          <a:p>
            <a:pPr lvl="2">
              <a:lnSpc>
                <a:spcPct val="120000"/>
              </a:lnSpc>
            </a:pPr>
            <a:endParaRPr lang="en-US" altLang="zh-CN" dirty="0" smtClean="0"/>
          </a:p>
          <a:p>
            <a:pPr>
              <a:lnSpc>
                <a:spcPct val="120000"/>
              </a:lnSpc>
            </a:pPr>
            <a:endParaRPr lang="zh-CN" altLang="en-US" dirty="0"/>
          </a:p>
        </p:txBody>
      </p:sp>
      <p:sp>
        <p:nvSpPr>
          <p:cNvPr id="5" name="日期占位符 4"/>
          <p:cNvSpPr>
            <a:spLocks noGrp="1"/>
          </p:cNvSpPr>
          <p:nvPr>
            <p:ph type="dt" sz="half" idx="10"/>
          </p:nvPr>
        </p:nvSpPr>
        <p:spPr/>
        <p:txBody>
          <a:bodyPr/>
          <a:lstStyle/>
          <a:p>
            <a:fld id="{A89513BB-E65D-4913-98B7-9027AB5CE182}"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58</a:t>
            </a:fld>
            <a:endParaRPr lang="en-US"/>
          </a:p>
        </p:txBody>
      </p:sp>
      <p:sp>
        <p:nvSpPr>
          <p:cNvPr id="6" name="文本框 5"/>
          <p:cNvSpPr txBox="1"/>
          <p:nvPr/>
        </p:nvSpPr>
        <p:spPr>
          <a:xfrm>
            <a:off x="457200" y="3545230"/>
            <a:ext cx="693761" cy="369332"/>
          </a:xfrm>
          <a:prstGeom prst="rect">
            <a:avLst/>
          </a:prstGeom>
          <a:solidFill>
            <a:srgbClr val="FFC000"/>
          </a:solidFill>
        </p:spPr>
        <p:txBody>
          <a:bodyPr wrap="square" rtlCol="0">
            <a:spAutoFit/>
          </a:bodyPr>
          <a:lstStyle/>
          <a:p>
            <a:r>
              <a:rPr lang="en-US" altLang="zh-CN" dirty="0" smtClean="0"/>
              <a:t>Why? </a:t>
            </a:r>
            <a:endParaRPr lang="zh-CN" altLang="en-US" dirty="0"/>
          </a:p>
        </p:txBody>
      </p:sp>
    </p:spTree>
    <p:extLst>
      <p:ext uri="{BB962C8B-B14F-4D97-AF65-F5344CB8AC3E}">
        <p14:creationId xmlns:p14="http://schemas.microsoft.com/office/powerpoint/2010/main" val="2196910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3122"/>
            <a:ext cx="8229600" cy="5187143"/>
          </a:xfrm>
        </p:spPr>
        <p:txBody>
          <a:bodyPr>
            <a:normAutofit fontScale="70000" lnSpcReduction="20000"/>
          </a:bodyPr>
          <a:lstStyle/>
          <a:p>
            <a:pPr lvl="1">
              <a:lnSpc>
                <a:spcPct val="120000"/>
              </a:lnSpc>
            </a:pPr>
            <a:r>
              <a:rPr lang="en-US" altLang="zh-CN" dirty="0" smtClean="0"/>
              <a:t>ISA</a:t>
            </a:r>
            <a:r>
              <a:rPr lang="zh-CN" altLang="en-US" dirty="0" smtClean="0"/>
              <a:t>假设</a:t>
            </a:r>
            <a:r>
              <a:rPr lang="zh-CN" altLang="en-US" dirty="0" smtClean="0">
                <a:solidFill>
                  <a:srgbClr val="0070C0"/>
                </a:solidFill>
              </a:rPr>
              <a:t>浮点操作部件</a:t>
            </a:r>
            <a:r>
              <a:rPr lang="zh-CN" altLang="en-US" dirty="0" smtClean="0"/>
              <a:t>是一个独立的协处理器，使得单芯片实现无法最优</a:t>
            </a:r>
            <a:endParaRPr lang="en-US" altLang="zh-CN" dirty="0" smtClean="0"/>
          </a:p>
          <a:p>
            <a:pPr lvl="2">
              <a:lnSpc>
                <a:spcPct val="120000"/>
              </a:lnSpc>
            </a:pPr>
            <a:r>
              <a:rPr lang="zh-CN" altLang="en-US" dirty="0" smtClean="0"/>
              <a:t>例如，整型数与浮点数的转换结果写到浮点数寄存器，使用结果时，需要额外的</a:t>
            </a:r>
            <a:r>
              <a:rPr lang="en-US" altLang="zh-CN" dirty="0" err="1" smtClean="0"/>
              <a:t>mov</a:t>
            </a:r>
            <a:r>
              <a:rPr lang="zh-CN" altLang="en-US" dirty="0" smtClean="0"/>
              <a:t>指令，更糟糕的是浮点数寄存器文件与整型数寄存器文件之间的传输，需要有显式的延迟槽</a:t>
            </a:r>
            <a:endParaRPr lang="en-US" altLang="zh-CN" dirty="0" smtClean="0"/>
          </a:p>
          <a:p>
            <a:pPr lvl="1">
              <a:lnSpc>
                <a:spcPct val="120000"/>
              </a:lnSpc>
            </a:pPr>
            <a:r>
              <a:rPr lang="zh-CN" altLang="en-US" dirty="0" smtClean="0"/>
              <a:t>在标准的</a:t>
            </a:r>
            <a:r>
              <a:rPr lang="en-US" altLang="zh-CN" dirty="0" smtClean="0"/>
              <a:t>ABI</a:t>
            </a:r>
            <a:r>
              <a:rPr lang="zh-CN" altLang="en-US" dirty="0" smtClean="0"/>
              <a:t>中，保留</a:t>
            </a:r>
            <a:r>
              <a:rPr lang="zh-CN" altLang="en-US" dirty="0" smtClean="0">
                <a:solidFill>
                  <a:srgbClr val="0070C0"/>
                </a:solidFill>
              </a:rPr>
              <a:t>两个</a:t>
            </a:r>
            <a:r>
              <a:rPr lang="zh-CN" altLang="en-US" dirty="0" smtClean="0"/>
              <a:t>整型寄存器用于内核程序，减少了用户程序可用的寄存器数</a:t>
            </a:r>
            <a:endParaRPr lang="en-US" altLang="zh-CN" dirty="0" smtClean="0"/>
          </a:p>
          <a:p>
            <a:pPr lvl="1">
              <a:lnSpc>
                <a:spcPct val="120000"/>
              </a:lnSpc>
            </a:pPr>
            <a:r>
              <a:rPr lang="zh-CN" altLang="en-US" dirty="0" smtClean="0"/>
              <a:t>使用特殊指令处理未对齐的</a:t>
            </a:r>
            <a:r>
              <a:rPr lang="en-US" altLang="zh-CN" dirty="0" smtClean="0"/>
              <a:t>load</a:t>
            </a:r>
            <a:r>
              <a:rPr lang="zh-CN" altLang="en-US" dirty="0" smtClean="0"/>
              <a:t>和</a:t>
            </a:r>
            <a:r>
              <a:rPr lang="en-US" altLang="zh-CN" dirty="0" smtClean="0"/>
              <a:t>store</a:t>
            </a:r>
            <a:r>
              <a:rPr lang="zh-CN" altLang="en-US" dirty="0" smtClean="0"/>
              <a:t>会消耗大量的操作码空间，并使除了最简单的实现之外的</a:t>
            </a:r>
            <a:r>
              <a:rPr lang="zh-CN" altLang="en-US" dirty="0"/>
              <a:t>其他</a:t>
            </a:r>
            <a:r>
              <a:rPr lang="zh-CN" altLang="en-US" dirty="0" smtClean="0"/>
              <a:t>实现复杂化。</a:t>
            </a:r>
            <a:endParaRPr lang="en-US" altLang="zh-CN" dirty="0" smtClean="0"/>
          </a:p>
          <a:p>
            <a:pPr lvl="1">
              <a:lnSpc>
                <a:spcPct val="120000"/>
              </a:lnSpc>
            </a:pPr>
            <a:r>
              <a:rPr lang="zh-CN" altLang="en-US" dirty="0" smtClean="0"/>
              <a:t>时钟速率</a:t>
            </a:r>
            <a:r>
              <a:rPr lang="en-US" altLang="zh-CN" dirty="0" smtClean="0"/>
              <a:t>/CPI </a:t>
            </a:r>
            <a:r>
              <a:rPr lang="zh-CN" altLang="en-US" dirty="0" smtClean="0"/>
              <a:t>的权衡使得架构师省略了</a:t>
            </a:r>
            <a:r>
              <a:rPr lang="zh-CN" altLang="en-US" dirty="0" smtClean="0">
                <a:solidFill>
                  <a:srgbClr val="0070C0"/>
                </a:solidFill>
              </a:rPr>
              <a:t>整数大小比较和分支指令</a:t>
            </a:r>
            <a:r>
              <a:rPr lang="zh-CN" altLang="en-US" dirty="0" smtClean="0"/>
              <a:t>。随着分支预测和静态</a:t>
            </a:r>
            <a:r>
              <a:rPr lang="en-US" altLang="zh-CN" dirty="0" smtClean="0"/>
              <a:t>CMOS</a:t>
            </a:r>
            <a:r>
              <a:rPr lang="zh-CN" altLang="en-US" dirty="0" smtClean="0"/>
              <a:t>逻辑的出现，这种权衡在今天已经不太合适了。</a:t>
            </a:r>
            <a:endParaRPr lang="en-US" altLang="zh-CN" dirty="0" smtClean="0"/>
          </a:p>
          <a:p>
            <a:pPr lvl="1">
              <a:lnSpc>
                <a:spcPct val="120000"/>
              </a:lnSpc>
            </a:pPr>
            <a:endParaRPr lang="en-US" altLang="zh-CN" dirty="0" smtClean="0"/>
          </a:p>
          <a:p>
            <a:pPr lvl="1">
              <a:lnSpc>
                <a:spcPct val="120000"/>
              </a:lnSpc>
            </a:pPr>
            <a:r>
              <a:rPr lang="zh-CN" altLang="en-US" dirty="0" smtClean="0">
                <a:solidFill>
                  <a:srgbClr val="FF0000"/>
                </a:solidFill>
              </a:rPr>
              <a:t>除了技术方面，</a:t>
            </a:r>
            <a:r>
              <a:rPr lang="en-US" altLang="zh-CN" dirty="0" smtClean="0">
                <a:solidFill>
                  <a:srgbClr val="FF0000"/>
                </a:solidFill>
              </a:rPr>
              <a:t>MIPS</a:t>
            </a:r>
            <a:r>
              <a:rPr lang="zh-CN" altLang="en-US" dirty="0" smtClean="0">
                <a:solidFill>
                  <a:srgbClr val="FF0000"/>
                </a:solidFill>
              </a:rPr>
              <a:t>是非开放的专属指令集，不能自由使用</a:t>
            </a:r>
            <a:endParaRPr lang="en-US" altLang="zh-CN" dirty="0">
              <a:solidFill>
                <a:srgbClr val="FF0000"/>
              </a:solidFill>
            </a:endParaRPr>
          </a:p>
        </p:txBody>
      </p:sp>
      <p:sp>
        <p:nvSpPr>
          <p:cNvPr id="16" name="标题 15"/>
          <p:cNvSpPr>
            <a:spLocks noGrp="1"/>
          </p:cNvSpPr>
          <p:nvPr>
            <p:ph type="title"/>
          </p:nvPr>
        </p:nvSpPr>
        <p:spPr/>
        <p:txBody>
          <a:bodyPr/>
          <a:lstStyle/>
          <a:p>
            <a:endParaRPr lang="zh-CN" altLang="en-US"/>
          </a:p>
        </p:txBody>
      </p:sp>
      <p:sp>
        <p:nvSpPr>
          <p:cNvPr id="5" name="日期占位符 4"/>
          <p:cNvSpPr>
            <a:spLocks noGrp="1"/>
          </p:cNvSpPr>
          <p:nvPr>
            <p:ph type="dt" sz="half" idx="10"/>
          </p:nvPr>
        </p:nvSpPr>
        <p:spPr/>
        <p:txBody>
          <a:bodyPr/>
          <a:lstStyle/>
          <a:p>
            <a:fld id="{4229E7A1-D444-4911-B8FC-992679CECD07}" type="datetime1">
              <a:rPr lang="zh-CN" altLang="en-US" smtClean="0"/>
              <a:t>2020/2/27</a:t>
            </a:fld>
            <a:endParaRPr lang="zh-CN" altLang="en-US"/>
          </a:p>
        </p:txBody>
      </p:sp>
      <p:sp>
        <p:nvSpPr>
          <p:cNvPr id="4" name="灯片编号占位符 3"/>
          <p:cNvSpPr>
            <a:spLocks noGrp="1"/>
          </p:cNvSpPr>
          <p:nvPr>
            <p:ph type="sldNum" sz="quarter" idx="11"/>
          </p:nvPr>
        </p:nvSpPr>
        <p:spPr/>
        <p:txBody>
          <a:bodyPr/>
          <a:lstStyle/>
          <a:p>
            <a:fld id="{A8C89C21-81C6-1849-AF7F-456E69B3BB35}" type="slidenum">
              <a:rPr lang="en-US" smtClean="0"/>
              <a:pPr/>
              <a:t>59</a:t>
            </a:fld>
            <a:endParaRPr lang="en-US"/>
          </a:p>
        </p:txBody>
      </p:sp>
    </p:spTree>
    <p:extLst>
      <p:ext uri="{BB962C8B-B14F-4D97-AF65-F5344CB8AC3E}">
        <p14:creationId xmlns:p14="http://schemas.microsoft.com/office/powerpoint/2010/main" val="256848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r>
              <a:rPr lang="zh-CN" altLang="en-US" dirty="0" smtClean="0"/>
              <a:t>指令集架构 </a:t>
            </a:r>
            <a:r>
              <a:rPr lang="en-US" altLang="zh-CN" dirty="0" smtClean="0"/>
              <a:t>(ISA)</a:t>
            </a:r>
            <a:endParaRPr lang="zh-CN" altLang="en-US" dirty="0" smtClean="0"/>
          </a:p>
        </p:txBody>
      </p:sp>
      <p:sp>
        <p:nvSpPr>
          <p:cNvPr id="2" name="内容占位符 1"/>
          <p:cNvSpPr>
            <a:spLocks noGrp="1"/>
          </p:cNvSpPr>
          <p:nvPr>
            <p:ph idx="1"/>
          </p:nvPr>
        </p:nvSpPr>
        <p:spPr>
          <a:xfrm>
            <a:off x="179696" y="1130447"/>
            <a:ext cx="8399684" cy="5051833"/>
          </a:xfrm>
        </p:spPr>
        <p:txBody>
          <a:bodyPr>
            <a:noAutofit/>
          </a:bodyPr>
          <a:lstStyle/>
          <a:p>
            <a:pPr>
              <a:lnSpc>
                <a:spcPct val="120000"/>
              </a:lnSpc>
            </a:pPr>
            <a:r>
              <a:rPr lang="zh-CN" altLang="en-US" sz="2000" dirty="0" smtClean="0"/>
              <a:t>软件子系统与硬件子系统的关键界面</a:t>
            </a:r>
            <a:endParaRPr lang="en-US" altLang="zh-CN" sz="2000" dirty="0" smtClean="0"/>
          </a:p>
          <a:p>
            <a:pPr>
              <a:lnSpc>
                <a:spcPct val="120000"/>
              </a:lnSpc>
            </a:pPr>
            <a:r>
              <a:rPr lang="zh-CN" altLang="en-US" sz="2000" dirty="0" smtClean="0"/>
              <a:t>一组直接由硬件执行的指令，包括</a:t>
            </a:r>
            <a:endParaRPr lang="en-US" altLang="zh-CN" sz="2000" dirty="0" smtClean="0"/>
          </a:p>
          <a:p>
            <a:pPr lvl="1">
              <a:lnSpc>
                <a:spcPct val="120000"/>
              </a:lnSpc>
            </a:pPr>
            <a:r>
              <a:rPr lang="zh-CN" altLang="en-US" sz="1600" dirty="0" smtClean="0"/>
              <a:t>程序员可见的</a:t>
            </a:r>
            <a:r>
              <a:rPr lang="zh-CN" altLang="en-US" sz="1600" dirty="0" smtClean="0">
                <a:solidFill>
                  <a:srgbClr val="0070C0"/>
                </a:solidFill>
              </a:rPr>
              <a:t>机器状态</a:t>
            </a:r>
            <a:endParaRPr lang="en-US" altLang="zh-CN" sz="1600" dirty="0" smtClean="0">
              <a:solidFill>
                <a:srgbClr val="0070C0"/>
              </a:solidFill>
            </a:endParaRPr>
          </a:p>
          <a:p>
            <a:pPr lvl="1">
              <a:lnSpc>
                <a:spcPct val="120000"/>
              </a:lnSpc>
            </a:pPr>
            <a:r>
              <a:rPr lang="zh-CN" altLang="en-US" sz="1600" dirty="0" smtClean="0"/>
              <a:t>程序员可见的</a:t>
            </a:r>
            <a:r>
              <a:rPr lang="zh-CN" altLang="en-US" sz="1600" dirty="0" smtClean="0">
                <a:solidFill>
                  <a:srgbClr val="0070C0"/>
                </a:solidFill>
              </a:rPr>
              <a:t>指令集合</a:t>
            </a:r>
            <a:r>
              <a:rPr lang="en-US" altLang="zh-CN" sz="1600" dirty="0" smtClean="0"/>
              <a:t>(</a:t>
            </a:r>
            <a:r>
              <a:rPr lang="zh-CN" altLang="en-US" sz="1600" dirty="0" smtClean="0"/>
              <a:t>操作机器状态的指令</a:t>
            </a:r>
            <a:r>
              <a:rPr lang="en-US" altLang="zh-CN" sz="1600" dirty="0" smtClean="0"/>
              <a:t>)</a:t>
            </a:r>
          </a:p>
          <a:p>
            <a:pPr>
              <a:lnSpc>
                <a:spcPct val="120000"/>
              </a:lnSpc>
            </a:pPr>
            <a:r>
              <a:rPr lang="zh-CN" altLang="en-US" sz="2000" dirty="0" smtClean="0"/>
              <a:t>应具备的特性</a:t>
            </a:r>
            <a:endParaRPr lang="en-US" altLang="zh-CN" sz="2000" dirty="0" smtClean="0"/>
          </a:p>
          <a:p>
            <a:pPr lvl="1">
              <a:lnSpc>
                <a:spcPct val="120000"/>
              </a:lnSpc>
            </a:pPr>
            <a:r>
              <a:rPr lang="zh-CN" altLang="en-US" sz="1600" dirty="0" smtClean="0"/>
              <a:t>成本</a:t>
            </a:r>
            <a:endParaRPr lang="en-US" altLang="zh-CN" sz="1600" dirty="0" smtClean="0"/>
          </a:p>
          <a:p>
            <a:pPr lvl="1">
              <a:lnSpc>
                <a:spcPct val="120000"/>
              </a:lnSpc>
            </a:pPr>
            <a:r>
              <a:rPr lang="zh-CN" altLang="en-US" sz="1600" dirty="0" smtClean="0"/>
              <a:t>简洁性</a:t>
            </a:r>
            <a:endParaRPr lang="en-US" altLang="zh-CN" sz="1600" dirty="0" smtClean="0"/>
          </a:p>
          <a:p>
            <a:pPr lvl="1">
              <a:lnSpc>
                <a:spcPct val="120000"/>
              </a:lnSpc>
            </a:pPr>
            <a:r>
              <a:rPr lang="zh-CN" altLang="en-US" sz="1600" dirty="0" smtClean="0">
                <a:solidFill>
                  <a:srgbClr val="0070C0"/>
                </a:solidFill>
              </a:rPr>
              <a:t>架构和具体实现分离</a:t>
            </a:r>
            <a:r>
              <a:rPr lang="zh-CN" altLang="en-US" sz="1600" dirty="0" smtClean="0"/>
              <a:t>：可持续多代，以保持向后（</a:t>
            </a:r>
            <a:r>
              <a:rPr lang="en-US" altLang="zh-CN" sz="1600" dirty="0" smtClean="0"/>
              <a:t>backward) </a:t>
            </a:r>
            <a:r>
              <a:rPr lang="zh-CN" altLang="en-US" sz="1600" dirty="0" smtClean="0"/>
              <a:t>兼容</a:t>
            </a:r>
            <a:endParaRPr lang="en-US" altLang="zh-CN" sz="1600" dirty="0" smtClean="0"/>
          </a:p>
          <a:p>
            <a:pPr lvl="1">
              <a:lnSpc>
                <a:spcPct val="120000"/>
              </a:lnSpc>
            </a:pPr>
            <a:r>
              <a:rPr lang="zh-CN" altLang="en-US" sz="1600" dirty="0" smtClean="0">
                <a:solidFill>
                  <a:srgbClr val="0070C0"/>
                </a:solidFill>
              </a:rPr>
              <a:t>可扩展空间</a:t>
            </a:r>
            <a:r>
              <a:rPr lang="zh-CN" altLang="en-US" sz="1600" dirty="0" smtClean="0"/>
              <a:t>：可用于不同应用领域（</a:t>
            </a:r>
            <a:r>
              <a:rPr lang="en-US" altLang="zh-CN" sz="1600" dirty="0" smtClean="0"/>
              <a:t>desktops, servers, embedded applications</a:t>
            </a:r>
            <a:r>
              <a:rPr lang="zh-CN" altLang="en-US" sz="1600" dirty="0" smtClean="0"/>
              <a:t>）</a:t>
            </a:r>
            <a:endParaRPr lang="en-US" altLang="zh-CN" sz="1600" dirty="0" smtClean="0"/>
          </a:p>
          <a:p>
            <a:pPr lvl="1">
              <a:lnSpc>
                <a:spcPct val="120000"/>
              </a:lnSpc>
            </a:pPr>
            <a:r>
              <a:rPr lang="zh-CN" altLang="en-US" sz="1600" dirty="0" smtClean="0"/>
              <a:t>易于编程</a:t>
            </a:r>
            <a:r>
              <a:rPr lang="en-US" altLang="zh-CN" sz="1600" dirty="0" smtClean="0"/>
              <a:t>/</a:t>
            </a:r>
            <a:r>
              <a:rPr lang="zh-CN" altLang="en-US" sz="1600" dirty="0" smtClean="0"/>
              <a:t>编译</a:t>
            </a:r>
            <a:r>
              <a:rPr lang="en-US" altLang="zh-CN" sz="1600" dirty="0" smtClean="0"/>
              <a:t>/</a:t>
            </a:r>
            <a:r>
              <a:rPr lang="zh-CN" altLang="en-US" sz="1600" dirty="0" smtClean="0"/>
              <a:t>链接：为高层软件的设计与开发提供方便的功能</a:t>
            </a:r>
            <a:endParaRPr lang="en-US" altLang="zh-CN" sz="1600" dirty="0" smtClean="0"/>
          </a:p>
          <a:p>
            <a:pPr lvl="1">
              <a:lnSpc>
                <a:spcPct val="120000"/>
              </a:lnSpc>
            </a:pPr>
            <a:r>
              <a:rPr lang="zh-CN" altLang="en-US" sz="1600" dirty="0" smtClean="0"/>
              <a:t>性能：方便低层硬件子系统高效实现</a:t>
            </a:r>
            <a:endParaRPr lang="en-US" altLang="zh-CN" sz="1600" dirty="0" smtClean="0"/>
          </a:p>
          <a:p>
            <a:pPr>
              <a:lnSpc>
                <a:spcPct val="120000"/>
              </a:lnSpc>
            </a:pPr>
            <a:r>
              <a:rPr lang="en-US" altLang="zh-CN" sz="2000" dirty="0" smtClean="0"/>
              <a:t>IBM 360 </a:t>
            </a:r>
            <a:r>
              <a:rPr lang="zh-CN" altLang="en-US" sz="2000" dirty="0" smtClean="0"/>
              <a:t>是第一个将</a:t>
            </a:r>
            <a:r>
              <a:rPr lang="en-US" altLang="zh-CN" sz="2000" dirty="0" smtClean="0"/>
              <a:t>ISA</a:t>
            </a:r>
            <a:r>
              <a:rPr lang="zh-CN" altLang="en-US" sz="2000" dirty="0" smtClean="0"/>
              <a:t>与其实现分离的系列</a:t>
            </a:r>
            <a:r>
              <a:rPr lang="zh-CN" altLang="en-US" sz="2000" dirty="0" smtClean="0"/>
              <a:t>机</a:t>
            </a:r>
            <a:endParaRPr lang="en-US" altLang="zh-CN" sz="2000" dirty="0" smtClean="0"/>
          </a:p>
          <a:p>
            <a:pPr lvl="1"/>
            <a:r>
              <a:rPr lang="en-US" altLang="zh-CN" sz="1600" dirty="0"/>
              <a:t>today you can buy AMD or Intel processors that run the x86-64 ISA</a:t>
            </a:r>
          </a:p>
          <a:p>
            <a:pPr lvl="1"/>
            <a:r>
              <a:rPr lang="en-US" altLang="zh-CN" sz="1600" dirty="0"/>
              <a:t>many cellphones use the ARM ISA with implementations from many different companies including TI, Qualcomm, Samsung, Marvell, </a:t>
            </a:r>
            <a:r>
              <a:rPr lang="en-US" altLang="zh-CN" sz="1600" dirty="0" err="1"/>
              <a:t>etc</a:t>
            </a:r>
            <a:endParaRPr lang="en-US" altLang="zh-CN" sz="1600" dirty="0"/>
          </a:p>
          <a:p>
            <a:pPr>
              <a:lnSpc>
                <a:spcPct val="120000"/>
              </a:lnSpc>
            </a:pPr>
            <a:endParaRPr lang="en-US" altLang="zh-CN" sz="2000" dirty="0" smtClean="0"/>
          </a:p>
          <a:p>
            <a:pPr>
              <a:lnSpc>
                <a:spcPct val="120000"/>
              </a:lnSpc>
            </a:pPr>
            <a:endParaRPr lang="en-US" altLang="zh-CN" sz="2000" dirty="0" smtClean="0"/>
          </a:p>
          <a:p>
            <a:pPr>
              <a:lnSpc>
                <a:spcPct val="120000"/>
              </a:lnSpc>
            </a:pPr>
            <a:endParaRPr lang="zh-CN" altLang="en-US" sz="2000" dirty="0"/>
          </a:p>
        </p:txBody>
      </p:sp>
      <p:sp>
        <p:nvSpPr>
          <p:cNvPr id="9218"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fld id="{4E0919A6-52C5-4EB0-BC9E-4183A9365EB1}" type="datetime1">
              <a:rPr lang="zh-CN" altLang="en-US" noProof="0" smtClean="0">
                <a:latin typeface="微软雅黑" panose="020B0503020204020204" pitchFamily="34" charset="-122"/>
              </a:rPr>
              <a:t>2020/2/27</a:t>
            </a:fld>
            <a:endParaRPr lang="en-US" altLang="zh-CN" noProof="0" dirty="0" smtClean="0">
              <a:latin typeface="微软雅黑" panose="020B0503020204020204" pitchFamily="34" charset="-122"/>
            </a:endParaRPr>
          </a:p>
        </p:txBody>
      </p:sp>
      <p:sp>
        <p:nvSpPr>
          <p:cNvPr id="9220"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fld id="{640199E3-84AA-456C-A67D-96BB02A52192}" type="slidenum">
              <a:rPr lang="en-US" altLang="zh-CN" noProof="0" smtClean="0">
                <a:latin typeface="微软雅黑" panose="020B0503020204020204" pitchFamily="34" charset="-122"/>
              </a:rPr>
              <a:pPr lvl="0"/>
              <a:t>6</a:t>
            </a:fld>
            <a:endParaRPr lang="en-US" altLang="zh-CN" noProof="0" dirty="0" smtClean="0">
              <a:latin typeface="微软雅黑" panose="020B0503020204020204" pitchFamily="34" charset="-122"/>
            </a:endParaRPr>
          </a:p>
        </p:txBody>
      </p:sp>
      <p:grpSp>
        <p:nvGrpSpPr>
          <p:cNvPr id="9222" name="Group 3"/>
          <p:cNvGrpSpPr>
            <a:grpSpLocks/>
          </p:cNvGrpSpPr>
          <p:nvPr/>
        </p:nvGrpSpPr>
        <p:grpSpPr bwMode="auto">
          <a:xfrm>
            <a:off x="5277357" y="1258432"/>
            <a:ext cx="3579527" cy="2264434"/>
            <a:chOff x="772" y="532"/>
            <a:chExt cx="4216" cy="2252"/>
          </a:xfrm>
        </p:grpSpPr>
        <p:sp>
          <p:nvSpPr>
            <p:cNvPr id="9223" name="Rectangle 4" descr="Horizontal brick"/>
            <p:cNvSpPr>
              <a:spLocks noChangeArrowheads="1"/>
            </p:cNvSpPr>
            <p:nvPr/>
          </p:nvSpPr>
          <p:spPr bwMode="auto">
            <a:xfrm>
              <a:off x="772" y="1396"/>
              <a:ext cx="4216" cy="280"/>
            </a:xfrm>
            <a:prstGeom prst="rect">
              <a:avLst/>
            </a:prstGeom>
            <a:pattFill prst="horzBrick">
              <a:fgClr>
                <a:schemeClr val="accent1"/>
              </a:fgClr>
              <a:bgClr>
                <a:schemeClr val="bg1"/>
              </a:bgClr>
            </a:pattFill>
            <a:ln w="127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24" name="Oval 5"/>
            <p:cNvSpPr>
              <a:spLocks noChangeArrowheads="1"/>
            </p:cNvSpPr>
            <p:nvPr/>
          </p:nvSpPr>
          <p:spPr bwMode="auto">
            <a:xfrm>
              <a:off x="2308" y="532"/>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25" name="Line 6"/>
            <p:cNvSpPr>
              <a:spLocks noChangeShapeType="1"/>
            </p:cNvSpPr>
            <p:nvPr/>
          </p:nvSpPr>
          <p:spPr bwMode="auto">
            <a:xfrm flipH="1">
              <a:off x="2400" y="720"/>
              <a:ext cx="48"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6" name="Line 7"/>
            <p:cNvSpPr>
              <a:spLocks noChangeShapeType="1"/>
            </p:cNvSpPr>
            <p:nvPr/>
          </p:nvSpPr>
          <p:spPr bwMode="auto">
            <a:xfrm>
              <a:off x="2400" y="1104"/>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7" name="Line 8"/>
            <p:cNvSpPr>
              <a:spLocks noChangeShapeType="1"/>
            </p:cNvSpPr>
            <p:nvPr/>
          </p:nvSpPr>
          <p:spPr bwMode="auto">
            <a:xfrm>
              <a:off x="2544" y="1104"/>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8" name="Line 9"/>
            <p:cNvSpPr>
              <a:spLocks noChangeShapeType="1"/>
            </p:cNvSpPr>
            <p:nvPr/>
          </p:nvSpPr>
          <p:spPr bwMode="auto">
            <a:xfrm>
              <a:off x="2544" y="1296"/>
              <a:ext cx="4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29" name="Line 10"/>
            <p:cNvSpPr>
              <a:spLocks noChangeShapeType="1"/>
            </p:cNvSpPr>
            <p:nvPr/>
          </p:nvSpPr>
          <p:spPr bwMode="auto">
            <a:xfrm flipH="1">
              <a:off x="2304" y="1104"/>
              <a:ext cx="9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0" name="Line 11"/>
            <p:cNvSpPr>
              <a:spLocks noChangeShapeType="1"/>
            </p:cNvSpPr>
            <p:nvPr/>
          </p:nvSpPr>
          <p:spPr bwMode="auto">
            <a:xfrm flipH="1">
              <a:off x="2160" y="1344"/>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1" name="Line 12"/>
            <p:cNvSpPr>
              <a:spLocks noChangeShapeType="1"/>
            </p:cNvSpPr>
            <p:nvPr/>
          </p:nvSpPr>
          <p:spPr bwMode="auto">
            <a:xfrm>
              <a:off x="2448" y="864"/>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2" name="Line 13"/>
            <p:cNvSpPr>
              <a:spLocks noChangeShapeType="1"/>
            </p:cNvSpPr>
            <p:nvPr/>
          </p:nvSpPr>
          <p:spPr bwMode="auto">
            <a:xfrm flipV="1">
              <a:off x="2592" y="864"/>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3" name="Line 14"/>
            <p:cNvSpPr>
              <a:spLocks noChangeShapeType="1"/>
            </p:cNvSpPr>
            <p:nvPr/>
          </p:nvSpPr>
          <p:spPr bwMode="auto">
            <a:xfrm>
              <a:off x="2400" y="816"/>
              <a:ext cx="14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4" name="Line 15"/>
            <p:cNvSpPr>
              <a:spLocks noChangeShapeType="1"/>
            </p:cNvSpPr>
            <p:nvPr/>
          </p:nvSpPr>
          <p:spPr bwMode="auto">
            <a:xfrm flipV="1">
              <a:off x="2544" y="720"/>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5" name="Oval 16"/>
            <p:cNvSpPr>
              <a:spLocks noChangeArrowheads="1"/>
            </p:cNvSpPr>
            <p:nvPr/>
          </p:nvSpPr>
          <p:spPr bwMode="auto">
            <a:xfrm>
              <a:off x="3172" y="580"/>
              <a:ext cx="232" cy="18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36" name="Line 17"/>
            <p:cNvSpPr>
              <a:spLocks noChangeShapeType="1"/>
            </p:cNvSpPr>
            <p:nvPr/>
          </p:nvSpPr>
          <p:spPr bwMode="auto">
            <a:xfrm>
              <a:off x="3312" y="768"/>
              <a:ext cx="48"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7" name="Line 18"/>
            <p:cNvSpPr>
              <a:spLocks noChangeShapeType="1"/>
            </p:cNvSpPr>
            <p:nvPr/>
          </p:nvSpPr>
          <p:spPr bwMode="auto">
            <a:xfrm flipH="1">
              <a:off x="3168" y="1152"/>
              <a:ext cx="192"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8" name="Line 19"/>
            <p:cNvSpPr>
              <a:spLocks noChangeShapeType="1"/>
            </p:cNvSpPr>
            <p:nvPr/>
          </p:nvSpPr>
          <p:spPr bwMode="auto">
            <a:xfrm>
              <a:off x="3168" y="1296"/>
              <a:ext cx="96"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39" name="Line 20"/>
            <p:cNvSpPr>
              <a:spLocks noChangeShapeType="1"/>
            </p:cNvSpPr>
            <p:nvPr/>
          </p:nvSpPr>
          <p:spPr bwMode="auto">
            <a:xfrm>
              <a:off x="3360" y="1152"/>
              <a:ext cx="192"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0" name="Line 21"/>
            <p:cNvSpPr>
              <a:spLocks noChangeShapeType="1"/>
            </p:cNvSpPr>
            <p:nvPr/>
          </p:nvSpPr>
          <p:spPr bwMode="auto">
            <a:xfrm flipV="1">
              <a:off x="3552" y="1200"/>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1" name="Line 22"/>
            <p:cNvSpPr>
              <a:spLocks noChangeShapeType="1"/>
            </p:cNvSpPr>
            <p:nvPr/>
          </p:nvSpPr>
          <p:spPr bwMode="auto">
            <a:xfrm>
              <a:off x="3696" y="1200"/>
              <a:ext cx="48"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2" name="Line 23"/>
            <p:cNvSpPr>
              <a:spLocks noChangeShapeType="1"/>
            </p:cNvSpPr>
            <p:nvPr/>
          </p:nvSpPr>
          <p:spPr bwMode="auto">
            <a:xfrm flipH="1">
              <a:off x="3216" y="912"/>
              <a:ext cx="96"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3" name="Line 24"/>
            <p:cNvSpPr>
              <a:spLocks noChangeShapeType="1"/>
            </p:cNvSpPr>
            <p:nvPr/>
          </p:nvSpPr>
          <p:spPr bwMode="auto">
            <a:xfrm flipH="1" flipV="1">
              <a:off x="3072" y="1008"/>
              <a:ext cx="144"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4" name="Line 25"/>
            <p:cNvSpPr>
              <a:spLocks noChangeShapeType="1"/>
            </p:cNvSpPr>
            <p:nvPr/>
          </p:nvSpPr>
          <p:spPr bwMode="auto">
            <a:xfrm flipH="1">
              <a:off x="3120" y="86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5" name="Line 26"/>
            <p:cNvSpPr>
              <a:spLocks noChangeShapeType="1"/>
            </p:cNvSpPr>
            <p:nvPr/>
          </p:nvSpPr>
          <p:spPr bwMode="auto">
            <a:xfrm flipH="1" flipV="1">
              <a:off x="2976" y="768"/>
              <a:ext cx="144"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6" name="Line 27"/>
            <p:cNvSpPr>
              <a:spLocks noChangeShapeType="1"/>
            </p:cNvSpPr>
            <p:nvPr/>
          </p:nvSpPr>
          <p:spPr bwMode="auto">
            <a:xfrm flipV="1">
              <a:off x="3216" y="672"/>
              <a:ext cx="48"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7" name="Line 28"/>
            <p:cNvSpPr>
              <a:spLocks noChangeShapeType="1"/>
            </p:cNvSpPr>
            <p:nvPr/>
          </p:nvSpPr>
          <p:spPr bwMode="auto">
            <a:xfrm flipH="1" flipV="1">
              <a:off x="2400" y="624"/>
              <a:ext cx="96"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48" name="Oval 29"/>
            <p:cNvSpPr>
              <a:spLocks noChangeArrowheads="1"/>
            </p:cNvSpPr>
            <p:nvPr/>
          </p:nvSpPr>
          <p:spPr bwMode="auto">
            <a:xfrm>
              <a:off x="2608" y="1744"/>
              <a:ext cx="400" cy="304"/>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49" name="Line 30"/>
            <p:cNvSpPr>
              <a:spLocks noChangeShapeType="1"/>
            </p:cNvSpPr>
            <p:nvPr/>
          </p:nvSpPr>
          <p:spPr bwMode="auto">
            <a:xfrm flipV="1">
              <a:off x="2736" y="1920"/>
              <a:ext cx="4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0" name="Line 31"/>
            <p:cNvSpPr>
              <a:spLocks noChangeShapeType="1"/>
            </p:cNvSpPr>
            <p:nvPr/>
          </p:nvSpPr>
          <p:spPr bwMode="auto">
            <a:xfrm>
              <a:off x="2784" y="1920"/>
              <a:ext cx="48"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1" name="Line 32"/>
            <p:cNvSpPr>
              <a:spLocks noChangeShapeType="1"/>
            </p:cNvSpPr>
            <p:nvPr/>
          </p:nvSpPr>
          <p:spPr bwMode="auto">
            <a:xfrm>
              <a:off x="2832" y="1920"/>
              <a:ext cx="4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2" name="Line 33"/>
            <p:cNvSpPr>
              <a:spLocks noChangeShapeType="1"/>
            </p:cNvSpPr>
            <p:nvPr/>
          </p:nvSpPr>
          <p:spPr bwMode="auto">
            <a:xfrm>
              <a:off x="2832" y="1824"/>
              <a:ext cx="96"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3" name="Line 34"/>
            <p:cNvSpPr>
              <a:spLocks noChangeShapeType="1"/>
            </p:cNvSpPr>
            <p:nvPr/>
          </p:nvSpPr>
          <p:spPr bwMode="auto">
            <a:xfrm flipH="1">
              <a:off x="2688" y="1824"/>
              <a:ext cx="48"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4" name="Line 35"/>
            <p:cNvSpPr>
              <a:spLocks noChangeShapeType="1"/>
            </p:cNvSpPr>
            <p:nvPr/>
          </p:nvSpPr>
          <p:spPr bwMode="auto">
            <a:xfrm flipV="1">
              <a:off x="2400" y="2736"/>
              <a:ext cx="0"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5" name="Line 36"/>
            <p:cNvSpPr>
              <a:spLocks noChangeShapeType="1"/>
            </p:cNvSpPr>
            <p:nvPr/>
          </p:nvSpPr>
          <p:spPr bwMode="auto">
            <a:xfrm>
              <a:off x="2832" y="2064"/>
              <a:ext cx="0" cy="384"/>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6" name="Line 37"/>
            <p:cNvSpPr>
              <a:spLocks noChangeShapeType="1"/>
            </p:cNvSpPr>
            <p:nvPr/>
          </p:nvSpPr>
          <p:spPr bwMode="auto">
            <a:xfrm>
              <a:off x="2832" y="2448"/>
              <a:ext cx="24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7" name="Line 38"/>
            <p:cNvSpPr>
              <a:spLocks noChangeShapeType="1"/>
            </p:cNvSpPr>
            <p:nvPr/>
          </p:nvSpPr>
          <p:spPr bwMode="auto">
            <a:xfrm>
              <a:off x="3072" y="2448"/>
              <a:ext cx="96" cy="28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8" name="Line 39"/>
            <p:cNvSpPr>
              <a:spLocks noChangeShapeType="1"/>
            </p:cNvSpPr>
            <p:nvPr/>
          </p:nvSpPr>
          <p:spPr bwMode="auto">
            <a:xfrm flipV="1">
              <a:off x="3168" y="2688"/>
              <a:ext cx="4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59" name="Line 40"/>
            <p:cNvSpPr>
              <a:spLocks noChangeShapeType="1"/>
            </p:cNvSpPr>
            <p:nvPr/>
          </p:nvSpPr>
          <p:spPr bwMode="auto">
            <a:xfrm flipH="1">
              <a:off x="2592" y="2448"/>
              <a:ext cx="240"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0" name="Line 41"/>
            <p:cNvSpPr>
              <a:spLocks noChangeShapeType="1"/>
            </p:cNvSpPr>
            <p:nvPr/>
          </p:nvSpPr>
          <p:spPr bwMode="auto">
            <a:xfrm flipH="1">
              <a:off x="2496" y="2496"/>
              <a:ext cx="96" cy="28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1" name="Line 42"/>
            <p:cNvSpPr>
              <a:spLocks noChangeShapeType="1"/>
            </p:cNvSpPr>
            <p:nvPr/>
          </p:nvSpPr>
          <p:spPr bwMode="auto">
            <a:xfrm flipH="1">
              <a:off x="2400" y="2784"/>
              <a:ext cx="96"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2" name="Line 43"/>
            <p:cNvSpPr>
              <a:spLocks noChangeShapeType="1"/>
            </p:cNvSpPr>
            <p:nvPr/>
          </p:nvSpPr>
          <p:spPr bwMode="auto">
            <a:xfrm>
              <a:off x="2832" y="2064"/>
              <a:ext cx="336"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3" name="Line 44"/>
            <p:cNvSpPr>
              <a:spLocks noChangeShapeType="1"/>
            </p:cNvSpPr>
            <p:nvPr/>
          </p:nvSpPr>
          <p:spPr bwMode="auto">
            <a:xfrm flipV="1">
              <a:off x="3168" y="1680"/>
              <a:ext cx="240" cy="432"/>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4" name="Line 45"/>
            <p:cNvSpPr>
              <a:spLocks noChangeShapeType="1"/>
            </p:cNvSpPr>
            <p:nvPr/>
          </p:nvSpPr>
          <p:spPr bwMode="auto">
            <a:xfrm>
              <a:off x="3408" y="1680"/>
              <a:ext cx="144"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5" name="Line 46"/>
            <p:cNvSpPr>
              <a:spLocks noChangeShapeType="1"/>
            </p:cNvSpPr>
            <p:nvPr/>
          </p:nvSpPr>
          <p:spPr bwMode="auto">
            <a:xfrm flipH="1">
              <a:off x="2544" y="2112"/>
              <a:ext cx="288" cy="48"/>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6" name="Line 47"/>
            <p:cNvSpPr>
              <a:spLocks noChangeShapeType="1"/>
            </p:cNvSpPr>
            <p:nvPr/>
          </p:nvSpPr>
          <p:spPr bwMode="auto">
            <a:xfrm flipH="1" flipV="1">
              <a:off x="2208" y="1680"/>
              <a:ext cx="336" cy="48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p:nvSpPr>
            <p:cNvPr id="9267" name="Line 48"/>
            <p:cNvSpPr>
              <a:spLocks noChangeShapeType="1"/>
            </p:cNvSpPr>
            <p:nvPr/>
          </p:nvSpPr>
          <p:spPr bwMode="auto">
            <a:xfrm flipH="1">
              <a:off x="2064" y="1680"/>
              <a:ext cx="144"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mn-ea"/>
                <a:cs typeface="+mn-cs"/>
              </a:endParaRPr>
            </a:p>
          </p:txBody>
        </p:sp>
        <p:sp useBgFill="1">
          <p:nvSpPr>
            <p:cNvPr id="9268" name="Rectangle 49"/>
            <p:cNvSpPr>
              <a:spLocks noChangeArrowheads="1"/>
            </p:cNvSpPr>
            <p:nvPr/>
          </p:nvSpPr>
          <p:spPr bwMode="auto">
            <a:xfrm>
              <a:off x="2263" y="1449"/>
              <a:ext cx="1333" cy="206"/>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2000"/>
                </a:lnSpc>
                <a:spcBef>
                  <a:spcPct val="0"/>
                </a:spcBef>
                <a:spcAft>
                  <a:spcPct val="0"/>
                </a:spcAft>
                <a:buClrTx/>
                <a:buSzTx/>
                <a:buFontTx/>
                <a:buNone/>
                <a:tabLst/>
                <a:defRPr/>
              </a:pPr>
              <a:r>
                <a:rPr kumimoji="0" lang="en-US" altLang="zh-CN" sz="11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instruction </a:t>
              </a:r>
              <a:r>
                <a:rPr kumimoji="0" lang="en-US" altLang="zh-CN" sz="105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set</a:t>
              </a:r>
              <a:endParaRPr kumimoji="0" lang="en-US" altLang="zh-CN" sz="11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69" name="Rectangle 50"/>
            <p:cNvSpPr>
              <a:spLocks noChangeArrowheads="1"/>
            </p:cNvSpPr>
            <p:nvPr/>
          </p:nvSpPr>
          <p:spPr bwMode="auto">
            <a:xfrm>
              <a:off x="1305" y="917"/>
              <a:ext cx="95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software</a:t>
              </a:r>
              <a:endParaRPr kumimoji="0" lang="en-US" altLang="zh-CN"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sp>
          <p:nvSpPr>
            <p:cNvPr id="9270" name="Rectangle 51"/>
            <p:cNvSpPr>
              <a:spLocks noChangeArrowheads="1"/>
            </p:cNvSpPr>
            <p:nvPr/>
          </p:nvSpPr>
          <p:spPr bwMode="auto">
            <a:xfrm>
              <a:off x="1239" y="2064"/>
              <a:ext cx="101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rPr>
                <a:t>hardware</a:t>
              </a:r>
              <a:endParaRPr kumimoji="0" lang="en-US" altLang="zh-CN" sz="2800" b="1" i="0" u="none" strike="noStrike" kern="1200" cap="none" spc="0" normalizeH="0" baseline="0" noProof="0" dirty="0" smtClean="0">
                <a:ln>
                  <a:noFill/>
                </a:ln>
                <a:solidFill>
                  <a:srgbClr val="000000"/>
                </a:solidFill>
                <a:effectLst/>
                <a:uLnTx/>
                <a:uFillTx/>
                <a:latin typeface="微软雅黑" panose="020B0503020204020204" pitchFamily="34" charset="-122"/>
                <a:ea typeface="宋体" panose="02010600030101010101" pitchFamily="2" charset="-122"/>
                <a:cs typeface="+mn-cs"/>
              </a:endParaRPr>
            </a:p>
          </p:txBody>
        </p:sp>
      </p:grpSp>
    </p:spTree>
    <p:extLst>
      <p:ext uri="{BB962C8B-B14F-4D97-AF65-F5344CB8AC3E}">
        <p14:creationId xmlns:p14="http://schemas.microsoft.com/office/powerpoint/2010/main" val="299155909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descr="10%"/>
          <p:cNvSpPr>
            <a:spLocks noChangeArrowheads="1"/>
          </p:cNvSpPr>
          <p:nvPr/>
        </p:nvSpPr>
        <p:spPr bwMode="auto">
          <a:xfrm>
            <a:off x="4660900" y="5346700"/>
            <a:ext cx="3632200" cy="355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19" name="Rectangle 3" descr="10%"/>
          <p:cNvSpPr>
            <a:spLocks noChangeArrowheads="1"/>
          </p:cNvSpPr>
          <p:nvPr/>
        </p:nvSpPr>
        <p:spPr bwMode="auto">
          <a:xfrm>
            <a:off x="622300" y="1231900"/>
            <a:ext cx="37846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0" name="Rectangle 4" descr="10%"/>
          <p:cNvSpPr>
            <a:spLocks noChangeArrowheads="1"/>
          </p:cNvSpPr>
          <p:nvPr/>
        </p:nvSpPr>
        <p:spPr bwMode="auto">
          <a:xfrm>
            <a:off x="4660900" y="3289300"/>
            <a:ext cx="3632200" cy="736600"/>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1" name="Rectangle 5"/>
          <p:cNvSpPr>
            <a:spLocks noChangeArrowheads="1"/>
          </p:cNvSpPr>
          <p:nvPr/>
        </p:nvSpPr>
        <p:spPr bwMode="auto">
          <a:xfrm>
            <a:off x="604838" y="1214438"/>
            <a:ext cx="3959225"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dirty="0">
                <a:solidFill>
                  <a:schemeClr val="tx1"/>
                </a:solidFill>
              </a:rPr>
              <a:t>0	</a:t>
            </a:r>
            <a:r>
              <a:rPr lang="en-US" altLang="en-US" b="1" dirty="0"/>
              <a:t>$zero</a:t>
            </a:r>
            <a:r>
              <a:rPr lang="en-US" altLang="en-US" b="1" dirty="0">
                <a:solidFill>
                  <a:schemeClr val="tx1"/>
                </a:solidFill>
              </a:rPr>
              <a:t> constant 0</a:t>
            </a:r>
          </a:p>
          <a:p>
            <a:pPr>
              <a:spcBef>
                <a:spcPct val="50000"/>
              </a:spcBef>
            </a:pPr>
            <a:r>
              <a:rPr lang="en-US" altLang="en-US" b="1" dirty="0">
                <a:solidFill>
                  <a:schemeClr val="tx1"/>
                </a:solidFill>
              </a:rPr>
              <a:t>1	</a:t>
            </a:r>
            <a:r>
              <a:rPr lang="en-US" altLang="en-US" b="1" dirty="0"/>
              <a:t>$at</a:t>
            </a:r>
            <a:r>
              <a:rPr lang="en-US" altLang="en-US" b="1" dirty="0">
                <a:solidFill>
                  <a:schemeClr val="tx1"/>
                </a:solidFill>
              </a:rPr>
              <a:t>	reserved for assembler</a:t>
            </a:r>
          </a:p>
          <a:p>
            <a:pPr>
              <a:spcBef>
                <a:spcPct val="50000"/>
              </a:spcBef>
            </a:pPr>
            <a:r>
              <a:rPr lang="en-US" altLang="en-US" b="1" dirty="0">
                <a:solidFill>
                  <a:schemeClr val="tx1"/>
                </a:solidFill>
              </a:rPr>
              <a:t>2	$v0	expression evaluation &amp;</a:t>
            </a:r>
          </a:p>
          <a:p>
            <a:pPr>
              <a:spcBef>
                <a:spcPct val="50000"/>
              </a:spcBef>
            </a:pPr>
            <a:r>
              <a:rPr lang="en-US" altLang="en-US" b="1" dirty="0">
                <a:solidFill>
                  <a:schemeClr val="tx1"/>
                </a:solidFill>
              </a:rPr>
              <a:t>3	$v1	function results</a:t>
            </a:r>
          </a:p>
          <a:p>
            <a:pPr>
              <a:spcBef>
                <a:spcPct val="50000"/>
              </a:spcBef>
            </a:pPr>
            <a:r>
              <a:rPr lang="en-US" altLang="en-US" b="1" dirty="0">
                <a:solidFill>
                  <a:schemeClr val="tx1"/>
                </a:solidFill>
              </a:rPr>
              <a:t>4	</a:t>
            </a:r>
            <a:r>
              <a:rPr lang="en-US" altLang="en-US" b="1" dirty="0">
                <a:solidFill>
                  <a:srgbClr val="8901F3"/>
                </a:solidFill>
              </a:rPr>
              <a:t>$a0	arguments</a:t>
            </a:r>
            <a:endParaRPr lang="en-US" altLang="en-US" b="1" dirty="0">
              <a:solidFill>
                <a:schemeClr val="tx1"/>
              </a:solidFill>
            </a:endParaRPr>
          </a:p>
          <a:p>
            <a:pPr>
              <a:spcBef>
                <a:spcPct val="50000"/>
              </a:spcBef>
            </a:pPr>
            <a:r>
              <a:rPr lang="en-US" altLang="en-US" b="1" dirty="0">
                <a:solidFill>
                  <a:schemeClr val="tx1"/>
                </a:solidFill>
              </a:rPr>
              <a:t>5	</a:t>
            </a:r>
            <a:r>
              <a:rPr lang="en-US" altLang="en-US" b="1" dirty="0">
                <a:solidFill>
                  <a:srgbClr val="8901F3"/>
                </a:solidFill>
              </a:rPr>
              <a:t>$a1</a:t>
            </a:r>
          </a:p>
          <a:p>
            <a:pPr>
              <a:spcBef>
                <a:spcPct val="50000"/>
              </a:spcBef>
            </a:pPr>
            <a:r>
              <a:rPr lang="en-US" altLang="en-US" b="1" dirty="0">
                <a:solidFill>
                  <a:schemeClr val="tx1"/>
                </a:solidFill>
              </a:rPr>
              <a:t>6</a:t>
            </a:r>
            <a:r>
              <a:rPr lang="en-US" altLang="en-US" b="1" dirty="0">
                <a:solidFill>
                  <a:srgbClr val="8901F3"/>
                </a:solidFill>
              </a:rPr>
              <a:t>	$a2</a:t>
            </a:r>
          </a:p>
          <a:p>
            <a:pPr>
              <a:spcBef>
                <a:spcPct val="50000"/>
              </a:spcBef>
            </a:pPr>
            <a:r>
              <a:rPr lang="en-US" altLang="en-US" b="1" dirty="0">
                <a:solidFill>
                  <a:schemeClr val="tx1"/>
                </a:solidFill>
              </a:rPr>
              <a:t>7	</a:t>
            </a:r>
            <a:r>
              <a:rPr lang="en-US" altLang="en-US" b="1" dirty="0">
                <a:solidFill>
                  <a:srgbClr val="8901F3"/>
                </a:solidFill>
              </a:rPr>
              <a:t>$a3</a:t>
            </a:r>
            <a:r>
              <a:rPr lang="en-US" altLang="en-US" b="1" dirty="0">
                <a:solidFill>
                  <a:schemeClr val="tx1"/>
                </a:solidFill>
              </a:rPr>
              <a:t>	</a:t>
            </a:r>
          </a:p>
          <a:p>
            <a:pPr>
              <a:spcBef>
                <a:spcPct val="50000"/>
              </a:spcBef>
            </a:pPr>
            <a:r>
              <a:rPr lang="en-US" altLang="en-US" b="1" dirty="0">
                <a:solidFill>
                  <a:schemeClr val="tx1"/>
                </a:solidFill>
              </a:rPr>
              <a:t>8	</a:t>
            </a:r>
            <a:r>
              <a:rPr lang="en-US" altLang="en-US" b="1" dirty="0">
                <a:solidFill>
                  <a:schemeClr val="hlink"/>
                </a:solidFill>
              </a:rPr>
              <a:t>$t0</a:t>
            </a:r>
            <a:r>
              <a:rPr lang="en-US" altLang="en-US" b="1" dirty="0">
                <a:solidFill>
                  <a:schemeClr val="tx1"/>
                </a:solidFill>
              </a:rPr>
              <a:t>	</a:t>
            </a:r>
            <a:r>
              <a:rPr lang="en-US" altLang="en-US" b="1" dirty="0">
                <a:solidFill>
                  <a:schemeClr val="hlink"/>
                </a:solidFill>
              </a:rPr>
              <a:t>temporary: caller saves</a:t>
            </a:r>
            <a:endParaRPr lang="en-US" altLang="en-US" b="1" dirty="0">
              <a:solidFill>
                <a:schemeClr val="tx1"/>
              </a:solidFill>
            </a:endParaRPr>
          </a:p>
          <a:p>
            <a:pPr>
              <a:spcBef>
                <a:spcPct val="50000"/>
              </a:spcBef>
            </a:pPr>
            <a:r>
              <a:rPr lang="en-US" altLang="en-US" b="1" dirty="0">
                <a:solidFill>
                  <a:schemeClr val="tx1"/>
                </a:solidFill>
              </a:rPr>
              <a:t>. . .		</a:t>
            </a:r>
            <a:r>
              <a:rPr lang="en-US" altLang="en-US" b="1" dirty="0">
                <a:solidFill>
                  <a:schemeClr val="hlink"/>
                </a:solidFill>
              </a:rPr>
              <a:t>(</a:t>
            </a:r>
            <a:r>
              <a:rPr lang="en-US" altLang="en-US" b="1" dirty="0" err="1">
                <a:solidFill>
                  <a:schemeClr val="hlink"/>
                </a:solidFill>
              </a:rPr>
              <a:t>callee</a:t>
            </a:r>
            <a:r>
              <a:rPr lang="en-US" altLang="en-US" b="1" dirty="0">
                <a:solidFill>
                  <a:schemeClr val="hlink"/>
                </a:solidFill>
              </a:rPr>
              <a:t> can clobber)</a:t>
            </a:r>
          </a:p>
          <a:p>
            <a:pPr>
              <a:spcBef>
                <a:spcPct val="50000"/>
              </a:spcBef>
            </a:pPr>
            <a:r>
              <a:rPr lang="en-US" altLang="en-US" b="1" dirty="0">
                <a:solidFill>
                  <a:schemeClr val="tx1"/>
                </a:solidFill>
              </a:rPr>
              <a:t>15	</a:t>
            </a:r>
            <a:r>
              <a:rPr lang="en-US" altLang="en-US" b="1" dirty="0">
                <a:solidFill>
                  <a:schemeClr val="hlink"/>
                </a:solidFill>
              </a:rPr>
              <a:t>$t7</a:t>
            </a:r>
          </a:p>
        </p:txBody>
      </p:sp>
      <p:sp>
        <p:nvSpPr>
          <p:cNvPr id="9222" name="Rectangle 6"/>
          <p:cNvSpPr>
            <a:spLocks noGrp="1" noChangeArrowheads="1"/>
          </p:cNvSpPr>
          <p:nvPr>
            <p:ph type="title"/>
          </p:nvPr>
        </p:nvSpPr>
        <p:spPr>
          <a:xfrm>
            <a:off x="622300" y="279400"/>
            <a:ext cx="5983288" cy="422275"/>
          </a:xfrm>
          <a:noFill/>
        </p:spPr>
        <p:txBody>
          <a:bodyPr wrap="none">
            <a:normAutofit fontScale="90000"/>
          </a:bodyPr>
          <a:lstStyle/>
          <a:p>
            <a:r>
              <a:rPr lang="en-US" altLang="en-US" smtClean="0"/>
              <a:t>Naming Conventions for Registers</a:t>
            </a:r>
          </a:p>
        </p:txBody>
      </p:sp>
      <p:sp>
        <p:nvSpPr>
          <p:cNvPr id="9223" name="Rectangle 7"/>
          <p:cNvSpPr>
            <a:spLocks noChangeArrowheads="1"/>
          </p:cNvSpPr>
          <p:nvPr/>
        </p:nvSpPr>
        <p:spPr bwMode="auto">
          <a:xfrm>
            <a:off x="4643438" y="1214438"/>
            <a:ext cx="3814762" cy="45037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tabLst>
                <a:tab pos="457200" algn="l"/>
              </a:tabLst>
              <a:defRPr>
                <a:solidFill>
                  <a:schemeClr val="accent1"/>
                </a:solidFill>
                <a:latin typeface="Arial" panose="020B0604020202020204" pitchFamily="34" charset="0"/>
              </a:defRPr>
            </a:lvl1pPr>
            <a:lvl2pPr marL="742950" indent="-285750">
              <a:tabLst>
                <a:tab pos="457200" algn="l"/>
              </a:tabLst>
              <a:defRPr>
                <a:solidFill>
                  <a:schemeClr val="accent1"/>
                </a:solidFill>
                <a:latin typeface="Arial" panose="020B0604020202020204" pitchFamily="34" charset="0"/>
              </a:defRPr>
            </a:lvl2pPr>
            <a:lvl3pPr marL="1143000" indent="-228600">
              <a:tabLst>
                <a:tab pos="457200" algn="l"/>
              </a:tabLst>
              <a:defRPr>
                <a:solidFill>
                  <a:schemeClr val="accent1"/>
                </a:solidFill>
                <a:latin typeface="Arial" panose="020B0604020202020204" pitchFamily="34" charset="0"/>
              </a:defRPr>
            </a:lvl3pPr>
            <a:lvl4pPr marL="1600200" indent="-228600">
              <a:tabLst>
                <a:tab pos="457200" algn="l"/>
              </a:tabLst>
              <a:defRPr>
                <a:solidFill>
                  <a:schemeClr val="accent1"/>
                </a:solidFill>
                <a:latin typeface="Arial" panose="020B0604020202020204" pitchFamily="34" charset="0"/>
              </a:defRPr>
            </a:lvl4pPr>
            <a:lvl5pPr marL="2057400" indent="-228600">
              <a:tabLst>
                <a:tab pos="457200" algn="l"/>
              </a:tabLst>
              <a:defRPr>
                <a:solidFill>
                  <a:schemeClr val="accent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accent1"/>
                </a:solidFill>
                <a:latin typeface="Arial" panose="020B0604020202020204" pitchFamily="34" charset="0"/>
              </a:defRPr>
            </a:lvl9pPr>
          </a:lstStyle>
          <a:p>
            <a:pPr>
              <a:spcBef>
                <a:spcPct val="50000"/>
              </a:spcBef>
            </a:pPr>
            <a:r>
              <a:rPr lang="en-US" altLang="en-US" b="1" dirty="0">
                <a:solidFill>
                  <a:schemeClr val="tx1"/>
                </a:solidFill>
              </a:rPr>
              <a:t>16	</a:t>
            </a:r>
            <a:r>
              <a:rPr lang="en-US" altLang="en-US" b="1" dirty="0">
                <a:solidFill>
                  <a:srgbClr val="51DC00"/>
                </a:solidFill>
              </a:rPr>
              <a:t>$s0	</a:t>
            </a:r>
            <a:r>
              <a:rPr lang="en-US" altLang="en-US" b="1" dirty="0" err="1">
                <a:solidFill>
                  <a:srgbClr val="51DC00"/>
                </a:solidFill>
              </a:rPr>
              <a:t>callee</a:t>
            </a:r>
            <a:r>
              <a:rPr lang="en-US" altLang="en-US" b="1" dirty="0">
                <a:solidFill>
                  <a:srgbClr val="51DC00"/>
                </a:solidFill>
              </a:rPr>
              <a:t> saves</a:t>
            </a:r>
          </a:p>
          <a:p>
            <a:pPr>
              <a:spcBef>
                <a:spcPct val="50000"/>
              </a:spcBef>
            </a:pPr>
            <a:r>
              <a:rPr lang="en-US" altLang="en-US" b="1" dirty="0">
                <a:solidFill>
                  <a:schemeClr val="tx1"/>
                </a:solidFill>
              </a:rPr>
              <a:t>. . .         </a:t>
            </a:r>
            <a:r>
              <a:rPr lang="en-US" altLang="en-US" b="1" dirty="0">
                <a:solidFill>
                  <a:srgbClr val="51DC00"/>
                </a:solidFill>
              </a:rPr>
              <a:t> (caller can clobber)</a:t>
            </a:r>
          </a:p>
          <a:p>
            <a:pPr>
              <a:spcBef>
                <a:spcPct val="50000"/>
              </a:spcBef>
            </a:pPr>
            <a:r>
              <a:rPr lang="en-US" altLang="en-US" b="1" dirty="0">
                <a:solidFill>
                  <a:schemeClr val="tx1"/>
                </a:solidFill>
              </a:rPr>
              <a:t>23	</a:t>
            </a:r>
            <a:r>
              <a:rPr lang="en-US" altLang="en-US" b="1" dirty="0">
                <a:solidFill>
                  <a:srgbClr val="51DC00"/>
                </a:solidFill>
              </a:rPr>
              <a:t>$s7</a:t>
            </a:r>
          </a:p>
          <a:p>
            <a:pPr>
              <a:spcBef>
                <a:spcPct val="50000"/>
              </a:spcBef>
            </a:pPr>
            <a:r>
              <a:rPr lang="en-US" altLang="en-US" b="1" dirty="0">
                <a:solidFill>
                  <a:schemeClr val="tx1"/>
                </a:solidFill>
              </a:rPr>
              <a:t>24	</a:t>
            </a:r>
            <a:r>
              <a:rPr lang="en-US" altLang="en-US" b="1" dirty="0">
                <a:solidFill>
                  <a:schemeClr val="hlink"/>
                </a:solidFill>
              </a:rPr>
              <a:t>$t8</a:t>
            </a:r>
            <a:r>
              <a:rPr lang="en-US" altLang="en-US" b="1" dirty="0">
                <a:solidFill>
                  <a:schemeClr val="tx1"/>
                </a:solidFill>
              </a:rPr>
              <a:t>	 </a:t>
            </a:r>
            <a:r>
              <a:rPr lang="en-US" altLang="en-US" b="1" dirty="0">
                <a:solidFill>
                  <a:schemeClr val="hlink"/>
                </a:solidFill>
              </a:rPr>
              <a:t>temporary (cont’d)</a:t>
            </a:r>
            <a:endParaRPr lang="en-US" altLang="en-US" b="1" dirty="0">
              <a:solidFill>
                <a:schemeClr val="tx1"/>
              </a:solidFill>
            </a:endParaRPr>
          </a:p>
          <a:p>
            <a:pPr>
              <a:spcBef>
                <a:spcPct val="50000"/>
              </a:spcBef>
            </a:pPr>
            <a:r>
              <a:rPr lang="en-US" altLang="en-US" b="1" dirty="0">
                <a:solidFill>
                  <a:schemeClr val="tx1"/>
                </a:solidFill>
              </a:rPr>
              <a:t>25	</a:t>
            </a:r>
            <a:r>
              <a:rPr lang="en-US" altLang="en-US" b="1" dirty="0">
                <a:solidFill>
                  <a:schemeClr val="hlink"/>
                </a:solidFill>
              </a:rPr>
              <a:t>$t9</a:t>
            </a:r>
          </a:p>
          <a:p>
            <a:pPr>
              <a:spcBef>
                <a:spcPct val="50000"/>
              </a:spcBef>
            </a:pPr>
            <a:r>
              <a:rPr lang="en-US" altLang="en-US" b="1" dirty="0">
                <a:solidFill>
                  <a:schemeClr val="tx1"/>
                </a:solidFill>
              </a:rPr>
              <a:t>26	</a:t>
            </a:r>
            <a:r>
              <a:rPr lang="en-US" altLang="en-US" b="1" dirty="0"/>
              <a:t>$k0</a:t>
            </a:r>
            <a:r>
              <a:rPr lang="en-US" altLang="en-US" b="1" dirty="0">
                <a:solidFill>
                  <a:schemeClr val="tx1"/>
                </a:solidFill>
              </a:rPr>
              <a:t>	reserved for OS kernel</a:t>
            </a:r>
          </a:p>
          <a:p>
            <a:pPr>
              <a:spcBef>
                <a:spcPct val="50000"/>
              </a:spcBef>
            </a:pPr>
            <a:r>
              <a:rPr lang="en-US" altLang="en-US" b="1" dirty="0">
                <a:solidFill>
                  <a:schemeClr val="tx1"/>
                </a:solidFill>
              </a:rPr>
              <a:t>27	</a:t>
            </a:r>
            <a:r>
              <a:rPr lang="en-US" altLang="en-US" b="1" dirty="0"/>
              <a:t>$k1</a:t>
            </a:r>
          </a:p>
          <a:p>
            <a:pPr>
              <a:spcBef>
                <a:spcPct val="50000"/>
              </a:spcBef>
            </a:pPr>
            <a:r>
              <a:rPr lang="en-US" altLang="en-US" b="1" dirty="0">
                <a:solidFill>
                  <a:schemeClr val="tx1"/>
                </a:solidFill>
              </a:rPr>
              <a:t>28	$</a:t>
            </a:r>
            <a:r>
              <a:rPr lang="en-US" altLang="en-US" b="1" dirty="0" err="1">
                <a:solidFill>
                  <a:schemeClr val="tx1"/>
                </a:solidFill>
              </a:rPr>
              <a:t>gp</a:t>
            </a:r>
            <a:r>
              <a:rPr lang="en-US" altLang="en-US" b="1" dirty="0">
                <a:solidFill>
                  <a:schemeClr val="tx1"/>
                </a:solidFill>
              </a:rPr>
              <a:t>	pointer to global area</a:t>
            </a:r>
          </a:p>
          <a:p>
            <a:pPr>
              <a:spcBef>
                <a:spcPct val="50000"/>
              </a:spcBef>
            </a:pPr>
            <a:r>
              <a:rPr lang="en-US" altLang="en-US" b="1" dirty="0">
                <a:solidFill>
                  <a:schemeClr val="tx1"/>
                </a:solidFill>
              </a:rPr>
              <a:t>29	$</a:t>
            </a:r>
            <a:r>
              <a:rPr lang="en-US" altLang="en-US" b="1" dirty="0" err="1">
                <a:solidFill>
                  <a:schemeClr val="tx1"/>
                </a:solidFill>
              </a:rPr>
              <a:t>sp</a:t>
            </a:r>
            <a:r>
              <a:rPr lang="en-US" altLang="en-US" b="1" dirty="0">
                <a:solidFill>
                  <a:schemeClr val="tx1"/>
                </a:solidFill>
              </a:rPr>
              <a:t>	stack pointer</a:t>
            </a:r>
          </a:p>
          <a:p>
            <a:pPr>
              <a:spcBef>
                <a:spcPct val="50000"/>
              </a:spcBef>
            </a:pPr>
            <a:r>
              <a:rPr lang="en-US" altLang="en-US" b="1" dirty="0">
                <a:solidFill>
                  <a:schemeClr val="tx1"/>
                </a:solidFill>
              </a:rPr>
              <a:t>30	$</a:t>
            </a:r>
            <a:r>
              <a:rPr lang="en-US" altLang="en-US" b="1" dirty="0" err="1">
                <a:solidFill>
                  <a:schemeClr val="tx1"/>
                </a:solidFill>
              </a:rPr>
              <a:t>fp</a:t>
            </a:r>
            <a:r>
              <a:rPr lang="en-US" altLang="en-US" b="1" dirty="0">
                <a:solidFill>
                  <a:schemeClr val="tx1"/>
                </a:solidFill>
              </a:rPr>
              <a:t>	frame pointer</a:t>
            </a:r>
          </a:p>
          <a:p>
            <a:pPr>
              <a:spcBef>
                <a:spcPct val="50000"/>
              </a:spcBef>
            </a:pPr>
            <a:r>
              <a:rPr lang="en-US" altLang="en-US" b="1" dirty="0">
                <a:solidFill>
                  <a:schemeClr val="tx1"/>
                </a:solidFill>
              </a:rPr>
              <a:t>31	</a:t>
            </a:r>
            <a:r>
              <a:rPr lang="en-US" altLang="en-US" b="1" dirty="0"/>
              <a:t>$</a:t>
            </a:r>
            <a:r>
              <a:rPr lang="en-US" altLang="en-US" b="1" dirty="0" err="1"/>
              <a:t>ra</a:t>
            </a:r>
            <a:r>
              <a:rPr lang="en-US" altLang="en-US" b="1" dirty="0">
                <a:solidFill>
                  <a:schemeClr val="tx1"/>
                </a:solidFill>
              </a:rPr>
              <a:t>	return address</a:t>
            </a:r>
          </a:p>
        </p:txBody>
      </p:sp>
      <p:sp>
        <p:nvSpPr>
          <p:cNvPr id="9224" name="Rectangle 8"/>
          <p:cNvSpPr>
            <a:spLocks noChangeArrowheads="1"/>
          </p:cNvSpPr>
          <p:nvPr/>
        </p:nvSpPr>
        <p:spPr bwMode="auto">
          <a:xfrm>
            <a:off x="622300" y="2908300"/>
            <a:ext cx="3797300" cy="1498600"/>
          </a:xfrm>
          <a:prstGeom prst="rect">
            <a:avLst/>
          </a:prstGeom>
          <a:noFill/>
          <a:ln w="25400">
            <a:solidFill>
              <a:srgbClr val="8901F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5" name="Rectangle 9"/>
          <p:cNvSpPr>
            <a:spLocks noChangeArrowheads="1"/>
          </p:cNvSpPr>
          <p:nvPr/>
        </p:nvSpPr>
        <p:spPr bwMode="auto">
          <a:xfrm>
            <a:off x="622300" y="4508500"/>
            <a:ext cx="3797300" cy="11938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6" name="Rectangle 10"/>
          <p:cNvSpPr>
            <a:spLocks noChangeArrowheads="1"/>
          </p:cNvSpPr>
          <p:nvPr/>
        </p:nvSpPr>
        <p:spPr bwMode="auto">
          <a:xfrm>
            <a:off x="4660900" y="1231900"/>
            <a:ext cx="3632200" cy="1117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7" name="Rectangle 11"/>
          <p:cNvSpPr>
            <a:spLocks noChangeArrowheads="1"/>
          </p:cNvSpPr>
          <p:nvPr/>
        </p:nvSpPr>
        <p:spPr bwMode="auto">
          <a:xfrm>
            <a:off x="4660900" y="2451100"/>
            <a:ext cx="3644900" cy="7366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8" name="Rectangle 12"/>
          <p:cNvSpPr>
            <a:spLocks noChangeArrowheads="1"/>
          </p:cNvSpPr>
          <p:nvPr/>
        </p:nvSpPr>
        <p:spPr bwMode="auto">
          <a:xfrm>
            <a:off x="622300" y="2070100"/>
            <a:ext cx="3797300" cy="736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
        <p:nvSpPr>
          <p:cNvPr id="9229" name="Rectangle 13"/>
          <p:cNvSpPr>
            <a:spLocks noChangeArrowheads="1"/>
          </p:cNvSpPr>
          <p:nvPr/>
        </p:nvSpPr>
        <p:spPr bwMode="auto">
          <a:xfrm>
            <a:off x="4660900" y="4127500"/>
            <a:ext cx="3644900" cy="1117600"/>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accent1"/>
                </a:solidFill>
                <a:latin typeface="Arial" panose="020B0604020202020204" pitchFamily="34" charset="0"/>
              </a:defRPr>
            </a:lvl1pPr>
            <a:lvl2pPr marL="742950" indent="-285750">
              <a:defRPr>
                <a:solidFill>
                  <a:schemeClr val="accent1"/>
                </a:solidFill>
                <a:latin typeface="Arial" panose="020B0604020202020204" pitchFamily="34" charset="0"/>
              </a:defRPr>
            </a:lvl2pPr>
            <a:lvl3pPr marL="1143000" indent="-228600">
              <a:defRPr>
                <a:solidFill>
                  <a:schemeClr val="accent1"/>
                </a:solidFill>
                <a:latin typeface="Arial" panose="020B0604020202020204" pitchFamily="34" charset="0"/>
              </a:defRPr>
            </a:lvl3pPr>
            <a:lvl4pPr marL="1600200" indent="-228600">
              <a:defRPr>
                <a:solidFill>
                  <a:schemeClr val="accent1"/>
                </a:solidFill>
                <a:latin typeface="Arial" panose="020B0604020202020204" pitchFamily="34" charset="0"/>
              </a:defRPr>
            </a:lvl4pPr>
            <a:lvl5pPr marL="2057400" indent="-228600">
              <a:defRPr>
                <a:solidFill>
                  <a:schemeClr val="accent1"/>
                </a:solidFill>
                <a:latin typeface="Arial" panose="020B0604020202020204" pitchFamily="34" charset="0"/>
              </a:defRPr>
            </a:lvl5pPr>
            <a:lvl6pPr marL="2514600" indent="-228600" eaLnBrk="0" fontAlgn="base" hangingPunct="0">
              <a:spcBef>
                <a:spcPct val="0"/>
              </a:spcBef>
              <a:spcAft>
                <a:spcPct val="0"/>
              </a:spcAft>
              <a:defRPr>
                <a:solidFill>
                  <a:schemeClr val="accent1"/>
                </a:solidFill>
                <a:latin typeface="Arial" panose="020B0604020202020204" pitchFamily="34" charset="0"/>
              </a:defRPr>
            </a:lvl6pPr>
            <a:lvl7pPr marL="2971800" indent="-228600" eaLnBrk="0" fontAlgn="base" hangingPunct="0">
              <a:spcBef>
                <a:spcPct val="0"/>
              </a:spcBef>
              <a:spcAft>
                <a:spcPct val="0"/>
              </a:spcAft>
              <a:defRPr>
                <a:solidFill>
                  <a:schemeClr val="accent1"/>
                </a:solidFill>
                <a:latin typeface="Arial" panose="020B0604020202020204" pitchFamily="34" charset="0"/>
              </a:defRPr>
            </a:lvl7pPr>
            <a:lvl8pPr marL="3429000" indent="-228600" eaLnBrk="0" fontAlgn="base" hangingPunct="0">
              <a:spcBef>
                <a:spcPct val="0"/>
              </a:spcBef>
              <a:spcAft>
                <a:spcPct val="0"/>
              </a:spcAft>
              <a:defRPr>
                <a:solidFill>
                  <a:schemeClr val="accent1"/>
                </a:solidFill>
                <a:latin typeface="Arial" panose="020B0604020202020204" pitchFamily="34" charset="0"/>
              </a:defRPr>
            </a:lvl8pPr>
            <a:lvl9pPr marL="3886200" indent="-228600" eaLnBrk="0" fontAlgn="base" hangingPunct="0">
              <a:spcBef>
                <a:spcPct val="0"/>
              </a:spcBef>
              <a:spcAft>
                <a:spcPct val="0"/>
              </a:spcAft>
              <a:defRPr>
                <a:solidFill>
                  <a:schemeClr val="accent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78132346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SPARC (Scalable Processor Architecture)</a:t>
            </a:r>
            <a:endParaRPr lang="zh-CN" altLang="en-US" dirty="0"/>
          </a:p>
        </p:txBody>
      </p:sp>
      <p:sp>
        <p:nvSpPr>
          <p:cNvPr id="3" name="内容占位符 2"/>
          <p:cNvSpPr>
            <a:spLocks noGrp="1"/>
          </p:cNvSpPr>
          <p:nvPr>
            <p:ph idx="1"/>
          </p:nvPr>
        </p:nvSpPr>
        <p:spPr>
          <a:xfrm>
            <a:off x="457200" y="1118511"/>
            <a:ext cx="8229600" cy="5051833"/>
          </a:xfrm>
        </p:spPr>
        <p:txBody>
          <a:bodyPr>
            <a:noAutofit/>
          </a:bodyPr>
          <a:lstStyle/>
          <a:p>
            <a:r>
              <a:rPr lang="en-US" altLang="zh-CN" sz="2000" dirty="0" smtClean="0"/>
              <a:t>Sun Microsystems</a:t>
            </a:r>
            <a:r>
              <a:rPr lang="zh-CN" altLang="en-US" sz="2000" dirty="0" smtClean="0"/>
              <a:t>的专属指令集</a:t>
            </a:r>
            <a:endParaRPr lang="en-US" altLang="zh-CN" sz="2000" dirty="0" smtClean="0"/>
          </a:p>
          <a:p>
            <a:pPr lvl="1"/>
            <a:r>
              <a:rPr lang="zh-CN" altLang="en-US" sz="1600" dirty="0" smtClean="0"/>
              <a:t>可追溯到</a:t>
            </a:r>
            <a:r>
              <a:rPr lang="en-US" altLang="zh-CN" sz="1600" dirty="0" smtClean="0"/>
              <a:t>Berkeley RISC-I</a:t>
            </a:r>
            <a:r>
              <a:rPr lang="zh-CN" altLang="en-US" sz="1600" dirty="0" smtClean="0"/>
              <a:t>和</a:t>
            </a:r>
            <a:r>
              <a:rPr lang="en-US" altLang="zh-CN" sz="1600" dirty="0" smtClean="0"/>
              <a:t>RISC-II</a:t>
            </a:r>
            <a:r>
              <a:rPr lang="zh-CN" altLang="en-US" sz="1600" dirty="0" smtClean="0"/>
              <a:t>项目 ； </a:t>
            </a:r>
            <a:r>
              <a:rPr lang="en-US" altLang="zh-CN" sz="1600" dirty="0" smtClean="0"/>
              <a:t>One of the most successful early commercial RISC</a:t>
            </a:r>
          </a:p>
          <a:p>
            <a:r>
              <a:rPr lang="en-US" altLang="zh-CN" sz="2000" dirty="0" smtClean="0"/>
              <a:t>SPARC V8 </a:t>
            </a:r>
            <a:r>
              <a:rPr lang="zh-CN" altLang="en-US" sz="2000" dirty="0" smtClean="0"/>
              <a:t>（</a:t>
            </a:r>
            <a:r>
              <a:rPr lang="en-US" altLang="zh-CN" sz="2000" dirty="0" smtClean="0"/>
              <a:t>1990</a:t>
            </a:r>
            <a:r>
              <a:rPr lang="zh-CN" altLang="en-US" sz="2000" dirty="0" smtClean="0"/>
              <a:t>）</a:t>
            </a:r>
            <a:r>
              <a:rPr lang="en-US" altLang="zh-CN" sz="2000" dirty="0" smtClean="0"/>
              <a:t> </a:t>
            </a:r>
            <a:r>
              <a:rPr lang="zh-CN" altLang="en-US" sz="2000" dirty="0" smtClean="0"/>
              <a:t>主要特征</a:t>
            </a:r>
            <a:endParaRPr lang="en-US" altLang="zh-CN" sz="2000" dirty="0" smtClean="0"/>
          </a:p>
          <a:p>
            <a:pPr lvl="1"/>
            <a:r>
              <a:rPr lang="zh-CN" altLang="en-US" sz="1600" dirty="0" smtClean="0"/>
              <a:t>用户级 整型</a:t>
            </a:r>
            <a:r>
              <a:rPr lang="en-US" altLang="zh-CN" sz="1600" dirty="0" smtClean="0"/>
              <a:t>ISA   </a:t>
            </a:r>
            <a:r>
              <a:rPr lang="en-US" altLang="zh-CN" sz="1600" b="1" dirty="0" smtClean="0">
                <a:solidFill>
                  <a:srgbClr val="FF0000"/>
                </a:solidFill>
              </a:rPr>
              <a:t>90</a:t>
            </a:r>
            <a:r>
              <a:rPr lang="zh-CN" altLang="en-US" sz="1600" b="1" dirty="0" smtClean="0">
                <a:solidFill>
                  <a:srgbClr val="FF0000"/>
                </a:solidFill>
              </a:rPr>
              <a:t>条指令</a:t>
            </a:r>
            <a:r>
              <a:rPr lang="zh-CN" altLang="en-US" sz="1600" dirty="0" smtClean="0"/>
              <a:t>； 硬件支持</a:t>
            </a:r>
            <a:r>
              <a:rPr lang="en-US" altLang="zh-CN" sz="1600" dirty="0" smtClean="0"/>
              <a:t>IEEE 754-1985</a:t>
            </a:r>
            <a:r>
              <a:rPr lang="zh-CN" altLang="en-US" sz="1600" dirty="0" smtClean="0"/>
              <a:t>标准的浮点数</a:t>
            </a:r>
            <a:r>
              <a:rPr lang="en-US" altLang="zh-CN" sz="1600" dirty="0" smtClean="0"/>
              <a:t>(50</a:t>
            </a:r>
            <a:r>
              <a:rPr lang="zh-CN" altLang="en-US" sz="1600" dirty="0" smtClean="0"/>
              <a:t>条</a:t>
            </a:r>
            <a:r>
              <a:rPr lang="en-US" altLang="zh-CN" sz="1600" dirty="0" smtClean="0"/>
              <a:t>)</a:t>
            </a:r>
            <a:r>
              <a:rPr lang="zh-CN" altLang="en-US" sz="1600" dirty="0" smtClean="0"/>
              <a:t> ；特权级指令 </a:t>
            </a:r>
            <a:r>
              <a:rPr lang="en-US" altLang="zh-CN" sz="1600" b="1" dirty="0">
                <a:solidFill>
                  <a:srgbClr val="FF0000"/>
                </a:solidFill>
              </a:rPr>
              <a:t>20</a:t>
            </a:r>
            <a:r>
              <a:rPr lang="zh-CN" altLang="en-US" sz="1600" b="1" dirty="0">
                <a:solidFill>
                  <a:srgbClr val="FF0000"/>
                </a:solidFill>
              </a:rPr>
              <a:t>条</a:t>
            </a:r>
            <a:endParaRPr lang="en-US" altLang="zh-CN" sz="1600" b="1" dirty="0">
              <a:solidFill>
                <a:srgbClr val="FF0000"/>
              </a:solidFill>
            </a:endParaRPr>
          </a:p>
          <a:p>
            <a:r>
              <a:rPr lang="zh-CN" altLang="en-US" sz="2000" dirty="0" smtClean="0"/>
              <a:t>主要问题</a:t>
            </a:r>
            <a:endParaRPr lang="en-US" altLang="zh-CN" sz="2000" dirty="0" smtClean="0"/>
          </a:p>
          <a:p>
            <a:pPr lvl="1"/>
            <a:r>
              <a:rPr lang="en-US" altLang="zh-CN" sz="1600" dirty="0" smtClean="0"/>
              <a:t>SPARC</a:t>
            </a:r>
            <a:r>
              <a:rPr lang="zh-CN" altLang="en-US" sz="1600" dirty="0" smtClean="0"/>
              <a:t>使用了寄存器窗口来加速函数调用</a:t>
            </a:r>
            <a:endParaRPr lang="en-US" altLang="zh-CN" sz="1600" dirty="0" smtClean="0"/>
          </a:p>
          <a:p>
            <a:pPr lvl="2"/>
            <a:r>
              <a:rPr lang="zh-CN" altLang="en-US" sz="1400" dirty="0" smtClean="0"/>
              <a:t>当函数调用所需的栈空间超过了窗口的寄存器数，性能会急剧下降。对于所有的实现来说，寄存器窗口都消耗很大的面积和功耗</a:t>
            </a:r>
            <a:endParaRPr lang="en-US" altLang="zh-CN" sz="1400" dirty="0" smtClean="0"/>
          </a:p>
          <a:p>
            <a:pPr lvl="1"/>
            <a:r>
              <a:rPr lang="zh-CN" altLang="en-US" sz="1600" dirty="0" smtClean="0"/>
              <a:t>分支使用条件码</a:t>
            </a:r>
            <a:endParaRPr lang="en-US" altLang="zh-CN" sz="1600" dirty="0" smtClean="0"/>
          </a:p>
          <a:p>
            <a:pPr lvl="2"/>
            <a:r>
              <a:rPr lang="zh-CN" altLang="en-US" sz="1400" dirty="0" smtClean="0"/>
              <a:t>这些条件码由于在一些指令之间创建了额外的依赖关系，增加了体系结构状态并使实现复杂化</a:t>
            </a:r>
            <a:endParaRPr lang="en-US" altLang="zh-CN" sz="1400" dirty="0" smtClean="0"/>
          </a:p>
          <a:p>
            <a:pPr lvl="1"/>
            <a:r>
              <a:rPr lang="en-US" altLang="zh-CN" sz="1600" dirty="0" smtClean="0"/>
              <a:t>load</a:t>
            </a:r>
            <a:r>
              <a:rPr lang="zh-CN" altLang="en-US" sz="1600" dirty="0" smtClean="0"/>
              <a:t>和</a:t>
            </a:r>
            <a:r>
              <a:rPr lang="en-US" altLang="zh-CN" sz="1600" dirty="0" smtClean="0"/>
              <a:t>store</a:t>
            </a:r>
            <a:r>
              <a:rPr lang="zh-CN" altLang="en-US" sz="1600" b="1" dirty="0" smtClean="0">
                <a:solidFill>
                  <a:srgbClr val="FF0000"/>
                </a:solidFill>
              </a:rPr>
              <a:t>相邻寄存器对</a:t>
            </a:r>
            <a:r>
              <a:rPr lang="zh-CN" altLang="en-US" sz="1600" dirty="0" smtClean="0"/>
              <a:t>的指令</a:t>
            </a:r>
            <a:endParaRPr lang="en-US" altLang="zh-CN" sz="1600" dirty="0" smtClean="0"/>
          </a:p>
          <a:p>
            <a:pPr lvl="2"/>
            <a:r>
              <a:rPr lang="zh-CN" altLang="en-US" sz="1400" dirty="0" smtClean="0"/>
              <a:t>对于简单的微体系结构很有吸引力，可以在很少增加硬件复杂性的情况下提高吞吐量。</a:t>
            </a:r>
            <a:endParaRPr lang="en-US" altLang="zh-CN" sz="1400" dirty="0" smtClean="0"/>
          </a:p>
          <a:p>
            <a:pPr lvl="2"/>
            <a:r>
              <a:rPr lang="zh-CN" altLang="en-US" sz="1400" dirty="0" smtClean="0"/>
              <a:t>遗憾的是当使用寄存器重命名使实现复杂化，因为在寄存器文件中数据在物理上可能不再相邻</a:t>
            </a:r>
            <a:endParaRPr lang="en-US" altLang="zh-CN" sz="1400" dirty="0" smtClean="0"/>
          </a:p>
          <a:p>
            <a:pPr lvl="1"/>
            <a:r>
              <a:rPr lang="zh-CN" altLang="en-US" sz="1600" dirty="0" smtClean="0"/>
              <a:t>浮点寄存器文件和整数寄存器文件之间的移动必须使用</a:t>
            </a:r>
            <a:r>
              <a:rPr lang="zh-CN" altLang="en-US" sz="1600" dirty="0" smtClean="0">
                <a:solidFill>
                  <a:srgbClr val="0070C0"/>
                </a:solidFill>
              </a:rPr>
              <a:t>内存系统</a:t>
            </a:r>
            <a:r>
              <a:rPr lang="zh-CN" altLang="en-US" sz="1600" dirty="0" smtClean="0"/>
              <a:t>作为中介，</a:t>
            </a:r>
            <a:r>
              <a:rPr lang="zh-CN" altLang="en-US" sz="1400" dirty="0" smtClean="0"/>
              <a:t>限制了系统性能</a:t>
            </a:r>
            <a:endParaRPr lang="en-US" altLang="zh-CN" sz="1400" dirty="0" smtClean="0"/>
          </a:p>
        </p:txBody>
      </p:sp>
      <p:sp>
        <p:nvSpPr>
          <p:cNvPr id="5" name="日期占位符 4"/>
          <p:cNvSpPr>
            <a:spLocks noGrp="1"/>
          </p:cNvSpPr>
          <p:nvPr>
            <p:ph type="dt" sz="half" idx="10"/>
          </p:nvPr>
        </p:nvSpPr>
        <p:spPr/>
        <p:txBody>
          <a:bodyPr/>
          <a:lstStyle/>
          <a:p>
            <a:fld id="{1470A775-352E-4470-872C-B39F20A53EBA}" type="datetime1">
              <a:rPr lang="zh-CN" altLang="en-US" smtClean="0"/>
              <a:t>2020/2/27</a:t>
            </a:fld>
            <a:endParaRPr lang="zh-CN" altLang="en-US" dirty="0"/>
          </a:p>
        </p:txBody>
      </p:sp>
      <p:sp>
        <p:nvSpPr>
          <p:cNvPr id="4" name="灯片编号占位符 3"/>
          <p:cNvSpPr>
            <a:spLocks noGrp="1"/>
          </p:cNvSpPr>
          <p:nvPr>
            <p:ph type="sldNum" sz="quarter" idx="12"/>
          </p:nvPr>
        </p:nvSpPr>
        <p:spPr/>
        <p:txBody>
          <a:bodyPr/>
          <a:lstStyle/>
          <a:p>
            <a:fld id="{A8C89C21-81C6-1849-AF7F-456E69B3BB35}" type="slidenum">
              <a:rPr lang="en-US" smtClean="0"/>
              <a:pPr/>
              <a:t>61</a:t>
            </a:fld>
            <a:endParaRPr lang="en-US"/>
          </a:p>
        </p:txBody>
      </p:sp>
    </p:spTree>
    <p:extLst>
      <p:ext uri="{BB962C8B-B14F-4D97-AF65-F5344CB8AC3E}">
        <p14:creationId xmlns:p14="http://schemas.microsoft.com/office/powerpoint/2010/main" val="34157726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SPARC</a:t>
            </a:r>
            <a:endParaRPr lang="zh-CN" altLang="en-US" dirty="0"/>
          </a:p>
        </p:txBody>
      </p:sp>
      <p:sp>
        <p:nvSpPr>
          <p:cNvPr id="3" name="内容占位符 2"/>
          <p:cNvSpPr>
            <a:spLocks noGrp="1"/>
          </p:cNvSpPr>
          <p:nvPr>
            <p:ph idx="1"/>
          </p:nvPr>
        </p:nvSpPr>
        <p:spPr>
          <a:xfrm>
            <a:off x="463826" y="1304517"/>
            <a:ext cx="8229600" cy="5051833"/>
          </a:xfrm>
        </p:spPr>
        <p:txBody>
          <a:bodyPr>
            <a:normAutofit/>
          </a:bodyPr>
          <a:lstStyle/>
          <a:p>
            <a:pPr lvl="1"/>
            <a:r>
              <a:rPr lang="en-US" altLang="zh-CN" sz="2400" dirty="0"/>
              <a:t>ISA</a:t>
            </a:r>
            <a:r>
              <a:rPr lang="zh-CN" altLang="en-US" sz="2400" dirty="0"/>
              <a:t>通过体系结构公开的延迟陷阱队列支持非精确浮点异常，该队列</a:t>
            </a:r>
            <a:r>
              <a:rPr lang="zh-CN" altLang="en-US" sz="2400" dirty="0" smtClean="0"/>
              <a:t>向系统监控程序</a:t>
            </a:r>
            <a:r>
              <a:rPr lang="zh-CN" altLang="en-US" sz="2400" dirty="0"/>
              <a:t>提供信息，以恢复此类异常上的处理器状态</a:t>
            </a:r>
            <a:endParaRPr lang="en-US" altLang="zh-CN" sz="2400" dirty="0"/>
          </a:p>
          <a:p>
            <a:pPr lvl="1"/>
            <a:r>
              <a:rPr lang="zh-CN" altLang="en-US" sz="2400" dirty="0"/>
              <a:t>唯一的原子内存操作是</a:t>
            </a:r>
            <a:r>
              <a:rPr lang="en-US" altLang="zh-CN" sz="2400" dirty="0"/>
              <a:t>fetch-and-store</a:t>
            </a:r>
            <a:r>
              <a:rPr lang="zh-CN" altLang="en-US" sz="2400" dirty="0"/>
              <a:t>，这对于实现许多无等待的数据结构是不够</a:t>
            </a:r>
            <a:r>
              <a:rPr lang="zh-CN" altLang="en-US" sz="2400" dirty="0" smtClean="0"/>
              <a:t>的</a:t>
            </a:r>
            <a:endParaRPr lang="en-US" altLang="zh-CN" sz="2400" dirty="0" smtClean="0"/>
          </a:p>
          <a:p>
            <a:r>
              <a:rPr lang="en-US" altLang="zh-CN" sz="2400" dirty="0" smtClean="0"/>
              <a:t>SPARC</a:t>
            </a:r>
            <a:r>
              <a:rPr lang="zh-CN" altLang="en-US" sz="2400" dirty="0"/>
              <a:t>与其他</a:t>
            </a:r>
            <a:r>
              <a:rPr lang="en-US" altLang="zh-CN" sz="2400" dirty="0"/>
              <a:t>80</a:t>
            </a:r>
            <a:r>
              <a:rPr lang="zh-CN" altLang="en-US" sz="2400" dirty="0"/>
              <a:t>年代</a:t>
            </a:r>
            <a:r>
              <a:rPr lang="en-US" altLang="zh-CN" sz="2400" dirty="0"/>
              <a:t>RISC</a:t>
            </a:r>
            <a:r>
              <a:rPr lang="zh-CN" altLang="en-US" sz="2400" dirty="0"/>
              <a:t>结构的</a:t>
            </a:r>
            <a:r>
              <a:rPr lang="zh-CN" altLang="en-US" sz="2400" dirty="0" smtClean="0"/>
              <a:t>许多有缺陷的</a:t>
            </a:r>
            <a:r>
              <a:rPr lang="zh-CN" altLang="en-US" sz="2400" dirty="0"/>
              <a:t>特性</a:t>
            </a:r>
            <a:endParaRPr lang="en-US" altLang="zh-CN" sz="2400" dirty="0"/>
          </a:p>
          <a:p>
            <a:pPr lvl="1"/>
            <a:r>
              <a:rPr lang="en-US" altLang="zh-CN" sz="2000" dirty="0" smtClean="0"/>
              <a:t>ISA</a:t>
            </a:r>
            <a:r>
              <a:rPr lang="zh-CN" altLang="en-US" sz="2000" dirty="0" smtClean="0"/>
              <a:t>设计面向单</a:t>
            </a:r>
            <a:r>
              <a:rPr lang="zh-CN" altLang="en-US" sz="2000" dirty="0"/>
              <a:t>发射、顺序、五级</a:t>
            </a:r>
            <a:r>
              <a:rPr lang="zh-CN" altLang="en-US" sz="2000" dirty="0" smtClean="0"/>
              <a:t>流水线的微体系架构；</a:t>
            </a:r>
            <a:endParaRPr lang="en-US" altLang="zh-CN" sz="2000" dirty="0"/>
          </a:p>
          <a:p>
            <a:pPr lvl="1"/>
            <a:r>
              <a:rPr lang="en-US" altLang="zh-CN" sz="2000" dirty="0"/>
              <a:t>SPARC</a:t>
            </a:r>
            <a:r>
              <a:rPr lang="zh-CN" altLang="en-US" sz="2000" dirty="0"/>
              <a:t>具有分支延迟插槽和许多显式的数据和控制冲突，这些冲突使代码生成复杂化，无助于更积极的实现</a:t>
            </a:r>
            <a:r>
              <a:rPr lang="zh-CN" altLang="en-US" sz="2000" dirty="0" smtClean="0"/>
              <a:t>；</a:t>
            </a:r>
            <a:endParaRPr lang="en-US" altLang="zh-CN" sz="2000" dirty="0" smtClean="0"/>
          </a:p>
          <a:p>
            <a:pPr lvl="1"/>
            <a:r>
              <a:rPr lang="zh-CN" altLang="en-US" sz="2000" dirty="0" smtClean="0"/>
              <a:t>缺乏位置</a:t>
            </a:r>
            <a:r>
              <a:rPr lang="zh-CN" altLang="en-US" sz="2000" dirty="0"/>
              <a:t>无关</a:t>
            </a:r>
            <a:r>
              <a:rPr lang="zh-CN" altLang="en-US" sz="2000" dirty="0" smtClean="0"/>
              <a:t>的寻址方式（相对寻址）</a:t>
            </a:r>
            <a:endParaRPr lang="en-US" altLang="zh-CN" sz="2000" dirty="0"/>
          </a:p>
          <a:p>
            <a:pPr lvl="1"/>
            <a:r>
              <a:rPr lang="zh-CN" altLang="en-US" sz="2000" dirty="0"/>
              <a:t>由于</a:t>
            </a:r>
            <a:r>
              <a:rPr lang="en-US" altLang="zh-CN" sz="2000" dirty="0"/>
              <a:t>SPARC</a:t>
            </a:r>
            <a:r>
              <a:rPr lang="zh-CN" altLang="en-US" sz="2000" dirty="0"/>
              <a:t>缺乏足够的自由编码空间，因此不能方便地对其进行改进以支持压缩</a:t>
            </a:r>
            <a:r>
              <a:rPr lang="en-US" altLang="zh-CN" sz="2000" dirty="0"/>
              <a:t>ISA</a:t>
            </a:r>
            <a:r>
              <a:rPr lang="zh-CN" altLang="en-US" sz="2000" dirty="0" smtClean="0"/>
              <a:t>扩展</a:t>
            </a:r>
            <a:endParaRPr lang="zh-CN" altLang="en-US" sz="2000" dirty="0"/>
          </a:p>
        </p:txBody>
      </p:sp>
      <p:sp>
        <p:nvSpPr>
          <p:cNvPr id="4" name="日期占位符 3"/>
          <p:cNvSpPr>
            <a:spLocks noGrp="1"/>
          </p:cNvSpPr>
          <p:nvPr>
            <p:ph type="dt" sz="half" idx="10"/>
          </p:nvPr>
        </p:nvSpPr>
        <p:spPr/>
        <p:txBody>
          <a:bodyPr/>
          <a:lstStyle/>
          <a:p>
            <a:fld id="{1BCC9ED6-8DB3-4E55-81B7-64CF4941B3B1}" type="datetime1">
              <a:rPr lang="zh-CN" altLang="en-US" smtClean="0"/>
              <a:t>2020/2/27</a:t>
            </a:fld>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62</a:t>
            </a:fld>
            <a:endParaRPr lang="zh-CN" altLang="en-US" dirty="0"/>
          </a:p>
        </p:txBody>
      </p:sp>
    </p:spTree>
    <p:extLst>
      <p:ext uri="{BB962C8B-B14F-4D97-AF65-F5344CB8AC3E}">
        <p14:creationId xmlns:p14="http://schemas.microsoft.com/office/powerpoint/2010/main" val="23591459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Alpha </a:t>
            </a:r>
            <a:r>
              <a:rPr lang="zh-CN" altLang="en-US" smtClean="0"/>
              <a:t>（</a:t>
            </a:r>
            <a:r>
              <a:rPr lang="en-US" altLang="zh-CN" smtClean="0"/>
              <a:t>DEC</a:t>
            </a:r>
            <a:r>
              <a:rPr lang="zh-CN" altLang="en-US" smtClean="0"/>
              <a:t>）</a:t>
            </a:r>
            <a:endParaRPr lang="zh-CN" altLang="en-US" dirty="0"/>
          </a:p>
        </p:txBody>
      </p:sp>
      <p:sp>
        <p:nvSpPr>
          <p:cNvPr id="3" name="内容占位符 2"/>
          <p:cNvSpPr>
            <a:spLocks noGrp="1"/>
          </p:cNvSpPr>
          <p:nvPr>
            <p:ph idx="1"/>
          </p:nvPr>
        </p:nvSpPr>
        <p:spPr>
          <a:xfrm>
            <a:off x="457199" y="1258432"/>
            <a:ext cx="8378687" cy="5051833"/>
          </a:xfrm>
        </p:spPr>
        <p:txBody>
          <a:bodyPr>
            <a:noAutofit/>
          </a:bodyPr>
          <a:lstStyle/>
          <a:p>
            <a:pPr>
              <a:lnSpc>
                <a:spcPct val="120000"/>
              </a:lnSpc>
            </a:pPr>
            <a:r>
              <a:rPr lang="en-US" altLang="zh-CN" sz="2000" dirty="0" smtClean="0"/>
              <a:t>DEC</a:t>
            </a:r>
            <a:r>
              <a:rPr lang="zh-CN" altLang="en-US" sz="2000" dirty="0" smtClean="0"/>
              <a:t>公司的架构师在</a:t>
            </a:r>
            <a:r>
              <a:rPr lang="en-US" altLang="zh-CN" sz="2000" dirty="0" smtClean="0"/>
              <a:t>20</a:t>
            </a:r>
            <a:r>
              <a:rPr lang="zh-CN" altLang="en-US" sz="2000" dirty="0" smtClean="0"/>
              <a:t>世纪</a:t>
            </a:r>
            <a:r>
              <a:rPr lang="en-US" altLang="zh-CN" sz="2000" dirty="0" smtClean="0"/>
              <a:t>90</a:t>
            </a:r>
            <a:r>
              <a:rPr lang="zh-CN" altLang="en-US" sz="2000" dirty="0" smtClean="0"/>
              <a:t>年代初定义了他们的</a:t>
            </a:r>
            <a:r>
              <a:rPr lang="en-US" altLang="zh-CN" sz="2000" dirty="0" smtClean="0"/>
              <a:t>RISC ISA, Alpha</a:t>
            </a:r>
          </a:p>
          <a:p>
            <a:pPr lvl="1">
              <a:lnSpc>
                <a:spcPct val="120000"/>
              </a:lnSpc>
            </a:pPr>
            <a:r>
              <a:rPr lang="zh-CN" altLang="en-US" sz="1600" dirty="0" smtClean="0"/>
              <a:t>摒弃了当时非常吸引人的特性，如分支延迟、条件码、寄存器窗口等</a:t>
            </a:r>
            <a:endParaRPr lang="en-US" altLang="zh-CN" sz="1600" dirty="0" smtClean="0"/>
          </a:p>
          <a:p>
            <a:pPr lvl="1">
              <a:lnSpc>
                <a:spcPct val="120000"/>
              </a:lnSpc>
            </a:pPr>
            <a:r>
              <a:rPr lang="zh-CN" altLang="en-US" sz="1600" dirty="0" smtClean="0"/>
              <a:t>创建了</a:t>
            </a:r>
            <a:r>
              <a:rPr lang="en-US" altLang="zh-CN" sz="1600" dirty="0" smtClean="0"/>
              <a:t>64</a:t>
            </a:r>
            <a:r>
              <a:rPr lang="zh-CN" altLang="en-US" sz="1600" dirty="0" smtClean="0"/>
              <a:t>位寻址空间、设计简洁、实现简单、高性能的</a:t>
            </a:r>
            <a:r>
              <a:rPr lang="en-US" altLang="zh-CN" sz="1600" dirty="0" smtClean="0"/>
              <a:t>ISA</a:t>
            </a:r>
          </a:p>
          <a:p>
            <a:pPr lvl="1">
              <a:lnSpc>
                <a:spcPct val="120000"/>
              </a:lnSpc>
            </a:pPr>
            <a:r>
              <a:rPr lang="en-US" altLang="zh-CN" sz="1600" dirty="0" smtClean="0"/>
              <a:t>Alpha</a:t>
            </a:r>
            <a:r>
              <a:rPr lang="zh-CN" altLang="en-US" sz="1600" dirty="0" smtClean="0"/>
              <a:t>架构师仔细地将特权体系结构和硬件平台的大部分细节隔离在抽象接口</a:t>
            </a:r>
            <a:r>
              <a:rPr lang="en-US" altLang="zh-CN" sz="1600" dirty="0" smtClean="0"/>
              <a:t>(</a:t>
            </a:r>
            <a:r>
              <a:rPr lang="zh-CN" altLang="en-US" sz="1600" dirty="0" smtClean="0"/>
              <a:t>特权体系结构库</a:t>
            </a:r>
            <a:r>
              <a:rPr lang="en-US" altLang="zh-CN" sz="1600" dirty="0" smtClean="0"/>
              <a:t>)</a:t>
            </a:r>
            <a:r>
              <a:rPr lang="zh-CN" altLang="en-US" sz="1600" dirty="0" smtClean="0"/>
              <a:t>后面</a:t>
            </a:r>
            <a:r>
              <a:rPr lang="en-US" altLang="zh-CN" sz="1600" dirty="0" smtClean="0"/>
              <a:t>(</a:t>
            </a:r>
            <a:r>
              <a:rPr lang="en-US" altLang="zh-CN" sz="1600" dirty="0" err="1" smtClean="0"/>
              <a:t>PALcode</a:t>
            </a:r>
            <a:r>
              <a:rPr lang="en-US" altLang="zh-CN" sz="1600" dirty="0" smtClean="0"/>
              <a:t>)</a:t>
            </a:r>
          </a:p>
          <a:p>
            <a:pPr>
              <a:lnSpc>
                <a:spcPct val="120000"/>
              </a:lnSpc>
            </a:pPr>
            <a:r>
              <a:rPr lang="zh-CN" altLang="en-US" sz="2000" dirty="0" smtClean="0"/>
              <a:t>主要问题：尽管如此，</a:t>
            </a:r>
            <a:r>
              <a:rPr lang="en-US" altLang="zh-CN" sz="2000" dirty="0" smtClean="0"/>
              <a:t>DEC</a:t>
            </a:r>
            <a:r>
              <a:rPr lang="zh-CN" altLang="en-US" sz="2000" dirty="0" smtClean="0"/>
              <a:t>对顺序微架构的</a:t>
            </a:r>
            <a:r>
              <a:rPr lang="en-US" altLang="zh-CN" sz="2000" dirty="0" smtClean="0"/>
              <a:t>Alpha</a:t>
            </a:r>
            <a:r>
              <a:rPr lang="zh-CN" altLang="en-US" sz="2000" dirty="0" smtClean="0"/>
              <a:t>进行了过度优化，并添加了一些不太适合现代实现的特性</a:t>
            </a:r>
            <a:endParaRPr lang="en-US" altLang="zh-CN" sz="2000" dirty="0" smtClean="0"/>
          </a:p>
          <a:p>
            <a:pPr lvl="1">
              <a:lnSpc>
                <a:spcPct val="120000"/>
              </a:lnSpc>
            </a:pPr>
            <a:r>
              <a:rPr lang="zh-CN" altLang="en-US" sz="1600" dirty="0" smtClean="0"/>
              <a:t>为了追求高时钟频率，</a:t>
            </a:r>
            <a:r>
              <a:rPr lang="en-US" altLang="zh-CN" sz="1600" dirty="0" smtClean="0"/>
              <a:t>ISA</a:t>
            </a:r>
            <a:r>
              <a:rPr lang="zh-CN" altLang="en-US" sz="1600" dirty="0" smtClean="0"/>
              <a:t>的原始版本避免了</a:t>
            </a:r>
            <a:r>
              <a:rPr lang="en-US" altLang="zh-CN" sz="1600" dirty="0" smtClean="0"/>
              <a:t>8</a:t>
            </a:r>
            <a:r>
              <a:rPr lang="zh-CN" altLang="en-US" sz="1600" dirty="0" smtClean="0"/>
              <a:t>位和</a:t>
            </a:r>
            <a:r>
              <a:rPr lang="en-US" altLang="zh-CN" sz="1600" dirty="0" smtClean="0"/>
              <a:t>16</a:t>
            </a:r>
            <a:r>
              <a:rPr lang="zh-CN" altLang="en-US" sz="1600" dirty="0" smtClean="0"/>
              <a:t>位的加载和存储，实际上创建了一个字寻址的内存系统。为了在广泛使用这些操作的应用程序上性能，添加了特殊的</a:t>
            </a:r>
            <a:r>
              <a:rPr lang="zh-CN" altLang="en-US" sz="1600" dirty="0" smtClean="0">
                <a:solidFill>
                  <a:srgbClr val="0070C0"/>
                </a:solidFill>
              </a:rPr>
              <a:t>未对齐</a:t>
            </a:r>
            <a:r>
              <a:rPr lang="zh-CN" altLang="en-US" sz="1600" dirty="0" smtClean="0"/>
              <a:t>的加载和存储指令以及一些整数指令，以加速重新组合过程。</a:t>
            </a:r>
            <a:endParaRPr lang="en-US" altLang="zh-CN" sz="1600" dirty="0" smtClean="0"/>
          </a:p>
          <a:p>
            <a:pPr lvl="1">
              <a:lnSpc>
                <a:spcPct val="120000"/>
              </a:lnSpc>
            </a:pPr>
            <a:r>
              <a:rPr lang="zh-CN" altLang="en-US" sz="1600" dirty="0" smtClean="0"/>
              <a:t>为了方便长延迟浮点指令的乱序完成，</a:t>
            </a:r>
            <a:r>
              <a:rPr lang="en-US" altLang="zh-CN" sz="1600" dirty="0" smtClean="0"/>
              <a:t>Alpha </a:t>
            </a:r>
            <a:r>
              <a:rPr lang="zh-CN" altLang="en-US" sz="1600" dirty="0" smtClean="0"/>
              <a:t>有一个非精确的</a:t>
            </a:r>
            <a:r>
              <a:rPr lang="zh-CN" altLang="en-US" sz="1600" dirty="0" smtClean="0">
                <a:solidFill>
                  <a:srgbClr val="0070C0"/>
                </a:solidFill>
              </a:rPr>
              <a:t>浮点陷阱</a:t>
            </a:r>
            <a:r>
              <a:rPr lang="zh-CN" altLang="en-US" sz="1600" dirty="0" smtClean="0"/>
              <a:t>模型。这个决定可能是可以单独接受的，但是</a:t>
            </a:r>
            <a:r>
              <a:rPr lang="en-US" altLang="zh-CN" sz="1600" dirty="0" smtClean="0"/>
              <a:t>ISA</a:t>
            </a:r>
            <a:r>
              <a:rPr lang="zh-CN" altLang="en-US" sz="1600" dirty="0" smtClean="0"/>
              <a:t>还定义了异常标记和默认值</a:t>
            </a:r>
            <a:r>
              <a:rPr lang="en-US" altLang="zh-CN" sz="1600" dirty="0" smtClean="0"/>
              <a:t>(</a:t>
            </a:r>
            <a:r>
              <a:rPr lang="zh-CN" altLang="en-US" sz="1600" dirty="0" smtClean="0"/>
              <a:t>如果需要的话</a:t>
            </a:r>
            <a:r>
              <a:rPr lang="en-US" altLang="zh-CN" sz="1600" dirty="0" smtClean="0"/>
              <a:t>)</a:t>
            </a:r>
            <a:r>
              <a:rPr lang="zh-CN" altLang="en-US" sz="1600" dirty="0" smtClean="0"/>
              <a:t>必须由软件例程提供。</a:t>
            </a:r>
            <a:endParaRPr lang="en-US" altLang="zh-CN" sz="1600" dirty="0" smtClean="0"/>
          </a:p>
          <a:p>
            <a:pPr lvl="1">
              <a:lnSpc>
                <a:spcPct val="120000"/>
              </a:lnSpc>
            </a:pPr>
            <a:r>
              <a:rPr lang="en-US" altLang="zh-CN" sz="1600" dirty="0" smtClean="0"/>
              <a:t>Alpha</a:t>
            </a:r>
            <a:r>
              <a:rPr lang="zh-CN" altLang="en-US" sz="1600" dirty="0" smtClean="0"/>
              <a:t>缺少整数除法指令，建议使用软件牛顿迭代法实现，导致</a:t>
            </a:r>
            <a:r>
              <a:rPr lang="zh-CN" altLang="en-US" sz="1600" dirty="0" smtClean="0">
                <a:solidFill>
                  <a:srgbClr val="0070C0"/>
                </a:solidFill>
              </a:rPr>
              <a:t>浮点除法速度高于整数除法</a:t>
            </a:r>
            <a:endParaRPr lang="en-US" altLang="zh-CN" sz="1600" dirty="0" smtClean="0">
              <a:solidFill>
                <a:srgbClr val="0070C0"/>
              </a:solidFill>
            </a:endParaRPr>
          </a:p>
          <a:p>
            <a:pPr lvl="1">
              <a:lnSpc>
                <a:spcPct val="120000"/>
              </a:lnSpc>
            </a:pPr>
            <a:endParaRPr lang="zh-CN" altLang="en-US" sz="1600" dirty="0"/>
          </a:p>
        </p:txBody>
      </p:sp>
      <p:sp>
        <p:nvSpPr>
          <p:cNvPr id="5" name="日期占位符 4"/>
          <p:cNvSpPr>
            <a:spLocks noGrp="1"/>
          </p:cNvSpPr>
          <p:nvPr>
            <p:ph type="dt" sz="half" idx="10"/>
          </p:nvPr>
        </p:nvSpPr>
        <p:spPr/>
        <p:txBody>
          <a:bodyPr/>
          <a:lstStyle/>
          <a:p>
            <a:fld id="{4F4FBF21-6AE3-4D0A-BD46-1773D9200375}"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63</a:t>
            </a:fld>
            <a:endParaRPr lang="en-US"/>
          </a:p>
        </p:txBody>
      </p:sp>
    </p:spTree>
    <p:extLst>
      <p:ext uri="{BB962C8B-B14F-4D97-AF65-F5344CB8AC3E}">
        <p14:creationId xmlns:p14="http://schemas.microsoft.com/office/powerpoint/2010/main" val="10841233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199" y="1198797"/>
            <a:ext cx="8229600" cy="5261638"/>
          </a:xfrm>
        </p:spPr>
        <p:txBody>
          <a:bodyPr>
            <a:normAutofit fontScale="70000" lnSpcReduction="20000"/>
          </a:bodyPr>
          <a:lstStyle/>
          <a:p>
            <a:pPr lvl="1">
              <a:lnSpc>
                <a:spcPct val="120000"/>
              </a:lnSpc>
            </a:pPr>
            <a:r>
              <a:rPr lang="zh-CN" altLang="en-US" dirty="0" smtClean="0"/>
              <a:t>与它的前辈</a:t>
            </a:r>
            <a:r>
              <a:rPr lang="en-US" altLang="zh-CN" dirty="0" smtClean="0"/>
              <a:t>RISC</a:t>
            </a:r>
            <a:r>
              <a:rPr lang="zh-CN" altLang="en-US" dirty="0" smtClean="0"/>
              <a:t>一样，没有预先考虑可能的压缩指令集扩展，因此</a:t>
            </a:r>
            <a:r>
              <a:rPr lang="zh-CN" altLang="en-US" dirty="0" smtClean="0">
                <a:solidFill>
                  <a:srgbClr val="0070C0"/>
                </a:solidFill>
              </a:rPr>
              <a:t>没有足够的操作码空间</a:t>
            </a:r>
            <a:r>
              <a:rPr lang="zh-CN" altLang="en-US" dirty="0" smtClean="0"/>
              <a:t>来进行更新</a:t>
            </a:r>
            <a:endParaRPr lang="en-US" altLang="zh-CN" dirty="0" smtClean="0"/>
          </a:p>
          <a:p>
            <a:pPr lvl="1">
              <a:lnSpc>
                <a:spcPct val="120000"/>
              </a:lnSpc>
            </a:pPr>
            <a:r>
              <a:rPr lang="en-US" altLang="zh-CN" dirty="0" smtClean="0"/>
              <a:t>ISA</a:t>
            </a:r>
            <a:r>
              <a:rPr lang="zh-CN" altLang="en-US" dirty="0" smtClean="0"/>
              <a:t>包含有条件的移动，这使得微架构与寄存器重命名复杂化</a:t>
            </a:r>
            <a:endParaRPr lang="en-US" altLang="zh-CN" dirty="0" smtClean="0"/>
          </a:p>
          <a:p>
            <a:pPr lvl="2">
              <a:lnSpc>
                <a:spcPct val="120000"/>
              </a:lnSpc>
            </a:pPr>
            <a:r>
              <a:rPr lang="zh-CN" altLang="en-US" dirty="0" smtClean="0"/>
              <a:t>如果移动条件不满足，指令仍然必须将旧值复制到新的物理目标寄存器中。这实际上使条件移动成为</a:t>
            </a:r>
            <a:r>
              <a:rPr lang="en-US" altLang="zh-CN" dirty="0" smtClean="0"/>
              <a:t>ISA</a:t>
            </a:r>
            <a:r>
              <a:rPr lang="zh-CN" altLang="en-US" dirty="0" smtClean="0"/>
              <a:t>中惟一读取三个源操作数的指令。</a:t>
            </a:r>
            <a:endParaRPr lang="en-US" altLang="zh-CN" dirty="0" smtClean="0"/>
          </a:p>
          <a:p>
            <a:pPr lvl="2">
              <a:lnSpc>
                <a:spcPct val="120000"/>
              </a:lnSpc>
            </a:pPr>
            <a:r>
              <a:rPr lang="zh-CN" altLang="en-US" dirty="0" smtClean="0"/>
              <a:t>实际上，</a:t>
            </a:r>
            <a:r>
              <a:rPr lang="en-US" altLang="zh-CN" dirty="0" smtClean="0"/>
              <a:t>DEC</a:t>
            </a:r>
            <a:r>
              <a:rPr lang="zh-CN" altLang="en-US" dirty="0" smtClean="0"/>
              <a:t>的第一个乱序执行的实现使用了一些技巧来避免该指令的额外数据路径。 </a:t>
            </a:r>
            <a:r>
              <a:rPr lang="en-US" altLang="zh-CN" dirty="0" smtClean="0"/>
              <a:t>Alpha 21264</a:t>
            </a:r>
            <a:r>
              <a:rPr lang="zh-CN" altLang="en-US" dirty="0" smtClean="0"/>
              <a:t>通过将条件移动指令分解为两个微操作来执行，第一个微操作评估移动条件，第二个微操作执行移动。这种方法还要求物理寄存器文件加宽一位以保存中间结果</a:t>
            </a:r>
            <a:endParaRPr lang="en-US" altLang="zh-CN" dirty="0" smtClean="0"/>
          </a:p>
          <a:p>
            <a:pPr lvl="1">
              <a:lnSpc>
                <a:spcPct val="120000"/>
              </a:lnSpc>
            </a:pPr>
            <a:r>
              <a:rPr lang="zh-CN" altLang="en-US" dirty="0" smtClean="0"/>
              <a:t>使用商业</a:t>
            </a:r>
            <a:r>
              <a:rPr lang="en-US" altLang="zh-CN" dirty="0" smtClean="0"/>
              <a:t>Alpha ISAs</a:t>
            </a:r>
            <a:r>
              <a:rPr lang="zh-CN" altLang="en-US" dirty="0" smtClean="0"/>
              <a:t>的一个重要风险</a:t>
            </a:r>
            <a:r>
              <a:rPr lang="en-US" altLang="zh-CN" dirty="0" smtClean="0"/>
              <a:t>:</a:t>
            </a:r>
            <a:r>
              <a:rPr lang="zh-CN" altLang="en-US" dirty="0" smtClean="0"/>
              <a:t>它们可能会被摒弃。康柏在上世纪</a:t>
            </a:r>
            <a:r>
              <a:rPr lang="en-US" altLang="zh-CN" dirty="0" smtClean="0"/>
              <a:t>90</a:t>
            </a:r>
            <a:r>
              <a:rPr lang="zh-CN" altLang="en-US" dirty="0" smtClean="0"/>
              <a:t>年代末收购了摇摇欲坠的</a:t>
            </a:r>
            <a:r>
              <a:rPr lang="en-US" altLang="zh-CN" dirty="0" smtClean="0"/>
              <a:t>DEC</a:t>
            </a:r>
            <a:r>
              <a:rPr lang="zh-CN" altLang="en-US" dirty="0" smtClean="0"/>
              <a:t>后不久，他们选择逐步淘汰</a:t>
            </a:r>
            <a:r>
              <a:rPr lang="en-US" altLang="zh-CN" dirty="0" smtClean="0"/>
              <a:t>Alpha</a:t>
            </a:r>
            <a:r>
              <a:rPr lang="zh-CN" altLang="en-US" dirty="0" smtClean="0"/>
              <a:t>，转而采用英特尔的安腾架构。康柏将</a:t>
            </a:r>
            <a:r>
              <a:rPr lang="en-US" altLang="zh-CN" dirty="0" smtClean="0"/>
              <a:t>Alpha</a:t>
            </a:r>
            <a:r>
              <a:rPr lang="zh-CN" altLang="en-US" dirty="0" smtClean="0"/>
              <a:t>的知识产权出售给了英特尔，此后不久，惠普收购了康柏，并在</a:t>
            </a:r>
            <a:r>
              <a:rPr lang="en-US" altLang="zh-CN" dirty="0" smtClean="0"/>
              <a:t>2004</a:t>
            </a:r>
            <a:r>
              <a:rPr lang="zh-CN" altLang="en-US" dirty="0" smtClean="0"/>
              <a:t>年完成了</a:t>
            </a:r>
            <a:r>
              <a:rPr lang="en-US" altLang="zh-CN" dirty="0" smtClean="0"/>
              <a:t>Alpha</a:t>
            </a:r>
            <a:r>
              <a:rPr lang="zh-CN" altLang="en-US" dirty="0" smtClean="0"/>
              <a:t>的最终实现</a:t>
            </a:r>
            <a:endParaRPr lang="en-US" altLang="zh-CN" dirty="0"/>
          </a:p>
        </p:txBody>
      </p:sp>
      <p:sp>
        <p:nvSpPr>
          <p:cNvPr id="4" name="日期占位符 3"/>
          <p:cNvSpPr>
            <a:spLocks noGrp="1"/>
          </p:cNvSpPr>
          <p:nvPr>
            <p:ph type="dt" sz="half" idx="10"/>
          </p:nvPr>
        </p:nvSpPr>
        <p:spPr/>
        <p:txBody>
          <a:bodyPr/>
          <a:lstStyle/>
          <a:p>
            <a:fld id="{784C8981-FB46-45CD-B4B8-815AC13AADD5}" type="datetime1">
              <a:rPr lang="zh-CN" altLang="en-US" smtClean="0"/>
              <a:t>2020/2/27</a:t>
            </a:fld>
            <a:endParaRPr lang="zh-CN" altLang="en-US"/>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64</a:t>
            </a:fld>
            <a:endParaRPr lang="zh-CN" altLang="en-US" dirty="0"/>
          </a:p>
        </p:txBody>
      </p:sp>
    </p:spTree>
    <p:extLst>
      <p:ext uri="{BB962C8B-B14F-4D97-AF65-F5344CB8AC3E}">
        <p14:creationId xmlns:p14="http://schemas.microsoft.com/office/powerpoint/2010/main" val="34882692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ARMv7</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10000"/>
              </a:lnSpc>
            </a:pPr>
            <a:r>
              <a:rPr lang="en-US" altLang="zh-CN" dirty="0" smtClean="0"/>
              <a:t>32</a:t>
            </a:r>
            <a:r>
              <a:rPr lang="zh-CN" altLang="en-US" dirty="0" smtClean="0"/>
              <a:t>位 </a:t>
            </a:r>
            <a:r>
              <a:rPr lang="en-US" altLang="zh-CN" dirty="0" smtClean="0"/>
              <a:t>RISC ISA</a:t>
            </a:r>
          </a:p>
          <a:p>
            <a:pPr lvl="1">
              <a:lnSpc>
                <a:spcPct val="110000"/>
              </a:lnSpc>
            </a:pPr>
            <a:r>
              <a:rPr lang="zh-CN" altLang="en-US" dirty="0" smtClean="0"/>
              <a:t>目前世界上使用最广的体系结构。当我们权衡是否要设计自己的指令集时，</a:t>
            </a:r>
            <a:r>
              <a:rPr lang="en-US" altLang="zh-CN" dirty="0" smtClean="0"/>
              <a:t>ARMv7</a:t>
            </a:r>
            <a:r>
              <a:rPr lang="zh-CN" altLang="en-US" dirty="0" smtClean="0"/>
              <a:t>是一个自然的选择，大量的软件已经被移植到该</a:t>
            </a:r>
            <a:r>
              <a:rPr lang="en-US" altLang="zh-CN" dirty="0" smtClean="0"/>
              <a:t>ISA</a:t>
            </a:r>
            <a:r>
              <a:rPr lang="zh-CN" altLang="en-US" dirty="0" smtClean="0"/>
              <a:t>上，而且它在嵌入式和移动设备中无处不在。</a:t>
            </a:r>
            <a:endParaRPr lang="en-US" altLang="zh-CN" dirty="0" smtClean="0"/>
          </a:p>
          <a:p>
            <a:pPr lvl="1">
              <a:lnSpc>
                <a:spcPct val="110000"/>
              </a:lnSpc>
            </a:pPr>
            <a:r>
              <a:rPr lang="zh-CN" altLang="en-US" dirty="0" smtClean="0"/>
              <a:t>是一个封闭的标准，剪裁或扩充是不允许的，即使是微架构的创新也仅限于那些能够获得</a:t>
            </a:r>
            <a:r>
              <a:rPr lang="en-US" altLang="zh-CN" dirty="0" smtClean="0"/>
              <a:t>ARM</a:t>
            </a:r>
            <a:r>
              <a:rPr lang="zh-CN" altLang="en-US" dirty="0" smtClean="0"/>
              <a:t>所称的架构许可的人</a:t>
            </a:r>
            <a:endParaRPr lang="en-US" altLang="zh-CN" dirty="0" smtClean="0"/>
          </a:p>
          <a:p>
            <a:pPr lvl="1">
              <a:lnSpc>
                <a:spcPct val="110000"/>
              </a:lnSpc>
            </a:pPr>
            <a:r>
              <a:rPr lang="en-US" altLang="zh-CN" dirty="0" smtClean="0"/>
              <a:t>ARMv7</a:t>
            </a:r>
            <a:r>
              <a:rPr lang="zh-CN" altLang="en-US" dirty="0" smtClean="0"/>
              <a:t>十分庞大复杂。整型类指令</a:t>
            </a:r>
            <a:r>
              <a:rPr lang="en-US" altLang="zh-CN" b="1" dirty="0" smtClean="0">
                <a:solidFill>
                  <a:srgbClr val="FF0000"/>
                </a:solidFill>
              </a:rPr>
              <a:t>600+</a:t>
            </a:r>
            <a:r>
              <a:rPr lang="zh-CN" altLang="en-US" b="1" dirty="0" smtClean="0">
                <a:solidFill>
                  <a:srgbClr val="FF0000"/>
                </a:solidFill>
              </a:rPr>
              <a:t>条</a:t>
            </a:r>
            <a:endParaRPr lang="en-US" altLang="zh-CN" b="1" dirty="0" smtClean="0">
              <a:solidFill>
                <a:srgbClr val="FF0000"/>
              </a:solidFill>
            </a:endParaRPr>
          </a:p>
          <a:p>
            <a:pPr>
              <a:lnSpc>
                <a:spcPct val="110000"/>
              </a:lnSpc>
            </a:pPr>
            <a:r>
              <a:rPr lang="zh-CN" altLang="en-US" dirty="0" smtClean="0"/>
              <a:t>即使知识产权不是问题，它仍然存在一些技术缺陷</a:t>
            </a:r>
            <a:endParaRPr lang="en-US" altLang="zh-CN" dirty="0" smtClean="0"/>
          </a:p>
          <a:p>
            <a:pPr lvl="1">
              <a:lnSpc>
                <a:spcPct val="110000"/>
              </a:lnSpc>
            </a:pPr>
            <a:r>
              <a:rPr lang="zh-CN" altLang="en-US" dirty="0" smtClean="0"/>
              <a:t>不支持</a:t>
            </a:r>
            <a:r>
              <a:rPr lang="en-US" altLang="zh-CN" dirty="0" smtClean="0"/>
              <a:t>64</a:t>
            </a:r>
            <a:r>
              <a:rPr lang="zh-CN" altLang="en-US" dirty="0" smtClean="0"/>
              <a:t>位地址， </a:t>
            </a:r>
            <a:r>
              <a:rPr lang="en-US" altLang="zh-CN" dirty="0" smtClean="0"/>
              <a:t>ISA</a:t>
            </a:r>
            <a:r>
              <a:rPr lang="zh-CN" altLang="en-US" dirty="0" smtClean="0"/>
              <a:t>缺乏硬件支持</a:t>
            </a:r>
            <a:r>
              <a:rPr lang="en-US" altLang="zh-CN" dirty="0" smtClean="0"/>
              <a:t>IEEE754-2008</a:t>
            </a:r>
            <a:r>
              <a:rPr lang="zh-CN" altLang="en-US" dirty="0" smtClean="0"/>
              <a:t>标准（ </a:t>
            </a:r>
            <a:r>
              <a:rPr lang="en-US" altLang="zh-CN" dirty="0" smtClean="0"/>
              <a:t>ARMv8 </a:t>
            </a:r>
            <a:r>
              <a:rPr lang="zh-CN" altLang="en-US" dirty="0" smtClean="0"/>
              <a:t>纠正了这些缺陷）</a:t>
            </a:r>
            <a:endParaRPr lang="en-US" altLang="zh-CN" dirty="0" smtClean="0"/>
          </a:p>
          <a:p>
            <a:pPr lvl="1">
              <a:lnSpc>
                <a:spcPct val="110000"/>
              </a:lnSpc>
            </a:pPr>
            <a:r>
              <a:rPr lang="zh-CN" altLang="en-US" dirty="0" smtClean="0"/>
              <a:t>特权体系结构的细节渗透到用户级体系结构的定义中</a:t>
            </a:r>
            <a:endParaRPr lang="en-US" altLang="zh-CN" dirty="0" smtClean="0"/>
          </a:p>
          <a:p>
            <a:pPr lvl="1">
              <a:lnSpc>
                <a:spcPct val="110000"/>
              </a:lnSpc>
            </a:pPr>
            <a:endParaRPr lang="en-US" altLang="zh-CN" dirty="0" smtClean="0"/>
          </a:p>
          <a:p>
            <a:pPr lvl="1">
              <a:lnSpc>
                <a:spcPct val="110000"/>
              </a:lnSpc>
            </a:pPr>
            <a:endParaRPr lang="zh-CN" altLang="en-US" dirty="0"/>
          </a:p>
        </p:txBody>
      </p:sp>
      <p:sp>
        <p:nvSpPr>
          <p:cNvPr id="5" name="日期占位符 4"/>
          <p:cNvSpPr>
            <a:spLocks noGrp="1"/>
          </p:cNvSpPr>
          <p:nvPr>
            <p:ph type="dt" sz="half" idx="10"/>
          </p:nvPr>
        </p:nvSpPr>
        <p:spPr/>
        <p:txBody>
          <a:bodyPr/>
          <a:lstStyle/>
          <a:p>
            <a:fld id="{37FA0AD3-B647-4F24-B1A3-3767B01489D6}"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65</a:t>
            </a:fld>
            <a:endParaRPr lang="en-US"/>
          </a:p>
        </p:txBody>
      </p:sp>
    </p:spTree>
    <p:extLst>
      <p:ext uri="{BB962C8B-B14F-4D97-AF65-F5344CB8AC3E}">
        <p14:creationId xmlns:p14="http://schemas.microsoft.com/office/powerpoint/2010/main" val="955754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pPr lvl="1">
              <a:lnSpc>
                <a:spcPct val="120000"/>
              </a:lnSpc>
            </a:pPr>
            <a:r>
              <a:rPr lang="en-US" altLang="zh-CN" dirty="0" smtClean="0"/>
              <a:t>ARMv7</a:t>
            </a:r>
            <a:r>
              <a:rPr lang="zh-CN" altLang="en-US" dirty="0" smtClean="0"/>
              <a:t>附带一个压缩</a:t>
            </a:r>
            <a:r>
              <a:rPr lang="en-US" altLang="zh-CN" dirty="0" smtClean="0"/>
              <a:t>ISA</a:t>
            </a:r>
            <a:r>
              <a:rPr lang="zh-CN" altLang="en-US" dirty="0" smtClean="0"/>
              <a:t>，具有固定宽度的</a:t>
            </a:r>
            <a:r>
              <a:rPr lang="en-US" altLang="zh-CN" dirty="0" smtClean="0"/>
              <a:t>16</a:t>
            </a:r>
            <a:r>
              <a:rPr lang="zh-CN" altLang="en-US" dirty="0" smtClean="0"/>
              <a:t>位指令，称为</a:t>
            </a:r>
            <a:r>
              <a:rPr lang="en-US" altLang="zh-CN" dirty="0" smtClean="0"/>
              <a:t>Thumb</a:t>
            </a:r>
            <a:r>
              <a:rPr lang="zh-CN" altLang="en-US" dirty="0" smtClean="0"/>
              <a:t>。</a:t>
            </a:r>
            <a:endParaRPr lang="en-US" altLang="zh-CN" dirty="0" smtClean="0"/>
          </a:p>
          <a:p>
            <a:pPr lvl="2"/>
            <a:r>
              <a:rPr lang="en-US" altLang="zh-CN" dirty="0" smtClean="0"/>
              <a:t>Thumb</a:t>
            </a:r>
            <a:r>
              <a:rPr lang="zh-CN" altLang="en-US" dirty="0" smtClean="0"/>
              <a:t>虽然提供了有竞争力的代码尺寸，但性能较差</a:t>
            </a:r>
            <a:endParaRPr lang="en-US" altLang="zh-CN" dirty="0" smtClean="0"/>
          </a:p>
          <a:p>
            <a:pPr lvl="2"/>
            <a:r>
              <a:rPr lang="en-US" altLang="zh-CN" dirty="0" smtClean="0"/>
              <a:t>Thumb-2 </a:t>
            </a:r>
            <a:r>
              <a:rPr lang="zh-CN" altLang="en-US" dirty="0" smtClean="0"/>
              <a:t>虽然提供了较高的性能，但</a:t>
            </a:r>
            <a:r>
              <a:rPr lang="en-US" altLang="zh-CN" dirty="0" smtClean="0"/>
              <a:t>32</a:t>
            </a:r>
            <a:r>
              <a:rPr lang="zh-CN" altLang="en-US" dirty="0" smtClean="0"/>
              <a:t>位的</a:t>
            </a:r>
            <a:r>
              <a:rPr lang="en-US" altLang="zh-CN" dirty="0" smtClean="0"/>
              <a:t>Thumb-2</a:t>
            </a:r>
            <a:r>
              <a:rPr lang="zh-CN" altLang="en-US" dirty="0" smtClean="0"/>
              <a:t>编码方式与基本的</a:t>
            </a:r>
            <a:r>
              <a:rPr lang="en-US" altLang="zh-CN" dirty="0" smtClean="0"/>
              <a:t>ISA</a:t>
            </a:r>
            <a:r>
              <a:rPr lang="zh-CN" altLang="en-US" dirty="0" smtClean="0"/>
              <a:t>编码方式不同</a:t>
            </a:r>
            <a:r>
              <a:rPr lang="en-US" altLang="zh-CN" dirty="0" smtClean="0"/>
              <a:t>,16</a:t>
            </a:r>
            <a:r>
              <a:rPr lang="zh-CN" altLang="en-US" dirty="0" smtClean="0"/>
              <a:t>位的</a:t>
            </a:r>
            <a:r>
              <a:rPr lang="en-US" altLang="zh-CN" dirty="0" smtClean="0"/>
              <a:t>Thumb-2</a:t>
            </a:r>
            <a:r>
              <a:rPr lang="zh-CN" altLang="en-US" dirty="0" smtClean="0"/>
              <a:t>的编码方式与基本的</a:t>
            </a:r>
            <a:r>
              <a:rPr lang="en-US" altLang="zh-CN" dirty="0" smtClean="0"/>
              <a:t>16</a:t>
            </a:r>
            <a:r>
              <a:rPr lang="zh-CN" altLang="en-US" dirty="0" smtClean="0"/>
              <a:t>位编码方式也不同。导致译码器需要理解三种编码格式，使得能耗、延迟以及设计成本增加</a:t>
            </a:r>
            <a:endParaRPr lang="en-US" altLang="zh-CN" dirty="0" smtClean="0"/>
          </a:p>
          <a:p>
            <a:pPr lvl="1">
              <a:lnSpc>
                <a:spcPct val="110000"/>
              </a:lnSpc>
            </a:pPr>
            <a:r>
              <a:rPr lang="en-US" altLang="zh-CN" dirty="0" smtClean="0"/>
              <a:t>ISA</a:t>
            </a:r>
            <a:r>
              <a:rPr lang="zh-CN" altLang="en-US" dirty="0" smtClean="0"/>
              <a:t>中包含了许多实现复杂的特性。</a:t>
            </a:r>
            <a:endParaRPr lang="en-US" altLang="zh-CN" dirty="0" smtClean="0"/>
          </a:p>
          <a:p>
            <a:pPr lvl="2"/>
            <a:r>
              <a:rPr lang="zh-CN" altLang="en-US" dirty="0" smtClean="0"/>
              <a:t>程序计数器是可寻址寄存器之一，这意味着几乎任何指令都可以改变控制流。</a:t>
            </a:r>
            <a:endParaRPr lang="en-US" altLang="zh-CN" dirty="0" smtClean="0"/>
          </a:p>
          <a:p>
            <a:pPr lvl="2"/>
            <a:r>
              <a:rPr lang="zh-CN" altLang="en-US" dirty="0" smtClean="0"/>
              <a:t>更糟糕的是，程序计数器的最低有效位反映</a:t>
            </a:r>
            <a:r>
              <a:rPr lang="en-US" altLang="zh-CN" dirty="0" smtClean="0"/>
              <a:t>ISA</a:t>
            </a:r>
            <a:r>
              <a:rPr lang="zh-CN" altLang="en-US" dirty="0" smtClean="0"/>
              <a:t>当前正在执行</a:t>
            </a:r>
            <a:r>
              <a:rPr lang="en-US" altLang="zh-CN" dirty="0" smtClean="0"/>
              <a:t>(ARM</a:t>
            </a:r>
            <a:r>
              <a:rPr lang="zh-CN" altLang="en-US" dirty="0" smtClean="0"/>
              <a:t>或</a:t>
            </a:r>
            <a:r>
              <a:rPr lang="en-US" altLang="zh-CN" dirty="0" smtClean="0"/>
              <a:t>Thumb)</a:t>
            </a:r>
            <a:r>
              <a:rPr lang="zh-CN" altLang="en-US" dirty="0" smtClean="0"/>
              <a:t>哪个</a:t>
            </a:r>
            <a:r>
              <a:rPr lang="en-US" altLang="zh-CN" dirty="0" smtClean="0"/>
              <a:t>ISA——</a:t>
            </a:r>
            <a:r>
              <a:rPr lang="zh-CN" altLang="en-US" dirty="0" smtClean="0"/>
              <a:t>简单的</a:t>
            </a:r>
            <a:r>
              <a:rPr lang="en-US" altLang="zh-CN" dirty="0" smtClean="0"/>
              <a:t>ADD</a:t>
            </a:r>
            <a:r>
              <a:rPr lang="zh-CN" altLang="en-US" dirty="0" smtClean="0"/>
              <a:t>指令可以更改</a:t>
            </a:r>
            <a:r>
              <a:rPr lang="en-US" altLang="zh-CN" dirty="0" smtClean="0"/>
              <a:t>ISA</a:t>
            </a:r>
            <a:r>
              <a:rPr lang="zh-CN" altLang="en-US" dirty="0" smtClean="0"/>
              <a:t>当前在处理器上执行的指令</a:t>
            </a:r>
            <a:r>
              <a:rPr lang="en-US" altLang="zh-CN" dirty="0" smtClean="0"/>
              <a:t>!</a:t>
            </a:r>
          </a:p>
          <a:p>
            <a:pPr lvl="2"/>
            <a:r>
              <a:rPr lang="zh-CN" altLang="en-US" dirty="0" smtClean="0"/>
              <a:t>分支使用条件码以及谓词指令进一步使高性能实现复杂化。</a:t>
            </a:r>
            <a:endParaRPr lang="en-US" altLang="zh-CN" dirty="0"/>
          </a:p>
        </p:txBody>
      </p:sp>
      <p:sp>
        <p:nvSpPr>
          <p:cNvPr id="4" name="日期占位符 3"/>
          <p:cNvSpPr>
            <a:spLocks noGrp="1"/>
          </p:cNvSpPr>
          <p:nvPr>
            <p:ph type="dt" sz="half" idx="10"/>
          </p:nvPr>
        </p:nvSpPr>
        <p:spPr/>
        <p:txBody>
          <a:bodyPr/>
          <a:lstStyle/>
          <a:p>
            <a:fld id="{CD558FCE-6A62-478E-8FE9-BB1E0357E759}" type="datetime1">
              <a:rPr lang="zh-CN" altLang="en-US" smtClean="0"/>
              <a:t>2020/2/27</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66</a:t>
            </a:fld>
            <a:endParaRPr lang="zh-CN" altLang="en-US" dirty="0"/>
          </a:p>
        </p:txBody>
      </p:sp>
    </p:spTree>
    <p:extLst>
      <p:ext uri="{BB962C8B-B14F-4D97-AF65-F5344CB8AC3E}">
        <p14:creationId xmlns:p14="http://schemas.microsoft.com/office/powerpoint/2010/main" val="1636393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ARMv8</a:t>
            </a:r>
            <a:endParaRPr lang="zh-CN" altLang="en-US" dirty="0"/>
          </a:p>
        </p:txBody>
      </p:sp>
      <p:sp>
        <p:nvSpPr>
          <p:cNvPr id="3" name="内容占位符 2"/>
          <p:cNvSpPr>
            <a:spLocks noGrp="1"/>
          </p:cNvSpPr>
          <p:nvPr>
            <p:ph idx="1"/>
          </p:nvPr>
        </p:nvSpPr>
        <p:spPr>
          <a:xfrm>
            <a:off x="457199" y="1258432"/>
            <a:ext cx="8398565" cy="5051833"/>
          </a:xfrm>
        </p:spPr>
        <p:txBody>
          <a:bodyPr>
            <a:normAutofit fontScale="92500" lnSpcReduction="10000"/>
          </a:bodyPr>
          <a:lstStyle/>
          <a:p>
            <a:pPr>
              <a:lnSpc>
                <a:spcPct val="120000"/>
              </a:lnSpc>
            </a:pPr>
            <a:r>
              <a:rPr lang="en-US" altLang="zh-CN" dirty="0" smtClean="0"/>
              <a:t>2011</a:t>
            </a:r>
            <a:r>
              <a:rPr lang="zh-CN" altLang="en-US" dirty="0" smtClean="0"/>
              <a:t>年，</a:t>
            </a:r>
            <a:r>
              <a:rPr lang="en-US" altLang="zh-CN" dirty="0" smtClean="0"/>
              <a:t>ARM</a:t>
            </a:r>
            <a:r>
              <a:rPr lang="zh-CN" altLang="en-US" dirty="0" smtClean="0"/>
              <a:t>发布新的</a:t>
            </a:r>
            <a:r>
              <a:rPr lang="en-US" altLang="zh-CN" dirty="0" smtClean="0"/>
              <a:t>ISA</a:t>
            </a:r>
            <a:r>
              <a:rPr lang="zh-CN" altLang="en-US" dirty="0" smtClean="0"/>
              <a:t>　</a:t>
            </a:r>
            <a:r>
              <a:rPr lang="en-US" altLang="zh-CN" dirty="0" smtClean="0"/>
              <a:t>ARMv8</a:t>
            </a:r>
            <a:r>
              <a:rPr lang="zh-CN" altLang="en-US" dirty="0" smtClean="0"/>
              <a:t>　</a:t>
            </a:r>
            <a:endParaRPr lang="en-US" altLang="zh-CN" dirty="0" smtClean="0"/>
          </a:p>
          <a:p>
            <a:pPr lvl="1">
              <a:lnSpc>
                <a:spcPct val="120000"/>
              </a:lnSpc>
            </a:pPr>
            <a:r>
              <a:rPr lang="en-US" altLang="zh-CN" dirty="0" smtClean="0"/>
              <a:t>64</a:t>
            </a:r>
            <a:r>
              <a:rPr lang="zh-CN" altLang="en-US" dirty="0" smtClean="0"/>
              <a:t>位地址</a:t>
            </a:r>
            <a:r>
              <a:rPr lang="en-US" altLang="zh-CN" dirty="0" smtClean="0"/>
              <a:t>;</a:t>
            </a:r>
            <a:r>
              <a:rPr lang="zh-CN" altLang="en-US" dirty="0" smtClean="0"/>
              <a:t> 扩展了整型寄存器组。</a:t>
            </a:r>
            <a:endParaRPr lang="en-US" altLang="zh-CN" dirty="0" smtClean="0"/>
          </a:p>
          <a:p>
            <a:pPr lvl="1">
              <a:lnSpc>
                <a:spcPct val="120000"/>
              </a:lnSpc>
            </a:pPr>
            <a:r>
              <a:rPr lang="zh-CN" altLang="en-US" dirty="0" smtClean="0"/>
              <a:t>摒弃了</a:t>
            </a:r>
            <a:r>
              <a:rPr lang="en-US" altLang="zh-CN" dirty="0" smtClean="0"/>
              <a:t>ARMv7</a:t>
            </a:r>
            <a:r>
              <a:rPr lang="zh-CN" altLang="en-US" dirty="0" smtClean="0"/>
              <a:t>中实现复杂的一些特性</a:t>
            </a:r>
            <a:endParaRPr lang="en-US" altLang="zh-CN" dirty="0" smtClean="0"/>
          </a:p>
          <a:p>
            <a:pPr lvl="2">
              <a:lnSpc>
                <a:spcPct val="120000"/>
              </a:lnSpc>
            </a:pPr>
            <a:r>
              <a:rPr lang="en-US" altLang="zh-CN" dirty="0" smtClean="0"/>
              <a:t>PC</a:t>
            </a:r>
            <a:r>
              <a:rPr lang="zh-CN" altLang="en-US" dirty="0" smtClean="0"/>
              <a:t>不再是整形寄存器组的成员；</a:t>
            </a:r>
            <a:endParaRPr lang="en-US" altLang="zh-CN" dirty="0" smtClean="0"/>
          </a:p>
          <a:p>
            <a:pPr lvl="2">
              <a:lnSpc>
                <a:spcPct val="120000"/>
              </a:lnSpc>
            </a:pPr>
            <a:r>
              <a:rPr lang="zh-CN" altLang="en-US" dirty="0" smtClean="0"/>
              <a:t>不再有谓词指令</a:t>
            </a:r>
            <a:endParaRPr lang="en-US" altLang="zh-CN" dirty="0" smtClean="0"/>
          </a:p>
          <a:p>
            <a:pPr lvl="2">
              <a:lnSpc>
                <a:spcPct val="120000"/>
              </a:lnSpc>
            </a:pPr>
            <a:r>
              <a:rPr lang="zh-CN" altLang="en-US" dirty="0" smtClean="0"/>
              <a:t>删除了</a:t>
            </a:r>
            <a:r>
              <a:rPr lang="en-US" altLang="zh-CN" dirty="0" smtClean="0"/>
              <a:t>load-multiple</a:t>
            </a:r>
            <a:r>
              <a:rPr lang="zh-CN" altLang="en-US" dirty="0" smtClean="0"/>
              <a:t>和</a:t>
            </a:r>
            <a:r>
              <a:rPr lang="en-US" altLang="zh-CN" dirty="0" smtClean="0"/>
              <a:t>store-multiple </a:t>
            </a:r>
            <a:r>
              <a:rPr lang="zh-CN" altLang="en-US" dirty="0" smtClean="0"/>
              <a:t>指令</a:t>
            </a:r>
            <a:endParaRPr lang="en-US" altLang="zh-CN" dirty="0" smtClean="0"/>
          </a:p>
          <a:p>
            <a:pPr lvl="2">
              <a:lnSpc>
                <a:spcPct val="120000"/>
              </a:lnSpc>
            </a:pPr>
            <a:r>
              <a:rPr lang="zh-CN" altLang="en-US" dirty="0" smtClean="0"/>
              <a:t>指令编码归一化</a:t>
            </a:r>
            <a:endParaRPr lang="en-US" altLang="zh-CN" dirty="0" smtClean="0"/>
          </a:p>
          <a:p>
            <a:pPr>
              <a:lnSpc>
                <a:spcPct val="120000"/>
              </a:lnSpc>
            </a:pPr>
            <a:r>
              <a:rPr lang="zh-CN" altLang="en-US" dirty="0" smtClean="0"/>
              <a:t>主要问题</a:t>
            </a:r>
            <a:endParaRPr lang="en-US" altLang="zh-CN" dirty="0" smtClean="0"/>
          </a:p>
          <a:p>
            <a:pPr lvl="1">
              <a:lnSpc>
                <a:spcPct val="120000"/>
              </a:lnSpc>
            </a:pPr>
            <a:r>
              <a:rPr lang="zh-CN" altLang="en-US" dirty="0" smtClean="0"/>
              <a:t>使用条件码</a:t>
            </a:r>
            <a:endParaRPr lang="en-US" altLang="zh-CN" dirty="0" smtClean="0"/>
          </a:p>
          <a:p>
            <a:pPr lvl="1">
              <a:lnSpc>
                <a:spcPct val="120000"/>
              </a:lnSpc>
            </a:pPr>
            <a:r>
              <a:rPr lang="zh-CN" altLang="en-US" dirty="0" smtClean="0"/>
              <a:t>存在许多特殊的寄存器</a:t>
            </a:r>
            <a:endParaRPr lang="en-US" altLang="zh-CN" dirty="0" smtClean="0"/>
          </a:p>
        </p:txBody>
      </p:sp>
      <p:sp>
        <p:nvSpPr>
          <p:cNvPr id="5" name="日期占位符 4"/>
          <p:cNvSpPr>
            <a:spLocks noGrp="1"/>
          </p:cNvSpPr>
          <p:nvPr>
            <p:ph type="dt" sz="half" idx="10"/>
          </p:nvPr>
        </p:nvSpPr>
        <p:spPr/>
        <p:txBody>
          <a:bodyPr/>
          <a:lstStyle/>
          <a:p>
            <a:fld id="{61046263-8FBE-4F79-958D-99013B0F11CF}"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67</a:t>
            </a:fld>
            <a:endParaRPr lang="en-US"/>
          </a:p>
        </p:txBody>
      </p:sp>
    </p:spTree>
    <p:extLst>
      <p:ext uri="{BB962C8B-B14F-4D97-AF65-F5344CB8AC3E}">
        <p14:creationId xmlns:p14="http://schemas.microsoft.com/office/powerpoint/2010/main" val="9262208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199" y="1258432"/>
            <a:ext cx="8428383" cy="5051833"/>
          </a:xfrm>
        </p:spPr>
        <p:txBody>
          <a:bodyPr>
            <a:normAutofit fontScale="92500"/>
          </a:bodyPr>
          <a:lstStyle/>
          <a:p>
            <a:pPr lvl="1">
              <a:lnSpc>
                <a:spcPct val="110000"/>
              </a:lnSpc>
            </a:pPr>
            <a:r>
              <a:rPr lang="zh-CN" altLang="en-US" dirty="0" smtClean="0"/>
              <a:t>增加了一些缺陷，包括大量的</a:t>
            </a:r>
            <a:r>
              <a:rPr lang="en-US" altLang="zh-CN" dirty="0" err="1" smtClean="0"/>
              <a:t>subword</a:t>
            </a:r>
            <a:r>
              <a:rPr lang="en-US" altLang="zh-CN" dirty="0" smtClean="0"/>
              <a:t>-SIMD</a:t>
            </a:r>
            <a:r>
              <a:rPr lang="zh-CN" altLang="en-US" dirty="0" smtClean="0"/>
              <a:t>架构</a:t>
            </a:r>
            <a:endParaRPr lang="en-US" altLang="zh-CN" dirty="0" smtClean="0"/>
          </a:p>
          <a:p>
            <a:pPr lvl="1">
              <a:lnSpc>
                <a:spcPct val="110000"/>
              </a:lnSpc>
            </a:pPr>
            <a:r>
              <a:rPr lang="zh-CN" altLang="en-US" dirty="0" smtClean="0"/>
              <a:t>指令集更加厚重：</a:t>
            </a:r>
            <a:r>
              <a:rPr lang="en-US" altLang="zh-CN" b="1" dirty="0" smtClean="0">
                <a:solidFill>
                  <a:srgbClr val="FF0000"/>
                </a:solidFill>
              </a:rPr>
              <a:t>1070</a:t>
            </a:r>
            <a:r>
              <a:rPr lang="zh-CN" altLang="en-US" b="1" dirty="0" smtClean="0">
                <a:solidFill>
                  <a:srgbClr val="FF0000"/>
                </a:solidFill>
              </a:rPr>
              <a:t>条指令，</a:t>
            </a:r>
            <a:r>
              <a:rPr lang="en-US" altLang="zh-CN" b="1" dirty="0" smtClean="0">
                <a:solidFill>
                  <a:srgbClr val="FF0000"/>
                </a:solidFill>
              </a:rPr>
              <a:t>53</a:t>
            </a:r>
            <a:r>
              <a:rPr lang="zh-CN" altLang="en-US" b="1" dirty="0" smtClean="0">
                <a:solidFill>
                  <a:srgbClr val="FF0000"/>
                </a:solidFill>
              </a:rPr>
              <a:t>种格式，</a:t>
            </a:r>
            <a:r>
              <a:rPr lang="en-US" altLang="zh-CN" b="1" dirty="0" smtClean="0">
                <a:solidFill>
                  <a:srgbClr val="FF0000"/>
                </a:solidFill>
              </a:rPr>
              <a:t>8</a:t>
            </a:r>
            <a:r>
              <a:rPr lang="zh-CN" altLang="en-US" b="1" dirty="0" smtClean="0">
                <a:solidFill>
                  <a:srgbClr val="FF0000"/>
                </a:solidFill>
              </a:rPr>
              <a:t>种寻址方式。说明文档达到了</a:t>
            </a:r>
            <a:r>
              <a:rPr lang="en-US" altLang="zh-CN" b="1" dirty="0" smtClean="0">
                <a:solidFill>
                  <a:srgbClr val="FF0000"/>
                </a:solidFill>
              </a:rPr>
              <a:t>5778</a:t>
            </a:r>
            <a:r>
              <a:rPr lang="zh-CN" altLang="en-US" b="1" dirty="0" smtClean="0">
                <a:solidFill>
                  <a:srgbClr val="FF0000"/>
                </a:solidFill>
              </a:rPr>
              <a:t>页</a:t>
            </a:r>
            <a:endParaRPr lang="en-US" altLang="zh-CN" b="1" dirty="0" smtClean="0">
              <a:solidFill>
                <a:srgbClr val="FF0000"/>
              </a:solidFill>
            </a:endParaRPr>
          </a:p>
          <a:p>
            <a:pPr lvl="1"/>
            <a:r>
              <a:rPr lang="zh-CN" altLang="en-US" dirty="0" smtClean="0"/>
              <a:t>与其他大多数</a:t>
            </a:r>
            <a:r>
              <a:rPr lang="en-US" altLang="zh-CN" dirty="0" smtClean="0"/>
              <a:t>ISA</a:t>
            </a:r>
            <a:r>
              <a:rPr lang="zh-CN" altLang="en-US" dirty="0" smtClean="0"/>
              <a:t>一样，通常以暴露底层实现的方式将用户和特权架构紧密地结合在一起</a:t>
            </a:r>
            <a:endParaRPr lang="en-US" altLang="zh-CN" dirty="0" smtClean="0"/>
          </a:p>
          <a:p>
            <a:pPr lvl="1">
              <a:lnSpc>
                <a:spcPct val="110000"/>
              </a:lnSpc>
            </a:pPr>
            <a:r>
              <a:rPr lang="zh-CN" altLang="en-US" dirty="0" smtClean="0"/>
              <a:t>此外，随着</a:t>
            </a:r>
            <a:r>
              <a:rPr lang="en-US" altLang="zh-CN" dirty="0" smtClean="0"/>
              <a:t>ARMv8</a:t>
            </a:r>
            <a:r>
              <a:rPr lang="zh-CN" altLang="en-US" dirty="0" smtClean="0"/>
              <a:t>的引入，</a:t>
            </a:r>
            <a:r>
              <a:rPr lang="en-US" altLang="zh-CN" dirty="0" smtClean="0"/>
              <a:t>ARM</a:t>
            </a:r>
            <a:r>
              <a:rPr lang="zh-CN" altLang="en-US" dirty="0" smtClean="0"/>
              <a:t>不再支持压缩指令编码</a:t>
            </a:r>
            <a:endParaRPr lang="en-US" altLang="zh-CN" dirty="0" smtClean="0"/>
          </a:p>
          <a:p>
            <a:pPr lvl="1">
              <a:lnSpc>
                <a:spcPct val="110000"/>
              </a:lnSpc>
            </a:pPr>
            <a:endParaRPr lang="en-US" altLang="zh-CN" dirty="0" smtClean="0"/>
          </a:p>
          <a:p>
            <a:pPr lvl="1">
              <a:lnSpc>
                <a:spcPct val="110000"/>
              </a:lnSpc>
            </a:pPr>
            <a:r>
              <a:rPr lang="zh-CN" altLang="en-US" dirty="0" smtClean="0"/>
              <a:t>最后，和它的以前版本一样，</a:t>
            </a:r>
            <a:r>
              <a:rPr lang="en-US" altLang="zh-CN" dirty="0" smtClean="0"/>
              <a:t>ARMv8</a:t>
            </a:r>
            <a:r>
              <a:rPr lang="zh-CN" altLang="en-US" dirty="0" smtClean="0"/>
              <a:t>也是一个封闭的标准</a:t>
            </a:r>
            <a:endParaRPr lang="en-US" altLang="zh-CN" dirty="0" smtClean="0"/>
          </a:p>
          <a:p>
            <a:pPr>
              <a:lnSpc>
                <a:spcPct val="110000"/>
              </a:lnSpc>
            </a:pPr>
            <a:endParaRPr lang="zh-CN" altLang="en-US" dirty="0"/>
          </a:p>
        </p:txBody>
      </p:sp>
      <p:sp>
        <p:nvSpPr>
          <p:cNvPr id="4" name="日期占位符 3"/>
          <p:cNvSpPr>
            <a:spLocks noGrp="1"/>
          </p:cNvSpPr>
          <p:nvPr>
            <p:ph type="dt" sz="half" idx="10"/>
          </p:nvPr>
        </p:nvSpPr>
        <p:spPr/>
        <p:txBody>
          <a:bodyPr/>
          <a:lstStyle/>
          <a:p>
            <a:fld id="{312E96F5-A418-4143-824B-CEFB480D3B96}" type="datetime1">
              <a:rPr lang="zh-CN" altLang="en-US" smtClean="0"/>
              <a:t>2020/2/27</a:t>
            </a:fld>
            <a:endParaRPr lang="zh-CN" altLang="en-US"/>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68</a:t>
            </a:fld>
            <a:endParaRPr lang="zh-CN" altLang="en-US" dirty="0"/>
          </a:p>
        </p:txBody>
      </p:sp>
    </p:spTree>
    <p:extLst>
      <p:ext uri="{BB962C8B-B14F-4D97-AF65-F5344CB8AC3E}">
        <p14:creationId xmlns:p14="http://schemas.microsoft.com/office/powerpoint/2010/main" val="9127937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OpenRISC</a:t>
            </a:r>
            <a:endParaRPr lang="zh-CN" altLang="en-US" dirty="0"/>
          </a:p>
        </p:txBody>
      </p:sp>
      <p:sp>
        <p:nvSpPr>
          <p:cNvPr id="3" name="内容占位符 2"/>
          <p:cNvSpPr>
            <a:spLocks noGrp="1"/>
          </p:cNvSpPr>
          <p:nvPr>
            <p:ph idx="1"/>
          </p:nvPr>
        </p:nvSpPr>
        <p:spPr>
          <a:xfrm>
            <a:off x="457199" y="1103961"/>
            <a:ext cx="8229600" cy="5435987"/>
          </a:xfrm>
        </p:spPr>
        <p:txBody>
          <a:bodyPr>
            <a:noAutofit/>
          </a:bodyPr>
          <a:lstStyle/>
          <a:p>
            <a:pPr>
              <a:lnSpc>
                <a:spcPct val="120000"/>
              </a:lnSpc>
            </a:pPr>
            <a:r>
              <a:rPr lang="en-US" altLang="zh-CN" sz="2000" dirty="0" err="1" smtClean="0"/>
              <a:t>OpenRISC</a:t>
            </a:r>
            <a:r>
              <a:rPr lang="zh-CN" altLang="en-US" sz="2000" dirty="0" smtClean="0"/>
              <a:t>项目是一个开放源码处理器设计项目</a:t>
            </a:r>
            <a:endParaRPr lang="en-US" altLang="zh-CN" sz="2000" dirty="0" smtClean="0"/>
          </a:p>
          <a:p>
            <a:pPr lvl="1">
              <a:lnSpc>
                <a:spcPct val="120000"/>
              </a:lnSpc>
            </a:pPr>
            <a:r>
              <a:rPr lang="zh-CN" altLang="en-US" sz="1600" dirty="0" smtClean="0"/>
              <a:t>来源于</a:t>
            </a:r>
            <a:r>
              <a:rPr lang="en-US" altLang="zh-CN" sz="1600" dirty="0" smtClean="0"/>
              <a:t>Hennessy</a:t>
            </a:r>
            <a:r>
              <a:rPr lang="zh-CN" altLang="en-US" sz="1600" dirty="0" smtClean="0"/>
              <a:t>和</a:t>
            </a:r>
            <a:r>
              <a:rPr lang="en-US" altLang="zh-CN" sz="1600" dirty="0" smtClean="0"/>
              <a:t>Patterson</a:t>
            </a:r>
            <a:r>
              <a:rPr lang="zh-CN" altLang="en-US" sz="1600" dirty="0" smtClean="0"/>
              <a:t>的体系结构教科书。</a:t>
            </a:r>
            <a:endParaRPr lang="en-US" altLang="zh-CN" sz="1600" dirty="0" smtClean="0"/>
          </a:p>
          <a:p>
            <a:pPr lvl="1">
              <a:lnSpc>
                <a:spcPct val="120000"/>
              </a:lnSpc>
            </a:pPr>
            <a:r>
              <a:rPr lang="zh-CN" altLang="en-US" sz="1600" dirty="0" smtClean="0"/>
              <a:t>适用于教学、科研和工业界的实现。</a:t>
            </a:r>
            <a:endParaRPr lang="en-US" altLang="zh-CN" sz="1600" dirty="0" smtClean="0"/>
          </a:p>
          <a:p>
            <a:pPr>
              <a:lnSpc>
                <a:spcPct val="120000"/>
              </a:lnSpc>
            </a:pPr>
            <a:r>
              <a:rPr lang="zh-CN" altLang="en-US" sz="2000" dirty="0" smtClean="0"/>
              <a:t>主要问题</a:t>
            </a:r>
            <a:endParaRPr lang="en-US" altLang="zh-CN" sz="2000" dirty="0" smtClean="0"/>
          </a:p>
          <a:p>
            <a:pPr lvl="1">
              <a:lnSpc>
                <a:spcPct val="120000"/>
              </a:lnSpc>
            </a:pPr>
            <a:r>
              <a:rPr lang="en-US" altLang="zh-CN" sz="1600" dirty="0" err="1" smtClean="0"/>
              <a:t>OpenRISC</a:t>
            </a:r>
            <a:r>
              <a:rPr lang="zh-CN" altLang="en-US" sz="1600" dirty="0" smtClean="0"/>
              <a:t>项目主要是开源处理器设计项目，而不是开源的</a:t>
            </a:r>
            <a:r>
              <a:rPr lang="en-US" altLang="zh-CN" sz="1600" dirty="0" smtClean="0"/>
              <a:t>ISA</a:t>
            </a:r>
            <a:r>
              <a:rPr lang="zh-CN" altLang="en-US" sz="1600" dirty="0" smtClean="0"/>
              <a:t> 规格说明，</a:t>
            </a:r>
            <a:r>
              <a:rPr lang="en-US" altLang="zh-CN" sz="1600" dirty="0" smtClean="0"/>
              <a:t>ISA</a:t>
            </a:r>
            <a:r>
              <a:rPr lang="zh-CN" altLang="en-US" sz="1600" dirty="0" smtClean="0"/>
              <a:t>和实现是紧密耦合的</a:t>
            </a:r>
            <a:endParaRPr lang="en-US" altLang="zh-CN" sz="1600" dirty="0" smtClean="0"/>
          </a:p>
          <a:p>
            <a:pPr lvl="1">
              <a:lnSpc>
                <a:spcPct val="120000"/>
              </a:lnSpc>
            </a:pPr>
            <a:r>
              <a:rPr lang="zh-CN" altLang="en-US" sz="1600" dirty="0" smtClean="0"/>
              <a:t>固定的</a:t>
            </a:r>
            <a:r>
              <a:rPr lang="en-US" altLang="zh-CN" sz="1600" dirty="0" smtClean="0"/>
              <a:t>32</a:t>
            </a:r>
            <a:r>
              <a:rPr lang="zh-CN" altLang="en-US" sz="1600" dirty="0" smtClean="0"/>
              <a:t>位编码与</a:t>
            </a:r>
            <a:r>
              <a:rPr lang="en-US" altLang="zh-CN" sz="1600" dirty="0" smtClean="0"/>
              <a:t>16</a:t>
            </a:r>
            <a:r>
              <a:rPr lang="zh-CN" altLang="en-US" sz="1600" dirty="0" smtClean="0"/>
              <a:t>位立即数阻碍了压缩</a:t>
            </a:r>
            <a:r>
              <a:rPr lang="en-US" altLang="zh-CN" sz="1600" dirty="0" smtClean="0"/>
              <a:t>ISA</a:t>
            </a:r>
            <a:r>
              <a:rPr lang="zh-CN" altLang="en-US" sz="1600" dirty="0" smtClean="0"/>
              <a:t>扩展</a:t>
            </a:r>
            <a:endParaRPr lang="en-US" altLang="zh-CN" sz="1600" dirty="0" smtClean="0"/>
          </a:p>
          <a:p>
            <a:pPr lvl="1">
              <a:lnSpc>
                <a:spcPct val="120000"/>
              </a:lnSpc>
            </a:pPr>
            <a:r>
              <a:rPr lang="zh-CN" altLang="en-US" sz="1600" dirty="0" smtClean="0"/>
              <a:t>硬件不支持</a:t>
            </a:r>
            <a:r>
              <a:rPr lang="en-US" altLang="zh-CN" sz="1600" dirty="0" smtClean="0"/>
              <a:t>IEEE 754-2008</a:t>
            </a:r>
            <a:r>
              <a:rPr lang="zh-CN" altLang="en-US" sz="1600" dirty="0" smtClean="0"/>
              <a:t>标准</a:t>
            </a:r>
            <a:endParaRPr lang="en-US" altLang="zh-CN" sz="1600" dirty="0" smtClean="0"/>
          </a:p>
          <a:p>
            <a:pPr lvl="1">
              <a:lnSpc>
                <a:spcPct val="120000"/>
              </a:lnSpc>
            </a:pPr>
            <a:r>
              <a:rPr lang="zh-CN" altLang="en-US" sz="1600" dirty="0" smtClean="0"/>
              <a:t>用于分支和条件转移的条件码使高性能实现复杂化</a:t>
            </a:r>
            <a:endParaRPr lang="en-US" altLang="zh-CN" sz="1600" dirty="0" smtClean="0"/>
          </a:p>
          <a:p>
            <a:pPr lvl="1">
              <a:lnSpc>
                <a:spcPct val="120000"/>
              </a:lnSpc>
            </a:pPr>
            <a:r>
              <a:rPr lang="en-US" altLang="zh-CN" sz="1600" dirty="0" smtClean="0"/>
              <a:t>ISA</a:t>
            </a:r>
            <a:r>
              <a:rPr lang="zh-CN" altLang="en-US" sz="1600" dirty="0" smtClean="0"/>
              <a:t>对位置无关的寻址方式支持较弱</a:t>
            </a:r>
            <a:endParaRPr lang="en-US" altLang="zh-CN" sz="1600" dirty="0" smtClean="0"/>
          </a:p>
          <a:p>
            <a:pPr lvl="1">
              <a:lnSpc>
                <a:spcPct val="120000"/>
              </a:lnSpc>
            </a:pPr>
            <a:r>
              <a:rPr lang="en-US" altLang="zh-CN" sz="1600" dirty="0" err="1" smtClean="0"/>
              <a:t>OpenRISC</a:t>
            </a:r>
            <a:r>
              <a:rPr lang="zh-CN" altLang="en-US" sz="1600" dirty="0" smtClean="0"/>
              <a:t>不利于虚拟化。从异常返回的指令</a:t>
            </a:r>
            <a:r>
              <a:rPr lang="en-US" altLang="zh-CN" sz="1600" dirty="0" smtClean="0"/>
              <a:t>L.RFE</a:t>
            </a:r>
            <a:r>
              <a:rPr lang="zh-CN" altLang="en-US" sz="1600" dirty="0" smtClean="0"/>
              <a:t>，定义为在用户模式下功能，而不是捕获</a:t>
            </a:r>
            <a:endParaRPr lang="en-US" altLang="zh-CN" sz="1600" dirty="0" smtClean="0"/>
          </a:p>
          <a:p>
            <a:pPr lvl="1">
              <a:lnSpc>
                <a:spcPct val="120000"/>
              </a:lnSpc>
            </a:pPr>
            <a:endParaRPr lang="en-US" altLang="zh-CN" sz="1600" dirty="0" smtClean="0"/>
          </a:p>
          <a:p>
            <a:pPr lvl="1">
              <a:lnSpc>
                <a:spcPct val="120000"/>
              </a:lnSpc>
            </a:pPr>
            <a:r>
              <a:rPr lang="zh-CN" altLang="en-US" sz="1600" dirty="0" smtClean="0"/>
              <a:t>值得一提的是：</a:t>
            </a:r>
            <a:r>
              <a:rPr lang="en-US" altLang="zh-CN" sz="1600" dirty="0" smtClean="0"/>
              <a:t>2010</a:t>
            </a:r>
            <a:r>
              <a:rPr lang="zh-CN" altLang="en-US" sz="1600" dirty="0" smtClean="0"/>
              <a:t>年这两个问题都得到了解决</a:t>
            </a:r>
            <a:r>
              <a:rPr lang="en-US" altLang="zh-CN" sz="1600" dirty="0" smtClean="0"/>
              <a:t>:</a:t>
            </a:r>
            <a:r>
              <a:rPr lang="zh-CN" altLang="en-US" sz="1600" dirty="0" smtClean="0"/>
              <a:t>延迟插槽已经成为可选的，</a:t>
            </a:r>
            <a:r>
              <a:rPr lang="en-US" altLang="zh-CN" sz="1600" dirty="0" smtClean="0"/>
              <a:t>64</a:t>
            </a:r>
            <a:r>
              <a:rPr lang="zh-CN" altLang="en-US" sz="1600" dirty="0" smtClean="0"/>
              <a:t>位版本已经定义</a:t>
            </a:r>
            <a:r>
              <a:rPr lang="en-US" altLang="zh-CN" sz="1600" dirty="0" smtClean="0"/>
              <a:t>(</a:t>
            </a:r>
            <a:r>
              <a:rPr lang="zh-CN" altLang="en-US" sz="1600" dirty="0" smtClean="0"/>
              <a:t>但是，据我们所知，从未实现过</a:t>
            </a:r>
            <a:r>
              <a:rPr lang="en-US" altLang="zh-CN" sz="1600" dirty="0" smtClean="0"/>
              <a:t>)</a:t>
            </a:r>
            <a:r>
              <a:rPr lang="zh-CN" altLang="en-US" sz="1600" dirty="0" smtClean="0"/>
              <a:t>。最终，</a:t>
            </a:r>
            <a:r>
              <a:rPr lang="zh-CN" altLang="en-US" sz="1600" dirty="0" smtClean="0">
                <a:solidFill>
                  <a:srgbClr val="FF0000"/>
                </a:solidFill>
              </a:rPr>
              <a:t>我们（</a:t>
            </a:r>
            <a:r>
              <a:rPr lang="en-US" altLang="zh-CN" sz="1600" dirty="0" smtClean="0">
                <a:solidFill>
                  <a:srgbClr val="FF0000"/>
                </a:solidFill>
              </a:rPr>
              <a:t>UCB</a:t>
            </a:r>
            <a:r>
              <a:rPr lang="zh-CN" altLang="en-US" sz="1600" dirty="0" smtClean="0">
                <a:solidFill>
                  <a:srgbClr val="FF0000"/>
                </a:solidFill>
              </a:rPr>
              <a:t>）认为最好从头开始，而不是相应地修改</a:t>
            </a:r>
            <a:r>
              <a:rPr lang="en-US" altLang="zh-CN" sz="1600" dirty="0" err="1" smtClean="0">
                <a:solidFill>
                  <a:srgbClr val="FF0000"/>
                </a:solidFill>
              </a:rPr>
              <a:t>OpenRISC</a:t>
            </a:r>
            <a:r>
              <a:rPr lang="zh-CN" altLang="en-US" sz="1600" dirty="0" smtClean="0">
                <a:solidFill>
                  <a:srgbClr val="FF0000"/>
                </a:solidFill>
              </a:rPr>
              <a:t>。</a:t>
            </a:r>
            <a:endParaRPr lang="zh-CN" altLang="en-US" sz="1600" dirty="0">
              <a:solidFill>
                <a:srgbClr val="FF0000"/>
              </a:solidFill>
            </a:endParaRPr>
          </a:p>
        </p:txBody>
      </p:sp>
      <p:sp>
        <p:nvSpPr>
          <p:cNvPr id="5" name="日期占位符 4"/>
          <p:cNvSpPr>
            <a:spLocks noGrp="1"/>
          </p:cNvSpPr>
          <p:nvPr>
            <p:ph type="dt" sz="half" idx="10"/>
          </p:nvPr>
        </p:nvSpPr>
        <p:spPr/>
        <p:txBody>
          <a:bodyPr/>
          <a:lstStyle/>
          <a:p>
            <a:fld id="{5C1CD3BF-4922-4B45-9A40-3151D79C4F81}"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69</a:t>
            </a:fld>
            <a:endParaRPr lang="en-US"/>
          </a:p>
        </p:txBody>
      </p:sp>
    </p:spTree>
    <p:extLst>
      <p:ext uri="{BB962C8B-B14F-4D97-AF65-F5344CB8AC3E}">
        <p14:creationId xmlns:p14="http://schemas.microsoft.com/office/powerpoint/2010/main" val="289514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4230278" y="1157793"/>
            <a:ext cx="4403201" cy="2943412"/>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smtClean="0"/>
              <a:t>用户级</a:t>
            </a:r>
            <a:r>
              <a:rPr lang="en-US" altLang="zh-CN" dirty="0" smtClean="0"/>
              <a:t>ISA</a:t>
            </a:r>
            <a:r>
              <a:rPr lang="zh-CN" altLang="en-US" dirty="0" smtClean="0"/>
              <a:t>和特权级</a:t>
            </a:r>
            <a:r>
              <a:rPr lang="en-US" altLang="zh-CN" dirty="0" smtClean="0"/>
              <a:t>ISA</a:t>
            </a:r>
            <a:endParaRPr lang="zh-CN" altLang="en-US" dirty="0"/>
          </a:p>
        </p:txBody>
      </p:sp>
      <p:sp>
        <p:nvSpPr>
          <p:cNvPr id="3" name="内容占位符 2"/>
          <p:cNvSpPr>
            <a:spLocks noGrp="1"/>
          </p:cNvSpPr>
          <p:nvPr>
            <p:ph idx="1"/>
          </p:nvPr>
        </p:nvSpPr>
        <p:spPr>
          <a:xfrm>
            <a:off x="457200" y="4255130"/>
            <a:ext cx="8229600" cy="2055136"/>
          </a:xfrm>
        </p:spPr>
        <p:txBody>
          <a:bodyPr>
            <a:normAutofit fontScale="62500" lnSpcReduction="20000"/>
          </a:bodyPr>
          <a:lstStyle/>
          <a:p>
            <a:r>
              <a:rPr lang="zh-CN" altLang="en-US" dirty="0" smtClean="0"/>
              <a:t>重要的系统界面（</a:t>
            </a:r>
            <a:r>
              <a:rPr lang="en-US" altLang="zh-CN" dirty="0" smtClean="0"/>
              <a:t>System Interface</a:t>
            </a:r>
            <a:r>
              <a:rPr lang="zh-CN" altLang="en-US" dirty="0" smtClean="0"/>
              <a:t>）</a:t>
            </a:r>
            <a:endParaRPr lang="en-US" altLang="zh-CN" dirty="0" smtClean="0"/>
          </a:p>
          <a:p>
            <a:pPr lvl="1"/>
            <a:r>
              <a:rPr lang="en-US" altLang="zh-CN" dirty="0" smtClean="0"/>
              <a:t>ISA</a:t>
            </a:r>
            <a:r>
              <a:rPr lang="zh-CN" altLang="en-US" dirty="0" smtClean="0"/>
              <a:t>界面（</a:t>
            </a:r>
            <a:r>
              <a:rPr lang="en-US" altLang="zh-CN" dirty="0" smtClean="0"/>
              <a:t>Instruction Set Architecture</a:t>
            </a:r>
            <a:r>
              <a:rPr lang="zh-CN" altLang="en-US" dirty="0" smtClean="0"/>
              <a:t>）</a:t>
            </a:r>
            <a:endParaRPr lang="en-US" altLang="zh-CN" dirty="0" smtClean="0"/>
          </a:p>
          <a:p>
            <a:pPr lvl="1"/>
            <a:r>
              <a:rPr lang="en-US" altLang="zh-CN" dirty="0" smtClean="0"/>
              <a:t>ABI</a:t>
            </a:r>
            <a:r>
              <a:rPr lang="zh-CN" altLang="en-US" dirty="0" smtClean="0"/>
              <a:t>界面（</a:t>
            </a:r>
            <a:r>
              <a:rPr lang="en-US" altLang="zh-CN" dirty="0" smtClean="0"/>
              <a:t>Application Binary Interface</a:t>
            </a:r>
            <a:r>
              <a:rPr lang="zh-CN" altLang="en-US" dirty="0" smtClean="0"/>
              <a:t>）</a:t>
            </a:r>
            <a:endParaRPr lang="en-US" altLang="zh-CN" dirty="0" smtClean="0"/>
          </a:p>
          <a:p>
            <a:r>
              <a:rPr lang="en-US" altLang="zh-CN" dirty="0" smtClean="0"/>
              <a:t>ISA</a:t>
            </a:r>
            <a:r>
              <a:rPr lang="zh-CN" altLang="en-US" dirty="0" smtClean="0"/>
              <a:t>：用户级</a:t>
            </a:r>
            <a:r>
              <a:rPr lang="en-US" altLang="zh-CN" dirty="0" smtClean="0"/>
              <a:t>ISA+</a:t>
            </a:r>
            <a:r>
              <a:rPr lang="zh-CN" altLang="en-US" dirty="0" smtClean="0"/>
              <a:t>特权级</a:t>
            </a:r>
            <a:r>
              <a:rPr lang="en-US" altLang="zh-CN" dirty="0" smtClean="0"/>
              <a:t>ISA</a:t>
            </a:r>
          </a:p>
          <a:p>
            <a:pPr lvl="1"/>
            <a:r>
              <a:rPr lang="zh-CN" altLang="en-US" dirty="0" smtClean="0"/>
              <a:t>用户级</a:t>
            </a:r>
            <a:r>
              <a:rPr lang="en-US" altLang="zh-CN" dirty="0" smtClean="0"/>
              <a:t>ISA </a:t>
            </a:r>
            <a:r>
              <a:rPr lang="zh-CN" altLang="en-US" dirty="0" smtClean="0"/>
              <a:t>适用于操作系统和应用程序</a:t>
            </a:r>
            <a:endParaRPr lang="en-US" altLang="zh-CN" dirty="0" smtClean="0"/>
          </a:p>
          <a:p>
            <a:pPr lvl="1"/>
            <a:r>
              <a:rPr lang="zh-CN" altLang="en-US" dirty="0" smtClean="0"/>
              <a:t>特权级</a:t>
            </a:r>
            <a:r>
              <a:rPr lang="en-US" altLang="zh-CN" dirty="0" smtClean="0"/>
              <a:t>ISA </a:t>
            </a:r>
            <a:r>
              <a:rPr lang="zh-CN" altLang="en-US" dirty="0" smtClean="0"/>
              <a:t>适用于硬件资源的管理（操作系统）</a:t>
            </a:r>
            <a:r>
              <a:rPr lang="zh-CN" altLang="en-US" dirty="0" smtClean="0">
                <a:solidFill>
                  <a:srgbClr val="0070C0"/>
                </a:solidFill>
              </a:rPr>
              <a:t>比如</a:t>
            </a:r>
            <a:r>
              <a:rPr lang="en-US" altLang="zh-CN" dirty="0" smtClean="0">
                <a:solidFill>
                  <a:srgbClr val="0070C0"/>
                </a:solidFill>
              </a:rPr>
              <a:t>hardware thread. A key feature of RISC-V</a:t>
            </a:r>
          </a:p>
        </p:txBody>
      </p:sp>
      <p:sp>
        <p:nvSpPr>
          <p:cNvPr id="7" name="日期占位符 6"/>
          <p:cNvSpPr>
            <a:spLocks noGrp="1"/>
          </p:cNvSpPr>
          <p:nvPr>
            <p:ph type="dt" sz="half" idx="10"/>
          </p:nvPr>
        </p:nvSpPr>
        <p:spPr/>
        <p:txBody>
          <a:bodyPr/>
          <a:lstStyle/>
          <a:p>
            <a:fld id="{0CBAB76A-EC62-4EE7-BEEC-4935C9E006C8}" type="datetime1">
              <a:rPr lang="zh-CN" altLang="en-US" smtClean="0"/>
              <a:t>2020/2/27</a:t>
            </a:fld>
            <a:endParaRPr lang="zh-CN" altLang="en-US" dirty="0"/>
          </a:p>
        </p:txBody>
      </p:sp>
      <p:sp>
        <p:nvSpPr>
          <p:cNvPr id="4" name="灯片编号占位符 3"/>
          <p:cNvSpPr>
            <a:spLocks noGrp="1"/>
          </p:cNvSpPr>
          <p:nvPr>
            <p:ph type="sldNum" sz="quarter" idx="12"/>
          </p:nvPr>
        </p:nvSpPr>
        <p:spPr/>
        <p:txBody>
          <a:bodyPr/>
          <a:lstStyle/>
          <a:p>
            <a:fld id="{A8C89C21-81C6-1849-AF7F-456E69B3BB35}" type="slidenum">
              <a:rPr lang="en-US" smtClean="0"/>
              <a:pPr/>
              <a:t>7</a:t>
            </a:fld>
            <a:endParaRPr lang="en-US" dirty="0"/>
          </a:p>
        </p:txBody>
      </p:sp>
      <p:pic>
        <p:nvPicPr>
          <p:cNvPr id="1026" name="Picture 2"/>
          <p:cNvPicPr>
            <a:picLocks noChangeAspect="1" noChangeArrowheads="1"/>
          </p:cNvPicPr>
          <p:nvPr/>
        </p:nvPicPr>
        <p:blipFill>
          <a:blip r:embed="rId3"/>
          <a:srcRect/>
          <a:stretch>
            <a:fillRect/>
          </a:stretch>
        </p:blipFill>
        <p:spPr bwMode="auto">
          <a:xfrm>
            <a:off x="232896" y="1180193"/>
            <a:ext cx="4267838" cy="2930069"/>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3488"/>
            <a:ext cx="8229600" cy="5246778"/>
          </a:xfrm>
        </p:spPr>
        <p:txBody>
          <a:bodyPr>
            <a:normAutofit fontScale="62500" lnSpcReduction="20000"/>
          </a:bodyPr>
          <a:lstStyle/>
          <a:p>
            <a:pPr>
              <a:lnSpc>
                <a:spcPct val="120000"/>
              </a:lnSpc>
            </a:pPr>
            <a:r>
              <a:rPr lang="zh-CN" altLang="en-US" dirty="0" smtClean="0"/>
              <a:t>在过去的四十年里，英特尔的</a:t>
            </a:r>
            <a:r>
              <a:rPr lang="en-US" altLang="zh-CN" dirty="0" smtClean="0"/>
              <a:t>8086</a:t>
            </a:r>
            <a:r>
              <a:rPr lang="zh-CN" altLang="en-US" dirty="0" smtClean="0"/>
              <a:t>架构已经成为笔记本电脑、台式机和服务器市场上最流行的指令集。</a:t>
            </a:r>
            <a:endParaRPr lang="en-US" altLang="zh-CN" dirty="0" smtClean="0"/>
          </a:p>
          <a:p>
            <a:pPr lvl="1">
              <a:lnSpc>
                <a:spcPct val="120000"/>
              </a:lnSpc>
            </a:pPr>
            <a:r>
              <a:rPr lang="zh-CN" altLang="en-US" dirty="0" smtClean="0"/>
              <a:t>在嵌入式系统领域之外，几乎所有流行的软件都被移植到</a:t>
            </a:r>
            <a:r>
              <a:rPr lang="en-US" altLang="zh-CN" dirty="0" smtClean="0"/>
              <a:t>x86</a:t>
            </a:r>
            <a:r>
              <a:rPr lang="zh-CN" altLang="en-US" dirty="0" smtClean="0"/>
              <a:t>上，或者是为</a:t>
            </a:r>
            <a:r>
              <a:rPr lang="en-US" altLang="zh-CN" dirty="0" smtClean="0"/>
              <a:t>x86</a:t>
            </a:r>
            <a:r>
              <a:rPr lang="zh-CN" altLang="en-US" dirty="0" smtClean="0"/>
              <a:t>开发的</a:t>
            </a:r>
            <a:endParaRPr lang="en-US" altLang="zh-CN" dirty="0" smtClean="0"/>
          </a:p>
          <a:p>
            <a:pPr lvl="1">
              <a:lnSpc>
                <a:spcPct val="120000"/>
              </a:lnSpc>
            </a:pPr>
            <a:r>
              <a:rPr lang="zh-CN" altLang="en-US" dirty="0" smtClean="0"/>
              <a:t>它受欢迎的原因有很多：该架构在</a:t>
            </a:r>
            <a:r>
              <a:rPr lang="en-US" altLang="zh-CN" dirty="0" smtClean="0"/>
              <a:t>IBM PC</a:t>
            </a:r>
            <a:r>
              <a:rPr lang="zh-CN" altLang="en-US" dirty="0" smtClean="0"/>
              <a:t>诞生之初的偶然可用性</a:t>
            </a:r>
            <a:r>
              <a:rPr lang="en-US" altLang="zh-CN" dirty="0" smtClean="0"/>
              <a:t>; </a:t>
            </a:r>
            <a:r>
              <a:rPr lang="zh-CN" altLang="en-US" dirty="0" smtClean="0"/>
              <a:t>英特尔专注于二进制兼容性； 它们积极的卓有成效的微结构实现</a:t>
            </a:r>
            <a:r>
              <a:rPr lang="en-US" altLang="zh-CN" dirty="0" smtClean="0"/>
              <a:t>; </a:t>
            </a:r>
            <a:r>
              <a:rPr lang="zh-CN" altLang="en-US" dirty="0" smtClean="0"/>
              <a:t>以及他们的前沿制造技术</a:t>
            </a:r>
            <a:endParaRPr lang="en-US" altLang="zh-CN" dirty="0" smtClean="0"/>
          </a:p>
          <a:p>
            <a:pPr lvl="1">
              <a:lnSpc>
                <a:spcPct val="120000"/>
              </a:lnSpc>
            </a:pPr>
            <a:r>
              <a:rPr lang="zh-CN" altLang="en-US" b="1" dirty="0" smtClean="0">
                <a:solidFill>
                  <a:srgbClr val="FF0000"/>
                </a:solidFill>
              </a:rPr>
              <a:t>指令集设计质量并不是它流行的原因之一。</a:t>
            </a:r>
            <a:endParaRPr lang="en-US" altLang="zh-CN" b="1" dirty="0" smtClean="0">
              <a:solidFill>
                <a:srgbClr val="FF0000"/>
              </a:solidFill>
            </a:endParaRPr>
          </a:p>
          <a:p>
            <a:pPr>
              <a:lnSpc>
                <a:spcPct val="120000"/>
              </a:lnSpc>
            </a:pPr>
            <a:r>
              <a:rPr lang="zh-CN" altLang="en-US" dirty="0" smtClean="0"/>
              <a:t>主要问题：</a:t>
            </a:r>
            <a:endParaRPr lang="en-US" altLang="zh-CN" dirty="0" smtClean="0"/>
          </a:p>
          <a:p>
            <a:pPr lvl="1">
              <a:lnSpc>
                <a:spcPct val="120000"/>
              </a:lnSpc>
            </a:pPr>
            <a:r>
              <a:rPr lang="en-US" altLang="zh-CN" b="1" dirty="0" smtClean="0">
                <a:solidFill>
                  <a:srgbClr val="FF0000"/>
                </a:solidFill>
              </a:rPr>
              <a:t>1300</a:t>
            </a:r>
            <a:r>
              <a:rPr lang="zh-CN" altLang="en-US" b="1" dirty="0" smtClean="0">
                <a:solidFill>
                  <a:srgbClr val="FF0000"/>
                </a:solidFill>
              </a:rPr>
              <a:t>条指令</a:t>
            </a:r>
            <a:r>
              <a:rPr lang="zh-CN" altLang="en-US" dirty="0" smtClean="0"/>
              <a:t>，许多寻址方式，很多特殊寄存器，多种地址翻译方式，</a:t>
            </a:r>
            <a:r>
              <a:rPr lang="zh-CN" altLang="en-US" b="1" dirty="0" smtClean="0">
                <a:solidFill>
                  <a:srgbClr val="FF0000"/>
                </a:solidFill>
              </a:rPr>
              <a:t>从</a:t>
            </a:r>
            <a:r>
              <a:rPr lang="en-US" altLang="zh-CN" b="1" dirty="0" smtClean="0">
                <a:solidFill>
                  <a:srgbClr val="FF0000"/>
                </a:solidFill>
              </a:rPr>
              <a:t>AMD K5</a:t>
            </a:r>
            <a:r>
              <a:rPr lang="zh-CN" altLang="en-US" b="1" dirty="0" smtClean="0">
                <a:solidFill>
                  <a:srgbClr val="FF0000"/>
                </a:solidFill>
              </a:rPr>
              <a:t>微架构开始，所有的</a:t>
            </a:r>
            <a:r>
              <a:rPr lang="en-US" altLang="zh-CN" b="1" dirty="0" smtClean="0">
                <a:solidFill>
                  <a:srgbClr val="FF0000"/>
                </a:solidFill>
              </a:rPr>
              <a:t>Intel</a:t>
            </a:r>
            <a:r>
              <a:rPr lang="zh-CN" altLang="en-US" b="1" dirty="0" smtClean="0">
                <a:solidFill>
                  <a:srgbClr val="FF0000"/>
                </a:solidFill>
              </a:rPr>
              <a:t>支持乱序执行的微结构，都是动态地将</a:t>
            </a:r>
            <a:r>
              <a:rPr lang="en-US" altLang="zh-CN" b="1" dirty="0" smtClean="0">
                <a:solidFill>
                  <a:srgbClr val="FF0000"/>
                </a:solidFill>
              </a:rPr>
              <a:t>x86</a:t>
            </a:r>
            <a:r>
              <a:rPr lang="zh-CN" altLang="en-US" b="1" dirty="0" smtClean="0">
                <a:solidFill>
                  <a:srgbClr val="FF0000"/>
                </a:solidFill>
              </a:rPr>
              <a:t>指令翻译为内部的</a:t>
            </a:r>
            <a:r>
              <a:rPr lang="en-US" altLang="zh-CN" b="1" dirty="0" smtClean="0">
                <a:solidFill>
                  <a:srgbClr val="FF0000"/>
                </a:solidFill>
              </a:rPr>
              <a:t>RISC-</a:t>
            </a:r>
            <a:r>
              <a:rPr lang="zh-CN" altLang="en-US" b="1" dirty="0" smtClean="0">
                <a:solidFill>
                  <a:srgbClr val="FF0000"/>
                </a:solidFill>
              </a:rPr>
              <a:t>风格的指令集。</a:t>
            </a:r>
            <a:endParaRPr lang="en-US" altLang="zh-CN" b="1" dirty="0" smtClean="0">
              <a:solidFill>
                <a:srgbClr val="FF0000"/>
              </a:solidFill>
            </a:endParaRPr>
          </a:p>
          <a:p>
            <a:pPr lvl="1">
              <a:lnSpc>
                <a:spcPct val="120000"/>
              </a:lnSpc>
            </a:pPr>
            <a:r>
              <a:rPr lang="en-US" altLang="zh-CN" dirty="0" smtClean="0"/>
              <a:t>ISA</a:t>
            </a:r>
            <a:r>
              <a:rPr lang="zh-CN" altLang="en-US" dirty="0" smtClean="0"/>
              <a:t>不利于虚拟化，因为一些特权指令在用户模式下会无声地失败，而不是被捕获。</a:t>
            </a:r>
            <a:r>
              <a:rPr lang="en-US" altLang="zh-CN" dirty="0" smtClean="0"/>
              <a:t>VMware</a:t>
            </a:r>
            <a:r>
              <a:rPr lang="zh-CN" altLang="en-US" dirty="0" smtClean="0"/>
              <a:t>的工程师们用复杂的动态二进制翻译软件解决了这一缺陷</a:t>
            </a:r>
            <a:endParaRPr lang="en-US" altLang="zh-CN" dirty="0" smtClean="0"/>
          </a:p>
          <a:p>
            <a:pPr lvl="1">
              <a:lnSpc>
                <a:spcPct val="120000"/>
              </a:lnSpc>
            </a:pPr>
            <a:r>
              <a:rPr lang="en-US" altLang="zh-CN" dirty="0" smtClean="0"/>
              <a:t>ISA</a:t>
            </a:r>
            <a:r>
              <a:rPr lang="zh-CN" altLang="en-US" dirty="0" smtClean="0"/>
              <a:t>的指令长度为任意整数字节数，最多为</a:t>
            </a:r>
            <a:r>
              <a:rPr lang="en-US" altLang="zh-CN" dirty="0" smtClean="0"/>
              <a:t>15</a:t>
            </a:r>
            <a:r>
              <a:rPr lang="zh-CN" altLang="en-US" dirty="0" smtClean="0"/>
              <a:t>个字节，但是数量较少的短操作码已经被随意使用</a:t>
            </a:r>
            <a:endParaRPr lang="en-US" altLang="zh-CN" dirty="0" smtClean="0"/>
          </a:p>
          <a:p>
            <a:pPr lvl="1">
              <a:lnSpc>
                <a:spcPct val="120000"/>
              </a:lnSpc>
            </a:pPr>
            <a:endParaRPr lang="zh-CN" altLang="en-US" dirty="0"/>
          </a:p>
        </p:txBody>
      </p:sp>
      <p:sp>
        <p:nvSpPr>
          <p:cNvPr id="2" name="标题 1"/>
          <p:cNvSpPr>
            <a:spLocks noGrp="1"/>
          </p:cNvSpPr>
          <p:nvPr>
            <p:ph type="title"/>
          </p:nvPr>
        </p:nvSpPr>
        <p:spPr/>
        <p:txBody>
          <a:bodyPr/>
          <a:lstStyle/>
          <a:p>
            <a:r>
              <a:rPr lang="en-US" altLang="zh-CN" smtClean="0"/>
              <a:t>80x86</a:t>
            </a:r>
            <a:endParaRPr lang="zh-CN" altLang="en-US" dirty="0"/>
          </a:p>
        </p:txBody>
      </p:sp>
      <p:sp>
        <p:nvSpPr>
          <p:cNvPr id="5" name="日期占位符 4"/>
          <p:cNvSpPr>
            <a:spLocks noGrp="1"/>
          </p:cNvSpPr>
          <p:nvPr>
            <p:ph type="dt" sz="half" idx="10"/>
          </p:nvPr>
        </p:nvSpPr>
        <p:spPr/>
        <p:txBody>
          <a:bodyPr/>
          <a:lstStyle/>
          <a:p>
            <a:fld id="{ECAFC4D8-D81A-4CBE-B4C6-9AB083A2953A}" type="datetime1">
              <a:rPr lang="zh-CN" altLang="en-US" smtClean="0"/>
              <a:t>2020/2/27</a:t>
            </a:fld>
            <a:endParaRPr lang="zh-CN" altLang="en-US"/>
          </a:p>
        </p:txBody>
      </p:sp>
      <p:sp>
        <p:nvSpPr>
          <p:cNvPr id="4" name="灯片编号占位符 3"/>
          <p:cNvSpPr>
            <a:spLocks noGrp="1"/>
          </p:cNvSpPr>
          <p:nvPr>
            <p:ph type="sldNum" sz="quarter" idx="11"/>
          </p:nvPr>
        </p:nvSpPr>
        <p:spPr/>
        <p:txBody>
          <a:bodyPr/>
          <a:lstStyle/>
          <a:p>
            <a:fld id="{A8C89C21-81C6-1849-AF7F-456E69B3BB35}" type="slidenum">
              <a:rPr lang="en-US" smtClean="0"/>
              <a:pPr/>
              <a:t>70</a:t>
            </a:fld>
            <a:endParaRPr lang="en-US"/>
          </a:p>
        </p:txBody>
      </p:sp>
    </p:spTree>
    <p:extLst>
      <p:ext uri="{BB962C8B-B14F-4D97-AF65-F5344CB8AC3E}">
        <p14:creationId xmlns:p14="http://schemas.microsoft.com/office/powerpoint/2010/main" val="14862325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pPr lvl="1">
              <a:lnSpc>
                <a:spcPct val="120000"/>
              </a:lnSpc>
            </a:pPr>
            <a:r>
              <a:rPr lang="en-US" altLang="zh-CN" dirty="0"/>
              <a:t>ISA</a:t>
            </a:r>
            <a:r>
              <a:rPr lang="zh-CN" altLang="en-US" dirty="0"/>
              <a:t>有数量极少的寄存器组</a:t>
            </a:r>
            <a:endParaRPr lang="en-US" altLang="zh-CN" dirty="0"/>
          </a:p>
          <a:p>
            <a:pPr lvl="1">
              <a:lnSpc>
                <a:spcPct val="120000"/>
              </a:lnSpc>
            </a:pPr>
            <a:r>
              <a:rPr lang="zh-CN" altLang="en-US" dirty="0"/>
              <a:t>大多数整数寄存器在</a:t>
            </a:r>
            <a:r>
              <a:rPr lang="en-US" altLang="zh-CN" dirty="0"/>
              <a:t>ISA</a:t>
            </a:r>
            <a:r>
              <a:rPr lang="zh-CN" altLang="en-US" dirty="0"/>
              <a:t>中执行特殊功能，这加剧了体系结构寄存器的不足</a:t>
            </a:r>
            <a:endParaRPr lang="en-US" altLang="zh-CN" dirty="0"/>
          </a:p>
          <a:p>
            <a:pPr lvl="1">
              <a:lnSpc>
                <a:spcPct val="120000"/>
              </a:lnSpc>
            </a:pPr>
            <a:r>
              <a:rPr lang="zh-CN" altLang="en-US" dirty="0"/>
              <a:t>更糟糕的是，大多数</a:t>
            </a:r>
            <a:r>
              <a:rPr lang="en-US" altLang="zh-CN" dirty="0"/>
              <a:t>x86</a:t>
            </a:r>
            <a:r>
              <a:rPr lang="zh-CN" altLang="en-US" dirty="0"/>
              <a:t>指令只有一种破坏性的指令格式，它会覆盖其中一个源操作数</a:t>
            </a:r>
            <a:endParaRPr lang="en-US" altLang="zh-CN" dirty="0"/>
          </a:p>
          <a:p>
            <a:pPr lvl="1">
              <a:lnSpc>
                <a:spcPct val="120000"/>
              </a:lnSpc>
            </a:pPr>
            <a:r>
              <a:rPr lang="zh-CN" altLang="en-US" dirty="0"/>
              <a:t>一些</a:t>
            </a:r>
            <a:r>
              <a:rPr lang="en-US" altLang="zh-CN" dirty="0"/>
              <a:t>ISA</a:t>
            </a:r>
            <a:r>
              <a:rPr lang="zh-CN" altLang="en-US" dirty="0"/>
              <a:t>特性，包括隐式条件代码和带有谓词的移动操作，在微架构中实现复杂</a:t>
            </a:r>
            <a:endParaRPr lang="en-US" altLang="zh-CN" dirty="0"/>
          </a:p>
          <a:p>
            <a:pPr lvl="1">
              <a:lnSpc>
                <a:spcPct val="120000"/>
              </a:lnSpc>
            </a:pPr>
            <a:endParaRPr lang="en-US" altLang="zh-CN" dirty="0"/>
          </a:p>
          <a:p>
            <a:pPr lvl="1">
              <a:lnSpc>
                <a:spcPct val="120000"/>
              </a:lnSpc>
            </a:pPr>
            <a:r>
              <a:rPr lang="zh-CN" altLang="en-US" dirty="0"/>
              <a:t>这些</a:t>
            </a:r>
            <a:r>
              <a:rPr lang="en-US" altLang="zh-CN" dirty="0"/>
              <a:t>ISA</a:t>
            </a:r>
            <a:r>
              <a:rPr lang="zh-CN" altLang="en-US" dirty="0"/>
              <a:t>决策对静态代码大小有深刻的影响。尽管存在所有这些缺陷，</a:t>
            </a:r>
            <a:r>
              <a:rPr lang="en-US" altLang="zh-CN" dirty="0"/>
              <a:t>x86</a:t>
            </a:r>
            <a:r>
              <a:rPr lang="zh-CN" altLang="en-US" dirty="0"/>
              <a:t>通常比</a:t>
            </a:r>
            <a:r>
              <a:rPr lang="en-US" altLang="zh-CN" dirty="0"/>
              <a:t>RISC</a:t>
            </a:r>
            <a:r>
              <a:rPr lang="zh-CN" altLang="en-US" dirty="0"/>
              <a:t>体系结构使用更少的动态指令完成相同的功能，因为</a:t>
            </a:r>
            <a:r>
              <a:rPr lang="en-US" altLang="zh-CN" dirty="0"/>
              <a:t>x86</a:t>
            </a:r>
            <a:r>
              <a:rPr lang="zh-CN" altLang="en-US" dirty="0"/>
              <a:t>指令可以编码多个基本操作。</a:t>
            </a:r>
            <a:endParaRPr lang="en-US" altLang="zh-CN" dirty="0"/>
          </a:p>
          <a:p>
            <a:pPr lvl="1">
              <a:lnSpc>
                <a:spcPct val="120000"/>
              </a:lnSpc>
            </a:pPr>
            <a:r>
              <a:rPr lang="zh-CN" altLang="en-US" dirty="0"/>
              <a:t>最后，</a:t>
            </a:r>
            <a:r>
              <a:rPr lang="en-US" altLang="zh-CN" dirty="0"/>
              <a:t>80x86</a:t>
            </a:r>
            <a:r>
              <a:rPr lang="zh-CN" altLang="en-US" dirty="0"/>
              <a:t>是一个专有指令集</a:t>
            </a:r>
            <a:endParaRPr lang="en-US" altLang="zh-CN" dirty="0"/>
          </a:p>
          <a:p>
            <a:endParaRPr lang="zh-CN" altLang="en-US" dirty="0"/>
          </a:p>
        </p:txBody>
      </p:sp>
      <p:sp>
        <p:nvSpPr>
          <p:cNvPr id="3" name="标题 2"/>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FCEA7CF0-D35D-40D7-8541-F16BCFDB56AE}" type="datetime1">
              <a:rPr lang="zh-CN" altLang="en-US" smtClean="0"/>
              <a:t>2020/2/27</a:t>
            </a:fld>
            <a:endParaRPr lang="zh-CN" altLang="en-US"/>
          </a:p>
        </p:txBody>
      </p:sp>
      <p:sp>
        <p:nvSpPr>
          <p:cNvPr id="5" name="灯片编号占位符 4"/>
          <p:cNvSpPr>
            <a:spLocks noGrp="1"/>
          </p:cNvSpPr>
          <p:nvPr>
            <p:ph type="sldNum" sz="quarter" idx="11"/>
          </p:nvPr>
        </p:nvSpPr>
        <p:spPr/>
        <p:txBody>
          <a:bodyPr/>
          <a:lstStyle/>
          <a:p>
            <a:fld id="{8BD4F407-B401-4F27-B84C-F4D1FCFDF361}" type="slidenum">
              <a:rPr lang="zh-CN" altLang="en-US" smtClean="0"/>
              <a:pPr/>
              <a:t>71</a:t>
            </a:fld>
            <a:endParaRPr lang="zh-CN" altLang="en-US"/>
          </a:p>
        </p:txBody>
      </p:sp>
    </p:spTree>
    <p:extLst>
      <p:ext uri="{BB962C8B-B14F-4D97-AF65-F5344CB8AC3E}">
        <p14:creationId xmlns:p14="http://schemas.microsoft.com/office/powerpoint/2010/main" val="14673776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ISA</a:t>
            </a:r>
            <a:r>
              <a:rPr lang="zh-CN" altLang="en-US" smtClean="0"/>
              <a:t>　</a:t>
            </a:r>
            <a:r>
              <a:rPr lang="en-US" altLang="zh-CN" smtClean="0"/>
              <a:t>Summary</a:t>
            </a:r>
            <a:endParaRPr lang="zh-CN" altLang="en-US" dirty="0"/>
          </a:p>
        </p:txBody>
      </p:sp>
      <p:sp>
        <p:nvSpPr>
          <p:cNvPr id="6" name="日期占位符 5"/>
          <p:cNvSpPr>
            <a:spLocks noGrp="1"/>
          </p:cNvSpPr>
          <p:nvPr>
            <p:ph type="dt" sz="half" idx="10"/>
          </p:nvPr>
        </p:nvSpPr>
        <p:spPr/>
        <p:txBody>
          <a:bodyPr/>
          <a:lstStyle/>
          <a:p>
            <a:fld id="{2DB7A8CB-D626-4A4C-BA7E-7E039C38155A}"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72</a:t>
            </a:fld>
            <a:endParaRPr lang="en-US"/>
          </a:p>
        </p:txBody>
      </p:sp>
      <p:graphicFrame>
        <p:nvGraphicFramePr>
          <p:cNvPr id="5" name="内容占位符 4"/>
          <p:cNvGraphicFramePr>
            <a:graphicFrameLocks noGrp="1"/>
          </p:cNvGraphicFramePr>
          <p:nvPr>
            <p:ph idx="4294967295"/>
            <p:extLst>
              <p:ext uri="{D42A27DB-BD31-4B8C-83A1-F6EECF244321}">
                <p14:modId xmlns:p14="http://schemas.microsoft.com/office/powerpoint/2010/main" val="2651979605"/>
              </p:ext>
            </p:extLst>
          </p:nvPr>
        </p:nvGraphicFramePr>
        <p:xfrm>
          <a:off x="534838" y="1497427"/>
          <a:ext cx="8151962" cy="2966720"/>
        </p:xfrm>
        <a:graphic>
          <a:graphicData uri="http://schemas.openxmlformats.org/drawingml/2006/table">
            <a:tbl>
              <a:tblPr firstRow="1" bandRow="1">
                <a:tableStyleId>{5C22544A-7EE6-4342-B048-85BDC9FD1C3A}</a:tableStyleId>
              </a:tblPr>
              <a:tblGrid>
                <a:gridCol w="2242868">
                  <a:extLst>
                    <a:ext uri="{9D8B030D-6E8A-4147-A177-3AD203B41FA5}">
                      <a16:colId xmlns:a16="http://schemas.microsoft.com/office/drawing/2014/main" val="1367714381"/>
                    </a:ext>
                  </a:extLst>
                </a:gridCol>
                <a:gridCol w="700836">
                  <a:extLst>
                    <a:ext uri="{9D8B030D-6E8A-4147-A177-3AD203B41FA5}">
                      <a16:colId xmlns:a16="http://schemas.microsoft.com/office/drawing/2014/main" val="552765211"/>
                    </a:ext>
                  </a:extLst>
                </a:gridCol>
                <a:gridCol w="854444">
                  <a:extLst>
                    <a:ext uri="{9D8B030D-6E8A-4147-A177-3AD203B41FA5}">
                      <a16:colId xmlns:a16="http://schemas.microsoft.com/office/drawing/2014/main" val="2496002022"/>
                    </a:ext>
                  </a:extLst>
                </a:gridCol>
                <a:gridCol w="720938">
                  <a:extLst>
                    <a:ext uri="{9D8B030D-6E8A-4147-A177-3AD203B41FA5}">
                      <a16:colId xmlns:a16="http://schemas.microsoft.com/office/drawing/2014/main" val="314236495"/>
                    </a:ext>
                  </a:extLst>
                </a:gridCol>
                <a:gridCol w="818227">
                  <a:extLst>
                    <a:ext uri="{9D8B030D-6E8A-4147-A177-3AD203B41FA5}">
                      <a16:colId xmlns:a16="http://schemas.microsoft.com/office/drawing/2014/main" val="1451428021"/>
                    </a:ext>
                  </a:extLst>
                </a:gridCol>
                <a:gridCol w="978264">
                  <a:extLst>
                    <a:ext uri="{9D8B030D-6E8A-4147-A177-3AD203B41FA5}">
                      <a16:colId xmlns:a16="http://schemas.microsoft.com/office/drawing/2014/main" val="2286149500"/>
                    </a:ext>
                  </a:extLst>
                </a:gridCol>
                <a:gridCol w="1147361">
                  <a:extLst>
                    <a:ext uri="{9D8B030D-6E8A-4147-A177-3AD203B41FA5}">
                      <a16:colId xmlns:a16="http://schemas.microsoft.com/office/drawing/2014/main" val="907703843"/>
                    </a:ext>
                  </a:extLst>
                </a:gridCol>
                <a:gridCol w="689024">
                  <a:extLst>
                    <a:ext uri="{9D8B030D-6E8A-4147-A177-3AD203B41FA5}">
                      <a16:colId xmlns:a16="http://schemas.microsoft.com/office/drawing/2014/main" val="3005498261"/>
                    </a:ext>
                  </a:extLst>
                </a:gridCol>
              </a:tblGrid>
              <a:tr h="370840">
                <a:tc>
                  <a:txBody>
                    <a:bodyPr/>
                    <a:lstStyle/>
                    <a:p>
                      <a:endParaRPr lang="zh-CN" altLang="en-US" sz="1400" dirty="0"/>
                    </a:p>
                  </a:txBody>
                  <a:tcPr/>
                </a:tc>
                <a:tc>
                  <a:txBody>
                    <a:bodyPr/>
                    <a:lstStyle/>
                    <a:p>
                      <a:r>
                        <a:rPr lang="en-US" altLang="zh-CN" sz="1400" dirty="0" smtClean="0"/>
                        <a:t>MIPS</a:t>
                      </a:r>
                      <a:endParaRPr lang="zh-CN" altLang="en-US" sz="1400" dirty="0"/>
                    </a:p>
                  </a:txBody>
                  <a:tcPr/>
                </a:tc>
                <a:tc>
                  <a:txBody>
                    <a:bodyPr/>
                    <a:lstStyle/>
                    <a:p>
                      <a:r>
                        <a:rPr lang="en-US" altLang="zh-CN" sz="1400" dirty="0" smtClean="0"/>
                        <a:t>SPARC</a:t>
                      </a:r>
                      <a:endParaRPr lang="zh-CN" altLang="en-US" sz="1400" dirty="0"/>
                    </a:p>
                  </a:txBody>
                  <a:tcPr/>
                </a:tc>
                <a:tc>
                  <a:txBody>
                    <a:bodyPr/>
                    <a:lstStyle/>
                    <a:p>
                      <a:r>
                        <a:rPr lang="en-US" altLang="zh-CN" sz="1400" dirty="0" smtClean="0"/>
                        <a:t>Alpha</a:t>
                      </a:r>
                      <a:endParaRPr lang="zh-CN" altLang="en-US" sz="1400" dirty="0"/>
                    </a:p>
                  </a:txBody>
                  <a:tcPr/>
                </a:tc>
                <a:tc>
                  <a:txBody>
                    <a:bodyPr/>
                    <a:lstStyle/>
                    <a:p>
                      <a:r>
                        <a:rPr lang="en-US" altLang="zh-CN" sz="1400" dirty="0" smtClean="0"/>
                        <a:t>ARMv7</a:t>
                      </a:r>
                      <a:endParaRPr lang="zh-CN" altLang="en-US" sz="1400" dirty="0"/>
                    </a:p>
                  </a:txBody>
                  <a:tcPr/>
                </a:tc>
                <a:tc>
                  <a:txBody>
                    <a:bodyPr/>
                    <a:lstStyle/>
                    <a:p>
                      <a:r>
                        <a:rPr lang="en-US" altLang="zh-CN" sz="1400" dirty="0" smtClean="0"/>
                        <a:t>ARMv8</a:t>
                      </a:r>
                      <a:endParaRPr lang="zh-CN" altLang="en-US" sz="1400" dirty="0"/>
                    </a:p>
                  </a:txBody>
                  <a:tcPr/>
                </a:tc>
                <a:tc>
                  <a:txBody>
                    <a:bodyPr/>
                    <a:lstStyle/>
                    <a:p>
                      <a:r>
                        <a:rPr lang="en-US" altLang="zh-CN" sz="1400" dirty="0" err="1" smtClean="0"/>
                        <a:t>OpenRISC</a:t>
                      </a:r>
                      <a:endParaRPr lang="zh-CN" altLang="en-US" sz="1400" dirty="0"/>
                    </a:p>
                  </a:txBody>
                  <a:tcPr/>
                </a:tc>
                <a:tc>
                  <a:txBody>
                    <a:bodyPr/>
                    <a:lstStyle/>
                    <a:p>
                      <a:r>
                        <a:rPr lang="en-US" altLang="zh-CN" sz="1400" dirty="0" smtClean="0"/>
                        <a:t>80x86</a:t>
                      </a:r>
                      <a:endParaRPr lang="zh-CN" altLang="en-US" sz="1400" dirty="0"/>
                    </a:p>
                  </a:txBody>
                  <a:tcPr/>
                </a:tc>
                <a:extLst>
                  <a:ext uri="{0D108BD9-81ED-4DB2-BD59-A6C34878D82A}">
                    <a16:rowId xmlns:a16="http://schemas.microsoft.com/office/drawing/2014/main" val="1384462321"/>
                  </a:ext>
                </a:extLst>
              </a:tr>
              <a:tr h="370840">
                <a:tc>
                  <a:txBody>
                    <a:bodyPr/>
                    <a:lstStyle/>
                    <a:p>
                      <a:r>
                        <a:rPr lang="en-US" altLang="zh-CN" sz="1400" dirty="0" smtClean="0"/>
                        <a:t>Free and Open</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944120372"/>
                  </a:ext>
                </a:extLst>
              </a:tr>
              <a:tr h="370840">
                <a:tc>
                  <a:txBody>
                    <a:bodyPr/>
                    <a:lstStyle/>
                    <a:p>
                      <a:r>
                        <a:rPr lang="en-US" altLang="zh-CN" sz="1400" dirty="0" smtClean="0"/>
                        <a:t>64-bit</a:t>
                      </a:r>
                      <a:r>
                        <a:rPr lang="en-US" altLang="zh-CN" sz="1400" baseline="0" dirty="0" smtClean="0"/>
                        <a:t> Address</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extLst>
                  <a:ext uri="{0D108BD9-81ED-4DB2-BD59-A6C34878D82A}">
                    <a16:rowId xmlns:a16="http://schemas.microsoft.com/office/drawing/2014/main" val="44515359"/>
                  </a:ext>
                </a:extLst>
              </a:tr>
              <a:tr h="370840">
                <a:tc>
                  <a:txBody>
                    <a:bodyPr/>
                    <a:lstStyle/>
                    <a:p>
                      <a:r>
                        <a:rPr lang="en-US" altLang="zh-CN" sz="1400" dirty="0" smtClean="0"/>
                        <a:t>Compressed</a:t>
                      </a:r>
                      <a:r>
                        <a:rPr lang="en-US" altLang="zh-CN" sz="1400" baseline="0" dirty="0" smtClean="0"/>
                        <a:t> Instructions</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en-US" altLang="zh-CN" sz="1400" dirty="0" smtClean="0"/>
                        <a:t>Partial</a:t>
                      </a:r>
                      <a:endParaRPr lang="zh-CN" altLang="en-US" sz="1400" dirty="0"/>
                    </a:p>
                  </a:txBody>
                  <a:tcPr/>
                </a:tc>
                <a:extLst>
                  <a:ext uri="{0D108BD9-81ED-4DB2-BD59-A6C34878D82A}">
                    <a16:rowId xmlns:a16="http://schemas.microsoft.com/office/drawing/2014/main" val="780294474"/>
                  </a:ext>
                </a:extLst>
              </a:tr>
              <a:tr h="370840">
                <a:tc>
                  <a:txBody>
                    <a:bodyPr/>
                    <a:lstStyle/>
                    <a:p>
                      <a:r>
                        <a:rPr lang="en-US" altLang="zh-CN" sz="1400" dirty="0" smtClean="0"/>
                        <a:t>Separate Privileged ISA</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1356319772"/>
                  </a:ext>
                </a:extLst>
              </a:tr>
              <a:tr h="370840">
                <a:tc>
                  <a:txBody>
                    <a:bodyPr/>
                    <a:lstStyle/>
                    <a:p>
                      <a:r>
                        <a:rPr lang="en-US" altLang="zh-CN" sz="1400" dirty="0" smtClean="0"/>
                        <a:t>Position-</a:t>
                      </a:r>
                      <a:r>
                        <a:rPr lang="en-US" altLang="zh-CN" sz="1400" dirty="0" err="1" smtClean="0"/>
                        <a:t>Indep</a:t>
                      </a:r>
                      <a:r>
                        <a:rPr lang="en-US" altLang="zh-CN" sz="1400" dirty="0" smtClean="0"/>
                        <a:t>. Code</a:t>
                      </a:r>
                      <a:endParaRPr lang="zh-CN" altLang="en-US" sz="1400" dirty="0"/>
                    </a:p>
                  </a:txBody>
                  <a:tcPr/>
                </a:tc>
                <a:tc>
                  <a:txBody>
                    <a:bodyPr/>
                    <a:lstStyle/>
                    <a:p>
                      <a:r>
                        <a:rPr lang="en-US" altLang="zh-CN" sz="1400" dirty="0" smtClean="0"/>
                        <a:t>Partial</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extLst>
                  <a:ext uri="{0D108BD9-81ED-4DB2-BD59-A6C34878D82A}">
                    <a16:rowId xmlns:a16="http://schemas.microsoft.com/office/drawing/2014/main" val="4109451013"/>
                  </a:ext>
                </a:extLst>
              </a:tr>
              <a:tr h="370840">
                <a:tc>
                  <a:txBody>
                    <a:bodyPr/>
                    <a:lstStyle/>
                    <a:p>
                      <a:r>
                        <a:rPr lang="en-US" altLang="zh-CN" sz="1400" dirty="0" smtClean="0"/>
                        <a:t>IEEE 754-2008</a:t>
                      </a:r>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extLst>
                  <a:ext uri="{0D108BD9-81ED-4DB2-BD59-A6C34878D82A}">
                    <a16:rowId xmlns:a16="http://schemas.microsoft.com/office/drawing/2014/main" val="4222124155"/>
                  </a:ext>
                </a:extLst>
              </a:tr>
              <a:tr h="370840">
                <a:tc>
                  <a:txBody>
                    <a:bodyPr/>
                    <a:lstStyle/>
                    <a:p>
                      <a:r>
                        <a:rPr lang="en-US" altLang="zh-CN" sz="1400" dirty="0" smtClean="0"/>
                        <a:t>Classically </a:t>
                      </a:r>
                      <a:r>
                        <a:rPr lang="en-US" altLang="zh-CN" sz="1400" dirty="0" err="1" smtClean="0"/>
                        <a:t>Virtualizable</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r>
                        <a:rPr lang="zh-CN" altLang="en-US" sz="1400" dirty="0" smtClean="0"/>
                        <a:t>√</a:t>
                      </a:r>
                      <a:endParaRPr lang="zh-CN" altLang="en-US" sz="1400" dirty="0"/>
                    </a:p>
                  </a:txBody>
                  <a:tcPr/>
                </a:tc>
                <a:tc>
                  <a:txBody>
                    <a:bodyPr/>
                    <a:lstStyle/>
                    <a:p>
                      <a:endParaRPr lang="zh-CN" altLang="en-US" sz="1400" dirty="0"/>
                    </a:p>
                  </a:txBody>
                  <a:tcPr/>
                </a:tc>
                <a:tc>
                  <a:txBody>
                    <a:bodyPr/>
                    <a:lstStyle/>
                    <a:p>
                      <a:endParaRPr lang="zh-CN" altLang="en-US" sz="1400" dirty="0"/>
                    </a:p>
                  </a:txBody>
                  <a:tcPr/>
                </a:tc>
                <a:extLst>
                  <a:ext uri="{0D108BD9-81ED-4DB2-BD59-A6C34878D82A}">
                    <a16:rowId xmlns:a16="http://schemas.microsoft.com/office/drawing/2014/main" val="2108419953"/>
                  </a:ext>
                </a:extLst>
              </a:tr>
            </a:tbl>
          </a:graphicData>
        </a:graphic>
      </p:graphicFrame>
    </p:spTree>
    <p:extLst>
      <p:ext uri="{BB962C8B-B14F-4D97-AF65-F5344CB8AC3E}">
        <p14:creationId xmlns:p14="http://schemas.microsoft.com/office/powerpoint/2010/main" val="10992033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r>
              <a:rPr lang="en-US" altLang="zh-CN" dirty="0" smtClean="0"/>
              <a:t>03/11</a:t>
            </a:r>
            <a:r>
              <a:rPr lang="zh-CN" altLang="en-US" dirty="0" smtClean="0"/>
              <a:t>：指令集架构</a:t>
            </a:r>
            <a:endParaRPr lang="en-US" altLang="zh-CN" dirty="0" smtClean="0"/>
          </a:p>
        </p:txBody>
      </p:sp>
      <p:sp>
        <p:nvSpPr>
          <p:cNvPr id="44038" name="Rectangle 3"/>
          <p:cNvSpPr>
            <a:spLocks noGrp="1" noChangeArrowheads="1"/>
          </p:cNvSpPr>
          <p:nvPr>
            <p:ph idx="1"/>
          </p:nvPr>
        </p:nvSpPr>
        <p:spPr>
          <a:xfrm>
            <a:off x="457200" y="1134738"/>
            <a:ext cx="8229600" cy="5255046"/>
          </a:xfrm>
        </p:spPr>
        <p:txBody>
          <a:bodyPr>
            <a:normAutofit fontScale="62500" lnSpcReduction="20000"/>
          </a:bodyPr>
          <a:lstStyle/>
          <a:p>
            <a:r>
              <a:rPr lang="en-US" altLang="zh-CN" dirty="0" smtClean="0"/>
              <a:t>ISA</a:t>
            </a:r>
            <a:r>
              <a:rPr lang="zh-CN" altLang="en-US" dirty="0" smtClean="0"/>
              <a:t>需考虑的问题</a:t>
            </a:r>
          </a:p>
          <a:p>
            <a:pPr lvl="1"/>
            <a:r>
              <a:rPr lang="en-US" altLang="zh-CN" dirty="0" smtClean="0"/>
              <a:t>Class of ISA</a:t>
            </a:r>
          </a:p>
          <a:p>
            <a:pPr lvl="1"/>
            <a:r>
              <a:rPr lang="en-US" altLang="zh-CN" dirty="0" smtClean="0"/>
              <a:t>Memory addressing</a:t>
            </a:r>
          </a:p>
          <a:p>
            <a:pPr lvl="1"/>
            <a:r>
              <a:rPr lang="en-US" altLang="zh-CN" dirty="0" smtClean="0"/>
              <a:t>Types and sizes of operands</a:t>
            </a:r>
          </a:p>
          <a:p>
            <a:pPr lvl="1"/>
            <a:r>
              <a:rPr lang="en-US" altLang="zh-CN" dirty="0" smtClean="0"/>
              <a:t>Operations</a:t>
            </a:r>
          </a:p>
          <a:p>
            <a:pPr lvl="1"/>
            <a:r>
              <a:rPr lang="en-US" altLang="zh-CN" dirty="0" smtClean="0"/>
              <a:t>Control flow instructions</a:t>
            </a:r>
          </a:p>
          <a:p>
            <a:pPr lvl="1"/>
            <a:r>
              <a:rPr lang="en-US" altLang="zh-CN" dirty="0" smtClean="0"/>
              <a:t>Encoding an ISA</a:t>
            </a:r>
          </a:p>
          <a:p>
            <a:pPr lvl="1"/>
            <a:r>
              <a:rPr lang="en-US" altLang="zh-CN" dirty="0" smtClean="0"/>
              <a:t>……</a:t>
            </a:r>
            <a:endParaRPr lang="zh-CN" altLang="en-US" dirty="0" smtClean="0"/>
          </a:p>
          <a:p>
            <a:r>
              <a:rPr lang="en-US" altLang="zh-CN" dirty="0" smtClean="0"/>
              <a:t>ISA</a:t>
            </a:r>
            <a:r>
              <a:rPr lang="zh-CN" altLang="en-US" dirty="0" smtClean="0"/>
              <a:t>的类型</a:t>
            </a:r>
          </a:p>
          <a:p>
            <a:pPr lvl="1"/>
            <a:r>
              <a:rPr lang="zh-CN" altLang="en-US" dirty="0" smtClean="0"/>
              <a:t>通用寄存器型占主导地位</a:t>
            </a:r>
          </a:p>
          <a:p>
            <a:r>
              <a:rPr lang="zh-CN" altLang="en-US" dirty="0" smtClean="0"/>
              <a:t>寻址方式</a:t>
            </a:r>
          </a:p>
          <a:p>
            <a:pPr lvl="1"/>
            <a:r>
              <a:rPr lang="zh-CN" altLang="en-US" dirty="0" smtClean="0"/>
              <a:t>重要的寻址方式</a:t>
            </a:r>
            <a:r>
              <a:rPr lang="en-US" altLang="zh-CN" dirty="0" smtClean="0"/>
              <a:t>: </a:t>
            </a:r>
            <a:r>
              <a:rPr lang="zh-CN" altLang="en-US" dirty="0" smtClean="0"/>
              <a:t>偏移寻址方式, 立即数寻址方式</a:t>
            </a:r>
            <a:r>
              <a:rPr lang="en-US" altLang="zh-CN" dirty="0" smtClean="0"/>
              <a:t>, </a:t>
            </a:r>
            <a:r>
              <a:rPr lang="zh-CN" altLang="en-US" dirty="0" smtClean="0"/>
              <a:t>寄存器间址方式</a:t>
            </a:r>
          </a:p>
          <a:p>
            <a:pPr lvl="2"/>
            <a:r>
              <a:rPr lang="en-US" altLang="zh-CN" dirty="0" smtClean="0"/>
              <a:t>SPEC</a:t>
            </a:r>
            <a:r>
              <a:rPr lang="zh-CN" altLang="en-US" dirty="0" smtClean="0"/>
              <a:t>测试表明，使用频度达到 </a:t>
            </a:r>
            <a:r>
              <a:rPr lang="en-US" altLang="zh-CN" dirty="0" smtClean="0"/>
              <a:t>75%--99%</a:t>
            </a:r>
          </a:p>
          <a:p>
            <a:pPr lvl="1"/>
            <a:r>
              <a:rPr lang="zh-CN" altLang="en-US" dirty="0" smtClean="0"/>
              <a:t>偏移字段的大小应该在</a:t>
            </a:r>
            <a:r>
              <a:rPr lang="en-US" altLang="zh-CN" dirty="0" smtClean="0"/>
              <a:t> 12 - 16 bits, </a:t>
            </a:r>
            <a:r>
              <a:rPr lang="zh-CN" altLang="en-US" dirty="0" smtClean="0"/>
              <a:t>可满足</a:t>
            </a:r>
            <a:r>
              <a:rPr lang="en-US" altLang="zh-CN" dirty="0" smtClean="0"/>
              <a:t>75%-99%</a:t>
            </a:r>
            <a:r>
              <a:rPr lang="zh-CN" altLang="en-US" dirty="0" smtClean="0"/>
              <a:t>的需求</a:t>
            </a:r>
          </a:p>
          <a:p>
            <a:pPr lvl="1"/>
            <a:r>
              <a:rPr lang="zh-CN" altLang="en-US" dirty="0" smtClean="0"/>
              <a:t>立即数字段的大小应该在</a:t>
            </a:r>
            <a:r>
              <a:rPr lang="en-US" altLang="zh-CN" dirty="0" smtClean="0"/>
              <a:t> 8 -16 bits, </a:t>
            </a:r>
            <a:r>
              <a:rPr lang="zh-CN" altLang="en-US" dirty="0" smtClean="0"/>
              <a:t>可满足</a:t>
            </a:r>
            <a:r>
              <a:rPr lang="en-US" altLang="zh-CN" dirty="0" smtClean="0"/>
              <a:t>50%-80%</a:t>
            </a:r>
            <a:r>
              <a:rPr lang="zh-CN" altLang="en-US" dirty="0" smtClean="0"/>
              <a:t>的需求</a:t>
            </a:r>
            <a:endParaRPr lang="en-US" altLang="zh-CN" dirty="0" smtClean="0"/>
          </a:p>
          <a:p>
            <a:r>
              <a:rPr lang="zh-CN" altLang="en-US" dirty="0" smtClean="0"/>
              <a:t>操作数的类型和大小</a:t>
            </a:r>
            <a:endParaRPr lang="en-US" altLang="zh-CN" dirty="0" smtClean="0"/>
          </a:p>
          <a:p>
            <a:pPr lvl="1"/>
            <a:r>
              <a:rPr lang="zh-CN" altLang="en-US" dirty="0" smtClean="0"/>
              <a:t>对单字、双字的数据访问具有较高的频率</a:t>
            </a:r>
            <a:endParaRPr lang="en-US" altLang="zh-CN" dirty="0" smtClean="0"/>
          </a:p>
          <a:p>
            <a:pPr lvl="1"/>
            <a:r>
              <a:rPr lang="zh-CN" altLang="en-US" dirty="0" smtClean="0"/>
              <a:t>支持</a:t>
            </a:r>
            <a:r>
              <a:rPr lang="en-US" altLang="zh-CN" dirty="0" smtClean="0"/>
              <a:t>64</a:t>
            </a:r>
            <a:r>
              <a:rPr lang="zh-CN" altLang="en-US" dirty="0" smtClean="0"/>
              <a:t>位双字操作，更具有一般性</a:t>
            </a:r>
          </a:p>
          <a:p>
            <a:endParaRPr lang="en-US" altLang="zh-CN" dirty="0" smtClean="0"/>
          </a:p>
          <a:p>
            <a:endParaRPr lang="zh-CN" altLang="en-US" dirty="0" smtClean="0"/>
          </a:p>
        </p:txBody>
      </p:sp>
      <p:sp>
        <p:nvSpPr>
          <p:cNvPr id="44034"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BC2B24-A4E8-4BAF-ACCC-AA4E7C97423A}" type="datetime1">
              <a:rPr lang="zh-CN" altLang="en-US" smtClean="0"/>
              <a:t>2020/2/27</a:t>
            </a:fld>
            <a:endParaRPr lang="en-US" altLang="zh-CN" smtClean="0"/>
          </a:p>
        </p:txBody>
      </p:sp>
      <p:sp>
        <p:nvSpPr>
          <p:cNvPr id="44036"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485412-A505-45D6-BE18-AD12AA5E3ED2}" type="slidenum">
              <a:rPr lang="en-US" altLang="zh-CN" smtClean="0"/>
              <a:pPr/>
              <a:t>73</a:t>
            </a:fld>
            <a:endParaRPr lang="en-US" altLang="zh-CN" smtClean="0"/>
          </a:p>
        </p:txBody>
      </p:sp>
    </p:spTree>
    <p:extLst>
      <p:ext uri="{BB962C8B-B14F-4D97-AF65-F5344CB8AC3E}">
        <p14:creationId xmlns:p14="http://schemas.microsoft.com/office/powerpoint/2010/main" val="2205726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r>
              <a:rPr lang="en-US" altLang="zh-CN" smtClean="0"/>
              <a:t>CISC</a:t>
            </a:r>
            <a:r>
              <a:rPr lang="zh-CN" altLang="en-US" smtClean="0"/>
              <a:t>计算机</a:t>
            </a:r>
            <a:r>
              <a:rPr lang="en-US" altLang="zh-CN" smtClean="0"/>
              <a:t>ISA</a:t>
            </a:r>
            <a:r>
              <a:rPr lang="zh-CN" altLang="en-US" smtClean="0"/>
              <a:t>的功能设计</a:t>
            </a:r>
          </a:p>
        </p:txBody>
      </p:sp>
      <p:sp>
        <p:nvSpPr>
          <p:cNvPr id="54278" name="Rectangle 3"/>
          <p:cNvSpPr>
            <a:spLocks noGrp="1" noChangeArrowheads="1"/>
          </p:cNvSpPr>
          <p:nvPr>
            <p:ph idx="1"/>
          </p:nvPr>
        </p:nvSpPr>
        <p:spPr>
          <a:xfrm>
            <a:off x="275422" y="1258432"/>
            <a:ext cx="8615190" cy="5051833"/>
          </a:xfrm>
        </p:spPr>
        <p:txBody>
          <a:bodyPr>
            <a:normAutofit fontScale="77500" lnSpcReduction="20000"/>
          </a:bodyPr>
          <a:lstStyle/>
          <a:p>
            <a:pPr>
              <a:lnSpc>
                <a:spcPct val="120000"/>
              </a:lnSpc>
            </a:pPr>
            <a:r>
              <a:rPr lang="zh-CN" altLang="en-US" dirty="0" smtClean="0"/>
              <a:t>目标：强化指令功能，减少指令条数，以提高系统性能</a:t>
            </a:r>
          </a:p>
          <a:p>
            <a:pPr>
              <a:lnSpc>
                <a:spcPct val="120000"/>
              </a:lnSpc>
            </a:pPr>
            <a:r>
              <a:rPr lang="zh-CN" altLang="en-US" dirty="0" smtClean="0"/>
              <a:t>基本优化方法</a:t>
            </a:r>
          </a:p>
          <a:p>
            <a:pPr>
              <a:lnSpc>
                <a:spcPct val="120000"/>
              </a:lnSpc>
              <a:buNone/>
            </a:pPr>
            <a:r>
              <a:rPr lang="zh-CN" altLang="en-US" dirty="0" smtClean="0"/>
              <a:t>   1. 面向目标程序的优化是提高计算机系统性能最直接方法</a:t>
            </a:r>
          </a:p>
          <a:p>
            <a:pPr lvl="1">
              <a:lnSpc>
                <a:spcPct val="120000"/>
              </a:lnSpc>
            </a:pPr>
            <a:r>
              <a:rPr lang="zh-CN" altLang="en-US" dirty="0" smtClean="0"/>
              <a:t>优化目标</a:t>
            </a:r>
            <a:endParaRPr lang="en-US" altLang="zh-CN" dirty="0" smtClean="0"/>
          </a:p>
          <a:p>
            <a:pPr lvl="2">
              <a:lnSpc>
                <a:spcPct val="120000"/>
              </a:lnSpc>
            </a:pPr>
            <a:r>
              <a:rPr lang="zh-CN" altLang="en-US" dirty="0" smtClean="0"/>
              <a:t>缩短程序的长度</a:t>
            </a:r>
          </a:p>
          <a:p>
            <a:pPr lvl="2">
              <a:lnSpc>
                <a:spcPct val="120000"/>
              </a:lnSpc>
            </a:pPr>
            <a:r>
              <a:rPr lang="zh-CN" altLang="en-US" dirty="0" smtClean="0"/>
              <a:t>缩短程序的执行时间</a:t>
            </a:r>
          </a:p>
          <a:p>
            <a:pPr lvl="1">
              <a:lnSpc>
                <a:spcPct val="120000"/>
              </a:lnSpc>
            </a:pPr>
            <a:r>
              <a:rPr lang="zh-CN" altLang="en-US" dirty="0" smtClean="0"/>
              <a:t>优化方法</a:t>
            </a:r>
          </a:p>
          <a:p>
            <a:pPr lvl="2">
              <a:lnSpc>
                <a:spcPct val="120000"/>
              </a:lnSpc>
            </a:pPr>
            <a:r>
              <a:rPr lang="zh-CN" altLang="en-US" dirty="0" smtClean="0"/>
              <a:t>统计分析目标程序执行情况，找出使用频度高，执行时间长的指令或指令串</a:t>
            </a:r>
          </a:p>
          <a:p>
            <a:pPr lvl="2">
              <a:lnSpc>
                <a:spcPct val="120000"/>
              </a:lnSpc>
            </a:pPr>
            <a:r>
              <a:rPr lang="zh-CN" altLang="en-US" dirty="0" smtClean="0"/>
              <a:t>优化使用频度高的指令</a:t>
            </a:r>
            <a:endParaRPr lang="en-US" altLang="zh-CN" dirty="0" smtClean="0"/>
          </a:p>
          <a:p>
            <a:pPr lvl="2">
              <a:lnSpc>
                <a:spcPct val="120000"/>
              </a:lnSpc>
            </a:pPr>
            <a:r>
              <a:rPr lang="zh-CN" altLang="en-US" dirty="0" smtClean="0"/>
              <a:t>用新的指令代替使用频度高的指令串</a:t>
            </a:r>
          </a:p>
        </p:txBody>
      </p:sp>
      <p:sp>
        <p:nvSpPr>
          <p:cNvPr id="54274" name="日期占位符 3"/>
          <p:cNvSpPr>
            <a:spLocks noGrp="1"/>
          </p:cNvSpPr>
          <p:nvPr>
            <p:ph type="dt" sz="half" idx="10"/>
          </p:nvPr>
        </p:nvSpPr>
        <p:spPr/>
        <p:txBody>
          <a:bodyPr/>
          <a:lstStyle/>
          <a:p>
            <a:fld id="{BD6391FC-EB10-456F-AEE6-941CCC142DAD}" type="datetime1">
              <a:rPr lang="zh-CN" altLang="en-US" smtClean="0"/>
              <a:t>2020/2/27</a:t>
            </a:fld>
            <a:endParaRPr lang="en-US" altLang="zh-CN" smtClean="0"/>
          </a:p>
        </p:txBody>
      </p:sp>
      <p:sp>
        <p:nvSpPr>
          <p:cNvPr id="54276" name="灯片编号占位符 5"/>
          <p:cNvSpPr>
            <a:spLocks noGrp="1"/>
          </p:cNvSpPr>
          <p:nvPr>
            <p:ph type="sldNum" sz="quarter" idx="12"/>
          </p:nvPr>
        </p:nvSpPr>
        <p:spPr/>
        <p:txBody>
          <a:bodyPr/>
          <a:lstStyle/>
          <a:p>
            <a:fld id="{D762CEF7-BB37-42DE-B98F-91D2137C7269}" type="slidenum">
              <a:rPr lang="en-US" altLang="zh-CN" smtClean="0"/>
              <a:pPr/>
              <a:t>74</a:t>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p:cNvSpPr>
            <a:spLocks noGrp="1" noChangeArrowheads="1"/>
          </p:cNvSpPr>
          <p:nvPr>
            <p:ph type="title"/>
          </p:nvPr>
        </p:nvSpPr>
        <p:spPr/>
        <p:txBody>
          <a:bodyPr/>
          <a:lstStyle/>
          <a:p>
            <a:r>
              <a:rPr lang="zh-CN" altLang="en-US" smtClean="0"/>
              <a:t>优化目标程序的主要途径（1/2)</a:t>
            </a:r>
          </a:p>
        </p:txBody>
      </p:sp>
      <p:sp>
        <p:nvSpPr>
          <p:cNvPr id="56326" name="Rectangle 3"/>
          <p:cNvSpPr>
            <a:spLocks noGrp="1" noChangeArrowheads="1"/>
          </p:cNvSpPr>
          <p:nvPr>
            <p:ph idx="1"/>
          </p:nvPr>
        </p:nvSpPr>
        <p:spPr/>
        <p:txBody>
          <a:bodyPr>
            <a:normAutofit lnSpcReduction="10000"/>
          </a:bodyPr>
          <a:lstStyle/>
          <a:p>
            <a:pPr lvl="1">
              <a:buNone/>
            </a:pPr>
            <a:r>
              <a:rPr lang="zh-CN" altLang="en-US" dirty="0" smtClean="0"/>
              <a:t>1）增强运算型指令的功能</a:t>
            </a:r>
          </a:p>
          <a:p>
            <a:pPr lvl="1">
              <a:buNone/>
            </a:pPr>
            <a:r>
              <a:rPr lang="zh-CN" altLang="en-US" dirty="0" smtClean="0"/>
              <a:t>如</a:t>
            </a:r>
            <a:r>
              <a:rPr lang="en-US" altLang="zh-CN" dirty="0" smtClean="0"/>
              <a:t>sin(x), cos(x), SQRT(X)，</a:t>
            </a:r>
            <a:r>
              <a:rPr lang="zh-CN" altLang="en-US" dirty="0" smtClean="0"/>
              <a:t>甚至多项式计算</a:t>
            </a:r>
          </a:p>
          <a:p>
            <a:pPr lvl="1">
              <a:buNone/>
            </a:pPr>
            <a:r>
              <a:rPr lang="zh-CN" altLang="en-US" dirty="0" smtClean="0"/>
              <a:t>如用一条三地址指令完成</a:t>
            </a:r>
          </a:p>
          <a:p>
            <a:pPr lvl="1">
              <a:buNone/>
            </a:pPr>
            <a:r>
              <a:rPr lang="en-US" altLang="zh-CN" dirty="0" smtClean="0"/>
              <a:t>P(X) = C(0)+C(1)X+C(2)X</a:t>
            </a:r>
            <a:r>
              <a:rPr lang="en-US" altLang="zh-CN" baseline="30000" dirty="0" smtClean="0"/>
              <a:t>2</a:t>
            </a:r>
            <a:r>
              <a:rPr lang="en-US" altLang="zh-CN" dirty="0" smtClean="0"/>
              <a:t>+C(3)X</a:t>
            </a:r>
            <a:r>
              <a:rPr lang="en-US" altLang="zh-CN" baseline="30000" dirty="0" smtClean="0"/>
              <a:t>3</a:t>
            </a:r>
            <a:r>
              <a:rPr lang="en-US" altLang="zh-CN" dirty="0" smtClean="0"/>
              <a:t>+…..</a:t>
            </a:r>
          </a:p>
          <a:p>
            <a:pPr lvl="1">
              <a:buNone/>
            </a:pPr>
            <a:r>
              <a:rPr lang="en-US" altLang="zh-CN" dirty="0" smtClean="0"/>
              <a:t>2) </a:t>
            </a:r>
            <a:r>
              <a:rPr lang="zh-CN" altLang="en-US" dirty="0" smtClean="0"/>
              <a:t>增强数据传送类指令的功能</a:t>
            </a:r>
          </a:p>
          <a:p>
            <a:pPr lvl="1">
              <a:buNone/>
            </a:pPr>
            <a:r>
              <a:rPr lang="zh-CN" altLang="en-US" dirty="0" smtClean="0"/>
              <a:t>主要是指数据块传送指令</a:t>
            </a:r>
          </a:p>
          <a:p>
            <a:pPr lvl="1"/>
            <a:r>
              <a:rPr lang="en-US" altLang="zh-CN" dirty="0" smtClean="0"/>
              <a:t>R-R, R-M, M-M</a:t>
            </a:r>
            <a:r>
              <a:rPr lang="zh-CN" altLang="en-US" dirty="0" smtClean="0"/>
              <a:t>之间的数据块传送可有效的支持向量和矩阵运算，如</a:t>
            </a:r>
            <a:r>
              <a:rPr lang="en-US" altLang="zh-CN" dirty="0" smtClean="0"/>
              <a:t>IBM370</a:t>
            </a:r>
          </a:p>
          <a:p>
            <a:pPr lvl="1"/>
            <a:r>
              <a:rPr lang="en-US" altLang="zh-CN" dirty="0" smtClean="0"/>
              <a:t>R-Stack</a:t>
            </a:r>
            <a:r>
              <a:rPr lang="zh-CN" altLang="en-US" dirty="0" smtClean="0"/>
              <a:t>之间设置数据块传送指令，能够在程序调用和程序中断时，快速保存和恢复程序现场，如 </a:t>
            </a:r>
            <a:r>
              <a:rPr lang="en-US" altLang="zh-CN" dirty="0" smtClean="0"/>
              <a:t>VAX-11</a:t>
            </a:r>
          </a:p>
        </p:txBody>
      </p:sp>
      <p:sp>
        <p:nvSpPr>
          <p:cNvPr id="56322" name="日期占位符 3"/>
          <p:cNvSpPr>
            <a:spLocks noGrp="1"/>
          </p:cNvSpPr>
          <p:nvPr>
            <p:ph type="dt" sz="half" idx="10"/>
          </p:nvPr>
        </p:nvSpPr>
        <p:spPr/>
        <p:txBody>
          <a:bodyPr/>
          <a:lstStyle/>
          <a:p>
            <a:fld id="{0AFA01C7-F0D7-41C0-A661-FEDA45B91E7D}" type="datetime1">
              <a:rPr lang="zh-CN" altLang="en-US" smtClean="0"/>
              <a:t>2020/2/27</a:t>
            </a:fld>
            <a:endParaRPr lang="en-US" altLang="zh-CN" smtClean="0"/>
          </a:p>
        </p:txBody>
      </p:sp>
      <p:sp>
        <p:nvSpPr>
          <p:cNvPr id="56324" name="灯片编号占位符 5"/>
          <p:cNvSpPr>
            <a:spLocks noGrp="1"/>
          </p:cNvSpPr>
          <p:nvPr>
            <p:ph type="sldNum" sz="quarter" idx="12"/>
          </p:nvPr>
        </p:nvSpPr>
        <p:spPr/>
        <p:txBody>
          <a:bodyPr/>
          <a:lstStyle/>
          <a:p>
            <a:fld id="{DC5FDCB4-76E9-4B77-A7F2-D7C569DCEEB9}" type="slidenum">
              <a:rPr lang="en-US" altLang="zh-CN" smtClean="0"/>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1026"/>
          <p:cNvSpPr>
            <a:spLocks noGrp="1" noChangeArrowheads="1"/>
          </p:cNvSpPr>
          <p:nvPr>
            <p:ph type="title"/>
          </p:nvPr>
        </p:nvSpPr>
        <p:spPr/>
        <p:txBody>
          <a:bodyPr/>
          <a:lstStyle/>
          <a:p>
            <a:r>
              <a:rPr lang="zh-CN" altLang="en-US" smtClean="0"/>
              <a:t>优化目标程序的主要途径（2/2)</a:t>
            </a:r>
            <a:endParaRPr lang="en-US" altLang="zh-CN" smtClean="0"/>
          </a:p>
        </p:txBody>
      </p:sp>
      <p:sp>
        <p:nvSpPr>
          <p:cNvPr id="58374" name="Rectangle 1027"/>
          <p:cNvSpPr>
            <a:spLocks noGrp="1" noChangeArrowheads="1"/>
          </p:cNvSpPr>
          <p:nvPr>
            <p:ph idx="1"/>
          </p:nvPr>
        </p:nvSpPr>
        <p:spPr/>
        <p:txBody>
          <a:bodyPr>
            <a:normAutofit fontScale="77500" lnSpcReduction="20000"/>
          </a:bodyPr>
          <a:lstStyle/>
          <a:p>
            <a:pPr>
              <a:lnSpc>
                <a:spcPct val="120000"/>
              </a:lnSpc>
              <a:buNone/>
            </a:pPr>
            <a:r>
              <a:rPr lang="en-US" altLang="zh-CN" dirty="0" smtClean="0"/>
              <a:t>3) </a:t>
            </a:r>
            <a:r>
              <a:rPr lang="zh-CN" altLang="en-US" dirty="0" smtClean="0"/>
              <a:t>增强程序控制指令的功能</a:t>
            </a:r>
          </a:p>
          <a:p>
            <a:pPr lvl="1">
              <a:lnSpc>
                <a:spcPct val="120000"/>
              </a:lnSpc>
              <a:buNone/>
            </a:pPr>
            <a:r>
              <a:rPr lang="zh-CN" altLang="en-US" dirty="0" smtClean="0"/>
              <a:t>在</a:t>
            </a:r>
            <a:r>
              <a:rPr lang="en-US" altLang="zh-CN" dirty="0" smtClean="0"/>
              <a:t>CISC</a:t>
            </a:r>
            <a:r>
              <a:rPr lang="zh-CN" altLang="en-US" dirty="0" smtClean="0"/>
              <a:t>中，一般均设置了多种程序控制指令，正常仅需要转移指令和子程序控制指令</a:t>
            </a:r>
          </a:p>
          <a:p>
            <a:pPr>
              <a:lnSpc>
                <a:spcPct val="120000"/>
              </a:lnSpc>
              <a:buNone/>
            </a:pPr>
            <a:r>
              <a:rPr lang="zh-CN" altLang="en-US" dirty="0" smtClean="0"/>
              <a:t>2. 面向高级语言和编译程序改进指令系统</a:t>
            </a:r>
          </a:p>
          <a:p>
            <a:pPr lvl="1">
              <a:lnSpc>
                <a:spcPct val="120000"/>
              </a:lnSpc>
              <a:buNone/>
            </a:pPr>
            <a:r>
              <a:rPr lang="zh-CN" altLang="en-US" dirty="0" smtClean="0"/>
              <a:t>优化目标：主要是缩小</a:t>
            </a:r>
            <a:r>
              <a:rPr lang="en-US" altLang="zh-CN" dirty="0" smtClean="0"/>
              <a:t>HL-ML</a:t>
            </a:r>
            <a:r>
              <a:rPr lang="zh-CN" altLang="en-US" dirty="0" smtClean="0"/>
              <a:t>之间的差距</a:t>
            </a:r>
            <a:endParaRPr lang="en-US" altLang="zh-CN" dirty="0" smtClean="0"/>
          </a:p>
          <a:p>
            <a:pPr lvl="1">
              <a:lnSpc>
                <a:spcPct val="120000"/>
              </a:lnSpc>
              <a:buNone/>
            </a:pPr>
            <a:r>
              <a:rPr lang="zh-CN" altLang="en-US" dirty="0" smtClean="0"/>
              <a:t>优化方法：</a:t>
            </a:r>
          </a:p>
          <a:p>
            <a:pPr>
              <a:lnSpc>
                <a:spcPct val="120000"/>
              </a:lnSpc>
              <a:buNone/>
            </a:pPr>
            <a:r>
              <a:rPr lang="zh-CN" altLang="en-US" dirty="0" smtClean="0"/>
              <a:t>1）增强面向</a:t>
            </a:r>
            <a:r>
              <a:rPr lang="en-US" altLang="zh-CN" dirty="0" smtClean="0"/>
              <a:t>HL</a:t>
            </a:r>
            <a:r>
              <a:rPr lang="zh-CN" altLang="en-US" dirty="0" smtClean="0"/>
              <a:t>和</a:t>
            </a:r>
            <a:r>
              <a:rPr lang="en-US" altLang="zh-CN" dirty="0" smtClean="0"/>
              <a:t>Compiler</a:t>
            </a:r>
            <a:r>
              <a:rPr lang="zh-CN" altLang="en-US" dirty="0" smtClean="0"/>
              <a:t>支持的指令功能</a:t>
            </a:r>
          </a:p>
          <a:p>
            <a:pPr lvl="1">
              <a:lnSpc>
                <a:spcPct val="120000"/>
              </a:lnSpc>
            </a:pPr>
            <a:r>
              <a:rPr lang="zh-CN" altLang="en-US" dirty="0" smtClean="0"/>
              <a:t>统计分析源程序中各种语句的使用频度和执行时间</a:t>
            </a:r>
            <a:endParaRPr lang="en-US" altLang="zh-CN" dirty="0" smtClean="0"/>
          </a:p>
          <a:p>
            <a:pPr lvl="1">
              <a:lnSpc>
                <a:spcPct val="120000"/>
              </a:lnSpc>
            </a:pPr>
            <a:r>
              <a:rPr lang="zh-CN" altLang="en-US" dirty="0" smtClean="0"/>
              <a:t>增强相关指令的功能，优化使用频度高、执行时间长的语句</a:t>
            </a:r>
            <a:endParaRPr lang="en-US" altLang="zh-CN" dirty="0" smtClean="0"/>
          </a:p>
          <a:p>
            <a:pPr marL="715963" lvl="1" indent="-263525">
              <a:lnSpc>
                <a:spcPct val="120000"/>
              </a:lnSpc>
            </a:pPr>
            <a:r>
              <a:rPr lang="zh-CN" altLang="en-US" dirty="0" smtClean="0"/>
              <a:t>增加专门指令，以缩短目标程序长度，减少目标程序执行时间，缩短编译时间</a:t>
            </a:r>
          </a:p>
        </p:txBody>
      </p:sp>
      <p:sp>
        <p:nvSpPr>
          <p:cNvPr id="58370" name="日期占位符 3"/>
          <p:cNvSpPr>
            <a:spLocks noGrp="1"/>
          </p:cNvSpPr>
          <p:nvPr>
            <p:ph type="dt" sz="half" idx="10"/>
          </p:nvPr>
        </p:nvSpPr>
        <p:spPr/>
        <p:txBody>
          <a:bodyPr/>
          <a:lstStyle/>
          <a:p>
            <a:fld id="{5ED5D4C5-9D3E-439D-BA58-3C6D0D69B084}" type="datetime1">
              <a:rPr lang="zh-CN" altLang="en-US" smtClean="0"/>
              <a:t>2020/2/27</a:t>
            </a:fld>
            <a:endParaRPr lang="en-US" altLang="zh-CN" smtClean="0"/>
          </a:p>
        </p:txBody>
      </p:sp>
      <p:sp>
        <p:nvSpPr>
          <p:cNvPr id="58372" name="灯片编号占位符 5"/>
          <p:cNvSpPr>
            <a:spLocks noGrp="1"/>
          </p:cNvSpPr>
          <p:nvPr>
            <p:ph type="sldNum" sz="quarter" idx="12"/>
          </p:nvPr>
        </p:nvSpPr>
        <p:spPr/>
        <p:txBody>
          <a:bodyPr/>
          <a:lstStyle/>
          <a:p>
            <a:fld id="{E1CBD591-C521-4380-8645-49C217A5EB91}" type="slidenum">
              <a:rPr lang="en-US" altLang="zh-CN" smtClean="0"/>
              <a:pPr/>
              <a:t>76</a:t>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p:txBody>
          <a:bodyPr/>
          <a:lstStyle/>
          <a:p>
            <a:endParaRPr lang="zh-CN" altLang="en-US"/>
          </a:p>
        </p:txBody>
      </p:sp>
      <p:sp>
        <p:nvSpPr>
          <p:cNvPr id="60422" name="Rectangle 3"/>
          <p:cNvSpPr>
            <a:spLocks noGrp="1" noChangeArrowheads="1"/>
          </p:cNvSpPr>
          <p:nvPr>
            <p:ph type="body" idx="1"/>
          </p:nvPr>
        </p:nvSpPr>
        <p:spPr/>
        <p:txBody>
          <a:bodyPr>
            <a:normAutofit fontScale="70000" lnSpcReduction="20000"/>
          </a:bodyPr>
          <a:lstStyle/>
          <a:p>
            <a:pPr>
              <a:lnSpc>
                <a:spcPct val="120000"/>
              </a:lnSpc>
              <a:buNone/>
            </a:pPr>
            <a:r>
              <a:rPr lang="en-US" altLang="zh-CN" dirty="0" smtClean="0"/>
              <a:t>FORTRAN</a:t>
            </a:r>
            <a:r>
              <a:rPr lang="zh-CN" altLang="en-US" dirty="0" smtClean="0"/>
              <a:t>语言和</a:t>
            </a:r>
            <a:r>
              <a:rPr lang="en-US" altLang="zh-CN" dirty="0" smtClean="0"/>
              <a:t>COBOL</a:t>
            </a:r>
            <a:r>
              <a:rPr lang="zh-CN" altLang="en-US" dirty="0" smtClean="0"/>
              <a:t>语言中各种主要语句的使用频度</a:t>
            </a:r>
            <a:endParaRPr lang="en-US" altLang="zh-CN" dirty="0" smtClean="0"/>
          </a:p>
          <a:p>
            <a:pPr>
              <a:lnSpc>
                <a:spcPct val="120000"/>
              </a:lnSpc>
            </a:pPr>
            <a:endParaRPr lang="en-US" altLang="zh-CN" dirty="0" smtClean="0"/>
          </a:p>
          <a:p>
            <a:pPr>
              <a:lnSpc>
                <a:spcPct val="120000"/>
              </a:lnSpc>
            </a:pPr>
            <a:endParaRPr lang="en-US" altLang="zh-CN" dirty="0" smtClean="0"/>
          </a:p>
          <a:p>
            <a:pPr>
              <a:lnSpc>
                <a:spcPct val="120000"/>
              </a:lnSpc>
            </a:pPr>
            <a:endParaRPr lang="en-US" altLang="zh-CN" dirty="0" smtClean="0"/>
          </a:p>
          <a:p>
            <a:pPr>
              <a:lnSpc>
                <a:spcPct val="120000"/>
              </a:lnSpc>
              <a:buNone/>
            </a:pPr>
            <a:endParaRPr lang="en-US" altLang="zh-CN" dirty="0" smtClean="0"/>
          </a:p>
          <a:p>
            <a:pPr>
              <a:lnSpc>
                <a:spcPct val="120000"/>
              </a:lnSpc>
              <a:buNone/>
            </a:pPr>
            <a:r>
              <a:rPr lang="zh-CN" altLang="en-US" dirty="0" smtClean="0"/>
              <a:t>观察结果：</a:t>
            </a:r>
          </a:p>
          <a:p>
            <a:pPr>
              <a:lnSpc>
                <a:spcPct val="120000"/>
              </a:lnSpc>
              <a:buNone/>
            </a:pPr>
            <a:r>
              <a:rPr lang="zh-CN" altLang="en-US" dirty="0" smtClean="0"/>
              <a:t>（1）一元赋值在其中比例最大，增强数据传送类指令功能，缩短这类指令的执行时间是对高级语言非常有力的支持，</a:t>
            </a:r>
          </a:p>
          <a:p>
            <a:pPr>
              <a:lnSpc>
                <a:spcPct val="120000"/>
              </a:lnSpc>
              <a:buNone/>
            </a:pPr>
            <a:r>
              <a:rPr lang="zh-CN" altLang="en-US" dirty="0" smtClean="0"/>
              <a:t>（2）其他赋值语句中，增1操作比例较大，许多机器都有专门的增1指令</a:t>
            </a:r>
          </a:p>
          <a:p>
            <a:pPr>
              <a:lnSpc>
                <a:spcPct val="120000"/>
              </a:lnSpc>
              <a:buNone/>
            </a:pPr>
            <a:r>
              <a:rPr lang="en-US" altLang="zh-CN" dirty="0" smtClean="0"/>
              <a:t>（3）</a:t>
            </a:r>
            <a:r>
              <a:rPr lang="zh-CN" altLang="en-US" dirty="0" smtClean="0"/>
              <a:t>条件转移和无条件转移占22％，38.2%,因此增强转移指令的功能，增加转移指令的种类是必要的</a:t>
            </a:r>
            <a:endParaRPr lang="en-US" altLang="zh-CN" dirty="0" smtClean="0"/>
          </a:p>
          <a:p>
            <a:pPr>
              <a:lnSpc>
                <a:spcPct val="120000"/>
              </a:lnSpc>
            </a:pPr>
            <a:endParaRPr lang="zh-CN" altLang="en-US" dirty="0" smtClean="0"/>
          </a:p>
          <a:p>
            <a:pPr>
              <a:lnSpc>
                <a:spcPct val="120000"/>
              </a:lnSpc>
            </a:pPr>
            <a:endParaRPr lang="zh-CN" altLang="en-US" dirty="0" smtClean="0"/>
          </a:p>
          <a:p>
            <a:pPr>
              <a:lnSpc>
                <a:spcPct val="120000"/>
              </a:lnSpc>
            </a:pPr>
            <a:endParaRPr lang="zh-CN" altLang="en-US" dirty="0" smtClean="0"/>
          </a:p>
        </p:txBody>
      </p:sp>
      <p:sp>
        <p:nvSpPr>
          <p:cNvPr id="60418" name="日期占位符 3"/>
          <p:cNvSpPr>
            <a:spLocks noGrp="1"/>
          </p:cNvSpPr>
          <p:nvPr>
            <p:ph type="dt" sz="quarter" idx="10"/>
          </p:nvPr>
        </p:nvSpPr>
        <p:spPr/>
        <p:txBody>
          <a:bodyPr/>
          <a:lstStyle/>
          <a:p>
            <a:fld id="{DFB00F5F-5122-4621-BCEC-5291B30271ED}" type="datetime1">
              <a:rPr lang="zh-CN" altLang="en-US" smtClean="0"/>
              <a:t>2020/2/27</a:t>
            </a:fld>
            <a:endParaRPr lang="en-US" altLang="zh-CN" smtClean="0"/>
          </a:p>
        </p:txBody>
      </p:sp>
      <p:sp>
        <p:nvSpPr>
          <p:cNvPr id="60420" name="灯片编号占位符 5"/>
          <p:cNvSpPr>
            <a:spLocks noGrp="1"/>
          </p:cNvSpPr>
          <p:nvPr>
            <p:ph type="sldNum" sz="quarter" idx="12"/>
          </p:nvPr>
        </p:nvSpPr>
        <p:spPr/>
        <p:txBody>
          <a:bodyPr/>
          <a:lstStyle/>
          <a:p>
            <a:fld id="{99635F20-87EE-471C-ACEE-82EBB68454AE}" type="slidenum">
              <a:rPr lang="en-US" altLang="zh-CN" smtClean="0"/>
              <a:pPr/>
              <a:t>77</a:t>
            </a:fld>
            <a:endParaRPr lang="en-US" altLang="zh-CN"/>
          </a:p>
        </p:txBody>
      </p:sp>
      <p:graphicFrame>
        <p:nvGraphicFramePr>
          <p:cNvPr id="344068" name="Group 4"/>
          <p:cNvGraphicFramePr>
            <a:graphicFrameLocks noGrp="1"/>
          </p:cNvGraphicFramePr>
          <p:nvPr/>
        </p:nvGraphicFramePr>
        <p:xfrm>
          <a:off x="731380" y="1844236"/>
          <a:ext cx="8001000" cy="1223962"/>
        </p:xfrm>
        <a:graphic>
          <a:graphicData uri="http://schemas.openxmlformats.org/drawingml/2006/table">
            <a:tbl>
              <a:tblPr/>
              <a:tblGrid>
                <a:gridCol w="1242864">
                  <a:extLst>
                    <a:ext uri="{9D8B030D-6E8A-4147-A177-3AD203B41FA5}">
                      <a16:colId xmlns:a16="http://schemas.microsoft.com/office/drawing/2014/main" val="20000"/>
                    </a:ext>
                  </a:extLst>
                </a:gridCol>
                <a:gridCol w="1043136">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tblGrid>
              <a:tr h="457172">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语言</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一元赋值</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其他赋值</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IF</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GOTO</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I/O</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DO</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CALL</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其他</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85813">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FORTRAN</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31.0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15.0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11.5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10.5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6.5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4</a:t>
                      </a:r>
                      <a:r>
                        <a:rPr kumimoji="0" lang="en-US" altLang="zh-CN" sz="1600" b="1" i="0" u="none" strike="noStrike" cap="none" normalizeH="0" baseline="0" dirty="0" smtClean="0">
                          <a:ln>
                            <a:noFill/>
                          </a:ln>
                          <a:solidFill>
                            <a:schemeClr val="tx1"/>
                          </a:solidFill>
                          <a:effectLst/>
                          <a:latin typeface="Arial" pitchFamily="34" charset="0"/>
                          <a:ea typeface="宋体" pitchFamily="2" charset="-122"/>
                        </a:rPr>
                        <a:t>.</a:t>
                      </a: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6.0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15.0</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80977">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COBOL</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42.1</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7.5</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19.1</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19.1</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8.46</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0.17</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0.17</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zh-CN" altLang="en-US" sz="1600" b="1" i="0" u="none" strike="noStrike" cap="none" normalizeH="0" baseline="0" dirty="0" smtClean="0">
                          <a:ln>
                            <a:noFill/>
                          </a:ln>
                          <a:solidFill>
                            <a:schemeClr val="tx1"/>
                          </a:solidFill>
                          <a:effectLst/>
                          <a:latin typeface="Arial" pitchFamily="34" charset="0"/>
                          <a:ea typeface="宋体" pitchFamily="2" charset="-122"/>
                        </a:rPr>
                        <a:t>3.4</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endParaRPr lang="zh-CN" altLang="en-US"/>
          </a:p>
        </p:txBody>
      </p:sp>
      <p:sp>
        <p:nvSpPr>
          <p:cNvPr id="73733" name="Rectangle 2"/>
          <p:cNvSpPr>
            <a:spLocks noGrp="1" noChangeArrowheads="1"/>
          </p:cNvSpPr>
          <p:nvPr>
            <p:ph idx="1"/>
          </p:nvPr>
        </p:nvSpPr>
        <p:spPr/>
        <p:txBody>
          <a:bodyPr>
            <a:normAutofit fontScale="92500" lnSpcReduction="10000"/>
          </a:bodyPr>
          <a:lstStyle/>
          <a:p>
            <a:pPr>
              <a:buNone/>
            </a:pPr>
            <a:r>
              <a:rPr lang="zh-CN" altLang="en-US" dirty="0" smtClean="0"/>
              <a:t>2）高级语言计算机系统</a:t>
            </a:r>
          </a:p>
          <a:p>
            <a:pPr marL="534988" lvl="1" indent="4763">
              <a:buNone/>
            </a:pPr>
            <a:r>
              <a:rPr lang="zh-CN" altLang="en-US" dirty="0" smtClean="0"/>
              <a:t>缩小</a:t>
            </a:r>
            <a:r>
              <a:rPr lang="en-US" altLang="zh-CN" dirty="0" smtClean="0"/>
              <a:t>HL</a:t>
            </a:r>
            <a:r>
              <a:rPr lang="zh-CN" altLang="en-US" dirty="0" smtClean="0"/>
              <a:t>和</a:t>
            </a:r>
            <a:r>
              <a:rPr lang="en-US" altLang="zh-CN" dirty="0" smtClean="0"/>
              <a:t>ML</a:t>
            </a:r>
            <a:r>
              <a:rPr lang="zh-CN" altLang="en-US" dirty="0" smtClean="0"/>
              <a:t>的差别时，走到极端，就是把</a:t>
            </a:r>
            <a:r>
              <a:rPr lang="en-US" altLang="zh-CN" dirty="0" smtClean="0"/>
              <a:t>HL</a:t>
            </a:r>
            <a:r>
              <a:rPr lang="zh-CN" altLang="en-US" dirty="0" smtClean="0"/>
              <a:t>和</a:t>
            </a:r>
            <a:r>
              <a:rPr lang="en-US" altLang="zh-CN" dirty="0" smtClean="0"/>
              <a:t>ML</a:t>
            </a:r>
            <a:r>
              <a:rPr lang="zh-CN" altLang="en-US" dirty="0" smtClean="0"/>
              <a:t>合二为一，即所谓的高级语言计算机。在这种机器中，高级语言不需要经过编译，直接由机器硬件来执行。如</a:t>
            </a:r>
            <a:r>
              <a:rPr lang="en-US" altLang="zh-CN" dirty="0" smtClean="0"/>
              <a:t>LISP</a:t>
            </a:r>
            <a:r>
              <a:rPr lang="zh-CN" altLang="en-US" dirty="0" smtClean="0"/>
              <a:t>机，</a:t>
            </a:r>
            <a:r>
              <a:rPr lang="en-US" altLang="zh-CN" dirty="0" smtClean="0"/>
              <a:t>PROLOG</a:t>
            </a:r>
            <a:r>
              <a:rPr lang="zh-CN" altLang="en-US" dirty="0" smtClean="0"/>
              <a:t>机</a:t>
            </a:r>
          </a:p>
          <a:p>
            <a:pPr>
              <a:buNone/>
            </a:pPr>
            <a:r>
              <a:rPr lang="zh-CN" altLang="en-US" dirty="0" smtClean="0"/>
              <a:t>3）支持操作系统的优化实现－些特权指令</a:t>
            </a:r>
          </a:p>
          <a:p>
            <a:pPr marL="534988" lvl="1" indent="4763">
              <a:buNone/>
            </a:pPr>
            <a:r>
              <a:rPr lang="zh-CN" altLang="en-US" dirty="0" smtClean="0"/>
              <a:t>任何一种计算机系统通常需要操作系统，而</a:t>
            </a:r>
            <a:r>
              <a:rPr lang="en-US" altLang="zh-CN" dirty="0" smtClean="0"/>
              <a:t>OS</a:t>
            </a:r>
            <a:r>
              <a:rPr lang="zh-CN" altLang="en-US" dirty="0" smtClean="0"/>
              <a:t>又必须用指令系统来实现，指令系统对</a:t>
            </a:r>
            <a:r>
              <a:rPr lang="en-US" altLang="zh-CN" dirty="0" smtClean="0"/>
              <a:t>OS</a:t>
            </a:r>
            <a:r>
              <a:rPr lang="zh-CN" altLang="en-US" dirty="0" smtClean="0"/>
              <a:t>的支持主要有</a:t>
            </a:r>
          </a:p>
          <a:p>
            <a:pPr lvl="1"/>
            <a:r>
              <a:rPr lang="zh-CN" altLang="en-US" dirty="0" smtClean="0"/>
              <a:t>处理器工作状态和访问方式的转换</a:t>
            </a:r>
          </a:p>
          <a:p>
            <a:pPr lvl="1"/>
            <a:r>
              <a:rPr lang="zh-CN" altLang="en-US" dirty="0" smtClean="0"/>
              <a:t>进程的管理和切换</a:t>
            </a:r>
          </a:p>
          <a:p>
            <a:pPr lvl="1"/>
            <a:r>
              <a:rPr lang="zh-CN" altLang="en-US" dirty="0" smtClean="0"/>
              <a:t>存储管理和信息保护</a:t>
            </a:r>
          </a:p>
          <a:p>
            <a:pPr lvl="1"/>
            <a:r>
              <a:rPr lang="zh-CN" altLang="en-US" dirty="0" smtClean="0"/>
              <a:t>进程同步和互斥，信号量的管理等</a:t>
            </a:r>
          </a:p>
        </p:txBody>
      </p:sp>
      <p:sp>
        <p:nvSpPr>
          <p:cNvPr id="62466" name="日期占位符 3"/>
          <p:cNvSpPr>
            <a:spLocks noGrp="1"/>
          </p:cNvSpPr>
          <p:nvPr>
            <p:ph type="dt" sz="half" idx="10"/>
          </p:nvPr>
        </p:nvSpPr>
        <p:spPr/>
        <p:txBody>
          <a:bodyPr/>
          <a:lstStyle/>
          <a:p>
            <a:fld id="{EBA09AD0-6DD9-4A71-85E7-05447FC5770B}" type="datetime1">
              <a:rPr lang="zh-CN" altLang="en-US" smtClean="0"/>
              <a:t>2020/2/27</a:t>
            </a:fld>
            <a:endParaRPr lang="en-US" altLang="zh-CN" smtClean="0"/>
          </a:p>
        </p:txBody>
      </p:sp>
      <p:sp>
        <p:nvSpPr>
          <p:cNvPr id="62468" name="灯片编号占位符 5"/>
          <p:cNvSpPr>
            <a:spLocks noGrp="1"/>
          </p:cNvSpPr>
          <p:nvPr>
            <p:ph type="sldNum" sz="quarter" idx="12"/>
          </p:nvPr>
        </p:nvSpPr>
        <p:spPr/>
        <p:txBody>
          <a:bodyPr/>
          <a:lstStyle/>
          <a:p>
            <a:fld id="{5CD8D8BA-4572-477F-ACB4-379089E0C11C}" type="slidenum">
              <a:rPr lang="en-US" altLang="zh-CN" smtClean="0"/>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2"/>
          <p:cNvSpPr>
            <a:spLocks noGrp="1" noChangeArrowheads="1"/>
          </p:cNvSpPr>
          <p:nvPr>
            <p:ph type="title"/>
          </p:nvPr>
        </p:nvSpPr>
        <p:spPr/>
        <p:txBody>
          <a:bodyPr/>
          <a:lstStyle/>
          <a:p>
            <a:r>
              <a:rPr lang="en-US" altLang="zh-CN" smtClean="0"/>
              <a:t>-Review (</a:t>
            </a:r>
            <a:r>
              <a:rPr lang="zh-CN" altLang="en-US" smtClean="0"/>
              <a:t>续</a:t>
            </a:r>
            <a:r>
              <a:rPr lang="en-US" altLang="zh-CN" smtClean="0"/>
              <a:t>)</a:t>
            </a:r>
            <a:endParaRPr lang="zh-CN" altLang="en-US" smtClean="0"/>
          </a:p>
        </p:txBody>
      </p:sp>
      <p:sp>
        <p:nvSpPr>
          <p:cNvPr id="64518" name="Rectangle 3"/>
          <p:cNvSpPr>
            <a:spLocks noGrp="1" noChangeArrowheads="1"/>
          </p:cNvSpPr>
          <p:nvPr>
            <p:ph type="body" idx="1"/>
          </p:nvPr>
        </p:nvSpPr>
        <p:spPr/>
        <p:txBody>
          <a:bodyPr>
            <a:normAutofit fontScale="85000" lnSpcReduction="20000"/>
          </a:bodyPr>
          <a:lstStyle/>
          <a:p>
            <a:r>
              <a:rPr lang="en-US" altLang="zh-CN" dirty="0" smtClean="0"/>
              <a:t>ISA</a:t>
            </a:r>
            <a:r>
              <a:rPr lang="zh-CN" altLang="en-US" dirty="0" smtClean="0"/>
              <a:t>的功能设计</a:t>
            </a:r>
          </a:p>
          <a:p>
            <a:pPr lvl="1"/>
            <a:r>
              <a:rPr lang="zh-CN" altLang="en-US" dirty="0" smtClean="0"/>
              <a:t>任务：确定硬件支持哪些操作</a:t>
            </a:r>
          </a:p>
          <a:p>
            <a:pPr lvl="1"/>
            <a:r>
              <a:rPr lang="zh-CN" altLang="en-US" dirty="0" smtClean="0"/>
              <a:t>方法：统计的方法</a:t>
            </a:r>
          </a:p>
          <a:p>
            <a:pPr lvl="1"/>
            <a:r>
              <a:rPr lang="zh-CN" altLang="en-US" dirty="0" smtClean="0"/>
              <a:t>两种类型：</a:t>
            </a:r>
            <a:r>
              <a:rPr lang="en-US" altLang="zh-CN" dirty="0" smtClean="0"/>
              <a:t>CISC</a:t>
            </a:r>
            <a:r>
              <a:rPr lang="zh-CN" altLang="en-US" dirty="0" smtClean="0"/>
              <a:t>和</a:t>
            </a:r>
            <a:r>
              <a:rPr lang="en-US" altLang="zh-CN" dirty="0" smtClean="0"/>
              <a:t>RISC</a:t>
            </a:r>
          </a:p>
          <a:p>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1">
              <a:lnSpc>
                <a:spcPct val="120000"/>
              </a:lnSpc>
            </a:pPr>
            <a:r>
              <a:rPr lang="zh-CN" altLang="en-US" dirty="0" smtClean="0"/>
              <a:t>目标：强化指令功能，减少运行的指令条数，提高系统性能</a:t>
            </a:r>
          </a:p>
          <a:p>
            <a:pPr lvl="1"/>
            <a:r>
              <a:rPr lang="zh-CN" altLang="en-US" dirty="0" smtClean="0"/>
              <a:t>方法：面向目标程序的优化，面向高级语言和编译器的优化</a:t>
            </a:r>
          </a:p>
          <a:p>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1"/>
            <a:r>
              <a:rPr lang="zh-CN" altLang="en-US" dirty="0" smtClean="0"/>
              <a:t>目标：通过简化指令系统，用高效的方法实现最常用的指令</a:t>
            </a:r>
          </a:p>
          <a:p>
            <a:pPr lvl="1"/>
            <a:r>
              <a:rPr lang="zh-CN" altLang="en-US" dirty="0" smtClean="0"/>
              <a:t>方法：充分发挥流水线的效率，降低（优化）</a:t>
            </a:r>
            <a:r>
              <a:rPr lang="en-US" altLang="zh-CN" dirty="0" smtClean="0"/>
              <a:t>CPI</a:t>
            </a:r>
            <a:endParaRPr lang="zh-CN" altLang="en-US" dirty="0" smtClean="0"/>
          </a:p>
          <a:p>
            <a:pPr lvl="1"/>
            <a:endParaRPr lang="en-US" altLang="zh-CN" dirty="0" smtClean="0"/>
          </a:p>
          <a:p>
            <a:pPr lvl="1"/>
            <a:endParaRPr lang="en-US" altLang="zh-CN" dirty="0" smtClean="0"/>
          </a:p>
          <a:p>
            <a:pPr lvl="1"/>
            <a:endParaRPr lang="en-US" altLang="zh-CN" dirty="0" smtClean="0"/>
          </a:p>
        </p:txBody>
      </p:sp>
      <p:sp>
        <p:nvSpPr>
          <p:cNvPr id="64514" name="日期占位符 3"/>
          <p:cNvSpPr>
            <a:spLocks noGrp="1"/>
          </p:cNvSpPr>
          <p:nvPr>
            <p:ph type="dt" sz="quarter" idx="10"/>
          </p:nvPr>
        </p:nvSpPr>
        <p:spPr/>
        <p:txBody>
          <a:bodyPr/>
          <a:lstStyle/>
          <a:p>
            <a:fld id="{228DF8B6-1CED-4008-AFC1-62995ABCE283}" type="datetime1">
              <a:rPr lang="zh-CN" altLang="en-US" smtClean="0"/>
              <a:t>2020/2/27</a:t>
            </a:fld>
            <a:endParaRPr lang="en-US" altLang="zh-CN" smtClean="0"/>
          </a:p>
        </p:txBody>
      </p:sp>
      <p:sp>
        <p:nvSpPr>
          <p:cNvPr id="64516" name="灯片编号占位符 5"/>
          <p:cNvSpPr>
            <a:spLocks noGrp="1"/>
          </p:cNvSpPr>
          <p:nvPr>
            <p:ph type="sldNum" sz="quarter" idx="12"/>
          </p:nvPr>
        </p:nvSpPr>
        <p:spPr/>
        <p:txBody>
          <a:bodyPr/>
          <a:lstStyle/>
          <a:p>
            <a:fld id="{2D460ECD-2D25-406A-9221-42BD2978BFA4}" type="slidenum">
              <a:rPr lang="en-US" altLang="zh-CN" smtClean="0"/>
              <a:pPr/>
              <a:t>79</a:t>
            </a:fld>
            <a:endParaRPr lang="en-US" altLang="zh-CN"/>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Grp="1" noChangeArrowheads="1"/>
          </p:cNvSpPr>
          <p:nvPr>
            <p:ph type="title"/>
          </p:nvPr>
        </p:nvSpPr>
        <p:spPr/>
        <p:txBody>
          <a:bodyPr>
            <a:noAutofit/>
          </a:bodyPr>
          <a:lstStyle/>
          <a:p>
            <a:r>
              <a:rPr lang="en-US" altLang="zh-CN" sz="3200" dirty="0" smtClean="0"/>
              <a:t>ISA</a:t>
            </a:r>
            <a:r>
              <a:rPr lang="zh-CN" altLang="en-US" sz="3200" dirty="0" smtClean="0"/>
              <a:t>的实现</a:t>
            </a:r>
            <a:endParaRPr lang="en-US" sz="3200" dirty="0"/>
          </a:p>
        </p:txBody>
      </p:sp>
      <p:sp>
        <p:nvSpPr>
          <p:cNvPr id="1118211" name="Rectangle 3"/>
          <p:cNvSpPr>
            <a:spLocks noGrp="1" noChangeArrowheads="1"/>
          </p:cNvSpPr>
          <p:nvPr>
            <p:ph idx="1"/>
          </p:nvPr>
        </p:nvSpPr>
        <p:spPr/>
        <p:txBody>
          <a:bodyPr>
            <a:normAutofit fontScale="77500" lnSpcReduction="20000"/>
          </a:bodyPr>
          <a:lstStyle/>
          <a:p>
            <a:r>
              <a:rPr lang="en-US" dirty="0" smtClean="0"/>
              <a:t>ISA </a:t>
            </a:r>
            <a:r>
              <a:rPr lang="zh-CN" altLang="en-US" dirty="0" smtClean="0"/>
              <a:t>通常设计时会考虑</a:t>
            </a:r>
            <a:r>
              <a:rPr lang="zh-CN" altLang="en-US" dirty="0" smtClean="0">
                <a:solidFill>
                  <a:srgbClr val="FF0000"/>
                </a:solidFill>
              </a:rPr>
              <a:t>特定的</a:t>
            </a:r>
            <a:r>
              <a:rPr lang="zh-CN" altLang="en-US" dirty="0" smtClean="0"/>
              <a:t>微体系结构（实现）方式。</a:t>
            </a:r>
            <a:endParaRPr lang="en-US" altLang="zh-CN" dirty="0"/>
          </a:p>
          <a:p>
            <a:pPr lvl="1"/>
            <a:r>
              <a:rPr lang="en-US" dirty="0" smtClean="0"/>
              <a:t>Accumulator </a:t>
            </a:r>
            <a:r>
              <a:rPr lang="en-US" altLang="zh-CN" dirty="0" smtClean="0">
                <a:sym typeface="Symbol" charset="2"/>
              </a:rPr>
              <a:t> hardwired, </a:t>
            </a:r>
            <a:r>
              <a:rPr lang="en-US" altLang="zh-CN" dirty="0" err="1" smtClean="0">
                <a:sym typeface="Symbol" charset="2"/>
              </a:rPr>
              <a:t>unpipelined</a:t>
            </a:r>
            <a:endParaRPr lang="en-US" dirty="0" smtClean="0"/>
          </a:p>
          <a:p>
            <a:pPr lvl="1"/>
            <a:r>
              <a:rPr lang="en-US" dirty="0" smtClean="0"/>
              <a:t>CISC</a:t>
            </a:r>
            <a:r>
              <a:rPr lang="en-US" dirty="0" smtClean="0"/>
              <a:t>	</a:t>
            </a:r>
            <a:r>
              <a:rPr lang="en-US" dirty="0" smtClean="0">
                <a:sym typeface="Symbol" charset="2"/>
              </a:rPr>
              <a:t></a:t>
            </a:r>
            <a:r>
              <a:rPr lang="en-US" dirty="0" smtClean="0"/>
              <a:t> </a:t>
            </a:r>
            <a:r>
              <a:rPr lang="en-US" dirty="0" err="1" smtClean="0"/>
              <a:t>microcoded</a:t>
            </a:r>
            <a:r>
              <a:rPr lang="en-US" dirty="0" smtClean="0"/>
              <a:t> </a:t>
            </a:r>
            <a:r>
              <a:rPr lang="zh-CN" altLang="en-US" dirty="0" smtClean="0"/>
              <a:t>（微程序）</a:t>
            </a:r>
            <a:endParaRPr lang="en-US" altLang="zh-CN" dirty="0"/>
          </a:p>
          <a:p>
            <a:pPr lvl="1"/>
            <a:r>
              <a:rPr lang="en-US" dirty="0" smtClean="0"/>
              <a:t>RISC	</a:t>
            </a:r>
            <a:r>
              <a:rPr lang="en-US" dirty="0" smtClean="0">
                <a:sym typeface="Symbol" charset="2"/>
              </a:rPr>
              <a:t></a:t>
            </a:r>
            <a:r>
              <a:rPr lang="en-US" dirty="0" smtClean="0"/>
              <a:t> hardwired, pipelined</a:t>
            </a:r>
            <a:r>
              <a:rPr lang="zh-CN" altLang="en-US" dirty="0" smtClean="0"/>
              <a:t>（硬布线、流水线）</a:t>
            </a:r>
            <a:endParaRPr lang="en-US" altLang="zh-CN" dirty="0"/>
          </a:p>
          <a:p>
            <a:pPr lvl="1"/>
            <a:r>
              <a:rPr lang="en-US" dirty="0" smtClean="0"/>
              <a:t>VLIW 	</a:t>
            </a:r>
            <a:r>
              <a:rPr lang="en-US" dirty="0" smtClean="0">
                <a:sym typeface="Symbol" charset="2"/>
              </a:rPr>
              <a:t></a:t>
            </a:r>
            <a:r>
              <a:rPr lang="en-US" dirty="0" smtClean="0"/>
              <a:t> fixed-latency in-order parallel pipelines (</a:t>
            </a:r>
            <a:r>
              <a:rPr lang="zh-CN" altLang="en-US" dirty="0" smtClean="0"/>
              <a:t>固定延时、顺序执行、多条流水线并行）</a:t>
            </a:r>
            <a:endParaRPr lang="en-US" altLang="zh-CN" dirty="0"/>
          </a:p>
          <a:p>
            <a:pPr lvl="1"/>
            <a:r>
              <a:rPr lang="en-US" dirty="0" smtClean="0"/>
              <a:t>JVM 	</a:t>
            </a:r>
            <a:r>
              <a:rPr lang="en-US" dirty="0" smtClean="0">
                <a:sym typeface="Symbol" charset="2"/>
              </a:rPr>
              <a:t></a:t>
            </a:r>
            <a:r>
              <a:rPr lang="en-US" dirty="0" smtClean="0"/>
              <a:t> software interpretation</a:t>
            </a:r>
            <a:r>
              <a:rPr lang="zh-CN" altLang="en-US" dirty="0" smtClean="0"/>
              <a:t>（软件解释）</a:t>
            </a:r>
            <a:endParaRPr lang="en-US" dirty="0" smtClean="0"/>
          </a:p>
          <a:p>
            <a:endParaRPr lang="en-US" altLang="zh-CN" dirty="0" smtClean="0"/>
          </a:p>
          <a:p>
            <a:r>
              <a:rPr lang="en-US" altLang="zh-CN" dirty="0" smtClean="0"/>
              <a:t>ISA </a:t>
            </a:r>
            <a:r>
              <a:rPr lang="zh-CN" altLang="en-US" dirty="0" smtClean="0"/>
              <a:t>理论上可以用</a:t>
            </a:r>
            <a:r>
              <a:rPr lang="zh-CN" altLang="en-US" dirty="0" smtClean="0">
                <a:solidFill>
                  <a:srgbClr val="FF0000"/>
                </a:solidFill>
              </a:rPr>
              <a:t>任何</a:t>
            </a:r>
            <a:r>
              <a:rPr lang="zh-CN" altLang="en-US" dirty="0" smtClean="0"/>
              <a:t>微体系结构（实现）</a:t>
            </a:r>
            <a:r>
              <a:rPr lang="zh-CN" altLang="en-US" dirty="0" smtClean="0"/>
              <a:t>方式</a:t>
            </a:r>
            <a:endParaRPr lang="en-US" altLang="zh-CN" dirty="0" smtClean="0"/>
          </a:p>
          <a:p>
            <a:pPr lvl="1"/>
            <a:r>
              <a:rPr lang="en-US" altLang="zh-CN" dirty="0" smtClean="0"/>
              <a:t>Intel </a:t>
            </a:r>
            <a:r>
              <a:rPr lang="en-US" altLang="zh-CN" dirty="0"/>
              <a:t>Ivy Bridge: hardwired pipelined CISC (x86) machine (with some microcode support) </a:t>
            </a:r>
            <a:endParaRPr lang="en-US" altLang="zh-CN" dirty="0" smtClean="0"/>
          </a:p>
          <a:p>
            <a:pPr lvl="1"/>
            <a:r>
              <a:rPr lang="en-US" altLang="zh-CN" dirty="0" err="1" smtClean="0"/>
              <a:t>Simics</a:t>
            </a:r>
            <a:r>
              <a:rPr lang="en-US" altLang="zh-CN" dirty="0"/>
              <a:t>: Software-interpreted SPARC RISC machine </a:t>
            </a:r>
            <a:endParaRPr lang="en-US" altLang="zh-CN" dirty="0" smtClean="0"/>
          </a:p>
          <a:p>
            <a:pPr lvl="1"/>
            <a:r>
              <a:rPr lang="en-US" altLang="zh-CN" dirty="0" smtClean="0"/>
              <a:t>ARM </a:t>
            </a:r>
            <a:r>
              <a:rPr lang="en-US" altLang="zh-CN" dirty="0" err="1"/>
              <a:t>Jazelle</a:t>
            </a:r>
            <a:r>
              <a:rPr lang="en-US" altLang="zh-CN" dirty="0"/>
              <a:t>: A hardware JVM </a:t>
            </a:r>
            <a:r>
              <a:rPr lang="en-US" altLang="zh-CN" dirty="0" smtClean="0"/>
              <a:t>processor</a:t>
            </a:r>
          </a:p>
          <a:p>
            <a:pPr lvl="1"/>
            <a:r>
              <a:rPr lang="en-US" altLang="zh-CN" dirty="0" smtClean="0">
                <a:solidFill>
                  <a:srgbClr val="0070C0"/>
                </a:solidFill>
              </a:rPr>
              <a:t>RISC-V</a:t>
            </a:r>
          </a:p>
        </p:txBody>
      </p:sp>
      <p:sp>
        <p:nvSpPr>
          <p:cNvPr id="11" name="日期占位符 10"/>
          <p:cNvSpPr>
            <a:spLocks noGrp="1"/>
          </p:cNvSpPr>
          <p:nvPr>
            <p:ph type="dt" sz="half" idx="10"/>
          </p:nvPr>
        </p:nvSpPr>
        <p:spPr/>
        <p:txBody>
          <a:bodyPr/>
          <a:lstStyle/>
          <a:p>
            <a:fld id="{F07E9014-2392-489D-A51B-9A5D81546D78}" type="datetime1">
              <a:rPr lang="zh-CN" altLang="en-US" smtClean="0"/>
              <a:t>2020/2/27</a:t>
            </a:fld>
            <a:endParaRPr lang="zh-CN" altLang="en-US"/>
          </a:p>
        </p:txBody>
      </p:sp>
      <p:sp>
        <p:nvSpPr>
          <p:cNvPr id="6" name="Slide Number Placeholder 5"/>
          <p:cNvSpPr>
            <a:spLocks noGrp="1"/>
          </p:cNvSpPr>
          <p:nvPr>
            <p:ph type="sldNum" sz="quarter" idx="12"/>
          </p:nvPr>
        </p:nvSpPr>
        <p:spPr/>
        <p:txBody>
          <a:bodyPr/>
          <a:lstStyle/>
          <a:p>
            <a:pPr lvl="0"/>
            <a:fld id="{3BF20EAA-C649-DD42-B1A5-1D4950848F40}" type="slidenum">
              <a:rPr lang="en-US" noProof="0" smtClean="0"/>
              <a:pPr lvl="0"/>
              <a:t>8</a:t>
            </a:fld>
            <a:endParaRPr lang="en-US" noProof="0"/>
          </a:p>
        </p:txBody>
      </p:sp>
    </p:spTree>
    <p:extLst>
      <p:ext uri="{BB962C8B-B14F-4D97-AF65-F5344CB8AC3E}">
        <p14:creationId xmlns:p14="http://schemas.microsoft.com/office/powerpoint/2010/main" val="501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8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18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182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182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182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182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182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182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1821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1821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182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1"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p:txBody>
          <a:bodyPr/>
          <a:lstStyle/>
          <a:p>
            <a:r>
              <a:rPr lang="en-US" altLang="zh-CN" smtClean="0"/>
              <a:t>RISC</a:t>
            </a:r>
            <a:r>
              <a:rPr lang="zh-CN" altLang="en-US" smtClean="0"/>
              <a:t>指令集结构的功能设计</a:t>
            </a:r>
          </a:p>
        </p:txBody>
      </p:sp>
      <p:sp>
        <p:nvSpPr>
          <p:cNvPr id="66566" name="Rectangle 3"/>
          <p:cNvSpPr>
            <a:spLocks noGrp="1" noChangeArrowheads="1"/>
          </p:cNvSpPr>
          <p:nvPr>
            <p:ph type="body" idx="1"/>
          </p:nvPr>
        </p:nvSpPr>
        <p:spPr/>
        <p:txBody>
          <a:bodyPr>
            <a:normAutofit fontScale="92500" lnSpcReduction="10000"/>
          </a:bodyPr>
          <a:lstStyle/>
          <a:p>
            <a:r>
              <a:rPr lang="zh-CN" altLang="en-US" dirty="0" smtClean="0"/>
              <a:t>采用</a:t>
            </a:r>
            <a:r>
              <a:rPr lang="en-US" altLang="zh-CN" dirty="0" smtClean="0"/>
              <a:t>RISC</a:t>
            </a:r>
            <a:r>
              <a:rPr lang="zh-CN" altLang="en-US" dirty="0" smtClean="0"/>
              <a:t>体系结构的微处理器</a:t>
            </a:r>
          </a:p>
          <a:p>
            <a:pPr lvl="1"/>
            <a:r>
              <a:rPr lang="en-US" altLang="zh-CN" dirty="0" smtClean="0"/>
              <a:t>SUN </a:t>
            </a:r>
            <a:r>
              <a:rPr lang="en-US" altLang="zh-CN" dirty="0" err="1" smtClean="0"/>
              <a:t>Microsystem</a:t>
            </a:r>
            <a:r>
              <a:rPr lang="en-US" altLang="zh-CN" dirty="0" smtClean="0"/>
              <a:t>: SPARC, </a:t>
            </a:r>
            <a:r>
              <a:rPr lang="en-US" altLang="zh-CN" dirty="0" err="1" smtClean="0"/>
              <a:t>SuperSPARC</a:t>
            </a:r>
            <a:r>
              <a:rPr lang="en-US" altLang="zh-CN" dirty="0" smtClean="0"/>
              <a:t>, </a:t>
            </a:r>
            <a:r>
              <a:rPr lang="en-US" altLang="zh-CN" dirty="0" err="1" smtClean="0"/>
              <a:t>Ulta</a:t>
            </a:r>
            <a:r>
              <a:rPr lang="en-US" altLang="zh-CN" dirty="0" smtClean="0"/>
              <a:t> SPARC</a:t>
            </a:r>
          </a:p>
          <a:p>
            <a:pPr lvl="1"/>
            <a:r>
              <a:rPr lang="en-US" altLang="zh-CN" dirty="0" smtClean="0"/>
              <a:t>SGI: MIPS R4000, R5000, R10000,</a:t>
            </a:r>
          </a:p>
          <a:p>
            <a:pPr lvl="1"/>
            <a:r>
              <a:rPr lang="en-US" altLang="zh-CN" dirty="0" smtClean="0"/>
              <a:t>IBM: Power PC</a:t>
            </a:r>
          </a:p>
          <a:p>
            <a:pPr lvl="1"/>
            <a:r>
              <a:rPr lang="en-US" altLang="zh-CN" dirty="0" smtClean="0"/>
              <a:t>Intel: 80860, 80960</a:t>
            </a:r>
          </a:p>
          <a:p>
            <a:pPr lvl="1"/>
            <a:r>
              <a:rPr lang="en-US" altLang="zh-CN" dirty="0" smtClean="0"/>
              <a:t>DEC: Alpha</a:t>
            </a:r>
          </a:p>
          <a:p>
            <a:pPr lvl="1"/>
            <a:r>
              <a:rPr lang="en-US" altLang="zh-CN" dirty="0" smtClean="0"/>
              <a:t>Motorola 88100</a:t>
            </a:r>
          </a:p>
          <a:p>
            <a:pPr lvl="1"/>
            <a:r>
              <a:rPr lang="en-US" altLang="zh-CN" dirty="0" smtClean="0"/>
              <a:t>HP HP300/930</a:t>
            </a:r>
            <a:r>
              <a:rPr lang="zh-CN" altLang="en-US" dirty="0" smtClean="0"/>
              <a:t>系列，950系列</a:t>
            </a:r>
            <a:endParaRPr lang="en-US" altLang="zh-CN" dirty="0" smtClean="0"/>
          </a:p>
          <a:p>
            <a:pPr lvl="1"/>
            <a:r>
              <a:rPr lang="en-US" altLang="zh-CN" dirty="0" smtClean="0"/>
              <a:t>ARM</a:t>
            </a:r>
            <a:r>
              <a:rPr lang="zh-CN" altLang="en-US" dirty="0" smtClean="0"/>
              <a:t>，</a:t>
            </a:r>
            <a:r>
              <a:rPr lang="en-US" altLang="zh-CN" dirty="0" smtClean="0"/>
              <a:t>MIPS</a:t>
            </a:r>
          </a:p>
          <a:p>
            <a:pPr lvl="1"/>
            <a:r>
              <a:rPr lang="en-US" altLang="zh-CN" dirty="0" smtClean="0"/>
              <a:t>RISC-V</a:t>
            </a:r>
          </a:p>
        </p:txBody>
      </p:sp>
      <p:sp>
        <p:nvSpPr>
          <p:cNvPr id="66562" name="日期占位符 3"/>
          <p:cNvSpPr>
            <a:spLocks noGrp="1"/>
          </p:cNvSpPr>
          <p:nvPr>
            <p:ph type="dt" sz="quarter" idx="10"/>
          </p:nvPr>
        </p:nvSpPr>
        <p:spPr/>
        <p:txBody>
          <a:bodyPr/>
          <a:lstStyle/>
          <a:p>
            <a:fld id="{E40ABEC5-2D7F-48F1-8598-AEE41E9E6EC4}" type="datetime1">
              <a:rPr lang="zh-CN" altLang="en-US" smtClean="0"/>
              <a:t>2020/2/27</a:t>
            </a:fld>
            <a:endParaRPr lang="en-US" altLang="zh-CN" smtClean="0"/>
          </a:p>
        </p:txBody>
      </p:sp>
      <p:sp>
        <p:nvSpPr>
          <p:cNvPr id="66564" name="灯片编号占位符 5"/>
          <p:cNvSpPr>
            <a:spLocks noGrp="1"/>
          </p:cNvSpPr>
          <p:nvPr>
            <p:ph type="sldNum" sz="quarter" idx="12"/>
          </p:nvPr>
        </p:nvSpPr>
        <p:spPr/>
        <p:txBody>
          <a:bodyPr/>
          <a:lstStyle/>
          <a:p>
            <a:fld id="{02B9FFD1-2FA4-4BA3-9A46-5B4249AC49DB}" type="slidenum">
              <a:rPr lang="en-US" altLang="zh-CN" smtClean="0"/>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p:cNvSpPr>
            <a:spLocks noGrp="1" noChangeArrowheads="1"/>
          </p:cNvSpPr>
          <p:nvPr>
            <p:ph type="title"/>
          </p:nvPr>
        </p:nvSpPr>
        <p:spPr/>
        <p:txBody>
          <a:bodyPr/>
          <a:lstStyle/>
          <a:p>
            <a:r>
              <a:rPr lang="en-US" altLang="zh-CN" smtClean="0"/>
              <a:t>RISC</a:t>
            </a:r>
            <a:r>
              <a:rPr lang="zh-CN" altLang="en-US" smtClean="0"/>
              <a:t>的定义和特点</a:t>
            </a:r>
          </a:p>
        </p:txBody>
      </p:sp>
      <p:sp>
        <p:nvSpPr>
          <p:cNvPr id="71686" name="Rectangle 3"/>
          <p:cNvSpPr>
            <a:spLocks noGrp="1" noChangeArrowheads="1"/>
          </p:cNvSpPr>
          <p:nvPr>
            <p:ph idx="1"/>
          </p:nvPr>
        </p:nvSpPr>
        <p:spPr>
          <a:xfrm>
            <a:off x="457200" y="1082162"/>
            <a:ext cx="8229600" cy="5051833"/>
          </a:xfrm>
        </p:spPr>
        <p:txBody>
          <a:bodyPr>
            <a:noAutofit/>
          </a:bodyPr>
          <a:lstStyle/>
          <a:p>
            <a:pPr>
              <a:lnSpc>
                <a:spcPct val="120000"/>
              </a:lnSpc>
            </a:pPr>
            <a:r>
              <a:rPr lang="en-US" altLang="zh-CN" sz="2000" dirty="0" smtClean="0"/>
              <a:t>RISC</a:t>
            </a:r>
            <a:r>
              <a:rPr lang="zh-CN" altLang="en-US" sz="2000" dirty="0" smtClean="0"/>
              <a:t>是一种计算机体系结构的设计思想，它不是一种产品。</a:t>
            </a:r>
            <a:r>
              <a:rPr lang="en-US" altLang="zh-CN" sz="2000" dirty="0" smtClean="0"/>
              <a:t>RISC</a:t>
            </a:r>
            <a:r>
              <a:rPr lang="zh-CN" altLang="en-US" sz="2000" dirty="0" smtClean="0"/>
              <a:t>是近代计算机体系结构发展史中的一个里程碑，直到现在，</a:t>
            </a:r>
            <a:r>
              <a:rPr lang="en-US" altLang="zh-CN" sz="2000" dirty="0" smtClean="0"/>
              <a:t>RISC</a:t>
            </a:r>
            <a:r>
              <a:rPr lang="zh-CN" altLang="en-US" sz="2000" dirty="0" smtClean="0"/>
              <a:t>没有一个确切的定义</a:t>
            </a:r>
          </a:p>
          <a:p>
            <a:pPr>
              <a:lnSpc>
                <a:spcPct val="120000"/>
              </a:lnSpc>
            </a:pPr>
            <a:r>
              <a:rPr lang="zh-CN" altLang="en-US" sz="2000" dirty="0" smtClean="0"/>
              <a:t>早期对</a:t>
            </a:r>
            <a:r>
              <a:rPr lang="en-US" altLang="zh-CN" sz="2000" dirty="0" smtClean="0"/>
              <a:t>RISC</a:t>
            </a:r>
            <a:r>
              <a:rPr lang="zh-CN" altLang="en-US" sz="2000" dirty="0" smtClean="0"/>
              <a:t>特点的描述</a:t>
            </a:r>
          </a:p>
          <a:p>
            <a:pPr lvl="1">
              <a:lnSpc>
                <a:spcPct val="120000"/>
              </a:lnSpc>
            </a:pPr>
            <a:r>
              <a:rPr lang="zh-CN" altLang="en-US" sz="1600" dirty="0" smtClean="0"/>
              <a:t>大多数指令在单周期内完成</a:t>
            </a:r>
          </a:p>
          <a:p>
            <a:pPr lvl="1">
              <a:lnSpc>
                <a:spcPct val="120000"/>
              </a:lnSpc>
            </a:pPr>
            <a:r>
              <a:rPr lang="zh-CN" altLang="en-US" sz="1600" dirty="0" smtClean="0"/>
              <a:t>采用</a:t>
            </a:r>
            <a:r>
              <a:rPr lang="en-US" altLang="zh-CN" sz="1600" dirty="0" smtClean="0"/>
              <a:t>Load/Store</a:t>
            </a:r>
            <a:r>
              <a:rPr lang="zh-CN" altLang="en-US" sz="1600" dirty="0" smtClean="0"/>
              <a:t>结构</a:t>
            </a:r>
          </a:p>
          <a:p>
            <a:pPr lvl="1">
              <a:lnSpc>
                <a:spcPct val="120000"/>
              </a:lnSpc>
            </a:pPr>
            <a:r>
              <a:rPr lang="zh-CN" altLang="en-US" sz="1600" dirty="0" smtClean="0"/>
              <a:t>硬布线控制逻辑</a:t>
            </a:r>
          </a:p>
          <a:p>
            <a:pPr lvl="1">
              <a:lnSpc>
                <a:spcPct val="120000"/>
              </a:lnSpc>
            </a:pPr>
            <a:r>
              <a:rPr lang="zh-CN" altLang="en-US" sz="1600" dirty="0" smtClean="0"/>
              <a:t>减少指令和寻址方式的种类</a:t>
            </a:r>
          </a:p>
          <a:p>
            <a:pPr lvl="1">
              <a:lnSpc>
                <a:spcPct val="120000"/>
              </a:lnSpc>
            </a:pPr>
            <a:r>
              <a:rPr lang="zh-CN" altLang="en-US" sz="1600" dirty="0" smtClean="0"/>
              <a:t>固定的指令格式</a:t>
            </a:r>
          </a:p>
          <a:p>
            <a:pPr lvl="1">
              <a:lnSpc>
                <a:spcPct val="120000"/>
              </a:lnSpc>
            </a:pPr>
            <a:r>
              <a:rPr lang="zh-CN" altLang="en-US" sz="1600" dirty="0" smtClean="0"/>
              <a:t>注重代码的优化</a:t>
            </a:r>
          </a:p>
          <a:p>
            <a:pPr>
              <a:lnSpc>
                <a:spcPct val="120000"/>
              </a:lnSpc>
            </a:pPr>
            <a:r>
              <a:rPr lang="zh-CN" altLang="en-US" sz="2000" dirty="0" smtClean="0"/>
              <a:t>从目前的发展看，</a:t>
            </a:r>
            <a:r>
              <a:rPr lang="en-US" altLang="zh-CN" sz="2000" dirty="0" smtClean="0"/>
              <a:t>RISC</a:t>
            </a:r>
            <a:r>
              <a:rPr lang="zh-CN" altLang="en-US" sz="2000" dirty="0" smtClean="0"/>
              <a:t>体系结构还应具有如下特点：</a:t>
            </a:r>
          </a:p>
          <a:p>
            <a:pPr lvl="1">
              <a:lnSpc>
                <a:spcPct val="120000"/>
              </a:lnSpc>
            </a:pPr>
            <a:r>
              <a:rPr lang="zh-CN" altLang="en-US" sz="1600" dirty="0" smtClean="0"/>
              <a:t>面向寄存器结构</a:t>
            </a:r>
          </a:p>
          <a:p>
            <a:pPr lvl="1">
              <a:lnSpc>
                <a:spcPct val="120000"/>
              </a:lnSpc>
            </a:pPr>
            <a:r>
              <a:rPr lang="zh-CN" altLang="en-US" sz="1600" dirty="0" smtClean="0"/>
              <a:t>十分重视流水线的执行效率－尽量减少断流</a:t>
            </a:r>
          </a:p>
          <a:p>
            <a:pPr lvl="1">
              <a:lnSpc>
                <a:spcPct val="120000"/>
              </a:lnSpc>
            </a:pPr>
            <a:r>
              <a:rPr lang="zh-CN" altLang="en-US" sz="1600" dirty="0" smtClean="0"/>
              <a:t>重视优化编译技术</a:t>
            </a:r>
            <a:endParaRPr lang="en-US" altLang="zh-CN" sz="1600" dirty="0" smtClean="0"/>
          </a:p>
          <a:p>
            <a:pPr>
              <a:lnSpc>
                <a:spcPct val="120000"/>
              </a:lnSpc>
            </a:pPr>
            <a:r>
              <a:rPr lang="zh-CN" altLang="en-US" sz="2000" dirty="0" smtClean="0"/>
              <a:t>减少指令平均执行周期数是</a:t>
            </a:r>
            <a:r>
              <a:rPr lang="en-US" altLang="zh-CN" sz="2000" dirty="0" smtClean="0"/>
              <a:t>RISC</a:t>
            </a:r>
            <a:r>
              <a:rPr lang="zh-CN" altLang="en-US" sz="2000" dirty="0" smtClean="0"/>
              <a:t>思想的精华</a:t>
            </a:r>
          </a:p>
        </p:txBody>
      </p:sp>
      <p:sp>
        <p:nvSpPr>
          <p:cNvPr id="71682" name="日期占位符 3"/>
          <p:cNvSpPr>
            <a:spLocks noGrp="1"/>
          </p:cNvSpPr>
          <p:nvPr>
            <p:ph type="dt" sz="half" idx="10"/>
          </p:nvPr>
        </p:nvSpPr>
        <p:spPr/>
        <p:txBody>
          <a:bodyPr/>
          <a:lstStyle/>
          <a:p>
            <a:fld id="{A00C5F8E-79CC-4093-9B6A-4ECBCA77A174}" type="datetime1">
              <a:rPr lang="zh-CN" altLang="en-US" smtClean="0"/>
              <a:t>2020/2/27</a:t>
            </a:fld>
            <a:endParaRPr lang="en-US" altLang="zh-CN" smtClean="0"/>
          </a:p>
        </p:txBody>
      </p:sp>
      <p:sp>
        <p:nvSpPr>
          <p:cNvPr id="71684" name="灯片编号占位符 5"/>
          <p:cNvSpPr>
            <a:spLocks noGrp="1"/>
          </p:cNvSpPr>
          <p:nvPr>
            <p:ph type="sldNum" sz="quarter" idx="12"/>
          </p:nvPr>
        </p:nvSpPr>
        <p:spPr/>
        <p:txBody>
          <a:bodyPr/>
          <a:lstStyle/>
          <a:p>
            <a:fld id="{9F885B07-4F55-4118-81F9-22D5C62F0D1F}" type="slidenum">
              <a:rPr lang="en-US" altLang="zh-CN" smtClean="0"/>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p:cNvSpPr>
            <a:spLocks noGrp="1" noChangeArrowheads="1"/>
          </p:cNvSpPr>
          <p:nvPr>
            <p:ph type="title"/>
          </p:nvPr>
        </p:nvSpPr>
        <p:spPr/>
        <p:txBody>
          <a:bodyPr/>
          <a:lstStyle/>
          <a:p>
            <a:r>
              <a:rPr lang="zh-CN" altLang="en-US" smtClean="0"/>
              <a:t>问题</a:t>
            </a:r>
          </a:p>
        </p:txBody>
      </p:sp>
      <p:sp>
        <p:nvSpPr>
          <p:cNvPr id="73734" name="Rectangle 3"/>
          <p:cNvSpPr>
            <a:spLocks noGrp="1" noChangeArrowheads="1"/>
          </p:cNvSpPr>
          <p:nvPr>
            <p:ph type="body" idx="1"/>
          </p:nvPr>
        </p:nvSpPr>
        <p:spPr>
          <a:xfrm>
            <a:off x="457200" y="1123720"/>
            <a:ext cx="8477480" cy="5186545"/>
          </a:xfrm>
        </p:spPr>
        <p:txBody>
          <a:bodyPr>
            <a:normAutofit fontScale="70000" lnSpcReduction="20000"/>
          </a:bodyPr>
          <a:lstStyle/>
          <a:p>
            <a:pPr marL="0" indent="0">
              <a:lnSpc>
                <a:spcPct val="120000"/>
              </a:lnSpc>
              <a:buNone/>
            </a:pPr>
            <a:r>
              <a:rPr lang="en-US" altLang="zh-CN" dirty="0" smtClean="0"/>
              <a:t>RISC</a:t>
            </a:r>
            <a:r>
              <a:rPr lang="zh-CN" altLang="en-US" dirty="0" smtClean="0"/>
              <a:t>的指令系统精简了，</a:t>
            </a:r>
            <a:r>
              <a:rPr lang="en-US" altLang="zh-CN" dirty="0" smtClean="0"/>
              <a:t>CISC</a:t>
            </a:r>
            <a:r>
              <a:rPr lang="zh-CN" altLang="en-US" dirty="0" smtClean="0"/>
              <a:t>中的一条指令可能由一串指令才能完成，那么为什么</a:t>
            </a:r>
            <a:r>
              <a:rPr lang="en-US" altLang="zh-CN" dirty="0" smtClean="0"/>
              <a:t>RISC</a:t>
            </a:r>
            <a:r>
              <a:rPr lang="zh-CN" altLang="en-US" dirty="0" smtClean="0"/>
              <a:t>执行程序的速度比</a:t>
            </a:r>
            <a:r>
              <a:rPr lang="en-US" altLang="zh-CN" dirty="0" smtClean="0"/>
              <a:t>CISC</a:t>
            </a:r>
            <a:r>
              <a:rPr lang="zh-CN" altLang="en-US" dirty="0" smtClean="0"/>
              <a:t>还要快？</a:t>
            </a:r>
          </a:p>
          <a:p>
            <a:pPr>
              <a:lnSpc>
                <a:spcPct val="120000"/>
              </a:lnSpc>
              <a:buNone/>
            </a:pPr>
            <a:r>
              <a:rPr lang="zh-CN" altLang="en-US" dirty="0" smtClean="0"/>
              <a:t>                  </a:t>
            </a:r>
            <a:r>
              <a:rPr lang="en-US" altLang="zh-CN" dirty="0" err="1" smtClean="0"/>
              <a:t>ExecuteTime</a:t>
            </a:r>
            <a:r>
              <a:rPr lang="en-US" altLang="zh-CN" dirty="0" smtClean="0"/>
              <a:t> = CPI X IC X T</a:t>
            </a:r>
          </a:p>
          <a:p>
            <a:pPr>
              <a:lnSpc>
                <a:spcPct val="120000"/>
              </a:lnSpc>
              <a:buNone/>
            </a:pPr>
            <a:r>
              <a:rPr lang="en-US" altLang="zh-CN" dirty="0" smtClean="0"/>
              <a:t>                              IC                CPI             T</a:t>
            </a:r>
          </a:p>
          <a:p>
            <a:pPr>
              <a:lnSpc>
                <a:spcPct val="120000"/>
              </a:lnSpc>
              <a:buNone/>
            </a:pPr>
            <a:r>
              <a:rPr lang="en-US" altLang="zh-CN" dirty="0" smtClean="0"/>
              <a:t>CISC                      1                 2~15        33ns~5ns</a:t>
            </a:r>
          </a:p>
          <a:p>
            <a:pPr>
              <a:lnSpc>
                <a:spcPct val="120000"/>
              </a:lnSpc>
              <a:buNone/>
            </a:pPr>
            <a:r>
              <a:rPr lang="en-US" altLang="zh-CN" dirty="0" smtClean="0"/>
              <a:t>RISC                   1.3~1.4         1.1~1.4     10ns~2ns</a:t>
            </a:r>
          </a:p>
          <a:p>
            <a:pPr>
              <a:lnSpc>
                <a:spcPct val="120000"/>
              </a:lnSpc>
              <a:buNone/>
            </a:pPr>
            <a:endParaRPr lang="en-US" altLang="zh-CN" dirty="0" smtClean="0"/>
          </a:p>
          <a:p>
            <a:pPr>
              <a:lnSpc>
                <a:spcPct val="120000"/>
              </a:lnSpc>
              <a:buNone/>
            </a:pPr>
            <a:r>
              <a:rPr lang="en-US" altLang="zh-CN" dirty="0" smtClean="0"/>
              <a:t>IC :  </a:t>
            </a:r>
            <a:r>
              <a:rPr lang="zh-CN" altLang="en-US" dirty="0" smtClean="0"/>
              <a:t>实际统计结果，</a:t>
            </a:r>
            <a:r>
              <a:rPr lang="en-US" altLang="zh-CN" dirty="0" smtClean="0"/>
              <a:t>RISC</a:t>
            </a:r>
            <a:r>
              <a:rPr lang="zh-CN" altLang="en-US" dirty="0" smtClean="0"/>
              <a:t>的</a:t>
            </a:r>
            <a:r>
              <a:rPr lang="en-US" altLang="zh-CN" dirty="0" smtClean="0"/>
              <a:t>IC</a:t>
            </a:r>
            <a:r>
              <a:rPr lang="zh-CN" altLang="en-US" dirty="0" smtClean="0"/>
              <a:t>只比</a:t>
            </a:r>
            <a:r>
              <a:rPr lang="en-US" altLang="zh-CN" dirty="0" smtClean="0"/>
              <a:t>CISC </a:t>
            </a:r>
            <a:r>
              <a:rPr lang="zh-CN" altLang="en-US" dirty="0" smtClean="0"/>
              <a:t>长30％~40%</a:t>
            </a:r>
          </a:p>
          <a:p>
            <a:pPr>
              <a:lnSpc>
                <a:spcPct val="120000"/>
              </a:lnSpc>
              <a:buNone/>
            </a:pPr>
            <a:r>
              <a:rPr lang="en-US" altLang="zh-CN" dirty="0" smtClean="0"/>
              <a:t>CPI: CISC CPI</a:t>
            </a:r>
            <a:r>
              <a:rPr lang="zh-CN" altLang="en-US" dirty="0" smtClean="0"/>
              <a:t>一般在4~6之间，</a:t>
            </a:r>
            <a:r>
              <a:rPr lang="en-US" altLang="zh-CN" dirty="0" smtClean="0"/>
              <a:t>RISC </a:t>
            </a:r>
            <a:r>
              <a:rPr lang="zh-CN" altLang="en-US" dirty="0" smtClean="0"/>
              <a:t>一般</a:t>
            </a:r>
            <a:r>
              <a:rPr lang="en-US" altLang="zh-CN" dirty="0" smtClean="0"/>
              <a:t>CPI =1 , </a:t>
            </a:r>
          </a:p>
          <a:p>
            <a:pPr>
              <a:lnSpc>
                <a:spcPct val="120000"/>
              </a:lnSpc>
              <a:buNone/>
            </a:pPr>
            <a:r>
              <a:rPr lang="en-US" altLang="zh-CN" dirty="0" smtClean="0"/>
              <a:t>        Load/Store </a:t>
            </a:r>
            <a:r>
              <a:rPr lang="zh-CN" altLang="en-US" dirty="0" smtClean="0"/>
              <a:t>为2</a:t>
            </a:r>
            <a:r>
              <a:rPr lang="en-US" altLang="zh-CN" dirty="0" smtClean="0"/>
              <a:t>     </a:t>
            </a:r>
            <a:endParaRPr lang="zh-CN" altLang="en-US" dirty="0" smtClean="0"/>
          </a:p>
          <a:p>
            <a:pPr>
              <a:lnSpc>
                <a:spcPct val="120000"/>
              </a:lnSpc>
              <a:buNone/>
            </a:pPr>
            <a:r>
              <a:rPr lang="en-US" altLang="zh-CN" dirty="0" smtClean="0"/>
              <a:t>T: RISC</a:t>
            </a:r>
            <a:r>
              <a:rPr lang="zh-CN" altLang="en-US" dirty="0" smtClean="0"/>
              <a:t>采用硬布线逻辑，指令要完成的功能比较简单</a:t>
            </a:r>
          </a:p>
        </p:txBody>
      </p:sp>
      <p:sp>
        <p:nvSpPr>
          <p:cNvPr id="73730" name="日期占位符 3"/>
          <p:cNvSpPr>
            <a:spLocks noGrp="1"/>
          </p:cNvSpPr>
          <p:nvPr>
            <p:ph type="dt" sz="quarter" idx="10"/>
          </p:nvPr>
        </p:nvSpPr>
        <p:spPr/>
        <p:txBody>
          <a:bodyPr/>
          <a:lstStyle/>
          <a:p>
            <a:fld id="{F2300961-EC3B-4C92-B85A-1600D936121D}" type="datetime1">
              <a:rPr lang="zh-CN" altLang="en-US" smtClean="0"/>
              <a:t>2020/2/27</a:t>
            </a:fld>
            <a:endParaRPr lang="en-US" altLang="zh-CN" smtClean="0"/>
          </a:p>
        </p:txBody>
      </p:sp>
      <p:sp>
        <p:nvSpPr>
          <p:cNvPr id="73732" name="灯片编号占位符 5"/>
          <p:cNvSpPr>
            <a:spLocks noGrp="1"/>
          </p:cNvSpPr>
          <p:nvPr>
            <p:ph type="sldNum" sz="quarter" idx="12"/>
          </p:nvPr>
        </p:nvSpPr>
        <p:spPr/>
        <p:txBody>
          <a:bodyPr/>
          <a:lstStyle/>
          <a:p>
            <a:fld id="{58B88EEB-81B9-40BC-80D3-C326B475B536}" type="slidenum">
              <a:rPr lang="en-US" altLang="zh-CN" smtClean="0"/>
              <a:pPr/>
              <a:t>82</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p:cNvSpPr>
            <a:spLocks noGrp="1" noChangeArrowheads="1"/>
          </p:cNvSpPr>
          <p:nvPr>
            <p:ph type="title"/>
          </p:nvPr>
        </p:nvSpPr>
        <p:spPr/>
        <p:txBody>
          <a:bodyPr/>
          <a:lstStyle/>
          <a:p>
            <a:r>
              <a:rPr lang="en-US" altLang="zh-CN" smtClean="0"/>
              <a:t>RISC</a:t>
            </a:r>
            <a:r>
              <a:rPr lang="zh-CN" altLang="en-US" smtClean="0"/>
              <a:t>为什么会减少</a:t>
            </a:r>
            <a:r>
              <a:rPr lang="en-US" altLang="zh-CN" smtClean="0"/>
              <a:t>CPI</a:t>
            </a:r>
          </a:p>
        </p:txBody>
      </p:sp>
      <p:sp>
        <p:nvSpPr>
          <p:cNvPr id="75782" name="Rectangle 3"/>
          <p:cNvSpPr>
            <a:spLocks noGrp="1" noChangeArrowheads="1"/>
          </p:cNvSpPr>
          <p:nvPr>
            <p:ph type="body" idx="1"/>
          </p:nvPr>
        </p:nvSpPr>
        <p:spPr/>
        <p:txBody>
          <a:bodyPr/>
          <a:lstStyle/>
          <a:p>
            <a:r>
              <a:rPr lang="zh-CN" altLang="en-US" smtClean="0"/>
              <a:t>硬件方面：</a:t>
            </a:r>
            <a:endParaRPr lang="en-US" altLang="zh-CN" smtClean="0"/>
          </a:p>
          <a:p>
            <a:pPr lvl="1"/>
            <a:r>
              <a:rPr lang="zh-CN" altLang="en-US" smtClean="0"/>
              <a:t>硬布线控制逻辑</a:t>
            </a:r>
            <a:endParaRPr lang="en-US" altLang="zh-CN" smtClean="0"/>
          </a:p>
          <a:p>
            <a:pPr lvl="1"/>
            <a:r>
              <a:rPr lang="zh-CN" altLang="en-US" smtClean="0"/>
              <a:t>减少指令和寻址方式的种类</a:t>
            </a:r>
            <a:endParaRPr lang="en-US" altLang="zh-CN" smtClean="0"/>
          </a:p>
          <a:p>
            <a:pPr lvl="1"/>
            <a:r>
              <a:rPr lang="zh-CN" altLang="en-US" smtClean="0"/>
              <a:t>使用固定格式</a:t>
            </a:r>
            <a:endParaRPr lang="en-US" altLang="zh-CN" smtClean="0"/>
          </a:p>
          <a:p>
            <a:pPr lvl="1"/>
            <a:r>
              <a:rPr lang="zh-CN" altLang="en-US" smtClean="0"/>
              <a:t>采用</a:t>
            </a:r>
            <a:r>
              <a:rPr lang="en-US" altLang="zh-CN" smtClean="0"/>
              <a:t>Load/Store</a:t>
            </a:r>
          </a:p>
          <a:p>
            <a:pPr lvl="1"/>
            <a:r>
              <a:rPr lang="zh-CN" altLang="en-US" smtClean="0"/>
              <a:t>指令执行过程中设置多级流水线。</a:t>
            </a:r>
          </a:p>
          <a:p>
            <a:r>
              <a:rPr lang="zh-CN" altLang="en-US" smtClean="0"/>
              <a:t>软件方面：十分强调优化编译的作用</a:t>
            </a:r>
          </a:p>
        </p:txBody>
      </p:sp>
      <p:sp>
        <p:nvSpPr>
          <p:cNvPr id="75778" name="日期占位符 3"/>
          <p:cNvSpPr>
            <a:spLocks noGrp="1"/>
          </p:cNvSpPr>
          <p:nvPr>
            <p:ph type="dt" sz="quarter" idx="10"/>
          </p:nvPr>
        </p:nvSpPr>
        <p:spPr/>
        <p:txBody>
          <a:bodyPr/>
          <a:lstStyle/>
          <a:p>
            <a:fld id="{77204EEF-ABCF-4B8F-AF39-48104C518AD6}" type="datetime1">
              <a:rPr lang="zh-CN" altLang="en-US" smtClean="0"/>
              <a:t>2020/2/27</a:t>
            </a:fld>
            <a:endParaRPr lang="en-US" altLang="zh-CN" smtClean="0"/>
          </a:p>
        </p:txBody>
      </p:sp>
      <p:sp>
        <p:nvSpPr>
          <p:cNvPr id="75780" name="灯片编号占位符 5"/>
          <p:cNvSpPr>
            <a:spLocks noGrp="1"/>
          </p:cNvSpPr>
          <p:nvPr>
            <p:ph type="sldNum" sz="quarter" idx="12"/>
          </p:nvPr>
        </p:nvSpPr>
        <p:spPr/>
        <p:txBody>
          <a:bodyPr/>
          <a:lstStyle/>
          <a:p>
            <a:fld id="{2AB66D43-2A34-4788-B4FA-B9E2C461213B}" type="slidenum">
              <a:rPr lang="en-US" altLang="zh-CN" smtClean="0"/>
              <a:pPr/>
              <a:t>83</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2"/>
          <p:cNvSpPr>
            <a:spLocks noGrp="1" noChangeArrowheads="1"/>
          </p:cNvSpPr>
          <p:nvPr>
            <p:ph type="title"/>
          </p:nvPr>
        </p:nvSpPr>
        <p:spPr/>
        <p:txBody>
          <a:bodyPr/>
          <a:lstStyle/>
          <a:p>
            <a:r>
              <a:rPr lang="zh-CN" altLang="en-US" dirty="0" smtClean="0"/>
              <a:t>小结</a:t>
            </a:r>
            <a:r>
              <a:rPr lang="en-US" altLang="zh-CN" dirty="0" smtClean="0"/>
              <a:t> </a:t>
            </a:r>
            <a:endParaRPr lang="zh-CN" altLang="en-US" dirty="0" smtClean="0"/>
          </a:p>
        </p:txBody>
      </p:sp>
      <p:sp>
        <p:nvSpPr>
          <p:cNvPr id="99334" name="Rectangle 3"/>
          <p:cNvSpPr>
            <a:spLocks noGrp="1" noChangeArrowheads="1"/>
          </p:cNvSpPr>
          <p:nvPr>
            <p:ph idx="1"/>
          </p:nvPr>
        </p:nvSpPr>
        <p:spPr/>
        <p:txBody>
          <a:bodyPr>
            <a:normAutofit fontScale="85000" lnSpcReduction="10000"/>
          </a:bodyPr>
          <a:lstStyle/>
          <a:p>
            <a:r>
              <a:rPr lang="en-US" altLang="zh-CN" dirty="0" smtClean="0"/>
              <a:t>ISA</a:t>
            </a:r>
            <a:r>
              <a:rPr lang="zh-CN" altLang="en-US" dirty="0" smtClean="0"/>
              <a:t>的功能设计：任务为确定硬件支持哪些操作。方法是统计的方法。存在</a:t>
            </a:r>
            <a:r>
              <a:rPr lang="en-US" altLang="zh-CN" dirty="0" smtClean="0"/>
              <a:t>CISC</a:t>
            </a:r>
            <a:r>
              <a:rPr lang="zh-CN" altLang="en-US" dirty="0" smtClean="0"/>
              <a:t>和</a:t>
            </a:r>
            <a:r>
              <a:rPr lang="en-US" altLang="zh-CN" dirty="0" smtClean="0"/>
              <a:t>RISC</a:t>
            </a:r>
            <a:r>
              <a:rPr lang="zh-CN" altLang="en-US" dirty="0" smtClean="0"/>
              <a:t>两种类型</a:t>
            </a:r>
            <a:endParaRPr lang="en-US" altLang="zh-CN" dirty="0" smtClean="0"/>
          </a:p>
          <a:p>
            <a:pPr lvl="1"/>
            <a:r>
              <a:rPr lang="en-US" altLang="zh-CN" dirty="0" smtClean="0"/>
              <a:t>CISC</a:t>
            </a:r>
            <a:r>
              <a:rPr lang="zh-CN" altLang="en-US" dirty="0" smtClean="0"/>
              <a:t>（</a:t>
            </a:r>
            <a:r>
              <a:rPr lang="en-US" altLang="zh-CN" dirty="0" smtClean="0"/>
              <a:t>Complex Instruction Set Computer</a:t>
            </a:r>
            <a:r>
              <a:rPr lang="zh-CN" altLang="en-US" dirty="0" smtClean="0"/>
              <a:t>）</a:t>
            </a:r>
            <a:endParaRPr lang="en-US" altLang="zh-CN" dirty="0" smtClean="0"/>
          </a:p>
          <a:p>
            <a:pPr lvl="2"/>
            <a:r>
              <a:rPr lang="zh-CN" altLang="en-US" dirty="0" smtClean="0"/>
              <a:t>目标：强化指令功能，减少指令的指令条数，以提高系统性能</a:t>
            </a:r>
          </a:p>
          <a:p>
            <a:pPr lvl="2"/>
            <a:r>
              <a:rPr lang="zh-CN" altLang="en-US" dirty="0" smtClean="0"/>
              <a:t>基本方法：面向目标程序的优化，面向高级语言和编译器的优化</a:t>
            </a:r>
          </a:p>
          <a:p>
            <a:pPr lvl="1">
              <a:lnSpc>
                <a:spcPct val="120000"/>
              </a:lnSpc>
            </a:pPr>
            <a:r>
              <a:rPr lang="en-US" altLang="zh-CN" dirty="0" smtClean="0"/>
              <a:t>RISC</a:t>
            </a:r>
            <a:r>
              <a:rPr lang="zh-CN" altLang="en-US" dirty="0" smtClean="0"/>
              <a:t>（</a:t>
            </a:r>
            <a:r>
              <a:rPr lang="en-US" altLang="zh-CN" dirty="0" smtClean="0"/>
              <a:t>Reduced Instruction Set Computer</a:t>
            </a:r>
            <a:r>
              <a:rPr lang="zh-CN" altLang="en-US" dirty="0" smtClean="0"/>
              <a:t>）</a:t>
            </a:r>
            <a:endParaRPr lang="en-US" altLang="zh-CN" dirty="0" smtClean="0"/>
          </a:p>
          <a:p>
            <a:pPr lvl="2"/>
            <a:r>
              <a:rPr lang="zh-CN" altLang="en-US" dirty="0" smtClean="0"/>
              <a:t>目标：通过简化指令系统，用最高效的方法实现最常用的指令</a:t>
            </a:r>
          </a:p>
          <a:p>
            <a:pPr lvl="2"/>
            <a:r>
              <a:rPr lang="zh-CN" altLang="en-US" dirty="0" smtClean="0"/>
              <a:t>主要手段：充分发挥流水线的效率，降低（优化）</a:t>
            </a:r>
            <a:r>
              <a:rPr lang="en-US" altLang="zh-CN" dirty="0" smtClean="0"/>
              <a:t>CPI</a:t>
            </a:r>
          </a:p>
          <a:p>
            <a:r>
              <a:rPr lang="zh-CN" altLang="en-US" dirty="0" smtClean="0"/>
              <a:t>控制转移类指令</a:t>
            </a:r>
            <a:endParaRPr lang="en-US" altLang="zh-CN" dirty="0" smtClean="0"/>
          </a:p>
          <a:p>
            <a:r>
              <a:rPr lang="zh-CN" altLang="en-US" dirty="0" smtClean="0"/>
              <a:t>指令编码（指令格式）</a:t>
            </a:r>
          </a:p>
          <a:p>
            <a:pPr lvl="1"/>
            <a:endParaRPr lang="en-US" altLang="zh-CN" dirty="0" smtClean="0"/>
          </a:p>
          <a:p>
            <a:pPr lvl="1"/>
            <a:endParaRPr lang="en-US" altLang="zh-CN" dirty="0" smtClean="0"/>
          </a:p>
          <a:p>
            <a:pPr lvl="1"/>
            <a:endParaRPr lang="en-US" altLang="zh-CN" dirty="0" smtClean="0"/>
          </a:p>
        </p:txBody>
      </p:sp>
      <p:sp>
        <p:nvSpPr>
          <p:cNvPr id="99330" name="日期占位符 3"/>
          <p:cNvSpPr>
            <a:spLocks noGrp="1"/>
          </p:cNvSpPr>
          <p:nvPr>
            <p:ph type="dt" sz="half" idx="10"/>
          </p:nvPr>
        </p:nvSpPr>
        <p:spPr/>
        <p:txBody>
          <a:bodyPr/>
          <a:lstStyle/>
          <a:p>
            <a:fld id="{1B915EC7-D2BB-418E-B436-EBE090518AAA}" type="datetime1">
              <a:rPr lang="zh-CN" altLang="en-US" smtClean="0"/>
              <a:t>2020/2/27</a:t>
            </a:fld>
            <a:endParaRPr lang="en-US" altLang="zh-CN" smtClean="0"/>
          </a:p>
        </p:txBody>
      </p:sp>
      <p:sp>
        <p:nvSpPr>
          <p:cNvPr id="99332" name="灯片编号占位符 5"/>
          <p:cNvSpPr>
            <a:spLocks noGrp="1"/>
          </p:cNvSpPr>
          <p:nvPr>
            <p:ph type="sldNum" sz="quarter" idx="12"/>
          </p:nvPr>
        </p:nvSpPr>
        <p:spPr/>
        <p:txBody>
          <a:bodyPr/>
          <a:lstStyle/>
          <a:p>
            <a:fld id="{1C87AE5E-D540-4DB1-A261-E6ED130719E3}" type="slidenum">
              <a:rPr lang="en-US" altLang="zh-CN" smtClean="0"/>
              <a:pPr/>
              <a:t>84</a:t>
            </a:fld>
            <a:endParaRPr lang="en-US" altLang="zh-CN"/>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en-US" altLang="zh-CN" smtClean="0"/>
              <a:t>ISA</a:t>
            </a:r>
            <a:r>
              <a:rPr lang="zh-CN" altLang="en-US" smtClean="0"/>
              <a:t>的演进</a:t>
            </a:r>
          </a:p>
        </p:txBody>
      </p:sp>
      <p:sp>
        <p:nvSpPr>
          <p:cNvPr id="101379" name="日期占位符 3"/>
          <p:cNvSpPr>
            <a:spLocks noGrp="1"/>
          </p:cNvSpPr>
          <p:nvPr>
            <p:ph type="dt" sz="quarter" idx="10"/>
          </p:nvPr>
        </p:nvSpPr>
        <p:spPr>
          <a:noFill/>
        </p:spPr>
        <p:txBody>
          <a:bodyPr/>
          <a:lstStyle/>
          <a:p>
            <a:fld id="{0400BB88-A295-4097-B5E9-BD927652507A}" type="datetime1">
              <a:rPr lang="zh-CN" altLang="en-US" smtClean="0"/>
              <a:t>2020/2/27</a:t>
            </a:fld>
            <a:endParaRPr lang="en-US" altLang="zh-CN" smtClean="0"/>
          </a:p>
        </p:txBody>
      </p:sp>
      <p:sp>
        <p:nvSpPr>
          <p:cNvPr id="101381" name="灯片编号占位符 5"/>
          <p:cNvSpPr>
            <a:spLocks noGrp="1"/>
          </p:cNvSpPr>
          <p:nvPr>
            <p:ph type="sldNum" sz="quarter" idx="12"/>
          </p:nvPr>
        </p:nvSpPr>
        <p:spPr>
          <a:noFill/>
        </p:spPr>
        <p:txBody>
          <a:bodyPr/>
          <a:lstStyle/>
          <a:p>
            <a:fld id="{A488BDA5-EA99-44C6-9F7F-1BEA6EAC7BEB}" type="slidenum">
              <a:rPr lang="en-US" altLang="zh-CN"/>
              <a:pPr/>
              <a:t>85</a:t>
            </a:fld>
            <a:endParaRPr lang="en-US" altLang="zh-CN"/>
          </a:p>
        </p:txBody>
      </p:sp>
      <p:pic>
        <p:nvPicPr>
          <p:cNvPr id="101382" name="图片 6"/>
          <p:cNvPicPr>
            <a:picLocks noChangeAspect="1"/>
          </p:cNvPicPr>
          <p:nvPr/>
        </p:nvPicPr>
        <p:blipFill>
          <a:blip r:embed="rId2"/>
          <a:srcRect/>
          <a:stretch>
            <a:fillRect/>
          </a:stretch>
        </p:blipFill>
        <p:spPr bwMode="auto">
          <a:xfrm>
            <a:off x="827088" y="1041400"/>
            <a:ext cx="6916737" cy="4945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en-US" altLang="zh-CN" dirty="0" smtClean="0"/>
              <a:t>Recap</a:t>
            </a:r>
            <a:r>
              <a:rPr lang="zh-CN" altLang="en-US" dirty="0" smtClean="0"/>
              <a:t>： </a:t>
            </a:r>
            <a:r>
              <a:rPr lang="zh-CN" altLang="zh-CN" dirty="0" smtClean="0"/>
              <a:t>MIPS指令集结构</a:t>
            </a:r>
            <a:endParaRPr lang="zh-CN" altLang="en-US" dirty="0" smtClean="0"/>
          </a:p>
        </p:txBody>
      </p:sp>
      <p:sp>
        <p:nvSpPr>
          <p:cNvPr id="129027" name="内容占位符 2"/>
          <p:cNvSpPr>
            <a:spLocks noGrp="1"/>
          </p:cNvSpPr>
          <p:nvPr>
            <p:ph idx="1"/>
          </p:nvPr>
        </p:nvSpPr>
        <p:spPr/>
        <p:txBody>
          <a:bodyPr>
            <a:normAutofit fontScale="70000" lnSpcReduction="20000"/>
          </a:bodyPr>
          <a:lstStyle/>
          <a:p>
            <a:pPr>
              <a:lnSpc>
                <a:spcPct val="120000"/>
              </a:lnSpc>
            </a:pPr>
            <a:r>
              <a:rPr lang="zh-CN" altLang="zh-CN" dirty="0" smtClean="0"/>
              <a:t>MIPS64的一个子集，简称为MIPS</a:t>
            </a:r>
            <a:endParaRPr lang="en-US" altLang="zh-CN" dirty="0" smtClean="0"/>
          </a:p>
          <a:p>
            <a:pPr>
              <a:lnSpc>
                <a:spcPct val="120000"/>
              </a:lnSpc>
            </a:pPr>
            <a:r>
              <a:rPr lang="zh-CN" altLang="zh-CN" dirty="0" smtClean="0"/>
              <a:t>MIPS的寄存器</a:t>
            </a:r>
            <a:endParaRPr lang="en-US" altLang="zh-CN" dirty="0" smtClean="0"/>
          </a:p>
          <a:p>
            <a:pPr lvl="1">
              <a:lnSpc>
                <a:spcPct val="120000"/>
              </a:lnSpc>
            </a:pPr>
            <a:r>
              <a:rPr lang="zh-CN" altLang="zh-CN" dirty="0" smtClean="0"/>
              <a:t>32个64位通用寄存器（GPRs）</a:t>
            </a:r>
            <a:endParaRPr lang="en-US" altLang="zh-CN" dirty="0" smtClean="0"/>
          </a:p>
          <a:p>
            <a:pPr lvl="2">
              <a:lnSpc>
                <a:spcPct val="120000"/>
              </a:lnSpc>
            </a:pPr>
            <a:r>
              <a:rPr lang="zh-CN" altLang="zh-CN" dirty="0" smtClean="0"/>
              <a:t>R0，R1，…，R31</a:t>
            </a:r>
            <a:endParaRPr lang="en-US" altLang="zh-CN" dirty="0" smtClean="0"/>
          </a:p>
          <a:p>
            <a:pPr lvl="2">
              <a:lnSpc>
                <a:spcPct val="120000"/>
              </a:lnSpc>
            </a:pPr>
            <a:r>
              <a:rPr lang="zh-CN" altLang="zh-CN" dirty="0" smtClean="0"/>
              <a:t>也被称为整数寄存器</a:t>
            </a:r>
            <a:endParaRPr lang="en-US" altLang="zh-CN" dirty="0" smtClean="0"/>
          </a:p>
          <a:p>
            <a:pPr lvl="2">
              <a:lnSpc>
                <a:spcPct val="120000"/>
              </a:lnSpc>
            </a:pPr>
            <a:r>
              <a:rPr lang="zh-CN" altLang="zh-CN" dirty="0" smtClean="0"/>
              <a:t>R0的值永远是0</a:t>
            </a:r>
          </a:p>
          <a:p>
            <a:pPr lvl="1">
              <a:lnSpc>
                <a:spcPct val="120000"/>
              </a:lnSpc>
            </a:pPr>
            <a:r>
              <a:rPr lang="zh-CN" altLang="zh-CN" dirty="0" smtClean="0"/>
              <a:t>32个64位浮点数寄存器（FPRs）</a:t>
            </a:r>
            <a:endParaRPr lang="en-US" altLang="zh-CN" dirty="0" smtClean="0"/>
          </a:p>
          <a:p>
            <a:pPr lvl="2">
              <a:lnSpc>
                <a:spcPct val="120000"/>
              </a:lnSpc>
            </a:pPr>
            <a:r>
              <a:rPr lang="zh-CN" altLang="zh-CN" dirty="0" smtClean="0"/>
              <a:t>F0，F1，…，F31</a:t>
            </a:r>
            <a:endParaRPr lang="en-US" altLang="zh-CN" dirty="0" smtClean="0"/>
          </a:p>
          <a:p>
            <a:pPr lvl="2">
              <a:lnSpc>
                <a:spcPct val="120000"/>
              </a:lnSpc>
            </a:pPr>
            <a:r>
              <a:rPr lang="zh-CN" altLang="zh-CN" dirty="0" smtClean="0"/>
              <a:t>用来存放32个单精度浮点数（32位），也可以用来存放32个双精度浮点数（64位）。</a:t>
            </a:r>
            <a:endParaRPr lang="en-US" altLang="zh-CN" dirty="0" smtClean="0"/>
          </a:p>
          <a:p>
            <a:pPr lvl="2">
              <a:lnSpc>
                <a:spcPct val="120000"/>
              </a:lnSpc>
            </a:pPr>
            <a:r>
              <a:rPr lang="zh-CN" altLang="zh-CN" dirty="0" smtClean="0"/>
              <a:t>存储单精度浮点数（32位）时，只用到FPR的一半，其另一半没用</a:t>
            </a:r>
            <a:endParaRPr lang="en-US" altLang="zh-CN" dirty="0" smtClean="0"/>
          </a:p>
          <a:p>
            <a:pPr lvl="1">
              <a:lnSpc>
                <a:spcPct val="120000"/>
              </a:lnSpc>
            </a:pPr>
            <a:r>
              <a:rPr lang="zh-CN" altLang="zh-CN" dirty="0" smtClean="0"/>
              <a:t>一些特殊寄存器</a:t>
            </a:r>
            <a:endParaRPr lang="en-US" altLang="zh-CN" dirty="0" smtClean="0"/>
          </a:p>
          <a:p>
            <a:pPr lvl="2">
              <a:lnSpc>
                <a:spcPct val="120000"/>
              </a:lnSpc>
            </a:pPr>
            <a:r>
              <a:rPr lang="zh-CN" altLang="zh-CN" dirty="0" smtClean="0"/>
              <a:t>它们可以与通用寄存器交换数据。</a:t>
            </a:r>
            <a:endParaRPr lang="en-US" altLang="zh-CN" dirty="0" smtClean="0"/>
          </a:p>
          <a:p>
            <a:pPr lvl="2">
              <a:lnSpc>
                <a:spcPct val="120000"/>
              </a:lnSpc>
            </a:pPr>
            <a:r>
              <a:rPr lang="zh-CN" altLang="zh-CN" dirty="0" smtClean="0"/>
              <a:t>例如，浮点状态寄存器用来保存有关浮点操作结果的信息。</a:t>
            </a:r>
          </a:p>
          <a:p>
            <a:pPr lvl="1">
              <a:lnSpc>
                <a:spcPct val="120000"/>
              </a:lnSpc>
            </a:pPr>
            <a:endParaRPr lang="zh-CN" altLang="zh-CN" dirty="0" smtClean="0"/>
          </a:p>
          <a:p>
            <a:pPr lvl="1">
              <a:lnSpc>
                <a:spcPct val="120000"/>
              </a:lnSpc>
            </a:pPr>
            <a:endParaRPr lang="zh-CN" altLang="zh-CN" dirty="0" smtClean="0"/>
          </a:p>
          <a:p>
            <a:pPr lvl="1">
              <a:lnSpc>
                <a:spcPct val="120000"/>
              </a:lnSpc>
            </a:pPr>
            <a:endParaRPr lang="zh-CN" altLang="en-US" dirty="0" smtClean="0"/>
          </a:p>
        </p:txBody>
      </p:sp>
      <p:sp>
        <p:nvSpPr>
          <p:cNvPr id="129028" name="日期占位符 3"/>
          <p:cNvSpPr>
            <a:spLocks noGrp="1"/>
          </p:cNvSpPr>
          <p:nvPr>
            <p:ph type="dt" sz="quarter" idx="10"/>
          </p:nvPr>
        </p:nvSpPr>
        <p:spPr/>
        <p:txBody>
          <a:bodyPr/>
          <a:lstStyle/>
          <a:p>
            <a:fld id="{5952E9B3-F92C-468B-AF2C-711AB5D5BCDC}" type="datetime1">
              <a:rPr lang="zh-CN" altLang="en-US" smtClean="0"/>
              <a:t>2020/2/27</a:t>
            </a:fld>
            <a:endParaRPr lang="en-US" altLang="zh-CN" smtClean="0"/>
          </a:p>
        </p:txBody>
      </p:sp>
      <p:sp>
        <p:nvSpPr>
          <p:cNvPr id="129030" name="灯片编号占位符 5"/>
          <p:cNvSpPr>
            <a:spLocks noGrp="1"/>
          </p:cNvSpPr>
          <p:nvPr>
            <p:ph type="sldNum" sz="quarter" idx="12"/>
          </p:nvPr>
        </p:nvSpPr>
        <p:spPr/>
        <p:txBody>
          <a:bodyPr/>
          <a:lstStyle/>
          <a:p>
            <a:fld id="{DD3CB82E-CD68-40D9-B25E-5C33F86C54DA}" type="slidenum">
              <a:rPr lang="en-US" altLang="zh-CN" smtClean="0"/>
              <a:pPr/>
              <a:t>86</a:t>
            </a:fld>
            <a:endParaRPr lang="en-US" altLang="zh-CN"/>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en-US" altLang="zh-CN" dirty="0" smtClean="0"/>
              <a:t>Recap</a:t>
            </a:r>
            <a:r>
              <a:rPr lang="zh-CN" altLang="en-US" dirty="0" smtClean="0"/>
              <a:t>：</a:t>
            </a:r>
            <a:r>
              <a:rPr lang="zh-CN" altLang="zh-CN" dirty="0" smtClean="0"/>
              <a:t>MIPS的数据表示</a:t>
            </a:r>
          </a:p>
        </p:txBody>
      </p:sp>
      <p:sp>
        <p:nvSpPr>
          <p:cNvPr id="130051" name="内容占位符 2"/>
          <p:cNvSpPr>
            <a:spLocks noGrp="1"/>
          </p:cNvSpPr>
          <p:nvPr>
            <p:ph idx="1"/>
          </p:nvPr>
        </p:nvSpPr>
        <p:spPr/>
        <p:txBody>
          <a:bodyPr>
            <a:normAutofit lnSpcReduction="10000"/>
          </a:bodyPr>
          <a:lstStyle/>
          <a:p>
            <a:r>
              <a:rPr lang="zh-CN" altLang="zh-CN" smtClean="0"/>
              <a:t>整数</a:t>
            </a:r>
            <a:endParaRPr lang="en-US" altLang="zh-CN" smtClean="0"/>
          </a:p>
          <a:p>
            <a:pPr lvl="1"/>
            <a:r>
              <a:rPr lang="zh-CN" altLang="zh-CN" smtClean="0"/>
              <a:t>字节（8位）   半字（16位）字（32位）    双字（64位）</a:t>
            </a:r>
            <a:endParaRPr lang="en-US" altLang="zh-CN" smtClean="0"/>
          </a:p>
          <a:p>
            <a:r>
              <a:rPr lang="zh-CN" altLang="zh-CN" smtClean="0"/>
              <a:t>浮点数</a:t>
            </a:r>
            <a:endParaRPr lang="en-US" altLang="zh-CN" smtClean="0"/>
          </a:p>
          <a:p>
            <a:pPr lvl="1"/>
            <a:r>
              <a:rPr lang="zh-CN" altLang="zh-CN" smtClean="0"/>
              <a:t>单精度浮点数（32位）  双精度浮点数（64位）</a:t>
            </a:r>
            <a:endParaRPr lang="en-US" altLang="zh-CN" smtClean="0"/>
          </a:p>
          <a:p>
            <a:endParaRPr lang="en-US" altLang="zh-CN" smtClean="0"/>
          </a:p>
          <a:p>
            <a:r>
              <a:rPr lang="zh-CN" altLang="zh-CN" smtClean="0"/>
              <a:t>字节、半字或者字在装入64位寄存器时，用零扩展或者用符号位扩展来填充该寄存器的剩余部分。装入以后，对它们将按照64位整数的方式进行运算。</a:t>
            </a:r>
          </a:p>
          <a:p>
            <a:endParaRPr lang="zh-CN" altLang="en-US" smtClean="0"/>
          </a:p>
        </p:txBody>
      </p:sp>
      <p:sp>
        <p:nvSpPr>
          <p:cNvPr id="130052" name="日期占位符 3"/>
          <p:cNvSpPr>
            <a:spLocks noGrp="1"/>
          </p:cNvSpPr>
          <p:nvPr>
            <p:ph type="dt" sz="quarter" idx="10"/>
          </p:nvPr>
        </p:nvSpPr>
        <p:spPr/>
        <p:txBody>
          <a:bodyPr/>
          <a:lstStyle/>
          <a:p>
            <a:fld id="{E35F3D00-2BA2-43EA-A806-499146C7BCD1}" type="datetime1">
              <a:rPr lang="zh-CN" altLang="en-US" smtClean="0"/>
              <a:t>2020/2/27</a:t>
            </a:fld>
            <a:endParaRPr lang="en-US" altLang="zh-CN" smtClean="0"/>
          </a:p>
        </p:txBody>
      </p:sp>
      <p:sp>
        <p:nvSpPr>
          <p:cNvPr id="130054" name="灯片编号占位符 5"/>
          <p:cNvSpPr>
            <a:spLocks noGrp="1"/>
          </p:cNvSpPr>
          <p:nvPr>
            <p:ph type="sldNum" sz="quarter" idx="12"/>
          </p:nvPr>
        </p:nvSpPr>
        <p:spPr/>
        <p:txBody>
          <a:bodyPr/>
          <a:lstStyle/>
          <a:p>
            <a:fld id="{118D5A99-20EF-489C-BB28-9E13EDCFFA67}" type="slidenum">
              <a:rPr lang="en-US" altLang="zh-CN" smtClean="0"/>
              <a:pPr/>
              <a:t>87</a:t>
            </a:fld>
            <a:endParaRPr lang="en-US" altLang="zh-CN"/>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en-US" altLang="zh-CN" dirty="0" smtClean="0"/>
              <a:t>Recap</a:t>
            </a:r>
            <a:r>
              <a:rPr lang="zh-CN" altLang="en-US" dirty="0" smtClean="0"/>
              <a:t>：</a:t>
            </a:r>
            <a:r>
              <a:rPr lang="zh-CN" altLang="zh-CN" dirty="0" smtClean="0"/>
              <a:t>MIPS的寻址方式</a:t>
            </a:r>
            <a:endParaRPr lang="zh-CN" altLang="en-US" dirty="0" smtClean="0"/>
          </a:p>
        </p:txBody>
      </p:sp>
      <p:sp>
        <p:nvSpPr>
          <p:cNvPr id="131075" name="内容占位符 2"/>
          <p:cNvSpPr>
            <a:spLocks noGrp="1"/>
          </p:cNvSpPr>
          <p:nvPr>
            <p:ph idx="1"/>
          </p:nvPr>
        </p:nvSpPr>
        <p:spPr/>
        <p:txBody>
          <a:bodyPr/>
          <a:lstStyle/>
          <a:p>
            <a:r>
              <a:rPr lang="zh-CN" altLang="zh-CN" smtClean="0"/>
              <a:t>立即数寻址与偏移量寻址</a:t>
            </a:r>
            <a:endParaRPr lang="en-US" altLang="zh-CN" smtClean="0"/>
          </a:p>
          <a:p>
            <a:pPr lvl="1"/>
            <a:r>
              <a:rPr lang="zh-CN" altLang="zh-CN" smtClean="0"/>
              <a:t>立即数字段和偏移量字段都是16位的。</a:t>
            </a:r>
          </a:p>
          <a:p>
            <a:r>
              <a:rPr lang="zh-CN" altLang="zh-CN" smtClean="0"/>
              <a:t>寄存器间接寻址是通过把0作为偏移量来实现的</a:t>
            </a:r>
          </a:p>
          <a:p>
            <a:r>
              <a:rPr lang="zh-CN" altLang="zh-CN" smtClean="0"/>
              <a:t>16位绝对寻址是通过把R0（其值永远为0）作为基址寄存器来完成的</a:t>
            </a:r>
          </a:p>
          <a:p>
            <a:r>
              <a:rPr lang="zh-CN" altLang="zh-CN" smtClean="0"/>
              <a:t>MIPS的存储器是按字节寻址的，地址为64位</a:t>
            </a:r>
          </a:p>
          <a:p>
            <a:r>
              <a:rPr lang="zh-CN" altLang="zh-CN" smtClean="0"/>
              <a:t>所有存储器访问都必须是边界对齐的</a:t>
            </a:r>
          </a:p>
          <a:p>
            <a:endParaRPr lang="zh-CN" altLang="en-US" smtClean="0"/>
          </a:p>
        </p:txBody>
      </p:sp>
      <p:sp>
        <p:nvSpPr>
          <p:cNvPr id="131076" name="日期占位符 3"/>
          <p:cNvSpPr>
            <a:spLocks noGrp="1"/>
          </p:cNvSpPr>
          <p:nvPr>
            <p:ph type="dt" sz="quarter" idx="10"/>
          </p:nvPr>
        </p:nvSpPr>
        <p:spPr/>
        <p:txBody>
          <a:bodyPr/>
          <a:lstStyle/>
          <a:p>
            <a:fld id="{A7B4D168-0A29-462B-80EA-70A1F742A0EE}" type="datetime1">
              <a:rPr lang="zh-CN" altLang="en-US" smtClean="0"/>
              <a:t>2020/2/27</a:t>
            </a:fld>
            <a:endParaRPr lang="en-US" altLang="zh-CN" smtClean="0"/>
          </a:p>
        </p:txBody>
      </p:sp>
      <p:sp>
        <p:nvSpPr>
          <p:cNvPr id="131078" name="灯片编号占位符 5"/>
          <p:cNvSpPr>
            <a:spLocks noGrp="1"/>
          </p:cNvSpPr>
          <p:nvPr>
            <p:ph type="sldNum" sz="quarter" idx="12"/>
          </p:nvPr>
        </p:nvSpPr>
        <p:spPr/>
        <p:txBody>
          <a:bodyPr/>
          <a:lstStyle/>
          <a:p>
            <a:fld id="{2FBC350D-1B3B-4990-A4DC-512414E7C601}" type="slidenum">
              <a:rPr lang="en-US" altLang="zh-CN" smtClean="0"/>
              <a:pPr/>
              <a:t>88</a:t>
            </a:fld>
            <a:endParaRPr lang="en-US" altLang="zh-CN"/>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normAutofit/>
          </a:bodyPr>
          <a:lstStyle/>
          <a:p>
            <a:r>
              <a:rPr lang="en-US" altLang="zh-CN" sz="2800" dirty="0" smtClean="0"/>
              <a:t>Recap</a:t>
            </a:r>
            <a:r>
              <a:rPr lang="zh-CN" altLang="en-US" sz="2800" dirty="0" smtClean="0"/>
              <a:t>：存储器中的数据存放（存储字长为 32 位）</a:t>
            </a:r>
          </a:p>
        </p:txBody>
      </p:sp>
      <p:sp>
        <p:nvSpPr>
          <p:cNvPr id="132099" name="日期占位符 3"/>
          <p:cNvSpPr>
            <a:spLocks noGrp="1"/>
          </p:cNvSpPr>
          <p:nvPr>
            <p:ph type="dt" sz="half" idx="10"/>
          </p:nvPr>
        </p:nvSpPr>
        <p:spPr/>
        <p:txBody>
          <a:bodyPr/>
          <a:lstStyle/>
          <a:p>
            <a:fld id="{D37503E2-4536-43EA-814B-BEC5E669DC04}" type="datetime1">
              <a:rPr lang="zh-CN" altLang="en-US" smtClean="0"/>
              <a:t>2020/2/27</a:t>
            </a:fld>
            <a:endParaRPr lang="en-US" altLang="zh-CN" smtClean="0"/>
          </a:p>
        </p:txBody>
      </p:sp>
      <p:sp>
        <p:nvSpPr>
          <p:cNvPr id="132101" name="灯片编号占位符 5"/>
          <p:cNvSpPr>
            <a:spLocks noGrp="1"/>
          </p:cNvSpPr>
          <p:nvPr>
            <p:ph type="sldNum" sz="quarter" idx="12"/>
          </p:nvPr>
        </p:nvSpPr>
        <p:spPr/>
        <p:txBody>
          <a:bodyPr/>
          <a:lstStyle/>
          <a:p>
            <a:fld id="{EA8944A9-2171-4F89-84A8-BAF5A5A0F972}" type="slidenum">
              <a:rPr lang="en-US" altLang="zh-CN" smtClean="0"/>
              <a:pPr/>
              <a:t>89</a:t>
            </a:fld>
            <a:endParaRPr lang="en-US" altLang="zh-CN"/>
          </a:p>
        </p:txBody>
      </p:sp>
      <p:grpSp>
        <p:nvGrpSpPr>
          <p:cNvPr id="2" name="Group 3"/>
          <p:cNvGrpSpPr>
            <a:grpSpLocks/>
          </p:cNvGrpSpPr>
          <p:nvPr/>
        </p:nvGrpSpPr>
        <p:grpSpPr bwMode="auto">
          <a:xfrm>
            <a:off x="533400" y="885825"/>
            <a:ext cx="8372475" cy="4022725"/>
            <a:chOff x="0" y="76"/>
            <a:chExt cx="5274" cy="2534"/>
          </a:xfrm>
        </p:grpSpPr>
        <p:grpSp>
          <p:nvGrpSpPr>
            <p:cNvPr id="3" name="Group 4"/>
            <p:cNvGrpSpPr>
              <a:grpSpLocks/>
            </p:cNvGrpSpPr>
            <p:nvPr/>
          </p:nvGrpSpPr>
          <p:grpSpPr bwMode="auto">
            <a:xfrm>
              <a:off x="0" y="85"/>
              <a:ext cx="5274" cy="2525"/>
              <a:chOff x="0" y="76"/>
              <a:chExt cx="5274" cy="2525"/>
            </a:xfrm>
          </p:grpSpPr>
          <p:grpSp>
            <p:nvGrpSpPr>
              <p:cNvPr id="4" name="Group 5"/>
              <p:cNvGrpSpPr>
                <a:grpSpLocks/>
              </p:cNvGrpSpPr>
              <p:nvPr/>
            </p:nvGrpSpPr>
            <p:grpSpPr bwMode="auto">
              <a:xfrm>
                <a:off x="9" y="76"/>
                <a:ext cx="5265" cy="2525"/>
                <a:chOff x="0" y="76"/>
                <a:chExt cx="5265" cy="2525"/>
              </a:xfrm>
            </p:grpSpPr>
            <p:sp>
              <p:nvSpPr>
                <p:cNvPr id="132130" name="Text Box 6"/>
                <p:cNvSpPr txBox="1">
                  <a:spLocks noChangeArrowheads="1"/>
                </p:cNvSpPr>
                <p:nvPr/>
              </p:nvSpPr>
              <p:spPr bwMode="auto">
                <a:xfrm>
                  <a:off x="4134" y="76"/>
                  <a:ext cx="1131" cy="231"/>
                </a:xfrm>
                <a:prstGeom prst="rect">
                  <a:avLst/>
                </a:prstGeom>
                <a:noFill/>
                <a:ln w="9525">
                  <a:noFill/>
                  <a:miter lim="800000"/>
                  <a:headEnd/>
                  <a:tailEnd/>
                </a:ln>
                <a:effectLst/>
              </p:spPr>
              <p:txBody>
                <a:bodyPr wrap="none">
                  <a:spAutoFit/>
                </a:bodyPr>
                <a:lstStyle/>
                <a:p>
                  <a:r>
                    <a:rPr lang="zh-CN" altLang="en-US" b="1" dirty="0">
                      <a:latin typeface="Times New Roman" pitchFamily="18" charset="0"/>
                      <a:ea typeface="宋体" pitchFamily="2" charset="-122"/>
                    </a:rPr>
                    <a:t>地址（十进制）</a:t>
                  </a:r>
                </a:p>
              </p:txBody>
            </p:sp>
            <p:sp>
              <p:nvSpPr>
                <p:cNvPr id="132131" name="Text Box 7"/>
                <p:cNvSpPr txBox="1">
                  <a:spLocks noChangeArrowheads="1"/>
                </p:cNvSpPr>
                <p:nvPr/>
              </p:nvSpPr>
              <p:spPr bwMode="auto">
                <a:xfrm>
                  <a:off x="4704" y="292"/>
                  <a:ext cx="276" cy="2268"/>
                </a:xfrm>
                <a:prstGeom prst="rect">
                  <a:avLst/>
                </a:prstGeom>
                <a:noFill/>
                <a:ln w="9525">
                  <a:noFill/>
                  <a:miter lim="800000"/>
                  <a:headEnd/>
                  <a:tailEnd/>
                </a:ln>
                <a:effectLst/>
              </p:spPr>
              <p:txBody>
                <a:bodyPr wrap="none">
                  <a:spAutoFit/>
                </a:bodyPr>
                <a:lstStyle/>
                <a:p>
                  <a:pPr>
                    <a:lnSpc>
                      <a:spcPct val="115000"/>
                    </a:lnSpc>
                  </a:pPr>
                  <a:r>
                    <a:rPr lang="zh-CN" altLang="en-US" sz="2000" b="1">
                      <a:latin typeface="Times New Roman" pitchFamily="18" charset="0"/>
                      <a:ea typeface="宋体" pitchFamily="2" charset="-122"/>
                    </a:rPr>
                    <a:t>  0</a:t>
                  </a:r>
                </a:p>
                <a:p>
                  <a:pPr>
                    <a:lnSpc>
                      <a:spcPct val="115000"/>
                    </a:lnSpc>
                  </a:pPr>
                  <a:r>
                    <a:rPr lang="zh-CN" altLang="en-US" sz="2000" b="1">
                      <a:latin typeface="Times New Roman" pitchFamily="18" charset="0"/>
                      <a:ea typeface="宋体" pitchFamily="2" charset="-122"/>
                    </a:rPr>
                    <a:t>  4</a:t>
                  </a:r>
                </a:p>
                <a:p>
                  <a:pPr>
                    <a:lnSpc>
                      <a:spcPct val="115000"/>
                    </a:lnSpc>
                  </a:pPr>
                  <a:r>
                    <a:rPr lang="zh-CN" altLang="en-US" sz="2000" b="1">
                      <a:latin typeface="Times New Roman" pitchFamily="18" charset="0"/>
                      <a:ea typeface="宋体" pitchFamily="2" charset="-122"/>
                    </a:rPr>
                    <a:t>  8</a:t>
                  </a:r>
                </a:p>
                <a:p>
                  <a:pPr>
                    <a:lnSpc>
                      <a:spcPct val="115000"/>
                    </a:lnSpc>
                  </a:pPr>
                  <a:r>
                    <a:rPr lang="zh-CN" altLang="en-US" sz="2000" b="1">
                      <a:latin typeface="Times New Roman" pitchFamily="18" charset="0"/>
                      <a:ea typeface="宋体" pitchFamily="2" charset="-122"/>
                    </a:rPr>
                    <a:t>12</a:t>
                  </a:r>
                </a:p>
                <a:p>
                  <a:pPr>
                    <a:lnSpc>
                      <a:spcPct val="115000"/>
                    </a:lnSpc>
                  </a:pPr>
                  <a:r>
                    <a:rPr lang="zh-CN" altLang="en-US" sz="2000" b="1">
                      <a:latin typeface="Times New Roman" pitchFamily="18" charset="0"/>
                      <a:ea typeface="宋体" pitchFamily="2" charset="-122"/>
                    </a:rPr>
                    <a:t>16</a:t>
                  </a:r>
                </a:p>
                <a:p>
                  <a:pPr>
                    <a:lnSpc>
                      <a:spcPct val="115000"/>
                    </a:lnSpc>
                  </a:pPr>
                  <a:r>
                    <a:rPr lang="zh-CN" altLang="en-US" sz="2000" b="1">
                      <a:latin typeface="Times New Roman" pitchFamily="18" charset="0"/>
                      <a:ea typeface="宋体" pitchFamily="2" charset="-122"/>
                    </a:rPr>
                    <a:t>20</a:t>
                  </a:r>
                </a:p>
                <a:p>
                  <a:pPr>
                    <a:lnSpc>
                      <a:spcPct val="115000"/>
                    </a:lnSpc>
                  </a:pPr>
                  <a:r>
                    <a:rPr lang="zh-CN" altLang="en-US" sz="2000" b="1">
                      <a:latin typeface="Times New Roman" pitchFamily="18" charset="0"/>
                      <a:ea typeface="宋体" pitchFamily="2" charset="-122"/>
                    </a:rPr>
                    <a:t>24</a:t>
                  </a:r>
                </a:p>
                <a:p>
                  <a:pPr>
                    <a:lnSpc>
                      <a:spcPct val="115000"/>
                    </a:lnSpc>
                  </a:pPr>
                  <a:r>
                    <a:rPr lang="zh-CN" altLang="en-US" sz="2000" b="1">
                      <a:latin typeface="Times New Roman" pitchFamily="18" charset="0"/>
                      <a:ea typeface="宋体" pitchFamily="2" charset="-122"/>
                    </a:rPr>
                    <a:t>28</a:t>
                  </a:r>
                </a:p>
                <a:p>
                  <a:pPr>
                    <a:lnSpc>
                      <a:spcPct val="115000"/>
                    </a:lnSpc>
                  </a:pPr>
                  <a:r>
                    <a:rPr lang="zh-CN" altLang="en-US" sz="2000" b="1">
                      <a:latin typeface="Times New Roman" pitchFamily="18" charset="0"/>
                      <a:ea typeface="宋体" pitchFamily="2" charset="-122"/>
                    </a:rPr>
                    <a:t>32</a:t>
                  </a:r>
                </a:p>
                <a:p>
                  <a:pPr>
                    <a:lnSpc>
                      <a:spcPct val="115000"/>
                    </a:lnSpc>
                  </a:pPr>
                  <a:r>
                    <a:rPr lang="zh-CN" altLang="en-US" sz="2000" b="1">
                      <a:latin typeface="Times New Roman" pitchFamily="18" charset="0"/>
                      <a:ea typeface="宋体" pitchFamily="2" charset="-122"/>
                    </a:rPr>
                    <a:t>36</a:t>
                  </a:r>
                </a:p>
              </p:txBody>
            </p:sp>
            <p:grpSp>
              <p:nvGrpSpPr>
                <p:cNvPr id="5" name="Group 8"/>
                <p:cNvGrpSpPr>
                  <a:grpSpLocks/>
                </p:cNvGrpSpPr>
                <p:nvPr/>
              </p:nvGrpSpPr>
              <p:grpSpPr bwMode="auto">
                <a:xfrm>
                  <a:off x="0" y="355"/>
                  <a:ext cx="4546" cy="2246"/>
                  <a:chOff x="0" y="0"/>
                  <a:chExt cx="4546" cy="2246"/>
                </a:xfrm>
              </p:grpSpPr>
              <p:sp>
                <p:nvSpPr>
                  <p:cNvPr id="132133" name="Rectangle 9"/>
                  <p:cNvSpPr>
                    <a:spLocks noChangeArrowheads="1"/>
                  </p:cNvSpPr>
                  <p:nvPr/>
                </p:nvSpPr>
                <p:spPr bwMode="auto">
                  <a:xfrm>
                    <a:off x="224" y="2034"/>
                    <a:ext cx="4322" cy="212"/>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双字</a:t>
                    </a:r>
                  </a:p>
                </p:txBody>
              </p:sp>
              <p:sp>
                <p:nvSpPr>
                  <p:cNvPr id="132134" name="Rectangle 10"/>
                  <p:cNvSpPr>
                    <a:spLocks noChangeArrowheads="1"/>
                  </p:cNvSpPr>
                  <p:nvPr/>
                </p:nvSpPr>
                <p:spPr bwMode="auto">
                  <a:xfrm>
                    <a:off x="224" y="1820"/>
                    <a:ext cx="4322"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双字（地址32）</a:t>
                    </a:r>
                  </a:p>
                </p:txBody>
              </p:sp>
              <p:sp>
                <p:nvSpPr>
                  <p:cNvPr id="132135" name="Rectangle 11"/>
                  <p:cNvSpPr>
                    <a:spLocks noChangeArrowheads="1"/>
                  </p:cNvSpPr>
                  <p:nvPr/>
                </p:nvSpPr>
                <p:spPr bwMode="auto">
                  <a:xfrm>
                    <a:off x="224" y="1594"/>
                    <a:ext cx="4322" cy="213"/>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双字</a:t>
                    </a:r>
                  </a:p>
                </p:txBody>
              </p:sp>
              <p:sp>
                <p:nvSpPr>
                  <p:cNvPr id="132136" name="Rectangle 12"/>
                  <p:cNvSpPr>
                    <a:spLocks noChangeArrowheads="1"/>
                  </p:cNvSpPr>
                  <p:nvPr/>
                </p:nvSpPr>
                <p:spPr bwMode="auto">
                  <a:xfrm>
                    <a:off x="224" y="1352"/>
                    <a:ext cx="4322" cy="211"/>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双字（地址24）</a:t>
                    </a:r>
                  </a:p>
                </p:txBody>
              </p:sp>
              <p:sp>
                <p:nvSpPr>
                  <p:cNvPr id="132137" name="Rectangle 13"/>
                  <p:cNvSpPr>
                    <a:spLocks noChangeArrowheads="1"/>
                  </p:cNvSpPr>
                  <p:nvPr/>
                </p:nvSpPr>
                <p:spPr bwMode="auto">
                  <a:xfrm>
                    <a:off x="2453" y="1142"/>
                    <a:ext cx="2093" cy="212"/>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半字（地址20）</a:t>
                    </a:r>
                  </a:p>
                </p:txBody>
              </p:sp>
              <p:sp>
                <p:nvSpPr>
                  <p:cNvPr id="132138" name="Rectangle 14"/>
                  <p:cNvSpPr>
                    <a:spLocks noChangeArrowheads="1"/>
                  </p:cNvSpPr>
                  <p:nvPr/>
                </p:nvSpPr>
                <p:spPr bwMode="auto">
                  <a:xfrm>
                    <a:off x="224" y="1142"/>
                    <a:ext cx="2229" cy="212"/>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半字（地址22）</a:t>
                    </a:r>
                  </a:p>
                </p:txBody>
              </p:sp>
              <p:sp>
                <p:nvSpPr>
                  <p:cNvPr id="132139" name="Rectangle 15"/>
                  <p:cNvSpPr>
                    <a:spLocks noChangeArrowheads="1"/>
                  </p:cNvSpPr>
                  <p:nvPr/>
                </p:nvSpPr>
                <p:spPr bwMode="auto">
                  <a:xfrm>
                    <a:off x="2453" y="927"/>
                    <a:ext cx="2093" cy="215"/>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半字（地址16）</a:t>
                    </a:r>
                  </a:p>
                </p:txBody>
              </p:sp>
              <p:sp>
                <p:nvSpPr>
                  <p:cNvPr id="132140" name="Rectangle 16"/>
                  <p:cNvSpPr>
                    <a:spLocks noChangeArrowheads="1"/>
                  </p:cNvSpPr>
                  <p:nvPr/>
                </p:nvSpPr>
                <p:spPr bwMode="auto">
                  <a:xfrm>
                    <a:off x="224" y="927"/>
                    <a:ext cx="2229" cy="215"/>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半字（地址18）</a:t>
                    </a:r>
                  </a:p>
                </p:txBody>
              </p:sp>
              <p:sp>
                <p:nvSpPr>
                  <p:cNvPr id="132141" name="Rectangle 17"/>
                  <p:cNvSpPr>
                    <a:spLocks noChangeArrowheads="1"/>
                  </p:cNvSpPr>
                  <p:nvPr/>
                </p:nvSpPr>
                <p:spPr bwMode="auto">
                  <a:xfrm>
                    <a:off x="3453" y="476"/>
                    <a:ext cx="1080"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a:t>
                    </a:r>
                    <a:r>
                      <a:rPr lang="zh-CN" altLang="zh-CN" sz="800" b="1">
                        <a:latin typeface="Times New Roman" pitchFamily="18" charset="0"/>
                        <a:ea typeface="宋体" pitchFamily="2" charset="-122"/>
                      </a:rPr>
                      <a:t>    </a:t>
                    </a:r>
                    <a:r>
                      <a:rPr lang="zh-CN" altLang="zh-CN" b="1">
                        <a:latin typeface="Times New Roman" pitchFamily="18" charset="0"/>
                        <a:ea typeface="宋体" pitchFamily="2" charset="-122"/>
                      </a:rPr>
                      <a:t>8）</a:t>
                    </a:r>
                  </a:p>
                </p:txBody>
              </p:sp>
              <p:sp>
                <p:nvSpPr>
                  <p:cNvPr id="132142" name="Rectangle 18"/>
                  <p:cNvSpPr>
                    <a:spLocks noChangeArrowheads="1"/>
                  </p:cNvSpPr>
                  <p:nvPr/>
                </p:nvSpPr>
                <p:spPr bwMode="auto">
                  <a:xfrm>
                    <a:off x="2256" y="476"/>
                    <a:ext cx="1251"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a:t>
                    </a:r>
                    <a:r>
                      <a:rPr lang="zh-CN" altLang="zh-CN" sz="800" b="1">
                        <a:latin typeface="Times New Roman" pitchFamily="18" charset="0"/>
                        <a:ea typeface="宋体" pitchFamily="2" charset="-122"/>
                      </a:rPr>
                      <a:t>    </a:t>
                    </a:r>
                    <a:r>
                      <a:rPr lang="zh-CN" altLang="zh-CN" b="1">
                        <a:latin typeface="Times New Roman" pitchFamily="18" charset="0"/>
                        <a:ea typeface="宋体" pitchFamily="2" charset="-122"/>
                      </a:rPr>
                      <a:t>9）</a:t>
                    </a:r>
                  </a:p>
                </p:txBody>
              </p:sp>
              <p:sp>
                <p:nvSpPr>
                  <p:cNvPr id="132143" name="Rectangle 19"/>
                  <p:cNvSpPr>
                    <a:spLocks noChangeArrowheads="1"/>
                  </p:cNvSpPr>
                  <p:nvPr/>
                </p:nvSpPr>
                <p:spPr bwMode="auto">
                  <a:xfrm>
                    <a:off x="1165" y="476"/>
                    <a:ext cx="1101" cy="214"/>
                  </a:xfrm>
                  <a:prstGeom prst="rect">
                    <a:avLst/>
                  </a:prstGeom>
                  <a:noFill/>
                  <a:ln w="9525">
                    <a:noFill/>
                    <a:miter lim="800000"/>
                    <a:headEnd/>
                    <a:tailEnd/>
                  </a:ln>
                  <a:effectLst/>
                </p:spPr>
                <p:txBody>
                  <a:bodyPr lIns="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字节（地址10）</a:t>
                    </a:r>
                  </a:p>
                </p:txBody>
              </p:sp>
              <p:sp>
                <p:nvSpPr>
                  <p:cNvPr id="132144" name="Rectangle 20"/>
                  <p:cNvSpPr>
                    <a:spLocks noChangeArrowheads="1"/>
                  </p:cNvSpPr>
                  <p:nvPr/>
                </p:nvSpPr>
                <p:spPr bwMode="auto">
                  <a:xfrm>
                    <a:off x="0" y="476"/>
                    <a:ext cx="1128"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字节（地址11）</a:t>
                    </a:r>
                  </a:p>
                </p:txBody>
              </p:sp>
              <p:sp>
                <p:nvSpPr>
                  <p:cNvPr id="132145" name="Rectangle 21"/>
                  <p:cNvSpPr>
                    <a:spLocks noChangeArrowheads="1"/>
                  </p:cNvSpPr>
                  <p:nvPr/>
                </p:nvSpPr>
                <p:spPr bwMode="auto">
                  <a:xfrm>
                    <a:off x="224" y="227"/>
                    <a:ext cx="4322" cy="212"/>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字（地址 4）</a:t>
                    </a:r>
                  </a:p>
                </p:txBody>
              </p:sp>
              <p:sp>
                <p:nvSpPr>
                  <p:cNvPr id="132146" name="Rectangle 22"/>
                  <p:cNvSpPr>
                    <a:spLocks noChangeArrowheads="1"/>
                  </p:cNvSpPr>
                  <p:nvPr/>
                </p:nvSpPr>
                <p:spPr bwMode="auto">
                  <a:xfrm>
                    <a:off x="224" y="38"/>
                    <a:ext cx="4322" cy="181"/>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字（地址 0）</a:t>
                    </a:r>
                  </a:p>
                </p:txBody>
              </p:sp>
              <p:sp>
                <p:nvSpPr>
                  <p:cNvPr id="132147" name="未知"/>
                  <p:cNvSpPr>
                    <a:spLocks/>
                  </p:cNvSpPr>
                  <p:nvPr/>
                </p:nvSpPr>
                <p:spPr bwMode="auto">
                  <a:xfrm>
                    <a:off x="20" y="224"/>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48" name="Line 24"/>
                  <p:cNvSpPr>
                    <a:spLocks noChangeShapeType="1"/>
                  </p:cNvSpPr>
                  <p:nvPr/>
                </p:nvSpPr>
                <p:spPr bwMode="auto">
                  <a:xfrm>
                    <a:off x="0" y="0"/>
                    <a:ext cx="0" cy="2246"/>
                  </a:xfrm>
                  <a:prstGeom prst="line">
                    <a:avLst/>
                  </a:prstGeom>
                  <a:noFill/>
                  <a:ln w="28575" cap="sq">
                    <a:solidFill>
                      <a:schemeClr val="tx1"/>
                    </a:solidFill>
                    <a:round/>
                    <a:headEnd/>
                    <a:tailEnd/>
                  </a:ln>
                  <a:effectLst/>
                </p:spPr>
                <p:txBody>
                  <a:bodyPr wrap="none" lIns="57150" tIns="0" rIns="19050" bIns="0" anchor="ctr" anchorCtr="1"/>
                  <a:lstStyle/>
                  <a:p>
                    <a:endParaRPr lang="zh-CN" altLang="en-US"/>
                  </a:p>
                </p:txBody>
              </p:sp>
              <p:sp>
                <p:nvSpPr>
                  <p:cNvPr id="132149" name="Line 25"/>
                  <p:cNvSpPr>
                    <a:spLocks noChangeShapeType="1"/>
                  </p:cNvSpPr>
                  <p:nvPr/>
                </p:nvSpPr>
                <p:spPr bwMode="auto">
                  <a:xfrm>
                    <a:off x="4546" y="0"/>
                    <a:ext cx="0" cy="2246"/>
                  </a:xfrm>
                  <a:prstGeom prst="line">
                    <a:avLst/>
                  </a:prstGeom>
                  <a:noFill/>
                  <a:ln w="28575" cap="sq">
                    <a:solidFill>
                      <a:schemeClr val="tx1"/>
                    </a:solidFill>
                    <a:round/>
                    <a:headEnd/>
                    <a:tailEnd/>
                  </a:ln>
                  <a:effectLst/>
                </p:spPr>
                <p:txBody>
                  <a:bodyPr wrap="none" lIns="57150" tIns="0" rIns="19050" bIns="0" anchor="ctr" anchorCtr="1"/>
                  <a:lstStyle/>
                  <a:p>
                    <a:endParaRPr lang="zh-CN" altLang="en-US"/>
                  </a:p>
                </p:txBody>
              </p:sp>
              <p:sp>
                <p:nvSpPr>
                  <p:cNvPr id="132150" name="未知"/>
                  <p:cNvSpPr>
                    <a:spLocks/>
                  </p:cNvSpPr>
                  <p:nvPr/>
                </p:nvSpPr>
                <p:spPr bwMode="auto">
                  <a:xfrm>
                    <a:off x="0" y="0"/>
                    <a:ext cx="4546" cy="1"/>
                  </a:xfrm>
                  <a:custGeom>
                    <a:avLst/>
                    <a:gdLst>
                      <a:gd name="T0" fmla="*/ 0 w 4140"/>
                      <a:gd name="T1" fmla="*/ 0 h 1"/>
                      <a:gd name="T2" fmla="*/ 75256 w 4140"/>
                      <a:gd name="T3" fmla="*/ 0 h 1"/>
                      <a:gd name="T4" fmla="*/ 0 60000 65536"/>
                      <a:gd name="T5" fmla="*/ 0 60000 65536"/>
                    </a:gdLst>
                    <a:ahLst/>
                    <a:cxnLst>
                      <a:cxn ang="T4">
                        <a:pos x="T0" y="T1"/>
                      </a:cxn>
                      <a:cxn ang="T5">
                        <a:pos x="T2" y="T3"/>
                      </a:cxn>
                    </a:cxnLst>
                    <a:rect l="0" t="0" r="r" b="b"/>
                    <a:pathLst>
                      <a:path w="4140" h="1">
                        <a:moveTo>
                          <a:pt x="0" y="0"/>
                        </a:moveTo>
                        <a:lnTo>
                          <a:pt x="4140" y="0"/>
                        </a:lnTo>
                      </a:path>
                    </a:pathLst>
                  </a:custGeom>
                  <a:noFill/>
                  <a:ln w="28575" cap="sq" cmpd="sng">
                    <a:solidFill>
                      <a:schemeClr val="tx1"/>
                    </a:solidFill>
                    <a:round/>
                    <a:headEnd/>
                    <a:tailEnd/>
                  </a:ln>
                  <a:effectLst/>
                </p:spPr>
                <p:txBody>
                  <a:bodyPr wrap="none" lIns="57150" tIns="0" rIns="19050" bIns="0" anchor="ctr" anchorCtr="1"/>
                  <a:lstStyle/>
                  <a:p>
                    <a:endParaRPr lang="zh-CN" altLang="en-US"/>
                  </a:p>
                </p:txBody>
              </p:sp>
              <p:sp>
                <p:nvSpPr>
                  <p:cNvPr id="132151" name="未知"/>
                  <p:cNvSpPr>
                    <a:spLocks/>
                  </p:cNvSpPr>
                  <p:nvPr/>
                </p:nvSpPr>
                <p:spPr bwMode="auto">
                  <a:xfrm>
                    <a:off x="1133" y="446"/>
                    <a:ext cx="1" cy="452"/>
                  </a:xfrm>
                  <a:custGeom>
                    <a:avLst/>
                    <a:gdLst>
                      <a:gd name="T0" fmla="*/ 0 w 1"/>
                      <a:gd name="T1" fmla="*/ 0 h 432"/>
                      <a:gd name="T2" fmla="*/ 0 w 1"/>
                      <a:gd name="T3" fmla="*/ 1755 h 432"/>
                      <a:gd name="T4" fmla="*/ 0 60000 65536"/>
                      <a:gd name="T5" fmla="*/ 0 60000 65536"/>
                    </a:gdLst>
                    <a:ahLst/>
                    <a:cxnLst>
                      <a:cxn ang="T4">
                        <a:pos x="T0" y="T1"/>
                      </a:cxn>
                      <a:cxn ang="T5">
                        <a:pos x="T2" y="T3"/>
                      </a:cxn>
                    </a:cxnLst>
                    <a:rect l="0" t="0" r="r" b="b"/>
                    <a:pathLst>
                      <a:path w="1" h="432">
                        <a:moveTo>
                          <a:pt x="0" y="0"/>
                        </a:moveTo>
                        <a:lnTo>
                          <a:pt x="0" y="432"/>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2" name="未知"/>
                  <p:cNvSpPr>
                    <a:spLocks/>
                  </p:cNvSpPr>
                  <p:nvPr/>
                </p:nvSpPr>
                <p:spPr bwMode="auto">
                  <a:xfrm>
                    <a:off x="2273" y="451"/>
                    <a:ext cx="1" cy="903"/>
                  </a:xfrm>
                  <a:custGeom>
                    <a:avLst/>
                    <a:gdLst>
                      <a:gd name="T0" fmla="*/ 0 w 1"/>
                      <a:gd name="T1" fmla="*/ 0 h 864"/>
                      <a:gd name="T2" fmla="*/ 0 w 1"/>
                      <a:gd name="T3" fmla="*/ 3401 h 864"/>
                      <a:gd name="T4" fmla="*/ 0 60000 65536"/>
                      <a:gd name="T5" fmla="*/ 0 60000 65536"/>
                    </a:gdLst>
                    <a:ahLst/>
                    <a:cxnLst>
                      <a:cxn ang="T4">
                        <a:pos x="T0" y="T1"/>
                      </a:cxn>
                      <a:cxn ang="T5">
                        <a:pos x="T2" y="T3"/>
                      </a:cxn>
                    </a:cxnLst>
                    <a:rect l="0" t="0" r="r" b="b"/>
                    <a:pathLst>
                      <a:path w="1" h="864">
                        <a:moveTo>
                          <a:pt x="0" y="0"/>
                        </a:moveTo>
                        <a:lnTo>
                          <a:pt x="0" y="864"/>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3" name="未知"/>
                  <p:cNvSpPr>
                    <a:spLocks/>
                  </p:cNvSpPr>
                  <p:nvPr/>
                </p:nvSpPr>
                <p:spPr bwMode="auto">
                  <a:xfrm>
                    <a:off x="0" y="449"/>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4" name="未知"/>
                  <p:cNvSpPr>
                    <a:spLocks/>
                  </p:cNvSpPr>
                  <p:nvPr/>
                </p:nvSpPr>
                <p:spPr bwMode="auto">
                  <a:xfrm>
                    <a:off x="0" y="673"/>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5" name="未知"/>
                  <p:cNvSpPr>
                    <a:spLocks/>
                  </p:cNvSpPr>
                  <p:nvPr/>
                </p:nvSpPr>
                <p:spPr bwMode="auto">
                  <a:xfrm>
                    <a:off x="0" y="897"/>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6" name="未知"/>
                  <p:cNvSpPr>
                    <a:spLocks/>
                  </p:cNvSpPr>
                  <p:nvPr/>
                </p:nvSpPr>
                <p:spPr bwMode="auto">
                  <a:xfrm>
                    <a:off x="0" y="1122"/>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7" name="未知"/>
                  <p:cNvSpPr>
                    <a:spLocks/>
                  </p:cNvSpPr>
                  <p:nvPr/>
                </p:nvSpPr>
                <p:spPr bwMode="auto">
                  <a:xfrm>
                    <a:off x="0" y="1347"/>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8" name="未知"/>
                  <p:cNvSpPr>
                    <a:spLocks/>
                  </p:cNvSpPr>
                  <p:nvPr/>
                </p:nvSpPr>
                <p:spPr bwMode="auto">
                  <a:xfrm>
                    <a:off x="7" y="1571"/>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59" name="未知"/>
                  <p:cNvSpPr>
                    <a:spLocks/>
                  </p:cNvSpPr>
                  <p:nvPr/>
                </p:nvSpPr>
                <p:spPr bwMode="auto">
                  <a:xfrm>
                    <a:off x="0" y="1795"/>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60" name="未知"/>
                  <p:cNvSpPr>
                    <a:spLocks/>
                  </p:cNvSpPr>
                  <p:nvPr/>
                </p:nvSpPr>
                <p:spPr bwMode="auto">
                  <a:xfrm>
                    <a:off x="0" y="2020"/>
                    <a:ext cx="4526" cy="1"/>
                  </a:xfrm>
                  <a:custGeom>
                    <a:avLst/>
                    <a:gdLst>
                      <a:gd name="T0" fmla="*/ 0 w 4122"/>
                      <a:gd name="T1" fmla="*/ 0 h 1"/>
                      <a:gd name="T2" fmla="*/ 74799 w 4122"/>
                      <a:gd name="T3" fmla="*/ 0 h 1"/>
                      <a:gd name="T4" fmla="*/ 0 60000 65536"/>
                      <a:gd name="T5" fmla="*/ 0 60000 65536"/>
                    </a:gdLst>
                    <a:ahLst/>
                    <a:cxnLst>
                      <a:cxn ang="T4">
                        <a:pos x="T0" y="T1"/>
                      </a:cxn>
                      <a:cxn ang="T5">
                        <a:pos x="T2" y="T3"/>
                      </a:cxn>
                    </a:cxnLst>
                    <a:rect l="0" t="0" r="r" b="b"/>
                    <a:pathLst>
                      <a:path w="4122" h="1">
                        <a:moveTo>
                          <a:pt x="0" y="0"/>
                        </a:moveTo>
                        <a:lnTo>
                          <a:pt x="4122" y="0"/>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sp>
                <p:nvSpPr>
                  <p:cNvPr id="132161" name="未知"/>
                  <p:cNvSpPr>
                    <a:spLocks/>
                  </p:cNvSpPr>
                  <p:nvPr/>
                </p:nvSpPr>
                <p:spPr bwMode="auto">
                  <a:xfrm>
                    <a:off x="0" y="2245"/>
                    <a:ext cx="4546" cy="1"/>
                  </a:xfrm>
                  <a:custGeom>
                    <a:avLst/>
                    <a:gdLst>
                      <a:gd name="T0" fmla="*/ 0 w 4140"/>
                      <a:gd name="T1" fmla="*/ 0 h 1"/>
                      <a:gd name="T2" fmla="*/ 75256 w 4140"/>
                      <a:gd name="T3" fmla="*/ 0 h 1"/>
                      <a:gd name="T4" fmla="*/ 0 60000 65536"/>
                      <a:gd name="T5" fmla="*/ 0 60000 65536"/>
                    </a:gdLst>
                    <a:ahLst/>
                    <a:cxnLst>
                      <a:cxn ang="T4">
                        <a:pos x="T0" y="T1"/>
                      </a:cxn>
                      <a:cxn ang="T5">
                        <a:pos x="T2" y="T3"/>
                      </a:cxn>
                    </a:cxnLst>
                    <a:rect l="0" t="0" r="r" b="b"/>
                    <a:pathLst>
                      <a:path w="4140" h="1">
                        <a:moveTo>
                          <a:pt x="0" y="0"/>
                        </a:moveTo>
                        <a:lnTo>
                          <a:pt x="4140" y="0"/>
                        </a:lnTo>
                      </a:path>
                    </a:pathLst>
                  </a:custGeom>
                  <a:noFill/>
                  <a:ln w="28575" cap="sq" cmpd="sng">
                    <a:solidFill>
                      <a:schemeClr val="tx1"/>
                    </a:solidFill>
                    <a:round/>
                    <a:headEnd/>
                    <a:tailEnd/>
                  </a:ln>
                  <a:effectLst/>
                </p:spPr>
                <p:txBody>
                  <a:bodyPr wrap="none" lIns="57150" tIns="0" rIns="19050" bIns="0" anchor="ctr" anchorCtr="1"/>
                  <a:lstStyle/>
                  <a:p>
                    <a:endParaRPr lang="zh-CN" altLang="en-US"/>
                  </a:p>
                </p:txBody>
              </p:sp>
            </p:grpSp>
          </p:grpSp>
          <p:sp>
            <p:nvSpPr>
              <p:cNvPr id="132125" name="Rectangle 38"/>
              <p:cNvSpPr>
                <a:spLocks noChangeArrowheads="1"/>
              </p:cNvSpPr>
              <p:nvPr/>
            </p:nvSpPr>
            <p:spPr bwMode="auto">
              <a:xfrm>
                <a:off x="1178" y="1045"/>
                <a:ext cx="1101" cy="214"/>
              </a:xfrm>
              <a:prstGeom prst="rect">
                <a:avLst/>
              </a:prstGeom>
              <a:noFill/>
              <a:ln w="9525">
                <a:noFill/>
                <a:miter lim="800000"/>
                <a:headEnd/>
                <a:tailEnd/>
              </a:ln>
              <a:effectLst/>
            </p:spPr>
            <p:txBody>
              <a:bodyPr lIns="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字节（地址14）</a:t>
                </a:r>
              </a:p>
            </p:txBody>
          </p:sp>
          <p:sp>
            <p:nvSpPr>
              <p:cNvPr id="132126" name="Rectangle 39"/>
              <p:cNvSpPr>
                <a:spLocks noChangeArrowheads="1"/>
              </p:cNvSpPr>
              <p:nvPr/>
            </p:nvSpPr>
            <p:spPr bwMode="auto">
              <a:xfrm>
                <a:off x="0" y="1045"/>
                <a:ext cx="1128"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 字节（地址15）</a:t>
                </a:r>
              </a:p>
            </p:txBody>
          </p:sp>
          <p:sp>
            <p:nvSpPr>
              <p:cNvPr id="132127" name="Rectangle 40"/>
              <p:cNvSpPr>
                <a:spLocks noChangeArrowheads="1"/>
              </p:cNvSpPr>
              <p:nvPr/>
            </p:nvSpPr>
            <p:spPr bwMode="auto">
              <a:xfrm>
                <a:off x="2328" y="1045"/>
                <a:ext cx="1118"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字节（地址13）</a:t>
                </a:r>
              </a:p>
            </p:txBody>
          </p:sp>
          <p:sp>
            <p:nvSpPr>
              <p:cNvPr id="132128" name="Rectangle 41"/>
              <p:cNvSpPr>
                <a:spLocks noChangeArrowheads="1"/>
              </p:cNvSpPr>
              <p:nvPr/>
            </p:nvSpPr>
            <p:spPr bwMode="auto">
              <a:xfrm>
                <a:off x="3471" y="1045"/>
                <a:ext cx="1080" cy="214"/>
              </a:xfrm>
              <a:prstGeom prst="rect">
                <a:avLst/>
              </a:prstGeom>
              <a:noFill/>
              <a:ln w="9525">
                <a:noFill/>
                <a:miter lim="800000"/>
                <a:headEnd/>
                <a:tailEnd/>
              </a:ln>
              <a:effectLst/>
            </p:spPr>
            <p:txBody>
              <a:bodyPr lIns="57150" tIns="0" rIns="19050" bIns="0" anchor="ctr" anchorCtr="1"/>
              <a:lstStyle/>
              <a:p>
                <a:pPr>
                  <a:spcBef>
                    <a:spcPct val="20000"/>
                  </a:spcBef>
                  <a:buClr>
                    <a:schemeClr val="accent2"/>
                  </a:buClr>
                  <a:buSzPct val="80000"/>
                  <a:buFont typeface="Wingdings" pitchFamily="2" charset="2"/>
                  <a:buNone/>
                </a:pPr>
                <a:r>
                  <a:rPr lang="zh-CN" altLang="zh-CN" b="1">
                    <a:latin typeface="Times New Roman" pitchFamily="18" charset="0"/>
                    <a:ea typeface="宋体" pitchFamily="2" charset="-122"/>
                  </a:rPr>
                  <a:t>字节（地址12）</a:t>
                </a:r>
              </a:p>
            </p:txBody>
          </p:sp>
          <p:sp>
            <p:nvSpPr>
              <p:cNvPr id="132129" name="未知"/>
              <p:cNvSpPr>
                <a:spLocks/>
              </p:cNvSpPr>
              <p:nvPr/>
            </p:nvSpPr>
            <p:spPr bwMode="auto">
              <a:xfrm>
                <a:off x="3435" y="801"/>
                <a:ext cx="1" cy="452"/>
              </a:xfrm>
              <a:custGeom>
                <a:avLst/>
                <a:gdLst>
                  <a:gd name="T0" fmla="*/ 0 w 1"/>
                  <a:gd name="T1" fmla="*/ 0 h 432"/>
                  <a:gd name="T2" fmla="*/ 0 w 1"/>
                  <a:gd name="T3" fmla="*/ 1755 h 432"/>
                  <a:gd name="T4" fmla="*/ 0 60000 65536"/>
                  <a:gd name="T5" fmla="*/ 0 60000 65536"/>
                </a:gdLst>
                <a:ahLst/>
                <a:cxnLst>
                  <a:cxn ang="T4">
                    <a:pos x="T0" y="T1"/>
                  </a:cxn>
                  <a:cxn ang="T5">
                    <a:pos x="T2" y="T3"/>
                  </a:cxn>
                </a:cxnLst>
                <a:rect l="0" t="0" r="r" b="b"/>
                <a:pathLst>
                  <a:path w="1" h="432">
                    <a:moveTo>
                      <a:pt x="0" y="0"/>
                    </a:moveTo>
                    <a:lnTo>
                      <a:pt x="0" y="432"/>
                    </a:lnTo>
                  </a:path>
                </a:pathLst>
              </a:custGeom>
              <a:noFill/>
              <a:ln w="12700" cmpd="sng">
                <a:solidFill>
                  <a:schemeClr val="tx1"/>
                </a:solidFill>
                <a:round/>
                <a:headEnd/>
                <a:tailEnd/>
              </a:ln>
              <a:effectLst/>
            </p:spPr>
            <p:txBody>
              <a:bodyPr wrap="none" lIns="57150" tIns="0" rIns="19050" bIns="0" anchor="ctr" anchorCtr="1"/>
              <a:lstStyle/>
              <a:p>
                <a:endParaRPr lang="zh-CN" altLang="en-US"/>
              </a:p>
            </p:txBody>
          </p:sp>
        </p:grpSp>
        <p:sp>
          <p:nvSpPr>
            <p:cNvPr id="132123" name="Text Box 43"/>
            <p:cNvSpPr txBox="1">
              <a:spLocks noChangeArrowheads="1"/>
            </p:cNvSpPr>
            <p:nvPr/>
          </p:nvSpPr>
          <p:spPr bwMode="auto">
            <a:xfrm>
              <a:off x="9" y="76"/>
              <a:ext cx="1792" cy="288"/>
            </a:xfrm>
            <a:prstGeom prst="rect">
              <a:avLst/>
            </a:prstGeom>
            <a:noFill/>
            <a:ln w="9525">
              <a:noFill/>
              <a:miter lim="800000"/>
              <a:headEnd/>
              <a:tailEnd/>
            </a:ln>
            <a:effectLst/>
          </p:spPr>
          <p:txBody>
            <a:bodyPr>
              <a:spAutoFit/>
            </a:bodyPr>
            <a:lstStyle/>
            <a:p>
              <a:pPr>
                <a:spcBef>
                  <a:spcPct val="50000"/>
                </a:spcBef>
              </a:pPr>
              <a:r>
                <a:rPr lang="zh-CN" altLang="en-US" sz="2400" b="1" dirty="0">
                  <a:latin typeface="Times New Roman" pitchFamily="18" charset="0"/>
                  <a:ea typeface="宋体" pitchFamily="2" charset="-122"/>
                </a:rPr>
                <a:t>边界对准</a:t>
              </a:r>
            </a:p>
          </p:txBody>
        </p:sp>
      </p:grpSp>
      <p:grpSp>
        <p:nvGrpSpPr>
          <p:cNvPr id="6" name="Group 44"/>
          <p:cNvGrpSpPr>
            <a:grpSpLocks/>
          </p:cNvGrpSpPr>
          <p:nvPr/>
        </p:nvGrpSpPr>
        <p:grpSpPr bwMode="auto">
          <a:xfrm>
            <a:off x="539750" y="4953000"/>
            <a:ext cx="8297863" cy="1711325"/>
            <a:chOff x="0" y="0"/>
            <a:chExt cx="4796" cy="1078"/>
          </a:xfrm>
        </p:grpSpPr>
        <p:grpSp>
          <p:nvGrpSpPr>
            <p:cNvPr id="7" name="Group 45"/>
            <p:cNvGrpSpPr>
              <a:grpSpLocks/>
            </p:cNvGrpSpPr>
            <p:nvPr/>
          </p:nvGrpSpPr>
          <p:grpSpPr bwMode="auto">
            <a:xfrm>
              <a:off x="0" y="21"/>
              <a:ext cx="4796" cy="1057"/>
              <a:chOff x="0" y="0"/>
              <a:chExt cx="4796" cy="1057"/>
            </a:xfrm>
          </p:grpSpPr>
          <p:sp>
            <p:nvSpPr>
              <p:cNvPr id="132112" name="Text Box 46"/>
              <p:cNvSpPr txBox="1">
                <a:spLocks noChangeArrowheads="1"/>
              </p:cNvSpPr>
              <p:nvPr/>
            </p:nvSpPr>
            <p:spPr bwMode="auto">
              <a:xfrm>
                <a:off x="3765" y="0"/>
                <a:ext cx="1031" cy="231"/>
              </a:xfrm>
              <a:prstGeom prst="rect">
                <a:avLst/>
              </a:prstGeom>
              <a:noFill/>
              <a:ln w="9525">
                <a:noFill/>
                <a:miter lim="800000"/>
                <a:headEnd/>
                <a:tailEnd/>
              </a:ln>
              <a:effectLst/>
            </p:spPr>
            <p:txBody>
              <a:bodyPr wrap="none">
                <a:spAutoFit/>
              </a:bodyPr>
              <a:lstStyle/>
              <a:p>
                <a:r>
                  <a:rPr lang="zh-CN" altLang="en-US" b="1">
                    <a:latin typeface="Times New Roman" pitchFamily="18" charset="0"/>
                    <a:ea typeface="宋体" pitchFamily="2" charset="-122"/>
                  </a:rPr>
                  <a:t>地址（十进制）</a:t>
                </a:r>
              </a:p>
            </p:txBody>
          </p:sp>
          <p:sp>
            <p:nvSpPr>
              <p:cNvPr id="132113" name="Text Box 47"/>
              <p:cNvSpPr txBox="1">
                <a:spLocks noChangeArrowheads="1"/>
              </p:cNvSpPr>
              <p:nvPr/>
            </p:nvSpPr>
            <p:spPr bwMode="auto">
              <a:xfrm>
                <a:off x="4364" y="192"/>
                <a:ext cx="180" cy="865"/>
              </a:xfrm>
              <a:prstGeom prst="rect">
                <a:avLst/>
              </a:prstGeom>
              <a:noFill/>
              <a:ln w="9525">
                <a:noFill/>
                <a:miter lim="800000"/>
                <a:headEnd/>
                <a:tailEnd/>
              </a:ln>
              <a:effectLst/>
            </p:spPr>
            <p:txBody>
              <a:bodyPr wrap="none">
                <a:spAutoFit/>
              </a:bodyPr>
              <a:lstStyle/>
              <a:p>
                <a:pPr>
                  <a:lnSpc>
                    <a:spcPct val="140000"/>
                  </a:lnSpc>
                </a:pPr>
                <a:r>
                  <a:rPr lang="zh-CN" altLang="en-US" sz="2000" b="1">
                    <a:latin typeface="Times New Roman" pitchFamily="18" charset="0"/>
                    <a:ea typeface="宋体" pitchFamily="2" charset="-122"/>
                  </a:rPr>
                  <a:t>0</a:t>
                </a:r>
              </a:p>
              <a:p>
                <a:pPr>
                  <a:lnSpc>
                    <a:spcPct val="140000"/>
                  </a:lnSpc>
                </a:pPr>
                <a:r>
                  <a:rPr lang="zh-CN" altLang="en-US" sz="2000" b="1">
                    <a:latin typeface="Times New Roman" pitchFamily="18" charset="0"/>
                    <a:ea typeface="宋体" pitchFamily="2" charset="-122"/>
                  </a:rPr>
                  <a:t>4</a:t>
                </a:r>
              </a:p>
              <a:p>
                <a:pPr>
                  <a:lnSpc>
                    <a:spcPct val="140000"/>
                  </a:lnSpc>
                </a:pPr>
                <a:r>
                  <a:rPr lang="zh-CN" altLang="en-US" sz="2000" b="1">
                    <a:latin typeface="Times New Roman" pitchFamily="18" charset="0"/>
                    <a:ea typeface="宋体" pitchFamily="2" charset="-122"/>
                  </a:rPr>
                  <a:t>8</a:t>
                </a:r>
              </a:p>
            </p:txBody>
          </p:sp>
          <p:grpSp>
            <p:nvGrpSpPr>
              <p:cNvPr id="8" name="Group 48"/>
              <p:cNvGrpSpPr>
                <a:grpSpLocks/>
              </p:cNvGrpSpPr>
              <p:nvPr/>
            </p:nvGrpSpPr>
            <p:grpSpPr bwMode="auto">
              <a:xfrm>
                <a:off x="0" y="267"/>
                <a:ext cx="4128" cy="768"/>
                <a:chOff x="0" y="0"/>
                <a:chExt cx="3936" cy="768"/>
              </a:xfrm>
            </p:grpSpPr>
            <p:sp>
              <p:nvSpPr>
                <p:cNvPr id="132115" name="Rectangle 49"/>
                <p:cNvSpPr>
                  <a:spLocks noChangeArrowheads="1"/>
                </p:cNvSpPr>
                <p:nvPr/>
              </p:nvSpPr>
              <p:spPr bwMode="auto">
                <a:xfrm>
                  <a:off x="0" y="256"/>
                  <a:ext cx="984" cy="256"/>
                </a:xfrm>
                <a:prstGeom prst="rect">
                  <a:avLst/>
                </a:prstGeom>
                <a:noFill/>
                <a:ln w="28575">
                  <a:solidFill>
                    <a:schemeClr val="tx1"/>
                  </a:solidFill>
                  <a:miter lim="800000"/>
                  <a:headEnd/>
                  <a:tailEnd/>
                </a:ln>
                <a:effectLst/>
              </p:spPr>
              <p:txBody>
                <a:bodyPr wrap="none" anchor="ctr"/>
                <a:lstStyle/>
                <a:p>
                  <a:pPr algn="ctr"/>
                  <a:r>
                    <a:rPr lang="zh-CN" altLang="en-US" b="1">
                      <a:latin typeface="Times New Roman" pitchFamily="18" charset="0"/>
                      <a:ea typeface="宋体" pitchFamily="2" charset="-122"/>
                    </a:rPr>
                    <a:t>字节( 地址7)</a:t>
                  </a:r>
                </a:p>
              </p:txBody>
            </p:sp>
            <p:sp>
              <p:nvSpPr>
                <p:cNvPr id="132116" name="Rectangle 50"/>
                <p:cNvSpPr>
                  <a:spLocks noChangeArrowheads="1"/>
                </p:cNvSpPr>
                <p:nvPr/>
              </p:nvSpPr>
              <p:spPr bwMode="auto">
                <a:xfrm>
                  <a:off x="984" y="256"/>
                  <a:ext cx="984" cy="256"/>
                </a:xfrm>
                <a:prstGeom prst="rect">
                  <a:avLst/>
                </a:prstGeom>
                <a:noFill/>
                <a:ln w="28575">
                  <a:solidFill>
                    <a:schemeClr val="tx1"/>
                  </a:solidFill>
                  <a:miter lim="800000"/>
                  <a:headEnd/>
                  <a:tailEnd/>
                </a:ln>
                <a:effectLst/>
              </p:spPr>
              <p:txBody>
                <a:bodyPr wrap="none" anchor="ctr"/>
                <a:lstStyle/>
                <a:p>
                  <a:pPr algn="ctr"/>
                  <a:r>
                    <a:rPr lang="zh-CN" altLang="en-US" b="1">
                      <a:latin typeface="Times New Roman" pitchFamily="18" charset="0"/>
                      <a:ea typeface="宋体" pitchFamily="2" charset="-122"/>
                    </a:rPr>
                    <a:t>字节( 地址6)</a:t>
                  </a:r>
                </a:p>
              </p:txBody>
            </p:sp>
            <p:sp>
              <p:nvSpPr>
                <p:cNvPr id="132117" name="Rectangle 51"/>
                <p:cNvSpPr>
                  <a:spLocks noChangeArrowheads="1"/>
                </p:cNvSpPr>
                <p:nvPr/>
              </p:nvSpPr>
              <p:spPr bwMode="auto">
                <a:xfrm>
                  <a:off x="0" y="0"/>
                  <a:ext cx="1968" cy="256"/>
                </a:xfrm>
                <a:prstGeom prst="rect">
                  <a:avLst/>
                </a:prstGeom>
                <a:solidFill>
                  <a:schemeClr val="folHlink">
                    <a:alpha val="50195"/>
                  </a:schemeClr>
                </a:solidFill>
                <a:ln w="28575">
                  <a:solidFill>
                    <a:schemeClr val="folHlink"/>
                  </a:solidFill>
                  <a:miter lim="800000"/>
                  <a:headEnd/>
                  <a:tailEnd/>
                </a:ln>
                <a:effectLst/>
              </p:spPr>
              <p:txBody>
                <a:bodyPr wrap="none" anchor="ctr"/>
                <a:lstStyle/>
                <a:p>
                  <a:pPr algn="ctr"/>
                  <a:r>
                    <a:rPr lang="zh-CN" altLang="en-US" b="1">
                      <a:solidFill>
                        <a:schemeClr val="bg2"/>
                      </a:solidFill>
                      <a:latin typeface="Times New Roman" pitchFamily="18" charset="0"/>
                      <a:ea typeface="宋体" pitchFamily="2" charset="-122"/>
                    </a:rPr>
                    <a:t>字( 地址2)</a:t>
                  </a:r>
                </a:p>
              </p:txBody>
            </p:sp>
            <p:sp>
              <p:nvSpPr>
                <p:cNvPr id="132118" name="Rectangle 52"/>
                <p:cNvSpPr>
                  <a:spLocks noChangeArrowheads="1"/>
                </p:cNvSpPr>
                <p:nvPr/>
              </p:nvSpPr>
              <p:spPr bwMode="auto">
                <a:xfrm>
                  <a:off x="0" y="512"/>
                  <a:ext cx="1968" cy="256"/>
                </a:xfrm>
                <a:prstGeom prst="rect">
                  <a:avLst/>
                </a:prstGeom>
                <a:noFill/>
                <a:ln w="28575">
                  <a:solidFill>
                    <a:schemeClr val="tx1"/>
                  </a:solidFill>
                  <a:miter lim="800000"/>
                  <a:headEnd/>
                  <a:tailEnd/>
                </a:ln>
                <a:effectLst/>
              </p:spPr>
              <p:txBody>
                <a:bodyPr wrap="none" anchor="ctr"/>
                <a:lstStyle/>
                <a:p>
                  <a:pPr algn="ctr"/>
                  <a:r>
                    <a:rPr lang="zh-CN" altLang="en-US" b="1">
                      <a:latin typeface="Times New Roman" pitchFamily="18" charset="0"/>
                      <a:ea typeface="宋体" pitchFamily="2" charset="-122"/>
                    </a:rPr>
                    <a:t>半字( 地址10)</a:t>
                  </a:r>
                  <a:endParaRPr lang="en-US" altLang="zh-CN" b="1">
                    <a:latin typeface="Times New Roman" pitchFamily="18" charset="0"/>
                    <a:ea typeface="宋体" pitchFamily="2" charset="-122"/>
                  </a:endParaRPr>
                </a:p>
              </p:txBody>
            </p:sp>
            <p:sp>
              <p:nvSpPr>
                <p:cNvPr id="132119" name="Rectangle 53"/>
                <p:cNvSpPr>
                  <a:spLocks noChangeArrowheads="1"/>
                </p:cNvSpPr>
                <p:nvPr/>
              </p:nvSpPr>
              <p:spPr bwMode="auto">
                <a:xfrm>
                  <a:off x="1968" y="512"/>
                  <a:ext cx="1968" cy="256"/>
                </a:xfrm>
                <a:prstGeom prst="rect">
                  <a:avLst/>
                </a:prstGeom>
                <a:noFill/>
                <a:ln w="28575">
                  <a:solidFill>
                    <a:schemeClr val="tx1"/>
                  </a:solidFill>
                  <a:miter lim="800000"/>
                  <a:headEnd/>
                  <a:tailEnd/>
                </a:ln>
                <a:effectLst/>
              </p:spPr>
              <p:txBody>
                <a:bodyPr wrap="none" anchor="ctr"/>
                <a:lstStyle/>
                <a:p>
                  <a:pPr algn="ctr"/>
                  <a:r>
                    <a:rPr lang="zh-CN" altLang="en-US" b="1">
                      <a:latin typeface="Times New Roman" pitchFamily="18" charset="0"/>
                      <a:ea typeface="宋体" pitchFamily="2" charset="-122"/>
                    </a:rPr>
                    <a:t>半字( 地址8)</a:t>
                  </a:r>
                  <a:endParaRPr lang="en-US" altLang="zh-CN" b="1">
                    <a:latin typeface="Times New Roman" pitchFamily="18" charset="0"/>
                    <a:ea typeface="宋体" pitchFamily="2" charset="-122"/>
                  </a:endParaRPr>
                </a:p>
              </p:txBody>
            </p:sp>
            <p:sp>
              <p:nvSpPr>
                <p:cNvPr id="132120" name="Rectangle 54"/>
                <p:cNvSpPr>
                  <a:spLocks noChangeArrowheads="1"/>
                </p:cNvSpPr>
                <p:nvPr/>
              </p:nvSpPr>
              <p:spPr bwMode="auto">
                <a:xfrm>
                  <a:off x="1968" y="0"/>
                  <a:ext cx="1968" cy="256"/>
                </a:xfrm>
                <a:prstGeom prst="rect">
                  <a:avLst/>
                </a:prstGeom>
                <a:noFill/>
                <a:ln w="28575">
                  <a:solidFill>
                    <a:schemeClr val="tx1"/>
                  </a:solidFill>
                  <a:miter lim="800000"/>
                  <a:headEnd/>
                  <a:tailEnd/>
                </a:ln>
                <a:effectLst/>
              </p:spPr>
              <p:txBody>
                <a:bodyPr wrap="none" anchor="ctr"/>
                <a:lstStyle/>
                <a:p>
                  <a:pPr algn="ctr"/>
                  <a:r>
                    <a:rPr lang="zh-CN" altLang="en-US" b="1">
                      <a:latin typeface="Times New Roman" pitchFamily="18" charset="0"/>
                      <a:ea typeface="宋体" pitchFamily="2" charset="-122"/>
                    </a:rPr>
                    <a:t>半字( 地址0)</a:t>
                  </a:r>
                  <a:endParaRPr lang="en-US" altLang="zh-CN" b="1">
                    <a:latin typeface="Times New Roman" pitchFamily="18" charset="0"/>
                    <a:ea typeface="宋体" pitchFamily="2" charset="-122"/>
                  </a:endParaRPr>
                </a:p>
              </p:txBody>
            </p:sp>
            <p:sp>
              <p:nvSpPr>
                <p:cNvPr id="132121" name="Rectangle 55"/>
                <p:cNvSpPr>
                  <a:spLocks noChangeArrowheads="1"/>
                </p:cNvSpPr>
                <p:nvPr/>
              </p:nvSpPr>
              <p:spPr bwMode="auto">
                <a:xfrm>
                  <a:off x="1968" y="256"/>
                  <a:ext cx="1968" cy="256"/>
                </a:xfrm>
                <a:prstGeom prst="rect">
                  <a:avLst/>
                </a:prstGeom>
                <a:solidFill>
                  <a:schemeClr val="folHlink">
                    <a:alpha val="50195"/>
                  </a:schemeClr>
                </a:solidFill>
                <a:ln w="28575">
                  <a:solidFill>
                    <a:schemeClr val="folHlink"/>
                  </a:solidFill>
                  <a:miter lim="800000"/>
                  <a:headEnd/>
                  <a:tailEnd/>
                </a:ln>
                <a:effectLst/>
              </p:spPr>
              <p:txBody>
                <a:bodyPr wrap="none" anchor="ctr"/>
                <a:lstStyle/>
                <a:p>
                  <a:pPr algn="ctr"/>
                  <a:r>
                    <a:rPr lang="zh-CN" altLang="en-US" b="1">
                      <a:solidFill>
                        <a:schemeClr val="bg2"/>
                      </a:solidFill>
                      <a:latin typeface="Times New Roman" pitchFamily="18" charset="0"/>
                      <a:ea typeface="宋体" pitchFamily="2" charset="-122"/>
                    </a:rPr>
                    <a:t>字( 地址4)</a:t>
                  </a:r>
                  <a:endParaRPr lang="en-US" altLang="zh-CN" b="1">
                    <a:solidFill>
                      <a:schemeClr val="bg2"/>
                    </a:solidFill>
                    <a:latin typeface="Times New Roman" pitchFamily="18" charset="0"/>
                    <a:ea typeface="宋体" pitchFamily="2" charset="-122"/>
                  </a:endParaRPr>
                </a:p>
              </p:txBody>
            </p:sp>
          </p:grpSp>
        </p:grpSp>
        <p:sp>
          <p:nvSpPr>
            <p:cNvPr id="132111" name="Text Box 56"/>
            <p:cNvSpPr txBox="1">
              <a:spLocks noChangeArrowheads="1"/>
            </p:cNvSpPr>
            <p:nvPr/>
          </p:nvSpPr>
          <p:spPr bwMode="auto">
            <a:xfrm>
              <a:off x="0" y="0"/>
              <a:ext cx="1632" cy="288"/>
            </a:xfrm>
            <a:prstGeom prst="rect">
              <a:avLst/>
            </a:prstGeom>
            <a:noFill/>
            <a:ln w="9525">
              <a:noFill/>
              <a:miter lim="800000"/>
              <a:headEnd/>
              <a:tailEnd/>
            </a:ln>
            <a:effectLst/>
          </p:spPr>
          <p:txBody>
            <a:bodyPr>
              <a:spAutoFit/>
            </a:bodyPr>
            <a:lstStyle/>
            <a:p>
              <a:pPr>
                <a:spcBef>
                  <a:spcPct val="50000"/>
                </a:spcBef>
              </a:pPr>
              <a:r>
                <a:rPr lang="zh-CN" altLang="en-US" sz="2400" b="1">
                  <a:latin typeface="Times New Roman" pitchFamily="18" charset="0"/>
                  <a:ea typeface="宋体" pitchFamily="2" charset="-122"/>
                </a:rPr>
                <a:t>边界未对准</a:t>
              </a:r>
            </a:p>
          </p:txBody>
        </p:sp>
      </p:grpSp>
      <p:sp>
        <p:nvSpPr>
          <p:cNvPr id="132104" name="Text Box 57"/>
          <p:cNvSpPr txBox="1">
            <a:spLocks noChangeArrowheads="1"/>
          </p:cNvSpPr>
          <p:nvPr/>
        </p:nvSpPr>
        <p:spPr bwMode="auto">
          <a:xfrm>
            <a:off x="6851650" y="2819400"/>
            <a:ext cx="457200" cy="457200"/>
          </a:xfrm>
          <a:prstGeom prst="rect">
            <a:avLst/>
          </a:prstGeom>
          <a:noFill/>
          <a:ln w="9525">
            <a:noFill/>
            <a:miter lim="800000"/>
            <a:headEnd/>
            <a:tailEnd/>
          </a:ln>
          <a:effectLst/>
        </p:spPr>
        <p:txBody>
          <a:bodyPr>
            <a:spAutoFit/>
          </a:bodyPr>
          <a:lstStyle/>
          <a:p>
            <a:pPr>
              <a:spcBef>
                <a:spcPct val="50000"/>
              </a:spcBef>
              <a:buClr>
                <a:schemeClr val="folHlink"/>
              </a:buClr>
              <a:buFont typeface="Wingdings" pitchFamily="2" charset="2"/>
              <a:buChar char="ü"/>
            </a:pPr>
            <a:r>
              <a:rPr lang="zh-CN" altLang="en-US" sz="2400" b="1">
                <a:latin typeface="Times New Roman" pitchFamily="18" charset="0"/>
                <a:ea typeface="宋体" pitchFamily="2" charset="-122"/>
              </a:rPr>
              <a:t> </a:t>
            </a:r>
          </a:p>
        </p:txBody>
      </p:sp>
      <p:sp>
        <p:nvSpPr>
          <p:cNvPr id="132105" name="Text Box 58"/>
          <p:cNvSpPr txBox="1">
            <a:spLocks noChangeArrowheads="1"/>
          </p:cNvSpPr>
          <p:nvPr/>
        </p:nvSpPr>
        <p:spPr bwMode="auto">
          <a:xfrm>
            <a:off x="6851650" y="3124200"/>
            <a:ext cx="457200" cy="457200"/>
          </a:xfrm>
          <a:prstGeom prst="rect">
            <a:avLst/>
          </a:prstGeom>
          <a:noFill/>
          <a:ln w="9525">
            <a:noFill/>
            <a:miter lim="800000"/>
            <a:headEnd/>
            <a:tailEnd/>
          </a:ln>
          <a:effectLst/>
        </p:spPr>
        <p:txBody>
          <a:bodyPr>
            <a:spAutoFit/>
          </a:bodyPr>
          <a:lstStyle/>
          <a:p>
            <a:pPr>
              <a:spcBef>
                <a:spcPct val="50000"/>
              </a:spcBef>
              <a:buClr>
                <a:schemeClr val="folHlink"/>
              </a:buClr>
              <a:buFont typeface="Wingdings" pitchFamily="2" charset="2"/>
              <a:buChar char="ü"/>
            </a:pPr>
            <a:r>
              <a:rPr lang="zh-CN" altLang="en-US" sz="2400" b="1">
                <a:latin typeface="Times New Roman" pitchFamily="18" charset="0"/>
                <a:ea typeface="宋体" pitchFamily="2" charset="-122"/>
              </a:rPr>
              <a:t> </a:t>
            </a:r>
          </a:p>
        </p:txBody>
      </p:sp>
      <p:sp>
        <p:nvSpPr>
          <p:cNvPr id="132106" name="Text Box 59"/>
          <p:cNvSpPr txBox="1">
            <a:spLocks noChangeArrowheads="1"/>
          </p:cNvSpPr>
          <p:nvPr/>
        </p:nvSpPr>
        <p:spPr bwMode="auto">
          <a:xfrm>
            <a:off x="3352800" y="2819400"/>
            <a:ext cx="457200" cy="457200"/>
          </a:xfrm>
          <a:prstGeom prst="rect">
            <a:avLst/>
          </a:prstGeom>
          <a:noFill/>
          <a:ln w="9525">
            <a:noFill/>
            <a:miter lim="800000"/>
            <a:headEnd/>
            <a:tailEnd/>
          </a:ln>
          <a:effectLst/>
        </p:spPr>
        <p:txBody>
          <a:bodyPr>
            <a:spAutoFit/>
          </a:bodyPr>
          <a:lstStyle/>
          <a:p>
            <a:pPr>
              <a:spcBef>
                <a:spcPct val="50000"/>
              </a:spcBef>
              <a:buClr>
                <a:schemeClr val="folHlink"/>
              </a:buClr>
              <a:buFont typeface="Wingdings" pitchFamily="2" charset="2"/>
              <a:buChar char="ü"/>
            </a:pPr>
            <a:r>
              <a:rPr lang="zh-CN" altLang="en-US" sz="2400" b="1">
                <a:latin typeface="Times New Roman" pitchFamily="18" charset="0"/>
                <a:ea typeface="宋体" pitchFamily="2" charset="-122"/>
              </a:rPr>
              <a:t> </a:t>
            </a:r>
          </a:p>
        </p:txBody>
      </p:sp>
      <p:sp>
        <p:nvSpPr>
          <p:cNvPr id="132107" name="Text Box 60"/>
          <p:cNvSpPr txBox="1">
            <a:spLocks noChangeArrowheads="1"/>
          </p:cNvSpPr>
          <p:nvPr/>
        </p:nvSpPr>
        <p:spPr bwMode="auto">
          <a:xfrm>
            <a:off x="3352800" y="3124200"/>
            <a:ext cx="457200" cy="457200"/>
          </a:xfrm>
          <a:prstGeom prst="rect">
            <a:avLst/>
          </a:prstGeom>
          <a:noFill/>
          <a:ln w="9525">
            <a:noFill/>
            <a:miter lim="800000"/>
            <a:headEnd/>
            <a:tailEnd/>
          </a:ln>
          <a:effectLst/>
        </p:spPr>
        <p:txBody>
          <a:bodyPr>
            <a:spAutoFit/>
          </a:bodyPr>
          <a:lstStyle/>
          <a:p>
            <a:pPr>
              <a:spcBef>
                <a:spcPct val="50000"/>
              </a:spcBef>
              <a:buClr>
                <a:schemeClr val="folHlink"/>
              </a:buClr>
              <a:buFont typeface="Wingdings" pitchFamily="2" charset="2"/>
              <a:buChar char="ü"/>
            </a:pPr>
            <a:r>
              <a:rPr lang="zh-CN" altLang="en-US" sz="2400" b="1">
                <a:latin typeface="Times New Roman" pitchFamily="18" charset="0"/>
                <a:ea typeface="宋体" pitchFamily="2" charset="-122"/>
              </a:rPr>
              <a:t> </a:t>
            </a:r>
          </a:p>
        </p:txBody>
      </p:sp>
      <p:sp>
        <p:nvSpPr>
          <p:cNvPr id="132108" name="Text Box 61"/>
          <p:cNvSpPr txBox="1">
            <a:spLocks noChangeArrowheads="1"/>
          </p:cNvSpPr>
          <p:nvPr/>
        </p:nvSpPr>
        <p:spPr bwMode="auto">
          <a:xfrm>
            <a:off x="5038725" y="3535363"/>
            <a:ext cx="685800" cy="274637"/>
          </a:xfrm>
          <a:prstGeom prst="rect">
            <a:avLst/>
          </a:prstGeom>
          <a:noFill/>
          <a:ln w="9525">
            <a:noFill/>
            <a:miter lim="800000"/>
            <a:headEnd/>
            <a:tailEnd/>
          </a:ln>
          <a:effectLst/>
        </p:spPr>
        <p:txBody>
          <a:bodyPr>
            <a:spAutoFit/>
          </a:bodyPr>
          <a:lstStyle/>
          <a:p>
            <a:pPr>
              <a:spcBef>
                <a:spcPct val="50000"/>
              </a:spcBef>
            </a:pPr>
            <a:r>
              <a:rPr lang="zh-CN" altLang="en-US" sz="1200" b="1">
                <a:solidFill>
                  <a:schemeClr val="folHlink"/>
                </a:solidFill>
                <a:latin typeface="宋体" pitchFamily="2" charset="-122"/>
                <a:ea typeface="宋体" pitchFamily="2" charset="-122"/>
              </a:rPr>
              <a:t>▲</a:t>
            </a:r>
            <a:r>
              <a:rPr lang="zh-CN" altLang="en-US" sz="1200" b="1">
                <a:solidFill>
                  <a:schemeClr val="folHlink"/>
                </a:solidFill>
                <a:latin typeface="Times New Roman" pitchFamily="18" charset="0"/>
                <a:ea typeface="宋体" pitchFamily="2" charset="-122"/>
              </a:rPr>
              <a:t> </a:t>
            </a:r>
          </a:p>
        </p:txBody>
      </p:sp>
      <p:sp>
        <p:nvSpPr>
          <p:cNvPr id="132109" name="Text Box 62"/>
          <p:cNvSpPr txBox="1">
            <a:spLocks noChangeArrowheads="1"/>
          </p:cNvSpPr>
          <p:nvPr/>
        </p:nvSpPr>
        <p:spPr bwMode="auto">
          <a:xfrm>
            <a:off x="5038725" y="4221163"/>
            <a:ext cx="685800" cy="274637"/>
          </a:xfrm>
          <a:prstGeom prst="rect">
            <a:avLst/>
          </a:prstGeom>
          <a:noFill/>
          <a:ln w="9525">
            <a:noFill/>
            <a:miter lim="800000"/>
            <a:headEnd/>
            <a:tailEnd/>
          </a:ln>
          <a:effectLst/>
        </p:spPr>
        <p:txBody>
          <a:bodyPr>
            <a:spAutoFit/>
          </a:bodyPr>
          <a:lstStyle/>
          <a:p>
            <a:pPr>
              <a:spcBef>
                <a:spcPct val="50000"/>
              </a:spcBef>
            </a:pPr>
            <a:r>
              <a:rPr lang="zh-CN" altLang="en-US" sz="1200" b="1">
                <a:solidFill>
                  <a:schemeClr val="folHlink"/>
                </a:solidFill>
                <a:latin typeface="宋体" pitchFamily="2" charset="-122"/>
                <a:ea typeface="宋体" pitchFamily="2" charset="-122"/>
              </a:rPr>
              <a:t>▲</a:t>
            </a:r>
            <a:r>
              <a:rPr lang="zh-CN" altLang="en-US" sz="1200" b="1">
                <a:solidFill>
                  <a:schemeClr val="folHlink"/>
                </a:solidFill>
                <a:latin typeface="Times New Roman" pitchFamily="18" charset="0"/>
                <a:ea typeface="宋体" pitchFamily="2" charset="-122"/>
              </a:rPr>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r>
              <a:rPr lang="en-US" altLang="zh-CN" dirty="0" smtClean="0"/>
              <a:t>ISA </a:t>
            </a:r>
            <a:r>
              <a:rPr lang="zh-CN" altLang="en-US" dirty="0" smtClean="0"/>
              <a:t>的演进</a:t>
            </a:r>
          </a:p>
        </p:txBody>
      </p:sp>
      <p:sp>
        <p:nvSpPr>
          <p:cNvPr id="12290" name="日期占位符 3"/>
          <p:cNvSpPr>
            <a:spLocks noGrp="1"/>
          </p:cNvSpPr>
          <p:nvPr>
            <p:ph type="dt" sz="half" idx="10"/>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99E697-F669-474A-973D-72E9B78D3996}" type="datetime1">
              <a:rPr lang="zh-CN" altLang="en-US" smtClean="0"/>
              <a:t>2020/2/27</a:t>
            </a:fld>
            <a:endParaRPr lang="en-US" altLang="zh-CN" smtClean="0"/>
          </a:p>
        </p:txBody>
      </p:sp>
      <p:sp>
        <p:nvSpPr>
          <p:cNvPr id="12292" name="灯片编号占位符 5"/>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53A07E-939F-494B-B7AE-780B3EEFA581}" type="slidenum">
              <a:rPr lang="en-US" altLang="zh-CN" smtClean="0"/>
              <a:pPr/>
              <a:t>9</a:t>
            </a:fld>
            <a:endParaRPr lang="en-US" altLang="zh-CN" smtClean="0"/>
          </a:p>
        </p:txBody>
      </p:sp>
      <p:pic>
        <p:nvPicPr>
          <p:cNvPr id="12294" name="内容占位符 2"/>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849312" y="1513277"/>
            <a:ext cx="7445375" cy="4525962"/>
          </a:xfrm>
        </p:spPr>
      </p:pic>
      <p:sp>
        <p:nvSpPr>
          <p:cNvPr id="6" name="文本框 5"/>
          <p:cNvSpPr txBox="1"/>
          <p:nvPr/>
        </p:nvSpPr>
        <p:spPr>
          <a:xfrm>
            <a:off x="82225" y="3081206"/>
            <a:ext cx="1014146" cy="1200329"/>
          </a:xfrm>
          <a:prstGeom prst="rect">
            <a:avLst/>
          </a:prstGeom>
          <a:solidFill>
            <a:srgbClr val="FFC000"/>
          </a:solidFill>
        </p:spPr>
        <p:txBody>
          <a:bodyPr wrap="square" rtlCol="0">
            <a:spAutoFit/>
          </a:bodyPr>
          <a:lstStyle/>
          <a:p>
            <a:r>
              <a:rPr lang="zh-CN" altLang="en-US" dirty="0" smtClean="0"/>
              <a:t>几个操作数？其存储位置</a:t>
            </a:r>
            <a:r>
              <a:rPr lang="en-US" altLang="zh-CN" dirty="0" smtClean="0"/>
              <a:t> </a:t>
            </a:r>
            <a:endParaRPr lang="zh-CN" altLang="en-US" dirty="0"/>
          </a:p>
        </p:txBody>
      </p:sp>
    </p:spTree>
    <p:extLst>
      <p:ext uri="{BB962C8B-B14F-4D97-AF65-F5344CB8AC3E}">
        <p14:creationId xmlns:p14="http://schemas.microsoft.com/office/powerpoint/2010/main" val="1699254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en-US" altLang="zh-CN" dirty="0" smtClean="0"/>
              <a:t>Recap</a:t>
            </a:r>
            <a:r>
              <a:rPr lang="zh-CN" altLang="en-US" dirty="0" smtClean="0"/>
              <a:t>：</a:t>
            </a:r>
            <a:r>
              <a:rPr lang="zh-CN" altLang="zh-CN" dirty="0" smtClean="0"/>
              <a:t>MIPS的指令格式</a:t>
            </a:r>
            <a:endParaRPr lang="zh-CN" altLang="en-US" dirty="0" smtClean="0"/>
          </a:p>
        </p:txBody>
      </p:sp>
      <p:sp>
        <p:nvSpPr>
          <p:cNvPr id="133123" name="内容占位符 2"/>
          <p:cNvSpPr>
            <a:spLocks noGrp="1"/>
          </p:cNvSpPr>
          <p:nvPr>
            <p:ph idx="1"/>
          </p:nvPr>
        </p:nvSpPr>
        <p:spPr/>
        <p:txBody>
          <a:bodyPr/>
          <a:lstStyle/>
          <a:p>
            <a:r>
              <a:rPr lang="zh-CN" altLang="zh-CN" smtClean="0"/>
              <a:t>寻址方式编码到操作码中</a:t>
            </a:r>
          </a:p>
          <a:p>
            <a:r>
              <a:rPr lang="zh-CN" altLang="zh-CN" smtClean="0"/>
              <a:t>所有的指令都是32位的</a:t>
            </a:r>
          </a:p>
          <a:p>
            <a:r>
              <a:rPr lang="zh-CN" altLang="zh-CN" smtClean="0"/>
              <a:t>操作码占6位</a:t>
            </a:r>
          </a:p>
          <a:p>
            <a:r>
              <a:rPr lang="zh-CN" altLang="zh-CN" smtClean="0"/>
              <a:t>3种指令格式</a:t>
            </a:r>
            <a:endParaRPr lang="en-US" altLang="zh-CN" smtClean="0"/>
          </a:p>
          <a:p>
            <a:pPr lvl="1"/>
            <a:r>
              <a:rPr lang="en-US" altLang="zh-CN" smtClean="0"/>
              <a:t>I</a:t>
            </a:r>
            <a:r>
              <a:rPr lang="zh-CN" altLang="en-US" smtClean="0"/>
              <a:t>类</a:t>
            </a:r>
            <a:endParaRPr lang="en-US" altLang="zh-CN" smtClean="0"/>
          </a:p>
          <a:p>
            <a:pPr lvl="1"/>
            <a:r>
              <a:rPr lang="en-US" altLang="zh-CN" smtClean="0"/>
              <a:t>R</a:t>
            </a:r>
            <a:r>
              <a:rPr lang="zh-CN" altLang="en-US" smtClean="0"/>
              <a:t>类</a:t>
            </a:r>
            <a:endParaRPr lang="en-US" altLang="zh-CN" smtClean="0"/>
          </a:p>
          <a:p>
            <a:pPr lvl="1"/>
            <a:r>
              <a:rPr lang="en-US" altLang="zh-CN" smtClean="0"/>
              <a:t>J</a:t>
            </a:r>
            <a:r>
              <a:rPr lang="zh-CN" altLang="en-US" smtClean="0"/>
              <a:t>类</a:t>
            </a:r>
            <a:endParaRPr lang="en-US" altLang="zh-CN" smtClean="0"/>
          </a:p>
          <a:p>
            <a:pPr lvl="1"/>
            <a:endParaRPr lang="en-US" altLang="zh-CN" smtClean="0"/>
          </a:p>
          <a:p>
            <a:pPr lvl="1"/>
            <a:endParaRPr lang="zh-CN" altLang="zh-CN" smtClean="0"/>
          </a:p>
        </p:txBody>
      </p:sp>
      <p:sp>
        <p:nvSpPr>
          <p:cNvPr id="133124" name="日期占位符 3"/>
          <p:cNvSpPr>
            <a:spLocks noGrp="1"/>
          </p:cNvSpPr>
          <p:nvPr>
            <p:ph type="dt" sz="quarter" idx="10"/>
          </p:nvPr>
        </p:nvSpPr>
        <p:spPr/>
        <p:txBody>
          <a:bodyPr/>
          <a:lstStyle/>
          <a:p>
            <a:fld id="{33B994FC-D62B-423B-8646-36A42421078A}" type="datetime1">
              <a:rPr lang="zh-CN" altLang="en-US" smtClean="0"/>
              <a:t>2020/2/27</a:t>
            </a:fld>
            <a:endParaRPr lang="en-US" altLang="zh-CN" smtClean="0"/>
          </a:p>
        </p:txBody>
      </p:sp>
      <p:sp>
        <p:nvSpPr>
          <p:cNvPr id="133126" name="灯片编号占位符 5"/>
          <p:cNvSpPr>
            <a:spLocks noGrp="1"/>
          </p:cNvSpPr>
          <p:nvPr>
            <p:ph type="sldNum" sz="quarter" idx="12"/>
          </p:nvPr>
        </p:nvSpPr>
        <p:spPr/>
        <p:txBody>
          <a:bodyPr/>
          <a:lstStyle/>
          <a:p>
            <a:fld id="{11342830-17BD-4CA6-AD92-67675C97B057}" type="slidenum">
              <a:rPr lang="en-US" altLang="zh-CN" smtClean="0"/>
              <a:pPr/>
              <a:t>90</a:t>
            </a:fld>
            <a:endParaRPr lang="en-US" altLang="zh-CN"/>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nSpc>
                <a:spcPct val="120000"/>
              </a:lnSpc>
            </a:pPr>
            <a:r>
              <a:rPr lang="en-US" dirty="0" smtClean="0"/>
              <a:t>UC Berkeley </a:t>
            </a:r>
            <a:r>
              <a:rPr lang="zh-CN" altLang="en-US" dirty="0" smtClean="0"/>
              <a:t>设计的第</a:t>
            </a:r>
            <a:r>
              <a:rPr lang="en-US" altLang="zh-CN" dirty="0" smtClean="0"/>
              <a:t>5</a:t>
            </a:r>
            <a:r>
              <a:rPr lang="zh-CN" altLang="en-US" dirty="0" smtClean="0"/>
              <a:t>代</a:t>
            </a:r>
            <a:r>
              <a:rPr lang="en-US" altLang="zh-CN" dirty="0" smtClean="0"/>
              <a:t>RISC</a:t>
            </a:r>
            <a:r>
              <a:rPr lang="zh-CN" altLang="en-US" dirty="0" smtClean="0"/>
              <a:t>指令集</a:t>
            </a:r>
            <a:endParaRPr lang="en-US" dirty="0" smtClean="0"/>
          </a:p>
          <a:p>
            <a:pPr>
              <a:lnSpc>
                <a:spcPct val="120000"/>
              </a:lnSpc>
            </a:pPr>
            <a:r>
              <a:rPr lang="zh-CN" altLang="en-US" dirty="0" smtClean="0"/>
              <a:t>设计理念（指导思想）：通用的</a:t>
            </a:r>
            <a:r>
              <a:rPr lang="en-US" altLang="zh-CN" dirty="0" smtClean="0"/>
              <a:t>ISA</a:t>
            </a:r>
          </a:p>
          <a:p>
            <a:pPr lvl="1">
              <a:lnSpc>
                <a:spcPct val="120000"/>
              </a:lnSpc>
            </a:pPr>
            <a:r>
              <a:rPr lang="zh-CN" altLang="en-US" dirty="0" smtClean="0"/>
              <a:t>能适应从最袖珍的嵌入式控制器，到最快的高性能计算机等各种规模的处理器。</a:t>
            </a:r>
            <a:endParaRPr lang="en-US" altLang="zh-CN" dirty="0" smtClean="0"/>
          </a:p>
          <a:p>
            <a:pPr lvl="1">
              <a:lnSpc>
                <a:spcPct val="120000"/>
              </a:lnSpc>
            </a:pPr>
            <a:r>
              <a:rPr lang="zh-CN" altLang="en-US" dirty="0" smtClean="0"/>
              <a:t>能兼容各种流行的软件栈和编程语言。</a:t>
            </a:r>
            <a:endParaRPr lang="en-US" altLang="zh-CN" dirty="0" smtClean="0"/>
          </a:p>
          <a:p>
            <a:pPr lvl="1">
              <a:lnSpc>
                <a:spcPct val="120000"/>
              </a:lnSpc>
            </a:pPr>
            <a:r>
              <a:rPr lang="zh-CN" altLang="en-US" dirty="0" smtClean="0"/>
              <a:t>适应所有实现技术，包括现场可编程门阵列（</a:t>
            </a:r>
            <a:r>
              <a:rPr lang="en-US" altLang="zh-CN" dirty="0" smtClean="0"/>
              <a:t>FPGA</a:t>
            </a:r>
            <a:r>
              <a:rPr lang="zh-CN" altLang="en-US" dirty="0" smtClean="0"/>
              <a:t>）、专用集成电路（</a:t>
            </a:r>
            <a:r>
              <a:rPr lang="en-US" altLang="zh-CN" dirty="0" smtClean="0"/>
              <a:t>ASIC</a:t>
            </a:r>
            <a:r>
              <a:rPr lang="zh-CN" altLang="en-US" dirty="0" smtClean="0"/>
              <a:t>）、全定制芯片，甚至未来的技术。</a:t>
            </a:r>
            <a:endParaRPr lang="en-US" altLang="zh-CN" dirty="0" smtClean="0"/>
          </a:p>
          <a:p>
            <a:pPr lvl="1">
              <a:lnSpc>
                <a:spcPct val="120000"/>
              </a:lnSpc>
            </a:pPr>
            <a:r>
              <a:rPr lang="zh-CN" altLang="en-US" dirty="0" smtClean="0"/>
              <a:t>对所有微体系结构实现方式都有效。例如：</a:t>
            </a:r>
            <a:endParaRPr lang="en-US" altLang="zh-CN" dirty="0" smtClean="0"/>
          </a:p>
          <a:p>
            <a:pPr lvl="2">
              <a:lnSpc>
                <a:spcPct val="120000"/>
              </a:lnSpc>
            </a:pPr>
            <a:r>
              <a:rPr lang="zh-CN" altLang="en-US" dirty="0" smtClean="0"/>
              <a:t>微编码或硬连线控制；顺序或乱序执行流水线；单发射或超标量等等。</a:t>
            </a:r>
            <a:endParaRPr lang="en-US" altLang="zh-CN" dirty="0" smtClean="0"/>
          </a:p>
          <a:p>
            <a:pPr lvl="1">
              <a:lnSpc>
                <a:spcPct val="120000"/>
              </a:lnSpc>
            </a:pPr>
            <a:r>
              <a:rPr lang="zh-CN" altLang="en-US" dirty="0" smtClean="0"/>
              <a:t>支持广泛的定制化，成为定制加速器的基础。随着摩尔定律的消退，加速器的重要性日益提高。</a:t>
            </a:r>
            <a:endParaRPr lang="en-US" altLang="zh-CN" dirty="0" smtClean="0"/>
          </a:p>
          <a:p>
            <a:pPr lvl="1">
              <a:lnSpc>
                <a:spcPct val="120000"/>
              </a:lnSpc>
            </a:pPr>
            <a:r>
              <a:rPr lang="zh-CN" altLang="en-US" dirty="0" smtClean="0"/>
              <a:t>基础的指令集架构是稳定的。不能像以前的专有指令集架构一样被弃用，例如</a:t>
            </a:r>
            <a:r>
              <a:rPr lang="en-US" altLang="zh-CN" dirty="0" smtClean="0"/>
              <a:t>AMD Am29000</a:t>
            </a:r>
            <a:r>
              <a:rPr lang="zh-CN" altLang="en-US" dirty="0" smtClean="0"/>
              <a:t>、</a:t>
            </a:r>
            <a:r>
              <a:rPr lang="en-US" altLang="zh-CN" dirty="0" smtClean="0"/>
              <a:t>Digital Alpha</a:t>
            </a:r>
            <a:r>
              <a:rPr lang="zh-CN" altLang="en-US" dirty="0" smtClean="0"/>
              <a:t>、</a:t>
            </a:r>
            <a:r>
              <a:rPr lang="en-US" altLang="zh-CN" dirty="0" smtClean="0"/>
              <a:t>Digital VAX</a:t>
            </a:r>
            <a:r>
              <a:rPr lang="zh-CN" altLang="en-US" dirty="0" smtClean="0"/>
              <a:t>、</a:t>
            </a:r>
            <a:r>
              <a:rPr lang="en-US" altLang="zh-CN" dirty="0" smtClean="0"/>
              <a:t>Hewlett Packard PA-RISC</a:t>
            </a:r>
            <a:r>
              <a:rPr lang="zh-CN" altLang="en-US" dirty="0" smtClean="0"/>
              <a:t>、</a:t>
            </a:r>
            <a:r>
              <a:rPr lang="en-US" altLang="zh-CN" dirty="0" smtClean="0"/>
              <a:t>Intel i860</a:t>
            </a:r>
            <a:r>
              <a:rPr lang="zh-CN" altLang="en-US" dirty="0" smtClean="0"/>
              <a:t>、</a:t>
            </a:r>
            <a:r>
              <a:rPr lang="en-US" altLang="zh-CN" dirty="0" smtClean="0"/>
              <a:t>Intel i960</a:t>
            </a:r>
            <a:r>
              <a:rPr lang="zh-CN" altLang="en-US" dirty="0" smtClean="0"/>
              <a:t>、</a:t>
            </a:r>
            <a:r>
              <a:rPr lang="en-US" altLang="zh-CN" dirty="0" smtClean="0"/>
              <a:t>Motorola 88000</a:t>
            </a:r>
            <a:r>
              <a:rPr lang="zh-CN" altLang="en-US" dirty="0" smtClean="0"/>
              <a:t>、以及</a:t>
            </a:r>
            <a:r>
              <a:rPr lang="en-US" altLang="zh-CN" dirty="0" err="1" smtClean="0"/>
              <a:t>Zilog</a:t>
            </a:r>
            <a:r>
              <a:rPr lang="en-US" altLang="zh-CN" dirty="0" smtClean="0"/>
              <a:t> Z8000</a:t>
            </a:r>
            <a:r>
              <a:rPr lang="zh-CN" altLang="en-US" dirty="0" smtClean="0"/>
              <a:t>。</a:t>
            </a:r>
            <a:endParaRPr lang="en-US" altLang="zh-CN" dirty="0" smtClean="0"/>
          </a:p>
          <a:p>
            <a:pPr lvl="1">
              <a:lnSpc>
                <a:spcPct val="120000"/>
              </a:lnSpc>
            </a:pPr>
            <a:r>
              <a:rPr lang="zh-CN" altLang="en-US" dirty="0" smtClean="0"/>
              <a:t>完全开源</a:t>
            </a:r>
            <a:endParaRPr lang="en-US" altLang="zh-CN" dirty="0" smtClean="0"/>
          </a:p>
          <a:p>
            <a:pPr lvl="1">
              <a:lnSpc>
                <a:spcPct val="120000"/>
              </a:lnSpc>
            </a:pPr>
            <a:endParaRPr lang="en-US" altLang="zh-CN" dirty="0" smtClean="0"/>
          </a:p>
          <a:p>
            <a:pPr lvl="1">
              <a:lnSpc>
                <a:spcPct val="120000"/>
              </a:lnSpc>
            </a:pPr>
            <a:endParaRPr lang="zh-CN" altLang="en-US" dirty="0" smtClean="0"/>
          </a:p>
          <a:p>
            <a:pPr lvl="1">
              <a:lnSpc>
                <a:spcPct val="120000"/>
              </a:lnSpc>
            </a:pPr>
            <a:endParaRPr lang="en-US" altLang="zh-CN" dirty="0" smtClean="0"/>
          </a:p>
          <a:p>
            <a:pPr lvl="1">
              <a:lnSpc>
                <a:spcPct val="120000"/>
              </a:lnSpc>
            </a:pPr>
            <a:endParaRPr lang="en-US" altLang="zh-CN" dirty="0" smtClean="0"/>
          </a:p>
          <a:p>
            <a:pPr>
              <a:lnSpc>
                <a:spcPct val="120000"/>
              </a:lnSpc>
            </a:pPr>
            <a:endParaRPr lang="en-US" dirty="0" smtClean="0"/>
          </a:p>
          <a:p>
            <a:pPr>
              <a:lnSpc>
                <a:spcPct val="120000"/>
              </a:lnSpc>
            </a:pPr>
            <a:endParaRPr lang="en-US" dirty="0" smtClean="0"/>
          </a:p>
          <a:p>
            <a:pPr>
              <a:lnSpc>
                <a:spcPct val="120000"/>
              </a:lnSpc>
            </a:pPr>
            <a:endParaRPr lang="en-US" dirty="0" smtClean="0"/>
          </a:p>
        </p:txBody>
      </p:sp>
      <p:sp>
        <p:nvSpPr>
          <p:cNvPr id="2" name="Title 1"/>
          <p:cNvSpPr>
            <a:spLocks noGrp="1"/>
          </p:cNvSpPr>
          <p:nvPr>
            <p:ph type="title"/>
          </p:nvPr>
        </p:nvSpPr>
        <p:spPr/>
        <p:txBody>
          <a:bodyPr/>
          <a:lstStyle/>
          <a:p>
            <a:r>
              <a:rPr lang="en-US" smtClean="0"/>
              <a:t>RISC-V ISA</a:t>
            </a:r>
            <a:endParaRPr lang="en-US" dirty="0"/>
          </a:p>
        </p:txBody>
      </p:sp>
      <p:sp>
        <p:nvSpPr>
          <p:cNvPr id="5" name="日期占位符 4"/>
          <p:cNvSpPr>
            <a:spLocks noGrp="1"/>
          </p:cNvSpPr>
          <p:nvPr>
            <p:ph type="dt" sz="half" idx="10"/>
          </p:nvPr>
        </p:nvSpPr>
        <p:spPr/>
        <p:txBody>
          <a:bodyPr/>
          <a:lstStyle/>
          <a:p>
            <a:fld id="{A2B9E77C-8625-4A24-A977-882DA5EFE74A}" type="datetime1">
              <a:rPr lang="zh-CN" altLang="en-US" smtClean="0"/>
              <a:t>2020/2/27</a:t>
            </a:fld>
            <a:endParaRPr lang="zh-CN" altLang="en-US"/>
          </a:p>
        </p:txBody>
      </p:sp>
      <p:sp>
        <p:nvSpPr>
          <p:cNvPr id="4" name="Slide Number Placeholder 3"/>
          <p:cNvSpPr>
            <a:spLocks noGrp="1"/>
          </p:cNvSpPr>
          <p:nvPr>
            <p:ph type="sldNum" sz="quarter" idx="11"/>
          </p:nvPr>
        </p:nvSpPr>
        <p:spPr/>
        <p:txBody>
          <a:bodyPr/>
          <a:lstStyle/>
          <a:p>
            <a:fld id="{6725DD4B-3B4A-AA48-9B2E-AC766D551F9B}" type="slidenum">
              <a:rPr lang="en-US" smtClean="0"/>
              <a:pPr/>
              <a:t>91</a:t>
            </a:fld>
            <a:endParaRPr lang="en-US"/>
          </a:p>
        </p:txBody>
      </p:sp>
    </p:spTree>
    <p:extLst>
      <p:ext uri="{BB962C8B-B14F-4D97-AF65-F5344CB8AC3E}">
        <p14:creationId xmlns:p14="http://schemas.microsoft.com/office/powerpoint/2010/main" val="29662625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技术目标</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smtClean="0"/>
              <a:t>将</a:t>
            </a:r>
            <a:r>
              <a:rPr lang="en-US" altLang="zh-CN" dirty="0" smtClean="0"/>
              <a:t>ISA</a:t>
            </a:r>
            <a:r>
              <a:rPr lang="zh-CN" altLang="en-US" dirty="0" smtClean="0"/>
              <a:t>分成基础</a:t>
            </a:r>
            <a:r>
              <a:rPr lang="en-US" altLang="zh-CN" dirty="0" smtClean="0"/>
              <a:t>ISA</a:t>
            </a:r>
            <a:r>
              <a:rPr lang="zh-CN" altLang="en-US" dirty="0" smtClean="0"/>
              <a:t>和可选的扩展部分</a:t>
            </a:r>
            <a:endParaRPr lang="en-US" altLang="zh-CN" dirty="0" smtClean="0"/>
          </a:p>
          <a:p>
            <a:pPr lvl="1">
              <a:lnSpc>
                <a:spcPct val="120000"/>
              </a:lnSpc>
            </a:pPr>
            <a:r>
              <a:rPr lang="en-US" altLang="zh-CN" dirty="0" smtClean="0"/>
              <a:t>ISA</a:t>
            </a:r>
            <a:r>
              <a:rPr lang="zh-CN" altLang="en-US" dirty="0" smtClean="0"/>
              <a:t>的基础足够简单，可以用于教学和许多嵌入式处理器，包括定制加速器的控制单元。它足够完整，可以运行现代软件栈。</a:t>
            </a:r>
            <a:endParaRPr lang="en-US" altLang="zh-CN" dirty="0" smtClean="0"/>
          </a:p>
          <a:p>
            <a:pPr lvl="1">
              <a:lnSpc>
                <a:spcPct val="120000"/>
              </a:lnSpc>
            </a:pPr>
            <a:r>
              <a:rPr lang="zh-CN" altLang="en-US" dirty="0" smtClean="0"/>
              <a:t>扩展部分提高计算的性能，并支持多处理机并行</a:t>
            </a:r>
            <a:endParaRPr lang="en-US" altLang="zh-CN" dirty="0" smtClean="0"/>
          </a:p>
          <a:p>
            <a:pPr lvl="1">
              <a:lnSpc>
                <a:spcPct val="120000"/>
              </a:lnSpc>
            </a:pPr>
            <a:r>
              <a:rPr lang="zh-CN" altLang="en-US" dirty="0" smtClean="0"/>
              <a:t>支持</a:t>
            </a:r>
            <a:r>
              <a:rPr lang="en-US" altLang="zh-CN" dirty="0" smtClean="0"/>
              <a:t>32</a:t>
            </a:r>
            <a:r>
              <a:rPr lang="zh-CN" altLang="en-US" dirty="0" smtClean="0"/>
              <a:t>位和</a:t>
            </a:r>
            <a:r>
              <a:rPr lang="en-US" altLang="zh-CN" dirty="0" smtClean="0"/>
              <a:t>64</a:t>
            </a:r>
            <a:r>
              <a:rPr lang="zh-CN" altLang="en-US" dirty="0" smtClean="0"/>
              <a:t>位地址空间</a:t>
            </a:r>
            <a:endParaRPr lang="en-US" altLang="zh-CN" dirty="0" smtClean="0"/>
          </a:p>
          <a:p>
            <a:pPr>
              <a:lnSpc>
                <a:spcPct val="120000"/>
              </a:lnSpc>
            </a:pPr>
            <a:r>
              <a:rPr lang="zh-CN" altLang="en-US" dirty="0" smtClean="0"/>
              <a:t>方便定制</a:t>
            </a:r>
            <a:r>
              <a:rPr lang="en-US" altLang="zh-CN" dirty="0" smtClean="0"/>
              <a:t>ISA</a:t>
            </a:r>
            <a:r>
              <a:rPr lang="zh-CN" altLang="en-US" dirty="0" smtClean="0"/>
              <a:t>扩展</a:t>
            </a:r>
            <a:endParaRPr lang="en-US" altLang="zh-CN" dirty="0" smtClean="0"/>
          </a:p>
          <a:p>
            <a:pPr lvl="1">
              <a:lnSpc>
                <a:spcPct val="120000"/>
              </a:lnSpc>
            </a:pPr>
            <a:r>
              <a:rPr lang="zh-CN" altLang="en-US" dirty="0" smtClean="0"/>
              <a:t>包括紧耦合功能单元和松耦合协处理器</a:t>
            </a:r>
            <a:endParaRPr lang="en-US" altLang="zh-CN" dirty="0" smtClean="0"/>
          </a:p>
          <a:p>
            <a:pPr>
              <a:lnSpc>
                <a:spcPct val="120000"/>
              </a:lnSpc>
            </a:pPr>
            <a:r>
              <a:rPr lang="zh-CN" altLang="en-US" dirty="0" smtClean="0"/>
              <a:t>支持变长指令集扩展</a:t>
            </a:r>
            <a:endParaRPr lang="en-US" altLang="zh-CN" dirty="0" smtClean="0"/>
          </a:p>
          <a:p>
            <a:pPr lvl="1">
              <a:lnSpc>
                <a:spcPct val="120000"/>
              </a:lnSpc>
            </a:pPr>
            <a:r>
              <a:rPr lang="zh-CN" altLang="en-US" dirty="0" smtClean="0"/>
              <a:t>既为了提高代码密度，也为了扩展可能的自定义</a:t>
            </a:r>
            <a:r>
              <a:rPr lang="en-US" altLang="zh-CN" dirty="0" smtClean="0"/>
              <a:t>ISA</a:t>
            </a:r>
            <a:r>
              <a:rPr lang="zh-CN" altLang="en-US" dirty="0" smtClean="0"/>
              <a:t>扩展的空间</a:t>
            </a:r>
            <a:endParaRPr lang="en-US" altLang="zh-CN" dirty="0" smtClean="0"/>
          </a:p>
          <a:p>
            <a:pPr>
              <a:lnSpc>
                <a:spcPct val="120000"/>
              </a:lnSpc>
            </a:pPr>
            <a:r>
              <a:rPr lang="zh-CN" altLang="en-US" dirty="0" smtClean="0"/>
              <a:t>提供对现代标准的有效硬件支持</a:t>
            </a:r>
            <a:endParaRPr lang="en-US" altLang="zh-CN" dirty="0" smtClean="0"/>
          </a:p>
          <a:p>
            <a:pPr>
              <a:lnSpc>
                <a:spcPct val="120000"/>
              </a:lnSpc>
            </a:pPr>
            <a:r>
              <a:rPr lang="zh-CN" altLang="en-US" dirty="0" smtClean="0"/>
              <a:t>用户级</a:t>
            </a:r>
            <a:r>
              <a:rPr lang="en-US" altLang="zh-CN" dirty="0" smtClean="0"/>
              <a:t>ISA</a:t>
            </a:r>
            <a:r>
              <a:rPr lang="zh-CN" altLang="en-US" dirty="0" smtClean="0"/>
              <a:t>和特权级</a:t>
            </a:r>
            <a:r>
              <a:rPr lang="en-US" altLang="zh-CN" dirty="0" smtClean="0"/>
              <a:t>ISA</a:t>
            </a:r>
            <a:r>
              <a:rPr lang="zh-CN" altLang="en-US" dirty="0" smtClean="0"/>
              <a:t>是正交的（相互独立，互不依赖）</a:t>
            </a:r>
            <a:endParaRPr lang="en-US" altLang="zh-CN" dirty="0" smtClean="0"/>
          </a:p>
          <a:p>
            <a:pPr lvl="1">
              <a:lnSpc>
                <a:spcPct val="120000"/>
              </a:lnSpc>
            </a:pPr>
            <a:r>
              <a:rPr lang="zh-CN" altLang="en-US" dirty="0" smtClean="0"/>
              <a:t>在保持用户应用程序二进制接口</a:t>
            </a:r>
            <a:r>
              <a:rPr lang="en-US" altLang="zh-CN" dirty="0" smtClean="0"/>
              <a:t>(ABI)</a:t>
            </a:r>
            <a:r>
              <a:rPr lang="zh-CN" altLang="en-US" dirty="0" smtClean="0"/>
              <a:t>兼容性的同时，允许完全虚拟化，并允许在特权</a:t>
            </a:r>
            <a:r>
              <a:rPr lang="en-US" altLang="zh-CN" dirty="0" smtClean="0"/>
              <a:t>ISA</a:t>
            </a:r>
            <a:r>
              <a:rPr lang="zh-CN" altLang="en-US" dirty="0" smtClean="0"/>
              <a:t>中进行实验测试</a:t>
            </a:r>
            <a:endParaRPr lang="en-US" altLang="zh-CN" dirty="0" smtClean="0"/>
          </a:p>
        </p:txBody>
      </p:sp>
      <p:sp>
        <p:nvSpPr>
          <p:cNvPr id="5" name="日期占位符 4"/>
          <p:cNvSpPr>
            <a:spLocks noGrp="1"/>
          </p:cNvSpPr>
          <p:nvPr>
            <p:ph type="dt" sz="half" idx="10"/>
          </p:nvPr>
        </p:nvSpPr>
        <p:spPr/>
        <p:txBody>
          <a:bodyPr/>
          <a:lstStyle/>
          <a:p>
            <a:fld id="{F2EE7249-1421-4F46-B404-D013C106FFD0}"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92</a:t>
            </a:fld>
            <a:endParaRPr lang="en-US"/>
          </a:p>
        </p:txBody>
      </p:sp>
    </p:spTree>
    <p:extLst>
      <p:ext uri="{BB962C8B-B14F-4D97-AF65-F5344CB8AC3E}">
        <p14:creationId xmlns:p14="http://schemas.microsoft.com/office/powerpoint/2010/main" val="8908026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3967431" y="5173477"/>
            <a:ext cx="4719368" cy="1365435"/>
          </a:xfrm>
          <a:prstGeom prst="rect">
            <a:avLst/>
          </a:prstGeom>
        </p:spPr>
      </p:pic>
      <p:sp>
        <p:nvSpPr>
          <p:cNvPr id="2" name="标题 1"/>
          <p:cNvSpPr>
            <a:spLocks noGrp="1"/>
          </p:cNvSpPr>
          <p:nvPr>
            <p:ph type="title"/>
          </p:nvPr>
        </p:nvSpPr>
        <p:spPr/>
        <p:txBody>
          <a:bodyPr/>
          <a:lstStyle/>
          <a:p>
            <a:r>
              <a:rPr lang="en-US" altLang="zh-CN" smtClean="0"/>
              <a:t>RISC-V ISA</a:t>
            </a:r>
            <a:r>
              <a:rPr lang="zh-CN" altLang="en-US" smtClean="0"/>
              <a:t>的特点</a:t>
            </a:r>
            <a:endParaRPr lang="zh-CN" altLang="en-US" dirty="0"/>
          </a:p>
        </p:txBody>
      </p:sp>
      <p:sp>
        <p:nvSpPr>
          <p:cNvPr id="3" name="内容占位符 2"/>
          <p:cNvSpPr>
            <a:spLocks noGrp="1"/>
          </p:cNvSpPr>
          <p:nvPr>
            <p:ph idx="1"/>
          </p:nvPr>
        </p:nvSpPr>
        <p:spPr>
          <a:xfrm>
            <a:off x="457199" y="1118511"/>
            <a:ext cx="8229600" cy="5051833"/>
          </a:xfrm>
        </p:spPr>
        <p:txBody>
          <a:bodyPr>
            <a:normAutofit fontScale="77500" lnSpcReduction="20000"/>
          </a:bodyPr>
          <a:lstStyle/>
          <a:p>
            <a:r>
              <a:rPr lang="zh-CN" altLang="en-US" dirty="0" smtClean="0"/>
              <a:t>完全开源：</a:t>
            </a:r>
            <a:endParaRPr lang="en-US" altLang="zh-CN" dirty="0" smtClean="0"/>
          </a:p>
          <a:p>
            <a:pPr lvl="1"/>
            <a:r>
              <a:rPr lang="zh-CN" altLang="en-US" dirty="0" smtClean="0"/>
              <a:t>它属于一个开放的，非营利性质的</a:t>
            </a:r>
            <a:r>
              <a:rPr lang="en-US" altLang="zh-CN" dirty="0" smtClean="0"/>
              <a:t>RISC-V</a:t>
            </a:r>
            <a:r>
              <a:rPr lang="zh-CN" altLang="en-US" dirty="0" smtClean="0"/>
              <a:t>基金会。</a:t>
            </a:r>
            <a:endParaRPr lang="en-US" altLang="zh-CN" dirty="0" smtClean="0"/>
          </a:p>
          <a:p>
            <a:pPr lvl="1"/>
            <a:r>
              <a:rPr lang="zh-CN" altLang="en-US" dirty="0" smtClean="0"/>
              <a:t>开源采用</a:t>
            </a:r>
            <a:r>
              <a:rPr lang="en-US" altLang="zh-CN" dirty="0" smtClean="0"/>
              <a:t>BSD</a:t>
            </a:r>
            <a:r>
              <a:rPr lang="zh-CN" altLang="en-US" dirty="0" smtClean="0"/>
              <a:t>协议（企业完全自由免费使用，允许企业添加自有指令而不必开放共享以实现差异化发展）</a:t>
            </a:r>
            <a:endParaRPr lang="en-US" altLang="zh-CN" dirty="0" smtClean="0"/>
          </a:p>
          <a:p>
            <a:r>
              <a:rPr lang="zh-CN" altLang="en-US" dirty="0" smtClean="0"/>
              <a:t>架构简单</a:t>
            </a:r>
            <a:endParaRPr lang="en-US" altLang="zh-CN" dirty="0" smtClean="0"/>
          </a:p>
          <a:p>
            <a:pPr lvl="1"/>
            <a:r>
              <a:rPr lang="zh-CN" altLang="en-US" dirty="0" smtClean="0"/>
              <a:t>没有针对某一种微体系结构实现方式做过度的架构设计</a:t>
            </a:r>
            <a:endParaRPr lang="en-US" altLang="zh-CN" dirty="0" smtClean="0"/>
          </a:p>
          <a:p>
            <a:pPr lvl="1"/>
            <a:r>
              <a:rPr lang="zh-CN" altLang="en-US" dirty="0" smtClean="0"/>
              <a:t>新的指令集，没有向后（</a:t>
            </a:r>
            <a:r>
              <a:rPr lang="en-US" altLang="zh-CN" dirty="0" smtClean="0"/>
              <a:t>backward</a:t>
            </a:r>
            <a:r>
              <a:rPr lang="zh-CN" altLang="en-US" dirty="0" smtClean="0"/>
              <a:t>）兼容的包袱</a:t>
            </a:r>
            <a:endParaRPr lang="en-US" altLang="zh-CN" dirty="0" smtClean="0"/>
          </a:p>
          <a:p>
            <a:pPr lvl="1"/>
            <a:r>
              <a:rPr lang="zh-CN" altLang="en-US" dirty="0" smtClean="0"/>
              <a:t>说明书的页数</a:t>
            </a:r>
            <a:r>
              <a:rPr lang="en-US" altLang="zh-CN" dirty="0" smtClean="0"/>
              <a:t>…..</a:t>
            </a:r>
            <a:r>
              <a:rPr lang="zh-CN" altLang="en-US" dirty="0" smtClean="0"/>
              <a:t>（图</a:t>
            </a:r>
            <a:r>
              <a:rPr lang="en-US" altLang="zh-CN" dirty="0" smtClean="0"/>
              <a:t>1.6</a:t>
            </a:r>
            <a:r>
              <a:rPr lang="zh-CN" altLang="en-US" dirty="0" smtClean="0"/>
              <a:t>）</a:t>
            </a:r>
            <a:endParaRPr lang="en-US" altLang="zh-CN" dirty="0" smtClean="0"/>
          </a:p>
          <a:p>
            <a:r>
              <a:rPr lang="zh-CN" altLang="en-US" dirty="0" smtClean="0"/>
              <a:t>模块化的指令集架构</a:t>
            </a:r>
            <a:endParaRPr lang="en-US" altLang="zh-CN" dirty="0" smtClean="0"/>
          </a:p>
          <a:p>
            <a:pPr lvl="1"/>
            <a:r>
              <a:rPr lang="en-US" altLang="zh-CN" dirty="0" smtClean="0"/>
              <a:t>RV32I</a:t>
            </a:r>
            <a:r>
              <a:rPr lang="zh-CN" altLang="en-US" dirty="0" smtClean="0"/>
              <a:t>和</a:t>
            </a:r>
            <a:r>
              <a:rPr lang="en-US" altLang="zh-CN" dirty="0" smtClean="0"/>
              <a:t>RV64I</a:t>
            </a:r>
            <a:r>
              <a:rPr lang="zh-CN" altLang="en-US" dirty="0" smtClean="0"/>
              <a:t>是基础的</a:t>
            </a:r>
            <a:r>
              <a:rPr lang="en-US" altLang="zh-CN" dirty="0" smtClean="0"/>
              <a:t>ISA</a:t>
            </a:r>
            <a:r>
              <a:rPr lang="zh-CN" altLang="en-US" dirty="0" smtClean="0"/>
              <a:t>。可扩展增加其他特性的支持</a:t>
            </a:r>
            <a:endParaRPr lang="en-US" altLang="zh-CN" dirty="0" smtClean="0"/>
          </a:p>
          <a:p>
            <a:pPr lvl="1"/>
            <a:r>
              <a:rPr lang="zh-CN" altLang="en-US" dirty="0" smtClean="0"/>
              <a:t>面向教育或科研，易于扩充或剪裁</a:t>
            </a:r>
            <a:endParaRPr lang="en-US" altLang="zh-CN" dirty="0" smtClean="0"/>
          </a:p>
          <a:p>
            <a:pPr lvl="1"/>
            <a:r>
              <a:rPr lang="zh-CN" altLang="en-US" dirty="0" smtClean="0"/>
              <a:t>支持</a:t>
            </a:r>
            <a:r>
              <a:rPr lang="en-US" altLang="zh-CN" dirty="0" smtClean="0"/>
              <a:t>32</a:t>
            </a:r>
            <a:r>
              <a:rPr lang="zh-CN" altLang="en-US" dirty="0" smtClean="0"/>
              <a:t>位和</a:t>
            </a:r>
            <a:r>
              <a:rPr lang="en-US" altLang="zh-CN" dirty="0" smtClean="0"/>
              <a:t>64</a:t>
            </a:r>
            <a:r>
              <a:rPr lang="zh-CN" altLang="en-US" dirty="0" smtClean="0"/>
              <a:t>位地址空间</a:t>
            </a:r>
            <a:endParaRPr lang="en-US" altLang="zh-CN" dirty="0" smtClean="0"/>
          </a:p>
          <a:p>
            <a:r>
              <a:rPr lang="zh-CN" altLang="en-US" dirty="0" smtClean="0"/>
              <a:t>面向多核并行</a:t>
            </a:r>
            <a:endParaRPr lang="en-US" altLang="zh-CN" dirty="0" smtClean="0"/>
          </a:p>
          <a:p>
            <a:r>
              <a:rPr lang="zh-CN" altLang="en-US" dirty="0" smtClean="0"/>
              <a:t>有效的指令编码方式</a:t>
            </a:r>
            <a:endParaRPr lang="en-US" altLang="zh-CN" dirty="0"/>
          </a:p>
        </p:txBody>
      </p:sp>
      <p:sp>
        <p:nvSpPr>
          <p:cNvPr id="6" name="日期占位符 5"/>
          <p:cNvSpPr>
            <a:spLocks noGrp="1"/>
          </p:cNvSpPr>
          <p:nvPr>
            <p:ph type="dt" sz="half" idx="10"/>
          </p:nvPr>
        </p:nvSpPr>
        <p:spPr/>
        <p:txBody>
          <a:bodyPr/>
          <a:lstStyle/>
          <a:p>
            <a:fld id="{D2C4E0C7-A1E7-4406-AAE2-7D779E483871}"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93</a:t>
            </a:fld>
            <a:endParaRPr lang="en-US"/>
          </a:p>
        </p:txBody>
      </p:sp>
    </p:spTree>
    <p:extLst>
      <p:ext uri="{BB962C8B-B14F-4D97-AF65-F5344CB8AC3E}">
        <p14:creationId xmlns:p14="http://schemas.microsoft.com/office/powerpoint/2010/main" val="25067171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RISC-V</a:t>
            </a:r>
            <a:r>
              <a:rPr lang="zh-CN" altLang="en-US" dirty="0" smtClean="0"/>
              <a:t>子集命名约定</a:t>
            </a:r>
            <a:endParaRPr lang="zh-CN" altLang="en-US" dirty="0"/>
          </a:p>
        </p:txBody>
      </p:sp>
      <p:sp>
        <p:nvSpPr>
          <p:cNvPr id="6" name="日期占位符 5"/>
          <p:cNvSpPr>
            <a:spLocks noGrp="1"/>
          </p:cNvSpPr>
          <p:nvPr>
            <p:ph type="dt" sz="half" idx="10"/>
          </p:nvPr>
        </p:nvSpPr>
        <p:spPr/>
        <p:txBody>
          <a:bodyPr/>
          <a:lstStyle/>
          <a:p>
            <a:fld id="{1B07A966-4228-4520-BFE8-DDD2BFC8E41B}"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fld id="{A8C89C21-81C6-1849-AF7F-456E69B3BB35}" type="slidenum">
              <a:rPr lang="en-US" smtClean="0"/>
              <a:pPr/>
              <a:t>94</a:t>
            </a:fld>
            <a:endParaRPr lang="en-US"/>
          </a:p>
        </p:txBody>
      </p:sp>
      <p:pic>
        <p:nvPicPr>
          <p:cNvPr id="5" name="图片 4"/>
          <p:cNvPicPr>
            <a:picLocks noChangeAspect="1"/>
          </p:cNvPicPr>
          <p:nvPr/>
        </p:nvPicPr>
        <p:blipFill>
          <a:blip r:embed="rId2"/>
          <a:stretch>
            <a:fillRect/>
          </a:stretch>
        </p:blipFill>
        <p:spPr>
          <a:xfrm>
            <a:off x="2337840" y="948821"/>
            <a:ext cx="4103927" cy="5351584"/>
          </a:xfrm>
          <a:prstGeom prst="rect">
            <a:avLst/>
          </a:prstGeom>
        </p:spPr>
      </p:pic>
    </p:spTree>
    <p:extLst>
      <p:ext uri="{BB962C8B-B14F-4D97-AF65-F5344CB8AC3E}">
        <p14:creationId xmlns:p14="http://schemas.microsoft.com/office/powerpoint/2010/main" val="23933316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109460" y="914400"/>
            <a:ext cx="4891048" cy="5729514"/>
          </a:xfrm>
          <a:prstGeom prst="rect">
            <a:avLst/>
          </a:prstGeom>
        </p:spPr>
      </p:pic>
      <p:sp>
        <p:nvSpPr>
          <p:cNvPr id="1124354" name="Rectangle 2"/>
          <p:cNvSpPr>
            <a:spLocks noGrp="1" noChangeArrowheads="1"/>
          </p:cNvSpPr>
          <p:nvPr>
            <p:ph type="title"/>
          </p:nvPr>
        </p:nvSpPr>
        <p:spPr/>
        <p:txBody>
          <a:bodyPr>
            <a:normAutofit/>
          </a:bodyPr>
          <a:lstStyle/>
          <a:p>
            <a:pPr algn="ctr"/>
            <a:r>
              <a:rPr lang="en-US" sz="3200" dirty="0" smtClean="0"/>
              <a:t>RV32 </a:t>
            </a:r>
            <a:r>
              <a:rPr lang="zh-CN" altLang="en-US" sz="3200" dirty="0" smtClean="0"/>
              <a:t>处理器状态</a:t>
            </a:r>
            <a:endParaRPr lang="en-US" sz="3200" dirty="0"/>
          </a:p>
        </p:txBody>
      </p:sp>
      <p:sp>
        <p:nvSpPr>
          <p:cNvPr id="8" name="日期占位符 7"/>
          <p:cNvSpPr>
            <a:spLocks noGrp="1"/>
          </p:cNvSpPr>
          <p:nvPr>
            <p:ph type="dt" sz="half" idx="10"/>
          </p:nvPr>
        </p:nvSpPr>
        <p:spPr/>
        <p:txBody>
          <a:bodyPr/>
          <a:lstStyle/>
          <a:p>
            <a:fld id="{59C35C3C-712B-4620-B67C-B96782E3A77C}" type="datetime1">
              <a:rPr lang="zh-CN" altLang="en-US" smtClean="0"/>
              <a:t>2020/2/27</a:t>
            </a:fld>
            <a:endParaRPr lang="zh-CN" altLang="en-US"/>
          </a:p>
        </p:txBody>
      </p:sp>
      <p:sp>
        <p:nvSpPr>
          <p:cNvPr id="7" name="Slide Number Placeholder 5"/>
          <p:cNvSpPr>
            <a:spLocks noGrp="1"/>
          </p:cNvSpPr>
          <p:nvPr>
            <p:ph type="sldNum" sz="quarter" idx="12"/>
          </p:nvPr>
        </p:nvSpPr>
        <p:spPr/>
        <p:txBody>
          <a:bodyPr/>
          <a:lstStyle/>
          <a:p>
            <a:fld id="{EE975AD2-AEEE-4B40-97E6-A13DA5357000}" type="slidenum">
              <a:rPr lang="en-US" smtClean="0"/>
              <a:pPr/>
              <a:t>95</a:t>
            </a:fld>
            <a:endParaRPr lang="en-US"/>
          </a:p>
        </p:txBody>
      </p:sp>
      <p:sp>
        <p:nvSpPr>
          <p:cNvPr id="14" name="内容占位符 13"/>
          <p:cNvSpPr>
            <a:spLocks noGrp="1"/>
          </p:cNvSpPr>
          <p:nvPr>
            <p:ph idx="4294967295"/>
          </p:nvPr>
        </p:nvSpPr>
        <p:spPr>
          <a:xfrm>
            <a:off x="136733" y="1399834"/>
            <a:ext cx="3803650" cy="3557587"/>
          </a:xfrm>
        </p:spPr>
        <p:txBody>
          <a:bodyPr/>
          <a:lstStyle/>
          <a:p>
            <a:pPr>
              <a:spcBef>
                <a:spcPct val="0"/>
              </a:spcBef>
            </a:pPr>
            <a:r>
              <a:rPr lang="en-US" sz="1800" dirty="0" smtClean="0">
                <a:solidFill>
                  <a:schemeClr val="tx1"/>
                </a:solidFill>
                <a:latin typeface="+mj-ea"/>
                <a:ea typeface="+mj-ea"/>
                <a:cs typeface="Calibri"/>
              </a:rPr>
              <a:t>Program counter (</a:t>
            </a:r>
            <a:r>
              <a:rPr lang="en-US" sz="1800" b="1" dirty="0" smtClean="0">
                <a:solidFill>
                  <a:schemeClr val="tx1"/>
                </a:solidFill>
                <a:latin typeface="+mj-ea"/>
                <a:ea typeface="+mj-ea"/>
                <a:cs typeface="Calibri"/>
              </a:rPr>
              <a:t>pc</a:t>
            </a:r>
            <a:r>
              <a:rPr lang="en-US" sz="1800" dirty="0" smtClean="0">
                <a:solidFill>
                  <a:schemeClr val="tx1"/>
                </a:solidFill>
                <a:latin typeface="+mj-ea"/>
                <a:ea typeface="+mj-ea"/>
                <a:cs typeface="Calibri"/>
              </a:rPr>
              <a:t>)</a:t>
            </a:r>
          </a:p>
          <a:p>
            <a:pPr>
              <a:spcBef>
                <a:spcPct val="0"/>
              </a:spcBef>
            </a:pPr>
            <a:r>
              <a:rPr lang="en-US" sz="1800" dirty="0" smtClean="0">
                <a:solidFill>
                  <a:schemeClr val="tx1"/>
                </a:solidFill>
                <a:latin typeface="+mj-ea"/>
                <a:ea typeface="+mj-ea"/>
                <a:cs typeface="Calibri"/>
              </a:rPr>
              <a:t>32x32-bit </a:t>
            </a:r>
            <a:r>
              <a:rPr lang="zh-CN" altLang="en-US" sz="1800" dirty="0" smtClean="0">
                <a:solidFill>
                  <a:schemeClr val="tx1"/>
                </a:solidFill>
                <a:latin typeface="+mj-ea"/>
                <a:ea typeface="+mj-ea"/>
                <a:cs typeface="Calibri"/>
              </a:rPr>
              <a:t>整型数寄存器</a:t>
            </a:r>
            <a:r>
              <a:rPr lang="en-US" sz="1800" dirty="0" smtClean="0">
                <a:solidFill>
                  <a:schemeClr val="tx1"/>
                </a:solidFill>
                <a:latin typeface="+mj-ea"/>
                <a:ea typeface="+mj-ea"/>
                <a:cs typeface="Calibri"/>
              </a:rPr>
              <a:t> (</a:t>
            </a:r>
            <a:r>
              <a:rPr lang="en-US" sz="1800" b="1" dirty="0" smtClean="0">
                <a:solidFill>
                  <a:schemeClr val="tx1"/>
                </a:solidFill>
                <a:latin typeface="+mj-ea"/>
                <a:ea typeface="+mj-ea"/>
                <a:cs typeface="Calibri"/>
              </a:rPr>
              <a:t>x0-x31</a:t>
            </a:r>
            <a:r>
              <a:rPr lang="en-US" sz="1800" dirty="0" smtClean="0">
                <a:solidFill>
                  <a:schemeClr val="tx1"/>
                </a:solidFill>
                <a:latin typeface="+mj-ea"/>
                <a:ea typeface="+mj-ea"/>
                <a:cs typeface="Calibri"/>
              </a:rPr>
              <a:t>)</a:t>
            </a:r>
          </a:p>
          <a:p>
            <a:pPr lvl="1">
              <a:spcBef>
                <a:spcPct val="0"/>
              </a:spcBef>
            </a:pPr>
            <a:r>
              <a:rPr lang="en-US" sz="1400" b="1" dirty="0" smtClean="0">
                <a:solidFill>
                  <a:schemeClr val="tx1"/>
                </a:solidFill>
                <a:latin typeface="+mj-ea"/>
                <a:ea typeface="+mj-ea"/>
                <a:cs typeface="Calibri"/>
              </a:rPr>
              <a:t>x0 </a:t>
            </a:r>
            <a:r>
              <a:rPr lang="zh-CN" altLang="en-US" sz="1400" b="1" dirty="0" smtClean="0">
                <a:solidFill>
                  <a:schemeClr val="tx1"/>
                </a:solidFill>
                <a:latin typeface="+mj-ea"/>
                <a:ea typeface="+mj-ea"/>
                <a:cs typeface="Calibri"/>
              </a:rPr>
              <a:t>总是</a:t>
            </a:r>
            <a:r>
              <a:rPr lang="en-US" sz="1400" dirty="0" smtClean="0">
                <a:solidFill>
                  <a:schemeClr val="tx1"/>
                </a:solidFill>
                <a:latin typeface="+mj-ea"/>
                <a:ea typeface="+mj-ea"/>
                <a:cs typeface="Calibri"/>
              </a:rPr>
              <a:t> 0</a:t>
            </a:r>
            <a:endParaRPr lang="en-US" sz="1800" dirty="0" smtClean="0">
              <a:solidFill>
                <a:schemeClr val="tx1"/>
              </a:solidFill>
              <a:latin typeface="+mj-ea"/>
              <a:ea typeface="+mj-ea"/>
              <a:cs typeface="Calibri"/>
            </a:endParaRPr>
          </a:p>
          <a:p>
            <a:pPr>
              <a:spcBef>
                <a:spcPct val="0"/>
              </a:spcBef>
            </a:pPr>
            <a:r>
              <a:rPr lang="en-US" sz="1800" dirty="0" smtClean="0">
                <a:solidFill>
                  <a:schemeClr val="tx1"/>
                </a:solidFill>
                <a:latin typeface="+mj-ea"/>
                <a:ea typeface="+mj-ea"/>
                <a:cs typeface="Calibri"/>
              </a:rPr>
              <a:t>32 </a:t>
            </a:r>
            <a:r>
              <a:rPr lang="zh-CN" altLang="en-US" sz="1800" dirty="0" smtClean="0">
                <a:solidFill>
                  <a:schemeClr val="tx1"/>
                </a:solidFill>
                <a:latin typeface="+mj-ea"/>
                <a:ea typeface="+mj-ea"/>
                <a:cs typeface="Calibri"/>
              </a:rPr>
              <a:t>个浮点数寄存器</a:t>
            </a:r>
            <a:r>
              <a:rPr lang="en-US" sz="1800" dirty="0" smtClean="0">
                <a:solidFill>
                  <a:schemeClr val="tx1"/>
                </a:solidFill>
                <a:latin typeface="+mj-ea"/>
                <a:ea typeface="+mj-ea"/>
                <a:cs typeface="Calibri"/>
              </a:rPr>
              <a:t>(FP) (</a:t>
            </a:r>
            <a:r>
              <a:rPr lang="en-US" sz="1800" b="1" dirty="0" smtClean="0">
                <a:solidFill>
                  <a:schemeClr val="tx1"/>
                </a:solidFill>
                <a:latin typeface="+mj-ea"/>
                <a:ea typeface="+mj-ea"/>
                <a:cs typeface="Calibri"/>
              </a:rPr>
              <a:t>f0-f31</a:t>
            </a:r>
            <a:r>
              <a:rPr lang="en-US" sz="1800" dirty="0" smtClean="0">
                <a:solidFill>
                  <a:schemeClr val="tx1"/>
                </a:solidFill>
                <a:latin typeface="+mj-ea"/>
                <a:ea typeface="+mj-ea"/>
                <a:cs typeface="Calibri"/>
              </a:rPr>
              <a:t>)</a:t>
            </a:r>
          </a:p>
          <a:p>
            <a:pPr lvl="1">
              <a:spcBef>
                <a:spcPct val="0"/>
              </a:spcBef>
            </a:pPr>
            <a:r>
              <a:rPr lang="zh-CN" altLang="en-US" sz="1400" dirty="0" smtClean="0">
                <a:solidFill>
                  <a:schemeClr val="tx1"/>
                </a:solidFill>
                <a:latin typeface="+mj-ea"/>
                <a:ea typeface="+mj-ea"/>
                <a:cs typeface="Calibri"/>
              </a:rPr>
              <a:t>每个寄存器可以存放单精度或双精度浮点数</a:t>
            </a:r>
            <a:r>
              <a:rPr lang="en-US" sz="1400" dirty="0" smtClean="0">
                <a:solidFill>
                  <a:schemeClr val="tx1"/>
                </a:solidFill>
                <a:latin typeface="+mj-ea"/>
                <a:ea typeface="+mj-ea"/>
                <a:cs typeface="Calibri"/>
              </a:rPr>
              <a:t> (32-bit or 64-bit IEEE FP)</a:t>
            </a:r>
            <a:endParaRPr lang="en-US" sz="1800" dirty="0" smtClean="0">
              <a:solidFill>
                <a:schemeClr val="tx1"/>
              </a:solidFill>
              <a:latin typeface="+mj-ea"/>
              <a:ea typeface="+mj-ea"/>
              <a:cs typeface="Calibri"/>
            </a:endParaRPr>
          </a:p>
          <a:p>
            <a:pPr>
              <a:spcBef>
                <a:spcPct val="0"/>
              </a:spcBef>
            </a:pPr>
            <a:r>
              <a:rPr lang="en-US" sz="1800" dirty="0" smtClean="0">
                <a:solidFill>
                  <a:schemeClr val="tx1"/>
                </a:solidFill>
                <a:latin typeface="+mj-ea"/>
                <a:ea typeface="+mj-ea"/>
                <a:cs typeface="Calibri"/>
              </a:rPr>
              <a:t>FP </a:t>
            </a:r>
            <a:r>
              <a:rPr lang="zh-CN" altLang="en-US" sz="1800" dirty="0" smtClean="0">
                <a:solidFill>
                  <a:schemeClr val="tx1"/>
                </a:solidFill>
                <a:latin typeface="+mj-ea"/>
                <a:ea typeface="+mj-ea"/>
                <a:cs typeface="Calibri"/>
              </a:rPr>
              <a:t>状态寄存器</a:t>
            </a:r>
            <a:r>
              <a:rPr lang="en-US" sz="1800" dirty="0" smtClean="0">
                <a:solidFill>
                  <a:schemeClr val="tx1"/>
                </a:solidFill>
                <a:latin typeface="+mj-ea"/>
                <a:ea typeface="+mj-ea"/>
                <a:cs typeface="Calibri"/>
              </a:rPr>
              <a:t> (</a:t>
            </a:r>
            <a:r>
              <a:rPr lang="en-US" sz="1800" b="1" dirty="0" err="1" smtClean="0">
                <a:solidFill>
                  <a:schemeClr val="tx1"/>
                </a:solidFill>
                <a:latin typeface="+mj-ea"/>
                <a:ea typeface="+mj-ea"/>
                <a:cs typeface="Calibri"/>
              </a:rPr>
              <a:t>fsr</a:t>
            </a:r>
            <a:r>
              <a:rPr lang="en-US" sz="1800" dirty="0" smtClean="0">
                <a:solidFill>
                  <a:schemeClr val="tx1"/>
                </a:solidFill>
                <a:latin typeface="+mj-ea"/>
                <a:ea typeface="+mj-ea"/>
                <a:cs typeface="Calibri"/>
              </a:rPr>
              <a:t>), </a:t>
            </a:r>
            <a:r>
              <a:rPr lang="zh-CN" altLang="en-US" sz="1800" dirty="0" smtClean="0">
                <a:solidFill>
                  <a:schemeClr val="tx1"/>
                </a:solidFill>
                <a:latin typeface="+mj-ea"/>
                <a:ea typeface="+mj-ea"/>
                <a:cs typeface="Calibri"/>
              </a:rPr>
              <a:t>用于舍入模式和异常状态报告</a:t>
            </a:r>
            <a:endParaRPr lang="en-US" sz="1800" dirty="0" smtClean="0">
              <a:solidFill>
                <a:schemeClr val="tx1"/>
              </a:solidFill>
              <a:latin typeface="+mj-ea"/>
              <a:ea typeface="+mj-ea"/>
              <a:cs typeface="Calibri"/>
            </a:endParaRPr>
          </a:p>
          <a:p>
            <a:endParaRPr lang="zh-CN" altLang="en-US" dirty="0">
              <a:latin typeface="+mj-ea"/>
              <a:ea typeface="+mj-ea"/>
            </a:endParaRPr>
          </a:p>
        </p:txBody>
      </p:sp>
    </p:spTree>
    <p:extLst>
      <p:ext uri="{BB962C8B-B14F-4D97-AF65-F5344CB8AC3E}">
        <p14:creationId xmlns:p14="http://schemas.microsoft.com/office/powerpoint/2010/main" val="3827365566"/>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4255129"/>
            <a:ext cx="8229600" cy="2055136"/>
          </a:xfrm>
        </p:spPr>
        <p:txBody>
          <a:bodyPr>
            <a:normAutofit/>
          </a:bodyPr>
          <a:lstStyle/>
          <a:p>
            <a:r>
              <a:rPr lang="zh-CN" altLang="en-US" sz="2400" dirty="0" smtClean="0"/>
              <a:t>可支持变长指令（三种长度）</a:t>
            </a:r>
            <a:endParaRPr lang="en-US" sz="2400" dirty="0" smtClean="0"/>
          </a:p>
          <a:p>
            <a:r>
              <a:rPr lang="zh-CN" altLang="en-US" sz="2400" dirty="0" smtClean="0"/>
              <a:t>基础指令集</a:t>
            </a:r>
            <a:r>
              <a:rPr lang="en-US" sz="2400" dirty="0" smtClean="0"/>
              <a:t> (RV32) </a:t>
            </a:r>
            <a:r>
              <a:rPr lang="zh-CN" altLang="en-US" sz="2400" dirty="0" smtClean="0"/>
              <a:t>总是固定的</a:t>
            </a:r>
            <a:r>
              <a:rPr lang="en-US" altLang="zh-CN" sz="2400" dirty="0" smtClean="0"/>
              <a:t>32-bit</a:t>
            </a:r>
            <a:r>
              <a:rPr lang="zh-CN" altLang="en-US" sz="2400" dirty="0" smtClean="0"/>
              <a:t>指令（</a:t>
            </a:r>
            <a:r>
              <a:rPr lang="en-US" sz="2400" dirty="0" smtClean="0"/>
              <a:t>lowest two bits = 11</a:t>
            </a:r>
            <a:r>
              <a:rPr lang="en-US" sz="2400" baseline="-25000" dirty="0" smtClean="0"/>
              <a:t>2</a:t>
            </a:r>
            <a:r>
              <a:rPr lang="zh-CN" altLang="en-US" sz="2400" dirty="0" smtClean="0"/>
              <a:t>）</a:t>
            </a:r>
            <a:endParaRPr lang="en-US" sz="2400" dirty="0" smtClean="0"/>
          </a:p>
          <a:p>
            <a:r>
              <a:rPr lang="zh-CN" altLang="en-US" sz="2400" dirty="0" smtClean="0"/>
              <a:t>所有的条件转移和无条件转移的转移地址</a:t>
            </a:r>
            <a:r>
              <a:rPr lang="en-US" altLang="zh-CN" sz="2400" dirty="0" smtClean="0"/>
              <a:t>16-bit</a:t>
            </a:r>
            <a:r>
              <a:rPr lang="zh-CN" altLang="en-US" sz="2400" dirty="0" smtClean="0"/>
              <a:t>对齐</a:t>
            </a:r>
            <a:endParaRPr lang="en-US" sz="2400" dirty="0"/>
          </a:p>
        </p:txBody>
      </p:sp>
      <p:sp>
        <p:nvSpPr>
          <p:cNvPr id="1124354" name="Rectangle 2"/>
          <p:cNvSpPr>
            <a:spLocks noGrp="1" noChangeArrowheads="1"/>
          </p:cNvSpPr>
          <p:nvPr>
            <p:ph type="title"/>
          </p:nvPr>
        </p:nvSpPr>
        <p:spPr/>
        <p:txBody>
          <a:bodyPr/>
          <a:lstStyle/>
          <a:p>
            <a:r>
              <a:rPr lang="en-US" dirty="0" smtClean="0"/>
              <a:t>RISC-V </a:t>
            </a:r>
            <a:r>
              <a:rPr lang="zh-CN" altLang="en-US" dirty="0" smtClean="0"/>
              <a:t>指令编码</a:t>
            </a:r>
            <a:endParaRPr lang="en-US" dirty="0"/>
          </a:p>
        </p:txBody>
      </p:sp>
      <p:sp>
        <p:nvSpPr>
          <p:cNvPr id="8" name="日期占位符 7"/>
          <p:cNvSpPr>
            <a:spLocks noGrp="1"/>
          </p:cNvSpPr>
          <p:nvPr>
            <p:ph type="dt" sz="half" idx="10"/>
          </p:nvPr>
        </p:nvSpPr>
        <p:spPr/>
        <p:txBody>
          <a:bodyPr/>
          <a:lstStyle/>
          <a:p>
            <a:fld id="{D6AA1618-2CB2-4AE7-8C76-43DAD23600BB}" type="datetime1">
              <a:rPr lang="zh-CN" altLang="en-US" smtClean="0"/>
              <a:t>2020/2/27</a:t>
            </a:fld>
            <a:endParaRPr lang="zh-CN" altLang="en-US"/>
          </a:p>
        </p:txBody>
      </p:sp>
      <p:sp>
        <p:nvSpPr>
          <p:cNvPr id="7" name="Slide Number Placeholder 5"/>
          <p:cNvSpPr>
            <a:spLocks noGrp="1"/>
          </p:cNvSpPr>
          <p:nvPr>
            <p:ph type="sldNum" sz="quarter" idx="11"/>
          </p:nvPr>
        </p:nvSpPr>
        <p:spPr/>
        <p:txBody>
          <a:bodyPr/>
          <a:lstStyle/>
          <a:p>
            <a:fld id="{EE975AD2-AEEE-4B40-97E6-A13DA5357000}" type="slidenum">
              <a:rPr lang="en-US" smtClean="0"/>
              <a:pPr/>
              <a:t>96</a:t>
            </a:fld>
            <a:endParaRPr lang="en-US"/>
          </a:p>
        </p:txBody>
      </p:sp>
      <p:pic>
        <p:nvPicPr>
          <p:cNvPr id="6" name="Picture 5"/>
          <p:cNvPicPr>
            <a:picLocks noChangeAspect="1"/>
          </p:cNvPicPr>
          <p:nvPr/>
        </p:nvPicPr>
        <p:blipFill>
          <a:blip r:embed="rId3"/>
          <a:stretch>
            <a:fillRect/>
          </a:stretch>
        </p:blipFill>
        <p:spPr>
          <a:xfrm>
            <a:off x="0" y="1524000"/>
            <a:ext cx="9146572" cy="1905000"/>
          </a:xfrm>
          <a:prstGeom prst="rect">
            <a:avLst/>
          </a:prstGeom>
        </p:spPr>
      </p:pic>
    </p:spTree>
    <p:extLst>
      <p:ext uri="{BB962C8B-B14F-4D97-AF65-F5344CB8AC3E}">
        <p14:creationId xmlns:p14="http://schemas.microsoft.com/office/powerpoint/2010/main" val="3027304297"/>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p:txBody>
          <a:bodyPr/>
          <a:lstStyle/>
          <a:p>
            <a:r>
              <a:rPr lang="en-US" dirty="0" smtClean="0"/>
              <a:t>RISC-V </a:t>
            </a:r>
            <a:r>
              <a:rPr lang="zh-CN" altLang="en-US" dirty="0" smtClean="0"/>
              <a:t>指令格式</a:t>
            </a:r>
            <a:endParaRPr lang="en-US" dirty="0"/>
          </a:p>
        </p:txBody>
      </p:sp>
      <p:sp>
        <p:nvSpPr>
          <p:cNvPr id="16" name="日期占位符 15"/>
          <p:cNvSpPr>
            <a:spLocks noGrp="1"/>
          </p:cNvSpPr>
          <p:nvPr>
            <p:ph type="dt" sz="half" idx="10"/>
          </p:nvPr>
        </p:nvSpPr>
        <p:spPr/>
        <p:txBody>
          <a:bodyPr/>
          <a:lstStyle/>
          <a:p>
            <a:fld id="{2FA83F56-E80D-44D5-BA47-02A898215D59}" type="datetime1">
              <a:rPr lang="zh-CN" altLang="en-US" smtClean="0"/>
              <a:t>2020/2/27</a:t>
            </a:fld>
            <a:endParaRPr lang="zh-CN" altLang="en-US"/>
          </a:p>
        </p:txBody>
      </p:sp>
      <p:sp>
        <p:nvSpPr>
          <p:cNvPr id="56" name="Slide Number Placeholder 4"/>
          <p:cNvSpPr>
            <a:spLocks noGrp="1"/>
          </p:cNvSpPr>
          <p:nvPr>
            <p:ph type="sldNum" sz="quarter" idx="12"/>
          </p:nvPr>
        </p:nvSpPr>
        <p:spPr/>
        <p:txBody>
          <a:bodyPr/>
          <a:lstStyle/>
          <a:p>
            <a:fld id="{8876F620-4D3B-CE4B-95A1-DAD27F6CC02B}" type="slidenum">
              <a:rPr lang="en-US" smtClean="0"/>
              <a:pPr/>
              <a:t>97</a:t>
            </a:fld>
            <a:endParaRPr lang="en-US"/>
          </a:p>
        </p:txBody>
      </p:sp>
      <p:sp>
        <p:nvSpPr>
          <p:cNvPr id="57" name="TextBox 56"/>
          <p:cNvSpPr txBox="1"/>
          <p:nvPr/>
        </p:nvSpPr>
        <p:spPr>
          <a:xfrm>
            <a:off x="5181600" y="1524000"/>
            <a:ext cx="1752600" cy="369332"/>
          </a:xfrm>
          <a:prstGeom prst="rect">
            <a:avLst/>
          </a:prstGeom>
          <a:noFill/>
        </p:spPr>
        <p:txBody>
          <a:bodyPr wrap="square" rtlCol="0">
            <a:spAutoFit/>
          </a:bodyPr>
          <a:lstStyle/>
          <a:p>
            <a:r>
              <a:rPr lang="en-US" dirty="0" smtClean="0">
                <a:solidFill>
                  <a:srgbClr val="000000"/>
                </a:solidFill>
                <a:latin typeface="Calibri"/>
                <a:cs typeface="Calibri"/>
              </a:rPr>
              <a:t>Destination Reg.</a:t>
            </a:r>
          </a:p>
        </p:txBody>
      </p:sp>
      <p:cxnSp>
        <p:nvCxnSpPr>
          <p:cNvPr id="59" name="Straight Arrow Connector 58"/>
          <p:cNvCxnSpPr/>
          <p:nvPr/>
        </p:nvCxnSpPr>
        <p:spPr bwMode="auto">
          <a:xfrm>
            <a:off x="6019800" y="2057400"/>
            <a:ext cx="457200" cy="12192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60" name="TextBox 59"/>
          <p:cNvSpPr txBox="1"/>
          <p:nvPr/>
        </p:nvSpPr>
        <p:spPr>
          <a:xfrm>
            <a:off x="3505200" y="2362200"/>
            <a:ext cx="1905000" cy="369332"/>
          </a:xfrm>
          <a:prstGeom prst="rect">
            <a:avLst/>
          </a:prstGeom>
          <a:noFill/>
        </p:spPr>
        <p:txBody>
          <a:bodyPr wrap="square" rtlCol="0">
            <a:spAutoFit/>
          </a:bodyPr>
          <a:lstStyle/>
          <a:p>
            <a:r>
              <a:rPr lang="en-US" dirty="0" smtClean="0">
                <a:solidFill>
                  <a:srgbClr val="000000"/>
                </a:solidFill>
                <a:latin typeface="Calibri"/>
                <a:cs typeface="Calibri"/>
              </a:rPr>
              <a:t>Reg. Source 1</a:t>
            </a:r>
          </a:p>
        </p:txBody>
      </p:sp>
      <p:cxnSp>
        <p:nvCxnSpPr>
          <p:cNvPr id="61" name="Straight Arrow Connector 60"/>
          <p:cNvCxnSpPr/>
          <p:nvPr/>
        </p:nvCxnSpPr>
        <p:spPr bwMode="auto">
          <a:xfrm>
            <a:off x="4343400" y="2819400"/>
            <a:ext cx="76200" cy="4572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63" name="TextBox 62"/>
          <p:cNvSpPr txBox="1"/>
          <p:nvPr/>
        </p:nvSpPr>
        <p:spPr>
          <a:xfrm>
            <a:off x="2438400" y="1600200"/>
            <a:ext cx="1905000" cy="369332"/>
          </a:xfrm>
          <a:prstGeom prst="rect">
            <a:avLst/>
          </a:prstGeom>
          <a:noFill/>
        </p:spPr>
        <p:txBody>
          <a:bodyPr wrap="square" rtlCol="0">
            <a:spAutoFit/>
          </a:bodyPr>
          <a:lstStyle/>
          <a:p>
            <a:r>
              <a:rPr lang="en-US" dirty="0" smtClean="0">
                <a:solidFill>
                  <a:srgbClr val="000000"/>
                </a:solidFill>
                <a:latin typeface="Calibri"/>
                <a:cs typeface="Calibri"/>
              </a:rPr>
              <a:t>Reg. Source 2</a:t>
            </a:r>
          </a:p>
        </p:txBody>
      </p:sp>
      <p:cxnSp>
        <p:nvCxnSpPr>
          <p:cNvPr id="64" name="Straight Arrow Connector 63"/>
          <p:cNvCxnSpPr/>
          <p:nvPr/>
        </p:nvCxnSpPr>
        <p:spPr bwMode="auto">
          <a:xfrm rot="5400000">
            <a:off x="2628900" y="2628900"/>
            <a:ext cx="1067594" cy="76994"/>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70" name="TextBox 69"/>
          <p:cNvSpPr txBox="1"/>
          <p:nvPr/>
        </p:nvSpPr>
        <p:spPr>
          <a:xfrm>
            <a:off x="6898794" y="1143000"/>
            <a:ext cx="2209800" cy="646331"/>
          </a:xfrm>
          <a:prstGeom prst="rect">
            <a:avLst/>
          </a:prstGeom>
          <a:noFill/>
        </p:spPr>
        <p:txBody>
          <a:bodyPr wrap="square" rtlCol="0">
            <a:spAutoFit/>
          </a:bodyPr>
          <a:lstStyle/>
          <a:p>
            <a:r>
              <a:rPr lang="en-US" dirty="0" smtClean="0">
                <a:solidFill>
                  <a:srgbClr val="000000"/>
                </a:solidFill>
                <a:latin typeface="Calibri"/>
                <a:cs typeface="Calibri"/>
              </a:rPr>
              <a:t>7-bit </a:t>
            </a:r>
            <a:r>
              <a:rPr lang="en-US" dirty="0" err="1" smtClean="0">
                <a:solidFill>
                  <a:srgbClr val="000000"/>
                </a:solidFill>
                <a:latin typeface="Calibri"/>
                <a:cs typeface="Calibri"/>
              </a:rPr>
              <a:t>opcode</a:t>
            </a:r>
            <a:r>
              <a:rPr lang="en-US" dirty="0" smtClean="0">
                <a:solidFill>
                  <a:srgbClr val="000000"/>
                </a:solidFill>
                <a:latin typeface="Calibri"/>
                <a:cs typeface="Calibri"/>
              </a:rPr>
              <a:t> field (but low 2 bits =11</a:t>
            </a:r>
            <a:r>
              <a:rPr lang="en-US" baseline="-25000" dirty="0" smtClean="0">
                <a:solidFill>
                  <a:srgbClr val="000000"/>
                </a:solidFill>
                <a:latin typeface="Calibri"/>
                <a:cs typeface="Calibri"/>
              </a:rPr>
              <a:t>2</a:t>
            </a:r>
            <a:r>
              <a:rPr lang="en-US" dirty="0" smtClean="0">
                <a:solidFill>
                  <a:srgbClr val="000000"/>
                </a:solidFill>
                <a:latin typeface="Calibri"/>
                <a:cs typeface="Calibri"/>
              </a:rPr>
              <a:t>)</a:t>
            </a:r>
          </a:p>
        </p:txBody>
      </p:sp>
      <p:cxnSp>
        <p:nvCxnSpPr>
          <p:cNvPr id="71" name="Straight Arrow Connector 70"/>
          <p:cNvCxnSpPr/>
          <p:nvPr/>
        </p:nvCxnSpPr>
        <p:spPr bwMode="auto">
          <a:xfrm>
            <a:off x="7924800" y="2438400"/>
            <a:ext cx="190500" cy="857072"/>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72" name="TextBox 71"/>
          <p:cNvSpPr txBox="1"/>
          <p:nvPr/>
        </p:nvSpPr>
        <p:spPr>
          <a:xfrm>
            <a:off x="226463" y="1892182"/>
            <a:ext cx="1980406" cy="646331"/>
          </a:xfrm>
          <a:prstGeom prst="rect">
            <a:avLst/>
          </a:prstGeom>
          <a:noFill/>
        </p:spPr>
        <p:txBody>
          <a:bodyPr wrap="square" rtlCol="0">
            <a:spAutoFit/>
          </a:bodyPr>
          <a:lstStyle/>
          <a:p>
            <a:r>
              <a:rPr lang="en-US" dirty="0" smtClean="0">
                <a:solidFill>
                  <a:srgbClr val="000000"/>
                </a:solidFill>
                <a:latin typeface="Calibri"/>
                <a:cs typeface="Calibri"/>
              </a:rPr>
              <a:t>Additional </a:t>
            </a:r>
            <a:r>
              <a:rPr lang="en-US" dirty="0" err="1" smtClean="0">
                <a:solidFill>
                  <a:srgbClr val="000000"/>
                </a:solidFill>
                <a:latin typeface="Calibri"/>
                <a:cs typeface="Calibri"/>
              </a:rPr>
              <a:t>opcode</a:t>
            </a:r>
            <a:r>
              <a:rPr lang="en-US" dirty="0" smtClean="0">
                <a:solidFill>
                  <a:srgbClr val="000000"/>
                </a:solidFill>
                <a:latin typeface="Calibri"/>
                <a:cs typeface="Calibri"/>
              </a:rPr>
              <a:t> bits/immediate</a:t>
            </a:r>
          </a:p>
        </p:txBody>
      </p:sp>
      <p:cxnSp>
        <p:nvCxnSpPr>
          <p:cNvPr id="73" name="Straight Arrow Connector 72"/>
          <p:cNvCxnSpPr/>
          <p:nvPr/>
        </p:nvCxnSpPr>
        <p:spPr bwMode="auto">
          <a:xfrm rot="5400000">
            <a:off x="798909" y="2934097"/>
            <a:ext cx="610394" cy="76200"/>
          </a:xfrm>
          <a:prstGeom prst="straightConnector1">
            <a:avLst/>
          </a:prstGeom>
          <a:solidFill>
            <a:schemeClr val="bg1"/>
          </a:solidFill>
          <a:ln w="12700" cap="flat" cmpd="sng" algn="ctr">
            <a:solidFill>
              <a:schemeClr val="tx1"/>
            </a:solidFill>
            <a:prstDash val="solid"/>
            <a:round/>
            <a:headEnd type="none" w="med" len="med"/>
            <a:tailEnd type="arrow"/>
          </a:ln>
          <a:effectLst/>
        </p:spPr>
      </p:cxnSp>
      <p:pic>
        <p:nvPicPr>
          <p:cNvPr id="15" name="Picture 14" descr="Untitled.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8" y="3276600"/>
            <a:ext cx="9098642" cy="2997200"/>
          </a:xfrm>
          <a:prstGeom prst="rect">
            <a:avLst/>
          </a:prstGeom>
        </p:spPr>
      </p:pic>
    </p:spTree>
    <p:extLst>
      <p:ext uri="{BB962C8B-B14F-4D97-AF65-F5344CB8AC3E}">
        <p14:creationId xmlns:p14="http://schemas.microsoft.com/office/powerpoint/2010/main" val="23961788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000" dirty="0"/>
              <a:t>RV32I </a:t>
            </a:r>
            <a:r>
              <a:rPr lang="zh-CN" altLang="en-US" sz="2000" dirty="0"/>
              <a:t>带有指令布局，操作码，格式类型和名称的操作码映射</a:t>
            </a:r>
          </a:p>
        </p:txBody>
      </p:sp>
      <p:sp>
        <p:nvSpPr>
          <p:cNvPr id="3" name="日期占位符 2"/>
          <p:cNvSpPr>
            <a:spLocks noGrp="1"/>
          </p:cNvSpPr>
          <p:nvPr>
            <p:ph type="dt" sz="half" idx="10"/>
          </p:nvPr>
        </p:nvSpPr>
        <p:spPr/>
        <p:txBody>
          <a:bodyPr/>
          <a:lstStyle/>
          <a:p>
            <a:fld id="{EF429451-B289-49B8-9F4C-0D3C54065C31}"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98</a:t>
            </a:fld>
            <a:endParaRPr lang="zh-CN" altLang="en-US"/>
          </a:p>
        </p:txBody>
      </p:sp>
      <p:pic>
        <p:nvPicPr>
          <p:cNvPr id="6" name="图片 5"/>
          <p:cNvPicPr>
            <a:picLocks noChangeAspect="1"/>
          </p:cNvPicPr>
          <p:nvPr/>
        </p:nvPicPr>
        <p:blipFill>
          <a:blip r:embed="rId2"/>
          <a:stretch>
            <a:fillRect/>
          </a:stretch>
        </p:blipFill>
        <p:spPr>
          <a:xfrm>
            <a:off x="1391477" y="1167941"/>
            <a:ext cx="6082749" cy="5141677"/>
          </a:xfrm>
          <a:prstGeom prst="rect">
            <a:avLst/>
          </a:prstGeom>
        </p:spPr>
      </p:pic>
    </p:spTree>
    <p:extLst>
      <p:ext uri="{BB962C8B-B14F-4D97-AF65-F5344CB8AC3E}">
        <p14:creationId xmlns:p14="http://schemas.microsoft.com/office/powerpoint/2010/main" val="3000939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000" dirty="0" smtClean="0"/>
              <a:t>RV32I </a:t>
            </a:r>
            <a:r>
              <a:rPr lang="zh-CN" altLang="en-US" sz="2000" dirty="0" smtClean="0"/>
              <a:t>带有指令布局，操作码，格式类型和名称的操作码映射</a:t>
            </a:r>
            <a:endParaRPr lang="zh-CN" altLang="en-US" sz="2000" dirty="0"/>
          </a:p>
        </p:txBody>
      </p:sp>
      <p:sp>
        <p:nvSpPr>
          <p:cNvPr id="3" name="日期占位符 2"/>
          <p:cNvSpPr>
            <a:spLocks noGrp="1"/>
          </p:cNvSpPr>
          <p:nvPr>
            <p:ph type="dt" sz="half" idx="10"/>
          </p:nvPr>
        </p:nvSpPr>
        <p:spPr/>
        <p:txBody>
          <a:bodyPr/>
          <a:lstStyle/>
          <a:p>
            <a:fld id="{960E1887-0269-440B-86DF-1559E394B578}" type="datetime1">
              <a:rPr lang="zh-CN" altLang="en-US" smtClean="0"/>
              <a:t>2020/2/27</a:t>
            </a:fld>
            <a:endParaRPr lang="zh-CN" altLang="en-US"/>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99</a:t>
            </a:fld>
            <a:endParaRPr lang="zh-CN" altLang="en-US"/>
          </a:p>
        </p:txBody>
      </p:sp>
      <p:pic>
        <p:nvPicPr>
          <p:cNvPr id="5" name="图片 4"/>
          <p:cNvPicPr>
            <a:picLocks noChangeAspect="1"/>
          </p:cNvPicPr>
          <p:nvPr/>
        </p:nvPicPr>
        <p:blipFill>
          <a:blip r:embed="rId2"/>
          <a:stretch>
            <a:fillRect/>
          </a:stretch>
        </p:blipFill>
        <p:spPr>
          <a:xfrm>
            <a:off x="1309532" y="1320202"/>
            <a:ext cx="6524937" cy="5036148"/>
          </a:xfrm>
          <a:prstGeom prst="rect">
            <a:avLst/>
          </a:prstGeom>
        </p:spPr>
      </p:pic>
      <p:pic>
        <p:nvPicPr>
          <p:cNvPr id="6" name="图片 5"/>
          <p:cNvPicPr>
            <a:picLocks noChangeAspect="1"/>
          </p:cNvPicPr>
          <p:nvPr/>
        </p:nvPicPr>
        <p:blipFill>
          <a:blip r:embed="rId3"/>
          <a:stretch>
            <a:fillRect/>
          </a:stretch>
        </p:blipFill>
        <p:spPr>
          <a:xfrm>
            <a:off x="1451113" y="1116817"/>
            <a:ext cx="5785195" cy="233202"/>
          </a:xfrm>
          <a:prstGeom prst="rect">
            <a:avLst/>
          </a:prstGeom>
        </p:spPr>
      </p:pic>
    </p:spTree>
    <p:extLst>
      <p:ext uri="{BB962C8B-B14F-4D97-AF65-F5344CB8AC3E}">
        <p14:creationId xmlns:p14="http://schemas.microsoft.com/office/powerpoint/2010/main" val="3966960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4447</TotalTime>
  <Words>11070</Words>
  <Application>Microsoft Office PowerPoint</Application>
  <PresentationFormat>全屏显示(4:3)</PresentationFormat>
  <Paragraphs>1814</Paragraphs>
  <Slides>129</Slides>
  <Notes>61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129</vt:i4>
      </vt:variant>
    </vt:vector>
  </HeadingPairs>
  <TitlesOfParts>
    <vt:vector size="147" baseType="lpstr">
      <vt:lpstr>Lucida Grande</vt:lpstr>
      <vt:lpstr>MS PGothic</vt:lpstr>
      <vt:lpstr>宋体</vt:lpstr>
      <vt:lpstr>微软雅黑</vt:lpstr>
      <vt:lpstr>等线</vt:lpstr>
      <vt:lpstr>黑体</vt:lpstr>
      <vt:lpstr>Arial</vt:lpstr>
      <vt:lpstr>Calibri</vt:lpstr>
      <vt:lpstr>Courier New</vt:lpstr>
      <vt:lpstr>Franklin Gothic Book</vt:lpstr>
      <vt:lpstr>Helvetica</vt:lpstr>
      <vt:lpstr>Symbol</vt:lpstr>
      <vt:lpstr>Tahoma</vt:lpstr>
      <vt:lpstr>Times New Roman</vt:lpstr>
      <vt:lpstr>Wingdings</vt:lpstr>
      <vt:lpstr>自定义设计方案</vt:lpstr>
      <vt:lpstr>Microsoft Word Picture</vt:lpstr>
      <vt:lpstr>Picture</vt:lpstr>
      <vt:lpstr>计算机体系结构</vt:lpstr>
      <vt:lpstr>PowerPoint 演示文稿</vt:lpstr>
      <vt:lpstr>性能</vt:lpstr>
      <vt:lpstr>能耗/功耗</vt:lpstr>
      <vt:lpstr>PowerPoint 演示文稿</vt:lpstr>
      <vt:lpstr>指令集架构 (ISA)</vt:lpstr>
      <vt:lpstr>用户级ISA和特权级ISA</vt:lpstr>
      <vt:lpstr>ISA的实现</vt:lpstr>
      <vt:lpstr>ISA 的演进</vt:lpstr>
      <vt:lpstr>ISA必须specify哪些东西?</vt:lpstr>
      <vt:lpstr>有关ISA的若干问题</vt:lpstr>
      <vt:lpstr>Processor – Memory Interconnections</vt:lpstr>
      <vt:lpstr>存储器寻址</vt:lpstr>
      <vt:lpstr>Addressing Objects: Endianess and Alignment</vt:lpstr>
      <vt:lpstr>Example of Loading and Storing Bytes</vt:lpstr>
      <vt:lpstr>尾端问题 Endian</vt:lpstr>
      <vt:lpstr>Byte Addresses</vt:lpstr>
      <vt:lpstr>Recap: 对齐问题</vt:lpstr>
      <vt:lpstr>Recap: 寻址方式</vt:lpstr>
      <vt:lpstr>MIPS寻址方式图示</vt:lpstr>
      <vt:lpstr>Naming Conventions for Registers</vt:lpstr>
      <vt:lpstr>MIPS寄存器</vt:lpstr>
      <vt:lpstr>各种寻址方式的使用情况? (忽略寄存器直接寻址)</vt:lpstr>
      <vt:lpstr>偏移寻址</vt:lpstr>
      <vt:lpstr>立即数寻址</vt:lpstr>
      <vt:lpstr>立即数的大小</vt:lpstr>
      <vt:lpstr>寻址方式小结</vt:lpstr>
      <vt:lpstr>Recap: 有关ISA的若干问题</vt:lpstr>
      <vt:lpstr>操作数的类型、表示和大小</vt:lpstr>
      <vt:lpstr>常用操作数类型</vt:lpstr>
      <vt:lpstr>操作数的大小</vt:lpstr>
      <vt:lpstr>MIPS的数据表示</vt:lpstr>
      <vt:lpstr>Recap: 有关ISA的若干问题</vt:lpstr>
      <vt:lpstr>典型操作类型</vt:lpstr>
      <vt:lpstr>Top 10 80x86 Instructions</vt:lpstr>
      <vt:lpstr>ISA对操作类型的选择</vt:lpstr>
      <vt:lpstr>CISC vs RISC</vt:lpstr>
      <vt:lpstr>Recap: 有关ISA的若干问题</vt:lpstr>
      <vt:lpstr>控制流类指令中的寻址方式</vt:lpstr>
      <vt:lpstr>转移目标地址与当前指令的距离</vt:lpstr>
      <vt:lpstr>控制类指令</vt:lpstr>
      <vt:lpstr>Recap：跳转指令</vt:lpstr>
      <vt:lpstr>分支比较类型比较</vt:lpstr>
      <vt:lpstr>Recap：分支指令（条件转移）</vt:lpstr>
      <vt:lpstr>Recap: 有关ISA的若干问题</vt:lpstr>
      <vt:lpstr>指令编码</vt:lpstr>
      <vt:lpstr>指令格式选择策略</vt:lpstr>
      <vt:lpstr>MIPS的指令格式</vt:lpstr>
      <vt:lpstr>I类指令</vt:lpstr>
      <vt:lpstr>具体的I类指令</vt:lpstr>
      <vt:lpstr>R类指令</vt:lpstr>
      <vt:lpstr>J类指令</vt:lpstr>
      <vt:lpstr>Recap：MIPS的操作</vt:lpstr>
      <vt:lpstr>PowerPoint 演示文稿</vt:lpstr>
      <vt:lpstr>Recap：MIPS控制类指令</vt:lpstr>
      <vt:lpstr>小结：指令集架构</vt:lpstr>
      <vt:lpstr>MIPS</vt:lpstr>
      <vt:lpstr>MIPS Shortcomings</vt:lpstr>
      <vt:lpstr>PowerPoint 演示文稿</vt:lpstr>
      <vt:lpstr>Naming Conventions for Registers</vt:lpstr>
      <vt:lpstr>SPARC (Scalable Processor Architecture)</vt:lpstr>
      <vt:lpstr>SPARC</vt:lpstr>
      <vt:lpstr>Alpha （DEC）</vt:lpstr>
      <vt:lpstr>PowerPoint 演示文稿</vt:lpstr>
      <vt:lpstr>ARMv7</vt:lpstr>
      <vt:lpstr>PowerPoint 演示文稿</vt:lpstr>
      <vt:lpstr>ARMv8</vt:lpstr>
      <vt:lpstr>PowerPoint 演示文稿</vt:lpstr>
      <vt:lpstr>OpenRISC</vt:lpstr>
      <vt:lpstr>80x86</vt:lpstr>
      <vt:lpstr>PowerPoint 演示文稿</vt:lpstr>
      <vt:lpstr>ISA　Summary</vt:lpstr>
      <vt:lpstr>03/11：指令集架构</vt:lpstr>
      <vt:lpstr>CISC计算机ISA的功能设计</vt:lpstr>
      <vt:lpstr>优化目标程序的主要途径（1/2)</vt:lpstr>
      <vt:lpstr>优化目标程序的主要途径（2/2)</vt:lpstr>
      <vt:lpstr>PowerPoint 演示文稿</vt:lpstr>
      <vt:lpstr>PowerPoint 演示文稿</vt:lpstr>
      <vt:lpstr>-Review (续)</vt:lpstr>
      <vt:lpstr>RISC指令集结构的功能设计</vt:lpstr>
      <vt:lpstr>RISC的定义和特点</vt:lpstr>
      <vt:lpstr>问题</vt:lpstr>
      <vt:lpstr>RISC为什么会减少CPI</vt:lpstr>
      <vt:lpstr>小结 </vt:lpstr>
      <vt:lpstr>ISA的演进</vt:lpstr>
      <vt:lpstr>Recap： MIPS指令集结构</vt:lpstr>
      <vt:lpstr>Recap：MIPS的数据表示</vt:lpstr>
      <vt:lpstr>Recap：MIPS的寻址方式</vt:lpstr>
      <vt:lpstr>Recap：存储器中的数据存放（存储字长为 32 位）</vt:lpstr>
      <vt:lpstr>Recap：MIPS的指令格式</vt:lpstr>
      <vt:lpstr>RISC-V ISA</vt:lpstr>
      <vt:lpstr>技术目标</vt:lpstr>
      <vt:lpstr>RISC-V ISA的特点</vt:lpstr>
      <vt:lpstr>RISC-V子集命名约定</vt:lpstr>
      <vt:lpstr>RV32 处理器状态</vt:lpstr>
      <vt:lpstr>RISC-V 指令编码</vt:lpstr>
      <vt:lpstr>RISC-V 指令格式</vt:lpstr>
      <vt:lpstr>RV32I 带有指令布局，操作码，格式类型和名称的操作码映射</vt:lpstr>
      <vt:lpstr>RV32I 带有指令布局，操作码，格式类型和名称的操作码映射</vt:lpstr>
      <vt:lpstr>03/13-review </vt:lpstr>
      <vt:lpstr>Recap：为什么学习微程序控制</vt:lpstr>
      <vt:lpstr>RISC-V 指令执行阶段</vt:lpstr>
      <vt:lpstr>控制部分与数据通路</vt:lpstr>
      <vt:lpstr>微程序控制RISC-V的单总线数据通路</vt:lpstr>
      <vt:lpstr>微程序控制 CPU</vt:lpstr>
      <vt:lpstr>Microcode示意 (1)</vt:lpstr>
      <vt:lpstr>Microcode 示意 (2)</vt:lpstr>
      <vt:lpstr>采用 ROM 实现微程序控制</vt:lpstr>
      <vt:lpstr>ROM 中的内容</vt:lpstr>
      <vt:lpstr>单总线数据通路结构的微程序控制存储器大小</vt:lpstr>
      <vt:lpstr>单总线 RISC-V 微程序控制引擎</vt:lpstr>
      <vt:lpstr>µPC Jump 类型</vt:lpstr>
      <vt:lpstr>微程序控制存储器ROM中的内容</vt:lpstr>
      <vt:lpstr>示例：实现一条复杂指令</vt:lpstr>
      <vt:lpstr>Single-Bus Datapath for Microcoded RISC-V</vt:lpstr>
      <vt:lpstr>Horizontal vs Vertical µCode</vt:lpstr>
      <vt:lpstr>Nanocoding</vt:lpstr>
      <vt:lpstr>Microprogramming in IBM 360</vt:lpstr>
      <vt:lpstr>IBM Card-Capacitor Read-Only Storage</vt:lpstr>
      <vt:lpstr>Microcode Emulation</vt:lpstr>
      <vt:lpstr>60到70年代微程序盛行</vt:lpstr>
      <vt:lpstr>80年代初的微程序技术</vt:lpstr>
      <vt:lpstr> Writable Control Store (WCS)</vt:lpstr>
      <vt:lpstr>VAX 11-780 Microcode</vt:lpstr>
      <vt:lpstr>80年初：微程序控制机器分析</vt:lpstr>
      <vt:lpstr>From CISC to RISC</vt:lpstr>
      <vt:lpstr>Berkeley RISC Chips</vt:lpstr>
      <vt:lpstr> Microprogramming is far from extinct</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RISC-V 指令集及简单实现</dc:title>
  <dc:creator>zhou</dc:creator>
  <cp:lastModifiedBy>Yanyong Zhang</cp:lastModifiedBy>
  <cp:revision>185</cp:revision>
  <dcterms:created xsi:type="dcterms:W3CDTF">2018-12-10T01:16:13Z</dcterms:created>
  <dcterms:modified xsi:type="dcterms:W3CDTF">2020-02-27T04:26:57Z</dcterms:modified>
</cp:coreProperties>
</file>