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12"/>
  </p:notesMasterIdLst>
  <p:handoutMasterIdLst>
    <p:handoutMasterId r:id="rId113"/>
  </p:handoutMasterIdLst>
  <p:sldIdLst>
    <p:sldId id="323" r:id="rId2"/>
    <p:sldId id="484" r:id="rId3"/>
    <p:sldId id="485" r:id="rId4"/>
    <p:sldId id="486" r:id="rId5"/>
    <p:sldId id="487" r:id="rId6"/>
    <p:sldId id="617" r:id="rId7"/>
    <p:sldId id="488" r:id="rId8"/>
    <p:sldId id="491" r:id="rId9"/>
    <p:sldId id="492" r:id="rId10"/>
    <p:sldId id="493" r:id="rId11"/>
    <p:sldId id="608" r:id="rId12"/>
    <p:sldId id="609" r:id="rId13"/>
    <p:sldId id="610" r:id="rId14"/>
    <p:sldId id="618" r:id="rId15"/>
    <p:sldId id="612" r:id="rId16"/>
    <p:sldId id="613" r:id="rId17"/>
    <p:sldId id="614" r:id="rId18"/>
    <p:sldId id="615" r:id="rId19"/>
    <p:sldId id="616" r:id="rId20"/>
    <p:sldId id="619" r:id="rId21"/>
    <p:sldId id="620" r:id="rId22"/>
    <p:sldId id="621" r:id="rId23"/>
    <p:sldId id="622" r:id="rId24"/>
    <p:sldId id="623" r:id="rId25"/>
    <p:sldId id="624" r:id="rId26"/>
    <p:sldId id="625" r:id="rId27"/>
    <p:sldId id="626" r:id="rId28"/>
    <p:sldId id="627" r:id="rId29"/>
    <p:sldId id="628" r:id="rId30"/>
    <p:sldId id="629" r:id="rId31"/>
    <p:sldId id="644" r:id="rId32"/>
    <p:sldId id="630" r:id="rId33"/>
    <p:sldId id="631" r:id="rId34"/>
    <p:sldId id="632" r:id="rId35"/>
    <p:sldId id="633" r:id="rId36"/>
    <p:sldId id="634" r:id="rId37"/>
    <p:sldId id="635" r:id="rId38"/>
    <p:sldId id="636" r:id="rId39"/>
    <p:sldId id="637" r:id="rId40"/>
    <p:sldId id="638" r:id="rId41"/>
    <p:sldId id="640" r:id="rId42"/>
    <p:sldId id="494" r:id="rId43"/>
    <p:sldId id="495" r:id="rId44"/>
    <p:sldId id="496" r:id="rId45"/>
    <p:sldId id="642" r:id="rId46"/>
    <p:sldId id="498" r:id="rId47"/>
    <p:sldId id="643" r:id="rId48"/>
    <p:sldId id="501" r:id="rId49"/>
    <p:sldId id="502" r:id="rId50"/>
    <p:sldId id="503" r:id="rId51"/>
    <p:sldId id="504" r:id="rId52"/>
    <p:sldId id="505" r:id="rId53"/>
    <p:sldId id="506" r:id="rId54"/>
    <p:sldId id="508" r:id="rId55"/>
    <p:sldId id="509" r:id="rId56"/>
    <p:sldId id="510" r:id="rId57"/>
    <p:sldId id="511" r:id="rId58"/>
    <p:sldId id="512" r:id="rId59"/>
    <p:sldId id="513" r:id="rId60"/>
    <p:sldId id="514" r:id="rId61"/>
    <p:sldId id="515" r:id="rId62"/>
    <p:sldId id="526" r:id="rId63"/>
    <p:sldId id="525" r:id="rId64"/>
    <p:sldId id="527" r:id="rId65"/>
    <p:sldId id="532" r:id="rId66"/>
    <p:sldId id="533" r:id="rId67"/>
    <p:sldId id="548" r:id="rId68"/>
    <p:sldId id="556" r:id="rId69"/>
    <p:sldId id="566" r:id="rId70"/>
    <p:sldId id="567" r:id="rId71"/>
    <p:sldId id="568" r:id="rId72"/>
    <p:sldId id="569" r:id="rId73"/>
    <p:sldId id="570" r:id="rId74"/>
    <p:sldId id="571" r:id="rId75"/>
    <p:sldId id="572" r:id="rId76"/>
    <p:sldId id="573" r:id="rId77"/>
    <p:sldId id="574" r:id="rId78"/>
    <p:sldId id="575" r:id="rId79"/>
    <p:sldId id="576" r:id="rId80"/>
    <p:sldId id="645" r:id="rId81"/>
    <p:sldId id="646" r:id="rId82"/>
    <p:sldId id="577" r:id="rId83"/>
    <p:sldId id="578" r:id="rId84"/>
    <p:sldId id="579" r:id="rId85"/>
    <p:sldId id="580" r:id="rId86"/>
    <p:sldId id="606" r:id="rId87"/>
    <p:sldId id="582" r:id="rId88"/>
    <p:sldId id="583" r:id="rId89"/>
    <p:sldId id="586" r:id="rId90"/>
    <p:sldId id="584" r:id="rId91"/>
    <p:sldId id="585" r:id="rId92"/>
    <p:sldId id="587" r:id="rId93"/>
    <p:sldId id="588" r:id="rId94"/>
    <p:sldId id="589" r:id="rId95"/>
    <p:sldId id="590" r:id="rId96"/>
    <p:sldId id="591" r:id="rId97"/>
    <p:sldId id="592" r:id="rId98"/>
    <p:sldId id="593" r:id="rId99"/>
    <p:sldId id="594" r:id="rId100"/>
    <p:sldId id="595" r:id="rId101"/>
    <p:sldId id="596" r:id="rId102"/>
    <p:sldId id="597" r:id="rId103"/>
    <p:sldId id="598" r:id="rId104"/>
    <p:sldId id="599" r:id="rId105"/>
    <p:sldId id="600" r:id="rId106"/>
    <p:sldId id="601" r:id="rId107"/>
    <p:sldId id="602" r:id="rId108"/>
    <p:sldId id="603" r:id="rId109"/>
    <p:sldId id="604" r:id="rId110"/>
    <p:sldId id="605" r:id="rId1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p:cViewPr varScale="1">
        <p:scale>
          <a:sx n="105" d="100"/>
          <a:sy n="105" d="100"/>
        </p:scale>
        <p:origin x="96" y="57"/>
      </p:cViewPr>
      <p:guideLst>
        <p:guide orient="horz" pos="2160"/>
        <p:guide pos="2880"/>
      </p:guideLst>
    </p:cSldViewPr>
  </p:slideViewPr>
  <p:notesTextViewPr>
    <p:cViewPr>
      <p:scale>
        <a:sx n="1" d="1"/>
        <a:sy n="1" d="1"/>
      </p:scale>
      <p:origin x="0" y="0"/>
    </p:cViewPr>
  </p:notesTextViewPr>
  <p:sorterViewPr>
    <p:cViewPr>
      <p:scale>
        <a:sx n="100" d="100"/>
        <a:sy n="100" d="100"/>
      </p:scale>
      <p:origin x="0" y="-13164"/>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2.wmf"/><Relationship Id="rId1" Type="http://schemas.openxmlformats.org/officeDocument/2006/relationships/image" Target="../media/image39.wmf"/><Relationship Id="rId4"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2020/3/10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2020/3/10</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30787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20738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237345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29</a:t>
            </a:fld>
            <a:endParaRPr lang="en-US">
              <a:solidFill>
                <a:prstClr val="black"/>
              </a:solidFill>
            </a:endParaRPr>
          </a:p>
        </p:txBody>
      </p:sp>
    </p:spTree>
    <p:extLst>
      <p:ext uri="{BB962C8B-B14F-4D97-AF65-F5344CB8AC3E}">
        <p14:creationId xmlns:p14="http://schemas.microsoft.com/office/powerpoint/2010/main" val="340160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7A1C28D-FFFB-914E-A77C-59C3AE6DB788}" type="slidenum">
              <a:rPr lang="en-US">
                <a:solidFill>
                  <a:prstClr val="black"/>
                </a:solidFill>
              </a:rPr>
              <a:pPr/>
              <a:t>30</a:t>
            </a:fld>
            <a:endParaRPr lang="en-US">
              <a:solidFill>
                <a:prstClr val="black"/>
              </a:solidFill>
            </a:endParaRPr>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692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DD0A64F-1391-4A41-8F05-121361694A1A}" type="slidenum">
              <a:rPr lang="en-US">
                <a:solidFill>
                  <a:prstClr val="black"/>
                </a:solidFill>
              </a:rPr>
              <a:pPr/>
              <a:t>32</a:t>
            </a:fld>
            <a:endParaRPr lang="en-US">
              <a:solidFill>
                <a:prstClr val="black"/>
              </a:solidFill>
            </a:endParaRPr>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06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C308979A-DBF2-1F4E-B0B3-910DF50AF7C8}" type="slidenum">
              <a:rPr lang="en-US"/>
              <a:pPr/>
              <a:t>33</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063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3F18C2ED-404E-CC4C-9616-F3F020BC0D46}" type="slidenum">
              <a:rPr lang="en-US">
                <a:solidFill>
                  <a:prstClr val="black"/>
                </a:solidFill>
              </a:rPr>
              <a:pPr/>
              <a:t>34</a:t>
            </a:fld>
            <a:endParaRPr lang="en-US">
              <a:solidFill>
                <a:prstClr val="black"/>
              </a:solidFill>
            </a:endParaRPr>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2658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srgbClr val="0000FF"/>
                </a:solidFill>
              </a:rPr>
              <a:t>CS252 S05</a:t>
            </a:r>
          </a:p>
        </p:txBody>
      </p:sp>
      <p:sp>
        <p:nvSpPr>
          <p:cNvPr id="7" name="Rectangle 5"/>
          <p:cNvSpPr>
            <a:spLocks noGrp="1" noChangeArrowheads="1"/>
          </p:cNvSpPr>
          <p:nvPr>
            <p:ph type="sldNum" sz="quarter" idx="5"/>
          </p:nvPr>
        </p:nvSpPr>
        <p:spPr>
          <a:ln/>
        </p:spPr>
        <p:txBody>
          <a:bodyPr/>
          <a:lstStyle/>
          <a:p>
            <a:fld id="{EDE0C5A4-1028-7546-8C2D-2F62609A3124}" type="slidenum">
              <a:rPr lang="en-US">
                <a:solidFill>
                  <a:srgbClr val="0000FF"/>
                </a:solidFill>
              </a:rPr>
              <a:pPr/>
              <a:t>35</a:t>
            </a:fld>
            <a:endParaRPr lang="en-US">
              <a:solidFill>
                <a:srgbClr val="0000FF"/>
              </a:solidFill>
            </a:endParaRPr>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762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0E770E7-9DCB-D445-98F6-45CD2F4C647A}" type="slidenum">
              <a:rPr lang="en-US">
                <a:solidFill>
                  <a:prstClr val="black"/>
                </a:solidFill>
              </a:rPr>
              <a:pPr/>
              <a:t>36</a:t>
            </a:fld>
            <a:endParaRPr lang="en-US">
              <a:solidFill>
                <a:prstClr val="black"/>
              </a:solidFill>
            </a:endParaRPr>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477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7</a:t>
            </a:fld>
            <a:endParaRPr lang="zh-CN" altLang="en-US"/>
          </a:p>
        </p:txBody>
      </p:sp>
    </p:spTree>
    <p:extLst>
      <p:ext uri="{BB962C8B-B14F-4D97-AF65-F5344CB8AC3E}">
        <p14:creationId xmlns:p14="http://schemas.microsoft.com/office/powerpoint/2010/main" val="179015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9946EAF-E913-4E45-BEBA-BE636A3FCDC9}" type="slidenum">
              <a:rPr lang="en-US">
                <a:solidFill>
                  <a:prstClr val="black"/>
                </a:solidFill>
              </a:rPr>
              <a:pPr/>
              <a:t>37</a:t>
            </a:fld>
            <a:endParaRPr lang="en-US">
              <a:solidFill>
                <a:prstClr val="black"/>
              </a:solidFill>
            </a:endParaRPr>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439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571234BD-4AB3-F74F-AA9F-33344BD48B4C}" type="slidenum">
              <a:rPr lang="en-US">
                <a:solidFill>
                  <a:prstClr val="black"/>
                </a:solidFill>
              </a:rPr>
              <a:pPr/>
              <a:t>38</a:t>
            </a:fld>
            <a:endParaRPr lang="en-US">
              <a:solidFill>
                <a:prstClr val="black"/>
              </a:solidFill>
            </a:endParaRPr>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r>
              <a:rPr lang="en-US"/>
              <a:t>  </a:t>
            </a:r>
          </a:p>
        </p:txBody>
      </p:sp>
    </p:spTree>
    <p:extLst>
      <p:ext uri="{BB962C8B-B14F-4D97-AF65-F5344CB8AC3E}">
        <p14:creationId xmlns:p14="http://schemas.microsoft.com/office/powerpoint/2010/main" val="267569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454EC99-FAF8-6A4C-9FF0-D0BD9225D538}" type="slidenum">
              <a:rPr lang="en-US">
                <a:solidFill>
                  <a:prstClr val="black"/>
                </a:solidFill>
              </a:rPr>
              <a:pPr/>
              <a:t>39</a:t>
            </a:fld>
            <a:endParaRPr lang="en-US">
              <a:solidFill>
                <a:prstClr val="black"/>
              </a:solidFill>
            </a:endParaRPr>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631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2D0CB8C-9F66-D745-9B58-A109522BBF2B}" type="slidenum">
              <a:rPr lang="en-US">
                <a:solidFill>
                  <a:prstClr val="black"/>
                </a:solidFill>
              </a:rPr>
              <a:pPr/>
              <a:t>40</a:t>
            </a:fld>
            <a:endParaRPr lang="en-US">
              <a:solidFill>
                <a:prstClr val="black"/>
              </a:solidFill>
            </a:endParaRPr>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7311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4EFE086-303A-F643-B264-09C33DC16DB4}" type="slidenum">
              <a:rPr lang="en-US">
                <a:solidFill>
                  <a:prstClr val="black"/>
                </a:solidFill>
              </a:rPr>
              <a:pPr/>
              <a:t>41</a:t>
            </a:fld>
            <a:endParaRPr lang="en-US">
              <a:solidFill>
                <a:prstClr val="black"/>
              </a:solidFill>
            </a:endParaRPr>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987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898218-C0F7-4994-8FE8-5D3A9A35F6C5}" type="slidenum">
              <a:rPr kumimoji="1" lang="en-US" altLang="zh-CN" sz="1200">
                <a:latin typeface="Times New Roman" panose="02020603050405020304" pitchFamily="18" charset="0"/>
              </a:rPr>
              <a:pPr eaLnBrk="1" hangingPunct="1"/>
              <a:t>42</a:t>
            </a:fld>
            <a:endParaRPr kumimoji="1" lang="en-US" altLang="zh-CN"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xfrm>
            <a:off x="1182688" y="703263"/>
            <a:ext cx="4619625" cy="3465512"/>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9613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128033-DEBF-4C1E-98D9-7CA618634E9E}" type="slidenum">
              <a:rPr kumimoji="1" lang="en-US" altLang="zh-CN" sz="1200">
                <a:latin typeface="Times New Roman" panose="02020603050405020304" pitchFamily="18" charset="0"/>
              </a:rPr>
              <a:pPr eaLnBrk="1" hangingPunct="1"/>
              <a:t>43</a:t>
            </a:fld>
            <a:endParaRPr kumimoji="1" lang="en-US" altLang="zh-CN"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xfrm>
            <a:off x="1182688" y="703263"/>
            <a:ext cx="4619625" cy="3465512"/>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11492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3267D1-BCFB-4CEF-8CCE-8FC5AA953EF2}" type="slidenum">
              <a:rPr kumimoji="1" lang="en-US" altLang="zh-CN" sz="1200">
                <a:latin typeface="Times New Roman" panose="02020603050405020304" pitchFamily="18" charset="0"/>
              </a:rPr>
              <a:pPr eaLnBrk="1" hangingPunct="1"/>
              <a:t>44</a:t>
            </a:fld>
            <a:endParaRPr kumimoji="1" lang="en-US" altLang="zh-CN"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xfrm>
            <a:off x="1182688" y="703263"/>
            <a:ext cx="4619625" cy="3465512"/>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81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6BBDF8-09E6-4B9D-A9CA-30029AB0343D}" type="slidenum">
              <a:rPr kumimoji="1" lang="en-US" altLang="zh-CN" sz="1200">
                <a:latin typeface="Times New Roman" panose="02020603050405020304" pitchFamily="18" charset="0"/>
              </a:rPr>
              <a:pPr eaLnBrk="1" hangingPunct="1"/>
              <a:t>45</a:t>
            </a:fld>
            <a:endParaRPr kumimoji="1" lang="en-US" altLang="zh-CN"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1182688" y="703263"/>
            <a:ext cx="4619625" cy="3465512"/>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8617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209435-E98B-4C4D-A101-E8E923787823}" type="slidenum">
              <a:rPr kumimoji="1" lang="en-US" altLang="zh-CN" sz="1200">
                <a:latin typeface="Times New Roman" panose="02020603050405020304" pitchFamily="18" charset="0"/>
              </a:rPr>
              <a:pPr eaLnBrk="1" hangingPunct="1"/>
              <a:t>46</a:t>
            </a:fld>
            <a:endParaRPr kumimoji="1" lang="en-US" altLang="zh-CN"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xfrm>
            <a:off x="1182688" y="703263"/>
            <a:ext cx="4619625" cy="3465512"/>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9548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6D9037-8135-4D1F-9E26-6CAC8C301662}"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135171" name="Rectangle 2"/>
          <p:cNvSpPr>
            <a:spLocks noGrp="1" noChangeArrowheads="1"/>
          </p:cNvSpPr>
          <p:nvPr>
            <p:ph type="body" idx="1"/>
          </p:nvPr>
        </p:nvSpPr>
        <p:spPr>
          <a:xfrm>
            <a:off x="525463" y="4406900"/>
            <a:ext cx="6021387"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92" tIns="44550" rIns="90692" bIns="44550"/>
          <a:lstStyle/>
          <a:p>
            <a:endParaRPr lang="zh-CN" altLang="en-US" smtClean="0"/>
          </a:p>
        </p:txBody>
      </p:sp>
      <p:sp>
        <p:nvSpPr>
          <p:cNvPr id="135172" name="Rectangle 3"/>
          <p:cNvSpPr>
            <a:spLocks noGrp="1" noRot="1" noChangeAspect="1" noChangeArrowheads="1" noTextEdit="1"/>
          </p:cNvSpPr>
          <p:nvPr>
            <p:ph type="sldImg"/>
          </p:nvPr>
        </p:nvSpPr>
        <p:spPr>
          <a:xfrm>
            <a:off x="1189038" y="595313"/>
            <a:ext cx="4624387" cy="3468687"/>
          </a:xfrm>
          <a:ln/>
        </p:spPr>
      </p:sp>
    </p:spTree>
    <p:extLst>
      <p:ext uri="{BB962C8B-B14F-4D97-AF65-F5344CB8AC3E}">
        <p14:creationId xmlns:p14="http://schemas.microsoft.com/office/powerpoint/2010/main" val="338899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1677D9-5617-4B02-832B-B6DDF3D6D3BC}" type="slidenum">
              <a:rPr kumimoji="1" lang="en-US" altLang="zh-CN" sz="1200">
                <a:latin typeface="Times New Roman" panose="02020603050405020304" pitchFamily="18" charset="0"/>
              </a:rPr>
              <a:pPr eaLnBrk="1" hangingPunct="1"/>
              <a:t>47</a:t>
            </a:fld>
            <a:endParaRPr kumimoji="1" lang="en-US" altLang="zh-CN"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xfrm>
            <a:off x="1182688" y="703263"/>
            <a:ext cx="4619625" cy="3465512"/>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781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AF80CC-D3D1-451B-9AD3-C4D4B15E6F1D}" type="slidenum">
              <a:rPr kumimoji="1" lang="en-US" altLang="zh-CN" sz="1200">
                <a:latin typeface="Times New Roman" panose="02020603050405020304" pitchFamily="18" charset="0"/>
              </a:rPr>
              <a:pPr eaLnBrk="1" hangingPunct="1"/>
              <a:t>48</a:t>
            </a:fld>
            <a:endParaRPr kumimoji="1" lang="en-US" altLang="zh-CN"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xfrm>
            <a:off x="1182688" y="703263"/>
            <a:ext cx="4619625" cy="3465512"/>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3464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A5D79-1BE2-4AAE-810C-F31E735B571F}" type="slidenum">
              <a:rPr kumimoji="1" lang="en-US" altLang="zh-CN" sz="1200">
                <a:latin typeface="Times New Roman" panose="02020603050405020304" pitchFamily="18" charset="0"/>
              </a:rPr>
              <a:pPr eaLnBrk="1" hangingPunct="1"/>
              <a:t>49</a:t>
            </a:fld>
            <a:endParaRPr kumimoji="1" lang="en-US" altLang="zh-CN"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xfrm>
            <a:off x="1182688" y="703263"/>
            <a:ext cx="4619625" cy="3465512"/>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707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0F850C-1BF5-4869-B37D-BDC6CC0A21E7}" type="slidenum">
              <a:rPr kumimoji="1" lang="en-US" altLang="zh-CN" sz="1200">
                <a:latin typeface="Times New Roman" panose="02020603050405020304" pitchFamily="18" charset="0"/>
              </a:rPr>
              <a:pPr eaLnBrk="1" hangingPunct="1"/>
              <a:t>50</a:t>
            </a:fld>
            <a:endParaRPr kumimoji="1" lang="en-US" altLang="zh-CN"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xfrm>
            <a:off x="1182688" y="703263"/>
            <a:ext cx="4619625" cy="3465512"/>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751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D0207F-78B4-4284-A25E-EB1F39F60538}" type="slidenum">
              <a:rPr kumimoji="1" lang="en-US" altLang="zh-CN" sz="1200">
                <a:latin typeface="Times New Roman" panose="02020603050405020304" pitchFamily="18" charset="0"/>
              </a:rPr>
              <a:pPr eaLnBrk="1" hangingPunct="1"/>
              <a:t>51</a:t>
            </a:fld>
            <a:endParaRPr kumimoji="1" lang="en-US" altLang="zh-CN"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xfrm>
            <a:off x="1182688" y="703263"/>
            <a:ext cx="4619625" cy="3465512"/>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33120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23B119-86BD-4FF1-A472-DB3957278478}" type="slidenum">
              <a:rPr kumimoji="1" lang="en-US" altLang="zh-CN" sz="1200">
                <a:latin typeface="Times New Roman" panose="02020603050405020304" pitchFamily="18" charset="0"/>
              </a:rPr>
              <a:pPr eaLnBrk="1" hangingPunct="1"/>
              <a:t>52</a:t>
            </a:fld>
            <a:endParaRPr kumimoji="1" lang="en-US" altLang="zh-CN"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1182688" y="703263"/>
            <a:ext cx="4619625" cy="3465512"/>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9810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63A3F1-1C3E-4135-96E0-C7B85407BCB4}" type="slidenum">
              <a:rPr kumimoji="1" lang="en-US" altLang="zh-CN" sz="1200">
                <a:latin typeface="Times New Roman" panose="02020603050405020304" pitchFamily="18" charset="0"/>
              </a:rPr>
              <a:pPr eaLnBrk="1" hangingPunct="1"/>
              <a:t>53</a:t>
            </a:fld>
            <a:endParaRPr kumimoji="1" lang="en-US" altLang="zh-CN"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xfrm>
            <a:off x="1182688" y="703263"/>
            <a:ext cx="4619625" cy="3465512"/>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8916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17CDFE-69D8-4D14-A903-73A7C41635BB}" type="slidenum">
              <a:rPr kumimoji="1" lang="en-US" altLang="zh-CN" sz="1200">
                <a:latin typeface="Times New Roman" panose="02020603050405020304" pitchFamily="18" charset="0"/>
              </a:rPr>
              <a:pPr eaLnBrk="1" hangingPunct="1"/>
              <a:t>54</a:t>
            </a:fld>
            <a:endParaRPr kumimoji="1" lang="en-US" altLang="zh-CN"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xfrm>
            <a:off x="1182688" y="703263"/>
            <a:ext cx="4619625" cy="3465512"/>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6539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E8E197-44BC-4FCD-BAEB-DCB9D39742DC}" type="slidenum">
              <a:rPr kumimoji="1" lang="en-US" altLang="zh-CN" sz="1200">
                <a:latin typeface="Times New Roman" panose="02020603050405020304" pitchFamily="18" charset="0"/>
              </a:rPr>
              <a:pPr eaLnBrk="1" hangingPunct="1"/>
              <a:t>55</a:t>
            </a:fld>
            <a:endParaRPr kumimoji="1" lang="en-US" altLang="zh-CN"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xfrm>
            <a:off x="1182688" y="703263"/>
            <a:ext cx="4619625" cy="3465512"/>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49525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F8B8AA-9838-44E0-BE2F-C03E914E2A6A}" type="slidenum">
              <a:rPr kumimoji="1" lang="en-US" altLang="zh-CN" sz="1200">
                <a:latin typeface="Times New Roman" panose="02020603050405020304" pitchFamily="18" charset="0"/>
              </a:rPr>
              <a:pPr eaLnBrk="1" hangingPunct="1"/>
              <a:t>56</a:t>
            </a:fld>
            <a:endParaRPr kumimoji="1" lang="en-US" altLang="zh-CN"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xfrm>
            <a:off x="1182688" y="703263"/>
            <a:ext cx="4619625" cy="3465512"/>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591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B92FD8EF-267F-124F-ACBA-EEDE6496C49D}" type="slidenum">
              <a:rPr lang="en-US">
                <a:solidFill>
                  <a:prstClr val="black"/>
                </a:solidFill>
              </a:rPr>
              <a:pPr/>
              <a:t>11</a:t>
            </a:fld>
            <a:endParaRPr lang="en-US">
              <a:solidFill>
                <a:prstClr val="black"/>
              </a:solidFill>
            </a:endParaRPr>
          </a:p>
        </p:txBody>
      </p:sp>
      <p:sp>
        <p:nvSpPr>
          <p:cNvPr id="1337346" name="Rectangle 2"/>
          <p:cNvSpPr>
            <a:spLocks noGrp="1" noRot="1" noChangeAspect="1" noChangeArrowheads="1" noTextEdit="1"/>
          </p:cNvSpPr>
          <p:nvPr>
            <p:ph type="sldImg"/>
          </p:nvPr>
        </p:nvSpPr>
        <p:spPr>
          <a:ln/>
        </p:spPr>
      </p:sp>
      <p:sp>
        <p:nvSpPr>
          <p:cNvPr id="133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4601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0FD8B0-54F9-4638-B2C1-5964CA3A0932}" type="slidenum">
              <a:rPr kumimoji="1" lang="en-US" altLang="zh-CN" sz="1200">
                <a:latin typeface="Times New Roman" panose="02020603050405020304" pitchFamily="18" charset="0"/>
              </a:rPr>
              <a:pPr eaLnBrk="1" hangingPunct="1"/>
              <a:t>57</a:t>
            </a:fld>
            <a:endParaRPr kumimoji="1" lang="en-US" altLang="zh-CN"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xfrm>
            <a:off x="1182688" y="703263"/>
            <a:ext cx="4619625" cy="3465512"/>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2899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E5924-8F37-4DFD-B510-128A68FE1048}" type="slidenum">
              <a:rPr kumimoji="1" lang="en-US" altLang="zh-CN" sz="1200">
                <a:latin typeface="Times New Roman" panose="02020603050405020304" pitchFamily="18" charset="0"/>
              </a:rPr>
              <a:pPr eaLnBrk="1" hangingPunct="1"/>
              <a:t>58</a:t>
            </a:fld>
            <a:endParaRPr kumimoji="1" lang="en-US" altLang="zh-CN"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xfrm>
            <a:off x="1182688" y="703263"/>
            <a:ext cx="4619625" cy="3465512"/>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4860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94E90E5-6F07-4BFA-9E6C-264FD02CE79E}" type="slidenum">
              <a:rPr lang="zh-CN" altLang="en-US">
                <a:latin typeface="Times New Roman" panose="02020603050405020304" pitchFamily="18" charset="0"/>
              </a:rPr>
              <a:pPr/>
              <a:t>59</a:t>
            </a:fld>
            <a:endParaRPr lang="en-US" altLang="zh-CN">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xfrm>
            <a:off x="1182688" y="703263"/>
            <a:ext cx="4619625" cy="3465512"/>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32482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2808DA5-AEE0-4D90-A7EA-C81C6FA124E9}" type="slidenum">
              <a:rPr lang="zh-CN" altLang="en-US">
                <a:latin typeface="Times New Roman" panose="02020603050405020304" pitchFamily="18" charset="0"/>
              </a:rPr>
              <a:pPr/>
              <a:t>60</a:t>
            </a:fld>
            <a:endParaRPr lang="en-US" altLang="zh-CN">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xfrm>
            <a:off x="1182688" y="703263"/>
            <a:ext cx="4619625" cy="3465512"/>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55230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85FF16D-2EAD-454C-9091-9AC13DF63EB8}" type="slidenum">
              <a:rPr lang="zh-CN" altLang="en-US">
                <a:latin typeface="Times New Roman" panose="02020603050405020304" pitchFamily="18" charset="0"/>
              </a:rPr>
              <a:pPr/>
              <a:t>61</a:t>
            </a:fld>
            <a:endParaRPr lang="en-US" altLang="zh-CN">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xfrm>
            <a:off x="1182688" y="703263"/>
            <a:ext cx="4619625" cy="3465512"/>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2996439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BF004A8-D602-4C7F-B761-5A7D2517F401}" type="slidenum">
              <a:rPr lang="zh-CN" altLang="en-US">
                <a:latin typeface="Times New Roman" panose="02020603050405020304" pitchFamily="18" charset="0"/>
              </a:rPr>
              <a:pPr/>
              <a:t>62</a:t>
            </a:fld>
            <a:endParaRPr lang="en-US" altLang="zh-CN">
              <a:latin typeface="Times New Roman" panose="02020603050405020304" pitchFamily="18" charset="0"/>
            </a:endParaRPr>
          </a:p>
        </p:txBody>
      </p:sp>
      <p:sp>
        <p:nvSpPr>
          <p:cNvPr id="168963" name="Rectangle 2"/>
          <p:cNvSpPr>
            <a:spLocks noGrp="1" noChangeArrowheads="1"/>
          </p:cNvSpPr>
          <p:nvPr>
            <p:ph type="body" idx="1"/>
          </p:nvPr>
        </p:nvSpPr>
        <p:spPr>
          <a:xfrm>
            <a:off x="931863" y="4410075"/>
            <a:ext cx="5121275"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88" tIns="44548" rIns="90688" bIns="44548"/>
          <a:lstStyle/>
          <a:p>
            <a:endParaRPr lang="zh-CN" altLang="en-US" smtClean="0"/>
          </a:p>
        </p:txBody>
      </p:sp>
      <p:sp>
        <p:nvSpPr>
          <p:cNvPr id="168964" name="Rectangle 3"/>
          <p:cNvSpPr>
            <a:spLocks noGrp="1" noRot="1" noChangeAspect="1" noChangeArrowheads="1" noTextEdit="1"/>
          </p:cNvSpPr>
          <p:nvPr>
            <p:ph type="sldImg"/>
          </p:nvPr>
        </p:nvSpPr>
        <p:spPr>
          <a:xfrm>
            <a:off x="1173163" y="696913"/>
            <a:ext cx="4640262" cy="3479800"/>
          </a:xfrm>
          <a:ln cap="flat"/>
        </p:spPr>
      </p:sp>
    </p:spTree>
    <p:extLst>
      <p:ext uri="{BB962C8B-B14F-4D97-AF65-F5344CB8AC3E}">
        <p14:creationId xmlns:p14="http://schemas.microsoft.com/office/powerpoint/2010/main" val="3780900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0C6F17E-E6B4-4306-B76E-9531892AE133}" type="slidenum">
              <a:rPr lang="zh-CN" altLang="en-US">
                <a:latin typeface="Times New Roman" panose="02020603050405020304" pitchFamily="18" charset="0"/>
              </a:rPr>
              <a:pPr/>
              <a:t>63</a:t>
            </a:fld>
            <a:endParaRPr lang="en-US" altLang="zh-CN">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xfrm>
            <a:off x="1182688" y="703263"/>
            <a:ext cx="4619625" cy="3465512"/>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73798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1F1FAAA-26E8-4DC4-8259-2AA517860329}" type="slidenum">
              <a:rPr lang="zh-CN" altLang="en-US">
                <a:latin typeface="Times New Roman" panose="02020603050405020304" pitchFamily="18" charset="0"/>
              </a:rPr>
              <a:pPr/>
              <a:t>64</a:t>
            </a:fld>
            <a:endParaRPr lang="en-US" altLang="zh-CN">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xfrm>
            <a:off x="1182688" y="703263"/>
            <a:ext cx="4619625" cy="3465512"/>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67414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EFBD0FB-3DFA-43D2-B07F-4AEE70E98630}" type="slidenum">
              <a:rPr lang="zh-CN" altLang="en-US">
                <a:latin typeface="Times New Roman" panose="02020603050405020304" pitchFamily="18" charset="0"/>
              </a:rPr>
              <a:pPr/>
              <a:t>65</a:t>
            </a:fld>
            <a:endParaRPr lang="en-US" altLang="zh-CN">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xfrm>
            <a:off x="1182688" y="703263"/>
            <a:ext cx="4619625" cy="3465512"/>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88866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7CB5065-A974-43D2-A710-97BEC067D8BC}" type="slidenum">
              <a:rPr lang="zh-CN" altLang="en-US">
                <a:latin typeface="Times New Roman" panose="02020603050405020304" pitchFamily="18" charset="0"/>
              </a:rPr>
              <a:pPr/>
              <a:t>66</a:t>
            </a:fld>
            <a:endParaRPr lang="en-US" altLang="zh-CN">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xfrm>
            <a:off x="1182688" y="703263"/>
            <a:ext cx="4619625" cy="3465512"/>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48955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50FB41-058B-443D-9E63-5569B8385B7B}"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182688" y="703263"/>
            <a:ext cx="4619625" cy="3465512"/>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38292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5C8EFB9-7C8B-4EDE-A5B7-100C3464555A}" type="slidenum">
              <a:rPr lang="zh-CN" altLang="en-US">
                <a:latin typeface="Times New Roman" panose="02020603050405020304" pitchFamily="18" charset="0"/>
              </a:rPr>
              <a:pPr/>
              <a:t>67</a:t>
            </a:fld>
            <a:endParaRPr lang="en-US" altLang="zh-CN">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xfrm>
            <a:off x="1182688" y="703263"/>
            <a:ext cx="4619625" cy="3465512"/>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053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022D155-0BB0-4DD6-924E-6921B2F4BA8D}" type="slidenum">
              <a:rPr lang="zh-CN" altLang="en-US">
                <a:latin typeface="Times New Roman" panose="02020603050405020304" pitchFamily="18" charset="0"/>
              </a:rPr>
              <a:pPr/>
              <a:t>68</a:t>
            </a:fld>
            <a:endParaRPr lang="en-US" altLang="zh-CN">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xfrm>
            <a:off x="1182688" y="703263"/>
            <a:ext cx="4619625" cy="3465512"/>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20212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FFFE87D-6490-4435-89A6-E80D824AB8F2}" type="slidenum">
              <a:rPr lang="zh-CN" altLang="en-US">
                <a:latin typeface="Times New Roman" panose="02020603050405020304" pitchFamily="18" charset="0"/>
              </a:rPr>
              <a:pPr/>
              <a:t>69</a:t>
            </a:fld>
            <a:endParaRPr lang="en-US" altLang="zh-CN">
              <a:latin typeface="Times New Roman" panose="02020603050405020304" pitchFamily="18" charset="0"/>
            </a:endParaRPr>
          </a:p>
        </p:txBody>
      </p:sp>
      <p:sp>
        <p:nvSpPr>
          <p:cNvPr id="208899" name="Rectangle 2"/>
          <p:cNvSpPr>
            <a:spLocks noGrp="1" noRot="1" noChangeAspect="1" noChangeArrowheads="1" noTextEdit="1"/>
          </p:cNvSpPr>
          <p:nvPr>
            <p:ph type="sldImg"/>
          </p:nvPr>
        </p:nvSpPr>
        <p:spPr>
          <a:xfrm>
            <a:off x="1182688" y="703263"/>
            <a:ext cx="4619625" cy="3465512"/>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649719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BE9B861-3CA3-456B-AD37-3FA39BC0F789}" type="slidenum">
              <a:rPr lang="zh-CN" altLang="en-US">
                <a:latin typeface="Times New Roman" panose="02020603050405020304" pitchFamily="18" charset="0"/>
              </a:rPr>
              <a:pPr/>
              <a:t>70</a:t>
            </a:fld>
            <a:endParaRPr lang="en-US" altLang="zh-CN">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xfrm>
            <a:off x="1182688" y="703263"/>
            <a:ext cx="4619625" cy="3465512"/>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27362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2411C9-DE93-4550-83D2-E7E063BC1BD4}" type="slidenum">
              <a:rPr lang="zh-CN" altLang="en-US">
                <a:latin typeface="Times New Roman" panose="02020603050405020304" pitchFamily="18" charset="0"/>
              </a:rPr>
              <a:pPr/>
              <a:t>71</a:t>
            </a:fld>
            <a:endParaRPr lang="en-US" altLang="zh-CN">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1182688" y="703263"/>
            <a:ext cx="4619625" cy="3465512"/>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5612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C4CF793-AEDE-456C-A945-01062DC064C7}" type="slidenum">
              <a:rPr lang="zh-CN" altLang="en-US">
                <a:latin typeface="Times New Roman" panose="02020603050405020304" pitchFamily="18" charset="0"/>
              </a:rPr>
              <a:pPr/>
              <a:t>72</a:t>
            </a:fld>
            <a:endParaRPr lang="en-US" altLang="zh-CN">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1182688" y="703263"/>
            <a:ext cx="4619625" cy="3465512"/>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200047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DBD5B51-D265-41A2-BA92-B6EA9D8F0F36}" type="slidenum">
              <a:rPr lang="zh-CN" altLang="en-US">
                <a:latin typeface="Times New Roman" panose="02020603050405020304" pitchFamily="18" charset="0"/>
              </a:rPr>
              <a:pPr/>
              <a:t>73</a:t>
            </a:fld>
            <a:endParaRPr lang="en-US" altLang="zh-CN">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1182688" y="703263"/>
            <a:ext cx="4619625" cy="3465512"/>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84533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0CA9E6D-B139-4785-A1FA-3D04A6C81938}" type="slidenum">
              <a:rPr lang="zh-CN" altLang="en-US">
                <a:latin typeface="Times New Roman" panose="02020603050405020304" pitchFamily="18" charset="0"/>
              </a:rPr>
              <a:pPr/>
              <a:t>74</a:t>
            </a:fld>
            <a:endParaRPr lang="en-US" altLang="zh-CN">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1182688" y="703263"/>
            <a:ext cx="4619625" cy="3465512"/>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885310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C60A219-CC8B-4069-9237-3BA0394E7F9C}" type="slidenum">
              <a:rPr lang="zh-CN" altLang="en-US">
                <a:latin typeface="Times New Roman" panose="02020603050405020304" pitchFamily="18" charset="0"/>
              </a:rPr>
              <a:pPr/>
              <a:t>75</a:t>
            </a:fld>
            <a:endParaRPr lang="en-US" altLang="zh-CN">
              <a:latin typeface="Times New Roman" panose="02020603050405020304" pitchFamily="18" charset="0"/>
            </a:endParaRPr>
          </a:p>
        </p:txBody>
      </p:sp>
      <p:sp>
        <p:nvSpPr>
          <p:cNvPr id="215043" name="Rectangle 2"/>
          <p:cNvSpPr>
            <a:spLocks noGrp="1" noRot="1" noChangeAspect="1" noChangeArrowheads="1" noTextEdit="1"/>
          </p:cNvSpPr>
          <p:nvPr>
            <p:ph type="sldImg"/>
          </p:nvPr>
        </p:nvSpPr>
        <p:spPr>
          <a:xfrm>
            <a:off x="1182688" y="703263"/>
            <a:ext cx="4619625" cy="3465512"/>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92029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568DCAA-023E-44F1-9027-8DC3F2618D54}" type="slidenum">
              <a:rPr lang="zh-CN" altLang="en-US">
                <a:latin typeface="Times New Roman" panose="02020603050405020304" pitchFamily="18" charset="0"/>
              </a:rPr>
              <a:pPr/>
              <a:t>76</a:t>
            </a:fld>
            <a:endParaRPr lang="en-US" altLang="zh-CN">
              <a:latin typeface="Times New Roman" panose="02020603050405020304" pitchFamily="18" charset="0"/>
            </a:endParaRPr>
          </a:p>
        </p:txBody>
      </p:sp>
      <p:sp>
        <p:nvSpPr>
          <p:cNvPr id="216067" name="Rectangle 2"/>
          <p:cNvSpPr>
            <a:spLocks noGrp="1" noRot="1" noChangeAspect="1" noChangeArrowheads="1" noTextEdit="1"/>
          </p:cNvSpPr>
          <p:nvPr>
            <p:ph type="sldImg"/>
          </p:nvPr>
        </p:nvSpPr>
        <p:spPr>
          <a:xfrm>
            <a:off x="1182688" y="703263"/>
            <a:ext cx="4619625" cy="3465512"/>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150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41734939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77D3E41-5EA3-4061-AF75-19E699F2C11A}" type="slidenum">
              <a:rPr lang="zh-CN" altLang="en-US">
                <a:latin typeface="Times New Roman" panose="02020603050405020304" pitchFamily="18" charset="0"/>
              </a:rPr>
              <a:pPr/>
              <a:t>77</a:t>
            </a:fld>
            <a:endParaRPr lang="en-US" altLang="zh-CN">
              <a:latin typeface="Times New Roman" panose="02020603050405020304" pitchFamily="18" charset="0"/>
            </a:endParaRPr>
          </a:p>
        </p:txBody>
      </p:sp>
      <p:sp>
        <p:nvSpPr>
          <p:cNvPr id="217091" name="Rectangle 2"/>
          <p:cNvSpPr>
            <a:spLocks noGrp="1" noRot="1" noChangeAspect="1" noChangeArrowheads="1" noTextEdit="1"/>
          </p:cNvSpPr>
          <p:nvPr>
            <p:ph type="sldImg"/>
          </p:nvPr>
        </p:nvSpPr>
        <p:spPr>
          <a:xfrm>
            <a:off x="1182688" y="703263"/>
            <a:ext cx="4619625" cy="3465512"/>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293880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E1AFD20-A097-4B1D-829D-651B75B76A74}" type="slidenum">
              <a:rPr lang="zh-CN" altLang="en-US">
                <a:latin typeface="Times New Roman" panose="02020603050405020304" pitchFamily="18" charset="0"/>
              </a:rPr>
              <a:pPr/>
              <a:t>78</a:t>
            </a:fld>
            <a:endParaRPr lang="en-US" altLang="zh-CN">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xfrm>
            <a:off x="1182688" y="703263"/>
            <a:ext cx="4619625" cy="3465512"/>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82300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D7300C2-B9F6-4802-8B6D-232920B2B330}" type="slidenum">
              <a:rPr lang="zh-CN" altLang="en-US">
                <a:latin typeface="Times New Roman" panose="02020603050405020304" pitchFamily="18" charset="0"/>
              </a:rPr>
              <a:pPr/>
              <a:t>79</a:t>
            </a:fld>
            <a:endParaRPr lang="en-US" altLang="zh-CN">
              <a:latin typeface="Times New Roman" panose="02020603050405020304" pitchFamily="18" charset="0"/>
            </a:endParaRPr>
          </a:p>
        </p:txBody>
      </p:sp>
      <p:sp>
        <p:nvSpPr>
          <p:cNvPr id="219139" name="Rectangle 2"/>
          <p:cNvSpPr>
            <a:spLocks noGrp="1" noRot="1" noChangeAspect="1" noChangeArrowheads="1" noTextEdit="1"/>
          </p:cNvSpPr>
          <p:nvPr>
            <p:ph type="sldImg"/>
          </p:nvPr>
        </p:nvSpPr>
        <p:spPr>
          <a:xfrm>
            <a:off x="1182688" y="703263"/>
            <a:ext cx="4619625" cy="3465512"/>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96378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49C913A1-509F-4740-9DE9-E6E0827C4FCB}" type="slidenum">
              <a:rPr lang="zh-CN" altLang="en-US">
                <a:latin typeface="Times New Roman" panose="02020603050405020304" pitchFamily="18" charset="0"/>
              </a:rPr>
              <a:pPr/>
              <a:t>80</a:t>
            </a:fld>
            <a:endParaRPr lang="en-US" altLang="zh-CN">
              <a:latin typeface="Times New Roman" panose="02020603050405020304" pitchFamily="18" charset="0"/>
            </a:endParaRPr>
          </a:p>
        </p:txBody>
      </p:sp>
      <p:sp>
        <p:nvSpPr>
          <p:cNvPr id="206851" name="Rectangle 2"/>
          <p:cNvSpPr>
            <a:spLocks noGrp="1" noRot="1" noChangeAspect="1" noChangeArrowheads="1" noTextEdit="1"/>
          </p:cNvSpPr>
          <p:nvPr>
            <p:ph type="sldImg"/>
          </p:nvPr>
        </p:nvSpPr>
        <p:spPr>
          <a:xfrm>
            <a:off x="1182688" y="703263"/>
            <a:ext cx="4619625" cy="3465512"/>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13735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161A8A4-77BA-48D9-A63A-9FFD790513B9}" type="slidenum">
              <a:rPr lang="zh-CN" altLang="en-US">
                <a:latin typeface="Times New Roman" panose="02020603050405020304" pitchFamily="18" charset="0"/>
              </a:rPr>
              <a:pPr/>
              <a:t>81</a:t>
            </a:fld>
            <a:endParaRPr lang="en-US" altLang="zh-CN">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xfrm>
            <a:off x="1182688" y="703263"/>
            <a:ext cx="4619625" cy="3465512"/>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46252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A2D684E-66E1-4FDD-9114-E7AD394E6EF9}" type="slidenum">
              <a:rPr lang="zh-CN" altLang="en-US">
                <a:latin typeface="Times New Roman" panose="02020603050405020304" pitchFamily="18" charset="0"/>
              </a:rPr>
              <a:pPr/>
              <a:t>82</a:t>
            </a:fld>
            <a:endParaRPr lang="en-US" altLang="zh-CN">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xfrm>
            <a:off x="1182688" y="703263"/>
            <a:ext cx="4619625" cy="3465512"/>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309786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91C659E-4D91-4F8E-9E9E-0FF996ECB6E2}" type="slidenum">
              <a:rPr lang="zh-CN" altLang="en-US">
                <a:latin typeface="Times New Roman" panose="02020603050405020304" pitchFamily="18" charset="0"/>
              </a:rPr>
              <a:pPr/>
              <a:t>83</a:t>
            </a:fld>
            <a:endParaRPr lang="en-US" altLang="zh-CN">
              <a:latin typeface="Times New Roman" panose="02020603050405020304" pitchFamily="18" charset="0"/>
            </a:endParaRPr>
          </a:p>
        </p:txBody>
      </p:sp>
      <p:sp>
        <p:nvSpPr>
          <p:cNvPr id="221187" name="Rectangle 2"/>
          <p:cNvSpPr>
            <a:spLocks noGrp="1" noRot="1" noChangeAspect="1" noChangeArrowheads="1" noTextEdit="1"/>
          </p:cNvSpPr>
          <p:nvPr>
            <p:ph type="sldImg"/>
          </p:nvPr>
        </p:nvSpPr>
        <p:spPr>
          <a:xfrm>
            <a:off x="1182688" y="703263"/>
            <a:ext cx="4619625" cy="3465512"/>
          </a:xfrm>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544314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4969201-A4E5-4689-A938-2FDDB0E6FCD9}" type="slidenum">
              <a:rPr lang="zh-CN" altLang="en-US">
                <a:latin typeface="Times New Roman" panose="02020603050405020304" pitchFamily="18" charset="0"/>
              </a:rPr>
              <a:pPr/>
              <a:t>84</a:t>
            </a:fld>
            <a:endParaRPr lang="en-US" altLang="zh-CN">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a:xfrm>
            <a:off x="1182688" y="703263"/>
            <a:ext cx="4619625" cy="3465512"/>
          </a:xfrm>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Except for the divide structural hazards, these data do not depend on the frequency of an operation, only on its latency and the number of cycles before the result is used. The number of stalls from RAW hazards roughly tracks the latency of the FP unit. For example, the average number of stalls per FP add, subtract, or convert is 1.7 cycles, or 56% of the latency (3 cycles). Likewise, the average number of stalls for multiplies and divides are 2.8 and 14.2, respectively, or 46% and 59% of the corresponding latency. Structural hazards for divides are rare, since the divide frequency is low.</a:t>
            </a:r>
          </a:p>
        </p:txBody>
      </p:sp>
    </p:spTree>
    <p:extLst>
      <p:ext uri="{BB962C8B-B14F-4D97-AF65-F5344CB8AC3E}">
        <p14:creationId xmlns:p14="http://schemas.microsoft.com/office/powerpoint/2010/main" val="40149837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5653476-D29F-4F9F-B89B-3C3B2D7B5463}" type="slidenum">
              <a:rPr lang="zh-CN" altLang="en-US">
                <a:latin typeface="Times New Roman" panose="02020603050405020304" pitchFamily="18" charset="0"/>
              </a:rPr>
              <a:pPr/>
              <a:t>85</a:t>
            </a:fld>
            <a:endParaRPr lang="en-US" altLang="zh-CN">
              <a:latin typeface="Times New Roman" panose="02020603050405020304" pitchFamily="18" charset="0"/>
            </a:endParaRPr>
          </a:p>
        </p:txBody>
      </p:sp>
      <p:sp>
        <p:nvSpPr>
          <p:cNvPr id="223235" name="Rectangle 2"/>
          <p:cNvSpPr>
            <a:spLocks noGrp="1" noRot="1" noChangeAspect="1" noChangeArrowheads="1" noTextEdit="1"/>
          </p:cNvSpPr>
          <p:nvPr>
            <p:ph type="sldImg"/>
          </p:nvPr>
        </p:nvSpPr>
        <p:spPr>
          <a:xfrm>
            <a:off x="1182688" y="703263"/>
            <a:ext cx="4619625" cy="3465512"/>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total number of stalls per instruction ranges from 0.65 for su2cor to 1.21 for doduc, with an average of 0.87. FP result stalls dominate in all cases, with an average of 0.71 stalls per instruction, or 82% of the stalled cycles. Compares generate an average of 0.1 stalls per instruction and are the second largest source. The divide structural hazard is only significant for doduc. </a:t>
            </a:r>
          </a:p>
        </p:txBody>
      </p:sp>
    </p:spTree>
    <p:extLst>
      <p:ext uri="{BB962C8B-B14F-4D97-AF65-F5344CB8AC3E}">
        <p14:creationId xmlns:p14="http://schemas.microsoft.com/office/powerpoint/2010/main" val="1854708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D87866-5F5E-4B31-AF31-71A69601B89F}" type="slidenum">
              <a:rPr lang="zh-CN" altLang="en-US">
                <a:latin typeface="Times New Roman" panose="02020603050405020304" pitchFamily="18" charset="0"/>
              </a:rPr>
              <a:pPr/>
              <a:t>87</a:t>
            </a:fld>
            <a:endParaRPr lang="en-US" altLang="zh-CN">
              <a:latin typeface="Times New Roman" panose="02020603050405020304" pitchFamily="18" charset="0"/>
            </a:endParaRPr>
          </a:p>
        </p:txBody>
      </p:sp>
      <p:sp>
        <p:nvSpPr>
          <p:cNvPr id="225283" name="Rectangle 2"/>
          <p:cNvSpPr>
            <a:spLocks noGrp="1" noRot="1" noChangeAspect="1" noChangeArrowheads="1" noTextEdit="1"/>
          </p:cNvSpPr>
          <p:nvPr>
            <p:ph type="sldImg"/>
          </p:nvPr>
        </p:nvSpPr>
        <p:spPr>
          <a:xfrm>
            <a:off x="1182688" y="703263"/>
            <a:ext cx="4619625" cy="3465512"/>
          </a:xfrm>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1167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19</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80895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C6D7EA7-4B73-45F9-B031-2E9D0FAA9D6A}" type="slidenum">
              <a:rPr lang="zh-CN" altLang="en-US">
                <a:latin typeface="Times New Roman" panose="02020603050405020304" pitchFamily="18" charset="0"/>
              </a:rPr>
              <a:pPr/>
              <a:t>88</a:t>
            </a:fld>
            <a:endParaRPr lang="en-US" altLang="zh-CN">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xfrm>
            <a:off x="1182688" y="703263"/>
            <a:ext cx="4619625" cy="3465512"/>
          </a:xfrm>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932380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xfrm>
            <a:off x="1182688" y="703263"/>
            <a:ext cx="4619625" cy="3465512"/>
          </a:xfrm>
          <a:ln/>
        </p:spPr>
      </p:sp>
      <p:sp>
        <p:nvSpPr>
          <p:cNvPr id="228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8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E872C74-C840-447C-93A4-FB311AB6FF89}" type="slidenum">
              <a:rPr lang="zh-CN" altLang="en-US">
                <a:latin typeface="Times New Roman" panose="02020603050405020304" pitchFamily="18" charset="0"/>
              </a:rPr>
              <a:pPr/>
              <a:t>89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357028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D38C3DE-D26F-4726-A171-915A24DFEFEC}" type="slidenum">
              <a:rPr lang="zh-CN" altLang="en-US">
                <a:latin typeface="Times New Roman" panose="02020603050405020304" pitchFamily="18" charset="0"/>
              </a:rPr>
              <a:pPr/>
              <a:t>90</a:t>
            </a:fld>
            <a:endParaRPr lang="en-US" altLang="zh-CN">
              <a:latin typeface="Times New Roman" panose="02020603050405020304" pitchFamily="18" charset="0"/>
            </a:endParaRPr>
          </a:p>
        </p:txBody>
      </p:sp>
      <p:sp>
        <p:nvSpPr>
          <p:cNvPr id="227331" name="Rectangle 2"/>
          <p:cNvSpPr>
            <a:spLocks noGrp="1" noRot="1" noChangeAspect="1" noChangeArrowheads="1" noTextEdit="1"/>
          </p:cNvSpPr>
          <p:nvPr>
            <p:ph type="sldImg"/>
          </p:nvPr>
        </p:nvSpPr>
        <p:spPr>
          <a:xfrm>
            <a:off x="1182688" y="703263"/>
            <a:ext cx="4619625" cy="3465512"/>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5225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F3F4690-667B-4898-A7C0-21ADF73C22E3}" type="slidenum">
              <a:rPr lang="zh-CN" altLang="en-US">
                <a:latin typeface="Times New Roman" panose="02020603050405020304" pitchFamily="18" charset="0"/>
              </a:rPr>
              <a:pPr/>
              <a:t>92</a:t>
            </a:fld>
            <a:endParaRPr lang="en-US" altLang="zh-CN">
              <a:latin typeface="Times New Roman" panose="02020603050405020304" pitchFamily="18" charset="0"/>
            </a:endParaRPr>
          </a:p>
        </p:txBody>
      </p:sp>
      <p:sp>
        <p:nvSpPr>
          <p:cNvPr id="229379" name="Rectangle 2"/>
          <p:cNvSpPr>
            <a:spLocks noGrp="1" noRot="1" noChangeAspect="1" noChangeArrowheads="1" noTextEdit="1"/>
          </p:cNvSpPr>
          <p:nvPr>
            <p:ph type="sldImg"/>
          </p:nvPr>
        </p:nvSpPr>
        <p:spPr>
          <a:xfrm>
            <a:off x="1182688" y="703263"/>
            <a:ext cx="4619625" cy="3465512"/>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518537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ACDF66D-F3BA-4620-B5E0-1C14B8A53FC6}" type="slidenum">
              <a:rPr lang="zh-CN" altLang="en-US">
                <a:latin typeface="Times New Roman" panose="02020603050405020304" pitchFamily="18" charset="0"/>
              </a:rPr>
              <a:pPr/>
              <a:t>95</a:t>
            </a:fld>
            <a:endParaRPr lang="en-US" altLang="zh-CN">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xfrm>
            <a:off x="1182688" y="703263"/>
            <a:ext cx="4619625" cy="3465512"/>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995283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091D3B6-4292-4CA2-8DF0-15074AC9CB68}" type="slidenum">
              <a:rPr lang="zh-CN" altLang="en-US">
                <a:latin typeface="Times New Roman" panose="02020603050405020304" pitchFamily="18" charset="0"/>
              </a:rPr>
              <a:pPr/>
              <a:t>96</a:t>
            </a:fld>
            <a:endParaRPr lang="en-US" altLang="zh-CN">
              <a:latin typeface="Times New Roman" panose="02020603050405020304" pitchFamily="18" charset="0"/>
            </a:endParaRPr>
          </a:p>
        </p:txBody>
      </p:sp>
      <p:sp>
        <p:nvSpPr>
          <p:cNvPr id="231427" name="Rectangle 2"/>
          <p:cNvSpPr>
            <a:spLocks noGrp="1" noRot="1" noChangeAspect="1" noChangeArrowheads="1" noTextEdit="1"/>
          </p:cNvSpPr>
          <p:nvPr>
            <p:ph type="sldImg"/>
          </p:nvPr>
        </p:nvSpPr>
        <p:spPr>
          <a:xfrm>
            <a:off x="1182688" y="703263"/>
            <a:ext cx="4619625" cy="3465512"/>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34933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AE79D57-6651-4C2A-AA03-82D34502DB9C}" type="slidenum">
              <a:rPr lang="zh-CN" altLang="en-US">
                <a:latin typeface="Times New Roman" panose="02020603050405020304" pitchFamily="18" charset="0"/>
              </a:rPr>
              <a:pPr/>
              <a:t>97</a:t>
            </a:fld>
            <a:endParaRPr lang="en-US" altLang="zh-CN">
              <a:latin typeface="Times New Roman" panose="02020603050405020304" pitchFamily="18" charset="0"/>
            </a:endParaRPr>
          </a:p>
        </p:txBody>
      </p:sp>
      <p:sp>
        <p:nvSpPr>
          <p:cNvPr id="232451" name="Rectangle 2"/>
          <p:cNvSpPr>
            <a:spLocks noGrp="1" noRot="1" noChangeAspect="1" noChangeArrowheads="1" noTextEdit="1"/>
          </p:cNvSpPr>
          <p:nvPr>
            <p:ph type="sldImg"/>
          </p:nvPr>
        </p:nvSpPr>
        <p:spPr>
          <a:xfrm>
            <a:off x="1182688" y="703263"/>
            <a:ext cx="4619625" cy="3465512"/>
          </a:xfrm>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2640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1659FA1B-D227-42D7-9378-DED3BF4B50E0}" type="slidenum">
              <a:rPr lang="zh-CN" altLang="en-US">
                <a:latin typeface="Times New Roman" panose="02020603050405020304" pitchFamily="18" charset="0"/>
              </a:rPr>
              <a:pPr/>
              <a:t>98</a:t>
            </a:fld>
            <a:endParaRPr lang="en-US" altLang="zh-CN">
              <a:latin typeface="Times New Roman" panose="02020603050405020304" pitchFamily="18" charset="0"/>
            </a:endParaRPr>
          </a:p>
        </p:txBody>
      </p:sp>
      <p:sp>
        <p:nvSpPr>
          <p:cNvPr id="233475" name="Rectangle 2"/>
          <p:cNvSpPr>
            <a:spLocks noGrp="1" noRot="1" noChangeAspect="1" noChangeArrowheads="1" noTextEdit="1"/>
          </p:cNvSpPr>
          <p:nvPr>
            <p:ph type="sldImg"/>
          </p:nvPr>
        </p:nvSpPr>
        <p:spPr>
          <a:xfrm>
            <a:off x="1182688" y="703263"/>
            <a:ext cx="4619625" cy="3465512"/>
          </a:xfrm>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990463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6CA804B-FE0F-4AA7-A4A7-33164E20C443}" type="slidenum">
              <a:rPr lang="zh-CN" altLang="en-US">
                <a:latin typeface="Times New Roman" panose="02020603050405020304" pitchFamily="18" charset="0"/>
              </a:rPr>
              <a:pPr/>
              <a:t>99</a:t>
            </a:fld>
            <a:endParaRPr lang="en-US" altLang="zh-CN">
              <a:latin typeface="Times New Roman" panose="02020603050405020304" pitchFamily="18" charset="0"/>
            </a:endParaRPr>
          </a:p>
        </p:txBody>
      </p:sp>
      <p:sp>
        <p:nvSpPr>
          <p:cNvPr id="234499" name="Rectangle 2"/>
          <p:cNvSpPr>
            <a:spLocks noGrp="1" noRot="1" noChangeAspect="1" noChangeArrowheads="1" noTextEdit="1"/>
          </p:cNvSpPr>
          <p:nvPr>
            <p:ph type="sldImg"/>
          </p:nvPr>
        </p:nvSpPr>
        <p:spPr>
          <a:xfrm>
            <a:off x="1182688" y="703263"/>
            <a:ext cx="4619625" cy="3465512"/>
          </a:xfrm>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814520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6FF43EC-BBBB-46A4-B211-2170E0EBD754}" type="slidenum">
              <a:rPr lang="zh-CN" altLang="en-US">
                <a:latin typeface="Times New Roman" panose="02020603050405020304" pitchFamily="18" charset="0"/>
              </a:rPr>
              <a:pPr/>
              <a:t>101</a:t>
            </a:fld>
            <a:endParaRPr lang="en-US" altLang="zh-CN">
              <a:latin typeface="Times New Roman" panose="02020603050405020304" pitchFamily="18" charset="0"/>
            </a:endParaRPr>
          </a:p>
        </p:txBody>
      </p:sp>
      <p:sp>
        <p:nvSpPr>
          <p:cNvPr id="235523" name="Rectangle 2"/>
          <p:cNvSpPr>
            <a:spLocks noGrp="1" noRot="1" noChangeAspect="1" noChangeArrowheads="1" noTextEdit="1"/>
          </p:cNvSpPr>
          <p:nvPr>
            <p:ph type="sldImg"/>
          </p:nvPr>
        </p:nvSpPr>
        <p:spPr>
          <a:xfrm>
            <a:off x="1182688" y="703263"/>
            <a:ext cx="4619625" cy="3465512"/>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FP result stall ----- because of FP RAW Hazards for an FP operand</a:t>
            </a:r>
            <a:endParaRPr lang="zh-CN" altLang="en-US" smtClean="0"/>
          </a:p>
        </p:txBody>
      </p:sp>
    </p:spTree>
    <p:extLst>
      <p:ext uri="{BB962C8B-B14F-4D97-AF65-F5344CB8AC3E}">
        <p14:creationId xmlns:p14="http://schemas.microsoft.com/office/powerpoint/2010/main" val="275124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33E53CB-89AE-4DF5-B99D-56201CAD50E3}" type="slidenum">
              <a:rPr lang="zh-CN" altLang="en-US">
                <a:latin typeface="Times New Roman" panose="02020603050405020304" pitchFamily="18" charset="0"/>
              </a:rPr>
              <a:pPr/>
              <a:t>20</a:t>
            </a:fld>
            <a:endParaRPr lang="en-US" altLang="zh-CN">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xfrm>
            <a:off x="1182688" y="703263"/>
            <a:ext cx="4619625" cy="3465512"/>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04349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D1AB85F-5F44-4E8F-8A6E-CD08A3757204}" type="slidenum">
              <a:rPr lang="zh-CN" altLang="en-US">
                <a:latin typeface="Times New Roman" panose="02020603050405020304" pitchFamily="18" charset="0"/>
              </a:rPr>
              <a:pPr/>
              <a:t>102</a:t>
            </a:fld>
            <a:endParaRPr lang="en-US" altLang="zh-CN">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xfrm>
            <a:off x="1182688" y="703263"/>
            <a:ext cx="4619625" cy="3465512"/>
          </a:xfrm>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077557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7DAC5CE-24CF-40FA-84C8-98909F2EE469}" type="slidenum">
              <a:rPr lang="en-US" altLang="zh-CN">
                <a:latin typeface="Times New Roman" panose="02020603050405020304" pitchFamily="18" charset="0"/>
              </a:rPr>
              <a:pPr/>
              <a:t>103</a:t>
            </a:fld>
            <a:endParaRPr lang="en-US" altLang="zh-CN">
              <a:latin typeface="Times New Roman" panose="02020603050405020304" pitchFamily="18" charset="0"/>
            </a:endParaRPr>
          </a:p>
        </p:txBody>
      </p:sp>
      <p:sp>
        <p:nvSpPr>
          <p:cNvPr id="237571" name="Rectangle 2"/>
          <p:cNvSpPr>
            <a:spLocks noGrp="1" noRot="1" noChangeAspect="1" noChangeArrowheads="1" noTextEdit="1"/>
          </p:cNvSpPr>
          <p:nvPr>
            <p:ph type="sldImg"/>
          </p:nvPr>
        </p:nvSpPr>
        <p:spPr>
          <a:xfrm>
            <a:off x="1527175" y="923925"/>
            <a:ext cx="4260850" cy="3195638"/>
          </a:xfrm>
          <a:solidFill>
            <a:srgbClr val="FFFFFF"/>
          </a:solidFill>
          <a:ln/>
        </p:spPr>
      </p:sp>
      <p:sp>
        <p:nvSpPr>
          <p:cNvPr id="237572"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a:lstStyle/>
          <a:p>
            <a:endParaRPr lang="en-US" altLang="zh-CN" smtClean="0"/>
          </a:p>
        </p:txBody>
      </p:sp>
    </p:spTree>
    <p:extLst>
      <p:ext uri="{BB962C8B-B14F-4D97-AF65-F5344CB8AC3E}">
        <p14:creationId xmlns:p14="http://schemas.microsoft.com/office/powerpoint/2010/main" val="8217969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1D05895-C639-4FAA-AEDB-C35D7F1B1874}" type="slidenum">
              <a:rPr lang="zh-CN" altLang="en-US">
                <a:latin typeface="Times New Roman" panose="02020603050405020304" pitchFamily="18" charset="0"/>
              </a:rPr>
              <a:pPr/>
              <a:t>104</a:t>
            </a:fld>
            <a:endParaRPr lang="en-US" altLang="zh-CN">
              <a:latin typeface="Times New Roman" panose="02020603050405020304" pitchFamily="18" charset="0"/>
            </a:endParaRPr>
          </a:p>
        </p:txBody>
      </p:sp>
      <p:sp>
        <p:nvSpPr>
          <p:cNvPr id="238595" name="Rectangle 2"/>
          <p:cNvSpPr>
            <a:spLocks noGrp="1" noRot="1" noChangeAspect="1" noChangeArrowheads="1" noTextEdit="1"/>
          </p:cNvSpPr>
          <p:nvPr>
            <p:ph type="sldImg"/>
          </p:nvPr>
        </p:nvSpPr>
        <p:spPr>
          <a:xfrm>
            <a:off x="1182688" y="703263"/>
            <a:ext cx="4619625" cy="3465512"/>
          </a:xfrm>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46760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2FE513E-F151-428B-BE1C-4C18ABAF8B3F}" type="slidenum">
              <a:rPr lang="zh-CN" altLang="en-US">
                <a:latin typeface="Times New Roman" panose="02020603050405020304" pitchFamily="18" charset="0"/>
              </a:rPr>
              <a:pPr/>
              <a:t>105</a:t>
            </a:fld>
            <a:endParaRPr lang="en-US" altLang="zh-CN">
              <a:latin typeface="Times New Roman" panose="02020603050405020304" pitchFamily="18" charset="0"/>
            </a:endParaRPr>
          </a:p>
        </p:txBody>
      </p:sp>
      <p:sp>
        <p:nvSpPr>
          <p:cNvPr id="239619" name="Rectangle 2"/>
          <p:cNvSpPr>
            <a:spLocks noGrp="1" noRot="1" noChangeAspect="1" noChangeArrowheads="1" noTextEdit="1"/>
          </p:cNvSpPr>
          <p:nvPr>
            <p:ph type="sldImg"/>
          </p:nvPr>
        </p:nvSpPr>
        <p:spPr>
          <a:xfrm>
            <a:off x="1182688" y="703263"/>
            <a:ext cx="4619625" cy="3465512"/>
          </a:xfrm>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516057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1182688" y="703263"/>
            <a:ext cx="4619625" cy="3465512"/>
          </a:xfrm>
          <a:ln/>
        </p:spPr>
      </p:sp>
      <p:sp>
        <p:nvSpPr>
          <p:cNvPr id="240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298023D-CEF9-4D07-B3DA-4699C9846ACF}" type="slidenum">
              <a:rPr lang="zh-CN" altLang="en-US">
                <a:latin typeface="Times New Roman" panose="02020603050405020304" pitchFamily="18" charset="0"/>
              </a:rPr>
              <a:pPr/>
              <a:t>106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117388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A06CDE0-CFFB-40CE-BBA1-DFAEE428545E}" type="slidenum">
              <a:rPr lang="zh-CN" altLang="en-US">
                <a:latin typeface="Times New Roman" panose="02020603050405020304" pitchFamily="18" charset="0"/>
              </a:rPr>
              <a:pPr/>
              <a:t>107</a:t>
            </a:fld>
            <a:endParaRPr lang="en-US" altLang="zh-CN">
              <a:latin typeface="Times New Roman" panose="02020603050405020304" pitchFamily="18" charset="0"/>
            </a:endParaRPr>
          </a:p>
        </p:txBody>
      </p:sp>
      <p:sp>
        <p:nvSpPr>
          <p:cNvPr id="241667" name="Rectangle 2"/>
          <p:cNvSpPr>
            <a:spLocks noGrp="1" noRot="1" noChangeAspect="1" noChangeArrowheads="1" noTextEdit="1"/>
          </p:cNvSpPr>
          <p:nvPr>
            <p:ph type="sldImg"/>
          </p:nvPr>
        </p:nvSpPr>
        <p:spPr>
          <a:xfrm>
            <a:off x="1182688" y="703263"/>
            <a:ext cx="4619625" cy="3465512"/>
          </a:xfrm>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351556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57703A4-5EBD-4EE9-AA03-C3E302F23ABC}" type="slidenum">
              <a:rPr lang="zh-CN" altLang="en-US">
                <a:latin typeface="Times New Roman" panose="02020603050405020304" pitchFamily="18" charset="0"/>
              </a:rPr>
              <a:pPr/>
              <a:t>108</a:t>
            </a:fld>
            <a:endParaRPr lang="en-US" altLang="zh-CN">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xfrm>
            <a:off x="1182688" y="703263"/>
            <a:ext cx="4619625" cy="3465512"/>
          </a:xfrm>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12218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0CD9F9B-8AE3-418C-997A-0F54E7286132}" type="slidenum">
              <a:rPr lang="zh-CN" altLang="en-US">
                <a:latin typeface="Times New Roman" panose="02020603050405020304" pitchFamily="18" charset="0"/>
              </a:rPr>
              <a:pPr/>
              <a:t>109</a:t>
            </a:fld>
            <a:endParaRPr lang="en-US" altLang="zh-CN">
              <a:latin typeface="Times New Roman" panose="02020603050405020304" pitchFamily="18" charset="0"/>
            </a:endParaRPr>
          </a:p>
        </p:txBody>
      </p:sp>
      <p:sp>
        <p:nvSpPr>
          <p:cNvPr id="243715" name="Rectangle 2"/>
          <p:cNvSpPr>
            <a:spLocks noGrp="1" noRot="1" noChangeAspect="1" noChangeArrowheads="1" noTextEdit="1"/>
          </p:cNvSpPr>
          <p:nvPr>
            <p:ph type="sldImg"/>
          </p:nvPr>
        </p:nvSpPr>
        <p:spPr>
          <a:xfrm>
            <a:off x="1182688" y="703263"/>
            <a:ext cx="4619625" cy="3465512"/>
          </a:xfrm>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815099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5DDA68E-B323-4D9B-9C70-0F0CEE0B5E74}" type="slidenum">
              <a:rPr lang="zh-CN" altLang="en-US">
                <a:latin typeface="Times New Roman" panose="02020603050405020304" pitchFamily="18" charset="0"/>
              </a:rPr>
              <a:pPr/>
              <a:t>110</a:t>
            </a:fld>
            <a:endParaRPr lang="en-US" altLang="zh-CN">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xfrm>
            <a:off x="1182688" y="703263"/>
            <a:ext cx="4619625" cy="3465512"/>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906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21</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707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CE7E40-F797-4A4B-B965-399C1F7CDF03}" type="datetime1">
              <a:rPr lang="en-US" altLang="zh-CN" smtClean="0"/>
              <a:pPr/>
              <a:t>3/10/2020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42423AC-0A9C-463C-928A-DB01FA09D9FA}" type="datetime1">
              <a:rPr lang="en-US" altLang="zh-CN" smtClean="0"/>
              <a:pPr/>
              <a:t>3/10/2020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17296-1537-4357-B0C2-F7EDA76444CF}" type="datetime1">
              <a:rPr lang="en-US" altLang="zh-CN" smtClean="0"/>
              <a:pPr/>
              <a:t>3/10/2020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7162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fld id="{5D46520D-3C24-4E8E-BD1D-6D37EB7E4EEF}" type="datetime1">
              <a:rPr lang="en-US" altLang="zh-CN" smtClean="0"/>
              <a:pPr>
                <a:defRPr/>
              </a:pPr>
              <a:t>3/10/2020</a:t>
            </a:fld>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zh-CN" altLang="en-US"/>
              <a:t>中国科学技术大学</a:t>
            </a:r>
            <a:endParaRPr lang="en-US" altLang="zh-CN"/>
          </a:p>
        </p:txBody>
      </p:sp>
      <p:sp>
        <p:nvSpPr>
          <p:cNvPr id="7" name="Rectangle 4"/>
          <p:cNvSpPr>
            <a:spLocks noGrp="1" noChangeArrowheads="1"/>
          </p:cNvSpPr>
          <p:nvPr>
            <p:ph type="sldNum" sz="quarter" idx="12"/>
          </p:nvPr>
        </p:nvSpPr>
        <p:spPr>
          <a:ln/>
        </p:spPr>
        <p:txBody>
          <a:bodyPr/>
          <a:lstStyle>
            <a:lvl1pPr>
              <a:defRPr/>
            </a:lvl1pPr>
          </a:lstStyle>
          <a:p>
            <a:fld id="{B8FBF361-763D-432A-8B8E-A884FE18BD88}" type="slidenum">
              <a:rPr lang="en-US" altLang="zh-CN" smtClean="0"/>
              <a:pPr/>
              <a:t>‹#›</a:t>
            </a:fld>
            <a:endParaRPr lang="en-US" altLang="zh-CN" dirty="0"/>
          </a:p>
        </p:txBody>
      </p:sp>
    </p:spTree>
    <p:extLst>
      <p:ext uri="{BB962C8B-B14F-4D97-AF65-F5344CB8AC3E}">
        <p14:creationId xmlns:p14="http://schemas.microsoft.com/office/powerpoint/2010/main" val="40056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29"/>
          <p:cNvSpPr>
            <a:spLocks noGrp="1" noChangeArrowheads="1"/>
          </p:cNvSpPr>
          <p:nvPr>
            <p:ph type="dt" sz="half" idx="10"/>
          </p:nvPr>
        </p:nvSpPr>
        <p:spPr/>
        <p:txBody>
          <a:bodyPr/>
          <a:lstStyle>
            <a:lvl1pPr>
              <a:defRPr/>
            </a:lvl1pPr>
          </a:lstStyle>
          <a:p>
            <a:pPr>
              <a:defRPr/>
            </a:pPr>
            <a:fld id="{EC89B5A2-683A-4F7F-8AF2-64A40E9F6E31}" type="datetime1">
              <a:rPr lang="en-US" altLang="zh-CN" smtClean="0"/>
              <a:pPr>
                <a:defRPr/>
              </a:pPr>
              <a:t>3/10/2020</a:t>
            </a:fld>
            <a:endParaRPr lang="en-US" altLang="zh-CN"/>
          </a:p>
        </p:txBody>
      </p:sp>
      <p:sp>
        <p:nvSpPr>
          <p:cNvPr id="7" name="Rectangle 1030"/>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8" name="Rectangle 1031"/>
          <p:cNvSpPr>
            <a:spLocks noGrp="1" noChangeArrowheads="1"/>
          </p:cNvSpPr>
          <p:nvPr>
            <p:ph type="sldNum" sz="quarter" idx="12"/>
          </p:nvPr>
        </p:nvSpPr>
        <p:spPr/>
        <p:txBody>
          <a:bodyPr/>
          <a:lstStyle>
            <a:lvl1pPr>
              <a:defRPr/>
            </a:lvl1pPr>
          </a:lstStyle>
          <a:p>
            <a:fld id="{175947E2-D6C9-47DE-A9F6-18D917F70C12}" type="slidenum">
              <a:rPr lang="en-US" altLang="zh-CN"/>
              <a:pPr/>
              <a:t>‹#›</a:t>
            </a:fld>
            <a:endParaRPr lang="en-US" altLang="zh-CN"/>
          </a:p>
        </p:txBody>
      </p:sp>
    </p:spTree>
    <p:extLst>
      <p:ext uri="{BB962C8B-B14F-4D97-AF65-F5344CB8AC3E}">
        <p14:creationId xmlns:p14="http://schemas.microsoft.com/office/powerpoint/2010/main" val="303139735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3/10/2020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591083-74FA-420E-BE4A-2055228AA937}" type="datetime1">
              <a:rPr lang="en-US" altLang="zh-CN" smtClean="0"/>
              <a:pPr/>
              <a:t>3/10/2020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011FCFC-53E5-49CE-BF0D-92E1D0DC6921}" type="datetime1">
              <a:rPr lang="en-US" altLang="zh-CN" smtClean="0"/>
              <a:pPr/>
              <a:t>3/10/2020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1DDAF7-7EDA-4E01-9F0D-9C25CBAD5525}" type="datetime1">
              <a:rPr lang="en-US" altLang="zh-CN" smtClean="0"/>
              <a:pPr/>
              <a:t>3/10/2020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E221C516-5215-470E-A22A-6047AD02974E}" type="datetime1">
              <a:rPr lang="en-US" altLang="zh-CN" smtClean="0"/>
              <a:pPr/>
              <a:t>3/10/2020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E2353-B38C-4491-BCF9-6C4DB29E798F}" type="datetime1">
              <a:rPr lang="en-US" altLang="zh-CN" smtClean="0"/>
              <a:pPr/>
              <a:t>3/10/2020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E4E4C8B-959E-4EBD-BAB2-11FE3D21DF73}" type="datetime1">
              <a:rPr lang="en-US" altLang="zh-CN" smtClean="0"/>
              <a:pPr/>
              <a:t>3/10/2020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31545B4-3A64-4CDA-AC31-07EFA9DD6BAE}" type="datetime1">
              <a:rPr lang="en-US" altLang="zh-CN" smtClean="0"/>
              <a:pPr/>
              <a:t>3/10/2020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CFECC7F7-1A0F-4752-A251-8F11F1732309}" type="datetime1">
              <a:rPr lang="en-US" altLang="zh-CN" smtClean="0"/>
              <a:pPr/>
              <a:t>3/10/2020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21" r:id="rId12"/>
    <p:sldLayoutId id="2147483722"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hyperlink" Target="player/Play.exe%20nta/arch3234.nta%200%200%200%20800%20600%200%200%200%20314" TargetMode="Externa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21.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3.wmf"/><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9.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36.wmf"/><Relationship Id="rId4" Type="http://schemas.openxmlformats.org/officeDocument/2006/relationships/oleObject" Target="../embeddings/oleObject20.bin"/><Relationship Id="rId9" Type="http://schemas.openxmlformats.org/officeDocument/2006/relationships/image" Target="../media/image38.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0.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11" Type="http://schemas.openxmlformats.org/officeDocument/2006/relationships/image" Target="../media/image19.wmf"/><Relationship Id="rId5" Type="http://schemas.openxmlformats.org/officeDocument/2006/relationships/image" Target="../media/image3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8.wmf"/></Relationships>
</file>

<file path=ppt/slides/_rels/slide5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41.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3.w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5.xml"/><Relationship Id="rId7"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image" Target="../media/image44.wmf"/><Relationship Id="rId4" Type="http://schemas.openxmlformats.org/officeDocument/2006/relationships/oleObject" Target="../embeddings/oleObject30.bin"/><Relationship Id="rId9" Type="http://schemas.openxmlformats.org/officeDocument/2006/relationships/image" Target="../media/image46.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43.wmf"/><Relationship Id="rId4" Type="http://schemas.openxmlformats.org/officeDocument/2006/relationships/oleObject" Target="../embeddings/oleObject33.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48.png"/><Relationship Id="rId5" Type="http://schemas.openxmlformats.org/officeDocument/2006/relationships/image" Target="../media/image47.wmf"/><Relationship Id="rId4" Type="http://schemas.openxmlformats.org/officeDocument/2006/relationships/oleObject" Target="../embeddings/oleObject3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endParaRPr lang="zh-CN" altLang="en-US" dirty="0" smtClean="0"/>
          </a:p>
          <a:p>
            <a:r>
              <a:rPr lang="en-US" altLang="zh-CN" dirty="0" smtClean="0"/>
              <a:t>Topic III: Pipelining</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单周期、多周期、流水线控制性能比较</a:t>
            </a:r>
          </a:p>
        </p:txBody>
      </p:sp>
      <p:sp>
        <p:nvSpPr>
          <p:cNvPr id="2" name="日期占位符 1"/>
          <p:cNvSpPr>
            <a:spLocks noGrp="1"/>
          </p:cNvSpPr>
          <p:nvPr>
            <p:ph type="dt" sz="half" idx="10"/>
          </p:nvPr>
        </p:nvSpPr>
        <p:spPr/>
        <p:txBody>
          <a:bodyPr/>
          <a:lstStyle/>
          <a:p>
            <a:fld id="{1C89719E-8788-4121-90FC-7DF42FFABF7F}" type="datetime1">
              <a:rPr lang="en-US" altLang="zh-CN" smtClean="0"/>
              <a:pPr/>
              <a:t>3/10/2020</a:t>
            </a:fld>
            <a:endParaRPr lang="zh-CN" altLang="en-US"/>
          </a:p>
        </p:txBody>
      </p:sp>
      <p:sp>
        <p:nvSpPr>
          <p:cNvPr id="3686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90551D0F-69E3-4B5D-8733-4C358E687082}" type="slidenum">
              <a:rPr lang="en-US" altLang="zh-CN" smtClean="0">
                <a:latin typeface="微软雅黑" panose="020B0503020204020204" pitchFamily="34" charset="-122"/>
              </a:rPr>
              <a:pPr/>
              <a:t>10</a:t>
            </a:fld>
            <a:endParaRPr lang="en-US" altLang="zh-CN" dirty="0">
              <a:latin typeface="微软雅黑" panose="020B0503020204020204" pitchFamily="34" charset="-122"/>
            </a:endParaRPr>
          </a:p>
        </p:txBody>
      </p:sp>
      <p:sp>
        <p:nvSpPr>
          <p:cNvPr id="36867" name="内容占位符 2"/>
          <p:cNvSpPr>
            <a:spLocks noGrp="1"/>
          </p:cNvSpPr>
          <p:nvPr>
            <p:ph idx="4294967295"/>
          </p:nvPr>
        </p:nvSpPr>
        <p:spPr>
          <a:xfrm>
            <a:off x="0" y="942975"/>
            <a:ext cx="7162800" cy="4800600"/>
          </a:xfrm>
        </p:spPr>
        <p:txBody>
          <a:bodyPr/>
          <a:lstStyle/>
          <a:p>
            <a:r>
              <a:rPr lang="zh-CN" altLang="en-US" smtClean="0">
                <a:ea typeface="宋体" panose="02010600030101010101" pitchFamily="2" charset="-122"/>
              </a:rPr>
              <a:t>假设</a:t>
            </a:r>
            <a:r>
              <a:rPr lang="en-US" altLang="zh-CN" smtClean="0">
                <a:ea typeface="宋体" panose="02010600030101010101" pitchFamily="2" charset="-122"/>
              </a:rPr>
              <a:t>5</a:t>
            </a:r>
            <a:r>
              <a:rPr lang="zh-CN" altLang="en-US" smtClean="0">
                <a:ea typeface="宋体" panose="02010600030101010101" pitchFamily="2" charset="-122"/>
              </a:rPr>
              <a:t>段指令执行流水线</a:t>
            </a:r>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某一程序段假设：</a:t>
            </a:r>
            <a:endParaRPr lang="en-US" altLang="zh-CN" smtClean="0">
              <a:ea typeface="宋体" panose="02010600030101010101" pitchFamily="2" charset="-122"/>
            </a:endParaRPr>
          </a:p>
          <a:p>
            <a:pPr lvl="1"/>
            <a:r>
              <a:rPr lang="en-US" altLang="zh-CN" sz="1800" b="0" smtClean="0">
                <a:ea typeface="宋体" panose="02010600030101010101" pitchFamily="2" charset="-122"/>
              </a:rPr>
              <a:t>20% load, 10% store, 40% ALU, and 30% branch</a:t>
            </a:r>
          </a:p>
          <a:p>
            <a:r>
              <a:rPr lang="zh-CN" altLang="en-US" smtClean="0">
                <a:ea typeface="宋体" panose="02010600030101010101" pitchFamily="2" charset="-122"/>
              </a:rPr>
              <a:t>比较三种执行模式的性能</a:t>
            </a:r>
            <a:endParaRPr lang="en-US" altLang="zh-CN" smtClean="0">
              <a:ea typeface="宋体" panose="02010600030101010101" pitchFamily="2" charset="-122"/>
            </a:endParaRPr>
          </a:p>
          <a:p>
            <a:endParaRPr lang="en-US" altLang="zh-CN" b="0" smtClean="0">
              <a:ea typeface="宋体" panose="02010600030101010101" pitchFamily="2" charset="-122"/>
            </a:endParaRPr>
          </a:p>
          <a:p>
            <a:pPr lvl="1"/>
            <a:endParaRPr lang="zh-CN" altLang="en-US" sz="1800" smtClean="0">
              <a:ea typeface="宋体" panose="02010600030101010101" pitchFamily="2" charset="-122"/>
            </a:endParaRPr>
          </a:p>
        </p:txBody>
      </p:sp>
      <p:pic>
        <p:nvPicPr>
          <p:cNvPr id="3687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370013"/>
            <a:ext cx="670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 y="952500"/>
            <a:ext cx="91154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10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p:txBody>
          <a:bodyPr/>
          <a:lstStyle/>
          <a:p>
            <a:r>
              <a:rPr lang="en-US" altLang="zh-CN" smtClean="0"/>
              <a:t>R4000</a:t>
            </a:r>
            <a:r>
              <a:rPr lang="zh-CN" altLang="en-US" smtClean="0"/>
              <a:t>性能（</a:t>
            </a:r>
            <a:r>
              <a:rPr lang="en-US" altLang="zh-CN" smtClean="0"/>
              <a:t>1</a:t>
            </a:r>
            <a:r>
              <a:rPr lang="zh-CN" altLang="en-US" smtClean="0"/>
              <a:t>）</a:t>
            </a:r>
            <a:endParaRPr lang="en-US" altLang="zh-CN" smtClean="0"/>
          </a:p>
        </p:txBody>
      </p:sp>
      <p:sp>
        <p:nvSpPr>
          <p:cNvPr id="2" name="日期占位符 1"/>
          <p:cNvSpPr>
            <a:spLocks noGrp="1"/>
          </p:cNvSpPr>
          <p:nvPr>
            <p:ph type="dt" sz="half" idx="10"/>
          </p:nvPr>
        </p:nvSpPr>
        <p:spPr/>
        <p:txBody>
          <a:bodyPr/>
          <a:lstStyle/>
          <a:p>
            <a:fld id="{7B037253-71AE-4997-ABAB-A41EE88B462F}" type="datetime1">
              <a:rPr lang="en-US" altLang="zh-CN" smtClean="0"/>
              <a:pPr/>
              <a:t>3/10/2020</a:t>
            </a:fld>
            <a:endParaRPr lang="zh-CN" altLang="en-US"/>
          </a:p>
        </p:txBody>
      </p:sp>
      <p:sp>
        <p:nvSpPr>
          <p:cNvPr id="11878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C8E74E-6C95-43C4-AA0C-4C365B4849AA}" type="slidenum">
              <a:rPr lang="en-US" altLang="zh-CN" smtClean="0"/>
              <a:pPr/>
              <a:t>100</a:t>
            </a:fld>
            <a:endParaRPr lang="en-US" altLang="zh-CN"/>
          </a:p>
        </p:txBody>
      </p:sp>
      <p:pic>
        <p:nvPicPr>
          <p:cNvPr id="1187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60" y="1230691"/>
            <a:ext cx="6670205" cy="470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Tree>
    <p:extLst>
      <p:ext uri="{BB962C8B-B14F-4D97-AF65-F5344CB8AC3E}">
        <p14:creationId xmlns:p14="http://schemas.microsoft.com/office/powerpoint/2010/main" val="41655081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altLang="zh-CN" smtClean="0"/>
              <a:t>R4000 </a:t>
            </a:r>
            <a:r>
              <a:rPr lang="zh-CN" altLang="en-US" smtClean="0"/>
              <a:t>性能（</a:t>
            </a:r>
            <a:r>
              <a:rPr lang="en-US" altLang="zh-CN" smtClean="0"/>
              <a:t>2</a:t>
            </a:r>
            <a:r>
              <a:rPr lang="zh-CN" altLang="en-US" smtClean="0"/>
              <a:t>）</a:t>
            </a:r>
            <a:endParaRPr lang="en-US" altLang="zh-CN" smtClean="0"/>
          </a:p>
        </p:txBody>
      </p:sp>
      <p:sp>
        <p:nvSpPr>
          <p:cNvPr id="2" name="日期占位符 1"/>
          <p:cNvSpPr>
            <a:spLocks noGrp="1"/>
          </p:cNvSpPr>
          <p:nvPr>
            <p:ph type="dt" sz="half" idx="10"/>
          </p:nvPr>
        </p:nvSpPr>
        <p:spPr/>
        <p:txBody>
          <a:bodyPr/>
          <a:lstStyle/>
          <a:p>
            <a:fld id="{D41A4562-AC88-4420-903E-79F1CEF47235}" type="datetime1">
              <a:rPr lang="en-US" altLang="zh-CN" smtClean="0"/>
              <a:pPr/>
              <a:t>3/10/2020</a:t>
            </a:fld>
            <a:endParaRPr lang="zh-CN" altLang="en-US"/>
          </a:p>
        </p:txBody>
      </p:sp>
      <p:sp>
        <p:nvSpPr>
          <p:cNvPr id="1198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1DBE2165-438F-4192-949C-F3CAAA4E4EE6}" type="slidenum">
              <a:rPr lang="en-US" altLang="zh-CN" smtClean="0"/>
              <a:pPr/>
              <a:t>101</a:t>
            </a:fld>
            <a:endParaRPr lang="en-US" altLang="zh-CN"/>
          </a:p>
        </p:txBody>
      </p:sp>
      <p:pic>
        <p:nvPicPr>
          <p:cNvPr id="1198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81075"/>
            <a:ext cx="79248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981972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r>
              <a:rPr lang="zh-CN" altLang="en-US" smtClean="0"/>
              <a:t>基本流水线小结</a:t>
            </a:r>
            <a:endParaRPr lang="en-US" altLang="zh-CN" smtClean="0"/>
          </a:p>
        </p:txBody>
      </p:sp>
      <p:sp>
        <p:nvSpPr>
          <p:cNvPr id="120837" name="Rectangle 3"/>
          <p:cNvSpPr>
            <a:spLocks noGrp="1" noChangeArrowheads="1"/>
          </p:cNvSpPr>
          <p:nvPr>
            <p:ph type="body" idx="1"/>
          </p:nvPr>
        </p:nvSpPr>
        <p:spPr/>
        <p:txBody>
          <a:bodyPr>
            <a:normAutofit fontScale="85000" lnSpcReduction="20000"/>
          </a:bodyPr>
          <a:lstStyle/>
          <a:p>
            <a:r>
              <a:rPr lang="zh-CN" altLang="en-US" smtClean="0"/>
              <a:t>流水线提高的是指令带宽（吞吐率），而不是单条指令的执行速度</a:t>
            </a:r>
          </a:p>
          <a:p>
            <a:r>
              <a:rPr lang="zh-CN" altLang="en-US" smtClean="0"/>
              <a:t>相关限制了流水线性能的发挥</a:t>
            </a:r>
          </a:p>
          <a:p>
            <a:pPr lvl="1"/>
            <a:r>
              <a:rPr lang="zh-CN" altLang="en-US" smtClean="0"/>
              <a:t>结构相关：需要更多的硬件资源</a:t>
            </a:r>
          </a:p>
          <a:p>
            <a:pPr lvl="1"/>
            <a:r>
              <a:rPr lang="zh-CN" altLang="en-US" smtClean="0"/>
              <a:t>数据相关：需要定向，编译器调度</a:t>
            </a:r>
          </a:p>
          <a:p>
            <a:pPr lvl="1"/>
            <a:r>
              <a:rPr lang="zh-CN" altLang="en-US" smtClean="0"/>
              <a:t>控制相关：尽早检测条件，计算目标地址，延迟转移，预测</a:t>
            </a:r>
          </a:p>
          <a:p>
            <a:r>
              <a:rPr lang="zh-CN" altLang="en-US" smtClean="0"/>
              <a:t>增加流水线的级数会增加相关产生的可能性</a:t>
            </a:r>
          </a:p>
          <a:p>
            <a:r>
              <a:rPr lang="zh-CN" altLang="en-US" smtClean="0"/>
              <a:t>异常，浮点运算使得流水线控制更加复杂</a:t>
            </a:r>
          </a:p>
          <a:p>
            <a:r>
              <a:rPr lang="zh-CN" altLang="en-US" smtClean="0"/>
              <a:t>编译器可降低数据相关和控制相关的开销</a:t>
            </a:r>
          </a:p>
          <a:p>
            <a:pPr lvl="1"/>
            <a:r>
              <a:rPr lang="en-US" altLang="zh-CN" smtClean="0"/>
              <a:t>Load </a:t>
            </a:r>
            <a:r>
              <a:rPr lang="zh-CN" altLang="en-US" smtClean="0"/>
              <a:t>延迟槽</a:t>
            </a:r>
          </a:p>
          <a:p>
            <a:pPr lvl="1"/>
            <a:r>
              <a:rPr lang="en-US" altLang="zh-CN" smtClean="0"/>
              <a:t>Branch </a:t>
            </a:r>
            <a:r>
              <a:rPr lang="zh-CN" altLang="en-US" smtClean="0"/>
              <a:t>延迟槽</a:t>
            </a:r>
          </a:p>
          <a:p>
            <a:pPr lvl="1"/>
            <a:r>
              <a:rPr lang="en-US" altLang="zh-CN" smtClean="0"/>
              <a:t>Branch</a:t>
            </a:r>
            <a:r>
              <a:rPr lang="zh-CN" altLang="en-US" smtClean="0"/>
              <a:t>预测</a:t>
            </a:r>
          </a:p>
        </p:txBody>
      </p:sp>
      <p:sp>
        <p:nvSpPr>
          <p:cNvPr id="1208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DEB23479-C9A4-4814-BAC9-FAC6EDE6AC2A}" type="slidenum">
              <a:rPr lang="en-US" altLang="zh-CN" smtClean="0">
                <a:latin typeface="微软雅黑" panose="020B0503020204020204" pitchFamily="34" charset="-122"/>
              </a:rPr>
              <a:pPr/>
              <a:t>102</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F498BD64-E2C7-474C-B443-36BF37E2E676}" type="datetime1">
              <a:rPr lang="en-US" altLang="zh-CN" smtClean="0"/>
              <a:pPr/>
              <a:t>3/10/2020</a:t>
            </a:fld>
            <a:endParaRPr lang="zh-CN" altLang="en-US"/>
          </a:p>
        </p:txBody>
      </p:sp>
    </p:spTree>
    <p:extLst>
      <p:ext uri="{BB962C8B-B14F-4D97-AF65-F5344CB8AC3E}">
        <p14:creationId xmlns:p14="http://schemas.microsoft.com/office/powerpoint/2010/main" val="802147467"/>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t>Acknowledgements</a:t>
            </a:r>
          </a:p>
        </p:txBody>
      </p:sp>
      <p:sp>
        <p:nvSpPr>
          <p:cNvPr id="121859" name="Rectangle 3"/>
          <p:cNvSpPr>
            <a:spLocks noGrp="1" noChangeArrowheads="1"/>
          </p:cNvSpPr>
          <p:nvPr>
            <p:ph idx="1"/>
          </p:nvPr>
        </p:nvSpPr>
        <p:spPr/>
        <p:txBody>
          <a:bodyPr>
            <a:normAutofit lnSpcReduction="10000"/>
          </a:bodyPr>
          <a:lstStyle/>
          <a:p>
            <a:r>
              <a:rPr lang="en-US" altLang="zh-CN" dirty="0" smtClean="0"/>
              <a:t>These slides contain material developed and copyright by:</a:t>
            </a:r>
          </a:p>
          <a:p>
            <a:pPr lvl="1"/>
            <a:r>
              <a:rPr lang="en-US" altLang="zh-CN" dirty="0" smtClean="0"/>
              <a:t>John </a:t>
            </a:r>
            <a:r>
              <a:rPr lang="en-US" altLang="zh-CN" dirty="0" err="1" smtClean="0"/>
              <a:t>Kubiatowicz</a:t>
            </a:r>
            <a:r>
              <a:rPr lang="en-US" altLang="zh-CN" dirty="0" smtClean="0"/>
              <a:t> (UCB)</a:t>
            </a:r>
          </a:p>
          <a:p>
            <a:pPr lvl="1"/>
            <a:r>
              <a:rPr lang="en-US" altLang="zh-CN" dirty="0" err="1" smtClean="0"/>
              <a:t>Krste</a:t>
            </a:r>
            <a:r>
              <a:rPr lang="en-US" altLang="zh-CN" dirty="0" smtClean="0"/>
              <a:t> </a:t>
            </a:r>
            <a:r>
              <a:rPr lang="en-US" altLang="zh-CN" dirty="0" err="1" smtClean="0"/>
              <a:t>Asanovic</a:t>
            </a:r>
            <a:r>
              <a:rPr lang="en-US" altLang="zh-CN" dirty="0" smtClean="0"/>
              <a:t> (UCB)</a:t>
            </a:r>
          </a:p>
          <a:p>
            <a:pPr lvl="1"/>
            <a:r>
              <a:rPr lang="en-US" altLang="zh-CN" dirty="0" smtClean="0"/>
              <a:t>David Patterson (UCB)</a:t>
            </a:r>
          </a:p>
          <a:p>
            <a:pPr lvl="1"/>
            <a:r>
              <a:rPr lang="en-US" altLang="zh-CN" dirty="0" err="1" smtClean="0"/>
              <a:t>Chenxi</a:t>
            </a:r>
            <a:r>
              <a:rPr lang="en-US" altLang="zh-CN" dirty="0" smtClean="0"/>
              <a:t> Zhang (</a:t>
            </a:r>
            <a:r>
              <a:rPr lang="en-US" altLang="zh-CN" dirty="0" err="1" smtClean="0"/>
              <a:t>Tongji</a:t>
            </a:r>
            <a:r>
              <a:rPr lang="en-US" altLang="zh-CN" dirty="0" smtClean="0"/>
              <a:t>)</a:t>
            </a:r>
          </a:p>
          <a:p>
            <a:r>
              <a:rPr lang="en-US" altLang="zh-CN" dirty="0" smtClean="0"/>
              <a:t>UCB material derived from course CS152</a:t>
            </a:r>
            <a:r>
              <a:rPr lang="zh-CN" altLang="en-US" dirty="0" smtClean="0"/>
              <a:t>、</a:t>
            </a:r>
            <a:r>
              <a:rPr lang="en-US" altLang="zh-CN" dirty="0" smtClean="0"/>
              <a:t>CS252</a:t>
            </a:r>
            <a:r>
              <a:rPr lang="zh-CN" altLang="en-US" dirty="0" smtClean="0"/>
              <a:t>、</a:t>
            </a:r>
            <a:r>
              <a:rPr lang="en-US" altLang="zh-CN" dirty="0" smtClean="0"/>
              <a:t>CS61C</a:t>
            </a:r>
          </a:p>
          <a:p>
            <a:r>
              <a:rPr lang="en-US" altLang="zh-CN" dirty="0" smtClean="0"/>
              <a:t>KFUPM material derived from course COE501</a:t>
            </a:r>
            <a:r>
              <a:rPr lang="zh-CN" altLang="en-US" dirty="0" smtClean="0"/>
              <a:t>、</a:t>
            </a:r>
            <a:r>
              <a:rPr lang="en-US" altLang="zh-CN" dirty="0" smtClean="0"/>
              <a:t>COE502</a:t>
            </a:r>
          </a:p>
          <a:p>
            <a:endParaRPr lang="en-US" altLang="zh-CN" dirty="0" smtClean="0"/>
          </a:p>
        </p:txBody>
      </p:sp>
      <p:sp>
        <p:nvSpPr>
          <p:cNvPr id="121860"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FADC44-7F64-423E-BA93-69CFFEF77797}" type="slidenum">
              <a:rPr lang="en-US" altLang="zh-CN" smtClean="0">
                <a:latin typeface="微软雅黑" panose="020B0503020204020204" pitchFamily="34" charset="-122"/>
              </a:rPr>
              <a:pPr/>
              <a:t>103</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6688269A-4E6E-4473-B5AE-02A8762706E8}" type="datetime1">
              <a:rPr lang="en-US" altLang="zh-CN" smtClean="0"/>
              <a:pPr/>
              <a:t>3/10/2020</a:t>
            </a:fld>
            <a:endParaRPr lang="zh-CN" altLang="en-US"/>
          </a:p>
        </p:txBody>
      </p:sp>
    </p:spTree>
    <p:extLst>
      <p:ext uri="{BB962C8B-B14F-4D97-AF65-F5344CB8AC3E}">
        <p14:creationId xmlns:p14="http://schemas.microsoft.com/office/powerpoint/2010/main" val="1232940309"/>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p:txBody>
          <a:bodyPr/>
          <a:lstStyle/>
          <a:p>
            <a:r>
              <a:rPr lang="en-US" altLang="zh-CN" smtClean="0"/>
              <a:t>Review </a:t>
            </a:r>
          </a:p>
        </p:txBody>
      </p:sp>
      <p:sp>
        <p:nvSpPr>
          <p:cNvPr id="122885" name="Rectangle 3"/>
          <p:cNvSpPr>
            <a:spLocks noGrp="1" noChangeArrowheads="1"/>
          </p:cNvSpPr>
          <p:nvPr>
            <p:ph type="body" idx="1"/>
          </p:nvPr>
        </p:nvSpPr>
        <p:spPr/>
        <p:txBody>
          <a:bodyPr>
            <a:normAutofit fontScale="92500"/>
          </a:bodyPr>
          <a:lstStyle/>
          <a:p>
            <a:r>
              <a:rPr lang="zh-CN" altLang="en-US" smtClean="0"/>
              <a:t>流水线技术并不能提高单个任务的执行效率，它可以提高整个系统的吞吐率</a:t>
            </a:r>
          </a:p>
          <a:p>
            <a:pPr lvl="1"/>
            <a:r>
              <a:rPr lang="zh-CN" altLang="en-US" smtClean="0"/>
              <a:t>多个任务同时执行，但使用不同的资源</a:t>
            </a:r>
            <a:endParaRPr lang="en-US" altLang="zh-CN" smtClean="0"/>
          </a:p>
          <a:p>
            <a:r>
              <a:rPr lang="zh-CN" altLang="en-US" smtClean="0"/>
              <a:t>流水线性能分析：吞吐率、加速比、效率</a:t>
            </a:r>
          </a:p>
          <a:p>
            <a:pPr lvl="1"/>
            <a:r>
              <a:rPr lang="zh-CN" altLang="en-US" smtClean="0"/>
              <a:t>流水线中的瓶颈</a:t>
            </a:r>
            <a:r>
              <a:rPr lang="en-US" altLang="zh-CN" smtClean="0"/>
              <a:t>——</a:t>
            </a:r>
            <a:r>
              <a:rPr lang="zh-CN" altLang="en-US" smtClean="0"/>
              <a:t>最慢的那一段</a:t>
            </a:r>
            <a:endParaRPr lang="en-US" altLang="zh-CN" smtClean="0"/>
          </a:p>
          <a:p>
            <a:pPr lvl="1"/>
            <a:r>
              <a:rPr lang="zh-CN" altLang="en-US" smtClean="0"/>
              <a:t>其潜在的加速比＝流水线的级数</a:t>
            </a:r>
            <a:endParaRPr lang="en-US" altLang="zh-CN" smtClean="0"/>
          </a:p>
          <a:p>
            <a:pPr lvl="1"/>
            <a:r>
              <a:rPr lang="zh-CN" altLang="en-US" smtClean="0"/>
              <a:t>流水段所需时间不均衡将降低加速比</a:t>
            </a:r>
            <a:endParaRPr lang="en-US" altLang="zh-CN" smtClean="0"/>
          </a:p>
          <a:p>
            <a:pPr lvl="1"/>
            <a:r>
              <a:rPr lang="zh-CN" altLang="en-US" smtClean="0"/>
              <a:t>流水线存在装入时间和排空时间，使得加速比降低</a:t>
            </a:r>
          </a:p>
          <a:p>
            <a:r>
              <a:rPr lang="zh-CN" altLang="en-US" smtClean="0"/>
              <a:t>由于存在相关问题，会导致流水线停顿</a:t>
            </a:r>
          </a:p>
          <a:p>
            <a:pPr lvl="1"/>
            <a:r>
              <a:rPr lang="zh-CN" altLang="en-US" smtClean="0"/>
              <a:t>结构相关、数据相关和控制相关</a:t>
            </a:r>
            <a:endParaRPr lang="en-US" altLang="zh-CN" smtClean="0"/>
          </a:p>
        </p:txBody>
      </p:sp>
      <p:sp>
        <p:nvSpPr>
          <p:cNvPr id="2" name="日期占位符 1"/>
          <p:cNvSpPr>
            <a:spLocks noGrp="1"/>
          </p:cNvSpPr>
          <p:nvPr>
            <p:ph type="dt" sz="half" idx="10"/>
          </p:nvPr>
        </p:nvSpPr>
        <p:spPr/>
        <p:txBody>
          <a:bodyPr/>
          <a:lstStyle/>
          <a:p>
            <a:fld id="{D4BF0EAD-92F0-43B5-AD67-73940CF0AE0A}" type="datetime1">
              <a:rPr lang="en-US" altLang="zh-CN" smtClean="0"/>
              <a:pPr/>
              <a:t>3/10/2020</a:t>
            </a:fld>
            <a:endParaRPr lang="zh-CN" altLang="en-US"/>
          </a:p>
        </p:txBody>
      </p:sp>
      <p:sp>
        <p:nvSpPr>
          <p:cNvPr id="1228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3B0FF661-23B5-43C4-9560-A5A297728047}" type="slidenum">
              <a:rPr lang="en-US" altLang="zh-CN" smtClean="0">
                <a:latin typeface="微软雅黑" panose="020B0503020204020204" pitchFamily="34" charset="-122"/>
              </a:rPr>
              <a:pPr/>
              <a:t>104</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4001950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lstStyle/>
          <a:p>
            <a:r>
              <a:rPr lang="en-US" altLang="zh-CN" smtClean="0"/>
              <a:t>Quiz </a:t>
            </a:r>
          </a:p>
        </p:txBody>
      </p:sp>
      <p:sp>
        <p:nvSpPr>
          <p:cNvPr id="123909" name="Rectangle 3"/>
          <p:cNvSpPr>
            <a:spLocks noGrp="1" noChangeArrowheads="1"/>
          </p:cNvSpPr>
          <p:nvPr>
            <p:ph type="body" idx="1"/>
          </p:nvPr>
        </p:nvSpPr>
        <p:spPr/>
        <p:txBody>
          <a:bodyPr>
            <a:normAutofit fontScale="85000" lnSpcReduction="10000"/>
          </a:bodyPr>
          <a:lstStyle/>
          <a:p>
            <a:pPr marL="0" indent="0">
              <a:buNone/>
            </a:pPr>
            <a:r>
              <a:rPr lang="zh-CN" altLang="en-US" dirty="0" smtClean="0"/>
              <a:t>流水线的成本（</a:t>
            </a:r>
            <a:r>
              <a:rPr lang="en-US" altLang="zh-CN" dirty="0" smtClean="0"/>
              <a:t>cost</a:t>
            </a:r>
            <a:r>
              <a:rPr lang="zh-CN" altLang="en-US" dirty="0" smtClean="0"/>
              <a:t>）可以用</a:t>
            </a:r>
            <a:r>
              <a:rPr lang="en-US" altLang="zh-CN" dirty="0" err="1" smtClean="0"/>
              <a:t>c+k</a:t>
            </a:r>
            <a:r>
              <a:rPr lang="en-US" altLang="zh-CN" dirty="0" smtClean="0"/>
              <a:t>*h</a:t>
            </a:r>
            <a:r>
              <a:rPr lang="zh-CN" altLang="en-US" dirty="0" smtClean="0"/>
              <a:t>估算，其中 </a:t>
            </a:r>
            <a:r>
              <a:rPr lang="en-US" altLang="zh-CN" dirty="0" smtClean="0"/>
              <a:t>c</a:t>
            </a:r>
            <a:r>
              <a:rPr lang="zh-CN" altLang="en-US" dirty="0" smtClean="0"/>
              <a:t>为所有功能段本身的总成本，</a:t>
            </a:r>
            <a:r>
              <a:rPr lang="en-US" altLang="zh-CN" dirty="0" smtClean="0"/>
              <a:t>h</a:t>
            </a:r>
            <a:r>
              <a:rPr lang="zh-CN" altLang="en-US" dirty="0" smtClean="0"/>
              <a:t>为段间锁存器成本，</a:t>
            </a:r>
            <a:r>
              <a:rPr lang="en-US" altLang="zh-CN" dirty="0" smtClean="0"/>
              <a:t>k</a:t>
            </a:r>
            <a:r>
              <a:rPr lang="zh-CN" altLang="en-US" dirty="0" smtClean="0"/>
              <a:t>为段数。流水线的性价比可以定义为</a:t>
            </a:r>
          </a:p>
          <a:p>
            <a:pPr marL="0" indent="0">
              <a:buNone/>
            </a:pPr>
            <a:r>
              <a:rPr lang="en-US" altLang="zh-CN" dirty="0" smtClean="0"/>
              <a:t>       PCR = Throughput/(</a:t>
            </a:r>
            <a:r>
              <a:rPr lang="en-US" altLang="zh-CN" dirty="0" err="1" smtClean="0"/>
              <a:t>c+k</a:t>
            </a:r>
            <a:r>
              <a:rPr lang="en-US" altLang="zh-CN" dirty="0" smtClean="0"/>
              <a:t>*h), </a:t>
            </a:r>
          </a:p>
          <a:p>
            <a:pPr marL="0" indent="0">
              <a:buNone/>
            </a:pPr>
            <a:r>
              <a:rPr lang="zh-CN" altLang="en-US" dirty="0" smtClean="0"/>
              <a:t>       其中</a:t>
            </a:r>
            <a:r>
              <a:rPr lang="en-US" altLang="zh-CN" dirty="0" smtClean="0"/>
              <a:t>Throughput = 1/t, </a:t>
            </a:r>
          </a:p>
          <a:p>
            <a:pPr marL="0" indent="0">
              <a:buNone/>
            </a:pPr>
            <a:r>
              <a:rPr lang="en-US" altLang="zh-CN" dirty="0" smtClean="0"/>
              <a:t>       t</a:t>
            </a:r>
            <a:r>
              <a:rPr lang="zh-CN" altLang="en-US" dirty="0" smtClean="0"/>
              <a:t>为</a:t>
            </a:r>
            <a:r>
              <a:rPr lang="en-US" altLang="zh-CN" dirty="0" smtClean="0"/>
              <a:t>t_{latch}+T/k, </a:t>
            </a:r>
          </a:p>
          <a:p>
            <a:pPr marL="0" indent="0">
              <a:buNone/>
            </a:pPr>
            <a:r>
              <a:rPr lang="en-US" altLang="zh-CN" dirty="0" smtClean="0"/>
              <a:t>       t_{latch}</a:t>
            </a:r>
            <a:r>
              <a:rPr lang="zh-CN" altLang="en-US" dirty="0" smtClean="0"/>
              <a:t>为锁存器的延迟时间，</a:t>
            </a:r>
          </a:p>
          <a:p>
            <a:pPr marL="0" indent="0">
              <a:buNone/>
            </a:pPr>
            <a:r>
              <a:rPr lang="en-US" altLang="zh-CN" dirty="0" smtClean="0"/>
              <a:t>T</a:t>
            </a:r>
            <a:r>
              <a:rPr lang="zh-CN" altLang="en-US" dirty="0" smtClean="0"/>
              <a:t>为在非流水线的机器上采用顺序执行方式完成一个任务所花费的总时间。</a:t>
            </a:r>
          </a:p>
          <a:p>
            <a:pPr marL="0" indent="0">
              <a:buNone/>
            </a:pPr>
            <a:r>
              <a:rPr lang="zh-CN" altLang="en-US" dirty="0" smtClean="0"/>
              <a:t> </a:t>
            </a:r>
          </a:p>
          <a:p>
            <a:pPr marL="0" indent="0">
              <a:buNone/>
            </a:pPr>
            <a:r>
              <a:rPr lang="zh-CN" altLang="en-US" dirty="0" smtClean="0"/>
              <a:t>  试推导出使得</a:t>
            </a:r>
            <a:r>
              <a:rPr lang="en-US" altLang="zh-CN" dirty="0" smtClean="0"/>
              <a:t>PCR</a:t>
            </a:r>
            <a:r>
              <a:rPr lang="zh-CN" altLang="en-US" dirty="0" smtClean="0"/>
              <a:t>最大化的最优段数</a:t>
            </a:r>
            <a:r>
              <a:rPr lang="en-US" altLang="zh-CN" dirty="0" err="1" smtClean="0"/>
              <a:t>k_opt</a:t>
            </a:r>
            <a:r>
              <a:rPr lang="zh-CN" altLang="en-US" dirty="0" smtClean="0"/>
              <a:t>的表达式。</a:t>
            </a:r>
          </a:p>
        </p:txBody>
      </p:sp>
      <p:sp>
        <p:nvSpPr>
          <p:cNvPr id="2" name="日期占位符 1"/>
          <p:cNvSpPr>
            <a:spLocks noGrp="1"/>
          </p:cNvSpPr>
          <p:nvPr>
            <p:ph type="dt" sz="half" idx="10"/>
          </p:nvPr>
        </p:nvSpPr>
        <p:spPr/>
        <p:txBody>
          <a:bodyPr/>
          <a:lstStyle/>
          <a:p>
            <a:fld id="{687FC6B0-EC9A-41BD-9C15-B22FCA642E10}" type="datetime1">
              <a:rPr lang="en-US" altLang="zh-CN" smtClean="0"/>
              <a:pPr/>
              <a:t>3/10/2020</a:t>
            </a:fld>
            <a:endParaRPr lang="zh-CN" altLang="en-US"/>
          </a:p>
        </p:txBody>
      </p:sp>
      <p:sp>
        <p:nvSpPr>
          <p:cNvPr id="1239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677802ED-E353-480A-8AC0-1C0E30D772E0}" type="slidenum">
              <a:rPr lang="en-US" altLang="zh-CN" smtClean="0">
                <a:latin typeface="微软雅黑" panose="020B0503020204020204" pitchFamily="34" charset="-122"/>
              </a:rPr>
              <a:pPr/>
              <a:t>105</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2164153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altLang="zh-CN" smtClean="0"/>
              <a:t>-Review lecture</a:t>
            </a:r>
          </a:p>
        </p:txBody>
      </p:sp>
      <p:sp>
        <p:nvSpPr>
          <p:cNvPr id="124933" name="Rectangle 3"/>
          <p:cNvSpPr>
            <a:spLocks noGrp="1" noChangeArrowheads="1"/>
          </p:cNvSpPr>
          <p:nvPr>
            <p:ph type="body" idx="1"/>
          </p:nvPr>
        </p:nvSpPr>
        <p:spPr/>
        <p:txBody>
          <a:bodyPr>
            <a:normAutofit fontScale="85000" lnSpcReduction="20000"/>
          </a:bodyPr>
          <a:lstStyle/>
          <a:p>
            <a:r>
              <a:rPr lang="zh-CN" altLang="en-US" dirty="0" smtClean="0"/>
              <a:t>流水线技术要点</a:t>
            </a:r>
          </a:p>
          <a:p>
            <a:pPr lvl="1"/>
            <a:r>
              <a:rPr lang="zh-CN" altLang="en-US" dirty="0" smtClean="0"/>
              <a:t>多个任务重叠（并发</a:t>
            </a:r>
            <a:r>
              <a:rPr lang="en-US" altLang="zh-CN" dirty="0" smtClean="0"/>
              <a:t>/</a:t>
            </a:r>
            <a:r>
              <a:rPr lang="zh-CN" altLang="en-US" dirty="0" smtClean="0"/>
              <a:t>并行）执行，但使用不同的资源</a:t>
            </a:r>
            <a:endParaRPr lang="en-US" altLang="zh-CN" dirty="0" smtClean="0"/>
          </a:p>
          <a:p>
            <a:pPr lvl="1"/>
            <a:r>
              <a:rPr lang="zh-CN" altLang="en-US" dirty="0" smtClean="0"/>
              <a:t>流水线技术提高整个系统的吞吐率，不能缩短单个任务的执行时间</a:t>
            </a:r>
          </a:p>
          <a:p>
            <a:pPr lvl="1"/>
            <a:r>
              <a:rPr lang="zh-CN" altLang="en-US" dirty="0" smtClean="0"/>
              <a:t>其潜在的加速比＝流水线的级数</a:t>
            </a:r>
            <a:endParaRPr lang="en-US" altLang="zh-CN" dirty="0" smtClean="0"/>
          </a:p>
          <a:p>
            <a:pPr lvl="1"/>
            <a:r>
              <a:rPr lang="zh-CN" altLang="en-US" dirty="0" smtClean="0"/>
              <a:t>影响流水线性能的因素</a:t>
            </a:r>
            <a:endParaRPr lang="en-US" altLang="zh-CN" dirty="0" smtClean="0"/>
          </a:p>
          <a:p>
            <a:pPr lvl="2"/>
            <a:r>
              <a:rPr lang="zh-CN" altLang="en-US" dirty="0" smtClean="0"/>
              <a:t>流水线中的瓶颈</a:t>
            </a:r>
            <a:r>
              <a:rPr lang="en-US" altLang="zh-CN" dirty="0" smtClean="0"/>
              <a:t>——</a:t>
            </a:r>
            <a:r>
              <a:rPr lang="zh-CN" altLang="en-US" dirty="0" smtClean="0"/>
              <a:t>最慢的那一段</a:t>
            </a:r>
            <a:endParaRPr lang="en-US" altLang="zh-CN" dirty="0" smtClean="0"/>
          </a:p>
          <a:p>
            <a:pPr lvl="2"/>
            <a:r>
              <a:rPr lang="zh-CN" altLang="en-US" dirty="0" smtClean="0"/>
              <a:t>流水段所需时间不均衡将降低加速比</a:t>
            </a:r>
            <a:endParaRPr lang="en-US" altLang="zh-CN" dirty="0" smtClean="0"/>
          </a:p>
          <a:p>
            <a:pPr lvl="2"/>
            <a:r>
              <a:rPr lang="zh-CN" altLang="en-US" dirty="0" smtClean="0"/>
              <a:t>流水线存在装入时间和排空时间，使得加速比降低</a:t>
            </a:r>
          </a:p>
          <a:p>
            <a:pPr lvl="2"/>
            <a:r>
              <a:rPr lang="zh-CN" altLang="en-US" dirty="0" smtClean="0"/>
              <a:t>由于存在相关问题，会导致流水线停顿</a:t>
            </a:r>
          </a:p>
          <a:p>
            <a:r>
              <a:rPr lang="zh-CN" altLang="en-US" dirty="0" smtClean="0"/>
              <a:t>流水线正常工作的基本条件</a:t>
            </a:r>
          </a:p>
          <a:p>
            <a:pPr lvl="1"/>
            <a:r>
              <a:rPr lang="zh-CN" altLang="en-US" dirty="0" smtClean="0"/>
              <a:t>增加寄存器文件保存当前段传送到下一段的数据和控制信息</a:t>
            </a:r>
          </a:p>
          <a:p>
            <a:pPr lvl="1"/>
            <a:r>
              <a:rPr lang="zh-CN" altLang="en-US" smtClean="0"/>
              <a:t>需要更高的存储器带宽</a:t>
            </a:r>
            <a:endParaRPr lang="zh-CN" altLang="en-US" dirty="0" smtClean="0"/>
          </a:p>
          <a:p>
            <a:endParaRPr lang="zh-CN" altLang="en-US" dirty="0" smtClean="0"/>
          </a:p>
        </p:txBody>
      </p:sp>
      <p:sp>
        <p:nvSpPr>
          <p:cNvPr id="2" name="日期占位符 1"/>
          <p:cNvSpPr>
            <a:spLocks noGrp="1"/>
          </p:cNvSpPr>
          <p:nvPr>
            <p:ph type="dt" sz="half" idx="10"/>
          </p:nvPr>
        </p:nvSpPr>
        <p:spPr/>
        <p:txBody>
          <a:bodyPr/>
          <a:lstStyle/>
          <a:p>
            <a:fld id="{F142F8C6-874D-496F-BAD7-E895F04756BB}" type="datetime1">
              <a:rPr lang="en-US" altLang="zh-CN" smtClean="0"/>
              <a:pPr/>
              <a:t>3/10/2020</a:t>
            </a:fld>
            <a:endParaRPr lang="zh-CN" altLang="en-US"/>
          </a:p>
        </p:txBody>
      </p:sp>
      <p:sp>
        <p:nvSpPr>
          <p:cNvPr id="1249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3C51AE8-C786-49B9-B202-56C5B6C6927C}" type="slidenum">
              <a:rPr lang="en-US" altLang="zh-CN" smtClean="0"/>
              <a:pPr/>
              <a:t>106</a:t>
            </a:fld>
            <a:endParaRPr lang="en-US" altLang="zh-CN"/>
          </a:p>
        </p:txBody>
      </p:sp>
    </p:spTree>
    <p:extLst>
      <p:ext uri="{BB962C8B-B14F-4D97-AF65-F5344CB8AC3E}">
        <p14:creationId xmlns:p14="http://schemas.microsoft.com/office/powerpoint/2010/main" val="19624429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r>
              <a:rPr lang="zh-CN" altLang="en-US" smtClean="0"/>
              <a:t>在新的</a:t>
            </a:r>
            <a:r>
              <a:rPr lang="en-US" altLang="zh-CN" smtClean="0"/>
              <a:t>Datapath</a:t>
            </a:r>
            <a:r>
              <a:rPr lang="zh-CN" altLang="en-US" smtClean="0"/>
              <a:t>下各段的操作</a:t>
            </a:r>
          </a:p>
        </p:txBody>
      </p:sp>
      <p:sp>
        <p:nvSpPr>
          <p:cNvPr id="125957" name="Rectangle 3"/>
          <p:cNvSpPr>
            <a:spLocks noGrp="1" noChangeArrowheads="1"/>
          </p:cNvSpPr>
          <p:nvPr>
            <p:ph type="body" idx="1"/>
          </p:nvPr>
        </p:nvSpPr>
        <p:spPr/>
        <p:txBody>
          <a:bodyPr>
            <a:normAutofit fontScale="77500" lnSpcReduction="20000"/>
          </a:bodyPr>
          <a:lstStyle/>
          <a:p>
            <a:r>
              <a:rPr lang="en-US" altLang="zh-CN" dirty="0" smtClean="0"/>
              <a:t>IF</a:t>
            </a:r>
          </a:p>
          <a:p>
            <a:pPr lvl="1"/>
            <a:r>
              <a:rPr lang="en-US" altLang="zh-CN" dirty="0" smtClean="0"/>
              <a:t>IF/ID.IR ←Mem[PC];</a:t>
            </a:r>
          </a:p>
          <a:p>
            <a:pPr lvl="1"/>
            <a:r>
              <a:rPr lang="en-US" altLang="zh-CN" dirty="0" smtClean="0"/>
              <a:t>IF/ID.NPC,PC ←(if ((EX/</a:t>
            </a:r>
            <a:r>
              <a:rPr lang="en-US" altLang="zh-CN" dirty="0" err="1" smtClean="0"/>
              <a:t>MEM.opcode</a:t>
            </a:r>
            <a:r>
              <a:rPr lang="en-US" altLang="zh-CN" dirty="0" smtClean="0"/>
              <a:t> == branch) &amp;           	             EX/</a:t>
            </a:r>
            <a:r>
              <a:rPr lang="en-US" altLang="zh-CN" dirty="0" err="1" smtClean="0"/>
              <a:t>MEM.cond</a:t>
            </a:r>
            <a:r>
              <a:rPr lang="en-US" altLang="zh-CN" dirty="0" smtClean="0"/>
              <a:t>) {EX/</a:t>
            </a:r>
            <a:r>
              <a:rPr lang="en-US" altLang="zh-CN" dirty="0" err="1" smtClean="0"/>
              <a:t>MEM.ALUOutput</a:t>
            </a:r>
            <a:r>
              <a:rPr lang="en-US" altLang="zh-CN" dirty="0" smtClean="0"/>
              <a:t>}   else {PC+4});</a:t>
            </a:r>
          </a:p>
          <a:p>
            <a:r>
              <a:rPr lang="en-US" altLang="zh-CN" dirty="0" smtClean="0"/>
              <a:t>ID</a:t>
            </a:r>
          </a:p>
          <a:p>
            <a:pPr lvl="1"/>
            <a:r>
              <a:rPr lang="en-US" altLang="zh-CN" dirty="0" smtClean="0"/>
              <a:t>ID/EX.A ←</a:t>
            </a:r>
            <a:r>
              <a:rPr lang="en-US" altLang="zh-CN" dirty="0" err="1" smtClean="0"/>
              <a:t>Regs</a:t>
            </a:r>
            <a:r>
              <a:rPr lang="en-US" altLang="zh-CN" dirty="0" smtClean="0"/>
              <a:t>[IF/ID.IR[</a:t>
            </a:r>
            <a:r>
              <a:rPr lang="en-US" altLang="zh-CN" dirty="0" err="1" smtClean="0"/>
              <a:t>rs</a:t>
            </a:r>
            <a:r>
              <a:rPr lang="en-US" altLang="zh-CN" dirty="0" smtClean="0"/>
              <a:t>]]; ID/EX.B ← </a:t>
            </a:r>
            <a:r>
              <a:rPr lang="en-US" altLang="zh-CN" dirty="0" err="1" smtClean="0"/>
              <a:t>Regs</a:t>
            </a:r>
            <a:r>
              <a:rPr lang="en-US" altLang="zh-CN" dirty="0" smtClean="0"/>
              <a:t>[IF/ID.IR[</a:t>
            </a:r>
            <a:r>
              <a:rPr lang="en-US" altLang="zh-CN" dirty="0" err="1" smtClean="0"/>
              <a:t>rt</a:t>
            </a:r>
            <a:r>
              <a:rPr lang="en-US" altLang="zh-CN" dirty="0" smtClean="0"/>
              <a:t>]];</a:t>
            </a:r>
          </a:p>
          <a:p>
            <a:pPr lvl="1"/>
            <a:r>
              <a:rPr lang="en-US" altLang="zh-CN" dirty="0" smtClean="0"/>
              <a:t>ID/EX.NPC←IF/ID.NPC;     ID/EX.IR ← IF/ID.IR;</a:t>
            </a:r>
          </a:p>
          <a:p>
            <a:pPr lvl="1"/>
            <a:r>
              <a:rPr lang="en-US" altLang="zh-CN" dirty="0" smtClean="0"/>
              <a:t>ID/EX/</a:t>
            </a:r>
            <a:r>
              <a:rPr lang="en-US" altLang="zh-CN" dirty="0" err="1" smtClean="0"/>
              <a:t>Imm</a:t>
            </a:r>
            <a:r>
              <a:rPr lang="en-US" altLang="zh-CN" dirty="0" smtClean="0"/>
              <a:t> ← sign-extend(IF/ID.IR[immediate field]);</a:t>
            </a:r>
          </a:p>
          <a:p>
            <a:r>
              <a:rPr lang="en-US" altLang="zh-CN" dirty="0" smtClean="0"/>
              <a:t>EX</a:t>
            </a:r>
          </a:p>
          <a:p>
            <a:pPr lvl="1"/>
            <a:r>
              <a:rPr lang="en-US" altLang="zh-CN" dirty="0" smtClean="0"/>
              <a:t>ALU instruction</a:t>
            </a:r>
          </a:p>
          <a:p>
            <a:pPr lvl="2"/>
            <a:r>
              <a:rPr lang="en-US" altLang="zh-CN" dirty="0" smtClean="0"/>
              <a:t>EX/MEM.IR ← ID/EX.IR;</a:t>
            </a:r>
          </a:p>
          <a:p>
            <a:pPr lvl="2"/>
            <a:r>
              <a:rPr lang="en-US" altLang="zh-CN" dirty="0" smtClean="0"/>
              <a:t>EX/</a:t>
            </a:r>
            <a:r>
              <a:rPr lang="en-US" altLang="zh-CN" dirty="0" err="1" smtClean="0"/>
              <a:t>MEM.ALUOutput</a:t>
            </a:r>
            <a:r>
              <a:rPr lang="en-US" altLang="zh-CN" dirty="0" smtClean="0"/>
              <a:t> ← ID/EX.A </a:t>
            </a:r>
            <a:r>
              <a:rPr lang="en-US" altLang="zh-CN" dirty="0" err="1" smtClean="0"/>
              <a:t>func</a:t>
            </a:r>
            <a:r>
              <a:rPr lang="en-US" altLang="zh-CN" dirty="0" smtClean="0"/>
              <a:t> ID/EX.B; or</a:t>
            </a:r>
          </a:p>
          <a:p>
            <a:pPr lvl="2"/>
            <a:r>
              <a:rPr lang="en-US" altLang="zh-CN" dirty="0" smtClean="0"/>
              <a:t>EX/</a:t>
            </a:r>
            <a:r>
              <a:rPr lang="en-US" altLang="zh-CN" dirty="0" err="1" smtClean="0"/>
              <a:t>MEM.ALUOoutput</a:t>
            </a:r>
            <a:r>
              <a:rPr lang="en-US" altLang="zh-CN" dirty="0" smtClean="0"/>
              <a:t> ← ID/EX.A op ID/</a:t>
            </a:r>
            <a:r>
              <a:rPr lang="en-US" altLang="zh-CN" dirty="0" err="1" smtClean="0"/>
              <a:t>EX.Imm</a:t>
            </a:r>
            <a:r>
              <a:rPr lang="en-US" altLang="zh-CN" dirty="0" smtClean="0"/>
              <a:t>;</a:t>
            </a:r>
            <a:endParaRPr lang="zh-CN" altLang="en-US" dirty="0" smtClean="0"/>
          </a:p>
        </p:txBody>
      </p:sp>
      <p:sp>
        <p:nvSpPr>
          <p:cNvPr id="2" name="日期占位符 1"/>
          <p:cNvSpPr>
            <a:spLocks noGrp="1"/>
          </p:cNvSpPr>
          <p:nvPr>
            <p:ph type="dt" sz="half" idx="10"/>
          </p:nvPr>
        </p:nvSpPr>
        <p:spPr/>
        <p:txBody>
          <a:bodyPr/>
          <a:lstStyle/>
          <a:p>
            <a:fld id="{CA0B36D8-8C88-4D51-AAB2-A0685E778DC5}" type="datetime1">
              <a:rPr lang="en-US" altLang="zh-CN" smtClean="0"/>
              <a:pPr/>
              <a:t>3/10/2020</a:t>
            </a:fld>
            <a:endParaRPr lang="zh-CN" altLang="en-US"/>
          </a:p>
        </p:txBody>
      </p:sp>
      <p:sp>
        <p:nvSpPr>
          <p:cNvPr id="1259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798C6CA9-4EF2-4C56-B9E8-F4DA7A926625}" type="slidenum">
              <a:rPr lang="en-US" altLang="zh-CN" smtClean="0"/>
              <a:pPr/>
              <a:t>107</a:t>
            </a:fld>
            <a:endParaRPr lang="en-US" altLang="zh-CN"/>
          </a:p>
        </p:txBody>
      </p:sp>
    </p:spTree>
    <p:extLst>
      <p:ext uri="{BB962C8B-B14F-4D97-AF65-F5344CB8AC3E}">
        <p14:creationId xmlns:p14="http://schemas.microsoft.com/office/powerpoint/2010/main" val="185238226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6981" name="Rectangle 3"/>
          <p:cNvSpPr>
            <a:spLocks noGrp="1" noChangeArrowheads="1"/>
          </p:cNvSpPr>
          <p:nvPr>
            <p:ph type="body" idx="1"/>
          </p:nvPr>
        </p:nvSpPr>
        <p:spPr/>
        <p:txBody>
          <a:bodyPr>
            <a:normAutofit fontScale="85000" lnSpcReduction="20000"/>
          </a:bodyPr>
          <a:lstStyle/>
          <a:p>
            <a:pPr lvl="1"/>
            <a:r>
              <a:rPr lang="en-US" altLang="zh-CN" smtClean="0"/>
              <a:t>Load or store instruction</a:t>
            </a:r>
          </a:p>
          <a:p>
            <a:pPr lvl="2"/>
            <a:r>
              <a:rPr lang="en-US" altLang="zh-CN" smtClean="0"/>
              <a:t>EX/MEM.IR ← ID/EX.IR</a:t>
            </a:r>
          </a:p>
          <a:p>
            <a:pPr lvl="2"/>
            <a:r>
              <a:rPr lang="en-US" altLang="zh-CN" smtClean="0"/>
              <a:t>EX/MEM.ALUOutput ← ID/EX.A + ID/EX.Imm</a:t>
            </a:r>
          </a:p>
          <a:p>
            <a:pPr lvl="2"/>
            <a:r>
              <a:rPr lang="en-US" altLang="zh-CN" smtClean="0"/>
              <a:t>EX/MEM.B ← ID/EX.B</a:t>
            </a:r>
          </a:p>
          <a:p>
            <a:pPr lvl="1"/>
            <a:r>
              <a:rPr lang="en-US" altLang="zh-CN" smtClean="0"/>
              <a:t>Branch instruction</a:t>
            </a:r>
          </a:p>
          <a:p>
            <a:pPr lvl="2"/>
            <a:r>
              <a:rPr lang="en-US" altLang="zh-CN" smtClean="0"/>
              <a:t>EX/MEM.ALUOutput ← ID/EX.NPC + (ID/EX.Imm &lt;&lt; 2)</a:t>
            </a:r>
          </a:p>
          <a:p>
            <a:pPr lvl="2"/>
            <a:r>
              <a:rPr lang="en-US" altLang="zh-CN" smtClean="0"/>
              <a:t>EX/MEM.cond ← (ID/EX.A == 0)</a:t>
            </a:r>
            <a:r>
              <a:rPr lang="zh-CN" altLang="en-US" smtClean="0"/>
              <a:t>；</a:t>
            </a:r>
          </a:p>
          <a:p>
            <a:r>
              <a:rPr lang="en-US" altLang="zh-CN" smtClean="0"/>
              <a:t>MEM</a:t>
            </a:r>
          </a:p>
          <a:p>
            <a:pPr lvl="1"/>
            <a:r>
              <a:rPr lang="en-US" altLang="zh-CN" smtClean="0"/>
              <a:t>ALU Instruction</a:t>
            </a:r>
          </a:p>
          <a:p>
            <a:pPr lvl="2"/>
            <a:r>
              <a:rPr lang="en-US" altLang="zh-CN" smtClean="0"/>
              <a:t>MEM/WB.IR ←EX/MEM.IR</a:t>
            </a:r>
          </a:p>
          <a:p>
            <a:pPr lvl="2"/>
            <a:r>
              <a:rPr lang="en-US" altLang="zh-CN" smtClean="0"/>
              <a:t>MEM/WB.ALUOutput ←EX/MEM.ALUOutput;</a:t>
            </a:r>
          </a:p>
          <a:p>
            <a:pPr lvl="1"/>
            <a:r>
              <a:rPr lang="en-US" altLang="zh-CN" smtClean="0"/>
              <a:t>Load or store instruction</a:t>
            </a:r>
          </a:p>
          <a:p>
            <a:pPr lvl="2"/>
            <a:r>
              <a:rPr lang="en-US" altLang="zh-CN" smtClean="0"/>
              <a:t>MEM/WB.IR ←EX/MEM.IR;</a:t>
            </a:r>
          </a:p>
          <a:p>
            <a:pPr lvl="2"/>
            <a:r>
              <a:rPr lang="en-US" altLang="zh-CN" smtClean="0"/>
              <a:t>MEM/WB.LMD ← Mem[EX/MEM.ALUOutput]; or                                 </a:t>
            </a:r>
          </a:p>
          <a:p>
            <a:pPr lvl="2"/>
            <a:r>
              <a:rPr lang="en-US" altLang="zh-CN" smtClean="0"/>
              <a:t>Mem[EX/MEM.ALUOutput] ← EX/MEM.B;  </a:t>
            </a:r>
            <a:r>
              <a:rPr lang="zh-CN" altLang="en-US" smtClean="0"/>
              <a:t>（</a:t>
            </a:r>
            <a:r>
              <a:rPr lang="en-US" altLang="zh-CN" smtClean="0"/>
              <a:t>store</a:t>
            </a:r>
            <a:r>
              <a:rPr lang="zh-CN" altLang="en-US" smtClean="0"/>
              <a:t>）</a:t>
            </a:r>
            <a:endParaRPr lang="zh-CN" altLang="en-US" dirty="0" smtClean="0"/>
          </a:p>
        </p:txBody>
      </p:sp>
      <p:sp>
        <p:nvSpPr>
          <p:cNvPr id="2" name="日期占位符 1"/>
          <p:cNvSpPr>
            <a:spLocks noGrp="1"/>
          </p:cNvSpPr>
          <p:nvPr>
            <p:ph type="dt" sz="half" idx="10"/>
          </p:nvPr>
        </p:nvSpPr>
        <p:spPr/>
        <p:txBody>
          <a:bodyPr/>
          <a:lstStyle/>
          <a:p>
            <a:fld id="{65883B9D-8516-4D3E-A3F8-3FC8B82BC543}" type="datetime1">
              <a:rPr lang="en-US" altLang="zh-CN" smtClean="0"/>
              <a:pPr/>
              <a:t>3/10/2020</a:t>
            </a:fld>
            <a:endParaRPr lang="zh-CN" altLang="en-US"/>
          </a:p>
        </p:txBody>
      </p:sp>
      <p:sp>
        <p:nvSpPr>
          <p:cNvPr id="1269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16CFC07-05C2-42C3-B32D-1A51FD3FF843}" type="slidenum">
              <a:rPr lang="en-US" altLang="zh-CN" smtClean="0"/>
              <a:pPr/>
              <a:t>108</a:t>
            </a:fld>
            <a:endParaRPr lang="en-US" altLang="zh-CN"/>
          </a:p>
        </p:txBody>
      </p:sp>
    </p:spTree>
    <p:extLst>
      <p:ext uri="{BB962C8B-B14F-4D97-AF65-F5344CB8AC3E}">
        <p14:creationId xmlns:p14="http://schemas.microsoft.com/office/powerpoint/2010/main" val="39483073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8005" name="Rectangle 3"/>
          <p:cNvSpPr>
            <a:spLocks noGrp="1" noChangeArrowheads="1"/>
          </p:cNvSpPr>
          <p:nvPr>
            <p:ph type="body" idx="1"/>
          </p:nvPr>
        </p:nvSpPr>
        <p:spPr/>
        <p:txBody>
          <a:bodyPr/>
          <a:lstStyle/>
          <a:p>
            <a:r>
              <a:rPr lang="en-US" altLang="zh-CN" smtClean="0"/>
              <a:t>WB</a:t>
            </a:r>
          </a:p>
          <a:p>
            <a:pPr lvl="1"/>
            <a:r>
              <a:rPr lang="en-US" altLang="zh-CN" smtClean="0"/>
              <a:t>ALU instruction</a:t>
            </a:r>
          </a:p>
          <a:p>
            <a:pPr lvl="2"/>
            <a:r>
              <a:rPr lang="en-US" altLang="zh-CN" smtClean="0"/>
              <a:t>Regs[MEM/WB.IR[rd]] ← MEM/WB.ALUOutput;  or</a:t>
            </a:r>
          </a:p>
          <a:p>
            <a:pPr lvl="2"/>
            <a:r>
              <a:rPr lang="en-US" altLang="zh-CN" smtClean="0"/>
              <a:t>Regs[MEM/WB.IR[rt]] ← MEM/WB.ALUOutput;</a:t>
            </a:r>
          </a:p>
          <a:p>
            <a:pPr lvl="1"/>
            <a:r>
              <a:rPr lang="en-US" altLang="zh-CN" smtClean="0"/>
              <a:t>For load only</a:t>
            </a:r>
          </a:p>
          <a:p>
            <a:pPr lvl="2"/>
            <a:r>
              <a:rPr lang="en-US" altLang="zh-CN" smtClean="0"/>
              <a:t>Regs[MEM/WB.IR[rt]] ← MEM/WB.LMD</a:t>
            </a:r>
            <a:endParaRPr lang="zh-CN" altLang="en-US" dirty="0" smtClean="0"/>
          </a:p>
        </p:txBody>
      </p:sp>
      <p:sp>
        <p:nvSpPr>
          <p:cNvPr id="2" name="日期占位符 1"/>
          <p:cNvSpPr>
            <a:spLocks noGrp="1"/>
          </p:cNvSpPr>
          <p:nvPr>
            <p:ph type="dt" sz="half" idx="10"/>
          </p:nvPr>
        </p:nvSpPr>
        <p:spPr/>
        <p:txBody>
          <a:bodyPr/>
          <a:lstStyle/>
          <a:p>
            <a:fld id="{4E9AA70A-90EA-49A0-A985-68F23F774391}" type="datetime1">
              <a:rPr lang="en-US" altLang="zh-CN" smtClean="0"/>
              <a:pPr/>
              <a:t>3/10/2020</a:t>
            </a:fld>
            <a:endParaRPr lang="zh-CN" altLang="en-US"/>
          </a:p>
        </p:txBody>
      </p:sp>
      <p:sp>
        <p:nvSpPr>
          <p:cNvPr id="1280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BBFB810-D165-479E-899E-691DDDD13161}" type="slidenum">
              <a:rPr lang="en-US" altLang="zh-CN" smtClean="0"/>
              <a:pPr/>
              <a:t>109</a:t>
            </a:fld>
            <a:endParaRPr lang="en-US" altLang="zh-CN"/>
          </a:p>
        </p:txBody>
      </p:sp>
    </p:spTree>
    <p:extLst>
      <p:ext uri="{BB962C8B-B14F-4D97-AF65-F5344CB8AC3E}">
        <p14:creationId xmlns:p14="http://schemas.microsoft.com/office/powerpoint/2010/main" val="3453992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p:txBody>
          <a:bodyPr/>
          <a:lstStyle/>
          <a:p>
            <a:r>
              <a:rPr lang="zh-CN" altLang="en-US" dirty="0" smtClean="0"/>
              <a:t>流水线的相关（</a:t>
            </a:r>
            <a:r>
              <a:rPr lang="en-US" altLang="zh-CN" dirty="0" smtClean="0"/>
              <a:t>Hazards)</a:t>
            </a:r>
            <a:endParaRPr lang="en-US" dirty="0"/>
          </a:p>
        </p:txBody>
      </p:sp>
      <p:sp>
        <p:nvSpPr>
          <p:cNvPr id="1287171" name="Rectangle 3"/>
          <p:cNvSpPr>
            <a:spLocks noGrp="1" noChangeArrowheads="1"/>
          </p:cNvSpPr>
          <p:nvPr>
            <p:ph idx="1"/>
          </p:nvPr>
        </p:nvSpPr>
        <p:spPr/>
        <p:txBody>
          <a:bodyPr>
            <a:normAutofit fontScale="92500" lnSpcReduction="10000"/>
          </a:bodyPr>
          <a:lstStyle/>
          <a:p>
            <a:r>
              <a:rPr lang="zh-CN" altLang="en-US" dirty="0" smtClean="0"/>
              <a:t>结构相关：流水线中一条指令可能需要另一条指令使用的资源</a:t>
            </a:r>
            <a:endParaRPr lang="en-US" dirty="0" smtClean="0"/>
          </a:p>
          <a:p>
            <a:pPr lvl="3"/>
            <a:endParaRPr lang="en-US" dirty="0" smtClean="0"/>
          </a:p>
          <a:p>
            <a:r>
              <a:rPr lang="zh-CN" altLang="en-US" dirty="0" smtClean="0"/>
              <a:t>数据和控制相关：一条指令可能依赖于先前的指令生成的内容</a:t>
            </a:r>
            <a:endParaRPr lang="en-US" dirty="0" smtClean="0"/>
          </a:p>
          <a:p>
            <a:pPr lvl="1"/>
            <a:r>
              <a:rPr lang="zh-CN" altLang="en-US" dirty="0" smtClean="0"/>
              <a:t>数据相关：依赖先前指令产生的结果（数据）值</a:t>
            </a:r>
            <a:endParaRPr lang="en-US" altLang="zh-CN" dirty="0" smtClean="0"/>
          </a:p>
          <a:p>
            <a:pPr lvl="1"/>
            <a:r>
              <a:rPr lang="zh-CN" altLang="en-US" dirty="0" smtClean="0"/>
              <a:t>控制相关：依赖关系是如何确定下一条指令地址</a:t>
            </a:r>
            <a:r>
              <a:rPr lang="en-US" dirty="0" smtClean="0">
                <a:sym typeface="Wingdings" charset="2"/>
              </a:rPr>
              <a:t> </a:t>
            </a:r>
            <a:r>
              <a:rPr lang="en-US" dirty="0" smtClean="0"/>
              <a:t>(branches, exceptions)</a:t>
            </a:r>
          </a:p>
          <a:p>
            <a:pPr lvl="1"/>
            <a:endParaRPr lang="en-US" dirty="0" smtClean="0"/>
          </a:p>
          <a:p>
            <a:r>
              <a:rPr lang="zh-CN" altLang="en-US" dirty="0" smtClean="0"/>
              <a:t>处理相关的一般方法是插入</a:t>
            </a:r>
            <a:r>
              <a:rPr lang="en-US" altLang="zh-CN" dirty="0" smtClean="0"/>
              <a:t>bubble</a:t>
            </a:r>
            <a:r>
              <a:rPr lang="zh-CN" altLang="en-US" dirty="0" smtClean="0"/>
              <a:t>，导致</a:t>
            </a:r>
            <a:r>
              <a:rPr lang="en-US" altLang="zh-CN" dirty="0" smtClean="0"/>
              <a:t>CPI&gt;1 (</a:t>
            </a:r>
            <a:r>
              <a:rPr lang="zh-CN" altLang="en-US" dirty="0" smtClean="0"/>
              <a:t>单发射理想</a:t>
            </a:r>
            <a:r>
              <a:rPr lang="en-US" altLang="zh-CN" dirty="0" smtClean="0"/>
              <a:t>CPI</a:t>
            </a:r>
            <a:r>
              <a:rPr lang="zh-CN" altLang="en-US" dirty="0" smtClean="0"/>
              <a:t>）</a:t>
            </a:r>
            <a:endParaRPr lang="en-US" dirty="0"/>
          </a:p>
        </p:txBody>
      </p:sp>
      <p:sp>
        <p:nvSpPr>
          <p:cNvPr id="6" name="Slide Number Placeholder 5"/>
          <p:cNvSpPr>
            <a:spLocks noGrp="1"/>
          </p:cNvSpPr>
          <p:nvPr>
            <p:ph type="sldNum" sz="quarter" idx="12"/>
          </p:nvPr>
        </p:nvSpPr>
        <p:spPr/>
        <p:txBody>
          <a:bodyPr/>
          <a:lstStyle/>
          <a:p>
            <a:fld id="{8BDD411A-011E-F442-923C-DB12FA94DC59}" type="slidenum">
              <a:rPr lang="en-US" smtClean="0"/>
              <a:pPr/>
              <a:t>11</a:t>
            </a:fld>
            <a:endParaRPr lang="en-US"/>
          </a:p>
        </p:txBody>
      </p:sp>
    </p:spTree>
    <p:extLst>
      <p:ext uri="{BB962C8B-B14F-4D97-AF65-F5344CB8AC3E}">
        <p14:creationId xmlns:p14="http://schemas.microsoft.com/office/powerpoint/2010/main" val="25116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8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8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1CD44017-AB51-4DD7-B926-D53D88A11DC1}" type="slidenum">
              <a:rPr lang="en-US" altLang="zh-CN">
                <a:latin typeface="Times New Roman" panose="02020603050405020304" pitchFamily="18" charset="0"/>
              </a:rPr>
              <a:pPr/>
              <a:t>110</a:t>
            </a:fld>
            <a:endParaRPr lang="en-US" altLang="zh-CN">
              <a:latin typeface="Times New Roman" panose="02020603050405020304" pitchFamily="18" charset="0"/>
            </a:endParaRPr>
          </a:p>
        </p:txBody>
      </p:sp>
      <p:sp>
        <p:nvSpPr>
          <p:cNvPr id="129028" name="Rectangle 2"/>
          <p:cNvSpPr>
            <a:spLocks noGrp="1" noChangeArrowheads="1"/>
          </p:cNvSpPr>
          <p:nvPr>
            <p:ph type="title"/>
          </p:nvPr>
        </p:nvSpPr>
        <p:spPr>
          <a:xfrm>
            <a:off x="990600" y="228600"/>
            <a:ext cx="7162800" cy="533400"/>
          </a:xfrm>
          <a:noFill/>
        </p:spPr>
        <p:txBody>
          <a:bodyPr lIns="90488" tIns="44450" rIns="90488" bIns="44450">
            <a:normAutofit fontScale="90000"/>
          </a:bodyPr>
          <a:lstStyle/>
          <a:p>
            <a:r>
              <a:rPr lang="zh-CN" altLang="en-US" smtClean="0">
                <a:ea typeface="宋体" panose="02010600030101010101" pitchFamily="2" charset="-122"/>
              </a:rPr>
              <a:t>简化的 </a:t>
            </a:r>
            <a:r>
              <a:rPr lang="en-US" altLang="zh-CN" smtClean="0">
                <a:ea typeface="宋体" panose="02010600030101010101" pitchFamily="2" charset="-122"/>
              </a:rPr>
              <a:t>Pipelining</a:t>
            </a:r>
          </a:p>
        </p:txBody>
      </p:sp>
      <p:sp>
        <p:nvSpPr>
          <p:cNvPr id="129029" name="Rectangle 3"/>
          <p:cNvSpPr>
            <a:spLocks noChangeArrowheads="1"/>
          </p:cNvSpPr>
          <p:nvPr/>
        </p:nvSpPr>
        <p:spPr bwMode="auto">
          <a:xfrm>
            <a:off x="519113" y="2209800"/>
            <a:ext cx="38893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b="1" i="1">
                <a:latin typeface="Comic Sans MS" panose="030F0702030302020204" pitchFamily="66" charset="0"/>
                <a:ea typeface="宋体" panose="02010600030101010101" pitchFamily="2" charset="-122"/>
              </a:rPr>
              <a:t>I</a:t>
            </a:r>
          </a:p>
          <a:p>
            <a:pPr algn="ctr"/>
            <a:r>
              <a:rPr lang="en-US" altLang="zh-CN" b="1" i="1">
                <a:latin typeface="Comic Sans MS" panose="030F0702030302020204" pitchFamily="66" charset="0"/>
                <a:ea typeface="宋体" panose="02010600030101010101" pitchFamily="2" charset="-122"/>
              </a:rPr>
              <a:t>n</a:t>
            </a:r>
          </a:p>
          <a:p>
            <a:pPr algn="ctr"/>
            <a:r>
              <a:rPr lang="en-US" altLang="zh-CN" b="1" i="1">
                <a:latin typeface="Comic Sans MS" panose="030F0702030302020204" pitchFamily="66" charset="0"/>
                <a:ea typeface="宋体" panose="02010600030101010101" pitchFamily="2" charset="-122"/>
              </a:rPr>
              <a:t>s</a:t>
            </a:r>
          </a:p>
          <a:p>
            <a:pPr algn="ctr"/>
            <a:r>
              <a:rPr lang="en-US" altLang="zh-CN" b="1" i="1">
                <a:latin typeface="Comic Sans MS" panose="030F0702030302020204" pitchFamily="66" charset="0"/>
                <a:ea typeface="宋体" panose="02010600030101010101" pitchFamily="2" charset="-122"/>
              </a:rPr>
              <a:t>t</a:t>
            </a:r>
          </a:p>
          <a:p>
            <a:pPr algn="ctr"/>
            <a:r>
              <a:rPr lang="en-US" altLang="zh-CN" b="1" i="1">
                <a:latin typeface="Comic Sans MS" panose="030F0702030302020204" pitchFamily="66" charset="0"/>
                <a:ea typeface="宋体" panose="02010600030101010101" pitchFamily="2" charset="-122"/>
              </a:rPr>
              <a:t>r.</a:t>
            </a:r>
          </a:p>
          <a:p>
            <a:pPr algn="ctr"/>
            <a:endParaRPr lang="en-US" altLang="zh-CN" b="1" i="1">
              <a:latin typeface="Comic Sans MS" panose="030F0702030302020204" pitchFamily="66" charset="0"/>
              <a:ea typeface="宋体" panose="02010600030101010101" pitchFamily="2" charset="-122"/>
            </a:endParaRPr>
          </a:p>
          <a:p>
            <a:pPr algn="ctr"/>
            <a:r>
              <a:rPr lang="en-US" altLang="zh-CN" b="1" i="1">
                <a:latin typeface="Comic Sans MS" panose="030F0702030302020204" pitchFamily="66" charset="0"/>
                <a:ea typeface="宋体" panose="02010600030101010101" pitchFamily="2" charset="-122"/>
              </a:rPr>
              <a:t>O</a:t>
            </a:r>
          </a:p>
          <a:p>
            <a:pPr algn="ctr"/>
            <a:r>
              <a:rPr lang="en-US" altLang="zh-CN" b="1" i="1">
                <a:latin typeface="Comic Sans MS" panose="030F0702030302020204" pitchFamily="66" charset="0"/>
                <a:ea typeface="宋体" panose="02010600030101010101" pitchFamily="2" charset="-122"/>
              </a:rPr>
              <a:t>r</a:t>
            </a:r>
          </a:p>
          <a:p>
            <a:pPr algn="ctr"/>
            <a:r>
              <a:rPr lang="en-US" altLang="zh-CN" b="1" i="1">
                <a:latin typeface="Comic Sans MS" panose="030F0702030302020204" pitchFamily="66" charset="0"/>
                <a:ea typeface="宋体" panose="02010600030101010101" pitchFamily="2" charset="-122"/>
              </a:rPr>
              <a:t>d</a:t>
            </a:r>
          </a:p>
          <a:p>
            <a:pPr algn="ctr"/>
            <a:r>
              <a:rPr lang="en-US" altLang="zh-CN" b="1" i="1">
                <a:latin typeface="Comic Sans MS" panose="030F0702030302020204" pitchFamily="66" charset="0"/>
                <a:ea typeface="宋体" panose="02010600030101010101" pitchFamily="2" charset="-122"/>
              </a:rPr>
              <a:t>e</a:t>
            </a:r>
          </a:p>
          <a:p>
            <a:pPr algn="ctr"/>
            <a:r>
              <a:rPr lang="en-US" altLang="zh-CN" b="1" i="1">
                <a:latin typeface="Comic Sans MS" panose="030F0702030302020204" pitchFamily="66" charset="0"/>
                <a:ea typeface="宋体" panose="02010600030101010101" pitchFamily="2" charset="-122"/>
              </a:rPr>
              <a:t>r</a:t>
            </a:r>
          </a:p>
        </p:txBody>
      </p:sp>
      <p:sp>
        <p:nvSpPr>
          <p:cNvPr id="129030" name="Line 4"/>
          <p:cNvSpPr>
            <a:spLocks noChangeShapeType="1"/>
          </p:cNvSpPr>
          <p:nvPr/>
        </p:nvSpPr>
        <p:spPr bwMode="auto">
          <a:xfrm>
            <a:off x="1066800" y="2286000"/>
            <a:ext cx="0" cy="3022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1" name="Rectangle 5"/>
          <p:cNvSpPr>
            <a:spLocks noChangeArrowheads="1"/>
          </p:cNvSpPr>
          <p:nvPr/>
        </p:nvSpPr>
        <p:spPr bwMode="auto">
          <a:xfrm>
            <a:off x="3414713" y="1279525"/>
            <a:ext cx="2374900"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i="1">
                <a:latin typeface="Comic Sans MS" panose="030F0702030302020204" pitchFamily="66" charset="0"/>
                <a:ea typeface="宋体" panose="02010600030101010101" pitchFamily="2" charset="-122"/>
              </a:rPr>
              <a:t>Time (clock cycles)</a:t>
            </a:r>
          </a:p>
        </p:txBody>
      </p:sp>
      <p:sp>
        <p:nvSpPr>
          <p:cNvPr id="129032" name="Rectangle 6"/>
          <p:cNvSpPr>
            <a:spLocks noChangeArrowheads="1"/>
          </p:cNvSpPr>
          <p:nvPr/>
        </p:nvSpPr>
        <p:spPr bwMode="auto">
          <a:xfrm>
            <a:off x="1257300" y="1314450"/>
            <a:ext cx="1447800" cy="2857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nvGrpSpPr>
          <p:cNvPr id="129033" name="Group 7"/>
          <p:cNvGrpSpPr>
            <a:grpSpLocks/>
          </p:cNvGrpSpPr>
          <p:nvPr/>
        </p:nvGrpSpPr>
        <p:grpSpPr bwMode="auto">
          <a:xfrm>
            <a:off x="1295400" y="1676400"/>
            <a:ext cx="6851650" cy="4572000"/>
            <a:chOff x="816" y="1056"/>
            <a:chExt cx="4316" cy="2880"/>
          </a:xfrm>
        </p:grpSpPr>
        <p:sp>
          <p:nvSpPr>
            <p:cNvPr id="129034" name="Line 8"/>
            <p:cNvSpPr>
              <a:spLocks noChangeShapeType="1"/>
            </p:cNvSpPr>
            <p:nvPr/>
          </p:nvSpPr>
          <p:spPr bwMode="auto">
            <a:xfrm>
              <a:off x="816" y="1056"/>
              <a:ext cx="4144" cy="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35" name="Group 9"/>
            <p:cNvGrpSpPr>
              <a:grpSpLocks/>
            </p:cNvGrpSpPr>
            <p:nvPr/>
          </p:nvGrpSpPr>
          <p:grpSpPr bwMode="auto">
            <a:xfrm>
              <a:off x="1094" y="1440"/>
              <a:ext cx="2444" cy="441"/>
              <a:chOff x="1962" y="1200"/>
              <a:chExt cx="1910" cy="441"/>
            </a:xfrm>
          </p:grpSpPr>
          <p:grpSp>
            <p:nvGrpSpPr>
              <p:cNvPr id="129153" name="Group 10"/>
              <p:cNvGrpSpPr>
                <a:grpSpLocks noChangeAspect="1"/>
              </p:cNvGrpSpPr>
              <p:nvPr/>
            </p:nvGrpSpPr>
            <p:grpSpPr bwMode="auto">
              <a:xfrm>
                <a:off x="2429" y="1304"/>
                <a:ext cx="221" cy="233"/>
                <a:chOff x="1374" y="528"/>
                <a:chExt cx="480" cy="432"/>
              </a:xfrm>
            </p:grpSpPr>
            <p:grpSp>
              <p:nvGrpSpPr>
                <p:cNvPr id="129182" name="Group 11"/>
                <p:cNvGrpSpPr>
                  <a:grpSpLocks noChangeAspect="1"/>
                </p:cNvGrpSpPr>
                <p:nvPr/>
              </p:nvGrpSpPr>
              <p:grpSpPr bwMode="auto">
                <a:xfrm>
                  <a:off x="1374" y="528"/>
                  <a:ext cx="480" cy="432"/>
                  <a:chOff x="1392" y="528"/>
                  <a:chExt cx="480" cy="432"/>
                </a:xfrm>
              </p:grpSpPr>
              <p:sp>
                <p:nvSpPr>
                  <p:cNvPr id="129184" name="Rectangle 1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5" name="Rectangle 1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83" name="Text Box 14"/>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54" name="Line 15"/>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5" name="Line 16"/>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6" name="Group 17"/>
              <p:cNvGrpSpPr>
                <a:grpSpLocks noChangeAspect="1"/>
              </p:cNvGrpSpPr>
              <p:nvPr/>
            </p:nvGrpSpPr>
            <p:grpSpPr bwMode="auto">
              <a:xfrm>
                <a:off x="2851" y="1235"/>
                <a:ext cx="199" cy="371"/>
                <a:chOff x="2991" y="411"/>
                <a:chExt cx="359" cy="768"/>
              </a:xfrm>
            </p:grpSpPr>
            <p:sp>
              <p:nvSpPr>
                <p:cNvPr id="129178" name="AutoShape 18"/>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9" name="AutoShape 1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0" name="Freeform 20"/>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1" name="Text Box 21"/>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57" name="Line 22"/>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8" name="Line 23"/>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9" name="Group 24"/>
              <p:cNvGrpSpPr>
                <a:grpSpLocks noChangeAspect="1"/>
              </p:cNvGrpSpPr>
              <p:nvPr/>
            </p:nvGrpSpPr>
            <p:grpSpPr bwMode="auto">
              <a:xfrm>
                <a:off x="3209" y="1305"/>
                <a:ext cx="275" cy="232"/>
                <a:chOff x="3853" y="576"/>
                <a:chExt cx="594" cy="480"/>
              </a:xfrm>
            </p:grpSpPr>
            <p:sp>
              <p:nvSpPr>
                <p:cNvPr id="129176" name="Rectangle 2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7" name="Text Box 26"/>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60" name="Freeform 27"/>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1" name="Line 28"/>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62" name="Line 29"/>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63" name="Group 30"/>
              <p:cNvGrpSpPr>
                <a:grpSpLocks noChangeAspect="1"/>
              </p:cNvGrpSpPr>
              <p:nvPr/>
            </p:nvGrpSpPr>
            <p:grpSpPr bwMode="auto">
              <a:xfrm>
                <a:off x="1962" y="1305"/>
                <a:ext cx="290" cy="232"/>
                <a:chOff x="1123" y="576"/>
                <a:chExt cx="626" cy="480"/>
              </a:xfrm>
            </p:grpSpPr>
            <p:sp>
              <p:nvSpPr>
                <p:cNvPr id="129174" name="Rectangle 3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5" name="Text Box 32"/>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64" name="Group 33"/>
              <p:cNvGrpSpPr>
                <a:grpSpLocks/>
              </p:cNvGrpSpPr>
              <p:nvPr/>
            </p:nvGrpSpPr>
            <p:grpSpPr bwMode="auto">
              <a:xfrm>
                <a:off x="2288" y="1200"/>
                <a:ext cx="1297" cy="441"/>
                <a:chOff x="2112" y="528"/>
                <a:chExt cx="2088" cy="681"/>
              </a:xfrm>
            </p:grpSpPr>
            <p:sp>
              <p:nvSpPr>
                <p:cNvPr id="129170" name="Rectangle 3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1" name="Rectangle 3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2" name="Rectangle 3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3" name="Rectangle 3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65" name="Group 38"/>
              <p:cNvGrpSpPr>
                <a:grpSpLocks noChangeAspect="1"/>
              </p:cNvGrpSpPr>
              <p:nvPr/>
            </p:nvGrpSpPr>
            <p:grpSpPr bwMode="auto">
              <a:xfrm flipH="1">
                <a:off x="3649" y="1296"/>
                <a:ext cx="223" cy="233"/>
                <a:chOff x="1374" y="528"/>
                <a:chExt cx="480" cy="432"/>
              </a:xfrm>
            </p:grpSpPr>
            <p:grpSp>
              <p:nvGrpSpPr>
                <p:cNvPr id="129166" name="Group 39"/>
                <p:cNvGrpSpPr>
                  <a:grpSpLocks noChangeAspect="1"/>
                </p:cNvGrpSpPr>
                <p:nvPr/>
              </p:nvGrpSpPr>
              <p:grpSpPr bwMode="auto">
                <a:xfrm>
                  <a:off x="1374" y="528"/>
                  <a:ext cx="480" cy="432"/>
                  <a:chOff x="1392" y="528"/>
                  <a:chExt cx="480" cy="432"/>
                </a:xfrm>
              </p:grpSpPr>
              <p:sp>
                <p:nvSpPr>
                  <p:cNvPr id="129168" name="Rectangle 4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9" name="Rectangle 4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67" name="Text Box 42"/>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6" name="Group 43"/>
            <p:cNvGrpSpPr>
              <a:grpSpLocks/>
            </p:cNvGrpSpPr>
            <p:nvPr/>
          </p:nvGrpSpPr>
          <p:grpSpPr bwMode="auto">
            <a:xfrm>
              <a:off x="1632" y="2016"/>
              <a:ext cx="2444" cy="441"/>
              <a:chOff x="1962" y="1200"/>
              <a:chExt cx="1910" cy="441"/>
            </a:xfrm>
          </p:grpSpPr>
          <p:grpSp>
            <p:nvGrpSpPr>
              <p:cNvPr id="129120" name="Group 44"/>
              <p:cNvGrpSpPr>
                <a:grpSpLocks noChangeAspect="1"/>
              </p:cNvGrpSpPr>
              <p:nvPr/>
            </p:nvGrpSpPr>
            <p:grpSpPr bwMode="auto">
              <a:xfrm>
                <a:off x="2429" y="1304"/>
                <a:ext cx="221" cy="233"/>
                <a:chOff x="1374" y="528"/>
                <a:chExt cx="480" cy="432"/>
              </a:xfrm>
            </p:grpSpPr>
            <p:grpSp>
              <p:nvGrpSpPr>
                <p:cNvPr id="129149" name="Group 45"/>
                <p:cNvGrpSpPr>
                  <a:grpSpLocks noChangeAspect="1"/>
                </p:cNvGrpSpPr>
                <p:nvPr/>
              </p:nvGrpSpPr>
              <p:grpSpPr bwMode="auto">
                <a:xfrm>
                  <a:off x="1374" y="528"/>
                  <a:ext cx="480" cy="432"/>
                  <a:chOff x="1392" y="528"/>
                  <a:chExt cx="480" cy="432"/>
                </a:xfrm>
              </p:grpSpPr>
              <p:sp>
                <p:nvSpPr>
                  <p:cNvPr id="129151" name="Rectangle 46"/>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52" name="Rectangle 47"/>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50" name="Text Box 48"/>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21" name="Line 49"/>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2" name="Line 50"/>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3" name="Group 51"/>
              <p:cNvGrpSpPr>
                <a:grpSpLocks noChangeAspect="1"/>
              </p:cNvGrpSpPr>
              <p:nvPr/>
            </p:nvGrpSpPr>
            <p:grpSpPr bwMode="auto">
              <a:xfrm>
                <a:off x="2851" y="1235"/>
                <a:ext cx="199" cy="371"/>
                <a:chOff x="2991" y="411"/>
                <a:chExt cx="359" cy="768"/>
              </a:xfrm>
            </p:grpSpPr>
            <p:sp>
              <p:nvSpPr>
                <p:cNvPr id="129145" name="AutoShape 52"/>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6" name="AutoShape 5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7" name="Freeform 54"/>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8" name="Text Box 55"/>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24" name="Line 56"/>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5" name="Line 57"/>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6" name="Group 58"/>
              <p:cNvGrpSpPr>
                <a:grpSpLocks noChangeAspect="1"/>
              </p:cNvGrpSpPr>
              <p:nvPr/>
            </p:nvGrpSpPr>
            <p:grpSpPr bwMode="auto">
              <a:xfrm>
                <a:off x="3209" y="1305"/>
                <a:ext cx="275" cy="232"/>
                <a:chOff x="3853" y="576"/>
                <a:chExt cx="594" cy="480"/>
              </a:xfrm>
            </p:grpSpPr>
            <p:sp>
              <p:nvSpPr>
                <p:cNvPr id="129143" name="Rectangle 5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4" name="Text Box 60"/>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27" name="Freeform 61"/>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28" name="Line 62"/>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9" name="Line 63"/>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30" name="Group 64"/>
              <p:cNvGrpSpPr>
                <a:grpSpLocks noChangeAspect="1"/>
              </p:cNvGrpSpPr>
              <p:nvPr/>
            </p:nvGrpSpPr>
            <p:grpSpPr bwMode="auto">
              <a:xfrm>
                <a:off x="1962" y="1305"/>
                <a:ext cx="290" cy="232"/>
                <a:chOff x="1123" y="576"/>
                <a:chExt cx="626" cy="480"/>
              </a:xfrm>
            </p:grpSpPr>
            <p:sp>
              <p:nvSpPr>
                <p:cNvPr id="129141" name="Rectangle 6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2" name="Text Box 66"/>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31" name="Group 67"/>
              <p:cNvGrpSpPr>
                <a:grpSpLocks/>
              </p:cNvGrpSpPr>
              <p:nvPr/>
            </p:nvGrpSpPr>
            <p:grpSpPr bwMode="auto">
              <a:xfrm>
                <a:off x="2288" y="1200"/>
                <a:ext cx="1297" cy="441"/>
                <a:chOff x="2112" y="528"/>
                <a:chExt cx="2088" cy="681"/>
              </a:xfrm>
            </p:grpSpPr>
            <p:sp>
              <p:nvSpPr>
                <p:cNvPr id="129137" name="Rectangle 6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8" name="Rectangle 6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9" name="Rectangle 7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0" name="Rectangle 7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32" name="Group 72"/>
              <p:cNvGrpSpPr>
                <a:grpSpLocks noChangeAspect="1"/>
              </p:cNvGrpSpPr>
              <p:nvPr/>
            </p:nvGrpSpPr>
            <p:grpSpPr bwMode="auto">
              <a:xfrm flipH="1">
                <a:off x="3649" y="1296"/>
                <a:ext cx="223" cy="233"/>
                <a:chOff x="1374" y="528"/>
                <a:chExt cx="480" cy="432"/>
              </a:xfrm>
            </p:grpSpPr>
            <p:grpSp>
              <p:nvGrpSpPr>
                <p:cNvPr id="129133" name="Group 73"/>
                <p:cNvGrpSpPr>
                  <a:grpSpLocks noChangeAspect="1"/>
                </p:cNvGrpSpPr>
                <p:nvPr/>
              </p:nvGrpSpPr>
              <p:grpSpPr bwMode="auto">
                <a:xfrm>
                  <a:off x="1374" y="528"/>
                  <a:ext cx="480" cy="432"/>
                  <a:chOff x="1392" y="528"/>
                  <a:chExt cx="480" cy="432"/>
                </a:xfrm>
              </p:grpSpPr>
              <p:sp>
                <p:nvSpPr>
                  <p:cNvPr id="129135" name="Rectangle 7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6" name="Rectangle 7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34" name="Text Box 76"/>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7" name="Group 77"/>
            <p:cNvGrpSpPr>
              <a:grpSpLocks/>
            </p:cNvGrpSpPr>
            <p:nvPr/>
          </p:nvGrpSpPr>
          <p:grpSpPr bwMode="auto">
            <a:xfrm>
              <a:off x="2160" y="2544"/>
              <a:ext cx="2444" cy="441"/>
              <a:chOff x="1962" y="1200"/>
              <a:chExt cx="1910" cy="441"/>
            </a:xfrm>
          </p:grpSpPr>
          <p:grpSp>
            <p:nvGrpSpPr>
              <p:cNvPr id="129087" name="Group 78"/>
              <p:cNvGrpSpPr>
                <a:grpSpLocks noChangeAspect="1"/>
              </p:cNvGrpSpPr>
              <p:nvPr/>
            </p:nvGrpSpPr>
            <p:grpSpPr bwMode="auto">
              <a:xfrm>
                <a:off x="2429" y="1304"/>
                <a:ext cx="221" cy="233"/>
                <a:chOff x="1374" y="528"/>
                <a:chExt cx="480" cy="432"/>
              </a:xfrm>
            </p:grpSpPr>
            <p:grpSp>
              <p:nvGrpSpPr>
                <p:cNvPr id="129116" name="Group 79"/>
                <p:cNvGrpSpPr>
                  <a:grpSpLocks noChangeAspect="1"/>
                </p:cNvGrpSpPr>
                <p:nvPr/>
              </p:nvGrpSpPr>
              <p:grpSpPr bwMode="auto">
                <a:xfrm>
                  <a:off x="1374" y="528"/>
                  <a:ext cx="480" cy="432"/>
                  <a:chOff x="1392" y="528"/>
                  <a:chExt cx="480" cy="432"/>
                </a:xfrm>
              </p:grpSpPr>
              <p:sp>
                <p:nvSpPr>
                  <p:cNvPr id="129118" name="Rectangle 8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9" name="Rectangle 8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17" name="Text Box 82"/>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88" name="Line 83"/>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89" name="Line 84"/>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0" name="Group 85"/>
              <p:cNvGrpSpPr>
                <a:grpSpLocks noChangeAspect="1"/>
              </p:cNvGrpSpPr>
              <p:nvPr/>
            </p:nvGrpSpPr>
            <p:grpSpPr bwMode="auto">
              <a:xfrm>
                <a:off x="2851" y="1235"/>
                <a:ext cx="199" cy="371"/>
                <a:chOff x="2991" y="411"/>
                <a:chExt cx="359" cy="768"/>
              </a:xfrm>
            </p:grpSpPr>
            <p:sp>
              <p:nvSpPr>
                <p:cNvPr id="129112" name="AutoShape 86"/>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3" name="AutoShape 8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4" name="Freeform 88"/>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5" name="Text Box 89"/>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91" name="Line 90"/>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2" name="Line 91"/>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3" name="Group 92"/>
              <p:cNvGrpSpPr>
                <a:grpSpLocks noChangeAspect="1"/>
              </p:cNvGrpSpPr>
              <p:nvPr/>
            </p:nvGrpSpPr>
            <p:grpSpPr bwMode="auto">
              <a:xfrm>
                <a:off x="3209" y="1305"/>
                <a:ext cx="275" cy="232"/>
                <a:chOff x="3853" y="576"/>
                <a:chExt cx="594" cy="480"/>
              </a:xfrm>
            </p:grpSpPr>
            <p:sp>
              <p:nvSpPr>
                <p:cNvPr id="129110" name="Rectangle 9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11" name="Text Box 94"/>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94" name="Freeform 95"/>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95" name="Line 96"/>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6" name="Line 97"/>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7" name="Group 98"/>
              <p:cNvGrpSpPr>
                <a:grpSpLocks noChangeAspect="1"/>
              </p:cNvGrpSpPr>
              <p:nvPr/>
            </p:nvGrpSpPr>
            <p:grpSpPr bwMode="auto">
              <a:xfrm>
                <a:off x="1962" y="1305"/>
                <a:ext cx="290" cy="232"/>
                <a:chOff x="1123" y="576"/>
                <a:chExt cx="626" cy="480"/>
              </a:xfrm>
            </p:grpSpPr>
            <p:sp>
              <p:nvSpPr>
                <p:cNvPr id="129108" name="Rectangle 9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09" name="Text Box 100"/>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98" name="Group 101"/>
              <p:cNvGrpSpPr>
                <a:grpSpLocks/>
              </p:cNvGrpSpPr>
              <p:nvPr/>
            </p:nvGrpSpPr>
            <p:grpSpPr bwMode="auto">
              <a:xfrm>
                <a:off x="2288" y="1200"/>
                <a:ext cx="1297" cy="441"/>
                <a:chOff x="2112" y="528"/>
                <a:chExt cx="2088" cy="681"/>
              </a:xfrm>
            </p:grpSpPr>
            <p:sp>
              <p:nvSpPr>
                <p:cNvPr id="129104" name="Rectangle 10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5" name="Rectangle 10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6" name="Rectangle 10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7" name="Rectangle 10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99" name="Group 106"/>
              <p:cNvGrpSpPr>
                <a:grpSpLocks noChangeAspect="1"/>
              </p:cNvGrpSpPr>
              <p:nvPr/>
            </p:nvGrpSpPr>
            <p:grpSpPr bwMode="auto">
              <a:xfrm flipH="1">
                <a:off x="3649" y="1296"/>
                <a:ext cx="223" cy="233"/>
                <a:chOff x="1374" y="528"/>
                <a:chExt cx="480" cy="432"/>
              </a:xfrm>
            </p:grpSpPr>
            <p:grpSp>
              <p:nvGrpSpPr>
                <p:cNvPr id="129100" name="Group 107"/>
                <p:cNvGrpSpPr>
                  <a:grpSpLocks noChangeAspect="1"/>
                </p:cNvGrpSpPr>
                <p:nvPr/>
              </p:nvGrpSpPr>
              <p:grpSpPr bwMode="auto">
                <a:xfrm>
                  <a:off x="1374" y="528"/>
                  <a:ext cx="480" cy="432"/>
                  <a:chOff x="1392" y="528"/>
                  <a:chExt cx="480" cy="432"/>
                </a:xfrm>
              </p:grpSpPr>
              <p:sp>
                <p:nvSpPr>
                  <p:cNvPr id="129102" name="Rectangle 108"/>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3" name="Rectangle 109"/>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01" name="Text Box 110"/>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8" name="Group 111"/>
            <p:cNvGrpSpPr>
              <a:grpSpLocks/>
            </p:cNvGrpSpPr>
            <p:nvPr/>
          </p:nvGrpSpPr>
          <p:grpSpPr bwMode="auto">
            <a:xfrm>
              <a:off x="2688" y="3072"/>
              <a:ext cx="2444" cy="441"/>
              <a:chOff x="1962" y="1200"/>
              <a:chExt cx="1910" cy="441"/>
            </a:xfrm>
          </p:grpSpPr>
          <p:grpSp>
            <p:nvGrpSpPr>
              <p:cNvPr id="129054" name="Group 112"/>
              <p:cNvGrpSpPr>
                <a:grpSpLocks noChangeAspect="1"/>
              </p:cNvGrpSpPr>
              <p:nvPr/>
            </p:nvGrpSpPr>
            <p:grpSpPr bwMode="auto">
              <a:xfrm>
                <a:off x="2429" y="1304"/>
                <a:ext cx="221" cy="233"/>
                <a:chOff x="1374" y="528"/>
                <a:chExt cx="480" cy="432"/>
              </a:xfrm>
            </p:grpSpPr>
            <p:grpSp>
              <p:nvGrpSpPr>
                <p:cNvPr id="129083" name="Group 113"/>
                <p:cNvGrpSpPr>
                  <a:grpSpLocks noChangeAspect="1"/>
                </p:cNvGrpSpPr>
                <p:nvPr/>
              </p:nvGrpSpPr>
              <p:grpSpPr bwMode="auto">
                <a:xfrm>
                  <a:off x="1374" y="528"/>
                  <a:ext cx="480" cy="432"/>
                  <a:chOff x="1392" y="528"/>
                  <a:chExt cx="480" cy="432"/>
                </a:xfrm>
              </p:grpSpPr>
              <p:sp>
                <p:nvSpPr>
                  <p:cNvPr id="129085" name="Rectangle 11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6" name="Rectangle 11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84" name="Text Box 116"/>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55" name="Line 117"/>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6" name="Line 118"/>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57" name="Group 119"/>
              <p:cNvGrpSpPr>
                <a:grpSpLocks noChangeAspect="1"/>
              </p:cNvGrpSpPr>
              <p:nvPr/>
            </p:nvGrpSpPr>
            <p:grpSpPr bwMode="auto">
              <a:xfrm>
                <a:off x="2851" y="1235"/>
                <a:ext cx="199" cy="371"/>
                <a:chOff x="2991" y="411"/>
                <a:chExt cx="359" cy="768"/>
              </a:xfrm>
            </p:grpSpPr>
            <p:sp>
              <p:nvSpPr>
                <p:cNvPr id="129079" name="AutoShape 1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0" name="AutoShape 12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1" name="Freeform 122"/>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2" name="Text Box 123"/>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58" name="Line 124"/>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9" name="Line 125"/>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0" name="Group 126"/>
              <p:cNvGrpSpPr>
                <a:grpSpLocks noChangeAspect="1"/>
              </p:cNvGrpSpPr>
              <p:nvPr/>
            </p:nvGrpSpPr>
            <p:grpSpPr bwMode="auto">
              <a:xfrm>
                <a:off x="3209" y="1305"/>
                <a:ext cx="275" cy="232"/>
                <a:chOff x="3853" y="576"/>
                <a:chExt cx="594" cy="480"/>
              </a:xfrm>
            </p:grpSpPr>
            <p:sp>
              <p:nvSpPr>
                <p:cNvPr id="129077" name="Rectangle 1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8" name="Text Box 128"/>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61" name="Freeform 129"/>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62" name="Line 130"/>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3" name="Line 131"/>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4" name="Group 132"/>
              <p:cNvGrpSpPr>
                <a:grpSpLocks noChangeAspect="1"/>
              </p:cNvGrpSpPr>
              <p:nvPr/>
            </p:nvGrpSpPr>
            <p:grpSpPr bwMode="auto">
              <a:xfrm>
                <a:off x="1962" y="1305"/>
                <a:ext cx="290" cy="232"/>
                <a:chOff x="1123" y="576"/>
                <a:chExt cx="626" cy="480"/>
              </a:xfrm>
            </p:grpSpPr>
            <p:sp>
              <p:nvSpPr>
                <p:cNvPr id="129075" name="Rectangle 1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6" name="Text Box 134"/>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65" name="Group 135"/>
              <p:cNvGrpSpPr>
                <a:grpSpLocks/>
              </p:cNvGrpSpPr>
              <p:nvPr/>
            </p:nvGrpSpPr>
            <p:grpSpPr bwMode="auto">
              <a:xfrm>
                <a:off x="2288" y="1200"/>
                <a:ext cx="1297" cy="441"/>
                <a:chOff x="2112" y="528"/>
                <a:chExt cx="2088" cy="681"/>
              </a:xfrm>
            </p:grpSpPr>
            <p:sp>
              <p:nvSpPr>
                <p:cNvPr id="129071" name="Rectangle 1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2" name="Rectangle 1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3" name="Rectangle 1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4" name="Rectangle 1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66" name="Group 140"/>
              <p:cNvGrpSpPr>
                <a:grpSpLocks noChangeAspect="1"/>
              </p:cNvGrpSpPr>
              <p:nvPr/>
            </p:nvGrpSpPr>
            <p:grpSpPr bwMode="auto">
              <a:xfrm flipH="1">
                <a:off x="3649" y="1296"/>
                <a:ext cx="223" cy="233"/>
                <a:chOff x="1374" y="528"/>
                <a:chExt cx="480" cy="432"/>
              </a:xfrm>
            </p:grpSpPr>
            <p:grpSp>
              <p:nvGrpSpPr>
                <p:cNvPr id="129067" name="Group 141"/>
                <p:cNvGrpSpPr>
                  <a:grpSpLocks noChangeAspect="1"/>
                </p:cNvGrpSpPr>
                <p:nvPr/>
              </p:nvGrpSpPr>
              <p:grpSpPr bwMode="auto">
                <a:xfrm>
                  <a:off x="1374" y="528"/>
                  <a:ext cx="480" cy="432"/>
                  <a:chOff x="1392" y="528"/>
                  <a:chExt cx="480" cy="432"/>
                </a:xfrm>
              </p:grpSpPr>
              <p:sp>
                <p:nvSpPr>
                  <p:cNvPr id="129069" name="Rectangle 14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0" name="Rectangle 14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68" name="Text Box 144"/>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sp>
          <p:nvSpPr>
            <p:cNvPr id="129039" name="Line 145"/>
            <p:cNvSpPr>
              <a:spLocks noChangeShapeType="1"/>
            </p:cNvSpPr>
            <p:nvPr/>
          </p:nvSpPr>
          <p:spPr bwMode="auto">
            <a:xfrm>
              <a:off x="153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0" name="Line 146"/>
            <p:cNvSpPr>
              <a:spLocks noChangeShapeType="1"/>
            </p:cNvSpPr>
            <p:nvPr/>
          </p:nvSpPr>
          <p:spPr bwMode="auto">
            <a:xfrm>
              <a:off x="206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147"/>
            <p:cNvSpPr>
              <a:spLocks noChangeShapeType="1"/>
            </p:cNvSpPr>
            <p:nvPr/>
          </p:nvSpPr>
          <p:spPr bwMode="auto">
            <a:xfrm>
              <a:off x="259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2" name="Line 148"/>
            <p:cNvSpPr>
              <a:spLocks noChangeShapeType="1"/>
            </p:cNvSpPr>
            <p:nvPr/>
          </p:nvSpPr>
          <p:spPr bwMode="auto">
            <a:xfrm>
              <a:off x="369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149"/>
            <p:cNvSpPr>
              <a:spLocks noChangeShapeType="1"/>
            </p:cNvSpPr>
            <p:nvPr/>
          </p:nvSpPr>
          <p:spPr bwMode="auto">
            <a:xfrm>
              <a:off x="3120"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150"/>
            <p:cNvSpPr>
              <a:spLocks noChangeShapeType="1"/>
            </p:cNvSpPr>
            <p:nvPr/>
          </p:nvSpPr>
          <p:spPr bwMode="auto">
            <a:xfrm>
              <a:off x="422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5" name="Line 151"/>
            <p:cNvSpPr>
              <a:spLocks noChangeShapeType="1"/>
            </p:cNvSpPr>
            <p:nvPr/>
          </p:nvSpPr>
          <p:spPr bwMode="auto">
            <a:xfrm>
              <a:off x="475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6" name="Line 152"/>
            <p:cNvSpPr>
              <a:spLocks noChangeShapeType="1"/>
            </p:cNvSpPr>
            <p:nvPr/>
          </p:nvSpPr>
          <p:spPr bwMode="auto">
            <a:xfrm>
              <a:off x="1008"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7" name="Text Box 153"/>
            <p:cNvSpPr txBox="1">
              <a:spLocks noChangeArrowheads="1"/>
            </p:cNvSpPr>
            <p:nvPr/>
          </p:nvSpPr>
          <p:spPr bwMode="auto">
            <a:xfrm>
              <a:off x="98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1</a:t>
              </a:r>
              <a:endParaRPr lang="en-US" altLang="zh-CN" sz="1600">
                <a:latin typeface="Comic Sans MS" panose="030F0702030302020204" pitchFamily="66" charset="0"/>
                <a:ea typeface="宋体" panose="02010600030101010101" pitchFamily="2" charset="-122"/>
              </a:endParaRPr>
            </a:p>
          </p:txBody>
        </p:sp>
        <p:sp>
          <p:nvSpPr>
            <p:cNvPr id="129048" name="Text Box 154"/>
            <p:cNvSpPr txBox="1">
              <a:spLocks noChangeArrowheads="1"/>
            </p:cNvSpPr>
            <p:nvPr/>
          </p:nvSpPr>
          <p:spPr bwMode="auto">
            <a:xfrm>
              <a:off x="15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2</a:t>
              </a:r>
              <a:endParaRPr lang="en-US" altLang="zh-CN" sz="1600">
                <a:latin typeface="Comic Sans MS" panose="030F0702030302020204" pitchFamily="66" charset="0"/>
                <a:ea typeface="宋体" panose="02010600030101010101" pitchFamily="2" charset="-122"/>
              </a:endParaRPr>
            </a:p>
          </p:txBody>
        </p:sp>
        <p:sp>
          <p:nvSpPr>
            <p:cNvPr id="129049" name="Text Box 155"/>
            <p:cNvSpPr txBox="1">
              <a:spLocks noChangeArrowheads="1"/>
            </p:cNvSpPr>
            <p:nvPr/>
          </p:nvSpPr>
          <p:spPr bwMode="auto">
            <a:xfrm>
              <a:off x="2046"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3</a:t>
              </a:r>
              <a:endParaRPr lang="en-US" altLang="zh-CN" sz="1600">
                <a:latin typeface="Comic Sans MS" panose="030F0702030302020204" pitchFamily="66" charset="0"/>
                <a:ea typeface="宋体" panose="02010600030101010101" pitchFamily="2" charset="-122"/>
              </a:endParaRPr>
            </a:p>
          </p:txBody>
        </p:sp>
        <p:sp>
          <p:nvSpPr>
            <p:cNvPr id="129050" name="Text Box 156"/>
            <p:cNvSpPr txBox="1">
              <a:spLocks noChangeArrowheads="1"/>
            </p:cNvSpPr>
            <p:nvPr/>
          </p:nvSpPr>
          <p:spPr bwMode="auto">
            <a:xfrm>
              <a:off x="258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4</a:t>
              </a:r>
              <a:endParaRPr lang="en-US" altLang="zh-CN" sz="1600">
                <a:latin typeface="Comic Sans MS" panose="030F0702030302020204" pitchFamily="66" charset="0"/>
                <a:ea typeface="宋体" panose="02010600030101010101" pitchFamily="2" charset="-122"/>
              </a:endParaRPr>
            </a:p>
          </p:txBody>
        </p:sp>
        <p:sp>
          <p:nvSpPr>
            <p:cNvPr id="129051" name="Text Box 157"/>
            <p:cNvSpPr txBox="1">
              <a:spLocks noChangeArrowheads="1"/>
            </p:cNvSpPr>
            <p:nvPr/>
          </p:nvSpPr>
          <p:spPr bwMode="auto">
            <a:xfrm>
              <a:off x="3673"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6</a:t>
              </a:r>
              <a:endParaRPr lang="en-US" altLang="zh-CN" sz="1600">
                <a:latin typeface="Comic Sans MS" panose="030F0702030302020204" pitchFamily="66" charset="0"/>
                <a:ea typeface="宋体" panose="02010600030101010101" pitchFamily="2" charset="-122"/>
              </a:endParaRPr>
            </a:p>
          </p:txBody>
        </p:sp>
        <p:sp>
          <p:nvSpPr>
            <p:cNvPr id="129052" name="Text Box 158"/>
            <p:cNvSpPr txBox="1">
              <a:spLocks noChangeArrowheads="1"/>
            </p:cNvSpPr>
            <p:nvPr/>
          </p:nvSpPr>
          <p:spPr bwMode="auto">
            <a:xfrm>
              <a:off x="42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7</a:t>
              </a:r>
              <a:endParaRPr lang="en-US" altLang="zh-CN" sz="1600">
                <a:latin typeface="Comic Sans MS" panose="030F0702030302020204" pitchFamily="66" charset="0"/>
                <a:ea typeface="宋体" panose="02010600030101010101" pitchFamily="2" charset="-122"/>
              </a:endParaRPr>
            </a:p>
          </p:txBody>
        </p:sp>
        <p:sp>
          <p:nvSpPr>
            <p:cNvPr id="129053" name="Text Box 159"/>
            <p:cNvSpPr txBox="1">
              <a:spLocks noChangeArrowheads="1"/>
            </p:cNvSpPr>
            <p:nvPr/>
          </p:nvSpPr>
          <p:spPr bwMode="auto">
            <a:xfrm>
              <a:off x="309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5</a:t>
              </a:r>
              <a:endParaRPr lang="en-US" altLang="zh-CN" sz="1600">
                <a:latin typeface="Comic Sans MS" panose="030F0702030302020204" pitchFamily="66" charset="0"/>
                <a:ea typeface="宋体" panose="02010600030101010101" pitchFamily="2" charset="-122"/>
              </a:endParaRPr>
            </a:p>
          </p:txBody>
        </p:sp>
      </p:grpSp>
      <p:sp>
        <p:nvSpPr>
          <p:cNvPr id="2" name="日期占位符 1"/>
          <p:cNvSpPr>
            <a:spLocks noGrp="1"/>
          </p:cNvSpPr>
          <p:nvPr>
            <p:ph type="dt" sz="half" idx="10"/>
          </p:nvPr>
        </p:nvSpPr>
        <p:spPr/>
        <p:txBody>
          <a:bodyPr/>
          <a:lstStyle/>
          <a:p>
            <a:fld id="{64A67513-39D4-4AA5-9A58-4F63EF802055}" type="datetime1">
              <a:rPr lang="en-US" altLang="zh-CN" smtClean="0"/>
              <a:pPr/>
              <a:t>3/10/2020</a:t>
            </a:fld>
            <a:endParaRPr lang="zh-CN" altLang="en-US"/>
          </a:p>
        </p:txBody>
      </p:sp>
    </p:spTree>
    <p:extLst>
      <p:ext uri="{BB962C8B-B14F-4D97-AF65-F5344CB8AC3E}">
        <p14:creationId xmlns:p14="http://schemas.microsoft.com/office/powerpoint/2010/main" val="36565558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92975" cy="736600"/>
          </a:xfrm>
        </p:spPr>
        <p:txBody>
          <a:bodyPr/>
          <a:lstStyle/>
          <a:p>
            <a:r>
              <a:rPr lang="en-US" dirty="0" smtClean="0"/>
              <a:t>Pipeline CPI Examples</a:t>
            </a:r>
            <a:endParaRPr lang="en-US" dirty="0"/>
          </a:p>
        </p:txBody>
      </p:sp>
      <p:sp>
        <p:nvSpPr>
          <p:cNvPr id="4" name="Slide Number Placeholder 3"/>
          <p:cNvSpPr>
            <a:spLocks noGrp="1"/>
          </p:cNvSpPr>
          <p:nvPr>
            <p:ph type="sldNum" sz="quarter" idx="12"/>
          </p:nvPr>
        </p:nvSpPr>
        <p:spPr/>
        <p:txBody>
          <a:bodyPr/>
          <a:lstStyle/>
          <a:p>
            <a:fld id="{09432D5D-1C6C-5D43-8B5F-A64558DA2881}" type="slidenum">
              <a:rPr lang="en-US">
                <a:solidFill>
                  <a:prstClr val="black"/>
                </a:solidFill>
              </a:rPr>
              <a:pPr/>
              <a:t>12</a:t>
            </a:fld>
            <a:endParaRPr lang="en-US">
              <a:solidFill>
                <a:srgbClr val="FBBA03"/>
              </a:solidFill>
            </a:endParaRPr>
          </a:p>
        </p:txBody>
      </p:sp>
      <p:sp>
        <p:nvSpPr>
          <p:cNvPr id="39" name="TextBox 38"/>
          <p:cNvSpPr txBox="1"/>
          <p:nvPr/>
        </p:nvSpPr>
        <p:spPr>
          <a:xfrm>
            <a:off x="228600" y="990600"/>
            <a:ext cx="804277"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Time</a:t>
            </a:r>
          </a:p>
        </p:txBody>
      </p:sp>
      <p:cxnSp>
        <p:nvCxnSpPr>
          <p:cNvPr id="97" name="Straight Arrow Connector 96"/>
          <p:cNvCxnSpPr/>
          <p:nvPr/>
        </p:nvCxnSpPr>
        <p:spPr bwMode="auto">
          <a:xfrm>
            <a:off x="1066800" y="1295400"/>
            <a:ext cx="914400" cy="1588"/>
          </a:xfrm>
          <a:prstGeom prst="straightConnector1">
            <a:avLst/>
          </a:prstGeom>
          <a:solidFill>
            <a:schemeClr val="bg1"/>
          </a:solidFill>
          <a:ln w="38100" cap="flat" cmpd="sng" algn="ctr">
            <a:solidFill>
              <a:schemeClr val="tx1"/>
            </a:solidFill>
            <a:prstDash val="solid"/>
            <a:round/>
            <a:headEnd type="none" w="med" len="med"/>
            <a:tailEnd type="triangle" w="med" len="med"/>
          </a:ln>
          <a:effectLst/>
        </p:spPr>
      </p:cxnSp>
      <p:grpSp>
        <p:nvGrpSpPr>
          <p:cNvPr id="43" name="Group 95"/>
          <p:cNvGrpSpPr/>
          <p:nvPr/>
        </p:nvGrpSpPr>
        <p:grpSpPr>
          <a:xfrm>
            <a:off x="838200" y="1474787"/>
            <a:ext cx="7391400" cy="1302097"/>
            <a:chOff x="990600" y="5105400"/>
            <a:chExt cx="7391400" cy="1302097"/>
          </a:xfrm>
        </p:grpSpPr>
        <p:grpSp>
          <p:nvGrpSpPr>
            <p:cNvPr id="53" name="Group 64"/>
            <p:cNvGrpSpPr/>
            <p:nvPr/>
          </p:nvGrpSpPr>
          <p:grpSpPr>
            <a:xfrm>
              <a:off x="990600" y="5164723"/>
              <a:ext cx="3048000" cy="338554"/>
              <a:chOff x="1295400" y="5393323"/>
              <a:chExt cx="3048000" cy="338554"/>
            </a:xfrm>
          </p:grpSpPr>
          <p:sp>
            <p:nvSpPr>
              <p:cNvPr id="54" name="Rectangle 5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5" name="Rectangle 5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6" name="Rectangle 5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7" name="Rectangle 5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8" name="Rectangle 5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9" name="Rectangle 5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0" name="Rectangle 5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1" name="Rectangle 6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2" name="Rectangle 6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3" name="Rectangle 6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4" name="Rectangle 6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5" name="Group 65"/>
            <p:cNvGrpSpPr/>
            <p:nvPr/>
          </p:nvGrpSpPr>
          <p:grpSpPr>
            <a:xfrm>
              <a:off x="1295400" y="5545723"/>
              <a:ext cx="3048000" cy="338554"/>
              <a:chOff x="1295400" y="5393323"/>
              <a:chExt cx="3048000" cy="338554"/>
            </a:xfrm>
          </p:grpSpPr>
          <p:sp>
            <p:nvSpPr>
              <p:cNvPr id="67" name="Rectangle 6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8" name="Rectangle 6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9" name="Rectangle 6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0" name="Rectangle 6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1" name="Rectangle 7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2" name="Rectangle 7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3" name="Rectangle 7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4" name="Rectangle 7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5" name="Rectangle 7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6" name="Rectangle 7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7" name="Rectangle 7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6" name="Group 77"/>
            <p:cNvGrpSpPr/>
            <p:nvPr/>
          </p:nvGrpSpPr>
          <p:grpSpPr>
            <a:xfrm>
              <a:off x="1600200" y="5926723"/>
              <a:ext cx="3048000" cy="338554"/>
              <a:chOff x="1295400" y="5393323"/>
              <a:chExt cx="3048000" cy="338554"/>
            </a:xfrm>
          </p:grpSpPr>
          <p:sp>
            <p:nvSpPr>
              <p:cNvPr id="79" name="Rectangle 7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0" name="Rectangle 79"/>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1" name="Rectangle 80"/>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2" name="Rectangle 8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3" name="Rectangle 8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4" name="Rectangle 8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5" name="Rectangle 8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6" name="Rectangle 8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7" name="Rectangle 8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8" name="Rectangle 8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9" name="Rectangle 8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90" name="TextBox 89"/>
            <p:cNvSpPr txBox="1"/>
            <p:nvPr/>
          </p:nvSpPr>
          <p:spPr>
            <a:xfrm>
              <a:off x="4724400" y="5545723"/>
              <a:ext cx="36576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3 cycles</a:t>
              </a:r>
            </a:p>
            <a:p>
              <a:pPr eaLnBrk="1" hangingPunct="1">
                <a:spcBef>
                  <a:spcPct val="0"/>
                </a:spcBef>
              </a:pPr>
              <a:r>
                <a:rPr lang="en-US" sz="2000" dirty="0" smtClean="0">
                  <a:solidFill>
                    <a:prstClr val="black"/>
                  </a:solidFill>
                  <a:latin typeface="Calibri"/>
                  <a:ea typeface="ＭＳ Ｐゴシック"/>
                  <a:cs typeface="Calibri"/>
                </a:rPr>
                <a:t>CPI = 3/3 =1</a:t>
              </a:r>
            </a:p>
          </p:txBody>
        </p:sp>
        <p:sp>
          <p:nvSpPr>
            <p:cNvPr id="91" name="TextBox 90"/>
            <p:cNvSpPr txBox="1"/>
            <p:nvPr/>
          </p:nvSpPr>
          <p:spPr>
            <a:xfrm>
              <a:off x="1905000" y="5105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92" name="TextBox 91"/>
            <p:cNvSpPr txBox="1"/>
            <p:nvPr/>
          </p:nvSpPr>
          <p:spPr>
            <a:xfrm>
              <a:off x="2286000" y="5486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93" name="TextBox 92"/>
            <p:cNvSpPr txBox="1"/>
            <p:nvPr/>
          </p:nvSpPr>
          <p:spPr>
            <a:xfrm>
              <a:off x="2667000" y="5867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
        <p:nvSpPr>
          <p:cNvPr id="121" name="TextBox 120"/>
          <p:cNvSpPr txBox="1"/>
          <p:nvPr/>
        </p:nvSpPr>
        <p:spPr>
          <a:xfrm>
            <a:off x="4794758" y="335683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4 cycles</a:t>
            </a:r>
          </a:p>
          <a:p>
            <a:pPr eaLnBrk="1" hangingPunct="1">
              <a:spcBef>
                <a:spcPct val="0"/>
              </a:spcBef>
            </a:pPr>
            <a:r>
              <a:rPr lang="en-US" sz="2000" dirty="0" smtClean="0">
                <a:solidFill>
                  <a:prstClr val="black"/>
                </a:solidFill>
                <a:latin typeface="Calibri"/>
                <a:ea typeface="ＭＳ Ｐゴシック"/>
                <a:cs typeface="Calibri"/>
              </a:rPr>
              <a:t>CPI = 4/3 = 1.33</a:t>
            </a:r>
          </a:p>
        </p:txBody>
      </p:sp>
      <p:grpSp>
        <p:nvGrpSpPr>
          <p:cNvPr id="3" name="Group 2"/>
          <p:cNvGrpSpPr/>
          <p:nvPr/>
        </p:nvGrpSpPr>
        <p:grpSpPr>
          <a:xfrm>
            <a:off x="838200" y="2819400"/>
            <a:ext cx="3962400" cy="1577678"/>
            <a:chOff x="838200" y="2819400"/>
            <a:chExt cx="3962400" cy="1577678"/>
          </a:xfrm>
        </p:grpSpPr>
        <p:grpSp>
          <p:nvGrpSpPr>
            <p:cNvPr id="158" name="Group 77"/>
            <p:cNvGrpSpPr/>
            <p:nvPr/>
          </p:nvGrpSpPr>
          <p:grpSpPr>
            <a:xfrm>
              <a:off x="1752600" y="3994736"/>
              <a:ext cx="3048000" cy="338554"/>
              <a:chOff x="1295400" y="5393323"/>
              <a:chExt cx="3048000" cy="338554"/>
            </a:xfrm>
          </p:grpSpPr>
          <p:sp>
            <p:nvSpPr>
              <p:cNvPr id="159" name="Rectangle 15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0" name="Rectangle 159"/>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1" name="Rectangle 160"/>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2" name="Rectangle 16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3" name="Rectangle 16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4" name="Rectangle 16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5" name="Rectangle 16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6" name="Rectangle 16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7" name="Rectangle 16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8" name="Rectangle 16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9" name="Rectangle 16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8" name="Group 64"/>
            <p:cNvGrpSpPr/>
            <p:nvPr/>
          </p:nvGrpSpPr>
          <p:grpSpPr>
            <a:xfrm>
              <a:off x="838200" y="2878723"/>
              <a:ext cx="3048000" cy="338554"/>
              <a:chOff x="1295400" y="5393323"/>
              <a:chExt cx="3048000" cy="338554"/>
            </a:xfrm>
          </p:grpSpPr>
          <p:sp>
            <p:nvSpPr>
              <p:cNvPr id="147" name="Rectangle 14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8" name="Rectangle 14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9" name="Rectangle 14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0" name="Rectangle 14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1" name="Rectangle 15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2" name="Rectangle 15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3" name="Rectangle 15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4" name="Rectangle 15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5" name="Rectangle 15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6" name="Rectangle 15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7" name="Rectangle 15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9" name="Group 65"/>
            <p:cNvGrpSpPr/>
            <p:nvPr/>
          </p:nvGrpSpPr>
          <p:grpSpPr>
            <a:xfrm>
              <a:off x="1143000" y="3259723"/>
              <a:ext cx="3048000" cy="338554"/>
              <a:chOff x="1295400" y="5393323"/>
              <a:chExt cx="3048000" cy="338554"/>
            </a:xfrm>
          </p:grpSpPr>
          <p:sp>
            <p:nvSpPr>
              <p:cNvPr id="136" name="Rectangle 135"/>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7" name="Rectangle 13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8" name="Rectangle 13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9" name="Rectangle 13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0" name="Rectangle 13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1" name="Rectangle 140"/>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2" name="Rectangle 141"/>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3" name="Rectangle 142"/>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4" name="Rectangle 143"/>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5" name="Rectangle 144"/>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6" name="Rectangle 145"/>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20" name="Group 77"/>
            <p:cNvGrpSpPr/>
            <p:nvPr/>
          </p:nvGrpSpPr>
          <p:grpSpPr>
            <a:xfrm>
              <a:off x="1447800" y="3613736"/>
              <a:ext cx="3048000" cy="338554"/>
              <a:chOff x="1295400" y="5393323"/>
              <a:chExt cx="3048000" cy="338554"/>
            </a:xfrm>
            <a:solidFill>
              <a:schemeClr val="bg2"/>
            </a:solidFill>
          </p:grpSpPr>
          <p:sp>
            <p:nvSpPr>
              <p:cNvPr id="125" name="Rectangle 124"/>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6" name="Rectangle 125"/>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7" name="Rectangle 126"/>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8" name="Rectangle 127"/>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9" name="Rectangle 128"/>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0" name="Rectangle 129"/>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1" name="Rectangle 130"/>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2" name="Rectangle 131"/>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3" name="Rectangle 132"/>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4" name="Rectangle 133"/>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5" name="Rectangle 134"/>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122" name="TextBox 121"/>
            <p:cNvSpPr txBox="1"/>
            <p:nvPr/>
          </p:nvSpPr>
          <p:spPr>
            <a:xfrm>
              <a:off x="1752600" y="2819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123" name="TextBox 122"/>
            <p:cNvSpPr txBox="1"/>
            <p:nvPr/>
          </p:nvSpPr>
          <p:spPr>
            <a:xfrm>
              <a:off x="2133600" y="3200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124" name="TextBox 123"/>
            <p:cNvSpPr txBox="1"/>
            <p:nvPr/>
          </p:nvSpPr>
          <p:spPr>
            <a:xfrm>
              <a:off x="2895600" y="3935413"/>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sp>
          <p:nvSpPr>
            <p:cNvPr id="170" name="TextBox 169"/>
            <p:cNvSpPr txBox="1"/>
            <p:nvPr/>
          </p:nvSpPr>
          <p:spPr>
            <a:xfrm>
              <a:off x="2743200" y="3554413"/>
              <a:ext cx="1060958"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a:t>
              </a:r>
            </a:p>
          </p:txBody>
        </p:sp>
      </p:grpSp>
      <p:sp>
        <p:nvSpPr>
          <p:cNvPr id="284" name="TextBox 283"/>
          <p:cNvSpPr txBox="1"/>
          <p:nvPr/>
        </p:nvSpPr>
        <p:spPr>
          <a:xfrm>
            <a:off x="4038600" y="1001411"/>
            <a:ext cx="4953000" cy="707886"/>
          </a:xfrm>
          <a:prstGeom prst="rect">
            <a:avLst/>
          </a:prstGeom>
          <a:noFill/>
          <a:ln>
            <a:solidFill>
              <a:srgbClr val="000000"/>
            </a:solidFill>
          </a:ln>
        </p:spPr>
        <p:txBody>
          <a:bodyPr wrap="square" rtlCol="0">
            <a:spAutoFit/>
          </a:bodyPr>
          <a:lstStyle/>
          <a:p>
            <a:pPr eaLnBrk="1" hangingPunct="1">
              <a:spcBef>
                <a:spcPct val="0"/>
              </a:spcBef>
            </a:pPr>
            <a:r>
              <a:rPr lang="en-US" sz="2000" i="1" dirty="0" smtClean="0">
                <a:solidFill>
                  <a:prstClr val="black"/>
                </a:solidFill>
                <a:latin typeface="Calibri"/>
                <a:ea typeface="ＭＳ Ｐゴシック"/>
                <a:cs typeface="Calibri"/>
              </a:rPr>
              <a:t>Measure from when first instruction finishes to when last instruction in sequence finishes.</a:t>
            </a:r>
          </a:p>
        </p:txBody>
      </p:sp>
      <p:sp>
        <p:nvSpPr>
          <p:cNvPr id="285" name="TextBox 284"/>
          <p:cNvSpPr txBox="1"/>
          <p:nvPr/>
        </p:nvSpPr>
        <p:spPr>
          <a:xfrm>
            <a:off x="4953000" y="508560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5cycles</a:t>
            </a:r>
          </a:p>
          <a:p>
            <a:pPr eaLnBrk="1" hangingPunct="1">
              <a:spcBef>
                <a:spcPct val="0"/>
              </a:spcBef>
            </a:pPr>
            <a:r>
              <a:rPr lang="en-US" sz="2000" dirty="0" smtClean="0">
                <a:solidFill>
                  <a:prstClr val="black"/>
                </a:solidFill>
                <a:latin typeface="Calibri"/>
                <a:ea typeface="ＭＳ Ｐゴシック"/>
                <a:cs typeface="Calibri"/>
              </a:rPr>
              <a:t>CPI = 5/3 = 1.67</a:t>
            </a:r>
          </a:p>
        </p:txBody>
      </p:sp>
      <p:grpSp>
        <p:nvGrpSpPr>
          <p:cNvPr id="5" name="Group 4"/>
          <p:cNvGrpSpPr/>
          <p:nvPr/>
        </p:nvGrpSpPr>
        <p:grpSpPr>
          <a:xfrm>
            <a:off x="838200" y="4446587"/>
            <a:ext cx="4267200" cy="1958678"/>
            <a:chOff x="838200" y="4446587"/>
            <a:chExt cx="4267200" cy="1958678"/>
          </a:xfrm>
        </p:grpSpPr>
        <p:grpSp>
          <p:nvGrpSpPr>
            <p:cNvPr id="219" name="Group 77"/>
            <p:cNvGrpSpPr/>
            <p:nvPr/>
          </p:nvGrpSpPr>
          <p:grpSpPr>
            <a:xfrm>
              <a:off x="2057400" y="6002923"/>
              <a:ext cx="3048000" cy="338554"/>
              <a:chOff x="1295400" y="5393323"/>
              <a:chExt cx="3048000" cy="338554"/>
            </a:xfrm>
          </p:grpSpPr>
          <p:sp>
            <p:nvSpPr>
              <p:cNvPr id="220" name="Rectangle 219"/>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1" name="Rectangle 220"/>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2" name="Rectangle 221"/>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3" name="Rectangle 222"/>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4" name="Rectangle 223"/>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5" name="Rectangle 224"/>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6" name="Rectangle 225"/>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7" name="Rectangle 226"/>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8" name="Rectangle 227"/>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9" name="Rectangle 228"/>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0" name="Rectangle 229"/>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231" name="Group 64"/>
            <p:cNvGrpSpPr/>
            <p:nvPr/>
          </p:nvGrpSpPr>
          <p:grpSpPr>
            <a:xfrm>
              <a:off x="838200" y="4505910"/>
              <a:ext cx="3048000" cy="338554"/>
              <a:chOff x="1295400" y="5393323"/>
              <a:chExt cx="3048000" cy="338554"/>
            </a:xfrm>
          </p:grpSpPr>
          <p:sp>
            <p:nvSpPr>
              <p:cNvPr id="232" name="Rectangle 231"/>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3" name="Rectangle 232"/>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4" name="Rectangle 233"/>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5" name="Rectangle 234"/>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6" name="Rectangle 235"/>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7" name="Rectangle 236"/>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8" name="Rectangle 237"/>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9" name="Rectangle 238"/>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0" name="Rectangle 239"/>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1" name="Rectangle 240"/>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2" name="Rectangle 241"/>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7" name="TextBox 266"/>
            <p:cNvSpPr txBox="1"/>
            <p:nvPr/>
          </p:nvSpPr>
          <p:spPr>
            <a:xfrm>
              <a:off x="1752600" y="4446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grpSp>
          <p:nvGrpSpPr>
            <p:cNvPr id="288" name="Group 287"/>
            <p:cNvGrpSpPr/>
            <p:nvPr/>
          </p:nvGrpSpPr>
          <p:grpSpPr>
            <a:xfrm>
              <a:off x="1447800" y="5181600"/>
              <a:ext cx="3048000" cy="461665"/>
              <a:chOff x="1143000" y="4827587"/>
              <a:chExt cx="3048000" cy="461665"/>
            </a:xfrm>
          </p:grpSpPr>
          <p:grpSp>
            <p:nvGrpSpPr>
              <p:cNvPr id="243" name="Group 65"/>
              <p:cNvGrpSpPr/>
              <p:nvPr/>
            </p:nvGrpSpPr>
            <p:grpSpPr>
              <a:xfrm>
                <a:off x="1143000" y="4886910"/>
                <a:ext cx="3048000" cy="338554"/>
                <a:chOff x="1295400" y="5393323"/>
                <a:chExt cx="3048000" cy="338554"/>
              </a:xfrm>
            </p:grpSpPr>
            <p:sp>
              <p:nvSpPr>
                <p:cNvPr id="244" name="Rectangle 24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5" name="Rectangle 24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6" name="Rectangle 24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7" name="Rectangle 24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8" name="Rectangle 24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9" name="Rectangle 24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0" name="Rectangle 24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1" name="Rectangle 25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2" name="Rectangle 25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3" name="Rectangle 25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4" name="Rectangle 25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8" name="TextBox 267"/>
              <p:cNvSpPr txBox="1"/>
              <p:nvPr/>
            </p:nvSpPr>
            <p:spPr>
              <a:xfrm>
                <a:off x="2133600" y="4827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grpSp>
        <p:sp>
          <p:nvSpPr>
            <p:cNvPr id="269" name="TextBox 268"/>
            <p:cNvSpPr txBox="1"/>
            <p:nvPr/>
          </p:nvSpPr>
          <p:spPr>
            <a:xfrm>
              <a:off x="2895600" y="5562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nvGrpSpPr>
            <p:cNvPr id="287" name="Group 286"/>
            <p:cNvGrpSpPr/>
            <p:nvPr/>
          </p:nvGrpSpPr>
          <p:grpSpPr>
            <a:xfrm>
              <a:off x="1143000" y="4800600"/>
              <a:ext cx="3048000" cy="461665"/>
              <a:chOff x="1447800" y="5181600"/>
              <a:chExt cx="3048000" cy="461665"/>
            </a:xfrm>
          </p:grpSpPr>
          <p:grpSp>
            <p:nvGrpSpPr>
              <p:cNvPr id="255" name="Group 77"/>
              <p:cNvGrpSpPr/>
              <p:nvPr/>
            </p:nvGrpSpPr>
            <p:grpSpPr>
              <a:xfrm>
                <a:off x="1447800" y="5240923"/>
                <a:ext cx="3048000" cy="338554"/>
                <a:chOff x="1295400" y="5393323"/>
                <a:chExt cx="3048000" cy="338554"/>
              </a:xfrm>
              <a:solidFill>
                <a:schemeClr val="bg2"/>
              </a:solidFill>
            </p:grpSpPr>
            <p:sp>
              <p:nvSpPr>
                <p:cNvPr id="256" name="Rectangle 255"/>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7" name="Rectangle 25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8" name="Rectangle 25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9" name="Rectangle 25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0" name="Rectangle 25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1" name="Rectangle 260"/>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2" name="Rectangle 261"/>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3" name="Rectangle 262"/>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4" name="Rectangle 263"/>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5" name="Rectangle 264"/>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6" name="Rectangle 265"/>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70" name="TextBox 269"/>
              <p:cNvSpPr txBox="1"/>
              <p:nvPr/>
            </p:nvSpPr>
            <p:spPr>
              <a:xfrm>
                <a:off x="2743200" y="5181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1</a:t>
                </a:r>
              </a:p>
            </p:txBody>
          </p:sp>
        </p:grpSp>
        <p:grpSp>
          <p:nvGrpSpPr>
            <p:cNvPr id="271" name="Group 77"/>
            <p:cNvGrpSpPr/>
            <p:nvPr/>
          </p:nvGrpSpPr>
          <p:grpSpPr>
            <a:xfrm>
              <a:off x="1752600" y="5621923"/>
              <a:ext cx="3048000" cy="338554"/>
              <a:chOff x="1295400" y="5393323"/>
              <a:chExt cx="3048000" cy="338554"/>
            </a:xfrm>
            <a:solidFill>
              <a:schemeClr val="bg2"/>
            </a:solidFill>
          </p:grpSpPr>
          <p:sp>
            <p:nvSpPr>
              <p:cNvPr id="272" name="Rectangle 271"/>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3" name="Rectangle 272"/>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4" name="Rectangle 273"/>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5" name="Rectangle 274"/>
              <p:cNvSpPr/>
              <p:nvPr/>
            </p:nvSpPr>
            <p:spPr bwMode="auto">
              <a:xfrm>
                <a:off x="19050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6" name="Rectangle 275"/>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7" name="Rectangle 276"/>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8" name="Rectangle 277"/>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9" name="Rectangle 278"/>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0" name="Rectangle 279"/>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1" name="Rectangle 280"/>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2" name="Rectangle 281"/>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83" name="TextBox 282"/>
            <p:cNvSpPr txBox="1"/>
            <p:nvPr/>
          </p:nvSpPr>
          <p:spPr>
            <a:xfrm>
              <a:off x="3048000" y="5562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2</a:t>
              </a:r>
            </a:p>
          </p:txBody>
        </p:sp>
        <p:sp>
          <p:nvSpPr>
            <p:cNvPr id="286" name="TextBox 285"/>
            <p:cNvSpPr txBox="1"/>
            <p:nvPr/>
          </p:nvSpPr>
          <p:spPr>
            <a:xfrm>
              <a:off x="3276600" y="5943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Tree>
    <p:extLst>
      <p:ext uri="{BB962C8B-B14F-4D97-AF65-F5344CB8AC3E}">
        <p14:creationId xmlns:p14="http://schemas.microsoft.com/office/powerpoint/2010/main" val="27480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消减结构相关</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当两条指令同时需要相同的硬件资源时，就会发生结构相关（冲突）</a:t>
            </a:r>
            <a:endParaRPr lang="en-US" altLang="zh-CN" dirty="0" smtClean="0"/>
          </a:p>
          <a:p>
            <a:pPr lvl="1"/>
            <a:r>
              <a:rPr lang="zh-CN" altLang="en-US" dirty="0" smtClean="0"/>
              <a:t>方法</a:t>
            </a:r>
            <a:r>
              <a:rPr lang="en-US" altLang="zh-CN" dirty="0" smtClean="0"/>
              <a:t>1</a:t>
            </a:r>
            <a:r>
              <a:rPr lang="zh-CN" altLang="en-US" dirty="0" smtClean="0"/>
              <a:t>：通过将新指令延迟到前一条指令执行完（释放资源后）执行</a:t>
            </a:r>
            <a:endParaRPr lang="en-US" dirty="0" smtClean="0"/>
          </a:p>
          <a:p>
            <a:pPr lvl="1"/>
            <a:r>
              <a:rPr lang="zh-CN" altLang="en-US" dirty="0" smtClean="0"/>
              <a:t>方法</a:t>
            </a:r>
            <a:r>
              <a:rPr lang="en-US" altLang="zh-CN" dirty="0" smtClean="0"/>
              <a:t>2</a:t>
            </a:r>
            <a:r>
              <a:rPr lang="zh-CN" altLang="en-US" dirty="0" smtClean="0"/>
              <a:t>：增加新的资源</a:t>
            </a:r>
            <a:endParaRPr lang="en-US" dirty="0" smtClean="0"/>
          </a:p>
          <a:p>
            <a:pPr lvl="2"/>
            <a:r>
              <a:rPr lang="en-US" dirty="0" smtClean="0"/>
              <a:t>E.g., </a:t>
            </a:r>
            <a:r>
              <a:rPr lang="zh-CN" altLang="en-US" dirty="0" smtClean="0"/>
              <a:t>如果两条指令同时需要操作存储器，可以通过增加到两个存储器操作端口来避免结构冲突</a:t>
            </a:r>
            <a:endParaRPr lang="en-US" dirty="0" smtClean="0"/>
          </a:p>
          <a:p>
            <a:r>
              <a:rPr lang="zh-CN" altLang="en-US" dirty="0" smtClean="0"/>
              <a:t>经典的</a:t>
            </a:r>
            <a:r>
              <a:rPr lang="en-US" dirty="0" smtClean="0"/>
              <a:t> RISC 5-</a:t>
            </a:r>
            <a:r>
              <a:rPr lang="zh-CN" altLang="en-US" dirty="0" smtClean="0"/>
              <a:t>段整型数流水线通过设计可以没有结构相关</a:t>
            </a:r>
            <a:endParaRPr lang="en-US" dirty="0" smtClean="0"/>
          </a:p>
          <a:p>
            <a:pPr lvl="1"/>
            <a:r>
              <a:rPr lang="zh-CN" altLang="en-US" dirty="0" smtClean="0"/>
              <a:t>很多</a:t>
            </a:r>
            <a:r>
              <a:rPr lang="en-US" altLang="zh-CN" dirty="0" smtClean="0"/>
              <a:t>RISC</a:t>
            </a:r>
            <a:r>
              <a:rPr lang="zh-CN" altLang="en-US" dirty="0" smtClean="0"/>
              <a:t>实现在多周期操作时存在结构相关</a:t>
            </a:r>
            <a:endParaRPr lang="en-US" altLang="zh-CN" dirty="0" smtClean="0"/>
          </a:p>
          <a:p>
            <a:pPr lvl="2"/>
            <a:r>
              <a:rPr lang="zh-CN" altLang="en-US" dirty="0" smtClean="0"/>
              <a:t>例如多周期操作的</a:t>
            </a:r>
            <a:r>
              <a:rPr lang="en-US" dirty="0" smtClean="0"/>
              <a:t>multipliers, dividers, floating-point units</a:t>
            </a:r>
            <a:r>
              <a:rPr lang="zh-CN" altLang="en-US" dirty="0" smtClean="0"/>
              <a:t>等，由于没有多个寄存器文件写端口 导致 结构冲突</a:t>
            </a:r>
            <a:endParaRPr lang="en-US" dirty="0" smtClean="0"/>
          </a:p>
        </p:txBody>
      </p:sp>
      <p:sp>
        <p:nvSpPr>
          <p:cNvPr id="4" name="Slide Number Placeholder 3"/>
          <p:cNvSpPr>
            <a:spLocks noGrp="1"/>
          </p:cNvSpPr>
          <p:nvPr>
            <p:ph type="sldNum" sz="quarter" idx="12"/>
          </p:nvPr>
        </p:nvSpPr>
        <p:spPr/>
        <p:txBody>
          <a:bodyPr/>
          <a:lstStyle/>
          <a:p>
            <a:fld id="{09432D5D-1C6C-5D43-8B5F-A64558DA2881}" type="slidenum">
              <a:rPr lang="en-US" smtClean="0"/>
              <a:pPr/>
              <a:t>13</a:t>
            </a:fld>
            <a:endParaRPr lang="en-US"/>
          </a:p>
        </p:txBody>
      </p:sp>
    </p:spTree>
    <p:extLst>
      <p:ext uri="{BB962C8B-B14F-4D97-AF65-F5344CB8AC3E}">
        <p14:creationId xmlns:p14="http://schemas.microsoft.com/office/powerpoint/2010/main" val="34872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p:txBody>
          <a:bodyPr/>
          <a:lstStyle/>
          <a:p>
            <a:r>
              <a:rPr lang="zh-CN" altLang="en-US" smtClean="0"/>
              <a:t>三种基本的数据相关</a:t>
            </a:r>
            <a:r>
              <a:rPr lang="en-US" altLang="zh-CN" smtClean="0"/>
              <a:t> </a:t>
            </a:r>
            <a:endParaRPr lang="en-US" altLang="zh-CN" dirty="0" smtClean="0"/>
          </a:p>
        </p:txBody>
      </p:sp>
      <p:sp>
        <p:nvSpPr>
          <p:cNvPr id="54276" name="Rectangle 2"/>
          <p:cNvSpPr>
            <a:spLocks noGrp="1" noChangeArrowheads="1"/>
          </p:cNvSpPr>
          <p:nvPr>
            <p:ph type="body" idx="1"/>
          </p:nvPr>
        </p:nvSpPr>
        <p:spPr/>
        <p:txBody>
          <a:bodyPr>
            <a:normAutofit fontScale="92500" lnSpcReduction="10000"/>
          </a:bodyPr>
          <a:lstStyle/>
          <a:p>
            <a:r>
              <a:rPr lang="zh-CN" altLang="en-US" sz="2400" dirty="0" smtClean="0"/>
              <a:t>写后读相关(</a:t>
            </a:r>
            <a:r>
              <a:rPr lang="en-US" altLang="zh-CN" sz="2400" dirty="0" smtClean="0"/>
              <a:t>Read After Write (RAW)) </a:t>
            </a:r>
            <a:br>
              <a:rPr lang="en-US" altLang="zh-CN" sz="2400" dirty="0" smtClean="0"/>
            </a:br>
            <a:endParaRPr lang="en-US" altLang="zh-CN" sz="2400" dirty="0" smtClean="0"/>
          </a:p>
          <a:p>
            <a:pPr lvl="1"/>
            <a:r>
              <a:rPr lang="zh-CN" altLang="en-US" sz="2000" dirty="0" smtClean="0"/>
              <a:t>由于实际的数据交换需求而引起的</a:t>
            </a:r>
            <a:endParaRPr lang="en-US" altLang="zh-CN" sz="2000" dirty="0" smtClean="0"/>
          </a:p>
          <a:p>
            <a:r>
              <a:rPr lang="zh-CN" altLang="en-US" sz="2400" dirty="0" smtClean="0"/>
              <a:t>读后写相关（</a:t>
            </a:r>
            <a:r>
              <a:rPr lang="en-US" altLang="zh-CN" sz="2400" dirty="0" smtClean="0"/>
              <a:t>Write After Read (WAR) </a:t>
            </a:r>
            <a:br>
              <a:rPr lang="en-US" altLang="zh-CN" sz="2400" dirty="0" smtClean="0"/>
            </a:br>
            <a:endParaRPr lang="en-US" altLang="zh-CN" sz="2400" dirty="0" smtClean="0"/>
          </a:p>
          <a:p>
            <a:endParaRPr lang="en-US" altLang="zh-CN" sz="2400" dirty="0" smtClean="0"/>
          </a:p>
          <a:p>
            <a:pPr lvl="1"/>
            <a:r>
              <a:rPr lang="zh-CN" altLang="en-US" sz="2000" dirty="0" smtClean="0"/>
              <a:t>编译器编写者称之为</a:t>
            </a:r>
            <a:r>
              <a:rPr lang="en-US" altLang="zh-CN" sz="2000" dirty="0" smtClean="0"/>
              <a:t>“anti-dependence”（</a:t>
            </a:r>
            <a:r>
              <a:rPr lang="zh-CN" altLang="en-US" sz="2000" dirty="0" smtClean="0"/>
              <a:t>反相关），是由于重复使用寄存器名</a:t>
            </a:r>
            <a:r>
              <a:rPr lang="en-US" altLang="zh-CN" sz="2000" dirty="0" smtClean="0"/>
              <a:t>“</a:t>
            </a:r>
            <a:r>
              <a:rPr lang="en-US" altLang="zh-CN" sz="2000" b="1" dirty="0" smtClean="0">
                <a:solidFill>
                  <a:srgbClr val="FF0000"/>
                </a:solidFill>
              </a:rPr>
              <a:t>x1</a:t>
            </a:r>
            <a:r>
              <a:rPr lang="en-US" altLang="zh-CN" sz="2000" dirty="0" smtClean="0"/>
              <a:t>”</a:t>
            </a:r>
            <a:r>
              <a:rPr lang="zh-CN" altLang="en-US" sz="2000" dirty="0" smtClean="0"/>
              <a:t>引起的.</a:t>
            </a:r>
            <a:endParaRPr lang="en-US" altLang="zh-CN" sz="2000" dirty="0" smtClean="0"/>
          </a:p>
          <a:p>
            <a:pPr lvl="1"/>
            <a:endParaRPr lang="zh-CN" altLang="en-US" sz="2000" dirty="0" smtClean="0"/>
          </a:p>
          <a:p>
            <a:r>
              <a:rPr lang="zh-CN" altLang="en-US" sz="2400" dirty="0" smtClean="0"/>
              <a:t>写后写相关（</a:t>
            </a:r>
            <a:r>
              <a:rPr lang="en-US" altLang="zh-CN" sz="2400" dirty="0" smtClean="0"/>
              <a:t>Write After Write (WAW)） </a:t>
            </a:r>
          </a:p>
          <a:p>
            <a:pPr lvl="1"/>
            <a:endParaRPr lang="en-US" altLang="zh-CN" sz="2000" dirty="0" smtClean="0"/>
          </a:p>
          <a:p>
            <a:pPr lvl="1"/>
            <a:endParaRPr lang="en-US" altLang="zh-CN" sz="2000" dirty="0" smtClean="0"/>
          </a:p>
          <a:p>
            <a:pPr lvl="1"/>
            <a:r>
              <a:rPr lang="zh-CN" altLang="en-US" sz="2000" dirty="0" smtClean="0"/>
              <a:t>编译器编写者称之为</a:t>
            </a:r>
            <a:r>
              <a:rPr lang="en-US" altLang="zh-CN" sz="2000" dirty="0" smtClean="0"/>
              <a:t>“output dependence” ，</a:t>
            </a:r>
            <a:r>
              <a:rPr lang="zh-CN" altLang="en-US" sz="2000" dirty="0" smtClean="0"/>
              <a:t>也是由于重复使用寄存器名</a:t>
            </a:r>
            <a:r>
              <a:rPr lang="en-US" altLang="zh-CN" sz="2000" dirty="0" smtClean="0"/>
              <a:t> “</a:t>
            </a:r>
            <a:r>
              <a:rPr lang="en-US" altLang="zh-CN" sz="2000" b="1" dirty="0" smtClean="0">
                <a:solidFill>
                  <a:srgbClr val="FF0000"/>
                </a:solidFill>
              </a:rPr>
              <a:t>x1</a:t>
            </a:r>
            <a:r>
              <a:rPr lang="en-US" altLang="zh-CN" sz="2000" dirty="0" smtClean="0"/>
              <a:t>”</a:t>
            </a:r>
            <a:r>
              <a:rPr lang="zh-CN" altLang="en-US" sz="2000" dirty="0" smtClean="0"/>
              <a:t>引起的.</a:t>
            </a:r>
          </a:p>
          <a:p>
            <a:pPr lvl="1"/>
            <a:r>
              <a:rPr lang="zh-CN" altLang="en-US" sz="2000" dirty="0" smtClean="0"/>
              <a:t>在后面的复杂的流水线中我们将会看到</a:t>
            </a:r>
            <a:r>
              <a:rPr lang="en-US" altLang="zh-CN" sz="2000" dirty="0" smtClean="0"/>
              <a:t> WAR </a:t>
            </a:r>
            <a:r>
              <a:rPr lang="zh-CN" altLang="en-US" sz="2000" dirty="0" smtClean="0"/>
              <a:t>和</a:t>
            </a:r>
            <a:r>
              <a:rPr lang="en-US" altLang="zh-CN" sz="2000" dirty="0" smtClean="0"/>
              <a:t>WAW </a:t>
            </a:r>
            <a:r>
              <a:rPr lang="zh-CN" altLang="en-US" sz="2000" dirty="0" smtClean="0"/>
              <a:t>相关</a:t>
            </a:r>
          </a:p>
          <a:p>
            <a:endParaRPr lang="en-US" altLang="zh-CN" sz="2400" dirty="0" smtClean="0"/>
          </a:p>
        </p:txBody>
      </p:sp>
      <p:sp>
        <p:nvSpPr>
          <p:cNvPr id="2" name="日期占位符 1"/>
          <p:cNvSpPr>
            <a:spLocks noGrp="1"/>
          </p:cNvSpPr>
          <p:nvPr>
            <p:ph type="dt" sz="half" idx="10"/>
          </p:nvPr>
        </p:nvSpPr>
        <p:spPr/>
        <p:txBody>
          <a:bodyPr/>
          <a:lstStyle/>
          <a:p>
            <a:fld id="{A8EC1861-3703-4A25-8DEC-2662B2434E11}" type="datetime1">
              <a:rPr lang="en-US" altLang="zh-CN" smtClean="0"/>
              <a:pPr/>
              <a:t>3/10/2020</a:t>
            </a:fld>
            <a:endParaRPr lang="zh-CN" altLang="en-US"/>
          </a:p>
        </p:txBody>
      </p:sp>
      <p:sp>
        <p:nvSpPr>
          <p:cNvPr id="542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B6CA7E3-2216-4872-AAAD-3D0961D0F8DE}" type="slidenum">
              <a:rPr lang="en-US" altLang="zh-CN" smtClean="0">
                <a:latin typeface="微软雅黑" panose="020B0503020204020204" pitchFamily="34" charset="-122"/>
              </a:rPr>
              <a:pPr/>
              <a:t>14</a:t>
            </a:fld>
            <a:endParaRPr lang="en-US" altLang="zh-CN" dirty="0">
              <a:latin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2590800" y="2626342"/>
            <a:ext cx="2924175" cy="600075"/>
          </a:xfrm>
          <a:prstGeom prst="rect">
            <a:avLst/>
          </a:prstGeom>
        </p:spPr>
      </p:pic>
      <p:pic>
        <p:nvPicPr>
          <p:cNvPr id="17" name="图片 16"/>
          <p:cNvPicPr>
            <a:picLocks noChangeAspect="1"/>
          </p:cNvPicPr>
          <p:nvPr/>
        </p:nvPicPr>
        <p:blipFill>
          <a:blip r:embed="rId4"/>
          <a:stretch>
            <a:fillRect/>
          </a:stretch>
        </p:blipFill>
        <p:spPr>
          <a:xfrm>
            <a:off x="5456222" y="1575223"/>
            <a:ext cx="2867025" cy="571500"/>
          </a:xfrm>
          <a:prstGeom prst="rect">
            <a:avLst/>
          </a:prstGeom>
        </p:spPr>
      </p:pic>
      <p:pic>
        <p:nvPicPr>
          <p:cNvPr id="18" name="图片 17"/>
          <p:cNvPicPr>
            <a:picLocks noChangeAspect="1"/>
          </p:cNvPicPr>
          <p:nvPr/>
        </p:nvPicPr>
        <p:blipFill>
          <a:blip r:embed="rId5"/>
          <a:stretch>
            <a:fillRect/>
          </a:stretch>
        </p:blipFill>
        <p:spPr>
          <a:xfrm>
            <a:off x="2737960" y="4594326"/>
            <a:ext cx="2924175" cy="514350"/>
          </a:xfrm>
          <a:prstGeom prst="rect">
            <a:avLst/>
          </a:prstGeom>
        </p:spPr>
      </p:pic>
    </p:spTree>
    <p:extLst>
      <p:ext uri="{BB962C8B-B14F-4D97-AF65-F5344CB8AC3E}">
        <p14:creationId xmlns:p14="http://schemas.microsoft.com/office/powerpoint/2010/main" val="36908174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消减数据相关的三种策略</a:t>
            </a:r>
            <a:endParaRPr lang="en-US" dirty="0"/>
          </a:p>
        </p:txBody>
      </p:sp>
      <p:sp>
        <p:nvSpPr>
          <p:cNvPr id="3" name="Content Placeholder 2"/>
          <p:cNvSpPr>
            <a:spLocks noGrp="1"/>
          </p:cNvSpPr>
          <p:nvPr>
            <p:ph idx="1"/>
          </p:nvPr>
        </p:nvSpPr>
        <p:spPr/>
        <p:txBody>
          <a:bodyPr/>
          <a:lstStyle/>
          <a:p>
            <a:r>
              <a:rPr lang="zh-CN" altLang="en-US" sz="3200" dirty="0" smtClean="0"/>
              <a:t>连锁机制（</a:t>
            </a:r>
            <a:r>
              <a:rPr lang="en-US" sz="3200" dirty="0" smtClean="0"/>
              <a:t>Interlock</a:t>
            </a:r>
            <a:r>
              <a:rPr lang="zh-CN" altLang="en-US" sz="3200" dirty="0" smtClean="0"/>
              <a:t>）</a:t>
            </a:r>
            <a:endParaRPr lang="en-US" sz="3200" dirty="0" smtClean="0"/>
          </a:p>
          <a:p>
            <a:pPr lvl="1"/>
            <a:r>
              <a:rPr lang="zh-CN" altLang="en-US" dirty="0" smtClean="0"/>
              <a:t>在</a:t>
            </a:r>
            <a:r>
              <a:rPr lang="en-US" altLang="zh-CN" dirty="0"/>
              <a:t>issue</a:t>
            </a:r>
            <a:r>
              <a:rPr lang="zh-CN" altLang="en-US" dirty="0" smtClean="0"/>
              <a:t>阶段保持当前相关</a:t>
            </a:r>
            <a:r>
              <a:rPr lang="zh-CN" altLang="en-US" dirty="0"/>
              <a:t>指令，</a:t>
            </a:r>
            <a:r>
              <a:rPr lang="zh-CN" altLang="en-US" dirty="0" smtClean="0"/>
              <a:t>等待相关解除</a:t>
            </a:r>
            <a:endParaRPr lang="en-US" sz="2400" dirty="0" smtClean="0"/>
          </a:p>
          <a:p>
            <a:r>
              <a:rPr lang="zh-CN" altLang="en-US" sz="3200" dirty="0" smtClean="0"/>
              <a:t>设置旁路定向路径（</a:t>
            </a:r>
            <a:r>
              <a:rPr lang="en-US" sz="3200" dirty="0" smtClean="0"/>
              <a:t>Bypass </a:t>
            </a:r>
            <a:r>
              <a:rPr lang="en-US" dirty="0" smtClean="0"/>
              <a:t>or Forwarding)</a:t>
            </a:r>
            <a:endParaRPr lang="en-US" sz="3200" dirty="0" smtClean="0"/>
          </a:p>
          <a:p>
            <a:pPr lvl="1"/>
            <a:r>
              <a:rPr lang="zh-CN" altLang="en-US" sz="2400" dirty="0" smtClean="0"/>
              <a:t>只要结果可用，通过旁路尽快传递数据</a:t>
            </a:r>
            <a:endParaRPr lang="en-US" sz="2400" dirty="0" smtClean="0"/>
          </a:p>
          <a:p>
            <a:r>
              <a:rPr lang="zh-CN" altLang="en-US" sz="3200" dirty="0" smtClean="0"/>
              <a:t>投机（</a:t>
            </a:r>
            <a:r>
              <a:rPr lang="en-US" sz="3200" dirty="0" smtClean="0"/>
              <a:t>Speculate</a:t>
            </a:r>
            <a:r>
              <a:rPr lang="zh-CN" altLang="en-US" sz="3200" dirty="0" smtClean="0"/>
              <a:t>）</a:t>
            </a:r>
            <a:endParaRPr lang="en-US" sz="3200" dirty="0" smtClean="0"/>
          </a:p>
          <a:p>
            <a:pPr lvl="1"/>
            <a:r>
              <a:rPr lang="zh-CN" altLang="en-US" sz="2400" dirty="0" smtClean="0"/>
              <a:t>猜测一个值继续，如果猜测错了再更正</a:t>
            </a:r>
            <a:endParaRPr lang="en-US" sz="2400" dirty="0"/>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8923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Interlocking Versus Bypassing</a:t>
            </a: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16</a:t>
            </a:fld>
            <a:endParaRPr lang="en-US"/>
          </a:p>
        </p:txBody>
      </p:sp>
      <p:sp>
        <p:nvSpPr>
          <p:cNvPr id="217" name="TextBox 216"/>
          <p:cNvSpPr txBox="1"/>
          <p:nvPr/>
        </p:nvSpPr>
        <p:spPr>
          <a:xfrm>
            <a:off x="3505200" y="914400"/>
            <a:ext cx="2770410" cy="830997"/>
          </a:xfrm>
          <a:prstGeom prst="rect">
            <a:avLst/>
          </a:prstGeom>
          <a:noFill/>
        </p:spPr>
        <p:txBody>
          <a:bodyPr wrap="none" rtlCol="0">
            <a:spAutoFit/>
          </a:bodyPr>
          <a:lstStyle/>
          <a:p>
            <a:pPr eaLnBrk="1" hangingPunct="1">
              <a:spcBef>
                <a:spcPct val="0"/>
              </a:spcBef>
            </a:pPr>
            <a:r>
              <a:rPr lang="en-US" sz="2400" b="1" dirty="0" smtClean="0">
                <a:solidFill>
                  <a:prstClr val="black"/>
                </a:solidFill>
                <a:latin typeface="Courier New"/>
                <a:ea typeface="ＭＳ Ｐゴシック"/>
                <a:cs typeface="Courier New"/>
              </a:rPr>
              <a:t>add x1, x3, x5</a:t>
            </a:r>
          </a:p>
          <a:p>
            <a:pPr eaLnBrk="1" hangingPunct="1">
              <a:spcBef>
                <a:spcPct val="0"/>
              </a:spcBef>
            </a:pPr>
            <a:r>
              <a:rPr lang="en-US" sz="2400" b="1" dirty="0" smtClean="0">
                <a:solidFill>
                  <a:prstClr val="black"/>
                </a:solidFill>
                <a:latin typeface="Courier New"/>
                <a:ea typeface="ＭＳ Ｐゴシック"/>
                <a:cs typeface="Courier New"/>
              </a:rPr>
              <a:t>sub x2, x1, x4</a:t>
            </a:r>
          </a:p>
        </p:txBody>
      </p:sp>
      <p:grpSp>
        <p:nvGrpSpPr>
          <p:cNvPr id="34" name="Group 33"/>
          <p:cNvGrpSpPr/>
          <p:nvPr/>
        </p:nvGrpSpPr>
        <p:grpSpPr>
          <a:xfrm>
            <a:off x="914400" y="2057400"/>
            <a:ext cx="457200" cy="457200"/>
            <a:chOff x="1524000" y="2667000"/>
            <a:chExt cx="457200" cy="457200"/>
          </a:xfrm>
        </p:grpSpPr>
        <p:sp>
          <p:nvSpPr>
            <p:cNvPr id="7" name="Rectangle 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 name="Group 7"/>
            <p:cNvGrpSpPr/>
            <p:nvPr/>
          </p:nvGrpSpPr>
          <p:grpSpPr>
            <a:xfrm>
              <a:off x="1904997" y="2667000"/>
              <a:ext cx="76200" cy="457200"/>
              <a:chOff x="7162800" y="2180537"/>
              <a:chExt cx="457201" cy="2110427"/>
            </a:xfrm>
          </p:grpSpPr>
          <p:sp>
            <p:nvSpPr>
              <p:cNvPr id="10" name="Rectangle 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 name="Isosceles Triangle 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18" name="TextBox 217"/>
          <p:cNvSpPr txBox="1"/>
          <p:nvPr/>
        </p:nvSpPr>
        <p:spPr>
          <a:xfrm>
            <a:off x="3429000" y="2057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nvGrpSpPr>
          <p:cNvPr id="288" name="Group 287"/>
          <p:cNvGrpSpPr/>
          <p:nvPr/>
        </p:nvGrpSpPr>
        <p:grpSpPr>
          <a:xfrm>
            <a:off x="1371600" y="2057400"/>
            <a:ext cx="457200" cy="914400"/>
            <a:chOff x="1371600" y="2057400"/>
            <a:chExt cx="457200" cy="914400"/>
          </a:xfrm>
        </p:grpSpPr>
        <p:grpSp>
          <p:nvGrpSpPr>
            <p:cNvPr id="40" name="Group 39"/>
            <p:cNvGrpSpPr/>
            <p:nvPr/>
          </p:nvGrpSpPr>
          <p:grpSpPr>
            <a:xfrm>
              <a:off x="1371600" y="2057400"/>
              <a:ext cx="457200" cy="457200"/>
              <a:chOff x="1524000" y="2667000"/>
              <a:chExt cx="457200" cy="457200"/>
            </a:xfrm>
          </p:grpSpPr>
          <p:sp>
            <p:nvSpPr>
              <p:cNvPr id="41" name="Rectangle 4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42" name="Group 41"/>
              <p:cNvGrpSpPr/>
              <p:nvPr/>
            </p:nvGrpSpPr>
            <p:grpSpPr>
              <a:xfrm>
                <a:off x="1904997" y="2667000"/>
                <a:ext cx="76200" cy="457200"/>
                <a:chOff x="7162800" y="2180537"/>
                <a:chExt cx="457201" cy="2110427"/>
              </a:xfrm>
            </p:grpSpPr>
            <p:sp>
              <p:nvSpPr>
                <p:cNvPr id="43" name="Rectangle 4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4" name="Isosceles Triangle 4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2" name="Group 61"/>
            <p:cNvGrpSpPr/>
            <p:nvPr/>
          </p:nvGrpSpPr>
          <p:grpSpPr>
            <a:xfrm>
              <a:off x="1371600" y="2514600"/>
              <a:ext cx="457200" cy="457200"/>
              <a:chOff x="1524000" y="2667000"/>
              <a:chExt cx="457200" cy="457200"/>
            </a:xfrm>
          </p:grpSpPr>
          <p:sp>
            <p:nvSpPr>
              <p:cNvPr id="83" name="Rectangle 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4" name="Group 83"/>
              <p:cNvGrpSpPr/>
              <p:nvPr/>
            </p:nvGrpSpPr>
            <p:grpSpPr>
              <a:xfrm>
                <a:off x="1904997" y="2667000"/>
                <a:ext cx="76200" cy="457200"/>
                <a:chOff x="7162800" y="2180537"/>
                <a:chExt cx="457201" cy="2110427"/>
              </a:xfrm>
            </p:grpSpPr>
            <p:sp>
              <p:nvSpPr>
                <p:cNvPr id="85" name="Rectangle 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6" name="Isosceles Triangle 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89" name="Group 288"/>
          <p:cNvGrpSpPr/>
          <p:nvPr/>
        </p:nvGrpSpPr>
        <p:grpSpPr>
          <a:xfrm>
            <a:off x="1828800" y="2057400"/>
            <a:ext cx="457200" cy="1371600"/>
            <a:chOff x="1828800" y="2057400"/>
            <a:chExt cx="457200" cy="1371600"/>
          </a:xfrm>
        </p:grpSpPr>
        <p:grpSp>
          <p:nvGrpSpPr>
            <p:cNvPr id="45" name="Group 44"/>
            <p:cNvGrpSpPr/>
            <p:nvPr/>
          </p:nvGrpSpPr>
          <p:grpSpPr>
            <a:xfrm>
              <a:off x="1828800" y="2057400"/>
              <a:ext cx="457200" cy="457200"/>
              <a:chOff x="1524000" y="2667000"/>
              <a:chExt cx="457200" cy="457200"/>
            </a:xfrm>
          </p:grpSpPr>
          <p:sp>
            <p:nvSpPr>
              <p:cNvPr id="46" name="Rectangle 4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47" name="Group 46"/>
              <p:cNvGrpSpPr/>
              <p:nvPr/>
            </p:nvGrpSpPr>
            <p:grpSpPr>
              <a:xfrm>
                <a:off x="1904997" y="2667000"/>
                <a:ext cx="76200" cy="457200"/>
                <a:chOff x="7162800" y="2180537"/>
                <a:chExt cx="457201" cy="2110427"/>
              </a:xfrm>
            </p:grpSpPr>
            <p:sp>
              <p:nvSpPr>
                <p:cNvPr id="48" name="Rectangle 4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9" name="Isosceles Triangle 4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3" name="Group 62"/>
            <p:cNvGrpSpPr/>
            <p:nvPr/>
          </p:nvGrpSpPr>
          <p:grpSpPr>
            <a:xfrm>
              <a:off x="1828800" y="2514600"/>
              <a:ext cx="457200" cy="457200"/>
              <a:chOff x="1524000" y="2667000"/>
              <a:chExt cx="457200" cy="457200"/>
            </a:xfrm>
          </p:grpSpPr>
          <p:sp>
            <p:nvSpPr>
              <p:cNvPr id="79" name="Rectangle 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80" name="Group 79"/>
              <p:cNvGrpSpPr/>
              <p:nvPr/>
            </p:nvGrpSpPr>
            <p:grpSpPr>
              <a:xfrm>
                <a:off x="1904997" y="2667000"/>
                <a:ext cx="76200" cy="457200"/>
                <a:chOff x="7162800" y="2180537"/>
                <a:chExt cx="457201" cy="2110427"/>
              </a:xfrm>
            </p:grpSpPr>
            <p:sp>
              <p:nvSpPr>
                <p:cNvPr id="81" name="Rectangle 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2" name="Isosceles Triangle 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88" name="Group 87"/>
            <p:cNvGrpSpPr/>
            <p:nvPr/>
          </p:nvGrpSpPr>
          <p:grpSpPr>
            <a:xfrm>
              <a:off x="1828800" y="2971800"/>
              <a:ext cx="457200" cy="457200"/>
              <a:chOff x="1524000" y="2667000"/>
              <a:chExt cx="457200" cy="457200"/>
            </a:xfrm>
          </p:grpSpPr>
          <p:sp>
            <p:nvSpPr>
              <p:cNvPr id="109" name="Rectangle 1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10" name="Group 109"/>
              <p:cNvGrpSpPr/>
              <p:nvPr/>
            </p:nvGrpSpPr>
            <p:grpSpPr>
              <a:xfrm>
                <a:off x="1904997" y="2667000"/>
                <a:ext cx="76200" cy="457200"/>
                <a:chOff x="7162800" y="2180537"/>
                <a:chExt cx="457201" cy="2110427"/>
              </a:xfrm>
            </p:grpSpPr>
            <p:sp>
              <p:nvSpPr>
                <p:cNvPr id="111" name="Rectangle 11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2" name="Isosceles Triangle 11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1" name="TextBox 250"/>
          <p:cNvSpPr txBox="1"/>
          <p:nvPr/>
        </p:nvSpPr>
        <p:spPr>
          <a:xfrm>
            <a:off x="5105400" y="3886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nvGrpSpPr>
          <p:cNvPr id="291" name="Group 290"/>
          <p:cNvGrpSpPr/>
          <p:nvPr/>
        </p:nvGrpSpPr>
        <p:grpSpPr>
          <a:xfrm>
            <a:off x="2743200" y="2057400"/>
            <a:ext cx="2326892" cy="2286000"/>
            <a:chOff x="2743200" y="2057400"/>
            <a:chExt cx="2326892" cy="2286000"/>
          </a:xfrm>
        </p:grpSpPr>
        <p:grpSp>
          <p:nvGrpSpPr>
            <p:cNvPr id="55" name="Group 54"/>
            <p:cNvGrpSpPr/>
            <p:nvPr/>
          </p:nvGrpSpPr>
          <p:grpSpPr>
            <a:xfrm>
              <a:off x="2743200" y="2057400"/>
              <a:ext cx="457200" cy="457200"/>
              <a:chOff x="1524000" y="2667000"/>
              <a:chExt cx="457200" cy="457200"/>
            </a:xfrm>
          </p:grpSpPr>
          <p:sp>
            <p:nvSpPr>
              <p:cNvPr id="56" name="Rectangle 5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57" name="Group 56"/>
              <p:cNvGrpSpPr/>
              <p:nvPr/>
            </p:nvGrpSpPr>
            <p:grpSpPr>
              <a:xfrm>
                <a:off x="1904997" y="2667000"/>
                <a:ext cx="76200" cy="457200"/>
                <a:chOff x="7162800" y="2180537"/>
                <a:chExt cx="457201" cy="2110427"/>
              </a:xfrm>
            </p:grpSpPr>
            <p:sp>
              <p:nvSpPr>
                <p:cNvPr id="58" name="Rectangle 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9" name="Isosceles Triangle 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5" name="Group 64"/>
            <p:cNvGrpSpPr/>
            <p:nvPr/>
          </p:nvGrpSpPr>
          <p:grpSpPr>
            <a:xfrm>
              <a:off x="2743200" y="2514600"/>
              <a:ext cx="457200" cy="457200"/>
              <a:chOff x="1524000" y="2667000"/>
              <a:chExt cx="457200" cy="457200"/>
            </a:xfrm>
          </p:grpSpPr>
          <p:sp>
            <p:nvSpPr>
              <p:cNvPr id="71" name="Rectangle 7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72" name="Group 71"/>
              <p:cNvGrpSpPr/>
              <p:nvPr/>
            </p:nvGrpSpPr>
            <p:grpSpPr>
              <a:xfrm>
                <a:off x="1904997" y="2667000"/>
                <a:ext cx="76200" cy="457200"/>
                <a:chOff x="7162800" y="2180537"/>
                <a:chExt cx="457201" cy="2110427"/>
              </a:xfrm>
            </p:grpSpPr>
            <p:sp>
              <p:nvSpPr>
                <p:cNvPr id="73" name="Rectangle 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4" name="Isosceles Triangle 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0" name="Group 89"/>
            <p:cNvGrpSpPr/>
            <p:nvPr/>
          </p:nvGrpSpPr>
          <p:grpSpPr>
            <a:xfrm>
              <a:off x="2743200" y="2971800"/>
              <a:ext cx="457200" cy="457200"/>
              <a:chOff x="1524000" y="2667000"/>
              <a:chExt cx="457200" cy="457200"/>
            </a:xfrm>
          </p:grpSpPr>
          <p:sp>
            <p:nvSpPr>
              <p:cNvPr id="101" name="Rectangle 1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02" name="Group 101"/>
              <p:cNvGrpSpPr/>
              <p:nvPr/>
            </p:nvGrpSpPr>
            <p:grpSpPr>
              <a:xfrm>
                <a:off x="1904997" y="2667000"/>
                <a:ext cx="76200" cy="457200"/>
                <a:chOff x="7162800" y="2180537"/>
                <a:chExt cx="457201" cy="2110427"/>
              </a:xfrm>
            </p:grpSpPr>
            <p:sp>
              <p:nvSpPr>
                <p:cNvPr id="103" name="Rectangle 1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4" name="Isosceles Triangle 1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4" name="TextBox 223"/>
            <p:cNvSpPr txBox="1"/>
            <p:nvPr/>
          </p:nvSpPr>
          <p:spPr>
            <a:xfrm>
              <a:off x="4191000" y="29718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226" name="Group 225"/>
            <p:cNvGrpSpPr/>
            <p:nvPr/>
          </p:nvGrpSpPr>
          <p:grpSpPr>
            <a:xfrm>
              <a:off x="2743200" y="3886200"/>
              <a:ext cx="457200" cy="457200"/>
              <a:chOff x="1524000" y="2667000"/>
              <a:chExt cx="457200" cy="457200"/>
            </a:xfrm>
          </p:grpSpPr>
          <p:sp>
            <p:nvSpPr>
              <p:cNvPr id="247" name="Rectangle 24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48" name="Group 247"/>
              <p:cNvGrpSpPr/>
              <p:nvPr/>
            </p:nvGrpSpPr>
            <p:grpSpPr>
              <a:xfrm>
                <a:off x="1904997" y="2667000"/>
                <a:ext cx="76200" cy="457200"/>
                <a:chOff x="7162800" y="2180537"/>
                <a:chExt cx="457201" cy="2110427"/>
              </a:xfrm>
            </p:grpSpPr>
            <p:sp>
              <p:nvSpPr>
                <p:cNvPr id="249" name="Rectangle 24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0" name="Isosceles Triangle 24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5" name="Group 114"/>
            <p:cNvGrpSpPr/>
            <p:nvPr/>
          </p:nvGrpSpPr>
          <p:grpSpPr>
            <a:xfrm>
              <a:off x="2743200" y="3429000"/>
              <a:ext cx="457200" cy="457200"/>
              <a:chOff x="1524000" y="2667000"/>
              <a:chExt cx="457200" cy="457200"/>
            </a:xfrm>
          </p:grpSpPr>
          <p:sp>
            <p:nvSpPr>
              <p:cNvPr id="131" name="Rectangle 1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32" name="Group 131"/>
              <p:cNvGrpSpPr/>
              <p:nvPr/>
            </p:nvGrpSpPr>
            <p:grpSpPr>
              <a:xfrm>
                <a:off x="1904997" y="2667000"/>
                <a:ext cx="76200" cy="457200"/>
                <a:chOff x="7162800" y="2180537"/>
                <a:chExt cx="457201" cy="2110427"/>
              </a:xfrm>
            </p:grpSpPr>
            <p:sp>
              <p:nvSpPr>
                <p:cNvPr id="133" name="Rectangle 1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Isosceles Triangle 1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3" name="Group 292"/>
          <p:cNvGrpSpPr/>
          <p:nvPr/>
        </p:nvGrpSpPr>
        <p:grpSpPr>
          <a:xfrm>
            <a:off x="3657600" y="2971800"/>
            <a:ext cx="1371600" cy="1371600"/>
            <a:chOff x="3657600" y="2971800"/>
            <a:chExt cx="1371600" cy="1371600"/>
          </a:xfrm>
        </p:grpSpPr>
        <p:grpSp>
          <p:nvGrpSpPr>
            <p:cNvPr id="92" name="Group 91"/>
            <p:cNvGrpSpPr/>
            <p:nvPr/>
          </p:nvGrpSpPr>
          <p:grpSpPr>
            <a:xfrm>
              <a:off x="3657600" y="2971800"/>
              <a:ext cx="457200" cy="457200"/>
              <a:chOff x="1524000" y="2667000"/>
              <a:chExt cx="457200" cy="457200"/>
            </a:xfrm>
          </p:grpSpPr>
          <p:sp>
            <p:nvSpPr>
              <p:cNvPr id="93" name="Rectangle 9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94" name="Group 93"/>
              <p:cNvGrpSpPr/>
              <p:nvPr/>
            </p:nvGrpSpPr>
            <p:grpSpPr>
              <a:xfrm>
                <a:off x="1904997" y="2667000"/>
                <a:ext cx="76200" cy="457200"/>
                <a:chOff x="7162800" y="2180537"/>
                <a:chExt cx="457201" cy="2110427"/>
              </a:xfrm>
            </p:grpSpPr>
            <p:sp>
              <p:nvSpPr>
                <p:cNvPr id="95" name="Rectangle 9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96" name="Isosceles Triangle 9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8" name="Group 227"/>
            <p:cNvGrpSpPr/>
            <p:nvPr/>
          </p:nvGrpSpPr>
          <p:grpSpPr>
            <a:xfrm>
              <a:off x="3657600" y="3886200"/>
              <a:ext cx="457200" cy="457200"/>
              <a:chOff x="1524000" y="2667000"/>
              <a:chExt cx="457200" cy="457200"/>
            </a:xfrm>
          </p:grpSpPr>
          <p:sp>
            <p:nvSpPr>
              <p:cNvPr id="239" name="Rectangle 23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40" name="Group 239"/>
              <p:cNvGrpSpPr/>
              <p:nvPr/>
            </p:nvGrpSpPr>
            <p:grpSpPr>
              <a:xfrm>
                <a:off x="1904997" y="2667000"/>
                <a:ext cx="76200" cy="457200"/>
                <a:chOff x="7162800" y="2180537"/>
                <a:chExt cx="457201" cy="2110427"/>
              </a:xfrm>
            </p:grpSpPr>
            <p:sp>
              <p:nvSpPr>
                <p:cNvPr id="241" name="Rectangle 2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2" name="Isosceles Triangle 2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9" name="Group 228"/>
            <p:cNvGrpSpPr/>
            <p:nvPr/>
          </p:nvGrpSpPr>
          <p:grpSpPr>
            <a:xfrm>
              <a:off x="4114800" y="3886200"/>
              <a:ext cx="457200" cy="457200"/>
              <a:chOff x="1524000" y="2667000"/>
              <a:chExt cx="457200" cy="457200"/>
            </a:xfrm>
          </p:grpSpPr>
          <p:sp>
            <p:nvSpPr>
              <p:cNvPr id="235" name="Rectangle 2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36" name="Group 235"/>
              <p:cNvGrpSpPr/>
              <p:nvPr/>
            </p:nvGrpSpPr>
            <p:grpSpPr>
              <a:xfrm>
                <a:off x="1904997" y="2667000"/>
                <a:ext cx="76200" cy="457200"/>
                <a:chOff x="7162800" y="2180537"/>
                <a:chExt cx="457201" cy="2110427"/>
              </a:xfrm>
            </p:grpSpPr>
            <p:sp>
              <p:nvSpPr>
                <p:cNvPr id="237" name="Rectangle 2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8" name="Isosceles Triangle 2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30" name="Group 229"/>
            <p:cNvGrpSpPr/>
            <p:nvPr/>
          </p:nvGrpSpPr>
          <p:grpSpPr>
            <a:xfrm>
              <a:off x="4572000" y="3886200"/>
              <a:ext cx="457200" cy="457200"/>
              <a:chOff x="1524000" y="2667000"/>
              <a:chExt cx="457200" cy="457200"/>
            </a:xfrm>
          </p:grpSpPr>
          <p:sp>
            <p:nvSpPr>
              <p:cNvPr id="231" name="Rectangle 2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32" name="Group 231"/>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7" name="Group 116"/>
            <p:cNvGrpSpPr/>
            <p:nvPr/>
          </p:nvGrpSpPr>
          <p:grpSpPr>
            <a:xfrm>
              <a:off x="3657600" y="3429000"/>
              <a:ext cx="457200" cy="457200"/>
              <a:chOff x="1524000" y="2667000"/>
              <a:chExt cx="457200" cy="457200"/>
            </a:xfrm>
          </p:grpSpPr>
          <p:sp>
            <p:nvSpPr>
              <p:cNvPr id="123" name="Rectangle 12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24" name="Group 123"/>
              <p:cNvGrpSpPr/>
              <p:nvPr/>
            </p:nvGrpSpPr>
            <p:grpSpPr>
              <a:xfrm>
                <a:off x="1904997" y="2667000"/>
                <a:ext cx="76200" cy="457200"/>
                <a:chOff x="7162800" y="2180537"/>
                <a:chExt cx="457201" cy="2110427"/>
              </a:xfrm>
            </p:grpSpPr>
            <p:sp>
              <p:nvSpPr>
                <p:cNvPr id="125" name="Rectangle 12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6" name="Isosceles Triangle 12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8" name="Group 117"/>
            <p:cNvGrpSpPr/>
            <p:nvPr/>
          </p:nvGrpSpPr>
          <p:grpSpPr>
            <a:xfrm>
              <a:off x="4114800" y="3429000"/>
              <a:ext cx="457200" cy="457200"/>
              <a:chOff x="1524000" y="2667000"/>
              <a:chExt cx="457200" cy="457200"/>
            </a:xfrm>
          </p:grpSpPr>
          <p:sp>
            <p:nvSpPr>
              <p:cNvPr id="119" name="Rectangle 1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20" name="Group 119"/>
              <p:cNvGrpSpPr/>
              <p:nvPr/>
            </p:nvGrpSpPr>
            <p:grpSpPr>
              <a:xfrm>
                <a:off x="1904997" y="2667000"/>
                <a:ext cx="76200" cy="457200"/>
                <a:chOff x="7162800" y="2180537"/>
                <a:chExt cx="457201" cy="2110427"/>
              </a:xfrm>
            </p:grpSpPr>
            <p:sp>
              <p:nvSpPr>
                <p:cNvPr id="121" name="Rectangle 12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2" name="Isosceles Triangle 1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4" name="Group 293"/>
          <p:cNvGrpSpPr/>
          <p:nvPr/>
        </p:nvGrpSpPr>
        <p:grpSpPr>
          <a:xfrm>
            <a:off x="3200400" y="2514600"/>
            <a:ext cx="2326892" cy="1828800"/>
            <a:chOff x="3200400" y="2514600"/>
            <a:chExt cx="2326892" cy="1828800"/>
          </a:xfrm>
        </p:grpSpPr>
        <p:grpSp>
          <p:nvGrpSpPr>
            <p:cNvPr id="292" name="Group 291"/>
            <p:cNvGrpSpPr/>
            <p:nvPr/>
          </p:nvGrpSpPr>
          <p:grpSpPr>
            <a:xfrm>
              <a:off x="3200400" y="2514600"/>
              <a:ext cx="457200" cy="1828800"/>
              <a:chOff x="3200400" y="2514600"/>
              <a:chExt cx="457200" cy="1828800"/>
            </a:xfrm>
          </p:grpSpPr>
          <p:grpSp>
            <p:nvGrpSpPr>
              <p:cNvPr id="66" name="Group 65"/>
              <p:cNvGrpSpPr/>
              <p:nvPr/>
            </p:nvGrpSpPr>
            <p:grpSpPr>
              <a:xfrm>
                <a:off x="3200400" y="2514600"/>
                <a:ext cx="457200" cy="457200"/>
                <a:chOff x="1524000" y="2667000"/>
                <a:chExt cx="457200" cy="457200"/>
              </a:xfrm>
            </p:grpSpPr>
            <p:sp>
              <p:nvSpPr>
                <p:cNvPr id="67" name="Rectangle 6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68" name="Group 67"/>
                <p:cNvGrpSpPr/>
                <p:nvPr/>
              </p:nvGrpSpPr>
              <p:grpSpPr>
                <a:xfrm>
                  <a:off x="1904997" y="2667000"/>
                  <a:ext cx="76200" cy="457200"/>
                  <a:chOff x="7162800" y="2180537"/>
                  <a:chExt cx="457201" cy="2110427"/>
                </a:xfrm>
              </p:grpSpPr>
              <p:sp>
                <p:nvSpPr>
                  <p:cNvPr id="69" name="Rectangle 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0" name="Isosceles Triangle 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1" name="Group 90"/>
              <p:cNvGrpSpPr/>
              <p:nvPr/>
            </p:nvGrpSpPr>
            <p:grpSpPr>
              <a:xfrm>
                <a:off x="3200400" y="2971800"/>
                <a:ext cx="457200" cy="457200"/>
                <a:chOff x="1524000" y="2667000"/>
                <a:chExt cx="457200" cy="457200"/>
              </a:xfrm>
            </p:grpSpPr>
            <p:sp>
              <p:nvSpPr>
                <p:cNvPr id="97" name="Rectangle 9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98" name="Group 97"/>
                <p:cNvGrpSpPr/>
                <p:nvPr/>
              </p:nvGrpSpPr>
              <p:grpSpPr>
                <a:xfrm>
                  <a:off x="1904997" y="2667000"/>
                  <a:ext cx="76200" cy="457200"/>
                  <a:chOff x="7162800" y="2180537"/>
                  <a:chExt cx="457201" cy="2110427"/>
                </a:xfrm>
              </p:grpSpPr>
              <p:sp>
                <p:nvSpPr>
                  <p:cNvPr id="99" name="Rectangle 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0" name="Isosceles Triangle 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7" name="Group 226"/>
              <p:cNvGrpSpPr/>
              <p:nvPr/>
            </p:nvGrpSpPr>
            <p:grpSpPr>
              <a:xfrm>
                <a:off x="3200400" y="3886200"/>
                <a:ext cx="457200" cy="457200"/>
                <a:chOff x="1524000" y="2667000"/>
                <a:chExt cx="457200" cy="457200"/>
              </a:xfrm>
            </p:grpSpPr>
            <p:sp>
              <p:nvSpPr>
                <p:cNvPr id="243" name="Rectangle 24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44" name="Group 243"/>
                <p:cNvGrpSpPr/>
                <p:nvPr/>
              </p:nvGrpSpPr>
              <p:grpSpPr>
                <a:xfrm>
                  <a:off x="1904997" y="2667000"/>
                  <a:ext cx="76200" cy="457200"/>
                  <a:chOff x="7162800" y="2180537"/>
                  <a:chExt cx="457201" cy="2110427"/>
                </a:xfrm>
              </p:grpSpPr>
              <p:sp>
                <p:nvSpPr>
                  <p:cNvPr id="245" name="Rectangle 24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6" name="Isosceles Triangle 24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6" name="Group 115"/>
              <p:cNvGrpSpPr/>
              <p:nvPr/>
            </p:nvGrpSpPr>
            <p:grpSpPr>
              <a:xfrm>
                <a:off x="3200400" y="3429000"/>
                <a:ext cx="457200" cy="457200"/>
                <a:chOff x="1524000" y="2667000"/>
                <a:chExt cx="457200" cy="457200"/>
              </a:xfrm>
            </p:grpSpPr>
            <p:sp>
              <p:nvSpPr>
                <p:cNvPr id="127" name="Rectangle 12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28" name="Group 127"/>
                <p:cNvGrpSpPr/>
                <p:nvPr/>
              </p:nvGrpSpPr>
              <p:grpSpPr>
                <a:xfrm>
                  <a:off x="1904997" y="2667000"/>
                  <a:ext cx="76200" cy="457200"/>
                  <a:chOff x="7162800" y="2180537"/>
                  <a:chExt cx="457201" cy="2110427"/>
                </a:xfrm>
              </p:grpSpPr>
              <p:sp>
                <p:nvSpPr>
                  <p:cNvPr id="129" name="Rectangle 12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Isosceles Triangle 12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2" name="TextBox 251"/>
            <p:cNvSpPr txBox="1"/>
            <p:nvPr/>
          </p:nvSpPr>
          <p:spPr>
            <a:xfrm>
              <a:off x="4648200" y="3429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276" name="Straight Arrow Connector 275"/>
          <p:cNvCxnSpPr/>
          <p:nvPr/>
        </p:nvCxnSpPr>
        <p:spPr bwMode="auto">
          <a:xfrm>
            <a:off x="4648200" y="1295400"/>
            <a:ext cx="381000" cy="2286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295" name="Group 294"/>
          <p:cNvGrpSpPr/>
          <p:nvPr/>
        </p:nvGrpSpPr>
        <p:grpSpPr>
          <a:xfrm>
            <a:off x="2286000" y="2057400"/>
            <a:ext cx="6095999" cy="1828800"/>
            <a:chOff x="2286000" y="2057400"/>
            <a:chExt cx="6095999" cy="1828800"/>
          </a:xfrm>
        </p:grpSpPr>
        <p:grpSp>
          <p:nvGrpSpPr>
            <p:cNvPr id="290" name="Group 289"/>
            <p:cNvGrpSpPr/>
            <p:nvPr/>
          </p:nvGrpSpPr>
          <p:grpSpPr>
            <a:xfrm>
              <a:off x="2286000" y="2057400"/>
              <a:ext cx="2403092" cy="1828800"/>
              <a:chOff x="2286000" y="2057400"/>
              <a:chExt cx="2403092" cy="1828800"/>
            </a:xfrm>
          </p:grpSpPr>
          <p:grpSp>
            <p:nvGrpSpPr>
              <p:cNvPr id="50" name="Group 49"/>
              <p:cNvGrpSpPr/>
              <p:nvPr/>
            </p:nvGrpSpPr>
            <p:grpSpPr>
              <a:xfrm>
                <a:off x="2286000" y="2057400"/>
                <a:ext cx="457200" cy="457200"/>
                <a:chOff x="1524000" y="2667000"/>
                <a:chExt cx="457200" cy="457200"/>
              </a:xfrm>
            </p:grpSpPr>
            <p:sp>
              <p:nvSpPr>
                <p:cNvPr id="51" name="Rectangle 5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52" name="Group 51"/>
                <p:cNvGrpSpPr/>
                <p:nvPr/>
              </p:nvGrpSpPr>
              <p:grpSpPr>
                <a:xfrm>
                  <a:off x="1904997" y="2667000"/>
                  <a:ext cx="76200" cy="457200"/>
                  <a:chOff x="7162800" y="2180537"/>
                  <a:chExt cx="457201" cy="2110427"/>
                </a:xfrm>
              </p:grpSpPr>
              <p:sp>
                <p:nvSpPr>
                  <p:cNvPr id="53" name="Rectangle 5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4" name="Isosceles Triangle 5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4" name="Group 63"/>
              <p:cNvGrpSpPr/>
              <p:nvPr/>
            </p:nvGrpSpPr>
            <p:grpSpPr>
              <a:xfrm>
                <a:off x="2286000" y="2514600"/>
                <a:ext cx="457200" cy="457200"/>
                <a:chOff x="1524000" y="2667000"/>
                <a:chExt cx="457200" cy="457200"/>
              </a:xfrm>
            </p:grpSpPr>
            <p:sp>
              <p:nvSpPr>
                <p:cNvPr id="75" name="Rectangle 7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76" name="Group 75"/>
                <p:cNvGrpSpPr/>
                <p:nvPr/>
              </p:nvGrpSpPr>
              <p:grpSpPr>
                <a:xfrm>
                  <a:off x="1904997" y="2667000"/>
                  <a:ext cx="76200" cy="457200"/>
                  <a:chOff x="7162800" y="2180537"/>
                  <a:chExt cx="457201" cy="2110427"/>
                </a:xfrm>
              </p:grpSpPr>
              <p:sp>
                <p:nvSpPr>
                  <p:cNvPr id="77" name="Rectangle 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8" name="Isosceles Triangle 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3" name="TextBox 222"/>
              <p:cNvSpPr txBox="1"/>
              <p:nvPr/>
            </p:nvSpPr>
            <p:spPr>
              <a:xfrm>
                <a:off x="3810000" y="25146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89" name="Group 88"/>
              <p:cNvGrpSpPr/>
              <p:nvPr/>
            </p:nvGrpSpPr>
            <p:grpSpPr>
              <a:xfrm>
                <a:off x="2286000" y="2971800"/>
                <a:ext cx="457200" cy="457200"/>
                <a:chOff x="1524000" y="2667000"/>
                <a:chExt cx="457200" cy="457200"/>
              </a:xfrm>
            </p:grpSpPr>
            <p:sp>
              <p:nvSpPr>
                <p:cNvPr id="105" name="Rectangle 1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06" name="Group 105"/>
                <p:cNvGrpSpPr/>
                <p:nvPr/>
              </p:nvGrpSpPr>
              <p:grpSpPr>
                <a:xfrm>
                  <a:off x="1904997" y="2667000"/>
                  <a:ext cx="76200" cy="457200"/>
                  <a:chOff x="7162800" y="2180537"/>
                  <a:chExt cx="457201" cy="2110427"/>
                </a:xfrm>
              </p:grpSpPr>
              <p:sp>
                <p:nvSpPr>
                  <p:cNvPr id="107" name="Rectangle 1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4" name="Group 113"/>
              <p:cNvGrpSpPr/>
              <p:nvPr/>
            </p:nvGrpSpPr>
            <p:grpSpPr>
              <a:xfrm>
                <a:off x="2286000" y="3429000"/>
                <a:ext cx="457200" cy="457200"/>
                <a:chOff x="1524000" y="2667000"/>
                <a:chExt cx="457200" cy="457200"/>
              </a:xfrm>
            </p:grpSpPr>
            <p:sp>
              <p:nvSpPr>
                <p:cNvPr id="135" name="Rectangle 1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36" name="Group 135"/>
                <p:cNvGrpSpPr/>
                <p:nvPr/>
              </p:nvGrpSpPr>
              <p:grpSpPr>
                <a:xfrm>
                  <a:off x="1904997" y="2667000"/>
                  <a:ext cx="76200" cy="457200"/>
                  <a:chOff x="7162800" y="2180537"/>
                  <a:chExt cx="457201" cy="2110427"/>
                </a:xfrm>
              </p:grpSpPr>
              <p:sp>
                <p:nvSpPr>
                  <p:cNvPr id="137" name="Rectangle 1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79" name="TextBox 278"/>
            <p:cNvSpPr txBox="1"/>
            <p:nvPr/>
          </p:nvSpPr>
          <p:spPr>
            <a:xfrm>
              <a:off x="5334000" y="25908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Instruction interlocked in decode stage</a:t>
              </a:r>
            </a:p>
          </p:txBody>
        </p:sp>
      </p:grpSp>
      <p:grpSp>
        <p:nvGrpSpPr>
          <p:cNvPr id="297" name="Group 296"/>
          <p:cNvGrpSpPr/>
          <p:nvPr/>
        </p:nvGrpSpPr>
        <p:grpSpPr>
          <a:xfrm>
            <a:off x="914400" y="4648200"/>
            <a:ext cx="8077199" cy="914400"/>
            <a:chOff x="914400" y="4648200"/>
            <a:chExt cx="8077199" cy="914400"/>
          </a:xfrm>
        </p:grpSpPr>
        <p:grpSp>
          <p:nvGrpSpPr>
            <p:cNvPr id="296" name="Group 295"/>
            <p:cNvGrpSpPr/>
            <p:nvPr/>
          </p:nvGrpSpPr>
          <p:grpSpPr>
            <a:xfrm>
              <a:off x="914400" y="4648200"/>
              <a:ext cx="4943374" cy="914400"/>
              <a:chOff x="914400" y="4648200"/>
              <a:chExt cx="4943374" cy="914400"/>
            </a:xfrm>
          </p:grpSpPr>
          <p:grpSp>
            <p:nvGrpSpPr>
              <p:cNvPr id="286" name="Group 285"/>
              <p:cNvGrpSpPr/>
              <p:nvPr/>
            </p:nvGrpSpPr>
            <p:grpSpPr>
              <a:xfrm>
                <a:off x="914400" y="4648200"/>
                <a:ext cx="4486174" cy="457200"/>
                <a:chOff x="914400" y="4648200"/>
                <a:chExt cx="4486174" cy="457200"/>
              </a:xfrm>
            </p:grpSpPr>
            <p:grpSp>
              <p:nvGrpSpPr>
                <p:cNvPr id="139" name="Group 138"/>
                <p:cNvGrpSpPr/>
                <p:nvPr/>
              </p:nvGrpSpPr>
              <p:grpSpPr>
                <a:xfrm>
                  <a:off x="914400" y="4648200"/>
                  <a:ext cx="2286000" cy="457200"/>
                  <a:chOff x="1524000" y="2667000"/>
                  <a:chExt cx="2286000" cy="457200"/>
                </a:xfrm>
              </p:grpSpPr>
              <p:grpSp>
                <p:nvGrpSpPr>
                  <p:cNvPr id="140" name="Group 139"/>
                  <p:cNvGrpSpPr/>
                  <p:nvPr/>
                </p:nvGrpSpPr>
                <p:grpSpPr>
                  <a:xfrm>
                    <a:off x="1524000" y="26670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1" name="Group 140"/>
                  <p:cNvGrpSpPr/>
                  <p:nvPr/>
                </p:nvGrpSpPr>
                <p:grpSpPr>
                  <a:xfrm>
                    <a:off x="1981200" y="26670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2" name="Group 141"/>
                  <p:cNvGrpSpPr/>
                  <p:nvPr/>
                </p:nvGrpSpPr>
                <p:grpSpPr>
                  <a:xfrm>
                    <a:off x="2438400" y="26670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3" name="Group 142"/>
                  <p:cNvGrpSpPr/>
                  <p:nvPr/>
                </p:nvGrpSpPr>
                <p:grpSpPr>
                  <a:xfrm>
                    <a:off x="2895600" y="26670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3352800" y="26670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5" name="TextBox 264"/>
                <p:cNvSpPr txBox="1"/>
                <p:nvPr/>
              </p:nvSpPr>
              <p:spPr>
                <a:xfrm>
                  <a:off x="3276600" y="4648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grpSp>
            <p:nvGrpSpPr>
              <p:cNvPr id="287" name="Group 286"/>
              <p:cNvGrpSpPr/>
              <p:nvPr/>
            </p:nvGrpSpPr>
            <p:grpSpPr>
              <a:xfrm>
                <a:off x="1371600" y="5105400"/>
                <a:ext cx="4486174" cy="457200"/>
                <a:chOff x="1371600" y="5105400"/>
                <a:chExt cx="4486174" cy="457200"/>
              </a:xfrm>
            </p:grpSpPr>
            <p:grpSp>
              <p:nvGrpSpPr>
                <p:cNvPr id="165" name="Group 164"/>
                <p:cNvGrpSpPr/>
                <p:nvPr/>
              </p:nvGrpSpPr>
              <p:grpSpPr>
                <a:xfrm>
                  <a:off x="1371600" y="5105400"/>
                  <a:ext cx="2286000" cy="457200"/>
                  <a:chOff x="1524000" y="2667000"/>
                  <a:chExt cx="2286000" cy="457200"/>
                </a:xfrm>
              </p:grpSpPr>
              <p:grpSp>
                <p:nvGrpSpPr>
                  <p:cNvPr id="166" name="Group 165"/>
                  <p:cNvGrpSpPr/>
                  <p:nvPr/>
                </p:nvGrpSpPr>
                <p:grpSpPr>
                  <a:xfrm>
                    <a:off x="1524000" y="2667000"/>
                    <a:ext cx="457200" cy="457200"/>
                    <a:chOff x="1524000" y="2667000"/>
                    <a:chExt cx="457200" cy="457200"/>
                  </a:xfrm>
                </p:grpSpPr>
                <p:sp>
                  <p:nvSpPr>
                    <p:cNvPr id="187" name="Rectangle 18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8" name="Group 187"/>
                    <p:cNvGrpSpPr/>
                    <p:nvPr/>
                  </p:nvGrpSpPr>
                  <p:grpSpPr>
                    <a:xfrm>
                      <a:off x="1904997" y="2667000"/>
                      <a:ext cx="76200" cy="457200"/>
                      <a:chOff x="7162800" y="2180537"/>
                      <a:chExt cx="457201" cy="2110427"/>
                    </a:xfrm>
                  </p:grpSpPr>
                  <p:sp>
                    <p:nvSpPr>
                      <p:cNvPr id="189" name="Rectangle 18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90" name="Isosceles Triangle 18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7" name="Group 166"/>
                  <p:cNvGrpSpPr/>
                  <p:nvPr/>
                </p:nvGrpSpPr>
                <p:grpSpPr>
                  <a:xfrm>
                    <a:off x="1981200" y="2667000"/>
                    <a:ext cx="457200" cy="457200"/>
                    <a:chOff x="1524000" y="2667000"/>
                    <a:chExt cx="457200" cy="457200"/>
                  </a:xfrm>
                </p:grpSpPr>
                <p:sp>
                  <p:nvSpPr>
                    <p:cNvPr id="183" name="Rectangle 1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4" name="Group 183"/>
                    <p:cNvGrpSpPr/>
                    <p:nvPr/>
                  </p:nvGrpSpPr>
                  <p:grpSpPr>
                    <a:xfrm>
                      <a:off x="1904997" y="2667000"/>
                      <a:ext cx="76200" cy="457200"/>
                      <a:chOff x="7162800" y="2180537"/>
                      <a:chExt cx="457201" cy="2110427"/>
                    </a:xfrm>
                  </p:grpSpPr>
                  <p:sp>
                    <p:nvSpPr>
                      <p:cNvPr id="185" name="Rectangle 1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6" name="Isosceles Triangle 1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8" name="Group 167"/>
                  <p:cNvGrpSpPr/>
                  <p:nvPr/>
                </p:nvGrpSpPr>
                <p:grpSpPr>
                  <a:xfrm>
                    <a:off x="24384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9" name="Group 168"/>
                  <p:cNvGrpSpPr/>
                  <p:nvPr/>
                </p:nvGrpSpPr>
                <p:grpSpPr>
                  <a:xfrm>
                    <a:off x="28956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70" name="Group 169"/>
                  <p:cNvGrpSpPr/>
                  <p:nvPr/>
                </p:nvGrpSpPr>
                <p:grpSpPr>
                  <a:xfrm>
                    <a:off x="33528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6" name="TextBox 265"/>
                <p:cNvSpPr txBox="1"/>
                <p:nvPr/>
              </p:nvSpPr>
              <p:spPr>
                <a:xfrm>
                  <a:off x="3733800" y="5105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cxnSp>
            <p:nvCxnSpPr>
              <p:cNvPr id="267" name="Curved Connector 266"/>
              <p:cNvCxnSpPr>
                <a:stCxn id="149" idx="1"/>
              </p:cNvCxnSpPr>
              <p:nvPr/>
            </p:nvCxnSpPr>
            <p:spPr bwMode="auto">
              <a:xfrm rot="10800000" flipH="1" flipV="1">
                <a:off x="2286000" y="4876800"/>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sp>
          <p:nvSpPr>
            <p:cNvPr id="280" name="TextBox 279"/>
            <p:cNvSpPr txBox="1"/>
            <p:nvPr/>
          </p:nvSpPr>
          <p:spPr>
            <a:xfrm>
              <a:off x="5943600" y="46482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Bypass around ALU with no bubbles</a:t>
              </a:r>
            </a:p>
          </p:txBody>
        </p:sp>
      </p:grpSp>
      <p:cxnSp>
        <p:nvCxnSpPr>
          <p:cNvPr id="221" name="Curved Connector 220"/>
          <p:cNvCxnSpPr>
            <a:stCxn id="58" idx="2"/>
            <a:endCxn id="127" idx="2"/>
          </p:cNvCxnSpPr>
          <p:nvPr/>
        </p:nvCxnSpPr>
        <p:spPr bwMode="auto">
          <a:xfrm>
            <a:off x="3200397" y="2283426"/>
            <a:ext cx="228603" cy="1602774"/>
          </a:xfrm>
          <a:prstGeom prst="curvedConnector4">
            <a:avLst>
              <a:gd name="adj1" fmla="val 91310"/>
              <a:gd name="adj2" fmla="val 57547"/>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16069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242859" y="1429790"/>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414059" y="1429790"/>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890059" y="1353590"/>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375459" y="1353590"/>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Example Bypass Path</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17</a:t>
            </a:fld>
            <a:endParaRPr lang="en-US">
              <a:solidFill>
                <a:srgbClr val="FBBA03"/>
              </a:solidFill>
            </a:endParaRPr>
          </a:p>
        </p:txBody>
      </p:sp>
      <p:grpSp>
        <p:nvGrpSpPr>
          <p:cNvPr id="9" name="Group 8"/>
          <p:cNvGrpSpPr/>
          <p:nvPr/>
        </p:nvGrpSpPr>
        <p:grpSpPr>
          <a:xfrm>
            <a:off x="3118660" y="30258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04558" y="33728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518459" y="36395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861859" y="3258590"/>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033057" y="3029991"/>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090459" y="3715651"/>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09457"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033059" y="39443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261659" y="34109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261659" y="41729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471459" y="2115590"/>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223059" y="2801390"/>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680259" y="2496590"/>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527859"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356659" y="37517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614459" y="2115590"/>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843060" y="3088548"/>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05059" y="34109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00259" y="34109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614459" y="4325390"/>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843060" y="4553990"/>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071659" y="2953790"/>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319059" y="3715790"/>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319059" y="4553990"/>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861859" y="1963190"/>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033059" y="1963190"/>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737659" y="2420390"/>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737659" y="24203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4990973" y="31823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261659" y="2420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414059" y="24203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414059" y="29537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795059" y="28013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642659" y="24203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642659" y="24202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090459" y="2420251"/>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499659" y="5163590"/>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499660" y="4477791"/>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051859" y="2496590"/>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737659" y="1658390"/>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557059" y="1658390"/>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766859" y="142979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566459" y="3868191"/>
            <a:ext cx="1752600" cy="914399"/>
            <a:chOff x="4724400" y="3352801"/>
            <a:chExt cx="1752600" cy="914399"/>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4038600"/>
              <a:ext cx="0" cy="228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3886200"/>
              <a:ext cx="0" cy="381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8862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spTree>
    <p:extLst>
      <p:ext uri="{BB962C8B-B14F-4D97-AF65-F5344CB8AC3E}">
        <p14:creationId xmlns:p14="http://schemas.microsoft.com/office/powerpoint/2010/main" val="19741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400800" y="1088973"/>
            <a:ext cx="1447800" cy="39624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72000" y="1088973"/>
            <a:ext cx="1600200" cy="3886200"/>
            <a:chOff x="4572000" y="914400"/>
            <a:chExt cx="1524000" cy="4106174"/>
          </a:xfrm>
        </p:grpSpPr>
        <p:cxnSp>
          <p:nvCxnSpPr>
            <p:cNvPr id="308" name="Straight Connector 307"/>
            <p:cNvCxnSpPr/>
            <p:nvPr/>
          </p:nvCxnSpPr>
          <p:spPr bwMode="auto">
            <a:xfrm>
              <a:off x="6096000" y="914400"/>
              <a:ext cx="0" cy="4106174"/>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3048000" y="1012773"/>
            <a:ext cx="1219200" cy="3962400"/>
            <a:chOff x="3048000" y="838200"/>
            <a:chExt cx="1219200" cy="4261449"/>
          </a:xfrm>
        </p:grpSpPr>
        <p:cxnSp>
          <p:nvCxnSpPr>
            <p:cNvPr id="307" name="Straight Connector 306"/>
            <p:cNvCxnSpPr/>
            <p:nvPr/>
          </p:nvCxnSpPr>
          <p:spPr bwMode="auto">
            <a:xfrm>
              <a:off x="4267200" y="838200"/>
              <a:ext cx="0" cy="4261449"/>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533400" y="1012773"/>
            <a:ext cx="1828800" cy="3886200"/>
            <a:chOff x="606552" y="838200"/>
            <a:chExt cx="1755648" cy="4334608"/>
          </a:xfrm>
        </p:grpSpPr>
        <p:cxnSp>
          <p:nvCxnSpPr>
            <p:cNvPr id="306" name="Straight Connector 305"/>
            <p:cNvCxnSpPr/>
            <p:nvPr/>
          </p:nvCxnSpPr>
          <p:spPr bwMode="auto">
            <a:xfrm>
              <a:off x="2362200"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606552"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Fully Bypassed Data Path</a:t>
            </a:r>
            <a:endParaRPr lang="en-US" dirty="0"/>
          </a:p>
        </p:txBody>
      </p:sp>
      <p:sp>
        <p:nvSpPr>
          <p:cNvPr id="3" name="Slide Number Placeholder 2"/>
          <p:cNvSpPr>
            <a:spLocks noGrp="1"/>
          </p:cNvSpPr>
          <p:nvPr>
            <p:ph type="sldNum" sz="quarter" idx="12"/>
          </p:nvPr>
        </p:nvSpPr>
        <p:spPr>
          <a:xfrm>
            <a:off x="6553200" y="6530923"/>
            <a:ext cx="2133600" cy="365125"/>
          </a:xfrm>
        </p:spPr>
        <p:txBody>
          <a:bodyPr/>
          <a:lstStyle/>
          <a:p>
            <a:pPr>
              <a:defRPr/>
            </a:pPr>
            <a:fld id="{5DC2A54D-D38A-6449-A27D-1BD4A1440DD2}" type="slidenum">
              <a:rPr lang="en-US" smtClean="0">
                <a:solidFill>
                  <a:prstClr val="black"/>
                </a:solidFill>
              </a:rPr>
              <a:pPr>
                <a:defRPr/>
              </a:pPr>
              <a:t>18</a:t>
            </a:fld>
            <a:endParaRPr lang="en-US">
              <a:solidFill>
                <a:srgbClr val="FBBA03"/>
              </a:solidFill>
            </a:endParaRPr>
          </a:p>
        </p:txBody>
      </p:sp>
      <p:grpSp>
        <p:nvGrpSpPr>
          <p:cNvPr id="9" name="Group 8"/>
          <p:cNvGrpSpPr/>
          <p:nvPr/>
        </p:nvGrpSpPr>
        <p:grpSpPr>
          <a:xfrm>
            <a:off x="3276601" y="2684984"/>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762499" y="3032074"/>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76400" y="32987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2917773"/>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2689174"/>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3374834"/>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3603573"/>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2917773"/>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3832173"/>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1774773"/>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2460573"/>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2155773"/>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3410980"/>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1774773"/>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2747731"/>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3070173"/>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3070173"/>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3984573"/>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4213173"/>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2612973"/>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33749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4213173"/>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1622373"/>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1622373"/>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2079573"/>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2079573"/>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5181600" y="27653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2079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2079573"/>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2612973"/>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40" name="Trapezoid 239"/>
          <p:cNvSpPr/>
          <p:nvPr/>
        </p:nvSpPr>
        <p:spPr>
          <a:xfrm rot="5400000">
            <a:off x="4604639" y="2830701"/>
            <a:ext cx="9144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64" name="Straight Connector 263"/>
          <p:cNvCxnSpPr/>
          <p:nvPr/>
        </p:nvCxnSpPr>
        <p:spPr bwMode="auto">
          <a:xfrm flipV="1">
            <a:off x="4800600" y="20795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2079434"/>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2079434"/>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4822773"/>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4136974"/>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2155773"/>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95600" y="1317573"/>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715000" y="1317573"/>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924800" y="1088973"/>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724400" y="1927173"/>
            <a:ext cx="1752600" cy="2590800"/>
            <a:chOff x="4724400" y="1676400"/>
            <a:chExt cx="1752600" cy="2590800"/>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3962400"/>
              <a:ext cx="0"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1676400"/>
              <a:ext cx="0" cy="2590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9624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20" name="Straight Connector 119"/>
            <p:cNvCxnSpPr/>
            <p:nvPr/>
          </p:nvCxnSpPr>
          <p:spPr bwMode="auto">
            <a:xfrm>
              <a:off x="4724400" y="30480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cxnSp>
        <p:nvCxnSpPr>
          <p:cNvPr id="125" name="Straight Connector 124"/>
          <p:cNvCxnSpPr/>
          <p:nvPr/>
        </p:nvCxnSpPr>
        <p:spPr bwMode="auto">
          <a:xfrm flipV="1">
            <a:off x="4648200" y="1774773"/>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6" name="Straight Connector 125"/>
          <p:cNvCxnSpPr/>
          <p:nvPr/>
        </p:nvCxnSpPr>
        <p:spPr bwMode="auto">
          <a:xfrm>
            <a:off x="4648200" y="4060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0" name="Straight Connector 139"/>
          <p:cNvCxnSpPr/>
          <p:nvPr/>
        </p:nvCxnSpPr>
        <p:spPr bwMode="auto">
          <a:xfrm>
            <a:off x="4648200" y="31463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42" name="Trapezoid 141"/>
          <p:cNvSpPr/>
          <p:nvPr/>
        </p:nvSpPr>
        <p:spPr>
          <a:xfrm rot="5400000">
            <a:off x="4659073" y="1916301"/>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43" name="Straight Connector 142"/>
          <p:cNvCxnSpPr/>
          <p:nvPr/>
        </p:nvCxnSpPr>
        <p:spPr bwMode="auto">
          <a:xfrm>
            <a:off x="4724400" y="1927173"/>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4" name="Straight Connector 143"/>
          <p:cNvCxnSpPr/>
          <p:nvPr/>
        </p:nvCxnSpPr>
        <p:spPr bwMode="auto">
          <a:xfrm>
            <a:off x="4648200" y="1774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nvGrpSpPr>
          <p:cNvPr id="189" name="Group 188"/>
          <p:cNvGrpSpPr/>
          <p:nvPr/>
        </p:nvGrpSpPr>
        <p:grpSpPr>
          <a:xfrm>
            <a:off x="2514600" y="5889573"/>
            <a:ext cx="2286000" cy="457200"/>
            <a:chOff x="1524000" y="2667000"/>
            <a:chExt cx="2286000" cy="457200"/>
          </a:xfrm>
        </p:grpSpPr>
        <p:grpSp>
          <p:nvGrpSpPr>
            <p:cNvPr id="191" name="Group 190"/>
            <p:cNvGrpSpPr/>
            <p:nvPr/>
          </p:nvGrpSpPr>
          <p:grpSpPr>
            <a:xfrm>
              <a:off x="1524000" y="2667000"/>
              <a:ext cx="457200" cy="457200"/>
              <a:chOff x="1524000" y="2667000"/>
              <a:chExt cx="457200" cy="457200"/>
            </a:xfrm>
          </p:grpSpPr>
          <p:sp>
            <p:nvSpPr>
              <p:cNvPr id="223" name="Rectangle 22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26" name="Group 225"/>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2" name="Group 191"/>
            <p:cNvGrpSpPr/>
            <p:nvPr/>
          </p:nvGrpSpPr>
          <p:grpSpPr>
            <a:xfrm>
              <a:off x="1981200" y="2667000"/>
              <a:ext cx="457200" cy="457200"/>
              <a:chOff x="1524000" y="2667000"/>
              <a:chExt cx="457200" cy="457200"/>
            </a:xfrm>
          </p:grpSpPr>
          <p:sp>
            <p:nvSpPr>
              <p:cNvPr id="215" name="Rectangle 21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16" name="Group 215"/>
              <p:cNvGrpSpPr/>
              <p:nvPr/>
            </p:nvGrpSpPr>
            <p:grpSpPr>
              <a:xfrm>
                <a:off x="1904997" y="2667000"/>
                <a:ext cx="76200" cy="457200"/>
                <a:chOff x="7162800" y="2180537"/>
                <a:chExt cx="457201" cy="2110427"/>
              </a:xfrm>
            </p:grpSpPr>
            <p:sp>
              <p:nvSpPr>
                <p:cNvPr id="217" name="Rectangle 21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2" name="Isosceles Triangle 2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3" name="Group 192"/>
            <p:cNvGrpSpPr/>
            <p:nvPr/>
          </p:nvGrpSpPr>
          <p:grpSpPr>
            <a:xfrm>
              <a:off x="2438400" y="2667000"/>
              <a:ext cx="457200" cy="457200"/>
              <a:chOff x="1524000" y="2667000"/>
              <a:chExt cx="457200" cy="457200"/>
            </a:xfrm>
          </p:grpSpPr>
          <p:sp>
            <p:nvSpPr>
              <p:cNvPr id="209" name="Rectangle 2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11" name="Group 210"/>
              <p:cNvGrpSpPr/>
              <p:nvPr/>
            </p:nvGrpSpPr>
            <p:grpSpPr>
              <a:xfrm>
                <a:off x="1904997" y="2667000"/>
                <a:ext cx="76200" cy="457200"/>
                <a:chOff x="7162800" y="2180537"/>
                <a:chExt cx="457201" cy="2110427"/>
              </a:xfrm>
            </p:grpSpPr>
            <p:sp>
              <p:nvSpPr>
                <p:cNvPr id="212" name="Rectangle 21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4" name="Isosceles Triangle 21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4" name="Group 193"/>
            <p:cNvGrpSpPr/>
            <p:nvPr/>
          </p:nvGrpSpPr>
          <p:grpSpPr>
            <a:xfrm>
              <a:off x="2895600" y="2667000"/>
              <a:ext cx="457200" cy="457200"/>
              <a:chOff x="1524000" y="2667000"/>
              <a:chExt cx="457200" cy="457200"/>
            </a:xfrm>
          </p:grpSpPr>
          <p:sp>
            <p:nvSpPr>
              <p:cNvPr id="205" name="Rectangle 2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06" name="Group 205"/>
              <p:cNvGrpSpPr/>
              <p:nvPr/>
            </p:nvGrpSpPr>
            <p:grpSpPr>
              <a:xfrm>
                <a:off x="1904997" y="2667000"/>
                <a:ext cx="76200" cy="457200"/>
                <a:chOff x="7162800" y="2180537"/>
                <a:chExt cx="457201" cy="2110427"/>
              </a:xfrm>
            </p:grpSpPr>
            <p:sp>
              <p:nvSpPr>
                <p:cNvPr id="207" name="Rectangle 2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8" name="Isosceles Triangle 2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5" name="Group 194"/>
            <p:cNvGrpSpPr/>
            <p:nvPr/>
          </p:nvGrpSpPr>
          <p:grpSpPr>
            <a:xfrm>
              <a:off x="3352800" y="2667000"/>
              <a:ext cx="457200" cy="457200"/>
              <a:chOff x="1524000" y="2667000"/>
              <a:chExt cx="457200" cy="457200"/>
            </a:xfrm>
          </p:grpSpPr>
          <p:sp>
            <p:nvSpPr>
              <p:cNvPr id="196" name="Rectangle 19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97" name="Group 196"/>
              <p:cNvGrpSpPr/>
              <p:nvPr/>
            </p:nvGrpSpPr>
            <p:grpSpPr>
              <a:xfrm>
                <a:off x="1904997" y="2667000"/>
                <a:ext cx="76200" cy="457200"/>
                <a:chOff x="7162800" y="2180537"/>
                <a:chExt cx="457201" cy="2110427"/>
              </a:xfrm>
            </p:grpSpPr>
            <p:sp>
              <p:nvSpPr>
                <p:cNvPr id="202" name="Rectangle 20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3" name="Isosceles Triangle 20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152" name="Group 151"/>
          <p:cNvGrpSpPr/>
          <p:nvPr/>
        </p:nvGrpSpPr>
        <p:grpSpPr>
          <a:xfrm>
            <a:off x="2971800" y="6346773"/>
            <a:ext cx="2286000" cy="457200"/>
            <a:chOff x="1524000" y="2667000"/>
            <a:chExt cx="2286000" cy="457200"/>
          </a:xfrm>
        </p:grpSpPr>
        <p:grpSp>
          <p:nvGrpSpPr>
            <p:cNvPr id="159" name="Group 158"/>
            <p:cNvGrpSpPr/>
            <p:nvPr/>
          </p:nvGrpSpPr>
          <p:grpSpPr>
            <a:xfrm>
              <a:off x="1524000" y="2667000"/>
              <a:ext cx="457200" cy="457200"/>
              <a:chOff x="1524000" y="2667000"/>
              <a:chExt cx="457200" cy="457200"/>
            </a:xfrm>
          </p:grpSpPr>
          <p:sp>
            <p:nvSpPr>
              <p:cNvPr id="185" name="Rectangle 1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6" name="Group 185"/>
              <p:cNvGrpSpPr/>
              <p:nvPr/>
            </p:nvGrpSpPr>
            <p:grpSpPr>
              <a:xfrm>
                <a:off x="1904997" y="2667000"/>
                <a:ext cx="76200" cy="457200"/>
                <a:chOff x="7162800" y="2180537"/>
                <a:chExt cx="457201" cy="2110427"/>
              </a:xfrm>
            </p:grpSpPr>
            <p:sp>
              <p:nvSpPr>
                <p:cNvPr id="187" name="Rectangle 18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8" name="Isosceles Triangle 18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0" name="Group 159"/>
            <p:cNvGrpSpPr/>
            <p:nvPr/>
          </p:nvGrpSpPr>
          <p:grpSpPr>
            <a:xfrm>
              <a:off x="1981200" y="2667000"/>
              <a:ext cx="457200" cy="457200"/>
              <a:chOff x="1524000" y="2667000"/>
              <a:chExt cx="457200" cy="457200"/>
            </a:xfrm>
          </p:grpSpPr>
          <p:sp>
            <p:nvSpPr>
              <p:cNvPr id="180" name="Rectangle 17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2" name="Group 181"/>
              <p:cNvGrpSpPr/>
              <p:nvPr/>
            </p:nvGrpSpPr>
            <p:grpSpPr>
              <a:xfrm>
                <a:off x="1904997" y="2667000"/>
                <a:ext cx="76200" cy="457200"/>
                <a:chOff x="7162800" y="2180537"/>
                <a:chExt cx="457201" cy="2110427"/>
              </a:xfrm>
            </p:grpSpPr>
            <p:sp>
              <p:nvSpPr>
                <p:cNvPr id="183" name="Rectangle 1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4" name="Isosceles Triangle 1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1" name="Group 160"/>
            <p:cNvGrpSpPr/>
            <p:nvPr/>
          </p:nvGrpSpPr>
          <p:grpSpPr>
            <a:xfrm>
              <a:off x="2438400" y="2667000"/>
              <a:ext cx="457200" cy="457200"/>
              <a:chOff x="1524000" y="2667000"/>
              <a:chExt cx="457200" cy="457200"/>
            </a:xfrm>
          </p:grpSpPr>
          <p:sp>
            <p:nvSpPr>
              <p:cNvPr id="173" name="Rectangle 17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7" name="Group 176"/>
              <p:cNvGrpSpPr/>
              <p:nvPr/>
            </p:nvGrpSpPr>
            <p:grpSpPr>
              <a:xfrm>
                <a:off x="1904997" y="2667000"/>
                <a:ext cx="76200" cy="457200"/>
                <a:chOff x="7162800" y="2180537"/>
                <a:chExt cx="457201" cy="2110427"/>
              </a:xfrm>
            </p:grpSpPr>
            <p:sp>
              <p:nvSpPr>
                <p:cNvPr id="178" name="Rectangle 17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9" name="Isosceles Triangle 17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2" name="Group 161"/>
            <p:cNvGrpSpPr/>
            <p:nvPr/>
          </p:nvGrpSpPr>
          <p:grpSpPr>
            <a:xfrm>
              <a:off x="2895600" y="2667000"/>
              <a:ext cx="457200" cy="457200"/>
              <a:chOff x="1524000" y="2667000"/>
              <a:chExt cx="457200" cy="457200"/>
            </a:xfrm>
          </p:grpSpPr>
          <p:sp>
            <p:nvSpPr>
              <p:cNvPr id="169" name="Rectangle 16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0" name="Group 169"/>
              <p:cNvGrpSpPr/>
              <p:nvPr/>
            </p:nvGrpSpPr>
            <p:grpSpPr>
              <a:xfrm>
                <a:off x="1904997" y="2667000"/>
                <a:ext cx="76200" cy="457200"/>
                <a:chOff x="7162800" y="2180537"/>
                <a:chExt cx="457201" cy="2110427"/>
              </a:xfrm>
            </p:grpSpPr>
            <p:sp>
              <p:nvSpPr>
                <p:cNvPr id="171" name="Rectangle 17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3" name="Group 162"/>
            <p:cNvGrpSpPr/>
            <p:nvPr/>
          </p:nvGrpSpPr>
          <p:grpSpPr>
            <a:xfrm>
              <a:off x="3352800" y="2667000"/>
              <a:ext cx="457200" cy="457200"/>
              <a:chOff x="1524000" y="2667000"/>
              <a:chExt cx="457200" cy="457200"/>
            </a:xfrm>
          </p:grpSpPr>
          <p:sp>
            <p:nvSpPr>
              <p:cNvPr id="164" name="Rectangle 16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66" name="Group 165"/>
              <p:cNvGrpSpPr/>
              <p:nvPr/>
            </p:nvGrpSpPr>
            <p:grpSpPr>
              <a:xfrm>
                <a:off x="1904997" y="2667000"/>
                <a:ext cx="76200" cy="457200"/>
                <a:chOff x="7162800" y="2180537"/>
                <a:chExt cx="457201" cy="2110427"/>
              </a:xfrm>
            </p:grpSpPr>
            <p:sp>
              <p:nvSpPr>
                <p:cNvPr id="167" name="Rectangle 16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8" name="Isosceles Triangle 16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151" name="Curved Connector 150"/>
          <p:cNvCxnSpPr>
            <a:stCxn id="205" idx="1"/>
          </p:cNvCxnSpPr>
          <p:nvPr/>
        </p:nvCxnSpPr>
        <p:spPr bwMode="auto">
          <a:xfrm rot="10800000" flipH="1" flipV="1">
            <a:off x="3886200" y="6118173"/>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nvGrpSpPr>
          <p:cNvPr id="242" name="Group 241"/>
          <p:cNvGrpSpPr/>
          <p:nvPr/>
        </p:nvGrpSpPr>
        <p:grpSpPr>
          <a:xfrm>
            <a:off x="2057400" y="5432373"/>
            <a:ext cx="2286000" cy="457200"/>
            <a:chOff x="1524000" y="2667000"/>
            <a:chExt cx="2286000" cy="457200"/>
          </a:xfrm>
        </p:grpSpPr>
        <p:grpSp>
          <p:nvGrpSpPr>
            <p:cNvPr id="243" name="Group 242"/>
            <p:cNvGrpSpPr/>
            <p:nvPr/>
          </p:nvGrpSpPr>
          <p:grpSpPr>
            <a:xfrm>
              <a:off x="1524000" y="2667000"/>
              <a:ext cx="457200" cy="457200"/>
              <a:chOff x="1524000" y="2667000"/>
              <a:chExt cx="457200" cy="457200"/>
            </a:xfrm>
          </p:grpSpPr>
          <p:sp>
            <p:nvSpPr>
              <p:cNvPr id="270" name="Rectangle 26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71" name="Group 270"/>
              <p:cNvGrpSpPr/>
              <p:nvPr/>
            </p:nvGrpSpPr>
            <p:grpSpPr>
              <a:xfrm>
                <a:off x="1904997" y="2667000"/>
                <a:ext cx="76200" cy="457200"/>
                <a:chOff x="7162800" y="2180537"/>
                <a:chExt cx="457201" cy="2110427"/>
              </a:xfrm>
            </p:grpSpPr>
            <p:sp>
              <p:nvSpPr>
                <p:cNvPr id="272" name="Rectangle 27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3" name="Isosceles Triangle 27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4" name="Group 243"/>
            <p:cNvGrpSpPr/>
            <p:nvPr/>
          </p:nvGrpSpPr>
          <p:grpSpPr>
            <a:xfrm>
              <a:off x="1981200" y="2667000"/>
              <a:ext cx="457200" cy="457200"/>
              <a:chOff x="1524000" y="2667000"/>
              <a:chExt cx="457200" cy="457200"/>
            </a:xfrm>
          </p:grpSpPr>
          <p:sp>
            <p:nvSpPr>
              <p:cNvPr id="265" name="Rectangle 26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67" name="Group 266"/>
              <p:cNvGrpSpPr/>
              <p:nvPr/>
            </p:nvGrpSpPr>
            <p:grpSpPr>
              <a:xfrm>
                <a:off x="1904997" y="2667000"/>
                <a:ext cx="76200" cy="457200"/>
                <a:chOff x="7162800" y="2180537"/>
                <a:chExt cx="457201" cy="2110427"/>
              </a:xfrm>
            </p:grpSpPr>
            <p:sp>
              <p:nvSpPr>
                <p:cNvPr id="268" name="Rectangle 26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9" name="Isosceles Triangle 26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5" name="Group 244"/>
            <p:cNvGrpSpPr/>
            <p:nvPr/>
          </p:nvGrpSpPr>
          <p:grpSpPr>
            <a:xfrm>
              <a:off x="2438400" y="2667000"/>
              <a:ext cx="457200" cy="457200"/>
              <a:chOff x="1524000" y="2667000"/>
              <a:chExt cx="457200" cy="457200"/>
            </a:xfrm>
          </p:grpSpPr>
          <p:sp>
            <p:nvSpPr>
              <p:cNvPr id="260" name="Rectangle 25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61" name="Group 260"/>
              <p:cNvGrpSpPr/>
              <p:nvPr/>
            </p:nvGrpSpPr>
            <p:grpSpPr>
              <a:xfrm>
                <a:off x="1904997" y="2667000"/>
                <a:ext cx="76200" cy="457200"/>
                <a:chOff x="7162800" y="2180537"/>
                <a:chExt cx="457201" cy="2110427"/>
              </a:xfrm>
            </p:grpSpPr>
            <p:sp>
              <p:nvSpPr>
                <p:cNvPr id="262" name="Rectangle 26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3" name="Isosceles Triangle 26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7" name="Group 246"/>
            <p:cNvGrpSpPr/>
            <p:nvPr/>
          </p:nvGrpSpPr>
          <p:grpSpPr>
            <a:xfrm>
              <a:off x="2895600" y="2667000"/>
              <a:ext cx="457200" cy="457200"/>
              <a:chOff x="1524000" y="2667000"/>
              <a:chExt cx="457200" cy="457200"/>
            </a:xfrm>
          </p:grpSpPr>
          <p:sp>
            <p:nvSpPr>
              <p:cNvPr id="255" name="Rectangle 25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56" name="Group 255"/>
              <p:cNvGrpSpPr/>
              <p:nvPr/>
            </p:nvGrpSpPr>
            <p:grpSpPr>
              <a:xfrm>
                <a:off x="1904997" y="2667000"/>
                <a:ext cx="76200" cy="457200"/>
                <a:chOff x="7162800" y="2180537"/>
                <a:chExt cx="457201" cy="2110427"/>
              </a:xfrm>
            </p:grpSpPr>
            <p:sp>
              <p:nvSpPr>
                <p:cNvPr id="258" name="Rectangle 2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9" name="Isosceles Triangle 2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8" name="Group 247"/>
            <p:cNvGrpSpPr/>
            <p:nvPr/>
          </p:nvGrpSpPr>
          <p:grpSpPr>
            <a:xfrm>
              <a:off x="3352800" y="2667000"/>
              <a:ext cx="457200" cy="457200"/>
              <a:chOff x="1524000" y="2667000"/>
              <a:chExt cx="457200" cy="457200"/>
            </a:xfrm>
          </p:grpSpPr>
          <p:sp>
            <p:nvSpPr>
              <p:cNvPr id="249" name="Rectangle 2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50" name="Group 249"/>
              <p:cNvGrpSpPr/>
              <p:nvPr/>
            </p:nvGrpSpPr>
            <p:grpSpPr>
              <a:xfrm>
                <a:off x="1904997" y="2667000"/>
                <a:ext cx="76200" cy="457200"/>
                <a:chOff x="7162800" y="2180537"/>
                <a:chExt cx="457201" cy="2110427"/>
              </a:xfrm>
            </p:grpSpPr>
            <p:sp>
              <p:nvSpPr>
                <p:cNvPr id="251" name="Rectangle 2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3" name="Isosceles Triangle 25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275" name="Curved Connector 274"/>
          <p:cNvCxnSpPr>
            <a:stCxn id="249" idx="1"/>
          </p:cNvCxnSpPr>
          <p:nvPr/>
        </p:nvCxnSpPr>
        <p:spPr bwMode="auto">
          <a:xfrm rot="10800000" flipH="1" flipV="1">
            <a:off x="3886200" y="5660973"/>
            <a:ext cx="152400" cy="838200"/>
          </a:xfrm>
          <a:prstGeom prst="curvedConnector4">
            <a:avLst>
              <a:gd name="adj1" fmla="val 31898"/>
              <a:gd name="adj2" fmla="val 58252"/>
            </a:avLst>
          </a:prstGeom>
          <a:solidFill>
            <a:schemeClr val="accent1"/>
          </a:solidFill>
          <a:ln w="28575" cap="flat" cmpd="sng" algn="ctr">
            <a:solidFill>
              <a:srgbClr val="FF0000"/>
            </a:solidFill>
            <a:prstDash val="solid"/>
            <a:round/>
            <a:headEnd type="none"/>
            <a:tailEnd type="arrow"/>
          </a:ln>
          <a:effectLst/>
        </p:spPr>
      </p:cxnSp>
      <p:grpSp>
        <p:nvGrpSpPr>
          <p:cNvPr id="276" name="Group 275"/>
          <p:cNvGrpSpPr/>
          <p:nvPr/>
        </p:nvGrpSpPr>
        <p:grpSpPr>
          <a:xfrm>
            <a:off x="1600200" y="4975173"/>
            <a:ext cx="2286000" cy="457200"/>
            <a:chOff x="1524000" y="2667000"/>
            <a:chExt cx="2286000" cy="457200"/>
          </a:xfrm>
        </p:grpSpPr>
        <p:grpSp>
          <p:nvGrpSpPr>
            <p:cNvPr id="278" name="Group 277"/>
            <p:cNvGrpSpPr/>
            <p:nvPr/>
          </p:nvGrpSpPr>
          <p:grpSpPr>
            <a:xfrm>
              <a:off x="1524000" y="2667000"/>
              <a:ext cx="457200" cy="457200"/>
              <a:chOff x="1524000" y="2667000"/>
              <a:chExt cx="457200" cy="457200"/>
            </a:xfrm>
          </p:grpSpPr>
          <p:sp>
            <p:nvSpPr>
              <p:cNvPr id="316" name="Rectangle 31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17" name="Group 316"/>
              <p:cNvGrpSpPr/>
              <p:nvPr/>
            </p:nvGrpSpPr>
            <p:grpSpPr>
              <a:xfrm>
                <a:off x="1904997" y="2667000"/>
                <a:ext cx="76200" cy="457200"/>
                <a:chOff x="7162800" y="2180537"/>
                <a:chExt cx="457201" cy="2110427"/>
              </a:xfrm>
            </p:grpSpPr>
            <p:sp>
              <p:nvSpPr>
                <p:cNvPr id="318" name="Rectangle 3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9" name="Isosceles Triangle 31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9" name="Group 278"/>
            <p:cNvGrpSpPr/>
            <p:nvPr/>
          </p:nvGrpSpPr>
          <p:grpSpPr>
            <a:xfrm>
              <a:off x="1981200" y="2667000"/>
              <a:ext cx="457200" cy="457200"/>
              <a:chOff x="1524000" y="2667000"/>
              <a:chExt cx="457200" cy="457200"/>
            </a:xfrm>
          </p:grpSpPr>
          <p:sp>
            <p:nvSpPr>
              <p:cNvPr id="312" name="Rectangle 311"/>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13" name="Group 312"/>
              <p:cNvGrpSpPr/>
              <p:nvPr/>
            </p:nvGrpSpPr>
            <p:grpSpPr>
              <a:xfrm>
                <a:off x="1904997" y="2667000"/>
                <a:ext cx="76200" cy="457200"/>
                <a:chOff x="7162800" y="2180537"/>
                <a:chExt cx="457201" cy="2110427"/>
              </a:xfrm>
            </p:grpSpPr>
            <p:sp>
              <p:nvSpPr>
                <p:cNvPr id="314" name="Rectangle 31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5" name="Isosceles Triangle 31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0" name="Group 279"/>
            <p:cNvGrpSpPr/>
            <p:nvPr/>
          </p:nvGrpSpPr>
          <p:grpSpPr>
            <a:xfrm>
              <a:off x="2438400" y="2667000"/>
              <a:ext cx="457200" cy="457200"/>
              <a:chOff x="1524000" y="2667000"/>
              <a:chExt cx="457200" cy="457200"/>
            </a:xfrm>
          </p:grpSpPr>
          <p:sp>
            <p:nvSpPr>
              <p:cNvPr id="298" name="Rectangle 29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304" name="Group 303"/>
              <p:cNvGrpSpPr/>
              <p:nvPr/>
            </p:nvGrpSpPr>
            <p:grpSpPr>
              <a:xfrm>
                <a:off x="1904997" y="2667000"/>
                <a:ext cx="76200" cy="457200"/>
                <a:chOff x="7162800" y="2180537"/>
                <a:chExt cx="457201" cy="2110427"/>
              </a:xfrm>
            </p:grpSpPr>
            <p:sp>
              <p:nvSpPr>
                <p:cNvPr id="310" name="Rectangle 30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1" name="Isosceles Triangle 3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1" name="Group 280"/>
            <p:cNvGrpSpPr/>
            <p:nvPr/>
          </p:nvGrpSpPr>
          <p:grpSpPr>
            <a:xfrm>
              <a:off x="2895600" y="2667000"/>
              <a:ext cx="457200" cy="457200"/>
              <a:chOff x="1524000" y="2667000"/>
              <a:chExt cx="457200" cy="457200"/>
            </a:xfrm>
          </p:grpSpPr>
          <p:sp>
            <p:nvSpPr>
              <p:cNvPr id="293" name="Rectangle 29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95" name="Group 294"/>
              <p:cNvGrpSpPr/>
              <p:nvPr/>
            </p:nvGrpSpPr>
            <p:grpSpPr>
              <a:xfrm>
                <a:off x="1904997" y="2667000"/>
                <a:ext cx="76200" cy="457200"/>
                <a:chOff x="7162800" y="2180537"/>
                <a:chExt cx="457201" cy="2110427"/>
              </a:xfrm>
            </p:grpSpPr>
            <p:sp>
              <p:nvSpPr>
                <p:cNvPr id="296" name="Rectangle 295"/>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7" name="Isosceles Triangle 296"/>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3" name="Group 282"/>
            <p:cNvGrpSpPr/>
            <p:nvPr/>
          </p:nvGrpSpPr>
          <p:grpSpPr>
            <a:xfrm>
              <a:off x="3352800" y="2667000"/>
              <a:ext cx="457200" cy="457200"/>
              <a:chOff x="1524000" y="2667000"/>
              <a:chExt cx="457200" cy="457200"/>
            </a:xfrm>
          </p:grpSpPr>
          <p:sp>
            <p:nvSpPr>
              <p:cNvPr id="284" name="Rectangle 28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85" name="Group 284"/>
              <p:cNvGrpSpPr/>
              <p:nvPr/>
            </p:nvGrpSpPr>
            <p:grpSpPr>
              <a:xfrm>
                <a:off x="1904997" y="2667000"/>
                <a:ext cx="76200" cy="457200"/>
                <a:chOff x="7162800" y="2180537"/>
                <a:chExt cx="457201" cy="2110427"/>
              </a:xfrm>
            </p:grpSpPr>
            <p:sp>
              <p:nvSpPr>
                <p:cNvPr id="290" name="Rectangle 28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2" name="Isosceles Triangle 29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40" name="TextBox 39"/>
          <p:cNvSpPr txBox="1"/>
          <p:nvPr/>
        </p:nvSpPr>
        <p:spPr>
          <a:xfrm>
            <a:off x="5562600" y="5203773"/>
            <a:ext cx="3429000" cy="1477328"/>
          </a:xfrm>
          <a:prstGeom prst="rect">
            <a:avLst/>
          </a:prstGeom>
          <a:noFill/>
        </p:spPr>
        <p:txBody>
          <a:bodyPr wrap="square" rtlCol="0">
            <a:spAutoFit/>
          </a:bodyPr>
          <a:lstStyle/>
          <a:p>
            <a:pPr eaLnBrk="1" hangingPunct="1">
              <a:spcBef>
                <a:spcPct val="0"/>
              </a:spcBef>
            </a:pPr>
            <a:r>
              <a:rPr lang="en-US" sz="1800" i="1" dirty="0" smtClean="0">
                <a:solidFill>
                  <a:prstClr val="black"/>
                </a:solidFill>
                <a:latin typeface="Calibri"/>
                <a:ea typeface="ＭＳ Ｐゴシック"/>
                <a:cs typeface="Calibri"/>
              </a:rPr>
              <a:t>[ Assumes data written to registers in a W cycle is readable in parallel D cycle (dotted line). Extra write data register and bypass paths required if this is not possible. ]</a:t>
            </a:r>
          </a:p>
        </p:txBody>
      </p:sp>
      <p:cxnSp>
        <p:nvCxnSpPr>
          <p:cNvPr id="320" name="Curved Connector 319"/>
          <p:cNvCxnSpPr>
            <a:endCxn id="183" idx="0"/>
          </p:cNvCxnSpPr>
          <p:nvPr/>
        </p:nvCxnSpPr>
        <p:spPr bwMode="auto">
          <a:xfrm rot="16200000" flipH="1">
            <a:off x="3049287" y="5812089"/>
            <a:ext cx="1216624" cy="304795"/>
          </a:xfrm>
          <a:prstGeom prst="curvedConnector2">
            <a:avLst/>
          </a:prstGeom>
          <a:solidFill>
            <a:schemeClr val="accent1"/>
          </a:solidFill>
          <a:ln w="28575" cap="flat" cmpd="sng" algn="ctr">
            <a:solidFill>
              <a:srgbClr val="FF0000"/>
            </a:solidFill>
            <a:prstDash val="sysDash"/>
            <a:round/>
            <a:headEnd type="none"/>
            <a:tailEnd type="arrow"/>
          </a:ln>
          <a:effectLst/>
        </p:spPr>
      </p:cxnSp>
      <p:sp>
        <p:nvSpPr>
          <p:cNvPr id="4" name="文本框 3"/>
          <p:cNvSpPr txBox="1"/>
          <p:nvPr/>
        </p:nvSpPr>
        <p:spPr>
          <a:xfrm>
            <a:off x="212807" y="5718807"/>
            <a:ext cx="1712328" cy="923330"/>
          </a:xfrm>
          <a:prstGeom prst="rect">
            <a:avLst/>
          </a:prstGeom>
          <a:solidFill>
            <a:srgbClr val="FFC000"/>
          </a:solidFill>
        </p:spPr>
        <p:txBody>
          <a:bodyPr wrap="none" rtlCol="0">
            <a:spAutoFit/>
          </a:bodyPr>
          <a:lstStyle/>
          <a:p>
            <a:r>
              <a:rPr lang="en-US" altLang="zh-CN" dirty="0" err="1" smtClean="0"/>
              <a:t>lw</a:t>
            </a:r>
            <a:r>
              <a:rPr lang="en-US" altLang="zh-CN" dirty="0" smtClean="0"/>
              <a:t> $t0, 4($t1)</a:t>
            </a:r>
          </a:p>
          <a:p>
            <a:r>
              <a:rPr lang="en-US" altLang="zh-CN" dirty="0" err="1" smtClean="0"/>
              <a:t>addi</a:t>
            </a:r>
            <a:r>
              <a:rPr lang="en-US" altLang="zh-CN" dirty="0" smtClean="0"/>
              <a:t> $t1, $t1</a:t>
            </a:r>
          </a:p>
          <a:p>
            <a:r>
              <a:rPr lang="en-US" altLang="zh-CN" dirty="0" err="1" smtClean="0"/>
              <a:t>addi</a:t>
            </a:r>
            <a:r>
              <a:rPr lang="en-US" altLang="zh-CN" dirty="0" smtClean="0"/>
              <a:t> $t0, $t0, 1</a:t>
            </a:r>
            <a:endParaRPr lang="zh-CN" altLang="en-US" dirty="0"/>
          </a:p>
        </p:txBody>
      </p:sp>
    </p:spTree>
    <p:extLst>
      <p:ext uri="{BB962C8B-B14F-4D97-AF65-F5344CB8AC3E}">
        <p14:creationId xmlns:p14="http://schemas.microsoft.com/office/powerpoint/2010/main" val="4107838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normAutofit/>
          </a:bodyPr>
          <a:lstStyle/>
          <a:p>
            <a:r>
              <a:rPr lang="zh-CN" altLang="en-US" dirty="0" smtClean="0"/>
              <a:t>针对数据相关的值猜测执行</a:t>
            </a:r>
            <a:endParaRPr lang="en-US" dirty="0"/>
          </a:p>
        </p:txBody>
      </p:sp>
      <p:sp>
        <p:nvSpPr>
          <p:cNvPr id="1308675" name="Rectangle 3"/>
          <p:cNvSpPr>
            <a:spLocks noGrp="1" noChangeArrowheads="1"/>
          </p:cNvSpPr>
          <p:nvPr>
            <p:ph idx="1"/>
          </p:nvPr>
        </p:nvSpPr>
        <p:spPr/>
        <p:txBody>
          <a:bodyPr/>
          <a:lstStyle/>
          <a:p>
            <a:r>
              <a:rPr lang="zh-CN" altLang="en-US" sz="2800" dirty="0" smtClean="0"/>
              <a:t>不等待产生结果的指令产生值，直接猜测一个值继续</a:t>
            </a:r>
            <a:endParaRPr lang="en-US" sz="2800" dirty="0" smtClean="0"/>
          </a:p>
          <a:p>
            <a:endParaRPr lang="en-US" sz="2800" dirty="0" smtClean="0"/>
          </a:p>
          <a:p>
            <a:r>
              <a:rPr lang="zh-CN" altLang="en-US" sz="2800" dirty="0" smtClean="0"/>
              <a:t>这种技术，仅在某些情况下可以使用</a:t>
            </a:r>
            <a:r>
              <a:rPr lang="en-US" sz="2800" dirty="0" smtClean="0"/>
              <a:t>:</a:t>
            </a:r>
          </a:p>
          <a:p>
            <a:pPr lvl="1"/>
            <a:r>
              <a:rPr lang="zh-CN" altLang="en-US" sz="2000" dirty="0" smtClean="0"/>
              <a:t>分支预测</a:t>
            </a:r>
            <a:endParaRPr lang="en-US" sz="2000" dirty="0"/>
          </a:p>
          <a:p>
            <a:pPr lvl="1"/>
            <a:r>
              <a:rPr lang="zh-CN" altLang="en-US" sz="2000" dirty="0" smtClean="0"/>
              <a:t>堆栈指针更新</a:t>
            </a:r>
            <a:endParaRPr lang="en-US" sz="2000" dirty="0" smtClean="0"/>
          </a:p>
          <a:p>
            <a:pPr lvl="1"/>
            <a:r>
              <a:rPr lang="zh-CN" altLang="en-US" sz="2000" dirty="0" smtClean="0"/>
              <a:t>存储器地址消除歧义（</a:t>
            </a:r>
            <a:r>
              <a:rPr lang="en-US" sz="2000" dirty="0" smtClean="0"/>
              <a:t>Memory address disambiguation</a:t>
            </a:r>
            <a:r>
              <a:rPr lang="zh-CN" altLang="en-US" sz="2000" dirty="0" smtClean="0"/>
              <a:t>）</a:t>
            </a:r>
            <a:endParaRPr lang="en-US" sz="2000" dirty="0" smtClean="0"/>
          </a:p>
        </p:txBody>
      </p:sp>
      <p:sp>
        <p:nvSpPr>
          <p:cNvPr id="6" name="Slide Number Placeholder 5"/>
          <p:cNvSpPr>
            <a:spLocks noGrp="1"/>
          </p:cNvSpPr>
          <p:nvPr>
            <p:ph type="sldNum" sz="quarter" idx="12"/>
          </p:nvPr>
        </p:nvSpPr>
        <p:spPr/>
        <p:txBody>
          <a:bodyPr/>
          <a:lstStyle/>
          <a:p>
            <a:fld id="{FAEA50BF-9A85-3349-91B9-AD7774474F6C}"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518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8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algn="l"/>
            <a:r>
              <a:rPr lang="zh-CN" altLang="en-US" dirty="0" smtClean="0">
                <a:ea typeface="宋体" panose="02010600030101010101" pitchFamily="2" charset="-122"/>
              </a:rPr>
              <a:t>流水线的基本概念</a:t>
            </a:r>
          </a:p>
        </p:txBody>
      </p:sp>
      <p:sp>
        <p:nvSpPr>
          <p:cNvPr id="27651"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一个任务可以分解为</a:t>
            </a:r>
            <a:r>
              <a:rPr lang="en-US" altLang="zh-CN" b="0" i="1" dirty="0" smtClean="0">
                <a:ea typeface="宋体" panose="02010600030101010101" pitchFamily="2" charset="-122"/>
              </a:rPr>
              <a:t>k </a:t>
            </a:r>
            <a:r>
              <a:rPr lang="zh-CN" altLang="en-US" dirty="0" smtClean="0">
                <a:latin typeface="微软雅黑" panose="020B0503020204020204" pitchFamily="34" charset="-122"/>
                <a:ea typeface="微软雅黑" panose="020B0503020204020204" pitchFamily="34" charset="-122"/>
              </a:rPr>
              <a:t>个子任务</a:t>
            </a:r>
            <a:endParaRPr lang="en-US" altLang="zh-CN"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个子任务在 </a:t>
            </a:r>
            <a:r>
              <a:rPr lang="en-US" altLang="zh-CN" sz="1800" dirty="0" smtClean="0">
                <a:latin typeface="微软雅黑" panose="020B0503020204020204" pitchFamily="34" charset="-122"/>
                <a:ea typeface="微软雅黑" panose="020B0503020204020204" pitchFamily="34" charset="-122"/>
              </a:rPr>
              <a:t>K </a:t>
            </a:r>
            <a:r>
              <a:rPr lang="zh-CN" altLang="en-US" sz="1800" dirty="0" smtClean="0">
                <a:latin typeface="微软雅黑" panose="020B0503020204020204" pitchFamily="34" charset="-122"/>
                <a:ea typeface="微软雅黑" panose="020B0503020204020204" pitchFamily="34" charset="-122"/>
              </a:rPr>
              <a:t>个不同阶段（使用不同的资源）运行</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每个子任务执行需要</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个单位时间</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整个任务的执行时间为 </a:t>
            </a:r>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倍单位时间</a:t>
            </a:r>
            <a:endParaRPr lang="en-US" altLang="zh-CN" sz="18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流水线执行模式是重叠执行模式</a:t>
            </a:r>
            <a:endParaRPr lang="en-US" altLang="zh-CN"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个流水段并行执行</a:t>
            </a:r>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个不同任务</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每个单位时间进入</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离开流水线一个任务</a:t>
            </a:r>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7ADD6620-B410-4B42-9D76-84ABE6964DA1}"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pic>
        <p:nvPicPr>
          <p:cNvPr id="2765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49725"/>
            <a:ext cx="732155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37FC03-F038-4CD3-99FA-C8BC098E03FC}" type="datetime1">
              <a:rPr lang="en-US" altLang="zh-CN" smtClean="0"/>
              <a:pPr/>
              <a:t>3/10/2020</a:t>
            </a:fld>
            <a:endParaRPr lang="zh-CN" altLang="en-US"/>
          </a:p>
        </p:txBody>
      </p:sp>
    </p:spTree>
    <p:extLst>
      <p:ext uri="{BB962C8B-B14F-4D97-AF65-F5344CB8AC3E}">
        <p14:creationId xmlns:p14="http://schemas.microsoft.com/office/powerpoint/2010/main" val="1442306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3"/>
          <p:cNvSpPr>
            <a:spLocks noGrp="1" noChangeArrowheads="1"/>
          </p:cNvSpPr>
          <p:nvPr>
            <p:ph type="title"/>
          </p:nvPr>
        </p:nvSpPr>
        <p:spPr/>
        <p:txBody>
          <a:bodyPr/>
          <a:lstStyle/>
          <a:p>
            <a:r>
              <a:rPr lang="zh-CN" altLang="en-US" smtClean="0"/>
              <a:t>采用软件方法避免数据相关</a:t>
            </a:r>
            <a:endParaRPr lang="en-US" altLang="zh-CN" smtClean="0"/>
          </a:p>
        </p:txBody>
      </p:sp>
      <p:sp>
        <p:nvSpPr>
          <p:cNvPr id="3" name="日期占位符 2"/>
          <p:cNvSpPr>
            <a:spLocks noGrp="1"/>
          </p:cNvSpPr>
          <p:nvPr>
            <p:ph type="dt" sz="half" idx="10"/>
          </p:nvPr>
        </p:nvSpPr>
        <p:spPr/>
        <p:txBody>
          <a:bodyPr/>
          <a:lstStyle/>
          <a:p>
            <a:fld id="{DDBFBDAC-2631-4CD8-BF76-2EC736484F40}" type="datetime1">
              <a:rPr lang="en-US" altLang="zh-CN" smtClean="0"/>
              <a:pPr/>
              <a:t>3/10/2020</a:t>
            </a:fld>
            <a:endParaRPr lang="zh-CN" altLang="en-US"/>
          </a:p>
        </p:txBody>
      </p:sp>
      <p:sp>
        <p:nvSpPr>
          <p:cNvPr id="655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7532B31A-CB18-4321-9B56-E69B852C6B4D}" type="slidenum">
              <a:rPr lang="en-US" altLang="zh-CN" smtClean="0">
                <a:latin typeface="微软雅黑" panose="020B0503020204020204" pitchFamily="34" charset="-122"/>
              </a:rPr>
              <a:pPr/>
              <a:t>20</a:t>
            </a:fld>
            <a:endParaRPr lang="en-US" altLang="zh-CN" dirty="0">
              <a:latin typeface="微软雅黑" panose="020B0503020204020204" pitchFamily="34" charset="-122"/>
            </a:endParaRPr>
          </a:p>
        </p:txBody>
      </p:sp>
      <p:sp>
        <p:nvSpPr>
          <p:cNvPr id="267268" name="Rectangle 4"/>
          <p:cNvSpPr>
            <a:spLocks noGrp="1" noChangeArrowheads="1"/>
          </p:cNvSpPr>
          <p:nvPr>
            <p:ph type="body" idx="4294967295"/>
          </p:nvPr>
        </p:nvSpPr>
        <p:spPr>
          <a:xfrm>
            <a:off x="3946583" y="2857384"/>
            <a:ext cx="3581400" cy="2978150"/>
          </a:xfrm>
          <a:noFill/>
        </p:spPr>
        <p:txBody>
          <a:bodyPr lIns="90488" tIns="44450" rIns="90488" bIns="44450">
            <a:normAutofit lnSpcReduction="10000"/>
          </a:bodyPr>
          <a:lstStyle/>
          <a:p>
            <a:pPr>
              <a:buFontTx/>
              <a:buNone/>
            </a:pPr>
            <a:r>
              <a:rPr lang="en-US" altLang="zh-CN" sz="1800" dirty="0" smtClean="0">
                <a:solidFill>
                  <a:schemeClr val="hlink"/>
                </a:solidFill>
                <a:ea typeface="宋体" panose="02010600030101010101" pitchFamily="2" charset="-122"/>
              </a:rPr>
              <a:t>Fast code:</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Rb,b</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Rc,c</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LW 	</a:t>
            </a:r>
            <a:r>
              <a:rPr lang="en-US" altLang="zh-CN" sz="1800" dirty="0" err="1" smtClean="0">
                <a:solidFill>
                  <a:schemeClr val="hlink"/>
                </a:solidFill>
                <a:ea typeface="宋体" panose="02010600030101010101" pitchFamily="2" charset="-122"/>
              </a:rPr>
              <a:t>Re,e</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ADD 	</a:t>
            </a:r>
            <a:r>
              <a:rPr lang="en-US" altLang="zh-CN" sz="1800" dirty="0" err="1" smtClean="0">
                <a:ea typeface="宋体" panose="02010600030101010101" pitchFamily="2" charset="-122"/>
              </a:rPr>
              <a:t>Ra,Rb,Rc</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Rf,f</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SW  	</a:t>
            </a:r>
            <a:r>
              <a:rPr lang="en-US" altLang="zh-CN" sz="1800" dirty="0" err="1" smtClean="0">
                <a:solidFill>
                  <a:schemeClr val="hlink"/>
                </a:solidFill>
                <a:ea typeface="宋体" panose="02010600030101010101" pitchFamily="2" charset="-122"/>
              </a:rPr>
              <a:t>a,Ra</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SUB 	</a:t>
            </a:r>
            <a:r>
              <a:rPr lang="en-US" altLang="zh-CN" sz="1800" dirty="0" err="1" smtClean="0">
                <a:ea typeface="宋体" panose="02010600030101010101" pitchFamily="2" charset="-122"/>
              </a:rPr>
              <a:t>Rd,Re,Rf</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SW	</a:t>
            </a:r>
            <a:r>
              <a:rPr lang="en-US" altLang="zh-CN" sz="1800" dirty="0" err="1" smtClean="0">
                <a:ea typeface="宋体" panose="02010600030101010101" pitchFamily="2" charset="-122"/>
              </a:rPr>
              <a:t>d,Rd</a:t>
            </a:r>
            <a:endParaRPr lang="en-US" altLang="zh-CN" sz="1800" dirty="0" smtClean="0">
              <a:ea typeface="宋体" panose="02010600030101010101" pitchFamily="2" charset="-122"/>
            </a:endParaRPr>
          </a:p>
        </p:txBody>
      </p:sp>
      <p:sp>
        <p:nvSpPr>
          <p:cNvPr id="65540" name="Rectangle 2"/>
          <p:cNvSpPr>
            <a:spLocks noChangeArrowheads="1"/>
          </p:cNvSpPr>
          <p:nvPr/>
        </p:nvSpPr>
        <p:spPr bwMode="auto">
          <a:xfrm>
            <a:off x="457200" y="1187334"/>
            <a:ext cx="6286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Try producing fast code for</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a = b + c;</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d = e – f;</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assuming a, b, c, d ,e, and f in memory. </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Slow code:</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Rb,b</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Rc</a:t>
            </a:r>
            <a:r>
              <a:rPr lang="en-US" altLang="zh-CN" b="1" dirty="0" err="1">
                <a:latin typeface="微软雅黑" panose="020B0503020204020204" pitchFamily="34" charset="-122"/>
                <a:ea typeface="宋体" panose="02010600030101010101" pitchFamily="2" charset="-122"/>
              </a:rPr>
              <a:t>,c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ADD 	</a:t>
            </a:r>
            <a:r>
              <a:rPr lang="en-US" altLang="zh-CN" b="1" dirty="0" err="1">
                <a:latin typeface="微软雅黑" panose="020B0503020204020204" pitchFamily="34" charset="-122"/>
                <a:ea typeface="宋体" panose="02010600030101010101" pitchFamily="2" charset="-122"/>
              </a:rPr>
              <a:t>Ra,Rb,</a:t>
            </a:r>
            <a:r>
              <a:rPr lang="en-US" altLang="zh-CN" b="1" dirty="0" err="1">
                <a:solidFill>
                  <a:schemeClr val="hlink"/>
                </a:solidFill>
                <a:latin typeface="微软雅黑" panose="020B0503020204020204" pitchFamily="34" charset="-122"/>
                <a:ea typeface="宋体" panose="02010600030101010101" pitchFamily="2" charset="-122"/>
              </a:rPr>
              <a:t>Rc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a,Ra</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Re,e</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Rf</a:t>
            </a:r>
            <a:r>
              <a:rPr lang="en-US" altLang="zh-CN" b="1" dirty="0" err="1">
                <a:latin typeface="微软雅黑" panose="020B0503020204020204" pitchFamily="34" charset="-122"/>
                <a:ea typeface="宋体" panose="02010600030101010101" pitchFamily="2" charset="-122"/>
              </a:rPr>
              <a:t>,f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SUB 	</a:t>
            </a:r>
            <a:r>
              <a:rPr lang="en-US" altLang="zh-CN" b="1" dirty="0" err="1">
                <a:latin typeface="微软雅黑" panose="020B0503020204020204" pitchFamily="34" charset="-122"/>
                <a:ea typeface="宋体" panose="02010600030101010101" pitchFamily="2" charset="-122"/>
              </a:rPr>
              <a:t>Rd,Re,</a:t>
            </a:r>
            <a:r>
              <a:rPr lang="en-US" altLang="zh-CN" b="1" dirty="0" err="1">
                <a:solidFill>
                  <a:schemeClr val="hlink"/>
                </a:solidFill>
                <a:latin typeface="微软雅黑" panose="020B0503020204020204" pitchFamily="34" charset="-122"/>
                <a:ea typeface="宋体" panose="02010600030101010101" pitchFamily="2" charset="-122"/>
              </a:rPr>
              <a:t>Rf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d,Rd</a:t>
            </a:r>
            <a:endParaRPr lang="en-US" altLang="zh-CN" b="1" dirty="0">
              <a:latin typeface="微软雅黑" panose="020B0503020204020204" pitchFamily="34" charset="-122"/>
              <a:ea typeface="宋体" panose="02010600030101010101" pitchFamily="2" charset="-122"/>
            </a:endParaRPr>
          </a:p>
        </p:txBody>
      </p:sp>
      <p:grpSp>
        <p:nvGrpSpPr>
          <p:cNvPr id="2" name="Group 5"/>
          <p:cNvGrpSpPr>
            <a:grpSpLocks/>
          </p:cNvGrpSpPr>
          <p:nvPr/>
        </p:nvGrpSpPr>
        <p:grpSpPr bwMode="auto">
          <a:xfrm>
            <a:off x="2590427" y="3973345"/>
            <a:ext cx="2273301" cy="822326"/>
            <a:chOff x="2222" y="3046"/>
            <a:chExt cx="1432" cy="518"/>
          </a:xfrm>
        </p:grpSpPr>
        <p:sp>
          <p:nvSpPr>
            <p:cNvPr id="65544" name="Line 6"/>
            <p:cNvSpPr>
              <a:spLocks noChangeShapeType="1"/>
            </p:cNvSpPr>
            <p:nvPr/>
          </p:nvSpPr>
          <p:spPr bwMode="auto">
            <a:xfrm flipV="1">
              <a:off x="2222" y="3046"/>
              <a:ext cx="1432" cy="47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5" name="Line 7"/>
            <p:cNvSpPr>
              <a:spLocks noChangeShapeType="1"/>
            </p:cNvSpPr>
            <p:nvPr/>
          </p:nvSpPr>
          <p:spPr bwMode="auto">
            <a:xfrm>
              <a:off x="2222" y="3324"/>
              <a:ext cx="1432" cy="240"/>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155464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mtClean="0"/>
              <a:t>Control Hazards</a:t>
            </a:r>
            <a:endParaRPr lang="en-US" dirty="0"/>
          </a:p>
        </p:txBody>
      </p:sp>
      <p:sp>
        <p:nvSpPr>
          <p:cNvPr id="1308675" name="Rectangle 3"/>
          <p:cNvSpPr>
            <a:spLocks noGrp="1" noChangeArrowheads="1"/>
          </p:cNvSpPr>
          <p:nvPr>
            <p:ph idx="1"/>
          </p:nvPr>
        </p:nvSpPr>
        <p:spPr/>
        <p:txBody>
          <a:bodyPr>
            <a:normAutofit fontScale="92500" lnSpcReduction="10000"/>
          </a:bodyPr>
          <a:lstStyle/>
          <a:p>
            <a:pPr marL="0" indent="0">
              <a:buNone/>
            </a:pPr>
            <a:r>
              <a:rPr lang="zh-CN" altLang="en-US" dirty="0" smtClean="0"/>
              <a:t>如何计算下一条指令地址（</a:t>
            </a:r>
            <a:r>
              <a:rPr lang="en-US" altLang="zh-CN" dirty="0" smtClean="0"/>
              <a:t>next PC</a:t>
            </a:r>
            <a:r>
              <a:rPr lang="zh-CN" altLang="en-US" dirty="0" smtClean="0"/>
              <a:t>）</a:t>
            </a:r>
            <a:r>
              <a:rPr lang="en-US" dirty="0" smtClean="0"/>
              <a:t/>
            </a:r>
            <a:br>
              <a:rPr lang="en-US" dirty="0" smtClean="0"/>
            </a:br>
            <a:endParaRPr lang="en-US" dirty="0" smtClean="0"/>
          </a:p>
          <a:p>
            <a:r>
              <a:rPr lang="zh-CN" altLang="en-US" dirty="0" smtClean="0"/>
              <a:t>无条件直接转移</a:t>
            </a:r>
            <a:endParaRPr lang="en-US" altLang="zh-CN" dirty="0" smtClean="0"/>
          </a:p>
          <a:p>
            <a:pPr lvl="1"/>
            <a:r>
              <a:rPr lang="en-US" dirty="0" smtClean="0"/>
              <a:t> Opcode, PC, and offset</a:t>
            </a:r>
          </a:p>
          <a:p>
            <a:r>
              <a:rPr lang="zh-CN" altLang="en-US" dirty="0" smtClean="0"/>
              <a:t>基于基址寄存器的无条件转移</a:t>
            </a:r>
            <a:endParaRPr lang="en-US" dirty="0" smtClean="0"/>
          </a:p>
          <a:p>
            <a:pPr lvl="1"/>
            <a:r>
              <a:rPr lang="en-US" dirty="0" smtClean="0"/>
              <a:t>Opcode, Register value, and offset</a:t>
            </a:r>
          </a:p>
          <a:p>
            <a:r>
              <a:rPr lang="zh-CN" altLang="en-US" dirty="0" smtClean="0"/>
              <a:t>条件转移</a:t>
            </a:r>
            <a:endParaRPr lang="en-US" dirty="0" smtClean="0"/>
          </a:p>
          <a:p>
            <a:pPr lvl="1"/>
            <a:r>
              <a:rPr lang="en-US" dirty="0" smtClean="0"/>
              <a:t>Opcode, Register (for condition), PC and offset</a:t>
            </a:r>
          </a:p>
          <a:p>
            <a:r>
              <a:rPr lang="zh-CN" altLang="en-US" dirty="0" smtClean="0"/>
              <a:t>其他指令</a:t>
            </a:r>
            <a:endParaRPr lang="en-US" dirty="0" smtClean="0"/>
          </a:p>
          <a:p>
            <a:pPr lvl="1"/>
            <a:r>
              <a:rPr lang="en-US" dirty="0" smtClean="0"/>
              <a:t>Opcode and PC ( and have to know it’s not one of above )</a:t>
            </a:r>
            <a:endParaRPr lang="en-US" dirty="0"/>
          </a:p>
        </p:txBody>
      </p:sp>
      <p:sp>
        <p:nvSpPr>
          <p:cNvPr id="6" name="Slide Number Placeholder 5"/>
          <p:cNvSpPr>
            <a:spLocks noGrp="1"/>
          </p:cNvSpPr>
          <p:nvPr>
            <p:ph type="sldNum" sz="quarter" idx="12"/>
          </p:nvPr>
        </p:nvSpPr>
        <p:spPr/>
        <p:txBody>
          <a:bodyPr/>
          <a:lstStyle/>
          <a:p>
            <a:fld id="{FAEA50BF-9A85-3349-91B9-AD7774474F6C}" type="slidenum">
              <a:rPr lang="en-US" smtClean="0"/>
              <a:pPr/>
              <a:t>21</a:t>
            </a:fld>
            <a:endParaRPr lang="en-US"/>
          </a:p>
        </p:txBody>
      </p:sp>
    </p:spTree>
    <p:extLst>
      <p:ext uri="{BB962C8B-B14F-4D97-AF65-F5344CB8AC3E}">
        <p14:creationId xmlns:p14="http://schemas.microsoft.com/office/powerpoint/2010/main" val="159602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86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86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086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0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6"/>
          <p:cNvSpPr txBox="1"/>
          <p:nvPr/>
        </p:nvSpPr>
        <p:spPr>
          <a:xfrm>
            <a:off x="6329347"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2667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8382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smtClean="0"/>
              <a:t>Control flow information in pipeline</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22</a:t>
            </a:fld>
            <a:endParaRPr lang="en-US">
              <a:solidFill>
                <a:srgbClr val="FBBA03"/>
              </a:solidFill>
            </a:endParaRPr>
          </a:p>
        </p:txBody>
      </p:sp>
      <p:grpSp>
        <p:nvGrpSpPr>
          <p:cNvPr id="9" name="Group 8"/>
          <p:cNvGrpSpPr/>
          <p:nvPr/>
        </p:nvGrpSpPr>
        <p:grpSpPr>
          <a:xfrm>
            <a:off x="3276601" y="37906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1676400" y="44044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4023412"/>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3794813"/>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4480473"/>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47092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41758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49378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2880412"/>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3566212"/>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3261412"/>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45166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2880412"/>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3853370"/>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41758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41758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5090212"/>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5318812"/>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3718612"/>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4480612"/>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5318812"/>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2728012"/>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27280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31852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31852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148914" y="39472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3185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31852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37186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953000" y="35662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800600" y="31852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31850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3185073"/>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5928412"/>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5242613"/>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3261412"/>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28" name="TextBox 327"/>
          <p:cNvSpPr txBox="1"/>
          <p:nvPr/>
        </p:nvSpPr>
        <p:spPr>
          <a:xfrm>
            <a:off x="7853347" y="91440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20" name="Group 19"/>
          <p:cNvGrpSpPr/>
          <p:nvPr/>
        </p:nvGrpSpPr>
        <p:grpSpPr>
          <a:xfrm>
            <a:off x="685800" y="1676400"/>
            <a:ext cx="1266067" cy="2651812"/>
            <a:chOff x="685800" y="1676400"/>
            <a:chExt cx="1266067" cy="2651812"/>
          </a:xfrm>
        </p:grpSpPr>
        <p:cxnSp>
          <p:nvCxnSpPr>
            <p:cNvPr id="103" name="Straight Connector 102"/>
            <p:cNvCxnSpPr/>
            <p:nvPr/>
          </p:nvCxnSpPr>
          <p:spPr bwMode="auto">
            <a:xfrm flipV="1">
              <a:off x="762000" y="2118412"/>
              <a:ext cx="0" cy="22098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 name="TextBox 10"/>
            <p:cNvSpPr txBox="1"/>
            <p:nvPr/>
          </p:nvSpPr>
          <p:spPr>
            <a:xfrm>
              <a:off x="685800" y="1676400"/>
              <a:ext cx="1266067" cy="400110"/>
            </a:xfrm>
            <a:prstGeom prst="rect">
              <a:avLst/>
            </a:prstGeom>
            <a:noFill/>
          </p:spPr>
          <p:txBody>
            <a:bodyPr wrap="none" rtlCol="0">
              <a:spAutoFit/>
            </a:bodyPr>
            <a:lstStyle/>
            <a:p>
              <a:pPr eaLnBrk="1" hangingPunct="1">
                <a:spcBef>
                  <a:spcPct val="0"/>
                </a:spcBef>
              </a:pPr>
              <a:r>
                <a:rPr lang="en-US" sz="2000" i="1" dirty="0" smtClean="0">
                  <a:solidFill>
                    <a:srgbClr val="FF0000"/>
                  </a:solidFill>
                  <a:latin typeface="Calibri"/>
                  <a:ea typeface="ＭＳ Ｐゴシック"/>
                  <a:cs typeface="Calibri"/>
                </a:rPr>
                <a:t>PC known</a:t>
              </a:r>
            </a:p>
          </p:txBody>
        </p:sp>
      </p:grpSp>
      <p:grpSp>
        <p:nvGrpSpPr>
          <p:cNvPr id="21" name="Group 20"/>
          <p:cNvGrpSpPr/>
          <p:nvPr/>
        </p:nvGrpSpPr>
        <p:grpSpPr>
          <a:xfrm>
            <a:off x="2590800" y="1524000"/>
            <a:ext cx="1589047" cy="1661212"/>
            <a:chOff x="2590800" y="1524000"/>
            <a:chExt cx="1589047" cy="1661212"/>
          </a:xfrm>
        </p:grpSpPr>
        <p:cxnSp>
          <p:nvCxnSpPr>
            <p:cNvPr id="291" name="Straight Connector 290"/>
            <p:cNvCxnSpPr/>
            <p:nvPr/>
          </p:nvCxnSpPr>
          <p:spPr bwMode="auto">
            <a:xfrm flipV="1">
              <a:off x="2895600" y="2423212"/>
              <a:ext cx="0" cy="7620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8" name="TextBox 117"/>
            <p:cNvSpPr txBox="1"/>
            <p:nvPr/>
          </p:nvSpPr>
          <p:spPr>
            <a:xfrm>
              <a:off x="2590800" y="1524000"/>
              <a:ext cx="1589047" cy="707886"/>
            </a:xfrm>
            <a:prstGeom prst="rect">
              <a:avLst/>
            </a:prstGeom>
            <a:noFill/>
          </p:spPr>
          <p:txBody>
            <a:bodyPr wrap="none" rtlCol="0">
              <a:spAutoFit/>
            </a:bodyPr>
            <a:lstStyle/>
            <a:p>
              <a:pPr eaLnBrk="1" hangingPunct="1">
                <a:spcBef>
                  <a:spcPct val="0"/>
                </a:spcBef>
              </a:pPr>
              <a:r>
                <a:rPr lang="en-US" sz="2000" i="1" dirty="0" err="1" smtClean="0">
                  <a:solidFill>
                    <a:srgbClr val="FF0000"/>
                  </a:solidFill>
                  <a:latin typeface="Calibri"/>
                  <a:ea typeface="ＭＳ Ｐゴシック"/>
                  <a:cs typeface="Calibri"/>
                </a:rPr>
                <a:t>Opcode</a:t>
              </a:r>
              <a:r>
                <a:rPr lang="en-US" sz="2000" i="1" dirty="0" smtClean="0">
                  <a:solidFill>
                    <a:srgbClr val="FF0000"/>
                  </a:solidFill>
                  <a:latin typeface="Calibri"/>
                  <a:ea typeface="ＭＳ Ｐゴシック"/>
                  <a:cs typeface="Calibri"/>
                </a:rPr>
                <a:t>, </a:t>
              </a:r>
            </a:p>
            <a:p>
              <a:pPr eaLnBrk="1" hangingPunct="1">
                <a:spcBef>
                  <a:spcPct val="0"/>
                </a:spcBef>
              </a:pPr>
              <a:r>
                <a:rPr lang="en-US" sz="2000" i="1" dirty="0" smtClean="0">
                  <a:solidFill>
                    <a:srgbClr val="FF0000"/>
                  </a:solidFill>
                  <a:latin typeface="Calibri"/>
                  <a:ea typeface="ＭＳ Ｐゴシック"/>
                  <a:cs typeface="Calibri"/>
                </a:rPr>
                <a:t>offset known</a:t>
              </a:r>
            </a:p>
          </p:txBody>
        </p:sp>
      </p:grpSp>
      <p:grpSp>
        <p:nvGrpSpPr>
          <p:cNvPr id="22" name="Group 21"/>
          <p:cNvGrpSpPr/>
          <p:nvPr/>
        </p:nvGrpSpPr>
        <p:grpSpPr>
          <a:xfrm>
            <a:off x="4343400" y="1454730"/>
            <a:ext cx="1981200" cy="3511630"/>
            <a:chOff x="4343400" y="1454730"/>
            <a:chExt cx="1981200" cy="3511630"/>
          </a:xfrm>
        </p:grpSpPr>
        <p:cxnSp>
          <p:nvCxnSpPr>
            <p:cNvPr id="294" name="Straight Connector 293"/>
            <p:cNvCxnSpPr/>
            <p:nvPr/>
          </p:nvCxnSpPr>
          <p:spPr bwMode="auto">
            <a:xfrm flipV="1">
              <a:off x="5715000" y="2423212"/>
              <a:ext cx="0" cy="13716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19" name="Straight Connector 118"/>
            <p:cNvCxnSpPr/>
            <p:nvPr/>
          </p:nvCxnSpPr>
          <p:spPr bwMode="auto">
            <a:xfrm flipV="1">
              <a:off x="4648200" y="2423212"/>
              <a:ext cx="0" cy="2543148"/>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20" name="TextBox 119"/>
            <p:cNvSpPr txBox="1"/>
            <p:nvPr/>
          </p:nvSpPr>
          <p:spPr>
            <a:xfrm>
              <a:off x="4343400" y="1454730"/>
              <a:ext cx="1981200" cy="923330"/>
            </a:xfrm>
            <a:prstGeom prst="rect">
              <a:avLst/>
            </a:prstGeom>
            <a:noFill/>
          </p:spPr>
          <p:txBody>
            <a:bodyPr wrap="square" rtlCol="0">
              <a:spAutoFit/>
            </a:bodyPr>
            <a:lstStyle/>
            <a:p>
              <a:pPr eaLnBrk="1" hangingPunct="1">
                <a:spcBef>
                  <a:spcPct val="0"/>
                </a:spcBef>
              </a:pPr>
              <a:r>
                <a:rPr lang="en-US" i="1" dirty="0" smtClean="0">
                  <a:solidFill>
                    <a:srgbClr val="FF0000"/>
                  </a:solidFill>
                  <a:latin typeface="Calibri"/>
                  <a:ea typeface="ＭＳ Ｐゴシック"/>
                  <a:cs typeface="Calibri"/>
                </a:rPr>
                <a:t>Branch condition, Jump register value known</a:t>
              </a:r>
            </a:p>
          </p:txBody>
        </p:sp>
      </p:grpSp>
      <p:sp>
        <p:nvSpPr>
          <p:cNvPr id="10" name="Freeform 31"/>
          <p:cNvSpPr>
            <a:spLocks/>
          </p:cNvSpPr>
          <p:nvPr/>
        </p:nvSpPr>
        <p:spPr bwMode="auto">
          <a:xfrm rot="16200000">
            <a:off x="4762499" y="41377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15960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486400" y="5838312"/>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3657600" y="5838312"/>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524000" y="5914512"/>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normAutofit fontScale="90000"/>
          </a:bodyPr>
          <a:lstStyle/>
          <a:p>
            <a:r>
              <a:rPr lang="en-US" dirty="0"/>
              <a:t>RISC-V </a:t>
            </a:r>
            <a:r>
              <a:rPr lang="en-US" dirty="0" smtClean="0"/>
              <a:t>Unconditional PC-Relative Jumps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23</a:t>
            </a:fld>
            <a:endParaRPr lang="en-US">
              <a:solidFill>
                <a:srgbClr val="FBBA03"/>
              </a:solidFill>
            </a:endParaRPr>
          </a:p>
        </p:txBody>
      </p:sp>
      <p:grpSp>
        <p:nvGrpSpPr>
          <p:cNvPr id="9" name="Group 8"/>
          <p:cNvGrpSpPr/>
          <p:nvPr/>
        </p:nvGrpSpPr>
        <p:grpSpPr>
          <a:xfrm>
            <a:off x="4038598" y="41577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438397" y="47715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4953000" y="4161912"/>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6629395" y="4695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952997" y="50763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181597" y="45429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181597" y="53049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600197" y="3933312"/>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914400" y="4695312"/>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276597" y="48837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4952997" y="30951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3657597" y="35523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3657597" y="35523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910911" y="43143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181597" y="3552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333997" y="35523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333997" y="40857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5714997" y="39333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562597" y="35523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562597" y="35521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2971797" y="3933312"/>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524496" y="45048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2971800" y="1647312"/>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505199" y="2409313"/>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3657600" y="3095112"/>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3657600" y="3095112"/>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276600" y="2333112"/>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524000" y="2409312"/>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524000" y="2409312"/>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343402" y="2714112"/>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4648200" y="1571112"/>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609600" y="1571112"/>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609600" y="1571112"/>
            <a:ext cx="0" cy="3352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609600" y="49239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3657600" y="1037712"/>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657600" y="885312"/>
            <a:ext cx="994683"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Jump?</a:t>
            </a:r>
          </a:p>
        </p:txBody>
      </p:sp>
      <p:sp>
        <p:nvSpPr>
          <p:cNvPr id="148" name="TextBox 147"/>
          <p:cNvSpPr txBox="1"/>
          <p:nvPr/>
        </p:nvSpPr>
        <p:spPr>
          <a:xfrm>
            <a:off x="609600" y="961512"/>
            <a:ext cx="1540356"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PCJumpSel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590800" y="3587838"/>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143000" y="3933311"/>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2971800" y="3323712"/>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p:nvPr/>
        </p:nvCxnSpPr>
        <p:spPr bwMode="auto">
          <a:xfrm>
            <a:off x="2590800" y="1342512"/>
            <a:ext cx="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286000" y="961512"/>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276600" y="3476112"/>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838200" y="4314312"/>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524000" y="3247512"/>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1981200" y="32475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286000" y="2714112"/>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762000" y="2714112"/>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762000" y="27141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762000" y="4466712"/>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914400" y="1418712"/>
            <a:ext cx="43559" cy="29173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1676400" y="2942712"/>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sp>
        <p:nvSpPr>
          <p:cNvPr id="58" name="TextBox 57"/>
          <p:cNvSpPr txBox="1"/>
          <p:nvPr/>
        </p:nvSpPr>
        <p:spPr>
          <a:xfrm>
            <a:off x="6553201" y="1752600"/>
            <a:ext cx="1981200" cy="1200328"/>
          </a:xfrm>
          <a:prstGeom prst="rect">
            <a:avLst/>
          </a:prstGeom>
          <a:noFill/>
        </p:spPr>
        <p:txBody>
          <a:bodyPr wrap="square" rtlCol="0">
            <a:spAutoFit/>
          </a:bodyPr>
          <a:lstStyle/>
          <a:p>
            <a:pPr eaLnBrk="1" hangingPunct="1">
              <a:spcBef>
                <a:spcPct val="0"/>
              </a:spcBef>
            </a:pPr>
            <a:r>
              <a:rPr lang="en-US" sz="2400" i="1" dirty="0" smtClean="0">
                <a:solidFill>
                  <a:prstClr val="black"/>
                </a:solidFill>
                <a:latin typeface="Calibri"/>
                <a:ea typeface="ＭＳ Ｐゴシック"/>
                <a:cs typeface="Calibri"/>
              </a:rPr>
              <a:t>[ Kill bit turns instruction into a bubble ]</a:t>
            </a:r>
          </a:p>
        </p:txBody>
      </p:sp>
    </p:spTree>
    <p:extLst>
      <p:ext uri="{BB962C8B-B14F-4D97-AF65-F5344CB8AC3E}">
        <p14:creationId xmlns:p14="http://schemas.microsoft.com/office/powerpoint/2010/main" val="3341357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t>Pipelining for Unconditional PC-Relative Jumps</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24</a:t>
            </a:fld>
            <a:endParaRPr lang="en-US">
              <a:solidFill>
                <a:prstClr val="black"/>
              </a:solidFill>
            </a:endParaRPr>
          </a:p>
        </p:txBody>
      </p:sp>
      <p:grpSp>
        <p:nvGrpSpPr>
          <p:cNvPr id="87" name="Group 86"/>
          <p:cNvGrpSpPr/>
          <p:nvPr/>
        </p:nvGrpSpPr>
        <p:grpSpPr>
          <a:xfrm>
            <a:off x="2362200" y="18288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914400" y="1811982"/>
            <a:ext cx="6913000" cy="646331"/>
            <a:chOff x="914400" y="1811982"/>
            <a:chExt cx="6913000" cy="646331"/>
          </a:xfrm>
        </p:grpSpPr>
        <p:sp>
          <p:nvSpPr>
            <p:cNvPr id="265" name="TextBox 264"/>
            <p:cNvSpPr txBox="1"/>
            <p:nvPr/>
          </p:nvSpPr>
          <p:spPr>
            <a:xfrm>
              <a:off x="3361113" y="1811982"/>
              <a:ext cx="4466287" cy="646331"/>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  ;</a:t>
              </a:r>
              <a:r>
                <a:rPr lang="zh-CN" altLang="en-US" sz="1800" b="1" dirty="0" smtClean="0">
                  <a:solidFill>
                    <a:prstClr val="black"/>
                  </a:solidFill>
                  <a:latin typeface="Courier New"/>
                  <a:ea typeface="ＭＳ Ｐゴシック"/>
                  <a:cs typeface="Courier New"/>
                </a:rPr>
                <a:t>等同于 </a:t>
              </a:r>
              <a:r>
                <a:rPr lang="en-US" altLang="zh-CN" sz="1800" b="1" dirty="0" err="1" smtClean="0">
                  <a:solidFill>
                    <a:prstClr val="black"/>
                  </a:solidFill>
                  <a:latin typeface="Courier New"/>
                  <a:ea typeface="ＭＳ Ｐゴシック"/>
                  <a:cs typeface="Courier New"/>
                </a:rPr>
                <a:t>jal</a:t>
              </a:r>
              <a:r>
                <a:rPr lang="en-US" altLang="zh-CN" sz="1800" b="1" dirty="0" smtClean="0">
                  <a:solidFill>
                    <a:prstClr val="black"/>
                  </a:solidFill>
                  <a:latin typeface="Courier New"/>
                  <a:ea typeface="ＭＳ Ｐゴシック"/>
                  <a:cs typeface="Courier New"/>
                </a:rPr>
                <a:t> x0,offset </a:t>
              </a:r>
            </a:p>
            <a:p>
              <a:pPr eaLnBrk="1" hangingPunct="1">
                <a:spcBef>
                  <a:spcPct val="0"/>
                </a:spcBef>
              </a:pPr>
              <a:r>
                <a:rPr lang="en-US" altLang="zh-CN" b="1" dirty="0">
                  <a:solidFill>
                    <a:prstClr val="black"/>
                  </a:solidFill>
                  <a:latin typeface="Courier New"/>
                  <a:ea typeface="ＭＳ Ｐゴシック"/>
                  <a:cs typeface="Courier New"/>
                </a:rPr>
                <a:t> </a:t>
              </a:r>
              <a:r>
                <a:rPr lang="en-US" altLang="zh-CN" b="1" dirty="0" smtClean="0">
                  <a:solidFill>
                    <a:prstClr val="black"/>
                  </a:solidFill>
                  <a:latin typeface="Courier New"/>
                  <a:ea typeface="ＭＳ Ｐゴシック"/>
                  <a:cs typeface="Courier New"/>
                </a:rPr>
                <a:t>         ; </a:t>
              </a:r>
              <a:r>
                <a:rPr lang="en-US" altLang="zh-CN" sz="1800" b="1" dirty="0" smtClean="0">
                  <a:solidFill>
                    <a:prstClr val="black"/>
                  </a:solidFill>
                  <a:latin typeface="Courier New"/>
                  <a:ea typeface="ＭＳ Ｐゴシック"/>
                  <a:cs typeface="Courier New"/>
                </a:rPr>
                <a:t>pc +=sext(offset)</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371600" y="18288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1905000" y="18288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2860292" cy="1371600"/>
              <a:chOff x="1905000" y="1828800"/>
              <a:chExt cx="28602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grpSp>
      <p:grpSp>
        <p:nvGrpSpPr>
          <p:cNvPr id="36" name="Group 35"/>
          <p:cNvGrpSpPr/>
          <p:nvPr/>
        </p:nvGrpSpPr>
        <p:grpSpPr>
          <a:xfrm>
            <a:off x="1447800" y="2057400"/>
            <a:ext cx="381000" cy="911826"/>
            <a:chOff x="1447800" y="2057400"/>
            <a:chExt cx="381000" cy="911826"/>
          </a:xfrm>
        </p:grpSpPr>
        <p:cxnSp>
          <p:nvCxnSpPr>
            <p:cNvPr id="309" name="Curved Connector 308"/>
            <p:cNvCxnSpPr>
              <a:stCxn id="157" idx="1"/>
              <a:endCxn id="344" idx="0"/>
            </p:cNvCxnSpPr>
            <p:nvPr/>
          </p:nvCxnSpPr>
          <p:spPr bwMode="auto">
            <a:xfrm>
              <a:off x="1447800" y="20574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a:stCxn id="157" idx="1"/>
            </p:cNvCxnSpPr>
            <p:nvPr/>
          </p:nvCxnSpPr>
          <p:spPr bwMode="auto">
            <a:xfrm>
              <a:off x="1447800" y="2057400"/>
              <a:ext cx="381000" cy="533400"/>
            </a:xfrm>
            <a:prstGeom prst="straightConnector1">
              <a:avLst/>
            </a:prstGeom>
            <a:solidFill>
              <a:schemeClr val="accent1"/>
            </a:solidFill>
            <a:ln w="28575" cap="flat" cmpd="sng" algn="ctr">
              <a:solidFill>
                <a:srgbClr val="FF0000"/>
              </a:solidFill>
              <a:prstDash val="solid"/>
              <a:round/>
              <a:headEnd type="none"/>
              <a:tailEnd type="arrow"/>
            </a:ln>
            <a:effectLst/>
          </p:spPr>
        </p:cxnSp>
      </p:grpSp>
    </p:spTree>
    <p:extLst>
      <p:ext uri="{BB962C8B-B14F-4D97-AF65-F5344CB8AC3E}">
        <p14:creationId xmlns:p14="http://schemas.microsoft.com/office/powerpoint/2010/main" val="33517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Branch Delay Slots</a:t>
            </a:r>
            <a:endParaRPr lang="en-US" dirty="0"/>
          </a:p>
        </p:txBody>
      </p:sp>
      <p:sp>
        <p:nvSpPr>
          <p:cNvPr id="2" name="Content Placeholder 1"/>
          <p:cNvSpPr>
            <a:spLocks noGrp="1"/>
          </p:cNvSpPr>
          <p:nvPr>
            <p:ph idx="1"/>
          </p:nvPr>
        </p:nvSpPr>
        <p:spPr>
          <a:xfrm>
            <a:off x="457200" y="1161106"/>
            <a:ext cx="8229600" cy="3241679"/>
          </a:xfrm>
        </p:spPr>
        <p:txBody>
          <a:bodyPr>
            <a:normAutofit fontScale="70000" lnSpcReduction="20000"/>
          </a:bodyPr>
          <a:lstStyle/>
          <a:p>
            <a:pPr>
              <a:lnSpc>
                <a:spcPct val="120000"/>
              </a:lnSpc>
            </a:pPr>
            <a:r>
              <a:rPr lang="zh-CN" altLang="en-US" b="0" dirty="0"/>
              <a:t>早期的</a:t>
            </a:r>
            <a:r>
              <a:rPr lang="en-US" altLang="zh-CN" b="0" dirty="0" smtClean="0"/>
              <a:t>RISC</a:t>
            </a:r>
            <a:r>
              <a:rPr lang="zh-CN" altLang="en-US" b="0" dirty="0" smtClean="0"/>
              <a:t>机器的延迟槽技术</a:t>
            </a:r>
            <a:r>
              <a:rPr lang="en-US" altLang="zh-CN" b="0" dirty="0" smtClean="0"/>
              <a:t>—</a:t>
            </a:r>
            <a:r>
              <a:rPr lang="zh-CN" altLang="en-US" b="0" dirty="0" smtClean="0"/>
              <a:t>改变</a:t>
            </a:r>
            <a:r>
              <a:rPr lang="en-US" altLang="zh-CN" b="0" dirty="0"/>
              <a:t>ISA</a:t>
            </a:r>
            <a:r>
              <a:rPr lang="zh-CN" altLang="en-US" b="0" dirty="0"/>
              <a:t>语义，在分支</a:t>
            </a:r>
            <a:r>
              <a:rPr lang="en-US" altLang="zh-CN" b="0" dirty="0"/>
              <a:t>/</a:t>
            </a:r>
            <a:r>
              <a:rPr lang="zh-CN" altLang="en-US" b="0" dirty="0"/>
              <a:t>跳转</a:t>
            </a:r>
            <a:r>
              <a:rPr lang="zh-CN" altLang="en-US" b="0" dirty="0" smtClean="0"/>
              <a:t>后的延迟槽中指令</a:t>
            </a:r>
            <a:r>
              <a:rPr lang="zh-CN" altLang="en-US" b="0" dirty="0"/>
              <a:t>总是在控制流发生变化之前执行</a:t>
            </a:r>
            <a:r>
              <a:rPr lang="en-US" altLang="zh-CN" b="0" dirty="0" smtClean="0"/>
              <a:t>:</a:t>
            </a:r>
          </a:p>
          <a:p>
            <a:pPr lvl="1">
              <a:lnSpc>
                <a:spcPct val="120000"/>
              </a:lnSpc>
            </a:pPr>
            <a:r>
              <a:rPr lang="en-US" dirty="0" smtClean="0"/>
              <a:t>0x100 j target</a:t>
            </a:r>
          </a:p>
          <a:p>
            <a:pPr lvl="1">
              <a:lnSpc>
                <a:spcPct val="120000"/>
              </a:lnSpc>
            </a:pPr>
            <a:r>
              <a:rPr lang="en-US" dirty="0" smtClean="0"/>
              <a:t>0x104 add x1, x2, x3 // Executed before target</a:t>
            </a:r>
          </a:p>
          <a:p>
            <a:pPr lvl="1">
              <a:lnSpc>
                <a:spcPct val="120000"/>
              </a:lnSpc>
            </a:pPr>
            <a:r>
              <a:rPr lang="en-US" dirty="0" smtClean="0"/>
              <a:t>…</a:t>
            </a:r>
          </a:p>
          <a:p>
            <a:pPr lvl="1">
              <a:lnSpc>
                <a:spcPct val="120000"/>
              </a:lnSpc>
            </a:pPr>
            <a:r>
              <a:rPr lang="en-US" dirty="0" smtClean="0"/>
              <a:t>0x205 target: </a:t>
            </a:r>
            <a:r>
              <a:rPr lang="en-US" dirty="0" err="1" smtClean="0"/>
              <a:t>xori</a:t>
            </a:r>
            <a:r>
              <a:rPr lang="en-US" dirty="0" smtClean="0"/>
              <a:t> x1, x1, 7</a:t>
            </a:r>
          </a:p>
          <a:p>
            <a:pPr>
              <a:lnSpc>
                <a:spcPct val="120000"/>
              </a:lnSpc>
            </a:pPr>
            <a:r>
              <a:rPr lang="zh-CN" altLang="en-US" b="0" dirty="0"/>
              <a:t>软件必须用有用的工作填充</a:t>
            </a:r>
            <a:r>
              <a:rPr lang="zh-CN" altLang="en-US" b="0" dirty="0" smtClean="0"/>
              <a:t>延迟槽（</a:t>
            </a:r>
            <a:r>
              <a:rPr lang="en-US" altLang="zh-CN" b="0" dirty="0" smtClean="0"/>
              <a:t>delay slots</a:t>
            </a:r>
            <a:r>
              <a:rPr lang="zh-CN" altLang="en-US" b="0" dirty="0" smtClean="0"/>
              <a:t>），</a:t>
            </a:r>
            <a:r>
              <a:rPr lang="zh-CN" altLang="en-US" b="0" dirty="0"/>
              <a:t>或者用显式的</a:t>
            </a:r>
            <a:r>
              <a:rPr lang="en-US" altLang="zh-CN" b="0" dirty="0"/>
              <a:t>NOP</a:t>
            </a:r>
            <a:r>
              <a:rPr lang="zh-CN" altLang="en-US" b="0" dirty="0"/>
              <a:t>指令填充</a:t>
            </a:r>
            <a:r>
              <a:rPr lang="zh-CN" altLang="en-US" b="0" dirty="0" smtClean="0"/>
              <a:t>延迟槽</a:t>
            </a:r>
            <a:endParaRPr lang="en-US" dirty="0" smtClean="0"/>
          </a:p>
          <a:p>
            <a:pPr>
              <a:lnSpc>
                <a:spcPct val="120000"/>
              </a:lnSpc>
            </a:pP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25</a:t>
            </a:fld>
            <a:endParaRPr lang="en-US"/>
          </a:p>
        </p:txBody>
      </p:sp>
      <p:grpSp>
        <p:nvGrpSpPr>
          <p:cNvPr id="87" name="Group 86"/>
          <p:cNvGrpSpPr/>
          <p:nvPr/>
        </p:nvGrpSpPr>
        <p:grpSpPr>
          <a:xfrm>
            <a:off x="2667000" y="46482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1219200" y="4648200"/>
            <a:ext cx="3731242" cy="457200"/>
            <a:chOff x="914400" y="1828800"/>
            <a:chExt cx="3731242" cy="457200"/>
          </a:xfrm>
        </p:grpSpPr>
        <p:sp>
          <p:nvSpPr>
            <p:cNvPr id="265" name="TextBox 264"/>
            <p:cNvSpPr txBox="1"/>
            <p:nvPr/>
          </p:nvSpPr>
          <p:spPr>
            <a:xfrm>
              <a:off x="3352800" y="1828800"/>
              <a:ext cx="1292842"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676400" y="46482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2209800" y="46482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t>
              </a:r>
              <a:r>
                <a:rPr lang="en-US" sz="1800" b="1" dirty="0" err="1" smtClean="0">
                  <a:solidFill>
                    <a:prstClr val="black"/>
                  </a:solidFill>
                  <a:latin typeface="Courier New"/>
                  <a:ea typeface="ＭＳ Ｐゴシック"/>
                  <a:cs typeface="Courier New"/>
                </a:rPr>
                <a:t>xori</a:t>
              </a:r>
              <a:r>
                <a:rPr lang="en-US" sz="1800" b="1" dirty="0" smtClean="0">
                  <a:solidFill>
                    <a:prstClr val="black"/>
                  </a:solidFill>
                  <a:latin typeface="Courier New"/>
                  <a:ea typeface="ＭＳ Ｐゴシック"/>
                  <a:cs typeface="Courier New"/>
                </a:rPr>
                <a:t> x1, x1, 7</a:t>
              </a:r>
            </a:p>
          </p:txBody>
        </p:sp>
        <p:grpSp>
          <p:nvGrpSpPr>
            <p:cNvPr id="37" name="Group 36"/>
            <p:cNvGrpSpPr/>
            <p:nvPr/>
          </p:nvGrpSpPr>
          <p:grpSpPr>
            <a:xfrm>
              <a:off x="1905000" y="1828800"/>
              <a:ext cx="457200" cy="1371600"/>
              <a:chOff x="1905000" y="1828800"/>
              <a:chExt cx="457200"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chemeClr val="bg1"/>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103" name="TextBox 102"/>
            <p:cNvSpPr txBox="1"/>
            <p:nvPr/>
          </p:nvSpPr>
          <p:spPr>
            <a:xfrm>
              <a:off x="3886200" y="22860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x2, x3</a:t>
              </a:r>
            </a:p>
          </p:txBody>
        </p:sp>
      </p:grpSp>
      <p:cxnSp>
        <p:nvCxnSpPr>
          <p:cNvPr id="309" name="Curved Connector 308"/>
          <p:cNvCxnSpPr>
            <a:stCxn id="157" idx="1"/>
            <a:endCxn id="344" idx="0"/>
          </p:cNvCxnSpPr>
          <p:nvPr/>
        </p:nvCxnSpPr>
        <p:spPr bwMode="auto">
          <a:xfrm>
            <a:off x="1752600" y="48768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2721115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Post-1990 RISC ISAs </a:t>
            </a:r>
            <a:r>
              <a:rPr lang="zh-CN" altLang="en-US" sz="2400" dirty="0" smtClean="0"/>
              <a:t>取消了延迟槽</a:t>
            </a:r>
            <a:endParaRPr lang="en-US" sz="2400" dirty="0"/>
          </a:p>
        </p:txBody>
      </p:sp>
      <p:sp>
        <p:nvSpPr>
          <p:cNvPr id="7" name="Content Placeholder 6"/>
          <p:cNvSpPr>
            <a:spLocks noGrp="1"/>
          </p:cNvSpPr>
          <p:nvPr>
            <p:ph idx="1"/>
          </p:nvPr>
        </p:nvSpPr>
        <p:spPr/>
        <p:txBody>
          <a:bodyPr/>
          <a:lstStyle/>
          <a:p>
            <a:r>
              <a:rPr lang="zh-CN" altLang="en-US" sz="2800" dirty="0" smtClean="0"/>
              <a:t>性能问题</a:t>
            </a:r>
            <a:endParaRPr lang="en-US" sz="2800" dirty="0" smtClean="0"/>
          </a:p>
          <a:p>
            <a:pPr lvl="1"/>
            <a:r>
              <a:rPr lang="zh-CN" altLang="en-US" sz="2000" dirty="0" smtClean="0"/>
              <a:t>当延迟槽中填充了</a:t>
            </a:r>
            <a:r>
              <a:rPr lang="en-US" altLang="zh-CN" sz="2000" dirty="0" smtClean="0"/>
              <a:t>NOPs</a:t>
            </a:r>
            <a:r>
              <a:rPr lang="zh-CN" altLang="en-US" sz="2000" dirty="0" smtClean="0"/>
              <a:t>指令后，增加了</a:t>
            </a:r>
            <a:r>
              <a:rPr lang="en-US" altLang="zh-CN" sz="2000" dirty="0" smtClean="0"/>
              <a:t>I-cache</a:t>
            </a:r>
            <a:r>
              <a:rPr lang="zh-CN" altLang="en-US" sz="2000" dirty="0" smtClean="0"/>
              <a:t>的失效率</a:t>
            </a:r>
            <a:endParaRPr lang="en-US" sz="2000" dirty="0"/>
          </a:p>
          <a:p>
            <a:pPr lvl="1"/>
            <a:r>
              <a:rPr lang="zh-CN" altLang="en-US" sz="2000" dirty="0" smtClean="0"/>
              <a:t>即使延迟槽中只有一个</a:t>
            </a:r>
            <a:r>
              <a:rPr lang="en-US" altLang="zh-CN" sz="2000" dirty="0" smtClean="0"/>
              <a:t>NOP</a:t>
            </a:r>
            <a:r>
              <a:rPr lang="zh-CN" altLang="en-US" sz="2000" dirty="0" smtClean="0"/>
              <a:t>，</a:t>
            </a:r>
            <a:r>
              <a:rPr lang="en-US" sz="2000" dirty="0" smtClean="0"/>
              <a:t>I-cache</a:t>
            </a:r>
            <a:r>
              <a:rPr lang="zh-CN" altLang="en-US" sz="2000" dirty="0" smtClean="0"/>
              <a:t>失效导致机器等待</a:t>
            </a:r>
            <a:endParaRPr lang="en-US" sz="2000" dirty="0" smtClean="0"/>
          </a:p>
          <a:p>
            <a:r>
              <a:rPr lang="zh-CN" altLang="en-US" sz="2800" dirty="0" smtClean="0"/>
              <a:t>使先进的微体系架构复杂化</a:t>
            </a:r>
            <a:endParaRPr lang="en-US" sz="2800" dirty="0" smtClean="0"/>
          </a:p>
          <a:p>
            <a:pPr lvl="1"/>
            <a:r>
              <a:rPr lang="zh-CN" altLang="en-US" sz="2000" dirty="0" smtClean="0"/>
              <a:t>例如</a:t>
            </a:r>
            <a:r>
              <a:rPr lang="en-US" altLang="zh-CN" sz="2000" dirty="0" smtClean="0"/>
              <a:t>4</a:t>
            </a:r>
            <a:r>
              <a:rPr lang="zh-CN" altLang="en-US" sz="2000" dirty="0" smtClean="0"/>
              <a:t>发射</a:t>
            </a:r>
            <a:r>
              <a:rPr lang="en-US" altLang="zh-CN" sz="2000" dirty="0" smtClean="0"/>
              <a:t>30</a:t>
            </a:r>
            <a:r>
              <a:rPr lang="zh-CN" altLang="en-US" sz="2000" dirty="0" smtClean="0"/>
              <a:t>段流水线</a:t>
            </a:r>
            <a:endParaRPr lang="en-US" sz="2000" dirty="0" smtClean="0"/>
          </a:p>
          <a:p>
            <a:r>
              <a:rPr lang="zh-CN" altLang="en-US" sz="2800" dirty="0" smtClean="0"/>
              <a:t>较好的分支预测技术减少了采用延迟槽技术的动力</a:t>
            </a:r>
            <a:endParaRPr lang="en-US" altLang="zh-CN" sz="2800" dirty="0" smtClean="0"/>
          </a:p>
        </p:txBody>
      </p:sp>
      <p:sp>
        <p:nvSpPr>
          <p:cNvPr id="4" name="Slide Number Placeholder 3"/>
          <p:cNvSpPr>
            <a:spLocks noGrp="1"/>
          </p:cNvSpPr>
          <p:nvPr>
            <p:ph type="sldNum" sz="quarter" idx="12"/>
          </p:nvPr>
        </p:nvSpPr>
        <p:spPr>
          <a:prstGeom prst="rect">
            <a:avLst/>
          </a:prstGeom>
        </p:spPr>
        <p:txBody>
          <a:bodyPr/>
          <a:lstStyle/>
          <a:p>
            <a:fld id="{A8C89C21-81C6-1849-AF7F-456E69B3BB35}"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0668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880900" y="592449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4052100" y="592449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918500" y="600069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a:t>RISC-V </a:t>
            </a:r>
            <a:r>
              <a:rPr lang="en-US" dirty="0" smtClean="0"/>
              <a:t>Conditional Branches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27</a:t>
            </a:fld>
            <a:endParaRPr lang="en-US">
              <a:solidFill>
                <a:srgbClr val="FBBA03"/>
              </a:solidFill>
            </a:endParaRPr>
          </a:p>
        </p:txBody>
      </p:sp>
      <p:grpSp>
        <p:nvGrpSpPr>
          <p:cNvPr id="9" name="Group 8"/>
          <p:cNvGrpSpPr/>
          <p:nvPr/>
        </p:nvGrpSpPr>
        <p:grpSpPr>
          <a:xfrm>
            <a:off x="4433098" y="45487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832897" y="4857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5347500" y="4552890"/>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7023895" y="53910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5347497" y="54672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576097" y="49338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576097" y="56958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994697" y="4019490"/>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1308900" y="4781490"/>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671097" y="52746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5347500" y="3867087"/>
            <a:ext cx="228601" cy="762000"/>
            <a:chOff x="6553200" y="3980921"/>
            <a:chExt cx="228601" cy="473606"/>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68619" y="4065503"/>
              <a:ext cx="397764"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H="1" flipV="1">
            <a:off x="4052097" y="3638490"/>
            <a:ext cx="3" cy="1676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4052100" y="40194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6305411" y="50100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576100" y="39432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728500" y="2952690"/>
            <a:ext cx="0" cy="1524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728497" y="44766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6109497" y="43242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957097" y="39432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957097" y="39431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3366297" y="4019490"/>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918996" y="48957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3366300" y="1733490"/>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899699" y="24954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4052100" y="3181290"/>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4052100" y="3181290"/>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671100" y="2419290"/>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918500" y="2495490"/>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918500" y="24954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737902" y="2800290"/>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5042700" y="16572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1004100" y="1657290"/>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1004100" y="1657290"/>
            <a:ext cx="0" cy="3124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1004100" y="47814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4052100" y="1123890"/>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505200" y="762000"/>
            <a:ext cx="1202974"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Branch?</a:t>
            </a:r>
          </a:p>
        </p:txBody>
      </p:sp>
      <p:sp>
        <p:nvSpPr>
          <p:cNvPr id="148" name="TextBox 147"/>
          <p:cNvSpPr txBox="1"/>
          <p:nvPr/>
        </p:nvSpPr>
        <p:spPr>
          <a:xfrm>
            <a:off x="990600" y="895290"/>
            <a:ext cx="872955"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985300" y="3674016"/>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537500" y="4019489"/>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3366300" y="3409890"/>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a:stCxn id="179" idx="2"/>
          </p:cNvCxnSpPr>
          <p:nvPr/>
        </p:nvCxnSpPr>
        <p:spPr bwMode="auto">
          <a:xfrm flipH="1">
            <a:off x="2985300" y="1433155"/>
            <a:ext cx="44139" cy="22815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680500" y="971490"/>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671100" y="356229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1232700" y="4400490"/>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918500" y="3333690"/>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2375700" y="33336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680500" y="2800290"/>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1156500" y="2800290"/>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1156500" y="28002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1156500" y="4552890"/>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1308901" y="1352490"/>
            <a:ext cx="76199" cy="30697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2070900" y="3028890"/>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cxnSp>
        <p:nvCxnSpPr>
          <p:cNvPr id="97" name="Straight Arrow Connector 96"/>
          <p:cNvCxnSpPr/>
          <p:nvPr/>
        </p:nvCxnSpPr>
        <p:spPr bwMode="auto">
          <a:xfrm flipV="1">
            <a:off x="6795300" y="1276290"/>
            <a:ext cx="0" cy="3124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1" name="TextBox 100"/>
          <p:cNvSpPr txBox="1"/>
          <p:nvPr/>
        </p:nvSpPr>
        <p:spPr>
          <a:xfrm>
            <a:off x="6795300" y="1047690"/>
            <a:ext cx="977100"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Cond?</a:t>
            </a:r>
          </a:p>
        </p:txBody>
      </p:sp>
      <p:grpSp>
        <p:nvGrpSpPr>
          <p:cNvPr id="103" name="Group 102"/>
          <p:cNvGrpSpPr/>
          <p:nvPr/>
        </p:nvGrpSpPr>
        <p:grpSpPr>
          <a:xfrm>
            <a:off x="5347500" y="1581090"/>
            <a:ext cx="304807" cy="1610022"/>
            <a:chOff x="2286000" y="1066800"/>
            <a:chExt cx="304807" cy="1610022"/>
          </a:xfrm>
        </p:grpSpPr>
        <p:cxnSp>
          <p:nvCxnSpPr>
            <p:cNvPr id="115" name="Straight Connector 114"/>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PC_execute</a:t>
              </a: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18" name="Freeform 31"/>
          <p:cNvSpPr>
            <a:spLocks/>
          </p:cNvSpPr>
          <p:nvPr/>
        </p:nvSpPr>
        <p:spPr bwMode="auto">
          <a:xfrm rot="16200000">
            <a:off x="5576099" y="24192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9" name="Straight Connector 118"/>
          <p:cNvCxnSpPr/>
          <p:nvPr/>
        </p:nvCxnSpPr>
        <p:spPr bwMode="auto">
          <a:xfrm flipH="1">
            <a:off x="5652300" y="23430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3899700" y="18858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3899700" y="18858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6" name="Straight Connector 145"/>
          <p:cNvCxnSpPr/>
          <p:nvPr/>
        </p:nvCxnSpPr>
        <p:spPr bwMode="auto">
          <a:xfrm>
            <a:off x="5728500" y="2952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7" name="Straight Connector 146"/>
          <p:cNvCxnSpPr/>
          <p:nvPr/>
        </p:nvCxnSpPr>
        <p:spPr bwMode="auto">
          <a:xfrm flipH="1">
            <a:off x="6414300" y="26478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6566700" y="15048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0" name="Straight Connector 149"/>
          <p:cNvCxnSpPr/>
          <p:nvPr/>
        </p:nvCxnSpPr>
        <p:spPr bwMode="auto">
          <a:xfrm flipH="1">
            <a:off x="775500" y="1504890"/>
            <a:ext cx="57911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1" name="Group 150"/>
          <p:cNvGrpSpPr/>
          <p:nvPr/>
        </p:nvGrpSpPr>
        <p:grpSpPr>
          <a:xfrm>
            <a:off x="5347500" y="3181290"/>
            <a:ext cx="304800" cy="609600"/>
            <a:chOff x="7162800" y="1828800"/>
            <a:chExt cx="609600" cy="2813901"/>
          </a:xfrm>
        </p:grpSpPr>
        <p:cxnSp>
          <p:nvCxnSpPr>
            <p:cNvPr id="153" name="Straight Connector 152"/>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4" name="Rectangle 153"/>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55" name="Isosceles Triangle 154"/>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6" name="Straight Arrow Connector 155"/>
          <p:cNvCxnSpPr>
            <a:endCxn id="154" idx="0"/>
          </p:cNvCxnSpPr>
          <p:nvPr/>
        </p:nvCxnSpPr>
        <p:spPr bwMode="auto">
          <a:xfrm flipV="1">
            <a:off x="5118900" y="3445416"/>
            <a:ext cx="228600" cy="3620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57" name="Straight Connector 156"/>
          <p:cNvCxnSpPr/>
          <p:nvPr/>
        </p:nvCxnSpPr>
        <p:spPr bwMode="auto">
          <a:xfrm flipH="1">
            <a:off x="5118900" y="1200090"/>
            <a:ext cx="4414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58" name="TextBox 157"/>
          <p:cNvSpPr txBox="1"/>
          <p:nvPr/>
        </p:nvSpPr>
        <p:spPr>
          <a:xfrm>
            <a:off x="5181600" y="838200"/>
            <a:ext cx="745817" cy="461665"/>
          </a:xfrm>
          <a:prstGeom prst="rect">
            <a:avLst/>
          </a:prstGeom>
          <a:noFill/>
        </p:spPr>
        <p:txBody>
          <a:bodyPr wrap="none" rtlCol="0">
            <a:spAutoFit/>
          </a:bodyPr>
          <a:lstStyle/>
          <a:p>
            <a:pPr eaLnBrk="1" hangingPunct="1">
              <a:spcBef>
                <a:spcPct val="0"/>
              </a:spcBef>
            </a:pPr>
            <a:r>
              <a:rPr lang="en-US" sz="2400" dirty="0" err="1">
                <a:solidFill>
                  <a:srgbClr val="FF0000"/>
                </a:solidFill>
                <a:latin typeface="Calibri"/>
                <a:ea typeface="ＭＳ Ｐゴシック"/>
                <a:cs typeface="Calibri"/>
              </a:rPr>
              <a:t>D</a:t>
            </a:r>
            <a:r>
              <a:rPr lang="en-US" sz="2400" dirty="0" err="1" smtClean="0">
                <a:solidFill>
                  <a:srgbClr val="FF0000"/>
                </a:solidFill>
                <a:latin typeface="Calibri"/>
                <a:ea typeface="ＭＳ Ｐゴシック"/>
                <a:cs typeface="Calibri"/>
              </a:rPr>
              <a:t>Kill</a:t>
            </a:r>
            <a:endParaRPr lang="en-US" sz="2400" dirty="0" smtClean="0">
              <a:solidFill>
                <a:srgbClr val="FF0000"/>
              </a:solidFill>
              <a:latin typeface="Calibri"/>
              <a:ea typeface="ＭＳ Ｐゴシック"/>
              <a:cs typeface="Calibri"/>
            </a:endParaRPr>
          </a:p>
        </p:txBody>
      </p:sp>
      <p:cxnSp>
        <p:nvCxnSpPr>
          <p:cNvPr id="159" name="Straight Connector 158"/>
          <p:cNvCxnSpPr/>
          <p:nvPr/>
        </p:nvCxnSpPr>
        <p:spPr bwMode="auto">
          <a:xfrm>
            <a:off x="775500" y="1504890"/>
            <a:ext cx="0" cy="3581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flipH="1">
            <a:off x="775500" y="5086290"/>
            <a:ext cx="457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37137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Conditional Branches</a:t>
            </a:r>
            <a:endParaRPr lang="en-US"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28</a:t>
            </a:fld>
            <a:endParaRPr lang="en-US">
              <a:solidFill>
                <a:prstClr val="black"/>
              </a:solidFill>
            </a:endParaRPr>
          </a:p>
        </p:txBody>
      </p:sp>
      <p:grpSp>
        <p:nvGrpSpPr>
          <p:cNvPr id="11" name="Group 10"/>
          <p:cNvGrpSpPr/>
          <p:nvPr/>
        </p:nvGrpSpPr>
        <p:grpSpPr>
          <a:xfrm>
            <a:off x="1066800" y="1600200"/>
            <a:ext cx="7042150" cy="1828800"/>
            <a:chOff x="914400" y="1828800"/>
            <a:chExt cx="7042150" cy="18288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352800" y="1828800"/>
              <a:ext cx="2678062"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beq</a:t>
              </a:r>
              <a:r>
                <a:rPr lang="en-US" sz="1800" b="1" dirty="0" smtClean="0">
                  <a:solidFill>
                    <a:prstClr val="black"/>
                  </a:solidFill>
                  <a:latin typeface="Courier New"/>
                  <a:ea typeface="ＭＳ Ｐゴシック"/>
                  <a:cs typeface="Courier New"/>
                </a:rPr>
                <a:t> x1, x2,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724400" y="32766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1981200" y="22098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1981200" y="21336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1981200" y="23622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362200" y="32004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286000" y="32004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Tree>
    <p:extLst>
      <p:ext uri="{BB962C8B-B14F-4D97-AF65-F5344CB8AC3E}">
        <p14:creationId xmlns:p14="http://schemas.microsoft.com/office/powerpoint/2010/main" val="2870613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Jump Register</a:t>
            </a:r>
            <a:endParaRPr lang="en-US" dirty="0"/>
          </a:p>
        </p:txBody>
      </p:sp>
      <p:sp>
        <p:nvSpPr>
          <p:cNvPr id="2" name="Content Placeholder 1"/>
          <p:cNvSpPr>
            <a:spLocks noGrp="1"/>
          </p:cNvSpPr>
          <p:nvPr>
            <p:ph idx="1"/>
          </p:nvPr>
        </p:nvSpPr>
        <p:spPr>
          <a:xfrm>
            <a:off x="685800" y="990600"/>
            <a:ext cx="7683500" cy="2880924"/>
          </a:xfrm>
        </p:spPr>
        <p:txBody>
          <a:bodyPr/>
          <a:lstStyle/>
          <a:p>
            <a:r>
              <a:rPr lang="en-US" sz="2800" dirty="0" smtClean="0"/>
              <a:t>Register value obtained in execute stage</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29</a:t>
            </a:fld>
            <a:endParaRPr lang="en-US">
              <a:solidFill>
                <a:prstClr val="black"/>
              </a:solidFill>
            </a:endParaRPr>
          </a:p>
        </p:txBody>
      </p:sp>
      <p:grpSp>
        <p:nvGrpSpPr>
          <p:cNvPr id="143" name="Group 142"/>
          <p:cNvGrpSpPr/>
          <p:nvPr/>
        </p:nvGrpSpPr>
        <p:grpSpPr>
          <a:xfrm>
            <a:off x="2514600" y="16002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971800" y="16002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514600" y="20574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971800" y="20574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429000" y="20574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514600" y="25146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971800" y="25146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429000" y="25146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886200" y="25146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505200" y="1600200"/>
            <a:ext cx="5569153"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jr</a:t>
            </a:r>
            <a:r>
              <a:rPr lang="en-US" sz="1800" b="1" dirty="0" smtClean="0">
                <a:solidFill>
                  <a:prstClr val="black"/>
                </a:solidFill>
                <a:latin typeface="Courier New"/>
                <a:ea typeface="ＭＳ Ｐゴシック"/>
                <a:cs typeface="Courier New"/>
              </a:rPr>
              <a:t> x1   </a:t>
            </a:r>
            <a:r>
              <a:rPr lang="en-US" b="1" dirty="0" smtClean="0">
                <a:solidFill>
                  <a:prstClr val="black"/>
                </a:solidFill>
                <a:latin typeface="Courier New"/>
                <a:ea typeface="ＭＳ Ｐゴシック"/>
                <a:cs typeface="Courier New"/>
              </a:rPr>
              <a:t>(</a:t>
            </a:r>
            <a:r>
              <a:rPr lang="zh-CN" altLang="en-US" b="1" dirty="0" smtClean="0">
                <a:solidFill>
                  <a:prstClr val="black"/>
                </a:solidFill>
                <a:latin typeface="Courier New"/>
                <a:ea typeface="ＭＳ Ｐゴシック"/>
                <a:cs typeface="Courier New"/>
              </a:rPr>
              <a:t>等同于 </a:t>
            </a:r>
            <a:r>
              <a:rPr lang="en-US" altLang="zh-CN" b="1" dirty="0" err="1" smtClean="0">
                <a:solidFill>
                  <a:prstClr val="black"/>
                </a:solidFill>
                <a:latin typeface="Courier New"/>
                <a:ea typeface="ＭＳ Ｐゴシック"/>
                <a:cs typeface="Courier New"/>
              </a:rPr>
              <a:t>jalr</a:t>
            </a:r>
            <a:r>
              <a:rPr lang="en-US" altLang="zh-CN" b="1" dirty="0" smtClean="0">
                <a:solidFill>
                  <a:prstClr val="black"/>
                </a:solidFill>
                <a:latin typeface="Courier New"/>
                <a:ea typeface="ＭＳ Ｐゴシック"/>
                <a:cs typeface="Courier New"/>
              </a:rPr>
              <a:t> x0,0(x1); pc=0(x1)</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1066800" y="16002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524000" y="16002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981200" y="25146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876800" y="30480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x5, x6, x7</a:t>
            </a:r>
          </a:p>
        </p:txBody>
      </p:sp>
      <p:grpSp>
        <p:nvGrpSpPr>
          <p:cNvPr id="37" name="Group 36"/>
          <p:cNvGrpSpPr/>
          <p:nvPr/>
        </p:nvGrpSpPr>
        <p:grpSpPr>
          <a:xfrm>
            <a:off x="2057400" y="16002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2133600" y="19812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2133600" y="19050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2133600" y="21336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514600" y="29718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438400" y="29718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Tree>
    <p:extLst>
      <p:ext uri="{BB962C8B-B14F-4D97-AF65-F5344CB8AC3E}">
        <p14:creationId xmlns:p14="http://schemas.microsoft.com/office/powerpoint/2010/main" val="2775025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同步流水线</a:t>
            </a:r>
          </a:p>
        </p:txBody>
      </p:sp>
      <p:sp>
        <p:nvSpPr>
          <p:cNvPr id="28675" name="内容占位符 2"/>
          <p:cNvSpPr>
            <a:spLocks noGrp="1"/>
          </p:cNvSpPr>
          <p:nvPr>
            <p:ph idx="1"/>
          </p:nvPr>
        </p:nvSpPr>
        <p:spPr/>
        <p:txBody>
          <a:bodyPr/>
          <a:lstStyle/>
          <a:p>
            <a:r>
              <a:rPr lang="zh-CN" altLang="en-US" dirty="0" smtClean="0"/>
              <a:t>流水段之间采用时钟控制的寄存器文件（</a:t>
            </a:r>
            <a:r>
              <a:rPr lang="en-US" altLang="zh-CN" dirty="0" smtClean="0"/>
              <a:t>clocked registers)</a:t>
            </a:r>
          </a:p>
          <a:p>
            <a:r>
              <a:rPr lang="zh-CN" altLang="en-US" dirty="0" smtClean="0"/>
              <a:t>时钟上升沿到达时</a:t>
            </a:r>
            <a:r>
              <a:rPr lang="en-US" altLang="zh-CN" dirty="0" smtClean="0"/>
              <a:t>…</a:t>
            </a:r>
          </a:p>
          <a:p>
            <a:pPr lvl="1"/>
            <a:r>
              <a:rPr lang="zh-CN" altLang="en-US" dirty="0" smtClean="0"/>
              <a:t>所有寄存器同时保存前一流水段的结果</a:t>
            </a:r>
            <a:endParaRPr lang="en-US" altLang="zh-CN" dirty="0" smtClean="0"/>
          </a:p>
          <a:p>
            <a:r>
              <a:rPr lang="zh-CN" altLang="en-US" dirty="0" smtClean="0"/>
              <a:t>流水段是组合逻辑电路</a:t>
            </a:r>
            <a:endParaRPr lang="en-US" altLang="zh-CN" dirty="0" smtClean="0"/>
          </a:p>
          <a:p>
            <a:r>
              <a:rPr lang="zh-CN" altLang="en-US" dirty="0" smtClean="0"/>
              <a:t>流水线设计中希望各段相对平衡</a:t>
            </a:r>
            <a:endParaRPr lang="en-US" altLang="zh-CN" dirty="0" smtClean="0"/>
          </a:p>
          <a:p>
            <a:pPr lvl="1"/>
            <a:r>
              <a:rPr lang="zh-CN" altLang="en-US" dirty="0" smtClean="0"/>
              <a:t>即所有段的延迟时间大致相等</a:t>
            </a:r>
            <a:endParaRPr lang="en-US" altLang="zh-CN" dirty="0" smtClean="0"/>
          </a:p>
          <a:p>
            <a:r>
              <a:rPr lang="zh-CN" altLang="en-US" dirty="0" smtClean="0"/>
              <a:t>时钟周期取决于延迟最长的流水段</a:t>
            </a:r>
            <a:endParaRPr lang="en-US" altLang="zh-CN" dirty="0" smtClean="0"/>
          </a:p>
          <a:p>
            <a:pPr lvl="1"/>
            <a:endParaRPr lang="zh-CN" altLang="en-US" dirty="0" smtClean="0"/>
          </a:p>
        </p:txBody>
      </p:sp>
      <p:sp>
        <p:nvSpPr>
          <p:cNvPr id="2" name="日期占位符 1"/>
          <p:cNvSpPr>
            <a:spLocks noGrp="1"/>
          </p:cNvSpPr>
          <p:nvPr>
            <p:ph type="dt" sz="half" idx="10"/>
          </p:nvPr>
        </p:nvSpPr>
        <p:spPr/>
        <p:txBody>
          <a:bodyPr/>
          <a:lstStyle/>
          <a:p>
            <a:fld id="{E4A32F89-CCF5-4F0B-BA27-A31884A2BA26}" type="datetime1">
              <a:rPr lang="en-US" altLang="zh-CN" smtClean="0"/>
              <a:pPr/>
              <a:t>3/10/2020</a:t>
            </a:fld>
            <a:endParaRPr lang="zh-CN" altLang="en-US"/>
          </a:p>
        </p:txBody>
      </p:sp>
      <p:sp>
        <p:nvSpPr>
          <p:cNvPr id="28677"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8383665-E804-4979-B5B1-249A40942488}" type="slidenum">
              <a:rPr lang="en-US" altLang="zh-CN" smtClean="0">
                <a:latin typeface="微软雅黑" panose="020B0503020204020204" pitchFamily="34" charset="-122"/>
              </a:rPr>
              <a:pPr/>
              <a:t>3</a:t>
            </a:fld>
            <a:endParaRPr lang="en-US" altLang="zh-CN" dirty="0">
              <a:latin typeface="微软雅黑" panose="020B0503020204020204" pitchFamily="34" charset="-122"/>
            </a:endParaRPr>
          </a:p>
        </p:txBody>
      </p:sp>
      <p:pic>
        <p:nvPicPr>
          <p:cNvPr id="2867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673600"/>
            <a:ext cx="86296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89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normAutofit fontScale="90000"/>
          </a:bodyPr>
          <a:lstStyle/>
          <a:p>
            <a:r>
              <a:rPr lang="zh-CN" altLang="en-US" dirty="0" smtClean="0"/>
              <a:t>为什么在经典的五段流水线中</a:t>
            </a:r>
            <a:r>
              <a:rPr lang="en-US" altLang="zh-CN" dirty="0" smtClean="0"/>
              <a:t/>
            </a:r>
            <a:br>
              <a:rPr lang="en-US" altLang="zh-CN" dirty="0" smtClean="0"/>
            </a:br>
            <a:r>
              <a:rPr lang="zh-CN" altLang="en-US" dirty="0" smtClean="0"/>
              <a:t>指令不能在每个周期都被分发</a:t>
            </a:r>
            <a:r>
              <a:rPr lang="en-US" dirty="0" smtClean="0"/>
              <a:t>(CPI&gt;1)</a:t>
            </a:r>
            <a:endParaRPr lang="en-US" dirty="0"/>
          </a:p>
        </p:txBody>
      </p:sp>
      <p:sp>
        <p:nvSpPr>
          <p:cNvPr id="1323011" name="Rectangle 3"/>
          <p:cNvSpPr>
            <a:spLocks noGrp="1" noChangeArrowheads="1"/>
          </p:cNvSpPr>
          <p:nvPr>
            <p:ph idx="1"/>
          </p:nvPr>
        </p:nvSpPr>
        <p:spPr>
          <a:xfrm>
            <a:off x="457200" y="1258433"/>
            <a:ext cx="8229600" cy="4160955"/>
          </a:xfrm>
        </p:spPr>
        <p:txBody>
          <a:bodyPr>
            <a:normAutofit fontScale="92500" lnSpcReduction="10000"/>
          </a:bodyPr>
          <a:lstStyle/>
          <a:p>
            <a:r>
              <a:rPr lang="zh-CN" altLang="en-US" sz="2400" dirty="0" smtClean="0"/>
              <a:t>采用全定向路径可能代价太高而无法实现</a:t>
            </a:r>
            <a:endParaRPr lang="en-US" altLang="zh-CN" sz="2400" dirty="0" smtClean="0"/>
          </a:p>
          <a:p>
            <a:pPr lvl="1"/>
            <a:r>
              <a:rPr lang="zh-CN" altLang="en-US" sz="2000" dirty="0" smtClean="0"/>
              <a:t>通常提供经常使用的定向路径</a:t>
            </a:r>
            <a:endParaRPr lang="en-US" sz="2000" dirty="0" smtClean="0"/>
          </a:p>
          <a:p>
            <a:pPr lvl="1"/>
            <a:r>
              <a:rPr lang="zh-CN" altLang="en-US" sz="2000" dirty="0" smtClean="0"/>
              <a:t>一些不经常使用的定向路径可能会增加时钟周期的长度，从而抵消降低</a:t>
            </a:r>
            <a:r>
              <a:rPr lang="en-US" altLang="zh-CN" sz="2000" dirty="0" smtClean="0"/>
              <a:t>CPI</a:t>
            </a:r>
            <a:r>
              <a:rPr lang="zh-CN" altLang="en-US" sz="2000" dirty="0" smtClean="0"/>
              <a:t>的好处</a:t>
            </a:r>
            <a:endParaRPr lang="en-US" sz="2000" dirty="0" smtClean="0"/>
          </a:p>
          <a:p>
            <a:r>
              <a:rPr lang="en-US" sz="2400" dirty="0" smtClean="0"/>
              <a:t> Load</a:t>
            </a:r>
            <a:r>
              <a:rPr lang="zh-CN" altLang="en-US" sz="2400" dirty="0" smtClean="0"/>
              <a:t>操作有两个时钟周期的延迟</a:t>
            </a:r>
            <a:endParaRPr lang="en-US" sz="2400" dirty="0" smtClean="0"/>
          </a:p>
          <a:p>
            <a:pPr lvl="1"/>
            <a:r>
              <a:rPr lang="en-US" altLang="zh-CN" sz="2000" dirty="0" smtClean="0"/>
              <a:t>Load</a:t>
            </a:r>
            <a:r>
              <a:rPr lang="zh-CN" altLang="en-US" sz="2000" dirty="0" smtClean="0"/>
              <a:t>指令后的指令不能马上使用</a:t>
            </a:r>
            <a:r>
              <a:rPr lang="en-US" altLang="zh-CN" sz="2000" dirty="0" smtClean="0"/>
              <a:t>Load</a:t>
            </a:r>
            <a:r>
              <a:rPr lang="zh-CN" altLang="en-US" sz="2000" dirty="0" smtClean="0"/>
              <a:t>的结果</a:t>
            </a:r>
            <a:endParaRPr lang="en-US" sz="2000" dirty="0" smtClean="0"/>
          </a:p>
          <a:p>
            <a:pPr lvl="1"/>
            <a:r>
              <a:rPr lang="en-US" sz="2000" dirty="0" smtClean="0"/>
              <a:t>MIPS-I ISA </a:t>
            </a:r>
            <a:r>
              <a:rPr lang="zh-CN" altLang="en-US" sz="2000" dirty="0" smtClean="0"/>
              <a:t>定义了延迟槽</a:t>
            </a:r>
            <a:r>
              <a:rPr lang="en-US" sz="2000" dirty="0" smtClean="0"/>
              <a:t>, </a:t>
            </a:r>
            <a:r>
              <a:rPr lang="zh-CN" altLang="en-US" sz="2000" dirty="0" smtClean="0"/>
              <a:t>软件可见的流水线冲突</a:t>
            </a:r>
            <a:r>
              <a:rPr lang="en-US" sz="2000" dirty="0" smtClean="0"/>
              <a:t> (</a:t>
            </a:r>
            <a:r>
              <a:rPr lang="zh-CN" altLang="en-US" sz="2000" dirty="0" smtClean="0"/>
              <a:t>由编译器调度无关的指令或插入</a:t>
            </a:r>
            <a:r>
              <a:rPr lang="en-US" altLang="zh-CN" sz="2000" dirty="0" smtClean="0"/>
              <a:t>NOP</a:t>
            </a:r>
            <a:r>
              <a:rPr lang="zh-CN" altLang="en-US" sz="2000" dirty="0" smtClean="0"/>
              <a:t>指令避免冲突），</a:t>
            </a:r>
            <a:r>
              <a:rPr lang="en-US" altLang="zh-CN" sz="2000" dirty="0" smtClean="0"/>
              <a:t>MIPS-II</a:t>
            </a:r>
            <a:r>
              <a:rPr lang="zh-CN" altLang="en-US" sz="2000" dirty="0" smtClean="0"/>
              <a:t>中取消了延迟槽语义（硬件上增加流水线</a:t>
            </a:r>
            <a:r>
              <a:rPr lang="en-US" altLang="zh-CN" sz="2000" dirty="0" smtClean="0"/>
              <a:t>interlocks</a:t>
            </a:r>
            <a:r>
              <a:rPr lang="zh-CN" altLang="en-US" sz="2000" dirty="0" smtClean="0"/>
              <a:t>机制</a:t>
            </a:r>
            <a:r>
              <a:rPr lang="en-US" altLang="zh-CN" sz="2000" dirty="0" smtClean="0"/>
              <a:t>)</a:t>
            </a:r>
            <a:endParaRPr lang="en-US" sz="2000" dirty="0" smtClean="0"/>
          </a:p>
          <a:p>
            <a:pPr lvl="2"/>
            <a:r>
              <a:rPr lang="en-US" sz="1800" dirty="0" err="1" smtClean="0"/>
              <a:t>MIPS:“Microprocessor</a:t>
            </a:r>
            <a:r>
              <a:rPr lang="en-US" sz="1800" dirty="0" smtClean="0"/>
              <a:t> without Interlocked Pipeline Stages”</a:t>
            </a:r>
          </a:p>
          <a:p>
            <a:r>
              <a:rPr lang="en-US" sz="2400" dirty="0" smtClean="0"/>
              <a:t> Jumps/Conditional branches </a:t>
            </a:r>
            <a:r>
              <a:rPr lang="zh-CN" altLang="en-US" sz="2400" dirty="0" smtClean="0"/>
              <a:t>可能会导致流水线断流（</a:t>
            </a:r>
            <a:r>
              <a:rPr lang="en-US" altLang="zh-CN" sz="2400" dirty="0" smtClean="0"/>
              <a:t>bubbles)</a:t>
            </a:r>
          </a:p>
          <a:p>
            <a:pPr lvl="1"/>
            <a:r>
              <a:rPr lang="zh-CN" altLang="en-US" sz="2000" dirty="0" smtClean="0"/>
              <a:t>如果没有延迟槽，则</a:t>
            </a:r>
            <a:r>
              <a:rPr lang="en-US" altLang="zh-CN" sz="2000" dirty="0" smtClean="0"/>
              <a:t>stall</a:t>
            </a:r>
            <a:r>
              <a:rPr lang="zh-CN" altLang="en-US" sz="2000" dirty="0" smtClean="0"/>
              <a:t>后续的指令</a:t>
            </a:r>
            <a:endParaRPr lang="en-US" sz="2000" dirty="0"/>
          </a:p>
        </p:txBody>
      </p:sp>
      <p:sp>
        <p:nvSpPr>
          <p:cNvPr id="7" name="Slide Number Placeholder 5"/>
          <p:cNvSpPr>
            <a:spLocks noGrp="1"/>
          </p:cNvSpPr>
          <p:nvPr>
            <p:ph type="sldNum" sz="quarter" idx="12"/>
          </p:nvPr>
        </p:nvSpPr>
        <p:spPr/>
        <p:txBody>
          <a:bodyPr/>
          <a:lstStyle/>
          <a:p>
            <a:fld id="{7F229ABC-AA2A-4349-8A31-237E0D66C753}" type="slidenum">
              <a:rPr lang="en-US" smtClean="0"/>
              <a:pPr/>
              <a:t>30</a:t>
            </a:fld>
            <a:endParaRPr lang="en-US"/>
          </a:p>
        </p:txBody>
      </p:sp>
      <p:sp>
        <p:nvSpPr>
          <p:cNvPr id="1323012" name="Text Box 4"/>
          <p:cNvSpPr txBox="1">
            <a:spLocks noChangeArrowheads="1"/>
          </p:cNvSpPr>
          <p:nvPr/>
        </p:nvSpPr>
        <p:spPr bwMode="auto">
          <a:xfrm>
            <a:off x="990600" y="5523249"/>
            <a:ext cx="7162800" cy="1015663"/>
          </a:xfrm>
          <a:prstGeom prst="rect">
            <a:avLst/>
          </a:prstGeom>
          <a:noFill/>
          <a:ln w="9525">
            <a:noFill/>
            <a:miter lim="800000"/>
            <a:headEnd/>
            <a:tailEnd/>
          </a:ln>
          <a:effectLst/>
        </p:spPr>
        <p:txBody>
          <a:bodyPr wrap="square">
            <a:prstTxWarp prst="textNoShape">
              <a:avLst/>
            </a:prstTxWarp>
            <a:spAutoFit/>
          </a:bodyPr>
          <a:lstStyle/>
          <a:p>
            <a:pPr eaLnBrk="1" hangingPunct="1">
              <a:spcBef>
                <a:spcPct val="0"/>
              </a:spcBef>
            </a:pPr>
            <a:r>
              <a:rPr lang="zh-CN" altLang="en-US" sz="2000" dirty="0" smtClean="0">
                <a:solidFill>
                  <a:prstClr val="black"/>
                </a:solidFill>
                <a:latin typeface="Calibri"/>
                <a:ea typeface="ＭＳ Ｐゴシック"/>
                <a:cs typeface="Calibri"/>
              </a:rPr>
              <a:t>带有软件可见的延迟槽有可能需要执行大量的由编译器插入的</a:t>
            </a:r>
            <a:r>
              <a:rPr lang="en-US" altLang="zh-CN"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a:t>
            </a:r>
            <a:endParaRPr lang="en-US" altLang="zh-CN" sz="2000" dirty="0" smtClean="0">
              <a:solidFill>
                <a:prstClr val="black"/>
              </a:solidFill>
              <a:latin typeface="Calibri"/>
              <a:ea typeface="ＭＳ Ｐゴシック"/>
              <a:cs typeface="Calibri"/>
            </a:endParaRPr>
          </a:p>
          <a:p>
            <a:pPr eaLnBrk="1" hangingPunct="1">
              <a:spcBef>
                <a:spcPct val="0"/>
              </a:spcBef>
            </a:pPr>
            <a:r>
              <a:rPr lang="en-US"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指令降低了</a:t>
            </a:r>
            <a:r>
              <a:rPr lang="en-US" altLang="zh-CN" sz="2000" dirty="0" smtClean="0">
                <a:solidFill>
                  <a:prstClr val="black"/>
                </a:solidFill>
                <a:latin typeface="Calibri"/>
                <a:ea typeface="ＭＳ Ｐゴシック"/>
                <a:cs typeface="Calibri"/>
              </a:rPr>
              <a:t>CPI</a:t>
            </a:r>
            <a:r>
              <a:rPr lang="zh-CN" altLang="en-US" sz="2000" dirty="0" smtClean="0">
                <a:solidFill>
                  <a:prstClr val="black"/>
                </a:solidFill>
                <a:latin typeface="Calibri"/>
                <a:ea typeface="ＭＳ Ｐゴシック"/>
                <a:cs typeface="Calibri"/>
              </a:rPr>
              <a:t>，但是增加了程序中执行的指令条数</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280260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30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3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陷阱和中断</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  术语说明</a:t>
            </a:r>
            <a:endParaRPr lang="en-US" altLang="zh-CN" dirty="0" smtClean="0"/>
          </a:p>
          <a:p>
            <a:r>
              <a:rPr lang="zh-CN" altLang="en-US" dirty="0" smtClean="0"/>
              <a:t>异常（</a:t>
            </a:r>
            <a:r>
              <a:rPr lang="en-US" dirty="0" smtClean="0"/>
              <a:t>Exception</a:t>
            </a:r>
            <a:r>
              <a:rPr lang="zh-CN" altLang="en-US" dirty="0" smtClean="0"/>
              <a:t>）</a:t>
            </a:r>
            <a:r>
              <a:rPr lang="en-US" dirty="0" smtClean="0"/>
              <a:t>:</a:t>
            </a:r>
            <a:r>
              <a:rPr lang="zh-CN" altLang="en-US" b="0" dirty="0"/>
              <a:t>由程序执行过程中引起的异常</a:t>
            </a:r>
            <a:r>
              <a:rPr lang="zh-CN" altLang="en-US" b="0" dirty="0">
                <a:solidFill>
                  <a:srgbClr val="FF0000"/>
                </a:solidFill>
              </a:rPr>
              <a:t>内部事件</a:t>
            </a:r>
            <a:endParaRPr lang="en-US" dirty="0" smtClean="0">
              <a:solidFill>
                <a:srgbClr val="FF0000"/>
              </a:solidFill>
            </a:endParaRPr>
          </a:p>
          <a:p>
            <a:pPr lvl="1"/>
            <a:r>
              <a:rPr lang="en-US" dirty="0" smtClean="0"/>
              <a:t>E.g., page fault, arithmetic underflow</a:t>
            </a:r>
          </a:p>
          <a:p>
            <a:r>
              <a:rPr lang="zh-CN" altLang="en-US" dirty="0" smtClean="0"/>
              <a:t>陷阱（</a:t>
            </a:r>
            <a:r>
              <a:rPr lang="en-US" dirty="0" smtClean="0"/>
              <a:t>Trap</a:t>
            </a:r>
            <a:r>
              <a:rPr lang="zh-CN" altLang="en-US" dirty="0" smtClean="0"/>
              <a:t>）</a:t>
            </a:r>
            <a:r>
              <a:rPr lang="en-US" dirty="0" smtClean="0"/>
              <a:t>:</a:t>
            </a:r>
            <a:r>
              <a:rPr lang="zh-CN" altLang="en-US" b="0" dirty="0" smtClean="0"/>
              <a:t>因异常情况</a:t>
            </a:r>
            <a:r>
              <a:rPr lang="zh-CN" altLang="en-US" b="0" dirty="0"/>
              <a:t>而被迫将控制权移交</a:t>
            </a:r>
            <a:r>
              <a:rPr lang="zh-CN" altLang="en-US" b="0" dirty="0" smtClean="0"/>
              <a:t>给监控程序</a:t>
            </a:r>
            <a:endParaRPr lang="en-US" dirty="0" smtClean="0"/>
          </a:p>
          <a:p>
            <a:pPr lvl="1"/>
            <a:r>
              <a:rPr lang="en-US" dirty="0" smtClean="0"/>
              <a:t>Not all exceptions cause traps (c.f. IEEE 754 floating-point standard)</a:t>
            </a:r>
          </a:p>
          <a:p>
            <a:r>
              <a:rPr lang="zh-CN" altLang="en-US" dirty="0" smtClean="0"/>
              <a:t>中断（</a:t>
            </a:r>
            <a:r>
              <a:rPr lang="en-US" dirty="0" smtClean="0"/>
              <a:t>Interrupt</a:t>
            </a:r>
            <a:r>
              <a:rPr lang="zh-CN" altLang="en-US" dirty="0" smtClean="0"/>
              <a:t>）</a:t>
            </a:r>
            <a:r>
              <a:rPr lang="en-US" dirty="0" smtClean="0"/>
              <a:t>:</a:t>
            </a:r>
            <a:r>
              <a:rPr lang="zh-CN" altLang="en-US" b="0" dirty="0"/>
              <a:t>运行程序之外的</a:t>
            </a:r>
            <a:r>
              <a:rPr lang="zh-CN" altLang="en-US" b="0" dirty="0">
                <a:solidFill>
                  <a:srgbClr val="FF0000"/>
                </a:solidFill>
              </a:rPr>
              <a:t>外部事件</a:t>
            </a:r>
            <a:r>
              <a:rPr lang="zh-CN" altLang="en-US" b="0" dirty="0"/>
              <a:t>，导致控制权</a:t>
            </a:r>
            <a:r>
              <a:rPr lang="zh-CN" altLang="en-US" b="0" dirty="0" smtClean="0"/>
              <a:t>转移到监控程序</a:t>
            </a:r>
            <a:endParaRPr lang="en-US" altLang="zh-CN" b="0" dirty="0" smtClean="0"/>
          </a:p>
          <a:p>
            <a:r>
              <a:rPr lang="zh-CN" altLang="en-US" dirty="0" smtClean="0"/>
              <a:t>陷阱和中断通常由同样的流水线机制处理</a:t>
            </a:r>
            <a:endParaRPr lang="en-US" dirty="0" smtClean="0"/>
          </a:p>
        </p:txBody>
      </p:sp>
      <p:sp>
        <p:nvSpPr>
          <p:cNvPr id="4" name="Slide Number Placeholder 3"/>
          <p:cNvSpPr>
            <a:spLocks noGrp="1"/>
          </p:cNvSpPr>
          <p:nvPr>
            <p:ph type="sldNum" sz="quarter" idx="12"/>
          </p:nvPr>
        </p:nvSpPr>
        <p:spPr/>
        <p:txBody>
          <a:bodyPr/>
          <a:lstStyle/>
          <a:p>
            <a:fld id="{890A75C8-C148-D646-81FC-1D13FFF086FF}" type="slidenum">
              <a:rPr lang="en-US" smtClean="0"/>
              <a:pPr/>
              <a:t>31</a:t>
            </a:fld>
            <a:endParaRPr lang="en-US"/>
          </a:p>
        </p:txBody>
      </p:sp>
    </p:spTree>
    <p:extLst>
      <p:ext uri="{BB962C8B-B14F-4D97-AF65-F5344CB8AC3E}">
        <p14:creationId xmlns:p14="http://schemas.microsoft.com/office/powerpoint/2010/main" val="33637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r>
              <a:rPr lang="zh-CN" altLang="en-US" smtClean="0"/>
              <a:t>异常处理的发展历史</a:t>
            </a:r>
            <a:endParaRPr lang="en-US" dirty="0"/>
          </a:p>
        </p:txBody>
      </p:sp>
      <p:sp>
        <p:nvSpPr>
          <p:cNvPr id="1394691" name="Rectangle 3"/>
          <p:cNvSpPr>
            <a:spLocks noGrp="1" noChangeArrowheads="1"/>
          </p:cNvSpPr>
          <p:nvPr>
            <p:ph idx="1"/>
          </p:nvPr>
        </p:nvSpPr>
        <p:spPr>
          <a:xfrm>
            <a:off x="457200" y="1258432"/>
            <a:ext cx="8362604" cy="5051833"/>
          </a:xfrm>
        </p:spPr>
        <p:txBody>
          <a:bodyPr>
            <a:normAutofit fontScale="77500" lnSpcReduction="20000"/>
          </a:bodyPr>
          <a:lstStyle/>
          <a:p>
            <a:pPr>
              <a:lnSpc>
                <a:spcPct val="120000"/>
              </a:lnSpc>
            </a:pPr>
            <a:r>
              <a:rPr lang="zh-CN" altLang="en-US" dirty="0" smtClean="0"/>
              <a:t>第一个带有陷阱（</a:t>
            </a:r>
            <a:r>
              <a:rPr lang="en-US" dirty="0" smtClean="0"/>
              <a:t>traps</a:t>
            </a:r>
            <a:r>
              <a:rPr lang="zh-CN" altLang="en-US" dirty="0" smtClean="0"/>
              <a:t>）的系统是</a:t>
            </a:r>
            <a:r>
              <a:rPr lang="en-US" dirty="0" smtClean="0"/>
              <a:t>Univac-I </a:t>
            </a:r>
            <a:r>
              <a:rPr lang="zh-CN" altLang="en-US" dirty="0" smtClean="0"/>
              <a:t>（</a:t>
            </a:r>
            <a:r>
              <a:rPr lang="en-US" altLang="zh-CN" dirty="0" smtClean="0"/>
              <a:t>1951</a:t>
            </a:r>
            <a:r>
              <a:rPr lang="zh-CN" altLang="en-US" dirty="0" smtClean="0"/>
              <a:t>年）</a:t>
            </a:r>
            <a:endParaRPr lang="en-US" altLang="zh-CN" dirty="0" smtClean="0"/>
          </a:p>
          <a:p>
            <a:pPr lvl="1">
              <a:lnSpc>
                <a:spcPct val="120000"/>
              </a:lnSpc>
            </a:pPr>
            <a:r>
              <a:rPr lang="zh-CN" altLang="en-US" dirty="0" smtClean="0"/>
              <a:t>算术运算溢出有两种选择</a:t>
            </a:r>
            <a:endParaRPr lang="en-US" dirty="0" smtClean="0"/>
          </a:p>
          <a:p>
            <a:pPr lvl="2">
              <a:lnSpc>
                <a:spcPct val="120000"/>
              </a:lnSpc>
            </a:pPr>
            <a:r>
              <a:rPr lang="en-US" dirty="0" smtClean="0"/>
              <a:t>1.</a:t>
            </a:r>
            <a:r>
              <a:rPr lang="zh-CN" altLang="en-US" dirty="0" smtClean="0"/>
              <a:t>在地址</a:t>
            </a:r>
            <a:r>
              <a:rPr lang="en-US" altLang="zh-CN" dirty="0" smtClean="0"/>
              <a:t>0</a:t>
            </a:r>
            <a:r>
              <a:rPr lang="zh-CN" altLang="en-US" dirty="0" smtClean="0"/>
              <a:t>处触发一个两条指令的修复例程的执行 或者</a:t>
            </a:r>
            <a:endParaRPr lang="en-US" dirty="0" smtClean="0"/>
          </a:p>
          <a:p>
            <a:pPr lvl="2">
              <a:lnSpc>
                <a:spcPct val="120000"/>
              </a:lnSpc>
            </a:pPr>
            <a:r>
              <a:rPr lang="en-US" dirty="0" smtClean="0"/>
              <a:t>2.</a:t>
            </a:r>
            <a:r>
              <a:rPr lang="zh-CN" altLang="en-US" dirty="0" smtClean="0"/>
              <a:t>根据程序员的选择，使计算机停止</a:t>
            </a:r>
            <a:endParaRPr lang="en-US" altLang="zh-CN" dirty="0" smtClean="0"/>
          </a:p>
          <a:p>
            <a:pPr lvl="1">
              <a:lnSpc>
                <a:spcPct val="120000"/>
              </a:lnSpc>
            </a:pPr>
            <a:r>
              <a:rPr lang="en-US" dirty="0" smtClean="0"/>
              <a:t> </a:t>
            </a:r>
            <a:r>
              <a:rPr lang="zh-CN" altLang="en-US" dirty="0" smtClean="0"/>
              <a:t>在后来的</a:t>
            </a:r>
            <a:r>
              <a:rPr lang="en-US" dirty="0" smtClean="0"/>
              <a:t>Univac 1103, 1955, </a:t>
            </a:r>
            <a:r>
              <a:rPr lang="zh-CN" altLang="en-US" dirty="0" smtClean="0"/>
              <a:t>增加了外部中断机制</a:t>
            </a:r>
            <a:endParaRPr lang="en-US" dirty="0" smtClean="0"/>
          </a:p>
          <a:p>
            <a:pPr lvl="2">
              <a:lnSpc>
                <a:spcPct val="120000"/>
              </a:lnSpc>
            </a:pPr>
            <a:r>
              <a:rPr lang="zh-CN" altLang="en-US" dirty="0" smtClean="0"/>
              <a:t>用于实时采集风洞数据</a:t>
            </a:r>
            <a:endParaRPr lang="en-US" dirty="0" smtClean="0"/>
          </a:p>
          <a:p>
            <a:pPr>
              <a:lnSpc>
                <a:spcPct val="120000"/>
              </a:lnSpc>
            </a:pPr>
            <a:r>
              <a:rPr lang="zh-CN" altLang="en-US" dirty="0" smtClean="0"/>
              <a:t>第一个带有</a:t>
            </a:r>
            <a:r>
              <a:rPr lang="en-US" dirty="0" smtClean="0"/>
              <a:t>I/O </a:t>
            </a:r>
            <a:r>
              <a:rPr lang="zh-CN" altLang="en-US" dirty="0" smtClean="0"/>
              <a:t>中断的系统是</a:t>
            </a:r>
            <a:r>
              <a:rPr lang="en-US" dirty="0" smtClean="0"/>
              <a:t>DYSEAC</a:t>
            </a:r>
            <a:r>
              <a:rPr lang="zh-CN" altLang="en-US" dirty="0" smtClean="0"/>
              <a:t>（</a:t>
            </a:r>
            <a:r>
              <a:rPr lang="en-US" dirty="0" smtClean="0"/>
              <a:t>1954</a:t>
            </a:r>
            <a:r>
              <a:rPr lang="zh-CN" altLang="en-US" dirty="0" smtClean="0"/>
              <a:t>）</a:t>
            </a:r>
            <a:endParaRPr lang="en-US" dirty="0" smtClean="0"/>
          </a:p>
          <a:p>
            <a:pPr lvl="1">
              <a:lnSpc>
                <a:spcPct val="120000"/>
              </a:lnSpc>
            </a:pPr>
            <a:r>
              <a:rPr lang="zh-CN" altLang="en-US" dirty="0" smtClean="0"/>
              <a:t>带有两个程序计数器，并且</a:t>
            </a:r>
            <a:r>
              <a:rPr lang="en-US" altLang="zh-CN" dirty="0" smtClean="0"/>
              <a:t>I/O</a:t>
            </a:r>
            <a:r>
              <a:rPr lang="zh-CN" altLang="en-US" dirty="0" smtClean="0"/>
              <a:t>信号引起这两个</a:t>
            </a:r>
            <a:r>
              <a:rPr lang="en-US" altLang="zh-CN" dirty="0" smtClean="0"/>
              <a:t>PC</a:t>
            </a:r>
            <a:r>
              <a:rPr lang="zh-CN" altLang="en-US" dirty="0" smtClean="0"/>
              <a:t>间的切换</a:t>
            </a:r>
            <a:endParaRPr lang="en-US" dirty="0" smtClean="0"/>
          </a:p>
          <a:p>
            <a:pPr lvl="1">
              <a:lnSpc>
                <a:spcPct val="120000"/>
              </a:lnSpc>
            </a:pPr>
            <a:r>
              <a:rPr lang="zh-CN" altLang="en-US" dirty="0" smtClean="0"/>
              <a:t>它也是第一个带有</a:t>
            </a:r>
            <a:r>
              <a:rPr lang="en-US" altLang="zh-CN" dirty="0" smtClean="0"/>
              <a:t>DMA</a:t>
            </a:r>
            <a:r>
              <a:rPr lang="en-US" dirty="0" smtClean="0"/>
              <a:t> (direct memory access by I/O device)</a:t>
            </a:r>
            <a:r>
              <a:rPr lang="zh-CN" altLang="en-US" dirty="0"/>
              <a:t>的系统</a:t>
            </a:r>
            <a:endParaRPr lang="en-US" dirty="0" smtClean="0"/>
          </a:p>
          <a:p>
            <a:pPr lvl="1">
              <a:lnSpc>
                <a:spcPct val="120000"/>
              </a:lnSpc>
            </a:pPr>
            <a:r>
              <a:rPr lang="zh-CN" altLang="en-US" dirty="0" smtClean="0"/>
              <a:t>同时，也是第一台移动计算机</a:t>
            </a:r>
            <a:r>
              <a:rPr lang="en-US" dirty="0" smtClean="0"/>
              <a:t> (</a:t>
            </a:r>
            <a:r>
              <a:rPr lang="zh-CN" altLang="en-US" dirty="0" smtClean="0"/>
              <a:t>两台半挂牵引车</a:t>
            </a:r>
            <a:r>
              <a:rPr lang="en-US" dirty="0" smtClean="0"/>
              <a:t>, 12 tons + 8 tons)</a:t>
            </a:r>
            <a:endParaRPr lang="en-US" dirty="0"/>
          </a:p>
        </p:txBody>
      </p:sp>
      <p:sp>
        <p:nvSpPr>
          <p:cNvPr id="7" name="Slide Number Placeholder 5"/>
          <p:cNvSpPr>
            <a:spLocks noGrp="1"/>
          </p:cNvSpPr>
          <p:nvPr>
            <p:ph type="sldNum" sz="quarter" idx="12"/>
          </p:nvPr>
        </p:nvSpPr>
        <p:spPr/>
        <p:txBody>
          <a:bodyPr/>
          <a:lstStyle/>
          <a:p>
            <a:fld id="{C7293746-5331-7E47-831D-5E0834393DB9}" type="slidenum">
              <a:rPr lang="en-US" smtClean="0"/>
              <a:pPr/>
              <a:t>32</a:t>
            </a:fld>
            <a:endParaRPr lang="en-US"/>
          </a:p>
        </p:txBody>
      </p:sp>
    </p:spTree>
    <p:extLst>
      <p:ext uri="{BB962C8B-B14F-4D97-AF65-F5344CB8AC3E}">
        <p14:creationId xmlns:p14="http://schemas.microsoft.com/office/powerpoint/2010/main" val="1913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4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4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46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46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46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46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4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r>
              <a:rPr lang="en-US" smtClean="0"/>
              <a:t>DYSEAC, first mobile computer!</a:t>
            </a:r>
            <a:endParaRPr lang="en-US"/>
          </a:p>
        </p:txBody>
      </p:sp>
      <p:sp>
        <p:nvSpPr>
          <p:cNvPr id="9" name="Slide Number Placeholder 4"/>
          <p:cNvSpPr>
            <a:spLocks noGrp="1"/>
          </p:cNvSpPr>
          <p:nvPr>
            <p:ph type="sldNum" sz="quarter" idx="12"/>
          </p:nvPr>
        </p:nvSpPr>
        <p:spPr/>
        <p:txBody>
          <a:bodyPr/>
          <a:lstStyle/>
          <a:p>
            <a:fld id="{8B5353B8-1360-4149-B0FC-FADDF13CCC33}" type="slidenum">
              <a:rPr lang="en-US" smtClean="0"/>
              <a:pPr/>
              <a:t>33</a:t>
            </a:fld>
            <a:endParaRPr lang="en-US"/>
          </a:p>
        </p:txBody>
      </p:sp>
      <p:grpSp>
        <p:nvGrpSpPr>
          <p:cNvPr id="2" name="Group 1"/>
          <p:cNvGrpSpPr/>
          <p:nvPr/>
        </p:nvGrpSpPr>
        <p:grpSpPr>
          <a:xfrm>
            <a:off x="685800" y="990600"/>
            <a:ext cx="7950557" cy="5456238"/>
            <a:chOff x="685800" y="990600"/>
            <a:chExt cx="7950557" cy="5456238"/>
          </a:xfrm>
        </p:grpSpPr>
        <p:grpSp>
          <p:nvGrpSpPr>
            <p:cNvPr id="1395718" name="Group 6"/>
            <p:cNvGrpSpPr>
              <a:grpSpLocks/>
            </p:cNvGrpSpPr>
            <p:nvPr/>
          </p:nvGrpSpPr>
          <p:grpSpPr bwMode="auto">
            <a:xfrm>
              <a:off x="685800" y="990600"/>
              <a:ext cx="7894638" cy="5456238"/>
              <a:chOff x="432" y="624"/>
              <a:chExt cx="4973" cy="3437"/>
            </a:xfrm>
          </p:grpSpPr>
          <p:pic>
            <p:nvPicPr>
              <p:cNvPr id="1395716" name="Picture 4"/>
              <p:cNvPicPr>
                <a:picLocks noChangeAspect="1" noChangeArrowheads="1"/>
              </p:cNvPicPr>
              <p:nvPr/>
            </p:nvPicPr>
            <p:blipFill>
              <a:blip r:embed="rId3"/>
              <a:srcRect/>
              <a:stretch>
                <a:fillRect/>
              </a:stretch>
            </p:blipFill>
            <p:spPr bwMode="auto">
              <a:xfrm>
                <a:off x="1200" y="624"/>
                <a:ext cx="3480" cy="2779"/>
              </a:xfrm>
              <a:prstGeom prst="rect">
                <a:avLst/>
              </a:prstGeom>
              <a:noFill/>
              <a:ln w="12700">
                <a:noFill/>
                <a:miter lim="800000"/>
                <a:headEnd/>
                <a:tailEnd/>
              </a:ln>
              <a:effectLst/>
            </p:spPr>
          </p:pic>
          <p:sp>
            <p:nvSpPr>
              <p:cNvPr id="1395717" name="Rectangle 5"/>
              <p:cNvSpPr>
                <a:spLocks noChangeArrowheads="1"/>
              </p:cNvSpPr>
              <p:nvPr/>
            </p:nvSpPr>
            <p:spPr bwMode="auto">
              <a:xfrm>
                <a:off x="432" y="3360"/>
                <a:ext cx="4973" cy="701"/>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nSpc>
                    <a:spcPct val="90000"/>
                  </a:lnSpc>
                  <a:spcBef>
                    <a:spcPct val="30000"/>
                  </a:spcBef>
                  <a:buSzPct val="100000"/>
                  <a:buFontTx/>
                  <a:buChar char="•"/>
                </a:pPr>
                <a:r>
                  <a:rPr lang="en-US" sz="2400" dirty="0">
                    <a:solidFill>
                      <a:schemeClr val="tx1"/>
                    </a:solidFill>
                    <a:latin typeface="Calibri"/>
                    <a:cs typeface="Calibri"/>
                  </a:rPr>
                  <a:t>Carried in two tractor trailers, 12 tons + 8 tons</a:t>
                </a:r>
              </a:p>
              <a:p>
                <a:pPr marL="285750" indent="-285750">
                  <a:lnSpc>
                    <a:spcPct val="90000"/>
                  </a:lnSpc>
                  <a:spcBef>
                    <a:spcPct val="30000"/>
                  </a:spcBef>
                  <a:buSzPct val="100000"/>
                  <a:buFontTx/>
                  <a:buChar char="•"/>
                </a:pPr>
                <a:r>
                  <a:rPr lang="en-US" sz="2400" dirty="0">
                    <a:solidFill>
                      <a:schemeClr val="tx1"/>
                    </a:solidFill>
                    <a:latin typeface="Calibri"/>
                    <a:cs typeface="Calibri"/>
                  </a:rPr>
                  <a:t>Built for US Army Signal Corps</a:t>
                </a:r>
              </a:p>
            </p:txBody>
          </p:sp>
        </p:grpSp>
        <p:sp>
          <p:nvSpPr>
            <p:cNvPr id="1395719" name="Text Box 7"/>
            <p:cNvSpPr txBox="1">
              <a:spLocks noChangeArrowheads="1"/>
            </p:cNvSpPr>
            <p:nvPr/>
          </p:nvSpPr>
          <p:spPr bwMode="auto">
            <a:xfrm>
              <a:off x="5936893" y="6094998"/>
              <a:ext cx="2699464" cy="338554"/>
            </a:xfrm>
            <a:prstGeom prst="rect">
              <a:avLst/>
            </a:prstGeom>
            <a:noFill/>
            <a:ln w="12700">
              <a:noFill/>
              <a:miter lim="800000"/>
              <a:headEnd/>
              <a:tailEnd/>
            </a:ln>
            <a:effectLst/>
          </p:spPr>
          <p:txBody>
            <a:bodyPr wrap="none" anchor="ctr">
              <a:prstTxWarp prst="textNoShape">
                <a:avLst/>
              </a:prstTxWarp>
              <a:spAutoFit/>
            </a:bodyPr>
            <a:lstStyle/>
            <a:p>
              <a:pPr algn="ctr"/>
              <a:r>
                <a:rPr lang="en-US" i="1">
                  <a:latin typeface="Calibri"/>
                  <a:cs typeface="Calibri"/>
                </a:rPr>
                <a:t>[Courtesy Mark Smotherman]</a:t>
              </a:r>
            </a:p>
          </p:txBody>
        </p:sp>
      </p:grpSp>
    </p:spTree>
    <p:extLst>
      <p:ext uri="{BB962C8B-B14F-4D97-AF65-F5344CB8AC3E}">
        <p14:creationId xmlns:p14="http://schemas.microsoft.com/office/powerpoint/2010/main" val="151615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zh-CN" altLang="en-US" smtClean="0"/>
              <a:t>异步中断</a:t>
            </a:r>
            <a:endParaRPr lang="en-US" dirty="0"/>
          </a:p>
        </p:txBody>
      </p:sp>
      <p:sp>
        <p:nvSpPr>
          <p:cNvPr id="1373187" name="Rectangle 3"/>
          <p:cNvSpPr>
            <a:spLocks noGrp="1" noChangeArrowheads="1"/>
          </p:cNvSpPr>
          <p:nvPr>
            <p:ph idx="1"/>
          </p:nvPr>
        </p:nvSpPr>
        <p:spPr/>
        <p:txBody>
          <a:bodyPr/>
          <a:lstStyle/>
          <a:p>
            <a:r>
              <a:rPr lang="en-US" altLang="zh-CN" dirty="0" smtClean="0"/>
              <a:t>I/O</a:t>
            </a:r>
            <a:r>
              <a:rPr lang="zh-CN" altLang="en-US" dirty="0" smtClean="0"/>
              <a:t>设备通过发出中断请求信号来请求处理</a:t>
            </a:r>
            <a:endParaRPr lang="en-US" dirty="0" smtClean="0"/>
          </a:p>
          <a:p>
            <a:r>
              <a:rPr lang="zh-CN" altLang="en-US" dirty="0" smtClean="0"/>
              <a:t>当处理器决定响应该中断时</a:t>
            </a:r>
            <a:endParaRPr lang="en-US" dirty="0" smtClean="0"/>
          </a:p>
          <a:p>
            <a:pPr lvl="1"/>
            <a:r>
              <a:rPr lang="zh-CN" altLang="en-US" dirty="0" smtClean="0"/>
              <a:t>停止当前指令</a:t>
            </a:r>
            <a:r>
              <a:rPr lang="en-US" altLang="zh-CN" dirty="0" smtClean="0"/>
              <a:t>(Ii)</a:t>
            </a:r>
            <a:r>
              <a:rPr lang="zh-CN" altLang="en-US" dirty="0" smtClean="0"/>
              <a:t>的执行</a:t>
            </a:r>
            <a:r>
              <a:rPr lang="en-US" dirty="0" smtClean="0"/>
              <a:t> , </a:t>
            </a:r>
            <a:r>
              <a:rPr lang="zh-CN" altLang="en-US" dirty="0" smtClean="0"/>
              <a:t>执行完当前指令前面的指令（执行完</a:t>
            </a:r>
            <a:r>
              <a:rPr lang="en-US" dirty="0" smtClean="0"/>
              <a:t> Ii-1</a:t>
            </a:r>
            <a:r>
              <a:rPr lang="zh-CN" altLang="en-US" dirty="0" smtClean="0"/>
              <a:t>）</a:t>
            </a:r>
            <a:r>
              <a:rPr lang="en-US" dirty="0" smtClean="0"/>
              <a:t>  (</a:t>
            </a:r>
            <a:r>
              <a:rPr lang="zh-CN" altLang="en-US" dirty="0" smtClean="0"/>
              <a:t>精确中断）</a:t>
            </a:r>
            <a:endParaRPr lang="en-US" dirty="0" smtClean="0"/>
          </a:p>
          <a:p>
            <a:pPr lvl="1"/>
            <a:r>
              <a:rPr lang="zh-CN" altLang="en-US" dirty="0" smtClean="0"/>
              <a:t>将</a:t>
            </a:r>
            <a:r>
              <a:rPr lang="en-US" altLang="zh-CN" dirty="0" smtClean="0"/>
              <a:t>li</a:t>
            </a:r>
            <a:r>
              <a:rPr lang="zh-CN" altLang="en-US" dirty="0" smtClean="0"/>
              <a:t>指令的</a:t>
            </a:r>
            <a:r>
              <a:rPr lang="en-US" altLang="zh-CN" dirty="0" smtClean="0"/>
              <a:t>PC</a:t>
            </a:r>
            <a:r>
              <a:rPr lang="zh-CN" altLang="en-US" dirty="0" smtClean="0"/>
              <a:t>值保存到专门寄存器</a:t>
            </a:r>
            <a:r>
              <a:rPr lang="en-US" altLang="zh-CN" dirty="0" smtClean="0"/>
              <a:t>(EPC)</a:t>
            </a:r>
            <a:r>
              <a:rPr lang="zh-CN" altLang="en-US" dirty="0" smtClean="0"/>
              <a:t>中</a:t>
            </a:r>
            <a:endParaRPr lang="en-US" dirty="0" smtClean="0"/>
          </a:p>
          <a:p>
            <a:pPr lvl="1"/>
            <a:r>
              <a:rPr lang="zh-CN" altLang="en-US" dirty="0" smtClean="0"/>
              <a:t>关中断并将控制转移到以监控模式运行的指定的中断处理程序</a:t>
            </a:r>
            <a:endParaRPr lang="en-US" dirty="0"/>
          </a:p>
        </p:txBody>
      </p:sp>
      <p:sp>
        <p:nvSpPr>
          <p:cNvPr id="6" name="Slide Number Placeholder 5"/>
          <p:cNvSpPr>
            <a:spLocks noGrp="1"/>
          </p:cNvSpPr>
          <p:nvPr>
            <p:ph type="sldNum" sz="quarter" idx="12"/>
          </p:nvPr>
        </p:nvSpPr>
        <p:spPr/>
        <p:txBody>
          <a:bodyPr/>
          <a:lstStyle/>
          <a:p>
            <a:fld id="{F23D183B-F9E6-9541-A4D2-D8501B36E5AB}" type="slidenum">
              <a:rPr lang="en-US" smtClean="0"/>
              <a:pPr/>
              <a:t>34</a:t>
            </a:fld>
            <a:endParaRPr lang="en-US"/>
          </a:p>
        </p:txBody>
      </p:sp>
    </p:spTree>
    <p:extLst>
      <p:ext uri="{BB962C8B-B14F-4D97-AF65-F5344CB8AC3E}">
        <p14:creationId xmlns:p14="http://schemas.microsoft.com/office/powerpoint/2010/main" val="4286964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9" name="Rectangle 3"/>
          <p:cNvSpPr>
            <a:spLocks noGrp="1" noChangeArrowheads="1"/>
          </p:cNvSpPr>
          <p:nvPr>
            <p:ph type="title"/>
          </p:nvPr>
        </p:nvSpPr>
        <p:spPr>
          <a:noFill/>
          <a:ln/>
        </p:spPr>
        <p:txBody>
          <a:bodyPr lIns="90488" tIns="44450" rIns="90488" bIns="44450">
            <a:normAutofit fontScale="90000"/>
          </a:bodyPr>
          <a:lstStyle/>
          <a:p>
            <a:r>
              <a:rPr lang="en-US" dirty="0"/>
              <a:t>Interrupts</a:t>
            </a:r>
            <a:r>
              <a:rPr lang="en-US" sz="2000" dirty="0" smtClean="0"/>
              <a:t>: </a:t>
            </a:r>
            <a:r>
              <a:rPr lang="en-US" sz="2000" dirty="0"/>
              <a:t/>
            </a:r>
            <a:br>
              <a:rPr lang="en-US" sz="2000" dirty="0"/>
            </a:br>
            <a:r>
              <a:rPr lang="zh-CN" altLang="en-US" sz="2400" dirty="0" smtClean="0"/>
              <a:t>改变正常的控制流</a:t>
            </a:r>
            <a:endParaRPr lang="en-US" sz="2400" dirty="0"/>
          </a:p>
        </p:txBody>
      </p:sp>
      <p:sp>
        <p:nvSpPr>
          <p:cNvPr id="40" name="Slide Number Placeholder 5"/>
          <p:cNvSpPr>
            <a:spLocks noGrp="1"/>
          </p:cNvSpPr>
          <p:nvPr>
            <p:ph type="sldNum" sz="quarter" idx="12"/>
          </p:nvPr>
        </p:nvSpPr>
        <p:spPr/>
        <p:txBody>
          <a:bodyPr/>
          <a:lstStyle/>
          <a:p>
            <a:fld id="{F5AB19A6-D343-5C4F-99D7-0C3219A119EF}" type="slidenum">
              <a:rPr lang="en-US"/>
              <a:pPr/>
              <a:t>35</a:t>
            </a:fld>
            <a:endParaRPr lang="en-US" b="0">
              <a:solidFill>
                <a:srgbClr val="FBBA03"/>
              </a:solidFill>
            </a:endParaRPr>
          </a:p>
        </p:txBody>
      </p:sp>
      <p:sp>
        <p:nvSpPr>
          <p:cNvPr id="1371138" name="Freeform 2"/>
          <p:cNvSpPr>
            <a:spLocks/>
          </p:cNvSpPr>
          <p:nvPr/>
        </p:nvSpPr>
        <p:spPr bwMode="auto">
          <a:xfrm>
            <a:off x="3670300" y="3454400"/>
            <a:ext cx="1601788" cy="1498600"/>
          </a:xfrm>
          <a:custGeom>
            <a:avLst/>
            <a:gdLst/>
            <a:ahLst/>
            <a:cxnLst>
              <a:cxn ang="0">
                <a:pos x="0" y="0"/>
              </a:cxn>
              <a:cxn ang="0">
                <a:pos x="672" y="1056"/>
              </a:cxn>
              <a:cxn ang="0">
                <a:pos x="1008" y="1056"/>
              </a:cxn>
              <a:cxn ang="0">
                <a:pos x="1008" y="816"/>
              </a:cxn>
            </a:cxnLst>
            <a:rect l="0" t="0" r="r" b="b"/>
            <a:pathLst>
              <a:path w="1009" h="1057">
                <a:moveTo>
                  <a:pt x="0" y="0"/>
                </a:moveTo>
                <a:lnTo>
                  <a:pt x="672" y="1056"/>
                </a:lnTo>
                <a:lnTo>
                  <a:pt x="1008" y="1056"/>
                </a:lnTo>
                <a:lnTo>
                  <a:pt x="1008" y="816"/>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endParaRPr lang="en-US">
              <a:solidFill>
                <a:srgbClr val="FC0128"/>
              </a:solidFill>
              <a:latin typeface="Calibri"/>
              <a:cs typeface="Calibri"/>
            </a:endParaRPr>
          </a:p>
        </p:txBody>
      </p:sp>
      <p:sp>
        <p:nvSpPr>
          <p:cNvPr id="1371140" name="Line 4"/>
          <p:cNvSpPr>
            <a:spLocks noChangeShapeType="1"/>
          </p:cNvSpPr>
          <p:nvPr/>
        </p:nvSpPr>
        <p:spPr bwMode="auto">
          <a:xfrm>
            <a:off x="3441700" y="1181100"/>
            <a:ext cx="0" cy="3556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1" name="Rectangle 5"/>
          <p:cNvSpPr>
            <a:spLocks noChangeArrowheads="1"/>
          </p:cNvSpPr>
          <p:nvPr/>
        </p:nvSpPr>
        <p:spPr bwMode="auto">
          <a:xfrm>
            <a:off x="3262313" y="1674813"/>
            <a:ext cx="4741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42" name="Oval 6"/>
          <p:cNvSpPr>
            <a:spLocks noChangeArrowheads="1"/>
          </p:cNvSpPr>
          <p:nvPr/>
        </p:nvSpPr>
        <p:spPr bwMode="auto">
          <a:xfrm>
            <a:off x="30734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3" name="Line 7"/>
          <p:cNvSpPr>
            <a:spLocks noChangeShapeType="1"/>
          </p:cNvSpPr>
          <p:nvPr/>
        </p:nvSpPr>
        <p:spPr bwMode="auto">
          <a:xfrm>
            <a:off x="3441700" y="23241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4" name="Oval 8"/>
          <p:cNvSpPr>
            <a:spLocks noChangeArrowheads="1"/>
          </p:cNvSpPr>
          <p:nvPr/>
        </p:nvSpPr>
        <p:spPr bwMode="auto">
          <a:xfrm>
            <a:off x="3073400" y="40005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5" name="Line 9"/>
          <p:cNvSpPr>
            <a:spLocks noChangeShapeType="1"/>
          </p:cNvSpPr>
          <p:nvPr/>
        </p:nvSpPr>
        <p:spPr bwMode="auto">
          <a:xfrm>
            <a:off x="3441700" y="35433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6" name="Oval 10"/>
          <p:cNvSpPr>
            <a:spLocks noChangeArrowheads="1"/>
          </p:cNvSpPr>
          <p:nvPr/>
        </p:nvSpPr>
        <p:spPr bwMode="auto">
          <a:xfrm>
            <a:off x="49022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7" name="Line 11"/>
          <p:cNvSpPr>
            <a:spLocks noChangeShapeType="1"/>
          </p:cNvSpPr>
          <p:nvPr/>
        </p:nvSpPr>
        <p:spPr bwMode="auto">
          <a:xfrm flipV="1">
            <a:off x="3759200" y="2679700"/>
            <a:ext cx="431800" cy="254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8" name="Rectangle 12"/>
          <p:cNvSpPr>
            <a:spLocks noChangeArrowheads="1"/>
          </p:cNvSpPr>
          <p:nvPr/>
        </p:nvSpPr>
        <p:spPr bwMode="auto">
          <a:xfrm>
            <a:off x="4976813" y="16875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1</a:t>
            </a:r>
          </a:p>
        </p:txBody>
      </p:sp>
      <p:sp>
        <p:nvSpPr>
          <p:cNvPr id="1371149" name="Oval 13"/>
          <p:cNvSpPr>
            <a:spLocks noChangeArrowheads="1"/>
          </p:cNvSpPr>
          <p:nvPr/>
        </p:nvSpPr>
        <p:spPr bwMode="auto">
          <a:xfrm>
            <a:off x="49022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0" name="Line 14"/>
          <p:cNvSpPr>
            <a:spLocks noChangeShapeType="1"/>
          </p:cNvSpPr>
          <p:nvPr/>
        </p:nvSpPr>
        <p:spPr bwMode="auto">
          <a:xfrm>
            <a:off x="5270500" y="23241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1" name="Oval 15"/>
          <p:cNvSpPr>
            <a:spLocks noChangeArrowheads="1"/>
          </p:cNvSpPr>
          <p:nvPr/>
        </p:nvSpPr>
        <p:spPr bwMode="auto">
          <a:xfrm>
            <a:off x="4902200" y="4000500"/>
            <a:ext cx="736600" cy="7366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2" name="Line 16"/>
          <p:cNvSpPr>
            <a:spLocks noChangeShapeType="1"/>
          </p:cNvSpPr>
          <p:nvPr/>
        </p:nvSpPr>
        <p:spPr bwMode="auto">
          <a:xfrm>
            <a:off x="3441700" y="4762500"/>
            <a:ext cx="0" cy="2667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3" name="Freeform 17"/>
          <p:cNvSpPr>
            <a:spLocks/>
          </p:cNvSpPr>
          <p:nvPr/>
        </p:nvSpPr>
        <p:spPr bwMode="auto">
          <a:xfrm>
            <a:off x="3670300" y="1168400"/>
            <a:ext cx="1601788" cy="1677988"/>
          </a:xfrm>
          <a:custGeom>
            <a:avLst/>
            <a:gdLst/>
            <a:ahLst/>
            <a:cxnLst>
              <a:cxn ang="0">
                <a:pos x="0" y="1056"/>
              </a:cxn>
              <a:cxn ang="0">
                <a:pos x="672" y="0"/>
              </a:cxn>
              <a:cxn ang="0">
                <a:pos x="1008" y="0"/>
              </a:cxn>
              <a:cxn ang="0">
                <a:pos x="1008" y="240"/>
              </a:cxn>
            </a:cxnLst>
            <a:rect l="0" t="0" r="r" b="b"/>
            <a:pathLst>
              <a:path w="1009" h="1057">
                <a:moveTo>
                  <a:pt x="0" y="1056"/>
                </a:moveTo>
                <a:lnTo>
                  <a:pt x="672" y="0"/>
                </a:lnTo>
                <a:lnTo>
                  <a:pt x="1008" y="0"/>
                </a:lnTo>
                <a:lnTo>
                  <a:pt x="1008" y="24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endParaRPr lang="en-US">
              <a:solidFill>
                <a:srgbClr val="FC0128"/>
              </a:solidFill>
              <a:latin typeface="Calibri"/>
              <a:cs typeface="Calibri"/>
            </a:endParaRPr>
          </a:p>
        </p:txBody>
      </p:sp>
      <p:sp>
        <p:nvSpPr>
          <p:cNvPr id="1371154" name="Line 18"/>
          <p:cNvSpPr>
            <a:spLocks noChangeShapeType="1"/>
          </p:cNvSpPr>
          <p:nvPr/>
        </p:nvSpPr>
        <p:spPr bwMode="auto">
          <a:xfrm>
            <a:off x="3835400" y="3149600"/>
            <a:ext cx="355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5" name="Line 19"/>
          <p:cNvSpPr>
            <a:spLocks noChangeShapeType="1"/>
          </p:cNvSpPr>
          <p:nvPr/>
        </p:nvSpPr>
        <p:spPr bwMode="auto">
          <a:xfrm>
            <a:off x="3759200" y="3390900"/>
            <a:ext cx="431800" cy="203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6" name="Oval 20"/>
          <p:cNvSpPr>
            <a:spLocks noChangeArrowheads="1"/>
          </p:cNvSpPr>
          <p:nvPr/>
        </p:nvSpPr>
        <p:spPr bwMode="auto">
          <a:xfrm>
            <a:off x="4292600" y="3619500"/>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7" name="Oval 21"/>
          <p:cNvSpPr>
            <a:spLocks noChangeArrowheads="1"/>
          </p:cNvSpPr>
          <p:nvPr/>
        </p:nvSpPr>
        <p:spPr bwMode="auto">
          <a:xfrm>
            <a:off x="4475163" y="37417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8" name="Oval 22"/>
          <p:cNvSpPr>
            <a:spLocks noChangeArrowheads="1"/>
          </p:cNvSpPr>
          <p:nvPr/>
        </p:nvSpPr>
        <p:spPr bwMode="auto">
          <a:xfrm>
            <a:off x="4292600" y="2568575"/>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9" name="Oval 23"/>
          <p:cNvSpPr>
            <a:spLocks noChangeArrowheads="1"/>
          </p:cNvSpPr>
          <p:nvPr/>
        </p:nvSpPr>
        <p:spPr bwMode="auto">
          <a:xfrm>
            <a:off x="4475163" y="24463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0" name="Oval 24"/>
          <p:cNvSpPr>
            <a:spLocks noChangeArrowheads="1"/>
          </p:cNvSpPr>
          <p:nvPr/>
        </p:nvSpPr>
        <p:spPr bwMode="auto">
          <a:xfrm>
            <a:off x="43053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1" name="Oval 25"/>
          <p:cNvSpPr>
            <a:spLocks noChangeArrowheads="1"/>
          </p:cNvSpPr>
          <p:nvPr/>
        </p:nvSpPr>
        <p:spPr bwMode="auto">
          <a:xfrm>
            <a:off x="44577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2" name="Rectangle 26"/>
          <p:cNvSpPr>
            <a:spLocks noChangeArrowheads="1"/>
          </p:cNvSpPr>
          <p:nvPr/>
        </p:nvSpPr>
        <p:spPr bwMode="auto">
          <a:xfrm>
            <a:off x="4938713" y="29194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2</a:t>
            </a:r>
          </a:p>
        </p:txBody>
      </p:sp>
      <p:sp>
        <p:nvSpPr>
          <p:cNvPr id="1371163" name="Rectangle 27"/>
          <p:cNvSpPr>
            <a:spLocks noChangeArrowheads="1"/>
          </p:cNvSpPr>
          <p:nvPr/>
        </p:nvSpPr>
        <p:spPr bwMode="auto">
          <a:xfrm>
            <a:off x="4951413" y="4138613"/>
            <a:ext cx="55985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n</a:t>
            </a:r>
          </a:p>
        </p:txBody>
      </p:sp>
      <p:grpSp>
        <p:nvGrpSpPr>
          <p:cNvPr id="1371164" name="Group 28"/>
          <p:cNvGrpSpPr>
            <a:grpSpLocks/>
          </p:cNvGrpSpPr>
          <p:nvPr/>
        </p:nvGrpSpPr>
        <p:grpSpPr bwMode="auto">
          <a:xfrm>
            <a:off x="5233988" y="3582988"/>
            <a:ext cx="49212" cy="328612"/>
            <a:chOff x="3297" y="2353"/>
            <a:chExt cx="31" cy="207"/>
          </a:xfrm>
        </p:grpSpPr>
        <p:sp>
          <p:nvSpPr>
            <p:cNvPr id="1371165" name="Oval 29"/>
            <p:cNvSpPr>
              <a:spLocks noChangeArrowheads="1"/>
            </p:cNvSpPr>
            <p:nvPr/>
          </p:nvSpPr>
          <p:spPr bwMode="auto">
            <a:xfrm>
              <a:off x="3297" y="2353"/>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6" name="Oval 30"/>
            <p:cNvSpPr>
              <a:spLocks noChangeArrowheads="1"/>
            </p:cNvSpPr>
            <p:nvPr/>
          </p:nvSpPr>
          <p:spPr bwMode="auto">
            <a:xfrm>
              <a:off x="3297" y="2441"/>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7" name="Oval 31"/>
            <p:cNvSpPr>
              <a:spLocks noChangeArrowheads="1"/>
            </p:cNvSpPr>
            <p:nvPr/>
          </p:nvSpPr>
          <p:spPr bwMode="auto">
            <a:xfrm>
              <a:off x="3297" y="2529"/>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grpSp>
      <p:sp>
        <p:nvSpPr>
          <p:cNvPr id="1371168" name="Rectangle 32"/>
          <p:cNvSpPr>
            <a:spLocks noChangeArrowheads="1"/>
          </p:cNvSpPr>
          <p:nvPr/>
        </p:nvSpPr>
        <p:spPr bwMode="auto">
          <a:xfrm>
            <a:off x="3236913" y="2944813"/>
            <a:ext cx="31383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a:t>
            </a:r>
          </a:p>
        </p:txBody>
      </p:sp>
      <p:sp>
        <p:nvSpPr>
          <p:cNvPr id="1371169" name="Rectangle 33"/>
          <p:cNvSpPr>
            <a:spLocks noChangeArrowheads="1"/>
          </p:cNvSpPr>
          <p:nvPr/>
        </p:nvSpPr>
        <p:spPr bwMode="auto">
          <a:xfrm>
            <a:off x="3211513" y="4164013"/>
            <a:ext cx="51356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70" name="Rectangle 34"/>
          <p:cNvSpPr>
            <a:spLocks noChangeArrowheads="1"/>
          </p:cNvSpPr>
          <p:nvPr/>
        </p:nvSpPr>
        <p:spPr bwMode="auto">
          <a:xfrm>
            <a:off x="1204913" y="2944813"/>
            <a:ext cx="125951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000000"/>
                </a:solidFill>
                <a:latin typeface="Calibri"/>
                <a:cs typeface="Calibri"/>
              </a:rPr>
              <a:t>program</a:t>
            </a:r>
          </a:p>
        </p:txBody>
      </p:sp>
      <p:sp>
        <p:nvSpPr>
          <p:cNvPr id="1371171" name="Rectangle 35"/>
          <p:cNvSpPr>
            <a:spLocks noChangeArrowheads="1"/>
          </p:cNvSpPr>
          <p:nvPr/>
        </p:nvSpPr>
        <p:spPr bwMode="auto">
          <a:xfrm>
            <a:off x="6119813" y="2678113"/>
            <a:ext cx="1311808"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cs typeface="Calibri"/>
              </a:rPr>
              <a:t>interrupt </a:t>
            </a:r>
          </a:p>
          <a:p>
            <a:pPr>
              <a:spcBef>
                <a:spcPct val="0"/>
              </a:spcBef>
            </a:pPr>
            <a:r>
              <a:rPr lang="en-US" sz="2400" dirty="0">
                <a:solidFill>
                  <a:srgbClr val="000000"/>
                </a:solidFill>
                <a:latin typeface="Calibri"/>
                <a:cs typeface="Calibri"/>
              </a:rPr>
              <a:t>handler</a:t>
            </a:r>
          </a:p>
        </p:txBody>
      </p:sp>
      <p:sp>
        <p:nvSpPr>
          <p:cNvPr id="1371172" name="Rectangle 36"/>
          <p:cNvSpPr>
            <a:spLocks noChangeArrowheads="1"/>
          </p:cNvSpPr>
          <p:nvPr/>
        </p:nvSpPr>
        <p:spPr bwMode="auto">
          <a:xfrm>
            <a:off x="381000" y="5257800"/>
            <a:ext cx="8382000" cy="674544"/>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zh-CN" altLang="en-US" sz="2000" dirty="0" smtClean="0">
                <a:solidFill>
                  <a:srgbClr val="56127A"/>
                </a:solidFill>
                <a:latin typeface="Calibri"/>
                <a:cs typeface="Calibri"/>
              </a:rPr>
              <a:t>需要由另一个（系统）程序处理的外部或内部</a:t>
            </a:r>
            <a:r>
              <a:rPr lang="zh-CN" altLang="en-US" sz="2000" dirty="0">
                <a:solidFill>
                  <a:srgbClr val="56127A"/>
                </a:solidFill>
                <a:latin typeface="Calibri"/>
                <a:cs typeface="Calibri"/>
              </a:rPr>
              <a:t>事件</a:t>
            </a:r>
            <a:r>
              <a:rPr lang="zh-CN" altLang="en-US" sz="2000" dirty="0" smtClean="0">
                <a:solidFill>
                  <a:srgbClr val="56127A"/>
                </a:solidFill>
                <a:latin typeface="Calibri"/>
                <a:cs typeface="Calibri"/>
              </a:rPr>
              <a:t>。</a:t>
            </a:r>
            <a:r>
              <a:rPr lang="zh-CN" altLang="en-US" dirty="0"/>
              <a:t>从程序的角度来看，事件通常是意外的</a:t>
            </a:r>
            <a:r>
              <a:rPr lang="zh-CN" altLang="en-US" dirty="0" smtClean="0"/>
              <a:t>或罕见的。</a:t>
            </a:r>
            <a:endParaRPr lang="en-US" sz="2000" dirty="0">
              <a:solidFill>
                <a:srgbClr val="56127A"/>
              </a:solidFill>
              <a:latin typeface="Calibri"/>
              <a:cs typeface="Calibri"/>
            </a:endParaRPr>
          </a:p>
        </p:txBody>
      </p:sp>
      <p:sp>
        <p:nvSpPr>
          <p:cNvPr id="1371173" name="Oval 37"/>
          <p:cNvSpPr>
            <a:spLocks noChangeArrowheads="1"/>
          </p:cNvSpPr>
          <p:nvPr/>
        </p:nvSpPr>
        <p:spPr bwMode="auto">
          <a:xfrm>
            <a:off x="30734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Tree>
    <p:extLst>
      <p:ext uri="{BB962C8B-B14F-4D97-AF65-F5344CB8AC3E}">
        <p14:creationId xmlns:p14="http://schemas.microsoft.com/office/powerpoint/2010/main" val="144302398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smtClean="0"/>
              <a:t>Interrupt Handler</a:t>
            </a:r>
            <a:endParaRPr lang="en-US" dirty="0"/>
          </a:p>
        </p:txBody>
      </p:sp>
      <p:sp>
        <p:nvSpPr>
          <p:cNvPr id="1374211" name="Rectangle 3"/>
          <p:cNvSpPr>
            <a:spLocks noGrp="1" noChangeArrowheads="1"/>
          </p:cNvSpPr>
          <p:nvPr>
            <p:ph idx="1"/>
          </p:nvPr>
        </p:nvSpPr>
        <p:spPr/>
        <p:txBody>
          <a:bodyPr>
            <a:normAutofit fontScale="92500" lnSpcReduction="10000"/>
          </a:bodyPr>
          <a:lstStyle/>
          <a:p>
            <a:r>
              <a:rPr lang="zh-CN" altLang="en-US" dirty="0" smtClean="0"/>
              <a:t>允许嵌套中断时，在开中断之前需要保存</a:t>
            </a:r>
            <a:r>
              <a:rPr lang="en-US" altLang="zh-CN" dirty="0" smtClean="0"/>
              <a:t>EPC </a:t>
            </a:r>
            <a:r>
              <a:rPr lang="en-US" altLang="zh-CN" dirty="0">
                <a:solidFill>
                  <a:schemeClr val="tx2"/>
                </a:solidFill>
                <a:latin typeface="Symbol" charset="2"/>
              </a:rPr>
              <a:t></a:t>
            </a:r>
            <a:endParaRPr lang="en-US" dirty="0" smtClean="0"/>
          </a:p>
          <a:p>
            <a:pPr lvl="1"/>
            <a:r>
              <a:rPr lang="zh-CN" altLang="en-US" dirty="0" smtClean="0"/>
              <a:t>需要执行指令将</a:t>
            </a:r>
            <a:r>
              <a:rPr lang="en-US" dirty="0" smtClean="0"/>
              <a:t>EPC </a:t>
            </a:r>
            <a:r>
              <a:rPr lang="zh-CN" altLang="en-US" dirty="0" smtClean="0"/>
              <a:t>存入</a:t>
            </a:r>
            <a:r>
              <a:rPr lang="en-US" dirty="0" smtClean="0"/>
              <a:t> GPRs </a:t>
            </a:r>
          </a:p>
          <a:p>
            <a:pPr lvl="1"/>
            <a:r>
              <a:rPr lang="zh-CN" altLang="en-US" dirty="0" smtClean="0"/>
              <a:t>至少在保存</a:t>
            </a:r>
            <a:r>
              <a:rPr lang="en-US" altLang="zh-CN" dirty="0" smtClean="0"/>
              <a:t>EPC</a:t>
            </a:r>
            <a:r>
              <a:rPr lang="zh-CN" altLang="en-US" dirty="0" smtClean="0"/>
              <a:t>之前，需要一种方法来暂时屏蔽进一步的中断</a:t>
            </a:r>
            <a:endParaRPr lang="en-US" altLang="zh-CN" dirty="0" smtClean="0"/>
          </a:p>
          <a:p>
            <a:r>
              <a:rPr lang="zh-CN" altLang="en-US" dirty="0" smtClean="0"/>
              <a:t>需要读取记录中断原因的状态寄存器</a:t>
            </a:r>
            <a:endParaRPr lang="en-US" altLang="zh-CN" dirty="0" smtClean="0"/>
          </a:p>
          <a:p>
            <a:r>
              <a:rPr lang="zh-CN" altLang="en-US" dirty="0" smtClean="0"/>
              <a:t>使用专门的间接跳转指令</a:t>
            </a:r>
            <a:r>
              <a:rPr lang="en-US" dirty="0" smtClean="0"/>
              <a:t>ERET (return-from-environment) </a:t>
            </a:r>
            <a:r>
              <a:rPr lang="zh-CN" altLang="en-US" dirty="0" smtClean="0"/>
              <a:t>返回</a:t>
            </a:r>
            <a:endParaRPr lang="en-US" dirty="0" smtClean="0"/>
          </a:p>
          <a:p>
            <a:pPr lvl="1"/>
            <a:r>
              <a:rPr lang="zh-CN" altLang="en-US" dirty="0" smtClean="0"/>
              <a:t>开中断</a:t>
            </a:r>
            <a:endParaRPr lang="en-US" dirty="0" smtClean="0"/>
          </a:p>
          <a:p>
            <a:pPr lvl="1"/>
            <a:r>
              <a:rPr lang="zh-CN" altLang="en-US" dirty="0" smtClean="0"/>
              <a:t>将处理器恢复到用户模式</a:t>
            </a:r>
            <a:endParaRPr lang="en-US" dirty="0" smtClean="0"/>
          </a:p>
          <a:p>
            <a:pPr lvl="1"/>
            <a:r>
              <a:rPr lang="zh-CN" altLang="en-US" dirty="0" smtClean="0"/>
              <a:t>恢复硬件状态和控制状态</a:t>
            </a:r>
            <a:endParaRPr lang="en-US" dirty="0"/>
          </a:p>
        </p:txBody>
      </p:sp>
      <p:sp>
        <p:nvSpPr>
          <p:cNvPr id="6" name="Slide Number Placeholder 5"/>
          <p:cNvSpPr>
            <a:spLocks noGrp="1"/>
          </p:cNvSpPr>
          <p:nvPr>
            <p:ph type="sldNum" sz="quarter" idx="12"/>
          </p:nvPr>
        </p:nvSpPr>
        <p:spPr/>
        <p:txBody>
          <a:bodyPr/>
          <a:lstStyle/>
          <a:p>
            <a:fld id="{16C1E367-CA14-9C47-9852-C8FD9804BE8E}" type="slidenum">
              <a:rPr lang="en-US" smtClean="0"/>
              <a:pPr/>
              <a:t>36</a:t>
            </a:fld>
            <a:endParaRPr lang="en-US"/>
          </a:p>
        </p:txBody>
      </p:sp>
    </p:spTree>
    <p:extLst>
      <p:ext uri="{BB962C8B-B14F-4D97-AF65-F5344CB8AC3E}">
        <p14:creationId xmlns:p14="http://schemas.microsoft.com/office/powerpoint/2010/main" val="245015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4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4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2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smtClean="0"/>
              <a:t>Synchronous Trap</a:t>
            </a:r>
            <a:endParaRPr lang="en-US" dirty="0"/>
          </a:p>
        </p:txBody>
      </p:sp>
      <p:sp>
        <p:nvSpPr>
          <p:cNvPr id="1375235" name="Rectangle 3"/>
          <p:cNvSpPr>
            <a:spLocks noGrp="1" noChangeArrowheads="1"/>
          </p:cNvSpPr>
          <p:nvPr>
            <p:ph idx="1"/>
          </p:nvPr>
        </p:nvSpPr>
        <p:spPr/>
        <p:txBody>
          <a:bodyPr>
            <a:normAutofit lnSpcReduction="10000"/>
          </a:bodyPr>
          <a:lstStyle/>
          <a:p>
            <a:r>
              <a:rPr lang="zh-CN" altLang="en-US" smtClean="0"/>
              <a:t>同步陷阱是由特定指令执行的异常引起的</a:t>
            </a:r>
            <a:endParaRPr lang="en-US" smtClean="0"/>
          </a:p>
          <a:p>
            <a:pPr lvl="1"/>
            <a:endParaRPr lang="en-US" smtClean="0"/>
          </a:p>
          <a:p>
            <a:r>
              <a:rPr lang="zh-CN" altLang="en-US" smtClean="0"/>
              <a:t>通常，该指令无法完成，需要在处理异常之后重新启动</a:t>
            </a:r>
            <a:endParaRPr lang="en-US" altLang="zh-CN" smtClean="0"/>
          </a:p>
          <a:p>
            <a:pPr lvl="1"/>
            <a:r>
              <a:rPr lang="zh-CN" altLang="en-US" smtClean="0"/>
              <a:t>需要撤消一个或多个部分执行的指令的效果</a:t>
            </a:r>
            <a:endParaRPr lang="en-US" smtClean="0"/>
          </a:p>
          <a:p>
            <a:pPr lvl="1"/>
            <a:endParaRPr lang="en-US" smtClean="0"/>
          </a:p>
          <a:p>
            <a:r>
              <a:rPr lang="zh-CN" altLang="en-US" smtClean="0"/>
              <a:t>在系统调用</a:t>
            </a:r>
            <a:r>
              <a:rPr lang="en-US" altLang="zh-CN" smtClean="0"/>
              <a:t>(</a:t>
            </a:r>
            <a:r>
              <a:rPr lang="zh-CN" altLang="en-US" smtClean="0"/>
              <a:t>陷阱</a:t>
            </a:r>
            <a:r>
              <a:rPr lang="en-US" altLang="zh-CN" smtClean="0"/>
              <a:t>)</a:t>
            </a:r>
            <a:r>
              <a:rPr lang="zh-CN" altLang="en-US" smtClean="0"/>
              <a:t>的情况下，该指令被认为已经完成</a:t>
            </a:r>
            <a:endParaRPr lang="en-US" smtClean="0"/>
          </a:p>
          <a:p>
            <a:pPr lvl="1"/>
            <a:r>
              <a:rPr lang="zh-CN" altLang="en-US" smtClean="0"/>
              <a:t>一种特殊的跳转指令，涉及到切换到特权模式的操作</a:t>
            </a:r>
            <a:endParaRPr lang="en-US" dirty="0"/>
          </a:p>
        </p:txBody>
      </p:sp>
      <p:sp>
        <p:nvSpPr>
          <p:cNvPr id="6" name="Slide Number Placeholder 5"/>
          <p:cNvSpPr>
            <a:spLocks noGrp="1"/>
          </p:cNvSpPr>
          <p:nvPr>
            <p:ph type="sldNum" sz="quarter" idx="12"/>
          </p:nvPr>
        </p:nvSpPr>
        <p:spPr/>
        <p:txBody>
          <a:bodyPr/>
          <a:lstStyle/>
          <a:p>
            <a:fld id="{C255B079-C596-4C45-8FF4-8B4AA1BA3EFB}" type="slidenum">
              <a:rPr lang="en-US" smtClean="0"/>
              <a:pPr/>
              <a:t>37</a:t>
            </a:fld>
            <a:endParaRPr lang="en-US"/>
          </a:p>
        </p:txBody>
      </p:sp>
    </p:spTree>
    <p:extLst>
      <p:ext uri="{BB962C8B-B14F-4D97-AF65-F5344CB8AC3E}">
        <p14:creationId xmlns:p14="http://schemas.microsoft.com/office/powerpoint/2010/main" val="3872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52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52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a:t>Exception Handling </a:t>
            </a:r>
            <a:r>
              <a:rPr lang="en-US" sz="2000"/>
              <a:t>5-Stage Pipeline</a:t>
            </a:r>
          </a:p>
        </p:txBody>
      </p:sp>
      <p:sp>
        <p:nvSpPr>
          <p:cNvPr id="43" name="Slide Number Placeholder 5"/>
          <p:cNvSpPr>
            <a:spLocks noGrp="1"/>
          </p:cNvSpPr>
          <p:nvPr>
            <p:ph type="sldNum" sz="quarter" idx="12"/>
          </p:nvPr>
        </p:nvSpPr>
        <p:spPr>
          <a:prstGeom prst="rect">
            <a:avLst/>
          </a:prstGeom>
        </p:spPr>
        <p:txBody>
          <a:bodyPr/>
          <a:lstStyle/>
          <a:p>
            <a:fld id="{5BA8FB24-CE5A-9940-A975-E651D7363B13}" type="slidenum">
              <a:rPr lang="en-US">
                <a:solidFill>
                  <a:prstClr val="black"/>
                </a:solidFill>
              </a:rPr>
              <a:pPr/>
              <a:t>38</a:t>
            </a:fld>
            <a:endParaRPr lang="en-US" dirty="0">
              <a:solidFill>
                <a:srgbClr val="FBBA03"/>
              </a:solidFill>
            </a:endParaRPr>
          </a:p>
        </p:txBody>
      </p:sp>
      <p:sp>
        <p:nvSpPr>
          <p:cNvPr id="1376259" name="Rectangle 3"/>
          <p:cNvSpPr>
            <a:spLocks noGrp="1" noChangeArrowheads="1"/>
          </p:cNvSpPr>
          <p:nvPr>
            <p:ph idx="4294967295"/>
          </p:nvPr>
        </p:nvSpPr>
        <p:spPr>
          <a:xfrm>
            <a:off x="1093788" y="4375150"/>
            <a:ext cx="7364412" cy="1828800"/>
          </a:xfrm>
        </p:spPr>
        <p:txBody>
          <a:bodyPr>
            <a:normAutofit/>
          </a:bodyPr>
          <a:lstStyle/>
          <a:p>
            <a:r>
              <a:rPr lang="zh-CN" altLang="en-US" dirty="0"/>
              <a:t>如何处理</a:t>
            </a:r>
            <a:r>
              <a:rPr lang="zh-CN" altLang="en-US" dirty="0" smtClean="0"/>
              <a:t>不同流水段的</a:t>
            </a:r>
            <a:r>
              <a:rPr lang="zh-CN" altLang="en-US" dirty="0"/>
              <a:t>多个并发异常</a:t>
            </a:r>
            <a:r>
              <a:rPr lang="en-US" altLang="zh-CN" dirty="0" smtClean="0"/>
              <a:t>?</a:t>
            </a:r>
          </a:p>
          <a:p>
            <a:r>
              <a:rPr lang="zh-CN" altLang="en-US" dirty="0"/>
              <a:t>如何以及在哪里处理外部异步中断</a:t>
            </a:r>
            <a:r>
              <a:rPr lang="en-US" altLang="zh-CN" dirty="0"/>
              <a:t>?</a:t>
            </a:r>
            <a:endParaRPr lang="en-US" dirty="0"/>
          </a:p>
        </p:txBody>
      </p:sp>
      <p:grpSp>
        <p:nvGrpSpPr>
          <p:cNvPr id="1376260" name="Group 4"/>
          <p:cNvGrpSpPr>
            <a:grpSpLocks/>
          </p:cNvGrpSpPr>
          <p:nvPr/>
        </p:nvGrpSpPr>
        <p:grpSpPr bwMode="auto">
          <a:xfrm>
            <a:off x="381000" y="1447800"/>
            <a:ext cx="8305800" cy="2347913"/>
            <a:chOff x="240" y="912"/>
            <a:chExt cx="5232" cy="1479"/>
          </a:xfrm>
        </p:grpSpPr>
        <p:sp>
          <p:nvSpPr>
            <p:cNvPr id="1376261" name="Line 5"/>
            <p:cNvSpPr>
              <a:spLocks noChangeShapeType="1"/>
            </p:cNvSpPr>
            <p:nvPr/>
          </p:nvSpPr>
          <p:spPr bwMode="auto">
            <a:xfrm>
              <a:off x="4032"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2" name="Line 6"/>
            <p:cNvSpPr>
              <a:spLocks noChangeShapeType="1"/>
            </p:cNvSpPr>
            <p:nvPr/>
          </p:nvSpPr>
          <p:spPr bwMode="auto">
            <a:xfrm>
              <a:off x="720"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3" name="Line 7"/>
            <p:cNvSpPr>
              <a:spLocks noChangeShapeType="1"/>
            </p:cNvSpPr>
            <p:nvPr/>
          </p:nvSpPr>
          <p:spPr bwMode="auto">
            <a:xfrm>
              <a:off x="3264" y="1296"/>
              <a:ext cx="220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4" name="Line 8"/>
            <p:cNvSpPr>
              <a:spLocks noChangeShapeType="1"/>
            </p:cNvSpPr>
            <p:nvPr/>
          </p:nvSpPr>
          <p:spPr bwMode="auto">
            <a:xfrm>
              <a:off x="336" y="1296"/>
              <a:ext cx="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65" name="Group 9"/>
            <p:cNvGrpSpPr>
              <a:grpSpLocks/>
            </p:cNvGrpSpPr>
            <p:nvPr/>
          </p:nvGrpSpPr>
          <p:grpSpPr bwMode="auto">
            <a:xfrm>
              <a:off x="240" y="912"/>
              <a:ext cx="192" cy="768"/>
              <a:chOff x="336" y="1200"/>
              <a:chExt cx="144" cy="720"/>
            </a:xfrm>
          </p:grpSpPr>
          <p:sp>
            <p:nvSpPr>
              <p:cNvPr id="1376266" name="Rectangle 1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PC</a:t>
                </a:r>
              </a:p>
            </p:txBody>
          </p:sp>
          <p:sp>
            <p:nvSpPr>
              <p:cNvPr id="1376267" name="Freeform 1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68" name="Rectangle 12"/>
            <p:cNvSpPr>
              <a:spLocks noChangeArrowheads="1"/>
            </p:cNvSpPr>
            <p:nvPr/>
          </p:nvSpPr>
          <p:spPr bwMode="auto">
            <a:xfrm>
              <a:off x="960"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Inst. Mem</a:t>
              </a:r>
            </a:p>
          </p:txBody>
        </p:sp>
        <p:grpSp>
          <p:nvGrpSpPr>
            <p:cNvPr id="1376269" name="Group 13"/>
            <p:cNvGrpSpPr>
              <a:grpSpLocks/>
            </p:cNvGrpSpPr>
            <p:nvPr/>
          </p:nvGrpSpPr>
          <p:grpSpPr bwMode="auto">
            <a:xfrm>
              <a:off x="1632" y="912"/>
              <a:ext cx="192" cy="768"/>
              <a:chOff x="336" y="1200"/>
              <a:chExt cx="144" cy="720"/>
            </a:xfrm>
          </p:grpSpPr>
          <p:sp>
            <p:nvSpPr>
              <p:cNvPr id="1376270" name="Rectangle 1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D</a:t>
                </a:r>
              </a:p>
            </p:txBody>
          </p:sp>
          <p:sp>
            <p:nvSpPr>
              <p:cNvPr id="1376271" name="Freeform 15"/>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2" name="Rectangle 16"/>
            <p:cNvSpPr>
              <a:spLocks noChangeArrowheads="1"/>
            </p:cNvSpPr>
            <p:nvPr/>
          </p:nvSpPr>
          <p:spPr bwMode="auto">
            <a:xfrm>
              <a:off x="1920" y="960"/>
              <a:ext cx="768"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6273" name="Group 17"/>
            <p:cNvGrpSpPr>
              <a:grpSpLocks/>
            </p:cNvGrpSpPr>
            <p:nvPr/>
          </p:nvGrpSpPr>
          <p:grpSpPr bwMode="auto">
            <a:xfrm>
              <a:off x="2736" y="912"/>
              <a:ext cx="192" cy="768"/>
              <a:chOff x="336" y="1200"/>
              <a:chExt cx="144" cy="720"/>
            </a:xfrm>
          </p:grpSpPr>
          <p:sp>
            <p:nvSpPr>
              <p:cNvPr id="1376274" name="Rectangle 1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6275" name="Freeform 1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6" name="Freeform 20"/>
            <p:cNvSpPr>
              <a:spLocks/>
            </p:cNvSpPr>
            <p:nvPr/>
          </p:nvSpPr>
          <p:spPr bwMode="auto">
            <a:xfrm>
              <a:off x="3024" y="960"/>
              <a:ext cx="240" cy="672"/>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77" name="Group 21"/>
            <p:cNvGrpSpPr>
              <a:grpSpLocks/>
            </p:cNvGrpSpPr>
            <p:nvPr/>
          </p:nvGrpSpPr>
          <p:grpSpPr bwMode="auto">
            <a:xfrm>
              <a:off x="3600" y="912"/>
              <a:ext cx="192" cy="768"/>
              <a:chOff x="336" y="1200"/>
              <a:chExt cx="144" cy="720"/>
            </a:xfrm>
          </p:grpSpPr>
          <p:sp>
            <p:nvSpPr>
              <p:cNvPr id="1376278" name="Rectangle 2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6279" name="Freeform 2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0" name="Rectangle 24"/>
            <p:cNvSpPr>
              <a:spLocks noChangeArrowheads="1"/>
            </p:cNvSpPr>
            <p:nvPr/>
          </p:nvSpPr>
          <p:spPr bwMode="auto">
            <a:xfrm>
              <a:off x="4464"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6281" name="Group 25"/>
            <p:cNvGrpSpPr>
              <a:grpSpLocks/>
            </p:cNvGrpSpPr>
            <p:nvPr/>
          </p:nvGrpSpPr>
          <p:grpSpPr bwMode="auto">
            <a:xfrm>
              <a:off x="5136" y="912"/>
              <a:ext cx="192" cy="768"/>
              <a:chOff x="336" y="1200"/>
              <a:chExt cx="144" cy="720"/>
            </a:xfrm>
          </p:grpSpPr>
          <p:sp>
            <p:nvSpPr>
              <p:cNvPr id="1376282" name="Rectangle 2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6283" name="Freeform 2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4" name="Line 28"/>
            <p:cNvSpPr>
              <a:spLocks noChangeShapeType="1"/>
            </p:cNvSpPr>
            <p:nvPr/>
          </p:nvSpPr>
          <p:spPr bwMode="auto">
            <a:xfrm>
              <a:off x="2928" y="1104"/>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5" name="Line 29"/>
            <p:cNvSpPr>
              <a:spLocks noChangeShapeType="1"/>
            </p:cNvSpPr>
            <p:nvPr/>
          </p:nvSpPr>
          <p:spPr bwMode="auto">
            <a:xfrm>
              <a:off x="2928" y="1488"/>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6" name="Text Box 30"/>
            <p:cNvSpPr txBox="1">
              <a:spLocks noChangeArrowheads="1"/>
            </p:cNvSpPr>
            <p:nvPr/>
          </p:nvSpPr>
          <p:spPr bwMode="auto">
            <a:xfrm>
              <a:off x="3077" y="1199"/>
              <a:ext cx="181" cy="21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b="1">
                  <a:solidFill>
                    <a:prstClr val="black"/>
                  </a:solidFill>
                  <a:latin typeface="Calibri"/>
                  <a:ea typeface="ＭＳ Ｐゴシック"/>
                  <a:cs typeface="Calibri"/>
                </a:rPr>
                <a:t>+</a:t>
              </a:r>
            </a:p>
          </p:txBody>
        </p:sp>
        <p:sp>
          <p:nvSpPr>
            <p:cNvPr id="1376287" name="Text Box 31"/>
            <p:cNvSpPr txBox="1">
              <a:spLocks noChangeArrowheads="1"/>
            </p:cNvSpPr>
            <p:nvPr/>
          </p:nvSpPr>
          <p:spPr bwMode="auto">
            <a:xfrm>
              <a:off x="2016" y="1632"/>
              <a:ext cx="768"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6288" name="Text Box 32"/>
            <p:cNvSpPr txBox="1">
              <a:spLocks noChangeArrowheads="1"/>
            </p:cNvSpPr>
            <p:nvPr/>
          </p:nvSpPr>
          <p:spPr bwMode="auto">
            <a:xfrm>
              <a:off x="3169" y="1718"/>
              <a:ext cx="659" cy="23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6289" name="Text Box 33"/>
            <p:cNvSpPr txBox="1">
              <a:spLocks noChangeArrowheads="1"/>
            </p:cNvSpPr>
            <p:nvPr/>
          </p:nvSpPr>
          <p:spPr bwMode="auto">
            <a:xfrm>
              <a:off x="4032" y="1632"/>
              <a:ext cx="1152"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6290" name="Oval 34"/>
            <p:cNvSpPr>
              <a:spLocks noChangeArrowheads="1"/>
            </p:cNvSpPr>
            <p:nvPr/>
          </p:nvSpPr>
          <p:spPr bwMode="auto">
            <a:xfrm>
              <a:off x="3840"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1" name="Oval 35"/>
            <p:cNvSpPr>
              <a:spLocks noChangeArrowheads="1"/>
            </p:cNvSpPr>
            <p:nvPr/>
          </p:nvSpPr>
          <p:spPr bwMode="auto">
            <a:xfrm>
              <a:off x="528"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2" name="Text Box 36"/>
            <p:cNvSpPr txBox="1">
              <a:spLocks noChangeArrowheads="1"/>
            </p:cNvSpPr>
            <p:nvPr/>
          </p:nvSpPr>
          <p:spPr bwMode="auto">
            <a:xfrm>
              <a:off x="720" y="1632"/>
              <a:ext cx="1015"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PC address Exception</a:t>
              </a:r>
            </a:p>
          </p:txBody>
        </p:sp>
        <p:sp>
          <p:nvSpPr>
            <p:cNvPr id="1376293" name="Line 37"/>
            <p:cNvSpPr>
              <a:spLocks noChangeShapeType="1"/>
            </p:cNvSpPr>
            <p:nvPr/>
          </p:nvSpPr>
          <p:spPr bwMode="auto">
            <a:xfrm flipV="1">
              <a:off x="240" y="2256"/>
              <a:ext cx="624"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4" name="Text Box 38"/>
            <p:cNvSpPr txBox="1">
              <a:spLocks noChangeArrowheads="1"/>
            </p:cNvSpPr>
            <p:nvPr/>
          </p:nvSpPr>
          <p:spPr bwMode="auto">
            <a:xfrm>
              <a:off x="912" y="2160"/>
              <a:ext cx="2064" cy="231"/>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Asynchronous Interrupts</a:t>
              </a:r>
            </a:p>
          </p:txBody>
        </p:sp>
        <p:sp>
          <p:nvSpPr>
            <p:cNvPr id="1376295" name="Line 39"/>
            <p:cNvSpPr>
              <a:spLocks noChangeShapeType="1"/>
            </p:cNvSpPr>
            <p:nvPr/>
          </p:nvSpPr>
          <p:spPr bwMode="auto">
            <a:xfrm>
              <a:off x="2016" y="1584"/>
              <a:ext cx="0" cy="432"/>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6" name="Line 40"/>
            <p:cNvSpPr>
              <a:spLocks noChangeShapeType="1"/>
            </p:cNvSpPr>
            <p:nvPr/>
          </p:nvSpPr>
          <p:spPr bwMode="auto">
            <a:xfrm>
              <a:off x="3120" y="1536"/>
              <a:ext cx="0" cy="48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20648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62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5" name="Rectangle 5"/>
          <p:cNvSpPr>
            <a:spLocks noGrp="1" noChangeArrowheads="1"/>
          </p:cNvSpPr>
          <p:nvPr>
            <p:ph type="title"/>
          </p:nvPr>
        </p:nvSpPr>
        <p:spPr/>
        <p:txBody>
          <a:bodyPr/>
          <a:lstStyle/>
          <a:p>
            <a:r>
              <a:rPr lang="en-US" dirty="0"/>
              <a:t>Exception Handling </a:t>
            </a:r>
            <a:r>
              <a:rPr lang="en-US" sz="2000" dirty="0"/>
              <a:t>5-Stage Pipeline</a:t>
            </a:r>
          </a:p>
        </p:txBody>
      </p:sp>
      <p:sp>
        <p:nvSpPr>
          <p:cNvPr id="90" name="Slide Number Placeholder 5"/>
          <p:cNvSpPr>
            <a:spLocks noGrp="1"/>
          </p:cNvSpPr>
          <p:nvPr>
            <p:ph type="sldNum" sz="quarter" idx="12"/>
          </p:nvPr>
        </p:nvSpPr>
        <p:spPr/>
        <p:txBody>
          <a:bodyPr/>
          <a:lstStyle/>
          <a:p>
            <a:fld id="{184C9D51-BA66-A041-8859-3D7F0A595C6A}" type="slidenum">
              <a:rPr lang="en-US">
                <a:solidFill>
                  <a:prstClr val="black"/>
                </a:solidFill>
              </a:rPr>
              <a:pPr/>
              <a:t>39</a:t>
            </a:fld>
            <a:endParaRPr lang="en-US">
              <a:solidFill>
                <a:srgbClr val="FBBA03"/>
              </a:solidFill>
            </a:endParaRPr>
          </a:p>
        </p:txBody>
      </p:sp>
      <p:sp>
        <p:nvSpPr>
          <p:cNvPr id="1377282" name="Freeform 2"/>
          <p:cNvSpPr>
            <a:spLocks/>
          </p:cNvSpPr>
          <p:nvPr/>
        </p:nvSpPr>
        <p:spPr bwMode="auto">
          <a:xfrm>
            <a:off x="6400800" y="2817167"/>
            <a:ext cx="184731" cy="461665"/>
          </a:xfrm>
          <a:custGeom>
            <a:avLst/>
            <a:gdLst/>
            <a:ahLst/>
            <a:cxnLst>
              <a:cxn ang="0">
                <a:pos x="0" y="0"/>
              </a:cxn>
              <a:cxn ang="0">
                <a:pos x="0" y="768"/>
              </a:cxn>
              <a:cxn ang="0">
                <a:pos x="432" y="864"/>
              </a:cxn>
            </a:cxnLst>
            <a:rect l="0" t="0" r="r" b="b"/>
            <a:pathLst>
              <a:path w="432" h="864">
                <a:moveTo>
                  <a:pt x="0" y="0"/>
                </a:moveTo>
                <a:lnTo>
                  <a:pt x="0" y="768"/>
                </a:lnTo>
                <a:lnTo>
                  <a:pt x="432" y="864"/>
                </a:lnTo>
              </a:path>
            </a:pathLst>
          </a:custGeom>
          <a:noFill/>
          <a:ln w="19050"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3" name="Freeform 3"/>
          <p:cNvSpPr>
            <a:spLocks/>
          </p:cNvSpPr>
          <p:nvPr/>
        </p:nvSpPr>
        <p:spPr bwMode="auto">
          <a:xfrm>
            <a:off x="1143000" y="2893367"/>
            <a:ext cx="14478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rgbClr val="FF0000"/>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4" name="Line 4"/>
          <p:cNvSpPr>
            <a:spLocks noChangeShapeType="1"/>
          </p:cNvSpPr>
          <p:nvPr/>
        </p:nvSpPr>
        <p:spPr bwMode="auto">
          <a:xfrm>
            <a:off x="4953000" y="2743200"/>
            <a:ext cx="0" cy="852488"/>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6" name="Line 6"/>
          <p:cNvSpPr>
            <a:spLocks noChangeShapeType="1"/>
          </p:cNvSpPr>
          <p:nvPr/>
        </p:nvSpPr>
        <p:spPr bwMode="auto">
          <a:xfrm>
            <a:off x="5181600" y="2376488"/>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7" name="Line 7"/>
          <p:cNvSpPr>
            <a:spLocks noChangeShapeType="1"/>
          </p:cNvSpPr>
          <p:nvPr/>
        </p:nvSpPr>
        <p:spPr bwMode="auto">
          <a:xfrm>
            <a:off x="533400" y="2376488"/>
            <a:ext cx="38100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288" name="Group 8"/>
          <p:cNvGrpSpPr>
            <a:grpSpLocks/>
          </p:cNvGrpSpPr>
          <p:nvPr/>
        </p:nvGrpSpPr>
        <p:grpSpPr bwMode="auto">
          <a:xfrm>
            <a:off x="381000" y="1766888"/>
            <a:ext cx="304800" cy="1219200"/>
            <a:chOff x="336" y="1200"/>
            <a:chExt cx="144" cy="720"/>
          </a:xfrm>
        </p:grpSpPr>
        <p:sp>
          <p:nvSpPr>
            <p:cNvPr id="1377289" name="Rectangle 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PC</a:t>
              </a:r>
            </a:p>
          </p:txBody>
        </p:sp>
        <p:sp>
          <p:nvSpPr>
            <p:cNvPr id="1377290" name="Freeform 1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1" name="Rectangle 11"/>
          <p:cNvSpPr>
            <a:spLocks noChangeArrowheads="1"/>
          </p:cNvSpPr>
          <p:nvPr/>
        </p:nvSpPr>
        <p:spPr bwMode="auto">
          <a:xfrm>
            <a:off x="15240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dirty="0">
                <a:solidFill>
                  <a:prstClr val="black"/>
                </a:solidFill>
                <a:latin typeface="Calibri"/>
                <a:ea typeface="ＭＳ Ｐゴシック"/>
                <a:cs typeface="Calibri"/>
              </a:rPr>
              <a:t>Inst. </a:t>
            </a:r>
            <a:r>
              <a:rPr lang="en-US" sz="1800" dirty="0" err="1">
                <a:solidFill>
                  <a:prstClr val="black"/>
                </a:solidFill>
                <a:latin typeface="Calibri"/>
                <a:ea typeface="ＭＳ Ｐゴシック"/>
                <a:cs typeface="Calibri"/>
              </a:rPr>
              <a:t>Mem</a:t>
            </a:r>
            <a:endParaRPr lang="en-US" sz="1800" dirty="0">
              <a:solidFill>
                <a:prstClr val="black"/>
              </a:solidFill>
              <a:latin typeface="Calibri"/>
              <a:ea typeface="ＭＳ Ｐゴシック"/>
              <a:cs typeface="Calibri"/>
            </a:endParaRPr>
          </a:p>
        </p:txBody>
      </p:sp>
      <p:grpSp>
        <p:nvGrpSpPr>
          <p:cNvPr id="1377292" name="Group 12"/>
          <p:cNvGrpSpPr>
            <a:grpSpLocks/>
          </p:cNvGrpSpPr>
          <p:nvPr/>
        </p:nvGrpSpPr>
        <p:grpSpPr bwMode="auto">
          <a:xfrm>
            <a:off x="2590800" y="1766888"/>
            <a:ext cx="304800" cy="1219200"/>
            <a:chOff x="336" y="1200"/>
            <a:chExt cx="144" cy="720"/>
          </a:xfrm>
        </p:grpSpPr>
        <p:sp>
          <p:nvSpPr>
            <p:cNvPr id="1377293" name="Rectangle 1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D</a:t>
              </a:r>
            </a:p>
          </p:txBody>
        </p:sp>
        <p:sp>
          <p:nvSpPr>
            <p:cNvPr id="1377294" name="Freeform 1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5" name="Rectangle 15"/>
          <p:cNvSpPr>
            <a:spLocks noChangeArrowheads="1"/>
          </p:cNvSpPr>
          <p:nvPr/>
        </p:nvSpPr>
        <p:spPr bwMode="auto">
          <a:xfrm>
            <a:off x="2971800" y="1843088"/>
            <a:ext cx="12192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7296" name="Group 16"/>
          <p:cNvGrpSpPr>
            <a:grpSpLocks/>
          </p:cNvGrpSpPr>
          <p:nvPr/>
        </p:nvGrpSpPr>
        <p:grpSpPr bwMode="auto">
          <a:xfrm>
            <a:off x="4343400" y="1766888"/>
            <a:ext cx="304800" cy="1219200"/>
            <a:chOff x="336" y="1200"/>
            <a:chExt cx="144" cy="720"/>
          </a:xfrm>
        </p:grpSpPr>
        <p:sp>
          <p:nvSpPr>
            <p:cNvPr id="1377297" name="Rectangle 1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7298" name="Freeform 18"/>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9" name="Freeform 19"/>
          <p:cNvSpPr>
            <a:spLocks/>
          </p:cNvSpPr>
          <p:nvPr/>
        </p:nvSpPr>
        <p:spPr bwMode="auto">
          <a:xfrm>
            <a:off x="4800600" y="1843088"/>
            <a:ext cx="381000" cy="1066800"/>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00" name="Group 20"/>
          <p:cNvGrpSpPr>
            <a:grpSpLocks/>
          </p:cNvGrpSpPr>
          <p:nvPr/>
        </p:nvGrpSpPr>
        <p:grpSpPr bwMode="auto">
          <a:xfrm>
            <a:off x="5715000" y="1766888"/>
            <a:ext cx="304800" cy="1219200"/>
            <a:chOff x="336" y="1200"/>
            <a:chExt cx="144" cy="720"/>
          </a:xfrm>
        </p:grpSpPr>
        <p:sp>
          <p:nvSpPr>
            <p:cNvPr id="1377301" name="Rectangle 2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7302" name="Freeform 2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3" name="Rectangle 23"/>
          <p:cNvSpPr>
            <a:spLocks noChangeArrowheads="1"/>
          </p:cNvSpPr>
          <p:nvPr/>
        </p:nvSpPr>
        <p:spPr bwMode="auto">
          <a:xfrm>
            <a:off x="70866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7304" name="Group 24"/>
          <p:cNvGrpSpPr>
            <a:grpSpLocks/>
          </p:cNvGrpSpPr>
          <p:nvPr/>
        </p:nvGrpSpPr>
        <p:grpSpPr bwMode="auto">
          <a:xfrm>
            <a:off x="8153400" y="1766888"/>
            <a:ext cx="304800" cy="1219200"/>
            <a:chOff x="336" y="1200"/>
            <a:chExt cx="144" cy="720"/>
          </a:xfrm>
        </p:grpSpPr>
        <p:sp>
          <p:nvSpPr>
            <p:cNvPr id="1377305" name="Rectangle 2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7306" name="Freeform 2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7" name="Line 27"/>
          <p:cNvSpPr>
            <a:spLocks noChangeShapeType="1"/>
          </p:cNvSpPr>
          <p:nvPr/>
        </p:nvSpPr>
        <p:spPr bwMode="auto">
          <a:xfrm>
            <a:off x="4648200" y="2071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8" name="Line 28"/>
          <p:cNvSpPr>
            <a:spLocks noChangeShapeType="1"/>
          </p:cNvSpPr>
          <p:nvPr/>
        </p:nvSpPr>
        <p:spPr bwMode="auto">
          <a:xfrm>
            <a:off x="4648200" y="2833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9" name="Text Box 29"/>
          <p:cNvSpPr txBox="1">
            <a:spLocks noChangeArrowheads="1"/>
          </p:cNvSpPr>
          <p:nvPr/>
        </p:nvSpPr>
        <p:spPr bwMode="auto">
          <a:xfrm>
            <a:off x="4884777" y="2223086"/>
            <a:ext cx="287258" cy="338554"/>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a:solidFill>
                  <a:prstClr val="black"/>
                </a:solidFill>
                <a:latin typeface="Calibri"/>
                <a:ea typeface="ＭＳ Ｐゴシック"/>
                <a:cs typeface="Calibri"/>
              </a:rPr>
              <a:t>+</a:t>
            </a:r>
          </a:p>
        </p:txBody>
      </p:sp>
      <p:sp>
        <p:nvSpPr>
          <p:cNvPr id="1377310" name="Text Box 30"/>
          <p:cNvSpPr txBox="1">
            <a:spLocks noChangeArrowheads="1"/>
          </p:cNvSpPr>
          <p:nvPr/>
        </p:nvSpPr>
        <p:spPr bwMode="auto">
          <a:xfrm>
            <a:off x="3124200" y="2895600"/>
            <a:ext cx="12192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7311" name="Text Box 31"/>
          <p:cNvSpPr txBox="1">
            <a:spLocks noChangeArrowheads="1"/>
          </p:cNvSpPr>
          <p:nvPr/>
        </p:nvSpPr>
        <p:spPr bwMode="auto">
          <a:xfrm>
            <a:off x="4972129" y="2984778"/>
            <a:ext cx="1046004" cy="369332"/>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7312" name="Text Box 32"/>
          <p:cNvSpPr txBox="1">
            <a:spLocks noChangeArrowheads="1"/>
          </p:cNvSpPr>
          <p:nvPr/>
        </p:nvSpPr>
        <p:spPr bwMode="auto">
          <a:xfrm>
            <a:off x="6400800" y="2971800"/>
            <a:ext cx="18288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7313" name="Oval 33"/>
          <p:cNvSpPr>
            <a:spLocks noChangeArrowheads="1"/>
          </p:cNvSpPr>
          <p:nvPr/>
        </p:nvSpPr>
        <p:spPr bwMode="auto">
          <a:xfrm>
            <a:off x="60960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4" name="Oval 34"/>
          <p:cNvSpPr>
            <a:spLocks noChangeArrowheads="1"/>
          </p:cNvSpPr>
          <p:nvPr/>
        </p:nvSpPr>
        <p:spPr bwMode="auto">
          <a:xfrm>
            <a:off x="9144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5" name="Text Box 35"/>
          <p:cNvSpPr txBox="1">
            <a:spLocks noChangeArrowheads="1"/>
          </p:cNvSpPr>
          <p:nvPr/>
        </p:nvSpPr>
        <p:spPr bwMode="auto">
          <a:xfrm>
            <a:off x="1143000" y="3048000"/>
            <a:ext cx="1611313"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dirty="0">
                <a:solidFill>
                  <a:srgbClr val="56127A"/>
                </a:solidFill>
                <a:latin typeface="Calibri"/>
                <a:ea typeface="ＭＳ Ｐゴシック"/>
                <a:cs typeface="Calibri"/>
              </a:rPr>
              <a:t>PC address Exception</a:t>
            </a:r>
          </a:p>
        </p:txBody>
      </p:sp>
      <p:sp>
        <p:nvSpPr>
          <p:cNvPr id="1377316" name="Text Box 36"/>
          <p:cNvSpPr txBox="1">
            <a:spLocks noChangeArrowheads="1"/>
          </p:cNvSpPr>
          <p:nvPr/>
        </p:nvSpPr>
        <p:spPr bwMode="auto">
          <a:xfrm>
            <a:off x="5943600" y="4768850"/>
            <a:ext cx="1828800" cy="64135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Verdana" charset="0"/>
                <a:ea typeface="ＭＳ Ｐゴシック"/>
                <a:cs typeface="ＭＳ Ｐゴシック"/>
              </a:rPr>
              <a:t>Asynchronous</a:t>
            </a:r>
          </a:p>
          <a:p>
            <a:pPr algn="ctr" eaLnBrk="1" hangingPunct="1">
              <a:spcBef>
                <a:spcPct val="0"/>
              </a:spcBef>
            </a:pPr>
            <a:r>
              <a:rPr lang="en-US" sz="1800">
                <a:solidFill>
                  <a:srgbClr val="56127A"/>
                </a:solidFill>
                <a:latin typeface="Verdana" charset="0"/>
                <a:ea typeface="ＭＳ Ｐゴシック"/>
                <a:cs typeface="ＭＳ Ｐゴシック"/>
              </a:rPr>
              <a:t>Interrupts</a:t>
            </a:r>
          </a:p>
        </p:txBody>
      </p:sp>
      <p:sp>
        <p:nvSpPr>
          <p:cNvPr id="1377317" name="Freeform 37"/>
          <p:cNvSpPr>
            <a:spLocks/>
          </p:cNvSpPr>
          <p:nvPr/>
        </p:nvSpPr>
        <p:spPr bwMode="auto">
          <a:xfrm>
            <a:off x="3124200" y="2819400"/>
            <a:ext cx="152400" cy="914400"/>
          </a:xfrm>
          <a:custGeom>
            <a:avLst/>
            <a:gdLst/>
            <a:ahLst/>
            <a:cxnLst>
              <a:cxn ang="0">
                <a:pos x="0" y="0"/>
              </a:cxn>
              <a:cxn ang="0">
                <a:pos x="0" y="240"/>
              </a:cxn>
              <a:cxn ang="0">
                <a:pos x="144" y="336"/>
              </a:cxn>
            </a:cxnLst>
            <a:rect l="0" t="0" r="r" b="b"/>
            <a:pathLst>
              <a:path w="144" h="336">
                <a:moveTo>
                  <a:pt x="0" y="0"/>
                </a:moveTo>
                <a:lnTo>
                  <a:pt x="0" y="240"/>
                </a:lnTo>
                <a:lnTo>
                  <a:pt x="144" y="336"/>
                </a:lnTo>
              </a:path>
            </a:pathLst>
          </a:custGeom>
          <a:noFill/>
          <a:ln w="25400" cap="flat" cmpd="sng">
            <a:solidFill>
              <a:srgbClr val="FF0000"/>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8" name="Line 38"/>
          <p:cNvSpPr>
            <a:spLocks noChangeShapeType="1"/>
          </p:cNvSpPr>
          <p:nvPr/>
        </p:nvSpPr>
        <p:spPr bwMode="auto">
          <a:xfrm flipV="1">
            <a:off x="6934200" y="4191000"/>
            <a:ext cx="228600" cy="68580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19" name="Group 39"/>
          <p:cNvGrpSpPr>
            <a:grpSpLocks/>
          </p:cNvGrpSpPr>
          <p:nvPr/>
        </p:nvGrpSpPr>
        <p:grpSpPr bwMode="auto">
          <a:xfrm>
            <a:off x="2590800" y="3429000"/>
            <a:ext cx="304800" cy="838200"/>
            <a:chOff x="336" y="1200"/>
            <a:chExt cx="144" cy="720"/>
          </a:xfrm>
        </p:grpSpPr>
        <p:sp>
          <p:nvSpPr>
            <p:cNvPr id="1377320" name="Rectangle 4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dirty="0" err="1">
                  <a:solidFill>
                    <a:prstClr val="black"/>
                  </a:solidFill>
                  <a:latin typeface="Calibri"/>
                  <a:ea typeface="ＭＳ Ｐゴシック"/>
                  <a:cs typeface="Calibri"/>
                </a:rPr>
                <a:t>Exc</a:t>
              </a:r>
              <a:endParaRPr lang="en-US" sz="2000" dirty="0">
                <a:solidFill>
                  <a:prstClr val="black"/>
                </a:solidFill>
                <a:latin typeface="Calibri"/>
                <a:ea typeface="ＭＳ Ｐゴシック"/>
                <a:cs typeface="Calibri"/>
              </a:endParaRPr>
            </a:p>
            <a:p>
              <a:pPr algn="ctr" eaLnBrk="1" hangingPunct="1">
                <a:spcBef>
                  <a:spcPct val="0"/>
                </a:spcBef>
              </a:pPr>
              <a:r>
                <a:rPr lang="en-US" sz="2000" dirty="0">
                  <a:solidFill>
                    <a:prstClr val="black"/>
                  </a:solidFill>
                  <a:latin typeface="Calibri"/>
                  <a:ea typeface="ＭＳ Ｐゴシック"/>
                  <a:cs typeface="Calibri"/>
                </a:rPr>
                <a:t>D</a:t>
              </a:r>
            </a:p>
          </p:txBody>
        </p:sp>
        <p:sp>
          <p:nvSpPr>
            <p:cNvPr id="1377321" name="Freeform 4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254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2" name="Group 42"/>
          <p:cNvGrpSpPr>
            <a:grpSpLocks/>
          </p:cNvGrpSpPr>
          <p:nvPr/>
        </p:nvGrpSpPr>
        <p:grpSpPr bwMode="auto">
          <a:xfrm>
            <a:off x="2590800" y="4343400"/>
            <a:ext cx="304800" cy="838200"/>
            <a:chOff x="336" y="1200"/>
            <a:chExt cx="144" cy="720"/>
          </a:xfrm>
        </p:grpSpPr>
        <p:sp>
          <p:nvSpPr>
            <p:cNvPr id="1377323" name="Rectangle 4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D</a:t>
              </a:r>
            </a:p>
          </p:txBody>
        </p:sp>
        <p:sp>
          <p:nvSpPr>
            <p:cNvPr id="1377324" name="Freeform 4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5" name="Group 45"/>
          <p:cNvGrpSpPr>
            <a:grpSpLocks/>
          </p:cNvGrpSpPr>
          <p:nvPr/>
        </p:nvGrpSpPr>
        <p:grpSpPr bwMode="auto">
          <a:xfrm>
            <a:off x="4343400" y="3429000"/>
            <a:ext cx="304800" cy="838200"/>
            <a:chOff x="336" y="1200"/>
            <a:chExt cx="144" cy="720"/>
          </a:xfrm>
        </p:grpSpPr>
        <p:sp>
          <p:nvSpPr>
            <p:cNvPr id="1377326" name="Rectangle 4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27" name="Freeform 4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8" name="Group 48"/>
          <p:cNvGrpSpPr>
            <a:grpSpLocks/>
          </p:cNvGrpSpPr>
          <p:nvPr/>
        </p:nvGrpSpPr>
        <p:grpSpPr bwMode="auto">
          <a:xfrm>
            <a:off x="4343400" y="4343400"/>
            <a:ext cx="304800" cy="838200"/>
            <a:chOff x="336" y="1200"/>
            <a:chExt cx="144" cy="720"/>
          </a:xfrm>
        </p:grpSpPr>
        <p:sp>
          <p:nvSpPr>
            <p:cNvPr id="1377329" name="Rectangle 4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30" name="Freeform 5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1" name="Group 51"/>
          <p:cNvGrpSpPr>
            <a:grpSpLocks/>
          </p:cNvGrpSpPr>
          <p:nvPr/>
        </p:nvGrpSpPr>
        <p:grpSpPr bwMode="auto">
          <a:xfrm>
            <a:off x="5715000" y="3429000"/>
            <a:ext cx="304800" cy="838200"/>
            <a:chOff x="336" y="1200"/>
            <a:chExt cx="144" cy="720"/>
          </a:xfrm>
        </p:grpSpPr>
        <p:sp>
          <p:nvSpPr>
            <p:cNvPr id="1377332" name="Rectangle 5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3" name="Freeform 5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4" name="Group 54"/>
          <p:cNvGrpSpPr>
            <a:grpSpLocks/>
          </p:cNvGrpSpPr>
          <p:nvPr/>
        </p:nvGrpSpPr>
        <p:grpSpPr bwMode="auto">
          <a:xfrm>
            <a:off x="5715000" y="4343400"/>
            <a:ext cx="304800" cy="838200"/>
            <a:chOff x="336" y="1200"/>
            <a:chExt cx="144" cy="720"/>
          </a:xfrm>
        </p:grpSpPr>
        <p:sp>
          <p:nvSpPr>
            <p:cNvPr id="1377335" name="Rectangle 5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6" name="Freeform 5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7" name="Group 57"/>
          <p:cNvGrpSpPr>
            <a:grpSpLocks/>
          </p:cNvGrpSpPr>
          <p:nvPr/>
        </p:nvGrpSpPr>
        <p:grpSpPr bwMode="auto">
          <a:xfrm>
            <a:off x="8077200" y="3429000"/>
            <a:ext cx="304800" cy="838200"/>
            <a:chOff x="336" y="1200"/>
            <a:chExt cx="144" cy="720"/>
          </a:xfrm>
        </p:grpSpPr>
        <p:sp>
          <p:nvSpPr>
            <p:cNvPr id="1377338" name="Rectangle 5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b="1" dirty="0">
                <a:solidFill>
                  <a:prstClr val="black"/>
                </a:solidFill>
                <a:latin typeface="微软雅黑" panose="020B0503020204020204" pitchFamily="34" charset="-122"/>
                <a:ea typeface="ＭＳ Ｐゴシック"/>
                <a:cs typeface="ＭＳ Ｐゴシック"/>
              </a:endParaRPr>
            </a:p>
          </p:txBody>
        </p:sp>
        <p:sp>
          <p:nvSpPr>
            <p:cNvPr id="1377339" name="Freeform 5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grpSp>
        <p:nvGrpSpPr>
          <p:cNvPr id="1377340" name="Group 60"/>
          <p:cNvGrpSpPr>
            <a:grpSpLocks/>
          </p:cNvGrpSpPr>
          <p:nvPr/>
        </p:nvGrpSpPr>
        <p:grpSpPr bwMode="auto">
          <a:xfrm>
            <a:off x="8077200" y="4343400"/>
            <a:ext cx="304800" cy="838200"/>
            <a:chOff x="336" y="1200"/>
            <a:chExt cx="144" cy="720"/>
          </a:xfrm>
        </p:grpSpPr>
        <p:sp>
          <p:nvSpPr>
            <p:cNvPr id="1377341" name="Rectangle 6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a:solidFill>
                  <a:prstClr val="black"/>
                </a:solidFill>
                <a:latin typeface="Verdana" charset="0"/>
                <a:ea typeface="ＭＳ Ｐゴシック"/>
                <a:cs typeface="ＭＳ Ｐゴシック"/>
              </a:endParaRPr>
            </a:p>
          </p:txBody>
        </p:sp>
        <p:sp>
          <p:nvSpPr>
            <p:cNvPr id="1377342" name="Freeform 6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43" name="Line 63"/>
          <p:cNvSpPr>
            <a:spLocks noChangeShapeType="1"/>
          </p:cNvSpPr>
          <p:nvPr/>
        </p:nvSpPr>
        <p:spPr bwMode="auto">
          <a:xfrm>
            <a:off x="2895600" y="3886200"/>
            <a:ext cx="1447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4" name="Line 64"/>
          <p:cNvSpPr>
            <a:spLocks noChangeShapeType="1"/>
          </p:cNvSpPr>
          <p:nvPr/>
        </p:nvSpPr>
        <p:spPr bwMode="auto">
          <a:xfrm>
            <a:off x="4648200" y="3886200"/>
            <a:ext cx="1066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5" name="Line 65"/>
          <p:cNvSpPr>
            <a:spLocks noChangeShapeType="1"/>
          </p:cNvSpPr>
          <p:nvPr/>
        </p:nvSpPr>
        <p:spPr bwMode="auto">
          <a:xfrm>
            <a:off x="6019800" y="3886200"/>
            <a:ext cx="20574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6" name="Oval 66"/>
          <p:cNvSpPr>
            <a:spLocks noChangeArrowheads="1"/>
          </p:cNvSpPr>
          <p:nvPr/>
        </p:nvSpPr>
        <p:spPr bwMode="auto">
          <a:xfrm>
            <a:off x="3276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7" name="Oval 67"/>
          <p:cNvSpPr>
            <a:spLocks noChangeArrowheads="1"/>
          </p:cNvSpPr>
          <p:nvPr/>
        </p:nvSpPr>
        <p:spPr bwMode="auto">
          <a:xfrm>
            <a:off x="4800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8" name="Text Box 68"/>
          <p:cNvSpPr txBox="1">
            <a:spLocks noChangeArrowheads="1"/>
          </p:cNvSpPr>
          <p:nvPr/>
        </p:nvSpPr>
        <p:spPr bwMode="auto">
          <a:xfrm rot="16200000">
            <a:off x="8039894" y="3663126"/>
            <a:ext cx="1020763" cy="40011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Cause</a:t>
            </a:r>
          </a:p>
        </p:txBody>
      </p:sp>
      <p:sp>
        <p:nvSpPr>
          <p:cNvPr id="1377349" name="Text Box 69"/>
          <p:cNvSpPr txBox="1">
            <a:spLocks noChangeArrowheads="1"/>
          </p:cNvSpPr>
          <p:nvPr/>
        </p:nvSpPr>
        <p:spPr bwMode="auto">
          <a:xfrm rot="16200000">
            <a:off x="8261700" y="4472178"/>
            <a:ext cx="579155" cy="400110"/>
          </a:xfrm>
          <a:prstGeom prst="rect">
            <a:avLst/>
          </a:prstGeom>
          <a:noFill/>
          <a:ln w="25400">
            <a:noFill/>
            <a:miter lim="800000"/>
            <a:headEnd/>
            <a:tailEnd/>
          </a:ln>
          <a:effectLst/>
        </p:spPr>
        <p:txBody>
          <a:bodyPr wrap="none">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EPC</a:t>
            </a:r>
          </a:p>
        </p:txBody>
      </p:sp>
      <p:sp>
        <p:nvSpPr>
          <p:cNvPr id="1377350" name="Line 70"/>
          <p:cNvSpPr>
            <a:spLocks noChangeShapeType="1"/>
          </p:cNvSpPr>
          <p:nvPr/>
        </p:nvSpPr>
        <p:spPr bwMode="auto">
          <a:xfrm>
            <a:off x="7848600" y="1447800"/>
            <a:ext cx="0" cy="4114800"/>
          </a:xfrm>
          <a:prstGeom prst="line">
            <a:avLst/>
          </a:prstGeom>
          <a:noFill/>
          <a:ln w="57150">
            <a:solidFill>
              <a:schemeClr val="hlink"/>
            </a:solidFill>
            <a:prstDash val="sysDot"/>
            <a:round/>
            <a:headEnd/>
            <a:tailEn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1" name="Oval 71"/>
          <p:cNvSpPr>
            <a:spLocks noChangeArrowheads="1"/>
          </p:cNvSpPr>
          <p:nvPr/>
        </p:nvSpPr>
        <p:spPr bwMode="auto">
          <a:xfrm>
            <a:off x="6934200" y="36576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2" name="Freeform 72"/>
          <p:cNvSpPr>
            <a:spLocks/>
          </p:cNvSpPr>
          <p:nvPr/>
        </p:nvSpPr>
        <p:spPr bwMode="auto">
          <a:xfrm>
            <a:off x="838200" y="3312467"/>
            <a:ext cx="17526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chemeClr val="tx1"/>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3" name="Line 73"/>
          <p:cNvSpPr>
            <a:spLocks noChangeShapeType="1"/>
          </p:cNvSpPr>
          <p:nvPr/>
        </p:nvSpPr>
        <p:spPr bwMode="auto">
          <a:xfrm>
            <a:off x="2895600" y="4724400"/>
            <a:ext cx="1447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4" name="Line 74"/>
          <p:cNvSpPr>
            <a:spLocks noChangeShapeType="1"/>
          </p:cNvSpPr>
          <p:nvPr/>
        </p:nvSpPr>
        <p:spPr bwMode="auto">
          <a:xfrm>
            <a:off x="4648200" y="4724400"/>
            <a:ext cx="1066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5" name="Line 75"/>
          <p:cNvSpPr>
            <a:spLocks noChangeShapeType="1"/>
          </p:cNvSpPr>
          <p:nvPr/>
        </p:nvSpPr>
        <p:spPr bwMode="auto">
          <a:xfrm>
            <a:off x="6019800" y="4724400"/>
            <a:ext cx="20574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56" name="Group 76"/>
          <p:cNvGrpSpPr>
            <a:grpSpLocks/>
          </p:cNvGrpSpPr>
          <p:nvPr/>
        </p:nvGrpSpPr>
        <p:grpSpPr bwMode="auto">
          <a:xfrm>
            <a:off x="152400" y="2601913"/>
            <a:ext cx="8686800" cy="3454399"/>
            <a:chOff x="96" y="1639"/>
            <a:chExt cx="5472" cy="2176"/>
          </a:xfrm>
        </p:grpSpPr>
        <p:sp>
          <p:nvSpPr>
            <p:cNvPr id="1377357" name="Freeform 77"/>
            <p:cNvSpPr>
              <a:spLocks/>
            </p:cNvSpPr>
            <p:nvPr/>
          </p:nvSpPr>
          <p:spPr bwMode="auto">
            <a:xfrm>
              <a:off x="96" y="1639"/>
              <a:ext cx="4752" cy="291"/>
            </a:xfrm>
            <a:custGeom>
              <a:avLst/>
              <a:gdLst/>
              <a:ahLst/>
              <a:cxnLst>
                <a:cxn ang="0">
                  <a:pos x="4608" y="960"/>
                </a:cxn>
                <a:cxn ang="0">
                  <a:pos x="4752" y="1104"/>
                </a:cxn>
                <a:cxn ang="0">
                  <a:pos x="4752" y="1968"/>
                </a:cxn>
                <a:cxn ang="0">
                  <a:pos x="0" y="1968"/>
                </a:cxn>
                <a:cxn ang="0">
                  <a:pos x="0" y="0"/>
                </a:cxn>
              </a:cxnLst>
              <a:rect l="0" t="0" r="r" b="b"/>
              <a:pathLst>
                <a:path w="4752" h="1968">
                  <a:moveTo>
                    <a:pt x="4608" y="960"/>
                  </a:moveTo>
                  <a:lnTo>
                    <a:pt x="4752" y="1104"/>
                  </a:lnTo>
                  <a:lnTo>
                    <a:pt x="4752" y="1968"/>
                  </a:lnTo>
                  <a:lnTo>
                    <a:pt x="0" y="1968"/>
                  </a:lnTo>
                  <a:lnTo>
                    <a:pt x="0" y="0"/>
                  </a:lnTo>
                </a:path>
              </a:pathLst>
            </a:custGeom>
            <a:noFill/>
            <a:ln w="25400" cap="flat" cmpd="sng">
              <a:solidFill>
                <a:srgbClr val="FF0000"/>
              </a:solidFill>
              <a:prstDash val="solid"/>
              <a:round/>
              <a:headEnd type="none" w="med" len="me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8" name="Line 78"/>
            <p:cNvSpPr>
              <a:spLocks noChangeShapeType="1"/>
            </p:cNvSpPr>
            <p:nvPr/>
          </p:nvSpPr>
          <p:spPr bwMode="auto">
            <a:xfrm flipH="1" flipV="1">
              <a:off x="2640"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9" name="Text Box 79"/>
            <p:cNvSpPr txBox="1">
              <a:spLocks noChangeArrowheads="1"/>
            </p:cNvSpPr>
            <p:nvPr/>
          </p:nvSpPr>
          <p:spPr bwMode="auto">
            <a:xfrm>
              <a:off x="2016"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D Stage</a:t>
              </a:r>
            </a:p>
          </p:txBody>
        </p:sp>
        <p:sp>
          <p:nvSpPr>
            <p:cNvPr id="1377360" name="Line 80"/>
            <p:cNvSpPr>
              <a:spLocks noChangeShapeType="1"/>
            </p:cNvSpPr>
            <p:nvPr/>
          </p:nvSpPr>
          <p:spPr bwMode="auto">
            <a:xfrm flipH="1" flipV="1">
              <a:off x="153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1" name="Text Box 81"/>
            <p:cNvSpPr txBox="1">
              <a:spLocks noChangeArrowheads="1"/>
            </p:cNvSpPr>
            <p:nvPr/>
          </p:nvSpPr>
          <p:spPr bwMode="auto">
            <a:xfrm>
              <a:off x="96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F Stage</a:t>
              </a:r>
            </a:p>
          </p:txBody>
        </p:sp>
        <p:sp>
          <p:nvSpPr>
            <p:cNvPr id="1377362" name="Line 82"/>
            <p:cNvSpPr>
              <a:spLocks noChangeShapeType="1"/>
            </p:cNvSpPr>
            <p:nvPr/>
          </p:nvSpPr>
          <p:spPr bwMode="auto">
            <a:xfrm flipH="1" flipV="1">
              <a:off x="345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3" name="Text Box 83"/>
            <p:cNvSpPr txBox="1">
              <a:spLocks noChangeArrowheads="1"/>
            </p:cNvSpPr>
            <p:nvPr/>
          </p:nvSpPr>
          <p:spPr bwMode="auto">
            <a:xfrm>
              <a:off x="288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E Stage</a:t>
              </a:r>
            </a:p>
          </p:txBody>
        </p:sp>
        <p:sp>
          <p:nvSpPr>
            <p:cNvPr id="1377364" name="Text Box 84"/>
            <p:cNvSpPr txBox="1">
              <a:spLocks noChangeArrowheads="1"/>
            </p:cNvSpPr>
            <p:nvPr/>
          </p:nvSpPr>
          <p:spPr bwMode="auto">
            <a:xfrm>
              <a:off x="96" y="2880"/>
              <a:ext cx="700" cy="582"/>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dirty="0">
                  <a:solidFill>
                    <a:prstClr val="black"/>
                  </a:solidFill>
                  <a:latin typeface="Calibri"/>
                  <a:ea typeface="ＭＳ Ｐゴシック"/>
                  <a:cs typeface="Calibri"/>
                </a:rPr>
                <a:t>Select Handler PC</a:t>
              </a:r>
            </a:p>
          </p:txBody>
        </p:sp>
        <p:sp>
          <p:nvSpPr>
            <p:cNvPr id="1377365" name="Text Box 85"/>
            <p:cNvSpPr txBox="1">
              <a:spLocks noChangeArrowheads="1"/>
            </p:cNvSpPr>
            <p:nvPr/>
          </p:nvSpPr>
          <p:spPr bwMode="auto">
            <a:xfrm>
              <a:off x="4848" y="3408"/>
              <a:ext cx="720" cy="407"/>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a:t>
              </a:r>
              <a:r>
                <a:rPr lang="en-US" sz="1800" i="1" dirty="0" err="1">
                  <a:solidFill>
                    <a:prstClr val="black"/>
                  </a:solidFill>
                  <a:latin typeface="Calibri"/>
                  <a:ea typeface="ＭＳ Ｐゴシック"/>
                  <a:cs typeface="Calibri"/>
                </a:rPr>
                <a:t>Writeback</a:t>
              </a:r>
              <a:endParaRPr lang="en-US" sz="1800" i="1" dirty="0">
                <a:solidFill>
                  <a:prstClr val="black"/>
                </a:solidFill>
                <a:latin typeface="Calibri"/>
                <a:ea typeface="ＭＳ Ｐゴシック"/>
                <a:cs typeface="Calibri"/>
              </a:endParaRPr>
            </a:p>
          </p:txBody>
        </p:sp>
        <p:sp>
          <p:nvSpPr>
            <p:cNvPr id="1377366" name="Freeform 86"/>
            <p:cNvSpPr>
              <a:spLocks/>
            </p:cNvSpPr>
            <p:nvPr/>
          </p:nvSpPr>
          <p:spPr bwMode="auto">
            <a:xfrm>
              <a:off x="4848" y="3095"/>
              <a:ext cx="116" cy="291"/>
            </a:xfrm>
            <a:custGeom>
              <a:avLst/>
              <a:gdLst/>
              <a:ahLst/>
              <a:cxnLst>
                <a:cxn ang="0">
                  <a:pos x="0" y="336"/>
                </a:cxn>
                <a:cxn ang="0">
                  <a:pos x="768" y="336"/>
                </a:cxn>
                <a:cxn ang="0">
                  <a:pos x="768" y="0"/>
                </a:cxn>
              </a:cxnLst>
              <a:rect l="0" t="0" r="r" b="b"/>
              <a:pathLst>
                <a:path w="768" h="336">
                  <a:moveTo>
                    <a:pt x="0" y="336"/>
                  </a:moveTo>
                  <a:lnTo>
                    <a:pt x="768" y="336"/>
                  </a:lnTo>
                  <a:lnTo>
                    <a:pt x="768" y="0"/>
                  </a:ln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67" name="Text Box 87"/>
          <p:cNvSpPr txBox="1">
            <a:spLocks noChangeArrowheads="1"/>
          </p:cNvSpPr>
          <p:nvPr/>
        </p:nvSpPr>
        <p:spPr bwMode="auto">
          <a:xfrm>
            <a:off x="6934200" y="762000"/>
            <a:ext cx="1284288" cy="707886"/>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2000" i="1" dirty="0">
                <a:solidFill>
                  <a:prstClr val="black"/>
                </a:solidFill>
                <a:latin typeface="Calibri"/>
                <a:ea typeface="ＭＳ Ｐゴシック"/>
                <a:cs typeface="Calibri"/>
              </a:rPr>
              <a:t>Commit Point</a:t>
            </a:r>
          </a:p>
        </p:txBody>
      </p:sp>
    </p:spTree>
    <p:extLst>
      <p:ext uri="{BB962C8B-B14F-4D97-AF65-F5344CB8AC3E}">
        <p14:creationId xmlns:p14="http://schemas.microsoft.com/office/powerpoint/2010/main" val="41445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77356"/>
                                        </p:tgtEl>
                                        <p:attrNameLst>
                                          <p:attrName>style.visibility</p:attrName>
                                        </p:attrNameLst>
                                      </p:cBhvr>
                                      <p:to>
                                        <p:strVal val="visible"/>
                                      </p:to>
                                    </p:set>
                                    <p:animEffect transition="in" filter="wipe(right)">
                                      <p:cBhvr>
                                        <p:cTn id="7" dur="1000"/>
                                        <p:tgtEl>
                                          <p:spTgt spid="137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流水线的性能</a:t>
            </a:r>
          </a:p>
        </p:txBody>
      </p:sp>
      <p:sp>
        <p:nvSpPr>
          <p:cNvPr id="29699" name="内容占位符 2"/>
          <p:cNvSpPr>
            <a:spLocks noGrp="1"/>
          </p:cNvSpPr>
          <p:nvPr>
            <p:ph idx="1"/>
          </p:nvPr>
        </p:nvSpPr>
        <p:spPr/>
        <p:txBody>
          <a:bodyPr>
            <a:normAutofit/>
          </a:bodyPr>
          <a:lstStyle/>
          <a:p>
            <a:r>
              <a:rPr lang="zh-CN" altLang="en-US" sz="2800" dirty="0" smtClean="0"/>
              <a:t>设</a:t>
            </a:r>
            <a:r>
              <a:rPr lang="en-US" altLang="zh-CN" sz="2800" dirty="0" smtClean="0"/>
              <a:t>   = time delay in stage Si</a:t>
            </a:r>
          </a:p>
          <a:p>
            <a:r>
              <a:rPr lang="zh-CN" altLang="en-US" sz="2800" dirty="0" smtClean="0"/>
              <a:t>时钟周期   </a:t>
            </a:r>
            <a:r>
              <a:rPr lang="en-US" altLang="zh-CN" sz="2800" dirty="0" smtClean="0"/>
              <a:t>= max(   ) </a:t>
            </a:r>
            <a:r>
              <a:rPr lang="zh-CN" altLang="en-US" sz="2800" dirty="0" smtClean="0"/>
              <a:t>为最长的流水段延迟</a:t>
            </a:r>
            <a:endParaRPr lang="en-US" altLang="zh-CN" sz="2800" dirty="0" smtClean="0"/>
          </a:p>
          <a:p>
            <a:r>
              <a:rPr lang="zh-CN" altLang="en-US" sz="2800" dirty="0" smtClean="0"/>
              <a:t>时钟频率 </a:t>
            </a:r>
            <a:r>
              <a:rPr lang="en-US" altLang="zh-CN" sz="2800" dirty="0" smtClean="0"/>
              <a:t>f = 1/   = 1/max(   )</a:t>
            </a:r>
          </a:p>
          <a:p>
            <a:r>
              <a:rPr lang="zh-CN" altLang="en-US" sz="2800" dirty="0" smtClean="0"/>
              <a:t>流水线可以在</a:t>
            </a:r>
            <a:r>
              <a:rPr lang="en-US" altLang="zh-CN" sz="2800" dirty="0" smtClean="0"/>
              <a:t>k+n-1</a:t>
            </a:r>
            <a:r>
              <a:rPr lang="zh-CN" altLang="en-US" sz="2800" dirty="0" smtClean="0"/>
              <a:t>个时钟周期内完成</a:t>
            </a:r>
            <a:r>
              <a:rPr lang="en-US" altLang="zh-CN" sz="2800" dirty="0" smtClean="0"/>
              <a:t>n</a:t>
            </a:r>
            <a:r>
              <a:rPr lang="zh-CN" altLang="en-US" sz="2800" dirty="0" smtClean="0"/>
              <a:t>个任务</a:t>
            </a:r>
            <a:endParaRPr lang="en-US" altLang="zh-CN" sz="2800" dirty="0" smtClean="0"/>
          </a:p>
          <a:p>
            <a:pPr lvl="1"/>
            <a:r>
              <a:rPr lang="en-US" altLang="zh-CN" sz="2400" dirty="0" smtClean="0"/>
              <a:t> </a:t>
            </a:r>
            <a:r>
              <a:rPr lang="zh-CN" altLang="en-US" sz="2400" dirty="0" smtClean="0"/>
              <a:t>完成第一个任务需要 </a:t>
            </a:r>
            <a:r>
              <a:rPr lang="en-US" altLang="zh-CN" sz="2400" dirty="0" smtClean="0"/>
              <a:t>k</a:t>
            </a:r>
            <a:r>
              <a:rPr lang="zh-CN" altLang="en-US" sz="2400" dirty="0" smtClean="0"/>
              <a:t>个时钟周期</a:t>
            </a:r>
            <a:endParaRPr lang="en-US" altLang="zh-CN" sz="2400" dirty="0" smtClean="0"/>
          </a:p>
          <a:p>
            <a:pPr lvl="1"/>
            <a:r>
              <a:rPr lang="zh-CN" altLang="en-US" sz="2400" dirty="0" smtClean="0"/>
              <a:t>其他</a:t>
            </a:r>
            <a:r>
              <a:rPr lang="en-US" altLang="zh-CN" sz="2400" dirty="0" smtClean="0"/>
              <a:t>n-1</a:t>
            </a:r>
            <a:r>
              <a:rPr lang="zh-CN" altLang="en-US" sz="2400" dirty="0" smtClean="0"/>
              <a:t>个任务需要</a:t>
            </a:r>
            <a:r>
              <a:rPr lang="en-US" altLang="zh-CN" sz="2400" dirty="0" smtClean="0"/>
              <a:t>n-1</a:t>
            </a:r>
            <a:r>
              <a:rPr lang="zh-CN" altLang="en-US" sz="2400" dirty="0" smtClean="0"/>
              <a:t>个时钟周期完成</a:t>
            </a:r>
            <a:endParaRPr lang="en-US" altLang="zh-CN" sz="2400" dirty="0" smtClean="0"/>
          </a:p>
          <a:p>
            <a:r>
              <a:rPr lang="en-US" altLang="zh-CN" sz="2800" dirty="0" smtClean="0"/>
              <a:t>K-</a:t>
            </a:r>
            <a:r>
              <a:rPr lang="zh-CN" altLang="en-US" sz="2800" dirty="0" smtClean="0"/>
              <a:t>段流水线的理想加速比（相对于串行执行）</a:t>
            </a:r>
            <a:endParaRPr lang="en-US" altLang="zh-CN" sz="2800" dirty="0" smtClean="0"/>
          </a:p>
          <a:p>
            <a:endParaRPr lang="en-US" altLang="zh-CN" sz="2800" dirty="0" smtClean="0"/>
          </a:p>
          <a:p>
            <a:endParaRPr lang="zh-CN" altLang="en-US" sz="2800" dirty="0" smtClean="0"/>
          </a:p>
        </p:txBody>
      </p:sp>
      <p:sp>
        <p:nvSpPr>
          <p:cNvPr id="29701"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7793428C-64DD-4D42-A089-0923566CE97F}" type="slidenum">
              <a:rPr lang="en-US" altLang="zh-CN" smtClean="0">
                <a:latin typeface="微软雅黑" panose="020B0503020204020204" pitchFamily="34" charset="-122"/>
              </a:rPr>
              <a:pPr/>
              <a:t>4</a:t>
            </a:fld>
            <a:endParaRPr lang="en-US" altLang="zh-CN" dirty="0">
              <a:latin typeface="微软雅黑" panose="020B0503020204020204" pitchFamily="34" charset="-122"/>
            </a:endParaRPr>
          </a:p>
        </p:txBody>
      </p:sp>
      <p:pic>
        <p:nvPicPr>
          <p:cNvPr id="2970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395729"/>
            <a:ext cx="219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8327" y="1873466"/>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1916" y="1835381"/>
            <a:ext cx="2190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4695" y="2366452"/>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7865" y="2400389"/>
            <a:ext cx="2190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344" y="5086302"/>
            <a:ext cx="85439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0BB66EA6-007C-417C-98F6-BE5DFACC8B88}" type="datetime1">
              <a:rPr lang="en-US" altLang="zh-CN" smtClean="0"/>
              <a:pPr/>
              <a:t>3/10/2020</a:t>
            </a:fld>
            <a:endParaRPr lang="zh-CN" altLang="en-US"/>
          </a:p>
        </p:txBody>
      </p:sp>
    </p:spTree>
    <p:extLst>
      <p:ext uri="{BB962C8B-B14F-4D97-AF65-F5344CB8AC3E}">
        <p14:creationId xmlns:p14="http://schemas.microsoft.com/office/powerpoint/2010/main" val="286608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a:t>Exception Handling </a:t>
            </a:r>
            <a:r>
              <a:rPr lang="en-US" sz="2000"/>
              <a:t>5-Stage Pipeline</a:t>
            </a:r>
          </a:p>
        </p:txBody>
      </p:sp>
      <p:sp>
        <p:nvSpPr>
          <p:cNvPr id="1378307" name="Rectangle 3"/>
          <p:cNvSpPr>
            <a:spLocks noGrp="1" noChangeArrowheads="1"/>
          </p:cNvSpPr>
          <p:nvPr>
            <p:ph idx="1"/>
          </p:nvPr>
        </p:nvSpPr>
        <p:spPr>
          <a:xfrm>
            <a:off x="457200" y="1258432"/>
            <a:ext cx="8362604" cy="5051833"/>
          </a:xfrm>
        </p:spPr>
        <p:txBody>
          <a:bodyPr>
            <a:normAutofit/>
          </a:bodyPr>
          <a:lstStyle/>
          <a:p>
            <a:r>
              <a:rPr lang="zh-CN" altLang="en-US" sz="2800" b="0" dirty="0" smtClean="0"/>
              <a:t>在流水线中将异常标志保留到提交阶段</a:t>
            </a:r>
            <a:endParaRPr lang="en-US" altLang="zh-CN" sz="2800" b="0" dirty="0" smtClean="0"/>
          </a:p>
          <a:p>
            <a:r>
              <a:rPr lang="zh-CN" altLang="en-US" sz="2800" b="0" dirty="0" smtClean="0"/>
              <a:t>针对某一给定的指令，早期流水阶段</a:t>
            </a:r>
            <a:r>
              <a:rPr lang="zh-CN" altLang="en-US" sz="2800" b="0" dirty="0"/>
              <a:t>中的异常</a:t>
            </a:r>
            <a:r>
              <a:rPr lang="zh-CN" altLang="en-US" sz="2800" b="0" dirty="0" smtClean="0"/>
              <a:t>覆盖该指令</a:t>
            </a:r>
            <a:r>
              <a:rPr lang="zh-CN" altLang="en-US" sz="2800" b="0" dirty="0"/>
              <a:t>的后续</a:t>
            </a:r>
            <a:r>
              <a:rPr lang="zh-CN" altLang="en-US" sz="2800" b="0" dirty="0" smtClean="0"/>
              <a:t>异常</a:t>
            </a:r>
            <a:endParaRPr lang="en-US" sz="2400" i="1" dirty="0"/>
          </a:p>
          <a:p>
            <a:pPr lvl="1"/>
            <a:endParaRPr lang="en-US" sz="2000" dirty="0"/>
          </a:p>
          <a:p>
            <a:r>
              <a:rPr lang="zh-CN" altLang="en-US" sz="2800" dirty="0" smtClean="0"/>
              <a:t>在提交阶段并入异步中断请求</a:t>
            </a:r>
            <a:r>
              <a:rPr lang="en-US" sz="2800" dirty="0" smtClean="0"/>
              <a:t> (</a:t>
            </a:r>
            <a:r>
              <a:rPr lang="zh-CN" altLang="en-US" sz="2800" dirty="0" smtClean="0"/>
              <a:t>覆盖其他中断</a:t>
            </a:r>
            <a:r>
              <a:rPr lang="en-US" sz="2800" dirty="0" smtClean="0"/>
              <a:t>)</a:t>
            </a:r>
            <a:endParaRPr lang="en-US" sz="2800" dirty="0"/>
          </a:p>
          <a:p>
            <a:pPr lvl="1"/>
            <a:endParaRPr lang="en-US" sz="2000" dirty="0"/>
          </a:p>
          <a:p>
            <a:r>
              <a:rPr lang="zh-CN" altLang="en-US" sz="2800" dirty="0" smtClean="0"/>
              <a:t>如果提交时检测到异常</a:t>
            </a:r>
            <a:r>
              <a:rPr lang="en-US" sz="2800" dirty="0" smtClean="0"/>
              <a:t>: </a:t>
            </a:r>
          </a:p>
          <a:p>
            <a:pPr lvl="1"/>
            <a:r>
              <a:rPr lang="zh-CN" altLang="en-US" sz="2400" dirty="0" smtClean="0"/>
              <a:t>更新异常原因及</a:t>
            </a:r>
            <a:r>
              <a:rPr lang="en-US" altLang="zh-CN" sz="2400" dirty="0" smtClean="0"/>
              <a:t>EPC</a:t>
            </a:r>
            <a:r>
              <a:rPr lang="zh-CN" altLang="en-US" sz="2400" dirty="0" smtClean="0"/>
              <a:t>寄存器</a:t>
            </a:r>
            <a:endParaRPr lang="en-US" altLang="zh-CN" sz="2400" dirty="0"/>
          </a:p>
          <a:p>
            <a:pPr lvl="1"/>
            <a:r>
              <a:rPr lang="en-US" sz="2400" dirty="0" smtClean="0"/>
              <a:t> </a:t>
            </a:r>
            <a:r>
              <a:rPr lang="zh-CN" altLang="en-US" sz="2400" dirty="0"/>
              <a:t>终止</a:t>
            </a:r>
            <a:r>
              <a:rPr lang="zh-CN" altLang="en-US" sz="2400" dirty="0" smtClean="0"/>
              <a:t>所有流水段</a:t>
            </a:r>
            <a:r>
              <a:rPr lang="en-US" sz="2400" dirty="0" smtClean="0"/>
              <a:t>,</a:t>
            </a:r>
          </a:p>
          <a:p>
            <a:pPr lvl="1"/>
            <a:r>
              <a:rPr lang="zh-CN" altLang="en-US" sz="2400" dirty="0" smtClean="0"/>
              <a:t>将异常处理程序的地址送入</a:t>
            </a:r>
            <a:r>
              <a:rPr lang="en-US" altLang="zh-CN" sz="2400" dirty="0" smtClean="0"/>
              <a:t>PC</a:t>
            </a:r>
            <a:r>
              <a:rPr lang="zh-CN" altLang="en-US" sz="2400" dirty="0" smtClean="0"/>
              <a:t>寄存器，以跳转到处理程序中执行</a:t>
            </a:r>
            <a:endParaRPr lang="en-US" sz="2400" dirty="0"/>
          </a:p>
        </p:txBody>
      </p:sp>
      <p:sp>
        <p:nvSpPr>
          <p:cNvPr id="6" name="Slide Number Placeholder 5"/>
          <p:cNvSpPr>
            <a:spLocks noGrp="1"/>
          </p:cNvSpPr>
          <p:nvPr>
            <p:ph type="sldNum" sz="quarter" idx="12"/>
          </p:nvPr>
        </p:nvSpPr>
        <p:spPr>
          <a:prstGeom prst="rect">
            <a:avLst/>
          </a:prstGeom>
        </p:spPr>
        <p:txBody>
          <a:bodyPr/>
          <a:lstStyle/>
          <a:p>
            <a:fld id="{479E7606-972F-6044-AB80-A3FFF3A6DD37}" type="slidenum">
              <a:rPr lang="en-US">
                <a:solidFill>
                  <a:prstClr val="black"/>
                </a:solidFill>
              </a:rPr>
              <a:pPr/>
              <a:t>40</a:t>
            </a:fld>
            <a:endParaRPr lang="en-US">
              <a:solidFill>
                <a:srgbClr val="FBBA03"/>
              </a:solidFill>
            </a:endParaRPr>
          </a:p>
        </p:txBody>
      </p:sp>
    </p:spTree>
    <p:extLst>
      <p:ext uri="{BB962C8B-B14F-4D97-AF65-F5344CB8AC3E}">
        <p14:creationId xmlns:p14="http://schemas.microsoft.com/office/powerpoint/2010/main" val="377725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83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8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83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8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p:txBody>
          <a:bodyPr/>
          <a:lstStyle/>
          <a:p>
            <a:r>
              <a:rPr lang="zh-CN" altLang="en-US" smtClean="0"/>
              <a:t>异常的推测</a:t>
            </a:r>
            <a:endParaRPr lang="en-US" dirty="0"/>
          </a:p>
        </p:txBody>
      </p:sp>
      <p:sp>
        <p:nvSpPr>
          <p:cNvPr id="1390595" name="Rectangle 3"/>
          <p:cNvSpPr>
            <a:spLocks noGrp="1" noChangeArrowheads="1"/>
          </p:cNvSpPr>
          <p:nvPr>
            <p:ph idx="1"/>
          </p:nvPr>
        </p:nvSpPr>
        <p:spPr/>
        <p:txBody>
          <a:bodyPr>
            <a:normAutofit fontScale="92500" lnSpcReduction="20000"/>
          </a:bodyPr>
          <a:lstStyle/>
          <a:p>
            <a:r>
              <a:rPr lang="zh-CN" altLang="en-US" dirty="0" smtClean="0"/>
              <a:t>预测机制</a:t>
            </a:r>
            <a:endParaRPr lang="en-US" dirty="0" smtClean="0"/>
          </a:p>
          <a:p>
            <a:pPr lvl="1"/>
            <a:r>
              <a:rPr lang="zh-CN" altLang="en-US" dirty="0" smtClean="0"/>
              <a:t>异常总是比较少的，所以简单地预测为没有异常 通常是大概率事件</a:t>
            </a:r>
            <a:endParaRPr lang="en-US" dirty="0" smtClean="0"/>
          </a:p>
          <a:p>
            <a:r>
              <a:rPr lang="zh-CN" altLang="en-US" dirty="0" smtClean="0"/>
              <a:t>检查预测机制</a:t>
            </a:r>
            <a:endParaRPr lang="en-US" dirty="0" smtClean="0"/>
          </a:p>
          <a:p>
            <a:pPr lvl="1"/>
            <a:r>
              <a:rPr lang="zh-CN" altLang="en-US" dirty="0" smtClean="0"/>
              <a:t>在指令执行的最后阶段进行异常检测</a:t>
            </a:r>
            <a:endParaRPr lang="en-US" altLang="zh-CN" dirty="0" smtClean="0"/>
          </a:p>
          <a:p>
            <a:pPr lvl="1"/>
            <a:r>
              <a:rPr lang="zh-CN" altLang="en-US" dirty="0" smtClean="0"/>
              <a:t>采用专门的硬件用于检测各种类型的异常</a:t>
            </a:r>
            <a:endParaRPr lang="en-US" dirty="0" smtClean="0"/>
          </a:p>
          <a:p>
            <a:r>
              <a:rPr lang="zh-CN" altLang="en-US" dirty="0" smtClean="0"/>
              <a:t>恢复执行机制</a:t>
            </a:r>
            <a:endParaRPr lang="en-US" dirty="0" smtClean="0"/>
          </a:p>
          <a:p>
            <a:pPr lvl="1"/>
            <a:r>
              <a:rPr lang="zh-CN" altLang="en-US" dirty="0" smtClean="0"/>
              <a:t>仅在提交阶段改变机器状态，因此可以在发生异常后丢弃部分执行的指令</a:t>
            </a:r>
            <a:endParaRPr lang="en-US" dirty="0" smtClean="0"/>
          </a:p>
          <a:p>
            <a:pPr lvl="1"/>
            <a:r>
              <a:rPr lang="zh-CN" altLang="en-US" dirty="0" smtClean="0"/>
              <a:t>刷新流水线后启动异常处理程序</a:t>
            </a:r>
            <a:endParaRPr lang="en-US" dirty="0" smtClean="0"/>
          </a:p>
          <a:p>
            <a:r>
              <a:rPr lang="zh-CN" altLang="en-US" dirty="0" smtClean="0"/>
              <a:t>定向路径机制允许后续的指令使用没有提交的指令结果</a:t>
            </a:r>
            <a:endParaRPr lang="en-US" dirty="0"/>
          </a:p>
        </p:txBody>
      </p:sp>
      <p:sp>
        <p:nvSpPr>
          <p:cNvPr id="6" name="Slide Number Placeholder 5"/>
          <p:cNvSpPr>
            <a:spLocks noGrp="1"/>
          </p:cNvSpPr>
          <p:nvPr>
            <p:ph type="sldNum" sz="quarter" idx="12"/>
          </p:nvPr>
        </p:nvSpPr>
        <p:spPr/>
        <p:txBody>
          <a:bodyPr/>
          <a:lstStyle/>
          <a:p>
            <a:fld id="{241D907A-5789-E54C-8975-FFA1B69FB24F}" type="slidenum">
              <a:rPr lang="en-US" smtClean="0"/>
              <a:pPr/>
              <a:t>41</a:t>
            </a:fld>
            <a:endParaRPr lang="en-US"/>
          </a:p>
        </p:txBody>
      </p:sp>
    </p:spTree>
    <p:extLst>
      <p:ext uri="{BB962C8B-B14F-4D97-AF65-F5344CB8AC3E}">
        <p14:creationId xmlns:p14="http://schemas.microsoft.com/office/powerpoint/2010/main" val="8029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0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0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0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05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05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05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0"/>
          <p:cNvSpPr>
            <a:spLocks noGrp="1" noChangeArrowheads="1"/>
          </p:cNvSpPr>
          <p:nvPr>
            <p:ph type="title"/>
          </p:nvPr>
        </p:nvSpPr>
        <p:spPr/>
        <p:txBody>
          <a:bodyPr/>
          <a:lstStyle/>
          <a:p>
            <a:r>
              <a:rPr lang="zh-CN" altLang="en-US" smtClean="0"/>
              <a:t>流水线的性能分析</a:t>
            </a:r>
            <a:endParaRPr lang="zh-CN" altLang="zh-CN" smtClean="0"/>
          </a:p>
        </p:txBody>
      </p:sp>
      <p:sp>
        <p:nvSpPr>
          <p:cNvPr id="1027" name="Rectangle 3" descr="Rectangle: Click to edit Master text styles&#10;Second level&#10;Third level&#10;Fourth level&#10;Fifth level"/>
          <p:cNvSpPr>
            <a:spLocks noGrp="1" noChangeArrowheads="1"/>
          </p:cNvSpPr>
          <p:nvPr>
            <p:ph idx="1"/>
          </p:nvPr>
        </p:nvSpPr>
        <p:spPr/>
        <p:txBody>
          <a:bodyPr/>
          <a:lstStyle/>
          <a:p>
            <a:r>
              <a:rPr kumimoji="1" lang="zh-CN" altLang="en-US" dirty="0">
                <a:latin typeface="+mj-ea"/>
              </a:rPr>
              <a:t>基本度量参数：吞吐率，加速比，效率</a:t>
            </a:r>
          </a:p>
          <a:p>
            <a:r>
              <a:rPr lang="zh-CN" altLang="en-US" dirty="0" smtClean="0"/>
              <a:t>吞吐率：在单位时间内流水线所完成的任务数量或输出结果的数量。</a:t>
            </a:r>
          </a:p>
        </p:txBody>
      </p:sp>
      <p:sp>
        <p:nvSpPr>
          <p:cNvPr id="2" name="日期占位符 1"/>
          <p:cNvSpPr>
            <a:spLocks noGrp="1"/>
          </p:cNvSpPr>
          <p:nvPr>
            <p:ph type="dt" sz="half" idx="10"/>
          </p:nvPr>
        </p:nvSpPr>
        <p:spPr/>
        <p:txBody>
          <a:bodyPr/>
          <a:lstStyle/>
          <a:p>
            <a:fld id="{E03FBBE7-A593-4389-9F27-4918BC57D8E7}" type="datetime1">
              <a:rPr lang="en-US" altLang="zh-CN" smtClean="0"/>
              <a:pPr/>
              <a:t>3/10/2020</a:t>
            </a:fld>
            <a:endParaRPr lang="en-US" altLang="zh-CN"/>
          </a:p>
        </p:txBody>
      </p:sp>
      <p:sp>
        <p:nvSpPr>
          <p:cNvPr id="103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09CFF6B-FBC2-4CCD-AA9F-8B0E26D76655}" type="slidenum">
              <a:rPr lang="en-US" altLang="zh-CN" smtClean="0"/>
              <a:pPr/>
              <a:t>42</a:t>
            </a:fld>
            <a:endParaRPr lang="en-US" altLang="zh-CN"/>
          </a:p>
        </p:txBody>
      </p:sp>
      <p:graphicFrame>
        <p:nvGraphicFramePr>
          <p:cNvPr id="1026" name="Object 6"/>
          <p:cNvGraphicFramePr>
            <a:graphicFrameLocks noGrp="1" noChangeAspect="1"/>
          </p:cNvGraphicFramePr>
          <p:nvPr>
            <p:ph sz="half" idx="4294967295"/>
            <p:extLst>
              <p:ext uri="{D42A27DB-BD31-4B8C-83A1-F6EECF244321}">
                <p14:modId xmlns:p14="http://schemas.microsoft.com/office/powerpoint/2010/main" val="2376016039"/>
              </p:ext>
            </p:extLst>
          </p:nvPr>
        </p:nvGraphicFramePr>
        <p:xfrm>
          <a:off x="3715790" y="3208005"/>
          <a:ext cx="1295400" cy="1011237"/>
        </p:xfrm>
        <a:graphic>
          <a:graphicData uri="http://schemas.openxmlformats.org/presentationml/2006/ole">
            <mc:AlternateContent xmlns:mc="http://schemas.openxmlformats.org/markup-compatibility/2006">
              <mc:Choice xmlns:v="urn:schemas-microsoft-com:vml" Requires="v">
                <p:oleObj spid="_x0000_s8236" name="公式" r:id="rId4" imgW="520474" imgH="406224" progId="">
                  <p:embed/>
                </p:oleObj>
              </mc:Choice>
              <mc:Fallback>
                <p:oleObj name="公式" r:id="rId4" imgW="5204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5790" y="3208005"/>
                        <a:ext cx="1295400" cy="1011237"/>
                      </a:xfrm>
                      <a:prstGeom prst="rect">
                        <a:avLst/>
                      </a:prstGeom>
                      <a:solidFill>
                        <a:srgbClr val="F0F0F0"/>
                      </a:solidFill>
                    </p:spPr>
                  </p:pic>
                </p:oleObj>
              </mc:Fallback>
            </mc:AlternateContent>
          </a:graphicData>
        </a:graphic>
      </p:graphicFrame>
      <p:sp>
        <p:nvSpPr>
          <p:cNvPr id="1029" name="Text Box 9"/>
          <p:cNvSpPr txBox="1">
            <a:spLocks noChangeArrowheads="1"/>
          </p:cNvSpPr>
          <p:nvPr/>
        </p:nvSpPr>
        <p:spPr bwMode="auto">
          <a:xfrm>
            <a:off x="1699665" y="4580461"/>
            <a:ext cx="5327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i="1" dirty="0">
                <a:solidFill>
                  <a:srgbClr val="9933FF"/>
                </a:solidFill>
                <a:latin typeface="+mj-ea"/>
                <a:ea typeface="+mj-ea"/>
              </a:rPr>
              <a:t>n</a:t>
            </a:r>
            <a:r>
              <a:rPr kumimoji="1" lang="zh-CN" altLang="en-US" sz="2400" dirty="0">
                <a:solidFill>
                  <a:srgbClr val="9933FF"/>
                </a:solidFill>
                <a:latin typeface="+mj-ea"/>
                <a:ea typeface="+mj-ea"/>
              </a:rPr>
              <a:t>：</a:t>
            </a:r>
            <a:r>
              <a:rPr kumimoji="1" lang="zh-CN" altLang="en-US" sz="2400" dirty="0">
                <a:latin typeface="+mj-ea"/>
                <a:ea typeface="+mj-ea"/>
              </a:rPr>
              <a:t>任务数</a:t>
            </a:r>
          </a:p>
          <a:p>
            <a:pPr eaLnBrk="1" hangingPunct="1">
              <a:spcBef>
                <a:spcPct val="50000"/>
              </a:spcBef>
            </a:pPr>
            <a:r>
              <a:rPr kumimoji="1" lang="en-US" altLang="zh-CN" sz="2400" i="1" dirty="0" err="1">
                <a:solidFill>
                  <a:srgbClr val="9933FF"/>
                </a:solidFill>
                <a:latin typeface="+mj-ea"/>
                <a:ea typeface="+mj-ea"/>
              </a:rPr>
              <a:t>T</a:t>
            </a:r>
            <a:r>
              <a:rPr kumimoji="1" lang="en-US" altLang="zh-CN" sz="2400" i="1" baseline="-25000" dirty="0" err="1">
                <a:solidFill>
                  <a:srgbClr val="9933FF"/>
                </a:solidFill>
                <a:latin typeface="+mj-ea"/>
                <a:ea typeface="+mj-ea"/>
              </a:rPr>
              <a:t>k</a:t>
            </a:r>
            <a:r>
              <a:rPr kumimoji="1" lang="zh-CN" altLang="en-US" sz="2400" dirty="0">
                <a:solidFill>
                  <a:srgbClr val="9933FF"/>
                </a:solidFill>
                <a:latin typeface="+mj-ea"/>
                <a:ea typeface="+mj-ea"/>
              </a:rPr>
              <a:t>：</a:t>
            </a:r>
            <a:r>
              <a:rPr kumimoji="1" lang="zh-CN" altLang="en-US" sz="2400" dirty="0">
                <a:latin typeface="+mj-ea"/>
                <a:ea typeface="+mj-ea"/>
              </a:rPr>
              <a:t>处理完成</a:t>
            </a:r>
            <a:r>
              <a:rPr kumimoji="1" lang="en-US" altLang="zh-CN" sz="2400" i="1" dirty="0">
                <a:solidFill>
                  <a:srgbClr val="9933FF"/>
                </a:solidFill>
                <a:latin typeface="+mj-ea"/>
                <a:ea typeface="+mj-ea"/>
              </a:rPr>
              <a:t>n</a:t>
            </a:r>
            <a:r>
              <a:rPr kumimoji="1" lang="zh-CN" altLang="en-US" sz="2400" dirty="0">
                <a:latin typeface="+mj-ea"/>
                <a:ea typeface="+mj-ea"/>
              </a:rPr>
              <a:t>个任务所用的时间</a:t>
            </a:r>
            <a:endParaRPr kumimoji="1" lang="zh-CN" altLang="en-US" sz="2600" dirty="0">
              <a:latin typeface="+mj-ea"/>
              <a:ea typeface="+mj-ea"/>
            </a:endParaRPr>
          </a:p>
        </p:txBody>
      </p:sp>
    </p:spTree>
    <p:extLst>
      <p:ext uri="{BB962C8B-B14F-4D97-AF65-F5344CB8AC3E}">
        <p14:creationId xmlns:p14="http://schemas.microsoft.com/office/powerpoint/2010/main" val="437711586"/>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zh-CN" altLang="en-US" smtClean="0"/>
              <a:t>流水线技术提高系统的任务吞吐率</a:t>
            </a:r>
          </a:p>
        </p:txBody>
      </p:sp>
      <p:sp>
        <p:nvSpPr>
          <p:cNvPr id="2051" name="Rectangle 3" descr="Rectangle: Click to edit Master text styles&#10;Second level&#10;Third level&#10;Fourth level&#10;Fifth level"/>
          <p:cNvSpPr>
            <a:spLocks noGrp="1" noChangeArrowheads="1"/>
          </p:cNvSpPr>
          <p:nvPr>
            <p:ph idx="1"/>
          </p:nvPr>
        </p:nvSpPr>
        <p:spPr/>
        <p:txBody>
          <a:bodyPr/>
          <a:lstStyle/>
          <a:p>
            <a:pPr marL="0" indent="0">
              <a:buNone/>
            </a:pPr>
            <a:r>
              <a:rPr lang="en-US" altLang="zh-CN" dirty="0" smtClean="0"/>
              <a:t>1. </a:t>
            </a:r>
            <a:r>
              <a:rPr lang="zh-CN" altLang="en-US" dirty="0" smtClean="0"/>
              <a:t>各段时间均相等的流水线</a:t>
            </a:r>
          </a:p>
          <a:p>
            <a:pPr lvl="1"/>
            <a:r>
              <a:rPr lang="zh-CN" altLang="en-US" dirty="0" smtClean="0"/>
              <a:t>各段时间均相等的流水线</a:t>
            </a:r>
            <a:r>
              <a:rPr lang="zh-CN" altLang="en-US" dirty="0" smtClean="0">
                <a:hlinkClick r:id="rId4" action="ppaction://program"/>
              </a:rPr>
              <a:t>时空图</a:t>
            </a:r>
            <a:endParaRPr lang="zh-CN" altLang="en-US" dirty="0" smtClean="0"/>
          </a:p>
        </p:txBody>
      </p:sp>
      <p:sp>
        <p:nvSpPr>
          <p:cNvPr id="2" name="日期占位符 1"/>
          <p:cNvSpPr>
            <a:spLocks noGrp="1"/>
          </p:cNvSpPr>
          <p:nvPr>
            <p:ph type="dt" sz="half" idx="10"/>
          </p:nvPr>
        </p:nvSpPr>
        <p:spPr/>
        <p:txBody>
          <a:bodyPr/>
          <a:lstStyle/>
          <a:p>
            <a:fld id="{C2C4F331-665E-44E7-9401-C462D470BC6F}" type="datetime1">
              <a:rPr lang="en-US" altLang="zh-CN" smtClean="0"/>
              <a:pPr/>
              <a:t>3/10/2020</a:t>
            </a:fld>
            <a:endParaRPr lang="en-US" altLang="zh-CN"/>
          </a:p>
        </p:txBody>
      </p:sp>
      <p:sp>
        <p:nvSpPr>
          <p:cNvPr id="205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11C7DB9F-3823-409C-8B9E-30D3EBE31CC1}" type="slidenum">
              <a:rPr lang="en-US" altLang="zh-CN" smtClean="0"/>
              <a:pPr/>
              <a:t>43</a:t>
            </a:fld>
            <a:endParaRPr lang="en-US" altLang="zh-CN"/>
          </a:p>
        </p:txBody>
      </p:sp>
      <p:graphicFrame>
        <p:nvGraphicFramePr>
          <p:cNvPr id="2050" name="Object 4"/>
          <p:cNvGraphicFramePr>
            <a:graphicFrameLocks noGrp="1" noChangeAspect="1"/>
          </p:cNvGraphicFramePr>
          <p:nvPr>
            <p:ph sz="half" idx="4294967295"/>
            <p:extLst>
              <p:ext uri="{D42A27DB-BD31-4B8C-83A1-F6EECF244321}">
                <p14:modId xmlns:p14="http://schemas.microsoft.com/office/powerpoint/2010/main" val="1380242932"/>
              </p:ext>
            </p:extLst>
          </p:nvPr>
        </p:nvGraphicFramePr>
        <p:xfrm>
          <a:off x="971550" y="2636954"/>
          <a:ext cx="7200900" cy="3325812"/>
        </p:xfrm>
        <a:graphic>
          <a:graphicData uri="http://schemas.openxmlformats.org/presentationml/2006/ole">
            <mc:AlternateContent xmlns:mc="http://schemas.openxmlformats.org/markup-compatibility/2006">
              <mc:Choice xmlns:v="urn:schemas-microsoft-com:vml" Requires="v">
                <p:oleObj spid="_x0000_s9260" name="图片" r:id="rId5" imgW="4701756" imgH="2178379" progId="Word.Picture.8">
                  <p:embed/>
                </p:oleObj>
              </mc:Choice>
              <mc:Fallback>
                <p:oleObj name="图片" r:id="rId5" imgW="4701756" imgH="2178379" progId="Word.Picture.8">
                  <p:embed/>
                  <p:pic>
                    <p:nvPicPr>
                      <p:cNvPr id="0" name="Picture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954"/>
                        <a:ext cx="7200900" cy="332581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187410564"/>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标题 1"/>
          <p:cNvSpPr>
            <a:spLocks noGrp="1"/>
          </p:cNvSpPr>
          <p:nvPr>
            <p:ph type="title"/>
          </p:nvPr>
        </p:nvSpPr>
        <p:spPr/>
        <p:txBody>
          <a:bodyPr/>
          <a:lstStyle/>
          <a:p>
            <a:r>
              <a:rPr lang="zh-CN" altLang="en-US" smtClean="0"/>
              <a:t>吞吐率</a:t>
            </a:r>
          </a:p>
        </p:txBody>
      </p:sp>
      <p:sp>
        <p:nvSpPr>
          <p:cNvPr id="3077" name="Rectangle 3" descr="Rectangle: Click to edit Master text styles&#10;Second level&#10;Third level&#10;Fourth level&#10;Fifth level"/>
          <p:cNvSpPr>
            <a:spLocks noGrp="1" noChangeArrowheads="1"/>
          </p:cNvSpPr>
          <p:nvPr>
            <p:ph idx="1"/>
          </p:nvPr>
        </p:nvSpPr>
        <p:spPr>
          <a:xfrm>
            <a:off x="457199" y="1122821"/>
            <a:ext cx="8229600" cy="2692807"/>
          </a:xfrm>
        </p:spPr>
        <p:txBody>
          <a:bodyPr>
            <a:normAutofit fontScale="92500" lnSpcReduction="20000"/>
          </a:bodyPr>
          <a:lstStyle/>
          <a:p>
            <a:pPr lvl="1"/>
            <a:r>
              <a:rPr lang="zh-CN" altLang="en-US" dirty="0" smtClean="0"/>
              <a:t>流水线完成</a:t>
            </a:r>
            <a:r>
              <a:rPr lang="en-US" altLang="zh-CN" dirty="0" smtClean="0"/>
              <a:t>n</a:t>
            </a:r>
            <a:r>
              <a:rPr lang="zh-CN" altLang="en-US" dirty="0" smtClean="0"/>
              <a:t>个连续任务所需要的总时间（假设一条</a:t>
            </a:r>
            <a:r>
              <a:rPr lang="en-US" altLang="zh-CN" dirty="0" smtClean="0"/>
              <a:t>k</a:t>
            </a:r>
            <a:r>
              <a:rPr lang="zh-CN" altLang="en-US" dirty="0" smtClean="0"/>
              <a:t>段线性流水线）</a:t>
            </a:r>
          </a:p>
          <a:p>
            <a:pPr marL="457200" lvl="1" indent="0">
              <a:buNone/>
            </a:pPr>
            <a:r>
              <a:rPr lang="zh-CN" altLang="en-US" dirty="0"/>
              <a:t> </a:t>
            </a:r>
            <a:r>
              <a:rPr lang="zh-CN" altLang="en-US" dirty="0" smtClean="0"/>
              <a:t>     </a:t>
            </a:r>
            <a:r>
              <a:rPr lang="en-US" altLang="zh-CN" dirty="0" err="1" smtClean="0"/>
              <a:t>Tk</a:t>
            </a:r>
            <a:r>
              <a:rPr lang="zh-CN" altLang="en-US" dirty="0" smtClean="0"/>
              <a:t>＝</a:t>
            </a:r>
            <a:r>
              <a:rPr lang="en-US" altLang="zh-CN" dirty="0" err="1" smtClean="0"/>
              <a:t>kΔt</a:t>
            </a:r>
            <a:r>
              <a:rPr lang="zh-CN" altLang="en-US" dirty="0" smtClean="0"/>
              <a:t>＋</a:t>
            </a:r>
            <a:r>
              <a:rPr lang="en-US" altLang="zh-CN" dirty="0" smtClean="0"/>
              <a:t>(n-1)</a:t>
            </a:r>
            <a:r>
              <a:rPr lang="en-US" altLang="zh-CN" dirty="0" err="1" smtClean="0"/>
              <a:t>Δt</a:t>
            </a:r>
            <a:r>
              <a:rPr lang="zh-CN" altLang="en-US" dirty="0" smtClean="0"/>
              <a:t>＝</a:t>
            </a:r>
            <a:r>
              <a:rPr lang="en-US" altLang="zh-CN" dirty="0" smtClean="0"/>
              <a:t>(k</a:t>
            </a:r>
            <a:r>
              <a:rPr lang="zh-CN" altLang="en-US" dirty="0" smtClean="0"/>
              <a:t>＋</a:t>
            </a:r>
            <a:r>
              <a:rPr lang="en-US" altLang="zh-CN" dirty="0" smtClean="0"/>
              <a:t>n-1)</a:t>
            </a:r>
            <a:r>
              <a:rPr lang="en-US" altLang="zh-CN" dirty="0" err="1" smtClean="0"/>
              <a:t>Δt</a:t>
            </a:r>
            <a:r>
              <a:rPr lang="en-US" altLang="zh-CN" dirty="0" smtClean="0"/>
              <a:t> </a:t>
            </a:r>
          </a:p>
          <a:p>
            <a:pPr lvl="1"/>
            <a:r>
              <a:rPr lang="zh-CN" altLang="en-US" dirty="0" smtClean="0"/>
              <a:t>流水线的实际吞吐率</a:t>
            </a:r>
            <a:endParaRPr lang="en-US" altLang="zh-CN" dirty="0" smtClean="0"/>
          </a:p>
          <a:p>
            <a:pPr lvl="1"/>
            <a:endParaRPr lang="en-US" altLang="zh-CN" dirty="0" smtClean="0"/>
          </a:p>
          <a:p>
            <a:pPr lvl="1"/>
            <a:r>
              <a:rPr lang="zh-CN" altLang="en-US" dirty="0" smtClean="0"/>
              <a:t>最大吞吐率</a:t>
            </a:r>
            <a:r>
              <a:rPr lang="en-US" altLang="zh-CN" dirty="0" smtClean="0"/>
              <a:t>: </a:t>
            </a:r>
            <a:r>
              <a:rPr lang="zh-CN" altLang="en-US" dirty="0" smtClean="0"/>
              <a:t>流水线在连续流动达到稳定状态后所得到的吞吐率。</a:t>
            </a:r>
          </a:p>
          <a:p>
            <a:pPr lvl="1"/>
            <a:endParaRPr lang="zh-CN" altLang="en-US" dirty="0" smtClean="0"/>
          </a:p>
        </p:txBody>
      </p:sp>
      <p:sp>
        <p:nvSpPr>
          <p:cNvPr id="2" name="日期占位符 1"/>
          <p:cNvSpPr>
            <a:spLocks noGrp="1"/>
          </p:cNvSpPr>
          <p:nvPr>
            <p:ph type="dt" sz="half" idx="10"/>
          </p:nvPr>
        </p:nvSpPr>
        <p:spPr/>
        <p:txBody>
          <a:bodyPr/>
          <a:lstStyle/>
          <a:p>
            <a:fld id="{DA57F583-0667-49F5-9551-C8F01563E858}" type="datetime1">
              <a:rPr lang="en-US" altLang="zh-CN" smtClean="0"/>
              <a:pPr/>
              <a:t>3/10/2020</a:t>
            </a:fld>
            <a:endParaRPr lang="en-US" altLang="zh-CN"/>
          </a:p>
        </p:txBody>
      </p:sp>
      <p:sp>
        <p:nvSpPr>
          <p:cNvPr id="315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02D528-7D66-4E23-9AF0-7403D5269EE9}" type="slidenum">
              <a:rPr lang="en-US" altLang="zh-CN" smtClean="0"/>
              <a:pPr/>
              <a:t>44</a:t>
            </a:fld>
            <a:endParaRPr lang="en-US" altLang="zh-CN"/>
          </a:p>
        </p:txBody>
      </p:sp>
      <p:graphicFrame>
        <p:nvGraphicFramePr>
          <p:cNvPr id="3074" name="Object 4"/>
          <p:cNvGraphicFramePr>
            <a:graphicFrameLocks noGrp="1" noChangeAspect="1"/>
          </p:cNvGraphicFramePr>
          <p:nvPr>
            <p:ph sz="quarter" idx="4294967295"/>
            <p:extLst>
              <p:ext uri="{D42A27DB-BD31-4B8C-83A1-F6EECF244321}">
                <p14:modId xmlns:p14="http://schemas.microsoft.com/office/powerpoint/2010/main" val="3895583468"/>
              </p:ext>
            </p:extLst>
          </p:nvPr>
        </p:nvGraphicFramePr>
        <p:xfrm>
          <a:off x="4571998" y="2174653"/>
          <a:ext cx="2073275" cy="800100"/>
        </p:xfrm>
        <a:graphic>
          <a:graphicData uri="http://schemas.openxmlformats.org/presentationml/2006/ole">
            <mc:AlternateContent xmlns:mc="http://schemas.openxmlformats.org/markup-compatibility/2006">
              <mc:Choice xmlns:v="urn:schemas-microsoft-com:vml" Requires="v">
                <p:oleObj spid="_x0000_s10371" name="公式" r:id="rId4" imgW="1053643" imgH="406224" progId="">
                  <p:embed/>
                </p:oleObj>
              </mc:Choice>
              <mc:Fallback>
                <p:oleObj name="公式" r:id="rId4" imgW="1053643"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8" y="2174653"/>
                        <a:ext cx="2073275" cy="800100"/>
                      </a:xfrm>
                      <a:prstGeom prst="rect">
                        <a:avLst/>
                      </a:prstGeom>
                      <a:solidFill>
                        <a:srgbClr val="F0F0F0"/>
                      </a:solidFill>
                    </p:spPr>
                  </p:pic>
                </p:oleObj>
              </mc:Fallback>
            </mc:AlternateContent>
          </a:graphicData>
        </a:graphic>
      </p:graphicFrame>
      <p:graphicFrame>
        <p:nvGraphicFramePr>
          <p:cNvPr id="3075" name="Object 7"/>
          <p:cNvGraphicFramePr>
            <a:graphicFrameLocks noGrp="1" noChangeAspect="1"/>
          </p:cNvGraphicFramePr>
          <p:nvPr>
            <p:ph sz="quarter" idx="4294967295"/>
            <p:extLst>
              <p:ext uri="{D42A27DB-BD31-4B8C-83A1-F6EECF244321}">
                <p14:modId xmlns:p14="http://schemas.microsoft.com/office/powerpoint/2010/main" val="1083053516"/>
              </p:ext>
            </p:extLst>
          </p:nvPr>
        </p:nvGraphicFramePr>
        <p:xfrm>
          <a:off x="4178847" y="3443932"/>
          <a:ext cx="4032250" cy="933450"/>
        </p:xfrm>
        <a:graphic>
          <a:graphicData uri="http://schemas.openxmlformats.org/presentationml/2006/ole">
            <mc:AlternateContent xmlns:mc="http://schemas.openxmlformats.org/markup-compatibility/2006">
              <mc:Choice xmlns:v="urn:schemas-microsoft-com:vml" Requires="v">
                <p:oleObj spid="_x0000_s10372" name="公式" r:id="rId6" imgW="1701800" imgH="393700" progId="">
                  <p:embed/>
                </p:oleObj>
              </mc:Choice>
              <mc:Fallback>
                <p:oleObj name="公式" r:id="rId6" imgW="1701800" imgH="3937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8847" y="3443932"/>
                        <a:ext cx="4032250" cy="933450"/>
                      </a:xfrm>
                      <a:prstGeom prst="rect">
                        <a:avLst/>
                      </a:prstGeom>
                      <a:solidFill>
                        <a:srgbClr val="F0F0F0"/>
                      </a:solidFill>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840849077"/>
              </p:ext>
            </p:extLst>
          </p:nvPr>
        </p:nvGraphicFramePr>
        <p:xfrm>
          <a:off x="256831" y="4441825"/>
          <a:ext cx="5580062" cy="1914525"/>
        </p:xfrm>
        <a:graphic>
          <a:graphicData uri="http://schemas.openxmlformats.org/drawingml/2006/table">
            <a:tbl>
              <a:tblPr/>
              <a:tblGrid>
                <a:gridCol w="398462">
                  <a:extLst>
                    <a:ext uri="{9D8B030D-6E8A-4147-A177-3AD203B41FA5}">
                      <a16:colId xmlns:a16="http://schemas.microsoft.com/office/drawing/2014/main" val="20000"/>
                    </a:ext>
                  </a:extLst>
                </a:gridCol>
                <a:gridCol w="398463">
                  <a:extLst>
                    <a:ext uri="{9D8B030D-6E8A-4147-A177-3AD203B41FA5}">
                      <a16:colId xmlns:a16="http://schemas.microsoft.com/office/drawing/2014/main" val="20001"/>
                    </a:ext>
                  </a:extLst>
                </a:gridCol>
                <a:gridCol w="398462">
                  <a:extLst>
                    <a:ext uri="{9D8B030D-6E8A-4147-A177-3AD203B41FA5}">
                      <a16:colId xmlns:a16="http://schemas.microsoft.com/office/drawing/2014/main" val="20002"/>
                    </a:ext>
                  </a:extLst>
                </a:gridCol>
                <a:gridCol w="398463">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36830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8462">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398462">
                  <a:extLst>
                    <a:ext uri="{9D8B030D-6E8A-4147-A177-3AD203B41FA5}">
                      <a16:colId xmlns:a16="http://schemas.microsoft.com/office/drawing/2014/main" val="20009"/>
                    </a:ext>
                  </a:extLst>
                </a:gridCol>
                <a:gridCol w="398463">
                  <a:extLst>
                    <a:ext uri="{9D8B030D-6E8A-4147-A177-3AD203B41FA5}">
                      <a16:colId xmlns:a16="http://schemas.microsoft.com/office/drawing/2014/main" val="20010"/>
                    </a:ext>
                  </a:extLst>
                </a:gridCol>
                <a:gridCol w="398462">
                  <a:extLst>
                    <a:ext uri="{9D8B030D-6E8A-4147-A177-3AD203B41FA5}">
                      <a16:colId xmlns:a16="http://schemas.microsoft.com/office/drawing/2014/main" val="20011"/>
                    </a:ext>
                  </a:extLst>
                </a:gridCol>
                <a:gridCol w="398463">
                  <a:extLst>
                    <a:ext uri="{9D8B030D-6E8A-4147-A177-3AD203B41FA5}">
                      <a16:colId xmlns:a16="http://schemas.microsoft.com/office/drawing/2014/main" val="20012"/>
                    </a:ext>
                  </a:extLst>
                </a:gridCol>
                <a:gridCol w="398462">
                  <a:extLst>
                    <a:ext uri="{9D8B030D-6E8A-4147-A177-3AD203B41FA5}">
                      <a16:colId xmlns:a16="http://schemas.microsoft.com/office/drawing/2014/main" val="20013"/>
                    </a:ext>
                  </a:extLst>
                </a:gridCol>
              </a:tblGrid>
              <a:tr h="476250">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S4</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S3</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S2</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S1</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76" name="Object 86"/>
          <p:cNvGraphicFramePr>
            <a:graphicFrameLocks noChangeAspect="1"/>
          </p:cNvGraphicFramePr>
          <p:nvPr>
            <p:extLst>
              <p:ext uri="{D42A27DB-BD31-4B8C-83A1-F6EECF244321}">
                <p14:modId xmlns:p14="http://schemas.microsoft.com/office/powerpoint/2010/main" val="2069143278"/>
              </p:ext>
            </p:extLst>
          </p:nvPr>
        </p:nvGraphicFramePr>
        <p:xfrm>
          <a:off x="5969692" y="5128125"/>
          <a:ext cx="2376488" cy="774700"/>
        </p:xfrm>
        <a:graphic>
          <a:graphicData uri="http://schemas.openxmlformats.org/presentationml/2006/ole">
            <mc:AlternateContent xmlns:mc="http://schemas.openxmlformats.org/markup-compatibility/2006">
              <mc:Choice xmlns:v="urn:schemas-microsoft-com:vml" Requires="v">
                <p:oleObj spid="_x0000_s10373" name="公式" r:id="rId8" imgW="1130300" imgH="368300" progId="">
                  <p:embed/>
                </p:oleObj>
              </mc:Choice>
              <mc:Fallback>
                <p:oleObj name="公式" r:id="rId8" imgW="1130300" imgH="368300"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692" y="5128125"/>
                        <a:ext cx="2376488" cy="77470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413653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en-US" altLang="zh-CN" smtClean="0"/>
              <a:t>TP</a:t>
            </a:r>
            <a:r>
              <a:rPr lang="zh-CN" altLang="en-US" smtClean="0"/>
              <a:t>与</a:t>
            </a:r>
            <a:r>
              <a:rPr lang="en-US" altLang="zh-CN" smtClean="0"/>
              <a:t>Tpmax</a:t>
            </a:r>
            <a:r>
              <a:rPr lang="zh-CN" altLang="en-US" smtClean="0"/>
              <a:t>的关系</a:t>
            </a:r>
          </a:p>
        </p:txBody>
      </p:sp>
      <p:sp>
        <p:nvSpPr>
          <p:cNvPr id="4099" name="Rectangle 3" descr="Rectangle: Click to edit Master text styles&#10;Second level&#10;Third level&#10;Fourth level&#10;Fifth level"/>
          <p:cNvSpPr>
            <a:spLocks noGrp="1" noChangeArrowheads="1"/>
          </p:cNvSpPr>
          <p:nvPr>
            <p:ph idx="1"/>
          </p:nvPr>
        </p:nvSpPr>
        <p:spPr/>
        <p:txBody>
          <a:bodyPr>
            <a:normAutofit/>
          </a:bodyPr>
          <a:lstStyle/>
          <a:p>
            <a:pPr lvl="1"/>
            <a:r>
              <a:rPr lang="zh-CN" altLang="en-US" dirty="0" smtClean="0"/>
              <a:t>最大吞吐率与实际吞吐率的关系</a:t>
            </a:r>
            <a:endParaRPr lang="en-US" altLang="zh-CN" dirty="0" smtClean="0"/>
          </a:p>
          <a:p>
            <a:pPr lvl="1"/>
            <a:endParaRPr lang="en-US" altLang="zh-CN" dirty="0" smtClean="0"/>
          </a:p>
          <a:p>
            <a:pPr lvl="1"/>
            <a:endParaRPr lang="en-US" altLang="zh-CN" dirty="0" smtClean="0"/>
          </a:p>
          <a:p>
            <a:pPr lvl="2"/>
            <a:r>
              <a:rPr lang="zh-CN" altLang="en-US" dirty="0" smtClean="0"/>
              <a:t>流水线的实际吞吐率小于最大吞吐率，它除了与每个段的时间有关外，还与流水线的段数</a:t>
            </a:r>
            <a:r>
              <a:rPr lang="en-US" altLang="zh-CN" dirty="0" smtClean="0"/>
              <a:t>k</a:t>
            </a:r>
            <a:r>
              <a:rPr lang="zh-CN" altLang="en-US" dirty="0" smtClean="0"/>
              <a:t>以及输入到流水线中的任务数</a:t>
            </a:r>
            <a:r>
              <a:rPr lang="en-US" altLang="zh-CN" dirty="0" smtClean="0"/>
              <a:t>n</a:t>
            </a:r>
            <a:r>
              <a:rPr lang="zh-CN" altLang="en-US" dirty="0" smtClean="0"/>
              <a:t>有关。</a:t>
            </a:r>
            <a:endParaRPr lang="en-US" altLang="zh-CN" dirty="0" smtClean="0"/>
          </a:p>
          <a:p>
            <a:pPr lvl="2"/>
            <a:r>
              <a:rPr lang="zh-CN" altLang="en-US" dirty="0" smtClean="0"/>
              <a:t>只有当</a:t>
            </a:r>
            <a:r>
              <a:rPr lang="en-US" altLang="zh-CN" dirty="0" smtClean="0"/>
              <a:t>n&gt;&gt;k</a:t>
            </a:r>
            <a:r>
              <a:rPr lang="zh-CN" altLang="en-US" dirty="0" smtClean="0"/>
              <a:t>时，才有</a:t>
            </a:r>
            <a:r>
              <a:rPr lang="en-US" altLang="zh-CN" dirty="0" err="1" smtClean="0"/>
              <a:t>TP≈TPmax</a:t>
            </a:r>
            <a:r>
              <a:rPr lang="zh-CN" altLang="en-US" dirty="0" smtClean="0"/>
              <a:t>。 </a:t>
            </a:r>
          </a:p>
        </p:txBody>
      </p:sp>
      <p:sp>
        <p:nvSpPr>
          <p:cNvPr id="2" name="日期占位符 1"/>
          <p:cNvSpPr>
            <a:spLocks noGrp="1"/>
          </p:cNvSpPr>
          <p:nvPr>
            <p:ph type="dt" sz="half" idx="10"/>
          </p:nvPr>
        </p:nvSpPr>
        <p:spPr/>
        <p:txBody>
          <a:bodyPr/>
          <a:lstStyle/>
          <a:p>
            <a:fld id="{BBE1DFFE-AACC-4830-8A0E-141198141968}" type="datetime1">
              <a:rPr lang="en-US" altLang="zh-CN" smtClean="0"/>
              <a:pPr/>
              <a:t>3/10/2020</a:t>
            </a:fld>
            <a:endParaRPr lang="en-US" altLang="zh-CN"/>
          </a:p>
        </p:txBody>
      </p:sp>
      <p:sp>
        <p:nvSpPr>
          <p:cNvPr id="410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4947D8EC-3311-430B-9C4B-C0A687C62A79}" type="slidenum">
              <a:rPr lang="en-US" altLang="zh-CN" smtClean="0"/>
              <a:pPr/>
              <a:t>45</a:t>
            </a:fld>
            <a:endParaRPr lang="en-US" altLang="zh-CN"/>
          </a:p>
        </p:txBody>
      </p:sp>
      <p:graphicFrame>
        <p:nvGraphicFramePr>
          <p:cNvPr id="4098" name="Object 4"/>
          <p:cNvGraphicFramePr>
            <a:graphicFrameLocks noGrp="1" noChangeAspect="1"/>
          </p:cNvGraphicFramePr>
          <p:nvPr>
            <p:ph sz="half" idx="4294967295"/>
            <p:extLst>
              <p:ext uri="{D42A27DB-BD31-4B8C-83A1-F6EECF244321}">
                <p14:modId xmlns:p14="http://schemas.microsoft.com/office/powerpoint/2010/main" val="171519970"/>
              </p:ext>
            </p:extLst>
          </p:nvPr>
        </p:nvGraphicFramePr>
        <p:xfrm>
          <a:off x="2427316" y="1784148"/>
          <a:ext cx="3024188" cy="985837"/>
        </p:xfrm>
        <a:graphic>
          <a:graphicData uri="http://schemas.openxmlformats.org/presentationml/2006/ole">
            <mc:AlternateContent xmlns:mc="http://schemas.openxmlformats.org/markup-compatibility/2006">
              <mc:Choice xmlns:v="urn:schemas-microsoft-com:vml" Requires="v">
                <p:oleObj spid="_x0000_s31776" name="公式" r:id="rId4" imgW="1130300" imgH="368300" progId="">
                  <p:embed/>
                </p:oleObj>
              </mc:Choice>
              <mc:Fallback>
                <p:oleObj name="公式" r:id="rId4" imgW="1130300" imgH="368300" progId="">
                  <p:embed/>
                  <p:pic>
                    <p:nvPicPr>
                      <p:cNvPr id="0" name="Picture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316" y="1784148"/>
                        <a:ext cx="3024188" cy="985837"/>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751018646"/>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p:txBody>
          <a:bodyPr/>
          <a:lstStyle/>
          <a:p>
            <a:r>
              <a:rPr lang="zh-CN" altLang="en-US" smtClean="0"/>
              <a:t>流水线中的瓶颈</a:t>
            </a:r>
            <a:r>
              <a:rPr lang="en-US" altLang="zh-CN" smtClean="0"/>
              <a:t>——</a:t>
            </a:r>
            <a:r>
              <a:rPr lang="zh-CN" altLang="en-US" smtClean="0"/>
              <a:t>最慢的段</a:t>
            </a:r>
            <a:endParaRPr lang="zh-CN" altLang="en-US" dirty="0" smtClean="0"/>
          </a:p>
        </p:txBody>
      </p:sp>
      <p:sp>
        <p:nvSpPr>
          <p:cNvPr id="37890" name="Rectangle 3" descr="Rectangle: Click to edit Master text styles&#10;Second level&#10;Third level&#10;Fourth level&#10;Fifth level"/>
          <p:cNvSpPr>
            <a:spLocks noGrp="1" noChangeArrowheads="1"/>
          </p:cNvSpPr>
          <p:nvPr>
            <p:ph idx="1"/>
          </p:nvPr>
        </p:nvSpPr>
        <p:spPr>
          <a:xfrm>
            <a:off x="515388" y="1105917"/>
            <a:ext cx="8229600" cy="5444511"/>
          </a:xfrm>
        </p:spPr>
        <p:txBody>
          <a:bodyPr>
            <a:normAutofit fontScale="70000" lnSpcReduction="20000"/>
          </a:bodyPr>
          <a:lstStyle/>
          <a:p>
            <a:pPr marL="0" indent="0">
              <a:buNone/>
            </a:pPr>
            <a:r>
              <a:rPr lang="en-US" altLang="zh-CN" dirty="0" smtClean="0"/>
              <a:t>2. </a:t>
            </a:r>
            <a:r>
              <a:rPr lang="zh-CN" altLang="en-US" dirty="0" smtClean="0"/>
              <a:t>各段时间不完全相等的流水线 </a:t>
            </a:r>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en-US" altLang="zh-CN" dirty="0"/>
          </a:p>
          <a:p>
            <a:pPr lvl="1"/>
            <a:r>
              <a:rPr lang="zh-CN" altLang="en-US" dirty="0" smtClean="0"/>
              <a:t>各段时间不等的流水线及其时空图</a:t>
            </a:r>
          </a:p>
          <a:p>
            <a:pPr lvl="2"/>
            <a:r>
              <a:rPr lang="zh-CN" altLang="en-US" dirty="0" smtClean="0"/>
              <a:t>一条</a:t>
            </a:r>
            <a:r>
              <a:rPr lang="en-US" altLang="zh-CN" dirty="0" smtClean="0"/>
              <a:t>4</a:t>
            </a:r>
            <a:r>
              <a:rPr lang="zh-CN" altLang="en-US" dirty="0" smtClean="0"/>
              <a:t>段的流水线</a:t>
            </a:r>
          </a:p>
          <a:p>
            <a:pPr lvl="2"/>
            <a:r>
              <a:rPr lang="en-US" altLang="zh-CN" dirty="0" smtClean="0"/>
              <a:t>S1</a:t>
            </a:r>
            <a:r>
              <a:rPr lang="zh-CN" altLang="en-US" dirty="0" smtClean="0"/>
              <a:t>，</a:t>
            </a:r>
            <a:r>
              <a:rPr lang="en-US" altLang="zh-CN" dirty="0" smtClean="0"/>
              <a:t>S3</a:t>
            </a:r>
            <a:r>
              <a:rPr lang="zh-CN" altLang="en-US" dirty="0" smtClean="0"/>
              <a:t>，</a:t>
            </a:r>
            <a:r>
              <a:rPr lang="en-US" altLang="zh-CN" dirty="0" smtClean="0"/>
              <a:t>S4</a:t>
            </a:r>
            <a:r>
              <a:rPr lang="zh-CN" altLang="en-US" dirty="0" smtClean="0"/>
              <a:t>各段的时间：</a:t>
            </a:r>
            <a:r>
              <a:rPr lang="en-US" altLang="zh-CN" dirty="0" err="1" smtClean="0"/>
              <a:t>Δt</a:t>
            </a:r>
            <a:endParaRPr lang="en-US" altLang="zh-CN" dirty="0" smtClean="0"/>
          </a:p>
          <a:p>
            <a:pPr lvl="2"/>
            <a:r>
              <a:rPr lang="en-US" altLang="zh-CN" dirty="0" smtClean="0"/>
              <a:t>S2</a:t>
            </a:r>
            <a:r>
              <a:rPr lang="zh-CN" altLang="en-US" dirty="0" smtClean="0"/>
              <a:t>的时间：</a:t>
            </a:r>
            <a:r>
              <a:rPr lang="en-US" altLang="zh-CN" dirty="0" smtClean="0"/>
              <a:t>3Δt </a:t>
            </a:r>
            <a:r>
              <a:rPr lang="zh-CN" altLang="en-US" dirty="0" smtClean="0"/>
              <a:t>（瓶颈段）</a:t>
            </a:r>
          </a:p>
          <a:p>
            <a:pPr lvl="1"/>
            <a:r>
              <a:rPr lang="zh-CN" altLang="en-US" dirty="0" smtClean="0"/>
              <a:t>流水线中这种时间最长的段称为流水线的瓶颈段</a:t>
            </a:r>
          </a:p>
        </p:txBody>
      </p:sp>
      <p:sp>
        <p:nvSpPr>
          <p:cNvPr id="2" name="日期占位符 1"/>
          <p:cNvSpPr>
            <a:spLocks noGrp="1"/>
          </p:cNvSpPr>
          <p:nvPr>
            <p:ph type="dt" sz="half" idx="10"/>
          </p:nvPr>
        </p:nvSpPr>
        <p:spPr/>
        <p:txBody>
          <a:bodyPr/>
          <a:lstStyle/>
          <a:p>
            <a:fld id="{D3DBA599-44BD-4287-8563-4B9343B84BD8}" type="datetime1">
              <a:rPr lang="en-US" altLang="zh-CN" smtClean="0"/>
              <a:pPr/>
              <a:t>3/10/2020</a:t>
            </a:fld>
            <a:endParaRPr lang="zh-CN" altLang="en-US"/>
          </a:p>
        </p:txBody>
      </p:sp>
      <p:sp>
        <p:nvSpPr>
          <p:cNvPr id="3789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8D892F52-462D-416B-BBB2-FF9F37D514E3}" type="slidenum">
              <a:rPr lang="en-US" altLang="zh-CN" smtClean="0"/>
              <a:pPr/>
              <a:t>46</a:t>
            </a:fld>
            <a:endParaRPr lang="en-US" altLang="zh-CN" dirty="0"/>
          </a:p>
        </p:txBody>
      </p:sp>
      <p:pic>
        <p:nvPicPr>
          <p:cNvPr id="13" name="Picture 4" descr="arch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903" y="1468467"/>
            <a:ext cx="5296939" cy="338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42545"/>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5124"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各段时间不等的流水线的实际吞吐率：</a:t>
            </a:r>
          </a:p>
          <a:p>
            <a:pPr marL="914400" lvl="2" indent="0">
              <a:buNone/>
            </a:pPr>
            <a:r>
              <a:rPr lang="zh-CN" altLang="en-US" dirty="0" smtClean="0"/>
              <a:t>（ </a:t>
            </a:r>
            <a:r>
              <a:rPr lang="en-US" altLang="zh-CN" dirty="0" err="1" smtClean="0"/>
              <a:t>Δti</a:t>
            </a:r>
            <a:r>
              <a:rPr lang="zh-CN" altLang="en-US" dirty="0" smtClean="0"/>
              <a:t>为第</a:t>
            </a:r>
            <a:r>
              <a:rPr lang="en-US" altLang="zh-CN" dirty="0" err="1" smtClean="0"/>
              <a:t>i</a:t>
            </a:r>
            <a:r>
              <a:rPr lang="zh-CN" altLang="en-US" dirty="0" smtClean="0"/>
              <a:t>段的时间，共有</a:t>
            </a:r>
            <a:r>
              <a:rPr lang="en-US" altLang="zh-CN" dirty="0" smtClean="0"/>
              <a:t>k</a:t>
            </a:r>
            <a:r>
              <a:rPr lang="zh-CN" altLang="en-US" dirty="0" smtClean="0"/>
              <a:t>个段 ）</a:t>
            </a:r>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流水线的最大吞吐率为</a:t>
            </a:r>
          </a:p>
          <a:p>
            <a:pPr lvl="2"/>
            <a:endParaRPr lang="en-US" altLang="zh-CN" dirty="0" smtClean="0"/>
          </a:p>
          <a:p>
            <a:pPr lvl="2"/>
            <a:endParaRPr lang="zh-CN" altLang="en-US" dirty="0" smtClean="0"/>
          </a:p>
        </p:txBody>
      </p:sp>
      <p:sp>
        <p:nvSpPr>
          <p:cNvPr id="2" name="日期占位符 1"/>
          <p:cNvSpPr>
            <a:spLocks noGrp="1"/>
          </p:cNvSpPr>
          <p:nvPr>
            <p:ph type="dt" sz="half" idx="10"/>
          </p:nvPr>
        </p:nvSpPr>
        <p:spPr/>
        <p:txBody>
          <a:bodyPr/>
          <a:lstStyle/>
          <a:p>
            <a:fld id="{009886E3-A42F-4FF1-8450-F7B351C83EE2}" type="datetime1">
              <a:rPr lang="en-US" altLang="zh-CN" smtClean="0"/>
              <a:pPr/>
              <a:t>3/10/2020</a:t>
            </a:fld>
            <a:endParaRPr lang="en-US" altLang="zh-CN"/>
          </a:p>
        </p:txBody>
      </p:sp>
      <p:sp>
        <p:nvSpPr>
          <p:cNvPr id="512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47EF37-480D-4F05-8FFB-1C67543BF21C}" type="slidenum">
              <a:rPr lang="en-US" altLang="zh-CN" smtClean="0"/>
              <a:pPr/>
              <a:t>47</a:t>
            </a:fld>
            <a:endParaRPr lang="en-US" altLang="zh-CN"/>
          </a:p>
        </p:txBody>
      </p:sp>
      <p:graphicFrame>
        <p:nvGraphicFramePr>
          <p:cNvPr id="5122" name="Object 4"/>
          <p:cNvGraphicFramePr>
            <a:graphicFrameLocks noGrp="1" noChangeAspect="1"/>
          </p:cNvGraphicFramePr>
          <p:nvPr>
            <p:ph sz="quarter" idx="4294967295"/>
            <p:extLst>
              <p:ext uri="{D42A27DB-BD31-4B8C-83A1-F6EECF244321}">
                <p14:modId xmlns:p14="http://schemas.microsoft.com/office/powerpoint/2010/main" val="2881148953"/>
              </p:ext>
            </p:extLst>
          </p:nvPr>
        </p:nvGraphicFramePr>
        <p:xfrm>
          <a:off x="2483644" y="2394839"/>
          <a:ext cx="4176712" cy="1071563"/>
        </p:xfrm>
        <a:graphic>
          <a:graphicData uri="http://schemas.openxmlformats.org/presentationml/2006/ole">
            <mc:AlternateContent xmlns:mc="http://schemas.openxmlformats.org/markup-compatibility/2006">
              <mc:Choice xmlns:v="urn:schemas-microsoft-com:vml" Requires="v">
                <p:oleObj spid="_x0000_s32830" name="公式" r:id="rId4" imgW="2374900" imgH="609600" progId="">
                  <p:embed/>
                </p:oleObj>
              </mc:Choice>
              <mc:Fallback>
                <p:oleObj name="公式" r:id="rId4" imgW="2374900" imgH="609600" progId="">
                  <p:embed/>
                  <p:pic>
                    <p:nvPicPr>
                      <p:cNvPr id="0" name="Picture 1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644" y="2394839"/>
                        <a:ext cx="4176712" cy="1071563"/>
                      </a:xfrm>
                      <a:prstGeom prst="rect">
                        <a:avLst/>
                      </a:prstGeom>
                      <a:solidFill>
                        <a:srgbClr val="F0F0F0"/>
                      </a:solidFill>
                    </p:spPr>
                  </p:pic>
                </p:oleObj>
              </mc:Fallback>
            </mc:AlternateContent>
          </a:graphicData>
        </a:graphic>
      </p:graphicFrame>
      <p:graphicFrame>
        <p:nvGraphicFramePr>
          <p:cNvPr id="5123" name="Object 8"/>
          <p:cNvGraphicFramePr>
            <a:graphicFrameLocks noGrp="1" noChangeAspect="1"/>
          </p:cNvGraphicFramePr>
          <p:nvPr>
            <p:ph sz="quarter" idx="4294967295"/>
            <p:extLst>
              <p:ext uri="{D42A27DB-BD31-4B8C-83A1-F6EECF244321}">
                <p14:modId xmlns:p14="http://schemas.microsoft.com/office/powerpoint/2010/main" val="3429123607"/>
              </p:ext>
            </p:extLst>
          </p:nvPr>
        </p:nvGraphicFramePr>
        <p:xfrm>
          <a:off x="2706226" y="4693086"/>
          <a:ext cx="4176712" cy="1036638"/>
        </p:xfrm>
        <a:graphic>
          <a:graphicData uri="http://schemas.openxmlformats.org/presentationml/2006/ole">
            <mc:AlternateContent xmlns:mc="http://schemas.openxmlformats.org/markup-compatibility/2006">
              <mc:Choice xmlns:v="urn:schemas-microsoft-com:vml" Requires="v">
                <p:oleObj spid="_x0000_s32831" name="公式" r:id="rId6" imgW="1637589" imgH="406224" progId="">
                  <p:embed/>
                </p:oleObj>
              </mc:Choice>
              <mc:Fallback>
                <p:oleObj name="公式" r:id="rId6" imgW="1637589" imgH="406224" progId="">
                  <p:embed/>
                  <p:pic>
                    <p:nvPicPr>
                      <p:cNvPr id="0" name="Picture 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6226" y="4693086"/>
                        <a:ext cx="4176712" cy="1036638"/>
                      </a:xfrm>
                      <a:prstGeom prst="rect">
                        <a:avLst/>
                      </a:prstGeom>
                      <a:solidFill>
                        <a:srgbClr val="F0F0F0"/>
                      </a:solidFill>
                    </p:spPr>
                  </p:pic>
                </p:oleObj>
              </mc:Fallback>
            </mc:AlternateContent>
          </a:graphicData>
        </a:graphic>
      </p:graphicFrame>
      <p:sp>
        <p:nvSpPr>
          <p:cNvPr id="5125" name="Rectangle 7" descr="Rectangle: Click to edit Master text styles&#10;Second level&#10;Third level&#10;Fourth level&#10;Fifth level"/>
          <p:cNvSpPr>
            <a:spLocks noChangeArrowheads="1"/>
          </p:cNvSpPr>
          <p:nvPr/>
        </p:nvSpPr>
        <p:spPr bwMode="auto">
          <a:xfrm>
            <a:off x="685800" y="3711623"/>
            <a:ext cx="7054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1085850" indent="-457200">
              <a:defRPr>
                <a:solidFill>
                  <a:schemeClr val="tx1"/>
                </a:solidFill>
                <a:latin typeface="Arial" panose="020B0604020202020204" pitchFamily="34" charset="0"/>
              </a:defRPr>
            </a:lvl2pPr>
            <a:lvl3pPr marL="1714500" indent="-4572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eaLnBrk="1" hangingPunct="1">
              <a:lnSpc>
                <a:spcPct val="110000"/>
              </a:lnSpc>
              <a:spcBef>
                <a:spcPct val="20000"/>
              </a:spcBef>
              <a:buClr>
                <a:schemeClr val="hlink"/>
              </a:buClr>
              <a:buSzPct val="60000"/>
              <a:buFont typeface="Wingdings" panose="05000000000000000000" pitchFamily="2" charset="2"/>
              <a:buNone/>
            </a:pPr>
            <a:endParaRPr kumimoji="1" lang="en-US" altLang="zh-CN" b="1" dirty="0">
              <a:solidFill>
                <a:srgbClr val="000000"/>
              </a:solidFill>
              <a:latin typeface="+mj-ea"/>
              <a:ea typeface="+mj-ea"/>
            </a:endParaRPr>
          </a:p>
        </p:txBody>
      </p:sp>
    </p:spTree>
    <p:extLst>
      <p:ext uri="{BB962C8B-B14F-4D97-AF65-F5344CB8AC3E}">
        <p14:creationId xmlns:p14="http://schemas.microsoft.com/office/powerpoint/2010/main" val="213058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6148" name="Rectangle 3" descr="Rectangle: Click to edit Master text styles&#10;Second level&#10;Third level&#10;Fourth level&#10;Fifth level"/>
          <p:cNvSpPr>
            <a:spLocks noGrp="1" noChangeArrowheads="1"/>
          </p:cNvSpPr>
          <p:nvPr>
            <p:ph idx="1"/>
          </p:nvPr>
        </p:nvSpPr>
        <p:spPr/>
        <p:txBody>
          <a:bodyPr/>
          <a:lstStyle/>
          <a:p>
            <a:pPr lvl="1"/>
            <a:r>
              <a:rPr lang="en-US" altLang="zh-CN" dirty="0" smtClean="0"/>
              <a:t> </a:t>
            </a:r>
            <a:r>
              <a:rPr lang="zh-CN" altLang="en-US" dirty="0" smtClean="0"/>
              <a:t>例如：一条</a:t>
            </a:r>
            <a:r>
              <a:rPr lang="en-US" altLang="zh-CN" dirty="0" smtClean="0"/>
              <a:t>4</a:t>
            </a:r>
            <a:r>
              <a:rPr lang="zh-CN" altLang="en-US" dirty="0" smtClean="0"/>
              <a:t>段的流水线中，</a:t>
            </a:r>
            <a:r>
              <a:rPr lang="en-US" altLang="zh-CN" dirty="0" smtClean="0"/>
              <a:t>S1</a:t>
            </a:r>
            <a:r>
              <a:rPr lang="zh-CN" altLang="en-US" dirty="0" smtClean="0"/>
              <a:t>，</a:t>
            </a:r>
            <a:r>
              <a:rPr lang="en-US" altLang="zh-CN" dirty="0" smtClean="0"/>
              <a:t>S2</a:t>
            </a:r>
            <a:r>
              <a:rPr lang="zh-CN" altLang="en-US" dirty="0" smtClean="0"/>
              <a:t>，</a:t>
            </a:r>
            <a:r>
              <a:rPr lang="en-US" altLang="zh-CN" dirty="0" smtClean="0"/>
              <a:t>S4</a:t>
            </a:r>
            <a:r>
              <a:rPr lang="zh-CN" altLang="en-US" dirty="0" smtClean="0"/>
              <a:t>各段的时间都是</a:t>
            </a:r>
            <a:r>
              <a:rPr lang="en-US" altLang="zh-CN" dirty="0" err="1" smtClean="0"/>
              <a:t>Δt</a:t>
            </a:r>
            <a:r>
              <a:rPr lang="zh-CN" altLang="en-US" dirty="0" smtClean="0"/>
              <a:t>，唯有</a:t>
            </a:r>
            <a:r>
              <a:rPr lang="en-US" altLang="zh-CN" dirty="0" smtClean="0"/>
              <a:t>S3</a:t>
            </a:r>
            <a:r>
              <a:rPr lang="zh-CN" altLang="en-US" dirty="0" smtClean="0"/>
              <a:t>的时间是</a:t>
            </a:r>
            <a:r>
              <a:rPr lang="en-US" altLang="zh-CN" dirty="0" smtClean="0"/>
              <a:t>3Δt</a:t>
            </a:r>
            <a:r>
              <a:rPr lang="zh-CN" altLang="en-US" dirty="0" smtClean="0"/>
              <a:t>。 </a:t>
            </a:r>
          </a:p>
        </p:txBody>
      </p:sp>
      <p:sp>
        <p:nvSpPr>
          <p:cNvPr id="2" name="日期占位符 1"/>
          <p:cNvSpPr>
            <a:spLocks noGrp="1"/>
          </p:cNvSpPr>
          <p:nvPr>
            <p:ph type="dt" sz="half" idx="10"/>
          </p:nvPr>
        </p:nvSpPr>
        <p:spPr/>
        <p:txBody>
          <a:bodyPr/>
          <a:lstStyle/>
          <a:p>
            <a:fld id="{E042CA6E-E46E-4732-ACEA-47102C12FF25}" type="datetime1">
              <a:rPr lang="en-US" altLang="zh-CN" smtClean="0"/>
              <a:pPr/>
              <a:t>3/10/2020</a:t>
            </a:fld>
            <a:endParaRPr lang="en-US" altLang="zh-CN"/>
          </a:p>
        </p:txBody>
      </p:sp>
      <p:sp>
        <p:nvSpPr>
          <p:cNvPr id="615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58FC8E-C5AA-472A-9DCE-6F05EB5A9DFD}" type="slidenum">
              <a:rPr lang="en-US" altLang="zh-CN" smtClean="0"/>
              <a:pPr/>
              <a:t>48</a:t>
            </a:fld>
            <a:endParaRPr lang="en-US" altLang="zh-CN"/>
          </a:p>
        </p:txBody>
      </p:sp>
      <p:graphicFrame>
        <p:nvGraphicFramePr>
          <p:cNvPr id="6146" name="Object 4"/>
          <p:cNvGraphicFramePr>
            <a:graphicFrameLocks noGrp="1" noChangeAspect="1"/>
          </p:cNvGraphicFramePr>
          <p:nvPr>
            <p:ph sz="quarter" idx="4294967295"/>
            <p:extLst>
              <p:ext uri="{D42A27DB-BD31-4B8C-83A1-F6EECF244321}">
                <p14:modId xmlns:p14="http://schemas.microsoft.com/office/powerpoint/2010/main" val="3752117451"/>
              </p:ext>
            </p:extLst>
          </p:nvPr>
        </p:nvGraphicFramePr>
        <p:xfrm>
          <a:off x="1741112" y="2233385"/>
          <a:ext cx="6480175" cy="1092200"/>
        </p:xfrm>
        <a:graphic>
          <a:graphicData uri="http://schemas.openxmlformats.org/presentationml/2006/ole">
            <mc:AlternateContent xmlns:mc="http://schemas.openxmlformats.org/markup-compatibility/2006">
              <mc:Choice xmlns:v="urn:schemas-microsoft-com:vml" Requires="v">
                <p:oleObj spid="_x0000_s13396" name="图片" r:id="rId4" imgW="3501892" imgH="592299" progId="Word.Picture.8">
                  <p:embed/>
                </p:oleObj>
              </mc:Choice>
              <mc:Fallback>
                <p:oleObj name="图片" r:id="rId4" imgW="3501892" imgH="592299"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112" y="2233385"/>
                        <a:ext cx="6480175"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
          <p:cNvGraphicFramePr>
            <a:graphicFrameLocks noGrp="1" noChangeAspect="1"/>
          </p:cNvGraphicFramePr>
          <p:nvPr>
            <p:ph sz="quarter" idx="4294967295"/>
            <p:extLst>
              <p:ext uri="{D42A27DB-BD31-4B8C-83A1-F6EECF244321}">
                <p14:modId xmlns:p14="http://schemas.microsoft.com/office/powerpoint/2010/main" val="2106745558"/>
              </p:ext>
            </p:extLst>
          </p:nvPr>
        </p:nvGraphicFramePr>
        <p:xfrm>
          <a:off x="3758406" y="4173538"/>
          <a:ext cx="1627187" cy="842962"/>
        </p:xfrm>
        <a:graphic>
          <a:graphicData uri="http://schemas.openxmlformats.org/presentationml/2006/ole">
            <mc:AlternateContent xmlns:mc="http://schemas.openxmlformats.org/markup-compatibility/2006">
              <mc:Choice xmlns:v="urn:schemas-microsoft-com:vml" Requires="v">
                <p:oleObj spid="_x0000_s13397" name="公式" r:id="rId6" imgW="711200" imgH="368300" progId="">
                  <p:embed/>
                </p:oleObj>
              </mc:Choice>
              <mc:Fallback>
                <p:oleObj name="公式" r:id="rId6" imgW="7112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8406" y="4173538"/>
                        <a:ext cx="1627187" cy="842962"/>
                      </a:xfrm>
                      <a:prstGeom prst="rect">
                        <a:avLst/>
                      </a:prstGeom>
                      <a:solidFill>
                        <a:srgbClr val="F0F0F0"/>
                      </a:solidFill>
                    </p:spPr>
                  </p:pic>
                </p:oleObj>
              </mc:Fallback>
            </mc:AlternateContent>
          </a:graphicData>
        </a:graphic>
      </p:graphicFrame>
      <p:sp>
        <p:nvSpPr>
          <p:cNvPr id="6149" name="Text Box 7"/>
          <p:cNvSpPr txBox="1">
            <a:spLocks noChangeArrowheads="1"/>
          </p:cNvSpPr>
          <p:nvPr/>
        </p:nvSpPr>
        <p:spPr bwMode="auto">
          <a:xfrm>
            <a:off x="1547813" y="3716338"/>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a:latin typeface="+mj-ea"/>
                <a:ea typeface="+mj-ea"/>
              </a:rPr>
              <a:t>最大吞吐率为</a:t>
            </a:r>
            <a:endParaRPr kumimoji="1" lang="zh-CN" altLang="en-US" sz="2600" dirty="0">
              <a:latin typeface="+mj-ea"/>
              <a:ea typeface="+mj-ea"/>
            </a:endParaRPr>
          </a:p>
        </p:txBody>
      </p:sp>
    </p:spTree>
    <p:extLst>
      <p:ext uri="{BB962C8B-B14F-4D97-AF65-F5344CB8AC3E}">
        <p14:creationId xmlns:p14="http://schemas.microsoft.com/office/powerpoint/2010/main" val="174379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descr="Rectangle: Click to edit Master text styles&#10;Second level&#10;Third level&#10;Fourth level&#10;Fifth level"/>
          <p:cNvSpPr>
            <a:spLocks noGrp="1" noChangeArrowheads="1"/>
          </p:cNvSpPr>
          <p:nvPr>
            <p:ph type="body" sz="half" idx="1"/>
          </p:nvPr>
        </p:nvSpPr>
        <p:spPr>
          <a:xfrm>
            <a:off x="685800" y="1219200"/>
            <a:ext cx="7486650" cy="2281238"/>
          </a:xfrm>
        </p:spPr>
        <p:txBody>
          <a:bodyPr/>
          <a:lstStyle/>
          <a:p>
            <a:pPr marL="457200" indent="-457200" eaLnBrk="1" hangingPunct="1">
              <a:buFont typeface="Wingdings" panose="05000000000000000000" pitchFamily="2" charset="2"/>
              <a:buAutoNum type="arabicPeriod" startAt="3"/>
            </a:pPr>
            <a:r>
              <a:rPr lang="zh-CN" altLang="en-US" dirty="0" smtClean="0">
                <a:latin typeface="+mj-ea"/>
                <a:ea typeface="+mj-ea"/>
              </a:rPr>
              <a:t>解决流水线瓶颈问题的常用方法       </a:t>
            </a:r>
            <a:endParaRPr lang="zh-CN" altLang="en-US" dirty="0" smtClean="0">
              <a:solidFill>
                <a:srgbClr val="FFFF66"/>
              </a:solidFill>
              <a:latin typeface="+mj-ea"/>
              <a:ea typeface="+mj-ea"/>
            </a:endParaRPr>
          </a:p>
          <a:p>
            <a:pPr marL="1085850" lvl="1" indent="-457200" eaLnBrk="1" hangingPunct="1"/>
            <a:r>
              <a:rPr lang="zh-CN" altLang="en-US" sz="1800" dirty="0" smtClean="0">
                <a:latin typeface="+mj-ea"/>
                <a:ea typeface="+mj-ea"/>
              </a:rPr>
              <a:t>细分瓶颈段</a:t>
            </a:r>
          </a:p>
          <a:p>
            <a:pPr lvl="2" eaLnBrk="1" hangingPunct="1">
              <a:buFont typeface="Wingdings" panose="05000000000000000000" pitchFamily="2" charset="2"/>
              <a:buNone/>
            </a:pPr>
            <a:r>
              <a:rPr lang="zh-CN" altLang="en-US" sz="1800" dirty="0" smtClean="0">
                <a:latin typeface="+mj-ea"/>
                <a:ea typeface="+mj-ea"/>
              </a:rPr>
              <a:t> </a:t>
            </a:r>
            <a:r>
              <a:rPr lang="zh-CN" altLang="en-US" sz="1800" dirty="0" smtClean="0">
                <a:solidFill>
                  <a:srgbClr val="E24C05"/>
                </a:solidFill>
                <a:latin typeface="+mj-ea"/>
                <a:ea typeface="+mj-ea"/>
              </a:rPr>
              <a:t>例如：</a:t>
            </a:r>
            <a:r>
              <a:rPr lang="zh-CN" altLang="en-US" sz="1800" dirty="0" smtClean="0">
                <a:latin typeface="+mj-ea"/>
                <a:ea typeface="+mj-ea"/>
              </a:rPr>
              <a:t>对前面的</a:t>
            </a:r>
            <a:r>
              <a:rPr lang="en-US" altLang="zh-CN" sz="1800" dirty="0" smtClean="0">
                <a:solidFill>
                  <a:srgbClr val="9933FF"/>
                </a:solidFill>
                <a:latin typeface="+mj-ea"/>
                <a:ea typeface="+mj-ea"/>
              </a:rPr>
              <a:t>4</a:t>
            </a:r>
            <a:r>
              <a:rPr lang="zh-CN" altLang="en-US" sz="1800" dirty="0" smtClean="0">
                <a:solidFill>
                  <a:srgbClr val="080808"/>
                </a:solidFill>
                <a:latin typeface="+mj-ea"/>
                <a:ea typeface="+mj-ea"/>
              </a:rPr>
              <a:t>段</a:t>
            </a:r>
            <a:r>
              <a:rPr lang="zh-CN" altLang="en-US" sz="1800" dirty="0" smtClean="0">
                <a:latin typeface="+mj-ea"/>
                <a:ea typeface="+mj-ea"/>
              </a:rPr>
              <a:t>流水线</a:t>
            </a:r>
          </a:p>
          <a:p>
            <a:pPr lvl="2" eaLnBrk="1" hangingPunct="1">
              <a:buFont typeface="Wingdings" panose="05000000000000000000" pitchFamily="2" charset="2"/>
              <a:buNone/>
            </a:pPr>
            <a:r>
              <a:rPr lang="zh-CN" altLang="en-US" sz="1800" dirty="0" smtClean="0">
                <a:latin typeface="+mj-ea"/>
                <a:ea typeface="+mj-ea"/>
              </a:rPr>
              <a:t>把瓶颈段</a:t>
            </a:r>
            <a:r>
              <a:rPr lang="en-US" altLang="zh-CN" sz="1800" dirty="0" smtClean="0">
                <a:solidFill>
                  <a:srgbClr val="9933FF"/>
                </a:solidFill>
                <a:latin typeface="+mj-ea"/>
                <a:ea typeface="+mj-ea"/>
              </a:rPr>
              <a:t>S</a:t>
            </a:r>
            <a:r>
              <a:rPr lang="en-US" altLang="zh-CN" sz="1800" baseline="-25000" dirty="0" smtClean="0">
                <a:solidFill>
                  <a:srgbClr val="9933FF"/>
                </a:solidFill>
                <a:latin typeface="+mj-ea"/>
                <a:ea typeface="+mj-ea"/>
              </a:rPr>
              <a:t>3</a:t>
            </a:r>
            <a:r>
              <a:rPr lang="zh-CN" altLang="en-US" sz="1800" dirty="0" smtClean="0">
                <a:latin typeface="+mj-ea"/>
                <a:ea typeface="+mj-ea"/>
              </a:rPr>
              <a:t>细分为</a:t>
            </a:r>
            <a:r>
              <a:rPr lang="en-US" altLang="zh-CN" sz="1800" dirty="0" smtClean="0">
                <a:solidFill>
                  <a:srgbClr val="9933FF"/>
                </a:solidFill>
                <a:latin typeface="+mj-ea"/>
                <a:ea typeface="+mj-ea"/>
              </a:rPr>
              <a:t>3</a:t>
            </a:r>
            <a:r>
              <a:rPr lang="zh-CN" altLang="en-US" sz="1800" dirty="0" smtClean="0">
                <a:latin typeface="+mj-ea"/>
                <a:ea typeface="+mj-ea"/>
              </a:rPr>
              <a:t>个子流水线段：</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3a</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3b</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3c</a:t>
            </a:r>
            <a:endParaRPr lang="en-US" altLang="zh-CN" sz="1800" dirty="0" smtClean="0">
              <a:solidFill>
                <a:srgbClr val="D60093"/>
              </a:solidFill>
              <a:latin typeface="+mj-ea"/>
              <a:ea typeface="+mj-ea"/>
            </a:endParaRPr>
          </a:p>
        </p:txBody>
      </p:sp>
      <p:graphicFrame>
        <p:nvGraphicFramePr>
          <p:cNvPr id="7170" name="Object 4"/>
          <p:cNvGraphicFramePr>
            <a:graphicFrameLocks noGrp="1" noChangeAspect="1"/>
          </p:cNvGraphicFramePr>
          <p:nvPr>
            <p:ph sz="quarter" idx="2"/>
          </p:nvPr>
        </p:nvGraphicFramePr>
        <p:xfrm>
          <a:off x="1042988" y="3284538"/>
          <a:ext cx="7273925" cy="1062037"/>
        </p:xfrm>
        <a:graphic>
          <a:graphicData uri="http://schemas.openxmlformats.org/presentationml/2006/ole">
            <mc:AlternateContent xmlns:mc="http://schemas.openxmlformats.org/markup-compatibility/2006">
              <mc:Choice xmlns:v="urn:schemas-microsoft-com:vml" Requires="v">
                <p:oleObj spid="_x0000_s14420" name="图片" r:id="rId4" imgW="5048282" imgH="740374" progId="Word.Picture.8">
                  <p:embed/>
                </p:oleObj>
              </mc:Choice>
              <mc:Fallback>
                <p:oleObj name="图片" r:id="rId4" imgW="5048282" imgH="740374"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284538"/>
                        <a:ext cx="7273925"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7"/>
          <p:cNvSpPr txBox="1">
            <a:spLocks noChangeArrowheads="1"/>
          </p:cNvSpPr>
          <p:nvPr/>
        </p:nvSpPr>
        <p:spPr bwMode="auto">
          <a:xfrm>
            <a:off x="1116013" y="4941888"/>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000000"/>
                </a:solidFill>
                <a:latin typeface="+mj-ea"/>
                <a:ea typeface="+mj-ea"/>
              </a:rPr>
              <a:t>改进后的流水线的吞吐率 ：</a:t>
            </a:r>
          </a:p>
        </p:txBody>
      </p:sp>
      <p:graphicFrame>
        <p:nvGraphicFramePr>
          <p:cNvPr id="7171" name="Object 8"/>
          <p:cNvGraphicFramePr>
            <a:graphicFrameLocks noGrp="1" noChangeAspect="1"/>
          </p:cNvGraphicFramePr>
          <p:nvPr>
            <p:ph sz="quarter" idx="3"/>
          </p:nvPr>
        </p:nvGraphicFramePr>
        <p:xfrm>
          <a:off x="5219700" y="4797425"/>
          <a:ext cx="1657350" cy="941388"/>
        </p:xfrm>
        <a:graphic>
          <a:graphicData uri="http://schemas.openxmlformats.org/presentationml/2006/ole">
            <mc:AlternateContent xmlns:mc="http://schemas.openxmlformats.org/markup-compatibility/2006">
              <mc:Choice xmlns:v="urn:schemas-microsoft-com:vml" Requires="v">
                <p:oleObj spid="_x0000_s14421" name="公式" r:id="rId6" imgW="647700" imgH="368300" progId="">
                  <p:embed/>
                </p:oleObj>
              </mc:Choice>
              <mc:Fallback>
                <p:oleObj name="公式" r:id="rId6" imgW="6477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4797425"/>
                        <a:ext cx="1657350" cy="941388"/>
                      </a:xfrm>
                      <a:prstGeom prst="rect">
                        <a:avLst/>
                      </a:prstGeom>
                      <a:solidFill>
                        <a:srgbClr val="F0F0F0"/>
                      </a:solidFill>
                    </p:spPr>
                  </p:pic>
                </p:oleObj>
              </mc:Fallback>
            </mc:AlternateContent>
          </a:graphicData>
        </a:graphic>
      </p:graphicFrame>
      <p:sp>
        <p:nvSpPr>
          <p:cNvPr id="7174" name="标题 1"/>
          <p:cNvSpPr>
            <a:spLocks noGrp="1"/>
          </p:cNvSpPr>
          <p:nvPr>
            <p:ph type="title"/>
          </p:nvPr>
        </p:nvSpPr>
        <p:spPr>
          <a:xfrm>
            <a:off x="2843213" y="541338"/>
            <a:ext cx="5105400" cy="381000"/>
          </a:xfrm>
        </p:spPr>
        <p:txBody>
          <a:bodyPr>
            <a:normAutofit fontScale="90000"/>
          </a:bodyPr>
          <a:lstStyle/>
          <a:p>
            <a:endParaRPr lang="zh-CN" altLang="en-US" smtClean="0">
              <a:ea typeface="宋体" panose="02010600030101010101" pitchFamily="2" charset="-122"/>
            </a:endParaRPr>
          </a:p>
        </p:txBody>
      </p:sp>
      <p:sp>
        <p:nvSpPr>
          <p:cNvPr id="71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A62EF2-5BE4-4BC3-8EB1-F136132E30CB}"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5C34F1B-D237-48D7-B945-6C988E77F249}" type="datetime1">
              <a:rPr lang="en-US" altLang="zh-CN" smtClean="0"/>
              <a:pPr>
                <a:defRPr/>
              </a:pPr>
              <a:t>3/10/2020</a:t>
            </a:fld>
            <a:endParaRPr lang="en-US" altLang="zh-CN"/>
          </a:p>
        </p:txBody>
      </p:sp>
    </p:spTree>
    <p:extLst>
      <p:ext uri="{BB962C8B-B14F-4D97-AF65-F5344CB8AC3E}">
        <p14:creationId xmlns:p14="http://schemas.microsoft.com/office/powerpoint/2010/main" val="1653377526"/>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典型</a:t>
            </a:r>
            <a:r>
              <a:rPr lang="zh-CN" altLang="en-US" dirty="0" smtClean="0"/>
              <a:t>的</a:t>
            </a:r>
            <a:r>
              <a:rPr lang="en-US" altLang="zh-CN" dirty="0" smtClean="0"/>
              <a:t>RISC</a:t>
            </a:r>
            <a:r>
              <a:rPr lang="zh-CN" altLang="en-US" dirty="0"/>
              <a:t>　</a:t>
            </a:r>
            <a:r>
              <a:rPr lang="en-US" altLang="zh-CN" dirty="0" smtClean="0"/>
              <a:t>5</a:t>
            </a:r>
            <a:r>
              <a:rPr lang="zh-CN" altLang="en-US" dirty="0" smtClean="0"/>
              <a:t>段流水线</a:t>
            </a:r>
          </a:p>
        </p:txBody>
      </p:sp>
      <p:sp>
        <p:nvSpPr>
          <p:cNvPr id="30723" name="内容占位符 2"/>
          <p:cNvSpPr>
            <a:spLocks noGrp="1"/>
          </p:cNvSpPr>
          <p:nvPr>
            <p:ph idx="1"/>
          </p:nvPr>
        </p:nvSpPr>
        <p:spPr/>
        <p:txBody>
          <a:bodyPr>
            <a:normAutofit fontScale="92500" lnSpcReduction="10000"/>
          </a:bodyPr>
          <a:lstStyle/>
          <a:p>
            <a:r>
              <a:rPr lang="en-US" altLang="zh-CN" dirty="0" smtClean="0"/>
              <a:t>5</a:t>
            </a:r>
            <a:r>
              <a:rPr lang="zh-CN" altLang="en-US" dirty="0" smtClean="0"/>
              <a:t>个流水段，每段的延迟为</a:t>
            </a:r>
            <a:r>
              <a:rPr lang="en-US" altLang="zh-CN" dirty="0" smtClean="0"/>
              <a:t>1</a:t>
            </a:r>
            <a:r>
              <a:rPr lang="zh-CN" altLang="en-US" dirty="0" smtClean="0"/>
              <a:t>个</a:t>
            </a:r>
            <a:r>
              <a:rPr lang="en-US" altLang="zh-CN" dirty="0" smtClean="0"/>
              <a:t>cycle</a:t>
            </a:r>
          </a:p>
          <a:p>
            <a:r>
              <a:rPr lang="en-US" altLang="zh-CN" dirty="0" smtClean="0"/>
              <a:t>IF: </a:t>
            </a:r>
            <a:r>
              <a:rPr lang="zh-CN" altLang="en-US" dirty="0" smtClean="0"/>
              <a:t>取值阶段</a:t>
            </a:r>
            <a:endParaRPr lang="en-US" altLang="zh-CN" dirty="0" smtClean="0"/>
          </a:p>
          <a:p>
            <a:pPr lvl="1"/>
            <a:r>
              <a:rPr lang="zh-CN" altLang="en-US" dirty="0" smtClean="0"/>
              <a:t>选择地址：下一条指令地址、转移地址</a:t>
            </a:r>
            <a:endParaRPr lang="en-US" altLang="zh-CN" dirty="0" smtClean="0"/>
          </a:p>
          <a:p>
            <a:r>
              <a:rPr lang="en-US" altLang="zh-CN" dirty="0" smtClean="0"/>
              <a:t>ID: </a:t>
            </a:r>
            <a:r>
              <a:rPr lang="zh-CN" altLang="en-US" dirty="0" smtClean="0"/>
              <a:t>译码阶段</a:t>
            </a:r>
            <a:endParaRPr lang="en-US" altLang="zh-CN" dirty="0" smtClean="0"/>
          </a:p>
          <a:p>
            <a:pPr lvl="1"/>
            <a:r>
              <a:rPr lang="zh-CN" altLang="en-US" dirty="0" smtClean="0"/>
              <a:t>确定控制信号 并从寄存器文件中读取寄存器值</a:t>
            </a:r>
            <a:endParaRPr lang="en-US" altLang="zh-CN" dirty="0" smtClean="0"/>
          </a:p>
          <a:p>
            <a:r>
              <a:rPr lang="en-US" altLang="zh-CN" dirty="0" smtClean="0"/>
              <a:t>EX: </a:t>
            </a:r>
            <a:r>
              <a:rPr lang="zh-CN" altLang="en-US" dirty="0" smtClean="0"/>
              <a:t>执行</a:t>
            </a:r>
            <a:endParaRPr lang="en-US" altLang="zh-CN" dirty="0" smtClean="0"/>
          </a:p>
          <a:p>
            <a:pPr lvl="1"/>
            <a:r>
              <a:rPr lang="en-US" altLang="zh-CN" dirty="0" smtClean="0"/>
              <a:t>Load </a:t>
            </a:r>
            <a:r>
              <a:rPr lang="zh-CN" altLang="en-US" dirty="0" smtClean="0"/>
              <a:t>、</a:t>
            </a:r>
            <a:r>
              <a:rPr lang="en-US" altLang="zh-CN" dirty="0" smtClean="0"/>
              <a:t>Store</a:t>
            </a:r>
            <a:r>
              <a:rPr lang="zh-CN" altLang="en-US" dirty="0" smtClean="0"/>
              <a:t>：计算有效地址</a:t>
            </a:r>
            <a:endParaRPr lang="en-US" altLang="zh-CN" dirty="0" smtClean="0"/>
          </a:p>
          <a:p>
            <a:pPr lvl="1"/>
            <a:r>
              <a:rPr lang="en-US" altLang="zh-CN" dirty="0" smtClean="0"/>
              <a:t>Branch</a:t>
            </a:r>
            <a:r>
              <a:rPr lang="zh-CN" altLang="en-US" dirty="0" smtClean="0"/>
              <a:t>：计算转移地址并确定转移方向</a:t>
            </a:r>
            <a:endParaRPr lang="en-US" altLang="zh-CN" dirty="0" smtClean="0"/>
          </a:p>
          <a:p>
            <a:r>
              <a:rPr lang="en-US" altLang="zh-CN" dirty="0" smtClean="0"/>
              <a:t>MEM: </a:t>
            </a:r>
            <a:r>
              <a:rPr lang="zh-CN" altLang="en-US" dirty="0" smtClean="0"/>
              <a:t>存储器访问（仅</a:t>
            </a:r>
            <a:r>
              <a:rPr lang="en-US" altLang="zh-CN" dirty="0" smtClean="0"/>
              <a:t>Load</a:t>
            </a:r>
            <a:r>
              <a:rPr lang="zh-CN" altLang="en-US" dirty="0" smtClean="0"/>
              <a:t>和</a:t>
            </a:r>
            <a:r>
              <a:rPr lang="en-US" altLang="zh-CN" dirty="0" smtClean="0"/>
              <a:t>Store)</a:t>
            </a:r>
          </a:p>
          <a:p>
            <a:r>
              <a:rPr lang="en-US" altLang="zh-CN" dirty="0" smtClean="0"/>
              <a:t>WB:</a:t>
            </a:r>
            <a:r>
              <a:rPr lang="zh-CN" altLang="en-US" dirty="0" smtClean="0"/>
              <a:t> 结果写回</a:t>
            </a:r>
            <a:endParaRPr lang="en-US" altLang="zh-CN" dirty="0" smtClean="0"/>
          </a:p>
        </p:txBody>
      </p:sp>
      <p:sp>
        <p:nvSpPr>
          <p:cNvPr id="3072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29FFD445-587D-4D7A-9941-052F95D9E76A}" type="slidenum">
              <a:rPr lang="en-US" altLang="zh-CN" smtClean="0">
                <a:latin typeface="微软雅黑" panose="020B0503020204020204" pitchFamily="34" charset="-122"/>
              </a:rPr>
              <a:pPr/>
              <a:t>5</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183C9541-DF14-4DBE-AFAA-07BA2C6C3861}" type="datetime1">
              <a:rPr lang="en-US" altLang="zh-CN" smtClean="0"/>
              <a:pPr/>
              <a:t>3/10/2020</a:t>
            </a:fld>
            <a:endParaRPr lang="zh-CN" altLang="en-US"/>
          </a:p>
        </p:txBody>
      </p:sp>
    </p:spTree>
    <p:extLst>
      <p:ext uri="{BB962C8B-B14F-4D97-AF65-F5344CB8AC3E}">
        <p14:creationId xmlns:p14="http://schemas.microsoft.com/office/powerpoint/2010/main" val="27003412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195" name="Rectangle 3" descr="Rectangle: Click to edit Master text styles&#10;Second level&#10;Third level&#10;Fourth level&#10;Fifth level"/>
          <p:cNvSpPr>
            <a:spLocks noGrp="1" noChangeArrowheads="1"/>
          </p:cNvSpPr>
          <p:nvPr>
            <p:ph type="body" sz="half" idx="1"/>
          </p:nvPr>
        </p:nvSpPr>
        <p:spPr>
          <a:xfrm>
            <a:off x="332510" y="1312026"/>
            <a:ext cx="8512232" cy="2378825"/>
          </a:xfrm>
        </p:spPr>
        <p:txBody>
          <a:bodyPr/>
          <a:lstStyle/>
          <a:p>
            <a:pPr lvl="1"/>
            <a:r>
              <a:rPr lang="zh-CN" altLang="en-US" dirty="0" smtClean="0"/>
              <a:t>重复设置瓶颈段</a:t>
            </a:r>
          </a:p>
          <a:p>
            <a:pPr lvl="2"/>
            <a:r>
              <a:rPr lang="zh-CN" altLang="en-US" dirty="0" smtClean="0"/>
              <a:t>缺点：控制逻辑比较复杂，所需的硬件增加了。</a:t>
            </a:r>
          </a:p>
          <a:p>
            <a:pPr lvl="2"/>
            <a:r>
              <a:rPr lang="zh-CN" altLang="en-US" dirty="0" smtClean="0"/>
              <a:t>例如：对前面的</a:t>
            </a:r>
            <a:r>
              <a:rPr lang="en-US" altLang="zh-CN" dirty="0" smtClean="0"/>
              <a:t>4</a:t>
            </a:r>
            <a:r>
              <a:rPr lang="zh-CN" altLang="en-US" dirty="0" smtClean="0"/>
              <a:t>段流水线</a:t>
            </a:r>
          </a:p>
          <a:p>
            <a:pPr lvl="2"/>
            <a:r>
              <a:rPr lang="zh-CN" altLang="en-US" dirty="0" smtClean="0"/>
              <a:t>      重复设置瓶颈段</a:t>
            </a:r>
            <a:r>
              <a:rPr lang="en-US" altLang="zh-CN" dirty="0" smtClean="0"/>
              <a:t>S3</a:t>
            </a:r>
            <a:r>
              <a:rPr lang="zh-CN" altLang="en-US" dirty="0" smtClean="0"/>
              <a:t>：</a:t>
            </a:r>
            <a:r>
              <a:rPr lang="en-US" altLang="zh-CN" dirty="0" smtClean="0"/>
              <a:t>S3a</a:t>
            </a:r>
            <a:r>
              <a:rPr lang="zh-CN" altLang="en-US" dirty="0" smtClean="0"/>
              <a:t>，</a:t>
            </a:r>
            <a:r>
              <a:rPr lang="en-US" altLang="zh-CN" dirty="0" smtClean="0"/>
              <a:t>S3b</a:t>
            </a:r>
            <a:r>
              <a:rPr lang="zh-CN" altLang="en-US" dirty="0" smtClean="0"/>
              <a:t>，</a:t>
            </a:r>
            <a:r>
              <a:rPr lang="en-US" altLang="zh-CN" dirty="0" smtClean="0"/>
              <a:t>S3c</a:t>
            </a:r>
          </a:p>
          <a:p>
            <a:pPr lvl="2"/>
            <a:endParaRPr lang="en-US" altLang="zh-CN" dirty="0" smtClean="0"/>
          </a:p>
        </p:txBody>
      </p:sp>
      <p:graphicFrame>
        <p:nvGraphicFramePr>
          <p:cNvPr id="8194" name="Object 4"/>
          <p:cNvGraphicFramePr>
            <a:graphicFrameLocks noGrp="1" noChangeAspect="1"/>
          </p:cNvGraphicFramePr>
          <p:nvPr>
            <p:ph sz="half" idx="2"/>
            <p:extLst>
              <p:ext uri="{D42A27DB-BD31-4B8C-83A1-F6EECF244321}">
                <p14:modId xmlns:p14="http://schemas.microsoft.com/office/powerpoint/2010/main" val="4042373554"/>
              </p:ext>
            </p:extLst>
          </p:nvPr>
        </p:nvGraphicFramePr>
        <p:xfrm>
          <a:off x="1446413" y="3690851"/>
          <a:ext cx="5897067" cy="1738674"/>
        </p:xfrm>
        <a:graphic>
          <a:graphicData uri="http://schemas.openxmlformats.org/presentationml/2006/ole">
            <mc:AlternateContent xmlns:mc="http://schemas.openxmlformats.org/markup-compatibility/2006">
              <mc:Choice xmlns:v="urn:schemas-microsoft-com:vml" Requires="v">
                <p:oleObj spid="_x0000_s15403" name="Picture" r:id="rId4" imgW="4515480" imgH="1330200" progId="Word.Picture.8">
                  <p:embed/>
                </p:oleObj>
              </mc:Choice>
              <mc:Fallback>
                <p:oleObj name="Picture" r:id="rId4" imgW="4515480" imgH="1330200"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413" y="3690851"/>
                        <a:ext cx="5897067" cy="1738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48E1EB82-F8D2-482E-99E9-296E8BA6D693}" type="datetime1">
              <a:rPr lang="en-US" altLang="zh-CN" smtClean="0"/>
              <a:pPr/>
              <a:t>3/10/2020</a:t>
            </a:fld>
            <a:endParaRPr lang="en-US" altLang="zh-CN"/>
          </a:p>
        </p:txBody>
      </p:sp>
      <p:sp>
        <p:nvSpPr>
          <p:cNvPr id="819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406A56C-16A3-4659-9155-64B75C76B107}" type="slidenum">
              <a:rPr lang="en-US" altLang="zh-CN" smtClean="0"/>
              <a:pPr/>
              <a:t>50</a:t>
            </a:fld>
            <a:endParaRPr lang="en-US" altLang="zh-CN"/>
          </a:p>
        </p:txBody>
      </p:sp>
    </p:spTree>
    <p:extLst>
      <p:ext uri="{BB962C8B-B14F-4D97-AF65-F5344CB8AC3E}">
        <p14:creationId xmlns:p14="http://schemas.microsoft.com/office/powerpoint/2010/main" val="3202529497"/>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Grp="1" noChangeAspect="1"/>
          </p:cNvGraphicFramePr>
          <p:nvPr>
            <p:ph idx="1"/>
          </p:nvPr>
        </p:nvGraphicFramePr>
        <p:xfrm>
          <a:off x="576263" y="1700213"/>
          <a:ext cx="8027987" cy="3600450"/>
        </p:xfrm>
        <a:graphic>
          <a:graphicData uri="http://schemas.openxmlformats.org/presentationml/2006/ole">
            <mc:AlternateContent xmlns:mc="http://schemas.openxmlformats.org/markup-compatibility/2006">
              <mc:Choice xmlns:v="urn:schemas-microsoft-com:vml" Requires="v">
                <p:oleObj spid="_x0000_s16427" name="图片" r:id="rId4" imgW="4513991" imgH="1928025" progId="Word.Picture.8">
                  <p:embed/>
                </p:oleObj>
              </mc:Choice>
              <mc:Fallback>
                <p:oleObj name="图片" r:id="rId4" imgW="4513991" imgH="1928025"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700213"/>
                        <a:ext cx="8027987"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7"/>
          <p:cNvSpPr txBox="1">
            <a:spLocks noChangeArrowheads="1"/>
          </p:cNvSpPr>
          <p:nvPr/>
        </p:nvSpPr>
        <p:spPr bwMode="auto">
          <a:xfrm>
            <a:off x="3059113" y="5084763"/>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00"/>
                </a:solidFill>
                <a:latin typeface="Tahoma" panose="020B0604030504040204" pitchFamily="34" charset="0"/>
                <a:ea typeface="宋体" panose="02010600030101010101" pitchFamily="2" charset="-122"/>
              </a:rPr>
              <a:t>重复设置瓶颈段后的时空图</a:t>
            </a:r>
          </a:p>
        </p:txBody>
      </p:sp>
      <p:sp>
        <p:nvSpPr>
          <p:cNvPr id="9220" name="标题 1"/>
          <p:cNvSpPr>
            <a:spLocks noGrp="1"/>
          </p:cNvSpPr>
          <p:nvPr>
            <p:ph type="title"/>
          </p:nvPr>
        </p:nvSpPr>
        <p:spPr/>
        <p:txBody>
          <a:bodyPr/>
          <a:lstStyle/>
          <a:p>
            <a:endParaRPr lang="zh-CN" altLang="en-US" smtClean="0">
              <a:ea typeface="宋体" panose="02010600030101010101" pitchFamily="2" charset="-122"/>
            </a:endParaRPr>
          </a:p>
        </p:txBody>
      </p:sp>
      <p:sp>
        <p:nvSpPr>
          <p:cNvPr id="92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1644FFFD-35A0-4910-952E-5458775382AA}" type="slidenum">
              <a:rPr lang="en-US" altLang="zh-CN">
                <a:latin typeface="Times New Roman" panose="02020603050405020304" pitchFamily="18" charset="0"/>
              </a:rPr>
              <a:pPr/>
              <a:t>51</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fld id="{EBFA287F-D2BC-47B4-9AAD-822201407959}" type="datetime1">
              <a:rPr lang="en-US" altLang="zh-CN" smtClean="0"/>
              <a:pPr/>
              <a:t>3/10/2020</a:t>
            </a:fld>
            <a:endParaRPr lang="zh-CN" altLang="en-US"/>
          </a:p>
        </p:txBody>
      </p:sp>
    </p:spTree>
    <p:extLst>
      <p:ext uri="{BB962C8B-B14F-4D97-AF65-F5344CB8AC3E}">
        <p14:creationId xmlns:p14="http://schemas.microsoft.com/office/powerpoint/2010/main" val="371113613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p:txBody>
          <a:bodyPr/>
          <a:lstStyle/>
          <a:p>
            <a:r>
              <a:rPr lang="zh-CN" altLang="en-US" smtClean="0"/>
              <a:t>加速比</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r>
              <a:rPr lang="zh-CN" altLang="en-US" smtClean="0"/>
              <a:t>加速比：完成同样一批任务，不使用流水线所用的时间与使用流水线所用的时间之比。</a:t>
            </a:r>
            <a:endParaRPr lang="en-US" altLang="zh-CN" smtClean="0"/>
          </a:p>
          <a:p>
            <a:pPr lvl="1"/>
            <a:r>
              <a:rPr lang="zh-CN" altLang="en-US" smtClean="0"/>
              <a:t>假设：不使用流水线（即顺序执行）所用的间为</a:t>
            </a:r>
            <a:r>
              <a:rPr lang="en-US" altLang="zh-CN" smtClean="0"/>
              <a:t>Ts</a:t>
            </a:r>
            <a:r>
              <a:rPr lang="zh-CN" altLang="en-US" smtClean="0"/>
              <a:t>，使用流水线后所用的时间为</a:t>
            </a:r>
            <a:r>
              <a:rPr lang="en-US" altLang="zh-CN" smtClean="0"/>
              <a:t>Tk</a:t>
            </a:r>
            <a:r>
              <a:rPr lang="zh-CN" altLang="en-US" smtClean="0"/>
              <a:t>，则该流水线的加速比为</a:t>
            </a:r>
            <a:endParaRPr lang="zh-CN" altLang="en-US" dirty="0" smtClean="0"/>
          </a:p>
        </p:txBody>
      </p:sp>
      <p:sp>
        <p:nvSpPr>
          <p:cNvPr id="2" name="日期占位符 1"/>
          <p:cNvSpPr>
            <a:spLocks noGrp="1"/>
          </p:cNvSpPr>
          <p:nvPr>
            <p:ph type="dt" sz="half" idx="10"/>
          </p:nvPr>
        </p:nvSpPr>
        <p:spPr/>
        <p:txBody>
          <a:bodyPr/>
          <a:lstStyle/>
          <a:p>
            <a:fld id="{2F061E19-8746-40A0-B2D6-9986285D1CAD}" type="datetime1">
              <a:rPr lang="en-US" altLang="zh-CN" smtClean="0"/>
              <a:pPr/>
              <a:t>3/10/2020</a:t>
            </a:fld>
            <a:endParaRPr lang="en-US" altLang="zh-CN"/>
          </a:p>
        </p:txBody>
      </p:sp>
      <p:sp>
        <p:nvSpPr>
          <p:cNvPr id="10246"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A97F157B-1FEA-4725-92E2-BB8AC919F19B}" type="slidenum">
              <a:rPr lang="en-US" altLang="zh-CN" smtClean="0"/>
              <a:pPr/>
              <a:t>52</a:t>
            </a:fld>
            <a:endParaRPr lang="en-US" altLang="zh-CN"/>
          </a:p>
        </p:txBody>
      </p:sp>
      <p:graphicFrame>
        <p:nvGraphicFramePr>
          <p:cNvPr id="10242" name="Object 5"/>
          <p:cNvGraphicFramePr>
            <a:graphicFrameLocks noGrp="1" noChangeAspect="1"/>
          </p:cNvGraphicFramePr>
          <p:nvPr>
            <p:ph sz="half" idx="4294967295"/>
            <p:extLst>
              <p:ext uri="{D42A27DB-BD31-4B8C-83A1-F6EECF244321}">
                <p14:modId xmlns:p14="http://schemas.microsoft.com/office/powerpoint/2010/main" val="31117162"/>
              </p:ext>
            </p:extLst>
          </p:nvPr>
        </p:nvGraphicFramePr>
        <p:xfrm>
          <a:off x="3948545" y="4443471"/>
          <a:ext cx="1079500" cy="958850"/>
        </p:xfrm>
        <a:graphic>
          <a:graphicData uri="http://schemas.openxmlformats.org/presentationml/2006/ole">
            <mc:AlternateContent xmlns:mc="http://schemas.openxmlformats.org/markup-compatibility/2006">
              <mc:Choice xmlns:v="urn:schemas-microsoft-com:vml" Requires="v">
                <p:oleObj spid="_x0000_s17452" name="公式" r:id="rId4" imgW="457002" imgH="406224" progId="">
                  <p:embed/>
                </p:oleObj>
              </mc:Choice>
              <mc:Fallback>
                <p:oleObj name="公式" r:id="rId4" imgW="457002"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545" y="4443471"/>
                        <a:ext cx="1079500" cy="958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3038511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11267"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marL="0" indent="0">
              <a:buNone/>
            </a:pPr>
            <a:r>
              <a:rPr lang="en-US" altLang="zh-CN" sz="2800" dirty="0" smtClean="0"/>
              <a:t>1. </a:t>
            </a:r>
            <a:r>
              <a:rPr lang="zh-CN" altLang="en-US" sz="2800" dirty="0" smtClean="0"/>
              <a:t>流水线各段时间相等（都是</a:t>
            </a:r>
            <a:r>
              <a:rPr lang="en-US" altLang="zh-CN" sz="2800" dirty="0" err="1" smtClean="0"/>
              <a:t>Δt</a:t>
            </a:r>
            <a:r>
              <a:rPr lang="zh-CN" altLang="en-US" sz="2800" dirty="0" smtClean="0"/>
              <a:t>）</a:t>
            </a:r>
          </a:p>
          <a:p>
            <a:pPr lvl="1"/>
            <a:r>
              <a:rPr lang="en-US" altLang="zh-CN" sz="2400" dirty="0" smtClean="0"/>
              <a:t>k</a:t>
            </a:r>
            <a:r>
              <a:rPr lang="zh-CN" altLang="en-US" sz="2400" dirty="0" smtClean="0"/>
              <a:t>段流水线完成</a:t>
            </a:r>
            <a:r>
              <a:rPr lang="en-US" altLang="zh-CN" sz="2400" dirty="0" smtClean="0"/>
              <a:t>n</a:t>
            </a:r>
            <a:r>
              <a:rPr lang="zh-CN" altLang="en-US" sz="2400" dirty="0" smtClean="0"/>
              <a:t>个连续任务所需要的时间为</a:t>
            </a:r>
            <a:endParaRPr lang="en-US" altLang="zh-CN" sz="2400" dirty="0" smtClean="0"/>
          </a:p>
          <a:p>
            <a:pPr marL="457200" lvl="1" indent="0">
              <a:buNone/>
            </a:pPr>
            <a:r>
              <a:rPr lang="en-US" altLang="zh-CN" sz="2400" dirty="0"/>
              <a:t> </a:t>
            </a:r>
            <a:r>
              <a:rPr lang="en-US" altLang="zh-CN" sz="2400" dirty="0" smtClean="0"/>
              <a:t>                    </a:t>
            </a:r>
            <a:r>
              <a:rPr lang="en-US" altLang="zh-CN" sz="2400" dirty="0" err="1" smtClean="0"/>
              <a:t>Tk</a:t>
            </a:r>
            <a:r>
              <a:rPr lang="en-US" altLang="zh-CN" sz="2400" dirty="0" smtClean="0"/>
              <a:t> = (k</a:t>
            </a:r>
            <a:r>
              <a:rPr lang="zh-CN" altLang="en-US" sz="2400" dirty="0" smtClean="0"/>
              <a:t>＋</a:t>
            </a:r>
            <a:r>
              <a:rPr lang="en-US" altLang="zh-CN" sz="2400" dirty="0" smtClean="0"/>
              <a:t>n-1)</a:t>
            </a:r>
            <a:r>
              <a:rPr lang="en-US" altLang="zh-CN" sz="2400" dirty="0" err="1" smtClean="0"/>
              <a:t>Δt</a:t>
            </a:r>
            <a:endParaRPr lang="en-US" altLang="zh-CN" sz="2400" dirty="0" smtClean="0"/>
          </a:p>
          <a:p>
            <a:pPr lvl="1"/>
            <a:r>
              <a:rPr lang="zh-CN" altLang="en-US" sz="2400" dirty="0" smtClean="0"/>
              <a:t>顺序执行</a:t>
            </a:r>
            <a:r>
              <a:rPr lang="en-US" altLang="zh-CN" sz="2400" dirty="0" smtClean="0"/>
              <a:t>n</a:t>
            </a:r>
            <a:r>
              <a:rPr lang="zh-CN" altLang="en-US" sz="2400" dirty="0" smtClean="0"/>
              <a:t>个任务所需要的时间</a:t>
            </a:r>
            <a:endParaRPr lang="en-US" altLang="zh-CN" sz="2400" dirty="0" smtClean="0"/>
          </a:p>
          <a:p>
            <a:pPr marL="514350" lvl="1" indent="0">
              <a:buNone/>
            </a:pPr>
            <a:r>
              <a:rPr lang="en-US" altLang="zh-CN" sz="2400" dirty="0"/>
              <a:t> </a:t>
            </a:r>
            <a:r>
              <a:rPr lang="en-US" altLang="zh-CN" sz="2400" dirty="0" smtClean="0"/>
              <a:t>                    </a:t>
            </a:r>
            <a:r>
              <a:rPr lang="en-US" altLang="zh-CN" sz="2400" dirty="0" err="1" smtClean="0"/>
              <a:t>Ts</a:t>
            </a:r>
            <a:r>
              <a:rPr lang="en-US" altLang="zh-CN" sz="2400" dirty="0"/>
              <a:t>= </a:t>
            </a:r>
            <a:r>
              <a:rPr lang="en-US" altLang="zh-CN" sz="2400" dirty="0" err="1"/>
              <a:t>nkΔt</a:t>
            </a:r>
            <a:endParaRPr lang="en-US" altLang="zh-CN" sz="2400" dirty="0"/>
          </a:p>
          <a:p>
            <a:pPr lvl="1"/>
            <a:r>
              <a:rPr lang="en-US" altLang="zh-CN" sz="2400" dirty="0" smtClean="0"/>
              <a:t> </a:t>
            </a:r>
            <a:r>
              <a:rPr lang="zh-CN" altLang="en-US" sz="2400" dirty="0" smtClean="0"/>
              <a:t>流水线的实际加速比为</a:t>
            </a:r>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a:t>最大加速比</a:t>
            </a:r>
            <a:endParaRPr lang="en-US" altLang="zh-CN" sz="2400" dirty="0"/>
          </a:p>
          <a:p>
            <a:pPr lvl="1"/>
            <a:r>
              <a:rPr kumimoji="1" lang="zh-CN" altLang="en-US" sz="2400" b="1" dirty="0" smtClean="0">
                <a:solidFill>
                  <a:srgbClr val="E24C05"/>
                </a:solidFill>
                <a:latin typeface="+mj-ea"/>
              </a:rPr>
              <a:t>当</a:t>
            </a:r>
            <a:r>
              <a:rPr kumimoji="1" lang="en-US" altLang="zh-CN" sz="2400" b="1" i="1" dirty="0">
                <a:solidFill>
                  <a:srgbClr val="E24C05"/>
                </a:solidFill>
                <a:latin typeface="+mj-ea"/>
              </a:rPr>
              <a:t>n</a:t>
            </a:r>
            <a:r>
              <a:rPr kumimoji="1" lang="en-US" altLang="zh-CN" sz="2400" b="1" dirty="0">
                <a:solidFill>
                  <a:srgbClr val="E24C05"/>
                </a:solidFill>
                <a:latin typeface="+mj-ea"/>
              </a:rPr>
              <a:t>&gt;&gt;</a:t>
            </a:r>
            <a:r>
              <a:rPr kumimoji="1" lang="en-US" altLang="zh-CN" sz="2400" b="1" i="1" dirty="0">
                <a:solidFill>
                  <a:srgbClr val="E24C05"/>
                </a:solidFill>
                <a:latin typeface="+mj-ea"/>
              </a:rPr>
              <a:t>k</a:t>
            </a:r>
            <a:r>
              <a:rPr kumimoji="1" lang="zh-CN" altLang="en-US" sz="2400" b="1" dirty="0">
                <a:solidFill>
                  <a:srgbClr val="E24C05"/>
                </a:solidFill>
                <a:latin typeface="+mj-ea"/>
              </a:rPr>
              <a:t>时，</a:t>
            </a:r>
            <a:r>
              <a:rPr kumimoji="1" lang="en-US" altLang="zh-CN" sz="2400" b="1" i="1" dirty="0">
                <a:solidFill>
                  <a:srgbClr val="E24C05"/>
                </a:solidFill>
                <a:latin typeface="+mj-ea"/>
              </a:rPr>
              <a:t>S</a:t>
            </a:r>
            <a:r>
              <a:rPr kumimoji="1" lang="en-US" altLang="zh-CN" b="1" i="1" dirty="0">
                <a:solidFill>
                  <a:srgbClr val="E24C05"/>
                </a:solidFill>
                <a:latin typeface="+mj-ea"/>
              </a:rPr>
              <a:t> </a:t>
            </a:r>
            <a:r>
              <a:rPr kumimoji="1" lang="en-US" altLang="zh-CN" sz="2400" b="1" dirty="0">
                <a:solidFill>
                  <a:srgbClr val="E24C05"/>
                </a:solidFill>
                <a:latin typeface="+mj-ea"/>
              </a:rPr>
              <a:t>≈</a:t>
            </a:r>
            <a:r>
              <a:rPr kumimoji="1" lang="en-US" altLang="zh-CN" b="1" dirty="0">
                <a:solidFill>
                  <a:srgbClr val="E24C05"/>
                </a:solidFill>
                <a:latin typeface="+mj-ea"/>
              </a:rPr>
              <a:t> </a:t>
            </a:r>
            <a:r>
              <a:rPr kumimoji="1" lang="en-US" altLang="zh-CN" sz="2400" b="1" i="1" dirty="0">
                <a:solidFill>
                  <a:srgbClr val="E24C05"/>
                </a:solidFill>
                <a:latin typeface="+mj-ea"/>
              </a:rPr>
              <a:t>k</a:t>
            </a:r>
            <a:br>
              <a:rPr kumimoji="1" lang="en-US" altLang="zh-CN" sz="2400" b="1" i="1" dirty="0">
                <a:solidFill>
                  <a:srgbClr val="E24C05"/>
                </a:solidFill>
                <a:latin typeface="+mj-ea"/>
              </a:rPr>
            </a:br>
            <a:endParaRPr lang="en-US" altLang="zh-CN" sz="2400" dirty="0"/>
          </a:p>
          <a:p>
            <a:pPr lvl="1"/>
            <a:endParaRPr lang="zh-CN" altLang="en-US" sz="2400" dirty="0"/>
          </a:p>
          <a:p>
            <a:pPr lvl="1"/>
            <a:endParaRPr lang="zh-CN" altLang="en-US" sz="2400" dirty="0" smtClean="0"/>
          </a:p>
        </p:txBody>
      </p:sp>
      <p:sp>
        <p:nvSpPr>
          <p:cNvPr id="2" name="日期占位符 1"/>
          <p:cNvSpPr>
            <a:spLocks noGrp="1"/>
          </p:cNvSpPr>
          <p:nvPr>
            <p:ph type="dt" sz="half" idx="10"/>
          </p:nvPr>
        </p:nvSpPr>
        <p:spPr/>
        <p:txBody>
          <a:bodyPr/>
          <a:lstStyle/>
          <a:p>
            <a:fld id="{E6B8377F-5A5A-4423-AC36-EB9F06342C7F}" type="datetime1">
              <a:rPr lang="en-US" altLang="zh-CN" smtClean="0"/>
              <a:pPr/>
              <a:t>3/10/2020</a:t>
            </a:fld>
            <a:endParaRPr lang="en-US" altLang="zh-CN"/>
          </a:p>
        </p:txBody>
      </p:sp>
      <p:sp>
        <p:nvSpPr>
          <p:cNvPr id="11270"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986C0A6-0350-40A7-BBC9-3698305BE599}" type="slidenum">
              <a:rPr lang="en-US" altLang="zh-CN" smtClean="0"/>
              <a:pPr/>
              <a:t>53</a:t>
            </a:fld>
            <a:endParaRPr lang="en-US" altLang="zh-CN"/>
          </a:p>
        </p:txBody>
      </p:sp>
      <p:graphicFrame>
        <p:nvGraphicFramePr>
          <p:cNvPr id="11266" name="Object 4"/>
          <p:cNvGraphicFramePr>
            <a:graphicFrameLocks noGrp="1" noChangeAspect="1"/>
          </p:cNvGraphicFramePr>
          <p:nvPr>
            <p:ph sz="half" idx="4294967295"/>
            <p:extLst>
              <p:ext uri="{D42A27DB-BD31-4B8C-83A1-F6EECF244321}">
                <p14:modId xmlns:p14="http://schemas.microsoft.com/office/powerpoint/2010/main" val="576433272"/>
              </p:ext>
            </p:extLst>
          </p:nvPr>
        </p:nvGraphicFramePr>
        <p:xfrm>
          <a:off x="4696309" y="3468668"/>
          <a:ext cx="1800225" cy="884237"/>
        </p:xfrm>
        <a:graphic>
          <a:graphicData uri="http://schemas.openxmlformats.org/presentationml/2006/ole">
            <mc:AlternateContent xmlns:mc="http://schemas.openxmlformats.org/markup-compatibility/2006">
              <mc:Choice xmlns:v="urn:schemas-microsoft-com:vml" Requires="v">
                <p:oleObj spid="_x0000_s18508" name="公式" r:id="rId4" imgW="749300" imgH="368300" progId="">
                  <p:embed/>
                </p:oleObj>
              </mc:Choice>
              <mc:Fallback>
                <p:oleObj name="公式" r:id="rId4" imgW="749300" imgH="368300" progId="">
                  <p:embed/>
                  <p:pic>
                    <p:nvPicPr>
                      <p:cNvPr id="0" name="Picture 3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309" y="3468668"/>
                        <a:ext cx="1800225" cy="884237"/>
                      </a:xfrm>
                      <a:prstGeom prst="rect">
                        <a:avLst/>
                      </a:prstGeom>
                      <a:solidFill>
                        <a:srgbClr val="F0F0F0"/>
                      </a:solidFill>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163560971"/>
              </p:ext>
            </p:extLst>
          </p:nvPr>
        </p:nvGraphicFramePr>
        <p:xfrm>
          <a:off x="3383071" y="4515868"/>
          <a:ext cx="2952750" cy="806450"/>
        </p:xfrm>
        <a:graphic>
          <a:graphicData uri="http://schemas.openxmlformats.org/presentationml/2006/ole">
            <mc:AlternateContent xmlns:mc="http://schemas.openxmlformats.org/markup-compatibility/2006">
              <mc:Choice xmlns:v="urn:schemas-microsoft-com:vml" Requires="v">
                <p:oleObj spid="_x0000_s18509" name="公式" r:id="rId6" imgW="1346200" imgH="368300" progId="">
                  <p:embed/>
                </p:oleObj>
              </mc:Choice>
              <mc:Fallback>
                <p:oleObj name="公式" r:id="rId6" imgW="1346200" imgH="36830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3071" y="4515868"/>
                        <a:ext cx="2952750" cy="806450"/>
                      </a:xfrm>
                      <a:prstGeom prst="rect">
                        <a:avLst/>
                      </a:prstGeom>
                      <a:solidFill>
                        <a:srgbClr val="F0F0F0"/>
                      </a:solidFill>
                    </p:spPr>
                  </p:pic>
                </p:oleObj>
              </mc:Fallback>
            </mc:AlternateContent>
          </a:graphicData>
        </a:graphic>
      </p:graphicFrame>
      <p:sp>
        <p:nvSpPr>
          <p:cNvPr id="13" name="Text Box 7"/>
          <p:cNvSpPr txBox="1">
            <a:spLocks noChangeArrowheads="1"/>
          </p:cNvSpPr>
          <p:nvPr/>
        </p:nvSpPr>
        <p:spPr bwMode="auto">
          <a:xfrm>
            <a:off x="2722563" y="5720832"/>
            <a:ext cx="4897437" cy="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pPr>
            <a:r>
              <a:rPr kumimoji="1" lang="zh-CN" altLang="en-US" sz="2400" b="1" dirty="0" smtClean="0">
                <a:solidFill>
                  <a:srgbClr val="E24C05"/>
                </a:solidFill>
                <a:latin typeface="+mj-ea"/>
                <a:ea typeface="+mj-ea"/>
              </a:rPr>
              <a:t>思考</a:t>
            </a:r>
            <a:r>
              <a:rPr kumimoji="1" lang="zh-CN" altLang="en-US" sz="2400" b="1" dirty="0">
                <a:solidFill>
                  <a:srgbClr val="E24C05"/>
                </a:solidFill>
                <a:latin typeface="+mj-ea"/>
                <a:ea typeface="+mj-ea"/>
              </a:rPr>
              <a:t>：</a:t>
            </a:r>
            <a:r>
              <a:rPr kumimoji="1" lang="zh-CN" altLang="en-US" sz="2400" b="1" dirty="0">
                <a:latin typeface="+mj-ea"/>
                <a:ea typeface="+mj-ea"/>
              </a:rPr>
              <a:t>流水线的段数愈多愈好？</a:t>
            </a:r>
            <a:r>
              <a:rPr kumimoji="1" lang="zh-CN" altLang="en-US" sz="2600" dirty="0">
                <a:latin typeface="+mj-ea"/>
                <a:ea typeface="+mj-ea"/>
              </a:rPr>
              <a:t> </a:t>
            </a:r>
          </a:p>
        </p:txBody>
      </p:sp>
    </p:spTree>
    <p:extLst>
      <p:ext uri="{BB962C8B-B14F-4D97-AF65-F5344CB8AC3E}">
        <p14:creationId xmlns:p14="http://schemas.microsoft.com/office/powerpoint/2010/main" val="1929264904"/>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marL="457200" indent="-457200" eaLnBrk="1" hangingPunct="1">
              <a:buFont typeface="Wingdings" panose="05000000000000000000" pitchFamily="2" charset="2"/>
              <a:buAutoNum type="arabicPeriod" startAt="2"/>
            </a:pPr>
            <a:r>
              <a:rPr lang="zh-CN" altLang="en-US" sz="2800" dirty="0" smtClean="0">
                <a:latin typeface="+mj-ea"/>
                <a:ea typeface="+mj-ea"/>
              </a:rPr>
              <a:t>流水线的各段时间不完全相等时</a:t>
            </a:r>
          </a:p>
          <a:p>
            <a:pPr marL="1085850" lvl="1" indent="-457200" eaLnBrk="1" hangingPunct="1">
              <a:lnSpc>
                <a:spcPct val="140000"/>
              </a:lnSpc>
            </a:pPr>
            <a:r>
              <a:rPr lang="zh-CN" altLang="en-US" sz="2400" dirty="0" smtClean="0">
                <a:latin typeface="+mj-ea"/>
                <a:ea typeface="+mj-ea"/>
              </a:rPr>
              <a:t>一条</a:t>
            </a:r>
            <a:r>
              <a:rPr lang="en-US" altLang="zh-CN" sz="2400" i="1" dirty="0" smtClean="0">
                <a:solidFill>
                  <a:srgbClr val="9933FF"/>
                </a:solidFill>
                <a:latin typeface="+mj-ea"/>
                <a:ea typeface="+mj-ea"/>
              </a:rPr>
              <a:t>k</a:t>
            </a:r>
            <a:r>
              <a:rPr lang="zh-CN" altLang="en-US" sz="2400" dirty="0" smtClean="0">
                <a:latin typeface="+mj-ea"/>
                <a:ea typeface="+mj-ea"/>
              </a:rPr>
              <a:t>段流水线完成</a:t>
            </a:r>
            <a:r>
              <a:rPr lang="en-US" altLang="zh-CN" sz="2400" i="1" dirty="0" smtClean="0">
                <a:solidFill>
                  <a:srgbClr val="9933FF"/>
                </a:solidFill>
                <a:latin typeface="+mj-ea"/>
                <a:ea typeface="+mj-ea"/>
              </a:rPr>
              <a:t>n</a:t>
            </a:r>
            <a:r>
              <a:rPr lang="zh-CN" altLang="en-US" sz="2400" dirty="0" smtClean="0">
                <a:latin typeface="+mj-ea"/>
                <a:ea typeface="+mj-ea"/>
              </a:rPr>
              <a:t>个连续任务的实际加速比为</a:t>
            </a:r>
          </a:p>
        </p:txBody>
      </p:sp>
      <p:sp>
        <p:nvSpPr>
          <p:cNvPr id="2" name="日期占位符 1"/>
          <p:cNvSpPr>
            <a:spLocks noGrp="1"/>
          </p:cNvSpPr>
          <p:nvPr>
            <p:ph type="dt" sz="half" idx="10"/>
          </p:nvPr>
        </p:nvSpPr>
        <p:spPr/>
        <p:txBody>
          <a:bodyPr/>
          <a:lstStyle/>
          <a:p>
            <a:pPr>
              <a:defRPr/>
            </a:pPr>
            <a:fld id="{6C543532-109C-474D-A2B6-30F5832FBEC6}" type="datetime1">
              <a:rPr lang="en-US" altLang="zh-CN" smtClean="0"/>
              <a:pPr>
                <a:defRPr/>
              </a:pPr>
              <a:t>3/10/2020</a:t>
            </a:fld>
            <a:endParaRPr lang="en-US" altLang="zh-CN"/>
          </a:p>
        </p:txBody>
      </p:sp>
      <p:sp>
        <p:nvSpPr>
          <p:cNvPr id="1331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208CBA10-D9AF-400F-BE52-0C82C24E5B80}" type="slidenum">
              <a:rPr lang="en-US" altLang="zh-CN">
                <a:latin typeface="Times New Roman" panose="02020603050405020304" pitchFamily="18" charset="0"/>
              </a:rPr>
              <a:pPr/>
              <a:t>54</a:t>
            </a:fld>
            <a:endParaRPr lang="en-US" altLang="zh-CN">
              <a:latin typeface="Times New Roman" panose="02020603050405020304" pitchFamily="18" charset="0"/>
            </a:endParaRPr>
          </a:p>
        </p:txBody>
      </p:sp>
      <p:graphicFrame>
        <p:nvGraphicFramePr>
          <p:cNvPr id="13314" name="Object 4"/>
          <p:cNvGraphicFramePr>
            <a:graphicFrameLocks noGrp="1" noChangeAspect="1"/>
          </p:cNvGraphicFramePr>
          <p:nvPr>
            <p:ph sz="half" idx="4294967295"/>
            <p:extLst>
              <p:ext uri="{D42A27DB-BD31-4B8C-83A1-F6EECF244321}">
                <p14:modId xmlns:p14="http://schemas.microsoft.com/office/powerpoint/2010/main" val="2744381913"/>
              </p:ext>
            </p:extLst>
          </p:nvPr>
        </p:nvGraphicFramePr>
        <p:xfrm>
          <a:off x="2319251" y="2764212"/>
          <a:ext cx="3959225" cy="1339850"/>
        </p:xfrm>
        <a:graphic>
          <a:graphicData uri="http://schemas.openxmlformats.org/presentationml/2006/ole">
            <mc:AlternateContent xmlns:mc="http://schemas.openxmlformats.org/markup-compatibility/2006">
              <mc:Choice xmlns:v="urn:schemas-microsoft-com:vml" Requires="v">
                <p:oleObj spid="_x0000_s20524" name="Equation" r:id="rId4" imgW="2476500" imgH="838200" progId="">
                  <p:embed/>
                </p:oleObj>
              </mc:Choice>
              <mc:Fallback>
                <p:oleObj name="Equation" r:id="rId4" imgW="2476500" imgH="838200"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251" y="2764212"/>
                        <a:ext cx="3959225" cy="1339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1742286845"/>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title"/>
          </p:nvPr>
        </p:nvSpPr>
        <p:spPr/>
        <p:txBody>
          <a:bodyPr/>
          <a:lstStyle/>
          <a:p>
            <a:r>
              <a:rPr lang="zh-CN" altLang="en-US" smtClean="0"/>
              <a:t>效率</a:t>
            </a:r>
          </a:p>
        </p:txBody>
      </p:sp>
      <p:sp>
        <p:nvSpPr>
          <p:cNvPr id="14340" name="Rectangle 3" descr="Rectangle: Click to edit Master text styles&#10;Second level&#10;Third level&#10;Fourth level&#10;Fifth level"/>
          <p:cNvSpPr>
            <a:spLocks noGrp="1" noChangeArrowheads="1"/>
          </p:cNvSpPr>
          <p:nvPr>
            <p:ph idx="1"/>
          </p:nvPr>
        </p:nvSpPr>
        <p:spPr/>
        <p:txBody>
          <a:bodyPr/>
          <a:lstStyle/>
          <a:p>
            <a:r>
              <a:rPr lang="zh-CN" altLang="en-US" dirty="0" smtClean="0"/>
              <a:t>效率：流水线中的设备实际使用时间与整个运行时间的比值，即流水线设备的</a:t>
            </a:r>
            <a:r>
              <a:rPr lang="zh-CN" altLang="en-US" dirty="0" smtClean="0">
                <a:solidFill>
                  <a:srgbClr val="0070C0"/>
                </a:solidFill>
              </a:rPr>
              <a:t>利用率</a:t>
            </a:r>
            <a:r>
              <a:rPr lang="zh-CN" altLang="en-US" dirty="0" smtClean="0"/>
              <a:t>。</a:t>
            </a:r>
            <a:endParaRPr lang="en-US" altLang="zh-CN" dirty="0" smtClean="0"/>
          </a:p>
          <a:p>
            <a:pPr lvl="1"/>
            <a:r>
              <a:rPr lang="zh-CN" altLang="en-US" dirty="0" smtClean="0"/>
              <a:t>由于流水线有通过时间和排空时间，所以在连续完成</a:t>
            </a:r>
            <a:r>
              <a:rPr lang="en-US" altLang="zh-CN" dirty="0" smtClean="0"/>
              <a:t>n</a:t>
            </a:r>
            <a:r>
              <a:rPr lang="zh-CN" altLang="en-US" dirty="0" smtClean="0"/>
              <a:t>个任务的时间内，各段并不是满负荷地工作。</a:t>
            </a:r>
          </a:p>
          <a:p>
            <a:r>
              <a:rPr lang="zh-CN" altLang="en-US" dirty="0" smtClean="0"/>
              <a:t>各段时间相等</a:t>
            </a:r>
          </a:p>
          <a:p>
            <a:pPr lvl="1"/>
            <a:r>
              <a:rPr lang="zh-CN" altLang="en-US" dirty="0" smtClean="0"/>
              <a:t>各段的效率</a:t>
            </a:r>
            <a:r>
              <a:rPr lang="en-US" altLang="zh-CN" dirty="0" err="1" smtClean="0"/>
              <a:t>ei</a:t>
            </a:r>
            <a:r>
              <a:rPr lang="zh-CN" altLang="en-US" dirty="0" smtClean="0"/>
              <a:t>相同     </a:t>
            </a:r>
            <a:endParaRPr lang="en-US" altLang="zh-CN" dirty="0" smtClean="0"/>
          </a:p>
        </p:txBody>
      </p:sp>
      <p:sp>
        <p:nvSpPr>
          <p:cNvPr id="2" name="日期占位符 1"/>
          <p:cNvSpPr>
            <a:spLocks noGrp="1"/>
          </p:cNvSpPr>
          <p:nvPr>
            <p:ph type="dt" sz="half" idx="10"/>
          </p:nvPr>
        </p:nvSpPr>
        <p:spPr/>
        <p:txBody>
          <a:bodyPr/>
          <a:lstStyle/>
          <a:p>
            <a:fld id="{C80C3412-408A-4814-B1C9-8049CA13C5F5}" type="datetime1">
              <a:rPr lang="en-US" altLang="zh-CN" smtClean="0"/>
              <a:pPr/>
              <a:t>3/10/2020</a:t>
            </a:fld>
            <a:endParaRPr lang="en-US" altLang="zh-CN"/>
          </a:p>
        </p:txBody>
      </p:sp>
      <p:sp>
        <p:nvSpPr>
          <p:cNvPr id="1434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016CF7FB-206E-4042-B222-F7883ECE9E75}" type="slidenum">
              <a:rPr lang="en-US" altLang="zh-CN" smtClean="0"/>
              <a:pPr/>
              <a:t>55</a:t>
            </a:fld>
            <a:endParaRPr lang="en-US" altLang="zh-CN"/>
          </a:p>
        </p:txBody>
      </p:sp>
      <p:graphicFrame>
        <p:nvGraphicFramePr>
          <p:cNvPr id="14338" name="Object 5"/>
          <p:cNvGraphicFramePr>
            <a:graphicFrameLocks noGrp="1" noChangeAspect="1"/>
          </p:cNvGraphicFramePr>
          <p:nvPr>
            <p:ph sz="half" idx="4294967295"/>
            <p:extLst>
              <p:ext uri="{D42A27DB-BD31-4B8C-83A1-F6EECF244321}">
                <p14:modId xmlns:p14="http://schemas.microsoft.com/office/powerpoint/2010/main" val="85053034"/>
              </p:ext>
            </p:extLst>
          </p:nvPr>
        </p:nvGraphicFramePr>
        <p:xfrm>
          <a:off x="4597140" y="4938742"/>
          <a:ext cx="3655141" cy="780414"/>
        </p:xfrm>
        <a:graphic>
          <a:graphicData uri="http://schemas.openxmlformats.org/presentationml/2006/ole">
            <mc:AlternateContent xmlns:mc="http://schemas.openxmlformats.org/markup-compatibility/2006">
              <mc:Choice xmlns:v="urn:schemas-microsoft-com:vml" Requires="v">
                <p:oleObj spid="_x0000_s21548" name="公式" r:id="rId4" imgW="1904174" imgH="406224" progId="">
                  <p:embed/>
                </p:oleObj>
              </mc:Choice>
              <mc:Fallback>
                <p:oleObj name="公式" r:id="rId4" imgW="19041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140" y="4938742"/>
                        <a:ext cx="3655141" cy="780414"/>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698455226"/>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15365" name="Rectangle 3" descr="Rectangle: Click to edit Master text styles&#10;Second level&#10;Third level&#10;Fourth level&#10;Fifth level"/>
          <p:cNvSpPr>
            <a:spLocks noGrp="1" noChangeArrowheads="1"/>
          </p:cNvSpPr>
          <p:nvPr>
            <p:ph idx="1"/>
          </p:nvPr>
        </p:nvSpPr>
        <p:spPr/>
        <p:txBody>
          <a:bodyPr/>
          <a:lstStyle/>
          <a:p>
            <a:pPr lvl="1"/>
            <a:r>
              <a:rPr lang="zh-CN" altLang="en-US" smtClean="0"/>
              <a:t>整条流水线的效率为</a:t>
            </a:r>
            <a:endParaRPr lang="zh-CN" altLang="en-US" dirty="0" smtClean="0"/>
          </a:p>
        </p:txBody>
      </p:sp>
      <p:sp>
        <p:nvSpPr>
          <p:cNvPr id="2" name="日期占位符 1"/>
          <p:cNvSpPr>
            <a:spLocks noGrp="1"/>
          </p:cNvSpPr>
          <p:nvPr>
            <p:ph type="dt" sz="half" idx="10"/>
          </p:nvPr>
        </p:nvSpPr>
        <p:spPr/>
        <p:txBody>
          <a:bodyPr/>
          <a:lstStyle/>
          <a:p>
            <a:fld id="{61B131CD-880E-425F-B1CD-61B88F6969B0}" type="datetime1">
              <a:rPr lang="en-US" altLang="zh-CN" smtClean="0"/>
              <a:pPr/>
              <a:t>3/10/2020</a:t>
            </a:fld>
            <a:endParaRPr lang="en-US" altLang="zh-CN"/>
          </a:p>
        </p:txBody>
      </p:sp>
      <p:sp>
        <p:nvSpPr>
          <p:cNvPr id="1537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AE83E-BA15-4465-A584-71306C28E364}" type="slidenum">
              <a:rPr lang="en-US" altLang="zh-CN" smtClean="0"/>
              <a:pPr/>
              <a:t>56</a:t>
            </a:fld>
            <a:endParaRPr lang="en-US" altLang="zh-CN"/>
          </a:p>
        </p:txBody>
      </p:sp>
      <p:graphicFrame>
        <p:nvGraphicFramePr>
          <p:cNvPr id="15362" name="Object 4"/>
          <p:cNvGraphicFramePr>
            <a:graphicFrameLocks noGrp="1" noChangeAspect="1"/>
          </p:cNvGraphicFramePr>
          <p:nvPr>
            <p:ph sz="quarter" idx="4294967295"/>
            <p:extLst>
              <p:ext uri="{D42A27DB-BD31-4B8C-83A1-F6EECF244321}">
                <p14:modId xmlns:p14="http://schemas.microsoft.com/office/powerpoint/2010/main" val="1836571240"/>
              </p:ext>
            </p:extLst>
          </p:nvPr>
        </p:nvGraphicFramePr>
        <p:xfrm>
          <a:off x="3587750" y="1825031"/>
          <a:ext cx="4032250" cy="854075"/>
        </p:xfrm>
        <a:graphic>
          <a:graphicData uri="http://schemas.openxmlformats.org/presentationml/2006/ole">
            <mc:AlternateContent xmlns:mc="http://schemas.openxmlformats.org/markup-compatibility/2006">
              <mc:Choice xmlns:v="urn:schemas-microsoft-com:vml" Requires="v">
                <p:oleObj spid="_x0000_s22659" name="公式" r:id="rId4" imgW="1916868" imgH="406224" progId="">
                  <p:embed/>
                </p:oleObj>
              </mc:Choice>
              <mc:Fallback>
                <p:oleObj name="公式" r:id="rId4" imgW="1916868"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0" y="1825031"/>
                        <a:ext cx="4032250" cy="854075"/>
                      </a:xfrm>
                      <a:prstGeom prst="rect">
                        <a:avLst/>
                      </a:prstGeom>
                      <a:solidFill>
                        <a:srgbClr val="F0F0F0"/>
                      </a:solidFill>
                    </p:spPr>
                  </p:pic>
                </p:oleObj>
              </mc:Fallback>
            </mc:AlternateContent>
          </a:graphicData>
        </a:graphic>
      </p:graphicFrame>
      <p:graphicFrame>
        <p:nvGraphicFramePr>
          <p:cNvPr id="15364" name="Object 10"/>
          <p:cNvGraphicFramePr>
            <a:graphicFrameLocks noGrp="1" noChangeAspect="1"/>
          </p:cNvGraphicFramePr>
          <p:nvPr>
            <p:ph sz="quarter" idx="4294967295"/>
            <p:extLst>
              <p:ext uri="{D42A27DB-BD31-4B8C-83A1-F6EECF244321}">
                <p14:modId xmlns:p14="http://schemas.microsoft.com/office/powerpoint/2010/main" val="2633012586"/>
              </p:ext>
            </p:extLst>
          </p:nvPr>
        </p:nvGraphicFramePr>
        <p:xfrm>
          <a:off x="3673475" y="4309398"/>
          <a:ext cx="2879725" cy="801687"/>
        </p:xfrm>
        <a:graphic>
          <a:graphicData uri="http://schemas.openxmlformats.org/presentationml/2006/ole">
            <mc:AlternateContent xmlns:mc="http://schemas.openxmlformats.org/markup-compatibility/2006">
              <mc:Choice xmlns:v="urn:schemas-microsoft-com:vml" Requires="v">
                <p:oleObj spid="_x0000_s22660" name="公式" r:id="rId6" imgW="1320800" imgH="368300" progId="">
                  <p:embed/>
                </p:oleObj>
              </mc:Choice>
              <mc:Fallback>
                <p:oleObj name="公式" r:id="rId6" imgW="1320800" imgH="3683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475" y="4309398"/>
                        <a:ext cx="2879725" cy="801687"/>
                      </a:xfrm>
                      <a:prstGeom prst="rect">
                        <a:avLst/>
                      </a:prstGeom>
                      <a:solidFill>
                        <a:srgbClr val="F0F0F0"/>
                      </a:solidFill>
                    </p:spPr>
                  </p:pic>
                </p:oleObj>
              </mc:Fallback>
            </mc:AlternateContent>
          </a:graphicData>
        </a:graphic>
      </p:graphicFrame>
      <p:sp>
        <p:nvSpPr>
          <p:cNvPr id="1536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zh-CN" altLang="en-US" sz="2400">
              <a:latin typeface="Tahoma" panose="020B0604030504040204" pitchFamily="34" charset="0"/>
              <a:ea typeface="黑体" panose="02010609060101010101" pitchFamily="49" charset="-122"/>
            </a:endParaRPr>
          </a:p>
        </p:txBody>
      </p:sp>
      <p:graphicFrame>
        <p:nvGraphicFramePr>
          <p:cNvPr id="15363" name="Object 8"/>
          <p:cNvGraphicFramePr>
            <a:graphicFrameLocks noChangeAspect="1"/>
          </p:cNvGraphicFramePr>
          <p:nvPr/>
        </p:nvGraphicFramePr>
        <p:xfrm>
          <a:off x="3492500" y="2997200"/>
          <a:ext cx="1727200" cy="806450"/>
        </p:xfrm>
        <a:graphic>
          <a:graphicData uri="http://schemas.openxmlformats.org/presentationml/2006/ole">
            <mc:AlternateContent xmlns:mc="http://schemas.openxmlformats.org/markup-compatibility/2006">
              <mc:Choice xmlns:v="urn:schemas-microsoft-com:vml" Requires="v">
                <p:oleObj spid="_x0000_s22661" name="公式" r:id="rId8" imgW="837836" imgH="393529" progId="">
                  <p:embed/>
                </p:oleObj>
              </mc:Choice>
              <mc:Fallback>
                <p:oleObj name="公式" r:id="rId8" imgW="837836" imgH="393529"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2997200"/>
                        <a:ext cx="1727200" cy="806450"/>
                      </a:xfrm>
                      <a:prstGeom prst="rect">
                        <a:avLst/>
                      </a:prstGeom>
                      <a:solidFill>
                        <a:srgbClr val="F0F0F0"/>
                      </a:solidFill>
                    </p:spPr>
                  </p:pic>
                </p:oleObj>
              </mc:Fallback>
            </mc:AlternateContent>
          </a:graphicData>
        </a:graphic>
      </p:graphicFrame>
      <p:sp>
        <p:nvSpPr>
          <p:cNvPr id="15367" name="Text Box 13"/>
          <p:cNvSpPr txBox="1">
            <a:spLocks noChangeArrowheads="1"/>
          </p:cNvSpPr>
          <p:nvPr/>
        </p:nvSpPr>
        <p:spPr bwMode="auto">
          <a:xfrm>
            <a:off x="1331913" y="2708275"/>
            <a:ext cx="2808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可以</a:t>
            </a:r>
            <a:r>
              <a:rPr kumimoji="1" lang="zh-CN" altLang="en-US" sz="2400" dirty="0">
                <a:latin typeface="+mj-ea"/>
                <a:ea typeface="+mj-ea"/>
              </a:rPr>
              <a:t>写成</a:t>
            </a:r>
            <a:r>
              <a:rPr kumimoji="1" lang="zh-CN" altLang="en-US" sz="2600" dirty="0">
                <a:latin typeface="+mj-ea"/>
                <a:ea typeface="+mj-ea"/>
              </a:rPr>
              <a:t> </a:t>
            </a:r>
          </a:p>
        </p:txBody>
      </p:sp>
      <p:sp>
        <p:nvSpPr>
          <p:cNvPr id="15368" name="Text Box 14"/>
          <p:cNvSpPr txBox="1">
            <a:spLocks noChangeArrowheads="1"/>
          </p:cNvSpPr>
          <p:nvPr/>
        </p:nvSpPr>
        <p:spPr bwMode="auto">
          <a:xfrm>
            <a:off x="1258888" y="4005263"/>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最高效率</a:t>
            </a:r>
            <a:r>
              <a:rPr kumimoji="1" lang="zh-CN" altLang="en-US" sz="2400" dirty="0">
                <a:latin typeface="+mj-ea"/>
                <a:ea typeface="+mj-ea"/>
              </a:rPr>
              <a:t>为</a:t>
            </a:r>
          </a:p>
        </p:txBody>
      </p:sp>
      <p:sp>
        <p:nvSpPr>
          <p:cNvPr id="15369" name="Text Box 15"/>
          <p:cNvSpPr txBox="1">
            <a:spLocks noChangeArrowheads="1"/>
          </p:cNvSpPr>
          <p:nvPr/>
        </p:nvSpPr>
        <p:spPr bwMode="auto">
          <a:xfrm>
            <a:off x="1777423" y="5534971"/>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E24C05"/>
                </a:solidFill>
                <a:latin typeface="+mj-ea"/>
                <a:ea typeface="+mj-ea"/>
              </a:rPr>
              <a:t>   </a:t>
            </a:r>
            <a:r>
              <a:rPr kumimoji="1" lang="zh-CN" altLang="en-US" sz="2400" b="1">
                <a:solidFill>
                  <a:srgbClr val="E24C05"/>
                </a:solidFill>
                <a:latin typeface="+mj-ea"/>
                <a:ea typeface="+mj-ea"/>
              </a:rPr>
              <a:t>当</a:t>
            </a:r>
            <a:r>
              <a:rPr kumimoji="1" lang="en-US" altLang="zh-CN" sz="2400" b="1" i="1">
                <a:solidFill>
                  <a:srgbClr val="E24C05"/>
                </a:solidFill>
                <a:latin typeface="+mj-ea"/>
                <a:ea typeface="+mj-ea"/>
              </a:rPr>
              <a:t>n</a:t>
            </a:r>
            <a:r>
              <a:rPr kumimoji="1" lang="en-US" altLang="zh-CN" sz="2400" b="1">
                <a:solidFill>
                  <a:srgbClr val="E24C05"/>
                </a:solidFill>
                <a:latin typeface="+mj-ea"/>
                <a:ea typeface="+mj-ea"/>
              </a:rPr>
              <a:t>&gt;&gt;</a:t>
            </a:r>
            <a:r>
              <a:rPr kumimoji="1" lang="en-US" altLang="zh-CN" sz="2400" b="1" i="1">
                <a:solidFill>
                  <a:srgbClr val="E24C05"/>
                </a:solidFill>
                <a:latin typeface="+mj-ea"/>
                <a:ea typeface="+mj-ea"/>
              </a:rPr>
              <a:t>k</a:t>
            </a:r>
            <a:r>
              <a:rPr kumimoji="1" lang="zh-CN" altLang="en-US" sz="2400" b="1">
                <a:solidFill>
                  <a:srgbClr val="E24C05"/>
                </a:solidFill>
                <a:latin typeface="+mj-ea"/>
                <a:ea typeface="+mj-ea"/>
              </a:rPr>
              <a:t>时，</a:t>
            </a:r>
            <a:r>
              <a:rPr kumimoji="1" lang="en-US" altLang="zh-CN" sz="2400" b="1" i="1">
                <a:solidFill>
                  <a:srgbClr val="E24C05"/>
                </a:solidFill>
                <a:latin typeface="+mj-ea"/>
                <a:ea typeface="+mj-ea"/>
              </a:rPr>
              <a:t>E</a:t>
            </a:r>
            <a:r>
              <a:rPr kumimoji="1" lang="en-US" altLang="zh-CN" sz="2400" b="1">
                <a:solidFill>
                  <a:srgbClr val="E24C05"/>
                </a:solidFill>
                <a:latin typeface="+mj-ea"/>
                <a:ea typeface="+mj-ea"/>
              </a:rPr>
              <a:t>≈1</a:t>
            </a:r>
            <a:r>
              <a:rPr kumimoji="1" lang="zh-CN" altLang="en-US" sz="2400" b="1">
                <a:solidFill>
                  <a:srgbClr val="E24C05"/>
                </a:solidFill>
                <a:latin typeface="+mj-ea"/>
                <a:ea typeface="+mj-ea"/>
              </a:rPr>
              <a:t>。 </a:t>
            </a:r>
          </a:p>
        </p:txBody>
      </p:sp>
    </p:spTree>
    <p:extLst>
      <p:ext uri="{BB962C8B-B14F-4D97-AF65-F5344CB8AC3E}">
        <p14:creationId xmlns:p14="http://schemas.microsoft.com/office/powerpoint/2010/main" val="141048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7282"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当流水线各段时间相等时，流水线的效率与吞吐率成正比。</a:t>
            </a:r>
          </a:p>
          <a:p>
            <a:pPr marL="457200" lvl="1" indent="0">
              <a:buNone/>
            </a:pPr>
            <a:r>
              <a:rPr lang="zh-CN" altLang="en-US" dirty="0"/>
              <a:t> </a:t>
            </a:r>
            <a:r>
              <a:rPr lang="zh-CN" altLang="en-US" dirty="0" smtClean="0"/>
              <a:t>    </a:t>
            </a:r>
            <a:r>
              <a:rPr lang="en-US" altLang="zh-CN" dirty="0" smtClean="0"/>
              <a:t>E=</a:t>
            </a:r>
            <a:r>
              <a:rPr lang="en-US" altLang="zh-CN" dirty="0" err="1" smtClean="0"/>
              <a:t>TP△t</a:t>
            </a:r>
            <a:r>
              <a:rPr lang="en-US" altLang="zh-CN" dirty="0" smtClean="0"/>
              <a:t> </a:t>
            </a:r>
          </a:p>
          <a:p>
            <a:r>
              <a:rPr lang="zh-CN" altLang="en-US" dirty="0" smtClean="0"/>
              <a:t>流水线的效率是流水线的实际加速比</a:t>
            </a:r>
            <a:r>
              <a:rPr lang="en-US" altLang="zh-CN" dirty="0" smtClean="0"/>
              <a:t>S</a:t>
            </a:r>
            <a:r>
              <a:rPr lang="zh-CN" altLang="en-US" dirty="0" smtClean="0"/>
              <a:t>与它的最大加速比</a:t>
            </a:r>
            <a:r>
              <a:rPr lang="en-US" altLang="zh-CN" dirty="0" smtClean="0"/>
              <a:t>k</a:t>
            </a:r>
            <a:r>
              <a:rPr lang="zh-CN" altLang="en-US" dirty="0" smtClean="0"/>
              <a:t>的比值。 </a:t>
            </a:r>
          </a:p>
        </p:txBody>
      </p:sp>
      <p:sp>
        <p:nvSpPr>
          <p:cNvPr id="2" name="日期占位符 1"/>
          <p:cNvSpPr>
            <a:spLocks noGrp="1"/>
          </p:cNvSpPr>
          <p:nvPr>
            <p:ph type="dt" sz="half" idx="10"/>
          </p:nvPr>
        </p:nvSpPr>
        <p:spPr/>
        <p:txBody>
          <a:bodyPr/>
          <a:lstStyle/>
          <a:p>
            <a:fld id="{CF1FC0AC-53D9-450F-B25C-A6B02ABDFB79}" type="datetime1">
              <a:rPr lang="en-US" altLang="zh-CN" smtClean="0"/>
              <a:pPr/>
              <a:t>3/10/2020</a:t>
            </a:fld>
            <a:endParaRPr lang="en-US" altLang="zh-CN"/>
          </a:p>
        </p:txBody>
      </p:sp>
      <p:sp>
        <p:nvSpPr>
          <p:cNvPr id="1639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A97C25E-2619-413F-A774-6637D48744F3}" type="slidenum">
              <a:rPr lang="en-US" altLang="zh-CN" smtClean="0"/>
              <a:pPr/>
              <a:t>57</a:t>
            </a:fld>
            <a:endParaRPr lang="en-US" altLang="zh-CN"/>
          </a:p>
        </p:txBody>
      </p:sp>
      <p:graphicFrame>
        <p:nvGraphicFramePr>
          <p:cNvPr id="16386" name="Object 4"/>
          <p:cNvGraphicFramePr>
            <a:graphicFrameLocks noGrp="1" noChangeAspect="1"/>
          </p:cNvGraphicFramePr>
          <p:nvPr>
            <p:ph sz="half" idx="4294967295"/>
            <p:extLst>
              <p:ext uri="{D42A27DB-BD31-4B8C-83A1-F6EECF244321}">
                <p14:modId xmlns:p14="http://schemas.microsoft.com/office/powerpoint/2010/main" val="2767473422"/>
              </p:ext>
            </p:extLst>
          </p:nvPr>
        </p:nvGraphicFramePr>
        <p:xfrm>
          <a:off x="4748905" y="3874599"/>
          <a:ext cx="792162" cy="741363"/>
        </p:xfrm>
        <a:graphic>
          <a:graphicData uri="http://schemas.openxmlformats.org/presentationml/2006/ole">
            <mc:AlternateContent xmlns:mc="http://schemas.openxmlformats.org/markup-compatibility/2006">
              <mc:Choice xmlns:v="urn:schemas-microsoft-com:vml" Requires="v">
                <p:oleObj spid="_x0000_s23726" name="公式" r:id="rId4" imgW="393529" imgH="368140" progId="">
                  <p:embed/>
                </p:oleObj>
              </mc:Choice>
              <mc:Fallback>
                <p:oleObj name="公式" r:id="rId4" imgW="393529" imgH="368140" progId="">
                  <p:embed/>
                  <p:pic>
                    <p:nvPicPr>
                      <p:cNvPr id="0" name="Picture 8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905" y="3874599"/>
                        <a:ext cx="792162" cy="741363"/>
                      </a:xfrm>
                      <a:prstGeom prst="rect">
                        <a:avLst/>
                      </a:prstGeom>
                      <a:solidFill>
                        <a:srgbClr val="F0F0F0"/>
                      </a:solidFill>
                    </p:spPr>
                  </p:pic>
                </p:oleObj>
              </mc:Fallback>
            </mc:AlternateContent>
          </a:graphicData>
        </a:graphic>
      </p:graphicFrame>
      <p:sp>
        <p:nvSpPr>
          <p:cNvPr id="16391" name="Text Box 7"/>
          <p:cNvSpPr txBox="1">
            <a:spLocks noChangeArrowheads="1"/>
          </p:cNvSpPr>
          <p:nvPr/>
        </p:nvSpPr>
        <p:spPr bwMode="auto">
          <a:xfrm>
            <a:off x="1763713" y="4941888"/>
            <a:ext cx="568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latin typeface="微软雅黑" panose="020B0503020204020204" pitchFamily="34" charset="-122"/>
                <a:ea typeface="微软雅黑" panose="020B0503020204020204" pitchFamily="34" charset="-122"/>
              </a:rPr>
              <a:t>当</a:t>
            </a:r>
            <a:r>
              <a:rPr kumimoji="1" lang="en-US" altLang="zh-CN" sz="2400" b="1" i="1" dirty="0">
                <a:solidFill>
                  <a:srgbClr val="9933FF"/>
                </a:solidFill>
                <a:latin typeface="微软雅黑" panose="020B0503020204020204" pitchFamily="34" charset="-122"/>
                <a:ea typeface="微软雅黑" panose="020B0503020204020204" pitchFamily="34" charset="-122"/>
              </a:rPr>
              <a:t>E</a:t>
            </a:r>
            <a:r>
              <a:rPr kumimoji="1" lang="en-US" altLang="zh-CN" sz="2400" b="1" dirty="0">
                <a:solidFill>
                  <a:srgbClr val="9933FF"/>
                </a:solidFill>
                <a:latin typeface="微软雅黑" panose="020B0503020204020204" pitchFamily="34" charset="-122"/>
                <a:ea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rPr>
              <a:t>时，</a:t>
            </a:r>
            <a:r>
              <a:rPr kumimoji="1" lang="en-US" altLang="zh-CN" sz="2400" b="1" i="1" dirty="0">
                <a:solidFill>
                  <a:srgbClr val="9933FF"/>
                </a:solidFill>
                <a:latin typeface="微软雅黑" panose="020B0503020204020204" pitchFamily="34" charset="-122"/>
                <a:ea typeface="微软雅黑" panose="020B0503020204020204" pitchFamily="34" charset="-122"/>
              </a:rPr>
              <a:t>S</a:t>
            </a:r>
            <a:r>
              <a:rPr kumimoji="1" lang="en-US" altLang="zh-CN" sz="2400" b="1" dirty="0">
                <a:solidFill>
                  <a:srgbClr val="9933FF"/>
                </a:solidFill>
                <a:latin typeface="微软雅黑" panose="020B0503020204020204" pitchFamily="34" charset="-122"/>
                <a:ea typeface="微软雅黑" panose="020B0503020204020204" pitchFamily="34" charset="-122"/>
              </a:rPr>
              <a:t>=</a:t>
            </a:r>
            <a:r>
              <a:rPr kumimoji="1" lang="en-US" altLang="zh-CN" sz="2400" b="1" i="1" dirty="0">
                <a:solidFill>
                  <a:srgbClr val="9933FF"/>
                </a:solidFill>
                <a:latin typeface="微软雅黑" panose="020B0503020204020204" pitchFamily="34" charset="-122"/>
                <a:ea typeface="微软雅黑" panose="020B0503020204020204" pitchFamily="34" charset="-122"/>
              </a:rPr>
              <a:t>k</a:t>
            </a:r>
            <a:r>
              <a:rPr kumimoji="1" lang="zh-CN" altLang="en-US" sz="2400" b="1" dirty="0">
                <a:latin typeface="微软雅黑" panose="020B0503020204020204" pitchFamily="34" charset="-122"/>
                <a:ea typeface="微软雅黑" panose="020B0503020204020204" pitchFamily="34" charset="-122"/>
              </a:rPr>
              <a:t>，实际加速比达到最大。</a:t>
            </a:r>
          </a:p>
        </p:txBody>
      </p:sp>
      <p:graphicFrame>
        <p:nvGraphicFramePr>
          <p:cNvPr id="16387" name="Object 8"/>
          <p:cNvGraphicFramePr>
            <a:graphicFrameLocks noChangeAspect="1"/>
          </p:cNvGraphicFramePr>
          <p:nvPr>
            <p:extLst>
              <p:ext uri="{D42A27DB-BD31-4B8C-83A1-F6EECF244321}">
                <p14:modId xmlns:p14="http://schemas.microsoft.com/office/powerpoint/2010/main" val="4024574847"/>
              </p:ext>
            </p:extLst>
          </p:nvPr>
        </p:nvGraphicFramePr>
        <p:xfrm>
          <a:off x="2480612" y="3883029"/>
          <a:ext cx="1511300" cy="742950"/>
        </p:xfrm>
        <a:graphic>
          <a:graphicData uri="http://schemas.openxmlformats.org/presentationml/2006/ole">
            <mc:AlternateContent xmlns:mc="http://schemas.openxmlformats.org/markup-compatibility/2006">
              <mc:Choice xmlns:v="urn:schemas-microsoft-com:vml" Requires="v">
                <p:oleObj spid="_x0000_s23727" name="公式" r:id="rId6" imgW="749300" imgH="368300" progId="">
                  <p:embed/>
                </p:oleObj>
              </mc:Choice>
              <mc:Fallback>
                <p:oleObj name="公式" r:id="rId6" imgW="749300" imgH="368300" progId="">
                  <p:embed/>
                  <p:pic>
                    <p:nvPicPr>
                      <p:cNvPr id="0"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0612" y="3883029"/>
                        <a:ext cx="1511300" cy="742950"/>
                      </a:xfrm>
                      <a:prstGeom prst="rect">
                        <a:avLst/>
                      </a:prstGeom>
                      <a:solidFill>
                        <a:srgbClr val="F0F0F0"/>
                      </a:solidFill>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3438509526"/>
              </p:ext>
            </p:extLst>
          </p:nvPr>
        </p:nvGraphicFramePr>
        <p:xfrm>
          <a:off x="3391592" y="2051892"/>
          <a:ext cx="1357313" cy="635000"/>
        </p:xfrm>
        <a:graphic>
          <a:graphicData uri="http://schemas.openxmlformats.org/presentationml/2006/ole">
            <mc:AlternateContent xmlns:mc="http://schemas.openxmlformats.org/markup-compatibility/2006">
              <mc:Choice xmlns:v="urn:schemas-microsoft-com:vml" Requires="v">
                <p:oleObj spid="_x0000_s23728" name="公式" r:id="rId8" imgW="837836" imgH="393529" progId="">
                  <p:embed/>
                </p:oleObj>
              </mc:Choice>
              <mc:Fallback>
                <p:oleObj name="公式" r:id="rId8" imgW="837836" imgH="393529" progId="">
                  <p:embed/>
                  <p:pic>
                    <p:nvPicPr>
                      <p:cNvPr id="0" name="Picture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592" y="2051892"/>
                        <a:ext cx="1357313" cy="635000"/>
                      </a:xfrm>
                      <a:prstGeom prst="rect">
                        <a:avLst/>
                      </a:prstGeom>
                      <a:solidFill>
                        <a:srgbClr val="F0F0F0"/>
                      </a:solidFill>
                    </p:spPr>
                  </p:pic>
                </p:oleObj>
              </mc:Fallback>
            </mc:AlternateContent>
          </a:graphicData>
        </a:graphic>
      </p:graphicFrame>
      <p:graphicFrame>
        <p:nvGraphicFramePr>
          <p:cNvPr id="16389" name="Object 10"/>
          <p:cNvGraphicFramePr>
            <a:graphicFrameLocks noChangeAspect="1"/>
          </p:cNvGraphicFramePr>
          <p:nvPr>
            <p:extLst>
              <p:ext uri="{D42A27DB-BD31-4B8C-83A1-F6EECF244321}">
                <p14:modId xmlns:p14="http://schemas.microsoft.com/office/powerpoint/2010/main" val="3362488354"/>
              </p:ext>
            </p:extLst>
          </p:nvPr>
        </p:nvGraphicFramePr>
        <p:xfrm>
          <a:off x="5060502" y="2051892"/>
          <a:ext cx="1657350" cy="639762"/>
        </p:xfrm>
        <a:graphic>
          <a:graphicData uri="http://schemas.openxmlformats.org/presentationml/2006/ole">
            <mc:AlternateContent xmlns:mc="http://schemas.openxmlformats.org/markup-compatibility/2006">
              <mc:Choice xmlns:v="urn:schemas-microsoft-com:vml" Requires="v">
                <p:oleObj spid="_x0000_s23729" name="公式" r:id="rId10" imgW="1053643" imgH="406224" progId="">
                  <p:embed/>
                </p:oleObj>
              </mc:Choice>
              <mc:Fallback>
                <p:oleObj name="公式" r:id="rId10" imgW="1053643" imgH="406224" progId="">
                  <p:embed/>
                  <p:pic>
                    <p:nvPicPr>
                      <p:cNvPr id="0" name="Picture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0502" y="2051892"/>
                        <a:ext cx="1657350" cy="63976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886805552"/>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909665"/>
            <a:ext cx="61245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endParaRPr lang="zh-CN" altLang="en-US"/>
          </a:p>
        </p:txBody>
      </p:sp>
      <p:sp>
        <p:nvSpPr>
          <p:cNvPr id="17413" name="Rectangle 3" descr="Rectangle: Click to edit Master text styles&#10;Second level&#10;Third level&#10;Fourth level&#10;Fifth level"/>
          <p:cNvSpPr>
            <a:spLocks noGrp="1" noChangeArrowheads="1"/>
          </p:cNvSpPr>
          <p:nvPr>
            <p:ph idx="1"/>
          </p:nvPr>
        </p:nvSpPr>
        <p:spPr/>
        <p:txBody>
          <a:bodyPr/>
          <a:lstStyle/>
          <a:p>
            <a:r>
              <a:rPr lang="zh-CN" altLang="en-US" smtClean="0"/>
              <a:t>从时空图上看，效率就是</a:t>
            </a:r>
            <a:r>
              <a:rPr lang="en-US" altLang="zh-CN" smtClean="0"/>
              <a:t>n</a:t>
            </a:r>
            <a:r>
              <a:rPr lang="zh-CN" altLang="en-US" smtClean="0"/>
              <a:t>个任务占用的时空面积和</a:t>
            </a:r>
            <a:r>
              <a:rPr lang="en-US" altLang="zh-CN" smtClean="0"/>
              <a:t>k</a:t>
            </a:r>
            <a:r>
              <a:rPr lang="zh-CN" altLang="en-US" smtClean="0"/>
              <a:t>个段总的时空面积之比。</a:t>
            </a:r>
            <a:endParaRPr lang="zh-CN" altLang="en-US" dirty="0" smtClean="0"/>
          </a:p>
        </p:txBody>
      </p:sp>
      <p:sp>
        <p:nvSpPr>
          <p:cNvPr id="2" name="日期占位符 1"/>
          <p:cNvSpPr>
            <a:spLocks noGrp="1"/>
          </p:cNvSpPr>
          <p:nvPr>
            <p:ph type="dt" sz="half" idx="10"/>
          </p:nvPr>
        </p:nvSpPr>
        <p:spPr/>
        <p:txBody>
          <a:bodyPr/>
          <a:lstStyle/>
          <a:p>
            <a:fld id="{8C886B77-D879-4E4E-BE02-9BEBD737AB3D}" type="datetime1">
              <a:rPr lang="en-US" altLang="zh-CN" smtClean="0"/>
              <a:pPr/>
              <a:t>3/10/2020</a:t>
            </a:fld>
            <a:endParaRPr lang="en-US" altLang="zh-CN"/>
          </a:p>
        </p:txBody>
      </p:sp>
      <p:sp>
        <p:nvSpPr>
          <p:cNvPr id="17417"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A8EA1E-F1C0-405D-B992-802FC41FAD1F}" type="slidenum">
              <a:rPr lang="en-US" altLang="zh-CN" smtClean="0"/>
              <a:pPr/>
              <a:t>58</a:t>
            </a:fld>
            <a:endParaRPr lang="en-US" altLang="zh-CN"/>
          </a:p>
        </p:txBody>
      </p:sp>
      <p:graphicFrame>
        <p:nvGraphicFramePr>
          <p:cNvPr id="17410" name="Object 4"/>
          <p:cNvGraphicFramePr>
            <a:graphicFrameLocks noGrp="1" noChangeAspect="1"/>
          </p:cNvGraphicFramePr>
          <p:nvPr>
            <p:ph sz="quarter" idx="4294967295"/>
            <p:extLst>
              <p:ext uri="{D42A27DB-BD31-4B8C-83A1-F6EECF244321}">
                <p14:modId xmlns:p14="http://schemas.microsoft.com/office/powerpoint/2010/main" val="4069594759"/>
              </p:ext>
            </p:extLst>
          </p:nvPr>
        </p:nvGraphicFramePr>
        <p:xfrm>
          <a:off x="3650962" y="2300615"/>
          <a:ext cx="4321175" cy="892175"/>
        </p:xfrm>
        <a:graphic>
          <a:graphicData uri="http://schemas.openxmlformats.org/presentationml/2006/ole">
            <mc:AlternateContent xmlns:mc="http://schemas.openxmlformats.org/markup-compatibility/2006">
              <mc:Choice xmlns:v="urn:schemas-microsoft-com:vml" Requires="v">
                <p:oleObj spid="_x0000_s24662" name="公式" r:id="rId5" imgW="1905000" imgH="393700" progId="">
                  <p:embed/>
                </p:oleObj>
              </mc:Choice>
              <mc:Fallback>
                <p:oleObj name="公式" r:id="rId5" imgW="1905000" imgH="393700" progId="">
                  <p:embed/>
                  <p:pic>
                    <p:nvPicPr>
                      <p:cNvPr id="0" name="Picture 4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962" y="2300615"/>
                        <a:ext cx="4321175" cy="892175"/>
                      </a:xfrm>
                      <a:prstGeom prst="rect">
                        <a:avLst/>
                      </a:prstGeom>
                      <a:solidFill>
                        <a:srgbClr val="F0F0F0"/>
                      </a:solidFill>
                    </p:spPr>
                  </p:pic>
                </p:oleObj>
              </mc:Fallback>
            </mc:AlternateContent>
          </a:graphicData>
        </a:graphic>
      </p:graphicFrame>
      <p:graphicFrame>
        <p:nvGraphicFramePr>
          <p:cNvPr id="17411" name="Object 8"/>
          <p:cNvGraphicFramePr>
            <a:graphicFrameLocks noGrp="1" noChangeAspect="1"/>
          </p:cNvGraphicFramePr>
          <p:nvPr>
            <p:ph sz="quarter" idx="4294967295"/>
            <p:extLst>
              <p:ext uri="{D42A27DB-BD31-4B8C-83A1-F6EECF244321}">
                <p14:modId xmlns:p14="http://schemas.microsoft.com/office/powerpoint/2010/main" val="2770341365"/>
              </p:ext>
            </p:extLst>
          </p:nvPr>
        </p:nvGraphicFramePr>
        <p:xfrm>
          <a:off x="5218113" y="5126038"/>
          <a:ext cx="3925887" cy="1230312"/>
        </p:xfrm>
        <a:graphic>
          <a:graphicData uri="http://schemas.openxmlformats.org/presentationml/2006/ole">
            <mc:AlternateContent xmlns:mc="http://schemas.openxmlformats.org/markup-compatibility/2006">
              <mc:Choice xmlns:v="urn:schemas-microsoft-com:vml" Requires="v">
                <p:oleObj spid="_x0000_s24663" name="Equation" r:id="rId7" imgW="2755900" imgH="863600" progId="">
                  <p:embed/>
                </p:oleObj>
              </mc:Choice>
              <mc:Fallback>
                <p:oleObj name="Equation" r:id="rId7" imgW="2755900" imgH="863600" progId="">
                  <p:embed/>
                  <p:pic>
                    <p:nvPicPr>
                      <p:cNvPr id="0" name="Picture 4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8113" y="5126038"/>
                        <a:ext cx="3925887" cy="1230312"/>
                      </a:xfrm>
                      <a:prstGeom prst="rect">
                        <a:avLst/>
                      </a:prstGeom>
                      <a:solidFill>
                        <a:srgbClr val="F0F0F0"/>
                      </a:solidFill>
                    </p:spPr>
                  </p:pic>
                </p:oleObj>
              </mc:Fallback>
            </mc:AlternateContent>
          </a:graphicData>
        </a:graphic>
      </p:graphicFrame>
      <p:sp>
        <p:nvSpPr>
          <p:cNvPr id="17414" name="Rectangle 11"/>
          <p:cNvSpPr>
            <a:spLocks noChangeArrowheads="1"/>
          </p:cNvSpPr>
          <p:nvPr/>
        </p:nvSpPr>
        <p:spPr bwMode="auto">
          <a:xfrm>
            <a:off x="361806" y="286358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400" dirty="0">
                <a:latin typeface="黑体" panose="02010609060101010101" pitchFamily="49" charset="-122"/>
                <a:ea typeface="黑体" panose="02010609060101010101" pitchFamily="49" charset="-122"/>
              </a:rPr>
              <a:t>当各段时间不相等时</a:t>
            </a:r>
          </a:p>
        </p:txBody>
      </p:sp>
    </p:spTree>
    <p:extLst>
      <p:ext uri="{BB962C8B-B14F-4D97-AF65-F5344CB8AC3E}">
        <p14:creationId xmlns:p14="http://schemas.microsoft.com/office/powerpoint/2010/main" val="319952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altLang="zh-CN" smtClean="0"/>
              <a:t>Summary</a:t>
            </a:r>
            <a:endParaRPr lang="zh-CN" altLang="en-US" smtClean="0"/>
          </a:p>
        </p:txBody>
      </p:sp>
      <p:sp>
        <p:nvSpPr>
          <p:cNvPr id="39941" name="Rectangle 3"/>
          <p:cNvSpPr>
            <a:spLocks noGrp="1" noChangeArrowheads="1"/>
          </p:cNvSpPr>
          <p:nvPr>
            <p:ph idx="1"/>
          </p:nvPr>
        </p:nvSpPr>
        <p:spPr/>
        <p:txBody>
          <a:bodyPr/>
          <a:lstStyle/>
          <a:p>
            <a:r>
              <a:rPr lang="zh-CN" altLang="en-US" smtClean="0"/>
              <a:t>实际吞吐率：假设</a:t>
            </a:r>
            <a:r>
              <a:rPr lang="en-US" altLang="zh-CN" smtClean="0"/>
              <a:t>k</a:t>
            </a:r>
            <a:r>
              <a:rPr lang="zh-CN" altLang="en-US" smtClean="0"/>
              <a:t>段，完成</a:t>
            </a:r>
            <a:r>
              <a:rPr lang="en-US" altLang="zh-CN" smtClean="0"/>
              <a:t>n</a:t>
            </a:r>
            <a:r>
              <a:rPr lang="zh-CN" altLang="en-US" smtClean="0"/>
              <a:t>个任务，单位时间所实际完成的任务数。</a:t>
            </a:r>
          </a:p>
          <a:p>
            <a:r>
              <a:rPr lang="zh-CN" altLang="en-US" smtClean="0"/>
              <a:t>加速比: </a:t>
            </a:r>
            <a:r>
              <a:rPr lang="en-US" altLang="zh-CN" smtClean="0"/>
              <a:t>k</a:t>
            </a:r>
            <a:r>
              <a:rPr lang="zh-CN" altLang="en-US" smtClean="0"/>
              <a:t>段流水线的速度与等功能的非流水线的速度之比。</a:t>
            </a:r>
          </a:p>
          <a:p>
            <a:r>
              <a:rPr lang="zh-CN" altLang="en-US" smtClean="0"/>
              <a:t>效率：流水线的设备利用率。</a:t>
            </a:r>
            <a:endParaRPr lang="en-US" altLang="zh-CN" dirty="0" smtClean="0"/>
          </a:p>
        </p:txBody>
      </p:sp>
      <p:sp>
        <p:nvSpPr>
          <p:cNvPr id="2" name="日期占位符 1"/>
          <p:cNvSpPr>
            <a:spLocks noGrp="1"/>
          </p:cNvSpPr>
          <p:nvPr>
            <p:ph type="dt" sz="half" idx="10"/>
          </p:nvPr>
        </p:nvSpPr>
        <p:spPr/>
        <p:txBody>
          <a:bodyPr/>
          <a:lstStyle/>
          <a:p>
            <a:fld id="{F2BC0019-6922-4AF5-AC96-F24BA0F81492}" type="datetime1">
              <a:rPr lang="en-US" altLang="zh-CN" smtClean="0"/>
              <a:pPr/>
              <a:t>3/10/2020</a:t>
            </a:fld>
            <a:endParaRPr lang="zh-CN" altLang="en-US"/>
          </a:p>
        </p:txBody>
      </p:sp>
      <p:sp>
        <p:nvSpPr>
          <p:cNvPr id="399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CA442AC-1C10-4202-A8EA-32E03AFE99D7}" type="slidenum">
              <a:rPr lang="en-US" altLang="zh-CN" smtClean="0"/>
              <a:pPr/>
              <a:t>59</a:t>
            </a:fld>
            <a:endParaRPr lang="en-US" altLang="zh-CN"/>
          </a:p>
        </p:txBody>
      </p:sp>
    </p:spTree>
    <p:extLst>
      <p:ext uri="{BB962C8B-B14F-4D97-AF65-F5344CB8AC3E}">
        <p14:creationId xmlns:p14="http://schemas.microsoft.com/office/powerpoint/2010/main" val="4066781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典型的</a:t>
            </a:r>
            <a:r>
              <a:rPr lang="en-US" dirty="0" smtClean="0"/>
              <a:t> RISC </a:t>
            </a:r>
            <a:r>
              <a:rPr lang="en-US" altLang="zh-CN" dirty="0" smtClean="0"/>
              <a:t>5</a:t>
            </a:r>
            <a:r>
              <a:rPr lang="zh-CN" altLang="en-US" smtClean="0"/>
              <a:t>段流水线</a:t>
            </a:r>
            <a:endParaRPr lang="en-US" dirty="0"/>
          </a:p>
        </p:txBody>
      </p:sp>
      <p:sp>
        <p:nvSpPr>
          <p:cNvPr id="3" name="Slide Number Placeholder 2"/>
          <p:cNvSpPr>
            <a:spLocks noGrp="1"/>
          </p:cNvSpPr>
          <p:nvPr>
            <p:ph type="sldNum" sz="quarter" idx="12"/>
          </p:nvPr>
        </p:nvSpPr>
        <p:spPr/>
        <p:txBody>
          <a:bodyPr/>
          <a:lstStyle/>
          <a:p>
            <a:fld id="{5DC2A54D-D38A-6449-A27D-1BD4A1440DD2}" type="slidenum">
              <a:rPr lang="en-US" smtClean="0"/>
              <a:pPr/>
              <a:t>6</a:t>
            </a:fld>
            <a:endParaRPr lang="en-US"/>
          </a:p>
        </p:txBody>
      </p:sp>
      <p:grpSp>
        <p:nvGrpSpPr>
          <p:cNvPr id="11" name="组合 10"/>
          <p:cNvGrpSpPr/>
          <p:nvPr/>
        </p:nvGrpSpPr>
        <p:grpSpPr>
          <a:xfrm>
            <a:off x="169158" y="1419531"/>
            <a:ext cx="8805684" cy="4419600"/>
            <a:chOff x="312632" y="1299674"/>
            <a:chExt cx="8805684" cy="4419600"/>
          </a:xfrm>
        </p:grpSpPr>
        <p:grpSp>
          <p:nvGrpSpPr>
            <p:cNvPr id="332" name="Group 331"/>
            <p:cNvGrpSpPr/>
            <p:nvPr/>
          </p:nvGrpSpPr>
          <p:grpSpPr>
            <a:xfrm>
              <a:off x="6332432" y="1375874"/>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03632" y="1375874"/>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979632" y="1299674"/>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465032" y="1299674"/>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grpSp>
          <p:nvGrpSpPr>
            <p:cNvPr id="9" name="Group 8"/>
            <p:cNvGrpSpPr/>
            <p:nvPr/>
          </p:nvGrpSpPr>
          <p:grpSpPr>
            <a:xfrm>
              <a:off x="3208233" y="2971885"/>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94131" y="3318975"/>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08032" y="3585674"/>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951432" y="3204674"/>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22630" y="2976075"/>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180032" y="3661735"/>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99030"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22632" y="3890474"/>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351232" y="3357074"/>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351232" y="4119074"/>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561032" y="2061674"/>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12632" y="2747474"/>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769832" y="2442674"/>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17432"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446232" y="3697881"/>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04032" y="2061674"/>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932633" y="3034632"/>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94632" y="3357074"/>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89832" y="3357074"/>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04032" y="4271474"/>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932633" y="4500074"/>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161232" y="2899874"/>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08632" y="3661874"/>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08632" y="4500074"/>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951432" y="1909274"/>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22632" y="1909274"/>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27232" y="2366474"/>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27232" y="2366474"/>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080546" y="3128474"/>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351232" y="2366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03632" y="2366474"/>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03632" y="2899874"/>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884632" y="2747474"/>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732232" y="2366474"/>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732232" y="2366335"/>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180032" y="2366335"/>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589232" y="5109674"/>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589233" y="4423875"/>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141432" y="2442674"/>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27232" y="1604474"/>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646632" y="1604474"/>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856432" y="1375874"/>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sp>
        <p:nvSpPr>
          <p:cNvPr id="333" name="TextBox 332"/>
          <p:cNvSpPr txBox="1"/>
          <p:nvPr/>
        </p:nvSpPr>
        <p:spPr>
          <a:xfrm>
            <a:off x="1540758" y="5815234"/>
            <a:ext cx="6019800" cy="830997"/>
          </a:xfrm>
          <a:prstGeom prst="rect">
            <a:avLst/>
          </a:prstGeom>
          <a:noFill/>
        </p:spPr>
        <p:txBody>
          <a:bodyPr wrap="square" rtlCol="0">
            <a:spAutoFit/>
          </a:bodyPr>
          <a:lstStyle/>
          <a:p>
            <a:pPr algn="ctr" eaLnBrk="1" hangingPunct="1">
              <a:spcBef>
                <a:spcPct val="0"/>
              </a:spcBef>
            </a:pPr>
            <a:r>
              <a:rPr lang="en-US" sz="2400" i="1" dirty="0" smtClean="0">
                <a:solidFill>
                  <a:prstClr val="black"/>
                </a:solidFill>
                <a:latin typeface="Calibri"/>
                <a:ea typeface="ＭＳ Ｐゴシック"/>
                <a:cs typeface="Calibri"/>
              </a:rPr>
              <a:t>This version designed for </a:t>
            </a:r>
            <a:r>
              <a:rPr lang="en-US" sz="2400" i="1" dirty="0" err="1" smtClean="0">
                <a:solidFill>
                  <a:prstClr val="black"/>
                </a:solidFill>
                <a:latin typeface="Calibri"/>
                <a:ea typeface="ＭＳ Ｐゴシック"/>
                <a:cs typeface="Calibri"/>
              </a:rPr>
              <a:t>regfiles</a:t>
            </a:r>
            <a:r>
              <a:rPr lang="en-US" sz="2400" i="1" dirty="0" smtClean="0">
                <a:solidFill>
                  <a:prstClr val="black"/>
                </a:solidFill>
                <a:latin typeface="Calibri"/>
                <a:ea typeface="ＭＳ Ｐゴシック"/>
                <a:cs typeface="Calibri"/>
              </a:rPr>
              <a:t>/memories with synchronous reads and writes.</a:t>
            </a:r>
          </a:p>
        </p:txBody>
      </p:sp>
    </p:spTree>
    <p:extLst>
      <p:ext uri="{BB962C8B-B14F-4D97-AF65-F5344CB8AC3E}">
        <p14:creationId xmlns:p14="http://schemas.microsoft.com/office/powerpoint/2010/main" val="3490257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B9D4B8D4-451F-4CFB-8507-715C61484C3D}" type="slidenum">
              <a:rPr lang="en-US" altLang="zh-CN">
                <a:latin typeface="Times New Roman" panose="02020603050405020304" pitchFamily="18" charset="0"/>
              </a:rPr>
              <a:pPr/>
              <a:t>60</a:t>
            </a:fld>
            <a:endParaRPr lang="en-US" altLang="zh-CN">
              <a:latin typeface="Times New Roman" panose="02020603050405020304" pitchFamily="18" charset="0"/>
            </a:endParaRPr>
          </a:p>
        </p:txBody>
      </p:sp>
      <p:sp>
        <p:nvSpPr>
          <p:cNvPr id="18437"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graphicFrame>
        <p:nvGraphicFramePr>
          <p:cNvPr id="18434" name="Object 3"/>
          <p:cNvGraphicFramePr>
            <a:graphicFrameLocks noGrp="1" noChangeAspect="1"/>
          </p:cNvGraphicFramePr>
          <p:nvPr>
            <p:ph idx="1"/>
          </p:nvPr>
        </p:nvGraphicFramePr>
        <p:xfrm>
          <a:off x="1649413" y="836613"/>
          <a:ext cx="3209925" cy="5408612"/>
        </p:xfrm>
        <a:graphic>
          <a:graphicData uri="http://schemas.openxmlformats.org/presentationml/2006/ole">
            <mc:AlternateContent xmlns:mc="http://schemas.openxmlformats.org/markup-compatibility/2006">
              <mc:Choice xmlns:v="urn:schemas-microsoft-com:vml" Requires="v">
                <p:oleObj spid="_x0000_s25643" name="公式" r:id="rId4" imgW="2057400" imgH="3467100" progId="">
                  <p:embed/>
                </p:oleObj>
              </mc:Choice>
              <mc:Fallback>
                <p:oleObj name="公式" r:id="rId4" imgW="2057400" imgH="3467100"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836613"/>
                        <a:ext cx="3209925" cy="540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C6A5C865-B88B-4FBC-AD23-5858B7E2E284}" type="datetime1">
              <a:rPr lang="en-US" altLang="zh-CN" smtClean="0"/>
              <a:pPr/>
              <a:t>3/10/2020</a:t>
            </a:fld>
            <a:endParaRPr lang="zh-CN" altLang="en-US"/>
          </a:p>
        </p:txBody>
      </p:sp>
    </p:spTree>
    <p:extLst>
      <p:ext uri="{BB962C8B-B14F-4D97-AF65-F5344CB8AC3E}">
        <p14:creationId xmlns:p14="http://schemas.microsoft.com/office/powerpoint/2010/main" val="2565830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altLang="zh-CN" smtClean="0"/>
              <a:t>-Review: Pipelining</a:t>
            </a:r>
          </a:p>
        </p:txBody>
      </p:sp>
      <p:sp>
        <p:nvSpPr>
          <p:cNvPr id="40965" name="Rectangle 3"/>
          <p:cNvSpPr>
            <a:spLocks noGrp="1" noChangeArrowheads="1"/>
          </p:cNvSpPr>
          <p:nvPr>
            <p:ph idx="1"/>
          </p:nvPr>
        </p:nvSpPr>
        <p:spPr/>
        <p:txBody>
          <a:bodyPr>
            <a:normAutofit lnSpcReduction="10000"/>
          </a:bodyPr>
          <a:lstStyle/>
          <a:p>
            <a:r>
              <a:rPr lang="zh-CN" altLang="en-US" smtClean="0"/>
              <a:t>指令流水线通过指令重叠减小</a:t>
            </a:r>
            <a:r>
              <a:rPr lang="en-US" altLang="zh-CN" smtClean="0"/>
              <a:t> CPI</a:t>
            </a:r>
          </a:p>
          <a:p>
            <a:r>
              <a:rPr lang="zh-CN" altLang="en-US" smtClean="0"/>
              <a:t>充分利用数据通路</a:t>
            </a:r>
            <a:endParaRPr lang="en-US" altLang="zh-CN" smtClean="0"/>
          </a:p>
          <a:p>
            <a:pPr lvl="1"/>
            <a:r>
              <a:rPr lang="zh-CN" altLang="en-US" smtClean="0"/>
              <a:t>当前指令执行时，启动下一条指令</a:t>
            </a:r>
            <a:endParaRPr lang="en-US" altLang="zh-CN" smtClean="0"/>
          </a:p>
          <a:p>
            <a:pPr lvl="1"/>
            <a:r>
              <a:rPr lang="zh-CN" altLang="en-US" smtClean="0"/>
              <a:t>其性能受限于花费时间最长的段</a:t>
            </a:r>
            <a:endParaRPr lang="en-US" altLang="zh-CN" smtClean="0"/>
          </a:p>
          <a:p>
            <a:pPr lvl="1"/>
            <a:r>
              <a:rPr lang="zh-CN" altLang="en-US" smtClean="0"/>
              <a:t>检测和消除相关</a:t>
            </a:r>
            <a:endParaRPr lang="en-US" altLang="zh-CN" smtClean="0"/>
          </a:p>
          <a:p>
            <a:r>
              <a:rPr lang="zh-CN" altLang="en-US" smtClean="0"/>
              <a:t>如何有利于流水线技术的应用</a:t>
            </a:r>
            <a:endParaRPr lang="en-US" altLang="zh-CN" smtClean="0"/>
          </a:p>
          <a:p>
            <a:pPr lvl="1"/>
            <a:r>
              <a:rPr lang="zh-CN" altLang="en-US" smtClean="0"/>
              <a:t>所有的指令都等长</a:t>
            </a:r>
            <a:endParaRPr lang="en-US" altLang="zh-CN" smtClean="0"/>
          </a:p>
          <a:p>
            <a:pPr lvl="1"/>
            <a:r>
              <a:rPr lang="zh-CN" altLang="en-US" smtClean="0"/>
              <a:t>只有很少的指令格式</a:t>
            </a:r>
          </a:p>
          <a:p>
            <a:pPr lvl="1"/>
            <a:r>
              <a:rPr lang="zh-CN" altLang="en-US" smtClean="0"/>
              <a:t>只用</a:t>
            </a:r>
            <a:r>
              <a:rPr lang="en-US" altLang="zh-CN" smtClean="0"/>
              <a:t>Load/Store</a:t>
            </a:r>
            <a:r>
              <a:rPr lang="zh-CN" altLang="en-US" smtClean="0"/>
              <a:t>来进行存储器访问</a:t>
            </a:r>
            <a:r>
              <a:rPr lang="en-US" altLang="zh-CN" smtClean="0"/>
              <a:t/>
            </a:r>
            <a:br>
              <a:rPr lang="en-US" altLang="zh-CN" smtClean="0"/>
            </a:br>
            <a:endParaRPr lang="en-US" altLang="zh-CN" smtClean="0"/>
          </a:p>
          <a:p>
            <a:endParaRPr lang="zh-CN" altLang="en-US" smtClean="0"/>
          </a:p>
        </p:txBody>
      </p:sp>
      <p:sp>
        <p:nvSpPr>
          <p:cNvPr id="2" name="日期占位符 1"/>
          <p:cNvSpPr>
            <a:spLocks noGrp="1"/>
          </p:cNvSpPr>
          <p:nvPr>
            <p:ph type="dt" sz="half" idx="10"/>
          </p:nvPr>
        </p:nvSpPr>
        <p:spPr/>
        <p:txBody>
          <a:bodyPr/>
          <a:lstStyle/>
          <a:p>
            <a:fld id="{ACD81D47-CE2A-4022-9837-2D220761D833}" type="datetime1">
              <a:rPr lang="en-US" altLang="zh-CN" smtClean="0"/>
              <a:pPr/>
              <a:t>3/10/2020</a:t>
            </a:fld>
            <a:endParaRPr lang="zh-CN" altLang="en-US"/>
          </a:p>
        </p:txBody>
      </p:sp>
      <p:sp>
        <p:nvSpPr>
          <p:cNvPr id="409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05FE076-911E-4357-8C43-F7447E39904D}" type="slidenum">
              <a:rPr lang="en-US" altLang="zh-CN" smtClean="0"/>
              <a:pPr/>
              <a:t>61</a:t>
            </a:fld>
            <a:endParaRPr lang="en-US" altLang="zh-CN"/>
          </a:p>
        </p:txBody>
      </p:sp>
    </p:spTree>
    <p:extLst>
      <p:ext uri="{BB962C8B-B14F-4D97-AF65-F5344CB8AC3E}">
        <p14:creationId xmlns:p14="http://schemas.microsoft.com/office/powerpoint/2010/main" val="300927147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zh-CN" altLang="en-US" smtClean="0"/>
              <a:t>流水线的加速比计算 </a:t>
            </a:r>
          </a:p>
        </p:txBody>
      </p:sp>
      <p:sp>
        <p:nvSpPr>
          <p:cNvPr id="2" name="日期占位符 1"/>
          <p:cNvSpPr>
            <a:spLocks noGrp="1"/>
          </p:cNvSpPr>
          <p:nvPr>
            <p:ph type="dt" sz="half" idx="10"/>
          </p:nvPr>
        </p:nvSpPr>
        <p:spPr/>
        <p:txBody>
          <a:bodyPr/>
          <a:lstStyle/>
          <a:p>
            <a:fld id="{0B52CD5B-BC44-455C-86B5-73C103D288C6}" type="datetime1">
              <a:rPr lang="en-US" altLang="zh-CN" smtClean="0"/>
              <a:pPr/>
              <a:t>3/10/2020</a:t>
            </a:fld>
            <a:endParaRPr lang="zh-CN" altLang="en-US"/>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D76B70-91FD-443A-9FAD-F45BDE37F50F}" type="slidenum">
              <a:rPr lang="en-US" altLang="zh-CN" smtClean="0"/>
              <a:pPr/>
              <a:t>62</a:t>
            </a:fld>
            <a:endParaRPr lang="en-US" altLang="zh-CN"/>
          </a:p>
        </p:txBody>
      </p:sp>
      <p:graphicFrame>
        <p:nvGraphicFramePr>
          <p:cNvPr id="19458" name="Object 3"/>
          <p:cNvGraphicFramePr>
            <a:graphicFrameLocks noChangeAspect="1"/>
          </p:cNvGraphicFramePr>
          <p:nvPr/>
        </p:nvGraphicFramePr>
        <p:xfrm>
          <a:off x="609600" y="1905000"/>
          <a:ext cx="8269288" cy="838200"/>
        </p:xfrm>
        <a:graphic>
          <a:graphicData uri="http://schemas.openxmlformats.org/presentationml/2006/ole">
            <mc:AlternateContent xmlns:mc="http://schemas.openxmlformats.org/markup-compatibility/2006">
              <mc:Choice xmlns:v="urn:schemas-microsoft-com:vml" Requires="v">
                <p:oleObj spid="_x0000_s26752" name="Equation" r:id="rId4" imgW="8267700" imgH="838200" progId="">
                  <p:embed/>
                </p:oleObj>
              </mc:Choice>
              <mc:Fallback>
                <p:oleObj name="Equation" r:id="rId4" imgW="8267700" imgH="838200" progId="">
                  <p:embed/>
                  <p:pic>
                    <p:nvPicPr>
                      <p:cNvPr id="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8269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4"/>
          <p:cNvGraphicFramePr>
            <a:graphicFrameLocks noChangeAspect="1"/>
          </p:cNvGraphicFramePr>
          <p:nvPr/>
        </p:nvGraphicFramePr>
        <p:xfrm>
          <a:off x="609600" y="4038600"/>
          <a:ext cx="7100888" cy="838200"/>
        </p:xfrm>
        <a:graphic>
          <a:graphicData uri="http://schemas.openxmlformats.org/presentationml/2006/ole">
            <mc:AlternateContent xmlns:mc="http://schemas.openxmlformats.org/markup-compatibility/2006">
              <mc:Choice xmlns:v="urn:schemas-microsoft-com:vml" Requires="v">
                <p:oleObj spid="_x0000_s26753" name="Equation" r:id="rId6" imgW="7099300" imgH="838200" progId="">
                  <p:embed/>
                </p:oleObj>
              </mc:Choice>
              <mc:Fallback>
                <p:oleObj name="Equation" r:id="rId6" imgW="7099300" imgH="838200" progId="">
                  <p:embed/>
                  <p:pic>
                    <p:nvPicPr>
                      <p:cNvPr id="0"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038600"/>
                        <a:ext cx="71008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685800" y="1371600"/>
          <a:ext cx="7291388" cy="404813"/>
        </p:xfrm>
        <a:graphic>
          <a:graphicData uri="http://schemas.openxmlformats.org/presentationml/2006/ole">
            <mc:AlternateContent xmlns:mc="http://schemas.openxmlformats.org/markup-compatibility/2006">
              <mc:Choice xmlns:v="urn:schemas-microsoft-com:vml" Requires="v">
                <p:oleObj spid="_x0000_s26754" name="Equation" r:id="rId8" imgW="7289800" imgH="406400" progId="">
                  <p:embed/>
                </p:oleObj>
              </mc:Choice>
              <mc:Fallback>
                <p:oleObj name="Equation" r:id="rId8" imgW="7289800" imgH="406400" progId="">
                  <p:embed/>
                  <p:pic>
                    <p:nvPicPr>
                      <p:cNvPr id="0" name="Picture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371600"/>
                        <a:ext cx="72913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6"/>
          <p:cNvSpPr txBox="1">
            <a:spLocks noChangeArrowheads="1"/>
          </p:cNvSpPr>
          <p:nvPr/>
        </p:nvSpPr>
        <p:spPr bwMode="auto">
          <a:xfrm>
            <a:off x="533400" y="3200400"/>
            <a:ext cx="535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dirty="0">
                <a:solidFill>
                  <a:schemeClr val="hlink"/>
                </a:solidFill>
                <a:latin typeface="Comic Sans MS" panose="030F0702030302020204" pitchFamily="66" charset="0"/>
                <a:ea typeface="宋体" panose="02010600030101010101" pitchFamily="2" charset="-122"/>
              </a:rPr>
              <a:t>For simple RISC pipeline, CPI = 1:</a:t>
            </a:r>
          </a:p>
        </p:txBody>
      </p:sp>
    </p:spTree>
    <p:extLst>
      <p:ext uri="{BB962C8B-B14F-4D97-AF65-F5344CB8AC3E}">
        <p14:creationId xmlns:p14="http://schemas.microsoft.com/office/powerpoint/2010/main" val="90393419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smtClean="0"/>
              <a:t>结构相关对性能的影响</a:t>
            </a:r>
            <a:endParaRPr lang="en-US" altLang="zh-CN" smtClean="0"/>
          </a:p>
        </p:txBody>
      </p:sp>
      <p:sp>
        <p:nvSpPr>
          <p:cNvPr id="51205" name="Rectangle 3"/>
          <p:cNvSpPr>
            <a:spLocks noGrp="1" noChangeArrowheads="1"/>
          </p:cNvSpPr>
          <p:nvPr>
            <p:ph type="body" idx="1"/>
          </p:nvPr>
        </p:nvSpPr>
        <p:spPr/>
        <p:txBody>
          <a:bodyPr/>
          <a:lstStyle/>
          <a:p>
            <a:r>
              <a:rPr lang="zh-CN" altLang="en-US" smtClean="0"/>
              <a:t>例如: 如果每条指令平均访存1.3 次，而每个时钟周期只能访存一次，那么</a:t>
            </a:r>
          </a:p>
          <a:p>
            <a:pPr lvl="1"/>
            <a:r>
              <a:rPr lang="zh-CN" altLang="en-US" smtClean="0"/>
              <a:t>在其他资源100％利用的前提下，平均 </a:t>
            </a:r>
            <a:r>
              <a:rPr lang="en-US" altLang="zh-CN" smtClean="0"/>
              <a:t>CPI </a:t>
            </a:r>
            <a:r>
              <a:rPr lang="en-US" altLang="zh-CN" smtClean="0">
                <a:sym typeface="Symbol" panose="05050102010706020507" pitchFamily="18" charset="2"/>
              </a:rPr>
              <a:t></a:t>
            </a:r>
            <a:r>
              <a:rPr lang="en-US" altLang="zh-CN" smtClean="0"/>
              <a:t> 1.3</a:t>
            </a:r>
          </a:p>
        </p:txBody>
      </p:sp>
      <p:sp>
        <p:nvSpPr>
          <p:cNvPr id="2" name="日期占位符 1"/>
          <p:cNvSpPr>
            <a:spLocks noGrp="1"/>
          </p:cNvSpPr>
          <p:nvPr>
            <p:ph type="dt" sz="half" idx="10"/>
          </p:nvPr>
        </p:nvSpPr>
        <p:spPr/>
        <p:txBody>
          <a:bodyPr/>
          <a:lstStyle/>
          <a:p>
            <a:fld id="{1F02CAC0-4B77-4FE0-A8FA-4D780475EAB6}" type="datetime1">
              <a:rPr lang="en-US" altLang="zh-CN" smtClean="0"/>
              <a:pPr/>
              <a:t>3/10/2020</a:t>
            </a:fld>
            <a:endParaRPr lang="zh-CN" altLang="en-US"/>
          </a:p>
        </p:txBody>
      </p:sp>
      <p:sp>
        <p:nvSpPr>
          <p:cNvPr id="512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FD4A6393-4601-42D7-B400-411B99F887C1}" type="slidenum">
              <a:rPr lang="en-US" altLang="zh-CN" smtClean="0"/>
              <a:pPr/>
              <a:t>63</a:t>
            </a:fld>
            <a:endParaRPr lang="en-US" altLang="zh-CN"/>
          </a:p>
        </p:txBody>
      </p:sp>
    </p:spTree>
    <p:extLst>
      <p:ext uri="{BB962C8B-B14F-4D97-AF65-F5344CB8AC3E}">
        <p14:creationId xmlns:p14="http://schemas.microsoft.com/office/powerpoint/2010/main" val="389494580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zh-CN" altLang="en-US" smtClean="0"/>
              <a:t>例如： </a:t>
            </a:r>
            <a:r>
              <a:rPr lang="en-US" altLang="zh-CN" smtClean="0"/>
              <a:t>Dual-port vs. Single-port</a:t>
            </a:r>
          </a:p>
        </p:txBody>
      </p:sp>
      <p:sp>
        <p:nvSpPr>
          <p:cNvPr id="123910" name="Rectangle 3"/>
          <p:cNvSpPr>
            <a:spLocks noGrp="1" noChangeArrowheads="1"/>
          </p:cNvSpPr>
          <p:nvPr>
            <p:ph type="body" idx="1"/>
          </p:nvPr>
        </p:nvSpPr>
        <p:spPr>
          <a:xfrm>
            <a:off x="457200" y="1258432"/>
            <a:ext cx="8353514" cy="5051833"/>
          </a:xfrm>
        </p:spPr>
        <p:txBody>
          <a:bodyPr>
            <a:normAutofit fontScale="70000" lnSpcReduction="20000"/>
          </a:bodyPr>
          <a:lstStyle/>
          <a:p>
            <a:r>
              <a:rPr lang="zh-CN" altLang="en-US" dirty="0" smtClean="0"/>
              <a:t>机器</a:t>
            </a:r>
            <a:r>
              <a:rPr lang="en-US" altLang="zh-CN" dirty="0" smtClean="0"/>
              <a:t>A: Dual ported memory (“Harvard Architecture”)</a:t>
            </a:r>
          </a:p>
          <a:p>
            <a:pPr>
              <a:lnSpc>
                <a:spcPct val="120000"/>
              </a:lnSpc>
            </a:pPr>
            <a:r>
              <a:rPr lang="zh-CN" altLang="en-US" dirty="0" smtClean="0"/>
              <a:t>机器</a:t>
            </a:r>
            <a:r>
              <a:rPr lang="en-US" altLang="zh-CN" dirty="0" smtClean="0"/>
              <a:t>B: Single ported memory</a:t>
            </a:r>
          </a:p>
          <a:p>
            <a:r>
              <a:rPr lang="zh-CN" altLang="en-US" dirty="0" smtClean="0"/>
              <a:t>存在结构相关的机器</a:t>
            </a:r>
            <a:r>
              <a:rPr lang="en-US" altLang="zh-CN" dirty="0" smtClean="0"/>
              <a:t>B</a:t>
            </a:r>
            <a:r>
              <a:rPr lang="zh-CN" altLang="en-US" dirty="0" smtClean="0"/>
              <a:t>的时钟频率是机器</a:t>
            </a:r>
            <a:r>
              <a:rPr lang="en-US" altLang="zh-CN" dirty="0" smtClean="0"/>
              <a:t>A</a:t>
            </a:r>
            <a:r>
              <a:rPr lang="zh-CN" altLang="en-US" dirty="0" smtClean="0"/>
              <a:t>的时钟频率的</a:t>
            </a:r>
            <a:r>
              <a:rPr lang="en-US" altLang="zh-CN" dirty="0" smtClean="0"/>
              <a:t>1.05</a:t>
            </a:r>
            <a:r>
              <a:rPr lang="zh-CN" altLang="en-US" dirty="0" smtClean="0"/>
              <a:t>倍</a:t>
            </a:r>
          </a:p>
          <a:p>
            <a:r>
              <a:rPr lang="en-US" altLang="zh-CN" dirty="0" smtClean="0"/>
              <a:t>Ideal CPI = 1 </a:t>
            </a:r>
            <a:endParaRPr lang="zh-CN" altLang="en-US" dirty="0" smtClean="0"/>
          </a:p>
          <a:p>
            <a:r>
              <a:rPr lang="zh-CN" altLang="en-US" dirty="0" smtClean="0"/>
              <a:t>在机器</a:t>
            </a:r>
            <a:r>
              <a:rPr lang="en-US" altLang="zh-CN" dirty="0" smtClean="0"/>
              <a:t>B</a:t>
            </a:r>
            <a:r>
              <a:rPr lang="zh-CN" altLang="en-US" dirty="0" smtClean="0"/>
              <a:t>中</a:t>
            </a:r>
            <a:r>
              <a:rPr lang="en-US" altLang="zh-CN" dirty="0" smtClean="0"/>
              <a:t>load</a:t>
            </a:r>
            <a:r>
              <a:rPr lang="zh-CN" altLang="en-US" dirty="0" smtClean="0"/>
              <a:t>指令会引起结构相关，所执行的指令中</a:t>
            </a:r>
            <a:r>
              <a:rPr lang="en-US" altLang="zh-CN" dirty="0" smtClean="0"/>
              <a:t>Loads</a:t>
            </a:r>
            <a:r>
              <a:rPr lang="zh-CN" altLang="en-US" dirty="0" smtClean="0"/>
              <a:t>指令占</a:t>
            </a:r>
            <a:r>
              <a:rPr lang="en-US" altLang="zh-CN" dirty="0" smtClean="0"/>
              <a:t> 40% </a:t>
            </a:r>
          </a:p>
          <a:p>
            <a:pPr marL="0" indent="0">
              <a:buNone/>
            </a:pPr>
            <a:r>
              <a:rPr lang="en-US" altLang="zh-CN" dirty="0" smtClean="0"/>
              <a:t>    Average instruction time = CPI * Clock cycle time</a:t>
            </a:r>
          </a:p>
          <a:p>
            <a:pPr marL="0" indent="0">
              <a:buNone/>
            </a:pPr>
            <a:r>
              <a:rPr lang="zh-CN" altLang="en-US" dirty="0" smtClean="0"/>
              <a:t>    无结构相关的机器</a:t>
            </a:r>
            <a:r>
              <a:rPr lang="en-US" altLang="zh-CN" dirty="0" smtClean="0"/>
              <a:t>A</a:t>
            </a:r>
            <a:r>
              <a:rPr lang="zh-CN" altLang="en-US" dirty="0" smtClean="0"/>
              <a:t>：</a:t>
            </a:r>
          </a:p>
          <a:p>
            <a:pPr marL="400050" lvl="1" indent="0">
              <a:buNone/>
            </a:pPr>
            <a:r>
              <a:rPr lang="en-US" altLang="zh-CN" dirty="0" smtClean="0"/>
              <a:t>    Average Instruction time = Clock cycle time</a:t>
            </a:r>
          </a:p>
          <a:p>
            <a:pPr marL="0" indent="0">
              <a:buNone/>
            </a:pPr>
            <a:r>
              <a:rPr lang="zh-CN" altLang="en-US" dirty="0" smtClean="0"/>
              <a:t>    存在结构相关的机器</a:t>
            </a:r>
            <a:r>
              <a:rPr lang="en-US" altLang="zh-CN" dirty="0" smtClean="0"/>
              <a:t>B</a:t>
            </a:r>
            <a:r>
              <a:rPr lang="zh-CN" altLang="en-US" dirty="0" smtClean="0"/>
              <a:t>：</a:t>
            </a:r>
          </a:p>
          <a:p>
            <a:pPr marL="400050" lvl="1" indent="0">
              <a:buNone/>
            </a:pPr>
            <a:r>
              <a:rPr lang="en-US" altLang="zh-CN" dirty="0" smtClean="0"/>
              <a:t>    Average Instruction time = (1+0.4*1) * clock cycle time /1.05</a:t>
            </a:r>
          </a:p>
          <a:p>
            <a:pPr marL="400050" lvl="1" indent="0">
              <a:buNone/>
            </a:pPr>
            <a:r>
              <a:rPr lang="en-US" altLang="zh-CN" dirty="0" smtClean="0"/>
              <a:t>                                              = 1.3 * clock cycle time</a:t>
            </a:r>
          </a:p>
        </p:txBody>
      </p:sp>
      <p:sp>
        <p:nvSpPr>
          <p:cNvPr id="2" name="日期占位符 1"/>
          <p:cNvSpPr>
            <a:spLocks noGrp="1"/>
          </p:cNvSpPr>
          <p:nvPr>
            <p:ph type="dt" sz="half" idx="10"/>
          </p:nvPr>
        </p:nvSpPr>
        <p:spPr/>
        <p:txBody>
          <a:bodyPr/>
          <a:lstStyle/>
          <a:p>
            <a:fld id="{02548F9F-F70C-4FDA-B1BF-F0FEEAF1BC00}" type="datetime1">
              <a:rPr lang="en-US" altLang="zh-CN" smtClean="0"/>
              <a:pPr/>
              <a:t>3/10/2020</a:t>
            </a:fld>
            <a:endParaRPr lang="zh-CN" altLang="en-US"/>
          </a:p>
        </p:txBody>
      </p:sp>
      <p:sp>
        <p:nvSpPr>
          <p:cNvPr id="522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3BEAFB-CCDD-44E7-964F-D484466E6BF7}" type="slidenum">
              <a:rPr lang="en-US" altLang="zh-CN" smtClean="0"/>
              <a:pPr/>
              <a:t>64</a:t>
            </a:fld>
            <a:endParaRPr lang="en-US" altLang="zh-CN"/>
          </a:p>
        </p:txBody>
      </p:sp>
    </p:spTree>
    <p:extLst>
      <p:ext uri="{BB962C8B-B14F-4D97-AF65-F5344CB8AC3E}">
        <p14:creationId xmlns:p14="http://schemas.microsoft.com/office/powerpoint/2010/main" val="55996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0">
                                            <p:txEl>
                                              <p:pRg st="5" end="5"/>
                                            </p:txEl>
                                          </p:spTgt>
                                        </p:tgtEl>
                                        <p:attrNameLst>
                                          <p:attrName>style.visibility</p:attrName>
                                        </p:attrNameLst>
                                      </p:cBhvr>
                                      <p:to>
                                        <p:strVal val="visible"/>
                                      </p:to>
                                    </p:set>
                                    <p:anim calcmode="lin" valueType="num">
                                      <p:cBhvr additive="base">
                                        <p:cTn id="7" dur="500" fill="hold"/>
                                        <p:tgtEl>
                                          <p:spTgt spid="1239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0">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0">
                                            <p:txEl>
                                              <p:pRg st="6" end="6"/>
                                            </p:txEl>
                                          </p:spTgt>
                                        </p:tgtEl>
                                        <p:attrNameLst>
                                          <p:attrName>style.visibility</p:attrName>
                                        </p:attrNameLst>
                                      </p:cBhvr>
                                      <p:to>
                                        <p:strVal val="visible"/>
                                      </p:to>
                                    </p:set>
                                    <p:anim calcmode="lin" valueType="num">
                                      <p:cBhvr additive="base">
                                        <p:cTn id="11" dur="500" fill="hold"/>
                                        <p:tgtEl>
                                          <p:spTgt spid="123910">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910">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10">
                                            <p:txEl>
                                              <p:pRg st="7" end="7"/>
                                            </p:txEl>
                                          </p:spTgt>
                                        </p:tgtEl>
                                        <p:attrNameLst>
                                          <p:attrName>style.visibility</p:attrName>
                                        </p:attrNameLst>
                                      </p:cBhvr>
                                      <p:to>
                                        <p:strVal val="visible"/>
                                      </p:to>
                                    </p:set>
                                    <p:anim calcmode="lin" valueType="num">
                                      <p:cBhvr additive="base">
                                        <p:cTn id="15" dur="500" fill="hold"/>
                                        <p:tgtEl>
                                          <p:spTgt spid="12391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10">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10">
                                            <p:txEl>
                                              <p:pRg st="8" end="8"/>
                                            </p:txEl>
                                          </p:spTgt>
                                        </p:tgtEl>
                                        <p:attrNameLst>
                                          <p:attrName>style.visibility</p:attrName>
                                        </p:attrNameLst>
                                      </p:cBhvr>
                                      <p:to>
                                        <p:strVal val="visible"/>
                                      </p:to>
                                    </p:set>
                                    <p:anim calcmode="lin" valueType="num">
                                      <p:cBhvr additive="base">
                                        <p:cTn id="19" dur="500" fill="hold"/>
                                        <p:tgtEl>
                                          <p:spTgt spid="123910">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0">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3910">
                                            <p:txEl>
                                              <p:pRg st="9" end="9"/>
                                            </p:txEl>
                                          </p:spTgt>
                                        </p:tgtEl>
                                        <p:attrNameLst>
                                          <p:attrName>style.visibility</p:attrName>
                                        </p:attrNameLst>
                                      </p:cBhvr>
                                      <p:to>
                                        <p:strVal val="visible"/>
                                      </p:to>
                                    </p:set>
                                    <p:anim calcmode="lin" valueType="num">
                                      <p:cBhvr additive="base">
                                        <p:cTn id="23" dur="500" fill="hold"/>
                                        <p:tgtEl>
                                          <p:spTgt spid="123910">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910">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3910">
                                            <p:txEl>
                                              <p:pRg st="10" end="10"/>
                                            </p:txEl>
                                          </p:spTgt>
                                        </p:tgtEl>
                                        <p:attrNameLst>
                                          <p:attrName>style.visibility</p:attrName>
                                        </p:attrNameLst>
                                      </p:cBhvr>
                                      <p:to>
                                        <p:strVal val="visible"/>
                                      </p:to>
                                    </p:set>
                                    <p:anim calcmode="lin" valueType="num">
                                      <p:cBhvr additive="base">
                                        <p:cTn id="27" dur="500" fill="hold"/>
                                        <p:tgtEl>
                                          <p:spTgt spid="123910">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9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zh-CN" dirty="0" smtClean="0">
                <a:ea typeface="宋体" panose="02010600030101010101" pitchFamily="2" charset="-122"/>
              </a:rPr>
              <a:t>03/20-Review</a:t>
            </a:r>
            <a:r>
              <a:rPr lang="zh-CN" altLang="en-US" dirty="0" smtClean="0">
                <a:ea typeface="宋体" panose="02010600030101010101" pitchFamily="2" charset="-122"/>
              </a:rPr>
              <a:t>：流水线性能分析</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3D054D29-044C-4A8F-9A41-7A1E296EB25C}" type="datetime1">
              <a:rPr lang="en-US" altLang="zh-CN" smtClean="0"/>
              <a:pPr/>
              <a:t>3/10/2020</a:t>
            </a:fld>
            <a:endParaRPr lang="zh-CN" altLang="en-US"/>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A53E1D81-E535-402D-8435-683F1C6A14E3}" type="slidenum">
              <a:rPr lang="en-US" altLang="zh-CN">
                <a:latin typeface="Times New Roman" panose="02020603050405020304" pitchFamily="18" charset="0"/>
              </a:rPr>
              <a:pPr/>
              <a:t>65</a:t>
            </a:fld>
            <a:endParaRPr lang="en-US" altLang="zh-CN">
              <a:latin typeface="Times New Roman" panose="02020603050405020304" pitchFamily="18" charset="0"/>
            </a:endParaRPr>
          </a:p>
        </p:txBody>
      </p:sp>
      <p:graphicFrame>
        <p:nvGraphicFramePr>
          <p:cNvPr id="20482" name="Object 3"/>
          <p:cNvGraphicFramePr>
            <a:graphicFrameLocks noGrp="1" noChangeAspect="1"/>
          </p:cNvGraphicFramePr>
          <p:nvPr>
            <p:ph idx="4294967295"/>
            <p:extLst>
              <p:ext uri="{D42A27DB-BD31-4B8C-83A1-F6EECF244321}">
                <p14:modId xmlns:p14="http://schemas.microsoft.com/office/powerpoint/2010/main" val="3213509680"/>
              </p:ext>
            </p:extLst>
          </p:nvPr>
        </p:nvGraphicFramePr>
        <p:xfrm>
          <a:off x="828945" y="1151993"/>
          <a:ext cx="2990850" cy="5040313"/>
        </p:xfrm>
        <a:graphic>
          <a:graphicData uri="http://schemas.openxmlformats.org/presentationml/2006/ole">
            <mc:AlternateContent xmlns:mc="http://schemas.openxmlformats.org/markup-compatibility/2006">
              <mc:Choice xmlns:v="urn:schemas-microsoft-com:vml" Requires="v">
                <p:oleObj spid="_x0000_s27692" name="公式" r:id="rId4" imgW="2057400" imgH="3467100" progId="">
                  <p:embed/>
                </p:oleObj>
              </mc:Choice>
              <mc:Fallback>
                <p:oleObj name="公式" r:id="rId4" imgW="2057400" imgH="3467100"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945" y="1151993"/>
                        <a:ext cx="2990850" cy="504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4"/>
          <p:cNvSpPr>
            <a:spLocks noChangeArrowheads="1"/>
          </p:cNvSpPr>
          <p:nvPr/>
        </p:nvSpPr>
        <p:spPr bwMode="auto">
          <a:xfrm>
            <a:off x="4500563" y="3500438"/>
            <a:ext cx="417671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b="1" dirty="0">
                <a:latin typeface="微软雅黑" panose="020B0503020204020204" pitchFamily="34" charset="-122"/>
                <a:ea typeface="宋体" panose="02010600030101010101" pitchFamily="2" charset="-122"/>
              </a:rPr>
              <a:t>流水线技术应用的难度何在</a:t>
            </a:r>
            <a:r>
              <a:rPr lang="en-US" altLang="zh-CN" sz="2400" b="1" dirty="0">
                <a:latin typeface="微软雅黑" panose="020B0503020204020204" pitchFamily="34" charset="-122"/>
                <a:ea typeface="宋体" panose="02010600030101010101" pitchFamily="2" charset="-122"/>
              </a:rPr>
              <a:t>?   </a:t>
            </a:r>
            <a:r>
              <a:rPr lang="zh-CN" altLang="en-US" sz="2400" b="1" dirty="0">
                <a:latin typeface="微软雅黑" panose="020B0503020204020204" pitchFamily="34" charset="-122"/>
                <a:ea typeface="宋体" panose="02010600030101010101" pitchFamily="2" charset="-122"/>
              </a:rPr>
              <a:t>：相关问题</a:t>
            </a:r>
            <a:endParaRPr lang="en-US" altLang="zh-CN" sz="2400" b="1" dirty="0">
              <a:latin typeface="微软雅黑" panose="020B0503020204020204" pitchFamily="34" charset="-122"/>
              <a:ea typeface="宋体" panose="02010600030101010101" pitchFamily="2" charset="-122"/>
            </a:endParaRPr>
          </a:p>
          <a:p>
            <a:pPr>
              <a:spcBef>
                <a:spcPct val="50000"/>
              </a:spcBef>
            </a:pPr>
            <a:r>
              <a:rPr lang="zh-CN" altLang="en-US" sz="2400" b="1" dirty="0">
                <a:latin typeface="微软雅黑" panose="020B0503020204020204" pitchFamily="34" charset="-122"/>
                <a:ea typeface="宋体" panose="02010600030101010101" pitchFamily="2" charset="-122"/>
              </a:rPr>
              <a:t>相关的类型：</a:t>
            </a:r>
            <a:endParaRPr lang="en-US" altLang="zh-CN" sz="2400" b="1" dirty="0">
              <a:latin typeface="微软雅黑" panose="020B0503020204020204" pitchFamily="34" charset="-122"/>
              <a:ea typeface="宋体" panose="02010600030101010101" pitchFamily="2" charset="-122"/>
            </a:endParaRPr>
          </a:p>
          <a:p>
            <a:pPr>
              <a:spcBef>
                <a:spcPct val="50000"/>
              </a:spcBef>
            </a:pPr>
            <a:r>
              <a:rPr lang="zh-CN" altLang="en-US" sz="2000" b="1" dirty="0">
                <a:latin typeface="微软雅黑" panose="020B0503020204020204" pitchFamily="34" charset="-122"/>
                <a:ea typeface="宋体" panose="02010600030101010101" pitchFamily="2" charset="-122"/>
              </a:rPr>
              <a:t>结构相关，控制相关，以及</a:t>
            </a:r>
            <a:endParaRPr lang="en-US" altLang="zh-CN" sz="2000" b="1" dirty="0">
              <a:latin typeface="微软雅黑" panose="020B0503020204020204" pitchFamily="34" charset="-122"/>
              <a:ea typeface="宋体" panose="02010600030101010101" pitchFamily="2" charset="-122"/>
            </a:endParaRPr>
          </a:p>
          <a:p>
            <a:pPr>
              <a:spcBef>
                <a:spcPct val="50000"/>
              </a:spcBef>
            </a:pPr>
            <a:r>
              <a:rPr lang="zh-CN" altLang="en-US" sz="2000" b="1" dirty="0">
                <a:latin typeface="微软雅黑" panose="020B0503020204020204" pitchFamily="34" charset="-122"/>
                <a:ea typeface="宋体" panose="02010600030101010101" pitchFamily="2" charset="-122"/>
              </a:rPr>
              <a:t>数据相关（</a:t>
            </a:r>
            <a:r>
              <a:rPr lang="en-US" altLang="zh-CN" b="1" dirty="0">
                <a:latin typeface="微软雅黑" panose="020B0503020204020204" pitchFamily="34" charset="-122"/>
                <a:ea typeface="宋体" panose="02010600030101010101" pitchFamily="2" charset="-122"/>
              </a:rPr>
              <a:t>RAW, WAR, WAW</a:t>
            </a:r>
            <a:r>
              <a:rPr lang="zh-CN" altLang="en-US" b="1" dirty="0">
                <a:latin typeface="微软雅黑" panose="020B0503020204020204" pitchFamily="34" charset="-122"/>
                <a:ea typeface="宋体" panose="02010600030101010101" pitchFamily="2" charset="-122"/>
              </a:rPr>
              <a:t>）</a:t>
            </a:r>
            <a:endParaRPr lang="en-US" altLang="zh-CN" b="1" dirty="0">
              <a:latin typeface="微软雅黑" panose="020B0503020204020204" pitchFamily="34" charset="-122"/>
              <a:ea typeface="宋体" panose="02010600030101010101" pitchFamily="2" charset="-122"/>
            </a:endParaRPr>
          </a:p>
        </p:txBody>
      </p:sp>
      <p:sp>
        <p:nvSpPr>
          <p:cNvPr id="20487" name="Text Box 5"/>
          <p:cNvSpPr txBox="1">
            <a:spLocks noChangeArrowheads="1"/>
          </p:cNvSpPr>
          <p:nvPr/>
        </p:nvSpPr>
        <p:spPr bwMode="auto">
          <a:xfrm>
            <a:off x="4500563" y="2205038"/>
            <a:ext cx="3457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b="1" dirty="0">
                <a:latin typeface="微软雅黑" panose="020B0503020204020204" pitchFamily="34" charset="-122"/>
                <a:ea typeface="宋体" panose="02010600030101010101" pitchFamily="2" charset="-122"/>
              </a:rPr>
              <a:t>吞吐率、加速比、效率之间的关系</a:t>
            </a:r>
            <a:endParaRPr lang="en-US" altLang="zh-CN" sz="2400" b="1" dirty="0">
              <a:latin typeface="微软雅黑" panose="020B0503020204020204" pitchFamily="34" charset="-122"/>
              <a:ea typeface="宋体" panose="02010600030101010101" pitchFamily="2" charset="-122"/>
            </a:endParaRPr>
          </a:p>
        </p:txBody>
      </p:sp>
    </p:spTree>
    <p:extLst>
      <p:ext uri="{BB962C8B-B14F-4D97-AF65-F5344CB8AC3E}">
        <p14:creationId xmlns:p14="http://schemas.microsoft.com/office/powerpoint/2010/main" val="3584970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altLang="zh-CN" dirty="0" smtClean="0"/>
              <a:t>03/20-Review </a:t>
            </a:r>
            <a:r>
              <a:rPr lang="zh-CN" altLang="en-US" dirty="0" smtClean="0"/>
              <a:t>相关的种类</a:t>
            </a:r>
            <a:endParaRPr lang="en-US" altLang="zh-CN" dirty="0" smtClean="0"/>
          </a:p>
        </p:txBody>
      </p:sp>
      <p:sp>
        <p:nvSpPr>
          <p:cNvPr id="57349" name="Rectangle 3"/>
          <p:cNvSpPr>
            <a:spLocks noGrp="1" noChangeArrowheads="1"/>
          </p:cNvSpPr>
          <p:nvPr>
            <p:ph type="body" idx="1"/>
          </p:nvPr>
        </p:nvSpPr>
        <p:spPr/>
        <p:txBody>
          <a:bodyPr>
            <a:normAutofit fontScale="85000" lnSpcReduction="20000"/>
          </a:bodyPr>
          <a:lstStyle/>
          <a:p>
            <a:r>
              <a:rPr lang="zh-CN" altLang="en-US" dirty="0" smtClean="0"/>
              <a:t>相关会影响流水线性能</a:t>
            </a:r>
            <a:endParaRPr lang="en-US" altLang="zh-CN" dirty="0" smtClean="0"/>
          </a:p>
          <a:p>
            <a:r>
              <a:rPr lang="zh-CN" altLang="en-US" dirty="0" smtClean="0"/>
              <a:t>结构相关</a:t>
            </a:r>
            <a:r>
              <a:rPr lang="en-US" altLang="zh-CN" dirty="0" smtClean="0"/>
              <a:t>: </a:t>
            </a:r>
            <a:r>
              <a:rPr lang="zh-CN" altLang="en-US" dirty="0" smtClean="0"/>
              <a:t>由于争用资源而引起的</a:t>
            </a:r>
          </a:p>
          <a:p>
            <a:pPr lvl="1"/>
            <a:r>
              <a:rPr lang="zh-CN" altLang="en-US" dirty="0" smtClean="0"/>
              <a:t>解决办法</a:t>
            </a:r>
            <a:r>
              <a:rPr lang="en-US" altLang="zh-CN" dirty="0" smtClean="0"/>
              <a:t>: </a:t>
            </a:r>
            <a:r>
              <a:rPr lang="zh-CN" altLang="en-US" dirty="0" smtClean="0"/>
              <a:t>等待   增加（或拆分）资源</a:t>
            </a:r>
          </a:p>
          <a:p>
            <a:r>
              <a:rPr lang="zh-CN" altLang="en-US" dirty="0" smtClean="0"/>
              <a:t>数据相关：两条指令访问相同的数据而引起的</a:t>
            </a:r>
            <a:endParaRPr lang="en-US" altLang="zh-CN" dirty="0" smtClean="0"/>
          </a:p>
          <a:p>
            <a:pPr lvl="1"/>
            <a:r>
              <a:rPr lang="zh-CN" altLang="en-US" dirty="0" smtClean="0"/>
              <a:t>类型：</a:t>
            </a:r>
            <a:endParaRPr lang="en-US" altLang="zh-CN" dirty="0" smtClean="0"/>
          </a:p>
          <a:p>
            <a:pPr lvl="2"/>
            <a:r>
              <a:rPr lang="en-US" altLang="zh-CN" dirty="0" smtClean="0"/>
              <a:t>RAW</a:t>
            </a:r>
          </a:p>
          <a:p>
            <a:pPr lvl="2"/>
            <a:r>
              <a:rPr lang="en-US" altLang="zh-CN" dirty="0" smtClean="0"/>
              <a:t>WAR</a:t>
            </a:r>
            <a:r>
              <a:rPr lang="zh-CN" altLang="en-US" dirty="0" smtClean="0"/>
              <a:t>， </a:t>
            </a:r>
            <a:r>
              <a:rPr lang="en-US" altLang="zh-CN" dirty="0" smtClean="0"/>
              <a:t>WAW</a:t>
            </a:r>
            <a:endParaRPr lang="zh-CN" altLang="en-US" dirty="0" smtClean="0"/>
          </a:p>
          <a:p>
            <a:pPr lvl="1"/>
            <a:r>
              <a:rPr lang="zh-CN" altLang="en-US" dirty="0" smtClean="0"/>
              <a:t>解决办法：</a:t>
            </a:r>
          </a:p>
          <a:p>
            <a:pPr lvl="2"/>
            <a:r>
              <a:rPr lang="zh-CN" altLang="en-US" dirty="0" smtClean="0"/>
              <a:t>硬件：定向技术（</a:t>
            </a:r>
            <a:r>
              <a:rPr lang="en-US" altLang="zh-CN" dirty="0" smtClean="0"/>
              <a:t>forwarding)	</a:t>
            </a:r>
          </a:p>
          <a:p>
            <a:pPr lvl="2"/>
            <a:r>
              <a:rPr lang="zh-CN" altLang="en-US" dirty="0" smtClean="0"/>
              <a:t>软件：指令级调度</a:t>
            </a:r>
            <a:endParaRPr lang="en-US" altLang="zh-CN" dirty="0" smtClean="0"/>
          </a:p>
          <a:p>
            <a:r>
              <a:rPr lang="zh-CN" altLang="en-US" dirty="0"/>
              <a:t>控制相关：由于控制类指令引起的</a:t>
            </a:r>
          </a:p>
          <a:p>
            <a:pPr lvl="1"/>
            <a:r>
              <a:rPr lang="zh-CN" altLang="en-US" dirty="0"/>
              <a:t>减少性能损失的基本方法：冻结或排空流水线延迟</a:t>
            </a:r>
            <a:r>
              <a:rPr lang="zh-CN" altLang="en-US" dirty="0" smtClean="0"/>
              <a:t>转移</a:t>
            </a:r>
            <a:endParaRPr lang="en-US" altLang="zh-CN" dirty="0" smtClean="0"/>
          </a:p>
          <a:p>
            <a:r>
              <a:rPr lang="zh-CN" altLang="en-US" dirty="0" smtClean="0"/>
              <a:t>陷阱与中断</a:t>
            </a:r>
            <a:endParaRPr lang="zh-CN" altLang="en-US" dirty="0"/>
          </a:p>
          <a:p>
            <a:endParaRPr lang="zh-CN" altLang="en-US" dirty="0" smtClean="0"/>
          </a:p>
        </p:txBody>
      </p:sp>
      <p:sp>
        <p:nvSpPr>
          <p:cNvPr id="2" name="日期占位符 1"/>
          <p:cNvSpPr>
            <a:spLocks noGrp="1"/>
          </p:cNvSpPr>
          <p:nvPr>
            <p:ph type="dt" sz="half" idx="10"/>
          </p:nvPr>
        </p:nvSpPr>
        <p:spPr/>
        <p:txBody>
          <a:bodyPr/>
          <a:lstStyle/>
          <a:p>
            <a:fld id="{C39636CC-97BB-4B26-AF9C-49F26C3EF8CD}" type="datetime1">
              <a:rPr lang="en-US" altLang="zh-CN" smtClean="0"/>
              <a:pPr/>
              <a:t>3/10/2020</a:t>
            </a:fld>
            <a:endParaRPr lang="zh-CN" altLang="en-US"/>
          </a:p>
        </p:txBody>
      </p:sp>
      <p:sp>
        <p:nvSpPr>
          <p:cNvPr id="5734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83D2BF2-C040-40C3-AB0F-BECB61013D62}" type="slidenum">
              <a:rPr lang="en-US" altLang="zh-CN" smtClean="0"/>
              <a:pPr/>
              <a:t>66</a:t>
            </a:fld>
            <a:endParaRPr lang="en-US" altLang="zh-CN"/>
          </a:p>
        </p:txBody>
      </p:sp>
    </p:spTree>
    <p:extLst>
      <p:ext uri="{BB962C8B-B14F-4D97-AF65-F5344CB8AC3E}">
        <p14:creationId xmlns:p14="http://schemas.microsoft.com/office/powerpoint/2010/main" val="35221539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zh-CN" altLang="en-US" dirty="0" smtClean="0"/>
              <a:t>解决控制相关的方法</a:t>
            </a:r>
            <a:endParaRPr lang="en-US" altLang="zh-CN" dirty="0" smtClean="0"/>
          </a:p>
        </p:txBody>
      </p:sp>
      <p:sp>
        <p:nvSpPr>
          <p:cNvPr id="72709" name="Rectangle 3"/>
          <p:cNvSpPr>
            <a:spLocks noGrp="1" noChangeArrowheads="1"/>
          </p:cNvSpPr>
          <p:nvPr>
            <p:ph type="body" idx="1"/>
          </p:nvPr>
        </p:nvSpPr>
        <p:spPr>
          <a:xfrm>
            <a:off x="457199" y="1258432"/>
            <a:ext cx="8354291" cy="5051833"/>
          </a:xfrm>
        </p:spPr>
        <p:txBody>
          <a:bodyPr>
            <a:normAutofit fontScale="92500"/>
          </a:bodyPr>
          <a:lstStyle/>
          <a:p>
            <a:r>
              <a:rPr lang="zh-CN" altLang="en-US" dirty="0" smtClean="0"/>
              <a:t>#1: </a:t>
            </a:r>
            <a:r>
              <a:rPr lang="en-US" altLang="zh-CN" dirty="0" smtClean="0"/>
              <a:t>Stall </a:t>
            </a:r>
            <a:r>
              <a:rPr lang="zh-CN" altLang="en-US" dirty="0" smtClean="0"/>
              <a:t>直到分支方向确定</a:t>
            </a:r>
            <a:endParaRPr lang="en-US" altLang="zh-CN" dirty="0" smtClean="0"/>
          </a:p>
          <a:p>
            <a:r>
              <a:rPr lang="en-US" altLang="zh-CN" dirty="0" smtClean="0"/>
              <a:t>#2: </a:t>
            </a:r>
            <a:r>
              <a:rPr lang="zh-CN" altLang="en-US" dirty="0" smtClean="0"/>
              <a:t>预测分支失败</a:t>
            </a:r>
            <a:endParaRPr lang="en-US" altLang="zh-CN" dirty="0" smtClean="0"/>
          </a:p>
          <a:p>
            <a:pPr lvl="1"/>
            <a:r>
              <a:rPr lang="zh-CN" altLang="en-US" dirty="0" smtClean="0"/>
              <a:t>直接执行后继指令</a:t>
            </a:r>
            <a:endParaRPr lang="en-US" altLang="zh-CN" dirty="0" smtClean="0"/>
          </a:p>
          <a:p>
            <a:pPr lvl="1"/>
            <a:r>
              <a:rPr lang="zh-CN" altLang="en-US" dirty="0" smtClean="0"/>
              <a:t>如果分支实际情况为分支成功，则撤销流水线中的指令对流水线状态的更新</a:t>
            </a:r>
            <a:endParaRPr lang="en-US" altLang="zh-CN" dirty="0" smtClean="0"/>
          </a:p>
          <a:p>
            <a:pPr lvl="1"/>
            <a:r>
              <a:rPr lang="zh-CN" altLang="en-US" dirty="0" smtClean="0"/>
              <a:t>要保证：分支结果出来之前不会改变处理机的状态，以便一旦猜错时，处理机能够回退到原先的状态。</a:t>
            </a:r>
          </a:p>
          <a:p>
            <a:r>
              <a:rPr lang="en-US" altLang="zh-CN" dirty="0" smtClean="0"/>
              <a:t>#3: </a:t>
            </a:r>
            <a:r>
              <a:rPr lang="zh-CN" altLang="en-US" dirty="0" smtClean="0"/>
              <a:t>预测分支成功</a:t>
            </a:r>
            <a:endParaRPr lang="en-US" altLang="zh-CN" dirty="0"/>
          </a:p>
          <a:p>
            <a:pPr lvl="1"/>
            <a:r>
              <a:rPr lang="zh-CN" altLang="en-US" dirty="0" smtClean="0"/>
              <a:t>前提：先知道分支目标地址，后知道分支是否成功</a:t>
            </a:r>
            <a:endParaRPr lang="en-US" altLang="zh-CN" dirty="0" smtClean="0"/>
          </a:p>
          <a:p>
            <a:r>
              <a:rPr lang="zh-CN" altLang="en-US" dirty="0"/>
              <a:t>#4: 延迟</a:t>
            </a:r>
            <a:r>
              <a:rPr lang="zh-CN" altLang="en-US" dirty="0" smtClean="0"/>
              <a:t>转移</a:t>
            </a:r>
            <a:r>
              <a:rPr lang="zh-CN" altLang="en-US" dirty="0"/>
              <a:t>技术</a:t>
            </a:r>
            <a:endParaRPr lang="en-US" altLang="zh-CN" dirty="0"/>
          </a:p>
          <a:p>
            <a:pPr lvl="1"/>
            <a:endParaRPr lang="en-US" altLang="zh-CN" dirty="0" smtClean="0"/>
          </a:p>
        </p:txBody>
      </p:sp>
      <p:sp>
        <p:nvSpPr>
          <p:cNvPr id="2" name="日期占位符 1"/>
          <p:cNvSpPr>
            <a:spLocks noGrp="1"/>
          </p:cNvSpPr>
          <p:nvPr>
            <p:ph type="dt" sz="half" idx="10"/>
          </p:nvPr>
        </p:nvSpPr>
        <p:spPr/>
        <p:txBody>
          <a:bodyPr/>
          <a:lstStyle/>
          <a:p>
            <a:fld id="{DC17F173-4B83-41C6-A035-F002012D6922}" type="datetime1">
              <a:rPr lang="en-US" altLang="zh-CN" smtClean="0"/>
              <a:pPr/>
              <a:t>3/10/2020</a:t>
            </a:fld>
            <a:endParaRPr lang="zh-CN" altLang="en-US"/>
          </a:p>
        </p:txBody>
      </p:sp>
      <p:sp>
        <p:nvSpPr>
          <p:cNvPr id="727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23A351-636F-4156-9783-E5E5323E0E1D}" type="slidenum">
              <a:rPr lang="en-US" altLang="zh-CN" smtClean="0"/>
              <a:pPr/>
              <a:t>67</a:t>
            </a:fld>
            <a:endParaRPr lang="en-US" altLang="zh-CN"/>
          </a:p>
        </p:txBody>
      </p:sp>
    </p:spTree>
    <p:extLst>
      <p:ext uri="{BB962C8B-B14F-4D97-AF65-F5344CB8AC3E}">
        <p14:creationId xmlns:p14="http://schemas.microsoft.com/office/powerpoint/2010/main" val="329421808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smtClean="0"/>
              <a:t>评估减少分支策略的效果</a:t>
            </a:r>
            <a:endParaRPr lang="en-US" altLang="zh-CN" smtClean="0"/>
          </a:p>
        </p:txBody>
      </p:sp>
      <p:sp>
        <p:nvSpPr>
          <p:cNvPr id="2" name="日期占位符 1"/>
          <p:cNvSpPr>
            <a:spLocks noGrp="1"/>
          </p:cNvSpPr>
          <p:nvPr>
            <p:ph type="dt" sz="half" idx="10"/>
          </p:nvPr>
        </p:nvSpPr>
        <p:spPr/>
        <p:txBody>
          <a:bodyPr/>
          <a:lstStyle/>
          <a:p>
            <a:fld id="{C4FEDCAF-0E32-4704-8B3C-52A4F9B7FF82}" type="datetime1">
              <a:rPr lang="en-US" altLang="zh-CN" smtClean="0"/>
              <a:pPr/>
              <a:t>3/10/2020</a:t>
            </a:fld>
            <a:endParaRPr lang="zh-CN" altLang="en-US"/>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21F1C89-18F4-4B4B-A715-7D39ACA0E9FA}" type="slidenum">
              <a:rPr lang="en-US" altLang="zh-CN" smtClean="0"/>
              <a:pPr/>
              <a:t>68</a:t>
            </a:fld>
            <a:endParaRPr lang="en-US" altLang="zh-CN"/>
          </a:p>
        </p:txBody>
      </p:sp>
      <p:sp>
        <p:nvSpPr>
          <p:cNvPr id="22534" name="Rectangle 3"/>
          <p:cNvSpPr>
            <a:spLocks noGrp="1" noChangeArrowheads="1"/>
          </p:cNvSpPr>
          <p:nvPr>
            <p:ph type="body" idx="4294967295"/>
          </p:nvPr>
        </p:nvSpPr>
        <p:spPr>
          <a:xfrm>
            <a:off x="931493" y="2387600"/>
            <a:ext cx="7772400" cy="3895725"/>
          </a:xfrm>
          <a:noFill/>
        </p:spPr>
        <p:txBody>
          <a:bodyPr lIns="90488" tIns="44450" rIns="90488" bIns="44450"/>
          <a:lstStyle/>
          <a:p>
            <a:pPr>
              <a:lnSpc>
                <a:spcPct val="80000"/>
              </a:lnSpc>
              <a:buFontTx/>
              <a:buNone/>
              <a:tabLst>
                <a:tab pos="2686050" algn="r"/>
                <a:tab pos="3486150" algn="r"/>
                <a:tab pos="5086350" algn="r"/>
                <a:tab pos="6743700" algn="r"/>
              </a:tabLst>
            </a:pPr>
            <a:r>
              <a:rPr lang="en-US" altLang="zh-CN" sz="1800" i="1" dirty="0" smtClean="0">
                <a:ea typeface="宋体" panose="02010600030101010101" pitchFamily="2" charset="-122"/>
              </a:rPr>
              <a:t>Scheduling	Branch	CPI	speedup v.	speedup v.	 scheme	 penalty		</a:t>
            </a:r>
            <a:r>
              <a:rPr lang="en-US" altLang="zh-CN" sz="1800" i="1" dirty="0" err="1" smtClean="0">
                <a:ea typeface="宋体" panose="02010600030101010101" pitchFamily="2" charset="-122"/>
              </a:rPr>
              <a:t>unpipelined</a:t>
            </a:r>
            <a:r>
              <a:rPr lang="en-US" altLang="zh-CN" sz="1800" i="1" dirty="0" smtClean="0">
                <a:ea typeface="宋体" panose="02010600030101010101" pitchFamily="2" charset="-122"/>
              </a:rPr>
              <a:t>	stall</a:t>
            </a:r>
            <a:r>
              <a:rPr lang="en-US" altLang="zh-CN" sz="18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Stall pipeline	3		3.5	1.0</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taken	1		4.4	1.26</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not taken	1		4.5	1.29</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Delayed branch	0.5		4.6	</a:t>
            </a:r>
            <a:r>
              <a:rPr lang="en-US" altLang="zh-CN" sz="1800" dirty="0" smtClean="0">
                <a:solidFill>
                  <a:schemeClr val="hlink"/>
                </a:solidFill>
                <a:ea typeface="宋体" panose="02010600030101010101" pitchFamily="2" charset="-122"/>
              </a:rPr>
              <a:t>1.31</a:t>
            </a:r>
            <a:endParaRPr lang="en-US" altLang="zh-CN" sz="18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1.14 = 1 + 1*14%*100%</a:t>
            </a:r>
            <a:r>
              <a:rPr lang="zh-CN" altLang="en-US"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1.09 = 1+1*14%*65%</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1.07 = 1+ 0.5*14%</a:t>
            </a:r>
          </a:p>
          <a:p>
            <a:pPr>
              <a:lnSpc>
                <a:spcPct val="80000"/>
              </a:lnSpc>
              <a:buFontTx/>
              <a:buNone/>
              <a:tabLst>
                <a:tab pos="2686050" algn="r"/>
                <a:tab pos="3486150" algn="r"/>
                <a:tab pos="5086350" algn="r"/>
                <a:tab pos="6743700" algn="r"/>
              </a:tabLst>
            </a:pPr>
            <a:endParaRPr lang="en-US" altLang="zh-CN" sz="20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Conditional &amp; Unconditional = 14%, 65% change PC</a:t>
            </a:r>
          </a:p>
        </p:txBody>
      </p:sp>
      <p:graphicFrame>
        <p:nvGraphicFramePr>
          <p:cNvPr id="22530" name="Object 4">
            <a:hlinkClick r:id="" action="ppaction://ole?verb=0"/>
          </p:cNvPr>
          <p:cNvGraphicFramePr>
            <a:graphicFrameLocks/>
          </p:cNvGraphicFramePr>
          <p:nvPr/>
        </p:nvGraphicFramePr>
        <p:xfrm>
          <a:off x="914400" y="1371600"/>
          <a:ext cx="7137400" cy="609600"/>
        </p:xfrm>
        <a:graphic>
          <a:graphicData uri="http://schemas.openxmlformats.org/presentationml/2006/ole">
            <mc:AlternateContent xmlns:mc="http://schemas.openxmlformats.org/markup-compatibility/2006">
              <mc:Choice xmlns:v="urn:schemas-microsoft-com:vml" Requires="v">
                <p:oleObj spid="_x0000_s29741" name="Equation" r:id="rId4" imgW="7150100" imgH="622300" progId="">
                  <p:embed/>
                </p:oleObj>
              </mc:Choice>
              <mc:Fallback>
                <p:oleObj name="Equation" r:id="rId4" imgW="7150100" imgH="622300" progId="">
                  <p:embed/>
                  <p:pic>
                    <p:nvPicPr>
                      <p:cNvPr id="0"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1600"/>
                        <a:ext cx="7137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图片 2"/>
          <p:cNvPicPr>
            <a:picLocks noChangeAspect="1"/>
          </p:cNvPicPr>
          <p:nvPr/>
        </p:nvPicPr>
        <p:blipFill>
          <a:blip r:embed="rId6"/>
          <a:stretch>
            <a:fillRect/>
          </a:stretch>
        </p:blipFill>
        <p:spPr>
          <a:xfrm>
            <a:off x="4114799" y="2862505"/>
            <a:ext cx="578196" cy="1108209"/>
          </a:xfrm>
          <a:prstGeom prst="rect">
            <a:avLst/>
          </a:prstGeom>
        </p:spPr>
      </p:pic>
    </p:spTree>
    <p:extLst>
      <p:ext uri="{BB962C8B-B14F-4D97-AF65-F5344CB8AC3E}">
        <p14:creationId xmlns:p14="http://schemas.microsoft.com/office/powerpoint/2010/main" val="217997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4">
                                            <p:txEl>
                                              <p:pRg st="6" end="6"/>
                                            </p:txEl>
                                          </p:spTgt>
                                        </p:tgtEl>
                                        <p:attrNameLst>
                                          <p:attrName>style.visibility</p:attrName>
                                        </p:attrNameLst>
                                      </p:cBhvr>
                                      <p:to>
                                        <p:strVal val="visible"/>
                                      </p:to>
                                    </p:set>
                                    <p:anim calcmode="lin" valueType="num">
                                      <p:cBhvr additive="base">
                                        <p:cTn id="7" dur="500" fill="hold"/>
                                        <p:tgtEl>
                                          <p:spTgt spid="2253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4">
                                            <p:txEl>
                                              <p:pRg st="7" end="7"/>
                                            </p:txEl>
                                          </p:spTgt>
                                        </p:tgtEl>
                                        <p:attrNameLst>
                                          <p:attrName>style.visibility</p:attrName>
                                        </p:attrNameLst>
                                      </p:cBhvr>
                                      <p:to>
                                        <p:strVal val="visible"/>
                                      </p:to>
                                    </p:set>
                                    <p:anim calcmode="lin" valueType="num">
                                      <p:cBhvr additive="base">
                                        <p:cTn id="13" dur="500" fill="hold"/>
                                        <p:tgtEl>
                                          <p:spTgt spid="2253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4">
                                            <p:txEl>
                                              <p:pRg st="8" end="8"/>
                                            </p:txEl>
                                          </p:spTgt>
                                        </p:tgtEl>
                                        <p:attrNameLst>
                                          <p:attrName>style.visibility</p:attrName>
                                        </p:attrNameLst>
                                      </p:cBhvr>
                                      <p:to>
                                        <p:strVal val="visible"/>
                                      </p:to>
                                    </p:set>
                                    <p:anim calcmode="lin" valueType="num">
                                      <p:cBhvr additive="base">
                                        <p:cTn id="19" dur="500" fill="hold"/>
                                        <p:tgtEl>
                                          <p:spTgt spid="2253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zh-CN" altLang="en-US" dirty="0" smtClean="0"/>
              <a:t>多周期操作的处理</a:t>
            </a:r>
          </a:p>
        </p:txBody>
      </p:sp>
      <p:sp>
        <p:nvSpPr>
          <p:cNvPr id="89093" name="Rectangle 3"/>
          <p:cNvSpPr>
            <a:spLocks noGrp="1" noChangeArrowheads="1"/>
          </p:cNvSpPr>
          <p:nvPr>
            <p:ph type="body" idx="1"/>
          </p:nvPr>
        </p:nvSpPr>
        <p:spPr/>
        <p:txBody>
          <a:bodyPr>
            <a:normAutofit fontScale="85000" lnSpcReduction="10000"/>
          </a:bodyPr>
          <a:lstStyle/>
          <a:p>
            <a:r>
              <a:rPr lang="zh-CN" altLang="en-US" smtClean="0"/>
              <a:t>问题</a:t>
            </a:r>
          </a:p>
          <a:p>
            <a:pPr lvl="1"/>
            <a:r>
              <a:rPr lang="zh-CN" altLang="en-US" smtClean="0"/>
              <a:t>浮点操作在1～2个</a:t>
            </a:r>
            <a:r>
              <a:rPr lang="en-US" altLang="zh-CN" smtClean="0"/>
              <a:t>cycles</a:t>
            </a:r>
            <a:r>
              <a:rPr lang="zh-CN" altLang="en-US" smtClean="0"/>
              <a:t>完成是不现实的，一般要花费较长时间</a:t>
            </a:r>
          </a:p>
          <a:p>
            <a:pPr lvl="1"/>
            <a:r>
              <a:rPr lang="zh-CN" altLang="en-US" smtClean="0"/>
              <a:t>在</a:t>
            </a:r>
            <a:r>
              <a:rPr lang="en-US" altLang="zh-CN" smtClean="0"/>
              <a:t>MIPS</a:t>
            </a:r>
            <a:r>
              <a:rPr lang="zh-CN" altLang="en-US" smtClean="0"/>
              <a:t>中如何处理</a:t>
            </a:r>
          </a:p>
          <a:p>
            <a:r>
              <a:rPr lang="zh-CN" altLang="en-US" smtClean="0"/>
              <a:t>在1到2个</a:t>
            </a:r>
            <a:r>
              <a:rPr lang="en-US" altLang="zh-CN" smtClean="0"/>
              <a:t>cycles</a:t>
            </a:r>
            <a:r>
              <a:rPr lang="zh-CN" altLang="en-US" smtClean="0"/>
              <a:t>时间内完成的处理方法</a:t>
            </a:r>
          </a:p>
          <a:p>
            <a:pPr lvl="1"/>
            <a:r>
              <a:rPr lang="zh-CN" altLang="en-US" smtClean="0"/>
              <a:t>采用较慢的时钟源，或</a:t>
            </a:r>
          </a:p>
          <a:p>
            <a:pPr lvl="1"/>
            <a:r>
              <a:rPr lang="zh-CN" altLang="en-US" smtClean="0"/>
              <a:t>在</a:t>
            </a:r>
            <a:r>
              <a:rPr lang="en-US" altLang="zh-CN" smtClean="0"/>
              <a:t>FP</a:t>
            </a:r>
            <a:r>
              <a:rPr lang="zh-CN" altLang="en-US" smtClean="0"/>
              <a:t>部件中延迟其</a:t>
            </a:r>
            <a:r>
              <a:rPr lang="en-US" altLang="zh-CN" smtClean="0"/>
              <a:t>EX</a:t>
            </a:r>
            <a:r>
              <a:rPr lang="zh-CN" altLang="en-US" smtClean="0"/>
              <a:t>段</a:t>
            </a:r>
          </a:p>
          <a:p>
            <a:r>
              <a:rPr lang="zh-CN" altLang="en-US" smtClean="0"/>
              <a:t>现假设</a:t>
            </a:r>
            <a:r>
              <a:rPr lang="en-US" altLang="zh-CN" smtClean="0"/>
              <a:t>FP</a:t>
            </a:r>
            <a:r>
              <a:rPr lang="zh-CN" altLang="en-US" smtClean="0"/>
              <a:t>指令与整数指令采用相同的流水线，那么</a:t>
            </a:r>
          </a:p>
          <a:p>
            <a:pPr lvl="1"/>
            <a:r>
              <a:rPr lang="en-US" altLang="zh-CN" smtClean="0"/>
              <a:t>EX </a:t>
            </a:r>
            <a:r>
              <a:rPr lang="zh-CN" altLang="en-US" smtClean="0"/>
              <a:t>段需要循环多次来完成</a:t>
            </a:r>
            <a:r>
              <a:rPr lang="en-US" altLang="zh-CN" smtClean="0"/>
              <a:t>FP</a:t>
            </a:r>
            <a:r>
              <a:rPr lang="zh-CN" altLang="en-US" smtClean="0"/>
              <a:t>操作，循环次数取决于操作类型</a:t>
            </a:r>
          </a:p>
          <a:p>
            <a:pPr lvl="1"/>
            <a:r>
              <a:rPr lang="zh-CN" altLang="en-US" smtClean="0"/>
              <a:t>有多个</a:t>
            </a:r>
            <a:r>
              <a:rPr lang="en-US" altLang="zh-CN" smtClean="0"/>
              <a:t>FP</a:t>
            </a:r>
            <a:r>
              <a:rPr lang="zh-CN" altLang="en-US" smtClean="0"/>
              <a:t>功能部件，如果发射出的指令导致结构或数据相关，需暂停</a:t>
            </a:r>
          </a:p>
        </p:txBody>
      </p:sp>
      <p:sp>
        <p:nvSpPr>
          <p:cNvPr id="2" name="日期占位符 1"/>
          <p:cNvSpPr>
            <a:spLocks noGrp="1"/>
          </p:cNvSpPr>
          <p:nvPr>
            <p:ph type="dt" sz="half" idx="10"/>
          </p:nvPr>
        </p:nvSpPr>
        <p:spPr/>
        <p:txBody>
          <a:bodyPr/>
          <a:lstStyle/>
          <a:p>
            <a:fld id="{7767099C-8AB6-43E3-92A7-00D9EBC7E8ED}" type="datetime1">
              <a:rPr lang="en-US" altLang="zh-CN" smtClean="0"/>
              <a:pPr/>
              <a:t>3/10/2020</a:t>
            </a:fld>
            <a:endParaRPr lang="zh-CN" altLang="en-US"/>
          </a:p>
        </p:txBody>
      </p:sp>
      <p:sp>
        <p:nvSpPr>
          <p:cNvPr id="8909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FD8E44-3C86-4EC7-8EFC-C22EA8A47B97}" type="slidenum">
              <a:rPr lang="en-US" altLang="zh-CN" smtClean="0"/>
              <a:pPr/>
              <a:t>69</a:t>
            </a:fld>
            <a:endParaRPr lang="en-US" altLang="zh-CN"/>
          </a:p>
        </p:txBody>
      </p:sp>
    </p:spTree>
    <p:extLst>
      <p:ext uri="{BB962C8B-B14F-4D97-AF65-F5344CB8AC3E}">
        <p14:creationId xmlns:p14="http://schemas.microsoft.com/office/powerpoint/2010/main" val="345651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流水线的可视化表示</a:t>
            </a:r>
          </a:p>
        </p:txBody>
      </p:sp>
      <p:sp>
        <p:nvSpPr>
          <p:cNvPr id="31747" name="内容占位符 2"/>
          <p:cNvSpPr>
            <a:spLocks noGrp="1"/>
          </p:cNvSpPr>
          <p:nvPr>
            <p:ph idx="1"/>
          </p:nvPr>
        </p:nvSpPr>
        <p:spPr>
          <a:xfrm>
            <a:off x="457200" y="1258433"/>
            <a:ext cx="8229600" cy="1449842"/>
          </a:xfrm>
        </p:spPr>
        <p:txBody>
          <a:bodyPr>
            <a:normAutofit fontScale="77500" lnSpcReduction="20000"/>
          </a:bodyPr>
          <a:lstStyle/>
          <a:p>
            <a:r>
              <a:rPr lang="zh-CN" altLang="en-US" dirty="0" smtClean="0"/>
              <a:t>多条指令执行多个时钟周期</a:t>
            </a:r>
            <a:endParaRPr lang="en-US" altLang="zh-CN" dirty="0" smtClean="0"/>
          </a:p>
          <a:p>
            <a:pPr lvl="1"/>
            <a:r>
              <a:rPr lang="zh-CN" altLang="en-US" dirty="0" smtClean="0"/>
              <a:t>指令按程序序从上到下排列</a:t>
            </a:r>
            <a:endParaRPr lang="en-US" altLang="zh-CN" dirty="0" smtClean="0"/>
          </a:p>
          <a:p>
            <a:pPr lvl="1"/>
            <a:r>
              <a:rPr lang="zh-CN" altLang="en-US" dirty="0" smtClean="0"/>
              <a:t>图中展示了每一时钟周期资源的使用情况</a:t>
            </a:r>
            <a:endParaRPr lang="en-US" altLang="zh-CN" dirty="0" smtClean="0"/>
          </a:p>
          <a:p>
            <a:pPr lvl="1"/>
            <a:r>
              <a:rPr lang="zh-CN" altLang="en-US" dirty="0" smtClean="0"/>
              <a:t>不同指令相邻阶段之间没有干扰</a:t>
            </a:r>
            <a:endParaRPr lang="en-US" altLang="zh-CN" dirty="0" smtClean="0"/>
          </a:p>
          <a:p>
            <a:pPr lvl="1"/>
            <a:endParaRPr lang="zh-CN" altLang="en-US" dirty="0" smtClean="0"/>
          </a:p>
        </p:txBody>
      </p:sp>
      <p:sp>
        <p:nvSpPr>
          <p:cNvPr id="317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B43F8D4-9941-48B5-A237-276B2BDEC682}" type="slidenum">
              <a:rPr lang="en-US" altLang="zh-CN" smtClean="0">
                <a:latin typeface="微软雅黑" panose="020B0503020204020204" pitchFamily="34" charset="-122"/>
              </a:rPr>
              <a:pPr/>
              <a:t>7</a:t>
            </a:fld>
            <a:endParaRPr lang="en-US" altLang="zh-CN" dirty="0">
              <a:latin typeface="微软雅黑" panose="020B0503020204020204" pitchFamily="34" charset="-122"/>
            </a:endParaRPr>
          </a:p>
        </p:txBody>
      </p:sp>
      <p:pic>
        <p:nvPicPr>
          <p:cNvPr id="3175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708275"/>
            <a:ext cx="85693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5347FE0A-3B75-4A9E-B910-5650E6B8BB79}" type="datetime1">
              <a:rPr lang="en-US" altLang="zh-CN" smtClean="0"/>
              <a:pPr/>
              <a:t>3/10/2020</a:t>
            </a:fld>
            <a:endParaRPr lang="zh-CN" altLang="en-US"/>
          </a:p>
        </p:txBody>
      </p:sp>
    </p:spTree>
    <p:extLst>
      <p:ext uri="{BB962C8B-B14F-4D97-AF65-F5344CB8AC3E}">
        <p14:creationId xmlns:p14="http://schemas.microsoft.com/office/powerpoint/2010/main" val="41385031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24A6255-F012-49D1-8D29-9991A69072E9}" type="slidenum">
              <a:rPr lang="en-US" altLang="zh-CN">
                <a:latin typeface="Times New Roman" panose="02020603050405020304" pitchFamily="18" charset="0"/>
              </a:rPr>
              <a:pPr/>
              <a:t>70</a:t>
            </a:fld>
            <a:endParaRPr lang="en-US" altLang="zh-CN">
              <a:latin typeface="Times New Roman" panose="02020603050405020304" pitchFamily="18" charset="0"/>
            </a:endParaRPr>
          </a:p>
        </p:txBody>
      </p:sp>
      <p:sp>
        <p:nvSpPr>
          <p:cNvPr id="90116" name="Rectangle 2"/>
          <p:cNvSpPr>
            <a:spLocks noGrp="1" noChangeArrowheads="1"/>
          </p:cNvSpPr>
          <p:nvPr>
            <p:ph type="title"/>
          </p:nvPr>
        </p:nvSpPr>
        <p:spPr>
          <a:xfrm>
            <a:off x="838200" y="304800"/>
            <a:ext cx="7543800" cy="474663"/>
          </a:xfrm>
        </p:spPr>
        <p:txBody>
          <a:bodyPr>
            <a:normAutofit fontScale="90000"/>
          </a:bodyPr>
          <a:lstStyle/>
          <a:p>
            <a:r>
              <a:rPr lang="zh-CN" altLang="en-US" sz="3600" smtClean="0">
                <a:ea typeface="宋体" panose="02010600030101010101" pitchFamily="2" charset="-122"/>
              </a:rPr>
              <a:t>对</a:t>
            </a:r>
            <a:r>
              <a:rPr lang="en-US" altLang="zh-CN" sz="3600" smtClean="0">
                <a:ea typeface="宋体" panose="02010600030101010101" pitchFamily="2" charset="-122"/>
              </a:rPr>
              <a:t>MIPS</a:t>
            </a:r>
            <a:r>
              <a:rPr lang="zh-CN" altLang="en-US" sz="3600" smtClean="0">
                <a:ea typeface="宋体" panose="02010600030101010101" pitchFamily="2" charset="-122"/>
              </a:rPr>
              <a:t>的扩充</a:t>
            </a:r>
          </a:p>
        </p:txBody>
      </p:sp>
      <p:sp>
        <p:nvSpPr>
          <p:cNvPr id="90117" name="Rectangle 3"/>
          <p:cNvSpPr>
            <a:spLocks noGrp="1" noChangeArrowheads="1"/>
          </p:cNvSpPr>
          <p:nvPr>
            <p:ph type="body" idx="1"/>
          </p:nvPr>
        </p:nvSpPr>
        <p:spPr>
          <a:xfrm>
            <a:off x="533400" y="1143000"/>
            <a:ext cx="8191500" cy="3163888"/>
          </a:xfrm>
        </p:spPr>
        <p:txBody>
          <a:bodyPr>
            <a:normAutofit fontScale="85000" lnSpcReduction="10000"/>
          </a:bodyPr>
          <a:lstStyle/>
          <a:p>
            <a:pPr>
              <a:buFontTx/>
              <a:buNone/>
            </a:pPr>
            <a:r>
              <a:rPr lang="zh-CN" altLang="en-US" smtClean="0">
                <a:ea typeface="宋体" panose="02010600030101010101" pitchFamily="2" charset="-122"/>
              </a:rPr>
              <a:t>四个功能部件</a:t>
            </a:r>
          </a:p>
          <a:p>
            <a:r>
              <a:rPr lang="en-US" altLang="zh-CN" smtClean="0">
                <a:ea typeface="宋体" panose="02010600030101010101" pitchFamily="2" charset="-122"/>
              </a:rPr>
              <a:t>Integer </a:t>
            </a:r>
            <a:r>
              <a:rPr lang="zh-CN" altLang="en-US" smtClean="0">
                <a:ea typeface="宋体" panose="02010600030101010101" pitchFamily="2" charset="-122"/>
              </a:rPr>
              <a:t>部件处理：</a:t>
            </a:r>
            <a:r>
              <a:rPr lang="en-US" altLang="zh-CN" smtClean="0">
                <a:ea typeface="宋体" panose="02010600030101010101" pitchFamily="2" charset="-122"/>
              </a:rPr>
              <a:t>Loads, Store, Integer ALU</a:t>
            </a:r>
            <a:r>
              <a:rPr lang="zh-CN" altLang="en-US" smtClean="0">
                <a:ea typeface="宋体" panose="02010600030101010101" pitchFamily="2" charset="-122"/>
              </a:rPr>
              <a:t>操作和</a:t>
            </a:r>
            <a:r>
              <a:rPr lang="en-US" altLang="zh-CN" smtClean="0">
                <a:ea typeface="宋体" panose="02010600030101010101" pitchFamily="2" charset="-122"/>
              </a:rPr>
              <a:t>Branch</a:t>
            </a:r>
          </a:p>
          <a:p>
            <a:r>
              <a:rPr lang="en-US" altLang="zh-CN" smtClean="0">
                <a:ea typeface="宋体" panose="02010600030101010101" pitchFamily="2" charset="-122"/>
              </a:rPr>
              <a:t>FP/Integer </a:t>
            </a:r>
            <a:r>
              <a:rPr lang="zh-CN" altLang="en-US" smtClean="0">
                <a:ea typeface="宋体" panose="02010600030101010101" pitchFamily="2" charset="-122"/>
              </a:rPr>
              <a:t>乘法部件：处理浮点数和整数乘法</a:t>
            </a:r>
          </a:p>
          <a:p>
            <a:r>
              <a:rPr lang="en-US" altLang="zh-CN" smtClean="0">
                <a:ea typeface="宋体" panose="02010600030101010101" pitchFamily="2" charset="-122"/>
              </a:rPr>
              <a:t>FP</a:t>
            </a:r>
            <a:r>
              <a:rPr lang="zh-CN" altLang="en-US" smtClean="0">
                <a:ea typeface="宋体" panose="02010600030101010101" pitchFamily="2" charset="-122"/>
              </a:rPr>
              <a:t>加法器：处理</a:t>
            </a:r>
            <a:r>
              <a:rPr lang="en-US" altLang="zh-CN" smtClean="0">
                <a:ea typeface="宋体" panose="02010600030101010101" pitchFamily="2" charset="-122"/>
              </a:rPr>
              <a:t>FP</a:t>
            </a:r>
            <a:r>
              <a:rPr lang="zh-CN" altLang="en-US" smtClean="0">
                <a:ea typeface="宋体" panose="02010600030101010101" pitchFamily="2" charset="-122"/>
              </a:rPr>
              <a:t>加，减和类型转换</a:t>
            </a:r>
          </a:p>
          <a:p>
            <a:r>
              <a:rPr lang="en-US" altLang="zh-CN" smtClean="0">
                <a:ea typeface="宋体" panose="02010600030101010101" pitchFamily="2" charset="-122"/>
              </a:rPr>
              <a:t>FP/Integer</a:t>
            </a:r>
            <a:r>
              <a:rPr lang="zh-CN" altLang="en-US" smtClean="0">
                <a:ea typeface="宋体" panose="02010600030101010101" pitchFamily="2" charset="-122"/>
              </a:rPr>
              <a:t>除法部件：处理浮点数和整数除法</a:t>
            </a:r>
          </a:p>
          <a:p>
            <a:r>
              <a:rPr lang="zh-CN" altLang="en-US" smtClean="0">
                <a:ea typeface="宋体" panose="02010600030101010101" pitchFamily="2" charset="-122"/>
              </a:rPr>
              <a:t>这些功能部件未流水化</a:t>
            </a:r>
          </a:p>
        </p:txBody>
      </p:sp>
      <p:sp>
        <p:nvSpPr>
          <p:cNvPr id="2" name="日期占位符 1"/>
          <p:cNvSpPr>
            <a:spLocks noGrp="1"/>
          </p:cNvSpPr>
          <p:nvPr>
            <p:ph type="dt" sz="half" idx="10"/>
          </p:nvPr>
        </p:nvSpPr>
        <p:spPr/>
        <p:txBody>
          <a:bodyPr/>
          <a:lstStyle/>
          <a:p>
            <a:fld id="{559D5D2B-B47C-436E-85F4-C3697616BAC9}" type="datetime1">
              <a:rPr lang="en-US" altLang="zh-CN" smtClean="0"/>
              <a:pPr/>
              <a:t>3/10/2020</a:t>
            </a:fld>
            <a:endParaRPr lang="zh-CN" altLang="en-US"/>
          </a:p>
        </p:txBody>
      </p:sp>
    </p:spTree>
    <p:extLst>
      <p:ext uri="{BB962C8B-B14F-4D97-AF65-F5344CB8AC3E}">
        <p14:creationId xmlns:p14="http://schemas.microsoft.com/office/powerpoint/2010/main" val="14153776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109B19C-029F-43D0-A705-999019A196E4}" type="slidenum">
              <a:rPr lang="en-US" altLang="zh-CN">
                <a:latin typeface="Times New Roman" panose="02020603050405020304" pitchFamily="18" charset="0"/>
              </a:rPr>
              <a:pPr/>
              <a:t>71</a:t>
            </a:fld>
            <a:endParaRPr lang="en-US" altLang="zh-CN">
              <a:latin typeface="Times New Roman" panose="02020603050405020304" pitchFamily="18" charset="0"/>
            </a:endParaRPr>
          </a:p>
        </p:txBody>
      </p:sp>
      <p:sp>
        <p:nvSpPr>
          <p:cNvPr id="91140" name="Rectangle 2"/>
          <p:cNvSpPr>
            <a:spLocks noGrp="1" noChangeArrowheads="1"/>
          </p:cNvSpPr>
          <p:nvPr>
            <p:ph type="title"/>
          </p:nvPr>
        </p:nvSpPr>
        <p:spPr>
          <a:xfrm>
            <a:off x="765175" y="230188"/>
            <a:ext cx="7159625" cy="422275"/>
          </a:xfrm>
        </p:spPr>
        <p:txBody>
          <a:bodyPr>
            <a:normAutofit fontScale="90000"/>
          </a:bodyPr>
          <a:lstStyle/>
          <a:p>
            <a:r>
              <a:rPr lang="zh-CN" altLang="en-US" smtClean="0">
                <a:ea typeface="宋体" panose="02010600030101010101" pitchFamily="2" charset="-122"/>
              </a:rPr>
              <a:t>扩展的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1141"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1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8077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52F0A5E-B974-4E36-AE49-36570F9AEBAB}" type="datetime1">
              <a:rPr lang="en-US" altLang="zh-CN" smtClean="0"/>
              <a:pPr/>
              <a:t>3/10/2020</a:t>
            </a:fld>
            <a:endParaRPr lang="zh-CN" altLang="en-US"/>
          </a:p>
        </p:txBody>
      </p:sp>
    </p:spTree>
    <p:extLst>
      <p:ext uri="{BB962C8B-B14F-4D97-AF65-F5344CB8AC3E}">
        <p14:creationId xmlns:p14="http://schemas.microsoft.com/office/powerpoint/2010/main" val="39047270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altLang="zh-CN" smtClean="0"/>
              <a:t>Latency &amp; Repeat Interval</a:t>
            </a:r>
          </a:p>
        </p:txBody>
      </p:sp>
      <p:sp>
        <p:nvSpPr>
          <p:cNvPr id="92165" name="Rectangle 3"/>
          <p:cNvSpPr>
            <a:spLocks noGrp="1" noChangeArrowheads="1"/>
          </p:cNvSpPr>
          <p:nvPr>
            <p:ph type="body" idx="1"/>
          </p:nvPr>
        </p:nvSpPr>
        <p:spPr>
          <a:xfrm>
            <a:off x="457200" y="1172974"/>
            <a:ext cx="8229600" cy="2170713"/>
          </a:xfrm>
        </p:spPr>
        <p:txBody>
          <a:bodyPr>
            <a:normAutofit fontScale="62500" lnSpcReduction="20000"/>
          </a:bodyPr>
          <a:lstStyle/>
          <a:p>
            <a:r>
              <a:rPr lang="zh-CN" altLang="en-US" dirty="0" smtClean="0"/>
              <a:t>延时(</a:t>
            </a:r>
            <a:r>
              <a:rPr lang="en-US" altLang="zh-CN" dirty="0" smtClean="0"/>
              <a:t>Latency) </a:t>
            </a:r>
          </a:p>
          <a:p>
            <a:pPr lvl="1"/>
            <a:r>
              <a:rPr lang="zh-CN" altLang="en-US" dirty="0" smtClean="0"/>
              <a:t>定义</a:t>
            </a:r>
            <a:r>
              <a:rPr lang="en-US" altLang="zh-CN" dirty="0" smtClean="0"/>
              <a:t>1</a:t>
            </a:r>
            <a:r>
              <a:rPr lang="zh-CN" altLang="en-US" dirty="0" smtClean="0"/>
              <a:t>：完成某一操作所需的</a:t>
            </a:r>
            <a:r>
              <a:rPr lang="en-US" altLang="zh-CN" dirty="0" smtClean="0"/>
              <a:t>cycle</a:t>
            </a:r>
            <a:r>
              <a:rPr lang="zh-CN" altLang="en-US" dirty="0" smtClean="0"/>
              <a:t>数</a:t>
            </a:r>
          </a:p>
          <a:p>
            <a:pPr lvl="1"/>
            <a:r>
              <a:rPr lang="zh-CN" altLang="en-US" dirty="0" smtClean="0"/>
              <a:t>定义</a:t>
            </a:r>
            <a:r>
              <a:rPr lang="en-US" altLang="zh-CN" dirty="0" smtClean="0"/>
              <a:t>2</a:t>
            </a:r>
            <a:r>
              <a:rPr lang="zh-CN" altLang="en-US" dirty="0" smtClean="0"/>
              <a:t>：使用当前指令所产生结果的指令与当前指令间的最小间隔周期数</a:t>
            </a:r>
            <a:endParaRPr lang="en-US" altLang="zh-CN" dirty="0" smtClean="0"/>
          </a:p>
          <a:p>
            <a:r>
              <a:rPr lang="zh-CN" altLang="en-US" dirty="0" smtClean="0"/>
              <a:t>循环间隔（</a:t>
            </a:r>
            <a:r>
              <a:rPr lang="en-US" altLang="zh-CN" dirty="0" smtClean="0"/>
              <a:t>Repeat/Initiation interval）</a:t>
            </a:r>
          </a:p>
          <a:p>
            <a:pPr lvl="1"/>
            <a:r>
              <a:rPr lang="zh-CN" altLang="en-US" dirty="0" smtClean="0"/>
              <a:t>发射相同类型的操作所需的间隔周期数</a:t>
            </a:r>
            <a:endParaRPr lang="en-US" altLang="zh-CN" dirty="0" smtClean="0"/>
          </a:p>
          <a:p>
            <a:r>
              <a:rPr lang="zh-CN" altLang="en-US" dirty="0" smtClean="0"/>
              <a:t>对于</a:t>
            </a:r>
            <a:r>
              <a:rPr lang="en-US" altLang="zh-CN" dirty="0" smtClean="0"/>
              <a:t>EX</a:t>
            </a:r>
            <a:r>
              <a:rPr lang="zh-CN" altLang="en-US" dirty="0" smtClean="0"/>
              <a:t>部件流水化的新的</a:t>
            </a:r>
            <a:r>
              <a:rPr lang="en-US" altLang="zh-CN" dirty="0" smtClean="0"/>
              <a:t>MIPS</a:t>
            </a:r>
          </a:p>
        </p:txBody>
      </p:sp>
      <p:sp>
        <p:nvSpPr>
          <p:cNvPr id="2" name="日期占位符 1"/>
          <p:cNvSpPr>
            <a:spLocks noGrp="1"/>
          </p:cNvSpPr>
          <p:nvPr>
            <p:ph type="dt" sz="half" idx="10"/>
          </p:nvPr>
        </p:nvSpPr>
        <p:spPr/>
        <p:txBody>
          <a:bodyPr/>
          <a:lstStyle/>
          <a:p>
            <a:fld id="{5349DD3C-F19F-4D31-A1A9-2C3AF8269CAA}" type="datetime1">
              <a:rPr lang="en-US" altLang="zh-CN" smtClean="0"/>
              <a:pPr/>
              <a:t>3/10/2020</a:t>
            </a:fld>
            <a:endParaRPr lang="zh-CN" altLang="en-US"/>
          </a:p>
        </p:txBody>
      </p:sp>
      <p:sp>
        <p:nvSpPr>
          <p:cNvPr id="921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AE77496-38AD-4341-9533-073BB2522299}" type="slidenum">
              <a:rPr lang="en-US" altLang="zh-CN" smtClean="0"/>
              <a:pPr/>
              <a:t>72</a:t>
            </a:fld>
            <a:endParaRPr lang="en-US" altLang="zh-CN"/>
          </a:p>
        </p:txBody>
      </p:sp>
      <p:graphicFrame>
        <p:nvGraphicFramePr>
          <p:cNvPr id="295970" name="Group 34"/>
          <p:cNvGraphicFramePr>
            <a:graphicFrameLocks noGrp="1"/>
          </p:cNvGraphicFramePr>
          <p:nvPr>
            <p:extLst>
              <p:ext uri="{D42A27DB-BD31-4B8C-83A1-F6EECF244321}">
                <p14:modId xmlns:p14="http://schemas.microsoft.com/office/powerpoint/2010/main" val="2608566234"/>
              </p:ext>
            </p:extLst>
          </p:nvPr>
        </p:nvGraphicFramePr>
        <p:xfrm>
          <a:off x="762000" y="3001709"/>
          <a:ext cx="7543800" cy="3377787"/>
        </p:xfrm>
        <a:graphic>
          <a:graphicData uri="http://schemas.openxmlformats.org/drawingml/2006/table">
            <a:tbl>
              <a:tblPr/>
              <a:tblGrid>
                <a:gridCol w="3657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Function Unit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Latency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Repeat Interval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Integer ALU</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Data Memory (Integer and FP loads(1 less for store latency))</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Add</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multiply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6</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Divide (also integer divide and FP </a:t>
                      </a:r>
                      <a:r>
                        <a:rPr kumimoji="0" lang="en-US" altLang="zh-CN" sz="2000" b="1" i="0" u="none" strike="noStrike" cap="none" normalizeH="0" baseline="0" dirty="0" err="1" smtClean="0">
                          <a:ln>
                            <a:noFill/>
                          </a:ln>
                          <a:solidFill>
                            <a:schemeClr val="tx1"/>
                          </a:solidFill>
                          <a:effectLst/>
                          <a:latin typeface="微软雅黑" panose="020B0503020204020204" pitchFamily="34" charset="-122"/>
                          <a:ea typeface="宋体" panose="02010600030101010101" pitchFamily="2" charset="-122"/>
                        </a:rPr>
                        <a:t>sqrt</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24973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AB4EFBC-997C-4421-8610-ACD7A33A91F5}" type="slidenum">
              <a:rPr lang="en-US" altLang="zh-CN">
                <a:latin typeface="Times New Roman" panose="02020603050405020304" pitchFamily="18" charset="0"/>
              </a:rPr>
              <a:pPr/>
              <a:t>73</a:t>
            </a:fld>
            <a:endParaRPr lang="en-US" altLang="zh-CN">
              <a:latin typeface="Times New Roman" panose="02020603050405020304" pitchFamily="18" charset="0"/>
            </a:endParaRPr>
          </a:p>
        </p:txBody>
      </p:sp>
      <p:sp>
        <p:nvSpPr>
          <p:cNvPr id="93188" name="Rectangle 2"/>
          <p:cNvSpPr>
            <a:spLocks noGrp="1" noChangeArrowheads="1"/>
          </p:cNvSpPr>
          <p:nvPr>
            <p:ph type="title"/>
          </p:nvPr>
        </p:nvSpPr>
        <p:spPr>
          <a:xfrm>
            <a:off x="323850" y="230188"/>
            <a:ext cx="8439150" cy="422275"/>
          </a:xfrm>
        </p:spPr>
        <p:txBody>
          <a:bodyPr>
            <a:normAutofit fontScale="90000"/>
          </a:bodyPr>
          <a:lstStyle/>
          <a:p>
            <a:r>
              <a:rPr lang="zh-CN" altLang="en-US" smtClean="0">
                <a:ea typeface="宋体" panose="02010600030101010101" pitchFamily="2" charset="-122"/>
              </a:rPr>
              <a:t>将部分执行部件流水化后的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3189"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31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279AE7A-1AE2-4F4F-AF6D-EFB6F916F6C1}" type="datetime1">
              <a:rPr lang="en-US" altLang="zh-CN" smtClean="0"/>
              <a:pPr/>
              <a:t>3/10/2020</a:t>
            </a:fld>
            <a:endParaRPr lang="zh-CN" altLang="en-US"/>
          </a:p>
        </p:txBody>
      </p:sp>
    </p:spTree>
    <p:extLst>
      <p:ext uri="{BB962C8B-B14F-4D97-AF65-F5344CB8AC3E}">
        <p14:creationId xmlns:p14="http://schemas.microsoft.com/office/powerpoint/2010/main" val="5556520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1026"/>
          <p:cNvSpPr>
            <a:spLocks noGrp="1" noChangeArrowheads="1"/>
          </p:cNvSpPr>
          <p:nvPr>
            <p:ph type="title"/>
          </p:nvPr>
        </p:nvSpPr>
        <p:spPr/>
        <p:txBody>
          <a:bodyPr/>
          <a:lstStyle/>
          <a:p>
            <a:r>
              <a:rPr lang="zh-CN" altLang="en-US" smtClean="0"/>
              <a:t>新的相关和定向问题</a:t>
            </a:r>
          </a:p>
        </p:txBody>
      </p:sp>
      <p:sp>
        <p:nvSpPr>
          <p:cNvPr id="94213" name="Rectangle 1027"/>
          <p:cNvSpPr>
            <a:spLocks noGrp="1" noChangeArrowheads="1"/>
          </p:cNvSpPr>
          <p:nvPr>
            <p:ph type="body" idx="1"/>
          </p:nvPr>
        </p:nvSpPr>
        <p:spPr/>
        <p:txBody>
          <a:bodyPr>
            <a:normAutofit/>
          </a:bodyPr>
          <a:lstStyle/>
          <a:p>
            <a:r>
              <a:rPr lang="zh-CN" altLang="en-US" sz="2800" dirty="0" smtClean="0"/>
              <a:t>结构冲突增多</a:t>
            </a:r>
            <a:endParaRPr lang="en-US" altLang="zh-CN" sz="2800" dirty="0" smtClean="0"/>
          </a:p>
          <a:p>
            <a:pPr lvl="1"/>
            <a:r>
              <a:rPr lang="zh-CN" altLang="en-US" sz="2400" dirty="0" smtClean="0"/>
              <a:t>非流水的</a:t>
            </a:r>
            <a:r>
              <a:rPr lang="en-US" altLang="zh-CN" sz="2400" dirty="0" smtClean="0"/>
              <a:t>Divide</a:t>
            </a:r>
            <a:r>
              <a:rPr lang="zh-CN" altLang="en-US" sz="2400" dirty="0" smtClean="0"/>
              <a:t>部件，使得</a:t>
            </a:r>
            <a:r>
              <a:rPr lang="en-US" altLang="zh-CN" sz="2400" dirty="0" smtClean="0"/>
              <a:t>EX</a:t>
            </a:r>
            <a:r>
              <a:rPr lang="zh-CN" altLang="en-US" sz="2400" dirty="0" smtClean="0"/>
              <a:t>段增长24个</a:t>
            </a:r>
            <a:r>
              <a:rPr lang="en-US" altLang="zh-CN" sz="2400" dirty="0" smtClean="0"/>
              <a:t>cycles</a:t>
            </a:r>
          </a:p>
          <a:p>
            <a:r>
              <a:rPr lang="zh-CN" altLang="en-US" sz="2800" dirty="0" smtClean="0"/>
              <a:t>在一个周期内可能有多个寄存器写操作</a:t>
            </a:r>
            <a:endParaRPr lang="en-US" altLang="zh-CN" sz="2800" dirty="0" smtClean="0"/>
          </a:p>
          <a:p>
            <a:r>
              <a:rPr lang="zh-CN" altLang="en-US" sz="2800" dirty="0" smtClean="0"/>
              <a:t>可能指令乱序完成（乱序到达</a:t>
            </a:r>
            <a:r>
              <a:rPr lang="en-US" altLang="zh-CN" sz="2800" dirty="0" smtClean="0"/>
              <a:t>WB</a:t>
            </a:r>
            <a:r>
              <a:rPr lang="zh-CN" altLang="en-US" sz="2800" dirty="0" smtClean="0"/>
              <a:t>段）有可能存在</a:t>
            </a:r>
            <a:r>
              <a:rPr lang="en-US" altLang="zh-CN" sz="2800" dirty="0" smtClean="0"/>
              <a:t>WAW </a:t>
            </a:r>
          </a:p>
          <a:p>
            <a:r>
              <a:rPr lang="zh-CN" altLang="en-US" sz="2800" dirty="0" smtClean="0"/>
              <a:t>由于在</a:t>
            </a:r>
            <a:r>
              <a:rPr lang="en-US" altLang="zh-CN" sz="2800" dirty="0" smtClean="0"/>
              <a:t>ID</a:t>
            </a:r>
            <a:r>
              <a:rPr lang="zh-CN" altLang="en-US" sz="2800" dirty="0" smtClean="0"/>
              <a:t>段读，还不会有 </a:t>
            </a:r>
            <a:r>
              <a:rPr lang="en-US" altLang="zh-CN" sz="2800" dirty="0" smtClean="0"/>
              <a:t>WAR </a:t>
            </a:r>
            <a:r>
              <a:rPr lang="zh-CN" altLang="en-US" sz="2800" dirty="0" smtClean="0"/>
              <a:t>相关</a:t>
            </a:r>
          </a:p>
          <a:p>
            <a:r>
              <a:rPr lang="zh-CN" altLang="en-US" sz="2800" dirty="0" smtClean="0"/>
              <a:t>乱序完成导致异常处理复杂</a:t>
            </a:r>
          </a:p>
          <a:p>
            <a:r>
              <a:rPr lang="zh-CN" altLang="en-US" sz="2800" dirty="0" smtClean="0"/>
              <a:t>由于指令的延迟加大导致</a:t>
            </a:r>
            <a:r>
              <a:rPr lang="en-US" altLang="zh-CN" sz="2800" dirty="0" smtClean="0"/>
              <a:t>RAW </a:t>
            </a:r>
            <a:r>
              <a:rPr lang="zh-CN" altLang="en-US" sz="2800" dirty="0" smtClean="0"/>
              <a:t>相关的</a:t>
            </a:r>
            <a:r>
              <a:rPr lang="en-US" altLang="zh-CN" sz="2800" dirty="0" smtClean="0"/>
              <a:t>stall</a:t>
            </a:r>
            <a:r>
              <a:rPr lang="zh-CN" altLang="en-US" sz="2800" dirty="0" smtClean="0"/>
              <a:t>数增多</a:t>
            </a:r>
          </a:p>
          <a:p>
            <a:r>
              <a:rPr lang="zh-CN" altLang="en-US" sz="2800" dirty="0" smtClean="0"/>
              <a:t>需要付出更多的代价来增加定向路径</a:t>
            </a:r>
          </a:p>
          <a:p>
            <a:endParaRPr lang="en-US" altLang="zh-CN" sz="2800" dirty="0" smtClean="0"/>
          </a:p>
        </p:txBody>
      </p:sp>
      <p:sp>
        <p:nvSpPr>
          <p:cNvPr id="2" name="日期占位符 1"/>
          <p:cNvSpPr>
            <a:spLocks noGrp="1"/>
          </p:cNvSpPr>
          <p:nvPr>
            <p:ph type="dt" sz="half" idx="10"/>
          </p:nvPr>
        </p:nvSpPr>
        <p:spPr/>
        <p:txBody>
          <a:bodyPr/>
          <a:lstStyle/>
          <a:p>
            <a:fld id="{F0B621D4-1B6F-406A-A9A2-0124A3D35963}" type="datetime1">
              <a:rPr lang="en-US" altLang="zh-CN" smtClean="0"/>
              <a:pPr/>
              <a:t>3/10/2020</a:t>
            </a:fld>
            <a:endParaRPr lang="zh-CN" altLang="en-US"/>
          </a:p>
        </p:txBody>
      </p:sp>
      <p:sp>
        <p:nvSpPr>
          <p:cNvPr id="942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D000F5C-56CA-4999-B12B-295C323AE7E5}" type="slidenum">
              <a:rPr lang="en-US" altLang="zh-CN" smtClean="0"/>
              <a:pPr/>
              <a:t>74</a:t>
            </a:fld>
            <a:endParaRPr lang="en-US" altLang="zh-CN"/>
          </a:p>
        </p:txBody>
      </p:sp>
    </p:spTree>
    <p:extLst>
      <p:ext uri="{BB962C8B-B14F-4D97-AF65-F5344CB8AC3E}">
        <p14:creationId xmlns:p14="http://schemas.microsoft.com/office/powerpoint/2010/main" val="28119220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zh-CN" altLang="en-US" smtClean="0"/>
              <a:t>新的结构相关</a:t>
            </a:r>
          </a:p>
        </p:txBody>
      </p:sp>
      <p:sp>
        <p:nvSpPr>
          <p:cNvPr id="95237" name="Rectangle 3"/>
          <p:cNvSpPr>
            <a:spLocks noGrp="1" noChangeArrowheads="1"/>
          </p:cNvSpPr>
          <p:nvPr>
            <p:ph type="body" idx="1"/>
          </p:nvPr>
        </p:nvSpPr>
        <p:spPr>
          <a:xfrm>
            <a:off x="457200" y="4409629"/>
            <a:ext cx="8229600" cy="1900635"/>
          </a:xfrm>
        </p:spPr>
        <p:txBody>
          <a:bodyPr>
            <a:normAutofit fontScale="85000" lnSpcReduction="10000"/>
          </a:bodyPr>
          <a:lstStyle/>
          <a:p>
            <a:r>
              <a:rPr lang="zh-CN" altLang="en-US" smtClean="0"/>
              <a:t>纵向检查指令所使用的资源</a:t>
            </a:r>
          </a:p>
          <a:p>
            <a:pPr lvl="1"/>
            <a:r>
              <a:rPr lang="zh-CN" altLang="en-US" smtClean="0"/>
              <a:t>第10个</a:t>
            </a:r>
            <a:r>
              <a:rPr lang="en-US" altLang="zh-CN" smtClean="0"/>
              <a:t>cycle，</a:t>
            </a:r>
            <a:r>
              <a:rPr lang="zh-CN" altLang="en-US" smtClean="0"/>
              <a:t>三条指令同时进入</a:t>
            </a:r>
            <a:r>
              <a:rPr lang="en-US" altLang="zh-CN" smtClean="0"/>
              <a:t>MEM，</a:t>
            </a:r>
            <a:r>
              <a:rPr lang="zh-CN" altLang="en-US" smtClean="0"/>
              <a:t>但由于</a:t>
            </a:r>
            <a:r>
              <a:rPr lang="en-US" altLang="zh-CN" smtClean="0"/>
              <a:t>MULTD</a:t>
            </a:r>
            <a:r>
              <a:rPr lang="zh-CN" altLang="en-US" smtClean="0"/>
              <a:t>和</a:t>
            </a:r>
            <a:r>
              <a:rPr lang="en-US" altLang="zh-CN" smtClean="0"/>
              <a:t>ADDD</a:t>
            </a:r>
            <a:r>
              <a:rPr lang="zh-CN" altLang="en-US" smtClean="0"/>
              <a:t>在</a:t>
            </a:r>
            <a:r>
              <a:rPr lang="en-US" altLang="zh-CN" smtClean="0"/>
              <a:t>MEM</a:t>
            </a:r>
            <a:r>
              <a:rPr lang="zh-CN" altLang="en-US" smtClean="0"/>
              <a:t>段没有实际动作，这种情况没有关系</a:t>
            </a:r>
          </a:p>
          <a:p>
            <a:pPr lvl="1"/>
            <a:r>
              <a:rPr lang="zh-CN" altLang="en-US" smtClean="0"/>
              <a:t>第11个</a:t>
            </a:r>
            <a:r>
              <a:rPr lang="en-US" altLang="zh-CN" smtClean="0"/>
              <a:t>cycle，</a:t>
            </a:r>
            <a:r>
              <a:rPr lang="zh-CN" altLang="en-US" smtClean="0"/>
              <a:t>三条指令同时进入</a:t>
            </a:r>
            <a:r>
              <a:rPr lang="en-US" altLang="zh-CN" smtClean="0"/>
              <a:t>WB</a:t>
            </a:r>
            <a:r>
              <a:rPr lang="zh-CN" altLang="en-US" smtClean="0"/>
              <a:t>段，存在结构相关</a:t>
            </a:r>
          </a:p>
        </p:txBody>
      </p:sp>
      <p:sp>
        <p:nvSpPr>
          <p:cNvPr id="2" name="日期占位符 1"/>
          <p:cNvSpPr>
            <a:spLocks noGrp="1"/>
          </p:cNvSpPr>
          <p:nvPr>
            <p:ph type="dt" sz="half" idx="10"/>
          </p:nvPr>
        </p:nvSpPr>
        <p:spPr/>
        <p:txBody>
          <a:bodyPr/>
          <a:lstStyle/>
          <a:p>
            <a:fld id="{192D9E22-B9A3-4EC5-A76B-7DF44F0B1D58}" type="datetime1">
              <a:rPr lang="en-US" altLang="zh-CN" smtClean="0"/>
              <a:pPr/>
              <a:t>3/10/2020</a:t>
            </a:fld>
            <a:endParaRPr lang="zh-CN" altLang="en-US"/>
          </a:p>
        </p:txBody>
      </p:sp>
      <p:sp>
        <p:nvSpPr>
          <p:cNvPr id="952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7104918-CAA8-4AF1-A99E-81667E480CB9}" type="slidenum">
              <a:rPr lang="en-US" altLang="zh-CN" smtClean="0"/>
              <a:pPr/>
              <a:t>75</a:t>
            </a:fld>
            <a:endParaRPr lang="en-US" altLang="zh-CN"/>
          </a:p>
        </p:txBody>
      </p:sp>
      <p:pic>
        <p:nvPicPr>
          <p:cNvPr id="952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1341438"/>
            <a:ext cx="78486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5239" name="矩形 1"/>
          <p:cNvSpPr>
            <a:spLocks noChangeArrowheads="1"/>
          </p:cNvSpPr>
          <p:nvPr/>
        </p:nvSpPr>
        <p:spPr bwMode="auto">
          <a:xfrm>
            <a:off x="7308850" y="969963"/>
            <a:ext cx="1150938" cy="3281362"/>
          </a:xfrm>
          <a:prstGeom prst="rect">
            <a:avLst/>
          </a:prstGeom>
          <a:noFill/>
          <a:ln w="47625" cmpd="thickThin"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Tree>
    <p:extLst>
      <p:ext uri="{BB962C8B-B14F-4D97-AF65-F5344CB8AC3E}">
        <p14:creationId xmlns:p14="http://schemas.microsoft.com/office/powerpoint/2010/main" val="20936580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zh-CN" altLang="en-US" smtClean="0"/>
              <a:t>解决方法</a:t>
            </a:r>
          </a:p>
        </p:txBody>
      </p:sp>
      <p:sp>
        <p:nvSpPr>
          <p:cNvPr id="96261" name="Rectangle 3"/>
          <p:cNvSpPr>
            <a:spLocks noGrp="1" noChangeArrowheads="1"/>
          </p:cNvSpPr>
          <p:nvPr>
            <p:ph type="body" idx="1"/>
          </p:nvPr>
        </p:nvSpPr>
        <p:spPr/>
        <p:txBody>
          <a:bodyPr/>
          <a:lstStyle/>
          <a:p>
            <a:r>
              <a:rPr lang="en-US" altLang="zh-CN" smtClean="0"/>
              <a:t>Option 1</a:t>
            </a:r>
          </a:p>
          <a:p>
            <a:pPr lvl="1"/>
            <a:r>
              <a:rPr lang="zh-CN" altLang="en-US" smtClean="0"/>
              <a:t>在</a:t>
            </a:r>
            <a:r>
              <a:rPr lang="en-US" altLang="zh-CN" smtClean="0"/>
              <a:t>ID</a:t>
            </a:r>
            <a:r>
              <a:rPr lang="zh-CN" altLang="en-US" smtClean="0"/>
              <a:t>段跟踪写端口的使用情况，以便能暂停该指令的发射</a:t>
            </a:r>
          </a:p>
          <a:p>
            <a:pPr lvl="1"/>
            <a:r>
              <a:rPr lang="zh-CN" altLang="en-US" smtClean="0"/>
              <a:t>一旦发现冲突，暂停当前指令的发射</a:t>
            </a:r>
          </a:p>
          <a:p>
            <a:r>
              <a:rPr lang="en-US" altLang="zh-CN" smtClean="0"/>
              <a:t>Option 2</a:t>
            </a:r>
          </a:p>
          <a:p>
            <a:pPr lvl="1"/>
            <a:r>
              <a:rPr lang="zh-CN" altLang="en-US" smtClean="0"/>
              <a:t>在进入</a:t>
            </a:r>
            <a:r>
              <a:rPr lang="en-US" altLang="zh-CN" smtClean="0"/>
              <a:t>MEM</a:t>
            </a:r>
            <a:r>
              <a:rPr lang="zh-CN" altLang="en-US" smtClean="0"/>
              <a:t>或</a:t>
            </a:r>
            <a:r>
              <a:rPr lang="en-US" altLang="zh-CN" smtClean="0"/>
              <a:t>WB</a:t>
            </a:r>
            <a:r>
              <a:rPr lang="zh-CN" altLang="en-US" smtClean="0"/>
              <a:t>段时，暂停冲突的指令，让有较长延时的指令先做</a:t>
            </a:r>
            <a:r>
              <a:rPr lang="en-US" altLang="zh-CN" smtClean="0"/>
              <a:t>.</a:t>
            </a:r>
            <a:r>
              <a:rPr lang="zh-CN" altLang="en-US" smtClean="0"/>
              <a:t> 这里假设较长延时的指令，可能会更容易引起其他</a:t>
            </a:r>
            <a:r>
              <a:rPr lang="en-US" altLang="zh-CN" smtClean="0"/>
              <a:t>RAW</a:t>
            </a:r>
            <a:r>
              <a:rPr lang="zh-CN" altLang="en-US" smtClean="0"/>
              <a:t>相关，从而导致更多的</a:t>
            </a:r>
            <a:r>
              <a:rPr lang="en-US" altLang="zh-CN" smtClean="0"/>
              <a:t>stalls</a:t>
            </a:r>
          </a:p>
        </p:txBody>
      </p:sp>
      <p:sp>
        <p:nvSpPr>
          <p:cNvPr id="2" name="日期占位符 1"/>
          <p:cNvSpPr>
            <a:spLocks noGrp="1"/>
          </p:cNvSpPr>
          <p:nvPr>
            <p:ph type="dt" sz="half" idx="10"/>
          </p:nvPr>
        </p:nvSpPr>
        <p:spPr/>
        <p:txBody>
          <a:bodyPr/>
          <a:lstStyle/>
          <a:p>
            <a:fld id="{CAA60192-FCF6-402F-8486-8BA0A130FBC6}" type="datetime1">
              <a:rPr lang="en-US" altLang="zh-CN" smtClean="0"/>
              <a:pPr/>
              <a:t>3/10/2020</a:t>
            </a:fld>
            <a:endParaRPr lang="zh-CN" altLang="en-US"/>
          </a:p>
        </p:txBody>
      </p:sp>
      <p:sp>
        <p:nvSpPr>
          <p:cNvPr id="9625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BD69FA3-E4BA-4B9D-AC84-37FEEDAE0C77}" type="slidenum">
              <a:rPr lang="en-US" altLang="zh-CN" smtClean="0"/>
              <a:pPr/>
              <a:t>76</a:t>
            </a:fld>
            <a:endParaRPr lang="en-US" altLang="zh-CN"/>
          </a:p>
        </p:txBody>
      </p:sp>
    </p:spTree>
    <p:extLst>
      <p:ext uri="{BB962C8B-B14F-4D97-AF65-F5344CB8AC3E}">
        <p14:creationId xmlns:p14="http://schemas.microsoft.com/office/powerpoint/2010/main" val="25309321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zh-CN" altLang="en-US" smtClean="0"/>
              <a:t>关于数据相关</a:t>
            </a:r>
          </a:p>
        </p:txBody>
      </p:sp>
      <p:sp>
        <p:nvSpPr>
          <p:cNvPr id="2" name="日期占位符 1"/>
          <p:cNvSpPr>
            <a:spLocks noGrp="1"/>
          </p:cNvSpPr>
          <p:nvPr>
            <p:ph type="dt" sz="half" idx="10"/>
          </p:nvPr>
        </p:nvSpPr>
        <p:spPr/>
        <p:txBody>
          <a:bodyPr/>
          <a:lstStyle/>
          <a:p>
            <a:fld id="{62C6C21B-0C05-490F-B544-ECBC6F7F1E12}" type="datetime1">
              <a:rPr lang="en-US" altLang="zh-CN" smtClean="0"/>
              <a:pPr/>
              <a:t>3/10/2020</a:t>
            </a:fld>
            <a:endParaRPr lang="zh-CN" altLang="en-US"/>
          </a:p>
        </p:txBody>
      </p:sp>
      <p:sp>
        <p:nvSpPr>
          <p:cNvPr id="972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CC3C3244-7D89-4D2C-B5CA-D3D0867D70D4}" type="slidenum">
              <a:rPr lang="en-US" altLang="zh-CN" smtClean="0"/>
              <a:pPr/>
              <a:t>77</a:t>
            </a:fld>
            <a:endParaRPr lang="en-US" altLang="zh-CN"/>
          </a:p>
        </p:txBody>
      </p:sp>
      <p:pic>
        <p:nvPicPr>
          <p:cNvPr id="9728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484313"/>
            <a:ext cx="8080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文本框 1"/>
          <p:cNvSpPr txBox="1">
            <a:spLocks noChangeArrowheads="1"/>
          </p:cNvSpPr>
          <p:nvPr/>
        </p:nvSpPr>
        <p:spPr bwMode="auto">
          <a:xfrm>
            <a:off x="706438" y="3983038"/>
            <a:ext cx="735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S.D </a:t>
            </a:r>
            <a:r>
              <a:rPr lang="zh-CN" altLang="en-US" dirty="0">
                <a:latin typeface="微软雅黑" panose="020B0503020204020204" pitchFamily="34" charset="-122"/>
                <a:ea typeface="宋体" panose="02010600030101010101" pitchFamily="2" charset="-122"/>
              </a:rPr>
              <a:t>多延迟一个</a:t>
            </a:r>
            <a:r>
              <a:rPr lang="en-US" altLang="zh-CN" dirty="0">
                <a:latin typeface="微软雅黑" panose="020B0503020204020204" pitchFamily="34" charset="-122"/>
                <a:ea typeface="宋体" panose="02010600030101010101" pitchFamily="2" charset="-122"/>
              </a:rPr>
              <a:t>cycle</a:t>
            </a:r>
            <a:r>
              <a:rPr lang="zh-CN" altLang="en-US" dirty="0">
                <a:latin typeface="微软雅黑" panose="020B0503020204020204" pitchFamily="34" charset="-122"/>
                <a:ea typeface="宋体" panose="02010600030101010101" pitchFamily="2" charset="-122"/>
              </a:rPr>
              <a:t>，以消解与</a:t>
            </a:r>
            <a:r>
              <a:rPr lang="en-US" altLang="zh-CN" dirty="0">
                <a:latin typeface="微软雅黑" panose="020B0503020204020204" pitchFamily="34" charset="-122"/>
                <a:ea typeface="宋体" panose="02010600030101010101" pitchFamily="2" charset="-122"/>
              </a:rPr>
              <a:t>ADD.D</a:t>
            </a:r>
            <a:r>
              <a:rPr lang="zh-CN" altLang="en-US" dirty="0">
                <a:latin typeface="微软雅黑" panose="020B0503020204020204" pitchFamily="34" charset="-122"/>
                <a:ea typeface="宋体" panose="02010600030101010101" pitchFamily="2" charset="-122"/>
              </a:rPr>
              <a:t>的冲突</a:t>
            </a:r>
          </a:p>
        </p:txBody>
      </p:sp>
    </p:spTree>
    <p:extLst>
      <p:ext uri="{BB962C8B-B14F-4D97-AF65-F5344CB8AC3E}">
        <p14:creationId xmlns:p14="http://schemas.microsoft.com/office/powerpoint/2010/main" val="38716610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r>
              <a:rPr lang="zh-CN" altLang="en-US" smtClean="0"/>
              <a:t>新的冲突源</a:t>
            </a:r>
          </a:p>
        </p:txBody>
      </p:sp>
      <p:sp>
        <p:nvSpPr>
          <p:cNvPr id="98309" name="Rectangle 3"/>
          <p:cNvSpPr>
            <a:spLocks noGrp="1" noChangeArrowheads="1"/>
          </p:cNvSpPr>
          <p:nvPr>
            <p:ph type="body" idx="1"/>
          </p:nvPr>
        </p:nvSpPr>
        <p:spPr/>
        <p:txBody>
          <a:bodyPr>
            <a:normAutofit fontScale="85000" lnSpcReduction="20000"/>
          </a:bodyPr>
          <a:lstStyle/>
          <a:p>
            <a:r>
              <a:rPr lang="en-US" altLang="zh-CN" smtClean="0"/>
              <a:t>GPR</a:t>
            </a:r>
            <a:r>
              <a:rPr lang="zh-CN" altLang="en-US" smtClean="0"/>
              <a:t>与</a:t>
            </a:r>
            <a:r>
              <a:rPr lang="en-US" altLang="zh-CN" smtClean="0"/>
              <a:t>FPR</a:t>
            </a:r>
            <a:r>
              <a:rPr lang="zh-CN" altLang="en-US" smtClean="0"/>
              <a:t>间的数据传送造成的数据相关</a:t>
            </a:r>
            <a:endParaRPr lang="en-US" altLang="zh-CN" smtClean="0"/>
          </a:p>
          <a:p>
            <a:pPr lvl="1"/>
            <a:r>
              <a:rPr lang="en-US" altLang="zh-CN" smtClean="0"/>
              <a:t>MOVI2FP and MOVFP2I instructions</a:t>
            </a:r>
          </a:p>
          <a:p>
            <a:r>
              <a:rPr lang="zh-CN" altLang="en-US" smtClean="0"/>
              <a:t>如果在</a:t>
            </a:r>
            <a:r>
              <a:rPr lang="en-US" altLang="zh-CN" smtClean="0"/>
              <a:t>ID</a:t>
            </a:r>
            <a:r>
              <a:rPr lang="zh-CN" altLang="en-US" smtClean="0"/>
              <a:t>段进行相关检测，指令发射前须做如下检测：</a:t>
            </a:r>
            <a:endParaRPr lang="en-US" altLang="zh-CN" smtClean="0"/>
          </a:p>
          <a:p>
            <a:pPr lvl="1"/>
            <a:r>
              <a:rPr lang="zh-CN" altLang="en-US" smtClean="0"/>
              <a:t>结构相关</a:t>
            </a:r>
            <a:endParaRPr lang="en-US" altLang="zh-CN" smtClean="0"/>
          </a:p>
          <a:p>
            <a:pPr lvl="2"/>
            <a:r>
              <a:rPr lang="zh-CN" altLang="en-US" smtClean="0"/>
              <a:t>循环间隔检测</a:t>
            </a:r>
          </a:p>
          <a:p>
            <a:pPr lvl="2"/>
            <a:r>
              <a:rPr lang="zh-CN" altLang="en-US" smtClean="0"/>
              <a:t>确定寄存器写端口是否可用</a:t>
            </a:r>
          </a:p>
          <a:p>
            <a:pPr lvl="1"/>
            <a:r>
              <a:rPr lang="en-US" altLang="zh-CN" smtClean="0"/>
              <a:t>RAW</a:t>
            </a:r>
            <a:r>
              <a:rPr lang="zh-CN" altLang="en-US" smtClean="0"/>
              <a:t>相关</a:t>
            </a:r>
          </a:p>
          <a:p>
            <a:pPr lvl="2"/>
            <a:r>
              <a:rPr lang="zh-CN" altLang="en-US" smtClean="0"/>
              <a:t>列表所有待写的目的寄存器</a:t>
            </a:r>
          </a:p>
          <a:p>
            <a:pPr lvl="2"/>
            <a:r>
              <a:rPr lang="zh-CN" altLang="en-US" smtClean="0"/>
              <a:t>不发射以待写寄存器做为源寄存器的指令，插入</a:t>
            </a:r>
            <a:r>
              <a:rPr lang="en-US" altLang="zh-CN" smtClean="0"/>
              <a:t>latency</a:t>
            </a:r>
            <a:r>
              <a:rPr lang="zh-CN" altLang="en-US" smtClean="0"/>
              <a:t>个</a:t>
            </a:r>
            <a:r>
              <a:rPr lang="en-US" altLang="zh-CN" smtClean="0"/>
              <a:t>stall</a:t>
            </a:r>
          </a:p>
          <a:p>
            <a:pPr lvl="1"/>
            <a:r>
              <a:rPr lang="en-US" altLang="zh-CN" smtClean="0"/>
              <a:t>WAW</a:t>
            </a:r>
            <a:r>
              <a:rPr lang="zh-CN" altLang="en-US" smtClean="0"/>
              <a:t>相关</a:t>
            </a:r>
          </a:p>
          <a:p>
            <a:pPr lvl="2"/>
            <a:r>
              <a:rPr lang="zh-CN" altLang="en-US" smtClean="0"/>
              <a:t>仍然使用上述待写寄存器列表</a:t>
            </a:r>
          </a:p>
          <a:p>
            <a:pPr lvl="2"/>
            <a:r>
              <a:rPr lang="zh-CN" altLang="en-US" smtClean="0"/>
              <a:t>不发射那些目的寄存器与待写寄存器列表中的指令有</a:t>
            </a:r>
            <a:r>
              <a:rPr lang="en-US" altLang="zh-CN" smtClean="0"/>
              <a:t>WAW</a:t>
            </a:r>
            <a:r>
              <a:rPr lang="zh-CN" altLang="en-US" smtClean="0"/>
              <a:t>冲突的指令，延迟</a:t>
            </a:r>
            <a:r>
              <a:rPr lang="en-US" altLang="zh-CN" smtClean="0"/>
              <a:t>1</a:t>
            </a:r>
            <a:r>
              <a:rPr lang="zh-CN" altLang="en-US" smtClean="0"/>
              <a:t>个</a:t>
            </a:r>
            <a:r>
              <a:rPr lang="en-US" altLang="zh-CN" smtClean="0"/>
              <a:t>cycle</a:t>
            </a:r>
            <a:r>
              <a:rPr lang="zh-CN" altLang="en-US" smtClean="0"/>
              <a:t>发射</a:t>
            </a:r>
            <a:r>
              <a:rPr lang="en-US" altLang="zh-CN" smtClean="0"/>
              <a:t>。</a:t>
            </a:r>
          </a:p>
        </p:txBody>
      </p:sp>
      <p:sp>
        <p:nvSpPr>
          <p:cNvPr id="2" name="日期占位符 1"/>
          <p:cNvSpPr>
            <a:spLocks noGrp="1"/>
          </p:cNvSpPr>
          <p:nvPr>
            <p:ph type="dt" sz="half" idx="10"/>
          </p:nvPr>
        </p:nvSpPr>
        <p:spPr/>
        <p:txBody>
          <a:bodyPr/>
          <a:lstStyle/>
          <a:p>
            <a:fld id="{C9595262-4752-4055-948C-02522C6626FB}" type="datetime1">
              <a:rPr lang="en-US" altLang="zh-CN" smtClean="0"/>
              <a:pPr/>
              <a:t>3/10/2020</a:t>
            </a:fld>
            <a:endParaRPr lang="zh-CN" altLang="en-US"/>
          </a:p>
        </p:txBody>
      </p:sp>
      <p:sp>
        <p:nvSpPr>
          <p:cNvPr id="983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5FBB03D-CEDA-4CE6-B5C6-D0D79B90015A}" type="slidenum">
              <a:rPr lang="en-US" altLang="zh-CN" smtClean="0"/>
              <a:pPr/>
              <a:t>78</a:t>
            </a:fld>
            <a:endParaRPr lang="en-US" altLang="zh-CN"/>
          </a:p>
        </p:txBody>
      </p:sp>
    </p:spTree>
    <p:extLst>
      <p:ext uri="{BB962C8B-B14F-4D97-AF65-F5344CB8AC3E}">
        <p14:creationId xmlns:p14="http://schemas.microsoft.com/office/powerpoint/2010/main" val="29122967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r>
              <a:rPr lang="zh-CN" altLang="en-US" smtClean="0"/>
              <a:t>精确中断与长流水线</a:t>
            </a:r>
          </a:p>
        </p:txBody>
      </p:sp>
      <p:sp>
        <p:nvSpPr>
          <p:cNvPr id="99333" name="Rectangle 3"/>
          <p:cNvSpPr>
            <a:spLocks noGrp="1" noChangeArrowheads="1"/>
          </p:cNvSpPr>
          <p:nvPr>
            <p:ph type="body" idx="1"/>
          </p:nvPr>
        </p:nvSpPr>
        <p:spPr/>
        <p:txBody>
          <a:bodyPr/>
          <a:lstStyle/>
          <a:p>
            <a:r>
              <a:rPr lang="zh-CN" altLang="en-US" smtClean="0"/>
              <a:t>例如</a:t>
            </a:r>
          </a:p>
          <a:p>
            <a:pPr lvl="2"/>
            <a:r>
              <a:rPr lang="en-US" altLang="zh-CN" smtClean="0"/>
              <a:t>DIVF F0,F2,F4</a:t>
            </a:r>
          </a:p>
          <a:p>
            <a:pPr lvl="2"/>
            <a:r>
              <a:rPr lang="en-US" altLang="zh-CN" smtClean="0"/>
              <a:t>ADDF F10,F10,F8</a:t>
            </a:r>
          </a:p>
          <a:p>
            <a:pPr lvl="2"/>
            <a:r>
              <a:rPr lang="en-US" altLang="zh-CN" smtClean="0"/>
              <a:t>SUBF F12,F12,F14</a:t>
            </a:r>
            <a:endParaRPr lang="zh-CN" altLang="en-US" smtClean="0"/>
          </a:p>
          <a:p>
            <a:r>
              <a:rPr lang="en-US" altLang="zh-CN" smtClean="0"/>
              <a:t>ADDF </a:t>
            </a:r>
            <a:r>
              <a:rPr lang="zh-CN" altLang="en-US" smtClean="0"/>
              <a:t>和</a:t>
            </a:r>
            <a:r>
              <a:rPr lang="en-US" altLang="zh-CN" smtClean="0"/>
              <a:t>SUBF</a:t>
            </a:r>
            <a:r>
              <a:rPr lang="zh-CN" altLang="en-US" smtClean="0"/>
              <a:t>都在</a:t>
            </a:r>
            <a:r>
              <a:rPr lang="en-US" altLang="zh-CN" smtClean="0"/>
              <a:t>DIVF</a:t>
            </a:r>
            <a:r>
              <a:rPr lang="zh-CN" altLang="en-US" smtClean="0"/>
              <a:t>前完成</a:t>
            </a:r>
            <a:endParaRPr lang="en-US" altLang="zh-CN" smtClean="0"/>
          </a:p>
          <a:p>
            <a:r>
              <a:rPr lang="zh-CN" altLang="en-US" smtClean="0"/>
              <a:t>如果</a:t>
            </a:r>
            <a:r>
              <a:rPr lang="en-US" altLang="zh-CN" smtClean="0"/>
              <a:t>DIVF</a:t>
            </a:r>
            <a:r>
              <a:rPr lang="zh-CN" altLang="en-US" smtClean="0"/>
              <a:t>导致异常，会如何？</a:t>
            </a:r>
          </a:p>
          <a:p>
            <a:pPr lvl="1"/>
            <a:r>
              <a:rPr lang="zh-CN" altLang="en-US" smtClean="0"/>
              <a:t>非精确中断</a:t>
            </a:r>
          </a:p>
          <a:p>
            <a:r>
              <a:rPr lang="en-US" altLang="zh-CN" smtClean="0"/>
              <a:t>Ideas???</a:t>
            </a:r>
          </a:p>
        </p:txBody>
      </p:sp>
      <p:sp>
        <p:nvSpPr>
          <p:cNvPr id="2" name="日期占位符 1"/>
          <p:cNvSpPr>
            <a:spLocks noGrp="1"/>
          </p:cNvSpPr>
          <p:nvPr>
            <p:ph type="dt" sz="half" idx="10"/>
          </p:nvPr>
        </p:nvSpPr>
        <p:spPr/>
        <p:txBody>
          <a:bodyPr/>
          <a:lstStyle/>
          <a:p>
            <a:fld id="{E8C65885-46A2-4980-A3B6-57B17194D150}" type="datetime1">
              <a:rPr lang="en-US" altLang="zh-CN" smtClean="0"/>
              <a:pPr/>
              <a:t>3/10/2020</a:t>
            </a:fld>
            <a:endParaRPr lang="zh-CN" altLang="en-US"/>
          </a:p>
        </p:txBody>
      </p:sp>
      <p:sp>
        <p:nvSpPr>
          <p:cNvPr id="993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700C641-34D9-45AD-A215-4E3C955770CB}" type="slidenum">
              <a:rPr lang="en-US" altLang="zh-CN" smtClean="0"/>
              <a:pPr/>
              <a:t>79</a:t>
            </a:fld>
            <a:endParaRPr lang="en-US" altLang="zh-CN"/>
          </a:p>
        </p:txBody>
      </p:sp>
    </p:spTree>
    <p:extLst>
      <p:ext uri="{BB962C8B-B14F-4D97-AF65-F5344CB8AC3E}">
        <p14:creationId xmlns:p14="http://schemas.microsoft.com/office/powerpoint/2010/main" val="1876758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ltLang="zh-CN" dirty="0" smtClean="0"/>
              <a:t>Recap</a:t>
            </a:r>
            <a:r>
              <a:rPr lang="zh-CN" altLang="en-US" dirty="0" smtClean="0"/>
              <a:t>：流水线技术要点</a:t>
            </a:r>
          </a:p>
        </p:txBody>
      </p:sp>
      <p:sp>
        <p:nvSpPr>
          <p:cNvPr id="34821" name="Rectangle 3"/>
          <p:cNvSpPr>
            <a:spLocks noGrp="1" noChangeArrowheads="1"/>
          </p:cNvSpPr>
          <p:nvPr>
            <p:ph type="body" idx="1"/>
          </p:nvPr>
        </p:nvSpPr>
        <p:spPr/>
        <p:txBody>
          <a:bodyPr>
            <a:normAutofit fontScale="77500" lnSpcReduction="20000"/>
          </a:bodyPr>
          <a:lstStyle/>
          <a:p>
            <a:r>
              <a:rPr lang="zh-CN" altLang="en-US" dirty="0"/>
              <a:t>流水线技术要点</a:t>
            </a:r>
          </a:p>
          <a:p>
            <a:pPr lvl="1"/>
            <a:r>
              <a:rPr lang="zh-CN" altLang="en-US" dirty="0"/>
              <a:t>多个任务重叠（并发</a:t>
            </a:r>
            <a:r>
              <a:rPr lang="en-US" altLang="zh-CN" dirty="0"/>
              <a:t>/</a:t>
            </a:r>
            <a:r>
              <a:rPr lang="zh-CN" altLang="en-US" dirty="0"/>
              <a:t>并行）执行，但使用不同的资源</a:t>
            </a:r>
            <a:endParaRPr lang="en-US" altLang="zh-CN" dirty="0"/>
          </a:p>
          <a:p>
            <a:pPr lvl="1"/>
            <a:r>
              <a:rPr lang="zh-CN" altLang="en-US" dirty="0"/>
              <a:t>流水线技术提高整个系统的吞吐率，不能缩短单个任务的执行时间</a:t>
            </a:r>
          </a:p>
          <a:p>
            <a:pPr lvl="1"/>
            <a:r>
              <a:rPr lang="zh-CN" altLang="en-US" dirty="0"/>
              <a:t>其潜在的加速比＝流水线的级数</a:t>
            </a:r>
            <a:endParaRPr lang="en-US" altLang="zh-CN" dirty="0"/>
          </a:p>
          <a:p>
            <a:pPr lvl="1"/>
            <a:r>
              <a:rPr lang="zh-CN" altLang="en-US" dirty="0"/>
              <a:t>影响流水线性能的因素</a:t>
            </a:r>
            <a:endParaRPr lang="en-US" altLang="zh-CN" dirty="0"/>
          </a:p>
          <a:p>
            <a:pPr lvl="2"/>
            <a:r>
              <a:rPr lang="zh-CN" altLang="en-US" dirty="0"/>
              <a:t>流水线中的瓶颈</a:t>
            </a:r>
            <a:r>
              <a:rPr lang="en-US" altLang="zh-CN" dirty="0"/>
              <a:t>——</a:t>
            </a:r>
            <a:r>
              <a:rPr lang="zh-CN" altLang="en-US" dirty="0"/>
              <a:t>最慢的那一段</a:t>
            </a:r>
            <a:endParaRPr lang="en-US" altLang="zh-CN" dirty="0"/>
          </a:p>
          <a:p>
            <a:pPr lvl="2"/>
            <a:r>
              <a:rPr lang="zh-CN" altLang="en-US" dirty="0"/>
              <a:t>流水段所需时间不均衡将降低加速比</a:t>
            </a:r>
            <a:endParaRPr lang="en-US" altLang="zh-CN" dirty="0"/>
          </a:p>
          <a:p>
            <a:pPr lvl="2"/>
            <a:r>
              <a:rPr lang="zh-CN" altLang="en-US" dirty="0"/>
              <a:t>流水线存在装入时间和排空时间，使得加速比降低</a:t>
            </a:r>
          </a:p>
          <a:p>
            <a:pPr lvl="1"/>
            <a:r>
              <a:rPr lang="zh-CN" altLang="en-US" dirty="0"/>
              <a:t>由于存在相关</a:t>
            </a:r>
            <a:r>
              <a:rPr lang="en-US" altLang="zh-CN" dirty="0"/>
              <a:t>(hazards)</a:t>
            </a:r>
            <a:r>
              <a:rPr lang="zh-CN" altLang="en-US" dirty="0"/>
              <a:t>问题，会导致流水线停顿</a:t>
            </a:r>
            <a:endParaRPr lang="en-US" altLang="zh-CN" dirty="0"/>
          </a:p>
          <a:p>
            <a:pPr lvl="2"/>
            <a:r>
              <a:rPr lang="en-US" altLang="zh-CN" dirty="0"/>
              <a:t>Hazards </a:t>
            </a:r>
            <a:r>
              <a:rPr lang="zh-CN" altLang="en-US" dirty="0"/>
              <a:t>问题：流水线的执行可能会导致对资源的访问冲突，或破坏对资源的访问顺序</a:t>
            </a:r>
          </a:p>
          <a:p>
            <a:r>
              <a:rPr lang="zh-CN" altLang="en-US" dirty="0"/>
              <a:t>流水线正常工作的基本条件</a:t>
            </a:r>
          </a:p>
          <a:p>
            <a:pPr lvl="1"/>
            <a:r>
              <a:rPr lang="zh-CN" altLang="en-US" dirty="0"/>
              <a:t>增加寄存器文件保存当前段传送到下一段的数据和控制信息</a:t>
            </a:r>
          </a:p>
          <a:p>
            <a:pPr lvl="1"/>
            <a:r>
              <a:rPr lang="zh-CN" altLang="en-US" dirty="0"/>
              <a:t>需要更高的存储器</a:t>
            </a:r>
            <a:r>
              <a:rPr lang="zh-CN" altLang="en-US" dirty="0" smtClean="0"/>
              <a:t>带宽</a:t>
            </a:r>
            <a:endParaRPr lang="zh-CN" altLang="en-US" dirty="0"/>
          </a:p>
        </p:txBody>
      </p:sp>
      <p:sp>
        <p:nvSpPr>
          <p:cNvPr id="2" name="日期占位符 1"/>
          <p:cNvSpPr>
            <a:spLocks noGrp="1"/>
          </p:cNvSpPr>
          <p:nvPr>
            <p:ph type="dt" sz="half" idx="10"/>
          </p:nvPr>
        </p:nvSpPr>
        <p:spPr/>
        <p:txBody>
          <a:bodyPr/>
          <a:lstStyle/>
          <a:p>
            <a:fld id="{FA2389DA-5F15-426D-A0F5-EB1C79F18F54}" type="datetime1">
              <a:rPr lang="en-US" altLang="zh-CN" smtClean="0"/>
              <a:pPr/>
              <a:t>3/10/2020</a:t>
            </a:fld>
            <a:endParaRPr lang="zh-CN" altLang="en-US"/>
          </a:p>
        </p:txBody>
      </p:sp>
      <p:sp>
        <p:nvSpPr>
          <p:cNvPr id="3481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E5FCA4F7-CFA5-4B47-B65C-8D5453294EA6}" type="slidenum">
              <a:rPr lang="en-US" altLang="zh-CN" smtClean="0">
                <a:latin typeface="微软雅黑" panose="020B0503020204020204" pitchFamily="34" charset="-122"/>
              </a:rPr>
              <a:pPr/>
              <a:t>8</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168093975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smtClean="0"/>
              <a:t>精确中断与非精确中断</a:t>
            </a:r>
          </a:p>
        </p:txBody>
      </p:sp>
      <p:sp>
        <p:nvSpPr>
          <p:cNvPr id="163845" name="Rectangle 3"/>
          <p:cNvSpPr>
            <a:spLocks noGrp="1" noChangeArrowheads="1"/>
          </p:cNvSpPr>
          <p:nvPr>
            <p:ph type="body" idx="1"/>
          </p:nvPr>
        </p:nvSpPr>
        <p:spPr/>
        <p:txBody>
          <a:bodyPr>
            <a:normAutofit fontScale="62500" lnSpcReduction="20000"/>
          </a:bodyPr>
          <a:lstStyle/>
          <a:p>
            <a:pPr>
              <a:lnSpc>
                <a:spcPct val="120000"/>
              </a:lnSpc>
            </a:pPr>
            <a:r>
              <a:rPr lang="zh-CN" altLang="en-US" dirty="0" smtClean="0"/>
              <a:t>精确中断</a:t>
            </a:r>
            <a:endParaRPr lang="en-US" altLang="zh-CN" dirty="0" smtClean="0"/>
          </a:p>
          <a:p>
            <a:pPr lvl="1">
              <a:lnSpc>
                <a:spcPct val="120000"/>
              </a:lnSpc>
            </a:pPr>
            <a:r>
              <a:rPr lang="zh-CN" altLang="en-US" dirty="0" smtClean="0"/>
              <a:t>如果流水线可以控制使得引起异常的指令前序指令都执行完，故障后的指令可以重新执行，则称该流水线支持精确中断</a:t>
            </a:r>
            <a:endParaRPr lang="en-US" altLang="zh-CN" dirty="0" smtClean="0"/>
          </a:p>
          <a:p>
            <a:pPr lvl="1">
              <a:lnSpc>
                <a:spcPct val="120000"/>
              </a:lnSpc>
            </a:pPr>
            <a:r>
              <a:rPr lang="zh-CN" altLang="en-US" dirty="0" smtClean="0"/>
              <a:t>按照指令的逻辑序处理异常</a:t>
            </a:r>
          </a:p>
          <a:p>
            <a:pPr lvl="1">
              <a:lnSpc>
                <a:spcPct val="120000"/>
              </a:lnSpc>
            </a:pPr>
            <a:r>
              <a:rPr lang="zh-CN" altLang="en-US" dirty="0" smtClean="0"/>
              <a:t>理想情况，引起故障的指令没有改变机器的状态</a:t>
            </a:r>
          </a:p>
          <a:p>
            <a:pPr lvl="1">
              <a:lnSpc>
                <a:spcPct val="120000"/>
              </a:lnSpc>
            </a:pPr>
            <a:r>
              <a:rPr lang="zh-CN" altLang="en-US" dirty="0" smtClean="0"/>
              <a:t>要正确的处理这类异常请求，必须保证故障指令不产生副作用</a:t>
            </a:r>
          </a:p>
          <a:p>
            <a:pPr>
              <a:lnSpc>
                <a:spcPct val="120000"/>
              </a:lnSpc>
            </a:pPr>
            <a:r>
              <a:rPr lang="zh-CN" altLang="en-US" dirty="0" smtClean="0"/>
              <a:t>在有些机器上，浮点数异常</a:t>
            </a:r>
          </a:p>
          <a:p>
            <a:pPr lvl="1">
              <a:lnSpc>
                <a:spcPct val="120000"/>
              </a:lnSpc>
            </a:pPr>
            <a:r>
              <a:rPr lang="zh-CN" altLang="en-US" dirty="0" smtClean="0"/>
              <a:t>流水线段数多，在发现故障前，故障点后的指令就已经写了结果，在这种情况下，必须有办法处理。</a:t>
            </a:r>
          </a:p>
          <a:p>
            <a:pPr lvl="1">
              <a:lnSpc>
                <a:spcPct val="120000"/>
              </a:lnSpc>
            </a:pPr>
            <a:r>
              <a:rPr lang="zh-CN" altLang="en-US" dirty="0" smtClean="0"/>
              <a:t>很多高性能计算机，</a:t>
            </a:r>
            <a:r>
              <a:rPr lang="en-US" altLang="zh-CN" dirty="0" smtClean="0"/>
              <a:t>Alpha 21164，MIPS R10000</a:t>
            </a:r>
            <a:r>
              <a:rPr lang="zh-CN" altLang="en-US" dirty="0" smtClean="0"/>
              <a:t>等支持精确中断，但精确模式要慢10</a:t>
            </a:r>
            <a:r>
              <a:rPr lang="en-US" altLang="zh-CN" dirty="0" smtClean="0"/>
              <a:t>+</a:t>
            </a:r>
            <a:r>
              <a:rPr lang="zh-CN" altLang="en-US" dirty="0" smtClean="0"/>
              <a:t>倍，一般用在代码调试时，很多系统要求精确中断模式，如</a:t>
            </a:r>
            <a:r>
              <a:rPr lang="en-US" altLang="zh-CN" dirty="0" smtClean="0"/>
              <a:t>IEEE FP</a:t>
            </a:r>
            <a:r>
              <a:rPr lang="zh-CN" altLang="en-US" dirty="0" smtClean="0"/>
              <a:t>标准处理程序，虚拟存储器等。</a:t>
            </a:r>
          </a:p>
          <a:p>
            <a:pPr>
              <a:lnSpc>
                <a:spcPct val="120000"/>
              </a:lnSpc>
            </a:pPr>
            <a:r>
              <a:rPr lang="zh-CN" altLang="en-US" dirty="0" smtClean="0"/>
              <a:t>精确中断对整数流水线而言，不是太难实现</a:t>
            </a:r>
            <a:endParaRPr lang="en-US" altLang="zh-CN" dirty="0" smtClean="0"/>
          </a:p>
          <a:p>
            <a:pPr lvl="1">
              <a:lnSpc>
                <a:spcPct val="120000"/>
              </a:lnSpc>
            </a:pPr>
            <a:r>
              <a:rPr lang="zh-CN" altLang="en-US" dirty="0" smtClean="0"/>
              <a:t>指令执行的中途改变机器的状态</a:t>
            </a:r>
            <a:endParaRPr lang="en-US" altLang="zh-CN" dirty="0" smtClean="0"/>
          </a:p>
          <a:p>
            <a:pPr lvl="1">
              <a:lnSpc>
                <a:spcPct val="120000"/>
              </a:lnSpc>
            </a:pPr>
            <a:r>
              <a:rPr lang="zh-CN" altLang="en-US" dirty="0" smtClean="0"/>
              <a:t>例如</a:t>
            </a:r>
            <a:r>
              <a:rPr lang="en-US" altLang="zh-CN" dirty="0" smtClean="0"/>
              <a:t>IA-32 </a:t>
            </a:r>
            <a:r>
              <a:rPr lang="zh-CN" altLang="en-US" dirty="0" smtClean="0"/>
              <a:t>的自动增量寻址模式</a:t>
            </a:r>
          </a:p>
        </p:txBody>
      </p:sp>
      <p:sp>
        <p:nvSpPr>
          <p:cNvPr id="2" name="日期占位符 1"/>
          <p:cNvSpPr>
            <a:spLocks noGrp="1"/>
          </p:cNvSpPr>
          <p:nvPr>
            <p:ph type="dt" sz="half" idx="10"/>
          </p:nvPr>
        </p:nvSpPr>
        <p:spPr/>
        <p:txBody>
          <a:bodyPr/>
          <a:lstStyle/>
          <a:p>
            <a:fld id="{5C20435B-95F1-4961-B340-E9CD0799DEC6}" type="datetime1">
              <a:rPr lang="en-US" altLang="zh-CN" smtClean="0"/>
              <a:pPr/>
              <a:t>3/10/2020</a:t>
            </a:fld>
            <a:endParaRPr lang="zh-CN" altLang="en-US"/>
          </a:p>
        </p:txBody>
      </p:sp>
      <p:sp>
        <p:nvSpPr>
          <p:cNvPr id="8704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2D4B673-AA13-46E4-A2AC-7867E44C0157}" type="slidenum">
              <a:rPr lang="en-US" altLang="zh-CN" smtClean="0"/>
              <a:pPr/>
              <a:t>80</a:t>
            </a:fld>
            <a:endParaRPr lang="en-US" altLang="zh-CN"/>
          </a:p>
        </p:txBody>
      </p:sp>
    </p:spTree>
    <p:extLst>
      <p:ext uri="{BB962C8B-B14F-4D97-AF65-F5344CB8AC3E}">
        <p14:creationId xmlns:p14="http://schemas.microsoft.com/office/powerpoint/2010/main" val="28752082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en-US" altLang="zh-CN" smtClean="0"/>
              <a:t>MIPS</a:t>
            </a:r>
            <a:r>
              <a:rPr lang="zh-CN" altLang="en-US" smtClean="0"/>
              <a:t>中的异常</a:t>
            </a:r>
          </a:p>
        </p:txBody>
      </p:sp>
      <p:sp>
        <p:nvSpPr>
          <p:cNvPr id="88069" name="Rectangle 3"/>
          <p:cNvSpPr>
            <a:spLocks noGrp="1" noChangeArrowheads="1"/>
          </p:cNvSpPr>
          <p:nvPr>
            <p:ph type="body" idx="1"/>
          </p:nvPr>
        </p:nvSpPr>
        <p:spPr/>
        <p:txBody>
          <a:bodyPr>
            <a:normAutofit fontScale="92500" lnSpcReduction="20000"/>
          </a:bodyPr>
          <a:lstStyle/>
          <a:p>
            <a:r>
              <a:rPr lang="en-US" altLang="zh-CN" smtClean="0"/>
              <a:t> IF</a:t>
            </a:r>
          </a:p>
          <a:p>
            <a:pPr lvl="1"/>
            <a:r>
              <a:rPr lang="en-US" altLang="zh-CN" smtClean="0"/>
              <a:t> page fault, misaligned address, memory protection violation</a:t>
            </a:r>
          </a:p>
          <a:p>
            <a:r>
              <a:rPr lang="en-US" altLang="zh-CN" smtClean="0"/>
              <a:t>ID</a:t>
            </a:r>
          </a:p>
          <a:p>
            <a:pPr lvl="1"/>
            <a:r>
              <a:rPr lang="en-US" altLang="zh-CN" smtClean="0"/>
              <a:t> undefined or illegal opcode</a:t>
            </a:r>
          </a:p>
          <a:p>
            <a:r>
              <a:rPr lang="en-US" altLang="zh-CN" smtClean="0"/>
              <a:t>EX</a:t>
            </a:r>
          </a:p>
          <a:p>
            <a:pPr lvl="1"/>
            <a:r>
              <a:rPr lang="en-US" altLang="zh-CN" smtClean="0"/>
              <a:t> arithmetic exception</a:t>
            </a:r>
          </a:p>
          <a:p>
            <a:r>
              <a:rPr lang="en-US" altLang="zh-CN" smtClean="0"/>
              <a:t>MEM</a:t>
            </a:r>
          </a:p>
          <a:p>
            <a:pPr lvl="1"/>
            <a:r>
              <a:rPr lang="en-US" altLang="zh-CN" smtClean="0"/>
              <a:t> page fault, misaligned address, memory protection violation</a:t>
            </a:r>
          </a:p>
          <a:p>
            <a:r>
              <a:rPr lang="en-US" altLang="zh-CN" smtClean="0"/>
              <a:t>WB</a:t>
            </a:r>
          </a:p>
          <a:p>
            <a:pPr lvl="1"/>
            <a:r>
              <a:rPr lang="en-US" altLang="zh-CN" smtClean="0"/>
              <a:t> none</a:t>
            </a:r>
          </a:p>
        </p:txBody>
      </p:sp>
      <p:sp>
        <p:nvSpPr>
          <p:cNvPr id="2" name="日期占位符 1"/>
          <p:cNvSpPr>
            <a:spLocks noGrp="1"/>
          </p:cNvSpPr>
          <p:nvPr>
            <p:ph type="dt" sz="half" idx="10"/>
          </p:nvPr>
        </p:nvSpPr>
        <p:spPr/>
        <p:txBody>
          <a:bodyPr/>
          <a:lstStyle/>
          <a:p>
            <a:fld id="{94A8B651-A165-4BE0-AB9D-4E03DDF626E6}" type="datetime1">
              <a:rPr lang="en-US" altLang="zh-CN" smtClean="0"/>
              <a:pPr/>
              <a:t>3/10/2020</a:t>
            </a:fld>
            <a:endParaRPr lang="zh-CN" altLang="en-US"/>
          </a:p>
        </p:txBody>
      </p:sp>
      <p:sp>
        <p:nvSpPr>
          <p:cNvPr id="880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2C472B-E558-459E-90D1-94DF4AE74CCC}" type="slidenum">
              <a:rPr lang="en-US" altLang="zh-CN" smtClean="0"/>
              <a:pPr/>
              <a:t>81</a:t>
            </a:fld>
            <a:endParaRPr lang="en-US" altLang="zh-CN"/>
          </a:p>
        </p:txBody>
      </p:sp>
    </p:spTree>
    <p:extLst>
      <p:ext uri="{BB962C8B-B14F-4D97-AF65-F5344CB8AC3E}">
        <p14:creationId xmlns:p14="http://schemas.microsoft.com/office/powerpoint/2010/main" val="11850947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zh-CN" altLang="en-US" smtClean="0"/>
              <a:t>处理中断4种可能的办法</a:t>
            </a:r>
          </a:p>
        </p:txBody>
      </p:sp>
      <p:sp>
        <p:nvSpPr>
          <p:cNvPr id="100357" name="Rectangle 3"/>
          <p:cNvSpPr>
            <a:spLocks noGrp="1" noChangeArrowheads="1"/>
          </p:cNvSpPr>
          <p:nvPr>
            <p:ph type="body" idx="1"/>
          </p:nvPr>
        </p:nvSpPr>
        <p:spPr/>
        <p:txBody>
          <a:bodyPr>
            <a:normAutofit fontScale="92500" lnSpcReduction="20000"/>
          </a:bodyPr>
          <a:lstStyle/>
          <a:p>
            <a:r>
              <a:rPr lang="zh-CN" altLang="en-US" dirty="0" smtClean="0"/>
              <a:t>方法1：忽略这种问题，当非精确处理</a:t>
            </a:r>
          </a:p>
          <a:p>
            <a:pPr lvl="1"/>
            <a:r>
              <a:rPr lang="zh-CN" altLang="en-US" dirty="0" smtClean="0"/>
              <a:t>原来的</a:t>
            </a:r>
            <a:r>
              <a:rPr lang="en-US" altLang="zh-CN" dirty="0" smtClean="0"/>
              <a:t>supercomputer</a:t>
            </a:r>
            <a:r>
              <a:rPr lang="zh-CN" altLang="en-US" dirty="0" smtClean="0"/>
              <a:t>的方法</a:t>
            </a:r>
          </a:p>
          <a:p>
            <a:pPr lvl="1"/>
            <a:r>
              <a:rPr lang="zh-CN" altLang="en-US" dirty="0" smtClean="0"/>
              <a:t>但现代计算机对</a:t>
            </a:r>
            <a:r>
              <a:rPr lang="en-US" altLang="zh-CN" dirty="0" smtClean="0"/>
              <a:t>IEEE </a:t>
            </a:r>
            <a:r>
              <a:rPr lang="zh-CN" altLang="en-US" dirty="0" smtClean="0"/>
              <a:t>浮点标准的异常处理，虚拟存储的异常处理要求必须是精确中断。</a:t>
            </a:r>
          </a:p>
          <a:p>
            <a:pPr>
              <a:lnSpc>
                <a:spcPct val="120000"/>
              </a:lnSpc>
            </a:pPr>
            <a:r>
              <a:rPr lang="zh-CN" altLang="en-US" dirty="0" smtClean="0"/>
              <a:t>方法2：缓存操作结果，直到早期发射的指令执行完。</a:t>
            </a:r>
          </a:p>
          <a:p>
            <a:pPr lvl="1"/>
            <a:r>
              <a:rPr lang="zh-CN" altLang="en-US" dirty="0" smtClean="0"/>
              <a:t>当指令运行时间较长时，</a:t>
            </a:r>
            <a:r>
              <a:rPr lang="en-US" altLang="zh-CN" dirty="0" smtClean="0"/>
              <a:t>Buffer</a:t>
            </a:r>
            <a:r>
              <a:rPr lang="zh-CN" altLang="en-US" dirty="0" smtClean="0"/>
              <a:t>区较大</a:t>
            </a:r>
          </a:p>
          <a:p>
            <a:pPr lvl="1"/>
            <a:r>
              <a:rPr lang="en-US" altLang="zh-CN" dirty="0" smtClean="0"/>
              <a:t>Future file  (Power PC620 MIPS R10000)</a:t>
            </a:r>
          </a:p>
          <a:p>
            <a:pPr lvl="2"/>
            <a:r>
              <a:rPr lang="zh-CN" altLang="en-US" dirty="0" smtClean="0"/>
              <a:t>缓存执行结果，按指令序确认</a:t>
            </a:r>
          </a:p>
          <a:p>
            <a:pPr lvl="1"/>
            <a:r>
              <a:rPr lang="en-US" altLang="zh-CN" dirty="0" smtClean="0"/>
              <a:t>history file  (CYBER 180/990)</a:t>
            </a:r>
          </a:p>
          <a:p>
            <a:pPr lvl="2"/>
            <a:r>
              <a:rPr lang="zh-CN" altLang="en-US" dirty="0" smtClean="0"/>
              <a:t>尽快确认</a:t>
            </a:r>
          </a:p>
          <a:p>
            <a:pPr lvl="2"/>
            <a:r>
              <a:rPr lang="zh-CN" altLang="en-US" dirty="0" smtClean="0"/>
              <a:t>缓存区存放原来的操作数，如果异常发生，回卷到合适的状态</a:t>
            </a:r>
          </a:p>
        </p:txBody>
      </p:sp>
      <p:sp>
        <p:nvSpPr>
          <p:cNvPr id="2" name="日期占位符 1"/>
          <p:cNvSpPr>
            <a:spLocks noGrp="1"/>
          </p:cNvSpPr>
          <p:nvPr>
            <p:ph type="dt" sz="half" idx="10"/>
          </p:nvPr>
        </p:nvSpPr>
        <p:spPr/>
        <p:txBody>
          <a:bodyPr/>
          <a:lstStyle/>
          <a:p>
            <a:fld id="{C1900028-D3CB-4D8C-A79D-0E9C726D3BC4}" type="datetime1">
              <a:rPr lang="en-US" altLang="zh-CN" smtClean="0"/>
              <a:pPr/>
              <a:t>3/10/2020</a:t>
            </a:fld>
            <a:endParaRPr lang="zh-CN" altLang="en-US"/>
          </a:p>
        </p:txBody>
      </p:sp>
      <p:sp>
        <p:nvSpPr>
          <p:cNvPr id="1003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3D32F96-6AD0-4C42-8681-A53CD5A6FD85}" type="slidenum">
              <a:rPr lang="en-US" altLang="zh-CN" smtClean="0"/>
              <a:pPr/>
              <a:t>82</a:t>
            </a:fld>
            <a:endParaRPr lang="en-US" altLang="zh-CN"/>
          </a:p>
        </p:txBody>
      </p:sp>
    </p:spTree>
    <p:extLst>
      <p:ext uri="{BB962C8B-B14F-4D97-AF65-F5344CB8AC3E}">
        <p14:creationId xmlns:p14="http://schemas.microsoft.com/office/powerpoint/2010/main" val="837069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p:txBody>
          <a:bodyPr/>
          <a:lstStyle/>
          <a:p>
            <a:r>
              <a:rPr lang="zh-CN" altLang="en-US" smtClean="0"/>
              <a:t>第3 &amp; 4种方法</a:t>
            </a:r>
          </a:p>
        </p:txBody>
      </p:sp>
      <p:sp>
        <p:nvSpPr>
          <p:cNvPr id="101381" name="Rectangle 3"/>
          <p:cNvSpPr>
            <a:spLocks noGrp="1" noChangeArrowheads="1"/>
          </p:cNvSpPr>
          <p:nvPr>
            <p:ph type="body" idx="1"/>
          </p:nvPr>
        </p:nvSpPr>
        <p:spPr/>
        <p:txBody>
          <a:bodyPr>
            <a:normAutofit fontScale="70000" lnSpcReduction="20000"/>
          </a:bodyPr>
          <a:lstStyle/>
          <a:p>
            <a:pPr>
              <a:lnSpc>
                <a:spcPct val="120000"/>
              </a:lnSpc>
            </a:pPr>
            <a:r>
              <a:rPr lang="zh-CN" altLang="en-US" dirty="0" smtClean="0"/>
              <a:t>方法</a:t>
            </a:r>
            <a:r>
              <a:rPr lang="en-US" altLang="zh-CN" dirty="0" smtClean="0"/>
              <a:t>3</a:t>
            </a:r>
            <a:r>
              <a:rPr lang="zh-CN" altLang="en-US" dirty="0" smtClean="0"/>
              <a:t>：</a:t>
            </a:r>
            <a:r>
              <a:rPr lang="zh-CN" altLang="en-US" dirty="0"/>
              <a:t>以</a:t>
            </a:r>
            <a:r>
              <a:rPr lang="zh-CN" altLang="en-US" dirty="0" smtClean="0"/>
              <a:t>非精确方式处理，用软件来修正</a:t>
            </a:r>
          </a:p>
          <a:p>
            <a:pPr lvl="1">
              <a:lnSpc>
                <a:spcPct val="120000"/>
              </a:lnSpc>
            </a:pPr>
            <a:r>
              <a:rPr lang="zh-CN" altLang="en-US" dirty="0" smtClean="0"/>
              <a:t>为软件修正保存足够的状态</a:t>
            </a:r>
          </a:p>
          <a:p>
            <a:pPr lvl="1">
              <a:lnSpc>
                <a:spcPct val="120000"/>
              </a:lnSpc>
            </a:pPr>
            <a:r>
              <a:rPr lang="zh-CN" altLang="en-US" dirty="0" smtClean="0"/>
              <a:t>让软件仿真尚未执行完的指令的执行</a:t>
            </a:r>
          </a:p>
          <a:p>
            <a:pPr lvl="1">
              <a:lnSpc>
                <a:spcPct val="120000"/>
              </a:lnSpc>
            </a:pPr>
            <a:r>
              <a:rPr lang="zh-CN" altLang="en-US" dirty="0" smtClean="0"/>
              <a:t>例如</a:t>
            </a:r>
          </a:p>
          <a:p>
            <a:pPr lvl="2">
              <a:lnSpc>
                <a:spcPct val="120000"/>
              </a:lnSpc>
            </a:pPr>
            <a:r>
              <a:rPr lang="en-US" altLang="zh-CN" dirty="0" smtClean="0"/>
              <a:t>Instruction 1 – A </a:t>
            </a:r>
            <a:r>
              <a:rPr lang="zh-CN" altLang="en-US" dirty="0" smtClean="0"/>
              <a:t>执行时间较长，引起中断的指令</a:t>
            </a:r>
          </a:p>
          <a:p>
            <a:pPr lvl="2">
              <a:lnSpc>
                <a:spcPct val="120000"/>
              </a:lnSpc>
            </a:pPr>
            <a:r>
              <a:rPr lang="en-US" altLang="zh-CN" dirty="0" smtClean="0"/>
              <a:t>Instruction 2, instruction 3, ….instruction n-1 </a:t>
            </a:r>
            <a:r>
              <a:rPr lang="zh-CN" altLang="en-US" dirty="0" smtClean="0"/>
              <a:t>未执行完的指令</a:t>
            </a:r>
          </a:p>
          <a:p>
            <a:pPr lvl="2">
              <a:lnSpc>
                <a:spcPct val="120000"/>
              </a:lnSpc>
            </a:pPr>
            <a:r>
              <a:rPr lang="en-US" altLang="zh-CN" dirty="0" smtClean="0"/>
              <a:t>Instruction n    </a:t>
            </a:r>
            <a:r>
              <a:rPr lang="zh-CN" altLang="en-US" dirty="0" smtClean="0"/>
              <a:t>已执行完的指令</a:t>
            </a:r>
          </a:p>
          <a:p>
            <a:pPr lvl="2">
              <a:lnSpc>
                <a:spcPct val="120000"/>
              </a:lnSpc>
            </a:pPr>
            <a:r>
              <a:rPr lang="zh-CN" altLang="en-US" dirty="0" smtClean="0"/>
              <a:t>由于第</a:t>
            </a:r>
            <a:r>
              <a:rPr lang="en-US" altLang="zh-CN" dirty="0" smtClean="0"/>
              <a:t>n</a:t>
            </a:r>
            <a:r>
              <a:rPr lang="zh-CN" altLang="en-US" dirty="0" smtClean="0"/>
              <a:t>条指令已执行完，希望中断返回后从第</a:t>
            </a:r>
            <a:r>
              <a:rPr lang="en-US" altLang="zh-CN" dirty="0" smtClean="0"/>
              <a:t>n+1</a:t>
            </a:r>
            <a:r>
              <a:rPr lang="zh-CN" altLang="en-US" dirty="0" smtClean="0"/>
              <a:t>条指令开始执行，如果我们保存所有的流水线的</a:t>
            </a:r>
            <a:r>
              <a:rPr lang="en-US" altLang="zh-CN" dirty="0" smtClean="0"/>
              <a:t>PC</a:t>
            </a:r>
            <a:r>
              <a:rPr lang="zh-CN" altLang="en-US" dirty="0" smtClean="0"/>
              <a:t>值，那么软件可以仿真</a:t>
            </a:r>
            <a:r>
              <a:rPr lang="en-US" altLang="zh-CN" dirty="0" smtClean="0"/>
              <a:t>Instruction1 </a:t>
            </a:r>
            <a:r>
              <a:rPr lang="zh-CN" altLang="en-US" dirty="0" smtClean="0"/>
              <a:t>到</a:t>
            </a:r>
            <a:r>
              <a:rPr lang="en-US" altLang="zh-CN" dirty="0" smtClean="0"/>
              <a:t>Instruction n-1 </a:t>
            </a:r>
            <a:r>
              <a:rPr lang="zh-CN" altLang="en-US" dirty="0" smtClean="0"/>
              <a:t>的执行</a:t>
            </a:r>
            <a:endParaRPr lang="en-US" altLang="zh-CN" dirty="0" smtClean="0"/>
          </a:p>
          <a:p>
            <a:pPr>
              <a:lnSpc>
                <a:spcPct val="120000"/>
              </a:lnSpc>
            </a:pPr>
            <a:r>
              <a:rPr lang="zh-CN" altLang="en-US" dirty="0" smtClean="0"/>
              <a:t>方法</a:t>
            </a:r>
            <a:r>
              <a:rPr lang="en-US" altLang="zh-CN" dirty="0"/>
              <a:t>4</a:t>
            </a:r>
            <a:r>
              <a:rPr lang="zh-CN" altLang="en-US" dirty="0" smtClean="0"/>
              <a:t>：</a:t>
            </a:r>
            <a:r>
              <a:rPr lang="zh-CN" altLang="en-US" dirty="0"/>
              <a:t>暂停</a:t>
            </a:r>
            <a:r>
              <a:rPr lang="zh-CN" altLang="en-US" dirty="0" smtClean="0"/>
              <a:t>发射，直到确定先前的指令都可无异常的完成，再发射下面的指令。</a:t>
            </a:r>
          </a:p>
          <a:p>
            <a:pPr lvl="1">
              <a:lnSpc>
                <a:spcPct val="120000"/>
              </a:lnSpc>
            </a:pPr>
            <a:r>
              <a:rPr lang="zh-CN" altLang="en-US" dirty="0" smtClean="0"/>
              <a:t>在</a:t>
            </a:r>
            <a:r>
              <a:rPr lang="en-US" altLang="zh-CN" dirty="0" smtClean="0"/>
              <a:t>EX</a:t>
            </a:r>
            <a:r>
              <a:rPr lang="zh-CN" altLang="en-US" dirty="0" smtClean="0"/>
              <a:t>段的前期确认（</a:t>
            </a:r>
            <a:r>
              <a:rPr lang="en-US" altLang="zh-CN" dirty="0" smtClean="0"/>
              <a:t>MIPS</a:t>
            </a:r>
            <a:r>
              <a:rPr lang="zh-CN" altLang="en-US" dirty="0" smtClean="0"/>
              <a:t>流水线在前三个周期中）</a:t>
            </a:r>
            <a:endParaRPr lang="en-US" altLang="zh-CN" dirty="0" smtClean="0"/>
          </a:p>
          <a:p>
            <a:pPr lvl="1">
              <a:lnSpc>
                <a:spcPct val="120000"/>
              </a:lnSpc>
            </a:pPr>
            <a:r>
              <a:rPr lang="en-US" altLang="zh-CN" dirty="0" smtClean="0"/>
              <a:t>MIPS R2K to R4K </a:t>
            </a:r>
            <a:r>
              <a:rPr lang="zh-CN" altLang="en-US" dirty="0" smtClean="0"/>
              <a:t>以及</a:t>
            </a:r>
            <a:r>
              <a:rPr lang="en-US" altLang="zh-CN" dirty="0" smtClean="0"/>
              <a:t>Pentium</a:t>
            </a:r>
            <a:r>
              <a:rPr lang="zh-CN" altLang="en-US" dirty="0" smtClean="0"/>
              <a:t>使用这种方法</a:t>
            </a:r>
          </a:p>
        </p:txBody>
      </p:sp>
      <p:sp>
        <p:nvSpPr>
          <p:cNvPr id="2" name="日期占位符 1"/>
          <p:cNvSpPr>
            <a:spLocks noGrp="1"/>
          </p:cNvSpPr>
          <p:nvPr>
            <p:ph type="dt" sz="half" idx="10"/>
          </p:nvPr>
        </p:nvSpPr>
        <p:spPr/>
        <p:txBody>
          <a:bodyPr/>
          <a:lstStyle/>
          <a:p>
            <a:fld id="{6321C6C7-7D87-4E9E-8101-8350068924BA}" type="datetime1">
              <a:rPr lang="en-US" altLang="zh-CN" smtClean="0"/>
              <a:pPr/>
              <a:t>3/10/2020</a:t>
            </a:fld>
            <a:endParaRPr lang="zh-CN" altLang="en-US"/>
          </a:p>
        </p:txBody>
      </p:sp>
      <p:sp>
        <p:nvSpPr>
          <p:cNvPr id="1013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0FA95DB-FCFD-41F5-BE24-25715D47D9D8}" type="slidenum">
              <a:rPr lang="en-US" altLang="zh-CN" smtClean="0"/>
              <a:pPr/>
              <a:t>83</a:t>
            </a:fld>
            <a:endParaRPr lang="en-US" altLang="zh-CN"/>
          </a:p>
        </p:txBody>
      </p:sp>
    </p:spTree>
    <p:extLst>
      <p:ext uri="{BB962C8B-B14F-4D97-AF65-F5344CB8AC3E}">
        <p14:creationId xmlns:p14="http://schemas.microsoft.com/office/powerpoint/2010/main" val="4743235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altLang="zh-CN" smtClean="0"/>
              <a:t>MIPS</a:t>
            </a:r>
            <a:r>
              <a:rPr lang="zh-CN" altLang="en-US" smtClean="0"/>
              <a:t>流水线的性能</a:t>
            </a:r>
          </a:p>
        </p:txBody>
      </p:sp>
      <p:sp>
        <p:nvSpPr>
          <p:cNvPr id="2" name="日期占位符 1"/>
          <p:cNvSpPr>
            <a:spLocks noGrp="1"/>
          </p:cNvSpPr>
          <p:nvPr>
            <p:ph type="dt" sz="half" idx="10"/>
          </p:nvPr>
        </p:nvSpPr>
        <p:spPr/>
        <p:txBody>
          <a:bodyPr/>
          <a:lstStyle/>
          <a:p>
            <a:fld id="{90D07522-B39F-43FD-AF69-DF9E69FA28D2}" type="datetime1">
              <a:rPr lang="en-US" altLang="zh-CN" smtClean="0"/>
              <a:pPr/>
              <a:t>3/10/2020</a:t>
            </a:fld>
            <a:endParaRPr lang="zh-CN" altLang="en-US"/>
          </a:p>
        </p:txBody>
      </p:sp>
      <p:sp>
        <p:nvSpPr>
          <p:cNvPr id="1024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F9CFF74-B4FA-41F1-91D4-45730A7C183B}" type="slidenum">
              <a:rPr lang="en-US" altLang="zh-CN" smtClean="0"/>
              <a:pPr/>
              <a:t>84</a:t>
            </a:fld>
            <a:endParaRPr lang="en-US" altLang="zh-CN"/>
          </a:p>
        </p:txBody>
      </p:sp>
      <p:sp>
        <p:nvSpPr>
          <p:cNvPr id="102405" name="Rectangle 3"/>
          <p:cNvSpPr>
            <a:spLocks noGrp="1" noChangeArrowheads="1"/>
          </p:cNvSpPr>
          <p:nvPr>
            <p:ph type="body" idx="4294967295"/>
          </p:nvPr>
        </p:nvSpPr>
        <p:spPr>
          <a:xfrm>
            <a:off x="990600" y="5708650"/>
            <a:ext cx="7162800" cy="647700"/>
          </a:xfrm>
        </p:spPr>
        <p:txBody>
          <a:bodyPr/>
          <a:lstStyle/>
          <a:p>
            <a:pPr>
              <a:lnSpc>
                <a:spcPct val="70000"/>
              </a:lnSpc>
              <a:buFontTx/>
              <a:buNone/>
            </a:pPr>
            <a:r>
              <a:rPr lang="en-US" altLang="zh-CN" sz="1600" dirty="0" smtClean="0">
                <a:ea typeface="宋体" panose="02010600030101010101" pitchFamily="2" charset="-122"/>
              </a:rPr>
              <a:t>Stalls per FP operation for each major type of FP operation for the SPEC89 FP benchmarks</a:t>
            </a:r>
            <a:endParaRPr lang="zh-CN" altLang="en-US" sz="1600" dirty="0" smtClean="0">
              <a:ea typeface="宋体" panose="02010600030101010101" pitchFamily="2" charset="-122"/>
            </a:endParaRPr>
          </a:p>
        </p:txBody>
      </p:sp>
      <p:pic>
        <p:nvPicPr>
          <p:cNvPr id="1024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4582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526486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zh-CN" altLang="en-US" smtClean="0"/>
              <a:t>平均每条指令的</a:t>
            </a:r>
            <a:r>
              <a:rPr lang="en-US" altLang="zh-CN" smtClean="0"/>
              <a:t>stall</a:t>
            </a:r>
            <a:r>
              <a:rPr lang="zh-CN" altLang="en-US" smtClean="0"/>
              <a:t>数</a:t>
            </a:r>
          </a:p>
        </p:txBody>
      </p:sp>
      <p:sp>
        <p:nvSpPr>
          <p:cNvPr id="2" name="日期占位符 1"/>
          <p:cNvSpPr>
            <a:spLocks noGrp="1"/>
          </p:cNvSpPr>
          <p:nvPr>
            <p:ph type="dt" sz="half" idx="10"/>
          </p:nvPr>
        </p:nvSpPr>
        <p:spPr/>
        <p:txBody>
          <a:bodyPr/>
          <a:lstStyle/>
          <a:p>
            <a:fld id="{D91B46BC-F04B-48F0-B42B-1D2F03E90E1C}" type="datetime1">
              <a:rPr lang="en-US" altLang="zh-CN" smtClean="0"/>
              <a:pPr/>
              <a:t>3/10/2020</a:t>
            </a:fld>
            <a:endParaRPr lang="zh-CN" altLang="en-US"/>
          </a:p>
        </p:txBody>
      </p:sp>
      <p:sp>
        <p:nvSpPr>
          <p:cNvPr id="1034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95FDE04-AB51-4D16-B785-79A522994B71}" type="slidenum">
              <a:rPr lang="en-US" altLang="zh-CN" smtClean="0"/>
              <a:pPr/>
              <a:t>85</a:t>
            </a:fld>
            <a:endParaRPr lang="en-US" altLang="zh-CN" dirty="0"/>
          </a:p>
        </p:txBody>
      </p:sp>
      <p:sp>
        <p:nvSpPr>
          <p:cNvPr id="103429" name="Rectangle 3"/>
          <p:cNvSpPr>
            <a:spLocks noGrp="1" noChangeArrowheads="1"/>
          </p:cNvSpPr>
          <p:nvPr>
            <p:ph type="body" idx="4294967295"/>
          </p:nvPr>
        </p:nvSpPr>
        <p:spPr>
          <a:xfrm>
            <a:off x="990600" y="5516563"/>
            <a:ext cx="7162800" cy="723900"/>
          </a:xfrm>
        </p:spPr>
        <p:txBody>
          <a:bodyPr>
            <a:normAutofit lnSpcReduction="10000"/>
          </a:bodyPr>
          <a:lstStyle/>
          <a:p>
            <a:pPr marL="0" indent="0">
              <a:buFontTx/>
              <a:buNone/>
            </a:pPr>
            <a:r>
              <a:rPr lang="en-US" altLang="en-US" sz="1800" dirty="0" smtClean="0"/>
              <a:t>The stalls occurring for the MIPS FP pipeline for five for the SPEC89 FP benchmarks</a:t>
            </a:r>
            <a:r>
              <a:rPr lang="en-US" altLang="en-US" sz="2800" dirty="0" smtClean="0"/>
              <a:t>.</a:t>
            </a:r>
            <a:endParaRPr lang="en-US" altLang="zh-CN" sz="2800" dirty="0" smtClean="0">
              <a:ea typeface="宋体" panose="02010600030101010101" pitchFamily="2" charset="-122"/>
            </a:endParaRPr>
          </a:p>
        </p:txBody>
      </p:sp>
      <p:pic>
        <p:nvPicPr>
          <p:cNvPr id="1034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058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478929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smtClean="0"/>
              <a:t>MIPS R4000</a:t>
            </a:r>
            <a:endParaRPr lang="zh-CN" altLang="en-US" dirty="0"/>
          </a:p>
        </p:txBody>
      </p:sp>
      <p:sp>
        <p:nvSpPr>
          <p:cNvPr id="3" name="内容占位符 2"/>
          <p:cNvSpPr>
            <a:spLocks noGrp="1"/>
          </p:cNvSpPr>
          <p:nvPr>
            <p:ph idx="1"/>
          </p:nvPr>
        </p:nvSpPr>
        <p:spPr>
          <a:xfrm>
            <a:off x="457200" y="1258433"/>
            <a:ext cx="8229600" cy="1988970"/>
          </a:xfrm>
        </p:spPr>
        <p:txBody>
          <a:bodyPr>
            <a:normAutofit lnSpcReduction="10000"/>
          </a:bodyPr>
          <a:lstStyle/>
          <a:p>
            <a:r>
              <a:rPr lang="zh-CN" altLang="en-US" dirty="0" smtClean="0"/>
              <a:t>实际的</a:t>
            </a:r>
            <a:r>
              <a:rPr lang="en-US" altLang="zh-CN" dirty="0" smtClean="0"/>
              <a:t> 64-bit </a:t>
            </a:r>
            <a:r>
              <a:rPr lang="zh-CN" altLang="en-US" dirty="0" smtClean="0"/>
              <a:t>机器</a:t>
            </a:r>
            <a:endParaRPr lang="en-US" altLang="zh-CN" dirty="0" smtClean="0"/>
          </a:p>
          <a:p>
            <a:pPr lvl="1"/>
            <a:r>
              <a:rPr lang="zh-CN" altLang="en-US" dirty="0" smtClean="0"/>
              <a:t>主频</a:t>
            </a:r>
            <a:r>
              <a:rPr lang="en-US" altLang="zh-CN" dirty="0" smtClean="0"/>
              <a:t>100MHz ~200MHz</a:t>
            </a:r>
          </a:p>
          <a:p>
            <a:pPr lvl="1"/>
            <a:r>
              <a:rPr lang="zh-CN" altLang="en-US" dirty="0" smtClean="0"/>
              <a:t>较深的流水线（级数较多）</a:t>
            </a:r>
            <a:r>
              <a:rPr lang="en-US" altLang="zh-CN" dirty="0" smtClean="0"/>
              <a:t>(</a:t>
            </a:r>
            <a:r>
              <a:rPr lang="zh-CN" altLang="en-US" dirty="0" smtClean="0"/>
              <a:t>有时也称为</a:t>
            </a:r>
            <a:r>
              <a:rPr lang="en-US" altLang="zh-CN" dirty="0" smtClean="0"/>
              <a:t> </a:t>
            </a:r>
            <a:r>
              <a:rPr lang="en-US" altLang="zh-CN" dirty="0" err="1" smtClean="0"/>
              <a:t>superpipelining</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3/10/2020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86</a:t>
            </a:fld>
            <a:endParaRPr lang="zh-CN" alt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599590" y="3402226"/>
            <a:ext cx="5886639" cy="2710249"/>
          </a:xfrm>
          <a:prstGeom prst="rect">
            <a:avLst/>
          </a:prstGeom>
        </p:spPr>
      </p:pic>
    </p:spTree>
    <p:extLst>
      <p:ext uri="{BB962C8B-B14F-4D97-AF65-F5344CB8AC3E}">
        <p14:creationId xmlns:p14="http://schemas.microsoft.com/office/powerpoint/2010/main" val="21134944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r>
              <a:rPr lang="en-US" altLang="zh-CN" smtClean="0"/>
              <a:t>MIPS R4000</a:t>
            </a:r>
            <a:r>
              <a:rPr lang="zh-CN" altLang="en-US" smtClean="0"/>
              <a:t>的8 级整数流水线</a:t>
            </a:r>
          </a:p>
        </p:txBody>
      </p:sp>
      <p:sp>
        <p:nvSpPr>
          <p:cNvPr id="105477" name="Rectangle 3"/>
          <p:cNvSpPr>
            <a:spLocks noGrp="1" noChangeArrowheads="1"/>
          </p:cNvSpPr>
          <p:nvPr>
            <p:ph idx="1"/>
          </p:nvPr>
        </p:nvSpPr>
        <p:spPr/>
        <p:txBody>
          <a:bodyPr>
            <a:normAutofit fontScale="85000" lnSpcReduction="20000"/>
          </a:bodyPr>
          <a:lstStyle/>
          <a:p>
            <a:r>
              <a:rPr lang="en-US" altLang="zh-CN" smtClean="0"/>
              <a:t>IF–</a:t>
            </a:r>
            <a:r>
              <a:rPr lang="zh-CN" altLang="en-US" smtClean="0"/>
              <a:t>取指阶段前半部分；选择</a:t>
            </a:r>
            <a:r>
              <a:rPr lang="en-US" altLang="zh-CN" smtClean="0"/>
              <a:t>PC</a:t>
            </a:r>
            <a:r>
              <a:rPr lang="zh-CN" altLang="en-US" smtClean="0"/>
              <a:t>值，初始化指令</a:t>
            </a:r>
            <a:r>
              <a:rPr lang="en-US" altLang="zh-CN" smtClean="0"/>
              <a:t>cache</a:t>
            </a:r>
            <a:r>
              <a:rPr lang="zh-CN" altLang="en-US" smtClean="0"/>
              <a:t>的访问</a:t>
            </a:r>
          </a:p>
          <a:p>
            <a:r>
              <a:rPr lang="en-US" altLang="zh-CN" smtClean="0"/>
              <a:t>IS–</a:t>
            </a:r>
            <a:r>
              <a:rPr lang="zh-CN" altLang="en-US" smtClean="0"/>
              <a:t>取指阶段后半部分，主要完成访问指令</a:t>
            </a:r>
            <a:r>
              <a:rPr lang="en-US" altLang="zh-CN" smtClean="0"/>
              <a:t>cache</a:t>
            </a:r>
            <a:r>
              <a:rPr lang="zh-CN" altLang="en-US" smtClean="0"/>
              <a:t>的操作</a:t>
            </a:r>
          </a:p>
          <a:p>
            <a:r>
              <a:rPr lang="en-US" altLang="zh-CN" smtClean="0"/>
              <a:t>RF–</a:t>
            </a:r>
            <a:r>
              <a:rPr lang="zh-CN" altLang="en-US" smtClean="0"/>
              <a:t>指令译码，寄存器读取，相关检测以及指令</a:t>
            </a:r>
            <a:r>
              <a:rPr lang="en-US" altLang="zh-CN" smtClean="0"/>
              <a:t>cache</a:t>
            </a:r>
            <a:r>
              <a:rPr lang="zh-CN" altLang="en-US" smtClean="0"/>
              <a:t>命中检测</a:t>
            </a:r>
          </a:p>
          <a:p>
            <a:r>
              <a:rPr lang="en-US" altLang="zh-CN" smtClean="0"/>
              <a:t>EX–</a:t>
            </a:r>
            <a:r>
              <a:rPr lang="zh-CN" altLang="en-US" smtClean="0"/>
              <a:t>执行，包括：计算有效地址，进行</a:t>
            </a:r>
            <a:r>
              <a:rPr lang="en-US" altLang="zh-CN" smtClean="0"/>
              <a:t>ALU</a:t>
            </a:r>
            <a:r>
              <a:rPr lang="zh-CN" altLang="en-US" smtClean="0"/>
              <a:t>操作，计算分支目标地址和检测分支条件</a:t>
            </a:r>
          </a:p>
          <a:p>
            <a:r>
              <a:rPr lang="en-US" altLang="zh-CN" smtClean="0"/>
              <a:t>DF–</a:t>
            </a:r>
            <a:r>
              <a:rPr lang="zh-CN" altLang="en-US" smtClean="0"/>
              <a:t>取数据，访问数据</a:t>
            </a:r>
            <a:r>
              <a:rPr lang="en-US" altLang="zh-CN" smtClean="0"/>
              <a:t>cache</a:t>
            </a:r>
            <a:r>
              <a:rPr lang="zh-CN" altLang="en-US" smtClean="0"/>
              <a:t>的前半部分</a:t>
            </a:r>
          </a:p>
          <a:p>
            <a:r>
              <a:rPr lang="en-US" altLang="zh-CN" smtClean="0"/>
              <a:t>DS–</a:t>
            </a:r>
            <a:r>
              <a:rPr lang="zh-CN" altLang="en-US" smtClean="0"/>
              <a:t>访问数据</a:t>
            </a:r>
            <a:r>
              <a:rPr lang="en-US" altLang="zh-CN" smtClean="0"/>
              <a:t>cache</a:t>
            </a:r>
            <a:r>
              <a:rPr lang="zh-CN" altLang="en-US" smtClean="0"/>
              <a:t>的后半部分</a:t>
            </a:r>
          </a:p>
          <a:p>
            <a:r>
              <a:rPr lang="en-US" altLang="zh-CN" smtClean="0"/>
              <a:t>TC–tag </a:t>
            </a:r>
            <a:r>
              <a:rPr lang="zh-CN" altLang="en-US" smtClean="0"/>
              <a:t>检测，确定数据</a:t>
            </a:r>
            <a:r>
              <a:rPr lang="en-US" altLang="zh-CN" smtClean="0"/>
              <a:t>cache</a:t>
            </a:r>
            <a:r>
              <a:rPr lang="zh-CN" altLang="en-US" smtClean="0"/>
              <a:t>是否命中</a:t>
            </a:r>
          </a:p>
          <a:p>
            <a:r>
              <a:rPr lang="en-US" altLang="zh-CN" smtClean="0"/>
              <a:t>WB–Load</a:t>
            </a:r>
            <a:r>
              <a:rPr lang="zh-CN" altLang="en-US" smtClean="0"/>
              <a:t>操作和</a:t>
            </a:r>
            <a:r>
              <a:rPr lang="en-US" altLang="zh-CN" smtClean="0"/>
              <a:t>R-R</a:t>
            </a:r>
            <a:r>
              <a:rPr lang="zh-CN" altLang="en-US" smtClean="0"/>
              <a:t>操作的结果写回</a:t>
            </a:r>
            <a:endParaRPr lang="zh-CN" altLang="en-US" dirty="0" smtClean="0"/>
          </a:p>
        </p:txBody>
      </p:sp>
      <p:sp>
        <p:nvSpPr>
          <p:cNvPr id="2" name="日期占位符 1"/>
          <p:cNvSpPr>
            <a:spLocks noGrp="1"/>
          </p:cNvSpPr>
          <p:nvPr>
            <p:ph type="dt" sz="half" idx="10"/>
          </p:nvPr>
        </p:nvSpPr>
        <p:spPr/>
        <p:txBody>
          <a:bodyPr/>
          <a:lstStyle/>
          <a:p>
            <a:fld id="{7A659227-1241-42ED-90AC-50F53A2D0FDE}" type="datetime1">
              <a:rPr lang="en-US" altLang="zh-CN" smtClean="0"/>
              <a:pPr/>
              <a:t>3/10/2020</a:t>
            </a:fld>
            <a:endParaRPr lang="zh-CN" altLang="en-US"/>
          </a:p>
        </p:txBody>
      </p:sp>
      <p:sp>
        <p:nvSpPr>
          <p:cNvPr id="1054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233D702-31AC-424A-8B99-4484C63908C5}" type="slidenum">
              <a:rPr lang="en-US" altLang="zh-CN" smtClean="0"/>
              <a:pPr/>
              <a:t>87</a:t>
            </a:fld>
            <a:endParaRPr lang="en-US" altLang="zh-CN" dirty="0"/>
          </a:p>
        </p:txBody>
      </p:sp>
    </p:spTree>
    <p:extLst>
      <p:ext uri="{BB962C8B-B14F-4D97-AF65-F5344CB8AC3E}">
        <p14:creationId xmlns:p14="http://schemas.microsoft.com/office/powerpoint/2010/main" val="11891028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p:txBody>
          <a:bodyPr/>
          <a:lstStyle/>
          <a:p>
            <a:r>
              <a:rPr lang="zh-CN" altLang="en-US" smtClean="0"/>
              <a:t>需注意的问题</a:t>
            </a:r>
          </a:p>
        </p:txBody>
      </p:sp>
      <p:sp>
        <p:nvSpPr>
          <p:cNvPr id="106501" name="Rectangle 3"/>
          <p:cNvSpPr>
            <a:spLocks noGrp="1" noChangeArrowheads="1"/>
          </p:cNvSpPr>
          <p:nvPr>
            <p:ph type="body" idx="1"/>
          </p:nvPr>
        </p:nvSpPr>
        <p:spPr>
          <a:xfrm>
            <a:off x="457200" y="1258432"/>
            <a:ext cx="8229600" cy="3047561"/>
          </a:xfrm>
        </p:spPr>
        <p:txBody>
          <a:bodyPr>
            <a:normAutofit fontScale="77500" lnSpcReduction="20000"/>
          </a:bodyPr>
          <a:lstStyle/>
          <a:p>
            <a:r>
              <a:rPr lang="zh-CN" altLang="en-US" dirty="0" smtClean="0"/>
              <a:t>在使用定向技术的情况下，</a:t>
            </a:r>
            <a:r>
              <a:rPr lang="en-US" altLang="zh-CN" dirty="0" smtClean="0"/>
              <a:t>Load </a:t>
            </a:r>
            <a:r>
              <a:rPr lang="zh-CN" altLang="en-US" dirty="0" smtClean="0"/>
              <a:t>延迟为2个</a:t>
            </a:r>
            <a:r>
              <a:rPr lang="en-US" altLang="zh-CN" dirty="0" smtClean="0"/>
              <a:t>cycles</a:t>
            </a:r>
          </a:p>
          <a:p>
            <a:pPr lvl="1"/>
            <a:r>
              <a:rPr lang="en-US" altLang="zh-CN" dirty="0" smtClean="0"/>
              <a:t>Load</a:t>
            </a:r>
            <a:r>
              <a:rPr lang="zh-CN" altLang="en-US" dirty="0" smtClean="0"/>
              <a:t>和与其相关的指令间必须有2条指令或两个</a:t>
            </a:r>
            <a:r>
              <a:rPr lang="en-US" altLang="zh-CN" dirty="0" smtClean="0"/>
              <a:t>bubbles</a:t>
            </a:r>
          </a:p>
          <a:p>
            <a:pPr lvl="1"/>
            <a:r>
              <a:rPr lang="zh-CN" altLang="en-US" dirty="0" smtClean="0"/>
              <a:t>原因：</a:t>
            </a:r>
            <a:r>
              <a:rPr lang="en-US" altLang="zh-CN" dirty="0" smtClean="0"/>
              <a:t>load</a:t>
            </a:r>
            <a:r>
              <a:rPr lang="zh-CN" altLang="en-US" dirty="0" smtClean="0"/>
              <a:t>的结果在</a:t>
            </a:r>
            <a:r>
              <a:rPr lang="en-US" altLang="zh-CN" dirty="0" smtClean="0"/>
              <a:t>DS</a:t>
            </a:r>
            <a:r>
              <a:rPr lang="zh-CN" altLang="en-US" dirty="0" smtClean="0"/>
              <a:t>结束时可用</a:t>
            </a:r>
          </a:p>
          <a:p>
            <a:r>
              <a:rPr lang="zh-CN" altLang="en-US" dirty="0" smtClean="0"/>
              <a:t>分支延迟3个</a:t>
            </a:r>
            <a:r>
              <a:rPr lang="en-US" altLang="zh-CN" dirty="0" smtClean="0"/>
              <a:t>cycles</a:t>
            </a:r>
          </a:p>
          <a:p>
            <a:pPr lvl="1"/>
            <a:r>
              <a:rPr lang="zh-CN" altLang="en-US" dirty="0" smtClean="0"/>
              <a:t>分支与目标指令间需要3条指令或3个</a:t>
            </a:r>
            <a:r>
              <a:rPr lang="en-US" altLang="zh-CN" dirty="0" smtClean="0"/>
              <a:t>bubbles</a:t>
            </a:r>
          </a:p>
          <a:p>
            <a:pPr lvl="1"/>
            <a:r>
              <a:rPr lang="zh-CN" altLang="en-US" dirty="0" smtClean="0"/>
              <a:t>原因：目标地址在</a:t>
            </a:r>
            <a:r>
              <a:rPr lang="en-US" altLang="zh-CN" dirty="0" smtClean="0"/>
              <a:t>EX</a:t>
            </a:r>
            <a:r>
              <a:rPr lang="zh-CN" altLang="en-US" dirty="0" smtClean="0"/>
              <a:t>段后才能知道</a:t>
            </a:r>
          </a:p>
          <a:p>
            <a:r>
              <a:rPr lang="en-US" altLang="zh-CN" dirty="0" smtClean="0"/>
              <a:t>R4000</a:t>
            </a:r>
            <a:r>
              <a:rPr lang="zh-CN" altLang="en-US" dirty="0" smtClean="0"/>
              <a:t>的流水线中，到</a:t>
            </a:r>
            <a:r>
              <a:rPr lang="en-US" altLang="zh-CN" dirty="0" smtClean="0"/>
              <a:t>ALU</a:t>
            </a:r>
            <a:r>
              <a:rPr lang="zh-CN" altLang="en-US" dirty="0" smtClean="0"/>
              <a:t>输入端有四个定向源</a:t>
            </a:r>
          </a:p>
          <a:p>
            <a:pPr lvl="1"/>
            <a:r>
              <a:rPr lang="en-US" altLang="zh-CN" dirty="0" smtClean="0"/>
              <a:t>EX/DF, DF/DS, DS/ TC, TC/WB</a:t>
            </a:r>
          </a:p>
        </p:txBody>
      </p:sp>
      <p:sp>
        <p:nvSpPr>
          <p:cNvPr id="2" name="日期占位符 1"/>
          <p:cNvSpPr>
            <a:spLocks noGrp="1"/>
          </p:cNvSpPr>
          <p:nvPr>
            <p:ph type="dt" sz="half" idx="10"/>
          </p:nvPr>
        </p:nvSpPr>
        <p:spPr/>
        <p:txBody>
          <a:bodyPr/>
          <a:lstStyle/>
          <a:p>
            <a:fld id="{BBADA9F5-E3E4-4BEE-9A41-D545E66D8EA0}" type="datetime1">
              <a:rPr lang="en-US" altLang="zh-CN" smtClean="0"/>
              <a:pPr/>
              <a:t>3/10/2020</a:t>
            </a:fld>
            <a:endParaRPr lang="zh-CN" altLang="en-US"/>
          </a:p>
        </p:txBody>
      </p:sp>
      <p:sp>
        <p:nvSpPr>
          <p:cNvPr id="10649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8D1021D-B844-4143-993D-4AF79CCFB89B}" type="slidenum">
              <a:rPr lang="en-US" altLang="zh-CN" smtClean="0"/>
              <a:pPr/>
              <a:t>88</a:t>
            </a:fld>
            <a:endParaRPr lang="en-US" altLang="zh-CN"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838042" y="4147751"/>
            <a:ext cx="5886639" cy="2710249"/>
          </a:xfrm>
          <a:prstGeom prst="rect">
            <a:avLst/>
          </a:prstGeom>
        </p:spPr>
      </p:pic>
    </p:spTree>
    <p:extLst>
      <p:ext uri="{BB962C8B-B14F-4D97-AF65-F5344CB8AC3E}">
        <p14:creationId xmlns:p14="http://schemas.microsoft.com/office/powerpoint/2010/main" val="32361399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mtClean="0"/>
              <a:t>ALU</a:t>
            </a:r>
            <a:r>
              <a:rPr lang="zh-CN" altLang="en-US" smtClean="0"/>
              <a:t>输入端的定向源</a:t>
            </a:r>
          </a:p>
        </p:txBody>
      </p:sp>
      <p:sp>
        <p:nvSpPr>
          <p:cNvPr id="2" name="日期占位符 1"/>
          <p:cNvSpPr>
            <a:spLocks noGrp="1"/>
          </p:cNvSpPr>
          <p:nvPr>
            <p:ph type="dt" sz="half" idx="10"/>
          </p:nvPr>
        </p:nvSpPr>
        <p:spPr/>
        <p:txBody>
          <a:bodyPr/>
          <a:lstStyle/>
          <a:p>
            <a:fld id="{9C26C300-F224-4AC9-9393-54FEAEA2492C}" type="datetime1">
              <a:rPr lang="en-US" altLang="zh-CN" smtClean="0"/>
              <a:pPr/>
              <a:t>3/10/2020</a:t>
            </a:fld>
            <a:endParaRPr lang="zh-CN" altLang="en-US"/>
          </a:p>
        </p:txBody>
      </p:sp>
      <p:sp>
        <p:nvSpPr>
          <p:cNvPr id="109573"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A8CBD2B2-981D-43D3-800F-B7D1AF62FCFE}" type="slidenum">
              <a:rPr lang="en-US" altLang="zh-CN" smtClean="0">
                <a:latin typeface="微软雅黑" panose="020B0503020204020204" pitchFamily="34" charset="-122"/>
              </a:rPr>
              <a:pPr/>
              <a:t>89</a:t>
            </a:fld>
            <a:endParaRPr lang="en-US" altLang="zh-CN" dirty="0">
              <a:latin typeface="微软雅黑" panose="020B0503020204020204" pitchFamily="34" charset="-122"/>
            </a:endParaRPr>
          </a:p>
        </p:txBody>
      </p:sp>
      <p:pic>
        <p:nvPicPr>
          <p:cNvPr id="10957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16000"/>
            <a:ext cx="8785225"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476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指令流时序</a:t>
            </a:r>
          </a:p>
        </p:txBody>
      </p:sp>
      <p:sp>
        <p:nvSpPr>
          <p:cNvPr id="35843" name="内容占位符 2"/>
          <p:cNvSpPr>
            <a:spLocks noGrp="1"/>
          </p:cNvSpPr>
          <p:nvPr>
            <p:ph idx="1"/>
          </p:nvPr>
        </p:nvSpPr>
        <p:spPr>
          <a:xfrm>
            <a:off x="457200" y="1250543"/>
            <a:ext cx="8229600" cy="1390108"/>
          </a:xfrm>
        </p:spPr>
        <p:txBody>
          <a:bodyPr>
            <a:normAutofit fontScale="92500" lnSpcReduction="20000"/>
          </a:bodyPr>
          <a:lstStyle/>
          <a:p>
            <a:r>
              <a:rPr lang="zh-CN" altLang="en-US" dirty="0" smtClean="0"/>
              <a:t>时序图展示：</a:t>
            </a:r>
            <a:endParaRPr lang="en-US" altLang="zh-CN" dirty="0" smtClean="0"/>
          </a:p>
          <a:p>
            <a:pPr lvl="1"/>
            <a:r>
              <a:rPr lang="zh-CN" altLang="en-US" dirty="0" smtClean="0"/>
              <a:t>每个时钟周期指令所使用的流水段情况</a:t>
            </a:r>
            <a:endParaRPr lang="en-US" altLang="zh-CN" dirty="0" smtClean="0"/>
          </a:p>
          <a:p>
            <a:r>
              <a:rPr lang="zh-CN" altLang="en-US" dirty="0" smtClean="0"/>
              <a:t>指令流在采用</a:t>
            </a:r>
            <a:r>
              <a:rPr lang="en-US" altLang="zh-CN" dirty="0" smtClean="0"/>
              <a:t>5</a:t>
            </a:r>
            <a:r>
              <a:rPr lang="zh-CN" altLang="en-US" dirty="0" smtClean="0"/>
              <a:t>段流水线执行模式的执行情况</a:t>
            </a:r>
          </a:p>
        </p:txBody>
      </p:sp>
      <p:sp>
        <p:nvSpPr>
          <p:cNvPr id="2" name="日期占位符 1"/>
          <p:cNvSpPr>
            <a:spLocks noGrp="1"/>
          </p:cNvSpPr>
          <p:nvPr>
            <p:ph type="dt" sz="half" idx="10"/>
          </p:nvPr>
        </p:nvSpPr>
        <p:spPr/>
        <p:txBody>
          <a:bodyPr/>
          <a:lstStyle/>
          <a:p>
            <a:fld id="{39CE0AEE-41CB-4856-B5A7-0A1ECE43B1D6}" type="datetime1">
              <a:rPr lang="en-US" altLang="zh-CN" smtClean="0"/>
              <a:pPr/>
              <a:t>3/10/2020</a:t>
            </a:fld>
            <a:endParaRPr lang="zh-CN" altLang="en-US"/>
          </a:p>
        </p:txBody>
      </p:sp>
      <p:sp>
        <p:nvSpPr>
          <p:cNvPr id="3584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0E26C18-9F64-4E77-8DF4-5F34742CF93E}" type="slidenum">
              <a:rPr lang="en-US" altLang="zh-CN" smtClean="0">
                <a:latin typeface="微软雅黑" panose="020B0503020204020204" pitchFamily="34" charset="-122"/>
              </a:rPr>
              <a:pPr/>
              <a:t>9</a:t>
            </a:fld>
            <a:endParaRPr lang="en-US" altLang="zh-CN" dirty="0">
              <a:latin typeface="微软雅黑" panose="020B0503020204020204" pitchFamily="34" charset="-122"/>
            </a:endParaRPr>
          </a:p>
        </p:txBody>
      </p:sp>
      <p:pic>
        <p:nvPicPr>
          <p:cNvPr id="3584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4" y="2640651"/>
            <a:ext cx="85185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6199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r>
              <a:rPr lang="zh-CN" altLang="en-US" smtClean="0"/>
              <a:t>图示</a:t>
            </a:r>
          </a:p>
        </p:txBody>
      </p:sp>
      <p:sp>
        <p:nvSpPr>
          <p:cNvPr id="2" name="日期占位符 1"/>
          <p:cNvSpPr>
            <a:spLocks noGrp="1"/>
          </p:cNvSpPr>
          <p:nvPr>
            <p:ph type="dt" sz="half" idx="10"/>
          </p:nvPr>
        </p:nvSpPr>
        <p:spPr/>
        <p:txBody>
          <a:bodyPr/>
          <a:lstStyle/>
          <a:p>
            <a:fld id="{AEDBCAE8-214F-4EEF-8AD1-7893E55CA496}" type="datetime1">
              <a:rPr lang="en-US" altLang="zh-CN" smtClean="0"/>
              <a:pPr/>
              <a:t>3/10/2020</a:t>
            </a:fld>
            <a:endParaRPr lang="zh-CN" altLang="en-US"/>
          </a:p>
        </p:txBody>
      </p:sp>
      <p:sp>
        <p:nvSpPr>
          <p:cNvPr id="10752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52729D4A-C4BF-4374-80E3-92302B0666B6}" type="slidenum">
              <a:rPr lang="en-US" altLang="zh-CN" smtClean="0">
                <a:latin typeface="微软雅黑" panose="020B0503020204020204" pitchFamily="34" charset="-122"/>
              </a:rPr>
              <a:pPr/>
              <a:t>90</a:t>
            </a:fld>
            <a:endParaRPr lang="en-US" altLang="zh-CN" dirty="0">
              <a:latin typeface="微软雅黑" panose="020B0503020204020204" pitchFamily="34" charset="-122"/>
            </a:endParaRPr>
          </a:p>
        </p:txBody>
      </p:sp>
      <p:grpSp>
        <p:nvGrpSpPr>
          <p:cNvPr id="107525" name="Group 3"/>
          <p:cNvGrpSpPr>
            <a:grpSpLocks/>
          </p:cNvGrpSpPr>
          <p:nvPr/>
        </p:nvGrpSpPr>
        <p:grpSpPr bwMode="auto">
          <a:xfrm>
            <a:off x="457200" y="1276350"/>
            <a:ext cx="7743825" cy="4667250"/>
            <a:chOff x="275" y="1074"/>
            <a:chExt cx="4878" cy="2940"/>
          </a:xfrm>
        </p:grpSpPr>
        <p:sp>
          <p:nvSpPr>
            <p:cNvPr id="107526" name="Rectangle 4"/>
            <p:cNvSpPr>
              <a:spLocks noChangeArrowheads="1"/>
            </p:cNvSpPr>
            <p:nvPr/>
          </p:nvSpPr>
          <p:spPr bwMode="auto">
            <a:xfrm>
              <a:off x="1787" y="1074"/>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27" name="Rectangle 5"/>
            <p:cNvSpPr>
              <a:spLocks noChangeArrowheads="1"/>
            </p:cNvSpPr>
            <p:nvPr/>
          </p:nvSpPr>
          <p:spPr bwMode="auto">
            <a:xfrm>
              <a:off x="2207" y="1074"/>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8" name="Rectangle 6"/>
            <p:cNvSpPr>
              <a:spLocks noChangeArrowheads="1"/>
            </p:cNvSpPr>
            <p:nvPr/>
          </p:nvSpPr>
          <p:spPr bwMode="auto">
            <a:xfrm>
              <a:off x="2627" y="1074"/>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9" name="Rectangle 7"/>
            <p:cNvSpPr>
              <a:spLocks noChangeArrowheads="1"/>
            </p:cNvSpPr>
            <p:nvPr/>
          </p:nvSpPr>
          <p:spPr bwMode="auto">
            <a:xfrm>
              <a:off x="3071" y="1074"/>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0" name="Rectangle 8"/>
            <p:cNvSpPr>
              <a:spLocks noChangeArrowheads="1"/>
            </p:cNvSpPr>
            <p:nvPr/>
          </p:nvSpPr>
          <p:spPr bwMode="auto">
            <a:xfrm>
              <a:off x="3491" y="1074"/>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1" name="Rectangle 9"/>
            <p:cNvSpPr>
              <a:spLocks noChangeArrowheads="1"/>
            </p:cNvSpPr>
            <p:nvPr/>
          </p:nvSpPr>
          <p:spPr bwMode="auto">
            <a:xfrm>
              <a:off x="3935" y="1074"/>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2" name="Rectangle 10"/>
            <p:cNvSpPr>
              <a:spLocks noChangeArrowheads="1"/>
            </p:cNvSpPr>
            <p:nvPr/>
          </p:nvSpPr>
          <p:spPr bwMode="auto">
            <a:xfrm>
              <a:off x="4355" y="1074"/>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3" name="Rectangle 11"/>
            <p:cNvSpPr>
              <a:spLocks noChangeArrowheads="1"/>
            </p:cNvSpPr>
            <p:nvPr/>
          </p:nvSpPr>
          <p:spPr bwMode="auto">
            <a:xfrm>
              <a:off x="4799" y="1074"/>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4" name="Line 12"/>
            <p:cNvSpPr>
              <a:spLocks noChangeShapeType="1"/>
            </p:cNvSpPr>
            <p:nvPr/>
          </p:nvSpPr>
          <p:spPr bwMode="auto">
            <a:xfrm>
              <a:off x="4196" y="1256"/>
              <a:ext cx="188"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Rectangle 13"/>
            <p:cNvSpPr>
              <a:spLocks noChangeArrowheads="1"/>
            </p:cNvSpPr>
            <p:nvPr/>
          </p:nvSpPr>
          <p:spPr bwMode="auto">
            <a:xfrm>
              <a:off x="3976" y="1096"/>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6" name="Rectangle 14"/>
            <p:cNvSpPr>
              <a:spLocks noChangeArrowheads="1"/>
            </p:cNvSpPr>
            <p:nvPr/>
          </p:nvSpPr>
          <p:spPr bwMode="auto">
            <a:xfrm>
              <a:off x="4384" y="1624"/>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7" name="Rectangle 15"/>
            <p:cNvSpPr>
              <a:spLocks noChangeArrowheads="1"/>
            </p:cNvSpPr>
            <p:nvPr/>
          </p:nvSpPr>
          <p:spPr bwMode="auto">
            <a:xfrm>
              <a:off x="311" y="1098"/>
              <a:ext cx="107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TWO Cycle</a:t>
              </a:r>
            </a:p>
            <a:p>
              <a:r>
                <a:rPr lang="en-US" altLang="zh-CN" b="1" dirty="0">
                  <a:latin typeface="微软雅黑" panose="020B0503020204020204" pitchFamily="34" charset="-122"/>
                  <a:ea typeface="宋体" panose="02010600030101010101" pitchFamily="2" charset="-122"/>
                </a:rPr>
                <a:t>Load Latency</a:t>
              </a:r>
            </a:p>
          </p:txBody>
        </p:sp>
        <p:sp>
          <p:nvSpPr>
            <p:cNvPr id="107538" name="Rectangle 16"/>
            <p:cNvSpPr>
              <a:spLocks noChangeArrowheads="1"/>
            </p:cNvSpPr>
            <p:nvPr/>
          </p:nvSpPr>
          <p:spPr bwMode="auto">
            <a:xfrm>
              <a:off x="1763" y="2562"/>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39" name="Rectangle 17"/>
            <p:cNvSpPr>
              <a:spLocks noChangeArrowheads="1"/>
            </p:cNvSpPr>
            <p:nvPr/>
          </p:nvSpPr>
          <p:spPr bwMode="auto">
            <a:xfrm>
              <a:off x="2183" y="2562"/>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0" name="Rectangle 18"/>
            <p:cNvSpPr>
              <a:spLocks noChangeArrowheads="1"/>
            </p:cNvSpPr>
            <p:nvPr/>
          </p:nvSpPr>
          <p:spPr bwMode="auto">
            <a:xfrm>
              <a:off x="2603" y="2562"/>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1" name="Rectangle 19"/>
            <p:cNvSpPr>
              <a:spLocks noChangeArrowheads="1"/>
            </p:cNvSpPr>
            <p:nvPr/>
          </p:nvSpPr>
          <p:spPr bwMode="auto">
            <a:xfrm>
              <a:off x="3047" y="2562"/>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2" name="Rectangle 20"/>
            <p:cNvSpPr>
              <a:spLocks noChangeArrowheads="1"/>
            </p:cNvSpPr>
            <p:nvPr/>
          </p:nvSpPr>
          <p:spPr bwMode="auto">
            <a:xfrm>
              <a:off x="3467" y="2562"/>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3" name="Rectangle 21"/>
            <p:cNvSpPr>
              <a:spLocks noChangeArrowheads="1"/>
            </p:cNvSpPr>
            <p:nvPr/>
          </p:nvSpPr>
          <p:spPr bwMode="auto">
            <a:xfrm>
              <a:off x="3911" y="2562"/>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4" name="Rectangle 22"/>
            <p:cNvSpPr>
              <a:spLocks noChangeArrowheads="1"/>
            </p:cNvSpPr>
            <p:nvPr/>
          </p:nvSpPr>
          <p:spPr bwMode="auto">
            <a:xfrm>
              <a:off x="4331" y="2562"/>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5" name="Rectangle 23"/>
            <p:cNvSpPr>
              <a:spLocks noChangeArrowheads="1"/>
            </p:cNvSpPr>
            <p:nvPr/>
          </p:nvSpPr>
          <p:spPr bwMode="auto">
            <a:xfrm>
              <a:off x="4775" y="2562"/>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6" name="Line 24"/>
            <p:cNvSpPr>
              <a:spLocks noChangeShapeType="1"/>
            </p:cNvSpPr>
            <p:nvPr/>
          </p:nvSpPr>
          <p:spPr bwMode="auto">
            <a:xfrm>
              <a:off x="3308" y="2756"/>
              <a:ext cx="128" cy="5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7" name="Rectangle 25"/>
            <p:cNvSpPr>
              <a:spLocks noChangeArrowheads="1"/>
            </p:cNvSpPr>
            <p:nvPr/>
          </p:nvSpPr>
          <p:spPr bwMode="auto">
            <a:xfrm>
              <a:off x="3100" y="2572"/>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8" name="Rectangle 26"/>
            <p:cNvSpPr>
              <a:spLocks noChangeArrowheads="1"/>
            </p:cNvSpPr>
            <p:nvPr/>
          </p:nvSpPr>
          <p:spPr bwMode="auto">
            <a:xfrm>
              <a:off x="3460" y="3292"/>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9" name="Rectangle 27"/>
            <p:cNvSpPr>
              <a:spLocks noChangeArrowheads="1"/>
            </p:cNvSpPr>
            <p:nvPr/>
          </p:nvSpPr>
          <p:spPr bwMode="auto">
            <a:xfrm>
              <a:off x="287" y="2586"/>
              <a:ext cx="122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THREE Cycle</a:t>
              </a:r>
            </a:p>
            <a:p>
              <a:r>
                <a:rPr lang="en-US" altLang="zh-CN" b="1" dirty="0">
                  <a:latin typeface="微软雅黑" panose="020B0503020204020204" pitchFamily="34" charset="-122"/>
                  <a:ea typeface="宋体" panose="02010600030101010101" pitchFamily="2" charset="-122"/>
                </a:rPr>
                <a:t>Branch Latency</a:t>
              </a:r>
            </a:p>
          </p:txBody>
        </p:sp>
        <p:sp>
          <p:nvSpPr>
            <p:cNvPr id="107550" name="Rectangle 28"/>
            <p:cNvSpPr>
              <a:spLocks noChangeArrowheads="1"/>
            </p:cNvSpPr>
            <p:nvPr/>
          </p:nvSpPr>
          <p:spPr bwMode="auto">
            <a:xfrm>
              <a:off x="275" y="2958"/>
              <a:ext cx="161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latin typeface="微软雅黑" panose="020B0503020204020204" pitchFamily="34" charset="-122"/>
                  <a:ea typeface="宋体" panose="02010600030101010101" pitchFamily="2" charset="-122"/>
                </a:rPr>
                <a:t>(</a:t>
              </a:r>
              <a:r>
                <a:rPr lang="en-US" altLang="zh-CN" dirty="0">
                  <a:latin typeface="微软雅黑" panose="020B0503020204020204" pitchFamily="34" charset="-122"/>
                  <a:ea typeface="宋体" panose="02010600030101010101" pitchFamily="2" charset="-122"/>
                </a:rPr>
                <a:t>conditions evaluated</a:t>
              </a:r>
            </a:p>
            <a:p>
              <a:r>
                <a:rPr lang="en-US" altLang="zh-CN" dirty="0">
                  <a:latin typeface="微软雅黑" panose="020B0503020204020204" pitchFamily="34" charset="-122"/>
                  <a:ea typeface="宋体" panose="02010600030101010101" pitchFamily="2" charset="-122"/>
                </a:rPr>
                <a:t> during EX phase)</a:t>
              </a:r>
            </a:p>
          </p:txBody>
        </p:sp>
        <p:sp>
          <p:nvSpPr>
            <p:cNvPr id="107551" name="Rectangle 29"/>
            <p:cNvSpPr>
              <a:spLocks noChangeArrowheads="1"/>
            </p:cNvSpPr>
            <p:nvPr/>
          </p:nvSpPr>
          <p:spPr bwMode="auto">
            <a:xfrm>
              <a:off x="287" y="3354"/>
              <a:ext cx="326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Delay slot plus two stalls</a:t>
              </a:r>
            </a:p>
            <a:p>
              <a:r>
                <a:rPr lang="en-US" altLang="zh-CN" b="1" dirty="0">
                  <a:latin typeface="微软雅黑" panose="020B0503020204020204" pitchFamily="34" charset="-122"/>
                  <a:ea typeface="宋体" panose="02010600030101010101" pitchFamily="2" charset="-122"/>
                </a:rPr>
                <a:t>Branch likely cancels delay slot if not taken</a:t>
              </a:r>
            </a:p>
          </p:txBody>
        </p:sp>
      </p:grpSp>
    </p:spTree>
    <p:extLst>
      <p:ext uri="{BB962C8B-B14F-4D97-AF65-F5344CB8AC3E}">
        <p14:creationId xmlns:p14="http://schemas.microsoft.com/office/powerpoint/2010/main" val="31230189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-review</a:t>
            </a:r>
            <a:endParaRPr lang="zh-CN" altLang="en-US" smtClean="0"/>
          </a:p>
        </p:txBody>
      </p:sp>
      <p:sp>
        <p:nvSpPr>
          <p:cNvPr id="108547" name="内容占位符 2"/>
          <p:cNvSpPr>
            <a:spLocks noGrp="1"/>
          </p:cNvSpPr>
          <p:nvPr>
            <p:ph idx="1"/>
          </p:nvPr>
        </p:nvSpPr>
        <p:spPr/>
        <p:txBody>
          <a:bodyPr>
            <a:normAutofit fontScale="62500" lnSpcReduction="20000"/>
          </a:bodyPr>
          <a:lstStyle/>
          <a:p>
            <a:pPr>
              <a:lnSpc>
                <a:spcPct val="120000"/>
              </a:lnSpc>
            </a:pPr>
            <a:r>
              <a:rPr lang="zh-CN" altLang="en-US" dirty="0" smtClean="0"/>
              <a:t>影响流水线性能</a:t>
            </a:r>
            <a:endParaRPr lang="en-US" altLang="zh-CN" dirty="0" smtClean="0"/>
          </a:p>
          <a:p>
            <a:pPr lvl="1">
              <a:lnSpc>
                <a:spcPct val="120000"/>
              </a:lnSpc>
            </a:pPr>
            <a:r>
              <a:rPr lang="zh-CN" altLang="en-US" dirty="0" smtClean="0"/>
              <a:t>结构相关、数据相关</a:t>
            </a:r>
            <a:endParaRPr lang="en-US" altLang="zh-CN" dirty="0" smtClean="0"/>
          </a:p>
          <a:p>
            <a:pPr lvl="1">
              <a:lnSpc>
                <a:spcPct val="120000"/>
              </a:lnSpc>
            </a:pPr>
            <a:r>
              <a:rPr lang="zh-CN" altLang="en-US" dirty="0" smtClean="0"/>
              <a:t>控制相关、异常</a:t>
            </a:r>
            <a:endParaRPr lang="en-US" altLang="zh-CN" dirty="0" smtClean="0"/>
          </a:p>
          <a:p>
            <a:pPr>
              <a:lnSpc>
                <a:spcPct val="120000"/>
              </a:lnSpc>
            </a:pPr>
            <a:r>
              <a:rPr lang="zh-CN" altLang="en-US" dirty="0" smtClean="0"/>
              <a:t>异常处理</a:t>
            </a:r>
            <a:endParaRPr lang="en-US" altLang="zh-CN" dirty="0" smtClean="0"/>
          </a:p>
          <a:p>
            <a:pPr lvl="1">
              <a:lnSpc>
                <a:spcPct val="120000"/>
              </a:lnSpc>
            </a:pPr>
            <a:r>
              <a:rPr lang="zh-CN" altLang="en-US" dirty="0" smtClean="0"/>
              <a:t>种类与分类</a:t>
            </a:r>
            <a:endParaRPr lang="en-US" altLang="zh-CN" dirty="0" smtClean="0"/>
          </a:p>
          <a:p>
            <a:pPr lvl="1">
              <a:lnSpc>
                <a:spcPct val="120000"/>
              </a:lnSpc>
            </a:pPr>
            <a:r>
              <a:rPr lang="zh-CN" altLang="en-US" dirty="0" smtClean="0"/>
              <a:t>精确与非精确中断</a:t>
            </a:r>
            <a:endParaRPr lang="en-US" altLang="zh-CN" dirty="0" smtClean="0"/>
          </a:p>
          <a:p>
            <a:pPr>
              <a:lnSpc>
                <a:spcPct val="120000"/>
              </a:lnSpc>
            </a:pPr>
            <a:r>
              <a:rPr lang="zh-CN" altLang="en-US" dirty="0" smtClean="0"/>
              <a:t>支持浮点数操作的</a:t>
            </a:r>
            <a:r>
              <a:rPr lang="en-US" altLang="zh-CN" dirty="0" smtClean="0"/>
              <a:t>MIPS</a:t>
            </a:r>
            <a:r>
              <a:rPr lang="zh-CN" altLang="en-US" dirty="0" smtClean="0"/>
              <a:t>流水线</a:t>
            </a:r>
            <a:endParaRPr lang="en-US" altLang="zh-CN" dirty="0" smtClean="0"/>
          </a:p>
          <a:p>
            <a:pPr lvl="1">
              <a:lnSpc>
                <a:spcPct val="120000"/>
              </a:lnSpc>
            </a:pPr>
            <a:r>
              <a:rPr lang="en-US" altLang="zh-CN" dirty="0" smtClean="0"/>
              <a:t>Latency &amp; Repeat Interval</a:t>
            </a:r>
          </a:p>
          <a:p>
            <a:pPr lvl="1">
              <a:lnSpc>
                <a:spcPct val="120000"/>
              </a:lnSpc>
            </a:pPr>
            <a:r>
              <a:rPr lang="zh-CN" altLang="en-US" dirty="0" smtClean="0"/>
              <a:t>问题：结构相关（增多）；数据相关、控制相关引起的</a:t>
            </a:r>
            <a:r>
              <a:rPr lang="en-US" altLang="zh-CN" dirty="0" smtClean="0"/>
              <a:t>stall</a:t>
            </a:r>
            <a:r>
              <a:rPr lang="zh-CN" altLang="en-US" dirty="0" smtClean="0"/>
              <a:t>增多；有新的冲突源产生；定向路径增多；异常处理复杂</a:t>
            </a:r>
            <a:endParaRPr lang="en-US" altLang="zh-CN" dirty="0" smtClean="0"/>
          </a:p>
          <a:p>
            <a:pPr lvl="1">
              <a:lnSpc>
                <a:spcPct val="120000"/>
              </a:lnSpc>
            </a:pPr>
            <a:r>
              <a:rPr lang="en-US" altLang="zh-CN" dirty="0" smtClean="0"/>
              <a:t>MIPS R4000 8</a:t>
            </a:r>
            <a:r>
              <a:rPr lang="zh-CN" altLang="en-US" dirty="0" smtClean="0"/>
              <a:t>级流水线</a:t>
            </a:r>
            <a:endParaRPr lang="en-US" altLang="zh-CN" dirty="0" smtClean="0"/>
          </a:p>
          <a:p>
            <a:pPr lvl="2">
              <a:lnSpc>
                <a:spcPct val="120000"/>
              </a:lnSpc>
            </a:pPr>
            <a:r>
              <a:rPr lang="zh-CN" altLang="en-US" dirty="0" smtClean="0"/>
              <a:t>存储器操作分阶段 </a:t>
            </a:r>
            <a:r>
              <a:rPr lang="en-US" altLang="zh-CN" dirty="0" smtClean="0"/>
              <a:t>– load</a:t>
            </a:r>
            <a:r>
              <a:rPr lang="zh-CN" altLang="en-US" dirty="0" smtClean="0"/>
              <a:t>延迟为</a:t>
            </a:r>
            <a:r>
              <a:rPr lang="en-US" altLang="zh-CN" dirty="0" smtClean="0"/>
              <a:t>2</a:t>
            </a:r>
            <a:r>
              <a:rPr lang="zh-CN" altLang="en-US" dirty="0" smtClean="0"/>
              <a:t>个</a:t>
            </a:r>
            <a:r>
              <a:rPr lang="en-US" altLang="zh-CN" dirty="0" smtClean="0"/>
              <a:t>cycles</a:t>
            </a:r>
          </a:p>
          <a:p>
            <a:pPr lvl="2">
              <a:lnSpc>
                <a:spcPct val="120000"/>
              </a:lnSpc>
            </a:pPr>
            <a:r>
              <a:rPr lang="en-US" altLang="zh-CN" dirty="0" smtClean="0"/>
              <a:t>Branch</a:t>
            </a:r>
            <a:r>
              <a:rPr lang="zh-CN" altLang="en-US" dirty="0" smtClean="0"/>
              <a:t>操作在</a:t>
            </a:r>
            <a:r>
              <a:rPr lang="en-US" altLang="zh-CN" dirty="0" smtClean="0"/>
              <a:t>EX</a:t>
            </a:r>
            <a:r>
              <a:rPr lang="zh-CN" altLang="en-US" dirty="0" smtClean="0"/>
              <a:t>段确定分支方向</a:t>
            </a:r>
            <a:r>
              <a:rPr lang="en-US" altLang="zh-CN" dirty="0" smtClean="0"/>
              <a:t>- 3</a:t>
            </a:r>
            <a:r>
              <a:rPr lang="zh-CN" altLang="en-US" dirty="0" smtClean="0"/>
              <a:t>个</a:t>
            </a:r>
            <a:r>
              <a:rPr lang="en-US" altLang="zh-CN" dirty="0" smtClean="0"/>
              <a:t>cycles</a:t>
            </a:r>
            <a:r>
              <a:rPr lang="zh-CN" altLang="en-US" dirty="0" smtClean="0"/>
              <a:t>的延迟</a:t>
            </a:r>
            <a:endParaRPr lang="en-US" altLang="zh-CN" dirty="0" smtClean="0"/>
          </a:p>
          <a:p>
            <a:pPr lvl="2">
              <a:lnSpc>
                <a:spcPct val="120000"/>
              </a:lnSpc>
            </a:pPr>
            <a:r>
              <a:rPr lang="zh-CN" altLang="en-US" dirty="0" smtClean="0"/>
              <a:t>多个定向源 ：</a:t>
            </a:r>
            <a:r>
              <a:rPr lang="en-US" altLang="zh-CN" dirty="0" smtClean="0"/>
              <a:t>EX/DF</a:t>
            </a:r>
            <a:r>
              <a:rPr lang="zh-CN" altLang="en-US" dirty="0" smtClean="0"/>
              <a:t>，</a:t>
            </a:r>
            <a:r>
              <a:rPr lang="en-US" altLang="zh-CN" dirty="0" smtClean="0"/>
              <a:t>DF/DS</a:t>
            </a:r>
            <a:r>
              <a:rPr lang="zh-CN" altLang="en-US" dirty="0" smtClean="0"/>
              <a:t>，</a:t>
            </a:r>
            <a:r>
              <a:rPr lang="en-US" altLang="zh-CN" dirty="0" smtClean="0"/>
              <a:t>DS/TC</a:t>
            </a:r>
            <a:r>
              <a:rPr lang="zh-CN" altLang="en-US" dirty="0" smtClean="0"/>
              <a:t>，</a:t>
            </a:r>
            <a:r>
              <a:rPr lang="en-US" altLang="zh-CN" dirty="0" smtClean="0"/>
              <a:t>TC/WB</a:t>
            </a:r>
          </a:p>
          <a:p>
            <a:pPr lvl="1">
              <a:lnSpc>
                <a:spcPct val="120000"/>
              </a:lnSpc>
            </a:pPr>
            <a:r>
              <a:rPr lang="en-US" altLang="zh-CN" dirty="0" smtClean="0"/>
              <a:t>MIPS R4000</a:t>
            </a:r>
            <a:r>
              <a:rPr lang="zh-CN" altLang="en-US" dirty="0" smtClean="0"/>
              <a:t>的浮点数操作</a:t>
            </a:r>
            <a:endParaRPr lang="en-US" altLang="zh-CN" dirty="0" smtClean="0"/>
          </a:p>
          <a:p>
            <a:pPr lvl="2">
              <a:lnSpc>
                <a:spcPct val="120000"/>
              </a:lnSpc>
            </a:pPr>
            <a:endParaRPr lang="en-US" altLang="zh-CN" dirty="0" smtClean="0"/>
          </a:p>
          <a:p>
            <a:pPr lvl="2">
              <a:lnSpc>
                <a:spcPct val="120000"/>
              </a:lnSpc>
            </a:pPr>
            <a:endParaRPr lang="en-US" altLang="zh-CN" dirty="0" smtClean="0"/>
          </a:p>
          <a:p>
            <a:pPr lvl="1">
              <a:lnSpc>
                <a:spcPct val="120000"/>
              </a:lnSpc>
            </a:pPr>
            <a:endParaRPr lang="en-US" altLang="zh-CN" dirty="0" smtClean="0"/>
          </a:p>
        </p:txBody>
      </p:sp>
      <p:sp>
        <p:nvSpPr>
          <p:cNvPr id="2" name="日期占位符 1"/>
          <p:cNvSpPr>
            <a:spLocks noGrp="1"/>
          </p:cNvSpPr>
          <p:nvPr>
            <p:ph type="dt" sz="half" idx="10"/>
          </p:nvPr>
        </p:nvSpPr>
        <p:spPr/>
        <p:txBody>
          <a:bodyPr/>
          <a:lstStyle/>
          <a:p>
            <a:fld id="{1F06B709-A581-46DE-B60A-852FEF224A7A}" type="datetime1">
              <a:rPr lang="en-US" altLang="zh-CN" smtClean="0"/>
              <a:pPr/>
              <a:t>3/10/2020</a:t>
            </a:fld>
            <a:endParaRPr lang="zh-CN" altLang="en-US"/>
          </a:p>
        </p:txBody>
      </p:sp>
      <p:sp>
        <p:nvSpPr>
          <p:cNvPr id="1085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482807D-B572-4197-BF6A-643ACCC12525}" type="slidenum">
              <a:rPr lang="en-US" altLang="zh-CN" smtClean="0">
                <a:latin typeface="微软雅黑" panose="020B0503020204020204" pitchFamily="34" charset="-122"/>
              </a:rPr>
              <a:pPr/>
              <a:t>91</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41516618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r>
              <a:rPr lang="en-US" altLang="zh-CN" smtClean="0"/>
              <a:t>MIPS R4000 </a:t>
            </a:r>
            <a:r>
              <a:rPr lang="zh-CN" altLang="en-US" smtClean="0"/>
              <a:t>浮点数操作</a:t>
            </a:r>
          </a:p>
        </p:txBody>
      </p:sp>
      <p:sp>
        <p:nvSpPr>
          <p:cNvPr id="110597" name="Rectangle 3"/>
          <p:cNvSpPr>
            <a:spLocks noGrp="1" noChangeArrowheads="1"/>
          </p:cNvSpPr>
          <p:nvPr>
            <p:ph type="body" idx="1"/>
          </p:nvPr>
        </p:nvSpPr>
        <p:spPr/>
        <p:txBody>
          <a:bodyPr>
            <a:normAutofit fontScale="70000" lnSpcReduction="20000"/>
          </a:bodyPr>
          <a:lstStyle/>
          <a:p>
            <a:r>
              <a:rPr lang="en-US" altLang="zh-CN" dirty="0" smtClean="0"/>
              <a:t>3</a:t>
            </a:r>
            <a:r>
              <a:rPr lang="zh-CN" altLang="en-US" dirty="0" smtClean="0"/>
              <a:t>个功能部件组成：</a:t>
            </a:r>
            <a:r>
              <a:rPr lang="en-US" altLang="zh-CN" dirty="0" smtClean="0"/>
              <a:t>FP Adder, FP Multiplier, FP Divider</a:t>
            </a:r>
          </a:p>
          <a:p>
            <a:r>
              <a:rPr lang="zh-CN" altLang="en-US" dirty="0" smtClean="0"/>
              <a:t>在乘</a:t>
            </a:r>
            <a:r>
              <a:rPr lang="en-US" altLang="zh-CN" dirty="0" smtClean="0"/>
              <a:t>/</a:t>
            </a:r>
            <a:r>
              <a:rPr lang="zh-CN" altLang="en-US" dirty="0" smtClean="0"/>
              <a:t>除操作的最后一步要</a:t>
            </a:r>
            <a:r>
              <a:rPr lang="en-US" altLang="zh-CN" dirty="0" smtClean="0"/>
              <a:t> </a:t>
            </a:r>
            <a:r>
              <a:rPr lang="zh-CN" altLang="en-US" dirty="0" smtClean="0"/>
              <a:t>使用</a:t>
            </a:r>
            <a:r>
              <a:rPr lang="en-US" altLang="zh-CN" dirty="0" smtClean="0"/>
              <a:t>FP Adder </a:t>
            </a:r>
          </a:p>
          <a:p>
            <a:r>
              <a:rPr lang="en-US" altLang="zh-CN" dirty="0" smtClean="0"/>
              <a:t>FP</a:t>
            </a:r>
            <a:r>
              <a:rPr lang="zh-CN" altLang="en-US" dirty="0" smtClean="0"/>
              <a:t>操作需要</a:t>
            </a:r>
            <a:r>
              <a:rPr lang="en-US" altLang="zh-CN" dirty="0" smtClean="0"/>
              <a:t>2</a:t>
            </a:r>
            <a:r>
              <a:rPr lang="zh-CN" altLang="en-US" dirty="0" smtClean="0"/>
              <a:t>（</a:t>
            </a:r>
            <a:r>
              <a:rPr lang="en-US" altLang="zh-CN" dirty="0" smtClean="0"/>
              <a:t>negate</a:t>
            </a:r>
            <a:r>
              <a:rPr lang="zh-CN" altLang="en-US" dirty="0" smtClean="0"/>
              <a:t>）</a:t>
            </a:r>
            <a:r>
              <a:rPr lang="en-US" altLang="zh-CN" dirty="0" smtClean="0"/>
              <a:t>-112</a:t>
            </a:r>
            <a:r>
              <a:rPr lang="zh-CN" altLang="en-US" dirty="0" smtClean="0"/>
              <a:t>个（</a:t>
            </a:r>
            <a:r>
              <a:rPr lang="en-US" altLang="zh-CN" dirty="0" smtClean="0"/>
              <a:t>square root</a:t>
            </a:r>
            <a:r>
              <a:rPr lang="zh-CN" altLang="en-US" dirty="0" smtClean="0"/>
              <a:t>）</a:t>
            </a:r>
            <a:r>
              <a:rPr lang="en-US" altLang="zh-CN" dirty="0" smtClean="0"/>
              <a:t>cycles</a:t>
            </a:r>
            <a:endParaRPr lang="zh-CN" altLang="en-US" dirty="0" smtClean="0"/>
          </a:p>
          <a:p>
            <a:endParaRPr lang="en-US" altLang="zh-CN" dirty="0" smtClean="0"/>
          </a:p>
          <a:p>
            <a:r>
              <a:rPr lang="en-US" altLang="zh-CN" dirty="0" smtClean="0"/>
              <a:t>8 </a:t>
            </a:r>
            <a:r>
              <a:rPr lang="zh-CN" altLang="en-US" dirty="0" smtClean="0"/>
              <a:t>种类型的</a:t>
            </a:r>
            <a:r>
              <a:rPr lang="en-US" altLang="zh-CN" dirty="0" smtClean="0"/>
              <a:t>FP units:</a:t>
            </a:r>
          </a:p>
          <a:p>
            <a:pPr lvl="1"/>
            <a:r>
              <a:rPr lang="en-US" altLang="zh-CN" dirty="0" smtClean="0"/>
              <a:t>Stage	Functional unit	Description</a:t>
            </a:r>
          </a:p>
          <a:p>
            <a:pPr lvl="1"/>
            <a:r>
              <a:rPr lang="en-US" altLang="zh-CN" dirty="0" smtClean="0"/>
              <a:t>A		FP adder	Mantissa ADD stage </a:t>
            </a:r>
          </a:p>
          <a:p>
            <a:pPr lvl="1"/>
            <a:r>
              <a:rPr lang="en-US" altLang="zh-CN" dirty="0" smtClean="0"/>
              <a:t>D		FP divider	Divide pipeline stage</a:t>
            </a:r>
          </a:p>
          <a:p>
            <a:pPr lvl="1"/>
            <a:r>
              <a:rPr lang="en-US" altLang="zh-CN" dirty="0" smtClean="0"/>
              <a:t>E		FP multiplier	Exception test stage</a:t>
            </a:r>
          </a:p>
          <a:p>
            <a:pPr lvl="1"/>
            <a:r>
              <a:rPr lang="en-US" altLang="zh-CN" dirty="0" smtClean="0"/>
              <a:t>M	FP multiplier	First stage of multiplier</a:t>
            </a:r>
          </a:p>
          <a:p>
            <a:pPr lvl="1"/>
            <a:r>
              <a:rPr lang="en-US" altLang="zh-CN" dirty="0" smtClean="0"/>
              <a:t>N		FP multiplier	Second stage of multiplier</a:t>
            </a:r>
          </a:p>
          <a:p>
            <a:pPr lvl="1"/>
            <a:r>
              <a:rPr lang="en-US" altLang="zh-CN" dirty="0" smtClean="0"/>
              <a:t>R		FP adder	Rounding stage</a:t>
            </a:r>
          </a:p>
          <a:p>
            <a:pPr lvl="1"/>
            <a:r>
              <a:rPr lang="en-US" altLang="zh-CN" dirty="0" smtClean="0"/>
              <a:t>S		FP adder	Operand shift stage</a:t>
            </a:r>
          </a:p>
          <a:p>
            <a:pPr lvl="1"/>
            <a:r>
              <a:rPr lang="en-US" altLang="zh-CN" dirty="0" smtClean="0"/>
              <a:t>U		Unpack FP numbers</a:t>
            </a:r>
          </a:p>
        </p:txBody>
      </p:sp>
      <p:sp>
        <p:nvSpPr>
          <p:cNvPr id="2" name="日期占位符 1"/>
          <p:cNvSpPr>
            <a:spLocks noGrp="1"/>
          </p:cNvSpPr>
          <p:nvPr>
            <p:ph type="dt" sz="half" idx="10"/>
          </p:nvPr>
        </p:nvSpPr>
        <p:spPr/>
        <p:txBody>
          <a:bodyPr/>
          <a:lstStyle/>
          <a:p>
            <a:fld id="{A36B4F5C-CF3C-4669-ACBE-7000E4681184}" type="datetime1">
              <a:rPr lang="en-US" altLang="zh-CN" smtClean="0"/>
              <a:pPr/>
              <a:t>3/10/2020</a:t>
            </a:fld>
            <a:endParaRPr lang="zh-CN" altLang="en-US"/>
          </a:p>
        </p:txBody>
      </p:sp>
      <p:sp>
        <p:nvSpPr>
          <p:cNvPr id="11059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D881CEF-CCDD-4218-BB57-C5D5C06E04A0}" type="slidenum">
              <a:rPr lang="en-US" altLang="zh-CN" smtClean="0">
                <a:latin typeface="微软雅黑" panose="020B0503020204020204" pitchFamily="34" charset="-122"/>
              </a:rPr>
              <a:pPr/>
              <a:t>92</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616467050"/>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2" name="日期占位符 1"/>
          <p:cNvSpPr>
            <a:spLocks noGrp="1"/>
          </p:cNvSpPr>
          <p:nvPr>
            <p:ph type="dt" sz="half" idx="10"/>
          </p:nvPr>
        </p:nvSpPr>
        <p:spPr/>
        <p:txBody>
          <a:bodyPr/>
          <a:lstStyle/>
          <a:p>
            <a:fld id="{B622B13B-949F-4899-B067-F4042752A9AF}" type="datetime1">
              <a:rPr lang="en-US" altLang="zh-CN" smtClean="0"/>
              <a:pPr/>
              <a:t>3/10/2020</a:t>
            </a:fld>
            <a:endParaRPr lang="zh-CN" altLang="en-US"/>
          </a:p>
        </p:txBody>
      </p:sp>
      <p:sp>
        <p:nvSpPr>
          <p:cNvPr id="111620"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CFDF32A-BA68-476D-BFCC-F15CC27B4FB3}" type="slidenum">
              <a:rPr lang="en-US" altLang="zh-CN" smtClean="0"/>
              <a:pPr/>
              <a:t>93</a:t>
            </a:fld>
            <a:endParaRPr lang="en-US" altLang="zh-CN" dirty="0"/>
          </a:p>
        </p:txBody>
      </p:sp>
      <p:pic>
        <p:nvPicPr>
          <p:cNvPr id="111621"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09650"/>
            <a:ext cx="6731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2964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双精度浮点数操作延迟及初始化间隔</a:t>
            </a:r>
          </a:p>
        </p:txBody>
      </p:sp>
      <p:sp>
        <p:nvSpPr>
          <p:cNvPr id="2" name="日期占位符 1"/>
          <p:cNvSpPr>
            <a:spLocks noGrp="1"/>
          </p:cNvSpPr>
          <p:nvPr>
            <p:ph type="dt" sz="half" idx="10"/>
          </p:nvPr>
        </p:nvSpPr>
        <p:spPr/>
        <p:txBody>
          <a:bodyPr/>
          <a:lstStyle/>
          <a:p>
            <a:fld id="{A6CCCF0A-10B2-4E0E-A366-563B2AB2AAFC}" type="datetime1">
              <a:rPr lang="en-US" altLang="zh-CN" smtClean="0"/>
              <a:pPr/>
              <a:t>3/10/2020</a:t>
            </a:fld>
            <a:endParaRPr lang="zh-CN" altLang="en-US"/>
          </a:p>
        </p:txBody>
      </p:sp>
      <p:sp>
        <p:nvSpPr>
          <p:cNvPr id="112644"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19538AB8-2D22-40A9-ACFB-90E9361731FF}" type="slidenum">
              <a:rPr lang="en-US" altLang="zh-CN" smtClean="0">
                <a:latin typeface="微软雅黑" panose="020B0503020204020204" pitchFamily="34" charset="-122"/>
              </a:rPr>
              <a:pPr/>
              <a:t>94</a:t>
            </a:fld>
            <a:endParaRPr lang="en-US" altLang="zh-CN" dirty="0">
              <a:latin typeface="微软雅黑" panose="020B0503020204020204" pitchFamily="34" charset="-122"/>
            </a:endParaRPr>
          </a:p>
        </p:txBody>
      </p:sp>
      <p:grpSp>
        <p:nvGrpSpPr>
          <p:cNvPr id="112645" name="Group 2"/>
          <p:cNvGrpSpPr>
            <a:grpSpLocks/>
          </p:cNvGrpSpPr>
          <p:nvPr/>
        </p:nvGrpSpPr>
        <p:grpSpPr bwMode="auto">
          <a:xfrm>
            <a:off x="897924" y="1262449"/>
            <a:ext cx="7169150" cy="5029200"/>
            <a:chOff x="-3" y="-3"/>
            <a:chExt cx="3838" cy="2998"/>
          </a:xfrm>
        </p:grpSpPr>
        <p:grpSp>
          <p:nvGrpSpPr>
            <p:cNvPr id="112646" name="Group 3"/>
            <p:cNvGrpSpPr>
              <a:grpSpLocks/>
            </p:cNvGrpSpPr>
            <p:nvPr/>
          </p:nvGrpSpPr>
          <p:grpSpPr bwMode="auto">
            <a:xfrm>
              <a:off x="0" y="0"/>
              <a:ext cx="3832" cy="2992"/>
              <a:chOff x="0" y="0"/>
              <a:chExt cx="3832" cy="2992"/>
            </a:xfrm>
          </p:grpSpPr>
          <p:grpSp>
            <p:nvGrpSpPr>
              <p:cNvPr id="112648" name="Group 4"/>
              <p:cNvGrpSpPr>
                <a:grpSpLocks/>
              </p:cNvGrpSpPr>
              <p:nvPr/>
            </p:nvGrpSpPr>
            <p:grpSpPr bwMode="auto">
              <a:xfrm>
                <a:off x="0" y="0"/>
                <a:ext cx="717" cy="374"/>
                <a:chOff x="0" y="0"/>
                <a:chExt cx="717" cy="374"/>
              </a:xfrm>
            </p:grpSpPr>
            <p:sp>
              <p:nvSpPr>
                <p:cNvPr id="112742" name="Rectangle 5"/>
                <p:cNvSpPr>
                  <a:spLocks noChangeArrowheads="1"/>
                </p:cNvSpPr>
                <p:nvPr/>
              </p:nvSpPr>
              <p:spPr bwMode="auto">
                <a:xfrm>
                  <a:off x="43" y="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浮点指令</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43" name="Rectangle 6"/>
                <p:cNvSpPr>
                  <a:spLocks noChangeArrowheads="1"/>
                </p:cNvSpPr>
                <p:nvPr/>
              </p:nvSpPr>
              <p:spPr bwMode="auto">
                <a:xfrm>
                  <a:off x="0" y="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49" name="Group 7"/>
              <p:cNvGrpSpPr>
                <a:grpSpLocks/>
              </p:cNvGrpSpPr>
              <p:nvPr/>
            </p:nvGrpSpPr>
            <p:grpSpPr bwMode="auto">
              <a:xfrm>
                <a:off x="717" y="0"/>
                <a:ext cx="506" cy="374"/>
                <a:chOff x="717" y="0"/>
                <a:chExt cx="506" cy="374"/>
              </a:xfrm>
            </p:grpSpPr>
            <p:sp>
              <p:nvSpPr>
                <p:cNvPr id="112740" name="Rectangle 8"/>
                <p:cNvSpPr>
                  <a:spLocks noChangeArrowheads="1"/>
                </p:cNvSpPr>
                <p:nvPr/>
              </p:nvSpPr>
              <p:spPr bwMode="auto">
                <a:xfrm>
                  <a:off x="760" y="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黑体" panose="02010609060101010101" pitchFamily="49" charset="-122"/>
                      <a:ea typeface="黑体" panose="02010609060101010101" pitchFamily="49" charset="-122"/>
                    </a:rPr>
                    <a:t>延 迟</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41" name="Rectangle 9"/>
                <p:cNvSpPr>
                  <a:spLocks noChangeArrowheads="1"/>
                </p:cNvSpPr>
                <p:nvPr/>
              </p:nvSpPr>
              <p:spPr bwMode="auto">
                <a:xfrm>
                  <a:off x="717" y="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0" name="Group 10"/>
              <p:cNvGrpSpPr>
                <a:grpSpLocks/>
              </p:cNvGrpSpPr>
              <p:nvPr/>
            </p:nvGrpSpPr>
            <p:grpSpPr bwMode="auto">
              <a:xfrm>
                <a:off x="1223" y="0"/>
                <a:ext cx="716" cy="374"/>
                <a:chOff x="1223" y="0"/>
                <a:chExt cx="716" cy="374"/>
              </a:xfrm>
            </p:grpSpPr>
            <p:sp>
              <p:nvSpPr>
                <p:cNvPr id="112738" name="Rectangle 11"/>
                <p:cNvSpPr>
                  <a:spLocks noChangeArrowheads="1"/>
                </p:cNvSpPr>
                <p:nvPr/>
              </p:nvSpPr>
              <p:spPr bwMode="auto">
                <a:xfrm>
                  <a:off x="1266" y="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初始化</a:t>
                  </a:r>
                </a:p>
                <a:p>
                  <a:pPr algn="ctr">
                    <a:lnSpc>
                      <a:spcPct val="90000"/>
                    </a:lnSpc>
                  </a:pPr>
                  <a:r>
                    <a:rPr lang="zh-CN" altLang="en-US" sz="2400" baseline="-25000" dirty="0">
                      <a:latin typeface="微软雅黑" panose="020B0503020204020204" pitchFamily="34" charset="-122"/>
                      <a:ea typeface="黑体" panose="02010609060101010101" pitchFamily="49" charset="-122"/>
                    </a:rPr>
                    <a:t>间隔</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9" name="Rectangle 12"/>
                <p:cNvSpPr>
                  <a:spLocks noChangeArrowheads="1"/>
                </p:cNvSpPr>
                <p:nvPr/>
              </p:nvSpPr>
              <p:spPr bwMode="auto">
                <a:xfrm>
                  <a:off x="1223" y="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1" name="Group 13"/>
              <p:cNvGrpSpPr>
                <a:grpSpLocks/>
              </p:cNvGrpSpPr>
              <p:nvPr/>
            </p:nvGrpSpPr>
            <p:grpSpPr bwMode="auto">
              <a:xfrm>
                <a:off x="1939" y="0"/>
                <a:ext cx="1893" cy="374"/>
                <a:chOff x="1939" y="0"/>
                <a:chExt cx="1893" cy="374"/>
              </a:xfrm>
            </p:grpSpPr>
            <p:sp>
              <p:nvSpPr>
                <p:cNvPr id="112736" name="Rectangle 14"/>
                <p:cNvSpPr>
                  <a:spLocks noChangeArrowheads="1"/>
                </p:cNvSpPr>
                <p:nvPr/>
              </p:nvSpPr>
              <p:spPr bwMode="auto">
                <a:xfrm>
                  <a:off x="1982" y="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使用的流水段</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7" name="Rectangle 15"/>
                <p:cNvSpPr>
                  <a:spLocks noChangeArrowheads="1"/>
                </p:cNvSpPr>
                <p:nvPr/>
              </p:nvSpPr>
              <p:spPr bwMode="auto">
                <a:xfrm>
                  <a:off x="1939" y="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2" name="Group 16"/>
              <p:cNvGrpSpPr>
                <a:grpSpLocks/>
              </p:cNvGrpSpPr>
              <p:nvPr/>
            </p:nvGrpSpPr>
            <p:grpSpPr bwMode="auto">
              <a:xfrm>
                <a:off x="0" y="374"/>
                <a:ext cx="717" cy="374"/>
                <a:chOff x="0" y="374"/>
                <a:chExt cx="717" cy="374"/>
              </a:xfrm>
            </p:grpSpPr>
            <p:sp>
              <p:nvSpPr>
                <p:cNvPr id="112734" name="Rectangle 17"/>
                <p:cNvSpPr>
                  <a:spLocks noChangeArrowheads="1"/>
                </p:cNvSpPr>
                <p:nvPr/>
              </p:nvSpPr>
              <p:spPr bwMode="auto">
                <a:xfrm>
                  <a:off x="43" y="37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加、减</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5" name="Rectangle 18"/>
                <p:cNvSpPr>
                  <a:spLocks noChangeArrowheads="1"/>
                </p:cNvSpPr>
                <p:nvPr/>
              </p:nvSpPr>
              <p:spPr bwMode="auto">
                <a:xfrm>
                  <a:off x="0" y="37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3" name="Group 19"/>
              <p:cNvGrpSpPr>
                <a:grpSpLocks/>
              </p:cNvGrpSpPr>
              <p:nvPr/>
            </p:nvGrpSpPr>
            <p:grpSpPr bwMode="auto">
              <a:xfrm>
                <a:off x="717" y="374"/>
                <a:ext cx="506" cy="374"/>
                <a:chOff x="717" y="374"/>
                <a:chExt cx="506" cy="374"/>
              </a:xfrm>
            </p:grpSpPr>
            <p:sp>
              <p:nvSpPr>
                <p:cNvPr id="112732" name="Rectangle 20"/>
                <p:cNvSpPr>
                  <a:spLocks noChangeArrowheads="1"/>
                </p:cNvSpPr>
                <p:nvPr/>
              </p:nvSpPr>
              <p:spPr bwMode="auto">
                <a:xfrm>
                  <a:off x="760" y="37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3" name="Rectangle 21"/>
                <p:cNvSpPr>
                  <a:spLocks noChangeArrowheads="1"/>
                </p:cNvSpPr>
                <p:nvPr/>
              </p:nvSpPr>
              <p:spPr bwMode="auto">
                <a:xfrm>
                  <a:off x="717" y="37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4" name="Group 22"/>
              <p:cNvGrpSpPr>
                <a:grpSpLocks/>
              </p:cNvGrpSpPr>
              <p:nvPr/>
            </p:nvGrpSpPr>
            <p:grpSpPr bwMode="auto">
              <a:xfrm>
                <a:off x="1223" y="374"/>
                <a:ext cx="716" cy="374"/>
                <a:chOff x="1223" y="374"/>
                <a:chExt cx="716" cy="374"/>
              </a:xfrm>
            </p:grpSpPr>
            <p:sp>
              <p:nvSpPr>
                <p:cNvPr id="112730" name="Rectangle 23"/>
                <p:cNvSpPr>
                  <a:spLocks noChangeArrowheads="1"/>
                </p:cNvSpPr>
                <p:nvPr/>
              </p:nvSpPr>
              <p:spPr bwMode="auto">
                <a:xfrm>
                  <a:off x="1266" y="37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1" name="Rectangle 24"/>
                <p:cNvSpPr>
                  <a:spLocks noChangeArrowheads="1"/>
                </p:cNvSpPr>
                <p:nvPr/>
              </p:nvSpPr>
              <p:spPr bwMode="auto">
                <a:xfrm>
                  <a:off x="1223" y="37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5" name="Group 25"/>
              <p:cNvGrpSpPr>
                <a:grpSpLocks/>
              </p:cNvGrpSpPr>
              <p:nvPr/>
            </p:nvGrpSpPr>
            <p:grpSpPr bwMode="auto">
              <a:xfrm>
                <a:off x="1939" y="374"/>
                <a:ext cx="1893" cy="374"/>
                <a:chOff x="1939" y="374"/>
                <a:chExt cx="1893" cy="374"/>
              </a:xfrm>
            </p:grpSpPr>
            <p:sp>
              <p:nvSpPr>
                <p:cNvPr id="112728" name="Rectangle 26"/>
                <p:cNvSpPr>
                  <a:spLocks noChangeArrowheads="1"/>
                </p:cNvSpPr>
                <p:nvPr/>
              </p:nvSpPr>
              <p:spPr bwMode="auto">
                <a:xfrm>
                  <a:off x="1982" y="37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U,S+A,A+R,R+S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9" name="Rectangle 27"/>
                <p:cNvSpPr>
                  <a:spLocks noChangeArrowheads="1"/>
                </p:cNvSpPr>
                <p:nvPr/>
              </p:nvSpPr>
              <p:spPr bwMode="auto">
                <a:xfrm>
                  <a:off x="1939" y="37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6" name="Group 28"/>
              <p:cNvGrpSpPr>
                <a:grpSpLocks/>
              </p:cNvGrpSpPr>
              <p:nvPr/>
            </p:nvGrpSpPr>
            <p:grpSpPr bwMode="auto">
              <a:xfrm>
                <a:off x="0" y="748"/>
                <a:ext cx="717" cy="374"/>
                <a:chOff x="0" y="748"/>
                <a:chExt cx="717" cy="374"/>
              </a:xfrm>
            </p:grpSpPr>
            <p:sp>
              <p:nvSpPr>
                <p:cNvPr id="112726" name="Rectangle 29"/>
                <p:cNvSpPr>
                  <a:spLocks noChangeArrowheads="1"/>
                </p:cNvSpPr>
                <p:nvPr/>
              </p:nvSpPr>
              <p:spPr bwMode="auto">
                <a:xfrm>
                  <a:off x="43" y="74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乘</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7" name="Rectangle 30"/>
                <p:cNvSpPr>
                  <a:spLocks noChangeArrowheads="1"/>
                </p:cNvSpPr>
                <p:nvPr/>
              </p:nvSpPr>
              <p:spPr bwMode="auto">
                <a:xfrm>
                  <a:off x="0" y="74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7" name="Group 31"/>
              <p:cNvGrpSpPr>
                <a:grpSpLocks/>
              </p:cNvGrpSpPr>
              <p:nvPr/>
            </p:nvGrpSpPr>
            <p:grpSpPr bwMode="auto">
              <a:xfrm>
                <a:off x="717" y="748"/>
                <a:ext cx="506" cy="374"/>
                <a:chOff x="717" y="748"/>
                <a:chExt cx="506" cy="374"/>
              </a:xfrm>
            </p:grpSpPr>
            <p:sp>
              <p:nvSpPr>
                <p:cNvPr id="112724" name="Rectangle 32"/>
                <p:cNvSpPr>
                  <a:spLocks noChangeArrowheads="1"/>
                </p:cNvSpPr>
                <p:nvPr/>
              </p:nvSpPr>
              <p:spPr bwMode="auto">
                <a:xfrm>
                  <a:off x="760" y="74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8</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5" name="Rectangle 33"/>
                <p:cNvSpPr>
                  <a:spLocks noChangeArrowheads="1"/>
                </p:cNvSpPr>
                <p:nvPr/>
              </p:nvSpPr>
              <p:spPr bwMode="auto">
                <a:xfrm>
                  <a:off x="717" y="74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8" name="Group 34"/>
              <p:cNvGrpSpPr>
                <a:grpSpLocks/>
              </p:cNvGrpSpPr>
              <p:nvPr/>
            </p:nvGrpSpPr>
            <p:grpSpPr bwMode="auto">
              <a:xfrm>
                <a:off x="1223" y="748"/>
                <a:ext cx="716" cy="374"/>
                <a:chOff x="1223" y="748"/>
                <a:chExt cx="716" cy="374"/>
              </a:xfrm>
            </p:grpSpPr>
            <p:sp>
              <p:nvSpPr>
                <p:cNvPr id="112722" name="Rectangle 35"/>
                <p:cNvSpPr>
                  <a:spLocks noChangeArrowheads="1"/>
                </p:cNvSpPr>
                <p:nvPr/>
              </p:nvSpPr>
              <p:spPr bwMode="auto">
                <a:xfrm>
                  <a:off x="1266" y="74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3" name="Rectangle 36"/>
                <p:cNvSpPr>
                  <a:spLocks noChangeArrowheads="1"/>
                </p:cNvSpPr>
                <p:nvPr/>
              </p:nvSpPr>
              <p:spPr bwMode="auto">
                <a:xfrm>
                  <a:off x="1223" y="74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9" name="Group 37"/>
              <p:cNvGrpSpPr>
                <a:grpSpLocks/>
              </p:cNvGrpSpPr>
              <p:nvPr/>
            </p:nvGrpSpPr>
            <p:grpSpPr bwMode="auto">
              <a:xfrm>
                <a:off x="1939" y="748"/>
                <a:ext cx="1893" cy="374"/>
                <a:chOff x="1939" y="748"/>
                <a:chExt cx="1893" cy="374"/>
              </a:xfrm>
            </p:grpSpPr>
            <p:sp>
              <p:nvSpPr>
                <p:cNvPr id="112720" name="Rectangle 38"/>
                <p:cNvSpPr>
                  <a:spLocks noChangeArrowheads="1"/>
                </p:cNvSpPr>
                <p:nvPr/>
              </p:nvSpPr>
              <p:spPr bwMode="auto">
                <a:xfrm>
                  <a:off x="1982" y="74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U,E+M,M,M,M,N,N+A,R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1" name="Rectangle 39"/>
                <p:cNvSpPr>
                  <a:spLocks noChangeArrowheads="1"/>
                </p:cNvSpPr>
                <p:nvPr/>
              </p:nvSpPr>
              <p:spPr bwMode="auto">
                <a:xfrm>
                  <a:off x="1939" y="74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0" name="Group 40"/>
              <p:cNvGrpSpPr>
                <a:grpSpLocks/>
              </p:cNvGrpSpPr>
              <p:nvPr/>
            </p:nvGrpSpPr>
            <p:grpSpPr bwMode="auto">
              <a:xfrm>
                <a:off x="0" y="1122"/>
                <a:ext cx="717" cy="374"/>
                <a:chOff x="0" y="1122"/>
                <a:chExt cx="717" cy="374"/>
              </a:xfrm>
            </p:grpSpPr>
            <p:sp>
              <p:nvSpPr>
                <p:cNvPr id="112718" name="Rectangle 41"/>
                <p:cNvSpPr>
                  <a:spLocks noChangeArrowheads="1"/>
                </p:cNvSpPr>
                <p:nvPr/>
              </p:nvSpPr>
              <p:spPr bwMode="auto">
                <a:xfrm>
                  <a:off x="43" y="1122"/>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除</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9" name="Rectangle 42"/>
                <p:cNvSpPr>
                  <a:spLocks noChangeArrowheads="1"/>
                </p:cNvSpPr>
                <p:nvPr/>
              </p:nvSpPr>
              <p:spPr bwMode="auto">
                <a:xfrm>
                  <a:off x="0" y="1122"/>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1" name="Group 43"/>
              <p:cNvGrpSpPr>
                <a:grpSpLocks/>
              </p:cNvGrpSpPr>
              <p:nvPr/>
            </p:nvGrpSpPr>
            <p:grpSpPr bwMode="auto">
              <a:xfrm>
                <a:off x="717" y="1122"/>
                <a:ext cx="506" cy="374"/>
                <a:chOff x="717" y="1122"/>
                <a:chExt cx="506" cy="374"/>
              </a:xfrm>
            </p:grpSpPr>
            <p:sp>
              <p:nvSpPr>
                <p:cNvPr id="112716" name="Rectangle 44"/>
                <p:cNvSpPr>
                  <a:spLocks noChangeArrowheads="1"/>
                </p:cNvSpPr>
                <p:nvPr/>
              </p:nvSpPr>
              <p:spPr bwMode="auto">
                <a:xfrm>
                  <a:off x="760" y="1122"/>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36</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7" name="Rectangle 45"/>
                <p:cNvSpPr>
                  <a:spLocks noChangeArrowheads="1"/>
                </p:cNvSpPr>
                <p:nvPr/>
              </p:nvSpPr>
              <p:spPr bwMode="auto">
                <a:xfrm>
                  <a:off x="717" y="1122"/>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2" name="Group 46"/>
              <p:cNvGrpSpPr>
                <a:grpSpLocks/>
              </p:cNvGrpSpPr>
              <p:nvPr/>
            </p:nvGrpSpPr>
            <p:grpSpPr bwMode="auto">
              <a:xfrm>
                <a:off x="1223" y="1122"/>
                <a:ext cx="716" cy="374"/>
                <a:chOff x="1223" y="1122"/>
                <a:chExt cx="716" cy="374"/>
              </a:xfrm>
            </p:grpSpPr>
            <p:sp>
              <p:nvSpPr>
                <p:cNvPr id="112714" name="Rectangle 47"/>
                <p:cNvSpPr>
                  <a:spLocks noChangeArrowheads="1"/>
                </p:cNvSpPr>
                <p:nvPr/>
              </p:nvSpPr>
              <p:spPr bwMode="auto">
                <a:xfrm>
                  <a:off x="1266" y="1122"/>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35</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5" name="Rectangle 48"/>
                <p:cNvSpPr>
                  <a:spLocks noChangeArrowheads="1"/>
                </p:cNvSpPr>
                <p:nvPr/>
              </p:nvSpPr>
              <p:spPr bwMode="auto">
                <a:xfrm>
                  <a:off x="1223" y="1122"/>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3" name="Group 49"/>
              <p:cNvGrpSpPr>
                <a:grpSpLocks/>
              </p:cNvGrpSpPr>
              <p:nvPr/>
            </p:nvGrpSpPr>
            <p:grpSpPr bwMode="auto">
              <a:xfrm>
                <a:off x="1939" y="1122"/>
                <a:ext cx="1893" cy="374"/>
                <a:chOff x="1939" y="1122"/>
                <a:chExt cx="1893" cy="374"/>
              </a:xfrm>
            </p:grpSpPr>
            <p:sp>
              <p:nvSpPr>
                <p:cNvPr id="112712" name="Rectangle 50"/>
                <p:cNvSpPr>
                  <a:spLocks noChangeArrowheads="1"/>
                </p:cNvSpPr>
                <p:nvPr/>
              </p:nvSpPr>
              <p:spPr bwMode="auto">
                <a:xfrm>
                  <a:off x="1982" y="1122"/>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U,A,R,D</a:t>
                  </a:r>
                  <a:r>
                    <a:rPr lang="en-US" altLang="zh-CN" sz="1400" baseline="30000" dirty="0">
                      <a:latin typeface="微软雅黑" panose="020B0503020204020204" pitchFamily="34" charset="-122"/>
                      <a:ea typeface="楷体_GB2312" pitchFamily="49" charset="-122"/>
                    </a:rPr>
                    <a:t>28</a:t>
                  </a:r>
                  <a:r>
                    <a:rPr lang="en-US" altLang="zh-CN" sz="1600" dirty="0">
                      <a:latin typeface="微软雅黑" panose="020B0503020204020204" pitchFamily="34" charset="-122"/>
                      <a:ea typeface="楷体_GB2312" pitchFamily="49" charset="-122"/>
                    </a:rPr>
                    <a:t>,D+A,D+R,D+A,D+R,A,R</a:t>
                  </a:r>
                  <a:endParaRPr lang="en-US" altLang="zh-CN" sz="2400" baseline="-25000" dirty="0">
                    <a:latin typeface="微软雅黑" panose="020B0503020204020204" pitchFamily="34" charset="-122"/>
                    <a:ea typeface="楷体_GB2312" pitchFamily="49" charset="-122"/>
                  </a:endParaRPr>
                </a:p>
              </p:txBody>
            </p:sp>
            <p:sp>
              <p:nvSpPr>
                <p:cNvPr id="112713" name="Rectangle 51"/>
                <p:cNvSpPr>
                  <a:spLocks noChangeArrowheads="1"/>
                </p:cNvSpPr>
                <p:nvPr/>
              </p:nvSpPr>
              <p:spPr bwMode="auto">
                <a:xfrm>
                  <a:off x="1939" y="1122"/>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4" name="Group 52"/>
              <p:cNvGrpSpPr>
                <a:grpSpLocks/>
              </p:cNvGrpSpPr>
              <p:nvPr/>
            </p:nvGrpSpPr>
            <p:grpSpPr bwMode="auto">
              <a:xfrm>
                <a:off x="0" y="1496"/>
                <a:ext cx="717" cy="374"/>
                <a:chOff x="0" y="1496"/>
                <a:chExt cx="717" cy="374"/>
              </a:xfrm>
            </p:grpSpPr>
            <p:sp>
              <p:nvSpPr>
                <p:cNvPr id="112710" name="Rectangle 53"/>
                <p:cNvSpPr>
                  <a:spLocks noChangeArrowheads="1"/>
                </p:cNvSpPr>
                <p:nvPr/>
              </p:nvSpPr>
              <p:spPr bwMode="auto">
                <a:xfrm>
                  <a:off x="43" y="1496"/>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求平方根</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1" name="Rectangle 54"/>
                <p:cNvSpPr>
                  <a:spLocks noChangeArrowheads="1"/>
                </p:cNvSpPr>
                <p:nvPr/>
              </p:nvSpPr>
              <p:spPr bwMode="auto">
                <a:xfrm>
                  <a:off x="0" y="1496"/>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5" name="Group 55"/>
              <p:cNvGrpSpPr>
                <a:grpSpLocks/>
              </p:cNvGrpSpPr>
              <p:nvPr/>
            </p:nvGrpSpPr>
            <p:grpSpPr bwMode="auto">
              <a:xfrm>
                <a:off x="717" y="1496"/>
                <a:ext cx="506" cy="374"/>
                <a:chOff x="717" y="1496"/>
                <a:chExt cx="506" cy="374"/>
              </a:xfrm>
            </p:grpSpPr>
            <p:sp>
              <p:nvSpPr>
                <p:cNvPr id="112708" name="Rectangle 56"/>
                <p:cNvSpPr>
                  <a:spLocks noChangeArrowheads="1"/>
                </p:cNvSpPr>
                <p:nvPr/>
              </p:nvSpPr>
              <p:spPr bwMode="auto">
                <a:xfrm>
                  <a:off x="760" y="1496"/>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9" name="Rectangle 57"/>
                <p:cNvSpPr>
                  <a:spLocks noChangeArrowheads="1"/>
                </p:cNvSpPr>
                <p:nvPr/>
              </p:nvSpPr>
              <p:spPr bwMode="auto">
                <a:xfrm>
                  <a:off x="717" y="1496"/>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6" name="Group 58"/>
              <p:cNvGrpSpPr>
                <a:grpSpLocks/>
              </p:cNvGrpSpPr>
              <p:nvPr/>
            </p:nvGrpSpPr>
            <p:grpSpPr bwMode="auto">
              <a:xfrm>
                <a:off x="1223" y="1496"/>
                <a:ext cx="716" cy="374"/>
                <a:chOff x="1223" y="1496"/>
                <a:chExt cx="716" cy="374"/>
              </a:xfrm>
            </p:grpSpPr>
            <p:sp>
              <p:nvSpPr>
                <p:cNvPr id="112706" name="Rectangle 59"/>
                <p:cNvSpPr>
                  <a:spLocks noChangeArrowheads="1"/>
                </p:cNvSpPr>
                <p:nvPr/>
              </p:nvSpPr>
              <p:spPr bwMode="auto">
                <a:xfrm>
                  <a:off x="1266" y="1496"/>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7" name="Rectangle 60"/>
                <p:cNvSpPr>
                  <a:spLocks noChangeArrowheads="1"/>
                </p:cNvSpPr>
                <p:nvPr/>
              </p:nvSpPr>
              <p:spPr bwMode="auto">
                <a:xfrm>
                  <a:off x="1223" y="1496"/>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7" name="Group 61"/>
              <p:cNvGrpSpPr>
                <a:grpSpLocks/>
              </p:cNvGrpSpPr>
              <p:nvPr/>
            </p:nvGrpSpPr>
            <p:grpSpPr bwMode="auto">
              <a:xfrm>
                <a:off x="1939" y="1496"/>
                <a:ext cx="1893" cy="374"/>
                <a:chOff x="1939" y="1496"/>
                <a:chExt cx="1893" cy="374"/>
              </a:xfrm>
            </p:grpSpPr>
            <p:sp>
              <p:nvSpPr>
                <p:cNvPr id="112704" name="Rectangle 62"/>
                <p:cNvSpPr>
                  <a:spLocks noChangeArrowheads="1"/>
                </p:cNvSpPr>
                <p:nvPr/>
              </p:nvSpPr>
              <p:spPr bwMode="auto">
                <a:xfrm>
                  <a:off x="1982" y="1496"/>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U,E,(A+R) </a:t>
                  </a:r>
                  <a:r>
                    <a:rPr lang="en-US" altLang="zh-CN" sz="1600" baseline="30000" dirty="0">
                      <a:latin typeface="微软雅黑" panose="020B0503020204020204" pitchFamily="34" charset="-122"/>
                      <a:ea typeface="楷体_GB2312" pitchFamily="49" charset="-122"/>
                    </a:rPr>
                    <a:t>108</a:t>
                  </a:r>
                  <a:r>
                    <a:rPr lang="en-US" altLang="zh-CN" sz="1600" dirty="0">
                      <a:latin typeface="微软雅黑" panose="020B0503020204020204" pitchFamily="34" charset="-122"/>
                      <a:ea typeface="楷体_GB2312" pitchFamily="49" charset="-122"/>
                    </a:rPr>
                    <a:t>,A,R</a:t>
                  </a:r>
                  <a:endParaRPr lang="en-US" altLang="zh-CN" sz="1600" baseline="-25000" dirty="0">
                    <a:latin typeface="微软雅黑" panose="020B0503020204020204" pitchFamily="34" charset="-122"/>
                    <a:ea typeface="楷体_GB2312" pitchFamily="49" charset="-122"/>
                  </a:endParaRPr>
                </a:p>
              </p:txBody>
            </p:sp>
            <p:sp>
              <p:nvSpPr>
                <p:cNvPr id="112705" name="Rectangle 63"/>
                <p:cNvSpPr>
                  <a:spLocks noChangeArrowheads="1"/>
                </p:cNvSpPr>
                <p:nvPr/>
              </p:nvSpPr>
              <p:spPr bwMode="auto">
                <a:xfrm>
                  <a:off x="1939" y="1496"/>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8" name="Group 64"/>
              <p:cNvGrpSpPr>
                <a:grpSpLocks/>
              </p:cNvGrpSpPr>
              <p:nvPr/>
            </p:nvGrpSpPr>
            <p:grpSpPr bwMode="auto">
              <a:xfrm>
                <a:off x="0" y="1870"/>
                <a:ext cx="717" cy="374"/>
                <a:chOff x="0" y="1870"/>
                <a:chExt cx="717" cy="374"/>
              </a:xfrm>
            </p:grpSpPr>
            <p:sp>
              <p:nvSpPr>
                <p:cNvPr id="112702" name="Rectangle 65"/>
                <p:cNvSpPr>
                  <a:spLocks noChangeArrowheads="1"/>
                </p:cNvSpPr>
                <p:nvPr/>
              </p:nvSpPr>
              <p:spPr bwMode="auto">
                <a:xfrm>
                  <a:off x="43" y="187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取反</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3" name="Rectangle 66"/>
                <p:cNvSpPr>
                  <a:spLocks noChangeArrowheads="1"/>
                </p:cNvSpPr>
                <p:nvPr/>
              </p:nvSpPr>
              <p:spPr bwMode="auto">
                <a:xfrm>
                  <a:off x="0" y="187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9" name="Group 67"/>
              <p:cNvGrpSpPr>
                <a:grpSpLocks/>
              </p:cNvGrpSpPr>
              <p:nvPr/>
            </p:nvGrpSpPr>
            <p:grpSpPr bwMode="auto">
              <a:xfrm>
                <a:off x="717" y="1870"/>
                <a:ext cx="506" cy="374"/>
                <a:chOff x="717" y="1870"/>
                <a:chExt cx="506" cy="374"/>
              </a:xfrm>
            </p:grpSpPr>
            <p:sp>
              <p:nvSpPr>
                <p:cNvPr id="112700" name="Rectangle 68"/>
                <p:cNvSpPr>
                  <a:spLocks noChangeArrowheads="1"/>
                </p:cNvSpPr>
                <p:nvPr/>
              </p:nvSpPr>
              <p:spPr bwMode="auto">
                <a:xfrm>
                  <a:off x="760" y="187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1" name="Rectangle 69"/>
                <p:cNvSpPr>
                  <a:spLocks noChangeArrowheads="1"/>
                </p:cNvSpPr>
                <p:nvPr/>
              </p:nvSpPr>
              <p:spPr bwMode="auto">
                <a:xfrm>
                  <a:off x="717" y="187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0" name="Group 70"/>
              <p:cNvGrpSpPr>
                <a:grpSpLocks/>
              </p:cNvGrpSpPr>
              <p:nvPr/>
            </p:nvGrpSpPr>
            <p:grpSpPr bwMode="auto">
              <a:xfrm>
                <a:off x="1223" y="1870"/>
                <a:ext cx="716" cy="374"/>
                <a:chOff x="1223" y="1870"/>
                <a:chExt cx="716" cy="374"/>
              </a:xfrm>
            </p:grpSpPr>
            <p:sp>
              <p:nvSpPr>
                <p:cNvPr id="112698" name="Rectangle 71"/>
                <p:cNvSpPr>
                  <a:spLocks noChangeArrowheads="1"/>
                </p:cNvSpPr>
                <p:nvPr/>
              </p:nvSpPr>
              <p:spPr bwMode="auto">
                <a:xfrm>
                  <a:off x="1266" y="187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9" name="Rectangle 72"/>
                <p:cNvSpPr>
                  <a:spLocks noChangeArrowheads="1"/>
                </p:cNvSpPr>
                <p:nvPr/>
              </p:nvSpPr>
              <p:spPr bwMode="auto">
                <a:xfrm>
                  <a:off x="1223" y="187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1" name="Group 73"/>
              <p:cNvGrpSpPr>
                <a:grpSpLocks/>
              </p:cNvGrpSpPr>
              <p:nvPr/>
            </p:nvGrpSpPr>
            <p:grpSpPr bwMode="auto">
              <a:xfrm>
                <a:off x="1939" y="1870"/>
                <a:ext cx="1893" cy="374"/>
                <a:chOff x="1939" y="1870"/>
                <a:chExt cx="1893" cy="374"/>
              </a:xfrm>
            </p:grpSpPr>
            <p:sp>
              <p:nvSpPr>
                <p:cNvPr id="112696" name="Rectangle 74"/>
                <p:cNvSpPr>
                  <a:spLocks noChangeArrowheads="1"/>
                </p:cNvSpPr>
                <p:nvPr/>
              </p:nvSpPr>
              <p:spPr bwMode="auto">
                <a:xfrm>
                  <a:off x="1982" y="187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7" name="Rectangle 75"/>
                <p:cNvSpPr>
                  <a:spLocks noChangeArrowheads="1"/>
                </p:cNvSpPr>
                <p:nvPr/>
              </p:nvSpPr>
              <p:spPr bwMode="auto">
                <a:xfrm>
                  <a:off x="1939" y="187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2" name="Group 76"/>
              <p:cNvGrpSpPr>
                <a:grpSpLocks/>
              </p:cNvGrpSpPr>
              <p:nvPr/>
            </p:nvGrpSpPr>
            <p:grpSpPr bwMode="auto">
              <a:xfrm>
                <a:off x="0" y="2244"/>
                <a:ext cx="717" cy="374"/>
                <a:chOff x="0" y="2244"/>
                <a:chExt cx="717" cy="374"/>
              </a:xfrm>
            </p:grpSpPr>
            <p:sp>
              <p:nvSpPr>
                <p:cNvPr id="112694" name="Rectangle 77"/>
                <p:cNvSpPr>
                  <a:spLocks noChangeArrowheads="1"/>
                </p:cNvSpPr>
                <p:nvPr/>
              </p:nvSpPr>
              <p:spPr bwMode="auto">
                <a:xfrm>
                  <a:off x="43" y="224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求绝对值</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5" name="Rectangle 78"/>
                <p:cNvSpPr>
                  <a:spLocks noChangeArrowheads="1"/>
                </p:cNvSpPr>
                <p:nvPr/>
              </p:nvSpPr>
              <p:spPr bwMode="auto">
                <a:xfrm>
                  <a:off x="0" y="224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3" name="Group 79"/>
              <p:cNvGrpSpPr>
                <a:grpSpLocks/>
              </p:cNvGrpSpPr>
              <p:nvPr/>
            </p:nvGrpSpPr>
            <p:grpSpPr bwMode="auto">
              <a:xfrm>
                <a:off x="717" y="2244"/>
                <a:ext cx="506" cy="374"/>
                <a:chOff x="717" y="2244"/>
                <a:chExt cx="506" cy="374"/>
              </a:xfrm>
            </p:grpSpPr>
            <p:sp>
              <p:nvSpPr>
                <p:cNvPr id="112692" name="Rectangle 80"/>
                <p:cNvSpPr>
                  <a:spLocks noChangeArrowheads="1"/>
                </p:cNvSpPr>
                <p:nvPr/>
              </p:nvSpPr>
              <p:spPr bwMode="auto">
                <a:xfrm>
                  <a:off x="760" y="224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3" name="Rectangle 81"/>
                <p:cNvSpPr>
                  <a:spLocks noChangeArrowheads="1"/>
                </p:cNvSpPr>
                <p:nvPr/>
              </p:nvSpPr>
              <p:spPr bwMode="auto">
                <a:xfrm>
                  <a:off x="717" y="224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4" name="Group 82"/>
              <p:cNvGrpSpPr>
                <a:grpSpLocks/>
              </p:cNvGrpSpPr>
              <p:nvPr/>
            </p:nvGrpSpPr>
            <p:grpSpPr bwMode="auto">
              <a:xfrm>
                <a:off x="1223" y="2244"/>
                <a:ext cx="716" cy="374"/>
                <a:chOff x="1223" y="2244"/>
                <a:chExt cx="716" cy="374"/>
              </a:xfrm>
            </p:grpSpPr>
            <p:sp>
              <p:nvSpPr>
                <p:cNvPr id="112690" name="Rectangle 83"/>
                <p:cNvSpPr>
                  <a:spLocks noChangeArrowheads="1"/>
                </p:cNvSpPr>
                <p:nvPr/>
              </p:nvSpPr>
              <p:spPr bwMode="auto">
                <a:xfrm>
                  <a:off x="1266" y="224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1" name="Rectangle 84"/>
                <p:cNvSpPr>
                  <a:spLocks noChangeArrowheads="1"/>
                </p:cNvSpPr>
                <p:nvPr/>
              </p:nvSpPr>
              <p:spPr bwMode="auto">
                <a:xfrm>
                  <a:off x="1223" y="224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5" name="Group 85"/>
              <p:cNvGrpSpPr>
                <a:grpSpLocks/>
              </p:cNvGrpSpPr>
              <p:nvPr/>
            </p:nvGrpSpPr>
            <p:grpSpPr bwMode="auto">
              <a:xfrm>
                <a:off x="1939" y="2244"/>
                <a:ext cx="1893" cy="374"/>
                <a:chOff x="1939" y="2244"/>
                <a:chExt cx="1893" cy="374"/>
              </a:xfrm>
            </p:grpSpPr>
            <p:sp>
              <p:nvSpPr>
                <p:cNvPr id="112688" name="Rectangle 86"/>
                <p:cNvSpPr>
                  <a:spLocks noChangeArrowheads="1"/>
                </p:cNvSpPr>
                <p:nvPr/>
              </p:nvSpPr>
              <p:spPr bwMode="auto">
                <a:xfrm>
                  <a:off x="1982" y="224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9" name="Rectangle 87"/>
                <p:cNvSpPr>
                  <a:spLocks noChangeArrowheads="1"/>
                </p:cNvSpPr>
                <p:nvPr/>
              </p:nvSpPr>
              <p:spPr bwMode="auto">
                <a:xfrm>
                  <a:off x="1939" y="224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6" name="Group 88"/>
              <p:cNvGrpSpPr>
                <a:grpSpLocks/>
              </p:cNvGrpSpPr>
              <p:nvPr/>
            </p:nvGrpSpPr>
            <p:grpSpPr bwMode="auto">
              <a:xfrm>
                <a:off x="0" y="2618"/>
                <a:ext cx="717" cy="374"/>
                <a:chOff x="0" y="2618"/>
                <a:chExt cx="717" cy="374"/>
              </a:xfrm>
            </p:grpSpPr>
            <p:sp>
              <p:nvSpPr>
                <p:cNvPr id="112686" name="Rectangle 89"/>
                <p:cNvSpPr>
                  <a:spLocks noChangeArrowheads="1"/>
                </p:cNvSpPr>
                <p:nvPr/>
              </p:nvSpPr>
              <p:spPr bwMode="auto">
                <a:xfrm>
                  <a:off x="43" y="261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浮点比较</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7" name="Rectangle 90"/>
                <p:cNvSpPr>
                  <a:spLocks noChangeArrowheads="1"/>
                </p:cNvSpPr>
                <p:nvPr/>
              </p:nvSpPr>
              <p:spPr bwMode="auto">
                <a:xfrm>
                  <a:off x="0" y="261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7" name="Group 91"/>
              <p:cNvGrpSpPr>
                <a:grpSpLocks/>
              </p:cNvGrpSpPr>
              <p:nvPr/>
            </p:nvGrpSpPr>
            <p:grpSpPr bwMode="auto">
              <a:xfrm>
                <a:off x="717" y="2618"/>
                <a:ext cx="506" cy="374"/>
                <a:chOff x="717" y="2618"/>
                <a:chExt cx="506" cy="374"/>
              </a:xfrm>
            </p:grpSpPr>
            <p:sp>
              <p:nvSpPr>
                <p:cNvPr id="112684" name="Rectangle 92"/>
                <p:cNvSpPr>
                  <a:spLocks noChangeArrowheads="1"/>
                </p:cNvSpPr>
                <p:nvPr/>
              </p:nvSpPr>
              <p:spPr bwMode="auto">
                <a:xfrm>
                  <a:off x="760" y="261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5" name="Rectangle 93"/>
                <p:cNvSpPr>
                  <a:spLocks noChangeArrowheads="1"/>
                </p:cNvSpPr>
                <p:nvPr/>
              </p:nvSpPr>
              <p:spPr bwMode="auto">
                <a:xfrm>
                  <a:off x="717" y="261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8" name="Group 94"/>
              <p:cNvGrpSpPr>
                <a:grpSpLocks/>
              </p:cNvGrpSpPr>
              <p:nvPr/>
            </p:nvGrpSpPr>
            <p:grpSpPr bwMode="auto">
              <a:xfrm>
                <a:off x="1223" y="2618"/>
                <a:ext cx="716" cy="374"/>
                <a:chOff x="1223" y="2618"/>
                <a:chExt cx="716" cy="374"/>
              </a:xfrm>
            </p:grpSpPr>
            <p:sp>
              <p:nvSpPr>
                <p:cNvPr id="112682" name="Rectangle 95"/>
                <p:cNvSpPr>
                  <a:spLocks noChangeArrowheads="1"/>
                </p:cNvSpPr>
                <p:nvPr/>
              </p:nvSpPr>
              <p:spPr bwMode="auto">
                <a:xfrm>
                  <a:off x="1266" y="261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3" name="Rectangle 96"/>
                <p:cNvSpPr>
                  <a:spLocks noChangeArrowheads="1"/>
                </p:cNvSpPr>
                <p:nvPr/>
              </p:nvSpPr>
              <p:spPr bwMode="auto">
                <a:xfrm>
                  <a:off x="1223" y="261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9" name="Group 97"/>
              <p:cNvGrpSpPr>
                <a:grpSpLocks/>
              </p:cNvGrpSpPr>
              <p:nvPr/>
            </p:nvGrpSpPr>
            <p:grpSpPr bwMode="auto">
              <a:xfrm>
                <a:off x="1939" y="2618"/>
                <a:ext cx="1893" cy="374"/>
                <a:chOff x="1939" y="2618"/>
                <a:chExt cx="1893" cy="374"/>
              </a:xfrm>
            </p:grpSpPr>
            <p:sp>
              <p:nvSpPr>
                <p:cNvPr id="112680" name="Rectangle 98"/>
                <p:cNvSpPr>
                  <a:spLocks noChangeArrowheads="1"/>
                </p:cNvSpPr>
                <p:nvPr/>
              </p:nvSpPr>
              <p:spPr bwMode="auto">
                <a:xfrm>
                  <a:off x="1982" y="261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1" name="Rectangle 99"/>
                <p:cNvSpPr>
                  <a:spLocks noChangeArrowheads="1"/>
                </p:cNvSpPr>
                <p:nvPr/>
              </p:nvSpPr>
              <p:spPr bwMode="auto">
                <a:xfrm>
                  <a:off x="1939" y="261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sp>
          <p:nvSpPr>
            <p:cNvPr id="112647" name="Rectangle 100"/>
            <p:cNvSpPr>
              <a:spLocks noChangeArrowheads="1"/>
            </p:cNvSpPr>
            <p:nvPr/>
          </p:nvSpPr>
          <p:spPr bwMode="auto">
            <a:xfrm>
              <a:off x="-3" y="-3"/>
              <a:ext cx="3838" cy="299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spTree>
    <p:extLst>
      <p:ext uri="{BB962C8B-B14F-4D97-AF65-F5344CB8AC3E}">
        <p14:creationId xmlns:p14="http://schemas.microsoft.com/office/powerpoint/2010/main" val="25743425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r>
              <a:rPr lang="en-US" altLang="zh-CN" smtClean="0"/>
              <a:t>MIPS FP </a:t>
            </a:r>
            <a:r>
              <a:rPr lang="zh-CN" altLang="en-US" smtClean="0"/>
              <a:t>流水段</a:t>
            </a:r>
          </a:p>
        </p:txBody>
      </p:sp>
      <p:sp>
        <p:nvSpPr>
          <p:cNvPr id="2" name="日期占位符 1"/>
          <p:cNvSpPr>
            <a:spLocks noGrp="1"/>
          </p:cNvSpPr>
          <p:nvPr>
            <p:ph type="dt" sz="half" idx="10"/>
          </p:nvPr>
        </p:nvSpPr>
        <p:spPr/>
        <p:txBody>
          <a:bodyPr/>
          <a:lstStyle/>
          <a:p>
            <a:fld id="{14B63B5F-844C-4CDD-BB9E-0C7C785958B2}" type="datetime1">
              <a:rPr lang="en-US" altLang="zh-CN" smtClean="0"/>
              <a:pPr/>
              <a:t>3/10/2020</a:t>
            </a:fld>
            <a:endParaRPr lang="zh-CN" altLang="en-US"/>
          </a:p>
        </p:txBody>
      </p:sp>
      <p:sp>
        <p:nvSpPr>
          <p:cNvPr id="1136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43894C2-3EE4-483C-A031-0C0DF0D4C701}" type="slidenum">
              <a:rPr lang="en-US" altLang="zh-CN" smtClean="0"/>
              <a:pPr/>
              <a:t>95</a:t>
            </a:fld>
            <a:endParaRPr lang="en-US" altLang="zh-CN"/>
          </a:p>
        </p:txBody>
      </p:sp>
      <p:sp>
        <p:nvSpPr>
          <p:cNvPr id="113669" name="Rectangle 3"/>
          <p:cNvSpPr>
            <a:spLocks noGrp="1" noChangeArrowheads="1"/>
          </p:cNvSpPr>
          <p:nvPr>
            <p:ph type="body" idx="4294967295"/>
          </p:nvPr>
        </p:nvSpPr>
        <p:spPr>
          <a:xfrm>
            <a:off x="0" y="1501775"/>
            <a:ext cx="9144000" cy="4356100"/>
          </a:xfrm>
          <a:noFill/>
        </p:spPr>
        <p:txBody>
          <a:bodyPr lIns="90487" tIns="44450" rIns="90487" bIns="44450"/>
          <a:lstStyle/>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i="1" dirty="0" smtClean="0">
                <a:ea typeface="宋体" panose="02010600030101010101" pitchFamily="2" charset="-122"/>
              </a:rPr>
              <a:t>FP </a:t>
            </a:r>
            <a:r>
              <a:rPr lang="en-US" altLang="zh-CN" sz="1600" i="1" dirty="0" err="1" smtClean="0">
                <a:ea typeface="宋体" panose="02010600030101010101" pitchFamily="2" charset="-122"/>
              </a:rPr>
              <a:t>Instr</a:t>
            </a:r>
            <a:r>
              <a:rPr lang="en-US" altLang="zh-CN" sz="1600" i="1" dirty="0" smtClean="0">
                <a:ea typeface="宋体" panose="02010600030101010101" pitchFamily="2" charset="-122"/>
              </a:rPr>
              <a:t>                        1    2       3	     4	     5     6     7	      8	…</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Add, Subtract	U  S+A  A+R   R+S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Multiply	U  E+M  M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N    N+A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Divide	U  A       R       D</a:t>
            </a:r>
            <a:r>
              <a:rPr lang="en-US" altLang="zh-CN" sz="1600" baseline="30000" dirty="0" smtClean="0">
                <a:ea typeface="宋体" panose="02010600030101010101" pitchFamily="2" charset="-122"/>
              </a:rPr>
              <a:t>28</a:t>
            </a:r>
            <a:r>
              <a:rPr lang="en-US" altLang="zh-CN" sz="1600" dirty="0" smtClean="0">
                <a:ea typeface="宋体" panose="02010600030101010101" pitchFamily="2" charset="-122"/>
              </a:rPr>
              <a:t>	…	                       D+A</a:t>
            </a:r>
            <a:r>
              <a:rPr lang="zh-CN" altLang="en-US" sz="1600" dirty="0" smtClean="0">
                <a:ea typeface="宋体" panose="02010600030101010101" pitchFamily="2" charset="-122"/>
              </a:rPr>
              <a:t>，</a:t>
            </a:r>
            <a:r>
              <a:rPr lang="en-US" altLang="zh-CN" sz="1600" dirty="0" smtClean="0">
                <a:ea typeface="宋体" panose="02010600030101010101" pitchFamily="2" charset="-122"/>
              </a:rPr>
              <a:t>D+R, D+R, D+A, D+R,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Square root	U  E      (A+R)</a:t>
            </a:r>
            <a:r>
              <a:rPr lang="en-US" altLang="zh-CN" sz="1600" baseline="30000" dirty="0" smtClean="0">
                <a:ea typeface="宋体" panose="02010600030101010101" pitchFamily="2" charset="-122"/>
              </a:rPr>
              <a:t>108</a:t>
            </a:r>
            <a:r>
              <a:rPr lang="en-US" altLang="zh-CN" sz="1600" dirty="0" smtClean="0">
                <a:ea typeface="宋体" panose="02010600030101010101" pitchFamily="2" charset="-122"/>
              </a:rPr>
              <a:t>	…	                       AR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Negate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Absolute value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FP compare	U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Stages:</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M		First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N		Second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R		Rounding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		Operand shift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U		Unpack FP numbers</a:t>
            </a:r>
          </a:p>
        </p:txBody>
      </p:sp>
      <p:sp>
        <p:nvSpPr>
          <p:cNvPr id="113670" name="Rectangle 4"/>
          <p:cNvSpPr>
            <a:spLocks noChangeArrowheads="1"/>
          </p:cNvSpPr>
          <p:nvPr/>
        </p:nvSpPr>
        <p:spPr bwMode="auto">
          <a:xfrm>
            <a:off x="5305425" y="3823000"/>
            <a:ext cx="33813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90000"/>
              </a:lnSpc>
              <a:spcBef>
                <a:spcPct val="30000"/>
              </a:spcBef>
            </a:pPr>
            <a:r>
              <a:rPr lang="en-US" altLang="zh-CN" b="1" i="1" dirty="0">
                <a:latin typeface="Helvetica" panose="020B0604020202020204" pitchFamily="34" charset="0"/>
                <a:ea typeface="宋体" panose="02010600030101010101" pitchFamily="2" charset="-122"/>
              </a:rPr>
              <a:t>A	Mantissa ADD stage </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D	Divide pipeline stage</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E	Exception test stage</a:t>
            </a:r>
            <a:endParaRPr lang="en-US" altLang="zh-CN" sz="1600" b="1" i="1" dirty="0">
              <a:latin typeface="Helvetica" panose="020B0604020202020204" pitchFamily="34" charset="0"/>
              <a:ea typeface="宋体" panose="02010600030101010101" pitchFamily="2" charset="-122"/>
            </a:endParaRPr>
          </a:p>
          <a:p>
            <a:endParaRPr lang="zh-CN" altLang="en-US" sz="1600" b="1" i="1" dirty="0">
              <a:latin typeface="Helvetica"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8900830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518231B6-0240-4F0E-9D0D-C721A7AA53F2}" type="slidenum">
              <a:rPr lang="en-US" altLang="zh-CN">
                <a:latin typeface="Times New Roman" panose="02020603050405020304" pitchFamily="18" charset="0"/>
              </a:rPr>
              <a:pPr/>
              <a:t>96</a:t>
            </a:fld>
            <a:endParaRPr lang="en-US" altLang="zh-CN">
              <a:latin typeface="Times New Roman" panose="02020603050405020304" pitchFamily="18" charset="0"/>
            </a:endParaRPr>
          </a:p>
        </p:txBody>
      </p:sp>
      <p:sp>
        <p:nvSpPr>
          <p:cNvPr id="114692" name="Rectangle 61"/>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4693" name="Picture 6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163" y="1090613"/>
            <a:ext cx="8675687" cy="4608512"/>
          </a:xfrm>
          <a:noFill/>
        </p:spPr>
      </p:pic>
      <p:pic>
        <p:nvPicPr>
          <p:cNvPr id="11469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349500"/>
            <a:ext cx="4984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0D0B9C5-E75A-48AF-9CAE-BBBA8B236D3A}" type="datetime1">
              <a:rPr lang="en-US" altLang="zh-CN" smtClean="0"/>
              <a:pPr/>
              <a:t>3/10/2020</a:t>
            </a:fld>
            <a:endParaRPr lang="zh-CN" altLang="en-US"/>
          </a:p>
        </p:txBody>
      </p:sp>
    </p:spTree>
    <p:extLst>
      <p:ext uri="{BB962C8B-B14F-4D97-AF65-F5344CB8AC3E}">
        <p14:creationId xmlns:p14="http://schemas.microsoft.com/office/powerpoint/2010/main" val="6706979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3C5B5681-58D3-4B10-B1F8-F74840E38C4D}" type="slidenum">
              <a:rPr lang="en-US" altLang="zh-CN">
                <a:latin typeface="Times New Roman" panose="02020603050405020304" pitchFamily="18" charset="0"/>
              </a:rPr>
              <a:pPr/>
              <a:t>97</a:t>
            </a:fld>
            <a:endParaRPr lang="en-US" altLang="zh-CN">
              <a:latin typeface="Times New Roman" panose="02020603050405020304" pitchFamily="18" charset="0"/>
            </a:endParaRPr>
          </a:p>
        </p:txBody>
      </p:sp>
      <p:sp>
        <p:nvSpPr>
          <p:cNvPr id="115716"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57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10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pic>
        <p:nvPicPr>
          <p:cNvPr id="11571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213100"/>
            <a:ext cx="574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2EB6FE3-74CB-465E-B786-0D80A98AE56D}" type="datetime1">
              <a:rPr lang="en-US" altLang="zh-CN" smtClean="0"/>
              <a:pPr/>
              <a:t>3/10/2020</a:t>
            </a:fld>
            <a:endParaRPr lang="zh-CN" altLang="en-US"/>
          </a:p>
        </p:txBody>
      </p:sp>
    </p:spTree>
    <p:extLst>
      <p:ext uri="{BB962C8B-B14F-4D97-AF65-F5344CB8AC3E}">
        <p14:creationId xmlns:p14="http://schemas.microsoft.com/office/powerpoint/2010/main" val="9143374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CE91C5AD-BF7E-4260-A3A2-44DCBDA4E3C5}" type="slidenum">
              <a:rPr lang="en-US" altLang="zh-CN">
                <a:latin typeface="Times New Roman" panose="02020603050405020304" pitchFamily="18" charset="0"/>
              </a:rPr>
              <a:pPr/>
              <a:t>98</a:t>
            </a:fld>
            <a:endParaRPr lang="en-US" altLang="zh-CN">
              <a:latin typeface="Times New Roman" panose="02020603050405020304" pitchFamily="18" charset="0"/>
            </a:endParaRPr>
          </a:p>
        </p:txBody>
      </p:sp>
      <p:sp>
        <p:nvSpPr>
          <p:cNvPr id="116740" name="Rectangle 6"/>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674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196975"/>
            <a:ext cx="7991475" cy="4679950"/>
          </a:xfrm>
          <a:noFill/>
        </p:spPr>
      </p:pic>
      <p:sp>
        <p:nvSpPr>
          <p:cNvPr id="2" name="日期占位符 1"/>
          <p:cNvSpPr>
            <a:spLocks noGrp="1"/>
          </p:cNvSpPr>
          <p:nvPr>
            <p:ph type="dt" sz="half" idx="10"/>
          </p:nvPr>
        </p:nvSpPr>
        <p:spPr/>
        <p:txBody>
          <a:bodyPr/>
          <a:lstStyle/>
          <a:p>
            <a:fld id="{B3F4C0DA-35C9-458D-B32C-F14633FE0A78}" type="datetime1">
              <a:rPr lang="en-US" altLang="zh-CN" smtClean="0"/>
              <a:pPr/>
              <a:t>3/10/2020</a:t>
            </a:fld>
            <a:endParaRPr lang="zh-CN" altLang="en-US"/>
          </a:p>
        </p:txBody>
      </p:sp>
    </p:spTree>
    <p:extLst>
      <p:ext uri="{BB962C8B-B14F-4D97-AF65-F5344CB8AC3E}">
        <p14:creationId xmlns:p14="http://schemas.microsoft.com/office/powerpoint/2010/main" val="12513707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5DDF381-1597-4BCA-80B9-DBFF2A2ED5C0}" type="slidenum">
              <a:rPr lang="en-US" altLang="zh-CN">
                <a:latin typeface="Times New Roman" panose="02020603050405020304" pitchFamily="18" charset="0"/>
              </a:rPr>
              <a:pPr/>
              <a:t>99</a:t>
            </a:fld>
            <a:endParaRPr lang="en-US" altLang="zh-CN">
              <a:latin typeface="Times New Roman" panose="02020603050405020304" pitchFamily="18" charset="0"/>
            </a:endParaRPr>
          </a:p>
        </p:txBody>
      </p:sp>
      <p:sp>
        <p:nvSpPr>
          <p:cNvPr id="117764"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77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2" name="日期占位符 1"/>
          <p:cNvSpPr>
            <a:spLocks noGrp="1"/>
          </p:cNvSpPr>
          <p:nvPr>
            <p:ph type="dt" sz="half" idx="10"/>
          </p:nvPr>
        </p:nvSpPr>
        <p:spPr/>
        <p:txBody>
          <a:bodyPr/>
          <a:lstStyle/>
          <a:p>
            <a:fld id="{42BB9789-A1A8-4DE3-8E50-D8C389BB12E1}" type="datetime1">
              <a:rPr lang="en-US" altLang="zh-CN" smtClean="0"/>
              <a:pPr/>
              <a:t>3/10/2020</a:t>
            </a:fld>
            <a:endParaRPr lang="zh-CN" altLang="en-US"/>
          </a:p>
        </p:txBody>
      </p:sp>
    </p:spTree>
    <p:extLst>
      <p:ext uri="{BB962C8B-B14F-4D97-AF65-F5344CB8AC3E}">
        <p14:creationId xmlns:p14="http://schemas.microsoft.com/office/powerpoint/2010/main" val="26275471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4068</TotalTime>
  <Words>6725</Words>
  <Application>Microsoft Office PowerPoint</Application>
  <PresentationFormat>全屏显示(4:3)</PresentationFormat>
  <Paragraphs>1549</Paragraphs>
  <Slides>110</Slides>
  <Notes>88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110</vt:i4>
      </vt:variant>
    </vt:vector>
  </HeadingPairs>
  <TitlesOfParts>
    <vt:vector size="132" baseType="lpstr">
      <vt:lpstr>ＭＳ Ｐゴシック</vt:lpstr>
      <vt:lpstr>宋体</vt:lpstr>
      <vt:lpstr>微软雅黑</vt:lpstr>
      <vt:lpstr>楷体_GB2312</vt:lpstr>
      <vt:lpstr>等线</vt:lpstr>
      <vt:lpstr>黑体</vt:lpstr>
      <vt:lpstr>Arial</vt:lpstr>
      <vt:lpstr>Calibri</vt:lpstr>
      <vt:lpstr>Comic Sans MS</vt:lpstr>
      <vt:lpstr>Courier New</vt:lpstr>
      <vt:lpstr>Franklin Gothic Book</vt:lpstr>
      <vt:lpstr>Helvetica</vt:lpstr>
      <vt:lpstr>Symbol</vt:lpstr>
      <vt:lpstr>Tahoma</vt:lpstr>
      <vt:lpstr>Times New Roman</vt:lpstr>
      <vt:lpstr>Verdana</vt:lpstr>
      <vt:lpstr>Wingdings</vt:lpstr>
      <vt:lpstr>自定义设计方案</vt:lpstr>
      <vt:lpstr>公式</vt:lpstr>
      <vt:lpstr>图片</vt:lpstr>
      <vt:lpstr>Picture</vt:lpstr>
      <vt:lpstr>Equation</vt:lpstr>
      <vt:lpstr>计算机体系结构</vt:lpstr>
      <vt:lpstr>流水线的基本概念</vt:lpstr>
      <vt:lpstr>同步流水线</vt:lpstr>
      <vt:lpstr>流水线的性能</vt:lpstr>
      <vt:lpstr>典型的RISC　5段流水线</vt:lpstr>
      <vt:lpstr>典型的 RISC 5段流水线</vt:lpstr>
      <vt:lpstr>流水线的可视化表示</vt:lpstr>
      <vt:lpstr>Recap：流水线技术要点</vt:lpstr>
      <vt:lpstr>指令流时序</vt:lpstr>
      <vt:lpstr>单周期、多周期、流水线控制性能比较</vt:lpstr>
      <vt:lpstr>流水线的相关（Hazards)</vt:lpstr>
      <vt:lpstr>Pipeline CPI Examples</vt:lpstr>
      <vt:lpstr>消减结构相关</vt:lpstr>
      <vt:lpstr>三种基本的数据相关 </vt:lpstr>
      <vt:lpstr>消减数据相关的三种策略</vt:lpstr>
      <vt:lpstr>Interlocking Versus Bypassing</vt:lpstr>
      <vt:lpstr>Example Bypass Path</vt:lpstr>
      <vt:lpstr>Fully Bypassed Data Path</vt:lpstr>
      <vt:lpstr>针对数据相关的值猜测执行</vt:lpstr>
      <vt:lpstr>采用软件方法避免数据相关</vt:lpstr>
      <vt:lpstr>Control Hazards</vt:lpstr>
      <vt:lpstr>Control flow information in pipeline</vt:lpstr>
      <vt:lpstr>RISC-V Unconditional PC-Relative Jumps</vt:lpstr>
      <vt:lpstr>Pipelining for Unconditional PC-Relative Jumps</vt:lpstr>
      <vt:lpstr>Branch Delay Slots</vt:lpstr>
      <vt:lpstr>Post-1990 RISC ISAs 取消了延迟槽</vt:lpstr>
      <vt:lpstr>RISC-V Conditional Branches</vt:lpstr>
      <vt:lpstr>Pipelining for Conditional Branches</vt:lpstr>
      <vt:lpstr>Pipelining for Jump Register</vt:lpstr>
      <vt:lpstr>为什么在经典的五段流水线中 指令不能在每个周期都被分发(CPI&gt;1)</vt:lpstr>
      <vt:lpstr>陷阱和中断</vt:lpstr>
      <vt:lpstr>异常处理的发展历史</vt:lpstr>
      <vt:lpstr>DYSEAC, first mobile computer!</vt:lpstr>
      <vt:lpstr>异步中断</vt:lpstr>
      <vt:lpstr>Interrupts:  改变正常的控制流</vt:lpstr>
      <vt:lpstr>Interrupt Handler</vt:lpstr>
      <vt:lpstr>Synchronous Trap</vt:lpstr>
      <vt:lpstr>Exception Handling 5-Stage Pipeline</vt:lpstr>
      <vt:lpstr>Exception Handling 5-Stage Pipeline</vt:lpstr>
      <vt:lpstr>Exception Handling 5-Stage Pipeline</vt:lpstr>
      <vt:lpstr>异常的推测</vt:lpstr>
      <vt:lpstr>流水线的性能分析</vt:lpstr>
      <vt:lpstr>流水线技术提高系统的任务吞吐率</vt:lpstr>
      <vt:lpstr>吞吐率</vt:lpstr>
      <vt:lpstr>TP与Tpmax的关系</vt:lpstr>
      <vt:lpstr>流水线中的瓶颈——最慢的段</vt:lpstr>
      <vt:lpstr>PowerPoint 演示文稿</vt:lpstr>
      <vt:lpstr>PowerPoint 演示文稿</vt:lpstr>
      <vt:lpstr>PowerPoint 演示文稿</vt:lpstr>
      <vt:lpstr>PowerPoint 演示文稿</vt:lpstr>
      <vt:lpstr>PowerPoint 演示文稿</vt:lpstr>
      <vt:lpstr>加速比</vt:lpstr>
      <vt:lpstr>PowerPoint 演示文稿</vt:lpstr>
      <vt:lpstr>PowerPoint 演示文稿</vt:lpstr>
      <vt:lpstr>效率</vt:lpstr>
      <vt:lpstr>PowerPoint 演示文稿</vt:lpstr>
      <vt:lpstr>PowerPoint 演示文稿</vt:lpstr>
      <vt:lpstr>PowerPoint 演示文稿</vt:lpstr>
      <vt:lpstr>Summary</vt:lpstr>
      <vt:lpstr>PowerPoint 演示文稿</vt:lpstr>
      <vt:lpstr>-Review: Pipelining</vt:lpstr>
      <vt:lpstr>流水线的加速比计算 </vt:lpstr>
      <vt:lpstr>结构相关对性能的影响</vt:lpstr>
      <vt:lpstr>例如： Dual-port vs. Single-port</vt:lpstr>
      <vt:lpstr>03/20-Review：流水线性能分析</vt:lpstr>
      <vt:lpstr>03/20-Review 相关的种类</vt:lpstr>
      <vt:lpstr>解决控制相关的方法</vt:lpstr>
      <vt:lpstr>评估减少分支策略的效果</vt:lpstr>
      <vt:lpstr>多周期操作的处理</vt:lpstr>
      <vt:lpstr>对MIPS的扩充</vt:lpstr>
      <vt:lpstr>扩展的MIPS流水线</vt:lpstr>
      <vt:lpstr>Latency &amp; Repeat Interval</vt:lpstr>
      <vt:lpstr>将部分执行部件流水化后的MIPS流水线</vt:lpstr>
      <vt:lpstr>新的相关和定向问题</vt:lpstr>
      <vt:lpstr>新的结构相关</vt:lpstr>
      <vt:lpstr>解决方法</vt:lpstr>
      <vt:lpstr>关于数据相关</vt:lpstr>
      <vt:lpstr>新的冲突源</vt:lpstr>
      <vt:lpstr>精确中断与长流水线</vt:lpstr>
      <vt:lpstr>精确中断与非精确中断</vt:lpstr>
      <vt:lpstr>MIPS中的异常</vt:lpstr>
      <vt:lpstr>处理中断4种可能的办法</vt:lpstr>
      <vt:lpstr>第3 &amp; 4种方法</vt:lpstr>
      <vt:lpstr>MIPS流水线的性能</vt:lpstr>
      <vt:lpstr>平均每条指令的stall数</vt:lpstr>
      <vt:lpstr>MIPS R4000</vt:lpstr>
      <vt:lpstr>MIPS R4000的8 级整数流水线</vt:lpstr>
      <vt:lpstr>需注意的问题</vt:lpstr>
      <vt:lpstr>ALU输入端的定向源</vt:lpstr>
      <vt:lpstr>图示</vt:lpstr>
      <vt:lpstr>-review</vt:lpstr>
      <vt:lpstr>MIPS R4000 浮点数操作</vt:lpstr>
      <vt:lpstr>PowerPoint 演示文稿</vt:lpstr>
      <vt:lpstr>双精度浮点数操作延迟及初始化间隔</vt:lpstr>
      <vt:lpstr>MIPS FP 流水段</vt:lpstr>
      <vt:lpstr>PowerPoint 演示文稿</vt:lpstr>
      <vt:lpstr>PowerPoint 演示文稿</vt:lpstr>
      <vt:lpstr>PowerPoint 演示文稿</vt:lpstr>
      <vt:lpstr>PowerPoint 演示文稿</vt:lpstr>
      <vt:lpstr>R4000性能（1）</vt:lpstr>
      <vt:lpstr>R4000 性能（2）</vt:lpstr>
      <vt:lpstr>基本流水线小结</vt:lpstr>
      <vt:lpstr>Acknowledgements</vt:lpstr>
      <vt:lpstr>Review </vt:lpstr>
      <vt:lpstr>Quiz </vt:lpstr>
      <vt:lpstr>-Review lecture</vt:lpstr>
      <vt:lpstr>在新的Datapath下各段的操作</vt:lpstr>
      <vt:lpstr>PowerPoint 演示文稿</vt:lpstr>
      <vt:lpstr>PowerPoint 演示文稿</vt:lpstr>
      <vt:lpstr>简化的 Pipelining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zhou</dc:creator>
  <cp:lastModifiedBy>Yanyong Zhang</cp:lastModifiedBy>
  <cp:revision>212</cp:revision>
  <dcterms:created xsi:type="dcterms:W3CDTF">2018-12-10T01:16:13Z</dcterms:created>
  <dcterms:modified xsi:type="dcterms:W3CDTF">2020-03-10T03:31:57Z</dcterms:modified>
</cp:coreProperties>
</file>