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5"/>
  </p:notesMasterIdLst>
  <p:handoutMasterIdLst>
    <p:handoutMasterId r:id="rId86"/>
  </p:handoutMasterIdLst>
  <p:sldIdLst>
    <p:sldId id="323" r:id="rId2"/>
    <p:sldId id="947" r:id="rId3"/>
    <p:sldId id="867" r:id="rId4"/>
    <p:sldId id="960" r:id="rId5"/>
    <p:sldId id="869" r:id="rId6"/>
    <p:sldId id="870" r:id="rId7"/>
    <p:sldId id="871" r:id="rId8"/>
    <p:sldId id="872" r:id="rId9"/>
    <p:sldId id="873" r:id="rId10"/>
    <p:sldId id="874" r:id="rId11"/>
    <p:sldId id="875" r:id="rId12"/>
    <p:sldId id="879" r:id="rId13"/>
    <p:sldId id="880" r:id="rId14"/>
    <p:sldId id="962" r:id="rId15"/>
    <p:sldId id="963" r:id="rId16"/>
    <p:sldId id="964" r:id="rId17"/>
    <p:sldId id="965" r:id="rId18"/>
    <p:sldId id="966" r:id="rId19"/>
    <p:sldId id="881" r:id="rId20"/>
    <p:sldId id="882" r:id="rId21"/>
    <p:sldId id="883" r:id="rId22"/>
    <p:sldId id="884" r:id="rId23"/>
    <p:sldId id="885" r:id="rId24"/>
    <p:sldId id="886" r:id="rId25"/>
    <p:sldId id="887" r:id="rId26"/>
    <p:sldId id="888" r:id="rId27"/>
    <p:sldId id="889" r:id="rId28"/>
    <p:sldId id="890" r:id="rId29"/>
    <p:sldId id="891" r:id="rId30"/>
    <p:sldId id="892" r:id="rId31"/>
    <p:sldId id="893" r:id="rId32"/>
    <p:sldId id="894" r:id="rId33"/>
    <p:sldId id="895" r:id="rId34"/>
    <p:sldId id="896" r:id="rId35"/>
    <p:sldId id="971" r:id="rId36"/>
    <p:sldId id="979" r:id="rId37"/>
    <p:sldId id="899" r:id="rId38"/>
    <p:sldId id="900" r:id="rId39"/>
    <p:sldId id="901" r:id="rId40"/>
    <p:sldId id="903" r:id="rId41"/>
    <p:sldId id="904" r:id="rId42"/>
    <p:sldId id="969" r:id="rId43"/>
    <p:sldId id="970" r:id="rId44"/>
    <p:sldId id="905" r:id="rId45"/>
    <p:sldId id="906" r:id="rId46"/>
    <p:sldId id="907" r:id="rId47"/>
    <p:sldId id="909" r:id="rId48"/>
    <p:sldId id="910" r:id="rId49"/>
    <p:sldId id="911" r:id="rId50"/>
    <p:sldId id="972" r:id="rId51"/>
    <p:sldId id="974" r:id="rId52"/>
    <p:sldId id="912" r:id="rId53"/>
    <p:sldId id="973" r:id="rId54"/>
    <p:sldId id="913" r:id="rId55"/>
    <p:sldId id="914" r:id="rId56"/>
    <p:sldId id="916" r:id="rId57"/>
    <p:sldId id="975" r:id="rId58"/>
    <p:sldId id="976" r:id="rId59"/>
    <p:sldId id="917" r:id="rId60"/>
    <p:sldId id="918" r:id="rId61"/>
    <p:sldId id="919" r:id="rId62"/>
    <p:sldId id="977" r:id="rId63"/>
    <p:sldId id="978" r:id="rId64"/>
    <p:sldId id="921" r:id="rId65"/>
    <p:sldId id="922" r:id="rId66"/>
    <p:sldId id="923" r:id="rId67"/>
    <p:sldId id="924" r:id="rId68"/>
    <p:sldId id="925" r:id="rId69"/>
    <p:sldId id="926" r:id="rId70"/>
    <p:sldId id="927" r:id="rId71"/>
    <p:sldId id="928" r:id="rId72"/>
    <p:sldId id="929" r:id="rId73"/>
    <p:sldId id="930" r:id="rId74"/>
    <p:sldId id="931" r:id="rId75"/>
    <p:sldId id="932" r:id="rId76"/>
    <p:sldId id="933" r:id="rId77"/>
    <p:sldId id="934" r:id="rId78"/>
    <p:sldId id="935" r:id="rId79"/>
    <p:sldId id="936" r:id="rId80"/>
    <p:sldId id="937" r:id="rId81"/>
    <p:sldId id="938" r:id="rId82"/>
    <p:sldId id="939" r:id="rId83"/>
    <p:sldId id="980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5" autoAdjust="0"/>
    <p:restoredTop sz="96379" autoAdjust="0"/>
  </p:normalViewPr>
  <p:slideViewPr>
    <p:cSldViewPr snapToGrid="0">
      <p:cViewPr varScale="1">
        <p:scale>
          <a:sx n="98" d="100"/>
          <a:sy n="98" d="100"/>
        </p:scale>
        <p:origin x="60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19"/>
    </p:cViewPr>
  </p:sorterViewPr>
  <p:notesViewPr>
    <p:cSldViewPr snapToGrid="0">
      <p:cViewPr varScale="1">
        <p:scale>
          <a:sx n="63" d="100"/>
          <a:sy n="63" d="100"/>
        </p:scale>
        <p:origin x="-316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68EF9-44F6-454D-8E41-A11389644662}" type="datetimeFigureOut">
              <a:rPr lang="zh-CN" altLang="en-US" smtClean="0">
                <a:ea typeface="微软雅黑" panose="020B0503020204020204" pitchFamily="34" charset="-122"/>
              </a:rPr>
              <a:pPr/>
              <a:t>2020/4/13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1A9D-CFA1-44EA-A565-5A0946D382EA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3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0EC7-120E-464C-9B5F-CEFBF2B62932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8695-62D5-49EB-B718-1E634CFAF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0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5F213-02EE-4337-BBDE-4FB8EFC6809A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6149" name="日期占位符 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50B46D-A530-4DF0-96B6-03CBA1428F21}" type="datetime1">
              <a:rPr lang="zh-CN" altLang="en-US" smtClean="0"/>
              <a:pPr/>
              <a:t>2020/4/13</a:t>
            </a:fld>
            <a:endParaRPr lang="zh-CN" altLang="en-US" smtClean="0"/>
          </a:p>
        </p:txBody>
      </p:sp>
      <p:sp>
        <p:nvSpPr>
          <p:cNvPr id="6150" name="页脚占位符 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5218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0349D1-4ACD-4EAB-8ACF-9CA029C83EC8}" type="slidenum">
              <a:rPr lang="zh-CN" altLang="zh-CN" smtClean="0"/>
              <a:pPr/>
              <a:t>20</a:t>
            </a:fld>
            <a:endParaRPr lang="zh-CN" altLang="zh-CN" smtClean="0"/>
          </a:p>
        </p:txBody>
      </p:sp>
      <p:sp>
        <p:nvSpPr>
          <p:cNvPr id="479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7923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55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05D526-F8AE-40ED-A943-5179D780BDEE}" type="slidenum">
              <a:rPr lang="zh-CN" altLang="zh-CN" smtClean="0"/>
              <a:pPr/>
              <a:t>21</a:t>
            </a:fld>
            <a:endParaRPr lang="zh-CN" altLang="zh-CN" smtClean="0"/>
          </a:p>
        </p:txBody>
      </p:sp>
      <p:sp>
        <p:nvSpPr>
          <p:cNvPr id="480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026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7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1A63B9A-22A5-4BD0-978B-3C0DAA9D3674}" type="slidenum">
              <a:rPr lang="zh-CN" altLang="zh-CN" smtClean="0"/>
              <a:pPr/>
              <a:t>22</a:t>
            </a:fld>
            <a:endParaRPr lang="zh-CN" altLang="zh-CN" smtClean="0"/>
          </a:p>
        </p:txBody>
      </p:sp>
      <p:sp>
        <p:nvSpPr>
          <p:cNvPr id="481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128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97F651-04D3-4827-B559-3FFC61CBA25E}" type="slidenum">
              <a:rPr lang="zh-CN" altLang="zh-CN" smtClean="0"/>
              <a:pPr/>
              <a:t>23</a:t>
            </a:fld>
            <a:endParaRPr lang="zh-CN" altLang="zh-CN" smtClean="0"/>
          </a:p>
        </p:txBody>
      </p:sp>
      <p:sp>
        <p:nvSpPr>
          <p:cNvPr id="482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230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1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D1C98F-D291-49EF-9706-5F7933D01502}" type="slidenum">
              <a:rPr lang="zh-CN" altLang="zh-CN" smtClean="0"/>
              <a:pPr/>
              <a:t>24</a:t>
            </a:fld>
            <a:endParaRPr lang="zh-CN" altLang="zh-CN" smtClean="0"/>
          </a:p>
        </p:txBody>
      </p:sp>
      <p:sp>
        <p:nvSpPr>
          <p:cNvPr id="483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333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66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13CAB5-501A-4DE2-ABD6-AD186960A998}" type="slidenum">
              <a:rPr lang="zh-CN" altLang="zh-CN" smtClean="0"/>
              <a:pPr/>
              <a:t>25</a:t>
            </a:fld>
            <a:endParaRPr lang="zh-CN" altLang="zh-CN" smtClean="0"/>
          </a:p>
        </p:txBody>
      </p:sp>
      <p:sp>
        <p:nvSpPr>
          <p:cNvPr id="484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435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53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870401-2615-45E0-BB76-858FC3627701}" type="slidenum">
              <a:rPr lang="zh-CN" altLang="zh-CN" smtClean="0"/>
              <a:pPr/>
              <a:t>26</a:t>
            </a:fld>
            <a:endParaRPr lang="zh-CN" altLang="zh-CN" smtClean="0"/>
          </a:p>
        </p:txBody>
      </p:sp>
      <p:sp>
        <p:nvSpPr>
          <p:cNvPr id="485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538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6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2FF232-344A-46E7-BA3A-37028563305A}" type="slidenum">
              <a:rPr lang="zh-CN" altLang="zh-CN" smtClean="0"/>
              <a:pPr/>
              <a:t>27</a:t>
            </a:fld>
            <a:endParaRPr lang="zh-CN" altLang="zh-CN" smtClean="0"/>
          </a:p>
        </p:txBody>
      </p:sp>
      <p:sp>
        <p:nvSpPr>
          <p:cNvPr id="486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640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9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CEA846-D356-431F-A56D-45C217A77FAE}" type="slidenum">
              <a:rPr lang="zh-CN" altLang="zh-CN" smtClean="0"/>
              <a:pPr/>
              <a:t>28</a:t>
            </a:fld>
            <a:endParaRPr lang="zh-CN" altLang="zh-CN" smtClean="0"/>
          </a:p>
        </p:txBody>
      </p:sp>
      <p:sp>
        <p:nvSpPr>
          <p:cNvPr id="487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742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84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0A9F77-1B41-45BF-8FA9-9624A5573357}" type="slidenum">
              <a:rPr lang="zh-CN" altLang="zh-CN" smtClean="0"/>
              <a:pPr/>
              <a:t>29</a:t>
            </a:fld>
            <a:endParaRPr lang="zh-CN" altLang="zh-CN" smtClean="0"/>
          </a:p>
        </p:txBody>
      </p:sp>
      <p:sp>
        <p:nvSpPr>
          <p:cNvPr id="488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845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9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1A2F7B-D694-4BA5-9E61-5AB746789BEA}" type="slidenum">
              <a:rPr lang="zh-CN" altLang="zh-CN" smtClean="0"/>
              <a:pPr/>
              <a:t>3</a:t>
            </a:fld>
            <a:endParaRPr lang="zh-CN" altLang="zh-CN" smtClean="0"/>
          </a:p>
        </p:txBody>
      </p:sp>
      <p:sp>
        <p:nvSpPr>
          <p:cNvPr id="467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6797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1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F65CE81-D891-403A-A166-F60A4547F577}" type="slidenum">
              <a:rPr lang="zh-CN" altLang="zh-CN" smtClean="0"/>
              <a:pPr/>
              <a:t>30</a:t>
            </a:fld>
            <a:endParaRPr lang="zh-CN" altLang="zh-CN" smtClean="0"/>
          </a:p>
        </p:txBody>
      </p:sp>
      <p:sp>
        <p:nvSpPr>
          <p:cNvPr id="489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9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316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ECE7A6-CE47-427C-81B4-B8178B06A29B}" type="slidenum">
              <a:rPr lang="zh-CN" altLang="zh-CN" smtClean="0"/>
              <a:pPr/>
              <a:t>31</a:t>
            </a:fld>
            <a:endParaRPr lang="zh-CN" altLang="zh-CN" smtClean="0"/>
          </a:p>
        </p:txBody>
      </p:sp>
      <p:sp>
        <p:nvSpPr>
          <p:cNvPr id="490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9050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03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4442CFD-00C1-4FFC-895D-C815026D6013}" type="slidenum">
              <a:rPr lang="zh-CN" altLang="zh-CN" smtClean="0"/>
              <a:pPr/>
              <a:t>32</a:t>
            </a:fld>
            <a:endParaRPr lang="zh-CN" altLang="zh-CN" smtClean="0"/>
          </a:p>
        </p:txBody>
      </p:sp>
      <p:sp>
        <p:nvSpPr>
          <p:cNvPr id="491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9152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3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614B26-25AC-4E62-828D-105A4A4F18CC}" type="slidenum">
              <a:rPr lang="zh-CN" altLang="zh-CN" smtClean="0"/>
              <a:pPr/>
              <a:t>33</a:t>
            </a:fld>
            <a:endParaRPr lang="zh-CN" altLang="zh-CN" smtClean="0"/>
          </a:p>
        </p:txBody>
      </p:sp>
      <p:sp>
        <p:nvSpPr>
          <p:cNvPr id="492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9254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1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C8C8D4A-FEE4-4E2E-9010-CECBDDB4E749}" type="slidenum">
              <a:rPr lang="zh-CN" altLang="zh-CN" smtClean="0"/>
              <a:pPr/>
              <a:t>34</a:t>
            </a:fld>
            <a:endParaRPr lang="zh-CN" altLang="zh-CN" smtClean="0"/>
          </a:p>
        </p:txBody>
      </p:sp>
      <p:sp>
        <p:nvSpPr>
          <p:cNvPr id="493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9357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99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3A9B5A7-909E-4011-8710-5FD04BDB7B75}" type="slidenum">
              <a:rPr lang="zh-CN" altLang="zh-CN" smtClean="0"/>
              <a:pPr/>
              <a:t>35</a:t>
            </a:fld>
            <a:endParaRPr lang="zh-CN" altLang="zh-CN" smtClean="0"/>
          </a:p>
        </p:txBody>
      </p:sp>
      <p:sp>
        <p:nvSpPr>
          <p:cNvPr id="5120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321394F-D984-4882-A530-8BE064B9B60E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2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12005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9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561A84-8031-4D94-BD62-C21E8F3E2037}" type="slidenum">
              <a:rPr lang="zh-CN" altLang="zh-CN" smtClean="0"/>
              <a:pPr/>
              <a:t>36</a:t>
            </a:fld>
            <a:endParaRPr lang="zh-CN" altLang="zh-CN" smtClean="0"/>
          </a:p>
        </p:txBody>
      </p:sp>
      <p:sp>
        <p:nvSpPr>
          <p:cNvPr id="5068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D04DED-5876-471B-92AA-31C7E2B229DD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6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506885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Focus is switching to function unit efficiency (as a measure of throughput).</a:t>
            </a:r>
          </a:p>
        </p:txBody>
      </p:sp>
    </p:spTree>
    <p:extLst>
      <p:ext uri="{BB962C8B-B14F-4D97-AF65-F5344CB8AC3E}">
        <p14:creationId xmlns:p14="http://schemas.microsoft.com/office/powerpoint/2010/main" val="315188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12257DE-C6D1-43EC-AA69-A28214EBA47E}" type="slidenum">
              <a:rPr lang="zh-CN" altLang="zh-CN" smtClean="0"/>
              <a:pPr/>
              <a:t>37</a:t>
            </a:fld>
            <a:endParaRPr lang="zh-CN" altLang="zh-CN" smtClean="0"/>
          </a:p>
        </p:txBody>
      </p:sp>
      <p:sp>
        <p:nvSpPr>
          <p:cNvPr id="4986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C20909-7F9E-443F-A52F-3DAA01F2032C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98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498693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5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A99EB1-C50B-4327-AC30-54C9AF8E30D8}" type="slidenum">
              <a:rPr lang="zh-CN" altLang="zh-CN" smtClean="0"/>
              <a:pPr/>
              <a:t>38</a:t>
            </a:fld>
            <a:endParaRPr lang="zh-CN" altLang="zh-CN" smtClean="0"/>
          </a:p>
        </p:txBody>
      </p:sp>
      <p:sp>
        <p:nvSpPr>
          <p:cNvPr id="4997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E19A27-FD23-4684-A9F8-6F00FC78B505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99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499717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36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A9ADCE-4372-4336-965E-CC1F66F72DC5}" type="slidenum">
              <a:rPr lang="zh-CN" altLang="zh-CN" smtClean="0"/>
              <a:pPr/>
              <a:t>39</a:t>
            </a:fld>
            <a:endParaRPr lang="zh-CN" altLang="zh-CN" smtClean="0"/>
          </a:p>
        </p:txBody>
      </p:sp>
      <p:sp>
        <p:nvSpPr>
          <p:cNvPr id="5007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2433475-88FB-4941-B901-7D572B470F34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0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00741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8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8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68996" name="灯片编号占位符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47D17BD-DD3D-4888-AAD3-2C7F7A22DE11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06747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764" name="灯片编号占位符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B89BC1-7303-4A84-9810-A8C68354E7EA}" type="slidenum">
              <a:rPr lang="zh-CN" altLang="zh-CN" smtClean="0"/>
              <a:pPr/>
              <a:t>40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193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E512FAD-5EAB-4CBE-992E-5AD1701CE37F}" type="slidenum">
              <a:rPr lang="zh-CN" altLang="zh-CN" smtClean="0"/>
              <a:pPr/>
              <a:t>41</a:t>
            </a:fld>
            <a:endParaRPr lang="zh-CN" altLang="zh-CN" smtClean="0"/>
          </a:p>
        </p:txBody>
      </p:sp>
      <p:sp>
        <p:nvSpPr>
          <p:cNvPr id="5027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2A3A3E5-7AD2-47F4-8E8A-15556D00B440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2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502789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Was objective was to cope with long I/O latencies?</a:t>
            </a:r>
          </a:p>
        </p:txBody>
      </p:sp>
    </p:spTree>
    <p:extLst>
      <p:ext uri="{BB962C8B-B14F-4D97-AF65-F5344CB8AC3E}">
        <p14:creationId xmlns:p14="http://schemas.microsoft.com/office/powerpoint/2010/main" val="13091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199F92-F764-4BC2-BDBA-5A9702B3964D}" type="slidenum">
              <a:rPr lang="zh-CN" altLang="zh-CN" smtClean="0"/>
              <a:pPr/>
              <a:t>44</a:t>
            </a:fld>
            <a:endParaRPr lang="zh-CN" altLang="zh-CN" smtClean="0"/>
          </a:p>
        </p:txBody>
      </p:sp>
      <p:sp>
        <p:nvSpPr>
          <p:cNvPr id="5038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AB3469-5ACD-42BE-8033-2ACF673F2F4A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3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03813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90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D4F6DA-827C-4B35-B1B5-C8B1840DB17B}" type="slidenum">
              <a:rPr lang="zh-CN" altLang="zh-CN" smtClean="0"/>
              <a:pPr/>
              <a:t>45</a:t>
            </a:fld>
            <a:endParaRPr lang="zh-CN" altLang="zh-CN" smtClean="0"/>
          </a:p>
        </p:txBody>
      </p:sp>
      <p:sp>
        <p:nvSpPr>
          <p:cNvPr id="5048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2F14B3-C9C2-4C08-88CA-1D427A0904EF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4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504837" name="Text Box 3"/>
          <p:cNvSpPr txBox="1">
            <a:spLocks noChangeArrowheads="1"/>
          </p:cNvSpPr>
          <p:nvPr/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69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351871B-4C8B-4EAB-980D-5687BBC6C653}" type="slidenum">
              <a:rPr lang="zh-CN" altLang="zh-CN" smtClean="0"/>
              <a:pPr/>
              <a:t>46</a:t>
            </a:fld>
            <a:endParaRPr lang="zh-CN" altLang="zh-CN" smtClean="0"/>
          </a:p>
        </p:txBody>
      </p:sp>
      <p:sp>
        <p:nvSpPr>
          <p:cNvPr id="5058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F03B5BE-A3B0-4C69-A47F-5D6E5FD1B993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5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505861" name="Text Box 3"/>
          <p:cNvSpPr txBox="1">
            <a:spLocks noChangeArrowheads="1"/>
          </p:cNvSpPr>
          <p:nvPr/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Software-controlled interleave, S &gt; N.  Wheel with the threads in each slot. If thread is ready to go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It goes, else NOP, I.e., pipeline bubble.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20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75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561A84-8031-4D94-BD62-C21E8F3E2037}" type="slidenum">
              <a:rPr lang="zh-CN" altLang="zh-CN" smtClean="0"/>
              <a:pPr/>
              <a:t>47</a:t>
            </a:fld>
            <a:endParaRPr lang="zh-CN" altLang="zh-CN" smtClean="0"/>
          </a:p>
        </p:txBody>
      </p:sp>
      <p:sp>
        <p:nvSpPr>
          <p:cNvPr id="5068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D04DED-5876-471B-92AA-31C7E2B229DD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6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506885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Focus is switching to function unit efficiency (as a measure of throughput).</a:t>
            </a:r>
          </a:p>
        </p:txBody>
      </p:sp>
    </p:spTree>
    <p:extLst>
      <p:ext uri="{BB962C8B-B14F-4D97-AF65-F5344CB8AC3E}">
        <p14:creationId xmlns:p14="http://schemas.microsoft.com/office/powerpoint/2010/main" val="817022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251D7A-1271-4B14-B2DF-D8E975589851}" type="slidenum">
              <a:rPr lang="zh-CN" altLang="zh-CN" smtClean="0"/>
              <a:pPr/>
              <a:t>48</a:t>
            </a:fld>
            <a:endParaRPr lang="zh-CN" altLang="zh-CN" smtClean="0"/>
          </a:p>
        </p:txBody>
      </p:sp>
      <p:sp>
        <p:nvSpPr>
          <p:cNvPr id="5079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66EBB11-BADD-4F7D-B359-85D2493696DB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7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07909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52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C9293D9-74D4-4242-908C-593B3E096852}" type="slidenum">
              <a:rPr lang="zh-CN" altLang="zh-CN" smtClean="0"/>
              <a:pPr/>
              <a:t>49</a:t>
            </a:fld>
            <a:endParaRPr lang="zh-CN" altLang="zh-CN" smtClean="0"/>
          </a:p>
        </p:txBody>
      </p:sp>
      <p:sp>
        <p:nvSpPr>
          <p:cNvPr id="5089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4E7FD71-E065-447C-9A48-322DC91B09EB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8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08933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931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A5F5D13-EE5E-4A66-A787-91104E62BE78}" type="slidenum">
              <a:rPr lang="zh-CN" altLang="zh-CN" smtClean="0"/>
              <a:pPr/>
              <a:t>54</a:t>
            </a:fld>
            <a:endParaRPr lang="zh-CN" altLang="zh-CN" smtClean="0"/>
          </a:p>
        </p:txBody>
      </p:sp>
      <p:sp>
        <p:nvSpPr>
          <p:cNvPr id="5099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1C598DE-9C2C-4187-AFDA-A49DFDD25F96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9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09957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54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AECA83-7C3E-41EC-ADB4-3BFADD0286FA}" type="slidenum">
              <a:rPr lang="zh-CN" altLang="zh-CN" smtClean="0"/>
              <a:pPr/>
              <a:t>55</a:t>
            </a:fld>
            <a:endParaRPr lang="zh-CN" altLang="zh-CN" smtClean="0"/>
          </a:p>
        </p:txBody>
      </p:sp>
      <p:sp>
        <p:nvSpPr>
          <p:cNvPr id="5109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ABB63F2-B12F-4FC5-AA11-56BD0D211588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0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10981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6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0020" name="灯片编号占位符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9C0C287-4A37-46FD-A340-9202DF5AFDDE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75668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2FEAB7F-94CA-4418-A658-316D469ACE8D}" type="slidenum">
              <a:rPr lang="zh-CN" altLang="zh-CN" smtClean="0"/>
              <a:pPr/>
              <a:t>56</a:t>
            </a:fld>
            <a:endParaRPr lang="zh-CN" altLang="zh-CN" smtClean="0"/>
          </a:p>
        </p:txBody>
      </p:sp>
      <p:sp>
        <p:nvSpPr>
          <p:cNvPr id="5130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A697FAC-AB88-4131-A251-C2263136F090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3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13029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39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4314D88-E90A-4BBF-B659-62B5DBCAD404}" type="slidenum">
              <a:rPr lang="zh-CN" altLang="zh-CN" smtClean="0"/>
              <a:pPr/>
              <a:t>59</a:t>
            </a:fld>
            <a:endParaRPr lang="zh-CN" altLang="zh-CN" smtClean="0"/>
          </a:p>
        </p:txBody>
      </p:sp>
      <p:sp>
        <p:nvSpPr>
          <p:cNvPr id="5140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88DBC92-5636-4C4C-84AD-CC72B43302A8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4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514053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Amdahl’s law…</a:t>
            </a:r>
          </a:p>
        </p:txBody>
      </p:sp>
    </p:spTree>
    <p:extLst>
      <p:ext uri="{BB962C8B-B14F-4D97-AF65-F5344CB8AC3E}">
        <p14:creationId xmlns:p14="http://schemas.microsoft.com/office/powerpoint/2010/main" val="3701649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5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15076" name="灯片编号占位符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54DB24A-9778-49A6-AEE7-EAC89AF1ECBB}" type="slidenum">
              <a:rPr lang="zh-CN" altLang="zh-CN" smtClean="0"/>
              <a:pPr/>
              <a:t>60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4431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DAD5F2-BF7A-4652-867D-31F2089D4127}" type="slidenum">
              <a:rPr lang="zh-CN" altLang="zh-CN" smtClean="0"/>
              <a:pPr/>
              <a:t>61</a:t>
            </a:fld>
            <a:endParaRPr lang="zh-CN" altLang="zh-CN" smtClean="0"/>
          </a:p>
        </p:txBody>
      </p:sp>
      <p:sp>
        <p:nvSpPr>
          <p:cNvPr id="5160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EC8CC2-68B8-47B3-BC8A-963B103E2226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6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16101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32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2D64D8D-808D-43E9-81BC-2316A807FAFF}" type="slidenum">
              <a:rPr lang="zh-CN" altLang="zh-CN" smtClean="0"/>
              <a:pPr/>
              <a:t>64</a:t>
            </a:fld>
            <a:endParaRPr lang="zh-CN" altLang="zh-CN" smtClean="0"/>
          </a:p>
        </p:txBody>
      </p:sp>
      <p:sp>
        <p:nvSpPr>
          <p:cNvPr id="518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F7EFF3-3710-4946-AA88-21D48BE42F55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8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518149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Would be nice to add a slide on the implementation…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20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HEP</a:t>
            </a:r>
            <a:r>
              <a:rPr lang="zh-CN" altLang="zh-CN" sz="1200">
                <a:solidFill>
                  <a:srgbClr val="000000"/>
                </a:solidFill>
              </a:rPr>
              <a:t>（</a:t>
            </a:r>
            <a:r>
              <a:rPr lang="en-US" altLang="zh-CN" sz="1200" b="1">
                <a:solidFill>
                  <a:srgbClr val="000000"/>
                </a:solidFill>
              </a:rPr>
              <a:t>Heterogeneous Element Processor</a:t>
            </a:r>
            <a:r>
              <a:rPr lang="zh-CN" altLang="zh-CN" sz="1200" b="1">
                <a:solidFill>
                  <a:srgbClr val="0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0505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B4E420-D184-41BB-A21F-8A782818BD85}" type="slidenum">
              <a:rPr lang="zh-CN" altLang="zh-CN" smtClean="0"/>
              <a:pPr/>
              <a:t>65</a:t>
            </a:fld>
            <a:endParaRPr lang="zh-CN" altLang="zh-CN" smtClean="0"/>
          </a:p>
        </p:txBody>
      </p:sp>
      <p:sp>
        <p:nvSpPr>
          <p:cNvPr id="5191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487687-B379-46E4-ACF1-4F6375F46233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9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519173" name="Text Box 3"/>
          <p:cNvSpPr txBox="1">
            <a:spLocks noChangeArrowheads="1"/>
          </p:cNvSpPr>
          <p:nvPr/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09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997696-257E-4ACA-B13E-388262FA3A41}" type="slidenum">
              <a:rPr lang="zh-CN" altLang="zh-CN" smtClean="0"/>
              <a:pPr/>
              <a:t>66</a:t>
            </a:fld>
            <a:endParaRPr lang="zh-CN" altLang="zh-CN" smtClean="0"/>
          </a:p>
        </p:txBody>
      </p:sp>
      <p:sp>
        <p:nvSpPr>
          <p:cNvPr id="5201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73849C-562A-4FF0-963C-9C42762D2A35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0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520197" name="Text Box 3"/>
          <p:cNvSpPr txBox="1">
            <a:spLocks noChangeArrowheads="1"/>
          </p:cNvSpPr>
          <p:nvPr/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Memory unit is busy, or sync operation failed retry.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Just goes around the memory pipeline.</a:t>
            </a:r>
          </a:p>
        </p:txBody>
      </p:sp>
    </p:spTree>
    <p:extLst>
      <p:ext uri="{BB962C8B-B14F-4D97-AF65-F5344CB8AC3E}">
        <p14:creationId xmlns:p14="http://schemas.microsoft.com/office/powerpoint/2010/main" val="2917404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C1DAF9-9419-4D2C-A997-49B73301F697}" type="slidenum">
              <a:rPr lang="zh-CN" altLang="zh-CN" smtClean="0"/>
              <a:pPr/>
              <a:t>67</a:t>
            </a:fld>
            <a:endParaRPr lang="zh-CN" altLang="zh-CN" smtClean="0"/>
          </a:p>
        </p:txBody>
      </p:sp>
      <p:sp>
        <p:nvSpPr>
          <p:cNvPr id="5212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27C4ADB-3536-43C3-9DA3-AE9F1914BDB9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1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521221" name="Text Box 3"/>
          <p:cNvSpPr txBox="1">
            <a:spLocks noChangeArrowheads="1"/>
          </p:cNvSpPr>
          <p:nvPr/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Tera --- 256 mem-ops/cycle * 150 cycles/mem-op = 38K instructions-in-flight…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Tera not very successful, 2 machines sold.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Changed their name back to Cray!</a:t>
            </a:r>
          </a:p>
        </p:txBody>
      </p:sp>
    </p:spTree>
    <p:extLst>
      <p:ext uri="{BB962C8B-B14F-4D97-AF65-F5344CB8AC3E}">
        <p14:creationId xmlns:p14="http://schemas.microsoft.com/office/powerpoint/2010/main" val="3724258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BFC07-CCE4-4D22-9622-42DC5763829F}" type="slidenum">
              <a:rPr lang="zh-CN" altLang="zh-CN" smtClean="0"/>
              <a:pPr/>
              <a:t>68</a:t>
            </a:fld>
            <a:endParaRPr lang="zh-CN" altLang="zh-CN" smtClean="0"/>
          </a:p>
        </p:txBody>
      </p:sp>
      <p:sp>
        <p:nvSpPr>
          <p:cNvPr id="522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3301D41-87AF-4470-BB53-9459D9D5019E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2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22245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506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62184F-0BDB-417F-AC85-47FDD62EB4F2}" type="slidenum">
              <a:rPr lang="zh-CN" altLang="zh-CN" smtClean="0"/>
              <a:pPr/>
              <a:t>69</a:t>
            </a:fld>
            <a:endParaRPr lang="zh-CN" altLang="zh-CN" smtClean="0"/>
          </a:p>
        </p:txBody>
      </p:sp>
      <p:sp>
        <p:nvSpPr>
          <p:cNvPr id="5232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45B204-0D92-440E-898B-0A7084522302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3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23269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0C75BB-E97A-418F-8D3E-590B867C5A6F}" type="slidenum">
              <a:rPr lang="zh-CN" altLang="zh-CN" smtClean="0"/>
              <a:pPr/>
              <a:t>70</a:t>
            </a:fld>
            <a:endParaRPr lang="zh-CN" altLang="zh-CN" smtClean="0"/>
          </a:p>
        </p:txBody>
      </p:sp>
      <p:sp>
        <p:nvSpPr>
          <p:cNvPr id="524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24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7435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52FE4-9139-43E0-BF30-B846A0EBF0AE}" type="slidenum">
              <a:rPr lang="zh-CN" altLang="zh-CN" smtClean="0"/>
              <a:pPr/>
              <a:t>71</a:t>
            </a:fld>
            <a:endParaRPr lang="zh-CN" altLang="zh-CN" smtClean="0"/>
          </a:p>
        </p:txBody>
      </p:sp>
      <p:sp>
        <p:nvSpPr>
          <p:cNvPr id="525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25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28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3BD1A1-9E18-46BE-8F33-A2C73F8CD0FB}" type="slidenum">
              <a:rPr lang="zh-CN" altLang="zh-CN" smtClean="0"/>
              <a:pPr/>
              <a:t>72</a:t>
            </a:fld>
            <a:endParaRPr lang="zh-CN" altLang="zh-CN" smtClean="0"/>
          </a:p>
        </p:txBody>
      </p:sp>
      <p:sp>
        <p:nvSpPr>
          <p:cNvPr id="526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1A3CB23-AFAA-411C-A429-200BA54A236A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6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26341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470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4F727E-A038-4943-9DEB-245742A14747}" type="slidenum">
              <a:rPr lang="zh-CN" altLang="zh-CN" smtClean="0"/>
              <a:pPr/>
              <a:t>73</a:t>
            </a:fld>
            <a:endParaRPr lang="zh-CN" altLang="zh-CN" smtClean="0"/>
          </a:p>
        </p:txBody>
      </p:sp>
      <p:sp>
        <p:nvSpPr>
          <p:cNvPr id="5273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AD8E1D-57EF-40EE-9B49-1E9B2D2FEE80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7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27365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276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370EE2-37B5-44AE-A8A5-009C013BE7E4}" type="slidenum">
              <a:rPr lang="zh-CN" altLang="zh-CN" smtClean="0"/>
              <a:pPr/>
              <a:t>74</a:t>
            </a:fld>
            <a:endParaRPr lang="zh-CN" altLang="zh-CN" smtClean="0"/>
          </a:p>
        </p:txBody>
      </p:sp>
      <p:sp>
        <p:nvSpPr>
          <p:cNvPr id="5283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F43DBAD-B880-45C5-80B5-007590C5F6B3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8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28389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50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CA5A0D-1CF2-4C0F-A30E-5D42A3CD7CBE}" type="slidenum">
              <a:rPr lang="zh-CN" altLang="zh-CN" smtClean="0"/>
              <a:pPr/>
              <a:t>75</a:t>
            </a:fld>
            <a:endParaRPr lang="zh-CN" altLang="zh-CN" smtClean="0"/>
          </a:p>
        </p:txBody>
      </p:sp>
      <p:sp>
        <p:nvSpPr>
          <p:cNvPr id="529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C2C0A12-F996-4252-B7B4-51EBE3DF92DB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9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29413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554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FDAE2B-4995-47A0-8393-E45865E7DA41}" type="slidenum">
              <a:rPr lang="zh-CN" altLang="zh-CN" smtClean="0"/>
              <a:pPr/>
              <a:t>76</a:t>
            </a:fld>
            <a:endParaRPr lang="zh-CN" altLang="zh-CN" smtClean="0"/>
          </a:p>
        </p:txBody>
      </p:sp>
      <p:sp>
        <p:nvSpPr>
          <p:cNvPr id="5304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3D83803-06F7-4C18-95F4-489363B5C866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0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530437" name="Text Box 3"/>
          <p:cNvSpPr txBox="1">
            <a:spLocks noChangeArrowheads="1"/>
          </p:cNvSpPr>
          <p:nvPr/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5400" tIns="47520" rIns="95400" bIns="4752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Load-store buffer in L1 cache doesn’t behave like that, and hence 15% slowdown.</a:t>
            </a:r>
          </a:p>
        </p:txBody>
      </p:sp>
    </p:spTree>
    <p:extLst>
      <p:ext uri="{BB962C8B-B14F-4D97-AF65-F5344CB8AC3E}">
        <p14:creationId xmlns:p14="http://schemas.microsoft.com/office/powerpoint/2010/main" val="9426364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9AB0E8-CCF7-4076-B085-2B4E5613FA51}" type="slidenum">
              <a:rPr lang="zh-CN" altLang="zh-CN" smtClean="0"/>
              <a:pPr/>
              <a:t>77</a:t>
            </a:fld>
            <a:endParaRPr lang="zh-CN" altLang="zh-CN" smtClean="0"/>
          </a:p>
        </p:txBody>
      </p:sp>
      <p:sp>
        <p:nvSpPr>
          <p:cNvPr id="531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E4FDE8D-B3B3-45DD-8FD0-598A3A80BF5A}" type="slidenum">
              <a:rPr lang="en-US" altLang="zh-CN" sz="1200">
                <a:solidFill>
                  <a:srgbClr val="00000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1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  <a:ln/>
        </p:spPr>
      </p:sp>
      <p:sp>
        <p:nvSpPr>
          <p:cNvPr id="531461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902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D24A33-75EA-4898-AC8B-3EF5FB966F9C}" type="slidenum">
              <a:rPr lang="zh-CN" altLang="zh-CN" smtClean="0"/>
              <a:pPr/>
              <a:t>78</a:t>
            </a:fld>
            <a:endParaRPr lang="zh-CN" altLang="zh-CN" smtClean="0"/>
          </a:p>
        </p:txBody>
      </p:sp>
      <p:sp>
        <p:nvSpPr>
          <p:cNvPr id="532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3248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217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89D209-1B61-48B0-8BFE-03CC37C51AF3}" type="slidenum">
              <a:rPr lang="zh-CN" altLang="zh-CN" smtClean="0"/>
              <a:pPr/>
              <a:t>79</a:t>
            </a:fld>
            <a:endParaRPr lang="zh-CN" altLang="zh-CN" smtClean="0"/>
          </a:p>
        </p:txBody>
      </p:sp>
      <p:sp>
        <p:nvSpPr>
          <p:cNvPr id="533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3350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9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8658CAC-C5E6-4901-8CD3-44FB052121F9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  <p:sp>
        <p:nvSpPr>
          <p:cNvPr id="472067" name="Text Box 1"/>
          <p:cNvSpPr txBox="1">
            <a:spLocks noChangeArrowheads="1"/>
          </p:cNvSpPr>
          <p:nvPr/>
        </p:nvSpPr>
        <p:spPr bwMode="auto">
          <a:xfrm>
            <a:off x="1222375" y="3267075"/>
            <a:ext cx="6718300" cy="309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Resolve RAW memory conflict? (address in memory buffers)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Integer unit executes in parallel</a:t>
            </a:r>
          </a:p>
        </p:txBody>
      </p:sp>
      <p:sp>
        <p:nvSpPr>
          <p:cNvPr id="472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19113"/>
            <a:ext cx="3429000" cy="2571750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651331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C90749-7DF4-4758-BAC9-B7BB74470CDF}" type="slidenum">
              <a:rPr lang="zh-CN" altLang="zh-CN" smtClean="0"/>
              <a:pPr/>
              <a:t>80</a:t>
            </a:fld>
            <a:endParaRPr lang="zh-CN" altLang="zh-CN" smtClean="0"/>
          </a:p>
        </p:txBody>
      </p:sp>
      <p:sp>
        <p:nvSpPr>
          <p:cNvPr id="534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3453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089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5237BF6-8336-41DC-AF21-EB4DA7139298}" type="slidenum">
              <a:rPr lang="zh-CN" altLang="zh-CN" smtClean="0"/>
              <a:pPr/>
              <a:t>81</a:t>
            </a:fld>
            <a:endParaRPr lang="zh-CN" altLang="zh-CN" smtClean="0"/>
          </a:p>
        </p:txBody>
      </p:sp>
      <p:sp>
        <p:nvSpPr>
          <p:cNvPr id="535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3555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237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F28C8B-57CC-4782-B8C5-7CEC848EB854}" type="slidenum">
              <a:rPr lang="zh-CN" altLang="zh-CN" smtClean="0"/>
              <a:pPr/>
              <a:t>82</a:t>
            </a:fld>
            <a:endParaRPr lang="zh-CN" altLang="zh-CN" smtClean="0"/>
          </a:p>
        </p:txBody>
      </p:sp>
      <p:sp>
        <p:nvSpPr>
          <p:cNvPr id="536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3658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771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 defTabSz="913550"/>
            <a:fld id="{E501BE9C-74C9-4DE0-B1B6-4BD34D588F8C}" type="slidenum">
              <a:rPr lang="en-US" altLang="zh-CN"/>
              <a:pPr defTabSz="913550"/>
              <a:t>83</a:t>
            </a:fld>
            <a:endParaRPr lang="en-US" altLang="zh-CN" dirty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493838" y="909638"/>
            <a:ext cx="4195762" cy="3148012"/>
          </a:xfrm>
          <a:solidFill>
            <a:srgbClr val="FFFFFF"/>
          </a:solidFill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7003" y="4491461"/>
            <a:ext cx="5268191" cy="4256878"/>
          </a:xfrm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687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BF20C60-2E5E-4025-8826-2DB4B5FF0869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  <p:sp>
        <p:nvSpPr>
          <p:cNvPr id="476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7616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0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3D4A958-E5F6-4873-8732-14476F21816C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  <p:sp>
        <p:nvSpPr>
          <p:cNvPr id="477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7718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3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A38AF3-DA74-43DE-9316-86DE4A6AA743}" type="slidenum">
              <a:rPr lang="zh-CN" altLang="zh-CN" smtClean="0"/>
              <a:pPr/>
              <a:t>19</a:t>
            </a:fld>
            <a:endParaRPr lang="zh-CN" altLang="zh-CN" smtClean="0"/>
          </a:p>
        </p:txBody>
      </p:sp>
      <p:sp>
        <p:nvSpPr>
          <p:cNvPr id="478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7821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6C26-2E99-4687-A272-D3C2056D7EDF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219937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F29-D683-481D-BD80-AFE0B329A8D2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xhzhou@ustc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0E8-9AA2-4A7B-9DA7-28A73B483521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xhzhou@ustc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094" y="147889"/>
            <a:ext cx="7654705" cy="78461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D62F-4668-467C-A9C7-7C7719CD6DC5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7" descr="校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18124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93F-3672-4DD7-A6E1-F364A72D9E84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9379"/>
            <a:ext cx="4038600" cy="5024672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7485"/>
            <a:ext cx="4038600" cy="4997513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40B-67A0-4A2E-8C11-62D4EC10A430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887B-7FB6-4EC4-936B-1F48329901BC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23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01B-6D95-49E9-BC87-77251F8C7883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xhzhou@ustc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DEF-EBBA-4BC0-A0FB-CBFB4E5739C4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xhzhou@ustc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319520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307" y="144855"/>
            <a:ext cx="3008313" cy="814812"/>
          </a:xfrm>
        </p:spPr>
        <p:txBody>
          <a:bodyPr anchor="b"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4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C42-23A1-41E5-A2C6-474645E4D476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xhzhou@ustc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95881"/>
            <a:ext cx="5486400" cy="3731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E892-2695-42AA-B37B-D3D30A146EF0}" type="datetime1">
              <a:rPr lang="en-US" altLang="zh-CN" smtClean="0"/>
              <a:pPr/>
              <a:t>4/13/2020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xhzhou@ustc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-27159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133" y="175056"/>
            <a:ext cx="8238067" cy="70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8432"/>
            <a:ext cx="8229600" cy="505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39942160-9C5B-4CFA-BD12-257B3987B6D5}" type="datetime1">
              <a:rPr lang="en-US" altLang="zh-CN" smtClean="0"/>
              <a:pPr/>
              <a:t>4/13/2020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7" descr="校徽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09071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013" y="2125687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计算机体系结构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Topic: Instruction level parallelism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868" y="967485"/>
            <a:ext cx="6362881" cy="4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39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Speculative Memory Disambiguation</a:t>
            </a:r>
            <a:endParaRPr lang="zh-CN" altLang="en-US" dirty="0"/>
          </a:p>
        </p:txBody>
      </p:sp>
      <p:sp>
        <p:nvSpPr>
          <p:cNvPr id="224262" name="内容占位符 2"/>
          <p:cNvSpPr txBox="1">
            <a:spLocks/>
          </p:cNvSpPr>
          <p:nvPr/>
        </p:nvSpPr>
        <p:spPr bwMode="auto">
          <a:xfrm>
            <a:off x="160066" y="5164010"/>
            <a:ext cx="9036050" cy="144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Load/Store Queue: </a:t>
            </a:r>
            <a:r>
              <a:rPr lang="zh-CN" altLang="en-US" sz="1200" dirty="0">
                <a:solidFill>
                  <a:srgbClr val="000000"/>
                </a:solidFill>
              </a:rPr>
              <a:t>保存存储器操作的队列</a:t>
            </a:r>
            <a:r>
              <a:rPr lang="en-US" altLang="zh-CN" sz="1200" dirty="0">
                <a:solidFill>
                  <a:srgbClr val="000000"/>
                </a:solidFill>
              </a:rPr>
              <a:t>,</a:t>
            </a:r>
            <a:r>
              <a:rPr lang="zh-CN" altLang="en-US" sz="1200" dirty="0">
                <a:solidFill>
                  <a:srgbClr val="000000"/>
                </a:solidFill>
              </a:rPr>
              <a:t>直到可以计算有效地址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Load Queue</a:t>
            </a:r>
            <a:r>
              <a:rPr lang="en-US" altLang="zh-CN" sz="1200" dirty="0">
                <a:solidFill>
                  <a:srgbClr val="000000"/>
                </a:solidFill>
              </a:rPr>
              <a:t>: </a:t>
            </a:r>
            <a:r>
              <a:rPr lang="zh-CN" altLang="en-US" sz="1200" dirty="0">
                <a:solidFill>
                  <a:srgbClr val="000000"/>
                </a:solidFill>
              </a:rPr>
              <a:t>该队列以程序序存储</a:t>
            </a:r>
            <a:r>
              <a:rPr lang="en-US" altLang="zh-CN" sz="1200" dirty="0">
                <a:solidFill>
                  <a:srgbClr val="000000"/>
                </a:solidFill>
              </a:rPr>
              <a:t>load</a:t>
            </a:r>
            <a:r>
              <a:rPr lang="zh-CN" altLang="en-US" sz="1200" dirty="0">
                <a:solidFill>
                  <a:srgbClr val="000000"/>
                </a:solidFill>
              </a:rPr>
              <a:t>操作的存储器物理地址。该队列有</a:t>
            </a:r>
            <a:r>
              <a:rPr lang="en-US" altLang="zh-CN" sz="1200" dirty="0">
                <a:solidFill>
                  <a:srgbClr val="000000"/>
                </a:solidFill>
              </a:rPr>
              <a:t>32</a:t>
            </a:r>
            <a:r>
              <a:rPr lang="zh-CN" altLang="en-US" sz="1200" dirty="0">
                <a:solidFill>
                  <a:srgbClr val="000000"/>
                </a:solidFill>
              </a:rPr>
              <a:t>项</a:t>
            </a:r>
            <a:r>
              <a:rPr lang="en-US" altLang="zh-CN" sz="1200" dirty="0">
                <a:solidFill>
                  <a:srgbClr val="000000"/>
                </a:solidFill>
              </a:rPr>
              <a:t> </a:t>
            </a:r>
          </a:p>
          <a:p>
            <a:pPr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Store Queue</a:t>
            </a:r>
            <a:r>
              <a:rPr lang="en-US" altLang="zh-CN" sz="1200" dirty="0">
                <a:solidFill>
                  <a:srgbClr val="000000"/>
                </a:solidFill>
              </a:rPr>
              <a:t>: </a:t>
            </a:r>
            <a:r>
              <a:rPr lang="zh-CN" altLang="en-US" sz="1200" dirty="0">
                <a:solidFill>
                  <a:srgbClr val="000000"/>
                </a:solidFill>
              </a:rPr>
              <a:t>存储</a:t>
            </a:r>
            <a:r>
              <a:rPr lang="en-US" altLang="zh-CN" sz="1200" dirty="0">
                <a:solidFill>
                  <a:srgbClr val="000000"/>
                </a:solidFill>
              </a:rPr>
              <a:t>store</a:t>
            </a:r>
            <a:r>
              <a:rPr lang="zh-CN" altLang="en-US" sz="1200" dirty="0">
                <a:solidFill>
                  <a:srgbClr val="000000"/>
                </a:solidFill>
              </a:rPr>
              <a:t>操作的存储器物理地址以及要存储的值。该对列</a:t>
            </a:r>
            <a:r>
              <a:rPr lang="en-US" altLang="zh-CN" sz="1200" dirty="0">
                <a:solidFill>
                  <a:srgbClr val="000000"/>
                </a:solidFill>
              </a:rPr>
              <a:t>32</a:t>
            </a:r>
            <a:r>
              <a:rPr lang="zh-CN" altLang="en-US" sz="1200" dirty="0">
                <a:solidFill>
                  <a:srgbClr val="000000"/>
                </a:solidFill>
              </a:rPr>
              <a:t>项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Wait Table:</a:t>
            </a:r>
            <a:r>
              <a:rPr lang="en-US" altLang="zh-CN" sz="1200" dirty="0">
                <a:solidFill>
                  <a:srgbClr val="000000"/>
                </a:solidFill>
              </a:rPr>
              <a:t> </a:t>
            </a:r>
            <a:r>
              <a:rPr lang="zh-CN" altLang="en-US" sz="1200" dirty="0">
                <a:solidFill>
                  <a:srgbClr val="000000"/>
                </a:solidFill>
              </a:rPr>
              <a:t>具有</a:t>
            </a:r>
            <a:r>
              <a:rPr lang="en-US" altLang="zh-CN" sz="1200" dirty="0">
                <a:solidFill>
                  <a:srgbClr val="000000"/>
                </a:solidFill>
              </a:rPr>
              <a:t>1024 </a:t>
            </a:r>
            <a:r>
              <a:rPr lang="zh-CN" altLang="en-US" sz="1200" dirty="0">
                <a:solidFill>
                  <a:srgbClr val="000000"/>
                </a:solidFill>
              </a:rPr>
              <a:t>项，每项</a:t>
            </a:r>
            <a:r>
              <a:rPr lang="en-US" altLang="zh-CN" sz="1200" dirty="0">
                <a:solidFill>
                  <a:srgbClr val="000000"/>
                </a:solidFill>
              </a:rPr>
              <a:t>1</a:t>
            </a:r>
            <a:r>
              <a:rPr lang="zh-CN" altLang="en-US" sz="1200" dirty="0">
                <a:solidFill>
                  <a:srgbClr val="000000"/>
                </a:solidFill>
              </a:rPr>
              <a:t>位的表，由存储器指令虚拟地址索引</a:t>
            </a:r>
            <a:r>
              <a:rPr lang="en-US" altLang="zh-CN" sz="1200" dirty="0">
                <a:solidFill>
                  <a:srgbClr val="000000"/>
                </a:solidFill>
              </a:rPr>
              <a:t>. </a:t>
            </a:r>
            <a:r>
              <a:rPr lang="zh-CN" altLang="en-US" sz="1200" dirty="0">
                <a:solidFill>
                  <a:srgbClr val="000000"/>
                </a:solidFill>
              </a:rPr>
              <a:t>当我们检测到一个</a:t>
            </a:r>
            <a:r>
              <a:rPr lang="en-US" altLang="zh-CN" sz="1200" dirty="0">
                <a:solidFill>
                  <a:srgbClr val="000000"/>
                </a:solidFill>
              </a:rPr>
              <a:t>load</a:t>
            </a:r>
            <a:r>
              <a:rPr lang="zh-CN" altLang="en-US" sz="1200" dirty="0">
                <a:solidFill>
                  <a:srgbClr val="000000"/>
                </a:solidFill>
              </a:rPr>
              <a:t>操作超越了与它相关的</a:t>
            </a:r>
            <a:r>
              <a:rPr lang="en-US" altLang="zh-CN" sz="1200" dirty="0">
                <a:solidFill>
                  <a:srgbClr val="000000"/>
                </a:solidFill>
              </a:rPr>
              <a:t>store</a:t>
            </a:r>
            <a:r>
              <a:rPr lang="zh-CN" altLang="en-US" sz="1200" dirty="0">
                <a:solidFill>
                  <a:srgbClr val="000000"/>
                </a:solidFill>
              </a:rPr>
              <a:t>操作时，该</a:t>
            </a:r>
            <a:r>
              <a:rPr lang="en-US" altLang="zh-CN" sz="1200" dirty="0">
                <a:solidFill>
                  <a:srgbClr val="000000"/>
                </a:solidFill>
              </a:rPr>
              <a:t>load</a:t>
            </a:r>
            <a:r>
              <a:rPr lang="zh-CN" altLang="en-US" sz="1200" dirty="0">
                <a:solidFill>
                  <a:srgbClr val="000000"/>
                </a:solidFill>
              </a:rPr>
              <a:t>对应项置</a:t>
            </a:r>
            <a:r>
              <a:rPr lang="en-US" altLang="zh-CN" sz="1200" dirty="0">
                <a:solidFill>
                  <a:srgbClr val="000000"/>
                </a:solidFill>
              </a:rPr>
              <a:t>1</a:t>
            </a:r>
            <a:r>
              <a:rPr lang="zh-CN" altLang="en-US" sz="1200" dirty="0">
                <a:solidFill>
                  <a:srgbClr val="000000"/>
                </a:solidFill>
              </a:rPr>
              <a:t>，取指部件读取该信息，将不会再提前发射出去。该表每隔</a:t>
            </a:r>
            <a:r>
              <a:rPr lang="en-US" altLang="zh-CN" sz="1200" dirty="0">
                <a:solidFill>
                  <a:srgbClr val="000000"/>
                </a:solidFill>
              </a:rPr>
              <a:t>16384</a:t>
            </a:r>
            <a:r>
              <a:rPr lang="zh-CN" altLang="en-US" sz="1200" dirty="0">
                <a:solidFill>
                  <a:srgbClr val="000000"/>
                </a:solidFill>
              </a:rPr>
              <a:t>周期复位一次，否则该表可能所有项均为</a:t>
            </a:r>
            <a:r>
              <a:rPr lang="en-US" altLang="zh-CN" sz="1200" dirty="0">
                <a:solidFill>
                  <a:srgbClr val="000000"/>
                </a:solidFill>
              </a:rPr>
              <a:t>1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7" name="Text Box 25"/>
          <p:cNvSpPr txBox="1">
            <a:spLocks noChangeArrowheads="1"/>
          </p:cNvSpPr>
          <p:nvPr/>
        </p:nvSpPr>
        <p:spPr bwMode="auto">
          <a:xfrm>
            <a:off x="838200" y="0"/>
            <a:ext cx="756285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0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7187" y="939188"/>
            <a:ext cx="8524875" cy="5450114"/>
            <a:chOff x="131763" y="608013"/>
            <a:chExt cx="9021762" cy="5945187"/>
          </a:xfrm>
        </p:grpSpPr>
        <p:sp>
          <p:nvSpPr>
            <p:cNvPr id="403458" name="Rectangle 1"/>
            <p:cNvSpPr>
              <a:spLocks noChangeArrowheads="1"/>
            </p:cNvSpPr>
            <p:nvPr/>
          </p:nvSpPr>
          <p:spPr bwMode="auto">
            <a:xfrm>
              <a:off x="3505200" y="9906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59" name="Rectangle 2"/>
            <p:cNvSpPr>
              <a:spLocks noChangeArrowheads="1"/>
            </p:cNvSpPr>
            <p:nvPr/>
          </p:nvSpPr>
          <p:spPr bwMode="auto">
            <a:xfrm>
              <a:off x="3505200" y="12954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0" name="Rectangle 3"/>
            <p:cNvSpPr>
              <a:spLocks noChangeArrowheads="1"/>
            </p:cNvSpPr>
            <p:nvPr/>
          </p:nvSpPr>
          <p:spPr bwMode="auto">
            <a:xfrm>
              <a:off x="3886200" y="9906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1" name="Rectangle 4"/>
            <p:cNvSpPr>
              <a:spLocks noChangeArrowheads="1"/>
            </p:cNvSpPr>
            <p:nvPr/>
          </p:nvSpPr>
          <p:spPr bwMode="auto">
            <a:xfrm>
              <a:off x="3886200" y="12954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2" name="Rectangle 5"/>
            <p:cNvSpPr>
              <a:spLocks noChangeArrowheads="1"/>
            </p:cNvSpPr>
            <p:nvPr/>
          </p:nvSpPr>
          <p:spPr bwMode="auto">
            <a:xfrm>
              <a:off x="4876800" y="9906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3" name="Rectangle 6"/>
            <p:cNvSpPr>
              <a:spLocks noChangeArrowheads="1"/>
            </p:cNvSpPr>
            <p:nvPr/>
          </p:nvSpPr>
          <p:spPr bwMode="auto">
            <a:xfrm>
              <a:off x="4876800" y="12954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4" name="Rectangle 7"/>
            <p:cNvSpPr>
              <a:spLocks noChangeArrowheads="1"/>
            </p:cNvSpPr>
            <p:nvPr/>
          </p:nvSpPr>
          <p:spPr bwMode="auto">
            <a:xfrm>
              <a:off x="7010400" y="9906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5" name="Rectangle 8"/>
            <p:cNvSpPr>
              <a:spLocks noChangeArrowheads="1"/>
            </p:cNvSpPr>
            <p:nvPr/>
          </p:nvSpPr>
          <p:spPr bwMode="auto">
            <a:xfrm>
              <a:off x="7010400" y="12954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6" name="Rectangle 9"/>
            <p:cNvSpPr>
              <a:spLocks noChangeArrowheads="1"/>
            </p:cNvSpPr>
            <p:nvPr/>
          </p:nvSpPr>
          <p:spPr bwMode="auto">
            <a:xfrm>
              <a:off x="3505200" y="16002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7" name="Rectangle 10"/>
            <p:cNvSpPr>
              <a:spLocks noChangeArrowheads="1"/>
            </p:cNvSpPr>
            <p:nvPr/>
          </p:nvSpPr>
          <p:spPr bwMode="auto">
            <a:xfrm>
              <a:off x="3886200" y="16002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8" name="Rectangle 11"/>
            <p:cNvSpPr>
              <a:spLocks noChangeArrowheads="1"/>
            </p:cNvSpPr>
            <p:nvPr/>
          </p:nvSpPr>
          <p:spPr bwMode="auto">
            <a:xfrm>
              <a:off x="4876800" y="16002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69" name="Rectangle 12"/>
            <p:cNvSpPr>
              <a:spLocks noChangeArrowheads="1"/>
            </p:cNvSpPr>
            <p:nvPr/>
          </p:nvSpPr>
          <p:spPr bwMode="auto">
            <a:xfrm>
              <a:off x="7010400" y="16002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70" name="Rectangle 13"/>
            <p:cNvSpPr>
              <a:spLocks noChangeArrowheads="1"/>
            </p:cNvSpPr>
            <p:nvPr/>
          </p:nvSpPr>
          <p:spPr bwMode="auto">
            <a:xfrm>
              <a:off x="35052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F4</a:t>
              </a:r>
              <a:endParaRPr lang="zh-CN" altLang="zh-CN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3471" name="Rectangle 14"/>
            <p:cNvSpPr>
              <a:spLocks noChangeArrowheads="1"/>
            </p:cNvSpPr>
            <p:nvPr/>
          </p:nvSpPr>
          <p:spPr bwMode="auto">
            <a:xfrm>
              <a:off x="3886200" y="19050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72" name="Rectangle 15"/>
            <p:cNvSpPr>
              <a:spLocks noChangeArrowheads="1"/>
            </p:cNvSpPr>
            <p:nvPr/>
          </p:nvSpPr>
          <p:spPr bwMode="auto">
            <a:xfrm>
              <a:off x="4876800" y="19050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Courier New" pitchFamily="49" charset="0"/>
                </a:rPr>
                <a:t>LD F4, 10(R3)</a:t>
              </a:r>
            </a:p>
          </p:txBody>
        </p:sp>
        <p:sp>
          <p:nvSpPr>
            <p:cNvPr id="403473" name="Rectangle 16"/>
            <p:cNvSpPr>
              <a:spLocks noChangeArrowheads="1"/>
            </p:cNvSpPr>
            <p:nvPr/>
          </p:nvSpPr>
          <p:spPr bwMode="auto">
            <a:xfrm>
              <a:off x="70104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</a:p>
          </p:txBody>
        </p:sp>
        <p:grpSp>
          <p:nvGrpSpPr>
            <p:cNvPr id="226322" name="Group 17"/>
            <p:cNvGrpSpPr>
              <a:grpSpLocks/>
            </p:cNvGrpSpPr>
            <p:nvPr/>
          </p:nvGrpSpPr>
          <p:grpSpPr bwMode="auto">
            <a:xfrm>
              <a:off x="3505200" y="4800600"/>
              <a:ext cx="2513013" cy="404813"/>
              <a:chOff x="2208" y="3024"/>
              <a:chExt cx="1583" cy="255"/>
            </a:xfrm>
          </p:grpSpPr>
          <p:sp>
            <p:nvSpPr>
              <p:cNvPr id="403542" name="Rectangle 18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1583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43" name="Rectangle 19"/>
              <p:cNvSpPr>
                <a:spLocks noChangeArrowheads="1"/>
              </p:cNvSpPr>
              <p:nvPr/>
            </p:nvSpPr>
            <p:spPr bwMode="auto">
              <a:xfrm>
                <a:off x="2208" y="3152"/>
                <a:ext cx="1583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26392" name="Rectangle 20"/>
              <p:cNvSpPr>
                <a:spLocks noChangeArrowheads="1"/>
              </p:cNvSpPr>
              <p:nvPr/>
            </p:nvSpPr>
            <p:spPr bwMode="auto">
              <a:xfrm>
                <a:off x="2427" y="3024"/>
                <a:ext cx="424" cy="255"/>
              </a:xfrm>
              <a:prstGeom prst="rect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</p:grpSp>
        <p:sp>
          <p:nvSpPr>
            <p:cNvPr id="403475" name="Rectangle 21"/>
            <p:cNvSpPr>
              <a:spLocks noChangeArrowheads="1"/>
            </p:cNvSpPr>
            <p:nvPr/>
          </p:nvSpPr>
          <p:spPr bwMode="auto">
            <a:xfrm>
              <a:off x="304800" y="4648200"/>
              <a:ext cx="2590800" cy="2032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76" name="Rectangle 22"/>
            <p:cNvSpPr>
              <a:spLocks noChangeArrowheads="1"/>
            </p:cNvSpPr>
            <p:nvPr/>
          </p:nvSpPr>
          <p:spPr bwMode="auto">
            <a:xfrm>
              <a:off x="304800" y="4851400"/>
              <a:ext cx="2590800" cy="2032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77" name="Rectangle 23"/>
            <p:cNvSpPr>
              <a:spLocks noChangeArrowheads="1"/>
            </p:cNvSpPr>
            <p:nvPr/>
          </p:nvSpPr>
          <p:spPr bwMode="auto">
            <a:xfrm>
              <a:off x="304800" y="5054600"/>
              <a:ext cx="2590800" cy="2032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226326" name="Rectangle 24"/>
            <p:cNvSpPr>
              <a:spLocks noChangeArrowheads="1"/>
            </p:cNvSpPr>
            <p:nvPr/>
          </p:nvSpPr>
          <p:spPr bwMode="auto">
            <a:xfrm>
              <a:off x="661988" y="4648200"/>
              <a:ext cx="633412" cy="609600"/>
            </a:xfrm>
            <a:prstGeom prst="rect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26328" name="Line 26"/>
            <p:cNvSpPr>
              <a:spLocks noChangeShapeType="1"/>
            </p:cNvSpPr>
            <p:nvPr/>
          </p:nvSpPr>
          <p:spPr bwMode="auto">
            <a:xfrm>
              <a:off x="304800" y="6477000"/>
              <a:ext cx="8534400" cy="1588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9" name="Text Box 27"/>
            <p:cNvSpPr txBox="1">
              <a:spLocks noChangeArrowheads="1"/>
            </p:cNvSpPr>
            <p:nvPr/>
          </p:nvSpPr>
          <p:spPr bwMode="auto">
            <a:xfrm>
              <a:off x="6527800" y="3743325"/>
              <a:ext cx="1044575" cy="560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To</a:t>
              </a:r>
            </a:p>
            <a:p>
              <a:pPr algn="ctr" eaLnBrk="1" hangingPunct="1">
                <a:lnSpc>
                  <a:spcPct val="7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403482" name="Rectangle 28"/>
            <p:cNvSpPr>
              <a:spLocks noChangeArrowheads="1"/>
            </p:cNvSpPr>
            <p:nvPr/>
          </p:nvSpPr>
          <p:spPr bwMode="auto">
            <a:xfrm>
              <a:off x="1181100" y="5791200"/>
              <a:ext cx="1066800" cy="304800"/>
            </a:xfrm>
            <a:prstGeom prst="rect">
              <a:avLst/>
            </a:prstGeom>
            <a:solidFill>
              <a:srgbClr val="0563C1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FP adders</a:t>
              </a:r>
            </a:p>
          </p:txBody>
        </p:sp>
        <p:sp>
          <p:nvSpPr>
            <p:cNvPr id="403483" name="Rectangle 29"/>
            <p:cNvSpPr>
              <a:spLocks noChangeArrowheads="1"/>
            </p:cNvSpPr>
            <p:nvPr/>
          </p:nvSpPr>
          <p:spPr bwMode="auto">
            <a:xfrm>
              <a:off x="4252913" y="5791200"/>
              <a:ext cx="1447800" cy="304800"/>
            </a:xfrm>
            <a:prstGeom prst="rect">
              <a:avLst/>
            </a:prstGeom>
            <a:solidFill>
              <a:srgbClr val="0563C1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FP multipliers</a:t>
              </a:r>
            </a:p>
          </p:txBody>
        </p:sp>
        <p:sp>
          <p:nvSpPr>
            <p:cNvPr id="226332" name="Line 30"/>
            <p:cNvSpPr>
              <a:spLocks noChangeShapeType="1"/>
            </p:cNvSpPr>
            <p:nvPr/>
          </p:nvSpPr>
          <p:spPr bwMode="auto">
            <a:xfrm>
              <a:off x="1357313" y="5257800"/>
              <a:ext cx="1587" cy="53340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3" name="Line 31"/>
            <p:cNvSpPr>
              <a:spLocks noChangeShapeType="1"/>
            </p:cNvSpPr>
            <p:nvPr/>
          </p:nvSpPr>
          <p:spPr bwMode="auto">
            <a:xfrm>
              <a:off x="2043113" y="5257800"/>
              <a:ext cx="1587" cy="53340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4" name="Line 32"/>
            <p:cNvSpPr>
              <a:spLocks noChangeShapeType="1"/>
            </p:cNvSpPr>
            <p:nvPr/>
          </p:nvSpPr>
          <p:spPr bwMode="auto">
            <a:xfrm>
              <a:off x="4481513" y="5181600"/>
              <a:ext cx="1587" cy="60960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5" name="Line 33"/>
            <p:cNvSpPr>
              <a:spLocks noChangeShapeType="1"/>
            </p:cNvSpPr>
            <p:nvPr/>
          </p:nvSpPr>
          <p:spPr bwMode="auto">
            <a:xfrm>
              <a:off x="5395913" y="5181600"/>
              <a:ext cx="1587" cy="60960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6" name="Text Box 34"/>
            <p:cNvSpPr txBox="1">
              <a:spLocks noChangeArrowheads="1"/>
            </p:cNvSpPr>
            <p:nvPr/>
          </p:nvSpPr>
          <p:spPr bwMode="auto">
            <a:xfrm>
              <a:off x="2657475" y="5284788"/>
              <a:ext cx="1554163" cy="6429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Reservation 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Stations</a:t>
              </a:r>
            </a:p>
          </p:txBody>
        </p:sp>
        <p:sp>
          <p:nvSpPr>
            <p:cNvPr id="226337" name="Line 35"/>
            <p:cNvSpPr>
              <a:spLocks noChangeShapeType="1"/>
            </p:cNvSpPr>
            <p:nvPr/>
          </p:nvSpPr>
          <p:spPr bwMode="auto">
            <a:xfrm flipV="1">
              <a:off x="2514600" y="5256213"/>
              <a:ext cx="1588" cy="1222375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8" name="Line 36"/>
            <p:cNvSpPr>
              <a:spLocks noChangeShapeType="1"/>
            </p:cNvSpPr>
            <p:nvPr/>
          </p:nvSpPr>
          <p:spPr bwMode="auto">
            <a:xfrm flipV="1">
              <a:off x="5867400" y="5180013"/>
              <a:ext cx="1588" cy="1298575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9" name="Text Box 37"/>
            <p:cNvSpPr txBox="1">
              <a:spLocks noChangeArrowheads="1"/>
            </p:cNvSpPr>
            <p:nvPr/>
          </p:nvSpPr>
          <p:spPr bwMode="auto">
            <a:xfrm>
              <a:off x="231775" y="914400"/>
              <a:ext cx="874713" cy="6429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FP Op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Queue</a:t>
              </a:r>
            </a:p>
          </p:txBody>
        </p:sp>
        <p:grpSp>
          <p:nvGrpSpPr>
            <p:cNvPr id="226340" name="Group 38"/>
            <p:cNvGrpSpPr>
              <a:grpSpLocks/>
            </p:cNvGrpSpPr>
            <p:nvPr/>
          </p:nvGrpSpPr>
          <p:grpSpPr bwMode="auto">
            <a:xfrm>
              <a:off x="3505200" y="3505200"/>
              <a:ext cx="2208213" cy="811213"/>
              <a:chOff x="2208" y="2208"/>
              <a:chExt cx="1391" cy="511"/>
            </a:xfrm>
          </p:grpSpPr>
          <p:sp>
            <p:nvSpPr>
              <p:cNvPr id="403538" name="Rectangle 39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1391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39" name="Rectangle 40"/>
              <p:cNvSpPr>
                <a:spLocks noChangeArrowheads="1"/>
              </p:cNvSpPr>
              <p:nvPr/>
            </p:nvSpPr>
            <p:spPr bwMode="auto">
              <a:xfrm>
                <a:off x="2208" y="2336"/>
                <a:ext cx="1391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40" name="Rectangle 41"/>
              <p:cNvSpPr>
                <a:spLocks noChangeArrowheads="1"/>
              </p:cNvSpPr>
              <p:nvPr/>
            </p:nvSpPr>
            <p:spPr bwMode="auto">
              <a:xfrm>
                <a:off x="2208" y="2464"/>
                <a:ext cx="1391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41" name="Rectangle 42"/>
              <p:cNvSpPr>
                <a:spLocks noChangeArrowheads="1"/>
              </p:cNvSpPr>
              <p:nvPr/>
            </p:nvSpPr>
            <p:spPr bwMode="auto">
              <a:xfrm>
                <a:off x="2208" y="2592"/>
                <a:ext cx="1391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226341" name="Freeform 43"/>
            <p:cNvSpPr>
              <a:spLocks/>
            </p:cNvSpPr>
            <p:nvPr/>
          </p:nvSpPr>
          <p:spPr bwMode="auto">
            <a:xfrm>
              <a:off x="4953000" y="3276600"/>
              <a:ext cx="2057400" cy="533400"/>
            </a:xfrm>
            <a:custGeom>
              <a:avLst/>
              <a:gdLst>
                <a:gd name="T0" fmla="*/ 0 w 1296"/>
                <a:gd name="T1" fmla="*/ 0 h 480"/>
                <a:gd name="T2" fmla="*/ 2147483647 w 1296"/>
                <a:gd name="T3" fmla="*/ 0 h 480"/>
                <a:gd name="T4" fmla="*/ 2147483647 w 1296"/>
                <a:gd name="T5" fmla="*/ 2147483647 h 480"/>
                <a:gd name="T6" fmla="*/ 0 60000 65536"/>
                <a:gd name="T7" fmla="*/ 0 60000 65536"/>
                <a:gd name="T8" fmla="*/ 0 60000 65536"/>
                <a:gd name="T9" fmla="*/ 0 w 1296"/>
                <a:gd name="T10" fmla="*/ 0 h 480"/>
                <a:gd name="T11" fmla="*/ 1296 w 1296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480">
                  <a:moveTo>
                    <a:pt x="0" y="0"/>
                  </a:moveTo>
                  <a:lnTo>
                    <a:pt x="1296" y="0"/>
                  </a:lnTo>
                  <a:lnTo>
                    <a:pt x="1296" y="480"/>
                  </a:lnTo>
                </a:path>
              </a:pathLst>
            </a:custGeom>
            <a:noFill/>
            <a:ln w="76320">
              <a:solidFill>
                <a:srgbClr val="5B9BD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2" name="Text Box 44"/>
            <p:cNvSpPr txBox="1">
              <a:spLocks noChangeArrowheads="1"/>
            </p:cNvSpPr>
            <p:nvPr/>
          </p:nvSpPr>
          <p:spPr bwMode="auto">
            <a:xfrm>
              <a:off x="7392988" y="977900"/>
              <a:ext cx="657225" cy="22256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ROB7</a:t>
              </a:r>
            </a:p>
            <a:p>
              <a:pPr algn="ctr" eaLnBrk="1" hangingPunct="1">
                <a:lnSpc>
                  <a:spcPct val="15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ROB6</a:t>
              </a:r>
            </a:p>
            <a:p>
              <a:pPr algn="ctr" eaLnBrk="1" hangingPunct="1">
                <a:lnSpc>
                  <a:spcPct val="15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ROB5</a:t>
              </a:r>
            </a:p>
            <a:p>
              <a:pPr algn="ctr" eaLnBrk="1" hangingPunct="1">
                <a:lnSpc>
                  <a:spcPct val="15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ROB4</a:t>
              </a:r>
            </a:p>
            <a:p>
              <a:pPr algn="ctr" eaLnBrk="1" hangingPunct="1">
                <a:lnSpc>
                  <a:spcPct val="15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ROB3</a:t>
              </a:r>
            </a:p>
            <a:p>
              <a:pPr algn="ctr" eaLnBrk="1" hangingPunct="1">
                <a:lnSpc>
                  <a:spcPct val="15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ROB2</a:t>
              </a:r>
            </a:p>
            <a:p>
              <a:pPr algn="ctr" eaLnBrk="1" hangingPunct="1">
                <a:lnSpc>
                  <a:spcPct val="15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5B9BD5"/>
                  </a:solidFill>
                  <a:latin typeface="Comic Sans MS" pitchFamily="66" charset="0"/>
                </a:rPr>
                <a:t>ROB1</a:t>
              </a:r>
            </a:p>
          </p:txBody>
        </p:sp>
        <p:sp>
          <p:nvSpPr>
            <p:cNvPr id="403495" name="Rectangle 45"/>
            <p:cNvSpPr>
              <a:spLocks noChangeArrowheads="1"/>
            </p:cNvSpPr>
            <p:nvPr/>
          </p:nvSpPr>
          <p:spPr bwMode="auto">
            <a:xfrm>
              <a:off x="3505200" y="22098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403496" name="Rectangle 46"/>
            <p:cNvSpPr>
              <a:spLocks noChangeArrowheads="1"/>
            </p:cNvSpPr>
            <p:nvPr/>
          </p:nvSpPr>
          <p:spPr bwMode="auto">
            <a:xfrm>
              <a:off x="3505200" y="25146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403497" name="Rectangle 47"/>
            <p:cNvSpPr>
              <a:spLocks noChangeArrowheads="1"/>
            </p:cNvSpPr>
            <p:nvPr/>
          </p:nvSpPr>
          <p:spPr bwMode="auto">
            <a:xfrm>
              <a:off x="35052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zh-CN" b="1">
                  <a:solidFill>
                    <a:srgbClr val="000000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403498" name="Rectangle 48"/>
            <p:cNvSpPr>
              <a:spLocks noChangeArrowheads="1"/>
            </p:cNvSpPr>
            <p:nvPr/>
          </p:nvSpPr>
          <p:spPr bwMode="auto">
            <a:xfrm>
              <a:off x="3886200" y="22098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499" name="Rectangle 49"/>
            <p:cNvSpPr>
              <a:spLocks noChangeArrowheads="1"/>
            </p:cNvSpPr>
            <p:nvPr/>
          </p:nvSpPr>
          <p:spPr bwMode="auto">
            <a:xfrm>
              <a:off x="3886200" y="25146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403500" name="Rectangle 50"/>
            <p:cNvSpPr>
              <a:spLocks noChangeArrowheads="1"/>
            </p:cNvSpPr>
            <p:nvPr/>
          </p:nvSpPr>
          <p:spPr bwMode="auto">
            <a:xfrm>
              <a:off x="3886200" y="2819400"/>
              <a:ext cx="990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zh-CN" b="1" dirty="0">
                  <a:solidFill>
                    <a:srgbClr val="000000"/>
                  </a:solidFill>
                  <a:latin typeface="Courier New" pitchFamily="49" charset="0"/>
                </a:rPr>
                <a:t>&lt;</a:t>
              </a:r>
              <a:r>
                <a:rPr lang="en-US" altLang="zh-CN" b="1" dirty="0" err="1">
                  <a:solidFill>
                    <a:srgbClr val="000000"/>
                  </a:solidFill>
                  <a:latin typeface="Courier New" pitchFamily="49" charset="0"/>
                </a:rPr>
                <a:t>val</a:t>
              </a:r>
              <a:r>
                <a:rPr lang="en-US" altLang="zh-CN" b="1" dirty="0">
                  <a:solidFill>
                    <a:srgbClr val="000000"/>
                  </a:solidFill>
                  <a:latin typeface="Courier New" pitchFamily="49" charset="0"/>
                </a:rPr>
                <a:t> 1&gt;</a:t>
              </a:r>
            </a:p>
          </p:txBody>
        </p:sp>
        <p:sp>
          <p:nvSpPr>
            <p:cNvPr id="403501" name="Rectangle 51"/>
            <p:cNvSpPr>
              <a:spLocks noChangeArrowheads="1"/>
            </p:cNvSpPr>
            <p:nvPr/>
          </p:nvSpPr>
          <p:spPr bwMode="auto">
            <a:xfrm>
              <a:off x="4876800" y="22098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Courier New" pitchFamily="49" charset="0"/>
                </a:rPr>
                <a:t>ST 10(R3), F5 </a:t>
              </a:r>
            </a:p>
          </p:txBody>
        </p:sp>
        <p:sp>
          <p:nvSpPr>
            <p:cNvPr id="403502" name="Rectangle 52"/>
            <p:cNvSpPr>
              <a:spLocks noChangeArrowheads="1"/>
            </p:cNvSpPr>
            <p:nvPr/>
          </p:nvSpPr>
          <p:spPr bwMode="auto">
            <a:xfrm>
              <a:off x="4876800" y="25146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Courier New" pitchFamily="49" charset="0"/>
                </a:rPr>
                <a:t>LD F0,32(R2)</a:t>
              </a:r>
            </a:p>
          </p:txBody>
        </p:sp>
        <p:sp>
          <p:nvSpPr>
            <p:cNvPr id="403503" name="Rectangle 53"/>
            <p:cNvSpPr>
              <a:spLocks noChangeArrowheads="1"/>
            </p:cNvSpPr>
            <p:nvPr/>
          </p:nvSpPr>
          <p:spPr bwMode="auto">
            <a:xfrm>
              <a:off x="4876800" y="2819400"/>
              <a:ext cx="21336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Courier New" pitchFamily="49" charset="0"/>
                </a:rPr>
                <a:t>ST 0(R3), F4</a:t>
              </a:r>
            </a:p>
          </p:txBody>
        </p:sp>
        <p:sp>
          <p:nvSpPr>
            <p:cNvPr id="403504" name="Rectangle 54"/>
            <p:cNvSpPr>
              <a:spLocks noChangeArrowheads="1"/>
            </p:cNvSpPr>
            <p:nvPr/>
          </p:nvSpPr>
          <p:spPr bwMode="auto">
            <a:xfrm>
              <a:off x="7010400" y="22098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403505" name="Rectangle 55"/>
            <p:cNvSpPr>
              <a:spLocks noChangeArrowheads="1"/>
            </p:cNvSpPr>
            <p:nvPr/>
          </p:nvSpPr>
          <p:spPr bwMode="auto">
            <a:xfrm>
              <a:off x="7010400" y="25146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403506" name="Rectangle 56"/>
            <p:cNvSpPr>
              <a:spLocks noChangeArrowheads="1"/>
            </p:cNvSpPr>
            <p:nvPr/>
          </p:nvSpPr>
          <p:spPr bwMode="auto">
            <a:xfrm>
              <a:off x="7010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Y</a:t>
              </a:r>
            </a:p>
          </p:txBody>
        </p:sp>
        <p:sp>
          <p:nvSpPr>
            <p:cNvPr id="226355" name="Line 57"/>
            <p:cNvSpPr>
              <a:spLocks noChangeShapeType="1"/>
            </p:cNvSpPr>
            <p:nvPr/>
          </p:nvSpPr>
          <p:spPr bwMode="auto">
            <a:xfrm>
              <a:off x="4953000" y="3124200"/>
              <a:ext cx="1588" cy="381000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6" name="Text Box 58"/>
            <p:cNvSpPr txBox="1">
              <a:spLocks noChangeArrowheads="1"/>
            </p:cNvSpPr>
            <p:nvPr/>
          </p:nvSpPr>
          <p:spPr bwMode="auto">
            <a:xfrm>
              <a:off x="6859588" y="608013"/>
              <a:ext cx="8445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Done?</a:t>
              </a:r>
            </a:p>
          </p:txBody>
        </p:sp>
        <p:sp>
          <p:nvSpPr>
            <p:cNvPr id="226357" name="Freeform 59"/>
            <p:cNvSpPr>
              <a:spLocks/>
            </p:cNvSpPr>
            <p:nvPr/>
          </p:nvSpPr>
          <p:spPr bwMode="auto">
            <a:xfrm>
              <a:off x="7467600" y="2209800"/>
              <a:ext cx="609600" cy="4267200"/>
            </a:xfrm>
            <a:custGeom>
              <a:avLst/>
              <a:gdLst>
                <a:gd name="T0" fmla="*/ 2147483647 w 576"/>
                <a:gd name="T1" fmla="*/ 2147483647 h 2832"/>
                <a:gd name="T2" fmla="*/ 2147483647 w 576"/>
                <a:gd name="T3" fmla="*/ 0 h 2832"/>
                <a:gd name="T4" fmla="*/ 0 w 576"/>
                <a:gd name="T5" fmla="*/ 0 h 2832"/>
                <a:gd name="T6" fmla="*/ 0 60000 65536"/>
                <a:gd name="T7" fmla="*/ 0 60000 65536"/>
                <a:gd name="T8" fmla="*/ 0 60000 65536"/>
                <a:gd name="T9" fmla="*/ 0 w 576"/>
                <a:gd name="T10" fmla="*/ 0 h 2832"/>
                <a:gd name="T11" fmla="*/ 576 w 576"/>
                <a:gd name="T12" fmla="*/ 2832 h 2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32">
                  <a:moveTo>
                    <a:pt x="576" y="2832"/>
                  </a:moveTo>
                  <a:lnTo>
                    <a:pt x="576" y="0"/>
                  </a:lnTo>
                  <a:lnTo>
                    <a:pt x="0" y="0"/>
                  </a:lnTo>
                </a:path>
              </a:pathLst>
            </a:custGeom>
            <a:noFill/>
            <a:ln w="76320">
              <a:solidFill>
                <a:srgbClr val="5B9BD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8" name="Line 60"/>
            <p:cNvSpPr>
              <a:spLocks noChangeShapeType="1"/>
            </p:cNvSpPr>
            <p:nvPr/>
          </p:nvSpPr>
          <p:spPr bwMode="auto">
            <a:xfrm>
              <a:off x="4953000" y="6096000"/>
              <a:ext cx="1588" cy="457200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9" name="Line 61"/>
            <p:cNvSpPr>
              <a:spLocks noChangeShapeType="1"/>
            </p:cNvSpPr>
            <p:nvPr/>
          </p:nvSpPr>
          <p:spPr bwMode="auto">
            <a:xfrm flipH="1">
              <a:off x="1714500" y="6091238"/>
              <a:ext cx="11113" cy="401637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0" name="Text Box 62"/>
            <p:cNvSpPr txBox="1">
              <a:spLocks noChangeArrowheads="1"/>
            </p:cNvSpPr>
            <p:nvPr/>
          </p:nvSpPr>
          <p:spPr bwMode="auto">
            <a:xfrm>
              <a:off x="131763" y="4281488"/>
              <a:ext cx="6921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Dest</a:t>
              </a:r>
            </a:p>
          </p:txBody>
        </p:sp>
        <p:sp>
          <p:nvSpPr>
            <p:cNvPr id="226361" name="Text Box 63"/>
            <p:cNvSpPr txBox="1">
              <a:spLocks noChangeArrowheads="1"/>
            </p:cNvSpPr>
            <p:nvPr/>
          </p:nvSpPr>
          <p:spPr bwMode="auto">
            <a:xfrm>
              <a:off x="3354388" y="4419600"/>
              <a:ext cx="6921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Dest</a:t>
              </a:r>
            </a:p>
          </p:txBody>
        </p:sp>
        <p:sp>
          <p:nvSpPr>
            <p:cNvPr id="226362" name="AutoShape 64"/>
            <p:cNvSpPr>
              <a:spLocks noChangeArrowheads="1"/>
            </p:cNvSpPr>
            <p:nvPr/>
          </p:nvSpPr>
          <p:spPr bwMode="auto">
            <a:xfrm flipV="1">
              <a:off x="8426450" y="1371600"/>
              <a:ext cx="457200" cy="114300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rgbClr val="ED7D31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26363" name="Text Box 65"/>
            <p:cNvSpPr txBox="1">
              <a:spLocks noChangeArrowheads="1"/>
            </p:cNvSpPr>
            <p:nvPr/>
          </p:nvSpPr>
          <p:spPr bwMode="auto">
            <a:xfrm>
              <a:off x="8201025" y="2590800"/>
              <a:ext cx="9080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Oldest</a:t>
              </a:r>
            </a:p>
          </p:txBody>
        </p:sp>
        <p:sp>
          <p:nvSpPr>
            <p:cNvPr id="226364" name="Text Box 66"/>
            <p:cNvSpPr txBox="1">
              <a:spLocks noChangeArrowheads="1"/>
            </p:cNvSpPr>
            <p:nvPr/>
          </p:nvSpPr>
          <p:spPr bwMode="auto">
            <a:xfrm>
              <a:off x="8154988" y="990600"/>
              <a:ext cx="998537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Newest</a:t>
              </a:r>
            </a:p>
          </p:txBody>
        </p:sp>
        <p:grpSp>
          <p:nvGrpSpPr>
            <p:cNvPr id="226365" name="Group 67"/>
            <p:cNvGrpSpPr>
              <a:grpSpLocks/>
            </p:cNvGrpSpPr>
            <p:nvPr/>
          </p:nvGrpSpPr>
          <p:grpSpPr bwMode="auto">
            <a:xfrm>
              <a:off x="1143000" y="712788"/>
              <a:ext cx="1217613" cy="912812"/>
              <a:chOff x="720" y="449"/>
              <a:chExt cx="767" cy="575"/>
            </a:xfrm>
          </p:grpSpPr>
          <p:sp>
            <p:nvSpPr>
              <p:cNvPr id="403532" name="Rectangle 68"/>
              <p:cNvSpPr>
                <a:spLocks noChangeArrowheads="1"/>
              </p:cNvSpPr>
              <p:nvPr/>
            </p:nvSpPr>
            <p:spPr bwMode="auto">
              <a:xfrm rot="-5400000">
                <a:off x="496" y="673"/>
                <a:ext cx="575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33" name="Rectangle 69"/>
              <p:cNvSpPr>
                <a:spLocks noChangeArrowheads="1"/>
              </p:cNvSpPr>
              <p:nvPr/>
            </p:nvSpPr>
            <p:spPr bwMode="auto">
              <a:xfrm rot="-5400000">
                <a:off x="624" y="673"/>
                <a:ext cx="575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34" name="Rectangle 70"/>
              <p:cNvSpPr>
                <a:spLocks noChangeArrowheads="1"/>
              </p:cNvSpPr>
              <p:nvPr/>
            </p:nvSpPr>
            <p:spPr bwMode="auto">
              <a:xfrm rot="-5400000">
                <a:off x="752" y="673"/>
                <a:ext cx="575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35" name="Rectangle 71"/>
              <p:cNvSpPr>
                <a:spLocks noChangeArrowheads="1"/>
              </p:cNvSpPr>
              <p:nvPr/>
            </p:nvSpPr>
            <p:spPr bwMode="auto">
              <a:xfrm rot="-5400000">
                <a:off x="880" y="673"/>
                <a:ext cx="575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36" name="Rectangle 72"/>
              <p:cNvSpPr>
                <a:spLocks noChangeArrowheads="1"/>
              </p:cNvSpPr>
              <p:nvPr/>
            </p:nvSpPr>
            <p:spPr bwMode="auto">
              <a:xfrm rot="-5400000">
                <a:off x="1008" y="673"/>
                <a:ext cx="575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3537" name="Rectangle 73"/>
              <p:cNvSpPr>
                <a:spLocks noChangeArrowheads="1"/>
              </p:cNvSpPr>
              <p:nvPr/>
            </p:nvSpPr>
            <p:spPr bwMode="auto">
              <a:xfrm rot="-5400000">
                <a:off x="1136" y="673"/>
                <a:ext cx="575" cy="12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226366" name="Text Box 74"/>
            <p:cNvSpPr txBox="1">
              <a:spLocks noChangeArrowheads="1"/>
            </p:cNvSpPr>
            <p:nvPr/>
          </p:nvSpPr>
          <p:spPr bwMode="auto">
            <a:xfrm>
              <a:off x="6561138" y="4384675"/>
              <a:ext cx="1044575" cy="560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from </a:t>
              </a:r>
            </a:p>
            <a:p>
              <a:pPr algn="ctr" eaLnBrk="1" hangingPunct="1">
                <a:lnSpc>
                  <a:spcPct val="7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226367" name="Line 75"/>
            <p:cNvSpPr>
              <a:spLocks noChangeShapeType="1"/>
            </p:cNvSpPr>
            <p:nvPr/>
          </p:nvSpPr>
          <p:spPr bwMode="auto">
            <a:xfrm>
              <a:off x="7010400" y="4953000"/>
              <a:ext cx="1588" cy="381000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20" name="Rectangle 76"/>
            <p:cNvSpPr>
              <a:spLocks noChangeArrowheads="1"/>
            </p:cNvSpPr>
            <p:nvPr/>
          </p:nvSpPr>
          <p:spPr bwMode="auto">
            <a:xfrm>
              <a:off x="6400800" y="5334000"/>
              <a:ext cx="1066800" cy="2540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zh-CN" b="1">
                  <a:solidFill>
                    <a:srgbClr val="5B9BD5"/>
                  </a:solidFill>
                  <a:latin typeface="Courier New" pitchFamily="49" charset="0"/>
                </a:rPr>
                <a:t>2</a:t>
              </a:r>
              <a:r>
                <a:rPr lang="zh-CN" altLang="zh-CN" b="1">
                  <a:solidFill>
                    <a:srgbClr val="000000"/>
                  </a:solidFill>
                  <a:latin typeface="Courier New" pitchFamily="49" charset="0"/>
                </a:rPr>
                <a:t> 32+</a:t>
              </a:r>
              <a:r>
                <a:rPr lang="en-US" altLang="zh-CN" b="1">
                  <a:solidFill>
                    <a:srgbClr val="000000"/>
                  </a:solidFill>
                  <a:latin typeface="Courier New" pitchFamily="49" charset="0"/>
                </a:rPr>
                <a:t>R2</a:t>
              </a:r>
            </a:p>
          </p:txBody>
        </p:sp>
        <p:sp>
          <p:nvSpPr>
            <p:cNvPr id="403521" name="Rectangle 77"/>
            <p:cNvSpPr>
              <a:spLocks noChangeArrowheads="1"/>
            </p:cNvSpPr>
            <p:nvPr/>
          </p:nvSpPr>
          <p:spPr bwMode="auto">
            <a:xfrm>
              <a:off x="6400800" y="5588000"/>
              <a:ext cx="1066800" cy="2540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zh-CN" b="1">
                  <a:solidFill>
                    <a:srgbClr val="5B9BD5"/>
                  </a:solidFill>
                  <a:latin typeface="Courier New" pitchFamily="49" charset="0"/>
                </a:rPr>
                <a:t>4</a:t>
              </a:r>
              <a:r>
                <a:rPr lang="zh-CN" altLang="zh-CN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zh-CN" b="1">
                  <a:solidFill>
                    <a:srgbClr val="5B9BD5"/>
                  </a:solidFill>
                  <a:latin typeface="Courier New" pitchFamily="49" charset="0"/>
                </a:rPr>
                <a:t>ROB3</a:t>
              </a:r>
            </a:p>
          </p:txBody>
        </p:sp>
        <p:sp>
          <p:nvSpPr>
            <p:cNvPr id="403522" name="Rectangle 78"/>
            <p:cNvSpPr>
              <a:spLocks noChangeArrowheads="1"/>
            </p:cNvSpPr>
            <p:nvPr/>
          </p:nvSpPr>
          <p:spPr bwMode="auto">
            <a:xfrm>
              <a:off x="6400800" y="5842000"/>
              <a:ext cx="1066800" cy="25400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E7E6E6"/>
              </a:outerShdw>
            </a:effec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/>
            </a:p>
          </p:txBody>
        </p:sp>
        <p:sp>
          <p:nvSpPr>
            <p:cNvPr id="226371" name="Line 79"/>
            <p:cNvSpPr>
              <a:spLocks noChangeShapeType="1"/>
            </p:cNvSpPr>
            <p:nvPr/>
          </p:nvSpPr>
          <p:spPr bwMode="auto">
            <a:xfrm>
              <a:off x="6756400" y="5334000"/>
              <a:ext cx="1588" cy="76200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2" name="Text Box 80"/>
            <p:cNvSpPr txBox="1">
              <a:spLocks noChangeArrowheads="1"/>
            </p:cNvSpPr>
            <p:nvPr/>
          </p:nvSpPr>
          <p:spPr bwMode="auto">
            <a:xfrm>
              <a:off x="6249988" y="5029200"/>
              <a:ext cx="6921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Dest</a:t>
              </a:r>
            </a:p>
          </p:txBody>
        </p:sp>
        <p:sp>
          <p:nvSpPr>
            <p:cNvPr id="226373" name="Text Box 81"/>
            <p:cNvSpPr txBox="1">
              <a:spLocks noChangeArrowheads="1"/>
            </p:cNvSpPr>
            <p:nvPr/>
          </p:nvSpPr>
          <p:spPr bwMode="auto">
            <a:xfrm>
              <a:off x="538163" y="1905000"/>
              <a:ext cx="2832100" cy="5207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800" b="1">
                  <a:solidFill>
                    <a:srgbClr val="000000"/>
                  </a:solidFill>
                  <a:latin typeface="Comic Sans MS" pitchFamily="66" charset="0"/>
                </a:rPr>
                <a:t>Reorder Buffer</a:t>
              </a:r>
            </a:p>
          </p:txBody>
        </p:sp>
        <p:sp>
          <p:nvSpPr>
            <p:cNvPr id="226374" name="Text Box 82"/>
            <p:cNvSpPr txBox="1">
              <a:spLocks noChangeArrowheads="1"/>
            </p:cNvSpPr>
            <p:nvPr/>
          </p:nvSpPr>
          <p:spPr bwMode="auto">
            <a:xfrm>
              <a:off x="1603375" y="3579813"/>
              <a:ext cx="1774825" cy="5207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800" b="1">
                  <a:solidFill>
                    <a:srgbClr val="000000"/>
                  </a:solidFill>
                  <a:latin typeface="Comic Sans MS" pitchFamily="66" charset="0"/>
                </a:rPr>
                <a:t>Registers</a:t>
              </a:r>
            </a:p>
          </p:txBody>
        </p:sp>
        <p:sp>
          <p:nvSpPr>
            <p:cNvPr id="226375" name="Line 83"/>
            <p:cNvSpPr>
              <a:spLocks noChangeShapeType="1"/>
            </p:cNvSpPr>
            <p:nvPr/>
          </p:nvSpPr>
          <p:spPr bwMode="auto">
            <a:xfrm>
              <a:off x="7010400" y="6096000"/>
              <a:ext cx="1588" cy="381000"/>
            </a:xfrm>
            <a:prstGeom prst="line">
              <a:avLst/>
            </a:prstGeom>
            <a:noFill/>
            <a:ln w="76320" cap="sq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6" name="Line 84"/>
            <p:cNvSpPr>
              <a:spLocks noChangeShapeType="1"/>
            </p:cNvSpPr>
            <p:nvPr/>
          </p:nvSpPr>
          <p:spPr bwMode="auto">
            <a:xfrm>
              <a:off x="2362200" y="1143000"/>
              <a:ext cx="1143000" cy="1588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377" name="Text Box 8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D5C05D-4F67-4091-BC90-BBF4DC83DC1D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26378" name="Text Box 8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26379" name="Text Box 8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C34B27D-A09B-4E83-94E3-B3FC5593C049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Memory Disambiguation: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391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1"/>
          <p:cNvSpPr txBox="1">
            <a:spLocks noChangeArrowheads="1"/>
          </p:cNvSpPr>
          <p:nvPr/>
        </p:nvSpPr>
        <p:spPr bwMode="auto">
          <a:xfrm>
            <a:off x="344488" y="250825"/>
            <a:ext cx="8678862" cy="65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000">
              <a:solidFill>
                <a:srgbClr val="000000"/>
              </a:solidFill>
              <a:latin typeface="Calibri Light" pitchFamily="34" charset="0"/>
            </a:endParaRP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975E5E-7030-4643-A11E-5D1072B7E4B8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BAB6849-26CD-4C4C-A5DB-6AE10319E1FF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04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如何使</a:t>
            </a:r>
            <a:r>
              <a:rPr lang="en-US" altLang="zh-CN" dirty="0" smtClean="0"/>
              <a:t>CPI &lt; 1 ?  (1/2)</a:t>
            </a:r>
            <a:endParaRPr lang="zh-CN" altLang="en-US" dirty="0" smtClean="0"/>
          </a:p>
        </p:txBody>
      </p:sp>
      <p:sp>
        <p:nvSpPr>
          <p:cNvPr id="2304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前面所述的各种技术主要通过减少数据相关和控制相关，使得</a:t>
            </a:r>
            <a:r>
              <a:rPr lang="en-US" altLang="zh-CN" dirty="0" smtClean="0"/>
              <a:t>CPI = 1 ( CPI</a:t>
            </a:r>
            <a:r>
              <a:rPr lang="zh-CN" altLang="zh-CN" dirty="0" smtClean="0"/>
              <a:t>接近1）</a:t>
            </a:r>
          </a:p>
          <a:p>
            <a:r>
              <a:rPr lang="zh-CN" altLang="zh-CN" dirty="0" smtClean="0"/>
              <a:t>是否能够使</a:t>
            </a:r>
            <a:r>
              <a:rPr lang="en-US" altLang="zh-CN" dirty="0" smtClean="0"/>
              <a:t>CPI &lt; 1?  </a:t>
            </a:r>
            <a:r>
              <a:rPr lang="zh-CN" altLang="en-US" dirty="0" smtClean="0"/>
              <a:t>多发射处理器</a:t>
            </a:r>
            <a:endParaRPr lang="en-US" altLang="zh-CN" dirty="0" smtClean="0"/>
          </a:p>
          <a:p>
            <a:r>
              <a:rPr lang="zh-CN" altLang="zh-CN" dirty="0" smtClean="0"/>
              <a:t>两种基本方法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70C0"/>
                </a:solidFill>
              </a:rPr>
              <a:t>Superscalar 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VLIW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Superscalar: </a:t>
            </a:r>
          </a:p>
          <a:p>
            <a:pPr lvl="1"/>
            <a:r>
              <a:rPr lang="zh-CN" altLang="zh-CN" dirty="0" smtClean="0">
                <a:solidFill>
                  <a:srgbClr val="0070C0"/>
                </a:solidFill>
              </a:rPr>
              <a:t>每个时钟周期所发射的指令数不定（1 －8条）</a:t>
            </a:r>
          </a:p>
          <a:p>
            <a:pPr lvl="1"/>
            <a:r>
              <a:rPr lang="zh-CN" altLang="zh-CN" dirty="0" smtClean="0"/>
              <a:t>由</a:t>
            </a:r>
            <a:r>
              <a:rPr lang="zh-CN" altLang="zh-CN" dirty="0" smtClean="0"/>
              <a:t>编译器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路）</a:t>
            </a:r>
            <a:r>
              <a:rPr lang="zh-CN" altLang="zh-CN" dirty="0" smtClean="0"/>
              <a:t>或</a:t>
            </a:r>
            <a:r>
              <a:rPr lang="zh-CN" altLang="zh-CN" dirty="0" smtClean="0"/>
              <a:t>硬件完成调度</a:t>
            </a:r>
          </a:p>
          <a:p>
            <a:pPr lvl="1"/>
            <a:r>
              <a:rPr lang="en-US" altLang="zh-CN" dirty="0" smtClean="0"/>
              <a:t>IBM PowerPC, Sun </a:t>
            </a:r>
            <a:r>
              <a:rPr lang="en-US" altLang="zh-CN" dirty="0" err="1" smtClean="0"/>
              <a:t>UltraSparc</a:t>
            </a:r>
            <a:r>
              <a:rPr lang="en-US" altLang="zh-CN" dirty="0" smtClean="0"/>
              <a:t>, DEC Alpha, HP 8000</a:t>
            </a:r>
          </a:p>
          <a:p>
            <a:pPr lvl="1"/>
            <a:r>
              <a:rPr lang="zh-CN" altLang="zh-CN" dirty="0" smtClean="0"/>
              <a:t>该方法对目前通用计算是最成功的方法</a:t>
            </a:r>
          </a:p>
          <a:p>
            <a:r>
              <a:rPr lang="en-US" altLang="zh-CN" dirty="0" smtClean="0"/>
              <a:t>Instructions Per Clock (IPC) vs. CPI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2913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232F45A-8C07-4690-B315-E4FB71BF8C67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142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142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C73840-9E2F-45DE-81C6-672830184B32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14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如何使 </a:t>
            </a:r>
            <a:r>
              <a:rPr lang="en-US" altLang="zh-CN" smtClean="0"/>
              <a:t>CPI &lt; 1？ (2/2)</a:t>
            </a:r>
            <a:endParaRPr lang="zh-CN" altLang="en-US" smtClean="0"/>
          </a:p>
        </p:txBody>
      </p:sp>
      <p:sp>
        <p:nvSpPr>
          <p:cNvPr id="2314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(Very) Long Instruction Words (V)LIW: </a:t>
            </a:r>
          </a:p>
          <a:p>
            <a:pPr lvl="1"/>
            <a:r>
              <a:rPr lang="zh-CN" altLang="zh-CN" dirty="0" smtClean="0"/>
              <a:t>每个时钟周期流出的指令数（操作）固定</a:t>
            </a:r>
            <a:r>
              <a:rPr lang="en-US" altLang="zh-CN" dirty="0" smtClean="0"/>
              <a:t> (4-16) </a:t>
            </a:r>
          </a:p>
          <a:p>
            <a:pPr lvl="1"/>
            <a:r>
              <a:rPr lang="zh-CN" altLang="zh-CN" dirty="0" smtClean="0"/>
              <a:t>由编译器调度，实际上</a:t>
            </a:r>
            <a:r>
              <a:rPr lang="zh-CN" altLang="zh-CN" dirty="0" smtClean="0">
                <a:solidFill>
                  <a:srgbClr val="0070C0"/>
                </a:solidFill>
              </a:rPr>
              <a:t>由多个单操作指令构成一个超长指令</a:t>
            </a:r>
          </a:p>
          <a:p>
            <a:pPr lvl="1"/>
            <a:r>
              <a:rPr lang="zh-CN" altLang="zh-CN" dirty="0" smtClean="0"/>
              <a:t>目前比较成功的应用于</a:t>
            </a:r>
            <a:r>
              <a:rPr lang="en-US" altLang="zh-CN" dirty="0" smtClean="0">
                <a:solidFill>
                  <a:srgbClr val="0070C0"/>
                </a:solidFill>
              </a:rPr>
              <a:t>DSP，</a:t>
            </a:r>
            <a:r>
              <a:rPr lang="zh-CN" altLang="zh-CN" dirty="0" smtClean="0">
                <a:solidFill>
                  <a:srgbClr val="0070C0"/>
                </a:solidFill>
              </a:rPr>
              <a:t>多媒体应用</a:t>
            </a:r>
          </a:p>
          <a:p>
            <a:pPr lvl="2"/>
            <a:r>
              <a:rPr lang="en-US" altLang="zh-CN" dirty="0" smtClean="0"/>
              <a:t>DSA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Domain Specific Architecture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1999/2000 HP</a:t>
            </a:r>
            <a:r>
              <a:rPr lang="zh-CN" altLang="zh-CN" dirty="0" smtClean="0"/>
              <a:t>和</a:t>
            </a:r>
            <a:r>
              <a:rPr lang="en-US" altLang="zh-CN" dirty="0" smtClean="0"/>
              <a:t>Intel</a:t>
            </a:r>
            <a:r>
              <a:rPr lang="zh-CN" altLang="zh-CN" dirty="0" smtClean="0"/>
              <a:t>达成协议共同研究</a:t>
            </a:r>
            <a:r>
              <a:rPr lang="en-US" altLang="zh-CN" dirty="0" smtClean="0"/>
              <a:t>VLIW</a:t>
            </a:r>
          </a:p>
          <a:p>
            <a:pPr lvl="1"/>
            <a:r>
              <a:rPr lang="en-US" altLang="zh-CN" dirty="0" smtClean="0"/>
              <a:t>Intel Architecture-64 (Merced/A-64) 64-bit address </a:t>
            </a:r>
          </a:p>
          <a:p>
            <a:pPr lvl="1"/>
            <a:r>
              <a:rPr lang="en-US" altLang="zh-CN" dirty="0" smtClean="0"/>
              <a:t>Style: “Explicitly Parallel Instruction Computer (EPIC)”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291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Parallelism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" y="1090895"/>
            <a:ext cx="4186646" cy="5767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65" y="1643199"/>
            <a:ext cx="3905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简单的超标量流水线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8" y="1586319"/>
            <a:ext cx="3211966" cy="43233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73" y="1595845"/>
            <a:ext cx="3262176" cy="3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具有多种执行部件（流水化）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25" y="1052648"/>
            <a:ext cx="3422333" cy="4696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73" y="1159464"/>
            <a:ext cx="3619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39857"/>
            <a:ext cx="4738688" cy="55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超标量流水线中的分支预测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0" y="1017677"/>
            <a:ext cx="6137502" cy="5682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92" y="1389503"/>
            <a:ext cx="2510564" cy="33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D696B80-CD12-4A5E-B915-77343C6AEB04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BAE8289-2ECC-4EB4-BAD7-12BC851A05CA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24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用于多发射处理器的五种主要方法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42984"/>
            <a:ext cx="9001156" cy="524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8568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ROB</a:t>
            </a:r>
            <a:r>
              <a:rPr lang="zh-CN" altLang="en-US" dirty="0" smtClean="0"/>
              <a:t>保持机器的精确状态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58432"/>
            <a:ext cx="8471647" cy="5051833"/>
          </a:xfrm>
        </p:spPr>
        <p:txBody>
          <a:bodyPr/>
          <a:lstStyle/>
          <a:p>
            <a:r>
              <a:rPr lang="en-US" altLang="zh-CN" dirty="0" smtClean="0"/>
              <a:t>ROB</a:t>
            </a:r>
            <a:r>
              <a:rPr lang="zh-CN" altLang="en-US" dirty="0" smtClean="0"/>
              <a:t>维持了机器的精确状态，允许投机执行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直到确认无异常 然后进入提交阶段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直到确定分支预测正确进入提交阶段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如果有异常或预测错误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刷新</a:t>
            </a:r>
            <a:r>
              <a:rPr lang="en-US" altLang="zh-CN" dirty="0" smtClean="0"/>
              <a:t>ROB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RS</a:t>
            </a:r>
            <a:r>
              <a:rPr lang="zh-CN" altLang="en-US" dirty="0" smtClean="0"/>
              <a:t>和寄存器结果状态表</a:t>
            </a:r>
            <a:endParaRPr lang="en-US" altLang="zh-CN" dirty="0" smtClean="0"/>
          </a:p>
          <a:p>
            <a:r>
              <a:rPr lang="zh-CN" altLang="en-US" dirty="0" smtClean="0"/>
              <a:t>存储器操作使用类似的方法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 Ordering Buffer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Store</a:t>
            </a:r>
            <a:r>
              <a:rPr lang="zh-CN" altLang="en-US" dirty="0" smtClean="0"/>
              <a:t>操作的结果先存放到</a:t>
            </a:r>
            <a:r>
              <a:rPr lang="en-US" altLang="zh-CN" dirty="0" smtClean="0"/>
              <a:t>MOB</a:t>
            </a:r>
            <a:r>
              <a:rPr lang="zh-CN" altLang="en-US" dirty="0" smtClean="0"/>
              <a:t>中，然后提交阶段按存储操作的程序序提交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1"/>
          <p:cNvSpPr txBox="1">
            <a:spLocks noChangeArrowheads="1"/>
          </p:cNvSpPr>
          <p:nvPr/>
        </p:nvSpPr>
        <p:spPr bwMode="auto">
          <a:xfrm>
            <a:off x="0" y="161925"/>
            <a:ext cx="9829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000">
              <a:solidFill>
                <a:srgbClr val="000000"/>
              </a:solidFill>
              <a:latin typeface="Calibri Light" pitchFamily="34" charset="0"/>
            </a:endParaRP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723CFF-9E61-46E6-BCA9-D31998CCE4FF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4E9C390-2EE5-44B9-9E5E-09ED8E1E8927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39208"/>
              </p:ext>
            </p:extLst>
          </p:nvPr>
        </p:nvGraphicFramePr>
        <p:xfrm>
          <a:off x="639761" y="3480932"/>
          <a:ext cx="8047038" cy="259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75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Pipe</a:t>
                      </a:r>
                      <a:r>
                        <a:rPr lang="en-US" altLang="zh-CN" sz="1800" baseline="0" dirty="0" smtClean="0"/>
                        <a:t> Stages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Int. instruction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IF</a:t>
                      </a:r>
                      <a:r>
                        <a:rPr lang="en-US" altLang="zh-CN" sz="1800" baseline="0" dirty="0" smtClean="0"/>
                        <a:t>    </a:t>
                      </a:r>
                      <a:r>
                        <a:rPr lang="en-US" altLang="zh-CN" sz="1800" dirty="0" smtClean="0"/>
                        <a:t>ID</a:t>
                      </a:r>
                      <a:r>
                        <a:rPr lang="en-US" altLang="zh-CN" sz="1800" baseline="0" dirty="0" smtClean="0"/>
                        <a:t>    </a:t>
                      </a:r>
                      <a:r>
                        <a:rPr lang="en-US" altLang="zh-CN" sz="1800" dirty="0" smtClean="0"/>
                        <a:t>EX</a:t>
                      </a:r>
                      <a:r>
                        <a:rPr lang="en-US" altLang="zh-CN" sz="1800" baseline="0" dirty="0" smtClean="0"/>
                        <a:t>    </a:t>
                      </a:r>
                      <a:r>
                        <a:rPr lang="en-US" altLang="zh-CN" sz="1800" dirty="0" smtClean="0"/>
                        <a:t>MEM</a:t>
                      </a:r>
                      <a:r>
                        <a:rPr lang="en-US" altLang="zh-CN" sz="1800" baseline="0" dirty="0" smtClean="0"/>
                        <a:t>    </a:t>
                      </a:r>
                      <a:r>
                        <a:rPr lang="en-US" altLang="zh-CN" sz="1800" dirty="0" smtClean="0"/>
                        <a:t>WB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Fp.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</a:rPr>
                        <a:t> Instruction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IF    ID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</a:rPr>
                        <a:t>    EX    MEM    WB</a:t>
                      </a:r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Int. instruction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/>
                        <a:t>        </a:t>
                      </a:r>
                      <a:r>
                        <a:rPr lang="en-US" altLang="zh-CN" sz="1800" dirty="0" smtClean="0"/>
                        <a:t>IF    ID</a:t>
                      </a:r>
                      <a:r>
                        <a:rPr lang="en-US" altLang="zh-CN" sz="1800" baseline="0" dirty="0" smtClean="0"/>
                        <a:t>    EX    MEM    WB</a:t>
                      </a:r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Fp. Instruction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        IF    ID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</a:rPr>
                        <a:t>    EX    MEM    WB</a:t>
                      </a:r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Int.</a:t>
                      </a:r>
                      <a:r>
                        <a:rPr lang="en-US" altLang="zh-CN" sz="1800" baseline="0" dirty="0" smtClean="0"/>
                        <a:t> Instruction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                IF    ID</a:t>
                      </a:r>
                      <a:r>
                        <a:rPr lang="en-US" altLang="zh-CN" sz="1800" baseline="0" dirty="0" smtClean="0"/>
                        <a:t>    EX    MEM    WB</a:t>
                      </a:r>
                      <a:endParaRPr lang="zh-CN" altLang="en-US" sz="1800" dirty="0"/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Fp. Instruction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                IF    ID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</a:rPr>
                        <a:t>    EX    MEM    WB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350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Superscalar DLX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44458"/>
            <a:ext cx="8229600" cy="230834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Superscalar DLX: </a:t>
            </a:r>
            <a:r>
              <a:rPr lang="zh-CN" altLang="zh-CN" dirty="0" smtClean="0"/>
              <a:t>每个时钟周期发射2条指令，</a:t>
            </a:r>
            <a:r>
              <a:rPr lang="en-US" altLang="zh-CN" dirty="0" smtClean="0"/>
              <a:t>1 </a:t>
            </a:r>
            <a:r>
              <a:rPr lang="zh-CN" altLang="zh-CN" dirty="0" smtClean="0"/>
              <a:t>条</a:t>
            </a:r>
            <a:r>
              <a:rPr lang="en-US" altLang="zh-CN" dirty="0" smtClean="0"/>
              <a:t>FP</a:t>
            </a:r>
            <a:r>
              <a:rPr lang="zh-CN" altLang="zh-CN" dirty="0" smtClean="0"/>
              <a:t>指令和一条其他指令</a:t>
            </a:r>
          </a:p>
          <a:p>
            <a:pPr lvl="1"/>
            <a:r>
              <a:rPr lang="zh-CN" altLang="zh-CN" dirty="0" smtClean="0"/>
              <a:t>每个时钟周期取64位</a:t>
            </a:r>
            <a:r>
              <a:rPr lang="en-US" altLang="zh-CN" dirty="0" smtClean="0"/>
              <a:t>; </a:t>
            </a:r>
            <a:r>
              <a:rPr lang="zh-CN" altLang="zh-CN" dirty="0" smtClean="0"/>
              <a:t>左边为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 </a:t>
            </a:r>
            <a:r>
              <a:rPr lang="zh-CN" altLang="zh-CN" dirty="0" smtClean="0"/>
              <a:t>右边为</a:t>
            </a:r>
            <a:r>
              <a:rPr lang="en-US" altLang="zh-CN" dirty="0" smtClean="0"/>
              <a:t>FP </a:t>
            </a:r>
          </a:p>
          <a:p>
            <a:pPr lvl="1"/>
            <a:r>
              <a:rPr lang="zh-CN" altLang="zh-CN" dirty="0" smtClean="0"/>
              <a:t>只有第一条指令发射了，才能发射第二条</a:t>
            </a:r>
          </a:p>
          <a:p>
            <a:pPr lvl="1"/>
            <a:r>
              <a:rPr lang="zh-CN" altLang="zh-CN" dirty="0" smtClean="0"/>
              <a:t>需要更多的寄存器端口，因为如果两条指令中第一条指令是对</a:t>
            </a:r>
            <a:r>
              <a:rPr lang="en-US" altLang="zh-CN" dirty="0" smtClean="0"/>
              <a:t>FP</a:t>
            </a:r>
            <a:r>
              <a:rPr lang="zh-CN" altLang="zh-CN" dirty="0" smtClean="0"/>
              <a:t>的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操作（通过整数部件完成），另一条指令为浮点操作指令，则都会有对浮点寄存器文件的操作</a:t>
            </a:r>
            <a:endParaRPr lang="en-US" altLang="zh-CN" dirty="0" smtClean="0"/>
          </a:p>
          <a:p>
            <a:r>
              <a:rPr lang="zh-CN" altLang="zh-CN" dirty="0" smtClean="0"/>
              <a:t>原来1 </a:t>
            </a:r>
            <a:r>
              <a:rPr lang="en-US" altLang="zh-CN" dirty="0" smtClean="0"/>
              <a:t>cycle load </a:t>
            </a:r>
            <a:r>
              <a:rPr lang="zh-CN" altLang="zh-CN" dirty="0" smtClean="0"/>
              <a:t>延时在</a:t>
            </a:r>
            <a:r>
              <a:rPr lang="en-US" altLang="zh-CN" dirty="0" smtClean="0"/>
              <a:t>Superscalar</a:t>
            </a:r>
            <a:r>
              <a:rPr lang="zh-CN" altLang="zh-CN" dirty="0" smtClean="0"/>
              <a:t>中扩展为3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cycles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416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1"/>
          <p:cNvSpPr txBox="1">
            <a:spLocks noChangeArrowheads="1"/>
          </p:cNvSpPr>
          <p:nvPr/>
        </p:nvSpPr>
        <p:spPr bwMode="auto">
          <a:xfrm>
            <a:off x="590550" y="207963"/>
            <a:ext cx="79248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zh-CN" sz="3200">
              <a:solidFill>
                <a:srgbClr val="000000"/>
              </a:solidFill>
              <a:latin typeface="Calibri Light" pitchFamily="34" charset="0"/>
            </a:endParaRPr>
          </a:p>
        </p:txBody>
      </p:sp>
      <p:sp>
        <p:nvSpPr>
          <p:cNvPr id="234499" name="Rectangle 2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6018213" y="1143000"/>
            <a:ext cx="2479675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LD to ADDD: 1 Cycle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ADDD to SD: 2 Cycles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FAE6C01-DC3D-4E25-90F1-C44088B1A0D1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107C1F-7DCA-4390-9C7C-013A099E556C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450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Review: </a:t>
            </a:r>
            <a:r>
              <a:rPr lang="zh-CN" altLang="zh-CN" dirty="0" smtClean="0"/>
              <a:t>具有最小</a:t>
            </a:r>
            <a:r>
              <a:rPr lang="en-US" altLang="zh-CN" dirty="0" smtClean="0"/>
              <a:t>stalls</a:t>
            </a:r>
            <a:r>
              <a:rPr lang="zh-CN" altLang="zh-CN" dirty="0" smtClean="0"/>
              <a:t>数的循环展开优化</a:t>
            </a:r>
            <a:endParaRPr lang="zh-CN" altLang="en-US" dirty="0" smtClean="0"/>
          </a:p>
        </p:txBody>
      </p:sp>
      <p:sp>
        <p:nvSpPr>
          <p:cNvPr id="23450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 smtClean="0"/>
              <a:t>1 </a:t>
            </a:r>
            <a:r>
              <a:rPr lang="en-US" altLang="zh-CN" dirty="0" smtClean="0"/>
              <a:t>Loop:	LD	F0,0(R1)</a:t>
            </a:r>
          </a:p>
          <a:p>
            <a:pPr marL="0" indent="0">
              <a:buNone/>
            </a:pPr>
            <a:r>
              <a:rPr lang="en-US" altLang="zh-CN" dirty="0" smtClean="0"/>
              <a:t>2	LD	F6,-8(R1)</a:t>
            </a:r>
          </a:p>
          <a:p>
            <a:pPr marL="0" indent="0">
              <a:buNone/>
            </a:pPr>
            <a:r>
              <a:rPr lang="en-US" altLang="zh-CN" dirty="0" smtClean="0"/>
              <a:t>3	LD	F10,-16(R1)</a:t>
            </a:r>
          </a:p>
          <a:p>
            <a:pPr marL="0" indent="0">
              <a:buNone/>
            </a:pPr>
            <a:r>
              <a:rPr lang="en-US" altLang="zh-CN" dirty="0" smtClean="0"/>
              <a:t>4	LD	F14,-24(R1)</a:t>
            </a:r>
          </a:p>
          <a:p>
            <a:pPr marL="0" indent="0">
              <a:buNone/>
            </a:pPr>
            <a:r>
              <a:rPr lang="en-US" altLang="zh-CN" dirty="0" smtClean="0"/>
              <a:t>5	ADDD	F4,F0,F2</a:t>
            </a:r>
          </a:p>
          <a:p>
            <a:pPr marL="0" indent="0">
              <a:buNone/>
            </a:pPr>
            <a:r>
              <a:rPr lang="en-US" altLang="zh-CN" dirty="0" smtClean="0"/>
              <a:t>6	ADDD	F8,F6,F2</a:t>
            </a:r>
          </a:p>
          <a:p>
            <a:pPr marL="0" indent="0">
              <a:buNone/>
            </a:pPr>
            <a:r>
              <a:rPr lang="en-US" altLang="zh-CN" dirty="0" smtClean="0"/>
              <a:t>7	ADDD	F12,F10,F2</a:t>
            </a:r>
          </a:p>
          <a:p>
            <a:pPr marL="0" indent="0">
              <a:buNone/>
            </a:pPr>
            <a:r>
              <a:rPr lang="en-US" altLang="zh-CN" dirty="0" smtClean="0"/>
              <a:t>8	ADDD	F16,F14,F2</a:t>
            </a:r>
          </a:p>
          <a:p>
            <a:pPr marL="0" indent="0">
              <a:buNone/>
            </a:pPr>
            <a:r>
              <a:rPr lang="en-US" altLang="zh-CN" dirty="0" smtClean="0"/>
              <a:t>9	SD	0(R1),F4</a:t>
            </a:r>
          </a:p>
          <a:p>
            <a:pPr marL="0" indent="0">
              <a:buNone/>
            </a:pPr>
            <a:r>
              <a:rPr lang="en-US" altLang="zh-CN" dirty="0" smtClean="0"/>
              <a:t>10	SD	-8(R1),F8</a:t>
            </a:r>
          </a:p>
          <a:p>
            <a:pPr marL="0" indent="0">
              <a:buNone/>
            </a:pPr>
            <a:r>
              <a:rPr lang="en-US" altLang="zh-CN" dirty="0" smtClean="0"/>
              <a:t>11	SUBI	R1,R1,#32</a:t>
            </a:r>
          </a:p>
          <a:p>
            <a:pPr marL="0" indent="0">
              <a:buNone/>
            </a:pPr>
            <a:r>
              <a:rPr lang="en-US" altLang="zh-CN" dirty="0" smtClean="0"/>
              <a:t>12	SD	16(R1),F12</a:t>
            </a:r>
          </a:p>
          <a:p>
            <a:pPr marL="0" indent="0">
              <a:buNone/>
            </a:pPr>
            <a:r>
              <a:rPr lang="en-US" altLang="zh-CN" dirty="0" smtClean="0"/>
              <a:t>13	BNEZ	R1,LOOP</a:t>
            </a:r>
          </a:p>
          <a:p>
            <a:pPr marL="0" indent="0">
              <a:buNone/>
            </a:pPr>
            <a:r>
              <a:rPr lang="en-US" altLang="zh-CN" dirty="0" smtClean="0"/>
              <a:t>14	SD	8(R1),F16	; 8-32 = -24</a:t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14 clock cycles, or 3.5 per iteration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987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1"/>
          <p:cNvSpPr txBox="1">
            <a:spLocks noChangeArrowheads="1"/>
          </p:cNvSpPr>
          <p:nvPr/>
        </p:nvSpPr>
        <p:spPr bwMode="auto">
          <a:xfrm>
            <a:off x="914400" y="228600"/>
            <a:ext cx="7162800" cy="55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zh-CN" sz="3200">
              <a:solidFill>
                <a:srgbClr val="000000"/>
              </a:solidFill>
              <a:latin typeface="Calibri Light" pitchFamily="34" charset="0"/>
            </a:endParaRPr>
          </a:p>
        </p:txBody>
      </p:sp>
      <p:sp>
        <p:nvSpPr>
          <p:cNvPr id="235523" name="Text Box 2"/>
          <p:cNvSpPr txBox="1">
            <a:spLocks noChangeArrowheads="1"/>
          </p:cNvSpPr>
          <p:nvPr/>
        </p:nvSpPr>
        <p:spPr bwMode="auto">
          <a:xfrm>
            <a:off x="-12700" y="806450"/>
            <a:ext cx="80899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7013"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228600" algn="l"/>
                <a:tab pos="969963" algn="l"/>
                <a:tab pos="3484563" algn="l"/>
                <a:tab pos="7086600" algn="r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800">
                <a:solidFill>
                  <a:srgbClr val="000000"/>
                </a:solidFill>
              </a:rPr>
              <a:t>		</a:t>
            </a:r>
            <a:endParaRPr lang="en-US" altLang="zh-CN" sz="2800">
              <a:solidFill>
                <a:srgbClr val="0563C1"/>
              </a:solidFill>
            </a:endParaRPr>
          </a:p>
        </p:txBody>
      </p:sp>
      <p:sp>
        <p:nvSpPr>
          <p:cNvPr id="235524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32DC2C5-4658-40DC-B386-93B734578D3E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5525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5526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1E505CF-47CC-4979-9648-75A1DBD88A94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5527" name="标题 1"/>
          <p:cNvSpPr>
            <a:spLocks noGrp="1"/>
          </p:cNvSpPr>
          <p:nvPr>
            <p:ph type="title"/>
          </p:nvPr>
        </p:nvSpPr>
        <p:spPr>
          <a:xfrm>
            <a:off x="355600" y="193675"/>
            <a:ext cx="8280400" cy="587375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>
                <a:latin typeface="Calibri Light" pitchFamily="34" charset="0"/>
              </a:rPr>
              <a:t>采用</a:t>
            </a:r>
            <a:r>
              <a:rPr lang="en-US" altLang="zh-CN" dirty="0" smtClean="0">
                <a:latin typeface="Calibri Light" pitchFamily="34" charset="0"/>
              </a:rPr>
              <a:t>Superscalar</a:t>
            </a:r>
            <a:r>
              <a:rPr lang="zh-CN" altLang="zh-CN" dirty="0" smtClean="0">
                <a:latin typeface="Calibri Light" pitchFamily="34" charset="0"/>
              </a:rPr>
              <a:t>技术的循环展开</a:t>
            </a:r>
            <a:endParaRPr lang="zh-CN" altLang="en-US" dirty="0" smtClean="0"/>
          </a:p>
        </p:txBody>
      </p:sp>
      <p:sp>
        <p:nvSpPr>
          <p:cNvPr id="235528" name="内容占位符 2"/>
          <p:cNvSpPr>
            <a:spLocks noGrp="1"/>
          </p:cNvSpPr>
          <p:nvPr>
            <p:ph idx="1"/>
          </p:nvPr>
        </p:nvSpPr>
        <p:spPr>
          <a:xfrm>
            <a:off x="431800" y="1156494"/>
            <a:ext cx="8280400" cy="4824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i="1" dirty="0"/>
              <a:t>Integer instruction </a:t>
            </a:r>
            <a:r>
              <a:rPr lang="en-US" altLang="zh-CN" sz="1600" i="1" dirty="0" smtClean="0"/>
              <a:t>                    FP instruction                         Clock cycle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Loop:   LD  </a:t>
            </a:r>
            <a:r>
              <a:rPr lang="en-US" altLang="zh-CN" sz="1600" dirty="0" smtClean="0">
                <a:solidFill>
                  <a:srgbClr val="FF0000"/>
                </a:solidFill>
              </a:rPr>
              <a:t>F0</a:t>
            </a:r>
            <a:r>
              <a:rPr lang="en-US" altLang="zh-CN" sz="1600" dirty="0" smtClean="0"/>
              <a:t>,0(R1)                                                                             1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LD  F6,-8(R1)                                                                            2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LD  F10,-16(R1)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ADDD </a:t>
            </a:r>
            <a:r>
              <a:rPr lang="en-US" altLang="zh-CN" sz="2000" dirty="0" smtClean="0">
                <a:solidFill>
                  <a:srgbClr val="0036A2"/>
                </a:solidFill>
              </a:rPr>
              <a:t>F4</a:t>
            </a:r>
            <a:r>
              <a:rPr lang="en-US" altLang="zh-CN" sz="1600" dirty="0" smtClean="0"/>
              <a:t>,</a:t>
            </a:r>
            <a:r>
              <a:rPr lang="en-US" altLang="zh-CN" sz="1600" dirty="0" smtClean="0">
                <a:solidFill>
                  <a:srgbClr val="FF0000"/>
                </a:solidFill>
              </a:rPr>
              <a:t>F0</a:t>
            </a:r>
            <a:r>
              <a:rPr lang="en-US" altLang="zh-CN" sz="1600" dirty="0" smtClean="0"/>
              <a:t>,F2                                  3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LD  F14,-24(R1)            ADDD F8,F6,F2                                   4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LD  F18,-32(R1)            ADDD F12,F10,F2                               5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SD  0(R1),</a:t>
            </a:r>
            <a:r>
              <a:rPr lang="en-US" altLang="zh-CN" sz="2000" dirty="0" smtClean="0">
                <a:solidFill>
                  <a:srgbClr val="002060"/>
                </a:solidFill>
              </a:rPr>
              <a:t>F4             </a:t>
            </a:r>
            <a:r>
              <a:rPr lang="en-US" altLang="zh-CN" sz="1600" dirty="0" smtClean="0"/>
              <a:t>ADDD F16,F14,F2                               6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SD  -8(R1),F8                ADDD F20,F18,F2                               7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SD  -16(R1),F12                                                                        8</a:t>
            </a:r>
          </a:p>
          <a:p>
            <a:pPr eaLnBrk="1" hangingPunct="1">
              <a:buClrTx/>
              <a:buFont typeface="Arial" panose="020B0604020202020204" pitchFamily="34" charset="0"/>
              <a:buNone/>
            </a:pPr>
            <a:r>
              <a:rPr lang="en-US" altLang="zh-CN" sz="1600" dirty="0" smtClean="0"/>
              <a:t>            SUBI  R1,R1,#40                                                                       9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SD  +16(R1),F16                                                                      10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BNEZ  R1,LOOP                                                                       11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/>
              <a:t>            SD  ＋8(R1),F20     </a:t>
            </a:r>
            <a:r>
              <a:rPr lang="en-US" altLang="zh-CN" sz="1600" dirty="0" smtClean="0"/>
              <a:t>                                                                  </a:t>
            </a:r>
            <a:r>
              <a:rPr lang="en-US" altLang="zh-CN" sz="1600" dirty="0" smtClean="0"/>
              <a:t>12</a:t>
            </a:r>
          </a:p>
          <a:p>
            <a:pPr eaLnBrk="1" hangingPunct="1">
              <a:buClr>
                <a:srgbClr val="0563C1"/>
              </a:buClr>
            </a:pPr>
            <a:r>
              <a:rPr lang="zh-CN" altLang="zh-CN" sz="1600" dirty="0" smtClean="0">
                <a:solidFill>
                  <a:srgbClr val="0563C1"/>
                </a:solidFill>
              </a:rPr>
              <a:t>循环展开5次以消除延时</a:t>
            </a:r>
            <a:r>
              <a:rPr lang="en-US" altLang="zh-CN" sz="1600" dirty="0" smtClean="0">
                <a:solidFill>
                  <a:srgbClr val="0563C1"/>
                </a:solidFill>
              </a:rPr>
              <a:t> (+1 due to SS)</a:t>
            </a:r>
          </a:p>
          <a:p>
            <a:pPr eaLnBrk="1" hangingPunct="1">
              <a:buClr>
                <a:srgbClr val="0563C1"/>
              </a:buClr>
            </a:pPr>
            <a:r>
              <a:rPr lang="en-US" altLang="zh-CN" sz="1600" dirty="0" smtClean="0"/>
              <a:t>12 clocks, or</a:t>
            </a:r>
            <a:r>
              <a:rPr lang="zh-CN" altLang="zh-CN" sz="1600" dirty="0" smtClean="0"/>
              <a:t> 2.4 </a:t>
            </a:r>
            <a:r>
              <a:rPr lang="en-US" altLang="zh-CN" sz="1600" dirty="0" smtClean="0"/>
              <a:t>clocks per iteration (</a:t>
            </a:r>
            <a:r>
              <a:rPr lang="en-US" altLang="zh-CN" sz="1600" dirty="0" smtClean="0">
                <a:solidFill>
                  <a:srgbClr val="0563C1"/>
                </a:solidFill>
              </a:rPr>
              <a:t>1.5X</a:t>
            </a:r>
            <a:r>
              <a:rPr lang="en-US" altLang="zh-CN" sz="1600" dirty="0" smtClean="0"/>
              <a:t>)</a:t>
            </a:r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527930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2C9234-C6ED-461A-A577-D3432ED91C54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654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654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502EF90-2D4E-498C-A479-86185991285A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6549" name="标题 1"/>
          <p:cNvSpPr>
            <a:spLocks noGrp="1"/>
          </p:cNvSpPr>
          <p:nvPr>
            <p:ph type="title"/>
          </p:nvPr>
        </p:nvSpPr>
        <p:spPr>
          <a:xfrm>
            <a:off x="468313" y="365125"/>
            <a:ext cx="8280400" cy="496888"/>
          </a:xfrm>
        </p:spPr>
        <p:txBody>
          <a:bodyPr>
            <a:normAutofit fontScale="90000"/>
          </a:bodyPr>
          <a:lstStyle/>
          <a:p>
            <a:r>
              <a:rPr lang="zh-CN" altLang="zh-CN" sz="3200" smtClean="0"/>
              <a:t>多发射的问题</a:t>
            </a:r>
            <a:endParaRPr lang="zh-CN" altLang="en-US" sz="3200" smtClean="0"/>
          </a:p>
        </p:txBody>
      </p:sp>
      <p:sp>
        <p:nvSpPr>
          <p:cNvPr id="236550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80400" cy="51133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000" dirty="0" smtClean="0"/>
              <a:t>如果</a:t>
            </a:r>
            <a:r>
              <a:rPr lang="en-US" altLang="zh-CN" sz="2000" dirty="0" smtClean="0"/>
              <a:t>Integer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FP</a:t>
            </a:r>
            <a:r>
              <a:rPr lang="zh-CN" altLang="zh-CN" sz="2000" dirty="0" smtClean="0"/>
              <a:t>操作很容易区分组合，那么对这类程序在下列条件满足的情况下</a:t>
            </a:r>
            <a:r>
              <a:rPr lang="zh-CN" altLang="zh-CN" sz="2000" dirty="0" smtClean="0">
                <a:solidFill>
                  <a:srgbClr val="C00000"/>
                </a:solidFill>
              </a:rPr>
              <a:t>理想</a:t>
            </a:r>
            <a:r>
              <a:rPr lang="en-US" altLang="zh-CN" sz="2000" dirty="0" smtClean="0">
                <a:solidFill>
                  <a:srgbClr val="C00000"/>
                </a:solidFill>
              </a:rPr>
              <a:t>CPI= 0.5 </a:t>
            </a:r>
            <a:r>
              <a:rPr lang="en-US" altLang="zh-CN" sz="2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程序中50% 为</a:t>
            </a:r>
            <a:r>
              <a:rPr lang="en-US" altLang="zh-CN" sz="1800" dirty="0" smtClean="0"/>
              <a:t>FP </a:t>
            </a:r>
            <a:r>
              <a:rPr lang="zh-CN" altLang="zh-CN" sz="1800" dirty="0" smtClean="0"/>
              <a:t>操作</a:t>
            </a:r>
          </a:p>
          <a:p>
            <a:pPr lvl="1">
              <a:lnSpc>
                <a:spcPct val="100000"/>
              </a:lnSpc>
            </a:pPr>
            <a:r>
              <a:rPr lang="zh-CN" altLang="zh-CN" sz="1800" dirty="0" smtClean="0"/>
              <a:t>没有任何相关</a:t>
            </a:r>
          </a:p>
          <a:p>
            <a:pPr>
              <a:lnSpc>
                <a:spcPct val="100000"/>
              </a:lnSpc>
            </a:pPr>
            <a:r>
              <a:rPr lang="zh-CN" altLang="zh-CN" sz="2000" dirty="0" smtClean="0"/>
              <a:t>如果在同一时刻发射的指令越多，</a:t>
            </a:r>
            <a:r>
              <a:rPr lang="zh-CN" altLang="zh-CN" sz="2000" dirty="0" smtClean="0">
                <a:solidFill>
                  <a:srgbClr val="C00000"/>
                </a:solidFill>
              </a:rPr>
              <a:t>译码和发射</a:t>
            </a:r>
            <a:r>
              <a:rPr lang="zh-CN" altLang="zh-CN" sz="2000" dirty="0" smtClean="0"/>
              <a:t>就越困难</a:t>
            </a:r>
          </a:p>
          <a:p>
            <a:pPr lvl="1">
              <a:lnSpc>
                <a:spcPct val="100000"/>
              </a:lnSpc>
            </a:pPr>
            <a:r>
              <a:rPr lang="zh-CN" altLang="zh-CN" sz="1800" dirty="0" smtClean="0"/>
              <a:t>即使是同一时刻发射2条</a:t>
            </a:r>
            <a:r>
              <a:rPr lang="en-US" altLang="zh-CN" sz="1800" dirty="0" smtClean="0"/>
              <a:t> =&gt;</a:t>
            </a:r>
            <a:r>
              <a:rPr lang="zh-CN" altLang="zh-CN" sz="1800" dirty="0" smtClean="0"/>
              <a:t>需检查2个操作码，6个寄存器描述符 ，检查是发射1条还是2条指令。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VLIW</a:t>
            </a:r>
          </a:p>
          <a:p>
            <a:pPr lvl="1">
              <a:lnSpc>
                <a:spcPct val="100000"/>
              </a:lnSpc>
            </a:pPr>
            <a:r>
              <a:rPr lang="zh-CN" altLang="zh-CN" sz="1800" dirty="0" smtClean="0"/>
              <a:t>指令字较长可以容纳较多的操作</a:t>
            </a:r>
          </a:p>
          <a:p>
            <a:pPr lvl="1">
              <a:lnSpc>
                <a:spcPct val="100000"/>
              </a:lnSpc>
            </a:pPr>
            <a:r>
              <a:rPr lang="zh-CN" altLang="zh-CN" sz="1800" dirty="0" smtClean="0"/>
              <a:t>根据定义</a:t>
            </a:r>
            <a:r>
              <a:rPr lang="en-US" altLang="zh-CN" sz="1800" dirty="0" smtClean="0"/>
              <a:t>,VLIW</a:t>
            </a:r>
            <a:r>
              <a:rPr lang="zh-CN" altLang="zh-CN" sz="1800" dirty="0" smtClean="0"/>
              <a:t>中的所有操作是由编译时刻组合的，并且是相互无关的，也就是说：可以并行执行</a:t>
            </a:r>
          </a:p>
          <a:p>
            <a:pPr lvl="1">
              <a:lnSpc>
                <a:spcPct val="100000"/>
              </a:lnSpc>
            </a:pPr>
            <a:r>
              <a:rPr lang="zh-CN" altLang="zh-CN" sz="1800" dirty="0" smtClean="0"/>
              <a:t>例如 2 个整数操作，2个浮点操作，2个存储器引用，1个分支指令</a:t>
            </a:r>
          </a:p>
          <a:p>
            <a:pPr lvl="2">
              <a:lnSpc>
                <a:spcPct val="100000"/>
              </a:lnSpc>
            </a:pPr>
            <a:r>
              <a:rPr lang="zh-CN" altLang="zh-CN" sz="1600" dirty="0" smtClean="0"/>
              <a:t>每一个操作用16 到</a:t>
            </a:r>
            <a:r>
              <a:rPr lang="en-US" altLang="zh-CN" sz="1600" dirty="0" smtClean="0"/>
              <a:t> 24 </a:t>
            </a:r>
            <a:r>
              <a:rPr lang="zh-CN" altLang="zh-CN" sz="1600" dirty="0" smtClean="0"/>
              <a:t>位 表示</a:t>
            </a:r>
            <a:r>
              <a:rPr lang="en-US" altLang="zh-CN" sz="1600" dirty="0" smtClean="0"/>
              <a:t> =&gt; </a:t>
            </a:r>
            <a:r>
              <a:rPr lang="zh-CN" altLang="zh-CN" sz="1600" dirty="0" smtClean="0"/>
              <a:t>共7*16 ＝</a:t>
            </a:r>
            <a:r>
              <a:rPr lang="en-US" altLang="zh-CN" sz="1600" dirty="0" smtClean="0"/>
              <a:t> 112 bits </a:t>
            </a:r>
            <a:r>
              <a:rPr lang="zh-CN" altLang="zh-CN" sz="1600" dirty="0" smtClean="0"/>
              <a:t>到 7*24 ＝</a:t>
            </a:r>
            <a:r>
              <a:rPr lang="en-US" altLang="zh-CN" sz="1600" dirty="0" smtClean="0"/>
              <a:t> 168 bits wide</a:t>
            </a:r>
          </a:p>
          <a:p>
            <a:pPr lvl="1">
              <a:lnSpc>
                <a:spcPct val="100000"/>
              </a:lnSpc>
            </a:pPr>
            <a:r>
              <a:rPr lang="zh-CN" altLang="zh-CN" sz="1800" dirty="0" smtClean="0"/>
              <a:t>需要用编译技术调度来解决分支问题</a:t>
            </a:r>
          </a:p>
          <a:p>
            <a:pPr>
              <a:lnSpc>
                <a:spcPct val="100000"/>
              </a:lnSpc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18428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0" y="5047236"/>
            <a:ext cx="9036050" cy="14825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0" algn="l"/>
                <a:tab pos="1541463" algn="l"/>
                <a:tab pos="3027363" algn="l"/>
                <a:tab pos="4800600" algn="l"/>
                <a:tab pos="6172200" algn="l"/>
                <a:tab pos="8113713" algn="r"/>
                <a:tab pos="8229600" algn="l"/>
                <a:tab pos="9144000" algn="l"/>
                <a:tab pos="10058400" algn="l"/>
              </a:tabLst>
            </a:pPr>
            <a:r>
              <a:rPr lang="en-US" altLang="zh-CN" dirty="0" smtClean="0">
                <a:solidFill>
                  <a:srgbClr val="0563C1"/>
                </a:solidFill>
              </a:rPr>
              <a:t>Unrolled </a:t>
            </a:r>
            <a:r>
              <a:rPr lang="en-US" altLang="zh-CN" dirty="0">
                <a:solidFill>
                  <a:srgbClr val="0563C1"/>
                </a:solidFill>
              </a:rPr>
              <a:t>7 times to avoid delays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0" algn="l"/>
                <a:tab pos="1541463" algn="l"/>
                <a:tab pos="3027363" algn="l"/>
                <a:tab pos="4800600" algn="l"/>
                <a:tab pos="6172200" algn="l"/>
                <a:tab pos="8113713" algn="r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563C1"/>
                </a:solidFill>
              </a:rPr>
              <a:t>  7 results in 9 clocks, or 1.3 clocks per iteration (1.8X)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0" algn="l"/>
                <a:tab pos="1541463" algn="l"/>
                <a:tab pos="3027363" algn="l"/>
                <a:tab pos="4800600" algn="l"/>
                <a:tab pos="6172200" algn="l"/>
                <a:tab pos="8113713" algn="r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563C1"/>
                </a:solidFill>
              </a:rPr>
              <a:t>  Average: 2.5 ops per clock, 50% efficiency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0" algn="l"/>
                <a:tab pos="1541463" algn="l"/>
                <a:tab pos="3027363" algn="l"/>
                <a:tab pos="4800600" algn="l"/>
                <a:tab pos="6172200" algn="l"/>
                <a:tab pos="8113713" algn="r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</a:rPr>
              <a:t>注: 在</a:t>
            </a:r>
            <a:r>
              <a:rPr lang="en-US" altLang="zh-CN" sz="2000" dirty="0">
                <a:solidFill>
                  <a:srgbClr val="000000"/>
                </a:solidFill>
              </a:rPr>
              <a:t>VLIW</a:t>
            </a:r>
            <a:r>
              <a:rPr lang="zh-CN" altLang="zh-CN" sz="2000" dirty="0">
                <a:solidFill>
                  <a:srgbClr val="000000"/>
                </a:solidFill>
              </a:rPr>
              <a:t>中，一条超长指令有更多的读写寄存器操作(</a:t>
            </a:r>
            <a:r>
              <a:rPr lang="en-US" altLang="zh-CN" sz="2000" dirty="0">
                <a:solidFill>
                  <a:srgbClr val="000000"/>
                </a:solidFill>
              </a:rPr>
              <a:t>15 vs. 6 in SS)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F4C962-8FE3-489F-8140-E6A462F14827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34143A9-D9D2-4131-9384-F9F3F5FDF98F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7576" name="标题 1"/>
          <p:cNvSpPr>
            <a:spLocks noGrp="1"/>
          </p:cNvSpPr>
          <p:nvPr>
            <p:ph type="title"/>
          </p:nvPr>
        </p:nvSpPr>
        <p:spPr>
          <a:xfrm>
            <a:off x="431800" y="26988"/>
            <a:ext cx="8280400" cy="904875"/>
          </a:xfrm>
        </p:spPr>
        <p:txBody>
          <a:bodyPr/>
          <a:lstStyle/>
          <a:p>
            <a:r>
              <a:rPr lang="zh-CN" altLang="zh-CN" sz="2800" dirty="0" smtClean="0">
                <a:latin typeface="Calibri Light" pitchFamily="34" charset="0"/>
              </a:rPr>
              <a:t>基于</a:t>
            </a:r>
            <a:r>
              <a:rPr lang="en-US" altLang="zh-CN" sz="2800" dirty="0" smtClean="0">
                <a:latin typeface="Calibri Light" pitchFamily="34" charset="0"/>
              </a:rPr>
              <a:t>VLIW</a:t>
            </a:r>
            <a:r>
              <a:rPr lang="zh-CN" altLang="zh-CN" sz="2800" dirty="0" smtClean="0">
                <a:latin typeface="Calibri Light" pitchFamily="34" charset="0"/>
              </a:rPr>
              <a:t>的循环展开</a:t>
            </a:r>
            <a:endParaRPr lang="zh-CN" altLang="en-US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17" y="970377"/>
            <a:ext cx="9142287" cy="409461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70613" y="5305425"/>
            <a:ext cx="2479675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</a:rPr>
              <a:t>LD to ADDD: 1 Cycle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</a:rPr>
              <a:t>ADDD to SD: 2 Cycles</a:t>
            </a:r>
          </a:p>
        </p:txBody>
      </p:sp>
    </p:spTree>
    <p:extLst>
      <p:ext uri="{BB962C8B-B14F-4D97-AF65-F5344CB8AC3E}">
        <p14:creationId xmlns:p14="http://schemas.microsoft.com/office/powerpoint/2010/main" val="1389374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Text Box 9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E5EEAC5-BBCF-4AC4-A279-2D15DE7C6C87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8596" name="Text Box 10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8597" name="Text Box 11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0744AAD-3DD0-4534-917E-BC6295CCC505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85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Scheduling</a:t>
            </a:r>
            <a:endParaRPr lang="zh-CN" altLang="en-US" dirty="0" smtClean="0"/>
          </a:p>
        </p:txBody>
      </p:sp>
      <p:sp>
        <p:nvSpPr>
          <p:cNvPr id="238599" name="内容占位符 2"/>
          <p:cNvSpPr>
            <a:spLocks noGrp="1"/>
          </p:cNvSpPr>
          <p:nvPr>
            <p:ph idx="1"/>
          </p:nvPr>
        </p:nvSpPr>
        <p:spPr>
          <a:xfrm>
            <a:off x="457200" y="1258432"/>
            <a:ext cx="8355874" cy="5051833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消除分支的一种策略</a:t>
            </a:r>
          </a:p>
          <a:p>
            <a:r>
              <a:rPr lang="zh-CN" altLang="zh-CN" dirty="0" smtClean="0"/>
              <a:t>两步：</a:t>
            </a:r>
          </a:p>
          <a:p>
            <a:pPr lvl="1"/>
            <a:r>
              <a:rPr lang="en-US" altLang="zh-CN" dirty="0" smtClean="0"/>
              <a:t>Trace Selection</a:t>
            </a:r>
          </a:p>
          <a:p>
            <a:pPr lvl="2"/>
            <a:r>
              <a:rPr lang="zh-CN" altLang="zh-CN" dirty="0" smtClean="0"/>
              <a:t>搜索可能最长的直线型代码（由一组基本块构成）（</a:t>
            </a:r>
            <a:r>
              <a:rPr lang="zh-CN" altLang="zh-CN" dirty="0" smtClean="0">
                <a:solidFill>
                  <a:srgbClr val="0070C0"/>
                </a:solidFill>
              </a:rPr>
              <a:t>通过静态预测或</a:t>
            </a:r>
            <a:r>
              <a:rPr lang="en-US" altLang="zh-CN" dirty="0" smtClean="0">
                <a:solidFill>
                  <a:srgbClr val="0070C0"/>
                </a:solidFill>
              </a:rPr>
              <a:t>profile</a:t>
            </a:r>
            <a:r>
              <a:rPr lang="zh-CN" altLang="zh-CN" dirty="0" smtClean="0">
                <a:solidFill>
                  <a:srgbClr val="0070C0"/>
                </a:solidFill>
              </a:rPr>
              <a:t>技术</a:t>
            </a:r>
            <a:r>
              <a:rPr lang="zh-CN" altLang="zh-CN" dirty="0" smtClean="0"/>
              <a:t>）(</a:t>
            </a:r>
            <a:r>
              <a:rPr lang="en-US" altLang="zh-CN" dirty="0" smtClean="0"/>
              <a:t>trace) </a:t>
            </a:r>
          </a:p>
          <a:p>
            <a:pPr lvl="1"/>
            <a:r>
              <a:rPr lang="en-US" altLang="zh-CN" dirty="0" smtClean="0"/>
              <a:t>Trace Compaction</a:t>
            </a:r>
          </a:p>
          <a:p>
            <a:pPr lvl="2"/>
            <a:r>
              <a:rPr lang="zh-CN" altLang="zh-CN" dirty="0" smtClean="0"/>
              <a:t>将</a:t>
            </a:r>
            <a:r>
              <a:rPr lang="en-US" altLang="zh-CN" dirty="0" smtClean="0"/>
              <a:t>trace</a:t>
            </a:r>
            <a:r>
              <a:rPr lang="zh-CN" altLang="zh-CN" dirty="0" smtClean="0"/>
              <a:t>中的指令拼装为若干条</a:t>
            </a:r>
            <a:r>
              <a:rPr lang="en-US" altLang="zh-CN" dirty="0" smtClean="0"/>
              <a:t>VLIW </a:t>
            </a:r>
            <a:r>
              <a:rPr lang="zh-CN" altLang="zh-CN" dirty="0" smtClean="0"/>
              <a:t>指令</a:t>
            </a:r>
          </a:p>
          <a:p>
            <a:pPr lvl="2"/>
            <a:r>
              <a:rPr lang="zh-CN" altLang="zh-CN" dirty="0" smtClean="0"/>
              <a:t>需要一些保存环境的代码，以防预测错误</a:t>
            </a:r>
          </a:p>
          <a:p>
            <a:r>
              <a:rPr lang="zh-CN" altLang="zh-CN" dirty="0" smtClean="0"/>
              <a:t>由编译器撤销预测错误造成的后果（恢复寄存器的原值</a:t>
            </a:r>
            <a:r>
              <a:rPr lang="en-US" altLang="zh-CN" dirty="0" smtClean="0"/>
              <a:t>)</a:t>
            </a:r>
          </a:p>
          <a:p>
            <a:endParaRPr lang="zh-CN" altLang="en-US" dirty="0" smtClean="0"/>
          </a:p>
        </p:txBody>
      </p:sp>
      <p:grpSp>
        <p:nvGrpSpPr>
          <p:cNvPr id="238594" name="Group 3"/>
          <p:cNvGrpSpPr>
            <a:grpSpLocks/>
          </p:cNvGrpSpPr>
          <p:nvPr/>
        </p:nvGrpSpPr>
        <p:grpSpPr bwMode="auto">
          <a:xfrm>
            <a:off x="7006431" y="1140006"/>
            <a:ext cx="960437" cy="1671638"/>
            <a:chOff x="4413" y="2874"/>
            <a:chExt cx="605" cy="1053"/>
          </a:xfrm>
        </p:grpSpPr>
        <p:sp>
          <p:nvSpPr>
            <p:cNvPr id="238600" name="Line 4"/>
            <p:cNvSpPr>
              <a:spLocks noChangeShapeType="1"/>
            </p:cNvSpPr>
            <p:nvPr/>
          </p:nvSpPr>
          <p:spPr bwMode="auto">
            <a:xfrm>
              <a:off x="4554" y="2918"/>
              <a:ext cx="427" cy="343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1" name="Line 5"/>
            <p:cNvSpPr>
              <a:spLocks noChangeShapeType="1"/>
            </p:cNvSpPr>
            <p:nvPr/>
          </p:nvSpPr>
          <p:spPr bwMode="auto">
            <a:xfrm flipH="1">
              <a:off x="4412" y="3104"/>
              <a:ext cx="377" cy="427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2" name="Line 6"/>
            <p:cNvSpPr>
              <a:spLocks noChangeShapeType="1"/>
            </p:cNvSpPr>
            <p:nvPr/>
          </p:nvSpPr>
          <p:spPr bwMode="auto">
            <a:xfrm>
              <a:off x="4590" y="3350"/>
              <a:ext cx="427" cy="343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3" name="Line 7"/>
            <p:cNvSpPr>
              <a:spLocks noChangeShapeType="1"/>
            </p:cNvSpPr>
            <p:nvPr/>
          </p:nvSpPr>
          <p:spPr bwMode="auto">
            <a:xfrm flipH="1">
              <a:off x="4412" y="3500"/>
              <a:ext cx="377" cy="427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4" name="Freeform 8"/>
            <p:cNvSpPr>
              <a:spLocks/>
            </p:cNvSpPr>
            <p:nvPr/>
          </p:nvSpPr>
          <p:spPr bwMode="auto">
            <a:xfrm>
              <a:off x="4582" y="2874"/>
              <a:ext cx="276" cy="1020"/>
            </a:xfrm>
            <a:custGeom>
              <a:avLst/>
              <a:gdLst>
                <a:gd name="T0" fmla="*/ 24 w 277"/>
                <a:gd name="T1" fmla="*/ 0 h 1021"/>
                <a:gd name="T2" fmla="*/ 48 w 277"/>
                <a:gd name="T3" fmla="*/ 12 h 1021"/>
                <a:gd name="T4" fmla="*/ 72 w 277"/>
                <a:gd name="T5" fmla="*/ 36 h 1021"/>
                <a:gd name="T6" fmla="*/ 96 w 277"/>
                <a:gd name="T7" fmla="*/ 48 h 1021"/>
                <a:gd name="T8" fmla="*/ 120 w 277"/>
                <a:gd name="T9" fmla="*/ 48 h 1021"/>
                <a:gd name="T10" fmla="*/ 138 w 277"/>
                <a:gd name="T11" fmla="*/ 72 h 1021"/>
                <a:gd name="T12" fmla="*/ 138 w 277"/>
                <a:gd name="T13" fmla="*/ 72 h 1021"/>
                <a:gd name="T14" fmla="*/ 138 w 277"/>
                <a:gd name="T15" fmla="*/ 84 h 1021"/>
                <a:gd name="T16" fmla="*/ 162 w 277"/>
                <a:gd name="T17" fmla="*/ 96 h 1021"/>
                <a:gd name="T18" fmla="*/ 174 w 277"/>
                <a:gd name="T19" fmla="*/ 120 h 1021"/>
                <a:gd name="T20" fmla="*/ 198 w 277"/>
                <a:gd name="T21" fmla="*/ 132 h 1021"/>
                <a:gd name="T22" fmla="*/ 198 w 277"/>
                <a:gd name="T23" fmla="*/ 156 h 1021"/>
                <a:gd name="T24" fmla="*/ 210 w 277"/>
                <a:gd name="T25" fmla="*/ 180 h 1021"/>
                <a:gd name="T26" fmla="*/ 222 w 277"/>
                <a:gd name="T27" fmla="*/ 204 h 1021"/>
                <a:gd name="T28" fmla="*/ 222 w 277"/>
                <a:gd name="T29" fmla="*/ 228 h 1021"/>
                <a:gd name="T30" fmla="*/ 222 w 277"/>
                <a:gd name="T31" fmla="*/ 252 h 1021"/>
                <a:gd name="T32" fmla="*/ 198 w 277"/>
                <a:gd name="T33" fmla="*/ 264 h 1021"/>
                <a:gd name="T34" fmla="*/ 174 w 277"/>
                <a:gd name="T35" fmla="*/ 276 h 1021"/>
                <a:gd name="T36" fmla="*/ 174 w 277"/>
                <a:gd name="T37" fmla="*/ 300 h 1021"/>
                <a:gd name="T38" fmla="*/ 150 w 277"/>
                <a:gd name="T39" fmla="*/ 312 h 1021"/>
                <a:gd name="T40" fmla="*/ 138 w 277"/>
                <a:gd name="T41" fmla="*/ 336 h 1021"/>
                <a:gd name="T42" fmla="*/ 138 w 277"/>
                <a:gd name="T43" fmla="*/ 360 h 1021"/>
                <a:gd name="T44" fmla="*/ 138 w 277"/>
                <a:gd name="T45" fmla="*/ 372 h 1021"/>
                <a:gd name="T46" fmla="*/ 138 w 277"/>
                <a:gd name="T47" fmla="*/ 396 h 1021"/>
                <a:gd name="T48" fmla="*/ 132 w 277"/>
                <a:gd name="T49" fmla="*/ 408 h 1021"/>
                <a:gd name="T50" fmla="*/ 108 w 277"/>
                <a:gd name="T51" fmla="*/ 420 h 1021"/>
                <a:gd name="T52" fmla="*/ 108 w 277"/>
                <a:gd name="T53" fmla="*/ 444 h 1021"/>
                <a:gd name="T54" fmla="*/ 108 w 277"/>
                <a:gd name="T55" fmla="*/ 468 h 1021"/>
                <a:gd name="T56" fmla="*/ 132 w 277"/>
                <a:gd name="T57" fmla="*/ 480 h 1021"/>
                <a:gd name="T58" fmla="*/ 138 w 277"/>
                <a:gd name="T59" fmla="*/ 504 h 1021"/>
                <a:gd name="T60" fmla="*/ 138 w 277"/>
                <a:gd name="T61" fmla="*/ 510 h 1021"/>
                <a:gd name="T62" fmla="*/ 138 w 277"/>
                <a:gd name="T63" fmla="*/ 510 h 1021"/>
                <a:gd name="T64" fmla="*/ 162 w 277"/>
                <a:gd name="T65" fmla="*/ 558 h 1021"/>
                <a:gd name="T66" fmla="*/ 198 w 277"/>
                <a:gd name="T67" fmla="*/ 582 h 1021"/>
                <a:gd name="T68" fmla="*/ 210 w 277"/>
                <a:gd name="T69" fmla="*/ 606 h 1021"/>
                <a:gd name="T70" fmla="*/ 186 w 277"/>
                <a:gd name="T71" fmla="*/ 630 h 1021"/>
                <a:gd name="T72" fmla="*/ 174 w 277"/>
                <a:gd name="T73" fmla="*/ 654 h 1021"/>
                <a:gd name="T74" fmla="*/ 150 w 277"/>
                <a:gd name="T75" fmla="*/ 666 h 1021"/>
                <a:gd name="T76" fmla="*/ 138 w 277"/>
                <a:gd name="T77" fmla="*/ 690 h 1021"/>
                <a:gd name="T78" fmla="*/ 138 w 277"/>
                <a:gd name="T79" fmla="*/ 726 h 1021"/>
                <a:gd name="T80" fmla="*/ 138 w 277"/>
                <a:gd name="T81" fmla="*/ 738 h 1021"/>
                <a:gd name="T82" fmla="*/ 132 w 277"/>
                <a:gd name="T83" fmla="*/ 762 h 1021"/>
                <a:gd name="T84" fmla="*/ 120 w 277"/>
                <a:gd name="T85" fmla="*/ 786 h 1021"/>
                <a:gd name="T86" fmla="*/ 108 w 277"/>
                <a:gd name="T87" fmla="*/ 810 h 1021"/>
                <a:gd name="T88" fmla="*/ 96 w 277"/>
                <a:gd name="T89" fmla="*/ 834 h 1021"/>
                <a:gd name="T90" fmla="*/ 72 w 277"/>
                <a:gd name="T91" fmla="*/ 858 h 1021"/>
                <a:gd name="T92" fmla="*/ 60 w 277"/>
                <a:gd name="T93" fmla="*/ 882 h 1021"/>
                <a:gd name="T94" fmla="*/ 36 w 277"/>
                <a:gd name="T95" fmla="*/ 894 h 1021"/>
                <a:gd name="T96" fmla="*/ 24 w 277"/>
                <a:gd name="T97" fmla="*/ 918 h 1021"/>
                <a:gd name="T98" fmla="*/ 12 w 277"/>
                <a:gd name="T99" fmla="*/ 942 h 1021"/>
                <a:gd name="T100" fmla="*/ 0 w 277"/>
                <a:gd name="T101" fmla="*/ 966 h 10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1021"/>
                <a:gd name="T155" fmla="*/ 277 w 277"/>
                <a:gd name="T156" fmla="*/ 1021 h 102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1021">
                  <a:moveTo>
                    <a:pt x="24" y="0"/>
                  </a:moveTo>
                  <a:lnTo>
                    <a:pt x="48" y="12"/>
                  </a:lnTo>
                  <a:lnTo>
                    <a:pt x="72" y="3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44" y="72"/>
                  </a:lnTo>
                  <a:lnTo>
                    <a:pt x="168" y="72"/>
                  </a:lnTo>
                  <a:lnTo>
                    <a:pt x="192" y="84"/>
                  </a:lnTo>
                  <a:lnTo>
                    <a:pt x="216" y="96"/>
                  </a:lnTo>
                  <a:lnTo>
                    <a:pt x="228" y="120"/>
                  </a:lnTo>
                  <a:lnTo>
                    <a:pt x="252" y="132"/>
                  </a:lnTo>
                  <a:lnTo>
                    <a:pt x="252" y="156"/>
                  </a:lnTo>
                  <a:lnTo>
                    <a:pt x="264" y="180"/>
                  </a:lnTo>
                  <a:lnTo>
                    <a:pt x="276" y="204"/>
                  </a:lnTo>
                  <a:lnTo>
                    <a:pt x="276" y="228"/>
                  </a:lnTo>
                  <a:lnTo>
                    <a:pt x="276" y="252"/>
                  </a:lnTo>
                  <a:lnTo>
                    <a:pt x="252" y="264"/>
                  </a:lnTo>
                  <a:lnTo>
                    <a:pt x="228" y="276"/>
                  </a:lnTo>
                  <a:lnTo>
                    <a:pt x="228" y="300"/>
                  </a:lnTo>
                  <a:lnTo>
                    <a:pt x="204" y="312"/>
                  </a:lnTo>
                  <a:lnTo>
                    <a:pt x="192" y="336"/>
                  </a:lnTo>
                  <a:lnTo>
                    <a:pt x="180" y="360"/>
                  </a:lnTo>
                  <a:lnTo>
                    <a:pt x="156" y="372"/>
                  </a:lnTo>
                  <a:lnTo>
                    <a:pt x="156" y="396"/>
                  </a:lnTo>
                  <a:lnTo>
                    <a:pt x="132" y="408"/>
                  </a:lnTo>
                  <a:lnTo>
                    <a:pt x="108" y="420"/>
                  </a:lnTo>
                  <a:lnTo>
                    <a:pt x="108" y="444"/>
                  </a:lnTo>
                  <a:lnTo>
                    <a:pt x="108" y="468"/>
                  </a:lnTo>
                  <a:lnTo>
                    <a:pt x="132" y="480"/>
                  </a:lnTo>
                  <a:lnTo>
                    <a:pt x="144" y="504"/>
                  </a:lnTo>
                  <a:lnTo>
                    <a:pt x="168" y="528"/>
                  </a:lnTo>
                  <a:lnTo>
                    <a:pt x="192" y="564"/>
                  </a:lnTo>
                  <a:lnTo>
                    <a:pt x="216" y="612"/>
                  </a:lnTo>
                  <a:lnTo>
                    <a:pt x="252" y="636"/>
                  </a:lnTo>
                  <a:lnTo>
                    <a:pt x="264" y="660"/>
                  </a:lnTo>
                  <a:lnTo>
                    <a:pt x="240" y="684"/>
                  </a:lnTo>
                  <a:lnTo>
                    <a:pt x="228" y="708"/>
                  </a:lnTo>
                  <a:lnTo>
                    <a:pt x="204" y="720"/>
                  </a:lnTo>
                  <a:lnTo>
                    <a:pt x="180" y="744"/>
                  </a:lnTo>
                  <a:lnTo>
                    <a:pt x="168" y="780"/>
                  </a:lnTo>
                  <a:lnTo>
                    <a:pt x="144" y="792"/>
                  </a:lnTo>
                  <a:lnTo>
                    <a:pt x="132" y="816"/>
                  </a:lnTo>
                  <a:lnTo>
                    <a:pt x="120" y="840"/>
                  </a:lnTo>
                  <a:lnTo>
                    <a:pt x="108" y="864"/>
                  </a:lnTo>
                  <a:lnTo>
                    <a:pt x="96" y="888"/>
                  </a:lnTo>
                  <a:lnTo>
                    <a:pt x="72" y="912"/>
                  </a:lnTo>
                  <a:lnTo>
                    <a:pt x="60" y="936"/>
                  </a:lnTo>
                  <a:lnTo>
                    <a:pt x="36" y="948"/>
                  </a:lnTo>
                  <a:lnTo>
                    <a:pt x="24" y="972"/>
                  </a:lnTo>
                  <a:lnTo>
                    <a:pt x="12" y="996"/>
                  </a:lnTo>
                  <a:lnTo>
                    <a:pt x="0" y="1020"/>
                  </a:lnTo>
                </a:path>
              </a:pathLst>
            </a:custGeom>
            <a:noFill/>
            <a:ln w="25560" cap="rnd">
              <a:solidFill>
                <a:srgbClr val="0563C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8791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F46421-5D0D-40C9-B164-31D26D665F1F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9619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39620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2905949-32D5-4F14-AF8C-D831A9AE35C2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39621" name="标题 1"/>
          <p:cNvSpPr>
            <a:spLocks noGrp="1"/>
          </p:cNvSpPr>
          <p:nvPr>
            <p:ph type="title"/>
          </p:nvPr>
        </p:nvSpPr>
        <p:spPr>
          <a:xfrm>
            <a:off x="1032095" y="95502"/>
            <a:ext cx="7654705" cy="7846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HW</a:t>
            </a:r>
            <a:r>
              <a:rPr lang="zh-CN" altLang="zh-CN" dirty="0" smtClean="0"/>
              <a:t>推断执行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Tomasulo</a:t>
            </a:r>
            <a:r>
              <a:rPr lang="en-US" altLang="zh-CN" dirty="0" smtClean="0"/>
              <a:t>) vs. SW (VLIW) </a:t>
            </a:r>
            <a:r>
              <a:rPr lang="zh-CN" altLang="zh-CN" dirty="0" smtClean="0"/>
              <a:t>推断执行</a:t>
            </a:r>
            <a:endParaRPr lang="zh-CN" altLang="en-US" dirty="0" smtClean="0"/>
          </a:p>
        </p:txBody>
      </p:sp>
      <p:sp>
        <p:nvSpPr>
          <p:cNvPr id="2396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HW </a:t>
            </a:r>
            <a:r>
              <a:rPr lang="zh-CN" altLang="zh-CN" dirty="0" smtClean="0"/>
              <a:t>确定地址冲突</a:t>
            </a:r>
          </a:p>
          <a:p>
            <a:r>
              <a:rPr lang="en-US" altLang="zh-CN" dirty="0" smtClean="0"/>
              <a:t>HW </a:t>
            </a:r>
            <a:r>
              <a:rPr lang="zh-CN" altLang="zh-CN" dirty="0" smtClean="0"/>
              <a:t>分支预测较好，预测准确率较高</a:t>
            </a:r>
          </a:p>
          <a:p>
            <a:r>
              <a:rPr lang="en-US" altLang="zh-CN" dirty="0" smtClean="0"/>
              <a:t>HW </a:t>
            </a:r>
            <a:r>
              <a:rPr lang="zh-CN" altLang="zh-CN" dirty="0" smtClean="0"/>
              <a:t>可支持精确中断模型</a:t>
            </a:r>
          </a:p>
          <a:p>
            <a:r>
              <a:rPr lang="en-US" altLang="zh-CN" dirty="0" smtClean="0"/>
              <a:t>HW </a:t>
            </a:r>
            <a:r>
              <a:rPr lang="zh-CN" altLang="zh-CN" dirty="0" smtClean="0"/>
              <a:t>不必执行保存环境和恢复环境的指令</a:t>
            </a:r>
          </a:p>
          <a:p>
            <a:r>
              <a:rPr lang="en-US" altLang="zh-CN" dirty="0" smtClean="0"/>
              <a:t>SW </a:t>
            </a:r>
            <a:r>
              <a:rPr lang="zh-CN" altLang="zh-CN" dirty="0" smtClean="0"/>
              <a:t>推断执行比</a:t>
            </a:r>
            <a:r>
              <a:rPr lang="en-US" altLang="zh-CN" dirty="0" smtClean="0"/>
              <a:t>HW</a:t>
            </a:r>
            <a:r>
              <a:rPr lang="zh-CN" altLang="zh-CN" dirty="0" smtClean="0"/>
              <a:t>设计简单的多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73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1"/>
          <p:cNvSpPr txBox="1">
            <a:spLocks noChangeArrowheads="1"/>
          </p:cNvSpPr>
          <p:nvPr/>
        </p:nvSpPr>
        <p:spPr bwMode="auto">
          <a:xfrm>
            <a:off x="990600" y="371475"/>
            <a:ext cx="71628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000">
              <a:solidFill>
                <a:srgbClr val="000000"/>
              </a:solidFill>
              <a:latin typeface="Calibri Light" pitchFamily="34" charset="0"/>
            </a:endParaRPr>
          </a:p>
        </p:txBody>
      </p:sp>
      <p:sp>
        <p:nvSpPr>
          <p:cNvPr id="240643" name="Text Box 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08FFADB-904E-48CE-BE16-BD02DB7A09C9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0644" name="Text Box 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0645" name="Text Box 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54FBDF-0406-46B8-B06C-F4A108192D28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06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Superscalar vs. VLIW</a:t>
            </a:r>
            <a:endParaRPr lang="zh-CN" altLang="en-US" smtClean="0"/>
          </a:p>
        </p:txBody>
      </p:sp>
      <p:sp>
        <p:nvSpPr>
          <p:cNvPr id="2406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Superscalar</a:t>
            </a:r>
          </a:p>
          <a:p>
            <a:pPr lvl="1"/>
            <a:r>
              <a:rPr lang="zh-CN" altLang="zh-CN" dirty="0" smtClean="0"/>
              <a:t>代码量较小</a:t>
            </a:r>
          </a:p>
          <a:p>
            <a:pPr lvl="1"/>
            <a:r>
              <a:rPr lang="zh-CN" altLang="zh-CN" dirty="0" smtClean="0"/>
              <a:t>二进制兼容性好</a:t>
            </a:r>
          </a:p>
          <a:p>
            <a:r>
              <a:rPr lang="en-US" altLang="zh-CN" dirty="0" smtClean="0"/>
              <a:t>VLIW</a:t>
            </a:r>
          </a:p>
          <a:p>
            <a:pPr lvl="1"/>
            <a:r>
              <a:rPr lang="zh-CN" altLang="zh-CN" dirty="0" smtClean="0"/>
              <a:t>译码、发射指令的硬件设计简单</a:t>
            </a:r>
          </a:p>
          <a:p>
            <a:pPr lvl="1"/>
            <a:r>
              <a:rPr lang="zh-CN" altLang="zh-CN" dirty="0" smtClean="0"/>
              <a:t>更多的寄存器，一般使用</a:t>
            </a:r>
            <a:r>
              <a:rPr lang="zh-CN" altLang="zh-CN" dirty="0" smtClean="0">
                <a:solidFill>
                  <a:srgbClr val="0070C0"/>
                </a:solidFill>
              </a:rPr>
              <a:t>多个寄存器文件</a:t>
            </a:r>
            <a:r>
              <a:rPr lang="zh-CN" altLang="zh-CN" dirty="0" smtClean="0"/>
              <a:t>而不是多端口寄存器文件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4294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D483A77-BE76-44C8-BD86-BBC135E72BBA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166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166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FCB78EE-D78F-4C85-958C-91F3A6120D91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16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Superscalar </a:t>
            </a:r>
            <a:r>
              <a:rPr lang="zh-CN" altLang="zh-CN" smtClean="0"/>
              <a:t>的动态调度（1/2）</a:t>
            </a:r>
            <a:endParaRPr lang="zh-CN" altLang="en-US" smtClean="0"/>
          </a:p>
        </p:txBody>
      </p:sp>
      <p:sp>
        <p:nvSpPr>
          <p:cNvPr id="2416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静态调度的缺陷：</a:t>
            </a:r>
          </a:p>
          <a:p>
            <a:pPr lvl="1"/>
            <a:r>
              <a:rPr lang="zh-CN" altLang="zh-CN" dirty="0" smtClean="0"/>
              <a:t>有相关就停止发射</a:t>
            </a:r>
          </a:p>
          <a:p>
            <a:pPr lvl="1"/>
            <a:r>
              <a:rPr lang="zh-CN" altLang="zh-CN" dirty="0" smtClean="0"/>
              <a:t>基于原来</a:t>
            </a:r>
            <a:r>
              <a:rPr lang="en-US" altLang="zh-CN" dirty="0" smtClean="0"/>
              <a:t>Superscalar</a:t>
            </a:r>
            <a:r>
              <a:rPr lang="zh-CN" altLang="zh-CN" dirty="0" smtClean="0"/>
              <a:t>的代码生成器所生成的代码可能在新的</a:t>
            </a:r>
            <a:r>
              <a:rPr lang="en-US" altLang="zh-CN" dirty="0" smtClean="0"/>
              <a:t>Superscalar</a:t>
            </a:r>
            <a:r>
              <a:rPr lang="zh-CN" altLang="zh-CN" dirty="0" smtClean="0"/>
              <a:t>上运行效率较差，代码与</a:t>
            </a:r>
            <a:r>
              <a:rPr lang="en-US" altLang="zh-CN" dirty="0" smtClean="0"/>
              <a:t>superscalar</a:t>
            </a:r>
            <a:r>
              <a:rPr lang="zh-CN" altLang="zh-CN" dirty="0" smtClean="0"/>
              <a:t>的结构有关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846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3E3AE29-E25C-4E4A-B80E-57E0D8E9F17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2691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2692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F76A888-CA9D-46BA-90AA-131E1102D189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26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Superscalar </a:t>
            </a:r>
            <a:r>
              <a:rPr lang="zh-CN" altLang="zh-CN" smtClean="0"/>
              <a:t>的动态调度（2/2）</a:t>
            </a:r>
            <a:endParaRPr lang="zh-CN" altLang="en-US" smtClean="0"/>
          </a:p>
        </p:txBody>
      </p:sp>
      <p:sp>
        <p:nvSpPr>
          <p:cNvPr id="2426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用</a:t>
            </a:r>
            <a:r>
              <a:rPr lang="en-US" altLang="zh-CN" dirty="0" err="1" smtClean="0"/>
              <a:t>Tomasulo</a:t>
            </a:r>
            <a:r>
              <a:rPr lang="zh-CN" altLang="zh-CN" dirty="0" smtClean="0"/>
              <a:t>如何发射两条指令并保持指令序</a:t>
            </a:r>
          </a:p>
          <a:p>
            <a:pPr lvl="1"/>
            <a:r>
              <a:rPr lang="zh-CN" altLang="zh-CN" dirty="0" smtClean="0"/>
              <a:t>假设有</a:t>
            </a:r>
            <a:r>
              <a:rPr lang="en-US" altLang="zh-CN" dirty="0" smtClean="0"/>
              <a:t>1 </a:t>
            </a:r>
            <a:r>
              <a:rPr lang="zh-CN" altLang="zh-CN" dirty="0" smtClean="0"/>
              <a:t>浮点操作，1个整数操作</a:t>
            </a:r>
          </a:p>
          <a:p>
            <a:pPr lvl="1"/>
            <a:r>
              <a:rPr lang="en-US" altLang="zh-CN" dirty="0" err="1" smtClean="0"/>
              <a:t>Tomasulo</a:t>
            </a:r>
            <a:r>
              <a:rPr lang="zh-CN" altLang="zh-CN" dirty="0" smtClean="0"/>
              <a:t>控制器一个控制整型操作的发射，一个控制浮点型操作的发射</a:t>
            </a:r>
          </a:p>
          <a:p>
            <a:r>
              <a:rPr lang="zh-CN" altLang="zh-CN" dirty="0" smtClean="0"/>
              <a:t>如果每个周期发射两条不同的指令，比较容易保持指令序（整型类操作序，浮点类操作序）</a:t>
            </a:r>
          </a:p>
          <a:p>
            <a:r>
              <a:rPr lang="zh-CN" altLang="zh-CN" dirty="0" smtClean="0"/>
              <a:t>现在只有</a:t>
            </a:r>
            <a:r>
              <a:rPr lang="en-US" altLang="zh-CN" dirty="0" smtClean="0"/>
              <a:t>FP</a:t>
            </a:r>
            <a:r>
              <a:rPr lang="zh-CN" altLang="zh-CN" dirty="0" smtClean="0"/>
              <a:t>的</a:t>
            </a:r>
            <a:r>
              <a:rPr lang="en-US" altLang="zh-CN" dirty="0" smtClean="0"/>
              <a:t>Loads</a:t>
            </a:r>
            <a:r>
              <a:rPr lang="zh-CN" altLang="zh-CN" dirty="0" smtClean="0"/>
              <a:t>操作可能会引起整型操作发射和浮点操作发射的相关</a:t>
            </a:r>
          </a:p>
          <a:p>
            <a:r>
              <a:rPr lang="zh-CN" altLang="zh-CN" dirty="0" smtClean="0"/>
              <a:t>存储器引用问题：</a:t>
            </a:r>
          </a:p>
          <a:p>
            <a:pPr lvl="1"/>
            <a:r>
              <a:rPr lang="zh-CN" altLang="zh-CN" dirty="0" smtClean="0"/>
              <a:t>将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的保留站组织成队列方式，操作数必须按指令序读取</a:t>
            </a:r>
          </a:p>
          <a:p>
            <a:pPr lvl="1"/>
            <a:r>
              <a:rPr lang="en-US" altLang="zh-CN" dirty="0" smtClean="0"/>
              <a:t>Load</a:t>
            </a:r>
            <a:r>
              <a:rPr lang="zh-CN" altLang="zh-CN" dirty="0" smtClean="0"/>
              <a:t>操作时检测</a:t>
            </a:r>
            <a:r>
              <a:rPr lang="en-US" altLang="zh-CN" dirty="0" smtClean="0"/>
              <a:t>Store</a:t>
            </a:r>
            <a:r>
              <a:rPr lang="zh-CN" altLang="zh-CN" dirty="0" smtClean="0"/>
              <a:t>队列中</a:t>
            </a:r>
            <a:r>
              <a:rPr lang="en-US" altLang="zh-CN" dirty="0" smtClean="0"/>
              <a:t>Store</a:t>
            </a:r>
            <a:r>
              <a:rPr lang="zh-CN" altLang="zh-CN" dirty="0" smtClean="0"/>
              <a:t>的地址以防止</a:t>
            </a:r>
            <a:r>
              <a:rPr lang="en-US" altLang="zh-CN" dirty="0" smtClean="0"/>
              <a:t>RAW</a:t>
            </a:r>
            <a:r>
              <a:rPr lang="zh-CN" altLang="zh-CN" dirty="0" smtClean="0"/>
              <a:t>冲突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Store</a:t>
            </a:r>
            <a:r>
              <a:rPr lang="zh-CN" altLang="zh-CN" dirty="0" smtClean="0">
                <a:solidFill>
                  <a:srgbClr val="FF0000"/>
                </a:solidFill>
              </a:rPr>
              <a:t>操作时检测</a:t>
            </a:r>
            <a:r>
              <a:rPr lang="en-US" altLang="zh-CN" dirty="0" smtClean="0">
                <a:solidFill>
                  <a:srgbClr val="FF0000"/>
                </a:solidFill>
              </a:rPr>
              <a:t>Load</a:t>
            </a:r>
            <a:r>
              <a:rPr lang="zh-CN" altLang="zh-CN" dirty="0" smtClean="0">
                <a:solidFill>
                  <a:srgbClr val="FF0000"/>
                </a:solidFill>
              </a:rPr>
              <a:t>队列的地址，以防止</a:t>
            </a:r>
            <a:r>
              <a:rPr lang="en-US" altLang="zh-CN" dirty="0" smtClean="0">
                <a:solidFill>
                  <a:srgbClr val="FF0000"/>
                </a:solidFill>
              </a:rPr>
              <a:t>WAR</a:t>
            </a:r>
            <a:r>
              <a:rPr lang="zh-CN" altLang="zh-CN" dirty="0" smtClean="0">
                <a:solidFill>
                  <a:srgbClr val="FF0000"/>
                </a:solidFill>
              </a:rPr>
              <a:t>相关</a:t>
            </a:r>
          </a:p>
          <a:p>
            <a:pPr lvl="1"/>
            <a:r>
              <a:rPr lang="en-US" altLang="zh-CN" dirty="0" smtClean="0"/>
              <a:t>Store</a:t>
            </a:r>
            <a:r>
              <a:rPr lang="zh-CN" altLang="zh-CN" dirty="0" smtClean="0"/>
              <a:t>操作按指令序进行，防止</a:t>
            </a:r>
            <a:r>
              <a:rPr lang="en-US" altLang="zh-CN" dirty="0" smtClean="0"/>
              <a:t>WAW</a:t>
            </a:r>
            <a:r>
              <a:rPr lang="zh-CN" altLang="zh-CN" dirty="0" smtClean="0"/>
              <a:t>相关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7825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4F118BC-7F91-44C4-A2EC-A139BDFD6E9B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19139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19140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FB3673E-2A22-43AC-A4E8-76887B049690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19141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Memory Disambiguation : </a:t>
            </a:r>
            <a:br>
              <a:rPr lang="en-US" altLang="zh-CN" smtClean="0"/>
            </a:br>
            <a:r>
              <a:rPr lang="zh-CN" altLang="zh-CN" smtClean="0"/>
              <a:t>处理对存储器引用的</a:t>
            </a:r>
            <a:r>
              <a:rPr lang="zh-CN" altLang="en-US" smtClean="0"/>
              <a:t>数据</a:t>
            </a:r>
            <a:r>
              <a:rPr lang="zh-CN" altLang="zh-CN" smtClean="0"/>
              <a:t>相关</a:t>
            </a:r>
            <a:endParaRPr lang="zh-CN" altLang="en-US" dirty="0" smtClean="0"/>
          </a:p>
        </p:txBody>
      </p:sp>
      <p:sp>
        <p:nvSpPr>
          <p:cNvPr id="21914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Question: </a:t>
            </a:r>
            <a:r>
              <a:rPr lang="zh-CN" altLang="zh-CN" dirty="0" smtClean="0"/>
              <a:t>给定一个指令序列，</a:t>
            </a:r>
            <a:r>
              <a:rPr lang="en-US" altLang="zh-CN" dirty="0" err="1" smtClean="0"/>
              <a:t>store，load</a:t>
            </a:r>
            <a:r>
              <a:rPr lang="en-US" altLang="zh-CN" dirty="0" smtClean="0"/>
              <a:t> </a:t>
            </a:r>
            <a:r>
              <a:rPr lang="zh-CN" altLang="zh-CN" dirty="0" smtClean="0"/>
              <a:t>这两个操作是否有关？即下列代码是否有相关问题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 0(R2),R5</a:t>
            </a:r>
            <a:br>
              <a:rPr lang="en-US" altLang="zh-CN" dirty="0" smtClean="0"/>
            </a:br>
            <a:r>
              <a:rPr lang="en-US" altLang="zh-CN" dirty="0" smtClean="0"/>
              <a:t>	   	ld  R6,0(R3)</a:t>
            </a:r>
          </a:p>
          <a:p>
            <a:r>
              <a:rPr lang="zh-CN" altLang="zh-CN" dirty="0" smtClean="0"/>
              <a:t>我们是否可以较早启动</a:t>
            </a:r>
            <a:r>
              <a:rPr lang="en-US" altLang="zh-CN" dirty="0" smtClean="0"/>
              <a:t>ld?  </a:t>
            </a:r>
          </a:p>
          <a:p>
            <a:pPr lvl="1"/>
            <a:r>
              <a:rPr lang="en-US" altLang="zh-CN" dirty="0" smtClean="0"/>
              <a:t>Store</a:t>
            </a:r>
            <a:r>
              <a:rPr lang="zh-CN" altLang="zh-CN" dirty="0" smtClean="0"/>
              <a:t>的地址可能会延迟很长时间才能得到</a:t>
            </a:r>
            <a:r>
              <a:rPr lang="en-US" altLang="zh-CN" dirty="0" smtClean="0"/>
              <a:t>.  </a:t>
            </a:r>
          </a:p>
          <a:p>
            <a:pPr lvl="1"/>
            <a:r>
              <a:rPr lang="zh-CN" altLang="zh-CN" dirty="0" smtClean="0"/>
              <a:t>我们也许想在同一个周期开始这两个操作的执行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两种方法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No Speculation: </a:t>
            </a:r>
            <a:r>
              <a:rPr lang="zh-CN" altLang="zh-CN" dirty="0" smtClean="0"/>
              <a:t>不进行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操作，直到我们确信地址</a:t>
            </a:r>
            <a:r>
              <a:rPr lang="en-US" altLang="zh-CN" dirty="0" smtClean="0"/>
              <a:t> 0(R2)  0(R3)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Speculation: </a:t>
            </a:r>
            <a:r>
              <a:rPr lang="zh-CN" altLang="zh-CN" dirty="0" smtClean="0">
                <a:solidFill>
                  <a:srgbClr val="0070C0"/>
                </a:solidFill>
              </a:rPr>
              <a:t>我们可以假设他们相关还是不相关 </a:t>
            </a:r>
            <a:r>
              <a:rPr lang="en-US" altLang="zh-CN" dirty="0" smtClean="0"/>
              <a:t>(called “dependence speculation”) ，</a:t>
            </a:r>
            <a:r>
              <a:rPr lang="zh-CN" altLang="zh-CN" dirty="0" smtClean="0"/>
              <a:t>如果推测错误通过</a:t>
            </a:r>
            <a:r>
              <a:rPr lang="en-US" altLang="zh-CN" dirty="0" smtClean="0"/>
              <a:t>ROB</a:t>
            </a:r>
            <a:r>
              <a:rPr lang="zh-CN" altLang="zh-CN" dirty="0" smtClean="0"/>
              <a:t>来修正</a:t>
            </a:r>
            <a:endParaRPr lang="en-US" altLang="zh-CN" dirty="0" smtClean="0"/>
          </a:p>
          <a:p>
            <a:r>
              <a:rPr lang="zh-CN" altLang="en-US" dirty="0" smtClean="0"/>
              <a:t>参考书：</a:t>
            </a:r>
            <a:r>
              <a:rPr lang="en-US" altLang="zh-CN" dirty="0" smtClean="0"/>
              <a:t>Gonzalez, A., et al. (2011). “Processor </a:t>
            </a:r>
            <a:r>
              <a:rPr lang="en-US" altLang="zh-CN" dirty="0" err="1" smtClean="0"/>
              <a:t>Microarchitecture</a:t>
            </a:r>
            <a:r>
              <a:rPr lang="en-US" altLang="zh-CN" dirty="0" smtClean="0"/>
              <a:t>: An Implementation Perspective.” Synthesis Lectures on Computer Architecture  #12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Morgan &amp; Claypool Publishers</a:t>
            </a:r>
            <a:endParaRPr lang="zh-CN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87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2"/>
          <p:cNvSpPr txBox="1">
            <a:spLocks noChangeArrowheads="1"/>
          </p:cNvSpPr>
          <p:nvPr/>
        </p:nvSpPr>
        <p:spPr bwMode="auto">
          <a:xfrm>
            <a:off x="547687" y="1584325"/>
            <a:ext cx="7886700" cy="4351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en-US" altLang="zh-CN" sz="2200" dirty="0">
                <a:solidFill>
                  <a:srgbClr val="000000"/>
                </a:solidFill>
              </a:rPr>
              <a:t>Consider the execution of the following loop, which increments each element of an integer array, on a two-issue processor, once without speculation and once with speculation: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pt-BR" altLang="zh-CN" sz="2200" dirty="0">
                <a:solidFill>
                  <a:srgbClr val="000000"/>
                </a:solidFill>
              </a:rPr>
              <a:t>Loop:  LD R2,0(R1)           ; R2=array element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pt-BR" altLang="zh-CN" sz="2200" dirty="0">
                <a:solidFill>
                  <a:srgbClr val="000000"/>
                </a:solidFill>
              </a:rPr>
              <a:t>           DADDIU R2,R2,#1 ; increment R2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en-US" altLang="zh-CN" sz="2200" dirty="0">
                <a:solidFill>
                  <a:srgbClr val="000000"/>
                </a:solidFill>
              </a:rPr>
              <a:t>           SD R2,0(R1)          ;store result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pt-BR" altLang="zh-CN" sz="2200" dirty="0">
                <a:solidFill>
                  <a:srgbClr val="000000"/>
                </a:solidFill>
              </a:rPr>
              <a:t>           DADDIU R1,R1,#8 ;increment pointer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en-US" altLang="zh-CN" sz="2200" dirty="0">
                <a:solidFill>
                  <a:srgbClr val="000000"/>
                </a:solidFill>
              </a:rPr>
              <a:t>           BNE R2,R3,LOOP ;branch if not last element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en-US" altLang="zh-CN" sz="2200" dirty="0">
                <a:solidFill>
                  <a:srgbClr val="000000"/>
                </a:solidFill>
              </a:rPr>
              <a:t>Assume that there are separate integer functional units for effective address calculation, for ALU operations, and for branch condition evaluation. Create a table for the first three iterations of this loop for both processors. </a:t>
            </a:r>
            <a:r>
              <a:rPr lang="en-US" altLang="zh-CN" sz="2200" dirty="0">
                <a:solidFill>
                  <a:srgbClr val="FF0000"/>
                </a:solidFill>
              </a:rPr>
              <a:t>Assume that up to two instructions of any type can commit per clock.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24371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46502B0-02F1-4253-A1AB-F0FCB7124863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371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371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6C63895-6603-46BD-B054-4E9352180F1C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0013"/>
            <a:ext cx="8229600" cy="902312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7817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306" y="902312"/>
            <a:ext cx="75438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4740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2C49DD5-F28F-4917-97F9-D46838A08FF5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4741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4742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21A780C-61F2-4496-B9D9-14BC8D224899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4743" name="椭圆 6"/>
          <p:cNvSpPr>
            <a:spLocks noChangeArrowheads="1"/>
          </p:cNvSpPr>
          <p:nvPr/>
        </p:nvSpPr>
        <p:spPr bwMode="auto">
          <a:xfrm>
            <a:off x="4932363" y="2997200"/>
            <a:ext cx="215900" cy="71438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44744" name="椭圆 8"/>
          <p:cNvSpPr>
            <a:spLocks noChangeArrowheads="1"/>
          </p:cNvSpPr>
          <p:nvPr/>
        </p:nvSpPr>
        <p:spPr bwMode="auto">
          <a:xfrm>
            <a:off x="4932363" y="4194175"/>
            <a:ext cx="215900" cy="71438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44745" name="椭圆 2"/>
          <p:cNvSpPr>
            <a:spLocks noChangeArrowheads="1"/>
          </p:cNvSpPr>
          <p:nvPr/>
        </p:nvSpPr>
        <p:spPr bwMode="auto">
          <a:xfrm>
            <a:off x="4922838" y="2771775"/>
            <a:ext cx="2159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Performance of Dynamic 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714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4400">
                <a:solidFill>
                  <a:srgbClr val="000000"/>
                </a:solidFill>
                <a:latin typeface="Calibri Light" pitchFamily="34" charset="0"/>
              </a:rPr>
              <a:t>       </a:t>
            </a:r>
          </a:p>
        </p:txBody>
      </p:sp>
      <p:pic>
        <p:nvPicPr>
          <p:cNvPr id="2457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731" y="973523"/>
            <a:ext cx="8364538" cy="554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5764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0AF6F22-ED56-49E3-BEA4-D147E9E1A30B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5765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5766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AFF5F54-B328-46AE-ADC7-41768F68F953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5767" name="椭圆 1"/>
          <p:cNvSpPr>
            <a:spLocks noChangeArrowheads="1"/>
          </p:cNvSpPr>
          <p:nvPr/>
        </p:nvSpPr>
        <p:spPr bwMode="auto">
          <a:xfrm>
            <a:off x="4716463" y="3068638"/>
            <a:ext cx="215900" cy="7302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45768" name="椭圆 7"/>
          <p:cNvSpPr>
            <a:spLocks noChangeArrowheads="1"/>
          </p:cNvSpPr>
          <p:nvPr/>
        </p:nvSpPr>
        <p:spPr bwMode="auto">
          <a:xfrm>
            <a:off x="4716463" y="4365625"/>
            <a:ext cx="215900" cy="71438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87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7C18F5D-E821-45E2-8E68-4FBACB8E1309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678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678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88DD6E-9C3A-4F3A-9A58-7CB2038C690C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67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多发射处理器受到的限制（1/2）</a:t>
            </a:r>
            <a:endParaRPr lang="zh-CN" altLang="en-US" smtClean="0"/>
          </a:p>
        </p:txBody>
      </p:sp>
      <p:sp>
        <p:nvSpPr>
          <p:cNvPr id="24679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程序内在的</a:t>
            </a:r>
            <a:r>
              <a:rPr lang="en-US" altLang="zh-CN" dirty="0" smtClean="0"/>
              <a:t>ILP</a:t>
            </a:r>
            <a:r>
              <a:rPr lang="zh-CN" altLang="zh-CN" dirty="0" smtClean="0"/>
              <a:t>的限制</a:t>
            </a:r>
          </a:p>
          <a:p>
            <a:pPr lvl="1"/>
            <a:r>
              <a:rPr lang="zh-CN" altLang="zh-CN" dirty="0" smtClean="0"/>
              <a:t>如果每5条指令中有1条相关指令 </a:t>
            </a:r>
            <a:r>
              <a:rPr lang="en-US" altLang="zh-CN" dirty="0" smtClean="0"/>
              <a:t>: </a:t>
            </a:r>
            <a:r>
              <a:rPr lang="zh-CN" altLang="zh-CN" dirty="0" smtClean="0"/>
              <a:t>如何保持5</a:t>
            </a:r>
            <a:r>
              <a:rPr lang="en-US" altLang="zh-CN" dirty="0" smtClean="0"/>
              <a:t>-</a:t>
            </a:r>
            <a:r>
              <a:rPr lang="zh-CN" altLang="zh-CN" dirty="0" smtClean="0"/>
              <a:t>路</a:t>
            </a:r>
            <a:r>
              <a:rPr lang="en-US" altLang="zh-CN" dirty="0" smtClean="0"/>
              <a:t>VLIW </a:t>
            </a:r>
            <a:r>
              <a:rPr lang="zh-CN" altLang="zh-CN" dirty="0" smtClean="0"/>
              <a:t>并行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zh-CN" dirty="0" smtClean="0"/>
              <a:t>部件的操作延时：许多操作需要调度，使部件延时加大</a:t>
            </a:r>
          </a:p>
          <a:p>
            <a:r>
              <a:rPr lang="zh-CN" altLang="zh-CN" dirty="0" smtClean="0"/>
              <a:t>多指令流出的处理器需要大量的硬件资源</a:t>
            </a:r>
          </a:p>
          <a:p>
            <a:pPr lvl="1"/>
            <a:r>
              <a:rPr lang="zh-CN" altLang="zh-CN" dirty="0" smtClean="0"/>
              <a:t>需要多个功能部件来使得多个操作并行(</a:t>
            </a:r>
            <a:r>
              <a:rPr lang="en-US" altLang="zh-CN" dirty="0" smtClean="0"/>
              <a:t>Easy) </a:t>
            </a:r>
          </a:p>
          <a:p>
            <a:pPr lvl="1"/>
            <a:r>
              <a:rPr lang="zh-CN" altLang="zh-CN" dirty="0" smtClean="0"/>
              <a:t>需要更大的指令访问带宽(</a:t>
            </a:r>
            <a:r>
              <a:rPr lang="en-US" altLang="zh-CN" dirty="0" smtClean="0"/>
              <a:t>Easy) </a:t>
            </a:r>
          </a:p>
          <a:p>
            <a:pPr lvl="1"/>
            <a:r>
              <a:rPr lang="zh-CN" altLang="zh-CN" dirty="0" smtClean="0"/>
              <a:t>需要增加寄存器文件的端口数（以及通信带宽） (</a:t>
            </a:r>
            <a:r>
              <a:rPr lang="en-US" altLang="zh-CN" dirty="0" smtClean="0"/>
              <a:t>Hard) </a:t>
            </a:r>
          </a:p>
          <a:p>
            <a:pPr lvl="1"/>
            <a:r>
              <a:rPr lang="zh-CN" altLang="zh-CN" dirty="0" smtClean="0"/>
              <a:t>增加存储器的端口数（带宽） (</a:t>
            </a:r>
            <a:r>
              <a:rPr lang="en-US" altLang="zh-CN" dirty="0" smtClean="0"/>
              <a:t>Harder) 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0486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6FB09F9-1133-4211-B1C9-BC1DC73FED5B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7811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7812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5E0FAB-138D-4BFB-A9DB-FA1FAB4A5B62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78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多发射处理器受到的限制（2/2）</a:t>
            </a:r>
            <a:endParaRPr lang="zh-CN" altLang="en-US" dirty="0" smtClean="0"/>
          </a:p>
        </p:txBody>
      </p:sp>
      <p:sp>
        <p:nvSpPr>
          <p:cNvPr id="2478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一些由</a:t>
            </a:r>
            <a:r>
              <a:rPr lang="en-US" altLang="zh-CN" dirty="0" smtClean="0"/>
              <a:t>Superscalar</a:t>
            </a:r>
            <a:r>
              <a:rPr lang="zh-CN" altLang="zh-CN" dirty="0" smtClean="0"/>
              <a:t>或</a:t>
            </a:r>
            <a:r>
              <a:rPr lang="en-US" altLang="zh-CN" dirty="0" smtClean="0"/>
              <a:t>VLIW</a:t>
            </a:r>
            <a:r>
              <a:rPr lang="zh-CN" altLang="zh-CN" dirty="0" smtClean="0"/>
              <a:t>的实现带来的特殊问题</a:t>
            </a:r>
          </a:p>
          <a:p>
            <a:pPr lvl="1"/>
            <a:r>
              <a:rPr lang="en-US" altLang="zh-CN" dirty="0" smtClean="0"/>
              <a:t>Superscalar</a:t>
            </a:r>
            <a:r>
              <a:rPr lang="zh-CN" altLang="zh-CN" dirty="0" smtClean="0"/>
              <a:t>的译码、发射问题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到底能发射多少条指令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VLIW </a:t>
            </a:r>
            <a:r>
              <a:rPr lang="zh-CN" altLang="zh-CN" dirty="0" smtClean="0"/>
              <a:t>代码量问题:  循环展开</a:t>
            </a:r>
            <a:r>
              <a:rPr lang="en-US" altLang="zh-CN" dirty="0" smtClean="0"/>
              <a:t> + VLIW</a:t>
            </a:r>
            <a:r>
              <a:rPr lang="zh-CN" altLang="zh-CN" dirty="0" smtClean="0"/>
              <a:t>中无用的区域</a:t>
            </a:r>
          </a:p>
          <a:p>
            <a:pPr lvl="1"/>
            <a:r>
              <a:rPr lang="en-US" altLang="zh-CN" dirty="0" smtClean="0"/>
              <a:t>VLIW </a:t>
            </a:r>
            <a:r>
              <a:rPr lang="zh-CN" altLang="zh-CN" dirty="0" smtClean="0"/>
              <a:t>互锁</a:t>
            </a:r>
            <a:r>
              <a:rPr lang="en-US" altLang="zh-CN" dirty="0" smtClean="0"/>
              <a:t> =&gt; 1 </a:t>
            </a:r>
            <a:r>
              <a:rPr lang="zh-CN" altLang="zh-CN" dirty="0" smtClean="0"/>
              <a:t>个相关导致所有指令停顿</a:t>
            </a:r>
          </a:p>
          <a:p>
            <a:pPr lvl="1"/>
            <a:r>
              <a:rPr lang="en-US" altLang="zh-CN" dirty="0" smtClean="0"/>
              <a:t>VLIW </a:t>
            </a:r>
            <a:r>
              <a:rPr lang="zh-CN" altLang="zh-CN" dirty="0" smtClean="0"/>
              <a:t>的二进制兼容问题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3477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920" y="804863"/>
            <a:ext cx="5994400" cy="6053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337222" y="5761037"/>
            <a:ext cx="4806778" cy="8309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53DE8"/>
                </a:solidFill>
                <a:latin typeface="Arial" pitchFamily="34" charset="0"/>
              </a:rPr>
              <a:t>From: </a:t>
            </a:r>
            <a:r>
              <a:rPr lang="en-US" altLang="zh-CN" dirty="0" err="1">
                <a:solidFill>
                  <a:srgbClr val="053DE8"/>
                </a:solidFill>
                <a:latin typeface="Arial" pitchFamily="34" charset="0"/>
              </a:rPr>
              <a:t>Tullsen</a:t>
            </a:r>
            <a:r>
              <a:rPr lang="en-US" altLang="zh-CN" dirty="0">
                <a:solidFill>
                  <a:srgbClr val="053DE8"/>
                </a:solidFill>
                <a:latin typeface="Arial" pitchFamily="34" charset="0"/>
              </a:rPr>
              <a:t>, Eggers, and Levy,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53DE8"/>
                </a:solidFill>
                <a:latin typeface="Arial" pitchFamily="34" charset="0"/>
              </a:rPr>
              <a:t>“Simultaneous Multithreading: Maximizing On-chip Parallelism”, ISCA 1995.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851400" y="1057093"/>
            <a:ext cx="429260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 dirty="0">
                <a:solidFill>
                  <a:srgbClr val="053DE8"/>
                </a:solidFill>
                <a:latin typeface="Arial" pitchFamily="34" charset="0"/>
              </a:rPr>
              <a:t>For an 8-way superscalar.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8D7E85-57C4-4F96-8A5C-18904863EB4B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D289D6-1250-4120-9C89-A678124DD7B1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727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For most apps, most execution units lie idle in an </a:t>
            </a:r>
            <a:r>
              <a:rPr lang="en-US" altLang="zh-CN" sz="2800" dirty="0" err="1" smtClean="0"/>
              <a:t>OoO</a:t>
            </a:r>
            <a:r>
              <a:rPr lang="en-US" altLang="zh-CN" sz="2800" dirty="0" smtClean="0"/>
              <a:t> superscalar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5975350" y="3877270"/>
            <a:ext cx="3168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Sources of all unused issue cycles in an 8-issue superscalar processor. </a:t>
            </a:r>
            <a:r>
              <a:rPr lang="en-US" altLang="zh-CN" b="1" dirty="0">
                <a:solidFill>
                  <a:srgbClr val="FF0000"/>
                </a:solidFill>
              </a:rPr>
              <a:t>Processor busy </a:t>
            </a:r>
            <a:r>
              <a:rPr lang="en-US" altLang="zh-CN" dirty="0"/>
              <a:t>represents the utilized issue slots; all others represent wasted issue slots.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135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2117725" y="1484313"/>
            <a:ext cx="2452688" cy="4076700"/>
            <a:chOff x="1334" y="935"/>
            <a:chExt cx="1545" cy="2568"/>
          </a:xfrm>
        </p:grpSpPr>
        <p:sp>
          <p:nvSpPr>
            <p:cNvPr id="261134" name="Text Box 3"/>
            <p:cNvSpPr txBox="1">
              <a:spLocks noChangeArrowheads="1"/>
            </p:cNvSpPr>
            <p:nvPr/>
          </p:nvSpPr>
          <p:spPr bwMode="auto">
            <a:xfrm>
              <a:off x="2054" y="935"/>
              <a:ext cx="78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Issue width</a:t>
              </a:r>
            </a:p>
          </p:txBody>
        </p:sp>
        <p:grpSp>
          <p:nvGrpSpPr>
            <p:cNvPr id="261135" name="Group 4"/>
            <p:cNvGrpSpPr>
              <a:grpSpLocks/>
            </p:cNvGrpSpPr>
            <p:nvPr/>
          </p:nvGrpSpPr>
          <p:grpSpPr bwMode="auto">
            <a:xfrm>
              <a:off x="2112" y="1392"/>
              <a:ext cx="767" cy="2111"/>
              <a:chOff x="2112" y="1392"/>
              <a:chExt cx="767" cy="2111"/>
            </a:xfrm>
          </p:grpSpPr>
          <p:sp>
            <p:nvSpPr>
              <p:cNvPr id="261139" name="Rectangle 5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0" name="Rectangle 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1" name="Rectangle 7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2" name="Rectangle 8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3" name="Rectangle 9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4" name="Rectangle 10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5" name="Rectangle 11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6" name="Rectangle 12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7" name="Rectangle 13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8" name="Rectangle 14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9" name="Rectangle 15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0" name="Rectangle 16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1" name="Rectangle 17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2" name="Rectangle 18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3" name="Rectangle 19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4" name="Rectangle 20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5" name="Rectangle 21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6" name="Rectangle 22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7" name="Rectangle 23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8" name="Rectangle 24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9" name="Rectangle 25"/>
              <p:cNvSpPr>
                <a:spLocks noChangeArrowheads="1"/>
              </p:cNvSpPr>
              <p:nvPr/>
            </p:nvSpPr>
            <p:spPr bwMode="auto">
              <a:xfrm>
                <a:off x="2112" y="235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0" name="Rectangle 26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1" name="Rectangle 27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2" name="Rectangle 2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3" name="Rectangle 2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4" name="Rectangle 30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5" name="Rectangle 31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6" name="Rectangle 32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7" name="Rectangle 33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8" name="Rectangle 34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9" name="Rectangle 35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0" name="Rectangle 36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1" name="Rectangle 37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2" name="Rectangle 38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3" name="Rectangle 39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4" name="Rectangle 4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5" name="Rectangle 4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6" name="Rectangle 42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7" name="Rectangle 43"/>
              <p:cNvSpPr>
                <a:spLocks noChangeArrowheads="1"/>
              </p:cNvSpPr>
              <p:nvPr/>
            </p:nvSpPr>
            <p:spPr bwMode="auto">
              <a:xfrm>
                <a:off x="2496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8" name="Rectangle 44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9" name="Rectangle 45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80" name="Rectangle 46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81" name="Rectangle 47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82" name="Rectangle 48"/>
              <p:cNvSpPr>
                <a:spLocks noChangeArrowheads="1"/>
              </p:cNvSpPr>
              <p:nvPr/>
            </p:nvSpPr>
            <p:spPr bwMode="auto">
              <a:xfrm>
                <a:off x="2688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</p:grpSp>
        <p:sp>
          <p:nvSpPr>
            <p:cNvPr id="261136" name="Line 49"/>
            <p:cNvSpPr>
              <a:spLocks noChangeShapeType="1"/>
            </p:cNvSpPr>
            <p:nvPr/>
          </p:nvSpPr>
          <p:spPr bwMode="auto">
            <a:xfrm>
              <a:off x="2112" y="1200"/>
              <a:ext cx="767" cy="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7" name="Line 50"/>
            <p:cNvSpPr>
              <a:spLocks noChangeShapeType="1"/>
            </p:cNvSpPr>
            <p:nvPr/>
          </p:nvSpPr>
          <p:spPr bwMode="auto">
            <a:xfrm>
              <a:off x="1824" y="1968"/>
              <a:ext cx="0" cy="911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8" name="Text Box 51"/>
            <p:cNvSpPr txBox="1">
              <a:spLocks noChangeArrowheads="1"/>
            </p:cNvSpPr>
            <p:nvPr/>
          </p:nvSpPr>
          <p:spPr bwMode="auto">
            <a:xfrm>
              <a:off x="1334" y="2327"/>
              <a:ext cx="4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Time</a:t>
              </a:r>
            </a:p>
          </p:txBody>
        </p:sp>
      </p:grpSp>
      <p:sp>
        <p:nvSpPr>
          <p:cNvPr id="261123" name="Line 52"/>
          <p:cNvSpPr>
            <a:spLocks noChangeShapeType="1"/>
          </p:cNvSpPr>
          <p:nvPr/>
        </p:nvSpPr>
        <p:spPr bwMode="auto">
          <a:xfrm flipV="1">
            <a:off x="4572000" y="2930525"/>
            <a:ext cx="685800" cy="79375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1124" name="Line 54"/>
          <p:cNvSpPr>
            <a:spLocks noChangeShapeType="1"/>
          </p:cNvSpPr>
          <p:nvPr/>
        </p:nvSpPr>
        <p:spPr bwMode="auto">
          <a:xfrm flipH="1" flipV="1">
            <a:off x="2741613" y="2284413"/>
            <a:ext cx="688975" cy="79375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1125" name="Text Box 55"/>
          <p:cNvSpPr txBox="1">
            <a:spLocks noChangeArrowheads="1"/>
          </p:cNvSpPr>
          <p:nvPr/>
        </p:nvSpPr>
        <p:spPr bwMode="auto">
          <a:xfrm>
            <a:off x="1828800" y="1905000"/>
            <a:ext cx="13874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Instruction issue</a:t>
            </a:r>
          </a:p>
        </p:txBody>
      </p:sp>
      <p:sp>
        <p:nvSpPr>
          <p:cNvPr id="261126" name="Line 56"/>
          <p:cNvSpPr>
            <a:spLocks noChangeShapeType="1"/>
          </p:cNvSpPr>
          <p:nvPr/>
        </p:nvSpPr>
        <p:spPr bwMode="auto">
          <a:xfrm flipV="1">
            <a:off x="4572000" y="4302125"/>
            <a:ext cx="762000" cy="195263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1127" name="Text Box 58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9140D96-52E9-4788-B0A1-11CC4F276B2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1128" name="Text Box 59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1129" name="Text Box 60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DE217C-49B7-4875-9612-29F66C6F97E4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pic>
        <p:nvPicPr>
          <p:cNvPr id="261130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3688" y="1038225"/>
            <a:ext cx="5100637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1131" name="Text Box 53"/>
          <p:cNvSpPr txBox="1">
            <a:spLocks noChangeArrowheads="1"/>
          </p:cNvSpPr>
          <p:nvPr/>
        </p:nvSpPr>
        <p:spPr bwMode="auto">
          <a:xfrm>
            <a:off x="388938" y="2111375"/>
            <a:ext cx="27432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Completely idle cycle (</a:t>
            </a:r>
            <a:r>
              <a:rPr lang="en-US" altLang="zh-CN" b="1" i="1">
                <a:solidFill>
                  <a:srgbClr val="0563C1"/>
                </a:solidFill>
              </a:rPr>
              <a:t>vertical waste</a:t>
            </a:r>
            <a:r>
              <a:rPr lang="en-US" altLang="zh-CN" b="1" i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1132" name="Text Box 57"/>
          <p:cNvSpPr txBox="1">
            <a:spLocks noChangeArrowheads="1"/>
          </p:cNvSpPr>
          <p:nvPr/>
        </p:nvSpPr>
        <p:spPr bwMode="auto">
          <a:xfrm>
            <a:off x="5761038" y="2481263"/>
            <a:ext cx="24384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 dirty="0">
                <a:solidFill>
                  <a:srgbClr val="000000"/>
                </a:solidFill>
              </a:rPr>
              <a:t>Partially filled cycle, i.e., IPC &lt; 4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563C1"/>
                </a:solidFill>
              </a:rPr>
              <a:t>horizontal waste</a:t>
            </a:r>
            <a:r>
              <a:rPr lang="en-US" altLang="zh-CN" b="1" i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113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Calibri Light" pitchFamily="34" charset="0"/>
              </a:rPr>
              <a:t>Superscalar Machine Efficiency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8386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BAD1542-2C3A-46EB-9C32-CB443CE7627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2931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52932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EC82EDA-A1C7-4DD2-9E0A-C3E074A69A9E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29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Multithreading</a:t>
            </a:r>
            <a:endParaRPr lang="zh-CN" altLang="en-US" smtClean="0"/>
          </a:p>
        </p:txBody>
      </p:sp>
      <p:sp>
        <p:nvSpPr>
          <p:cNvPr id="25293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背景：从单线程程序挖掘指令集并行越来越困难</a:t>
            </a:r>
          </a:p>
          <a:p>
            <a:r>
              <a:rPr lang="zh-CN" altLang="zh-CN" dirty="0" smtClean="0"/>
              <a:t>许多工作任务可以使用线程级并行来完成</a:t>
            </a:r>
          </a:p>
          <a:p>
            <a:pPr lvl="1"/>
            <a:r>
              <a:rPr lang="zh-CN" altLang="zh-CN" dirty="0" smtClean="0"/>
              <a:t>线程级并行来源于多道程序设计</a:t>
            </a:r>
          </a:p>
          <a:p>
            <a:pPr lvl="1"/>
            <a:r>
              <a:rPr lang="zh-CN" altLang="zh-CN" dirty="0" smtClean="0"/>
              <a:t>线程级并行的基础是多线程应用，即一个任务可以用多个线程并行来加速</a:t>
            </a:r>
          </a:p>
          <a:p>
            <a:r>
              <a:rPr lang="zh-CN" altLang="zh-CN" dirty="0" smtClean="0"/>
              <a:t>多线程应用可以用线程级并行来提高单个处理器的利用率</a:t>
            </a:r>
          </a:p>
          <a:p>
            <a:pPr lvl="1"/>
            <a:r>
              <a:rPr lang="zh-CN" altLang="zh-CN" dirty="0" smtClean="0"/>
              <a:t>针对单个处理器：多个线程以重叠方式共享单个处理器的功能单元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580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201613" y="3587750"/>
            <a:ext cx="6686550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800" dirty="0">
                <a:solidFill>
                  <a:srgbClr val="000000"/>
                </a:solidFill>
              </a:rPr>
              <a:t>每</a:t>
            </a:r>
            <a:r>
              <a:rPr lang="zh-CN" altLang="en-US" sz="2800" dirty="0" smtClean="0">
                <a:solidFill>
                  <a:srgbClr val="000000"/>
                </a:solidFill>
              </a:rPr>
              <a:t>条指令与前一条指令存在</a:t>
            </a:r>
            <a:r>
              <a:rPr lang="en-US" altLang="zh-CN" sz="2800" dirty="0" smtClean="0">
                <a:solidFill>
                  <a:srgbClr val="000000"/>
                </a:solidFill>
              </a:rPr>
              <a:t>RAW</a:t>
            </a:r>
            <a:r>
              <a:rPr lang="zh-CN" altLang="en-US" sz="2800" dirty="0" smtClean="0">
                <a:solidFill>
                  <a:srgbClr val="000000"/>
                </a:solidFill>
              </a:rPr>
              <a:t>相关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30175" y="1422400"/>
            <a:ext cx="2147888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LW r1, 0(r2)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LW r5, 12(r1)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ADDI r5, r5, #12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SW 12(r1), r5</a:t>
            </a:r>
          </a:p>
        </p:txBody>
      </p:sp>
      <p:grpSp>
        <p:nvGrpSpPr>
          <p:cNvPr id="253956" name="Group 4"/>
          <p:cNvGrpSpPr>
            <a:grpSpLocks/>
          </p:cNvGrpSpPr>
          <p:nvPr/>
        </p:nvGrpSpPr>
        <p:grpSpPr bwMode="auto">
          <a:xfrm>
            <a:off x="2173288" y="1052513"/>
            <a:ext cx="6967537" cy="2132012"/>
            <a:chOff x="1369" y="663"/>
            <a:chExt cx="4389" cy="1343"/>
          </a:xfrm>
        </p:grpSpPr>
        <p:sp>
          <p:nvSpPr>
            <p:cNvPr id="253963" name="Rectangle 5"/>
            <p:cNvSpPr>
              <a:spLocks noChangeArrowheads="1"/>
            </p:cNvSpPr>
            <p:nvPr/>
          </p:nvSpPr>
          <p:spPr bwMode="auto">
            <a:xfrm>
              <a:off x="1398" y="951"/>
              <a:ext cx="290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3964" name="Rectangle 6"/>
            <p:cNvSpPr>
              <a:spLocks noChangeArrowheads="1"/>
            </p:cNvSpPr>
            <p:nvPr/>
          </p:nvSpPr>
          <p:spPr bwMode="auto">
            <a:xfrm>
              <a:off x="1689" y="95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65" name="Rectangle 7"/>
            <p:cNvSpPr>
              <a:spLocks noChangeArrowheads="1"/>
            </p:cNvSpPr>
            <p:nvPr/>
          </p:nvSpPr>
          <p:spPr bwMode="auto">
            <a:xfrm>
              <a:off x="1979" y="95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3966" name="Rectangle 8"/>
            <p:cNvSpPr>
              <a:spLocks noChangeArrowheads="1"/>
            </p:cNvSpPr>
            <p:nvPr/>
          </p:nvSpPr>
          <p:spPr bwMode="auto">
            <a:xfrm>
              <a:off x="2270" y="951"/>
              <a:ext cx="290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3967" name="Rectangle 9"/>
            <p:cNvSpPr>
              <a:spLocks noChangeArrowheads="1"/>
            </p:cNvSpPr>
            <p:nvPr/>
          </p:nvSpPr>
          <p:spPr bwMode="auto">
            <a:xfrm>
              <a:off x="2561" y="95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grpSp>
          <p:nvGrpSpPr>
            <p:cNvPr id="253968" name="Group 10"/>
            <p:cNvGrpSpPr>
              <a:grpSpLocks/>
            </p:cNvGrpSpPr>
            <p:nvPr/>
          </p:nvGrpSpPr>
          <p:grpSpPr bwMode="auto">
            <a:xfrm>
              <a:off x="1398" y="807"/>
              <a:ext cx="2615" cy="1199"/>
              <a:chOff x="1398" y="807"/>
              <a:chExt cx="2615" cy="1199"/>
            </a:xfrm>
          </p:grpSpPr>
          <p:sp>
            <p:nvSpPr>
              <p:cNvPr id="254022" name="Line 11"/>
              <p:cNvSpPr>
                <a:spLocks noChangeShapeType="1"/>
              </p:cNvSpPr>
              <p:nvPr/>
            </p:nvSpPr>
            <p:spPr bwMode="auto">
              <a:xfrm>
                <a:off x="1398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3" name="Line 12"/>
              <p:cNvSpPr>
                <a:spLocks noChangeShapeType="1"/>
              </p:cNvSpPr>
              <p:nvPr/>
            </p:nvSpPr>
            <p:spPr bwMode="auto">
              <a:xfrm>
                <a:off x="1689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4" name="Line 13"/>
              <p:cNvSpPr>
                <a:spLocks noChangeShapeType="1"/>
              </p:cNvSpPr>
              <p:nvPr/>
            </p:nvSpPr>
            <p:spPr bwMode="auto">
              <a:xfrm>
                <a:off x="1979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5" name="Line 14"/>
              <p:cNvSpPr>
                <a:spLocks noChangeShapeType="1"/>
              </p:cNvSpPr>
              <p:nvPr/>
            </p:nvSpPr>
            <p:spPr bwMode="auto">
              <a:xfrm>
                <a:off x="2270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6" name="Line 15"/>
              <p:cNvSpPr>
                <a:spLocks noChangeShapeType="1"/>
              </p:cNvSpPr>
              <p:nvPr/>
            </p:nvSpPr>
            <p:spPr bwMode="auto">
              <a:xfrm>
                <a:off x="2561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7" name="Line 16"/>
              <p:cNvSpPr>
                <a:spLocks noChangeShapeType="1"/>
              </p:cNvSpPr>
              <p:nvPr/>
            </p:nvSpPr>
            <p:spPr bwMode="auto">
              <a:xfrm>
                <a:off x="2852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8" name="Line 17"/>
              <p:cNvSpPr>
                <a:spLocks noChangeShapeType="1"/>
              </p:cNvSpPr>
              <p:nvPr/>
            </p:nvSpPr>
            <p:spPr bwMode="auto">
              <a:xfrm>
                <a:off x="3142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9" name="Line 18"/>
              <p:cNvSpPr>
                <a:spLocks noChangeShapeType="1"/>
              </p:cNvSpPr>
              <p:nvPr/>
            </p:nvSpPr>
            <p:spPr bwMode="auto">
              <a:xfrm>
                <a:off x="3433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30" name="Line 19"/>
              <p:cNvSpPr>
                <a:spLocks noChangeShapeType="1"/>
              </p:cNvSpPr>
              <p:nvPr/>
            </p:nvSpPr>
            <p:spPr bwMode="auto">
              <a:xfrm>
                <a:off x="3724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31" name="Line 20"/>
              <p:cNvSpPr>
                <a:spLocks noChangeShapeType="1"/>
              </p:cNvSpPr>
              <p:nvPr/>
            </p:nvSpPr>
            <p:spPr bwMode="auto">
              <a:xfrm>
                <a:off x="4014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3969" name="Text Box 21"/>
            <p:cNvSpPr txBox="1">
              <a:spLocks noChangeArrowheads="1"/>
            </p:cNvSpPr>
            <p:nvPr/>
          </p:nvSpPr>
          <p:spPr bwMode="auto">
            <a:xfrm>
              <a:off x="1369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t0</a:t>
              </a:r>
            </a:p>
          </p:txBody>
        </p:sp>
        <p:sp>
          <p:nvSpPr>
            <p:cNvPr id="253970" name="Text Box 22"/>
            <p:cNvSpPr txBox="1">
              <a:spLocks noChangeArrowheads="1"/>
            </p:cNvSpPr>
            <p:nvPr/>
          </p:nvSpPr>
          <p:spPr bwMode="auto">
            <a:xfrm>
              <a:off x="1660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</a:t>
              </a:r>
            </a:p>
          </p:txBody>
        </p:sp>
        <p:sp>
          <p:nvSpPr>
            <p:cNvPr id="253971" name="Text Box 23"/>
            <p:cNvSpPr txBox="1">
              <a:spLocks noChangeArrowheads="1"/>
            </p:cNvSpPr>
            <p:nvPr/>
          </p:nvSpPr>
          <p:spPr bwMode="auto">
            <a:xfrm>
              <a:off x="1950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t2</a:t>
              </a:r>
            </a:p>
          </p:txBody>
        </p:sp>
        <p:sp>
          <p:nvSpPr>
            <p:cNvPr id="253972" name="Text Box 24"/>
            <p:cNvSpPr txBox="1">
              <a:spLocks noChangeArrowheads="1"/>
            </p:cNvSpPr>
            <p:nvPr/>
          </p:nvSpPr>
          <p:spPr bwMode="auto">
            <a:xfrm>
              <a:off x="2241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t3</a:t>
              </a:r>
            </a:p>
          </p:txBody>
        </p:sp>
        <p:sp>
          <p:nvSpPr>
            <p:cNvPr id="253973" name="Text Box 25"/>
            <p:cNvSpPr txBox="1">
              <a:spLocks noChangeArrowheads="1"/>
            </p:cNvSpPr>
            <p:nvPr/>
          </p:nvSpPr>
          <p:spPr bwMode="auto">
            <a:xfrm>
              <a:off x="2532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t4</a:t>
              </a:r>
            </a:p>
          </p:txBody>
        </p:sp>
        <p:sp>
          <p:nvSpPr>
            <p:cNvPr id="253974" name="Text Box 26"/>
            <p:cNvSpPr txBox="1">
              <a:spLocks noChangeArrowheads="1"/>
            </p:cNvSpPr>
            <p:nvPr/>
          </p:nvSpPr>
          <p:spPr bwMode="auto">
            <a:xfrm>
              <a:off x="2823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t5</a:t>
              </a:r>
            </a:p>
          </p:txBody>
        </p:sp>
        <p:sp>
          <p:nvSpPr>
            <p:cNvPr id="253975" name="Text Box 27"/>
            <p:cNvSpPr txBox="1">
              <a:spLocks noChangeArrowheads="1"/>
            </p:cNvSpPr>
            <p:nvPr/>
          </p:nvSpPr>
          <p:spPr bwMode="auto">
            <a:xfrm>
              <a:off x="3113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t6</a:t>
              </a:r>
            </a:p>
          </p:txBody>
        </p:sp>
        <p:sp>
          <p:nvSpPr>
            <p:cNvPr id="253976" name="Text Box 28"/>
            <p:cNvSpPr txBox="1">
              <a:spLocks noChangeArrowheads="1"/>
            </p:cNvSpPr>
            <p:nvPr/>
          </p:nvSpPr>
          <p:spPr bwMode="auto">
            <a:xfrm>
              <a:off x="3404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t7</a:t>
              </a:r>
            </a:p>
          </p:txBody>
        </p:sp>
        <p:sp>
          <p:nvSpPr>
            <p:cNvPr id="253977" name="Text Box 29"/>
            <p:cNvSpPr txBox="1">
              <a:spLocks noChangeArrowheads="1"/>
            </p:cNvSpPr>
            <p:nvPr/>
          </p:nvSpPr>
          <p:spPr bwMode="auto">
            <a:xfrm>
              <a:off x="3695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t8</a:t>
              </a:r>
            </a:p>
          </p:txBody>
        </p:sp>
        <p:sp>
          <p:nvSpPr>
            <p:cNvPr id="253978" name="Rectangle 30"/>
            <p:cNvSpPr>
              <a:spLocks noChangeArrowheads="1"/>
            </p:cNvSpPr>
            <p:nvPr/>
          </p:nvSpPr>
          <p:spPr bwMode="auto">
            <a:xfrm>
              <a:off x="1689" y="119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3979" name="Rectangle 31"/>
            <p:cNvSpPr>
              <a:spLocks noChangeArrowheads="1"/>
            </p:cNvSpPr>
            <p:nvPr/>
          </p:nvSpPr>
          <p:spPr bwMode="auto">
            <a:xfrm>
              <a:off x="2852" y="119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80" name="Rectangle 32"/>
            <p:cNvSpPr>
              <a:spLocks noChangeArrowheads="1"/>
            </p:cNvSpPr>
            <p:nvPr/>
          </p:nvSpPr>
          <p:spPr bwMode="auto">
            <a:xfrm>
              <a:off x="3142" y="1191"/>
              <a:ext cx="290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3981" name="Rectangle 33"/>
            <p:cNvSpPr>
              <a:spLocks noChangeArrowheads="1"/>
            </p:cNvSpPr>
            <p:nvPr/>
          </p:nvSpPr>
          <p:spPr bwMode="auto">
            <a:xfrm>
              <a:off x="3433" y="119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3982" name="Rectangle 34"/>
            <p:cNvSpPr>
              <a:spLocks noChangeArrowheads="1"/>
            </p:cNvSpPr>
            <p:nvPr/>
          </p:nvSpPr>
          <p:spPr bwMode="auto">
            <a:xfrm>
              <a:off x="3724" y="119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3983" name="Rectangle 35"/>
            <p:cNvSpPr>
              <a:spLocks noChangeArrowheads="1"/>
            </p:cNvSpPr>
            <p:nvPr/>
          </p:nvSpPr>
          <p:spPr bwMode="auto">
            <a:xfrm>
              <a:off x="1979" y="119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84" name="Rectangle 36"/>
            <p:cNvSpPr>
              <a:spLocks noChangeArrowheads="1"/>
            </p:cNvSpPr>
            <p:nvPr/>
          </p:nvSpPr>
          <p:spPr bwMode="auto">
            <a:xfrm>
              <a:off x="2270" y="1191"/>
              <a:ext cx="290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85" name="Rectangle 37"/>
            <p:cNvSpPr>
              <a:spLocks noChangeArrowheads="1"/>
            </p:cNvSpPr>
            <p:nvPr/>
          </p:nvSpPr>
          <p:spPr bwMode="auto">
            <a:xfrm>
              <a:off x="2561" y="119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86" name="Rectangle 38"/>
            <p:cNvSpPr>
              <a:spLocks noChangeArrowheads="1"/>
            </p:cNvSpPr>
            <p:nvPr/>
          </p:nvSpPr>
          <p:spPr bwMode="auto">
            <a:xfrm>
              <a:off x="2852" y="143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3987" name="Rectangle 39"/>
            <p:cNvSpPr>
              <a:spLocks noChangeArrowheads="1"/>
            </p:cNvSpPr>
            <p:nvPr/>
          </p:nvSpPr>
          <p:spPr bwMode="auto">
            <a:xfrm>
              <a:off x="4015" y="1431"/>
              <a:ext cx="290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88" name="Rectangle 40"/>
            <p:cNvSpPr>
              <a:spLocks noChangeArrowheads="1"/>
            </p:cNvSpPr>
            <p:nvPr/>
          </p:nvSpPr>
          <p:spPr bwMode="auto">
            <a:xfrm>
              <a:off x="4305" y="143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3989" name="Rectangle 41"/>
            <p:cNvSpPr>
              <a:spLocks noChangeArrowheads="1"/>
            </p:cNvSpPr>
            <p:nvPr/>
          </p:nvSpPr>
          <p:spPr bwMode="auto">
            <a:xfrm>
              <a:off x="4596" y="143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3990" name="Rectangle 42"/>
            <p:cNvSpPr>
              <a:spLocks noChangeArrowheads="1"/>
            </p:cNvSpPr>
            <p:nvPr/>
          </p:nvSpPr>
          <p:spPr bwMode="auto">
            <a:xfrm>
              <a:off x="4887" y="1431"/>
              <a:ext cx="290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3991" name="Rectangle 43"/>
            <p:cNvSpPr>
              <a:spLocks noChangeArrowheads="1"/>
            </p:cNvSpPr>
            <p:nvPr/>
          </p:nvSpPr>
          <p:spPr bwMode="auto">
            <a:xfrm>
              <a:off x="3142" y="1431"/>
              <a:ext cx="290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92" name="Rectangle 44"/>
            <p:cNvSpPr>
              <a:spLocks noChangeArrowheads="1"/>
            </p:cNvSpPr>
            <p:nvPr/>
          </p:nvSpPr>
          <p:spPr bwMode="auto">
            <a:xfrm>
              <a:off x="3433" y="143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93" name="Rectangle 45"/>
            <p:cNvSpPr>
              <a:spLocks noChangeArrowheads="1"/>
            </p:cNvSpPr>
            <p:nvPr/>
          </p:nvSpPr>
          <p:spPr bwMode="auto">
            <a:xfrm>
              <a:off x="3724" y="143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3994" name="Rectangle 46"/>
            <p:cNvSpPr>
              <a:spLocks noChangeArrowheads="1"/>
            </p:cNvSpPr>
            <p:nvPr/>
          </p:nvSpPr>
          <p:spPr bwMode="auto">
            <a:xfrm>
              <a:off x="1979" y="143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3995" name="Rectangle 47"/>
            <p:cNvSpPr>
              <a:spLocks noChangeArrowheads="1"/>
            </p:cNvSpPr>
            <p:nvPr/>
          </p:nvSpPr>
          <p:spPr bwMode="auto">
            <a:xfrm>
              <a:off x="2270" y="1431"/>
              <a:ext cx="290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3996" name="Rectangle 48"/>
            <p:cNvSpPr>
              <a:spLocks noChangeArrowheads="1"/>
            </p:cNvSpPr>
            <p:nvPr/>
          </p:nvSpPr>
          <p:spPr bwMode="auto">
            <a:xfrm>
              <a:off x="2561" y="143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grpSp>
          <p:nvGrpSpPr>
            <p:cNvPr id="253997" name="Group 49"/>
            <p:cNvGrpSpPr>
              <a:grpSpLocks/>
            </p:cNvGrpSpPr>
            <p:nvPr/>
          </p:nvGrpSpPr>
          <p:grpSpPr bwMode="auto">
            <a:xfrm>
              <a:off x="3142" y="807"/>
              <a:ext cx="2615" cy="1199"/>
              <a:chOff x="3142" y="807"/>
              <a:chExt cx="2615" cy="1199"/>
            </a:xfrm>
          </p:grpSpPr>
          <p:sp>
            <p:nvSpPr>
              <p:cNvPr id="254012" name="Line 50"/>
              <p:cNvSpPr>
                <a:spLocks noChangeShapeType="1"/>
              </p:cNvSpPr>
              <p:nvPr/>
            </p:nvSpPr>
            <p:spPr bwMode="auto">
              <a:xfrm>
                <a:off x="3142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3" name="Line 51"/>
              <p:cNvSpPr>
                <a:spLocks noChangeShapeType="1"/>
              </p:cNvSpPr>
              <p:nvPr/>
            </p:nvSpPr>
            <p:spPr bwMode="auto">
              <a:xfrm>
                <a:off x="3433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4" name="Line 52"/>
              <p:cNvSpPr>
                <a:spLocks noChangeShapeType="1"/>
              </p:cNvSpPr>
              <p:nvPr/>
            </p:nvSpPr>
            <p:spPr bwMode="auto">
              <a:xfrm>
                <a:off x="3724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5" name="Line 53"/>
              <p:cNvSpPr>
                <a:spLocks noChangeShapeType="1"/>
              </p:cNvSpPr>
              <p:nvPr/>
            </p:nvSpPr>
            <p:spPr bwMode="auto">
              <a:xfrm>
                <a:off x="4014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6" name="Line 54"/>
              <p:cNvSpPr>
                <a:spLocks noChangeShapeType="1"/>
              </p:cNvSpPr>
              <p:nvPr/>
            </p:nvSpPr>
            <p:spPr bwMode="auto">
              <a:xfrm>
                <a:off x="4305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7" name="Line 55"/>
              <p:cNvSpPr>
                <a:spLocks noChangeShapeType="1"/>
              </p:cNvSpPr>
              <p:nvPr/>
            </p:nvSpPr>
            <p:spPr bwMode="auto">
              <a:xfrm>
                <a:off x="4596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8" name="Line 56"/>
              <p:cNvSpPr>
                <a:spLocks noChangeShapeType="1"/>
              </p:cNvSpPr>
              <p:nvPr/>
            </p:nvSpPr>
            <p:spPr bwMode="auto">
              <a:xfrm>
                <a:off x="4886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19" name="Line 57"/>
              <p:cNvSpPr>
                <a:spLocks noChangeShapeType="1"/>
              </p:cNvSpPr>
              <p:nvPr/>
            </p:nvSpPr>
            <p:spPr bwMode="auto">
              <a:xfrm>
                <a:off x="5177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0" name="Line 58"/>
              <p:cNvSpPr>
                <a:spLocks noChangeShapeType="1"/>
              </p:cNvSpPr>
              <p:nvPr/>
            </p:nvSpPr>
            <p:spPr bwMode="auto">
              <a:xfrm>
                <a:off x="5468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21" name="Line 59"/>
              <p:cNvSpPr>
                <a:spLocks noChangeShapeType="1"/>
              </p:cNvSpPr>
              <p:nvPr/>
            </p:nvSpPr>
            <p:spPr bwMode="auto">
              <a:xfrm>
                <a:off x="5759" y="807"/>
                <a:ext cx="0" cy="1199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3998" name="Rectangle 60"/>
            <p:cNvSpPr>
              <a:spLocks noChangeArrowheads="1"/>
            </p:cNvSpPr>
            <p:nvPr/>
          </p:nvSpPr>
          <p:spPr bwMode="auto">
            <a:xfrm>
              <a:off x="4015" y="1671"/>
              <a:ext cx="290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3999" name="Rectangle 61"/>
            <p:cNvSpPr>
              <a:spLocks noChangeArrowheads="1"/>
            </p:cNvSpPr>
            <p:nvPr/>
          </p:nvSpPr>
          <p:spPr bwMode="auto">
            <a:xfrm>
              <a:off x="5178" y="1671"/>
              <a:ext cx="28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000" name="Rectangle 62"/>
            <p:cNvSpPr>
              <a:spLocks noChangeArrowheads="1"/>
            </p:cNvSpPr>
            <p:nvPr/>
          </p:nvSpPr>
          <p:spPr bwMode="auto">
            <a:xfrm>
              <a:off x="4305" y="167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001" name="Rectangle 63"/>
            <p:cNvSpPr>
              <a:spLocks noChangeArrowheads="1"/>
            </p:cNvSpPr>
            <p:nvPr/>
          </p:nvSpPr>
          <p:spPr bwMode="auto">
            <a:xfrm>
              <a:off x="4596" y="167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002" name="Rectangle 64"/>
            <p:cNvSpPr>
              <a:spLocks noChangeArrowheads="1"/>
            </p:cNvSpPr>
            <p:nvPr/>
          </p:nvSpPr>
          <p:spPr bwMode="auto">
            <a:xfrm>
              <a:off x="4887" y="1671"/>
              <a:ext cx="290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003" name="Rectangle 65"/>
            <p:cNvSpPr>
              <a:spLocks noChangeArrowheads="1"/>
            </p:cNvSpPr>
            <p:nvPr/>
          </p:nvSpPr>
          <p:spPr bwMode="auto">
            <a:xfrm>
              <a:off x="3142" y="1671"/>
              <a:ext cx="290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004" name="Rectangle 66"/>
            <p:cNvSpPr>
              <a:spLocks noChangeArrowheads="1"/>
            </p:cNvSpPr>
            <p:nvPr/>
          </p:nvSpPr>
          <p:spPr bwMode="auto">
            <a:xfrm>
              <a:off x="3433" y="167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005" name="Rectangle 67"/>
            <p:cNvSpPr>
              <a:spLocks noChangeArrowheads="1"/>
            </p:cNvSpPr>
            <p:nvPr/>
          </p:nvSpPr>
          <p:spPr bwMode="auto">
            <a:xfrm>
              <a:off x="3724" y="1671"/>
              <a:ext cx="289" cy="239"/>
            </a:xfrm>
            <a:prstGeom prst="rect">
              <a:avLst/>
            </a:prstGeom>
            <a:solidFill>
              <a:srgbClr val="954F72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006" name="Text Box 68"/>
            <p:cNvSpPr txBox="1">
              <a:spLocks noChangeArrowheads="1"/>
            </p:cNvSpPr>
            <p:nvPr/>
          </p:nvSpPr>
          <p:spPr bwMode="auto">
            <a:xfrm>
              <a:off x="4015" y="663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t9</a:t>
              </a:r>
            </a:p>
          </p:txBody>
        </p:sp>
        <p:sp>
          <p:nvSpPr>
            <p:cNvPr id="254007" name="Text Box 69"/>
            <p:cNvSpPr txBox="1">
              <a:spLocks noChangeArrowheads="1"/>
            </p:cNvSpPr>
            <p:nvPr/>
          </p:nvSpPr>
          <p:spPr bwMode="auto">
            <a:xfrm>
              <a:off x="4247" y="663"/>
              <a:ext cx="30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t10</a:t>
              </a:r>
            </a:p>
          </p:txBody>
        </p:sp>
        <p:sp>
          <p:nvSpPr>
            <p:cNvPr id="254008" name="Text Box 70"/>
            <p:cNvSpPr txBox="1">
              <a:spLocks noChangeArrowheads="1"/>
            </p:cNvSpPr>
            <p:nvPr/>
          </p:nvSpPr>
          <p:spPr bwMode="auto">
            <a:xfrm>
              <a:off x="4538" y="663"/>
              <a:ext cx="30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t11</a:t>
              </a:r>
            </a:p>
          </p:txBody>
        </p:sp>
        <p:sp>
          <p:nvSpPr>
            <p:cNvPr id="254009" name="Text Box 71"/>
            <p:cNvSpPr txBox="1">
              <a:spLocks noChangeArrowheads="1"/>
            </p:cNvSpPr>
            <p:nvPr/>
          </p:nvSpPr>
          <p:spPr bwMode="auto">
            <a:xfrm>
              <a:off x="4829" y="663"/>
              <a:ext cx="30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t12</a:t>
              </a:r>
            </a:p>
          </p:txBody>
        </p:sp>
        <p:sp>
          <p:nvSpPr>
            <p:cNvPr id="254010" name="Text Box 72"/>
            <p:cNvSpPr txBox="1">
              <a:spLocks noChangeArrowheads="1"/>
            </p:cNvSpPr>
            <p:nvPr/>
          </p:nvSpPr>
          <p:spPr bwMode="auto">
            <a:xfrm>
              <a:off x="5119" y="663"/>
              <a:ext cx="30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t13</a:t>
              </a:r>
            </a:p>
          </p:txBody>
        </p:sp>
        <p:sp>
          <p:nvSpPr>
            <p:cNvPr id="254011" name="Text Box 73"/>
            <p:cNvSpPr txBox="1">
              <a:spLocks noChangeArrowheads="1"/>
            </p:cNvSpPr>
            <p:nvPr/>
          </p:nvSpPr>
          <p:spPr bwMode="auto">
            <a:xfrm>
              <a:off x="5410" y="663"/>
              <a:ext cx="30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t14</a:t>
              </a:r>
            </a:p>
          </p:txBody>
        </p:sp>
      </p:grpSp>
      <p:sp>
        <p:nvSpPr>
          <p:cNvPr id="222282" name="Rectangle 74"/>
          <p:cNvSpPr>
            <a:spLocks noChangeArrowheads="1"/>
          </p:cNvSpPr>
          <p:nvPr/>
        </p:nvSpPr>
        <p:spPr bwMode="auto">
          <a:xfrm>
            <a:off x="257175" y="4105275"/>
            <a:ext cx="8885238" cy="2085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 marL="285750" indent="-284163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  <a:defRPr/>
            </a:pPr>
            <a:endParaRPr lang="en-US" altLang="zh-CN" sz="3200" dirty="0" smtClean="0">
              <a:solidFill>
                <a:srgbClr val="0563C1"/>
              </a:solidFill>
              <a:latin typeface="+mn-ea"/>
              <a:ea typeface="+mn-ea"/>
            </a:endParaRPr>
          </a:p>
        </p:txBody>
      </p:sp>
      <p:sp>
        <p:nvSpPr>
          <p:cNvPr id="253958" name="Text Box 7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5745ED-D57E-4D53-AE34-06106553E6CD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3959" name="Text Box 7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53960" name="Text Box 7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6AB1CE9-081A-4397-83B4-7BEEBC14F171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396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Pipeline Hazards</a:t>
            </a:r>
            <a:endParaRPr lang="zh-CN" altLang="en-US" smtClean="0"/>
          </a:p>
        </p:txBody>
      </p:sp>
      <p:sp>
        <p:nvSpPr>
          <p:cNvPr id="253962" name="内容占位符 2"/>
          <p:cNvSpPr>
            <a:spLocks noGrp="1"/>
          </p:cNvSpPr>
          <p:nvPr>
            <p:ph idx="4294967295"/>
          </p:nvPr>
        </p:nvSpPr>
        <p:spPr>
          <a:xfrm>
            <a:off x="201613" y="4401526"/>
            <a:ext cx="8280400" cy="1811337"/>
          </a:xfrm>
        </p:spPr>
        <p:txBody>
          <a:bodyPr/>
          <a:lstStyle/>
          <a:p>
            <a:r>
              <a:rPr lang="zh-CN" altLang="zh-CN" dirty="0" smtClean="0"/>
              <a:t>如何处理相关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 smtClean="0"/>
              <a:t>interlock</a:t>
            </a:r>
            <a:r>
              <a:rPr lang="zh-CN" altLang="zh-CN" dirty="0" smtClean="0"/>
              <a:t>机制</a:t>
            </a:r>
            <a:r>
              <a:rPr lang="en-US" altLang="zh-CN" dirty="0" smtClean="0"/>
              <a:t>(slow)</a:t>
            </a:r>
          </a:p>
          <a:p>
            <a:pPr lvl="1"/>
            <a:r>
              <a:rPr lang="zh-CN" altLang="zh-CN" dirty="0" smtClean="0"/>
              <a:t>或定向</a:t>
            </a:r>
            <a:r>
              <a:rPr lang="zh-CN" altLang="en-US" dirty="0" smtClean="0"/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467751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2250" y="3011488"/>
            <a:ext cx="7859713" cy="3079750"/>
            <a:chOff x="96" y="1824"/>
            <a:chExt cx="4951" cy="1940"/>
          </a:xfrm>
        </p:grpSpPr>
        <p:grpSp>
          <p:nvGrpSpPr>
            <p:cNvPr id="254988" name="Group 4"/>
            <p:cNvGrpSpPr>
              <a:grpSpLocks/>
            </p:cNvGrpSpPr>
            <p:nvPr/>
          </p:nvGrpSpPr>
          <p:grpSpPr bwMode="auto">
            <a:xfrm>
              <a:off x="1968" y="2373"/>
              <a:ext cx="2183" cy="1391"/>
              <a:chOff x="1968" y="2373"/>
              <a:chExt cx="2183" cy="1391"/>
            </a:xfrm>
          </p:grpSpPr>
          <p:sp>
            <p:nvSpPr>
              <p:cNvPr id="255026" name="Line 5"/>
              <p:cNvSpPr>
                <a:spLocks noChangeShapeType="1"/>
              </p:cNvSpPr>
              <p:nvPr/>
            </p:nvSpPr>
            <p:spPr bwMode="auto">
              <a:xfrm>
                <a:off x="1968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27" name="Line 6"/>
              <p:cNvSpPr>
                <a:spLocks noChangeShapeType="1"/>
              </p:cNvSpPr>
              <p:nvPr/>
            </p:nvSpPr>
            <p:spPr bwMode="auto">
              <a:xfrm>
                <a:off x="2211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28" name="Line 7"/>
              <p:cNvSpPr>
                <a:spLocks noChangeShapeType="1"/>
              </p:cNvSpPr>
              <p:nvPr/>
            </p:nvSpPr>
            <p:spPr bwMode="auto">
              <a:xfrm>
                <a:off x="2453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29" name="Line 8"/>
              <p:cNvSpPr>
                <a:spLocks noChangeShapeType="1"/>
              </p:cNvSpPr>
              <p:nvPr/>
            </p:nvSpPr>
            <p:spPr bwMode="auto">
              <a:xfrm>
                <a:off x="2696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30" name="Line 9"/>
              <p:cNvSpPr>
                <a:spLocks noChangeShapeType="1"/>
              </p:cNvSpPr>
              <p:nvPr/>
            </p:nvSpPr>
            <p:spPr bwMode="auto">
              <a:xfrm>
                <a:off x="2939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31" name="Line 10"/>
              <p:cNvSpPr>
                <a:spLocks noChangeShapeType="1"/>
              </p:cNvSpPr>
              <p:nvPr/>
            </p:nvSpPr>
            <p:spPr bwMode="auto">
              <a:xfrm>
                <a:off x="3181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32" name="Line 11"/>
              <p:cNvSpPr>
                <a:spLocks noChangeShapeType="1"/>
              </p:cNvSpPr>
              <p:nvPr/>
            </p:nvSpPr>
            <p:spPr bwMode="auto">
              <a:xfrm>
                <a:off x="3424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33" name="Line 12"/>
              <p:cNvSpPr>
                <a:spLocks noChangeShapeType="1"/>
              </p:cNvSpPr>
              <p:nvPr/>
            </p:nvSpPr>
            <p:spPr bwMode="auto">
              <a:xfrm>
                <a:off x="3667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34" name="Line 13"/>
              <p:cNvSpPr>
                <a:spLocks noChangeShapeType="1"/>
              </p:cNvSpPr>
              <p:nvPr/>
            </p:nvSpPr>
            <p:spPr bwMode="auto">
              <a:xfrm>
                <a:off x="3909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035" name="Line 14"/>
              <p:cNvSpPr>
                <a:spLocks noChangeShapeType="1"/>
              </p:cNvSpPr>
              <p:nvPr/>
            </p:nvSpPr>
            <p:spPr bwMode="auto">
              <a:xfrm>
                <a:off x="4152" y="2373"/>
                <a:ext cx="0" cy="1391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4989" name="Rectangle 15"/>
            <p:cNvSpPr>
              <a:spLocks noChangeArrowheads="1"/>
            </p:cNvSpPr>
            <p:nvPr/>
          </p:nvSpPr>
          <p:spPr bwMode="auto">
            <a:xfrm>
              <a:off x="1968" y="251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990" name="Rectangle 16"/>
            <p:cNvSpPr>
              <a:spLocks noChangeArrowheads="1"/>
            </p:cNvSpPr>
            <p:nvPr/>
          </p:nvSpPr>
          <p:spPr bwMode="auto">
            <a:xfrm>
              <a:off x="2208" y="251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991" name="Rectangle 17"/>
            <p:cNvSpPr>
              <a:spLocks noChangeArrowheads="1"/>
            </p:cNvSpPr>
            <p:nvPr/>
          </p:nvSpPr>
          <p:spPr bwMode="auto">
            <a:xfrm>
              <a:off x="2448" y="251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4992" name="Rectangle 18"/>
            <p:cNvSpPr>
              <a:spLocks noChangeArrowheads="1"/>
            </p:cNvSpPr>
            <p:nvPr/>
          </p:nvSpPr>
          <p:spPr bwMode="auto">
            <a:xfrm>
              <a:off x="2688" y="251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4993" name="Rectangle 19"/>
            <p:cNvSpPr>
              <a:spLocks noChangeArrowheads="1"/>
            </p:cNvSpPr>
            <p:nvPr/>
          </p:nvSpPr>
          <p:spPr bwMode="auto">
            <a:xfrm>
              <a:off x="2928" y="251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4994" name="Text Box 20"/>
            <p:cNvSpPr txBox="1">
              <a:spLocks noChangeArrowheads="1"/>
            </p:cNvSpPr>
            <p:nvPr/>
          </p:nvSpPr>
          <p:spPr bwMode="auto">
            <a:xfrm>
              <a:off x="192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t0</a:t>
              </a:r>
            </a:p>
          </p:txBody>
        </p:sp>
        <p:sp>
          <p:nvSpPr>
            <p:cNvPr id="254995" name="Text Box 21"/>
            <p:cNvSpPr txBox="1">
              <a:spLocks noChangeArrowheads="1"/>
            </p:cNvSpPr>
            <p:nvPr/>
          </p:nvSpPr>
          <p:spPr bwMode="auto">
            <a:xfrm>
              <a:off x="216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t1</a:t>
              </a:r>
            </a:p>
          </p:txBody>
        </p:sp>
        <p:sp>
          <p:nvSpPr>
            <p:cNvPr id="254996" name="Text Box 22"/>
            <p:cNvSpPr txBox="1">
              <a:spLocks noChangeArrowheads="1"/>
            </p:cNvSpPr>
            <p:nvPr/>
          </p:nvSpPr>
          <p:spPr bwMode="auto">
            <a:xfrm>
              <a:off x="240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t2</a:t>
              </a:r>
            </a:p>
          </p:txBody>
        </p:sp>
        <p:sp>
          <p:nvSpPr>
            <p:cNvPr id="254997" name="Text Box 23"/>
            <p:cNvSpPr txBox="1">
              <a:spLocks noChangeArrowheads="1"/>
            </p:cNvSpPr>
            <p:nvPr/>
          </p:nvSpPr>
          <p:spPr bwMode="auto">
            <a:xfrm>
              <a:off x="264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t3</a:t>
              </a:r>
            </a:p>
          </p:txBody>
        </p:sp>
        <p:sp>
          <p:nvSpPr>
            <p:cNvPr id="254998" name="Text Box 24"/>
            <p:cNvSpPr txBox="1">
              <a:spLocks noChangeArrowheads="1"/>
            </p:cNvSpPr>
            <p:nvPr/>
          </p:nvSpPr>
          <p:spPr bwMode="auto">
            <a:xfrm>
              <a:off x="288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t4</a:t>
              </a:r>
            </a:p>
          </p:txBody>
        </p:sp>
        <p:sp>
          <p:nvSpPr>
            <p:cNvPr id="254999" name="Text Box 25"/>
            <p:cNvSpPr txBox="1">
              <a:spLocks noChangeArrowheads="1"/>
            </p:cNvSpPr>
            <p:nvPr/>
          </p:nvSpPr>
          <p:spPr bwMode="auto">
            <a:xfrm>
              <a:off x="312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t5</a:t>
              </a:r>
            </a:p>
          </p:txBody>
        </p:sp>
        <p:sp>
          <p:nvSpPr>
            <p:cNvPr id="255000" name="Text Box 26"/>
            <p:cNvSpPr txBox="1">
              <a:spLocks noChangeArrowheads="1"/>
            </p:cNvSpPr>
            <p:nvPr/>
          </p:nvSpPr>
          <p:spPr bwMode="auto">
            <a:xfrm>
              <a:off x="336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t6</a:t>
              </a:r>
            </a:p>
          </p:txBody>
        </p:sp>
        <p:sp>
          <p:nvSpPr>
            <p:cNvPr id="255001" name="Text Box 27"/>
            <p:cNvSpPr txBox="1">
              <a:spLocks noChangeArrowheads="1"/>
            </p:cNvSpPr>
            <p:nvPr/>
          </p:nvSpPr>
          <p:spPr bwMode="auto">
            <a:xfrm>
              <a:off x="3600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t7</a:t>
              </a:r>
            </a:p>
          </p:txBody>
        </p:sp>
        <p:sp>
          <p:nvSpPr>
            <p:cNvPr id="255002" name="Text Box 28"/>
            <p:cNvSpPr txBox="1">
              <a:spLocks noChangeArrowheads="1"/>
            </p:cNvSpPr>
            <p:nvPr/>
          </p:nvSpPr>
          <p:spPr bwMode="auto">
            <a:xfrm>
              <a:off x="3888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t8</a:t>
              </a:r>
            </a:p>
          </p:txBody>
        </p:sp>
        <p:sp>
          <p:nvSpPr>
            <p:cNvPr id="255003" name="Text Box 29"/>
            <p:cNvSpPr txBox="1">
              <a:spLocks noChangeArrowheads="1"/>
            </p:cNvSpPr>
            <p:nvPr/>
          </p:nvSpPr>
          <p:spPr bwMode="auto">
            <a:xfrm>
              <a:off x="96" y="2517"/>
              <a:ext cx="1621" cy="1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>
                  <a:solidFill>
                    <a:srgbClr val="000000"/>
                  </a:solidFill>
                </a:rPr>
                <a:t>T1: LW r1, 0(r2)</a:t>
              </a:r>
            </a:p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>
                  <a:solidFill>
                    <a:srgbClr val="000000"/>
                  </a:solidFill>
                </a:rPr>
                <a:t>T2: ADD r7, r1, r4</a:t>
              </a:r>
            </a:p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>
                  <a:solidFill>
                    <a:srgbClr val="000000"/>
                  </a:solidFill>
                </a:rPr>
                <a:t>T3: XORI r5, r4, #12</a:t>
              </a:r>
            </a:p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>
                  <a:solidFill>
                    <a:srgbClr val="000000"/>
                  </a:solidFill>
                </a:rPr>
                <a:t>T4: SW 0(r7),  r5</a:t>
              </a:r>
            </a:p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>
                  <a:solidFill>
                    <a:srgbClr val="000000"/>
                  </a:solidFill>
                </a:rPr>
                <a:t>T1: LW r5, 12(r1)</a:t>
              </a:r>
            </a:p>
          </p:txBody>
        </p:sp>
        <p:sp>
          <p:nvSpPr>
            <p:cNvPr id="255004" name="Text Box 30"/>
            <p:cNvSpPr txBox="1">
              <a:spLocks noChangeArrowheads="1"/>
            </p:cNvSpPr>
            <p:nvPr/>
          </p:nvSpPr>
          <p:spPr bwMode="auto">
            <a:xfrm>
              <a:off x="4176" y="2229"/>
              <a:ext cx="236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</a:rPr>
                <a:t>t9</a:t>
              </a:r>
            </a:p>
          </p:txBody>
        </p:sp>
        <p:sp>
          <p:nvSpPr>
            <p:cNvPr id="255005" name="Rectangle 31"/>
            <p:cNvSpPr>
              <a:spLocks noChangeArrowheads="1"/>
            </p:cNvSpPr>
            <p:nvPr/>
          </p:nvSpPr>
          <p:spPr bwMode="auto">
            <a:xfrm>
              <a:off x="2208" y="2757"/>
              <a:ext cx="239" cy="239"/>
            </a:xfrm>
            <a:prstGeom prst="rect">
              <a:avLst/>
            </a:prstGeom>
            <a:solidFill>
              <a:srgbClr val="FF9933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5006" name="Rectangle 32"/>
            <p:cNvSpPr>
              <a:spLocks noChangeArrowheads="1"/>
            </p:cNvSpPr>
            <p:nvPr/>
          </p:nvSpPr>
          <p:spPr bwMode="auto">
            <a:xfrm>
              <a:off x="2448" y="2757"/>
              <a:ext cx="239" cy="239"/>
            </a:xfrm>
            <a:prstGeom prst="rect">
              <a:avLst/>
            </a:prstGeom>
            <a:solidFill>
              <a:srgbClr val="FF9933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5007" name="Rectangle 33"/>
            <p:cNvSpPr>
              <a:spLocks noChangeArrowheads="1"/>
            </p:cNvSpPr>
            <p:nvPr/>
          </p:nvSpPr>
          <p:spPr bwMode="auto">
            <a:xfrm>
              <a:off x="2688" y="2757"/>
              <a:ext cx="239" cy="239"/>
            </a:xfrm>
            <a:prstGeom prst="rect">
              <a:avLst/>
            </a:prstGeom>
            <a:solidFill>
              <a:srgbClr val="FF9933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5008" name="Rectangle 34"/>
            <p:cNvSpPr>
              <a:spLocks noChangeArrowheads="1"/>
            </p:cNvSpPr>
            <p:nvPr/>
          </p:nvSpPr>
          <p:spPr bwMode="auto">
            <a:xfrm>
              <a:off x="2928" y="2757"/>
              <a:ext cx="239" cy="239"/>
            </a:xfrm>
            <a:prstGeom prst="rect">
              <a:avLst/>
            </a:prstGeom>
            <a:solidFill>
              <a:srgbClr val="FF9933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5009" name="Rectangle 35"/>
            <p:cNvSpPr>
              <a:spLocks noChangeArrowheads="1"/>
            </p:cNvSpPr>
            <p:nvPr/>
          </p:nvSpPr>
          <p:spPr bwMode="auto">
            <a:xfrm>
              <a:off x="3168" y="2757"/>
              <a:ext cx="239" cy="239"/>
            </a:xfrm>
            <a:prstGeom prst="rect">
              <a:avLst/>
            </a:prstGeom>
            <a:solidFill>
              <a:srgbClr val="FF9933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5010" name="Rectangle 36"/>
            <p:cNvSpPr>
              <a:spLocks noChangeArrowheads="1"/>
            </p:cNvSpPr>
            <p:nvPr/>
          </p:nvSpPr>
          <p:spPr bwMode="auto">
            <a:xfrm>
              <a:off x="2448" y="2997"/>
              <a:ext cx="239" cy="239"/>
            </a:xfrm>
            <a:prstGeom prst="rect">
              <a:avLst/>
            </a:prstGeom>
            <a:solidFill>
              <a:srgbClr val="9999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5011" name="Rectangle 37"/>
            <p:cNvSpPr>
              <a:spLocks noChangeArrowheads="1"/>
            </p:cNvSpPr>
            <p:nvPr/>
          </p:nvSpPr>
          <p:spPr bwMode="auto">
            <a:xfrm>
              <a:off x="2688" y="2997"/>
              <a:ext cx="239" cy="239"/>
            </a:xfrm>
            <a:prstGeom prst="rect">
              <a:avLst/>
            </a:prstGeom>
            <a:solidFill>
              <a:srgbClr val="9999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5012" name="Rectangle 38"/>
            <p:cNvSpPr>
              <a:spLocks noChangeArrowheads="1"/>
            </p:cNvSpPr>
            <p:nvPr/>
          </p:nvSpPr>
          <p:spPr bwMode="auto">
            <a:xfrm>
              <a:off x="2928" y="2997"/>
              <a:ext cx="239" cy="239"/>
            </a:xfrm>
            <a:prstGeom prst="rect">
              <a:avLst/>
            </a:prstGeom>
            <a:solidFill>
              <a:srgbClr val="9999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5013" name="Rectangle 39"/>
            <p:cNvSpPr>
              <a:spLocks noChangeArrowheads="1"/>
            </p:cNvSpPr>
            <p:nvPr/>
          </p:nvSpPr>
          <p:spPr bwMode="auto">
            <a:xfrm>
              <a:off x="3168" y="2997"/>
              <a:ext cx="239" cy="239"/>
            </a:xfrm>
            <a:prstGeom prst="rect">
              <a:avLst/>
            </a:prstGeom>
            <a:solidFill>
              <a:srgbClr val="9999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5014" name="Rectangle 40"/>
            <p:cNvSpPr>
              <a:spLocks noChangeArrowheads="1"/>
            </p:cNvSpPr>
            <p:nvPr/>
          </p:nvSpPr>
          <p:spPr bwMode="auto">
            <a:xfrm>
              <a:off x="3408" y="2997"/>
              <a:ext cx="239" cy="239"/>
            </a:xfrm>
            <a:prstGeom prst="rect">
              <a:avLst/>
            </a:prstGeom>
            <a:solidFill>
              <a:srgbClr val="9999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5015" name="Rectangle 41"/>
            <p:cNvSpPr>
              <a:spLocks noChangeArrowheads="1"/>
            </p:cNvSpPr>
            <p:nvPr/>
          </p:nvSpPr>
          <p:spPr bwMode="auto">
            <a:xfrm>
              <a:off x="2688" y="3237"/>
              <a:ext cx="239" cy="239"/>
            </a:xfrm>
            <a:prstGeom prst="rect">
              <a:avLst/>
            </a:prstGeom>
            <a:solidFill>
              <a:srgbClr val="FFFF0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5016" name="Rectangle 42"/>
            <p:cNvSpPr>
              <a:spLocks noChangeArrowheads="1"/>
            </p:cNvSpPr>
            <p:nvPr/>
          </p:nvSpPr>
          <p:spPr bwMode="auto">
            <a:xfrm>
              <a:off x="2928" y="3237"/>
              <a:ext cx="239" cy="239"/>
            </a:xfrm>
            <a:prstGeom prst="rect">
              <a:avLst/>
            </a:prstGeom>
            <a:solidFill>
              <a:srgbClr val="FFFF0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5017" name="Rectangle 43"/>
            <p:cNvSpPr>
              <a:spLocks noChangeArrowheads="1"/>
            </p:cNvSpPr>
            <p:nvPr/>
          </p:nvSpPr>
          <p:spPr bwMode="auto">
            <a:xfrm>
              <a:off x="3168" y="3237"/>
              <a:ext cx="239" cy="239"/>
            </a:xfrm>
            <a:prstGeom prst="rect">
              <a:avLst/>
            </a:prstGeom>
            <a:solidFill>
              <a:srgbClr val="FFFF0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5018" name="Rectangle 44"/>
            <p:cNvSpPr>
              <a:spLocks noChangeArrowheads="1"/>
            </p:cNvSpPr>
            <p:nvPr/>
          </p:nvSpPr>
          <p:spPr bwMode="auto">
            <a:xfrm>
              <a:off x="3408" y="3237"/>
              <a:ext cx="239" cy="239"/>
            </a:xfrm>
            <a:prstGeom prst="rect">
              <a:avLst/>
            </a:prstGeom>
            <a:solidFill>
              <a:srgbClr val="FFFF0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5019" name="Rectangle 45"/>
            <p:cNvSpPr>
              <a:spLocks noChangeArrowheads="1"/>
            </p:cNvSpPr>
            <p:nvPr/>
          </p:nvSpPr>
          <p:spPr bwMode="auto">
            <a:xfrm>
              <a:off x="3648" y="3237"/>
              <a:ext cx="239" cy="239"/>
            </a:xfrm>
            <a:prstGeom prst="rect">
              <a:avLst/>
            </a:prstGeom>
            <a:solidFill>
              <a:srgbClr val="FFFF0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5020" name="Rectangle 46"/>
            <p:cNvSpPr>
              <a:spLocks noChangeArrowheads="1"/>
            </p:cNvSpPr>
            <p:nvPr/>
          </p:nvSpPr>
          <p:spPr bwMode="auto">
            <a:xfrm>
              <a:off x="2928" y="347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5021" name="Rectangle 47"/>
            <p:cNvSpPr>
              <a:spLocks noChangeArrowheads="1"/>
            </p:cNvSpPr>
            <p:nvPr/>
          </p:nvSpPr>
          <p:spPr bwMode="auto">
            <a:xfrm>
              <a:off x="3168" y="347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5022" name="Rectangle 48"/>
            <p:cNvSpPr>
              <a:spLocks noChangeArrowheads="1"/>
            </p:cNvSpPr>
            <p:nvPr/>
          </p:nvSpPr>
          <p:spPr bwMode="auto">
            <a:xfrm>
              <a:off x="3408" y="347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5023" name="Rectangle 49"/>
            <p:cNvSpPr>
              <a:spLocks noChangeArrowheads="1"/>
            </p:cNvSpPr>
            <p:nvPr/>
          </p:nvSpPr>
          <p:spPr bwMode="auto">
            <a:xfrm>
              <a:off x="3648" y="347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5024" name="Rectangle 50"/>
            <p:cNvSpPr>
              <a:spLocks noChangeArrowheads="1"/>
            </p:cNvSpPr>
            <p:nvPr/>
          </p:nvSpPr>
          <p:spPr bwMode="auto">
            <a:xfrm>
              <a:off x="3888" y="3477"/>
              <a:ext cx="239" cy="239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55025" name="Text Box 51"/>
            <p:cNvSpPr txBox="1">
              <a:spLocks noChangeArrowheads="1"/>
            </p:cNvSpPr>
            <p:nvPr/>
          </p:nvSpPr>
          <p:spPr bwMode="auto">
            <a:xfrm>
              <a:off x="140" y="1824"/>
              <a:ext cx="4907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i="1">
                  <a:solidFill>
                    <a:srgbClr val="000000"/>
                  </a:solidFill>
                  <a:latin typeface="Verdana" pitchFamily="34" charset="0"/>
                </a:rPr>
                <a:t>Interleave 4 threads, T1-T4, on non-bypassed 5-stage pipe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105400" y="4038600"/>
            <a:ext cx="4037013" cy="2012950"/>
            <a:chOff x="3216" y="2544"/>
            <a:chExt cx="2543" cy="1268"/>
          </a:xfrm>
        </p:grpSpPr>
        <p:sp>
          <p:nvSpPr>
            <p:cNvPr id="254985" name="Text Box 53"/>
            <p:cNvSpPr txBox="1">
              <a:spLocks noChangeArrowheads="1"/>
            </p:cNvSpPr>
            <p:nvPr/>
          </p:nvSpPr>
          <p:spPr bwMode="auto">
            <a:xfrm>
              <a:off x="4272" y="2544"/>
              <a:ext cx="1487" cy="12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i="1">
                  <a:solidFill>
                    <a:srgbClr val="000000"/>
                  </a:solidFill>
                  <a:latin typeface="Verdana" pitchFamily="34" charset="0"/>
                </a:rPr>
                <a:t>Prior instruction in a thread always completes write-back before next instruction in same thread reads register file</a:t>
              </a:r>
            </a:p>
          </p:txBody>
        </p:sp>
        <p:sp>
          <p:nvSpPr>
            <p:cNvPr id="254986" name="Line 54"/>
            <p:cNvSpPr>
              <a:spLocks noChangeShapeType="1"/>
            </p:cNvSpPr>
            <p:nvPr/>
          </p:nvSpPr>
          <p:spPr bwMode="auto">
            <a:xfrm flipH="1">
              <a:off x="3215" y="2688"/>
              <a:ext cx="1057" cy="47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7" name="Line 55"/>
            <p:cNvSpPr>
              <a:spLocks noChangeShapeType="1"/>
            </p:cNvSpPr>
            <p:nvPr/>
          </p:nvSpPr>
          <p:spPr bwMode="auto">
            <a:xfrm flipH="1">
              <a:off x="3311" y="3456"/>
              <a:ext cx="1009" cy="143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4980" name="Text Box 56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F3389F-C310-438F-81C3-C7E9B91E821C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4981" name="Text Box 57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54982" name="Text Box 58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B26813-8F00-40FF-B8F0-997E8DCC984A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4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Multithreading</a:t>
            </a:r>
            <a:endParaRPr lang="zh-CN" altLang="en-US" smtClean="0"/>
          </a:p>
        </p:txBody>
      </p:sp>
      <p:sp>
        <p:nvSpPr>
          <p:cNvPr id="254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如何保证流水线中指令间无数据依赖关系？</a:t>
            </a:r>
          </a:p>
          <a:p>
            <a:r>
              <a:rPr lang="zh-CN" altLang="zh-CN" dirty="0" smtClean="0"/>
              <a:t>一种办法：在相同的流水线中交叉执行来自不同线程的指令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529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Disambiguation                                   </a:t>
            </a:r>
            <a:endParaRPr lang="zh-CN" altLang="en-US" dirty="0" smtClean="0"/>
          </a:p>
        </p:txBody>
      </p:sp>
      <p:sp>
        <p:nvSpPr>
          <p:cNvPr id="220163" name="内容占位符 4"/>
          <p:cNvSpPr>
            <a:spLocks noGrp="1"/>
          </p:cNvSpPr>
          <p:nvPr>
            <p:ph idx="1"/>
          </p:nvPr>
        </p:nvSpPr>
        <p:spPr>
          <a:xfrm>
            <a:off x="403410" y="5713042"/>
            <a:ext cx="8229600" cy="82386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非投机方式的基本原则：</a:t>
            </a:r>
            <a:r>
              <a:rPr lang="zh-CN" altLang="en-US" dirty="0" smtClean="0">
                <a:solidFill>
                  <a:srgbClr val="0070C0"/>
                </a:solidFill>
              </a:rPr>
              <a:t>当前存储器指令之前的</a:t>
            </a:r>
            <a:r>
              <a:rPr lang="en-US" altLang="zh-CN" dirty="0" smtClean="0">
                <a:solidFill>
                  <a:srgbClr val="0070C0"/>
                </a:solidFill>
              </a:rPr>
              <a:t>store</a:t>
            </a:r>
            <a:r>
              <a:rPr lang="zh-CN" altLang="en-US" dirty="0" smtClean="0">
                <a:solidFill>
                  <a:srgbClr val="0070C0"/>
                </a:solidFill>
              </a:rPr>
              <a:t>指令计算存储器地址后，才能执行当前的存储器操作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 smtClean="0"/>
          </a:p>
        </p:txBody>
      </p:sp>
      <p:pic>
        <p:nvPicPr>
          <p:cNvPr id="220166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41" y="995736"/>
            <a:ext cx="8720137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0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0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052513"/>
            <a:ext cx="70580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5" name="矩形 4"/>
          <p:cNvSpPr>
            <a:spLocks noChangeArrowheads="1"/>
          </p:cNvSpPr>
          <p:nvPr/>
        </p:nvSpPr>
        <p:spPr bwMode="auto">
          <a:xfrm>
            <a:off x="568411" y="5321561"/>
            <a:ext cx="82172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conventional processor compared with a multithreaded processor.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Text Box 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D9FF324-DCAD-4BFD-AD5E-5048A14780C1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7028" name="Text Box 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57029" name="Text Box 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247637D-F965-422D-928F-F5E96DA84626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703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CDC 6600 Peripheral Processors (Cray, 1964)</a:t>
            </a:r>
            <a:endParaRPr lang="zh-CN" altLang="en-US" dirty="0" smtClean="0"/>
          </a:p>
        </p:txBody>
      </p:sp>
      <p:sp>
        <p:nvSpPr>
          <p:cNvPr id="2570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容忍延时：</a:t>
            </a:r>
            <a:endParaRPr lang="en-US" altLang="zh-CN" dirty="0" smtClean="0"/>
          </a:p>
          <a:p>
            <a:pPr lvl="1"/>
            <a:r>
              <a:rPr lang="zh-CN" altLang="en-US" dirty="0"/>
              <a:t>当一个线程遇到长延时操作时，处理器可以从另一个线程执行有用的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CDC 6600 I/O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第一个支持多线程模式的硬件系统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线程交替执行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 </a:t>
            </a:r>
            <a:r>
              <a:rPr lang="en-US" altLang="zh-CN" dirty="0" err="1" smtClean="0"/>
              <a:t>个“virtual</a:t>
            </a:r>
            <a:r>
              <a:rPr lang="en-US" altLang="zh-CN" dirty="0" smtClean="0"/>
              <a:t>” I/O </a:t>
            </a:r>
            <a:r>
              <a:rPr lang="en-US" altLang="zh-CN" dirty="0" err="1" smtClean="0"/>
              <a:t>处理器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流水线控制采用固定交叉方式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流水线每段100ns</a:t>
            </a:r>
          </a:p>
          <a:p>
            <a:pPr lvl="1"/>
            <a:r>
              <a:rPr lang="en-US" altLang="zh-CN" dirty="0" err="1" smtClean="0"/>
              <a:t>每个虚拟处理器每</a:t>
            </a:r>
            <a:r>
              <a:rPr lang="zh-CN" altLang="en-US" dirty="0" smtClean="0"/>
              <a:t>隔</a:t>
            </a:r>
            <a:r>
              <a:rPr lang="en-US" altLang="zh-CN" dirty="0" smtClean="0"/>
              <a:t>1000ns执行一条指令</a:t>
            </a:r>
          </a:p>
          <a:p>
            <a:pPr lvl="1"/>
            <a:r>
              <a:rPr lang="en-US" altLang="zh-CN" dirty="0" err="1" smtClean="0"/>
              <a:t>累加器型ISA有利于保存处理器状态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570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950" y="3168242"/>
            <a:ext cx="2505988" cy="18234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8518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CDC 6600 Architecture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59" y="1256656"/>
            <a:ext cx="7018306" cy="1668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47" y="2518956"/>
            <a:ext cx="6560244" cy="33496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5909" y="6041460"/>
            <a:ext cx="8530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J. E. </a:t>
            </a:r>
            <a:r>
              <a:rPr lang="en-US" altLang="zh-CN" sz="1400" b="1" dirty="0" smtClean="0"/>
              <a:t>Thornton</a:t>
            </a:r>
            <a:r>
              <a:rPr lang="zh-CN" altLang="en-US" sz="1400" b="1" dirty="0"/>
              <a:t>，</a:t>
            </a:r>
            <a:r>
              <a:rPr lang="en-US" altLang="zh-CN" sz="1400" b="1" dirty="0" smtClean="0"/>
              <a:t>Design </a:t>
            </a:r>
            <a:r>
              <a:rPr lang="en-US" altLang="zh-CN" sz="1400" b="1" dirty="0"/>
              <a:t>of a Computer_ The Control Data 6600   (1970, Scott, </a:t>
            </a:r>
            <a:r>
              <a:rPr lang="en-US" altLang="zh-CN" sz="1400" b="1" dirty="0" err="1"/>
              <a:t>Foresman</a:t>
            </a:r>
            <a:r>
              <a:rPr lang="en-US" altLang="zh-CN" sz="1400" b="1" dirty="0"/>
              <a:t> and Company)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41095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52" y="142236"/>
            <a:ext cx="5379437" cy="64348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135" y="1556952"/>
            <a:ext cx="3126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MAJOR CYCLE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1000 ns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Storage </a:t>
            </a:r>
            <a:r>
              <a:rPr lang="zh-CN" altLang="en-US" dirty="0" smtClean="0"/>
              <a:t>读和写</a:t>
            </a:r>
            <a:endParaRPr lang="en-US" altLang="zh-CN" dirty="0" smtClean="0"/>
          </a:p>
          <a:p>
            <a:r>
              <a:rPr lang="en-US" altLang="zh-CN" dirty="0" smtClean="0"/>
              <a:t>MINOR CYCLE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100ns </a:t>
            </a:r>
          </a:p>
          <a:p>
            <a:r>
              <a:rPr lang="en-US" altLang="zh-CN" dirty="0" smtClean="0"/>
              <a:t>      ALU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以及传输一个字的时间 （字长</a:t>
            </a:r>
            <a:r>
              <a:rPr lang="en-US" altLang="zh-CN" dirty="0" smtClean="0"/>
              <a:t>12bit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Load </a:t>
            </a:r>
            <a:r>
              <a:rPr lang="en-US" altLang="zh-CN" dirty="0"/>
              <a:t>(</a:t>
            </a:r>
            <a:r>
              <a:rPr lang="en-US" altLang="zh-CN" dirty="0" smtClean="0"/>
              <a:t>d)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A &lt;- mem[d]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Add  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6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4246" y="2524488"/>
            <a:ext cx="8839200" cy="3721100"/>
            <a:chOff x="76200" y="1219200"/>
            <a:chExt cx="8839200" cy="3721100"/>
          </a:xfrm>
        </p:grpSpPr>
        <p:sp>
          <p:nvSpPr>
            <p:cNvPr id="258050" name="Rectangle 3"/>
            <p:cNvSpPr>
              <a:spLocks noChangeArrowheads="1"/>
            </p:cNvSpPr>
            <p:nvPr/>
          </p:nvSpPr>
          <p:spPr bwMode="auto">
            <a:xfrm>
              <a:off x="3962400" y="1752600"/>
              <a:ext cx="1600200" cy="1295400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grpSp>
          <p:nvGrpSpPr>
            <p:cNvPr id="258051" name="Group 4"/>
            <p:cNvGrpSpPr>
              <a:grpSpLocks/>
            </p:cNvGrpSpPr>
            <p:nvPr/>
          </p:nvGrpSpPr>
          <p:grpSpPr bwMode="auto">
            <a:xfrm>
              <a:off x="457200" y="3810000"/>
              <a:ext cx="150813" cy="608013"/>
              <a:chOff x="288" y="2400"/>
              <a:chExt cx="95" cy="383"/>
            </a:xfrm>
          </p:grpSpPr>
          <p:sp>
            <p:nvSpPr>
              <p:cNvPr id="258136" name="Rectangle 5"/>
              <p:cNvSpPr>
                <a:spLocks noChangeArrowheads="1"/>
              </p:cNvSpPr>
              <p:nvPr/>
            </p:nvSpPr>
            <p:spPr bwMode="auto">
              <a:xfrm>
                <a:off x="288" y="2400"/>
                <a:ext cx="95" cy="38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58137" name="Freeform 6"/>
              <p:cNvSpPr>
                <a:spLocks noChangeArrowheads="1"/>
              </p:cNvSpPr>
              <p:nvPr/>
            </p:nvSpPr>
            <p:spPr bwMode="auto">
              <a:xfrm>
                <a:off x="288" y="2688"/>
                <a:ext cx="95" cy="95"/>
              </a:xfrm>
              <a:custGeom>
                <a:avLst/>
                <a:gdLst>
                  <a:gd name="T0" fmla="*/ 0 w 96"/>
                  <a:gd name="T1" fmla="*/ 2147483647 h 48"/>
                  <a:gd name="T2" fmla="*/ 48 w 96"/>
                  <a:gd name="T3" fmla="*/ 0 h 48"/>
                  <a:gd name="T4" fmla="*/ 48 w 96"/>
                  <a:gd name="T5" fmla="*/ 2147483647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52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457200" cy="381000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58053" name="Freeform 8"/>
            <p:cNvSpPr>
              <a:spLocks/>
            </p:cNvSpPr>
            <p:nvPr/>
          </p:nvSpPr>
          <p:spPr bwMode="auto">
            <a:xfrm>
              <a:off x="609600" y="3505200"/>
              <a:ext cx="457200" cy="609600"/>
            </a:xfrm>
            <a:custGeom>
              <a:avLst/>
              <a:gdLst>
                <a:gd name="T0" fmla="*/ 0 w 288"/>
                <a:gd name="T1" fmla="*/ 2147483647 h 384"/>
                <a:gd name="T2" fmla="*/ 2147483647 w 288"/>
                <a:gd name="T3" fmla="*/ 2147483647 h 384"/>
                <a:gd name="T4" fmla="*/ 2147483647 w 288"/>
                <a:gd name="T5" fmla="*/ 0 h 384"/>
                <a:gd name="T6" fmla="*/ 2147483647 w 288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96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54" name="Freeform 9"/>
            <p:cNvSpPr>
              <a:spLocks/>
            </p:cNvSpPr>
            <p:nvPr/>
          </p:nvSpPr>
          <p:spPr bwMode="auto">
            <a:xfrm>
              <a:off x="76200" y="3505200"/>
              <a:ext cx="381000" cy="609600"/>
            </a:xfrm>
            <a:custGeom>
              <a:avLst/>
              <a:gdLst>
                <a:gd name="T0" fmla="*/ 2147483647 w 240"/>
                <a:gd name="T1" fmla="*/ 0 h 384"/>
                <a:gd name="T2" fmla="*/ 0 w 240"/>
                <a:gd name="T3" fmla="*/ 0 h 384"/>
                <a:gd name="T4" fmla="*/ 0 w 240"/>
                <a:gd name="T5" fmla="*/ 2147483647 h 384"/>
                <a:gd name="T6" fmla="*/ 2147483647 w 24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384"/>
                <a:gd name="T14" fmla="*/ 240 w 24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8055" name="Group 10"/>
            <p:cNvGrpSpPr>
              <a:grpSpLocks/>
            </p:cNvGrpSpPr>
            <p:nvPr/>
          </p:nvGrpSpPr>
          <p:grpSpPr bwMode="auto">
            <a:xfrm>
              <a:off x="762000" y="4038600"/>
              <a:ext cx="333375" cy="458788"/>
              <a:chOff x="480" y="2544"/>
              <a:chExt cx="210" cy="289"/>
            </a:xfrm>
          </p:grpSpPr>
          <p:sp>
            <p:nvSpPr>
              <p:cNvPr id="258134" name="Line 11"/>
              <p:cNvSpPr>
                <a:spLocks noChangeShapeType="1"/>
              </p:cNvSpPr>
              <p:nvPr/>
            </p:nvSpPr>
            <p:spPr bwMode="auto">
              <a:xfrm flipV="1">
                <a:off x="480" y="2543"/>
                <a:ext cx="47" cy="97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135" name="Text Box 12"/>
              <p:cNvSpPr txBox="1">
                <a:spLocks noChangeArrowheads="1"/>
              </p:cNvSpPr>
              <p:nvPr/>
            </p:nvSpPr>
            <p:spPr bwMode="auto">
              <a:xfrm>
                <a:off x="480" y="2544"/>
                <a:ext cx="210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258056" name="Line 13"/>
            <p:cNvSpPr>
              <a:spLocks noChangeShapeType="1"/>
            </p:cNvSpPr>
            <p:nvPr/>
          </p:nvSpPr>
          <p:spPr bwMode="auto">
            <a:xfrm>
              <a:off x="1066800" y="4114800"/>
              <a:ext cx="22860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7" name="Text Box 14"/>
            <p:cNvSpPr txBox="1">
              <a:spLocks noChangeArrowheads="1"/>
            </p:cNvSpPr>
            <p:nvPr/>
          </p:nvSpPr>
          <p:spPr bwMode="auto">
            <a:xfrm>
              <a:off x="1143000" y="4114800"/>
              <a:ext cx="1219200" cy="8255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400" b="1" i="1">
                  <a:solidFill>
                    <a:srgbClr val="000000"/>
                  </a:solidFill>
                </a:rPr>
                <a:t>Thread select</a:t>
              </a:r>
            </a:p>
          </p:txBody>
        </p:sp>
        <p:grpSp>
          <p:nvGrpSpPr>
            <p:cNvPr id="258058" name="Group 15"/>
            <p:cNvGrpSpPr>
              <a:grpSpLocks/>
            </p:cNvGrpSpPr>
            <p:nvPr/>
          </p:nvGrpSpPr>
          <p:grpSpPr bwMode="auto">
            <a:xfrm>
              <a:off x="914400" y="1752600"/>
              <a:ext cx="303213" cy="836613"/>
              <a:chOff x="576" y="1104"/>
              <a:chExt cx="191" cy="527"/>
            </a:xfrm>
          </p:grpSpPr>
          <p:sp>
            <p:nvSpPr>
              <p:cNvPr id="258132" name="Rectangle 16"/>
              <p:cNvSpPr>
                <a:spLocks noChangeArrowheads="1"/>
              </p:cNvSpPr>
              <p:nvPr/>
            </p:nvSpPr>
            <p:spPr bwMode="auto">
              <a:xfrm>
                <a:off x="576" y="1104"/>
                <a:ext cx="191" cy="527"/>
              </a:xfrm>
              <a:prstGeom prst="rect">
                <a:avLst/>
              </a:prstGeom>
              <a:solidFill>
                <a:srgbClr val="FFFF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PC</a:t>
                </a:r>
              </a:p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8133" name="Freeform 17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FFF00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59" name="Group 18"/>
            <p:cNvGrpSpPr>
              <a:grpSpLocks/>
            </p:cNvGrpSpPr>
            <p:nvPr/>
          </p:nvGrpSpPr>
          <p:grpSpPr bwMode="auto">
            <a:xfrm>
              <a:off x="762000" y="1905000"/>
              <a:ext cx="303213" cy="836613"/>
              <a:chOff x="480" y="1200"/>
              <a:chExt cx="191" cy="527"/>
            </a:xfrm>
          </p:grpSpPr>
          <p:sp>
            <p:nvSpPr>
              <p:cNvPr id="258130" name="Rectangle 19"/>
              <p:cNvSpPr>
                <a:spLocks noChangeArrowheads="1"/>
              </p:cNvSpPr>
              <p:nvPr/>
            </p:nvSpPr>
            <p:spPr bwMode="auto">
              <a:xfrm>
                <a:off x="480" y="1200"/>
                <a:ext cx="191" cy="527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PC</a:t>
                </a:r>
              </a:p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8131" name="Freeform 20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9999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60" name="Group 21"/>
            <p:cNvGrpSpPr>
              <a:grpSpLocks/>
            </p:cNvGrpSpPr>
            <p:nvPr/>
          </p:nvGrpSpPr>
          <p:grpSpPr bwMode="auto">
            <a:xfrm>
              <a:off x="609600" y="2057400"/>
              <a:ext cx="303213" cy="836613"/>
              <a:chOff x="384" y="1296"/>
              <a:chExt cx="191" cy="527"/>
            </a:xfrm>
          </p:grpSpPr>
          <p:sp>
            <p:nvSpPr>
              <p:cNvPr id="258128" name="Rectangle 22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191" cy="527"/>
              </a:xfrm>
              <a:prstGeom prst="rect">
                <a:avLst/>
              </a:prstGeom>
              <a:solidFill>
                <a:srgbClr val="FF9933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PC</a:t>
                </a:r>
              </a:p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8129" name="Freeform 23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F9933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61" name="Group 24"/>
            <p:cNvGrpSpPr>
              <a:grpSpLocks/>
            </p:cNvGrpSpPr>
            <p:nvPr/>
          </p:nvGrpSpPr>
          <p:grpSpPr bwMode="auto">
            <a:xfrm>
              <a:off x="457200" y="2209800"/>
              <a:ext cx="303213" cy="836613"/>
              <a:chOff x="288" y="1392"/>
              <a:chExt cx="191" cy="527"/>
            </a:xfrm>
          </p:grpSpPr>
          <p:sp>
            <p:nvSpPr>
              <p:cNvPr id="258126" name="Rectangle 25"/>
              <p:cNvSpPr>
                <a:spLocks noChangeArrowheads="1"/>
              </p:cNvSpPr>
              <p:nvPr/>
            </p:nvSpPr>
            <p:spPr bwMode="auto">
              <a:xfrm>
                <a:off x="288" y="1392"/>
                <a:ext cx="191" cy="527"/>
              </a:xfrm>
              <a:prstGeom prst="rect">
                <a:avLst/>
              </a:prstGeom>
              <a:solidFill>
                <a:srgbClr val="00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PC</a:t>
                </a:r>
              </a:p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8127" name="Freeform 26"/>
              <p:cNvSpPr>
                <a:spLocks noChangeArrowheads="1"/>
              </p:cNvSpPr>
              <p:nvPr/>
            </p:nvSpPr>
            <p:spPr bwMode="auto">
              <a:xfrm>
                <a:off x="288" y="1824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00FF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62" name="Freeform 27"/>
            <p:cNvSpPr>
              <a:spLocks noChangeArrowheads="1"/>
            </p:cNvSpPr>
            <p:nvPr/>
          </p:nvSpPr>
          <p:spPr bwMode="auto">
            <a:xfrm>
              <a:off x="1752600" y="1981200"/>
              <a:ext cx="228600" cy="914400"/>
            </a:xfrm>
            <a:custGeom>
              <a:avLst/>
              <a:gdLst>
                <a:gd name="T0" fmla="*/ 0 w 144"/>
                <a:gd name="T1" fmla="*/ 0 h 576"/>
                <a:gd name="T2" fmla="*/ 0 w 144"/>
                <a:gd name="T3" fmla="*/ 2147483647 h 576"/>
                <a:gd name="T4" fmla="*/ 2147483647 w 144"/>
                <a:gd name="T5" fmla="*/ 2147483647 h 576"/>
                <a:gd name="T6" fmla="*/ 2147483647 w 144"/>
                <a:gd name="T7" fmla="*/ 2147483647 h 576"/>
                <a:gd name="T8" fmla="*/ 0 w 14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576"/>
                <a:gd name="T17" fmla="*/ 144 w 14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576">
                  <a:moveTo>
                    <a:pt x="0" y="0"/>
                  </a:moveTo>
                  <a:lnTo>
                    <a:pt x="0" y="576"/>
                  </a:lnTo>
                  <a:lnTo>
                    <a:pt x="144" y="528"/>
                  </a:lnTo>
                  <a:lnTo>
                    <a:pt x="14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3" name="Line 28"/>
            <p:cNvSpPr>
              <a:spLocks noChangeShapeType="1"/>
            </p:cNvSpPr>
            <p:nvPr/>
          </p:nvSpPr>
          <p:spPr bwMode="auto">
            <a:xfrm>
              <a:off x="1219200" y="2209800"/>
              <a:ext cx="5334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4" name="Line 29"/>
            <p:cNvSpPr>
              <a:spLocks noChangeShapeType="1"/>
            </p:cNvSpPr>
            <p:nvPr/>
          </p:nvSpPr>
          <p:spPr bwMode="auto">
            <a:xfrm>
              <a:off x="1066800" y="2362200"/>
              <a:ext cx="6858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5" name="Line 30"/>
            <p:cNvSpPr>
              <a:spLocks noChangeShapeType="1"/>
            </p:cNvSpPr>
            <p:nvPr/>
          </p:nvSpPr>
          <p:spPr bwMode="auto">
            <a:xfrm>
              <a:off x="914400" y="2514600"/>
              <a:ext cx="8382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6" name="Line 31"/>
            <p:cNvSpPr>
              <a:spLocks noChangeShapeType="1"/>
            </p:cNvSpPr>
            <p:nvPr/>
          </p:nvSpPr>
          <p:spPr bwMode="auto">
            <a:xfrm>
              <a:off x="762000" y="2667000"/>
              <a:ext cx="990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7" name="Line 32"/>
            <p:cNvSpPr>
              <a:spLocks noChangeShapeType="1"/>
            </p:cNvSpPr>
            <p:nvPr/>
          </p:nvSpPr>
          <p:spPr bwMode="auto">
            <a:xfrm flipV="1">
              <a:off x="1905000" y="2817813"/>
              <a:ext cx="1588" cy="1298575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8" name="Line 33"/>
            <p:cNvSpPr>
              <a:spLocks noChangeShapeType="1"/>
            </p:cNvSpPr>
            <p:nvPr/>
          </p:nvSpPr>
          <p:spPr bwMode="auto">
            <a:xfrm>
              <a:off x="1981200" y="2438400"/>
              <a:ext cx="3810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9" name="Rectangle 34"/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838200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</a:rPr>
                <a:t>I$</a:t>
              </a:r>
            </a:p>
          </p:txBody>
        </p:sp>
        <p:grpSp>
          <p:nvGrpSpPr>
            <p:cNvPr id="258070" name="Group 35"/>
            <p:cNvGrpSpPr>
              <a:grpSpLocks/>
            </p:cNvGrpSpPr>
            <p:nvPr/>
          </p:nvGrpSpPr>
          <p:grpSpPr bwMode="auto">
            <a:xfrm>
              <a:off x="3352800" y="3810000"/>
              <a:ext cx="150813" cy="608013"/>
              <a:chOff x="2112" y="2400"/>
              <a:chExt cx="95" cy="383"/>
            </a:xfrm>
          </p:grpSpPr>
          <p:sp>
            <p:nvSpPr>
              <p:cNvPr id="258124" name="Rectangle 36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95" cy="38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58125" name="Freeform 37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95" cy="95"/>
              </a:xfrm>
              <a:custGeom>
                <a:avLst/>
                <a:gdLst>
                  <a:gd name="T0" fmla="*/ 0 w 96"/>
                  <a:gd name="T1" fmla="*/ 2147483647 h 48"/>
                  <a:gd name="T2" fmla="*/ 48 w 96"/>
                  <a:gd name="T3" fmla="*/ 0 h 48"/>
                  <a:gd name="T4" fmla="*/ 48 w 96"/>
                  <a:gd name="T5" fmla="*/ 2147483647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71" name="Group 38"/>
            <p:cNvGrpSpPr>
              <a:grpSpLocks/>
            </p:cNvGrpSpPr>
            <p:nvPr/>
          </p:nvGrpSpPr>
          <p:grpSpPr bwMode="auto">
            <a:xfrm>
              <a:off x="3352800" y="1981200"/>
              <a:ext cx="303213" cy="836613"/>
              <a:chOff x="2112" y="1248"/>
              <a:chExt cx="191" cy="527"/>
            </a:xfrm>
          </p:grpSpPr>
          <p:sp>
            <p:nvSpPr>
              <p:cNvPr id="258122" name="Rectangle 39"/>
              <p:cNvSpPr>
                <a:spLocks noChangeArrowheads="1"/>
              </p:cNvSpPr>
              <p:nvPr/>
            </p:nvSpPr>
            <p:spPr bwMode="auto">
              <a:xfrm>
                <a:off x="2112" y="1248"/>
                <a:ext cx="191" cy="527"/>
              </a:xfrm>
              <a:prstGeom prst="rect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258123" name="Freeform 40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72" name="Line 41"/>
            <p:cNvSpPr>
              <a:spLocks noChangeShapeType="1"/>
            </p:cNvSpPr>
            <p:nvPr/>
          </p:nvSpPr>
          <p:spPr bwMode="auto">
            <a:xfrm>
              <a:off x="3048000" y="2438400"/>
              <a:ext cx="3048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73" name="Rectangle 42"/>
            <p:cNvSpPr>
              <a:spLocks noChangeArrowheads="1"/>
            </p:cNvSpPr>
            <p:nvPr/>
          </p:nvSpPr>
          <p:spPr bwMode="auto">
            <a:xfrm>
              <a:off x="4495800" y="1857375"/>
              <a:ext cx="990600" cy="777875"/>
            </a:xfrm>
            <a:prstGeom prst="rect">
              <a:avLst/>
            </a:prstGeom>
            <a:solidFill>
              <a:srgbClr val="FFFF0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</a:rPr>
                <a:t>GPR1</a:t>
              </a:r>
            </a:p>
          </p:txBody>
        </p:sp>
        <p:sp>
          <p:nvSpPr>
            <p:cNvPr id="258074" name="Rectangle 43"/>
            <p:cNvSpPr>
              <a:spLocks noChangeArrowheads="1"/>
            </p:cNvSpPr>
            <p:nvPr/>
          </p:nvSpPr>
          <p:spPr bwMode="auto">
            <a:xfrm>
              <a:off x="4343400" y="1949450"/>
              <a:ext cx="990600" cy="777875"/>
            </a:xfrm>
            <a:prstGeom prst="rect">
              <a:avLst/>
            </a:prstGeom>
            <a:solidFill>
              <a:srgbClr val="9999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</a:rPr>
                <a:t>GPR1</a:t>
              </a:r>
            </a:p>
          </p:txBody>
        </p:sp>
        <p:sp>
          <p:nvSpPr>
            <p:cNvPr id="258075" name="Rectangle 44"/>
            <p:cNvSpPr>
              <a:spLocks noChangeArrowheads="1"/>
            </p:cNvSpPr>
            <p:nvPr/>
          </p:nvSpPr>
          <p:spPr bwMode="auto">
            <a:xfrm>
              <a:off x="4191000" y="2041525"/>
              <a:ext cx="990600" cy="777875"/>
            </a:xfrm>
            <a:prstGeom prst="rect">
              <a:avLst/>
            </a:prstGeom>
            <a:solidFill>
              <a:srgbClr val="FF9933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</a:rPr>
                <a:t>GPR1</a:t>
              </a:r>
            </a:p>
          </p:txBody>
        </p:sp>
        <p:sp>
          <p:nvSpPr>
            <p:cNvPr id="258076" name="Rectangle 45"/>
            <p:cNvSpPr>
              <a:spLocks noChangeArrowheads="1"/>
            </p:cNvSpPr>
            <p:nvPr/>
          </p:nvSpPr>
          <p:spPr bwMode="auto">
            <a:xfrm>
              <a:off x="4038600" y="2133600"/>
              <a:ext cx="990600" cy="777875"/>
            </a:xfrm>
            <a:prstGeom prst="rect">
              <a:avLst/>
            </a:prstGeom>
            <a:solidFill>
              <a:srgbClr val="00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</a:rPr>
                <a:t>GPR1</a:t>
              </a:r>
            </a:p>
          </p:txBody>
        </p:sp>
        <p:sp>
          <p:nvSpPr>
            <p:cNvPr id="258077" name="Line 46"/>
            <p:cNvSpPr>
              <a:spLocks noChangeShapeType="1"/>
            </p:cNvSpPr>
            <p:nvPr/>
          </p:nvSpPr>
          <p:spPr bwMode="auto">
            <a:xfrm>
              <a:off x="3657600" y="2438400"/>
              <a:ext cx="3048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78" name="Line 47"/>
            <p:cNvSpPr>
              <a:spLocks noChangeShapeType="1"/>
            </p:cNvSpPr>
            <p:nvPr/>
          </p:nvSpPr>
          <p:spPr bwMode="auto">
            <a:xfrm>
              <a:off x="3505200" y="4114800"/>
              <a:ext cx="22860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79" name="Line 48"/>
            <p:cNvSpPr>
              <a:spLocks noChangeShapeType="1"/>
            </p:cNvSpPr>
            <p:nvPr/>
          </p:nvSpPr>
          <p:spPr bwMode="auto">
            <a:xfrm flipV="1">
              <a:off x="4648200" y="3046413"/>
              <a:ext cx="1588" cy="1069975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80" name="Line 49"/>
            <p:cNvSpPr>
              <a:spLocks noChangeShapeType="1"/>
            </p:cNvSpPr>
            <p:nvPr/>
          </p:nvSpPr>
          <p:spPr bwMode="auto">
            <a:xfrm>
              <a:off x="5562600" y="21336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81" name="Line 50"/>
            <p:cNvSpPr>
              <a:spLocks noChangeShapeType="1"/>
            </p:cNvSpPr>
            <p:nvPr/>
          </p:nvSpPr>
          <p:spPr bwMode="auto">
            <a:xfrm>
              <a:off x="5562600" y="28194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82" name="Group 51"/>
            <p:cNvGrpSpPr>
              <a:grpSpLocks/>
            </p:cNvGrpSpPr>
            <p:nvPr/>
          </p:nvGrpSpPr>
          <p:grpSpPr bwMode="auto">
            <a:xfrm>
              <a:off x="5791200" y="1600200"/>
              <a:ext cx="303213" cy="836613"/>
              <a:chOff x="3648" y="1008"/>
              <a:chExt cx="191" cy="527"/>
            </a:xfrm>
          </p:grpSpPr>
          <p:sp>
            <p:nvSpPr>
              <p:cNvPr id="258120" name="Rectangle 52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91" cy="527"/>
              </a:xfrm>
              <a:prstGeom prst="rect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58121" name="Freeform 53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83" name="Group 54"/>
            <p:cNvGrpSpPr>
              <a:grpSpLocks/>
            </p:cNvGrpSpPr>
            <p:nvPr/>
          </p:nvGrpSpPr>
          <p:grpSpPr bwMode="auto">
            <a:xfrm>
              <a:off x="5791200" y="2514600"/>
              <a:ext cx="303213" cy="836613"/>
              <a:chOff x="3648" y="1584"/>
              <a:chExt cx="191" cy="527"/>
            </a:xfrm>
          </p:grpSpPr>
          <p:sp>
            <p:nvSpPr>
              <p:cNvPr id="258118" name="Rectangle 55"/>
              <p:cNvSpPr>
                <a:spLocks noChangeArrowheads="1"/>
              </p:cNvSpPr>
              <p:nvPr/>
            </p:nvSpPr>
            <p:spPr bwMode="auto">
              <a:xfrm>
                <a:off x="3648" y="1584"/>
                <a:ext cx="191" cy="527"/>
              </a:xfrm>
              <a:prstGeom prst="rect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58119" name="Freeform 56"/>
              <p:cNvSpPr>
                <a:spLocks noChangeArrowheads="1"/>
              </p:cNvSpPr>
              <p:nvPr/>
            </p:nvSpPr>
            <p:spPr bwMode="auto">
              <a:xfrm>
                <a:off x="3648" y="2016"/>
                <a:ext cx="191" cy="95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38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84" name="Freeform 57"/>
            <p:cNvSpPr>
              <a:spLocks noChangeArrowheads="1"/>
            </p:cNvSpPr>
            <p:nvPr/>
          </p:nvSpPr>
          <p:spPr bwMode="auto">
            <a:xfrm>
              <a:off x="6324600" y="1828800"/>
              <a:ext cx="381000" cy="1219200"/>
            </a:xfrm>
            <a:custGeom>
              <a:avLst/>
              <a:gdLst>
                <a:gd name="T0" fmla="*/ 0 w 240"/>
                <a:gd name="T1" fmla="*/ 0 h 768"/>
                <a:gd name="T2" fmla="*/ 0 w 240"/>
                <a:gd name="T3" fmla="*/ 2147483647 h 768"/>
                <a:gd name="T4" fmla="*/ 2147483647 w 240"/>
                <a:gd name="T5" fmla="*/ 2147483647 h 768"/>
                <a:gd name="T6" fmla="*/ 2147483647 w 240"/>
                <a:gd name="T7" fmla="*/ 2147483647 h 768"/>
                <a:gd name="T8" fmla="*/ 0 w 240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768"/>
                <a:gd name="T17" fmla="*/ 240 w 240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768">
                  <a:moveTo>
                    <a:pt x="0" y="0"/>
                  </a:moveTo>
                  <a:lnTo>
                    <a:pt x="0" y="768"/>
                  </a:lnTo>
                  <a:lnTo>
                    <a:pt x="240" y="624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8085" name="Group 58"/>
            <p:cNvGrpSpPr>
              <a:grpSpLocks/>
            </p:cNvGrpSpPr>
            <p:nvPr/>
          </p:nvGrpSpPr>
          <p:grpSpPr bwMode="auto">
            <a:xfrm>
              <a:off x="5791200" y="3810000"/>
              <a:ext cx="150813" cy="608013"/>
              <a:chOff x="3648" y="2400"/>
              <a:chExt cx="95" cy="383"/>
            </a:xfrm>
          </p:grpSpPr>
          <p:sp>
            <p:nvSpPr>
              <p:cNvPr id="258116" name="Rectangle 59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95" cy="38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58117" name="Freeform 60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95" cy="95"/>
              </a:xfrm>
              <a:custGeom>
                <a:avLst/>
                <a:gdLst>
                  <a:gd name="T0" fmla="*/ 0 w 96"/>
                  <a:gd name="T1" fmla="*/ 2147483647 h 48"/>
                  <a:gd name="T2" fmla="*/ 48 w 96"/>
                  <a:gd name="T3" fmla="*/ 0 h 48"/>
                  <a:gd name="T4" fmla="*/ 48 w 96"/>
                  <a:gd name="T5" fmla="*/ 2147483647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86" name="Group 61"/>
            <p:cNvGrpSpPr>
              <a:grpSpLocks/>
            </p:cNvGrpSpPr>
            <p:nvPr/>
          </p:nvGrpSpPr>
          <p:grpSpPr bwMode="auto">
            <a:xfrm>
              <a:off x="3962400" y="4038600"/>
              <a:ext cx="333375" cy="458788"/>
              <a:chOff x="2496" y="2544"/>
              <a:chExt cx="210" cy="289"/>
            </a:xfrm>
          </p:grpSpPr>
          <p:sp>
            <p:nvSpPr>
              <p:cNvPr id="258114" name="Line 62"/>
              <p:cNvSpPr>
                <a:spLocks noChangeShapeType="1"/>
              </p:cNvSpPr>
              <p:nvPr/>
            </p:nvSpPr>
            <p:spPr bwMode="auto">
              <a:xfrm flipV="1">
                <a:off x="2496" y="2543"/>
                <a:ext cx="47" cy="97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115" name="Text Box 63"/>
              <p:cNvSpPr txBox="1">
                <a:spLocks noChangeArrowheads="1"/>
              </p:cNvSpPr>
              <p:nvPr/>
            </p:nvSpPr>
            <p:spPr bwMode="auto">
              <a:xfrm>
                <a:off x="2496" y="2544"/>
                <a:ext cx="210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258087" name="Line 64"/>
            <p:cNvSpPr>
              <a:spLocks noChangeShapeType="1"/>
            </p:cNvSpPr>
            <p:nvPr/>
          </p:nvSpPr>
          <p:spPr bwMode="auto">
            <a:xfrm>
              <a:off x="6096000" y="21336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88" name="Line 65"/>
            <p:cNvSpPr>
              <a:spLocks noChangeShapeType="1"/>
            </p:cNvSpPr>
            <p:nvPr/>
          </p:nvSpPr>
          <p:spPr bwMode="auto">
            <a:xfrm>
              <a:off x="6096000" y="28194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89" name="Group 66"/>
            <p:cNvGrpSpPr>
              <a:grpSpLocks/>
            </p:cNvGrpSpPr>
            <p:nvPr/>
          </p:nvGrpSpPr>
          <p:grpSpPr bwMode="auto">
            <a:xfrm>
              <a:off x="6934200" y="2057400"/>
              <a:ext cx="150813" cy="836613"/>
              <a:chOff x="4368" y="1296"/>
              <a:chExt cx="95" cy="527"/>
            </a:xfrm>
          </p:grpSpPr>
          <p:sp>
            <p:nvSpPr>
              <p:cNvPr id="258112" name="Rectangle 67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5" cy="527"/>
              </a:xfrm>
              <a:prstGeom prst="rect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58113" name="Freeform 6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5" cy="95"/>
              </a:xfrm>
              <a:custGeom>
                <a:avLst/>
                <a:gdLst>
                  <a:gd name="T0" fmla="*/ 0 w 192"/>
                  <a:gd name="T1" fmla="*/ 48 h 96"/>
                  <a:gd name="T2" fmla="*/ 0 w 192"/>
                  <a:gd name="T3" fmla="*/ 0 h 96"/>
                  <a:gd name="T4" fmla="*/ 0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90" name="Line 69"/>
            <p:cNvSpPr>
              <a:spLocks noChangeShapeType="1"/>
            </p:cNvSpPr>
            <p:nvPr/>
          </p:nvSpPr>
          <p:spPr bwMode="auto">
            <a:xfrm>
              <a:off x="6705600" y="24384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91" name="Group 70"/>
            <p:cNvGrpSpPr>
              <a:grpSpLocks/>
            </p:cNvGrpSpPr>
            <p:nvPr/>
          </p:nvGrpSpPr>
          <p:grpSpPr bwMode="auto">
            <a:xfrm>
              <a:off x="6934200" y="2971800"/>
              <a:ext cx="150813" cy="836613"/>
              <a:chOff x="4368" y="1872"/>
              <a:chExt cx="95" cy="527"/>
            </a:xfrm>
          </p:grpSpPr>
          <p:sp>
            <p:nvSpPr>
              <p:cNvPr id="258110" name="Rectangle 71"/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95" cy="527"/>
              </a:xfrm>
              <a:prstGeom prst="rect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58111" name="Freeform 72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95" cy="95"/>
              </a:xfrm>
              <a:custGeom>
                <a:avLst/>
                <a:gdLst>
                  <a:gd name="T0" fmla="*/ 0 w 192"/>
                  <a:gd name="T1" fmla="*/ 48 h 96"/>
                  <a:gd name="T2" fmla="*/ 0 w 192"/>
                  <a:gd name="T3" fmla="*/ 0 h 96"/>
                  <a:gd name="T4" fmla="*/ 0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92" name="Freeform 73"/>
            <p:cNvSpPr>
              <a:spLocks/>
            </p:cNvSpPr>
            <p:nvPr/>
          </p:nvSpPr>
          <p:spPr bwMode="auto">
            <a:xfrm>
              <a:off x="6172200" y="2819400"/>
              <a:ext cx="762000" cy="533400"/>
            </a:xfrm>
            <a:custGeom>
              <a:avLst/>
              <a:gdLst>
                <a:gd name="T0" fmla="*/ 0 w 480"/>
                <a:gd name="T1" fmla="*/ 0 h 432"/>
                <a:gd name="T2" fmla="*/ 0 w 480"/>
                <a:gd name="T3" fmla="*/ 2147483647 h 432"/>
                <a:gd name="T4" fmla="*/ 2147483647 w 480"/>
                <a:gd name="T5" fmla="*/ 2147483647 h 432"/>
                <a:gd name="T6" fmla="*/ 0 60000 65536"/>
                <a:gd name="T7" fmla="*/ 0 60000 65536"/>
                <a:gd name="T8" fmla="*/ 0 60000 65536"/>
                <a:gd name="T9" fmla="*/ 0 w 480"/>
                <a:gd name="T10" fmla="*/ 0 h 432"/>
                <a:gd name="T11" fmla="*/ 480 w 48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432">
                  <a:moveTo>
                    <a:pt x="0" y="0"/>
                  </a:moveTo>
                  <a:lnTo>
                    <a:pt x="0" y="432"/>
                  </a:lnTo>
                  <a:lnTo>
                    <a:pt x="480" y="43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93" name="Rectangle 74"/>
            <p:cNvSpPr>
              <a:spLocks noChangeArrowheads="1"/>
            </p:cNvSpPr>
            <p:nvPr/>
          </p:nvSpPr>
          <p:spPr bwMode="auto">
            <a:xfrm>
              <a:off x="7391400" y="2286000"/>
              <a:ext cx="457200" cy="1143000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</a:rPr>
                <a:t>D$</a:t>
              </a:r>
            </a:p>
          </p:txBody>
        </p:sp>
        <p:sp>
          <p:nvSpPr>
            <p:cNvPr id="258094" name="Line 75"/>
            <p:cNvSpPr>
              <a:spLocks noChangeShapeType="1"/>
            </p:cNvSpPr>
            <p:nvPr/>
          </p:nvSpPr>
          <p:spPr bwMode="auto">
            <a:xfrm>
              <a:off x="7086600" y="2438400"/>
              <a:ext cx="3048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95" name="Line 76"/>
            <p:cNvSpPr>
              <a:spLocks noChangeShapeType="1"/>
            </p:cNvSpPr>
            <p:nvPr/>
          </p:nvSpPr>
          <p:spPr bwMode="auto">
            <a:xfrm>
              <a:off x="7086600" y="3352800"/>
              <a:ext cx="3048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96" name="Group 77"/>
            <p:cNvGrpSpPr>
              <a:grpSpLocks/>
            </p:cNvGrpSpPr>
            <p:nvPr/>
          </p:nvGrpSpPr>
          <p:grpSpPr bwMode="auto">
            <a:xfrm>
              <a:off x="8458200" y="2514600"/>
              <a:ext cx="150813" cy="836613"/>
              <a:chOff x="5328" y="1584"/>
              <a:chExt cx="95" cy="527"/>
            </a:xfrm>
          </p:grpSpPr>
          <p:sp>
            <p:nvSpPr>
              <p:cNvPr id="258108" name="Rectangle 78"/>
              <p:cNvSpPr>
                <a:spLocks noChangeArrowheads="1"/>
              </p:cNvSpPr>
              <p:nvPr/>
            </p:nvSpPr>
            <p:spPr bwMode="auto">
              <a:xfrm>
                <a:off x="5328" y="1584"/>
                <a:ext cx="95" cy="527"/>
              </a:xfrm>
              <a:prstGeom prst="rect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58109" name="Freeform 79"/>
              <p:cNvSpPr>
                <a:spLocks noChangeArrowheads="1"/>
              </p:cNvSpPr>
              <p:nvPr/>
            </p:nvSpPr>
            <p:spPr bwMode="auto">
              <a:xfrm>
                <a:off x="5328" y="2016"/>
                <a:ext cx="95" cy="95"/>
              </a:xfrm>
              <a:custGeom>
                <a:avLst/>
                <a:gdLst>
                  <a:gd name="T0" fmla="*/ 0 w 192"/>
                  <a:gd name="T1" fmla="*/ 48 h 96"/>
                  <a:gd name="T2" fmla="*/ 0 w 192"/>
                  <a:gd name="T3" fmla="*/ 0 h 96"/>
                  <a:gd name="T4" fmla="*/ 0 w 192"/>
                  <a:gd name="T5" fmla="*/ 48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97" name="Line 80"/>
            <p:cNvSpPr>
              <a:spLocks noChangeShapeType="1"/>
            </p:cNvSpPr>
            <p:nvPr/>
          </p:nvSpPr>
          <p:spPr bwMode="auto">
            <a:xfrm>
              <a:off x="7848600" y="31242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98" name="Freeform 81"/>
            <p:cNvSpPr>
              <a:spLocks noChangeArrowheads="1"/>
            </p:cNvSpPr>
            <p:nvPr/>
          </p:nvSpPr>
          <p:spPr bwMode="auto">
            <a:xfrm>
              <a:off x="8077200" y="2438400"/>
              <a:ext cx="152400" cy="914400"/>
            </a:xfrm>
            <a:custGeom>
              <a:avLst/>
              <a:gdLst>
                <a:gd name="T0" fmla="*/ 0 w 144"/>
                <a:gd name="T1" fmla="*/ 0 h 576"/>
                <a:gd name="T2" fmla="*/ 0 w 144"/>
                <a:gd name="T3" fmla="*/ 2147483647 h 576"/>
                <a:gd name="T4" fmla="*/ 2147483647 w 144"/>
                <a:gd name="T5" fmla="*/ 2147483647 h 576"/>
                <a:gd name="T6" fmla="*/ 2147483647 w 144"/>
                <a:gd name="T7" fmla="*/ 2147483647 h 576"/>
                <a:gd name="T8" fmla="*/ 0 w 14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576"/>
                <a:gd name="T17" fmla="*/ 144 w 14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576">
                  <a:moveTo>
                    <a:pt x="0" y="0"/>
                  </a:moveTo>
                  <a:lnTo>
                    <a:pt x="0" y="576"/>
                  </a:lnTo>
                  <a:lnTo>
                    <a:pt x="144" y="528"/>
                  </a:lnTo>
                  <a:lnTo>
                    <a:pt x="14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99" name="Line 82"/>
            <p:cNvSpPr>
              <a:spLocks noChangeShapeType="1"/>
            </p:cNvSpPr>
            <p:nvPr/>
          </p:nvSpPr>
          <p:spPr bwMode="auto">
            <a:xfrm>
              <a:off x="8229600" y="2895600"/>
              <a:ext cx="2286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100" name="Freeform 83"/>
            <p:cNvSpPr>
              <a:spLocks/>
            </p:cNvSpPr>
            <p:nvPr/>
          </p:nvSpPr>
          <p:spPr bwMode="auto">
            <a:xfrm>
              <a:off x="7162800" y="1981200"/>
              <a:ext cx="914400" cy="609600"/>
            </a:xfrm>
            <a:custGeom>
              <a:avLst/>
              <a:gdLst>
                <a:gd name="T0" fmla="*/ 0 w 576"/>
                <a:gd name="T1" fmla="*/ 2147483647 h 384"/>
                <a:gd name="T2" fmla="*/ 0 w 576"/>
                <a:gd name="T3" fmla="*/ 0 h 384"/>
                <a:gd name="T4" fmla="*/ 2147483647 w 576"/>
                <a:gd name="T5" fmla="*/ 0 h 384"/>
                <a:gd name="T6" fmla="*/ 2147483647 w 576"/>
                <a:gd name="T7" fmla="*/ 2147483647 h 384"/>
                <a:gd name="T8" fmla="*/ 2147483647 w 576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384"/>
                <a:gd name="T17" fmla="*/ 576 w 57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384">
                  <a:moveTo>
                    <a:pt x="0" y="288"/>
                  </a:moveTo>
                  <a:lnTo>
                    <a:pt x="0" y="0"/>
                  </a:lnTo>
                  <a:lnTo>
                    <a:pt x="480" y="0"/>
                  </a:lnTo>
                  <a:lnTo>
                    <a:pt x="480" y="384"/>
                  </a:lnTo>
                  <a:lnTo>
                    <a:pt x="576" y="38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01" name="Line 84"/>
            <p:cNvSpPr>
              <a:spLocks noChangeShapeType="1"/>
            </p:cNvSpPr>
            <p:nvPr/>
          </p:nvSpPr>
          <p:spPr bwMode="auto">
            <a:xfrm>
              <a:off x="5943600" y="4114800"/>
              <a:ext cx="533400" cy="158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102" name="Freeform 85"/>
            <p:cNvSpPr>
              <a:spLocks/>
            </p:cNvSpPr>
            <p:nvPr/>
          </p:nvSpPr>
          <p:spPr bwMode="auto">
            <a:xfrm>
              <a:off x="4800600" y="1219200"/>
              <a:ext cx="4114800" cy="1676400"/>
            </a:xfrm>
            <a:custGeom>
              <a:avLst/>
              <a:gdLst>
                <a:gd name="T0" fmla="*/ 2147483647 w 2592"/>
                <a:gd name="T1" fmla="*/ 2147483647 h 1056"/>
                <a:gd name="T2" fmla="*/ 2147483647 w 2592"/>
                <a:gd name="T3" fmla="*/ 2147483647 h 1056"/>
                <a:gd name="T4" fmla="*/ 2147483647 w 2592"/>
                <a:gd name="T5" fmla="*/ 0 h 1056"/>
                <a:gd name="T6" fmla="*/ 0 w 2592"/>
                <a:gd name="T7" fmla="*/ 0 h 1056"/>
                <a:gd name="T8" fmla="*/ 0 w 2592"/>
                <a:gd name="T9" fmla="*/ 2147483647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2"/>
                <a:gd name="T16" fmla="*/ 0 h 1056"/>
                <a:gd name="T17" fmla="*/ 2592 w 259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2" h="1056">
                  <a:moveTo>
                    <a:pt x="2400" y="1056"/>
                  </a:moveTo>
                  <a:lnTo>
                    <a:pt x="2592" y="1056"/>
                  </a:lnTo>
                  <a:lnTo>
                    <a:pt x="2592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103" name="Text Box 86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5049555-A11E-4587-A258-3DE507A9E5BA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8104" name="Text Box 87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58105" name="Text Box 88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CCC3395-24A9-497F-BEB2-CCE1B7A339AF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8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Simple Multithreaded Pipeline</a:t>
            </a:r>
            <a:endParaRPr lang="zh-CN" altLang="en-US" smtClean="0"/>
          </a:p>
        </p:txBody>
      </p:sp>
      <p:sp>
        <p:nvSpPr>
          <p:cNvPr id="258107" name="内容占位符 2"/>
          <p:cNvSpPr>
            <a:spLocks noGrp="1"/>
          </p:cNvSpPr>
          <p:nvPr>
            <p:ph idx="1"/>
          </p:nvPr>
        </p:nvSpPr>
        <p:spPr>
          <a:xfrm>
            <a:off x="457200" y="1097791"/>
            <a:ext cx="8229600" cy="14168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 smtClean="0"/>
              <a:t>必须传递线程选择信号以保证各流水段读写的正确性</a:t>
            </a:r>
          </a:p>
          <a:p>
            <a:pPr>
              <a:lnSpc>
                <a:spcPct val="120000"/>
              </a:lnSpc>
            </a:pPr>
            <a:r>
              <a:rPr lang="zh-CN" altLang="zh-CN" dirty="0" smtClean="0"/>
              <a:t>从软件（包括</a:t>
            </a:r>
            <a:r>
              <a:rPr lang="en-US" altLang="zh-CN" dirty="0" smtClean="0"/>
              <a:t>OS</a:t>
            </a:r>
            <a:r>
              <a:rPr lang="zh-CN" altLang="zh-CN" dirty="0" smtClean="0"/>
              <a:t>）的角度看 好像存在多个</a:t>
            </a:r>
            <a:r>
              <a:rPr lang="en-US" altLang="zh-CN" dirty="0" smtClean="0"/>
              <a:t>CPU</a:t>
            </a:r>
            <a:r>
              <a:rPr lang="zh-CN" altLang="zh-CN" dirty="0" smtClean="0"/>
              <a:t>（针对每个线程，</a:t>
            </a:r>
            <a:r>
              <a:rPr lang="en-US" altLang="zh-CN" dirty="0" smtClean="0"/>
              <a:t>CPU</a:t>
            </a:r>
            <a:r>
              <a:rPr lang="zh-CN" altLang="zh-CN" dirty="0" smtClean="0"/>
              <a:t>似乎运行的慢一些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lnSpc>
                <a:spcPct val="12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170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5FFA8E-FA1B-4B23-949B-22A90F228C1C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9075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59076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1E391C8-D0BC-4DEC-A0C4-ABA890D34BF4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90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Multithreading Costs</a:t>
            </a:r>
            <a:endParaRPr lang="zh-CN" altLang="en-US" smtClean="0"/>
          </a:p>
        </p:txBody>
      </p:sp>
      <p:sp>
        <p:nvSpPr>
          <p:cNvPr id="2590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每个线程需要拥有自己的用户态信息（</a:t>
            </a:r>
            <a:r>
              <a:rPr lang="en-US" altLang="zh-CN" dirty="0" smtClean="0"/>
              <a:t>user state) </a:t>
            </a:r>
            <a:r>
              <a:rPr lang="zh-CN" altLang="zh-CN" dirty="0" smtClean="0"/>
              <a:t>：包括</a:t>
            </a:r>
            <a:r>
              <a:rPr lang="en-US" altLang="zh-CN" dirty="0" smtClean="0"/>
              <a:t>PC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GPRs</a:t>
            </a:r>
          </a:p>
          <a:p>
            <a:pPr lvl="1"/>
            <a:endParaRPr lang="en-US" altLang="zh-CN" dirty="0" smtClean="0"/>
          </a:p>
          <a:p>
            <a:r>
              <a:rPr lang="zh-CN" altLang="zh-CN" dirty="0" smtClean="0"/>
              <a:t>需要自己的系统态信息（</a:t>
            </a:r>
            <a:r>
              <a:rPr lang="en-US" altLang="zh-CN" dirty="0" smtClean="0"/>
              <a:t>system state</a:t>
            </a:r>
            <a:r>
              <a:rPr lang="zh-CN" altLang="zh-CN" dirty="0" smtClean="0"/>
              <a:t>）</a:t>
            </a:r>
          </a:p>
          <a:p>
            <a:pPr lvl="1"/>
            <a:r>
              <a:rPr lang="zh-CN" altLang="zh-CN" dirty="0" smtClean="0"/>
              <a:t>虚拟存储的页表基地址寄存器（</a:t>
            </a:r>
            <a:r>
              <a:rPr lang="en-US" altLang="zh-CN" dirty="0" smtClean="0"/>
              <a:t>Virtual-memory page-table-base register</a:t>
            </a:r>
            <a:r>
              <a:rPr lang="zh-CN" altLang="zh-CN" dirty="0" smtClean="0"/>
              <a:t>）</a:t>
            </a:r>
          </a:p>
          <a:p>
            <a:pPr lvl="1"/>
            <a:r>
              <a:rPr lang="zh-CN" altLang="zh-CN" dirty="0" smtClean="0"/>
              <a:t>异常处理寄存器（</a:t>
            </a:r>
            <a:r>
              <a:rPr lang="en-US" altLang="zh-CN" dirty="0" smtClean="0"/>
              <a:t>Exception-handling registers</a:t>
            </a:r>
            <a:r>
              <a:rPr lang="zh-CN" altLang="zh-CN" dirty="0" smtClean="0"/>
              <a:t>）</a:t>
            </a:r>
          </a:p>
          <a:p>
            <a:pPr lvl="1"/>
            <a:endParaRPr lang="en-US" altLang="zh-CN" dirty="0" smtClean="0"/>
          </a:p>
          <a:p>
            <a:r>
              <a:rPr lang="zh-CN" altLang="zh-CN" dirty="0" smtClean="0"/>
              <a:t>其他</a:t>
            </a:r>
            <a:r>
              <a:rPr lang="zh-CN" altLang="zh-CN" dirty="0" smtClean="0">
                <a:solidFill>
                  <a:srgbClr val="0070C0"/>
                </a:solidFill>
              </a:rPr>
              <a:t>开销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zh-CN" dirty="0" smtClean="0"/>
              <a:t>需要处理由于线程竞争导致的</a:t>
            </a:r>
            <a:r>
              <a:rPr lang="en-US" altLang="zh-CN" dirty="0" smtClean="0"/>
              <a:t>Cache/TLB</a:t>
            </a:r>
            <a:r>
              <a:rPr lang="zh-CN" altLang="zh-CN" dirty="0" smtClean="0"/>
              <a:t>冲突  或 需要更大的</a:t>
            </a:r>
            <a:r>
              <a:rPr lang="en-US" altLang="zh-CN" dirty="0" smtClean="0"/>
              <a:t>cache/TLB </a:t>
            </a:r>
            <a:r>
              <a:rPr lang="zh-CN" altLang="zh-CN" dirty="0" smtClean="0"/>
              <a:t>容量</a:t>
            </a:r>
          </a:p>
          <a:p>
            <a:pPr lvl="1"/>
            <a:r>
              <a:rPr lang="zh-CN" altLang="zh-CN" dirty="0" smtClean="0"/>
              <a:t>更多的</a:t>
            </a:r>
            <a:r>
              <a:rPr lang="en-US" altLang="zh-CN" dirty="0" smtClean="0"/>
              <a:t>OS</a:t>
            </a:r>
            <a:r>
              <a:rPr lang="zh-CN" altLang="zh-CN" dirty="0" smtClean="0"/>
              <a:t>调度开销</a:t>
            </a: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593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3"/>
          <p:cNvSpPr>
            <a:spLocks noChangeArrowheads="1"/>
          </p:cNvSpPr>
          <p:nvPr/>
        </p:nvSpPr>
        <p:spPr bwMode="auto">
          <a:xfrm>
            <a:off x="21336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099" name="Rectangle 4"/>
          <p:cNvSpPr>
            <a:spLocks noChangeArrowheads="1"/>
          </p:cNvSpPr>
          <p:nvPr/>
        </p:nvSpPr>
        <p:spPr bwMode="auto">
          <a:xfrm>
            <a:off x="2438400" y="4078288"/>
            <a:ext cx="184150" cy="368300"/>
          </a:xfrm>
          <a:prstGeom prst="rect">
            <a:avLst/>
          </a:prstGeom>
          <a:solidFill>
            <a:srgbClr val="FF9933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0" name="Rectangle 5"/>
          <p:cNvSpPr>
            <a:spLocks noChangeArrowheads="1"/>
          </p:cNvSpPr>
          <p:nvPr/>
        </p:nvSpPr>
        <p:spPr bwMode="auto">
          <a:xfrm>
            <a:off x="27432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1" name="Rectangle 6"/>
          <p:cNvSpPr>
            <a:spLocks noChangeArrowheads="1"/>
          </p:cNvSpPr>
          <p:nvPr/>
        </p:nvSpPr>
        <p:spPr bwMode="auto">
          <a:xfrm>
            <a:off x="3048000" y="4078288"/>
            <a:ext cx="184150" cy="368300"/>
          </a:xfrm>
          <a:prstGeom prst="rect">
            <a:avLst/>
          </a:prstGeom>
          <a:solidFill>
            <a:srgbClr val="9999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2" name="Rectangle 7"/>
          <p:cNvSpPr>
            <a:spLocks noChangeArrowheads="1"/>
          </p:cNvSpPr>
          <p:nvPr/>
        </p:nvSpPr>
        <p:spPr bwMode="auto">
          <a:xfrm>
            <a:off x="33528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3" name="Rectangle 8"/>
          <p:cNvSpPr>
            <a:spLocks noChangeArrowheads="1"/>
          </p:cNvSpPr>
          <p:nvPr/>
        </p:nvSpPr>
        <p:spPr bwMode="auto">
          <a:xfrm>
            <a:off x="3657600" y="4078288"/>
            <a:ext cx="184150" cy="368300"/>
          </a:xfrm>
          <a:prstGeom prst="rect">
            <a:avLst/>
          </a:prstGeom>
          <a:solidFill>
            <a:srgbClr val="FF9933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4" name="Rectangle 9"/>
          <p:cNvSpPr>
            <a:spLocks noChangeArrowheads="1"/>
          </p:cNvSpPr>
          <p:nvPr/>
        </p:nvSpPr>
        <p:spPr bwMode="auto">
          <a:xfrm>
            <a:off x="39624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5" name="Rectangle 10"/>
          <p:cNvSpPr>
            <a:spLocks noChangeArrowheads="1"/>
          </p:cNvSpPr>
          <p:nvPr/>
        </p:nvSpPr>
        <p:spPr bwMode="auto">
          <a:xfrm>
            <a:off x="4267200" y="4078288"/>
            <a:ext cx="184150" cy="368300"/>
          </a:xfrm>
          <a:prstGeom prst="rect">
            <a:avLst/>
          </a:prstGeom>
          <a:solidFill>
            <a:srgbClr val="9999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6" name="Rectangle 11"/>
          <p:cNvSpPr>
            <a:spLocks noChangeArrowheads="1"/>
          </p:cNvSpPr>
          <p:nvPr/>
        </p:nvSpPr>
        <p:spPr bwMode="auto">
          <a:xfrm>
            <a:off x="45720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7" name="Rectangle 12"/>
          <p:cNvSpPr>
            <a:spLocks noChangeArrowheads="1"/>
          </p:cNvSpPr>
          <p:nvPr/>
        </p:nvSpPr>
        <p:spPr bwMode="auto">
          <a:xfrm>
            <a:off x="4876800" y="4078288"/>
            <a:ext cx="184150" cy="368300"/>
          </a:xfrm>
          <a:prstGeom prst="rect">
            <a:avLst/>
          </a:prstGeom>
          <a:solidFill>
            <a:srgbClr val="FF9933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8" name="Rectangle 13"/>
          <p:cNvSpPr>
            <a:spLocks noChangeArrowheads="1"/>
          </p:cNvSpPr>
          <p:nvPr/>
        </p:nvSpPr>
        <p:spPr bwMode="auto">
          <a:xfrm>
            <a:off x="5181600" y="4078288"/>
            <a:ext cx="184150" cy="368300"/>
          </a:xfrm>
          <a:prstGeom prst="rect">
            <a:avLst/>
          </a:prstGeom>
          <a:solidFill>
            <a:srgbClr val="9999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09" name="Rectangle 14"/>
          <p:cNvSpPr>
            <a:spLocks noChangeArrowheads="1"/>
          </p:cNvSpPr>
          <p:nvPr/>
        </p:nvSpPr>
        <p:spPr bwMode="auto">
          <a:xfrm>
            <a:off x="54864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10" name="Rectangle 15"/>
          <p:cNvSpPr>
            <a:spLocks noChangeArrowheads="1"/>
          </p:cNvSpPr>
          <p:nvPr/>
        </p:nvSpPr>
        <p:spPr bwMode="auto">
          <a:xfrm>
            <a:off x="5791200" y="4078288"/>
            <a:ext cx="184150" cy="368300"/>
          </a:xfrm>
          <a:prstGeom prst="rect">
            <a:avLst/>
          </a:prstGeom>
          <a:solidFill>
            <a:srgbClr val="FF9933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11" name="Rectangle 16"/>
          <p:cNvSpPr>
            <a:spLocks noChangeArrowheads="1"/>
          </p:cNvSpPr>
          <p:nvPr/>
        </p:nvSpPr>
        <p:spPr bwMode="auto">
          <a:xfrm>
            <a:off x="6096000" y="4078288"/>
            <a:ext cx="184150" cy="368300"/>
          </a:xfrm>
          <a:prstGeom prst="rect">
            <a:avLst/>
          </a:prstGeom>
          <a:solidFill>
            <a:srgbClr val="00FFFF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12" name="Rectangle 17"/>
          <p:cNvSpPr>
            <a:spLocks noChangeArrowheads="1"/>
          </p:cNvSpPr>
          <p:nvPr/>
        </p:nvSpPr>
        <p:spPr bwMode="auto">
          <a:xfrm>
            <a:off x="6400800" y="4078288"/>
            <a:ext cx="184150" cy="368300"/>
          </a:xfrm>
          <a:prstGeom prst="rect">
            <a:avLst/>
          </a:prstGeom>
          <a:solidFill>
            <a:srgbClr val="FF9933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13" name="Rectangle 18"/>
          <p:cNvSpPr>
            <a:spLocks noChangeArrowheads="1"/>
          </p:cNvSpPr>
          <p:nvPr/>
        </p:nvSpPr>
        <p:spPr bwMode="auto">
          <a:xfrm>
            <a:off x="6705600" y="4078288"/>
            <a:ext cx="184150" cy="368300"/>
          </a:xfrm>
          <a:prstGeom prst="rect">
            <a:avLst/>
          </a:prstGeom>
          <a:solidFill>
            <a:srgbClr val="FFFF00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0114" name="Text Box 19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CF0705-C629-468A-A31A-D9ECAE0605C7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0115" name="Text Box 20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0116" name="Text Box 21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371ED3-C5A8-4076-9DCB-32AB20D46983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01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Scheduling Policies</a:t>
            </a:r>
            <a:endParaRPr lang="zh-CN" altLang="en-US" dirty="0" smtClean="0"/>
          </a:p>
        </p:txBody>
      </p:sp>
      <p:sp>
        <p:nvSpPr>
          <p:cNvPr id="260118" name="内容占位符 2"/>
          <p:cNvSpPr>
            <a:spLocks noGrp="1"/>
          </p:cNvSpPr>
          <p:nvPr>
            <p:ph idx="1"/>
          </p:nvPr>
        </p:nvSpPr>
        <p:spPr>
          <a:xfrm>
            <a:off x="457200" y="1040134"/>
            <a:ext cx="8229600" cy="5051833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固定交叉模式</a:t>
            </a:r>
            <a:r>
              <a:rPr lang="en-US" altLang="zh-CN" dirty="0" smtClean="0"/>
              <a:t> (CDC 6600 PPUs, 1964)</a:t>
            </a:r>
          </a:p>
          <a:p>
            <a:pPr lvl="1"/>
            <a:r>
              <a:rPr lang="zh-CN" altLang="zh-CN" dirty="0" smtClean="0"/>
              <a:t>针对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个线程，每个线程每隔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个周期执行一条指令</a:t>
            </a:r>
          </a:p>
          <a:p>
            <a:pPr lvl="1"/>
            <a:r>
              <a:rPr lang="zh-CN" altLang="zh-CN" dirty="0" smtClean="0"/>
              <a:t>如果流水线的某一时隙</a:t>
            </a:r>
            <a:r>
              <a:rPr lang="en-US" altLang="zh-CN" dirty="0" smtClean="0"/>
              <a:t>(slot)</a:t>
            </a:r>
            <a:r>
              <a:rPr lang="zh-CN" altLang="zh-CN" dirty="0" smtClean="0"/>
              <a:t>其对应线程未就绪，插入</a:t>
            </a:r>
            <a:r>
              <a:rPr lang="en-US" altLang="zh-CN" dirty="0" smtClean="0"/>
              <a:t>pipeline bubble</a:t>
            </a:r>
          </a:p>
          <a:p>
            <a:pPr lvl="1"/>
            <a:endParaRPr lang="en-US" altLang="zh-CN" dirty="0" smtClean="0"/>
          </a:p>
          <a:p>
            <a:r>
              <a:rPr lang="zh-CN" altLang="zh-CN" dirty="0" smtClean="0"/>
              <a:t>软件控制的交叉模式</a:t>
            </a:r>
            <a:r>
              <a:rPr lang="en-US" altLang="zh-CN" dirty="0" smtClean="0"/>
              <a:t> (TI ASC PPUs, 1971)</a:t>
            </a:r>
          </a:p>
          <a:p>
            <a:pPr lvl="1"/>
            <a:r>
              <a:rPr lang="en-US" altLang="zh-CN" dirty="0" smtClean="0"/>
              <a:t>OS </a:t>
            </a:r>
            <a:r>
              <a:rPr lang="zh-CN" altLang="zh-CN" dirty="0" smtClean="0"/>
              <a:t>为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个线程分配流水线的</a:t>
            </a:r>
            <a:r>
              <a:rPr lang="en-US" altLang="zh-CN" dirty="0" smtClean="0"/>
              <a:t>S</a:t>
            </a:r>
            <a:r>
              <a:rPr lang="zh-CN" altLang="zh-CN" dirty="0" smtClean="0"/>
              <a:t>个</a:t>
            </a:r>
            <a:r>
              <a:rPr lang="en-US" altLang="zh-CN" dirty="0" smtClean="0"/>
              <a:t>pipeline slots</a:t>
            </a:r>
          </a:p>
          <a:p>
            <a:pPr lvl="1"/>
            <a:r>
              <a:rPr lang="zh-CN" altLang="zh-CN" dirty="0" smtClean="0"/>
              <a:t>硬件针对</a:t>
            </a:r>
            <a:r>
              <a:rPr lang="en-US" altLang="zh-CN" dirty="0" smtClean="0"/>
              <a:t>S</a:t>
            </a:r>
            <a:r>
              <a:rPr lang="zh-CN" altLang="zh-CN" dirty="0" smtClean="0"/>
              <a:t>个</a:t>
            </a:r>
            <a:r>
              <a:rPr lang="en-US" altLang="zh-CN" dirty="0" smtClean="0"/>
              <a:t>slots</a:t>
            </a:r>
            <a:r>
              <a:rPr lang="zh-CN" altLang="zh-CN" dirty="0" smtClean="0"/>
              <a:t>采用固定交叉模式执行相应的线程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zh-CN" dirty="0" smtClean="0"/>
              <a:t>硬件控制的线程调度</a:t>
            </a:r>
            <a:r>
              <a:rPr lang="en-US" altLang="zh-CN" dirty="0" smtClean="0"/>
              <a:t> (HEP, 1982)</a:t>
            </a:r>
          </a:p>
          <a:p>
            <a:pPr lvl="1"/>
            <a:r>
              <a:rPr lang="zh-CN" altLang="zh-CN" dirty="0" smtClean="0"/>
              <a:t>硬件跟踪哪些线程处于</a:t>
            </a:r>
            <a:r>
              <a:rPr lang="en-US" altLang="zh-CN" dirty="0" smtClean="0"/>
              <a:t>ready</a:t>
            </a:r>
            <a:r>
              <a:rPr lang="zh-CN" altLang="zh-CN" dirty="0" smtClean="0"/>
              <a:t>状态</a:t>
            </a:r>
          </a:p>
          <a:p>
            <a:pPr lvl="1"/>
            <a:r>
              <a:rPr lang="zh-CN" altLang="zh-CN" dirty="0" smtClean="0"/>
              <a:t>根据优先级方案选择线程执行</a:t>
            </a: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303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2117725" y="1484313"/>
            <a:ext cx="2452688" cy="4076700"/>
            <a:chOff x="1334" y="935"/>
            <a:chExt cx="1545" cy="2568"/>
          </a:xfrm>
        </p:grpSpPr>
        <p:sp>
          <p:nvSpPr>
            <p:cNvPr id="261134" name="Text Box 3"/>
            <p:cNvSpPr txBox="1">
              <a:spLocks noChangeArrowheads="1"/>
            </p:cNvSpPr>
            <p:nvPr/>
          </p:nvSpPr>
          <p:spPr bwMode="auto">
            <a:xfrm>
              <a:off x="2054" y="935"/>
              <a:ext cx="78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Issue width</a:t>
              </a:r>
            </a:p>
          </p:txBody>
        </p:sp>
        <p:grpSp>
          <p:nvGrpSpPr>
            <p:cNvPr id="261135" name="Group 4"/>
            <p:cNvGrpSpPr>
              <a:grpSpLocks/>
            </p:cNvGrpSpPr>
            <p:nvPr/>
          </p:nvGrpSpPr>
          <p:grpSpPr bwMode="auto">
            <a:xfrm>
              <a:off x="2112" y="1392"/>
              <a:ext cx="767" cy="2111"/>
              <a:chOff x="2112" y="1392"/>
              <a:chExt cx="767" cy="2111"/>
            </a:xfrm>
          </p:grpSpPr>
          <p:sp>
            <p:nvSpPr>
              <p:cNvPr id="261139" name="Rectangle 5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0" name="Rectangle 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1" name="Rectangle 7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2" name="Rectangle 8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3" name="Rectangle 9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4" name="Rectangle 10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5" name="Rectangle 11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6" name="Rectangle 12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7" name="Rectangle 13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8" name="Rectangle 14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49" name="Rectangle 15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0" name="Rectangle 16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1" name="Rectangle 17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2" name="Rectangle 18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3" name="Rectangle 19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4" name="Rectangle 20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5" name="Rectangle 21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6" name="Rectangle 22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7" name="Rectangle 23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8" name="Rectangle 24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59" name="Rectangle 25"/>
              <p:cNvSpPr>
                <a:spLocks noChangeArrowheads="1"/>
              </p:cNvSpPr>
              <p:nvPr/>
            </p:nvSpPr>
            <p:spPr bwMode="auto">
              <a:xfrm>
                <a:off x="2112" y="235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0" name="Rectangle 26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1" name="Rectangle 27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2" name="Rectangle 2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3" name="Rectangle 2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4" name="Rectangle 30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5" name="Rectangle 31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6" name="Rectangle 32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7" name="Rectangle 33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8" name="Rectangle 34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69" name="Rectangle 35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0" name="Rectangle 36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1" name="Rectangle 37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2" name="Rectangle 38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3" name="Rectangle 39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4" name="Rectangle 4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5" name="Rectangle 4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6" name="Rectangle 42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7" name="Rectangle 43"/>
              <p:cNvSpPr>
                <a:spLocks noChangeArrowheads="1"/>
              </p:cNvSpPr>
              <p:nvPr/>
            </p:nvSpPr>
            <p:spPr bwMode="auto">
              <a:xfrm>
                <a:off x="2496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8" name="Rectangle 44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79" name="Rectangle 45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80" name="Rectangle 46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81" name="Rectangle 47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1182" name="Rectangle 48"/>
              <p:cNvSpPr>
                <a:spLocks noChangeArrowheads="1"/>
              </p:cNvSpPr>
              <p:nvPr/>
            </p:nvSpPr>
            <p:spPr bwMode="auto">
              <a:xfrm>
                <a:off x="2688" y="3312"/>
                <a:ext cx="191" cy="191"/>
              </a:xfrm>
              <a:prstGeom prst="rect">
                <a:avLst/>
              </a:prstGeom>
              <a:solidFill>
                <a:srgbClr val="954F72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</p:grpSp>
        <p:sp>
          <p:nvSpPr>
            <p:cNvPr id="261136" name="Line 49"/>
            <p:cNvSpPr>
              <a:spLocks noChangeShapeType="1"/>
            </p:cNvSpPr>
            <p:nvPr/>
          </p:nvSpPr>
          <p:spPr bwMode="auto">
            <a:xfrm>
              <a:off x="2112" y="1200"/>
              <a:ext cx="767" cy="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7" name="Line 50"/>
            <p:cNvSpPr>
              <a:spLocks noChangeShapeType="1"/>
            </p:cNvSpPr>
            <p:nvPr/>
          </p:nvSpPr>
          <p:spPr bwMode="auto">
            <a:xfrm>
              <a:off x="1824" y="1968"/>
              <a:ext cx="0" cy="911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8" name="Text Box 51"/>
            <p:cNvSpPr txBox="1">
              <a:spLocks noChangeArrowheads="1"/>
            </p:cNvSpPr>
            <p:nvPr/>
          </p:nvSpPr>
          <p:spPr bwMode="auto">
            <a:xfrm>
              <a:off x="1334" y="2327"/>
              <a:ext cx="4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Time</a:t>
              </a:r>
            </a:p>
          </p:txBody>
        </p:sp>
      </p:grpSp>
      <p:sp>
        <p:nvSpPr>
          <p:cNvPr id="261123" name="Line 52"/>
          <p:cNvSpPr>
            <a:spLocks noChangeShapeType="1"/>
          </p:cNvSpPr>
          <p:nvPr/>
        </p:nvSpPr>
        <p:spPr bwMode="auto">
          <a:xfrm flipV="1">
            <a:off x="4572000" y="2930525"/>
            <a:ext cx="685800" cy="79375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1124" name="Line 54"/>
          <p:cNvSpPr>
            <a:spLocks noChangeShapeType="1"/>
          </p:cNvSpPr>
          <p:nvPr/>
        </p:nvSpPr>
        <p:spPr bwMode="auto">
          <a:xfrm flipH="1" flipV="1">
            <a:off x="2741613" y="2284413"/>
            <a:ext cx="688975" cy="79375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1125" name="Text Box 55"/>
          <p:cNvSpPr txBox="1">
            <a:spLocks noChangeArrowheads="1"/>
          </p:cNvSpPr>
          <p:nvPr/>
        </p:nvSpPr>
        <p:spPr bwMode="auto">
          <a:xfrm>
            <a:off x="1828800" y="1905000"/>
            <a:ext cx="13874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Instruction issue</a:t>
            </a:r>
          </a:p>
        </p:txBody>
      </p:sp>
      <p:sp>
        <p:nvSpPr>
          <p:cNvPr id="261126" name="Line 56"/>
          <p:cNvSpPr>
            <a:spLocks noChangeShapeType="1"/>
          </p:cNvSpPr>
          <p:nvPr/>
        </p:nvSpPr>
        <p:spPr bwMode="auto">
          <a:xfrm flipV="1">
            <a:off x="4572000" y="4302125"/>
            <a:ext cx="762000" cy="195263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1127" name="Text Box 58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9140D96-52E9-4788-B0A1-11CC4F276B2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1128" name="Text Box 59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1129" name="Text Box 60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DE217C-49B7-4875-9612-29F66C6F97E4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pic>
        <p:nvPicPr>
          <p:cNvPr id="261130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3688" y="1038225"/>
            <a:ext cx="5100637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1131" name="Text Box 53"/>
          <p:cNvSpPr txBox="1">
            <a:spLocks noChangeArrowheads="1"/>
          </p:cNvSpPr>
          <p:nvPr/>
        </p:nvSpPr>
        <p:spPr bwMode="auto">
          <a:xfrm>
            <a:off x="388938" y="2111375"/>
            <a:ext cx="27432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Completely idle cycle (</a:t>
            </a:r>
            <a:r>
              <a:rPr lang="en-US" altLang="zh-CN" b="1" i="1">
                <a:solidFill>
                  <a:srgbClr val="0563C1"/>
                </a:solidFill>
              </a:rPr>
              <a:t>vertical waste</a:t>
            </a:r>
            <a:r>
              <a:rPr lang="en-US" altLang="zh-CN" b="1" i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1132" name="Text Box 57"/>
          <p:cNvSpPr txBox="1">
            <a:spLocks noChangeArrowheads="1"/>
          </p:cNvSpPr>
          <p:nvPr/>
        </p:nvSpPr>
        <p:spPr bwMode="auto">
          <a:xfrm>
            <a:off x="5761038" y="2481263"/>
            <a:ext cx="24384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Partially filled cycle, i.e., IPC &lt; 4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(</a:t>
            </a:r>
            <a:r>
              <a:rPr lang="en-US" altLang="zh-CN" b="1" i="1">
                <a:solidFill>
                  <a:srgbClr val="0563C1"/>
                </a:solidFill>
              </a:rPr>
              <a:t>horizontal waste</a:t>
            </a:r>
            <a:r>
              <a:rPr lang="en-US" altLang="zh-CN" b="1" i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11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Superscalar Machine Efficiency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682034" y="4646614"/>
            <a:ext cx="2880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问题：如何充分利用资源，提高并行度？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--   multithreading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74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3"/>
          <p:cNvSpPr>
            <a:spLocks noChangeArrowheads="1"/>
          </p:cNvSpPr>
          <p:nvPr/>
        </p:nvSpPr>
        <p:spPr bwMode="auto">
          <a:xfrm>
            <a:off x="6442099" y="16478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47" name="Rectangle 4"/>
          <p:cNvSpPr>
            <a:spLocks noChangeArrowheads="1"/>
          </p:cNvSpPr>
          <p:nvPr/>
        </p:nvSpPr>
        <p:spPr bwMode="auto">
          <a:xfrm>
            <a:off x="6746899" y="16478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48" name="Rectangle 5"/>
          <p:cNvSpPr>
            <a:spLocks noChangeArrowheads="1"/>
          </p:cNvSpPr>
          <p:nvPr/>
        </p:nvSpPr>
        <p:spPr bwMode="auto">
          <a:xfrm>
            <a:off x="7288236" y="16478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49" name="Rectangle 6"/>
          <p:cNvSpPr>
            <a:spLocks noChangeArrowheads="1"/>
          </p:cNvSpPr>
          <p:nvPr/>
        </p:nvSpPr>
        <p:spPr bwMode="auto">
          <a:xfrm>
            <a:off x="7593036" y="16478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0" name="Rectangle 7"/>
          <p:cNvSpPr>
            <a:spLocks noChangeArrowheads="1"/>
          </p:cNvSpPr>
          <p:nvPr/>
        </p:nvSpPr>
        <p:spPr bwMode="auto">
          <a:xfrm>
            <a:off x="6442099" y="19526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1" name="Rectangle 8"/>
          <p:cNvSpPr>
            <a:spLocks noChangeArrowheads="1"/>
          </p:cNvSpPr>
          <p:nvPr/>
        </p:nvSpPr>
        <p:spPr bwMode="auto">
          <a:xfrm>
            <a:off x="6746899" y="19526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2" name="Rectangle 9"/>
          <p:cNvSpPr>
            <a:spLocks noChangeArrowheads="1"/>
          </p:cNvSpPr>
          <p:nvPr/>
        </p:nvSpPr>
        <p:spPr bwMode="auto">
          <a:xfrm>
            <a:off x="7288236" y="19526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3" name="Rectangle 10"/>
          <p:cNvSpPr>
            <a:spLocks noChangeArrowheads="1"/>
          </p:cNvSpPr>
          <p:nvPr/>
        </p:nvSpPr>
        <p:spPr bwMode="auto">
          <a:xfrm>
            <a:off x="7593036" y="19526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4" name="Rectangle 11"/>
          <p:cNvSpPr>
            <a:spLocks noChangeArrowheads="1"/>
          </p:cNvSpPr>
          <p:nvPr/>
        </p:nvSpPr>
        <p:spPr bwMode="auto">
          <a:xfrm>
            <a:off x="6442099" y="22574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5" name="Rectangle 12"/>
          <p:cNvSpPr>
            <a:spLocks noChangeArrowheads="1"/>
          </p:cNvSpPr>
          <p:nvPr/>
        </p:nvSpPr>
        <p:spPr bwMode="auto">
          <a:xfrm>
            <a:off x="6746899" y="22574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6" name="Rectangle 13"/>
          <p:cNvSpPr>
            <a:spLocks noChangeArrowheads="1"/>
          </p:cNvSpPr>
          <p:nvPr/>
        </p:nvSpPr>
        <p:spPr bwMode="auto">
          <a:xfrm>
            <a:off x="7288236" y="22574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7" name="Rectangle 14"/>
          <p:cNvSpPr>
            <a:spLocks noChangeArrowheads="1"/>
          </p:cNvSpPr>
          <p:nvPr/>
        </p:nvSpPr>
        <p:spPr bwMode="auto">
          <a:xfrm>
            <a:off x="7593036" y="22574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8" name="Rectangle 15"/>
          <p:cNvSpPr>
            <a:spLocks noChangeArrowheads="1"/>
          </p:cNvSpPr>
          <p:nvPr/>
        </p:nvSpPr>
        <p:spPr bwMode="auto">
          <a:xfrm>
            <a:off x="6442099" y="25622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59" name="Rectangle 16"/>
          <p:cNvSpPr>
            <a:spLocks noChangeArrowheads="1"/>
          </p:cNvSpPr>
          <p:nvPr/>
        </p:nvSpPr>
        <p:spPr bwMode="auto">
          <a:xfrm>
            <a:off x="6746899" y="25622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0" name="Rectangle 17"/>
          <p:cNvSpPr>
            <a:spLocks noChangeArrowheads="1"/>
          </p:cNvSpPr>
          <p:nvPr/>
        </p:nvSpPr>
        <p:spPr bwMode="auto">
          <a:xfrm>
            <a:off x="7288236" y="25622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1" name="Rectangle 18"/>
          <p:cNvSpPr>
            <a:spLocks noChangeArrowheads="1"/>
          </p:cNvSpPr>
          <p:nvPr/>
        </p:nvSpPr>
        <p:spPr bwMode="auto">
          <a:xfrm>
            <a:off x="7593036" y="25622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2" name="Rectangle 19"/>
          <p:cNvSpPr>
            <a:spLocks noChangeArrowheads="1"/>
          </p:cNvSpPr>
          <p:nvPr/>
        </p:nvSpPr>
        <p:spPr bwMode="auto">
          <a:xfrm>
            <a:off x="6442099" y="28670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3" name="Rectangle 20"/>
          <p:cNvSpPr>
            <a:spLocks noChangeArrowheads="1"/>
          </p:cNvSpPr>
          <p:nvPr/>
        </p:nvSpPr>
        <p:spPr bwMode="auto">
          <a:xfrm>
            <a:off x="6746899" y="28670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4" name="Rectangle 21"/>
          <p:cNvSpPr>
            <a:spLocks noChangeArrowheads="1"/>
          </p:cNvSpPr>
          <p:nvPr/>
        </p:nvSpPr>
        <p:spPr bwMode="auto">
          <a:xfrm>
            <a:off x="7288236" y="28670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5" name="Rectangle 22"/>
          <p:cNvSpPr>
            <a:spLocks noChangeArrowheads="1"/>
          </p:cNvSpPr>
          <p:nvPr/>
        </p:nvSpPr>
        <p:spPr bwMode="auto">
          <a:xfrm>
            <a:off x="7593036" y="28670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6" name="Rectangle 23"/>
          <p:cNvSpPr>
            <a:spLocks noChangeArrowheads="1"/>
          </p:cNvSpPr>
          <p:nvPr/>
        </p:nvSpPr>
        <p:spPr bwMode="auto">
          <a:xfrm>
            <a:off x="6442099" y="31718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7" name="Rectangle 24"/>
          <p:cNvSpPr>
            <a:spLocks noChangeArrowheads="1"/>
          </p:cNvSpPr>
          <p:nvPr/>
        </p:nvSpPr>
        <p:spPr bwMode="auto">
          <a:xfrm>
            <a:off x="6746899" y="31718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8" name="Rectangle 25"/>
          <p:cNvSpPr>
            <a:spLocks noChangeArrowheads="1"/>
          </p:cNvSpPr>
          <p:nvPr/>
        </p:nvSpPr>
        <p:spPr bwMode="auto">
          <a:xfrm>
            <a:off x="7288236" y="31718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69" name="Rectangle 26"/>
          <p:cNvSpPr>
            <a:spLocks noChangeArrowheads="1"/>
          </p:cNvSpPr>
          <p:nvPr/>
        </p:nvSpPr>
        <p:spPr bwMode="auto">
          <a:xfrm>
            <a:off x="7593036" y="31718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0" name="Rectangle 27"/>
          <p:cNvSpPr>
            <a:spLocks noChangeArrowheads="1"/>
          </p:cNvSpPr>
          <p:nvPr/>
        </p:nvSpPr>
        <p:spPr bwMode="auto">
          <a:xfrm>
            <a:off x="6442099" y="34766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1" name="Rectangle 28"/>
          <p:cNvSpPr>
            <a:spLocks noChangeArrowheads="1"/>
          </p:cNvSpPr>
          <p:nvPr/>
        </p:nvSpPr>
        <p:spPr bwMode="auto">
          <a:xfrm>
            <a:off x="6746899" y="34766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2" name="Rectangle 29"/>
          <p:cNvSpPr>
            <a:spLocks noChangeArrowheads="1"/>
          </p:cNvSpPr>
          <p:nvPr/>
        </p:nvSpPr>
        <p:spPr bwMode="auto">
          <a:xfrm>
            <a:off x="7288236" y="34766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3" name="Rectangle 30"/>
          <p:cNvSpPr>
            <a:spLocks noChangeArrowheads="1"/>
          </p:cNvSpPr>
          <p:nvPr/>
        </p:nvSpPr>
        <p:spPr bwMode="auto">
          <a:xfrm>
            <a:off x="7593036" y="34766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4" name="Rectangle 31"/>
          <p:cNvSpPr>
            <a:spLocks noChangeArrowheads="1"/>
          </p:cNvSpPr>
          <p:nvPr/>
        </p:nvSpPr>
        <p:spPr bwMode="auto">
          <a:xfrm>
            <a:off x="6442099" y="37814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5" name="Rectangle 32"/>
          <p:cNvSpPr>
            <a:spLocks noChangeArrowheads="1"/>
          </p:cNvSpPr>
          <p:nvPr/>
        </p:nvSpPr>
        <p:spPr bwMode="auto">
          <a:xfrm>
            <a:off x="6746899" y="37814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6" name="Rectangle 33"/>
          <p:cNvSpPr>
            <a:spLocks noChangeArrowheads="1"/>
          </p:cNvSpPr>
          <p:nvPr/>
        </p:nvSpPr>
        <p:spPr bwMode="auto">
          <a:xfrm>
            <a:off x="7288236" y="37814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7" name="Rectangle 34"/>
          <p:cNvSpPr>
            <a:spLocks noChangeArrowheads="1"/>
          </p:cNvSpPr>
          <p:nvPr/>
        </p:nvSpPr>
        <p:spPr bwMode="auto">
          <a:xfrm>
            <a:off x="7593036" y="37814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8" name="Rectangle 35"/>
          <p:cNvSpPr>
            <a:spLocks noChangeArrowheads="1"/>
          </p:cNvSpPr>
          <p:nvPr/>
        </p:nvSpPr>
        <p:spPr bwMode="auto">
          <a:xfrm>
            <a:off x="6442099" y="40862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79" name="Rectangle 36"/>
          <p:cNvSpPr>
            <a:spLocks noChangeArrowheads="1"/>
          </p:cNvSpPr>
          <p:nvPr/>
        </p:nvSpPr>
        <p:spPr bwMode="auto">
          <a:xfrm>
            <a:off x="6746899" y="40862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0" name="Rectangle 37"/>
          <p:cNvSpPr>
            <a:spLocks noChangeArrowheads="1"/>
          </p:cNvSpPr>
          <p:nvPr/>
        </p:nvSpPr>
        <p:spPr bwMode="auto">
          <a:xfrm>
            <a:off x="7288236" y="40862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1" name="Rectangle 38"/>
          <p:cNvSpPr>
            <a:spLocks noChangeArrowheads="1"/>
          </p:cNvSpPr>
          <p:nvPr/>
        </p:nvSpPr>
        <p:spPr bwMode="auto">
          <a:xfrm>
            <a:off x="7593036" y="40862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2" name="Rectangle 39"/>
          <p:cNvSpPr>
            <a:spLocks noChangeArrowheads="1"/>
          </p:cNvSpPr>
          <p:nvPr/>
        </p:nvSpPr>
        <p:spPr bwMode="auto">
          <a:xfrm>
            <a:off x="6442099" y="43910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3" name="Rectangle 40"/>
          <p:cNvSpPr>
            <a:spLocks noChangeArrowheads="1"/>
          </p:cNvSpPr>
          <p:nvPr/>
        </p:nvSpPr>
        <p:spPr bwMode="auto">
          <a:xfrm>
            <a:off x="6746899" y="4391036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4" name="Rectangle 41"/>
          <p:cNvSpPr>
            <a:spLocks noChangeArrowheads="1"/>
          </p:cNvSpPr>
          <p:nvPr/>
        </p:nvSpPr>
        <p:spPr bwMode="auto">
          <a:xfrm>
            <a:off x="7288236" y="43910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5" name="Rectangle 42"/>
          <p:cNvSpPr>
            <a:spLocks noChangeArrowheads="1"/>
          </p:cNvSpPr>
          <p:nvPr/>
        </p:nvSpPr>
        <p:spPr bwMode="auto">
          <a:xfrm>
            <a:off x="7593036" y="43910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6" name="Rectangle 43"/>
          <p:cNvSpPr>
            <a:spLocks noChangeArrowheads="1"/>
          </p:cNvSpPr>
          <p:nvPr/>
        </p:nvSpPr>
        <p:spPr bwMode="auto">
          <a:xfrm>
            <a:off x="6442099" y="46958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7" name="Rectangle 44"/>
          <p:cNvSpPr>
            <a:spLocks noChangeArrowheads="1"/>
          </p:cNvSpPr>
          <p:nvPr/>
        </p:nvSpPr>
        <p:spPr bwMode="auto">
          <a:xfrm>
            <a:off x="6746899" y="4695836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8" name="Rectangle 45"/>
          <p:cNvSpPr>
            <a:spLocks noChangeArrowheads="1"/>
          </p:cNvSpPr>
          <p:nvPr/>
        </p:nvSpPr>
        <p:spPr bwMode="auto">
          <a:xfrm>
            <a:off x="7288236" y="46958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89" name="Rectangle 46"/>
          <p:cNvSpPr>
            <a:spLocks noChangeArrowheads="1"/>
          </p:cNvSpPr>
          <p:nvPr/>
        </p:nvSpPr>
        <p:spPr bwMode="auto">
          <a:xfrm>
            <a:off x="7593036" y="4695836"/>
            <a:ext cx="304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2190" name="Line 47"/>
          <p:cNvSpPr>
            <a:spLocks noChangeShapeType="1"/>
          </p:cNvSpPr>
          <p:nvPr/>
        </p:nvSpPr>
        <p:spPr bwMode="auto">
          <a:xfrm>
            <a:off x="6397649" y="1433523"/>
            <a:ext cx="633412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2191" name="Text Box 48"/>
          <p:cNvSpPr txBox="1">
            <a:spLocks noChangeArrowheads="1"/>
          </p:cNvSpPr>
          <p:nvPr/>
        </p:nvSpPr>
        <p:spPr bwMode="auto">
          <a:xfrm>
            <a:off x="6396061" y="1070001"/>
            <a:ext cx="14287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Issue width</a:t>
            </a:r>
          </a:p>
        </p:txBody>
      </p:sp>
      <p:sp>
        <p:nvSpPr>
          <p:cNvPr id="262192" name="Line 49"/>
          <p:cNvSpPr>
            <a:spLocks noChangeShapeType="1"/>
          </p:cNvSpPr>
          <p:nvPr/>
        </p:nvSpPr>
        <p:spPr bwMode="auto">
          <a:xfrm>
            <a:off x="5984899" y="2562236"/>
            <a:ext cx="1587" cy="1447800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2193" name="Text Box 50"/>
          <p:cNvSpPr txBox="1">
            <a:spLocks noChangeArrowheads="1"/>
          </p:cNvSpPr>
          <p:nvPr/>
        </p:nvSpPr>
        <p:spPr bwMode="auto">
          <a:xfrm>
            <a:off x="5207024" y="3132148"/>
            <a:ext cx="6477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2194" name="Line 51"/>
          <p:cNvSpPr>
            <a:spLocks noChangeShapeType="1"/>
          </p:cNvSpPr>
          <p:nvPr/>
        </p:nvSpPr>
        <p:spPr bwMode="auto">
          <a:xfrm>
            <a:off x="7296174" y="1416061"/>
            <a:ext cx="633412" cy="1587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2195" name="Text Box 52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EF7550-882D-4C69-B51D-3BBBAAED6320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2196" name="Text Box 53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2197" name="Text Box 54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5F7B4B-984C-49DF-B0AF-A3599D09D595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2198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80400" cy="636587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Chip Multiprocessing (CMP)</a:t>
            </a:r>
            <a:endParaRPr lang="zh-CN" altLang="en-US" smtClean="0"/>
          </a:p>
        </p:txBody>
      </p:sp>
      <p:sp>
        <p:nvSpPr>
          <p:cNvPr id="262199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4572032" cy="4071966"/>
          </a:xfrm>
        </p:spPr>
        <p:txBody>
          <a:bodyPr>
            <a:normAutofit lnSpcReduction="10000"/>
          </a:bodyPr>
          <a:lstStyle/>
          <a:p>
            <a:r>
              <a:rPr lang="zh-CN" altLang="zh-CN" sz="2000" dirty="0" smtClean="0"/>
              <a:t>分成</a:t>
            </a:r>
            <a:r>
              <a:rPr lang="zh-CN" altLang="en-US" sz="2000" dirty="0" smtClean="0"/>
              <a:t>多</a:t>
            </a:r>
            <a:r>
              <a:rPr lang="zh-CN" altLang="zh-CN" sz="2000" dirty="0" smtClean="0"/>
              <a:t>个处理器后的效果？</a:t>
            </a:r>
          </a:p>
          <a:p>
            <a:pPr lvl="1"/>
            <a:r>
              <a:rPr lang="zh-CN" altLang="en-US" sz="1800" dirty="0" smtClean="0"/>
              <a:t>同一时钟周期可以运行不同线程的指令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单个处理器核同一时钟周期无法执行不同线程的指令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从单个核看，没有减少水平浪费和垂直浪费。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由于发射宽度在核间进行了静态分配，导致水平和垂直方向浪费减少</a:t>
            </a:r>
            <a:endParaRPr lang="en-US" altLang="zh-CN" sz="1800" dirty="0" smtClean="0"/>
          </a:p>
          <a:p>
            <a:r>
              <a:rPr lang="zh-CN" altLang="en-US" sz="2000" dirty="0" smtClean="0"/>
              <a:t>例如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核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发射的</a:t>
            </a:r>
            <a:r>
              <a:rPr lang="en-US" altLang="zh-CN" sz="2000" dirty="0" smtClean="0"/>
              <a:t>CMP</a:t>
            </a:r>
          </a:p>
          <a:p>
            <a:pPr lvl="1"/>
            <a:r>
              <a:rPr lang="zh-CN" altLang="en-US" sz="1800" dirty="0" smtClean="0"/>
              <a:t>发射宽度为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，即同时可以发射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条指令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当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个线程</a:t>
            </a:r>
            <a:r>
              <a:rPr lang="en-US" altLang="zh-CN" sz="1600" dirty="0" smtClean="0"/>
              <a:t>stall</a:t>
            </a:r>
            <a:r>
              <a:rPr lang="zh-CN" altLang="en-US" sz="1600" dirty="0" smtClean="0"/>
              <a:t>，那么垂直浪费最多为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条指令</a:t>
            </a:r>
          </a:p>
        </p:txBody>
      </p:sp>
    </p:spTree>
    <p:extLst>
      <p:ext uri="{BB962C8B-B14F-4D97-AF65-F5344CB8AC3E}">
        <p14:creationId xmlns:p14="http://schemas.microsoft.com/office/powerpoint/2010/main" val="4185765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9350" y="1284288"/>
            <a:ext cx="191452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171" name="Text Box 57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EB8FA2-A802-414D-81DE-ACDB9373A12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3172" name="Text Box 58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3173" name="Text Box 59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95C968-EA72-42E3-A677-ACB001F0C16F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3174" name="矩形 5"/>
          <p:cNvSpPr>
            <a:spLocks noChangeArrowheads="1"/>
          </p:cNvSpPr>
          <p:nvPr/>
        </p:nvSpPr>
        <p:spPr bwMode="auto">
          <a:xfrm>
            <a:off x="6805613" y="3684588"/>
            <a:ext cx="18986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231F20"/>
                </a:solidFill>
                <a:latin typeface="ACaslon-Regular"/>
              </a:rPr>
              <a:t>A </a:t>
            </a:r>
            <a:r>
              <a:rPr lang="en-US" altLang="zh-CN" sz="1200" b="1" i="1">
                <a:solidFill>
                  <a:srgbClr val="231F20"/>
                </a:solidFill>
                <a:latin typeface="ACaslon-Italic"/>
              </a:rPr>
              <a:t>Coarse-Grain Multithreaded </a:t>
            </a:r>
            <a:r>
              <a:rPr lang="en-US" altLang="zh-CN" sz="1200" b="1">
                <a:solidFill>
                  <a:srgbClr val="231F20"/>
                </a:solidFill>
                <a:latin typeface="ACaslon-Regular"/>
              </a:rPr>
              <a:t>architecture has the ability to switch between threads with</a:t>
            </a:r>
          </a:p>
          <a:p>
            <a:r>
              <a:rPr lang="en-US" altLang="zh-CN" sz="1200" b="1">
                <a:solidFill>
                  <a:srgbClr val="231F20"/>
                </a:solidFill>
                <a:latin typeface="ACaslon-Regular"/>
              </a:rPr>
              <a:t>only a short hardware context switch latency &lt; 10 cycles</a:t>
            </a:r>
            <a:endParaRPr lang="en-US" altLang="zh-CN" sz="1200" b="1"/>
          </a:p>
        </p:txBody>
      </p:sp>
      <p:sp>
        <p:nvSpPr>
          <p:cNvPr id="263175" name="矩形 6"/>
          <p:cNvSpPr>
            <a:spLocks noChangeArrowheads="1"/>
          </p:cNvSpPr>
          <p:nvPr/>
        </p:nvSpPr>
        <p:spPr bwMode="auto">
          <a:xfrm>
            <a:off x="5148263" y="2590800"/>
            <a:ext cx="1512887" cy="1162050"/>
          </a:xfrm>
          <a:prstGeom prst="rect">
            <a:avLst/>
          </a:prstGeom>
          <a:noFill/>
          <a:ln w="25400" algn="ctr">
            <a:solidFill>
              <a:srgbClr val="FFC000"/>
            </a:solidFill>
            <a:prstDash val="lgDash"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3176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Vertical(Coarse-Grain) Multithreading</a:t>
            </a:r>
            <a:endParaRPr lang="zh-CN" altLang="en-US" smtClean="0"/>
          </a:p>
        </p:txBody>
      </p:sp>
      <p:sp>
        <p:nvSpPr>
          <p:cNvPr id="263177" name="内容占位符 1"/>
          <p:cNvSpPr>
            <a:spLocks noGrp="1"/>
          </p:cNvSpPr>
          <p:nvPr>
            <p:ph idx="1"/>
          </p:nvPr>
        </p:nvSpPr>
        <p:spPr>
          <a:xfrm>
            <a:off x="457200" y="1258432"/>
            <a:ext cx="4546600" cy="505183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粗粒度多线程方式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当线程运行时存在较长时间延时时切换到另一线程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失效时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等待同步结束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同一线程指令间的较短延时不切换</a:t>
            </a:r>
            <a:endParaRPr lang="en-US" altLang="zh-CN" dirty="0" smtClean="0"/>
          </a:p>
          <a:p>
            <a:r>
              <a:rPr lang="zh-CN" altLang="zh-CN" dirty="0" smtClean="0"/>
              <a:t>如果基于</a:t>
            </a:r>
            <a:r>
              <a:rPr lang="zh-CN" altLang="en-US" dirty="0" smtClean="0"/>
              <a:t>粗</a:t>
            </a:r>
            <a:r>
              <a:rPr lang="zh-CN" altLang="zh-CN" dirty="0" smtClean="0"/>
              <a:t>粒度的时钟周期交叉运行模式，结果怎样？</a:t>
            </a:r>
          </a:p>
          <a:p>
            <a:pPr lvl="1"/>
            <a:r>
              <a:rPr lang="zh-CN" altLang="en-US" dirty="0" smtClean="0"/>
              <a:t>仍然存在垂直方向的浪费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减少水平方向的浪费？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428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Load Ordering. Store Ordering</a:t>
            </a:r>
            <a:endParaRPr lang="zh-CN" altLang="en-US" sz="3600" dirty="0" smtClean="0"/>
          </a:p>
        </p:txBody>
      </p:sp>
      <p:sp>
        <p:nvSpPr>
          <p:cNvPr id="221187" name="内容占位符 4"/>
          <p:cNvSpPr>
            <a:spLocks noGrp="1"/>
          </p:cNvSpPr>
          <p:nvPr>
            <p:ph idx="4294967295"/>
          </p:nvPr>
        </p:nvSpPr>
        <p:spPr>
          <a:xfrm>
            <a:off x="461553" y="5042081"/>
            <a:ext cx="8551817" cy="14398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Load queue</a:t>
            </a:r>
            <a:r>
              <a:rPr lang="en-US" altLang="zh-CN" sz="1400" dirty="0" smtClean="0">
                <a:solidFill>
                  <a:schemeClr val="tx1"/>
                </a:solidFill>
              </a:rPr>
              <a:t>: </a:t>
            </a:r>
            <a:r>
              <a:rPr lang="zh-CN" altLang="en-US" sz="1400" dirty="0" smtClean="0">
                <a:solidFill>
                  <a:schemeClr val="tx1"/>
                </a:solidFill>
              </a:rPr>
              <a:t>以程序序存储</a:t>
            </a:r>
            <a:r>
              <a:rPr lang="en-US" altLang="zh-CN" sz="1400" dirty="0" smtClean="0">
                <a:solidFill>
                  <a:schemeClr val="tx1"/>
                </a:solidFill>
              </a:rPr>
              <a:t>load</a:t>
            </a:r>
            <a:r>
              <a:rPr lang="zh-CN" altLang="en-US" sz="1400" dirty="0" smtClean="0">
                <a:solidFill>
                  <a:schemeClr val="tx1"/>
                </a:solidFill>
              </a:rPr>
              <a:t>指令，按照</a:t>
            </a:r>
            <a:r>
              <a:rPr lang="en-US" altLang="zh-CN" sz="1400" dirty="0" smtClean="0">
                <a:solidFill>
                  <a:schemeClr val="tx1"/>
                </a:solidFill>
              </a:rPr>
              <a:t>FIFO</a:t>
            </a:r>
            <a:r>
              <a:rPr lang="zh-CN" altLang="en-US" sz="1400" dirty="0" smtClean="0">
                <a:solidFill>
                  <a:schemeClr val="tx1"/>
                </a:solidFill>
              </a:rPr>
              <a:t>方式流出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Address generation</a:t>
            </a:r>
            <a:r>
              <a:rPr lang="en-US" altLang="zh-CN" sz="1400" dirty="0" smtClean="0">
                <a:solidFill>
                  <a:schemeClr val="tx1"/>
                </a:solidFill>
              </a:rPr>
              <a:t>: </a:t>
            </a:r>
            <a:r>
              <a:rPr lang="zh-CN" altLang="en-US" sz="1400" dirty="0" smtClean="0">
                <a:solidFill>
                  <a:schemeClr val="tx1"/>
                </a:solidFill>
              </a:rPr>
              <a:t>生成存储器访问有效地址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Store  queue</a:t>
            </a:r>
            <a:r>
              <a:rPr lang="en-US" altLang="zh-CN" sz="1400" dirty="0" smtClean="0">
                <a:solidFill>
                  <a:schemeClr val="tx1"/>
                </a:solidFill>
              </a:rPr>
              <a:t>:  </a:t>
            </a:r>
            <a:r>
              <a:rPr lang="zh-CN" altLang="en-US" sz="1400" dirty="0" smtClean="0">
                <a:solidFill>
                  <a:schemeClr val="tx1"/>
                </a:solidFill>
              </a:rPr>
              <a:t>以程序序存储</a:t>
            </a:r>
            <a:r>
              <a:rPr lang="en-US" altLang="zh-CN" sz="1400" dirty="0" smtClean="0">
                <a:solidFill>
                  <a:schemeClr val="tx1"/>
                </a:solidFill>
              </a:rPr>
              <a:t>store</a:t>
            </a:r>
            <a:r>
              <a:rPr lang="zh-CN" altLang="en-US" sz="1400" dirty="0" smtClean="0">
                <a:solidFill>
                  <a:schemeClr val="tx1"/>
                </a:solidFill>
              </a:rPr>
              <a:t>指令，按照</a:t>
            </a:r>
            <a:r>
              <a:rPr lang="en-US" altLang="zh-CN" sz="1400" dirty="0" smtClean="0">
                <a:solidFill>
                  <a:schemeClr val="tx1"/>
                </a:solidFill>
              </a:rPr>
              <a:t>FIFO</a:t>
            </a:r>
            <a:r>
              <a:rPr lang="zh-CN" altLang="en-US" sz="1400" dirty="0" smtClean="0">
                <a:solidFill>
                  <a:schemeClr val="tx1"/>
                </a:solidFill>
              </a:rPr>
              <a:t>方式流出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Store buffer</a:t>
            </a:r>
            <a:r>
              <a:rPr lang="en-US" altLang="zh-CN" sz="1400" dirty="0" smtClean="0">
                <a:solidFill>
                  <a:schemeClr val="tx1"/>
                </a:solidFill>
              </a:rPr>
              <a:t>: </a:t>
            </a:r>
            <a:r>
              <a:rPr lang="zh-CN" altLang="en-US" sz="1400" dirty="0" smtClean="0">
                <a:solidFill>
                  <a:schemeClr val="tx1"/>
                </a:solidFill>
              </a:rPr>
              <a:t>以程序序保留</a:t>
            </a:r>
            <a:r>
              <a:rPr lang="en-US" altLang="zh-CN" sz="1400" dirty="0" smtClean="0">
                <a:solidFill>
                  <a:schemeClr val="tx1"/>
                </a:solidFill>
              </a:rPr>
              <a:t>store</a:t>
            </a:r>
            <a:r>
              <a:rPr lang="zh-CN" altLang="en-US" sz="1400" dirty="0" smtClean="0">
                <a:solidFill>
                  <a:schemeClr val="tx1"/>
                </a:solidFill>
              </a:rPr>
              <a:t>操作（有效地址，值），一直到其成为最早的</a:t>
            </a:r>
            <a:r>
              <a:rPr lang="en-US" altLang="zh-CN" sz="1400" dirty="0" smtClean="0">
                <a:solidFill>
                  <a:schemeClr val="tx1"/>
                </a:solidFill>
              </a:rPr>
              <a:t>store</a:t>
            </a:r>
            <a:r>
              <a:rPr lang="zh-CN" altLang="en-US" sz="1400" dirty="0" smtClean="0">
                <a:solidFill>
                  <a:schemeClr val="tx1"/>
                </a:solidFill>
              </a:rPr>
              <a:t>操作，才实际更新存储器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 smtClean="0"/>
          </a:p>
        </p:txBody>
      </p:sp>
      <p:pic>
        <p:nvPicPr>
          <p:cNvPr id="221190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023540"/>
            <a:ext cx="6911975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8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Coarse-Grain Multithreading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32" y="1042344"/>
            <a:ext cx="6477000" cy="2647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" y="3830326"/>
            <a:ext cx="7174384" cy="28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CGMT Context swap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1" y="1557347"/>
            <a:ext cx="8661185" cy="38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58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标题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Fine-Grain Multithreading</a:t>
            </a:r>
            <a:endParaRPr lang="zh-CN" altLang="en-US" smtClean="0"/>
          </a:p>
        </p:txBody>
      </p:sp>
      <p:sp>
        <p:nvSpPr>
          <p:cNvPr id="264205" name="内容占位符 3"/>
          <p:cNvSpPr>
            <a:spLocks noGrp="1"/>
          </p:cNvSpPr>
          <p:nvPr>
            <p:ph idx="1"/>
          </p:nvPr>
        </p:nvSpPr>
        <p:spPr>
          <a:xfrm>
            <a:off x="4226011" y="1258432"/>
            <a:ext cx="4460789" cy="50518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细粒度多线程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多个线程的指令交叉执行</a:t>
            </a:r>
            <a:endParaRPr lang="en-US" altLang="zh-CN" dirty="0" smtClean="0"/>
          </a:p>
          <a:p>
            <a:r>
              <a:rPr lang="zh-CN" altLang="zh-CN" dirty="0" smtClean="0"/>
              <a:t>如果基于细粒度的时钟周期交叉运行模式，结果怎样？</a:t>
            </a:r>
          </a:p>
          <a:p>
            <a:pPr lvl="1"/>
            <a:r>
              <a:rPr lang="zh-CN" altLang="en-US" dirty="0" smtClean="0"/>
              <a:t>减少甚至消除垂直方向的浪费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仍然存在水平方向的浪费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588491" y="1525017"/>
            <a:ext cx="2870200" cy="4317541"/>
            <a:chOff x="971550" y="1487947"/>
            <a:chExt cx="2870200" cy="4317541"/>
          </a:xfrm>
        </p:grpSpPr>
        <p:grpSp>
          <p:nvGrpSpPr>
            <p:cNvPr id="264197" name="Group 51"/>
            <p:cNvGrpSpPr>
              <a:grpSpLocks/>
            </p:cNvGrpSpPr>
            <p:nvPr/>
          </p:nvGrpSpPr>
          <p:grpSpPr bwMode="auto">
            <a:xfrm>
              <a:off x="2573338" y="2225675"/>
              <a:ext cx="1141412" cy="3579813"/>
              <a:chOff x="1615" y="1094"/>
              <a:chExt cx="719" cy="2255"/>
            </a:xfrm>
          </p:grpSpPr>
          <p:sp>
            <p:nvSpPr>
              <p:cNvPr id="264206" name="Rectangle 52"/>
              <p:cNvSpPr>
                <a:spLocks noChangeArrowheads="1"/>
              </p:cNvSpPr>
              <p:nvPr/>
            </p:nvSpPr>
            <p:spPr bwMode="auto">
              <a:xfrm>
                <a:off x="1615" y="109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07" name="Rectangle 53"/>
              <p:cNvSpPr>
                <a:spLocks noChangeArrowheads="1"/>
              </p:cNvSpPr>
              <p:nvPr/>
            </p:nvSpPr>
            <p:spPr bwMode="auto">
              <a:xfrm>
                <a:off x="1807" y="109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08" name="Rectangle 54"/>
              <p:cNvSpPr>
                <a:spLocks noChangeArrowheads="1"/>
              </p:cNvSpPr>
              <p:nvPr/>
            </p:nvSpPr>
            <p:spPr bwMode="auto">
              <a:xfrm>
                <a:off x="1999" y="1094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09" name="Rectangle 55"/>
              <p:cNvSpPr>
                <a:spLocks noChangeArrowheads="1"/>
              </p:cNvSpPr>
              <p:nvPr/>
            </p:nvSpPr>
            <p:spPr bwMode="auto">
              <a:xfrm>
                <a:off x="2191" y="1094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0" name="Rectangle 56"/>
              <p:cNvSpPr>
                <a:spLocks noChangeArrowheads="1"/>
              </p:cNvSpPr>
              <p:nvPr/>
            </p:nvSpPr>
            <p:spPr bwMode="auto">
              <a:xfrm>
                <a:off x="1615" y="1286"/>
                <a:ext cx="143" cy="1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1" name="Rectangle 57"/>
              <p:cNvSpPr>
                <a:spLocks noChangeArrowheads="1"/>
              </p:cNvSpPr>
              <p:nvPr/>
            </p:nvSpPr>
            <p:spPr bwMode="auto">
              <a:xfrm>
                <a:off x="1807" y="1286"/>
                <a:ext cx="143" cy="1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2" name="Rectangle 58"/>
              <p:cNvSpPr>
                <a:spLocks noChangeArrowheads="1"/>
              </p:cNvSpPr>
              <p:nvPr/>
            </p:nvSpPr>
            <p:spPr bwMode="auto">
              <a:xfrm>
                <a:off x="1999" y="1286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3" name="Rectangle 59"/>
              <p:cNvSpPr>
                <a:spLocks noChangeArrowheads="1"/>
              </p:cNvSpPr>
              <p:nvPr/>
            </p:nvSpPr>
            <p:spPr bwMode="auto">
              <a:xfrm>
                <a:off x="2191" y="1286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4" name="Rectangle 60"/>
              <p:cNvSpPr>
                <a:spLocks noChangeArrowheads="1"/>
              </p:cNvSpPr>
              <p:nvPr/>
            </p:nvSpPr>
            <p:spPr bwMode="auto">
              <a:xfrm>
                <a:off x="1615" y="1478"/>
                <a:ext cx="143" cy="143"/>
              </a:xfrm>
              <a:prstGeom prst="rect">
                <a:avLst/>
              </a:prstGeom>
              <a:solidFill>
                <a:srgbClr val="FFFF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5" name="Rectangle 61"/>
              <p:cNvSpPr>
                <a:spLocks noChangeArrowheads="1"/>
              </p:cNvSpPr>
              <p:nvPr/>
            </p:nvSpPr>
            <p:spPr bwMode="auto">
              <a:xfrm>
                <a:off x="1807" y="1478"/>
                <a:ext cx="143" cy="143"/>
              </a:xfrm>
              <a:prstGeom prst="rect">
                <a:avLst/>
              </a:prstGeom>
              <a:solidFill>
                <a:srgbClr val="FFFF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6" name="Rectangle 62"/>
              <p:cNvSpPr>
                <a:spLocks noChangeArrowheads="1"/>
              </p:cNvSpPr>
              <p:nvPr/>
            </p:nvSpPr>
            <p:spPr bwMode="auto">
              <a:xfrm>
                <a:off x="1999" y="14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7" name="Rectangle 63"/>
              <p:cNvSpPr>
                <a:spLocks noChangeArrowheads="1"/>
              </p:cNvSpPr>
              <p:nvPr/>
            </p:nvSpPr>
            <p:spPr bwMode="auto">
              <a:xfrm>
                <a:off x="2191" y="14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8" name="Rectangle 64"/>
              <p:cNvSpPr>
                <a:spLocks noChangeArrowheads="1"/>
              </p:cNvSpPr>
              <p:nvPr/>
            </p:nvSpPr>
            <p:spPr bwMode="auto">
              <a:xfrm>
                <a:off x="1615" y="1670"/>
                <a:ext cx="143" cy="14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19" name="Rectangle 65"/>
              <p:cNvSpPr>
                <a:spLocks noChangeArrowheads="1"/>
              </p:cNvSpPr>
              <p:nvPr/>
            </p:nvSpPr>
            <p:spPr bwMode="auto">
              <a:xfrm>
                <a:off x="1807" y="1670"/>
                <a:ext cx="143" cy="14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0" name="Rectangle 66"/>
              <p:cNvSpPr>
                <a:spLocks noChangeArrowheads="1"/>
              </p:cNvSpPr>
              <p:nvPr/>
            </p:nvSpPr>
            <p:spPr bwMode="auto">
              <a:xfrm>
                <a:off x="1999" y="1670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1" name="Rectangle 67"/>
              <p:cNvSpPr>
                <a:spLocks noChangeArrowheads="1"/>
              </p:cNvSpPr>
              <p:nvPr/>
            </p:nvSpPr>
            <p:spPr bwMode="auto">
              <a:xfrm>
                <a:off x="2191" y="1670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2" name="Rectangle 68"/>
              <p:cNvSpPr>
                <a:spLocks noChangeArrowheads="1"/>
              </p:cNvSpPr>
              <p:nvPr/>
            </p:nvSpPr>
            <p:spPr bwMode="auto">
              <a:xfrm>
                <a:off x="1615" y="1862"/>
                <a:ext cx="143" cy="14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3" name="Rectangle 69"/>
              <p:cNvSpPr>
                <a:spLocks noChangeArrowheads="1"/>
              </p:cNvSpPr>
              <p:nvPr/>
            </p:nvSpPr>
            <p:spPr bwMode="auto">
              <a:xfrm>
                <a:off x="1807" y="186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4" name="Rectangle 70"/>
              <p:cNvSpPr>
                <a:spLocks noChangeArrowheads="1"/>
              </p:cNvSpPr>
              <p:nvPr/>
            </p:nvSpPr>
            <p:spPr bwMode="auto">
              <a:xfrm>
                <a:off x="1999" y="186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5" name="Rectangle 71"/>
              <p:cNvSpPr>
                <a:spLocks noChangeArrowheads="1"/>
              </p:cNvSpPr>
              <p:nvPr/>
            </p:nvSpPr>
            <p:spPr bwMode="auto">
              <a:xfrm>
                <a:off x="2191" y="186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6" name="Rectangle 72"/>
              <p:cNvSpPr>
                <a:spLocks noChangeArrowheads="1"/>
              </p:cNvSpPr>
              <p:nvPr/>
            </p:nvSpPr>
            <p:spPr bwMode="auto">
              <a:xfrm>
                <a:off x="1615" y="205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7" name="Rectangle 73"/>
              <p:cNvSpPr>
                <a:spLocks noChangeArrowheads="1"/>
              </p:cNvSpPr>
              <p:nvPr/>
            </p:nvSpPr>
            <p:spPr bwMode="auto">
              <a:xfrm>
                <a:off x="1807" y="205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8" name="Rectangle 74"/>
              <p:cNvSpPr>
                <a:spLocks noChangeArrowheads="1"/>
              </p:cNvSpPr>
              <p:nvPr/>
            </p:nvSpPr>
            <p:spPr bwMode="auto">
              <a:xfrm>
                <a:off x="1999" y="205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29" name="Rectangle 75"/>
              <p:cNvSpPr>
                <a:spLocks noChangeArrowheads="1"/>
              </p:cNvSpPr>
              <p:nvPr/>
            </p:nvSpPr>
            <p:spPr bwMode="auto">
              <a:xfrm>
                <a:off x="2191" y="205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0" name="Rectangle 76"/>
              <p:cNvSpPr>
                <a:spLocks noChangeArrowheads="1"/>
              </p:cNvSpPr>
              <p:nvPr/>
            </p:nvSpPr>
            <p:spPr bwMode="auto">
              <a:xfrm>
                <a:off x="1615" y="2246"/>
                <a:ext cx="143" cy="1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1" name="Rectangle 77"/>
              <p:cNvSpPr>
                <a:spLocks noChangeArrowheads="1"/>
              </p:cNvSpPr>
              <p:nvPr/>
            </p:nvSpPr>
            <p:spPr bwMode="auto">
              <a:xfrm>
                <a:off x="1807" y="2246"/>
                <a:ext cx="143" cy="1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2" name="Rectangle 78"/>
              <p:cNvSpPr>
                <a:spLocks noChangeArrowheads="1"/>
              </p:cNvSpPr>
              <p:nvPr/>
            </p:nvSpPr>
            <p:spPr bwMode="auto">
              <a:xfrm>
                <a:off x="1999" y="2246"/>
                <a:ext cx="143" cy="1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3" name="Rectangle 79"/>
              <p:cNvSpPr>
                <a:spLocks noChangeArrowheads="1"/>
              </p:cNvSpPr>
              <p:nvPr/>
            </p:nvSpPr>
            <p:spPr bwMode="auto">
              <a:xfrm>
                <a:off x="2191" y="2246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4" name="Rectangle 80"/>
              <p:cNvSpPr>
                <a:spLocks noChangeArrowheads="1"/>
              </p:cNvSpPr>
              <p:nvPr/>
            </p:nvSpPr>
            <p:spPr bwMode="auto">
              <a:xfrm>
                <a:off x="1615" y="2438"/>
                <a:ext cx="143" cy="143"/>
              </a:xfrm>
              <a:prstGeom prst="rect">
                <a:avLst/>
              </a:prstGeom>
              <a:solidFill>
                <a:srgbClr val="FFFF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5" name="Rectangle 81"/>
              <p:cNvSpPr>
                <a:spLocks noChangeArrowheads="1"/>
              </p:cNvSpPr>
              <p:nvPr/>
            </p:nvSpPr>
            <p:spPr bwMode="auto">
              <a:xfrm>
                <a:off x="1807" y="2438"/>
                <a:ext cx="143" cy="143"/>
              </a:xfrm>
              <a:prstGeom prst="rect">
                <a:avLst/>
              </a:prstGeom>
              <a:solidFill>
                <a:srgbClr val="FFFF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6" name="Rectangle 82"/>
              <p:cNvSpPr>
                <a:spLocks noChangeArrowheads="1"/>
              </p:cNvSpPr>
              <p:nvPr/>
            </p:nvSpPr>
            <p:spPr bwMode="auto">
              <a:xfrm>
                <a:off x="1999" y="243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7" name="Rectangle 83"/>
              <p:cNvSpPr>
                <a:spLocks noChangeArrowheads="1"/>
              </p:cNvSpPr>
              <p:nvPr/>
            </p:nvSpPr>
            <p:spPr bwMode="auto">
              <a:xfrm>
                <a:off x="2191" y="243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8" name="Rectangle 84"/>
              <p:cNvSpPr>
                <a:spLocks noChangeArrowheads="1"/>
              </p:cNvSpPr>
              <p:nvPr/>
            </p:nvSpPr>
            <p:spPr bwMode="auto">
              <a:xfrm>
                <a:off x="1615" y="2630"/>
                <a:ext cx="143" cy="14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39" name="Rectangle 85"/>
              <p:cNvSpPr>
                <a:spLocks noChangeArrowheads="1"/>
              </p:cNvSpPr>
              <p:nvPr/>
            </p:nvSpPr>
            <p:spPr bwMode="auto">
              <a:xfrm>
                <a:off x="1807" y="2630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0" name="Rectangle 86"/>
              <p:cNvSpPr>
                <a:spLocks noChangeArrowheads="1"/>
              </p:cNvSpPr>
              <p:nvPr/>
            </p:nvSpPr>
            <p:spPr bwMode="auto">
              <a:xfrm>
                <a:off x="1999" y="2630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1" name="Rectangle 87"/>
              <p:cNvSpPr>
                <a:spLocks noChangeArrowheads="1"/>
              </p:cNvSpPr>
              <p:nvPr/>
            </p:nvSpPr>
            <p:spPr bwMode="auto">
              <a:xfrm>
                <a:off x="2191" y="2630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2" name="Rectangle 88"/>
              <p:cNvSpPr>
                <a:spLocks noChangeArrowheads="1"/>
              </p:cNvSpPr>
              <p:nvPr/>
            </p:nvSpPr>
            <p:spPr bwMode="auto">
              <a:xfrm>
                <a:off x="1615" y="2822"/>
                <a:ext cx="143" cy="14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3" name="Rectangle 89"/>
              <p:cNvSpPr>
                <a:spLocks noChangeArrowheads="1"/>
              </p:cNvSpPr>
              <p:nvPr/>
            </p:nvSpPr>
            <p:spPr bwMode="auto">
              <a:xfrm>
                <a:off x="1807" y="2822"/>
                <a:ext cx="143" cy="14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4" name="Rectangle 90"/>
              <p:cNvSpPr>
                <a:spLocks noChangeArrowheads="1"/>
              </p:cNvSpPr>
              <p:nvPr/>
            </p:nvSpPr>
            <p:spPr bwMode="auto">
              <a:xfrm>
                <a:off x="1999" y="2822"/>
                <a:ext cx="143" cy="14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5" name="Rectangle 91"/>
              <p:cNvSpPr>
                <a:spLocks noChangeArrowheads="1"/>
              </p:cNvSpPr>
              <p:nvPr/>
            </p:nvSpPr>
            <p:spPr bwMode="auto">
              <a:xfrm>
                <a:off x="2191" y="2822"/>
                <a:ext cx="143" cy="14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6" name="Rectangle 92"/>
              <p:cNvSpPr>
                <a:spLocks noChangeArrowheads="1"/>
              </p:cNvSpPr>
              <p:nvPr/>
            </p:nvSpPr>
            <p:spPr bwMode="auto">
              <a:xfrm>
                <a:off x="1615" y="301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7" name="Rectangle 93"/>
              <p:cNvSpPr>
                <a:spLocks noChangeArrowheads="1"/>
              </p:cNvSpPr>
              <p:nvPr/>
            </p:nvSpPr>
            <p:spPr bwMode="auto">
              <a:xfrm>
                <a:off x="1807" y="301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8" name="Rectangle 94"/>
              <p:cNvSpPr>
                <a:spLocks noChangeArrowheads="1"/>
              </p:cNvSpPr>
              <p:nvPr/>
            </p:nvSpPr>
            <p:spPr bwMode="auto">
              <a:xfrm>
                <a:off x="1999" y="3014"/>
                <a:ext cx="143" cy="143"/>
              </a:xfrm>
              <a:prstGeom prst="rect">
                <a:avLst/>
              </a:prstGeom>
              <a:solidFill>
                <a:srgbClr val="5B9BD5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49" name="Rectangle 95"/>
              <p:cNvSpPr>
                <a:spLocks noChangeArrowheads="1"/>
              </p:cNvSpPr>
              <p:nvPr/>
            </p:nvSpPr>
            <p:spPr bwMode="auto">
              <a:xfrm>
                <a:off x="2191" y="3014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50" name="Rectangle 96"/>
              <p:cNvSpPr>
                <a:spLocks noChangeArrowheads="1"/>
              </p:cNvSpPr>
              <p:nvPr/>
            </p:nvSpPr>
            <p:spPr bwMode="auto">
              <a:xfrm>
                <a:off x="1615" y="3206"/>
                <a:ext cx="143" cy="1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51" name="Rectangle 97"/>
              <p:cNvSpPr>
                <a:spLocks noChangeArrowheads="1"/>
              </p:cNvSpPr>
              <p:nvPr/>
            </p:nvSpPr>
            <p:spPr bwMode="auto">
              <a:xfrm>
                <a:off x="1807" y="3206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52" name="Rectangle 98"/>
              <p:cNvSpPr>
                <a:spLocks noChangeArrowheads="1"/>
              </p:cNvSpPr>
              <p:nvPr/>
            </p:nvSpPr>
            <p:spPr bwMode="auto">
              <a:xfrm>
                <a:off x="1999" y="3206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4253" name="Rectangle 99"/>
              <p:cNvSpPr>
                <a:spLocks noChangeArrowheads="1"/>
              </p:cNvSpPr>
              <p:nvPr/>
            </p:nvSpPr>
            <p:spPr bwMode="auto">
              <a:xfrm>
                <a:off x="2191" y="3206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</p:grpSp>
        <p:sp>
          <p:nvSpPr>
            <p:cNvPr id="264198" name="Text Box 250"/>
            <p:cNvSpPr txBox="1">
              <a:spLocks noChangeArrowheads="1"/>
            </p:cNvSpPr>
            <p:nvPr/>
          </p:nvSpPr>
          <p:spPr bwMode="auto">
            <a:xfrm>
              <a:off x="2474055" y="1704976"/>
              <a:ext cx="121729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en-US" altLang="zh-CN" sz="1600" b="1" dirty="0">
                  <a:latin typeface="Arial Narrow" pitchFamily="34" charset="0"/>
                </a:rPr>
                <a:t>Fine-Grained</a:t>
              </a:r>
            </a:p>
          </p:txBody>
        </p:sp>
        <p:sp>
          <p:nvSpPr>
            <p:cNvPr id="264199" name="Line 49"/>
            <p:cNvSpPr>
              <a:spLocks noChangeShapeType="1"/>
            </p:cNvSpPr>
            <p:nvPr/>
          </p:nvSpPr>
          <p:spPr bwMode="auto">
            <a:xfrm>
              <a:off x="2579688" y="2124075"/>
              <a:ext cx="1217612" cy="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00" name="Text Box 50"/>
            <p:cNvSpPr txBox="1">
              <a:spLocks noChangeArrowheads="1"/>
            </p:cNvSpPr>
            <p:nvPr/>
          </p:nvSpPr>
          <p:spPr bwMode="auto">
            <a:xfrm>
              <a:off x="2497138" y="1487947"/>
              <a:ext cx="134461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Issue width</a:t>
              </a:r>
            </a:p>
          </p:txBody>
        </p:sp>
        <p:sp>
          <p:nvSpPr>
            <p:cNvPr id="264201" name="Line 52"/>
            <p:cNvSpPr>
              <a:spLocks noChangeShapeType="1"/>
            </p:cNvSpPr>
            <p:nvPr/>
          </p:nvSpPr>
          <p:spPr bwMode="auto">
            <a:xfrm flipH="1" flipV="1">
              <a:off x="1884363" y="2538413"/>
              <a:ext cx="688975" cy="79375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02" name="Text Box 53"/>
            <p:cNvSpPr txBox="1">
              <a:spLocks noChangeArrowheads="1"/>
            </p:cNvSpPr>
            <p:nvPr/>
          </p:nvSpPr>
          <p:spPr bwMode="auto">
            <a:xfrm>
              <a:off x="971550" y="2159000"/>
              <a:ext cx="1387475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Instruction issue</a:t>
              </a:r>
            </a:p>
          </p:txBody>
        </p:sp>
        <p:sp>
          <p:nvSpPr>
            <p:cNvPr id="264203" name="Line 49"/>
            <p:cNvSpPr>
              <a:spLocks noChangeShapeType="1"/>
            </p:cNvSpPr>
            <p:nvPr/>
          </p:nvSpPr>
          <p:spPr bwMode="auto">
            <a:xfrm>
              <a:off x="2139950" y="3386138"/>
              <a:ext cx="1588" cy="144780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04" name="Text Box 50"/>
            <p:cNvSpPr txBox="1">
              <a:spLocks noChangeArrowheads="1"/>
            </p:cNvSpPr>
            <p:nvPr/>
          </p:nvSpPr>
          <p:spPr bwMode="auto">
            <a:xfrm>
              <a:off x="1362075" y="3956050"/>
              <a:ext cx="64770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8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Fine-Grain Multithreading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209675"/>
            <a:ext cx="9172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3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647700" y="5715000"/>
            <a:ext cx="7848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265219" name="Group 3"/>
          <p:cNvGrpSpPr>
            <a:grpSpLocks/>
          </p:cNvGrpSpPr>
          <p:nvPr/>
        </p:nvGrpSpPr>
        <p:grpSpPr bwMode="auto">
          <a:xfrm>
            <a:off x="2825840" y="2128837"/>
            <a:ext cx="2452688" cy="4059238"/>
            <a:chOff x="1574" y="802"/>
            <a:chExt cx="1545" cy="2557"/>
          </a:xfrm>
        </p:grpSpPr>
        <p:grpSp>
          <p:nvGrpSpPr>
            <p:cNvPr id="265225" name="Group 4"/>
            <p:cNvGrpSpPr>
              <a:grpSpLocks/>
            </p:cNvGrpSpPr>
            <p:nvPr/>
          </p:nvGrpSpPr>
          <p:grpSpPr bwMode="auto">
            <a:xfrm>
              <a:off x="2352" y="1248"/>
              <a:ext cx="767" cy="2111"/>
              <a:chOff x="2352" y="1248"/>
              <a:chExt cx="767" cy="2111"/>
            </a:xfrm>
          </p:grpSpPr>
          <p:sp>
            <p:nvSpPr>
              <p:cNvPr id="265230" name="Rectangle 5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1" name="Rectangle 6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2" name="Rectangle 7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3" name="Rectangle 8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4" name="Rectangle 9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5" name="Rectangle 10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6" name="Rectangle 11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7" name="Rectangle 12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8" name="Rectangle 13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39" name="Rectangle 14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0" name="Rectangle 15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1" name="Rectangle 16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2" name="Rectangle 17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3" name="Rectangle 18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4" name="Rectangle 19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5" name="Rectangle 20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6" name="Rectangle 21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7" name="Rectangle 22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8" name="Rectangle 23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49" name="Rectangle 24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0" name="Rectangle 25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1" name="Rectangle 2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2" name="Rectangle 27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3" name="Rectangle 28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4" name="Rectangle 29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5" name="Rectangle 30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6" name="Rectangle 31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7" name="Rectangle 32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8" name="Rectangle 33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59" name="Rectangle 34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0" name="Rectangle 35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1" name="Rectangle 36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2" name="Rectangle 37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3" name="Rectangle 38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4" name="Rectangle 39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5" name="Rectangle 40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6" name="Rectangle 41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7" name="Rectangle 42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8" name="Rectangle 43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69" name="Rectangle 44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70" name="Rectangle 45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71" name="Rectangle 46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72" name="Rectangle 47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5273" name="Rectangle 48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</p:grpSp>
        <p:sp>
          <p:nvSpPr>
            <p:cNvPr id="265226" name="Line 49"/>
            <p:cNvSpPr>
              <a:spLocks noChangeShapeType="1"/>
            </p:cNvSpPr>
            <p:nvPr/>
          </p:nvSpPr>
          <p:spPr bwMode="auto">
            <a:xfrm>
              <a:off x="2352" y="1056"/>
              <a:ext cx="767" cy="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227" name="Text Box 50"/>
            <p:cNvSpPr txBox="1">
              <a:spLocks noChangeArrowheads="1"/>
            </p:cNvSpPr>
            <p:nvPr/>
          </p:nvSpPr>
          <p:spPr bwMode="auto">
            <a:xfrm>
              <a:off x="2294" y="802"/>
              <a:ext cx="789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Issue width</a:t>
              </a:r>
            </a:p>
          </p:txBody>
        </p:sp>
        <p:sp>
          <p:nvSpPr>
            <p:cNvPr id="265228" name="Line 51"/>
            <p:cNvSpPr>
              <a:spLocks noChangeShapeType="1"/>
            </p:cNvSpPr>
            <p:nvPr/>
          </p:nvSpPr>
          <p:spPr bwMode="auto">
            <a:xfrm>
              <a:off x="2064" y="1824"/>
              <a:ext cx="0" cy="911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229" name="Text Box 52"/>
            <p:cNvSpPr txBox="1">
              <a:spLocks noChangeArrowheads="1"/>
            </p:cNvSpPr>
            <p:nvPr/>
          </p:nvSpPr>
          <p:spPr bwMode="auto">
            <a:xfrm>
              <a:off x="1574" y="2183"/>
              <a:ext cx="4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Time</a:t>
              </a:r>
            </a:p>
          </p:txBody>
        </p:sp>
      </p:grpSp>
      <p:sp>
        <p:nvSpPr>
          <p:cNvPr id="265220" name="Text Box 5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F9B48F-C113-4BED-AAD1-BB0F669A88F7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5221" name="Text Box 5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5222" name="Text Box 5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4FA9CFA-7CB3-4B0C-A597-D01669829FBF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5223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Ideal Superscalar Multithreading 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dirty="0" err="1" smtClean="0"/>
              <a:t>Tullsen</a:t>
            </a:r>
            <a:r>
              <a:rPr lang="en-US" altLang="zh-CN" dirty="0" smtClean="0"/>
              <a:t>, Eggers, Levy, UW, 1995]</a:t>
            </a:r>
            <a:endParaRPr lang="zh-CN" altLang="en-US" dirty="0" smtClean="0"/>
          </a:p>
        </p:txBody>
      </p:sp>
      <p:sp>
        <p:nvSpPr>
          <p:cNvPr id="265224" name="内容占位符 2"/>
          <p:cNvSpPr>
            <a:spLocks noGrp="1"/>
          </p:cNvSpPr>
          <p:nvPr>
            <p:ph idx="1"/>
          </p:nvPr>
        </p:nvSpPr>
        <p:spPr>
          <a:xfrm>
            <a:off x="437356" y="1216615"/>
            <a:ext cx="8229600" cy="1596436"/>
          </a:xfrm>
        </p:spPr>
        <p:txBody>
          <a:bodyPr/>
          <a:lstStyle/>
          <a:p>
            <a:r>
              <a:rPr lang="zh-CN" altLang="zh-CN" dirty="0" smtClean="0"/>
              <a:t>采用多线程交叉模式使用多个</a:t>
            </a:r>
            <a:r>
              <a:rPr lang="en-US" altLang="zh-CN" dirty="0" smtClean="0"/>
              <a:t>issue slots</a:t>
            </a:r>
          </a:p>
          <a:p>
            <a:r>
              <a:rPr lang="en-US" altLang="zh-CN" dirty="0" smtClean="0"/>
              <a:t>Simultaneous Multithreading (SMT)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07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09D0C88-C482-41AE-A1AC-2572135FD269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6243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6244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CDF08FB-B996-4720-861F-629C097EDBCE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624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Simultaneous Multithreading (SMT) for OoO Superscalars</a:t>
            </a:r>
            <a:endParaRPr lang="zh-CN" altLang="en-US" smtClean="0"/>
          </a:p>
        </p:txBody>
      </p:sp>
      <p:sp>
        <p:nvSpPr>
          <p:cNvPr id="2662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“</a:t>
            </a:r>
            <a:r>
              <a:rPr lang="en-US" altLang="zh-CN" dirty="0" smtClean="0"/>
              <a:t>vertical</a:t>
            </a:r>
            <a:r>
              <a:rPr lang="zh-CN" altLang="zh-CN" dirty="0" smtClean="0"/>
              <a:t>”多线程：即某一时段每条流水线上运行一个线程</a:t>
            </a:r>
          </a:p>
          <a:p>
            <a:r>
              <a:rPr lang="en-US" altLang="zh-CN" dirty="0" smtClean="0"/>
              <a:t>SMT 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OoOSuperscalar</a:t>
            </a:r>
            <a:r>
              <a:rPr lang="zh-CN" altLang="zh-CN" dirty="0" smtClean="0"/>
              <a:t>细粒度控制技术在相同时钟周期运行多个线程的指令，以更好的利用系统资源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 </a:t>
            </a:r>
            <a:r>
              <a:rPr lang="en-US" altLang="zh-CN" dirty="0" smtClean="0"/>
              <a:t>AXP</a:t>
            </a:r>
            <a:r>
              <a:rPr lang="zh-CN" altLang="en-US" dirty="0" smtClean="0"/>
              <a:t> </a:t>
            </a:r>
            <a:r>
              <a:rPr lang="en-US" altLang="zh-CN" dirty="0" smtClean="0"/>
              <a:t>21464</a:t>
            </a:r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Nehalem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i7</a:t>
            </a:r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Power5</a:t>
            </a:r>
            <a:endParaRPr lang="zh-CN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648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9C41844-351D-47EE-BB80-3022BE290D85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8291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8292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273732-35A9-4C1A-B7DC-98F2863237FA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8293" name="标题 1"/>
          <p:cNvSpPr>
            <a:spLocks noGrp="1"/>
          </p:cNvSpPr>
          <p:nvPr>
            <p:ph type="title"/>
          </p:nvPr>
        </p:nvSpPr>
        <p:spPr>
          <a:xfrm>
            <a:off x="1371728" y="243683"/>
            <a:ext cx="7654705" cy="78461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O-o-O Simultaneous Multithreading</a:t>
            </a:r>
            <a:br>
              <a:rPr lang="en-US" altLang="zh-CN" sz="2000" dirty="0" smtClean="0"/>
            </a:b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Tullsen</a:t>
            </a:r>
            <a:r>
              <a:rPr lang="en-US" altLang="zh-CN" sz="2000" dirty="0" smtClean="0"/>
              <a:t>, Eggers, </a:t>
            </a:r>
            <a:r>
              <a:rPr lang="en-US" altLang="zh-CN" sz="2000" dirty="0" err="1" smtClean="0"/>
              <a:t>Emer</a:t>
            </a:r>
            <a:r>
              <a:rPr lang="en-US" altLang="zh-CN" sz="2000" dirty="0" smtClean="0"/>
              <a:t>, Levy, </a:t>
            </a:r>
            <a:r>
              <a:rPr lang="en-US" altLang="zh-CN" sz="2000" dirty="0" err="1" smtClean="0"/>
              <a:t>Stamm</a:t>
            </a:r>
            <a:r>
              <a:rPr lang="en-US" altLang="zh-CN" sz="2000" dirty="0" smtClean="0"/>
              <a:t>, Lo, DEC/UW, 1996]</a:t>
            </a:r>
            <a:br>
              <a:rPr lang="en-US" altLang="zh-CN" sz="2000" dirty="0" smtClean="0"/>
            </a:br>
            <a:endParaRPr lang="zh-CN" altLang="en-US" sz="2000" dirty="0" smtClean="0"/>
          </a:p>
        </p:txBody>
      </p:sp>
      <p:sp>
        <p:nvSpPr>
          <p:cNvPr id="2682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增加多上下文切换以及取指引擎可以从多个线程取指令，并可同时发射</a:t>
            </a:r>
          </a:p>
          <a:p>
            <a:r>
              <a:rPr lang="zh-CN" altLang="zh-CN" dirty="0" smtClean="0"/>
              <a:t>使用</a:t>
            </a:r>
            <a:r>
              <a:rPr lang="en-US" altLang="zh-CN" dirty="0" err="1" smtClean="0"/>
              <a:t>OoO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Out-of-Order) superscalar</a:t>
            </a:r>
            <a:r>
              <a:rPr lang="zh-CN" altLang="zh-CN" dirty="0" smtClean="0"/>
              <a:t>处理器的发射宽度，从发射队列中选择指令发射，这些指令可来源于多个线程</a:t>
            </a:r>
          </a:p>
          <a:p>
            <a:r>
              <a:rPr lang="en-US" altLang="zh-CN" dirty="0" err="1" smtClean="0"/>
              <a:t>OoO</a:t>
            </a:r>
            <a:r>
              <a:rPr lang="en-US" altLang="zh-CN" dirty="0" smtClean="0"/>
              <a:t> </a:t>
            </a:r>
            <a:r>
              <a:rPr lang="zh-CN" altLang="zh-CN" dirty="0" smtClean="0"/>
              <a:t>指令窗口已经具备从多个线程调度指令的绝大多数电路</a:t>
            </a:r>
          </a:p>
          <a:p>
            <a:r>
              <a:rPr lang="zh-CN" altLang="zh-CN" dirty="0" smtClean="0"/>
              <a:t>任何单线程程序可以使用整个系统资源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470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30" y="1631093"/>
            <a:ext cx="9151675" cy="32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4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781"/>
            <a:ext cx="9146060" cy="32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585788" y="1101725"/>
            <a:ext cx="3922712" cy="1038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0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en-US" altLang="zh-CN">
                <a:solidFill>
                  <a:srgbClr val="000000"/>
                </a:solidFill>
              </a:rPr>
              <a:t>For regions with high thread level parallelism (TLP) entire machine width is shared by all threads</a:t>
            </a:r>
          </a:p>
        </p:txBody>
      </p:sp>
      <p:grpSp>
        <p:nvGrpSpPr>
          <p:cNvPr id="269315" name="Group 3"/>
          <p:cNvGrpSpPr>
            <a:grpSpLocks/>
          </p:cNvGrpSpPr>
          <p:nvPr/>
        </p:nvGrpSpPr>
        <p:grpSpPr bwMode="auto">
          <a:xfrm>
            <a:off x="546100" y="2112963"/>
            <a:ext cx="2452688" cy="4076700"/>
            <a:chOff x="344" y="1331"/>
            <a:chExt cx="1545" cy="2568"/>
          </a:xfrm>
        </p:grpSpPr>
        <p:grpSp>
          <p:nvGrpSpPr>
            <p:cNvPr id="269369" name="Group 4"/>
            <p:cNvGrpSpPr>
              <a:grpSpLocks/>
            </p:cNvGrpSpPr>
            <p:nvPr/>
          </p:nvGrpSpPr>
          <p:grpSpPr bwMode="auto">
            <a:xfrm>
              <a:off x="1122" y="1788"/>
              <a:ext cx="767" cy="2111"/>
              <a:chOff x="1122" y="1788"/>
              <a:chExt cx="767" cy="2111"/>
            </a:xfrm>
          </p:grpSpPr>
          <p:sp>
            <p:nvSpPr>
              <p:cNvPr id="269374" name="Rectangle 5"/>
              <p:cNvSpPr>
                <a:spLocks noChangeArrowheads="1"/>
              </p:cNvSpPr>
              <p:nvPr/>
            </p:nvSpPr>
            <p:spPr bwMode="auto">
              <a:xfrm>
                <a:off x="1122" y="178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75" name="Rectangle 6"/>
              <p:cNvSpPr>
                <a:spLocks noChangeArrowheads="1"/>
              </p:cNvSpPr>
              <p:nvPr/>
            </p:nvSpPr>
            <p:spPr bwMode="auto">
              <a:xfrm>
                <a:off x="1314" y="178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76" name="Rectangle 7"/>
              <p:cNvSpPr>
                <a:spLocks noChangeArrowheads="1"/>
              </p:cNvSpPr>
              <p:nvPr/>
            </p:nvSpPr>
            <p:spPr bwMode="auto">
              <a:xfrm>
                <a:off x="1506" y="178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77" name="Rectangle 8"/>
              <p:cNvSpPr>
                <a:spLocks noChangeArrowheads="1"/>
              </p:cNvSpPr>
              <p:nvPr/>
            </p:nvSpPr>
            <p:spPr bwMode="auto">
              <a:xfrm>
                <a:off x="1698" y="178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78" name="Rectangle 9"/>
              <p:cNvSpPr>
                <a:spLocks noChangeArrowheads="1"/>
              </p:cNvSpPr>
              <p:nvPr/>
            </p:nvSpPr>
            <p:spPr bwMode="auto">
              <a:xfrm>
                <a:off x="1122" y="1980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79" name="Rectangle 10"/>
              <p:cNvSpPr>
                <a:spLocks noChangeArrowheads="1"/>
              </p:cNvSpPr>
              <p:nvPr/>
            </p:nvSpPr>
            <p:spPr bwMode="auto">
              <a:xfrm>
                <a:off x="1314" y="1980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0" name="Rectangle 11"/>
              <p:cNvSpPr>
                <a:spLocks noChangeArrowheads="1"/>
              </p:cNvSpPr>
              <p:nvPr/>
            </p:nvSpPr>
            <p:spPr bwMode="auto">
              <a:xfrm>
                <a:off x="1506" y="1980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1" name="Rectangle 12"/>
              <p:cNvSpPr>
                <a:spLocks noChangeArrowheads="1"/>
              </p:cNvSpPr>
              <p:nvPr/>
            </p:nvSpPr>
            <p:spPr bwMode="auto">
              <a:xfrm>
                <a:off x="1698" y="1980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2" name="Rectangle 13"/>
              <p:cNvSpPr>
                <a:spLocks noChangeArrowheads="1"/>
              </p:cNvSpPr>
              <p:nvPr/>
            </p:nvSpPr>
            <p:spPr bwMode="auto">
              <a:xfrm>
                <a:off x="1122" y="2172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3" name="Rectangle 14"/>
              <p:cNvSpPr>
                <a:spLocks noChangeArrowheads="1"/>
              </p:cNvSpPr>
              <p:nvPr/>
            </p:nvSpPr>
            <p:spPr bwMode="auto">
              <a:xfrm>
                <a:off x="1314" y="2172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4" name="Rectangle 15"/>
              <p:cNvSpPr>
                <a:spLocks noChangeArrowheads="1"/>
              </p:cNvSpPr>
              <p:nvPr/>
            </p:nvSpPr>
            <p:spPr bwMode="auto">
              <a:xfrm>
                <a:off x="1506" y="2172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5" name="Rectangle 16"/>
              <p:cNvSpPr>
                <a:spLocks noChangeArrowheads="1"/>
              </p:cNvSpPr>
              <p:nvPr/>
            </p:nvSpPr>
            <p:spPr bwMode="auto">
              <a:xfrm>
                <a:off x="1698" y="217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6" name="Rectangle 17"/>
              <p:cNvSpPr>
                <a:spLocks noChangeArrowheads="1"/>
              </p:cNvSpPr>
              <p:nvPr/>
            </p:nvSpPr>
            <p:spPr bwMode="auto">
              <a:xfrm>
                <a:off x="1122" y="2364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7" name="Rectangle 18"/>
              <p:cNvSpPr>
                <a:spLocks noChangeArrowheads="1"/>
              </p:cNvSpPr>
              <p:nvPr/>
            </p:nvSpPr>
            <p:spPr bwMode="auto">
              <a:xfrm>
                <a:off x="1314" y="2364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8" name="Rectangle 19"/>
              <p:cNvSpPr>
                <a:spLocks noChangeArrowheads="1"/>
              </p:cNvSpPr>
              <p:nvPr/>
            </p:nvSpPr>
            <p:spPr bwMode="auto">
              <a:xfrm>
                <a:off x="1506" y="2364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89" name="Rectangle 20"/>
              <p:cNvSpPr>
                <a:spLocks noChangeArrowheads="1"/>
              </p:cNvSpPr>
              <p:nvPr/>
            </p:nvSpPr>
            <p:spPr bwMode="auto">
              <a:xfrm>
                <a:off x="1698" y="2364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0" name="Rectangle 21"/>
              <p:cNvSpPr>
                <a:spLocks noChangeArrowheads="1"/>
              </p:cNvSpPr>
              <p:nvPr/>
            </p:nvSpPr>
            <p:spPr bwMode="auto">
              <a:xfrm>
                <a:off x="1122" y="2556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1" name="Rectangle 22"/>
              <p:cNvSpPr>
                <a:spLocks noChangeArrowheads="1"/>
              </p:cNvSpPr>
              <p:nvPr/>
            </p:nvSpPr>
            <p:spPr bwMode="auto">
              <a:xfrm>
                <a:off x="1314" y="255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2" name="Rectangle 23"/>
              <p:cNvSpPr>
                <a:spLocks noChangeArrowheads="1"/>
              </p:cNvSpPr>
              <p:nvPr/>
            </p:nvSpPr>
            <p:spPr bwMode="auto">
              <a:xfrm>
                <a:off x="1506" y="255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3" name="Rectangle 24"/>
              <p:cNvSpPr>
                <a:spLocks noChangeArrowheads="1"/>
              </p:cNvSpPr>
              <p:nvPr/>
            </p:nvSpPr>
            <p:spPr bwMode="auto">
              <a:xfrm>
                <a:off x="1698" y="2556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4" name="Rectangle 25"/>
              <p:cNvSpPr>
                <a:spLocks noChangeArrowheads="1"/>
              </p:cNvSpPr>
              <p:nvPr/>
            </p:nvSpPr>
            <p:spPr bwMode="auto">
              <a:xfrm>
                <a:off x="1122" y="274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5" name="Rectangle 26"/>
              <p:cNvSpPr>
                <a:spLocks noChangeArrowheads="1"/>
              </p:cNvSpPr>
              <p:nvPr/>
            </p:nvSpPr>
            <p:spPr bwMode="auto">
              <a:xfrm>
                <a:off x="1314" y="274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6" name="Rectangle 27"/>
              <p:cNvSpPr>
                <a:spLocks noChangeArrowheads="1"/>
              </p:cNvSpPr>
              <p:nvPr/>
            </p:nvSpPr>
            <p:spPr bwMode="auto">
              <a:xfrm>
                <a:off x="1506" y="2748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7" name="Rectangle 28"/>
              <p:cNvSpPr>
                <a:spLocks noChangeArrowheads="1"/>
              </p:cNvSpPr>
              <p:nvPr/>
            </p:nvSpPr>
            <p:spPr bwMode="auto">
              <a:xfrm>
                <a:off x="1698" y="2748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8" name="Rectangle 29"/>
              <p:cNvSpPr>
                <a:spLocks noChangeArrowheads="1"/>
              </p:cNvSpPr>
              <p:nvPr/>
            </p:nvSpPr>
            <p:spPr bwMode="auto">
              <a:xfrm>
                <a:off x="1122" y="2940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399" name="Rectangle 30"/>
              <p:cNvSpPr>
                <a:spLocks noChangeArrowheads="1"/>
              </p:cNvSpPr>
              <p:nvPr/>
            </p:nvSpPr>
            <p:spPr bwMode="auto">
              <a:xfrm>
                <a:off x="1314" y="2940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0" name="Rectangle 31"/>
              <p:cNvSpPr>
                <a:spLocks noChangeArrowheads="1"/>
              </p:cNvSpPr>
              <p:nvPr/>
            </p:nvSpPr>
            <p:spPr bwMode="auto">
              <a:xfrm>
                <a:off x="1506" y="2940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1" name="Rectangle 32"/>
              <p:cNvSpPr>
                <a:spLocks noChangeArrowheads="1"/>
              </p:cNvSpPr>
              <p:nvPr/>
            </p:nvSpPr>
            <p:spPr bwMode="auto">
              <a:xfrm>
                <a:off x="1698" y="2940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2" name="Rectangle 33"/>
              <p:cNvSpPr>
                <a:spLocks noChangeArrowheads="1"/>
              </p:cNvSpPr>
              <p:nvPr/>
            </p:nvSpPr>
            <p:spPr bwMode="auto">
              <a:xfrm>
                <a:off x="1122" y="3132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3" name="Rectangle 34"/>
              <p:cNvSpPr>
                <a:spLocks noChangeArrowheads="1"/>
              </p:cNvSpPr>
              <p:nvPr/>
            </p:nvSpPr>
            <p:spPr bwMode="auto">
              <a:xfrm>
                <a:off x="1314" y="3132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4" name="Rectangle 35"/>
              <p:cNvSpPr>
                <a:spLocks noChangeArrowheads="1"/>
              </p:cNvSpPr>
              <p:nvPr/>
            </p:nvSpPr>
            <p:spPr bwMode="auto">
              <a:xfrm>
                <a:off x="1506" y="3132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5" name="Rectangle 36"/>
              <p:cNvSpPr>
                <a:spLocks noChangeArrowheads="1"/>
              </p:cNvSpPr>
              <p:nvPr/>
            </p:nvSpPr>
            <p:spPr bwMode="auto">
              <a:xfrm>
                <a:off x="1698" y="3132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6" name="Rectangle 37"/>
              <p:cNvSpPr>
                <a:spLocks noChangeArrowheads="1"/>
              </p:cNvSpPr>
              <p:nvPr/>
            </p:nvSpPr>
            <p:spPr bwMode="auto">
              <a:xfrm>
                <a:off x="1122" y="3324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7" name="Rectangle 38"/>
              <p:cNvSpPr>
                <a:spLocks noChangeArrowheads="1"/>
              </p:cNvSpPr>
              <p:nvPr/>
            </p:nvSpPr>
            <p:spPr bwMode="auto">
              <a:xfrm>
                <a:off x="1314" y="3324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8" name="Rectangle 39"/>
              <p:cNvSpPr>
                <a:spLocks noChangeArrowheads="1"/>
              </p:cNvSpPr>
              <p:nvPr/>
            </p:nvSpPr>
            <p:spPr bwMode="auto">
              <a:xfrm>
                <a:off x="1506" y="3324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09" name="Rectangle 40"/>
              <p:cNvSpPr>
                <a:spLocks noChangeArrowheads="1"/>
              </p:cNvSpPr>
              <p:nvPr/>
            </p:nvSpPr>
            <p:spPr bwMode="auto">
              <a:xfrm>
                <a:off x="1698" y="3324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0" name="Rectangle 41"/>
              <p:cNvSpPr>
                <a:spLocks noChangeArrowheads="1"/>
              </p:cNvSpPr>
              <p:nvPr/>
            </p:nvSpPr>
            <p:spPr bwMode="auto">
              <a:xfrm>
                <a:off x="1122" y="351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1" name="Rectangle 42"/>
              <p:cNvSpPr>
                <a:spLocks noChangeArrowheads="1"/>
              </p:cNvSpPr>
              <p:nvPr/>
            </p:nvSpPr>
            <p:spPr bwMode="auto">
              <a:xfrm>
                <a:off x="1314" y="351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2" name="Rectangle 43"/>
              <p:cNvSpPr>
                <a:spLocks noChangeArrowheads="1"/>
              </p:cNvSpPr>
              <p:nvPr/>
            </p:nvSpPr>
            <p:spPr bwMode="auto">
              <a:xfrm>
                <a:off x="1506" y="351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3" name="Rectangle 44"/>
              <p:cNvSpPr>
                <a:spLocks noChangeArrowheads="1"/>
              </p:cNvSpPr>
              <p:nvPr/>
            </p:nvSpPr>
            <p:spPr bwMode="auto">
              <a:xfrm>
                <a:off x="1698" y="3516"/>
                <a:ext cx="191" cy="1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4" name="Rectangle 45"/>
              <p:cNvSpPr>
                <a:spLocks noChangeArrowheads="1"/>
              </p:cNvSpPr>
              <p:nvPr/>
            </p:nvSpPr>
            <p:spPr bwMode="auto">
              <a:xfrm>
                <a:off x="1122" y="3708"/>
                <a:ext cx="191" cy="1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5" name="Rectangle 46"/>
              <p:cNvSpPr>
                <a:spLocks noChangeArrowheads="1"/>
              </p:cNvSpPr>
              <p:nvPr/>
            </p:nvSpPr>
            <p:spPr bwMode="auto">
              <a:xfrm>
                <a:off x="1314" y="3708"/>
                <a:ext cx="191" cy="191"/>
              </a:xfrm>
              <a:prstGeom prst="rect">
                <a:avLst/>
              </a:prstGeom>
              <a:solidFill>
                <a:srgbClr val="9999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6" name="Rectangle 47"/>
              <p:cNvSpPr>
                <a:spLocks noChangeArrowheads="1"/>
              </p:cNvSpPr>
              <p:nvPr/>
            </p:nvSpPr>
            <p:spPr bwMode="auto">
              <a:xfrm>
                <a:off x="1506" y="3708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69417" name="Rectangle 48"/>
              <p:cNvSpPr>
                <a:spLocks noChangeArrowheads="1"/>
              </p:cNvSpPr>
              <p:nvPr/>
            </p:nvSpPr>
            <p:spPr bwMode="auto">
              <a:xfrm>
                <a:off x="1698" y="3708"/>
                <a:ext cx="191" cy="19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</p:grpSp>
        <p:sp>
          <p:nvSpPr>
            <p:cNvPr id="269370" name="Line 49"/>
            <p:cNvSpPr>
              <a:spLocks noChangeShapeType="1"/>
            </p:cNvSpPr>
            <p:nvPr/>
          </p:nvSpPr>
          <p:spPr bwMode="auto">
            <a:xfrm>
              <a:off x="1122" y="1596"/>
              <a:ext cx="767" cy="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71" name="Text Box 50"/>
            <p:cNvSpPr txBox="1">
              <a:spLocks noChangeArrowheads="1"/>
            </p:cNvSpPr>
            <p:nvPr/>
          </p:nvSpPr>
          <p:spPr bwMode="auto">
            <a:xfrm>
              <a:off x="1064" y="1331"/>
              <a:ext cx="789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Issue width</a:t>
              </a:r>
            </a:p>
          </p:txBody>
        </p:sp>
        <p:sp>
          <p:nvSpPr>
            <p:cNvPr id="269372" name="Line 51"/>
            <p:cNvSpPr>
              <a:spLocks noChangeShapeType="1"/>
            </p:cNvSpPr>
            <p:nvPr/>
          </p:nvSpPr>
          <p:spPr bwMode="auto">
            <a:xfrm>
              <a:off x="834" y="2364"/>
              <a:ext cx="0" cy="911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73" name="Text Box 52"/>
            <p:cNvSpPr txBox="1">
              <a:spLocks noChangeArrowheads="1"/>
            </p:cNvSpPr>
            <p:nvPr/>
          </p:nvSpPr>
          <p:spPr bwMode="auto">
            <a:xfrm>
              <a:off x="344" y="2723"/>
              <a:ext cx="4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0000"/>
                  </a:solidFill>
                </a:rPr>
                <a:t>Time</a:t>
              </a:r>
            </a:p>
          </p:txBody>
        </p:sp>
      </p:grpSp>
      <p:sp>
        <p:nvSpPr>
          <p:cNvPr id="269316" name="Text Box 53"/>
          <p:cNvSpPr txBox="1">
            <a:spLocks noChangeArrowheads="1"/>
          </p:cNvSpPr>
          <p:nvPr/>
        </p:nvSpPr>
        <p:spPr bwMode="auto">
          <a:xfrm>
            <a:off x="5775325" y="2112963"/>
            <a:ext cx="12541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Issue width</a:t>
            </a:r>
          </a:p>
        </p:txBody>
      </p:sp>
      <p:sp>
        <p:nvSpPr>
          <p:cNvPr id="269317" name="Rectangle 54"/>
          <p:cNvSpPr>
            <a:spLocks noChangeArrowheads="1"/>
          </p:cNvSpPr>
          <p:nvPr/>
        </p:nvSpPr>
        <p:spPr bwMode="auto">
          <a:xfrm>
            <a:off x="5867400" y="2838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18" name="Rectangle 55"/>
          <p:cNvSpPr>
            <a:spLocks noChangeArrowheads="1"/>
          </p:cNvSpPr>
          <p:nvPr/>
        </p:nvSpPr>
        <p:spPr bwMode="auto">
          <a:xfrm>
            <a:off x="6172200" y="2838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19" name="Rectangle 56"/>
          <p:cNvSpPr>
            <a:spLocks noChangeArrowheads="1"/>
          </p:cNvSpPr>
          <p:nvPr/>
        </p:nvSpPr>
        <p:spPr bwMode="auto">
          <a:xfrm>
            <a:off x="6477000" y="2838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0" name="Rectangle 57"/>
          <p:cNvSpPr>
            <a:spLocks noChangeArrowheads="1"/>
          </p:cNvSpPr>
          <p:nvPr/>
        </p:nvSpPr>
        <p:spPr bwMode="auto">
          <a:xfrm>
            <a:off x="6781800" y="2838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1" name="Rectangle 58"/>
          <p:cNvSpPr>
            <a:spLocks noChangeArrowheads="1"/>
          </p:cNvSpPr>
          <p:nvPr/>
        </p:nvSpPr>
        <p:spPr bwMode="auto">
          <a:xfrm>
            <a:off x="5867400" y="31432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2" name="Rectangle 59"/>
          <p:cNvSpPr>
            <a:spLocks noChangeArrowheads="1"/>
          </p:cNvSpPr>
          <p:nvPr/>
        </p:nvSpPr>
        <p:spPr bwMode="auto">
          <a:xfrm>
            <a:off x="6172200" y="31432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3" name="Rectangle 60"/>
          <p:cNvSpPr>
            <a:spLocks noChangeArrowheads="1"/>
          </p:cNvSpPr>
          <p:nvPr/>
        </p:nvSpPr>
        <p:spPr bwMode="auto">
          <a:xfrm>
            <a:off x="6477000" y="31432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4" name="Rectangle 61"/>
          <p:cNvSpPr>
            <a:spLocks noChangeArrowheads="1"/>
          </p:cNvSpPr>
          <p:nvPr/>
        </p:nvSpPr>
        <p:spPr bwMode="auto">
          <a:xfrm>
            <a:off x="6781800" y="31432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5" name="Rectangle 62"/>
          <p:cNvSpPr>
            <a:spLocks noChangeArrowheads="1"/>
          </p:cNvSpPr>
          <p:nvPr/>
        </p:nvSpPr>
        <p:spPr bwMode="auto">
          <a:xfrm>
            <a:off x="5867400" y="34480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6" name="Rectangle 63"/>
          <p:cNvSpPr>
            <a:spLocks noChangeArrowheads="1"/>
          </p:cNvSpPr>
          <p:nvPr/>
        </p:nvSpPr>
        <p:spPr bwMode="auto">
          <a:xfrm>
            <a:off x="6172200" y="34480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7" name="Rectangle 64"/>
          <p:cNvSpPr>
            <a:spLocks noChangeArrowheads="1"/>
          </p:cNvSpPr>
          <p:nvPr/>
        </p:nvSpPr>
        <p:spPr bwMode="auto">
          <a:xfrm>
            <a:off x="6477000" y="34480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8" name="Rectangle 65"/>
          <p:cNvSpPr>
            <a:spLocks noChangeArrowheads="1"/>
          </p:cNvSpPr>
          <p:nvPr/>
        </p:nvSpPr>
        <p:spPr bwMode="auto">
          <a:xfrm>
            <a:off x="6781800" y="34480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29" name="Rectangle 66"/>
          <p:cNvSpPr>
            <a:spLocks noChangeArrowheads="1"/>
          </p:cNvSpPr>
          <p:nvPr/>
        </p:nvSpPr>
        <p:spPr bwMode="auto">
          <a:xfrm>
            <a:off x="5867400" y="37528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0" name="Rectangle 67"/>
          <p:cNvSpPr>
            <a:spLocks noChangeArrowheads="1"/>
          </p:cNvSpPr>
          <p:nvPr/>
        </p:nvSpPr>
        <p:spPr bwMode="auto">
          <a:xfrm>
            <a:off x="6172200" y="37528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1" name="Rectangle 68"/>
          <p:cNvSpPr>
            <a:spLocks noChangeArrowheads="1"/>
          </p:cNvSpPr>
          <p:nvPr/>
        </p:nvSpPr>
        <p:spPr bwMode="auto">
          <a:xfrm>
            <a:off x="6477000" y="37528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2" name="Rectangle 69"/>
          <p:cNvSpPr>
            <a:spLocks noChangeArrowheads="1"/>
          </p:cNvSpPr>
          <p:nvPr/>
        </p:nvSpPr>
        <p:spPr bwMode="auto">
          <a:xfrm>
            <a:off x="6781800" y="37528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3" name="Rectangle 70"/>
          <p:cNvSpPr>
            <a:spLocks noChangeArrowheads="1"/>
          </p:cNvSpPr>
          <p:nvPr/>
        </p:nvSpPr>
        <p:spPr bwMode="auto">
          <a:xfrm>
            <a:off x="5867400" y="40576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4" name="Rectangle 71"/>
          <p:cNvSpPr>
            <a:spLocks noChangeArrowheads="1"/>
          </p:cNvSpPr>
          <p:nvPr/>
        </p:nvSpPr>
        <p:spPr bwMode="auto">
          <a:xfrm>
            <a:off x="6172200" y="40576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5" name="Rectangle 72"/>
          <p:cNvSpPr>
            <a:spLocks noChangeArrowheads="1"/>
          </p:cNvSpPr>
          <p:nvPr/>
        </p:nvSpPr>
        <p:spPr bwMode="auto">
          <a:xfrm>
            <a:off x="6477000" y="40576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6" name="Rectangle 73"/>
          <p:cNvSpPr>
            <a:spLocks noChangeArrowheads="1"/>
          </p:cNvSpPr>
          <p:nvPr/>
        </p:nvSpPr>
        <p:spPr bwMode="auto">
          <a:xfrm>
            <a:off x="6781800" y="40576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7" name="Rectangle 74"/>
          <p:cNvSpPr>
            <a:spLocks noChangeArrowheads="1"/>
          </p:cNvSpPr>
          <p:nvPr/>
        </p:nvSpPr>
        <p:spPr bwMode="auto">
          <a:xfrm>
            <a:off x="5867400" y="43624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8" name="Rectangle 75"/>
          <p:cNvSpPr>
            <a:spLocks noChangeArrowheads="1"/>
          </p:cNvSpPr>
          <p:nvPr/>
        </p:nvSpPr>
        <p:spPr bwMode="auto">
          <a:xfrm>
            <a:off x="6172200" y="4362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39" name="Rectangle 76"/>
          <p:cNvSpPr>
            <a:spLocks noChangeArrowheads="1"/>
          </p:cNvSpPr>
          <p:nvPr/>
        </p:nvSpPr>
        <p:spPr bwMode="auto">
          <a:xfrm>
            <a:off x="6477000" y="4362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0" name="Rectangle 77"/>
          <p:cNvSpPr>
            <a:spLocks noChangeArrowheads="1"/>
          </p:cNvSpPr>
          <p:nvPr/>
        </p:nvSpPr>
        <p:spPr bwMode="auto">
          <a:xfrm>
            <a:off x="6781800" y="43624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1" name="Rectangle 78"/>
          <p:cNvSpPr>
            <a:spLocks noChangeArrowheads="1"/>
          </p:cNvSpPr>
          <p:nvPr/>
        </p:nvSpPr>
        <p:spPr bwMode="auto">
          <a:xfrm>
            <a:off x="5867400" y="46672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2" name="Rectangle 79"/>
          <p:cNvSpPr>
            <a:spLocks noChangeArrowheads="1"/>
          </p:cNvSpPr>
          <p:nvPr/>
        </p:nvSpPr>
        <p:spPr bwMode="auto">
          <a:xfrm>
            <a:off x="6172200" y="46672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3" name="Rectangle 80"/>
          <p:cNvSpPr>
            <a:spLocks noChangeArrowheads="1"/>
          </p:cNvSpPr>
          <p:nvPr/>
        </p:nvSpPr>
        <p:spPr bwMode="auto">
          <a:xfrm>
            <a:off x="6477000" y="46672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4" name="Rectangle 81"/>
          <p:cNvSpPr>
            <a:spLocks noChangeArrowheads="1"/>
          </p:cNvSpPr>
          <p:nvPr/>
        </p:nvSpPr>
        <p:spPr bwMode="auto">
          <a:xfrm>
            <a:off x="6781800" y="46672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5" name="Rectangle 82"/>
          <p:cNvSpPr>
            <a:spLocks noChangeArrowheads="1"/>
          </p:cNvSpPr>
          <p:nvPr/>
        </p:nvSpPr>
        <p:spPr bwMode="auto">
          <a:xfrm>
            <a:off x="5867400" y="49720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6" name="Rectangle 83"/>
          <p:cNvSpPr>
            <a:spLocks noChangeArrowheads="1"/>
          </p:cNvSpPr>
          <p:nvPr/>
        </p:nvSpPr>
        <p:spPr bwMode="auto">
          <a:xfrm>
            <a:off x="6172200" y="49720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7" name="Rectangle 84"/>
          <p:cNvSpPr>
            <a:spLocks noChangeArrowheads="1"/>
          </p:cNvSpPr>
          <p:nvPr/>
        </p:nvSpPr>
        <p:spPr bwMode="auto">
          <a:xfrm>
            <a:off x="6477000" y="49720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8" name="Rectangle 85"/>
          <p:cNvSpPr>
            <a:spLocks noChangeArrowheads="1"/>
          </p:cNvSpPr>
          <p:nvPr/>
        </p:nvSpPr>
        <p:spPr bwMode="auto">
          <a:xfrm>
            <a:off x="6781800" y="49720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49" name="Rectangle 86"/>
          <p:cNvSpPr>
            <a:spLocks noChangeArrowheads="1"/>
          </p:cNvSpPr>
          <p:nvPr/>
        </p:nvSpPr>
        <p:spPr bwMode="auto">
          <a:xfrm>
            <a:off x="5867400" y="52768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0" name="Rectangle 87"/>
          <p:cNvSpPr>
            <a:spLocks noChangeArrowheads="1"/>
          </p:cNvSpPr>
          <p:nvPr/>
        </p:nvSpPr>
        <p:spPr bwMode="auto">
          <a:xfrm>
            <a:off x="6172200" y="52768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1" name="Rectangle 88"/>
          <p:cNvSpPr>
            <a:spLocks noChangeArrowheads="1"/>
          </p:cNvSpPr>
          <p:nvPr/>
        </p:nvSpPr>
        <p:spPr bwMode="auto">
          <a:xfrm>
            <a:off x="6477000" y="52768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2" name="Rectangle 89"/>
          <p:cNvSpPr>
            <a:spLocks noChangeArrowheads="1"/>
          </p:cNvSpPr>
          <p:nvPr/>
        </p:nvSpPr>
        <p:spPr bwMode="auto">
          <a:xfrm>
            <a:off x="6781800" y="52768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3" name="Rectangle 90"/>
          <p:cNvSpPr>
            <a:spLocks noChangeArrowheads="1"/>
          </p:cNvSpPr>
          <p:nvPr/>
        </p:nvSpPr>
        <p:spPr bwMode="auto">
          <a:xfrm>
            <a:off x="5867400" y="55816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4" name="Rectangle 91"/>
          <p:cNvSpPr>
            <a:spLocks noChangeArrowheads="1"/>
          </p:cNvSpPr>
          <p:nvPr/>
        </p:nvSpPr>
        <p:spPr bwMode="auto">
          <a:xfrm>
            <a:off x="6172200" y="55816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5" name="Rectangle 92"/>
          <p:cNvSpPr>
            <a:spLocks noChangeArrowheads="1"/>
          </p:cNvSpPr>
          <p:nvPr/>
        </p:nvSpPr>
        <p:spPr bwMode="auto">
          <a:xfrm>
            <a:off x="6477000" y="55816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6" name="Rectangle 93"/>
          <p:cNvSpPr>
            <a:spLocks noChangeArrowheads="1"/>
          </p:cNvSpPr>
          <p:nvPr/>
        </p:nvSpPr>
        <p:spPr bwMode="auto">
          <a:xfrm>
            <a:off x="6781800" y="5581650"/>
            <a:ext cx="3048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7" name="Rectangle 94"/>
          <p:cNvSpPr>
            <a:spLocks noChangeArrowheads="1"/>
          </p:cNvSpPr>
          <p:nvPr/>
        </p:nvSpPr>
        <p:spPr bwMode="auto">
          <a:xfrm>
            <a:off x="5867400" y="58864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8" name="Rectangle 95"/>
          <p:cNvSpPr>
            <a:spLocks noChangeArrowheads="1"/>
          </p:cNvSpPr>
          <p:nvPr/>
        </p:nvSpPr>
        <p:spPr bwMode="auto">
          <a:xfrm>
            <a:off x="6172200" y="58864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59" name="Rectangle 96"/>
          <p:cNvSpPr>
            <a:spLocks noChangeArrowheads="1"/>
          </p:cNvSpPr>
          <p:nvPr/>
        </p:nvSpPr>
        <p:spPr bwMode="auto">
          <a:xfrm>
            <a:off x="6477000" y="58864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60" name="Rectangle 97"/>
          <p:cNvSpPr>
            <a:spLocks noChangeArrowheads="1"/>
          </p:cNvSpPr>
          <p:nvPr/>
        </p:nvSpPr>
        <p:spPr bwMode="auto">
          <a:xfrm>
            <a:off x="6781800" y="5886450"/>
            <a:ext cx="304800" cy="304800"/>
          </a:xfrm>
          <a:prstGeom prst="rect">
            <a:avLst/>
          </a:prstGeom>
          <a:solidFill>
            <a:srgbClr val="954F72"/>
          </a:solidFill>
          <a:ln w="255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69361" name="Line 98"/>
          <p:cNvSpPr>
            <a:spLocks noChangeShapeType="1"/>
          </p:cNvSpPr>
          <p:nvPr/>
        </p:nvSpPr>
        <p:spPr bwMode="auto">
          <a:xfrm>
            <a:off x="5867400" y="2533650"/>
            <a:ext cx="1219200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62" name="Line 99"/>
          <p:cNvSpPr>
            <a:spLocks noChangeShapeType="1"/>
          </p:cNvSpPr>
          <p:nvPr/>
        </p:nvSpPr>
        <p:spPr bwMode="auto">
          <a:xfrm>
            <a:off x="5410200" y="3752850"/>
            <a:ext cx="1588" cy="1447800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63" name="Text Box 100"/>
          <p:cNvSpPr txBox="1">
            <a:spLocks noChangeArrowheads="1"/>
          </p:cNvSpPr>
          <p:nvPr/>
        </p:nvSpPr>
        <p:spPr bwMode="auto">
          <a:xfrm>
            <a:off x="4632325" y="4322763"/>
            <a:ext cx="6477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i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9364" name="Rectangle 101"/>
          <p:cNvSpPr>
            <a:spLocks noChangeArrowheads="1"/>
          </p:cNvSpPr>
          <p:nvPr/>
        </p:nvSpPr>
        <p:spPr bwMode="auto">
          <a:xfrm>
            <a:off x="4594225" y="1085850"/>
            <a:ext cx="4041775" cy="1038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spcBef>
                <a:spcPts val="67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</a:rPr>
              <a:t>For regions with low thread level parallelism (TLP) entire machine width is available for instruction level parallelism (ILP)</a:t>
            </a:r>
          </a:p>
        </p:txBody>
      </p:sp>
      <p:sp>
        <p:nvSpPr>
          <p:cNvPr id="269365" name="Text Box 102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B539662-052A-4CD4-B93D-98F7E401007E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9366" name="Text Box 103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69367" name="Text Box 104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F012B9-34F5-4A5E-85E6-0DEE93788562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93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 Light" pitchFamily="34" charset="0"/>
              </a:rPr>
              <a:t>SMT adaptation to parallelism type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313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80920" cy="544513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Store </a:t>
            </a:r>
            <a:r>
              <a:rPr lang="zh-CN" altLang="en-US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16" y="4941168"/>
            <a:ext cx="8821783" cy="1296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处于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队列对头，并且计算地址的操作数准备好，就向前流动，在</a:t>
            </a:r>
            <a:r>
              <a:rPr lang="en-US" altLang="zh-CN" sz="2000" dirty="0" smtClean="0"/>
              <a:t>Address Generation</a:t>
            </a:r>
            <a:r>
              <a:rPr lang="zh-CN" altLang="en-US" sz="2000" dirty="0" smtClean="0"/>
              <a:t>阶段计算地址</a:t>
            </a:r>
            <a:endParaRPr lang="en-US" altLang="zh-CN" sz="2000" dirty="0" smtClean="0"/>
          </a:p>
          <a:p>
            <a:r>
              <a:rPr lang="zh-CN" altLang="en-US" sz="2000" dirty="0" smtClean="0"/>
              <a:t>若要存储的数据准备好，则读该数据，若未准备好，则流水线停顿</a:t>
            </a:r>
            <a:endParaRPr lang="en-US" altLang="zh-CN" sz="2000" dirty="0" smtClean="0"/>
          </a:p>
          <a:p>
            <a:r>
              <a:rPr lang="en-US" altLang="zh-CN" sz="2000" dirty="0" smtClean="0"/>
              <a:t>Disambiguation</a:t>
            </a:r>
            <a:r>
              <a:rPr lang="zh-CN" altLang="en-US" sz="2000" dirty="0" smtClean="0"/>
              <a:t>阶段：</a:t>
            </a:r>
            <a:r>
              <a:rPr lang="en-US" altLang="zh-CN" sz="2000" dirty="0" err="1" smtClean="0"/>
              <a:t>StoreBuffer</a:t>
            </a:r>
            <a:r>
              <a:rPr lang="zh-CN" altLang="en-US" sz="2000" dirty="0" smtClean="0"/>
              <a:t>中按程序序，执行最先的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操作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48" y="979306"/>
            <a:ext cx="6911975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6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Performance</a:t>
            </a:r>
            <a:r>
              <a:rPr lang="zh-CN" altLang="en-US" smtClean="0"/>
              <a:t> </a:t>
            </a:r>
          </a:p>
        </p:txBody>
      </p:sp>
      <p:pic>
        <p:nvPicPr>
          <p:cNvPr id="270342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1747838"/>
            <a:ext cx="77041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32013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63" name="Group 2"/>
          <p:cNvGrpSpPr>
            <a:grpSpLocks/>
          </p:cNvGrpSpPr>
          <p:nvPr/>
        </p:nvGrpSpPr>
        <p:grpSpPr bwMode="auto">
          <a:xfrm>
            <a:off x="1039813" y="1736725"/>
            <a:ext cx="1141412" cy="3579813"/>
            <a:chOff x="655" y="1094"/>
            <a:chExt cx="719" cy="2255"/>
          </a:xfrm>
        </p:grpSpPr>
        <p:sp>
          <p:nvSpPr>
            <p:cNvPr id="271582" name="Rectangle 3"/>
            <p:cNvSpPr>
              <a:spLocks noChangeArrowheads="1"/>
            </p:cNvSpPr>
            <p:nvPr/>
          </p:nvSpPr>
          <p:spPr bwMode="auto">
            <a:xfrm>
              <a:off x="65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3" name="Rectangle 4"/>
            <p:cNvSpPr>
              <a:spLocks noChangeArrowheads="1"/>
            </p:cNvSpPr>
            <p:nvPr/>
          </p:nvSpPr>
          <p:spPr bwMode="auto">
            <a:xfrm>
              <a:off x="847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4" name="Rectangle 5"/>
            <p:cNvSpPr>
              <a:spLocks noChangeArrowheads="1"/>
            </p:cNvSpPr>
            <p:nvPr/>
          </p:nvSpPr>
          <p:spPr bwMode="auto">
            <a:xfrm>
              <a:off x="1039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5" name="Rectangle 6"/>
            <p:cNvSpPr>
              <a:spLocks noChangeArrowheads="1"/>
            </p:cNvSpPr>
            <p:nvPr/>
          </p:nvSpPr>
          <p:spPr bwMode="auto">
            <a:xfrm>
              <a:off x="1231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6" name="Rectangle 7"/>
            <p:cNvSpPr>
              <a:spLocks noChangeArrowheads="1"/>
            </p:cNvSpPr>
            <p:nvPr/>
          </p:nvSpPr>
          <p:spPr bwMode="auto">
            <a:xfrm>
              <a:off x="655" y="128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7" name="Rectangle 8"/>
            <p:cNvSpPr>
              <a:spLocks noChangeArrowheads="1"/>
            </p:cNvSpPr>
            <p:nvPr/>
          </p:nvSpPr>
          <p:spPr bwMode="auto">
            <a:xfrm>
              <a:off x="847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8" name="Rectangle 9"/>
            <p:cNvSpPr>
              <a:spLocks noChangeArrowheads="1"/>
            </p:cNvSpPr>
            <p:nvPr/>
          </p:nvSpPr>
          <p:spPr bwMode="auto">
            <a:xfrm>
              <a:off x="1039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9" name="Rectangle 10"/>
            <p:cNvSpPr>
              <a:spLocks noChangeArrowheads="1"/>
            </p:cNvSpPr>
            <p:nvPr/>
          </p:nvSpPr>
          <p:spPr bwMode="auto">
            <a:xfrm>
              <a:off x="1231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0" name="Rectangle 11"/>
            <p:cNvSpPr>
              <a:spLocks noChangeArrowheads="1"/>
            </p:cNvSpPr>
            <p:nvPr/>
          </p:nvSpPr>
          <p:spPr bwMode="auto">
            <a:xfrm>
              <a:off x="655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1" name="Rectangle 12"/>
            <p:cNvSpPr>
              <a:spLocks noChangeArrowheads="1"/>
            </p:cNvSpPr>
            <p:nvPr/>
          </p:nvSpPr>
          <p:spPr bwMode="auto">
            <a:xfrm>
              <a:off x="847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2" name="Rectangle 13"/>
            <p:cNvSpPr>
              <a:spLocks noChangeArrowheads="1"/>
            </p:cNvSpPr>
            <p:nvPr/>
          </p:nvSpPr>
          <p:spPr bwMode="auto">
            <a:xfrm>
              <a:off x="103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3" name="Rectangle 14"/>
            <p:cNvSpPr>
              <a:spLocks noChangeArrowheads="1"/>
            </p:cNvSpPr>
            <p:nvPr/>
          </p:nvSpPr>
          <p:spPr bwMode="auto">
            <a:xfrm>
              <a:off x="1231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4" name="Rectangle 15"/>
            <p:cNvSpPr>
              <a:spLocks noChangeArrowheads="1"/>
            </p:cNvSpPr>
            <p:nvPr/>
          </p:nvSpPr>
          <p:spPr bwMode="auto">
            <a:xfrm>
              <a:off x="655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5" name="Rectangle 16"/>
            <p:cNvSpPr>
              <a:spLocks noChangeArrowheads="1"/>
            </p:cNvSpPr>
            <p:nvPr/>
          </p:nvSpPr>
          <p:spPr bwMode="auto">
            <a:xfrm>
              <a:off x="847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6" name="Rectangle 17"/>
            <p:cNvSpPr>
              <a:spLocks noChangeArrowheads="1"/>
            </p:cNvSpPr>
            <p:nvPr/>
          </p:nvSpPr>
          <p:spPr bwMode="auto">
            <a:xfrm>
              <a:off x="1039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7" name="Rectangle 18"/>
            <p:cNvSpPr>
              <a:spLocks noChangeArrowheads="1"/>
            </p:cNvSpPr>
            <p:nvPr/>
          </p:nvSpPr>
          <p:spPr bwMode="auto">
            <a:xfrm>
              <a:off x="1231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8" name="Rectangle 19"/>
            <p:cNvSpPr>
              <a:spLocks noChangeArrowheads="1"/>
            </p:cNvSpPr>
            <p:nvPr/>
          </p:nvSpPr>
          <p:spPr bwMode="auto">
            <a:xfrm>
              <a:off x="655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99" name="Rectangle 20"/>
            <p:cNvSpPr>
              <a:spLocks noChangeArrowheads="1"/>
            </p:cNvSpPr>
            <p:nvPr/>
          </p:nvSpPr>
          <p:spPr bwMode="auto">
            <a:xfrm>
              <a:off x="847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0" name="Rectangle 21"/>
            <p:cNvSpPr>
              <a:spLocks noChangeArrowheads="1"/>
            </p:cNvSpPr>
            <p:nvPr/>
          </p:nvSpPr>
          <p:spPr bwMode="auto">
            <a:xfrm>
              <a:off x="103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1" name="Rectangle 22"/>
            <p:cNvSpPr>
              <a:spLocks noChangeArrowheads="1"/>
            </p:cNvSpPr>
            <p:nvPr/>
          </p:nvSpPr>
          <p:spPr bwMode="auto">
            <a:xfrm>
              <a:off x="1231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2" name="Rectangle 23"/>
            <p:cNvSpPr>
              <a:spLocks noChangeArrowheads="1"/>
            </p:cNvSpPr>
            <p:nvPr/>
          </p:nvSpPr>
          <p:spPr bwMode="auto">
            <a:xfrm>
              <a:off x="655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3" name="Rectangle 24"/>
            <p:cNvSpPr>
              <a:spLocks noChangeArrowheads="1"/>
            </p:cNvSpPr>
            <p:nvPr/>
          </p:nvSpPr>
          <p:spPr bwMode="auto">
            <a:xfrm>
              <a:off x="847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4" name="Rectangle 25"/>
            <p:cNvSpPr>
              <a:spLocks noChangeArrowheads="1"/>
            </p:cNvSpPr>
            <p:nvPr/>
          </p:nvSpPr>
          <p:spPr bwMode="auto">
            <a:xfrm>
              <a:off x="1039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5" name="Rectangle 26"/>
            <p:cNvSpPr>
              <a:spLocks noChangeArrowheads="1"/>
            </p:cNvSpPr>
            <p:nvPr/>
          </p:nvSpPr>
          <p:spPr bwMode="auto">
            <a:xfrm>
              <a:off x="1231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6" name="Rectangle 27"/>
            <p:cNvSpPr>
              <a:spLocks noChangeArrowheads="1"/>
            </p:cNvSpPr>
            <p:nvPr/>
          </p:nvSpPr>
          <p:spPr bwMode="auto">
            <a:xfrm>
              <a:off x="655" y="224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7" name="Rectangle 28"/>
            <p:cNvSpPr>
              <a:spLocks noChangeArrowheads="1"/>
            </p:cNvSpPr>
            <p:nvPr/>
          </p:nvSpPr>
          <p:spPr bwMode="auto">
            <a:xfrm>
              <a:off x="847" y="224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8" name="Rectangle 29"/>
            <p:cNvSpPr>
              <a:spLocks noChangeArrowheads="1"/>
            </p:cNvSpPr>
            <p:nvPr/>
          </p:nvSpPr>
          <p:spPr bwMode="auto">
            <a:xfrm>
              <a:off x="1039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09" name="Rectangle 30"/>
            <p:cNvSpPr>
              <a:spLocks noChangeArrowheads="1"/>
            </p:cNvSpPr>
            <p:nvPr/>
          </p:nvSpPr>
          <p:spPr bwMode="auto">
            <a:xfrm>
              <a:off x="1231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0" name="Rectangle 31"/>
            <p:cNvSpPr>
              <a:spLocks noChangeArrowheads="1"/>
            </p:cNvSpPr>
            <p:nvPr/>
          </p:nvSpPr>
          <p:spPr bwMode="auto">
            <a:xfrm>
              <a:off x="655" y="243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1" name="Rectangle 32"/>
            <p:cNvSpPr>
              <a:spLocks noChangeArrowheads="1"/>
            </p:cNvSpPr>
            <p:nvPr/>
          </p:nvSpPr>
          <p:spPr bwMode="auto">
            <a:xfrm>
              <a:off x="847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2" name="Rectangle 33"/>
            <p:cNvSpPr>
              <a:spLocks noChangeArrowheads="1"/>
            </p:cNvSpPr>
            <p:nvPr/>
          </p:nvSpPr>
          <p:spPr bwMode="auto">
            <a:xfrm>
              <a:off x="1039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3" name="Rectangle 34"/>
            <p:cNvSpPr>
              <a:spLocks noChangeArrowheads="1"/>
            </p:cNvSpPr>
            <p:nvPr/>
          </p:nvSpPr>
          <p:spPr bwMode="auto">
            <a:xfrm>
              <a:off x="1231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4" name="Rectangle 35"/>
            <p:cNvSpPr>
              <a:spLocks noChangeArrowheads="1"/>
            </p:cNvSpPr>
            <p:nvPr/>
          </p:nvSpPr>
          <p:spPr bwMode="auto">
            <a:xfrm>
              <a:off x="655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5" name="Rectangle 36"/>
            <p:cNvSpPr>
              <a:spLocks noChangeArrowheads="1"/>
            </p:cNvSpPr>
            <p:nvPr/>
          </p:nvSpPr>
          <p:spPr bwMode="auto">
            <a:xfrm>
              <a:off x="847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6" name="Rectangle 37"/>
            <p:cNvSpPr>
              <a:spLocks noChangeArrowheads="1"/>
            </p:cNvSpPr>
            <p:nvPr/>
          </p:nvSpPr>
          <p:spPr bwMode="auto">
            <a:xfrm>
              <a:off x="1039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7" name="Rectangle 38"/>
            <p:cNvSpPr>
              <a:spLocks noChangeArrowheads="1"/>
            </p:cNvSpPr>
            <p:nvPr/>
          </p:nvSpPr>
          <p:spPr bwMode="auto">
            <a:xfrm>
              <a:off x="1231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8" name="Rectangle 39"/>
            <p:cNvSpPr>
              <a:spLocks noChangeArrowheads="1"/>
            </p:cNvSpPr>
            <p:nvPr/>
          </p:nvSpPr>
          <p:spPr bwMode="auto">
            <a:xfrm>
              <a:off x="655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19" name="Rectangle 40"/>
            <p:cNvSpPr>
              <a:spLocks noChangeArrowheads="1"/>
            </p:cNvSpPr>
            <p:nvPr/>
          </p:nvSpPr>
          <p:spPr bwMode="auto">
            <a:xfrm>
              <a:off x="847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0" name="Rectangle 41"/>
            <p:cNvSpPr>
              <a:spLocks noChangeArrowheads="1"/>
            </p:cNvSpPr>
            <p:nvPr/>
          </p:nvSpPr>
          <p:spPr bwMode="auto">
            <a:xfrm>
              <a:off x="1039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1" name="Rectangle 42"/>
            <p:cNvSpPr>
              <a:spLocks noChangeArrowheads="1"/>
            </p:cNvSpPr>
            <p:nvPr/>
          </p:nvSpPr>
          <p:spPr bwMode="auto">
            <a:xfrm>
              <a:off x="1231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2" name="Rectangle 43"/>
            <p:cNvSpPr>
              <a:spLocks noChangeArrowheads="1"/>
            </p:cNvSpPr>
            <p:nvPr/>
          </p:nvSpPr>
          <p:spPr bwMode="auto">
            <a:xfrm>
              <a:off x="655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3" name="Rectangle 44"/>
            <p:cNvSpPr>
              <a:spLocks noChangeArrowheads="1"/>
            </p:cNvSpPr>
            <p:nvPr/>
          </p:nvSpPr>
          <p:spPr bwMode="auto">
            <a:xfrm>
              <a:off x="847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4" name="Rectangle 45"/>
            <p:cNvSpPr>
              <a:spLocks noChangeArrowheads="1"/>
            </p:cNvSpPr>
            <p:nvPr/>
          </p:nvSpPr>
          <p:spPr bwMode="auto">
            <a:xfrm>
              <a:off x="1039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5" name="Rectangle 46"/>
            <p:cNvSpPr>
              <a:spLocks noChangeArrowheads="1"/>
            </p:cNvSpPr>
            <p:nvPr/>
          </p:nvSpPr>
          <p:spPr bwMode="auto">
            <a:xfrm>
              <a:off x="1231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6" name="Rectangle 47"/>
            <p:cNvSpPr>
              <a:spLocks noChangeArrowheads="1"/>
            </p:cNvSpPr>
            <p:nvPr/>
          </p:nvSpPr>
          <p:spPr bwMode="auto">
            <a:xfrm>
              <a:off x="655" y="320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7" name="Rectangle 48"/>
            <p:cNvSpPr>
              <a:spLocks noChangeArrowheads="1"/>
            </p:cNvSpPr>
            <p:nvPr/>
          </p:nvSpPr>
          <p:spPr bwMode="auto">
            <a:xfrm>
              <a:off x="847" y="320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8" name="Rectangle 49"/>
            <p:cNvSpPr>
              <a:spLocks noChangeArrowheads="1"/>
            </p:cNvSpPr>
            <p:nvPr/>
          </p:nvSpPr>
          <p:spPr bwMode="auto">
            <a:xfrm>
              <a:off x="1039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629" name="Rectangle 50"/>
            <p:cNvSpPr>
              <a:spLocks noChangeArrowheads="1"/>
            </p:cNvSpPr>
            <p:nvPr/>
          </p:nvSpPr>
          <p:spPr bwMode="auto">
            <a:xfrm>
              <a:off x="1231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</p:grpSp>
      <p:grpSp>
        <p:nvGrpSpPr>
          <p:cNvPr id="271364" name="Group 51"/>
          <p:cNvGrpSpPr>
            <a:grpSpLocks/>
          </p:cNvGrpSpPr>
          <p:nvPr/>
        </p:nvGrpSpPr>
        <p:grpSpPr bwMode="auto">
          <a:xfrm>
            <a:off x="2563813" y="1736725"/>
            <a:ext cx="1141412" cy="3579813"/>
            <a:chOff x="1615" y="1094"/>
            <a:chExt cx="719" cy="2255"/>
          </a:xfrm>
        </p:grpSpPr>
        <p:sp>
          <p:nvSpPr>
            <p:cNvPr id="271534" name="Rectangle 52"/>
            <p:cNvSpPr>
              <a:spLocks noChangeArrowheads="1"/>
            </p:cNvSpPr>
            <p:nvPr/>
          </p:nvSpPr>
          <p:spPr bwMode="auto">
            <a:xfrm>
              <a:off x="161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5" name="Rectangle 53"/>
            <p:cNvSpPr>
              <a:spLocks noChangeArrowheads="1"/>
            </p:cNvSpPr>
            <p:nvPr/>
          </p:nvSpPr>
          <p:spPr bwMode="auto">
            <a:xfrm>
              <a:off x="1807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6" name="Rectangle 54"/>
            <p:cNvSpPr>
              <a:spLocks noChangeArrowheads="1"/>
            </p:cNvSpPr>
            <p:nvPr/>
          </p:nvSpPr>
          <p:spPr bwMode="auto">
            <a:xfrm>
              <a:off x="1999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7" name="Rectangle 55"/>
            <p:cNvSpPr>
              <a:spLocks noChangeArrowheads="1"/>
            </p:cNvSpPr>
            <p:nvPr/>
          </p:nvSpPr>
          <p:spPr bwMode="auto">
            <a:xfrm>
              <a:off x="2191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8" name="Rectangle 56"/>
            <p:cNvSpPr>
              <a:spLocks noChangeArrowheads="1"/>
            </p:cNvSpPr>
            <p:nvPr/>
          </p:nvSpPr>
          <p:spPr bwMode="auto">
            <a:xfrm>
              <a:off x="1615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9" name="Rectangle 57"/>
            <p:cNvSpPr>
              <a:spLocks noChangeArrowheads="1"/>
            </p:cNvSpPr>
            <p:nvPr/>
          </p:nvSpPr>
          <p:spPr bwMode="auto">
            <a:xfrm>
              <a:off x="1807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0" name="Rectangle 58"/>
            <p:cNvSpPr>
              <a:spLocks noChangeArrowheads="1"/>
            </p:cNvSpPr>
            <p:nvPr/>
          </p:nvSpPr>
          <p:spPr bwMode="auto">
            <a:xfrm>
              <a:off x="1999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1" name="Rectangle 59"/>
            <p:cNvSpPr>
              <a:spLocks noChangeArrowheads="1"/>
            </p:cNvSpPr>
            <p:nvPr/>
          </p:nvSpPr>
          <p:spPr bwMode="auto">
            <a:xfrm>
              <a:off x="2191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2" name="Rectangle 60"/>
            <p:cNvSpPr>
              <a:spLocks noChangeArrowheads="1"/>
            </p:cNvSpPr>
            <p:nvPr/>
          </p:nvSpPr>
          <p:spPr bwMode="auto">
            <a:xfrm>
              <a:off x="1615" y="147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3" name="Rectangle 61"/>
            <p:cNvSpPr>
              <a:spLocks noChangeArrowheads="1"/>
            </p:cNvSpPr>
            <p:nvPr/>
          </p:nvSpPr>
          <p:spPr bwMode="auto">
            <a:xfrm>
              <a:off x="1807" y="147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4" name="Rectangle 62"/>
            <p:cNvSpPr>
              <a:spLocks noChangeArrowheads="1"/>
            </p:cNvSpPr>
            <p:nvPr/>
          </p:nvSpPr>
          <p:spPr bwMode="auto">
            <a:xfrm>
              <a:off x="199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5" name="Rectangle 63"/>
            <p:cNvSpPr>
              <a:spLocks noChangeArrowheads="1"/>
            </p:cNvSpPr>
            <p:nvPr/>
          </p:nvSpPr>
          <p:spPr bwMode="auto">
            <a:xfrm>
              <a:off x="2191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6" name="Rectangle 64"/>
            <p:cNvSpPr>
              <a:spLocks noChangeArrowheads="1"/>
            </p:cNvSpPr>
            <p:nvPr/>
          </p:nvSpPr>
          <p:spPr bwMode="auto">
            <a:xfrm>
              <a:off x="1615" y="1670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7" name="Rectangle 65"/>
            <p:cNvSpPr>
              <a:spLocks noChangeArrowheads="1"/>
            </p:cNvSpPr>
            <p:nvPr/>
          </p:nvSpPr>
          <p:spPr bwMode="auto">
            <a:xfrm>
              <a:off x="1807" y="1670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8" name="Rectangle 66"/>
            <p:cNvSpPr>
              <a:spLocks noChangeArrowheads="1"/>
            </p:cNvSpPr>
            <p:nvPr/>
          </p:nvSpPr>
          <p:spPr bwMode="auto">
            <a:xfrm>
              <a:off x="1999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49" name="Rectangle 67"/>
            <p:cNvSpPr>
              <a:spLocks noChangeArrowheads="1"/>
            </p:cNvSpPr>
            <p:nvPr/>
          </p:nvSpPr>
          <p:spPr bwMode="auto">
            <a:xfrm>
              <a:off x="2191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0" name="Rectangle 68"/>
            <p:cNvSpPr>
              <a:spLocks noChangeArrowheads="1"/>
            </p:cNvSpPr>
            <p:nvPr/>
          </p:nvSpPr>
          <p:spPr bwMode="auto">
            <a:xfrm>
              <a:off x="1615" y="186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1" name="Rectangle 69"/>
            <p:cNvSpPr>
              <a:spLocks noChangeArrowheads="1"/>
            </p:cNvSpPr>
            <p:nvPr/>
          </p:nvSpPr>
          <p:spPr bwMode="auto">
            <a:xfrm>
              <a:off x="1807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2" name="Rectangle 70"/>
            <p:cNvSpPr>
              <a:spLocks noChangeArrowheads="1"/>
            </p:cNvSpPr>
            <p:nvPr/>
          </p:nvSpPr>
          <p:spPr bwMode="auto">
            <a:xfrm>
              <a:off x="199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3" name="Rectangle 71"/>
            <p:cNvSpPr>
              <a:spLocks noChangeArrowheads="1"/>
            </p:cNvSpPr>
            <p:nvPr/>
          </p:nvSpPr>
          <p:spPr bwMode="auto">
            <a:xfrm>
              <a:off x="2191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4" name="Rectangle 72"/>
            <p:cNvSpPr>
              <a:spLocks noChangeArrowheads="1"/>
            </p:cNvSpPr>
            <p:nvPr/>
          </p:nvSpPr>
          <p:spPr bwMode="auto">
            <a:xfrm>
              <a:off x="1615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5" name="Rectangle 73"/>
            <p:cNvSpPr>
              <a:spLocks noChangeArrowheads="1"/>
            </p:cNvSpPr>
            <p:nvPr/>
          </p:nvSpPr>
          <p:spPr bwMode="auto">
            <a:xfrm>
              <a:off x="1807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6" name="Rectangle 74"/>
            <p:cNvSpPr>
              <a:spLocks noChangeArrowheads="1"/>
            </p:cNvSpPr>
            <p:nvPr/>
          </p:nvSpPr>
          <p:spPr bwMode="auto">
            <a:xfrm>
              <a:off x="1999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7" name="Rectangle 75"/>
            <p:cNvSpPr>
              <a:spLocks noChangeArrowheads="1"/>
            </p:cNvSpPr>
            <p:nvPr/>
          </p:nvSpPr>
          <p:spPr bwMode="auto">
            <a:xfrm>
              <a:off x="2191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8" name="Rectangle 76"/>
            <p:cNvSpPr>
              <a:spLocks noChangeArrowheads="1"/>
            </p:cNvSpPr>
            <p:nvPr/>
          </p:nvSpPr>
          <p:spPr bwMode="auto">
            <a:xfrm>
              <a:off x="1615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59" name="Rectangle 77"/>
            <p:cNvSpPr>
              <a:spLocks noChangeArrowheads="1"/>
            </p:cNvSpPr>
            <p:nvPr/>
          </p:nvSpPr>
          <p:spPr bwMode="auto">
            <a:xfrm>
              <a:off x="1807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0" name="Rectangle 78"/>
            <p:cNvSpPr>
              <a:spLocks noChangeArrowheads="1"/>
            </p:cNvSpPr>
            <p:nvPr/>
          </p:nvSpPr>
          <p:spPr bwMode="auto">
            <a:xfrm>
              <a:off x="1999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1" name="Rectangle 79"/>
            <p:cNvSpPr>
              <a:spLocks noChangeArrowheads="1"/>
            </p:cNvSpPr>
            <p:nvPr/>
          </p:nvSpPr>
          <p:spPr bwMode="auto">
            <a:xfrm>
              <a:off x="2191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2" name="Rectangle 80"/>
            <p:cNvSpPr>
              <a:spLocks noChangeArrowheads="1"/>
            </p:cNvSpPr>
            <p:nvPr/>
          </p:nvSpPr>
          <p:spPr bwMode="auto">
            <a:xfrm>
              <a:off x="1615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3" name="Rectangle 81"/>
            <p:cNvSpPr>
              <a:spLocks noChangeArrowheads="1"/>
            </p:cNvSpPr>
            <p:nvPr/>
          </p:nvSpPr>
          <p:spPr bwMode="auto">
            <a:xfrm>
              <a:off x="1807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4" name="Rectangle 82"/>
            <p:cNvSpPr>
              <a:spLocks noChangeArrowheads="1"/>
            </p:cNvSpPr>
            <p:nvPr/>
          </p:nvSpPr>
          <p:spPr bwMode="auto">
            <a:xfrm>
              <a:off x="1999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5" name="Rectangle 83"/>
            <p:cNvSpPr>
              <a:spLocks noChangeArrowheads="1"/>
            </p:cNvSpPr>
            <p:nvPr/>
          </p:nvSpPr>
          <p:spPr bwMode="auto">
            <a:xfrm>
              <a:off x="2191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6" name="Rectangle 84"/>
            <p:cNvSpPr>
              <a:spLocks noChangeArrowheads="1"/>
            </p:cNvSpPr>
            <p:nvPr/>
          </p:nvSpPr>
          <p:spPr bwMode="auto">
            <a:xfrm>
              <a:off x="1615" y="2630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7" name="Rectangle 85"/>
            <p:cNvSpPr>
              <a:spLocks noChangeArrowheads="1"/>
            </p:cNvSpPr>
            <p:nvPr/>
          </p:nvSpPr>
          <p:spPr bwMode="auto">
            <a:xfrm>
              <a:off x="1807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8" name="Rectangle 86"/>
            <p:cNvSpPr>
              <a:spLocks noChangeArrowheads="1"/>
            </p:cNvSpPr>
            <p:nvPr/>
          </p:nvSpPr>
          <p:spPr bwMode="auto">
            <a:xfrm>
              <a:off x="1999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69" name="Rectangle 87"/>
            <p:cNvSpPr>
              <a:spLocks noChangeArrowheads="1"/>
            </p:cNvSpPr>
            <p:nvPr/>
          </p:nvSpPr>
          <p:spPr bwMode="auto">
            <a:xfrm>
              <a:off x="2191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0" name="Rectangle 88"/>
            <p:cNvSpPr>
              <a:spLocks noChangeArrowheads="1"/>
            </p:cNvSpPr>
            <p:nvPr/>
          </p:nvSpPr>
          <p:spPr bwMode="auto">
            <a:xfrm>
              <a:off x="1615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1" name="Rectangle 89"/>
            <p:cNvSpPr>
              <a:spLocks noChangeArrowheads="1"/>
            </p:cNvSpPr>
            <p:nvPr/>
          </p:nvSpPr>
          <p:spPr bwMode="auto">
            <a:xfrm>
              <a:off x="1807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2" name="Rectangle 90"/>
            <p:cNvSpPr>
              <a:spLocks noChangeArrowheads="1"/>
            </p:cNvSpPr>
            <p:nvPr/>
          </p:nvSpPr>
          <p:spPr bwMode="auto">
            <a:xfrm>
              <a:off x="1999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3" name="Rectangle 91"/>
            <p:cNvSpPr>
              <a:spLocks noChangeArrowheads="1"/>
            </p:cNvSpPr>
            <p:nvPr/>
          </p:nvSpPr>
          <p:spPr bwMode="auto">
            <a:xfrm>
              <a:off x="2191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4" name="Rectangle 92"/>
            <p:cNvSpPr>
              <a:spLocks noChangeArrowheads="1"/>
            </p:cNvSpPr>
            <p:nvPr/>
          </p:nvSpPr>
          <p:spPr bwMode="auto">
            <a:xfrm>
              <a:off x="1615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5" name="Rectangle 93"/>
            <p:cNvSpPr>
              <a:spLocks noChangeArrowheads="1"/>
            </p:cNvSpPr>
            <p:nvPr/>
          </p:nvSpPr>
          <p:spPr bwMode="auto">
            <a:xfrm>
              <a:off x="1807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6" name="Rectangle 94"/>
            <p:cNvSpPr>
              <a:spLocks noChangeArrowheads="1"/>
            </p:cNvSpPr>
            <p:nvPr/>
          </p:nvSpPr>
          <p:spPr bwMode="auto">
            <a:xfrm>
              <a:off x="1999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7" name="Rectangle 95"/>
            <p:cNvSpPr>
              <a:spLocks noChangeArrowheads="1"/>
            </p:cNvSpPr>
            <p:nvPr/>
          </p:nvSpPr>
          <p:spPr bwMode="auto">
            <a:xfrm>
              <a:off x="2191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8" name="Rectangle 96"/>
            <p:cNvSpPr>
              <a:spLocks noChangeArrowheads="1"/>
            </p:cNvSpPr>
            <p:nvPr/>
          </p:nvSpPr>
          <p:spPr bwMode="auto">
            <a:xfrm>
              <a:off x="1615" y="320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79" name="Rectangle 97"/>
            <p:cNvSpPr>
              <a:spLocks noChangeArrowheads="1"/>
            </p:cNvSpPr>
            <p:nvPr/>
          </p:nvSpPr>
          <p:spPr bwMode="auto">
            <a:xfrm>
              <a:off x="1807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0" name="Rectangle 98"/>
            <p:cNvSpPr>
              <a:spLocks noChangeArrowheads="1"/>
            </p:cNvSpPr>
            <p:nvPr/>
          </p:nvSpPr>
          <p:spPr bwMode="auto">
            <a:xfrm>
              <a:off x="1999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81" name="Rectangle 99"/>
            <p:cNvSpPr>
              <a:spLocks noChangeArrowheads="1"/>
            </p:cNvSpPr>
            <p:nvPr/>
          </p:nvSpPr>
          <p:spPr bwMode="auto">
            <a:xfrm>
              <a:off x="2191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</p:grpSp>
      <p:grpSp>
        <p:nvGrpSpPr>
          <p:cNvPr id="271365" name="Group 100"/>
          <p:cNvGrpSpPr>
            <a:grpSpLocks/>
          </p:cNvGrpSpPr>
          <p:nvPr/>
        </p:nvGrpSpPr>
        <p:grpSpPr bwMode="auto">
          <a:xfrm>
            <a:off x="4087813" y="1736725"/>
            <a:ext cx="1141412" cy="3579813"/>
            <a:chOff x="2575" y="1094"/>
            <a:chExt cx="719" cy="2255"/>
          </a:xfrm>
        </p:grpSpPr>
        <p:sp>
          <p:nvSpPr>
            <p:cNvPr id="271486" name="Rectangle 101"/>
            <p:cNvSpPr>
              <a:spLocks noChangeArrowheads="1"/>
            </p:cNvSpPr>
            <p:nvPr/>
          </p:nvSpPr>
          <p:spPr bwMode="auto">
            <a:xfrm>
              <a:off x="2575" y="1862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7" name="Rectangle 102"/>
            <p:cNvSpPr>
              <a:spLocks noChangeArrowheads="1"/>
            </p:cNvSpPr>
            <p:nvPr/>
          </p:nvSpPr>
          <p:spPr bwMode="auto">
            <a:xfrm>
              <a:off x="2767" y="1862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8" name="Rectangle 103"/>
            <p:cNvSpPr>
              <a:spLocks noChangeArrowheads="1"/>
            </p:cNvSpPr>
            <p:nvPr/>
          </p:nvSpPr>
          <p:spPr bwMode="auto">
            <a:xfrm>
              <a:off x="295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9" name="Rectangle 104"/>
            <p:cNvSpPr>
              <a:spLocks noChangeArrowheads="1"/>
            </p:cNvSpPr>
            <p:nvPr/>
          </p:nvSpPr>
          <p:spPr bwMode="auto">
            <a:xfrm>
              <a:off x="3151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0" name="Rectangle 105"/>
            <p:cNvSpPr>
              <a:spLocks noChangeArrowheads="1"/>
            </p:cNvSpPr>
            <p:nvPr/>
          </p:nvSpPr>
          <p:spPr bwMode="auto">
            <a:xfrm>
              <a:off x="2575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1" name="Rectangle 106"/>
            <p:cNvSpPr>
              <a:spLocks noChangeArrowheads="1"/>
            </p:cNvSpPr>
            <p:nvPr/>
          </p:nvSpPr>
          <p:spPr bwMode="auto">
            <a:xfrm>
              <a:off x="2767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2" name="Rectangle 107"/>
            <p:cNvSpPr>
              <a:spLocks noChangeArrowheads="1"/>
            </p:cNvSpPr>
            <p:nvPr/>
          </p:nvSpPr>
          <p:spPr bwMode="auto">
            <a:xfrm>
              <a:off x="2959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3" name="Rectangle 108"/>
            <p:cNvSpPr>
              <a:spLocks noChangeArrowheads="1"/>
            </p:cNvSpPr>
            <p:nvPr/>
          </p:nvSpPr>
          <p:spPr bwMode="auto">
            <a:xfrm>
              <a:off x="3151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4" name="Rectangle 109"/>
            <p:cNvSpPr>
              <a:spLocks noChangeArrowheads="1"/>
            </p:cNvSpPr>
            <p:nvPr/>
          </p:nvSpPr>
          <p:spPr bwMode="auto">
            <a:xfrm>
              <a:off x="2575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5" name="Rectangle 110"/>
            <p:cNvSpPr>
              <a:spLocks noChangeArrowheads="1"/>
            </p:cNvSpPr>
            <p:nvPr/>
          </p:nvSpPr>
          <p:spPr bwMode="auto">
            <a:xfrm>
              <a:off x="2767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6" name="Rectangle 111"/>
            <p:cNvSpPr>
              <a:spLocks noChangeArrowheads="1"/>
            </p:cNvSpPr>
            <p:nvPr/>
          </p:nvSpPr>
          <p:spPr bwMode="auto">
            <a:xfrm>
              <a:off x="2959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7" name="Rectangle 112"/>
            <p:cNvSpPr>
              <a:spLocks noChangeArrowheads="1"/>
            </p:cNvSpPr>
            <p:nvPr/>
          </p:nvSpPr>
          <p:spPr bwMode="auto">
            <a:xfrm>
              <a:off x="3151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8" name="Rectangle 113"/>
            <p:cNvSpPr>
              <a:spLocks noChangeArrowheads="1"/>
            </p:cNvSpPr>
            <p:nvPr/>
          </p:nvSpPr>
          <p:spPr bwMode="auto">
            <a:xfrm>
              <a:off x="2575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99" name="Rectangle 114"/>
            <p:cNvSpPr>
              <a:spLocks noChangeArrowheads="1"/>
            </p:cNvSpPr>
            <p:nvPr/>
          </p:nvSpPr>
          <p:spPr bwMode="auto">
            <a:xfrm>
              <a:off x="2767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0" name="Rectangle 115"/>
            <p:cNvSpPr>
              <a:spLocks noChangeArrowheads="1"/>
            </p:cNvSpPr>
            <p:nvPr/>
          </p:nvSpPr>
          <p:spPr bwMode="auto">
            <a:xfrm>
              <a:off x="2959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1" name="Rectangle 116"/>
            <p:cNvSpPr>
              <a:spLocks noChangeArrowheads="1"/>
            </p:cNvSpPr>
            <p:nvPr/>
          </p:nvSpPr>
          <p:spPr bwMode="auto">
            <a:xfrm>
              <a:off x="3151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2" name="Rectangle 117"/>
            <p:cNvSpPr>
              <a:spLocks noChangeArrowheads="1"/>
            </p:cNvSpPr>
            <p:nvPr/>
          </p:nvSpPr>
          <p:spPr bwMode="auto">
            <a:xfrm>
              <a:off x="2575" y="2630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3" name="Rectangle 118"/>
            <p:cNvSpPr>
              <a:spLocks noChangeArrowheads="1"/>
            </p:cNvSpPr>
            <p:nvPr/>
          </p:nvSpPr>
          <p:spPr bwMode="auto">
            <a:xfrm>
              <a:off x="2767" y="2630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4" name="Rectangle 119"/>
            <p:cNvSpPr>
              <a:spLocks noChangeArrowheads="1"/>
            </p:cNvSpPr>
            <p:nvPr/>
          </p:nvSpPr>
          <p:spPr bwMode="auto">
            <a:xfrm>
              <a:off x="2959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5" name="Rectangle 120"/>
            <p:cNvSpPr>
              <a:spLocks noChangeArrowheads="1"/>
            </p:cNvSpPr>
            <p:nvPr/>
          </p:nvSpPr>
          <p:spPr bwMode="auto">
            <a:xfrm>
              <a:off x="3151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6" name="Rectangle 121"/>
            <p:cNvSpPr>
              <a:spLocks noChangeArrowheads="1"/>
            </p:cNvSpPr>
            <p:nvPr/>
          </p:nvSpPr>
          <p:spPr bwMode="auto">
            <a:xfrm>
              <a:off x="2575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7" name="Rectangle 122"/>
            <p:cNvSpPr>
              <a:spLocks noChangeArrowheads="1"/>
            </p:cNvSpPr>
            <p:nvPr/>
          </p:nvSpPr>
          <p:spPr bwMode="auto">
            <a:xfrm>
              <a:off x="2767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8" name="Rectangle 123"/>
            <p:cNvSpPr>
              <a:spLocks noChangeArrowheads="1"/>
            </p:cNvSpPr>
            <p:nvPr/>
          </p:nvSpPr>
          <p:spPr bwMode="auto">
            <a:xfrm>
              <a:off x="2959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09" name="Rectangle 124"/>
            <p:cNvSpPr>
              <a:spLocks noChangeArrowheads="1"/>
            </p:cNvSpPr>
            <p:nvPr/>
          </p:nvSpPr>
          <p:spPr bwMode="auto">
            <a:xfrm>
              <a:off x="3151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0" name="Rectangle 125"/>
            <p:cNvSpPr>
              <a:spLocks noChangeArrowheads="1"/>
            </p:cNvSpPr>
            <p:nvPr/>
          </p:nvSpPr>
          <p:spPr bwMode="auto">
            <a:xfrm>
              <a:off x="2575" y="3014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1" name="Rectangle 126"/>
            <p:cNvSpPr>
              <a:spLocks noChangeArrowheads="1"/>
            </p:cNvSpPr>
            <p:nvPr/>
          </p:nvSpPr>
          <p:spPr bwMode="auto">
            <a:xfrm>
              <a:off x="2767" y="3014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2" name="Rectangle 127"/>
            <p:cNvSpPr>
              <a:spLocks noChangeArrowheads="1"/>
            </p:cNvSpPr>
            <p:nvPr/>
          </p:nvSpPr>
          <p:spPr bwMode="auto">
            <a:xfrm>
              <a:off x="2959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3" name="Rectangle 128"/>
            <p:cNvSpPr>
              <a:spLocks noChangeArrowheads="1"/>
            </p:cNvSpPr>
            <p:nvPr/>
          </p:nvSpPr>
          <p:spPr bwMode="auto">
            <a:xfrm>
              <a:off x="3151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4" name="Rectangle 129"/>
            <p:cNvSpPr>
              <a:spLocks noChangeArrowheads="1"/>
            </p:cNvSpPr>
            <p:nvPr/>
          </p:nvSpPr>
          <p:spPr bwMode="auto">
            <a:xfrm>
              <a:off x="2575" y="3206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5" name="Rectangle 130"/>
            <p:cNvSpPr>
              <a:spLocks noChangeArrowheads="1"/>
            </p:cNvSpPr>
            <p:nvPr/>
          </p:nvSpPr>
          <p:spPr bwMode="auto">
            <a:xfrm>
              <a:off x="2767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6" name="Rectangle 131"/>
            <p:cNvSpPr>
              <a:spLocks noChangeArrowheads="1"/>
            </p:cNvSpPr>
            <p:nvPr/>
          </p:nvSpPr>
          <p:spPr bwMode="auto">
            <a:xfrm>
              <a:off x="2959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7" name="Rectangle 132"/>
            <p:cNvSpPr>
              <a:spLocks noChangeArrowheads="1"/>
            </p:cNvSpPr>
            <p:nvPr/>
          </p:nvSpPr>
          <p:spPr bwMode="auto">
            <a:xfrm>
              <a:off x="3151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8" name="Rectangle 133"/>
            <p:cNvSpPr>
              <a:spLocks noChangeArrowheads="1"/>
            </p:cNvSpPr>
            <p:nvPr/>
          </p:nvSpPr>
          <p:spPr bwMode="auto">
            <a:xfrm>
              <a:off x="257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19" name="Rectangle 134"/>
            <p:cNvSpPr>
              <a:spLocks noChangeArrowheads="1"/>
            </p:cNvSpPr>
            <p:nvPr/>
          </p:nvSpPr>
          <p:spPr bwMode="auto">
            <a:xfrm>
              <a:off x="2767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0" name="Rectangle 135"/>
            <p:cNvSpPr>
              <a:spLocks noChangeArrowheads="1"/>
            </p:cNvSpPr>
            <p:nvPr/>
          </p:nvSpPr>
          <p:spPr bwMode="auto">
            <a:xfrm>
              <a:off x="2959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1" name="Rectangle 136"/>
            <p:cNvSpPr>
              <a:spLocks noChangeArrowheads="1"/>
            </p:cNvSpPr>
            <p:nvPr/>
          </p:nvSpPr>
          <p:spPr bwMode="auto">
            <a:xfrm>
              <a:off x="3151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2" name="Rectangle 137"/>
            <p:cNvSpPr>
              <a:spLocks noChangeArrowheads="1"/>
            </p:cNvSpPr>
            <p:nvPr/>
          </p:nvSpPr>
          <p:spPr bwMode="auto">
            <a:xfrm>
              <a:off x="2575" y="128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3" name="Rectangle 138"/>
            <p:cNvSpPr>
              <a:spLocks noChangeArrowheads="1"/>
            </p:cNvSpPr>
            <p:nvPr/>
          </p:nvSpPr>
          <p:spPr bwMode="auto">
            <a:xfrm>
              <a:off x="2767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4" name="Rectangle 139"/>
            <p:cNvSpPr>
              <a:spLocks noChangeArrowheads="1"/>
            </p:cNvSpPr>
            <p:nvPr/>
          </p:nvSpPr>
          <p:spPr bwMode="auto">
            <a:xfrm>
              <a:off x="2959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5" name="Rectangle 140"/>
            <p:cNvSpPr>
              <a:spLocks noChangeArrowheads="1"/>
            </p:cNvSpPr>
            <p:nvPr/>
          </p:nvSpPr>
          <p:spPr bwMode="auto">
            <a:xfrm>
              <a:off x="3151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6" name="Rectangle 141"/>
            <p:cNvSpPr>
              <a:spLocks noChangeArrowheads="1"/>
            </p:cNvSpPr>
            <p:nvPr/>
          </p:nvSpPr>
          <p:spPr bwMode="auto">
            <a:xfrm>
              <a:off x="2575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7" name="Rectangle 142"/>
            <p:cNvSpPr>
              <a:spLocks noChangeArrowheads="1"/>
            </p:cNvSpPr>
            <p:nvPr/>
          </p:nvSpPr>
          <p:spPr bwMode="auto">
            <a:xfrm>
              <a:off x="2767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8" name="Rectangle 143"/>
            <p:cNvSpPr>
              <a:spLocks noChangeArrowheads="1"/>
            </p:cNvSpPr>
            <p:nvPr/>
          </p:nvSpPr>
          <p:spPr bwMode="auto">
            <a:xfrm>
              <a:off x="295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29" name="Rectangle 144"/>
            <p:cNvSpPr>
              <a:spLocks noChangeArrowheads="1"/>
            </p:cNvSpPr>
            <p:nvPr/>
          </p:nvSpPr>
          <p:spPr bwMode="auto">
            <a:xfrm>
              <a:off x="3151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0" name="Rectangle 145"/>
            <p:cNvSpPr>
              <a:spLocks noChangeArrowheads="1"/>
            </p:cNvSpPr>
            <p:nvPr/>
          </p:nvSpPr>
          <p:spPr bwMode="auto">
            <a:xfrm>
              <a:off x="2575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1" name="Rectangle 146"/>
            <p:cNvSpPr>
              <a:spLocks noChangeArrowheads="1"/>
            </p:cNvSpPr>
            <p:nvPr/>
          </p:nvSpPr>
          <p:spPr bwMode="auto">
            <a:xfrm>
              <a:off x="2767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2" name="Rectangle 147"/>
            <p:cNvSpPr>
              <a:spLocks noChangeArrowheads="1"/>
            </p:cNvSpPr>
            <p:nvPr/>
          </p:nvSpPr>
          <p:spPr bwMode="auto">
            <a:xfrm>
              <a:off x="2959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533" name="Rectangle 148"/>
            <p:cNvSpPr>
              <a:spLocks noChangeArrowheads="1"/>
            </p:cNvSpPr>
            <p:nvPr/>
          </p:nvSpPr>
          <p:spPr bwMode="auto">
            <a:xfrm>
              <a:off x="3151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</p:grpSp>
      <p:grpSp>
        <p:nvGrpSpPr>
          <p:cNvPr id="271366" name="Group 149"/>
          <p:cNvGrpSpPr>
            <a:grpSpLocks/>
          </p:cNvGrpSpPr>
          <p:nvPr/>
        </p:nvGrpSpPr>
        <p:grpSpPr bwMode="auto">
          <a:xfrm>
            <a:off x="5688013" y="1584325"/>
            <a:ext cx="1141412" cy="3960813"/>
            <a:chOff x="3583" y="998"/>
            <a:chExt cx="719" cy="2495"/>
          </a:xfrm>
        </p:grpSpPr>
        <p:sp>
          <p:nvSpPr>
            <p:cNvPr id="271437" name="Rectangle 150"/>
            <p:cNvSpPr>
              <a:spLocks noChangeArrowheads="1"/>
            </p:cNvSpPr>
            <p:nvPr/>
          </p:nvSpPr>
          <p:spPr bwMode="auto">
            <a:xfrm>
              <a:off x="3583" y="1862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38" name="Rectangle 151"/>
            <p:cNvSpPr>
              <a:spLocks noChangeArrowheads="1"/>
            </p:cNvSpPr>
            <p:nvPr/>
          </p:nvSpPr>
          <p:spPr bwMode="auto">
            <a:xfrm>
              <a:off x="3775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39" name="Rectangle 152"/>
            <p:cNvSpPr>
              <a:spLocks noChangeArrowheads="1"/>
            </p:cNvSpPr>
            <p:nvPr/>
          </p:nvSpPr>
          <p:spPr bwMode="auto">
            <a:xfrm>
              <a:off x="3967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0" name="Rectangle 153"/>
            <p:cNvSpPr>
              <a:spLocks noChangeArrowheads="1"/>
            </p:cNvSpPr>
            <p:nvPr/>
          </p:nvSpPr>
          <p:spPr bwMode="auto">
            <a:xfrm>
              <a:off x="415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1" name="Rectangle 154"/>
            <p:cNvSpPr>
              <a:spLocks noChangeArrowheads="1"/>
            </p:cNvSpPr>
            <p:nvPr/>
          </p:nvSpPr>
          <p:spPr bwMode="auto">
            <a:xfrm>
              <a:off x="3583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2" name="Rectangle 155"/>
            <p:cNvSpPr>
              <a:spLocks noChangeArrowheads="1"/>
            </p:cNvSpPr>
            <p:nvPr/>
          </p:nvSpPr>
          <p:spPr bwMode="auto">
            <a:xfrm>
              <a:off x="3775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3" name="Rectangle 156"/>
            <p:cNvSpPr>
              <a:spLocks noChangeArrowheads="1"/>
            </p:cNvSpPr>
            <p:nvPr/>
          </p:nvSpPr>
          <p:spPr bwMode="auto">
            <a:xfrm>
              <a:off x="3967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4" name="Rectangle 157"/>
            <p:cNvSpPr>
              <a:spLocks noChangeArrowheads="1"/>
            </p:cNvSpPr>
            <p:nvPr/>
          </p:nvSpPr>
          <p:spPr bwMode="auto">
            <a:xfrm>
              <a:off x="4159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5" name="Rectangle 158"/>
            <p:cNvSpPr>
              <a:spLocks noChangeArrowheads="1"/>
            </p:cNvSpPr>
            <p:nvPr/>
          </p:nvSpPr>
          <p:spPr bwMode="auto">
            <a:xfrm>
              <a:off x="3583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6" name="Rectangle 159"/>
            <p:cNvSpPr>
              <a:spLocks noChangeArrowheads="1"/>
            </p:cNvSpPr>
            <p:nvPr/>
          </p:nvSpPr>
          <p:spPr bwMode="auto">
            <a:xfrm>
              <a:off x="3775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7" name="Rectangle 160"/>
            <p:cNvSpPr>
              <a:spLocks noChangeArrowheads="1"/>
            </p:cNvSpPr>
            <p:nvPr/>
          </p:nvSpPr>
          <p:spPr bwMode="auto">
            <a:xfrm>
              <a:off x="3967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8" name="Rectangle 161"/>
            <p:cNvSpPr>
              <a:spLocks noChangeArrowheads="1"/>
            </p:cNvSpPr>
            <p:nvPr/>
          </p:nvSpPr>
          <p:spPr bwMode="auto">
            <a:xfrm>
              <a:off x="4159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49" name="Rectangle 162"/>
            <p:cNvSpPr>
              <a:spLocks noChangeArrowheads="1"/>
            </p:cNvSpPr>
            <p:nvPr/>
          </p:nvSpPr>
          <p:spPr bwMode="auto">
            <a:xfrm>
              <a:off x="3583" y="243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0" name="Rectangle 163"/>
            <p:cNvSpPr>
              <a:spLocks noChangeArrowheads="1"/>
            </p:cNvSpPr>
            <p:nvPr/>
          </p:nvSpPr>
          <p:spPr bwMode="auto">
            <a:xfrm>
              <a:off x="3775" y="243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1" name="Rectangle 164"/>
            <p:cNvSpPr>
              <a:spLocks noChangeArrowheads="1"/>
            </p:cNvSpPr>
            <p:nvPr/>
          </p:nvSpPr>
          <p:spPr bwMode="auto">
            <a:xfrm>
              <a:off x="3967" y="2438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2" name="Rectangle 165"/>
            <p:cNvSpPr>
              <a:spLocks noChangeArrowheads="1"/>
            </p:cNvSpPr>
            <p:nvPr/>
          </p:nvSpPr>
          <p:spPr bwMode="auto">
            <a:xfrm>
              <a:off x="4159" y="2438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3" name="Rectangle 166"/>
            <p:cNvSpPr>
              <a:spLocks noChangeArrowheads="1"/>
            </p:cNvSpPr>
            <p:nvPr/>
          </p:nvSpPr>
          <p:spPr bwMode="auto">
            <a:xfrm>
              <a:off x="3583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4" name="Rectangle 167"/>
            <p:cNvSpPr>
              <a:spLocks noChangeArrowheads="1"/>
            </p:cNvSpPr>
            <p:nvPr/>
          </p:nvSpPr>
          <p:spPr bwMode="auto">
            <a:xfrm>
              <a:off x="3775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5" name="Rectangle 168"/>
            <p:cNvSpPr>
              <a:spLocks noChangeArrowheads="1"/>
            </p:cNvSpPr>
            <p:nvPr/>
          </p:nvSpPr>
          <p:spPr bwMode="auto">
            <a:xfrm>
              <a:off x="3967" y="2630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6" name="Rectangle 169"/>
            <p:cNvSpPr>
              <a:spLocks noChangeArrowheads="1"/>
            </p:cNvSpPr>
            <p:nvPr/>
          </p:nvSpPr>
          <p:spPr bwMode="auto">
            <a:xfrm>
              <a:off x="4159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7" name="Rectangle 170"/>
            <p:cNvSpPr>
              <a:spLocks noChangeArrowheads="1"/>
            </p:cNvSpPr>
            <p:nvPr/>
          </p:nvSpPr>
          <p:spPr bwMode="auto">
            <a:xfrm>
              <a:off x="3583" y="2822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8" name="Rectangle 171"/>
            <p:cNvSpPr>
              <a:spLocks noChangeArrowheads="1"/>
            </p:cNvSpPr>
            <p:nvPr/>
          </p:nvSpPr>
          <p:spPr bwMode="auto">
            <a:xfrm>
              <a:off x="3775" y="2822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59" name="Rectangle 172"/>
            <p:cNvSpPr>
              <a:spLocks noChangeArrowheads="1"/>
            </p:cNvSpPr>
            <p:nvPr/>
          </p:nvSpPr>
          <p:spPr bwMode="auto">
            <a:xfrm>
              <a:off x="3967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0" name="Rectangle 173"/>
            <p:cNvSpPr>
              <a:spLocks noChangeArrowheads="1"/>
            </p:cNvSpPr>
            <p:nvPr/>
          </p:nvSpPr>
          <p:spPr bwMode="auto">
            <a:xfrm>
              <a:off x="4159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1" name="Rectangle 174"/>
            <p:cNvSpPr>
              <a:spLocks noChangeArrowheads="1"/>
            </p:cNvSpPr>
            <p:nvPr/>
          </p:nvSpPr>
          <p:spPr bwMode="auto">
            <a:xfrm>
              <a:off x="3583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2" name="Rectangle 175"/>
            <p:cNvSpPr>
              <a:spLocks noChangeArrowheads="1"/>
            </p:cNvSpPr>
            <p:nvPr/>
          </p:nvSpPr>
          <p:spPr bwMode="auto">
            <a:xfrm>
              <a:off x="3775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3" name="Rectangle 176"/>
            <p:cNvSpPr>
              <a:spLocks noChangeArrowheads="1"/>
            </p:cNvSpPr>
            <p:nvPr/>
          </p:nvSpPr>
          <p:spPr bwMode="auto">
            <a:xfrm>
              <a:off x="3967" y="301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4" name="Rectangle 177"/>
            <p:cNvSpPr>
              <a:spLocks noChangeArrowheads="1"/>
            </p:cNvSpPr>
            <p:nvPr/>
          </p:nvSpPr>
          <p:spPr bwMode="auto">
            <a:xfrm>
              <a:off x="4159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5" name="Rectangle 178"/>
            <p:cNvSpPr>
              <a:spLocks noChangeArrowheads="1"/>
            </p:cNvSpPr>
            <p:nvPr/>
          </p:nvSpPr>
          <p:spPr bwMode="auto">
            <a:xfrm>
              <a:off x="3583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6" name="Rectangle 179"/>
            <p:cNvSpPr>
              <a:spLocks noChangeArrowheads="1"/>
            </p:cNvSpPr>
            <p:nvPr/>
          </p:nvSpPr>
          <p:spPr bwMode="auto">
            <a:xfrm>
              <a:off x="3775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7" name="Rectangle 180"/>
            <p:cNvSpPr>
              <a:spLocks noChangeArrowheads="1"/>
            </p:cNvSpPr>
            <p:nvPr/>
          </p:nvSpPr>
          <p:spPr bwMode="auto">
            <a:xfrm>
              <a:off x="3967" y="320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8" name="Rectangle 181"/>
            <p:cNvSpPr>
              <a:spLocks noChangeArrowheads="1"/>
            </p:cNvSpPr>
            <p:nvPr/>
          </p:nvSpPr>
          <p:spPr bwMode="auto">
            <a:xfrm>
              <a:off x="4159" y="320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69" name="Rectangle 182"/>
            <p:cNvSpPr>
              <a:spLocks noChangeArrowheads="1"/>
            </p:cNvSpPr>
            <p:nvPr/>
          </p:nvSpPr>
          <p:spPr bwMode="auto">
            <a:xfrm>
              <a:off x="3583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0" name="Rectangle 183"/>
            <p:cNvSpPr>
              <a:spLocks noChangeArrowheads="1"/>
            </p:cNvSpPr>
            <p:nvPr/>
          </p:nvSpPr>
          <p:spPr bwMode="auto">
            <a:xfrm>
              <a:off x="377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1" name="Rectangle 184"/>
            <p:cNvSpPr>
              <a:spLocks noChangeArrowheads="1"/>
            </p:cNvSpPr>
            <p:nvPr/>
          </p:nvSpPr>
          <p:spPr bwMode="auto">
            <a:xfrm>
              <a:off x="3967" y="109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2" name="Rectangle 185"/>
            <p:cNvSpPr>
              <a:spLocks noChangeArrowheads="1"/>
            </p:cNvSpPr>
            <p:nvPr/>
          </p:nvSpPr>
          <p:spPr bwMode="auto">
            <a:xfrm>
              <a:off x="4159" y="109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3" name="Rectangle 186"/>
            <p:cNvSpPr>
              <a:spLocks noChangeArrowheads="1"/>
            </p:cNvSpPr>
            <p:nvPr/>
          </p:nvSpPr>
          <p:spPr bwMode="auto">
            <a:xfrm>
              <a:off x="3583" y="128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4" name="Rectangle 187"/>
            <p:cNvSpPr>
              <a:spLocks noChangeArrowheads="1"/>
            </p:cNvSpPr>
            <p:nvPr/>
          </p:nvSpPr>
          <p:spPr bwMode="auto">
            <a:xfrm>
              <a:off x="3775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5" name="Rectangle 188"/>
            <p:cNvSpPr>
              <a:spLocks noChangeArrowheads="1"/>
            </p:cNvSpPr>
            <p:nvPr/>
          </p:nvSpPr>
          <p:spPr bwMode="auto">
            <a:xfrm>
              <a:off x="3967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6" name="Rectangle 189"/>
            <p:cNvSpPr>
              <a:spLocks noChangeArrowheads="1"/>
            </p:cNvSpPr>
            <p:nvPr/>
          </p:nvSpPr>
          <p:spPr bwMode="auto">
            <a:xfrm>
              <a:off x="4159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7" name="Rectangle 190"/>
            <p:cNvSpPr>
              <a:spLocks noChangeArrowheads="1"/>
            </p:cNvSpPr>
            <p:nvPr/>
          </p:nvSpPr>
          <p:spPr bwMode="auto">
            <a:xfrm>
              <a:off x="3583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8" name="Rectangle 191"/>
            <p:cNvSpPr>
              <a:spLocks noChangeArrowheads="1"/>
            </p:cNvSpPr>
            <p:nvPr/>
          </p:nvSpPr>
          <p:spPr bwMode="auto">
            <a:xfrm>
              <a:off x="3775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79" name="Rectangle 192"/>
            <p:cNvSpPr>
              <a:spLocks noChangeArrowheads="1"/>
            </p:cNvSpPr>
            <p:nvPr/>
          </p:nvSpPr>
          <p:spPr bwMode="auto">
            <a:xfrm>
              <a:off x="3967" y="1478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0" name="Rectangle 193"/>
            <p:cNvSpPr>
              <a:spLocks noChangeArrowheads="1"/>
            </p:cNvSpPr>
            <p:nvPr/>
          </p:nvSpPr>
          <p:spPr bwMode="auto">
            <a:xfrm>
              <a:off x="415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1" name="Rectangle 194"/>
            <p:cNvSpPr>
              <a:spLocks noChangeArrowheads="1"/>
            </p:cNvSpPr>
            <p:nvPr/>
          </p:nvSpPr>
          <p:spPr bwMode="auto">
            <a:xfrm>
              <a:off x="3583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2" name="Rectangle 195"/>
            <p:cNvSpPr>
              <a:spLocks noChangeArrowheads="1"/>
            </p:cNvSpPr>
            <p:nvPr/>
          </p:nvSpPr>
          <p:spPr bwMode="auto">
            <a:xfrm>
              <a:off x="3775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3" name="Rectangle 196"/>
            <p:cNvSpPr>
              <a:spLocks noChangeArrowheads="1"/>
            </p:cNvSpPr>
            <p:nvPr/>
          </p:nvSpPr>
          <p:spPr bwMode="auto">
            <a:xfrm>
              <a:off x="3967" y="1670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4" name="Rectangle 197"/>
            <p:cNvSpPr>
              <a:spLocks noChangeArrowheads="1"/>
            </p:cNvSpPr>
            <p:nvPr/>
          </p:nvSpPr>
          <p:spPr bwMode="auto">
            <a:xfrm>
              <a:off x="4159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1485" name="Line 198"/>
            <p:cNvSpPr>
              <a:spLocks noChangeShapeType="1"/>
            </p:cNvSpPr>
            <p:nvPr/>
          </p:nvSpPr>
          <p:spPr bwMode="auto">
            <a:xfrm>
              <a:off x="3943" y="998"/>
              <a:ext cx="0" cy="2495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1367" name="Rectangle 199"/>
          <p:cNvSpPr>
            <a:spLocks noChangeArrowheads="1"/>
          </p:cNvSpPr>
          <p:nvPr/>
        </p:nvSpPr>
        <p:spPr bwMode="auto">
          <a:xfrm>
            <a:off x="7288213" y="29559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68" name="Rectangle 200"/>
          <p:cNvSpPr>
            <a:spLocks noChangeArrowheads="1"/>
          </p:cNvSpPr>
          <p:nvPr/>
        </p:nvSpPr>
        <p:spPr bwMode="auto">
          <a:xfrm>
            <a:off x="7593013" y="29559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69" name="Rectangle 201"/>
          <p:cNvSpPr>
            <a:spLocks noChangeArrowheads="1"/>
          </p:cNvSpPr>
          <p:nvPr/>
        </p:nvSpPr>
        <p:spPr bwMode="auto">
          <a:xfrm>
            <a:off x="7897813" y="29559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0" name="Rectangle 202"/>
          <p:cNvSpPr>
            <a:spLocks noChangeArrowheads="1"/>
          </p:cNvSpPr>
          <p:nvPr/>
        </p:nvSpPr>
        <p:spPr bwMode="auto">
          <a:xfrm>
            <a:off x="8202613" y="29559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1" name="Rectangle 203"/>
          <p:cNvSpPr>
            <a:spLocks noChangeArrowheads="1"/>
          </p:cNvSpPr>
          <p:nvPr/>
        </p:nvSpPr>
        <p:spPr bwMode="auto">
          <a:xfrm>
            <a:off x="72882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2" name="Rectangle 204"/>
          <p:cNvSpPr>
            <a:spLocks noChangeArrowheads="1"/>
          </p:cNvSpPr>
          <p:nvPr/>
        </p:nvSpPr>
        <p:spPr bwMode="auto">
          <a:xfrm>
            <a:off x="75930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3" name="Rectangle 205"/>
          <p:cNvSpPr>
            <a:spLocks noChangeArrowheads="1"/>
          </p:cNvSpPr>
          <p:nvPr/>
        </p:nvSpPr>
        <p:spPr bwMode="auto">
          <a:xfrm>
            <a:off x="78978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4" name="Rectangle 206"/>
          <p:cNvSpPr>
            <a:spLocks noChangeArrowheads="1"/>
          </p:cNvSpPr>
          <p:nvPr/>
        </p:nvSpPr>
        <p:spPr bwMode="auto">
          <a:xfrm>
            <a:off x="82026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5" name="Rectangle 207"/>
          <p:cNvSpPr>
            <a:spLocks noChangeArrowheads="1"/>
          </p:cNvSpPr>
          <p:nvPr/>
        </p:nvSpPr>
        <p:spPr bwMode="auto">
          <a:xfrm>
            <a:off x="7288213" y="35655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6" name="Rectangle 208"/>
          <p:cNvSpPr>
            <a:spLocks noChangeArrowheads="1"/>
          </p:cNvSpPr>
          <p:nvPr/>
        </p:nvSpPr>
        <p:spPr bwMode="auto">
          <a:xfrm>
            <a:off x="7593013" y="35655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7" name="Rectangle 209"/>
          <p:cNvSpPr>
            <a:spLocks noChangeArrowheads="1"/>
          </p:cNvSpPr>
          <p:nvPr/>
        </p:nvSpPr>
        <p:spPr bwMode="auto">
          <a:xfrm>
            <a:off x="7897813" y="3565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8" name="Rectangle 210"/>
          <p:cNvSpPr>
            <a:spLocks noChangeArrowheads="1"/>
          </p:cNvSpPr>
          <p:nvPr/>
        </p:nvSpPr>
        <p:spPr bwMode="auto">
          <a:xfrm>
            <a:off x="8202613" y="35655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79" name="Rectangle 211"/>
          <p:cNvSpPr>
            <a:spLocks noChangeArrowheads="1"/>
          </p:cNvSpPr>
          <p:nvPr/>
        </p:nvSpPr>
        <p:spPr bwMode="auto">
          <a:xfrm>
            <a:off x="7288213" y="38703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0" name="Rectangle 212"/>
          <p:cNvSpPr>
            <a:spLocks noChangeArrowheads="1"/>
          </p:cNvSpPr>
          <p:nvPr/>
        </p:nvSpPr>
        <p:spPr bwMode="auto">
          <a:xfrm>
            <a:off x="7593013" y="38703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1" name="Rectangle 213"/>
          <p:cNvSpPr>
            <a:spLocks noChangeArrowheads="1"/>
          </p:cNvSpPr>
          <p:nvPr/>
        </p:nvSpPr>
        <p:spPr bwMode="auto">
          <a:xfrm>
            <a:off x="7897813" y="3870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2" name="Rectangle 214"/>
          <p:cNvSpPr>
            <a:spLocks noChangeArrowheads="1"/>
          </p:cNvSpPr>
          <p:nvPr/>
        </p:nvSpPr>
        <p:spPr bwMode="auto">
          <a:xfrm>
            <a:off x="8202613" y="38703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3" name="Rectangle 215"/>
          <p:cNvSpPr>
            <a:spLocks noChangeArrowheads="1"/>
          </p:cNvSpPr>
          <p:nvPr/>
        </p:nvSpPr>
        <p:spPr bwMode="auto">
          <a:xfrm>
            <a:off x="7288213" y="4175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4" name="Rectangle 216"/>
          <p:cNvSpPr>
            <a:spLocks noChangeArrowheads="1"/>
          </p:cNvSpPr>
          <p:nvPr/>
        </p:nvSpPr>
        <p:spPr bwMode="auto">
          <a:xfrm>
            <a:off x="7593013" y="4175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5" name="Rectangle 217"/>
          <p:cNvSpPr>
            <a:spLocks noChangeArrowheads="1"/>
          </p:cNvSpPr>
          <p:nvPr/>
        </p:nvSpPr>
        <p:spPr bwMode="auto">
          <a:xfrm>
            <a:off x="7897813" y="41751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6" name="Rectangle 218"/>
          <p:cNvSpPr>
            <a:spLocks noChangeArrowheads="1"/>
          </p:cNvSpPr>
          <p:nvPr/>
        </p:nvSpPr>
        <p:spPr bwMode="auto">
          <a:xfrm>
            <a:off x="8202613" y="41751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7" name="Rectangle 219"/>
          <p:cNvSpPr>
            <a:spLocks noChangeArrowheads="1"/>
          </p:cNvSpPr>
          <p:nvPr/>
        </p:nvSpPr>
        <p:spPr bwMode="auto">
          <a:xfrm>
            <a:off x="7288213" y="44799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8" name="Rectangle 220"/>
          <p:cNvSpPr>
            <a:spLocks noChangeArrowheads="1"/>
          </p:cNvSpPr>
          <p:nvPr/>
        </p:nvSpPr>
        <p:spPr bwMode="auto">
          <a:xfrm>
            <a:off x="7593013" y="44799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89" name="Rectangle 221"/>
          <p:cNvSpPr>
            <a:spLocks noChangeArrowheads="1"/>
          </p:cNvSpPr>
          <p:nvPr/>
        </p:nvSpPr>
        <p:spPr bwMode="auto">
          <a:xfrm>
            <a:off x="7897813" y="44799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0" name="Rectangle 222"/>
          <p:cNvSpPr>
            <a:spLocks noChangeArrowheads="1"/>
          </p:cNvSpPr>
          <p:nvPr/>
        </p:nvSpPr>
        <p:spPr bwMode="auto">
          <a:xfrm>
            <a:off x="8202613" y="44799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1" name="Rectangle 223"/>
          <p:cNvSpPr>
            <a:spLocks noChangeArrowheads="1"/>
          </p:cNvSpPr>
          <p:nvPr/>
        </p:nvSpPr>
        <p:spPr bwMode="auto">
          <a:xfrm>
            <a:off x="7288213" y="4784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2" name="Rectangle 224"/>
          <p:cNvSpPr>
            <a:spLocks noChangeArrowheads="1"/>
          </p:cNvSpPr>
          <p:nvPr/>
        </p:nvSpPr>
        <p:spPr bwMode="auto">
          <a:xfrm>
            <a:off x="7593013" y="47847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3" name="Rectangle 225"/>
          <p:cNvSpPr>
            <a:spLocks noChangeArrowheads="1"/>
          </p:cNvSpPr>
          <p:nvPr/>
        </p:nvSpPr>
        <p:spPr bwMode="auto">
          <a:xfrm>
            <a:off x="7897813" y="47847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4" name="Rectangle 226"/>
          <p:cNvSpPr>
            <a:spLocks noChangeArrowheads="1"/>
          </p:cNvSpPr>
          <p:nvPr/>
        </p:nvSpPr>
        <p:spPr bwMode="auto">
          <a:xfrm>
            <a:off x="8202613" y="47847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5" name="Rectangle 227"/>
          <p:cNvSpPr>
            <a:spLocks noChangeArrowheads="1"/>
          </p:cNvSpPr>
          <p:nvPr/>
        </p:nvSpPr>
        <p:spPr bwMode="auto">
          <a:xfrm>
            <a:off x="7288213" y="50895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6" name="Rectangle 228"/>
          <p:cNvSpPr>
            <a:spLocks noChangeArrowheads="1"/>
          </p:cNvSpPr>
          <p:nvPr/>
        </p:nvSpPr>
        <p:spPr bwMode="auto">
          <a:xfrm>
            <a:off x="7593013" y="5089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7" name="Rectangle 229"/>
          <p:cNvSpPr>
            <a:spLocks noChangeArrowheads="1"/>
          </p:cNvSpPr>
          <p:nvPr/>
        </p:nvSpPr>
        <p:spPr bwMode="auto">
          <a:xfrm>
            <a:off x="7897813" y="50895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8" name="Rectangle 230"/>
          <p:cNvSpPr>
            <a:spLocks noChangeArrowheads="1"/>
          </p:cNvSpPr>
          <p:nvPr/>
        </p:nvSpPr>
        <p:spPr bwMode="auto">
          <a:xfrm>
            <a:off x="8202613" y="50895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399" name="Rectangle 231"/>
          <p:cNvSpPr>
            <a:spLocks noChangeArrowheads="1"/>
          </p:cNvSpPr>
          <p:nvPr/>
        </p:nvSpPr>
        <p:spPr bwMode="auto">
          <a:xfrm>
            <a:off x="7288213" y="1736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0" name="Rectangle 232"/>
          <p:cNvSpPr>
            <a:spLocks noChangeArrowheads="1"/>
          </p:cNvSpPr>
          <p:nvPr/>
        </p:nvSpPr>
        <p:spPr bwMode="auto">
          <a:xfrm>
            <a:off x="7593013" y="1736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1" name="Rectangle 233"/>
          <p:cNvSpPr>
            <a:spLocks noChangeArrowheads="1"/>
          </p:cNvSpPr>
          <p:nvPr/>
        </p:nvSpPr>
        <p:spPr bwMode="auto">
          <a:xfrm>
            <a:off x="7897813" y="17367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2" name="Rectangle 234"/>
          <p:cNvSpPr>
            <a:spLocks noChangeArrowheads="1"/>
          </p:cNvSpPr>
          <p:nvPr/>
        </p:nvSpPr>
        <p:spPr bwMode="auto">
          <a:xfrm>
            <a:off x="8202613" y="17367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3" name="Rectangle 235"/>
          <p:cNvSpPr>
            <a:spLocks noChangeArrowheads="1"/>
          </p:cNvSpPr>
          <p:nvPr/>
        </p:nvSpPr>
        <p:spPr bwMode="auto">
          <a:xfrm>
            <a:off x="7288213" y="20415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4" name="Rectangle 236"/>
          <p:cNvSpPr>
            <a:spLocks noChangeArrowheads="1"/>
          </p:cNvSpPr>
          <p:nvPr/>
        </p:nvSpPr>
        <p:spPr bwMode="auto">
          <a:xfrm>
            <a:off x="7593013" y="20415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5" name="Rectangle 237"/>
          <p:cNvSpPr>
            <a:spLocks noChangeArrowheads="1"/>
          </p:cNvSpPr>
          <p:nvPr/>
        </p:nvSpPr>
        <p:spPr bwMode="auto">
          <a:xfrm>
            <a:off x="7897813" y="2041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6" name="Rectangle 238"/>
          <p:cNvSpPr>
            <a:spLocks noChangeArrowheads="1"/>
          </p:cNvSpPr>
          <p:nvPr/>
        </p:nvSpPr>
        <p:spPr bwMode="auto">
          <a:xfrm>
            <a:off x="8202613" y="2041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7" name="Rectangle 239"/>
          <p:cNvSpPr>
            <a:spLocks noChangeArrowheads="1"/>
          </p:cNvSpPr>
          <p:nvPr/>
        </p:nvSpPr>
        <p:spPr bwMode="auto">
          <a:xfrm>
            <a:off x="7288213" y="23463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8" name="Rectangle 240"/>
          <p:cNvSpPr>
            <a:spLocks noChangeArrowheads="1"/>
          </p:cNvSpPr>
          <p:nvPr/>
        </p:nvSpPr>
        <p:spPr bwMode="auto">
          <a:xfrm>
            <a:off x="7593013" y="2346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09" name="Rectangle 241"/>
          <p:cNvSpPr>
            <a:spLocks noChangeArrowheads="1"/>
          </p:cNvSpPr>
          <p:nvPr/>
        </p:nvSpPr>
        <p:spPr bwMode="auto">
          <a:xfrm>
            <a:off x="7897813" y="2346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10" name="Rectangle 242"/>
          <p:cNvSpPr>
            <a:spLocks noChangeArrowheads="1"/>
          </p:cNvSpPr>
          <p:nvPr/>
        </p:nvSpPr>
        <p:spPr bwMode="auto">
          <a:xfrm>
            <a:off x="8202613" y="23463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11" name="Rectangle 243"/>
          <p:cNvSpPr>
            <a:spLocks noChangeArrowheads="1"/>
          </p:cNvSpPr>
          <p:nvPr/>
        </p:nvSpPr>
        <p:spPr bwMode="auto">
          <a:xfrm>
            <a:off x="7288213" y="2651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12" name="Rectangle 244"/>
          <p:cNvSpPr>
            <a:spLocks noChangeArrowheads="1"/>
          </p:cNvSpPr>
          <p:nvPr/>
        </p:nvSpPr>
        <p:spPr bwMode="auto">
          <a:xfrm>
            <a:off x="7593013" y="2651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13" name="Rectangle 245"/>
          <p:cNvSpPr>
            <a:spLocks noChangeArrowheads="1"/>
          </p:cNvSpPr>
          <p:nvPr/>
        </p:nvSpPr>
        <p:spPr bwMode="auto">
          <a:xfrm>
            <a:off x="7897813" y="26511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14" name="Rectangle 246"/>
          <p:cNvSpPr>
            <a:spLocks noChangeArrowheads="1"/>
          </p:cNvSpPr>
          <p:nvPr/>
        </p:nvSpPr>
        <p:spPr bwMode="auto">
          <a:xfrm>
            <a:off x="8202613" y="26511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15" name="Text Box 247"/>
          <p:cNvSpPr txBox="1">
            <a:spLocks noChangeArrowheads="1"/>
          </p:cNvSpPr>
          <p:nvPr/>
        </p:nvSpPr>
        <p:spPr bwMode="auto">
          <a:xfrm rot="10800000">
            <a:off x="273050" y="1433513"/>
            <a:ext cx="668338" cy="3478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>
                <a:solidFill>
                  <a:srgbClr val="000000"/>
                </a:solidFill>
                <a:latin typeface="Arial Narrow" pitchFamily="34" charset="0"/>
              </a:rPr>
              <a:t>Time (processor cycle)</a:t>
            </a:r>
          </a:p>
        </p:txBody>
      </p:sp>
      <p:sp>
        <p:nvSpPr>
          <p:cNvPr id="271416" name="Line 248"/>
          <p:cNvSpPr>
            <a:spLocks noChangeShapeType="1"/>
          </p:cNvSpPr>
          <p:nvPr/>
        </p:nvSpPr>
        <p:spPr bwMode="auto">
          <a:xfrm>
            <a:off x="582613" y="4937125"/>
            <a:ext cx="1587" cy="838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1417" name="Text Box 249"/>
          <p:cNvSpPr txBox="1">
            <a:spLocks noChangeArrowheads="1"/>
          </p:cNvSpPr>
          <p:nvPr/>
        </p:nvSpPr>
        <p:spPr bwMode="auto">
          <a:xfrm>
            <a:off x="887413" y="1365250"/>
            <a:ext cx="12509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Superscalar</a:t>
            </a:r>
          </a:p>
        </p:txBody>
      </p:sp>
      <p:sp>
        <p:nvSpPr>
          <p:cNvPr id="271418" name="Text Box 250"/>
          <p:cNvSpPr txBox="1">
            <a:spLocks noChangeArrowheads="1"/>
          </p:cNvSpPr>
          <p:nvPr/>
        </p:nvSpPr>
        <p:spPr bwMode="auto">
          <a:xfrm>
            <a:off x="2487613" y="1365250"/>
            <a:ext cx="13350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Fine-Grained</a:t>
            </a:r>
          </a:p>
        </p:txBody>
      </p:sp>
      <p:sp>
        <p:nvSpPr>
          <p:cNvPr id="271419" name="Text Box 251"/>
          <p:cNvSpPr txBox="1">
            <a:spLocks noChangeArrowheads="1"/>
          </p:cNvSpPr>
          <p:nvPr/>
        </p:nvSpPr>
        <p:spPr bwMode="auto">
          <a:xfrm>
            <a:off x="3783013" y="1365250"/>
            <a:ext cx="15843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Coarse-Grained</a:t>
            </a:r>
          </a:p>
        </p:txBody>
      </p:sp>
      <p:sp>
        <p:nvSpPr>
          <p:cNvPr id="271420" name="Text Box 252"/>
          <p:cNvSpPr txBox="1">
            <a:spLocks noChangeArrowheads="1"/>
          </p:cNvSpPr>
          <p:nvPr/>
        </p:nvSpPr>
        <p:spPr bwMode="auto">
          <a:xfrm>
            <a:off x="5426075" y="1344613"/>
            <a:ext cx="16129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Multiprocessing</a:t>
            </a:r>
          </a:p>
        </p:txBody>
      </p:sp>
      <p:sp>
        <p:nvSpPr>
          <p:cNvPr id="271421" name="Text Box 253"/>
          <p:cNvSpPr txBox="1">
            <a:spLocks noChangeArrowheads="1"/>
          </p:cNvSpPr>
          <p:nvPr/>
        </p:nvSpPr>
        <p:spPr bwMode="auto">
          <a:xfrm>
            <a:off x="7135813" y="1136650"/>
            <a:ext cx="146843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Simultaneous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Multithreading</a:t>
            </a:r>
          </a:p>
        </p:txBody>
      </p:sp>
      <p:sp>
        <p:nvSpPr>
          <p:cNvPr id="271422" name="Rectangle 254"/>
          <p:cNvSpPr>
            <a:spLocks noChangeArrowheads="1"/>
          </p:cNvSpPr>
          <p:nvPr/>
        </p:nvSpPr>
        <p:spPr bwMode="auto">
          <a:xfrm>
            <a:off x="2259013" y="57753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23" name="Rectangle 255"/>
          <p:cNvSpPr>
            <a:spLocks noChangeArrowheads="1"/>
          </p:cNvSpPr>
          <p:nvPr/>
        </p:nvSpPr>
        <p:spPr bwMode="auto">
          <a:xfrm>
            <a:off x="2259013" y="61563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24" name="Rectangle 256"/>
          <p:cNvSpPr>
            <a:spLocks noChangeArrowheads="1"/>
          </p:cNvSpPr>
          <p:nvPr/>
        </p:nvSpPr>
        <p:spPr bwMode="auto">
          <a:xfrm>
            <a:off x="4468813" y="5775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25" name="Rectangle 257"/>
          <p:cNvSpPr>
            <a:spLocks noChangeArrowheads="1"/>
          </p:cNvSpPr>
          <p:nvPr/>
        </p:nvSpPr>
        <p:spPr bwMode="auto">
          <a:xfrm>
            <a:off x="4468813" y="61563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26" name="Rectangle 258"/>
          <p:cNvSpPr>
            <a:spLocks noChangeArrowheads="1"/>
          </p:cNvSpPr>
          <p:nvPr/>
        </p:nvSpPr>
        <p:spPr bwMode="auto">
          <a:xfrm>
            <a:off x="6526213" y="57753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27" name="Rectangle 259"/>
          <p:cNvSpPr>
            <a:spLocks noChangeArrowheads="1"/>
          </p:cNvSpPr>
          <p:nvPr/>
        </p:nvSpPr>
        <p:spPr bwMode="auto">
          <a:xfrm>
            <a:off x="6526213" y="61563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71428" name="Text Box 260"/>
          <p:cNvSpPr txBox="1">
            <a:spLocks noChangeArrowheads="1"/>
          </p:cNvSpPr>
          <p:nvPr/>
        </p:nvSpPr>
        <p:spPr bwMode="auto">
          <a:xfrm>
            <a:off x="2547938" y="5683250"/>
            <a:ext cx="101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itchFamily="34" charset="0"/>
              </a:rPr>
              <a:t>Thread 1</a:t>
            </a:r>
          </a:p>
        </p:txBody>
      </p:sp>
      <p:sp>
        <p:nvSpPr>
          <p:cNvPr id="271429" name="Text Box 261"/>
          <p:cNvSpPr txBox="1">
            <a:spLocks noChangeArrowheads="1"/>
          </p:cNvSpPr>
          <p:nvPr/>
        </p:nvSpPr>
        <p:spPr bwMode="auto">
          <a:xfrm>
            <a:off x="2554288" y="6080125"/>
            <a:ext cx="101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itchFamily="34" charset="0"/>
              </a:rPr>
              <a:t>Thread 2</a:t>
            </a:r>
          </a:p>
        </p:txBody>
      </p:sp>
      <p:sp>
        <p:nvSpPr>
          <p:cNvPr id="271430" name="Text Box 262"/>
          <p:cNvSpPr txBox="1">
            <a:spLocks noChangeArrowheads="1"/>
          </p:cNvSpPr>
          <p:nvPr/>
        </p:nvSpPr>
        <p:spPr bwMode="auto">
          <a:xfrm>
            <a:off x="4849813" y="5699125"/>
            <a:ext cx="101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itchFamily="34" charset="0"/>
              </a:rPr>
              <a:t>Thread 3</a:t>
            </a:r>
          </a:p>
        </p:txBody>
      </p:sp>
      <p:sp>
        <p:nvSpPr>
          <p:cNvPr id="271431" name="Text Box 263"/>
          <p:cNvSpPr txBox="1">
            <a:spLocks noChangeArrowheads="1"/>
          </p:cNvSpPr>
          <p:nvPr/>
        </p:nvSpPr>
        <p:spPr bwMode="auto">
          <a:xfrm>
            <a:off x="4849813" y="6080125"/>
            <a:ext cx="101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itchFamily="34" charset="0"/>
              </a:rPr>
              <a:t>Thread 4</a:t>
            </a:r>
          </a:p>
        </p:txBody>
      </p:sp>
      <p:sp>
        <p:nvSpPr>
          <p:cNvPr id="271432" name="Text Box 264"/>
          <p:cNvSpPr txBox="1">
            <a:spLocks noChangeArrowheads="1"/>
          </p:cNvSpPr>
          <p:nvPr/>
        </p:nvSpPr>
        <p:spPr bwMode="auto">
          <a:xfrm>
            <a:off x="6831013" y="5699125"/>
            <a:ext cx="101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itchFamily="34" charset="0"/>
              </a:rPr>
              <a:t>Thread 5</a:t>
            </a:r>
          </a:p>
        </p:txBody>
      </p:sp>
      <p:sp>
        <p:nvSpPr>
          <p:cNvPr id="271433" name="Text Box 265"/>
          <p:cNvSpPr txBox="1">
            <a:spLocks noChangeArrowheads="1"/>
          </p:cNvSpPr>
          <p:nvPr/>
        </p:nvSpPr>
        <p:spPr bwMode="auto">
          <a:xfrm>
            <a:off x="6831013" y="6080125"/>
            <a:ext cx="8969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itchFamily="34" charset="0"/>
              </a:rPr>
              <a:t>Idle slot</a:t>
            </a:r>
          </a:p>
        </p:txBody>
      </p:sp>
      <p:sp>
        <p:nvSpPr>
          <p:cNvPr id="271434" name="Text Box 266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1C07A4F-2715-4FB2-BC4B-04D8FD9369E8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1435" name="Text Box 267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1436" name="Text Box 268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6EF146-23A2-4EE7-BE80-49BCB33A482E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Summary: Multithreaded Categories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821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459"/>
            <a:ext cx="9182100" cy="3771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301" y="5517944"/>
            <a:ext cx="8917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John Paul </a:t>
            </a:r>
            <a:r>
              <a:rPr lang="en-US" altLang="zh-CN" sz="1400" b="1" dirty="0" smtClean="0"/>
              <a:t>Shen</a:t>
            </a:r>
            <a:r>
              <a:rPr lang="zh-CN" altLang="en-US" sz="1400" b="1" dirty="0" smtClean="0"/>
              <a:t>，</a:t>
            </a:r>
            <a:r>
              <a:rPr lang="en-US" altLang="zh-CN" sz="1400" b="1" dirty="0" err="1" smtClean="0"/>
              <a:t>Mikko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H. </a:t>
            </a:r>
            <a:r>
              <a:rPr lang="en-US" altLang="zh-CN" sz="1400" b="1" dirty="0" err="1" smtClean="0"/>
              <a:t>Lipasti</a:t>
            </a:r>
            <a:r>
              <a:rPr lang="zh-CN" altLang="en-US" sz="1400" b="1" dirty="0" smtClean="0"/>
              <a:t>；</a:t>
            </a:r>
            <a:r>
              <a:rPr lang="en-US" altLang="zh-CN" sz="1400" b="1" dirty="0"/>
              <a:t>Modern Processor </a:t>
            </a:r>
            <a:r>
              <a:rPr lang="en-US" altLang="zh-CN" sz="1400" b="1" dirty="0" smtClean="0"/>
              <a:t>Design</a:t>
            </a:r>
            <a:r>
              <a:rPr lang="zh-CN" altLang="en-US" sz="1400" b="1" dirty="0" smtClean="0"/>
              <a:t>：</a:t>
            </a:r>
            <a:r>
              <a:rPr lang="en-US" altLang="zh-CN" sz="1400" b="1" dirty="0" smtClean="0"/>
              <a:t>Fundamentals </a:t>
            </a:r>
            <a:r>
              <a:rPr lang="en-US" altLang="zh-CN" sz="1400" b="1" dirty="0"/>
              <a:t>of Superscalar Processors </a:t>
            </a:r>
            <a:r>
              <a:rPr lang="zh-CN" altLang="en-US" sz="1400" b="1" dirty="0" smtClean="0"/>
              <a:t>； </a:t>
            </a:r>
            <a:r>
              <a:rPr lang="en-US" altLang="zh-CN" sz="1400" b="1" dirty="0" smtClean="0"/>
              <a:t>2013</a:t>
            </a:r>
            <a:r>
              <a:rPr lang="en-US" altLang="zh-CN" sz="1400" b="1" dirty="0"/>
              <a:t>, Waveland </a:t>
            </a:r>
            <a:r>
              <a:rPr lang="en-US" altLang="zh-CN" sz="1400" b="1" dirty="0" smtClean="0"/>
              <a:t>Press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2891838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74" y="128974"/>
            <a:ext cx="77247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Text Box 2"/>
          <p:cNvSpPr txBox="1">
            <a:spLocks noChangeArrowheads="1"/>
          </p:cNvSpPr>
          <p:nvPr/>
        </p:nvSpPr>
        <p:spPr bwMode="auto">
          <a:xfrm>
            <a:off x="990600" y="4419600"/>
            <a:ext cx="8432800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7013"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 err="1">
                <a:solidFill>
                  <a:srgbClr val="000000"/>
                </a:solidFill>
              </a:rPr>
              <a:t>第一个在主处理器中使用硬件多线程技术的商用机器</a:t>
            </a:r>
            <a:endParaRPr lang="en-US" altLang="zh-CN" dirty="0">
              <a:solidFill>
                <a:srgbClr val="000000"/>
              </a:solidFill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120 threads per processor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10 MHz clock rate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Up to 8 processors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precursor to </a:t>
            </a:r>
            <a:r>
              <a:rPr lang="en-US" altLang="zh-CN" sz="2400" dirty="0" err="1">
                <a:solidFill>
                  <a:srgbClr val="000000"/>
                </a:solidFill>
              </a:rPr>
              <a:t>Tera</a:t>
            </a:r>
            <a:r>
              <a:rPr lang="en-US" altLang="zh-CN" sz="2400" dirty="0">
                <a:solidFill>
                  <a:srgbClr val="000000"/>
                </a:solidFill>
              </a:rPr>
              <a:t> MTA (Multithreaded Architecture)</a:t>
            </a:r>
          </a:p>
        </p:txBody>
      </p:sp>
      <p:pic>
        <p:nvPicPr>
          <p:cNvPr id="273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0" y="1143000"/>
            <a:ext cx="4648200" cy="30988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3413" name="Text Box 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ECA46AF-C5B7-4C2B-B0C6-165E1D79417D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3414" name="Text Box 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3415" name="Text Box 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5553E8-EC3C-4902-901E-E48CC448A62C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Denelcor</a:t>
            </a:r>
            <a:r>
              <a:rPr lang="en-US" altLang="zh-CN" dirty="0" smtClean="0"/>
              <a:t> HEP</a:t>
            </a:r>
            <a:br>
              <a:rPr lang="en-US" altLang="zh-CN" dirty="0" smtClean="0"/>
            </a:br>
            <a:r>
              <a:rPr lang="en-US" altLang="zh-CN" dirty="0" smtClean="0"/>
              <a:t>(Burton Smith, 1982)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982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1869" y="2264654"/>
            <a:ext cx="3117850" cy="260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4436" name="Text Box 3"/>
          <p:cNvSpPr txBox="1">
            <a:spLocks noChangeArrowheads="1"/>
          </p:cNvSpPr>
          <p:nvPr/>
        </p:nvSpPr>
        <p:spPr bwMode="auto">
          <a:xfrm>
            <a:off x="293688" y="1322388"/>
            <a:ext cx="5821362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/>
          <a:lstStyle/>
          <a:p>
            <a:pPr marL="228600" indent="-228600" eaLnBrk="1" hangingPunct="1">
              <a:lnSpc>
                <a:spcPct val="7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>
                <a:solidFill>
                  <a:srgbClr val="000000"/>
                </a:solidFill>
              </a:rPr>
              <a:t>Up to 256 processors</a:t>
            </a:r>
          </a:p>
          <a:p>
            <a:pPr marL="228600" indent="-228600" eaLnBrk="1" hangingPunct="1">
              <a:lnSpc>
                <a:spcPct val="7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>
                <a:solidFill>
                  <a:srgbClr val="000000"/>
                </a:solidFill>
              </a:rPr>
              <a:t>Up to 128 active threads per processor</a:t>
            </a:r>
          </a:p>
          <a:p>
            <a:pPr marL="228600" indent="-228600" eaLnBrk="1" hangingPunct="1">
              <a:lnSpc>
                <a:spcPct val="7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>
                <a:solidFill>
                  <a:srgbClr val="000000"/>
                </a:solidFill>
              </a:rPr>
              <a:t>Processors and memory modules populate a sparse 3D torus interconnection fabric</a:t>
            </a:r>
          </a:p>
          <a:p>
            <a:pPr marL="228600" indent="-228600" eaLnBrk="1" hangingPunct="1">
              <a:lnSpc>
                <a:spcPct val="7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>
                <a:solidFill>
                  <a:srgbClr val="000000"/>
                </a:solidFill>
              </a:rPr>
              <a:t>Flat, shared main memory</a:t>
            </a:r>
          </a:p>
          <a:p>
            <a:pPr marL="685800" lvl="1" indent="-228600" eaLnBrk="1" hangingPunct="1">
              <a:lnSpc>
                <a:spcPct val="7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900" dirty="0">
                <a:solidFill>
                  <a:srgbClr val="000000"/>
                </a:solidFill>
              </a:rPr>
              <a:t> No data cache</a:t>
            </a:r>
          </a:p>
          <a:p>
            <a:pPr marL="685800" lvl="1" indent="-228600" eaLnBrk="1" hangingPunct="1">
              <a:lnSpc>
                <a:spcPct val="7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900" dirty="0">
                <a:solidFill>
                  <a:srgbClr val="000000"/>
                </a:solidFill>
              </a:rPr>
              <a:t> Sustains one main memory access per cycle per processor</a:t>
            </a:r>
          </a:p>
          <a:p>
            <a:pPr marL="228600" indent="-228600" eaLnBrk="1" hangingPunct="1">
              <a:lnSpc>
                <a:spcPct val="7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>
                <a:solidFill>
                  <a:srgbClr val="000000"/>
                </a:solidFill>
              </a:rPr>
              <a:t>GaAs logic in prototype, 1KW/processor @ 260MHz</a:t>
            </a:r>
          </a:p>
          <a:p>
            <a:pPr marL="685800" lvl="1" indent="-228600" eaLnBrk="1" hangingPunct="1">
              <a:lnSpc>
                <a:spcPct val="7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200" dirty="0">
                <a:solidFill>
                  <a:srgbClr val="000000"/>
                </a:solidFill>
              </a:rPr>
              <a:t>Second version CMOS, MTA-2, 50W/processor</a:t>
            </a:r>
          </a:p>
          <a:p>
            <a:pPr marL="685800" lvl="1" indent="-228600" eaLnBrk="1" hangingPunct="1">
              <a:lnSpc>
                <a:spcPct val="7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200" dirty="0">
                <a:solidFill>
                  <a:srgbClr val="000000"/>
                </a:solidFill>
              </a:rPr>
              <a:t>New version, XMT, fits into AMD Opteron socket, runs at 500MHz</a:t>
            </a:r>
          </a:p>
        </p:txBody>
      </p:sp>
      <p:sp>
        <p:nvSpPr>
          <p:cNvPr id="274437" name="Text Box 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707F7CF-92BD-4E46-B65E-FC6970E4F473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4438" name="Text Box 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4439" name="Text Box 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29FAE41-9877-4993-BAA6-0E450C1B8051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Tera</a:t>
            </a:r>
            <a:r>
              <a:rPr lang="en-US" altLang="zh-CN" dirty="0" smtClean="0"/>
              <a:t> MTA (1990-)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464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1"/>
          <p:cNvSpPr txBox="1">
            <a:spLocks noChangeArrowheads="1"/>
          </p:cNvSpPr>
          <p:nvPr/>
        </p:nvSpPr>
        <p:spPr bwMode="auto">
          <a:xfrm>
            <a:off x="1375569" y="-217487"/>
            <a:ext cx="7162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400" dirty="0">
              <a:solidFill>
                <a:srgbClr val="000000"/>
              </a:solidFill>
              <a:latin typeface="Calibri Light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6855" y="1029982"/>
            <a:ext cx="4432300" cy="5245100"/>
            <a:chOff x="663575" y="914400"/>
            <a:chExt cx="4432300" cy="5245100"/>
          </a:xfrm>
        </p:grpSpPr>
        <p:sp>
          <p:nvSpPr>
            <p:cNvPr id="275459" name="Rectangle 2"/>
            <p:cNvSpPr>
              <a:spLocks noChangeArrowheads="1"/>
            </p:cNvSpPr>
            <p:nvPr/>
          </p:nvSpPr>
          <p:spPr bwMode="auto">
            <a:xfrm>
              <a:off x="4057650" y="1735138"/>
              <a:ext cx="346075" cy="322262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5460" name="Rectangle 3"/>
            <p:cNvSpPr>
              <a:spLocks noChangeArrowheads="1"/>
            </p:cNvSpPr>
            <p:nvPr/>
          </p:nvSpPr>
          <p:spPr bwMode="auto">
            <a:xfrm>
              <a:off x="4057650" y="205740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61" name="Rectangle 4"/>
            <p:cNvSpPr>
              <a:spLocks noChangeArrowheads="1"/>
            </p:cNvSpPr>
            <p:nvPr/>
          </p:nvSpPr>
          <p:spPr bwMode="auto">
            <a:xfrm>
              <a:off x="4057650" y="239395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62" name="Rectangle 5"/>
            <p:cNvSpPr>
              <a:spLocks noChangeArrowheads="1"/>
            </p:cNvSpPr>
            <p:nvPr/>
          </p:nvSpPr>
          <p:spPr bwMode="auto">
            <a:xfrm>
              <a:off x="4057650" y="273050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63" name="Rectangle 6"/>
            <p:cNvSpPr>
              <a:spLocks noChangeArrowheads="1"/>
            </p:cNvSpPr>
            <p:nvPr/>
          </p:nvSpPr>
          <p:spPr bwMode="auto">
            <a:xfrm>
              <a:off x="4057650" y="3067050"/>
              <a:ext cx="346075" cy="33496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64" name="Rectangle 7"/>
            <p:cNvSpPr>
              <a:spLocks noChangeArrowheads="1"/>
            </p:cNvSpPr>
            <p:nvPr/>
          </p:nvSpPr>
          <p:spPr bwMode="auto">
            <a:xfrm>
              <a:off x="4057650" y="3402013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75465" name="Rectangle 8"/>
            <p:cNvSpPr>
              <a:spLocks noChangeArrowheads="1"/>
            </p:cNvSpPr>
            <p:nvPr/>
          </p:nvSpPr>
          <p:spPr bwMode="auto">
            <a:xfrm>
              <a:off x="4749800" y="1735138"/>
              <a:ext cx="346075" cy="322262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5466" name="Rectangle 9"/>
            <p:cNvSpPr>
              <a:spLocks noChangeArrowheads="1"/>
            </p:cNvSpPr>
            <p:nvPr/>
          </p:nvSpPr>
          <p:spPr bwMode="auto">
            <a:xfrm>
              <a:off x="4749800" y="205740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67" name="Rectangle 10"/>
            <p:cNvSpPr>
              <a:spLocks noChangeArrowheads="1"/>
            </p:cNvSpPr>
            <p:nvPr/>
          </p:nvSpPr>
          <p:spPr bwMode="auto">
            <a:xfrm>
              <a:off x="4749800" y="239395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68" name="Rectangle 11"/>
            <p:cNvSpPr>
              <a:spLocks noChangeArrowheads="1"/>
            </p:cNvSpPr>
            <p:nvPr/>
          </p:nvSpPr>
          <p:spPr bwMode="auto">
            <a:xfrm>
              <a:off x="4749800" y="273050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75469" name="Rectangle 12"/>
            <p:cNvSpPr>
              <a:spLocks noChangeArrowheads="1"/>
            </p:cNvSpPr>
            <p:nvPr/>
          </p:nvSpPr>
          <p:spPr bwMode="auto">
            <a:xfrm>
              <a:off x="3365500" y="1735138"/>
              <a:ext cx="346075" cy="322262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75470" name="Rectangle 13"/>
            <p:cNvSpPr>
              <a:spLocks noChangeArrowheads="1"/>
            </p:cNvSpPr>
            <p:nvPr/>
          </p:nvSpPr>
          <p:spPr bwMode="auto">
            <a:xfrm>
              <a:off x="3365500" y="205740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71" name="Rectangle 14"/>
            <p:cNvSpPr>
              <a:spLocks noChangeArrowheads="1"/>
            </p:cNvSpPr>
            <p:nvPr/>
          </p:nvSpPr>
          <p:spPr bwMode="auto">
            <a:xfrm>
              <a:off x="3225800" y="914400"/>
              <a:ext cx="12477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Inst Fetch</a:t>
              </a:r>
            </a:p>
          </p:txBody>
        </p:sp>
        <p:sp>
          <p:nvSpPr>
            <p:cNvPr id="275472" name="Line 15"/>
            <p:cNvSpPr>
              <a:spLocks noChangeShapeType="1"/>
            </p:cNvSpPr>
            <p:nvPr/>
          </p:nvSpPr>
          <p:spPr bwMode="auto">
            <a:xfrm>
              <a:off x="4403725" y="1317625"/>
              <a:ext cx="485775" cy="4048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73" name="Line 16"/>
            <p:cNvSpPr>
              <a:spLocks noChangeShapeType="1"/>
            </p:cNvSpPr>
            <p:nvPr/>
          </p:nvSpPr>
          <p:spPr bwMode="auto">
            <a:xfrm>
              <a:off x="4195763" y="1317625"/>
              <a:ext cx="1587" cy="4048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74" name="Line 17"/>
            <p:cNvSpPr>
              <a:spLocks noChangeShapeType="1"/>
            </p:cNvSpPr>
            <p:nvPr/>
          </p:nvSpPr>
          <p:spPr bwMode="auto">
            <a:xfrm flipH="1">
              <a:off x="3570288" y="1317625"/>
              <a:ext cx="419100" cy="4048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75" name="AutoShape 18"/>
            <p:cNvSpPr>
              <a:spLocks noChangeArrowheads="1"/>
            </p:cNvSpPr>
            <p:nvPr/>
          </p:nvSpPr>
          <p:spPr bwMode="auto">
            <a:xfrm rot="-5400000">
              <a:off x="2865438" y="2960687"/>
              <a:ext cx="1346200" cy="346075"/>
            </a:xfrm>
            <a:prstGeom prst="roundRect">
              <a:avLst>
                <a:gd name="adj" fmla="val 16667"/>
              </a:avLst>
            </a:prstGeom>
            <a:solidFill>
              <a:srgbClr val="93F5F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Memory Pool</a:t>
              </a:r>
            </a:p>
          </p:txBody>
        </p:sp>
        <p:sp>
          <p:nvSpPr>
            <p:cNvPr id="275476" name="AutoShape 19"/>
            <p:cNvSpPr>
              <a:spLocks noChangeArrowheads="1"/>
            </p:cNvSpPr>
            <p:nvPr/>
          </p:nvSpPr>
          <p:spPr bwMode="auto">
            <a:xfrm>
              <a:off x="1563688" y="4008438"/>
              <a:ext cx="1385887" cy="334962"/>
            </a:xfrm>
            <a:prstGeom prst="roundRect">
              <a:avLst>
                <a:gd name="adj" fmla="val 16667"/>
              </a:avLst>
            </a:prstGeom>
            <a:solidFill>
              <a:srgbClr val="93F5F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Retry Pool</a:t>
              </a:r>
            </a:p>
          </p:txBody>
        </p:sp>
        <p:sp>
          <p:nvSpPr>
            <p:cNvPr id="275477" name="Rectangle 20"/>
            <p:cNvSpPr>
              <a:spLocks noChangeArrowheads="1"/>
            </p:cNvSpPr>
            <p:nvPr/>
          </p:nvSpPr>
          <p:spPr bwMode="auto">
            <a:xfrm>
              <a:off x="3365500" y="394017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78" name="Rectangle 21"/>
            <p:cNvSpPr>
              <a:spLocks noChangeArrowheads="1"/>
            </p:cNvSpPr>
            <p:nvPr/>
          </p:nvSpPr>
          <p:spPr bwMode="auto">
            <a:xfrm>
              <a:off x="3365500" y="427672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79" name="Rectangle 22"/>
            <p:cNvSpPr>
              <a:spLocks noChangeArrowheads="1"/>
            </p:cNvSpPr>
            <p:nvPr/>
          </p:nvSpPr>
          <p:spPr bwMode="auto">
            <a:xfrm>
              <a:off x="3365500" y="461327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80" name="Freeform 23"/>
            <p:cNvSpPr>
              <a:spLocks noChangeArrowheads="1"/>
            </p:cNvSpPr>
            <p:nvPr/>
          </p:nvSpPr>
          <p:spPr bwMode="auto">
            <a:xfrm>
              <a:off x="3087688" y="4075113"/>
              <a:ext cx="277812" cy="538162"/>
            </a:xfrm>
            <a:custGeom>
              <a:avLst/>
              <a:gdLst>
                <a:gd name="T0" fmla="*/ 2147483647 w 192"/>
                <a:gd name="T1" fmla="*/ 2147483647 h 384"/>
                <a:gd name="T2" fmla="*/ 2147483647 w 192"/>
                <a:gd name="T3" fmla="*/ 2147483647 h 384"/>
                <a:gd name="T4" fmla="*/ 0 w 192"/>
                <a:gd name="T5" fmla="*/ 0 h 384"/>
                <a:gd name="T6" fmla="*/ 0 w 192"/>
                <a:gd name="T7" fmla="*/ 2147483647 h 384"/>
                <a:gd name="T8" fmla="*/ 2147483647 w 192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84"/>
                <a:gd name="T17" fmla="*/ 192 w 19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84">
                  <a:moveTo>
                    <a:pt x="192" y="384"/>
                  </a:moveTo>
                  <a:lnTo>
                    <a:pt x="192" y="144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92" y="384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5481" name="Group 24"/>
            <p:cNvGrpSpPr>
              <a:grpSpLocks/>
            </p:cNvGrpSpPr>
            <p:nvPr/>
          </p:nvGrpSpPr>
          <p:grpSpPr bwMode="auto">
            <a:xfrm>
              <a:off x="801688" y="3873500"/>
              <a:ext cx="622300" cy="1006475"/>
              <a:chOff x="505" y="2440"/>
              <a:chExt cx="392" cy="634"/>
            </a:xfrm>
          </p:grpSpPr>
          <p:sp>
            <p:nvSpPr>
              <p:cNvPr id="275521" name="Rectangle 25"/>
              <p:cNvSpPr>
                <a:spLocks noChangeArrowheads="1"/>
              </p:cNvSpPr>
              <p:nvPr/>
            </p:nvSpPr>
            <p:spPr bwMode="auto">
              <a:xfrm flipH="1">
                <a:off x="505" y="2440"/>
                <a:ext cx="217" cy="211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75522" name="Rectangle 26"/>
              <p:cNvSpPr>
                <a:spLocks noChangeArrowheads="1"/>
              </p:cNvSpPr>
              <p:nvPr/>
            </p:nvSpPr>
            <p:spPr bwMode="auto">
              <a:xfrm flipH="1">
                <a:off x="505" y="2652"/>
                <a:ext cx="217" cy="211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75523" name="Rectangle 27"/>
              <p:cNvSpPr>
                <a:spLocks noChangeArrowheads="1"/>
              </p:cNvSpPr>
              <p:nvPr/>
            </p:nvSpPr>
            <p:spPr bwMode="auto">
              <a:xfrm flipH="1">
                <a:off x="505" y="2863"/>
                <a:ext cx="217" cy="211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75524" name="Freeform 28"/>
              <p:cNvSpPr>
                <a:spLocks noChangeArrowheads="1"/>
              </p:cNvSpPr>
              <p:nvPr/>
            </p:nvSpPr>
            <p:spPr bwMode="auto">
              <a:xfrm flipH="1">
                <a:off x="723" y="2525"/>
                <a:ext cx="173" cy="338"/>
              </a:xfrm>
              <a:custGeom>
                <a:avLst/>
                <a:gdLst>
                  <a:gd name="T0" fmla="*/ 5 w 192"/>
                  <a:gd name="T1" fmla="*/ 4 h 384"/>
                  <a:gd name="T2" fmla="*/ 5 w 192"/>
                  <a:gd name="T3" fmla="*/ 4 h 384"/>
                  <a:gd name="T4" fmla="*/ 0 w 192"/>
                  <a:gd name="T5" fmla="*/ 0 h 384"/>
                  <a:gd name="T6" fmla="*/ 0 w 192"/>
                  <a:gd name="T7" fmla="*/ 4 h 384"/>
                  <a:gd name="T8" fmla="*/ 5 w 192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84"/>
                  <a:gd name="T17" fmla="*/ 192 w 19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84">
                    <a:moveTo>
                      <a:pt x="192" y="384"/>
                    </a:moveTo>
                    <a:lnTo>
                      <a:pt x="192" y="144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192" y="384"/>
                    </a:ln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5482" name="AutoShape 29"/>
            <p:cNvSpPr>
              <a:spLocks noChangeArrowheads="1"/>
            </p:cNvSpPr>
            <p:nvPr/>
          </p:nvSpPr>
          <p:spPr bwMode="auto">
            <a:xfrm>
              <a:off x="663575" y="4881563"/>
              <a:ext cx="3116263" cy="336550"/>
            </a:xfrm>
            <a:prstGeom prst="roundRect">
              <a:avLst>
                <a:gd name="adj" fmla="val 16667"/>
              </a:avLst>
            </a:prstGeom>
            <a:solidFill>
              <a:srgbClr val="93F5F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Interconnection Network</a:t>
              </a:r>
            </a:p>
          </p:txBody>
        </p:sp>
        <p:sp>
          <p:nvSpPr>
            <p:cNvPr id="275483" name="AutoShape 30"/>
            <p:cNvSpPr>
              <a:spLocks noChangeArrowheads="1"/>
            </p:cNvSpPr>
            <p:nvPr/>
          </p:nvSpPr>
          <p:spPr bwMode="auto">
            <a:xfrm rot="-5400000">
              <a:off x="302420" y="2894806"/>
              <a:ext cx="1344612" cy="346075"/>
            </a:xfrm>
            <a:prstGeom prst="roundRect">
              <a:avLst>
                <a:gd name="adj" fmla="val 16667"/>
              </a:avLst>
            </a:prstGeom>
            <a:solidFill>
              <a:srgbClr val="93F5F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Write Pool</a:t>
              </a:r>
            </a:p>
          </p:txBody>
        </p:sp>
        <p:sp>
          <p:nvSpPr>
            <p:cNvPr id="275484" name="Rectangle 31"/>
            <p:cNvSpPr>
              <a:spLocks noChangeArrowheads="1"/>
            </p:cNvSpPr>
            <p:nvPr/>
          </p:nvSpPr>
          <p:spPr bwMode="auto">
            <a:xfrm flipH="1">
              <a:off x="2741613" y="199072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85" name="Freeform 32"/>
            <p:cNvSpPr>
              <a:spLocks noChangeArrowheads="1"/>
            </p:cNvSpPr>
            <p:nvPr/>
          </p:nvSpPr>
          <p:spPr bwMode="auto">
            <a:xfrm>
              <a:off x="3087688" y="1746250"/>
              <a:ext cx="277812" cy="581025"/>
            </a:xfrm>
            <a:custGeom>
              <a:avLst/>
              <a:gdLst>
                <a:gd name="T0" fmla="*/ 0 w 192"/>
                <a:gd name="T1" fmla="*/ 2147483647 h 414"/>
                <a:gd name="T2" fmla="*/ 0 w 192"/>
                <a:gd name="T3" fmla="*/ 2147483647 h 414"/>
                <a:gd name="T4" fmla="*/ 2147483647 w 192"/>
                <a:gd name="T5" fmla="*/ 0 h 414"/>
                <a:gd name="T6" fmla="*/ 2147483647 w 192"/>
                <a:gd name="T7" fmla="*/ 2147483647 h 414"/>
                <a:gd name="T8" fmla="*/ 0 w 192"/>
                <a:gd name="T9" fmla="*/ 2147483647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14"/>
                <a:gd name="T17" fmla="*/ 192 w 192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14">
                  <a:moveTo>
                    <a:pt x="0" y="414"/>
                  </a:moveTo>
                  <a:lnTo>
                    <a:pt x="0" y="174"/>
                  </a:lnTo>
                  <a:lnTo>
                    <a:pt x="192" y="0"/>
                  </a:lnTo>
                  <a:lnTo>
                    <a:pt x="192" y="222"/>
                  </a:lnTo>
                  <a:lnTo>
                    <a:pt x="0" y="414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86" name="Rectangle 33"/>
            <p:cNvSpPr>
              <a:spLocks noChangeArrowheads="1"/>
            </p:cNvSpPr>
            <p:nvPr/>
          </p:nvSpPr>
          <p:spPr bwMode="auto">
            <a:xfrm flipH="1">
              <a:off x="2395538" y="199072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87" name="Rectangle 34"/>
            <p:cNvSpPr>
              <a:spLocks noChangeArrowheads="1"/>
            </p:cNvSpPr>
            <p:nvPr/>
          </p:nvSpPr>
          <p:spPr bwMode="auto">
            <a:xfrm flipH="1">
              <a:off x="2047875" y="1990725"/>
              <a:ext cx="347663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88" name="Rectangle 35"/>
            <p:cNvSpPr>
              <a:spLocks noChangeArrowheads="1"/>
            </p:cNvSpPr>
            <p:nvPr/>
          </p:nvSpPr>
          <p:spPr bwMode="auto">
            <a:xfrm flipH="1">
              <a:off x="1701800" y="199072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89" name="Rectangle 36"/>
            <p:cNvSpPr>
              <a:spLocks noChangeArrowheads="1"/>
            </p:cNvSpPr>
            <p:nvPr/>
          </p:nvSpPr>
          <p:spPr bwMode="auto">
            <a:xfrm flipH="1">
              <a:off x="1355725" y="1990725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0" name="Rectangle 37"/>
            <p:cNvSpPr>
              <a:spLocks noChangeArrowheads="1"/>
            </p:cNvSpPr>
            <p:nvPr/>
          </p:nvSpPr>
          <p:spPr bwMode="auto">
            <a:xfrm>
              <a:off x="801688" y="1452563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75491" name="Rectangle 38"/>
            <p:cNvSpPr>
              <a:spLocks noChangeArrowheads="1"/>
            </p:cNvSpPr>
            <p:nvPr/>
          </p:nvSpPr>
          <p:spPr bwMode="auto">
            <a:xfrm>
              <a:off x="801688" y="1789113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2" name="Freeform 39"/>
            <p:cNvSpPr>
              <a:spLocks noChangeArrowheads="1"/>
            </p:cNvSpPr>
            <p:nvPr/>
          </p:nvSpPr>
          <p:spPr bwMode="auto">
            <a:xfrm>
              <a:off x="1147763" y="1789113"/>
              <a:ext cx="207962" cy="538162"/>
            </a:xfrm>
            <a:custGeom>
              <a:avLst/>
              <a:gdLst>
                <a:gd name="T0" fmla="*/ 2147483647 w 144"/>
                <a:gd name="T1" fmla="*/ 2147483647 h 384"/>
                <a:gd name="T2" fmla="*/ 0 w 144"/>
                <a:gd name="T3" fmla="*/ 2147483647 h 384"/>
                <a:gd name="T4" fmla="*/ 0 w 144"/>
                <a:gd name="T5" fmla="*/ 0 h 384"/>
                <a:gd name="T6" fmla="*/ 2147483647 w 144"/>
                <a:gd name="T7" fmla="*/ 2147483647 h 384"/>
                <a:gd name="T8" fmla="*/ 2147483647 w 144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384"/>
                <a:gd name="T17" fmla="*/ 144 w 1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384">
                  <a:moveTo>
                    <a:pt x="144" y="384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44" y="144"/>
                  </a:lnTo>
                  <a:lnTo>
                    <a:pt x="144" y="384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93" name="Rectangle 40"/>
            <p:cNvSpPr>
              <a:spLocks noChangeArrowheads="1"/>
            </p:cNvSpPr>
            <p:nvPr/>
          </p:nvSpPr>
          <p:spPr bwMode="auto">
            <a:xfrm flipH="1">
              <a:off x="2741613" y="582295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4" name="Freeform 41"/>
            <p:cNvSpPr>
              <a:spLocks noChangeArrowheads="1"/>
            </p:cNvSpPr>
            <p:nvPr/>
          </p:nvSpPr>
          <p:spPr bwMode="auto">
            <a:xfrm>
              <a:off x="3087688" y="5580063"/>
              <a:ext cx="277812" cy="579437"/>
            </a:xfrm>
            <a:custGeom>
              <a:avLst/>
              <a:gdLst>
                <a:gd name="T0" fmla="*/ 0 w 192"/>
                <a:gd name="T1" fmla="*/ 2147483647 h 414"/>
                <a:gd name="T2" fmla="*/ 0 w 192"/>
                <a:gd name="T3" fmla="*/ 2147483647 h 414"/>
                <a:gd name="T4" fmla="*/ 2147483647 w 192"/>
                <a:gd name="T5" fmla="*/ 0 h 414"/>
                <a:gd name="T6" fmla="*/ 2147483647 w 192"/>
                <a:gd name="T7" fmla="*/ 2147483647 h 414"/>
                <a:gd name="T8" fmla="*/ 0 w 192"/>
                <a:gd name="T9" fmla="*/ 2147483647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14"/>
                <a:gd name="T17" fmla="*/ 192 w 192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14">
                  <a:moveTo>
                    <a:pt x="0" y="414"/>
                  </a:moveTo>
                  <a:lnTo>
                    <a:pt x="0" y="174"/>
                  </a:lnTo>
                  <a:lnTo>
                    <a:pt x="192" y="0"/>
                  </a:lnTo>
                  <a:lnTo>
                    <a:pt x="192" y="222"/>
                  </a:lnTo>
                  <a:lnTo>
                    <a:pt x="0" y="414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95" name="Rectangle 42"/>
            <p:cNvSpPr>
              <a:spLocks noChangeArrowheads="1"/>
            </p:cNvSpPr>
            <p:nvPr/>
          </p:nvSpPr>
          <p:spPr bwMode="auto">
            <a:xfrm flipH="1">
              <a:off x="2395538" y="582295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6" name="Rectangle 43"/>
            <p:cNvSpPr>
              <a:spLocks noChangeArrowheads="1"/>
            </p:cNvSpPr>
            <p:nvPr/>
          </p:nvSpPr>
          <p:spPr bwMode="auto">
            <a:xfrm flipH="1">
              <a:off x="2047875" y="5822950"/>
              <a:ext cx="347663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7" name="Rectangle 44"/>
            <p:cNvSpPr>
              <a:spLocks noChangeArrowheads="1"/>
            </p:cNvSpPr>
            <p:nvPr/>
          </p:nvSpPr>
          <p:spPr bwMode="auto">
            <a:xfrm flipH="1">
              <a:off x="1701800" y="582295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8" name="Rectangle 45"/>
            <p:cNvSpPr>
              <a:spLocks noChangeArrowheads="1"/>
            </p:cNvSpPr>
            <p:nvPr/>
          </p:nvSpPr>
          <p:spPr bwMode="auto">
            <a:xfrm flipH="1">
              <a:off x="1355725" y="5822950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499" name="Freeform 46"/>
            <p:cNvSpPr>
              <a:spLocks noChangeArrowheads="1"/>
            </p:cNvSpPr>
            <p:nvPr/>
          </p:nvSpPr>
          <p:spPr bwMode="auto">
            <a:xfrm>
              <a:off x="1147763" y="5621338"/>
              <a:ext cx="207962" cy="538162"/>
            </a:xfrm>
            <a:custGeom>
              <a:avLst/>
              <a:gdLst>
                <a:gd name="T0" fmla="*/ 2147483647 w 144"/>
                <a:gd name="T1" fmla="*/ 2147483647 h 384"/>
                <a:gd name="T2" fmla="*/ 0 w 144"/>
                <a:gd name="T3" fmla="*/ 2147483647 h 384"/>
                <a:gd name="T4" fmla="*/ 0 w 144"/>
                <a:gd name="T5" fmla="*/ 0 h 384"/>
                <a:gd name="T6" fmla="*/ 2147483647 w 144"/>
                <a:gd name="T7" fmla="*/ 2147483647 h 384"/>
                <a:gd name="T8" fmla="*/ 2147483647 w 144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384"/>
                <a:gd name="T17" fmla="*/ 144 w 1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384">
                  <a:moveTo>
                    <a:pt x="144" y="384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44" y="144"/>
                  </a:lnTo>
                  <a:lnTo>
                    <a:pt x="144" y="384"/>
                  </a:ln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00" name="Rectangle 47"/>
            <p:cNvSpPr>
              <a:spLocks noChangeArrowheads="1"/>
            </p:cNvSpPr>
            <p:nvPr/>
          </p:nvSpPr>
          <p:spPr bwMode="auto">
            <a:xfrm>
              <a:off x="3365500" y="5218113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501" name="Rectangle 48"/>
            <p:cNvSpPr>
              <a:spLocks noChangeArrowheads="1"/>
            </p:cNvSpPr>
            <p:nvPr/>
          </p:nvSpPr>
          <p:spPr bwMode="auto">
            <a:xfrm>
              <a:off x="3365500" y="5554663"/>
              <a:ext cx="346075" cy="334962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502" name="Rectangle 49"/>
            <p:cNvSpPr>
              <a:spLocks noChangeArrowheads="1"/>
            </p:cNvSpPr>
            <p:nvPr/>
          </p:nvSpPr>
          <p:spPr bwMode="auto">
            <a:xfrm>
              <a:off x="801688" y="5218113"/>
              <a:ext cx="346075" cy="403225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503" name="Rectangle 50"/>
            <p:cNvSpPr>
              <a:spLocks noChangeArrowheads="1"/>
            </p:cNvSpPr>
            <p:nvPr/>
          </p:nvSpPr>
          <p:spPr bwMode="auto">
            <a:xfrm>
              <a:off x="801688" y="5621338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504" name="Text Box 51"/>
            <p:cNvSpPr txBox="1">
              <a:spLocks noChangeArrowheads="1"/>
            </p:cNvSpPr>
            <p:nvPr/>
          </p:nvSpPr>
          <p:spPr bwMode="auto">
            <a:xfrm>
              <a:off x="1401763" y="5419725"/>
              <a:ext cx="1438275" cy="2952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2080" tIns="41040" rIns="82080" bIns="41040" anchor="ctr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Memory pipeline</a:t>
              </a:r>
            </a:p>
          </p:txBody>
        </p:sp>
        <p:sp>
          <p:nvSpPr>
            <p:cNvPr id="275505" name="Line 52"/>
            <p:cNvSpPr>
              <a:spLocks noChangeShapeType="1"/>
            </p:cNvSpPr>
            <p:nvPr/>
          </p:nvSpPr>
          <p:spPr bwMode="auto">
            <a:xfrm flipH="1">
              <a:off x="1631950" y="5756275"/>
              <a:ext cx="1249363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06" name="Line 53"/>
            <p:cNvSpPr>
              <a:spLocks noChangeShapeType="1"/>
            </p:cNvSpPr>
            <p:nvPr/>
          </p:nvSpPr>
          <p:spPr bwMode="auto">
            <a:xfrm>
              <a:off x="1771650" y="3940175"/>
              <a:ext cx="969963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07" name="Line 54"/>
            <p:cNvSpPr>
              <a:spLocks noChangeShapeType="1"/>
            </p:cNvSpPr>
            <p:nvPr/>
          </p:nvSpPr>
          <p:spPr bwMode="auto">
            <a:xfrm flipV="1">
              <a:off x="663575" y="2459038"/>
              <a:ext cx="1588" cy="12144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08" name="Line 55"/>
            <p:cNvSpPr>
              <a:spLocks noChangeShapeType="1"/>
            </p:cNvSpPr>
            <p:nvPr/>
          </p:nvSpPr>
          <p:spPr bwMode="auto">
            <a:xfrm>
              <a:off x="3295650" y="2528888"/>
              <a:ext cx="1588" cy="1143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5509" name="Group 56"/>
            <p:cNvGrpSpPr>
              <a:grpSpLocks/>
            </p:cNvGrpSpPr>
            <p:nvPr/>
          </p:nvGrpSpPr>
          <p:grpSpPr bwMode="auto">
            <a:xfrm>
              <a:off x="1147763" y="914400"/>
              <a:ext cx="552450" cy="536575"/>
              <a:chOff x="723" y="576"/>
              <a:chExt cx="348" cy="338"/>
            </a:xfrm>
          </p:grpSpPr>
          <p:sp>
            <p:nvSpPr>
              <p:cNvPr id="275519" name="Rectangle 57"/>
              <p:cNvSpPr>
                <a:spLocks noChangeArrowheads="1"/>
              </p:cNvSpPr>
              <p:nvPr/>
            </p:nvSpPr>
            <p:spPr bwMode="auto">
              <a:xfrm flipH="1" flipV="1">
                <a:off x="854" y="576"/>
                <a:ext cx="217" cy="211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75520" name="Freeform 58"/>
              <p:cNvSpPr>
                <a:spLocks noChangeArrowheads="1"/>
              </p:cNvSpPr>
              <p:nvPr/>
            </p:nvSpPr>
            <p:spPr bwMode="auto">
              <a:xfrm flipV="1">
                <a:off x="723" y="576"/>
                <a:ext cx="130" cy="338"/>
              </a:xfrm>
              <a:custGeom>
                <a:avLst/>
                <a:gdLst>
                  <a:gd name="T0" fmla="*/ 5 w 144"/>
                  <a:gd name="T1" fmla="*/ 4 h 384"/>
                  <a:gd name="T2" fmla="*/ 0 w 144"/>
                  <a:gd name="T3" fmla="*/ 4 h 384"/>
                  <a:gd name="T4" fmla="*/ 0 w 144"/>
                  <a:gd name="T5" fmla="*/ 0 h 384"/>
                  <a:gd name="T6" fmla="*/ 5 w 144"/>
                  <a:gd name="T7" fmla="*/ 4 h 384"/>
                  <a:gd name="T8" fmla="*/ 5 w 144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84"/>
                  <a:gd name="T17" fmla="*/ 144 w 144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84">
                    <a:moveTo>
                      <a:pt x="144" y="384"/>
                    </a:moveTo>
                    <a:lnTo>
                      <a:pt x="0" y="240"/>
                    </a:lnTo>
                    <a:lnTo>
                      <a:pt x="0" y="0"/>
                    </a:lnTo>
                    <a:lnTo>
                      <a:pt x="144" y="144"/>
                    </a:lnTo>
                    <a:lnTo>
                      <a:pt x="144" y="384"/>
                    </a:ln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5510" name="Rectangle 59"/>
            <p:cNvSpPr>
              <a:spLocks noChangeArrowheads="1"/>
            </p:cNvSpPr>
            <p:nvPr/>
          </p:nvSpPr>
          <p:spPr bwMode="auto">
            <a:xfrm flipH="1">
              <a:off x="801688" y="1116013"/>
              <a:ext cx="346075" cy="33655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275511" name="AutoShape 60"/>
            <p:cNvSpPr>
              <a:spLocks noChangeArrowheads="1"/>
            </p:cNvSpPr>
            <p:nvPr/>
          </p:nvSpPr>
          <p:spPr bwMode="auto">
            <a:xfrm>
              <a:off x="1771650" y="914400"/>
              <a:ext cx="1385888" cy="336550"/>
            </a:xfrm>
            <a:prstGeom prst="roundRect">
              <a:avLst>
                <a:gd name="adj" fmla="val 16667"/>
              </a:avLst>
            </a:prstGeom>
            <a:solidFill>
              <a:srgbClr val="93F5F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080" tIns="41040" rIns="82080" bIns="41040" anchor="ctr"/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</a:rPr>
                <a:t>Issue Pool</a:t>
              </a:r>
            </a:p>
          </p:txBody>
        </p:sp>
        <p:sp>
          <p:nvSpPr>
            <p:cNvPr id="275512" name="Line 61"/>
            <p:cNvSpPr>
              <a:spLocks noChangeShapeType="1"/>
            </p:cNvSpPr>
            <p:nvPr/>
          </p:nvSpPr>
          <p:spPr bwMode="auto">
            <a:xfrm flipH="1">
              <a:off x="1908175" y="2460625"/>
              <a:ext cx="835025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13" name="Line 62"/>
            <p:cNvSpPr>
              <a:spLocks noChangeShapeType="1"/>
            </p:cNvSpPr>
            <p:nvPr/>
          </p:nvSpPr>
          <p:spPr bwMode="auto">
            <a:xfrm>
              <a:off x="1979613" y="1317625"/>
              <a:ext cx="1038225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5514" name="Text Box 63"/>
          <p:cNvSpPr txBox="1">
            <a:spLocks noChangeArrowheads="1"/>
          </p:cNvSpPr>
          <p:nvPr/>
        </p:nvSpPr>
        <p:spPr bwMode="auto">
          <a:xfrm>
            <a:off x="5164138" y="1116013"/>
            <a:ext cx="4092575" cy="1958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Verdana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 Every cycle, one VLIW instruction from one active thread is launched into pipeline</a:t>
            </a:r>
          </a:p>
          <a:p>
            <a:pPr eaLnBrk="1" hangingPunct="1">
              <a:buClr>
                <a:srgbClr val="000000"/>
              </a:buClr>
              <a:buSzPct val="100000"/>
              <a:buFont typeface="Verdana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 Instruction pipeline is 21 cycles long</a:t>
            </a:r>
          </a:p>
          <a:p>
            <a:pPr eaLnBrk="1" hangingPunct="1">
              <a:buClr>
                <a:srgbClr val="000000"/>
              </a:buClr>
              <a:buSzPct val="100000"/>
              <a:buFont typeface="Verdana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 Memory operations incur ~150 cycles of latency</a:t>
            </a:r>
          </a:p>
        </p:txBody>
      </p:sp>
      <p:sp>
        <p:nvSpPr>
          <p:cNvPr id="230464" name="Text Box 64"/>
          <p:cNvSpPr txBox="1">
            <a:spLocks noChangeArrowheads="1"/>
          </p:cNvSpPr>
          <p:nvPr/>
        </p:nvSpPr>
        <p:spPr bwMode="auto">
          <a:xfrm>
            <a:off x="4471988" y="3975100"/>
            <a:ext cx="45466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Assuming a single thread issues one instruction every 21 cycles, and clock rate is 260 MHz…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Verdana" pitchFamily="34" charset="0"/>
              </a:rPr>
              <a:t>What is single-thread performance?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457200" lvl="1" indent="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563C1"/>
                </a:solidFill>
                <a:latin typeface="Verdana" pitchFamily="34" charset="0"/>
              </a:rPr>
              <a:t>Effective single-thread issue rate is 260/21 = 12.4 MIPS</a:t>
            </a:r>
          </a:p>
        </p:txBody>
      </p:sp>
      <p:sp>
        <p:nvSpPr>
          <p:cNvPr id="275516" name="Text Box 6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4E25A19-07D6-4AAB-B2FE-B2F243001966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5517" name="Text Box 6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5518" name="Text Box 6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7B644C4-DC92-4228-AD4F-9EA950C7AC45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MTA 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062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1E0B2AB-AE5D-4B25-917C-5A65692CEE8D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6485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6486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4311132-A497-4F86-84A5-4AEB4FC77C60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Coarse-Grain Multithreading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Tera</a:t>
            </a:r>
            <a:r>
              <a:rPr lang="en-US" altLang="zh-CN" dirty="0" smtClean="0"/>
              <a:t> MTA </a:t>
            </a:r>
            <a:r>
              <a:rPr lang="zh-CN" altLang="zh-CN" dirty="0" smtClean="0"/>
              <a:t>适用于大规模数据集并且数据本地性较低的应用</a:t>
            </a:r>
          </a:p>
          <a:p>
            <a:pPr lvl="1"/>
            <a:r>
              <a:rPr lang="zh-CN" altLang="zh-CN" dirty="0" smtClean="0"/>
              <a:t>没有数据</a:t>
            </a:r>
            <a:r>
              <a:rPr lang="en-US" altLang="zh-CN" dirty="0" smtClean="0"/>
              <a:t>Cache</a:t>
            </a:r>
          </a:p>
          <a:p>
            <a:pPr lvl="1"/>
            <a:r>
              <a:rPr lang="zh-CN" altLang="zh-CN" dirty="0" smtClean="0"/>
              <a:t>需要大量的并行线程以隐藏存储器访问延迟</a:t>
            </a:r>
            <a:endParaRPr lang="en-US" altLang="zh-CN" dirty="0" smtClean="0"/>
          </a:p>
          <a:p>
            <a:r>
              <a:rPr lang="zh-CN" altLang="zh-CN" dirty="0" smtClean="0"/>
              <a:t>其他数据本地性较好的应用</a:t>
            </a:r>
          </a:p>
          <a:p>
            <a:pPr lvl="1"/>
            <a:r>
              <a:rPr lang="zh-CN" altLang="zh-CN" dirty="0" smtClean="0"/>
              <a:t>如果</a:t>
            </a:r>
            <a:r>
              <a:rPr lang="en-US" altLang="zh-CN" dirty="0" smtClean="0"/>
              <a:t>Cache</a:t>
            </a:r>
            <a:r>
              <a:rPr lang="zh-CN" altLang="zh-CN" dirty="0" smtClean="0"/>
              <a:t>命中，流水线上的停顿较少</a:t>
            </a:r>
          </a:p>
          <a:p>
            <a:pPr lvl="1"/>
            <a:r>
              <a:rPr lang="zh-CN" altLang="zh-CN" dirty="0" smtClean="0"/>
              <a:t>仅需要添加较少的线程来隐藏偶尔</a:t>
            </a:r>
            <a:r>
              <a:rPr lang="en-US" altLang="zh-CN" dirty="0" smtClean="0"/>
              <a:t>Cache</a:t>
            </a:r>
            <a:r>
              <a:rPr lang="zh-CN" altLang="zh-CN" dirty="0" smtClean="0"/>
              <a:t>失效导致的延迟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Cache</a:t>
            </a:r>
            <a:r>
              <a:rPr lang="zh-CN" altLang="zh-CN" dirty="0" smtClean="0">
                <a:solidFill>
                  <a:srgbClr val="0070C0"/>
                </a:solidFill>
              </a:rPr>
              <a:t>失效时，将该线程换出</a:t>
            </a:r>
          </a:p>
          <a:p>
            <a:r>
              <a:rPr lang="zh-CN" altLang="zh-CN" dirty="0" smtClean="0"/>
              <a:t>当某一线程的执行存在长延迟操作时，选择另一线程执行，并切换线程上下文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43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1"/>
          <p:cNvSpPr txBox="1">
            <a:spLocks noChangeArrowheads="1"/>
          </p:cNvSpPr>
          <p:nvPr/>
        </p:nvSpPr>
        <p:spPr bwMode="auto">
          <a:xfrm>
            <a:off x="1879600" y="152400"/>
            <a:ext cx="5816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000" dirty="0">
              <a:solidFill>
                <a:srgbClr val="000000"/>
              </a:solidFill>
              <a:latin typeface="Calibri Light" pitchFamily="34" charset="0"/>
            </a:endParaRPr>
          </a:p>
        </p:txBody>
      </p:sp>
      <p:sp>
        <p:nvSpPr>
          <p:cNvPr id="277507" name="Text Box 2"/>
          <p:cNvSpPr txBox="1">
            <a:spLocks noChangeArrowheads="1"/>
          </p:cNvSpPr>
          <p:nvPr/>
        </p:nvSpPr>
        <p:spPr bwMode="auto">
          <a:xfrm>
            <a:off x="3302000" y="1549400"/>
            <a:ext cx="56261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/>
          <a:lstStyle/>
          <a:p>
            <a:pPr marL="169863" indent="-169863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Modified SPARC chips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register windows hold different thread contexts</a:t>
            </a:r>
          </a:p>
          <a:p>
            <a:pPr marL="169863" indent="-169863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en-US" altLang="zh-CN" sz="2800" dirty="0">
                <a:solidFill>
                  <a:srgbClr val="0070C0"/>
                </a:solidFill>
              </a:rPr>
              <a:t>Up to four threads per node</a:t>
            </a:r>
          </a:p>
          <a:p>
            <a:pPr marL="169863" indent="-169863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en-US" altLang="zh-CN" sz="2800" dirty="0">
                <a:solidFill>
                  <a:srgbClr val="0070C0"/>
                </a:solidFill>
              </a:rPr>
              <a:t>Thread switch on local cache miss</a:t>
            </a:r>
          </a:p>
          <a:p>
            <a:pPr marL="169863" indent="-169863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endParaRPr lang="en-US" altLang="zh-CN" sz="2800" dirty="0">
              <a:solidFill>
                <a:srgbClr val="0070C0"/>
              </a:solidFill>
            </a:endParaRPr>
          </a:p>
          <a:p>
            <a:pPr marL="169863" indent="-169863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169863" indent="-169863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77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" y="1082675"/>
            <a:ext cx="33020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7509" name="Text Box 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D06DBDE-5A57-4775-8A25-7796717A857B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7510" name="Text Box 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7511" name="Text Box 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2C9A155-74FC-4FC6-A2D6-E7FE01E60FB7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MIT Alewife (1990)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Text Box 2"/>
          <p:cNvSpPr txBox="1">
            <a:spLocks noChangeArrowheads="1"/>
          </p:cNvSpPr>
          <p:nvPr/>
        </p:nvSpPr>
        <p:spPr bwMode="auto">
          <a:xfrm>
            <a:off x="311150" y="1231900"/>
            <a:ext cx="8574088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Commercial coarse-grain multithreading CPU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Based on PowerPC with quad-issue in-order five-stage pipeline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Each physical CPU supports two virtual CPUs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On </a:t>
            </a:r>
            <a:r>
              <a:rPr lang="en-US" altLang="zh-CN" sz="2800" dirty="0">
                <a:solidFill>
                  <a:srgbClr val="0070C0"/>
                </a:solidFill>
              </a:rPr>
              <a:t>L2 cache miss, pipeline is flushed and execution switches to second thread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short pipeline minimizes flush penalty (4 cycles), small compared to memory access latency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flush pipeline to simplify exception handling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78532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3D97BE1-CA1C-4BC4-848C-01EE96D51AC4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8533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8534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725E1A-07D6-457C-AC7C-D8935A48F236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IBM PowerPC RS64-IV (2000)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94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Load </a:t>
            </a:r>
            <a:r>
              <a:rPr lang="zh-CN" altLang="en-US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153" y="4467496"/>
            <a:ext cx="8695765" cy="21125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处于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队列对头，并且计算地址的操作数准备好，就向前流动；在</a:t>
            </a:r>
            <a:r>
              <a:rPr lang="en-US" altLang="zh-CN" dirty="0" smtClean="0"/>
              <a:t>Address Generation</a:t>
            </a:r>
            <a:r>
              <a:rPr lang="zh-CN" altLang="en-US" dirty="0" smtClean="0"/>
              <a:t>阶段计算地址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Disambiguation</a:t>
            </a:r>
            <a:r>
              <a:rPr lang="zh-CN" altLang="en-US" dirty="0" smtClean="0"/>
              <a:t>阶段：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操作可以继续前行需同时满足的三个条件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StoreBuffer</a:t>
            </a:r>
            <a:r>
              <a:rPr lang="zh-CN" altLang="en-US" b="1" dirty="0" smtClean="0">
                <a:solidFill>
                  <a:srgbClr val="C00000"/>
                </a:solidFill>
              </a:rPr>
              <a:t>中</a:t>
            </a:r>
            <a:r>
              <a:rPr lang="zh-CN" altLang="en-US" dirty="0" smtClean="0"/>
              <a:t>比该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操作早的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的地址与该</a:t>
            </a:r>
            <a:r>
              <a:rPr lang="en-US" altLang="zh-CN" dirty="0" smtClean="0"/>
              <a:t>Load</a:t>
            </a:r>
            <a:r>
              <a:rPr lang="zh-CN" altLang="en-US" dirty="0" smtClean="0">
                <a:solidFill>
                  <a:srgbClr val="C00000"/>
                </a:solidFill>
              </a:rPr>
              <a:t>地址不同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C00000"/>
                </a:solidFill>
              </a:rPr>
              <a:t>正在进行地址计算的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操作比该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操作早，进行部分地址比较时，部分地址不同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C00000"/>
                </a:solidFill>
              </a:rPr>
              <a:t>StoreQueue</a:t>
            </a:r>
            <a:r>
              <a:rPr lang="zh-CN" altLang="en-US" dirty="0" smtClean="0">
                <a:solidFill>
                  <a:srgbClr val="C00000"/>
                </a:solidFill>
              </a:rPr>
              <a:t>中</a:t>
            </a:r>
            <a:r>
              <a:rPr lang="zh-CN" altLang="en-US" dirty="0" smtClean="0"/>
              <a:t>不存在比该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早的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操作。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7317" y="1017914"/>
            <a:ext cx="6729365" cy="33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954274-DDE3-437C-AA72-A42EEF58119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955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955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241F447-888D-463E-8BF8-052764CDE169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Oracle/Sun Niagara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Target is datacenters running web servers and databases, with many concurrent requests</a:t>
            </a:r>
          </a:p>
          <a:p>
            <a:r>
              <a:rPr lang="en-US" altLang="zh-CN" dirty="0" smtClean="0"/>
              <a:t>Provide </a:t>
            </a:r>
            <a:r>
              <a:rPr lang="en-US" altLang="zh-CN" dirty="0" smtClean="0">
                <a:solidFill>
                  <a:srgbClr val="0070C0"/>
                </a:solidFill>
              </a:rPr>
              <a:t>multiple simple cores each with multiple hardware threads</a:t>
            </a:r>
            <a:r>
              <a:rPr lang="en-US" altLang="zh-CN" dirty="0" smtClean="0"/>
              <a:t>, reduced energy/operation though much lower single thread performance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Niagara-1 [2004], 8 cores, 4 threads/core</a:t>
            </a:r>
          </a:p>
          <a:p>
            <a:r>
              <a:rPr lang="en-US" altLang="zh-CN" dirty="0" smtClean="0"/>
              <a:t>Niagara-2 [2007], 8 cores, 8 threads/core</a:t>
            </a:r>
          </a:p>
          <a:p>
            <a:r>
              <a:rPr lang="en-US" altLang="zh-CN" dirty="0" smtClean="0"/>
              <a:t>Niagara-3 [2009], 16 cores, 8 threads/core</a:t>
            </a:r>
          </a:p>
          <a:p>
            <a:r>
              <a:rPr lang="en-US" altLang="zh-CN" dirty="0" smtClean="0"/>
              <a:t>T4 [2011], 8 cores, 8 threads/core</a:t>
            </a:r>
          </a:p>
          <a:p>
            <a:r>
              <a:rPr lang="en-US" altLang="zh-CN" dirty="0" smtClean="0"/>
              <a:t>T5 [2012], 16 cores, 8 threads/core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90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144713"/>
            <a:ext cx="5105400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058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14400"/>
            <a:ext cx="40862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0581" name="Text Box 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D31A9AF-1DB3-42EA-940F-4507EF8CAD8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0582" name="Text Box 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0583" name="Text Box 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2A6B4F0-0B55-46D0-9609-72C78F38A7B6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Oracle/Sun Niagara-3, “Rainbow Falls” 2009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1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8325" y="1117600"/>
            <a:ext cx="1973263" cy="207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16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38" y="3289300"/>
            <a:ext cx="8639175" cy="3263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363" y="1179513"/>
            <a:ext cx="6365875" cy="2827337"/>
            <a:chOff x="147" y="743"/>
            <a:chExt cx="4010" cy="1781"/>
          </a:xfrm>
        </p:grpSpPr>
        <p:sp>
          <p:nvSpPr>
            <p:cNvPr id="281609" name="Text Box 5"/>
            <p:cNvSpPr txBox="1">
              <a:spLocks noChangeArrowheads="1"/>
            </p:cNvSpPr>
            <p:nvPr/>
          </p:nvSpPr>
          <p:spPr bwMode="auto">
            <a:xfrm>
              <a:off x="147" y="743"/>
              <a:ext cx="4010" cy="12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3200" b="1" dirty="0">
                  <a:solidFill>
                    <a:srgbClr val="000000"/>
                  </a:solidFill>
                  <a:latin typeface="Arial" pitchFamily="34" charset="0"/>
                </a:rPr>
                <a:t>Single-threaded predecessor to Power 5.  8 execution units in</a:t>
              </a:r>
            </a:p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3200" b="1" dirty="0">
                  <a:solidFill>
                    <a:srgbClr val="000000"/>
                  </a:solidFill>
                  <a:latin typeface="Arial" pitchFamily="34" charset="0"/>
                </a:rPr>
                <a:t>out-of-order engine, each may</a:t>
              </a:r>
            </a:p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3200" b="1" dirty="0">
                  <a:solidFill>
                    <a:srgbClr val="000000"/>
                  </a:solidFill>
                  <a:latin typeface="Arial" pitchFamily="34" charset="0"/>
                </a:rPr>
                <a:t>issue an instruction each cycle.</a:t>
              </a:r>
            </a:p>
          </p:txBody>
        </p:sp>
        <p:sp>
          <p:nvSpPr>
            <p:cNvPr id="513034" name="Line 6"/>
            <p:cNvSpPr>
              <a:spLocks noChangeShapeType="1"/>
            </p:cNvSpPr>
            <p:nvPr/>
          </p:nvSpPr>
          <p:spPr bwMode="auto">
            <a:xfrm>
              <a:off x="2930" y="1978"/>
              <a:ext cx="756" cy="546"/>
            </a:xfrm>
            <a:prstGeom prst="line">
              <a:avLst/>
            </a:prstGeom>
            <a:noFill/>
            <a:ln w="38160" cap="sq">
              <a:solidFill>
                <a:srgbClr val="0000FF"/>
              </a:solidFill>
              <a:miter lim="800000"/>
              <a:headEnd/>
              <a:tailEnd type="stealth" w="med" len="med"/>
            </a:ln>
            <a:effectLst>
              <a:outerShdw dist="76368" dir="2700000" algn="ctr" rotWithShape="0">
                <a:srgbClr val="E7E6E6">
                  <a:alpha val="75014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1606" name="Text Box 7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FC651F-DB07-48BB-8C7E-C1EC8CA5419A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1607" name="Text Box 8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1608" name="Text Box 9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0E8743C-DB37-4670-9DB0-DA8E36EE2D31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IBM Power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422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700"/>
            <a:ext cx="8640763" cy="326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262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289301"/>
            <a:ext cx="8475662" cy="345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2628" name="Text Box 3"/>
          <p:cNvSpPr txBox="1">
            <a:spLocks noChangeArrowheads="1"/>
          </p:cNvSpPr>
          <p:nvPr/>
        </p:nvSpPr>
        <p:spPr bwMode="auto">
          <a:xfrm>
            <a:off x="1443038" y="23813"/>
            <a:ext cx="14605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000" b="1">
                <a:solidFill>
                  <a:srgbClr val="0000FF"/>
                </a:solidFill>
                <a:latin typeface="Marker Felt" charset="0"/>
              </a:rPr>
              <a:t>Power 4</a:t>
            </a:r>
          </a:p>
        </p:txBody>
      </p:sp>
      <p:sp>
        <p:nvSpPr>
          <p:cNvPr id="282629" name="Text Box 4"/>
          <p:cNvSpPr txBox="1">
            <a:spLocks noChangeArrowheads="1"/>
          </p:cNvSpPr>
          <p:nvPr/>
        </p:nvSpPr>
        <p:spPr bwMode="auto">
          <a:xfrm>
            <a:off x="1889125" y="3281363"/>
            <a:ext cx="14605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000" b="1">
                <a:solidFill>
                  <a:srgbClr val="0000FF"/>
                </a:solidFill>
                <a:latin typeface="Marker Felt" charset="0"/>
              </a:rPr>
              <a:t>Power 5</a:t>
            </a:r>
          </a:p>
        </p:txBody>
      </p:sp>
      <p:sp>
        <p:nvSpPr>
          <p:cNvPr id="282630" name="Freeform 5"/>
          <p:cNvSpPr>
            <a:spLocks noChangeArrowheads="1"/>
          </p:cNvSpPr>
          <p:nvPr/>
        </p:nvSpPr>
        <p:spPr bwMode="auto">
          <a:xfrm>
            <a:off x="547688" y="4349750"/>
            <a:ext cx="727075" cy="725488"/>
          </a:xfrm>
          <a:custGeom>
            <a:avLst/>
            <a:gdLst>
              <a:gd name="T0" fmla="*/ 2147483647 w 9111"/>
              <a:gd name="T1" fmla="*/ 2147483647 h 9111"/>
              <a:gd name="T2" fmla="*/ 2147483647 w 9111"/>
              <a:gd name="T3" fmla="*/ 2147483647 h 9111"/>
              <a:gd name="T4" fmla="*/ 2147483647 w 9111"/>
              <a:gd name="T5" fmla="*/ 2147483647 h 9111"/>
              <a:gd name="T6" fmla="*/ 2147483647 w 9111"/>
              <a:gd name="T7" fmla="*/ 2147483647 h 9111"/>
              <a:gd name="T8" fmla="*/ 2147483647 w 9111"/>
              <a:gd name="T9" fmla="*/ 2147483647 h 9111"/>
              <a:gd name="T10" fmla="*/ 2147483647 w 9111"/>
              <a:gd name="T11" fmla="*/ 2147483647 h 9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1"/>
              <a:gd name="T19" fmla="*/ 0 h 9111"/>
              <a:gd name="T20" fmla="*/ 9111 w 9111"/>
              <a:gd name="T21" fmla="*/ 9111 h 91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60" cap="sq">
            <a:solidFill>
              <a:srgbClr val="053DE8">
                <a:alpha val="54901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1" name="Freeform 6"/>
          <p:cNvSpPr>
            <a:spLocks noChangeArrowheads="1"/>
          </p:cNvSpPr>
          <p:nvPr/>
        </p:nvSpPr>
        <p:spPr bwMode="auto">
          <a:xfrm>
            <a:off x="1450975" y="4897438"/>
            <a:ext cx="727075" cy="725487"/>
          </a:xfrm>
          <a:custGeom>
            <a:avLst/>
            <a:gdLst>
              <a:gd name="T0" fmla="*/ 2147483647 w 9111"/>
              <a:gd name="T1" fmla="*/ 2147483647 h 9111"/>
              <a:gd name="T2" fmla="*/ 2147483647 w 9111"/>
              <a:gd name="T3" fmla="*/ 2147483647 h 9111"/>
              <a:gd name="T4" fmla="*/ 2147483647 w 9111"/>
              <a:gd name="T5" fmla="*/ 2147483647 h 9111"/>
              <a:gd name="T6" fmla="*/ 2147483647 w 9111"/>
              <a:gd name="T7" fmla="*/ 2147483647 h 9111"/>
              <a:gd name="T8" fmla="*/ 2147483647 w 9111"/>
              <a:gd name="T9" fmla="*/ 2147483647 h 9111"/>
              <a:gd name="T10" fmla="*/ 2147483647 w 9111"/>
              <a:gd name="T11" fmla="*/ 2147483647 h 9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1"/>
              <a:gd name="T19" fmla="*/ 0 h 9111"/>
              <a:gd name="T20" fmla="*/ 9111 w 9111"/>
              <a:gd name="T21" fmla="*/ 9111 h 91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60" cap="sq">
            <a:solidFill>
              <a:srgbClr val="053DE8">
                <a:alpha val="54901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0" name="Line 7"/>
          <p:cNvSpPr>
            <a:spLocks noChangeShapeType="1"/>
          </p:cNvSpPr>
          <p:nvPr/>
        </p:nvSpPr>
        <p:spPr bwMode="auto">
          <a:xfrm flipV="1">
            <a:off x="501650" y="5084763"/>
            <a:ext cx="285750" cy="471487"/>
          </a:xfrm>
          <a:prstGeom prst="line">
            <a:avLst/>
          </a:prstGeom>
          <a:noFill/>
          <a:ln w="38160" cap="sq">
            <a:solidFill>
              <a:srgbClr val="0000FF"/>
            </a:solidFill>
            <a:miter lim="800000"/>
            <a:headEnd/>
            <a:tailEnd type="stealth" w="med" len="med"/>
          </a:ln>
          <a:effectLst>
            <a:outerShdw dist="76368" dir="2700000" algn="ctr" rotWithShape="0">
              <a:srgbClr val="E7E6E6">
                <a:alpha val="75014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5081" name="Line 8"/>
          <p:cNvSpPr>
            <a:spLocks noChangeShapeType="1"/>
          </p:cNvSpPr>
          <p:nvPr/>
        </p:nvSpPr>
        <p:spPr bwMode="auto">
          <a:xfrm flipV="1">
            <a:off x="479425" y="5370513"/>
            <a:ext cx="903288" cy="209550"/>
          </a:xfrm>
          <a:prstGeom prst="line">
            <a:avLst/>
          </a:prstGeom>
          <a:noFill/>
          <a:ln w="38160" cap="sq">
            <a:solidFill>
              <a:srgbClr val="0000FF"/>
            </a:solidFill>
            <a:miter lim="800000"/>
            <a:headEnd/>
            <a:tailEnd type="stealth" w="med" len="med"/>
          </a:ln>
          <a:effectLst>
            <a:outerShdw dist="76368" dir="2700000" algn="ctr" rotWithShape="0">
              <a:srgbClr val="E7E6E6">
                <a:alpha val="75014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2634" name="Freeform 9"/>
          <p:cNvSpPr>
            <a:spLocks noChangeArrowheads="1"/>
          </p:cNvSpPr>
          <p:nvPr/>
        </p:nvSpPr>
        <p:spPr bwMode="auto">
          <a:xfrm>
            <a:off x="8058150" y="4510088"/>
            <a:ext cx="725488" cy="725487"/>
          </a:xfrm>
          <a:custGeom>
            <a:avLst/>
            <a:gdLst>
              <a:gd name="T0" fmla="*/ 2147483647 w 9111"/>
              <a:gd name="T1" fmla="*/ 2147483647 h 9111"/>
              <a:gd name="T2" fmla="*/ 2147483647 w 9111"/>
              <a:gd name="T3" fmla="*/ 2147483647 h 9111"/>
              <a:gd name="T4" fmla="*/ 2147483647 w 9111"/>
              <a:gd name="T5" fmla="*/ 2147483647 h 9111"/>
              <a:gd name="T6" fmla="*/ 2147483647 w 9111"/>
              <a:gd name="T7" fmla="*/ 2147483647 h 9111"/>
              <a:gd name="T8" fmla="*/ 2147483647 w 9111"/>
              <a:gd name="T9" fmla="*/ 2147483647 h 9111"/>
              <a:gd name="T10" fmla="*/ 2147483647 w 9111"/>
              <a:gd name="T11" fmla="*/ 2147483647 h 9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1"/>
              <a:gd name="T19" fmla="*/ 0 h 9111"/>
              <a:gd name="T20" fmla="*/ 9111 w 9111"/>
              <a:gd name="T21" fmla="*/ 9111 h 91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60" cap="sq">
            <a:solidFill>
              <a:srgbClr val="053DE8">
                <a:alpha val="54901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3" name="Line 10"/>
          <p:cNvSpPr>
            <a:spLocks noChangeShapeType="1"/>
          </p:cNvSpPr>
          <p:nvPr/>
        </p:nvSpPr>
        <p:spPr bwMode="auto">
          <a:xfrm>
            <a:off x="8401050" y="4000500"/>
            <a:ext cx="1588" cy="468313"/>
          </a:xfrm>
          <a:prstGeom prst="line">
            <a:avLst/>
          </a:prstGeom>
          <a:noFill/>
          <a:ln w="38160" cap="sq">
            <a:solidFill>
              <a:srgbClr val="0000FF"/>
            </a:solidFill>
            <a:miter lim="800000"/>
            <a:headEnd/>
            <a:tailEnd type="stealth" w="med" len="med"/>
          </a:ln>
          <a:effectLst>
            <a:outerShdw dist="76368" dir="2700000" algn="ctr" rotWithShape="0">
              <a:srgbClr val="E7E6E6">
                <a:alpha val="75014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2636" name="Text Box 11"/>
          <p:cNvSpPr txBox="1">
            <a:spLocks noChangeArrowheads="1"/>
          </p:cNvSpPr>
          <p:nvPr/>
        </p:nvSpPr>
        <p:spPr bwMode="auto">
          <a:xfrm>
            <a:off x="381000" y="5638800"/>
            <a:ext cx="2578100" cy="94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b="1">
                <a:solidFill>
                  <a:srgbClr val="0000FF"/>
                </a:solidFill>
              </a:rPr>
              <a:t>2 fetch (PC),</a:t>
            </a:r>
            <a:br>
              <a:rPr lang="en-US" altLang="zh-CN" sz="2800" b="1">
                <a:solidFill>
                  <a:srgbClr val="0000FF"/>
                </a:solidFill>
              </a:rPr>
            </a:br>
            <a:r>
              <a:rPr lang="en-US" altLang="zh-CN" sz="2800" b="1">
                <a:solidFill>
                  <a:srgbClr val="0000FF"/>
                </a:solidFill>
              </a:rPr>
              <a:t>2 initial decodes</a:t>
            </a:r>
          </a:p>
        </p:txBody>
      </p:sp>
      <p:sp>
        <p:nvSpPr>
          <p:cNvPr id="282637" name="Text Box 12"/>
          <p:cNvSpPr txBox="1">
            <a:spLocks noChangeArrowheads="1"/>
          </p:cNvSpPr>
          <p:nvPr/>
        </p:nvSpPr>
        <p:spPr bwMode="auto">
          <a:xfrm>
            <a:off x="7162800" y="2971800"/>
            <a:ext cx="222567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 dirty="0">
                <a:solidFill>
                  <a:srgbClr val="0000FF"/>
                </a:solidFill>
              </a:rPr>
              <a:t>2 commits (architected register sets)</a:t>
            </a:r>
          </a:p>
        </p:txBody>
      </p:sp>
      <p:sp>
        <p:nvSpPr>
          <p:cNvPr id="282638" name="Text Box 1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7BCFFA-C7CD-497F-A66D-744D05CAEE9E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2639" name="Text Box 1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2640" name="Text Box 1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CB3C111-8B0E-49F9-B5B9-C90048970477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49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8" y="1474788"/>
            <a:ext cx="9036050" cy="3478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3652" name="Text Box 3"/>
          <p:cNvSpPr txBox="1">
            <a:spLocks noChangeArrowheads="1"/>
          </p:cNvSpPr>
          <p:nvPr/>
        </p:nvSpPr>
        <p:spPr bwMode="auto">
          <a:xfrm>
            <a:off x="304800" y="5181600"/>
            <a:ext cx="8474075" cy="137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b="1">
                <a:solidFill>
                  <a:srgbClr val="000000"/>
                </a:solidFill>
              </a:rPr>
              <a:t>Why only 2 threads? With 4, one of the shared resources (physical registers, cache, memory bandwidth) would be prone to bottleneck </a:t>
            </a:r>
          </a:p>
        </p:txBody>
      </p:sp>
      <p:pic>
        <p:nvPicPr>
          <p:cNvPr id="2836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0"/>
            <a:ext cx="2667000" cy="177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3654" name="Text Box 5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3E33C32-C836-4403-B8D9-E72EE695F140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3655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3656" name="Text Box 7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086E296-F24E-406F-9CB2-A28772260AA0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Power 5 data flow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50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FDA590D-42EF-47F6-9E71-99D57E2FCF27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467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36AE1D-2A83-4155-808E-5ECE458279C1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Changes in Power 5 to support SMT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Increased associativity of L1 instruction cache and the instruction address translation buffers </a:t>
            </a:r>
          </a:p>
          <a:p>
            <a:r>
              <a:rPr lang="en-US" altLang="zh-CN" smtClean="0"/>
              <a:t>Added per-thread load and store queues </a:t>
            </a:r>
          </a:p>
          <a:p>
            <a:r>
              <a:rPr lang="en-US" altLang="zh-CN" smtClean="0"/>
              <a:t>Increased size of the L2 (1.92 vs. 1.44 MB) and L3 caches</a:t>
            </a:r>
          </a:p>
          <a:p>
            <a:r>
              <a:rPr lang="en-US" altLang="zh-CN" smtClean="0"/>
              <a:t>Added separate instruction prefetch and buffering per thread</a:t>
            </a:r>
          </a:p>
          <a:p>
            <a:r>
              <a:rPr lang="en-US" altLang="zh-CN" smtClean="0"/>
              <a:t>Increased the number of virtual registers from 152 to 240</a:t>
            </a:r>
          </a:p>
          <a:p>
            <a:r>
              <a:rPr lang="en-US" altLang="zh-CN" smtClean="0"/>
              <a:t>Increased the size of several issue queues</a:t>
            </a:r>
          </a:p>
          <a:p>
            <a:r>
              <a:rPr lang="en-US" altLang="zh-CN" smtClean="0"/>
              <a:t>The Power5 core is about 24% larger than the Power4 core because of the addition of SMT support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509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25C8B2-F0A8-4F45-9306-DB832907D211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5702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E1A6E77-9091-4427-9EDB-82FF659274A7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Pentium-4 Hyperthreading (2002)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mtClean="0"/>
              <a:t>First commercial SMT design (2-way SMT)</a:t>
            </a:r>
          </a:p>
          <a:p>
            <a:pPr lvl="1"/>
            <a:r>
              <a:rPr lang="en-US" altLang="zh-CN" smtClean="0"/>
              <a:t>Hyperthreading == SMT</a:t>
            </a:r>
          </a:p>
          <a:p>
            <a:r>
              <a:rPr lang="en-US" altLang="zh-CN" smtClean="0"/>
              <a:t>Logical processors share nearly all resources of the physical processor</a:t>
            </a:r>
          </a:p>
          <a:p>
            <a:pPr lvl="1"/>
            <a:r>
              <a:rPr lang="en-US" altLang="zh-CN" smtClean="0"/>
              <a:t>Caches, execution units, branch predictors</a:t>
            </a:r>
          </a:p>
          <a:p>
            <a:r>
              <a:rPr lang="en-US" altLang="zh-CN" smtClean="0"/>
              <a:t>Die area overhead of hyperthreading  ~ 5%</a:t>
            </a:r>
          </a:p>
          <a:p>
            <a:r>
              <a:rPr lang="en-US" altLang="zh-CN" smtClean="0"/>
              <a:t>When one logical processor is stalled, the other can make progress</a:t>
            </a:r>
          </a:p>
          <a:p>
            <a:pPr lvl="1"/>
            <a:r>
              <a:rPr lang="en-US" altLang="zh-CN" smtClean="0"/>
              <a:t>No logical processor can use all entries in queues when two threads are active</a:t>
            </a:r>
          </a:p>
          <a:p>
            <a:r>
              <a:rPr lang="en-US" altLang="zh-CN" smtClean="0"/>
              <a:t>Processor running only one active software thread runs at approximately same speed with or without hyperthreading</a:t>
            </a:r>
          </a:p>
          <a:p>
            <a:r>
              <a:rPr lang="en-US" altLang="zh-CN" smtClean="0"/>
              <a:t>Hyperthreading dropped on OoO P6 based followons  to Pentium-4 (Pentium-M, Core Duo, Core 2 Duo), until revived with Nehalem generation machines in 2008.</a:t>
            </a:r>
          </a:p>
          <a:p>
            <a:r>
              <a:rPr lang="en-US" altLang="zh-CN" smtClean="0"/>
              <a:t>Intel Atom (in-order x86 core) has two-way vertical multithreading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00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36E7289-DA1E-4CB6-A3E4-D636549CF580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6726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7F2301F-2BFA-4BDF-9CF5-694D22E55722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Initial Performance of SMT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Pentium 4 Extreme SMT yields 1.01 speedup for SPECint_rate benchmark and 1.07 for SPECfp_rate</a:t>
            </a:r>
          </a:p>
          <a:p>
            <a:pPr lvl="1"/>
            <a:r>
              <a:rPr lang="en-US" altLang="zh-CN" smtClean="0"/>
              <a:t>Pentium 4 is dual threaded SMT</a:t>
            </a:r>
          </a:p>
          <a:p>
            <a:pPr lvl="1"/>
            <a:r>
              <a:rPr lang="en-US" altLang="zh-CN" smtClean="0"/>
              <a:t>SPECRate requires that each SPEC benchmark be run against a vendor-selected number of copies of the same benchmark</a:t>
            </a:r>
          </a:p>
          <a:p>
            <a:r>
              <a:rPr lang="en-US" altLang="zh-CN" smtClean="0"/>
              <a:t>Running on Pentium 4 each of 26 SPEC benchmarks paired with every other (262 runs) speed-ups from 0.90 to 1.58; average was 1.20</a:t>
            </a:r>
          </a:p>
          <a:p>
            <a:r>
              <a:rPr lang="en-US" altLang="zh-CN" smtClean="0"/>
              <a:t>Power 5, 8-processor server 1.23 faster for SPECint_rate with SMT, 1.16 faster for SPECfp_rate</a:t>
            </a:r>
          </a:p>
          <a:p>
            <a:r>
              <a:rPr lang="en-US" altLang="zh-CN" smtClean="0"/>
              <a:t>Power 5 running 2 copies of each app speedup between 0.89 and 1.41</a:t>
            </a:r>
          </a:p>
          <a:p>
            <a:pPr lvl="1"/>
            <a:r>
              <a:rPr lang="en-US" altLang="zh-CN" smtClean="0"/>
              <a:t>Most gained some</a:t>
            </a:r>
          </a:p>
          <a:p>
            <a:pPr lvl="1"/>
            <a:r>
              <a:rPr lang="en-US" altLang="zh-CN" smtClean="0"/>
              <a:t>Fl.Pt. apps had most cache conflicts and least gains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093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1282700"/>
            <a:ext cx="8331200" cy="549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7747" name="Rectangle 2"/>
          <p:cNvSpPr>
            <a:spLocks noChangeArrowheads="1"/>
          </p:cNvSpPr>
          <p:nvPr/>
        </p:nvSpPr>
        <p:spPr bwMode="auto">
          <a:xfrm>
            <a:off x="2214563" y="2424113"/>
            <a:ext cx="2335212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Integer: 18 - 60</a:t>
            </a:r>
          </a:p>
        </p:txBody>
      </p:sp>
      <p:sp>
        <p:nvSpPr>
          <p:cNvPr id="287748" name="Rectangle 3"/>
          <p:cNvSpPr>
            <a:spLocks noChangeArrowheads="1"/>
          </p:cNvSpPr>
          <p:nvPr/>
        </p:nvSpPr>
        <p:spPr bwMode="auto">
          <a:xfrm>
            <a:off x="5434013" y="1871663"/>
            <a:ext cx="1876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FP: 75 - 150</a:t>
            </a:r>
          </a:p>
        </p:txBody>
      </p:sp>
      <p:sp>
        <p:nvSpPr>
          <p:cNvPr id="287749" name="Rectangle 4"/>
          <p:cNvSpPr>
            <a:spLocks noChangeArrowheads="1"/>
          </p:cNvSpPr>
          <p:nvPr/>
        </p:nvSpPr>
        <p:spPr bwMode="auto">
          <a:xfrm rot="-5400000">
            <a:off x="119856" y="3645695"/>
            <a:ext cx="8604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Arial" pitchFamily="34" charset="0"/>
              </a:rPr>
              <a:t>IPC</a:t>
            </a:r>
          </a:p>
        </p:txBody>
      </p:sp>
      <p:sp>
        <p:nvSpPr>
          <p:cNvPr id="287751" name="Text Box 6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BEBAC67-9728-4A64-B144-192C751AB1A2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7752" name="Text Box 7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7753" name="Text Box 8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37C0D4-7F5D-457E-8049-396B394BD13C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Upper Limit to ILP: Ideal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632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1"/>
          <p:cNvGraphicFramePr>
            <a:graphicFrameLocks noChangeAspect="1"/>
          </p:cNvGraphicFramePr>
          <p:nvPr/>
        </p:nvGraphicFramePr>
        <p:xfrm>
          <a:off x="481013" y="684213"/>
          <a:ext cx="83312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0" r:id="rId4" imgW="8343900" imgH="5486400" progId="">
                  <p:embed/>
                </p:oleObj>
              </mc:Choice>
              <mc:Fallback>
                <p:oleObj r:id="rId4" imgW="8343900" imgH="5486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684213"/>
                        <a:ext cx="8331200" cy="547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685800" y="5486400"/>
            <a:ext cx="8001000" cy="4572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257300" y="1201738"/>
            <a:ext cx="3886200" cy="206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228600" indent="-227013"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000">
                <a:solidFill>
                  <a:srgbClr val="000000"/>
                </a:solidFill>
              </a:rPr>
              <a:t>	</a:t>
            </a:r>
            <a:r>
              <a:rPr lang="en-US" altLang="zh-CN" sz="2000">
                <a:solidFill>
                  <a:srgbClr val="000000"/>
                </a:solidFill>
              </a:rPr>
              <a:t>Change from Infinite window to examine to 2000 and maximum issue of 64 instructions per clock cycle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5800725" y="5581650"/>
            <a:ext cx="893763" cy="363538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" pitchFamily="34" charset="0"/>
              </a:rPr>
              <a:t>Profile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310063" y="5581650"/>
            <a:ext cx="1246187" cy="363538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" pitchFamily="34" charset="0"/>
              </a:rPr>
              <a:t>BHT (512)</a:t>
            </a: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2070100" y="5581650"/>
            <a:ext cx="1998663" cy="363538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" pitchFamily="34" charset="0"/>
              </a:rPr>
              <a:t>Pick Cor. or BHT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871538" y="5581650"/>
            <a:ext cx="954087" cy="363538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" pitchFamily="34" charset="0"/>
              </a:rPr>
              <a:t>Perfect</a:t>
            </a: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6935788" y="5581650"/>
            <a:ext cx="1657350" cy="363538"/>
          </a:xfrm>
          <a:prstGeom prst="rect">
            <a:avLst/>
          </a:prstGeom>
          <a:solidFill>
            <a:srgbClr val="DC0081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" pitchFamily="34" charset="0"/>
              </a:rPr>
              <a:t>No prediction</a:t>
            </a: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6424613" y="1014413"/>
            <a:ext cx="1706562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FP: 15 - 45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2843213" y="3090863"/>
            <a:ext cx="216535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Integer: 6 - 12</a:t>
            </a: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 rot="-5400000">
            <a:off x="119856" y="3645695"/>
            <a:ext cx="8604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Arial" pitchFamily="34" charset="0"/>
              </a:rPr>
              <a:t>IPC</a:t>
            </a: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0662638-B40E-44FA-B426-842D875414F3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39D034-1BFD-4965-83D5-D856AE97DD7E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Realistic HW: Branch Impact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1865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83" y="965529"/>
            <a:ext cx="8077154" cy="400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80400" cy="550862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Partial Ordering 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MIPS R10000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222212" name="内容占位符 7"/>
          <p:cNvSpPr>
            <a:spLocks noGrp="1"/>
          </p:cNvSpPr>
          <p:nvPr>
            <p:ph idx="1"/>
          </p:nvPr>
        </p:nvSpPr>
        <p:spPr>
          <a:xfrm>
            <a:off x="293597" y="4966970"/>
            <a:ext cx="8674326" cy="175230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Load/store queue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: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长度为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的队列，存储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load/store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指令，直到其操作数准备好。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Indetermination matrix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: 16x16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矩阵（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half)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，每行每列代表队列中的存储器操作。当有存储器操作进入队列时，对应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列置位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。当存储器指令计算有效地址时，对应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列复位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。计算有效地址的条件之一，该操作对应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行</a:t>
            </a:r>
            <a:r>
              <a:rPr lang="zh-CN" altLang="en-US" sz="1800" dirty="0" smtClean="0"/>
              <a:t>中更早的操作列都为</a:t>
            </a:r>
            <a:r>
              <a:rPr lang="en-US" altLang="zh-CN" sz="1800" dirty="0" smtClean="0"/>
              <a:t>0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264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1"/>
          <p:cNvGraphicFramePr>
            <a:graphicFrameLocks noChangeAspect="1"/>
          </p:cNvGraphicFramePr>
          <p:nvPr/>
        </p:nvGraphicFramePr>
        <p:xfrm>
          <a:off x="354013" y="860425"/>
          <a:ext cx="8305800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r:id="rId4" imgW="8318500" imgH="5473700" progId="">
                  <p:embed/>
                </p:oleObj>
              </mc:Choice>
              <mc:Fallback>
                <p:oleObj r:id="rId4" imgW="8318500" imgH="54737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860425"/>
                        <a:ext cx="8305800" cy="546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136650" y="1228725"/>
            <a:ext cx="3619500" cy="1287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228600" indent="-227013"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>
                <a:solidFill>
                  <a:srgbClr val="000000"/>
                </a:solidFill>
              </a:rPr>
              <a:t>	</a:t>
            </a:r>
            <a:r>
              <a:rPr lang="en-US" altLang="zh-CN" sz="2400">
                <a:solidFill>
                  <a:srgbClr val="000000"/>
                </a:solidFill>
              </a:rPr>
              <a:t>Change  2000 instr window, 64 instr issue, 8K 2 level Prediction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863725" y="2881313"/>
            <a:ext cx="216535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Integer: 5 - 15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6092825" y="881063"/>
            <a:ext cx="170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FP: 11 - 45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 rot="-5400000">
            <a:off x="54769" y="3398044"/>
            <a:ext cx="860425" cy="576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Arial" pitchFamily="34" charset="0"/>
              </a:rPr>
              <a:t>IPC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1905000" y="5562600"/>
            <a:ext cx="5486400" cy="8382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5010150" y="5765800"/>
            <a:ext cx="519113" cy="454025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64</a:t>
            </a: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6456363" y="5765800"/>
            <a:ext cx="941387" cy="454025"/>
          </a:xfrm>
          <a:prstGeom prst="rect">
            <a:avLst/>
          </a:prstGeom>
          <a:solidFill>
            <a:srgbClr val="3399FF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None</a:t>
            </a:r>
          </a:p>
        </p:txBody>
      </p:sp>
      <p:sp>
        <p:nvSpPr>
          <p:cNvPr id="52235" name="Rectangle 10"/>
          <p:cNvSpPr>
            <a:spLocks noChangeArrowheads="1"/>
          </p:cNvSpPr>
          <p:nvPr/>
        </p:nvSpPr>
        <p:spPr bwMode="auto">
          <a:xfrm>
            <a:off x="3225800" y="5765800"/>
            <a:ext cx="688975" cy="454025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256</a:t>
            </a:r>
          </a:p>
        </p:txBody>
      </p:sp>
      <p:sp>
        <p:nvSpPr>
          <p:cNvPr id="52236" name="Rectangle 11"/>
          <p:cNvSpPr>
            <a:spLocks noChangeArrowheads="1"/>
          </p:cNvSpPr>
          <p:nvPr/>
        </p:nvSpPr>
        <p:spPr bwMode="auto">
          <a:xfrm>
            <a:off x="1846263" y="5765800"/>
            <a:ext cx="1182687" cy="454025"/>
          </a:xfrm>
          <a:prstGeom prst="rect">
            <a:avLst/>
          </a:pr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Infinite</a:t>
            </a:r>
          </a:p>
        </p:txBody>
      </p:sp>
      <p:sp>
        <p:nvSpPr>
          <p:cNvPr id="52237" name="Rectangle 12"/>
          <p:cNvSpPr>
            <a:spLocks noChangeArrowheads="1"/>
          </p:cNvSpPr>
          <p:nvPr/>
        </p:nvSpPr>
        <p:spPr bwMode="auto">
          <a:xfrm>
            <a:off x="5732463" y="5765800"/>
            <a:ext cx="519112" cy="454025"/>
          </a:xfrm>
          <a:prstGeom prst="rect">
            <a:avLst/>
          </a:prstGeom>
          <a:solidFill>
            <a:srgbClr val="DC0081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32</a:t>
            </a:r>
          </a:p>
        </p:txBody>
      </p:sp>
      <p:sp>
        <p:nvSpPr>
          <p:cNvPr id="52238" name="Rectangle 13"/>
          <p:cNvSpPr>
            <a:spLocks noChangeArrowheads="1"/>
          </p:cNvSpPr>
          <p:nvPr/>
        </p:nvSpPr>
        <p:spPr bwMode="auto">
          <a:xfrm>
            <a:off x="4117975" y="5765800"/>
            <a:ext cx="688975" cy="454025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128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DFB4191-8AF8-4C64-8209-511B0F06B42F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671516-444C-40FE-9B63-08601BDA1D66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More Realistic HW: Register Impact (rename regs)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111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8" y="655460"/>
            <a:ext cx="8496300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8772" name="Text Box 3"/>
          <p:cNvSpPr txBox="1">
            <a:spLocks noChangeArrowheads="1"/>
          </p:cNvSpPr>
          <p:nvPr/>
        </p:nvSpPr>
        <p:spPr bwMode="auto">
          <a:xfrm>
            <a:off x="1741488" y="1481138"/>
            <a:ext cx="3657600" cy="121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228600" indent="-227013"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>
                <a:solidFill>
                  <a:srgbClr val="000000"/>
                </a:solidFill>
              </a:rPr>
              <a:t>	</a:t>
            </a:r>
            <a:r>
              <a:rPr lang="en-US" altLang="zh-CN" sz="2000">
                <a:solidFill>
                  <a:srgbClr val="000000"/>
                </a:solidFill>
              </a:rPr>
              <a:t>Change  2000 instr window, 64 instr issue, 8K 2 level Prediction, 256 renaming registers</a:t>
            </a:r>
          </a:p>
        </p:txBody>
      </p:sp>
      <p:sp>
        <p:nvSpPr>
          <p:cNvPr id="288773" name="Rectangle 4"/>
          <p:cNvSpPr>
            <a:spLocks noChangeArrowheads="1"/>
          </p:cNvSpPr>
          <p:nvPr/>
        </p:nvSpPr>
        <p:spPr bwMode="auto">
          <a:xfrm>
            <a:off x="5803900" y="1484313"/>
            <a:ext cx="1538288" cy="1185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FP: 4 - 45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(Fortran,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no heap)</a:t>
            </a:r>
          </a:p>
        </p:txBody>
      </p:sp>
      <p:sp>
        <p:nvSpPr>
          <p:cNvPr id="288774" name="Rectangle 5"/>
          <p:cNvSpPr>
            <a:spLocks noChangeArrowheads="1"/>
          </p:cNvSpPr>
          <p:nvPr/>
        </p:nvSpPr>
        <p:spPr bwMode="auto">
          <a:xfrm>
            <a:off x="2222500" y="2951163"/>
            <a:ext cx="199707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Integer: 4 - 9</a:t>
            </a:r>
          </a:p>
        </p:txBody>
      </p:sp>
      <p:sp>
        <p:nvSpPr>
          <p:cNvPr id="288775" name="Rectangle 6"/>
          <p:cNvSpPr>
            <a:spLocks noChangeArrowheads="1"/>
          </p:cNvSpPr>
          <p:nvPr/>
        </p:nvSpPr>
        <p:spPr bwMode="auto">
          <a:xfrm rot="-5400000">
            <a:off x="70644" y="3334544"/>
            <a:ext cx="860425" cy="576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Arial" pitchFamily="34" charset="0"/>
              </a:rPr>
              <a:t>IPC</a:t>
            </a:r>
          </a:p>
        </p:txBody>
      </p:sp>
      <p:sp>
        <p:nvSpPr>
          <p:cNvPr id="288776" name="Rectangle 7"/>
          <p:cNvSpPr>
            <a:spLocks noChangeArrowheads="1"/>
          </p:cNvSpPr>
          <p:nvPr/>
        </p:nvSpPr>
        <p:spPr bwMode="auto">
          <a:xfrm>
            <a:off x="1524000" y="5257800"/>
            <a:ext cx="6934200" cy="609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88777" name="Rectangle 8"/>
          <p:cNvSpPr>
            <a:spLocks noChangeArrowheads="1"/>
          </p:cNvSpPr>
          <p:nvPr/>
        </p:nvSpPr>
        <p:spPr bwMode="auto">
          <a:xfrm>
            <a:off x="7015163" y="5327650"/>
            <a:ext cx="941387" cy="454025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None</a:t>
            </a:r>
          </a:p>
        </p:txBody>
      </p:sp>
      <p:sp>
        <p:nvSpPr>
          <p:cNvPr id="288778" name="Rectangle 9"/>
          <p:cNvSpPr>
            <a:spLocks noChangeArrowheads="1"/>
          </p:cNvSpPr>
          <p:nvPr/>
        </p:nvSpPr>
        <p:spPr bwMode="auto">
          <a:xfrm>
            <a:off x="2735263" y="5327650"/>
            <a:ext cx="2792412" cy="820738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Global/Stack perf;</a:t>
            </a:r>
            <a:b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heap conflicts</a:t>
            </a:r>
          </a:p>
        </p:txBody>
      </p:sp>
      <p:sp>
        <p:nvSpPr>
          <p:cNvPr id="288779" name="Rectangle 10"/>
          <p:cNvSpPr>
            <a:spLocks noChangeArrowheads="1"/>
          </p:cNvSpPr>
          <p:nvPr/>
        </p:nvSpPr>
        <p:spPr bwMode="auto">
          <a:xfrm>
            <a:off x="1408113" y="5327650"/>
            <a:ext cx="1214437" cy="454025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Perfect</a:t>
            </a:r>
          </a:p>
        </p:txBody>
      </p:sp>
      <p:sp>
        <p:nvSpPr>
          <p:cNvPr id="288780" name="Rectangle 11"/>
          <p:cNvSpPr>
            <a:spLocks noChangeArrowheads="1"/>
          </p:cNvSpPr>
          <p:nvPr/>
        </p:nvSpPr>
        <p:spPr bwMode="auto">
          <a:xfrm>
            <a:off x="5635625" y="5327650"/>
            <a:ext cx="1265238" cy="820738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Inspec.</a:t>
            </a:r>
            <a:b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Assem.</a:t>
            </a:r>
          </a:p>
        </p:txBody>
      </p:sp>
      <p:sp>
        <p:nvSpPr>
          <p:cNvPr id="288781" name="Text Box 12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AEAF119-A102-482F-8D15-711662AF9FED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8782" name="Text Box 13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8783" name="Text Box 14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52E5589-0062-4CE3-BBCA-8D83A4FABA36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Realistic HW: Alias Impact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870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747713"/>
            <a:ext cx="8623300" cy="552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9796" name="Text Box 3"/>
          <p:cNvSpPr txBox="1">
            <a:spLocks noChangeArrowheads="1"/>
          </p:cNvSpPr>
          <p:nvPr/>
        </p:nvSpPr>
        <p:spPr bwMode="auto">
          <a:xfrm>
            <a:off x="1104900" y="1143000"/>
            <a:ext cx="4114800" cy="132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228600" indent="-227013" eaLnBrk="1" hangingPunct="1">
              <a:lnSpc>
                <a:spcPct val="90000"/>
              </a:lnSpc>
              <a:spcBef>
                <a:spcPts val="1000"/>
              </a:spcBef>
              <a:buSzPct val="10000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000">
                <a:solidFill>
                  <a:srgbClr val="000000"/>
                </a:solidFill>
              </a:rPr>
              <a:t>	</a:t>
            </a:r>
            <a:r>
              <a:rPr lang="en-US" altLang="zh-CN" sz="2000">
                <a:solidFill>
                  <a:srgbClr val="000000"/>
                </a:solidFill>
              </a:rPr>
              <a:t>Perfect disambiguation (HW), 1K Selective Prediction, 16 entry return, 64 registers, issue as many as window</a:t>
            </a:r>
          </a:p>
        </p:txBody>
      </p:sp>
      <p:sp>
        <p:nvSpPr>
          <p:cNvPr id="289797" name="Rectangle 4"/>
          <p:cNvSpPr>
            <a:spLocks noChangeArrowheads="1"/>
          </p:cNvSpPr>
          <p:nvPr/>
        </p:nvSpPr>
        <p:spPr bwMode="auto">
          <a:xfrm>
            <a:off x="2519363" y="3492500"/>
            <a:ext cx="216535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Integer: 6 - 12</a:t>
            </a:r>
          </a:p>
        </p:txBody>
      </p:sp>
      <p:sp>
        <p:nvSpPr>
          <p:cNvPr id="289798" name="Rectangle 5"/>
          <p:cNvSpPr>
            <a:spLocks noChangeArrowheads="1"/>
          </p:cNvSpPr>
          <p:nvPr/>
        </p:nvSpPr>
        <p:spPr bwMode="auto">
          <a:xfrm>
            <a:off x="5662613" y="1758950"/>
            <a:ext cx="15382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FP: 8 - 45</a:t>
            </a:r>
          </a:p>
        </p:txBody>
      </p:sp>
      <p:sp>
        <p:nvSpPr>
          <p:cNvPr id="289799" name="Rectangle 6"/>
          <p:cNvSpPr>
            <a:spLocks noChangeArrowheads="1"/>
          </p:cNvSpPr>
          <p:nvPr/>
        </p:nvSpPr>
        <p:spPr bwMode="auto">
          <a:xfrm rot="-5400000">
            <a:off x="-32544" y="3361532"/>
            <a:ext cx="8604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Arial" pitchFamily="34" charset="0"/>
              </a:rPr>
              <a:t>IPC</a:t>
            </a:r>
          </a:p>
        </p:txBody>
      </p:sp>
      <p:sp>
        <p:nvSpPr>
          <p:cNvPr id="289800" name="Rectangle 7"/>
          <p:cNvSpPr>
            <a:spLocks noChangeArrowheads="1"/>
          </p:cNvSpPr>
          <p:nvPr/>
        </p:nvSpPr>
        <p:spPr bwMode="auto">
          <a:xfrm>
            <a:off x="1295400" y="5562600"/>
            <a:ext cx="7010400" cy="609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/>
          </a:p>
        </p:txBody>
      </p:sp>
      <p:sp>
        <p:nvSpPr>
          <p:cNvPr id="289801" name="Rectangle 8"/>
          <p:cNvSpPr>
            <a:spLocks noChangeArrowheads="1"/>
          </p:cNvSpPr>
          <p:nvPr/>
        </p:nvSpPr>
        <p:spPr bwMode="auto">
          <a:xfrm>
            <a:off x="4449763" y="5580063"/>
            <a:ext cx="519112" cy="454025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64</a:t>
            </a:r>
          </a:p>
        </p:txBody>
      </p:sp>
      <p:sp>
        <p:nvSpPr>
          <p:cNvPr id="289802" name="Rectangle 9"/>
          <p:cNvSpPr>
            <a:spLocks noChangeArrowheads="1"/>
          </p:cNvSpPr>
          <p:nvPr/>
        </p:nvSpPr>
        <p:spPr bwMode="auto">
          <a:xfrm>
            <a:off x="5954713" y="5580063"/>
            <a:ext cx="519112" cy="454025"/>
          </a:xfrm>
          <a:prstGeom prst="rect">
            <a:avLst/>
          </a:prstGeom>
          <a:solidFill>
            <a:srgbClr val="3399FF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89803" name="Rectangle 10"/>
          <p:cNvSpPr>
            <a:spLocks noChangeArrowheads="1"/>
          </p:cNvSpPr>
          <p:nvPr/>
        </p:nvSpPr>
        <p:spPr bwMode="auto">
          <a:xfrm>
            <a:off x="2605088" y="5580063"/>
            <a:ext cx="688975" cy="454025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256</a:t>
            </a:r>
          </a:p>
        </p:txBody>
      </p:sp>
      <p:sp>
        <p:nvSpPr>
          <p:cNvPr id="289804" name="Rectangle 11"/>
          <p:cNvSpPr>
            <a:spLocks noChangeArrowheads="1"/>
          </p:cNvSpPr>
          <p:nvPr/>
        </p:nvSpPr>
        <p:spPr bwMode="auto">
          <a:xfrm>
            <a:off x="1195388" y="5580063"/>
            <a:ext cx="1182687" cy="454025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Infinite</a:t>
            </a:r>
          </a:p>
        </p:txBody>
      </p:sp>
      <p:sp>
        <p:nvSpPr>
          <p:cNvPr id="289805" name="Rectangle 12"/>
          <p:cNvSpPr>
            <a:spLocks noChangeArrowheads="1"/>
          </p:cNvSpPr>
          <p:nvPr/>
        </p:nvSpPr>
        <p:spPr bwMode="auto">
          <a:xfrm>
            <a:off x="5202238" y="5580063"/>
            <a:ext cx="519112" cy="454025"/>
          </a:xfrm>
          <a:prstGeom prst="rect">
            <a:avLst/>
          </a:prstGeom>
          <a:solidFill>
            <a:srgbClr val="DC0081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32</a:t>
            </a:r>
          </a:p>
        </p:txBody>
      </p:sp>
      <p:sp>
        <p:nvSpPr>
          <p:cNvPr id="289806" name="Rectangle 13"/>
          <p:cNvSpPr>
            <a:spLocks noChangeArrowheads="1"/>
          </p:cNvSpPr>
          <p:nvPr/>
        </p:nvSpPr>
        <p:spPr bwMode="auto">
          <a:xfrm>
            <a:off x="3527425" y="5580063"/>
            <a:ext cx="688975" cy="454025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128</a:t>
            </a:r>
          </a:p>
        </p:txBody>
      </p:sp>
      <p:sp>
        <p:nvSpPr>
          <p:cNvPr id="289807" name="Rectangle 14"/>
          <p:cNvSpPr>
            <a:spLocks noChangeArrowheads="1"/>
          </p:cNvSpPr>
          <p:nvPr/>
        </p:nvSpPr>
        <p:spPr bwMode="auto">
          <a:xfrm>
            <a:off x="6707188" y="5580063"/>
            <a:ext cx="350837" cy="454025"/>
          </a:xfrm>
          <a:prstGeom prst="rect">
            <a:avLst/>
          </a:pr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89808" name="Rectangle 15"/>
          <p:cNvSpPr>
            <a:spLocks noChangeArrowheads="1"/>
          </p:cNvSpPr>
          <p:nvPr/>
        </p:nvSpPr>
        <p:spPr bwMode="auto">
          <a:xfrm>
            <a:off x="7291388" y="5580063"/>
            <a:ext cx="350837" cy="454025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89809" name="Text Box 16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96E4B16-825C-4A12-9DB2-0502DBF021BA}" type="datetime1">
              <a:rPr lang="zh-CN" altLang="zh-CN" sz="1200">
                <a:solidFill>
                  <a:srgbClr val="898989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2020/4/13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9810" name="Text Box 17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89811" name="Text Box 18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C43E5B7-D0B0-4DDB-A0FA-51F4D02A8C8C}" type="slidenum">
              <a:rPr lang="zh-CN" altLang="zh-CN" sz="1200">
                <a:solidFill>
                  <a:srgbClr val="898989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Realistic HW for ‘9X: Window Impact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124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Acknowledgements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These slides contain material developed and copyright by:</a:t>
            </a:r>
          </a:p>
          <a:p>
            <a:pPr lvl="1"/>
            <a:r>
              <a:rPr lang="en-US" altLang="zh-CN" smtClean="0"/>
              <a:t>John Kubiatowicz (UCB)</a:t>
            </a:r>
          </a:p>
          <a:p>
            <a:pPr lvl="1"/>
            <a:r>
              <a:rPr lang="en-US" altLang="zh-CN" smtClean="0"/>
              <a:t>Krste Asanovic (UCB)</a:t>
            </a:r>
          </a:p>
          <a:p>
            <a:pPr lvl="1"/>
            <a:r>
              <a:rPr lang="en-US" altLang="zh-CN" smtClean="0"/>
              <a:t>John Hennessy (Standford)and David Patterson (UCB)</a:t>
            </a:r>
          </a:p>
          <a:p>
            <a:pPr lvl="1"/>
            <a:r>
              <a:rPr lang="en-US" altLang="zh-CN" smtClean="0"/>
              <a:t>Chenxi Zhang (Tongji)</a:t>
            </a:r>
          </a:p>
          <a:p>
            <a:pPr lvl="1"/>
            <a:r>
              <a:rPr lang="en-US" altLang="zh-CN" smtClean="0"/>
              <a:t>Muhamed Mudawar (KFUPM) </a:t>
            </a:r>
          </a:p>
          <a:p>
            <a:r>
              <a:rPr lang="en-US" altLang="zh-CN" smtClean="0"/>
              <a:t>UCB material derived from course CS152</a:t>
            </a:r>
            <a:r>
              <a:rPr lang="zh-CN" altLang="en-US" smtClean="0"/>
              <a:t>、</a:t>
            </a:r>
            <a:r>
              <a:rPr lang="en-US" altLang="zh-CN" smtClean="0"/>
              <a:t>CS252</a:t>
            </a:r>
            <a:r>
              <a:rPr lang="zh-CN" altLang="en-US" smtClean="0"/>
              <a:t>、</a:t>
            </a:r>
            <a:r>
              <a:rPr lang="en-US" altLang="zh-CN" smtClean="0"/>
              <a:t>CS61C</a:t>
            </a:r>
          </a:p>
          <a:p>
            <a:r>
              <a:rPr lang="en-US" altLang="zh-CN" smtClean="0"/>
              <a:t>KFUPM material derived from course COE501</a:t>
            </a:r>
            <a:r>
              <a:rPr lang="zh-CN" altLang="en-US" smtClean="0"/>
              <a:t>、</a:t>
            </a:r>
            <a:r>
              <a:rPr lang="en-US" altLang="zh-CN" smtClean="0"/>
              <a:t>COE502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5444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3234" name="内容占位符 2"/>
          <p:cNvSpPr>
            <a:spLocks noGrp="1"/>
          </p:cNvSpPr>
          <p:nvPr>
            <p:ph idx="1"/>
          </p:nvPr>
        </p:nvSpPr>
        <p:spPr>
          <a:xfrm>
            <a:off x="457199" y="4388260"/>
            <a:ext cx="8229600" cy="205985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Dependency  matrix:   16x16 </a:t>
            </a:r>
            <a:r>
              <a:rPr lang="zh-CN" altLang="en-US" dirty="0" smtClean="0"/>
              <a:t>矩阵，每行每列对应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队列的存储器操作。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操作如果依赖于前面的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，则将该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操作的行中对应该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的列置位。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操作更新存储器时，将复位该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操作对应的列。只有当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操作对应的行全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时，方可执行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Address generation: </a:t>
            </a:r>
            <a:r>
              <a:rPr lang="zh-CN" altLang="en-US" dirty="0" smtClean="0"/>
              <a:t>计算存储器操作的有效地址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Address queue:</a:t>
            </a:r>
            <a:r>
              <a:rPr lang="zh-CN" altLang="en-US" dirty="0" smtClean="0"/>
              <a:t>保存访问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loads/store</a:t>
            </a:r>
            <a:r>
              <a:rPr lang="zh-CN" altLang="en-US" dirty="0" smtClean="0"/>
              <a:t>操作的地址。如果是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操作，除了保存地址，还需要比较所有在该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操作之前的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的地址，如果匹配，则对</a:t>
            </a:r>
            <a:r>
              <a:rPr lang="en-US" altLang="zh-CN" dirty="0" smtClean="0"/>
              <a:t>dependency matrix</a:t>
            </a:r>
            <a:r>
              <a:rPr lang="zh-CN" altLang="en-US" dirty="0" smtClean="0"/>
              <a:t>对应位置位。</a:t>
            </a:r>
            <a:endParaRPr lang="en-US" altLang="zh-CN" dirty="0" smtClean="0"/>
          </a:p>
        </p:txBody>
      </p:sp>
      <p:pic>
        <p:nvPicPr>
          <p:cNvPr id="22323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047498"/>
            <a:ext cx="41592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8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514" y="4044641"/>
            <a:ext cx="40878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9" name="图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711266"/>
            <a:ext cx="42481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40" name="图片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4713" y="999816"/>
            <a:ext cx="426561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41" name="文本框 1"/>
          <p:cNvSpPr txBox="1">
            <a:spLocks noChangeArrowheads="1"/>
          </p:cNvSpPr>
          <p:nvPr/>
        </p:nvSpPr>
        <p:spPr bwMode="auto">
          <a:xfrm>
            <a:off x="1187450" y="2905125"/>
            <a:ext cx="172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</a:rPr>
              <a:t>Renaming stage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9659</TotalTime>
  <Words>4965</Words>
  <Application>Microsoft Office PowerPoint</Application>
  <PresentationFormat>全屏显示(4:3)</PresentationFormat>
  <Paragraphs>965</Paragraphs>
  <Slides>83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83</vt:i4>
      </vt:variant>
    </vt:vector>
  </HeadingPairs>
  <TitlesOfParts>
    <vt:vector size="99" baseType="lpstr">
      <vt:lpstr>ACaslon-Italic</vt:lpstr>
      <vt:lpstr>ACaslon-Regular</vt:lpstr>
      <vt:lpstr>Marker Felt</vt:lpstr>
      <vt:lpstr>微软雅黑</vt:lpstr>
      <vt:lpstr>等线</vt:lpstr>
      <vt:lpstr>黑体</vt:lpstr>
      <vt:lpstr>Arial</vt:lpstr>
      <vt:lpstr>Arial Narrow</vt:lpstr>
      <vt:lpstr>Calibri</vt:lpstr>
      <vt:lpstr>Calibri Light</vt:lpstr>
      <vt:lpstr>Comic Sans MS</vt:lpstr>
      <vt:lpstr>Courier New</vt:lpstr>
      <vt:lpstr>Franklin Gothic Book</vt:lpstr>
      <vt:lpstr>Times New Roman</vt:lpstr>
      <vt:lpstr>Verdana</vt:lpstr>
      <vt:lpstr>自定义设计方案</vt:lpstr>
      <vt:lpstr>计算机体系结构</vt:lpstr>
      <vt:lpstr>使用ROB保持机器的精确状态</vt:lpstr>
      <vt:lpstr>Memory Disambiguation :  处理对存储器引用的数据相关</vt:lpstr>
      <vt:lpstr>Memory Disambiguation                                   </vt:lpstr>
      <vt:lpstr>Load Ordering. Store Ordering</vt:lpstr>
      <vt:lpstr>Store 操作</vt:lpstr>
      <vt:lpstr>Load 操作</vt:lpstr>
      <vt:lpstr>Partial Ordering （MIPS R10000）</vt:lpstr>
      <vt:lpstr>PowerPoint 演示文稿</vt:lpstr>
      <vt:lpstr>Speculative Memory Disambiguation</vt:lpstr>
      <vt:lpstr>Memory Disambiguation:</vt:lpstr>
      <vt:lpstr>如何使CPI &lt; 1 ?  (1/2)</vt:lpstr>
      <vt:lpstr>如何使 CPI &lt; 1？ (2/2)</vt:lpstr>
      <vt:lpstr>Machine Parallelism</vt:lpstr>
      <vt:lpstr>简单的超标量流水线</vt:lpstr>
      <vt:lpstr>具有多种执行部件（流水化）</vt:lpstr>
      <vt:lpstr>PowerPoint 演示文稿</vt:lpstr>
      <vt:lpstr>超标量流水线中的分支预测</vt:lpstr>
      <vt:lpstr>用于多发射处理器的五种主要方法</vt:lpstr>
      <vt:lpstr>Superscalar DLX</vt:lpstr>
      <vt:lpstr>Review: 具有最小stalls数的循环展开优化</vt:lpstr>
      <vt:lpstr>采用Superscalar技术的循环展开</vt:lpstr>
      <vt:lpstr>多发射的问题</vt:lpstr>
      <vt:lpstr>基于VLIW的循环展开</vt:lpstr>
      <vt:lpstr>Trace Scheduling</vt:lpstr>
      <vt:lpstr>HW推断执行(Tomasulo) vs. SW (VLIW) 推断执行</vt:lpstr>
      <vt:lpstr>Superscalar vs. VLIW</vt:lpstr>
      <vt:lpstr>Superscalar 的动态调度（1/2）</vt:lpstr>
      <vt:lpstr>Superscalar 的动态调度（2/2）</vt:lpstr>
      <vt:lpstr>Example</vt:lpstr>
      <vt:lpstr>Performance of Dynamic SS</vt:lpstr>
      <vt:lpstr>PowerPoint 演示文稿</vt:lpstr>
      <vt:lpstr>多发射处理器受到的限制（1/2）</vt:lpstr>
      <vt:lpstr>多发射处理器受到的限制（2/2）</vt:lpstr>
      <vt:lpstr>For most apps, most execution units lie idle in an OoO superscalar</vt:lpstr>
      <vt:lpstr>Superscalar Machine Efficiency</vt:lpstr>
      <vt:lpstr>Multithreading</vt:lpstr>
      <vt:lpstr>Pipeline Hazards</vt:lpstr>
      <vt:lpstr>Multithreading</vt:lpstr>
      <vt:lpstr>PowerPoint 演示文稿</vt:lpstr>
      <vt:lpstr>CDC 6600 Peripheral Processors (Cray, 1964)</vt:lpstr>
      <vt:lpstr>CDC 6600 Architecture</vt:lpstr>
      <vt:lpstr>PowerPoint 演示文稿</vt:lpstr>
      <vt:lpstr>Simple Multithreaded Pipeline</vt:lpstr>
      <vt:lpstr>Multithreading Costs</vt:lpstr>
      <vt:lpstr>Thread Scheduling Policies</vt:lpstr>
      <vt:lpstr>Superscalar Machine Efficiency</vt:lpstr>
      <vt:lpstr>Chip Multiprocessing (CMP)</vt:lpstr>
      <vt:lpstr>Vertical(Coarse-Grain) Multithreading</vt:lpstr>
      <vt:lpstr>Coarse-Grain Multithreading</vt:lpstr>
      <vt:lpstr>CGMT Context swap</vt:lpstr>
      <vt:lpstr>Fine-Grain Multithreading</vt:lpstr>
      <vt:lpstr>Fine-Grain Multithreading</vt:lpstr>
      <vt:lpstr>Ideal Superscalar Multithreading  [Tullsen, Eggers, Levy, UW, 1995]</vt:lpstr>
      <vt:lpstr>Simultaneous Multithreading (SMT) for OoO Superscalars</vt:lpstr>
      <vt:lpstr>O-o-O Simultaneous Multithreading [Tullsen, Eggers, Emer, Levy, Stamm, Lo, DEC/UW, 1996] </vt:lpstr>
      <vt:lpstr>PowerPoint 演示文稿</vt:lpstr>
      <vt:lpstr>PowerPoint 演示文稿</vt:lpstr>
      <vt:lpstr>SMT adaptation to parallelism type </vt:lpstr>
      <vt:lpstr>Performance </vt:lpstr>
      <vt:lpstr>Summary: Multithreaded Categories</vt:lpstr>
      <vt:lpstr>PowerPoint 演示文稿</vt:lpstr>
      <vt:lpstr>PowerPoint 演示文稿</vt:lpstr>
      <vt:lpstr>Denelcor HEP (Burton Smith, 1982)</vt:lpstr>
      <vt:lpstr>Tera MTA (1990-)</vt:lpstr>
      <vt:lpstr>MTA Pipeline</vt:lpstr>
      <vt:lpstr>Coarse-Grain Multithreading</vt:lpstr>
      <vt:lpstr>MIT Alewife (1990)</vt:lpstr>
      <vt:lpstr>IBM PowerPC RS64-IV (2000)</vt:lpstr>
      <vt:lpstr>Oracle/Sun Niagara processors</vt:lpstr>
      <vt:lpstr>Oracle/Sun Niagara-3, “Rainbow Falls” 2009</vt:lpstr>
      <vt:lpstr>IBM Power 4</vt:lpstr>
      <vt:lpstr>PowerPoint 演示文稿</vt:lpstr>
      <vt:lpstr>Power 5 data flow ...</vt:lpstr>
      <vt:lpstr>Changes in Power 5 to support SMT</vt:lpstr>
      <vt:lpstr>Pentium-4 Hyperthreading (2002)</vt:lpstr>
      <vt:lpstr>Initial Performance of SMT</vt:lpstr>
      <vt:lpstr>Upper Limit to ILP: Ideal Machine</vt:lpstr>
      <vt:lpstr>More Realistic HW: Branch Impact</vt:lpstr>
      <vt:lpstr>More Realistic HW: Register Impact (rename regs)</vt:lpstr>
      <vt:lpstr>More Realistic HW: Alias Impact</vt:lpstr>
      <vt:lpstr>Realistic HW for ‘9X: Window Impact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</dc:title>
  <dc:creator>zhou</dc:creator>
  <cp:lastModifiedBy>Yanyong Zhang</cp:lastModifiedBy>
  <cp:revision>367</cp:revision>
  <dcterms:created xsi:type="dcterms:W3CDTF">2018-12-10T01:16:13Z</dcterms:created>
  <dcterms:modified xsi:type="dcterms:W3CDTF">2020-04-14T04:05:30Z</dcterms:modified>
</cp:coreProperties>
</file>