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73"/>
  </p:notesMasterIdLst>
  <p:handoutMasterIdLst>
    <p:handoutMasterId r:id="rId74"/>
  </p:handoutMasterIdLst>
  <p:sldIdLst>
    <p:sldId id="323" r:id="rId2"/>
    <p:sldId id="1124" r:id="rId3"/>
    <p:sldId id="967" r:id="rId4"/>
    <p:sldId id="968" r:id="rId5"/>
    <p:sldId id="1126" r:id="rId6"/>
    <p:sldId id="1130" r:id="rId7"/>
    <p:sldId id="969" r:id="rId8"/>
    <p:sldId id="970" r:id="rId9"/>
    <p:sldId id="971" r:id="rId10"/>
    <p:sldId id="1125" r:id="rId11"/>
    <p:sldId id="972" r:id="rId12"/>
    <p:sldId id="973" r:id="rId13"/>
    <p:sldId id="974" r:id="rId14"/>
    <p:sldId id="975" r:id="rId15"/>
    <p:sldId id="977" r:id="rId16"/>
    <p:sldId id="978" r:id="rId17"/>
    <p:sldId id="979" r:id="rId18"/>
    <p:sldId id="980" r:id="rId19"/>
    <p:sldId id="981" r:id="rId20"/>
    <p:sldId id="982" r:id="rId21"/>
    <p:sldId id="983" r:id="rId22"/>
    <p:sldId id="984" r:id="rId23"/>
    <p:sldId id="985" r:id="rId24"/>
    <p:sldId id="986" r:id="rId25"/>
    <p:sldId id="987" r:id="rId26"/>
    <p:sldId id="988" r:id="rId27"/>
    <p:sldId id="989" r:id="rId28"/>
    <p:sldId id="990" r:id="rId29"/>
    <p:sldId id="991" r:id="rId30"/>
    <p:sldId id="996" r:id="rId31"/>
    <p:sldId id="997" r:id="rId32"/>
    <p:sldId id="998" r:id="rId33"/>
    <p:sldId id="999" r:id="rId34"/>
    <p:sldId id="1000" r:id="rId35"/>
    <p:sldId id="1001" r:id="rId36"/>
    <p:sldId id="1002" r:id="rId37"/>
    <p:sldId id="1003" r:id="rId38"/>
    <p:sldId id="1004" r:id="rId39"/>
    <p:sldId id="1005" r:id="rId40"/>
    <p:sldId id="1006" r:id="rId41"/>
    <p:sldId id="1007" r:id="rId42"/>
    <p:sldId id="1008" r:id="rId43"/>
    <p:sldId id="1009" r:id="rId44"/>
    <p:sldId id="1122" r:id="rId45"/>
    <p:sldId id="1010" r:id="rId46"/>
    <p:sldId id="1011" r:id="rId47"/>
    <p:sldId id="1012" r:id="rId48"/>
    <p:sldId id="1013" r:id="rId49"/>
    <p:sldId id="1014" r:id="rId50"/>
    <p:sldId id="1015" r:id="rId51"/>
    <p:sldId id="1016" r:id="rId52"/>
    <p:sldId id="1017" r:id="rId53"/>
    <p:sldId id="1018" r:id="rId54"/>
    <p:sldId id="1019" r:id="rId55"/>
    <p:sldId id="1020" r:id="rId56"/>
    <p:sldId id="1021" r:id="rId57"/>
    <p:sldId id="1022" r:id="rId58"/>
    <p:sldId id="1024" r:id="rId59"/>
    <p:sldId id="1025" r:id="rId60"/>
    <p:sldId id="1026" r:id="rId61"/>
    <p:sldId id="1027" r:id="rId62"/>
    <p:sldId id="1131" r:id="rId63"/>
    <p:sldId id="1132" r:id="rId64"/>
    <p:sldId id="1133" r:id="rId65"/>
    <p:sldId id="1134" r:id="rId66"/>
    <p:sldId id="1135" r:id="rId67"/>
    <p:sldId id="1136" r:id="rId68"/>
    <p:sldId id="1137" r:id="rId69"/>
    <p:sldId id="1138" r:id="rId70"/>
    <p:sldId id="1128" r:id="rId71"/>
    <p:sldId id="1129"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05" autoAdjust="0"/>
    <p:restoredTop sz="76258" autoAdjust="0"/>
  </p:normalViewPr>
  <p:slideViewPr>
    <p:cSldViewPr snapToGrid="0">
      <p:cViewPr varScale="1">
        <p:scale>
          <a:sx n="76" d="100"/>
          <a:sy n="76" d="100"/>
        </p:scale>
        <p:origin x="640" y="200"/>
      </p:cViewPr>
      <p:guideLst>
        <p:guide orient="horz" pos="2160"/>
        <p:guide pos="2880"/>
      </p:guideLst>
    </p:cSldViewPr>
  </p:slideViewPr>
  <p:notesTextViewPr>
    <p:cViewPr>
      <p:scale>
        <a:sx n="1" d="1"/>
        <a:sy n="1" d="1"/>
      </p:scale>
      <p:origin x="0" y="0"/>
    </p:cViewPr>
  </p:notesTextViewPr>
  <p:sorterViewPr>
    <p:cViewPr>
      <p:scale>
        <a:sx n="100" d="100"/>
        <a:sy n="100" d="100"/>
      </p:scale>
      <p:origin x="0" y="-23676"/>
    </p:cViewPr>
  </p:sorterViewPr>
  <p:notesViewPr>
    <p:cSldViewPr snapToGrid="0">
      <p:cViewPr varScale="1">
        <p:scale>
          <a:sx n="63" d="100"/>
          <a:sy n="63" d="100"/>
        </p:scale>
        <p:origin x="-316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F68EF9-44F6-454D-8E41-A11389644662}" type="datetimeFigureOut">
              <a:rPr lang="zh-CN" altLang="en-US" smtClean="0">
                <a:ea typeface="微软雅黑" panose="020B0503020204020204" pitchFamily="34" charset="-122"/>
              </a:rPr>
              <a:pPr/>
              <a:t>2020/4/21</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0E1A9D-CFA1-44EA-A565-5A0946D382EA}" type="slidenum">
              <a:rPr lang="zh-CN" altLang="en-US" smtClean="0">
                <a:ea typeface="微软雅黑" panose="020B0503020204020204" pitchFamily="34" charset="-122"/>
              </a:rPr>
              <a:p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2653336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C0EC7-120E-464C-9B5F-CEFBF2B62932}" type="datetimeFigureOut">
              <a:rPr lang="zh-CN" altLang="en-US" smtClean="0"/>
              <a:pPr/>
              <a:t>2020/4/21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88695-62D5-49EB-B718-1E634CFAFDB1}" type="slidenum">
              <a:rPr lang="zh-CN" altLang="en-US" smtClean="0"/>
              <a:pPr/>
              <a:t>‹#›</a:t>
            </a:fld>
            <a:endParaRPr lang="zh-CN" altLang="en-US"/>
          </a:p>
        </p:txBody>
      </p:sp>
    </p:spTree>
    <p:extLst>
      <p:ext uri="{BB962C8B-B14F-4D97-AF65-F5344CB8AC3E}">
        <p14:creationId xmlns:p14="http://schemas.microsoft.com/office/powerpoint/2010/main" val="286350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ldNum" sz="quarter" idx="5"/>
          </p:nvPr>
        </p:nvSpPr>
        <p:spPr>
          <a:noFill/>
        </p:spPr>
        <p:txBody>
          <a:bodyPr/>
          <a:lstStyle/>
          <a:p>
            <a:fld id="{8695F213-02EE-4337-BBDE-4FB8EFC6809A}" type="slidenum">
              <a:rPr lang="zh-CN" altLang="en-US"/>
              <a:pPr/>
              <a:t>1</a:t>
            </a:fld>
            <a:endParaRPr lang="zh-CN" altLang="en-US"/>
          </a:p>
        </p:txBody>
      </p:sp>
      <p:sp>
        <p:nvSpPr>
          <p:cNvPr id="6147" name="Rectangle 2"/>
          <p:cNvSpPr>
            <a:spLocks noGrp="1" noRot="1" noChangeAspect="1" noChangeArrowheads="1" noTextEdit="1"/>
          </p:cNvSpPr>
          <p:nvPr>
            <p:ph type="sldImg" idx="4294967295"/>
          </p:nvPr>
        </p:nvSpPr>
        <p:spPr>
          <a:ln/>
        </p:spPr>
      </p:sp>
      <p:sp>
        <p:nvSpPr>
          <p:cNvPr id="6148" name="Rectangle 3"/>
          <p:cNvSpPr>
            <a:spLocks noGrp="1" noChangeArrowheads="1"/>
          </p:cNvSpPr>
          <p:nvPr>
            <p:ph type="body" idx="4294967295"/>
          </p:nvPr>
        </p:nvSpPr>
        <p:spPr>
          <a:noFill/>
          <a:ln/>
        </p:spPr>
        <p:txBody>
          <a:bodyPr/>
          <a:lstStyle/>
          <a:p>
            <a:endParaRPr lang="en-US" altLang="zh-CN"/>
          </a:p>
        </p:txBody>
      </p:sp>
      <p:sp>
        <p:nvSpPr>
          <p:cNvPr id="6149" name="日期占位符 1"/>
          <p:cNvSpPr>
            <a:spLocks noGrp="1" noChangeArrowheads="1"/>
          </p:cNvSpPr>
          <p:nvPr>
            <p:ph type="dt" sz="quarter" idx="1"/>
          </p:nvPr>
        </p:nvSpPr>
        <p:spPr>
          <a:noFill/>
        </p:spPr>
        <p:txBody>
          <a:bodyPr/>
          <a:lstStyle/>
          <a:p>
            <a:fld id="{4350B46D-A530-4DF0-96B6-03CBA1428F21}" type="datetime1">
              <a:rPr lang="zh-CN" altLang="en-US" smtClean="0"/>
              <a:pPr/>
              <a:t>2020/4/21</a:t>
            </a:fld>
            <a:endParaRPr lang="zh-CN" altLang="en-US"/>
          </a:p>
        </p:txBody>
      </p:sp>
      <p:sp>
        <p:nvSpPr>
          <p:cNvPr id="6150" name="页脚占位符 2"/>
          <p:cNvSpPr>
            <a:spLocks noGrp="1" noChangeArrowheads="1"/>
          </p:cNvSpPr>
          <p:nvPr>
            <p:ph type="ftr" sz="quarter" idx="4"/>
          </p:nvPr>
        </p:nvSpPr>
        <p:spPr>
          <a:noFill/>
        </p:spPr>
        <p:txBody>
          <a:bodyPr/>
          <a:lstStyle/>
          <a:p>
            <a:endParaRPr lang="en-US" altLang="zh-CN"/>
          </a:p>
        </p:txBody>
      </p:sp>
    </p:spTree>
    <p:extLst>
      <p:ext uri="{BB962C8B-B14F-4D97-AF65-F5344CB8AC3E}">
        <p14:creationId xmlns:p14="http://schemas.microsoft.com/office/powerpoint/2010/main" val="1352184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9FC9A23-3E49-4B4C-B00C-F6476D3AB72F}" type="slidenum">
              <a:rPr lang="en-US" altLang="zh-CN" smtClean="0"/>
              <a:pPr/>
              <a:t>11</a:t>
            </a:fld>
            <a:endParaRPr lang="en-US" altLang="zh-CN"/>
          </a:p>
        </p:txBody>
      </p:sp>
      <p:sp>
        <p:nvSpPr>
          <p:cNvPr id="16387" name="Rectangle 2"/>
          <p:cNvSpPr>
            <a:spLocks noGrp="1" noRot="1" noChangeAspect="1" noChangeArrowheads="1" noTextEdit="1"/>
          </p:cNvSpPr>
          <p:nvPr>
            <p:ph type="sldImg"/>
          </p:nvPr>
        </p:nvSpPr>
        <p:spPr bwMode="auto">
          <a:xfrm>
            <a:off x="1266825" y="727075"/>
            <a:ext cx="4784725" cy="3587750"/>
          </a:xfrm>
          <a:solidFill>
            <a:srgbClr val="FFFFFF"/>
          </a:solidFill>
          <a:ln>
            <a:solidFill>
              <a:srgbClr val="000000"/>
            </a:solidFill>
            <a:miter lim="800000"/>
            <a:headEnd/>
            <a:tailEnd/>
          </a:ln>
        </p:spPr>
      </p:sp>
      <p:sp>
        <p:nvSpPr>
          <p:cNvPr id="16388"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ko-KR" altLang="en-US">
              <a:ea typeface="AppleMyungjo"/>
              <a:cs typeface="AppleMyungjo"/>
            </a:endParaRPr>
          </a:p>
        </p:txBody>
      </p:sp>
    </p:spTree>
    <p:extLst>
      <p:ext uri="{BB962C8B-B14F-4D97-AF65-F5344CB8AC3E}">
        <p14:creationId xmlns:p14="http://schemas.microsoft.com/office/powerpoint/2010/main" val="354859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t>CS252 S05</a:t>
            </a:r>
          </a:p>
        </p:txBody>
      </p:sp>
      <p:sp>
        <p:nvSpPr>
          <p:cNvPr id="18435"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7D75AE8-061C-401A-9DB2-00C8D36D5CF7}" type="slidenum">
              <a:rPr lang="en-US" altLang="zh-CN" smtClean="0"/>
              <a:pPr/>
              <a:t>12</a:t>
            </a:fld>
            <a:endParaRPr lang="en-US" altLang="zh-CN"/>
          </a:p>
        </p:txBody>
      </p:sp>
      <p:sp>
        <p:nvSpPr>
          <p:cNvPr id="1843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新颖的制冷技术</a:t>
            </a:r>
            <a:r>
              <a:rPr lang="en-US" altLang="zh-CN" dirty="0"/>
              <a:t>:</a:t>
            </a:r>
            <a:r>
              <a:rPr lang="zh-CN" altLang="en-US" dirty="0"/>
              <a:t>弗里昂制冷</a:t>
            </a:r>
            <a:endParaRPr lang="en-US" altLang="zh-CN" dirty="0"/>
          </a:p>
          <a:p>
            <a:pPr eaLnBrk="1" hangingPunct="1">
              <a:spcBef>
                <a:spcPct val="0"/>
              </a:spcBef>
            </a:pPr>
            <a:r>
              <a:rPr lang="zh-CN" altLang="en-US" dirty="0"/>
              <a:t>第一次使用</a:t>
            </a:r>
            <a:r>
              <a:rPr lang="en-US" altLang="zh-CN" dirty="0"/>
              <a:t>:</a:t>
            </a:r>
            <a:r>
              <a:rPr lang="zh-CN" altLang="en-US" dirty="0"/>
              <a:t>动态调度技术</a:t>
            </a:r>
            <a:endParaRPr lang="en-US" altLang="zh-CN" dirty="0"/>
          </a:p>
        </p:txBody>
      </p:sp>
    </p:spTree>
    <p:extLst>
      <p:ext uri="{BB962C8B-B14F-4D97-AF65-F5344CB8AC3E}">
        <p14:creationId xmlns:p14="http://schemas.microsoft.com/office/powerpoint/2010/main" val="2995886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t>CS252 S05</a:t>
            </a:r>
          </a:p>
        </p:txBody>
      </p:sp>
      <p:sp>
        <p:nvSpPr>
          <p:cNvPr id="20483"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6FCA09B-73B5-40D3-AF5F-9566658F87EA}" type="slidenum">
              <a:rPr lang="en-US" altLang="zh-CN" smtClean="0"/>
              <a:pPr/>
              <a:t>13</a:t>
            </a:fld>
            <a:endParaRPr lang="en-US" altLang="zh-CN"/>
          </a:p>
        </p:txBody>
      </p:sp>
      <p:sp>
        <p:nvSpPr>
          <p:cNvPr id="2048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Tree>
    <p:extLst>
      <p:ext uri="{BB962C8B-B14F-4D97-AF65-F5344CB8AC3E}">
        <p14:creationId xmlns:p14="http://schemas.microsoft.com/office/powerpoint/2010/main" val="1132815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5D8627C-7759-43B3-85DC-2502C968CD41}" type="slidenum">
              <a:rPr lang="en-US" altLang="zh-CN" smtClean="0"/>
              <a:pPr/>
              <a:t>14</a:t>
            </a:fld>
            <a:endParaRPr lang="en-US" altLang="zh-CN"/>
          </a:p>
        </p:txBody>
      </p:sp>
      <p:sp>
        <p:nvSpPr>
          <p:cNvPr id="22531" name="Rectangle 2"/>
          <p:cNvSpPr>
            <a:spLocks noGrp="1" noRot="1" noChangeAspect="1" noChangeArrowheads="1" noTextEdit="1"/>
          </p:cNvSpPr>
          <p:nvPr>
            <p:ph type="sldImg"/>
          </p:nvPr>
        </p:nvSpPr>
        <p:spPr bwMode="auto">
          <a:xfrm>
            <a:off x="1266825" y="727075"/>
            <a:ext cx="4784725" cy="3587750"/>
          </a:xfrm>
          <a:solidFill>
            <a:srgbClr val="FFFFFF"/>
          </a:solidFill>
          <a:ln>
            <a:solidFill>
              <a:srgbClr val="000000"/>
            </a:solidFill>
            <a:miter lim="800000"/>
            <a:headEnd/>
            <a:tailEnd/>
          </a:ln>
        </p:spPr>
      </p:sp>
      <p:sp>
        <p:nvSpPr>
          <p:cNvPr id="22532"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ko-KR" altLang="en-US">
              <a:ea typeface="AppleMyungjo"/>
              <a:cs typeface="AppleMyungjo"/>
            </a:endParaRPr>
          </a:p>
        </p:txBody>
      </p:sp>
    </p:spTree>
    <p:extLst>
      <p:ext uri="{BB962C8B-B14F-4D97-AF65-F5344CB8AC3E}">
        <p14:creationId xmlns:p14="http://schemas.microsoft.com/office/powerpoint/2010/main" val="3748795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0653DB2-FE3B-4E2D-84B0-71C39B0424BB}" type="slidenum">
              <a:rPr lang="zh-CN" altLang="en-US" smtClean="0"/>
              <a:pPr/>
              <a:t>15</a:t>
            </a:fld>
            <a:endParaRPr lang="zh-CN" altLang="en-US"/>
          </a:p>
        </p:txBody>
      </p:sp>
    </p:spTree>
    <p:extLst>
      <p:ext uri="{BB962C8B-B14F-4D97-AF65-F5344CB8AC3E}">
        <p14:creationId xmlns:p14="http://schemas.microsoft.com/office/powerpoint/2010/main" val="1013145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8675"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144756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6522ECA-E82B-4DC2-80F2-3DF39F509A6A}" type="slidenum">
              <a:rPr lang="en-US" altLang="zh-CN" smtClean="0"/>
              <a:pPr/>
              <a:t>17</a:t>
            </a:fld>
            <a:endParaRPr lang="en-US" altLang="zh-CN"/>
          </a:p>
        </p:txBody>
      </p:sp>
      <p:sp>
        <p:nvSpPr>
          <p:cNvPr id="30723" name="Rectangle 2"/>
          <p:cNvSpPr>
            <a:spLocks noGrp="1" noRot="1" noChangeAspect="1" noChangeArrowheads="1" noTextEdit="1"/>
          </p:cNvSpPr>
          <p:nvPr>
            <p:ph type="sldImg"/>
          </p:nvPr>
        </p:nvSpPr>
        <p:spPr bwMode="auto">
          <a:xfrm>
            <a:off x="1266825" y="727075"/>
            <a:ext cx="4784725" cy="3587750"/>
          </a:xfrm>
          <a:solidFill>
            <a:srgbClr val="FFFFFF"/>
          </a:solidFill>
          <a:ln>
            <a:solidFill>
              <a:srgbClr val="000000"/>
            </a:solidFill>
            <a:miter lim="800000"/>
            <a:headEnd/>
            <a:tailEnd/>
          </a:ln>
        </p:spPr>
      </p:sp>
      <p:sp>
        <p:nvSpPr>
          <p:cNvPr id="30724"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ko-KR" altLang="en-US" dirty="0">
              <a:ea typeface="AppleMyungjo"/>
              <a:cs typeface="AppleMyungjo"/>
            </a:endParaRPr>
          </a:p>
        </p:txBody>
      </p:sp>
    </p:spTree>
    <p:extLst>
      <p:ext uri="{BB962C8B-B14F-4D97-AF65-F5344CB8AC3E}">
        <p14:creationId xmlns:p14="http://schemas.microsoft.com/office/powerpoint/2010/main" val="2906531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938F465-EBE3-45E4-A7F0-54B21B8E5B0E}" type="slidenum">
              <a:rPr lang="en-US" altLang="zh-CN" smtClean="0"/>
              <a:pPr/>
              <a:t>18</a:t>
            </a:fld>
            <a:endParaRPr lang="en-US" altLang="zh-CN"/>
          </a:p>
        </p:txBody>
      </p:sp>
      <p:sp>
        <p:nvSpPr>
          <p:cNvPr id="32771" name="Rectangle 2"/>
          <p:cNvSpPr>
            <a:spLocks noGrp="1" noRot="1" noChangeAspect="1" noChangeArrowheads="1" noTextEdit="1"/>
          </p:cNvSpPr>
          <p:nvPr>
            <p:ph type="sldImg"/>
          </p:nvPr>
        </p:nvSpPr>
        <p:spPr bwMode="auto">
          <a:xfrm>
            <a:off x="1266825" y="727075"/>
            <a:ext cx="4784725" cy="3587750"/>
          </a:xfrm>
          <a:solidFill>
            <a:srgbClr val="FFFFFF"/>
          </a:solidFill>
          <a:ln>
            <a:solidFill>
              <a:srgbClr val="000000"/>
            </a:solidFill>
            <a:miter lim="800000"/>
            <a:headEnd/>
            <a:tailEnd/>
          </a:ln>
        </p:spPr>
      </p:sp>
      <p:sp>
        <p:nvSpPr>
          <p:cNvPr id="32772"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ko-KR" altLang="en-US">
              <a:ea typeface="AppleMyungjo"/>
              <a:cs typeface="AppleMyungjo"/>
            </a:endParaRPr>
          </a:p>
        </p:txBody>
      </p:sp>
    </p:spTree>
    <p:extLst>
      <p:ext uri="{BB962C8B-B14F-4D97-AF65-F5344CB8AC3E}">
        <p14:creationId xmlns:p14="http://schemas.microsoft.com/office/powerpoint/2010/main" val="698290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B821A19-A9A4-49CA-9DCB-3E940513FB20}" type="slidenum">
              <a:rPr lang="en-US" altLang="zh-CN" smtClean="0"/>
              <a:pPr/>
              <a:t>19</a:t>
            </a:fld>
            <a:endParaRPr lang="en-US" altLang="zh-CN"/>
          </a:p>
        </p:txBody>
      </p:sp>
      <p:sp>
        <p:nvSpPr>
          <p:cNvPr id="34819" name="Rectangle 2"/>
          <p:cNvSpPr>
            <a:spLocks noGrp="1" noRot="1" noChangeAspect="1" noChangeArrowheads="1" noTextEdit="1"/>
          </p:cNvSpPr>
          <p:nvPr>
            <p:ph type="sldImg"/>
          </p:nvPr>
        </p:nvSpPr>
        <p:spPr bwMode="auto">
          <a:xfrm>
            <a:off x="1266825" y="727075"/>
            <a:ext cx="4784725" cy="3587750"/>
          </a:xfrm>
          <a:solidFill>
            <a:srgbClr val="FFFFFF"/>
          </a:solidFill>
          <a:ln>
            <a:solidFill>
              <a:srgbClr val="000000"/>
            </a:solidFill>
            <a:miter lim="800000"/>
            <a:headEnd/>
            <a:tailEnd/>
          </a:ln>
        </p:spPr>
      </p:sp>
      <p:sp>
        <p:nvSpPr>
          <p:cNvPr id="34820"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ko-KR" altLang="en-US">
              <a:ea typeface="AppleMyungjo"/>
              <a:cs typeface="AppleMyungjo"/>
            </a:endParaRPr>
          </a:p>
        </p:txBody>
      </p:sp>
    </p:spTree>
    <p:extLst>
      <p:ext uri="{BB962C8B-B14F-4D97-AF65-F5344CB8AC3E}">
        <p14:creationId xmlns:p14="http://schemas.microsoft.com/office/powerpoint/2010/main" val="924125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150CDE3-B05B-4628-B1E3-05609394AFFF}" type="slidenum">
              <a:rPr lang="en-US" altLang="zh-CN" smtClean="0"/>
              <a:pPr/>
              <a:t>20</a:t>
            </a:fld>
            <a:endParaRPr lang="en-US" altLang="zh-CN"/>
          </a:p>
        </p:txBody>
      </p:sp>
      <p:sp>
        <p:nvSpPr>
          <p:cNvPr id="36867" name="Rectangle 2"/>
          <p:cNvSpPr>
            <a:spLocks noGrp="1" noRot="1" noChangeAspect="1" noChangeArrowheads="1" noTextEdit="1"/>
          </p:cNvSpPr>
          <p:nvPr>
            <p:ph type="sldImg"/>
          </p:nvPr>
        </p:nvSpPr>
        <p:spPr bwMode="auto">
          <a:xfrm>
            <a:off x="1266825" y="727075"/>
            <a:ext cx="4784725" cy="3587750"/>
          </a:xfrm>
          <a:solidFill>
            <a:srgbClr val="FFFFFF"/>
          </a:solidFill>
          <a:ln>
            <a:solidFill>
              <a:srgbClr val="000000"/>
            </a:solidFill>
            <a:miter lim="800000"/>
            <a:headEnd/>
            <a:tailEnd/>
          </a:ln>
        </p:spPr>
      </p:sp>
      <p:sp>
        <p:nvSpPr>
          <p:cNvPr id="36868"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ko-KR" altLang="en-US">
              <a:ea typeface="AppleMyungjo"/>
              <a:cs typeface="AppleMyungjo"/>
            </a:endParaRPr>
          </a:p>
        </p:txBody>
      </p:sp>
    </p:spTree>
    <p:extLst>
      <p:ext uri="{BB962C8B-B14F-4D97-AF65-F5344CB8AC3E}">
        <p14:creationId xmlns:p14="http://schemas.microsoft.com/office/powerpoint/2010/main" val="205336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6098" name="Rectangle 7"/>
          <p:cNvSpPr>
            <a:spLocks noGrp="1" noChangeArrowheads="1"/>
          </p:cNvSpPr>
          <p:nvPr>
            <p:ph type="sldNum" sz="quarter"/>
          </p:nvPr>
        </p:nvSpPr>
        <p:spPr>
          <a:noFill/>
          <a:ln>
            <a:round/>
            <a:headEnd/>
            <a:tailEnd/>
          </a:ln>
        </p:spPr>
        <p:txBody>
          <a:bodyPr/>
          <a:lstStyle/>
          <a:p>
            <a:fld id="{B4DAD5F2-BF7A-4652-867D-31F2089D4127}" type="slidenum">
              <a:rPr lang="zh-CN" altLang="zh-CN" smtClean="0"/>
              <a:pPr/>
              <a:t>2</a:t>
            </a:fld>
            <a:endParaRPr lang="zh-CN" altLang="zh-CN"/>
          </a:p>
        </p:txBody>
      </p:sp>
      <p:sp>
        <p:nvSpPr>
          <p:cNvPr id="516099" name="Text Box 1"/>
          <p:cNvSpPr txBox="1">
            <a:spLocks noChangeArrowheads="1"/>
          </p:cNvSpPr>
          <p:nvPr/>
        </p:nvSpPr>
        <p:spPr bwMode="auto">
          <a:xfrm>
            <a:off x="3884613" y="8685213"/>
            <a:ext cx="2971800" cy="458787"/>
          </a:xfrm>
          <a:prstGeom prst="rect">
            <a:avLst/>
          </a:prstGeom>
          <a:noFill/>
          <a:ln w="9525">
            <a:noFill/>
            <a:round/>
            <a:headEnd/>
            <a:tailEnd/>
          </a:ln>
        </p:spPr>
        <p:txBody>
          <a:bodyPr lIns="90000" tIns="46800" rIns="90000" bIns="46800" anchor="b"/>
          <a:lstStyle/>
          <a:p>
            <a: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DEC8CC2-68B8-47B3-BC8A-963B103E2226}" type="slidenum">
              <a:rPr lang="en-US" altLang="zh-CN" sz="1200">
                <a:solidFill>
                  <a:srgbClr val="000000"/>
                </a:solidFill>
              </a:rPr>
              <a: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US" altLang="zh-CN" sz="1200">
              <a:solidFill>
                <a:srgbClr val="000000"/>
              </a:solidFill>
            </a:endParaRPr>
          </a:p>
        </p:txBody>
      </p:sp>
      <p:sp>
        <p:nvSpPr>
          <p:cNvPr id="516100" name="Rectangle 2"/>
          <p:cNvSpPr>
            <a:spLocks noGrp="1" noRot="1" noChangeAspect="1" noChangeArrowheads="1" noTextEdit="1"/>
          </p:cNvSpPr>
          <p:nvPr>
            <p:ph type="sldImg"/>
          </p:nvPr>
        </p:nvSpPr>
        <p:spPr>
          <a:xfrm>
            <a:off x="1527175" y="923925"/>
            <a:ext cx="4260850" cy="3195638"/>
          </a:xfrm>
          <a:solidFill>
            <a:srgbClr val="FFFFFF"/>
          </a:solidFill>
          <a:ln/>
        </p:spPr>
      </p:sp>
      <p:sp>
        <p:nvSpPr>
          <p:cNvPr id="516101" name="Text Box 3"/>
          <p:cNvSpPr txBox="1">
            <a:spLocks noChangeArrowheads="1"/>
          </p:cNvSpPr>
          <p:nvPr/>
        </p:nvSpPr>
        <p:spPr bwMode="auto">
          <a:xfrm>
            <a:off x="974725" y="4559300"/>
            <a:ext cx="5365750" cy="4321175"/>
          </a:xfrm>
          <a:prstGeom prst="rect">
            <a:avLst/>
          </a:prstGeom>
          <a:solidFill>
            <a:srgbClr val="FFFFFF"/>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Tree>
    <p:extLst>
      <p:ext uri="{BB962C8B-B14F-4D97-AF65-F5344CB8AC3E}">
        <p14:creationId xmlns:p14="http://schemas.microsoft.com/office/powerpoint/2010/main" val="268831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8915"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543587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0963"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905496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7023DC8-62A4-485A-B76F-33767722B717}" type="slidenum">
              <a:rPr lang="en-US" altLang="zh-CN" smtClean="0"/>
              <a:pPr/>
              <a:t>24</a:t>
            </a:fld>
            <a:endParaRPr lang="en-US" altLang="zh-CN"/>
          </a:p>
        </p:txBody>
      </p:sp>
      <p:sp>
        <p:nvSpPr>
          <p:cNvPr id="44035" name="Rectangle 2"/>
          <p:cNvSpPr>
            <a:spLocks noGrp="1" noRot="1" noChangeAspect="1" noChangeArrowheads="1" noTextEdit="1"/>
          </p:cNvSpPr>
          <p:nvPr>
            <p:ph type="sldImg"/>
          </p:nvPr>
        </p:nvSpPr>
        <p:spPr bwMode="auto">
          <a:xfrm>
            <a:off x="1266825" y="727075"/>
            <a:ext cx="4784725" cy="3587750"/>
          </a:xfrm>
          <a:solidFill>
            <a:srgbClr val="FFFFFF"/>
          </a:solidFill>
          <a:ln>
            <a:solidFill>
              <a:srgbClr val="000000"/>
            </a:solidFill>
            <a:miter lim="800000"/>
            <a:headEnd/>
            <a:tailEnd/>
          </a:ln>
        </p:spPr>
      </p:sp>
      <p:sp>
        <p:nvSpPr>
          <p:cNvPr id="44036"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ko-KR" altLang="en-US">
              <a:ea typeface="AppleMyungjo"/>
              <a:cs typeface="AppleMyungjo"/>
            </a:endParaRPr>
          </a:p>
        </p:txBody>
      </p:sp>
    </p:spTree>
    <p:extLst>
      <p:ext uri="{BB962C8B-B14F-4D97-AF65-F5344CB8AC3E}">
        <p14:creationId xmlns:p14="http://schemas.microsoft.com/office/powerpoint/2010/main" val="3787176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0A21846-BEB5-449F-A9A8-6BF144E65ACE}" type="slidenum">
              <a:rPr lang="en-US" altLang="zh-CN" smtClean="0"/>
              <a:pPr/>
              <a:t>25</a:t>
            </a:fld>
            <a:endParaRPr lang="en-US" altLang="zh-CN"/>
          </a:p>
        </p:txBody>
      </p:sp>
      <p:sp>
        <p:nvSpPr>
          <p:cNvPr id="46083" name="Rectangle 2"/>
          <p:cNvSpPr>
            <a:spLocks noGrp="1" noRot="1" noChangeAspect="1" noChangeArrowheads="1" noTextEdit="1"/>
          </p:cNvSpPr>
          <p:nvPr>
            <p:ph type="sldImg"/>
          </p:nvPr>
        </p:nvSpPr>
        <p:spPr bwMode="auto">
          <a:xfrm>
            <a:off x="1266825" y="727075"/>
            <a:ext cx="4784725" cy="3587750"/>
          </a:xfrm>
          <a:solidFill>
            <a:srgbClr val="FFFFFF"/>
          </a:solidFill>
          <a:ln>
            <a:solidFill>
              <a:srgbClr val="000000"/>
            </a:solidFill>
            <a:miter lim="800000"/>
            <a:headEnd/>
            <a:tailEnd/>
          </a:ln>
        </p:spPr>
      </p:sp>
      <p:sp>
        <p:nvSpPr>
          <p:cNvPr id="46084"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ko-KR" altLang="en-US">
              <a:ea typeface="AppleMyungjo"/>
              <a:cs typeface="AppleMyungjo"/>
            </a:endParaRPr>
          </a:p>
        </p:txBody>
      </p:sp>
    </p:spTree>
    <p:extLst>
      <p:ext uri="{BB962C8B-B14F-4D97-AF65-F5344CB8AC3E}">
        <p14:creationId xmlns:p14="http://schemas.microsoft.com/office/powerpoint/2010/main" val="1772104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A840DD8-C93C-488D-B96A-3A251B75507B}" type="slidenum">
              <a:rPr lang="en-US" altLang="zh-CN" smtClean="0"/>
              <a:pPr/>
              <a:t>26</a:t>
            </a:fld>
            <a:endParaRPr lang="en-US" altLang="zh-CN"/>
          </a:p>
        </p:txBody>
      </p:sp>
      <p:sp>
        <p:nvSpPr>
          <p:cNvPr id="48131" name="Rectangle 2"/>
          <p:cNvSpPr>
            <a:spLocks noGrp="1" noRot="1" noChangeAspect="1" noChangeArrowheads="1" noTextEdit="1"/>
          </p:cNvSpPr>
          <p:nvPr>
            <p:ph type="sldImg"/>
          </p:nvPr>
        </p:nvSpPr>
        <p:spPr bwMode="auto">
          <a:xfrm>
            <a:off x="1266825" y="727075"/>
            <a:ext cx="4784725" cy="3587750"/>
          </a:xfrm>
          <a:solidFill>
            <a:srgbClr val="FFFFFF"/>
          </a:solidFill>
          <a:ln>
            <a:solidFill>
              <a:srgbClr val="000000"/>
            </a:solidFill>
            <a:miter lim="800000"/>
            <a:headEnd/>
            <a:tailEnd/>
          </a:ln>
        </p:spPr>
      </p:sp>
      <p:sp>
        <p:nvSpPr>
          <p:cNvPr id="48132"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ko-KR" altLang="en-US">
              <a:ea typeface="AppleMyungjo"/>
              <a:cs typeface="AppleMyungjo"/>
            </a:endParaRPr>
          </a:p>
        </p:txBody>
      </p:sp>
    </p:spTree>
    <p:extLst>
      <p:ext uri="{BB962C8B-B14F-4D97-AF65-F5344CB8AC3E}">
        <p14:creationId xmlns:p14="http://schemas.microsoft.com/office/powerpoint/2010/main" val="400597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08EDC93-3FA7-461A-A17A-6FD937483665}" type="slidenum">
              <a:rPr lang="en-US" altLang="zh-CN" smtClean="0"/>
              <a:pPr/>
              <a:t>27</a:t>
            </a:fld>
            <a:endParaRPr lang="en-US" altLang="zh-CN"/>
          </a:p>
        </p:txBody>
      </p:sp>
      <p:sp>
        <p:nvSpPr>
          <p:cNvPr id="50179" name="Rectangle 2"/>
          <p:cNvSpPr>
            <a:spLocks noGrp="1" noRot="1" noChangeAspect="1" noChangeArrowheads="1" noTextEdit="1"/>
          </p:cNvSpPr>
          <p:nvPr>
            <p:ph type="sldImg"/>
          </p:nvPr>
        </p:nvSpPr>
        <p:spPr bwMode="auto">
          <a:xfrm>
            <a:off x="1266825" y="727075"/>
            <a:ext cx="4784725" cy="3587750"/>
          </a:xfrm>
          <a:solidFill>
            <a:srgbClr val="FFFFFF"/>
          </a:solidFill>
          <a:ln>
            <a:solidFill>
              <a:srgbClr val="000000"/>
            </a:solidFill>
            <a:miter lim="800000"/>
            <a:headEnd/>
            <a:tailEnd/>
          </a:ln>
        </p:spPr>
      </p:sp>
      <p:sp>
        <p:nvSpPr>
          <p:cNvPr id="50180"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ko-KR" altLang="en-US">
              <a:ea typeface="AppleMyungjo"/>
              <a:cs typeface="AppleMyungjo"/>
            </a:endParaRPr>
          </a:p>
        </p:txBody>
      </p:sp>
    </p:spTree>
    <p:extLst>
      <p:ext uri="{BB962C8B-B14F-4D97-AF65-F5344CB8AC3E}">
        <p14:creationId xmlns:p14="http://schemas.microsoft.com/office/powerpoint/2010/main" val="2158027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C77C8D7-B8EE-40BF-9ED6-A0554E690E4E}" type="slidenum">
              <a:rPr lang="en-US" altLang="zh-CN" smtClean="0"/>
              <a:pPr/>
              <a:t>28</a:t>
            </a:fld>
            <a:endParaRPr lang="en-US" altLang="zh-CN"/>
          </a:p>
        </p:txBody>
      </p:sp>
      <p:sp>
        <p:nvSpPr>
          <p:cNvPr id="52227" name="Rectangle 2"/>
          <p:cNvSpPr>
            <a:spLocks noGrp="1" noRot="1" noChangeAspect="1" noChangeArrowheads="1" noTextEdit="1"/>
          </p:cNvSpPr>
          <p:nvPr>
            <p:ph type="sldImg"/>
          </p:nvPr>
        </p:nvSpPr>
        <p:spPr bwMode="auto">
          <a:xfrm>
            <a:off x="1266825" y="727075"/>
            <a:ext cx="4784725" cy="3587750"/>
          </a:xfrm>
          <a:solidFill>
            <a:srgbClr val="FFFFFF"/>
          </a:solidFill>
          <a:ln>
            <a:solidFill>
              <a:srgbClr val="000000"/>
            </a:solidFill>
            <a:miter lim="800000"/>
            <a:headEnd/>
            <a:tailEnd/>
          </a:ln>
        </p:spPr>
      </p:sp>
      <p:sp>
        <p:nvSpPr>
          <p:cNvPr id="52228"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ko-KR" altLang="en-US">
              <a:ea typeface="AppleMyungjo"/>
              <a:cs typeface="AppleMyungjo"/>
            </a:endParaRPr>
          </a:p>
        </p:txBody>
      </p:sp>
    </p:spTree>
    <p:extLst>
      <p:ext uri="{BB962C8B-B14F-4D97-AF65-F5344CB8AC3E}">
        <p14:creationId xmlns:p14="http://schemas.microsoft.com/office/powerpoint/2010/main" val="1181544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B85595F-0888-4ADE-9D51-1F16DF6F982B}" type="slidenum">
              <a:rPr lang="en-US" altLang="zh-CN" smtClean="0"/>
              <a:pPr/>
              <a:t>29</a:t>
            </a:fld>
            <a:endParaRPr lang="en-US" altLang="zh-CN"/>
          </a:p>
        </p:txBody>
      </p:sp>
      <p:sp>
        <p:nvSpPr>
          <p:cNvPr id="54275" name="Rectangle 2"/>
          <p:cNvSpPr>
            <a:spLocks noGrp="1" noRot="1" noChangeAspect="1" noChangeArrowheads="1" noTextEdit="1"/>
          </p:cNvSpPr>
          <p:nvPr>
            <p:ph type="sldImg"/>
          </p:nvPr>
        </p:nvSpPr>
        <p:spPr bwMode="auto">
          <a:xfrm>
            <a:off x="1266825" y="727075"/>
            <a:ext cx="4784725" cy="3587750"/>
          </a:xfrm>
          <a:solidFill>
            <a:srgbClr val="FFFFFF"/>
          </a:solidFill>
          <a:ln>
            <a:solidFill>
              <a:srgbClr val="000000"/>
            </a:solidFill>
            <a:miter lim="800000"/>
            <a:headEnd/>
            <a:tailEnd/>
          </a:ln>
        </p:spPr>
      </p:sp>
      <p:sp>
        <p:nvSpPr>
          <p:cNvPr id="54276"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ko-KR" altLang="en-US">
              <a:ea typeface="AppleMyungjo"/>
              <a:cs typeface="AppleMyungjo"/>
            </a:endParaRPr>
          </a:p>
        </p:txBody>
      </p:sp>
    </p:spTree>
    <p:extLst>
      <p:ext uri="{BB962C8B-B14F-4D97-AF65-F5344CB8AC3E}">
        <p14:creationId xmlns:p14="http://schemas.microsoft.com/office/powerpoint/2010/main" val="22074217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331E311-F273-42F7-8C38-610B0B93C310}" type="slidenum">
              <a:rPr lang="zh-CN" altLang="en-US" smtClean="0"/>
              <a:pPr/>
              <a:t>30</a:t>
            </a:fld>
            <a:endParaRPr lang="zh-CN" altLang="en-US"/>
          </a:p>
        </p:txBody>
      </p:sp>
    </p:spTree>
    <p:extLst>
      <p:ext uri="{BB962C8B-B14F-4D97-AF65-F5344CB8AC3E}">
        <p14:creationId xmlns:p14="http://schemas.microsoft.com/office/powerpoint/2010/main" val="2632597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F6F427D-EC8B-497A-A09E-CEFC68E64678}" type="slidenum">
              <a:rPr lang="en-US" altLang="zh-CN" smtClean="0"/>
              <a:pPr/>
              <a:t>31</a:t>
            </a:fld>
            <a:endParaRPr lang="en-US" altLang="zh-CN"/>
          </a:p>
        </p:txBody>
      </p:sp>
      <p:sp>
        <p:nvSpPr>
          <p:cNvPr id="59395" name="Rectangle 2"/>
          <p:cNvSpPr>
            <a:spLocks noGrp="1" noRot="1" noChangeAspect="1" noChangeArrowheads="1" noTextEdit="1"/>
          </p:cNvSpPr>
          <p:nvPr>
            <p:ph type="sldImg"/>
          </p:nvPr>
        </p:nvSpPr>
        <p:spPr bwMode="auto">
          <a:xfrm>
            <a:off x="1266825" y="727075"/>
            <a:ext cx="4784725" cy="3587750"/>
          </a:xfrm>
          <a:solidFill>
            <a:srgbClr val="FFFFFF"/>
          </a:solidFill>
          <a:ln>
            <a:solidFill>
              <a:srgbClr val="000000"/>
            </a:solidFill>
            <a:miter lim="800000"/>
            <a:headEnd/>
            <a:tailEnd/>
          </a:ln>
        </p:spPr>
      </p:sp>
      <p:sp>
        <p:nvSpPr>
          <p:cNvPr id="59396"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ko-KR" altLang="en-US">
              <a:ea typeface="AppleMyungjo"/>
              <a:cs typeface="AppleMyungjo"/>
            </a:endParaRPr>
          </a:p>
        </p:txBody>
      </p:sp>
    </p:spTree>
    <p:extLst>
      <p:ext uri="{BB962C8B-B14F-4D97-AF65-F5344CB8AC3E}">
        <p14:creationId xmlns:p14="http://schemas.microsoft.com/office/powerpoint/2010/main" val="775926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3266C7B-2470-4C7E-94A2-435E84688B38}" type="slidenum">
              <a:rPr lang="zh-CN" altLang="en-US" smtClean="0"/>
              <a:pPr/>
              <a:t>3</a:t>
            </a:fld>
            <a:endParaRPr lang="zh-CN" altLang="en-US"/>
          </a:p>
        </p:txBody>
      </p:sp>
    </p:spTree>
    <p:extLst>
      <p:ext uri="{BB962C8B-B14F-4D97-AF65-F5344CB8AC3E}">
        <p14:creationId xmlns:p14="http://schemas.microsoft.com/office/powerpoint/2010/main" val="22004654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1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51EC1F4-1339-4E38-BC69-96D19FFEFD35}" type="slidenum">
              <a:rPr lang="zh-CN" altLang="en-US" smtClean="0"/>
              <a:pPr/>
              <a:t>32</a:t>
            </a:fld>
            <a:endParaRPr lang="zh-CN" altLang="en-US"/>
          </a:p>
        </p:txBody>
      </p:sp>
    </p:spTree>
    <p:extLst>
      <p:ext uri="{BB962C8B-B14F-4D97-AF65-F5344CB8AC3E}">
        <p14:creationId xmlns:p14="http://schemas.microsoft.com/office/powerpoint/2010/main" val="42063612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5901104-10B2-4944-A299-C7F6C296FBC2}" type="slidenum">
              <a:rPr lang="zh-CN" altLang="en-US" smtClean="0"/>
              <a:pPr/>
              <a:t>33</a:t>
            </a:fld>
            <a:endParaRPr lang="zh-CN" altLang="en-US"/>
          </a:p>
        </p:txBody>
      </p:sp>
    </p:spTree>
    <p:extLst>
      <p:ext uri="{BB962C8B-B14F-4D97-AF65-F5344CB8AC3E}">
        <p14:creationId xmlns:p14="http://schemas.microsoft.com/office/powerpoint/2010/main" val="3838492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55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C687157-417F-47E5-954B-AAD29116508F}" type="slidenum">
              <a:rPr lang="zh-CN" altLang="en-US" smtClean="0"/>
              <a:pPr/>
              <a:t>34</a:t>
            </a:fld>
            <a:endParaRPr lang="zh-CN" altLang="en-US"/>
          </a:p>
        </p:txBody>
      </p:sp>
    </p:spTree>
    <p:extLst>
      <p:ext uri="{BB962C8B-B14F-4D97-AF65-F5344CB8AC3E}">
        <p14:creationId xmlns:p14="http://schemas.microsoft.com/office/powerpoint/2010/main" val="1569680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75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E1F8239-D38F-4E90-B4B9-EFEC40296D3A}" type="slidenum">
              <a:rPr lang="zh-CN" altLang="en-US" smtClean="0"/>
              <a:pPr/>
              <a:t>35</a:t>
            </a:fld>
            <a:endParaRPr lang="zh-CN" altLang="en-US"/>
          </a:p>
        </p:txBody>
      </p:sp>
    </p:spTree>
    <p:extLst>
      <p:ext uri="{BB962C8B-B14F-4D97-AF65-F5344CB8AC3E}">
        <p14:creationId xmlns:p14="http://schemas.microsoft.com/office/powerpoint/2010/main" val="2006724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B637988-5B6E-4CE6-8632-A45BBFE26C3F}" type="slidenum">
              <a:rPr lang="zh-CN" altLang="en-US" smtClean="0"/>
              <a:pPr/>
              <a:t>39</a:t>
            </a:fld>
            <a:endParaRPr lang="zh-CN" altLang="en-US"/>
          </a:p>
        </p:txBody>
      </p:sp>
    </p:spTree>
    <p:extLst>
      <p:ext uri="{BB962C8B-B14F-4D97-AF65-F5344CB8AC3E}">
        <p14:creationId xmlns:p14="http://schemas.microsoft.com/office/powerpoint/2010/main" val="10537853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a:t>Cray 1; fastest scalar computer + 1st commercially successful vector computer, offered another 10X</a:t>
            </a:r>
          </a:p>
          <a:p>
            <a:pPr eaLnBrk="1" hangingPunct="1">
              <a:spcBef>
                <a:spcPct val="0"/>
              </a:spcBef>
            </a:pPr>
            <a:r>
              <a:rPr lang="en-US" altLang="zh-CN" dirty="0"/>
              <a:t>6600 1st scoreboard</a:t>
            </a:r>
          </a:p>
          <a:p>
            <a:pPr eaLnBrk="1" hangingPunct="1">
              <a:spcBef>
                <a:spcPct val="0"/>
              </a:spcBef>
            </a:pPr>
            <a:endParaRPr lang="en-US" altLang="zh-CN" dirty="0"/>
          </a:p>
          <a:p>
            <a:pPr eaLnBrk="1" hangingPunct="1">
              <a:spcBef>
                <a:spcPct val="0"/>
              </a:spcBef>
            </a:pPr>
            <a:r>
              <a:rPr lang="en-US" altLang="zh-CN" dirty="0"/>
              <a:t>Cray XMP: 3 LSUs, Multiprocessor 4 way (not by Cray) </a:t>
            </a:r>
          </a:p>
          <a:p>
            <a:pPr eaLnBrk="1" hangingPunct="1">
              <a:spcBef>
                <a:spcPct val="0"/>
              </a:spcBef>
            </a:pPr>
            <a:r>
              <a:rPr lang="en-US" altLang="zh-CN" dirty="0"/>
              <a:t>=&gt; YMP, C-90, T-90; 2X processors, 1.5X clock</a:t>
            </a:r>
          </a:p>
          <a:p>
            <a:pPr eaLnBrk="1" hangingPunct="1">
              <a:spcBef>
                <a:spcPct val="0"/>
              </a:spcBef>
            </a:pPr>
            <a:r>
              <a:rPr lang="en-US" altLang="zh-CN" dirty="0"/>
              <a:t>Cray 2 went to DRAM to get more memory, not so great</a:t>
            </a:r>
          </a:p>
          <a:p>
            <a:pPr eaLnBrk="1" hangingPunct="1">
              <a:spcBef>
                <a:spcPct val="0"/>
              </a:spcBef>
            </a:pPr>
            <a:r>
              <a:rPr lang="en-US" altLang="zh-CN" dirty="0"/>
              <a:t>Like parallel teams as Intel (486, </a:t>
            </a:r>
            <a:r>
              <a:rPr lang="en-US" altLang="zh-CN" dirty="0" err="1"/>
              <a:t>PPro</a:t>
            </a:r>
            <a:r>
              <a:rPr lang="en-US" altLang="zh-CN" dirty="0"/>
              <a:t>, Pentium, next one)</a:t>
            </a:r>
          </a:p>
          <a:p>
            <a:pPr eaLnBrk="1" hangingPunct="1">
              <a:spcBef>
                <a:spcPct val="0"/>
              </a:spcBef>
            </a:pPr>
            <a:endParaRPr lang="en-US" altLang="zh-CN" dirty="0"/>
          </a:p>
          <a:p>
            <a:pPr eaLnBrk="1" hangingPunct="1">
              <a:spcBef>
                <a:spcPct val="0"/>
              </a:spcBef>
            </a:pPr>
            <a:r>
              <a:rPr lang="en-US" altLang="zh-CN" dirty="0"/>
              <a:t>Japan</a:t>
            </a:r>
          </a:p>
          <a:p>
            <a:pPr eaLnBrk="1" hangingPunct="1">
              <a:spcBef>
                <a:spcPct val="0"/>
              </a:spcBef>
            </a:pPr>
            <a:r>
              <a:rPr lang="en-US" altLang="zh-CN" dirty="0"/>
              <a:t>Fujitsu, vary number of registers elements (8x1024 or 32x256)</a:t>
            </a:r>
          </a:p>
          <a:p>
            <a:pPr eaLnBrk="1" hangingPunct="1">
              <a:spcBef>
                <a:spcPct val="0"/>
              </a:spcBef>
            </a:pPr>
            <a:r>
              <a:rPr lang="en-US" altLang="zh-CN" dirty="0"/>
              <a:t>NEC, 8x256 + 8K of varying elements</a:t>
            </a:r>
          </a:p>
        </p:txBody>
      </p:sp>
      <p:sp>
        <p:nvSpPr>
          <p:cNvPr id="74755"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8242256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69BD74D-616A-408B-9A79-E2BAF6F7FC99}" type="slidenum">
              <a:rPr lang="en-US" altLang="zh-CN" smtClean="0"/>
              <a:pPr/>
              <a:t>41</a:t>
            </a:fld>
            <a:endParaRPr lang="en-US" altLang="zh-CN"/>
          </a:p>
        </p:txBody>
      </p:sp>
      <p:sp>
        <p:nvSpPr>
          <p:cNvPr id="76803" name="Rectangle 2"/>
          <p:cNvSpPr>
            <a:spLocks noGrp="1" noRot="1" noChangeAspect="1" noChangeArrowheads="1" noTextEdit="1"/>
          </p:cNvSpPr>
          <p:nvPr>
            <p:ph type="sldImg"/>
          </p:nvPr>
        </p:nvSpPr>
        <p:spPr bwMode="auto">
          <a:xfrm>
            <a:off x="1266825" y="727075"/>
            <a:ext cx="4784725" cy="3587750"/>
          </a:xfrm>
          <a:solidFill>
            <a:srgbClr val="FFFFFF"/>
          </a:solidFill>
          <a:ln>
            <a:solidFill>
              <a:srgbClr val="000000"/>
            </a:solidFill>
            <a:miter lim="800000"/>
            <a:headEnd/>
            <a:tailEnd/>
          </a:ln>
        </p:spPr>
      </p:sp>
      <p:sp>
        <p:nvSpPr>
          <p:cNvPr id="76804"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r>
              <a:rPr lang="en-US" altLang="ko-KR">
                <a:ea typeface="Gulim" pitchFamily="34" charset="-127"/>
              </a:rPr>
              <a:t>Picture from NEC article “A hardware overview of SX-6 and SX-7 supercomputer”</a:t>
            </a:r>
          </a:p>
        </p:txBody>
      </p:sp>
    </p:spTree>
    <p:extLst>
      <p:ext uri="{BB962C8B-B14F-4D97-AF65-F5344CB8AC3E}">
        <p14:creationId xmlns:p14="http://schemas.microsoft.com/office/powerpoint/2010/main" val="5374706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6</a:t>
            </a:r>
            <a:r>
              <a:rPr lang="en-US" altLang="zh-CN" dirty="0"/>
              <a:t>X in 20 years; 32X in 20 years; Peak is 360X speedup </a:t>
            </a:r>
          </a:p>
          <a:p>
            <a:pPr eaLnBrk="1" hangingPunct="1">
              <a:spcBef>
                <a:spcPct val="0"/>
              </a:spcBef>
            </a:pPr>
            <a:r>
              <a:rPr lang="en-US" altLang="zh-CN" dirty="0"/>
              <a:t>Weighed tons</a:t>
            </a:r>
          </a:p>
        </p:txBody>
      </p:sp>
      <p:sp>
        <p:nvSpPr>
          <p:cNvPr id="78851"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231197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A745E28-041E-4FDB-AC89-004D8ED8511D}" type="slidenum">
              <a:rPr lang="en-US" altLang="zh-CN" smtClean="0"/>
              <a:pPr/>
              <a:t>43</a:t>
            </a:fld>
            <a:endParaRPr lang="en-US" altLang="zh-CN"/>
          </a:p>
        </p:txBody>
      </p:sp>
      <p:sp>
        <p:nvSpPr>
          <p:cNvPr id="80899" name="Rectangle 2"/>
          <p:cNvSpPr>
            <a:spLocks noGrp="1" noRot="1" noChangeAspect="1" noChangeArrowheads="1" noTextEdit="1"/>
          </p:cNvSpPr>
          <p:nvPr>
            <p:ph type="sldImg"/>
          </p:nvPr>
        </p:nvSpPr>
        <p:spPr bwMode="auto">
          <a:xfrm>
            <a:off x="1266825" y="727075"/>
            <a:ext cx="4784725" cy="3587750"/>
          </a:xfrm>
          <a:solidFill>
            <a:srgbClr val="FFFFFF"/>
          </a:solidFill>
          <a:ln>
            <a:solidFill>
              <a:srgbClr val="000000"/>
            </a:solidFill>
            <a:miter lim="800000"/>
            <a:headEnd/>
            <a:tailEnd/>
          </a:ln>
        </p:spPr>
      </p:sp>
      <p:sp>
        <p:nvSpPr>
          <p:cNvPr id="80900"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ko-KR" altLang="en-US">
              <a:ea typeface="AppleMyungjo"/>
              <a:cs typeface="AppleMyungjo"/>
            </a:endParaRPr>
          </a:p>
        </p:txBody>
      </p:sp>
    </p:spTree>
    <p:extLst>
      <p:ext uri="{BB962C8B-B14F-4D97-AF65-F5344CB8AC3E}">
        <p14:creationId xmlns:p14="http://schemas.microsoft.com/office/powerpoint/2010/main" val="3561508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Bank# = (address/8) mod 8 </a:t>
            </a:r>
            <a:endParaRPr lang="zh-CN" altLang="en-US" dirty="0"/>
          </a:p>
        </p:txBody>
      </p:sp>
      <p:sp>
        <p:nvSpPr>
          <p:cNvPr id="4" name="灯片编号占位符 3"/>
          <p:cNvSpPr>
            <a:spLocks noGrp="1"/>
          </p:cNvSpPr>
          <p:nvPr>
            <p:ph type="sldNum" sz="quarter" idx="10"/>
          </p:nvPr>
        </p:nvSpPr>
        <p:spPr/>
        <p:txBody>
          <a:bodyPr/>
          <a:lstStyle/>
          <a:p>
            <a:pPr>
              <a:defRPr/>
            </a:pPr>
            <a:fld id="{B1FF8B23-98C8-4F0B-A771-05F28CA235F8}" type="slidenum">
              <a:rPr lang="zh-CN" altLang="en-US" smtClean="0"/>
              <a:pPr>
                <a:defRPr/>
              </a:pPr>
              <a:t>45</a:t>
            </a:fld>
            <a:endParaRPr lang="zh-CN" altLang="en-US"/>
          </a:p>
        </p:txBody>
      </p:sp>
    </p:spTree>
    <p:extLst>
      <p:ext uri="{BB962C8B-B14F-4D97-AF65-F5344CB8AC3E}">
        <p14:creationId xmlns:p14="http://schemas.microsoft.com/office/powerpoint/2010/main" val="974204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4A45E3C-930E-44F1-A386-2FA12410C4B3}" type="slidenum">
              <a:rPr lang="zh-CN" altLang="en-US" smtClean="0"/>
              <a:pPr/>
              <a:t>4</a:t>
            </a:fld>
            <a:endParaRPr lang="zh-CN" altLang="en-US"/>
          </a:p>
        </p:txBody>
      </p:sp>
    </p:spTree>
    <p:extLst>
      <p:ext uri="{BB962C8B-B14F-4D97-AF65-F5344CB8AC3E}">
        <p14:creationId xmlns:p14="http://schemas.microsoft.com/office/powerpoint/2010/main" val="2852123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39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604FB59-CAD6-4B77-95E2-AAF32E5FE8AD}" type="slidenum">
              <a:rPr lang="zh-CN" altLang="en-US" smtClean="0"/>
              <a:pPr/>
              <a:t>46</a:t>
            </a:fld>
            <a:endParaRPr lang="zh-CN" altLang="en-US"/>
          </a:p>
        </p:txBody>
      </p:sp>
    </p:spTree>
    <p:extLst>
      <p:ext uri="{BB962C8B-B14F-4D97-AF65-F5344CB8AC3E}">
        <p14:creationId xmlns:p14="http://schemas.microsoft.com/office/powerpoint/2010/main" val="13541788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5181600" y="0"/>
            <a:ext cx="3962400" cy="341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86019" name="Rectangle 3"/>
          <p:cNvSpPr>
            <a:spLocks noChangeArrowheads="1"/>
          </p:cNvSpPr>
          <p:nvPr/>
        </p:nvSpPr>
        <p:spPr bwMode="auto">
          <a:xfrm>
            <a:off x="5181600" y="6515100"/>
            <a:ext cx="3962400" cy="34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47738">
              <a:defRPr>
                <a:solidFill>
                  <a:schemeClr val="tx1"/>
                </a:solidFill>
                <a:latin typeface="Calibri" panose="020F0502020204030204" pitchFamily="34" charset="0"/>
                <a:ea typeface="宋体" panose="02010600030101010101" pitchFamily="2" charset="-122"/>
              </a:defRPr>
            </a:lvl1pPr>
            <a:lvl2pPr marL="742950" indent="-285750" defTabSz="947738">
              <a:defRPr>
                <a:solidFill>
                  <a:schemeClr val="tx1"/>
                </a:solidFill>
                <a:latin typeface="Calibri" panose="020F0502020204030204" pitchFamily="34" charset="0"/>
                <a:ea typeface="宋体" panose="02010600030101010101" pitchFamily="2" charset="-122"/>
              </a:defRPr>
            </a:lvl2pPr>
            <a:lvl3pPr marL="1143000" indent="-228600" defTabSz="947738">
              <a:defRPr>
                <a:solidFill>
                  <a:schemeClr val="tx1"/>
                </a:solidFill>
                <a:latin typeface="Calibri" panose="020F0502020204030204" pitchFamily="34" charset="0"/>
                <a:ea typeface="宋体" panose="02010600030101010101" pitchFamily="2" charset="-122"/>
              </a:defRPr>
            </a:lvl3pPr>
            <a:lvl4pPr marL="1600200" indent="-228600" defTabSz="947738">
              <a:defRPr>
                <a:solidFill>
                  <a:schemeClr val="tx1"/>
                </a:solidFill>
                <a:latin typeface="Calibri" panose="020F0502020204030204" pitchFamily="34" charset="0"/>
                <a:ea typeface="宋体" panose="02010600030101010101" pitchFamily="2" charset="-122"/>
              </a:defRPr>
            </a:lvl4pPr>
            <a:lvl5pPr marL="2057400" indent="-228600" defTabSz="947738">
              <a:defRPr>
                <a:solidFill>
                  <a:schemeClr val="tx1"/>
                </a:solidFill>
                <a:latin typeface="Calibri" panose="020F0502020204030204" pitchFamily="34" charset="0"/>
                <a:ea typeface="宋体" panose="02010600030101010101" pitchFamily="2" charset="-122"/>
              </a:defRPr>
            </a:lvl5pPr>
            <a:lvl6pPr marL="2514600" indent="-228600" defTabSz="947738"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47738"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47738"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47738"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sz="1000" i="1">
                <a:latin typeface="Times New Roman" panose="02020603050405020304" pitchFamily="18" charset="0"/>
              </a:rPr>
              <a:t>32</a:t>
            </a:r>
          </a:p>
        </p:txBody>
      </p:sp>
      <p:sp>
        <p:nvSpPr>
          <p:cNvPr id="86020" name="Rectangle 4"/>
          <p:cNvSpPr>
            <a:spLocks noChangeArrowheads="1"/>
          </p:cNvSpPr>
          <p:nvPr/>
        </p:nvSpPr>
        <p:spPr bwMode="auto">
          <a:xfrm>
            <a:off x="0" y="6515100"/>
            <a:ext cx="3960813" cy="34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86021" name="Rectangle 5"/>
          <p:cNvSpPr>
            <a:spLocks noChangeArrowheads="1"/>
          </p:cNvSpPr>
          <p:nvPr/>
        </p:nvSpPr>
        <p:spPr bwMode="auto">
          <a:xfrm>
            <a:off x="0" y="0"/>
            <a:ext cx="3960813" cy="341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86022" name="Rectangle 6"/>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3"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36623945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88067"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8325181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F23BE25-487D-4884-B4E0-494569932CF9}" type="slidenum">
              <a:rPr lang="en-US" altLang="zh-CN" smtClean="0"/>
              <a:pPr/>
              <a:t>49</a:t>
            </a:fld>
            <a:endParaRPr lang="en-US" altLang="zh-CN"/>
          </a:p>
        </p:txBody>
      </p:sp>
      <p:sp>
        <p:nvSpPr>
          <p:cNvPr id="90115" name="Rectangle 2"/>
          <p:cNvSpPr>
            <a:spLocks noGrp="1" noRot="1" noChangeAspect="1" noChangeArrowheads="1" noTextEdit="1"/>
          </p:cNvSpPr>
          <p:nvPr>
            <p:ph type="sldImg"/>
          </p:nvPr>
        </p:nvSpPr>
        <p:spPr bwMode="auto">
          <a:xfrm>
            <a:off x="1266825" y="727075"/>
            <a:ext cx="4784725" cy="3587750"/>
          </a:xfrm>
          <a:solidFill>
            <a:srgbClr val="FFFFFF"/>
          </a:solidFill>
          <a:ln>
            <a:solidFill>
              <a:srgbClr val="000000"/>
            </a:solidFill>
            <a:miter lim="800000"/>
            <a:headEnd/>
            <a:tailEnd/>
          </a:ln>
        </p:spPr>
      </p:sp>
      <p:sp>
        <p:nvSpPr>
          <p:cNvPr id="90116"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ko-KR" altLang="en-US">
              <a:ea typeface="AppleMyungjo"/>
              <a:cs typeface="AppleMyungjo"/>
            </a:endParaRPr>
          </a:p>
        </p:txBody>
      </p:sp>
    </p:spTree>
    <p:extLst>
      <p:ext uri="{BB962C8B-B14F-4D97-AF65-F5344CB8AC3E}">
        <p14:creationId xmlns:p14="http://schemas.microsoft.com/office/powerpoint/2010/main" val="31774258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9357E28-55A9-4D00-81B1-B2EA6703AB2F}" type="slidenum">
              <a:rPr lang="en-US" altLang="zh-CN" smtClean="0"/>
              <a:pPr/>
              <a:t>50</a:t>
            </a:fld>
            <a:endParaRPr lang="en-US" altLang="zh-CN"/>
          </a:p>
        </p:txBody>
      </p:sp>
      <p:sp>
        <p:nvSpPr>
          <p:cNvPr id="92163" name="Rectangle 2"/>
          <p:cNvSpPr>
            <a:spLocks noGrp="1" noRot="1" noChangeAspect="1" noChangeArrowheads="1" noTextEdit="1"/>
          </p:cNvSpPr>
          <p:nvPr>
            <p:ph type="sldImg"/>
          </p:nvPr>
        </p:nvSpPr>
        <p:spPr bwMode="auto">
          <a:xfrm>
            <a:off x="1266825" y="727075"/>
            <a:ext cx="4784725" cy="3587750"/>
          </a:xfrm>
          <a:solidFill>
            <a:srgbClr val="FFFFFF"/>
          </a:solidFill>
          <a:ln>
            <a:solidFill>
              <a:srgbClr val="000000"/>
            </a:solidFill>
            <a:miter lim="800000"/>
            <a:headEnd/>
            <a:tailEnd/>
          </a:ln>
        </p:spPr>
      </p:sp>
      <p:sp>
        <p:nvSpPr>
          <p:cNvPr id="92164"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ko-KR" altLang="en-US">
              <a:ea typeface="AppleMyungjo"/>
              <a:cs typeface="AppleMyungjo"/>
            </a:endParaRPr>
          </a:p>
        </p:txBody>
      </p:sp>
    </p:spTree>
    <p:extLst>
      <p:ext uri="{BB962C8B-B14F-4D97-AF65-F5344CB8AC3E}">
        <p14:creationId xmlns:p14="http://schemas.microsoft.com/office/powerpoint/2010/main" val="32349933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D520989-B0A2-4294-B853-BE67314A13EE}" type="slidenum">
              <a:rPr lang="en-US" altLang="zh-CN" smtClean="0"/>
              <a:pPr/>
              <a:t>51</a:t>
            </a:fld>
            <a:endParaRPr lang="en-US" altLang="zh-CN"/>
          </a:p>
        </p:txBody>
      </p:sp>
      <p:sp>
        <p:nvSpPr>
          <p:cNvPr id="94211" name="Rectangle 2"/>
          <p:cNvSpPr>
            <a:spLocks noGrp="1" noRot="1" noChangeAspect="1" noChangeArrowheads="1" noTextEdit="1"/>
          </p:cNvSpPr>
          <p:nvPr>
            <p:ph type="sldImg"/>
          </p:nvPr>
        </p:nvSpPr>
        <p:spPr bwMode="auto">
          <a:xfrm>
            <a:off x="1266825" y="727075"/>
            <a:ext cx="4784725" cy="3587750"/>
          </a:xfrm>
          <a:solidFill>
            <a:srgbClr val="FFFFFF"/>
          </a:solidFill>
          <a:ln>
            <a:solidFill>
              <a:srgbClr val="000000"/>
            </a:solidFill>
            <a:miter lim="800000"/>
            <a:headEnd/>
            <a:tailEnd/>
          </a:ln>
        </p:spPr>
      </p:sp>
      <p:sp>
        <p:nvSpPr>
          <p:cNvPr id="94212"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ko-KR" altLang="en-US">
              <a:ea typeface="AppleMyungjo"/>
              <a:cs typeface="AppleMyungjo"/>
            </a:endParaRPr>
          </a:p>
        </p:txBody>
      </p:sp>
    </p:spTree>
    <p:extLst>
      <p:ext uri="{BB962C8B-B14F-4D97-AF65-F5344CB8AC3E}">
        <p14:creationId xmlns:p14="http://schemas.microsoft.com/office/powerpoint/2010/main" val="2535753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8369C7-F758-4D15-A2DE-CB7E989E87F8}" type="slidenum">
              <a:rPr lang="en-US" altLang="zh-CN" smtClean="0"/>
              <a:pPr/>
              <a:t>53</a:t>
            </a:fld>
            <a:endParaRPr lang="en-US" altLang="zh-CN"/>
          </a:p>
        </p:txBody>
      </p:sp>
      <p:sp>
        <p:nvSpPr>
          <p:cNvPr id="97283" name="Rectangle 2"/>
          <p:cNvSpPr>
            <a:spLocks noGrp="1" noRot="1" noChangeAspect="1" noChangeArrowheads="1" noTextEdit="1"/>
          </p:cNvSpPr>
          <p:nvPr>
            <p:ph type="sldImg"/>
          </p:nvPr>
        </p:nvSpPr>
        <p:spPr bwMode="auto">
          <a:xfrm>
            <a:off x="1266825" y="727075"/>
            <a:ext cx="4784725" cy="3587750"/>
          </a:xfrm>
          <a:solidFill>
            <a:srgbClr val="FFFFFF"/>
          </a:solidFill>
          <a:ln>
            <a:solidFill>
              <a:srgbClr val="000000"/>
            </a:solidFill>
            <a:miter lim="800000"/>
            <a:headEnd/>
            <a:tailEnd/>
          </a:ln>
        </p:spPr>
      </p:sp>
      <p:sp>
        <p:nvSpPr>
          <p:cNvPr id="97284"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ko-KR" altLang="en-US" dirty="0">
              <a:ea typeface="AppleMyungjo"/>
              <a:cs typeface="AppleMyungjo"/>
            </a:endParaRPr>
          </a:p>
        </p:txBody>
      </p:sp>
    </p:spTree>
    <p:extLst>
      <p:ext uri="{BB962C8B-B14F-4D97-AF65-F5344CB8AC3E}">
        <p14:creationId xmlns:p14="http://schemas.microsoft.com/office/powerpoint/2010/main" val="18513963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CVI gets used under mask</a:t>
            </a:r>
          </a:p>
        </p:txBody>
      </p:sp>
      <p:sp>
        <p:nvSpPr>
          <p:cNvPr id="100355"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0999201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2403"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5531977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CECFEF4-D294-46A2-9C51-D459134FBF92}" type="slidenum">
              <a:rPr lang="en-US" altLang="zh-CN" smtClean="0"/>
              <a:pPr/>
              <a:t>57</a:t>
            </a:fld>
            <a:endParaRPr lang="en-US" altLang="zh-CN"/>
          </a:p>
        </p:txBody>
      </p:sp>
      <p:sp>
        <p:nvSpPr>
          <p:cNvPr id="104451" name="Rectangle 2"/>
          <p:cNvSpPr>
            <a:spLocks noGrp="1" noRot="1" noChangeAspect="1" noChangeArrowheads="1" noTextEdit="1"/>
          </p:cNvSpPr>
          <p:nvPr>
            <p:ph type="sldImg"/>
          </p:nvPr>
        </p:nvSpPr>
        <p:spPr bwMode="auto">
          <a:xfrm>
            <a:off x="1266825" y="727075"/>
            <a:ext cx="4784725" cy="3587750"/>
          </a:xfrm>
          <a:solidFill>
            <a:srgbClr val="FFFFFF"/>
          </a:solidFill>
          <a:ln>
            <a:solidFill>
              <a:srgbClr val="000000"/>
            </a:solidFill>
            <a:miter lim="800000"/>
            <a:headEnd/>
            <a:tailEnd/>
          </a:ln>
        </p:spPr>
      </p:sp>
      <p:sp>
        <p:nvSpPr>
          <p:cNvPr id="104452"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ko-KR" altLang="en-US">
              <a:ea typeface="AppleMyungjo"/>
              <a:cs typeface="AppleMyungjo"/>
            </a:endParaRPr>
          </a:p>
        </p:txBody>
      </p:sp>
    </p:spTree>
    <p:extLst>
      <p:ext uri="{BB962C8B-B14F-4D97-AF65-F5344CB8AC3E}">
        <p14:creationId xmlns:p14="http://schemas.microsoft.com/office/powerpoint/2010/main" val="3090185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95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8D8ED54-E7C0-4136-A5FE-4A6488D0FC01}" type="slidenum">
              <a:rPr lang="zh-CN" altLang="en-US" smtClean="0"/>
              <a:pPr/>
              <a:t>5</a:t>
            </a:fld>
            <a:endParaRPr lang="zh-CN" altLang="en-US"/>
          </a:p>
        </p:txBody>
      </p:sp>
    </p:spTree>
    <p:extLst>
      <p:ext uri="{BB962C8B-B14F-4D97-AF65-F5344CB8AC3E}">
        <p14:creationId xmlns:p14="http://schemas.microsoft.com/office/powerpoint/2010/main" val="904235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Amdahl’s Law can be expressed in mathematically as follows −</a:t>
            </a:r>
          </a:p>
          <a:p>
            <a:r>
              <a:rPr lang="en-US" sz="1200" b="0" i="0" u="none" strike="noStrike" kern="1200" dirty="0" err="1">
                <a:solidFill>
                  <a:schemeClr val="tx1"/>
                </a:solidFill>
                <a:effectLst/>
                <a:latin typeface="+mn-lt"/>
                <a:ea typeface="+mn-ea"/>
                <a:cs typeface="+mn-cs"/>
              </a:rPr>
              <a:t>Speedup</a:t>
            </a:r>
            <a:r>
              <a:rPr lang="en-US" sz="1200" b="0" i="0" u="none" strike="noStrike" kern="1200" baseline="-25000" dirty="0" err="1">
                <a:solidFill>
                  <a:schemeClr val="tx1"/>
                </a:solidFill>
                <a:effectLst/>
                <a:latin typeface="+mn-lt"/>
                <a:ea typeface="+mn-ea"/>
                <a:cs typeface="+mn-cs"/>
              </a:rPr>
              <a:t>MAX</a:t>
            </a:r>
            <a:r>
              <a:rPr lang="en-US" sz="1200" b="0" i="0" u="none" strike="noStrike" kern="1200" dirty="0">
                <a:solidFill>
                  <a:schemeClr val="tx1"/>
                </a:solidFill>
                <a:effectLst/>
                <a:latin typeface="+mn-lt"/>
                <a:ea typeface="+mn-ea"/>
                <a:cs typeface="+mn-cs"/>
              </a:rPr>
              <a:t> = 1/((1-p)+(p/s))</a:t>
            </a:r>
          </a:p>
          <a:p>
            <a:r>
              <a:rPr lang="en-US" sz="1200" b="0" i="0" u="none" strike="noStrike" kern="1200" dirty="0" err="1">
                <a:solidFill>
                  <a:schemeClr val="tx1"/>
                </a:solidFill>
                <a:effectLst/>
                <a:latin typeface="+mn-lt"/>
                <a:ea typeface="+mn-ea"/>
                <a:cs typeface="+mn-cs"/>
              </a:rPr>
              <a:t>Speedup</a:t>
            </a:r>
            <a:r>
              <a:rPr lang="en-US" sz="1200" b="0" i="0" u="none" strike="noStrike" kern="1200" baseline="-25000" dirty="0" err="1">
                <a:solidFill>
                  <a:schemeClr val="tx1"/>
                </a:solidFill>
                <a:effectLst/>
                <a:latin typeface="+mn-lt"/>
                <a:ea typeface="+mn-ea"/>
                <a:cs typeface="+mn-cs"/>
              </a:rPr>
              <a:t>MAX</a:t>
            </a:r>
            <a:r>
              <a:rPr lang="en-US" sz="1200" b="0" i="0" u="none" strike="noStrike" kern="1200" dirty="0">
                <a:solidFill>
                  <a:schemeClr val="tx1"/>
                </a:solidFill>
                <a:effectLst/>
                <a:latin typeface="+mn-lt"/>
                <a:ea typeface="+mn-ea"/>
                <a:cs typeface="+mn-cs"/>
              </a:rPr>
              <a:t> = maximum performance gain</a:t>
            </a:r>
          </a:p>
          <a:p>
            <a:r>
              <a:rPr lang="en-US" sz="1200" b="0" i="0" u="none" strike="noStrike" kern="1200" dirty="0">
                <a:solidFill>
                  <a:schemeClr val="tx1"/>
                </a:solidFill>
                <a:effectLst/>
                <a:latin typeface="+mn-lt"/>
                <a:ea typeface="+mn-ea"/>
                <a:cs typeface="+mn-cs"/>
              </a:rPr>
              <a:t>s = performance gain factor of p after implement the enhancements.</a:t>
            </a:r>
          </a:p>
          <a:p>
            <a:r>
              <a:rPr lang="en-US" sz="1200" b="0" i="0" u="none" strike="noStrike" kern="1200" dirty="0">
                <a:solidFill>
                  <a:schemeClr val="tx1"/>
                </a:solidFill>
                <a:effectLst/>
                <a:latin typeface="+mn-lt"/>
                <a:ea typeface="+mn-ea"/>
                <a:cs typeface="+mn-cs"/>
              </a:rPr>
              <a:t>p = the part which performance needs to be improved.</a:t>
            </a:r>
          </a:p>
          <a:p>
            <a:r>
              <a:rPr lang="en-US" sz="1200" b="0" i="0" u="none" strike="noStrike" kern="1200" dirty="0">
                <a:solidFill>
                  <a:schemeClr val="tx1"/>
                </a:solidFill>
                <a:effectLst/>
                <a:latin typeface="+mn-lt"/>
                <a:ea typeface="+mn-ea"/>
                <a:cs typeface="+mn-cs"/>
              </a:rPr>
              <a:t>Let’s take an example, if the part that can be improved is 30% of the overall system and its performance can be doubled for a system, then −</a:t>
            </a:r>
          </a:p>
          <a:p>
            <a:r>
              <a:rPr lang="en-US" sz="1200" b="0" i="0" u="none" strike="noStrike" kern="1200" dirty="0" err="1">
                <a:solidFill>
                  <a:schemeClr val="tx1"/>
                </a:solidFill>
                <a:effectLst/>
                <a:latin typeface="+mn-lt"/>
                <a:ea typeface="+mn-ea"/>
                <a:cs typeface="+mn-cs"/>
              </a:rPr>
              <a:t>SpeedupMAX</a:t>
            </a:r>
            <a:r>
              <a:rPr lang="en-US" sz="1200" b="0" i="0" u="none" strike="noStrike" kern="1200" dirty="0">
                <a:solidFill>
                  <a:schemeClr val="tx1"/>
                </a:solidFill>
                <a:effectLst/>
                <a:latin typeface="+mn-lt"/>
                <a:ea typeface="+mn-ea"/>
                <a:cs typeface="+mn-cs"/>
              </a:rPr>
              <a:t> = 1/((1-0.30)+(0.30/2))</a:t>
            </a:r>
          </a:p>
          <a:p>
            <a:r>
              <a:rPr lang="en-US" sz="1200" b="0" i="0" u="none" strike="noStrike" kern="1200" dirty="0">
                <a:solidFill>
                  <a:schemeClr val="tx1"/>
                </a:solidFill>
                <a:effectLst/>
                <a:latin typeface="+mn-lt"/>
                <a:ea typeface="+mn-ea"/>
                <a:cs typeface="+mn-cs"/>
              </a:rPr>
              <a:t>= 1.18</a:t>
            </a:r>
          </a:p>
          <a:p>
            <a:endParaRPr lang="en-US" dirty="0"/>
          </a:p>
        </p:txBody>
      </p:sp>
      <p:sp>
        <p:nvSpPr>
          <p:cNvPr id="4" name="Slide Number Placeholder 3"/>
          <p:cNvSpPr>
            <a:spLocks noGrp="1"/>
          </p:cNvSpPr>
          <p:nvPr>
            <p:ph type="sldNum" sz="quarter" idx="5"/>
          </p:nvPr>
        </p:nvSpPr>
        <p:spPr/>
        <p:txBody>
          <a:bodyPr/>
          <a:lstStyle/>
          <a:p>
            <a:fld id="{41C88695-62D5-49EB-B718-1E634CFAFDB1}" type="slidenum">
              <a:rPr lang="zh-CN" altLang="en-US" smtClean="0"/>
              <a:pPr/>
              <a:t>58</a:t>
            </a:fld>
            <a:endParaRPr lang="zh-CN" altLang="en-US"/>
          </a:p>
        </p:txBody>
      </p:sp>
    </p:spTree>
    <p:extLst>
      <p:ext uri="{BB962C8B-B14F-4D97-AF65-F5344CB8AC3E}">
        <p14:creationId xmlns:p14="http://schemas.microsoft.com/office/powerpoint/2010/main" val="17228999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46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5A34113-D0B0-4658-9BAC-43F90E755BCF}" type="slidenum">
              <a:rPr lang="zh-CN" altLang="en-US" smtClean="0"/>
              <a:pPr/>
              <a:t>61</a:t>
            </a:fld>
            <a:endParaRPr lang="zh-CN" altLang="en-US"/>
          </a:p>
        </p:txBody>
      </p:sp>
    </p:spTree>
    <p:extLst>
      <p:ext uri="{BB962C8B-B14F-4D97-AF65-F5344CB8AC3E}">
        <p14:creationId xmlns:p14="http://schemas.microsoft.com/office/powerpoint/2010/main" val="30773284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D71D441-D9B1-4B13-A196-46845C497C2F}" type="slidenum">
              <a:rPr lang="en-US" altLang="zh-CN" smtClean="0"/>
              <a:pPr/>
              <a:t>63</a:t>
            </a:fld>
            <a:endParaRPr lang="en-US" altLang="zh-CN"/>
          </a:p>
        </p:txBody>
      </p:sp>
      <p:sp>
        <p:nvSpPr>
          <p:cNvPr id="116739" name="Rectangle 2"/>
          <p:cNvSpPr>
            <a:spLocks noGrp="1" noRot="1" noChangeAspect="1" noChangeArrowheads="1" noTextEdit="1"/>
          </p:cNvSpPr>
          <p:nvPr>
            <p:ph type="sldImg"/>
          </p:nvPr>
        </p:nvSpPr>
        <p:spPr bwMode="auto">
          <a:xfrm>
            <a:off x="1266825" y="727075"/>
            <a:ext cx="4784725" cy="3587750"/>
          </a:xfrm>
          <a:solidFill>
            <a:srgbClr val="FFFFFF"/>
          </a:solidFill>
          <a:ln>
            <a:solidFill>
              <a:srgbClr val="000000"/>
            </a:solidFill>
            <a:miter lim="800000"/>
            <a:headEnd/>
            <a:tailEnd/>
          </a:ln>
        </p:spPr>
      </p:sp>
      <p:sp>
        <p:nvSpPr>
          <p:cNvPr id="116740"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ko-KR" altLang="en-US">
              <a:ea typeface="AppleMyungjo"/>
              <a:cs typeface="AppleMyungjo"/>
            </a:endParaRPr>
          </a:p>
        </p:txBody>
      </p:sp>
    </p:spTree>
    <p:extLst>
      <p:ext uri="{BB962C8B-B14F-4D97-AF65-F5344CB8AC3E}">
        <p14:creationId xmlns:p14="http://schemas.microsoft.com/office/powerpoint/2010/main" val="14206091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63A4AC-B44F-434D-ACA9-DC29D5FFBA8E}" type="slidenum">
              <a:rPr lang="en-US" altLang="zh-CN" smtClean="0"/>
              <a:pPr/>
              <a:t>67</a:t>
            </a:fld>
            <a:endParaRPr lang="en-US" altLang="zh-CN"/>
          </a:p>
        </p:txBody>
      </p:sp>
      <p:sp>
        <p:nvSpPr>
          <p:cNvPr id="121859" name="Rectangle 2"/>
          <p:cNvSpPr>
            <a:spLocks noGrp="1" noRot="1" noChangeAspect="1" noChangeArrowheads="1" noTextEdit="1"/>
          </p:cNvSpPr>
          <p:nvPr>
            <p:ph type="sldImg"/>
          </p:nvPr>
        </p:nvSpPr>
        <p:spPr bwMode="auto">
          <a:xfrm>
            <a:off x="1266825" y="727075"/>
            <a:ext cx="4784725" cy="3587750"/>
          </a:xfrm>
          <a:solidFill>
            <a:srgbClr val="FFFFFF"/>
          </a:solidFill>
          <a:ln>
            <a:solidFill>
              <a:srgbClr val="000000"/>
            </a:solidFill>
            <a:miter lim="800000"/>
            <a:headEnd/>
            <a:tailEnd/>
          </a:ln>
        </p:spPr>
      </p:sp>
      <p:sp>
        <p:nvSpPr>
          <p:cNvPr id="121860"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ko-KR" altLang="en-US">
              <a:ea typeface="AppleMyungjo"/>
              <a:cs typeface="AppleMyungjo"/>
            </a:endParaRPr>
          </a:p>
        </p:txBody>
      </p:sp>
    </p:spTree>
    <p:extLst>
      <p:ext uri="{BB962C8B-B14F-4D97-AF65-F5344CB8AC3E}">
        <p14:creationId xmlns:p14="http://schemas.microsoft.com/office/powerpoint/2010/main" val="36874217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239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256D526-CDF1-46DE-BB37-005229A38FF7}" type="slidenum">
              <a:rPr lang="zh-CN" altLang="en-US" smtClean="0"/>
              <a:pPr/>
              <a:t>68</a:t>
            </a:fld>
            <a:endParaRPr lang="zh-CN" altLang="en-US"/>
          </a:p>
        </p:txBody>
      </p:sp>
    </p:spTree>
    <p:extLst>
      <p:ext uri="{BB962C8B-B14F-4D97-AF65-F5344CB8AC3E}">
        <p14:creationId xmlns:p14="http://schemas.microsoft.com/office/powerpoint/2010/main" val="32789055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88695-62D5-49EB-B718-1E634CFAFDB1}" type="slidenum">
              <a:rPr lang="zh-CN" altLang="en-US" smtClean="0"/>
              <a:pPr/>
              <a:t>70</a:t>
            </a:fld>
            <a:endParaRPr lang="zh-CN" altLang="en-US"/>
          </a:p>
        </p:txBody>
      </p:sp>
    </p:spTree>
    <p:extLst>
      <p:ext uri="{BB962C8B-B14F-4D97-AF65-F5344CB8AC3E}">
        <p14:creationId xmlns:p14="http://schemas.microsoft.com/office/powerpoint/2010/main" val="4726954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5"/>
          <p:cNvSpPr>
            <a:spLocks noGrp="1" noChangeArrowheads="1"/>
          </p:cNvSpPr>
          <p:nvPr>
            <p:ph type="sldNum" sz="quarter" idx="5"/>
          </p:nvPr>
        </p:nvSpPr>
        <p:spPr>
          <a:noFill/>
          <a:ln>
            <a:headEnd/>
            <a:tailEnd/>
          </a:ln>
        </p:spPr>
        <p:txBody>
          <a:bodyPr/>
          <a:lstStyle/>
          <a:p>
            <a:pPr defTabSz="913550"/>
            <a:fld id="{E501BE9C-74C9-4DE0-B1B6-4BD34D588F8C}" type="slidenum">
              <a:rPr lang="en-US" altLang="zh-CN"/>
              <a:pPr defTabSz="913550"/>
              <a:t>71</a:t>
            </a:fld>
            <a:endParaRPr lang="en-US" altLang="zh-CN" dirty="0"/>
          </a:p>
        </p:txBody>
      </p:sp>
      <p:sp>
        <p:nvSpPr>
          <p:cNvPr id="199683" name="Rectangle 2"/>
          <p:cNvSpPr>
            <a:spLocks noGrp="1" noRot="1" noChangeAspect="1" noChangeArrowheads="1" noTextEdit="1"/>
          </p:cNvSpPr>
          <p:nvPr>
            <p:ph type="sldImg" idx="4294967295"/>
          </p:nvPr>
        </p:nvSpPr>
        <p:spPr>
          <a:xfrm>
            <a:off x="1493838" y="909638"/>
            <a:ext cx="4195762" cy="3148012"/>
          </a:xfrm>
          <a:solidFill>
            <a:srgbClr val="FFFFFF"/>
          </a:solidFill>
          <a:ln/>
        </p:spPr>
      </p:sp>
      <p:sp>
        <p:nvSpPr>
          <p:cNvPr id="199684" name="Rectangle 3"/>
          <p:cNvSpPr>
            <a:spLocks noGrp="1" noChangeArrowheads="1"/>
          </p:cNvSpPr>
          <p:nvPr>
            <p:ph type="body" idx="4294967295"/>
          </p:nvPr>
        </p:nvSpPr>
        <p:spPr>
          <a:xfrm>
            <a:off x="957003" y="4491461"/>
            <a:ext cx="5268191" cy="4256878"/>
          </a:xfrm>
          <a:solidFill>
            <a:srgbClr val="FFFFFF"/>
          </a:solidFill>
          <a:ln>
            <a:solidFill>
              <a:srgbClr val="000000"/>
            </a:solidFill>
            <a:headEnd/>
            <a:tailEnd/>
          </a:ln>
        </p:spPr>
        <p:txBody>
          <a:bodyPr>
            <a:prstTxWarp prst="textNoShape">
              <a:avLst/>
            </a:prstTxWarp>
          </a:bodyPr>
          <a:lstStyle/>
          <a:p>
            <a:endParaRPr lang="en-US" altLang="zh-CN"/>
          </a:p>
        </p:txBody>
      </p:sp>
    </p:spTree>
    <p:extLst>
      <p:ext uri="{BB962C8B-B14F-4D97-AF65-F5344CB8AC3E}">
        <p14:creationId xmlns:p14="http://schemas.microsoft.com/office/powerpoint/2010/main" val="2631872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幻灯片图像占位符 1"/>
          <p:cNvSpPr>
            <a:spLocks noGrp="1" noRot="1" noChangeAspect="1" noTextEdit="1"/>
          </p:cNvSpPr>
          <p:nvPr>
            <p:ph type="sldImg"/>
          </p:nvPr>
        </p:nvSpPr>
        <p:spPr>
          <a:ln/>
        </p:spPr>
      </p:sp>
      <p:sp>
        <p:nvSpPr>
          <p:cNvPr id="296963" name="备注占位符 2"/>
          <p:cNvSpPr>
            <a:spLocks noGrp="1"/>
          </p:cNvSpPr>
          <p:nvPr>
            <p:ph type="body" idx="1"/>
          </p:nvPr>
        </p:nvSpPr>
        <p:spPr>
          <a:noFill/>
        </p:spPr>
        <p:txBody>
          <a:bodyPr/>
          <a:lstStyle/>
          <a:p>
            <a:endParaRPr lang="zh-CN" altLang="en-US"/>
          </a:p>
        </p:txBody>
      </p:sp>
      <p:sp>
        <p:nvSpPr>
          <p:cNvPr id="296964" name="灯片编号占位符 3"/>
          <p:cNvSpPr>
            <a:spLocks noGrp="1"/>
          </p:cNvSpPr>
          <p:nvPr>
            <p:ph type="sldNum" sz="quarter"/>
          </p:nvPr>
        </p:nvSpPr>
        <p:spPr>
          <a:noFill/>
          <a:ln>
            <a:round/>
            <a:headEnd/>
            <a:tailEnd/>
          </a:ln>
        </p:spPr>
        <p:txBody>
          <a:bodyPr/>
          <a:lstStyle/>
          <a:p>
            <a:fld id="{CA6D4464-2059-4FB9-A07D-322060BE3B8C}" type="slidenum">
              <a:rPr lang="zh-CN" altLang="zh-CN" smtClean="0"/>
              <a:pPr/>
              <a:t>6</a:t>
            </a:fld>
            <a:endParaRPr lang="zh-CN" altLang="zh-CN"/>
          </a:p>
        </p:txBody>
      </p:sp>
    </p:spTree>
    <p:extLst>
      <p:ext uri="{BB962C8B-B14F-4D97-AF65-F5344CB8AC3E}">
        <p14:creationId xmlns:p14="http://schemas.microsoft.com/office/powerpoint/2010/main" val="45646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t>The University of Adelaide, School of Computer Science</a:t>
            </a:r>
          </a:p>
        </p:txBody>
      </p:sp>
      <p:sp>
        <p:nvSpPr>
          <p:cNvPr id="11267"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CD12E869-C26A-4284-94DD-0C7552C88F3F}" type="datetime3">
              <a:rPr lang="en-US" altLang="zh-CN" smtClean="0"/>
              <a:pPr fontAlgn="base">
                <a:spcBef>
                  <a:spcPct val="0"/>
                </a:spcBef>
                <a:spcAft>
                  <a:spcPct val="0"/>
                </a:spcAft>
              </a:pPr>
              <a:t>21 April 2020</a:t>
            </a:fld>
            <a:endParaRPr lang="en-US" altLang="zh-CN"/>
          </a:p>
        </p:txBody>
      </p:sp>
      <p:sp>
        <p:nvSpPr>
          <p:cNvPr id="11268"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t>Chapter 2 — Instructions: Language of the Computer</a:t>
            </a:r>
          </a:p>
        </p:txBody>
      </p:sp>
      <p:sp>
        <p:nvSpPr>
          <p:cNvPr id="112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A993068-0E3E-4590-A3B8-64FFF2C0679C}" type="slidenum">
              <a:rPr lang="en-US" altLang="zh-CN" smtClean="0"/>
              <a:pPr/>
              <a:t>7</a:t>
            </a:fld>
            <a:endParaRPr lang="en-US" altLang="zh-CN"/>
          </a:p>
        </p:txBody>
      </p:sp>
      <p:sp>
        <p:nvSpPr>
          <p:cNvPr id="112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zh-CN"/>
          </a:p>
        </p:txBody>
      </p:sp>
    </p:spTree>
    <p:extLst>
      <p:ext uri="{BB962C8B-B14F-4D97-AF65-F5344CB8AC3E}">
        <p14:creationId xmlns:p14="http://schemas.microsoft.com/office/powerpoint/2010/main" val="3502985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t>The University of Adelaide, School of Computer Science</a:t>
            </a:r>
          </a:p>
        </p:txBody>
      </p:sp>
      <p:sp>
        <p:nvSpPr>
          <p:cNvPr id="13315"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745DEFF8-EE86-4370-B10E-64936886C005}" type="datetime3">
              <a:rPr lang="en-US" altLang="zh-CN" smtClean="0"/>
              <a:pPr fontAlgn="base">
                <a:spcBef>
                  <a:spcPct val="0"/>
                </a:spcBef>
                <a:spcAft>
                  <a:spcPct val="0"/>
                </a:spcAft>
              </a:pPr>
              <a:t>21 April 2020</a:t>
            </a:fld>
            <a:endParaRPr lang="en-US" altLang="zh-CN"/>
          </a:p>
        </p:txBody>
      </p:sp>
      <p:sp>
        <p:nvSpPr>
          <p:cNvPr id="13316"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t>Chapter 2 — Instructions: Language of the Computer</a:t>
            </a:r>
          </a:p>
        </p:txBody>
      </p:sp>
      <p:sp>
        <p:nvSpPr>
          <p:cNvPr id="1331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7F04BCF-A6DD-46F1-B25E-3C953CF3EBA6}" type="slidenum">
              <a:rPr lang="en-US" altLang="zh-CN" smtClean="0"/>
              <a:pPr/>
              <a:t>8</a:t>
            </a:fld>
            <a:endParaRPr lang="en-US" altLang="zh-CN"/>
          </a:p>
        </p:txBody>
      </p:sp>
      <p:sp>
        <p:nvSpPr>
          <p:cNvPr id="133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zh-CN"/>
          </a:p>
        </p:txBody>
      </p:sp>
    </p:spTree>
    <p:extLst>
      <p:ext uri="{BB962C8B-B14F-4D97-AF65-F5344CB8AC3E}">
        <p14:creationId xmlns:p14="http://schemas.microsoft.com/office/powerpoint/2010/main" val="3312270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5181600" y="0"/>
            <a:ext cx="3962400" cy="341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24579" name="Rectangle 3"/>
          <p:cNvSpPr>
            <a:spLocks noChangeArrowheads="1"/>
          </p:cNvSpPr>
          <p:nvPr/>
        </p:nvSpPr>
        <p:spPr bwMode="auto">
          <a:xfrm>
            <a:off x="5181600" y="6515100"/>
            <a:ext cx="3962400" cy="34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47738">
              <a:defRPr>
                <a:solidFill>
                  <a:schemeClr val="tx1"/>
                </a:solidFill>
                <a:latin typeface="Calibri" panose="020F0502020204030204" pitchFamily="34" charset="0"/>
                <a:ea typeface="宋体" panose="02010600030101010101" pitchFamily="2" charset="-122"/>
              </a:defRPr>
            </a:lvl1pPr>
            <a:lvl2pPr marL="742950" indent="-285750" defTabSz="947738">
              <a:defRPr>
                <a:solidFill>
                  <a:schemeClr val="tx1"/>
                </a:solidFill>
                <a:latin typeface="Calibri" panose="020F0502020204030204" pitchFamily="34" charset="0"/>
                <a:ea typeface="宋体" panose="02010600030101010101" pitchFamily="2" charset="-122"/>
              </a:defRPr>
            </a:lvl2pPr>
            <a:lvl3pPr marL="1143000" indent="-228600" defTabSz="947738">
              <a:defRPr>
                <a:solidFill>
                  <a:schemeClr val="tx1"/>
                </a:solidFill>
                <a:latin typeface="Calibri" panose="020F0502020204030204" pitchFamily="34" charset="0"/>
                <a:ea typeface="宋体" panose="02010600030101010101" pitchFamily="2" charset="-122"/>
              </a:defRPr>
            </a:lvl3pPr>
            <a:lvl4pPr marL="1600200" indent="-228600" defTabSz="947738">
              <a:defRPr>
                <a:solidFill>
                  <a:schemeClr val="tx1"/>
                </a:solidFill>
                <a:latin typeface="Calibri" panose="020F0502020204030204" pitchFamily="34" charset="0"/>
                <a:ea typeface="宋体" panose="02010600030101010101" pitchFamily="2" charset="-122"/>
              </a:defRPr>
            </a:lvl4pPr>
            <a:lvl5pPr marL="2057400" indent="-228600" defTabSz="947738">
              <a:defRPr>
                <a:solidFill>
                  <a:schemeClr val="tx1"/>
                </a:solidFill>
                <a:latin typeface="Calibri" panose="020F0502020204030204" pitchFamily="34" charset="0"/>
                <a:ea typeface="宋体" panose="02010600030101010101" pitchFamily="2" charset="-122"/>
              </a:defRPr>
            </a:lvl5pPr>
            <a:lvl6pPr marL="2514600" indent="-228600" defTabSz="947738"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47738"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47738"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47738"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sz="1000" i="1">
                <a:latin typeface="Times New Roman" panose="02020603050405020304" pitchFamily="18" charset="0"/>
              </a:rPr>
              <a:t>25</a:t>
            </a:r>
          </a:p>
        </p:txBody>
      </p:sp>
      <p:sp>
        <p:nvSpPr>
          <p:cNvPr id="24580" name="Rectangle 4"/>
          <p:cNvSpPr>
            <a:spLocks noChangeArrowheads="1"/>
          </p:cNvSpPr>
          <p:nvPr/>
        </p:nvSpPr>
        <p:spPr bwMode="auto">
          <a:xfrm>
            <a:off x="0" y="6515100"/>
            <a:ext cx="3960813" cy="34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24581" name="Rectangle 5"/>
          <p:cNvSpPr>
            <a:spLocks noChangeArrowheads="1"/>
          </p:cNvSpPr>
          <p:nvPr/>
        </p:nvSpPr>
        <p:spPr bwMode="auto">
          <a:xfrm>
            <a:off x="0" y="0"/>
            <a:ext cx="3960813" cy="341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24582" name="Rectangle 6"/>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3"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3973887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defRPr sz="4400"/>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68DBCA6-8286-4A04-BB1A-90C8D32B74B5}" type="datetime1">
              <a:rPr lang="en-US" altLang="zh-CN" smtClean="0"/>
              <a:t>4/21/20</a:t>
            </a:fld>
            <a:endParaRPr lang="zh-CN" altLang="en-US"/>
          </a:p>
        </p:txBody>
      </p:sp>
      <p:sp>
        <p:nvSpPr>
          <p:cNvPr id="5" name="页脚占位符 4"/>
          <p:cNvSpPr>
            <a:spLocks noGrp="1"/>
          </p:cNvSpPr>
          <p:nvPr>
            <p:ph type="ftr" sz="quarter" idx="11"/>
          </p:nvPr>
        </p:nvSpPr>
        <p:spPr/>
        <p:txBody>
          <a:bodyPr/>
          <a:lstStyle/>
          <a:p>
            <a:r>
              <a:rPr lang="zh-CN" altLang="en-US"/>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219937"/>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ea"/>
                <a:ea typeface="+mj-ea"/>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2656B1F-75F5-4228-904B-2E3C26FB348E}" type="datetime1">
              <a:rPr lang="en-US" altLang="zh-CN" smtClean="0"/>
              <a:t>4/21/20</a:t>
            </a:fld>
            <a:endParaRPr lang="zh-CN" altLang="en-US"/>
          </a:p>
        </p:txBody>
      </p:sp>
      <p:sp>
        <p:nvSpPr>
          <p:cNvPr id="5" name="页脚占位符 4"/>
          <p:cNvSpPr>
            <a:spLocks noGrp="1"/>
          </p:cNvSpPr>
          <p:nvPr>
            <p:ph type="ftr" sz="quarter" idx="11"/>
          </p:nvPr>
        </p:nvSpPr>
        <p:spPr/>
        <p:txBody>
          <a:bodyPr/>
          <a:lstStyle/>
          <a:p>
            <a:r>
              <a:rPr lang="zh-CN" altLang="en-US"/>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defRPr>
                <a:latin typeface="+mj-ea"/>
                <a:ea typeface="+mj-ea"/>
              </a:defRPr>
            </a:lvl1pPr>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62E8C2-1F22-4F2F-A94A-A2BD49ABF39F}" type="datetime1">
              <a:rPr lang="en-US" altLang="zh-CN" smtClean="0"/>
              <a:t>4/21/20</a:t>
            </a:fld>
            <a:endParaRPr lang="zh-CN" altLang="en-US"/>
          </a:p>
        </p:txBody>
      </p:sp>
      <p:sp>
        <p:nvSpPr>
          <p:cNvPr id="5" name="页脚占位符 4"/>
          <p:cNvSpPr>
            <a:spLocks noGrp="1"/>
          </p:cNvSpPr>
          <p:nvPr>
            <p:ph type="ftr" sz="quarter" idx="11"/>
          </p:nvPr>
        </p:nvSpPr>
        <p:spPr/>
        <p:txBody>
          <a:bodyPr/>
          <a:lstStyle/>
          <a:p>
            <a:r>
              <a:rPr lang="zh-CN" altLang="en-US"/>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0"/>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32094" y="147889"/>
            <a:ext cx="7654705" cy="784617"/>
          </a:xfrm>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b="1">
                <a:latin typeface="微软雅黑" pitchFamily="34" charset="-122"/>
                <a:ea typeface="微软雅黑" pitchFamily="34" charset="-122"/>
              </a:defRPr>
            </a:lvl1pPr>
            <a:lvl2pPr>
              <a:defRPr/>
            </a:lvl2pPr>
            <a:lvl3pPr>
              <a:defRPr/>
            </a:lvl3pPr>
            <a:lvl4pPr>
              <a:defRPr/>
            </a:lvl4pPr>
            <a:lvl5pP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000A7AF-13F4-45E8-AEFE-2786C2E87979}" type="datetime1">
              <a:rPr lang="en-US" altLang="zh-CN" smtClean="0"/>
              <a:t>4/21/20</a:t>
            </a:fld>
            <a:endParaRPr lang="zh-CN" altLang="en-US"/>
          </a:p>
        </p:txBody>
      </p:sp>
      <p:sp>
        <p:nvSpPr>
          <p:cNvPr id="5" name="页脚占位符 4"/>
          <p:cNvSpPr>
            <a:spLocks noGrp="1"/>
          </p:cNvSpPr>
          <p:nvPr>
            <p:ph type="ftr" sz="quarter" idx="11"/>
          </p:nvPr>
        </p:nvSpPr>
        <p:spPr/>
        <p:txBody>
          <a:bodyPr/>
          <a:lstStyle/>
          <a:p>
            <a:r>
              <a:rPr lang="zh-CN" altLang="en-US"/>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dirty="0"/>
          </a:p>
        </p:txBody>
      </p:sp>
      <p:pic>
        <p:nvPicPr>
          <p:cNvPr id="11" name="图片 7" descr="校徽.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5" y="118124"/>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1FB8AAA-FCF2-429E-9BFB-88F4BA4FB06F}" type="datetime1">
              <a:rPr lang="en-US" altLang="zh-CN" smtClean="0"/>
              <a:t>4/21/20</a:t>
            </a:fld>
            <a:endParaRPr lang="zh-CN" altLang="en-US"/>
          </a:p>
        </p:txBody>
      </p:sp>
      <p:sp>
        <p:nvSpPr>
          <p:cNvPr id="5" name="页脚占位符 4"/>
          <p:cNvSpPr>
            <a:spLocks noGrp="1"/>
          </p:cNvSpPr>
          <p:nvPr>
            <p:ph type="ftr" sz="quarter" idx="11"/>
          </p:nvPr>
        </p:nvSpPr>
        <p:spPr/>
        <p:txBody>
          <a:bodyPr/>
          <a:lstStyle/>
          <a:p>
            <a:r>
              <a:rPr lang="zh-CN" altLang="en-US"/>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49379"/>
            <a:ext cx="4038600" cy="5024672"/>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267485"/>
            <a:ext cx="4038600" cy="4997513"/>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22905653-E2A4-4A84-85E1-7EA7B95CAF52}" type="datetime1">
              <a:rPr lang="en-US" altLang="zh-CN" smtClean="0"/>
              <a:t>4/21/20</a:t>
            </a:fld>
            <a:endParaRPr lang="zh-CN" altLang="en-US"/>
          </a:p>
        </p:txBody>
      </p:sp>
      <p:sp>
        <p:nvSpPr>
          <p:cNvPr id="6" name="页脚占位符 5"/>
          <p:cNvSpPr>
            <a:spLocks noGrp="1"/>
          </p:cNvSpPr>
          <p:nvPr>
            <p:ph type="ftr" sz="quarter" idx="11"/>
          </p:nvPr>
        </p:nvSpPr>
        <p:spPr/>
        <p:txBody>
          <a:bodyPr/>
          <a:lstStyle/>
          <a:p>
            <a:r>
              <a:rPr lang="zh-CN" altLang="en-US"/>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CAF5083-3568-49B1-A0EB-DC2A6136C032}" type="datetime1">
              <a:rPr lang="en-US" altLang="zh-CN" smtClean="0"/>
              <a:t>4/21/20</a:t>
            </a:fld>
            <a:endParaRPr lang="zh-CN" altLang="en-US"/>
          </a:p>
        </p:txBody>
      </p:sp>
      <p:sp>
        <p:nvSpPr>
          <p:cNvPr id="8" name="页脚占位符 7"/>
          <p:cNvSpPr>
            <a:spLocks noGrp="1"/>
          </p:cNvSpPr>
          <p:nvPr>
            <p:ph type="ftr" sz="quarter" idx="11"/>
          </p:nvPr>
        </p:nvSpPr>
        <p:spPr/>
        <p:txBody>
          <a:bodyPr/>
          <a:lstStyle/>
          <a:p>
            <a:r>
              <a:rPr lang="zh-CN" altLang="en-US"/>
              <a:t>中国科学技术大学</a:t>
            </a:r>
            <a:endParaRPr lang="zh-CN" altLang="en-US" dirty="0"/>
          </a:p>
        </p:txBody>
      </p:sp>
      <p:sp>
        <p:nvSpPr>
          <p:cNvPr id="9" name="灯片编号占位符 8"/>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902312"/>
          </a:xfrm>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E85FB9E5-AE7B-4B4A-823B-5EE9428BAB4B}" type="datetime1">
              <a:rPr lang="en-US" altLang="zh-CN" smtClean="0"/>
              <a:t>4/21/20</a:t>
            </a:fld>
            <a:endParaRPr lang="zh-CN" altLang="en-US"/>
          </a:p>
        </p:txBody>
      </p:sp>
      <p:sp>
        <p:nvSpPr>
          <p:cNvPr id="4" name="页脚占位符 3"/>
          <p:cNvSpPr>
            <a:spLocks noGrp="1"/>
          </p:cNvSpPr>
          <p:nvPr>
            <p:ph type="ftr" sz="quarter" idx="11"/>
          </p:nvPr>
        </p:nvSpPr>
        <p:spPr/>
        <p:txBody>
          <a:bodyPr/>
          <a:lstStyle/>
          <a:p>
            <a:r>
              <a:rPr lang="zh-CN" altLang="en-US"/>
              <a:t>中国科学技术大学</a:t>
            </a:r>
            <a:endParaRPr lang="zh-CN" altLang="en-US" dirty="0"/>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DD83AE-6844-4D40-9A46-CC7B57445D95}" type="datetime1">
              <a:rPr lang="en-US" altLang="zh-CN" smtClean="0"/>
              <a:t>4/21/20</a:t>
            </a:fld>
            <a:endParaRPr lang="zh-CN" altLang="en-US"/>
          </a:p>
        </p:txBody>
      </p:sp>
      <p:sp>
        <p:nvSpPr>
          <p:cNvPr id="3" name="页脚占位符 2"/>
          <p:cNvSpPr>
            <a:spLocks noGrp="1"/>
          </p:cNvSpPr>
          <p:nvPr>
            <p:ph type="ftr" sz="quarter" idx="11"/>
          </p:nvPr>
        </p:nvSpPr>
        <p:spPr/>
        <p:txBody>
          <a:bodyPr/>
          <a:lstStyle/>
          <a:p>
            <a:r>
              <a:rPr lang="zh-CN" altLang="en-US"/>
              <a:t>中国科学技术大学</a:t>
            </a:r>
            <a:endParaRPr lang="zh-CN" altLang="en-US" dirty="0"/>
          </a:p>
        </p:txBody>
      </p:sp>
      <p:sp>
        <p:nvSpPr>
          <p:cNvPr id="4" name="灯片编号占位符 3"/>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5"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319520"/>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5307" y="144855"/>
            <a:ext cx="3008313" cy="814812"/>
          </a:xfrm>
        </p:spPr>
        <p:txBody>
          <a:bodyPr anchor="b"/>
          <a:lstStyle>
            <a:lvl1pPr algn="l">
              <a:defRPr sz="2000" b="1">
                <a:latin typeface="+mj-ea"/>
                <a:ea typeface="+mj-ea"/>
              </a:defRPr>
            </a:lvl1pPr>
          </a:lstStyle>
          <a:p>
            <a:r>
              <a:rPr lang="zh-CN" altLang="en-US" dirty="0"/>
              <a:t>单击此处编辑母版标题样</a:t>
            </a:r>
          </a:p>
        </p:txBody>
      </p:sp>
      <p:sp>
        <p:nvSpPr>
          <p:cNvPr id="3" name="内容占位符 2"/>
          <p:cNvSpPr>
            <a:spLocks noGrp="1"/>
          </p:cNvSpPr>
          <p:nvPr>
            <p:ph idx="1"/>
          </p:nvPr>
        </p:nvSpPr>
        <p:spPr>
          <a:xfrm>
            <a:off x="3575050" y="273050"/>
            <a:ext cx="5111750" cy="5853113"/>
          </a:xfrm>
        </p:spPr>
        <p:txBody>
          <a:bodyPr/>
          <a:lstStyle>
            <a:lvl1pPr>
              <a:defRPr sz="3200">
                <a:latin typeface="+mj-ea"/>
                <a:ea typeface="+mj-ea"/>
              </a:defRPr>
            </a:lvl1pPr>
            <a:lvl2pPr>
              <a:defRPr sz="2800">
                <a:latin typeface="+mj-ea"/>
                <a:ea typeface="+mj-ea"/>
              </a:defRPr>
            </a:lvl2pPr>
            <a:lvl3pPr>
              <a:defRPr sz="2400">
                <a:latin typeface="+mj-ea"/>
                <a:ea typeface="+mj-ea"/>
              </a:defRPr>
            </a:lvl3pPr>
            <a:lvl4pPr>
              <a:defRPr sz="2000">
                <a:latin typeface="+mj-ea"/>
                <a:ea typeface="+mj-ea"/>
              </a:defRPr>
            </a:lvl4pPr>
            <a:lvl5pPr>
              <a:defRPr sz="2000">
                <a:latin typeface="+mj-ea"/>
                <a:ea typeface="+mj-ea"/>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mj-ea"/>
                <a:ea typeface="+mj-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E65B184D-4FA9-4C44-BDAB-2A5913303800}" type="datetime1">
              <a:rPr lang="en-US" altLang="zh-CN" smtClean="0"/>
              <a:t>4/21/20</a:t>
            </a:fld>
            <a:endParaRPr lang="zh-CN" altLang="en-US"/>
          </a:p>
        </p:txBody>
      </p:sp>
      <p:sp>
        <p:nvSpPr>
          <p:cNvPr id="6" name="页脚占位符 5"/>
          <p:cNvSpPr>
            <a:spLocks noGrp="1"/>
          </p:cNvSpPr>
          <p:nvPr>
            <p:ph type="ftr" sz="quarter" idx="11"/>
          </p:nvPr>
        </p:nvSpPr>
        <p:spPr/>
        <p:txBody>
          <a:bodyPr/>
          <a:lstStyle/>
          <a:p>
            <a:r>
              <a:rPr lang="zh-CN" altLang="en-US"/>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995881"/>
            <a:ext cx="5486400" cy="37316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5893F82-F8A1-4CCE-AFEE-E8102FDE8918}" type="datetime1">
              <a:rPr lang="en-US" altLang="zh-CN" smtClean="0"/>
              <a:t>4/21/20</a:t>
            </a:fld>
            <a:endParaRPr lang="zh-CN" altLang="en-US"/>
          </a:p>
        </p:txBody>
      </p:sp>
      <p:sp>
        <p:nvSpPr>
          <p:cNvPr id="6" name="页脚占位符 5"/>
          <p:cNvSpPr>
            <a:spLocks noGrp="1"/>
          </p:cNvSpPr>
          <p:nvPr>
            <p:ph type="ftr" sz="quarter" idx="11"/>
          </p:nvPr>
        </p:nvSpPr>
        <p:spPr/>
        <p:txBody>
          <a:bodyPr/>
          <a:lstStyle/>
          <a:p>
            <a:r>
              <a:rPr lang="zh-CN" altLang="en-US"/>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27159"/>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474133" y="175056"/>
            <a:ext cx="8238067" cy="70313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58432"/>
            <a:ext cx="8229600" cy="505183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8C6CAFF1-DA4B-49FC-9842-CEC09FFAB71C}" type="datetime1">
              <a:rPr lang="en-US" altLang="zh-CN" smtClean="0"/>
              <a:t>4/21/20</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r>
              <a:rPr lang="zh-CN" altLang="en-US" dirty="0"/>
              <a:t>中国科学技术大学</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8BD4F407-B401-4F27-B84C-F4D1FCFDF361}" type="slidenum">
              <a:rPr lang="zh-CN" altLang="en-US" smtClean="0"/>
              <a:pPr/>
              <a:t>‹#›</a:t>
            </a:fld>
            <a:endParaRPr lang="zh-CN" altLang="en-US" dirty="0"/>
          </a:p>
        </p:txBody>
      </p:sp>
      <p:pic>
        <p:nvPicPr>
          <p:cNvPr id="9" name="图片 7" descr="校徽.pn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7695" y="109071"/>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p:txStyles>
    <p:titleStyle>
      <a:lvl1pPr algn="ctr" defTabSz="914400" rtl="0" eaLnBrk="1" latinLnBrk="0" hangingPunct="1">
        <a:spcBef>
          <a:spcPct val="0"/>
        </a:spcBef>
        <a:buNone/>
        <a:defRPr sz="3600"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g.csdn.net/bpssy/article/details/1696537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zh-CN" altLang="en-US" dirty="0">
                <a:solidFill>
                  <a:schemeClr val="tx1"/>
                </a:solidFill>
              </a:rPr>
              <a:t>计算机体系结构</a:t>
            </a:r>
          </a:p>
        </p:txBody>
      </p:sp>
      <p:sp>
        <p:nvSpPr>
          <p:cNvPr id="5123" name="Rectangle 3"/>
          <p:cNvSpPr>
            <a:spLocks noGrp="1" noChangeArrowheads="1"/>
          </p:cNvSpPr>
          <p:nvPr>
            <p:ph type="subTitle" idx="1"/>
          </p:nvPr>
        </p:nvSpPr>
        <p:spPr/>
        <p:txBody>
          <a:bodyPr>
            <a:normAutofit/>
          </a:bodyPr>
          <a:lstStyle/>
          <a:p>
            <a:r>
              <a:rPr lang="en-US" altLang="zh-CN" dirty="0"/>
              <a:t>Topic: Data Level Parallelism</a:t>
            </a:r>
          </a:p>
          <a:p>
            <a:r>
              <a:rPr lang="en-US" altLang="zh-CN" dirty="0">
                <a:hlinkClick r:id="rId3"/>
              </a:rPr>
              <a:t>https://blog.csdn.net/bpssy/article/details/16965377</a:t>
            </a:r>
            <a:endParaRPr lang="zh-CN"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p:txBody>
          <a:bodyPr>
            <a:normAutofit/>
          </a:bodyPr>
          <a:lstStyle/>
          <a:p>
            <a:r>
              <a:rPr lang="zh-CN" altLang="en-US" sz="3200" dirty="0"/>
              <a:t>向量处理模型</a:t>
            </a:r>
            <a:endParaRPr lang="en-US" altLang="zh-CN" sz="3200" dirty="0"/>
          </a:p>
        </p:txBody>
      </p:sp>
      <p:sp>
        <p:nvSpPr>
          <p:cNvPr id="23555" name="Rectangle 93"/>
          <p:cNvSpPr>
            <a:spLocks noGrp="1" noChangeArrowheads="1"/>
          </p:cNvSpPr>
          <p:nvPr>
            <p:ph idx="1"/>
          </p:nvPr>
        </p:nvSpPr>
        <p:spPr>
          <a:xfrm>
            <a:off x="450463" y="1094431"/>
            <a:ext cx="8229600" cy="780408"/>
          </a:xfrm>
        </p:spPr>
        <p:txBody>
          <a:bodyPr>
            <a:normAutofit fontScale="70000" lnSpcReduction="20000"/>
          </a:bodyPr>
          <a:lstStyle/>
          <a:p>
            <a:pPr>
              <a:lnSpc>
                <a:spcPct val="120000"/>
              </a:lnSpc>
            </a:pPr>
            <a:r>
              <a:rPr lang="zh-CN" altLang="en-US" dirty="0"/>
              <a:t>向量处理机具有更高层次的操作，一条向量指令可以处理</a:t>
            </a:r>
            <a:r>
              <a:rPr lang="en-US" altLang="zh-CN" dirty="0"/>
              <a:t>N</a:t>
            </a:r>
            <a:r>
              <a:rPr lang="zh-CN" altLang="en-US" dirty="0"/>
              <a:t>个或</a:t>
            </a:r>
            <a:r>
              <a:rPr lang="en-US" altLang="zh-CN" dirty="0"/>
              <a:t>N</a:t>
            </a:r>
            <a:r>
              <a:rPr lang="zh-CN" altLang="en-US" dirty="0"/>
              <a:t>对操作数（处理对象是向量）</a:t>
            </a:r>
            <a:endParaRPr lang="en-US" altLang="zh-CN" dirty="0"/>
          </a:p>
        </p:txBody>
      </p:sp>
      <p:sp>
        <p:nvSpPr>
          <p:cNvPr id="93" name="日期占位符 92"/>
          <p:cNvSpPr>
            <a:spLocks noGrp="1"/>
          </p:cNvSpPr>
          <p:nvPr>
            <p:ph type="dt" sz="half" idx="10"/>
          </p:nvPr>
        </p:nvSpPr>
        <p:spPr/>
        <p:txBody>
          <a:bodyPr/>
          <a:lstStyle/>
          <a:p>
            <a:pPr>
              <a:defRPr/>
            </a:pPr>
            <a:fld id="{777B64E5-6E3C-4850-8BB4-125731430E65}" type="datetime1">
              <a:rPr lang="en-US" altLang="zh-CN" smtClean="0"/>
              <a:t>4/21/20</a:t>
            </a:fld>
            <a:endParaRPr lang="zh-CN" altLang="en-US"/>
          </a:p>
        </p:txBody>
      </p:sp>
      <p:sp>
        <p:nvSpPr>
          <p:cNvPr id="95" name="页脚占位符 94"/>
          <p:cNvSpPr>
            <a:spLocks noGrp="1"/>
          </p:cNvSpPr>
          <p:nvPr>
            <p:ph type="ftr" sz="quarter" idx="11"/>
          </p:nvPr>
        </p:nvSpPr>
        <p:spPr/>
        <p:txBody>
          <a:bodyPr/>
          <a:lstStyle/>
          <a:p>
            <a:pPr>
              <a:defRPr/>
            </a:pPr>
            <a:r>
              <a:rPr lang="zh-CN" altLang="en-US"/>
              <a:t>中国科学技术大学</a:t>
            </a:r>
          </a:p>
        </p:txBody>
      </p:sp>
      <p:sp>
        <p:nvSpPr>
          <p:cNvPr id="23559"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2A97C651-6BA0-434E-AF0C-3A45811A3D7E}"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10</a:t>
            </a:fld>
            <a:endParaRPr lang="zh-CN" altLang="en-US" sz="1200">
              <a:solidFill>
                <a:srgbClr val="898989"/>
              </a:solidFill>
              <a:latin typeface="Calibri" panose="020F0502020204030204" pitchFamily="34" charset="0"/>
              <a:ea typeface="宋体" panose="02010600030101010101" pitchFamily="2" charset="-122"/>
            </a:endParaRPr>
          </a:p>
        </p:txBody>
      </p:sp>
      <p:grpSp>
        <p:nvGrpSpPr>
          <p:cNvPr id="23558" name="Group 92"/>
          <p:cNvGrpSpPr>
            <a:grpSpLocks/>
          </p:cNvGrpSpPr>
          <p:nvPr/>
        </p:nvGrpSpPr>
        <p:grpSpPr bwMode="auto">
          <a:xfrm>
            <a:off x="1441450" y="2011363"/>
            <a:ext cx="5575300" cy="4362450"/>
            <a:chOff x="908" y="1452"/>
            <a:chExt cx="3512" cy="2748"/>
          </a:xfrm>
        </p:grpSpPr>
        <p:sp>
          <p:nvSpPr>
            <p:cNvPr id="23560" name="Rectangle 4"/>
            <p:cNvSpPr>
              <a:spLocks noChangeArrowheads="1"/>
            </p:cNvSpPr>
            <p:nvPr/>
          </p:nvSpPr>
          <p:spPr bwMode="auto">
            <a:xfrm>
              <a:off x="908" y="1452"/>
              <a:ext cx="1563" cy="274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grpSp>
          <p:nvGrpSpPr>
            <p:cNvPr id="23561" name="Group 16"/>
            <p:cNvGrpSpPr>
              <a:grpSpLocks/>
            </p:cNvGrpSpPr>
            <p:nvPr/>
          </p:nvGrpSpPr>
          <p:grpSpPr bwMode="auto">
            <a:xfrm>
              <a:off x="1363" y="2556"/>
              <a:ext cx="673" cy="958"/>
              <a:chOff x="1363" y="2556"/>
              <a:chExt cx="673" cy="958"/>
            </a:xfrm>
          </p:grpSpPr>
          <p:sp>
            <p:nvSpPr>
              <p:cNvPr id="23637" name="Oval 5"/>
              <p:cNvSpPr>
                <a:spLocks noChangeArrowheads="1"/>
              </p:cNvSpPr>
              <p:nvPr/>
            </p:nvSpPr>
            <p:spPr bwMode="auto">
              <a:xfrm>
                <a:off x="1616" y="2973"/>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38" name="Rectangle 6"/>
              <p:cNvSpPr>
                <a:spLocks noChangeArrowheads="1"/>
              </p:cNvSpPr>
              <p:nvPr/>
            </p:nvSpPr>
            <p:spPr bwMode="auto">
              <a:xfrm>
                <a:off x="1575" y="2894"/>
                <a:ext cx="228"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en-US" sz="2400" b="1">
                    <a:latin typeface="Arial" panose="020B0604020202020204" pitchFamily="34" charset="0"/>
                    <a:ea typeface="宋体" panose="02010600030101010101" pitchFamily="2" charset="-122"/>
                  </a:rPr>
                  <a:t>+</a:t>
                </a:r>
              </a:p>
            </p:txBody>
          </p:sp>
          <p:sp>
            <p:nvSpPr>
              <p:cNvPr id="23639" name="Rectangle 7"/>
              <p:cNvSpPr>
                <a:spLocks noChangeArrowheads="1"/>
              </p:cNvSpPr>
              <p:nvPr/>
            </p:nvSpPr>
            <p:spPr bwMode="auto">
              <a:xfrm>
                <a:off x="1376" y="258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40" name="Rectangle 8"/>
              <p:cNvSpPr>
                <a:spLocks noChangeArrowheads="1"/>
              </p:cNvSpPr>
              <p:nvPr/>
            </p:nvSpPr>
            <p:spPr bwMode="auto">
              <a:xfrm>
                <a:off x="1760" y="258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41" name="Rectangle 9"/>
              <p:cNvSpPr>
                <a:spLocks noChangeArrowheads="1"/>
              </p:cNvSpPr>
              <p:nvPr/>
            </p:nvSpPr>
            <p:spPr bwMode="auto">
              <a:xfrm>
                <a:off x="1568" y="3261"/>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42" name="Rectangle 10"/>
              <p:cNvSpPr>
                <a:spLocks noChangeArrowheads="1"/>
              </p:cNvSpPr>
              <p:nvPr/>
            </p:nvSpPr>
            <p:spPr bwMode="auto">
              <a:xfrm>
                <a:off x="1363" y="2558"/>
                <a:ext cx="299"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400" b="1">
                    <a:solidFill>
                      <a:srgbClr val="009900"/>
                    </a:solidFill>
                    <a:latin typeface="Arial" panose="020B0604020202020204" pitchFamily="34" charset="0"/>
                    <a:ea typeface="宋体" panose="02010600030101010101" pitchFamily="2" charset="-122"/>
                  </a:rPr>
                  <a:t>r1</a:t>
                </a:r>
              </a:p>
            </p:txBody>
          </p:sp>
          <p:sp>
            <p:nvSpPr>
              <p:cNvPr id="23643" name="Rectangle 11"/>
              <p:cNvSpPr>
                <a:spLocks noChangeArrowheads="1"/>
              </p:cNvSpPr>
              <p:nvPr/>
            </p:nvSpPr>
            <p:spPr bwMode="auto">
              <a:xfrm>
                <a:off x="1737" y="2556"/>
                <a:ext cx="299"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400" b="1">
                    <a:solidFill>
                      <a:srgbClr val="009900"/>
                    </a:solidFill>
                    <a:latin typeface="Arial" panose="020B0604020202020204" pitchFamily="34" charset="0"/>
                    <a:ea typeface="宋体" panose="02010600030101010101" pitchFamily="2" charset="-122"/>
                  </a:rPr>
                  <a:t>r2</a:t>
                </a:r>
              </a:p>
            </p:txBody>
          </p:sp>
          <p:sp>
            <p:nvSpPr>
              <p:cNvPr id="23644" name="Rectangle 12"/>
              <p:cNvSpPr>
                <a:spLocks noChangeArrowheads="1"/>
              </p:cNvSpPr>
              <p:nvPr/>
            </p:nvSpPr>
            <p:spPr bwMode="auto">
              <a:xfrm>
                <a:off x="1540" y="3225"/>
                <a:ext cx="299"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400" b="1">
                    <a:solidFill>
                      <a:srgbClr val="009900"/>
                    </a:solidFill>
                    <a:latin typeface="Arial" panose="020B0604020202020204" pitchFamily="34" charset="0"/>
                    <a:ea typeface="宋体" panose="02010600030101010101" pitchFamily="2" charset="-122"/>
                  </a:rPr>
                  <a:t>r3</a:t>
                </a:r>
              </a:p>
            </p:txBody>
          </p:sp>
          <p:sp>
            <p:nvSpPr>
              <p:cNvPr id="23645" name="Line 13"/>
              <p:cNvSpPr>
                <a:spLocks noChangeShapeType="1"/>
              </p:cNvSpPr>
              <p:nvPr/>
            </p:nvSpPr>
            <p:spPr bwMode="auto">
              <a:xfrm>
                <a:off x="1548" y="2834"/>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46" name="Line 14"/>
              <p:cNvSpPr>
                <a:spLocks noChangeShapeType="1"/>
              </p:cNvSpPr>
              <p:nvPr/>
            </p:nvSpPr>
            <p:spPr bwMode="auto">
              <a:xfrm flipH="1">
                <a:off x="1729" y="2834"/>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47" name="Line 15"/>
              <p:cNvSpPr>
                <a:spLocks noChangeShapeType="1"/>
              </p:cNvSpPr>
              <p:nvPr/>
            </p:nvSpPr>
            <p:spPr bwMode="auto">
              <a:xfrm>
                <a:off x="1684" y="3122"/>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562" name="Rectangle 17"/>
            <p:cNvSpPr>
              <a:spLocks noChangeArrowheads="1"/>
            </p:cNvSpPr>
            <p:nvPr/>
          </p:nvSpPr>
          <p:spPr bwMode="auto">
            <a:xfrm>
              <a:off x="1044" y="3848"/>
              <a:ext cx="1331"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b="1">
                  <a:solidFill>
                    <a:srgbClr val="009900"/>
                  </a:solidFill>
                  <a:latin typeface="Courier New" panose="02070309020205020404" pitchFamily="49" charset="0"/>
                  <a:ea typeface="宋体" panose="02010600030101010101" pitchFamily="2" charset="-122"/>
                </a:rPr>
                <a:t>add r3, r1, r2</a:t>
              </a:r>
            </a:p>
          </p:txBody>
        </p:sp>
        <p:sp>
          <p:nvSpPr>
            <p:cNvPr id="23563" name="Rectangle 18"/>
            <p:cNvSpPr>
              <a:spLocks noChangeArrowheads="1"/>
            </p:cNvSpPr>
            <p:nvPr/>
          </p:nvSpPr>
          <p:spPr bwMode="auto">
            <a:xfrm>
              <a:off x="1026" y="1574"/>
              <a:ext cx="1288" cy="5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0"/>
                </a:spcBef>
                <a:buFontTx/>
                <a:buNone/>
              </a:pPr>
              <a:r>
                <a:rPr lang="en-US" altLang="zh-CN" sz="2400" b="1" dirty="0">
                  <a:solidFill>
                    <a:srgbClr val="009900"/>
                  </a:solidFill>
                  <a:latin typeface="Arial" panose="020B0604020202020204" pitchFamily="34" charset="0"/>
                  <a:ea typeface="宋体" panose="02010600030101010101" pitchFamily="2" charset="-122"/>
                </a:rPr>
                <a:t>SCALAR</a:t>
              </a:r>
            </a:p>
            <a:p>
              <a:pPr algn="ctr" eaLnBrk="1" hangingPunct="1">
                <a:lnSpc>
                  <a:spcPct val="100000"/>
                </a:lnSpc>
                <a:spcBef>
                  <a:spcPct val="0"/>
                </a:spcBef>
                <a:buFontTx/>
                <a:buNone/>
              </a:pPr>
              <a:r>
                <a:rPr lang="en-US" altLang="zh-CN" sz="2400" b="1" dirty="0">
                  <a:solidFill>
                    <a:srgbClr val="009900"/>
                  </a:solidFill>
                  <a:latin typeface="Arial" panose="020B0604020202020204" pitchFamily="34" charset="0"/>
                  <a:ea typeface="宋体" panose="02010600030101010101" pitchFamily="2" charset="-122"/>
                </a:rPr>
                <a:t>(1 operation)</a:t>
              </a:r>
            </a:p>
          </p:txBody>
        </p:sp>
        <p:sp>
          <p:nvSpPr>
            <p:cNvPr id="23564" name="Rectangle 19"/>
            <p:cNvSpPr>
              <a:spLocks noChangeArrowheads="1"/>
            </p:cNvSpPr>
            <p:nvPr/>
          </p:nvSpPr>
          <p:spPr bwMode="auto">
            <a:xfrm>
              <a:off x="2697" y="1452"/>
              <a:ext cx="1723" cy="274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grpSp>
          <p:nvGrpSpPr>
            <p:cNvPr id="23565" name="Group 89"/>
            <p:cNvGrpSpPr>
              <a:grpSpLocks/>
            </p:cNvGrpSpPr>
            <p:nvPr/>
          </p:nvGrpSpPr>
          <p:grpSpPr bwMode="auto">
            <a:xfrm>
              <a:off x="3131" y="2364"/>
              <a:ext cx="998" cy="1298"/>
              <a:chOff x="3131" y="2364"/>
              <a:chExt cx="998" cy="1298"/>
            </a:xfrm>
          </p:grpSpPr>
          <p:grpSp>
            <p:nvGrpSpPr>
              <p:cNvPr id="23568" name="Group 27"/>
              <p:cNvGrpSpPr>
                <a:grpSpLocks/>
              </p:cNvGrpSpPr>
              <p:nvPr/>
            </p:nvGrpSpPr>
            <p:grpSpPr bwMode="auto">
              <a:xfrm>
                <a:off x="3383" y="2364"/>
                <a:ext cx="616" cy="904"/>
                <a:chOff x="3383" y="2364"/>
                <a:chExt cx="616" cy="904"/>
              </a:xfrm>
            </p:grpSpPr>
            <p:sp>
              <p:nvSpPr>
                <p:cNvPr id="23630" name="Oval 20"/>
                <p:cNvSpPr>
                  <a:spLocks noChangeArrowheads="1"/>
                </p:cNvSpPr>
                <p:nvPr/>
              </p:nvSpPr>
              <p:spPr bwMode="auto">
                <a:xfrm>
                  <a:off x="3623" y="2748"/>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31" name="Rectangle 21"/>
                <p:cNvSpPr>
                  <a:spLocks noChangeArrowheads="1"/>
                </p:cNvSpPr>
                <p:nvPr/>
              </p:nvSpPr>
              <p:spPr bwMode="auto">
                <a:xfrm>
                  <a:off x="3383" y="236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32" name="Rectangle 22"/>
                <p:cNvSpPr>
                  <a:spLocks noChangeArrowheads="1"/>
                </p:cNvSpPr>
                <p:nvPr/>
              </p:nvSpPr>
              <p:spPr bwMode="auto">
                <a:xfrm>
                  <a:off x="3767" y="236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33" name="Rectangle 23"/>
                <p:cNvSpPr>
                  <a:spLocks noChangeArrowheads="1"/>
                </p:cNvSpPr>
                <p:nvPr/>
              </p:nvSpPr>
              <p:spPr bwMode="auto">
                <a:xfrm>
                  <a:off x="3575" y="3036"/>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34" name="Line 24"/>
                <p:cNvSpPr>
                  <a:spLocks noChangeShapeType="1"/>
                </p:cNvSpPr>
                <p:nvPr/>
              </p:nvSpPr>
              <p:spPr bwMode="auto">
                <a:xfrm>
                  <a:off x="3555" y="2609"/>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35" name="Line 25"/>
                <p:cNvSpPr>
                  <a:spLocks noChangeShapeType="1"/>
                </p:cNvSpPr>
                <p:nvPr/>
              </p:nvSpPr>
              <p:spPr bwMode="auto">
                <a:xfrm flipH="1">
                  <a:off x="3736" y="2609"/>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36" name="Line 26"/>
                <p:cNvSpPr>
                  <a:spLocks noChangeShapeType="1"/>
                </p:cNvSpPr>
                <p:nvPr/>
              </p:nvSpPr>
              <p:spPr bwMode="auto">
                <a:xfrm>
                  <a:off x="3691" y="2897"/>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69" name="Group 35"/>
              <p:cNvGrpSpPr>
                <a:grpSpLocks/>
              </p:cNvGrpSpPr>
              <p:nvPr/>
            </p:nvGrpSpPr>
            <p:grpSpPr bwMode="auto">
              <a:xfrm>
                <a:off x="3358" y="2389"/>
                <a:ext cx="616" cy="904"/>
                <a:chOff x="3358" y="2389"/>
                <a:chExt cx="616" cy="904"/>
              </a:xfrm>
            </p:grpSpPr>
            <p:sp>
              <p:nvSpPr>
                <p:cNvPr id="23623" name="Oval 28"/>
                <p:cNvSpPr>
                  <a:spLocks noChangeArrowheads="1"/>
                </p:cNvSpPr>
                <p:nvPr/>
              </p:nvSpPr>
              <p:spPr bwMode="auto">
                <a:xfrm>
                  <a:off x="3598" y="2773"/>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24" name="Rectangle 29"/>
                <p:cNvSpPr>
                  <a:spLocks noChangeArrowheads="1"/>
                </p:cNvSpPr>
                <p:nvPr/>
              </p:nvSpPr>
              <p:spPr bwMode="auto">
                <a:xfrm>
                  <a:off x="3358" y="238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25" name="Rectangle 30"/>
                <p:cNvSpPr>
                  <a:spLocks noChangeArrowheads="1"/>
                </p:cNvSpPr>
                <p:nvPr/>
              </p:nvSpPr>
              <p:spPr bwMode="auto">
                <a:xfrm>
                  <a:off x="3742" y="238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26" name="Rectangle 31"/>
                <p:cNvSpPr>
                  <a:spLocks noChangeArrowheads="1"/>
                </p:cNvSpPr>
                <p:nvPr/>
              </p:nvSpPr>
              <p:spPr bwMode="auto">
                <a:xfrm>
                  <a:off x="3550" y="3061"/>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27" name="Line 32"/>
                <p:cNvSpPr>
                  <a:spLocks noChangeShapeType="1"/>
                </p:cNvSpPr>
                <p:nvPr/>
              </p:nvSpPr>
              <p:spPr bwMode="auto">
                <a:xfrm>
                  <a:off x="3530" y="2634"/>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28" name="Line 33"/>
                <p:cNvSpPr>
                  <a:spLocks noChangeShapeType="1"/>
                </p:cNvSpPr>
                <p:nvPr/>
              </p:nvSpPr>
              <p:spPr bwMode="auto">
                <a:xfrm flipH="1">
                  <a:off x="3711" y="2634"/>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29" name="Line 34"/>
                <p:cNvSpPr>
                  <a:spLocks noChangeShapeType="1"/>
                </p:cNvSpPr>
                <p:nvPr/>
              </p:nvSpPr>
              <p:spPr bwMode="auto">
                <a:xfrm>
                  <a:off x="3666" y="2922"/>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70" name="Group 43"/>
              <p:cNvGrpSpPr>
                <a:grpSpLocks/>
              </p:cNvGrpSpPr>
              <p:nvPr/>
            </p:nvGrpSpPr>
            <p:grpSpPr bwMode="auto">
              <a:xfrm>
                <a:off x="3323" y="2414"/>
                <a:ext cx="616" cy="904"/>
                <a:chOff x="3323" y="2414"/>
                <a:chExt cx="616" cy="904"/>
              </a:xfrm>
            </p:grpSpPr>
            <p:sp>
              <p:nvSpPr>
                <p:cNvPr id="23616" name="Oval 36"/>
                <p:cNvSpPr>
                  <a:spLocks noChangeArrowheads="1"/>
                </p:cNvSpPr>
                <p:nvPr/>
              </p:nvSpPr>
              <p:spPr bwMode="auto">
                <a:xfrm>
                  <a:off x="3563" y="2798"/>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17" name="Rectangle 37"/>
                <p:cNvSpPr>
                  <a:spLocks noChangeArrowheads="1"/>
                </p:cNvSpPr>
                <p:nvPr/>
              </p:nvSpPr>
              <p:spPr bwMode="auto">
                <a:xfrm>
                  <a:off x="3323" y="241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18" name="Rectangle 38"/>
                <p:cNvSpPr>
                  <a:spLocks noChangeArrowheads="1"/>
                </p:cNvSpPr>
                <p:nvPr/>
              </p:nvSpPr>
              <p:spPr bwMode="auto">
                <a:xfrm>
                  <a:off x="3707" y="241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19" name="Rectangle 39"/>
                <p:cNvSpPr>
                  <a:spLocks noChangeArrowheads="1"/>
                </p:cNvSpPr>
                <p:nvPr/>
              </p:nvSpPr>
              <p:spPr bwMode="auto">
                <a:xfrm>
                  <a:off x="3515" y="3086"/>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20" name="Line 40"/>
                <p:cNvSpPr>
                  <a:spLocks noChangeShapeType="1"/>
                </p:cNvSpPr>
                <p:nvPr/>
              </p:nvSpPr>
              <p:spPr bwMode="auto">
                <a:xfrm>
                  <a:off x="3495" y="2659"/>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21" name="Line 41"/>
                <p:cNvSpPr>
                  <a:spLocks noChangeShapeType="1"/>
                </p:cNvSpPr>
                <p:nvPr/>
              </p:nvSpPr>
              <p:spPr bwMode="auto">
                <a:xfrm flipH="1">
                  <a:off x="3676" y="2659"/>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22" name="Line 42"/>
                <p:cNvSpPr>
                  <a:spLocks noChangeShapeType="1"/>
                </p:cNvSpPr>
                <p:nvPr/>
              </p:nvSpPr>
              <p:spPr bwMode="auto">
                <a:xfrm>
                  <a:off x="3631" y="2947"/>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71" name="Group 51"/>
              <p:cNvGrpSpPr>
                <a:grpSpLocks/>
              </p:cNvGrpSpPr>
              <p:nvPr/>
            </p:nvGrpSpPr>
            <p:grpSpPr bwMode="auto">
              <a:xfrm>
                <a:off x="3293" y="2449"/>
                <a:ext cx="616" cy="904"/>
                <a:chOff x="3293" y="2449"/>
                <a:chExt cx="616" cy="904"/>
              </a:xfrm>
            </p:grpSpPr>
            <p:sp>
              <p:nvSpPr>
                <p:cNvPr id="23609" name="Oval 44"/>
                <p:cNvSpPr>
                  <a:spLocks noChangeArrowheads="1"/>
                </p:cNvSpPr>
                <p:nvPr/>
              </p:nvSpPr>
              <p:spPr bwMode="auto">
                <a:xfrm>
                  <a:off x="3533" y="2833"/>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10" name="Rectangle 45"/>
                <p:cNvSpPr>
                  <a:spLocks noChangeArrowheads="1"/>
                </p:cNvSpPr>
                <p:nvPr/>
              </p:nvSpPr>
              <p:spPr bwMode="auto">
                <a:xfrm>
                  <a:off x="3293" y="244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11" name="Rectangle 46"/>
                <p:cNvSpPr>
                  <a:spLocks noChangeArrowheads="1"/>
                </p:cNvSpPr>
                <p:nvPr/>
              </p:nvSpPr>
              <p:spPr bwMode="auto">
                <a:xfrm>
                  <a:off x="3677" y="244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12" name="Rectangle 47"/>
                <p:cNvSpPr>
                  <a:spLocks noChangeArrowheads="1"/>
                </p:cNvSpPr>
                <p:nvPr/>
              </p:nvSpPr>
              <p:spPr bwMode="auto">
                <a:xfrm>
                  <a:off x="3485" y="3121"/>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13" name="Line 48"/>
                <p:cNvSpPr>
                  <a:spLocks noChangeShapeType="1"/>
                </p:cNvSpPr>
                <p:nvPr/>
              </p:nvSpPr>
              <p:spPr bwMode="auto">
                <a:xfrm>
                  <a:off x="3465" y="2694"/>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4" name="Line 49"/>
                <p:cNvSpPr>
                  <a:spLocks noChangeShapeType="1"/>
                </p:cNvSpPr>
                <p:nvPr/>
              </p:nvSpPr>
              <p:spPr bwMode="auto">
                <a:xfrm flipH="1">
                  <a:off x="3646" y="2694"/>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5" name="Line 50"/>
                <p:cNvSpPr>
                  <a:spLocks noChangeShapeType="1"/>
                </p:cNvSpPr>
                <p:nvPr/>
              </p:nvSpPr>
              <p:spPr bwMode="auto">
                <a:xfrm>
                  <a:off x="3601" y="2982"/>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72" name="Group 59"/>
              <p:cNvGrpSpPr>
                <a:grpSpLocks/>
              </p:cNvGrpSpPr>
              <p:nvPr/>
            </p:nvGrpSpPr>
            <p:grpSpPr bwMode="auto">
              <a:xfrm>
                <a:off x="3268" y="2479"/>
                <a:ext cx="616" cy="904"/>
                <a:chOff x="3268" y="2479"/>
                <a:chExt cx="616" cy="904"/>
              </a:xfrm>
            </p:grpSpPr>
            <p:sp>
              <p:nvSpPr>
                <p:cNvPr id="23602" name="Oval 52"/>
                <p:cNvSpPr>
                  <a:spLocks noChangeArrowheads="1"/>
                </p:cNvSpPr>
                <p:nvPr/>
              </p:nvSpPr>
              <p:spPr bwMode="auto">
                <a:xfrm>
                  <a:off x="3508" y="2863"/>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03" name="Rectangle 53"/>
                <p:cNvSpPr>
                  <a:spLocks noChangeArrowheads="1"/>
                </p:cNvSpPr>
                <p:nvPr/>
              </p:nvSpPr>
              <p:spPr bwMode="auto">
                <a:xfrm>
                  <a:off x="3268" y="247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04" name="Rectangle 54"/>
                <p:cNvSpPr>
                  <a:spLocks noChangeArrowheads="1"/>
                </p:cNvSpPr>
                <p:nvPr/>
              </p:nvSpPr>
              <p:spPr bwMode="auto">
                <a:xfrm>
                  <a:off x="3652" y="247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05" name="Rectangle 55"/>
                <p:cNvSpPr>
                  <a:spLocks noChangeArrowheads="1"/>
                </p:cNvSpPr>
                <p:nvPr/>
              </p:nvSpPr>
              <p:spPr bwMode="auto">
                <a:xfrm>
                  <a:off x="3460" y="3151"/>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606" name="Line 56"/>
                <p:cNvSpPr>
                  <a:spLocks noChangeShapeType="1"/>
                </p:cNvSpPr>
                <p:nvPr/>
              </p:nvSpPr>
              <p:spPr bwMode="auto">
                <a:xfrm>
                  <a:off x="3440" y="2724"/>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7" name="Line 57"/>
                <p:cNvSpPr>
                  <a:spLocks noChangeShapeType="1"/>
                </p:cNvSpPr>
                <p:nvPr/>
              </p:nvSpPr>
              <p:spPr bwMode="auto">
                <a:xfrm flipH="1">
                  <a:off x="3621" y="2724"/>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8" name="Line 58"/>
                <p:cNvSpPr>
                  <a:spLocks noChangeShapeType="1"/>
                </p:cNvSpPr>
                <p:nvPr/>
              </p:nvSpPr>
              <p:spPr bwMode="auto">
                <a:xfrm>
                  <a:off x="3576" y="3012"/>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73" name="Group 67"/>
              <p:cNvGrpSpPr>
                <a:grpSpLocks/>
              </p:cNvGrpSpPr>
              <p:nvPr/>
            </p:nvGrpSpPr>
            <p:grpSpPr bwMode="auto">
              <a:xfrm>
                <a:off x="3233" y="2509"/>
                <a:ext cx="616" cy="904"/>
                <a:chOff x="3233" y="2509"/>
                <a:chExt cx="616" cy="904"/>
              </a:xfrm>
            </p:grpSpPr>
            <p:sp>
              <p:nvSpPr>
                <p:cNvPr id="23595" name="Oval 60"/>
                <p:cNvSpPr>
                  <a:spLocks noChangeArrowheads="1"/>
                </p:cNvSpPr>
                <p:nvPr/>
              </p:nvSpPr>
              <p:spPr bwMode="auto">
                <a:xfrm>
                  <a:off x="3473" y="2893"/>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596" name="Rectangle 61"/>
                <p:cNvSpPr>
                  <a:spLocks noChangeArrowheads="1"/>
                </p:cNvSpPr>
                <p:nvPr/>
              </p:nvSpPr>
              <p:spPr bwMode="auto">
                <a:xfrm>
                  <a:off x="3233" y="250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597" name="Rectangle 62"/>
                <p:cNvSpPr>
                  <a:spLocks noChangeArrowheads="1"/>
                </p:cNvSpPr>
                <p:nvPr/>
              </p:nvSpPr>
              <p:spPr bwMode="auto">
                <a:xfrm>
                  <a:off x="3617" y="250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598" name="Rectangle 63"/>
                <p:cNvSpPr>
                  <a:spLocks noChangeArrowheads="1"/>
                </p:cNvSpPr>
                <p:nvPr/>
              </p:nvSpPr>
              <p:spPr bwMode="auto">
                <a:xfrm>
                  <a:off x="3425" y="3181"/>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599" name="Line 64"/>
                <p:cNvSpPr>
                  <a:spLocks noChangeShapeType="1"/>
                </p:cNvSpPr>
                <p:nvPr/>
              </p:nvSpPr>
              <p:spPr bwMode="auto">
                <a:xfrm>
                  <a:off x="3405" y="2754"/>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0" name="Line 65"/>
                <p:cNvSpPr>
                  <a:spLocks noChangeShapeType="1"/>
                </p:cNvSpPr>
                <p:nvPr/>
              </p:nvSpPr>
              <p:spPr bwMode="auto">
                <a:xfrm flipH="1">
                  <a:off x="3586" y="2754"/>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1" name="Line 66"/>
                <p:cNvSpPr>
                  <a:spLocks noChangeShapeType="1"/>
                </p:cNvSpPr>
                <p:nvPr/>
              </p:nvSpPr>
              <p:spPr bwMode="auto">
                <a:xfrm>
                  <a:off x="3541" y="3042"/>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74" name="Group 75"/>
              <p:cNvGrpSpPr>
                <a:grpSpLocks/>
              </p:cNvGrpSpPr>
              <p:nvPr/>
            </p:nvGrpSpPr>
            <p:grpSpPr bwMode="auto">
              <a:xfrm>
                <a:off x="3198" y="2544"/>
                <a:ext cx="616" cy="904"/>
                <a:chOff x="3198" y="2544"/>
                <a:chExt cx="616" cy="904"/>
              </a:xfrm>
            </p:grpSpPr>
            <p:sp>
              <p:nvSpPr>
                <p:cNvPr id="23588" name="Oval 68"/>
                <p:cNvSpPr>
                  <a:spLocks noChangeArrowheads="1"/>
                </p:cNvSpPr>
                <p:nvPr/>
              </p:nvSpPr>
              <p:spPr bwMode="auto">
                <a:xfrm>
                  <a:off x="3438" y="2928"/>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589" name="Rectangle 69"/>
                <p:cNvSpPr>
                  <a:spLocks noChangeArrowheads="1"/>
                </p:cNvSpPr>
                <p:nvPr/>
              </p:nvSpPr>
              <p:spPr bwMode="auto">
                <a:xfrm>
                  <a:off x="3198" y="254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590" name="Rectangle 70"/>
                <p:cNvSpPr>
                  <a:spLocks noChangeArrowheads="1"/>
                </p:cNvSpPr>
                <p:nvPr/>
              </p:nvSpPr>
              <p:spPr bwMode="auto">
                <a:xfrm>
                  <a:off x="3582" y="254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591" name="Rectangle 71"/>
                <p:cNvSpPr>
                  <a:spLocks noChangeArrowheads="1"/>
                </p:cNvSpPr>
                <p:nvPr/>
              </p:nvSpPr>
              <p:spPr bwMode="auto">
                <a:xfrm>
                  <a:off x="3390" y="3216"/>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592" name="Line 72"/>
                <p:cNvSpPr>
                  <a:spLocks noChangeShapeType="1"/>
                </p:cNvSpPr>
                <p:nvPr/>
              </p:nvSpPr>
              <p:spPr bwMode="auto">
                <a:xfrm>
                  <a:off x="3370" y="2789"/>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3" name="Line 73"/>
                <p:cNvSpPr>
                  <a:spLocks noChangeShapeType="1"/>
                </p:cNvSpPr>
                <p:nvPr/>
              </p:nvSpPr>
              <p:spPr bwMode="auto">
                <a:xfrm flipH="1">
                  <a:off x="3551" y="2789"/>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4" name="Line 74"/>
                <p:cNvSpPr>
                  <a:spLocks noChangeShapeType="1"/>
                </p:cNvSpPr>
                <p:nvPr/>
              </p:nvSpPr>
              <p:spPr bwMode="auto">
                <a:xfrm>
                  <a:off x="3506" y="3077"/>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575" name="Oval 76"/>
              <p:cNvSpPr>
                <a:spLocks noChangeArrowheads="1"/>
              </p:cNvSpPr>
              <p:nvPr/>
            </p:nvSpPr>
            <p:spPr bwMode="auto">
              <a:xfrm>
                <a:off x="3399" y="2968"/>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576" name="Rectangle 77"/>
              <p:cNvSpPr>
                <a:spLocks noChangeArrowheads="1"/>
              </p:cNvSpPr>
              <p:nvPr/>
            </p:nvSpPr>
            <p:spPr bwMode="auto">
              <a:xfrm>
                <a:off x="3159" y="258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577" name="Rectangle 78"/>
              <p:cNvSpPr>
                <a:spLocks noChangeArrowheads="1"/>
              </p:cNvSpPr>
              <p:nvPr/>
            </p:nvSpPr>
            <p:spPr bwMode="auto">
              <a:xfrm>
                <a:off x="3543" y="258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578" name="Rectangle 79"/>
              <p:cNvSpPr>
                <a:spLocks noChangeArrowheads="1"/>
              </p:cNvSpPr>
              <p:nvPr/>
            </p:nvSpPr>
            <p:spPr bwMode="auto">
              <a:xfrm>
                <a:off x="3351" y="3256"/>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579" name="Rectangle 80"/>
              <p:cNvSpPr>
                <a:spLocks noChangeArrowheads="1"/>
              </p:cNvSpPr>
              <p:nvPr/>
            </p:nvSpPr>
            <p:spPr bwMode="auto">
              <a:xfrm>
                <a:off x="3131" y="2553"/>
                <a:ext cx="33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400" b="1">
                    <a:solidFill>
                      <a:srgbClr val="FF0000"/>
                    </a:solidFill>
                    <a:latin typeface="Arial" panose="020B0604020202020204" pitchFamily="34" charset="0"/>
                    <a:ea typeface="宋体" panose="02010600030101010101" pitchFamily="2" charset="-122"/>
                  </a:rPr>
                  <a:t>v1</a:t>
                </a:r>
              </a:p>
            </p:txBody>
          </p:sp>
          <p:sp>
            <p:nvSpPr>
              <p:cNvPr id="23580" name="Rectangle 81"/>
              <p:cNvSpPr>
                <a:spLocks noChangeArrowheads="1"/>
              </p:cNvSpPr>
              <p:nvPr/>
            </p:nvSpPr>
            <p:spPr bwMode="auto">
              <a:xfrm>
                <a:off x="3505" y="2551"/>
                <a:ext cx="33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400" b="1">
                    <a:solidFill>
                      <a:srgbClr val="FF0000"/>
                    </a:solidFill>
                    <a:latin typeface="Arial" panose="020B0604020202020204" pitchFamily="34" charset="0"/>
                    <a:ea typeface="宋体" panose="02010600030101010101" pitchFamily="2" charset="-122"/>
                  </a:rPr>
                  <a:t>v2</a:t>
                </a:r>
              </a:p>
            </p:txBody>
          </p:sp>
          <p:sp>
            <p:nvSpPr>
              <p:cNvPr id="23581" name="Rectangle 82"/>
              <p:cNvSpPr>
                <a:spLocks noChangeArrowheads="1"/>
              </p:cNvSpPr>
              <p:nvPr/>
            </p:nvSpPr>
            <p:spPr bwMode="auto">
              <a:xfrm>
                <a:off x="3313" y="3225"/>
                <a:ext cx="33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400" b="1">
                    <a:solidFill>
                      <a:srgbClr val="FF0000"/>
                    </a:solidFill>
                    <a:latin typeface="Arial" panose="020B0604020202020204" pitchFamily="34" charset="0"/>
                    <a:ea typeface="宋体" panose="02010600030101010101" pitchFamily="2" charset="-122"/>
                  </a:rPr>
                  <a:t>v3</a:t>
                </a:r>
              </a:p>
            </p:txBody>
          </p:sp>
          <p:sp>
            <p:nvSpPr>
              <p:cNvPr id="23582" name="Line 83"/>
              <p:cNvSpPr>
                <a:spLocks noChangeShapeType="1"/>
              </p:cNvSpPr>
              <p:nvPr/>
            </p:nvSpPr>
            <p:spPr bwMode="auto">
              <a:xfrm>
                <a:off x="3331" y="2829"/>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3" name="Line 84"/>
              <p:cNvSpPr>
                <a:spLocks noChangeShapeType="1"/>
              </p:cNvSpPr>
              <p:nvPr/>
            </p:nvSpPr>
            <p:spPr bwMode="auto">
              <a:xfrm flipH="1">
                <a:off x="3512" y="2829"/>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4" name="Line 85"/>
              <p:cNvSpPr>
                <a:spLocks noChangeShapeType="1"/>
              </p:cNvSpPr>
              <p:nvPr/>
            </p:nvSpPr>
            <p:spPr bwMode="auto">
              <a:xfrm>
                <a:off x="3467" y="3117"/>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5" name="Rectangle 86"/>
              <p:cNvSpPr>
                <a:spLocks noChangeArrowheads="1"/>
              </p:cNvSpPr>
              <p:nvPr/>
            </p:nvSpPr>
            <p:spPr bwMode="auto">
              <a:xfrm>
                <a:off x="3355" y="2887"/>
                <a:ext cx="228"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en-US" sz="2400" b="1">
                    <a:latin typeface="Arial" panose="020B0604020202020204" pitchFamily="34" charset="0"/>
                    <a:ea typeface="宋体" panose="02010600030101010101" pitchFamily="2" charset="-122"/>
                  </a:rPr>
                  <a:t>+</a:t>
                </a:r>
              </a:p>
            </p:txBody>
          </p:sp>
          <p:sp>
            <p:nvSpPr>
              <p:cNvPr id="23586" name="Line 87"/>
              <p:cNvSpPr>
                <a:spLocks noChangeShapeType="1"/>
              </p:cNvSpPr>
              <p:nvPr/>
            </p:nvSpPr>
            <p:spPr bwMode="auto">
              <a:xfrm flipH="1">
                <a:off x="3624" y="3316"/>
                <a:ext cx="237" cy="198"/>
              </a:xfrm>
              <a:prstGeom prst="line">
                <a:avLst/>
              </a:prstGeom>
              <a:noFill/>
              <a:ln w="254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7" name="Rectangle 88"/>
              <p:cNvSpPr>
                <a:spLocks noChangeArrowheads="1"/>
              </p:cNvSpPr>
              <p:nvPr/>
            </p:nvSpPr>
            <p:spPr bwMode="auto">
              <a:xfrm>
                <a:off x="3724" y="3373"/>
                <a:ext cx="405"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200" b="1">
                    <a:solidFill>
                      <a:srgbClr val="FF0000"/>
                    </a:solidFill>
                    <a:latin typeface="Arial" panose="020B0604020202020204" pitchFamily="34" charset="0"/>
                    <a:ea typeface="宋体" panose="02010600030101010101" pitchFamily="2" charset="-122"/>
                  </a:rPr>
                  <a:t>vector</a:t>
                </a:r>
              </a:p>
              <a:p>
                <a:pPr eaLnBrk="1" hangingPunct="1">
                  <a:lnSpc>
                    <a:spcPct val="100000"/>
                  </a:lnSpc>
                  <a:spcBef>
                    <a:spcPct val="0"/>
                  </a:spcBef>
                  <a:buFontTx/>
                  <a:buNone/>
                </a:pPr>
                <a:r>
                  <a:rPr lang="en-US" altLang="zh-CN" sz="1200" b="1">
                    <a:solidFill>
                      <a:srgbClr val="FF0000"/>
                    </a:solidFill>
                    <a:latin typeface="Arial" panose="020B0604020202020204" pitchFamily="34" charset="0"/>
                    <a:ea typeface="宋体" panose="02010600030101010101" pitchFamily="2" charset="-122"/>
                  </a:rPr>
                  <a:t>length</a:t>
                </a:r>
              </a:p>
            </p:txBody>
          </p:sp>
        </p:grpSp>
        <p:sp>
          <p:nvSpPr>
            <p:cNvPr id="23566" name="Rectangle 90"/>
            <p:cNvSpPr>
              <a:spLocks noChangeArrowheads="1"/>
            </p:cNvSpPr>
            <p:nvPr/>
          </p:nvSpPr>
          <p:spPr bwMode="auto">
            <a:xfrm>
              <a:off x="2780" y="3840"/>
              <a:ext cx="1591"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b="1">
                  <a:solidFill>
                    <a:srgbClr val="FF0000"/>
                  </a:solidFill>
                  <a:latin typeface="Courier New" panose="02070309020205020404" pitchFamily="49" charset="0"/>
                  <a:ea typeface="宋体" panose="02010600030101010101" pitchFamily="2" charset="-122"/>
                </a:rPr>
                <a:t>add.vv v3, v1, v2</a:t>
              </a:r>
            </a:p>
          </p:txBody>
        </p:sp>
        <p:sp>
          <p:nvSpPr>
            <p:cNvPr id="23567" name="Rectangle 91"/>
            <p:cNvSpPr>
              <a:spLocks noChangeArrowheads="1"/>
            </p:cNvSpPr>
            <p:nvPr/>
          </p:nvSpPr>
          <p:spPr bwMode="auto">
            <a:xfrm>
              <a:off x="2858" y="1574"/>
              <a:ext cx="1429" cy="5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0"/>
                </a:spcBef>
                <a:buFontTx/>
                <a:buNone/>
              </a:pPr>
              <a:r>
                <a:rPr lang="en-US" altLang="zh-CN" sz="2400" b="1" dirty="0">
                  <a:solidFill>
                    <a:srgbClr val="FF0000"/>
                  </a:solidFill>
                  <a:latin typeface="Arial" panose="020B0604020202020204" pitchFamily="34" charset="0"/>
                  <a:ea typeface="宋体" panose="02010600030101010101" pitchFamily="2" charset="-122"/>
                </a:rPr>
                <a:t>VECTOR</a:t>
              </a:r>
            </a:p>
            <a:p>
              <a:pPr algn="ctr" eaLnBrk="1" hangingPunct="1">
                <a:lnSpc>
                  <a:spcPct val="100000"/>
                </a:lnSpc>
                <a:spcBef>
                  <a:spcPct val="0"/>
                </a:spcBef>
                <a:buFontTx/>
                <a:buNone/>
              </a:pPr>
              <a:r>
                <a:rPr lang="en-US" altLang="zh-CN" sz="2400" b="1" dirty="0">
                  <a:solidFill>
                    <a:srgbClr val="FF0000"/>
                  </a:solidFill>
                  <a:latin typeface="Arial" panose="020B0604020202020204" pitchFamily="34" charset="0"/>
                  <a:ea typeface="宋体" panose="02010600030101010101" pitchFamily="2" charset="-122"/>
                </a:rPr>
                <a:t>(N operations)</a:t>
              </a:r>
            </a:p>
          </p:txBody>
        </p:sp>
      </p:grpSp>
    </p:spTree>
    <p:extLst>
      <p:ext uri="{BB962C8B-B14F-4D97-AF65-F5344CB8AC3E}">
        <p14:creationId xmlns:p14="http://schemas.microsoft.com/office/powerpoint/2010/main" val="305790914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a:t>起源：</a:t>
            </a:r>
            <a:r>
              <a:rPr lang="en-US" altLang="ko-KR" dirty="0"/>
              <a:t>Supercomputers</a:t>
            </a:r>
          </a:p>
        </p:txBody>
      </p:sp>
      <p:sp>
        <p:nvSpPr>
          <p:cNvPr id="15363" name="Rectangle 3"/>
          <p:cNvSpPr>
            <a:spLocks noGrp="1" noChangeArrowheads="1"/>
          </p:cNvSpPr>
          <p:nvPr>
            <p:ph idx="1"/>
          </p:nvPr>
        </p:nvSpPr>
        <p:spPr/>
        <p:txBody>
          <a:bodyPr/>
          <a:lstStyle/>
          <a:p>
            <a:r>
              <a:rPr lang="en-US" altLang="zh-CN" dirty="0"/>
              <a:t>Supercomputer</a:t>
            </a:r>
            <a:r>
              <a:rPr lang="zh-CN" altLang="en-US" dirty="0"/>
              <a:t>的定义</a:t>
            </a:r>
            <a:r>
              <a:rPr lang="en-US" altLang="ko-KR" dirty="0"/>
              <a:t>:</a:t>
            </a:r>
          </a:p>
          <a:p>
            <a:pPr lvl="1"/>
            <a:r>
              <a:rPr lang="zh-CN" altLang="en-US" dirty="0"/>
              <a:t>对于给定任务而言世界上最快的机器</a:t>
            </a:r>
            <a:endParaRPr lang="en-US" altLang="ko-KR" dirty="0"/>
          </a:p>
          <a:p>
            <a:pPr lvl="1"/>
            <a:r>
              <a:rPr lang="zh-CN" altLang="en-US" dirty="0"/>
              <a:t>任何造价超过</a:t>
            </a:r>
            <a:r>
              <a:rPr lang="en-US" altLang="zh-CN" dirty="0"/>
              <a:t>3</a:t>
            </a:r>
            <a:r>
              <a:rPr lang="zh-CN" altLang="en-US" dirty="0"/>
              <a:t>千万美元的机器</a:t>
            </a:r>
            <a:endParaRPr lang="en-US" altLang="zh-CN" dirty="0"/>
          </a:p>
          <a:p>
            <a:pPr lvl="1"/>
            <a:r>
              <a:rPr lang="zh-CN" altLang="en-US" dirty="0"/>
              <a:t>计算能力达到每秒万亿次的机器</a:t>
            </a:r>
            <a:endParaRPr lang="en-US" altLang="ko-KR" dirty="0"/>
          </a:p>
          <a:p>
            <a:r>
              <a:rPr lang="zh-CN" altLang="en-US" dirty="0"/>
              <a:t>由</a:t>
            </a:r>
            <a:r>
              <a:rPr lang="en-US" altLang="ko-KR" dirty="0"/>
              <a:t>Seymour Cray</a:t>
            </a:r>
            <a:r>
              <a:rPr lang="zh-CN" altLang="en-US" dirty="0"/>
              <a:t>设计的机器</a:t>
            </a:r>
            <a:endParaRPr lang="en-US" altLang="ko-KR" dirty="0"/>
          </a:p>
          <a:p>
            <a:r>
              <a:rPr lang="en-US" altLang="ko-KR" dirty="0"/>
              <a:t>CDC6600 (Cray, 1964) </a:t>
            </a:r>
            <a:r>
              <a:rPr lang="zh-CN" altLang="en-US" dirty="0"/>
              <a:t>被认为是第一台超级计算机</a:t>
            </a:r>
            <a:endParaRPr lang="en-US" altLang="ko-KR" dirty="0"/>
          </a:p>
        </p:txBody>
      </p:sp>
      <p:sp>
        <p:nvSpPr>
          <p:cNvPr id="6" name="日期占位符 5"/>
          <p:cNvSpPr>
            <a:spLocks noGrp="1"/>
          </p:cNvSpPr>
          <p:nvPr>
            <p:ph type="dt" sz="half" idx="10"/>
          </p:nvPr>
        </p:nvSpPr>
        <p:spPr/>
        <p:txBody>
          <a:bodyPr/>
          <a:lstStyle/>
          <a:p>
            <a:fld id="{FBC37A8C-D0F0-41EE-95E3-844F7DD2F283}" type="datetime1">
              <a:rPr lang="en-US" altLang="zh-CN" smtClean="0"/>
              <a:t>4/21/20</a:t>
            </a:fld>
            <a:endParaRPr lang="zh-CN" altLang="en-US"/>
          </a:p>
        </p:txBody>
      </p:sp>
      <p:sp>
        <p:nvSpPr>
          <p:cNvPr id="7" name="页脚占位符 6"/>
          <p:cNvSpPr>
            <a:spLocks noGrp="1"/>
          </p:cNvSpPr>
          <p:nvPr>
            <p:ph type="ftr" sz="quarter" idx="11"/>
          </p:nvPr>
        </p:nvSpPr>
        <p:spPr/>
        <p:txBody>
          <a:bodyPr/>
          <a:lstStyle/>
          <a:p>
            <a:r>
              <a:rPr lang="zh-CN" altLang="en-US"/>
              <a:t>中国科学技术大学</a:t>
            </a:r>
          </a:p>
        </p:txBody>
      </p:sp>
      <p:sp>
        <p:nvSpPr>
          <p:cNvPr id="9" name="灯片编号占位符 8"/>
          <p:cNvSpPr>
            <a:spLocks noGrp="1"/>
          </p:cNvSpPr>
          <p:nvPr>
            <p:ph type="sldNum" sz="quarter" idx="12"/>
          </p:nvPr>
        </p:nvSpPr>
        <p:spPr/>
        <p:txBody>
          <a:bodyPr/>
          <a:lstStyle/>
          <a:p>
            <a:fld id="{8BD4F407-B401-4F27-B84C-F4D1FCFDF361}" type="slidenum">
              <a:rPr lang="zh-CN" altLang="en-US" smtClean="0"/>
              <a:pPr/>
              <a:t>11</a:t>
            </a:fld>
            <a:endParaRPr lang="zh-CN" altLang="en-US" dirty="0"/>
          </a:p>
        </p:txBody>
      </p:sp>
    </p:spTree>
    <p:extLst>
      <p:ext uri="{BB962C8B-B14F-4D97-AF65-F5344CB8AC3E}">
        <p14:creationId xmlns:p14="http://schemas.microsoft.com/office/powerpoint/2010/main" val="3232354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61913"/>
            <a:ext cx="7292975" cy="736600"/>
          </a:xfrm>
        </p:spPr>
        <p:txBody>
          <a:bodyPr/>
          <a:lstStyle/>
          <a:p>
            <a:pPr algn="ctr" eaLnBrk="1" hangingPunct="1"/>
            <a:r>
              <a:rPr lang="en-US" altLang="zh-CN" sz="3600" b="1">
                <a:solidFill>
                  <a:srgbClr val="FF0000"/>
                </a:solidFill>
              </a:rPr>
              <a:t>CDC 6600 </a:t>
            </a:r>
            <a:r>
              <a:rPr lang="en-US" altLang="zh-CN" sz="2400" b="1" i="1">
                <a:solidFill>
                  <a:srgbClr val="FF0000"/>
                </a:solidFill>
              </a:rPr>
              <a:t>Seymour Cray, 1963</a:t>
            </a:r>
          </a:p>
        </p:txBody>
      </p:sp>
      <p:sp>
        <p:nvSpPr>
          <p:cNvPr id="17411" name="Rectangle 3"/>
          <p:cNvSpPr>
            <a:spLocks noGrp="1" noChangeArrowheads="1"/>
          </p:cNvSpPr>
          <p:nvPr>
            <p:ph idx="1"/>
          </p:nvPr>
        </p:nvSpPr>
        <p:spPr>
          <a:xfrm>
            <a:off x="3444875" y="946150"/>
            <a:ext cx="5699125" cy="5410200"/>
          </a:xfrm>
        </p:spPr>
        <p:txBody>
          <a:bodyPr/>
          <a:lstStyle/>
          <a:p>
            <a:pPr marL="168275" indent="-168275" eaLnBrk="1" hangingPunct="1"/>
            <a:r>
              <a:rPr lang="en-US" altLang="zh-CN" sz="1800" dirty="0"/>
              <a:t>A fast pipelined machine with 60-bit words</a:t>
            </a:r>
          </a:p>
          <a:p>
            <a:pPr marL="625475" lvl="1" eaLnBrk="1" hangingPunct="1"/>
            <a:r>
              <a:rPr lang="en-US" altLang="zh-CN" sz="1800" dirty="0"/>
              <a:t>128 </a:t>
            </a:r>
            <a:r>
              <a:rPr lang="en-US" altLang="zh-CN" sz="1800" dirty="0" err="1"/>
              <a:t>Kword</a:t>
            </a:r>
            <a:r>
              <a:rPr lang="en-US" altLang="zh-CN" sz="1800" dirty="0"/>
              <a:t> main memory capacity, 32 banks</a:t>
            </a:r>
          </a:p>
          <a:p>
            <a:pPr marL="168275" indent="-168275" eaLnBrk="1" hangingPunct="1"/>
            <a:r>
              <a:rPr lang="en-US" altLang="zh-CN" sz="1800" dirty="0"/>
              <a:t>Ten functional units (parallel, </a:t>
            </a:r>
            <a:r>
              <a:rPr lang="en-US" altLang="zh-CN" sz="1800" dirty="0" err="1"/>
              <a:t>unpipelined</a:t>
            </a:r>
            <a:r>
              <a:rPr lang="en-US" altLang="zh-CN" sz="1800" dirty="0"/>
              <a:t>)</a:t>
            </a:r>
          </a:p>
          <a:p>
            <a:pPr marL="625475" lvl="1" eaLnBrk="1" hangingPunct="1"/>
            <a:r>
              <a:rPr lang="en-US" altLang="zh-CN" sz="1800" dirty="0"/>
              <a:t>Floating Point: adder, 2 multipliers, divider</a:t>
            </a:r>
          </a:p>
          <a:p>
            <a:pPr marL="625475" lvl="1" eaLnBrk="1" hangingPunct="1"/>
            <a:r>
              <a:rPr lang="en-US" altLang="zh-CN" sz="1800" dirty="0"/>
              <a:t>Integer: adder, 2 </a:t>
            </a:r>
            <a:r>
              <a:rPr lang="en-US" altLang="zh-CN" sz="1800" dirty="0" err="1"/>
              <a:t>incrementers</a:t>
            </a:r>
            <a:r>
              <a:rPr lang="en-US" altLang="zh-CN" sz="1800" dirty="0"/>
              <a:t>, ...</a:t>
            </a:r>
          </a:p>
          <a:p>
            <a:pPr marL="168275" indent="-168275" eaLnBrk="1" hangingPunct="1"/>
            <a:r>
              <a:rPr lang="en-US" altLang="zh-CN" sz="1800" dirty="0"/>
              <a:t>Hardwired control (no </a:t>
            </a:r>
            <a:r>
              <a:rPr lang="en-US" altLang="zh-CN" sz="1800" dirty="0" err="1"/>
              <a:t>microcoding</a:t>
            </a:r>
            <a:r>
              <a:rPr lang="en-US" altLang="zh-CN" sz="1800" dirty="0"/>
              <a:t>)</a:t>
            </a:r>
          </a:p>
          <a:p>
            <a:pPr marL="168275" indent="-168275" eaLnBrk="1" hangingPunct="1"/>
            <a:r>
              <a:rPr lang="en-US" altLang="zh-CN" sz="1800" i="1" dirty="0">
                <a:solidFill>
                  <a:srgbClr val="FF0000"/>
                </a:solidFill>
              </a:rPr>
              <a:t>Scoreboard</a:t>
            </a:r>
            <a:r>
              <a:rPr lang="en-US" altLang="zh-CN" sz="1800" dirty="0"/>
              <a:t> for dynamic scheduling of instructions </a:t>
            </a:r>
          </a:p>
          <a:p>
            <a:pPr marL="168275" indent="-168275" eaLnBrk="1" hangingPunct="1"/>
            <a:r>
              <a:rPr lang="en-US" altLang="zh-CN" sz="1800" dirty="0"/>
              <a:t>Ten Peripheral Processors for </a:t>
            </a:r>
            <a:r>
              <a:rPr lang="en-US" altLang="zh-CN" sz="1800" dirty="0" err="1"/>
              <a:t>Input/Output</a:t>
            </a:r>
            <a:endParaRPr lang="en-US" altLang="zh-CN" sz="1800" dirty="0"/>
          </a:p>
          <a:p>
            <a:pPr marL="625475" lvl="1" eaLnBrk="1" hangingPunct="1"/>
            <a:r>
              <a:rPr lang="en-US" altLang="zh-CN" sz="1800" dirty="0"/>
              <a:t>a fast multi-threaded 12-bit integer ALU</a:t>
            </a:r>
          </a:p>
          <a:p>
            <a:pPr marL="168275" indent="-168275" eaLnBrk="1" hangingPunct="1"/>
            <a:r>
              <a:rPr lang="en-US" altLang="zh-CN" sz="1800" dirty="0"/>
              <a:t>Very fast clock, 10 MHz (FP add in 4 clocks)</a:t>
            </a:r>
          </a:p>
          <a:p>
            <a:pPr marL="168275" indent="-168275" eaLnBrk="1" hangingPunct="1"/>
            <a:r>
              <a:rPr lang="en-US" altLang="zh-CN" sz="1800" dirty="0"/>
              <a:t>&gt;400,000 transistors,  750 sq. ft., 5 tons, 150 kW, novel </a:t>
            </a:r>
            <a:r>
              <a:rPr lang="en-US" altLang="zh-CN" sz="1800" dirty="0" err="1"/>
              <a:t>freon</a:t>
            </a:r>
            <a:r>
              <a:rPr lang="en-US" altLang="zh-CN" sz="1800" dirty="0"/>
              <a:t>-based technology for cooling</a:t>
            </a:r>
          </a:p>
          <a:p>
            <a:pPr marL="168275" indent="-168275" eaLnBrk="1" hangingPunct="1"/>
            <a:r>
              <a:rPr lang="en-US" altLang="zh-CN" sz="1800" dirty="0">
                <a:solidFill>
                  <a:srgbClr val="0070C0"/>
                </a:solidFill>
              </a:rPr>
              <a:t>Fastest machine in world for 5 years (until 7600</a:t>
            </a:r>
            <a:r>
              <a:rPr lang="en-US" altLang="zh-CN" sz="1800" dirty="0"/>
              <a:t>)</a:t>
            </a:r>
          </a:p>
          <a:p>
            <a:pPr marL="625475" lvl="1" eaLnBrk="1" hangingPunct="1"/>
            <a:r>
              <a:rPr lang="en-US" altLang="zh-CN" sz="1800" dirty="0"/>
              <a:t>over 100 sold ($7-10M each)</a:t>
            </a:r>
          </a:p>
        </p:txBody>
      </p:sp>
      <p:sp>
        <p:nvSpPr>
          <p:cNvPr id="48130" name="Date Placeholder 3"/>
          <p:cNvSpPr>
            <a:spLocks noGrp="1"/>
          </p:cNvSpPr>
          <p:nvPr>
            <p:ph type="dt" sz="quarter" idx="10"/>
          </p:nvPr>
        </p:nvSpPr>
        <p:spPr>
          <a:xfrm>
            <a:off x="0" y="6248400"/>
            <a:ext cx="1905000" cy="279400"/>
          </a:xfrm>
        </p:spPr>
        <p:txBody>
          <a:bodyPr/>
          <a:lstStyle/>
          <a:p>
            <a:pPr>
              <a:defRPr/>
            </a:pPr>
            <a:fld id="{EAE85019-C556-403B-85FD-82E71525D0F4}" type="datetime1">
              <a:rPr lang="en-US" altLang="zh-CN" smtClean="0"/>
              <a:t>4/21/20</a:t>
            </a:fld>
            <a:endParaRPr lang="en-US"/>
          </a:p>
        </p:txBody>
      </p:sp>
      <p:sp>
        <p:nvSpPr>
          <p:cNvPr id="17413" name="Slide Number Placeholder 5"/>
          <p:cNvSpPr>
            <a:spLocks noGrp="1"/>
          </p:cNvSpPr>
          <p:nvPr>
            <p:ph type="sldNum" sz="quarter" idx="12"/>
          </p:nvPr>
        </p:nvSpPr>
        <p:spPr bwMode="auto">
          <a:xfrm>
            <a:off x="6553200" y="6565900"/>
            <a:ext cx="1905000" cy="292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E8CB8AF2-297E-40BA-9C87-EDA1B48EF404}"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12</a:t>
            </a:fld>
            <a:endParaRPr lang="en-US" altLang="zh-CN" sz="1200">
              <a:solidFill>
                <a:srgbClr val="FBBA03"/>
              </a:solidFill>
              <a:latin typeface="Calibri" panose="020F0502020204030204" pitchFamily="34" charset="0"/>
              <a:ea typeface="宋体" panose="02010600030101010101" pitchFamily="2" charset="-122"/>
            </a:endParaRPr>
          </a:p>
        </p:txBody>
      </p:sp>
      <p:pic>
        <p:nvPicPr>
          <p:cNvPr id="17414" name="Picture 4" descr="cd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62013"/>
            <a:ext cx="344487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5" descr="cdc66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75" y="3503613"/>
            <a:ext cx="3268663" cy="335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页脚占位符 7"/>
          <p:cNvSpPr>
            <a:spLocks noGrp="1"/>
          </p:cNvSpPr>
          <p:nvPr>
            <p:ph type="ftr" sz="quarter" idx="11"/>
          </p:nvPr>
        </p:nvSpPr>
        <p:spPr/>
        <p:txBody>
          <a:bodyPr/>
          <a:lstStyle/>
          <a:p>
            <a:pPr>
              <a:defRPr/>
            </a:pPr>
            <a:r>
              <a:rPr lang="zh-CN" altLang="en-US"/>
              <a:t>中国科学技术大学</a:t>
            </a:r>
          </a:p>
        </p:txBody>
      </p:sp>
    </p:spTree>
    <p:extLst>
      <p:ext uri="{BB962C8B-B14F-4D97-AF65-F5344CB8AC3E}">
        <p14:creationId xmlns:p14="http://schemas.microsoft.com/office/powerpoint/2010/main" val="2184202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a:t>IBM Memo on CDC6600</a:t>
            </a:r>
          </a:p>
        </p:txBody>
      </p:sp>
      <p:sp>
        <p:nvSpPr>
          <p:cNvPr id="1764355" name="Rectangle 3"/>
          <p:cNvSpPr>
            <a:spLocks noGrp="1" noChangeArrowheads="1"/>
          </p:cNvSpPr>
          <p:nvPr>
            <p:ph idx="1"/>
          </p:nvPr>
        </p:nvSpPr>
        <p:spPr/>
        <p:txBody>
          <a:bodyPr>
            <a:normAutofit fontScale="92500" lnSpcReduction="20000"/>
          </a:bodyPr>
          <a:lstStyle/>
          <a:p>
            <a:pPr marL="0" indent="0">
              <a:buNone/>
            </a:pPr>
            <a:r>
              <a:rPr lang="en-US" dirty="0"/>
              <a:t>Thomas Watson Jr., IBM CEO, August 1963:</a:t>
            </a:r>
          </a:p>
          <a:p>
            <a:pPr marL="457200" lvl="1" indent="0">
              <a:buNone/>
            </a:pPr>
            <a:r>
              <a:rPr lang="en-US" dirty="0"/>
              <a:t>	“Last week, Control Data ... announced the 6600 system. I understand that in the laboratory developing the system there are only 34 people including the janitor. Of these, 14 are engineers and 4 are programmers... Contrasting this modest effort with our vast development activities, I fail to understand why we have lost our industry leadership position by letting someone else offer the world's most powerful computer.”</a:t>
            </a:r>
          </a:p>
          <a:p>
            <a:pPr marL="0" indent="0">
              <a:buNone/>
            </a:pPr>
            <a:r>
              <a:rPr lang="en-US" dirty="0"/>
              <a:t> </a:t>
            </a:r>
          </a:p>
          <a:p>
            <a:pPr marL="0" indent="0">
              <a:buNone/>
            </a:pPr>
            <a:r>
              <a:rPr lang="en-US" dirty="0"/>
              <a:t>To which Cray replied: “It seems like Mr. Watson has answered his own question.”</a:t>
            </a:r>
          </a:p>
        </p:txBody>
      </p:sp>
      <p:sp>
        <p:nvSpPr>
          <p:cNvPr id="5" name="日期占位符 4"/>
          <p:cNvSpPr>
            <a:spLocks noGrp="1"/>
          </p:cNvSpPr>
          <p:nvPr>
            <p:ph type="dt" sz="half" idx="10"/>
          </p:nvPr>
        </p:nvSpPr>
        <p:spPr/>
        <p:txBody>
          <a:bodyPr/>
          <a:lstStyle/>
          <a:p>
            <a:fld id="{E8C0E4A1-C4D4-4626-8BE2-DE1333764D69}" type="datetime1">
              <a:rPr lang="en-US" altLang="zh-CN" smtClean="0"/>
              <a:t>4/21/20</a:t>
            </a:fld>
            <a:endParaRPr lang="zh-CN" altLang="en-US"/>
          </a:p>
        </p:txBody>
      </p:sp>
      <p:sp>
        <p:nvSpPr>
          <p:cNvPr id="6" name="页脚占位符 5"/>
          <p:cNvSpPr>
            <a:spLocks noGrp="1"/>
          </p:cNvSpPr>
          <p:nvPr>
            <p:ph type="ftr" sz="quarter" idx="11"/>
          </p:nvPr>
        </p:nvSpPr>
        <p:spPr/>
        <p:txBody>
          <a:bodyPr/>
          <a:lstStyle/>
          <a:p>
            <a:r>
              <a:rPr lang="zh-CN" altLang="en-US"/>
              <a:t>中国科学技术大学</a:t>
            </a:r>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13</a:t>
            </a:fld>
            <a:endParaRPr lang="zh-CN" altLang="en-US" dirty="0"/>
          </a:p>
        </p:txBody>
      </p:sp>
    </p:spTree>
    <p:extLst>
      <p:ext uri="{BB962C8B-B14F-4D97-AF65-F5344CB8AC3E}">
        <p14:creationId xmlns:p14="http://schemas.microsoft.com/office/powerpoint/2010/main" val="4080754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t>Supercomputer Applications</a:t>
            </a:r>
          </a:p>
        </p:txBody>
      </p:sp>
      <p:sp>
        <p:nvSpPr>
          <p:cNvPr id="21507" name="Text Box 3"/>
          <p:cNvSpPr>
            <a:spLocks noGrp="1" noChangeArrowheads="1"/>
          </p:cNvSpPr>
          <p:nvPr>
            <p:ph idx="1"/>
          </p:nvPr>
        </p:nvSpPr>
        <p:spPr/>
        <p:txBody>
          <a:bodyPr>
            <a:normAutofit fontScale="92500" lnSpcReduction="10000"/>
          </a:bodyPr>
          <a:lstStyle/>
          <a:p>
            <a:r>
              <a:rPr lang="ko-KR" altLang="en-US" dirty="0"/>
              <a:t> </a:t>
            </a:r>
            <a:r>
              <a:rPr lang="zh-CN" altLang="en-US" dirty="0"/>
              <a:t>典型应用领域</a:t>
            </a:r>
            <a:endParaRPr lang="en-US" altLang="ko-KR" dirty="0"/>
          </a:p>
          <a:p>
            <a:pPr lvl="1"/>
            <a:r>
              <a:rPr lang="en-US" altLang="ko-KR" dirty="0"/>
              <a:t> </a:t>
            </a:r>
            <a:r>
              <a:rPr lang="zh-CN" altLang="en-US" dirty="0"/>
              <a:t>军事研究领域（核武器研制、密码学）</a:t>
            </a:r>
            <a:endParaRPr lang="en-US" altLang="ko-KR" dirty="0"/>
          </a:p>
          <a:p>
            <a:pPr lvl="1"/>
            <a:r>
              <a:rPr lang="zh-CN" altLang="en-US" dirty="0"/>
              <a:t>科学研究</a:t>
            </a:r>
            <a:endParaRPr lang="en-US" altLang="ko-KR" dirty="0"/>
          </a:p>
          <a:p>
            <a:pPr lvl="1"/>
            <a:r>
              <a:rPr lang="en-US" altLang="ko-KR" dirty="0"/>
              <a:t> </a:t>
            </a:r>
            <a:r>
              <a:rPr lang="zh-CN" altLang="en-US" dirty="0"/>
              <a:t>天气预报</a:t>
            </a:r>
            <a:endParaRPr lang="en-US" altLang="ko-KR" dirty="0"/>
          </a:p>
          <a:p>
            <a:pPr lvl="1"/>
            <a:r>
              <a:rPr lang="en-US" altLang="ko-KR" dirty="0"/>
              <a:t> </a:t>
            </a:r>
            <a:r>
              <a:rPr lang="zh-CN" altLang="en-US" dirty="0"/>
              <a:t>石油勘探</a:t>
            </a:r>
            <a:endParaRPr lang="en-US" altLang="ko-KR" dirty="0"/>
          </a:p>
          <a:p>
            <a:pPr lvl="1"/>
            <a:r>
              <a:rPr lang="en-US" altLang="ko-KR" dirty="0"/>
              <a:t> </a:t>
            </a:r>
            <a:r>
              <a:rPr lang="zh-CN" altLang="en-US" dirty="0"/>
              <a:t>工业设计</a:t>
            </a:r>
            <a:r>
              <a:rPr lang="en-US" altLang="ko-KR" dirty="0"/>
              <a:t> (car crash simulation)</a:t>
            </a:r>
          </a:p>
          <a:p>
            <a:pPr lvl="1"/>
            <a:r>
              <a:rPr lang="en-US" altLang="ko-KR" dirty="0"/>
              <a:t> </a:t>
            </a:r>
            <a:r>
              <a:rPr lang="zh-CN" altLang="en-US" dirty="0"/>
              <a:t>生物信息学</a:t>
            </a:r>
            <a:endParaRPr lang="en-US" altLang="ko-KR" dirty="0"/>
          </a:p>
          <a:p>
            <a:pPr lvl="1"/>
            <a:r>
              <a:rPr lang="zh-CN" altLang="en-US" dirty="0"/>
              <a:t>密码学</a:t>
            </a:r>
            <a:endParaRPr lang="en-US" altLang="ko-KR" dirty="0"/>
          </a:p>
          <a:p>
            <a:r>
              <a:rPr lang="zh-CN" altLang="en-US" dirty="0"/>
              <a:t>均涉及大量的数据集处理</a:t>
            </a:r>
            <a:endParaRPr lang="en-US" altLang="ko-KR" dirty="0"/>
          </a:p>
          <a:p>
            <a:r>
              <a:rPr lang="en-US" altLang="zh-CN" dirty="0">
                <a:solidFill>
                  <a:srgbClr val="C00000"/>
                </a:solidFill>
              </a:rPr>
              <a:t>70-80</a:t>
            </a:r>
            <a:r>
              <a:rPr lang="zh-CN" altLang="en-US" dirty="0">
                <a:solidFill>
                  <a:srgbClr val="C00000"/>
                </a:solidFill>
              </a:rPr>
              <a:t>年代</a:t>
            </a:r>
            <a:r>
              <a:rPr lang="en-US" altLang="zh-CN" dirty="0">
                <a:solidFill>
                  <a:srgbClr val="C00000"/>
                </a:solidFill>
              </a:rPr>
              <a:t>Supe</a:t>
            </a:r>
            <a:r>
              <a:rPr lang="en-US" altLang="ko-KR" dirty="0">
                <a:solidFill>
                  <a:srgbClr val="C00000"/>
                </a:solidFill>
              </a:rPr>
              <a:t>rcomputer </a:t>
            </a:r>
            <a:r>
              <a:rPr lang="en-US" altLang="zh-CN" dirty="0">
                <a:solidFill>
                  <a:srgbClr val="C00000"/>
                </a:solidFill>
                <a:sym typeface="Symbol" panose="05050102010706020507" pitchFamily="18" charset="2"/>
              </a:rPr>
              <a:t>= </a:t>
            </a:r>
            <a:r>
              <a:rPr lang="en-US" altLang="ko-KR" dirty="0">
                <a:solidFill>
                  <a:srgbClr val="C00000"/>
                </a:solidFill>
              </a:rPr>
              <a:t>Vector Machine</a:t>
            </a:r>
          </a:p>
          <a:p>
            <a:endParaRPr lang="ko-KR" altLang="en-US" dirty="0"/>
          </a:p>
        </p:txBody>
      </p:sp>
      <p:sp>
        <p:nvSpPr>
          <p:cNvPr id="6" name="日期占位符 5"/>
          <p:cNvSpPr>
            <a:spLocks noGrp="1"/>
          </p:cNvSpPr>
          <p:nvPr>
            <p:ph type="dt" sz="half" idx="10"/>
          </p:nvPr>
        </p:nvSpPr>
        <p:spPr/>
        <p:txBody>
          <a:bodyPr/>
          <a:lstStyle/>
          <a:p>
            <a:pPr>
              <a:defRPr/>
            </a:pPr>
            <a:fld id="{51B8A467-4916-4EFC-B33B-AAB83F6090CC}" type="datetime1">
              <a:rPr lang="en-US" altLang="zh-CN" smtClean="0"/>
              <a:t>4/21/20</a:t>
            </a:fld>
            <a:endParaRPr lang="zh-CN" altLang="en-US"/>
          </a:p>
        </p:txBody>
      </p:sp>
      <p:sp>
        <p:nvSpPr>
          <p:cNvPr id="7" name="页脚占位符 6"/>
          <p:cNvSpPr>
            <a:spLocks noGrp="1"/>
          </p:cNvSpPr>
          <p:nvPr>
            <p:ph type="ftr" sz="quarter" idx="11"/>
          </p:nvPr>
        </p:nvSpPr>
        <p:spPr/>
        <p:txBody>
          <a:bodyPr/>
          <a:lstStyle/>
          <a:p>
            <a:pPr>
              <a:defRPr/>
            </a:pPr>
            <a:r>
              <a:rPr lang="zh-CN" altLang="en-US"/>
              <a:t>中国科学技术大学</a:t>
            </a:r>
          </a:p>
        </p:txBody>
      </p:sp>
      <p:sp>
        <p:nvSpPr>
          <p:cNvPr id="21510" name="灯片编号占位符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EA6FA41A-D555-4E19-8133-4F13D9D21DF4}"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14</a:t>
            </a:fld>
            <a:endParaRPr lang="zh-CN" altLang="en-US" sz="120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82302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a:t>向量处理机的基本特性</a:t>
            </a:r>
          </a:p>
        </p:txBody>
      </p:sp>
      <p:sp>
        <p:nvSpPr>
          <p:cNvPr id="25603" name="Rectangle 3"/>
          <p:cNvSpPr>
            <a:spLocks noGrp="1" noChangeArrowheads="1"/>
          </p:cNvSpPr>
          <p:nvPr>
            <p:ph idx="1"/>
          </p:nvPr>
        </p:nvSpPr>
        <p:spPr/>
        <p:txBody>
          <a:bodyPr>
            <a:normAutofit lnSpcReduction="10000"/>
          </a:bodyPr>
          <a:lstStyle/>
          <a:p>
            <a:r>
              <a:rPr lang="zh-CN" altLang="en-US" sz="2400" dirty="0"/>
              <a:t>基本思想：两个向量的对应分量进行运算，产生一个结果向量。</a:t>
            </a:r>
          </a:p>
          <a:p>
            <a:r>
              <a:rPr lang="zh-CN" altLang="en-US" sz="2400" dirty="0"/>
              <a:t>简单的一条向量指令包含了多个操作</a:t>
            </a:r>
            <a:r>
              <a:rPr lang="en-US" altLang="zh-CN" sz="2400" dirty="0"/>
              <a:t>=&gt; fewer instruction fetches</a:t>
            </a:r>
          </a:p>
          <a:p>
            <a:r>
              <a:rPr lang="zh-CN" altLang="en-US" sz="2400" dirty="0"/>
              <a:t>每一结果独立于前面的结果</a:t>
            </a:r>
            <a:endParaRPr lang="en-US" altLang="zh-CN" sz="2400" dirty="0"/>
          </a:p>
          <a:p>
            <a:pPr lvl="1"/>
            <a:r>
              <a:rPr lang="zh-CN" altLang="en-US" sz="2000" dirty="0"/>
              <a:t>长流水线，编译器保证操作间没有相关性 </a:t>
            </a:r>
            <a:endParaRPr lang="en-US" altLang="zh-CN" sz="2000" dirty="0"/>
          </a:p>
          <a:p>
            <a:pPr lvl="1"/>
            <a:r>
              <a:rPr lang="zh-CN" altLang="en-US" sz="2000" dirty="0">
                <a:solidFill>
                  <a:srgbClr val="0070C0"/>
                </a:solidFill>
              </a:rPr>
              <a:t>硬件仅需检测两条向量指令间的相关性</a:t>
            </a:r>
            <a:endParaRPr lang="en-US" altLang="zh-CN" sz="2000" dirty="0">
              <a:solidFill>
                <a:srgbClr val="0070C0"/>
              </a:solidFill>
            </a:endParaRPr>
          </a:p>
          <a:p>
            <a:pPr lvl="1"/>
            <a:r>
              <a:rPr lang="en-US" altLang="zh-CN" sz="2000" dirty="0"/>
              <a:t> </a:t>
            </a:r>
            <a:r>
              <a:rPr lang="zh-CN" altLang="en-US" sz="2000" dirty="0"/>
              <a:t>较高的时钟频率</a:t>
            </a:r>
          </a:p>
          <a:p>
            <a:r>
              <a:rPr lang="zh-CN" altLang="en-US" sz="2400" dirty="0"/>
              <a:t>向量指令以已知的模式访问存储器</a:t>
            </a:r>
            <a:endParaRPr lang="en-US" altLang="zh-CN" sz="2400" dirty="0"/>
          </a:p>
          <a:p>
            <a:pPr lvl="1"/>
            <a:r>
              <a:rPr lang="zh-CN" altLang="en-US" sz="2000" dirty="0"/>
              <a:t>可有效发挥</a:t>
            </a:r>
            <a:r>
              <a:rPr lang="zh-CN" altLang="en-US" sz="2000" dirty="0">
                <a:solidFill>
                  <a:srgbClr val="0070C0"/>
                </a:solidFill>
              </a:rPr>
              <a:t>多体交叉存储器</a:t>
            </a:r>
            <a:r>
              <a:rPr lang="zh-CN" altLang="en-US" sz="2000" dirty="0"/>
              <a:t>的优势</a:t>
            </a:r>
            <a:r>
              <a:rPr lang="en-US" altLang="zh-CN" sz="2000" dirty="0"/>
              <a:t>	</a:t>
            </a:r>
          </a:p>
          <a:p>
            <a:pPr lvl="1"/>
            <a:r>
              <a:rPr lang="zh-CN" altLang="en-US" sz="2000" dirty="0"/>
              <a:t>可通过重叠减少存储器操作的延时</a:t>
            </a:r>
            <a:r>
              <a:rPr lang="en-US" altLang="zh-CN" sz="2000" dirty="0"/>
              <a:t> ­ 64 elements</a:t>
            </a:r>
          </a:p>
          <a:p>
            <a:pPr lvl="1"/>
            <a:r>
              <a:rPr lang="zh-CN" altLang="en-US" sz="2000" dirty="0"/>
              <a:t>不需要数据</a:t>
            </a:r>
            <a:r>
              <a:rPr lang="en-US" altLang="zh-CN" sz="2000" dirty="0"/>
              <a:t>Cache! (</a:t>
            </a:r>
            <a:r>
              <a:rPr lang="zh-CN" altLang="en-US" sz="2000" dirty="0"/>
              <a:t>仅使用指令</a:t>
            </a:r>
            <a:r>
              <a:rPr lang="en-US" altLang="zh-CN" sz="2000" dirty="0"/>
              <a:t>cache)</a:t>
            </a:r>
          </a:p>
          <a:p>
            <a:r>
              <a:rPr lang="zh-CN" altLang="en-US" sz="2400" dirty="0"/>
              <a:t>在流水线控制中</a:t>
            </a:r>
            <a:r>
              <a:rPr lang="zh-CN" altLang="en-US" sz="2400" dirty="0">
                <a:solidFill>
                  <a:srgbClr val="0070C0"/>
                </a:solidFill>
              </a:rPr>
              <a:t>减少了控制相关</a:t>
            </a:r>
            <a:endParaRPr lang="en-US" altLang="zh-CN" sz="2400" dirty="0">
              <a:solidFill>
                <a:srgbClr val="0070C0"/>
              </a:solidFill>
            </a:endParaRPr>
          </a:p>
        </p:txBody>
      </p:sp>
      <p:sp>
        <p:nvSpPr>
          <p:cNvPr id="4" name="日期占位符 3"/>
          <p:cNvSpPr>
            <a:spLocks noGrp="1"/>
          </p:cNvSpPr>
          <p:nvPr>
            <p:ph type="dt" sz="half" idx="10"/>
          </p:nvPr>
        </p:nvSpPr>
        <p:spPr/>
        <p:txBody>
          <a:bodyPr/>
          <a:lstStyle/>
          <a:p>
            <a:pPr>
              <a:defRPr/>
            </a:pPr>
            <a:fld id="{F6F441BA-B1E3-428D-820E-0CA0AE179CE0}" type="datetime1">
              <a:rPr lang="en-US" altLang="zh-CN" smtClean="0"/>
              <a:t>4/21/20</a:t>
            </a:fld>
            <a:endParaRPr lang="zh-CN" altLang="en-US"/>
          </a:p>
        </p:txBody>
      </p:sp>
      <p:sp>
        <p:nvSpPr>
          <p:cNvPr id="6" name="页脚占位符 5"/>
          <p:cNvSpPr>
            <a:spLocks noGrp="1"/>
          </p:cNvSpPr>
          <p:nvPr>
            <p:ph type="ftr" sz="quarter" idx="11"/>
          </p:nvPr>
        </p:nvSpPr>
        <p:spPr/>
        <p:txBody>
          <a:bodyPr/>
          <a:lstStyle/>
          <a:p>
            <a:pPr>
              <a:defRPr/>
            </a:pPr>
            <a:r>
              <a:rPr lang="zh-CN" altLang="en-US"/>
              <a:t>中国科学技术大学</a:t>
            </a:r>
          </a:p>
        </p:txBody>
      </p:sp>
      <p:sp>
        <p:nvSpPr>
          <p:cNvPr id="25606" name="灯片编号占位符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B92D3618-652B-4EEF-9C51-22AA5956B700}"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15</a:t>
            </a:fld>
            <a:endParaRPr lang="zh-CN" altLang="en-US" sz="120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670848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a:t>向量处理机的基本结构</a:t>
            </a:r>
          </a:p>
        </p:txBody>
      </p:sp>
      <p:sp>
        <p:nvSpPr>
          <p:cNvPr id="27651" name="Rectangle 3"/>
          <p:cNvSpPr>
            <a:spLocks noGrp="1" noChangeArrowheads="1"/>
          </p:cNvSpPr>
          <p:nvPr>
            <p:ph idx="1"/>
          </p:nvPr>
        </p:nvSpPr>
        <p:spPr>
          <a:xfrm>
            <a:off x="457199" y="1258432"/>
            <a:ext cx="8414951" cy="5051833"/>
          </a:xfrm>
        </p:spPr>
        <p:txBody>
          <a:bodyPr/>
          <a:lstStyle/>
          <a:p>
            <a:r>
              <a:rPr lang="en-US" altLang="zh-CN" sz="2400" i="1" dirty="0">
                <a:solidFill>
                  <a:schemeClr val="hlink"/>
                </a:solidFill>
              </a:rPr>
              <a:t>memory-memory vector processors: </a:t>
            </a:r>
            <a:r>
              <a:rPr lang="zh-CN" altLang="en-US" dirty="0"/>
              <a:t>所有的向量操作是存储器到存储器</a:t>
            </a:r>
            <a:endParaRPr lang="en-US" altLang="zh-CN" dirty="0"/>
          </a:p>
          <a:p>
            <a:r>
              <a:rPr lang="en-US" altLang="zh-CN" sz="2400" i="1" dirty="0">
                <a:solidFill>
                  <a:schemeClr val="hlink"/>
                </a:solidFill>
              </a:rPr>
              <a:t>vector-register processors: </a:t>
            </a:r>
            <a:r>
              <a:rPr lang="zh-CN" altLang="en-US" dirty="0"/>
              <a:t>除了</a:t>
            </a:r>
            <a:r>
              <a:rPr lang="en-US" altLang="zh-CN" dirty="0"/>
              <a:t>load </a:t>
            </a:r>
            <a:r>
              <a:rPr lang="zh-CN" altLang="en-US" dirty="0"/>
              <a:t>和</a:t>
            </a:r>
            <a:r>
              <a:rPr lang="en-US" altLang="zh-CN" dirty="0"/>
              <a:t>store</a:t>
            </a:r>
            <a:r>
              <a:rPr lang="zh-CN" altLang="en-US" dirty="0"/>
              <a:t>操作外，所有的操作是向量寄存器与向量寄存器间的操作</a:t>
            </a:r>
            <a:endParaRPr lang="en-US" altLang="zh-CN" dirty="0"/>
          </a:p>
          <a:p>
            <a:pPr lvl="1"/>
            <a:r>
              <a:rPr lang="en-US" altLang="zh-CN" dirty="0"/>
              <a:t>	</a:t>
            </a:r>
            <a:r>
              <a:rPr lang="zh-CN" altLang="en-US" dirty="0"/>
              <a:t>向量机的</a:t>
            </a:r>
            <a:r>
              <a:rPr lang="en-US" altLang="zh-CN" dirty="0"/>
              <a:t>Load/Store</a:t>
            </a:r>
            <a:r>
              <a:rPr lang="zh-CN" altLang="en-US" dirty="0"/>
              <a:t>结构</a:t>
            </a:r>
            <a:endParaRPr lang="en-US" altLang="zh-CN" dirty="0"/>
          </a:p>
          <a:p>
            <a:pPr lvl="1"/>
            <a:r>
              <a:rPr lang="en-US" altLang="zh-CN" dirty="0"/>
              <a:t>	1980</a:t>
            </a:r>
            <a:r>
              <a:rPr lang="zh-CN" altLang="en-US" dirty="0"/>
              <a:t>年以后的所有的向量处理机都是这种结构</a:t>
            </a:r>
            <a:r>
              <a:rPr lang="en-US" altLang="zh-CN" dirty="0"/>
              <a:t>: 	Cray, Convex, Fujitsu, Hitachi, NEC</a:t>
            </a:r>
          </a:p>
          <a:p>
            <a:pPr lvl="1"/>
            <a:r>
              <a:rPr lang="en-US" altLang="zh-CN" dirty="0"/>
              <a:t>   </a:t>
            </a:r>
            <a:r>
              <a:rPr lang="zh-CN" altLang="en-US" dirty="0"/>
              <a:t>我们也主要针对这种结构</a:t>
            </a:r>
            <a:endParaRPr lang="en-US" altLang="zh-CN" dirty="0"/>
          </a:p>
        </p:txBody>
      </p:sp>
      <p:sp>
        <p:nvSpPr>
          <p:cNvPr id="4" name="日期占位符 3"/>
          <p:cNvSpPr>
            <a:spLocks noGrp="1"/>
          </p:cNvSpPr>
          <p:nvPr>
            <p:ph type="dt" sz="half" idx="10"/>
          </p:nvPr>
        </p:nvSpPr>
        <p:spPr/>
        <p:txBody>
          <a:bodyPr/>
          <a:lstStyle/>
          <a:p>
            <a:pPr>
              <a:defRPr/>
            </a:pPr>
            <a:fld id="{8B22A0E1-25E2-4973-95CA-882FFF6298CE}" type="datetime1">
              <a:rPr lang="en-US" altLang="zh-CN" smtClean="0"/>
              <a:t>4/21/20</a:t>
            </a:fld>
            <a:endParaRPr lang="zh-CN" altLang="en-US"/>
          </a:p>
        </p:txBody>
      </p:sp>
      <p:sp>
        <p:nvSpPr>
          <p:cNvPr id="6" name="页脚占位符 5"/>
          <p:cNvSpPr>
            <a:spLocks noGrp="1"/>
          </p:cNvSpPr>
          <p:nvPr>
            <p:ph type="ftr" sz="quarter" idx="11"/>
          </p:nvPr>
        </p:nvSpPr>
        <p:spPr/>
        <p:txBody>
          <a:bodyPr/>
          <a:lstStyle/>
          <a:p>
            <a:pPr>
              <a:defRPr/>
            </a:pPr>
            <a:r>
              <a:rPr lang="zh-CN" altLang="en-US"/>
              <a:t>中国科学技术大学</a:t>
            </a:r>
          </a:p>
        </p:txBody>
      </p:sp>
      <p:sp>
        <p:nvSpPr>
          <p:cNvPr id="27654" name="灯片编号占位符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CD3D7DC2-66DB-40F1-9073-932E992F5326}"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16</a:t>
            </a:fld>
            <a:endParaRPr lang="zh-CN" altLang="en-US" sz="120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5893007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altLang="ko-KR" sz="3600"/>
              <a:t>Vector Memory-Memory versus Vector Register Machines</a:t>
            </a:r>
          </a:p>
        </p:txBody>
      </p:sp>
      <p:sp>
        <p:nvSpPr>
          <p:cNvPr id="29699" name="Rectangle 3"/>
          <p:cNvSpPr>
            <a:spLocks noGrp="1" noChangeArrowheads="1"/>
          </p:cNvSpPr>
          <p:nvPr>
            <p:ph idx="1"/>
          </p:nvPr>
        </p:nvSpPr>
        <p:spPr/>
        <p:txBody>
          <a:bodyPr/>
          <a:lstStyle/>
          <a:p>
            <a:r>
              <a:rPr lang="zh-CN" altLang="en-US" sz="2000" dirty="0"/>
              <a:t>存储器</a:t>
            </a:r>
            <a:r>
              <a:rPr lang="en-US" altLang="zh-CN" sz="2000" dirty="0"/>
              <a:t>-</a:t>
            </a:r>
            <a:r>
              <a:rPr lang="zh-CN" altLang="en-US" sz="2000" dirty="0"/>
              <a:t>存储器型向量机所有指令操作的操作数来源于存储器</a:t>
            </a:r>
            <a:endParaRPr lang="en-US" altLang="ko-KR" sz="2000" dirty="0"/>
          </a:p>
          <a:p>
            <a:r>
              <a:rPr lang="zh-CN" altLang="en-US" sz="2000" dirty="0"/>
              <a:t>第一台向量机</a:t>
            </a:r>
            <a:r>
              <a:rPr lang="en-US" altLang="ko-KR" sz="2000" dirty="0"/>
              <a:t> CDC Star-100 (‘73) and TI ASC (‘71), </a:t>
            </a:r>
            <a:r>
              <a:rPr lang="zh-CN" altLang="en-US" sz="2000" dirty="0"/>
              <a:t>是存储器</a:t>
            </a:r>
            <a:r>
              <a:rPr lang="en-US" altLang="zh-CN" sz="2000" dirty="0"/>
              <a:t>-</a:t>
            </a:r>
            <a:r>
              <a:rPr lang="zh-CN" altLang="en-US" sz="2000" dirty="0"/>
              <a:t>存储器型机器</a:t>
            </a:r>
            <a:endParaRPr lang="en-US" altLang="ko-KR" sz="2000" dirty="0"/>
          </a:p>
          <a:p>
            <a:r>
              <a:rPr lang="en-US" altLang="ko-KR" sz="2000" dirty="0"/>
              <a:t>Cray-1 (’76) </a:t>
            </a:r>
            <a:r>
              <a:rPr lang="zh-CN" altLang="en-US" sz="2000" dirty="0"/>
              <a:t>是第一台寄存器型向量机</a:t>
            </a:r>
            <a:endParaRPr lang="en-US" altLang="ko-KR" sz="2000" dirty="0"/>
          </a:p>
        </p:txBody>
      </p:sp>
      <p:sp>
        <p:nvSpPr>
          <p:cNvPr id="22" name="日期占位符 21"/>
          <p:cNvSpPr>
            <a:spLocks noGrp="1"/>
          </p:cNvSpPr>
          <p:nvPr>
            <p:ph type="dt" sz="half" idx="10"/>
          </p:nvPr>
        </p:nvSpPr>
        <p:spPr/>
        <p:txBody>
          <a:bodyPr/>
          <a:lstStyle/>
          <a:p>
            <a:pPr>
              <a:defRPr/>
            </a:pPr>
            <a:fld id="{4ABA301E-4BA8-47F1-B985-88BBE5105416}" type="datetime1">
              <a:rPr lang="en-US" altLang="zh-CN" smtClean="0"/>
              <a:t>4/21/20</a:t>
            </a:fld>
            <a:endParaRPr lang="zh-CN" altLang="en-US"/>
          </a:p>
        </p:txBody>
      </p:sp>
      <p:sp>
        <p:nvSpPr>
          <p:cNvPr id="23" name="页脚占位符 22"/>
          <p:cNvSpPr>
            <a:spLocks noGrp="1"/>
          </p:cNvSpPr>
          <p:nvPr>
            <p:ph type="ftr" sz="quarter" idx="11"/>
          </p:nvPr>
        </p:nvSpPr>
        <p:spPr/>
        <p:txBody>
          <a:bodyPr/>
          <a:lstStyle/>
          <a:p>
            <a:pPr>
              <a:defRPr/>
            </a:pPr>
            <a:r>
              <a:rPr lang="zh-CN" altLang="en-US"/>
              <a:t>中国科学技术大学</a:t>
            </a:r>
          </a:p>
        </p:txBody>
      </p:sp>
      <p:grpSp>
        <p:nvGrpSpPr>
          <p:cNvPr id="29702" name="Group 4"/>
          <p:cNvGrpSpPr>
            <a:grpSpLocks/>
          </p:cNvGrpSpPr>
          <p:nvPr/>
        </p:nvGrpSpPr>
        <p:grpSpPr bwMode="auto">
          <a:xfrm>
            <a:off x="381000" y="3330575"/>
            <a:ext cx="3200400" cy="2073275"/>
            <a:chOff x="240" y="2073"/>
            <a:chExt cx="2016" cy="1306"/>
          </a:xfrm>
        </p:grpSpPr>
        <p:sp>
          <p:nvSpPr>
            <p:cNvPr id="29715" name="Text Box 5"/>
            <p:cNvSpPr txBox="1">
              <a:spLocks noChangeArrowheads="1"/>
            </p:cNvSpPr>
            <p:nvPr/>
          </p:nvSpPr>
          <p:spPr bwMode="auto">
            <a:xfrm>
              <a:off x="288" y="2316"/>
              <a:ext cx="1931" cy="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20000"/>
                </a:spcBef>
                <a:buFontTx/>
                <a:buNone/>
              </a:pPr>
              <a:r>
                <a:rPr lang="en-US" altLang="ko-KR" sz="1800" b="1" dirty="0">
                  <a:latin typeface="Courier New" panose="02070309020205020404" pitchFamily="49" charset="0"/>
                  <a:ea typeface="Gulim" pitchFamily="34" charset="-127"/>
                </a:rPr>
                <a:t>for (</a:t>
              </a:r>
              <a:r>
                <a:rPr lang="en-US" altLang="ko-KR" sz="1800" b="1" dirty="0" err="1">
                  <a:latin typeface="Courier New" panose="02070309020205020404" pitchFamily="49" charset="0"/>
                  <a:ea typeface="Gulim" pitchFamily="34" charset="-127"/>
                </a:rPr>
                <a:t>i</a:t>
              </a:r>
              <a:r>
                <a:rPr lang="en-US" altLang="ko-KR" sz="1800" b="1" dirty="0">
                  <a:latin typeface="Courier New" panose="02070309020205020404" pitchFamily="49" charset="0"/>
                  <a:ea typeface="Gulim" pitchFamily="34" charset="-127"/>
                </a:rPr>
                <a:t>=0; </a:t>
              </a:r>
              <a:r>
                <a:rPr lang="en-US" altLang="ko-KR" sz="1800" b="1" dirty="0" err="1">
                  <a:latin typeface="Courier New" panose="02070309020205020404" pitchFamily="49" charset="0"/>
                  <a:ea typeface="Gulim" pitchFamily="34" charset="-127"/>
                </a:rPr>
                <a:t>i</a:t>
              </a:r>
              <a:r>
                <a:rPr lang="en-US" altLang="ko-KR" sz="1800" b="1" dirty="0">
                  <a:latin typeface="Courier New" panose="02070309020205020404" pitchFamily="49" charset="0"/>
                  <a:ea typeface="Gulim" pitchFamily="34" charset="-127"/>
                </a:rPr>
                <a:t>&lt;N; </a:t>
              </a:r>
              <a:r>
                <a:rPr lang="en-US" altLang="ko-KR" sz="1800" b="1" dirty="0" err="1">
                  <a:latin typeface="Courier New" panose="02070309020205020404" pitchFamily="49" charset="0"/>
                  <a:ea typeface="Gulim" pitchFamily="34" charset="-127"/>
                </a:rPr>
                <a:t>i</a:t>
              </a:r>
              <a:r>
                <a:rPr lang="en-US" altLang="ko-KR" sz="1800" b="1" dirty="0">
                  <a:latin typeface="Courier New" panose="02070309020205020404" pitchFamily="49" charset="0"/>
                  <a:ea typeface="Gulim" pitchFamily="34" charset="-127"/>
                </a:rPr>
                <a:t>++)</a:t>
              </a:r>
            </a:p>
            <a:p>
              <a:pPr eaLnBrk="1" hangingPunct="1">
                <a:lnSpc>
                  <a:spcPct val="100000"/>
                </a:lnSpc>
                <a:spcBef>
                  <a:spcPct val="20000"/>
                </a:spcBef>
                <a:buFontTx/>
                <a:buNone/>
              </a:pPr>
              <a:r>
                <a:rPr lang="en-US" altLang="ko-KR" sz="1800" b="1" dirty="0">
                  <a:latin typeface="Courier New" panose="02070309020205020404" pitchFamily="49" charset="0"/>
                  <a:ea typeface="Gulim" pitchFamily="34" charset="-127"/>
                </a:rPr>
                <a:t>{</a:t>
              </a:r>
            </a:p>
            <a:p>
              <a:pPr eaLnBrk="1" hangingPunct="1">
                <a:lnSpc>
                  <a:spcPct val="100000"/>
                </a:lnSpc>
                <a:spcBef>
                  <a:spcPct val="20000"/>
                </a:spcBef>
                <a:buFontTx/>
                <a:buNone/>
              </a:pPr>
              <a:r>
                <a:rPr lang="en-US" altLang="ko-KR" sz="1800" b="1" dirty="0">
                  <a:latin typeface="Courier New" panose="02070309020205020404" pitchFamily="49" charset="0"/>
                  <a:ea typeface="Gulim" pitchFamily="34" charset="-127"/>
                </a:rPr>
                <a:t>  C[</a:t>
              </a:r>
              <a:r>
                <a:rPr lang="en-US" altLang="ko-KR" sz="1800" b="1" dirty="0" err="1">
                  <a:latin typeface="Courier New" panose="02070309020205020404" pitchFamily="49" charset="0"/>
                  <a:ea typeface="Gulim" pitchFamily="34" charset="-127"/>
                </a:rPr>
                <a:t>i</a:t>
              </a:r>
              <a:r>
                <a:rPr lang="en-US" altLang="ko-KR" sz="1800" b="1" dirty="0">
                  <a:latin typeface="Courier New" panose="02070309020205020404" pitchFamily="49" charset="0"/>
                  <a:ea typeface="Gulim" pitchFamily="34" charset="-127"/>
                </a:rPr>
                <a:t>] = A[</a:t>
              </a:r>
              <a:r>
                <a:rPr lang="en-US" altLang="ko-KR" sz="1800" b="1" dirty="0" err="1">
                  <a:latin typeface="Courier New" panose="02070309020205020404" pitchFamily="49" charset="0"/>
                  <a:ea typeface="Gulim" pitchFamily="34" charset="-127"/>
                </a:rPr>
                <a:t>i</a:t>
              </a:r>
              <a:r>
                <a:rPr lang="en-US" altLang="ko-KR" sz="1800" b="1" dirty="0">
                  <a:latin typeface="Courier New" panose="02070309020205020404" pitchFamily="49" charset="0"/>
                  <a:ea typeface="Gulim" pitchFamily="34" charset="-127"/>
                </a:rPr>
                <a:t>] + B[</a:t>
              </a:r>
              <a:r>
                <a:rPr lang="en-US" altLang="ko-KR" sz="1800" b="1" dirty="0" err="1">
                  <a:latin typeface="Courier New" panose="02070309020205020404" pitchFamily="49" charset="0"/>
                  <a:ea typeface="Gulim" pitchFamily="34" charset="-127"/>
                </a:rPr>
                <a:t>i</a:t>
              </a:r>
              <a:r>
                <a:rPr lang="en-US" altLang="ko-KR" sz="1800" b="1" dirty="0">
                  <a:latin typeface="Courier New" panose="02070309020205020404" pitchFamily="49" charset="0"/>
                  <a:ea typeface="Gulim" pitchFamily="34" charset="-127"/>
                </a:rPr>
                <a:t>];</a:t>
              </a:r>
            </a:p>
            <a:p>
              <a:pPr eaLnBrk="1" hangingPunct="1">
                <a:lnSpc>
                  <a:spcPct val="100000"/>
                </a:lnSpc>
                <a:spcBef>
                  <a:spcPct val="20000"/>
                </a:spcBef>
                <a:buFontTx/>
                <a:buNone/>
              </a:pPr>
              <a:r>
                <a:rPr lang="en-US" altLang="ko-KR" sz="1800" b="1" dirty="0">
                  <a:latin typeface="Courier New" panose="02070309020205020404" pitchFamily="49" charset="0"/>
                  <a:ea typeface="Gulim" pitchFamily="34" charset="-127"/>
                </a:rPr>
                <a:t>  D[</a:t>
              </a:r>
              <a:r>
                <a:rPr lang="en-US" altLang="ko-KR" sz="1800" b="1" dirty="0" err="1">
                  <a:latin typeface="Courier New" panose="02070309020205020404" pitchFamily="49" charset="0"/>
                  <a:ea typeface="Gulim" pitchFamily="34" charset="-127"/>
                </a:rPr>
                <a:t>i</a:t>
              </a:r>
              <a:r>
                <a:rPr lang="en-US" altLang="ko-KR" sz="1800" b="1" dirty="0">
                  <a:latin typeface="Courier New" panose="02070309020205020404" pitchFamily="49" charset="0"/>
                  <a:ea typeface="Gulim" pitchFamily="34" charset="-127"/>
                </a:rPr>
                <a:t>] = A[</a:t>
              </a:r>
              <a:r>
                <a:rPr lang="en-US" altLang="ko-KR" sz="1800" b="1" dirty="0" err="1">
                  <a:latin typeface="Courier New" panose="02070309020205020404" pitchFamily="49" charset="0"/>
                  <a:ea typeface="Gulim" pitchFamily="34" charset="-127"/>
                </a:rPr>
                <a:t>i</a:t>
              </a:r>
              <a:r>
                <a:rPr lang="en-US" altLang="ko-KR" sz="1800" b="1" dirty="0">
                  <a:latin typeface="Courier New" panose="02070309020205020404" pitchFamily="49" charset="0"/>
                  <a:ea typeface="Gulim" pitchFamily="34" charset="-127"/>
                </a:rPr>
                <a:t>] - B[</a:t>
              </a:r>
              <a:r>
                <a:rPr lang="en-US" altLang="ko-KR" sz="1800" b="1" dirty="0" err="1">
                  <a:latin typeface="Courier New" panose="02070309020205020404" pitchFamily="49" charset="0"/>
                  <a:ea typeface="Gulim" pitchFamily="34" charset="-127"/>
                </a:rPr>
                <a:t>i</a:t>
              </a:r>
              <a:r>
                <a:rPr lang="en-US" altLang="ko-KR" sz="1800" b="1" dirty="0">
                  <a:latin typeface="Courier New" panose="02070309020205020404" pitchFamily="49" charset="0"/>
                  <a:ea typeface="Gulim" pitchFamily="34" charset="-127"/>
                </a:rPr>
                <a:t>];</a:t>
              </a:r>
            </a:p>
            <a:p>
              <a:pPr eaLnBrk="1" hangingPunct="1">
                <a:lnSpc>
                  <a:spcPct val="100000"/>
                </a:lnSpc>
                <a:spcBef>
                  <a:spcPct val="20000"/>
                </a:spcBef>
                <a:buFontTx/>
                <a:buNone/>
              </a:pPr>
              <a:r>
                <a:rPr lang="en-US" altLang="ko-KR" sz="1800" b="1" dirty="0">
                  <a:latin typeface="Courier New" panose="02070309020205020404" pitchFamily="49" charset="0"/>
                  <a:ea typeface="Gulim" pitchFamily="34" charset="-127"/>
                </a:rPr>
                <a:t>}</a:t>
              </a:r>
            </a:p>
          </p:txBody>
        </p:sp>
        <p:sp>
          <p:nvSpPr>
            <p:cNvPr id="29716" name="Text Box 6"/>
            <p:cNvSpPr txBox="1">
              <a:spLocks noChangeArrowheads="1"/>
            </p:cNvSpPr>
            <p:nvPr/>
          </p:nvSpPr>
          <p:spPr bwMode="auto">
            <a:xfrm>
              <a:off x="294" y="2073"/>
              <a:ext cx="16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Example Source Code</a:t>
              </a:r>
            </a:p>
          </p:txBody>
        </p:sp>
        <p:sp>
          <p:nvSpPr>
            <p:cNvPr id="29717" name="Rectangle 7"/>
            <p:cNvSpPr>
              <a:spLocks noChangeArrowheads="1"/>
            </p:cNvSpPr>
            <p:nvPr/>
          </p:nvSpPr>
          <p:spPr bwMode="auto">
            <a:xfrm>
              <a:off x="240" y="2676"/>
              <a:ext cx="2016"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29703" name="Group 8"/>
          <p:cNvGrpSpPr>
            <a:grpSpLocks/>
          </p:cNvGrpSpPr>
          <p:nvPr/>
        </p:nvGrpSpPr>
        <p:grpSpPr bwMode="auto">
          <a:xfrm>
            <a:off x="3581400" y="3095625"/>
            <a:ext cx="5334000" cy="1357313"/>
            <a:chOff x="2256" y="1810"/>
            <a:chExt cx="3360" cy="855"/>
          </a:xfrm>
        </p:grpSpPr>
        <p:grpSp>
          <p:nvGrpSpPr>
            <p:cNvPr id="29710" name="Group 9"/>
            <p:cNvGrpSpPr>
              <a:grpSpLocks/>
            </p:cNvGrpSpPr>
            <p:nvPr/>
          </p:nvGrpSpPr>
          <p:grpSpPr bwMode="auto">
            <a:xfrm>
              <a:off x="3168" y="1810"/>
              <a:ext cx="2448" cy="718"/>
              <a:chOff x="3168" y="1810"/>
              <a:chExt cx="2448" cy="718"/>
            </a:xfrm>
          </p:grpSpPr>
          <p:sp>
            <p:nvSpPr>
              <p:cNvPr id="29712" name="Text Box 10"/>
              <p:cNvSpPr txBox="1">
                <a:spLocks noChangeArrowheads="1"/>
              </p:cNvSpPr>
              <p:nvPr/>
            </p:nvSpPr>
            <p:spPr bwMode="auto">
              <a:xfrm>
                <a:off x="3696" y="2089"/>
                <a:ext cx="1153"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20000"/>
                  </a:spcBef>
                  <a:buFontTx/>
                  <a:buNone/>
                </a:pPr>
                <a:r>
                  <a:rPr lang="en-US" altLang="ko-KR" sz="1800" b="1" dirty="0">
                    <a:latin typeface="Courier New" panose="02070309020205020404" pitchFamily="49" charset="0"/>
                    <a:ea typeface="Gulim" pitchFamily="34" charset="-127"/>
                  </a:rPr>
                  <a:t>ADDV C, A, B</a:t>
                </a:r>
              </a:p>
              <a:p>
                <a:pPr eaLnBrk="1" hangingPunct="1">
                  <a:lnSpc>
                    <a:spcPct val="100000"/>
                  </a:lnSpc>
                  <a:spcBef>
                    <a:spcPct val="20000"/>
                  </a:spcBef>
                  <a:buFontTx/>
                  <a:buNone/>
                </a:pPr>
                <a:r>
                  <a:rPr lang="en-US" altLang="ko-KR" sz="1800" b="1" dirty="0">
                    <a:latin typeface="Courier New" panose="02070309020205020404" pitchFamily="49" charset="0"/>
                    <a:ea typeface="Gulim" pitchFamily="34" charset="-127"/>
                  </a:rPr>
                  <a:t>SUBV D, A, B</a:t>
                </a:r>
                <a:endParaRPr lang="en-US" altLang="ko-KR" sz="1800" b="1" dirty="0">
                  <a:latin typeface="Calibri" panose="020F0502020204030204" pitchFamily="34" charset="0"/>
                  <a:ea typeface="Gulim" pitchFamily="34" charset="-127"/>
                </a:endParaRPr>
              </a:p>
            </p:txBody>
          </p:sp>
          <p:sp>
            <p:nvSpPr>
              <p:cNvPr id="29713" name="Text Box 11"/>
              <p:cNvSpPr txBox="1">
                <a:spLocks noChangeArrowheads="1"/>
              </p:cNvSpPr>
              <p:nvPr/>
            </p:nvSpPr>
            <p:spPr bwMode="auto">
              <a:xfrm>
                <a:off x="3222" y="1810"/>
                <a:ext cx="2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Vector Memory-Memory Code</a:t>
                </a:r>
              </a:p>
            </p:txBody>
          </p:sp>
          <p:sp>
            <p:nvSpPr>
              <p:cNvPr id="29714" name="Rectangle 12"/>
              <p:cNvSpPr>
                <a:spLocks noChangeArrowheads="1"/>
              </p:cNvSpPr>
              <p:nvPr/>
            </p:nvSpPr>
            <p:spPr bwMode="auto">
              <a:xfrm>
                <a:off x="3168" y="2117"/>
                <a:ext cx="2448"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sp>
          <p:nvSpPr>
            <p:cNvPr id="29711" name="Line 13"/>
            <p:cNvSpPr>
              <a:spLocks noChangeShapeType="1"/>
            </p:cNvSpPr>
            <p:nvPr/>
          </p:nvSpPr>
          <p:spPr bwMode="auto">
            <a:xfrm flipV="1">
              <a:off x="2256" y="2233"/>
              <a:ext cx="912"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29704" name="Group 14"/>
          <p:cNvGrpSpPr>
            <a:grpSpLocks/>
          </p:cNvGrpSpPr>
          <p:nvPr/>
        </p:nvGrpSpPr>
        <p:grpSpPr bwMode="auto">
          <a:xfrm>
            <a:off x="3581400" y="4452938"/>
            <a:ext cx="4451350" cy="2511425"/>
            <a:chOff x="2256" y="2665"/>
            <a:chExt cx="2804" cy="1582"/>
          </a:xfrm>
        </p:grpSpPr>
        <p:grpSp>
          <p:nvGrpSpPr>
            <p:cNvPr id="29705" name="Group 15"/>
            <p:cNvGrpSpPr>
              <a:grpSpLocks/>
            </p:cNvGrpSpPr>
            <p:nvPr/>
          </p:nvGrpSpPr>
          <p:grpSpPr bwMode="auto">
            <a:xfrm>
              <a:off x="3168" y="2697"/>
              <a:ext cx="1892" cy="1550"/>
              <a:chOff x="3168" y="2770"/>
              <a:chExt cx="1892" cy="1550"/>
            </a:xfrm>
          </p:grpSpPr>
          <p:sp>
            <p:nvSpPr>
              <p:cNvPr id="29707" name="Text Box 16"/>
              <p:cNvSpPr txBox="1">
                <a:spLocks noChangeArrowheads="1"/>
              </p:cNvSpPr>
              <p:nvPr/>
            </p:nvSpPr>
            <p:spPr bwMode="auto">
              <a:xfrm>
                <a:off x="3648" y="3049"/>
                <a:ext cx="1412" cy="1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20000"/>
                  </a:spcBef>
                  <a:buFontTx/>
                  <a:buNone/>
                </a:pPr>
                <a:r>
                  <a:rPr lang="en-US" altLang="ko-KR" sz="1800" b="1" dirty="0">
                    <a:latin typeface="Courier New" panose="02070309020205020404" pitchFamily="49" charset="0"/>
                    <a:ea typeface="Gulim" pitchFamily="34" charset="-127"/>
                  </a:rPr>
                  <a:t>LV V1, A</a:t>
                </a:r>
              </a:p>
              <a:p>
                <a:pPr eaLnBrk="1" hangingPunct="1">
                  <a:lnSpc>
                    <a:spcPct val="100000"/>
                  </a:lnSpc>
                  <a:spcBef>
                    <a:spcPct val="20000"/>
                  </a:spcBef>
                  <a:buFontTx/>
                  <a:buNone/>
                </a:pPr>
                <a:r>
                  <a:rPr lang="en-US" altLang="ko-KR" sz="1800" b="1" dirty="0">
                    <a:latin typeface="Courier New" panose="02070309020205020404" pitchFamily="49" charset="0"/>
                    <a:ea typeface="Gulim" pitchFamily="34" charset="-127"/>
                  </a:rPr>
                  <a:t>LV V2, B</a:t>
                </a:r>
              </a:p>
              <a:p>
                <a:pPr eaLnBrk="1" hangingPunct="1">
                  <a:lnSpc>
                    <a:spcPct val="100000"/>
                  </a:lnSpc>
                  <a:spcBef>
                    <a:spcPct val="20000"/>
                  </a:spcBef>
                  <a:buFontTx/>
                  <a:buNone/>
                </a:pPr>
                <a:r>
                  <a:rPr lang="en-US" altLang="ko-KR" sz="1800" b="1" dirty="0">
                    <a:latin typeface="Courier New" panose="02070309020205020404" pitchFamily="49" charset="0"/>
                    <a:ea typeface="Gulim" pitchFamily="34" charset="-127"/>
                  </a:rPr>
                  <a:t>ADDV V3, V1, V2</a:t>
                </a:r>
              </a:p>
              <a:p>
                <a:pPr eaLnBrk="1" hangingPunct="1">
                  <a:lnSpc>
                    <a:spcPct val="100000"/>
                  </a:lnSpc>
                  <a:spcBef>
                    <a:spcPct val="20000"/>
                  </a:spcBef>
                  <a:buFontTx/>
                  <a:buNone/>
                </a:pPr>
                <a:r>
                  <a:rPr lang="en-US" altLang="ko-KR" sz="1800" b="1" dirty="0">
                    <a:latin typeface="Courier New" panose="02070309020205020404" pitchFamily="49" charset="0"/>
                    <a:ea typeface="Gulim" pitchFamily="34" charset="-127"/>
                  </a:rPr>
                  <a:t>SV V3, C</a:t>
                </a:r>
              </a:p>
              <a:p>
                <a:pPr eaLnBrk="1" hangingPunct="1">
                  <a:lnSpc>
                    <a:spcPct val="100000"/>
                  </a:lnSpc>
                  <a:spcBef>
                    <a:spcPct val="20000"/>
                  </a:spcBef>
                  <a:buFontTx/>
                  <a:buNone/>
                </a:pPr>
                <a:r>
                  <a:rPr lang="en-US" altLang="ko-KR" sz="1800" b="1" dirty="0">
                    <a:latin typeface="Courier New" panose="02070309020205020404" pitchFamily="49" charset="0"/>
                    <a:ea typeface="Gulim" pitchFamily="34" charset="-127"/>
                  </a:rPr>
                  <a:t>SUBV V4, V1, V2</a:t>
                </a:r>
              </a:p>
              <a:p>
                <a:pPr eaLnBrk="1" hangingPunct="1">
                  <a:lnSpc>
                    <a:spcPct val="100000"/>
                  </a:lnSpc>
                  <a:spcBef>
                    <a:spcPct val="20000"/>
                  </a:spcBef>
                  <a:buFontTx/>
                  <a:buNone/>
                </a:pPr>
                <a:r>
                  <a:rPr lang="en-US" altLang="ko-KR" sz="1800" b="1" dirty="0">
                    <a:latin typeface="Courier New" panose="02070309020205020404" pitchFamily="49" charset="0"/>
                    <a:ea typeface="Gulim" pitchFamily="34" charset="-127"/>
                  </a:rPr>
                  <a:t>SV V4, D</a:t>
                </a:r>
                <a:endParaRPr lang="en-US" altLang="ko-KR" sz="1800" b="1" dirty="0">
                  <a:latin typeface="Calibri" panose="020F0502020204030204" pitchFamily="34" charset="0"/>
                  <a:ea typeface="Gulim" pitchFamily="34" charset="-127"/>
                </a:endParaRPr>
              </a:p>
            </p:txBody>
          </p:sp>
          <p:sp>
            <p:nvSpPr>
              <p:cNvPr id="29708" name="Text Box 17"/>
              <p:cNvSpPr txBox="1">
                <a:spLocks noChangeArrowheads="1"/>
              </p:cNvSpPr>
              <p:nvPr/>
            </p:nvSpPr>
            <p:spPr bwMode="auto">
              <a:xfrm>
                <a:off x="3218" y="2770"/>
                <a:ext cx="16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Vector Register Code</a:t>
                </a:r>
              </a:p>
            </p:txBody>
          </p:sp>
          <p:sp>
            <p:nvSpPr>
              <p:cNvPr id="29709" name="Rectangle 18"/>
              <p:cNvSpPr>
                <a:spLocks noChangeArrowheads="1"/>
              </p:cNvSpPr>
              <p:nvPr/>
            </p:nvSpPr>
            <p:spPr bwMode="auto">
              <a:xfrm>
                <a:off x="3168" y="3413"/>
                <a:ext cx="116"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sp>
          <p:nvSpPr>
            <p:cNvPr id="29706" name="Line 19"/>
            <p:cNvSpPr>
              <a:spLocks noChangeShapeType="1"/>
            </p:cNvSpPr>
            <p:nvPr/>
          </p:nvSpPr>
          <p:spPr bwMode="auto">
            <a:xfrm>
              <a:off x="2256" y="2665"/>
              <a:ext cx="912" cy="91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2" name="灯片编号占位符 1"/>
          <p:cNvSpPr>
            <a:spLocks noGrp="1"/>
          </p:cNvSpPr>
          <p:nvPr>
            <p:ph type="sldNum" sz="quarter" idx="12"/>
          </p:nvPr>
        </p:nvSpPr>
        <p:spPr/>
        <p:txBody>
          <a:bodyPr/>
          <a:lstStyle/>
          <a:p>
            <a:fld id="{8BD4F407-B401-4F27-B84C-F4D1FCFDF361}" type="slidenum">
              <a:rPr lang="zh-CN" altLang="en-US" smtClean="0"/>
              <a:pPr/>
              <a:t>17</a:t>
            </a:fld>
            <a:endParaRPr lang="zh-CN" altLang="en-US" dirty="0"/>
          </a:p>
        </p:txBody>
      </p:sp>
    </p:spTree>
    <p:extLst>
      <p:ext uri="{BB962C8B-B14F-4D97-AF65-F5344CB8AC3E}">
        <p14:creationId xmlns:p14="http://schemas.microsoft.com/office/powerpoint/2010/main" val="395152829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r>
              <a:rPr lang="en-US" altLang="ko-KR" sz="2800"/>
              <a:t>Vector Memory-Memory vs. </a:t>
            </a:r>
            <a:br>
              <a:rPr lang="en-US" altLang="ko-KR" sz="2800"/>
            </a:br>
            <a:r>
              <a:rPr lang="en-US" altLang="ko-KR" sz="2800"/>
              <a:t>Vector Register Machines</a:t>
            </a:r>
          </a:p>
        </p:txBody>
      </p:sp>
      <p:sp>
        <p:nvSpPr>
          <p:cNvPr id="31747" name="Rectangle 3"/>
          <p:cNvSpPr>
            <a:spLocks noGrp="1" noChangeArrowheads="1"/>
          </p:cNvSpPr>
          <p:nvPr>
            <p:ph idx="1"/>
          </p:nvPr>
        </p:nvSpPr>
        <p:spPr>
          <a:xfrm>
            <a:off x="457200" y="1258432"/>
            <a:ext cx="8411378" cy="5051833"/>
          </a:xfrm>
        </p:spPr>
        <p:txBody>
          <a:bodyPr/>
          <a:lstStyle/>
          <a:p>
            <a:r>
              <a:rPr lang="zh-CN" altLang="en-US" sz="2400" dirty="0"/>
              <a:t>存储器</a:t>
            </a:r>
            <a:r>
              <a:rPr lang="en-US" altLang="zh-CN" sz="2400" dirty="0"/>
              <a:t>-</a:t>
            </a:r>
            <a:r>
              <a:rPr lang="zh-CN" altLang="en-US" sz="2400" dirty="0"/>
              <a:t>存储器型向量机</a:t>
            </a:r>
            <a:r>
              <a:rPr lang="en-US" altLang="ko-KR" sz="2400" dirty="0"/>
              <a:t> (VMMA) </a:t>
            </a:r>
            <a:r>
              <a:rPr lang="zh-CN" altLang="en-US" sz="2400" dirty="0">
                <a:solidFill>
                  <a:srgbClr val="0036A2"/>
                </a:solidFill>
              </a:rPr>
              <a:t>需要更高的存储器带宽</a:t>
            </a:r>
            <a:endParaRPr lang="en-US" altLang="ko-KR" sz="2400" dirty="0">
              <a:solidFill>
                <a:srgbClr val="0036A2"/>
              </a:solidFill>
            </a:endParaRPr>
          </a:p>
          <a:p>
            <a:pPr lvl="1"/>
            <a:r>
              <a:rPr lang="en-US" altLang="ko-KR" sz="2000" dirty="0"/>
              <a:t>All operands must be read in and out of memory</a:t>
            </a:r>
          </a:p>
          <a:p>
            <a:r>
              <a:rPr lang="en-US" altLang="ko-KR" sz="2400" dirty="0"/>
              <a:t>VMMA</a:t>
            </a:r>
            <a:r>
              <a:rPr lang="zh-CN" altLang="en-US" sz="2400" dirty="0"/>
              <a:t>结构使得多个向量操作</a:t>
            </a:r>
            <a:r>
              <a:rPr lang="zh-CN" altLang="en-US" sz="2400" dirty="0">
                <a:solidFill>
                  <a:srgbClr val="0036A2"/>
                </a:solidFill>
              </a:rPr>
              <a:t>重叠执行较困难</a:t>
            </a:r>
            <a:endParaRPr lang="en-US" altLang="ko-KR" sz="2400" dirty="0">
              <a:solidFill>
                <a:srgbClr val="0036A2"/>
              </a:solidFill>
            </a:endParaRPr>
          </a:p>
          <a:p>
            <a:pPr lvl="1"/>
            <a:r>
              <a:rPr lang="en-US" altLang="ko-KR" sz="2000" dirty="0"/>
              <a:t>Must check dependencies on memory addresses</a:t>
            </a:r>
          </a:p>
          <a:p>
            <a:r>
              <a:rPr lang="en-US" altLang="ko-KR" sz="2400" dirty="0"/>
              <a:t>VMMA</a:t>
            </a:r>
            <a:r>
              <a:rPr lang="zh-CN" altLang="en-US" sz="2400" dirty="0">
                <a:solidFill>
                  <a:srgbClr val="0036A2"/>
                </a:solidFill>
              </a:rPr>
              <a:t>启动时间更长</a:t>
            </a:r>
            <a:endParaRPr lang="en-US" altLang="zh-CN" sz="2400" dirty="0">
              <a:solidFill>
                <a:srgbClr val="0036A2"/>
              </a:solidFill>
            </a:endParaRPr>
          </a:p>
          <a:p>
            <a:pPr lvl="1"/>
            <a:r>
              <a:rPr lang="en-US" altLang="zh-CN" sz="2000" dirty="0"/>
              <a:t>CDC Star-100 </a:t>
            </a:r>
            <a:r>
              <a:rPr lang="zh-CN" altLang="en-US" sz="2000" dirty="0"/>
              <a:t>在向量元素小于</a:t>
            </a:r>
            <a:r>
              <a:rPr lang="en-US" altLang="zh-CN" sz="2000" dirty="0"/>
              <a:t>100</a:t>
            </a:r>
            <a:r>
              <a:rPr lang="zh-CN" altLang="en-US" sz="2000" dirty="0"/>
              <a:t>时，标量代码的性能高于向量化代码</a:t>
            </a:r>
            <a:endParaRPr lang="en-US" altLang="ko-KR" sz="2000" dirty="0"/>
          </a:p>
          <a:p>
            <a:r>
              <a:rPr lang="en-US" altLang="ko-KR" sz="2400" dirty="0">
                <a:solidFill>
                  <a:srgbClr val="FF0000"/>
                </a:solidFill>
              </a:rPr>
              <a:t>CDC  </a:t>
            </a:r>
            <a:r>
              <a:rPr lang="en-US" altLang="zh-CN" sz="2400" dirty="0">
                <a:solidFill>
                  <a:srgbClr val="FF0000"/>
                </a:solidFill>
              </a:rPr>
              <a:t>Cray-1</a:t>
            </a:r>
            <a:r>
              <a:rPr lang="zh-CN" altLang="en-US" sz="2400" dirty="0">
                <a:solidFill>
                  <a:srgbClr val="FF0000"/>
                </a:solidFill>
              </a:rPr>
              <a:t>后续的机器</a:t>
            </a:r>
            <a:r>
              <a:rPr lang="en-US" altLang="ko-KR" sz="2400" dirty="0">
                <a:solidFill>
                  <a:srgbClr val="FF0000"/>
                </a:solidFill>
              </a:rPr>
              <a:t> (Cyber-205, ETA-10) </a:t>
            </a:r>
            <a:r>
              <a:rPr lang="zh-CN" altLang="en-US" sz="2400" dirty="0">
                <a:solidFill>
                  <a:srgbClr val="FF0000"/>
                </a:solidFill>
              </a:rPr>
              <a:t>都是寄存器型向量机</a:t>
            </a:r>
            <a:endParaRPr lang="en-US" altLang="ko-KR" sz="2400" dirty="0">
              <a:solidFill>
                <a:srgbClr val="FF0000"/>
              </a:solidFill>
            </a:endParaRPr>
          </a:p>
        </p:txBody>
      </p:sp>
      <p:sp>
        <p:nvSpPr>
          <p:cNvPr id="6" name="日期占位符 5"/>
          <p:cNvSpPr>
            <a:spLocks noGrp="1"/>
          </p:cNvSpPr>
          <p:nvPr>
            <p:ph type="dt" sz="half" idx="10"/>
          </p:nvPr>
        </p:nvSpPr>
        <p:spPr/>
        <p:txBody>
          <a:bodyPr/>
          <a:lstStyle/>
          <a:p>
            <a:pPr>
              <a:defRPr/>
            </a:pPr>
            <a:fld id="{9A7D85AC-EC39-4A95-A8AB-BC6C240C5F7C}" type="datetime1">
              <a:rPr lang="en-US" altLang="zh-CN" smtClean="0"/>
              <a:t>4/21/20</a:t>
            </a:fld>
            <a:endParaRPr lang="zh-CN" altLang="en-US"/>
          </a:p>
        </p:txBody>
      </p:sp>
      <p:sp>
        <p:nvSpPr>
          <p:cNvPr id="7" name="页脚占位符 6"/>
          <p:cNvSpPr>
            <a:spLocks noGrp="1"/>
          </p:cNvSpPr>
          <p:nvPr>
            <p:ph type="ftr" sz="quarter" idx="11"/>
          </p:nvPr>
        </p:nvSpPr>
        <p:spPr/>
        <p:txBody>
          <a:bodyPr/>
          <a:lstStyle/>
          <a:p>
            <a:pPr>
              <a:defRPr/>
            </a:pPr>
            <a:r>
              <a:rPr lang="zh-CN" altLang="en-US"/>
              <a:t>中国科学技术大学</a:t>
            </a:r>
          </a:p>
        </p:txBody>
      </p:sp>
      <p:sp>
        <p:nvSpPr>
          <p:cNvPr id="31750" name="灯片编号占位符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17CB25F7-D37E-408B-9DE4-1C7A355C9732}"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18</a:t>
            </a:fld>
            <a:endParaRPr lang="zh-CN" altLang="en-US" sz="120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8449831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descr="cra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2535238"/>
            <a:ext cx="3405187"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2"/>
          <p:cNvSpPr>
            <a:spLocks noGrp="1" noChangeArrowheads="1"/>
          </p:cNvSpPr>
          <p:nvPr>
            <p:ph type="title"/>
          </p:nvPr>
        </p:nvSpPr>
        <p:spPr/>
        <p:txBody>
          <a:bodyPr/>
          <a:lstStyle/>
          <a:p>
            <a:r>
              <a:rPr lang="en-US" altLang="ko-KR"/>
              <a:t>Vector Supercomputers</a:t>
            </a:r>
          </a:p>
        </p:txBody>
      </p:sp>
      <p:sp>
        <p:nvSpPr>
          <p:cNvPr id="33796" name="Rectangle 3"/>
          <p:cNvSpPr>
            <a:spLocks noGrp="1" noChangeArrowheads="1"/>
          </p:cNvSpPr>
          <p:nvPr>
            <p:ph idx="1"/>
          </p:nvPr>
        </p:nvSpPr>
        <p:spPr/>
        <p:txBody>
          <a:bodyPr>
            <a:normAutofit fontScale="92500" lnSpcReduction="20000"/>
          </a:bodyPr>
          <a:lstStyle/>
          <a:p>
            <a:r>
              <a:rPr lang="en-US" altLang="ko-KR" dirty="0"/>
              <a:t>Cray-1</a:t>
            </a:r>
            <a:r>
              <a:rPr lang="zh-CN" altLang="en-US" dirty="0"/>
              <a:t>的变体（</a:t>
            </a:r>
            <a:r>
              <a:rPr lang="en-US" altLang="ko-KR" dirty="0"/>
              <a:t>1976</a:t>
            </a:r>
            <a:r>
              <a:rPr lang="zh-CN" altLang="en-US" dirty="0"/>
              <a:t>）</a:t>
            </a:r>
            <a:r>
              <a:rPr lang="en-US" altLang="ko-KR" dirty="0"/>
              <a:t>:</a:t>
            </a:r>
          </a:p>
          <a:p>
            <a:r>
              <a:rPr lang="en-US" altLang="ko-KR" dirty="0"/>
              <a:t>Scalar Unit</a:t>
            </a:r>
            <a:r>
              <a:rPr lang="zh-CN" altLang="en-US" dirty="0"/>
              <a:t>：</a:t>
            </a:r>
            <a:r>
              <a:rPr lang="en-US" altLang="ko-KR" dirty="0"/>
              <a:t>Load/Store Architecture</a:t>
            </a:r>
          </a:p>
          <a:p>
            <a:r>
              <a:rPr lang="en-US" altLang="ko-KR" dirty="0"/>
              <a:t>Vector Extension</a:t>
            </a:r>
          </a:p>
          <a:p>
            <a:pPr lvl="1"/>
            <a:r>
              <a:rPr lang="en-US" altLang="ko-KR" dirty="0"/>
              <a:t>Vector Registers</a:t>
            </a:r>
          </a:p>
          <a:p>
            <a:pPr lvl="1"/>
            <a:r>
              <a:rPr lang="en-US" altLang="ko-KR" dirty="0"/>
              <a:t>Vector Instructions</a:t>
            </a:r>
          </a:p>
          <a:p>
            <a:r>
              <a:rPr lang="en-US" altLang="ko-KR" dirty="0"/>
              <a:t>Implementation</a:t>
            </a:r>
          </a:p>
          <a:p>
            <a:pPr lvl="1"/>
            <a:r>
              <a:rPr lang="zh-CN" altLang="en-US" dirty="0"/>
              <a:t>硬布线逻辑控制</a:t>
            </a:r>
            <a:endParaRPr lang="en-US" altLang="ko-KR" dirty="0"/>
          </a:p>
          <a:p>
            <a:pPr lvl="1"/>
            <a:r>
              <a:rPr lang="zh-CN" altLang="en-US" dirty="0"/>
              <a:t>高效流水化的功能部件</a:t>
            </a:r>
            <a:endParaRPr lang="en-US" altLang="ko-KR" dirty="0"/>
          </a:p>
          <a:p>
            <a:pPr lvl="1"/>
            <a:r>
              <a:rPr lang="zh-CN" altLang="en-US" dirty="0"/>
              <a:t>多体交叉存储系统</a:t>
            </a:r>
            <a:endParaRPr lang="en-US" altLang="zh-CN" dirty="0"/>
          </a:p>
          <a:p>
            <a:pPr lvl="1"/>
            <a:r>
              <a:rPr lang="zh-CN" altLang="en-US" dirty="0"/>
              <a:t>无</a:t>
            </a:r>
            <a:r>
              <a:rPr lang="en-US" altLang="zh-CN" dirty="0"/>
              <a:t>Data Cache</a:t>
            </a:r>
            <a:endParaRPr lang="en-US" altLang="ko-KR" dirty="0"/>
          </a:p>
          <a:p>
            <a:pPr lvl="1"/>
            <a:r>
              <a:rPr lang="zh-CN" altLang="en-US" dirty="0"/>
              <a:t>不支持</a:t>
            </a:r>
            <a:r>
              <a:rPr lang="en-US" altLang="ko-KR" dirty="0"/>
              <a:t> Virtual Memory</a:t>
            </a:r>
          </a:p>
        </p:txBody>
      </p:sp>
      <p:sp>
        <p:nvSpPr>
          <p:cNvPr id="7" name="日期占位符 6"/>
          <p:cNvSpPr>
            <a:spLocks noGrp="1"/>
          </p:cNvSpPr>
          <p:nvPr>
            <p:ph type="dt" sz="half" idx="10"/>
          </p:nvPr>
        </p:nvSpPr>
        <p:spPr/>
        <p:txBody>
          <a:bodyPr/>
          <a:lstStyle/>
          <a:p>
            <a:pPr>
              <a:defRPr/>
            </a:pPr>
            <a:fld id="{4C6A5F56-A1E9-4378-9104-D04F7C099A9F}" type="datetime1">
              <a:rPr lang="en-US" altLang="zh-CN" smtClean="0"/>
              <a:t>4/21/20</a:t>
            </a:fld>
            <a:endParaRPr lang="zh-CN" altLang="en-US"/>
          </a:p>
        </p:txBody>
      </p:sp>
      <p:sp>
        <p:nvSpPr>
          <p:cNvPr id="8" name="页脚占位符 7"/>
          <p:cNvSpPr>
            <a:spLocks noGrp="1"/>
          </p:cNvSpPr>
          <p:nvPr>
            <p:ph type="ftr" sz="quarter" idx="11"/>
          </p:nvPr>
        </p:nvSpPr>
        <p:spPr/>
        <p:txBody>
          <a:bodyPr/>
          <a:lstStyle/>
          <a:p>
            <a:pPr>
              <a:defRPr/>
            </a:pPr>
            <a:r>
              <a:rPr lang="zh-CN" altLang="en-US"/>
              <a:t>中国科学技术大学</a:t>
            </a:r>
          </a:p>
        </p:txBody>
      </p:sp>
      <p:sp>
        <p:nvSpPr>
          <p:cNvPr id="33799" name="灯片编号占位符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6D798D1B-174C-4E3D-8EA0-0FCA3F37C968}"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19</a:t>
            </a:fld>
            <a:endParaRPr lang="zh-CN" altLang="en-US" sz="120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50662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1363" name="Group 2"/>
          <p:cNvGrpSpPr>
            <a:grpSpLocks/>
          </p:cNvGrpSpPr>
          <p:nvPr/>
        </p:nvGrpSpPr>
        <p:grpSpPr bwMode="auto">
          <a:xfrm>
            <a:off x="1039813" y="1736725"/>
            <a:ext cx="1141412" cy="3579813"/>
            <a:chOff x="655" y="1094"/>
            <a:chExt cx="719" cy="2255"/>
          </a:xfrm>
        </p:grpSpPr>
        <p:sp>
          <p:nvSpPr>
            <p:cNvPr id="271582" name="Rectangle 3"/>
            <p:cNvSpPr>
              <a:spLocks noChangeArrowheads="1"/>
            </p:cNvSpPr>
            <p:nvPr/>
          </p:nvSpPr>
          <p:spPr bwMode="auto">
            <a:xfrm>
              <a:off x="655" y="1094"/>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83" name="Rectangle 4"/>
            <p:cNvSpPr>
              <a:spLocks noChangeArrowheads="1"/>
            </p:cNvSpPr>
            <p:nvPr/>
          </p:nvSpPr>
          <p:spPr bwMode="auto">
            <a:xfrm>
              <a:off x="847" y="1094"/>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84" name="Rectangle 5"/>
            <p:cNvSpPr>
              <a:spLocks noChangeArrowheads="1"/>
            </p:cNvSpPr>
            <p:nvPr/>
          </p:nvSpPr>
          <p:spPr bwMode="auto">
            <a:xfrm>
              <a:off x="1039" y="1094"/>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85" name="Rectangle 6"/>
            <p:cNvSpPr>
              <a:spLocks noChangeArrowheads="1"/>
            </p:cNvSpPr>
            <p:nvPr/>
          </p:nvSpPr>
          <p:spPr bwMode="auto">
            <a:xfrm>
              <a:off x="1231" y="1094"/>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86" name="Rectangle 7"/>
            <p:cNvSpPr>
              <a:spLocks noChangeArrowheads="1"/>
            </p:cNvSpPr>
            <p:nvPr/>
          </p:nvSpPr>
          <p:spPr bwMode="auto">
            <a:xfrm>
              <a:off x="655" y="1286"/>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87" name="Rectangle 8"/>
            <p:cNvSpPr>
              <a:spLocks noChangeArrowheads="1"/>
            </p:cNvSpPr>
            <p:nvPr/>
          </p:nvSpPr>
          <p:spPr bwMode="auto">
            <a:xfrm>
              <a:off x="847" y="128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88" name="Rectangle 9"/>
            <p:cNvSpPr>
              <a:spLocks noChangeArrowheads="1"/>
            </p:cNvSpPr>
            <p:nvPr/>
          </p:nvSpPr>
          <p:spPr bwMode="auto">
            <a:xfrm>
              <a:off x="1039" y="128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89" name="Rectangle 10"/>
            <p:cNvSpPr>
              <a:spLocks noChangeArrowheads="1"/>
            </p:cNvSpPr>
            <p:nvPr/>
          </p:nvSpPr>
          <p:spPr bwMode="auto">
            <a:xfrm>
              <a:off x="1231" y="128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90" name="Rectangle 11"/>
            <p:cNvSpPr>
              <a:spLocks noChangeArrowheads="1"/>
            </p:cNvSpPr>
            <p:nvPr/>
          </p:nvSpPr>
          <p:spPr bwMode="auto">
            <a:xfrm>
              <a:off x="655" y="1478"/>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91" name="Rectangle 12"/>
            <p:cNvSpPr>
              <a:spLocks noChangeArrowheads="1"/>
            </p:cNvSpPr>
            <p:nvPr/>
          </p:nvSpPr>
          <p:spPr bwMode="auto">
            <a:xfrm>
              <a:off x="847" y="1478"/>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92" name="Rectangle 13"/>
            <p:cNvSpPr>
              <a:spLocks noChangeArrowheads="1"/>
            </p:cNvSpPr>
            <p:nvPr/>
          </p:nvSpPr>
          <p:spPr bwMode="auto">
            <a:xfrm>
              <a:off x="1039" y="1478"/>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93" name="Rectangle 14"/>
            <p:cNvSpPr>
              <a:spLocks noChangeArrowheads="1"/>
            </p:cNvSpPr>
            <p:nvPr/>
          </p:nvSpPr>
          <p:spPr bwMode="auto">
            <a:xfrm>
              <a:off x="1231" y="1478"/>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94" name="Rectangle 15"/>
            <p:cNvSpPr>
              <a:spLocks noChangeArrowheads="1"/>
            </p:cNvSpPr>
            <p:nvPr/>
          </p:nvSpPr>
          <p:spPr bwMode="auto">
            <a:xfrm>
              <a:off x="655" y="1670"/>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95" name="Rectangle 16"/>
            <p:cNvSpPr>
              <a:spLocks noChangeArrowheads="1"/>
            </p:cNvSpPr>
            <p:nvPr/>
          </p:nvSpPr>
          <p:spPr bwMode="auto">
            <a:xfrm>
              <a:off x="847" y="1670"/>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96" name="Rectangle 17"/>
            <p:cNvSpPr>
              <a:spLocks noChangeArrowheads="1"/>
            </p:cNvSpPr>
            <p:nvPr/>
          </p:nvSpPr>
          <p:spPr bwMode="auto">
            <a:xfrm>
              <a:off x="1039" y="1670"/>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97" name="Rectangle 18"/>
            <p:cNvSpPr>
              <a:spLocks noChangeArrowheads="1"/>
            </p:cNvSpPr>
            <p:nvPr/>
          </p:nvSpPr>
          <p:spPr bwMode="auto">
            <a:xfrm>
              <a:off x="1231" y="1670"/>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98" name="Rectangle 19"/>
            <p:cNvSpPr>
              <a:spLocks noChangeArrowheads="1"/>
            </p:cNvSpPr>
            <p:nvPr/>
          </p:nvSpPr>
          <p:spPr bwMode="auto">
            <a:xfrm>
              <a:off x="655" y="1862"/>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99" name="Rectangle 20"/>
            <p:cNvSpPr>
              <a:spLocks noChangeArrowheads="1"/>
            </p:cNvSpPr>
            <p:nvPr/>
          </p:nvSpPr>
          <p:spPr bwMode="auto">
            <a:xfrm>
              <a:off x="847" y="1862"/>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00" name="Rectangle 21"/>
            <p:cNvSpPr>
              <a:spLocks noChangeArrowheads="1"/>
            </p:cNvSpPr>
            <p:nvPr/>
          </p:nvSpPr>
          <p:spPr bwMode="auto">
            <a:xfrm>
              <a:off x="1039" y="1862"/>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01" name="Rectangle 22"/>
            <p:cNvSpPr>
              <a:spLocks noChangeArrowheads="1"/>
            </p:cNvSpPr>
            <p:nvPr/>
          </p:nvSpPr>
          <p:spPr bwMode="auto">
            <a:xfrm>
              <a:off x="1231" y="1862"/>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02" name="Rectangle 23"/>
            <p:cNvSpPr>
              <a:spLocks noChangeArrowheads="1"/>
            </p:cNvSpPr>
            <p:nvPr/>
          </p:nvSpPr>
          <p:spPr bwMode="auto">
            <a:xfrm>
              <a:off x="655" y="2054"/>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03" name="Rectangle 24"/>
            <p:cNvSpPr>
              <a:spLocks noChangeArrowheads="1"/>
            </p:cNvSpPr>
            <p:nvPr/>
          </p:nvSpPr>
          <p:spPr bwMode="auto">
            <a:xfrm>
              <a:off x="847" y="2054"/>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04" name="Rectangle 25"/>
            <p:cNvSpPr>
              <a:spLocks noChangeArrowheads="1"/>
            </p:cNvSpPr>
            <p:nvPr/>
          </p:nvSpPr>
          <p:spPr bwMode="auto">
            <a:xfrm>
              <a:off x="1039" y="2054"/>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05" name="Rectangle 26"/>
            <p:cNvSpPr>
              <a:spLocks noChangeArrowheads="1"/>
            </p:cNvSpPr>
            <p:nvPr/>
          </p:nvSpPr>
          <p:spPr bwMode="auto">
            <a:xfrm>
              <a:off x="1231" y="2054"/>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06" name="Rectangle 27"/>
            <p:cNvSpPr>
              <a:spLocks noChangeArrowheads="1"/>
            </p:cNvSpPr>
            <p:nvPr/>
          </p:nvSpPr>
          <p:spPr bwMode="auto">
            <a:xfrm>
              <a:off x="655" y="2246"/>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07" name="Rectangle 28"/>
            <p:cNvSpPr>
              <a:spLocks noChangeArrowheads="1"/>
            </p:cNvSpPr>
            <p:nvPr/>
          </p:nvSpPr>
          <p:spPr bwMode="auto">
            <a:xfrm>
              <a:off x="847" y="2246"/>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08" name="Rectangle 29"/>
            <p:cNvSpPr>
              <a:spLocks noChangeArrowheads="1"/>
            </p:cNvSpPr>
            <p:nvPr/>
          </p:nvSpPr>
          <p:spPr bwMode="auto">
            <a:xfrm>
              <a:off x="1039" y="224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09" name="Rectangle 30"/>
            <p:cNvSpPr>
              <a:spLocks noChangeArrowheads="1"/>
            </p:cNvSpPr>
            <p:nvPr/>
          </p:nvSpPr>
          <p:spPr bwMode="auto">
            <a:xfrm>
              <a:off x="1231" y="224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10" name="Rectangle 31"/>
            <p:cNvSpPr>
              <a:spLocks noChangeArrowheads="1"/>
            </p:cNvSpPr>
            <p:nvPr/>
          </p:nvSpPr>
          <p:spPr bwMode="auto">
            <a:xfrm>
              <a:off x="655" y="2438"/>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11" name="Rectangle 32"/>
            <p:cNvSpPr>
              <a:spLocks noChangeArrowheads="1"/>
            </p:cNvSpPr>
            <p:nvPr/>
          </p:nvSpPr>
          <p:spPr bwMode="auto">
            <a:xfrm>
              <a:off x="847" y="2438"/>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12" name="Rectangle 33"/>
            <p:cNvSpPr>
              <a:spLocks noChangeArrowheads="1"/>
            </p:cNvSpPr>
            <p:nvPr/>
          </p:nvSpPr>
          <p:spPr bwMode="auto">
            <a:xfrm>
              <a:off x="1039" y="2438"/>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13" name="Rectangle 34"/>
            <p:cNvSpPr>
              <a:spLocks noChangeArrowheads="1"/>
            </p:cNvSpPr>
            <p:nvPr/>
          </p:nvSpPr>
          <p:spPr bwMode="auto">
            <a:xfrm>
              <a:off x="1231" y="2438"/>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14" name="Rectangle 35"/>
            <p:cNvSpPr>
              <a:spLocks noChangeArrowheads="1"/>
            </p:cNvSpPr>
            <p:nvPr/>
          </p:nvSpPr>
          <p:spPr bwMode="auto">
            <a:xfrm>
              <a:off x="655" y="2630"/>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15" name="Rectangle 36"/>
            <p:cNvSpPr>
              <a:spLocks noChangeArrowheads="1"/>
            </p:cNvSpPr>
            <p:nvPr/>
          </p:nvSpPr>
          <p:spPr bwMode="auto">
            <a:xfrm>
              <a:off x="847" y="2630"/>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16" name="Rectangle 37"/>
            <p:cNvSpPr>
              <a:spLocks noChangeArrowheads="1"/>
            </p:cNvSpPr>
            <p:nvPr/>
          </p:nvSpPr>
          <p:spPr bwMode="auto">
            <a:xfrm>
              <a:off x="1039" y="2630"/>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17" name="Rectangle 38"/>
            <p:cNvSpPr>
              <a:spLocks noChangeArrowheads="1"/>
            </p:cNvSpPr>
            <p:nvPr/>
          </p:nvSpPr>
          <p:spPr bwMode="auto">
            <a:xfrm>
              <a:off x="1231" y="2630"/>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18" name="Rectangle 39"/>
            <p:cNvSpPr>
              <a:spLocks noChangeArrowheads="1"/>
            </p:cNvSpPr>
            <p:nvPr/>
          </p:nvSpPr>
          <p:spPr bwMode="auto">
            <a:xfrm>
              <a:off x="655" y="2822"/>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19" name="Rectangle 40"/>
            <p:cNvSpPr>
              <a:spLocks noChangeArrowheads="1"/>
            </p:cNvSpPr>
            <p:nvPr/>
          </p:nvSpPr>
          <p:spPr bwMode="auto">
            <a:xfrm>
              <a:off x="847" y="2822"/>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20" name="Rectangle 41"/>
            <p:cNvSpPr>
              <a:spLocks noChangeArrowheads="1"/>
            </p:cNvSpPr>
            <p:nvPr/>
          </p:nvSpPr>
          <p:spPr bwMode="auto">
            <a:xfrm>
              <a:off x="1039" y="2822"/>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21" name="Rectangle 42"/>
            <p:cNvSpPr>
              <a:spLocks noChangeArrowheads="1"/>
            </p:cNvSpPr>
            <p:nvPr/>
          </p:nvSpPr>
          <p:spPr bwMode="auto">
            <a:xfrm>
              <a:off x="1231" y="2822"/>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22" name="Rectangle 43"/>
            <p:cNvSpPr>
              <a:spLocks noChangeArrowheads="1"/>
            </p:cNvSpPr>
            <p:nvPr/>
          </p:nvSpPr>
          <p:spPr bwMode="auto">
            <a:xfrm>
              <a:off x="655" y="3014"/>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23" name="Rectangle 44"/>
            <p:cNvSpPr>
              <a:spLocks noChangeArrowheads="1"/>
            </p:cNvSpPr>
            <p:nvPr/>
          </p:nvSpPr>
          <p:spPr bwMode="auto">
            <a:xfrm>
              <a:off x="847" y="3014"/>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24" name="Rectangle 45"/>
            <p:cNvSpPr>
              <a:spLocks noChangeArrowheads="1"/>
            </p:cNvSpPr>
            <p:nvPr/>
          </p:nvSpPr>
          <p:spPr bwMode="auto">
            <a:xfrm>
              <a:off x="1039" y="3014"/>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25" name="Rectangle 46"/>
            <p:cNvSpPr>
              <a:spLocks noChangeArrowheads="1"/>
            </p:cNvSpPr>
            <p:nvPr/>
          </p:nvSpPr>
          <p:spPr bwMode="auto">
            <a:xfrm>
              <a:off x="1231" y="3014"/>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26" name="Rectangle 47"/>
            <p:cNvSpPr>
              <a:spLocks noChangeArrowheads="1"/>
            </p:cNvSpPr>
            <p:nvPr/>
          </p:nvSpPr>
          <p:spPr bwMode="auto">
            <a:xfrm>
              <a:off x="655" y="3206"/>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27" name="Rectangle 48"/>
            <p:cNvSpPr>
              <a:spLocks noChangeArrowheads="1"/>
            </p:cNvSpPr>
            <p:nvPr/>
          </p:nvSpPr>
          <p:spPr bwMode="auto">
            <a:xfrm>
              <a:off x="847" y="3206"/>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28" name="Rectangle 49"/>
            <p:cNvSpPr>
              <a:spLocks noChangeArrowheads="1"/>
            </p:cNvSpPr>
            <p:nvPr/>
          </p:nvSpPr>
          <p:spPr bwMode="auto">
            <a:xfrm>
              <a:off x="1039" y="320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629" name="Rectangle 50"/>
            <p:cNvSpPr>
              <a:spLocks noChangeArrowheads="1"/>
            </p:cNvSpPr>
            <p:nvPr/>
          </p:nvSpPr>
          <p:spPr bwMode="auto">
            <a:xfrm>
              <a:off x="1231" y="320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grpSp>
      <p:grpSp>
        <p:nvGrpSpPr>
          <p:cNvPr id="271364" name="Group 51"/>
          <p:cNvGrpSpPr>
            <a:grpSpLocks/>
          </p:cNvGrpSpPr>
          <p:nvPr/>
        </p:nvGrpSpPr>
        <p:grpSpPr bwMode="auto">
          <a:xfrm>
            <a:off x="2563813" y="1736725"/>
            <a:ext cx="1141412" cy="3579813"/>
            <a:chOff x="1615" y="1094"/>
            <a:chExt cx="719" cy="2255"/>
          </a:xfrm>
        </p:grpSpPr>
        <p:sp>
          <p:nvSpPr>
            <p:cNvPr id="271534" name="Rectangle 52"/>
            <p:cNvSpPr>
              <a:spLocks noChangeArrowheads="1"/>
            </p:cNvSpPr>
            <p:nvPr/>
          </p:nvSpPr>
          <p:spPr bwMode="auto">
            <a:xfrm>
              <a:off x="1615" y="1094"/>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35" name="Rectangle 53"/>
            <p:cNvSpPr>
              <a:spLocks noChangeArrowheads="1"/>
            </p:cNvSpPr>
            <p:nvPr/>
          </p:nvSpPr>
          <p:spPr bwMode="auto">
            <a:xfrm>
              <a:off x="1807" y="1094"/>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36" name="Rectangle 54"/>
            <p:cNvSpPr>
              <a:spLocks noChangeArrowheads="1"/>
            </p:cNvSpPr>
            <p:nvPr/>
          </p:nvSpPr>
          <p:spPr bwMode="auto">
            <a:xfrm>
              <a:off x="1999" y="1094"/>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37" name="Rectangle 55"/>
            <p:cNvSpPr>
              <a:spLocks noChangeArrowheads="1"/>
            </p:cNvSpPr>
            <p:nvPr/>
          </p:nvSpPr>
          <p:spPr bwMode="auto">
            <a:xfrm>
              <a:off x="2191" y="1094"/>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38" name="Rectangle 56"/>
            <p:cNvSpPr>
              <a:spLocks noChangeArrowheads="1"/>
            </p:cNvSpPr>
            <p:nvPr/>
          </p:nvSpPr>
          <p:spPr bwMode="auto">
            <a:xfrm>
              <a:off x="1615" y="1286"/>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39" name="Rectangle 57"/>
            <p:cNvSpPr>
              <a:spLocks noChangeArrowheads="1"/>
            </p:cNvSpPr>
            <p:nvPr/>
          </p:nvSpPr>
          <p:spPr bwMode="auto">
            <a:xfrm>
              <a:off x="1807" y="1286"/>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40" name="Rectangle 58"/>
            <p:cNvSpPr>
              <a:spLocks noChangeArrowheads="1"/>
            </p:cNvSpPr>
            <p:nvPr/>
          </p:nvSpPr>
          <p:spPr bwMode="auto">
            <a:xfrm>
              <a:off x="1999" y="128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41" name="Rectangle 59"/>
            <p:cNvSpPr>
              <a:spLocks noChangeArrowheads="1"/>
            </p:cNvSpPr>
            <p:nvPr/>
          </p:nvSpPr>
          <p:spPr bwMode="auto">
            <a:xfrm>
              <a:off x="2191" y="128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42" name="Rectangle 60"/>
            <p:cNvSpPr>
              <a:spLocks noChangeArrowheads="1"/>
            </p:cNvSpPr>
            <p:nvPr/>
          </p:nvSpPr>
          <p:spPr bwMode="auto">
            <a:xfrm>
              <a:off x="1615" y="1478"/>
              <a:ext cx="143" cy="143"/>
            </a:xfrm>
            <a:prstGeom prst="rect">
              <a:avLst/>
            </a:prstGeom>
            <a:solidFill>
              <a:srgbClr val="FFFF00"/>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43" name="Rectangle 61"/>
            <p:cNvSpPr>
              <a:spLocks noChangeArrowheads="1"/>
            </p:cNvSpPr>
            <p:nvPr/>
          </p:nvSpPr>
          <p:spPr bwMode="auto">
            <a:xfrm>
              <a:off x="1807" y="1478"/>
              <a:ext cx="143" cy="143"/>
            </a:xfrm>
            <a:prstGeom prst="rect">
              <a:avLst/>
            </a:prstGeom>
            <a:solidFill>
              <a:srgbClr val="FFFF00"/>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44" name="Rectangle 62"/>
            <p:cNvSpPr>
              <a:spLocks noChangeArrowheads="1"/>
            </p:cNvSpPr>
            <p:nvPr/>
          </p:nvSpPr>
          <p:spPr bwMode="auto">
            <a:xfrm>
              <a:off x="1999" y="1478"/>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45" name="Rectangle 63"/>
            <p:cNvSpPr>
              <a:spLocks noChangeArrowheads="1"/>
            </p:cNvSpPr>
            <p:nvPr/>
          </p:nvSpPr>
          <p:spPr bwMode="auto">
            <a:xfrm>
              <a:off x="2191" y="1478"/>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46" name="Rectangle 64"/>
            <p:cNvSpPr>
              <a:spLocks noChangeArrowheads="1"/>
            </p:cNvSpPr>
            <p:nvPr/>
          </p:nvSpPr>
          <p:spPr bwMode="auto">
            <a:xfrm>
              <a:off x="1615" y="1670"/>
              <a:ext cx="143" cy="143"/>
            </a:xfrm>
            <a:prstGeom prst="rect">
              <a:avLst/>
            </a:prstGeom>
            <a:blipFill dpi="0" rotWithShape="0">
              <a:blip r:embed="rId4"/>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47" name="Rectangle 65"/>
            <p:cNvSpPr>
              <a:spLocks noChangeArrowheads="1"/>
            </p:cNvSpPr>
            <p:nvPr/>
          </p:nvSpPr>
          <p:spPr bwMode="auto">
            <a:xfrm>
              <a:off x="1807" y="1670"/>
              <a:ext cx="143" cy="143"/>
            </a:xfrm>
            <a:prstGeom prst="rect">
              <a:avLst/>
            </a:prstGeom>
            <a:blipFill dpi="0" rotWithShape="0">
              <a:blip r:embed="rId4"/>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48" name="Rectangle 66"/>
            <p:cNvSpPr>
              <a:spLocks noChangeArrowheads="1"/>
            </p:cNvSpPr>
            <p:nvPr/>
          </p:nvSpPr>
          <p:spPr bwMode="auto">
            <a:xfrm>
              <a:off x="1999" y="1670"/>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49" name="Rectangle 67"/>
            <p:cNvSpPr>
              <a:spLocks noChangeArrowheads="1"/>
            </p:cNvSpPr>
            <p:nvPr/>
          </p:nvSpPr>
          <p:spPr bwMode="auto">
            <a:xfrm>
              <a:off x="2191" y="1670"/>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50" name="Rectangle 68"/>
            <p:cNvSpPr>
              <a:spLocks noChangeArrowheads="1"/>
            </p:cNvSpPr>
            <p:nvPr/>
          </p:nvSpPr>
          <p:spPr bwMode="auto">
            <a:xfrm>
              <a:off x="1615" y="1862"/>
              <a:ext cx="143" cy="143"/>
            </a:xfrm>
            <a:prstGeom prst="rect">
              <a:avLst/>
            </a:prstGeom>
            <a:blipFill dpi="0" rotWithShape="0">
              <a:blip r:embed="rId5"/>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51" name="Rectangle 69"/>
            <p:cNvSpPr>
              <a:spLocks noChangeArrowheads="1"/>
            </p:cNvSpPr>
            <p:nvPr/>
          </p:nvSpPr>
          <p:spPr bwMode="auto">
            <a:xfrm>
              <a:off x="1807" y="1862"/>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52" name="Rectangle 70"/>
            <p:cNvSpPr>
              <a:spLocks noChangeArrowheads="1"/>
            </p:cNvSpPr>
            <p:nvPr/>
          </p:nvSpPr>
          <p:spPr bwMode="auto">
            <a:xfrm>
              <a:off x="1999" y="1862"/>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53" name="Rectangle 71"/>
            <p:cNvSpPr>
              <a:spLocks noChangeArrowheads="1"/>
            </p:cNvSpPr>
            <p:nvPr/>
          </p:nvSpPr>
          <p:spPr bwMode="auto">
            <a:xfrm>
              <a:off x="2191" y="1862"/>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54" name="Rectangle 72"/>
            <p:cNvSpPr>
              <a:spLocks noChangeArrowheads="1"/>
            </p:cNvSpPr>
            <p:nvPr/>
          </p:nvSpPr>
          <p:spPr bwMode="auto">
            <a:xfrm>
              <a:off x="1615" y="2054"/>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55" name="Rectangle 73"/>
            <p:cNvSpPr>
              <a:spLocks noChangeArrowheads="1"/>
            </p:cNvSpPr>
            <p:nvPr/>
          </p:nvSpPr>
          <p:spPr bwMode="auto">
            <a:xfrm>
              <a:off x="1807" y="2054"/>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56" name="Rectangle 74"/>
            <p:cNvSpPr>
              <a:spLocks noChangeArrowheads="1"/>
            </p:cNvSpPr>
            <p:nvPr/>
          </p:nvSpPr>
          <p:spPr bwMode="auto">
            <a:xfrm>
              <a:off x="1999" y="2054"/>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57" name="Rectangle 75"/>
            <p:cNvSpPr>
              <a:spLocks noChangeArrowheads="1"/>
            </p:cNvSpPr>
            <p:nvPr/>
          </p:nvSpPr>
          <p:spPr bwMode="auto">
            <a:xfrm>
              <a:off x="2191" y="2054"/>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58" name="Rectangle 76"/>
            <p:cNvSpPr>
              <a:spLocks noChangeArrowheads="1"/>
            </p:cNvSpPr>
            <p:nvPr/>
          </p:nvSpPr>
          <p:spPr bwMode="auto">
            <a:xfrm>
              <a:off x="1615" y="2246"/>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59" name="Rectangle 77"/>
            <p:cNvSpPr>
              <a:spLocks noChangeArrowheads="1"/>
            </p:cNvSpPr>
            <p:nvPr/>
          </p:nvSpPr>
          <p:spPr bwMode="auto">
            <a:xfrm>
              <a:off x="1807" y="2246"/>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60" name="Rectangle 78"/>
            <p:cNvSpPr>
              <a:spLocks noChangeArrowheads="1"/>
            </p:cNvSpPr>
            <p:nvPr/>
          </p:nvSpPr>
          <p:spPr bwMode="auto">
            <a:xfrm>
              <a:off x="1999" y="2246"/>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61" name="Rectangle 79"/>
            <p:cNvSpPr>
              <a:spLocks noChangeArrowheads="1"/>
            </p:cNvSpPr>
            <p:nvPr/>
          </p:nvSpPr>
          <p:spPr bwMode="auto">
            <a:xfrm>
              <a:off x="2191" y="224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62" name="Rectangle 80"/>
            <p:cNvSpPr>
              <a:spLocks noChangeArrowheads="1"/>
            </p:cNvSpPr>
            <p:nvPr/>
          </p:nvSpPr>
          <p:spPr bwMode="auto">
            <a:xfrm>
              <a:off x="1615" y="2438"/>
              <a:ext cx="143" cy="143"/>
            </a:xfrm>
            <a:prstGeom prst="rect">
              <a:avLst/>
            </a:prstGeom>
            <a:solidFill>
              <a:srgbClr val="FFFF00"/>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63" name="Rectangle 81"/>
            <p:cNvSpPr>
              <a:spLocks noChangeArrowheads="1"/>
            </p:cNvSpPr>
            <p:nvPr/>
          </p:nvSpPr>
          <p:spPr bwMode="auto">
            <a:xfrm>
              <a:off x="1807" y="2438"/>
              <a:ext cx="143" cy="143"/>
            </a:xfrm>
            <a:prstGeom prst="rect">
              <a:avLst/>
            </a:prstGeom>
            <a:solidFill>
              <a:srgbClr val="FFFF00"/>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64" name="Rectangle 82"/>
            <p:cNvSpPr>
              <a:spLocks noChangeArrowheads="1"/>
            </p:cNvSpPr>
            <p:nvPr/>
          </p:nvSpPr>
          <p:spPr bwMode="auto">
            <a:xfrm>
              <a:off x="1999" y="2438"/>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65" name="Rectangle 83"/>
            <p:cNvSpPr>
              <a:spLocks noChangeArrowheads="1"/>
            </p:cNvSpPr>
            <p:nvPr/>
          </p:nvSpPr>
          <p:spPr bwMode="auto">
            <a:xfrm>
              <a:off x="2191" y="2438"/>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66" name="Rectangle 84"/>
            <p:cNvSpPr>
              <a:spLocks noChangeArrowheads="1"/>
            </p:cNvSpPr>
            <p:nvPr/>
          </p:nvSpPr>
          <p:spPr bwMode="auto">
            <a:xfrm>
              <a:off x="1615" y="2630"/>
              <a:ext cx="143" cy="143"/>
            </a:xfrm>
            <a:prstGeom prst="rect">
              <a:avLst/>
            </a:prstGeom>
            <a:blipFill dpi="0" rotWithShape="0">
              <a:blip r:embed="rId4"/>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67" name="Rectangle 85"/>
            <p:cNvSpPr>
              <a:spLocks noChangeArrowheads="1"/>
            </p:cNvSpPr>
            <p:nvPr/>
          </p:nvSpPr>
          <p:spPr bwMode="auto">
            <a:xfrm>
              <a:off x="1807" y="2630"/>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68" name="Rectangle 86"/>
            <p:cNvSpPr>
              <a:spLocks noChangeArrowheads="1"/>
            </p:cNvSpPr>
            <p:nvPr/>
          </p:nvSpPr>
          <p:spPr bwMode="auto">
            <a:xfrm>
              <a:off x="1999" y="2630"/>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69" name="Rectangle 87"/>
            <p:cNvSpPr>
              <a:spLocks noChangeArrowheads="1"/>
            </p:cNvSpPr>
            <p:nvPr/>
          </p:nvSpPr>
          <p:spPr bwMode="auto">
            <a:xfrm>
              <a:off x="2191" y="2630"/>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70" name="Rectangle 88"/>
            <p:cNvSpPr>
              <a:spLocks noChangeArrowheads="1"/>
            </p:cNvSpPr>
            <p:nvPr/>
          </p:nvSpPr>
          <p:spPr bwMode="auto">
            <a:xfrm>
              <a:off x="1615" y="2822"/>
              <a:ext cx="143" cy="143"/>
            </a:xfrm>
            <a:prstGeom prst="rect">
              <a:avLst/>
            </a:prstGeom>
            <a:blipFill dpi="0" rotWithShape="0">
              <a:blip r:embed="rId5"/>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71" name="Rectangle 89"/>
            <p:cNvSpPr>
              <a:spLocks noChangeArrowheads="1"/>
            </p:cNvSpPr>
            <p:nvPr/>
          </p:nvSpPr>
          <p:spPr bwMode="auto">
            <a:xfrm>
              <a:off x="1807" y="2822"/>
              <a:ext cx="143" cy="143"/>
            </a:xfrm>
            <a:prstGeom prst="rect">
              <a:avLst/>
            </a:prstGeom>
            <a:blipFill dpi="0" rotWithShape="0">
              <a:blip r:embed="rId5"/>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72" name="Rectangle 90"/>
            <p:cNvSpPr>
              <a:spLocks noChangeArrowheads="1"/>
            </p:cNvSpPr>
            <p:nvPr/>
          </p:nvSpPr>
          <p:spPr bwMode="auto">
            <a:xfrm>
              <a:off x="1999" y="2822"/>
              <a:ext cx="143" cy="143"/>
            </a:xfrm>
            <a:prstGeom prst="rect">
              <a:avLst/>
            </a:prstGeom>
            <a:blipFill dpi="0" rotWithShape="0">
              <a:blip r:embed="rId5"/>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73" name="Rectangle 91"/>
            <p:cNvSpPr>
              <a:spLocks noChangeArrowheads="1"/>
            </p:cNvSpPr>
            <p:nvPr/>
          </p:nvSpPr>
          <p:spPr bwMode="auto">
            <a:xfrm>
              <a:off x="2191" y="2822"/>
              <a:ext cx="143" cy="143"/>
            </a:xfrm>
            <a:prstGeom prst="rect">
              <a:avLst/>
            </a:prstGeom>
            <a:blipFill dpi="0" rotWithShape="0">
              <a:blip r:embed="rId5"/>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74" name="Rectangle 92"/>
            <p:cNvSpPr>
              <a:spLocks noChangeArrowheads="1"/>
            </p:cNvSpPr>
            <p:nvPr/>
          </p:nvSpPr>
          <p:spPr bwMode="auto">
            <a:xfrm>
              <a:off x="1615" y="3014"/>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75" name="Rectangle 93"/>
            <p:cNvSpPr>
              <a:spLocks noChangeArrowheads="1"/>
            </p:cNvSpPr>
            <p:nvPr/>
          </p:nvSpPr>
          <p:spPr bwMode="auto">
            <a:xfrm>
              <a:off x="1807" y="3014"/>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76" name="Rectangle 94"/>
            <p:cNvSpPr>
              <a:spLocks noChangeArrowheads="1"/>
            </p:cNvSpPr>
            <p:nvPr/>
          </p:nvSpPr>
          <p:spPr bwMode="auto">
            <a:xfrm>
              <a:off x="1999" y="3014"/>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77" name="Rectangle 95"/>
            <p:cNvSpPr>
              <a:spLocks noChangeArrowheads="1"/>
            </p:cNvSpPr>
            <p:nvPr/>
          </p:nvSpPr>
          <p:spPr bwMode="auto">
            <a:xfrm>
              <a:off x="2191" y="3014"/>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78" name="Rectangle 96"/>
            <p:cNvSpPr>
              <a:spLocks noChangeArrowheads="1"/>
            </p:cNvSpPr>
            <p:nvPr/>
          </p:nvSpPr>
          <p:spPr bwMode="auto">
            <a:xfrm>
              <a:off x="1615" y="3206"/>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79" name="Rectangle 97"/>
            <p:cNvSpPr>
              <a:spLocks noChangeArrowheads="1"/>
            </p:cNvSpPr>
            <p:nvPr/>
          </p:nvSpPr>
          <p:spPr bwMode="auto">
            <a:xfrm>
              <a:off x="1807" y="320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80" name="Rectangle 98"/>
            <p:cNvSpPr>
              <a:spLocks noChangeArrowheads="1"/>
            </p:cNvSpPr>
            <p:nvPr/>
          </p:nvSpPr>
          <p:spPr bwMode="auto">
            <a:xfrm>
              <a:off x="1999" y="320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81" name="Rectangle 99"/>
            <p:cNvSpPr>
              <a:spLocks noChangeArrowheads="1"/>
            </p:cNvSpPr>
            <p:nvPr/>
          </p:nvSpPr>
          <p:spPr bwMode="auto">
            <a:xfrm>
              <a:off x="2191" y="320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grpSp>
      <p:grpSp>
        <p:nvGrpSpPr>
          <p:cNvPr id="271365" name="Group 100"/>
          <p:cNvGrpSpPr>
            <a:grpSpLocks/>
          </p:cNvGrpSpPr>
          <p:nvPr/>
        </p:nvGrpSpPr>
        <p:grpSpPr bwMode="auto">
          <a:xfrm>
            <a:off x="4087813" y="1736725"/>
            <a:ext cx="1141412" cy="3579813"/>
            <a:chOff x="2575" y="1094"/>
            <a:chExt cx="719" cy="2255"/>
          </a:xfrm>
        </p:grpSpPr>
        <p:sp>
          <p:nvSpPr>
            <p:cNvPr id="271486" name="Rectangle 101"/>
            <p:cNvSpPr>
              <a:spLocks noChangeArrowheads="1"/>
            </p:cNvSpPr>
            <p:nvPr/>
          </p:nvSpPr>
          <p:spPr bwMode="auto">
            <a:xfrm>
              <a:off x="2575" y="1862"/>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87" name="Rectangle 102"/>
            <p:cNvSpPr>
              <a:spLocks noChangeArrowheads="1"/>
            </p:cNvSpPr>
            <p:nvPr/>
          </p:nvSpPr>
          <p:spPr bwMode="auto">
            <a:xfrm>
              <a:off x="2767" y="1862"/>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88" name="Rectangle 103"/>
            <p:cNvSpPr>
              <a:spLocks noChangeArrowheads="1"/>
            </p:cNvSpPr>
            <p:nvPr/>
          </p:nvSpPr>
          <p:spPr bwMode="auto">
            <a:xfrm>
              <a:off x="2959" y="1862"/>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89" name="Rectangle 104"/>
            <p:cNvSpPr>
              <a:spLocks noChangeArrowheads="1"/>
            </p:cNvSpPr>
            <p:nvPr/>
          </p:nvSpPr>
          <p:spPr bwMode="auto">
            <a:xfrm>
              <a:off x="3151" y="1862"/>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90" name="Rectangle 105"/>
            <p:cNvSpPr>
              <a:spLocks noChangeArrowheads="1"/>
            </p:cNvSpPr>
            <p:nvPr/>
          </p:nvSpPr>
          <p:spPr bwMode="auto">
            <a:xfrm>
              <a:off x="2575" y="2054"/>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91" name="Rectangle 106"/>
            <p:cNvSpPr>
              <a:spLocks noChangeArrowheads="1"/>
            </p:cNvSpPr>
            <p:nvPr/>
          </p:nvSpPr>
          <p:spPr bwMode="auto">
            <a:xfrm>
              <a:off x="2767" y="2054"/>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92" name="Rectangle 107"/>
            <p:cNvSpPr>
              <a:spLocks noChangeArrowheads="1"/>
            </p:cNvSpPr>
            <p:nvPr/>
          </p:nvSpPr>
          <p:spPr bwMode="auto">
            <a:xfrm>
              <a:off x="2959" y="2054"/>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93" name="Rectangle 108"/>
            <p:cNvSpPr>
              <a:spLocks noChangeArrowheads="1"/>
            </p:cNvSpPr>
            <p:nvPr/>
          </p:nvSpPr>
          <p:spPr bwMode="auto">
            <a:xfrm>
              <a:off x="3151" y="2054"/>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94" name="Rectangle 109"/>
            <p:cNvSpPr>
              <a:spLocks noChangeArrowheads="1"/>
            </p:cNvSpPr>
            <p:nvPr/>
          </p:nvSpPr>
          <p:spPr bwMode="auto">
            <a:xfrm>
              <a:off x="2575" y="2246"/>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95" name="Rectangle 110"/>
            <p:cNvSpPr>
              <a:spLocks noChangeArrowheads="1"/>
            </p:cNvSpPr>
            <p:nvPr/>
          </p:nvSpPr>
          <p:spPr bwMode="auto">
            <a:xfrm>
              <a:off x="2767" y="2246"/>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96" name="Rectangle 111"/>
            <p:cNvSpPr>
              <a:spLocks noChangeArrowheads="1"/>
            </p:cNvSpPr>
            <p:nvPr/>
          </p:nvSpPr>
          <p:spPr bwMode="auto">
            <a:xfrm>
              <a:off x="2959" y="2246"/>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97" name="Rectangle 112"/>
            <p:cNvSpPr>
              <a:spLocks noChangeArrowheads="1"/>
            </p:cNvSpPr>
            <p:nvPr/>
          </p:nvSpPr>
          <p:spPr bwMode="auto">
            <a:xfrm>
              <a:off x="3151" y="224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98" name="Rectangle 113"/>
            <p:cNvSpPr>
              <a:spLocks noChangeArrowheads="1"/>
            </p:cNvSpPr>
            <p:nvPr/>
          </p:nvSpPr>
          <p:spPr bwMode="auto">
            <a:xfrm>
              <a:off x="2575" y="2438"/>
              <a:ext cx="143" cy="143"/>
            </a:xfrm>
            <a:prstGeom prst="rect">
              <a:avLst/>
            </a:prstGeom>
            <a:solidFill>
              <a:srgbClr val="FFFF00"/>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99" name="Rectangle 114"/>
            <p:cNvSpPr>
              <a:spLocks noChangeArrowheads="1"/>
            </p:cNvSpPr>
            <p:nvPr/>
          </p:nvSpPr>
          <p:spPr bwMode="auto">
            <a:xfrm>
              <a:off x="2767" y="2438"/>
              <a:ext cx="143" cy="143"/>
            </a:xfrm>
            <a:prstGeom prst="rect">
              <a:avLst/>
            </a:prstGeom>
            <a:solidFill>
              <a:srgbClr val="FFFF00"/>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00" name="Rectangle 115"/>
            <p:cNvSpPr>
              <a:spLocks noChangeArrowheads="1"/>
            </p:cNvSpPr>
            <p:nvPr/>
          </p:nvSpPr>
          <p:spPr bwMode="auto">
            <a:xfrm>
              <a:off x="2959" y="2438"/>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01" name="Rectangle 116"/>
            <p:cNvSpPr>
              <a:spLocks noChangeArrowheads="1"/>
            </p:cNvSpPr>
            <p:nvPr/>
          </p:nvSpPr>
          <p:spPr bwMode="auto">
            <a:xfrm>
              <a:off x="3151" y="2438"/>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02" name="Rectangle 117"/>
            <p:cNvSpPr>
              <a:spLocks noChangeArrowheads="1"/>
            </p:cNvSpPr>
            <p:nvPr/>
          </p:nvSpPr>
          <p:spPr bwMode="auto">
            <a:xfrm>
              <a:off x="2575" y="2630"/>
              <a:ext cx="143" cy="143"/>
            </a:xfrm>
            <a:prstGeom prst="rect">
              <a:avLst/>
            </a:prstGeom>
            <a:solidFill>
              <a:srgbClr val="FFFF00"/>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03" name="Rectangle 118"/>
            <p:cNvSpPr>
              <a:spLocks noChangeArrowheads="1"/>
            </p:cNvSpPr>
            <p:nvPr/>
          </p:nvSpPr>
          <p:spPr bwMode="auto">
            <a:xfrm>
              <a:off x="2767" y="2630"/>
              <a:ext cx="143" cy="143"/>
            </a:xfrm>
            <a:prstGeom prst="rect">
              <a:avLst/>
            </a:prstGeom>
            <a:solidFill>
              <a:srgbClr val="FFFF00"/>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04" name="Rectangle 119"/>
            <p:cNvSpPr>
              <a:spLocks noChangeArrowheads="1"/>
            </p:cNvSpPr>
            <p:nvPr/>
          </p:nvSpPr>
          <p:spPr bwMode="auto">
            <a:xfrm>
              <a:off x="2959" y="2630"/>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05" name="Rectangle 120"/>
            <p:cNvSpPr>
              <a:spLocks noChangeArrowheads="1"/>
            </p:cNvSpPr>
            <p:nvPr/>
          </p:nvSpPr>
          <p:spPr bwMode="auto">
            <a:xfrm>
              <a:off x="3151" y="2630"/>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06" name="Rectangle 121"/>
            <p:cNvSpPr>
              <a:spLocks noChangeArrowheads="1"/>
            </p:cNvSpPr>
            <p:nvPr/>
          </p:nvSpPr>
          <p:spPr bwMode="auto">
            <a:xfrm>
              <a:off x="2575" y="2822"/>
              <a:ext cx="143" cy="143"/>
            </a:xfrm>
            <a:prstGeom prst="rect">
              <a:avLst/>
            </a:prstGeom>
            <a:solidFill>
              <a:srgbClr val="FFFF00"/>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07" name="Rectangle 122"/>
            <p:cNvSpPr>
              <a:spLocks noChangeArrowheads="1"/>
            </p:cNvSpPr>
            <p:nvPr/>
          </p:nvSpPr>
          <p:spPr bwMode="auto">
            <a:xfrm>
              <a:off x="2767" y="2822"/>
              <a:ext cx="143" cy="143"/>
            </a:xfrm>
            <a:prstGeom prst="rect">
              <a:avLst/>
            </a:prstGeom>
            <a:solidFill>
              <a:srgbClr val="FFFF00"/>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08" name="Rectangle 123"/>
            <p:cNvSpPr>
              <a:spLocks noChangeArrowheads="1"/>
            </p:cNvSpPr>
            <p:nvPr/>
          </p:nvSpPr>
          <p:spPr bwMode="auto">
            <a:xfrm>
              <a:off x="2959" y="2822"/>
              <a:ext cx="143" cy="143"/>
            </a:xfrm>
            <a:prstGeom prst="rect">
              <a:avLst/>
            </a:prstGeom>
            <a:solidFill>
              <a:srgbClr val="FFFF00"/>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09" name="Rectangle 124"/>
            <p:cNvSpPr>
              <a:spLocks noChangeArrowheads="1"/>
            </p:cNvSpPr>
            <p:nvPr/>
          </p:nvSpPr>
          <p:spPr bwMode="auto">
            <a:xfrm>
              <a:off x="3151" y="2822"/>
              <a:ext cx="143" cy="143"/>
            </a:xfrm>
            <a:prstGeom prst="rect">
              <a:avLst/>
            </a:prstGeom>
            <a:solidFill>
              <a:srgbClr val="FFFF00"/>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10" name="Rectangle 125"/>
            <p:cNvSpPr>
              <a:spLocks noChangeArrowheads="1"/>
            </p:cNvSpPr>
            <p:nvPr/>
          </p:nvSpPr>
          <p:spPr bwMode="auto">
            <a:xfrm>
              <a:off x="2575" y="3014"/>
              <a:ext cx="143" cy="143"/>
            </a:xfrm>
            <a:prstGeom prst="rect">
              <a:avLst/>
            </a:prstGeom>
            <a:blipFill dpi="0" rotWithShape="0">
              <a:blip r:embed="rId4"/>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11" name="Rectangle 126"/>
            <p:cNvSpPr>
              <a:spLocks noChangeArrowheads="1"/>
            </p:cNvSpPr>
            <p:nvPr/>
          </p:nvSpPr>
          <p:spPr bwMode="auto">
            <a:xfrm>
              <a:off x="2767" y="3014"/>
              <a:ext cx="143" cy="143"/>
            </a:xfrm>
            <a:prstGeom prst="rect">
              <a:avLst/>
            </a:prstGeom>
            <a:blipFill dpi="0" rotWithShape="0">
              <a:blip r:embed="rId4"/>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12" name="Rectangle 127"/>
            <p:cNvSpPr>
              <a:spLocks noChangeArrowheads="1"/>
            </p:cNvSpPr>
            <p:nvPr/>
          </p:nvSpPr>
          <p:spPr bwMode="auto">
            <a:xfrm>
              <a:off x="2959" y="3014"/>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13" name="Rectangle 128"/>
            <p:cNvSpPr>
              <a:spLocks noChangeArrowheads="1"/>
            </p:cNvSpPr>
            <p:nvPr/>
          </p:nvSpPr>
          <p:spPr bwMode="auto">
            <a:xfrm>
              <a:off x="3151" y="3014"/>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14" name="Rectangle 129"/>
            <p:cNvSpPr>
              <a:spLocks noChangeArrowheads="1"/>
            </p:cNvSpPr>
            <p:nvPr/>
          </p:nvSpPr>
          <p:spPr bwMode="auto">
            <a:xfrm>
              <a:off x="2575" y="3206"/>
              <a:ext cx="143" cy="143"/>
            </a:xfrm>
            <a:prstGeom prst="rect">
              <a:avLst/>
            </a:prstGeom>
            <a:blipFill dpi="0" rotWithShape="0">
              <a:blip r:embed="rId4"/>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15" name="Rectangle 130"/>
            <p:cNvSpPr>
              <a:spLocks noChangeArrowheads="1"/>
            </p:cNvSpPr>
            <p:nvPr/>
          </p:nvSpPr>
          <p:spPr bwMode="auto">
            <a:xfrm>
              <a:off x="2767" y="320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16" name="Rectangle 131"/>
            <p:cNvSpPr>
              <a:spLocks noChangeArrowheads="1"/>
            </p:cNvSpPr>
            <p:nvPr/>
          </p:nvSpPr>
          <p:spPr bwMode="auto">
            <a:xfrm>
              <a:off x="2959" y="320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17" name="Rectangle 132"/>
            <p:cNvSpPr>
              <a:spLocks noChangeArrowheads="1"/>
            </p:cNvSpPr>
            <p:nvPr/>
          </p:nvSpPr>
          <p:spPr bwMode="auto">
            <a:xfrm>
              <a:off x="3151" y="320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18" name="Rectangle 133"/>
            <p:cNvSpPr>
              <a:spLocks noChangeArrowheads="1"/>
            </p:cNvSpPr>
            <p:nvPr/>
          </p:nvSpPr>
          <p:spPr bwMode="auto">
            <a:xfrm>
              <a:off x="2575" y="1094"/>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19" name="Rectangle 134"/>
            <p:cNvSpPr>
              <a:spLocks noChangeArrowheads="1"/>
            </p:cNvSpPr>
            <p:nvPr/>
          </p:nvSpPr>
          <p:spPr bwMode="auto">
            <a:xfrm>
              <a:off x="2767" y="1094"/>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20" name="Rectangle 135"/>
            <p:cNvSpPr>
              <a:spLocks noChangeArrowheads="1"/>
            </p:cNvSpPr>
            <p:nvPr/>
          </p:nvSpPr>
          <p:spPr bwMode="auto">
            <a:xfrm>
              <a:off x="2959" y="1094"/>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21" name="Rectangle 136"/>
            <p:cNvSpPr>
              <a:spLocks noChangeArrowheads="1"/>
            </p:cNvSpPr>
            <p:nvPr/>
          </p:nvSpPr>
          <p:spPr bwMode="auto">
            <a:xfrm>
              <a:off x="3151" y="1094"/>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22" name="Rectangle 137"/>
            <p:cNvSpPr>
              <a:spLocks noChangeArrowheads="1"/>
            </p:cNvSpPr>
            <p:nvPr/>
          </p:nvSpPr>
          <p:spPr bwMode="auto">
            <a:xfrm>
              <a:off x="2575" y="1286"/>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23" name="Rectangle 138"/>
            <p:cNvSpPr>
              <a:spLocks noChangeArrowheads="1"/>
            </p:cNvSpPr>
            <p:nvPr/>
          </p:nvSpPr>
          <p:spPr bwMode="auto">
            <a:xfrm>
              <a:off x="2767" y="128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24" name="Rectangle 139"/>
            <p:cNvSpPr>
              <a:spLocks noChangeArrowheads="1"/>
            </p:cNvSpPr>
            <p:nvPr/>
          </p:nvSpPr>
          <p:spPr bwMode="auto">
            <a:xfrm>
              <a:off x="2959" y="128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25" name="Rectangle 140"/>
            <p:cNvSpPr>
              <a:spLocks noChangeArrowheads="1"/>
            </p:cNvSpPr>
            <p:nvPr/>
          </p:nvSpPr>
          <p:spPr bwMode="auto">
            <a:xfrm>
              <a:off x="3151" y="128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26" name="Rectangle 141"/>
            <p:cNvSpPr>
              <a:spLocks noChangeArrowheads="1"/>
            </p:cNvSpPr>
            <p:nvPr/>
          </p:nvSpPr>
          <p:spPr bwMode="auto">
            <a:xfrm>
              <a:off x="2575" y="1478"/>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27" name="Rectangle 142"/>
            <p:cNvSpPr>
              <a:spLocks noChangeArrowheads="1"/>
            </p:cNvSpPr>
            <p:nvPr/>
          </p:nvSpPr>
          <p:spPr bwMode="auto">
            <a:xfrm>
              <a:off x="2767" y="1478"/>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28" name="Rectangle 143"/>
            <p:cNvSpPr>
              <a:spLocks noChangeArrowheads="1"/>
            </p:cNvSpPr>
            <p:nvPr/>
          </p:nvSpPr>
          <p:spPr bwMode="auto">
            <a:xfrm>
              <a:off x="2959" y="1478"/>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29" name="Rectangle 144"/>
            <p:cNvSpPr>
              <a:spLocks noChangeArrowheads="1"/>
            </p:cNvSpPr>
            <p:nvPr/>
          </p:nvSpPr>
          <p:spPr bwMode="auto">
            <a:xfrm>
              <a:off x="3151" y="1478"/>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30" name="Rectangle 145"/>
            <p:cNvSpPr>
              <a:spLocks noChangeArrowheads="1"/>
            </p:cNvSpPr>
            <p:nvPr/>
          </p:nvSpPr>
          <p:spPr bwMode="auto">
            <a:xfrm>
              <a:off x="2575" y="1670"/>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31" name="Rectangle 146"/>
            <p:cNvSpPr>
              <a:spLocks noChangeArrowheads="1"/>
            </p:cNvSpPr>
            <p:nvPr/>
          </p:nvSpPr>
          <p:spPr bwMode="auto">
            <a:xfrm>
              <a:off x="2767" y="1670"/>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32" name="Rectangle 147"/>
            <p:cNvSpPr>
              <a:spLocks noChangeArrowheads="1"/>
            </p:cNvSpPr>
            <p:nvPr/>
          </p:nvSpPr>
          <p:spPr bwMode="auto">
            <a:xfrm>
              <a:off x="2959" y="1670"/>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533" name="Rectangle 148"/>
            <p:cNvSpPr>
              <a:spLocks noChangeArrowheads="1"/>
            </p:cNvSpPr>
            <p:nvPr/>
          </p:nvSpPr>
          <p:spPr bwMode="auto">
            <a:xfrm>
              <a:off x="3151" y="1670"/>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grpSp>
      <p:grpSp>
        <p:nvGrpSpPr>
          <p:cNvPr id="271366" name="Group 149"/>
          <p:cNvGrpSpPr>
            <a:grpSpLocks/>
          </p:cNvGrpSpPr>
          <p:nvPr/>
        </p:nvGrpSpPr>
        <p:grpSpPr bwMode="auto">
          <a:xfrm>
            <a:off x="5688013" y="1584325"/>
            <a:ext cx="1141412" cy="3960813"/>
            <a:chOff x="3583" y="998"/>
            <a:chExt cx="719" cy="2495"/>
          </a:xfrm>
        </p:grpSpPr>
        <p:sp>
          <p:nvSpPr>
            <p:cNvPr id="271437" name="Rectangle 150"/>
            <p:cNvSpPr>
              <a:spLocks noChangeArrowheads="1"/>
            </p:cNvSpPr>
            <p:nvPr/>
          </p:nvSpPr>
          <p:spPr bwMode="auto">
            <a:xfrm>
              <a:off x="3583" y="1862"/>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38" name="Rectangle 151"/>
            <p:cNvSpPr>
              <a:spLocks noChangeArrowheads="1"/>
            </p:cNvSpPr>
            <p:nvPr/>
          </p:nvSpPr>
          <p:spPr bwMode="auto">
            <a:xfrm>
              <a:off x="3775" y="1862"/>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39" name="Rectangle 152"/>
            <p:cNvSpPr>
              <a:spLocks noChangeArrowheads="1"/>
            </p:cNvSpPr>
            <p:nvPr/>
          </p:nvSpPr>
          <p:spPr bwMode="auto">
            <a:xfrm>
              <a:off x="3967" y="1862"/>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40" name="Rectangle 153"/>
            <p:cNvSpPr>
              <a:spLocks noChangeArrowheads="1"/>
            </p:cNvSpPr>
            <p:nvPr/>
          </p:nvSpPr>
          <p:spPr bwMode="auto">
            <a:xfrm>
              <a:off x="4159" y="1862"/>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41" name="Rectangle 154"/>
            <p:cNvSpPr>
              <a:spLocks noChangeArrowheads="1"/>
            </p:cNvSpPr>
            <p:nvPr/>
          </p:nvSpPr>
          <p:spPr bwMode="auto">
            <a:xfrm>
              <a:off x="3583" y="2054"/>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42" name="Rectangle 155"/>
            <p:cNvSpPr>
              <a:spLocks noChangeArrowheads="1"/>
            </p:cNvSpPr>
            <p:nvPr/>
          </p:nvSpPr>
          <p:spPr bwMode="auto">
            <a:xfrm>
              <a:off x="3775" y="2054"/>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43" name="Rectangle 156"/>
            <p:cNvSpPr>
              <a:spLocks noChangeArrowheads="1"/>
            </p:cNvSpPr>
            <p:nvPr/>
          </p:nvSpPr>
          <p:spPr bwMode="auto">
            <a:xfrm>
              <a:off x="3967" y="2054"/>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44" name="Rectangle 157"/>
            <p:cNvSpPr>
              <a:spLocks noChangeArrowheads="1"/>
            </p:cNvSpPr>
            <p:nvPr/>
          </p:nvSpPr>
          <p:spPr bwMode="auto">
            <a:xfrm>
              <a:off x="4159" y="2054"/>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45" name="Rectangle 158"/>
            <p:cNvSpPr>
              <a:spLocks noChangeArrowheads="1"/>
            </p:cNvSpPr>
            <p:nvPr/>
          </p:nvSpPr>
          <p:spPr bwMode="auto">
            <a:xfrm>
              <a:off x="3583" y="224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46" name="Rectangle 159"/>
            <p:cNvSpPr>
              <a:spLocks noChangeArrowheads="1"/>
            </p:cNvSpPr>
            <p:nvPr/>
          </p:nvSpPr>
          <p:spPr bwMode="auto">
            <a:xfrm>
              <a:off x="3775" y="224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47" name="Rectangle 160"/>
            <p:cNvSpPr>
              <a:spLocks noChangeArrowheads="1"/>
            </p:cNvSpPr>
            <p:nvPr/>
          </p:nvSpPr>
          <p:spPr bwMode="auto">
            <a:xfrm>
              <a:off x="3967" y="2246"/>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48" name="Rectangle 161"/>
            <p:cNvSpPr>
              <a:spLocks noChangeArrowheads="1"/>
            </p:cNvSpPr>
            <p:nvPr/>
          </p:nvSpPr>
          <p:spPr bwMode="auto">
            <a:xfrm>
              <a:off x="4159" y="224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49" name="Rectangle 162"/>
            <p:cNvSpPr>
              <a:spLocks noChangeArrowheads="1"/>
            </p:cNvSpPr>
            <p:nvPr/>
          </p:nvSpPr>
          <p:spPr bwMode="auto">
            <a:xfrm>
              <a:off x="3583" y="2438"/>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50" name="Rectangle 163"/>
            <p:cNvSpPr>
              <a:spLocks noChangeArrowheads="1"/>
            </p:cNvSpPr>
            <p:nvPr/>
          </p:nvSpPr>
          <p:spPr bwMode="auto">
            <a:xfrm>
              <a:off x="3775" y="2438"/>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51" name="Rectangle 164"/>
            <p:cNvSpPr>
              <a:spLocks noChangeArrowheads="1"/>
            </p:cNvSpPr>
            <p:nvPr/>
          </p:nvSpPr>
          <p:spPr bwMode="auto">
            <a:xfrm>
              <a:off x="3967" y="2438"/>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52" name="Rectangle 165"/>
            <p:cNvSpPr>
              <a:spLocks noChangeArrowheads="1"/>
            </p:cNvSpPr>
            <p:nvPr/>
          </p:nvSpPr>
          <p:spPr bwMode="auto">
            <a:xfrm>
              <a:off x="4159" y="2438"/>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53" name="Rectangle 166"/>
            <p:cNvSpPr>
              <a:spLocks noChangeArrowheads="1"/>
            </p:cNvSpPr>
            <p:nvPr/>
          </p:nvSpPr>
          <p:spPr bwMode="auto">
            <a:xfrm>
              <a:off x="3583" y="2630"/>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54" name="Rectangle 167"/>
            <p:cNvSpPr>
              <a:spLocks noChangeArrowheads="1"/>
            </p:cNvSpPr>
            <p:nvPr/>
          </p:nvSpPr>
          <p:spPr bwMode="auto">
            <a:xfrm>
              <a:off x="3775" y="2630"/>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55" name="Rectangle 168"/>
            <p:cNvSpPr>
              <a:spLocks noChangeArrowheads="1"/>
            </p:cNvSpPr>
            <p:nvPr/>
          </p:nvSpPr>
          <p:spPr bwMode="auto">
            <a:xfrm>
              <a:off x="3967" y="2630"/>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56" name="Rectangle 169"/>
            <p:cNvSpPr>
              <a:spLocks noChangeArrowheads="1"/>
            </p:cNvSpPr>
            <p:nvPr/>
          </p:nvSpPr>
          <p:spPr bwMode="auto">
            <a:xfrm>
              <a:off x="4159" y="2630"/>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57" name="Rectangle 170"/>
            <p:cNvSpPr>
              <a:spLocks noChangeArrowheads="1"/>
            </p:cNvSpPr>
            <p:nvPr/>
          </p:nvSpPr>
          <p:spPr bwMode="auto">
            <a:xfrm>
              <a:off x="3583" y="2822"/>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58" name="Rectangle 171"/>
            <p:cNvSpPr>
              <a:spLocks noChangeArrowheads="1"/>
            </p:cNvSpPr>
            <p:nvPr/>
          </p:nvSpPr>
          <p:spPr bwMode="auto">
            <a:xfrm>
              <a:off x="3775" y="2822"/>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59" name="Rectangle 172"/>
            <p:cNvSpPr>
              <a:spLocks noChangeArrowheads="1"/>
            </p:cNvSpPr>
            <p:nvPr/>
          </p:nvSpPr>
          <p:spPr bwMode="auto">
            <a:xfrm>
              <a:off x="3967" y="2822"/>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60" name="Rectangle 173"/>
            <p:cNvSpPr>
              <a:spLocks noChangeArrowheads="1"/>
            </p:cNvSpPr>
            <p:nvPr/>
          </p:nvSpPr>
          <p:spPr bwMode="auto">
            <a:xfrm>
              <a:off x="4159" y="2822"/>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61" name="Rectangle 174"/>
            <p:cNvSpPr>
              <a:spLocks noChangeArrowheads="1"/>
            </p:cNvSpPr>
            <p:nvPr/>
          </p:nvSpPr>
          <p:spPr bwMode="auto">
            <a:xfrm>
              <a:off x="3583" y="3014"/>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62" name="Rectangle 175"/>
            <p:cNvSpPr>
              <a:spLocks noChangeArrowheads="1"/>
            </p:cNvSpPr>
            <p:nvPr/>
          </p:nvSpPr>
          <p:spPr bwMode="auto">
            <a:xfrm>
              <a:off x="3775" y="3014"/>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63" name="Rectangle 176"/>
            <p:cNvSpPr>
              <a:spLocks noChangeArrowheads="1"/>
            </p:cNvSpPr>
            <p:nvPr/>
          </p:nvSpPr>
          <p:spPr bwMode="auto">
            <a:xfrm>
              <a:off x="3967" y="3014"/>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64" name="Rectangle 177"/>
            <p:cNvSpPr>
              <a:spLocks noChangeArrowheads="1"/>
            </p:cNvSpPr>
            <p:nvPr/>
          </p:nvSpPr>
          <p:spPr bwMode="auto">
            <a:xfrm>
              <a:off x="4159" y="3014"/>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65" name="Rectangle 178"/>
            <p:cNvSpPr>
              <a:spLocks noChangeArrowheads="1"/>
            </p:cNvSpPr>
            <p:nvPr/>
          </p:nvSpPr>
          <p:spPr bwMode="auto">
            <a:xfrm>
              <a:off x="3583" y="320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66" name="Rectangle 179"/>
            <p:cNvSpPr>
              <a:spLocks noChangeArrowheads="1"/>
            </p:cNvSpPr>
            <p:nvPr/>
          </p:nvSpPr>
          <p:spPr bwMode="auto">
            <a:xfrm>
              <a:off x="3775" y="320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67" name="Rectangle 180"/>
            <p:cNvSpPr>
              <a:spLocks noChangeArrowheads="1"/>
            </p:cNvSpPr>
            <p:nvPr/>
          </p:nvSpPr>
          <p:spPr bwMode="auto">
            <a:xfrm>
              <a:off x="3967" y="3206"/>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68" name="Rectangle 181"/>
            <p:cNvSpPr>
              <a:spLocks noChangeArrowheads="1"/>
            </p:cNvSpPr>
            <p:nvPr/>
          </p:nvSpPr>
          <p:spPr bwMode="auto">
            <a:xfrm>
              <a:off x="4159" y="3206"/>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69" name="Rectangle 182"/>
            <p:cNvSpPr>
              <a:spLocks noChangeArrowheads="1"/>
            </p:cNvSpPr>
            <p:nvPr/>
          </p:nvSpPr>
          <p:spPr bwMode="auto">
            <a:xfrm>
              <a:off x="3583" y="1094"/>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70" name="Rectangle 183"/>
            <p:cNvSpPr>
              <a:spLocks noChangeArrowheads="1"/>
            </p:cNvSpPr>
            <p:nvPr/>
          </p:nvSpPr>
          <p:spPr bwMode="auto">
            <a:xfrm>
              <a:off x="3775" y="1094"/>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71" name="Rectangle 184"/>
            <p:cNvSpPr>
              <a:spLocks noChangeArrowheads="1"/>
            </p:cNvSpPr>
            <p:nvPr/>
          </p:nvSpPr>
          <p:spPr bwMode="auto">
            <a:xfrm>
              <a:off x="3967" y="1094"/>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72" name="Rectangle 185"/>
            <p:cNvSpPr>
              <a:spLocks noChangeArrowheads="1"/>
            </p:cNvSpPr>
            <p:nvPr/>
          </p:nvSpPr>
          <p:spPr bwMode="auto">
            <a:xfrm>
              <a:off x="4159" y="1094"/>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73" name="Rectangle 186"/>
            <p:cNvSpPr>
              <a:spLocks noChangeArrowheads="1"/>
            </p:cNvSpPr>
            <p:nvPr/>
          </p:nvSpPr>
          <p:spPr bwMode="auto">
            <a:xfrm>
              <a:off x="3583" y="1286"/>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74" name="Rectangle 187"/>
            <p:cNvSpPr>
              <a:spLocks noChangeArrowheads="1"/>
            </p:cNvSpPr>
            <p:nvPr/>
          </p:nvSpPr>
          <p:spPr bwMode="auto">
            <a:xfrm>
              <a:off x="3775" y="1286"/>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75" name="Rectangle 188"/>
            <p:cNvSpPr>
              <a:spLocks noChangeArrowheads="1"/>
            </p:cNvSpPr>
            <p:nvPr/>
          </p:nvSpPr>
          <p:spPr bwMode="auto">
            <a:xfrm>
              <a:off x="3967" y="1286"/>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76" name="Rectangle 189"/>
            <p:cNvSpPr>
              <a:spLocks noChangeArrowheads="1"/>
            </p:cNvSpPr>
            <p:nvPr/>
          </p:nvSpPr>
          <p:spPr bwMode="auto">
            <a:xfrm>
              <a:off x="4159" y="1286"/>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77" name="Rectangle 190"/>
            <p:cNvSpPr>
              <a:spLocks noChangeArrowheads="1"/>
            </p:cNvSpPr>
            <p:nvPr/>
          </p:nvSpPr>
          <p:spPr bwMode="auto">
            <a:xfrm>
              <a:off x="3583" y="1478"/>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78" name="Rectangle 191"/>
            <p:cNvSpPr>
              <a:spLocks noChangeArrowheads="1"/>
            </p:cNvSpPr>
            <p:nvPr/>
          </p:nvSpPr>
          <p:spPr bwMode="auto">
            <a:xfrm>
              <a:off x="3775" y="1478"/>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79" name="Rectangle 192"/>
            <p:cNvSpPr>
              <a:spLocks noChangeArrowheads="1"/>
            </p:cNvSpPr>
            <p:nvPr/>
          </p:nvSpPr>
          <p:spPr bwMode="auto">
            <a:xfrm>
              <a:off x="3967" y="1478"/>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80" name="Rectangle 193"/>
            <p:cNvSpPr>
              <a:spLocks noChangeArrowheads="1"/>
            </p:cNvSpPr>
            <p:nvPr/>
          </p:nvSpPr>
          <p:spPr bwMode="auto">
            <a:xfrm>
              <a:off x="4159" y="1478"/>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81" name="Rectangle 194"/>
            <p:cNvSpPr>
              <a:spLocks noChangeArrowheads="1"/>
            </p:cNvSpPr>
            <p:nvPr/>
          </p:nvSpPr>
          <p:spPr bwMode="auto">
            <a:xfrm>
              <a:off x="3583" y="1670"/>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82" name="Rectangle 195"/>
            <p:cNvSpPr>
              <a:spLocks noChangeArrowheads="1"/>
            </p:cNvSpPr>
            <p:nvPr/>
          </p:nvSpPr>
          <p:spPr bwMode="auto">
            <a:xfrm>
              <a:off x="3775" y="1670"/>
              <a:ext cx="143" cy="143"/>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83" name="Rectangle 196"/>
            <p:cNvSpPr>
              <a:spLocks noChangeArrowheads="1"/>
            </p:cNvSpPr>
            <p:nvPr/>
          </p:nvSpPr>
          <p:spPr bwMode="auto">
            <a:xfrm>
              <a:off x="3967" y="1670"/>
              <a:ext cx="143" cy="143"/>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84" name="Rectangle 197"/>
            <p:cNvSpPr>
              <a:spLocks noChangeArrowheads="1"/>
            </p:cNvSpPr>
            <p:nvPr/>
          </p:nvSpPr>
          <p:spPr bwMode="auto">
            <a:xfrm>
              <a:off x="4159" y="1670"/>
              <a:ext cx="143" cy="143"/>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85" name="Line 198"/>
            <p:cNvSpPr>
              <a:spLocks noChangeShapeType="1"/>
            </p:cNvSpPr>
            <p:nvPr/>
          </p:nvSpPr>
          <p:spPr bwMode="auto">
            <a:xfrm>
              <a:off x="3943" y="998"/>
              <a:ext cx="0" cy="2495"/>
            </a:xfrm>
            <a:prstGeom prst="line">
              <a:avLst/>
            </a:prstGeom>
            <a:noFill/>
            <a:ln w="38160" cap="sq">
              <a:solidFill>
                <a:srgbClr val="000000"/>
              </a:solidFill>
              <a:prstDash val="dash"/>
              <a:miter lim="800000"/>
              <a:headEnd/>
              <a:tailEnd/>
            </a:ln>
          </p:spPr>
          <p:txBody>
            <a:bodyPr/>
            <a:lstStyle/>
            <a:p>
              <a:endParaRPr lang="zh-CN" altLang="en-US"/>
            </a:p>
          </p:txBody>
        </p:sp>
      </p:grpSp>
      <p:sp>
        <p:nvSpPr>
          <p:cNvPr id="271367" name="Rectangle 199"/>
          <p:cNvSpPr>
            <a:spLocks noChangeArrowheads="1"/>
          </p:cNvSpPr>
          <p:nvPr/>
        </p:nvSpPr>
        <p:spPr bwMode="auto">
          <a:xfrm>
            <a:off x="7288213" y="2955925"/>
            <a:ext cx="228600" cy="228600"/>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68" name="Rectangle 200"/>
          <p:cNvSpPr>
            <a:spLocks noChangeArrowheads="1"/>
          </p:cNvSpPr>
          <p:nvPr/>
        </p:nvSpPr>
        <p:spPr bwMode="auto">
          <a:xfrm>
            <a:off x="7593013" y="2955925"/>
            <a:ext cx="228600" cy="228600"/>
          </a:xfrm>
          <a:prstGeom prst="rect">
            <a:avLst/>
          </a:prstGeom>
          <a:blipFill dpi="0" rotWithShape="0">
            <a:blip r:embed="rId4"/>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69" name="Rectangle 201"/>
          <p:cNvSpPr>
            <a:spLocks noChangeArrowheads="1"/>
          </p:cNvSpPr>
          <p:nvPr/>
        </p:nvSpPr>
        <p:spPr bwMode="auto">
          <a:xfrm>
            <a:off x="7897813" y="2955925"/>
            <a:ext cx="228600" cy="228600"/>
          </a:xfrm>
          <a:prstGeom prst="rect">
            <a:avLst/>
          </a:prstGeom>
          <a:blipFill dpi="0" rotWithShape="0">
            <a:blip r:embed="rId4"/>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70" name="Rectangle 202"/>
          <p:cNvSpPr>
            <a:spLocks noChangeArrowheads="1"/>
          </p:cNvSpPr>
          <p:nvPr/>
        </p:nvSpPr>
        <p:spPr bwMode="auto">
          <a:xfrm>
            <a:off x="8202613" y="2955925"/>
            <a:ext cx="228600" cy="228600"/>
          </a:xfrm>
          <a:prstGeom prst="rect">
            <a:avLst/>
          </a:prstGeom>
          <a:blipFill dpi="0" rotWithShape="0">
            <a:blip r:embed="rId5"/>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71" name="Rectangle 203"/>
          <p:cNvSpPr>
            <a:spLocks noChangeArrowheads="1"/>
          </p:cNvSpPr>
          <p:nvPr/>
        </p:nvSpPr>
        <p:spPr bwMode="auto">
          <a:xfrm>
            <a:off x="7288213" y="3260725"/>
            <a:ext cx="228600" cy="228600"/>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72" name="Rectangle 204"/>
          <p:cNvSpPr>
            <a:spLocks noChangeArrowheads="1"/>
          </p:cNvSpPr>
          <p:nvPr/>
        </p:nvSpPr>
        <p:spPr bwMode="auto">
          <a:xfrm>
            <a:off x="7593013" y="3260725"/>
            <a:ext cx="228600" cy="228600"/>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73" name="Rectangle 205"/>
          <p:cNvSpPr>
            <a:spLocks noChangeArrowheads="1"/>
          </p:cNvSpPr>
          <p:nvPr/>
        </p:nvSpPr>
        <p:spPr bwMode="auto">
          <a:xfrm>
            <a:off x="7897813" y="3260725"/>
            <a:ext cx="228600" cy="228600"/>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74" name="Rectangle 206"/>
          <p:cNvSpPr>
            <a:spLocks noChangeArrowheads="1"/>
          </p:cNvSpPr>
          <p:nvPr/>
        </p:nvSpPr>
        <p:spPr bwMode="auto">
          <a:xfrm>
            <a:off x="8202613" y="3260725"/>
            <a:ext cx="228600" cy="228600"/>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75" name="Rectangle 207"/>
          <p:cNvSpPr>
            <a:spLocks noChangeArrowheads="1"/>
          </p:cNvSpPr>
          <p:nvPr/>
        </p:nvSpPr>
        <p:spPr bwMode="auto">
          <a:xfrm>
            <a:off x="7288213" y="3565525"/>
            <a:ext cx="228600" cy="228600"/>
          </a:xfrm>
          <a:prstGeom prst="rect">
            <a:avLst/>
          </a:prstGeom>
          <a:solidFill>
            <a:srgbClr val="FFFF00"/>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76" name="Rectangle 208"/>
          <p:cNvSpPr>
            <a:spLocks noChangeArrowheads="1"/>
          </p:cNvSpPr>
          <p:nvPr/>
        </p:nvSpPr>
        <p:spPr bwMode="auto">
          <a:xfrm>
            <a:off x="7593013" y="3565525"/>
            <a:ext cx="228600" cy="228600"/>
          </a:xfrm>
          <a:prstGeom prst="rect">
            <a:avLst/>
          </a:prstGeom>
          <a:solidFill>
            <a:srgbClr val="FFFF00"/>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77" name="Rectangle 209"/>
          <p:cNvSpPr>
            <a:spLocks noChangeArrowheads="1"/>
          </p:cNvSpPr>
          <p:nvPr/>
        </p:nvSpPr>
        <p:spPr bwMode="auto">
          <a:xfrm>
            <a:off x="7897813" y="3565525"/>
            <a:ext cx="228600" cy="228600"/>
          </a:xfrm>
          <a:prstGeom prst="rect">
            <a:avLst/>
          </a:prstGeom>
          <a:blipFill dpi="0" rotWithShape="0">
            <a:blip r:embed="rId4"/>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78" name="Rectangle 210"/>
          <p:cNvSpPr>
            <a:spLocks noChangeArrowheads="1"/>
          </p:cNvSpPr>
          <p:nvPr/>
        </p:nvSpPr>
        <p:spPr bwMode="auto">
          <a:xfrm>
            <a:off x="8202613" y="3565525"/>
            <a:ext cx="228600" cy="228600"/>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79" name="Rectangle 211"/>
          <p:cNvSpPr>
            <a:spLocks noChangeArrowheads="1"/>
          </p:cNvSpPr>
          <p:nvPr/>
        </p:nvSpPr>
        <p:spPr bwMode="auto">
          <a:xfrm>
            <a:off x="7288213" y="3870325"/>
            <a:ext cx="228600" cy="228600"/>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80" name="Rectangle 212"/>
          <p:cNvSpPr>
            <a:spLocks noChangeArrowheads="1"/>
          </p:cNvSpPr>
          <p:nvPr/>
        </p:nvSpPr>
        <p:spPr bwMode="auto">
          <a:xfrm>
            <a:off x="7593013" y="3870325"/>
            <a:ext cx="228600" cy="228600"/>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81" name="Rectangle 213"/>
          <p:cNvSpPr>
            <a:spLocks noChangeArrowheads="1"/>
          </p:cNvSpPr>
          <p:nvPr/>
        </p:nvSpPr>
        <p:spPr bwMode="auto">
          <a:xfrm>
            <a:off x="7897813" y="3870325"/>
            <a:ext cx="228600" cy="228600"/>
          </a:xfrm>
          <a:prstGeom prst="rect">
            <a:avLst/>
          </a:prstGeom>
          <a:solidFill>
            <a:srgbClr val="FFFF00"/>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82" name="Rectangle 214"/>
          <p:cNvSpPr>
            <a:spLocks noChangeArrowheads="1"/>
          </p:cNvSpPr>
          <p:nvPr/>
        </p:nvSpPr>
        <p:spPr bwMode="auto">
          <a:xfrm>
            <a:off x="8202613" y="3870325"/>
            <a:ext cx="228600" cy="228600"/>
          </a:xfrm>
          <a:prstGeom prst="rect">
            <a:avLst/>
          </a:prstGeom>
          <a:blipFill dpi="0" rotWithShape="0">
            <a:blip r:embed="rId4"/>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83" name="Rectangle 215"/>
          <p:cNvSpPr>
            <a:spLocks noChangeArrowheads="1"/>
          </p:cNvSpPr>
          <p:nvPr/>
        </p:nvSpPr>
        <p:spPr bwMode="auto">
          <a:xfrm>
            <a:off x="7288213" y="4175125"/>
            <a:ext cx="228600" cy="228600"/>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84" name="Rectangle 216"/>
          <p:cNvSpPr>
            <a:spLocks noChangeArrowheads="1"/>
          </p:cNvSpPr>
          <p:nvPr/>
        </p:nvSpPr>
        <p:spPr bwMode="auto">
          <a:xfrm>
            <a:off x="7593013" y="4175125"/>
            <a:ext cx="228600" cy="228600"/>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85" name="Rectangle 217"/>
          <p:cNvSpPr>
            <a:spLocks noChangeArrowheads="1"/>
          </p:cNvSpPr>
          <p:nvPr/>
        </p:nvSpPr>
        <p:spPr bwMode="auto">
          <a:xfrm>
            <a:off x="7897813" y="4175125"/>
            <a:ext cx="228600" cy="228600"/>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86" name="Rectangle 218"/>
          <p:cNvSpPr>
            <a:spLocks noChangeArrowheads="1"/>
          </p:cNvSpPr>
          <p:nvPr/>
        </p:nvSpPr>
        <p:spPr bwMode="auto">
          <a:xfrm>
            <a:off x="8202613" y="4175125"/>
            <a:ext cx="228600" cy="228600"/>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87" name="Rectangle 219"/>
          <p:cNvSpPr>
            <a:spLocks noChangeArrowheads="1"/>
          </p:cNvSpPr>
          <p:nvPr/>
        </p:nvSpPr>
        <p:spPr bwMode="auto">
          <a:xfrm>
            <a:off x="7288213" y="4479925"/>
            <a:ext cx="228600" cy="228600"/>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88" name="Rectangle 220"/>
          <p:cNvSpPr>
            <a:spLocks noChangeArrowheads="1"/>
          </p:cNvSpPr>
          <p:nvPr/>
        </p:nvSpPr>
        <p:spPr bwMode="auto">
          <a:xfrm>
            <a:off x="7593013" y="4479925"/>
            <a:ext cx="228600" cy="228600"/>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89" name="Rectangle 221"/>
          <p:cNvSpPr>
            <a:spLocks noChangeArrowheads="1"/>
          </p:cNvSpPr>
          <p:nvPr/>
        </p:nvSpPr>
        <p:spPr bwMode="auto">
          <a:xfrm>
            <a:off x="7897813" y="4479925"/>
            <a:ext cx="228600" cy="228600"/>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90" name="Rectangle 222"/>
          <p:cNvSpPr>
            <a:spLocks noChangeArrowheads="1"/>
          </p:cNvSpPr>
          <p:nvPr/>
        </p:nvSpPr>
        <p:spPr bwMode="auto">
          <a:xfrm>
            <a:off x="8202613" y="4479925"/>
            <a:ext cx="228600" cy="228600"/>
          </a:xfrm>
          <a:prstGeom prst="rect">
            <a:avLst/>
          </a:prstGeom>
          <a:solidFill>
            <a:srgbClr val="FFFF00"/>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91" name="Rectangle 223"/>
          <p:cNvSpPr>
            <a:spLocks noChangeArrowheads="1"/>
          </p:cNvSpPr>
          <p:nvPr/>
        </p:nvSpPr>
        <p:spPr bwMode="auto">
          <a:xfrm>
            <a:off x="7288213" y="4784725"/>
            <a:ext cx="228600" cy="228600"/>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92" name="Rectangle 224"/>
          <p:cNvSpPr>
            <a:spLocks noChangeArrowheads="1"/>
          </p:cNvSpPr>
          <p:nvPr/>
        </p:nvSpPr>
        <p:spPr bwMode="auto">
          <a:xfrm>
            <a:off x="7593013" y="4784725"/>
            <a:ext cx="228600" cy="228600"/>
          </a:xfrm>
          <a:prstGeom prst="rect">
            <a:avLst/>
          </a:prstGeom>
          <a:blipFill dpi="0" rotWithShape="0">
            <a:blip r:embed="rId5"/>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93" name="Rectangle 225"/>
          <p:cNvSpPr>
            <a:spLocks noChangeArrowheads="1"/>
          </p:cNvSpPr>
          <p:nvPr/>
        </p:nvSpPr>
        <p:spPr bwMode="auto">
          <a:xfrm>
            <a:off x="7897813" y="4784725"/>
            <a:ext cx="228600" cy="228600"/>
          </a:xfrm>
          <a:prstGeom prst="rect">
            <a:avLst/>
          </a:prstGeom>
          <a:blipFill dpi="0" rotWithShape="0">
            <a:blip r:embed="rId5"/>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94" name="Rectangle 226"/>
          <p:cNvSpPr>
            <a:spLocks noChangeArrowheads="1"/>
          </p:cNvSpPr>
          <p:nvPr/>
        </p:nvSpPr>
        <p:spPr bwMode="auto">
          <a:xfrm>
            <a:off x="8202613" y="4784725"/>
            <a:ext cx="228600" cy="228600"/>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95" name="Rectangle 227"/>
          <p:cNvSpPr>
            <a:spLocks noChangeArrowheads="1"/>
          </p:cNvSpPr>
          <p:nvPr/>
        </p:nvSpPr>
        <p:spPr bwMode="auto">
          <a:xfrm>
            <a:off x="7288213" y="5089525"/>
            <a:ext cx="228600" cy="228600"/>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96" name="Rectangle 228"/>
          <p:cNvSpPr>
            <a:spLocks noChangeArrowheads="1"/>
          </p:cNvSpPr>
          <p:nvPr/>
        </p:nvSpPr>
        <p:spPr bwMode="auto">
          <a:xfrm>
            <a:off x="7593013" y="5089525"/>
            <a:ext cx="228600" cy="228600"/>
          </a:xfrm>
          <a:prstGeom prst="rect">
            <a:avLst/>
          </a:prstGeom>
          <a:blipFill dpi="0" rotWithShape="0">
            <a:blip r:embed="rId4"/>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97" name="Rectangle 229"/>
          <p:cNvSpPr>
            <a:spLocks noChangeArrowheads="1"/>
          </p:cNvSpPr>
          <p:nvPr/>
        </p:nvSpPr>
        <p:spPr bwMode="auto">
          <a:xfrm>
            <a:off x="7897813" y="5089525"/>
            <a:ext cx="228600" cy="228600"/>
          </a:xfrm>
          <a:prstGeom prst="rect">
            <a:avLst/>
          </a:prstGeom>
          <a:blipFill dpi="0" rotWithShape="0">
            <a:blip r:embed="rId5"/>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98" name="Rectangle 230"/>
          <p:cNvSpPr>
            <a:spLocks noChangeArrowheads="1"/>
          </p:cNvSpPr>
          <p:nvPr/>
        </p:nvSpPr>
        <p:spPr bwMode="auto">
          <a:xfrm>
            <a:off x="8202613" y="5089525"/>
            <a:ext cx="228600" cy="228600"/>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399" name="Rectangle 231"/>
          <p:cNvSpPr>
            <a:spLocks noChangeArrowheads="1"/>
          </p:cNvSpPr>
          <p:nvPr/>
        </p:nvSpPr>
        <p:spPr bwMode="auto">
          <a:xfrm>
            <a:off x="7288213" y="1736725"/>
            <a:ext cx="228600" cy="228600"/>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00" name="Rectangle 232"/>
          <p:cNvSpPr>
            <a:spLocks noChangeArrowheads="1"/>
          </p:cNvSpPr>
          <p:nvPr/>
        </p:nvSpPr>
        <p:spPr bwMode="auto">
          <a:xfrm>
            <a:off x="7593013" y="1736725"/>
            <a:ext cx="228600" cy="228600"/>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01" name="Rectangle 233"/>
          <p:cNvSpPr>
            <a:spLocks noChangeArrowheads="1"/>
          </p:cNvSpPr>
          <p:nvPr/>
        </p:nvSpPr>
        <p:spPr bwMode="auto">
          <a:xfrm>
            <a:off x="7897813" y="1736725"/>
            <a:ext cx="228600" cy="228600"/>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02" name="Rectangle 234"/>
          <p:cNvSpPr>
            <a:spLocks noChangeArrowheads="1"/>
          </p:cNvSpPr>
          <p:nvPr/>
        </p:nvSpPr>
        <p:spPr bwMode="auto">
          <a:xfrm>
            <a:off x="8202613" y="1736725"/>
            <a:ext cx="228600" cy="228600"/>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03" name="Rectangle 235"/>
          <p:cNvSpPr>
            <a:spLocks noChangeArrowheads="1"/>
          </p:cNvSpPr>
          <p:nvPr/>
        </p:nvSpPr>
        <p:spPr bwMode="auto">
          <a:xfrm>
            <a:off x="7288213" y="2041525"/>
            <a:ext cx="228600" cy="228600"/>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04" name="Rectangle 236"/>
          <p:cNvSpPr>
            <a:spLocks noChangeArrowheads="1"/>
          </p:cNvSpPr>
          <p:nvPr/>
        </p:nvSpPr>
        <p:spPr bwMode="auto">
          <a:xfrm>
            <a:off x="7593013" y="2041525"/>
            <a:ext cx="228600" cy="228600"/>
          </a:xfrm>
          <a:prstGeom prst="rect">
            <a:avLst/>
          </a:prstGeom>
          <a:solidFill>
            <a:srgbClr val="FFFF00"/>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05" name="Rectangle 237"/>
          <p:cNvSpPr>
            <a:spLocks noChangeArrowheads="1"/>
          </p:cNvSpPr>
          <p:nvPr/>
        </p:nvSpPr>
        <p:spPr bwMode="auto">
          <a:xfrm>
            <a:off x="7897813" y="2041525"/>
            <a:ext cx="228600" cy="228600"/>
          </a:xfrm>
          <a:prstGeom prst="rect">
            <a:avLst/>
          </a:prstGeom>
          <a:blipFill dpi="0" rotWithShape="0">
            <a:blip r:embed="rId4"/>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06" name="Rectangle 238"/>
          <p:cNvSpPr>
            <a:spLocks noChangeArrowheads="1"/>
          </p:cNvSpPr>
          <p:nvPr/>
        </p:nvSpPr>
        <p:spPr bwMode="auto">
          <a:xfrm>
            <a:off x="8202613" y="2041525"/>
            <a:ext cx="228600" cy="228600"/>
          </a:xfrm>
          <a:prstGeom prst="rect">
            <a:avLst/>
          </a:prstGeom>
          <a:blipFill dpi="0" rotWithShape="0">
            <a:blip r:embed="rId4"/>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07" name="Rectangle 239"/>
          <p:cNvSpPr>
            <a:spLocks noChangeArrowheads="1"/>
          </p:cNvSpPr>
          <p:nvPr/>
        </p:nvSpPr>
        <p:spPr bwMode="auto">
          <a:xfrm>
            <a:off x="7288213" y="2346325"/>
            <a:ext cx="228600" cy="228600"/>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08" name="Rectangle 240"/>
          <p:cNvSpPr>
            <a:spLocks noChangeArrowheads="1"/>
          </p:cNvSpPr>
          <p:nvPr/>
        </p:nvSpPr>
        <p:spPr bwMode="auto">
          <a:xfrm>
            <a:off x="7593013" y="2346325"/>
            <a:ext cx="228600" cy="228600"/>
          </a:xfrm>
          <a:prstGeom prst="rect">
            <a:avLst/>
          </a:prstGeom>
          <a:solidFill>
            <a:srgbClr val="FFFF00"/>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09" name="Rectangle 241"/>
          <p:cNvSpPr>
            <a:spLocks noChangeArrowheads="1"/>
          </p:cNvSpPr>
          <p:nvPr/>
        </p:nvSpPr>
        <p:spPr bwMode="auto">
          <a:xfrm>
            <a:off x="7897813" y="2346325"/>
            <a:ext cx="228600" cy="228600"/>
          </a:xfrm>
          <a:prstGeom prst="rect">
            <a:avLst/>
          </a:prstGeom>
          <a:solidFill>
            <a:srgbClr val="FFFF00"/>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10" name="Rectangle 242"/>
          <p:cNvSpPr>
            <a:spLocks noChangeArrowheads="1"/>
          </p:cNvSpPr>
          <p:nvPr/>
        </p:nvSpPr>
        <p:spPr bwMode="auto">
          <a:xfrm>
            <a:off x="8202613" y="2346325"/>
            <a:ext cx="228600" cy="228600"/>
          </a:xfrm>
          <a:prstGeom prst="rect">
            <a:avLst/>
          </a:prstGeom>
          <a:blipFill dpi="0" rotWithShape="0">
            <a:blip r:embed="rId5"/>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11" name="Rectangle 243"/>
          <p:cNvSpPr>
            <a:spLocks noChangeArrowheads="1"/>
          </p:cNvSpPr>
          <p:nvPr/>
        </p:nvSpPr>
        <p:spPr bwMode="auto">
          <a:xfrm>
            <a:off x="7288213" y="2651125"/>
            <a:ext cx="228600" cy="228600"/>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12" name="Rectangle 244"/>
          <p:cNvSpPr>
            <a:spLocks noChangeArrowheads="1"/>
          </p:cNvSpPr>
          <p:nvPr/>
        </p:nvSpPr>
        <p:spPr bwMode="auto">
          <a:xfrm>
            <a:off x="7593013" y="2651125"/>
            <a:ext cx="228600" cy="228600"/>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13" name="Rectangle 245"/>
          <p:cNvSpPr>
            <a:spLocks noChangeArrowheads="1"/>
          </p:cNvSpPr>
          <p:nvPr/>
        </p:nvSpPr>
        <p:spPr bwMode="auto">
          <a:xfrm>
            <a:off x="7897813" y="2651125"/>
            <a:ext cx="228600" cy="228600"/>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14" name="Rectangle 246"/>
          <p:cNvSpPr>
            <a:spLocks noChangeArrowheads="1"/>
          </p:cNvSpPr>
          <p:nvPr/>
        </p:nvSpPr>
        <p:spPr bwMode="auto">
          <a:xfrm>
            <a:off x="8202613" y="2651125"/>
            <a:ext cx="228600" cy="228600"/>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15" name="Text Box 247"/>
          <p:cNvSpPr txBox="1">
            <a:spLocks noChangeArrowheads="1"/>
          </p:cNvSpPr>
          <p:nvPr/>
        </p:nvSpPr>
        <p:spPr bwMode="auto">
          <a:xfrm rot="10800000">
            <a:off x="273050" y="1433513"/>
            <a:ext cx="668338" cy="3478212"/>
          </a:xfrm>
          <a:prstGeom prst="rect">
            <a:avLst/>
          </a:prstGeom>
          <a:noFill/>
          <a:ln w="9525">
            <a:noFill/>
            <a:round/>
            <a:headEnd/>
            <a:tailEnd/>
          </a:ln>
        </p:spPr>
        <p:txBody>
          <a:bodyPr vert="eaVert"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a:solidFill>
                  <a:srgbClr val="000000"/>
                </a:solidFill>
                <a:latin typeface="Arial Narrow" pitchFamily="34" charset="0"/>
              </a:rPr>
              <a:t>Time (processor cycle)</a:t>
            </a:r>
          </a:p>
        </p:txBody>
      </p:sp>
      <p:sp>
        <p:nvSpPr>
          <p:cNvPr id="271416" name="Line 248"/>
          <p:cNvSpPr>
            <a:spLocks noChangeShapeType="1"/>
          </p:cNvSpPr>
          <p:nvPr/>
        </p:nvSpPr>
        <p:spPr bwMode="auto">
          <a:xfrm>
            <a:off x="582613" y="4937125"/>
            <a:ext cx="1587" cy="838200"/>
          </a:xfrm>
          <a:prstGeom prst="line">
            <a:avLst/>
          </a:prstGeom>
          <a:noFill/>
          <a:ln w="9360" cap="sq">
            <a:solidFill>
              <a:srgbClr val="000000"/>
            </a:solidFill>
            <a:miter lim="800000"/>
            <a:headEnd/>
            <a:tailEnd type="triangle" w="lg" len="lg"/>
          </a:ln>
        </p:spPr>
        <p:txBody>
          <a:bodyPr/>
          <a:lstStyle/>
          <a:p>
            <a:endParaRPr lang="zh-CN" altLang="en-US"/>
          </a:p>
        </p:txBody>
      </p:sp>
      <p:sp>
        <p:nvSpPr>
          <p:cNvPr id="271417" name="Text Box 249"/>
          <p:cNvSpPr txBox="1">
            <a:spLocks noChangeArrowheads="1"/>
          </p:cNvSpPr>
          <p:nvPr/>
        </p:nvSpPr>
        <p:spPr bwMode="auto">
          <a:xfrm>
            <a:off x="887413" y="1365250"/>
            <a:ext cx="1250950" cy="368300"/>
          </a:xfrm>
          <a:prstGeom prst="rect">
            <a:avLst/>
          </a:prstGeom>
          <a:noFill/>
          <a:ln w="9525">
            <a:noFill/>
            <a:round/>
            <a:headEnd/>
            <a:tailEnd/>
          </a:ln>
        </p:spPr>
        <p:txBody>
          <a:bodyPr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Arial Narrow" pitchFamily="34" charset="0"/>
              </a:rPr>
              <a:t>Superscalar</a:t>
            </a:r>
          </a:p>
        </p:txBody>
      </p:sp>
      <p:sp>
        <p:nvSpPr>
          <p:cNvPr id="271418" name="Text Box 250"/>
          <p:cNvSpPr txBox="1">
            <a:spLocks noChangeArrowheads="1"/>
          </p:cNvSpPr>
          <p:nvPr/>
        </p:nvSpPr>
        <p:spPr bwMode="auto">
          <a:xfrm>
            <a:off x="2487613" y="1365250"/>
            <a:ext cx="1335087" cy="368300"/>
          </a:xfrm>
          <a:prstGeom prst="rect">
            <a:avLst/>
          </a:prstGeom>
          <a:noFill/>
          <a:ln w="9525">
            <a:noFill/>
            <a:round/>
            <a:headEnd/>
            <a:tailEnd/>
          </a:ln>
        </p:spPr>
        <p:txBody>
          <a:bodyPr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Arial Narrow" pitchFamily="34" charset="0"/>
              </a:rPr>
              <a:t>Fine-Grained</a:t>
            </a:r>
          </a:p>
        </p:txBody>
      </p:sp>
      <p:sp>
        <p:nvSpPr>
          <p:cNvPr id="271419" name="Text Box 251"/>
          <p:cNvSpPr txBox="1">
            <a:spLocks noChangeArrowheads="1"/>
          </p:cNvSpPr>
          <p:nvPr/>
        </p:nvSpPr>
        <p:spPr bwMode="auto">
          <a:xfrm>
            <a:off x="3783013" y="1365250"/>
            <a:ext cx="1584325" cy="368300"/>
          </a:xfrm>
          <a:prstGeom prst="rect">
            <a:avLst/>
          </a:prstGeom>
          <a:noFill/>
          <a:ln w="9525">
            <a:noFill/>
            <a:round/>
            <a:headEnd/>
            <a:tailEnd/>
          </a:ln>
        </p:spPr>
        <p:txBody>
          <a:bodyPr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Arial Narrow" pitchFamily="34" charset="0"/>
              </a:rPr>
              <a:t>Coarse-Grained</a:t>
            </a:r>
          </a:p>
        </p:txBody>
      </p:sp>
      <p:sp>
        <p:nvSpPr>
          <p:cNvPr id="271420" name="Text Box 252"/>
          <p:cNvSpPr txBox="1">
            <a:spLocks noChangeArrowheads="1"/>
          </p:cNvSpPr>
          <p:nvPr/>
        </p:nvSpPr>
        <p:spPr bwMode="auto">
          <a:xfrm>
            <a:off x="5426075" y="1344613"/>
            <a:ext cx="1612900" cy="368300"/>
          </a:xfrm>
          <a:prstGeom prst="rect">
            <a:avLst/>
          </a:prstGeom>
          <a:noFill/>
          <a:ln w="9525">
            <a:noFill/>
            <a:round/>
            <a:headEnd/>
            <a:tailEnd/>
          </a:ln>
        </p:spPr>
        <p:txBody>
          <a:bodyPr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Arial Narrow" pitchFamily="34" charset="0"/>
              </a:rPr>
              <a:t>Multiprocessing</a:t>
            </a:r>
          </a:p>
        </p:txBody>
      </p:sp>
      <p:sp>
        <p:nvSpPr>
          <p:cNvPr id="271421" name="Text Box 253"/>
          <p:cNvSpPr txBox="1">
            <a:spLocks noChangeArrowheads="1"/>
          </p:cNvSpPr>
          <p:nvPr/>
        </p:nvSpPr>
        <p:spPr bwMode="auto">
          <a:xfrm>
            <a:off x="7135813" y="1136650"/>
            <a:ext cx="1468437" cy="642938"/>
          </a:xfrm>
          <a:prstGeom prst="rect">
            <a:avLst/>
          </a:prstGeom>
          <a:noFill/>
          <a:ln w="9525">
            <a:noFill/>
            <a:round/>
            <a:headEnd/>
            <a:tailEnd/>
          </a:ln>
        </p:spPr>
        <p:txBody>
          <a:bodyPr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Arial Narrow" pitchFamily="34" charset="0"/>
              </a:rPr>
              <a:t>Simultaneous</a:t>
            </a:r>
          </a:p>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Arial Narrow" pitchFamily="34" charset="0"/>
              </a:rPr>
              <a:t>Multithreading</a:t>
            </a:r>
          </a:p>
        </p:txBody>
      </p:sp>
      <p:sp>
        <p:nvSpPr>
          <p:cNvPr id="271422" name="Rectangle 254"/>
          <p:cNvSpPr>
            <a:spLocks noChangeArrowheads="1"/>
          </p:cNvSpPr>
          <p:nvPr/>
        </p:nvSpPr>
        <p:spPr bwMode="auto">
          <a:xfrm>
            <a:off x="2259013" y="5775325"/>
            <a:ext cx="228600" cy="228600"/>
          </a:xfrm>
          <a:prstGeom prst="rect">
            <a:avLst/>
          </a:prstGeom>
          <a:solidFill>
            <a:srgbClr val="5B9BD5"/>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23" name="Rectangle 255"/>
          <p:cNvSpPr>
            <a:spLocks noChangeArrowheads="1"/>
          </p:cNvSpPr>
          <p:nvPr/>
        </p:nvSpPr>
        <p:spPr bwMode="auto">
          <a:xfrm>
            <a:off x="2259013" y="6156325"/>
            <a:ext cx="228600" cy="228600"/>
          </a:xfrm>
          <a:prstGeom prst="rect">
            <a:avLst/>
          </a:prstGeom>
          <a:blipFill dpi="0" rotWithShape="0">
            <a:blip r:embed="rId3"/>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24" name="Rectangle 256"/>
          <p:cNvSpPr>
            <a:spLocks noChangeArrowheads="1"/>
          </p:cNvSpPr>
          <p:nvPr/>
        </p:nvSpPr>
        <p:spPr bwMode="auto">
          <a:xfrm>
            <a:off x="4468813" y="5775325"/>
            <a:ext cx="228600" cy="228600"/>
          </a:xfrm>
          <a:prstGeom prst="rect">
            <a:avLst/>
          </a:prstGeom>
          <a:solidFill>
            <a:srgbClr val="FFFF00"/>
          </a:solid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25" name="Rectangle 257"/>
          <p:cNvSpPr>
            <a:spLocks noChangeArrowheads="1"/>
          </p:cNvSpPr>
          <p:nvPr/>
        </p:nvSpPr>
        <p:spPr bwMode="auto">
          <a:xfrm>
            <a:off x="4468813" y="6156325"/>
            <a:ext cx="228600" cy="228600"/>
          </a:xfrm>
          <a:prstGeom prst="rect">
            <a:avLst/>
          </a:prstGeom>
          <a:blipFill dpi="0" rotWithShape="0">
            <a:blip r:embed="rId4"/>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26" name="Rectangle 258"/>
          <p:cNvSpPr>
            <a:spLocks noChangeArrowheads="1"/>
          </p:cNvSpPr>
          <p:nvPr/>
        </p:nvSpPr>
        <p:spPr bwMode="auto">
          <a:xfrm>
            <a:off x="6526213" y="5775325"/>
            <a:ext cx="228600" cy="228600"/>
          </a:xfrm>
          <a:prstGeom prst="rect">
            <a:avLst/>
          </a:prstGeom>
          <a:blipFill dpi="0" rotWithShape="0">
            <a:blip r:embed="rId5"/>
            <a:srcRect/>
            <a:tile tx="0" ty="0" sx="100000" sy="100000" flip="none" algn="tl"/>
          </a:blip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27" name="Rectangle 259"/>
          <p:cNvSpPr>
            <a:spLocks noChangeArrowheads="1"/>
          </p:cNvSpPr>
          <p:nvPr/>
        </p:nvSpPr>
        <p:spPr bwMode="auto">
          <a:xfrm>
            <a:off x="6526213" y="6156325"/>
            <a:ext cx="228600" cy="228600"/>
          </a:xfrm>
          <a:prstGeom prst="rect">
            <a:avLst/>
          </a:prstGeom>
          <a:noFill/>
          <a:ln w="936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71428" name="Text Box 260"/>
          <p:cNvSpPr txBox="1">
            <a:spLocks noChangeArrowheads="1"/>
          </p:cNvSpPr>
          <p:nvPr/>
        </p:nvSpPr>
        <p:spPr bwMode="auto">
          <a:xfrm>
            <a:off x="2547938" y="5683250"/>
            <a:ext cx="1016000" cy="398463"/>
          </a:xfrm>
          <a:prstGeom prst="rect">
            <a:avLst/>
          </a:prstGeom>
          <a:noFill/>
          <a:ln w="9525">
            <a:noFill/>
            <a:round/>
            <a:headEnd/>
            <a:tailEnd/>
          </a:ln>
        </p:spPr>
        <p:txBody>
          <a:bodyPr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00"/>
                </a:solidFill>
                <a:latin typeface="Arial Narrow" pitchFamily="34" charset="0"/>
              </a:rPr>
              <a:t>Thread 1</a:t>
            </a:r>
          </a:p>
        </p:txBody>
      </p:sp>
      <p:sp>
        <p:nvSpPr>
          <p:cNvPr id="271429" name="Text Box 261"/>
          <p:cNvSpPr txBox="1">
            <a:spLocks noChangeArrowheads="1"/>
          </p:cNvSpPr>
          <p:nvPr/>
        </p:nvSpPr>
        <p:spPr bwMode="auto">
          <a:xfrm>
            <a:off x="2554288" y="6080125"/>
            <a:ext cx="1016000" cy="398463"/>
          </a:xfrm>
          <a:prstGeom prst="rect">
            <a:avLst/>
          </a:prstGeom>
          <a:noFill/>
          <a:ln w="9525">
            <a:noFill/>
            <a:round/>
            <a:headEnd/>
            <a:tailEnd/>
          </a:ln>
        </p:spPr>
        <p:txBody>
          <a:bodyPr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00"/>
                </a:solidFill>
                <a:latin typeface="Arial Narrow" pitchFamily="34" charset="0"/>
              </a:rPr>
              <a:t>Thread 2</a:t>
            </a:r>
          </a:p>
        </p:txBody>
      </p:sp>
      <p:sp>
        <p:nvSpPr>
          <p:cNvPr id="271430" name="Text Box 262"/>
          <p:cNvSpPr txBox="1">
            <a:spLocks noChangeArrowheads="1"/>
          </p:cNvSpPr>
          <p:nvPr/>
        </p:nvSpPr>
        <p:spPr bwMode="auto">
          <a:xfrm>
            <a:off x="4849813" y="5699125"/>
            <a:ext cx="1016000" cy="398463"/>
          </a:xfrm>
          <a:prstGeom prst="rect">
            <a:avLst/>
          </a:prstGeom>
          <a:noFill/>
          <a:ln w="9525">
            <a:noFill/>
            <a:round/>
            <a:headEnd/>
            <a:tailEnd/>
          </a:ln>
        </p:spPr>
        <p:txBody>
          <a:bodyPr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00"/>
                </a:solidFill>
                <a:latin typeface="Arial Narrow" pitchFamily="34" charset="0"/>
              </a:rPr>
              <a:t>Thread 3</a:t>
            </a:r>
          </a:p>
        </p:txBody>
      </p:sp>
      <p:sp>
        <p:nvSpPr>
          <p:cNvPr id="271431" name="Text Box 263"/>
          <p:cNvSpPr txBox="1">
            <a:spLocks noChangeArrowheads="1"/>
          </p:cNvSpPr>
          <p:nvPr/>
        </p:nvSpPr>
        <p:spPr bwMode="auto">
          <a:xfrm>
            <a:off x="4849813" y="6080125"/>
            <a:ext cx="1016000" cy="398463"/>
          </a:xfrm>
          <a:prstGeom prst="rect">
            <a:avLst/>
          </a:prstGeom>
          <a:noFill/>
          <a:ln w="9525">
            <a:noFill/>
            <a:round/>
            <a:headEnd/>
            <a:tailEnd/>
          </a:ln>
        </p:spPr>
        <p:txBody>
          <a:bodyPr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00"/>
                </a:solidFill>
                <a:latin typeface="Arial Narrow" pitchFamily="34" charset="0"/>
              </a:rPr>
              <a:t>Thread 4</a:t>
            </a:r>
          </a:p>
        </p:txBody>
      </p:sp>
      <p:sp>
        <p:nvSpPr>
          <p:cNvPr id="271432" name="Text Box 264"/>
          <p:cNvSpPr txBox="1">
            <a:spLocks noChangeArrowheads="1"/>
          </p:cNvSpPr>
          <p:nvPr/>
        </p:nvSpPr>
        <p:spPr bwMode="auto">
          <a:xfrm>
            <a:off x="6831013" y="5699125"/>
            <a:ext cx="1016000" cy="398463"/>
          </a:xfrm>
          <a:prstGeom prst="rect">
            <a:avLst/>
          </a:prstGeom>
          <a:noFill/>
          <a:ln w="9525">
            <a:noFill/>
            <a:round/>
            <a:headEnd/>
            <a:tailEnd/>
          </a:ln>
        </p:spPr>
        <p:txBody>
          <a:bodyPr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00"/>
                </a:solidFill>
                <a:latin typeface="Arial Narrow" pitchFamily="34" charset="0"/>
              </a:rPr>
              <a:t>Thread 5</a:t>
            </a:r>
          </a:p>
        </p:txBody>
      </p:sp>
      <p:sp>
        <p:nvSpPr>
          <p:cNvPr id="271433" name="Text Box 265"/>
          <p:cNvSpPr txBox="1">
            <a:spLocks noChangeArrowheads="1"/>
          </p:cNvSpPr>
          <p:nvPr/>
        </p:nvSpPr>
        <p:spPr bwMode="auto">
          <a:xfrm>
            <a:off x="6831013" y="6080125"/>
            <a:ext cx="896937" cy="398463"/>
          </a:xfrm>
          <a:prstGeom prst="rect">
            <a:avLst/>
          </a:prstGeom>
          <a:noFill/>
          <a:ln w="9525">
            <a:noFill/>
            <a:round/>
            <a:headEnd/>
            <a:tailEnd/>
          </a:ln>
        </p:spPr>
        <p:txBody>
          <a:bodyPr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00"/>
                </a:solidFill>
                <a:latin typeface="Arial Narrow" pitchFamily="34" charset="0"/>
              </a:rPr>
              <a:t>Idle slot</a:t>
            </a:r>
          </a:p>
        </p:txBody>
      </p:sp>
      <p:sp>
        <p:nvSpPr>
          <p:cNvPr id="271434" name="Text Box 266"/>
          <p:cNvSpPr txBox="1">
            <a:spLocks noChangeArrowheads="1"/>
          </p:cNvSpPr>
          <p:nvPr/>
        </p:nvSpPr>
        <p:spPr bwMode="auto">
          <a:xfrm>
            <a:off x="628650" y="6356350"/>
            <a:ext cx="2057400" cy="365125"/>
          </a:xfrm>
          <a:prstGeom prst="rect">
            <a:avLst/>
          </a:prstGeom>
          <a:noFill/>
          <a:ln w="9525">
            <a:noFill/>
            <a:round/>
            <a:headEnd/>
            <a:tailEnd/>
          </a:ln>
        </p:spPr>
        <p:txBody>
          <a:bodyPr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1C07A4F-2715-4FB2-BC4B-04D8FD9369E8}" type="datetime1">
              <a:rPr lang="zh-CN" altLang="zh-CN" sz="1200">
                <a:solidFill>
                  <a:srgbClr val="898989"/>
                </a:solidFill>
              </a:rPr>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2020/4/21</a:t>
            </a:fld>
            <a:endParaRPr lang="zh-CN" altLang="zh-CN" sz="1200">
              <a:solidFill>
                <a:srgbClr val="898989"/>
              </a:solidFill>
            </a:endParaRPr>
          </a:p>
        </p:txBody>
      </p:sp>
      <p:sp>
        <p:nvSpPr>
          <p:cNvPr id="271435" name="Text Box 267"/>
          <p:cNvSpPr txBox="1">
            <a:spLocks noChangeArrowheads="1"/>
          </p:cNvSpPr>
          <p:nvPr/>
        </p:nvSpPr>
        <p:spPr bwMode="auto">
          <a:xfrm>
            <a:off x="3028950" y="6356350"/>
            <a:ext cx="3086100" cy="365125"/>
          </a:xfrm>
          <a:prstGeom prst="rect">
            <a:avLst/>
          </a:prstGeom>
          <a:noFill/>
          <a:ln w="9525">
            <a:noFill/>
            <a:round/>
            <a:headEnd/>
            <a:tailEnd/>
          </a:ln>
        </p:spPr>
        <p:txBody>
          <a:bodyPr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zh-CN" sz="1200">
                <a:solidFill>
                  <a:srgbClr val="898989"/>
                </a:solidFill>
              </a:rPr>
              <a:t>计算机体系结构</a:t>
            </a:r>
          </a:p>
        </p:txBody>
      </p:sp>
      <p:sp>
        <p:nvSpPr>
          <p:cNvPr id="271436" name="Text Box 268"/>
          <p:cNvSpPr txBox="1">
            <a:spLocks noChangeArrowheads="1"/>
          </p:cNvSpPr>
          <p:nvPr/>
        </p:nvSpPr>
        <p:spPr bwMode="auto">
          <a:xfrm>
            <a:off x="6457950" y="6356350"/>
            <a:ext cx="2057400" cy="365125"/>
          </a:xfrm>
          <a:prstGeom prst="rect">
            <a:avLst/>
          </a:prstGeom>
          <a:noFill/>
          <a:ln w="9525">
            <a:noFill/>
            <a:round/>
            <a:headEnd/>
            <a:tailEnd/>
          </a:ln>
        </p:spPr>
        <p:txBody>
          <a:bodyPr lIns="90000" tIns="46800" rIns="90000" bIns="46800" anchor="ctr"/>
          <a:lstStyle/>
          <a:p>
            <a: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66EF146-23A2-4EE7-BE80-49BCB33A482E}" type="slidenum">
              <a:rPr lang="zh-CN" altLang="zh-CN" sz="1200">
                <a:solidFill>
                  <a:srgbClr val="898989"/>
                </a:solidFill>
              </a:rPr>
              <a: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zh-CN" altLang="zh-CN" sz="1200">
              <a:solidFill>
                <a:srgbClr val="898989"/>
              </a:solidFill>
            </a:endParaRPr>
          </a:p>
        </p:txBody>
      </p:sp>
      <p:sp>
        <p:nvSpPr>
          <p:cNvPr id="2" name="标题 1"/>
          <p:cNvSpPr>
            <a:spLocks noGrp="1"/>
          </p:cNvSpPr>
          <p:nvPr>
            <p:ph type="title"/>
          </p:nvPr>
        </p:nvSpPr>
        <p:spPr/>
        <p:txBody>
          <a:bodyPr>
            <a:normAutofit/>
          </a:bodyPr>
          <a:lstStyle/>
          <a:p>
            <a:r>
              <a:rPr lang="en-US" altLang="zh-CN" dirty="0"/>
              <a:t>Review: Multithreaded Categories</a:t>
            </a:r>
            <a:endParaRPr lang="zh-CN" altLang="en-US" dirty="0"/>
          </a:p>
        </p:txBody>
      </p:sp>
      <p:sp>
        <p:nvSpPr>
          <p:cNvPr id="3" name="日期占位符 2"/>
          <p:cNvSpPr>
            <a:spLocks noGrp="1"/>
          </p:cNvSpPr>
          <p:nvPr>
            <p:ph type="dt" sz="half" idx="10"/>
          </p:nvPr>
        </p:nvSpPr>
        <p:spPr/>
        <p:txBody>
          <a:bodyPr/>
          <a:lstStyle/>
          <a:p>
            <a:fld id="{B39521B0-4664-4C95-8179-50823C13A8EF}" type="datetime1">
              <a:rPr lang="en-US" altLang="zh-CN" smtClean="0"/>
              <a:t>4/21/20</a:t>
            </a:fld>
            <a:endParaRPr lang="zh-CN" altLang="en-US"/>
          </a:p>
        </p:txBody>
      </p:sp>
      <p:sp>
        <p:nvSpPr>
          <p:cNvPr id="4" name="页脚占位符 3"/>
          <p:cNvSpPr>
            <a:spLocks noGrp="1"/>
          </p:cNvSpPr>
          <p:nvPr>
            <p:ph type="ftr" sz="quarter" idx="11"/>
          </p:nvPr>
        </p:nvSpPr>
        <p:spPr/>
        <p:txBody>
          <a:bodyPr/>
          <a:lstStyle/>
          <a:p>
            <a:r>
              <a:rPr lang="zh-CN" altLang="en-US"/>
              <a:t>中国科学技术大学</a:t>
            </a:r>
            <a:endParaRPr lang="zh-CN" altLang="en-US" dirty="0"/>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2</a:t>
            </a:fld>
            <a:endParaRPr lang="zh-CN" altLang="en-US"/>
          </a:p>
        </p:txBody>
      </p:sp>
    </p:spTree>
    <p:extLst>
      <p:ext uri="{BB962C8B-B14F-4D97-AF65-F5344CB8AC3E}">
        <p14:creationId xmlns:p14="http://schemas.microsoft.com/office/powerpoint/2010/main" val="301357897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sz="3600"/>
              <a:t>Vector Instruction Set Advantages</a:t>
            </a:r>
          </a:p>
        </p:txBody>
      </p:sp>
      <p:sp>
        <p:nvSpPr>
          <p:cNvPr id="35843" name="Rectangle 3"/>
          <p:cNvSpPr>
            <a:spLocks noGrp="1" noChangeArrowheads="1"/>
          </p:cNvSpPr>
          <p:nvPr>
            <p:ph idx="1"/>
          </p:nvPr>
        </p:nvSpPr>
        <p:spPr/>
        <p:txBody>
          <a:bodyPr>
            <a:normAutofit fontScale="92500" lnSpcReduction="10000"/>
          </a:bodyPr>
          <a:lstStyle/>
          <a:p>
            <a:r>
              <a:rPr lang="zh-CN" altLang="en-US" dirty="0"/>
              <a:t>格式紧凑</a:t>
            </a:r>
            <a:endParaRPr lang="en-US" altLang="ko-KR" dirty="0"/>
          </a:p>
          <a:p>
            <a:pPr lvl="1"/>
            <a:r>
              <a:rPr lang="zh-CN" altLang="en-US" dirty="0"/>
              <a:t>一条指令包含</a:t>
            </a:r>
            <a:r>
              <a:rPr lang="en-US" altLang="zh-CN" dirty="0"/>
              <a:t>N</a:t>
            </a:r>
            <a:r>
              <a:rPr lang="zh-CN" altLang="en-US" dirty="0"/>
              <a:t>个操作</a:t>
            </a:r>
            <a:endParaRPr lang="en-US" altLang="ko-KR" dirty="0"/>
          </a:p>
          <a:p>
            <a:r>
              <a:rPr lang="zh-CN" altLang="en-US" dirty="0"/>
              <a:t>表达能力强</a:t>
            </a:r>
            <a:r>
              <a:rPr lang="en-US" altLang="ko-KR" dirty="0"/>
              <a:t>, </a:t>
            </a:r>
            <a:r>
              <a:rPr lang="zh-CN" altLang="en-US" dirty="0"/>
              <a:t>一条指令能告诉硬件</a:t>
            </a:r>
            <a:r>
              <a:rPr lang="en-US" altLang="ko-KR" dirty="0"/>
              <a:t>:</a:t>
            </a:r>
          </a:p>
          <a:p>
            <a:pPr lvl="1"/>
            <a:r>
              <a:rPr lang="en-US" altLang="zh-CN" dirty="0"/>
              <a:t>N</a:t>
            </a:r>
            <a:r>
              <a:rPr lang="zh-CN" altLang="en-US" dirty="0"/>
              <a:t>个操作之间无相关性</a:t>
            </a:r>
            <a:endParaRPr lang="en-US" altLang="ko-KR" dirty="0"/>
          </a:p>
          <a:p>
            <a:pPr lvl="1"/>
            <a:r>
              <a:rPr lang="zh-CN" altLang="en-US" dirty="0"/>
              <a:t>使用同样的功能部件</a:t>
            </a:r>
            <a:endParaRPr lang="en-US" altLang="ko-KR" dirty="0"/>
          </a:p>
          <a:p>
            <a:pPr lvl="1"/>
            <a:r>
              <a:rPr lang="zh-CN" altLang="en-US" dirty="0"/>
              <a:t>访问不相交的寄存器</a:t>
            </a:r>
            <a:endParaRPr lang="en-US" altLang="zh-CN" dirty="0"/>
          </a:p>
          <a:p>
            <a:pPr lvl="1"/>
            <a:r>
              <a:rPr lang="zh-CN" altLang="en-US" dirty="0"/>
              <a:t>与前面的操作以相同模式访问寄存器</a:t>
            </a:r>
            <a:endParaRPr lang="en-US" altLang="zh-CN" dirty="0"/>
          </a:p>
          <a:p>
            <a:pPr lvl="1"/>
            <a:r>
              <a:rPr lang="zh-CN" altLang="en-US" dirty="0"/>
              <a:t>访问存储器中的连续块</a:t>
            </a:r>
            <a:r>
              <a:rPr lang="en-US" altLang="ko-KR" dirty="0"/>
              <a:t> (unit-stride load/store)</a:t>
            </a:r>
          </a:p>
          <a:p>
            <a:pPr lvl="1"/>
            <a:r>
              <a:rPr lang="zh-CN" altLang="en-US" dirty="0"/>
              <a:t>以已知的模式访问存储器</a:t>
            </a:r>
            <a:r>
              <a:rPr lang="en-US" altLang="ko-KR" dirty="0"/>
              <a:t> (</a:t>
            </a:r>
            <a:r>
              <a:rPr lang="en-US" altLang="ko-KR" dirty="0" err="1"/>
              <a:t>strided</a:t>
            </a:r>
            <a:r>
              <a:rPr lang="en-US" altLang="ko-KR" dirty="0"/>
              <a:t> load/store) </a:t>
            </a:r>
          </a:p>
          <a:p>
            <a:r>
              <a:rPr lang="zh-CN" altLang="en-US" dirty="0"/>
              <a:t>可扩展性好</a:t>
            </a:r>
            <a:endParaRPr lang="en-US" altLang="zh-CN" dirty="0"/>
          </a:p>
          <a:p>
            <a:pPr lvl="1"/>
            <a:r>
              <a:rPr lang="zh-CN" altLang="en-US" dirty="0"/>
              <a:t>可以在多个并行的流水线上运行同样的代码</a:t>
            </a:r>
            <a:r>
              <a:rPr lang="en-US" altLang="ko-KR" dirty="0"/>
              <a:t> (lanes)</a:t>
            </a:r>
          </a:p>
        </p:txBody>
      </p:sp>
      <p:sp>
        <p:nvSpPr>
          <p:cNvPr id="6" name="日期占位符 5"/>
          <p:cNvSpPr>
            <a:spLocks noGrp="1"/>
          </p:cNvSpPr>
          <p:nvPr>
            <p:ph type="dt" sz="half" idx="10"/>
          </p:nvPr>
        </p:nvSpPr>
        <p:spPr/>
        <p:txBody>
          <a:bodyPr/>
          <a:lstStyle/>
          <a:p>
            <a:pPr>
              <a:defRPr/>
            </a:pPr>
            <a:fld id="{3E1ABA85-A94C-4B86-B8A3-B2373B4C11FB}" type="datetime1">
              <a:rPr lang="en-US" altLang="zh-CN" smtClean="0"/>
              <a:t>4/21/20</a:t>
            </a:fld>
            <a:endParaRPr lang="zh-CN" altLang="en-US"/>
          </a:p>
        </p:txBody>
      </p:sp>
      <p:sp>
        <p:nvSpPr>
          <p:cNvPr id="7" name="页脚占位符 6"/>
          <p:cNvSpPr>
            <a:spLocks noGrp="1"/>
          </p:cNvSpPr>
          <p:nvPr>
            <p:ph type="ftr" sz="quarter" idx="11"/>
          </p:nvPr>
        </p:nvSpPr>
        <p:spPr/>
        <p:txBody>
          <a:bodyPr/>
          <a:lstStyle/>
          <a:p>
            <a:pPr>
              <a:defRPr/>
            </a:pPr>
            <a:r>
              <a:rPr lang="zh-CN" altLang="en-US"/>
              <a:t>中国科学技术大学</a:t>
            </a:r>
          </a:p>
        </p:txBody>
      </p:sp>
      <p:sp>
        <p:nvSpPr>
          <p:cNvPr id="35846" name="灯片编号占位符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7BBE2EB8-91B4-4A7C-AE13-13D861E787B4}"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20</a:t>
            </a:fld>
            <a:endParaRPr lang="zh-CN" altLang="en-US" sz="120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06988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rtlCol="0">
            <a:normAutofit/>
          </a:bodyPr>
          <a:lstStyle/>
          <a:p>
            <a:pPr eaLnBrk="1" fontAlgn="auto" hangingPunct="1">
              <a:spcAft>
                <a:spcPts val="0"/>
              </a:spcAft>
              <a:defRPr/>
            </a:pPr>
            <a:r>
              <a:rPr lang="en-US" altLang="zh-CN" b="1" dirty="0"/>
              <a:t>Vector Instructions</a:t>
            </a:r>
          </a:p>
        </p:txBody>
      </p:sp>
      <p:sp>
        <p:nvSpPr>
          <p:cNvPr id="4" name="日期占位符 3"/>
          <p:cNvSpPr>
            <a:spLocks noGrp="1"/>
          </p:cNvSpPr>
          <p:nvPr>
            <p:ph type="dt" sz="half" idx="10"/>
          </p:nvPr>
        </p:nvSpPr>
        <p:spPr/>
        <p:txBody>
          <a:bodyPr/>
          <a:lstStyle/>
          <a:p>
            <a:pPr>
              <a:defRPr/>
            </a:pPr>
            <a:fld id="{5901C75D-7374-494A-AD18-EBF2D0068830}" type="datetime1">
              <a:rPr lang="en-US" altLang="zh-CN" smtClean="0"/>
              <a:t>4/21/20</a:t>
            </a:fld>
            <a:endParaRPr lang="zh-CN" altLang="en-US"/>
          </a:p>
        </p:txBody>
      </p:sp>
      <p:sp>
        <p:nvSpPr>
          <p:cNvPr id="6" name="页脚占位符 5"/>
          <p:cNvSpPr>
            <a:spLocks noGrp="1"/>
          </p:cNvSpPr>
          <p:nvPr>
            <p:ph type="ftr" sz="quarter" idx="11"/>
          </p:nvPr>
        </p:nvSpPr>
        <p:spPr/>
        <p:txBody>
          <a:bodyPr/>
          <a:lstStyle/>
          <a:p>
            <a:pPr>
              <a:defRPr/>
            </a:pPr>
            <a:r>
              <a:rPr lang="zh-CN" altLang="en-US"/>
              <a:t>中国科学技术大学</a:t>
            </a:r>
          </a:p>
        </p:txBody>
      </p:sp>
      <p:sp>
        <p:nvSpPr>
          <p:cNvPr id="3789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D41E09D9-3245-45CE-8233-EF28F445D426}"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21</a:t>
            </a:fld>
            <a:endParaRPr lang="zh-CN" altLang="en-US" sz="1200">
              <a:solidFill>
                <a:srgbClr val="898989"/>
              </a:solidFill>
              <a:latin typeface="Calibri" panose="020F0502020204030204" pitchFamily="34" charset="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152400" y="1460182"/>
            <a:ext cx="8839200" cy="3571875"/>
          </a:xfrm>
          <a:prstGeom prst="rect">
            <a:avLst/>
          </a:prstGeom>
        </p:spPr>
      </p:pic>
    </p:spTree>
    <p:extLst>
      <p:ext uri="{BB962C8B-B14F-4D97-AF65-F5344CB8AC3E}">
        <p14:creationId xmlns:p14="http://schemas.microsoft.com/office/powerpoint/2010/main" val="9852841"/>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ctr" eaLnBrk="1" hangingPunct="1"/>
            <a:r>
              <a:rPr lang="zh-CN" altLang="en-US" sz="3600" b="1"/>
              <a:t>向量处理机的基本组成单元</a:t>
            </a:r>
            <a:endParaRPr lang="en-US" altLang="zh-CN" sz="3600" b="1"/>
          </a:p>
        </p:txBody>
      </p:sp>
      <p:sp>
        <p:nvSpPr>
          <p:cNvPr id="39939" name="Rectangle 3"/>
          <p:cNvSpPr>
            <a:spLocks noGrp="1" noChangeArrowheads="1"/>
          </p:cNvSpPr>
          <p:nvPr>
            <p:ph idx="1"/>
          </p:nvPr>
        </p:nvSpPr>
        <p:spPr/>
        <p:txBody>
          <a:bodyPr/>
          <a:lstStyle/>
          <a:p>
            <a:pPr eaLnBrk="1" hangingPunct="1"/>
            <a:r>
              <a:rPr lang="en-US" altLang="zh-CN" sz="2400" i="1" dirty="0">
                <a:solidFill>
                  <a:schemeClr val="hlink"/>
                </a:solidFill>
              </a:rPr>
              <a:t>Vector Register</a:t>
            </a:r>
            <a:r>
              <a:rPr lang="en-US" altLang="zh-CN" sz="2400" dirty="0"/>
              <a:t>: </a:t>
            </a:r>
            <a:r>
              <a:rPr lang="zh-CN" altLang="en-US" sz="2400" dirty="0"/>
              <a:t>固定长度的一块区域，存放单个向量</a:t>
            </a:r>
            <a:endParaRPr lang="en-US" altLang="zh-CN" sz="2400" dirty="0"/>
          </a:p>
          <a:p>
            <a:pPr lvl="1" eaLnBrk="1" hangingPunct="1"/>
            <a:r>
              <a:rPr lang="zh-CN" altLang="en-US" sz="2000" dirty="0"/>
              <a:t>至少2个读端口和一个写端口（一般最少</a:t>
            </a:r>
            <a:r>
              <a:rPr lang="en-US" altLang="zh-CN" sz="2000" dirty="0"/>
              <a:t>16</a:t>
            </a:r>
            <a:r>
              <a:rPr lang="zh-CN" altLang="en-US" sz="2000" dirty="0"/>
              <a:t>个读端口，</a:t>
            </a:r>
            <a:r>
              <a:rPr lang="en-US" altLang="zh-CN" sz="2000" dirty="0"/>
              <a:t>8</a:t>
            </a:r>
            <a:r>
              <a:rPr lang="zh-CN" altLang="en-US" sz="2000" dirty="0"/>
              <a:t>个写端口）</a:t>
            </a:r>
            <a:endParaRPr lang="en-US" altLang="zh-CN" sz="2000" dirty="0"/>
          </a:p>
          <a:p>
            <a:pPr lvl="1" eaLnBrk="1" hangingPunct="1"/>
            <a:r>
              <a:rPr lang="zh-CN" altLang="en-US" sz="2000" dirty="0"/>
              <a:t>典型的有</a:t>
            </a:r>
            <a:r>
              <a:rPr lang="en-US" altLang="zh-CN" sz="2000" dirty="0"/>
              <a:t>8-32 </a:t>
            </a:r>
            <a:r>
              <a:rPr lang="zh-CN" altLang="en-US" sz="2000" dirty="0"/>
              <a:t>向量寄存器，每个寄存器存放64到128个64位元素</a:t>
            </a:r>
            <a:endParaRPr lang="en-US" altLang="zh-CN" sz="2000" dirty="0"/>
          </a:p>
          <a:p>
            <a:pPr eaLnBrk="1" hangingPunct="1"/>
            <a:r>
              <a:rPr lang="en-US" altLang="zh-CN" sz="2400" i="1" dirty="0">
                <a:solidFill>
                  <a:schemeClr val="hlink"/>
                </a:solidFill>
              </a:rPr>
              <a:t>Vector Functional Units </a:t>
            </a:r>
            <a:r>
              <a:rPr lang="en-US" altLang="zh-CN" sz="2400" i="1" dirty="0"/>
              <a:t>(FUs)</a:t>
            </a:r>
            <a:r>
              <a:rPr lang="en-US" altLang="zh-CN" sz="2400" dirty="0"/>
              <a:t>: </a:t>
            </a:r>
            <a:r>
              <a:rPr lang="zh-CN" altLang="en-US" sz="2400" dirty="0"/>
              <a:t>全流水化的，每一个</a:t>
            </a:r>
            <a:r>
              <a:rPr lang="en-US" altLang="zh-CN" sz="2400" dirty="0"/>
              <a:t>clock</a:t>
            </a:r>
            <a:r>
              <a:rPr lang="zh-CN" altLang="en-US" sz="2400" dirty="0"/>
              <a:t>启动一个新的操作</a:t>
            </a:r>
            <a:endParaRPr lang="en-US" altLang="zh-CN" sz="2400" dirty="0"/>
          </a:p>
          <a:p>
            <a:pPr lvl="1" eaLnBrk="1" hangingPunct="1"/>
            <a:r>
              <a:rPr lang="en-US" altLang="zh-CN" sz="2000" dirty="0"/>
              <a:t>	</a:t>
            </a:r>
            <a:r>
              <a:rPr lang="zh-CN" altLang="en-US" sz="2000" dirty="0"/>
              <a:t>一般4到8个</a:t>
            </a:r>
            <a:r>
              <a:rPr lang="en-US" altLang="zh-CN" sz="2000" dirty="0"/>
              <a:t>FUs: FP add, FP </a:t>
            </a:r>
            <a:r>
              <a:rPr lang="en-US" altLang="zh-CN" sz="2000" dirty="0" err="1"/>
              <a:t>mult</a:t>
            </a:r>
            <a:r>
              <a:rPr lang="en-US" altLang="zh-CN" sz="2000" dirty="0"/>
              <a:t>, FP reciprocal (1/X), integer add, logical,  shift;  </a:t>
            </a:r>
            <a:r>
              <a:rPr lang="zh-CN" altLang="en-US" sz="2000" dirty="0"/>
              <a:t>可能有些重复设置的部件</a:t>
            </a:r>
            <a:endParaRPr lang="en-US" altLang="zh-CN" sz="2000" dirty="0"/>
          </a:p>
          <a:p>
            <a:pPr eaLnBrk="1" hangingPunct="1"/>
            <a:r>
              <a:rPr lang="en-US" altLang="zh-CN" sz="2400" i="1" dirty="0">
                <a:solidFill>
                  <a:schemeClr val="hlink"/>
                </a:solidFill>
              </a:rPr>
              <a:t>Vector Load-Store Units </a:t>
            </a:r>
            <a:r>
              <a:rPr lang="en-US" altLang="zh-CN" sz="2400" i="1" dirty="0"/>
              <a:t>(LSUs)</a:t>
            </a:r>
            <a:r>
              <a:rPr lang="en-US" altLang="zh-CN" sz="2400" dirty="0"/>
              <a:t>: </a:t>
            </a:r>
            <a:r>
              <a:rPr lang="zh-CN" altLang="en-US" sz="2400" dirty="0"/>
              <a:t>全流水化地</a:t>
            </a:r>
            <a:r>
              <a:rPr lang="en-US" altLang="zh-CN" sz="2400" dirty="0"/>
              <a:t>load </a:t>
            </a:r>
            <a:r>
              <a:rPr lang="zh-CN" altLang="en-US" sz="2400" dirty="0"/>
              <a:t>或</a:t>
            </a:r>
            <a:r>
              <a:rPr lang="en-US" altLang="zh-CN" sz="2400" dirty="0"/>
              <a:t>store</a:t>
            </a:r>
            <a:r>
              <a:rPr lang="zh-CN" altLang="en-US" sz="2400" dirty="0"/>
              <a:t>一个向量，可能会配置多个</a:t>
            </a:r>
            <a:r>
              <a:rPr lang="en-US" altLang="zh-CN" sz="2400" dirty="0"/>
              <a:t>LSU</a:t>
            </a:r>
            <a:r>
              <a:rPr lang="zh-CN" altLang="en-US" sz="2400" dirty="0"/>
              <a:t>部件</a:t>
            </a:r>
            <a:endParaRPr lang="en-US" altLang="zh-CN" sz="2400" dirty="0"/>
          </a:p>
          <a:p>
            <a:pPr eaLnBrk="1" hangingPunct="1"/>
            <a:r>
              <a:rPr lang="en-US" altLang="zh-CN" sz="2400" i="1" dirty="0">
                <a:solidFill>
                  <a:schemeClr val="hlink"/>
                </a:solidFill>
              </a:rPr>
              <a:t>Scalar registers</a:t>
            </a:r>
            <a:r>
              <a:rPr lang="en-US" altLang="zh-CN" sz="2400" dirty="0"/>
              <a:t>: </a:t>
            </a:r>
            <a:r>
              <a:rPr lang="zh-CN" altLang="en-US" sz="2400" dirty="0"/>
              <a:t>存放单个元素用于标量处理或存储地址</a:t>
            </a:r>
            <a:endParaRPr lang="en-US" altLang="zh-CN" sz="2400" dirty="0"/>
          </a:p>
          <a:p>
            <a:pPr eaLnBrk="1" hangingPunct="1"/>
            <a:r>
              <a:rPr lang="zh-CN" altLang="en-US" sz="2400" dirty="0"/>
              <a:t>用交叉开关连接(</a:t>
            </a:r>
            <a:r>
              <a:rPr lang="en-US" altLang="zh-CN" sz="2400" dirty="0"/>
              <a:t>Cross-bar) FUs , LSUs, registers</a:t>
            </a:r>
          </a:p>
        </p:txBody>
      </p:sp>
      <p:sp>
        <p:nvSpPr>
          <p:cNvPr id="4" name="日期占位符 3"/>
          <p:cNvSpPr>
            <a:spLocks noGrp="1"/>
          </p:cNvSpPr>
          <p:nvPr>
            <p:ph type="dt" sz="half" idx="10"/>
          </p:nvPr>
        </p:nvSpPr>
        <p:spPr/>
        <p:txBody>
          <a:bodyPr/>
          <a:lstStyle/>
          <a:p>
            <a:pPr>
              <a:defRPr/>
            </a:pPr>
            <a:fld id="{68E44443-B9EF-4FBC-904C-0E51C20B5FE6}" type="datetime1">
              <a:rPr lang="en-US" altLang="zh-CN" smtClean="0"/>
              <a:t>4/21/20</a:t>
            </a:fld>
            <a:endParaRPr lang="zh-CN" altLang="en-US"/>
          </a:p>
        </p:txBody>
      </p:sp>
      <p:sp>
        <p:nvSpPr>
          <p:cNvPr id="6" name="页脚占位符 5"/>
          <p:cNvSpPr>
            <a:spLocks noGrp="1"/>
          </p:cNvSpPr>
          <p:nvPr>
            <p:ph type="ftr" sz="quarter" idx="11"/>
          </p:nvPr>
        </p:nvSpPr>
        <p:spPr/>
        <p:txBody>
          <a:bodyPr/>
          <a:lstStyle/>
          <a:p>
            <a:pPr>
              <a:defRPr/>
            </a:pPr>
            <a:r>
              <a:rPr lang="zh-CN" altLang="en-US"/>
              <a:t>中国科学技术大学</a:t>
            </a:r>
          </a:p>
        </p:txBody>
      </p:sp>
      <p:sp>
        <p:nvSpPr>
          <p:cNvPr id="39942"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B108AE06-5A79-48A8-B4A7-B832159CB688}"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22</a:t>
            </a:fld>
            <a:endParaRPr lang="zh-CN" altLang="en-US" sz="120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72427446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9162"/>
            <a:ext cx="7951788" cy="59388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10"/>
          </p:nvPr>
        </p:nvSpPr>
        <p:spPr/>
        <p:txBody>
          <a:bodyPr/>
          <a:lstStyle/>
          <a:p>
            <a:pPr>
              <a:defRPr/>
            </a:pPr>
            <a:fld id="{686738BE-F3A7-43FF-B928-995B0F31143E}" type="datetime1">
              <a:rPr lang="en-US" altLang="zh-CN" smtClean="0"/>
              <a:t>4/21/20</a:t>
            </a:fld>
            <a:endParaRPr lang="zh-CN" altLang="en-US"/>
          </a:p>
        </p:txBody>
      </p:sp>
      <p:sp>
        <p:nvSpPr>
          <p:cNvPr id="5" name="页脚占位符 4"/>
          <p:cNvSpPr>
            <a:spLocks noGrp="1"/>
          </p:cNvSpPr>
          <p:nvPr>
            <p:ph type="ftr" sz="quarter" idx="11"/>
          </p:nvPr>
        </p:nvSpPr>
        <p:spPr/>
        <p:txBody>
          <a:bodyPr/>
          <a:lstStyle/>
          <a:p>
            <a:pPr>
              <a:defRPr/>
            </a:pPr>
            <a:r>
              <a:rPr lang="zh-CN" altLang="en-US"/>
              <a:t>中国科学技术大学</a:t>
            </a:r>
          </a:p>
        </p:txBody>
      </p:sp>
      <p:sp>
        <p:nvSpPr>
          <p:cNvPr id="4198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29E984D9-59FC-418C-9D01-F9A778A6ADBB}"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23</a:t>
            </a:fld>
            <a:endParaRPr lang="zh-CN" altLang="en-US" sz="120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6472998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40"/>
          <p:cNvSpPr>
            <a:spLocks noGrp="1"/>
          </p:cNvSpPr>
          <p:nvPr>
            <p:ph type="title"/>
          </p:nvPr>
        </p:nvSpPr>
        <p:spPr/>
        <p:txBody>
          <a:bodyPr/>
          <a:lstStyle/>
          <a:p>
            <a:r>
              <a:rPr lang="en-US" altLang="ko-KR"/>
              <a:t>Vector Arithmetic Execution</a:t>
            </a:r>
            <a:endParaRPr lang="en-US" altLang="zh-CN"/>
          </a:p>
        </p:txBody>
      </p:sp>
      <p:sp>
        <p:nvSpPr>
          <p:cNvPr id="43011" name="内容占位符 1"/>
          <p:cNvSpPr>
            <a:spLocks noGrp="1"/>
          </p:cNvSpPr>
          <p:nvPr>
            <p:ph idx="1"/>
          </p:nvPr>
        </p:nvSpPr>
        <p:spPr>
          <a:xfrm>
            <a:off x="457200" y="1258432"/>
            <a:ext cx="4984750" cy="5051833"/>
          </a:xfrm>
        </p:spPr>
        <p:txBody>
          <a:bodyPr/>
          <a:lstStyle/>
          <a:p>
            <a:r>
              <a:rPr lang="zh-CN" altLang="en-US" dirty="0"/>
              <a:t>使用较深的流水线</a:t>
            </a:r>
            <a:r>
              <a:rPr lang="en-US" altLang="ko-KR" dirty="0"/>
              <a:t>(=&gt; fast clock) </a:t>
            </a:r>
            <a:r>
              <a:rPr lang="zh-CN" altLang="en-US" dirty="0"/>
              <a:t>执行向量元素的操作</a:t>
            </a:r>
            <a:endParaRPr lang="en-US" altLang="ko-KR" dirty="0"/>
          </a:p>
          <a:p>
            <a:r>
              <a:rPr lang="zh-CN" altLang="en-US" dirty="0"/>
              <a:t>由于向量元素相互独立，简化了深度流水线的控制 </a:t>
            </a:r>
            <a:r>
              <a:rPr lang="en-US" altLang="ko-KR" dirty="0"/>
              <a:t>(=&gt; no hazards!) </a:t>
            </a:r>
          </a:p>
          <a:p>
            <a:endParaRPr lang="zh-CN" altLang="en-US" dirty="0"/>
          </a:p>
        </p:txBody>
      </p:sp>
      <p:sp>
        <p:nvSpPr>
          <p:cNvPr id="42" name="日期占位符 41"/>
          <p:cNvSpPr>
            <a:spLocks noGrp="1"/>
          </p:cNvSpPr>
          <p:nvPr>
            <p:ph type="dt" sz="half" idx="10"/>
          </p:nvPr>
        </p:nvSpPr>
        <p:spPr/>
        <p:txBody>
          <a:bodyPr/>
          <a:lstStyle/>
          <a:p>
            <a:pPr>
              <a:defRPr/>
            </a:pPr>
            <a:fld id="{CCE3F98E-58E5-4E56-AEAC-F3DA20B1608B}" type="datetime1">
              <a:rPr lang="en-US" altLang="zh-CN" smtClean="0"/>
              <a:t>4/21/20</a:t>
            </a:fld>
            <a:endParaRPr lang="zh-CN" altLang="en-US"/>
          </a:p>
        </p:txBody>
      </p:sp>
      <p:sp>
        <p:nvSpPr>
          <p:cNvPr id="43" name="页脚占位符 42"/>
          <p:cNvSpPr>
            <a:spLocks noGrp="1"/>
          </p:cNvSpPr>
          <p:nvPr>
            <p:ph type="ftr" sz="quarter" idx="11"/>
          </p:nvPr>
        </p:nvSpPr>
        <p:spPr/>
        <p:txBody>
          <a:bodyPr/>
          <a:lstStyle/>
          <a:p>
            <a:pPr>
              <a:defRPr/>
            </a:pPr>
            <a:r>
              <a:rPr lang="zh-CN" altLang="en-US"/>
              <a:t>中国科学技术大学</a:t>
            </a:r>
          </a:p>
        </p:txBody>
      </p:sp>
      <p:sp>
        <p:nvSpPr>
          <p:cNvPr id="43031" name="灯片编号占位符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D8E5329E-F70F-44CD-83D7-665DA0F252D1}"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24</a:t>
            </a:fld>
            <a:endParaRPr lang="zh-CN" altLang="en-US" sz="1200">
              <a:solidFill>
                <a:srgbClr val="898989"/>
              </a:solidFill>
              <a:latin typeface="Calibri" panose="020F0502020204030204" pitchFamily="34" charset="0"/>
              <a:ea typeface="宋体" panose="02010600030101010101" pitchFamily="2" charset="-122"/>
            </a:endParaRPr>
          </a:p>
        </p:txBody>
      </p:sp>
      <p:sp>
        <p:nvSpPr>
          <p:cNvPr id="43014" name="Freeform 4"/>
          <p:cNvSpPr>
            <a:spLocks/>
          </p:cNvSpPr>
          <p:nvPr/>
        </p:nvSpPr>
        <p:spPr bwMode="auto">
          <a:xfrm>
            <a:off x="6477000" y="3930650"/>
            <a:ext cx="914400" cy="368300"/>
          </a:xfrm>
          <a:custGeom>
            <a:avLst/>
            <a:gdLst>
              <a:gd name="T0" fmla="*/ 0 w 576"/>
              <a:gd name="T1" fmla="*/ 0 h 672"/>
              <a:gd name="T2" fmla="*/ 2147483646 w 576"/>
              <a:gd name="T3" fmla="*/ 2147483646 h 672"/>
              <a:gd name="T4" fmla="*/ 2147483646 w 576"/>
              <a:gd name="T5" fmla="*/ 2147483646 h 672"/>
              <a:gd name="T6" fmla="*/ 2147483646 w 576"/>
              <a:gd name="T7" fmla="*/ 0 h 672"/>
              <a:gd name="T8" fmla="*/ 2147483646 w 576"/>
              <a:gd name="T9" fmla="*/ 0 h 672"/>
              <a:gd name="T10" fmla="*/ 2147483646 w 576"/>
              <a:gd name="T11" fmla="*/ 2147483646 h 672"/>
              <a:gd name="T12" fmla="*/ 2147483646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nvGrpSpPr>
          <p:cNvPr id="43015" name="Group 5"/>
          <p:cNvGrpSpPr>
            <a:grpSpLocks/>
          </p:cNvGrpSpPr>
          <p:nvPr/>
        </p:nvGrpSpPr>
        <p:grpSpPr bwMode="auto">
          <a:xfrm>
            <a:off x="6477000" y="3740150"/>
            <a:ext cx="993775" cy="369888"/>
            <a:chOff x="1536" y="2164"/>
            <a:chExt cx="626" cy="233"/>
          </a:xfrm>
        </p:grpSpPr>
        <p:sp>
          <p:nvSpPr>
            <p:cNvPr id="43047" name="Rectangle 6"/>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3048" name="Freeform 7"/>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3049" name="Line 8"/>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3016" name="Group 9"/>
          <p:cNvGrpSpPr>
            <a:grpSpLocks/>
          </p:cNvGrpSpPr>
          <p:nvPr/>
        </p:nvGrpSpPr>
        <p:grpSpPr bwMode="auto">
          <a:xfrm>
            <a:off x="6477000" y="2978150"/>
            <a:ext cx="993775" cy="369888"/>
            <a:chOff x="1536" y="2164"/>
            <a:chExt cx="626" cy="233"/>
          </a:xfrm>
        </p:grpSpPr>
        <p:sp>
          <p:nvSpPr>
            <p:cNvPr id="43044" name="Rectangle 10"/>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3045" name="Freeform 11"/>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3046" name="Line 12"/>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3017" name="Group 13"/>
          <p:cNvGrpSpPr>
            <a:grpSpLocks/>
          </p:cNvGrpSpPr>
          <p:nvPr/>
        </p:nvGrpSpPr>
        <p:grpSpPr bwMode="auto">
          <a:xfrm>
            <a:off x="6477000" y="3359150"/>
            <a:ext cx="993775" cy="369888"/>
            <a:chOff x="1536" y="2164"/>
            <a:chExt cx="626" cy="233"/>
          </a:xfrm>
        </p:grpSpPr>
        <p:sp>
          <p:nvSpPr>
            <p:cNvPr id="43041" name="Rectangle 14"/>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3042" name="Freeform 15"/>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3043" name="Line 16"/>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3018" name="Line 17"/>
          <p:cNvSpPr>
            <a:spLocks noChangeShapeType="1"/>
          </p:cNvSpPr>
          <p:nvPr/>
        </p:nvSpPr>
        <p:spPr bwMode="auto">
          <a:xfrm>
            <a:off x="7239000" y="2667000"/>
            <a:ext cx="0" cy="3048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3019" name="Line 18"/>
          <p:cNvSpPr>
            <a:spLocks noChangeShapeType="1"/>
          </p:cNvSpPr>
          <p:nvPr/>
        </p:nvSpPr>
        <p:spPr bwMode="auto">
          <a:xfrm>
            <a:off x="6629400" y="2667000"/>
            <a:ext cx="0" cy="3048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3020" name="Freeform 19"/>
          <p:cNvSpPr>
            <a:spLocks/>
          </p:cNvSpPr>
          <p:nvPr/>
        </p:nvSpPr>
        <p:spPr bwMode="auto">
          <a:xfrm>
            <a:off x="6934200" y="3854450"/>
            <a:ext cx="762000" cy="368300"/>
          </a:xfrm>
          <a:custGeom>
            <a:avLst/>
            <a:gdLst>
              <a:gd name="T0" fmla="*/ 0 w 482"/>
              <a:gd name="T1" fmla="*/ 2147483646 h 1584"/>
              <a:gd name="T2" fmla="*/ 2147483646 w 482"/>
              <a:gd name="T3" fmla="*/ 2147483646 h 1584"/>
              <a:gd name="T4" fmla="*/ 2147483646 w 482"/>
              <a:gd name="T5" fmla="*/ 2147483646 h 1584"/>
              <a:gd name="T6" fmla="*/ 2147483646 w 482"/>
              <a:gd name="T7" fmla="*/ 0 h 1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2" h="1584">
                <a:moveTo>
                  <a:pt x="0" y="1490"/>
                </a:moveTo>
                <a:lnTo>
                  <a:pt x="2" y="1584"/>
                </a:lnTo>
                <a:lnTo>
                  <a:pt x="482" y="1584"/>
                </a:lnTo>
                <a:lnTo>
                  <a:pt x="482" y="0"/>
                </a:lnTo>
              </a:path>
            </a:pathLst>
          </a:custGeom>
          <a:noFill/>
          <a:ln w="31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3021" name="Rectangle 20"/>
          <p:cNvSpPr>
            <a:spLocks noChangeArrowheads="1"/>
          </p:cNvSpPr>
          <p:nvPr/>
        </p:nvSpPr>
        <p:spPr bwMode="auto">
          <a:xfrm>
            <a:off x="6400800" y="1371600"/>
            <a:ext cx="457200" cy="13049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Calibri" panose="020F0502020204030204" pitchFamily="34" charset="0"/>
                <a:ea typeface="Gulim" pitchFamily="34" charset="-127"/>
                <a:cs typeface="Calibri" panose="020F0502020204030204" pitchFamily="34" charset="0"/>
              </a:rPr>
              <a:t>V1</a:t>
            </a:r>
          </a:p>
        </p:txBody>
      </p:sp>
      <p:sp>
        <p:nvSpPr>
          <p:cNvPr id="43022" name="Rectangle 21"/>
          <p:cNvSpPr>
            <a:spLocks noChangeArrowheads="1"/>
          </p:cNvSpPr>
          <p:nvPr/>
        </p:nvSpPr>
        <p:spPr bwMode="auto">
          <a:xfrm>
            <a:off x="6934200" y="1371600"/>
            <a:ext cx="457200" cy="13049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Calibri" panose="020F0502020204030204" pitchFamily="34" charset="0"/>
                <a:ea typeface="Gulim" pitchFamily="34" charset="-127"/>
                <a:cs typeface="Calibri" panose="020F0502020204030204" pitchFamily="34" charset="0"/>
              </a:rPr>
              <a:t>V2</a:t>
            </a:r>
          </a:p>
        </p:txBody>
      </p:sp>
      <p:sp>
        <p:nvSpPr>
          <p:cNvPr id="43023" name="Rectangle 22"/>
          <p:cNvSpPr>
            <a:spLocks noChangeArrowheads="1"/>
          </p:cNvSpPr>
          <p:nvPr/>
        </p:nvSpPr>
        <p:spPr bwMode="auto">
          <a:xfrm>
            <a:off x="7467600" y="1371600"/>
            <a:ext cx="457200" cy="13049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Calibri" panose="020F0502020204030204" pitchFamily="34" charset="0"/>
                <a:ea typeface="Gulim" pitchFamily="34" charset="-127"/>
                <a:cs typeface="Calibri" panose="020F0502020204030204" pitchFamily="34" charset="0"/>
              </a:rPr>
              <a:t>V3</a:t>
            </a:r>
          </a:p>
        </p:txBody>
      </p:sp>
      <p:sp>
        <p:nvSpPr>
          <p:cNvPr id="43024" name="Text Box 23"/>
          <p:cNvSpPr txBox="1">
            <a:spLocks noChangeArrowheads="1"/>
          </p:cNvSpPr>
          <p:nvPr/>
        </p:nvSpPr>
        <p:spPr bwMode="auto">
          <a:xfrm>
            <a:off x="5943600" y="5575300"/>
            <a:ext cx="2051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Calibri" panose="020F0502020204030204" pitchFamily="34" charset="0"/>
                <a:ea typeface="Gulim" pitchFamily="34" charset="-127"/>
                <a:cs typeface="Calibri" panose="020F0502020204030204" pitchFamily="34" charset="0"/>
              </a:rPr>
              <a:t>V3 &lt;- v1 * v2</a:t>
            </a:r>
          </a:p>
        </p:txBody>
      </p:sp>
      <p:grpSp>
        <p:nvGrpSpPr>
          <p:cNvPr id="43025" name="Group 24"/>
          <p:cNvGrpSpPr>
            <a:grpSpLocks/>
          </p:cNvGrpSpPr>
          <p:nvPr/>
        </p:nvGrpSpPr>
        <p:grpSpPr bwMode="auto">
          <a:xfrm>
            <a:off x="6477000" y="4883150"/>
            <a:ext cx="993775" cy="369888"/>
            <a:chOff x="1536" y="2164"/>
            <a:chExt cx="626" cy="233"/>
          </a:xfrm>
        </p:grpSpPr>
        <p:sp>
          <p:nvSpPr>
            <p:cNvPr id="43038" name="Rectangle 2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3039" name="Freeform 26"/>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3040" name="Line 2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3026" name="Group 28"/>
          <p:cNvGrpSpPr>
            <a:grpSpLocks/>
          </p:cNvGrpSpPr>
          <p:nvPr/>
        </p:nvGrpSpPr>
        <p:grpSpPr bwMode="auto">
          <a:xfrm>
            <a:off x="6477000" y="4121150"/>
            <a:ext cx="993775" cy="369888"/>
            <a:chOff x="1536" y="2164"/>
            <a:chExt cx="626" cy="233"/>
          </a:xfrm>
        </p:grpSpPr>
        <p:sp>
          <p:nvSpPr>
            <p:cNvPr id="43035" name="Rectangle 29"/>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3036" name="Freeform 30"/>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3037" name="Line 31"/>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3027" name="Group 32"/>
          <p:cNvGrpSpPr>
            <a:grpSpLocks/>
          </p:cNvGrpSpPr>
          <p:nvPr/>
        </p:nvGrpSpPr>
        <p:grpSpPr bwMode="auto">
          <a:xfrm>
            <a:off x="6477000" y="4502150"/>
            <a:ext cx="993775" cy="369888"/>
            <a:chOff x="1536" y="2164"/>
            <a:chExt cx="626" cy="233"/>
          </a:xfrm>
        </p:grpSpPr>
        <p:sp>
          <p:nvSpPr>
            <p:cNvPr id="43032" name="Rectangle 3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3033" name="Freeform 34"/>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3034" name="Line 35"/>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3028" name="Text Box 36"/>
          <p:cNvSpPr txBox="1">
            <a:spLocks noChangeArrowheads="1"/>
          </p:cNvSpPr>
          <p:nvPr/>
        </p:nvSpPr>
        <p:spPr bwMode="auto">
          <a:xfrm>
            <a:off x="3733800" y="39624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ko-KR" altLang="en-US" sz="1800">
              <a:latin typeface="Verdana" panose="020B0604030504040204" pitchFamily="34" charset="0"/>
              <a:ea typeface="Gulim" pitchFamily="34" charset="-127"/>
            </a:endParaRPr>
          </a:p>
        </p:txBody>
      </p:sp>
      <p:sp>
        <p:nvSpPr>
          <p:cNvPr id="43029" name="Text Box 37"/>
          <p:cNvSpPr txBox="1">
            <a:spLocks noChangeArrowheads="1"/>
          </p:cNvSpPr>
          <p:nvPr/>
        </p:nvSpPr>
        <p:spPr bwMode="auto">
          <a:xfrm>
            <a:off x="2247900" y="4491038"/>
            <a:ext cx="4043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i="1" dirty="0">
                <a:latin typeface="Calibri" panose="020F0502020204030204" pitchFamily="34" charset="0"/>
                <a:ea typeface="Gulim" pitchFamily="34" charset="-127"/>
                <a:cs typeface="Calibri" panose="020F0502020204030204" pitchFamily="34" charset="0"/>
              </a:rPr>
              <a:t>Six stage multiply pipeline</a:t>
            </a:r>
          </a:p>
        </p:txBody>
      </p:sp>
      <p:sp>
        <p:nvSpPr>
          <p:cNvPr id="43030" name="Line 38"/>
          <p:cNvSpPr>
            <a:spLocks noChangeShapeType="1"/>
          </p:cNvSpPr>
          <p:nvPr/>
        </p:nvSpPr>
        <p:spPr bwMode="auto">
          <a:xfrm flipV="1">
            <a:off x="5715000" y="4343400"/>
            <a:ext cx="762000" cy="228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extLst>
      <p:ext uri="{BB962C8B-B14F-4D97-AF65-F5344CB8AC3E}">
        <p14:creationId xmlns:p14="http://schemas.microsoft.com/office/powerpoint/2010/main" val="3854546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ko-KR" dirty="0"/>
              <a:t>Vector Unit Structure</a:t>
            </a:r>
          </a:p>
        </p:txBody>
      </p:sp>
      <p:sp>
        <p:nvSpPr>
          <p:cNvPr id="160" name="日期占位符 159"/>
          <p:cNvSpPr>
            <a:spLocks noGrp="1"/>
          </p:cNvSpPr>
          <p:nvPr>
            <p:ph type="dt" sz="half" idx="10"/>
          </p:nvPr>
        </p:nvSpPr>
        <p:spPr/>
        <p:txBody>
          <a:bodyPr/>
          <a:lstStyle/>
          <a:p>
            <a:pPr>
              <a:defRPr/>
            </a:pPr>
            <a:fld id="{EB32AFF0-D412-4690-87B6-FCFFE8A8DAD9}" type="datetime1">
              <a:rPr lang="en-US" altLang="zh-CN" smtClean="0"/>
              <a:t>4/21/20</a:t>
            </a:fld>
            <a:endParaRPr lang="zh-CN" altLang="en-US"/>
          </a:p>
        </p:txBody>
      </p:sp>
      <p:sp>
        <p:nvSpPr>
          <p:cNvPr id="161" name="页脚占位符 160"/>
          <p:cNvSpPr>
            <a:spLocks noGrp="1"/>
          </p:cNvSpPr>
          <p:nvPr>
            <p:ph type="ftr" sz="quarter" idx="11"/>
          </p:nvPr>
        </p:nvSpPr>
        <p:spPr/>
        <p:txBody>
          <a:bodyPr/>
          <a:lstStyle/>
          <a:p>
            <a:pPr>
              <a:defRPr/>
            </a:pPr>
            <a:r>
              <a:rPr lang="zh-CN" altLang="en-US"/>
              <a:t>中国科学技术大学</a:t>
            </a:r>
          </a:p>
        </p:txBody>
      </p:sp>
      <p:sp>
        <p:nvSpPr>
          <p:cNvPr id="4505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E2A006F9-0E17-43F4-961C-E1D277C18817}"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25</a:t>
            </a:fld>
            <a:endParaRPr lang="en-US" altLang="zh-CN" sz="1200">
              <a:solidFill>
                <a:srgbClr val="898989"/>
              </a:solidFill>
              <a:latin typeface="Calibri" panose="020F0502020204030204" pitchFamily="34" charset="0"/>
              <a:ea typeface="宋体" panose="02010600030101010101" pitchFamily="2" charset="-122"/>
            </a:endParaRPr>
          </a:p>
        </p:txBody>
      </p:sp>
      <p:grpSp>
        <p:nvGrpSpPr>
          <p:cNvPr id="1340563" name="Group 147"/>
          <p:cNvGrpSpPr>
            <a:grpSpLocks/>
          </p:cNvGrpSpPr>
          <p:nvPr/>
        </p:nvGrpSpPr>
        <p:grpSpPr bwMode="auto">
          <a:xfrm>
            <a:off x="1522884" y="896966"/>
            <a:ext cx="7391400" cy="1252538"/>
            <a:chOff x="960" y="683"/>
            <a:chExt cx="4656" cy="789"/>
          </a:xfrm>
        </p:grpSpPr>
        <p:sp>
          <p:nvSpPr>
            <p:cNvPr id="45139" name="AutoShape 148"/>
            <p:cNvSpPr>
              <a:spLocks noChangeArrowheads="1"/>
            </p:cNvSpPr>
            <p:nvPr/>
          </p:nvSpPr>
          <p:spPr bwMode="auto">
            <a:xfrm>
              <a:off x="960" y="1215"/>
              <a:ext cx="4656" cy="257"/>
            </a:xfrm>
            <a:prstGeom prst="roundRect">
              <a:avLst>
                <a:gd name="adj" fmla="val 16667"/>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140" name="Line 149"/>
            <p:cNvSpPr>
              <a:spLocks noChangeShapeType="1"/>
            </p:cNvSpPr>
            <p:nvPr/>
          </p:nvSpPr>
          <p:spPr bwMode="auto">
            <a:xfrm flipV="1">
              <a:off x="3504" y="848"/>
              <a:ext cx="240" cy="14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141" name="Text Box 150"/>
            <p:cNvSpPr txBox="1">
              <a:spLocks noChangeArrowheads="1"/>
            </p:cNvSpPr>
            <p:nvPr/>
          </p:nvSpPr>
          <p:spPr bwMode="auto">
            <a:xfrm>
              <a:off x="3655" y="683"/>
              <a:ext cx="13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i="1" dirty="0">
                  <a:solidFill>
                    <a:schemeClr val="accent1"/>
                  </a:solidFill>
                  <a:latin typeface="Calibri" panose="020F0502020204030204" pitchFamily="34" charset="0"/>
                  <a:ea typeface="Gulim" pitchFamily="34" charset="-127"/>
                  <a:cs typeface="Calibri" panose="020F0502020204030204" pitchFamily="34" charset="0"/>
                </a:rPr>
                <a:t>Functional Unit</a:t>
              </a:r>
            </a:p>
          </p:txBody>
        </p:sp>
      </p:grpSp>
      <p:grpSp>
        <p:nvGrpSpPr>
          <p:cNvPr id="2" name="组合 1"/>
          <p:cNvGrpSpPr/>
          <p:nvPr/>
        </p:nvGrpSpPr>
        <p:grpSpPr>
          <a:xfrm>
            <a:off x="124296" y="1394373"/>
            <a:ext cx="9081488" cy="4948238"/>
            <a:chOff x="-30163" y="1400175"/>
            <a:chExt cx="9081488" cy="4948238"/>
          </a:xfrm>
        </p:grpSpPr>
        <p:sp>
          <p:nvSpPr>
            <p:cNvPr id="45060" name="Freeform 3"/>
            <p:cNvSpPr>
              <a:spLocks/>
            </p:cNvSpPr>
            <p:nvPr/>
          </p:nvSpPr>
          <p:spPr bwMode="auto">
            <a:xfrm>
              <a:off x="1828800" y="4411663"/>
              <a:ext cx="184150" cy="368300"/>
            </a:xfrm>
            <a:custGeom>
              <a:avLst/>
              <a:gdLst>
                <a:gd name="T0" fmla="*/ 0 w 576"/>
                <a:gd name="T1" fmla="*/ 0 h 672"/>
                <a:gd name="T2" fmla="*/ 2147483646 w 576"/>
                <a:gd name="T3" fmla="*/ 2147483646 h 672"/>
                <a:gd name="T4" fmla="*/ 2147483646 w 576"/>
                <a:gd name="T5" fmla="*/ 2147483646 h 672"/>
                <a:gd name="T6" fmla="*/ 2147483646 w 576"/>
                <a:gd name="T7" fmla="*/ 0 h 672"/>
                <a:gd name="T8" fmla="*/ 2147483646 w 576"/>
                <a:gd name="T9" fmla="*/ 0 h 672"/>
                <a:gd name="T10" fmla="*/ 2147483646 w 576"/>
                <a:gd name="T11" fmla="*/ 2147483646 h 672"/>
                <a:gd name="T12" fmla="*/ 2147483646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45061" name="Group 4"/>
            <p:cNvGrpSpPr>
              <a:grpSpLocks/>
            </p:cNvGrpSpPr>
            <p:nvPr/>
          </p:nvGrpSpPr>
          <p:grpSpPr bwMode="auto">
            <a:xfrm>
              <a:off x="1828800" y="4830763"/>
              <a:ext cx="993775" cy="369887"/>
              <a:chOff x="1536" y="2164"/>
              <a:chExt cx="626" cy="233"/>
            </a:xfrm>
          </p:grpSpPr>
          <p:sp>
            <p:nvSpPr>
              <p:cNvPr id="45214" name="Rectangle 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215" name="Freeform 6"/>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216" name="Line 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062" name="Group 8"/>
            <p:cNvGrpSpPr>
              <a:grpSpLocks/>
            </p:cNvGrpSpPr>
            <p:nvPr/>
          </p:nvGrpSpPr>
          <p:grpSpPr bwMode="auto">
            <a:xfrm>
              <a:off x="1828800" y="4068763"/>
              <a:ext cx="993775" cy="369887"/>
              <a:chOff x="1536" y="2164"/>
              <a:chExt cx="626" cy="233"/>
            </a:xfrm>
          </p:grpSpPr>
          <p:sp>
            <p:nvSpPr>
              <p:cNvPr id="45211" name="Rectangle 9"/>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212" name="Freeform 10"/>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213" name="Line 11"/>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063" name="Group 12"/>
            <p:cNvGrpSpPr>
              <a:grpSpLocks/>
            </p:cNvGrpSpPr>
            <p:nvPr/>
          </p:nvGrpSpPr>
          <p:grpSpPr bwMode="auto">
            <a:xfrm>
              <a:off x="1828800" y="4449763"/>
              <a:ext cx="993775" cy="369887"/>
              <a:chOff x="1536" y="2164"/>
              <a:chExt cx="626" cy="233"/>
            </a:xfrm>
          </p:grpSpPr>
          <p:sp>
            <p:nvSpPr>
              <p:cNvPr id="45208" name="Rectangle 1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209" name="Freeform 14"/>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210" name="Line 15"/>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5064" name="Line 16"/>
            <p:cNvSpPr>
              <a:spLocks noChangeShapeType="1"/>
            </p:cNvSpPr>
            <p:nvPr/>
          </p:nvSpPr>
          <p:spPr bwMode="auto">
            <a:xfrm>
              <a:off x="2590800" y="3833813"/>
              <a:ext cx="0" cy="2286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065" name="Line 17"/>
            <p:cNvSpPr>
              <a:spLocks noChangeShapeType="1"/>
            </p:cNvSpPr>
            <p:nvPr/>
          </p:nvSpPr>
          <p:spPr bwMode="auto">
            <a:xfrm>
              <a:off x="1981200" y="3833813"/>
              <a:ext cx="0" cy="2286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066" name="Freeform 18"/>
            <p:cNvSpPr>
              <a:spLocks/>
            </p:cNvSpPr>
            <p:nvPr/>
          </p:nvSpPr>
          <p:spPr bwMode="auto">
            <a:xfrm flipV="1">
              <a:off x="1828800" y="1820863"/>
              <a:ext cx="184150" cy="368300"/>
            </a:xfrm>
            <a:custGeom>
              <a:avLst/>
              <a:gdLst>
                <a:gd name="T0" fmla="*/ 0 w 576"/>
                <a:gd name="T1" fmla="*/ 0 h 672"/>
                <a:gd name="T2" fmla="*/ 2147483646 w 576"/>
                <a:gd name="T3" fmla="*/ 2147483646 h 672"/>
                <a:gd name="T4" fmla="*/ 2147483646 w 576"/>
                <a:gd name="T5" fmla="*/ 2147483646 h 672"/>
                <a:gd name="T6" fmla="*/ 2147483646 w 576"/>
                <a:gd name="T7" fmla="*/ 0 h 672"/>
                <a:gd name="T8" fmla="*/ 2147483646 w 576"/>
                <a:gd name="T9" fmla="*/ 0 h 672"/>
                <a:gd name="T10" fmla="*/ 2147483646 w 576"/>
                <a:gd name="T11" fmla="*/ 2147483646 h 672"/>
                <a:gd name="T12" fmla="*/ 2147483646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45067" name="Group 19"/>
            <p:cNvGrpSpPr>
              <a:grpSpLocks/>
            </p:cNvGrpSpPr>
            <p:nvPr/>
          </p:nvGrpSpPr>
          <p:grpSpPr bwMode="auto">
            <a:xfrm flipV="1">
              <a:off x="1828800" y="1400175"/>
              <a:ext cx="993775" cy="369888"/>
              <a:chOff x="1536" y="2164"/>
              <a:chExt cx="626" cy="233"/>
            </a:xfrm>
          </p:grpSpPr>
          <p:sp>
            <p:nvSpPr>
              <p:cNvPr id="45205" name="Rectangle 20"/>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206" name="Freeform 21"/>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207" name="Line 22"/>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068" name="Group 23"/>
            <p:cNvGrpSpPr>
              <a:grpSpLocks/>
            </p:cNvGrpSpPr>
            <p:nvPr/>
          </p:nvGrpSpPr>
          <p:grpSpPr bwMode="auto">
            <a:xfrm flipV="1">
              <a:off x="1828800" y="2162175"/>
              <a:ext cx="993775" cy="369888"/>
              <a:chOff x="1536" y="2164"/>
              <a:chExt cx="626" cy="233"/>
            </a:xfrm>
          </p:grpSpPr>
          <p:sp>
            <p:nvSpPr>
              <p:cNvPr id="45202" name="Rectangle 24"/>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203" name="Freeform 25"/>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204" name="Line 26"/>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069" name="Group 27"/>
            <p:cNvGrpSpPr>
              <a:grpSpLocks/>
            </p:cNvGrpSpPr>
            <p:nvPr/>
          </p:nvGrpSpPr>
          <p:grpSpPr bwMode="auto">
            <a:xfrm flipV="1">
              <a:off x="1828800" y="1781175"/>
              <a:ext cx="993775" cy="369888"/>
              <a:chOff x="1536" y="2164"/>
              <a:chExt cx="626" cy="233"/>
            </a:xfrm>
          </p:grpSpPr>
          <p:sp>
            <p:nvSpPr>
              <p:cNvPr id="45199" name="Rectangle 28"/>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200" name="Freeform 29"/>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201" name="Line 30"/>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5070" name="Line 31"/>
            <p:cNvSpPr>
              <a:spLocks noChangeShapeType="1"/>
            </p:cNvSpPr>
            <p:nvPr/>
          </p:nvSpPr>
          <p:spPr bwMode="auto">
            <a:xfrm flipV="1">
              <a:off x="2590800" y="2538413"/>
              <a:ext cx="0" cy="2286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071" name="Line 32"/>
            <p:cNvSpPr>
              <a:spLocks noChangeShapeType="1"/>
            </p:cNvSpPr>
            <p:nvPr/>
          </p:nvSpPr>
          <p:spPr bwMode="auto">
            <a:xfrm flipV="1">
              <a:off x="1981200" y="2538413"/>
              <a:ext cx="0" cy="2286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072" name="Rectangle 33"/>
            <p:cNvSpPr>
              <a:spLocks noChangeArrowheads="1"/>
            </p:cNvSpPr>
            <p:nvPr/>
          </p:nvSpPr>
          <p:spPr bwMode="auto">
            <a:xfrm>
              <a:off x="1524000" y="3131136"/>
              <a:ext cx="1524000" cy="33855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600">
                <a:latin typeface="Calibri" panose="020F0502020204030204" pitchFamily="34" charset="0"/>
                <a:ea typeface="宋体" panose="02010600030101010101" pitchFamily="2" charset="-122"/>
              </a:endParaRPr>
            </a:p>
          </p:txBody>
        </p:sp>
        <p:sp>
          <p:nvSpPr>
            <p:cNvPr id="45073" name="Freeform 34"/>
            <p:cNvSpPr>
              <a:spLocks/>
            </p:cNvSpPr>
            <p:nvPr/>
          </p:nvSpPr>
          <p:spPr bwMode="auto">
            <a:xfrm>
              <a:off x="2286000" y="4373563"/>
              <a:ext cx="184150" cy="368300"/>
            </a:xfrm>
            <a:custGeom>
              <a:avLst/>
              <a:gdLst>
                <a:gd name="T0" fmla="*/ 0 w 432"/>
                <a:gd name="T1" fmla="*/ 2147483646 h 912"/>
                <a:gd name="T2" fmla="*/ 0 w 432"/>
                <a:gd name="T3" fmla="*/ 2147483646 h 912"/>
                <a:gd name="T4" fmla="*/ 2147483646 w 432"/>
                <a:gd name="T5" fmla="*/ 2147483646 h 912"/>
                <a:gd name="T6" fmla="*/ 2147483646 w 432"/>
                <a:gd name="T7" fmla="*/ 0 h 9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5074" name="Freeform 35"/>
            <p:cNvSpPr>
              <a:spLocks/>
            </p:cNvSpPr>
            <p:nvPr/>
          </p:nvSpPr>
          <p:spPr bwMode="auto">
            <a:xfrm flipV="1">
              <a:off x="2286000" y="1858963"/>
              <a:ext cx="184150" cy="368300"/>
            </a:xfrm>
            <a:custGeom>
              <a:avLst/>
              <a:gdLst>
                <a:gd name="T0" fmla="*/ 0 w 432"/>
                <a:gd name="T1" fmla="*/ 2147483646 h 912"/>
                <a:gd name="T2" fmla="*/ 0 w 432"/>
                <a:gd name="T3" fmla="*/ 2147483646 h 912"/>
                <a:gd name="T4" fmla="*/ 2147483646 w 432"/>
                <a:gd name="T5" fmla="*/ 2147483646 h 912"/>
                <a:gd name="T6" fmla="*/ 2147483646 w 432"/>
                <a:gd name="T7" fmla="*/ 0 h 9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5075" name="Line 36"/>
            <p:cNvSpPr>
              <a:spLocks noChangeShapeType="1"/>
            </p:cNvSpPr>
            <p:nvPr/>
          </p:nvSpPr>
          <p:spPr bwMode="auto">
            <a:xfrm flipV="1">
              <a:off x="1600200" y="3833813"/>
              <a:ext cx="0" cy="19812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076" name="Line 37"/>
            <p:cNvSpPr>
              <a:spLocks noChangeShapeType="1"/>
            </p:cNvSpPr>
            <p:nvPr/>
          </p:nvSpPr>
          <p:spPr bwMode="auto">
            <a:xfrm>
              <a:off x="1752600" y="3833813"/>
              <a:ext cx="0" cy="19812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077" name="Freeform 38"/>
            <p:cNvSpPr>
              <a:spLocks/>
            </p:cNvSpPr>
            <p:nvPr/>
          </p:nvSpPr>
          <p:spPr bwMode="auto">
            <a:xfrm>
              <a:off x="3733800" y="4411663"/>
              <a:ext cx="184150" cy="368300"/>
            </a:xfrm>
            <a:custGeom>
              <a:avLst/>
              <a:gdLst>
                <a:gd name="T0" fmla="*/ 0 w 576"/>
                <a:gd name="T1" fmla="*/ 0 h 672"/>
                <a:gd name="T2" fmla="*/ 2147483646 w 576"/>
                <a:gd name="T3" fmla="*/ 2147483646 h 672"/>
                <a:gd name="T4" fmla="*/ 2147483646 w 576"/>
                <a:gd name="T5" fmla="*/ 2147483646 h 672"/>
                <a:gd name="T6" fmla="*/ 2147483646 w 576"/>
                <a:gd name="T7" fmla="*/ 0 h 672"/>
                <a:gd name="T8" fmla="*/ 2147483646 w 576"/>
                <a:gd name="T9" fmla="*/ 0 h 672"/>
                <a:gd name="T10" fmla="*/ 2147483646 w 576"/>
                <a:gd name="T11" fmla="*/ 2147483646 h 672"/>
                <a:gd name="T12" fmla="*/ 2147483646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45078" name="Group 39"/>
            <p:cNvGrpSpPr>
              <a:grpSpLocks/>
            </p:cNvGrpSpPr>
            <p:nvPr/>
          </p:nvGrpSpPr>
          <p:grpSpPr bwMode="auto">
            <a:xfrm>
              <a:off x="3733800" y="4830763"/>
              <a:ext cx="993775" cy="369887"/>
              <a:chOff x="1536" y="2164"/>
              <a:chExt cx="626" cy="233"/>
            </a:xfrm>
          </p:grpSpPr>
          <p:sp>
            <p:nvSpPr>
              <p:cNvPr id="45196" name="Rectangle 40"/>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197" name="Freeform 41"/>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198" name="Line 42"/>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079" name="Group 43"/>
            <p:cNvGrpSpPr>
              <a:grpSpLocks/>
            </p:cNvGrpSpPr>
            <p:nvPr/>
          </p:nvGrpSpPr>
          <p:grpSpPr bwMode="auto">
            <a:xfrm>
              <a:off x="3733800" y="4068763"/>
              <a:ext cx="993775" cy="369887"/>
              <a:chOff x="1536" y="2164"/>
              <a:chExt cx="626" cy="233"/>
            </a:xfrm>
          </p:grpSpPr>
          <p:sp>
            <p:nvSpPr>
              <p:cNvPr id="45193" name="Rectangle 44"/>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194" name="Freeform 45"/>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195" name="Line 46"/>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080" name="Group 47"/>
            <p:cNvGrpSpPr>
              <a:grpSpLocks/>
            </p:cNvGrpSpPr>
            <p:nvPr/>
          </p:nvGrpSpPr>
          <p:grpSpPr bwMode="auto">
            <a:xfrm>
              <a:off x="3733800" y="4449763"/>
              <a:ext cx="993775" cy="369887"/>
              <a:chOff x="1536" y="2164"/>
              <a:chExt cx="626" cy="233"/>
            </a:xfrm>
          </p:grpSpPr>
          <p:sp>
            <p:nvSpPr>
              <p:cNvPr id="45190" name="Rectangle 48"/>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191" name="Freeform 49"/>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192" name="Line 50"/>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5081" name="Line 51"/>
            <p:cNvSpPr>
              <a:spLocks noChangeShapeType="1"/>
            </p:cNvSpPr>
            <p:nvPr/>
          </p:nvSpPr>
          <p:spPr bwMode="auto">
            <a:xfrm>
              <a:off x="4495800" y="3833813"/>
              <a:ext cx="0" cy="2286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082" name="Line 52"/>
            <p:cNvSpPr>
              <a:spLocks noChangeShapeType="1"/>
            </p:cNvSpPr>
            <p:nvPr/>
          </p:nvSpPr>
          <p:spPr bwMode="auto">
            <a:xfrm>
              <a:off x="3886200" y="3833813"/>
              <a:ext cx="0" cy="2286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083" name="Freeform 53"/>
            <p:cNvSpPr>
              <a:spLocks/>
            </p:cNvSpPr>
            <p:nvPr/>
          </p:nvSpPr>
          <p:spPr bwMode="auto">
            <a:xfrm flipV="1">
              <a:off x="3733800" y="1820863"/>
              <a:ext cx="184150" cy="368300"/>
            </a:xfrm>
            <a:custGeom>
              <a:avLst/>
              <a:gdLst>
                <a:gd name="T0" fmla="*/ 0 w 576"/>
                <a:gd name="T1" fmla="*/ 0 h 672"/>
                <a:gd name="T2" fmla="*/ 2147483646 w 576"/>
                <a:gd name="T3" fmla="*/ 2147483646 h 672"/>
                <a:gd name="T4" fmla="*/ 2147483646 w 576"/>
                <a:gd name="T5" fmla="*/ 2147483646 h 672"/>
                <a:gd name="T6" fmla="*/ 2147483646 w 576"/>
                <a:gd name="T7" fmla="*/ 0 h 672"/>
                <a:gd name="T8" fmla="*/ 2147483646 w 576"/>
                <a:gd name="T9" fmla="*/ 0 h 672"/>
                <a:gd name="T10" fmla="*/ 2147483646 w 576"/>
                <a:gd name="T11" fmla="*/ 2147483646 h 672"/>
                <a:gd name="T12" fmla="*/ 2147483646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45084" name="Group 54"/>
            <p:cNvGrpSpPr>
              <a:grpSpLocks/>
            </p:cNvGrpSpPr>
            <p:nvPr/>
          </p:nvGrpSpPr>
          <p:grpSpPr bwMode="auto">
            <a:xfrm flipV="1">
              <a:off x="3733800" y="1400175"/>
              <a:ext cx="993775" cy="369888"/>
              <a:chOff x="1536" y="2164"/>
              <a:chExt cx="626" cy="233"/>
            </a:xfrm>
          </p:grpSpPr>
          <p:sp>
            <p:nvSpPr>
              <p:cNvPr id="45187" name="Rectangle 5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188" name="Freeform 56"/>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189" name="Line 5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085" name="Group 58"/>
            <p:cNvGrpSpPr>
              <a:grpSpLocks/>
            </p:cNvGrpSpPr>
            <p:nvPr/>
          </p:nvGrpSpPr>
          <p:grpSpPr bwMode="auto">
            <a:xfrm flipV="1">
              <a:off x="3733800" y="2162175"/>
              <a:ext cx="993775" cy="369888"/>
              <a:chOff x="1536" y="2164"/>
              <a:chExt cx="626" cy="233"/>
            </a:xfrm>
          </p:grpSpPr>
          <p:sp>
            <p:nvSpPr>
              <p:cNvPr id="45184" name="Rectangle 59"/>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185" name="Freeform 60"/>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186" name="Line 61"/>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086" name="Group 62"/>
            <p:cNvGrpSpPr>
              <a:grpSpLocks/>
            </p:cNvGrpSpPr>
            <p:nvPr/>
          </p:nvGrpSpPr>
          <p:grpSpPr bwMode="auto">
            <a:xfrm flipV="1">
              <a:off x="3733800" y="1781175"/>
              <a:ext cx="993775" cy="369888"/>
              <a:chOff x="1536" y="2164"/>
              <a:chExt cx="626" cy="233"/>
            </a:xfrm>
          </p:grpSpPr>
          <p:sp>
            <p:nvSpPr>
              <p:cNvPr id="45181" name="Rectangle 6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182" name="Freeform 64"/>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183" name="Line 65"/>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5087" name="Line 66"/>
            <p:cNvSpPr>
              <a:spLocks noChangeShapeType="1"/>
            </p:cNvSpPr>
            <p:nvPr/>
          </p:nvSpPr>
          <p:spPr bwMode="auto">
            <a:xfrm flipV="1">
              <a:off x="4495800" y="2538413"/>
              <a:ext cx="0" cy="2286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088" name="Line 67"/>
            <p:cNvSpPr>
              <a:spLocks noChangeShapeType="1"/>
            </p:cNvSpPr>
            <p:nvPr/>
          </p:nvSpPr>
          <p:spPr bwMode="auto">
            <a:xfrm flipV="1">
              <a:off x="3886200" y="2538413"/>
              <a:ext cx="0" cy="2286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089" name="Rectangle 68"/>
            <p:cNvSpPr>
              <a:spLocks noChangeArrowheads="1"/>
            </p:cNvSpPr>
            <p:nvPr/>
          </p:nvSpPr>
          <p:spPr bwMode="auto">
            <a:xfrm>
              <a:off x="3429000" y="3116263"/>
              <a:ext cx="1524000" cy="3683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090" name="Freeform 69"/>
            <p:cNvSpPr>
              <a:spLocks/>
            </p:cNvSpPr>
            <p:nvPr/>
          </p:nvSpPr>
          <p:spPr bwMode="auto">
            <a:xfrm>
              <a:off x="4191000" y="4373563"/>
              <a:ext cx="184150" cy="368300"/>
            </a:xfrm>
            <a:custGeom>
              <a:avLst/>
              <a:gdLst>
                <a:gd name="T0" fmla="*/ 0 w 432"/>
                <a:gd name="T1" fmla="*/ 2147483646 h 912"/>
                <a:gd name="T2" fmla="*/ 0 w 432"/>
                <a:gd name="T3" fmla="*/ 2147483646 h 912"/>
                <a:gd name="T4" fmla="*/ 2147483646 w 432"/>
                <a:gd name="T5" fmla="*/ 2147483646 h 912"/>
                <a:gd name="T6" fmla="*/ 2147483646 w 432"/>
                <a:gd name="T7" fmla="*/ 0 h 9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5091" name="Freeform 70"/>
            <p:cNvSpPr>
              <a:spLocks/>
            </p:cNvSpPr>
            <p:nvPr/>
          </p:nvSpPr>
          <p:spPr bwMode="auto">
            <a:xfrm flipV="1">
              <a:off x="4191000" y="1858963"/>
              <a:ext cx="184150" cy="368300"/>
            </a:xfrm>
            <a:custGeom>
              <a:avLst/>
              <a:gdLst>
                <a:gd name="T0" fmla="*/ 0 w 432"/>
                <a:gd name="T1" fmla="*/ 2147483646 h 912"/>
                <a:gd name="T2" fmla="*/ 0 w 432"/>
                <a:gd name="T3" fmla="*/ 2147483646 h 912"/>
                <a:gd name="T4" fmla="*/ 2147483646 w 432"/>
                <a:gd name="T5" fmla="*/ 2147483646 h 912"/>
                <a:gd name="T6" fmla="*/ 2147483646 w 432"/>
                <a:gd name="T7" fmla="*/ 0 h 9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5092" name="Line 71"/>
            <p:cNvSpPr>
              <a:spLocks noChangeShapeType="1"/>
            </p:cNvSpPr>
            <p:nvPr/>
          </p:nvSpPr>
          <p:spPr bwMode="auto">
            <a:xfrm flipV="1">
              <a:off x="3505200" y="3833813"/>
              <a:ext cx="0" cy="19812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093" name="Line 72"/>
            <p:cNvSpPr>
              <a:spLocks noChangeShapeType="1"/>
            </p:cNvSpPr>
            <p:nvPr/>
          </p:nvSpPr>
          <p:spPr bwMode="auto">
            <a:xfrm>
              <a:off x="3657600" y="3833813"/>
              <a:ext cx="0" cy="19812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094" name="Freeform 73"/>
            <p:cNvSpPr>
              <a:spLocks/>
            </p:cNvSpPr>
            <p:nvPr/>
          </p:nvSpPr>
          <p:spPr bwMode="auto">
            <a:xfrm>
              <a:off x="5638800" y="4411663"/>
              <a:ext cx="184150" cy="368300"/>
            </a:xfrm>
            <a:custGeom>
              <a:avLst/>
              <a:gdLst>
                <a:gd name="T0" fmla="*/ 0 w 576"/>
                <a:gd name="T1" fmla="*/ 0 h 672"/>
                <a:gd name="T2" fmla="*/ 2147483646 w 576"/>
                <a:gd name="T3" fmla="*/ 2147483646 h 672"/>
                <a:gd name="T4" fmla="*/ 2147483646 w 576"/>
                <a:gd name="T5" fmla="*/ 2147483646 h 672"/>
                <a:gd name="T6" fmla="*/ 2147483646 w 576"/>
                <a:gd name="T7" fmla="*/ 0 h 672"/>
                <a:gd name="T8" fmla="*/ 2147483646 w 576"/>
                <a:gd name="T9" fmla="*/ 0 h 672"/>
                <a:gd name="T10" fmla="*/ 2147483646 w 576"/>
                <a:gd name="T11" fmla="*/ 2147483646 h 672"/>
                <a:gd name="T12" fmla="*/ 2147483646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45095" name="Group 74"/>
            <p:cNvGrpSpPr>
              <a:grpSpLocks/>
            </p:cNvGrpSpPr>
            <p:nvPr/>
          </p:nvGrpSpPr>
          <p:grpSpPr bwMode="auto">
            <a:xfrm>
              <a:off x="5638800" y="4830763"/>
              <a:ext cx="993775" cy="369887"/>
              <a:chOff x="1536" y="2164"/>
              <a:chExt cx="626" cy="233"/>
            </a:xfrm>
          </p:grpSpPr>
          <p:sp>
            <p:nvSpPr>
              <p:cNvPr id="45178" name="Rectangle 7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179" name="Freeform 76"/>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180" name="Line 7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096" name="Group 78"/>
            <p:cNvGrpSpPr>
              <a:grpSpLocks/>
            </p:cNvGrpSpPr>
            <p:nvPr/>
          </p:nvGrpSpPr>
          <p:grpSpPr bwMode="auto">
            <a:xfrm>
              <a:off x="5638800" y="4068763"/>
              <a:ext cx="993775" cy="369887"/>
              <a:chOff x="1536" y="2164"/>
              <a:chExt cx="626" cy="233"/>
            </a:xfrm>
          </p:grpSpPr>
          <p:sp>
            <p:nvSpPr>
              <p:cNvPr id="45175" name="Rectangle 79"/>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176" name="Freeform 80"/>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177" name="Line 81"/>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097" name="Group 82"/>
            <p:cNvGrpSpPr>
              <a:grpSpLocks/>
            </p:cNvGrpSpPr>
            <p:nvPr/>
          </p:nvGrpSpPr>
          <p:grpSpPr bwMode="auto">
            <a:xfrm>
              <a:off x="5638800" y="4449763"/>
              <a:ext cx="993775" cy="369887"/>
              <a:chOff x="1536" y="2164"/>
              <a:chExt cx="626" cy="233"/>
            </a:xfrm>
          </p:grpSpPr>
          <p:sp>
            <p:nvSpPr>
              <p:cNvPr id="45172" name="Rectangle 8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173" name="Freeform 84"/>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174" name="Line 85"/>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5098" name="Line 86"/>
            <p:cNvSpPr>
              <a:spLocks noChangeShapeType="1"/>
            </p:cNvSpPr>
            <p:nvPr/>
          </p:nvSpPr>
          <p:spPr bwMode="auto">
            <a:xfrm>
              <a:off x="6400800" y="3833813"/>
              <a:ext cx="0" cy="2286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099" name="Line 87"/>
            <p:cNvSpPr>
              <a:spLocks noChangeShapeType="1"/>
            </p:cNvSpPr>
            <p:nvPr/>
          </p:nvSpPr>
          <p:spPr bwMode="auto">
            <a:xfrm>
              <a:off x="5791200" y="3833813"/>
              <a:ext cx="0" cy="2286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00" name="Freeform 88"/>
            <p:cNvSpPr>
              <a:spLocks/>
            </p:cNvSpPr>
            <p:nvPr/>
          </p:nvSpPr>
          <p:spPr bwMode="auto">
            <a:xfrm flipV="1">
              <a:off x="5638800" y="1820863"/>
              <a:ext cx="184150" cy="368300"/>
            </a:xfrm>
            <a:custGeom>
              <a:avLst/>
              <a:gdLst>
                <a:gd name="T0" fmla="*/ 0 w 576"/>
                <a:gd name="T1" fmla="*/ 0 h 672"/>
                <a:gd name="T2" fmla="*/ 2147483646 w 576"/>
                <a:gd name="T3" fmla="*/ 2147483646 h 672"/>
                <a:gd name="T4" fmla="*/ 2147483646 w 576"/>
                <a:gd name="T5" fmla="*/ 2147483646 h 672"/>
                <a:gd name="T6" fmla="*/ 2147483646 w 576"/>
                <a:gd name="T7" fmla="*/ 0 h 672"/>
                <a:gd name="T8" fmla="*/ 2147483646 w 576"/>
                <a:gd name="T9" fmla="*/ 0 h 672"/>
                <a:gd name="T10" fmla="*/ 2147483646 w 576"/>
                <a:gd name="T11" fmla="*/ 2147483646 h 672"/>
                <a:gd name="T12" fmla="*/ 2147483646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45101" name="Group 89"/>
            <p:cNvGrpSpPr>
              <a:grpSpLocks/>
            </p:cNvGrpSpPr>
            <p:nvPr/>
          </p:nvGrpSpPr>
          <p:grpSpPr bwMode="auto">
            <a:xfrm flipV="1">
              <a:off x="5638800" y="1400175"/>
              <a:ext cx="993775" cy="369888"/>
              <a:chOff x="1536" y="2164"/>
              <a:chExt cx="626" cy="233"/>
            </a:xfrm>
          </p:grpSpPr>
          <p:sp>
            <p:nvSpPr>
              <p:cNvPr id="45169" name="Rectangle 90"/>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170" name="Freeform 91"/>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171" name="Line 92"/>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102" name="Group 93"/>
            <p:cNvGrpSpPr>
              <a:grpSpLocks/>
            </p:cNvGrpSpPr>
            <p:nvPr/>
          </p:nvGrpSpPr>
          <p:grpSpPr bwMode="auto">
            <a:xfrm flipV="1">
              <a:off x="5638800" y="2162175"/>
              <a:ext cx="993775" cy="369888"/>
              <a:chOff x="1536" y="2164"/>
              <a:chExt cx="626" cy="233"/>
            </a:xfrm>
          </p:grpSpPr>
          <p:sp>
            <p:nvSpPr>
              <p:cNvPr id="45166" name="Rectangle 94"/>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167" name="Freeform 95"/>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168" name="Line 96"/>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103" name="Group 97"/>
            <p:cNvGrpSpPr>
              <a:grpSpLocks/>
            </p:cNvGrpSpPr>
            <p:nvPr/>
          </p:nvGrpSpPr>
          <p:grpSpPr bwMode="auto">
            <a:xfrm flipV="1">
              <a:off x="5638800" y="1781175"/>
              <a:ext cx="993775" cy="369888"/>
              <a:chOff x="1536" y="2164"/>
              <a:chExt cx="626" cy="233"/>
            </a:xfrm>
          </p:grpSpPr>
          <p:sp>
            <p:nvSpPr>
              <p:cNvPr id="45163" name="Rectangle 98"/>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164" name="Freeform 99"/>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165" name="Line 100"/>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5104" name="Line 101"/>
            <p:cNvSpPr>
              <a:spLocks noChangeShapeType="1"/>
            </p:cNvSpPr>
            <p:nvPr/>
          </p:nvSpPr>
          <p:spPr bwMode="auto">
            <a:xfrm flipV="1">
              <a:off x="6400800" y="2538413"/>
              <a:ext cx="0" cy="2286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05" name="Line 102"/>
            <p:cNvSpPr>
              <a:spLocks noChangeShapeType="1"/>
            </p:cNvSpPr>
            <p:nvPr/>
          </p:nvSpPr>
          <p:spPr bwMode="auto">
            <a:xfrm flipV="1">
              <a:off x="5791200" y="2538413"/>
              <a:ext cx="0" cy="2286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06" name="Rectangle 103"/>
            <p:cNvSpPr>
              <a:spLocks noChangeArrowheads="1"/>
            </p:cNvSpPr>
            <p:nvPr/>
          </p:nvSpPr>
          <p:spPr bwMode="auto">
            <a:xfrm>
              <a:off x="5334000" y="3116263"/>
              <a:ext cx="1524000" cy="3683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107" name="Freeform 104"/>
            <p:cNvSpPr>
              <a:spLocks/>
            </p:cNvSpPr>
            <p:nvPr/>
          </p:nvSpPr>
          <p:spPr bwMode="auto">
            <a:xfrm>
              <a:off x="6096000" y="4373563"/>
              <a:ext cx="184150" cy="368300"/>
            </a:xfrm>
            <a:custGeom>
              <a:avLst/>
              <a:gdLst>
                <a:gd name="T0" fmla="*/ 0 w 432"/>
                <a:gd name="T1" fmla="*/ 2147483646 h 912"/>
                <a:gd name="T2" fmla="*/ 0 w 432"/>
                <a:gd name="T3" fmla="*/ 2147483646 h 912"/>
                <a:gd name="T4" fmla="*/ 2147483646 w 432"/>
                <a:gd name="T5" fmla="*/ 2147483646 h 912"/>
                <a:gd name="T6" fmla="*/ 2147483646 w 432"/>
                <a:gd name="T7" fmla="*/ 0 h 9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5108" name="Freeform 105"/>
            <p:cNvSpPr>
              <a:spLocks/>
            </p:cNvSpPr>
            <p:nvPr/>
          </p:nvSpPr>
          <p:spPr bwMode="auto">
            <a:xfrm flipV="1">
              <a:off x="6096000" y="1858963"/>
              <a:ext cx="184150" cy="368300"/>
            </a:xfrm>
            <a:custGeom>
              <a:avLst/>
              <a:gdLst>
                <a:gd name="T0" fmla="*/ 0 w 432"/>
                <a:gd name="T1" fmla="*/ 2147483646 h 912"/>
                <a:gd name="T2" fmla="*/ 0 w 432"/>
                <a:gd name="T3" fmla="*/ 2147483646 h 912"/>
                <a:gd name="T4" fmla="*/ 2147483646 w 432"/>
                <a:gd name="T5" fmla="*/ 2147483646 h 912"/>
                <a:gd name="T6" fmla="*/ 2147483646 w 432"/>
                <a:gd name="T7" fmla="*/ 0 h 9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5109" name="Line 106"/>
            <p:cNvSpPr>
              <a:spLocks noChangeShapeType="1"/>
            </p:cNvSpPr>
            <p:nvPr/>
          </p:nvSpPr>
          <p:spPr bwMode="auto">
            <a:xfrm flipV="1">
              <a:off x="5410200" y="3833813"/>
              <a:ext cx="0" cy="19812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10" name="Line 107"/>
            <p:cNvSpPr>
              <a:spLocks noChangeShapeType="1"/>
            </p:cNvSpPr>
            <p:nvPr/>
          </p:nvSpPr>
          <p:spPr bwMode="auto">
            <a:xfrm>
              <a:off x="5562600" y="3833813"/>
              <a:ext cx="0" cy="19812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11" name="Freeform 108"/>
            <p:cNvSpPr>
              <a:spLocks/>
            </p:cNvSpPr>
            <p:nvPr/>
          </p:nvSpPr>
          <p:spPr bwMode="auto">
            <a:xfrm>
              <a:off x="7543800" y="4411663"/>
              <a:ext cx="184150" cy="368300"/>
            </a:xfrm>
            <a:custGeom>
              <a:avLst/>
              <a:gdLst>
                <a:gd name="T0" fmla="*/ 0 w 576"/>
                <a:gd name="T1" fmla="*/ 0 h 672"/>
                <a:gd name="T2" fmla="*/ 2147483646 w 576"/>
                <a:gd name="T3" fmla="*/ 2147483646 h 672"/>
                <a:gd name="T4" fmla="*/ 2147483646 w 576"/>
                <a:gd name="T5" fmla="*/ 2147483646 h 672"/>
                <a:gd name="T6" fmla="*/ 2147483646 w 576"/>
                <a:gd name="T7" fmla="*/ 0 h 672"/>
                <a:gd name="T8" fmla="*/ 2147483646 w 576"/>
                <a:gd name="T9" fmla="*/ 0 h 672"/>
                <a:gd name="T10" fmla="*/ 2147483646 w 576"/>
                <a:gd name="T11" fmla="*/ 2147483646 h 672"/>
                <a:gd name="T12" fmla="*/ 2147483646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45112" name="Group 109"/>
            <p:cNvGrpSpPr>
              <a:grpSpLocks/>
            </p:cNvGrpSpPr>
            <p:nvPr/>
          </p:nvGrpSpPr>
          <p:grpSpPr bwMode="auto">
            <a:xfrm>
              <a:off x="7543800" y="4830763"/>
              <a:ext cx="993775" cy="369887"/>
              <a:chOff x="1536" y="2164"/>
              <a:chExt cx="626" cy="233"/>
            </a:xfrm>
          </p:grpSpPr>
          <p:sp>
            <p:nvSpPr>
              <p:cNvPr id="45160" name="Rectangle 110"/>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161" name="Freeform 111"/>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162" name="Line 112"/>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113" name="Group 113"/>
            <p:cNvGrpSpPr>
              <a:grpSpLocks/>
            </p:cNvGrpSpPr>
            <p:nvPr/>
          </p:nvGrpSpPr>
          <p:grpSpPr bwMode="auto">
            <a:xfrm>
              <a:off x="7543800" y="4068763"/>
              <a:ext cx="993775" cy="369887"/>
              <a:chOff x="1536" y="2164"/>
              <a:chExt cx="626" cy="233"/>
            </a:xfrm>
          </p:grpSpPr>
          <p:sp>
            <p:nvSpPr>
              <p:cNvPr id="45157" name="Rectangle 114"/>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158" name="Freeform 115"/>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159" name="Line 116"/>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114" name="Group 117"/>
            <p:cNvGrpSpPr>
              <a:grpSpLocks/>
            </p:cNvGrpSpPr>
            <p:nvPr/>
          </p:nvGrpSpPr>
          <p:grpSpPr bwMode="auto">
            <a:xfrm>
              <a:off x="7543800" y="4449763"/>
              <a:ext cx="993775" cy="369887"/>
              <a:chOff x="1536" y="2164"/>
              <a:chExt cx="626" cy="233"/>
            </a:xfrm>
          </p:grpSpPr>
          <p:sp>
            <p:nvSpPr>
              <p:cNvPr id="45154" name="Rectangle 118"/>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155" name="Freeform 119"/>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156" name="Line 120"/>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5115" name="Line 121"/>
            <p:cNvSpPr>
              <a:spLocks noChangeShapeType="1"/>
            </p:cNvSpPr>
            <p:nvPr/>
          </p:nvSpPr>
          <p:spPr bwMode="auto">
            <a:xfrm>
              <a:off x="8305800" y="3833813"/>
              <a:ext cx="0" cy="2286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16" name="Line 122"/>
            <p:cNvSpPr>
              <a:spLocks noChangeShapeType="1"/>
            </p:cNvSpPr>
            <p:nvPr/>
          </p:nvSpPr>
          <p:spPr bwMode="auto">
            <a:xfrm>
              <a:off x="7696200" y="3833813"/>
              <a:ext cx="0" cy="2286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17" name="Freeform 123"/>
            <p:cNvSpPr>
              <a:spLocks/>
            </p:cNvSpPr>
            <p:nvPr/>
          </p:nvSpPr>
          <p:spPr bwMode="auto">
            <a:xfrm flipV="1">
              <a:off x="7543800" y="1820863"/>
              <a:ext cx="184150" cy="368300"/>
            </a:xfrm>
            <a:custGeom>
              <a:avLst/>
              <a:gdLst>
                <a:gd name="T0" fmla="*/ 0 w 576"/>
                <a:gd name="T1" fmla="*/ 0 h 672"/>
                <a:gd name="T2" fmla="*/ 2147483646 w 576"/>
                <a:gd name="T3" fmla="*/ 2147483646 h 672"/>
                <a:gd name="T4" fmla="*/ 2147483646 w 576"/>
                <a:gd name="T5" fmla="*/ 2147483646 h 672"/>
                <a:gd name="T6" fmla="*/ 2147483646 w 576"/>
                <a:gd name="T7" fmla="*/ 0 h 672"/>
                <a:gd name="T8" fmla="*/ 2147483646 w 576"/>
                <a:gd name="T9" fmla="*/ 0 h 672"/>
                <a:gd name="T10" fmla="*/ 2147483646 w 576"/>
                <a:gd name="T11" fmla="*/ 2147483646 h 672"/>
                <a:gd name="T12" fmla="*/ 2147483646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45118" name="Group 124"/>
            <p:cNvGrpSpPr>
              <a:grpSpLocks/>
            </p:cNvGrpSpPr>
            <p:nvPr/>
          </p:nvGrpSpPr>
          <p:grpSpPr bwMode="auto">
            <a:xfrm flipV="1">
              <a:off x="7543800" y="1400175"/>
              <a:ext cx="993775" cy="369888"/>
              <a:chOff x="1536" y="2164"/>
              <a:chExt cx="626" cy="233"/>
            </a:xfrm>
          </p:grpSpPr>
          <p:sp>
            <p:nvSpPr>
              <p:cNvPr id="45151" name="Rectangle 12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152" name="Freeform 126"/>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153" name="Line 12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119" name="Group 128"/>
            <p:cNvGrpSpPr>
              <a:grpSpLocks/>
            </p:cNvGrpSpPr>
            <p:nvPr/>
          </p:nvGrpSpPr>
          <p:grpSpPr bwMode="auto">
            <a:xfrm flipV="1">
              <a:off x="7543800" y="2162175"/>
              <a:ext cx="993775" cy="369888"/>
              <a:chOff x="1536" y="2164"/>
              <a:chExt cx="626" cy="233"/>
            </a:xfrm>
          </p:grpSpPr>
          <p:sp>
            <p:nvSpPr>
              <p:cNvPr id="45148" name="Rectangle 129"/>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149" name="Freeform 130"/>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150" name="Line 131"/>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120" name="Group 132"/>
            <p:cNvGrpSpPr>
              <a:grpSpLocks/>
            </p:cNvGrpSpPr>
            <p:nvPr/>
          </p:nvGrpSpPr>
          <p:grpSpPr bwMode="auto">
            <a:xfrm flipV="1">
              <a:off x="7543800" y="1781175"/>
              <a:ext cx="993775" cy="369888"/>
              <a:chOff x="1536" y="2164"/>
              <a:chExt cx="626" cy="233"/>
            </a:xfrm>
          </p:grpSpPr>
          <p:sp>
            <p:nvSpPr>
              <p:cNvPr id="45145" name="Rectangle 13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146" name="Freeform 134"/>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5147" name="Line 135"/>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5121" name="Line 136"/>
            <p:cNvSpPr>
              <a:spLocks noChangeShapeType="1"/>
            </p:cNvSpPr>
            <p:nvPr/>
          </p:nvSpPr>
          <p:spPr bwMode="auto">
            <a:xfrm flipV="1">
              <a:off x="8305800" y="2538413"/>
              <a:ext cx="0" cy="2286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22" name="Line 137"/>
            <p:cNvSpPr>
              <a:spLocks noChangeShapeType="1"/>
            </p:cNvSpPr>
            <p:nvPr/>
          </p:nvSpPr>
          <p:spPr bwMode="auto">
            <a:xfrm flipV="1">
              <a:off x="7696200" y="2538413"/>
              <a:ext cx="0" cy="2286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23" name="Rectangle 138"/>
            <p:cNvSpPr>
              <a:spLocks noChangeArrowheads="1"/>
            </p:cNvSpPr>
            <p:nvPr/>
          </p:nvSpPr>
          <p:spPr bwMode="auto">
            <a:xfrm>
              <a:off x="7239000" y="3116263"/>
              <a:ext cx="1524000" cy="3683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124" name="Freeform 139"/>
            <p:cNvSpPr>
              <a:spLocks/>
            </p:cNvSpPr>
            <p:nvPr/>
          </p:nvSpPr>
          <p:spPr bwMode="auto">
            <a:xfrm>
              <a:off x="8001000" y="4373563"/>
              <a:ext cx="184150" cy="368300"/>
            </a:xfrm>
            <a:custGeom>
              <a:avLst/>
              <a:gdLst>
                <a:gd name="T0" fmla="*/ 0 w 432"/>
                <a:gd name="T1" fmla="*/ 2147483646 h 912"/>
                <a:gd name="T2" fmla="*/ 0 w 432"/>
                <a:gd name="T3" fmla="*/ 2147483646 h 912"/>
                <a:gd name="T4" fmla="*/ 2147483646 w 432"/>
                <a:gd name="T5" fmla="*/ 2147483646 h 912"/>
                <a:gd name="T6" fmla="*/ 2147483646 w 432"/>
                <a:gd name="T7" fmla="*/ 0 h 9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5125" name="Freeform 140"/>
            <p:cNvSpPr>
              <a:spLocks/>
            </p:cNvSpPr>
            <p:nvPr/>
          </p:nvSpPr>
          <p:spPr bwMode="auto">
            <a:xfrm flipV="1">
              <a:off x="8001000" y="1858963"/>
              <a:ext cx="184150" cy="368300"/>
            </a:xfrm>
            <a:custGeom>
              <a:avLst/>
              <a:gdLst>
                <a:gd name="T0" fmla="*/ 0 w 432"/>
                <a:gd name="T1" fmla="*/ 2147483646 h 912"/>
                <a:gd name="T2" fmla="*/ 0 w 432"/>
                <a:gd name="T3" fmla="*/ 2147483646 h 912"/>
                <a:gd name="T4" fmla="*/ 2147483646 w 432"/>
                <a:gd name="T5" fmla="*/ 2147483646 h 912"/>
                <a:gd name="T6" fmla="*/ 2147483646 w 432"/>
                <a:gd name="T7" fmla="*/ 0 h 9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5126" name="Line 141"/>
            <p:cNvSpPr>
              <a:spLocks noChangeShapeType="1"/>
            </p:cNvSpPr>
            <p:nvPr/>
          </p:nvSpPr>
          <p:spPr bwMode="auto">
            <a:xfrm flipV="1">
              <a:off x="7315200" y="3833813"/>
              <a:ext cx="0" cy="19812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27" name="Line 142"/>
            <p:cNvSpPr>
              <a:spLocks noChangeShapeType="1"/>
            </p:cNvSpPr>
            <p:nvPr/>
          </p:nvSpPr>
          <p:spPr bwMode="auto">
            <a:xfrm>
              <a:off x="7467600" y="3833813"/>
              <a:ext cx="0" cy="19812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1340559" name="Group 143"/>
            <p:cNvGrpSpPr>
              <a:grpSpLocks/>
            </p:cNvGrpSpPr>
            <p:nvPr/>
          </p:nvGrpSpPr>
          <p:grpSpPr bwMode="auto">
            <a:xfrm>
              <a:off x="117475" y="3057525"/>
              <a:ext cx="3082925" cy="2500313"/>
              <a:chOff x="74" y="2055"/>
              <a:chExt cx="1942" cy="1575"/>
            </a:xfrm>
          </p:grpSpPr>
          <p:sp>
            <p:nvSpPr>
              <p:cNvPr id="45142" name="AutoShape 144"/>
              <p:cNvSpPr>
                <a:spLocks noChangeArrowheads="1"/>
              </p:cNvSpPr>
              <p:nvPr/>
            </p:nvSpPr>
            <p:spPr bwMode="auto">
              <a:xfrm>
                <a:off x="864" y="2055"/>
                <a:ext cx="1152" cy="257"/>
              </a:xfrm>
              <a:prstGeom prst="roundRect">
                <a:avLst>
                  <a:gd name="adj" fmla="val 16667"/>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5143" name="Line 145"/>
              <p:cNvSpPr>
                <a:spLocks noChangeShapeType="1"/>
              </p:cNvSpPr>
              <p:nvPr/>
            </p:nvSpPr>
            <p:spPr bwMode="auto">
              <a:xfrm flipH="1">
                <a:off x="576" y="3312"/>
                <a:ext cx="286" cy="15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44" name="Text Box 146"/>
              <p:cNvSpPr txBox="1">
                <a:spLocks noChangeArrowheads="1"/>
              </p:cNvSpPr>
              <p:nvPr/>
            </p:nvSpPr>
            <p:spPr bwMode="auto">
              <a:xfrm>
                <a:off x="74" y="3339"/>
                <a:ext cx="4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i="1">
                    <a:solidFill>
                      <a:schemeClr val="hlink"/>
                    </a:solidFill>
                    <a:latin typeface="Calibri" panose="020F0502020204030204" pitchFamily="34" charset="0"/>
                    <a:ea typeface="Gulim" pitchFamily="34" charset="-127"/>
                    <a:cs typeface="Calibri" panose="020F0502020204030204" pitchFamily="34" charset="0"/>
                  </a:rPr>
                  <a:t>Lane</a:t>
                </a:r>
              </a:p>
            </p:txBody>
          </p:sp>
        </p:grpSp>
        <p:sp>
          <p:nvSpPr>
            <p:cNvPr id="45130" name="Text Box 151"/>
            <p:cNvSpPr txBox="1">
              <a:spLocks noChangeArrowheads="1"/>
            </p:cNvSpPr>
            <p:nvPr/>
          </p:nvSpPr>
          <p:spPr bwMode="auto">
            <a:xfrm>
              <a:off x="-30163" y="2444750"/>
              <a:ext cx="13128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i="1">
                  <a:latin typeface="Calibri" panose="020F0502020204030204" pitchFamily="34" charset="0"/>
                  <a:ea typeface="Gulim" pitchFamily="34" charset="-127"/>
                  <a:cs typeface="Calibri" panose="020F0502020204030204" pitchFamily="34" charset="0"/>
                </a:rPr>
                <a:t>Vector</a:t>
              </a:r>
            </a:p>
            <a:p>
              <a:pPr eaLnBrk="1" hangingPunct="1">
                <a:lnSpc>
                  <a:spcPct val="100000"/>
                </a:lnSpc>
                <a:spcBef>
                  <a:spcPct val="0"/>
                </a:spcBef>
                <a:buFontTx/>
                <a:buNone/>
              </a:pPr>
              <a:r>
                <a:rPr lang="en-US" altLang="ko-KR" sz="2400" i="1">
                  <a:latin typeface="Calibri" panose="020F0502020204030204" pitchFamily="34" charset="0"/>
                  <a:ea typeface="Gulim" pitchFamily="34" charset="-127"/>
                  <a:cs typeface="Calibri" panose="020F0502020204030204" pitchFamily="34" charset="0"/>
                </a:rPr>
                <a:t>Registers</a:t>
              </a:r>
            </a:p>
          </p:txBody>
        </p:sp>
        <p:sp>
          <p:nvSpPr>
            <p:cNvPr id="45131" name="Line 152"/>
            <p:cNvSpPr>
              <a:spLocks noChangeShapeType="1"/>
            </p:cNvSpPr>
            <p:nvPr/>
          </p:nvSpPr>
          <p:spPr bwMode="auto">
            <a:xfrm flipH="1" flipV="1">
              <a:off x="1027113" y="3181350"/>
              <a:ext cx="496887" cy="1698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132" name="Rectangle 153"/>
            <p:cNvSpPr>
              <a:spLocks noChangeArrowheads="1"/>
            </p:cNvSpPr>
            <p:nvPr/>
          </p:nvSpPr>
          <p:spPr bwMode="auto">
            <a:xfrm>
              <a:off x="1447800" y="5815013"/>
              <a:ext cx="7315200" cy="5334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i="1">
                  <a:latin typeface="Calibri" panose="020F0502020204030204" pitchFamily="34" charset="0"/>
                  <a:ea typeface="Gulim" pitchFamily="34" charset="-127"/>
                  <a:cs typeface="Calibri" panose="020F0502020204030204" pitchFamily="34" charset="0"/>
                </a:rPr>
                <a:t>Memory Subsystem</a:t>
              </a:r>
            </a:p>
          </p:txBody>
        </p:sp>
        <p:sp>
          <p:nvSpPr>
            <p:cNvPr id="45133" name="Text Box 154"/>
            <p:cNvSpPr txBox="1">
              <a:spLocks noChangeArrowheads="1"/>
            </p:cNvSpPr>
            <p:nvPr/>
          </p:nvSpPr>
          <p:spPr bwMode="auto">
            <a:xfrm>
              <a:off x="1514044" y="3106826"/>
              <a:ext cx="15875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600" dirty="0">
                  <a:latin typeface="Calibri" panose="020F0502020204030204" pitchFamily="34" charset="0"/>
                  <a:ea typeface="Gulim" pitchFamily="34" charset="-127"/>
                  <a:cs typeface="Calibri" panose="020F0502020204030204" pitchFamily="34" charset="0"/>
                </a:rPr>
                <a:t>Elements 0, 4, 8, </a:t>
              </a:r>
            </a:p>
          </p:txBody>
        </p:sp>
        <p:sp>
          <p:nvSpPr>
            <p:cNvPr id="45134" name="Text Box 155"/>
            <p:cNvSpPr txBox="1">
              <a:spLocks noChangeArrowheads="1"/>
            </p:cNvSpPr>
            <p:nvPr/>
          </p:nvSpPr>
          <p:spPr bwMode="auto">
            <a:xfrm>
              <a:off x="3429000" y="3106826"/>
              <a:ext cx="1536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600" dirty="0">
                  <a:latin typeface="Calibri" panose="020F0502020204030204" pitchFamily="34" charset="0"/>
                  <a:ea typeface="Gulim" pitchFamily="34" charset="-127"/>
                  <a:cs typeface="Calibri" panose="020F0502020204030204" pitchFamily="34" charset="0"/>
                </a:rPr>
                <a:t>Elements 1, 5, 9,</a:t>
              </a:r>
            </a:p>
          </p:txBody>
        </p:sp>
        <p:sp>
          <p:nvSpPr>
            <p:cNvPr id="45135" name="Text Box 156"/>
            <p:cNvSpPr txBox="1">
              <a:spLocks noChangeArrowheads="1"/>
            </p:cNvSpPr>
            <p:nvPr/>
          </p:nvSpPr>
          <p:spPr bwMode="auto">
            <a:xfrm>
              <a:off x="5299075" y="3131136"/>
              <a:ext cx="1778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600" dirty="0">
                  <a:latin typeface="Calibri" panose="020F0502020204030204" pitchFamily="34" charset="0"/>
                  <a:ea typeface="Gulim" pitchFamily="34" charset="-127"/>
                  <a:cs typeface="Calibri" panose="020F0502020204030204" pitchFamily="34" charset="0"/>
                </a:rPr>
                <a:t>Elements 2, 6, 10,</a:t>
              </a:r>
            </a:p>
          </p:txBody>
        </p:sp>
        <p:sp>
          <p:nvSpPr>
            <p:cNvPr id="45136" name="Text Box 157"/>
            <p:cNvSpPr txBox="1">
              <a:spLocks noChangeArrowheads="1"/>
            </p:cNvSpPr>
            <p:nvPr/>
          </p:nvSpPr>
          <p:spPr bwMode="auto">
            <a:xfrm>
              <a:off x="7173784" y="3131540"/>
              <a:ext cx="18775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600" dirty="0">
                  <a:latin typeface="Calibri" panose="020F0502020204030204" pitchFamily="34" charset="0"/>
                  <a:ea typeface="Gulim" pitchFamily="34" charset="-127"/>
                  <a:cs typeface="Calibri" panose="020F0502020204030204" pitchFamily="34" charset="0"/>
                </a:rPr>
                <a:t>Elements 3, 7, 11, …</a:t>
              </a:r>
            </a:p>
          </p:txBody>
        </p:sp>
      </p:grpSp>
    </p:spTree>
    <p:extLst>
      <p:ext uri="{BB962C8B-B14F-4D97-AF65-F5344CB8AC3E}">
        <p14:creationId xmlns:p14="http://schemas.microsoft.com/office/powerpoint/2010/main" val="351638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40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US" altLang="ko-KR"/>
              <a:t>Vector Instruction Execution</a:t>
            </a:r>
          </a:p>
        </p:txBody>
      </p:sp>
      <p:sp>
        <p:nvSpPr>
          <p:cNvPr id="152" name="日期占位符 151"/>
          <p:cNvSpPr>
            <a:spLocks noGrp="1"/>
          </p:cNvSpPr>
          <p:nvPr>
            <p:ph type="dt" sz="half" idx="10"/>
          </p:nvPr>
        </p:nvSpPr>
        <p:spPr/>
        <p:txBody>
          <a:bodyPr/>
          <a:lstStyle/>
          <a:p>
            <a:pPr>
              <a:defRPr/>
            </a:pPr>
            <a:fld id="{1D7151BA-4E53-47D6-A571-CCB7730B6892}" type="datetime1">
              <a:rPr lang="en-US" altLang="zh-CN" smtClean="0"/>
              <a:t>4/21/20</a:t>
            </a:fld>
            <a:endParaRPr lang="zh-CN" altLang="en-US"/>
          </a:p>
        </p:txBody>
      </p:sp>
      <p:sp>
        <p:nvSpPr>
          <p:cNvPr id="153" name="页脚占位符 152"/>
          <p:cNvSpPr>
            <a:spLocks noGrp="1"/>
          </p:cNvSpPr>
          <p:nvPr>
            <p:ph type="ftr" sz="quarter" idx="11"/>
          </p:nvPr>
        </p:nvSpPr>
        <p:spPr/>
        <p:txBody>
          <a:bodyPr/>
          <a:lstStyle/>
          <a:p>
            <a:pPr>
              <a:defRPr/>
            </a:pPr>
            <a:r>
              <a:rPr lang="zh-CN" altLang="en-US"/>
              <a:t>中国科学技术大学</a:t>
            </a:r>
          </a:p>
        </p:txBody>
      </p:sp>
      <p:sp>
        <p:nvSpPr>
          <p:cNvPr id="47112" name="灯片编号占位符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99048BF3-571B-4326-B1BD-69B49382B8FC}"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26</a:t>
            </a:fld>
            <a:endParaRPr lang="zh-CN" altLang="en-US" sz="1200">
              <a:solidFill>
                <a:srgbClr val="898989"/>
              </a:solidFill>
              <a:latin typeface="Calibri" panose="020F0502020204030204" pitchFamily="34" charset="0"/>
              <a:ea typeface="宋体" panose="02010600030101010101" pitchFamily="2" charset="-122"/>
            </a:endParaRPr>
          </a:p>
        </p:txBody>
      </p:sp>
      <p:sp>
        <p:nvSpPr>
          <p:cNvPr id="47109" name="Text Box 3"/>
          <p:cNvSpPr txBox="1">
            <a:spLocks noChangeArrowheads="1"/>
          </p:cNvSpPr>
          <p:nvPr/>
        </p:nvSpPr>
        <p:spPr bwMode="auto">
          <a:xfrm>
            <a:off x="2974975" y="965200"/>
            <a:ext cx="156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ADDV C,A,B</a:t>
            </a:r>
          </a:p>
        </p:txBody>
      </p:sp>
      <p:grpSp>
        <p:nvGrpSpPr>
          <p:cNvPr id="47110" name="Group 4"/>
          <p:cNvGrpSpPr>
            <a:grpSpLocks/>
          </p:cNvGrpSpPr>
          <p:nvPr/>
        </p:nvGrpSpPr>
        <p:grpSpPr bwMode="auto">
          <a:xfrm>
            <a:off x="693738" y="1408113"/>
            <a:ext cx="2741612" cy="4816475"/>
            <a:chOff x="480" y="816"/>
            <a:chExt cx="1727" cy="3034"/>
          </a:xfrm>
        </p:grpSpPr>
        <p:grpSp>
          <p:nvGrpSpPr>
            <p:cNvPr id="47227" name="Group 5"/>
            <p:cNvGrpSpPr>
              <a:grpSpLocks/>
            </p:cNvGrpSpPr>
            <p:nvPr/>
          </p:nvGrpSpPr>
          <p:grpSpPr bwMode="auto">
            <a:xfrm>
              <a:off x="658" y="1881"/>
              <a:ext cx="798" cy="1969"/>
              <a:chOff x="815" y="1401"/>
              <a:chExt cx="798" cy="1969"/>
            </a:xfrm>
          </p:grpSpPr>
          <p:sp>
            <p:nvSpPr>
              <p:cNvPr id="47230" name="Freeform 6"/>
              <p:cNvSpPr>
                <a:spLocks/>
              </p:cNvSpPr>
              <p:nvPr/>
            </p:nvSpPr>
            <p:spPr bwMode="auto">
              <a:xfrm>
                <a:off x="960" y="2572"/>
                <a:ext cx="116" cy="233"/>
              </a:xfrm>
              <a:custGeom>
                <a:avLst/>
                <a:gdLst>
                  <a:gd name="T0" fmla="*/ 0 w 576"/>
                  <a:gd name="T1" fmla="*/ 0 h 672"/>
                  <a:gd name="T2" fmla="*/ 0 w 576"/>
                  <a:gd name="T3" fmla="*/ 0 h 672"/>
                  <a:gd name="T4" fmla="*/ 0 w 576"/>
                  <a:gd name="T5" fmla="*/ 0 h 672"/>
                  <a:gd name="T6" fmla="*/ 0 w 576"/>
                  <a:gd name="T7" fmla="*/ 0 h 672"/>
                  <a:gd name="T8" fmla="*/ 0 w 576"/>
                  <a:gd name="T9" fmla="*/ 0 h 672"/>
                  <a:gd name="T10" fmla="*/ 0 w 576"/>
                  <a:gd name="T11" fmla="*/ 0 h 672"/>
                  <a:gd name="T12" fmla="*/ 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47231" name="Group 7"/>
              <p:cNvGrpSpPr>
                <a:grpSpLocks/>
              </p:cNvGrpSpPr>
              <p:nvPr/>
            </p:nvGrpSpPr>
            <p:grpSpPr bwMode="auto">
              <a:xfrm>
                <a:off x="960" y="2836"/>
                <a:ext cx="626" cy="233"/>
                <a:chOff x="1536" y="2164"/>
                <a:chExt cx="626" cy="233"/>
              </a:xfrm>
            </p:grpSpPr>
            <p:sp>
              <p:nvSpPr>
                <p:cNvPr id="47254" name="Rectangle 8"/>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7255" name="Freeform 9"/>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7256" name="Line 10"/>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7232" name="Group 11"/>
              <p:cNvGrpSpPr>
                <a:grpSpLocks/>
              </p:cNvGrpSpPr>
              <p:nvPr/>
            </p:nvGrpSpPr>
            <p:grpSpPr bwMode="auto">
              <a:xfrm>
                <a:off x="960" y="2356"/>
                <a:ext cx="626" cy="233"/>
                <a:chOff x="1536" y="2164"/>
                <a:chExt cx="626" cy="233"/>
              </a:xfrm>
            </p:grpSpPr>
            <p:sp>
              <p:nvSpPr>
                <p:cNvPr id="47251" name="Rectangle 12"/>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7252" name="Freeform 13"/>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7253" name="Line 14"/>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7233" name="Group 15"/>
              <p:cNvGrpSpPr>
                <a:grpSpLocks/>
              </p:cNvGrpSpPr>
              <p:nvPr/>
            </p:nvGrpSpPr>
            <p:grpSpPr bwMode="auto">
              <a:xfrm>
                <a:off x="960" y="2596"/>
                <a:ext cx="626" cy="233"/>
                <a:chOff x="1536" y="2164"/>
                <a:chExt cx="626" cy="233"/>
              </a:xfrm>
            </p:grpSpPr>
            <p:sp>
              <p:nvSpPr>
                <p:cNvPr id="47248" name="Rectangle 16"/>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7249" name="Freeform 17"/>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7250" name="Line 18"/>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234" name="Text Box 19"/>
              <p:cNvSpPr txBox="1">
                <a:spLocks noChangeArrowheads="1"/>
              </p:cNvSpPr>
              <p:nvPr/>
            </p:nvSpPr>
            <p:spPr bwMode="auto">
              <a:xfrm>
                <a:off x="1055" y="2698"/>
                <a:ext cx="3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C[1]</a:t>
                </a:r>
              </a:p>
            </p:txBody>
          </p:sp>
          <p:sp>
            <p:nvSpPr>
              <p:cNvPr id="47235" name="Text Box 20"/>
              <p:cNvSpPr txBox="1">
                <a:spLocks noChangeArrowheads="1"/>
              </p:cNvSpPr>
              <p:nvPr/>
            </p:nvSpPr>
            <p:spPr bwMode="auto">
              <a:xfrm>
                <a:off x="1055" y="2458"/>
                <a:ext cx="3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C[2]</a:t>
                </a:r>
              </a:p>
            </p:txBody>
          </p:sp>
          <p:sp>
            <p:nvSpPr>
              <p:cNvPr id="47236" name="Text Box 21"/>
              <p:cNvSpPr txBox="1">
                <a:spLocks noChangeArrowheads="1"/>
              </p:cNvSpPr>
              <p:nvPr/>
            </p:nvSpPr>
            <p:spPr bwMode="auto">
              <a:xfrm>
                <a:off x="1055" y="3178"/>
                <a:ext cx="3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C[0]</a:t>
                </a:r>
              </a:p>
            </p:txBody>
          </p:sp>
          <p:sp>
            <p:nvSpPr>
              <p:cNvPr id="47237" name="Line 22"/>
              <p:cNvSpPr>
                <a:spLocks noChangeShapeType="1"/>
              </p:cNvSpPr>
              <p:nvPr/>
            </p:nvSpPr>
            <p:spPr bwMode="auto">
              <a:xfrm>
                <a:off x="1248" y="3024"/>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238" name="Line 23"/>
              <p:cNvSpPr>
                <a:spLocks noChangeShapeType="1"/>
              </p:cNvSpPr>
              <p:nvPr/>
            </p:nvSpPr>
            <p:spPr bwMode="auto">
              <a:xfrm>
                <a:off x="1440"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239" name="Line 24"/>
              <p:cNvSpPr>
                <a:spLocks noChangeShapeType="1"/>
              </p:cNvSpPr>
              <p:nvPr/>
            </p:nvSpPr>
            <p:spPr bwMode="auto">
              <a:xfrm>
                <a:off x="1056"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240" name="Text Box 25"/>
              <p:cNvSpPr txBox="1">
                <a:spLocks noChangeArrowheads="1"/>
              </p:cNvSpPr>
              <p:nvPr/>
            </p:nvSpPr>
            <p:spPr bwMode="auto">
              <a:xfrm>
                <a:off x="815" y="1977"/>
                <a:ext cx="3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A[3]</a:t>
                </a:r>
              </a:p>
            </p:txBody>
          </p:sp>
          <p:sp>
            <p:nvSpPr>
              <p:cNvPr id="47241" name="Text Box 26"/>
              <p:cNvSpPr txBox="1">
                <a:spLocks noChangeArrowheads="1"/>
              </p:cNvSpPr>
              <p:nvPr/>
            </p:nvSpPr>
            <p:spPr bwMode="auto">
              <a:xfrm>
                <a:off x="1247" y="1978"/>
                <a:ext cx="3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B[3]</a:t>
                </a:r>
              </a:p>
            </p:txBody>
          </p:sp>
          <p:sp>
            <p:nvSpPr>
              <p:cNvPr id="47242" name="Text Box 27"/>
              <p:cNvSpPr txBox="1">
                <a:spLocks noChangeArrowheads="1"/>
              </p:cNvSpPr>
              <p:nvPr/>
            </p:nvSpPr>
            <p:spPr bwMode="auto">
              <a:xfrm>
                <a:off x="815" y="1785"/>
                <a:ext cx="3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dirty="0">
                    <a:latin typeface="Verdana" panose="020B0604030504040204" pitchFamily="34" charset="0"/>
                    <a:ea typeface="Gulim" pitchFamily="34" charset="-127"/>
                  </a:rPr>
                  <a:t>A[4]</a:t>
                </a:r>
              </a:p>
            </p:txBody>
          </p:sp>
          <p:sp>
            <p:nvSpPr>
              <p:cNvPr id="47243" name="Text Box 28"/>
              <p:cNvSpPr txBox="1">
                <a:spLocks noChangeArrowheads="1"/>
              </p:cNvSpPr>
              <p:nvPr/>
            </p:nvSpPr>
            <p:spPr bwMode="auto">
              <a:xfrm>
                <a:off x="1247" y="1786"/>
                <a:ext cx="3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dirty="0">
                    <a:latin typeface="Verdana" panose="020B0604030504040204" pitchFamily="34" charset="0"/>
                    <a:ea typeface="Gulim" pitchFamily="34" charset="-127"/>
                  </a:rPr>
                  <a:t>B[4]</a:t>
                </a:r>
              </a:p>
            </p:txBody>
          </p:sp>
          <p:sp>
            <p:nvSpPr>
              <p:cNvPr id="47244" name="Text Box 29"/>
              <p:cNvSpPr txBox="1">
                <a:spLocks noChangeArrowheads="1"/>
              </p:cNvSpPr>
              <p:nvPr/>
            </p:nvSpPr>
            <p:spPr bwMode="auto">
              <a:xfrm>
                <a:off x="815" y="1593"/>
                <a:ext cx="3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A[5]</a:t>
                </a:r>
              </a:p>
            </p:txBody>
          </p:sp>
          <p:sp>
            <p:nvSpPr>
              <p:cNvPr id="47245" name="Text Box 30"/>
              <p:cNvSpPr txBox="1">
                <a:spLocks noChangeArrowheads="1"/>
              </p:cNvSpPr>
              <p:nvPr/>
            </p:nvSpPr>
            <p:spPr bwMode="auto">
              <a:xfrm>
                <a:off x="1247" y="1594"/>
                <a:ext cx="3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B[5]</a:t>
                </a:r>
              </a:p>
            </p:txBody>
          </p:sp>
          <p:sp>
            <p:nvSpPr>
              <p:cNvPr id="47246" name="Text Box 31"/>
              <p:cNvSpPr txBox="1">
                <a:spLocks noChangeArrowheads="1"/>
              </p:cNvSpPr>
              <p:nvPr/>
            </p:nvSpPr>
            <p:spPr bwMode="auto">
              <a:xfrm>
                <a:off x="815" y="1401"/>
                <a:ext cx="3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A[6]</a:t>
                </a:r>
              </a:p>
            </p:txBody>
          </p:sp>
          <p:sp>
            <p:nvSpPr>
              <p:cNvPr id="47247" name="Text Box 32"/>
              <p:cNvSpPr txBox="1">
                <a:spLocks noChangeArrowheads="1"/>
              </p:cNvSpPr>
              <p:nvPr/>
            </p:nvSpPr>
            <p:spPr bwMode="auto">
              <a:xfrm>
                <a:off x="1247" y="1402"/>
                <a:ext cx="3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B[6]</a:t>
                </a:r>
              </a:p>
            </p:txBody>
          </p:sp>
        </p:grpSp>
        <p:sp>
          <p:nvSpPr>
            <p:cNvPr id="47228" name="Line 33"/>
            <p:cNvSpPr>
              <a:spLocks noChangeShapeType="1"/>
            </p:cNvSpPr>
            <p:nvPr/>
          </p:nvSpPr>
          <p:spPr bwMode="auto">
            <a:xfrm flipH="1">
              <a:off x="1152" y="816"/>
              <a:ext cx="1008" cy="105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229" name="Oval 34"/>
            <p:cNvSpPr>
              <a:spLocks noChangeArrowheads="1"/>
            </p:cNvSpPr>
            <p:nvPr/>
          </p:nvSpPr>
          <p:spPr bwMode="auto">
            <a:xfrm>
              <a:off x="480" y="1038"/>
              <a:ext cx="1727" cy="463"/>
            </a:xfrm>
            <a:prstGeom prst="ellipse">
              <a:avLst/>
            </a:prstGeom>
            <a:solidFill>
              <a:schemeClr val="bg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en-US" sz="1400" i="1">
                  <a:latin typeface="Verdana" panose="020B0604030504040204" pitchFamily="34" charset="0"/>
                  <a:ea typeface="Gulim" pitchFamily="34" charset="-127"/>
                </a:rPr>
                <a:t>使用一条流水化的功能部件执行</a:t>
              </a:r>
              <a:endParaRPr lang="en-US" altLang="ko-KR" sz="1400" i="1">
                <a:latin typeface="Verdana" panose="020B0604030504040204" pitchFamily="34" charset="0"/>
                <a:ea typeface="Gulim" pitchFamily="34" charset="-127"/>
              </a:endParaRPr>
            </a:p>
          </p:txBody>
        </p:sp>
      </p:grpSp>
      <p:grpSp>
        <p:nvGrpSpPr>
          <p:cNvPr id="47111" name="Group 35"/>
          <p:cNvGrpSpPr>
            <a:grpSpLocks/>
          </p:cNvGrpSpPr>
          <p:nvPr/>
        </p:nvGrpSpPr>
        <p:grpSpPr bwMode="auto">
          <a:xfrm>
            <a:off x="3130550" y="1408113"/>
            <a:ext cx="5341938" cy="4816475"/>
            <a:chOff x="2015" y="816"/>
            <a:chExt cx="3365" cy="3034"/>
          </a:xfrm>
        </p:grpSpPr>
        <p:grpSp>
          <p:nvGrpSpPr>
            <p:cNvPr id="47113" name="Group 36"/>
            <p:cNvGrpSpPr>
              <a:grpSpLocks/>
            </p:cNvGrpSpPr>
            <p:nvPr/>
          </p:nvGrpSpPr>
          <p:grpSpPr bwMode="auto">
            <a:xfrm>
              <a:off x="2015" y="1882"/>
              <a:ext cx="869" cy="1968"/>
              <a:chOff x="780" y="1402"/>
              <a:chExt cx="869" cy="1968"/>
            </a:xfrm>
          </p:grpSpPr>
          <p:sp>
            <p:nvSpPr>
              <p:cNvPr id="47200" name="Freeform 37"/>
              <p:cNvSpPr>
                <a:spLocks/>
              </p:cNvSpPr>
              <p:nvPr/>
            </p:nvSpPr>
            <p:spPr bwMode="auto">
              <a:xfrm>
                <a:off x="960" y="2572"/>
                <a:ext cx="116" cy="233"/>
              </a:xfrm>
              <a:custGeom>
                <a:avLst/>
                <a:gdLst>
                  <a:gd name="T0" fmla="*/ 0 w 576"/>
                  <a:gd name="T1" fmla="*/ 0 h 672"/>
                  <a:gd name="T2" fmla="*/ 0 w 576"/>
                  <a:gd name="T3" fmla="*/ 0 h 672"/>
                  <a:gd name="T4" fmla="*/ 0 w 576"/>
                  <a:gd name="T5" fmla="*/ 0 h 672"/>
                  <a:gd name="T6" fmla="*/ 0 w 576"/>
                  <a:gd name="T7" fmla="*/ 0 h 672"/>
                  <a:gd name="T8" fmla="*/ 0 w 576"/>
                  <a:gd name="T9" fmla="*/ 0 h 672"/>
                  <a:gd name="T10" fmla="*/ 0 w 576"/>
                  <a:gd name="T11" fmla="*/ 0 h 672"/>
                  <a:gd name="T12" fmla="*/ 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47201" name="Group 38"/>
              <p:cNvGrpSpPr>
                <a:grpSpLocks/>
              </p:cNvGrpSpPr>
              <p:nvPr/>
            </p:nvGrpSpPr>
            <p:grpSpPr bwMode="auto">
              <a:xfrm>
                <a:off x="960" y="2836"/>
                <a:ext cx="626" cy="233"/>
                <a:chOff x="1536" y="2164"/>
                <a:chExt cx="626" cy="233"/>
              </a:xfrm>
            </p:grpSpPr>
            <p:sp>
              <p:nvSpPr>
                <p:cNvPr id="47224" name="Rectangle 39"/>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7225" name="Freeform 40"/>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7226" name="Line 41"/>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7202" name="Group 42"/>
              <p:cNvGrpSpPr>
                <a:grpSpLocks/>
              </p:cNvGrpSpPr>
              <p:nvPr/>
            </p:nvGrpSpPr>
            <p:grpSpPr bwMode="auto">
              <a:xfrm>
                <a:off x="960" y="2356"/>
                <a:ext cx="626" cy="233"/>
                <a:chOff x="1536" y="2164"/>
                <a:chExt cx="626" cy="233"/>
              </a:xfrm>
            </p:grpSpPr>
            <p:sp>
              <p:nvSpPr>
                <p:cNvPr id="47221" name="Rectangle 4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7222" name="Freeform 44"/>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7223" name="Line 45"/>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7203" name="Group 46"/>
              <p:cNvGrpSpPr>
                <a:grpSpLocks/>
              </p:cNvGrpSpPr>
              <p:nvPr/>
            </p:nvGrpSpPr>
            <p:grpSpPr bwMode="auto">
              <a:xfrm>
                <a:off x="960" y="2596"/>
                <a:ext cx="626" cy="233"/>
                <a:chOff x="1536" y="2164"/>
                <a:chExt cx="626" cy="233"/>
              </a:xfrm>
            </p:grpSpPr>
            <p:sp>
              <p:nvSpPr>
                <p:cNvPr id="47218" name="Rectangle 47"/>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7219" name="Freeform 48"/>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7220" name="Line 49"/>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204" name="Text Box 50"/>
              <p:cNvSpPr txBox="1">
                <a:spLocks noChangeArrowheads="1"/>
              </p:cNvSpPr>
              <p:nvPr/>
            </p:nvSpPr>
            <p:spPr bwMode="auto">
              <a:xfrm>
                <a:off x="1055" y="2698"/>
                <a:ext cx="3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dirty="0">
                    <a:latin typeface="Verdana" panose="020B0604030504040204" pitchFamily="34" charset="0"/>
                    <a:ea typeface="Gulim" pitchFamily="34" charset="-127"/>
                  </a:rPr>
                  <a:t>C[4]</a:t>
                </a:r>
              </a:p>
            </p:txBody>
          </p:sp>
          <p:sp>
            <p:nvSpPr>
              <p:cNvPr id="47205" name="Text Box 51"/>
              <p:cNvSpPr txBox="1">
                <a:spLocks noChangeArrowheads="1"/>
              </p:cNvSpPr>
              <p:nvPr/>
            </p:nvSpPr>
            <p:spPr bwMode="auto">
              <a:xfrm>
                <a:off x="1055" y="2458"/>
                <a:ext cx="3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C[8]</a:t>
                </a:r>
              </a:p>
            </p:txBody>
          </p:sp>
          <p:sp>
            <p:nvSpPr>
              <p:cNvPr id="47206" name="Text Box 52"/>
              <p:cNvSpPr txBox="1">
                <a:spLocks noChangeArrowheads="1"/>
              </p:cNvSpPr>
              <p:nvPr/>
            </p:nvSpPr>
            <p:spPr bwMode="auto">
              <a:xfrm>
                <a:off x="1055" y="3178"/>
                <a:ext cx="3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C[0]</a:t>
                </a:r>
              </a:p>
            </p:txBody>
          </p:sp>
          <p:sp>
            <p:nvSpPr>
              <p:cNvPr id="47207" name="Line 53"/>
              <p:cNvSpPr>
                <a:spLocks noChangeShapeType="1"/>
              </p:cNvSpPr>
              <p:nvPr/>
            </p:nvSpPr>
            <p:spPr bwMode="auto">
              <a:xfrm>
                <a:off x="1248" y="3024"/>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208" name="Line 54"/>
              <p:cNvSpPr>
                <a:spLocks noChangeShapeType="1"/>
              </p:cNvSpPr>
              <p:nvPr/>
            </p:nvSpPr>
            <p:spPr bwMode="auto">
              <a:xfrm>
                <a:off x="1440"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209" name="Line 55"/>
              <p:cNvSpPr>
                <a:spLocks noChangeShapeType="1"/>
              </p:cNvSpPr>
              <p:nvPr/>
            </p:nvSpPr>
            <p:spPr bwMode="auto">
              <a:xfrm>
                <a:off x="1056"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210" name="Text Box 56"/>
              <p:cNvSpPr txBox="1">
                <a:spLocks noChangeArrowheads="1"/>
              </p:cNvSpPr>
              <p:nvPr/>
            </p:nvSpPr>
            <p:spPr bwMode="auto">
              <a:xfrm>
                <a:off x="780" y="1978"/>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A[12]</a:t>
                </a:r>
              </a:p>
            </p:txBody>
          </p:sp>
          <p:sp>
            <p:nvSpPr>
              <p:cNvPr id="47211" name="Text Box 57"/>
              <p:cNvSpPr txBox="1">
                <a:spLocks noChangeArrowheads="1"/>
              </p:cNvSpPr>
              <p:nvPr/>
            </p:nvSpPr>
            <p:spPr bwMode="auto">
              <a:xfrm>
                <a:off x="1212" y="1978"/>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B[12]</a:t>
                </a:r>
              </a:p>
            </p:txBody>
          </p:sp>
          <p:sp>
            <p:nvSpPr>
              <p:cNvPr id="47212" name="Text Box 58"/>
              <p:cNvSpPr txBox="1">
                <a:spLocks noChangeArrowheads="1"/>
              </p:cNvSpPr>
              <p:nvPr/>
            </p:nvSpPr>
            <p:spPr bwMode="auto">
              <a:xfrm>
                <a:off x="780" y="1786"/>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A[16]</a:t>
                </a:r>
              </a:p>
            </p:txBody>
          </p:sp>
          <p:sp>
            <p:nvSpPr>
              <p:cNvPr id="47213" name="Text Box 59"/>
              <p:cNvSpPr txBox="1">
                <a:spLocks noChangeArrowheads="1"/>
              </p:cNvSpPr>
              <p:nvPr/>
            </p:nvSpPr>
            <p:spPr bwMode="auto">
              <a:xfrm>
                <a:off x="1212" y="1786"/>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B[16]</a:t>
                </a:r>
              </a:p>
            </p:txBody>
          </p:sp>
          <p:sp>
            <p:nvSpPr>
              <p:cNvPr id="47214" name="Text Box 60"/>
              <p:cNvSpPr txBox="1">
                <a:spLocks noChangeArrowheads="1"/>
              </p:cNvSpPr>
              <p:nvPr/>
            </p:nvSpPr>
            <p:spPr bwMode="auto">
              <a:xfrm>
                <a:off x="780" y="1594"/>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A[20]</a:t>
                </a:r>
              </a:p>
            </p:txBody>
          </p:sp>
          <p:sp>
            <p:nvSpPr>
              <p:cNvPr id="47215" name="Text Box 61"/>
              <p:cNvSpPr txBox="1">
                <a:spLocks noChangeArrowheads="1"/>
              </p:cNvSpPr>
              <p:nvPr/>
            </p:nvSpPr>
            <p:spPr bwMode="auto">
              <a:xfrm>
                <a:off x="1212" y="1594"/>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B[20]</a:t>
                </a:r>
              </a:p>
            </p:txBody>
          </p:sp>
          <p:sp>
            <p:nvSpPr>
              <p:cNvPr id="47216" name="Text Box 62"/>
              <p:cNvSpPr txBox="1">
                <a:spLocks noChangeArrowheads="1"/>
              </p:cNvSpPr>
              <p:nvPr/>
            </p:nvSpPr>
            <p:spPr bwMode="auto">
              <a:xfrm>
                <a:off x="780" y="1402"/>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A[24]</a:t>
                </a:r>
              </a:p>
            </p:txBody>
          </p:sp>
          <p:sp>
            <p:nvSpPr>
              <p:cNvPr id="47217" name="Text Box 63"/>
              <p:cNvSpPr txBox="1">
                <a:spLocks noChangeArrowheads="1"/>
              </p:cNvSpPr>
              <p:nvPr/>
            </p:nvSpPr>
            <p:spPr bwMode="auto">
              <a:xfrm>
                <a:off x="1212" y="1402"/>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B[24]</a:t>
                </a:r>
              </a:p>
            </p:txBody>
          </p:sp>
        </p:grpSp>
        <p:grpSp>
          <p:nvGrpSpPr>
            <p:cNvPr id="47114" name="Group 64"/>
            <p:cNvGrpSpPr>
              <a:grpSpLocks/>
            </p:cNvGrpSpPr>
            <p:nvPr/>
          </p:nvGrpSpPr>
          <p:grpSpPr bwMode="auto">
            <a:xfrm>
              <a:off x="2879" y="1882"/>
              <a:ext cx="869" cy="1968"/>
              <a:chOff x="780" y="1402"/>
              <a:chExt cx="869" cy="1968"/>
            </a:xfrm>
          </p:grpSpPr>
          <p:sp>
            <p:nvSpPr>
              <p:cNvPr id="47173" name="Freeform 65"/>
              <p:cNvSpPr>
                <a:spLocks/>
              </p:cNvSpPr>
              <p:nvPr/>
            </p:nvSpPr>
            <p:spPr bwMode="auto">
              <a:xfrm>
                <a:off x="960" y="2572"/>
                <a:ext cx="116" cy="233"/>
              </a:xfrm>
              <a:custGeom>
                <a:avLst/>
                <a:gdLst>
                  <a:gd name="T0" fmla="*/ 0 w 576"/>
                  <a:gd name="T1" fmla="*/ 0 h 672"/>
                  <a:gd name="T2" fmla="*/ 0 w 576"/>
                  <a:gd name="T3" fmla="*/ 0 h 672"/>
                  <a:gd name="T4" fmla="*/ 0 w 576"/>
                  <a:gd name="T5" fmla="*/ 0 h 672"/>
                  <a:gd name="T6" fmla="*/ 0 w 576"/>
                  <a:gd name="T7" fmla="*/ 0 h 672"/>
                  <a:gd name="T8" fmla="*/ 0 w 576"/>
                  <a:gd name="T9" fmla="*/ 0 h 672"/>
                  <a:gd name="T10" fmla="*/ 0 w 576"/>
                  <a:gd name="T11" fmla="*/ 0 h 672"/>
                  <a:gd name="T12" fmla="*/ 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47174" name="Group 66"/>
              <p:cNvGrpSpPr>
                <a:grpSpLocks/>
              </p:cNvGrpSpPr>
              <p:nvPr/>
            </p:nvGrpSpPr>
            <p:grpSpPr bwMode="auto">
              <a:xfrm>
                <a:off x="960" y="2836"/>
                <a:ext cx="626" cy="233"/>
                <a:chOff x="1536" y="2164"/>
                <a:chExt cx="626" cy="233"/>
              </a:xfrm>
            </p:grpSpPr>
            <p:sp>
              <p:nvSpPr>
                <p:cNvPr id="47197" name="Rectangle 67"/>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7198" name="Freeform 68"/>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7199" name="Line 69"/>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7175" name="Group 70"/>
              <p:cNvGrpSpPr>
                <a:grpSpLocks/>
              </p:cNvGrpSpPr>
              <p:nvPr/>
            </p:nvGrpSpPr>
            <p:grpSpPr bwMode="auto">
              <a:xfrm>
                <a:off x="960" y="2356"/>
                <a:ext cx="626" cy="233"/>
                <a:chOff x="1536" y="2164"/>
                <a:chExt cx="626" cy="233"/>
              </a:xfrm>
            </p:grpSpPr>
            <p:sp>
              <p:nvSpPr>
                <p:cNvPr id="47194" name="Rectangle 71"/>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7195" name="Freeform 72"/>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7196" name="Line 73"/>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7176" name="Group 74"/>
              <p:cNvGrpSpPr>
                <a:grpSpLocks/>
              </p:cNvGrpSpPr>
              <p:nvPr/>
            </p:nvGrpSpPr>
            <p:grpSpPr bwMode="auto">
              <a:xfrm>
                <a:off x="960" y="2596"/>
                <a:ext cx="626" cy="233"/>
                <a:chOff x="1536" y="2164"/>
                <a:chExt cx="626" cy="233"/>
              </a:xfrm>
            </p:grpSpPr>
            <p:sp>
              <p:nvSpPr>
                <p:cNvPr id="47191" name="Rectangle 7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7192" name="Freeform 76"/>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7193" name="Line 7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177" name="Text Box 78"/>
              <p:cNvSpPr txBox="1">
                <a:spLocks noChangeArrowheads="1"/>
              </p:cNvSpPr>
              <p:nvPr/>
            </p:nvSpPr>
            <p:spPr bwMode="auto">
              <a:xfrm>
                <a:off x="1055" y="2698"/>
                <a:ext cx="3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C[5]</a:t>
                </a:r>
              </a:p>
            </p:txBody>
          </p:sp>
          <p:sp>
            <p:nvSpPr>
              <p:cNvPr id="47178" name="Text Box 79"/>
              <p:cNvSpPr txBox="1">
                <a:spLocks noChangeArrowheads="1"/>
              </p:cNvSpPr>
              <p:nvPr/>
            </p:nvSpPr>
            <p:spPr bwMode="auto">
              <a:xfrm>
                <a:off x="1055" y="2458"/>
                <a:ext cx="3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C[9]</a:t>
                </a:r>
              </a:p>
            </p:txBody>
          </p:sp>
          <p:sp>
            <p:nvSpPr>
              <p:cNvPr id="47179" name="Text Box 80"/>
              <p:cNvSpPr txBox="1">
                <a:spLocks noChangeArrowheads="1"/>
              </p:cNvSpPr>
              <p:nvPr/>
            </p:nvSpPr>
            <p:spPr bwMode="auto">
              <a:xfrm>
                <a:off x="1055" y="3178"/>
                <a:ext cx="3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C[1]</a:t>
                </a:r>
              </a:p>
            </p:txBody>
          </p:sp>
          <p:sp>
            <p:nvSpPr>
              <p:cNvPr id="47180" name="Line 81"/>
              <p:cNvSpPr>
                <a:spLocks noChangeShapeType="1"/>
              </p:cNvSpPr>
              <p:nvPr/>
            </p:nvSpPr>
            <p:spPr bwMode="auto">
              <a:xfrm>
                <a:off x="1248" y="3024"/>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181" name="Line 82"/>
              <p:cNvSpPr>
                <a:spLocks noChangeShapeType="1"/>
              </p:cNvSpPr>
              <p:nvPr/>
            </p:nvSpPr>
            <p:spPr bwMode="auto">
              <a:xfrm>
                <a:off x="1440"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182" name="Line 83"/>
              <p:cNvSpPr>
                <a:spLocks noChangeShapeType="1"/>
              </p:cNvSpPr>
              <p:nvPr/>
            </p:nvSpPr>
            <p:spPr bwMode="auto">
              <a:xfrm>
                <a:off x="1056"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183" name="Text Box 84"/>
              <p:cNvSpPr txBox="1">
                <a:spLocks noChangeArrowheads="1"/>
              </p:cNvSpPr>
              <p:nvPr/>
            </p:nvSpPr>
            <p:spPr bwMode="auto">
              <a:xfrm>
                <a:off x="780" y="1978"/>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A[13]</a:t>
                </a:r>
              </a:p>
            </p:txBody>
          </p:sp>
          <p:sp>
            <p:nvSpPr>
              <p:cNvPr id="47184" name="Text Box 85"/>
              <p:cNvSpPr txBox="1">
                <a:spLocks noChangeArrowheads="1"/>
              </p:cNvSpPr>
              <p:nvPr/>
            </p:nvSpPr>
            <p:spPr bwMode="auto">
              <a:xfrm>
                <a:off x="1212" y="1978"/>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B[13]</a:t>
                </a:r>
              </a:p>
            </p:txBody>
          </p:sp>
          <p:sp>
            <p:nvSpPr>
              <p:cNvPr id="47185" name="Text Box 86"/>
              <p:cNvSpPr txBox="1">
                <a:spLocks noChangeArrowheads="1"/>
              </p:cNvSpPr>
              <p:nvPr/>
            </p:nvSpPr>
            <p:spPr bwMode="auto">
              <a:xfrm>
                <a:off x="780" y="1786"/>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A[17]</a:t>
                </a:r>
              </a:p>
            </p:txBody>
          </p:sp>
          <p:sp>
            <p:nvSpPr>
              <p:cNvPr id="47186" name="Text Box 87"/>
              <p:cNvSpPr txBox="1">
                <a:spLocks noChangeArrowheads="1"/>
              </p:cNvSpPr>
              <p:nvPr/>
            </p:nvSpPr>
            <p:spPr bwMode="auto">
              <a:xfrm>
                <a:off x="1212" y="1786"/>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B[17]</a:t>
                </a:r>
              </a:p>
            </p:txBody>
          </p:sp>
          <p:sp>
            <p:nvSpPr>
              <p:cNvPr id="47187" name="Text Box 88"/>
              <p:cNvSpPr txBox="1">
                <a:spLocks noChangeArrowheads="1"/>
              </p:cNvSpPr>
              <p:nvPr/>
            </p:nvSpPr>
            <p:spPr bwMode="auto">
              <a:xfrm>
                <a:off x="780" y="1594"/>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A[21]</a:t>
                </a:r>
              </a:p>
            </p:txBody>
          </p:sp>
          <p:sp>
            <p:nvSpPr>
              <p:cNvPr id="47188" name="Text Box 89"/>
              <p:cNvSpPr txBox="1">
                <a:spLocks noChangeArrowheads="1"/>
              </p:cNvSpPr>
              <p:nvPr/>
            </p:nvSpPr>
            <p:spPr bwMode="auto">
              <a:xfrm>
                <a:off x="1212" y="1594"/>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B[21]</a:t>
                </a:r>
              </a:p>
            </p:txBody>
          </p:sp>
          <p:sp>
            <p:nvSpPr>
              <p:cNvPr id="47189" name="Text Box 90"/>
              <p:cNvSpPr txBox="1">
                <a:spLocks noChangeArrowheads="1"/>
              </p:cNvSpPr>
              <p:nvPr/>
            </p:nvSpPr>
            <p:spPr bwMode="auto">
              <a:xfrm>
                <a:off x="780" y="1402"/>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A[25]</a:t>
                </a:r>
              </a:p>
            </p:txBody>
          </p:sp>
          <p:sp>
            <p:nvSpPr>
              <p:cNvPr id="47190" name="Text Box 91"/>
              <p:cNvSpPr txBox="1">
                <a:spLocks noChangeArrowheads="1"/>
              </p:cNvSpPr>
              <p:nvPr/>
            </p:nvSpPr>
            <p:spPr bwMode="auto">
              <a:xfrm>
                <a:off x="1212" y="1402"/>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B[25]</a:t>
                </a:r>
              </a:p>
            </p:txBody>
          </p:sp>
        </p:grpSp>
        <p:grpSp>
          <p:nvGrpSpPr>
            <p:cNvPr id="47115" name="Group 92"/>
            <p:cNvGrpSpPr>
              <a:grpSpLocks/>
            </p:cNvGrpSpPr>
            <p:nvPr/>
          </p:nvGrpSpPr>
          <p:grpSpPr bwMode="auto">
            <a:xfrm>
              <a:off x="3695" y="1882"/>
              <a:ext cx="869" cy="1968"/>
              <a:chOff x="780" y="1402"/>
              <a:chExt cx="869" cy="1968"/>
            </a:xfrm>
          </p:grpSpPr>
          <p:sp>
            <p:nvSpPr>
              <p:cNvPr id="47146" name="Freeform 93"/>
              <p:cNvSpPr>
                <a:spLocks/>
              </p:cNvSpPr>
              <p:nvPr/>
            </p:nvSpPr>
            <p:spPr bwMode="auto">
              <a:xfrm>
                <a:off x="960" y="2572"/>
                <a:ext cx="116" cy="233"/>
              </a:xfrm>
              <a:custGeom>
                <a:avLst/>
                <a:gdLst>
                  <a:gd name="T0" fmla="*/ 0 w 576"/>
                  <a:gd name="T1" fmla="*/ 0 h 672"/>
                  <a:gd name="T2" fmla="*/ 0 w 576"/>
                  <a:gd name="T3" fmla="*/ 0 h 672"/>
                  <a:gd name="T4" fmla="*/ 0 w 576"/>
                  <a:gd name="T5" fmla="*/ 0 h 672"/>
                  <a:gd name="T6" fmla="*/ 0 w 576"/>
                  <a:gd name="T7" fmla="*/ 0 h 672"/>
                  <a:gd name="T8" fmla="*/ 0 w 576"/>
                  <a:gd name="T9" fmla="*/ 0 h 672"/>
                  <a:gd name="T10" fmla="*/ 0 w 576"/>
                  <a:gd name="T11" fmla="*/ 0 h 672"/>
                  <a:gd name="T12" fmla="*/ 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47147" name="Group 94"/>
              <p:cNvGrpSpPr>
                <a:grpSpLocks/>
              </p:cNvGrpSpPr>
              <p:nvPr/>
            </p:nvGrpSpPr>
            <p:grpSpPr bwMode="auto">
              <a:xfrm>
                <a:off x="960" y="2836"/>
                <a:ext cx="626" cy="233"/>
                <a:chOff x="1536" y="2164"/>
                <a:chExt cx="626" cy="233"/>
              </a:xfrm>
            </p:grpSpPr>
            <p:sp>
              <p:nvSpPr>
                <p:cNvPr id="47170" name="Rectangle 9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7171" name="Freeform 96"/>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7172" name="Line 9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7148" name="Group 98"/>
              <p:cNvGrpSpPr>
                <a:grpSpLocks/>
              </p:cNvGrpSpPr>
              <p:nvPr/>
            </p:nvGrpSpPr>
            <p:grpSpPr bwMode="auto">
              <a:xfrm>
                <a:off x="960" y="2356"/>
                <a:ext cx="626" cy="233"/>
                <a:chOff x="1536" y="2164"/>
                <a:chExt cx="626" cy="233"/>
              </a:xfrm>
            </p:grpSpPr>
            <p:sp>
              <p:nvSpPr>
                <p:cNvPr id="47167" name="Rectangle 99"/>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7168" name="Freeform 100"/>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7169" name="Line 101"/>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7149" name="Group 102"/>
              <p:cNvGrpSpPr>
                <a:grpSpLocks/>
              </p:cNvGrpSpPr>
              <p:nvPr/>
            </p:nvGrpSpPr>
            <p:grpSpPr bwMode="auto">
              <a:xfrm>
                <a:off x="960" y="2596"/>
                <a:ext cx="626" cy="233"/>
                <a:chOff x="1536" y="2164"/>
                <a:chExt cx="626" cy="233"/>
              </a:xfrm>
            </p:grpSpPr>
            <p:sp>
              <p:nvSpPr>
                <p:cNvPr id="47164" name="Rectangle 10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7165" name="Freeform 104"/>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7166" name="Line 105"/>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150" name="Text Box 106"/>
              <p:cNvSpPr txBox="1">
                <a:spLocks noChangeArrowheads="1"/>
              </p:cNvSpPr>
              <p:nvPr/>
            </p:nvSpPr>
            <p:spPr bwMode="auto">
              <a:xfrm>
                <a:off x="1055" y="2698"/>
                <a:ext cx="3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C[6]</a:t>
                </a:r>
              </a:p>
            </p:txBody>
          </p:sp>
          <p:sp>
            <p:nvSpPr>
              <p:cNvPr id="47151" name="Text Box 107"/>
              <p:cNvSpPr txBox="1">
                <a:spLocks noChangeArrowheads="1"/>
              </p:cNvSpPr>
              <p:nvPr/>
            </p:nvSpPr>
            <p:spPr bwMode="auto">
              <a:xfrm>
                <a:off x="1020" y="2458"/>
                <a:ext cx="4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C[10]</a:t>
                </a:r>
              </a:p>
            </p:txBody>
          </p:sp>
          <p:sp>
            <p:nvSpPr>
              <p:cNvPr id="47152" name="Text Box 108"/>
              <p:cNvSpPr txBox="1">
                <a:spLocks noChangeArrowheads="1"/>
              </p:cNvSpPr>
              <p:nvPr/>
            </p:nvSpPr>
            <p:spPr bwMode="auto">
              <a:xfrm>
                <a:off x="1055" y="3178"/>
                <a:ext cx="3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C[2]</a:t>
                </a:r>
              </a:p>
            </p:txBody>
          </p:sp>
          <p:sp>
            <p:nvSpPr>
              <p:cNvPr id="47153" name="Line 109"/>
              <p:cNvSpPr>
                <a:spLocks noChangeShapeType="1"/>
              </p:cNvSpPr>
              <p:nvPr/>
            </p:nvSpPr>
            <p:spPr bwMode="auto">
              <a:xfrm>
                <a:off x="1248" y="3024"/>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154" name="Line 110"/>
              <p:cNvSpPr>
                <a:spLocks noChangeShapeType="1"/>
              </p:cNvSpPr>
              <p:nvPr/>
            </p:nvSpPr>
            <p:spPr bwMode="auto">
              <a:xfrm>
                <a:off x="1440"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155" name="Line 111"/>
              <p:cNvSpPr>
                <a:spLocks noChangeShapeType="1"/>
              </p:cNvSpPr>
              <p:nvPr/>
            </p:nvSpPr>
            <p:spPr bwMode="auto">
              <a:xfrm>
                <a:off x="1056"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156" name="Text Box 112"/>
              <p:cNvSpPr txBox="1">
                <a:spLocks noChangeArrowheads="1"/>
              </p:cNvSpPr>
              <p:nvPr/>
            </p:nvSpPr>
            <p:spPr bwMode="auto">
              <a:xfrm>
                <a:off x="780" y="1978"/>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A[14]</a:t>
                </a:r>
              </a:p>
            </p:txBody>
          </p:sp>
          <p:sp>
            <p:nvSpPr>
              <p:cNvPr id="47157" name="Text Box 113"/>
              <p:cNvSpPr txBox="1">
                <a:spLocks noChangeArrowheads="1"/>
              </p:cNvSpPr>
              <p:nvPr/>
            </p:nvSpPr>
            <p:spPr bwMode="auto">
              <a:xfrm>
                <a:off x="1212" y="1978"/>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B[14]</a:t>
                </a:r>
              </a:p>
            </p:txBody>
          </p:sp>
          <p:sp>
            <p:nvSpPr>
              <p:cNvPr id="47158" name="Text Box 114"/>
              <p:cNvSpPr txBox="1">
                <a:spLocks noChangeArrowheads="1"/>
              </p:cNvSpPr>
              <p:nvPr/>
            </p:nvSpPr>
            <p:spPr bwMode="auto">
              <a:xfrm>
                <a:off x="780" y="1786"/>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A[18]</a:t>
                </a:r>
              </a:p>
            </p:txBody>
          </p:sp>
          <p:sp>
            <p:nvSpPr>
              <p:cNvPr id="47159" name="Text Box 115"/>
              <p:cNvSpPr txBox="1">
                <a:spLocks noChangeArrowheads="1"/>
              </p:cNvSpPr>
              <p:nvPr/>
            </p:nvSpPr>
            <p:spPr bwMode="auto">
              <a:xfrm>
                <a:off x="1212" y="1786"/>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B[18]</a:t>
                </a:r>
              </a:p>
            </p:txBody>
          </p:sp>
          <p:sp>
            <p:nvSpPr>
              <p:cNvPr id="47160" name="Text Box 116"/>
              <p:cNvSpPr txBox="1">
                <a:spLocks noChangeArrowheads="1"/>
              </p:cNvSpPr>
              <p:nvPr/>
            </p:nvSpPr>
            <p:spPr bwMode="auto">
              <a:xfrm>
                <a:off x="780" y="1594"/>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A[22]</a:t>
                </a:r>
              </a:p>
            </p:txBody>
          </p:sp>
          <p:sp>
            <p:nvSpPr>
              <p:cNvPr id="47161" name="Text Box 117"/>
              <p:cNvSpPr txBox="1">
                <a:spLocks noChangeArrowheads="1"/>
              </p:cNvSpPr>
              <p:nvPr/>
            </p:nvSpPr>
            <p:spPr bwMode="auto">
              <a:xfrm>
                <a:off x="1212" y="1594"/>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B[22]</a:t>
                </a:r>
              </a:p>
            </p:txBody>
          </p:sp>
          <p:sp>
            <p:nvSpPr>
              <p:cNvPr id="47162" name="Text Box 118"/>
              <p:cNvSpPr txBox="1">
                <a:spLocks noChangeArrowheads="1"/>
              </p:cNvSpPr>
              <p:nvPr/>
            </p:nvSpPr>
            <p:spPr bwMode="auto">
              <a:xfrm>
                <a:off x="780" y="1402"/>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A[26]</a:t>
                </a:r>
              </a:p>
            </p:txBody>
          </p:sp>
          <p:sp>
            <p:nvSpPr>
              <p:cNvPr id="47163" name="Text Box 119"/>
              <p:cNvSpPr txBox="1">
                <a:spLocks noChangeArrowheads="1"/>
              </p:cNvSpPr>
              <p:nvPr/>
            </p:nvSpPr>
            <p:spPr bwMode="auto">
              <a:xfrm>
                <a:off x="1212" y="1402"/>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B[26]</a:t>
                </a:r>
              </a:p>
            </p:txBody>
          </p:sp>
        </p:grpSp>
        <p:grpSp>
          <p:nvGrpSpPr>
            <p:cNvPr id="47116" name="Group 120"/>
            <p:cNvGrpSpPr>
              <a:grpSpLocks/>
            </p:cNvGrpSpPr>
            <p:nvPr/>
          </p:nvGrpSpPr>
          <p:grpSpPr bwMode="auto">
            <a:xfrm>
              <a:off x="4511" y="1882"/>
              <a:ext cx="869" cy="1968"/>
              <a:chOff x="780" y="1402"/>
              <a:chExt cx="869" cy="1968"/>
            </a:xfrm>
          </p:grpSpPr>
          <p:sp>
            <p:nvSpPr>
              <p:cNvPr id="47119" name="Freeform 121"/>
              <p:cNvSpPr>
                <a:spLocks/>
              </p:cNvSpPr>
              <p:nvPr/>
            </p:nvSpPr>
            <p:spPr bwMode="auto">
              <a:xfrm>
                <a:off x="960" y="2572"/>
                <a:ext cx="116" cy="233"/>
              </a:xfrm>
              <a:custGeom>
                <a:avLst/>
                <a:gdLst>
                  <a:gd name="T0" fmla="*/ 0 w 576"/>
                  <a:gd name="T1" fmla="*/ 0 h 672"/>
                  <a:gd name="T2" fmla="*/ 0 w 576"/>
                  <a:gd name="T3" fmla="*/ 0 h 672"/>
                  <a:gd name="T4" fmla="*/ 0 w 576"/>
                  <a:gd name="T5" fmla="*/ 0 h 672"/>
                  <a:gd name="T6" fmla="*/ 0 w 576"/>
                  <a:gd name="T7" fmla="*/ 0 h 672"/>
                  <a:gd name="T8" fmla="*/ 0 w 576"/>
                  <a:gd name="T9" fmla="*/ 0 h 672"/>
                  <a:gd name="T10" fmla="*/ 0 w 576"/>
                  <a:gd name="T11" fmla="*/ 0 h 672"/>
                  <a:gd name="T12" fmla="*/ 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47120" name="Group 122"/>
              <p:cNvGrpSpPr>
                <a:grpSpLocks/>
              </p:cNvGrpSpPr>
              <p:nvPr/>
            </p:nvGrpSpPr>
            <p:grpSpPr bwMode="auto">
              <a:xfrm>
                <a:off x="960" y="2836"/>
                <a:ext cx="626" cy="233"/>
                <a:chOff x="1536" y="2164"/>
                <a:chExt cx="626" cy="233"/>
              </a:xfrm>
            </p:grpSpPr>
            <p:sp>
              <p:nvSpPr>
                <p:cNvPr id="47143" name="Rectangle 12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7144" name="Freeform 124"/>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7145" name="Line 125"/>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7121" name="Group 126"/>
              <p:cNvGrpSpPr>
                <a:grpSpLocks/>
              </p:cNvGrpSpPr>
              <p:nvPr/>
            </p:nvGrpSpPr>
            <p:grpSpPr bwMode="auto">
              <a:xfrm>
                <a:off x="960" y="2356"/>
                <a:ext cx="626" cy="233"/>
                <a:chOff x="1536" y="2164"/>
                <a:chExt cx="626" cy="233"/>
              </a:xfrm>
            </p:grpSpPr>
            <p:sp>
              <p:nvSpPr>
                <p:cNvPr id="47140" name="Rectangle 127"/>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7141" name="Freeform 128"/>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7142" name="Line 129"/>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7122" name="Group 130"/>
              <p:cNvGrpSpPr>
                <a:grpSpLocks/>
              </p:cNvGrpSpPr>
              <p:nvPr/>
            </p:nvGrpSpPr>
            <p:grpSpPr bwMode="auto">
              <a:xfrm>
                <a:off x="960" y="2596"/>
                <a:ext cx="626" cy="233"/>
                <a:chOff x="1536" y="2164"/>
                <a:chExt cx="626" cy="233"/>
              </a:xfrm>
            </p:grpSpPr>
            <p:sp>
              <p:nvSpPr>
                <p:cNvPr id="47137" name="Rectangle 131"/>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7138" name="Freeform 132"/>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7139" name="Line 133"/>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123" name="Text Box 134"/>
              <p:cNvSpPr txBox="1">
                <a:spLocks noChangeArrowheads="1"/>
              </p:cNvSpPr>
              <p:nvPr/>
            </p:nvSpPr>
            <p:spPr bwMode="auto">
              <a:xfrm>
                <a:off x="1055" y="2698"/>
                <a:ext cx="3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C[7]</a:t>
                </a:r>
              </a:p>
            </p:txBody>
          </p:sp>
          <p:sp>
            <p:nvSpPr>
              <p:cNvPr id="47124" name="Text Box 135"/>
              <p:cNvSpPr txBox="1">
                <a:spLocks noChangeArrowheads="1"/>
              </p:cNvSpPr>
              <p:nvPr/>
            </p:nvSpPr>
            <p:spPr bwMode="auto">
              <a:xfrm>
                <a:off x="1020" y="2458"/>
                <a:ext cx="4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C[11]</a:t>
                </a:r>
              </a:p>
            </p:txBody>
          </p:sp>
          <p:sp>
            <p:nvSpPr>
              <p:cNvPr id="47125" name="Text Box 136"/>
              <p:cNvSpPr txBox="1">
                <a:spLocks noChangeArrowheads="1"/>
              </p:cNvSpPr>
              <p:nvPr/>
            </p:nvSpPr>
            <p:spPr bwMode="auto">
              <a:xfrm>
                <a:off x="1055" y="3178"/>
                <a:ext cx="3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C[3]</a:t>
                </a:r>
              </a:p>
            </p:txBody>
          </p:sp>
          <p:sp>
            <p:nvSpPr>
              <p:cNvPr id="47126" name="Line 137"/>
              <p:cNvSpPr>
                <a:spLocks noChangeShapeType="1"/>
              </p:cNvSpPr>
              <p:nvPr/>
            </p:nvSpPr>
            <p:spPr bwMode="auto">
              <a:xfrm>
                <a:off x="1248" y="3024"/>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127" name="Line 138"/>
              <p:cNvSpPr>
                <a:spLocks noChangeShapeType="1"/>
              </p:cNvSpPr>
              <p:nvPr/>
            </p:nvSpPr>
            <p:spPr bwMode="auto">
              <a:xfrm>
                <a:off x="1440"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128" name="Line 139"/>
              <p:cNvSpPr>
                <a:spLocks noChangeShapeType="1"/>
              </p:cNvSpPr>
              <p:nvPr/>
            </p:nvSpPr>
            <p:spPr bwMode="auto">
              <a:xfrm>
                <a:off x="1056"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129" name="Text Box 140"/>
              <p:cNvSpPr txBox="1">
                <a:spLocks noChangeArrowheads="1"/>
              </p:cNvSpPr>
              <p:nvPr/>
            </p:nvSpPr>
            <p:spPr bwMode="auto">
              <a:xfrm>
                <a:off x="780" y="1978"/>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A[15]</a:t>
                </a:r>
              </a:p>
            </p:txBody>
          </p:sp>
          <p:sp>
            <p:nvSpPr>
              <p:cNvPr id="47130" name="Text Box 141"/>
              <p:cNvSpPr txBox="1">
                <a:spLocks noChangeArrowheads="1"/>
              </p:cNvSpPr>
              <p:nvPr/>
            </p:nvSpPr>
            <p:spPr bwMode="auto">
              <a:xfrm>
                <a:off x="1212" y="1978"/>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B[15]</a:t>
                </a:r>
              </a:p>
            </p:txBody>
          </p:sp>
          <p:sp>
            <p:nvSpPr>
              <p:cNvPr id="47131" name="Text Box 142"/>
              <p:cNvSpPr txBox="1">
                <a:spLocks noChangeArrowheads="1"/>
              </p:cNvSpPr>
              <p:nvPr/>
            </p:nvSpPr>
            <p:spPr bwMode="auto">
              <a:xfrm>
                <a:off x="780" y="1786"/>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A[19]</a:t>
                </a:r>
              </a:p>
            </p:txBody>
          </p:sp>
          <p:sp>
            <p:nvSpPr>
              <p:cNvPr id="47132" name="Text Box 143"/>
              <p:cNvSpPr txBox="1">
                <a:spLocks noChangeArrowheads="1"/>
              </p:cNvSpPr>
              <p:nvPr/>
            </p:nvSpPr>
            <p:spPr bwMode="auto">
              <a:xfrm>
                <a:off x="1212" y="1786"/>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B[19]</a:t>
                </a:r>
              </a:p>
            </p:txBody>
          </p:sp>
          <p:sp>
            <p:nvSpPr>
              <p:cNvPr id="47133" name="Text Box 144"/>
              <p:cNvSpPr txBox="1">
                <a:spLocks noChangeArrowheads="1"/>
              </p:cNvSpPr>
              <p:nvPr/>
            </p:nvSpPr>
            <p:spPr bwMode="auto">
              <a:xfrm>
                <a:off x="780" y="1594"/>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A[23]</a:t>
                </a:r>
              </a:p>
            </p:txBody>
          </p:sp>
          <p:sp>
            <p:nvSpPr>
              <p:cNvPr id="47134" name="Text Box 145"/>
              <p:cNvSpPr txBox="1">
                <a:spLocks noChangeArrowheads="1"/>
              </p:cNvSpPr>
              <p:nvPr/>
            </p:nvSpPr>
            <p:spPr bwMode="auto">
              <a:xfrm>
                <a:off x="1212" y="1594"/>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B[23]</a:t>
                </a:r>
              </a:p>
            </p:txBody>
          </p:sp>
          <p:sp>
            <p:nvSpPr>
              <p:cNvPr id="47135" name="Text Box 146"/>
              <p:cNvSpPr txBox="1">
                <a:spLocks noChangeArrowheads="1"/>
              </p:cNvSpPr>
              <p:nvPr/>
            </p:nvSpPr>
            <p:spPr bwMode="auto">
              <a:xfrm>
                <a:off x="780" y="1402"/>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A[27]</a:t>
                </a:r>
              </a:p>
            </p:txBody>
          </p:sp>
          <p:sp>
            <p:nvSpPr>
              <p:cNvPr id="47136" name="Text Box 147"/>
              <p:cNvSpPr txBox="1">
                <a:spLocks noChangeArrowheads="1"/>
              </p:cNvSpPr>
              <p:nvPr/>
            </p:nvSpPr>
            <p:spPr bwMode="auto">
              <a:xfrm>
                <a:off x="1212" y="1402"/>
                <a:ext cx="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B[27]</a:t>
                </a:r>
              </a:p>
            </p:txBody>
          </p:sp>
        </p:grpSp>
        <p:sp>
          <p:nvSpPr>
            <p:cNvPr id="47117" name="Line 148"/>
            <p:cNvSpPr>
              <a:spLocks noChangeShapeType="1"/>
            </p:cNvSpPr>
            <p:nvPr/>
          </p:nvSpPr>
          <p:spPr bwMode="auto">
            <a:xfrm>
              <a:off x="2736" y="816"/>
              <a:ext cx="912" cy="100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118" name="Oval 149"/>
            <p:cNvSpPr>
              <a:spLocks noChangeArrowheads="1"/>
            </p:cNvSpPr>
            <p:nvPr/>
          </p:nvSpPr>
          <p:spPr bwMode="auto">
            <a:xfrm flipH="1">
              <a:off x="2307" y="1038"/>
              <a:ext cx="1727" cy="463"/>
            </a:xfrm>
            <a:prstGeom prst="ellipse">
              <a:avLst/>
            </a:prstGeom>
            <a:solidFill>
              <a:schemeClr val="bg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en-US" sz="1400" i="1">
                  <a:latin typeface="Verdana" panose="020B0604030504040204" pitchFamily="34" charset="0"/>
                  <a:ea typeface="Gulim" pitchFamily="34" charset="-127"/>
                </a:rPr>
                <a:t>使用</a:t>
              </a:r>
              <a:r>
                <a:rPr lang="en-US" altLang="zh-CN" sz="1400" i="1">
                  <a:latin typeface="Verdana" panose="020B0604030504040204" pitchFamily="34" charset="0"/>
                  <a:ea typeface="Gulim" pitchFamily="34" charset="-127"/>
                </a:rPr>
                <a:t>4</a:t>
              </a:r>
              <a:r>
                <a:rPr lang="zh-CN" altLang="en-US" sz="1400" i="1">
                  <a:latin typeface="Verdana" panose="020B0604030504040204" pitchFamily="34" charset="0"/>
                  <a:ea typeface="Gulim" pitchFamily="34" charset="-127"/>
                </a:rPr>
                <a:t>条流水化的功能部件执行</a:t>
              </a:r>
              <a:endParaRPr lang="en-US" altLang="ko-KR" sz="1400" i="1">
                <a:latin typeface="Verdana" panose="020B0604030504040204" pitchFamily="34" charset="0"/>
                <a:ea typeface="Gulim" pitchFamily="34" charset="-127"/>
              </a:endParaRPr>
            </a:p>
          </p:txBody>
        </p:sp>
      </p:grpSp>
    </p:spTree>
    <p:extLst>
      <p:ext uri="{BB962C8B-B14F-4D97-AF65-F5344CB8AC3E}">
        <p14:creationId xmlns:p14="http://schemas.microsoft.com/office/powerpoint/2010/main" val="4142880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p:cNvSpPr>
            <a:spLocks noGrp="1"/>
          </p:cNvSpPr>
          <p:nvPr>
            <p:ph type="title"/>
          </p:nvPr>
        </p:nvSpPr>
        <p:spPr/>
        <p:txBody>
          <a:bodyPr rtlCol="0">
            <a:normAutofit fontScale="90000"/>
          </a:bodyPr>
          <a:lstStyle/>
          <a:p>
            <a:pPr eaLnBrk="1" fontAlgn="auto" hangingPunct="1">
              <a:spcAft>
                <a:spcPts val="0"/>
              </a:spcAft>
              <a:defRPr/>
            </a:pPr>
            <a:r>
              <a:rPr lang="en-US" altLang="ko-KR" sz="3600" b="1" dirty="0"/>
              <a:t>Interleaved Vector Memory System</a:t>
            </a:r>
            <a:endParaRPr lang="en-US" sz="3600" b="1" dirty="0"/>
          </a:p>
        </p:txBody>
      </p:sp>
      <p:sp>
        <p:nvSpPr>
          <p:cNvPr id="72" name="日期占位符 71"/>
          <p:cNvSpPr>
            <a:spLocks noGrp="1"/>
          </p:cNvSpPr>
          <p:nvPr>
            <p:ph type="dt" sz="half" idx="10"/>
          </p:nvPr>
        </p:nvSpPr>
        <p:spPr/>
        <p:txBody>
          <a:bodyPr/>
          <a:lstStyle/>
          <a:p>
            <a:pPr>
              <a:defRPr/>
            </a:pPr>
            <a:fld id="{633E7074-747D-4FD4-A521-0C566A902D30}" type="datetime1">
              <a:rPr lang="en-US" altLang="zh-CN" smtClean="0"/>
              <a:t>4/21/20</a:t>
            </a:fld>
            <a:endParaRPr lang="zh-CN" altLang="en-US"/>
          </a:p>
        </p:txBody>
      </p:sp>
      <p:sp>
        <p:nvSpPr>
          <p:cNvPr id="73" name="页脚占位符 72"/>
          <p:cNvSpPr>
            <a:spLocks noGrp="1"/>
          </p:cNvSpPr>
          <p:nvPr>
            <p:ph type="ftr" sz="quarter" idx="11"/>
          </p:nvPr>
        </p:nvSpPr>
        <p:spPr/>
        <p:txBody>
          <a:bodyPr/>
          <a:lstStyle/>
          <a:p>
            <a:pPr>
              <a:defRPr/>
            </a:pPr>
            <a:r>
              <a:rPr lang="zh-CN" altLang="en-US"/>
              <a:t>中国科学技术大学</a:t>
            </a:r>
          </a:p>
        </p:txBody>
      </p:sp>
      <p:sp>
        <p:nvSpPr>
          <p:cNvPr id="4915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AD634F7B-9053-41A5-8FB4-FFCA4CC85857}"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27</a:t>
            </a:fld>
            <a:endParaRPr lang="en-US" altLang="zh-CN" sz="1200">
              <a:solidFill>
                <a:srgbClr val="898989"/>
              </a:solidFill>
              <a:latin typeface="Calibri" panose="020F0502020204030204" pitchFamily="34" charset="0"/>
              <a:ea typeface="宋体" panose="02010600030101010101" pitchFamily="2" charset="-122"/>
            </a:endParaRPr>
          </a:p>
        </p:txBody>
      </p:sp>
      <p:grpSp>
        <p:nvGrpSpPr>
          <p:cNvPr id="49156" name="Group 69"/>
          <p:cNvGrpSpPr>
            <a:grpSpLocks/>
          </p:cNvGrpSpPr>
          <p:nvPr/>
        </p:nvGrpSpPr>
        <p:grpSpPr bwMode="auto">
          <a:xfrm>
            <a:off x="381000" y="2303463"/>
            <a:ext cx="8610600" cy="3721100"/>
            <a:chOff x="240" y="1640"/>
            <a:chExt cx="5424" cy="2344"/>
          </a:xfrm>
        </p:grpSpPr>
        <p:grpSp>
          <p:nvGrpSpPr>
            <p:cNvPr id="49160" name="Group 4"/>
            <p:cNvGrpSpPr>
              <a:grpSpLocks/>
            </p:cNvGrpSpPr>
            <p:nvPr/>
          </p:nvGrpSpPr>
          <p:grpSpPr bwMode="auto">
            <a:xfrm>
              <a:off x="240" y="2024"/>
              <a:ext cx="4616" cy="1895"/>
              <a:chOff x="524" y="2016"/>
              <a:chExt cx="4616" cy="1895"/>
            </a:xfrm>
          </p:grpSpPr>
          <p:sp>
            <p:nvSpPr>
              <p:cNvPr id="49187" name="Rectangle 5"/>
              <p:cNvSpPr>
                <a:spLocks noChangeArrowheads="1"/>
              </p:cNvSpPr>
              <p:nvPr/>
            </p:nvSpPr>
            <p:spPr bwMode="auto">
              <a:xfrm>
                <a:off x="524"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0</a:t>
                </a:r>
              </a:p>
            </p:txBody>
          </p:sp>
          <p:sp>
            <p:nvSpPr>
              <p:cNvPr id="49188" name="Rectangle 6"/>
              <p:cNvSpPr>
                <a:spLocks noChangeArrowheads="1"/>
              </p:cNvSpPr>
              <p:nvPr/>
            </p:nvSpPr>
            <p:spPr bwMode="auto">
              <a:xfrm>
                <a:off x="816"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1</a:t>
                </a:r>
              </a:p>
            </p:txBody>
          </p:sp>
          <p:sp>
            <p:nvSpPr>
              <p:cNvPr id="49189" name="Rectangle 7"/>
              <p:cNvSpPr>
                <a:spLocks noChangeArrowheads="1"/>
              </p:cNvSpPr>
              <p:nvPr/>
            </p:nvSpPr>
            <p:spPr bwMode="auto">
              <a:xfrm>
                <a:off x="1104"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2</a:t>
                </a:r>
              </a:p>
            </p:txBody>
          </p:sp>
          <p:sp>
            <p:nvSpPr>
              <p:cNvPr id="49190" name="Rectangle 8"/>
              <p:cNvSpPr>
                <a:spLocks noChangeArrowheads="1"/>
              </p:cNvSpPr>
              <p:nvPr/>
            </p:nvSpPr>
            <p:spPr bwMode="auto">
              <a:xfrm>
                <a:off x="1392"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3</a:t>
                </a:r>
              </a:p>
            </p:txBody>
          </p:sp>
          <p:sp>
            <p:nvSpPr>
              <p:cNvPr id="49191" name="Rectangle 9"/>
              <p:cNvSpPr>
                <a:spLocks noChangeArrowheads="1"/>
              </p:cNvSpPr>
              <p:nvPr/>
            </p:nvSpPr>
            <p:spPr bwMode="auto">
              <a:xfrm>
                <a:off x="1676"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4</a:t>
                </a:r>
              </a:p>
            </p:txBody>
          </p:sp>
          <p:sp>
            <p:nvSpPr>
              <p:cNvPr id="49192" name="Rectangle 10"/>
              <p:cNvSpPr>
                <a:spLocks noChangeArrowheads="1"/>
              </p:cNvSpPr>
              <p:nvPr/>
            </p:nvSpPr>
            <p:spPr bwMode="auto">
              <a:xfrm>
                <a:off x="1968"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5</a:t>
                </a:r>
              </a:p>
            </p:txBody>
          </p:sp>
          <p:sp>
            <p:nvSpPr>
              <p:cNvPr id="49193" name="Rectangle 11"/>
              <p:cNvSpPr>
                <a:spLocks noChangeArrowheads="1"/>
              </p:cNvSpPr>
              <p:nvPr/>
            </p:nvSpPr>
            <p:spPr bwMode="auto">
              <a:xfrm>
                <a:off x="2256"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6</a:t>
                </a:r>
              </a:p>
            </p:txBody>
          </p:sp>
          <p:sp>
            <p:nvSpPr>
              <p:cNvPr id="49194" name="Rectangle 12"/>
              <p:cNvSpPr>
                <a:spLocks noChangeArrowheads="1"/>
              </p:cNvSpPr>
              <p:nvPr/>
            </p:nvSpPr>
            <p:spPr bwMode="auto">
              <a:xfrm>
                <a:off x="2544"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7</a:t>
                </a:r>
              </a:p>
            </p:txBody>
          </p:sp>
          <p:sp>
            <p:nvSpPr>
              <p:cNvPr id="49195" name="Rectangle 13"/>
              <p:cNvSpPr>
                <a:spLocks noChangeArrowheads="1"/>
              </p:cNvSpPr>
              <p:nvPr/>
            </p:nvSpPr>
            <p:spPr bwMode="auto">
              <a:xfrm>
                <a:off x="2828"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8</a:t>
                </a:r>
              </a:p>
            </p:txBody>
          </p:sp>
          <p:sp>
            <p:nvSpPr>
              <p:cNvPr id="49196" name="Rectangle 14"/>
              <p:cNvSpPr>
                <a:spLocks noChangeArrowheads="1"/>
              </p:cNvSpPr>
              <p:nvPr/>
            </p:nvSpPr>
            <p:spPr bwMode="auto">
              <a:xfrm>
                <a:off x="3120"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9</a:t>
                </a:r>
              </a:p>
            </p:txBody>
          </p:sp>
          <p:sp>
            <p:nvSpPr>
              <p:cNvPr id="49197" name="Rectangle 15"/>
              <p:cNvSpPr>
                <a:spLocks noChangeArrowheads="1"/>
              </p:cNvSpPr>
              <p:nvPr/>
            </p:nvSpPr>
            <p:spPr bwMode="auto">
              <a:xfrm>
                <a:off x="3408"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A</a:t>
                </a:r>
              </a:p>
            </p:txBody>
          </p:sp>
          <p:sp>
            <p:nvSpPr>
              <p:cNvPr id="49198" name="Rectangle 16"/>
              <p:cNvSpPr>
                <a:spLocks noChangeArrowheads="1"/>
              </p:cNvSpPr>
              <p:nvPr/>
            </p:nvSpPr>
            <p:spPr bwMode="auto">
              <a:xfrm>
                <a:off x="3696"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B</a:t>
                </a:r>
              </a:p>
            </p:txBody>
          </p:sp>
          <p:sp>
            <p:nvSpPr>
              <p:cNvPr id="49199" name="Rectangle 17"/>
              <p:cNvSpPr>
                <a:spLocks noChangeArrowheads="1"/>
              </p:cNvSpPr>
              <p:nvPr/>
            </p:nvSpPr>
            <p:spPr bwMode="auto">
              <a:xfrm>
                <a:off x="3980"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C</a:t>
                </a:r>
              </a:p>
            </p:txBody>
          </p:sp>
          <p:sp>
            <p:nvSpPr>
              <p:cNvPr id="49200" name="Rectangle 18"/>
              <p:cNvSpPr>
                <a:spLocks noChangeArrowheads="1"/>
              </p:cNvSpPr>
              <p:nvPr/>
            </p:nvSpPr>
            <p:spPr bwMode="auto">
              <a:xfrm>
                <a:off x="4272"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D</a:t>
                </a:r>
              </a:p>
            </p:txBody>
          </p:sp>
          <p:sp>
            <p:nvSpPr>
              <p:cNvPr id="49201" name="Rectangle 19"/>
              <p:cNvSpPr>
                <a:spLocks noChangeArrowheads="1"/>
              </p:cNvSpPr>
              <p:nvPr/>
            </p:nvSpPr>
            <p:spPr bwMode="auto">
              <a:xfrm>
                <a:off x="4560"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E</a:t>
                </a:r>
              </a:p>
            </p:txBody>
          </p:sp>
          <p:sp>
            <p:nvSpPr>
              <p:cNvPr id="49202" name="Rectangle 20"/>
              <p:cNvSpPr>
                <a:spLocks noChangeArrowheads="1"/>
              </p:cNvSpPr>
              <p:nvPr/>
            </p:nvSpPr>
            <p:spPr bwMode="auto">
              <a:xfrm>
                <a:off x="4848"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F</a:t>
                </a:r>
              </a:p>
            </p:txBody>
          </p:sp>
          <p:grpSp>
            <p:nvGrpSpPr>
              <p:cNvPr id="49203" name="Group 21"/>
              <p:cNvGrpSpPr>
                <a:grpSpLocks/>
              </p:cNvGrpSpPr>
              <p:nvPr/>
            </p:nvGrpSpPr>
            <p:grpSpPr bwMode="auto">
              <a:xfrm>
                <a:off x="2544" y="2452"/>
                <a:ext cx="626" cy="233"/>
                <a:chOff x="1536" y="2164"/>
                <a:chExt cx="626" cy="233"/>
              </a:xfrm>
            </p:grpSpPr>
            <p:sp>
              <p:nvSpPr>
                <p:cNvPr id="49221" name="Rectangle 22"/>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9222" name="Freeform 23"/>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9223" name="Line 24"/>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9204" name="Line 25"/>
              <p:cNvSpPr>
                <a:spLocks noChangeShapeType="1"/>
              </p:cNvSpPr>
              <p:nvPr/>
            </p:nvSpPr>
            <p:spPr bwMode="auto">
              <a:xfrm flipV="1">
                <a:off x="672" y="2592"/>
                <a:ext cx="2112"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05" name="Line 26"/>
              <p:cNvSpPr>
                <a:spLocks noChangeShapeType="1"/>
              </p:cNvSpPr>
              <p:nvPr/>
            </p:nvSpPr>
            <p:spPr bwMode="auto">
              <a:xfrm flipV="1">
                <a:off x="1008" y="2592"/>
                <a:ext cx="1776"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06" name="Line 27"/>
              <p:cNvSpPr>
                <a:spLocks noChangeShapeType="1"/>
              </p:cNvSpPr>
              <p:nvPr/>
            </p:nvSpPr>
            <p:spPr bwMode="auto">
              <a:xfrm flipV="1">
                <a:off x="1248" y="2592"/>
                <a:ext cx="1536"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07" name="Line 28"/>
              <p:cNvSpPr>
                <a:spLocks noChangeShapeType="1"/>
              </p:cNvSpPr>
              <p:nvPr/>
            </p:nvSpPr>
            <p:spPr bwMode="auto">
              <a:xfrm flipV="1">
                <a:off x="1536" y="2592"/>
                <a:ext cx="1248"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08" name="Line 29"/>
              <p:cNvSpPr>
                <a:spLocks noChangeShapeType="1"/>
              </p:cNvSpPr>
              <p:nvPr/>
            </p:nvSpPr>
            <p:spPr bwMode="auto">
              <a:xfrm flipV="1">
                <a:off x="1824" y="2592"/>
                <a:ext cx="960"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09" name="Line 30"/>
              <p:cNvSpPr>
                <a:spLocks noChangeShapeType="1"/>
              </p:cNvSpPr>
              <p:nvPr/>
            </p:nvSpPr>
            <p:spPr bwMode="auto">
              <a:xfrm flipV="1">
                <a:off x="2112" y="2592"/>
                <a:ext cx="672"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10" name="Line 31"/>
              <p:cNvSpPr>
                <a:spLocks noChangeShapeType="1"/>
              </p:cNvSpPr>
              <p:nvPr/>
            </p:nvSpPr>
            <p:spPr bwMode="auto">
              <a:xfrm flipV="1">
                <a:off x="2400" y="2592"/>
                <a:ext cx="384"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11" name="Line 32"/>
              <p:cNvSpPr>
                <a:spLocks noChangeShapeType="1"/>
              </p:cNvSpPr>
              <p:nvPr/>
            </p:nvSpPr>
            <p:spPr bwMode="auto">
              <a:xfrm flipV="1">
                <a:off x="2688" y="2592"/>
                <a:ext cx="96"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12" name="Line 33"/>
              <p:cNvSpPr>
                <a:spLocks noChangeShapeType="1"/>
              </p:cNvSpPr>
              <p:nvPr/>
            </p:nvSpPr>
            <p:spPr bwMode="auto">
              <a:xfrm flipH="1" flipV="1">
                <a:off x="2784" y="2592"/>
                <a:ext cx="192"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13" name="Line 34"/>
              <p:cNvSpPr>
                <a:spLocks noChangeShapeType="1"/>
              </p:cNvSpPr>
              <p:nvPr/>
            </p:nvSpPr>
            <p:spPr bwMode="auto">
              <a:xfrm flipH="1" flipV="1">
                <a:off x="2784" y="2592"/>
                <a:ext cx="480"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14" name="Line 35"/>
              <p:cNvSpPr>
                <a:spLocks noChangeShapeType="1"/>
              </p:cNvSpPr>
              <p:nvPr/>
            </p:nvSpPr>
            <p:spPr bwMode="auto">
              <a:xfrm flipH="1" flipV="1">
                <a:off x="2784" y="2592"/>
                <a:ext cx="768"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15" name="Line 36"/>
              <p:cNvSpPr>
                <a:spLocks noChangeShapeType="1"/>
              </p:cNvSpPr>
              <p:nvPr/>
            </p:nvSpPr>
            <p:spPr bwMode="auto">
              <a:xfrm flipH="1" flipV="1">
                <a:off x="2784" y="2592"/>
                <a:ext cx="1056"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16" name="Line 37"/>
              <p:cNvSpPr>
                <a:spLocks noChangeShapeType="1"/>
              </p:cNvSpPr>
              <p:nvPr/>
            </p:nvSpPr>
            <p:spPr bwMode="auto">
              <a:xfrm flipH="1" flipV="1">
                <a:off x="2784" y="2592"/>
                <a:ext cx="1344"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17" name="Line 38"/>
              <p:cNvSpPr>
                <a:spLocks noChangeShapeType="1"/>
              </p:cNvSpPr>
              <p:nvPr/>
            </p:nvSpPr>
            <p:spPr bwMode="auto">
              <a:xfrm flipH="1" flipV="1">
                <a:off x="2784" y="2592"/>
                <a:ext cx="1632"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218" name="Line 39"/>
              <p:cNvSpPr>
                <a:spLocks noChangeShapeType="1"/>
              </p:cNvSpPr>
              <p:nvPr/>
            </p:nvSpPr>
            <p:spPr bwMode="auto">
              <a:xfrm flipH="1" flipV="1">
                <a:off x="2784" y="2592"/>
                <a:ext cx="1920"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219" name="Line 40"/>
              <p:cNvSpPr>
                <a:spLocks noChangeShapeType="1"/>
              </p:cNvSpPr>
              <p:nvPr/>
            </p:nvSpPr>
            <p:spPr bwMode="auto">
              <a:xfrm flipH="1" flipV="1">
                <a:off x="2784" y="2592"/>
                <a:ext cx="2208"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20" name="Line 41"/>
              <p:cNvSpPr>
                <a:spLocks noChangeShapeType="1"/>
              </p:cNvSpPr>
              <p:nvPr/>
            </p:nvSpPr>
            <p:spPr bwMode="auto">
              <a:xfrm flipH="1">
                <a:off x="2784" y="2016"/>
                <a:ext cx="0" cy="528"/>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49161" name="Freeform 42"/>
            <p:cNvSpPr>
              <a:spLocks/>
            </p:cNvSpPr>
            <p:nvPr/>
          </p:nvSpPr>
          <p:spPr bwMode="auto">
            <a:xfrm>
              <a:off x="4848" y="2312"/>
              <a:ext cx="576" cy="240"/>
            </a:xfrm>
            <a:custGeom>
              <a:avLst/>
              <a:gdLst>
                <a:gd name="T0" fmla="*/ 0 w 576"/>
                <a:gd name="T1" fmla="*/ 0 h 672"/>
                <a:gd name="T2" fmla="*/ 144 w 576"/>
                <a:gd name="T3" fmla="*/ 0 h 672"/>
                <a:gd name="T4" fmla="*/ 450 w 576"/>
                <a:gd name="T5" fmla="*/ 0 h 672"/>
                <a:gd name="T6" fmla="*/ 576 w 576"/>
                <a:gd name="T7" fmla="*/ 0 h 672"/>
                <a:gd name="T8" fmla="*/ 336 w 576"/>
                <a:gd name="T9" fmla="*/ 0 h 672"/>
                <a:gd name="T10" fmla="*/ 288 w 576"/>
                <a:gd name="T11" fmla="*/ 0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9162" name="Line 43"/>
            <p:cNvSpPr>
              <a:spLocks noChangeShapeType="1"/>
            </p:cNvSpPr>
            <p:nvPr/>
          </p:nvSpPr>
          <p:spPr bwMode="auto">
            <a:xfrm>
              <a:off x="5136" y="2552"/>
              <a:ext cx="1"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49163" name="Group 44"/>
            <p:cNvGrpSpPr>
              <a:grpSpLocks/>
            </p:cNvGrpSpPr>
            <p:nvPr/>
          </p:nvGrpSpPr>
          <p:grpSpPr bwMode="auto">
            <a:xfrm>
              <a:off x="4752" y="2028"/>
              <a:ext cx="338" cy="233"/>
              <a:chOff x="1536" y="2164"/>
              <a:chExt cx="626" cy="233"/>
            </a:xfrm>
          </p:grpSpPr>
          <p:sp>
            <p:nvSpPr>
              <p:cNvPr id="49184" name="Rectangle 45"/>
              <p:cNvSpPr>
                <a:spLocks noChangeArrowheads="1"/>
              </p:cNvSpPr>
              <p:nvPr/>
            </p:nvSpPr>
            <p:spPr bwMode="auto">
              <a:xfrm>
                <a:off x="1536" y="2164"/>
                <a:ext cx="2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9185" name="Freeform 46"/>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9186" name="Line 4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9164" name="Group 48"/>
            <p:cNvGrpSpPr>
              <a:grpSpLocks/>
            </p:cNvGrpSpPr>
            <p:nvPr/>
          </p:nvGrpSpPr>
          <p:grpSpPr bwMode="auto">
            <a:xfrm>
              <a:off x="5184" y="2028"/>
              <a:ext cx="338" cy="233"/>
              <a:chOff x="1536" y="2164"/>
              <a:chExt cx="626" cy="233"/>
            </a:xfrm>
          </p:grpSpPr>
          <p:sp>
            <p:nvSpPr>
              <p:cNvPr id="49181" name="Rectangle 49"/>
              <p:cNvSpPr>
                <a:spLocks noChangeArrowheads="1"/>
              </p:cNvSpPr>
              <p:nvPr/>
            </p:nvSpPr>
            <p:spPr bwMode="auto">
              <a:xfrm>
                <a:off x="1536" y="2164"/>
                <a:ext cx="2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9182" name="Freeform 50"/>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9183" name="Line 51"/>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9165" name="Line 52"/>
            <p:cNvSpPr>
              <a:spLocks noChangeShapeType="1"/>
            </p:cNvSpPr>
            <p:nvPr/>
          </p:nvSpPr>
          <p:spPr bwMode="auto">
            <a:xfrm flipH="1">
              <a:off x="4944" y="2168"/>
              <a:ext cx="1"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166" name="Line 53"/>
            <p:cNvSpPr>
              <a:spLocks noChangeShapeType="1"/>
            </p:cNvSpPr>
            <p:nvPr/>
          </p:nvSpPr>
          <p:spPr bwMode="auto">
            <a:xfrm>
              <a:off x="5328" y="2168"/>
              <a:ext cx="1"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167" name="Text Box 54"/>
            <p:cNvSpPr txBox="1">
              <a:spLocks noChangeArrowheads="1"/>
            </p:cNvSpPr>
            <p:nvPr/>
          </p:nvSpPr>
          <p:spPr bwMode="auto">
            <a:xfrm>
              <a:off x="4992" y="2392"/>
              <a:ext cx="24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a:t>
              </a:r>
            </a:p>
          </p:txBody>
        </p:sp>
        <p:grpSp>
          <p:nvGrpSpPr>
            <p:cNvPr id="49168" name="Group 55"/>
            <p:cNvGrpSpPr>
              <a:grpSpLocks/>
            </p:cNvGrpSpPr>
            <p:nvPr/>
          </p:nvGrpSpPr>
          <p:grpSpPr bwMode="auto">
            <a:xfrm>
              <a:off x="4992" y="2604"/>
              <a:ext cx="338" cy="233"/>
              <a:chOff x="1536" y="2164"/>
              <a:chExt cx="626" cy="233"/>
            </a:xfrm>
          </p:grpSpPr>
          <p:sp>
            <p:nvSpPr>
              <p:cNvPr id="49178" name="Rectangle 56"/>
              <p:cNvSpPr>
                <a:spLocks noChangeArrowheads="1"/>
              </p:cNvSpPr>
              <p:nvPr/>
            </p:nvSpPr>
            <p:spPr bwMode="auto">
              <a:xfrm>
                <a:off x="1536" y="2164"/>
                <a:ext cx="2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49179" name="Freeform 57"/>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49180" name="Line 58"/>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9169" name="Freeform 59"/>
            <p:cNvSpPr>
              <a:spLocks/>
            </p:cNvSpPr>
            <p:nvPr/>
          </p:nvSpPr>
          <p:spPr bwMode="auto">
            <a:xfrm>
              <a:off x="4560" y="2196"/>
              <a:ext cx="576" cy="233"/>
            </a:xfrm>
            <a:custGeom>
              <a:avLst/>
              <a:gdLst>
                <a:gd name="T0" fmla="*/ 576 w 576"/>
                <a:gd name="T1" fmla="*/ 0 h 576"/>
                <a:gd name="T2" fmla="*/ 0 w 576"/>
                <a:gd name="T3" fmla="*/ 0 h 576"/>
                <a:gd name="T4" fmla="*/ 0 w 576"/>
                <a:gd name="T5" fmla="*/ 0 h 576"/>
                <a:gd name="T6" fmla="*/ 288 w 576"/>
                <a:gd name="T7" fmla="*/ 0 h 576"/>
                <a:gd name="T8" fmla="*/ 288 w 576"/>
                <a:gd name="T9" fmla="*/ 0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576">
                  <a:moveTo>
                    <a:pt x="576" y="576"/>
                  </a:moveTo>
                  <a:lnTo>
                    <a:pt x="0" y="576"/>
                  </a:lnTo>
                  <a:lnTo>
                    <a:pt x="0" y="0"/>
                  </a:lnTo>
                  <a:lnTo>
                    <a:pt x="288" y="0"/>
                  </a:lnTo>
                  <a:lnTo>
                    <a:pt x="288" y="96"/>
                  </a:lnTo>
                </a:path>
              </a:pathLst>
            </a:custGeom>
            <a:noFill/>
            <a:ln w="127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9170" name="Line 60"/>
            <p:cNvSpPr>
              <a:spLocks noChangeShapeType="1"/>
            </p:cNvSpPr>
            <p:nvPr/>
          </p:nvSpPr>
          <p:spPr bwMode="auto">
            <a:xfrm>
              <a:off x="4992" y="1832"/>
              <a:ext cx="1"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171" name="Line 61"/>
            <p:cNvSpPr>
              <a:spLocks noChangeShapeType="1"/>
            </p:cNvSpPr>
            <p:nvPr/>
          </p:nvSpPr>
          <p:spPr bwMode="auto">
            <a:xfrm>
              <a:off x="5328" y="1832"/>
              <a:ext cx="1"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172" name="Text Box 62"/>
            <p:cNvSpPr txBox="1">
              <a:spLocks noChangeArrowheads="1"/>
            </p:cNvSpPr>
            <p:nvPr/>
          </p:nvSpPr>
          <p:spPr bwMode="auto">
            <a:xfrm>
              <a:off x="4512" y="1640"/>
              <a:ext cx="6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i="1">
                  <a:latin typeface="Verdana" panose="020B0604030504040204" pitchFamily="34" charset="0"/>
                  <a:ea typeface="Gulim" pitchFamily="34" charset="-127"/>
                </a:rPr>
                <a:t>Base</a:t>
              </a:r>
            </a:p>
          </p:txBody>
        </p:sp>
        <p:sp>
          <p:nvSpPr>
            <p:cNvPr id="49173" name="Text Box 63"/>
            <p:cNvSpPr txBox="1">
              <a:spLocks noChangeArrowheads="1"/>
            </p:cNvSpPr>
            <p:nvPr/>
          </p:nvSpPr>
          <p:spPr bwMode="auto">
            <a:xfrm>
              <a:off x="4992" y="1640"/>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i="1">
                  <a:latin typeface="Verdana" panose="020B0604030504040204" pitchFamily="34" charset="0"/>
                  <a:ea typeface="Gulim" pitchFamily="34" charset="-127"/>
                </a:rPr>
                <a:t>Stride</a:t>
              </a:r>
            </a:p>
          </p:txBody>
        </p:sp>
        <p:sp>
          <p:nvSpPr>
            <p:cNvPr id="49174" name="Freeform 64"/>
            <p:cNvSpPr>
              <a:spLocks/>
            </p:cNvSpPr>
            <p:nvPr/>
          </p:nvSpPr>
          <p:spPr bwMode="auto">
            <a:xfrm>
              <a:off x="4848" y="3012"/>
              <a:ext cx="116" cy="233"/>
            </a:xfrm>
            <a:custGeom>
              <a:avLst/>
              <a:gdLst>
                <a:gd name="T0" fmla="*/ 0 w 288"/>
                <a:gd name="T1" fmla="*/ 0 h 768"/>
                <a:gd name="T2" fmla="*/ 0 w 288"/>
                <a:gd name="T3" fmla="*/ 0 h 768"/>
                <a:gd name="T4" fmla="*/ 0 w 288"/>
                <a:gd name="T5" fmla="*/ 0 h 768"/>
                <a:gd name="T6" fmla="*/ 0 60000 65536"/>
                <a:gd name="T7" fmla="*/ 0 60000 65536"/>
                <a:gd name="T8" fmla="*/ 0 60000 65536"/>
              </a:gdLst>
              <a:ahLst/>
              <a:cxnLst>
                <a:cxn ang="T6">
                  <a:pos x="T0" y="T1"/>
                </a:cxn>
                <a:cxn ang="T7">
                  <a:pos x="T2" y="T3"/>
                </a:cxn>
                <a:cxn ang="T8">
                  <a:pos x="T4" y="T5"/>
                </a:cxn>
              </a:cxnLst>
              <a:rect l="0" t="0" r="r" b="b"/>
              <a:pathLst>
                <a:path w="288" h="768">
                  <a:moveTo>
                    <a:pt x="288" y="0"/>
                  </a:moveTo>
                  <a:lnTo>
                    <a:pt x="288" y="768"/>
                  </a:lnTo>
                  <a:lnTo>
                    <a:pt x="0" y="768"/>
                  </a:lnTo>
                </a:path>
              </a:pathLst>
            </a:custGeom>
            <a:noFill/>
            <a:ln w="127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175" name="Text Box 65"/>
            <p:cNvSpPr txBox="1">
              <a:spLocks noChangeArrowheads="1"/>
            </p:cNvSpPr>
            <p:nvPr/>
          </p:nvSpPr>
          <p:spPr bwMode="auto">
            <a:xfrm>
              <a:off x="1785" y="1727"/>
              <a:ext cx="1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i="1">
                  <a:latin typeface="Verdana" panose="020B0604030504040204" pitchFamily="34" charset="0"/>
                  <a:ea typeface="Gulim" pitchFamily="34" charset="-127"/>
                </a:rPr>
                <a:t>Vector Registers</a:t>
              </a:r>
            </a:p>
          </p:txBody>
        </p:sp>
        <p:sp>
          <p:nvSpPr>
            <p:cNvPr id="49176" name="Text Box 66"/>
            <p:cNvSpPr txBox="1">
              <a:spLocks noChangeArrowheads="1"/>
            </p:cNvSpPr>
            <p:nvPr/>
          </p:nvSpPr>
          <p:spPr bwMode="auto">
            <a:xfrm>
              <a:off x="2006" y="3751"/>
              <a:ext cx="1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i="1">
                  <a:latin typeface="Verdana" panose="020B0604030504040204" pitchFamily="34" charset="0"/>
                  <a:ea typeface="Gulim" pitchFamily="34" charset="-127"/>
                </a:rPr>
                <a:t>Memory Banks</a:t>
              </a:r>
            </a:p>
          </p:txBody>
        </p:sp>
        <p:sp>
          <p:nvSpPr>
            <p:cNvPr id="49177" name="Text Box 67"/>
            <p:cNvSpPr txBox="1">
              <a:spLocks noChangeArrowheads="1"/>
            </p:cNvSpPr>
            <p:nvPr/>
          </p:nvSpPr>
          <p:spPr bwMode="auto">
            <a:xfrm>
              <a:off x="3504" y="2120"/>
              <a:ext cx="10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i="1">
                  <a:latin typeface="Verdana" panose="020B0604030504040204" pitchFamily="34" charset="0"/>
                  <a:ea typeface="Gulim" pitchFamily="34" charset="-127"/>
                </a:rPr>
                <a:t>Address Generator</a:t>
              </a:r>
            </a:p>
          </p:txBody>
        </p:sp>
      </p:grpSp>
      <p:sp>
        <p:nvSpPr>
          <p:cNvPr id="49157" name="Text Box 68"/>
          <p:cNvSpPr txBox="1">
            <a:spLocks noChangeArrowheads="1"/>
          </p:cNvSpPr>
          <p:nvPr/>
        </p:nvSpPr>
        <p:spPr bwMode="auto">
          <a:xfrm>
            <a:off x="696913" y="1033463"/>
            <a:ext cx="831532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dirty="0">
                <a:latin typeface="Verdana" panose="020B0604030504040204" pitchFamily="34" charset="0"/>
                <a:ea typeface="Gulim" pitchFamily="34" charset="-127"/>
              </a:rPr>
              <a:t>Cray-1, 16 banks, 4 cycle bank busy time, 12 cycle latency</a:t>
            </a:r>
            <a:endParaRPr lang="en-US" altLang="ko-KR" sz="1800" i="1" dirty="0">
              <a:latin typeface="Verdana" panose="020B0604030504040204" pitchFamily="34" charset="0"/>
              <a:ea typeface="Gulim" pitchFamily="34" charset="-127"/>
            </a:endParaRPr>
          </a:p>
          <a:p>
            <a:pPr lvl="1" eaLnBrk="1" hangingPunct="1">
              <a:lnSpc>
                <a:spcPct val="100000"/>
              </a:lnSpc>
              <a:spcBef>
                <a:spcPct val="0"/>
              </a:spcBef>
              <a:buFontTx/>
              <a:buChar char="•"/>
            </a:pPr>
            <a:r>
              <a:rPr lang="en-US" altLang="ko-KR" sz="1800" i="1" dirty="0">
                <a:latin typeface="Verdana" panose="020B0604030504040204" pitchFamily="34" charset="0"/>
                <a:ea typeface="Gulim" pitchFamily="34" charset="-127"/>
              </a:rPr>
              <a:t> Bank busy time</a:t>
            </a:r>
            <a:r>
              <a:rPr lang="en-US" altLang="ko-KR" sz="1800" dirty="0">
                <a:latin typeface="Verdana" panose="020B0604030504040204" pitchFamily="34" charset="0"/>
                <a:ea typeface="Gulim" pitchFamily="34" charset="-127"/>
              </a:rPr>
              <a:t>: Time before bank ready to accept next request</a:t>
            </a:r>
          </a:p>
        </p:txBody>
      </p:sp>
    </p:spTree>
    <p:extLst>
      <p:ext uri="{BB962C8B-B14F-4D97-AF65-F5344CB8AC3E}">
        <p14:creationId xmlns:p14="http://schemas.microsoft.com/office/powerpoint/2010/main" val="3482021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ko-KR" sz="2800" b="1"/>
              <a:t>T0 Vector Microprocessor (UCB/ICSI, 1995)</a:t>
            </a:r>
          </a:p>
        </p:txBody>
      </p:sp>
      <p:sp>
        <p:nvSpPr>
          <p:cNvPr id="45" name="日期占位符 44"/>
          <p:cNvSpPr>
            <a:spLocks noGrp="1"/>
          </p:cNvSpPr>
          <p:nvPr>
            <p:ph type="dt" sz="half" idx="10"/>
          </p:nvPr>
        </p:nvSpPr>
        <p:spPr/>
        <p:txBody>
          <a:bodyPr/>
          <a:lstStyle/>
          <a:p>
            <a:pPr>
              <a:defRPr/>
            </a:pPr>
            <a:fld id="{E98BAF78-59F9-4FD2-8D7B-EDE37B470A1B}" type="datetime1">
              <a:rPr lang="en-US" altLang="zh-CN" smtClean="0"/>
              <a:t>4/21/20</a:t>
            </a:fld>
            <a:endParaRPr lang="zh-CN" altLang="en-US"/>
          </a:p>
        </p:txBody>
      </p:sp>
      <p:sp>
        <p:nvSpPr>
          <p:cNvPr id="46" name="页脚占位符 45"/>
          <p:cNvSpPr>
            <a:spLocks noGrp="1"/>
          </p:cNvSpPr>
          <p:nvPr>
            <p:ph type="ftr" sz="quarter" idx="11"/>
          </p:nvPr>
        </p:nvSpPr>
        <p:spPr/>
        <p:txBody>
          <a:bodyPr/>
          <a:lstStyle/>
          <a:p>
            <a:pPr>
              <a:defRPr/>
            </a:pPr>
            <a:r>
              <a:rPr lang="zh-CN" altLang="en-US"/>
              <a:t>中国科学技术大学</a:t>
            </a:r>
          </a:p>
        </p:txBody>
      </p:sp>
      <p:sp>
        <p:nvSpPr>
          <p:cNvPr id="5120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9BC1027F-C8DB-47D4-93BC-C15E98AC24AE}"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28</a:t>
            </a:fld>
            <a:endParaRPr lang="en-US" altLang="zh-CN" sz="1200">
              <a:solidFill>
                <a:srgbClr val="898989"/>
              </a:solidFill>
              <a:latin typeface="Calibri" panose="020F0502020204030204" pitchFamily="34" charset="0"/>
              <a:ea typeface="宋体" panose="02010600030101010101" pitchFamily="2" charset="-122"/>
            </a:endParaRPr>
          </a:p>
        </p:txBody>
      </p:sp>
      <p:pic>
        <p:nvPicPr>
          <p:cNvPr id="51204" name="Picture 3" descr="t0di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143000"/>
            <a:ext cx="5138738"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Rectangle 4"/>
          <p:cNvSpPr>
            <a:spLocks noChangeArrowheads="1"/>
          </p:cNvSpPr>
          <p:nvPr/>
        </p:nvSpPr>
        <p:spPr bwMode="auto">
          <a:xfrm>
            <a:off x="6858000" y="4387850"/>
            <a:ext cx="457200" cy="3683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1206" name="Line 5"/>
          <p:cNvSpPr>
            <a:spLocks noChangeShapeType="1"/>
          </p:cNvSpPr>
          <p:nvPr/>
        </p:nvSpPr>
        <p:spPr bwMode="auto">
          <a:xfrm flipV="1">
            <a:off x="7315200" y="3200400"/>
            <a:ext cx="762000" cy="381000"/>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1207" name="Text Box 6"/>
          <p:cNvSpPr txBox="1">
            <a:spLocks noChangeArrowheads="1"/>
          </p:cNvSpPr>
          <p:nvPr/>
        </p:nvSpPr>
        <p:spPr bwMode="auto">
          <a:xfrm>
            <a:off x="7985125" y="2832100"/>
            <a:ext cx="8747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i="1">
                <a:latin typeface="Calibri" panose="020F0502020204030204" pitchFamily="34" charset="0"/>
                <a:ea typeface="Gulim" pitchFamily="34" charset="-127"/>
                <a:cs typeface="Calibri" panose="020F0502020204030204" pitchFamily="34" charset="0"/>
              </a:rPr>
              <a:t>Lane</a:t>
            </a:r>
          </a:p>
        </p:txBody>
      </p:sp>
      <p:grpSp>
        <p:nvGrpSpPr>
          <p:cNvPr id="1342471" name="Group 7"/>
          <p:cNvGrpSpPr>
            <a:grpSpLocks/>
          </p:cNvGrpSpPr>
          <p:nvPr/>
        </p:nvGrpSpPr>
        <p:grpSpPr bwMode="auto">
          <a:xfrm>
            <a:off x="304800" y="2798763"/>
            <a:ext cx="7142163" cy="2078037"/>
            <a:chOff x="192" y="1763"/>
            <a:chExt cx="4499" cy="1309"/>
          </a:xfrm>
        </p:grpSpPr>
        <p:sp>
          <p:nvSpPr>
            <p:cNvPr id="51211" name="Text Box 8"/>
            <p:cNvSpPr txBox="1">
              <a:spLocks noChangeArrowheads="1"/>
            </p:cNvSpPr>
            <p:nvPr/>
          </p:nvSpPr>
          <p:spPr bwMode="auto">
            <a:xfrm>
              <a:off x="192" y="1763"/>
              <a:ext cx="1536"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i="1">
                  <a:latin typeface="Calibri" panose="020F0502020204030204" pitchFamily="34" charset="0"/>
                  <a:ea typeface="Gulim" pitchFamily="34" charset="-127"/>
                  <a:cs typeface="Calibri" panose="020F0502020204030204" pitchFamily="34" charset="0"/>
                </a:rPr>
                <a:t>Vector register elements striped over lanes</a:t>
              </a:r>
            </a:p>
          </p:txBody>
        </p:sp>
        <p:grpSp>
          <p:nvGrpSpPr>
            <p:cNvPr id="51212" name="Group 9"/>
            <p:cNvGrpSpPr>
              <a:grpSpLocks/>
            </p:cNvGrpSpPr>
            <p:nvPr/>
          </p:nvGrpSpPr>
          <p:grpSpPr bwMode="auto">
            <a:xfrm>
              <a:off x="1956" y="2409"/>
              <a:ext cx="2735" cy="663"/>
              <a:chOff x="1956" y="2409"/>
              <a:chExt cx="2735" cy="663"/>
            </a:xfrm>
          </p:grpSpPr>
          <p:sp>
            <p:nvSpPr>
              <p:cNvPr id="51214" name="Text Box 10"/>
              <p:cNvSpPr txBox="1">
                <a:spLocks noChangeArrowheads="1"/>
              </p:cNvSpPr>
              <p:nvPr/>
            </p:nvSpPr>
            <p:spPr bwMode="auto">
              <a:xfrm>
                <a:off x="2003" y="2841"/>
                <a:ext cx="3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[0]</a:t>
                </a:r>
                <a:endParaRPr lang="en-US" altLang="ko-KR" sz="1800">
                  <a:latin typeface="Verdana" panose="020B0604030504040204" pitchFamily="34" charset="0"/>
                  <a:ea typeface="Gulim" pitchFamily="34" charset="-127"/>
                </a:endParaRPr>
              </a:p>
            </p:txBody>
          </p:sp>
          <p:sp>
            <p:nvSpPr>
              <p:cNvPr id="51215" name="Text Box 11"/>
              <p:cNvSpPr txBox="1">
                <a:spLocks noChangeArrowheads="1"/>
              </p:cNvSpPr>
              <p:nvPr/>
            </p:nvSpPr>
            <p:spPr bwMode="auto">
              <a:xfrm>
                <a:off x="2003" y="2697"/>
                <a:ext cx="3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[8]</a:t>
                </a:r>
                <a:endParaRPr lang="en-US" altLang="ko-KR" sz="1800">
                  <a:latin typeface="Verdana" panose="020B0604030504040204" pitchFamily="34" charset="0"/>
                  <a:ea typeface="Gulim" pitchFamily="34" charset="-127"/>
                </a:endParaRPr>
              </a:p>
            </p:txBody>
          </p:sp>
          <p:sp>
            <p:nvSpPr>
              <p:cNvPr id="51216" name="Text Box 12"/>
              <p:cNvSpPr txBox="1">
                <a:spLocks noChangeArrowheads="1"/>
              </p:cNvSpPr>
              <p:nvPr/>
            </p:nvSpPr>
            <p:spPr bwMode="auto">
              <a:xfrm>
                <a:off x="1956" y="2553"/>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[16]</a:t>
                </a:r>
                <a:endParaRPr lang="en-US" altLang="ko-KR" sz="1800">
                  <a:latin typeface="Verdana" panose="020B0604030504040204" pitchFamily="34" charset="0"/>
                  <a:ea typeface="Gulim" pitchFamily="34" charset="-127"/>
                </a:endParaRPr>
              </a:p>
            </p:txBody>
          </p:sp>
          <p:sp>
            <p:nvSpPr>
              <p:cNvPr id="51217" name="Text Box 13"/>
              <p:cNvSpPr txBox="1">
                <a:spLocks noChangeArrowheads="1"/>
              </p:cNvSpPr>
              <p:nvPr/>
            </p:nvSpPr>
            <p:spPr bwMode="auto">
              <a:xfrm>
                <a:off x="1957" y="2409"/>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[24]</a:t>
                </a:r>
                <a:endParaRPr lang="en-US" altLang="ko-KR" sz="1800">
                  <a:latin typeface="Verdana" panose="020B0604030504040204" pitchFamily="34" charset="0"/>
                  <a:ea typeface="Gulim" pitchFamily="34" charset="-127"/>
                </a:endParaRPr>
              </a:p>
            </p:txBody>
          </p:sp>
          <p:sp>
            <p:nvSpPr>
              <p:cNvPr id="51218" name="Text Box 14"/>
              <p:cNvSpPr txBox="1">
                <a:spLocks noChangeArrowheads="1"/>
              </p:cNvSpPr>
              <p:nvPr/>
            </p:nvSpPr>
            <p:spPr bwMode="auto">
              <a:xfrm>
                <a:off x="2288" y="2841"/>
                <a:ext cx="3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[1]</a:t>
                </a:r>
                <a:endParaRPr lang="en-US" altLang="ko-KR" sz="1800">
                  <a:latin typeface="Verdana" panose="020B0604030504040204" pitchFamily="34" charset="0"/>
                  <a:ea typeface="Gulim" pitchFamily="34" charset="-127"/>
                </a:endParaRPr>
              </a:p>
            </p:txBody>
          </p:sp>
          <p:sp>
            <p:nvSpPr>
              <p:cNvPr id="51219" name="Text Box 15"/>
              <p:cNvSpPr txBox="1">
                <a:spLocks noChangeArrowheads="1"/>
              </p:cNvSpPr>
              <p:nvPr/>
            </p:nvSpPr>
            <p:spPr bwMode="auto">
              <a:xfrm>
                <a:off x="2288" y="2697"/>
                <a:ext cx="3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[9]</a:t>
                </a:r>
                <a:endParaRPr lang="en-US" altLang="ko-KR" sz="1800">
                  <a:latin typeface="Verdana" panose="020B0604030504040204" pitchFamily="34" charset="0"/>
                  <a:ea typeface="Gulim" pitchFamily="34" charset="-127"/>
                </a:endParaRPr>
              </a:p>
            </p:txBody>
          </p:sp>
          <p:sp>
            <p:nvSpPr>
              <p:cNvPr id="51220" name="Text Box 16"/>
              <p:cNvSpPr txBox="1">
                <a:spLocks noChangeArrowheads="1"/>
              </p:cNvSpPr>
              <p:nvPr/>
            </p:nvSpPr>
            <p:spPr bwMode="auto">
              <a:xfrm>
                <a:off x="2241" y="2553"/>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[17]</a:t>
                </a:r>
                <a:endParaRPr lang="en-US" altLang="ko-KR" sz="1800">
                  <a:latin typeface="Verdana" panose="020B0604030504040204" pitchFamily="34" charset="0"/>
                  <a:ea typeface="Gulim" pitchFamily="34" charset="-127"/>
                </a:endParaRPr>
              </a:p>
            </p:txBody>
          </p:sp>
          <p:sp>
            <p:nvSpPr>
              <p:cNvPr id="51221" name="Text Box 17"/>
              <p:cNvSpPr txBox="1">
                <a:spLocks noChangeArrowheads="1"/>
              </p:cNvSpPr>
              <p:nvPr/>
            </p:nvSpPr>
            <p:spPr bwMode="auto">
              <a:xfrm>
                <a:off x="2242" y="2409"/>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[25]</a:t>
                </a:r>
                <a:endParaRPr lang="en-US" altLang="ko-KR" sz="1800">
                  <a:latin typeface="Verdana" panose="020B0604030504040204" pitchFamily="34" charset="0"/>
                  <a:ea typeface="Gulim" pitchFamily="34" charset="-127"/>
                </a:endParaRPr>
              </a:p>
            </p:txBody>
          </p:sp>
          <p:sp>
            <p:nvSpPr>
              <p:cNvPr id="51222" name="Text Box 18"/>
              <p:cNvSpPr txBox="1">
                <a:spLocks noChangeArrowheads="1"/>
              </p:cNvSpPr>
              <p:nvPr/>
            </p:nvSpPr>
            <p:spPr bwMode="auto">
              <a:xfrm>
                <a:off x="2627" y="2841"/>
                <a:ext cx="3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[2]</a:t>
                </a:r>
                <a:endParaRPr lang="en-US" altLang="ko-KR" sz="1800">
                  <a:latin typeface="Verdana" panose="020B0604030504040204" pitchFamily="34" charset="0"/>
                  <a:ea typeface="Gulim" pitchFamily="34" charset="-127"/>
                </a:endParaRPr>
              </a:p>
            </p:txBody>
          </p:sp>
          <p:sp>
            <p:nvSpPr>
              <p:cNvPr id="51223" name="Text Box 19"/>
              <p:cNvSpPr txBox="1">
                <a:spLocks noChangeArrowheads="1"/>
              </p:cNvSpPr>
              <p:nvPr/>
            </p:nvSpPr>
            <p:spPr bwMode="auto">
              <a:xfrm>
                <a:off x="2581" y="2697"/>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[10]</a:t>
                </a:r>
                <a:endParaRPr lang="en-US" altLang="ko-KR" sz="1800">
                  <a:latin typeface="Verdana" panose="020B0604030504040204" pitchFamily="34" charset="0"/>
                  <a:ea typeface="Gulim" pitchFamily="34" charset="-127"/>
                </a:endParaRPr>
              </a:p>
            </p:txBody>
          </p:sp>
          <p:sp>
            <p:nvSpPr>
              <p:cNvPr id="51224" name="Text Box 20"/>
              <p:cNvSpPr txBox="1">
                <a:spLocks noChangeArrowheads="1"/>
              </p:cNvSpPr>
              <p:nvPr/>
            </p:nvSpPr>
            <p:spPr bwMode="auto">
              <a:xfrm>
                <a:off x="2580" y="2553"/>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[18]</a:t>
                </a:r>
                <a:endParaRPr lang="en-US" altLang="ko-KR" sz="1800">
                  <a:latin typeface="Verdana" panose="020B0604030504040204" pitchFamily="34" charset="0"/>
                  <a:ea typeface="Gulim" pitchFamily="34" charset="-127"/>
                </a:endParaRPr>
              </a:p>
            </p:txBody>
          </p:sp>
          <p:sp>
            <p:nvSpPr>
              <p:cNvPr id="51225" name="Text Box 21"/>
              <p:cNvSpPr txBox="1">
                <a:spLocks noChangeArrowheads="1"/>
              </p:cNvSpPr>
              <p:nvPr/>
            </p:nvSpPr>
            <p:spPr bwMode="auto">
              <a:xfrm>
                <a:off x="2581" y="2409"/>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[26]</a:t>
                </a:r>
                <a:endParaRPr lang="en-US" altLang="ko-KR" sz="1800">
                  <a:latin typeface="Verdana" panose="020B0604030504040204" pitchFamily="34" charset="0"/>
                  <a:ea typeface="Gulim" pitchFamily="34" charset="-127"/>
                </a:endParaRPr>
              </a:p>
            </p:txBody>
          </p:sp>
          <p:sp>
            <p:nvSpPr>
              <p:cNvPr id="51226" name="Text Box 22"/>
              <p:cNvSpPr txBox="1">
                <a:spLocks noChangeArrowheads="1"/>
              </p:cNvSpPr>
              <p:nvPr/>
            </p:nvSpPr>
            <p:spPr bwMode="auto">
              <a:xfrm>
                <a:off x="2959" y="2841"/>
                <a:ext cx="3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[3]</a:t>
                </a:r>
                <a:endParaRPr lang="en-US" altLang="ko-KR" sz="1800">
                  <a:latin typeface="Verdana" panose="020B0604030504040204" pitchFamily="34" charset="0"/>
                  <a:ea typeface="Gulim" pitchFamily="34" charset="-127"/>
                </a:endParaRPr>
              </a:p>
            </p:txBody>
          </p:sp>
          <p:sp>
            <p:nvSpPr>
              <p:cNvPr id="51227" name="Text Box 23"/>
              <p:cNvSpPr txBox="1">
                <a:spLocks noChangeArrowheads="1"/>
              </p:cNvSpPr>
              <p:nvPr/>
            </p:nvSpPr>
            <p:spPr bwMode="auto">
              <a:xfrm>
                <a:off x="2913" y="2697"/>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[11]</a:t>
                </a:r>
                <a:endParaRPr lang="en-US" altLang="ko-KR" sz="1800">
                  <a:latin typeface="Verdana" panose="020B0604030504040204" pitchFamily="34" charset="0"/>
                  <a:ea typeface="Gulim" pitchFamily="34" charset="-127"/>
                </a:endParaRPr>
              </a:p>
            </p:txBody>
          </p:sp>
          <p:sp>
            <p:nvSpPr>
              <p:cNvPr id="51228" name="Text Box 24"/>
              <p:cNvSpPr txBox="1">
                <a:spLocks noChangeArrowheads="1"/>
              </p:cNvSpPr>
              <p:nvPr/>
            </p:nvSpPr>
            <p:spPr bwMode="auto">
              <a:xfrm>
                <a:off x="2912" y="2553"/>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[19]</a:t>
                </a:r>
                <a:endParaRPr lang="en-US" altLang="ko-KR" sz="1800">
                  <a:latin typeface="Verdana" panose="020B0604030504040204" pitchFamily="34" charset="0"/>
                  <a:ea typeface="Gulim" pitchFamily="34" charset="-127"/>
                </a:endParaRPr>
              </a:p>
            </p:txBody>
          </p:sp>
          <p:sp>
            <p:nvSpPr>
              <p:cNvPr id="51229" name="Text Box 25"/>
              <p:cNvSpPr txBox="1">
                <a:spLocks noChangeArrowheads="1"/>
              </p:cNvSpPr>
              <p:nvPr/>
            </p:nvSpPr>
            <p:spPr bwMode="auto">
              <a:xfrm>
                <a:off x="2913" y="2409"/>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[27]</a:t>
                </a:r>
                <a:endParaRPr lang="en-US" altLang="ko-KR" sz="1800">
                  <a:latin typeface="Verdana" panose="020B0604030504040204" pitchFamily="34" charset="0"/>
                  <a:ea typeface="Gulim" pitchFamily="34" charset="-127"/>
                </a:endParaRPr>
              </a:p>
            </p:txBody>
          </p:sp>
          <p:sp>
            <p:nvSpPr>
              <p:cNvPr id="51230" name="Text Box 26"/>
              <p:cNvSpPr txBox="1">
                <a:spLocks noChangeArrowheads="1"/>
              </p:cNvSpPr>
              <p:nvPr/>
            </p:nvSpPr>
            <p:spPr bwMode="auto">
              <a:xfrm>
                <a:off x="3251" y="2841"/>
                <a:ext cx="3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[4]</a:t>
                </a:r>
                <a:endParaRPr lang="en-US" altLang="ko-KR" sz="1800">
                  <a:latin typeface="Verdana" panose="020B0604030504040204" pitchFamily="34" charset="0"/>
                  <a:ea typeface="Gulim" pitchFamily="34" charset="-127"/>
                </a:endParaRPr>
              </a:p>
            </p:txBody>
          </p:sp>
          <p:sp>
            <p:nvSpPr>
              <p:cNvPr id="51231" name="Text Box 27"/>
              <p:cNvSpPr txBox="1">
                <a:spLocks noChangeArrowheads="1"/>
              </p:cNvSpPr>
              <p:nvPr/>
            </p:nvSpPr>
            <p:spPr bwMode="auto">
              <a:xfrm>
                <a:off x="3205" y="2697"/>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[12]</a:t>
                </a:r>
                <a:endParaRPr lang="en-US" altLang="ko-KR" sz="1800">
                  <a:latin typeface="Verdana" panose="020B0604030504040204" pitchFamily="34" charset="0"/>
                  <a:ea typeface="Gulim" pitchFamily="34" charset="-127"/>
                </a:endParaRPr>
              </a:p>
            </p:txBody>
          </p:sp>
          <p:sp>
            <p:nvSpPr>
              <p:cNvPr id="51232" name="Text Box 28"/>
              <p:cNvSpPr txBox="1">
                <a:spLocks noChangeArrowheads="1"/>
              </p:cNvSpPr>
              <p:nvPr/>
            </p:nvSpPr>
            <p:spPr bwMode="auto">
              <a:xfrm>
                <a:off x="3204" y="2553"/>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[20]</a:t>
                </a:r>
                <a:endParaRPr lang="en-US" altLang="ko-KR" sz="1800">
                  <a:latin typeface="Verdana" panose="020B0604030504040204" pitchFamily="34" charset="0"/>
                  <a:ea typeface="Gulim" pitchFamily="34" charset="-127"/>
                </a:endParaRPr>
              </a:p>
            </p:txBody>
          </p:sp>
          <p:sp>
            <p:nvSpPr>
              <p:cNvPr id="51233" name="Text Box 29"/>
              <p:cNvSpPr txBox="1">
                <a:spLocks noChangeArrowheads="1"/>
              </p:cNvSpPr>
              <p:nvPr/>
            </p:nvSpPr>
            <p:spPr bwMode="auto">
              <a:xfrm>
                <a:off x="3205" y="2409"/>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[28]</a:t>
                </a:r>
                <a:endParaRPr lang="en-US" altLang="ko-KR" sz="1800">
                  <a:latin typeface="Verdana" panose="020B0604030504040204" pitchFamily="34" charset="0"/>
                  <a:ea typeface="Gulim" pitchFamily="34" charset="-127"/>
                </a:endParaRPr>
              </a:p>
            </p:txBody>
          </p:sp>
          <p:sp>
            <p:nvSpPr>
              <p:cNvPr id="51234" name="Text Box 30"/>
              <p:cNvSpPr txBox="1">
                <a:spLocks noChangeArrowheads="1"/>
              </p:cNvSpPr>
              <p:nvPr/>
            </p:nvSpPr>
            <p:spPr bwMode="auto">
              <a:xfrm>
                <a:off x="3635" y="2841"/>
                <a:ext cx="3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[5]</a:t>
                </a:r>
                <a:endParaRPr lang="en-US" altLang="ko-KR" sz="1800">
                  <a:latin typeface="Verdana" panose="020B0604030504040204" pitchFamily="34" charset="0"/>
                  <a:ea typeface="Gulim" pitchFamily="34" charset="-127"/>
                </a:endParaRPr>
              </a:p>
            </p:txBody>
          </p:sp>
          <p:sp>
            <p:nvSpPr>
              <p:cNvPr id="51235" name="Text Box 31"/>
              <p:cNvSpPr txBox="1">
                <a:spLocks noChangeArrowheads="1"/>
              </p:cNvSpPr>
              <p:nvPr/>
            </p:nvSpPr>
            <p:spPr bwMode="auto">
              <a:xfrm>
                <a:off x="3589" y="2697"/>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[13]</a:t>
                </a:r>
                <a:endParaRPr lang="en-US" altLang="ko-KR" sz="1800">
                  <a:latin typeface="Verdana" panose="020B0604030504040204" pitchFamily="34" charset="0"/>
                  <a:ea typeface="Gulim" pitchFamily="34" charset="-127"/>
                </a:endParaRPr>
              </a:p>
            </p:txBody>
          </p:sp>
          <p:sp>
            <p:nvSpPr>
              <p:cNvPr id="51236" name="Text Box 32"/>
              <p:cNvSpPr txBox="1">
                <a:spLocks noChangeArrowheads="1"/>
              </p:cNvSpPr>
              <p:nvPr/>
            </p:nvSpPr>
            <p:spPr bwMode="auto">
              <a:xfrm>
                <a:off x="3588" y="2553"/>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[21]</a:t>
                </a:r>
                <a:endParaRPr lang="en-US" altLang="ko-KR" sz="1800">
                  <a:latin typeface="Verdana" panose="020B0604030504040204" pitchFamily="34" charset="0"/>
                  <a:ea typeface="Gulim" pitchFamily="34" charset="-127"/>
                </a:endParaRPr>
              </a:p>
            </p:txBody>
          </p:sp>
          <p:sp>
            <p:nvSpPr>
              <p:cNvPr id="51237" name="Text Box 33"/>
              <p:cNvSpPr txBox="1">
                <a:spLocks noChangeArrowheads="1"/>
              </p:cNvSpPr>
              <p:nvPr/>
            </p:nvSpPr>
            <p:spPr bwMode="auto">
              <a:xfrm>
                <a:off x="3589" y="2409"/>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[29]</a:t>
                </a:r>
                <a:endParaRPr lang="en-US" altLang="ko-KR" sz="1800">
                  <a:latin typeface="Verdana" panose="020B0604030504040204" pitchFamily="34" charset="0"/>
                  <a:ea typeface="Gulim" pitchFamily="34" charset="-127"/>
                </a:endParaRPr>
              </a:p>
            </p:txBody>
          </p:sp>
          <p:sp>
            <p:nvSpPr>
              <p:cNvPr id="51238" name="Text Box 34"/>
              <p:cNvSpPr txBox="1">
                <a:spLocks noChangeArrowheads="1"/>
              </p:cNvSpPr>
              <p:nvPr/>
            </p:nvSpPr>
            <p:spPr bwMode="auto">
              <a:xfrm>
                <a:off x="3971" y="2841"/>
                <a:ext cx="3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[6]</a:t>
                </a:r>
                <a:endParaRPr lang="en-US" altLang="ko-KR" sz="1800">
                  <a:latin typeface="Verdana" panose="020B0604030504040204" pitchFamily="34" charset="0"/>
                  <a:ea typeface="Gulim" pitchFamily="34" charset="-127"/>
                </a:endParaRPr>
              </a:p>
            </p:txBody>
          </p:sp>
          <p:sp>
            <p:nvSpPr>
              <p:cNvPr id="51239" name="Text Box 35"/>
              <p:cNvSpPr txBox="1">
                <a:spLocks noChangeArrowheads="1"/>
              </p:cNvSpPr>
              <p:nvPr/>
            </p:nvSpPr>
            <p:spPr bwMode="auto">
              <a:xfrm>
                <a:off x="3924" y="2697"/>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[14]</a:t>
                </a:r>
                <a:endParaRPr lang="en-US" altLang="ko-KR" sz="1800">
                  <a:latin typeface="Verdana" panose="020B0604030504040204" pitchFamily="34" charset="0"/>
                  <a:ea typeface="Gulim" pitchFamily="34" charset="-127"/>
                </a:endParaRPr>
              </a:p>
            </p:txBody>
          </p:sp>
          <p:sp>
            <p:nvSpPr>
              <p:cNvPr id="51240" name="Text Box 36"/>
              <p:cNvSpPr txBox="1">
                <a:spLocks noChangeArrowheads="1"/>
              </p:cNvSpPr>
              <p:nvPr/>
            </p:nvSpPr>
            <p:spPr bwMode="auto">
              <a:xfrm>
                <a:off x="3924" y="2553"/>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[22]</a:t>
                </a:r>
                <a:endParaRPr lang="en-US" altLang="ko-KR" sz="1800">
                  <a:latin typeface="Verdana" panose="020B0604030504040204" pitchFamily="34" charset="0"/>
                  <a:ea typeface="Gulim" pitchFamily="34" charset="-127"/>
                </a:endParaRPr>
              </a:p>
            </p:txBody>
          </p:sp>
          <p:sp>
            <p:nvSpPr>
              <p:cNvPr id="51241" name="Text Box 37"/>
              <p:cNvSpPr txBox="1">
                <a:spLocks noChangeArrowheads="1"/>
              </p:cNvSpPr>
              <p:nvPr/>
            </p:nvSpPr>
            <p:spPr bwMode="auto">
              <a:xfrm>
                <a:off x="3925" y="2409"/>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[30]</a:t>
                </a:r>
                <a:endParaRPr lang="en-US" altLang="ko-KR" sz="1800">
                  <a:latin typeface="Verdana" panose="020B0604030504040204" pitchFamily="34" charset="0"/>
                  <a:ea typeface="Gulim" pitchFamily="34" charset="-127"/>
                </a:endParaRPr>
              </a:p>
            </p:txBody>
          </p:sp>
          <p:sp>
            <p:nvSpPr>
              <p:cNvPr id="51242" name="Text Box 38"/>
              <p:cNvSpPr txBox="1">
                <a:spLocks noChangeArrowheads="1"/>
              </p:cNvSpPr>
              <p:nvPr/>
            </p:nvSpPr>
            <p:spPr bwMode="auto">
              <a:xfrm>
                <a:off x="4307" y="2841"/>
                <a:ext cx="3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[7]</a:t>
                </a:r>
                <a:endParaRPr lang="en-US" altLang="ko-KR" sz="1800">
                  <a:latin typeface="Verdana" panose="020B0604030504040204" pitchFamily="34" charset="0"/>
                  <a:ea typeface="Gulim" pitchFamily="34" charset="-127"/>
                </a:endParaRPr>
              </a:p>
            </p:txBody>
          </p:sp>
          <p:sp>
            <p:nvSpPr>
              <p:cNvPr id="51243" name="Text Box 39"/>
              <p:cNvSpPr txBox="1">
                <a:spLocks noChangeArrowheads="1"/>
              </p:cNvSpPr>
              <p:nvPr/>
            </p:nvSpPr>
            <p:spPr bwMode="auto">
              <a:xfrm>
                <a:off x="4261" y="2697"/>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[15]</a:t>
                </a:r>
                <a:endParaRPr lang="en-US" altLang="ko-KR" sz="1800">
                  <a:latin typeface="Verdana" panose="020B0604030504040204" pitchFamily="34" charset="0"/>
                  <a:ea typeface="Gulim" pitchFamily="34" charset="-127"/>
                </a:endParaRPr>
              </a:p>
            </p:txBody>
          </p:sp>
          <p:sp>
            <p:nvSpPr>
              <p:cNvPr id="51244" name="Text Box 40"/>
              <p:cNvSpPr txBox="1">
                <a:spLocks noChangeArrowheads="1"/>
              </p:cNvSpPr>
              <p:nvPr/>
            </p:nvSpPr>
            <p:spPr bwMode="auto">
              <a:xfrm>
                <a:off x="4260" y="2553"/>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[23]</a:t>
                </a:r>
                <a:endParaRPr lang="en-US" altLang="ko-KR" sz="1800">
                  <a:latin typeface="Verdana" panose="020B0604030504040204" pitchFamily="34" charset="0"/>
                  <a:ea typeface="Gulim" pitchFamily="34" charset="-127"/>
                </a:endParaRPr>
              </a:p>
            </p:txBody>
          </p:sp>
          <p:sp>
            <p:nvSpPr>
              <p:cNvPr id="51245" name="Text Box 41"/>
              <p:cNvSpPr txBox="1">
                <a:spLocks noChangeArrowheads="1"/>
              </p:cNvSpPr>
              <p:nvPr/>
            </p:nvSpPr>
            <p:spPr bwMode="auto">
              <a:xfrm>
                <a:off x="4261" y="2409"/>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bg1"/>
                    </a:solidFill>
                    <a:latin typeface="Verdana" panose="020B0604030504040204" pitchFamily="34" charset="0"/>
                    <a:ea typeface="Gulim" pitchFamily="34" charset="-127"/>
                  </a:rPr>
                  <a:t>[31]</a:t>
                </a:r>
                <a:endParaRPr lang="en-US" altLang="ko-KR" sz="1800">
                  <a:latin typeface="Verdana" panose="020B0604030504040204" pitchFamily="34" charset="0"/>
                  <a:ea typeface="Gulim" pitchFamily="34" charset="-127"/>
                </a:endParaRPr>
              </a:p>
            </p:txBody>
          </p:sp>
        </p:grpSp>
        <p:sp>
          <p:nvSpPr>
            <p:cNvPr id="51213" name="Line 42"/>
            <p:cNvSpPr>
              <a:spLocks noChangeShapeType="1"/>
            </p:cNvSpPr>
            <p:nvPr/>
          </p:nvSpPr>
          <p:spPr bwMode="auto">
            <a:xfrm>
              <a:off x="1392" y="2256"/>
              <a:ext cx="624"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Tree>
    <p:extLst>
      <p:ext uri="{BB962C8B-B14F-4D97-AF65-F5344CB8AC3E}">
        <p14:creationId xmlns:p14="http://schemas.microsoft.com/office/powerpoint/2010/main" val="865582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42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614" name="Rectangle 102"/>
          <p:cNvSpPr>
            <a:spLocks noGrp="1" noChangeArrowheads="1"/>
          </p:cNvSpPr>
          <p:nvPr>
            <p:ph type="title"/>
          </p:nvPr>
        </p:nvSpPr>
        <p:spPr/>
        <p:txBody>
          <a:bodyPr rtlCol="0">
            <a:normAutofit/>
          </a:bodyPr>
          <a:lstStyle/>
          <a:p>
            <a:pPr eaLnBrk="1" fontAlgn="auto" hangingPunct="1">
              <a:spcAft>
                <a:spcPts val="0"/>
              </a:spcAft>
              <a:defRPr/>
            </a:pPr>
            <a:r>
              <a:rPr lang="en-US" altLang="ko-KR" b="1" dirty="0"/>
              <a:t>Vector Instruction Parallelism</a:t>
            </a:r>
          </a:p>
        </p:txBody>
      </p:sp>
      <p:sp>
        <p:nvSpPr>
          <p:cNvPr id="53251" name="Rectangle 103"/>
          <p:cNvSpPr>
            <a:spLocks noGrp="1" noChangeArrowheads="1"/>
          </p:cNvSpPr>
          <p:nvPr>
            <p:ph idx="1"/>
          </p:nvPr>
        </p:nvSpPr>
        <p:spPr>
          <a:xfrm>
            <a:off x="457200" y="1258432"/>
            <a:ext cx="8229600" cy="868818"/>
          </a:xfrm>
        </p:spPr>
        <p:txBody>
          <a:bodyPr>
            <a:normAutofit fontScale="92500" lnSpcReduction="20000"/>
          </a:bodyPr>
          <a:lstStyle/>
          <a:p>
            <a:pPr eaLnBrk="1" hangingPunct="1"/>
            <a:r>
              <a:rPr lang="zh-CN" altLang="en-US" dirty="0"/>
              <a:t>多条向量指令可重叠执行</a:t>
            </a:r>
            <a:r>
              <a:rPr lang="en-US" altLang="zh-CN" dirty="0"/>
              <a:t>(</a:t>
            </a:r>
            <a:r>
              <a:rPr lang="zh-CN" altLang="en-US" dirty="0"/>
              <a:t>链接技术</a:t>
            </a:r>
            <a:r>
              <a:rPr lang="en-US" altLang="zh-CN" dirty="0"/>
              <a:t>)</a:t>
            </a:r>
            <a:endParaRPr lang="en-US" altLang="ko-KR" dirty="0"/>
          </a:p>
          <a:p>
            <a:pPr lvl="1" eaLnBrk="1" hangingPunct="1"/>
            <a:r>
              <a:rPr lang="zh-CN" altLang="en-US" dirty="0"/>
              <a:t>例如：每个向量</a:t>
            </a:r>
            <a:r>
              <a:rPr lang="en-US" altLang="ko-KR" dirty="0"/>
              <a:t> 32 </a:t>
            </a:r>
            <a:r>
              <a:rPr lang="zh-CN" altLang="en-US" dirty="0"/>
              <a:t>个元素，</a:t>
            </a:r>
            <a:r>
              <a:rPr lang="en-US" altLang="ko-KR" dirty="0"/>
              <a:t>8 lanes</a:t>
            </a:r>
            <a:r>
              <a:rPr lang="zh-CN" altLang="en-US" dirty="0"/>
              <a:t>（车道）</a:t>
            </a:r>
            <a:endParaRPr lang="en-US" altLang="ko-KR" dirty="0"/>
          </a:p>
        </p:txBody>
      </p:sp>
      <p:sp>
        <p:nvSpPr>
          <p:cNvPr id="613" name="日期占位符 612"/>
          <p:cNvSpPr>
            <a:spLocks noGrp="1"/>
          </p:cNvSpPr>
          <p:nvPr>
            <p:ph type="dt" sz="half" idx="10"/>
          </p:nvPr>
        </p:nvSpPr>
        <p:spPr/>
        <p:txBody>
          <a:bodyPr/>
          <a:lstStyle/>
          <a:p>
            <a:pPr>
              <a:defRPr/>
            </a:pPr>
            <a:fld id="{635D4F5E-4FD1-4139-92C2-04790934C344}" type="datetime1">
              <a:rPr lang="en-US" altLang="zh-CN" smtClean="0"/>
              <a:t>4/21/20</a:t>
            </a:fld>
            <a:endParaRPr lang="zh-CN" altLang="en-US"/>
          </a:p>
        </p:txBody>
      </p:sp>
      <p:sp>
        <p:nvSpPr>
          <p:cNvPr id="614" name="页脚占位符 613"/>
          <p:cNvSpPr>
            <a:spLocks noGrp="1"/>
          </p:cNvSpPr>
          <p:nvPr>
            <p:ph type="ftr" sz="quarter" idx="11"/>
          </p:nvPr>
        </p:nvSpPr>
        <p:spPr/>
        <p:txBody>
          <a:bodyPr/>
          <a:lstStyle/>
          <a:p>
            <a:pPr>
              <a:defRPr/>
            </a:pPr>
            <a:r>
              <a:rPr lang="zh-CN" altLang="en-US"/>
              <a:t>中国科学技术大学</a:t>
            </a:r>
          </a:p>
        </p:txBody>
      </p:sp>
      <p:sp>
        <p:nvSpPr>
          <p:cNvPr id="5325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A9921629-05AD-4FE7-83E1-72EC63D2A796}"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29</a:t>
            </a:fld>
            <a:endParaRPr lang="en-US" altLang="zh-CN" sz="1200">
              <a:solidFill>
                <a:srgbClr val="898989"/>
              </a:solidFill>
              <a:latin typeface="Calibri" panose="020F0502020204030204" pitchFamily="34" charset="0"/>
              <a:ea typeface="宋体" panose="02010600030101010101" pitchFamily="2" charset="-122"/>
            </a:endParaRPr>
          </a:p>
        </p:txBody>
      </p:sp>
      <p:grpSp>
        <p:nvGrpSpPr>
          <p:cNvPr id="1344514" name="Group 2"/>
          <p:cNvGrpSpPr>
            <a:grpSpLocks/>
          </p:cNvGrpSpPr>
          <p:nvPr/>
        </p:nvGrpSpPr>
        <p:grpSpPr bwMode="auto">
          <a:xfrm>
            <a:off x="685800" y="3414713"/>
            <a:ext cx="3276600" cy="1704975"/>
            <a:chOff x="432" y="2113"/>
            <a:chExt cx="2064" cy="1074"/>
          </a:xfrm>
        </p:grpSpPr>
        <p:grpSp>
          <p:nvGrpSpPr>
            <p:cNvPr id="53763" name="Group 3"/>
            <p:cNvGrpSpPr>
              <a:grpSpLocks/>
            </p:cNvGrpSpPr>
            <p:nvPr/>
          </p:nvGrpSpPr>
          <p:grpSpPr bwMode="auto">
            <a:xfrm>
              <a:off x="960" y="2284"/>
              <a:ext cx="1536" cy="903"/>
              <a:chOff x="480" y="2284"/>
              <a:chExt cx="1536" cy="903"/>
            </a:xfrm>
          </p:grpSpPr>
          <p:grpSp>
            <p:nvGrpSpPr>
              <p:cNvPr id="53765" name="Group 4"/>
              <p:cNvGrpSpPr>
                <a:grpSpLocks/>
              </p:cNvGrpSpPr>
              <p:nvPr/>
            </p:nvGrpSpPr>
            <p:grpSpPr bwMode="auto">
              <a:xfrm>
                <a:off x="1824" y="2284"/>
                <a:ext cx="192" cy="327"/>
                <a:chOff x="1824" y="2284"/>
                <a:chExt cx="192" cy="327"/>
              </a:xfrm>
            </p:grpSpPr>
            <p:sp>
              <p:nvSpPr>
                <p:cNvPr id="53860" name="Rectangle 5"/>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61" name="Oval 6"/>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sp>
            <p:nvSpPr>
              <p:cNvPr id="53766" name="Rectangle 7"/>
              <p:cNvSpPr>
                <a:spLocks noChangeArrowheads="1"/>
              </p:cNvSpPr>
              <p:nvPr/>
            </p:nvSpPr>
            <p:spPr bwMode="auto">
              <a:xfrm>
                <a:off x="480" y="2620"/>
                <a:ext cx="116" cy="23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nvGrpSpPr>
              <p:cNvPr id="53767" name="Group 8"/>
              <p:cNvGrpSpPr>
                <a:grpSpLocks/>
              </p:cNvGrpSpPr>
              <p:nvPr/>
            </p:nvGrpSpPr>
            <p:grpSpPr bwMode="auto">
              <a:xfrm>
                <a:off x="1824" y="2476"/>
                <a:ext cx="192" cy="327"/>
                <a:chOff x="1824" y="2284"/>
                <a:chExt cx="192" cy="327"/>
              </a:xfrm>
            </p:grpSpPr>
            <p:sp>
              <p:nvSpPr>
                <p:cNvPr id="53858" name="Rectangle 9"/>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59" name="Oval 10"/>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68" name="Group 11"/>
              <p:cNvGrpSpPr>
                <a:grpSpLocks/>
              </p:cNvGrpSpPr>
              <p:nvPr/>
            </p:nvGrpSpPr>
            <p:grpSpPr bwMode="auto">
              <a:xfrm>
                <a:off x="1824" y="2668"/>
                <a:ext cx="192" cy="327"/>
                <a:chOff x="1824" y="2284"/>
                <a:chExt cx="192" cy="327"/>
              </a:xfrm>
            </p:grpSpPr>
            <p:sp>
              <p:nvSpPr>
                <p:cNvPr id="53856" name="Rectangle 12"/>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57" name="Oval 13"/>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69" name="Group 14"/>
              <p:cNvGrpSpPr>
                <a:grpSpLocks/>
              </p:cNvGrpSpPr>
              <p:nvPr/>
            </p:nvGrpSpPr>
            <p:grpSpPr bwMode="auto">
              <a:xfrm>
                <a:off x="1824" y="2860"/>
                <a:ext cx="192" cy="327"/>
                <a:chOff x="1824" y="2284"/>
                <a:chExt cx="192" cy="327"/>
              </a:xfrm>
            </p:grpSpPr>
            <p:sp>
              <p:nvSpPr>
                <p:cNvPr id="53854" name="Rectangle 15"/>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55" name="Oval 16"/>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70" name="Group 17"/>
              <p:cNvGrpSpPr>
                <a:grpSpLocks/>
              </p:cNvGrpSpPr>
              <p:nvPr/>
            </p:nvGrpSpPr>
            <p:grpSpPr bwMode="auto">
              <a:xfrm>
                <a:off x="1632" y="2284"/>
                <a:ext cx="192" cy="327"/>
                <a:chOff x="1824" y="2284"/>
                <a:chExt cx="192" cy="327"/>
              </a:xfrm>
            </p:grpSpPr>
            <p:sp>
              <p:nvSpPr>
                <p:cNvPr id="53852" name="Rectangle 18"/>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53" name="Oval 19"/>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71" name="Group 20"/>
              <p:cNvGrpSpPr>
                <a:grpSpLocks/>
              </p:cNvGrpSpPr>
              <p:nvPr/>
            </p:nvGrpSpPr>
            <p:grpSpPr bwMode="auto">
              <a:xfrm>
                <a:off x="1632" y="2476"/>
                <a:ext cx="192" cy="327"/>
                <a:chOff x="1824" y="2284"/>
                <a:chExt cx="192" cy="327"/>
              </a:xfrm>
            </p:grpSpPr>
            <p:sp>
              <p:nvSpPr>
                <p:cNvPr id="53850" name="Rectangle 21"/>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51" name="Oval 22"/>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72" name="Group 23"/>
              <p:cNvGrpSpPr>
                <a:grpSpLocks/>
              </p:cNvGrpSpPr>
              <p:nvPr/>
            </p:nvGrpSpPr>
            <p:grpSpPr bwMode="auto">
              <a:xfrm>
                <a:off x="1632" y="2668"/>
                <a:ext cx="192" cy="327"/>
                <a:chOff x="1824" y="2284"/>
                <a:chExt cx="192" cy="327"/>
              </a:xfrm>
            </p:grpSpPr>
            <p:sp>
              <p:nvSpPr>
                <p:cNvPr id="53848" name="Rectangle 24"/>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49" name="Oval 25"/>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73" name="Group 26"/>
              <p:cNvGrpSpPr>
                <a:grpSpLocks/>
              </p:cNvGrpSpPr>
              <p:nvPr/>
            </p:nvGrpSpPr>
            <p:grpSpPr bwMode="auto">
              <a:xfrm>
                <a:off x="1632" y="2860"/>
                <a:ext cx="192" cy="327"/>
                <a:chOff x="1824" y="2284"/>
                <a:chExt cx="192" cy="327"/>
              </a:xfrm>
            </p:grpSpPr>
            <p:sp>
              <p:nvSpPr>
                <p:cNvPr id="53846" name="Rectangle 27"/>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47" name="Oval 28"/>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74" name="Group 29"/>
              <p:cNvGrpSpPr>
                <a:grpSpLocks/>
              </p:cNvGrpSpPr>
              <p:nvPr/>
            </p:nvGrpSpPr>
            <p:grpSpPr bwMode="auto">
              <a:xfrm>
                <a:off x="1440" y="2284"/>
                <a:ext cx="192" cy="327"/>
                <a:chOff x="1824" y="2284"/>
                <a:chExt cx="192" cy="327"/>
              </a:xfrm>
            </p:grpSpPr>
            <p:sp>
              <p:nvSpPr>
                <p:cNvPr id="53844" name="Rectangle 30"/>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45" name="Oval 31"/>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75" name="Group 32"/>
              <p:cNvGrpSpPr>
                <a:grpSpLocks/>
              </p:cNvGrpSpPr>
              <p:nvPr/>
            </p:nvGrpSpPr>
            <p:grpSpPr bwMode="auto">
              <a:xfrm>
                <a:off x="1440" y="2476"/>
                <a:ext cx="192" cy="327"/>
                <a:chOff x="1824" y="2284"/>
                <a:chExt cx="192" cy="327"/>
              </a:xfrm>
            </p:grpSpPr>
            <p:sp>
              <p:nvSpPr>
                <p:cNvPr id="53842" name="Rectangle 33"/>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43" name="Oval 34"/>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76" name="Group 35"/>
              <p:cNvGrpSpPr>
                <a:grpSpLocks/>
              </p:cNvGrpSpPr>
              <p:nvPr/>
            </p:nvGrpSpPr>
            <p:grpSpPr bwMode="auto">
              <a:xfrm>
                <a:off x="1440" y="2668"/>
                <a:ext cx="192" cy="327"/>
                <a:chOff x="1824" y="2284"/>
                <a:chExt cx="192" cy="327"/>
              </a:xfrm>
            </p:grpSpPr>
            <p:sp>
              <p:nvSpPr>
                <p:cNvPr id="53840" name="Rectangle 36"/>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41" name="Oval 37"/>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77" name="Group 38"/>
              <p:cNvGrpSpPr>
                <a:grpSpLocks/>
              </p:cNvGrpSpPr>
              <p:nvPr/>
            </p:nvGrpSpPr>
            <p:grpSpPr bwMode="auto">
              <a:xfrm>
                <a:off x="1440" y="2860"/>
                <a:ext cx="192" cy="327"/>
                <a:chOff x="1824" y="2284"/>
                <a:chExt cx="192" cy="327"/>
              </a:xfrm>
            </p:grpSpPr>
            <p:sp>
              <p:nvSpPr>
                <p:cNvPr id="53838" name="Rectangle 39"/>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39" name="Oval 40"/>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78" name="Group 41"/>
              <p:cNvGrpSpPr>
                <a:grpSpLocks/>
              </p:cNvGrpSpPr>
              <p:nvPr/>
            </p:nvGrpSpPr>
            <p:grpSpPr bwMode="auto">
              <a:xfrm>
                <a:off x="1248" y="2284"/>
                <a:ext cx="192" cy="327"/>
                <a:chOff x="1824" y="2284"/>
                <a:chExt cx="192" cy="327"/>
              </a:xfrm>
            </p:grpSpPr>
            <p:sp>
              <p:nvSpPr>
                <p:cNvPr id="53836" name="Rectangle 42"/>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37" name="Oval 43"/>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79" name="Group 44"/>
              <p:cNvGrpSpPr>
                <a:grpSpLocks/>
              </p:cNvGrpSpPr>
              <p:nvPr/>
            </p:nvGrpSpPr>
            <p:grpSpPr bwMode="auto">
              <a:xfrm>
                <a:off x="1248" y="2476"/>
                <a:ext cx="192" cy="327"/>
                <a:chOff x="1824" y="2284"/>
                <a:chExt cx="192" cy="327"/>
              </a:xfrm>
            </p:grpSpPr>
            <p:sp>
              <p:nvSpPr>
                <p:cNvPr id="53834" name="Rectangle 45"/>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35" name="Oval 46"/>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80" name="Group 47"/>
              <p:cNvGrpSpPr>
                <a:grpSpLocks/>
              </p:cNvGrpSpPr>
              <p:nvPr/>
            </p:nvGrpSpPr>
            <p:grpSpPr bwMode="auto">
              <a:xfrm>
                <a:off x="1248" y="2668"/>
                <a:ext cx="192" cy="327"/>
                <a:chOff x="1824" y="2284"/>
                <a:chExt cx="192" cy="327"/>
              </a:xfrm>
            </p:grpSpPr>
            <p:sp>
              <p:nvSpPr>
                <p:cNvPr id="53832" name="Rectangle 48"/>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33" name="Oval 49"/>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81" name="Group 50"/>
              <p:cNvGrpSpPr>
                <a:grpSpLocks/>
              </p:cNvGrpSpPr>
              <p:nvPr/>
            </p:nvGrpSpPr>
            <p:grpSpPr bwMode="auto">
              <a:xfrm>
                <a:off x="1248" y="2860"/>
                <a:ext cx="192" cy="327"/>
                <a:chOff x="1824" y="2284"/>
                <a:chExt cx="192" cy="327"/>
              </a:xfrm>
            </p:grpSpPr>
            <p:sp>
              <p:nvSpPr>
                <p:cNvPr id="53830" name="Rectangle 51"/>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31" name="Oval 52"/>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82" name="Group 53"/>
              <p:cNvGrpSpPr>
                <a:grpSpLocks/>
              </p:cNvGrpSpPr>
              <p:nvPr/>
            </p:nvGrpSpPr>
            <p:grpSpPr bwMode="auto">
              <a:xfrm>
                <a:off x="1056" y="2284"/>
                <a:ext cx="192" cy="327"/>
                <a:chOff x="1824" y="2284"/>
                <a:chExt cx="192" cy="327"/>
              </a:xfrm>
            </p:grpSpPr>
            <p:sp>
              <p:nvSpPr>
                <p:cNvPr id="53828" name="Rectangle 54"/>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29" name="Oval 55"/>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83" name="Group 56"/>
              <p:cNvGrpSpPr>
                <a:grpSpLocks/>
              </p:cNvGrpSpPr>
              <p:nvPr/>
            </p:nvGrpSpPr>
            <p:grpSpPr bwMode="auto">
              <a:xfrm>
                <a:off x="1056" y="2476"/>
                <a:ext cx="192" cy="327"/>
                <a:chOff x="1824" y="2284"/>
                <a:chExt cx="192" cy="327"/>
              </a:xfrm>
            </p:grpSpPr>
            <p:sp>
              <p:nvSpPr>
                <p:cNvPr id="53826" name="Rectangle 57"/>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27" name="Oval 58"/>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84" name="Group 59"/>
              <p:cNvGrpSpPr>
                <a:grpSpLocks/>
              </p:cNvGrpSpPr>
              <p:nvPr/>
            </p:nvGrpSpPr>
            <p:grpSpPr bwMode="auto">
              <a:xfrm>
                <a:off x="1056" y="2668"/>
                <a:ext cx="192" cy="327"/>
                <a:chOff x="1824" y="2284"/>
                <a:chExt cx="192" cy="327"/>
              </a:xfrm>
            </p:grpSpPr>
            <p:sp>
              <p:nvSpPr>
                <p:cNvPr id="53824" name="Rectangle 60"/>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25" name="Oval 61"/>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85" name="Group 62"/>
              <p:cNvGrpSpPr>
                <a:grpSpLocks/>
              </p:cNvGrpSpPr>
              <p:nvPr/>
            </p:nvGrpSpPr>
            <p:grpSpPr bwMode="auto">
              <a:xfrm>
                <a:off x="1056" y="2860"/>
                <a:ext cx="192" cy="327"/>
                <a:chOff x="1824" y="2284"/>
                <a:chExt cx="192" cy="327"/>
              </a:xfrm>
            </p:grpSpPr>
            <p:sp>
              <p:nvSpPr>
                <p:cNvPr id="53822" name="Rectangle 63"/>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23" name="Oval 64"/>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86" name="Group 65"/>
              <p:cNvGrpSpPr>
                <a:grpSpLocks/>
              </p:cNvGrpSpPr>
              <p:nvPr/>
            </p:nvGrpSpPr>
            <p:grpSpPr bwMode="auto">
              <a:xfrm>
                <a:off x="864" y="2284"/>
                <a:ext cx="192" cy="327"/>
                <a:chOff x="1824" y="2284"/>
                <a:chExt cx="192" cy="327"/>
              </a:xfrm>
            </p:grpSpPr>
            <p:sp>
              <p:nvSpPr>
                <p:cNvPr id="53820" name="Rectangle 66"/>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21" name="Oval 67"/>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87" name="Group 68"/>
              <p:cNvGrpSpPr>
                <a:grpSpLocks/>
              </p:cNvGrpSpPr>
              <p:nvPr/>
            </p:nvGrpSpPr>
            <p:grpSpPr bwMode="auto">
              <a:xfrm>
                <a:off x="864" y="2476"/>
                <a:ext cx="192" cy="327"/>
                <a:chOff x="1824" y="2284"/>
                <a:chExt cx="192" cy="327"/>
              </a:xfrm>
            </p:grpSpPr>
            <p:sp>
              <p:nvSpPr>
                <p:cNvPr id="53818" name="Rectangle 69"/>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19" name="Oval 70"/>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88" name="Group 71"/>
              <p:cNvGrpSpPr>
                <a:grpSpLocks/>
              </p:cNvGrpSpPr>
              <p:nvPr/>
            </p:nvGrpSpPr>
            <p:grpSpPr bwMode="auto">
              <a:xfrm>
                <a:off x="864" y="2668"/>
                <a:ext cx="192" cy="327"/>
                <a:chOff x="1824" y="2284"/>
                <a:chExt cx="192" cy="327"/>
              </a:xfrm>
            </p:grpSpPr>
            <p:sp>
              <p:nvSpPr>
                <p:cNvPr id="53816" name="Rectangle 72"/>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17" name="Oval 73"/>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89" name="Group 74"/>
              <p:cNvGrpSpPr>
                <a:grpSpLocks/>
              </p:cNvGrpSpPr>
              <p:nvPr/>
            </p:nvGrpSpPr>
            <p:grpSpPr bwMode="auto">
              <a:xfrm>
                <a:off x="864" y="2860"/>
                <a:ext cx="192" cy="327"/>
                <a:chOff x="1824" y="2284"/>
                <a:chExt cx="192" cy="327"/>
              </a:xfrm>
            </p:grpSpPr>
            <p:sp>
              <p:nvSpPr>
                <p:cNvPr id="53814" name="Rectangle 75"/>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15" name="Oval 76"/>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90" name="Group 77"/>
              <p:cNvGrpSpPr>
                <a:grpSpLocks/>
              </p:cNvGrpSpPr>
              <p:nvPr/>
            </p:nvGrpSpPr>
            <p:grpSpPr bwMode="auto">
              <a:xfrm>
                <a:off x="672" y="2284"/>
                <a:ext cx="192" cy="327"/>
                <a:chOff x="1824" y="2284"/>
                <a:chExt cx="192" cy="327"/>
              </a:xfrm>
            </p:grpSpPr>
            <p:sp>
              <p:nvSpPr>
                <p:cNvPr id="53812" name="Rectangle 78"/>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13" name="Oval 79"/>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91" name="Group 80"/>
              <p:cNvGrpSpPr>
                <a:grpSpLocks/>
              </p:cNvGrpSpPr>
              <p:nvPr/>
            </p:nvGrpSpPr>
            <p:grpSpPr bwMode="auto">
              <a:xfrm>
                <a:off x="672" y="2476"/>
                <a:ext cx="192" cy="327"/>
                <a:chOff x="1824" y="2284"/>
                <a:chExt cx="192" cy="327"/>
              </a:xfrm>
            </p:grpSpPr>
            <p:sp>
              <p:nvSpPr>
                <p:cNvPr id="53810" name="Rectangle 81"/>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11" name="Oval 82"/>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92" name="Group 83"/>
              <p:cNvGrpSpPr>
                <a:grpSpLocks/>
              </p:cNvGrpSpPr>
              <p:nvPr/>
            </p:nvGrpSpPr>
            <p:grpSpPr bwMode="auto">
              <a:xfrm>
                <a:off x="672" y="2668"/>
                <a:ext cx="192" cy="327"/>
                <a:chOff x="1824" y="2284"/>
                <a:chExt cx="192" cy="327"/>
              </a:xfrm>
            </p:grpSpPr>
            <p:sp>
              <p:nvSpPr>
                <p:cNvPr id="53808" name="Rectangle 84"/>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09" name="Oval 85"/>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93" name="Group 86"/>
              <p:cNvGrpSpPr>
                <a:grpSpLocks/>
              </p:cNvGrpSpPr>
              <p:nvPr/>
            </p:nvGrpSpPr>
            <p:grpSpPr bwMode="auto">
              <a:xfrm>
                <a:off x="672" y="2860"/>
                <a:ext cx="192" cy="327"/>
                <a:chOff x="1824" y="2284"/>
                <a:chExt cx="192" cy="327"/>
              </a:xfrm>
            </p:grpSpPr>
            <p:sp>
              <p:nvSpPr>
                <p:cNvPr id="53806" name="Rectangle 87"/>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07" name="Oval 88"/>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94" name="Group 89"/>
              <p:cNvGrpSpPr>
                <a:grpSpLocks/>
              </p:cNvGrpSpPr>
              <p:nvPr/>
            </p:nvGrpSpPr>
            <p:grpSpPr bwMode="auto">
              <a:xfrm>
                <a:off x="480" y="2284"/>
                <a:ext cx="192" cy="327"/>
                <a:chOff x="1824" y="2284"/>
                <a:chExt cx="192" cy="327"/>
              </a:xfrm>
            </p:grpSpPr>
            <p:sp>
              <p:nvSpPr>
                <p:cNvPr id="53804" name="Rectangle 90"/>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05" name="Oval 91"/>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95" name="Group 92"/>
              <p:cNvGrpSpPr>
                <a:grpSpLocks/>
              </p:cNvGrpSpPr>
              <p:nvPr/>
            </p:nvGrpSpPr>
            <p:grpSpPr bwMode="auto">
              <a:xfrm>
                <a:off x="480" y="2476"/>
                <a:ext cx="192" cy="327"/>
                <a:chOff x="1824" y="2284"/>
                <a:chExt cx="192" cy="327"/>
              </a:xfrm>
            </p:grpSpPr>
            <p:sp>
              <p:nvSpPr>
                <p:cNvPr id="53802" name="Rectangle 93"/>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03" name="Oval 94"/>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96" name="Group 95"/>
              <p:cNvGrpSpPr>
                <a:grpSpLocks/>
              </p:cNvGrpSpPr>
              <p:nvPr/>
            </p:nvGrpSpPr>
            <p:grpSpPr bwMode="auto">
              <a:xfrm>
                <a:off x="480" y="2668"/>
                <a:ext cx="192" cy="327"/>
                <a:chOff x="1824" y="2284"/>
                <a:chExt cx="192" cy="327"/>
              </a:xfrm>
            </p:grpSpPr>
            <p:sp>
              <p:nvSpPr>
                <p:cNvPr id="53800" name="Rectangle 96"/>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801" name="Oval 97"/>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797" name="Group 98"/>
              <p:cNvGrpSpPr>
                <a:grpSpLocks/>
              </p:cNvGrpSpPr>
              <p:nvPr/>
            </p:nvGrpSpPr>
            <p:grpSpPr bwMode="auto">
              <a:xfrm>
                <a:off x="480" y="2860"/>
                <a:ext cx="192" cy="327"/>
                <a:chOff x="1824" y="2284"/>
                <a:chExt cx="192" cy="327"/>
              </a:xfrm>
            </p:grpSpPr>
            <p:sp>
              <p:nvSpPr>
                <p:cNvPr id="53798" name="Rectangle 99"/>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99" name="Oval 100"/>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sp>
          <p:nvSpPr>
            <p:cNvPr id="53764" name="AutoShape 101"/>
            <p:cNvSpPr>
              <a:spLocks noChangeArrowheads="1"/>
            </p:cNvSpPr>
            <p:nvPr/>
          </p:nvSpPr>
          <p:spPr bwMode="auto">
            <a:xfrm>
              <a:off x="432" y="2113"/>
              <a:ext cx="529" cy="462"/>
            </a:xfrm>
            <a:prstGeom prst="rightArrow">
              <a:avLst>
                <a:gd name="adj1" fmla="val 50000"/>
                <a:gd name="adj2" fmla="val 30825"/>
              </a:avLst>
            </a:prstGeom>
            <a:solidFill>
              <a:schemeClr val="bg1"/>
            </a:solidFill>
            <a:ln w="38100">
              <a:solidFill>
                <a:schemeClr val="tx1"/>
              </a:solidFill>
              <a:miter lim="800000"/>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load</a:t>
              </a:r>
            </a:p>
          </p:txBody>
        </p:sp>
      </p:grpSp>
      <p:grpSp>
        <p:nvGrpSpPr>
          <p:cNvPr id="1344616" name="Group 104"/>
          <p:cNvGrpSpPr>
            <a:grpSpLocks/>
          </p:cNvGrpSpPr>
          <p:nvPr/>
        </p:nvGrpSpPr>
        <p:grpSpPr bwMode="auto">
          <a:xfrm>
            <a:off x="685800" y="2244725"/>
            <a:ext cx="3276600" cy="1655763"/>
            <a:chOff x="432" y="1376"/>
            <a:chExt cx="2064" cy="1043"/>
          </a:xfrm>
        </p:grpSpPr>
        <p:grpSp>
          <p:nvGrpSpPr>
            <p:cNvPr id="53664" name="Group 105"/>
            <p:cNvGrpSpPr>
              <a:grpSpLocks/>
            </p:cNvGrpSpPr>
            <p:nvPr/>
          </p:nvGrpSpPr>
          <p:grpSpPr bwMode="auto">
            <a:xfrm>
              <a:off x="960" y="1516"/>
              <a:ext cx="1536" cy="903"/>
              <a:chOff x="480" y="1516"/>
              <a:chExt cx="1536" cy="903"/>
            </a:xfrm>
          </p:grpSpPr>
          <p:grpSp>
            <p:nvGrpSpPr>
              <p:cNvPr id="53666" name="Group 106"/>
              <p:cNvGrpSpPr>
                <a:grpSpLocks/>
              </p:cNvGrpSpPr>
              <p:nvPr/>
            </p:nvGrpSpPr>
            <p:grpSpPr bwMode="auto">
              <a:xfrm>
                <a:off x="1824" y="1516"/>
                <a:ext cx="192" cy="327"/>
                <a:chOff x="1824" y="1516"/>
                <a:chExt cx="192" cy="327"/>
              </a:xfrm>
            </p:grpSpPr>
            <p:sp>
              <p:nvSpPr>
                <p:cNvPr id="53761" name="Rectangle 107"/>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62" name="Oval 108"/>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sp>
            <p:nvSpPr>
              <p:cNvPr id="53667" name="Rectangle 109"/>
              <p:cNvSpPr>
                <a:spLocks noChangeArrowheads="1"/>
              </p:cNvSpPr>
              <p:nvPr/>
            </p:nvSpPr>
            <p:spPr bwMode="auto">
              <a:xfrm>
                <a:off x="480" y="1852"/>
                <a:ext cx="116" cy="23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nvGrpSpPr>
              <p:cNvPr id="53668" name="Group 110"/>
              <p:cNvGrpSpPr>
                <a:grpSpLocks/>
              </p:cNvGrpSpPr>
              <p:nvPr/>
            </p:nvGrpSpPr>
            <p:grpSpPr bwMode="auto">
              <a:xfrm>
                <a:off x="1824" y="1708"/>
                <a:ext cx="192" cy="327"/>
                <a:chOff x="1824" y="1516"/>
                <a:chExt cx="192" cy="327"/>
              </a:xfrm>
            </p:grpSpPr>
            <p:sp>
              <p:nvSpPr>
                <p:cNvPr id="53759" name="Rectangle 111"/>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60" name="Oval 112"/>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69" name="Group 113"/>
              <p:cNvGrpSpPr>
                <a:grpSpLocks/>
              </p:cNvGrpSpPr>
              <p:nvPr/>
            </p:nvGrpSpPr>
            <p:grpSpPr bwMode="auto">
              <a:xfrm>
                <a:off x="1824" y="1900"/>
                <a:ext cx="192" cy="327"/>
                <a:chOff x="1824" y="1516"/>
                <a:chExt cx="192" cy="327"/>
              </a:xfrm>
            </p:grpSpPr>
            <p:sp>
              <p:nvSpPr>
                <p:cNvPr id="53757" name="Rectangle 114"/>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58" name="Oval 115"/>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70" name="Group 116"/>
              <p:cNvGrpSpPr>
                <a:grpSpLocks/>
              </p:cNvGrpSpPr>
              <p:nvPr/>
            </p:nvGrpSpPr>
            <p:grpSpPr bwMode="auto">
              <a:xfrm>
                <a:off x="1824" y="2092"/>
                <a:ext cx="192" cy="327"/>
                <a:chOff x="1824" y="1516"/>
                <a:chExt cx="192" cy="327"/>
              </a:xfrm>
            </p:grpSpPr>
            <p:sp>
              <p:nvSpPr>
                <p:cNvPr id="53755" name="Rectangle 117"/>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56" name="Oval 118"/>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71" name="Group 119"/>
              <p:cNvGrpSpPr>
                <a:grpSpLocks/>
              </p:cNvGrpSpPr>
              <p:nvPr/>
            </p:nvGrpSpPr>
            <p:grpSpPr bwMode="auto">
              <a:xfrm>
                <a:off x="1632" y="1516"/>
                <a:ext cx="192" cy="327"/>
                <a:chOff x="1824" y="1516"/>
                <a:chExt cx="192" cy="327"/>
              </a:xfrm>
            </p:grpSpPr>
            <p:sp>
              <p:nvSpPr>
                <p:cNvPr id="53753" name="Rectangle 120"/>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54" name="Oval 121"/>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72" name="Group 122"/>
              <p:cNvGrpSpPr>
                <a:grpSpLocks/>
              </p:cNvGrpSpPr>
              <p:nvPr/>
            </p:nvGrpSpPr>
            <p:grpSpPr bwMode="auto">
              <a:xfrm>
                <a:off x="1632" y="1708"/>
                <a:ext cx="192" cy="327"/>
                <a:chOff x="1824" y="1516"/>
                <a:chExt cx="192" cy="327"/>
              </a:xfrm>
            </p:grpSpPr>
            <p:sp>
              <p:nvSpPr>
                <p:cNvPr id="53751" name="Rectangle 123"/>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52" name="Oval 124"/>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73" name="Group 125"/>
              <p:cNvGrpSpPr>
                <a:grpSpLocks/>
              </p:cNvGrpSpPr>
              <p:nvPr/>
            </p:nvGrpSpPr>
            <p:grpSpPr bwMode="auto">
              <a:xfrm>
                <a:off x="1632" y="1900"/>
                <a:ext cx="192" cy="327"/>
                <a:chOff x="1824" y="1516"/>
                <a:chExt cx="192" cy="327"/>
              </a:xfrm>
            </p:grpSpPr>
            <p:sp>
              <p:nvSpPr>
                <p:cNvPr id="53749" name="Rectangle 126"/>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50" name="Oval 127"/>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74" name="Group 128"/>
              <p:cNvGrpSpPr>
                <a:grpSpLocks/>
              </p:cNvGrpSpPr>
              <p:nvPr/>
            </p:nvGrpSpPr>
            <p:grpSpPr bwMode="auto">
              <a:xfrm>
                <a:off x="1632" y="2092"/>
                <a:ext cx="192" cy="327"/>
                <a:chOff x="1824" y="1516"/>
                <a:chExt cx="192" cy="327"/>
              </a:xfrm>
            </p:grpSpPr>
            <p:sp>
              <p:nvSpPr>
                <p:cNvPr id="53747" name="Rectangle 129"/>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48" name="Oval 130"/>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75" name="Group 131"/>
              <p:cNvGrpSpPr>
                <a:grpSpLocks/>
              </p:cNvGrpSpPr>
              <p:nvPr/>
            </p:nvGrpSpPr>
            <p:grpSpPr bwMode="auto">
              <a:xfrm>
                <a:off x="1440" y="1516"/>
                <a:ext cx="192" cy="327"/>
                <a:chOff x="1824" y="1516"/>
                <a:chExt cx="192" cy="327"/>
              </a:xfrm>
            </p:grpSpPr>
            <p:sp>
              <p:nvSpPr>
                <p:cNvPr id="53745" name="Rectangle 132"/>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46" name="Oval 133"/>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76" name="Group 134"/>
              <p:cNvGrpSpPr>
                <a:grpSpLocks/>
              </p:cNvGrpSpPr>
              <p:nvPr/>
            </p:nvGrpSpPr>
            <p:grpSpPr bwMode="auto">
              <a:xfrm>
                <a:off x="1440" y="1708"/>
                <a:ext cx="192" cy="327"/>
                <a:chOff x="1824" y="1516"/>
                <a:chExt cx="192" cy="327"/>
              </a:xfrm>
            </p:grpSpPr>
            <p:sp>
              <p:nvSpPr>
                <p:cNvPr id="53743" name="Rectangle 135"/>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44" name="Oval 136"/>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77" name="Group 137"/>
              <p:cNvGrpSpPr>
                <a:grpSpLocks/>
              </p:cNvGrpSpPr>
              <p:nvPr/>
            </p:nvGrpSpPr>
            <p:grpSpPr bwMode="auto">
              <a:xfrm>
                <a:off x="1440" y="1900"/>
                <a:ext cx="192" cy="327"/>
                <a:chOff x="1824" y="1516"/>
                <a:chExt cx="192" cy="327"/>
              </a:xfrm>
            </p:grpSpPr>
            <p:sp>
              <p:nvSpPr>
                <p:cNvPr id="53741" name="Rectangle 138"/>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42" name="Oval 139"/>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78" name="Group 140"/>
              <p:cNvGrpSpPr>
                <a:grpSpLocks/>
              </p:cNvGrpSpPr>
              <p:nvPr/>
            </p:nvGrpSpPr>
            <p:grpSpPr bwMode="auto">
              <a:xfrm>
                <a:off x="1440" y="2092"/>
                <a:ext cx="192" cy="327"/>
                <a:chOff x="1824" y="1516"/>
                <a:chExt cx="192" cy="327"/>
              </a:xfrm>
            </p:grpSpPr>
            <p:sp>
              <p:nvSpPr>
                <p:cNvPr id="53739" name="Rectangle 141"/>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40" name="Oval 142"/>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79" name="Group 143"/>
              <p:cNvGrpSpPr>
                <a:grpSpLocks/>
              </p:cNvGrpSpPr>
              <p:nvPr/>
            </p:nvGrpSpPr>
            <p:grpSpPr bwMode="auto">
              <a:xfrm>
                <a:off x="1248" y="1516"/>
                <a:ext cx="192" cy="327"/>
                <a:chOff x="1824" y="1516"/>
                <a:chExt cx="192" cy="327"/>
              </a:xfrm>
            </p:grpSpPr>
            <p:sp>
              <p:nvSpPr>
                <p:cNvPr id="53737" name="Rectangle 144"/>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38" name="Oval 145"/>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80" name="Group 146"/>
              <p:cNvGrpSpPr>
                <a:grpSpLocks/>
              </p:cNvGrpSpPr>
              <p:nvPr/>
            </p:nvGrpSpPr>
            <p:grpSpPr bwMode="auto">
              <a:xfrm>
                <a:off x="1248" y="1708"/>
                <a:ext cx="192" cy="327"/>
                <a:chOff x="1824" y="1516"/>
                <a:chExt cx="192" cy="327"/>
              </a:xfrm>
            </p:grpSpPr>
            <p:sp>
              <p:nvSpPr>
                <p:cNvPr id="53735" name="Rectangle 147"/>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36" name="Oval 148"/>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81" name="Group 149"/>
              <p:cNvGrpSpPr>
                <a:grpSpLocks/>
              </p:cNvGrpSpPr>
              <p:nvPr/>
            </p:nvGrpSpPr>
            <p:grpSpPr bwMode="auto">
              <a:xfrm>
                <a:off x="1248" y="1900"/>
                <a:ext cx="192" cy="327"/>
                <a:chOff x="1824" y="1516"/>
                <a:chExt cx="192" cy="327"/>
              </a:xfrm>
            </p:grpSpPr>
            <p:sp>
              <p:nvSpPr>
                <p:cNvPr id="53733" name="Rectangle 150"/>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34" name="Oval 151"/>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82" name="Group 152"/>
              <p:cNvGrpSpPr>
                <a:grpSpLocks/>
              </p:cNvGrpSpPr>
              <p:nvPr/>
            </p:nvGrpSpPr>
            <p:grpSpPr bwMode="auto">
              <a:xfrm>
                <a:off x="1248" y="2092"/>
                <a:ext cx="192" cy="327"/>
                <a:chOff x="1824" y="1516"/>
                <a:chExt cx="192" cy="327"/>
              </a:xfrm>
            </p:grpSpPr>
            <p:sp>
              <p:nvSpPr>
                <p:cNvPr id="53731" name="Rectangle 153"/>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32" name="Oval 154"/>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83" name="Group 155"/>
              <p:cNvGrpSpPr>
                <a:grpSpLocks/>
              </p:cNvGrpSpPr>
              <p:nvPr/>
            </p:nvGrpSpPr>
            <p:grpSpPr bwMode="auto">
              <a:xfrm>
                <a:off x="1056" y="1516"/>
                <a:ext cx="192" cy="327"/>
                <a:chOff x="1824" y="1516"/>
                <a:chExt cx="192" cy="327"/>
              </a:xfrm>
            </p:grpSpPr>
            <p:sp>
              <p:nvSpPr>
                <p:cNvPr id="53729" name="Rectangle 156"/>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30" name="Oval 157"/>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84" name="Group 158"/>
              <p:cNvGrpSpPr>
                <a:grpSpLocks/>
              </p:cNvGrpSpPr>
              <p:nvPr/>
            </p:nvGrpSpPr>
            <p:grpSpPr bwMode="auto">
              <a:xfrm>
                <a:off x="1056" y="1708"/>
                <a:ext cx="192" cy="327"/>
                <a:chOff x="1824" y="1516"/>
                <a:chExt cx="192" cy="327"/>
              </a:xfrm>
            </p:grpSpPr>
            <p:sp>
              <p:nvSpPr>
                <p:cNvPr id="53727" name="Rectangle 159"/>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28" name="Oval 160"/>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85" name="Group 161"/>
              <p:cNvGrpSpPr>
                <a:grpSpLocks/>
              </p:cNvGrpSpPr>
              <p:nvPr/>
            </p:nvGrpSpPr>
            <p:grpSpPr bwMode="auto">
              <a:xfrm>
                <a:off x="1056" y="1900"/>
                <a:ext cx="192" cy="327"/>
                <a:chOff x="1824" y="1516"/>
                <a:chExt cx="192" cy="327"/>
              </a:xfrm>
            </p:grpSpPr>
            <p:sp>
              <p:nvSpPr>
                <p:cNvPr id="53725" name="Rectangle 162"/>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26" name="Oval 163"/>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86" name="Group 164"/>
              <p:cNvGrpSpPr>
                <a:grpSpLocks/>
              </p:cNvGrpSpPr>
              <p:nvPr/>
            </p:nvGrpSpPr>
            <p:grpSpPr bwMode="auto">
              <a:xfrm>
                <a:off x="1056" y="2092"/>
                <a:ext cx="192" cy="327"/>
                <a:chOff x="1824" y="1516"/>
                <a:chExt cx="192" cy="327"/>
              </a:xfrm>
            </p:grpSpPr>
            <p:sp>
              <p:nvSpPr>
                <p:cNvPr id="53723" name="Rectangle 165"/>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24" name="Oval 166"/>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87" name="Group 167"/>
              <p:cNvGrpSpPr>
                <a:grpSpLocks/>
              </p:cNvGrpSpPr>
              <p:nvPr/>
            </p:nvGrpSpPr>
            <p:grpSpPr bwMode="auto">
              <a:xfrm>
                <a:off x="864" y="1516"/>
                <a:ext cx="192" cy="327"/>
                <a:chOff x="1824" y="1516"/>
                <a:chExt cx="192" cy="327"/>
              </a:xfrm>
            </p:grpSpPr>
            <p:sp>
              <p:nvSpPr>
                <p:cNvPr id="53721" name="Rectangle 168"/>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22" name="Oval 169"/>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88" name="Group 170"/>
              <p:cNvGrpSpPr>
                <a:grpSpLocks/>
              </p:cNvGrpSpPr>
              <p:nvPr/>
            </p:nvGrpSpPr>
            <p:grpSpPr bwMode="auto">
              <a:xfrm>
                <a:off x="864" y="1708"/>
                <a:ext cx="192" cy="327"/>
                <a:chOff x="1824" y="1516"/>
                <a:chExt cx="192" cy="327"/>
              </a:xfrm>
            </p:grpSpPr>
            <p:sp>
              <p:nvSpPr>
                <p:cNvPr id="53719" name="Rectangle 171"/>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20" name="Oval 172"/>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89" name="Group 173"/>
              <p:cNvGrpSpPr>
                <a:grpSpLocks/>
              </p:cNvGrpSpPr>
              <p:nvPr/>
            </p:nvGrpSpPr>
            <p:grpSpPr bwMode="auto">
              <a:xfrm>
                <a:off x="864" y="1900"/>
                <a:ext cx="192" cy="327"/>
                <a:chOff x="1824" y="1516"/>
                <a:chExt cx="192" cy="327"/>
              </a:xfrm>
            </p:grpSpPr>
            <p:sp>
              <p:nvSpPr>
                <p:cNvPr id="53717" name="Rectangle 174"/>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18" name="Oval 175"/>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90" name="Group 176"/>
              <p:cNvGrpSpPr>
                <a:grpSpLocks/>
              </p:cNvGrpSpPr>
              <p:nvPr/>
            </p:nvGrpSpPr>
            <p:grpSpPr bwMode="auto">
              <a:xfrm>
                <a:off x="864" y="2092"/>
                <a:ext cx="192" cy="327"/>
                <a:chOff x="1824" y="1516"/>
                <a:chExt cx="192" cy="327"/>
              </a:xfrm>
            </p:grpSpPr>
            <p:sp>
              <p:nvSpPr>
                <p:cNvPr id="53715" name="Rectangle 177"/>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16" name="Oval 178"/>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91" name="Group 179"/>
              <p:cNvGrpSpPr>
                <a:grpSpLocks/>
              </p:cNvGrpSpPr>
              <p:nvPr/>
            </p:nvGrpSpPr>
            <p:grpSpPr bwMode="auto">
              <a:xfrm>
                <a:off x="672" y="1516"/>
                <a:ext cx="192" cy="327"/>
                <a:chOff x="1824" y="1516"/>
                <a:chExt cx="192" cy="327"/>
              </a:xfrm>
            </p:grpSpPr>
            <p:sp>
              <p:nvSpPr>
                <p:cNvPr id="53713" name="Rectangle 180"/>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14" name="Oval 181"/>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92" name="Group 182"/>
              <p:cNvGrpSpPr>
                <a:grpSpLocks/>
              </p:cNvGrpSpPr>
              <p:nvPr/>
            </p:nvGrpSpPr>
            <p:grpSpPr bwMode="auto">
              <a:xfrm>
                <a:off x="672" y="1708"/>
                <a:ext cx="192" cy="327"/>
                <a:chOff x="1824" y="1516"/>
                <a:chExt cx="192" cy="327"/>
              </a:xfrm>
            </p:grpSpPr>
            <p:sp>
              <p:nvSpPr>
                <p:cNvPr id="53711" name="Rectangle 183"/>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12" name="Oval 184"/>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93" name="Group 185"/>
              <p:cNvGrpSpPr>
                <a:grpSpLocks/>
              </p:cNvGrpSpPr>
              <p:nvPr/>
            </p:nvGrpSpPr>
            <p:grpSpPr bwMode="auto">
              <a:xfrm>
                <a:off x="672" y="1900"/>
                <a:ext cx="192" cy="327"/>
                <a:chOff x="1824" y="1516"/>
                <a:chExt cx="192" cy="327"/>
              </a:xfrm>
            </p:grpSpPr>
            <p:sp>
              <p:nvSpPr>
                <p:cNvPr id="53709" name="Rectangle 186"/>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10" name="Oval 187"/>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94" name="Group 188"/>
              <p:cNvGrpSpPr>
                <a:grpSpLocks/>
              </p:cNvGrpSpPr>
              <p:nvPr/>
            </p:nvGrpSpPr>
            <p:grpSpPr bwMode="auto">
              <a:xfrm>
                <a:off x="672" y="2092"/>
                <a:ext cx="192" cy="327"/>
                <a:chOff x="1824" y="1516"/>
                <a:chExt cx="192" cy="327"/>
              </a:xfrm>
            </p:grpSpPr>
            <p:sp>
              <p:nvSpPr>
                <p:cNvPr id="53707" name="Rectangle 189"/>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08" name="Oval 190"/>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95" name="Group 191"/>
              <p:cNvGrpSpPr>
                <a:grpSpLocks/>
              </p:cNvGrpSpPr>
              <p:nvPr/>
            </p:nvGrpSpPr>
            <p:grpSpPr bwMode="auto">
              <a:xfrm>
                <a:off x="480" y="1516"/>
                <a:ext cx="192" cy="327"/>
                <a:chOff x="1824" y="1516"/>
                <a:chExt cx="192" cy="327"/>
              </a:xfrm>
            </p:grpSpPr>
            <p:sp>
              <p:nvSpPr>
                <p:cNvPr id="53705" name="Rectangle 192"/>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06" name="Oval 193"/>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96" name="Group 194"/>
              <p:cNvGrpSpPr>
                <a:grpSpLocks/>
              </p:cNvGrpSpPr>
              <p:nvPr/>
            </p:nvGrpSpPr>
            <p:grpSpPr bwMode="auto">
              <a:xfrm>
                <a:off x="480" y="1708"/>
                <a:ext cx="192" cy="327"/>
                <a:chOff x="1824" y="1516"/>
                <a:chExt cx="192" cy="327"/>
              </a:xfrm>
            </p:grpSpPr>
            <p:sp>
              <p:nvSpPr>
                <p:cNvPr id="53703" name="Rectangle 195"/>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04" name="Oval 196"/>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97" name="Group 197"/>
              <p:cNvGrpSpPr>
                <a:grpSpLocks/>
              </p:cNvGrpSpPr>
              <p:nvPr/>
            </p:nvGrpSpPr>
            <p:grpSpPr bwMode="auto">
              <a:xfrm>
                <a:off x="480" y="1900"/>
                <a:ext cx="192" cy="327"/>
                <a:chOff x="1824" y="1516"/>
                <a:chExt cx="192" cy="327"/>
              </a:xfrm>
            </p:grpSpPr>
            <p:sp>
              <p:nvSpPr>
                <p:cNvPr id="53701" name="Rectangle 198"/>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02" name="Oval 199"/>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698" name="Group 200"/>
              <p:cNvGrpSpPr>
                <a:grpSpLocks/>
              </p:cNvGrpSpPr>
              <p:nvPr/>
            </p:nvGrpSpPr>
            <p:grpSpPr bwMode="auto">
              <a:xfrm>
                <a:off x="480" y="2092"/>
                <a:ext cx="192" cy="327"/>
                <a:chOff x="1824" y="1516"/>
                <a:chExt cx="192" cy="327"/>
              </a:xfrm>
            </p:grpSpPr>
            <p:sp>
              <p:nvSpPr>
                <p:cNvPr id="53699" name="Rectangle 201"/>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700" name="Oval 202"/>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sp>
          <p:nvSpPr>
            <p:cNvPr id="53665" name="AutoShape 203"/>
            <p:cNvSpPr>
              <a:spLocks noChangeArrowheads="1"/>
            </p:cNvSpPr>
            <p:nvPr/>
          </p:nvSpPr>
          <p:spPr bwMode="auto">
            <a:xfrm>
              <a:off x="432" y="1376"/>
              <a:ext cx="529" cy="462"/>
            </a:xfrm>
            <a:prstGeom prst="rightArrow">
              <a:avLst>
                <a:gd name="adj1" fmla="val 50000"/>
                <a:gd name="adj2" fmla="val 30825"/>
              </a:avLst>
            </a:prstGeom>
            <a:solidFill>
              <a:schemeClr val="bg1"/>
            </a:solidFill>
            <a:ln w="38100">
              <a:solidFill>
                <a:schemeClr val="tx1"/>
              </a:solidFill>
              <a:miter lim="800000"/>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load</a:t>
              </a:r>
            </a:p>
          </p:txBody>
        </p:sp>
      </p:grpSp>
      <p:grpSp>
        <p:nvGrpSpPr>
          <p:cNvPr id="1344716" name="Group 204"/>
          <p:cNvGrpSpPr>
            <a:grpSpLocks/>
          </p:cNvGrpSpPr>
          <p:nvPr/>
        </p:nvGrpSpPr>
        <p:grpSpPr bwMode="auto">
          <a:xfrm>
            <a:off x="3200400" y="2500313"/>
            <a:ext cx="3200400" cy="1631950"/>
            <a:chOff x="2016" y="1537"/>
            <a:chExt cx="2016" cy="1028"/>
          </a:xfrm>
        </p:grpSpPr>
        <p:grpSp>
          <p:nvGrpSpPr>
            <p:cNvPr id="53565" name="Group 205"/>
            <p:cNvGrpSpPr>
              <a:grpSpLocks/>
            </p:cNvGrpSpPr>
            <p:nvPr/>
          </p:nvGrpSpPr>
          <p:grpSpPr bwMode="auto">
            <a:xfrm>
              <a:off x="2496" y="1756"/>
              <a:ext cx="1536" cy="809"/>
              <a:chOff x="2016" y="1756"/>
              <a:chExt cx="1536" cy="809"/>
            </a:xfrm>
          </p:grpSpPr>
          <p:grpSp>
            <p:nvGrpSpPr>
              <p:cNvPr id="53567" name="Group 206"/>
              <p:cNvGrpSpPr>
                <a:grpSpLocks/>
              </p:cNvGrpSpPr>
              <p:nvPr/>
            </p:nvGrpSpPr>
            <p:grpSpPr bwMode="auto">
              <a:xfrm>
                <a:off x="2016" y="1756"/>
                <a:ext cx="192" cy="233"/>
                <a:chOff x="2016" y="1756"/>
                <a:chExt cx="192" cy="233"/>
              </a:xfrm>
            </p:grpSpPr>
            <p:sp>
              <p:nvSpPr>
                <p:cNvPr id="53662" name="Rectangle 207"/>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63" name="Freeform 208"/>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sp>
            <p:nvSpPr>
              <p:cNvPr id="53568" name="Rectangle 209"/>
              <p:cNvSpPr>
                <a:spLocks noChangeArrowheads="1"/>
              </p:cNvSpPr>
              <p:nvPr/>
            </p:nvSpPr>
            <p:spPr bwMode="auto">
              <a:xfrm>
                <a:off x="2016" y="2044"/>
                <a:ext cx="116" cy="23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nvGrpSpPr>
              <p:cNvPr id="53569" name="Group 210"/>
              <p:cNvGrpSpPr>
                <a:grpSpLocks/>
              </p:cNvGrpSpPr>
              <p:nvPr/>
            </p:nvGrpSpPr>
            <p:grpSpPr bwMode="auto">
              <a:xfrm>
                <a:off x="2016" y="1948"/>
                <a:ext cx="192" cy="233"/>
                <a:chOff x="2016" y="1756"/>
                <a:chExt cx="192" cy="233"/>
              </a:xfrm>
            </p:grpSpPr>
            <p:sp>
              <p:nvSpPr>
                <p:cNvPr id="53660" name="Rectangle 211"/>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61" name="Freeform 212"/>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70" name="Group 213"/>
              <p:cNvGrpSpPr>
                <a:grpSpLocks/>
              </p:cNvGrpSpPr>
              <p:nvPr/>
            </p:nvGrpSpPr>
            <p:grpSpPr bwMode="auto">
              <a:xfrm>
                <a:off x="2016" y="2140"/>
                <a:ext cx="192" cy="233"/>
                <a:chOff x="2016" y="1756"/>
                <a:chExt cx="192" cy="233"/>
              </a:xfrm>
            </p:grpSpPr>
            <p:sp>
              <p:nvSpPr>
                <p:cNvPr id="53658" name="Rectangle 214"/>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59" name="Freeform 215"/>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71" name="Group 216"/>
              <p:cNvGrpSpPr>
                <a:grpSpLocks/>
              </p:cNvGrpSpPr>
              <p:nvPr/>
            </p:nvGrpSpPr>
            <p:grpSpPr bwMode="auto">
              <a:xfrm>
                <a:off x="2016" y="2332"/>
                <a:ext cx="192" cy="233"/>
                <a:chOff x="2016" y="1756"/>
                <a:chExt cx="192" cy="233"/>
              </a:xfrm>
            </p:grpSpPr>
            <p:sp>
              <p:nvSpPr>
                <p:cNvPr id="53656" name="Rectangle 217"/>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57" name="Freeform 218"/>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72" name="Group 219"/>
              <p:cNvGrpSpPr>
                <a:grpSpLocks/>
              </p:cNvGrpSpPr>
              <p:nvPr/>
            </p:nvGrpSpPr>
            <p:grpSpPr bwMode="auto">
              <a:xfrm>
                <a:off x="2208" y="1756"/>
                <a:ext cx="192" cy="233"/>
                <a:chOff x="2016" y="1756"/>
                <a:chExt cx="192" cy="233"/>
              </a:xfrm>
            </p:grpSpPr>
            <p:sp>
              <p:nvSpPr>
                <p:cNvPr id="53654" name="Rectangle 220"/>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55" name="Freeform 221"/>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73" name="Group 222"/>
              <p:cNvGrpSpPr>
                <a:grpSpLocks/>
              </p:cNvGrpSpPr>
              <p:nvPr/>
            </p:nvGrpSpPr>
            <p:grpSpPr bwMode="auto">
              <a:xfrm>
                <a:off x="2208" y="1948"/>
                <a:ext cx="192" cy="233"/>
                <a:chOff x="2016" y="1756"/>
                <a:chExt cx="192" cy="233"/>
              </a:xfrm>
            </p:grpSpPr>
            <p:sp>
              <p:nvSpPr>
                <p:cNvPr id="53652" name="Rectangle 223"/>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53" name="Freeform 224"/>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74" name="Group 225"/>
              <p:cNvGrpSpPr>
                <a:grpSpLocks/>
              </p:cNvGrpSpPr>
              <p:nvPr/>
            </p:nvGrpSpPr>
            <p:grpSpPr bwMode="auto">
              <a:xfrm>
                <a:off x="2208" y="2140"/>
                <a:ext cx="192" cy="233"/>
                <a:chOff x="2016" y="1756"/>
                <a:chExt cx="192" cy="233"/>
              </a:xfrm>
            </p:grpSpPr>
            <p:sp>
              <p:nvSpPr>
                <p:cNvPr id="53650" name="Rectangle 226"/>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51" name="Freeform 227"/>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75" name="Group 228"/>
              <p:cNvGrpSpPr>
                <a:grpSpLocks/>
              </p:cNvGrpSpPr>
              <p:nvPr/>
            </p:nvGrpSpPr>
            <p:grpSpPr bwMode="auto">
              <a:xfrm>
                <a:off x="2208" y="2332"/>
                <a:ext cx="192" cy="233"/>
                <a:chOff x="2016" y="1756"/>
                <a:chExt cx="192" cy="233"/>
              </a:xfrm>
            </p:grpSpPr>
            <p:sp>
              <p:nvSpPr>
                <p:cNvPr id="53648" name="Rectangle 229"/>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49" name="Freeform 230"/>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76" name="Group 231"/>
              <p:cNvGrpSpPr>
                <a:grpSpLocks/>
              </p:cNvGrpSpPr>
              <p:nvPr/>
            </p:nvGrpSpPr>
            <p:grpSpPr bwMode="auto">
              <a:xfrm>
                <a:off x="2400" y="1756"/>
                <a:ext cx="192" cy="233"/>
                <a:chOff x="2016" y="1756"/>
                <a:chExt cx="192" cy="233"/>
              </a:xfrm>
            </p:grpSpPr>
            <p:sp>
              <p:nvSpPr>
                <p:cNvPr id="53646" name="Rectangle 232"/>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47" name="Freeform 233"/>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77" name="Group 234"/>
              <p:cNvGrpSpPr>
                <a:grpSpLocks/>
              </p:cNvGrpSpPr>
              <p:nvPr/>
            </p:nvGrpSpPr>
            <p:grpSpPr bwMode="auto">
              <a:xfrm>
                <a:off x="2400" y="1948"/>
                <a:ext cx="192" cy="233"/>
                <a:chOff x="2016" y="1756"/>
                <a:chExt cx="192" cy="233"/>
              </a:xfrm>
            </p:grpSpPr>
            <p:sp>
              <p:nvSpPr>
                <p:cNvPr id="53644" name="Rectangle 235"/>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45" name="Freeform 236"/>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78" name="Group 237"/>
              <p:cNvGrpSpPr>
                <a:grpSpLocks/>
              </p:cNvGrpSpPr>
              <p:nvPr/>
            </p:nvGrpSpPr>
            <p:grpSpPr bwMode="auto">
              <a:xfrm>
                <a:off x="2400" y="2140"/>
                <a:ext cx="192" cy="233"/>
                <a:chOff x="2016" y="1756"/>
                <a:chExt cx="192" cy="233"/>
              </a:xfrm>
            </p:grpSpPr>
            <p:sp>
              <p:nvSpPr>
                <p:cNvPr id="53642" name="Rectangle 238"/>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43" name="Freeform 239"/>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79" name="Group 240"/>
              <p:cNvGrpSpPr>
                <a:grpSpLocks/>
              </p:cNvGrpSpPr>
              <p:nvPr/>
            </p:nvGrpSpPr>
            <p:grpSpPr bwMode="auto">
              <a:xfrm>
                <a:off x="2400" y="2332"/>
                <a:ext cx="192" cy="233"/>
                <a:chOff x="2016" y="1756"/>
                <a:chExt cx="192" cy="233"/>
              </a:xfrm>
            </p:grpSpPr>
            <p:sp>
              <p:nvSpPr>
                <p:cNvPr id="53640" name="Rectangle 241"/>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41" name="Freeform 242"/>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80" name="Group 243"/>
              <p:cNvGrpSpPr>
                <a:grpSpLocks/>
              </p:cNvGrpSpPr>
              <p:nvPr/>
            </p:nvGrpSpPr>
            <p:grpSpPr bwMode="auto">
              <a:xfrm>
                <a:off x="2592" y="1756"/>
                <a:ext cx="192" cy="233"/>
                <a:chOff x="2016" y="1756"/>
                <a:chExt cx="192" cy="233"/>
              </a:xfrm>
            </p:grpSpPr>
            <p:sp>
              <p:nvSpPr>
                <p:cNvPr id="53638" name="Rectangle 244"/>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39" name="Freeform 245"/>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81" name="Group 246"/>
              <p:cNvGrpSpPr>
                <a:grpSpLocks/>
              </p:cNvGrpSpPr>
              <p:nvPr/>
            </p:nvGrpSpPr>
            <p:grpSpPr bwMode="auto">
              <a:xfrm>
                <a:off x="2592" y="1948"/>
                <a:ext cx="192" cy="233"/>
                <a:chOff x="2016" y="1756"/>
                <a:chExt cx="192" cy="233"/>
              </a:xfrm>
            </p:grpSpPr>
            <p:sp>
              <p:nvSpPr>
                <p:cNvPr id="53636" name="Rectangle 247"/>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37" name="Freeform 248"/>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82" name="Group 249"/>
              <p:cNvGrpSpPr>
                <a:grpSpLocks/>
              </p:cNvGrpSpPr>
              <p:nvPr/>
            </p:nvGrpSpPr>
            <p:grpSpPr bwMode="auto">
              <a:xfrm>
                <a:off x="2592" y="2140"/>
                <a:ext cx="192" cy="233"/>
                <a:chOff x="2016" y="1756"/>
                <a:chExt cx="192" cy="233"/>
              </a:xfrm>
            </p:grpSpPr>
            <p:sp>
              <p:nvSpPr>
                <p:cNvPr id="53634" name="Rectangle 250"/>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35" name="Freeform 251"/>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83" name="Group 252"/>
              <p:cNvGrpSpPr>
                <a:grpSpLocks/>
              </p:cNvGrpSpPr>
              <p:nvPr/>
            </p:nvGrpSpPr>
            <p:grpSpPr bwMode="auto">
              <a:xfrm>
                <a:off x="2592" y="2332"/>
                <a:ext cx="192" cy="233"/>
                <a:chOff x="2016" y="1756"/>
                <a:chExt cx="192" cy="233"/>
              </a:xfrm>
            </p:grpSpPr>
            <p:sp>
              <p:nvSpPr>
                <p:cNvPr id="53632" name="Rectangle 253"/>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33" name="Freeform 254"/>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84" name="Group 255"/>
              <p:cNvGrpSpPr>
                <a:grpSpLocks/>
              </p:cNvGrpSpPr>
              <p:nvPr/>
            </p:nvGrpSpPr>
            <p:grpSpPr bwMode="auto">
              <a:xfrm>
                <a:off x="2784" y="1756"/>
                <a:ext cx="192" cy="233"/>
                <a:chOff x="2016" y="1756"/>
                <a:chExt cx="192" cy="233"/>
              </a:xfrm>
            </p:grpSpPr>
            <p:sp>
              <p:nvSpPr>
                <p:cNvPr id="53630" name="Rectangle 256"/>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31" name="Freeform 257"/>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85" name="Group 258"/>
              <p:cNvGrpSpPr>
                <a:grpSpLocks/>
              </p:cNvGrpSpPr>
              <p:nvPr/>
            </p:nvGrpSpPr>
            <p:grpSpPr bwMode="auto">
              <a:xfrm>
                <a:off x="2784" y="1948"/>
                <a:ext cx="192" cy="233"/>
                <a:chOff x="2016" y="1756"/>
                <a:chExt cx="192" cy="233"/>
              </a:xfrm>
            </p:grpSpPr>
            <p:sp>
              <p:nvSpPr>
                <p:cNvPr id="53628" name="Rectangle 259"/>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29" name="Freeform 260"/>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86" name="Group 261"/>
              <p:cNvGrpSpPr>
                <a:grpSpLocks/>
              </p:cNvGrpSpPr>
              <p:nvPr/>
            </p:nvGrpSpPr>
            <p:grpSpPr bwMode="auto">
              <a:xfrm>
                <a:off x="2784" y="2140"/>
                <a:ext cx="192" cy="233"/>
                <a:chOff x="2016" y="1756"/>
                <a:chExt cx="192" cy="233"/>
              </a:xfrm>
            </p:grpSpPr>
            <p:sp>
              <p:nvSpPr>
                <p:cNvPr id="53626" name="Rectangle 262"/>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27" name="Freeform 263"/>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87" name="Group 264"/>
              <p:cNvGrpSpPr>
                <a:grpSpLocks/>
              </p:cNvGrpSpPr>
              <p:nvPr/>
            </p:nvGrpSpPr>
            <p:grpSpPr bwMode="auto">
              <a:xfrm>
                <a:off x="2784" y="2332"/>
                <a:ext cx="192" cy="233"/>
                <a:chOff x="2016" y="1756"/>
                <a:chExt cx="192" cy="233"/>
              </a:xfrm>
            </p:grpSpPr>
            <p:sp>
              <p:nvSpPr>
                <p:cNvPr id="53624" name="Rectangle 265"/>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25" name="Freeform 266"/>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88" name="Group 267"/>
              <p:cNvGrpSpPr>
                <a:grpSpLocks/>
              </p:cNvGrpSpPr>
              <p:nvPr/>
            </p:nvGrpSpPr>
            <p:grpSpPr bwMode="auto">
              <a:xfrm>
                <a:off x="2976" y="1756"/>
                <a:ext cx="192" cy="233"/>
                <a:chOff x="2016" y="1756"/>
                <a:chExt cx="192" cy="233"/>
              </a:xfrm>
            </p:grpSpPr>
            <p:sp>
              <p:nvSpPr>
                <p:cNvPr id="53622" name="Rectangle 268"/>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23" name="Freeform 269"/>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89" name="Group 270"/>
              <p:cNvGrpSpPr>
                <a:grpSpLocks/>
              </p:cNvGrpSpPr>
              <p:nvPr/>
            </p:nvGrpSpPr>
            <p:grpSpPr bwMode="auto">
              <a:xfrm>
                <a:off x="2976" y="1948"/>
                <a:ext cx="192" cy="233"/>
                <a:chOff x="2016" y="1756"/>
                <a:chExt cx="192" cy="233"/>
              </a:xfrm>
            </p:grpSpPr>
            <p:sp>
              <p:nvSpPr>
                <p:cNvPr id="53620" name="Rectangle 271"/>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21" name="Freeform 272"/>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90" name="Group 273"/>
              <p:cNvGrpSpPr>
                <a:grpSpLocks/>
              </p:cNvGrpSpPr>
              <p:nvPr/>
            </p:nvGrpSpPr>
            <p:grpSpPr bwMode="auto">
              <a:xfrm>
                <a:off x="2976" y="2140"/>
                <a:ext cx="192" cy="233"/>
                <a:chOff x="2016" y="1756"/>
                <a:chExt cx="192" cy="233"/>
              </a:xfrm>
            </p:grpSpPr>
            <p:sp>
              <p:nvSpPr>
                <p:cNvPr id="53618" name="Rectangle 274"/>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19" name="Freeform 275"/>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91" name="Group 276"/>
              <p:cNvGrpSpPr>
                <a:grpSpLocks/>
              </p:cNvGrpSpPr>
              <p:nvPr/>
            </p:nvGrpSpPr>
            <p:grpSpPr bwMode="auto">
              <a:xfrm>
                <a:off x="2976" y="2332"/>
                <a:ext cx="192" cy="233"/>
                <a:chOff x="2016" y="1756"/>
                <a:chExt cx="192" cy="233"/>
              </a:xfrm>
            </p:grpSpPr>
            <p:sp>
              <p:nvSpPr>
                <p:cNvPr id="53616" name="Rectangle 277"/>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17" name="Freeform 278"/>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92" name="Group 279"/>
              <p:cNvGrpSpPr>
                <a:grpSpLocks/>
              </p:cNvGrpSpPr>
              <p:nvPr/>
            </p:nvGrpSpPr>
            <p:grpSpPr bwMode="auto">
              <a:xfrm>
                <a:off x="3168" y="1756"/>
                <a:ext cx="192" cy="233"/>
                <a:chOff x="2016" y="1756"/>
                <a:chExt cx="192" cy="233"/>
              </a:xfrm>
            </p:grpSpPr>
            <p:sp>
              <p:nvSpPr>
                <p:cNvPr id="53614" name="Rectangle 280"/>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15" name="Freeform 281"/>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93" name="Group 282"/>
              <p:cNvGrpSpPr>
                <a:grpSpLocks/>
              </p:cNvGrpSpPr>
              <p:nvPr/>
            </p:nvGrpSpPr>
            <p:grpSpPr bwMode="auto">
              <a:xfrm>
                <a:off x="3168" y="1948"/>
                <a:ext cx="192" cy="233"/>
                <a:chOff x="2016" y="1756"/>
                <a:chExt cx="192" cy="233"/>
              </a:xfrm>
            </p:grpSpPr>
            <p:sp>
              <p:nvSpPr>
                <p:cNvPr id="53612" name="Rectangle 283"/>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13" name="Freeform 284"/>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94" name="Group 285"/>
              <p:cNvGrpSpPr>
                <a:grpSpLocks/>
              </p:cNvGrpSpPr>
              <p:nvPr/>
            </p:nvGrpSpPr>
            <p:grpSpPr bwMode="auto">
              <a:xfrm>
                <a:off x="3168" y="2140"/>
                <a:ext cx="192" cy="233"/>
                <a:chOff x="2016" y="1756"/>
                <a:chExt cx="192" cy="233"/>
              </a:xfrm>
            </p:grpSpPr>
            <p:sp>
              <p:nvSpPr>
                <p:cNvPr id="53610" name="Rectangle 286"/>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11" name="Freeform 287"/>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95" name="Group 288"/>
              <p:cNvGrpSpPr>
                <a:grpSpLocks/>
              </p:cNvGrpSpPr>
              <p:nvPr/>
            </p:nvGrpSpPr>
            <p:grpSpPr bwMode="auto">
              <a:xfrm>
                <a:off x="3168" y="2332"/>
                <a:ext cx="192" cy="233"/>
                <a:chOff x="2016" y="1756"/>
                <a:chExt cx="192" cy="233"/>
              </a:xfrm>
            </p:grpSpPr>
            <p:sp>
              <p:nvSpPr>
                <p:cNvPr id="53608" name="Rectangle 289"/>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09" name="Freeform 290"/>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96" name="Group 291"/>
              <p:cNvGrpSpPr>
                <a:grpSpLocks/>
              </p:cNvGrpSpPr>
              <p:nvPr/>
            </p:nvGrpSpPr>
            <p:grpSpPr bwMode="auto">
              <a:xfrm>
                <a:off x="3360" y="1756"/>
                <a:ext cx="192" cy="233"/>
                <a:chOff x="2016" y="1756"/>
                <a:chExt cx="192" cy="233"/>
              </a:xfrm>
            </p:grpSpPr>
            <p:sp>
              <p:nvSpPr>
                <p:cNvPr id="53606" name="Rectangle 292"/>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07" name="Freeform 293"/>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97" name="Group 294"/>
              <p:cNvGrpSpPr>
                <a:grpSpLocks/>
              </p:cNvGrpSpPr>
              <p:nvPr/>
            </p:nvGrpSpPr>
            <p:grpSpPr bwMode="auto">
              <a:xfrm>
                <a:off x="3360" y="1948"/>
                <a:ext cx="192" cy="233"/>
                <a:chOff x="2016" y="1756"/>
                <a:chExt cx="192" cy="233"/>
              </a:xfrm>
            </p:grpSpPr>
            <p:sp>
              <p:nvSpPr>
                <p:cNvPr id="53604" name="Rectangle 295"/>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05" name="Freeform 296"/>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98" name="Group 297"/>
              <p:cNvGrpSpPr>
                <a:grpSpLocks/>
              </p:cNvGrpSpPr>
              <p:nvPr/>
            </p:nvGrpSpPr>
            <p:grpSpPr bwMode="auto">
              <a:xfrm>
                <a:off x="3360" y="2140"/>
                <a:ext cx="192" cy="233"/>
                <a:chOff x="2016" y="1756"/>
                <a:chExt cx="192" cy="233"/>
              </a:xfrm>
            </p:grpSpPr>
            <p:sp>
              <p:nvSpPr>
                <p:cNvPr id="53602" name="Rectangle 298"/>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03" name="Freeform 299"/>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99" name="Group 300"/>
              <p:cNvGrpSpPr>
                <a:grpSpLocks/>
              </p:cNvGrpSpPr>
              <p:nvPr/>
            </p:nvGrpSpPr>
            <p:grpSpPr bwMode="auto">
              <a:xfrm>
                <a:off x="3360" y="2332"/>
                <a:ext cx="192" cy="233"/>
                <a:chOff x="2016" y="1756"/>
                <a:chExt cx="192" cy="233"/>
              </a:xfrm>
            </p:grpSpPr>
            <p:sp>
              <p:nvSpPr>
                <p:cNvPr id="53600" name="Rectangle 301"/>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601" name="Freeform 302"/>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sp>
          <p:nvSpPr>
            <p:cNvPr id="53566" name="AutoShape 303"/>
            <p:cNvSpPr>
              <a:spLocks noChangeArrowheads="1"/>
            </p:cNvSpPr>
            <p:nvPr/>
          </p:nvSpPr>
          <p:spPr bwMode="auto">
            <a:xfrm>
              <a:off x="2016" y="1537"/>
              <a:ext cx="481" cy="462"/>
            </a:xfrm>
            <a:prstGeom prst="rightArrow">
              <a:avLst>
                <a:gd name="adj1" fmla="val 50000"/>
                <a:gd name="adj2" fmla="val 28028"/>
              </a:avLst>
            </a:prstGeom>
            <a:solidFill>
              <a:schemeClr val="bg1"/>
            </a:solidFill>
            <a:ln w="38100">
              <a:solidFill>
                <a:schemeClr val="tx1"/>
              </a:solidFill>
              <a:miter lim="800000"/>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mul</a:t>
              </a:r>
            </a:p>
          </p:txBody>
        </p:sp>
      </p:grpSp>
      <p:grpSp>
        <p:nvGrpSpPr>
          <p:cNvPr id="1344816" name="Group 304"/>
          <p:cNvGrpSpPr>
            <a:grpSpLocks/>
          </p:cNvGrpSpPr>
          <p:nvPr/>
        </p:nvGrpSpPr>
        <p:grpSpPr bwMode="auto">
          <a:xfrm>
            <a:off x="3200400" y="3719513"/>
            <a:ext cx="3200400" cy="1631950"/>
            <a:chOff x="2016" y="2305"/>
            <a:chExt cx="2016" cy="1028"/>
          </a:xfrm>
        </p:grpSpPr>
        <p:grpSp>
          <p:nvGrpSpPr>
            <p:cNvPr id="53466" name="Group 305"/>
            <p:cNvGrpSpPr>
              <a:grpSpLocks/>
            </p:cNvGrpSpPr>
            <p:nvPr/>
          </p:nvGrpSpPr>
          <p:grpSpPr bwMode="auto">
            <a:xfrm>
              <a:off x="2496" y="2524"/>
              <a:ext cx="1536" cy="809"/>
              <a:chOff x="2016" y="2524"/>
              <a:chExt cx="1536" cy="809"/>
            </a:xfrm>
          </p:grpSpPr>
          <p:grpSp>
            <p:nvGrpSpPr>
              <p:cNvPr id="53468" name="Group 306"/>
              <p:cNvGrpSpPr>
                <a:grpSpLocks/>
              </p:cNvGrpSpPr>
              <p:nvPr/>
            </p:nvGrpSpPr>
            <p:grpSpPr bwMode="auto">
              <a:xfrm>
                <a:off x="2016" y="2524"/>
                <a:ext cx="192" cy="233"/>
                <a:chOff x="2016" y="2524"/>
                <a:chExt cx="192" cy="233"/>
              </a:xfrm>
            </p:grpSpPr>
            <p:sp>
              <p:nvSpPr>
                <p:cNvPr id="53563" name="Rectangle 307"/>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64" name="Freeform 308"/>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sp>
            <p:nvSpPr>
              <p:cNvPr id="53469" name="Rectangle 309"/>
              <p:cNvSpPr>
                <a:spLocks noChangeArrowheads="1"/>
              </p:cNvSpPr>
              <p:nvPr/>
            </p:nvSpPr>
            <p:spPr bwMode="auto">
              <a:xfrm>
                <a:off x="2016" y="2812"/>
                <a:ext cx="116" cy="23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nvGrpSpPr>
              <p:cNvPr id="53470" name="Group 310"/>
              <p:cNvGrpSpPr>
                <a:grpSpLocks/>
              </p:cNvGrpSpPr>
              <p:nvPr/>
            </p:nvGrpSpPr>
            <p:grpSpPr bwMode="auto">
              <a:xfrm>
                <a:off x="2016" y="2716"/>
                <a:ext cx="192" cy="233"/>
                <a:chOff x="2016" y="2524"/>
                <a:chExt cx="192" cy="233"/>
              </a:xfrm>
            </p:grpSpPr>
            <p:sp>
              <p:nvSpPr>
                <p:cNvPr id="53561" name="Rectangle 311"/>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62" name="Freeform 312"/>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71" name="Group 313"/>
              <p:cNvGrpSpPr>
                <a:grpSpLocks/>
              </p:cNvGrpSpPr>
              <p:nvPr/>
            </p:nvGrpSpPr>
            <p:grpSpPr bwMode="auto">
              <a:xfrm>
                <a:off x="2016" y="2908"/>
                <a:ext cx="192" cy="233"/>
                <a:chOff x="2016" y="2524"/>
                <a:chExt cx="192" cy="233"/>
              </a:xfrm>
            </p:grpSpPr>
            <p:sp>
              <p:nvSpPr>
                <p:cNvPr id="53559" name="Rectangle 314"/>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60" name="Freeform 315"/>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72" name="Group 316"/>
              <p:cNvGrpSpPr>
                <a:grpSpLocks/>
              </p:cNvGrpSpPr>
              <p:nvPr/>
            </p:nvGrpSpPr>
            <p:grpSpPr bwMode="auto">
              <a:xfrm>
                <a:off x="2016" y="3100"/>
                <a:ext cx="192" cy="233"/>
                <a:chOff x="2016" y="2524"/>
                <a:chExt cx="192" cy="233"/>
              </a:xfrm>
            </p:grpSpPr>
            <p:sp>
              <p:nvSpPr>
                <p:cNvPr id="53557" name="Rectangle 317"/>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58" name="Freeform 318"/>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73" name="Group 319"/>
              <p:cNvGrpSpPr>
                <a:grpSpLocks/>
              </p:cNvGrpSpPr>
              <p:nvPr/>
            </p:nvGrpSpPr>
            <p:grpSpPr bwMode="auto">
              <a:xfrm>
                <a:off x="2208" y="2524"/>
                <a:ext cx="192" cy="233"/>
                <a:chOff x="2016" y="2524"/>
                <a:chExt cx="192" cy="233"/>
              </a:xfrm>
            </p:grpSpPr>
            <p:sp>
              <p:nvSpPr>
                <p:cNvPr id="53555" name="Rectangle 320"/>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56" name="Freeform 321"/>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74" name="Group 322"/>
              <p:cNvGrpSpPr>
                <a:grpSpLocks/>
              </p:cNvGrpSpPr>
              <p:nvPr/>
            </p:nvGrpSpPr>
            <p:grpSpPr bwMode="auto">
              <a:xfrm>
                <a:off x="2208" y="2716"/>
                <a:ext cx="192" cy="233"/>
                <a:chOff x="2016" y="2524"/>
                <a:chExt cx="192" cy="233"/>
              </a:xfrm>
            </p:grpSpPr>
            <p:sp>
              <p:nvSpPr>
                <p:cNvPr id="53553" name="Rectangle 323"/>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54" name="Freeform 324"/>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75" name="Group 325"/>
              <p:cNvGrpSpPr>
                <a:grpSpLocks/>
              </p:cNvGrpSpPr>
              <p:nvPr/>
            </p:nvGrpSpPr>
            <p:grpSpPr bwMode="auto">
              <a:xfrm>
                <a:off x="2208" y="2908"/>
                <a:ext cx="192" cy="233"/>
                <a:chOff x="2016" y="2524"/>
                <a:chExt cx="192" cy="233"/>
              </a:xfrm>
            </p:grpSpPr>
            <p:sp>
              <p:nvSpPr>
                <p:cNvPr id="53551" name="Rectangle 326"/>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52" name="Freeform 327"/>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76" name="Group 328"/>
              <p:cNvGrpSpPr>
                <a:grpSpLocks/>
              </p:cNvGrpSpPr>
              <p:nvPr/>
            </p:nvGrpSpPr>
            <p:grpSpPr bwMode="auto">
              <a:xfrm>
                <a:off x="2208" y="3100"/>
                <a:ext cx="192" cy="233"/>
                <a:chOff x="2016" y="2524"/>
                <a:chExt cx="192" cy="233"/>
              </a:xfrm>
            </p:grpSpPr>
            <p:sp>
              <p:nvSpPr>
                <p:cNvPr id="53549" name="Rectangle 329"/>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50" name="Freeform 330"/>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77" name="Group 331"/>
              <p:cNvGrpSpPr>
                <a:grpSpLocks/>
              </p:cNvGrpSpPr>
              <p:nvPr/>
            </p:nvGrpSpPr>
            <p:grpSpPr bwMode="auto">
              <a:xfrm>
                <a:off x="2400" y="2524"/>
                <a:ext cx="192" cy="233"/>
                <a:chOff x="2016" y="2524"/>
                <a:chExt cx="192" cy="233"/>
              </a:xfrm>
            </p:grpSpPr>
            <p:sp>
              <p:nvSpPr>
                <p:cNvPr id="53547" name="Rectangle 332"/>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48" name="Freeform 333"/>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78" name="Group 334"/>
              <p:cNvGrpSpPr>
                <a:grpSpLocks/>
              </p:cNvGrpSpPr>
              <p:nvPr/>
            </p:nvGrpSpPr>
            <p:grpSpPr bwMode="auto">
              <a:xfrm>
                <a:off x="2400" y="2716"/>
                <a:ext cx="192" cy="233"/>
                <a:chOff x="2016" y="2524"/>
                <a:chExt cx="192" cy="233"/>
              </a:xfrm>
            </p:grpSpPr>
            <p:sp>
              <p:nvSpPr>
                <p:cNvPr id="53545" name="Rectangle 335"/>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46" name="Freeform 336"/>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79" name="Group 337"/>
              <p:cNvGrpSpPr>
                <a:grpSpLocks/>
              </p:cNvGrpSpPr>
              <p:nvPr/>
            </p:nvGrpSpPr>
            <p:grpSpPr bwMode="auto">
              <a:xfrm>
                <a:off x="2400" y="2908"/>
                <a:ext cx="192" cy="233"/>
                <a:chOff x="2016" y="2524"/>
                <a:chExt cx="192" cy="233"/>
              </a:xfrm>
            </p:grpSpPr>
            <p:sp>
              <p:nvSpPr>
                <p:cNvPr id="53543" name="Rectangle 338"/>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44" name="Freeform 339"/>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80" name="Group 340"/>
              <p:cNvGrpSpPr>
                <a:grpSpLocks/>
              </p:cNvGrpSpPr>
              <p:nvPr/>
            </p:nvGrpSpPr>
            <p:grpSpPr bwMode="auto">
              <a:xfrm>
                <a:off x="2400" y="3100"/>
                <a:ext cx="192" cy="233"/>
                <a:chOff x="2016" y="2524"/>
                <a:chExt cx="192" cy="233"/>
              </a:xfrm>
            </p:grpSpPr>
            <p:sp>
              <p:nvSpPr>
                <p:cNvPr id="53541" name="Rectangle 341"/>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42" name="Freeform 342"/>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81" name="Group 343"/>
              <p:cNvGrpSpPr>
                <a:grpSpLocks/>
              </p:cNvGrpSpPr>
              <p:nvPr/>
            </p:nvGrpSpPr>
            <p:grpSpPr bwMode="auto">
              <a:xfrm>
                <a:off x="2592" y="2524"/>
                <a:ext cx="192" cy="233"/>
                <a:chOff x="2016" y="2524"/>
                <a:chExt cx="192" cy="233"/>
              </a:xfrm>
            </p:grpSpPr>
            <p:sp>
              <p:nvSpPr>
                <p:cNvPr id="53539" name="Rectangle 344"/>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40" name="Freeform 345"/>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82" name="Group 346"/>
              <p:cNvGrpSpPr>
                <a:grpSpLocks/>
              </p:cNvGrpSpPr>
              <p:nvPr/>
            </p:nvGrpSpPr>
            <p:grpSpPr bwMode="auto">
              <a:xfrm>
                <a:off x="2592" y="2716"/>
                <a:ext cx="192" cy="233"/>
                <a:chOff x="2016" y="2524"/>
                <a:chExt cx="192" cy="233"/>
              </a:xfrm>
            </p:grpSpPr>
            <p:sp>
              <p:nvSpPr>
                <p:cNvPr id="53537" name="Rectangle 347"/>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38" name="Freeform 348"/>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83" name="Group 349"/>
              <p:cNvGrpSpPr>
                <a:grpSpLocks/>
              </p:cNvGrpSpPr>
              <p:nvPr/>
            </p:nvGrpSpPr>
            <p:grpSpPr bwMode="auto">
              <a:xfrm>
                <a:off x="2592" y="2908"/>
                <a:ext cx="192" cy="233"/>
                <a:chOff x="2016" y="2524"/>
                <a:chExt cx="192" cy="233"/>
              </a:xfrm>
            </p:grpSpPr>
            <p:sp>
              <p:nvSpPr>
                <p:cNvPr id="53535" name="Rectangle 350"/>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36" name="Freeform 351"/>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84" name="Group 352"/>
              <p:cNvGrpSpPr>
                <a:grpSpLocks/>
              </p:cNvGrpSpPr>
              <p:nvPr/>
            </p:nvGrpSpPr>
            <p:grpSpPr bwMode="auto">
              <a:xfrm>
                <a:off x="2592" y="3100"/>
                <a:ext cx="192" cy="233"/>
                <a:chOff x="2016" y="2524"/>
                <a:chExt cx="192" cy="233"/>
              </a:xfrm>
            </p:grpSpPr>
            <p:sp>
              <p:nvSpPr>
                <p:cNvPr id="53533" name="Rectangle 353"/>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34" name="Freeform 354"/>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85" name="Group 355"/>
              <p:cNvGrpSpPr>
                <a:grpSpLocks/>
              </p:cNvGrpSpPr>
              <p:nvPr/>
            </p:nvGrpSpPr>
            <p:grpSpPr bwMode="auto">
              <a:xfrm>
                <a:off x="2784" y="2524"/>
                <a:ext cx="192" cy="233"/>
                <a:chOff x="2016" y="2524"/>
                <a:chExt cx="192" cy="233"/>
              </a:xfrm>
            </p:grpSpPr>
            <p:sp>
              <p:nvSpPr>
                <p:cNvPr id="53531" name="Rectangle 356"/>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32" name="Freeform 357"/>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86" name="Group 358"/>
              <p:cNvGrpSpPr>
                <a:grpSpLocks/>
              </p:cNvGrpSpPr>
              <p:nvPr/>
            </p:nvGrpSpPr>
            <p:grpSpPr bwMode="auto">
              <a:xfrm>
                <a:off x="2784" y="2716"/>
                <a:ext cx="192" cy="233"/>
                <a:chOff x="2016" y="2524"/>
                <a:chExt cx="192" cy="233"/>
              </a:xfrm>
            </p:grpSpPr>
            <p:sp>
              <p:nvSpPr>
                <p:cNvPr id="53529" name="Rectangle 359"/>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30" name="Freeform 360"/>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87" name="Group 361"/>
              <p:cNvGrpSpPr>
                <a:grpSpLocks/>
              </p:cNvGrpSpPr>
              <p:nvPr/>
            </p:nvGrpSpPr>
            <p:grpSpPr bwMode="auto">
              <a:xfrm>
                <a:off x="2784" y="2908"/>
                <a:ext cx="192" cy="233"/>
                <a:chOff x="2016" y="2524"/>
                <a:chExt cx="192" cy="233"/>
              </a:xfrm>
            </p:grpSpPr>
            <p:sp>
              <p:nvSpPr>
                <p:cNvPr id="53527" name="Rectangle 362"/>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28" name="Freeform 363"/>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88" name="Group 364"/>
              <p:cNvGrpSpPr>
                <a:grpSpLocks/>
              </p:cNvGrpSpPr>
              <p:nvPr/>
            </p:nvGrpSpPr>
            <p:grpSpPr bwMode="auto">
              <a:xfrm>
                <a:off x="2784" y="3100"/>
                <a:ext cx="192" cy="233"/>
                <a:chOff x="2016" y="2524"/>
                <a:chExt cx="192" cy="233"/>
              </a:xfrm>
            </p:grpSpPr>
            <p:sp>
              <p:nvSpPr>
                <p:cNvPr id="53525" name="Rectangle 365"/>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26" name="Freeform 366"/>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89" name="Group 367"/>
              <p:cNvGrpSpPr>
                <a:grpSpLocks/>
              </p:cNvGrpSpPr>
              <p:nvPr/>
            </p:nvGrpSpPr>
            <p:grpSpPr bwMode="auto">
              <a:xfrm>
                <a:off x="2976" y="2524"/>
                <a:ext cx="192" cy="233"/>
                <a:chOff x="2016" y="2524"/>
                <a:chExt cx="192" cy="233"/>
              </a:xfrm>
            </p:grpSpPr>
            <p:sp>
              <p:nvSpPr>
                <p:cNvPr id="53523" name="Rectangle 368"/>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24" name="Freeform 369"/>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90" name="Group 370"/>
              <p:cNvGrpSpPr>
                <a:grpSpLocks/>
              </p:cNvGrpSpPr>
              <p:nvPr/>
            </p:nvGrpSpPr>
            <p:grpSpPr bwMode="auto">
              <a:xfrm>
                <a:off x="2976" y="2716"/>
                <a:ext cx="192" cy="233"/>
                <a:chOff x="2016" y="2524"/>
                <a:chExt cx="192" cy="233"/>
              </a:xfrm>
            </p:grpSpPr>
            <p:sp>
              <p:nvSpPr>
                <p:cNvPr id="53521" name="Rectangle 371"/>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22" name="Freeform 372"/>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91" name="Group 373"/>
              <p:cNvGrpSpPr>
                <a:grpSpLocks/>
              </p:cNvGrpSpPr>
              <p:nvPr/>
            </p:nvGrpSpPr>
            <p:grpSpPr bwMode="auto">
              <a:xfrm>
                <a:off x="2976" y="2908"/>
                <a:ext cx="192" cy="233"/>
                <a:chOff x="2016" y="2524"/>
                <a:chExt cx="192" cy="233"/>
              </a:xfrm>
            </p:grpSpPr>
            <p:sp>
              <p:nvSpPr>
                <p:cNvPr id="53519" name="Rectangle 374"/>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20" name="Freeform 375"/>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92" name="Group 376"/>
              <p:cNvGrpSpPr>
                <a:grpSpLocks/>
              </p:cNvGrpSpPr>
              <p:nvPr/>
            </p:nvGrpSpPr>
            <p:grpSpPr bwMode="auto">
              <a:xfrm>
                <a:off x="2976" y="3100"/>
                <a:ext cx="192" cy="233"/>
                <a:chOff x="2016" y="2524"/>
                <a:chExt cx="192" cy="233"/>
              </a:xfrm>
            </p:grpSpPr>
            <p:sp>
              <p:nvSpPr>
                <p:cNvPr id="53517" name="Rectangle 377"/>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18" name="Freeform 378"/>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93" name="Group 379"/>
              <p:cNvGrpSpPr>
                <a:grpSpLocks/>
              </p:cNvGrpSpPr>
              <p:nvPr/>
            </p:nvGrpSpPr>
            <p:grpSpPr bwMode="auto">
              <a:xfrm>
                <a:off x="3168" y="2524"/>
                <a:ext cx="192" cy="233"/>
                <a:chOff x="2016" y="2524"/>
                <a:chExt cx="192" cy="233"/>
              </a:xfrm>
            </p:grpSpPr>
            <p:sp>
              <p:nvSpPr>
                <p:cNvPr id="53515" name="Rectangle 380"/>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16" name="Freeform 381"/>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94" name="Group 382"/>
              <p:cNvGrpSpPr>
                <a:grpSpLocks/>
              </p:cNvGrpSpPr>
              <p:nvPr/>
            </p:nvGrpSpPr>
            <p:grpSpPr bwMode="auto">
              <a:xfrm>
                <a:off x="3168" y="2716"/>
                <a:ext cx="192" cy="233"/>
                <a:chOff x="2016" y="2524"/>
                <a:chExt cx="192" cy="233"/>
              </a:xfrm>
            </p:grpSpPr>
            <p:sp>
              <p:nvSpPr>
                <p:cNvPr id="53513" name="Rectangle 383"/>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14" name="Freeform 384"/>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95" name="Group 385"/>
              <p:cNvGrpSpPr>
                <a:grpSpLocks/>
              </p:cNvGrpSpPr>
              <p:nvPr/>
            </p:nvGrpSpPr>
            <p:grpSpPr bwMode="auto">
              <a:xfrm>
                <a:off x="3168" y="2908"/>
                <a:ext cx="192" cy="233"/>
                <a:chOff x="2016" y="2524"/>
                <a:chExt cx="192" cy="233"/>
              </a:xfrm>
            </p:grpSpPr>
            <p:sp>
              <p:nvSpPr>
                <p:cNvPr id="53511" name="Rectangle 386"/>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12" name="Freeform 387"/>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96" name="Group 388"/>
              <p:cNvGrpSpPr>
                <a:grpSpLocks/>
              </p:cNvGrpSpPr>
              <p:nvPr/>
            </p:nvGrpSpPr>
            <p:grpSpPr bwMode="auto">
              <a:xfrm>
                <a:off x="3168" y="3100"/>
                <a:ext cx="192" cy="233"/>
                <a:chOff x="2016" y="2524"/>
                <a:chExt cx="192" cy="233"/>
              </a:xfrm>
            </p:grpSpPr>
            <p:sp>
              <p:nvSpPr>
                <p:cNvPr id="53509" name="Rectangle 389"/>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10" name="Freeform 390"/>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97" name="Group 391"/>
              <p:cNvGrpSpPr>
                <a:grpSpLocks/>
              </p:cNvGrpSpPr>
              <p:nvPr/>
            </p:nvGrpSpPr>
            <p:grpSpPr bwMode="auto">
              <a:xfrm>
                <a:off x="3360" y="2524"/>
                <a:ext cx="192" cy="233"/>
                <a:chOff x="2016" y="2524"/>
                <a:chExt cx="192" cy="233"/>
              </a:xfrm>
            </p:grpSpPr>
            <p:sp>
              <p:nvSpPr>
                <p:cNvPr id="53507" name="Rectangle 392"/>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08" name="Freeform 393"/>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98" name="Group 394"/>
              <p:cNvGrpSpPr>
                <a:grpSpLocks/>
              </p:cNvGrpSpPr>
              <p:nvPr/>
            </p:nvGrpSpPr>
            <p:grpSpPr bwMode="auto">
              <a:xfrm>
                <a:off x="3360" y="2716"/>
                <a:ext cx="192" cy="233"/>
                <a:chOff x="2016" y="2524"/>
                <a:chExt cx="192" cy="233"/>
              </a:xfrm>
            </p:grpSpPr>
            <p:sp>
              <p:nvSpPr>
                <p:cNvPr id="53505" name="Rectangle 395"/>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06" name="Freeform 396"/>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499" name="Group 397"/>
              <p:cNvGrpSpPr>
                <a:grpSpLocks/>
              </p:cNvGrpSpPr>
              <p:nvPr/>
            </p:nvGrpSpPr>
            <p:grpSpPr bwMode="auto">
              <a:xfrm>
                <a:off x="3360" y="2908"/>
                <a:ext cx="192" cy="233"/>
                <a:chOff x="2016" y="2524"/>
                <a:chExt cx="192" cy="233"/>
              </a:xfrm>
            </p:grpSpPr>
            <p:sp>
              <p:nvSpPr>
                <p:cNvPr id="53503" name="Rectangle 398"/>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04" name="Freeform 399"/>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53500" name="Group 400"/>
              <p:cNvGrpSpPr>
                <a:grpSpLocks/>
              </p:cNvGrpSpPr>
              <p:nvPr/>
            </p:nvGrpSpPr>
            <p:grpSpPr bwMode="auto">
              <a:xfrm>
                <a:off x="3360" y="3100"/>
                <a:ext cx="192" cy="233"/>
                <a:chOff x="2016" y="2524"/>
                <a:chExt cx="192" cy="233"/>
              </a:xfrm>
            </p:grpSpPr>
            <p:sp>
              <p:nvSpPr>
                <p:cNvPr id="53501" name="Rectangle 401"/>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502" name="Freeform 402"/>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sp>
          <p:nvSpPr>
            <p:cNvPr id="53467" name="AutoShape 403"/>
            <p:cNvSpPr>
              <a:spLocks noChangeArrowheads="1"/>
            </p:cNvSpPr>
            <p:nvPr/>
          </p:nvSpPr>
          <p:spPr bwMode="auto">
            <a:xfrm>
              <a:off x="2016" y="2305"/>
              <a:ext cx="481" cy="462"/>
            </a:xfrm>
            <a:prstGeom prst="rightArrow">
              <a:avLst>
                <a:gd name="adj1" fmla="val 50000"/>
                <a:gd name="adj2" fmla="val 28028"/>
              </a:avLst>
            </a:prstGeom>
            <a:solidFill>
              <a:schemeClr val="bg1"/>
            </a:solidFill>
            <a:ln w="38100">
              <a:solidFill>
                <a:schemeClr val="tx1"/>
              </a:solidFill>
              <a:miter lim="800000"/>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mul</a:t>
              </a:r>
            </a:p>
          </p:txBody>
        </p:sp>
      </p:grpSp>
      <p:grpSp>
        <p:nvGrpSpPr>
          <p:cNvPr id="1344916" name="Group 404"/>
          <p:cNvGrpSpPr>
            <a:grpSpLocks/>
          </p:cNvGrpSpPr>
          <p:nvPr/>
        </p:nvGrpSpPr>
        <p:grpSpPr bwMode="auto">
          <a:xfrm>
            <a:off x="5638800" y="2881313"/>
            <a:ext cx="3200400" cy="1555750"/>
            <a:chOff x="3552" y="1777"/>
            <a:chExt cx="2016" cy="980"/>
          </a:xfrm>
        </p:grpSpPr>
        <p:grpSp>
          <p:nvGrpSpPr>
            <p:cNvPr id="53367" name="Group 405"/>
            <p:cNvGrpSpPr>
              <a:grpSpLocks/>
            </p:cNvGrpSpPr>
            <p:nvPr/>
          </p:nvGrpSpPr>
          <p:grpSpPr bwMode="auto">
            <a:xfrm>
              <a:off x="4032" y="1948"/>
              <a:ext cx="1536" cy="809"/>
              <a:chOff x="3552" y="1948"/>
              <a:chExt cx="1536" cy="809"/>
            </a:xfrm>
          </p:grpSpPr>
          <p:sp>
            <p:nvSpPr>
              <p:cNvPr id="53369" name="Rectangle 406"/>
              <p:cNvSpPr>
                <a:spLocks noChangeArrowheads="1"/>
              </p:cNvSpPr>
              <p:nvPr/>
            </p:nvSpPr>
            <p:spPr bwMode="auto">
              <a:xfrm>
                <a:off x="3552" y="2236"/>
                <a:ext cx="116" cy="23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nvGrpSpPr>
              <p:cNvPr id="53370" name="Group 407"/>
              <p:cNvGrpSpPr>
                <a:grpSpLocks/>
              </p:cNvGrpSpPr>
              <p:nvPr/>
            </p:nvGrpSpPr>
            <p:grpSpPr bwMode="auto">
              <a:xfrm>
                <a:off x="3552" y="1948"/>
                <a:ext cx="192" cy="233"/>
                <a:chOff x="3552" y="1948"/>
                <a:chExt cx="192" cy="233"/>
              </a:xfrm>
            </p:grpSpPr>
            <p:sp>
              <p:nvSpPr>
                <p:cNvPr id="53464" name="Rectangle 408"/>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65" name="Rectangle 409"/>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71" name="Group 410"/>
              <p:cNvGrpSpPr>
                <a:grpSpLocks/>
              </p:cNvGrpSpPr>
              <p:nvPr/>
            </p:nvGrpSpPr>
            <p:grpSpPr bwMode="auto">
              <a:xfrm>
                <a:off x="3552" y="2140"/>
                <a:ext cx="192" cy="233"/>
                <a:chOff x="3552" y="1948"/>
                <a:chExt cx="192" cy="233"/>
              </a:xfrm>
            </p:grpSpPr>
            <p:sp>
              <p:nvSpPr>
                <p:cNvPr id="53462" name="Rectangle 411"/>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63" name="Rectangle 412"/>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72" name="Group 413"/>
              <p:cNvGrpSpPr>
                <a:grpSpLocks/>
              </p:cNvGrpSpPr>
              <p:nvPr/>
            </p:nvGrpSpPr>
            <p:grpSpPr bwMode="auto">
              <a:xfrm>
                <a:off x="3552" y="2332"/>
                <a:ext cx="192" cy="233"/>
                <a:chOff x="3552" y="1948"/>
                <a:chExt cx="192" cy="233"/>
              </a:xfrm>
            </p:grpSpPr>
            <p:sp>
              <p:nvSpPr>
                <p:cNvPr id="53460" name="Rectangle 414"/>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61" name="Rectangle 415"/>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73" name="Group 416"/>
              <p:cNvGrpSpPr>
                <a:grpSpLocks/>
              </p:cNvGrpSpPr>
              <p:nvPr/>
            </p:nvGrpSpPr>
            <p:grpSpPr bwMode="auto">
              <a:xfrm>
                <a:off x="3552" y="2524"/>
                <a:ext cx="192" cy="233"/>
                <a:chOff x="3552" y="1948"/>
                <a:chExt cx="192" cy="233"/>
              </a:xfrm>
            </p:grpSpPr>
            <p:sp>
              <p:nvSpPr>
                <p:cNvPr id="53458" name="Rectangle 417"/>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59" name="Rectangle 418"/>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74" name="Group 419"/>
              <p:cNvGrpSpPr>
                <a:grpSpLocks/>
              </p:cNvGrpSpPr>
              <p:nvPr/>
            </p:nvGrpSpPr>
            <p:grpSpPr bwMode="auto">
              <a:xfrm>
                <a:off x="3744" y="1948"/>
                <a:ext cx="192" cy="233"/>
                <a:chOff x="3552" y="1948"/>
                <a:chExt cx="192" cy="233"/>
              </a:xfrm>
            </p:grpSpPr>
            <p:sp>
              <p:nvSpPr>
                <p:cNvPr id="53456" name="Rectangle 420"/>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57" name="Rectangle 421"/>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75" name="Group 422"/>
              <p:cNvGrpSpPr>
                <a:grpSpLocks/>
              </p:cNvGrpSpPr>
              <p:nvPr/>
            </p:nvGrpSpPr>
            <p:grpSpPr bwMode="auto">
              <a:xfrm>
                <a:off x="3744" y="2140"/>
                <a:ext cx="192" cy="233"/>
                <a:chOff x="3552" y="1948"/>
                <a:chExt cx="192" cy="233"/>
              </a:xfrm>
            </p:grpSpPr>
            <p:sp>
              <p:nvSpPr>
                <p:cNvPr id="53454" name="Rectangle 423"/>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55" name="Rectangle 424"/>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76" name="Group 425"/>
              <p:cNvGrpSpPr>
                <a:grpSpLocks/>
              </p:cNvGrpSpPr>
              <p:nvPr/>
            </p:nvGrpSpPr>
            <p:grpSpPr bwMode="auto">
              <a:xfrm>
                <a:off x="3744" y="2332"/>
                <a:ext cx="192" cy="233"/>
                <a:chOff x="3552" y="1948"/>
                <a:chExt cx="192" cy="233"/>
              </a:xfrm>
            </p:grpSpPr>
            <p:sp>
              <p:nvSpPr>
                <p:cNvPr id="53452" name="Rectangle 426"/>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53" name="Rectangle 427"/>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77" name="Group 428"/>
              <p:cNvGrpSpPr>
                <a:grpSpLocks/>
              </p:cNvGrpSpPr>
              <p:nvPr/>
            </p:nvGrpSpPr>
            <p:grpSpPr bwMode="auto">
              <a:xfrm>
                <a:off x="3744" y="2524"/>
                <a:ext cx="192" cy="233"/>
                <a:chOff x="3552" y="1948"/>
                <a:chExt cx="192" cy="233"/>
              </a:xfrm>
            </p:grpSpPr>
            <p:sp>
              <p:nvSpPr>
                <p:cNvPr id="53450" name="Rectangle 429"/>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51" name="Rectangle 430"/>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78" name="Group 431"/>
              <p:cNvGrpSpPr>
                <a:grpSpLocks/>
              </p:cNvGrpSpPr>
              <p:nvPr/>
            </p:nvGrpSpPr>
            <p:grpSpPr bwMode="auto">
              <a:xfrm>
                <a:off x="3936" y="1948"/>
                <a:ext cx="192" cy="233"/>
                <a:chOff x="3552" y="1948"/>
                <a:chExt cx="192" cy="233"/>
              </a:xfrm>
            </p:grpSpPr>
            <p:sp>
              <p:nvSpPr>
                <p:cNvPr id="53448" name="Rectangle 432"/>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49" name="Rectangle 433"/>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79" name="Group 434"/>
              <p:cNvGrpSpPr>
                <a:grpSpLocks/>
              </p:cNvGrpSpPr>
              <p:nvPr/>
            </p:nvGrpSpPr>
            <p:grpSpPr bwMode="auto">
              <a:xfrm>
                <a:off x="3936" y="2140"/>
                <a:ext cx="192" cy="233"/>
                <a:chOff x="3552" y="1948"/>
                <a:chExt cx="192" cy="233"/>
              </a:xfrm>
            </p:grpSpPr>
            <p:sp>
              <p:nvSpPr>
                <p:cNvPr id="53446" name="Rectangle 435"/>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47" name="Rectangle 436"/>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80" name="Group 437"/>
              <p:cNvGrpSpPr>
                <a:grpSpLocks/>
              </p:cNvGrpSpPr>
              <p:nvPr/>
            </p:nvGrpSpPr>
            <p:grpSpPr bwMode="auto">
              <a:xfrm>
                <a:off x="3936" y="2332"/>
                <a:ext cx="192" cy="233"/>
                <a:chOff x="3552" y="1948"/>
                <a:chExt cx="192" cy="233"/>
              </a:xfrm>
            </p:grpSpPr>
            <p:sp>
              <p:nvSpPr>
                <p:cNvPr id="53444" name="Rectangle 438"/>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45" name="Rectangle 439"/>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81" name="Group 440"/>
              <p:cNvGrpSpPr>
                <a:grpSpLocks/>
              </p:cNvGrpSpPr>
              <p:nvPr/>
            </p:nvGrpSpPr>
            <p:grpSpPr bwMode="auto">
              <a:xfrm>
                <a:off x="3936" y="2524"/>
                <a:ext cx="192" cy="233"/>
                <a:chOff x="3552" y="1948"/>
                <a:chExt cx="192" cy="233"/>
              </a:xfrm>
            </p:grpSpPr>
            <p:sp>
              <p:nvSpPr>
                <p:cNvPr id="53442" name="Rectangle 441"/>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43" name="Rectangle 442"/>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82" name="Group 443"/>
              <p:cNvGrpSpPr>
                <a:grpSpLocks/>
              </p:cNvGrpSpPr>
              <p:nvPr/>
            </p:nvGrpSpPr>
            <p:grpSpPr bwMode="auto">
              <a:xfrm>
                <a:off x="4128" y="1948"/>
                <a:ext cx="192" cy="233"/>
                <a:chOff x="3552" y="1948"/>
                <a:chExt cx="192" cy="233"/>
              </a:xfrm>
            </p:grpSpPr>
            <p:sp>
              <p:nvSpPr>
                <p:cNvPr id="53440" name="Rectangle 444"/>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41" name="Rectangle 445"/>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83" name="Group 446"/>
              <p:cNvGrpSpPr>
                <a:grpSpLocks/>
              </p:cNvGrpSpPr>
              <p:nvPr/>
            </p:nvGrpSpPr>
            <p:grpSpPr bwMode="auto">
              <a:xfrm>
                <a:off x="4128" y="2140"/>
                <a:ext cx="192" cy="233"/>
                <a:chOff x="3552" y="1948"/>
                <a:chExt cx="192" cy="233"/>
              </a:xfrm>
            </p:grpSpPr>
            <p:sp>
              <p:nvSpPr>
                <p:cNvPr id="53438" name="Rectangle 447"/>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39" name="Rectangle 448"/>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84" name="Group 449"/>
              <p:cNvGrpSpPr>
                <a:grpSpLocks/>
              </p:cNvGrpSpPr>
              <p:nvPr/>
            </p:nvGrpSpPr>
            <p:grpSpPr bwMode="auto">
              <a:xfrm>
                <a:off x="4128" y="2332"/>
                <a:ext cx="192" cy="233"/>
                <a:chOff x="3552" y="1948"/>
                <a:chExt cx="192" cy="233"/>
              </a:xfrm>
            </p:grpSpPr>
            <p:sp>
              <p:nvSpPr>
                <p:cNvPr id="53436" name="Rectangle 450"/>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37" name="Rectangle 451"/>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85" name="Group 452"/>
              <p:cNvGrpSpPr>
                <a:grpSpLocks/>
              </p:cNvGrpSpPr>
              <p:nvPr/>
            </p:nvGrpSpPr>
            <p:grpSpPr bwMode="auto">
              <a:xfrm>
                <a:off x="4128" y="2524"/>
                <a:ext cx="192" cy="233"/>
                <a:chOff x="3552" y="1948"/>
                <a:chExt cx="192" cy="233"/>
              </a:xfrm>
            </p:grpSpPr>
            <p:sp>
              <p:nvSpPr>
                <p:cNvPr id="53434" name="Rectangle 453"/>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35" name="Rectangle 454"/>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86" name="Group 455"/>
              <p:cNvGrpSpPr>
                <a:grpSpLocks/>
              </p:cNvGrpSpPr>
              <p:nvPr/>
            </p:nvGrpSpPr>
            <p:grpSpPr bwMode="auto">
              <a:xfrm>
                <a:off x="4320" y="1948"/>
                <a:ext cx="192" cy="233"/>
                <a:chOff x="3552" y="1948"/>
                <a:chExt cx="192" cy="233"/>
              </a:xfrm>
            </p:grpSpPr>
            <p:sp>
              <p:nvSpPr>
                <p:cNvPr id="53432" name="Rectangle 456"/>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33" name="Rectangle 457"/>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87" name="Group 458"/>
              <p:cNvGrpSpPr>
                <a:grpSpLocks/>
              </p:cNvGrpSpPr>
              <p:nvPr/>
            </p:nvGrpSpPr>
            <p:grpSpPr bwMode="auto">
              <a:xfrm>
                <a:off x="4320" y="2140"/>
                <a:ext cx="192" cy="233"/>
                <a:chOff x="3552" y="1948"/>
                <a:chExt cx="192" cy="233"/>
              </a:xfrm>
            </p:grpSpPr>
            <p:sp>
              <p:nvSpPr>
                <p:cNvPr id="53430" name="Rectangle 459"/>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31" name="Rectangle 460"/>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88" name="Group 461"/>
              <p:cNvGrpSpPr>
                <a:grpSpLocks/>
              </p:cNvGrpSpPr>
              <p:nvPr/>
            </p:nvGrpSpPr>
            <p:grpSpPr bwMode="auto">
              <a:xfrm>
                <a:off x="4320" y="2332"/>
                <a:ext cx="192" cy="233"/>
                <a:chOff x="3552" y="1948"/>
                <a:chExt cx="192" cy="233"/>
              </a:xfrm>
            </p:grpSpPr>
            <p:sp>
              <p:nvSpPr>
                <p:cNvPr id="53428" name="Rectangle 462"/>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29" name="Rectangle 463"/>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89" name="Group 464"/>
              <p:cNvGrpSpPr>
                <a:grpSpLocks/>
              </p:cNvGrpSpPr>
              <p:nvPr/>
            </p:nvGrpSpPr>
            <p:grpSpPr bwMode="auto">
              <a:xfrm>
                <a:off x="4320" y="2524"/>
                <a:ext cx="192" cy="233"/>
                <a:chOff x="3552" y="1948"/>
                <a:chExt cx="192" cy="233"/>
              </a:xfrm>
            </p:grpSpPr>
            <p:sp>
              <p:nvSpPr>
                <p:cNvPr id="53426" name="Rectangle 465"/>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27" name="Rectangle 466"/>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90" name="Group 467"/>
              <p:cNvGrpSpPr>
                <a:grpSpLocks/>
              </p:cNvGrpSpPr>
              <p:nvPr/>
            </p:nvGrpSpPr>
            <p:grpSpPr bwMode="auto">
              <a:xfrm>
                <a:off x="4512" y="1948"/>
                <a:ext cx="192" cy="233"/>
                <a:chOff x="3552" y="1948"/>
                <a:chExt cx="192" cy="233"/>
              </a:xfrm>
            </p:grpSpPr>
            <p:sp>
              <p:nvSpPr>
                <p:cNvPr id="53424" name="Rectangle 468"/>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25" name="Rectangle 469"/>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91" name="Group 470"/>
              <p:cNvGrpSpPr>
                <a:grpSpLocks/>
              </p:cNvGrpSpPr>
              <p:nvPr/>
            </p:nvGrpSpPr>
            <p:grpSpPr bwMode="auto">
              <a:xfrm>
                <a:off x="4512" y="2140"/>
                <a:ext cx="192" cy="233"/>
                <a:chOff x="3552" y="1948"/>
                <a:chExt cx="192" cy="233"/>
              </a:xfrm>
            </p:grpSpPr>
            <p:sp>
              <p:nvSpPr>
                <p:cNvPr id="53422" name="Rectangle 471"/>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23" name="Rectangle 472"/>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92" name="Group 473"/>
              <p:cNvGrpSpPr>
                <a:grpSpLocks/>
              </p:cNvGrpSpPr>
              <p:nvPr/>
            </p:nvGrpSpPr>
            <p:grpSpPr bwMode="auto">
              <a:xfrm>
                <a:off x="4512" y="2332"/>
                <a:ext cx="192" cy="233"/>
                <a:chOff x="3552" y="1948"/>
                <a:chExt cx="192" cy="233"/>
              </a:xfrm>
            </p:grpSpPr>
            <p:sp>
              <p:nvSpPr>
                <p:cNvPr id="53420" name="Rectangle 474"/>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21" name="Rectangle 475"/>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93" name="Group 476"/>
              <p:cNvGrpSpPr>
                <a:grpSpLocks/>
              </p:cNvGrpSpPr>
              <p:nvPr/>
            </p:nvGrpSpPr>
            <p:grpSpPr bwMode="auto">
              <a:xfrm>
                <a:off x="4512" y="2524"/>
                <a:ext cx="192" cy="233"/>
                <a:chOff x="3552" y="1948"/>
                <a:chExt cx="192" cy="233"/>
              </a:xfrm>
            </p:grpSpPr>
            <p:sp>
              <p:nvSpPr>
                <p:cNvPr id="53418" name="Rectangle 477"/>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19" name="Rectangle 478"/>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94" name="Group 479"/>
              <p:cNvGrpSpPr>
                <a:grpSpLocks/>
              </p:cNvGrpSpPr>
              <p:nvPr/>
            </p:nvGrpSpPr>
            <p:grpSpPr bwMode="auto">
              <a:xfrm>
                <a:off x="4704" y="1948"/>
                <a:ext cx="192" cy="233"/>
                <a:chOff x="3552" y="1948"/>
                <a:chExt cx="192" cy="233"/>
              </a:xfrm>
            </p:grpSpPr>
            <p:sp>
              <p:nvSpPr>
                <p:cNvPr id="53416" name="Rectangle 480"/>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17" name="Rectangle 481"/>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95" name="Group 482"/>
              <p:cNvGrpSpPr>
                <a:grpSpLocks/>
              </p:cNvGrpSpPr>
              <p:nvPr/>
            </p:nvGrpSpPr>
            <p:grpSpPr bwMode="auto">
              <a:xfrm>
                <a:off x="4704" y="2140"/>
                <a:ext cx="192" cy="233"/>
                <a:chOff x="3552" y="1948"/>
                <a:chExt cx="192" cy="233"/>
              </a:xfrm>
            </p:grpSpPr>
            <p:sp>
              <p:nvSpPr>
                <p:cNvPr id="53414" name="Rectangle 483"/>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15" name="Rectangle 484"/>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96" name="Group 485"/>
              <p:cNvGrpSpPr>
                <a:grpSpLocks/>
              </p:cNvGrpSpPr>
              <p:nvPr/>
            </p:nvGrpSpPr>
            <p:grpSpPr bwMode="auto">
              <a:xfrm>
                <a:off x="4704" y="2332"/>
                <a:ext cx="192" cy="233"/>
                <a:chOff x="3552" y="1948"/>
                <a:chExt cx="192" cy="233"/>
              </a:xfrm>
            </p:grpSpPr>
            <p:sp>
              <p:nvSpPr>
                <p:cNvPr id="53412" name="Rectangle 486"/>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13" name="Rectangle 487"/>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97" name="Group 488"/>
              <p:cNvGrpSpPr>
                <a:grpSpLocks/>
              </p:cNvGrpSpPr>
              <p:nvPr/>
            </p:nvGrpSpPr>
            <p:grpSpPr bwMode="auto">
              <a:xfrm>
                <a:off x="4704" y="2524"/>
                <a:ext cx="192" cy="233"/>
                <a:chOff x="3552" y="1948"/>
                <a:chExt cx="192" cy="233"/>
              </a:xfrm>
            </p:grpSpPr>
            <p:sp>
              <p:nvSpPr>
                <p:cNvPr id="53410" name="Rectangle 489"/>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11" name="Rectangle 490"/>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98" name="Group 491"/>
              <p:cNvGrpSpPr>
                <a:grpSpLocks/>
              </p:cNvGrpSpPr>
              <p:nvPr/>
            </p:nvGrpSpPr>
            <p:grpSpPr bwMode="auto">
              <a:xfrm>
                <a:off x="4896" y="1948"/>
                <a:ext cx="192" cy="233"/>
                <a:chOff x="3552" y="1948"/>
                <a:chExt cx="192" cy="233"/>
              </a:xfrm>
            </p:grpSpPr>
            <p:sp>
              <p:nvSpPr>
                <p:cNvPr id="53408" name="Rectangle 492"/>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09" name="Rectangle 493"/>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99" name="Group 494"/>
              <p:cNvGrpSpPr>
                <a:grpSpLocks/>
              </p:cNvGrpSpPr>
              <p:nvPr/>
            </p:nvGrpSpPr>
            <p:grpSpPr bwMode="auto">
              <a:xfrm>
                <a:off x="4896" y="2140"/>
                <a:ext cx="192" cy="233"/>
                <a:chOff x="3552" y="1948"/>
                <a:chExt cx="192" cy="233"/>
              </a:xfrm>
            </p:grpSpPr>
            <p:sp>
              <p:nvSpPr>
                <p:cNvPr id="53406" name="Rectangle 495"/>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07" name="Rectangle 496"/>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400" name="Group 497"/>
              <p:cNvGrpSpPr>
                <a:grpSpLocks/>
              </p:cNvGrpSpPr>
              <p:nvPr/>
            </p:nvGrpSpPr>
            <p:grpSpPr bwMode="auto">
              <a:xfrm>
                <a:off x="4896" y="2332"/>
                <a:ext cx="192" cy="233"/>
                <a:chOff x="3552" y="1948"/>
                <a:chExt cx="192" cy="233"/>
              </a:xfrm>
            </p:grpSpPr>
            <p:sp>
              <p:nvSpPr>
                <p:cNvPr id="53404" name="Rectangle 498"/>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05" name="Rectangle 499"/>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401" name="Group 500"/>
              <p:cNvGrpSpPr>
                <a:grpSpLocks/>
              </p:cNvGrpSpPr>
              <p:nvPr/>
            </p:nvGrpSpPr>
            <p:grpSpPr bwMode="auto">
              <a:xfrm>
                <a:off x="4896" y="2524"/>
                <a:ext cx="192" cy="233"/>
                <a:chOff x="3552" y="1948"/>
                <a:chExt cx="192" cy="233"/>
              </a:xfrm>
            </p:grpSpPr>
            <p:sp>
              <p:nvSpPr>
                <p:cNvPr id="53402" name="Rectangle 501"/>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403" name="Rectangle 502"/>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sp>
          <p:nvSpPr>
            <p:cNvPr id="53368" name="AutoShape 503"/>
            <p:cNvSpPr>
              <a:spLocks noChangeArrowheads="1"/>
            </p:cNvSpPr>
            <p:nvPr/>
          </p:nvSpPr>
          <p:spPr bwMode="auto">
            <a:xfrm>
              <a:off x="3552" y="1777"/>
              <a:ext cx="481" cy="462"/>
            </a:xfrm>
            <a:prstGeom prst="rightArrow">
              <a:avLst>
                <a:gd name="adj1" fmla="val 50000"/>
                <a:gd name="adj2" fmla="val 28028"/>
              </a:avLst>
            </a:prstGeom>
            <a:solidFill>
              <a:schemeClr val="bg1"/>
            </a:solidFill>
            <a:ln w="38100">
              <a:solidFill>
                <a:schemeClr val="tx1"/>
              </a:solidFill>
              <a:miter lim="800000"/>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add</a:t>
              </a:r>
            </a:p>
          </p:txBody>
        </p:sp>
      </p:grpSp>
      <p:grpSp>
        <p:nvGrpSpPr>
          <p:cNvPr id="1345016" name="Group 504"/>
          <p:cNvGrpSpPr>
            <a:grpSpLocks/>
          </p:cNvGrpSpPr>
          <p:nvPr/>
        </p:nvGrpSpPr>
        <p:grpSpPr bwMode="auto">
          <a:xfrm>
            <a:off x="5638800" y="4100513"/>
            <a:ext cx="3200400" cy="1555750"/>
            <a:chOff x="3552" y="2545"/>
            <a:chExt cx="2016" cy="980"/>
          </a:xfrm>
        </p:grpSpPr>
        <p:grpSp>
          <p:nvGrpSpPr>
            <p:cNvPr id="53268" name="Group 505"/>
            <p:cNvGrpSpPr>
              <a:grpSpLocks/>
            </p:cNvGrpSpPr>
            <p:nvPr/>
          </p:nvGrpSpPr>
          <p:grpSpPr bwMode="auto">
            <a:xfrm>
              <a:off x="4032" y="2716"/>
              <a:ext cx="1536" cy="809"/>
              <a:chOff x="3552" y="2716"/>
              <a:chExt cx="1536" cy="809"/>
            </a:xfrm>
          </p:grpSpPr>
          <p:sp>
            <p:nvSpPr>
              <p:cNvPr id="53270" name="Rectangle 506"/>
              <p:cNvSpPr>
                <a:spLocks noChangeArrowheads="1"/>
              </p:cNvSpPr>
              <p:nvPr/>
            </p:nvSpPr>
            <p:spPr bwMode="auto">
              <a:xfrm>
                <a:off x="3552" y="3004"/>
                <a:ext cx="116" cy="23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nvGrpSpPr>
              <p:cNvPr id="53271" name="Group 507"/>
              <p:cNvGrpSpPr>
                <a:grpSpLocks/>
              </p:cNvGrpSpPr>
              <p:nvPr/>
            </p:nvGrpSpPr>
            <p:grpSpPr bwMode="auto">
              <a:xfrm>
                <a:off x="3552" y="2716"/>
                <a:ext cx="192" cy="233"/>
                <a:chOff x="3552" y="2716"/>
                <a:chExt cx="192" cy="233"/>
              </a:xfrm>
            </p:grpSpPr>
            <p:sp>
              <p:nvSpPr>
                <p:cNvPr id="53365" name="Rectangle 508"/>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66" name="Rectangle 509"/>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72" name="Group 510"/>
              <p:cNvGrpSpPr>
                <a:grpSpLocks/>
              </p:cNvGrpSpPr>
              <p:nvPr/>
            </p:nvGrpSpPr>
            <p:grpSpPr bwMode="auto">
              <a:xfrm>
                <a:off x="3552" y="2908"/>
                <a:ext cx="192" cy="233"/>
                <a:chOff x="3552" y="2716"/>
                <a:chExt cx="192" cy="233"/>
              </a:xfrm>
            </p:grpSpPr>
            <p:sp>
              <p:nvSpPr>
                <p:cNvPr id="53363" name="Rectangle 511"/>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64" name="Rectangle 512"/>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73" name="Group 513"/>
              <p:cNvGrpSpPr>
                <a:grpSpLocks/>
              </p:cNvGrpSpPr>
              <p:nvPr/>
            </p:nvGrpSpPr>
            <p:grpSpPr bwMode="auto">
              <a:xfrm>
                <a:off x="3552" y="3100"/>
                <a:ext cx="192" cy="233"/>
                <a:chOff x="3552" y="2716"/>
                <a:chExt cx="192" cy="233"/>
              </a:xfrm>
            </p:grpSpPr>
            <p:sp>
              <p:nvSpPr>
                <p:cNvPr id="53361" name="Rectangle 514"/>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62" name="Rectangle 515"/>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74" name="Group 516"/>
              <p:cNvGrpSpPr>
                <a:grpSpLocks/>
              </p:cNvGrpSpPr>
              <p:nvPr/>
            </p:nvGrpSpPr>
            <p:grpSpPr bwMode="auto">
              <a:xfrm>
                <a:off x="3552" y="3292"/>
                <a:ext cx="192" cy="233"/>
                <a:chOff x="3552" y="2716"/>
                <a:chExt cx="192" cy="233"/>
              </a:xfrm>
            </p:grpSpPr>
            <p:sp>
              <p:nvSpPr>
                <p:cNvPr id="53359" name="Rectangle 517"/>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60" name="Rectangle 518"/>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75" name="Group 519"/>
              <p:cNvGrpSpPr>
                <a:grpSpLocks/>
              </p:cNvGrpSpPr>
              <p:nvPr/>
            </p:nvGrpSpPr>
            <p:grpSpPr bwMode="auto">
              <a:xfrm>
                <a:off x="3744" y="2716"/>
                <a:ext cx="192" cy="233"/>
                <a:chOff x="3552" y="2716"/>
                <a:chExt cx="192" cy="233"/>
              </a:xfrm>
            </p:grpSpPr>
            <p:sp>
              <p:nvSpPr>
                <p:cNvPr id="53357" name="Rectangle 520"/>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58" name="Rectangle 521"/>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76" name="Group 522"/>
              <p:cNvGrpSpPr>
                <a:grpSpLocks/>
              </p:cNvGrpSpPr>
              <p:nvPr/>
            </p:nvGrpSpPr>
            <p:grpSpPr bwMode="auto">
              <a:xfrm>
                <a:off x="3744" y="2908"/>
                <a:ext cx="192" cy="233"/>
                <a:chOff x="3552" y="2716"/>
                <a:chExt cx="192" cy="233"/>
              </a:xfrm>
            </p:grpSpPr>
            <p:sp>
              <p:nvSpPr>
                <p:cNvPr id="53355" name="Rectangle 523"/>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56" name="Rectangle 524"/>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77" name="Group 525"/>
              <p:cNvGrpSpPr>
                <a:grpSpLocks/>
              </p:cNvGrpSpPr>
              <p:nvPr/>
            </p:nvGrpSpPr>
            <p:grpSpPr bwMode="auto">
              <a:xfrm>
                <a:off x="3744" y="3100"/>
                <a:ext cx="192" cy="233"/>
                <a:chOff x="3552" y="2716"/>
                <a:chExt cx="192" cy="233"/>
              </a:xfrm>
            </p:grpSpPr>
            <p:sp>
              <p:nvSpPr>
                <p:cNvPr id="53353" name="Rectangle 526"/>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54" name="Rectangle 527"/>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78" name="Group 528"/>
              <p:cNvGrpSpPr>
                <a:grpSpLocks/>
              </p:cNvGrpSpPr>
              <p:nvPr/>
            </p:nvGrpSpPr>
            <p:grpSpPr bwMode="auto">
              <a:xfrm>
                <a:off x="3744" y="3292"/>
                <a:ext cx="192" cy="233"/>
                <a:chOff x="3552" y="2716"/>
                <a:chExt cx="192" cy="233"/>
              </a:xfrm>
            </p:grpSpPr>
            <p:sp>
              <p:nvSpPr>
                <p:cNvPr id="53351" name="Rectangle 529"/>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52" name="Rectangle 530"/>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79" name="Group 531"/>
              <p:cNvGrpSpPr>
                <a:grpSpLocks/>
              </p:cNvGrpSpPr>
              <p:nvPr/>
            </p:nvGrpSpPr>
            <p:grpSpPr bwMode="auto">
              <a:xfrm>
                <a:off x="3936" y="2716"/>
                <a:ext cx="192" cy="233"/>
                <a:chOff x="3552" y="2716"/>
                <a:chExt cx="192" cy="233"/>
              </a:xfrm>
            </p:grpSpPr>
            <p:sp>
              <p:nvSpPr>
                <p:cNvPr id="53349" name="Rectangle 532"/>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50" name="Rectangle 533"/>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80" name="Group 534"/>
              <p:cNvGrpSpPr>
                <a:grpSpLocks/>
              </p:cNvGrpSpPr>
              <p:nvPr/>
            </p:nvGrpSpPr>
            <p:grpSpPr bwMode="auto">
              <a:xfrm>
                <a:off x="3936" y="2908"/>
                <a:ext cx="192" cy="233"/>
                <a:chOff x="3552" y="2716"/>
                <a:chExt cx="192" cy="233"/>
              </a:xfrm>
            </p:grpSpPr>
            <p:sp>
              <p:nvSpPr>
                <p:cNvPr id="53347" name="Rectangle 535"/>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48" name="Rectangle 536"/>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81" name="Group 537"/>
              <p:cNvGrpSpPr>
                <a:grpSpLocks/>
              </p:cNvGrpSpPr>
              <p:nvPr/>
            </p:nvGrpSpPr>
            <p:grpSpPr bwMode="auto">
              <a:xfrm>
                <a:off x="3936" y="3100"/>
                <a:ext cx="192" cy="233"/>
                <a:chOff x="3552" y="2716"/>
                <a:chExt cx="192" cy="233"/>
              </a:xfrm>
            </p:grpSpPr>
            <p:sp>
              <p:nvSpPr>
                <p:cNvPr id="53345" name="Rectangle 538"/>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46" name="Rectangle 539"/>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82" name="Group 540"/>
              <p:cNvGrpSpPr>
                <a:grpSpLocks/>
              </p:cNvGrpSpPr>
              <p:nvPr/>
            </p:nvGrpSpPr>
            <p:grpSpPr bwMode="auto">
              <a:xfrm>
                <a:off x="3936" y="3292"/>
                <a:ext cx="192" cy="233"/>
                <a:chOff x="3552" y="2716"/>
                <a:chExt cx="192" cy="233"/>
              </a:xfrm>
            </p:grpSpPr>
            <p:sp>
              <p:nvSpPr>
                <p:cNvPr id="53343" name="Rectangle 541"/>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44" name="Rectangle 542"/>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83" name="Group 543"/>
              <p:cNvGrpSpPr>
                <a:grpSpLocks/>
              </p:cNvGrpSpPr>
              <p:nvPr/>
            </p:nvGrpSpPr>
            <p:grpSpPr bwMode="auto">
              <a:xfrm>
                <a:off x="4128" y="2716"/>
                <a:ext cx="192" cy="233"/>
                <a:chOff x="3552" y="2716"/>
                <a:chExt cx="192" cy="233"/>
              </a:xfrm>
            </p:grpSpPr>
            <p:sp>
              <p:nvSpPr>
                <p:cNvPr id="53341" name="Rectangle 544"/>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42" name="Rectangle 545"/>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84" name="Group 546"/>
              <p:cNvGrpSpPr>
                <a:grpSpLocks/>
              </p:cNvGrpSpPr>
              <p:nvPr/>
            </p:nvGrpSpPr>
            <p:grpSpPr bwMode="auto">
              <a:xfrm>
                <a:off x="4128" y="2908"/>
                <a:ext cx="192" cy="233"/>
                <a:chOff x="3552" y="2716"/>
                <a:chExt cx="192" cy="233"/>
              </a:xfrm>
            </p:grpSpPr>
            <p:sp>
              <p:nvSpPr>
                <p:cNvPr id="53339" name="Rectangle 547"/>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40" name="Rectangle 548"/>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85" name="Group 549"/>
              <p:cNvGrpSpPr>
                <a:grpSpLocks/>
              </p:cNvGrpSpPr>
              <p:nvPr/>
            </p:nvGrpSpPr>
            <p:grpSpPr bwMode="auto">
              <a:xfrm>
                <a:off x="4128" y="3100"/>
                <a:ext cx="192" cy="233"/>
                <a:chOff x="3552" y="2716"/>
                <a:chExt cx="192" cy="233"/>
              </a:xfrm>
            </p:grpSpPr>
            <p:sp>
              <p:nvSpPr>
                <p:cNvPr id="53337" name="Rectangle 550"/>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38" name="Rectangle 551"/>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86" name="Group 552"/>
              <p:cNvGrpSpPr>
                <a:grpSpLocks/>
              </p:cNvGrpSpPr>
              <p:nvPr/>
            </p:nvGrpSpPr>
            <p:grpSpPr bwMode="auto">
              <a:xfrm>
                <a:off x="4128" y="3292"/>
                <a:ext cx="192" cy="233"/>
                <a:chOff x="3552" y="2716"/>
                <a:chExt cx="192" cy="233"/>
              </a:xfrm>
            </p:grpSpPr>
            <p:sp>
              <p:nvSpPr>
                <p:cNvPr id="53335" name="Rectangle 553"/>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36" name="Rectangle 554"/>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87" name="Group 555"/>
              <p:cNvGrpSpPr>
                <a:grpSpLocks/>
              </p:cNvGrpSpPr>
              <p:nvPr/>
            </p:nvGrpSpPr>
            <p:grpSpPr bwMode="auto">
              <a:xfrm>
                <a:off x="4320" y="2716"/>
                <a:ext cx="192" cy="233"/>
                <a:chOff x="3552" y="2716"/>
                <a:chExt cx="192" cy="233"/>
              </a:xfrm>
            </p:grpSpPr>
            <p:sp>
              <p:nvSpPr>
                <p:cNvPr id="53333" name="Rectangle 556"/>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34" name="Rectangle 557"/>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88" name="Group 558"/>
              <p:cNvGrpSpPr>
                <a:grpSpLocks/>
              </p:cNvGrpSpPr>
              <p:nvPr/>
            </p:nvGrpSpPr>
            <p:grpSpPr bwMode="auto">
              <a:xfrm>
                <a:off x="4320" y="2908"/>
                <a:ext cx="192" cy="233"/>
                <a:chOff x="3552" y="2716"/>
                <a:chExt cx="192" cy="233"/>
              </a:xfrm>
            </p:grpSpPr>
            <p:sp>
              <p:nvSpPr>
                <p:cNvPr id="53331" name="Rectangle 559"/>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32" name="Rectangle 560"/>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89" name="Group 561"/>
              <p:cNvGrpSpPr>
                <a:grpSpLocks/>
              </p:cNvGrpSpPr>
              <p:nvPr/>
            </p:nvGrpSpPr>
            <p:grpSpPr bwMode="auto">
              <a:xfrm>
                <a:off x="4320" y="3100"/>
                <a:ext cx="192" cy="233"/>
                <a:chOff x="3552" y="2716"/>
                <a:chExt cx="192" cy="233"/>
              </a:xfrm>
            </p:grpSpPr>
            <p:sp>
              <p:nvSpPr>
                <p:cNvPr id="53329" name="Rectangle 562"/>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30" name="Rectangle 563"/>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90" name="Group 564"/>
              <p:cNvGrpSpPr>
                <a:grpSpLocks/>
              </p:cNvGrpSpPr>
              <p:nvPr/>
            </p:nvGrpSpPr>
            <p:grpSpPr bwMode="auto">
              <a:xfrm>
                <a:off x="4320" y="3292"/>
                <a:ext cx="192" cy="233"/>
                <a:chOff x="3552" y="2716"/>
                <a:chExt cx="192" cy="233"/>
              </a:xfrm>
            </p:grpSpPr>
            <p:sp>
              <p:nvSpPr>
                <p:cNvPr id="53327" name="Rectangle 565"/>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28" name="Rectangle 566"/>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91" name="Group 567"/>
              <p:cNvGrpSpPr>
                <a:grpSpLocks/>
              </p:cNvGrpSpPr>
              <p:nvPr/>
            </p:nvGrpSpPr>
            <p:grpSpPr bwMode="auto">
              <a:xfrm>
                <a:off x="4512" y="2716"/>
                <a:ext cx="192" cy="233"/>
                <a:chOff x="3552" y="2716"/>
                <a:chExt cx="192" cy="233"/>
              </a:xfrm>
            </p:grpSpPr>
            <p:sp>
              <p:nvSpPr>
                <p:cNvPr id="53325" name="Rectangle 568"/>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26" name="Rectangle 569"/>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92" name="Group 570"/>
              <p:cNvGrpSpPr>
                <a:grpSpLocks/>
              </p:cNvGrpSpPr>
              <p:nvPr/>
            </p:nvGrpSpPr>
            <p:grpSpPr bwMode="auto">
              <a:xfrm>
                <a:off x="4512" y="2908"/>
                <a:ext cx="192" cy="233"/>
                <a:chOff x="3552" y="2716"/>
                <a:chExt cx="192" cy="233"/>
              </a:xfrm>
            </p:grpSpPr>
            <p:sp>
              <p:nvSpPr>
                <p:cNvPr id="53323" name="Rectangle 571"/>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24" name="Rectangle 572"/>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93" name="Group 573"/>
              <p:cNvGrpSpPr>
                <a:grpSpLocks/>
              </p:cNvGrpSpPr>
              <p:nvPr/>
            </p:nvGrpSpPr>
            <p:grpSpPr bwMode="auto">
              <a:xfrm>
                <a:off x="4512" y="3100"/>
                <a:ext cx="192" cy="233"/>
                <a:chOff x="3552" y="2716"/>
                <a:chExt cx="192" cy="233"/>
              </a:xfrm>
            </p:grpSpPr>
            <p:sp>
              <p:nvSpPr>
                <p:cNvPr id="53321" name="Rectangle 574"/>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22" name="Rectangle 575"/>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94" name="Group 576"/>
              <p:cNvGrpSpPr>
                <a:grpSpLocks/>
              </p:cNvGrpSpPr>
              <p:nvPr/>
            </p:nvGrpSpPr>
            <p:grpSpPr bwMode="auto">
              <a:xfrm>
                <a:off x="4512" y="3292"/>
                <a:ext cx="192" cy="233"/>
                <a:chOff x="3552" y="2716"/>
                <a:chExt cx="192" cy="233"/>
              </a:xfrm>
            </p:grpSpPr>
            <p:sp>
              <p:nvSpPr>
                <p:cNvPr id="53319" name="Rectangle 577"/>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20" name="Rectangle 578"/>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95" name="Group 579"/>
              <p:cNvGrpSpPr>
                <a:grpSpLocks/>
              </p:cNvGrpSpPr>
              <p:nvPr/>
            </p:nvGrpSpPr>
            <p:grpSpPr bwMode="auto">
              <a:xfrm>
                <a:off x="4704" y="2716"/>
                <a:ext cx="192" cy="233"/>
                <a:chOff x="3552" y="2716"/>
                <a:chExt cx="192" cy="233"/>
              </a:xfrm>
            </p:grpSpPr>
            <p:sp>
              <p:nvSpPr>
                <p:cNvPr id="53317" name="Rectangle 580"/>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18" name="Rectangle 581"/>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96" name="Group 582"/>
              <p:cNvGrpSpPr>
                <a:grpSpLocks/>
              </p:cNvGrpSpPr>
              <p:nvPr/>
            </p:nvGrpSpPr>
            <p:grpSpPr bwMode="auto">
              <a:xfrm>
                <a:off x="4704" y="2908"/>
                <a:ext cx="192" cy="233"/>
                <a:chOff x="3552" y="2716"/>
                <a:chExt cx="192" cy="233"/>
              </a:xfrm>
            </p:grpSpPr>
            <p:sp>
              <p:nvSpPr>
                <p:cNvPr id="53315" name="Rectangle 583"/>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16" name="Rectangle 584"/>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97" name="Group 585"/>
              <p:cNvGrpSpPr>
                <a:grpSpLocks/>
              </p:cNvGrpSpPr>
              <p:nvPr/>
            </p:nvGrpSpPr>
            <p:grpSpPr bwMode="auto">
              <a:xfrm>
                <a:off x="4704" y="3100"/>
                <a:ext cx="192" cy="233"/>
                <a:chOff x="3552" y="2716"/>
                <a:chExt cx="192" cy="233"/>
              </a:xfrm>
            </p:grpSpPr>
            <p:sp>
              <p:nvSpPr>
                <p:cNvPr id="53313" name="Rectangle 586"/>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14" name="Rectangle 587"/>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98" name="Group 588"/>
              <p:cNvGrpSpPr>
                <a:grpSpLocks/>
              </p:cNvGrpSpPr>
              <p:nvPr/>
            </p:nvGrpSpPr>
            <p:grpSpPr bwMode="auto">
              <a:xfrm>
                <a:off x="4704" y="3292"/>
                <a:ext cx="192" cy="233"/>
                <a:chOff x="3552" y="2716"/>
                <a:chExt cx="192" cy="233"/>
              </a:xfrm>
            </p:grpSpPr>
            <p:sp>
              <p:nvSpPr>
                <p:cNvPr id="53311" name="Rectangle 589"/>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12" name="Rectangle 590"/>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299" name="Group 591"/>
              <p:cNvGrpSpPr>
                <a:grpSpLocks/>
              </p:cNvGrpSpPr>
              <p:nvPr/>
            </p:nvGrpSpPr>
            <p:grpSpPr bwMode="auto">
              <a:xfrm>
                <a:off x="4896" y="2716"/>
                <a:ext cx="192" cy="233"/>
                <a:chOff x="3552" y="2716"/>
                <a:chExt cx="192" cy="233"/>
              </a:xfrm>
            </p:grpSpPr>
            <p:sp>
              <p:nvSpPr>
                <p:cNvPr id="53309" name="Rectangle 592"/>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10" name="Rectangle 593"/>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00" name="Group 594"/>
              <p:cNvGrpSpPr>
                <a:grpSpLocks/>
              </p:cNvGrpSpPr>
              <p:nvPr/>
            </p:nvGrpSpPr>
            <p:grpSpPr bwMode="auto">
              <a:xfrm>
                <a:off x="4896" y="2908"/>
                <a:ext cx="192" cy="233"/>
                <a:chOff x="3552" y="2716"/>
                <a:chExt cx="192" cy="233"/>
              </a:xfrm>
            </p:grpSpPr>
            <p:sp>
              <p:nvSpPr>
                <p:cNvPr id="53307" name="Rectangle 595"/>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08" name="Rectangle 596"/>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01" name="Group 597"/>
              <p:cNvGrpSpPr>
                <a:grpSpLocks/>
              </p:cNvGrpSpPr>
              <p:nvPr/>
            </p:nvGrpSpPr>
            <p:grpSpPr bwMode="auto">
              <a:xfrm>
                <a:off x="4896" y="3100"/>
                <a:ext cx="192" cy="233"/>
                <a:chOff x="3552" y="2716"/>
                <a:chExt cx="192" cy="233"/>
              </a:xfrm>
            </p:grpSpPr>
            <p:sp>
              <p:nvSpPr>
                <p:cNvPr id="53305" name="Rectangle 598"/>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06" name="Rectangle 599"/>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53302" name="Group 600"/>
              <p:cNvGrpSpPr>
                <a:grpSpLocks/>
              </p:cNvGrpSpPr>
              <p:nvPr/>
            </p:nvGrpSpPr>
            <p:grpSpPr bwMode="auto">
              <a:xfrm>
                <a:off x="4896" y="3292"/>
                <a:ext cx="192" cy="233"/>
                <a:chOff x="3552" y="2716"/>
                <a:chExt cx="192" cy="233"/>
              </a:xfrm>
            </p:grpSpPr>
            <p:sp>
              <p:nvSpPr>
                <p:cNvPr id="53303" name="Rectangle 601"/>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3304" name="Rectangle 602"/>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sp>
          <p:nvSpPr>
            <p:cNvPr id="53269" name="AutoShape 603"/>
            <p:cNvSpPr>
              <a:spLocks noChangeArrowheads="1"/>
            </p:cNvSpPr>
            <p:nvPr/>
          </p:nvSpPr>
          <p:spPr bwMode="auto">
            <a:xfrm>
              <a:off x="3552" y="2545"/>
              <a:ext cx="481" cy="462"/>
            </a:xfrm>
            <a:prstGeom prst="rightArrow">
              <a:avLst>
                <a:gd name="adj1" fmla="val 50000"/>
                <a:gd name="adj2" fmla="val 28028"/>
              </a:avLst>
            </a:prstGeom>
            <a:solidFill>
              <a:schemeClr val="bg1"/>
            </a:solidFill>
            <a:ln w="38100">
              <a:solidFill>
                <a:schemeClr val="tx1"/>
              </a:solidFill>
              <a:miter lim="800000"/>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add</a:t>
              </a:r>
            </a:p>
          </p:txBody>
        </p:sp>
      </p:grpSp>
      <p:sp>
        <p:nvSpPr>
          <p:cNvPr id="53259" name="Text Box 604"/>
          <p:cNvSpPr txBox="1">
            <a:spLocks noChangeArrowheads="1"/>
          </p:cNvSpPr>
          <p:nvPr/>
        </p:nvSpPr>
        <p:spPr bwMode="auto">
          <a:xfrm>
            <a:off x="2097088" y="2098675"/>
            <a:ext cx="12747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Load Unit</a:t>
            </a:r>
          </a:p>
        </p:txBody>
      </p:sp>
      <p:sp>
        <p:nvSpPr>
          <p:cNvPr id="53260" name="Text Box 605"/>
          <p:cNvSpPr txBox="1">
            <a:spLocks noChangeArrowheads="1"/>
          </p:cNvSpPr>
          <p:nvPr/>
        </p:nvSpPr>
        <p:spPr bwMode="auto">
          <a:xfrm>
            <a:off x="4384675" y="2097088"/>
            <a:ext cx="1639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Multiply Unit</a:t>
            </a:r>
          </a:p>
        </p:txBody>
      </p:sp>
      <p:sp>
        <p:nvSpPr>
          <p:cNvPr id="53261" name="Text Box 606"/>
          <p:cNvSpPr txBox="1">
            <a:spLocks noChangeArrowheads="1"/>
          </p:cNvSpPr>
          <p:nvPr/>
        </p:nvSpPr>
        <p:spPr bwMode="auto">
          <a:xfrm>
            <a:off x="7045325" y="2097088"/>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Add Unit</a:t>
            </a:r>
          </a:p>
        </p:txBody>
      </p:sp>
      <p:sp>
        <p:nvSpPr>
          <p:cNvPr id="53262" name="Line 607"/>
          <p:cNvSpPr>
            <a:spLocks noChangeShapeType="1"/>
          </p:cNvSpPr>
          <p:nvPr/>
        </p:nvSpPr>
        <p:spPr bwMode="auto">
          <a:xfrm>
            <a:off x="228600" y="2955925"/>
            <a:ext cx="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263" name="Text Box 608"/>
          <p:cNvSpPr txBox="1">
            <a:spLocks noChangeArrowheads="1"/>
          </p:cNvSpPr>
          <p:nvPr/>
        </p:nvSpPr>
        <p:spPr bwMode="auto">
          <a:xfrm>
            <a:off x="231775" y="3197225"/>
            <a:ext cx="70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i="1">
                <a:latin typeface="Verdana" panose="020B0604030504040204" pitchFamily="34" charset="0"/>
                <a:ea typeface="Gulim" pitchFamily="34" charset="-127"/>
              </a:rPr>
              <a:t>time</a:t>
            </a:r>
          </a:p>
        </p:txBody>
      </p:sp>
      <p:sp>
        <p:nvSpPr>
          <p:cNvPr id="53264" name="AutoShape 609"/>
          <p:cNvSpPr>
            <a:spLocks noChangeArrowheads="1"/>
          </p:cNvSpPr>
          <p:nvPr/>
        </p:nvSpPr>
        <p:spPr bwMode="auto">
          <a:xfrm>
            <a:off x="838200" y="5200650"/>
            <a:ext cx="1449388" cy="1038225"/>
          </a:xfrm>
          <a:prstGeom prst="rightArrow">
            <a:avLst>
              <a:gd name="adj1" fmla="val 50000"/>
              <a:gd name="adj2" fmla="val 36975"/>
            </a:avLst>
          </a:prstGeom>
          <a:solidFill>
            <a:schemeClr val="bg1"/>
          </a:solidFill>
          <a:ln w="38100">
            <a:solidFill>
              <a:schemeClr val="tx1"/>
            </a:solidFill>
            <a:miter lim="800000"/>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i="1">
                <a:latin typeface="Verdana" panose="020B0604030504040204" pitchFamily="34" charset="0"/>
                <a:ea typeface="Gulim" pitchFamily="34" charset="-127"/>
              </a:rPr>
              <a:t>Instruction issue</a:t>
            </a:r>
          </a:p>
        </p:txBody>
      </p:sp>
      <p:sp>
        <p:nvSpPr>
          <p:cNvPr id="1345122" name="Text Box 610"/>
          <p:cNvSpPr txBox="1">
            <a:spLocks noChangeArrowheads="1"/>
          </p:cNvSpPr>
          <p:nvPr/>
        </p:nvSpPr>
        <p:spPr bwMode="auto">
          <a:xfrm>
            <a:off x="261938" y="6184900"/>
            <a:ext cx="8718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a:latin typeface="Calibri" panose="020F0502020204030204" pitchFamily="34" charset="0"/>
                <a:ea typeface="Gulim" pitchFamily="34" charset="-127"/>
                <a:cs typeface="Calibri" panose="020F0502020204030204" pitchFamily="34" charset="0"/>
              </a:rPr>
              <a:t>Complete 24 operations/cycle while issuing 1 short instruction/cycle</a:t>
            </a:r>
          </a:p>
        </p:txBody>
      </p:sp>
    </p:spTree>
    <p:extLst>
      <p:ext uri="{BB962C8B-B14F-4D97-AF65-F5344CB8AC3E}">
        <p14:creationId xmlns:p14="http://schemas.microsoft.com/office/powerpoint/2010/main" val="1930885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446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447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3449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3445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3448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3450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4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12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normAutofit fontScale="90000"/>
          </a:bodyPr>
          <a:lstStyle/>
          <a:p>
            <a:r>
              <a:rPr lang="en-AU" altLang="zh-CN" dirty="0"/>
              <a:t>Data-Level Parallelism in Vector, SIMD, and GPU Architectures</a:t>
            </a:r>
            <a:endParaRPr lang="zh-CN" altLang="en-US" dirty="0"/>
          </a:p>
        </p:txBody>
      </p:sp>
      <p:sp>
        <p:nvSpPr>
          <p:cNvPr id="6147" name="内容占位符 2"/>
          <p:cNvSpPr>
            <a:spLocks noGrp="1"/>
          </p:cNvSpPr>
          <p:nvPr>
            <p:ph idx="1"/>
          </p:nvPr>
        </p:nvSpPr>
        <p:spPr/>
        <p:txBody>
          <a:bodyPr>
            <a:normAutofit fontScale="77500" lnSpcReduction="20000"/>
          </a:bodyPr>
          <a:lstStyle/>
          <a:p>
            <a:r>
              <a:rPr lang="zh-CN" altLang="en-US" dirty="0"/>
              <a:t>数据级并行的研究动机</a:t>
            </a:r>
            <a:endParaRPr lang="en-US" altLang="zh-CN" dirty="0"/>
          </a:p>
          <a:p>
            <a:pPr lvl="1"/>
            <a:r>
              <a:rPr lang="zh-CN" altLang="en-US" dirty="0"/>
              <a:t>传统指令级并行技术的问题</a:t>
            </a:r>
            <a:endParaRPr lang="en-US" altLang="zh-CN" dirty="0"/>
          </a:p>
          <a:p>
            <a:pPr lvl="1"/>
            <a:r>
              <a:rPr lang="en-US" altLang="zh-CN" dirty="0"/>
              <a:t>SIMD</a:t>
            </a:r>
            <a:r>
              <a:rPr lang="zh-CN" altLang="en-US" dirty="0"/>
              <a:t>结构的优势</a:t>
            </a:r>
            <a:endParaRPr lang="en-US" altLang="zh-CN" dirty="0"/>
          </a:p>
          <a:p>
            <a:pPr lvl="1"/>
            <a:r>
              <a:rPr lang="zh-CN" altLang="en-US" dirty="0"/>
              <a:t>数据级并行的种类</a:t>
            </a:r>
            <a:endParaRPr lang="en-US" altLang="zh-CN" dirty="0"/>
          </a:p>
          <a:p>
            <a:r>
              <a:rPr lang="zh-CN" altLang="en-US" dirty="0"/>
              <a:t>向量体系结构</a:t>
            </a:r>
            <a:endParaRPr lang="en-US" altLang="zh-CN" dirty="0"/>
          </a:p>
          <a:p>
            <a:pPr lvl="1"/>
            <a:r>
              <a:rPr lang="zh-CN" altLang="en-US" dirty="0"/>
              <a:t>向量处理模型</a:t>
            </a:r>
            <a:endParaRPr lang="en-US" altLang="zh-CN" dirty="0"/>
          </a:p>
          <a:p>
            <a:pPr lvl="1"/>
            <a:r>
              <a:rPr lang="zh-CN" altLang="en-US" dirty="0"/>
              <a:t>起源</a:t>
            </a:r>
            <a:r>
              <a:rPr lang="en-US" altLang="zh-CN" dirty="0"/>
              <a:t>-</a:t>
            </a:r>
            <a:r>
              <a:rPr lang="zh-CN" altLang="en-US" dirty="0"/>
              <a:t>超级计算机</a:t>
            </a:r>
            <a:endParaRPr lang="en-US" altLang="zh-CN" dirty="0"/>
          </a:p>
          <a:p>
            <a:pPr lvl="1"/>
            <a:r>
              <a:rPr lang="zh-CN" altLang="en-US" dirty="0"/>
              <a:t>基本特性及结构</a:t>
            </a:r>
            <a:endParaRPr lang="en-US" altLang="zh-CN" dirty="0"/>
          </a:p>
          <a:p>
            <a:pPr lvl="1"/>
            <a:r>
              <a:rPr lang="zh-CN" altLang="en-US" dirty="0"/>
              <a:t>性能评估及优化</a:t>
            </a:r>
            <a:endParaRPr lang="en-US" altLang="zh-CN" dirty="0"/>
          </a:p>
          <a:p>
            <a:r>
              <a:rPr lang="zh-CN" altLang="en-US" dirty="0"/>
              <a:t>面向多媒体应用的</a:t>
            </a:r>
            <a:r>
              <a:rPr lang="en-US" altLang="zh-CN" dirty="0"/>
              <a:t>SIMD</a:t>
            </a:r>
            <a:r>
              <a:rPr lang="zh-CN" altLang="en-US" dirty="0"/>
              <a:t>指令集扩展</a:t>
            </a:r>
            <a:endParaRPr lang="en-US" altLang="zh-CN" dirty="0"/>
          </a:p>
          <a:p>
            <a:r>
              <a:rPr lang="en-US" altLang="zh-CN" dirty="0"/>
              <a:t>GPU</a:t>
            </a:r>
          </a:p>
          <a:p>
            <a:pPr lvl="1"/>
            <a:r>
              <a:rPr lang="en-US" altLang="zh-CN" dirty="0"/>
              <a:t>GPU</a:t>
            </a:r>
            <a:r>
              <a:rPr lang="zh-CN" altLang="en-US" dirty="0"/>
              <a:t>简介</a:t>
            </a:r>
            <a:endParaRPr lang="en-US" altLang="zh-CN" dirty="0"/>
          </a:p>
          <a:p>
            <a:pPr lvl="1"/>
            <a:r>
              <a:rPr lang="en-US" altLang="zh-CN" dirty="0"/>
              <a:t>GPU</a:t>
            </a:r>
            <a:r>
              <a:rPr lang="zh-CN" altLang="en-US" dirty="0"/>
              <a:t>的编程模型</a:t>
            </a:r>
            <a:endParaRPr lang="en-US" altLang="zh-CN" dirty="0"/>
          </a:p>
          <a:p>
            <a:pPr lvl="1"/>
            <a:r>
              <a:rPr lang="en-US" altLang="zh-CN" dirty="0"/>
              <a:t>GPU</a:t>
            </a:r>
            <a:r>
              <a:rPr lang="zh-CN" altLang="en-US" dirty="0"/>
              <a:t>的存储系统</a:t>
            </a:r>
          </a:p>
        </p:txBody>
      </p:sp>
      <p:sp>
        <p:nvSpPr>
          <p:cNvPr id="4" name="日期占位符 3"/>
          <p:cNvSpPr>
            <a:spLocks noGrp="1"/>
          </p:cNvSpPr>
          <p:nvPr>
            <p:ph type="dt" sz="half" idx="10"/>
          </p:nvPr>
        </p:nvSpPr>
        <p:spPr/>
        <p:txBody>
          <a:bodyPr/>
          <a:lstStyle/>
          <a:p>
            <a:fld id="{158A78DA-5B0F-49D9-A988-3AF4FD107CFE}" type="datetime1">
              <a:rPr lang="en-US" altLang="zh-CN" smtClean="0"/>
              <a:t>4/21/20</a:t>
            </a:fld>
            <a:endParaRPr lang="zh-CN" altLang="en-US"/>
          </a:p>
        </p:txBody>
      </p:sp>
      <p:sp>
        <p:nvSpPr>
          <p:cNvPr id="5" name="页脚占位符 4"/>
          <p:cNvSpPr>
            <a:spLocks noGrp="1"/>
          </p:cNvSpPr>
          <p:nvPr>
            <p:ph type="ftr" sz="quarter" idx="11"/>
          </p:nvPr>
        </p:nvSpPr>
        <p:spPr/>
        <p:txBody>
          <a:bodyPr/>
          <a:lstStyle/>
          <a:p>
            <a:r>
              <a:rPr lang="zh-CN" altLang="en-US"/>
              <a:t>中国科学技术大学</a:t>
            </a:r>
          </a:p>
        </p:txBody>
      </p:sp>
      <p:sp>
        <p:nvSpPr>
          <p:cNvPr id="9" name="灯片编号占位符 8"/>
          <p:cNvSpPr>
            <a:spLocks noGrp="1"/>
          </p:cNvSpPr>
          <p:nvPr>
            <p:ph type="sldNum" sz="quarter" idx="12"/>
          </p:nvPr>
        </p:nvSpPr>
        <p:spPr/>
        <p:txBody>
          <a:bodyPr/>
          <a:lstStyle/>
          <a:p>
            <a:fld id="{8BD4F407-B401-4F27-B84C-F4D1FCFDF361}" type="slidenum">
              <a:rPr lang="zh-CN" altLang="en-US" smtClean="0"/>
              <a:pPr/>
              <a:t>3</a:t>
            </a:fld>
            <a:endParaRPr lang="zh-CN" altLang="en-US" dirty="0"/>
          </a:p>
        </p:txBody>
      </p:sp>
    </p:spTree>
    <p:extLst>
      <p:ext uri="{BB962C8B-B14F-4D97-AF65-F5344CB8AC3E}">
        <p14:creationId xmlns:p14="http://schemas.microsoft.com/office/powerpoint/2010/main" val="1481921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sz="3600"/>
              <a:t>Vector Execution Time</a:t>
            </a:r>
          </a:p>
        </p:txBody>
      </p:sp>
      <p:sp>
        <p:nvSpPr>
          <p:cNvPr id="56323" name="Rectangle 3"/>
          <p:cNvSpPr>
            <a:spLocks noGrp="1" noChangeArrowheads="1"/>
          </p:cNvSpPr>
          <p:nvPr>
            <p:ph idx="1"/>
          </p:nvPr>
        </p:nvSpPr>
        <p:spPr>
          <a:xfrm>
            <a:off x="457200" y="1173806"/>
            <a:ext cx="8229600" cy="3164344"/>
          </a:xfrm>
        </p:spPr>
        <p:txBody>
          <a:bodyPr>
            <a:normAutofit/>
          </a:bodyPr>
          <a:lstStyle/>
          <a:p>
            <a:r>
              <a:rPr lang="en-US" altLang="zh-CN" sz="2000" i="1" dirty="0">
                <a:solidFill>
                  <a:srgbClr val="0070C0"/>
                </a:solidFill>
              </a:rPr>
              <a:t>Time </a:t>
            </a:r>
            <a:r>
              <a:rPr lang="en-US" altLang="zh-CN" sz="2000" dirty="0"/>
              <a:t>= f(vector length, data dependencies, </a:t>
            </a:r>
            <a:r>
              <a:rPr lang="en-US" altLang="zh-CN" sz="2000" dirty="0" err="1"/>
              <a:t>struct</a:t>
            </a:r>
            <a:r>
              <a:rPr lang="en-US" altLang="zh-CN" sz="2000" dirty="0"/>
              <a:t>. hazards) </a:t>
            </a:r>
          </a:p>
          <a:p>
            <a:r>
              <a:rPr lang="en-US" altLang="zh-CN" sz="2000" i="1" dirty="0">
                <a:solidFill>
                  <a:srgbClr val="0070C0"/>
                </a:solidFill>
              </a:rPr>
              <a:t>Initiation rate</a:t>
            </a:r>
            <a:r>
              <a:rPr lang="en-US" altLang="zh-CN" sz="2000" dirty="0"/>
              <a:t>: </a:t>
            </a:r>
            <a:r>
              <a:rPr lang="zh-CN" altLang="en-US" sz="2000" dirty="0"/>
              <a:t>功能部件消耗向量元素的速率</a:t>
            </a:r>
            <a:endParaRPr lang="en-US" altLang="zh-CN" sz="2000" dirty="0"/>
          </a:p>
          <a:p>
            <a:r>
              <a:rPr lang="en-US" altLang="zh-CN" sz="2000" i="1" dirty="0">
                <a:solidFill>
                  <a:srgbClr val="0070C0"/>
                </a:solidFill>
              </a:rPr>
              <a:t>Convoy: </a:t>
            </a:r>
            <a:r>
              <a:rPr lang="zh-CN" altLang="en-US" sz="2000" dirty="0"/>
              <a:t>可在同一时钟周期开始执行的指令集合</a:t>
            </a:r>
            <a:r>
              <a:rPr lang="en-US" altLang="zh-CN" sz="2000" dirty="0"/>
              <a:t> (no structural or data hazards)</a:t>
            </a:r>
          </a:p>
          <a:p>
            <a:r>
              <a:rPr lang="en-US" altLang="zh-CN" sz="2000" i="1" dirty="0">
                <a:solidFill>
                  <a:srgbClr val="0070C0"/>
                </a:solidFill>
              </a:rPr>
              <a:t>Chime: </a:t>
            </a:r>
            <a:r>
              <a:rPr lang="zh-CN" altLang="en-US" sz="2000" dirty="0"/>
              <a:t>执行一个</a:t>
            </a:r>
            <a:r>
              <a:rPr lang="en-US" altLang="zh-CN" sz="2000" i="1" dirty="0">
                <a:solidFill>
                  <a:srgbClr val="0070C0"/>
                </a:solidFill>
              </a:rPr>
              <a:t>convoy</a:t>
            </a:r>
            <a:r>
              <a:rPr lang="zh-CN" altLang="en-US" sz="2000" dirty="0"/>
              <a:t>所花费的大致时间（</a:t>
            </a:r>
            <a:r>
              <a:rPr lang="en-US" altLang="zh-CN" sz="2000" dirty="0"/>
              <a:t>approx. time）</a:t>
            </a:r>
          </a:p>
          <a:p>
            <a:r>
              <a:rPr lang="en-US" altLang="zh-CN" sz="2000" i="1" dirty="0">
                <a:solidFill>
                  <a:srgbClr val="0070C0"/>
                </a:solidFill>
              </a:rPr>
              <a:t>m convoys take m chimes</a:t>
            </a:r>
            <a:r>
              <a:rPr lang="en-US" altLang="zh-CN" sz="2000" dirty="0"/>
              <a:t>; </a:t>
            </a:r>
          </a:p>
          <a:p>
            <a:pPr lvl="1"/>
            <a:r>
              <a:rPr lang="zh-CN" altLang="en-US" sz="1800" dirty="0"/>
              <a:t>如果每个向量长度为</a:t>
            </a:r>
            <a:r>
              <a:rPr lang="en-US" altLang="zh-CN" sz="1800" i="1" dirty="0"/>
              <a:t>n</a:t>
            </a:r>
            <a:r>
              <a:rPr lang="en-US" altLang="zh-CN" sz="1800" dirty="0"/>
              <a:t>, </a:t>
            </a:r>
            <a:r>
              <a:rPr lang="zh-CN" altLang="en-US" sz="1800" dirty="0"/>
              <a:t>那么</a:t>
            </a:r>
            <a:r>
              <a:rPr lang="en-US" altLang="zh-CN" sz="1800" i="1" dirty="0"/>
              <a:t>m</a:t>
            </a:r>
            <a:r>
              <a:rPr lang="zh-CN" altLang="en-US" sz="1800" dirty="0"/>
              <a:t>个</a:t>
            </a:r>
            <a:r>
              <a:rPr lang="en-US" altLang="zh-CN" sz="1800" i="1" dirty="0">
                <a:solidFill>
                  <a:srgbClr val="0070C0"/>
                </a:solidFill>
              </a:rPr>
              <a:t>convoys</a:t>
            </a:r>
            <a:r>
              <a:rPr lang="en-US" altLang="zh-CN" sz="1800" dirty="0"/>
              <a:t> </a:t>
            </a:r>
            <a:r>
              <a:rPr lang="zh-CN" altLang="en-US" sz="1800" dirty="0"/>
              <a:t>所花费的时间是</a:t>
            </a:r>
            <a:r>
              <a:rPr lang="en-US" altLang="zh-CN" sz="1800" i="1" dirty="0">
                <a:solidFill>
                  <a:srgbClr val="0070C0"/>
                </a:solidFill>
              </a:rPr>
              <a:t>m</a:t>
            </a:r>
            <a:r>
              <a:rPr lang="zh-CN" altLang="en-US" sz="1800" i="1" dirty="0">
                <a:solidFill>
                  <a:srgbClr val="0070C0"/>
                </a:solidFill>
              </a:rPr>
              <a:t>个</a:t>
            </a:r>
            <a:r>
              <a:rPr lang="en-US" altLang="zh-CN" sz="1800" i="1" dirty="0">
                <a:solidFill>
                  <a:srgbClr val="0070C0"/>
                </a:solidFill>
              </a:rPr>
              <a:t>chimes</a:t>
            </a:r>
          </a:p>
          <a:p>
            <a:pPr lvl="1"/>
            <a:r>
              <a:rPr lang="zh-CN" altLang="en-US" sz="1800" dirty="0"/>
              <a:t>每个</a:t>
            </a:r>
            <a:r>
              <a:rPr lang="en-US" altLang="zh-CN" sz="1800" i="1" dirty="0">
                <a:solidFill>
                  <a:srgbClr val="0070C0"/>
                </a:solidFill>
              </a:rPr>
              <a:t>chime</a:t>
            </a:r>
            <a:r>
              <a:rPr lang="zh-CN" altLang="en-US" sz="1800" dirty="0"/>
              <a:t>所花费的时间是</a:t>
            </a:r>
            <a:r>
              <a:rPr lang="en-US" altLang="zh-CN" sz="1800" i="1" dirty="0">
                <a:solidFill>
                  <a:srgbClr val="0070C0"/>
                </a:solidFill>
              </a:rPr>
              <a:t>n</a:t>
            </a:r>
            <a:r>
              <a:rPr lang="zh-CN" altLang="en-US" sz="1800" i="1" dirty="0">
                <a:solidFill>
                  <a:srgbClr val="0070C0"/>
                </a:solidFill>
              </a:rPr>
              <a:t>个</a:t>
            </a:r>
            <a:r>
              <a:rPr lang="en-US" altLang="zh-CN" sz="1800" i="1" dirty="0">
                <a:solidFill>
                  <a:srgbClr val="0070C0"/>
                </a:solidFill>
              </a:rPr>
              <a:t>clocks</a:t>
            </a:r>
            <a:r>
              <a:rPr lang="en-US" altLang="zh-CN" sz="1800" dirty="0"/>
              <a:t>，</a:t>
            </a:r>
            <a:r>
              <a:rPr lang="zh-CN" altLang="en-US" sz="1800" dirty="0"/>
              <a:t>该程序所花费的总时间大约为</a:t>
            </a:r>
            <a:r>
              <a:rPr lang="en-US" altLang="zh-CN" sz="1800" b="1" i="1" dirty="0">
                <a:solidFill>
                  <a:srgbClr val="FF0000"/>
                </a:solidFill>
              </a:rPr>
              <a:t>m x n clock cycles </a:t>
            </a:r>
            <a:r>
              <a:rPr lang="en-US" altLang="zh-CN" sz="1800" dirty="0"/>
              <a:t>(</a:t>
            </a:r>
            <a:r>
              <a:rPr lang="zh-CN" altLang="en-US" sz="1800" dirty="0"/>
              <a:t>忽略额外开销</a:t>
            </a:r>
            <a:r>
              <a:rPr lang="en-US" altLang="zh-CN" sz="1800" dirty="0"/>
              <a:t>; </a:t>
            </a:r>
            <a:r>
              <a:rPr lang="zh-CN" altLang="en-US" sz="1800" dirty="0"/>
              <a:t>当向量长度较长时这种近似是合理的）</a:t>
            </a:r>
            <a:endParaRPr lang="en-US" altLang="zh-CN" sz="1800" dirty="0"/>
          </a:p>
        </p:txBody>
      </p:sp>
      <p:sp>
        <p:nvSpPr>
          <p:cNvPr id="10" name="日期占位符 9"/>
          <p:cNvSpPr>
            <a:spLocks noGrp="1"/>
          </p:cNvSpPr>
          <p:nvPr>
            <p:ph type="dt" sz="half" idx="10"/>
          </p:nvPr>
        </p:nvSpPr>
        <p:spPr/>
        <p:txBody>
          <a:bodyPr/>
          <a:lstStyle/>
          <a:p>
            <a:pPr>
              <a:defRPr/>
            </a:pPr>
            <a:fld id="{21C52D0B-887E-4E80-BD30-E876A8E39822}" type="datetime1">
              <a:rPr lang="en-US" altLang="zh-CN" smtClean="0"/>
              <a:t>4/21/20</a:t>
            </a:fld>
            <a:endParaRPr lang="zh-CN" altLang="en-US"/>
          </a:p>
        </p:txBody>
      </p:sp>
      <p:sp>
        <p:nvSpPr>
          <p:cNvPr id="12" name="页脚占位符 11"/>
          <p:cNvSpPr>
            <a:spLocks noGrp="1"/>
          </p:cNvSpPr>
          <p:nvPr>
            <p:ph type="ftr" sz="quarter" idx="11"/>
          </p:nvPr>
        </p:nvSpPr>
        <p:spPr/>
        <p:txBody>
          <a:bodyPr/>
          <a:lstStyle/>
          <a:p>
            <a:pPr>
              <a:defRPr/>
            </a:pPr>
            <a:r>
              <a:rPr lang="zh-CN" altLang="en-US"/>
              <a:t>中国科学技术大学</a:t>
            </a:r>
          </a:p>
        </p:txBody>
      </p:sp>
      <p:sp>
        <p:nvSpPr>
          <p:cNvPr id="56328"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E8ED7118-8483-49BE-B786-D9689CCED881}"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30</a:t>
            </a:fld>
            <a:endParaRPr lang="zh-CN" altLang="en-US" sz="1200">
              <a:solidFill>
                <a:srgbClr val="898989"/>
              </a:solidFill>
              <a:latin typeface="Calibri" panose="020F0502020204030204" pitchFamily="34" charset="0"/>
              <a:ea typeface="宋体" panose="02010600030101010101" pitchFamily="2" charset="-122"/>
            </a:endParaRPr>
          </a:p>
        </p:txBody>
      </p:sp>
      <p:sp>
        <p:nvSpPr>
          <p:cNvPr id="56326" name="Rectangle 4"/>
          <p:cNvSpPr>
            <a:spLocks noChangeArrowheads="1"/>
          </p:cNvSpPr>
          <p:nvPr/>
        </p:nvSpPr>
        <p:spPr bwMode="auto">
          <a:xfrm>
            <a:off x="5148263" y="4868863"/>
            <a:ext cx="3760787" cy="1016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87000"/>
              </a:lnSpc>
              <a:spcBef>
                <a:spcPct val="0"/>
              </a:spcBef>
              <a:buFontTx/>
              <a:buNone/>
            </a:pPr>
            <a:r>
              <a:rPr lang="zh-CN" altLang="en-US" sz="2400" b="1">
                <a:latin typeface="Arial" panose="020B0604020202020204" pitchFamily="34" charset="0"/>
                <a:ea typeface="宋体" panose="02010600030101010101" pitchFamily="2" charset="-122"/>
              </a:rPr>
              <a:t>4 </a:t>
            </a:r>
            <a:r>
              <a:rPr lang="en-US" altLang="zh-CN" sz="2400" b="1">
                <a:latin typeface="Arial" panose="020B0604020202020204" pitchFamily="34" charset="0"/>
                <a:ea typeface="宋体" panose="02010600030101010101" pitchFamily="2" charset="-122"/>
              </a:rPr>
              <a:t>convoys, 1 lane, VL=64</a:t>
            </a:r>
          </a:p>
          <a:p>
            <a:pPr eaLnBrk="1" hangingPunct="1">
              <a:lnSpc>
                <a:spcPct val="87000"/>
              </a:lnSpc>
              <a:spcBef>
                <a:spcPct val="0"/>
              </a:spcBef>
              <a:buFontTx/>
              <a:buNone/>
            </a:pPr>
            <a:r>
              <a:rPr lang="en-US" altLang="zh-CN" sz="2400" b="1">
                <a:latin typeface="Arial" panose="020B0604020202020204" pitchFamily="34" charset="0"/>
                <a:ea typeface="宋体" panose="02010600030101010101" pitchFamily="2" charset="-122"/>
              </a:rPr>
              <a:t>=&gt; 4 x 64 = 256 clocks</a:t>
            </a:r>
          </a:p>
          <a:p>
            <a:pPr eaLnBrk="1" hangingPunct="1">
              <a:lnSpc>
                <a:spcPct val="87000"/>
              </a:lnSpc>
              <a:spcBef>
                <a:spcPct val="0"/>
              </a:spcBef>
              <a:buFontTx/>
              <a:buNone/>
            </a:pPr>
            <a:r>
              <a:rPr lang="en-US" altLang="zh-CN" sz="2400" b="1">
                <a:latin typeface="Arial" panose="020B0604020202020204" pitchFamily="34" charset="0"/>
                <a:ea typeface="宋体" panose="02010600030101010101" pitchFamily="2" charset="-122"/>
              </a:rPr>
              <a:t>(or 4 clocks per result)</a:t>
            </a:r>
          </a:p>
        </p:txBody>
      </p:sp>
      <p:grpSp>
        <p:nvGrpSpPr>
          <p:cNvPr id="56327" name="Group 9"/>
          <p:cNvGrpSpPr>
            <a:grpSpLocks/>
          </p:cNvGrpSpPr>
          <p:nvPr/>
        </p:nvGrpSpPr>
        <p:grpSpPr bwMode="auto">
          <a:xfrm>
            <a:off x="395288" y="4797425"/>
            <a:ext cx="4787900" cy="1684338"/>
            <a:chOff x="248" y="3179"/>
            <a:chExt cx="3016" cy="1061"/>
          </a:xfrm>
        </p:grpSpPr>
        <p:sp>
          <p:nvSpPr>
            <p:cNvPr id="56329" name="Rectangle 5"/>
            <p:cNvSpPr>
              <a:spLocks noChangeArrowheads="1"/>
            </p:cNvSpPr>
            <p:nvPr/>
          </p:nvSpPr>
          <p:spPr bwMode="auto">
            <a:xfrm>
              <a:off x="248" y="3179"/>
              <a:ext cx="3016" cy="10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90000"/>
                </a:lnSpc>
                <a:spcBef>
                  <a:spcPts val="1000"/>
                </a:spcBef>
                <a:buFont typeface="Arial" panose="020B0604020202020204" pitchFamily="34" charset="0"/>
                <a:buChar char="•"/>
                <a:tabLst>
                  <a:tab pos="1092200" algn="l"/>
                  <a:tab pos="2235200" algn="l"/>
                </a:tabLst>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tabLst>
                  <a:tab pos="1092200" algn="l"/>
                  <a:tab pos="2235200" algn="l"/>
                </a:tabLst>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tabLst>
                  <a:tab pos="1092200" algn="l"/>
                  <a:tab pos="2235200" algn="l"/>
                </a:tabLst>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tabLst>
                  <a:tab pos="1092200" algn="l"/>
                  <a:tab pos="2235200" algn="l"/>
                </a:tabLst>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tabLst>
                  <a:tab pos="1092200" algn="l"/>
                  <a:tab pos="2235200" algn="l"/>
                </a:tabLst>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1092200" algn="l"/>
                  <a:tab pos="2235200" algn="l"/>
                </a:tabLs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1092200" algn="l"/>
                  <a:tab pos="2235200" algn="l"/>
                </a:tabLs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1092200" algn="l"/>
                  <a:tab pos="2235200" algn="l"/>
                </a:tabLs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1092200" algn="l"/>
                  <a:tab pos="2235200" algn="l"/>
                </a:tabLst>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86000"/>
                </a:lnSpc>
                <a:spcBef>
                  <a:spcPct val="41000"/>
                </a:spcBef>
                <a:buFontTx/>
                <a:buNone/>
              </a:pPr>
              <a:r>
                <a:rPr lang="zh-CN" altLang="en-US" sz="1800" b="1" dirty="0">
                  <a:latin typeface="Arial" panose="020B0604020202020204" pitchFamily="34" charset="0"/>
                  <a:ea typeface="宋体" panose="02010600030101010101" pitchFamily="2" charset="-122"/>
                </a:rPr>
                <a:t>1:	</a:t>
              </a:r>
              <a:r>
                <a:rPr lang="en-US" altLang="zh-CN" sz="1800" b="1" dirty="0">
                  <a:latin typeface="Arial" panose="020B0604020202020204" pitchFamily="34" charset="0"/>
                  <a:ea typeface="宋体" panose="02010600030101010101" pitchFamily="2" charset="-122"/>
                </a:rPr>
                <a:t>LV     	</a:t>
              </a:r>
              <a:r>
                <a:rPr lang="en-US" altLang="zh-CN" sz="1800" b="1" u="sng" dirty="0">
                  <a:solidFill>
                    <a:schemeClr val="accent2"/>
                  </a:solidFill>
                  <a:latin typeface="Arial" panose="020B0604020202020204" pitchFamily="34" charset="0"/>
                  <a:ea typeface="宋体" panose="02010600030101010101" pitchFamily="2" charset="-122"/>
                </a:rPr>
                <a:t>V1</a:t>
              </a:r>
              <a:r>
                <a:rPr lang="en-US" altLang="zh-CN" sz="1800" b="1" dirty="0">
                  <a:latin typeface="Arial" panose="020B0604020202020204" pitchFamily="34" charset="0"/>
                  <a:ea typeface="宋体" panose="02010600030101010101" pitchFamily="2" charset="-122"/>
                </a:rPr>
                <a:t>,Rx	;load vector X</a:t>
              </a:r>
            </a:p>
            <a:p>
              <a:pPr eaLnBrk="1" hangingPunct="1">
                <a:lnSpc>
                  <a:spcPct val="86000"/>
                </a:lnSpc>
                <a:spcBef>
                  <a:spcPct val="41000"/>
                </a:spcBef>
                <a:buFontTx/>
                <a:buNone/>
              </a:pPr>
              <a:r>
                <a:rPr lang="en-US" altLang="zh-CN" sz="1800" b="1" dirty="0">
                  <a:latin typeface="Arial" panose="020B0604020202020204" pitchFamily="34" charset="0"/>
                  <a:ea typeface="宋体" panose="02010600030101010101" pitchFamily="2" charset="-122"/>
                </a:rPr>
                <a:t>2:	MULV 	</a:t>
              </a:r>
              <a:r>
                <a:rPr lang="en-US" altLang="zh-CN" sz="1800" b="1" u="sng" dirty="0">
                  <a:solidFill>
                    <a:schemeClr val="accent2"/>
                  </a:solidFill>
                  <a:latin typeface="Arial" panose="020B0604020202020204" pitchFamily="34" charset="0"/>
                  <a:ea typeface="宋体" panose="02010600030101010101" pitchFamily="2" charset="-122"/>
                </a:rPr>
                <a:t>V2</a:t>
              </a:r>
              <a:r>
                <a:rPr lang="en-US" altLang="zh-CN" sz="1800" b="1" dirty="0">
                  <a:latin typeface="Arial" panose="020B0604020202020204" pitchFamily="34" charset="0"/>
                  <a:ea typeface="宋体" panose="02010600030101010101" pitchFamily="2" charset="-122"/>
                </a:rPr>
                <a:t>,F0,</a:t>
              </a:r>
              <a:r>
                <a:rPr lang="en-US" altLang="zh-CN" sz="1800" b="1" i="1" u="sng" dirty="0">
                  <a:solidFill>
                    <a:schemeClr val="hlink"/>
                  </a:solidFill>
                  <a:latin typeface="Arial" panose="020B0604020202020204" pitchFamily="34" charset="0"/>
                  <a:ea typeface="宋体" panose="02010600030101010101" pitchFamily="2" charset="-122"/>
                </a:rPr>
                <a:t>V1</a:t>
              </a:r>
              <a:r>
                <a:rPr lang="en-US" altLang="zh-CN" sz="1800" b="1" dirty="0">
                  <a:latin typeface="Arial" panose="020B0604020202020204" pitchFamily="34" charset="0"/>
                  <a:ea typeface="宋体" panose="02010600030101010101" pitchFamily="2" charset="-122"/>
                </a:rPr>
                <a:t> 	;vector-scalar </a:t>
              </a:r>
              <a:r>
                <a:rPr lang="en-US" altLang="zh-CN" sz="1800" b="1" dirty="0" err="1">
                  <a:latin typeface="Arial" panose="020B0604020202020204" pitchFamily="34" charset="0"/>
                  <a:ea typeface="宋体" panose="02010600030101010101" pitchFamily="2" charset="-122"/>
                </a:rPr>
                <a:t>mult</a:t>
              </a:r>
              <a:r>
                <a:rPr lang="en-US" altLang="zh-CN" sz="1800" b="1" dirty="0">
                  <a:latin typeface="Arial" panose="020B0604020202020204" pitchFamily="34" charset="0"/>
                  <a:ea typeface="宋体" panose="02010600030101010101" pitchFamily="2" charset="-122"/>
                </a:rPr>
                <a:t>.</a:t>
              </a:r>
            </a:p>
            <a:p>
              <a:pPr eaLnBrk="1" hangingPunct="1">
                <a:lnSpc>
                  <a:spcPct val="86000"/>
                </a:lnSpc>
                <a:spcBef>
                  <a:spcPct val="41000"/>
                </a:spcBef>
                <a:buFontTx/>
                <a:buNone/>
              </a:pPr>
              <a:r>
                <a:rPr lang="en-US" altLang="zh-CN" sz="1800" b="1" dirty="0">
                  <a:latin typeface="Arial" panose="020B0604020202020204" pitchFamily="34" charset="0"/>
                  <a:ea typeface="宋体" panose="02010600030101010101" pitchFamily="2" charset="-122"/>
                </a:rPr>
                <a:t>	LV	V3,Ry	;load vector Y</a:t>
              </a:r>
            </a:p>
            <a:p>
              <a:pPr eaLnBrk="1" hangingPunct="1">
                <a:lnSpc>
                  <a:spcPct val="86000"/>
                </a:lnSpc>
                <a:spcBef>
                  <a:spcPct val="41000"/>
                </a:spcBef>
                <a:buFontTx/>
                <a:buNone/>
              </a:pPr>
              <a:r>
                <a:rPr lang="en-US" altLang="zh-CN" sz="1800" b="1" dirty="0">
                  <a:latin typeface="Arial" panose="020B0604020202020204" pitchFamily="34" charset="0"/>
                  <a:ea typeface="宋体" panose="02010600030101010101" pitchFamily="2" charset="-122"/>
                </a:rPr>
                <a:t>3:	ADDV	</a:t>
              </a:r>
              <a:r>
                <a:rPr lang="en-US" altLang="zh-CN" sz="1800" b="1" u="sng" dirty="0">
                  <a:solidFill>
                    <a:schemeClr val="accent2"/>
                  </a:solidFill>
                  <a:latin typeface="Arial" panose="020B0604020202020204" pitchFamily="34" charset="0"/>
                  <a:ea typeface="宋体" panose="02010600030101010101" pitchFamily="2" charset="-122"/>
                </a:rPr>
                <a:t>V4</a:t>
              </a:r>
              <a:r>
                <a:rPr lang="en-US" altLang="zh-CN" sz="1800" b="1" dirty="0">
                  <a:latin typeface="Arial" panose="020B0604020202020204" pitchFamily="34" charset="0"/>
                  <a:ea typeface="宋体" panose="02010600030101010101" pitchFamily="2" charset="-122"/>
                </a:rPr>
                <a:t>,</a:t>
              </a:r>
              <a:r>
                <a:rPr lang="en-US" altLang="zh-CN" sz="1800" b="1" i="1" u="sng" dirty="0">
                  <a:solidFill>
                    <a:schemeClr val="hlink"/>
                  </a:solidFill>
                  <a:latin typeface="Arial" panose="020B0604020202020204" pitchFamily="34" charset="0"/>
                  <a:ea typeface="宋体" panose="02010600030101010101" pitchFamily="2" charset="-122"/>
                </a:rPr>
                <a:t>V2</a:t>
              </a:r>
              <a:r>
                <a:rPr lang="en-US" altLang="zh-CN" sz="1800" b="1" dirty="0">
                  <a:latin typeface="Arial" panose="020B0604020202020204" pitchFamily="34" charset="0"/>
                  <a:ea typeface="宋体" panose="02010600030101010101" pitchFamily="2" charset="-122"/>
                </a:rPr>
                <a:t>,V3	;add</a:t>
              </a:r>
            </a:p>
            <a:p>
              <a:pPr eaLnBrk="1" hangingPunct="1">
                <a:lnSpc>
                  <a:spcPct val="86000"/>
                </a:lnSpc>
                <a:spcBef>
                  <a:spcPct val="41000"/>
                </a:spcBef>
                <a:buFontTx/>
                <a:buNone/>
              </a:pPr>
              <a:r>
                <a:rPr lang="en-US" altLang="zh-CN" sz="1800" b="1" dirty="0">
                  <a:latin typeface="Arial" panose="020B0604020202020204" pitchFamily="34" charset="0"/>
                  <a:ea typeface="宋体" panose="02010600030101010101" pitchFamily="2" charset="-122"/>
                </a:rPr>
                <a:t>4:	SV	Ry,</a:t>
              </a:r>
              <a:r>
                <a:rPr lang="en-US" altLang="zh-CN" sz="1800" b="1" i="1" u="sng" dirty="0">
                  <a:solidFill>
                    <a:schemeClr val="hlink"/>
                  </a:solidFill>
                  <a:latin typeface="Arial" panose="020B0604020202020204" pitchFamily="34" charset="0"/>
                  <a:ea typeface="宋体" panose="02010600030101010101" pitchFamily="2" charset="-122"/>
                </a:rPr>
                <a:t>V4</a:t>
              </a:r>
              <a:r>
                <a:rPr lang="en-US" altLang="zh-CN" sz="1800" b="1" dirty="0">
                  <a:latin typeface="Arial" panose="020B0604020202020204" pitchFamily="34" charset="0"/>
                  <a:ea typeface="宋体" panose="02010600030101010101" pitchFamily="2" charset="-122"/>
                </a:rPr>
                <a:t>	;store the result</a:t>
              </a:r>
            </a:p>
          </p:txBody>
        </p:sp>
        <p:sp>
          <p:nvSpPr>
            <p:cNvPr id="56330" name="Line 6"/>
            <p:cNvSpPr>
              <a:spLocks noChangeShapeType="1"/>
            </p:cNvSpPr>
            <p:nvPr/>
          </p:nvSpPr>
          <p:spPr bwMode="auto">
            <a:xfrm>
              <a:off x="1024" y="3292"/>
              <a:ext cx="376" cy="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1" name="Line 7"/>
            <p:cNvSpPr>
              <a:spLocks noChangeShapeType="1"/>
            </p:cNvSpPr>
            <p:nvPr/>
          </p:nvSpPr>
          <p:spPr bwMode="auto">
            <a:xfrm>
              <a:off x="976" y="3532"/>
              <a:ext cx="280" cy="28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2" name="Line 8"/>
            <p:cNvSpPr>
              <a:spLocks noChangeShapeType="1"/>
            </p:cNvSpPr>
            <p:nvPr/>
          </p:nvSpPr>
          <p:spPr bwMode="auto">
            <a:xfrm>
              <a:off x="976" y="3964"/>
              <a:ext cx="232" cy="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862879045"/>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altLang="ko-KR" sz="3600"/>
              <a:t>Vector Startup</a:t>
            </a:r>
          </a:p>
        </p:txBody>
      </p:sp>
      <p:sp>
        <p:nvSpPr>
          <p:cNvPr id="58371" name="Rectangle 3"/>
          <p:cNvSpPr>
            <a:spLocks noGrp="1" noChangeArrowheads="1"/>
          </p:cNvSpPr>
          <p:nvPr>
            <p:ph idx="1"/>
          </p:nvPr>
        </p:nvSpPr>
        <p:spPr>
          <a:xfrm>
            <a:off x="457199" y="1106511"/>
            <a:ext cx="8229600" cy="1143000"/>
          </a:xfrm>
        </p:spPr>
        <p:txBody>
          <a:bodyPr>
            <a:normAutofit fontScale="92500" lnSpcReduction="20000"/>
          </a:bodyPr>
          <a:lstStyle/>
          <a:p>
            <a:r>
              <a:rPr lang="zh-CN" altLang="en-US" sz="2000" dirty="0"/>
              <a:t>向量启动时间由两部分构成</a:t>
            </a:r>
            <a:endParaRPr lang="en-US" altLang="ko-KR" sz="2000" dirty="0"/>
          </a:p>
          <a:p>
            <a:pPr lvl="1"/>
            <a:r>
              <a:rPr lang="zh-CN" altLang="en-US" sz="1800" dirty="0"/>
              <a:t>功能部件延时：一个操作通过功能部件的时间</a:t>
            </a:r>
            <a:endParaRPr lang="en-US" altLang="ko-KR" sz="1800" dirty="0"/>
          </a:p>
          <a:p>
            <a:pPr lvl="1"/>
            <a:r>
              <a:rPr lang="zh-CN" altLang="en-US" sz="1800" dirty="0"/>
              <a:t>截止时间或恢复时间（</a:t>
            </a:r>
            <a:r>
              <a:rPr lang="en-US" altLang="ko-KR" sz="1800" dirty="0"/>
              <a:t>dead time or recovery time </a:t>
            </a:r>
            <a:r>
              <a:rPr lang="zh-CN" altLang="en-US" sz="1800" dirty="0"/>
              <a:t>）：运行下一条向量指令的间隔时间</a:t>
            </a:r>
            <a:endParaRPr lang="en-US" altLang="ko-KR" sz="1800" dirty="0"/>
          </a:p>
        </p:txBody>
      </p:sp>
      <p:sp>
        <p:nvSpPr>
          <p:cNvPr id="84" name="日期占位符 83"/>
          <p:cNvSpPr>
            <a:spLocks noGrp="1"/>
          </p:cNvSpPr>
          <p:nvPr>
            <p:ph type="dt" sz="half" idx="10"/>
          </p:nvPr>
        </p:nvSpPr>
        <p:spPr/>
        <p:txBody>
          <a:bodyPr/>
          <a:lstStyle/>
          <a:p>
            <a:pPr>
              <a:defRPr/>
            </a:pPr>
            <a:fld id="{7621B91F-CF50-49A6-84D1-8A73FF943EF4}" type="datetime1">
              <a:rPr lang="en-US" altLang="zh-CN" smtClean="0"/>
              <a:t>4/21/20</a:t>
            </a:fld>
            <a:endParaRPr lang="zh-CN" altLang="en-US"/>
          </a:p>
        </p:txBody>
      </p:sp>
      <p:sp>
        <p:nvSpPr>
          <p:cNvPr id="85" name="页脚占位符 84"/>
          <p:cNvSpPr>
            <a:spLocks noGrp="1"/>
          </p:cNvSpPr>
          <p:nvPr>
            <p:ph type="ftr" sz="quarter" idx="11"/>
          </p:nvPr>
        </p:nvSpPr>
        <p:spPr/>
        <p:txBody>
          <a:bodyPr/>
          <a:lstStyle/>
          <a:p>
            <a:pPr>
              <a:defRPr/>
            </a:pPr>
            <a:r>
              <a:rPr lang="zh-CN" altLang="en-US"/>
              <a:t>中国科学技术大学</a:t>
            </a:r>
          </a:p>
        </p:txBody>
      </p:sp>
      <p:sp>
        <p:nvSpPr>
          <p:cNvPr id="58402"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7EE808F7-4349-481E-A7C7-EA2D8D1E3A14}"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31</a:t>
            </a:fld>
            <a:endParaRPr lang="zh-CN" altLang="en-US" sz="1200">
              <a:solidFill>
                <a:srgbClr val="898989"/>
              </a:solidFill>
              <a:latin typeface="Calibri" panose="020F0502020204030204" pitchFamily="34" charset="0"/>
              <a:ea typeface="宋体" panose="02010600030101010101" pitchFamily="2" charset="-122"/>
            </a:endParaRPr>
          </a:p>
        </p:txBody>
      </p:sp>
      <p:grpSp>
        <p:nvGrpSpPr>
          <p:cNvPr id="58374" name="Group 4"/>
          <p:cNvGrpSpPr>
            <a:grpSpLocks/>
          </p:cNvGrpSpPr>
          <p:nvPr/>
        </p:nvGrpSpPr>
        <p:grpSpPr bwMode="auto">
          <a:xfrm>
            <a:off x="685800" y="2825750"/>
            <a:ext cx="1905000" cy="381000"/>
            <a:chOff x="480" y="1776"/>
            <a:chExt cx="1200" cy="240"/>
          </a:xfrm>
        </p:grpSpPr>
        <p:sp>
          <p:nvSpPr>
            <p:cNvPr id="58448" name="Rectangle 5"/>
            <p:cNvSpPr>
              <a:spLocks noChangeArrowheads="1"/>
            </p:cNvSpPr>
            <p:nvPr/>
          </p:nvSpPr>
          <p:spPr bwMode="auto">
            <a:xfrm>
              <a:off x="480" y="1776"/>
              <a:ext cx="240" cy="240"/>
            </a:xfrm>
            <a:prstGeom prst="rect">
              <a:avLst/>
            </a:prstGeom>
            <a:solidFill>
              <a:srgbClr val="FFFFFF"/>
            </a:solidFill>
            <a:ln w="12700">
              <a:solidFill>
                <a:schemeClr val="hlink"/>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hlink"/>
                  </a:solidFill>
                  <a:latin typeface="Calibri" panose="020F0502020204030204" pitchFamily="34" charset="0"/>
                  <a:ea typeface="Gulim" pitchFamily="34" charset="-127"/>
                  <a:cs typeface="Calibri" panose="020F0502020204030204" pitchFamily="34" charset="0"/>
                </a:rPr>
                <a:t>R</a:t>
              </a:r>
            </a:p>
          </p:txBody>
        </p:sp>
        <p:sp>
          <p:nvSpPr>
            <p:cNvPr id="58449" name="Rectangle 6"/>
            <p:cNvSpPr>
              <a:spLocks noChangeArrowheads="1"/>
            </p:cNvSpPr>
            <p:nvPr/>
          </p:nvSpPr>
          <p:spPr bwMode="auto">
            <a:xfrm>
              <a:off x="720" y="1776"/>
              <a:ext cx="240" cy="240"/>
            </a:xfrm>
            <a:prstGeom prst="rect">
              <a:avLst/>
            </a:prstGeom>
            <a:solidFill>
              <a:srgbClr val="FFFFFF"/>
            </a:solidFill>
            <a:ln w="12700">
              <a:solidFill>
                <a:schemeClr val="hlink"/>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hlink"/>
                  </a:solidFill>
                  <a:latin typeface="Calibri" panose="020F0502020204030204" pitchFamily="34" charset="0"/>
                  <a:ea typeface="Gulim" pitchFamily="34" charset="-127"/>
                  <a:cs typeface="Calibri" panose="020F0502020204030204" pitchFamily="34" charset="0"/>
                </a:rPr>
                <a:t>X</a:t>
              </a:r>
            </a:p>
          </p:txBody>
        </p:sp>
        <p:sp>
          <p:nvSpPr>
            <p:cNvPr id="58450" name="Rectangle 7"/>
            <p:cNvSpPr>
              <a:spLocks noChangeArrowheads="1"/>
            </p:cNvSpPr>
            <p:nvPr/>
          </p:nvSpPr>
          <p:spPr bwMode="auto">
            <a:xfrm>
              <a:off x="960" y="1776"/>
              <a:ext cx="240" cy="240"/>
            </a:xfrm>
            <a:prstGeom prst="rect">
              <a:avLst/>
            </a:prstGeom>
            <a:solidFill>
              <a:srgbClr val="FFFFFF"/>
            </a:solidFill>
            <a:ln w="12700">
              <a:solidFill>
                <a:schemeClr val="hlink"/>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hlink"/>
                  </a:solidFill>
                  <a:latin typeface="Calibri" panose="020F0502020204030204" pitchFamily="34" charset="0"/>
                  <a:ea typeface="Gulim" pitchFamily="34" charset="-127"/>
                  <a:cs typeface="Calibri" panose="020F0502020204030204" pitchFamily="34" charset="0"/>
                </a:rPr>
                <a:t>X</a:t>
              </a:r>
            </a:p>
          </p:txBody>
        </p:sp>
        <p:sp>
          <p:nvSpPr>
            <p:cNvPr id="58451" name="Rectangle 8"/>
            <p:cNvSpPr>
              <a:spLocks noChangeArrowheads="1"/>
            </p:cNvSpPr>
            <p:nvPr/>
          </p:nvSpPr>
          <p:spPr bwMode="auto">
            <a:xfrm>
              <a:off x="1200" y="1776"/>
              <a:ext cx="240" cy="240"/>
            </a:xfrm>
            <a:prstGeom prst="rect">
              <a:avLst/>
            </a:prstGeom>
            <a:solidFill>
              <a:srgbClr val="FFFFFF"/>
            </a:solidFill>
            <a:ln w="12700">
              <a:solidFill>
                <a:schemeClr val="hlink"/>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hlink"/>
                  </a:solidFill>
                  <a:latin typeface="Calibri" panose="020F0502020204030204" pitchFamily="34" charset="0"/>
                  <a:ea typeface="Gulim" pitchFamily="34" charset="-127"/>
                  <a:cs typeface="Calibri" panose="020F0502020204030204" pitchFamily="34" charset="0"/>
                </a:rPr>
                <a:t>X</a:t>
              </a:r>
            </a:p>
          </p:txBody>
        </p:sp>
        <p:sp>
          <p:nvSpPr>
            <p:cNvPr id="58452" name="Rectangle 9"/>
            <p:cNvSpPr>
              <a:spLocks noChangeArrowheads="1"/>
            </p:cNvSpPr>
            <p:nvPr/>
          </p:nvSpPr>
          <p:spPr bwMode="auto">
            <a:xfrm>
              <a:off x="1440" y="1776"/>
              <a:ext cx="240" cy="240"/>
            </a:xfrm>
            <a:prstGeom prst="rect">
              <a:avLst/>
            </a:prstGeom>
            <a:solidFill>
              <a:srgbClr val="FFFFFF"/>
            </a:solidFill>
            <a:ln w="12700">
              <a:solidFill>
                <a:schemeClr val="hlink"/>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hlink"/>
                  </a:solidFill>
                  <a:latin typeface="Calibri" panose="020F0502020204030204" pitchFamily="34" charset="0"/>
                  <a:ea typeface="Gulim" pitchFamily="34" charset="-127"/>
                  <a:cs typeface="Calibri" panose="020F0502020204030204" pitchFamily="34" charset="0"/>
                </a:rPr>
                <a:t>W</a:t>
              </a:r>
            </a:p>
          </p:txBody>
        </p:sp>
      </p:grpSp>
      <p:grpSp>
        <p:nvGrpSpPr>
          <p:cNvPr id="58375" name="Group 10"/>
          <p:cNvGrpSpPr>
            <a:grpSpLocks/>
          </p:cNvGrpSpPr>
          <p:nvPr/>
        </p:nvGrpSpPr>
        <p:grpSpPr bwMode="auto">
          <a:xfrm>
            <a:off x="1066800" y="3206750"/>
            <a:ext cx="1905000" cy="381000"/>
            <a:chOff x="480" y="1776"/>
            <a:chExt cx="1200" cy="240"/>
          </a:xfrm>
        </p:grpSpPr>
        <p:sp>
          <p:nvSpPr>
            <p:cNvPr id="58443" name="Rectangle 11"/>
            <p:cNvSpPr>
              <a:spLocks noChangeArrowheads="1"/>
            </p:cNvSpPr>
            <p:nvPr/>
          </p:nvSpPr>
          <p:spPr bwMode="auto">
            <a:xfrm>
              <a:off x="480" y="1776"/>
              <a:ext cx="240" cy="240"/>
            </a:xfrm>
            <a:prstGeom prst="rect">
              <a:avLst/>
            </a:prstGeom>
            <a:solidFill>
              <a:srgbClr val="FFFFFF"/>
            </a:solidFill>
            <a:ln w="12700">
              <a:solidFill>
                <a:schemeClr val="hlink"/>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hlink"/>
                  </a:solidFill>
                  <a:latin typeface="Calibri" panose="020F0502020204030204" pitchFamily="34" charset="0"/>
                  <a:ea typeface="Gulim" pitchFamily="34" charset="-127"/>
                  <a:cs typeface="Calibri" panose="020F0502020204030204" pitchFamily="34" charset="0"/>
                </a:rPr>
                <a:t>R</a:t>
              </a:r>
            </a:p>
          </p:txBody>
        </p:sp>
        <p:sp>
          <p:nvSpPr>
            <p:cNvPr id="58444" name="Rectangle 12"/>
            <p:cNvSpPr>
              <a:spLocks noChangeArrowheads="1"/>
            </p:cNvSpPr>
            <p:nvPr/>
          </p:nvSpPr>
          <p:spPr bwMode="auto">
            <a:xfrm>
              <a:off x="720" y="1776"/>
              <a:ext cx="240" cy="240"/>
            </a:xfrm>
            <a:prstGeom prst="rect">
              <a:avLst/>
            </a:prstGeom>
            <a:solidFill>
              <a:srgbClr val="FFFFFF"/>
            </a:solidFill>
            <a:ln w="12700">
              <a:solidFill>
                <a:schemeClr val="hlink"/>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hlink"/>
                  </a:solidFill>
                  <a:latin typeface="Calibri" panose="020F0502020204030204" pitchFamily="34" charset="0"/>
                  <a:ea typeface="Gulim" pitchFamily="34" charset="-127"/>
                  <a:cs typeface="Calibri" panose="020F0502020204030204" pitchFamily="34" charset="0"/>
                </a:rPr>
                <a:t>X</a:t>
              </a:r>
            </a:p>
          </p:txBody>
        </p:sp>
        <p:sp>
          <p:nvSpPr>
            <p:cNvPr id="58445" name="Rectangle 13"/>
            <p:cNvSpPr>
              <a:spLocks noChangeArrowheads="1"/>
            </p:cNvSpPr>
            <p:nvPr/>
          </p:nvSpPr>
          <p:spPr bwMode="auto">
            <a:xfrm>
              <a:off x="960" y="1776"/>
              <a:ext cx="240" cy="240"/>
            </a:xfrm>
            <a:prstGeom prst="rect">
              <a:avLst/>
            </a:prstGeom>
            <a:solidFill>
              <a:srgbClr val="FFFFFF"/>
            </a:solidFill>
            <a:ln w="12700">
              <a:solidFill>
                <a:schemeClr val="hlink"/>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hlink"/>
                  </a:solidFill>
                  <a:latin typeface="Calibri" panose="020F0502020204030204" pitchFamily="34" charset="0"/>
                  <a:ea typeface="Gulim" pitchFamily="34" charset="-127"/>
                  <a:cs typeface="Calibri" panose="020F0502020204030204" pitchFamily="34" charset="0"/>
                </a:rPr>
                <a:t>X</a:t>
              </a:r>
            </a:p>
          </p:txBody>
        </p:sp>
        <p:sp>
          <p:nvSpPr>
            <p:cNvPr id="58446" name="Rectangle 14"/>
            <p:cNvSpPr>
              <a:spLocks noChangeArrowheads="1"/>
            </p:cNvSpPr>
            <p:nvPr/>
          </p:nvSpPr>
          <p:spPr bwMode="auto">
            <a:xfrm>
              <a:off x="1200" y="1776"/>
              <a:ext cx="240" cy="240"/>
            </a:xfrm>
            <a:prstGeom prst="rect">
              <a:avLst/>
            </a:prstGeom>
            <a:solidFill>
              <a:srgbClr val="FFFFFF"/>
            </a:solidFill>
            <a:ln w="12700">
              <a:solidFill>
                <a:schemeClr val="hlink"/>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hlink"/>
                  </a:solidFill>
                  <a:latin typeface="Calibri" panose="020F0502020204030204" pitchFamily="34" charset="0"/>
                  <a:ea typeface="Gulim" pitchFamily="34" charset="-127"/>
                  <a:cs typeface="Calibri" panose="020F0502020204030204" pitchFamily="34" charset="0"/>
                </a:rPr>
                <a:t>X</a:t>
              </a:r>
            </a:p>
          </p:txBody>
        </p:sp>
        <p:sp>
          <p:nvSpPr>
            <p:cNvPr id="58447" name="Rectangle 15"/>
            <p:cNvSpPr>
              <a:spLocks noChangeArrowheads="1"/>
            </p:cNvSpPr>
            <p:nvPr/>
          </p:nvSpPr>
          <p:spPr bwMode="auto">
            <a:xfrm>
              <a:off x="1440" y="1776"/>
              <a:ext cx="240" cy="240"/>
            </a:xfrm>
            <a:prstGeom prst="rect">
              <a:avLst/>
            </a:prstGeom>
            <a:solidFill>
              <a:srgbClr val="FFFFFF"/>
            </a:solidFill>
            <a:ln w="12700">
              <a:solidFill>
                <a:schemeClr val="hlink"/>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hlink"/>
                  </a:solidFill>
                  <a:latin typeface="Calibri" panose="020F0502020204030204" pitchFamily="34" charset="0"/>
                  <a:ea typeface="Gulim" pitchFamily="34" charset="-127"/>
                  <a:cs typeface="Calibri" panose="020F0502020204030204" pitchFamily="34" charset="0"/>
                </a:rPr>
                <a:t>W</a:t>
              </a:r>
            </a:p>
          </p:txBody>
        </p:sp>
      </p:grpSp>
      <p:grpSp>
        <p:nvGrpSpPr>
          <p:cNvPr id="58376" name="Group 16"/>
          <p:cNvGrpSpPr>
            <a:grpSpLocks/>
          </p:cNvGrpSpPr>
          <p:nvPr/>
        </p:nvGrpSpPr>
        <p:grpSpPr bwMode="auto">
          <a:xfrm>
            <a:off x="1447800" y="3587750"/>
            <a:ext cx="1905000" cy="381000"/>
            <a:chOff x="480" y="1776"/>
            <a:chExt cx="1200" cy="240"/>
          </a:xfrm>
        </p:grpSpPr>
        <p:sp>
          <p:nvSpPr>
            <p:cNvPr id="58438" name="Rectangle 17"/>
            <p:cNvSpPr>
              <a:spLocks noChangeArrowheads="1"/>
            </p:cNvSpPr>
            <p:nvPr/>
          </p:nvSpPr>
          <p:spPr bwMode="auto">
            <a:xfrm>
              <a:off x="480" y="1776"/>
              <a:ext cx="240" cy="240"/>
            </a:xfrm>
            <a:prstGeom prst="rect">
              <a:avLst/>
            </a:prstGeom>
            <a:solidFill>
              <a:srgbClr val="FFFFFF"/>
            </a:solidFill>
            <a:ln w="12700">
              <a:solidFill>
                <a:schemeClr val="hlink"/>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hlink"/>
                  </a:solidFill>
                  <a:latin typeface="Calibri" panose="020F0502020204030204" pitchFamily="34" charset="0"/>
                  <a:ea typeface="Gulim" pitchFamily="34" charset="-127"/>
                  <a:cs typeface="Calibri" panose="020F0502020204030204" pitchFamily="34" charset="0"/>
                </a:rPr>
                <a:t>R</a:t>
              </a:r>
            </a:p>
          </p:txBody>
        </p:sp>
        <p:sp>
          <p:nvSpPr>
            <p:cNvPr id="58439" name="Rectangle 18"/>
            <p:cNvSpPr>
              <a:spLocks noChangeArrowheads="1"/>
            </p:cNvSpPr>
            <p:nvPr/>
          </p:nvSpPr>
          <p:spPr bwMode="auto">
            <a:xfrm>
              <a:off x="720" y="1776"/>
              <a:ext cx="240" cy="240"/>
            </a:xfrm>
            <a:prstGeom prst="rect">
              <a:avLst/>
            </a:prstGeom>
            <a:solidFill>
              <a:srgbClr val="FFFFFF"/>
            </a:solidFill>
            <a:ln w="12700">
              <a:solidFill>
                <a:schemeClr val="hlink"/>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hlink"/>
                  </a:solidFill>
                  <a:latin typeface="Calibri" panose="020F0502020204030204" pitchFamily="34" charset="0"/>
                  <a:ea typeface="Gulim" pitchFamily="34" charset="-127"/>
                  <a:cs typeface="Calibri" panose="020F0502020204030204" pitchFamily="34" charset="0"/>
                </a:rPr>
                <a:t>X</a:t>
              </a:r>
            </a:p>
          </p:txBody>
        </p:sp>
        <p:sp>
          <p:nvSpPr>
            <p:cNvPr id="58440" name="Rectangle 19"/>
            <p:cNvSpPr>
              <a:spLocks noChangeArrowheads="1"/>
            </p:cNvSpPr>
            <p:nvPr/>
          </p:nvSpPr>
          <p:spPr bwMode="auto">
            <a:xfrm>
              <a:off x="960" y="1776"/>
              <a:ext cx="240" cy="240"/>
            </a:xfrm>
            <a:prstGeom prst="rect">
              <a:avLst/>
            </a:prstGeom>
            <a:solidFill>
              <a:srgbClr val="FFFFFF"/>
            </a:solidFill>
            <a:ln w="12700">
              <a:solidFill>
                <a:schemeClr val="hlink"/>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hlink"/>
                  </a:solidFill>
                  <a:latin typeface="Calibri" panose="020F0502020204030204" pitchFamily="34" charset="0"/>
                  <a:ea typeface="Gulim" pitchFamily="34" charset="-127"/>
                  <a:cs typeface="Calibri" panose="020F0502020204030204" pitchFamily="34" charset="0"/>
                </a:rPr>
                <a:t>X</a:t>
              </a:r>
            </a:p>
          </p:txBody>
        </p:sp>
        <p:sp>
          <p:nvSpPr>
            <p:cNvPr id="58441" name="Rectangle 20"/>
            <p:cNvSpPr>
              <a:spLocks noChangeArrowheads="1"/>
            </p:cNvSpPr>
            <p:nvPr/>
          </p:nvSpPr>
          <p:spPr bwMode="auto">
            <a:xfrm>
              <a:off x="1200" y="1776"/>
              <a:ext cx="240" cy="240"/>
            </a:xfrm>
            <a:prstGeom prst="rect">
              <a:avLst/>
            </a:prstGeom>
            <a:solidFill>
              <a:srgbClr val="FFFFFF"/>
            </a:solidFill>
            <a:ln w="12700">
              <a:solidFill>
                <a:schemeClr val="hlink"/>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hlink"/>
                  </a:solidFill>
                  <a:latin typeface="Calibri" panose="020F0502020204030204" pitchFamily="34" charset="0"/>
                  <a:ea typeface="Gulim" pitchFamily="34" charset="-127"/>
                  <a:cs typeface="Calibri" panose="020F0502020204030204" pitchFamily="34" charset="0"/>
                </a:rPr>
                <a:t>X</a:t>
              </a:r>
            </a:p>
          </p:txBody>
        </p:sp>
        <p:sp>
          <p:nvSpPr>
            <p:cNvPr id="58442" name="Rectangle 21"/>
            <p:cNvSpPr>
              <a:spLocks noChangeArrowheads="1"/>
            </p:cNvSpPr>
            <p:nvPr/>
          </p:nvSpPr>
          <p:spPr bwMode="auto">
            <a:xfrm>
              <a:off x="1440" y="1776"/>
              <a:ext cx="240" cy="240"/>
            </a:xfrm>
            <a:prstGeom prst="rect">
              <a:avLst/>
            </a:prstGeom>
            <a:solidFill>
              <a:srgbClr val="FFFFFF"/>
            </a:solidFill>
            <a:ln w="12700">
              <a:solidFill>
                <a:schemeClr val="hlink"/>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hlink"/>
                  </a:solidFill>
                  <a:latin typeface="Calibri" panose="020F0502020204030204" pitchFamily="34" charset="0"/>
                  <a:ea typeface="Gulim" pitchFamily="34" charset="-127"/>
                  <a:cs typeface="Calibri" panose="020F0502020204030204" pitchFamily="34" charset="0"/>
                </a:rPr>
                <a:t>W</a:t>
              </a:r>
            </a:p>
          </p:txBody>
        </p:sp>
      </p:grpSp>
      <p:grpSp>
        <p:nvGrpSpPr>
          <p:cNvPr id="58377" name="Group 22"/>
          <p:cNvGrpSpPr>
            <a:grpSpLocks/>
          </p:cNvGrpSpPr>
          <p:nvPr/>
        </p:nvGrpSpPr>
        <p:grpSpPr bwMode="auto">
          <a:xfrm>
            <a:off x="1828800" y="3968750"/>
            <a:ext cx="1905000" cy="381000"/>
            <a:chOff x="480" y="1776"/>
            <a:chExt cx="1200" cy="240"/>
          </a:xfrm>
        </p:grpSpPr>
        <p:sp>
          <p:nvSpPr>
            <p:cNvPr id="58433" name="Rectangle 23"/>
            <p:cNvSpPr>
              <a:spLocks noChangeArrowheads="1"/>
            </p:cNvSpPr>
            <p:nvPr/>
          </p:nvSpPr>
          <p:spPr bwMode="auto">
            <a:xfrm>
              <a:off x="480" y="1776"/>
              <a:ext cx="240" cy="240"/>
            </a:xfrm>
            <a:prstGeom prst="rect">
              <a:avLst/>
            </a:prstGeom>
            <a:solidFill>
              <a:schemeClr val="folHlink"/>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latin typeface="Calibri" panose="020F0502020204030204" pitchFamily="34" charset="0"/>
                  <a:ea typeface="Gulim" pitchFamily="34" charset="-127"/>
                  <a:cs typeface="Calibri" panose="020F0502020204030204" pitchFamily="34" charset="0"/>
                </a:rPr>
                <a:t>R</a:t>
              </a:r>
            </a:p>
          </p:txBody>
        </p:sp>
        <p:sp>
          <p:nvSpPr>
            <p:cNvPr id="58434" name="Rectangle 24"/>
            <p:cNvSpPr>
              <a:spLocks noChangeArrowheads="1"/>
            </p:cNvSpPr>
            <p:nvPr/>
          </p:nvSpPr>
          <p:spPr bwMode="auto">
            <a:xfrm>
              <a:off x="720" y="1776"/>
              <a:ext cx="240" cy="240"/>
            </a:xfrm>
            <a:prstGeom prst="rect">
              <a:avLst/>
            </a:prstGeom>
            <a:solidFill>
              <a:schemeClr val="folHlink"/>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latin typeface="Calibri" panose="020F0502020204030204" pitchFamily="34" charset="0"/>
                  <a:ea typeface="Gulim" pitchFamily="34" charset="-127"/>
                  <a:cs typeface="Calibri" panose="020F0502020204030204" pitchFamily="34" charset="0"/>
                </a:rPr>
                <a:t>X</a:t>
              </a:r>
            </a:p>
          </p:txBody>
        </p:sp>
        <p:sp>
          <p:nvSpPr>
            <p:cNvPr id="58435" name="Rectangle 25"/>
            <p:cNvSpPr>
              <a:spLocks noChangeArrowheads="1"/>
            </p:cNvSpPr>
            <p:nvPr/>
          </p:nvSpPr>
          <p:spPr bwMode="auto">
            <a:xfrm>
              <a:off x="960" y="1776"/>
              <a:ext cx="240" cy="240"/>
            </a:xfrm>
            <a:prstGeom prst="rect">
              <a:avLst/>
            </a:prstGeom>
            <a:solidFill>
              <a:schemeClr val="folHlink"/>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latin typeface="Calibri" panose="020F0502020204030204" pitchFamily="34" charset="0"/>
                  <a:ea typeface="Gulim" pitchFamily="34" charset="-127"/>
                  <a:cs typeface="Calibri" panose="020F0502020204030204" pitchFamily="34" charset="0"/>
                </a:rPr>
                <a:t>X</a:t>
              </a:r>
            </a:p>
          </p:txBody>
        </p:sp>
        <p:sp>
          <p:nvSpPr>
            <p:cNvPr id="58436" name="Rectangle 26"/>
            <p:cNvSpPr>
              <a:spLocks noChangeArrowheads="1"/>
            </p:cNvSpPr>
            <p:nvPr/>
          </p:nvSpPr>
          <p:spPr bwMode="auto">
            <a:xfrm>
              <a:off x="1200" y="1776"/>
              <a:ext cx="240" cy="240"/>
            </a:xfrm>
            <a:prstGeom prst="rect">
              <a:avLst/>
            </a:prstGeom>
            <a:solidFill>
              <a:schemeClr val="folHlink"/>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latin typeface="Calibri" panose="020F0502020204030204" pitchFamily="34" charset="0"/>
                  <a:ea typeface="Gulim" pitchFamily="34" charset="-127"/>
                  <a:cs typeface="Calibri" panose="020F0502020204030204" pitchFamily="34" charset="0"/>
                </a:rPr>
                <a:t>X</a:t>
              </a:r>
            </a:p>
          </p:txBody>
        </p:sp>
        <p:sp>
          <p:nvSpPr>
            <p:cNvPr id="58437" name="Rectangle 27"/>
            <p:cNvSpPr>
              <a:spLocks noChangeArrowheads="1"/>
            </p:cNvSpPr>
            <p:nvPr/>
          </p:nvSpPr>
          <p:spPr bwMode="auto">
            <a:xfrm>
              <a:off x="1440" y="1776"/>
              <a:ext cx="240" cy="240"/>
            </a:xfrm>
            <a:prstGeom prst="rect">
              <a:avLst/>
            </a:prstGeom>
            <a:solidFill>
              <a:schemeClr val="folHlink"/>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latin typeface="Calibri" panose="020F0502020204030204" pitchFamily="34" charset="0"/>
                  <a:ea typeface="Gulim" pitchFamily="34" charset="-127"/>
                  <a:cs typeface="Calibri" panose="020F0502020204030204" pitchFamily="34" charset="0"/>
                </a:rPr>
                <a:t>W</a:t>
              </a:r>
            </a:p>
          </p:txBody>
        </p:sp>
      </p:grpSp>
      <p:grpSp>
        <p:nvGrpSpPr>
          <p:cNvPr id="58378" name="Group 28"/>
          <p:cNvGrpSpPr>
            <a:grpSpLocks/>
          </p:cNvGrpSpPr>
          <p:nvPr/>
        </p:nvGrpSpPr>
        <p:grpSpPr bwMode="auto">
          <a:xfrm>
            <a:off x="2209800" y="4349750"/>
            <a:ext cx="1905000" cy="381000"/>
            <a:chOff x="480" y="1776"/>
            <a:chExt cx="1200" cy="240"/>
          </a:xfrm>
        </p:grpSpPr>
        <p:sp>
          <p:nvSpPr>
            <p:cNvPr id="58428" name="Rectangle 29"/>
            <p:cNvSpPr>
              <a:spLocks noChangeArrowheads="1"/>
            </p:cNvSpPr>
            <p:nvPr/>
          </p:nvSpPr>
          <p:spPr bwMode="auto">
            <a:xfrm>
              <a:off x="480" y="1776"/>
              <a:ext cx="240" cy="240"/>
            </a:xfrm>
            <a:prstGeom prst="rect">
              <a:avLst/>
            </a:prstGeom>
            <a:solidFill>
              <a:schemeClr val="folHlink"/>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latin typeface="Calibri" panose="020F0502020204030204" pitchFamily="34" charset="0"/>
                  <a:ea typeface="Gulim" pitchFamily="34" charset="-127"/>
                  <a:cs typeface="Calibri" panose="020F0502020204030204" pitchFamily="34" charset="0"/>
                </a:rPr>
                <a:t>R</a:t>
              </a:r>
            </a:p>
          </p:txBody>
        </p:sp>
        <p:sp>
          <p:nvSpPr>
            <p:cNvPr id="58429" name="Rectangle 30"/>
            <p:cNvSpPr>
              <a:spLocks noChangeArrowheads="1"/>
            </p:cNvSpPr>
            <p:nvPr/>
          </p:nvSpPr>
          <p:spPr bwMode="auto">
            <a:xfrm>
              <a:off x="720" y="1776"/>
              <a:ext cx="240" cy="240"/>
            </a:xfrm>
            <a:prstGeom prst="rect">
              <a:avLst/>
            </a:prstGeom>
            <a:solidFill>
              <a:schemeClr val="folHlink"/>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latin typeface="Calibri" panose="020F0502020204030204" pitchFamily="34" charset="0"/>
                  <a:ea typeface="Gulim" pitchFamily="34" charset="-127"/>
                  <a:cs typeface="Calibri" panose="020F0502020204030204" pitchFamily="34" charset="0"/>
                </a:rPr>
                <a:t>X</a:t>
              </a:r>
            </a:p>
          </p:txBody>
        </p:sp>
        <p:sp>
          <p:nvSpPr>
            <p:cNvPr id="58430" name="Rectangle 31"/>
            <p:cNvSpPr>
              <a:spLocks noChangeArrowheads="1"/>
            </p:cNvSpPr>
            <p:nvPr/>
          </p:nvSpPr>
          <p:spPr bwMode="auto">
            <a:xfrm>
              <a:off x="960" y="1776"/>
              <a:ext cx="240" cy="240"/>
            </a:xfrm>
            <a:prstGeom prst="rect">
              <a:avLst/>
            </a:prstGeom>
            <a:solidFill>
              <a:schemeClr val="folHlink"/>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latin typeface="Calibri" panose="020F0502020204030204" pitchFamily="34" charset="0"/>
                  <a:ea typeface="Gulim" pitchFamily="34" charset="-127"/>
                  <a:cs typeface="Calibri" panose="020F0502020204030204" pitchFamily="34" charset="0"/>
                </a:rPr>
                <a:t>X</a:t>
              </a:r>
            </a:p>
          </p:txBody>
        </p:sp>
        <p:sp>
          <p:nvSpPr>
            <p:cNvPr id="58431" name="Rectangle 32"/>
            <p:cNvSpPr>
              <a:spLocks noChangeArrowheads="1"/>
            </p:cNvSpPr>
            <p:nvPr/>
          </p:nvSpPr>
          <p:spPr bwMode="auto">
            <a:xfrm>
              <a:off x="1200" y="1776"/>
              <a:ext cx="240" cy="240"/>
            </a:xfrm>
            <a:prstGeom prst="rect">
              <a:avLst/>
            </a:prstGeom>
            <a:solidFill>
              <a:schemeClr val="folHlink"/>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latin typeface="Calibri" panose="020F0502020204030204" pitchFamily="34" charset="0"/>
                  <a:ea typeface="Gulim" pitchFamily="34" charset="-127"/>
                  <a:cs typeface="Calibri" panose="020F0502020204030204" pitchFamily="34" charset="0"/>
                </a:rPr>
                <a:t>X</a:t>
              </a:r>
            </a:p>
          </p:txBody>
        </p:sp>
        <p:sp>
          <p:nvSpPr>
            <p:cNvPr id="58432" name="Rectangle 33"/>
            <p:cNvSpPr>
              <a:spLocks noChangeArrowheads="1"/>
            </p:cNvSpPr>
            <p:nvPr/>
          </p:nvSpPr>
          <p:spPr bwMode="auto">
            <a:xfrm>
              <a:off x="1440" y="1776"/>
              <a:ext cx="240" cy="240"/>
            </a:xfrm>
            <a:prstGeom prst="rect">
              <a:avLst/>
            </a:prstGeom>
            <a:solidFill>
              <a:schemeClr val="folHlink"/>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latin typeface="Calibri" panose="020F0502020204030204" pitchFamily="34" charset="0"/>
                  <a:ea typeface="Gulim" pitchFamily="34" charset="-127"/>
                  <a:cs typeface="Calibri" panose="020F0502020204030204" pitchFamily="34" charset="0"/>
                </a:rPr>
                <a:t>W</a:t>
              </a:r>
            </a:p>
          </p:txBody>
        </p:sp>
      </p:grpSp>
      <p:grpSp>
        <p:nvGrpSpPr>
          <p:cNvPr id="58379" name="Group 34"/>
          <p:cNvGrpSpPr>
            <a:grpSpLocks/>
          </p:cNvGrpSpPr>
          <p:nvPr/>
        </p:nvGrpSpPr>
        <p:grpSpPr bwMode="auto">
          <a:xfrm>
            <a:off x="2590800" y="4730750"/>
            <a:ext cx="1905000" cy="381000"/>
            <a:chOff x="480" y="1776"/>
            <a:chExt cx="1200" cy="240"/>
          </a:xfrm>
        </p:grpSpPr>
        <p:sp>
          <p:nvSpPr>
            <p:cNvPr id="58423" name="Rectangle 35"/>
            <p:cNvSpPr>
              <a:spLocks noChangeArrowheads="1"/>
            </p:cNvSpPr>
            <p:nvPr/>
          </p:nvSpPr>
          <p:spPr bwMode="auto">
            <a:xfrm>
              <a:off x="480" y="1776"/>
              <a:ext cx="240" cy="240"/>
            </a:xfrm>
            <a:prstGeom prst="rect">
              <a:avLst/>
            </a:prstGeom>
            <a:solidFill>
              <a:schemeClr val="folHlink"/>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latin typeface="Calibri" panose="020F0502020204030204" pitchFamily="34" charset="0"/>
                  <a:ea typeface="Gulim" pitchFamily="34" charset="-127"/>
                  <a:cs typeface="Calibri" panose="020F0502020204030204" pitchFamily="34" charset="0"/>
                </a:rPr>
                <a:t>R</a:t>
              </a:r>
            </a:p>
          </p:txBody>
        </p:sp>
        <p:sp>
          <p:nvSpPr>
            <p:cNvPr id="58424" name="Rectangle 36"/>
            <p:cNvSpPr>
              <a:spLocks noChangeArrowheads="1"/>
            </p:cNvSpPr>
            <p:nvPr/>
          </p:nvSpPr>
          <p:spPr bwMode="auto">
            <a:xfrm>
              <a:off x="720" y="1776"/>
              <a:ext cx="240" cy="240"/>
            </a:xfrm>
            <a:prstGeom prst="rect">
              <a:avLst/>
            </a:prstGeom>
            <a:solidFill>
              <a:schemeClr val="folHlink"/>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latin typeface="Calibri" panose="020F0502020204030204" pitchFamily="34" charset="0"/>
                  <a:ea typeface="Gulim" pitchFamily="34" charset="-127"/>
                  <a:cs typeface="Calibri" panose="020F0502020204030204" pitchFamily="34" charset="0"/>
                </a:rPr>
                <a:t>X</a:t>
              </a:r>
            </a:p>
          </p:txBody>
        </p:sp>
        <p:sp>
          <p:nvSpPr>
            <p:cNvPr id="58425" name="Rectangle 37"/>
            <p:cNvSpPr>
              <a:spLocks noChangeArrowheads="1"/>
            </p:cNvSpPr>
            <p:nvPr/>
          </p:nvSpPr>
          <p:spPr bwMode="auto">
            <a:xfrm>
              <a:off x="960" y="1776"/>
              <a:ext cx="240" cy="240"/>
            </a:xfrm>
            <a:prstGeom prst="rect">
              <a:avLst/>
            </a:prstGeom>
            <a:solidFill>
              <a:schemeClr val="folHlink"/>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latin typeface="Calibri" panose="020F0502020204030204" pitchFamily="34" charset="0"/>
                  <a:ea typeface="Gulim" pitchFamily="34" charset="-127"/>
                  <a:cs typeface="Calibri" panose="020F0502020204030204" pitchFamily="34" charset="0"/>
                </a:rPr>
                <a:t>X</a:t>
              </a:r>
            </a:p>
          </p:txBody>
        </p:sp>
        <p:sp>
          <p:nvSpPr>
            <p:cNvPr id="58426" name="Rectangle 38"/>
            <p:cNvSpPr>
              <a:spLocks noChangeArrowheads="1"/>
            </p:cNvSpPr>
            <p:nvPr/>
          </p:nvSpPr>
          <p:spPr bwMode="auto">
            <a:xfrm>
              <a:off x="1200" y="1776"/>
              <a:ext cx="240" cy="240"/>
            </a:xfrm>
            <a:prstGeom prst="rect">
              <a:avLst/>
            </a:prstGeom>
            <a:solidFill>
              <a:schemeClr val="folHlink"/>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latin typeface="Calibri" panose="020F0502020204030204" pitchFamily="34" charset="0"/>
                  <a:ea typeface="Gulim" pitchFamily="34" charset="-127"/>
                  <a:cs typeface="Calibri" panose="020F0502020204030204" pitchFamily="34" charset="0"/>
                </a:rPr>
                <a:t>X</a:t>
              </a:r>
            </a:p>
          </p:txBody>
        </p:sp>
        <p:sp>
          <p:nvSpPr>
            <p:cNvPr id="58427" name="Rectangle 39"/>
            <p:cNvSpPr>
              <a:spLocks noChangeArrowheads="1"/>
            </p:cNvSpPr>
            <p:nvPr/>
          </p:nvSpPr>
          <p:spPr bwMode="auto">
            <a:xfrm>
              <a:off x="1440" y="1776"/>
              <a:ext cx="240" cy="240"/>
            </a:xfrm>
            <a:prstGeom prst="rect">
              <a:avLst/>
            </a:prstGeom>
            <a:solidFill>
              <a:schemeClr val="folHlink"/>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latin typeface="Calibri" panose="020F0502020204030204" pitchFamily="34" charset="0"/>
                  <a:ea typeface="Gulim" pitchFamily="34" charset="-127"/>
                  <a:cs typeface="Calibri" panose="020F0502020204030204" pitchFamily="34" charset="0"/>
                </a:rPr>
                <a:t>W</a:t>
              </a:r>
            </a:p>
          </p:txBody>
        </p:sp>
      </p:grpSp>
      <p:grpSp>
        <p:nvGrpSpPr>
          <p:cNvPr id="58380" name="Group 40"/>
          <p:cNvGrpSpPr>
            <a:grpSpLocks/>
          </p:cNvGrpSpPr>
          <p:nvPr/>
        </p:nvGrpSpPr>
        <p:grpSpPr bwMode="auto">
          <a:xfrm>
            <a:off x="2971800" y="5111750"/>
            <a:ext cx="1905000" cy="381000"/>
            <a:chOff x="480" y="1776"/>
            <a:chExt cx="1200" cy="240"/>
          </a:xfrm>
        </p:grpSpPr>
        <p:sp>
          <p:nvSpPr>
            <p:cNvPr id="58418" name="Rectangle 41"/>
            <p:cNvSpPr>
              <a:spLocks noChangeArrowheads="1"/>
            </p:cNvSpPr>
            <p:nvPr/>
          </p:nvSpPr>
          <p:spPr bwMode="auto">
            <a:xfrm>
              <a:off x="480" y="1776"/>
              <a:ext cx="240" cy="240"/>
            </a:xfrm>
            <a:prstGeom prst="rect">
              <a:avLst/>
            </a:prstGeom>
            <a:solidFill>
              <a:schemeClr val="folHlink"/>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Calibri" panose="020F0502020204030204" pitchFamily="34" charset="0"/>
                  <a:ea typeface="Gulim" pitchFamily="34" charset="-127"/>
                  <a:cs typeface="Calibri" panose="020F0502020204030204" pitchFamily="34" charset="0"/>
                </a:rPr>
                <a:t>R</a:t>
              </a:r>
            </a:p>
          </p:txBody>
        </p:sp>
        <p:sp>
          <p:nvSpPr>
            <p:cNvPr id="58419" name="Rectangle 42"/>
            <p:cNvSpPr>
              <a:spLocks noChangeArrowheads="1"/>
            </p:cNvSpPr>
            <p:nvPr/>
          </p:nvSpPr>
          <p:spPr bwMode="auto">
            <a:xfrm>
              <a:off x="720" y="1776"/>
              <a:ext cx="240" cy="240"/>
            </a:xfrm>
            <a:prstGeom prst="rect">
              <a:avLst/>
            </a:prstGeom>
            <a:solidFill>
              <a:schemeClr val="folHlink"/>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Calibri" panose="020F0502020204030204" pitchFamily="34" charset="0"/>
                  <a:ea typeface="Gulim" pitchFamily="34" charset="-127"/>
                  <a:cs typeface="Calibri" panose="020F0502020204030204" pitchFamily="34" charset="0"/>
                </a:rPr>
                <a:t>X</a:t>
              </a:r>
            </a:p>
          </p:txBody>
        </p:sp>
        <p:sp>
          <p:nvSpPr>
            <p:cNvPr id="58420" name="Rectangle 43"/>
            <p:cNvSpPr>
              <a:spLocks noChangeArrowheads="1"/>
            </p:cNvSpPr>
            <p:nvPr/>
          </p:nvSpPr>
          <p:spPr bwMode="auto">
            <a:xfrm>
              <a:off x="960" y="1776"/>
              <a:ext cx="240" cy="240"/>
            </a:xfrm>
            <a:prstGeom prst="rect">
              <a:avLst/>
            </a:prstGeom>
            <a:solidFill>
              <a:schemeClr val="folHlink"/>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Calibri" panose="020F0502020204030204" pitchFamily="34" charset="0"/>
                  <a:ea typeface="Gulim" pitchFamily="34" charset="-127"/>
                  <a:cs typeface="Calibri" panose="020F0502020204030204" pitchFamily="34" charset="0"/>
                </a:rPr>
                <a:t>X</a:t>
              </a:r>
            </a:p>
          </p:txBody>
        </p:sp>
        <p:sp>
          <p:nvSpPr>
            <p:cNvPr id="58421" name="Rectangle 44"/>
            <p:cNvSpPr>
              <a:spLocks noChangeArrowheads="1"/>
            </p:cNvSpPr>
            <p:nvPr/>
          </p:nvSpPr>
          <p:spPr bwMode="auto">
            <a:xfrm>
              <a:off x="1200" y="1776"/>
              <a:ext cx="240" cy="240"/>
            </a:xfrm>
            <a:prstGeom prst="rect">
              <a:avLst/>
            </a:prstGeom>
            <a:solidFill>
              <a:schemeClr val="folHlink"/>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Calibri" panose="020F0502020204030204" pitchFamily="34" charset="0"/>
                  <a:ea typeface="Gulim" pitchFamily="34" charset="-127"/>
                  <a:cs typeface="Calibri" panose="020F0502020204030204" pitchFamily="34" charset="0"/>
                </a:rPr>
                <a:t>X</a:t>
              </a:r>
            </a:p>
          </p:txBody>
        </p:sp>
        <p:sp>
          <p:nvSpPr>
            <p:cNvPr id="58422" name="Rectangle 45"/>
            <p:cNvSpPr>
              <a:spLocks noChangeArrowheads="1"/>
            </p:cNvSpPr>
            <p:nvPr/>
          </p:nvSpPr>
          <p:spPr bwMode="auto">
            <a:xfrm>
              <a:off x="1440" y="1776"/>
              <a:ext cx="240" cy="240"/>
            </a:xfrm>
            <a:prstGeom prst="rect">
              <a:avLst/>
            </a:prstGeom>
            <a:solidFill>
              <a:schemeClr val="folHlink"/>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Calibri" panose="020F0502020204030204" pitchFamily="34" charset="0"/>
                  <a:ea typeface="Gulim" pitchFamily="34" charset="-127"/>
                  <a:cs typeface="Calibri" panose="020F0502020204030204" pitchFamily="34" charset="0"/>
                </a:rPr>
                <a:t>W</a:t>
              </a:r>
            </a:p>
          </p:txBody>
        </p:sp>
      </p:grpSp>
      <p:grpSp>
        <p:nvGrpSpPr>
          <p:cNvPr id="58381" name="Group 46"/>
          <p:cNvGrpSpPr>
            <a:grpSpLocks/>
          </p:cNvGrpSpPr>
          <p:nvPr/>
        </p:nvGrpSpPr>
        <p:grpSpPr bwMode="auto">
          <a:xfrm>
            <a:off x="3352800" y="5492750"/>
            <a:ext cx="1905000" cy="381000"/>
            <a:chOff x="480" y="1776"/>
            <a:chExt cx="1200" cy="240"/>
          </a:xfrm>
        </p:grpSpPr>
        <p:sp>
          <p:nvSpPr>
            <p:cNvPr id="58413" name="Rectangle 47"/>
            <p:cNvSpPr>
              <a:spLocks noChangeArrowheads="1"/>
            </p:cNvSpPr>
            <p:nvPr/>
          </p:nvSpPr>
          <p:spPr bwMode="auto">
            <a:xfrm>
              <a:off x="480" y="1776"/>
              <a:ext cx="240" cy="240"/>
            </a:xfrm>
            <a:prstGeom prst="rect">
              <a:avLst/>
            </a:prstGeom>
            <a:solidFill>
              <a:srgbClr val="FFFFFF"/>
            </a:solidFill>
            <a:ln w="12700">
              <a:solidFill>
                <a:schemeClr val="accent2"/>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accent2"/>
                  </a:solidFill>
                  <a:latin typeface="Calibri" panose="020F0502020204030204" pitchFamily="34" charset="0"/>
                  <a:ea typeface="Gulim" pitchFamily="34" charset="-127"/>
                  <a:cs typeface="Calibri" panose="020F0502020204030204" pitchFamily="34" charset="0"/>
                </a:rPr>
                <a:t>R</a:t>
              </a:r>
            </a:p>
          </p:txBody>
        </p:sp>
        <p:sp>
          <p:nvSpPr>
            <p:cNvPr id="58414" name="Rectangle 48"/>
            <p:cNvSpPr>
              <a:spLocks noChangeArrowheads="1"/>
            </p:cNvSpPr>
            <p:nvPr/>
          </p:nvSpPr>
          <p:spPr bwMode="auto">
            <a:xfrm>
              <a:off x="720" y="1776"/>
              <a:ext cx="240" cy="240"/>
            </a:xfrm>
            <a:prstGeom prst="rect">
              <a:avLst/>
            </a:prstGeom>
            <a:solidFill>
              <a:srgbClr val="FFFFFF"/>
            </a:solidFill>
            <a:ln w="12700">
              <a:solidFill>
                <a:schemeClr val="accent2"/>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accent2"/>
                  </a:solidFill>
                  <a:latin typeface="Calibri" panose="020F0502020204030204" pitchFamily="34" charset="0"/>
                  <a:ea typeface="Gulim" pitchFamily="34" charset="-127"/>
                  <a:cs typeface="Calibri" panose="020F0502020204030204" pitchFamily="34" charset="0"/>
                </a:rPr>
                <a:t>X</a:t>
              </a:r>
            </a:p>
          </p:txBody>
        </p:sp>
        <p:sp>
          <p:nvSpPr>
            <p:cNvPr id="58415" name="Rectangle 49"/>
            <p:cNvSpPr>
              <a:spLocks noChangeArrowheads="1"/>
            </p:cNvSpPr>
            <p:nvPr/>
          </p:nvSpPr>
          <p:spPr bwMode="auto">
            <a:xfrm>
              <a:off x="960" y="1776"/>
              <a:ext cx="240" cy="240"/>
            </a:xfrm>
            <a:prstGeom prst="rect">
              <a:avLst/>
            </a:prstGeom>
            <a:solidFill>
              <a:srgbClr val="FFFFFF"/>
            </a:solidFill>
            <a:ln w="12700">
              <a:solidFill>
                <a:schemeClr val="accent2"/>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accent2"/>
                  </a:solidFill>
                  <a:latin typeface="Calibri" panose="020F0502020204030204" pitchFamily="34" charset="0"/>
                  <a:ea typeface="Gulim" pitchFamily="34" charset="-127"/>
                  <a:cs typeface="Calibri" panose="020F0502020204030204" pitchFamily="34" charset="0"/>
                </a:rPr>
                <a:t>X</a:t>
              </a:r>
            </a:p>
          </p:txBody>
        </p:sp>
        <p:sp>
          <p:nvSpPr>
            <p:cNvPr id="58416" name="Rectangle 50"/>
            <p:cNvSpPr>
              <a:spLocks noChangeArrowheads="1"/>
            </p:cNvSpPr>
            <p:nvPr/>
          </p:nvSpPr>
          <p:spPr bwMode="auto">
            <a:xfrm>
              <a:off x="1200" y="1776"/>
              <a:ext cx="240" cy="240"/>
            </a:xfrm>
            <a:prstGeom prst="rect">
              <a:avLst/>
            </a:prstGeom>
            <a:solidFill>
              <a:srgbClr val="FFFFFF"/>
            </a:solidFill>
            <a:ln w="12700">
              <a:solidFill>
                <a:schemeClr val="accent2"/>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accent2"/>
                  </a:solidFill>
                  <a:latin typeface="Calibri" panose="020F0502020204030204" pitchFamily="34" charset="0"/>
                  <a:ea typeface="Gulim" pitchFamily="34" charset="-127"/>
                  <a:cs typeface="Calibri" panose="020F0502020204030204" pitchFamily="34" charset="0"/>
                </a:rPr>
                <a:t>X</a:t>
              </a:r>
            </a:p>
          </p:txBody>
        </p:sp>
        <p:sp>
          <p:nvSpPr>
            <p:cNvPr id="58417" name="Rectangle 51"/>
            <p:cNvSpPr>
              <a:spLocks noChangeArrowheads="1"/>
            </p:cNvSpPr>
            <p:nvPr/>
          </p:nvSpPr>
          <p:spPr bwMode="auto">
            <a:xfrm>
              <a:off x="1440" y="1776"/>
              <a:ext cx="240" cy="240"/>
            </a:xfrm>
            <a:prstGeom prst="rect">
              <a:avLst/>
            </a:prstGeom>
            <a:solidFill>
              <a:srgbClr val="FFFFFF"/>
            </a:solidFill>
            <a:ln w="12700">
              <a:solidFill>
                <a:schemeClr val="accent2"/>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accent2"/>
                  </a:solidFill>
                  <a:latin typeface="Calibri" panose="020F0502020204030204" pitchFamily="34" charset="0"/>
                  <a:ea typeface="Gulim" pitchFamily="34" charset="-127"/>
                  <a:cs typeface="Calibri" panose="020F0502020204030204" pitchFamily="34" charset="0"/>
                </a:rPr>
                <a:t>W</a:t>
              </a:r>
            </a:p>
          </p:txBody>
        </p:sp>
      </p:grpSp>
      <p:grpSp>
        <p:nvGrpSpPr>
          <p:cNvPr id="58382" name="Group 52"/>
          <p:cNvGrpSpPr>
            <a:grpSpLocks/>
          </p:cNvGrpSpPr>
          <p:nvPr/>
        </p:nvGrpSpPr>
        <p:grpSpPr bwMode="auto">
          <a:xfrm>
            <a:off x="3733800" y="5873750"/>
            <a:ext cx="1905000" cy="381000"/>
            <a:chOff x="480" y="1776"/>
            <a:chExt cx="1200" cy="240"/>
          </a:xfrm>
        </p:grpSpPr>
        <p:sp>
          <p:nvSpPr>
            <p:cNvPr id="58408" name="Rectangle 53"/>
            <p:cNvSpPr>
              <a:spLocks noChangeArrowheads="1"/>
            </p:cNvSpPr>
            <p:nvPr/>
          </p:nvSpPr>
          <p:spPr bwMode="auto">
            <a:xfrm>
              <a:off x="480" y="1776"/>
              <a:ext cx="240" cy="240"/>
            </a:xfrm>
            <a:prstGeom prst="rect">
              <a:avLst/>
            </a:prstGeom>
            <a:solidFill>
              <a:srgbClr val="FFFFFF"/>
            </a:solidFill>
            <a:ln w="12700">
              <a:solidFill>
                <a:schemeClr val="accent2"/>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accent2"/>
                  </a:solidFill>
                  <a:latin typeface="Calibri" panose="020F0502020204030204" pitchFamily="34" charset="0"/>
                  <a:ea typeface="Gulim" pitchFamily="34" charset="-127"/>
                  <a:cs typeface="Calibri" panose="020F0502020204030204" pitchFamily="34" charset="0"/>
                </a:rPr>
                <a:t>R</a:t>
              </a:r>
            </a:p>
          </p:txBody>
        </p:sp>
        <p:sp>
          <p:nvSpPr>
            <p:cNvPr id="58409" name="Rectangle 54"/>
            <p:cNvSpPr>
              <a:spLocks noChangeArrowheads="1"/>
            </p:cNvSpPr>
            <p:nvPr/>
          </p:nvSpPr>
          <p:spPr bwMode="auto">
            <a:xfrm>
              <a:off x="720" y="1776"/>
              <a:ext cx="240" cy="240"/>
            </a:xfrm>
            <a:prstGeom prst="rect">
              <a:avLst/>
            </a:prstGeom>
            <a:solidFill>
              <a:srgbClr val="FFFFFF"/>
            </a:solidFill>
            <a:ln w="12700">
              <a:solidFill>
                <a:schemeClr val="accent2"/>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accent2"/>
                  </a:solidFill>
                  <a:latin typeface="Calibri" panose="020F0502020204030204" pitchFamily="34" charset="0"/>
                  <a:ea typeface="Gulim" pitchFamily="34" charset="-127"/>
                  <a:cs typeface="Calibri" panose="020F0502020204030204" pitchFamily="34" charset="0"/>
                </a:rPr>
                <a:t>X</a:t>
              </a:r>
            </a:p>
          </p:txBody>
        </p:sp>
        <p:sp>
          <p:nvSpPr>
            <p:cNvPr id="58410" name="Rectangle 55"/>
            <p:cNvSpPr>
              <a:spLocks noChangeArrowheads="1"/>
            </p:cNvSpPr>
            <p:nvPr/>
          </p:nvSpPr>
          <p:spPr bwMode="auto">
            <a:xfrm>
              <a:off x="960" y="1776"/>
              <a:ext cx="240" cy="240"/>
            </a:xfrm>
            <a:prstGeom prst="rect">
              <a:avLst/>
            </a:prstGeom>
            <a:solidFill>
              <a:srgbClr val="FFFFFF"/>
            </a:solidFill>
            <a:ln w="12700">
              <a:solidFill>
                <a:schemeClr val="accent2"/>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accent2"/>
                  </a:solidFill>
                  <a:latin typeface="Calibri" panose="020F0502020204030204" pitchFamily="34" charset="0"/>
                  <a:ea typeface="Gulim" pitchFamily="34" charset="-127"/>
                  <a:cs typeface="Calibri" panose="020F0502020204030204" pitchFamily="34" charset="0"/>
                </a:rPr>
                <a:t>X</a:t>
              </a:r>
            </a:p>
          </p:txBody>
        </p:sp>
        <p:sp>
          <p:nvSpPr>
            <p:cNvPr id="58411" name="Rectangle 56"/>
            <p:cNvSpPr>
              <a:spLocks noChangeArrowheads="1"/>
            </p:cNvSpPr>
            <p:nvPr/>
          </p:nvSpPr>
          <p:spPr bwMode="auto">
            <a:xfrm>
              <a:off x="1200" y="1776"/>
              <a:ext cx="240" cy="240"/>
            </a:xfrm>
            <a:prstGeom prst="rect">
              <a:avLst/>
            </a:prstGeom>
            <a:solidFill>
              <a:srgbClr val="FFFFFF"/>
            </a:solidFill>
            <a:ln w="12700">
              <a:solidFill>
                <a:schemeClr val="accent2"/>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accent2"/>
                  </a:solidFill>
                  <a:latin typeface="Calibri" panose="020F0502020204030204" pitchFamily="34" charset="0"/>
                  <a:ea typeface="Gulim" pitchFamily="34" charset="-127"/>
                  <a:cs typeface="Calibri" panose="020F0502020204030204" pitchFamily="34" charset="0"/>
                </a:rPr>
                <a:t>X</a:t>
              </a:r>
            </a:p>
          </p:txBody>
        </p:sp>
        <p:sp>
          <p:nvSpPr>
            <p:cNvPr id="58412" name="Rectangle 57"/>
            <p:cNvSpPr>
              <a:spLocks noChangeArrowheads="1"/>
            </p:cNvSpPr>
            <p:nvPr/>
          </p:nvSpPr>
          <p:spPr bwMode="auto">
            <a:xfrm>
              <a:off x="1440" y="1776"/>
              <a:ext cx="240" cy="240"/>
            </a:xfrm>
            <a:prstGeom prst="rect">
              <a:avLst/>
            </a:prstGeom>
            <a:solidFill>
              <a:srgbClr val="FFFFFF"/>
            </a:solidFill>
            <a:ln w="12700">
              <a:solidFill>
                <a:schemeClr val="accent2"/>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accent2"/>
                  </a:solidFill>
                  <a:latin typeface="Calibri" panose="020F0502020204030204" pitchFamily="34" charset="0"/>
                  <a:ea typeface="Gulim" pitchFamily="34" charset="-127"/>
                  <a:cs typeface="Calibri" panose="020F0502020204030204" pitchFamily="34" charset="0"/>
                </a:rPr>
                <a:t>W</a:t>
              </a:r>
            </a:p>
          </p:txBody>
        </p:sp>
      </p:grpSp>
      <p:grpSp>
        <p:nvGrpSpPr>
          <p:cNvPr id="58383" name="Group 58"/>
          <p:cNvGrpSpPr>
            <a:grpSpLocks/>
          </p:cNvGrpSpPr>
          <p:nvPr/>
        </p:nvGrpSpPr>
        <p:grpSpPr bwMode="auto">
          <a:xfrm>
            <a:off x="4114800" y="6254750"/>
            <a:ext cx="1905000" cy="381000"/>
            <a:chOff x="480" y="1776"/>
            <a:chExt cx="1200" cy="240"/>
          </a:xfrm>
        </p:grpSpPr>
        <p:sp>
          <p:nvSpPr>
            <p:cNvPr id="58403" name="Rectangle 59"/>
            <p:cNvSpPr>
              <a:spLocks noChangeArrowheads="1"/>
            </p:cNvSpPr>
            <p:nvPr/>
          </p:nvSpPr>
          <p:spPr bwMode="auto">
            <a:xfrm>
              <a:off x="480" y="1776"/>
              <a:ext cx="240" cy="240"/>
            </a:xfrm>
            <a:prstGeom prst="rect">
              <a:avLst/>
            </a:prstGeom>
            <a:solidFill>
              <a:srgbClr val="FFFFFF"/>
            </a:solidFill>
            <a:ln w="12700">
              <a:solidFill>
                <a:schemeClr val="accent2"/>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accent2"/>
                  </a:solidFill>
                  <a:latin typeface="Calibri" panose="020F0502020204030204" pitchFamily="34" charset="0"/>
                  <a:ea typeface="Gulim" pitchFamily="34" charset="-127"/>
                  <a:cs typeface="Calibri" panose="020F0502020204030204" pitchFamily="34" charset="0"/>
                </a:rPr>
                <a:t>R</a:t>
              </a:r>
            </a:p>
          </p:txBody>
        </p:sp>
        <p:sp>
          <p:nvSpPr>
            <p:cNvPr id="58404" name="Rectangle 60"/>
            <p:cNvSpPr>
              <a:spLocks noChangeArrowheads="1"/>
            </p:cNvSpPr>
            <p:nvPr/>
          </p:nvSpPr>
          <p:spPr bwMode="auto">
            <a:xfrm>
              <a:off x="720" y="1776"/>
              <a:ext cx="240" cy="240"/>
            </a:xfrm>
            <a:prstGeom prst="rect">
              <a:avLst/>
            </a:prstGeom>
            <a:solidFill>
              <a:srgbClr val="FFFFFF"/>
            </a:solidFill>
            <a:ln w="12700">
              <a:solidFill>
                <a:schemeClr val="accent2"/>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accent2"/>
                  </a:solidFill>
                  <a:latin typeface="Calibri" panose="020F0502020204030204" pitchFamily="34" charset="0"/>
                  <a:ea typeface="Gulim" pitchFamily="34" charset="-127"/>
                  <a:cs typeface="Calibri" panose="020F0502020204030204" pitchFamily="34" charset="0"/>
                </a:rPr>
                <a:t>X</a:t>
              </a:r>
            </a:p>
          </p:txBody>
        </p:sp>
        <p:sp>
          <p:nvSpPr>
            <p:cNvPr id="58405" name="Rectangle 61"/>
            <p:cNvSpPr>
              <a:spLocks noChangeArrowheads="1"/>
            </p:cNvSpPr>
            <p:nvPr/>
          </p:nvSpPr>
          <p:spPr bwMode="auto">
            <a:xfrm>
              <a:off x="960" y="1776"/>
              <a:ext cx="240" cy="240"/>
            </a:xfrm>
            <a:prstGeom prst="rect">
              <a:avLst/>
            </a:prstGeom>
            <a:solidFill>
              <a:srgbClr val="FFFFFF"/>
            </a:solidFill>
            <a:ln w="12700">
              <a:solidFill>
                <a:schemeClr val="accent2"/>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accent2"/>
                  </a:solidFill>
                  <a:latin typeface="Calibri" panose="020F0502020204030204" pitchFamily="34" charset="0"/>
                  <a:ea typeface="Gulim" pitchFamily="34" charset="-127"/>
                  <a:cs typeface="Calibri" panose="020F0502020204030204" pitchFamily="34" charset="0"/>
                </a:rPr>
                <a:t>X</a:t>
              </a:r>
            </a:p>
          </p:txBody>
        </p:sp>
        <p:sp>
          <p:nvSpPr>
            <p:cNvPr id="58406" name="Rectangle 62"/>
            <p:cNvSpPr>
              <a:spLocks noChangeArrowheads="1"/>
            </p:cNvSpPr>
            <p:nvPr/>
          </p:nvSpPr>
          <p:spPr bwMode="auto">
            <a:xfrm>
              <a:off x="1200" y="1776"/>
              <a:ext cx="240" cy="240"/>
            </a:xfrm>
            <a:prstGeom prst="rect">
              <a:avLst/>
            </a:prstGeom>
            <a:solidFill>
              <a:srgbClr val="FFFFFF"/>
            </a:solidFill>
            <a:ln w="12700">
              <a:solidFill>
                <a:schemeClr val="accent2"/>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accent2"/>
                  </a:solidFill>
                  <a:latin typeface="Calibri" panose="020F0502020204030204" pitchFamily="34" charset="0"/>
                  <a:ea typeface="Gulim" pitchFamily="34" charset="-127"/>
                  <a:cs typeface="Calibri" panose="020F0502020204030204" pitchFamily="34" charset="0"/>
                </a:rPr>
                <a:t>X</a:t>
              </a:r>
            </a:p>
          </p:txBody>
        </p:sp>
        <p:sp>
          <p:nvSpPr>
            <p:cNvPr id="58407" name="Rectangle 63"/>
            <p:cNvSpPr>
              <a:spLocks noChangeArrowheads="1"/>
            </p:cNvSpPr>
            <p:nvPr/>
          </p:nvSpPr>
          <p:spPr bwMode="auto">
            <a:xfrm>
              <a:off x="1440" y="1776"/>
              <a:ext cx="240" cy="240"/>
            </a:xfrm>
            <a:prstGeom prst="rect">
              <a:avLst/>
            </a:prstGeom>
            <a:solidFill>
              <a:srgbClr val="FFFFFF"/>
            </a:solidFill>
            <a:ln w="12700">
              <a:solidFill>
                <a:schemeClr val="accent2"/>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a:solidFill>
                    <a:schemeClr val="accent2"/>
                  </a:solidFill>
                  <a:latin typeface="Calibri" panose="020F0502020204030204" pitchFamily="34" charset="0"/>
                  <a:ea typeface="Gulim" pitchFamily="34" charset="-127"/>
                  <a:cs typeface="Calibri" panose="020F0502020204030204" pitchFamily="34" charset="0"/>
                </a:rPr>
                <a:t>W</a:t>
              </a:r>
            </a:p>
          </p:txBody>
        </p:sp>
      </p:grpSp>
      <p:sp>
        <p:nvSpPr>
          <p:cNvPr id="58384" name="Line 64"/>
          <p:cNvSpPr>
            <a:spLocks noChangeShapeType="1"/>
          </p:cNvSpPr>
          <p:nvPr/>
        </p:nvSpPr>
        <p:spPr bwMode="auto">
          <a:xfrm>
            <a:off x="685800" y="244475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8385" name="Line 65"/>
          <p:cNvSpPr>
            <a:spLocks noChangeShapeType="1"/>
          </p:cNvSpPr>
          <p:nvPr/>
        </p:nvSpPr>
        <p:spPr bwMode="auto">
          <a:xfrm>
            <a:off x="2590800" y="244475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8386" name="Line 66"/>
          <p:cNvSpPr>
            <a:spLocks noChangeShapeType="1"/>
          </p:cNvSpPr>
          <p:nvPr/>
        </p:nvSpPr>
        <p:spPr bwMode="auto">
          <a:xfrm>
            <a:off x="685800" y="2597150"/>
            <a:ext cx="19050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8387" name="Text Box 67"/>
          <p:cNvSpPr txBox="1">
            <a:spLocks noChangeArrowheads="1"/>
          </p:cNvSpPr>
          <p:nvPr/>
        </p:nvSpPr>
        <p:spPr bwMode="auto">
          <a:xfrm>
            <a:off x="582613" y="2122488"/>
            <a:ext cx="2393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Calibri" panose="020F0502020204030204" pitchFamily="34" charset="0"/>
                <a:ea typeface="Gulim" pitchFamily="34" charset="-127"/>
                <a:cs typeface="Calibri" panose="020F0502020204030204" pitchFamily="34" charset="0"/>
              </a:rPr>
              <a:t>Functional Unit Latency</a:t>
            </a:r>
          </a:p>
        </p:txBody>
      </p:sp>
      <p:sp>
        <p:nvSpPr>
          <p:cNvPr id="58388" name="Line 68"/>
          <p:cNvSpPr>
            <a:spLocks noChangeShapeType="1"/>
          </p:cNvSpPr>
          <p:nvPr/>
        </p:nvSpPr>
        <p:spPr bwMode="auto">
          <a:xfrm>
            <a:off x="1828800" y="4425950"/>
            <a:ext cx="0" cy="1828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8389" name="Line 69"/>
          <p:cNvSpPr>
            <a:spLocks noChangeShapeType="1"/>
          </p:cNvSpPr>
          <p:nvPr/>
        </p:nvSpPr>
        <p:spPr bwMode="auto">
          <a:xfrm>
            <a:off x="3352800" y="594995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8390" name="Line 70"/>
          <p:cNvSpPr>
            <a:spLocks noChangeShapeType="1"/>
          </p:cNvSpPr>
          <p:nvPr/>
        </p:nvSpPr>
        <p:spPr bwMode="auto">
          <a:xfrm>
            <a:off x="1828800" y="6102350"/>
            <a:ext cx="15240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8391" name="Text Box 71"/>
          <p:cNvSpPr txBox="1">
            <a:spLocks noChangeArrowheads="1"/>
          </p:cNvSpPr>
          <p:nvPr/>
        </p:nvSpPr>
        <p:spPr bwMode="auto">
          <a:xfrm>
            <a:off x="2041525" y="5780088"/>
            <a:ext cx="1189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Calibri" panose="020F0502020204030204" pitchFamily="34" charset="0"/>
                <a:ea typeface="Gulim" pitchFamily="34" charset="-127"/>
                <a:cs typeface="Calibri" panose="020F0502020204030204" pitchFamily="34" charset="0"/>
              </a:rPr>
              <a:t>Dead Time</a:t>
            </a:r>
          </a:p>
        </p:txBody>
      </p:sp>
      <p:sp>
        <p:nvSpPr>
          <p:cNvPr id="58392" name="Line 72"/>
          <p:cNvSpPr>
            <a:spLocks noChangeShapeType="1"/>
          </p:cNvSpPr>
          <p:nvPr/>
        </p:nvSpPr>
        <p:spPr bwMode="auto">
          <a:xfrm>
            <a:off x="6400800" y="2825750"/>
            <a:ext cx="1905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8393" name="Line 73"/>
          <p:cNvSpPr>
            <a:spLocks noChangeShapeType="1"/>
          </p:cNvSpPr>
          <p:nvPr/>
        </p:nvSpPr>
        <p:spPr bwMode="auto">
          <a:xfrm>
            <a:off x="6400800" y="3968750"/>
            <a:ext cx="1905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8394" name="Line 74"/>
          <p:cNvSpPr>
            <a:spLocks noChangeShapeType="1"/>
          </p:cNvSpPr>
          <p:nvPr/>
        </p:nvSpPr>
        <p:spPr bwMode="auto">
          <a:xfrm>
            <a:off x="6400800" y="5416550"/>
            <a:ext cx="1905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8395" name="Line 75"/>
          <p:cNvSpPr>
            <a:spLocks noChangeShapeType="1"/>
          </p:cNvSpPr>
          <p:nvPr/>
        </p:nvSpPr>
        <p:spPr bwMode="auto">
          <a:xfrm>
            <a:off x="6400800" y="6559550"/>
            <a:ext cx="1905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8396" name="Line 76"/>
          <p:cNvSpPr>
            <a:spLocks noChangeShapeType="1"/>
          </p:cNvSpPr>
          <p:nvPr/>
        </p:nvSpPr>
        <p:spPr bwMode="auto">
          <a:xfrm>
            <a:off x="7239000" y="2825750"/>
            <a:ext cx="0" cy="1143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8397" name="Line 77"/>
          <p:cNvSpPr>
            <a:spLocks noChangeShapeType="1"/>
          </p:cNvSpPr>
          <p:nvPr/>
        </p:nvSpPr>
        <p:spPr bwMode="auto">
          <a:xfrm>
            <a:off x="7239000" y="3968750"/>
            <a:ext cx="0" cy="14478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8398" name="Line 78"/>
          <p:cNvSpPr>
            <a:spLocks noChangeShapeType="1"/>
          </p:cNvSpPr>
          <p:nvPr/>
        </p:nvSpPr>
        <p:spPr bwMode="auto">
          <a:xfrm>
            <a:off x="7239000" y="5416550"/>
            <a:ext cx="0" cy="1143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8399" name="Text Box 79"/>
          <p:cNvSpPr txBox="1">
            <a:spLocks noChangeArrowheads="1"/>
          </p:cNvSpPr>
          <p:nvPr/>
        </p:nvSpPr>
        <p:spPr bwMode="auto">
          <a:xfrm>
            <a:off x="6062663" y="3189288"/>
            <a:ext cx="2338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hlink"/>
                </a:solidFill>
                <a:latin typeface="Calibri" panose="020F0502020204030204" pitchFamily="34" charset="0"/>
                <a:ea typeface="Gulim" pitchFamily="34" charset="-127"/>
                <a:cs typeface="Calibri" panose="020F0502020204030204" pitchFamily="34" charset="0"/>
              </a:rPr>
              <a:t>First Vector Instruction</a:t>
            </a:r>
          </a:p>
        </p:txBody>
      </p:sp>
      <p:sp>
        <p:nvSpPr>
          <p:cNvPr id="58400" name="Text Box 80"/>
          <p:cNvSpPr txBox="1">
            <a:spLocks noChangeArrowheads="1"/>
          </p:cNvSpPr>
          <p:nvPr/>
        </p:nvSpPr>
        <p:spPr bwMode="auto">
          <a:xfrm>
            <a:off x="6076950" y="5780088"/>
            <a:ext cx="2613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solidFill>
                  <a:schemeClr val="accent2"/>
                </a:solidFill>
                <a:latin typeface="Calibri" panose="020F0502020204030204" pitchFamily="34" charset="0"/>
                <a:ea typeface="Gulim" pitchFamily="34" charset="-127"/>
                <a:cs typeface="Calibri" panose="020F0502020204030204" pitchFamily="34" charset="0"/>
              </a:rPr>
              <a:t>Second Vector Instruction</a:t>
            </a:r>
          </a:p>
        </p:txBody>
      </p:sp>
      <p:sp>
        <p:nvSpPr>
          <p:cNvPr id="58401" name="Text Box 81"/>
          <p:cNvSpPr txBox="1">
            <a:spLocks noChangeArrowheads="1"/>
          </p:cNvSpPr>
          <p:nvPr/>
        </p:nvSpPr>
        <p:spPr bwMode="auto">
          <a:xfrm>
            <a:off x="6640513" y="4484688"/>
            <a:ext cx="1189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dirty="0">
                <a:latin typeface="Calibri" panose="020F0502020204030204" pitchFamily="34" charset="0"/>
                <a:ea typeface="Gulim" pitchFamily="34" charset="-127"/>
                <a:cs typeface="Calibri" panose="020F0502020204030204" pitchFamily="34" charset="0"/>
              </a:rPr>
              <a:t>Dead Time</a:t>
            </a:r>
          </a:p>
        </p:txBody>
      </p:sp>
    </p:spTree>
    <p:extLst>
      <p:ext uri="{BB962C8B-B14F-4D97-AF65-F5344CB8AC3E}">
        <p14:creationId xmlns:p14="http://schemas.microsoft.com/office/powerpoint/2010/main" val="217387791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r>
              <a:rPr lang="en-US" altLang="zh-CN"/>
              <a:t>VMIPS Start-up Time</a:t>
            </a:r>
          </a:p>
        </p:txBody>
      </p:sp>
      <p:sp>
        <p:nvSpPr>
          <p:cNvPr id="5" name="日期占位符 4"/>
          <p:cNvSpPr>
            <a:spLocks noGrp="1"/>
          </p:cNvSpPr>
          <p:nvPr>
            <p:ph type="dt" sz="half" idx="10"/>
          </p:nvPr>
        </p:nvSpPr>
        <p:spPr/>
        <p:txBody>
          <a:bodyPr/>
          <a:lstStyle/>
          <a:p>
            <a:pPr>
              <a:defRPr/>
            </a:pPr>
            <a:fld id="{3C172B4D-E2D0-4F1E-BF3A-9B44FA08BD03}" type="datetime1">
              <a:rPr lang="en-US" altLang="zh-CN" smtClean="0"/>
              <a:t>4/21/20</a:t>
            </a:fld>
            <a:endParaRPr lang="zh-CN" altLang="en-US"/>
          </a:p>
        </p:txBody>
      </p:sp>
      <p:sp>
        <p:nvSpPr>
          <p:cNvPr id="7" name="页脚占位符 6"/>
          <p:cNvSpPr>
            <a:spLocks noGrp="1"/>
          </p:cNvSpPr>
          <p:nvPr>
            <p:ph type="ftr" sz="quarter" idx="11"/>
          </p:nvPr>
        </p:nvSpPr>
        <p:spPr/>
        <p:txBody>
          <a:bodyPr/>
          <a:lstStyle/>
          <a:p>
            <a:pPr>
              <a:defRPr/>
            </a:pPr>
            <a:r>
              <a:rPr lang="zh-CN" altLang="en-US"/>
              <a:t>中国科学技术大学</a:t>
            </a:r>
          </a:p>
        </p:txBody>
      </p:sp>
      <p:sp>
        <p:nvSpPr>
          <p:cNvPr id="60423" name="灯片编号占位符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BE0227B4-8406-4B26-9362-FE083D32F5DA}"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32</a:t>
            </a:fld>
            <a:endParaRPr lang="zh-CN" altLang="en-US" sz="1200">
              <a:solidFill>
                <a:srgbClr val="898989"/>
              </a:solidFill>
              <a:latin typeface="Calibri" panose="020F0502020204030204" pitchFamily="34" charset="0"/>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480915" y="1190774"/>
            <a:ext cx="8205884" cy="4907308"/>
          </a:xfrm>
          <a:prstGeom prst="rect">
            <a:avLst/>
          </a:prstGeom>
        </p:spPr>
      </p:pic>
    </p:spTree>
    <p:extLst>
      <p:ext uri="{BB962C8B-B14F-4D97-AF65-F5344CB8AC3E}">
        <p14:creationId xmlns:p14="http://schemas.microsoft.com/office/powerpoint/2010/main" val="4041477086"/>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a:t>Vector Length</a:t>
            </a:r>
          </a:p>
        </p:txBody>
      </p:sp>
      <p:sp>
        <p:nvSpPr>
          <p:cNvPr id="64515" name="Rectangle 3"/>
          <p:cNvSpPr>
            <a:spLocks noGrp="1" noChangeArrowheads="1"/>
          </p:cNvSpPr>
          <p:nvPr>
            <p:ph idx="1"/>
          </p:nvPr>
        </p:nvSpPr>
        <p:spPr/>
        <p:txBody>
          <a:bodyPr>
            <a:normAutofit fontScale="92500" lnSpcReduction="10000"/>
          </a:bodyPr>
          <a:lstStyle/>
          <a:p>
            <a:pPr>
              <a:defRPr/>
            </a:pPr>
            <a:r>
              <a:rPr lang="zh-CN" altLang="en-US" dirty="0"/>
              <a:t>当向量的长度不是64时（假设向量寄存器的长度是64）怎么办？</a:t>
            </a:r>
            <a:endParaRPr lang="en-US" altLang="zh-CN" dirty="0"/>
          </a:p>
          <a:p>
            <a:pPr>
              <a:defRPr/>
            </a:pPr>
            <a:r>
              <a:rPr lang="en-US" altLang="zh-CN" dirty="0"/>
              <a:t>vector-length register (VLR) </a:t>
            </a:r>
            <a:r>
              <a:rPr lang="zh-CN" altLang="en-US" dirty="0"/>
              <a:t>控制特定向量操作的长度</a:t>
            </a:r>
            <a:r>
              <a:rPr lang="en-US" altLang="zh-CN" dirty="0"/>
              <a:t>, </a:t>
            </a:r>
            <a:r>
              <a:rPr lang="zh-CN" altLang="en-US" dirty="0"/>
              <a:t>包括向量的</a:t>
            </a:r>
            <a:r>
              <a:rPr lang="en-US" altLang="zh-CN" dirty="0"/>
              <a:t>load/store. (</a:t>
            </a:r>
            <a:r>
              <a:rPr lang="zh-CN" altLang="en-US" dirty="0"/>
              <a:t>当然一次操作的向量的长度不能</a:t>
            </a:r>
            <a:r>
              <a:rPr lang="en-US" altLang="zh-CN" dirty="0"/>
              <a:t> &gt; </a:t>
            </a:r>
            <a:r>
              <a:rPr lang="zh-CN" altLang="en-US" dirty="0"/>
              <a:t>向量寄存器的长度</a:t>
            </a:r>
            <a:r>
              <a:rPr lang="en-US" altLang="zh-CN" dirty="0"/>
              <a:t>) </a:t>
            </a:r>
            <a:r>
              <a:rPr lang="zh-CN" altLang="en-US" dirty="0"/>
              <a:t>例如：</a:t>
            </a:r>
          </a:p>
          <a:p>
            <a:pPr marL="0" indent="0">
              <a:buFont typeface="Arial" panose="020B0604020202020204" pitchFamily="34" charset="0"/>
              <a:buNone/>
              <a:defRPr/>
            </a:pPr>
            <a:r>
              <a:rPr lang="en-US" altLang="zh-CN" dirty="0"/>
              <a:t>	do 10    </a:t>
            </a:r>
            <a:r>
              <a:rPr lang="en-US" altLang="zh-CN" dirty="0" err="1"/>
              <a:t>i</a:t>
            </a:r>
            <a:r>
              <a:rPr lang="en-US" altLang="zh-CN" dirty="0"/>
              <a:t> = 1, n</a:t>
            </a:r>
          </a:p>
          <a:p>
            <a:pPr marL="0" indent="0">
              <a:buFont typeface="Arial" panose="020B0604020202020204" pitchFamily="34" charset="0"/>
              <a:buNone/>
              <a:defRPr/>
            </a:pPr>
            <a:r>
              <a:rPr lang="en-US" altLang="zh-CN" dirty="0"/>
              <a:t>10  	Y(</a:t>
            </a:r>
            <a:r>
              <a:rPr lang="en-US" altLang="zh-CN" dirty="0" err="1"/>
              <a:t>i</a:t>
            </a:r>
            <a:r>
              <a:rPr lang="en-US" altLang="zh-CN" dirty="0"/>
              <a:t>) = a * X(</a:t>
            </a:r>
            <a:r>
              <a:rPr lang="en-US" altLang="zh-CN" dirty="0" err="1"/>
              <a:t>i</a:t>
            </a:r>
            <a:r>
              <a:rPr lang="en-US" altLang="zh-CN" dirty="0"/>
              <a:t>) + Y(</a:t>
            </a:r>
            <a:r>
              <a:rPr lang="en-US" altLang="zh-CN" dirty="0" err="1"/>
              <a:t>i</a:t>
            </a:r>
            <a:r>
              <a:rPr lang="en-US" altLang="zh-CN" dirty="0"/>
              <a:t>)</a:t>
            </a:r>
          </a:p>
          <a:p>
            <a:pPr marL="0" indent="0">
              <a:buFont typeface="Arial" panose="020B0604020202020204" pitchFamily="34" charset="0"/>
              <a:buNone/>
              <a:defRPr/>
            </a:pPr>
            <a:r>
              <a:rPr lang="en-US" altLang="zh-CN" dirty="0"/>
              <a:t>  n</a:t>
            </a:r>
            <a:r>
              <a:rPr lang="zh-CN" altLang="en-US" dirty="0"/>
              <a:t>的值只有在运行时才能知道</a:t>
            </a:r>
            <a:endParaRPr lang="en-US" altLang="zh-CN" dirty="0"/>
          </a:p>
          <a:p>
            <a:pPr marL="0" indent="0">
              <a:buFont typeface="Arial" panose="020B0604020202020204" pitchFamily="34" charset="0"/>
              <a:buNone/>
              <a:defRPr/>
            </a:pPr>
            <a:r>
              <a:rPr lang="en-US" altLang="zh-CN" dirty="0"/>
              <a:t>  n &gt; Max. Vector Length (MVL)</a:t>
            </a:r>
            <a:r>
              <a:rPr lang="zh-CN" altLang="en-US" dirty="0"/>
              <a:t>怎么办？</a:t>
            </a:r>
          </a:p>
        </p:txBody>
      </p:sp>
      <p:sp>
        <p:nvSpPr>
          <p:cNvPr id="4" name="日期占位符 3"/>
          <p:cNvSpPr>
            <a:spLocks noGrp="1"/>
          </p:cNvSpPr>
          <p:nvPr>
            <p:ph type="dt" sz="half" idx="10"/>
          </p:nvPr>
        </p:nvSpPr>
        <p:spPr/>
        <p:txBody>
          <a:bodyPr/>
          <a:lstStyle/>
          <a:p>
            <a:pPr>
              <a:defRPr/>
            </a:pPr>
            <a:fld id="{CB9BD579-5A44-489E-8501-540CB7B2D407}" type="datetime1">
              <a:rPr lang="en-US" altLang="zh-CN" smtClean="0"/>
              <a:t>4/21/20</a:t>
            </a:fld>
            <a:endParaRPr lang="zh-CN" altLang="en-US"/>
          </a:p>
        </p:txBody>
      </p:sp>
      <p:sp>
        <p:nvSpPr>
          <p:cNvPr id="6" name="页脚占位符 5"/>
          <p:cNvSpPr>
            <a:spLocks noGrp="1"/>
          </p:cNvSpPr>
          <p:nvPr>
            <p:ph type="ftr" sz="quarter" idx="11"/>
          </p:nvPr>
        </p:nvSpPr>
        <p:spPr/>
        <p:txBody>
          <a:bodyPr/>
          <a:lstStyle/>
          <a:p>
            <a:pPr>
              <a:defRPr/>
            </a:pPr>
            <a:r>
              <a:rPr lang="zh-CN" altLang="en-US"/>
              <a:t>中国科学技术大学</a:t>
            </a:r>
          </a:p>
        </p:txBody>
      </p:sp>
      <p:sp>
        <p:nvSpPr>
          <p:cNvPr id="62470" name="灯片编号占位符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845C663F-935A-4DB4-828F-163306E81F42}"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33</a:t>
            </a:fld>
            <a:endParaRPr lang="zh-CN" altLang="en-US" sz="120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4443237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altLang="zh-CN" b="1">
                <a:solidFill>
                  <a:srgbClr val="FF0000"/>
                </a:solidFill>
              </a:rPr>
              <a:t>Strip Mining（</a:t>
            </a:r>
            <a:r>
              <a:rPr lang="zh-CN" altLang="en-US" b="1">
                <a:solidFill>
                  <a:srgbClr val="FF0000"/>
                </a:solidFill>
              </a:rPr>
              <a:t>分段开采）</a:t>
            </a:r>
          </a:p>
        </p:txBody>
      </p:sp>
      <p:sp>
        <p:nvSpPr>
          <p:cNvPr id="64515" name="Rectangle 3"/>
          <p:cNvSpPr>
            <a:spLocks noGrp="1" noChangeArrowheads="1"/>
          </p:cNvSpPr>
          <p:nvPr>
            <p:ph idx="1"/>
          </p:nvPr>
        </p:nvSpPr>
        <p:spPr>
          <a:xfrm>
            <a:off x="510988" y="1204644"/>
            <a:ext cx="8229600" cy="5051833"/>
          </a:xfrm>
        </p:spPr>
        <p:txBody>
          <a:bodyPr/>
          <a:lstStyle/>
          <a:p>
            <a:pPr eaLnBrk="1" hangingPunct="1">
              <a:lnSpc>
                <a:spcPct val="80000"/>
              </a:lnSpc>
            </a:pPr>
            <a:r>
              <a:rPr lang="zh-CN" altLang="en-US" sz="2000" dirty="0"/>
              <a:t>假设</a:t>
            </a:r>
            <a:r>
              <a:rPr lang="en-US" altLang="zh-CN" sz="2000" dirty="0"/>
              <a:t>Vector Length &gt; Max. Vector Length (MVL)?</a:t>
            </a:r>
          </a:p>
          <a:p>
            <a:pPr eaLnBrk="1" hangingPunct="1">
              <a:lnSpc>
                <a:spcPct val="80000"/>
              </a:lnSpc>
            </a:pPr>
            <a:r>
              <a:rPr lang="en-US" altLang="zh-CN" sz="2000" dirty="0"/>
              <a:t>Strip mining: </a:t>
            </a:r>
            <a:r>
              <a:rPr lang="zh-CN" altLang="en-US" sz="2000" dirty="0"/>
              <a:t>产生新的代码，使得每个向量操作的元素数</a:t>
            </a:r>
            <a:r>
              <a:rPr lang="en-US" altLang="zh-CN" sz="2000" dirty="0"/>
              <a:t> </a:t>
            </a:r>
            <a:r>
              <a:rPr lang="en-US" altLang="zh-CN" sz="2000" dirty="0">
                <a:sym typeface="Symbol" panose="05050102010706020507" pitchFamily="18" charset="2"/>
              </a:rPr>
              <a:t></a:t>
            </a:r>
            <a:r>
              <a:rPr lang="en-US" altLang="zh-CN" sz="2000" dirty="0"/>
              <a:t> MVL</a:t>
            </a:r>
          </a:p>
          <a:p>
            <a:pPr eaLnBrk="1" hangingPunct="1">
              <a:lnSpc>
                <a:spcPct val="80000"/>
              </a:lnSpc>
            </a:pPr>
            <a:r>
              <a:rPr lang="zh-CN" altLang="en-US" sz="2000" dirty="0"/>
              <a:t>第一次循环做最小片</a:t>
            </a:r>
            <a:r>
              <a:rPr lang="en-US" altLang="zh-CN" sz="2000" dirty="0"/>
              <a:t>(n mod MVL), </a:t>
            </a:r>
            <a:r>
              <a:rPr lang="zh-CN" altLang="en-US" sz="2000" dirty="0"/>
              <a:t>以后按</a:t>
            </a:r>
            <a:r>
              <a:rPr lang="en-US" altLang="zh-CN" sz="2000" dirty="0"/>
              <a:t>VL = MVL</a:t>
            </a:r>
            <a:r>
              <a:rPr lang="zh-CN" altLang="en-US" sz="2000" dirty="0"/>
              <a:t>操作</a:t>
            </a:r>
          </a:p>
          <a:p>
            <a:pPr eaLnBrk="1" hangingPunct="1">
              <a:lnSpc>
                <a:spcPct val="80000"/>
              </a:lnSpc>
              <a:buFontTx/>
              <a:buNone/>
            </a:pPr>
            <a:r>
              <a:rPr lang="en-US" altLang="zh-CN" sz="2000" dirty="0"/>
              <a:t>	   low = 1</a:t>
            </a:r>
            <a:br>
              <a:rPr lang="en-US" altLang="zh-CN" sz="2000" dirty="0"/>
            </a:br>
            <a:r>
              <a:rPr lang="en-US" altLang="zh-CN" sz="2000" dirty="0"/>
              <a:t>   VL = (n mod MVL)  /*find the odd size piece*/</a:t>
            </a:r>
            <a:br>
              <a:rPr lang="en-US" altLang="zh-CN" sz="2000" dirty="0"/>
            </a:br>
            <a:r>
              <a:rPr lang="en-US" altLang="zh-CN" sz="2000" dirty="0"/>
              <a:t>   do 1  j = 0, (n / MVL)  /*outer loop*/</a:t>
            </a:r>
          </a:p>
          <a:p>
            <a:pPr eaLnBrk="1" hangingPunct="1">
              <a:lnSpc>
                <a:spcPct val="80000"/>
              </a:lnSpc>
              <a:buFontTx/>
              <a:buNone/>
            </a:pPr>
            <a:r>
              <a:rPr lang="en-US" altLang="zh-CN" sz="2000" dirty="0"/>
              <a:t>		do 10 </a:t>
            </a:r>
            <a:r>
              <a:rPr lang="en-US" altLang="zh-CN" sz="2000" dirty="0" err="1"/>
              <a:t>i</a:t>
            </a:r>
            <a:r>
              <a:rPr lang="en-US" altLang="zh-CN" sz="2000" dirty="0"/>
              <a:t> = low, low+VL-1  /*runs for length VL*/</a:t>
            </a:r>
            <a:br>
              <a:rPr lang="en-US" altLang="zh-CN" sz="2000" dirty="0"/>
            </a:br>
            <a:r>
              <a:rPr lang="en-US" altLang="zh-CN" sz="2000" dirty="0"/>
              <a:t>		Y(</a:t>
            </a:r>
            <a:r>
              <a:rPr lang="en-US" altLang="zh-CN" sz="2000" dirty="0" err="1"/>
              <a:t>i</a:t>
            </a:r>
            <a:r>
              <a:rPr lang="en-US" altLang="zh-CN" sz="2000" dirty="0"/>
              <a:t>) = a*X(</a:t>
            </a:r>
            <a:r>
              <a:rPr lang="en-US" altLang="zh-CN" sz="2000" dirty="0" err="1"/>
              <a:t>i</a:t>
            </a:r>
            <a:r>
              <a:rPr lang="en-US" altLang="zh-CN" sz="2000" dirty="0"/>
              <a:t>) + Y(</a:t>
            </a:r>
            <a:r>
              <a:rPr lang="en-US" altLang="zh-CN" sz="2000" dirty="0" err="1"/>
              <a:t>i</a:t>
            </a:r>
            <a:r>
              <a:rPr lang="en-US" altLang="zh-CN" sz="2000" dirty="0"/>
              <a:t>)  /*main operation*/</a:t>
            </a:r>
            <a:br>
              <a:rPr lang="en-US" altLang="zh-CN" sz="2000" dirty="0"/>
            </a:br>
            <a:r>
              <a:rPr lang="en-US" altLang="zh-CN" sz="2000" dirty="0"/>
              <a:t>10	continue</a:t>
            </a:r>
            <a:br>
              <a:rPr lang="en-US" altLang="zh-CN" sz="2000" dirty="0"/>
            </a:br>
            <a:r>
              <a:rPr lang="en-US" altLang="zh-CN" sz="2000" dirty="0"/>
              <a:t>	low = </a:t>
            </a:r>
            <a:r>
              <a:rPr lang="en-US" altLang="zh-CN" sz="2000" dirty="0" err="1"/>
              <a:t>low+VL</a:t>
            </a:r>
            <a:r>
              <a:rPr lang="en-US" altLang="zh-CN" sz="2000" dirty="0"/>
              <a:t>  /*start of next vector*/</a:t>
            </a:r>
            <a:br>
              <a:rPr lang="en-US" altLang="zh-CN" sz="2000" dirty="0"/>
            </a:br>
            <a:r>
              <a:rPr lang="en-US" altLang="zh-CN" sz="2000" dirty="0"/>
              <a:t>	VL = MVL  /*reset the length to max*/</a:t>
            </a:r>
            <a:br>
              <a:rPr lang="en-US" altLang="zh-CN" sz="2000" dirty="0"/>
            </a:br>
            <a:r>
              <a:rPr lang="en-US" altLang="zh-CN" sz="2000" dirty="0"/>
              <a:t>1	continue</a:t>
            </a:r>
          </a:p>
        </p:txBody>
      </p:sp>
      <p:sp>
        <p:nvSpPr>
          <p:cNvPr id="5" name="日期占位符 4"/>
          <p:cNvSpPr>
            <a:spLocks noGrp="1"/>
          </p:cNvSpPr>
          <p:nvPr>
            <p:ph type="dt" sz="half" idx="10"/>
          </p:nvPr>
        </p:nvSpPr>
        <p:spPr/>
        <p:txBody>
          <a:bodyPr/>
          <a:lstStyle/>
          <a:p>
            <a:pPr>
              <a:defRPr/>
            </a:pPr>
            <a:fld id="{92EE6453-1D20-4B94-AF51-60D14E8660C4}" type="datetime1">
              <a:rPr lang="en-US" altLang="zh-CN" smtClean="0"/>
              <a:t>4/21/20</a:t>
            </a:fld>
            <a:endParaRPr lang="zh-CN" altLang="en-US"/>
          </a:p>
        </p:txBody>
      </p:sp>
      <p:sp>
        <p:nvSpPr>
          <p:cNvPr id="7" name="页脚占位符 6"/>
          <p:cNvSpPr>
            <a:spLocks noGrp="1"/>
          </p:cNvSpPr>
          <p:nvPr>
            <p:ph type="ftr" sz="quarter" idx="11"/>
          </p:nvPr>
        </p:nvSpPr>
        <p:spPr/>
        <p:txBody>
          <a:bodyPr/>
          <a:lstStyle/>
          <a:p>
            <a:pPr>
              <a:defRPr/>
            </a:pPr>
            <a:r>
              <a:rPr lang="zh-CN" altLang="en-US"/>
              <a:t>中国科学技术大学</a:t>
            </a:r>
          </a:p>
        </p:txBody>
      </p:sp>
      <p:sp>
        <p:nvSpPr>
          <p:cNvPr id="6451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DFFA0FD7-FEC0-4B6D-8D79-4E4BC7975129}"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34</a:t>
            </a:fld>
            <a:endParaRPr lang="zh-CN" altLang="en-US" sz="1200">
              <a:solidFill>
                <a:srgbClr val="898989"/>
              </a:solidFill>
              <a:latin typeface="Calibri" panose="020F0502020204030204" pitchFamily="34" charset="0"/>
              <a:ea typeface="宋体" panose="02010600030101010101" pitchFamily="2" charset="-122"/>
            </a:endParaRPr>
          </a:p>
        </p:txBody>
      </p:sp>
      <p:pic>
        <p:nvPicPr>
          <p:cNvPr id="645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4603750"/>
            <a:ext cx="6172200" cy="1752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5853718"/>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a:t>Strip Mining</a:t>
            </a:r>
            <a:r>
              <a:rPr lang="zh-CN" altLang="en-US"/>
              <a:t>的向量执行时间计算</a:t>
            </a:r>
          </a:p>
        </p:txBody>
      </p:sp>
      <p:sp>
        <p:nvSpPr>
          <p:cNvPr id="5" name="日期占位符 4"/>
          <p:cNvSpPr>
            <a:spLocks noGrp="1"/>
          </p:cNvSpPr>
          <p:nvPr>
            <p:ph type="dt" sz="half" idx="10"/>
          </p:nvPr>
        </p:nvSpPr>
        <p:spPr/>
        <p:txBody>
          <a:bodyPr/>
          <a:lstStyle/>
          <a:p>
            <a:pPr>
              <a:defRPr/>
            </a:pPr>
            <a:fld id="{1DC2AE9F-3D53-4093-AC69-15134197FC3F}" type="datetime1">
              <a:rPr lang="en-US" altLang="zh-CN" smtClean="0"/>
              <a:t>4/21/20</a:t>
            </a:fld>
            <a:endParaRPr lang="zh-CN" altLang="en-US"/>
          </a:p>
        </p:txBody>
      </p:sp>
      <p:sp>
        <p:nvSpPr>
          <p:cNvPr id="7" name="页脚占位符 6"/>
          <p:cNvSpPr>
            <a:spLocks noGrp="1"/>
          </p:cNvSpPr>
          <p:nvPr>
            <p:ph type="ftr" sz="quarter" idx="11"/>
          </p:nvPr>
        </p:nvSpPr>
        <p:spPr/>
        <p:txBody>
          <a:bodyPr/>
          <a:lstStyle/>
          <a:p>
            <a:pPr>
              <a:defRPr/>
            </a:pPr>
            <a:r>
              <a:rPr lang="zh-CN" altLang="en-US"/>
              <a:t>中国科学技术大学</a:t>
            </a:r>
          </a:p>
        </p:txBody>
      </p:sp>
      <p:sp>
        <p:nvSpPr>
          <p:cNvPr id="66567" name="灯片编号占位符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A9086D62-9FF5-4DAC-82EB-A14F88092D9F}"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35</a:t>
            </a:fld>
            <a:endParaRPr lang="zh-CN" altLang="en-US" sz="1200">
              <a:solidFill>
                <a:srgbClr val="898989"/>
              </a:solidFill>
              <a:latin typeface="Calibri" panose="020F0502020204030204" pitchFamily="34" charset="0"/>
              <a:ea typeface="宋体" panose="02010600030101010101" pitchFamily="2" charset="-122"/>
            </a:endParaRPr>
          </a:p>
        </p:txBody>
      </p:sp>
      <p:graphicFrame>
        <p:nvGraphicFramePr>
          <p:cNvPr id="66565" name="Object 4"/>
          <p:cNvGraphicFramePr>
            <a:graphicFrameLocks noChangeAspect="1"/>
          </p:cNvGraphicFramePr>
          <p:nvPr/>
        </p:nvGraphicFramePr>
        <p:xfrm>
          <a:off x="1041400" y="1957388"/>
          <a:ext cx="7162800" cy="1033462"/>
        </p:xfrm>
        <a:graphic>
          <a:graphicData uri="http://schemas.openxmlformats.org/presentationml/2006/ole">
            <mc:AlternateContent xmlns:mc="http://schemas.openxmlformats.org/markup-compatibility/2006">
              <mc:Choice xmlns:v="urn:schemas-microsoft-com:vml" Requires="v">
                <p:oleObj spid="_x0000_s62502" name="Equation" r:id="rId4" imgW="2273300" imgH="431800" progId="">
                  <p:embed/>
                </p:oleObj>
              </mc:Choice>
              <mc:Fallback>
                <p:oleObj name="Equation" r:id="rId4" imgW="2273300" imgH="431800" progId="">
                  <p:embed/>
                  <p:pic>
                    <p:nvPicPr>
                      <p:cNvPr id="6656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1400" y="1957388"/>
                        <a:ext cx="7162800" cy="103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6" name="Text Box 5"/>
          <p:cNvSpPr txBox="1">
            <a:spLocks noChangeArrowheads="1"/>
          </p:cNvSpPr>
          <p:nvPr/>
        </p:nvSpPr>
        <p:spPr bwMode="auto">
          <a:xfrm>
            <a:off x="628650" y="3846513"/>
            <a:ext cx="7915275" cy="1016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50000"/>
              </a:spcBef>
              <a:buFontTx/>
              <a:buNone/>
            </a:pPr>
            <a:r>
              <a:rPr lang="zh-CN" altLang="en-US" sz="2000" dirty="0"/>
              <a:t>试计算</a:t>
            </a:r>
            <a:r>
              <a:rPr lang="en-US" altLang="zh-CN" sz="2000" dirty="0"/>
              <a:t>A=B×s，</a:t>
            </a:r>
            <a:r>
              <a:rPr lang="zh-CN" altLang="en-US" sz="2000" dirty="0"/>
              <a:t>其中</a:t>
            </a:r>
            <a:r>
              <a:rPr lang="en-US" altLang="zh-CN" sz="2000" dirty="0"/>
              <a:t>A,B</a:t>
            </a:r>
            <a:r>
              <a:rPr lang="zh-CN" altLang="en-US" sz="2000" dirty="0"/>
              <a:t>为长度为200的向量（每个向量元素占8个字节），</a:t>
            </a:r>
            <a:r>
              <a:rPr lang="en-US" altLang="zh-CN" sz="2000" dirty="0"/>
              <a:t>s</a:t>
            </a:r>
            <a:r>
              <a:rPr lang="zh-CN" altLang="en-US" sz="2000" dirty="0"/>
              <a:t>是一个标量。向量寄存器长度为64。各功能部件的启动时间如前所述，求总的执行时间，(</a:t>
            </a:r>
            <a:r>
              <a:rPr lang="en-US" altLang="zh-CN" sz="2000" i="1" dirty="0" err="1"/>
              <a:t>T</a:t>
            </a:r>
            <a:r>
              <a:rPr lang="en-US" altLang="zh-CN" sz="2000" i="1" baseline="-25000" dirty="0" err="1"/>
              <a:t>loop</a:t>
            </a:r>
            <a:r>
              <a:rPr lang="en-US" altLang="zh-CN" sz="2000" dirty="0"/>
              <a:t> = 15)</a:t>
            </a:r>
          </a:p>
        </p:txBody>
      </p:sp>
    </p:spTree>
    <p:extLst>
      <p:ext uri="{BB962C8B-B14F-4D97-AF65-F5344CB8AC3E}">
        <p14:creationId xmlns:p14="http://schemas.microsoft.com/office/powerpoint/2010/main" val="3083991469"/>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日期占位符 2"/>
          <p:cNvSpPr>
            <a:spLocks noGrp="1"/>
          </p:cNvSpPr>
          <p:nvPr>
            <p:ph type="dt" sz="half" idx="10"/>
          </p:nvPr>
        </p:nvSpPr>
        <p:spPr/>
        <p:txBody>
          <a:bodyPr/>
          <a:lstStyle/>
          <a:p>
            <a:pPr>
              <a:defRPr/>
            </a:pPr>
            <a:fld id="{19B53986-5645-42DC-8E3B-A31B5AC0DDE5}" type="datetime1">
              <a:rPr lang="en-US" altLang="zh-CN" smtClean="0"/>
              <a:t>4/21/20</a:t>
            </a:fld>
            <a:endParaRPr lang="zh-CN" altLang="en-US"/>
          </a:p>
        </p:txBody>
      </p:sp>
      <p:sp>
        <p:nvSpPr>
          <p:cNvPr id="5" name="页脚占位符 4"/>
          <p:cNvSpPr>
            <a:spLocks noGrp="1"/>
          </p:cNvSpPr>
          <p:nvPr>
            <p:ph type="ftr" sz="quarter" idx="11"/>
          </p:nvPr>
        </p:nvSpPr>
        <p:spPr/>
        <p:txBody>
          <a:bodyPr/>
          <a:lstStyle/>
          <a:p>
            <a:pPr>
              <a:defRPr/>
            </a:pPr>
            <a:r>
              <a:rPr lang="zh-CN" altLang="en-US"/>
              <a:t>中国科学技术大学</a:t>
            </a:r>
          </a:p>
        </p:txBody>
      </p:sp>
      <p:sp>
        <p:nvSpPr>
          <p:cNvPr id="6861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036F959F-5AEE-413C-A226-0878C354D9AC}"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36</a:t>
            </a:fld>
            <a:endParaRPr lang="zh-CN" altLang="en-US" sz="1200">
              <a:solidFill>
                <a:srgbClr val="898989"/>
              </a:solidFill>
              <a:latin typeface="Calibri" panose="020F0502020204030204" pitchFamily="34" charset="0"/>
              <a:ea typeface="宋体" panose="02010600030101010101" pitchFamily="2" charset="-122"/>
            </a:endParaRPr>
          </a:p>
        </p:txBody>
      </p:sp>
      <p:pic>
        <p:nvPicPr>
          <p:cNvPr id="6" name="图片 5"/>
          <p:cNvPicPr>
            <a:picLocks noChangeAspect="1"/>
          </p:cNvPicPr>
          <p:nvPr/>
        </p:nvPicPr>
        <p:blipFill>
          <a:blip r:embed="rId2"/>
          <a:stretch>
            <a:fillRect/>
          </a:stretch>
        </p:blipFill>
        <p:spPr>
          <a:xfrm>
            <a:off x="66990" y="1067112"/>
            <a:ext cx="9010019" cy="4817660"/>
          </a:xfrm>
          <a:prstGeom prst="rect">
            <a:avLst/>
          </a:prstGeom>
        </p:spPr>
      </p:pic>
    </p:spTree>
    <p:extLst>
      <p:ext uri="{BB962C8B-B14F-4D97-AF65-F5344CB8AC3E}">
        <p14:creationId xmlns:p14="http://schemas.microsoft.com/office/powerpoint/2010/main" val="337977675"/>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25" y="1301750"/>
            <a:ext cx="7315200" cy="1905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35" name="Rectangle 5"/>
          <p:cNvSpPr>
            <a:spLocks noChangeArrowheads="1"/>
          </p:cNvSpPr>
          <p:nvPr/>
        </p:nvSpPr>
        <p:spPr bwMode="auto">
          <a:xfrm>
            <a:off x="1676400" y="3200400"/>
            <a:ext cx="5562600" cy="1920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dirty="0" err="1">
                <a:latin typeface="Times-Roman"/>
                <a:ea typeface="宋体" panose="02010600030101010101" pitchFamily="2" charset="-122"/>
              </a:rPr>
              <a:t>Tstart</a:t>
            </a:r>
            <a:r>
              <a:rPr lang="en-US" altLang="zh-CN" sz="2000" dirty="0">
                <a:latin typeface="Times-Roman"/>
                <a:ea typeface="宋体" panose="02010600030101010101" pitchFamily="2" charset="-122"/>
              </a:rPr>
              <a:t> = 12 + 7 + 12 = 31</a:t>
            </a:r>
          </a:p>
          <a:p>
            <a:pPr eaLnBrk="1" hangingPunct="1">
              <a:lnSpc>
                <a:spcPct val="100000"/>
              </a:lnSpc>
              <a:spcBef>
                <a:spcPct val="0"/>
              </a:spcBef>
              <a:buFontTx/>
              <a:buNone/>
            </a:pPr>
            <a:endParaRPr lang="en-US" altLang="zh-CN" sz="2000" dirty="0">
              <a:latin typeface="Times-Roman"/>
              <a:ea typeface="宋体" panose="02010600030101010101" pitchFamily="2" charset="-122"/>
            </a:endParaRPr>
          </a:p>
          <a:p>
            <a:pPr eaLnBrk="1" hangingPunct="1">
              <a:lnSpc>
                <a:spcPct val="100000"/>
              </a:lnSpc>
              <a:spcBef>
                <a:spcPct val="0"/>
              </a:spcBef>
              <a:buFontTx/>
              <a:buNone/>
            </a:pPr>
            <a:r>
              <a:rPr lang="en-US" altLang="zh-CN" sz="2000" dirty="0">
                <a:latin typeface="Times-Roman"/>
                <a:ea typeface="宋体" panose="02010600030101010101" pitchFamily="2" charset="-122"/>
              </a:rPr>
              <a:t>T200 = 660+4*31 = 784</a:t>
            </a:r>
          </a:p>
          <a:p>
            <a:pPr eaLnBrk="1" hangingPunct="1">
              <a:lnSpc>
                <a:spcPct val="100000"/>
              </a:lnSpc>
              <a:spcBef>
                <a:spcPct val="0"/>
              </a:spcBef>
              <a:buFontTx/>
              <a:buNone/>
            </a:pPr>
            <a:endParaRPr lang="en-US" altLang="zh-CN" sz="2000" dirty="0">
              <a:latin typeface="Times-Roman"/>
              <a:ea typeface="宋体" panose="02010600030101010101" pitchFamily="2" charset="-122"/>
            </a:endParaRPr>
          </a:p>
          <a:p>
            <a:pPr eaLnBrk="1" hangingPunct="1">
              <a:lnSpc>
                <a:spcPct val="100000"/>
              </a:lnSpc>
              <a:spcBef>
                <a:spcPct val="0"/>
              </a:spcBef>
              <a:buFontTx/>
              <a:buNone/>
            </a:pPr>
            <a:endParaRPr lang="en-US" altLang="zh-CN" sz="2000" dirty="0">
              <a:latin typeface="Times-Roman"/>
              <a:ea typeface="宋体" panose="02010600030101010101" pitchFamily="2" charset="-122"/>
            </a:endParaRPr>
          </a:p>
          <a:p>
            <a:pPr eaLnBrk="1" hangingPunct="1">
              <a:lnSpc>
                <a:spcPct val="100000"/>
              </a:lnSpc>
              <a:spcBef>
                <a:spcPct val="0"/>
              </a:spcBef>
              <a:buFontTx/>
              <a:buNone/>
            </a:pPr>
            <a:r>
              <a:rPr lang="zh-CN" altLang="en-US" sz="2000" dirty="0">
                <a:latin typeface="Times-Roman"/>
                <a:ea typeface="宋体" panose="02010600030101010101" pitchFamily="2" charset="-122"/>
              </a:rPr>
              <a:t>每一元素的执行时间 = 784/200 = 3.9  </a:t>
            </a:r>
          </a:p>
        </p:txBody>
      </p:sp>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76A460E2-523A-4AEC-B272-AC92A14DBFA0}" type="datetime1">
              <a:rPr lang="en-US" altLang="zh-CN" smtClean="0"/>
              <a:t>4/21/20</a:t>
            </a:fld>
            <a:endParaRPr lang="zh-CN" altLang="en-US"/>
          </a:p>
        </p:txBody>
      </p:sp>
      <p:sp>
        <p:nvSpPr>
          <p:cNvPr id="6" name="页脚占位符 5"/>
          <p:cNvSpPr>
            <a:spLocks noGrp="1"/>
          </p:cNvSpPr>
          <p:nvPr>
            <p:ph type="ftr" sz="quarter" idx="11"/>
          </p:nvPr>
        </p:nvSpPr>
        <p:spPr/>
        <p:txBody>
          <a:bodyPr/>
          <a:lstStyle/>
          <a:p>
            <a:pPr>
              <a:defRPr/>
            </a:pPr>
            <a:r>
              <a:rPr lang="zh-CN" altLang="en-US"/>
              <a:t>中国科学技术大学</a:t>
            </a:r>
          </a:p>
        </p:txBody>
      </p:sp>
      <p:sp>
        <p:nvSpPr>
          <p:cNvPr id="6963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6EAC2DCD-4564-4519-9FDB-65116A4DBAA6}"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37</a:t>
            </a:fld>
            <a:endParaRPr lang="zh-CN" altLang="en-US" sz="120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289968410"/>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838200"/>
            <a:ext cx="7467600" cy="54530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10"/>
          </p:nvPr>
        </p:nvSpPr>
        <p:spPr/>
        <p:txBody>
          <a:bodyPr/>
          <a:lstStyle/>
          <a:p>
            <a:pPr>
              <a:defRPr/>
            </a:pPr>
            <a:fld id="{98ACF759-CC71-4A43-989D-D9D881ED4D38}" type="datetime1">
              <a:rPr lang="en-US" altLang="zh-CN" smtClean="0"/>
              <a:t>4/21/20</a:t>
            </a:fld>
            <a:endParaRPr lang="zh-CN" altLang="en-US"/>
          </a:p>
        </p:txBody>
      </p:sp>
      <p:sp>
        <p:nvSpPr>
          <p:cNvPr id="5" name="页脚占位符 4"/>
          <p:cNvSpPr>
            <a:spLocks noGrp="1"/>
          </p:cNvSpPr>
          <p:nvPr>
            <p:ph type="ftr" sz="quarter" idx="11"/>
          </p:nvPr>
        </p:nvSpPr>
        <p:spPr/>
        <p:txBody>
          <a:bodyPr/>
          <a:lstStyle/>
          <a:p>
            <a:pPr>
              <a:defRPr/>
            </a:pPr>
            <a:r>
              <a:rPr lang="zh-CN" altLang="en-US"/>
              <a:t>中国科学技术大学</a:t>
            </a:r>
          </a:p>
        </p:txBody>
      </p:sp>
      <p:sp>
        <p:nvSpPr>
          <p:cNvPr id="7066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F7377419-1532-40DC-B583-FDBF8181C55F}"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38</a:t>
            </a:fld>
            <a:endParaRPr lang="zh-CN" altLang="en-US" sz="120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27095819"/>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a:t>Common Vector Metrics</a:t>
            </a:r>
          </a:p>
        </p:txBody>
      </p:sp>
      <p:sp>
        <p:nvSpPr>
          <p:cNvPr id="71683" name="Rectangle 3"/>
          <p:cNvSpPr>
            <a:spLocks noGrp="1" noChangeArrowheads="1"/>
          </p:cNvSpPr>
          <p:nvPr>
            <p:ph idx="1"/>
          </p:nvPr>
        </p:nvSpPr>
        <p:spPr/>
        <p:txBody>
          <a:bodyPr>
            <a:normAutofit fontScale="85000" lnSpcReduction="20000"/>
          </a:bodyPr>
          <a:lstStyle/>
          <a:p>
            <a:pPr>
              <a:lnSpc>
                <a:spcPct val="120000"/>
              </a:lnSpc>
            </a:pPr>
            <a:r>
              <a:rPr lang="en-US" altLang="zh-CN" i="1" dirty="0">
                <a:solidFill>
                  <a:srgbClr val="0070C0"/>
                </a:solidFill>
              </a:rPr>
              <a:t>R</a:t>
            </a:r>
            <a:r>
              <a:rPr lang="en-US" altLang="zh-CN" i="1" baseline="-25000" dirty="0">
                <a:solidFill>
                  <a:srgbClr val="0070C0"/>
                </a:solidFill>
                <a:sym typeface="Symbol" panose="05050102010706020507" pitchFamily="18" charset="2"/>
              </a:rPr>
              <a:t></a:t>
            </a:r>
            <a:r>
              <a:rPr lang="en-US" altLang="zh-CN" dirty="0"/>
              <a:t>: </a:t>
            </a:r>
            <a:r>
              <a:rPr lang="zh-CN" altLang="en-US" dirty="0"/>
              <a:t>当向量长度为无穷大时的向量流水线的最大性能。常在评价峰值性能时使用，单位为</a:t>
            </a:r>
            <a:r>
              <a:rPr lang="en-US" altLang="zh-CN" dirty="0"/>
              <a:t>MFLOPS</a:t>
            </a:r>
          </a:p>
          <a:p>
            <a:pPr lvl="1">
              <a:lnSpc>
                <a:spcPct val="120000"/>
              </a:lnSpc>
            </a:pPr>
            <a:r>
              <a:rPr lang="zh-CN" altLang="en-US" dirty="0"/>
              <a:t>实际问题是向量长度不会无穷大，</a:t>
            </a:r>
            <a:r>
              <a:rPr lang="en-US" altLang="zh-CN" dirty="0"/>
              <a:t>start-up</a:t>
            </a:r>
            <a:r>
              <a:rPr lang="zh-CN" altLang="en-US" dirty="0"/>
              <a:t>的开销还是比较大的</a:t>
            </a:r>
            <a:r>
              <a:rPr lang="en-US" altLang="zh-CN" dirty="0"/>
              <a:t> </a:t>
            </a:r>
          </a:p>
          <a:p>
            <a:pPr lvl="1">
              <a:lnSpc>
                <a:spcPct val="120000"/>
              </a:lnSpc>
            </a:pPr>
            <a:r>
              <a:rPr lang="en-US" altLang="zh-CN" dirty="0"/>
              <a:t>R</a:t>
            </a:r>
            <a:r>
              <a:rPr lang="en-US" altLang="zh-CN" baseline="-25000" dirty="0"/>
              <a:t>n</a:t>
            </a:r>
            <a:r>
              <a:rPr lang="en-US" altLang="zh-CN" dirty="0"/>
              <a:t> </a:t>
            </a:r>
            <a:r>
              <a:rPr lang="zh-CN" altLang="en-US" dirty="0"/>
              <a:t>表示向量长度为</a:t>
            </a:r>
            <a:r>
              <a:rPr lang="en-US" altLang="zh-CN" dirty="0"/>
              <a:t>n</a:t>
            </a:r>
            <a:r>
              <a:rPr lang="zh-CN" altLang="en-US" dirty="0"/>
              <a:t>时的向量流水线的性能</a:t>
            </a:r>
            <a:endParaRPr lang="en-US" altLang="zh-CN" dirty="0"/>
          </a:p>
          <a:p>
            <a:pPr>
              <a:lnSpc>
                <a:spcPct val="120000"/>
              </a:lnSpc>
            </a:pPr>
            <a:r>
              <a:rPr lang="en-US" altLang="zh-CN" b="1" i="1" dirty="0">
                <a:solidFill>
                  <a:srgbClr val="0070C0"/>
                </a:solidFill>
              </a:rPr>
              <a:t>N</a:t>
            </a:r>
            <a:r>
              <a:rPr lang="en-US" altLang="zh-CN" b="1" i="1" baseline="-25000" dirty="0">
                <a:solidFill>
                  <a:srgbClr val="0070C0"/>
                </a:solidFill>
              </a:rPr>
              <a:t>1/2</a:t>
            </a:r>
            <a:r>
              <a:rPr lang="en-US" altLang="zh-CN" dirty="0"/>
              <a:t>: </a:t>
            </a:r>
            <a:r>
              <a:rPr lang="zh-CN" altLang="en-US" dirty="0"/>
              <a:t>达到</a:t>
            </a:r>
            <a:r>
              <a:rPr lang="en-US" altLang="zh-CN" dirty="0"/>
              <a:t>R</a:t>
            </a:r>
            <a:r>
              <a:rPr lang="en-US" altLang="zh-CN" dirty="0">
                <a:sym typeface="Symbol" panose="05050102010706020507" pitchFamily="18" charset="2"/>
              </a:rPr>
              <a:t></a:t>
            </a:r>
            <a:r>
              <a:rPr lang="en-US" altLang="zh-CN" dirty="0"/>
              <a:t> </a:t>
            </a:r>
            <a:r>
              <a:rPr lang="zh-CN" altLang="en-US" dirty="0"/>
              <a:t>一半的值所需的向量长度，是评价向量流水线</a:t>
            </a:r>
            <a:r>
              <a:rPr lang="en-US" altLang="zh-CN" dirty="0"/>
              <a:t>start-up </a:t>
            </a:r>
            <a:r>
              <a:rPr lang="zh-CN" altLang="en-US" dirty="0"/>
              <a:t>时间对性能的影响。</a:t>
            </a:r>
            <a:endParaRPr lang="en-US" altLang="zh-CN" dirty="0"/>
          </a:p>
          <a:p>
            <a:pPr>
              <a:lnSpc>
                <a:spcPct val="120000"/>
              </a:lnSpc>
            </a:pPr>
            <a:r>
              <a:rPr lang="en-US" altLang="zh-CN" b="1" i="1" dirty="0">
                <a:solidFill>
                  <a:srgbClr val="0070C0"/>
                </a:solidFill>
              </a:rPr>
              <a:t>N</a:t>
            </a:r>
            <a:r>
              <a:rPr lang="en-US" altLang="zh-CN" b="1" i="1" baseline="-25000" dirty="0">
                <a:solidFill>
                  <a:srgbClr val="0070C0"/>
                </a:solidFill>
              </a:rPr>
              <a:t>V</a:t>
            </a:r>
            <a:r>
              <a:rPr lang="zh-CN" altLang="en-US" dirty="0"/>
              <a:t>：向量流水线方式的工作速度优于标量串行方式工作时所需的向量长度临界值。</a:t>
            </a:r>
            <a:endParaRPr lang="en-US" altLang="zh-CN" dirty="0"/>
          </a:p>
          <a:p>
            <a:pPr lvl="1">
              <a:lnSpc>
                <a:spcPct val="120000"/>
              </a:lnSpc>
            </a:pPr>
            <a:r>
              <a:rPr lang="zh-CN" altLang="en-US" dirty="0"/>
              <a:t>该参数既衡量建立时间，也衡量标量、向量速度比对性能的影响</a:t>
            </a:r>
          </a:p>
        </p:txBody>
      </p:sp>
      <p:sp>
        <p:nvSpPr>
          <p:cNvPr id="4" name="日期占位符 3"/>
          <p:cNvSpPr>
            <a:spLocks noGrp="1"/>
          </p:cNvSpPr>
          <p:nvPr>
            <p:ph type="dt" sz="half" idx="10"/>
          </p:nvPr>
        </p:nvSpPr>
        <p:spPr/>
        <p:txBody>
          <a:bodyPr/>
          <a:lstStyle/>
          <a:p>
            <a:pPr>
              <a:defRPr/>
            </a:pPr>
            <a:fld id="{82D81D70-DAF9-4EF7-858E-CC3AE4672A2D}" type="datetime1">
              <a:rPr lang="en-US" altLang="zh-CN" smtClean="0"/>
              <a:t>4/21/20</a:t>
            </a:fld>
            <a:endParaRPr lang="zh-CN" altLang="en-US"/>
          </a:p>
        </p:txBody>
      </p:sp>
      <p:sp>
        <p:nvSpPr>
          <p:cNvPr id="6" name="页脚占位符 5"/>
          <p:cNvSpPr>
            <a:spLocks noGrp="1"/>
          </p:cNvSpPr>
          <p:nvPr>
            <p:ph type="ftr" sz="quarter" idx="11"/>
          </p:nvPr>
        </p:nvSpPr>
        <p:spPr/>
        <p:txBody>
          <a:bodyPr/>
          <a:lstStyle/>
          <a:p>
            <a:pPr>
              <a:defRPr/>
            </a:pPr>
            <a:r>
              <a:rPr lang="zh-CN" altLang="en-US"/>
              <a:t>中国科学技术大学</a:t>
            </a:r>
          </a:p>
        </p:txBody>
      </p:sp>
      <p:sp>
        <p:nvSpPr>
          <p:cNvPr id="71686" name="灯片编号占位符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0D992382-FCB6-497E-BD63-E51BBF1114A8}"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39</a:t>
            </a:fld>
            <a:endParaRPr lang="zh-CN" altLang="en-US" sz="120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6026818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a:t>动机：传统指令级并行技术的问题</a:t>
            </a:r>
            <a:endParaRPr lang="en-US" altLang="zh-CN" dirty="0"/>
          </a:p>
        </p:txBody>
      </p:sp>
      <p:sp>
        <p:nvSpPr>
          <p:cNvPr id="8195" name="Rectangle 3"/>
          <p:cNvSpPr>
            <a:spLocks noGrp="1" noChangeArrowheads="1"/>
          </p:cNvSpPr>
          <p:nvPr>
            <p:ph idx="1"/>
          </p:nvPr>
        </p:nvSpPr>
        <p:spPr>
          <a:xfrm>
            <a:off x="222422" y="1258432"/>
            <a:ext cx="8662086" cy="5051833"/>
          </a:xfrm>
        </p:spPr>
        <p:txBody>
          <a:bodyPr>
            <a:normAutofit/>
          </a:bodyPr>
          <a:lstStyle/>
          <a:p>
            <a:r>
              <a:rPr lang="zh-CN" altLang="en-US" dirty="0"/>
              <a:t>提高性能的传统方法（挖掘</a:t>
            </a:r>
            <a:r>
              <a:rPr lang="en-US" altLang="zh-CN" dirty="0"/>
              <a:t>ILP</a:t>
            </a:r>
            <a:r>
              <a:rPr lang="zh-CN" altLang="en-US" dirty="0"/>
              <a:t>）的主要缺陷</a:t>
            </a:r>
            <a:r>
              <a:rPr lang="en-US" altLang="zh-CN" dirty="0"/>
              <a:t>:</a:t>
            </a:r>
          </a:p>
          <a:p>
            <a:pPr lvl="1"/>
            <a:r>
              <a:rPr lang="zh-CN" altLang="en-US" dirty="0"/>
              <a:t>程序内在的并行性</a:t>
            </a:r>
            <a:endParaRPr lang="en-US" altLang="zh-CN" dirty="0"/>
          </a:p>
          <a:p>
            <a:pPr lvl="1"/>
            <a:r>
              <a:rPr lang="zh-CN" altLang="en-US" dirty="0"/>
              <a:t>提高流水线的时钟频率</a:t>
            </a:r>
            <a:r>
              <a:rPr lang="en-US" altLang="zh-CN" dirty="0"/>
              <a:t>: </a:t>
            </a:r>
            <a:r>
              <a:rPr lang="zh-CN" altLang="en-US" dirty="0"/>
              <a:t>提高时钟频率，有时导致</a:t>
            </a:r>
            <a:r>
              <a:rPr lang="en-US" altLang="zh-CN" dirty="0"/>
              <a:t>CPI</a:t>
            </a:r>
            <a:r>
              <a:rPr lang="zh-CN" altLang="en-US" dirty="0"/>
              <a:t>随着增加 </a:t>
            </a:r>
            <a:r>
              <a:rPr lang="en-US" altLang="zh-CN" dirty="0"/>
              <a:t>(branches, other hazards)</a:t>
            </a:r>
          </a:p>
          <a:p>
            <a:pPr lvl="1"/>
            <a:r>
              <a:rPr lang="zh-CN" altLang="en-US" dirty="0"/>
              <a:t>指令预取和译码</a:t>
            </a:r>
            <a:r>
              <a:rPr lang="en-US" altLang="zh-CN" dirty="0"/>
              <a:t>: </a:t>
            </a:r>
            <a:r>
              <a:rPr lang="zh-CN" altLang="en-US" dirty="0"/>
              <a:t>有时在每个时钟周期很难预取和译码多条指令</a:t>
            </a:r>
            <a:endParaRPr lang="en-US" altLang="zh-CN" dirty="0"/>
          </a:p>
          <a:p>
            <a:pPr lvl="1"/>
            <a:r>
              <a:rPr lang="zh-CN" altLang="en-US" dirty="0"/>
              <a:t>提高</a:t>
            </a:r>
            <a:r>
              <a:rPr lang="en-US" altLang="zh-CN" dirty="0"/>
              <a:t>Cache</a:t>
            </a:r>
            <a:r>
              <a:rPr lang="zh-CN" altLang="en-US" dirty="0"/>
              <a:t>命中率 </a:t>
            </a:r>
            <a:r>
              <a:rPr lang="en-US" altLang="zh-CN" dirty="0"/>
              <a:t>: </a:t>
            </a:r>
            <a:r>
              <a:rPr lang="zh-CN" altLang="en-US" dirty="0"/>
              <a:t>在有些计算量较大的应用中（科学计算</a:t>
            </a:r>
            <a:r>
              <a:rPr lang="en-US" altLang="zh-CN" dirty="0"/>
              <a:t>）</a:t>
            </a:r>
            <a:r>
              <a:rPr lang="zh-CN" altLang="en-US" dirty="0"/>
              <a:t>需要大量的数据，其局部性较差，有些程序处理的是连续的媒体流(</a:t>
            </a:r>
            <a:r>
              <a:rPr lang="en-US" altLang="zh-CN" dirty="0"/>
              <a:t>multimedia),</a:t>
            </a:r>
            <a:r>
              <a:rPr lang="zh-CN" altLang="en-US" dirty="0"/>
              <a:t>其局部性也较差。</a:t>
            </a:r>
          </a:p>
        </p:txBody>
      </p:sp>
      <p:sp>
        <p:nvSpPr>
          <p:cNvPr id="4" name="日期占位符 3"/>
          <p:cNvSpPr>
            <a:spLocks noGrp="1"/>
          </p:cNvSpPr>
          <p:nvPr>
            <p:ph type="dt" sz="quarter" idx="10"/>
          </p:nvPr>
        </p:nvSpPr>
        <p:spPr/>
        <p:txBody>
          <a:bodyPr/>
          <a:lstStyle/>
          <a:p>
            <a:fld id="{32038282-34E9-4314-8B17-F49B3B625C92}" type="datetime1">
              <a:rPr lang="en-US" altLang="zh-CN" smtClean="0"/>
              <a:t>4/21/20</a:t>
            </a:fld>
            <a:endParaRPr lang="zh-CN" altLang="en-US"/>
          </a:p>
        </p:txBody>
      </p:sp>
      <p:sp>
        <p:nvSpPr>
          <p:cNvPr id="6" name="页脚占位符 5"/>
          <p:cNvSpPr>
            <a:spLocks noGrp="1"/>
          </p:cNvSpPr>
          <p:nvPr>
            <p:ph type="ftr" sz="quarter" idx="11"/>
          </p:nvPr>
        </p:nvSpPr>
        <p:spPr/>
        <p:txBody>
          <a:bodyPr/>
          <a:lstStyle/>
          <a:p>
            <a:r>
              <a:rPr lang="zh-CN" altLang="en-US"/>
              <a:t>中国科学技术大学</a:t>
            </a:r>
          </a:p>
        </p:txBody>
      </p:sp>
      <p:sp>
        <p:nvSpPr>
          <p:cNvPr id="9" name="灯片编号占位符 8"/>
          <p:cNvSpPr>
            <a:spLocks noGrp="1"/>
          </p:cNvSpPr>
          <p:nvPr>
            <p:ph type="sldNum" sz="quarter" idx="12"/>
          </p:nvPr>
        </p:nvSpPr>
        <p:spPr/>
        <p:txBody>
          <a:bodyPr/>
          <a:lstStyle/>
          <a:p>
            <a:fld id="{8BD4F407-B401-4F27-B84C-F4D1FCFDF361}" type="slidenum">
              <a:rPr lang="zh-CN" altLang="en-US" smtClean="0"/>
              <a:pPr/>
              <a:t>4</a:t>
            </a:fld>
            <a:endParaRPr lang="zh-CN" altLang="en-US" dirty="0"/>
          </a:p>
        </p:txBody>
      </p:sp>
    </p:spTree>
    <p:extLst>
      <p:ext uri="{BB962C8B-B14F-4D97-AF65-F5344CB8AC3E}">
        <p14:creationId xmlns:p14="http://schemas.microsoft.com/office/powerpoint/2010/main" val="3134167370"/>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a:t>Example Vector Machines</a:t>
            </a:r>
          </a:p>
        </p:txBody>
      </p:sp>
      <p:sp>
        <p:nvSpPr>
          <p:cNvPr id="4" name="日期占位符 3"/>
          <p:cNvSpPr>
            <a:spLocks noGrp="1"/>
          </p:cNvSpPr>
          <p:nvPr>
            <p:ph type="dt" sz="half" idx="10"/>
          </p:nvPr>
        </p:nvSpPr>
        <p:spPr/>
        <p:txBody>
          <a:bodyPr/>
          <a:lstStyle/>
          <a:p>
            <a:pPr>
              <a:defRPr/>
            </a:pPr>
            <a:fld id="{574C925C-FE6B-4466-B576-4A969766D9E3}" type="datetime1">
              <a:rPr lang="en-US" altLang="zh-CN" smtClean="0"/>
              <a:t>4/21/20</a:t>
            </a:fld>
            <a:endParaRPr lang="zh-CN" altLang="en-US"/>
          </a:p>
        </p:txBody>
      </p:sp>
      <p:sp>
        <p:nvSpPr>
          <p:cNvPr id="6" name="页脚占位符 5"/>
          <p:cNvSpPr>
            <a:spLocks noGrp="1"/>
          </p:cNvSpPr>
          <p:nvPr>
            <p:ph type="ftr" sz="quarter" idx="11"/>
          </p:nvPr>
        </p:nvSpPr>
        <p:spPr/>
        <p:txBody>
          <a:bodyPr/>
          <a:lstStyle/>
          <a:p>
            <a:pPr>
              <a:defRPr/>
            </a:pPr>
            <a:r>
              <a:rPr lang="zh-CN" altLang="en-US"/>
              <a:t>中国科学技术大学</a:t>
            </a:r>
          </a:p>
        </p:txBody>
      </p:sp>
      <p:sp>
        <p:nvSpPr>
          <p:cNvPr id="73839"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B3C020C8-13FF-4238-9BA4-0E47E72320A8}"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40</a:t>
            </a:fld>
            <a:endParaRPr lang="zh-CN" altLang="en-US" sz="1200">
              <a:solidFill>
                <a:srgbClr val="898989"/>
              </a:solidFill>
              <a:latin typeface="Calibri" panose="020F0502020204030204" pitchFamily="34" charset="0"/>
              <a:ea typeface="宋体" panose="02010600030101010101" pitchFamily="2" charset="-122"/>
            </a:endParaRPr>
          </a:p>
        </p:txBody>
      </p:sp>
      <p:graphicFrame>
        <p:nvGraphicFramePr>
          <p:cNvPr id="9" name="表格 8"/>
          <p:cNvGraphicFramePr>
            <a:graphicFrameLocks noGrp="1"/>
          </p:cNvGraphicFramePr>
          <p:nvPr/>
        </p:nvGraphicFramePr>
        <p:xfrm>
          <a:off x="862013" y="1319213"/>
          <a:ext cx="7097712" cy="4427535"/>
        </p:xfrm>
        <a:graphic>
          <a:graphicData uri="http://schemas.openxmlformats.org/drawingml/2006/table">
            <a:tbl>
              <a:tblPr firstRow="1" bandRow="1">
                <a:tableStyleId>{5C22544A-7EE6-4342-B048-85BDC9FD1C3A}</a:tableStyleId>
              </a:tblPr>
              <a:tblGrid>
                <a:gridCol w="1415733">
                  <a:extLst>
                    <a:ext uri="{9D8B030D-6E8A-4147-A177-3AD203B41FA5}">
                      <a16:colId xmlns:a16="http://schemas.microsoft.com/office/drawing/2014/main" val="20000"/>
                    </a:ext>
                  </a:extLst>
                </a:gridCol>
                <a:gridCol w="1033719">
                  <a:extLst>
                    <a:ext uri="{9D8B030D-6E8A-4147-A177-3AD203B41FA5}">
                      <a16:colId xmlns:a16="http://schemas.microsoft.com/office/drawing/2014/main" val="20001"/>
                    </a:ext>
                  </a:extLst>
                </a:gridCol>
                <a:gridCol w="1273145">
                  <a:extLst>
                    <a:ext uri="{9D8B030D-6E8A-4147-A177-3AD203B41FA5}">
                      <a16:colId xmlns:a16="http://schemas.microsoft.com/office/drawing/2014/main" val="20002"/>
                    </a:ext>
                  </a:extLst>
                </a:gridCol>
                <a:gridCol w="871549">
                  <a:extLst>
                    <a:ext uri="{9D8B030D-6E8A-4147-A177-3AD203B41FA5}">
                      <a16:colId xmlns:a16="http://schemas.microsoft.com/office/drawing/2014/main" val="20003"/>
                    </a:ext>
                  </a:extLst>
                </a:gridCol>
                <a:gridCol w="1110798">
                  <a:extLst>
                    <a:ext uri="{9D8B030D-6E8A-4147-A177-3AD203B41FA5}">
                      <a16:colId xmlns:a16="http://schemas.microsoft.com/office/drawing/2014/main" val="20004"/>
                    </a:ext>
                  </a:extLst>
                </a:gridCol>
                <a:gridCol w="546853">
                  <a:extLst>
                    <a:ext uri="{9D8B030D-6E8A-4147-A177-3AD203B41FA5}">
                      <a16:colId xmlns:a16="http://schemas.microsoft.com/office/drawing/2014/main" val="20005"/>
                    </a:ext>
                  </a:extLst>
                </a:gridCol>
                <a:gridCol w="845915">
                  <a:extLst>
                    <a:ext uri="{9D8B030D-6E8A-4147-A177-3AD203B41FA5}">
                      <a16:colId xmlns:a16="http://schemas.microsoft.com/office/drawing/2014/main" val="20006"/>
                    </a:ext>
                  </a:extLst>
                </a:gridCol>
              </a:tblGrid>
              <a:tr h="404175">
                <a:tc>
                  <a:txBody>
                    <a:bodyPr/>
                    <a:lstStyle/>
                    <a:p>
                      <a:r>
                        <a:rPr lang="en-US" altLang="zh-CN" sz="1800" dirty="0"/>
                        <a:t>Machine</a:t>
                      </a:r>
                      <a:endParaRPr lang="zh-CN" altLang="en-US" sz="1800" dirty="0"/>
                    </a:p>
                  </a:txBody>
                  <a:tcPr marL="91427" marR="91427"/>
                </a:tc>
                <a:tc>
                  <a:txBody>
                    <a:bodyPr/>
                    <a:lstStyle/>
                    <a:p>
                      <a:r>
                        <a:rPr lang="en-US" altLang="zh-CN" sz="1800" dirty="0"/>
                        <a:t>Year</a:t>
                      </a:r>
                      <a:endParaRPr lang="zh-CN" altLang="en-US" sz="1800" dirty="0"/>
                    </a:p>
                  </a:txBody>
                  <a:tcPr marL="91427" marR="91427"/>
                </a:tc>
                <a:tc>
                  <a:txBody>
                    <a:bodyPr/>
                    <a:lstStyle/>
                    <a:p>
                      <a:r>
                        <a:rPr lang="en-US" altLang="zh-CN" sz="1800" dirty="0"/>
                        <a:t>Clock(MHZ)</a:t>
                      </a:r>
                      <a:endParaRPr lang="zh-CN" altLang="en-US" sz="1800" dirty="0"/>
                    </a:p>
                  </a:txBody>
                  <a:tcPr marL="91427" marR="91427"/>
                </a:tc>
                <a:tc>
                  <a:txBody>
                    <a:bodyPr/>
                    <a:lstStyle/>
                    <a:p>
                      <a:r>
                        <a:rPr lang="en-US" altLang="zh-CN" sz="1800" dirty="0" err="1"/>
                        <a:t>Regs</a:t>
                      </a:r>
                      <a:r>
                        <a:rPr lang="en-US" altLang="zh-CN" sz="1800" dirty="0"/>
                        <a:t> </a:t>
                      </a:r>
                      <a:endParaRPr lang="zh-CN" altLang="en-US" sz="1800" dirty="0"/>
                    </a:p>
                  </a:txBody>
                  <a:tcPr marL="91427" marR="91427"/>
                </a:tc>
                <a:tc>
                  <a:txBody>
                    <a:bodyPr/>
                    <a:lstStyle/>
                    <a:p>
                      <a:r>
                        <a:rPr lang="en-US" altLang="zh-CN" sz="1800" dirty="0"/>
                        <a:t>Elements</a:t>
                      </a:r>
                      <a:endParaRPr lang="zh-CN" altLang="en-US" sz="1800" dirty="0"/>
                    </a:p>
                  </a:txBody>
                  <a:tcPr marL="91427" marR="91427"/>
                </a:tc>
                <a:tc>
                  <a:txBody>
                    <a:bodyPr/>
                    <a:lstStyle/>
                    <a:p>
                      <a:r>
                        <a:rPr lang="en-US" altLang="zh-CN" sz="1800" dirty="0" err="1"/>
                        <a:t>Fus</a:t>
                      </a:r>
                      <a:endParaRPr lang="zh-CN" altLang="en-US" sz="1800" dirty="0"/>
                    </a:p>
                  </a:txBody>
                  <a:tcPr marL="91427" marR="914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LSUs</a:t>
                      </a:r>
                      <a:endParaRPr lang="zh-CN" altLang="en-US" sz="1800" dirty="0"/>
                    </a:p>
                  </a:txBody>
                  <a:tcPr marL="91427" marR="91427"/>
                </a:tc>
                <a:extLst>
                  <a:ext uri="{0D108BD9-81ED-4DB2-BD59-A6C34878D82A}">
                    <a16:rowId xmlns:a16="http://schemas.microsoft.com/office/drawing/2014/main" val="10000"/>
                  </a:ext>
                </a:extLst>
              </a:tr>
              <a:tr h="365760">
                <a:tc>
                  <a:txBody>
                    <a:bodyPr/>
                    <a:lstStyle/>
                    <a:p>
                      <a:r>
                        <a:rPr lang="en-US" altLang="zh-CN" sz="1800" dirty="0"/>
                        <a:t>Cray 1</a:t>
                      </a:r>
                      <a:endParaRPr lang="zh-CN" altLang="en-US" sz="1800" dirty="0"/>
                    </a:p>
                  </a:txBody>
                  <a:tcPr marL="91427" marR="91427"/>
                </a:tc>
                <a:tc>
                  <a:txBody>
                    <a:bodyPr/>
                    <a:lstStyle/>
                    <a:p>
                      <a:r>
                        <a:rPr lang="en-US" altLang="zh-CN" sz="1800" dirty="0"/>
                        <a:t>1976</a:t>
                      </a:r>
                      <a:endParaRPr lang="zh-CN" altLang="en-US" sz="1800" dirty="0"/>
                    </a:p>
                  </a:txBody>
                  <a:tcPr marL="91427" marR="91427"/>
                </a:tc>
                <a:tc>
                  <a:txBody>
                    <a:bodyPr/>
                    <a:lstStyle/>
                    <a:p>
                      <a:r>
                        <a:rPr lang="en-US" altLang="zh-CN" sz="1800" dirty="0"/>
                        <a:t>80</a:t>
                      </a:r>
                      <a:endParaRPr lang="zh-CN" altLang="en-US" sz="1800" dirty="0"/>
                    </a:p>
                  </a:txBody>
                  <a:tcPr marL="91427" marR="91427"/>
                </a:tc>
                <a:tc>
                  <a:txBody>
                    <a:bodyPr/>
                    <a:lstStyle/>
                    <a:p>
                      <a:r>
                        <a:rPr lang="en-US" altLang="zh-CN" sz="1800" dirty="0"/>
                        <a:t>8</a:t>
                      </a:r>
                      <a:endParaRPr lang="zh-CN" altLang="en-US" sz="1800" dirty="0"/>
                    </a:p>
                  </a:txBody>
                  <a:tcPr marL="91427" marR="91427"/>
                </a:tc>
                <a:tc>
                  <a:txBody>
                    <a:bodyPr/>
                    <a:lstStyle/>
                    <a:p>
                      <a:r>
                        <a:rPr lang="en-US" altLang="zh-CN" sz="1800" dirty="0"/>
                        <a:t>64</a:t>
                      </a:r>
                      <a:endParaRPr lang="zh-CN" altLang="en-US" sz="1800" dirty="0"/>
                    </a:p>
                  </a:txBody>
                  <a:tcPr marL="91427" marR="91427"/>
                </a:tc>
                <a:tc>
                  <a:txBody>
                    <a:bodyPr/>
                    <a:lstStyle/>
                    <a:p>
                      <a:r>
                        <a:rPr lang="en-US" altLang="zh-CN" sz="1800" dirty="0"/>
                        <a:t>6</a:t>
                      </a:r>
                      <a:endParaRPr lang="zh-CN" altLang="en-US" sz="1800" dirty="0"/>
                    </a:p>
                  </a:txBody>
                  <a:tcPr marL="91427" marR="91427"/>
                </a:tc>
                <a:tc>
                  <a:txBody>
                    <a:bodyPr/>
                    <a:lstStyle/>
                    <a:p>
                      <a:r>
                        <a:rPr lang="en-US" altLang="zh-CN" sz="1800" dirty="0"/>
                        <a:t>1</a:t>
                      </a:r>
                      <a:endParaRPr lang="zh-CN" altLang="en-US" sz="1800" dirty="0"/>
                    </a:p>
                  </a:txBody>
                  <a:tcPr marL="91427" marR="91427"/>
                </a:tc>
                <a:extLst>
                  <a:ext uri="{0D108BD9-81ED-4DB2-BD59-A6C34878D82A}">
                    <a16:rowId xmlns:a16="http://schemas.microsoft.com/office/drawing/2014/main" val="10001"/>
                  </a:ext>
                </a:extLst>
              </a:tr>
              <a:tr h="365760">
                <a:tc>
                  <a:txBody>
                    <a:bodyPr/>
                    <a:lstStyle/>
                    <a:p>
                      <a:r>
                        <a:rPr lang="en-US" altLang="zh-CN" sz="1800" dirty="0"/>
                        <a:t>Cray XMP </a:t>
                      </a:r>
                      <a:endParaRPr lang="zh-CN" altLang="en-US" sz="1800" dirty="0"/>
                    </a:p>
                  </a:txBody>
                  <a:tcPr marL="91427" marR="91427"/>
                </a:tc>
                <a:tc>
                  <a:txBody>
                    <a:bodyPr/>
                    <a:lstStyle/>
                    <a:p>
                      <a:r>
                        <a:rPr lang="en-US" altLang="zh-CN" sz="1800" dirty="0"/>
                        <a:t>1983</a:t>
                      </a:r>
                      <a:endParaRPr lang="zh-CN" altLang="en-US" sz="1800" dirty="0"/>
                    </a:p>
                  </a:txBody>
                  <a:tcPr marL="91427" marR="91427"/>
                </a:tc>
                <a:tc>
                  <a:txBody>
                    <a:bodyPr/>
                    <a:lstStyle/>
                    <a:p>
                      <a:r>
                        <a:rPr lang="en-US" altLang="zh-CN" sz="1800" dirty="0"/>
                        <a:t>120</a:t>
                      </a:r>
                      <a:endParaRPr lang="zh-CN" altLang="en-US" sz="1800" dirty="0"/>
                    </a:p>
                  </a:txBody>
                  <a:tcPr marL="91427" marR="91427"/>
                </a:tc>
                <a:tc>
                  <a:txBody>
                    <a:bodyPr/>
                    <a:lstStyle/>
                    <a:p>
                      <a:r>
                        <a:rPr lang="en-US" altLang="zh-CN" sz="1800" dirty="0"/>
                        <a:t>8</a:t>
                      </a:r>
                      <a:endParaRPr lang="zh-CN" altLang="en-US" sz="1800" dirty="0"/>
                    </a:p>
                  </a:txBody>
                  <a:tcPr marL="91427" marR="91427"/>
                </a:tc>
                <a:tc>
                  <a:txBody>
                    <a:bodyPr/>
                    <a:lstStyle/>
                    <a:p>
                      <a:r>
                        <a:rPr lang="en-US" altLang="zh-CN" sz="1800" dirty="0"/>
                        <a:t>64</a:t>
                      </a:r>
                      <a:endParaRPr lang="zh-CN" altLang="en-US" sz="1800" dirty="0"/>
                    </a:p>
                  </a:txBody>
                  <a:tcPr marL="91427" marR="91427"/>
                </a:tc>
                <a:tc>
                  <a:txBody>
                    <a:bodyPr/>
                    <a:lstStyle/>
                    <a:p>
                      <a:r>
                        <a:rPr lang="en-US" altLang="zh-CN" sz="1800" dirty="0"/>
                        <a:t>8</a:t>
                      </a:r>
                      <a:endParaRPr lang="zh-CN" altLang="en-US" sz="1800" dirty="0"/>
                    </a:p>
                  </a:txBody>
                  <a:tcPr marL="91427" marR="91427"/>
                </a:tc>
                <a:tc>
                  <a:txBody>
                    <a:bodyPr/>
                    <a:lstStyle/>
                    <a:p>
                      <a:r>
                        <a:rPr lang="en-US" altLang="zh-CN" sz="1800" dirty="0"/>
                        <a:t>2L, 1S</a:t>
                      </a:r>
                      <a:endParaRPr lang="zh-CN" altLang="en-US" sz="1800" dirty="0"/>
                    </a:p>
                  </a:txBody>
                  <a:tcPr marL="91427" marR="91427"/>
                </a:tc>
                <a:extLst>
                  <a:ext uri="{0D108BD9-81ED-4DB2-BD59-A6C34878D82A}">
                    <a16:rowId xmlns:a16="http://schemas.microsoft.com/office/drawing/2014/main" val="10002"/>
                  </a:ext>
                </a:extLst>
              </a:tr>
              <a:tr h="365760">
                <a:tc>
                  <a:txBody>
                    <a:bodyPr/>
                    <a:lstStyle/>
                    <a:p>
                      <a:r>
                        <a:rPr lang="en-US" altLang="zh-CN" sz="1800" dirty="0"/>
                        <a:t>Cray YMP </a:t>
                      </a:r>
                      <a:endParaRPr lang="zh-CN" altLang="en-US" sz="1800" dirty="0"/>
                    </a:p>
                  </a:txBody>
                  <a:tcPr marL="91427" marR="91427"/>
                </a:tc>
                <a:tc>
                  <a:txBody>
                    <a:bodyPr/>
                    <a:lstStyle/>
                    <a:p>
                      <a:r>
                        <a:rPr lang="en-US" altLang="zh-CN" sz="1800" dirty="0"/>
                        <a:t>1988</a:t>
                      </a:r>
                      <a:endParaRPr lang="zh-CN" altLang="en-US" sz="1800" dirty="0"/>
                    </a:p>
                  </a:txBody>
                  <a:tcPr marL="91427" marR="91427"/>
                </a:tc>
                <a:tc>
                  <a:txBody>
                    <a:bodyPr/>
                    <a:lstStyle/>
                    <a:p>
                      <a:r>
                        <a:rPr lang="en-US" altLang="zh-CN" sz="1800" dirty="0"/>
                        <a:t>166</a:t>
                      </a:r>
                      <a:endParaRPr lang="zh-CN" altLang="en-US" sz="1800" dirty="0"/>
                    </a:p>
                  </a:txBody>
                  <a:tcPr marL="91427" marR="91427"/>
                </a:tc>
                <a:tc>
                  <a:txBody>
                    <a:bodyPr/>
                    <a:lstStyle/>
                    <a:p>
                      <a:r>
                        <a:rPr lang="en-US" altLang="zh-CN" sz="1800" dirty="0"/>
                        <a:t>8</a:t>
                      </a:r>
                      <a:endParaRPr lang="zh-CN" altLang="en-US" sz="1800" dirty="0"/>
                    </a:p>
                  </a:txBody>
                  <a:tcPr marL="91427" marR="91427"/>
                </a:tc>
                <a:tc>
                  <a:txBody>
                    <a:bodyPr/>
                    <a:lstStyle/>
                    <a:p>
                      <a:r>
                        <a:rPr lang="en-US" altLang="zh-CN" sz="1800" dirty="0"/>
                        <a:t>64</a:t>
                      </a:r>
                      <a:endParaRPr lang="zh-CN" altLang="en-US" sz="1800" dirty="0"/>
                    </a:p>
                  </a:txBody>
                  <a:tcPr marL="91427" marR="91427"/>
                </a:tc>
                <a:tc>
                  <a:txBody>
                    <a:bodyPr/>
                    <a:lstStyle/>
                    <a:p>
                      <a:r>
                        <a:rPr lang="en-US" altLang="zh-CN" sz="1800" dirty="0"/>
                        <a:t>8</a:t>
                      </a:r>
                      <a:endParaRPr lang="zh-CN" altLang="en-US" sz="1800" dirty="0"/>
                    </a:p>
                  </a:txBody>
                  <a:tcPr marL="91427" marR="91427"/>
                </a:tc>
                <a:tc>
                  <a:txBody>
                    <a:bodyPr/>
                    <a:lstStyle/>
                    <a:p>
                      <a:r>
                        <a:rPr lang="en-US" altLang="zh-CN" sz="1800" dirty="0"/>
                        <a:t>2L, 1S</a:t>
                      </a:r>
                      <a:endParaRPr lang="zh-CN" altLang="en-US" sz="1800" dirty="0"/>
                    </a:p>
                  </a:txBody>
                  <a:tcPr marL="91427" marR="91427"/>
                </a:tc>
                <a:extLst>
                  <a:ext uri="{0D108BD9-81ED-4DB2-BD59-A6C34878D82A}">
                    <a16:rowId xmlns:a16="http://schemas.microsoft.com/office/drawing/2014/main" val="10003"/>
                  </a:ext>
                </a:extLst>
              </a:tr>
              <a:tr h="365760">
                <a:tc>
                  <a:txBody>
                    <a:bodyPr/>
                    <a:lstStyle/>
                    <a:p>
                      <a:r>
                        <a:rPr lang="en-US" altLang="zh-CN" sz="1800" dirty="0"/>
                        <a:t>Cray C-90 </a:t>
                      </a:r>
                      <a:endParaRPr lang="zh-CN" altLang="en-US" sz="1800" dirty="0"/>
                    </a:p>
                  </a:txBody>
                  <a:tcPr marL="91427" marR="91427"/>
                </a:tc>
                <a:tc>
                  <a:txBody>
                    <a:bodyPr/>
                    <a:lstStyle/>
                    <a:p>
                      <a:r>
                        <a:rPr lang="en-US" altLang="zh-CN" sz="1800" dirty="0"/>
                        <a:t>1991</a:t>
                      </a:r>
                      <a:endParaRPr lang="zh-CN" altLang="en-US" sz="1800" dirty="0"/>
                    </a:p>
                  </a:txBody>
                  <a:tcPr marL="91427" marR="91427"/>
                </a:tc>
                <a:tc>
                  <a:txBody>
                    <a:bodyPr/>
                    <a:lstStyle/>
                    <a:p>
                      <a:r>
                        <a:rPr lang="en-US" altLang="zh-CN" sz="1800" dirty="0"/>
                        <a:t>240</a:t>
                      </a:r>
                      <a:endParaRPr lang="zh-CN" altLang="en-US" sz="1800" dirty="0"/>
                    </a:p>
                  </a:txBody>
                  <a:tcPr marL="91427" marR="91427"/>
                </a:tc>
                <a:tc>
                  <a:txBody>
                    <a:bodyPr/>
                    <a:lstStyle/>
                    <a:p>
                      <a:r>
                        <a:rPr lang="en-US" altLang="zh-CN" sz="1800" dirty="0"/>
                        <a:t>8</a:t>
                      </a:r>
                      <a:endParaRPr lang="zh-CN" altLang="en-US" sz="1800" dirty="0"/>
                    </a:p>
                  </a:txBody>
                  <a:tcPr marL="91427" marR="91427"/>
                </a:tc>
                <a:tc>
                  <a:txBody>
                    <a:bodyPr/>
                    <a:lstStyle/>
                    <a:p>
                      <a:r>
                        <a:rPr lang="en-US" altLang="zh-CN" sz="1800" dirty="0"/>
                        <a:t>128</a:t>
                      </a:r>
                      <a:endParaRPr lang="zh-CN" altLang="en-US" sz="1800" dirty="0"/>
                    </a:p>
                  </a:txBody>
                  <a:tcPr marL="91427" marR="91427"/>
                </a:tc>
                <a:tc>
                  <a:txBody>
                    <a:bodyPr/>
                    <a:lstStyle/>
                    <a:p>
                      <a:r>
                        <a:rPr lang="en-US" altLang="zh-CN" sz="1800" dirty="0"/>
                        <a:t>8</a:t>
                      </a:r>
                      <a:endParaRPr lang="zh-CN" altLang="en-US" sz="1800" dirty="0"/>
                    </a:p>
                  </a:txBody>
                  <a:tcPr marL="91427" marR="91427"/>
                </a:tc>
                <a:tc>
                  <a:txBody>
                    <a:bodyPr/>
                    <a:lstStyle/>
                    <a:p>
                      <a:r>
                        <a:rPr lang="en-US" altLang="zh-CN" sz="1800" dirty="0"/>
                        <a:t>4</a:t>
                      </a:r>
                      <a:endParaRPr lang="zh-CN" altLang="en-US" sz="1800" dirty="0"/>
                    </a:p>
                  </a:txBody>
                  <a:tcPr marL="91427" marR="91427"/>
                </a:tc>
                <a:extLst>
                  <a:ext uri="{0D108BD9-81ED-4DB2-BD59-A6C34878D82A}">
                    <a16:rowId xmlns:a16="http://schemas.microsoft.com/office/drawing/2014/main" val="10004"/>
                  </a:ext>
                </a:extLst>
              </a:tr>
              <a:tr h="365760">
                <a:tc>
                  <a:txBody>
                    <a:bodyPr/>
                    <a:lstStyle/>
                    <a:p>
                      <a:r>
                        <a:rPr lang="en-US" altLang="zh-CN" sz="1800" dirty="0"/>
                        <a:t>Cray T-90 </a:t>
                      </a:r>
                      <a:endParaRPr lang="zh-CN" altLang="en-US" sz="1800" dirty="0"/>
                    </a:p>
                  </a:txBody>
                  <a:tcPr marL="91427" marR="91427"/>
                </a:tc>
                <a:tc>
                  <a:txBody>
                    <a:bodyPr/>
                    <a:lstStyle/>
                    <a:p>
                      <a:r>
                        <a:rPr lang="en-US" altLang="zh-CN" sz="1800" dirty="0"/>
                        <a:t>1996</a:t>
                      </a:r>
                      <a:endParaRPr lang="zh-CN" altLang="en-US" sz="1800" dirty="0"/>
                    </a:p>
                  </a:txBody>
                  <a:tcPr marL="91427" marR="91427"/>
                </a:tc>
                <a:tc>
                  <a:txBody>
                    <a:bodyPr/>
                    <a:lstStyle/>
                    <a:p>
                      <a:r>
                        <a:rPr lang="en-US" altLang="zh-CN" sz="1800" dirty="0"/>
                        <a:t>455</a:t>
                      </a:r>
                      <a:endParaRPr lang="zh-CN" altLang="en-US" sz="1800" dirty="0"/>
                    </a:p>
                  </a:txBody>
                  <a:tcPr marL="91427" marR="91427"/>
                </a:tc>
                <a:tc>
                  <a:txBody>
                    <a:bodyPr/>
                    <a:lstStyle/>
                    <a:p>
                      <a:r>
                        <a:rPr lang="en-US" altLang="zh-CN" sz="1800" dirty="0"/>
                        <a:t>8</a:t>
                      </a:r>
                      <a:endParaRPr lang="zh-CN" altLang="en-US" sz="1800" dirty="0"/>
                    </a:p>
                  </a:txBody>
                  <a:tcPr marL="91427" marR="91427"/>
                </a:tc>
                <a:tc>
                  <a:txBody>
                    <a:bodyPr/>
                    <a:lstStyle/>
                    <a:p>
                      <a:r>
                        <a:rPr lang="en-US" altLang="zh-CN" sz="1800" dirty="0"/>
                        <a:t>128</a:t>
                      </a:r>
                      <a:endParaRPr lang="zh-CN" altLang="en-US" sz="1800" dirty="0"/>
                    </a:p>
                  </a:txBody>
                  <a:tcPr marL="91427" marR="91427"/>
                </a:tc>
                <a:tc>
                  <a:txBody>
                    <a:bodyPr/>
                    <a:lstStyle/>
                    <a:p>
                      <a:r>
                        <a:rPr lang="en-US" altLang="zh-CN" sz="1800" dirty="0"/>
                        <a:t>8</a:t>
                      </a:r>
                      <a:endParaRPr lang="zh-CN" altLang="en-US" sz="1800" dirty="0"/>
                    </a:p>
                  </a:txBody>
                  <a:tcPr marL="91427" marR="91427"/>
                </a:tc>
                <a:tc>
                  <a:txBody>
                    <a:bodyPr/>
                    <a:lstStyle/>
                    <a:p>
                      <a:r>
                        <a:rPr lang="en-US" altLang="zh-CN" sz="1800" dirty="0"/>
                        <a:t>4</a:t>
                      </a:r>
                      <a:endParaRPr lang="zh-CN" altLang="en-US" sz="1800" dirty="0"/>
                    </a:p>
                  </a:txBody>
                  <a:tcPr marL="91427" marR="91427"/>
                </a:tc>
                <a:extLst>
                  <a:ext uri="{0D108BD9-81ED-4DB2-BD59-A6C34878D82A}">
                    <a16:rowId xmlns:a16="http://schemas.microsoft.com/office/drawing/2014/main" val="10005"/>
                  </a:ext>
                </a:extLst>
              </a:tr>
              <a:tr h="365760">
                <a:tc>
                  <a:txBody>
                    <a:bodyPr/>
                    <a:lstStyle/>
                    <a:p>
                      <a:r>
                        <a:rPr lang="en-US" altLang="zh-CN" sz="1800" dirty="0"/>
                        <a:t>Conv. C-1 </a:t>
                      </a:r>
                      <a:endParaRPr lang="zh-CN" altLang="en-US" sz="1800" dirty="0"/>
                    </a:p>
                  </a:txBody>
                  <a:tcPr marL="91427" marR="91427"/>
                </a:tc>
                <a:tc>
                  <a:txBody>
                    <a:bodyPr/>
                    <a:lstStyle/>
                    <a:p>
                      <a:r>
                        <a:rPr lang="en-US" altLang="zh-CN" sz="1800" dirty="0"/>
                        <a:t>1984</a:t>
                      </a:r>
                      <a:endParaRPr lang="zh-CN" altLang="en-US" sz="1800" dirty="0"/>
                    </a:p>
                  </a:txBody>
                  <a:tcPr marL="91427" marR="91427"/>
                </a:tc>
                <a:tc>
                  <a:txBody>
                    <a:bodyPr/>
                    <a:lstStyle/>
                    <a:p>
                      <a:r>
                        <a:rPr lang="en-US" altLang="zh-CN" sz="1800" dirty="0"/>
                        <a:t>10</a:t>
                      </a:r>
                      <a:endParaRPr lang="zh-CN" altLang="en-US" sz="1800" dirty="0"/>
                    </a:p>
                  </a:txBody>
                  <a:tcPr marL="91427" marR="91427"/>
                </a:tc>
                <a:tc>
                  <a:txBody>
                    <a:bodyPr/>
                    <a:lstStyle/>
                    <a:p>
                      <a:r>
                        <a:rPr lang="en-US" altLang="zh-CN" sz="1800" dirty="0"/>
                        <a:t>8</a:t>
                      </a:r>
                      <a:endParaRPr lang="zh-CN" altLang="en-US" sz="1800" dirty="0"/>
                    </a:p>
                  </a:txBody>
                  <a:tcPr marL="91427" marR="91427"/>
                </a:tc>
                <a:tc>
                  <a:txBody>
                    <a:bodyPr/>
                    <a:lstStyle/>
                    <a:p>
                      <a:r>
                        <a:rPr lang="en-US" altLang="zh-CN" sz="1800" dirty="0"/>
                        <a:t>128</a:t>
                      </a:r>
                      <a:endParaRPr lang="zh-CN" altLang="en-US" sz="1800" dirty="0"/>
                    </a:p>
                  </a:txBody>
                  <a:tcPr marL="91427" marR="91427"/>
                </a:tc>
                <a:tc>
                  <a:txBody>
                    <a:bodyPr/>
                    <a:lstStyle/>
                    <a:p>
                      <a:r>
                        <a:rPr lang="en-US" altLang="zh-CN" sz="1800" dirty="0"/>
                        <a:t>4</a:t>
                      </a:r>
                      <a:endParaRPr lang="zh-CN" altLang="en-US" sz="1800" dirty="0"/>
                    </a:p>
                  </a:txBody>
                  <a:tcPr marL="91427" marR="91427"/>
                </a:tc>
                <a:tc>
                  <a:txBody>
                    <a:bodyPr/>
                    <a:lstStyle/>
                    <a:p>
                      <a:r>
                        <a:rPr lang="en-US" altLang="zh-CN" sz="1800" dirty="0"/>
                        <a:t>1</a:t>
                      </a:r>
                      <a:endParaRPr lang="zh-CN" altLang="en-US" sz="1800" dirty="0"/>
                    </a:p>
                  </a:txBody>
                  <a:tcPr marL="91427" marR="91427"/>
                </a:tc>
                <a:extLst>
                  <a:ext uri="{0D108BD9-81ED-4DB2-BD59-A6C34878D82A}">
                    <a16:rowId xmlns:a16="http://schemas.microsoft.com/office/drawing/2014/main" val="10006"/>
                  </a:ext>
                </a:extLst>
              </a:tr>
              <a:tr h="365760">
                <a:tc>
                  <a:txBody>
                    <a:bodyPr/>
                    <a:lstStyle/>
                    <a:p>
                      <a:r>
                        <a:rPr lang="en-US" altLang="zh-CN" sz="1800" dirty="0"/>
                        <a:t>Conv. C-4 </a:t>
                      </a:r>
                      <a:endParaRPr lang="zh-CN" altLang="en-US" sz="1800" dirty="0"/>
                    </a:p>
                  </a:txBody>
                  <a:tcPr marL="91427" marR="91427"/>
                </a:tc>
                <a:tc>
                  <a:txBody>
                    <a:bodyPr/>
                    <a:lstStyle/>
                    <a:p>
                      <a:r>
                        <a:rPr lang="en-US" altLang="zh-CN" sz="1800" dirty="0"/>
                        <a:t>1994</a:t>
                      </a:r>
                      <a:endParaRPr lang="zh-CN" altLang="en-US" sz="1800" dirty="0"/>
                    </a:p>
                  </a:txBody>
                  <a:tcPr marL="91427" marR="91427"/>
                </a:tc>
                <a:tc>
                  <a:txBody>
                    <a:bodyPr/>
                    <a:lstStyle/>
                    <a:p>
                      <a:r>
                        <a:rPr lang="en-US" altLang="zh-CN" sz="1800" dirty="0"/>
                        <a:t>133</a:t>
                      </a:r>
                      <a:endParaRPr lang="zh-CN" altLang="en-US" sz="1800" dirty="0"/>
                    </a:p>
                  </a:txBody>
                  <a:tcPr marL="91427" marR="91427"/>
                </a:tc>
                <a:tc>
                  <a:txBody>
                    <a:bodyPr/>
                    <a:lstStyle/>
                    <a:p>
                      <a:r>
                        <a:rPr lang="en-US" altLang="zh-CN" sz="1800" dirty="0"/>
                        <a:t>16</a:t>
                      </a:r>
                      <a:endParaRPr lang="zh-CN" altLang="en-US" sz="1800" dirty="0"/>
                    </a:p>
                  </a:txBody>
                  <a:tcPr marL="91427" marR="91427"/>
                </a:tc>
                <a:tc>
                  <a:txBody>
                    <a:bodyPr/>
                    <a:lstStyle/>
                    <a:p>
                      <a:r>
                        <a:rPr lang="en-US" altLang="zh-CN" sz="1800" dirty="0"/>
                        <a:t>128</a:t>
                      </a:r>
                      <a:endParaRPr lang="zh-CN" altLang="en-US" sz="1800" dirty="0"/>
                    </a:p>
                  </a:txBody>
                  <a:tcPr marL="91427" marR="91427"/>
                </a:tc>
                <a:tc>
                  <a:txBody>
                    <a:bodyPr/>
                    <a:lstStyle/>
                    <a:p>
                      <a:r>
                        <a:rPr lang="en-US" altLang="zh-CN" sz="1800" dirty="0"/>
                        <a:t>3</a:t>
                      </a:r>
                      <a:endParaRPr lang="zh-CN" altLang="en-US" sz="1800" dirty="0"/>
                    </a:p>
                  </a:txBody>
                  <a:tcPr marL="91427" marR="91427"/>
                </a:tc>
                <a:tc>
                  <a:txBody>
                    <a:bodyPr/>
                    <a:lstStyle/>
                    <a:p>
                      <a:r>
                        <a:rPr lang="en-US" altLang="zh-CN" sz="1800" dirty="0"/>
                        <a:t>1</a:t>
                      </a:r>
                      <a:endParaRPr lang="zh-CN" altLang="en-US" sz="1800" dirty="0"/>
                    </a:p>
                  </a:txBody>
                  <a:tcPr marL="91427" marR="91427"/>
                </a:tc>
                <a:extLst>
                  <a:ext uri="{0D108BD9-81ED-4DB2-BD59-A6C34878D82A}">
                    <a16:rowId xmlns:a16="http://schemas.microsoft.com/office/drawing/2014/main" val="10007"/>
                  </a:ext>
                </a:extLst>
              </a:tr>
              <a:tr h="365760">
                <a:tc>
                  <a:txBody>
                    <a:bodyPr/>
                    <a:lstStyle/>
                    <a:p>
                      <a:r>
                        <a:rPr lang="en-US" altLang="zh-CN" sz="1800" dirty="0" err="1"/>
                        <a:t>Fuj</a:t>
                      </a:r>
                      <a:r>
                        <a:rPr lang="en-US" altLang="zh-CN" sz="1800" dirty="0"/>
                        <a:t>. VP200 </a:t>
                      </a:r>
                      <a:endParaRPr lang="zh-CN" altLang="en-US" sz="1800" dirty="0"/>
                    </a:p>
                  </a:txBody>
                  <a:tcPr marL="91427" marR="91427"/>
                </a:tc>
                <a:tc>
                  <a:txBody>
                    <a:bodyPr/>
                    <a:lstStyle/>
                    <a:p>
                      <a:r>
                        <a:rPr lang="en-US" altLang="zh-CN" sz="1800" dirty="0"/>
                        <a:t>1982</a:t>
                      </a:r>
                      <a:endParaRPr lang="zh-CN" altLang="en-US" sz="1800" dirty="0"/>
                    </a:p>
                  </a:txBody>
                  <a:tcPr marL="91427" marR="91427"/>
                </a:tc>
                <a:tc>
                  <a:txBody>
                    <a:bodyPr/>
                    <a:lstStyle/>
                    <a:p>
                      <a:r>
                        <a:rPr lang="en-US" altLang="zh-CN" sz="1800" dirty="0"/>
                        <a:t>133</a:t>
                      </a:r>
                      <a:endParaRPr lang="zh-CN" altLang="en-US" sz="1800" dirty="0"/>
                    </a:p>
                  </a:txBody>
                  <a:tcPr marL="91427" marR="91427"/>
                </a:tc>
                <a:tc>
                  <a:txBody>
                    <a:bodyPr/>
                    <a:lstStyle/>
                    <a:p>
                      <a:r>
                        <a:rPr lang="en-US" altLang="zh-CN" sz="1800" dirty="0"/>
                        <a:t>8-256</a:t>
                      </a:r>
                      <a:endParaRPr lang="zh-CN" altLang="en-US" sz="1800" dirty="0"/>
                    </a:p>
                  </a:txBody>
                  <a:tcPr marL="91427" marR="914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32-1024</a:t>
                      </a:r>
                      <a:endParaRPr lang="zh-CN" altLang="en-US" sz="1800" dirty="0"/>
                    </a:p>
                  </a:txBody>
                  <a:tcPr marL="91427" marR="91427"/>
                </a:tc>
                <a:tc>
                  <a:txBody>
                    <a:bodyPr/>
                    <a:lstStyle/>
                    <a:p>
                      <a:r>
                        <a:rPr lang="en-US" altLang="zh-CN" sz="1800" dirty="0"/>
                        <a:t>3</a:t>
                      </a:r>
                      <a:endParaRPr lang="zh-CN" altLang="en-US" sz="1800" dirty="0"/>
                    </a:p>
                  </a:txBody>
                  <a:tcPr marL="91427" marR="91427"/>
                </a:tc>
                <a:tc>
                  <a:txBody>
                    <a:bodyPr/>
                    <a:lstStyle/>
                    <a:p>
                      <a:r>
                        <a:rPr lang="en-US" altLang="zh-CN" sz="1800" dirty="0"/>
                        <a:t>2</a:t>
                      </a:r>
                      <a:endParaRPr lang="zh-CN" altLang="en-US" sz="1800" dirty="0"/>
                    </a:p>
                  </a:txBody>
                  <a:tcPr marL="91427" marR="91427"/>
                </a:tc>
                <a:extLst>
                  <a:ext uri="{0D108BD9-81ED-4DB2-BD59-A6C34878D82A}">
                    <a16:rowId xmlns:a16="http://schemas.microsoft.com/office/drawing/2014/main" val="10008"/>
                  </a:ext>
                </a:extLst>
              </a:tr>
              <a:tr h="365760">
                <a:tc>
                  <a:txBody>
                    <a:bodyPr/>
                    <a:lstStyle/>
                    <a:p>
                      <a:r>
                        <a:rPr lang="en-US" altLang="zh-CN" sz="1800" dirty="0" err="1"/>
                        <a:t>Fuj</a:t>
                      </a:r>
                      <a:r>
                        <a:rPr lang="en-US" altLang="zh-CN" sz="1800" dirty="0"/>
                        <a:t>. VP300 </a:t>
                      </a:r>
                      <a:endParaRPr lang="zh-CN" altLang="en-US" sz="1800" dirty="0"/>
                    </a:p>
                  </a:txBody>
                  <a:tcPr marL="91427" marR="91427"/>
                </a:tc>
                <a:tc>
                  <a:txBody>
                    <a:bodyPr/>
                    <a:lstStyle/>
                    <a:p>
                      <a:r>
                        <a:rPr lang="en-US" altLang="zh-CN" sz="1800" dirty="0"/>
                        <a:t>1996</a:t>
                      </a:r>
                      <a:endParaRPr lang="zh-CN" altLang="en-US" sz="1800" dirty="0"/>
                    </a:p>
                  </a:txBody>
                  <a:tcPr marL="91427" marR="91427"/>
                </a:tc>
                <a:tc>
                  <a:txBody>
                    <a:bodyPr/>
                    <a:lstStyle/>
                    <a:p>
                      <a:r>
                        <a:rPr lang="en-US" altLang="zh-CN" sz="1800" dirty="0"/>
                        <a:t>100</a:t>
                      </a:r>
                      <a:endParaRPr lang="zh-CN" altLang="en-US" sz="1800" dirty="0"/>
                    </a:p>
                  </a:txBody>
                  <a:tcPr marL="91427" marR="91427"/>
                </a:tc>
                <a:tc>
                  <a:txBody>
                    <a:bodyPr/>
                    <a:lstStyle/>
                    <a:p>
                      <a:r>
                        <a:rPr lang="en-US" altLang="zh-CN" sz="1800" dirty="0"/>
                        <a:t>8-256</a:t>
                      </a:r>
                      <a:endParaRPr lang="zh-CN" altLang="en-US" sz="1800" dirty="0"/>
                    </a:p>
                  </a:txBody>
                  <a:tcPr marL="91427" marR="914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32-1024</a:t>
                      </a:r>
                      <a:endParaRPr lang="zh-CN" altLang="en-US" sz="1800" dirty="0"/>
                    </a:p>
                  </a:txBody>
                  <a:tcPr marL="91427" marR="91427"/>
                </a:tc>
                <a:tc>
                  <a:txBody>
                    <a:bodyPr/>
                    <a:lstStyle/>
                    <a:p>
                      <a:r>
                        <a:rPr lang="en-US" altLang="zh-CN" sz="1800" dirty="0"/>
                        <a:t>3</a:t>
                      </a:r>
                      <a:endParaRPr lang="zh-CN" altLang="en-US" sz="1800" dirty="0"/>
                    </a:p>
                  </a:txBody>
                  <a:tcPr marL="91427" marR="91427"/>
                </a:tc>
                <a:tc>
                  <a:txBody>
                    <a:bodyPr/>
                    <a:lstStyle/>
                    <a:p>
                      <a:r>
                        <a:rPr lang="en-US" altLang="zh-CN" sz="1800" dirty="0"/>
                        <a:t>2</a:t>
                      </a:r>
                      <a:endParaRPr lang="zh-CN" altLang="en-US" sz="1800" dirty="0"/>
                    </a:p>
                  </a:txBody>
                  <a:tcPr marL="91427" marR="91427"/>
                </a:tc>
                <a:extLst>
                  <a:ext uri="{0D108BD9-81ED-4DB2-BD59-A6C34878D82A}">
                    <a16:rowId xmlns:a16="http://schemas.microsoft.com/office/drawing/2014/main" val="10009"/>
                  </a:ext>
                </a:extLst>
              </a:tr>
              <a:tr h="365760">
                <a:tc>
                  <a:txBody>
                    <a:bodyPr/>
                    <a:lstStyle/>
                    <a:p>
                      <a:r>
                        <a:rPr lang="en-US" altLang="zh-CN" sz="1800" dirty="0"/>
                        <a:t>NEC SX/2 </a:t>
                      </a:r>
                      <a:endParaRPr lang="zh-CN" altLang="en-US" sz="1800" dirty="0"/>
                    </a:p>
                  </a:txBody>
                  <a:tcPr marL="91427" marR="91427"/>
                </a:tc>
                <a:tc>
                  <a:txBody>
                    <a:bodyPr/>
                    <a:lstStyle/>
                    <a:p>
                      <a:r>
                        <a:rPr lang="en-US" altLang="zh-CN" sz="1800" dirty="0"/>
                        <a:t>1984</a:t>
                      </a:r>
                      <a:endParaRPr lang="zh-CN" altLang="en-US" sz="1800" dirty="0"/>
                    </a:p>
                  </a:txBody>
                  <a:tcPr marL="91427" marR="91427"/>
                </a:tc>
                <a:tc>
                  <a:txBody>
                    <a:bodyPr/>
                    <a:lstStyle/>
                    <a:p>
                      <a:r>
                        <a:rPr lang="en-US" altLang="zh-CN" sz="1800" dirty="0"/>
                        <a:t>160</a:t>
                      </a:r>
                      <a:endParaRPr lang="zh-CN" altLang="en-US" sz="1800" dirty="0"/>
                    </a:p>
                  </a:txBody>
                  <a:tcPr marL="91427" marR="91427"/>
                </a:tc>
                <a:tc>
                  <a:txBody>
                    <a:bodyPr/>
                    <a:lstStyle/>
                    <a:p>
                      <a:r>
                        <a:rPr lang="en-US" altLang="zh-CN" sz="1800" dirty="0"/>
                        <a:t>8+8K</a:t>
                      </a:r>
                      <a:endParaRPr lang="zh-CN" altLang="en-US" sz="1800" dirty="0"/>
                    </a:p>
                  </a:txBody>
                  <a:tcPr marL="91427" marR="91427"/>
                </a:tc>
                <a:tc>
                  <a:txBody>
                    <a:bodyPr/>
                    <a:lstStyle/>
                    <a:p>
                      <a:r>
                        <a:rPr lang="en-US" altLang="zh-CN" sz="1800" dirty="0"/>
                        <a:t>256+var</a:t>
                      </a:r>
                      <a:endParaRPr lang="zh-CN" altLang="en-US" sz="1800" dirty="0"/>
                    </a:p>
                  </a:txBody>
                  <a:tcPr marL="91427" marR="91427"/>
                </a:tc>
                <a:tc>
                  <a:txBody>
                    <a:bodyPr/>
                    <a:lstStyle/>
                    <a:p>
                      <a:r>
                        <a:rPr lang="en-US" altLang="zh-CN" sz="1800" dirty="0"/>
                        <a:t>16</a:t>
                      </a:r>
                      <a:endParaRPr lang="zh-CN" altLang="en-US" sz="1800" dirty="0"/>
                    </a:p>
                  </a:txBody>
                  <a:tcPr marL="91427" marR="91427"/>
                </a:tc>
                <a:tc>
                  <a:txBody>
                    <a:bodyPr/>
                    <a:lstStyle/>
                    <a:p>
                      <a:r>
                        <a:rPr lang="en-US" altLang="zh-CN" sz="1800" dirty="0"/>
                        <a:t>8</a:t>
                      </a:r>
                      <a:endParaRPr lang="zh-CN" altLang="en-US" sz="1800" dirty="0"/>
                    </a:p>
                  </a:txBody>
                  <a:tcPr marL="91427" marR="91427"/>
                </a:tc>
                <a:extLst>
                  <a:ext uri="{0D108BD9-81ED-4DB2-BD59-A6C34878D82A}">
                    <a16:rowId xmlns:a16="http://schemas.microsoft.com/office/drawing/2014/main" val="10010"/>
                  </a:ext>
                </a:extLst>
              </a:tr>
              <a:tr h="365760">
                <a:tc>
                  <a:txBody>
                    <a:bodyPr/>
                    <a:lstStyle/>
                    <a:p>
                      <a:r>
                        <a:rPr lang="en-US" altLang="zh-CN" sz="1800" dirty="0"/>
                        <a:t>NEC SX/3 </a:t>
                      </a:r>
                      <a:endParaRPr lang="zh-CN" altLang="en-US" sz="1800" dirty="0"/>
                    </a:p>
                  </a:txBody>
                  <a:tcPr marL="91427" marR="91427"/>
                </a:tc>
                <a:tc>
                  <a:txBody>
                    <a:bodyPr/>
                    <a:lstStyle/>
                    <a:p>
                      <a:r>
                        <a:rPr lang="en-US" altLang="zh-CN" sz="1800" dirty="0"/>
                        <a:t>1995</a:t>
                      </a:r>
                      <a:endParaRPr lang="zh-CN" altLang="en-US" sz="1800" dirty="0"/>
                    </a:p>
                  </a:txBody>
                  <a:tcPr marL="91427" marR="91427"/>
                </a:tc>
                <a:tc>
                  <a:txBody>
                    <a:bodyPr/>
                    <a:lstStyle/>
                    <a:p>
                      <a:r>
                        <a:rPr lang="en-US" altLang="zh-CN" sz="1800" dirty="0"/>
                        <a:t>400</a:t>
                      </a:r>
                      <a:endParaRPr lang="zh-CN" altLang="en-US" sz="1800" dirty="0"/>
                    </a:p>
                  </a:txBody>
                  <a:tcPr marL="91427" marR="91427"/>
                </a:tc>
                <a:tc>
                  <a:txBody>
                    <a:bodyPr/>
                    <a:lstStyle/>
                    <a:p>
                      <a:r>
                        <a:rPr lang="en-US" altLang="zh-CN" sz="1800" dirty="0"/>
                        <a:t>8+8K</a:t>
                      </a:r>
                      <a:endParaRPr lang="zh-CN" altLang="en-US" sz="1800" dirty="0"/>
                    </a:p>
                  </a:txBody>
                  <a:tcPr marL="91427" marR="91427"/>
                </a:tc>
                <a:tc>
                  <a:txBody>
                    <a:bodyPr/>
                    <a:lstStyle/>
                    <a:p>
                      <a:r>
                        <a:rPr lang="en-US" altLang="zh-CN" sz="1800" dirty="0"/>
                        <a:t>256+var</a:t>
                      </a:r>
                      <a:endParaRPr lang="zh-CN" altLang="en-US" sz="1800" dirty="0"/>
                    </a:p>
                  </a:txBody>
                  <a:tcPr marL="91427" marR="91427"/>
                </a:tc>
                <a:tc>
                  <a:txBody>
                    <a:bodyPr/>
                    <a:lstStyle/>
                    <a:p>
                      <a:r>
                        <a:rPr lang="en-US" altLang="zh-CN" sz="1800" dirty="0"/>
                        <a:t>16</a:t>
                      </a:r>
                      <a:endParaRPr lang="zh-CN" altLang="en-US" sz="1800" dirty="0"/>
                    </a:p>
                  </a:txBody>
                  <a:tcPr marL="91427" marR="91427"/>
                </a:tc>
                <a:tc>
                  <a:txBody>
                    <a:bodyPr/>
                    <a:lstStyle/>
                    <a:p>
                      <a:r>
                        <a:rPr lang="en-US" altLang="zh-CN" sz="1800" dirty="0"/>
                        <a:t>8</a:t>
                      </a:r>
                      <a:endParaRPr lang="zh-CN" altLang="en-US" sz="1800" dirty="0"/>
                    </a:p>
                  </a:txBody>
                  <a:tcPr marL="91427" marR="91427"/>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313844275"/>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5234" name="Rectangle 2"/>
          <p:cNvSpPr>
            <a:spLocks noGrp="1" noChangeArrowheads="1"/>
          </p:cNvSpPr>
          <p:nvPr>
            <p:ph type="title"/>
          </p:nvPr>
        </p:nvSpPr>
        <p:spPr/>
        <p:txBody>
          <a:bodyPr rtlCol="0">
            <a:normAutofit/>
          </a:bodyPr>
          <a:lstStyle/>
          <a:p>
            <a:pPr eaLnBrk="1" fontAlgn="auto" hangingPunct="1">
              <a:spcAft>
                <a:spcPts val="0"/>
              </a:spcAft>
              <a:defRPr/>
            </a:pPr>
            <a:r>
              <a:rPr lang="en-US" altLang="ko-KR" sz="2800" b="1" dirty="0">
                <a:ea typeface="굴림" charset="-127"/>
                <a:cs typeface="굴림" charset="-127"/>
              </a:rPr>
              <a:t>A Modern Vector Super: NEC SX-9 (2008)</a:t>
            </a:r>
          </a:p>
        </p:txBody>
      </p:sp>
      <p:sp>
        <p:nvSpPr>
          <p:cNvPr id="7" name="日期占位符 6"/>
          <p:cNvSpPr>
            <a:spLocks noGrp="1"/>
          </p:cNvSpPr>
          <p:nvPr>
            <p:ph type="dt" sz="half" idx="10"/>
          </p:nvPr>
        </p:nvSpPr>
        <p:spPr/>
        <p:txBody>
          <a:bodyPr/>
          <a:lstStyle/>
          <a:p>
            <a:pPr>
              <a:defRPr/>
            </a:pPr>
            <a:fld id="{0A79C838-09BD-43EA-ACDC-229044B689E5}" type="datetime1">
              <a:rPr lang="en-US" altLang="zh-CN" smtClean="0"/>
              <a:t>4/21/20</a:t>
            </a:fld>
            <a:endParaRPr lang="zh-CN" altLang="en-US"/>
          </a:p>
        </p:txBody>
      </p:sp>
      <p:sp>
        <p:nvSpPr>
          <p:cNvPr id="9" name="页脚占位符 8"/>
          <p:cNvSpPr>
            <a:spLocks noGrp="1"/>
          </p:cNvSpPr>
          <p:nvPr>
            <p:ph type="ftr" sz="quarter" idx="11"/>
          </p:nvPr>
        </p:nvSpPr>
        <p:spPr/>
        <p:txBody>
          <a:bodyPr/>
          <a:lstStyle/>
          <a:p>
            <a:pPr>
              <a:defRPr/>
            </a:pPr>
            <a:r>
              <a:rPr lang="zh-CN" altLang="en-US"/>
              <a:t>中国科学技术大学</a:t>
            </a:r>
          </a:p>
        </p:txBody>
      </p:sp>
      <p:sp>
        <p:nvSpPr>
          <p:cNvPr id="7578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03447B49-4789-48AD-B230-DDEEF585A279}"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41</a:t>
            </a:fld>
            <a:endParaRPr lang="en-US" altLang="zh-CN" sz="1200">
              <a:solidFill>
                <a:srgbClr val="FBBA03"/>
              </a:solidFill>
              <a:latin typeface="Calibri" panose="020F0502020204030204" pitchFamily="34" charset="0"/>
              <a:ea typeface="宋体" panose="02010600030101010101" pitchFamily="2" charset="-122"/>
            </a:endParaRPr>
          </a:p>
        </p:txBody>
      </p:sp>
      <p:sp>
        <p:nvSpPr>
          <p:cNvPr id="75779" name="Rectangle 3"/>
          <p:cNvSpPr>
            <a:spLocks noGrp="1" noChangeArrowheads="1"/>
          </p:cNvSpPr>
          <p:nvPr>
            <p:ph idx="4294967295"/>
          </p:nvPr>
        </p:nvSpPr>
        <p:spPr>
          <a:xfrm>
            <a:off x="5351463" y="900113"/>
            <a:ext cx="3792537" cy="5221287"/>
          </a:xfrm>
        </p:spPr>
        <p:txBody>
          <a:bodyPr anchor="ctr">
            <a:spAutoFit/>
          </a:bodyPr>
          <a:lstStyle/>
          <a:p>
            <a:pPr marL="171450" indent="-171450" eaLnBrk="1" hangingPunct="1"/>
            <a:r>
              <a:rPr lang="en-US" altLang="ko-KR" sz="1800" dirty="0">
                <a:ea typeface="Gulim" pitchFamily="34" charset="-127"/>
              </a:rPr>
              <a:t>65nm CMOS technology</a:t>
            </a:r>
          </a:p>
          <a:p>
            <a:pPr marL="171450" indent="-171450" eaLnBrk="1" hangingPunct="1"/>
            <a:r>
              <a:rPr lang="en-US" altLang="ko-KR" sz="1800" dirty="0">
                <a:ea typeface="Gulim" pitchFamily="34" charset="-127"/>
              </a:rPr>
              <a:t>Vector unit (3.2 GHz)</a:t>
            </a:r>
          </a:p>
          <a:p>
            <a:pPr marL="458788" lvl="1" indent="-173038" eaLnBrk="1" hangingPunct="1"/>
            <a:r>
              <a:rPr lang="en-US" altLang="ko-KR" sz="1800" dirty="0">
                <a:ea typeface="Gulim" pitchFamily="34" charset="-127"/>
              </a:rPr>
              <a:t>8 foreground </a:t>
            </a:r>
            <a:r>
              <a:rPr lang="en-US" altLang="ko-KR" sz="1800" dirty="0" err="1">
                <a:ea typeface="Gulim" pitchFamily="34" charset="-127"/>
              </a:rPr>
              <a:t>VRegs</a:t>
            </a:r>
            <a:r>
              <a:rPr lang="en-US" altLang="ko-KR" sz="1800" dirty="0">
                <a:ea typeface="Gulim" pitchFamily="34" charset="-127"/>
              </a:rPr>
              <a:t> + 64 background </a:t>
            </a:r>
            <a:r>
              <a:rPr lang="en-US" altLang="ko-KR" sz="1800" dirty="0" err="1">
                <a:ea typeface="Gulim" pitchFamily="34" charset="-127"/>
              </a:rPr>
              <a:t>VRegs</a:t>
            </a:r>
            <a:r>
              <a:rPr lang="en-US" altLang="ko-KR" sz="1800" dirty="0">
                <a:ea typeface="Gulim" pitchFamily="34" charset="-127"/>
              </a:rPr>
              <a:t> (256x64-bit elements/</a:t>
            </a:r>
            <a:r>
              <a:rPr lang="en-US" altLang="ko-KR" sz="1800" dirty="0" err="1">
                <a:ea typeface="Gulim" pitchFamily="34" charset="-127"/>
              </a:rPr>
              <a:t>VReg</a:t>
            </a:r>
            <a:r>
              <a:rPr lang="en-US" altLang="ko-KR" sz="1800" dirty="0">
                <a:ea typeface="Gulim" pitchFamily="34" charset="-127"/>
              </a:rPr>
              <a:t>)</a:t>
            </a:r>
          </a:p>
          <a:p>
            <a:pPr marL="458788" lvl="1" indent="-173038" eaLnBrk="1" hangingPunct="1"/>
            <a:r>
              <a:rPr lang="en-US" altLang="ko-KR" sz="1800" dirty="0">
                <a:ea typeface="Gulim" pitchFamily="34" charset="-127"/>
              </a:rPr>
              <a:t>64-bit functional units: 2 multiply, 2 add, 1 divide/</a:t>
            </a:r>
            <a:r>
              <a:rPr lang="en-US" altLang="ko-KR" sz="1800" dirty="0" err="1">
                <a:ea typeface="Gulim" pitchFamily="34" charset="-127"/>
              </a:rPr>
              <a:t>sqrt</a:t>
            </a:r>
            <a:r>
              <a:rPr lang="en-US" altLang="ko-KR" sz="1800" dirty="0">
                <a:ea typeface="Gulim" pitchFamily="34" charset="-127"/>
              </a:rPr>
              <a:t>, 1 logical, 1 mask unit</a:t>
            </a:r>
          </a:p>
          <a:p>
            <a:pPr marL="458788" lvl="1" indent="-173038" eaLnBrk="1" hangingPunct="1"/>
            <a:r>
              <a:rPr lang="en-US" altLang="ko-KR" sz="1800" dirty="0">
                <a:ea typeface="Gulim" pitchFamily="34" charset="-127"/>
              </a:rPr>
              <a:t>8 lanes (32+ FLOPS/cycle, 100+ GFLOPS peak per CPU)</a:t>
            </a:r>
          </a:p>
          <a:p>
            <a:pPr marL="458788" lvl="1" indent="-173038" eaLnBrk="1" hangingPunct="1"/>
            <a:r>
              <a:rPr lang="en-US" altLang="ko-KR" sz="1800" dirty="0">
                <a:ea typeface="Gulim" pitchFamily="34" charset="-127"/>
              </a:rPr>
              <a:t>1 load or store unit (8 x 8-byte accesses/cycle) </a:t>
            </a:r>
          </a:p>
          <a:p>
            <a:pPr marL="171450" indent="-171450" eaLnBrk="1" hangingPunct="1"/>
            <a:r>
              <a:rPr lang="en-US" altLang="ko-KR" sz="1800" dirty="0">
                <a:ea typeface="Gulim" pitchFamily="34" charset="-127"/>
              </a:rPr>
              <a:t>Scalar unit (1.6 GHz)</a:t>
            </a:r>
          </a:p>
          <a:p>
            <a:pPr marL="458788" lvl="1" indent="-173038" eaLnBrk="1" hangingPunct="1"/>
            <a:r>
              <a:rPr lang="en-US" altLang="ko-KR" sz="1800" dirty="0">
                <a:ea typeface="Gulim" pitchFamily="34" charset="-127"/>
              </a:rPr>
              <a:t>4-way superscalar with out-of-order and speculative execution</a:t>
            </a:r>
          </a:p>
          <a:p>
            <a:pPr marL="458788" lvl="1" indent="-173038" eaLnBrk="1" hangingPunct="1"/>
            <a:r>
              <a:rPr lang="en-US" altLang="ko-KR" sz="1800" dirty="0">
                <a:ea typeface="Gulim" pitchFamily="34" charset="-127"/>
              </a:rPr>
              <a:t>64KB I-cache and 64KB data cache</a:t>
            </a:r>
          </a:p>
        </p:txBody>
      </p:sp>
      <p:pic>
        <p:nvPicPr>
          <p:cNvPr id="7578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088" y="984777"/>
            <a:ext cx="4459287"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5782" name="Rectangle 7"/>
          <p:cNvSpPr>
            <a:spLocks noChangeArrowheads="1"/>
          </p:cNvSpPr>
          <p:nvPr/>
        </p:nvSpPr>
        <p:spPr bwMode="auto">
          <a:xfrm>
            <a:off x="0" y="4587875"/>
            <a:ext cx="5486400"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nchor="ctr">
            <a:spAutoFit/>
          </a:bodyPr>
          <a:lstStyle>
            <a:lvl1pPr marL="171450" indent="-17145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515938" indent="-230188">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spcBef>
                <a:spcPct val="30000"/>
              </a:spcBef>
              <a:buFontTx/>
              <a:buChar char="•"/>
            </a:pPr>
            <a:r>
              <a:rPr lang="en-US" altLang="ko-KR" sz="1800" dirty="0">
                <a:latin typeface="Calibri" panose="020F0502020204030204" pitchFamily="34" charset="0"/>
                <a:ea typeface="Gulim" pitchFamily="34" charset="-127"/>
                <a:cs typeface="Calibri" panose="020F0502020204030204" pitchFamily="34" charset="0"/>
              </a:rPr>
              <a:t>Memory system provides 256GB/s DRAM bandwidth per CPU</a:t>
            </a:r>
          </a:p>
          <a:p>
            <a:pPr eaLnBrk="1" hangingPunct="1">
              <a:spcBef>
                <a:spcPct val="30000"/>
              </a:spcBef>
              <a:buFontTx/>
              <a:buChar char="•"/>
            </a:pPr>
            <a:r>
              <a:rPr lang="en-US" altLang="ko-KR" sz="1800" dirty="0">
                <a:latin typeface="Calibri" panose="020F0502020204030204" pitchFamily="34" charset="0"/>
                <a:ea typeface="Gulim" pitchFamily="34" charset="-127"/>
                <a:cs typeface="Calibri" panose="020F0502020204030204" pitchFamily="34" charset="0"/>
              </a:rPr>
              <a:t>Up to 16 CPUs and up to 1TB DRAM form shared-memory </a:t>
            </a:r>
            <a:r>
              <a:rPr lang="en-US" altLang="ko-KR" sz="1800" i="1" dirty="0">
                <a:latin typeface="Calibri" panose="020F0502020204030204" pitchFamily="34" charset="0"/>
                <a:ea typeface="Gulim" pitchFamily="34" charset="-127"/>
                <a:cs typeface="Calibri" panose="020F0502020204030204" pitchFamily="34" charset="0"/>
              </a:rPr>
              <a:t>node</a:t>
            </a:r>
            <a:endParaRPr lang="en-US" altLang="ko-KR" sz="1800" dirty="0">
              <a:latin typeface="Calibri" panose="020F0502020204030204" pitchFamily="34" charset="0"/>
              <a:ea typeface="Gulim" pitchFamily="34" charset="-127"/>
              <a:cs typeface="Calibri" panose="020F0502020204030204" pitchFamily="34" charset="0"/>
            </a:endParaRPr>
          </a:p>
          <a:p>
            <a:pPr lvl="1" eaLnBrk="1" hangingPunct="1">
              <a:spcBef>
                <a:spcPct val="30000"/>
              </a:spcBef>
              <a:buFontTx/>
              <a:buChar char="–"/>
            </a:pPr>
            <a:r>
              <a:rPr lang="en-US" altLang="ko-KR" sz="1800" dirty="0">
                <a:latin typeface="Calibri" panose="020F0502020204030204" pitchFamily="34" charset="0"/>
                <a:ea typeface="Gulim" pitchFamily="34" charset="-127"/>
                <a:cs typeface="Calibri" panose="020F0502020204030204" pitchFamily="34" charset="0"/>
              </a:rPr>
              <a:t>total of 4TB/s bandwidth to shared DRAM memory</a:t>
            </a:r>
          </a:p>
          <a:p>
            <a:pPr eaLnBrk="1" hangingPunct="1">
              <a:spcBef>
                <a:spcPct val="30000"/>
              </a:spcBef>
              <a:buFontTx/>
              <a:buChar char="•"/>
            </a:pPr>
            <a:r>
              <a:rPr lang="en-US" altLang="ko-KR" sz="1800" dirty="0">
                <a:latin typeface="Calibri" panose="020F0502020204030204" pitchFamily="34" charset="0"/>
                <a:ea typeface="Gulim" pitchFamily="34" charset="-127"/>
                <a:cs typeface="Calibri" panose="020F0502020204030204" pitchFamily="34" charset="0"/>
              </a:rPr>
              <a:t>Up to 512 nodes connected via 128GB/s network links (message passing between nodes)</a:t>
            </a:r>
          </a:p>
        </p:txBody>
      </p:sp>
    </p:spTree>
    <p:extLst>
      <p:ext uri="{BB962C8B-B14F-4D97-AF65-F5344CB8AC3E}">
        <p14:creationId xmlns:p14="http://schemas.microsoft.com/office/powerpoint/2010/main" val="15020849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sz="2800"/>
              <a:t>Vector Linpack Performance (MFLOPS)</a:t>
            </a:r>
          </a:p>
        </p:txBody>
      </p:sp>
      <p:sp>
        <p:nvSpPr>
          <p:cNvPr id="5" name="日期占位符 4"/>
          <p:cNvSpPr>
            <a:spLocks noGrp="1"/>
          </p:cNvSpPr>
          <p:nvPr>
            <p:ph type="dt" sz="half" idx="10"/>
          </p:nvPr>
        </p:nvSpPr>
        <p:spPr/>
        <p:txBody>
          <a:bodyPr/>
          <a:lstStyle/>
          <a:p>
            <a:pPr>
              <a:defRPr/>
            </a:pPr>
            <a:fld id="{73B0AD8D-897E-472C-94C8-8F68B04A0144}" type="datetime1">
              <a:rPr lang="en-US" altLang="zh-CN" smtClean="0"/>
              <a:t>4/21/20</a:t>
            </a:fld>
            <a:endParaRPr lang="zh-CN" altLang="en-US"/>
          </a:p>
        </p:txBody>
      </p:sp>
      <p:sp>
        <p:nvSpPr>
          <p:cNvPr id="7" name="页脚占位符 6"/>
          <p:cNvSpPr>
            <a:spLocks noGrp="1"/>
          </p:cNvSpPr>
          <p:nvPr>
            <p:ph type="ftr" sz="quarter" idx="11"/>
          </p:nvPr>
        </p:nvSpPr>
        <p:spPr/>
        <p:txBody>
          <a:bodyPr/>
          <a:lstStyle/>
          <a:p>
            <a:pPr>
              <a:defRPr/>
            </a:pPr>
            <a:r>
              <a:rPr lang="zh-CN" altLang="en-US"/>
              <a:t>中国科学技术大学</a:t>
            </a:r>
          </a:p>
        </p:txBody>
      </p:sp>
      <p:sp>
        <p:nvSpPr>
          <p:cNvPr id="77916" name="灯片编号占位符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BF55E346-355C-4023-97F0-93E7796C6EE4}"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42</a:t>
            </a:fld>
            <a:endParaRPr lang="zh-CN" altLang="en-US" sz="1200">
              <a:solidFill>
                <a:srgbClr val="898989"/>
              </a:solidFill>
              <a:latin typeface="Calibri" panose="020F0502020204030204" pitchFamily="34" charset="0"/>
              <a:ea typeface="宋体" panose="02010600030101010101" pitchFamily="2" charset="-122"/>
            </a:endParaRPr>
          </a:p>
        </p:txBody>
      </p:sp>
      <p:sp>
        <p:nvSpPr>
          <p:cNvPr id="77829" name="Text Box 4"/>
          <p:cNvSpPr txBox="1">
            <a:spLocks noChangeArrowheads="1"/>
          </p:cNvSpPr>
          <p:nvPr/>
        </p:nvSpPr>
        <p:spPr bwMode="auto">
          <a:xfrm>
            <a:off x="3028950" y="1244600"/>
            <a:ext cx="375761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600" b="1">
                <a:solidFill>
                  <a:srgbClr val="800080"/>
                </a:solidFill>
                <a:latin typeface="Arial" panose="020B0604020202020204" pitchFamily="34" charset="0"/>
                <a:ea typeface="宋体" panose="02010600030101010101" pitchFamily="2" charset="-122"/>
              </a:rPr>
              <a:t>Matrix Inverse (gaussian elimination)</a:t>
            </a:r>
            <a:endParaRPr lang="en-US" altLang="zh-CN" sz="1600">
              <a:solidFill>
                <a:srgbClr val="800080"/>
              </a:solidFill>
              <a:latin typeface="Arial" panose="020B0604020202020204" pitchFamily="34" charset="0"/>
              <a:ea typeface="宋体" panose="02010600030101010101" pitchFamily="2" charset="-122"/>
            </a:endParaRPr>
          </a:p>
        </p:txBody>
      </p:sp>
      <p:graphicFrame>
        <p:nvGraphicFramePr>
          <p:cNvPr id="2" name="表格 1"/>
          <p:cNvGraphicFramePr>
            <a:graphicFrameLocks noGrp="1"/>
          </p:cNvGraphicFramePr>
          <p:nvPr/>
        </p:nvGraphicFramePr>
        <p:xfrm>
          <a:off x="879475" y="1581150"/>
          <a:ext cx="7426325" cy="4601604"/>
        </p:xfrm>
        <a:graphic>
          <a:graphicData uri="http://schemas.openxmlformats.org/drawingml/2006/table">
            <a:tbl>
              <a:tblPr firstRow="1" bandRow="1">
                <a:tableStyleId>{5C22544A-7EE6-4342-B048-85BDC9FD1C3A}</a:tableStyleId>
              </a:tblPr>
              <a:tblGrid>
                <a:gridCol w="1570937">
                  <a:extLst>
                    <a:ext uri="{9D8B030D-6E8A-4147-A177-3AD203B41FA5}">
                      <a16:colId xmlns:a16="http://schemas.microsoft.com/office/drawing/2014/main" val="20000"/>
                    </a:ext>
                  </a:extLst>
                </a:gridCol>
                <a:gridCol w="904505">
                  <a:extLst>
                    <a:ext uri="{9D8B030D-6E8A-4147-A177-3AD203B41FA5}">
                      <a16:colId xmlns:a16="http://schemas.microsoft.com/office/drawing/2014/main" val="20001"/>
                    </a:ext>
                  </a:extLst>
                </a:gridCol>
                <a:gridCol w="1245936">
                  <a:extLst>
                    <a:ext uri="{9D8B030D-6E8A-4147-A177-3AD203B41FA5}">
                      <a16:colId xmlns:a16="http://schemas.microsoft.com/office/drawing/2014/main" val="20002"/>
                    </a:ext>
                  </a:extLst>
                </a:gridCol>
                <a:gridCol w="1035085">
                  <a:extLst>
                    <a:ext uri="{9D8B030D-6E8A-4147-A177-3AD203B41FA5}">
                      <a16:colId xmlns:a16="http://schemas.microsoft.com/office/drawing/2014/main" val="20003"/>
                    </a:ext>
                  </a:extLst>
                </a:gridCol>
                <a:gridCol w="994010">
                  <a:extLst>
                    <a:ext uri="{9D8B030D-6E8A-4147-A177-3AD203B41FA5}">
                      <a16:colId xmlns:a16="http://schemas.microsoft.com/office/drawing/2014/main" val="20004"/>
                    </a:ext>
                  </a:extLst>
                </a:gridCol>
                <a:gridCol w="1675852">
                  <a:extLst>
                    <a:ext uri="{9D8B030D-6E8A-4147-A177-3AD203B41FA5}">
                      <a16:colId xmlns:a16="http://schemas.microsoft.com/office/drawing/2014/main" val="20005"/>
                    </a:ext>
                  </a:extLst>
                </a:gridCol>
              </a:tblGrid>
              <a:tr h="396153">
                <a:tc>
                  <a:txBody>
                    <a:bodyPr/>
                    <a:lstStyle/>
                    <a:p>
                      <a:pPr algn="ctr"/>
                      <a:r>
                        <a:rPr lang="en-US" altLang="zh-CN" sz="1800" dirty="0"/>
                        <a:t>Machine</a:t>
                      </a:r>
                      <a:endParaRPr lang="zh-CN" altLang="en-US" sz="1800" dirty="0"/>
                    </a:p>
                  </a:txBody>
                  <a:tcPr marT="45717" marB="45717"/>
                </a:tc>
                <a:tc>
                  <a:txBody>
                    <a:bodyPr/>
                    <a:lstStyle/>
                    <a:p>
                      <a:pPr algn="ctr"/>
                      <a:r>
                        <a:rPr lang="en-US" altLang="zh-CN" sz="1800" dirty="0"/>
                        <a:t>Year</a:t>
                      </a:r>
                      <a:endParaRPr lang="zh-CN" altLang="en-US" sz="1800" dirty="0"/>
                    </a:p>
                  </a:txBody>
                  <a:tcPr marT="45717" marB="45717"/>
                </a:tc>
                <a:tc>
                  <a:txBody>
                    <a:bodyPr/>
                    <a:lstStyle/>
                    <a:p>
                      <a:pPr algn="ctr"/>
                      <a:r>
                        <a:rPr lang="en-US" altLang="zh-CN" sz="1800" dirty="0"/>
                        <a:t>Clock(</a:t>
                      </a:r>
                      <a:r>
                        <a:rPr lang="en-US" altLang="zh-CN" sz="1800" dirty="0" err="1"/>
                        <a:t>Mhz</a:t>
                      </a:r>
                      <a:r>
                        <a:rPr lang="en-US" altLang="zh-CN" sz="1800" dirty="0"/>
                        <a:t>)</a:t>
                      </a:r>
                      <a:endParaRPr lang="zh-CN" altLang="en-US" sz="1800" dirty="0"/>
                    </a:p>
                  </a:txBody>
                  <a:tcPr marT="45717" marB="45717"/>
                </a:tc>
                <a:tc>
                  <a:txBody>
                    <a:bodyPr/>
                    <a:lstStyle/>
                    <a:p>
                      <a:pPr algn="ctr"/>
                      <a:r>
                        <a:rPr lang="en-US" altLang="zh-CN" sz="1800" dirty="0"/>
                        <a:t>100x100</a:t>
                      </a:r>
                      <a:endParaRPr lang="zh-CN" altLang="en-US" sz="1800" dirty="0"/>
                    </a:p>
                  </a:txBody>
                  <a:tcPr marT="45717" marB="45717"/>
                </a:tc>
                <a:tc>
                  <a:txBody>
                    <a:bodyPr/>
                    <a:lstStyle/>
                    <a:p>
                      <a:pPr algn="ctr"/>
                      <a:r>
                        <a:rPr lang="en-US" altLang="zh-CN" sz="1800" dirty="0"/>
                        <a:t>1kx1k</a:t>
                      </a:r>
                      <a:endParaRPr lang="zh-CN" altLang="en-US" sz="1800" dirty="0"/>
                    </a:p>
                  </a:txBody>
                  <a:tcPr marT="45717" marB="45717"/>
                </a:tc>
                <a:tc>
                  <a:txBody>
                    <a:bodyPr/>
                    <a:lstStyle/>
                    <a:p>
                      <a:pPr algn="ctr"/>
                      <a:r>
                        <a:rPr lang="en-US" altLang="zh-CN" sz="1800" dirty="0"/>
                        <a:t>Peak(</a:t>
                      </a:r>
                      <a:r>
                        <a:rPr lang="en-US" altLang="zh-CN" sz="1800" dirty="0" err="1"/>
                        <a:t>Procs</a:t>
                      </a:r>
                      <a:r>
                        <a:rPr lang="en-US" altLang="zh-CN" sz="1800" dirty="0"/>
                        <a:t>)</a:t>
                      </a:r>
                      <a:endParaRPr lang="zh-CN" altLang="en-US" sz="1800" dirty="0"/>
                    </a:p>
                  </a:txBody>
                  <a:tcPr marT="45717" marB="45717"/>
                </a:tc>
                <a:extLst>
                  <a:ext uri="{0D108BD9-81ED-4DB2-BD59-A6C34878D82A}">
                    <a16:rowId xmlns:a16="http://schemas.microsoft.com/office/drawing/2014/main" val="10000"/>
                  </a:ext>
                </a:extLst>
              </a:tr>
              <a:tr h="396153">
                <a:tc>
                  <a:txBody>
                    <a:bodyPr/>
                    <a:lstStyle/>
                    <a:p>
                      <a:pPr algn="ctr"/>
                      <a:r>
                        <a:rPr lang="en-US" altLang="zh-CN" sz="1800" dirty="0"/>
                        <a:t>Cray 1</a:t>
                      </a:r>
                      <a:endParaRPr lang="zh-CN" altLang="en-US" sz="1800" dirty="0"/>
                    </a:p>
                  </a:txBody>
                  <a:tcPr marT="45717" marB="45717"/>
                </a:tc>
                <a:tc>
                  <a:txBody>
                    <a:bodyPr/>
                    <a:lstStyle/>
                    <a:p>
                      <a:pPr algn="ctr"/>
                      <a:r>
                        <a:rPr lang="en-US" altLang="zh-CN" sz="1800" dirty="0"/>
                        <a:t>1976</a:t>
                      </a:r>
                      <a:endParaRPr lang="zh-CN" altLang="en-US" sz="1800" dirty="0"/>
                    </a:p>
                  </a:txBody>
                  <a:tcPr marT="45717" marB="45717"/>
                </a:tc>
                <a:tc>
                  <a:txBody>
                    <a:bodyPr/>
                    <a:lstStyle/>
                    <a:p>
                      <a:pPr algn="ctr"/>
                      <a:r>
                        <a:rPr lang="en-US" altLang="zh-CN" sz="1800" dirty="0"/>
                        <a:t>80</a:t>
                      </a:r>
                      <a:endParaRPr lang="zh-CN" altLang="en-US" sz="1800" dirty="0"/>
                    </a:p>
                  </a:txBody>
                  <a:tcPr marT="45717" marB="45717"/>
                </a:tc>
                <a:tc>
                  <a:txBody>
                    <a:bodyPr/>
                    <a:lstStyle/>
                    <a:p>
                      <a:pPr algn="ctr"/>
                      <a:r>
                        <a:rPr lang="en-US" altLang="zh-CN" sz="1800" dirty="0"/>
                        <a:t>12</a:t>
                      </a:r>
                      <a:endParaRPr lang="zh-CN" altLang="en-US" sz="1800" dirty="0"/>
                    </a:p>
                  </a:txBody>
                  <a:tcPr marT="45717" marB="45717"/>
                </a:tc>
                <a:tc>
                  <a:txBody>
                    <a:bodyPr/>
                    <a:lstStyle/>
                    <a:p>
                      <a:pPr algn="ctr"/>
                      <a:r>
                        <a:rPr lang="en-US" altLang="zh-CN" sz="1800" dirty="0"/>
                        <a:t>110</a:t>
                      </a:r>
                      <a:endParaRPr lang="zh-CN" altLang="en-US" sz="1800" dirty="0"/>
                    </a:p>
                  </a:txBody>
                  <a:tcPr marT="45717" marB="45717"/>
                </a:tc>
                <a:tc>
                  <a:txBody>
                    <a:bodyPr/>
                    <a:lstStyle/>
                    <a:p>
                      <a:pPr algn="ctr"/>
                      <a:r>
                        <a:rPr lang="en-US" altLang="zh-CN" sz="1800" dirty="0"/>
                        <a:t>160(1)</a:t>
                      </a:r>
                      <a:endParaRPr lang="zh-CN" altLang="en-US" sz="1800" dirty="0"/>
                    </a:p>
                  </a:txBody>
                  <a:tcPr marT="45717" marB="45717"/>
                </a:tc>
                <a:extLst>
                  <a:ext uri="{0D108BD9-81ED-4DB2-BD59-A6C34878D82A}">
                    <a16:rowId xmlns:a16="http://schemas.microsoft.com/office/drawing/2014/main" val="10001"/>
                  </a:ext>
                </a:extLst>
              </a:tr>
              <a:tr h="396153">
                <a:tc>
                  <a:txBody>
                    <a:bodyPr/>
                    <a:lstStyle/>
                    <a:p>
                      <a:pPr algn="ctr"/>
                      <a:r>
                        <a:rPr lang="en-US" altLang="zh-CN" sz="1800" dirty="0"/>
                        <a:t>Cray XMP</a:t>
                      </a:r>
                      <a:endParaRPr lang="zh-CN" altLang="en-US" sz="1800" dirty="0"/>
                    </a:p>
                  </a:txBody>
                  <a:tcPr marT="45717" marB="45717"/>
                </a:tc>
                <a:tc>
                  <a:txBody>
                    <a:bodyPr/>
                    <a:lstStyle/>
                    <a:p>
                      <a:pPr algn="ctr"/>
                      <a:r>
                        <a:rPr lang="en-US" altLang="zh-CN" sz="1800" dirty="0"/>
                        <a:t>1983</a:t>
                      </a:r>
                      <a:endParaRPr lang="zh-CN" altLang="en-US" sz="1800" dirty="0"/>
                    </a:p>
                  </a:txBody>
                  <a:tcPr marT="45717" marB="45717"/>
                </a:tc>
                <a:tc>
                  <a:txBody>
                    <a:bodyPr/>
                    <a:lstStyle/>
                    <a:p>
                      <a:pPr algn="ctr"/>
                      <a:r>
                        <a:rPr lang="en-US" altLang="zh-CN" sz="1800" dirty="0"/>
                        <a:t>120</a:t>
                      </a:r>
                      <a:endParaRPr lang="zh-CN" altLang="en-US" sz="1800" dirty="0"/>
                    </a:p>
                  </a:txBody>
                  <a:tcPr marT="45717" marB="45717"/>
                </a:tc>
                <a:tc>
                  <a:txBody>
                    <a:bodyPr/>
                    <a:lstStyle/>
                    <a:p>
                      <a:pPr algn="ctr"/>
                      <a:r>
                        <a:rPr lang="en-US" altLang="zh-CN" sz="1800" dirty="0"/>
                        <a:t>121</a:t>
                      </a:r>
                      <a:endParaRPr lang="zh-CN" altLang="en-US" sz="1800" dirty="0"/>
                    </a:p>
                  </a:txBody>
                  <a:tcPr marT="45717" marB="45717"/>
                </a:tc>
                <a:tc>
                  <a:txBody>
                    <a:bodyPr/>
                    <a:lstStyle/>
                    <a:p>
                      <a:pPr algn="ctr"/>
                      <a:r>
                        <a:rPr lang="en-US" altLang="zh-CN" sz="1800" dirty="0"/>
                        <a:t>218</a:t>
                      </a:r>
                      <a:endParaRPr lang="zh-CN" altLang="en-US" sz="1800" dirty="0"/>
                    </a:p>
                  </a:txBody>
                  <a:tcPr marT="45717" marB="45717"/>
                </a:tc>
                <a:tc>
                  <a:txBody>
                    <a:bodyPr/>
                    <a:lstStyle/>
                    <a:p>
                      <a:pPr algn="ctr"/>
                      <a:r>
                        <a:rPr lang="en-US" altLang="zh-CN" sz="1800" dirty="0"/>
                        <a:t>940(4)</a:t>
                      </a:r>
                      <a:endParaRPr lang="zh-CN" altLang="en-US" sz="1800" dirty="0"/>
                    </a:p>
                  </a:txBody>
                  <a:tcPr marT="45717" marB="45717"/>
                </a:tc>
                <a:extLst>
                  <a:ext uri="{0D108BD9-81ED-4DB2-BD59-A6C34878D82A}">
                    <a16:rowId xmlns:a16="http://schemas.microsoft.com/office/drawing/2014/main" val="10002"/>
                  </a:ext>
                </a:extLst>
              </a:tr>
              <a:tr h="396153">
                <a:tc>
                  <a:txBody>
                    <a:bodyPr/>
                    <a:lstStyle/>
                    <a:p>
                      <a:pPr algn="ctr"/>
                      <a:r>
                        <a:rPr lang="en-US" altLang="zh-CN" sz="1800" dirty="0"/>
                        <a:t>Cray YMP</a:t>
                      </a:r>
                      <a:endParaRPr lang="zh-CN" altLang="en-US" sz="1800" dirty="0"/>
                    </a:p>
                  </a:txBody>
                  <a:tcPr marT="45717" marB="45717"/>
                </a:tc>
                <a:tc>
                  <a:txBody>
                    <a:bodyPr/>
                    <a:lstStyle/>
                    <a:p>
                      <a:pPr algn="ctr"/>
                      <a:r>
                        <a:rPr lang="en-US" altLang="zh-CN" sz="1800" dirty="0"/>
                        <a:t>1988</a:t>
                      </a:r>
                      <a:endParaRPr lang="zh-CN" altLang="en-US" sz="1800" dirty="0"/>
                    </a:p>
                  </a:txBody>
                  <a:tcPr marT="45717" marB="45717"/>
                </a:tc>
                <a:tc>
                  <a:txBody>
                    <a:bodyPr/>
                    <a:lstStyle/>
                    <a:p>
                      <a:pPr algn="ctr"/>
                      <a:r>
                        <a:rPr lang="en-US" altLang="zh-CN" sz="1800" dirty="0"/>
                        <a:t>166</a:t>
                      </a:r>
                      <a:endParaRPr lang="zh-CN" altLang="en-US" sz="1800" dirty="0"/>
                    </a:p>
                  </a:txBody>
                  <a:tcPr marT="45717" marB="45717"/>
                </a:tc>
                <a:tc>
                  <a:txBody>
                    <a:bodyPr/>
                    <a:lstStyle/>
                    <a:p>
                      <a:pPr algn="ctr"/>
                      <a:r>
                        <a:rPr lang="en-US" altLang="zh-CN" sz="1800" dirty="0"/>
                        <a:t>150</a:t>
                      </a:r>
                      <a:endParaRPr lang="zh-CN" altLang="en-US" sz="1800" dirty="0"/>
                    </a:p>
                  </a:txBody>
                  <a:tcPr marT="45717" marB="45717"/>
                </a:tc>
                <a:tc>
                  <a:txBody>
                    <a:bodyPr/>
                    <a:lstStyle/>
                    <a:p>
                      <a:pPr algn="ctr"/>
                      <a:r>
                        <a:rPr lang="en-US" altLang="zh-CN" sz="1800" dirty="0"/>
                        <a:t>307</a:t>
                      </a:r>
                      <a:endParaRPr lang="zh-CN" altLang="en-US" sz="1800" dirty="0"/>
                    </a:p>
                  </a:txBody>
                  <a:tcPr marT="45717" marB="45717"/>
                </a:tc>
                <a:tc>
                  <a:txBody>
                    <a:bodyPr/>
                    <a:lstStyle/>
                    <a:p>
                      <a:pPr algn="ctr"/>
                      <a:r>
                        <a:rPr lang="en-US" altLang="zh-CN" sz="1800" dirty="0"/>
                        <a:t>2,667(8)</a:t>
                      </a:r>
                      <a:endParaRPr lang="zh-CN" altLang="en-US" sz="1800" dirty="0"/>
                    </a:p>
                  </a:txBody>
                  <a:tcPr marT="45717" marB="45717"/>
                </a:tc>
                <a:extLst>
                  <a:ext uri="{0D108BD9-81ED-4DB2-BD59-A6C34878D82A}">
                    <a16:rowId xmlns:a16="http://schemas.microsoft.com/office/drawing/2014/main" val="10003"/>
                  </a:ext>
                </a:extLst>
              </a:tr>
              <a:tr h="396153">
                <a:tc>
                  <a:txBody>
                    <a:bodyPr/>
                    <a:lstStyle/>
                    <a:p>
                      <a:pPr algn="ctr"/>
                      <a:r>
                        <a:rPr lang="en-US" altLang="zh-CN" sz="1800" dirty="0"/>
                        <a:t>Cray C-90</a:t>
                      </a:r>
                      <a:endParaRPr lang="zh-CN" altLang="en-US" sz="1800" dirty="0"/>
                    </a:p>
                  </a:txBody>
                  <a:tcPr marT="45717" marB="45717"/>
                </a:tc>
                <a:tc>
                  <a:txBody>
                    <a:bodyPr/>
                    <a:lstStyle/>
                    <a:p>
                      <a:pPr algn="ctr"/>
                      <a:r>
                        <a:rPr lang="en-US" altLang="zh-CN" sz="1800" dirty="0"/>
                        <a:t>1991</a:t>
                      </a:r>
                      <a:endParaRPr lang="zh-CN" altLang="en-US" sz="1800" dirty="0"/>
                    </a:p>
                  </a:txBody>
                  <a:tcPr marT="45717" marB="45717"/>
                </a:tc>
                <a:tc>
                  <a:txBody>
                    <a:bodyPr/>
                    <a:lstStyle/>
                    <a:p>
                      <a:pPr algn="ctr"/>
                      <a:r>
                        <a:rPr lang="en-US" altLang="zh-CN" sz="1800" dirty="0"/>
                        <a:t>240</a:t>
                      </a:r>
                      <a:endParaRPr lang="zh-CN" altLang="en-US" sz="1800" dirty="0"/>
                    </a:p>
                  </a:txBody>
                  <a:tcPr marT="45717" marB="45717"/>
                </a:tc>
                <a:tc>
                  <a:txBody>
                    <a:bodyPr/>
                    <a:lstStyle/>
                    <a:p>
                      <a:pPr algn="ctr"/>
                      <a:r>
                        <a:rPr lang="en-US" altLang="zh-CN" sz="1800" dirty="0"/>
                        <a:t>387</a:t>
                      </a:r>
                      <a:endParaRPr lang="zh-CN" altLang="en-US" sz="1800" dirty="0"/>
                    </a:p>
                  </a:txBody>
                  <a:tcPr marT="45717" marB="45717"/>
                </a:tc>
                <a:tc>
                  <a:txBody>
                    <a:bodyPr/>
                    <a:lstStyle/>
                    <a:p>
                      <a:pPr algn="ctr"/>
                      <a:r>
                        <a:rPr lang="en-US" altLang="zh-CN" sz="1800" dirty="0"/>
                        <a:t>902</a:t>
                      </a:r>
                      <a:endParaRPr lang="zh-CN" altLang="en-US" sz="1800" dirty="0"/>
                    </a:p>
                  </a:txBody>
                  <a:tcPr marT="45717" marB="45717"/>
                </a:tc>
                <a:tc>
                  <a:txBody>
                    <a:bodyPr/>
                    <a:lstStyle/>
                    <a:p>
                      <a:pPr algn="ctr"/>
                      <a:r>
                        <a:rPr lang="en-US" altLang="zh-CN" sz="1800" dirty="0"/>
                        <a:t>15,238(16)</a:t>
                      </a:r>
                      <a:endParaRPr lang="zh-CN" altLang="en-US" sz="1800" dirty="0"/>
                    </a:p>
                  </a:txBody>
                  <a:tcPr marT="45717" marB="45717"/>
                </a:tc>
                <a:extLst>
                  <a:ext uri="{0D108BD9-81ED-4DB2-BD59-A6C34878D82A}">
                    <a16:rowId xmlns:a16="http://schemas.microsoft.com/office/drawing/2014/main" val="10004"/>
                  </a:ext>
                </a:extLst>
              </a:tr>
              <a:tr h="396153">
                <a:tc>
                  <a:txBody>
                    <a:bodyPr/>
                    <a:lstStyle/>
                    <a:p>
                      <a:pPr algn="ctr"/>
                      <a:r>
                        <a:rPr lang="en-US" altLang="zh-CN" sz="1800" dirty="0"/>
                        <a:t>Cray T-90</a:t>
                      </a:r>
                      <a:endParaRPr lang="zh-CN" altLang="en-US" sz="1800" dirty="0"/>
                    </a:p>
                  </a:txBody>
                  <a:tcPr marT="45717" marB="45717"/>
                </a:tc>
                <a:tc>
                  <a:txBody>
                    <a:bodyPr/>
                    <a:lstStyle/>
                    <a:p>
                      <a:pPr algn="ctr"/>
                      <a:r>
                        <a:rPr lang="en-US" altLang="zh-CN" sz="1800" dirty="0"/>
                        <a:t>1996</a:t>
                      </a:r>
                      <a:endParaRPr lang="zh-CN" altLang="en-US" sz="1800" dirty="0"/>
                    </a:p>
                  </a:txBody>
                  <a:tcPr marT="45717" marB="45717"/>
                </a:tc>
                <a:tc>
                  <a:txBody>
                    <a:bodyPr/>
                    <a:lstStyle/>
                    <a:p>
                      <a:pPr algn="ctr"/>
                      <a:r>
                        <a:rPr lang="en-US" altLang="zh-CN" sz="1800" dirty="0"/>
                        <a:t>455</a:t>
                      </a:r>
                      <a:endParaRPr lang="zh-CN" altLang="en-US" sz="1800" dirty="0"/>
                    </a:p>
                  </a:txBody>
                  <a:tcPr marT="45717" marB="45717"/>
                </a:tc>
                <a:tc>
                  <a:txBody>
                    <a:bodyPr/>
                    <a:lstStyle/>
                    <a:p>
                      <a:pPr algn="ctr"/>
                      <a:r>
                        <a:rPr lang="en-US" altLang="zh-CN" sz="1800" dirty="0"/>
                        <a:t>705</a:t>
                      </a:r>
                      <a:endParaRPr lang="zh-CN" altLang="en-US" sz="1800" dirty="0"/>
                    </a:p>
                  </a:txBody>
                  <a:tcPr marT="45717" marB="45717"/>
                </a:tc>
                <a:tc>
                  <a:txBody>
                    <a:bodyPr/>
                    <a:lstStyle/>
                    <a:p>
                      <a:pPr algn="ctr"/>
                      <a:r>
                        <a:rPr lang="en-US" altLang="zh-CN" sz="1800" dirty="0"/>
                        <a:t>1603</a:t>
                      </a:r>
                      <a:endParaRPr lang="zh-CN" altLang="en-US" sz="1800" dirty="0"/>
                    </a:p>
                  </a:txBody>
                  <a:tcPr marT="45717" marB="45717"/>
                </a:tc>
                <a:tc>
                  <a:txBody>
                    <a:bodyPr/>
                    <a:lstStyle/>
                    <a:p>
                      <a:pPr algn="ctr"/>
                      <a:r>
                        <a:rPr lang="en-US" altLang="zh-CN" sz="1800" dirty="0"/>
                        <a:t>57,600(32)</a:t>
                      </a:r>
                      <a:endParaRPr lang="zh-CN" altLang="en-US" sz="1800" dirty="0"/>
                    </a:p>
                  </a:txBody>
                  <a:tcPr marT="45717" marB="45717"/>
                </a:tc>
                <a:extLst>
                  <a:ext uri="{0D108BD9-81ED-4DB2-BD59-A6C34878D82A}">
                    <a16:rowId xmlns:a16="http://schemas.microsoft.com/office/drawing/2014/main" val="10005"/>
                  </a:ext>
                </a:extLst>
              </a:tr>
              <a:tr h="396153">
                <a:tc>
                  <a:txBody>
                    <a:bodyPr/>
                    <a:lstStyle/>
                    <a:p>
                      <a:pPr algn="ctr"/>
                      <a:r>
                        <a:rPr lang="en-US" altLang="zh-CN" sz="1800" dirty="0"/>
                        <a:t>Conv. C-1</a:t>
                      </a:r>
                      <a:endParaRPr lang="zh-CN" altLang="en-US" sz="1800" dirty="0"/>
                    </a:p>
                  </a:txBody>
                  <a:tcPr marT="45717" marB="45717"/>
                </a:tc>
                <a:tc>
                  <a:txBody>
                    <a:bodyPr/>
                    <a:lstStyle/>
                    <a:p>
                      <a:pPr algn="ctr"/>
                      <a:r>
                        <a:rPr lang="en-US" altLang="zh-CN" sz="1800" dirty="0"/>
                        <a:t>1984</a:t>
                      </a:r>
                      <a:endParaRPr lang="zh-CN" altLang="en-US" sz="1800" dirty="0"/>
                    </a:p>
                  </a:txBody>
                  <a:tcPr marT="45717" marB="45717"/>
                </a:tc>
                <a:tc>
                  <a:txBody>
                    <a:bodyPr/>
                    <a:lstStyle/>
                    <a:p>
                      <a:pPr algn="ctr"/>
                      <a:r>
                        <a:rPr lang="en-US" altLang="zh-CN" sz="1800" dirty="0"/>
                        <a:t>10</a:t>
                      </a:r>
                      <a:endParaRPr lang="zh-CN" altLang="en-US" sz="1800" dirty="0"/>
                    </a:p>
                  </a:txBody>
                  <a:tcPr marT="45717" marB="45717"/>
                </a:tc>
                <a:tc>
                  <a:txBody>
                    <a:bodyPr/>
                    <a:lstStyle/>
                    <a:p>
                      <a:pPr algn="ctr"/>
                      <a:r>
                        <a:rPr lang="en-US" altLang="zh-CN" sz="1800" dirty="0"/>
                        <a:t>3</a:t>
                      </a:r>
                      <a:endParaRPr lang="zh-CN" altLang="en-US" sz="1800" dirty="0"/>
                    </a:p>
                  </a:txBody>
                  <a:tcPr marT="45717" marB="45717"/>
                </a:tc>
                <a:tc>
                  <a:txBody>
                    <a:bodyPr/>
                    <a:lstStyle/>
                    <a:p>
                      <a:pPr algn="ctr"/>
                      <a:r>
                        <a:rPr lang="en-US" altLang="zh-CN" sz="1800" dirty="0"/>
                        <a:t>--</a:t>
                      </a:r>
                      <a:endParaRPr lang="zh-CN" altLang="en-US" sz="1800" dirty="0"/>
                    </a:p>
                  </a:txBody>
                  <a:tcPr marT="45717" marB="45717"/>
                </a:tc>
                <a:tc>
                  <a:txBody>
                    <a:bodyPr/>
                    <a:lstStyle/>
                    <a:p>
                      <a:pPr algn="ctr"/>
                      <a:r>
                        <a:rPr lang="en-US" altLang="zh-CN" sz="1800" dirty="0"/>
                        <a:t>20(1)</a:t>
                      </a:r>
                      <a:endParaRPr lang="zh-CN" altLang="en-US" sz="1800" dirty="0"/>
                    </a:p>
                  </a:txBody>
                  <a:tcPr marT="45717" marB="45717"/>
                </a:tc>
                <a:extLst>
                  <a:ext uri="{0D108BD9-81ED-4DB2-BD59-A6C34878D82A}">
                    <a16:rowId xmlns:a16="http://schemas.microsoft.com/office/drawing/2014/main" val="10006"/>
                  </a:ext>
                </a:extLst>
              </a:tr>
              <a:tr h="396153">
                <a:tc>
                  <a:txBody>
                    <a:bodyPr/>
                    <a:lstStyle/>
                    <a:p>
                      <a:pPr algn="ctr"/>
                      <a:r>
                        <a:rPr lang="en-US" altLang="zh-CN" sz="1800" dirty="0"/>
                        <a:t>Conv. C-4</a:t>
                      </a:r>
                      <a:endParaRPr lang="zh-CN" altLang="en-US" sz="1800" dirty="0"/>
                    </a:p>
                  </a:txBody>
                  <a:tcPr marT="45717" marB="45717"/>
                </a:tc>
                <a:tc>
                  <a:txBody>
                    <a:bodyPr/>
                    <a:lstStyle/>
                    <a:p>
                      <a:pPr algn="ctr"/>
                      <a:r>
                        <a:rPr lang="en-US" altLang="zh-CN" sz="1800" dirty="0"/>
                        <a:t>1994</a:t>
                      </a:r>
                      <a:endParaRPr lang="zh-CN" altLang="en-US" sz="1800" dirty="0"/>
                    </a:p>
                  </a:txBody>
                  <a:tcPr marT="45717" marB="45717"/>
                </a:tc>
                <a:tc>
                  <a:txBody>
                    <a:bodyPr/>
                    <a:lstStyle/>
                    <a:p>
                      <a:pPr algn="ctr"/>
                      <a:r>
                        <a:rPr lang="en-US" altLang="zh-CN" sz="1800" dirty="0"/>
                        <a:t>136</a:t>
                      </a:r>
                      <a:endParaRPr lang="zh-CN" altLang="en-US" sz="1800" dirty="0"/>
                    </a:p>
                  </a:txBody>
                  <a:tcPr marT="45717" marB="45717"/>
                </a:tc>
                <a:tc>
                  <a:txBody>
                    <a:bodyPr/>
                    <a:lstStyle/>
                    <a:p>
                      <a:pPr algn="ctr"/>
                      <a:r>
                        <a:rPr lang="en-US" altLang="zh-CN" sz="1800" dirty="0"/>
                        <a:t>160</a:t>
                      </a:r>
                      <a:endParaRPr lang="zh-CN" altLang="en-US" sz="1800" dirty="0"/>
                    </a:p>
                  </a:txBody>
                  <a:tcPr marT="45717" marB="45717"/>
                </a:tc>
                <a:tc>
                  <a:txBody>
                    <a:bodyPr/>
                    <a:lstStyle/>
                    <a:p>
                      <a:pPr algn="ctr"/>
                      <a:r>
                        <a:rPr lang="en-US" altLang="zh-CN" sz="1800" dirty="0"/>
                        <a:t>2531</a:t>
                      </a:r>
                      <a:endParaRPr lang="zh-CN" altLang="en-US" sz="1800" dirty="0"/>
                    </a:p>
                  </a:txBody>
                  <a:tcPr marT="45717" marB="45717"/>
                </a:tc>
                <a:tc>
                  <a:txBody>
                    <a:bodyPr/>
                    <a:lstStyle/>
                    <a:p>
                      <a:pPr algn="ctr"/>
                      <a:r>
                        <a:rPr lang="en-US" altLang="zh-CN" sz="1800" dirty="0"/>
                        <a:t>3,240(4)</a:t>
                      </a:r>
                      <a:endParaRPr lang="zh-CN" altLang="en-US" sz="1800" dirty="0"/>
                    </a:p>
                  </a:txBody>
                  <a:tcPr marT="45717" marB="45717"/>
                </a:tc>
                <a:extLst>
                  <a:ext uri="{0D108BD9-81ED-4DB2-BD59-A6C34878D82A}">
                    <a16:rowId xmlns:a16="http://schemas.microsoft.com/office/drawing/2014/main" val="10007"/>
                  </a:ext>
                </a:extLst>
              </a:tr>
              <a:tr h="396153">
                <a:tc>
                  <a:txBody>
                    <a:bodyPr/>
                    <a:lstStyle/>
                    <a:p>
                      <a:pPr algn="ctr"/>
                      <a:r>
                        <a:rPr lang="en-US" altLang="zh-CN" sz="1800" dirty="0" err="1"/>
                        <a:t>Fuj</a:t>
                      </a:r>
                      <a:r>
                        <a:rPr lang="en-US" altLang="zh-CN" sz="1800" dirty="0"/>
                        <a:t>. VP200</a:t>
                      </a:r>
                      <a:endParaRPr lang="zh-CN" altLang="en-US" sz="1800" dirty="0"/>
                    </a:p>
                  </a:txBody>
                  <a:tcPr marT="45717" marB="45717"/>
                </a:tc>
                <a:tc>
                  <a:txBody>
                    <a:bodyPr/>
                    <a:lstStyle/>
                    <a:p>
                      <a:pPr algn="ctr"/>
                      <a:r>
                        <a:rPr lang="en-US" altLang="zh-CN" sz="1800" dirty="0"/>
                        <a:t>1982</a:t>
                      </a:r>
                      <a:endParaRPr lang="zh-CN" altLang="en-US" sz="1800" dirty="0"/>
                    </a:p>
                  </a:txBody>
                  <a:tcPr marT="45717" marB="45717"/>
                </a:tc>
                <a:tc>
                  <a:txBody>
                    <a:bodyPr/>
                    <a:lstStyle/>
                    <a:p>
                      <a:pPr algn="ctr"/>
                      <a:r>
                        <a:rPr lang="en-US" altLang="zh-CN" sz="1800" dirty="0"/>
                        <a:t>133</a:t>
                      </a:r>
                      <a:endParaRPr lang="zh-CN" altLang="en-US" sz="1800" dirty="0"/>
                    </a:p>
                  </a:txBody>
                  <a:tcPr marT="45717" marB="45717"/>
                </a:tc>
                <a:tc>
                  <a:txBody>
                    <a:bodyPr/>
                    <a:lstStyle/>
                    <a:p>
                      <a:pPr algn="ctr"/>
                      <a:r>
                        <a:rPr lang="en-US" altLang="zh-CN" sz="1800" dirty="0"/>
                        <a:t>18</a:t>
                      </a:r>
                      <a:endParaRPr lang="zh-CN" altLang="en-US" sz="1800" dirty="0"/>
                    </a:p>
                  </a:txBody>
                  <a:tcPr marT="45717" marB="45717"/>
                </a:tc>
                <a:tc>
                  <a:txBody>
                    <a:bodyPr/>
                    <a:lstStyle/>
                    <a:p>
                      <a:pPr algn="ctr"/>
                      <a:r>
                        <a:rPr lang="en-US" altLang="zh-CN" sz="1800" dirty="0"/>
                        <a:t>422</a:t>
                      </a:r>
                      <a:endParaRPr lang="zh-CN" altLang="en-US" sz="1800" dirty="0"/>
                    </a:p>
                  </a:txBody>
                  <a:tcPr marT="45717" marB="45717"/>
                </a:tc>
                <a:tc>
                  <a:txBody>
                    <a:bodyPr/>
                    <a:lstStyle/>
                    <a:p>
                      <a:pPr algn="ctr"/>
                      <a:r>
                        <a:rPr lang="en-US" altLang="zh-CN" sz="1800" dirty="0"/>
                        <a:t>533(1)</a:t>
                      </a:r>
                      <a:endParaRPr lang="zh-CN" altLang="en-US" sz="1800" dirty="0"/>
                    </a:p>
                  </a:txBody>
                  <a:tcPr marT="45717" marB="45717"/>
                </a:tc>
                <a:extLst>
                  <a:ext uri="{0D108BD9-81ED-4DB2-BD59-A6C34878D82A}">
                    <a16:rowId xmlns:a16="http://schemas.microsoft.com/office/drawing/2014/main" val="10008"/>
                  </a:ext>
                </a:extLst>
              </a:tr>
              <a:tr h="396153">
                <a:tc>
                  <a:txBody>
                    <a:bodyPr/>
                    <a:lstStyle/>
                    <a:p>
                      <a:pPr algn="ctr"/>
                      <a:r>
                        <a:rPr lang="en-US" altLang="zh-CN" sz="1800" dirty="0"/>
                        <a:t>NEC SX/2</a:t>
                      </a:r>
                      <a:endParaRPr lang="zh-CN" altLang="en-US" sz="1800" dirty="0"/>
                    </a:p>
                  </a:txBody>
                  <a:tcPr marT="45717" marB="45717"/>
                </a:tc>
                <a:tc>
                  <a:txBody>
                    <a:bodyPr/>
                    <a:lstStyle/>
                    <a:p>
                      <a:pPr algn="ctr"/>
                      <a:r>
                        <a:rPr lang="en-US" altLang="zh-CN" sz="1800" dirty="0"/>
                        <a:t>1984</a:t>
                      </a:r>
                      <a:endParaRPr lang="zh-CN" altLang="en-US" sz="1800" dirty="0"/>
                    </a:p>
                  </a:txBody>
                  <a:tcPr marT="45717" marB="45717"/>
                </a:tc>
                <a:tc>
                  <a:txBody>
                    <a:bodyPr/>
                    <a:lstStyle/>
                    <a:p>
                      <a:pPr algn="ctr"/>
                      <a:r>
                        <a:rPr lang="en-US" altLang="zh-CN" sz="1800" dirty="0"/>
                        <a:t>166</a:t>
                      </a:r>
                      <a:endParaRPr lang="zh-CN" altLang="en-US" sz="1800" dirty="0"/>
                    </a:p>
                  </a:txBody>
                  <a:tcPr marT="45717" marB="45717"/>
                </a:tc>
                <a:tc>
                  <a:txBody>
                    <a:bodyPr/>
                    <a:lstStyle/>
                    <a:p>
                      <a:pPr algn="ctr"/>
                      <a:r>
                        <a:rPr lang="en-US" altLang="zh-CN" sz="1800" dirty="0"/>
                        <a:t>43</a:t>
                      </a:r>
                      <a:endParaRPr lang="zh-CN" altLang="en-US" sz="1800" dirty="0"/>
                    </a:p>
                  </a:txBody>
                  <a:tcPr marT="45717" marB="45717"/>
                </a:tc>
                <a:tc>
                  <a:txBody>
                    <a:bodyPr/>
                    <a:lstStyle/>
                    <a:p>
                      <a:pPr algn="ctr"/>
                      <a:r>
                        <a:rPr lang="en-US" altLang="zh-CN" sz="1800" dirty="0"/>
                        <a:t>885</a:t>
                      </a:r>
                      <a:endParaRPr lang="zh-CN" altLang="en-US" sz="1800" dirty="0"/>
                    </a:p>
                  </a:txBody>
                  <a:tcPr marT="45717" marB="45717"/>
                </a:tc>
                <a:tc>
                  <a:txBody>
                    <a:bodyPr/>
                    <a:lstStyle/>
                    <a:p>
                      <a:pPr algn="ctr"/>
                      <a:r>
                        <a:rPr lang="en-US" altLang="zh-CN" sz="1800" dirty="0"/>
                        <a:t>1,300(1)</a:t>
                      </a:r>
                      <a:endParaRPr lang="zh-CN" altLang="en-US" sz="1800" dirty="0"/>
                    </a:p>
                  </a:txBody>
                  <a:tcPr marT="45717" marB="45717"/>
                </a:tc>
                <a:extLst>
                  <a:ext uri="{0D108BD9-81ED-4DB2-BD59-A6C34878D82A}">
                    <a16:rowId xmlns:a16="http://schemas.microsoft.com/office/drawing/2014/main" val="10009"/>
                  </a:ext>
                </a:extLst>
              </a:tr>
              <a:tr h="396153">
                <a:tc>
                  <a:txBody>
                    <a:bodyPr/>
                    <a:lstStyle/>
                    <a:p>
                      <a:pPr algn="ctr"/>
                      <a:r>
                        <a:rPr lang="en-US" altLang="zh-CN" sz="1800" dirty="0"/>
                        <a:t>NEC SX/3</a:t>
                      </a:r>
                      <a:endParaRPr lang="zh-CN" altLang="en-US" sz="1800" dirty="0"/>
                    </a:p>
                  </a:txBody>
                  <a:tcPr marT="45717" marB="45717"/>
                </a:tc>
                <a:tc>
                  <a:txBody>
                    <a:bodyPr/>
                    <a:lstStyle/>
                    <a:p>
                      <a:pPr algn="ctr"/>
                      <a:r>
                        <a:rPr lang="en-US" altLang="zh-CN" sz="1800" dirty="0"/>
                        <a:t>1995</a:t>
                      </a:r>
                      <a:endParaRPr lang="zh-CN" altLang="en-US" sz="1800" dirty="0"/>
                    </a:p>
                  </a:txBody>
                  <a:tcPr marT="45717" marB="45717"/>
                </a:tc>
                <a:tc>
                  <a:txBody>
                    <a:bodyPr/>
                    <a:lstStyle/>
                    <a:p>
                      <a:pPr algn="ctr"/>
                      <a:r>
                        <a:rPr lang="en-US" altLang="zh-CN" sz="1800" dirty="0"/>
                        <a:t>400</a:t>
                      </a:r>
                      <a:endParaRPr lang="zh-CN" altLang="en-US" sz="1800" dirty="0"/>
                    </a:p>
                  </a:txBody>
                  <a:tcPr marT="45717" marB="45717"/>
                </a:tc>
                <a:tc>
                  <a:txBody>
                    <a:bodyPr/>
                    <a:lstStyle/>
                    <a:p>
                      <a:pPr algn="ctr"/>
                      <a:r>
                        <a:rPr lang="en-US" altLang="zh-CN" sz="1800" dirty="0"/>
                        <a:t>368</a:t>
                      </a:r>
                      <a:endParaRPr lang="zh-CN" altLang="en-US" sz="1800" dirty="0"/>
                    </a:p>
                  </a:txBody>
                  <a:tcPr marT="45717" marB="45717"/>
                </a:tc>
                <a:tc>
                  <a:txBody>
                    <a:bodyPr/>
                    <a:lstStyle/>
                    <a:p>
                      <a:pPr algn="ctr"/>
                      <a:r>
                        <a:rPr lang="en-US" altLang="zh-CN" sz="1800" dirty="0"/>
                        <a:t>2757</a:t>
                      </a:r>
                      <a:endParaRPr lang="zh-CN" altLang="en-US" sz="1800" dirty="0"/>
                    </a:p>
                  </a:txBody>
                  <a:tcPr marT="45717" marB="45717"/>
                </a:tc>
                <a:tc>
                  <a:txBody>
                    <a:bodyPr/>
                    <a:lstStyle/>
                    <a:p>
                      <a:pPr algn="ctr"/>
                      <a:r>
                        <a:rPr lang="en-US" altLang="zh-CN" sz="1800" dirty="0"/>
                        <a:t>25,600(4)</a:t>
                      </a:r>
                      <a:endParaRPr lang="zh-CN" altLang="en-US" sz="1800" dirty="0"/>
                    </a:p>
                  </a:txBody>
                  <a:tcPr marT="45717" marB="45717"/>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015977556"/>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70"/>
          <p:cNvSpPr>
            <a:spLocks noGrp="1"/>
          </p:cNvSpPr>
          <p:nvPr>
            <p:ph type="title"/>
          </p:nvPr>
        </p:nvSpPr>
        <p:spPr/>
        <p:txBody>
          <a:bodyPr>
            <a:normAutofit/>
          </a:bodyPr>
          <a:lstStyle/>
          <a:p>
            <a:r>
              <a:rPr lang="en-US" altLang="ko-KR" sz="3200"/>
              <a:t>Interleaved Vector Memory System</a:t>
            </a:r>
            <a:endParaRPr lang="en-US" altLang="zh-CN" sz="3200"/>
          </a:p>
        </p:txBody>
      </p:sp>
      <p:sp>
        <p:nvSpPr>
          <p:cNvPr id="72" name="日期占位符 71"/>
          <p:cNvSpPr>
            <a:spLocks noGrp="1"/>
          </p:cNvSpPr>
          <p:nvPr>
            <p:ph type="dt" sz="half" idx="10"/>
          </p:nvPr>
        </p:nvSpPr>
        <p:spPr/>
        <p:txBody>
          <a:bodyPr/>
          <a:lstStyle/>
          <a:p>
            <a:pPr>
              <a:defRPr/>
            </a:pPr>
            <a:fld id="{24251A9C-BF7D-4811-AD74-6DB908B1F20A}" type="datetime1">
              <a:rPr lang="en-US" altLang="zh-CN" smtClean="0"/>
              <a:t>4/21/20</a:t>
            </a:fld>
            <a:endParaRPr lang="zh-CN" altLang="en-US"/>
          </a:p>
        </p:txBody>
      </p:sp>
      <p:sp>
        <p:nvSpPr>
          <p:cNvPr id="73" name="页脚占位符 72"/>
          <p:cNvSpPr>
            <a:spLocks noGrp="1"/>
          </p:cNvSpPr>
          <p:nvPr>
            <p:ph type="ftr" sz="quarter" idx="11"/>
          </p:nvPr>
        </p:nvSpPr>
        <p:spPr/>
        <p:txBody>
          <a:bodyPr/>
          <a:lstStyle/>
          <a:p>
            <a:pPr>
              <a:defRPr/>
            </a:pPr>
            <a:r>
              <a:rPr lang="zh-CN" altLang="en-US"/>
              <a:t>中国科学技术大学</a:t>
            </a:r>
          </a:p>
        </p:txBody>
      </p:sp>
      <p:sp>
        <p:nvSpPr>
          <p:cNvPr id="79875" name="内容占位符 5"/>
          <p:cNvSpPr>
            <a:spLocks noGrp="1"/>
          </p:cNvSpPr>
          <p:nvPr>
            <p:ph idx="4294967295"/>
          </p:nvPr>
        </p:nvSpPr>
        <p:spPr>
          <a:xfrm>
            <a:off x="0" y="985838"/>
            <a:ext cx="7886700" cy="1276350"/>
          </a:xfrm>
        </p:spPr>
        <p:txBody>
          <a:bodyPr>
            <a:normAutofit lnSpcReduction="10000"/>
          </a:bodyPr>
          <a:lstStyle/>
          <a:p>
            <a:pPr eaLnBrk="1" hangingPunct="1">
              <a:lnSpc>
                <a:spcPct val="100000"/>
              </a:lnSpc>
              <a:spcBef>
                <a:spcPct val="0"/>
              </a:spcBef>
            </a:pPr>
            <a:r>
              <a:rPr lang="en-US" altLang="ko-KR" sz="1800" dirty="0">
                <a:latin typeface="Verdana" panose="020B0604030504040204" pitchFamily="34" charset="0"/>
                <a:ea typeface="Gulim" pitchFamily="34" charset="-127"/>
              </a:rPr>
              <a:t>Cray-1, 16 banks, 4 cycle bank busy time, 12 cycle latency</a:t>
            </a:r>
            <a:endParaRPr lang="en-US" altLang="ko-KR" sz="1800" i="1" dirty="0">
              <a:latin typeface="Verdana" panose="020B0604030504040204" pitchFamily="34" charset="0"/>
              <a:ea typeface="Gulim" pitchFamily="34" charset="-127"/>
            </a:endParaRPr>
          </a:p>
          <a:p>
            <a:pPr lvl="1" eaLnBrk="1" hangingPunct="1">
              <a:lnSpc>
                <a:spcPct val="100000"/>
              </a:lnSpc>
              <a:spcBef>
                <a:spcPct val="0"/>
              </a:spcBef>
            </a:pPr>
            <a:r>
              <a:rPr lang="en-US" altLang="ko-KR" sz="1600" i="1" dirty="0">
                <a:latin typeface="Verdana" panose="020B0604030504040204" pitchFamily="34" charset="0"/>
                <a:ea typeface="Gulim" pitchFamily="34" charset="-127"/>
              </a:rPr>
              <a:t>Bank busy time</a:t>
            </a:r>
            <a:r>
              <a:rPr lang="en-US" altLang="ko-KR" sz="1600" dirty="0">
                <a:latin typeface="Verdana" panose="020B0604030504040204" pitchFamily="34" charset="0"/>
                <a:ea typeface="Gulim" pitchFamily="34" charset="-127"/>
              </a:rPr>
              <a:t>: Time before bank ready to accept next request</a:t>
            </a:r>
          </a:p>
          <a:p>
            <a:pPr lvl="1" eaLnBrk="1" hangingPunct="1">
              <a:lnSpc>
                <a:spcPct val="100000"/>
              </a:lnSpc>
              <a:spcBef>
                <a:spcPct val="0"/>
              </a:spcBef>
            </a:pPr>
            <a:r>
              <a:rPr lang="en-US" altLang="zh-CN" sz="1600" i="1" dirty="0">
                <a:latin typeface="Verdana" panose="020B0604030504040204" pitchFamily="34" charset="0"/>
                <a:ea typeface="Gulim" pitchFamily="34" charset="-127"/>
              </a:rPr>
              <a:t>If stride = 1 &amp; consecutive elements interleaved across banks &amp; number of banks &gt;= bank latency, then can sustain 1 element/cycle throughput</a:t>
            </a:r>
            <a:endParaRPr lang="en-US" altLang="ko-KR" sz="1600" dirty="0">
              <a:latin typeface="Verdana" panose="020B0604030504040204" pitchFamily="34" charset="0"/>
              <a:ea typeface="Gulim" pitchFamily="34" charset="-127"/>
            </a:endParaRPr>
          </a:p>
        </p:txBody>
      </p:sp>
      <p:grpSp>
        <p:nvGrpSpPr>
          <p:cNvPr id="79879" name="Group 69"/>
          <p:cNvGrpSpPr>
            <a:grpSpLocks/>
          </p:cNvGrpSpPr>
          <p:nvPr/>
        </p:nvGrpSpPr>
        <p:grpSpPr bwMode="auto">
          <a:xfrm>
            <a:off x="528638" y="2732088"/>
            <a:ext cx="8204200" cy="3392487"/>
            <a:chOff x="240" y="1644"/>
            <a:chExt cx="5424" cy="2456"/>
          </a:xfrm>
        </p:grpSpPr>
        <p:grpSp>
          <p:nvGrpSpPr>
            <p:cNvPr id="79880" name="Group 4"/>
            <p:cNvGrpSpPr>
              <a:grpSpLocks/>
            </p:cNvGrpSpPr>
            <p:nvPr/>
          </p:nvGrpSpPr>
          <p:grpSpPr bwMode="auto">
            <a:xfrm>
              <a:off x="240" y="2024"/>
              <a:ext cx="4616" cy="1895"/>
              <a:chOff x="524" y="2016"/>
              <a:chExt cx="4616" cy="1895"/>
            </a:xfrm>
          </p:grpSpPr>
          <p:sp>
            <p:nvSpPr>
              <p:cNvPr id="79907" name="Rectangle 5"/>
              <p:cNvSpPr>
                <a:spLocks noChangeArrowheads="1"/>
              </p:cNvSpPr>
              <p:nvPr/>
            </p:nvSpPr>
            <p:spPr bwMode="auto">
              <a:xfrm>
                <a:off x="524"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dirty="0">
                    <a:latin typeface="Verdana" panose="020B0604030504040204" pitchFamily="34" charset="0"/>
                    <a:ea typeface="Gulim" pitchFamily="34" charset="-127"/>
                  </a:rPr>
                  <a:t>0</a:t>
                </a:r>
              </a:p>
            </p:txBody>
          </p:sp>
          <p:sp>
            <p:nvSpPr>
              <p:cNvPr id="79908" name="Rectangle 6"/>
              <p:cNvSpPr>
                <a:spLocks noChangeArrowheads="1"/>
              </p:cNvSpPr>
              <p:nvPr/>
            </p:nvSpPr>
            <p:spPr bwMode="auto">
              <a:xfrm>
                <a:off x="816"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1</a:t>
                </a:r>
              </a:p>
            </p:txBody>
          </p:sp>
          <p:sp>
            <p:nvSpPr>
              <p:cNvPr id="79909" name="Rectangle 7"/>
              <p:cNvSpPr>
                <a:spLocks noChangeArrowheads="1"/>
              </p:cNvSpPr>
              <p:nvPr/>
            </p:nvSpPr>
            <p:spPr bwMode="auto">
              <a:xfrm>
                <a:off x="1104"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2</a:t>
                </a:r>
              </a:p>
            </p:txBody>
          </p:sp>
          <p:sp>
            <p:nvSpPr>
              <p:cNvPr id="79910" name="Rectangle 8"/>
              <p:cNvSpPr>
                <a:spLocks noChangeArrowheads="1"/>
              </p:cNvSpPr>
              <p:nvPr/>
            </p:nvSpPr>
            <p:spPr bwMode="auto">
              <a:xfrm>
                <a:off x="1392"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3</a:t>
                </a:r>
              </a:p>
            </p:txBody>
          </p:sp>
          <p:sp>
            <p:nvSpPr>
              <p:cNvPr id="79911" name="Rectangle 9"/>
              <p:cNvSpPr>
                <a:spLocks noChangeArrowheads="1"/>
              </p:cNvSpPr>
              <p:nvPr/>
            </p:nvSpPr>
            <p:spPr bwMode="auto">
              <a:xfrm>
                <a:off x="1676"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dirty="0">
                    <a:latin typeface="Verdana" panose="020B0604030504040204" pitchFamily="34" charset="0"/>
                    <a:ea typeface="Gulim" pitchFamily="34" charset="-127"/>
                  </a:rPr>
                  <a:t>4</a:t>
                </a:r>
              </a:p>
            </p:txBody>
          </p:sp>
          <p:sp>
            <p:nvSpPr>
              <p:cNvPr id="79912" name="Rectangle 10"/>
              <p:cNvSpPr>
                <a:spLocks noChangeArrowheads="1"/>
              </p:cNvSpPr>
              <p:nvPr/>
            </p:nvSpPr>
            <p:spPr bwMode="auto">
              <a:xfrm>
                <a:off x="1968"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5</a:t>
                </a:r>
              </a:p>
            </p:txBody>
          </p:sp>
          <p:sp>
            <p:nvSpPr>
              <p:cNvPr id="79913" name="Rectangle 11"/>
              <p:cNvSpPr>
                <a:spLocks noChangeArrowheads="1"/>
              </p:cNvSpPr>
              <p:nvPr/>
            </p:nvSpPr>
            <p:spPr bwMode="auto">
              <a:xfrm>
                <a:off x="2256"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6</a:t>
                </a:r>
              </a:p>
            </p:txBody>
          </p:sp>
          <p:sp>
            <p:nvSpPr>
              <p:cNvPr id="79914" name="Rectangle 12"/>
              <p:cNvSpPr>
                <a:spLocks noChangeArrowheads="1"/>
              </p:cNvSpPr>
              <p:nvPr/>
            </p:nvSpPr>
            <p:spPr bwMode="auto">
              <a:xfrm>
                <a:off x="2544"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7</a:t>
                </a:r>
              </a:p>
            </p:txBody>
          </p:sp>
          <p:sp>
            <p:nvSpPr>
              <p:cNvPr id="79915" name="Rectangle 13"/>
              <p:cNvSpPr>
                <a:spLocks noChangeArrowheads="1"/>
              </p:cNvSpPr>
              <p:nvPr/>
            </p:nvSpPr>
            <p:spPr bwMode="auto">
              <a:xfrm>
                <a:off x="2828"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8</a:t>
                </a:r>
              </a:p>
            </p:txBody>
          </p:sp>
          <p:sp>
            <p:nvSpPr>
              <p:cNvPr id="79916" name="Rectangle 14"/>
              <p:cNvSpPr>
                <a:spLocks noChangeArrowheads="1"/>
              </p:cNvSpPr>
              <p:nvPr/>
            </p:nvSpPr>
            <p:spPr bwMode="auto">
              <a:xfrm>
                <a:off x="3120"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9</a:t>
                </a:r>
              </a:p>
            </p:txBody>
          </p:sp>
          <p:sp>
            <p:nvSpPr>
              <p:cNvPr id="79917" name="Rectangle 15"/>
              <p:cNvSpPr>
                <a:spLocks noChangeArrowheads="1"/>
              </p:cNvSpPr>
              <p:nvPr/>
            </p:nvSpPr>
            <p:spPr bwMode="auto">
              <a:xfrm>
                <a:off x="3408"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A</a:t>
                </a:r>
              </a:p>
            </p:txBody>
          </p:sp>
          <p:sp>
            <p:nvSpPr>
              <p:cNvPr id="79918" name="Rectangle 16"/>
              <p:cNvSpPr>
                <a:spLocks noChangeArrowheads="1"/>
              </p:cNvSpPr>
              <p:nvPr/>
            </p:nvSpPr>
            <p:spPr bwMode="auto">
              <a:xfrm>
                <a:off x="3696"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B</a:t>
                </a:r>
              </a:p>
            </p:txBody>
          </p:sp>
          <p:sp>
            <p:nvSpPr>
              <p:cNvPr id="79919" name="Rectangle 17"/>
              <p:cNvSpPr>
                <a:spLocks noChangeArrowheads="1"/>
              </p:cNvSpPr>
              <p:nvPr/>
            </p:nvSpPr>
            <p:spPr bwMode="auto">
              <a:xfrm>
                <a:off x="3980"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C</a:t>
                </a:r>
              </a:p>
            </p:txBody>
          </p:sp>
          <p:sp>
            <p:nvSpPr>
              <p:cNvPr id="79920" name="Rectangle 18"/>
              <p:cNvSpPr>
                <a:spLocks noChangeArrowheads="1"/>
              </p:cNvSpPr>
              <p:nvPr/>
            </p:nvSpPr>
            <p:spPr bwMode="auto">
              <a:xfrm>
                <a:off x="4272"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D</a:t>
                </a:r>
              </a:p>
            </p:txBody>
          </p:sp>
          <p:sp>
            <p:nvSpPr>
              <p:cNvPr id="79921" name="Rectangle 19"/>
              <p:cNvSpPr>
                <a:spLocks noChangeArrowheads="1"/>
              </p:cNvSpPr>
              <p:nvPr/>
            </p:nvSpPr>
            <p:spPr bwMode="auto">
              <a:xfrm>
                <a:off x="4560"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E</a:t>
                </a:r>
              </a:p>
            </p:txBody>
          </p:sp>
          <p:sp>
            <p:nvSpPr>
              <p:cNvPr id="79922" name="Rectangle 20"/>
              <p:cNvSpPr>
                <a:spLocks noChangeArrowheads="1"/>
              </p:cNvSpPr>
              <p:nvPr/>
            </p:nvSpPr>
            <p:spPr bwMode="auto">
              <a:xfrm>
                <a:off x="4848" y="3072"/>
                <a:ext cx="292" cy="839"/>
              </a:xfrm>
              <a:prstGeom prst="rect">
                <a:avLst/>
              </a:prstGeom>
              <a:solidFill>
                <a:srgbClr val="FFFFFF"/>
              </a:solidFill>
              <a:ln w="12700">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Verdana" panose="020B0604030504040204" pitchFamily="34" charset="0"/>
                    <a:ea typeface="Gulim" pitchFamily="34" charset="-127"/>
                  </a:rPr>
                  <a:t>F</a:t>
                </a:r>
              </a:p>
            </p:txBody>
          </p:sp>
          <p:grpSp>
            <p:nvGrpSpPr>
              <p:cNvPr id="79923" name="Group 21"/>
              <p:cNvGrpSpPr>
                <a:grpSpLocks/>
              </p:cNvGrpSpPr>
              <p:nvPr/>
            </p:nvGrpSpPr>
            <p:grpSpPr bwMode="auto">
              <a:xfrm>
                <a:off x="2544" y="2452"/>
                <a:ext cx="626" cy="233"/>
                <a:chOff x="1536" y="2164"/>
                <a:chExt cx="626" cy="233"/>
              </a:xfrm>
            </p:grpSpPr>
            <p:sp>
              <p:nvSpPr>
                <p:cNvPr id="79941" name="Rectangle 22"/>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79942" name="Freeform 23"/>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79943" name="Line 24"/>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79924" name="Line 25"/>
              <p:cNvSpPr>
                <a:spLocks noChangeShapeType="1"/>
              </p:cNvSpPr>
              <p:nvPr/>
            </p:nvSpPr>
            <p:spPr bwMode="auto">
              <a:xfrm flipV="1">
                <a:off x="672" y="2592"/>
                <a:ext cx="2112"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9925" name="Line 26"/>
              <p:cNvSpPr>
                <a:spLocks noChangeShapeType="1"/>
              </p:cNvSpPr>
              <p:nvPr/>
            </p:nvSpPr>
            <p:spPr bwMode="auto">
              <a:xfrm flipV="1">
                <a:off x="1008" y="2592"/>
                <a:ext cx="1776"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9926" name="Line 27"/>
              <p:cNvSpPr>
                <a:spLocks noChangeShapeType="1"/>
              </p:cNvSpPr>
              <p:nvPr/>
            </p:nvSpPr>
            <p:spPr bwMode="auto">
              <a:xfrm flipV="1">
                <a:off x="1248" y="2592"/>
                <a:ext cx="1536"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9927" name="Line 28"/>
              <p:cNvSpPr>
                <a:spLocks noChangeShapeType="1"/>
              </p:cNvSpPr>
              <p:nvPr/>
            </p:nvSpPr>
            <p:spPr bwMode="auto">
              <a:xfrm flipV="1">
                <a:off x="1536" y="2592"/>
                <a:ext cx="1248"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9928" name="Line 29"/>
              <p:cNvSpPr>
                <a:spLocks noChangeShapeType="1"/>
              </p:cNvSpPr>
              <p:nvPr/>
            </p:nvSpPr>
            <p:spPr bwMode="auto">
              <a:xfrm flipV="1">
                <a:off x="1824" y="2592"/>
                <a:ext cx="960"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9929" name="Line 30"/>
              <p:cNvSpPr>
                <a:spLocks noChangeShapeType="1"/>
              </p:cNvSpPr>
              <p:nvPr/>
            </p:nvSpPr>
            <p:spPr bwMode="auto">
              <a:xfrm flipV="1">
                <a:off x="2112" y="2592"/>
                <a:ext cx="672"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9930" name="Line 31"/>
              <p:cNvSpPr>
                <a:spLocks noChangeShapeType="1"/>
              </p:cNvSpPr>
              <p:nvPr/>
            </p:nvSpPr>
            <p:spPr bwMode="auto">
              <a:xfrm flipV="1">
                <a:off x="2400" y="2592"/>
                <a:ext cx="384"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9931" name="Line 32"/>
              <p:cNvSpPr>
                <a:spLocks noChangeShapeType="1"/>
              </p:cNvSpPr>
              <p:nvPr/>
            </p:nvSpPr>
            <p:spPr bwMode="auto">
              <a:xfrm flipV="1">
                <a:off x="2688" y="2592"/>
                <a:ext cx="96"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9932" name="Line 33"/>
              <p:cNvSpPr>
                <a:spLocks noChangeShapeType="1"/>
              </p:cNvSpPr>
              <p:nvPr/>
            </p:nvSpPr>
            <p:spPr bwMode="auto">
              <a:xfrm flipH="1" flipV="1">
                <a:off x="2784" y="2592"/>
                <a:ext cx="192"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9933" name="Line 34"/>
              <p:cNvSpPr>
                <a:spLocks noChangeShapeType="1"/>
              </p:cNvSpPr>
              <p:nvPr/>
            </p:nvSpPr>
            <p:spPr bwMode="auto">
              <a:xfrm flipH="1" flipV="1">
                <a:off x="2784" y="2592"/>
                <a:ext cx="480"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9934" name="Line 35"/>
              <p:cNvSpPr>
                <a:spLocks noChangeShapeType="1"/>
              </p:cNvSpPr>
              <p:nvPr/>
            </p:nvSpPr>
            <p:spPr bwMode="auto">
              <a:xfrm flipH="1" flipV="1">
                <a:off x="2784" y="2592"/>
                <a:ext cx="768"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9935" name="Line 36"/>
              <p:cNvSpPr>
                <a:spLocks noChangeShapeType="1"/>
              </p:cNvSpPr>
              <p:nvPr/>
            </p:nvSpPr>
            <p:spPr bwMode="auto">
              <a:xfrm flipH="1" flipV="1">
                <a:off x="2784" y="2592"/>
                <a:ext cx="1056"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9936" name="Line 37"/>
              <p:cNvSpPr>
                <a:spLocks noChangeShapeType="1"/>
              </p:cNvSpPr>
              <p:nvPr/>
            </p:nvSpPr>
            <p:spPr bwMode="auto">
              <a:xfrm flipH="1" flipV="1">
                <a:off x="2784" y="2592"/>
                <a:ext cx="1344"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9937" name="Line 38"/>
              <p:cNvSpPr>
                <a:spLocks noChangeShapeType="1"/>
              </p:cNvSpPr>
              <p:nvPr/>
            </p:nvSpPr>
            <p:spPr bwMode="auto">
              <a:xfrm flipH="1" flipV="1">
                <a:off x="2784" y="2592"/>
                <a:ext cx="1632"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9938" name="Line 39"/>
              <p:cNvSpPr>
                <a:spLocks noChangeShapeType="1"/>
              </p:cNvSpPr>
              <p:nvPr/>
            </p:nvSpPr>
            <p:spPr bwMode="auto">
              <a:xfrm flipH="1" flipV="1">
                <a:off x="2784" y="2592"/>
                <a:ext cx="1920"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9939" name="Line 40"/>
              <p:cNvSpPr>
                <a:spLocks noChangeShapeType="1"/>
              </p:cNvSpPr>
              <p:nvPr/>
            </p:nvSpPr>
            <p:spPr bwMode="auto">
              <a:xfrm flipH="1" flipV="1">
                <a:off x="2784" y="2592"/>
                <a:ext cx="2208"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9940" name="Line 41"/>
              <p:cNvSpPr>
                <a:spLocks noChangeShapeType="1"/>
              </p:cNvSpPr>
              <p:nvPr/>
            </p:nvSpPr>
            <p:spPr bwMode="auto">
              <a:xfrm flipH="1">
                <a:off x="2784" y="2016"/>
                <a:ext cx="0" cy="528"/>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79881" name="Freeform 42"/>
            <p:cNvSpPr>
              <a:spLocks/>
            </p:cNvSpPr>
            <p:nvPr/>
          </p:nvSpPr>
          <p:spPr bwMode="auto">
            <a:xfrm>
              <a:off x="4848" y="2312"/>
              <a:ext cx="576" cy="240"/>
            </a:xfrm>
            <a:custGeom>
              <a:avLst/>
              <a:gdLst>
                <a:gd name="T0" fmla="*/ 0 w 576"/>
                <a:gd name="T1" fmla="*/ 0 h 672"/>
                <a:gd name="T2" fmla="*/ 144 w 576"/>
                <a:gd name="T3" fmla="*/ 0 h 672"/>
                <a:gd name="T4" fmla="*/ 450 w 576"/>
                <a:gd name="T5" fmla="*/ 0 h 672"/>
                <a:gd name="T6" fmla="*/ 576 w 576"/>
                <a:gd name="T7" fmla="*/ 0 h 672"/>
                <a:gd name="T8" fmla="*/ 336 w 576"/>
                <a:gd name="T9" fmla="*/ 0 h 672"/>
                <a:gd name="T10" fmla="*/ 288 w 576"/>
                <a:gd name="T11" fmla="*/ 0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79882" name="Line 43"/>
            <p:cNvSpPr>
              <a:spLocks noChangeShapeType="1"/>
            </p:cNvSpPr>
            <p:nvPr/>
          </p:nvSpPr>
          <p:spPr bwMode="auto">
            <a:xfrm>
              <a:off x="5136" y="2552"/>
              <a:ext cx="1"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79883" name="Group 44"/>
            <p:cNvGrpSpPr>
              <a:grpSpLocks/>
            </p:cNvGrpSpPr>
            <p:nvPr/>
          </p:nvGrpSpPr>
          <p:grpSpPr bwMode="auto">
            <a:xfrm>
              <a:off x="4752" y="2028"/>
              <a:ext cx="338" cy="233"/>
              <a:chOff x="1536" y="2164"/>
              <a:chExt cx="626" cy="233"/>
            </a:xfrm>
          </p:grpSpPr>
          <p:sp>
            <p:nvSpPr>
              <p:cNvPr id="79904" name="Rectangle 45"/>
              <p:cNvSpPr>
                <a:spLocks noChangeArrowheads="1"/>
              </p:cNvSpPr>
              <p:nvPr/>
            </p:nvSpPr>
            <p:spPr bwMode="auto">
              <a:xfrm>
                <a:off x="1536" y="2164"/>
                <a:ext cx="2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79905" name="Freeform 46"/>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79906" name="Line 4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79884" name="Group 48"/>
            <p:cNvGrpSpPr>
              <a:grpSpLocks/>
            </p:cNvGrpSpPr>
            <p:nvPr/>
          </p:nvGrpSpPr>
          <p:grpSpPr bwMode="auto">
            <a:xfrm>
              <a:off x="5184" y="2028"/>
              <a:ext cx="338" cy="233"/>
              <a:chOff x="1536" y="2164"/>
              <a:chExt cx="626" cy="233"/>
            </a:xfrm>
          </p:grpSpPr>
          <p:sp>
            <p:nvSpPr>
              <p:cNvPr id="79901" name="Rectangle 49"/>
              <p:cNvSpPr>
                <a:spLocks noChangeArrowheads="1"/>
              </p:cNvSpPr>
              <p:nvPr/>
            </p:nvSpPr>
            <p:spPr bwMode="auto">
              <a:xfrm>
                <a:off x="1536" y="2164"/>
                <a:ext cx="2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79902" name="Freeform 50"/>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79903" name="Line 51"/>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79885" name="Line 52"/>
            <p:cNvSpPr>
              <a:spLocks noChangeShapeType="1"/>
            </p:cNvSpPr>
            <p:nvPr/>
          </p:nvSpPr>
          <p:spPr bwMode="auto">
            <a:xfrm flipH="1">
              <a:off x="4944" y="2168"/>
              <a:ext cx="1"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9886" name="Line 53"/>
            <p:cNvSpPr>
              <a:spLocks noChangeShapeType="1"/>
            </p:cNvSpPr>
            <p:nvPr/>
          </p:nvSpPr>
          <p:spPr bwMode="auto">
            <a:xfrm>
              <a:off x="5328" y="2168"/>
              <a:ext cx="1"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9887" name="Text Box 54"/>
            <p:cNvSpPr txBox="1">
              <a:spLocks noChangeArrowheads="1"/>
            </p:cNvSpPr>
            <p:nvPr/>
          </p:nvSpPr>
          <p:spPr bwMode="auto">
            <a:xfrm>
              <a:off x="4992" y="2392"/>
              <a:ext cx="24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dirty="0">
                  <a:latin typeface="Verdana" panose="020B0604030504040204" pitchFamily="34" charset="0"/>
                  <a:ea typeface="Gulim" pitchFamily="34" charset="-127"/>
                </a:rPr>
                <a:t>+</a:t>
              </a:r>
            </a:p>
          </p:txBody>
        </p:sp>
        <p:grpSp>
          <p:nvGrpSpPr>
            <p:cNvPr id="79888" name="Group 55"/>
            <p:cNvGrpSpPr>
              <a:grpSpLocks/>
            </p:cNvGrpSpPr>
            <p:nvPr/>
          </p:nvGrpSpPr>
          <p:grpSpPr bwMode="auto">
            <a:xfrm>
              <a:off x="4992" y="2604"/>
              <a:ext cx="338" cy="233"/>
              <a:chOff x="1536" y="2164"/>
              <a:chExt cx="626" cy="233"/>
            </a:xfrm>
          </p:grpSpPr>
          <p:sp>
            <p:nvSpPr>
              <p:cNvPr id="79898" name="Rectangle 56"/>
              <p:cNvSpPr>
                <a:spLocks noChangeArrowheads="1"/>
              </p:cNvSpPr>
              <p:nvPr/>
            </p:nvSpPr>
            <p:spPr bwMode="auto">
              <a:xfrm>
                <a:off x="1536" y="2164"/>
                <a:ext cx="2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79899" name="Freeform 57"/>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79900" name="Line 58"/>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79889" name="Freeform 59"/>
            <p:cNvSpPr>
              <a:spLocks/>
            </p:cNvSpPr>
            <p:nvPr/>
          </p:nvSpPr>
          <p:spPr bwMode="auto">
            <a:xfrm>
              <a:off x="4560" y="2196"/>
              <a:ext cx="576" cy="233"/>
            </a:xfrm>
            <a:custGeom>
              <a:avLst/>
              <a:gdLst>
                <a:gd name="T0" fmla="*/ 576 w 576"/>
                <a:gd name="T1" fmla="*/ 0 h 576"/>
                <a:gd name="T2" fmla="*/ 0 w 576"/>
                <a:gd name="T3" fmla="*/ 0 h 576"/>
                <a:gd name="T4" fmla="*/ 0 w 576"/>
                <a:gd name="T5" fmla="*/ 0 h 576"/>
                <a:gd name="T6" fmla="*/ 288 w 576"/>
                <a:gd name="T7" fmla="*/ 0 h 576"/>
                <a:gd name="T8" fmla="*/ 288 w 576"/>
                <a:gd name="T9" fmla="*/ 0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576">
                  <a:moveTo>
                    <a:pt x="576" y="576"/>
                  </a:moveTo>
                  <a:lnTo>
                    <a:pt x="0" y="576"/>
                  </a:lnTo>
                  <a:lnTo>
                    <a:pt x="0" y="0"/>
                  </a:lnTo>
                  <a:lnTo>
                    <a:pt x="288" y="0"/>
                  </a:lnTo>
                  <a:lnTo>
                    <a:pt x="288" y="96"/>
                  </a:lnTo>
                </a:path>
              </a:pathLst>
            </a:custGeom>
            <a:noFill/>
            <a:ln w="127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79890" name="Line 60"/>
            <p:cNvSpPr>
              <a:spLocks noChangeShapeType="1"/>
            </p:cNvSpPr>
            <p:nvPr/>
          </p:nvSpPr>
          <p:spPr bwMode="auto">
            <a:xfrm>
              <a:off x="4992" y="1832"/>
              <a:ext cx="1"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9891" name="Line 61"/>
            <p:cNvSpPr>
              <a:spLocks noChangeShapeType="1"/>
            </p:cNvSpPr>
            <p:nvPr/>
          </p:nvSpPr>
          <p:spPr bwMode="auto">
            <a:xfrm>
              <a:off x="5328" y="1832"/>
              <a:ext cx="1"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9892" name="Text Box 62"/>
            <p:cNvSpPr txBox="1">
              <a:spLocks noChangeArrowheads="1"/>
            </p:cNvSpPr>
            <p:nvPr/>
          </p:nvSpPr>
          <p:spPr bwMode="auto">
            <a:xfrm>
              <a:off x="4512" y="1644"/>
              <a:ext cx="60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i="1">
                  <a:latin typeface="Verdana" panose="020B0604030504040204" pitchFamily="34" charset="0"/>
                  <a:ea typeface="Gulim" pitchFamily="34" charset="-127"/>
                </a:rPr>
                <a:t>Base</a:t>
              </a:r>
            </a:p>
          </p:txBody>
        </p:sp>
        <p:sp>
          <p:nvSpPr>
            <p:cNvPr id="79893" name="Text Box 63"/>
            <p:cNvSpPr txBox="1">
              <a:spLocks noChangeArrowheads="1"/>
            </p:cNvSpPr>
            <p:nvPr/>
          </p:nvSpPr>
          <p:spPr bwMode="auto">
            <a:xfrm>
              <a:off x="4992" y="1644"/>
              <a:ext cx="67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i="1">
                  <a:latin typeface="Verdana" panose="020B0604030504040204" pitchFamily="34" charset="0"/>
                  <a:ea typeface="Gulim" pitchFamily="34" charset="-127"/>
                </a:rPr>
                <a:t>Stride</a:t>
              </a:r>
            </a:p>
          </p:txBody>
        </p:sp>
        <p:sp>
          <p:nvSpPr>
            <p:cNvPr id="79894" name="Freeform 64"/>
            <p:cNvSpPr>
              <a:spLocks/>
            </p:cNvSpPr>
            <p:nvPr/>
          </p:nvSpPr>
          <p:spPr bwMode="auto">
            <a:xfrm>
              <a:off x="4848" y="3012"/>
              <a:ext cx="116" cy="233"/>
            </a:xfrm>
            <a:custGeom>
              <a:avLst/>
              <a:gdLst>
                <a:gd name="T0" fmla="*/ 0 w 288"/>
                <a:gd name="T1" fmla="*/ 0 h 768"/>
                <a:gd name="T2" fmla="*/ 0 w 288"/>
                <a:gd name="T3" fmla="*/ 0 h 768"/>
                <a:gd name="T4" fmla="*/ 0 w 288"/>
                <a:gd name="T5" fmla="*/ 0 h 768"/>
                <a:gd name="T6" fmla="*/ 0 60000 65536"/>
                <a:gd name="T7" fmla="*/ 0 60000 65536"/>
                <a:gd name="T8" fmla="*/ 0 60000 65536"/>
              </a:gdLst>
              <a:ahLst/>
              <a:cxnLst>
                <a:cxn ang="T6">
                  <a:pos x="T0" y="T1"/>
                </a:cxn>
                <a:cxn ang="T7">
                  <a:pos x="T2" y="T3"/>
                </a:cxn>
                <a:cxn ang="T8">
                  <a:pos x="T4" y="T5"/>
                </a:cxn>
              </a:cxnLst>
              <a:rect l="0" t="0" r="r" b="b"/>
              <a:pathLst>
                <a:path w="288" h="768">
                  <a:moveTo>
                    <a:pt x="288" y="0"/>
                  </a:moveTo>
                  <a:lnTo>
                    <a:pt x="288" y="768"/>
                  </a:lnTo>
                  <a:lnTo>
                    <a:pt x="0" y="768"/>
                  </a:lnTo>
                </a:path>
              </a:pathLst>
            </a:custGeom>
            <a:noFill/>
            <a:ln w="127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79895" name="Text Box 65"/>
            <p:cNvSpPr txBox="1">
              <a:spLocks noChangeArrowheads="1"/>
            </p:cNvSpPr>
            <p:nvPr/>
          </p:nvSpPr>
          <p:spPr bwMode="auto">
            <a:xfrm>
              <a:off x="1785" y="1729"/>
              <a:ext cx="123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600" i="1">
                  <a:latin typeface="Verdana" panose="020B0604030504040204" pitchFamily="34" charset="0"/>
                  <a:ea typeface="Gulim" pitchFamily="34" charset="-127"/>
                </a:rPr>
                <a:t>Vector Registers</a:t>
              </a:r>
            </a:p>
          </p:txBody>
        </p:sp>
        <p:sp>
          <p:nvSpPr>
            <p:cNvPr id="79896" name="Text Box 66"/>
            <p:cNvSpPr txBox="1">
              <a:spLocks noChangeArrowheads="1"/>
            </p:cNvSpPr>
            <p:nvPr/>
          </p:nvSpPr>
          <p:spPr bwMode="auto">
            <a:xfrm>
              <a:off x="1983" y="3877"/>
              <a:ext cx="100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i="1">
                  <a:latin typeface="Verdana" panose="020B0604030504040204" pitchFamily="34" charset="0"/>
                  <a:ea typeface="Gulim" pitchFamily="34" charset="-127"/>
                </a:rPr>
                <a:t>Memory Banks</a:t>
              </a:r>
            </a:p>
          </p:txBody>
        </p:sp>
        <p:sp>
          <p:nvSpPr>
            <p:cNvPr id="79897" name="Text Box 67"/>
            <p:cNvSpPr txBox="1">
              <a:spLocks noChangeArrowheads="1"/>
            </p:cNvSpPr>
            <p:nvPr/>
          </p:nvSpPr>
          <p:spPr bwMode="auto">
            <a:xfrm>
              <a:off x="3504" y="2132"/>
              <a:ext cx="1008"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i="1">
                  <a:latin typeface="Verdana" panose="020B0604030504040204" pitchFamily="34" charset="0"/>
                  <a:ea typeface="Gulim" pitchFamily="34" charset="-127"/>
                </a:rPr>
                <a:t>Address Generator</a:t>
              </a:r>
            </a:p>
          </p:txBody>
        </p:sp>
      </p:grpSp>
      <p:sp>
        <p:nvSpPr>
          <p:cNvPr id="2" name="灯片编号占位符 1"/>
          <p:cNvSpPr>
            <a:spLocks noGrp="1"/>
          </p:cNvSpPr>
          <p:nvPr>
            <p:ph type="sldNum" sz="quarter" idx="12"/>
          </p:nvPr>
        </p:nvSpPr>
        <p:spPr/>
        <p:txBody>
          <a:bodyPr/>
          <a:lstStyle/>
          <a:p>
            <a:fld id="{8BD4F407-B401-4F27-B84C-F4D1FCFDF361}" type="slidenum">
              <a:rPr lang="zh-CN" altLang="en-US" smtClean="0"/>
              <a:pPr/>
              <a:t>43</a:t>
            </a:fld>
            <a:endParaRPr lang="zh-CN" altLang="en-US"/>
          </a:p>
        </p:txBody>
      </p:sp>
    </p:spTree>
    <p:extLst>
      <p:ext uri="{BB962C8B-B14F-4D97-AF65-F5344CB8AC3E}">
        <p14:creationId xmlns:p14="http://schemas.microsoft.com/office/powerpoint/2010/main" val="2561599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3" name="矩形 7"/>
          <p:cNvSpPr>
            <a:spLocks noChangeArrowheads="1"/>
          </p:cNvSpPr>
          <p:nvPr/>
        </p:nvSpPr>
        <p:spPr bwMode="auto">
          <a:xfrm>
            <a:off x="269567" y="1134324"/>
            <a:ext cx="857567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3200" b="1" dirty="0">
                <a:latin typeface="+mn-lt"/>
                <a:ea typeface="宋体" panose="02010600030101010101" pitchFamily="2" charset="-122"/>
              </a:rPr>
              <a:t>Example(</a:t>
            </a:r>
            <a:r>
              <a:rPr lang="en-US" altLang="zh-CN" sz="3200" b="1" dirty="0" err="1">
                <a:latin typeface="+mn-lt"/>
                <a:ea typeface="宋体" panose="02010600030101010101" pitchFamily="2" charset="-122"/>
              </a:rPr>
              <a:t>AppF</a:t>
            </a:r>
            <a:r>
              <a:rPr lang="en-US" altLang="zh-CN" sz="3200" b="1" dirty="0">
                <a:latin typeface="+mn-lt"/>
                <a:ea typeface="宋体" panose="02010600030101010101" pitchFamily="2" charset="-122"/>
              </a:rPr>
              <a:t> F-15) </a:t>
            </a:r>
            <a:r>
              <a:rPr lang="en-US" altLang="zh-CN" sz="3200" dirty="0">
                <a:latin typeface="+mn-lt"/>
                <a:ea typeface="宋体" panose="02010600030101010101" pitchFamily="2" charset="-122"/>
              </a:rPr>
              <a:t>Suppose we want to fetch a vector of 64 elements starting at byte address 136,and a memory access takes 6 clocks. How many memory banks must we have to support one fetch per clock cycle? With what addresses are the banks accessed? When will the various elements arrive at the CPU?</a:t>
            </a:r>
            <a:endParaRPr lang="zh-CN" altLang="en-US" sz="3200" dirty="0">
              <a:latin typeface="+mn-lt"/>
              <a:ea typeface="宋体" panose="02010600030101010101" pitchFamily="2" charset="-122"/>
            </a:endParaRPr>
          </a:p>
        </p:txBody>
      </p:sp>
      <p:sp>
        <p:nvSpPr>
          <p:cNvPr id="7" name="日期占位符 6"/>
          <p:cNvSpPr>
            <a:spLocks noGrp="1"/>
          </p:cNvSpPr>
          <p:nvPr>
            <p:ph type="dt" sz="half" idx="10"/>
          </p:nvPr>
        </p:nvSpPr>
        <p:spPr/>
        <p:txBody>
          <a:bodyPr/>
          <a:lstStyle/>
          <a:p>
            <a:fld id="{A25EF456-DC58-4072-BB45-0AACDBBBA0FA}" type="datetime1">
              <a:rPr lang="en-US" altLang="zh-CN" smtClean="0"/>
              <a:t>4/21/20</a:t>
            </a:fld>
            <a:endParaRPr lang="zh-CN" altLang="en-US"/>
          </a:p>
        </p:txBody>
      </p:sp>
      <p:sp>
        <p:nvSpPr>
          <p:cNvPr id="8" name="页脚占位符 7"/>
          <p:cNvSpPr>
            <a:spLocks noGrp="1"/>
          </p:cNvSpPr>
          <p:nvPr>
            <p:ph type="ftr" sz="quarter" idx="11"/>
          </p:nvPr>
        </p:nvSpPr>
        <p:spPr/>
        <p:txBody>
          <a:bodyPr/>
          <a:lstStyle/>
          <a:p>
            <a:r>
              <a:rPr lang="zh-CN" altLang="en-US"/>
              <a:t>中国科学技术大学</a:t>
            </a:r>
            <a:endParaRPr lang="zh-CN" altLang="en-US" dirty="0"/>
          </a:p>
        </p:txBody>
      </p:sp>
      <p:sp>
        <p:nvSpPr>
          <p:cNvPr id="9" name="灯片编号占位符 8"/>
          <p:cNvSpPr>
            <a:spLocks noGrp="1"/>
          </p:cNvSpPr>
          <p:nvPr>
            <p:ph type="sldNum" sz="quarter" idx="12"/>
          </p:nvPr>
        </p:nvSpPr>
        <p:spPr/>
        <p:txBody>
          <a:bodyPr/>
          <a:lstStyle/>
          <a:p>
            <a:fld id="{8BD4F407-B401-4F27-B84C-F4D1FCFDF361}" type="slidenum">
              <a:rPr lang="zh-CN" altLang="en-US" smtClean="0"/>
              <a:pPr/>
              <a:t>44</a:t>
            </a:fld>
            <a:endParaRPr lang="zh-CN" altLang="en-US"/>
          </a:p>
        </p:txBody>
      </p:sp>
    </p:spTree>
    <p:extLst>
      <p:ext uri="{BB962C8B-B14F-4D97-AF65-F5344CB8AC3E}">
        <p14:creationId xmlns:p14="http://schemas.microsoft.com/office/powerpoint/2010/main" val="2320373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A6AE2252-BC07-4B47-8791-C26F424B0D7F}" type="datetime1">
              <a:rPr lang="en-US" altLang="zh-CN" smtClean="0"/>
              <a:t>4/21/20</a:t>
            </a:fld>
            <a:endParaRPr lang="zh-CN" altLang="en-US"/>
          </a:p>
        </p:txBody>
      </p:sp>
      <p:sp>
        <p:nvSpPr>
          <p:cNvPr id="5" name="页脚占位符 4"/>
          <p:cNvSpPr>
            <a:spLocks noGrp="1"/>
          </p:cNvSpPr>
          <p:nvPr>
            <p:ph type="ftr" sz="quarter" idx="11"/>
          </p:nvPr>
        </p:nvSpPr>
        <p:spPr/>
        <p:txBody>
          <a:bodyPr/>
          <a:lstStyle/>
          <a:p>
            <a:pPr>
              <a:defRPr/>
            </a:pPr>
            <a:r>
              <a:rPr lang="zh-CN" altLang="en-US"/>
              <a:t>中国科学技术大学</a:t>
            </a:r>
          </a:p>
        </p:txBody>
      </p:sp>
      <p:sp>
        <p:nvSpPr>
          <p:cNvPr id="8192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0562BA7F-A1F3-4EAF-AF0B-889A23B25C46}"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45</a:t>
            </a:fld>
            <a:endParaRPr lang="zh-CN" altLang="en-US" sz="1200">
              <a:solidFill>
                <a:srgbClr val="898989"/>
              </a:solidFill>
              <a:latin typeface="Calibri" panose="020F0502020204030204" pitchFamily="34" charset="0"/>
              <a:ea typeface="宋体" panose="02010600030101010101" pitchFamily="2" charset="-122"/>
            </a:endParaRPr>
          </a:p>
        </p:txBody>
      </p:sp>
      <p:pic>
        <p:nvPicPr>
          <p:cNvPr id="81926"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9925" y="1009162"/>
            <a:ext cx="7289800" cy="524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24034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rtlCol="0">
            <a:normAutofit/>
          </a:bodyPr>
          <a:lstStyle/>
          <a:p>
            <a:pPr eaLnBrk="1" fontAlgn="auto" hangingPunct="1">
              <a:spcAft>
                <a:spcPts val="0"/>
              </a:spcAft>
              <a:defRPr/>
            </a:pPr>
            <a:r>
              <a:rPr lang="en-US" altLang="zh-CN" b="1" dirty="0">
                <a:solidFill>
                  <a:srgbClr val="FF0000"/>
                </a:solidFill>
              </a:rPr>
              <a:t>Vector Stride</a:t>
            </a:r>
          </a:p>
        </p:txBody>
      </p:sp>
      <p:sp>
        <p:nvSpPr>
          <p:cNvPr id="30723" name="Rectangle 3"/>
          <p:cNvSpPr>
            <a:spLocks noGrp="1" noChangeArrowheads="1"/>
          </p:cNvSpPr>
          <p:nvPr>
            <p:ph idx="1"/>
          </p:nvPr>
        </p:nvSpPr>
        <p:spPr/>
        <p:txBody>
          <a:bodyPr rtlCol="0">
            <a:normAutofit fontScale="77500" lnSpcReduction="20000"/>
          </a:bodyPr>
          <a:lstStyle/>
          <a:p>
            <a:pPr eaLnBrk="1" fontAlgn="auto" hangingPunct="1">
              <a:lnSpc>
                <a:spcPct val="110000"/>
              </a:lnSpc>
              <a:spcAft>
                <a:spcPts val="0"/>
              </a:spcAft>
              <a:defRPr/>
            </a:pPr>
            <a:r>
              <a:rPr lang="zh-CN" altLang="en-US" dirty="0"/>
              <a:t>假设处理顺序相邻的元素在存储器中不顺序存储。例如</a:t>
            </a:r>
            <a:r>
              <a:rPr lang="en-US" altLang="zh-CN" dirty="0"/>
              <a:t>	</a:t>
            </a:r>
          </a:p>
          <a:p>
            <a:pPr eaLnBrk="1" fontAlgn="auto" hangingPunct="1">
              <a:lnSpc>
                <a:spcPct val="110000"/>
              </a:lnSpc>
              <a:spcAft>
                <a:spcPts val="0"/>
              </a:spcAft>
              <a:buFontTx/>
              <a:buNone/>
              <a:defRPr/>
            </a:pPr>
            <a:r>
              <a:rPr lang="en-US" altLang="zh-CN" dirty="0">
                <a:latin typeface="Courier New" panose="02070309020205020404" pitchFamily="49" charset="0"/>
              </a:rPr>
              <a:t>	do 10 </a:t>
            </a:r>
            <a:r>
              <a:rPr lang="en-US" altLang="zh-CN" dirty="0" err="1">
                <a:latin typeface="Courier New" panose="02070309020205020404" pitchFamily="49" charset="0"/>
              </a:rPr>
              <a:t>i</a:t>
            </a:r>
            <a:r>
              <a:rPr lang="en-US" altLang="zh-CN" dirty="0">
                <a:latin typeface="Courier New" panose="02070309020205020404" pitchFamily="49" charset="0"/>
              </a:rPr>
              <a:t> = 1,100</a:t>
            </a:r>
          </a:p>
          <a:p>
            <a:pPr eaLnBrk="1" fontAlgn="auto" hangingPunct="1">
              <a:lnSpc>
                <a:spcPct val="110000"/>
              </a:lnSpc>
              <a:spcAft>
                <a:spcPts val="0"/>
              </a:spcAft>
              <a:buFontTx/>
              <a:buNone/>
              <a:defRPr/>
            </a:pPr>
            <a:r>
              <a:rPr lang="en-US" altLang="zh-CN" dirty="0">
                <a:latin typeface="Courier New" panose="02070309020205020404" pitchFamily="49" charset="0"/>
              </a:rPr>
              <a:t>	  do 10 j = 1,100</a:t>
            </a:r>
          </a:p>
          <a:p>
            <a:pPr eaLnBrk="1" fontAlgn="auto" hangingPunct="1">
              <a:lnSpc>
                <a:spcPct val="110000"/>
              </a:lnSpc>
              <a:spcAft>
                <a:spcPts val="0"/>
              </a:spcAft>
              <a:buFontTx/>
              <a:buNone/>
              <a:defRPr/>
            </a:pPr>
            <a:r>
              <a:rPr lang="en-US" altLang="zh-CN" dirty="0">
                <a:latin typeface="Courier New" panose="02070309020205020404" pitchFamily="49" charset="0"/>
              </a:rPr>
              <a:t>		  A(</a:t>
            </a:r>
            <a:r>
              <a:rPr lang="en-US" altLang="zh-CN" dirty="0" err="1">
                <a:latin typeface="Courier New" panose="02070309020205020404" pitchFamily="49" charset="0"/>
              </a:rPr>
              <a:t>i,j</a:t>
            </a:r>
            <a:r>
              <a:rPr lang="en-US" altLang="zh-CN" dirty="0">
                <a:latin typeface="Courier New" panose="02070309020205020404" pitchFamily="49" charset="0"/>
              </a:rPr>
              <a:t>) = 0.0</a:t>
            </a:r>
          </a:p>
          <a:p>
            <a:pPr eaLnBrk="1" fontAlgn="auto" hangingPunct="1">
              <a:lnSpc>
                <a:spcPct val="110000"/>
              </a:lnSpc>
              <a:spcAft>
                <a:spcPts val="0"/>
              </a:spcAft>
              <a:buFontTx/>
              <a:buNone/>
              <a:defRPr/>
            </a:pPr>
            <a:r>
              <a:rPr lang="en-US" altLang="zh-CN" dirty="0">
                <a:latin typeface="Courier New" panose="02070309020205020404" pitchFamily="49" charset="0"/>
              </a:rPr>
              <a:t>		  do 10 k = 1,100</a:t>
            </a:r>
          </a:p>
          <a:p>
            <a:pPr eaLnBrk="1" fontAlgn="auto" hangingPunct="1">
              <a:lnSpc>
                <a:spcPct val="110000"/>
              </a:lnSpc>
              <a:spcAft>
                <a:spcPts val="0"/>
              </a:spcAft>
              <a:buFontTx/>
              <a:buNone/>
              <a:defRPr/>
            </a:pPr>
            <a:r>
              <a:rPr lang="en-US" altLang="zh-CN" dirty="0">
                <a:latin typeface="Courier New" panose="02070309020205020404" pitchFamily="49" charset="0"/>
              </a:rPr>
              <a:t>10		A(</a:t>
            </a:r>
            <a:r>
              <a:rPr lang="en-US" altLang="zh-CN" dirty="0" err="1">
                <a:latin typeface="Courier New" panose="02070309020205020404" pitchFamily="49" charset="0"/>
              </a:rPr>
              <a:t>i,j</a:t>
            </a:r>
            <a:r>
              <a:rPr lang="en-US" altLang="zh-CN" dirty="0">
                <a:latin typeface="Courier New" panose="02070309020205020404" pitchFamily="49" charset="0"/>
              </a:rPr>
              <a:t>) = A(</a:t>
            </a:r>
            <a:r>
              <a:rPr lang="en-US" altLang="zh-CN" dirty="0" err="1">
                <a:latin typeface="Courier New" panose="02070309020205020404" pitchFamily="49" charset="0"/>
              </a:rPr>
              <a:t>i,j</a:t>
            </a:r>
            <a:r>
              <a:rPr lang="en-US" altLang="zh-CN" dirty="0">
                <a:latin typeface="Courier New" panose="02070309020205020404" pitchFamily="49" charset="0"/>
              </a:rPr>
              <a:t>)+B(</a:t>
            </a:r>
            <a:r>
              <a:rPr lang="en-US" altLang="zh-CN" dirty="0" err="1">
                <a:latin typeface="Courier New" panose="02070309020205020404" pitchFamily="49" charset="0"/>
              </a:rPr>
              <a:t>i,</a:t>
            </a:r>
            <a:r>
              <a:rPr lang="en-US" altLang="zh-CN" u="sng" dirty="0" err="1">
                <a:solidFill>
                  <a:schemeClr val="hlink"/>
                </a:solidFill>
                <a:latin typeface="Courier New" panose="02070309020205020404" pitchFamily="49" charset="0"/>
              </a:rPr>
              <a:t>k</a:t>
            </a:r>
            <a:r>
              <a:rPr lang="en-US" altLang="zh-CN" dirty="0">
                <a:latin typeface="Courier New" panose="02070309020205020404" pitchFamily="49" charset="0"/>
              </a:rPr>
              <a:t>)*C(</a:t>
            </a:r>
            <a:r>
              <a:rPr lang="en-US" altLang="zh-CN" u="sng" dirty="0" err="1">
                <a:solidFill>
                  <a:schemeClr val="hlink"/>
                </a:solidFill>
                <a:latin typeface="Courier New" panose="02070309020205020404" pitchFamily="49" charset="0"/>
              </a:rPr>
              <a:t>k</a:t>
            </a:r>
            <a:r>
              <a:rPr lang="en-US" altLang="zh-CN" dirty="0" err="1">
                <a:latin typeface="Courier New" panose="02070309020205020404" pitchFamily="49" charset="0"/>
              </a:rPr>
              <a:t>,j</a:t>
            </a:r>
            <a:r>
              <a:rPr lang="en-US" altLang="zh-CN" dirty="0">
                <a:latin typeface="Courier New" panose="02070309020205020404" pitchFamily="49" charset="0"/>
              </a:rPr>
              <a:t>)</a:t>
            </a:r>
            <a:endParaRPr lang="en-US" altLang="zh-CN" dirty="0"/>
          </a:p>
          <a:p>
            <a:pPr eaLnBrk="1" fontAlgn="auto" hangingPunct="1">
              <a:lnSpc>
                <a:spcPct val="110000"/>
              </a:lnSpc>
              <a:spcAft>
                <a:spcPts val="0"/>
              </a:spcAft>
              <a:defRPr/>
            </a:pPr>
            <a:r>
              <a:rPr lang="en-US" altLang="zh-CN" dirty="0"/>
              <a:t>B </a:t>
            </a:r>
            <a:r>
              <a:rPr lang="zh-CN" altLang="en-US" dirty="0"/>
              <a:t>或 </a:t>
            </a:r>
            <a:r>
              <a:rPr lang="en-US" altLang="zh-CN" dirty="0"/>
              <a:t>C </a:t>
            </a:r>
            <a:r>
              <a:rPr lang="zh-CN" altLang="en-US" dirty="0"/>
              <a:t>的两次访问不会相邻</a:t>
            </a:r>
            <a:r>
              <a:rPr lang="en-US" altLang="zh-CN" dirty="0"/>
              <a:t> (</a:t>
            </a:r>
            <a:r>
              <a:rPr lang="zh-CN" altLang="en-US" dirty="0"/>
              <a:t>相隔800 </a:t>
            </a:r>
            <a:r>
              <a:rPr lang="en-US" altLang="zh-CN" dirty="0"/>
              <a:t>bytes)</a:t>
            </a:r>
          </a:p>
          <a:p>
            <a:pPr eaLnBrk="1" fontAlgn="auto" hangingPunct="1">
              <a:lnSpc>
                <a:spcPct val="110000"/>
              </a:lnSpc>
              <a:spcAft>
                <a:spcPts val="0"/>
              </a:spcAft>
              <a:defRPr/>
            </a:pPr>
            <a:r>
              <a:rPr lang="en-US" altLang="zh-CN" i="1" dirty="0">
                <a:solidFill>
                  <a:schemeClr val="hlink"/>
                </a:solidFill>
              </a:rPr>
              <a:t>stride</a:t>
            </a:r>
            <a:r>
              <a:rPr lang="en-US" altLang="zh-CN" dirty="0"/>
              <a:t>: </a:t>
            </a:r>
            <a:r>
              <a:rPr lang="zh-CN" altLang="en-US" dirty="0"/>
              <a:t>向量中相邻元素间的距离</a:t>
            </a:r>
            <a:br>
              <a:rPr lang="en-US" altLang="zh-CN" dirty="0"/>
            </a:br>
            <a:r>
              <a:rPr lang="en-US" altLang="zh-CN" dirty="0"/>
              <a:t>=&gt; </a:t>
            </a:r>
            <a:r>
              <a:rPr lang="en-US" altLang="zh-CN" dirty="0">
                <a:solidFill>
                  <a:schemeClr val="hlink"/>
                </a:solidFill>
                <a:latin typeface="Courier New" panose="02070309020205020404" pitchFamily="49" charset="0"/>
              </a:rPr>
              <a:t>LVWS</a:t>
            </a:r>
            <a:r>
              <a:rPr lang="en-US" altLang="zh-CN" dirty="0"/>
              <a:t> (load vector with stride) instruction</a:t>
            </a:r>
          </a:p>
          <a:p>
            <a:pPr eaLnBrk="1" fontAlgn="auto" hangingPunct="1">
              <a:lnSpc>
                <a:spcPct val="110000"/>
              </a:lnSpc>
              <a:spcAft>
                <a:spcPts val="0"/>
              </a:spcAft>
              <a:defRPr/>
            </a:pPr>
            <a:r>
              <a:rPr lang="en-US" altLang="zh-CN" dirty="0"/>
              <a:t>Strides =&gt; </a:t>
            </a:r>
            <a:r>
              <a:rPr lang="zh-CN" altLang="en-US" dirty="0"/>
              <a:t>会导致体冲突</a:t>
            </a:r>
            <a:r>
              <a:rPr lang="en-US" altLang="zh-CN" dirty="0"/>
              <a:t> </a:t>
            </a:r>
            <a:br>
              <a:rPr lang="en-US" altLang="zh-CN" dirty="0"/>
            </a:br>
            <a:r>
              <a:rPr lang="en-US" altLang="zh-CN" dirty="0"/>
              <a:t>(e.g., stride = 32 and 16 banks)</a:t>
            </a:r>
          </a:p>
        </p:txBody>
      </p:sp>
      <p:sp>
        <p:nvSpPr>
          <p:cNvPr id="4" name="日期占位符 3"/>
          <p:cNvSpPr>
            <a:spLocks noGrp="1"/>
          </p:cNvSpPr>
          <p:nvPr>
            <p:ph type="dt" sz="half" idx="10"/>
          </p:nvPr>
        </p:nvSpPr>
        <p:spPr/>
        <p:txBody>
          <a:bodyPr/>
          <a:lstStyle/>
          <a:p>
            <a:pPr>
              <a:defRPr/>
            </a:pPr>
            <a:fld id="{C5F8151D-C8F1-44BA-98A6-EEDF744B49BE}" type="datetime1">
              <a:rPr lang="en-US" altLang="zh-CN" smtClean="0"/>
              <a:t>4/21/20</a:t>
            </a:fld>
            <a:endParaRPr lang="zh-CN" altLang="en-US"/>
          </a:p>
        </p:txBody>
      </p:sp>
      <p:sp>
        <p:nvSpPr>
          <p:cNvPr id="6" name="页脚占位符 5"/>
          <p:cNvSpPr>
            <a:spLocks noGrp="1"/>
          </p:cNvSpPr>
          <p:nvPr>
            <p:ph type="ftr" sz="quarter" idx="11"/>
          </p:nvPr>
        </p:nvSpPr>
        <p:spPr/>
        <p:txBody>
          <a:bodyPr/>
          <a:lstStyle/>
          <a:p>
            <a:pPr>
              <a:defRPr/>
            </a:pPr>
            <a:r>
              <a:rPr lang="zh-CN" altLang="en-US"/>
              <a:t>中国科学技术大学</a:t>
            </a:r>
          </a:p>
        </p:txBody>
      </p:sp>
      <p:sp>
        <p:nvSpPr>
          <p:cNvPr id="82949"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5695FA35-50EB-4F24-973A-5B82E138AE97}"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46</a:t>
            </a:fld>
            <a:endParaRPr lang="zh-CN" altLang="en-US" sz="120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25981110"/>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7237413" y="6399213"/>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gn="r" eaLnBrk="1" hangingPunct="1">
              <a:lnSpc>
                <a:spcPct val="100000"/>
              </a:lnSpc>
              <a:spcBef>
                <a:spcPct val="0"/>
              </a:spcBef>
              <a:buFontTx/>
              <a:buNone/>
            </a:pPr>
            <a:r>
              <a:rPr lang="zh-CN" altLang="en-US" sz="1400">
                <a:solidFill>
                  <a:srgbClr val="0000FF"/>
                </a:solidFill>
                <a:latin typeface="Arial" panose="020B0604020202020204" pitchFamily="34" charset="0"/>
                <a:ea typeface="宋体" panose="02010600030101010101" pitchFamily="2" charset="-122"/>
              </a:rPr>
              <a:t>32</a:t>
            </a:r>
          </a:p>
        </p:txBody>
      </p:sp>
      <p:sp>
        <p:nvSpPr>
          <p:cNvPr id="12291" name="Rectangle 3"/>
          <p:cNvSpPr>
            <a:spLocks noGrp="1" noChangeArrowheads="1"/>
          </p:cNvSpPr>
          <p:nvPr>
            <p:ph type="title"/>
          </p:nvPr>
        </p:nvSpPr>
        <p:spPr/>
        <p:txBody>
          <a:bodyPr/>
          <a:lstStyle/>
          <a:p>
            <a:r>
              <a:rPr lang="en-US" altLang="zh-CN"/>
              <a:t>Memory operations</a:t>
            </a:r>
            <a:endParaRPr lang="en-US" altLang="zh-CN" dirty="0"/>
          </a:p>
        </p:txBody>
      </p:sp>
      <p:sp>
        <p:nvSpPr>
          <p:cNvPr id="84996" name="Rectangle 4"/>
          <p:cNvSpPr>
            <a:spLocks noGrp="1" noChangeArrowheads="1"/>
          </p:cNvSpPr>
          <p:nvPr>
            <p:ph idx="1"/>
          </p:nvPr>
        </p:nvSpPr>
        <p:spPr/>
        <p:txBody>
          <a:bodyPr/>
          <a:lstStyle/>
          <a:p>
            <a:r>
              <a:rPr lang="en-US" altLang="zh-CN"/>
              <a:t>Load/store </a:t>
            </a:r>
            <a:r>
              <a:rPr lang="zh-CN" altLang="en-US"/>
              <a:t>操作成组地在寄存器和存储器之间移动数据</a:t>
            </a:r>
            <a:endParaRPr lang="en-US" altLang="zh-CN"/>
          </a:p>
          <a:p>
            <a:r>
              <a:rPr lang="zh-CN" altLang="en-US"/>
              <a:t>三类寻址方式</a:t>
            </a:r>
            <a:endParaRPr lang="en-US" altLang="zh-CN"/>
          </a:p>
          <a:p>
            <a:pPr lvl="1"/>
            <a:r>
              <a:rPr lang="en-US" altLang="zh-CN"/>
              <a:t>Unit stride  (</a:t>
            </a:r>
            <a:r>
              <a:rPr lang="zh-CN" altLang="en-US"/>
              <a:t>单步长)</a:t>
            </a:r>
          </a:p>
          <a:p>
            <a:pPr lvl="2"/>
            <a:r>
              <a:rPr lang="en-US" altLang="zh-CN"/>
              <a:t>Fastest</a:t>
            </a:r>
          </a:p>
          <a:p>
            <a:pPr lvl="1"/>
            <a:r>
              <a:rPr lang="en-US" altLang="zh-CN"/>
              <a:t>Non-unit (constant) stride  (</a:t>
            </a:r>
            <a:r>
              <a:rPr lang="zh-CN" altLang="en-US"/>
              <a:t>常数步长)</a:t>
            </a:r>
          </a:p>
          <a:p>
            <a:pPr lvl="1"/>
            <a:r>
              <a:rPr lang="en-US" altLang="zh-CN"/>
              <a:t>Indexed (gather-scatter) (</a:t>
            </a:r>
            <a:r>
              <a:rPr lang="zh-CN" altLang="en-US"/>
              <a:t>间接寻址)</a:t>
            </a:r>
          </a:p>
          <a:p>
            <a:pPr lvl="2"/>
            <a:r>
              <a:rPr lang="zh-CN" altLang="en-US"/>
              <a:t>等价于寄存器间接寻址方式</a:t>
            </a:r>
          </a:p>
          <a:p>
            <a:pPr lvl="2"/>
            <a:r>
              <a:rPr lang="zh-CN" altLang="en-US"/>
              <a:t>对稀疏矩阵有效</a:t>
            </a:r>
            <a:endParaRPr lang="en-US" altLang="zh-CN"/>
          </a:p>
          <a:p>
            <a:pPr lvl="2"/>
            <a:r>
              <a:rPr lang="zh-CN" altLang="en-US"/>
              <a:t>用于向量化操作的指令增多</a:t>
            </a:r>
            <a:endParaRPr lang="en-US" altLang="zh-CN"/>
          </a:p>
        </p:txBody>
      </p:sp>
      <p:sp>
        <p:nvSpPr>
          <p:cNvPr id="5" name="日期占位符 4"/>
          <p:cNvSpPr>
            <a:spLocks noGrp="1"/>
          </p:cNvSpPr>
          <p:nvPr>
            <p:ph type="dt" sz="half" idx="10"/>
          </p:nvPr>
        </p:nvSpPr>
        <p:spPr/>
        <p:txBody>
          <a:bodyPr/>
          <a:lstStyle/>
          <a:p>
            <a:fld id="{374F0093-E963-48C2-A8EA-3817DA43DF4C}" type="datetime1">
              <a:rPr lang="en-US" altLang="zh-CN" smtClean="0"/>
              <a:t>4/21/20</a:t>
            </a:fld>
            <a:endParaRPr lang="zh-CN" altLang="en-US"/>
          </a:p>
        </p:txBody>
      </p:sp>
      <p:sp>
        <p:nvSpPr>
          <p:cNvPr id="7" name="页脚占位符 6"/>
          <p:cNvSpPr>
            <a:spLocks noGrp="1"/>
          </p:cNvSpPr>
          <p:nvPr>
            <p:ph type="ftr" sz="quarter" idx="11"/>
          </p:nvPr>
        </p:nvSpPr>
        <p:spPr/>
        <p:txBody>
          <a:bodyPr/>
          <a:lstStyle/>
          <a:p>
            <a:r>
              <a:rPr lang="zh-CN" altLang="en-US"/>
              <a:t>中国科学技术大学</a:t>
            </a:r>
          </a:p>
        </p:txBody>
      </p:sp>
      <p:sp>
        <p:nvSpPr>
          <p:cNvPr id="84998" name="灯片编号占位符 5"/>
          <p:cNvSpPr>
            <a:spLocks noGrp="1"/>
          </p:cNvSpPr>
          <p:nvPr>
            <p:ph type="sldNum" sz="quarter" idx="12"/>
          </p:nvPr>
        </p:nvSpPr>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fld id="{8934939A-509C-4D75-9699-D4285FCC5354}" type="slidenum">
              <a:rPr lang="zh-CN" altLang="en-US" smtClean="0"/>
              <a:pPr/>
              <a:t>47</a:t>
            </a:fld>
            <a:endParaRPr lang="zh-CN" altLang="en-US"/>
          </a:p>
        </p:txBody>
      </p:sp>
    </p:spTree>
    <p:extLst>
      <p:ext uri="{BB962C8B-B14F-4D97-AF65-F5344CB8AC3E}">
        <p14:creationId xmlns:p14="http://schemas.microsoft.com/office/powerpoint/2010/main" val="71180476"/>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42988" y="241300"/>
            <a:ext cx="5826125" cy="558800"/>
          </a:xfrm>
        </p:spPr>
        <p:txBody>
          <a:bodyPr rtlCol="0">
            <a:normAutofit fontScale="90000"/>
          </a:bodyPr>
          <a:lstStyle/>
          <a:p>
            <a:pPr eaLnBrk="1" fontAlgn="auto" hangingPunct="1">
              <a:spcAft>
                <a:spcPts val="0"/>
              </a:spcAft>
              <a:defRPr/>
            </a:pPr>
            <a:r>
              <a:rPr lang="en-US" altLang="zh-CN" b="1" dirty="0">
                <a:solidFill>
                  <a:srgbClr val="FF0000"/>
                </a:solidFill>
                <a:latin typeface="+mj-ea"/>
              </a:rPr>
              <a:t>DAXPY (Y = a </a:t>
            </a:r>
            <a:r>
              <a:rPr lang="en-US" altLang="zh-CN" sz="3600" b="1" dirty="0">
                <a:solidFill>
                  <a:srgbClr val="FF0000"/>
                </a:solidFill>
                <a:latin typeface="+mj-ea"/>
              </a:rPr>
              <a:t>×</a:t>
            </a:r>
            <a:r>
              <a:rPr lang="en-US" altLang="zh-CN" b="1" dirty="0">
                <a:solidFill>
                  <a:srgbClr val="FF0000"/>
                </a:solidFill>
                <a:latin typeface="+mj-ea"/>
              </a:rPr>
              <a:t> X + Y)</a:t>
            </a:r>
          </a:p>
        </p:txBody>
      </p:sp>
      <p:sp>
        <p:nvSpPr>
          <p:cNvPr id="12" name="日期占位符 11"/>
          <p:cNvSpPr>
            <a:spLocks noGrp="1"/>
          </p:cNvSpPr>
          <p:nvPr>
            <p:ph type="dt" sz="quarter" idx="10"/>
          </p:nvPr>
        </p:nvSpPr>
        <p:spPr/>
        <p:txBody>
          <a:bodyPr/>
          <a:lstStyle/>
          <a:p>
            <a:pPr>
              <a:defRPr/>
            </a:pPr>
            <a:fld id="{47B89EA3-72A2-494A-9B1F-335EF79282E1}" type="datetime1">
              <a:rPr lang="en-US" altLang="zh-CN" smtClean="0"/>
              <a:t>4/21/20</a:t>
            </a:fld>
            <a:endParaRPr lang="zh-CN" altLang="en-US"/>
          </a:p>
        </p:txBody>
      </p:sp>
      <p:sp>
        <p:nvSpPr>
          <p:cNvPr id="87053" name="灯片编号占位符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0904C54C-A063-46E0-9769-46AE19E36BCC}"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48</a:t>
            </a:fld>
            <a:endParaRPr lang="zh-CN" altLang="en-US" sz="1200">
              <a:solidFill>
                <a:srgbClr val="898989"/>
              </a:solidFill>
              <a:latin typeface="Calibri" panose="020F0502020204030204" pitchFamily="34" charset="0"/>
              <a:ea typeface="宋体" panose="02010600030101010101" pitchFamily="2" charset="-122"/>
            </a:endParaRPr>
          </a:p>
        </p:txBody>
      </p:sp>
      <p:sp>
        <p:nvSpPr>
          <p:cNvPr id="14" name="页脚占位符 13"/>
          <p:cNvSpPr>
            <a:spLocks noGrp="1"/>
          </p:cNvSpPr>
          <p:nvPr>
            <p:ph type="ftr" sz="quarter" idx="11"/>
          </p:nvPr>
        </p:nvSpPr>
        <p:spPr/>
        <p:txBody>
          <a:bodyPr/>
          <a:lstStyle/>
          <a:p>
            <a:pPr>
              <a:defRPr/>
            </a:pPr>
            <a:r>
              <a:rPr lang="zh-CN" altLang="en-US"/>
              <a:t>中国科学技术大学</a:t>
            </a:r>
          </a:p>
        </p:txBody>
      </p:sp>
      <p:pic>
        <p:nvPicPr>
          <p:cNvPr id="3" name="图片 2"/>
          <p:cNvPicPr>
            <a:picLocks noChangeAspect="1"/>
          </p:cNvPicPr>
          <p:nvPr/>
        </p:nvPicPr>
        <p:blipFill>
          <a:blip r:embed="rId3"/>
          <a:stretch>
            <a:fillRect/>
          </a:stretch>
        </p:blipFill>
        <p:spPr>
          <a:xfrm>
            <a:off x="68240" y="1066818"/>
            <a:ext cx="8962815" cy="5289531"/>
          </a:xfrm>
          <a:prstGeom prst="rect">
            <a:avLst/>
          </a:prstGeom>
        </p:spPr>
      </p:pic>
    </p:spTree>
    <p:extLst>
      <p:ext uri="{BB962C8B-B14F-4D97-AF65-F5344CB8AC3E}">
        <p14:creationId xmlns:p14="http://schemas.microsoft.com/office/powerpoint/2010/main" val="3500928310"/>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normAutofit/>
          </a:bodyPr>
          <a:lstStyle/>
          <a:p>
            <a:pPr algn="ctr" eaLnBrk="1" hangingPunct="1"/>
            <a:r>
              <a:rPr lang="en-US" altLang="zh-CN" dirty="0">
                <a:solidFill>
                  <a:srgbClr val="FF0000"/>
                </a:solidFill>
                <a:latin typeface="隶书" panose="02010509060101010101" pitchFamily="49" charset="-122"/>
              </a:rPr>
              <a:t>Vector Opt#1:  </a:t>
            </a:r>
            <a:r>
              <a:rPr lang="en-US" altLang="ko-KR" dirty="0">
                <a:solidFill>
                  <a:srgbClr val="FF0000"/>
                </a:solidFill>
                <a:latin typeface="隶书" panose="02010509060101010101" pitchFamily="49" charset="-122"/>
                <a:ea typeface="宋体" panose="02010600030101010101" pitchFamily="2" charset="-122"/>
              </a:rPr>
              <a:t>Vector Chaining</a:t>
            </a:r>
          </a:p>
        </p:txBody>
      </p:sp>
      <p:sp>
        <p:nvSpPr>
          <p:cNvPr id="65" name="日期占位符 64"/>
          <p:cNvSpPr>
            <a:spLocks noGrp="1"/>
          </p:cNvSpPr>
          <p:nvPr>
            <p:ph type="dt" sz="half" idx="10"/>
          </p:nvPr>
        </p:nvSpPr>
        <p:spPr/>
        <p:txBody>
          <a:bodyPr/>
          <a:lstStyle/>
          <a:p>
            <a:pPr>
              <a:defRPr/>
            </a:pPr>
            <a:fld id="{991EAAD1-6CB3-4111-8792-36727C83CC0C}" type="datetime1">
              <a:rPr lang="en-US" altLang="zh-CN" smtClean="0"/>
              <a:t>4/21/20</a:t>
            </a:fld>
            <a:endParaRPr lang="zh-CN" altLang="en-US"/>
          </a:p>
        </p:txBody>
      </p:sp>
      <p:sp>
        <p:nvSpPr>
          <p:cNvPr id="66" name="页脚占位符 65"/>
          <p:cNvSpPr>
            <a:spLocks noGrp="1"/>
          </p:cNvSpPr>
          <p:nvPr>
            <p:ph type="ftr" sz="quarter" idx="11"/>
          </p:nvPr>
        </p:nvSpPr>
        <p:spPr/>
        <p:txBody>
          <a:bodyPr/>
          <a:lstStyle/>
          <a:p>
            <a:pPr>
              <a:defRPr/>
            </a:pPr>
            <a:r>
              <a:rPr lang="zh-CN" altLang="en-US"/>
              <a:t>中国科学技术大学</a:t>
            </a:r>
          </a:p>
        </p:txBody>
      </p:sp>
      <p:sp>
        <p:nvSpPr>
          <p:cNvPr id="8909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EA4C06E1-5F26-436D-B2D9-46DA6896FE62}"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49</a:t>
            </a:fld>
            <a:endParaRPr lang="en-US" altLang="zh-CN" sz="1200">
              <a:solidFill>
                <a:srgbClr val="898989"/>
              </a:solidFill>
              <a:latin typeface="Calibri" panose="020F0502020204030204" pitchFamily="34" charset="0"/>
              <a:ea typeface="宋体" panose="02010600030101010101" pitchFamily="2" charset="-122"/>
            </a:endParaRPr>
          </a:p>
        </p:txBody>
      </p:sp>
      <p:sp>
        <p:nvSpPr>
          <p:cNvPr id="73732" name="Rectangle 3"/>
          <p:cNvSpPr>
            <a:spLocks noGrp="1" noChangeArrowheads="1"/>
          </p:cNvSpPr>
          <p:nvPr>
            <p:ph idx="4294967295"/>
          </p:nvPr>
        </p:nvSpPr>
        <p:spPr>
          <a:xfrm>
            <a:off x="296069" y="1058862"/>
            <a:ext cx="4416425" cy="884238"/>
          </a:xfrm>
        </p:spPr>
        <p:txBody>
          <a:bodyPr wrap="none" anchor="ctr">
            <a:spAutoFit/>
          </a:bodyPr>
          <a:lstStyle/>
          <a:p>
            <a:pPr eaLnBrk="1" hangingPunct="1">
              <a:defRPr/>
            </a:pPr>
            <a:r>
              <a:rPr lang="zh-CN" altLang="en-US" sz="2400" dirty="0">
                <a:latin typeface="+mj-ea"/>
                <a:ea typeface="+mj-ea"/>
              </a:rPr>
              <a:t>寄存器定向路径的向量机版本</a:t>
            </a:r>
            <a:endParaRPr lang="en-US" altLang="ko-KR" sz="2400" dirty="0">
              <a:latin typeface="+mj-ea"/>
              <a:ea typeface="+mj-ea"/>
              <a:cs typeface="Gulim" panose="020B0600000101010101" pitchFamily="34" charset="-127"/>
            </a:endParaRPr>
          </a:p>
          <a:p>
            <a:pPr eaLnBrk="1" hangingPunct="1">
              <a:defRPr/>
            </a:pPr>
            <a:r>
              <a:rPr lang="zh-CN" altLang="en-US" sz="2400" dirty="0">
                <a:latin typeface="+mj-ea"/>
                <a:ea typeface="+mj-ea"/>
              </a:rPr>
              <a:t>首次在</a:t>
            </a:r>
            <a:r>
              <a:rPr lang="en-US" altLang="zh-CN" sz="2400" dirty="0">
                <a:latin typeface="+mj-ea"/>
                <a:ea typeface="+mj-ea"/>
              </a:rPr>
              <a:t>Cray-1</a:t>
            </a:r>
            <a:r>
              <a:rPr lang="zh-CN" altLang="en-US" sz="2400" dirty="0">
                <a:latin typeface="+mj-ea"/>
                <a:ea typeface="+mj-ea"/>
              </a:rPr>
              <a:t>上使用</a:t>
            </a:r>
            <a:endParaRPr lang="en-US" altLang="ko-KR" sz="2400" dirty="0">
              <a:latin typeface="+mj-ea"/>
              <a:ea typeface="+mj-ea"/>
            </a:endParaRPr>
          </a:p>
        </p:txBody>
      </p:sp>
      <p:grpSp>
        <p:nvGrpSpPr>
          <p:cNvPr id="1346564" name="Group 4"/>
          <p:cNvGrpSpPr>
            <a:grpSpLocks/>
          </p:cNvGrpSpPr>
          <p:nvPr/>
        </p:nvGrpSpPr>
        <p:grpSpPr bwMode="auto">
          <a:xfrm>
            <a:off x="2895600" y="2209800"/>
            <a:ext cx="1547813" cy="3733800"/>
            <a:chOff x="1824" y="1392"/>
            <a:chExt cx="975" cy="2352"/>
          </a:xfrm>
        </p:grpSpPr>
        <p:sp>
          <p:nvSpPr>
            <p:cNvPr id="89149" name="Rectangle 5"/>
            <p:cNvSpPr>
              <a:spLocks noChangeArrowheads="1"/>
            </p:cNvSpPr>
            <p:nvPr/>
          </p:nvSpPr>
          <p:spPr bwMode="auto">
            <a:xfrm>
              <a:off x="1824" y="3456"/>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Memory</a:t>
              </a:r>
            </a:p>
          </p:txBody>
        </p:sp>
        <p:sp>
          <p:nvSpPr>
            <p:cNvPr id="89150" name="Rectangle 6"/>
            <p:cNvSpPr>
              <a:spLocks noChangeArrowheads="1"/>
            </p:cNvSpPr>
            <p:nvPr/>
          </p:nvSpPr>
          <p:spPr bwMode="auto">
            <a:xfrm>
              <a:off x="2496" y="1392"/>
              <a:ext cx="303" cy="8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V1</a:t>
              </a:r>
            </a:p>
          </p:txBody>
        </p:sp>
        <p:sp>
          <p:nvSpPr>
            <p:cNvPr id="89151" name="Rectangle 7"/>
            <p:cNvSpPr>
              <a:spLocks noChangeArrowheads="1"/>
            </p:cNvSpPr>
            <p:nvPr/>
          </p:nvSpPr>
          <p:spPr bwMode="auto">
            <a:xfrm>
              <a:off x="1872" y="2843"/>
              <a:ext cx="714" cy="4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Load Unit</a:t>
              </a:r>
            </a:p>
          </p:txBody>
        </p:sp>
        <p:sp>
          <p:nvSpPr>
            <p:cNvPr id="89152" name="Line 8"/>
            <p:cNvSpPr>
              <a:spLocks noChangeShapeType="1"/>
            </p:cNvSpPr>
            <p:nvPr/>
          </p:nvSpPr>
          <p:spPr bwMode="auto">
            <a:xfrm flipV="1">
              <a:off x="2256" y="2208"/>
              <a:ext cx="403" cy="62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9153" name="Line 9"/>
            <p:cNvSpPr>
              <a:spLocks noChangeShapeType="1"/>
            </p:cNvSpPr>
            <p:nvPr/>
          </p:nvSpPr>
          <p:spPr bwMode="auto">
            <a:xfrm flipV="1">
              <a:off x="2208" y="3264"/>
              <a:ext cx="1"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346570" name="Group 10"/>
          <p:cNvGrpSpPr>
            <a:grpSpLocks/>
          </p:cNvGrpSpPr>
          <p:nvPr/>
        </p:nvGrpSpPr>
        <p:grpSpPr bwMode="auto">
          <a:xfrm>
            <a:off x="3886200" y="2209800"/>
            <a:ext cx="2514600" cy="3729038"/>
            <a:chOff x="2448" y="1392"/>
            <a:chExt cx="1584" cy="2349"/>
          </a:xfrm>
        </p:grpSpPr>
        <p:grpSp>
          <p:nvGrpSpPr>
            <p:cNvPr id="89125" name="Group 11"/>
            <p:cNvGrpSpPr>
              <a:grpSpLocks/>
            </p:cNvGrpSpPr>
            <p:nvPr/>
          </p:nvGrpSpPr>
          <p:grpSpPr bwMode="auto">
            <a:xfrm>
              <a:off x="3120" y="2880"/>
              <a:ext cx="626" cy="861"/>
              <a:chOff x="3120" y="2880"/>
              <a:chExt cx="626" cy="861"/>
            </a:xfrm>
          </p:grpSpPr>
          <p:sp>
            <p:nvSpPr>
              <p:cNvPr id="89132" name="Freeform 12"/>
              <p:cNvSpPr>
                <a:spLocks/>
              </p:cNvSpPr>
              <p:nvPr/>
            </p:nvSpPr>
            <p:spPr bwMode="auto">
              <a:xfrm>
                <a:off x="3120" y="3244"/>
                <a:ext cx="116" cy="233"/>
              </a:xfrm>
              <a:custGeom>
                <a:avLst/>
                <a:gdLst>
                  <a:gd name="T0" fmla="*/ 0 w 576"/>
                  <a:gd name="T1" fmla="*/ 0 h 672"/>
                  <a:gd name="T2" fmla="*/ 0 w 576"/>
                  <a:gd name="T3" fmla="*/ 0 h 672"/>
                  <a:gd name="T4" fmla="*/ 0 w 576"/>
                  <a:gd name="T5" fmla="*/ 0 h 672"/>
                  <a:gd name="T6" fmla="*/ 0 w 576"/>
                  <a:gd name="T7" fmla="*/ 0 h 672"/>
                  <a:gd name="T8" fmla="*/ 0 w 576"/>
                  <a:gd name="T9" fmla="*/ 0 h 672"/>
                  <a:gd name="T10" fmla="*/ 0 w 576"/>
                  <a:gd name="T11" fmla="*/ 0 h 672"/>
                  <a:gd name="T12" fmla="*/ 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89133" name="Group 13"/>
              <p:cNvGrpSpPr>
                <a:grpSpLocks/>
              </p:cNvGrpSpPr>
              <p:nvPr/>
            </p:nvGrpSpPr>
            <p:grpSpPr bwMode="auto">
              <a:xfrm>
                <a:off x="3120" y="3508"/>
                <a:ext cx="626" cy="233"/>
                <a:chOff x="1536" y="2164"/>
                <a:chExt cx="626" cy="233"/>
              </a:xfrm>
            </p:grpSpPr>
            <p:sp>
              <p:nvSpPr>
                <p:cNvPr id="89146" name="Rectangle 14"/>
                <p:cNvSpPr>
                  <a:spLocks noChangeArrowheads="1"/>
                </p:cNvSpPr>
                <p:nvPr/>
              </p:nvSpPr>
              <p:spPr bwMode="auto">
                <a:xfrm>
                  <a:off x="1536" y="2164"/>
                  <a:ext cx="116" cy="233"/>
                </a:xfrm>
                <a:prstGeom prst="rect">
                  <a:avLst/>
                </a:prstGeom>
                <a:solidFill>
                  <a:schemeClr val="bg1"/>
                </a:solidFill>
                <a:ln w="285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89147" name="Freeform 15"/>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285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89148" name="Line 16"/>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89134" name="Group 17"/>
              <p:cNvGrpSpPr>
                <a:grpSpLocks/>
              </p:cNvGrpSpPr>
              <p:nvPr/>
            </p:nvGrpSpPr>
            <p:grpSpPr bwMode="auto">
              <a:xfrm>
                <a:off x="3120" y="3028"/>
                <a:ext cx="626" cy="233"/>
                <a:chOff x="1536" y="2164"/>
                <a:chExt cx="626" cy="233"/>
              </a:xfrm>
            </p:grpSpPr>
            <p:sp>
              <p:nvSpPr>
                <p:cNvPr id="89143" name="Rectangle 18"/>
                <p:cNvSpPr>
                  <a:spLocks noChangeArrowheads="1"/>
                </p:cNvSpPr>
                <p:nvPr/>
              </p:nvSpPr>
              <p:spPr bwMode="auto">
                <a:xfrm>
                  <a:off x="1536" y="2164"/>
                  <a:ext cx="116" cy="233"/>
                </a:xfrm>
                <a:prstGeom prst="rect">
                  <a:avLst/>
                </a:prstGeom>
                <a:solidFill>
                  <a:schemeClr val="bg1"/>
                </a:solidFill>
                <a:ln w="285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89144" name="Freeform 19"/>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285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89145" name="Line 20"/>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89135" name="Group 21"/>
              <p:cNvGrpSpPr>
                <a:grpSpLocks/>
              </p:cNvGrpSpPr>
              <p:nvPr/>
            </p:nvGrpSpPr>
            <p:grpSpPr bwMode="auto">
              <a:xfrm>
                <a:off x="3120" y="3268"/>
                <a:ext cx="626" cy="233"/>
                <a:chOff x="1536" y="2164"/>
                <a:chExt cx="626" cy="233"/>
              </a:xfrm>
            </p:grpSpPr>
            <p:sp>
              <p:nvSpPr>
                <p:cNvPr id="89140" name="Rectangle 22"/>
                <p:cNvSpPr>
                  <a:spLocks noChangeArrowheads="1"/>
                </p:cNvSpPr>
                <p:nvPr/>
              </p:nvSpPr>
              <p:spPr bwMode="auto">
                <a:xfrm>
                  <a:off x="1536" y="2164"/>
                  <a:ext cx="116" cy="233"/>
                </a:xfrm>
                <a:prstGeom prst="rect">
                  <a:avLst/>
                </a:prstGeom>
                <a:solidFill>
                  <a:schemeClr val="bg1"/>
                </a:solidFill>
                <a:ln w="285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89141" name="Freeform 23"/>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285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89142" name="Line 24"/>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89136" name="Line 25"/>
              <p:cNvSpPr>
                <a:spLocks noChangeShapeType="1"/>
              </p:cNvSpPr>
              <p:nvPr/>
            </p:nvSpPr>
            <p:spPr bwMode="auto">
              <a:xfrm>
                <a:off x="3600" y="28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9137" name="Line 26"/>
              <p:cNvSpPr>
                <a:spLocks noChangeShapeType="1"/>
              </p:cNvSpPr>
              <p:nvPr/>
            </p:nvSpPr>
            <p:spPr bwMode="auto">
              <a:xfrm>
                <a:off x="3216" y="28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9138" name="Freeform 27"/>
              <p:cNvSpPr>
                <a:spLocks/>
              </p:cNvSpPr>
              <p:nvPr/>
            </p:nvSpPr>
            <p:spPr bwMode="auto">
              <a:xfrm>
                <a:off x="3408" y="3220"/>
                <a:ext cx="116" cy="233"/>
              </a:xfrm>
              <a:custGeom>
                <a:avLst/>
                <a:gdLst>
                  <a:gd name="T0" fmla="*/ 0 w 432"/>
                  <a:gd name="T1" fmla="*/ 0 h 912"/>
                  <a:gd name="T2" fmla="*/ 0 w 432"/>
                  <a:gd name="T3" fmla="*/ 0 h 912"/>
                  <a:gd name="T4" fmla="*/ 0 w 432"/>
                  <a:gd name="T5" fmla="*/ 0 h 912"/>
                  <a:gd name="T6" fmla="*/ 0 w 432"/>
                  <a:gd name="T7" fmla="*/ 0 h 9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912">
                    <a:moveTo>
                      <a:pt x="0" y="816"/>
                    </a:moveTo>
                    <a:lnTo>
                      <a:pt x="0" y="912"/>
                    </a:lnTo>
                    <a:lnTo>
                      <a:pt x="432" y="912"/>
                    </a:lnTo>
                    <a:lnTo>
                      <a:pt x="432" y="0"/>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89139" name="Text Box 28"/>
              <p:cNvSpPr txBox="1">
                <a:spLocks noChangeArrowheads="1"/>
              </p:cNvSpPr>
              <p:nvPr/>
            </p:nvSpPr>
            <p:spPr bwMode="auto">
              <a:xfrm>
                <a:off x="3145" y="3177"/>
                <a:ext cx="4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Mult.</a:t>
                </a:r>
              </a:p>
            </p:txBody>
          </p:sp>
        </p:grpSp>
        <p:sp>
          <p:nvSpPr>
            <p:cNvPr id="89126" name="Line 29"/>
            <p:cNvSpPr>
              <a:spLocks noChangeShapeType="1"/>
            </p:cNvSpPr>
            <p:nvPr/>
          </p:nvSpPr>
          <p:spPr bwMode="auto">
            <a:xfrm>
              <a:off x="2448" y="2544"/>
              <a:ext cx="768" cy="336"/>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9127" name="Rectangle 30"/>
            <p:cNvSpPr>
              <a:spLocks noChangeArrowheads="1"/>
            </p:cNvSpPr>
            <p:nvPr/>
          </p:nvSpPr>
          <p:spPr bwMode="auto">
            <a:xfrm>
              <a:off x="3408" y="1392"/>
              <a:ext cx="288" cy="8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V2</a:t>
              </a:r>
            </a:p>
          </p:txBody>
        </p:sp>
        <p:sp>
          <p:nvSpPr>
            <p:cNvPr id="89128" name="Line 31"/>
            <p:cNvSpPr>
              <a:spLocks noChangeShapeType="1"/>
            </p:cNvSpPr>
            <p:nvPr/>
          </p:nvSpPr>
          <p:spPr bwMode="auto">
            <a:xfrm>
              <a:off x="3600" y="2208"/>
              <a:ext cx="0" cy="6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9129" name="Rectangle 32"/>
            <p:cNvSpPr>
              <a:spLocks noChangeArrowheads="1"/>
            </p:cNvSpPr>
            <p:nvPr/>
          </p:nvSpPr>
          <p:spPr bwMode="auto">
            <a:xfrm>
              <a:off x="3744" y="1392"/>
              <a:ext cx="288" cy="8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V3</a:t>
              </a:r>
            </a:p>
          </p:txBody>
        </p:sp>
        <p:sp>
          <p:nvSpPr>
            <p:cNvPr id="89130" name="Line 33"/>
            <p:cNvSpPr>
              <a:spLocks noChangeShapeType="1"/>
            </p:cNvSpPr>
            <p:nvPr/>
          </p:nvSpPr>
          <p:spPr bwMode="auto">
            <a:xfrm flipV="1">
              <a:off x="3840" y="2208"/>
              <a:ext cx="48" cy="6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9131" name="Text Box 34"/>
            <p:cNvSpPr txBox="1">
              <a:spLocks noChangeArrowheads="1"/>
            </p:cNvSpPr>
            <p:nvPr/>
          </p:nvSpPr>
          <p:spPr bwMode="auto">
            <a:xfrm>
              <a:off x="2706" y="2505"/>
              <a:ext cx="5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i="1">
                  <a:solidFill>
                    <a:schemeClr val="hlink"/>
                  </a:solidFill>
                  <a:latin typeface="Verdana" panose="020B0604030504040204" pitchFamily="34" charset="0"/>
                  <a:ea typeface="Gulim" pitchFamily="34" charset="-127"/>
                </a:rPr>
                <a:t>Chain</a:t>
              </a:r>
            </a:p>
          </p:txBody>
        </p:sp>
      </p:grpSp>
      <p:grpSp>
        <p:nvGrpSpPr>
          <p:cNvPr id="1346595" name="Group 35"/>
          <p:cNvGrpSpPr>
            <a:grpSpLocks/>
          </p:cNvGrpSpPr>
          <p:nvPr/>
        </p:nvGrpSpPr>
        <p:grpSpPr bwMode="auto">
          <a:xfrm>
            <a:off x="6096000" y="2209800"/>
            <a:ext cx="2133600" cy="3729038"/>
            <a:chOff x="3840" y="1392"/>
            <a:chExt cx="1344" cy="2349"/>
          </a:xfrm>
        </p:grpSpPr>
        <p:grpSp>
          <p:nvGrpSpPr>
            <p:cNvPr id="89101" name="Group 36"/>
            <p:cNvGrpSpPr>
              <a:grpSpLocks/>
            </p:cNvGrpSpPr>
            <p:nvPr/>
          </p:nvGrpSpPr>
          <p:grpSpPr bwMode="auto">
            <a:xfrm>
              <a:off x="4176" y="2880"/>
              <a:ext cx="626" cy="861"/>
              <a:chOff x="4176" y="2880"/>
              <a:chExt cx="626" cy="861"/>
            </a:xfrm>
          </p:grpSpPr>
          <p:sp>
            <p:nvSpPr>
              <p:cNvPr id="89108" name="Freeform 37"/>
              <p:cNvSpPr>
                <a:spLocks/>
              </p:cNvSpPr>
              <p:nvPr/>
            </p:nvSpPr>
            <p:spPr bwMode="auto">
              <a:xfrm>
                <a:off x="4176" y="3244"/>
                <a:ext cx="116" cy="233"/>
              </a:xfrm>
              <a:custGeom>
                <a:avLst/>
                <a:gdLst>
                  <a:gd name="T0" fmla="*/ 0 w 576"/>
                  <a:gd name="T1" fmla="*/ 0 h 672"/>
                  <a:gd name="T2" fmla="*/ 0 w 576"/>
                  <a:gd name="T3" fmla="*/ 0 h 672"/>
                  <a:gd name="T4" fmla="*/ 0 w 576"/>
                  <a:gd name="T5" fmla="*/ 0 h 672"/>
                  <a:gd name="T6" fmla="*/ 0 w 576"/>
                  <a:gd name="T7" fmla="*/ 0 h 672"/>
                  <a:gd name="T8" fmla="*/ 0 w 576"/>
                  <a:gd name="T9" fmla="*/ 0 h 672"/>
                  <a:gd name="T10" fmla="*/ 0 w 576"/>
                  <a:gd name="T11" fmla="*/ 0 h 672"/>
                  <a:gd name="T12" fmla="*/ 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89109" name="Group 38"/>
              <p:cNvGrpSpPr>
                <a:grpSpLocks/>
              </p:cNvGrpSpPr>
              <p:nvPr/>
            </p:nvGrpSpPr>
            <p:grpSpPr bwMode="auto">
              <a:xfrm>
                <a:off x="4176" y="3508"/>
                <a:ext cx="626" cy="233"/>
                <a:chOff x="1536" y="2164"/>
                <a:chExt cx="626" cy="233"/>
              </a:xfrm>
            </p:grpSpPr>
            <p:sp>
              <p:nvSpPr>
                <p:cNvPr id="89122" name="Rectangle 39"/>
                <p:cNvSpPr>
                  <a:spLocks noChangeArrowheads="1"/>
                </p:cNvSpPr>
                <p:nvPr/>
              </p:nvSpPr>
              <p:spPr bwMode="auto">
                <a:xfrm>
                  <a:off x="1536" y="2164"/>
                  <a:ext cx="116" cy="233"/>
                </a:xfrm>
                <a:prstGeom prst="rect">
                  <a:avLst/>
                </a:prstGeom>
                <a:solidFill>
                  <a:schemeClr val="bg1"/>
                </a:solidFill>
                <a:ln w="285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89123" name="Freeform 40"/>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285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89124" name="Line 41"/>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89110" name="Group 42"/>
              <p:cNvGrpSpPr>
                <a:grpSpLocks/>
              </p:cNvGrpSpPr>
              <p:nvPr/>
            </p:nvGrpSpPr>
            <p:grpSpPr bwMode="auto">
              <a:xfrm>
                <a:off x="4176" y="3028"/>
                <a:ext cx="626" cy="233"/>
                <a:chOff x="1536" y="2164"/>
                <a:chExt cx="626" cy="233"/>
              </a:xfrm>
            </p:grpSpPr>
            <p:sp>
              <p:nvSpPr>
                <p:cNvPr id="89119" name="Rectangle 43"/>
                <p:cNvSpPr>
                  <a:spLocks noChangeArrowheads="1"/>
                </p:cNvSpPr>
                <p:nvPr/>
              </p:nvSpPr>
              <p:spPr bwMode="auto">
                <a:xfrm>
                  <a:off x="1536" y="2164"/>
                  <a:ext cx="116" cy="233"/>
                </a:xfrm>
                <a:prstGeom prst="rect">
                  <a:avLst/>
                </a:prstGeom>
                <a:solidFill>
                  <a:schemeClr val="bg1"/>
                </a:solidFill>
                <a:ln w="285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89120" name="Freeform 44"/>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285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89121" name="Line 45"/>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89111" name="Group 46"/>
              <p:cNvGrpSpPr>
                <a:grpSpLocks/>
              </p:cNvGrpSpPr>
              <p:nvPr/>
            </p:nvGrpSpPr>
            <p:grpSpPr bwMode="auto">
              <a:xfrm>
                <a:off x="4176" y="3268"/>
                <a:ext cx="626" cy="233"/>
                <a:chOff x="1536" y="2164"/>
                <a:chExt cx="626" cy="233"/>
              </a:xfrm>
            </p:grpSpPr>
            <p:sp>
              <p:nvSpPr>
                <p:cNvPr id="89116" name="Rectangle 47"/>
                <p:cNvSpPr>
                  <a:spLocks noChangeArrowheads="1"/>
                </p:cNvSpPr>
                <p:nvPr/>
              </p:nvSpPr>
              <p:spPr bwMode="auto">
                <a:xfrm>
                  <a:off x="1536" y="2164"/>
                  <a:ext cx="116" cy="233"/>
                </a:xfrm>
                <a:prstGeom prst="rect">
                  <a:avLst/>
                </a:prstGeom>
                <a:solidFill>
                  <a:schemeClr val="bg1"/>
                </a:solidFill>
                <a:ln w="285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89117" name="Freeform 48"/>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285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89118" name="Line 49"/>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89112" name="Line 50"/>
              <p:cNvSpPr>
                <a:spLocks noChangeShapeType="1"/>
              </p:cNvSpPr>
              <p:nvPr/>
            </p:nvSpPr>
            <p:spPr bwMode="auto">
              <a:xfrm>
                <a:off x="4656" y="28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9113" name="Line 51"/>
              <p:cNvSpPr>
                <a:spLocks noChangeShapeType="1"/>
              </p:cNvSpPr>
              <p:nvPr/>
            </p:nvSpPr>
            <p:spPr bwMode="auto">
              <a:xfrm>
                <a:off x="4272" y="28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9114" name="Freeform 52"/>
              <p:cNvSpPr>
                <a:spLocks/>
              </p:cNvSpPr>
              <p:nvPr/>
            </p:nvSpPr>
            <p:spPr bwMode="auto">
              <a:xfrm>
                <a:off x="4464" y="3220"/>
                <a:ext cx="116" cy="233"/>
              </a:xfrm>
              <a:custGeom>
                <a:avLst/>
                <a:gdLst>
                  <a:gd name="T0" fmla="*/ 0 w 432"/>
                  <a:gd name="T1" fmla="*/ 0 h 912"/>
                  <a:gd name="T2" fmla="*/ 0 w 432"/>
                  <a:gd name="T3" fmla="*/ 0 h 912"/>
                  <a:gd name="T4" fmla="*/ 0 w 432"/>
                  <a:gd name="T5" fmla="*/ 0 h 912"/>
                  <a:gd name="T6" fmla="*/ 0 w 432"/>
                  <a:gd name="T7" fmla="*/ 0 h 9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912">
                    <a:moveTo>
                      <a:pt x="0" y="816"/>
                    </a:moveTo>
                    <a:lnTo>
                      <a:pt x="0" y="912"/>
                    </a:lnTo>
                    <a:lnTo>
                      <a:pt x="432" y="912"/>
                    </a:lnTo>
                    <a:lnTo>
                      <a:pt x="432" y="0"/>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89115" name="Text Box 53"/>
              <p:cNvSpPr txBox="1">
                <a:spLocks noChangeArrowheads="1"/>
              </p:cNvSpPr>
              <p:nvPr/>
            </p:nvSpPr>
            <p:spPr bwMode="auto">
              <a:xfrm>
                <a:off x="4288" y="3177"/>
                <a:ext cx="3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Add</a:t>
                </a:r>
              </a:p>
            </p:txBody>
          </p:sp>
        </p:grpSp>
        <p:sp>
          <p:nvSpPr>
            <p:cNvPr id="89102" name="Rectangle 54"/>
            <p:cNvSpPr>
              <a:spLocks noChangeArrowheads="1"/>
            </p:cNvSpPr>
            <p:nvPr/>
          </p:nvSpPr>
          <p:spPr bwMode="auto">
            <a:xfrm>
              <a:off x="4464" y="1392"/>
              <a:ext cx="288" cy="8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V4</a:t>
              </a:r>
            </a:p>
          </p:txBody>
        </p:sp>
        <p:sp>
          <p:nvSpPr>
            <p:cNvPr id="89103" name="Rectangle 55"/>
            <p:cNvSpPr>
              <a:spLocks noChangeArrowheads="1"/>
            </p:cNvSpPr>
            <p:nvPr/>
          </p:nvSpPr>
          <p:spPr bwMode="auto">
            <a:xfrm>
              <a:off x="4896" y="1392"/>
              <a:ext cx="288" cy="8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V5</a:t>
              </a:r>
            </a:p>
          </p:txBody>
        </p:sp>
        <p:sp>
          <p:nvSpPr>
            <p:cNvPr id="89104" name="Line 56"/>
            <p:cNvSpPr>
              <a:spLocks noChangeShapeType="1"/>
            </p:cNvSpPr>
            <p:nvPr/>
          </p:nvSpPr>
          <p:spPr bwMode="auto">
            <a:xfrm>
              <a:off x="3840" y="2640"/>
              <a:ext cx="432" cy="24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9105" name="Line 57"/>
            <p:cNvSpPr>
              <a:spLocks noChangeShapeType="1"/>
            </p:cNvSpPr>
            <p:nvPr/>
          </p:nvSpPr>
          <p:spPr bwMode="auto">
            <a:xfrm>
              <a:off x="4656" y="2208"/>
              <a:ext cx="0" cy="6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9106" name="Line 58"/>
            <p:cNvSpPr>
              <a:spLocks noChangeShapeType="1"/>
            </p:cNvSpPr>
            <p:nvPr/>
          </p:nvSpPr>
          <p:spPr bwMode="auto">
            <a:xfrm flipV="1">
              <a:off x="4896" y="2208"/>
              <a:ext cx="144" cy="6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9107" name="Text Box 59"/>
            <p:cNvSpPr txBox="1">
              <a:spLocks noChangeArrowheads="1"/>
            </p:cNvSpPr>
            <p:nvPr/>
          </p:nvSpPr>
          <p:spPr bwMode="auto">
            <a:xfrm>
              <a:off x="3954" y="2553"/>
              <a:ext cx="5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i="1">
                  <a:solidFill>
                    <a:schemeClr val="hlink"/>
                  </a:solidFill>
                  <a:latin typeface="Verdana" panose="020B0604030504040204" pitchFamily="34" charset="0"/>
                  <a:ea typeface="Gulim" pitchFamily="34" charset="-127"/>
                </a:rPr>
                <a:t>Chain</a:t>
              </a:r>
              <a:endParaRPr lang="en-US" altLang="ko-KR" sz="1800" i="1">
                <a:latin typeface="Verdana" panose="020B0604030504040204" pitchFamily="34" charset="0"/>
                <a:ea typeface="Gulim" pitchFamily="34" charset="-127"/>
              </a:endParaRPr>
            </a:p>
          </p:txBody>
        </p:sp>
      </p:grpSp>
      <p:sp>
        <p:nvSpPr>
          <p:cNvPr id="89096" name="Text Box 60"/>
          <p:cNvSpPr txBox="1">
            <a:spLocks noChangeArrowheads="1"/>
          </p:cNvSpPr>
          <p:nvPr/>
        </p:nvSpPr>
        <p:spPr bwMode="auto">
          <a:xfrm>
            <a:off x="533400" y="2814638"/>
            <a:ext cx="249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b="1" dirty="0">
                <a:latin typeface="Courier New" panose="02070309020205020404" pitchFamily="49" charset="0"/>
                <a:ea typeface="Gulim" pitchFamily="34" charset="-127"/>
              </a:rPr>
              <a:t>LV   v1</a:t>
            </a:r>
          </a:p>
          <a:p>
            <a:pPr eaLnBrk="1" hangingPunct="1">
              <a:lnSpc>
                <a:spcPct val="100000"/>
              </a:lnSpc>
              <a:spcBef>
                <a:spcPct val="0"/>
              </a:spcBef>
              <a:buFontTx/>
              <a:buNone/>
            </a:pPr>
            <a:r>
              <a:rPr lang="en-US" altLang="ko-KR" sz="2000" b="1" dirty="0">
                <a:latin typeface="Courier New" panose="02070309020205020404" pitchFamily="49" charset="0"/>
                <a:ea typeface="Gulim" pitchFamily="34" charset="-127"/>
              </a:rPr>
              <a:t>MULV v3,v1,v2</a:t>
            </a:r>
          </a:p>
          <a:p>
            <a:pPr eaLnBrk="1" hangingPunct="1">
              <a:lnSpc>
                <a:spcPct val="100000"/>
              </a:lnSpc>
              <a:spcBef>
                <a:spcPct val="0"/>
              </a:spcBef>
              <a:buFontTx/>
              <a:buNone/>
            </a:pPr>
            <a:r>
              <a:rPr lang="en-US" altLang="ko-KR" sz="2000" b="1" dirty="0">
                <a:latin typeface="Courier New" panose="02070309020205020404" pitchFamily="49" charset="0"/>
                <a:ea typeface="Gulim" pitchFamily="34" charset="-127"/>
              </a:rPr>
              <a:t>ADDV v5, v3, v4</a:t>
            </a:r>
          </a:p>
        </p:txBody>
      </p:sp>
      <p:sp>
        <p:nvSpPr>
          <p:cNvPr id="89097" name="Line 61"/>
          <p:cNvSpPr>
            <a:spLocks noChangeShapeType="1"/>
          </p:cNvSpPr>
          <p:nvPr/>
        </p:nvSpPr>
        <p:spPr bwMode="auto">
          <a:xfrm>
            <a:off x="1676400" y="2971800"/>
            <a:ext cx="22860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9098" name="Line 62"/>
          <p:cNvSpPr>
            <a:spLocks noChangeShapeType="1"/>
          </p:cNvSpPr>
          <p:nvPr/>
        </p:nvSpPr>
        <p:spPr bwMode="auto">
          <a:xfrm>
            <a:off x="1676400" y="3429000"/>
            <a:ext cx="30480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Tree>
    <p:extLst>
      <p:ext uri="{BB962C8B-B14F-4D97-AF65-F5344CB8AC3E}">
        <p14:creationId xmlns:p14="http://schemas.microsoft.com/office/powerpoint/2010/main" val="2942447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465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465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346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zh-CN" altLang="en-US" dirty="0"/>
              <a:t>动机：</a:t>
            </a:r>
            <a:r>
              <a:rPr lang="en-US" altLang="zh-CN" dirty="0"/>
              <a:t>DLP</a:t>
            </a:r>
            <a:r>
              <a:rPr lang="zh-CN" altLang="en-US" dirty="0"/>
              <a:t>的兴起</a:t>
            </a:r>
            <a:endParaRPr lang="en-US" altLang="zh-CN" dirty="0"/>
          </a:p>
        </p:txBody>
      </p:sp>
      <p:sp>
        <p:nvSpPr>
          <p:cNvPr id="108547" name="Content Placeholder 2"/>
          <p:cNvSpPr>
            <a:spLocks noGrp="1"/>
          </p:cNvSpPr>
          <p:nvPr>
            <p:ph idx="1"/>
          </p:nvPr>
        </p:nvSpPr>
        <p:spPr>
          <a:xfrm>
            <a:off x="457200" y="1258432"/>
            <a:ext cx="8454788" cy="5051833"/>
          </a:xfrm>
        </p:spPr>
        <p:txBody>
          <a:bodyPr/>
          <a:lstStyle/>
          <a:p>
            <a:r>
              <a:rPr lang="zh-CN" altLang="en-US" dirty="0"/>
              <a:t>应用需求和技术发展推动着体系结构的发展</a:t>
            </a:r>
            <a:endParaRPr lang="en-US" altLang="zh-CN" dirty="0"/>
          </a:p>
          <a:p>
            <a:r>
              <a:rPr lang="zh-CN" altLang="en-US" dirty="0"/>
              <a:t>图形、机器视觉、语音识别、机器学习等新的应用均需要大量的数值计算，其算法通常具有数据并行特征</a:t>
            </a:r>
            <a:endParaRPr lang="en-US" altLang="zh-CN" dirty="0"/>
          </a:p>
          <a:p>
            <a:r>
              <a:rPr lang="en-US" altLang="zh-CN" dirty="0"/>
              <a:t>SIMD-based </a:t>
            </a:r>
            <a:r>
              <a:rPr lang="zh-CN" altLang="en-US" dirty="0"/>
              <a:t>结构</a:t>
            </a:r>
            <a:r>
              <a:rPr lang="en-US" altLang="zh-CN" dirty="0"/>
              <a:t> (vector-SIMD, </a:t>
            </a:r>
            <a:r>
              <a:rPr lang="en-US" altLang="zh-CN" dirty="0" err="1"/>
              <a:t>subword</a:t>
            </a:r>
            <a:r>
              <a:rPr lang="en-US" altLang="zh-CN" dirty="0"/>
              <a:t>-SIMD, SIMT/GPUs) </a:t>
            </a:r>
            <a:r>
              <a:rPr lang="zh-CN" altLang="en-US" dirty="0"/>
              <a:t>是执行这些算法的最有效途径</a:t>
            </a:r>
            <a:endParaRPr lang="en-US" altLang="zh-CN" dirty="0"/>
          </a:p>
          <a:p>
            <a:endParaRPr lang="en-US" altLang="zh-CN" dirty="0"/>
          </a:p>
          <a:p>
            <a:endParaRPr lang="en-US" altLang="zh-CN" dirty="0"/>
          </a:p>
        </p:txBody>
      </p:sp>
      <p:sp>
        <p:nvSpPr>
          <p:cNvPr id="5" name="日期占位符 4"/>
          <p:cNvSpPr>
            <a:spLocks noGrp="1"/>
          </p:cNvSpPr>
          <p:nvPr>
            <p:ph type="dt" sz="half" idx="10"/>
          </p:nvPr>
        </p:nvSpPr>
        <p:spPr/>
        <p:txBody>
          <a:bodyPr/>
          <a:lstStyle/>
          <a:p>
            <a:fld id="{EA071961-380F-47AC-AD48-00E5B1EDCFC8}" type="datetime1">
              <a:rPr lang="en-US" altLang="zh-CN" smtClean="0"/>
              <a:t>4/21/20</a:t>
            </a:fld>
            <a:endParaRPr lang="zh-CN" altLang="en-US"/>
          </a:p>
        </p:txBody>
      </p:sp>
      <p:sp>
        <p:nvSpPr>
          <p:cNvPr id="6" name="页脚占位符 5"/>
          <p:cNvSpPr>
            <a:spLocks noGrp="1"/>
          </p:cNvSpPr>
          <p:nvPr>
            <p:ph type="ftr" sz="quarter" idx="11"/>
          </p:nvPr>
        </p:nvSpPr>
        <p:spPr/>
        <p:txBody>
          <a:bodyPr/>
          <a:lstStyle/>
          <a:p>
            <a:r>
              <a:rPr lang="zh-CN" altLang="en-US"/>
              <a:t>中国科学技术大学</a:t>
            </a:r>
          </a:p>
        </p:txBody>
      </p:sp>
      <p:sp>
        <p:nvSpPr>
          <p:cNvPr id="9" name="灯片编号占位符 8"/>
          <p:cNvSpPr>
            <a:spLocks noGrp="1"/>
          </p:cNvSpPr>
          <p:nvPr>
            <p:ph type="sldNum" sz="quarter" idx="12"/>
          </p:nvPr>
        </p:nvSpPr>
        <p:spPr/>
        <p:txBody>
          <a:bodyPr/>
          <a:lstStyle/>
          <a:p>
            <a:fld id="{8BD4F407-B401-4F27-B84C-F4D1FCFDF361}" type="slidenum">
              <a:rPr lang="zh-CN" altLang="en-US" smtClean="0"/>
              <a:pPr/>
              <a:t>5</a:t>
            </a:fld>
            <a:endParaRPr lang="zh-CN" altLang="en-US" dirty="0"/>
          </a:p>
        </p:txBody>
      </p:sp>
    </p:spTree>
    <p:extLst>
      <p:ext uri="{BB962C8B-B14F-4D97-AF65-F5344CB8AC3E}">
        <p14:creationId xmlns:p14="http://schemas.microsoft.com/office/powerpoint/2010/main" val="2793238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610" name="Rectangle 2"/>
          <p:cNvSpPr>
            <a:spLocks noGrp="1" noChangeArrowheads="1"/>
          </p:cNvSpPr>
          <p:nvPr>
            <p:ph type="title"/>
          </p:nvPr>
        </p:nvSpPr>
        <p:spPr/>
        <p:txBody>
          <a:bodyPr rtlCol="0">
            <a:normAutofit/>
          </a:bodyPr>
          <a:lstStyle/>
          <a:p>
            <a:pPr eaLnBrk="1" fontAlgn="auto" hangingPunct="1">
              <a:spcAft>
                <a:spcPts val="0"/>
              </a:spcAft>
              <a:defRPr/>
            </a:pPr>
            <a:r>
              <a:rPr lang="en-US" altLang="ko-KR" b="1" dirty="0">
                <a:solidFill>
                  <a:srgbClr val="FF0000"/>
                </a:solidFill>
              </a:rPr>
              <a:t>Vector Chaining Advantage</a:t>
            </a:r>
          </a:p>
        </p:txBody>
      </p:sp>
      <p:sp>
        <p:nvSpPr>
          <p:cNvPr id="21" name="日期占位符 20"/>
          <p:cNvSpPr>
            <a:spLocks noGrp="1"/>
          </p:cNvSpPr>
          <p:nvPr>
            <p:ph type="dt" sz="half" idx="10"/>
          </p:nvPr>
        </p:nvSpPr>
        <p:spPr/>
        <p:txBody>
          <a:bodyPr/>
          <a:lstStyle/>
          <a:p>
            <a:pPr>
              <a:defRPr/>
            </a:pPr>
            <a:fld id="{D339054E-3B6D-4A04-93F6-DF02646557A7}" type="datetime1">
              <a:rPr lang="en-US" altLang="zh-CN" smtClean="0"/>
              <a:t>4/21/20</a:t>
            </a:fld>
            <a:endParaRPr lang="zh-CN" altLang="en-US"/>
          </a:p>
        </p:txBody>
      </p:sp>
      <p:sp>
        <p:nvSpPr>
          <p:cNvPr id="22" name="页脚占位符 21"/>
          <p:cNvSpPr>
            <a:spLocks noGrp="1"/>
          </p:cNvSpPr>
          <p:nvPr>
            <p:ph type="ftr" sz="quarter" idx="11"/>
          </p:nvPr>
        </p:nvSpPr>
        <p:spPr/>
        <p:txBody>
          <a:bodyPr/>
          <a:lstStyle/>
          <a:p>
            <a:pPr>
              <a:defRPr/>
            </a:pPr>
            <a:r>
              <a:rPr lang="zh-CN" altLang="en-US"/>
              <a:t>中国科学技术大学</a:t>
            </a:r>
          </a:p>
        </p:txBody>
      </p:sp>
      <p:sp>
        <p:nvSpPr>
          <p:cNvPr id="9113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B09EB646-7A96-4768-95F9-65EF2EC81D34}"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50</a:t>
            </a:fld>
            <a:endParaRPr lang="en-US" altLang="zh-CN" sz="1200">
              <a:solidFill>
                <a:srgbClr val="898989"/>
              </a:solidFill>
              <a:latin typeface="Calibri" panose="020F0502020204030204" pitchFamily="34" charset="0"/>
              <a:ea typeface="宋体" panose="02010600030101010101" pitchFamily="2" charset="-122"/>
            </a:endParaRPr>
          </a:p>
        </p:txBody>
      </p:sp>
      <p:grpSp>
        <p:nvGrpSpPr>
          <p:cNvPr id="1348611" name="Group 3"/>
          <p:cNvGrpSpPr>
            <a:grpSpLocks/>
          </p:cNvGrpSpPr>
          <p:nvPr/>
        </p:nvGrpSpPr>
        <p:grpSpPr bwMode="auto">
          <a:xfrm>
            <a:off x="328613" y="3917950"/>
            <a:ext cx="8589962" cy="2232025"/>
            <a:chOff x="192" y="2446"/>
            <a:chExt cx="5376" cy="1406"/>
          </a:xfrm>
        </p:grpSpPr>
        <p:sp>
          <p:nvSpPr>
            <p:cNvPr id="91153" name="Rectangle 4"/>
            <p:cNvSpPr>
              <a:spLocks noChangeArrowheads="1"/>
            </p:cNvSpPr>
            <p:nvPr/>
          </p:nvSpPr>
          <p:spPr bwMode="auto">
            <a:xfrm>
              <a:off x="192" y="2446"/>
              <a:ext cx="537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spcBef>
                  <a:spcPct val="30000"/>
                </a:spcBef>
                <a:buFontTx/>
                <a:buChar char="•"/>
              </a:pPr>
              <a:r>
                <a:rPr lang="zh-CN" altLang="en-US" sz="2400" dirty="0">
                  <a:latin typeface="宋体" panose="02010600030101010101" pitchFamily="2" charset="-122"/>
                  <a:ea typeface="宋体" panose="02010600030101010101" pitchFamily="2" charset="-122"/>
                </a:rPr>
                <a:t>采用链接技术，前一条指令的第一个结果出来后，就可以启动下一条相关指令的执行</a:t>
              </a:r>
              <a:endParaRPr lang="en-US" altLang="ko-KR" sz="2400" dirty="0">
                <a:latin typeface="Malgun Gothic" panose="020B0503020000020004" pitchFamily="34" charset="-127"/>
                <a:ea typeface="Malgun Gothic" panose="020B0503020000020004" pitchFamily="34" charset="-127"/>
                <a:cs typeface="Calibri" panose="020F0502020204030204" pitchFamily="34" charset="0"/>
              </a:endParaRPr>
            </a:p>
          </p:txBody>
        </p:sp>
        <p:grpSp>
          <p:nvGrpSpPr>
            <p:cNvPr id="91154" name="Group 5"/>
            <p:cNvGrpSpPr>
              <a:grpSpLocks/>
            </p:cNvGrpSpPr>
            <p:nvPr/>
          </p:nvGrpSpPr>
          <p:grpSpPr bwMode="auto">
            <a:xfrm>
              <a:off x="816" y="3120"/>
              <a:ext cx="2064" cy="732"/>
              <a:chOff x="816" y="3120"/>
              <a:chExt cx="2064" cy="732"/>
            </a:xfrm>
          </p:grpSpPr>
          <p:sp>
            <p:nvSpPr>
              <p:cNvPr id="91155" name="Rectangle 6"/>
              <p:cNvSpPr>
                <a:spLocks noChangeArrowheads="1"/>
              </p:cNvSpPr>
              <p:nvPr/>
            </p:nvSpPr>
            <p:spPr bwMode="auto">
              <a:xfrm>
                <a:off x="816" y="3120"/>
                <a:ext cx="1536" cy="240"/>
              </a:xfrm>
              <a:prstGeom prst="rect">
                <a:avLst/>
              </a:prstGeom>
              <a:solidFill>
                <a:srgbClr val="9999FF"/>
              </a:solidFill>
              <a:ln w="28575">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solidFill>
                      <a:schemeClr val="bg1"/>
                    </a:solidFill>
                    <a:latin typeface="Calibri" panose="020F0502020204030204" pitchFamily="34" charset="0"/>
                    <a:ea typeface="Gulim" pitchFamily="34" charset="-127"/>
                    <a:cs typeface="Calibri" panose="020F0502020204030204" pitchFamily="34" charset="0"/>
                  </a:rPr>
                  <a:t>Load</a:t>
                </a:r>
              </a:p>
            </p:txBody>
          </p:sp>
          <p:sp>
            <p:nvSpPr>
              <p:cNvPr id="91156" name="Rectangle 7"/>
              <p:cNvSpPr>
                <a:spLocks noChangeArrowheads="1"/>
              </p:cNvSpPr>
              <p:nvPr/>
            </p:nvSpPr>
            <p:spPr bwMode="auto">
              <a:xfrm>
                <a:off x="1104" y="3360"/>
                <a:ext cx="1536" cy="240"/>
              </a:xfrm>
              <a:prstGeom prst="rect">
                <a:avLst/>
              </a:prstGeom>
              <a:solidFill>
                <a:schemeClr val="accent2"/>
              </a:solidFill>
              <a:ln w="28575">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solidFill>
                      <a:schemeClr val="bg1"/>
                    </a:solidFill>
                    <a:latin typeface="Calibri" panose="020F0502020204030204" pitchFamily="34" charset="0"/>
                    <a:ea typeface="Gulim" pitchFamily="34" charset="-127"/>
                    <a:cs typeface="Calibri" panose="020F0502020204030204" pitchFamily="34" charset="0"/>
                  </a:rPr>
                  <a:t>Mul</a:t>
                </a:r>
              </a:p>
            </p:txBody>
          </p:sp>
          <p:sp>
            <p:nvSpPr>
              <p:cNvPr id="91157" name="Rectangle 8"/>
              <p:cNvSpPr>
                <a:spLocks noChangeArrowheads="1"/>
              </p:cNvSpPr>
              <p:nvPr/>
            </p:nvSpPr>
            <p:spPr bwMode="auto">
              <a:xfrm>
                <a:off x="1344" y="3600"/>
                <a:ext cx="1536" cy="252"/>
              </a:xfrm>
              <a:prstGeom prst="rect">
                <a:avLst/>
              </a:prstGeom>
              <a:solidFill>
                <a:schemeClr val="hlink"/>
              </a:solidFill>
              <a:ln w="28575">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solidFill>
                      <a:schemeClr val="bg1"/>
                    </a:solidFill>
                    <a:latin typeface="Calibri" panose="020F0502020204030204" pitchFamily="34" charset="0"/>
                    <a:ea typeface="Gulim" pitchFamily="34" charset="-127"/>
                    <a:cs typeface="Calibri" panose="020F0502020204030204" pitchFamily="34" charset="0"/>
                  </a:rPr>
                  <a:t>Add</a:t>
                </a:r>
              </a:p>
            </p:txBody>
          </p:sp>
        </p:grpSp>
      </p:grpSp>
      <p:grpSp>
        <p:nvGrpSpPr>
          <p:cNvPr id="91141" name="Group 9"/>
          <p:cNvGrpSpPr>
            <a:grpSpLocks/>
          </p:cNvGrpSpPr>
          <p:nvPr/>
        </p:nvGrpSpPr>
        <p:grpSpPr bwMode="auto">
          <a:xfrm>
            <a:off x="257175" y="1100138"/>
            <a:ext cx="8534400" cy="2220912"/>
            <a:chOff x="192" y="782"/>
            <a:chExt cx="5376" cy="1399"/>
          </a:xfrm>
        </p:grpSpPr>
        <p:grpSp>
          <p:nvGrpSpPr>
            <p:cNvPr id="91144" name="Group 10"/>
            <p:cNvGrpSpPr>
              <a:grpSpLocks/>
            </p:cNvGrpSpPr>
            <p:nvPr/>
          </p:nvGrpSpPr>
          <p:grpSpPr bwMode="auto">
            <a:xfrm>
              <a:off x="624" y="1440"/>
              <a:ext cx="4608" cy="741"/>
              <a:chOff x="624" y="1440"/>
              <a:chExt cx="4608" cy="741"/>
            </a:xfrm>
          </p:grpSpPr>
          <p:grpSp>
            <p:nvGrpSpPr>
              <p:cNvPr id="91146" name="Group 11"/>
              <p:cNvGrpSpPr>
                <a:grpSpLocks/>
              </p:cNvGrpSpPr>
              <p:nvPr/>
            </p:nvGrpSpPr>
            <p:grpSpPr bwMode="auto">
              <a:xfrm>
                <a:off x="624" y="1440"/>
                <a:ext cx="4608" cy="732"/>
                <a:chOff x="624" y="1440"/>
                <a:chExt cx="4608" cy="732"/>
              </a:xfrm>
            </p:grpSpPr>
            <p:sp>
              <p:nvSpPr>
                <p:cNvPr id="91150" name="Rectangle 12"/>
                <p:cNvSpPr>
                  <a:spLocks noChangeArrowheads="1"/>
                </p:cNvSpPr>
                <p:nvPr/>
              </p:nvSpPr>
              <p:spPr bwMode="auto">
                <a:xfrm>
                  <a:off x="624" y="1440"/>
                  <a:ext cx="1536" cy="240"/>
                </a:xfrm>
                <a:prstGeom prst="rect">
                  <a:avLst/>
                </a:prstGeom>
                <a:solidFill>
                  <a:srgbClr val="9999FF"/>
                </a:solidFill>
                <a:ln w="28575">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solidFill>
                        <a:schemeClr val="bg1"/>
                      </a:solidFill>
                      <a:latin typeface="Calibri" panose="020F0502020204030204" pitchFamily="34" charset="0"/>
                      <a:ea typeface="Gulim" pitchFamily="34" charset="-127"/>
                      <a:cs typeface="Calibri" panose="020F0502020204030204" pitchFamily="34" charset="0"/>
                    </a:rPr>
                    <a:t>Load</a:t>
                  </a:r>
                </a:p>
              </p:txBody>
            </p:sp>
            <p:sp>
              <p:nvSpPr>
                <p:cNvPr id="91151" name="Rectangle 13"/>
                <p:cNvSpPr>
                  <a:spLocks noChangeArrowheads="1"/>
                </p:cNvSpPr>
                <p:nvPr/>
              </p:nvSpPr>
              <p:spPr bwMode="auto">
                <a:xfrm>
                  <a:off x="2160" y="1680"/>
                  <a:ext cx="1536" cy="240"/>
                </a:xfrm>
                <a:prstGeom prst="rect">
                  <a:avLst/>
                </a:prstGeom>
                <a:solidFill>
                  <a:schemeClr val="accent2"/>
                </a:solidFill>
                <a:ln w="28575">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solidFill>
                        <a:schemeClr val="bg1"/>
                      </a:solidFill>
                      <a:latin typeface="Calibri" panose="020F0502020204030204" pitchFamily="34" charset="0"/>
                      <a:ea typeface="Gulim" pitchFamily="34" charset="-127"/>
                      <a:cs typeface="Calibri" panose="020F0502020204030204" pitchFamily="34" charset="0"/>
                    </a:rPr>
                    <a:t>Mul</a:t>
                  </a:r>
                </a:p>
              </p:txBody>
            </p:sp>
            <p:sp>
              <p:nvSpPr>
                <p:cNvPr id="91152" name="Rectangle 14"/>
                <p:cNvSpPr>
                  <a:spLocks noChangeArrowheads="1"/>
                </p:cNvSpPr>
                <p:nvPr/>
              </p:nvSpPr>
              <p:spPr bwMode="auto">
                <a:xfrm>
                  <a:off x="3696" y="1920"/>
                  <a:ext cx="1536" cy="252"/>
                </a:xfrm>
                <a:prstGeom prst="rect">
                  <a:avLst/>
                </a:prstGeom>
                <a:solidFill>
                  <a:schemeClr val="hlink"/>
                </a:solidFill>
                <a:ln w="28575">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solidFill>
                        <a:schemeClr val="bg1"/>
                      </a:solidFill>
                      <a:latin typeface="Calibri" panose="020F0502020204030204" pitchFamily="34" charset="0"/>
                      <a:ea typeface="Gulim" pitchFamily="34" charset="-127"/>
                      <a:cs typeface="Calibri" panose="020F0502020204030204" pitchFamily="34" charset="0"/>
                    </a:rPr>
                    <a:t>Add</a:t>
                  </a:r>
                </a:p>
              </p:txBody>
            </p:sp>
          </p:grpSp>
          <p:grpSp>
            <p:nvGrpSpPr>
              <p:cNvPr id="91147" name="Group 15"/>
              <p:cNvGrpSpPr>
                <a:grpSpLocks/>
              </p:cNvGrpSpPr>
              <p:nvPr/>
            </p:nvGrpSpPr>
            <p:grpSpPr bwMode="auto">
              <a:xfrm>
                <a:off x="1058" y="1851"/>
                <a:ext cx="862" cy="330"/>
                <a:chOff x="1058" y="1851"/>
                <a:chExt cx="862" cy="330"/>
              </a:xfrm>
            </p:grpSpPr>
            <p:sp>
              <p:nvSpPr>
                <p:cNvPr id="91148" name="Line 16"/>
                <p:cNvSpPr>
                  <a:spLocks noChangeShapeType="1"/>
                </p:cNvSpPr>
                <p:nvPr/>
              </p:nvSpPr>
              <p:spPr bwMode="auto">
                <a:xfrm flipV="1">
                  <a:off x="1584" y="2016"/>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1149" name="Text Box 17"/>
                <p:cNvSpPr txBox="1">
                  <a:spLocks noChangeArrowheads="1"/>
                </p:cNvSpPr>
                <p:nvPr/>
              </p:nvSpPr>
              <p:spPr bwMode="auto">
                <a:xfrm>
                  <a:off x="1058" y="1851"/>
                  <a:ext cx="5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a:latin typeface="Calibri" panose="020F0502020204030204" pitchFamily="34" charset="0"/>
                      <a:ea typeface="Gulim" pitchFamily="34" charset="-127"/>
                      <a:cs typeface="Calibri" panose="020F0502020204030204" pitchFamily="34" charset="0"/>
                    </a:rPr>
                    <a:t>Time</a:t>
                  </a:r>
                </a:p>
              </p:txBody>
            </p:sp>
          </p:grpSp>
        </p:grpSp>
        <p:sp>
          <p:nvSpPr>
            <p:cNvPr id="91145" name="Rectangle 18"/>
            <p:cNvSpPr>
              <a:spLocks noChangeArrowheads="1"/>
            </p:cNvSpPr>
            <p:nvPr/>
          </p:nvSpPr>
          <p:spPr bwMode="auto">
            <a:xfrm>
              <a:off x="192" y="782"/>
              <a:ext cx="537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spcBef>
                  <a:spcPct val="30000"/>
                </a:spcBef>
                <a:buFontTx/>
                <a:buChar char="•"/>
              </a:pPr>
              <a:r>
                <a:rPr lang="zh-CN" altLang="en-US" sz="2400" dirty="0">
                  <a:latin typeface="宋体" panose="02010600030101010101" pitchFamily="2" charset="-122"/>
                  <a:ea typeface="宋体" panose="02010600030101010101" pitchFamily="2" charset="-122"/>
                </a:rPr>
                <a:t>不采用链接技术，必须处理完前一条指令的最后一个元素，才能启动下一条相关的指令</a:t>
              </a:r>
              <a:endParaRPr lang="en-US" altLang="ko-KR" sz="2400" dirty="0">
                <a:latin typeface="Malgun Gothic" panose="020B0503020000020004" pitchFamily="34" charset="-127"/>
                <a:ea typeface="Malgun Gothic" panose="020B0503020000020004" pitchFamily="34" charset="-127"/>
                <a:cs typeface="Calibri" panose="020F0502020204030204" pitchFamily="34" charset="0"/>
              </a:endParaRPr>
            </a:p>
          </p:txBody>
        </p:sp>
      </p:grpSp>
    </p:spTree>
    <p:extLst>
      <p:ext uri="{BB962C8B-B14F-4D97-AF65-F5344CB8AC3E}">
        <p14:creationId xmlns:p14="http://schemas.microsoft.com/office/powerpoint/2010/main" val="27511869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48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614" name="Rectangle 102"/>
          <p:cNvSpPr>
            <a:spLocks noGrp="1" noChangeArrowheads="1"/>
          </p:cNvSpPr>
          <p:nvPr>
            <p:ph type="title"/>
          </p:nvPr>
        </p:nvSpPr>
        <p:spPr/>
        <p:txBody>
          <a:bodyPr rtlCol="0">
            <a:normAutofit/>
          </a:bodyPr>
          <a:lstStyle/>
          <a:p>
            <a:pPr eaLnBrk="1" fontAlgn="auto" hangingPunct="1">
              <a:spcAft>
                <a:spcPts val="0"/>
              </a:spcAft>
              <a:defRPr/>
            </a:pPr>
            <a:r>
              <a:rPr lang="en-US" altLang="ko-KR" dirty="0"/>
              <a:t>Vector Instruction Parallelism</a:t>
            </a:r>
          </a:p>
        </p:txBody>
      </p:sp>
      <p:sp>
        <p:nvSpPr>
          <p:cNvPr id="93187" name="Rectangle 103"/>
          <p:cNvSpPr>
            <a:spLocks noGrp="1" noChangeArrowheads="1"/>
          </p:cNvSpPr>
          <p:nvPr>
            <p:ph idx="1"/>
          </p:nvPr>
        </p:nvSpPr>
        <p:spPr>
          <a:xfrm>
            <a:off x="457200" y="1258433"/>
            <a:ext cx="8229600" cy="818018"/>
          </a:xfrm>
        </p:spPr>
        <p:txBody>
          <a:bodyPr>
            <a:normAutofit fontScale="85000" lnSpcReduction="20000"/>
          </a:bodyPr>
          <a:lstStyle/>
          <a:p>
            <a:pPr eaLnBrk="1" hangingPunct="1"/>
            <a:r>
              <a:rPr lang="zh-CN" altLang="en-US" dirty="0"/>
              <a:t>多条向量指令可重叠执行</a:t>
            </a:r>
            <a:r>
              <a:rPr lang="en-US" altLang="zh-CN" dirty="0"/>
              <a:t>(</a:t>
            </a:r>
            <a:r>
              <a:rPr lang="zh-CN" altLang="en-US" dirty="0"/>
              <a:t>链接技术</a:t>
            </a:r>
            <a:r>
              <a:rPr lang="en-US" altLang="zh-CN" dirty="0"/>
              <a:t>)</a:t>
            </a:r>
            <a:endParaRPr lang="en-US" altLang="ko-KR" dirty="0"/>
          </a:p>
          <a:p>
            <a:pPr lvl="1" eaLnBrk="1" hangingPunct="1"/>
            <a:r>
              <a:rPr lang="zh-CN" altLang="en-US" dirty="0"/>
              <a:t>例如：每个向量</a:t>
            </a:r>
            <a:r>
              <a:rPr lang="en-US" altLang="ko-KR" dirty="0"/>
              <a:t> 32 </a:t>
            </a:r>
            <a:r>
              <a:rPr lang="zh-CN" altLang="en-US" dirty="0"/>
              <a:t>个元素，</a:t>
            </a:r>
            <a:r>
              <a:rPr lang="en-US" altLang="ko-KR" dirty="0"/>
              <a:t>8 lanes</a:t>
            </a:r>
            <a:r>
              <a:rPr lang="zh-CN" altLang="en-US" dirty="0"/>
              <a:t>（车道）</a:t>
            </a:r>
            <a:endParaRPr lang="en-US" altLang="ko-KR" dirty="0"/>
          </a:p>
        </p:txBody>
      </p:sp>
      <p:sp>
        <p:nvSpPr>
          <p:cNvPr id="613" name="日期占位符 612"/>
          <p:cNvSpPr>
            <a:spLocks noGrp="1"/>
          </p:cNvSpPr>
          <p:nvPr>
            <p:ph type="dt" sz="half" idx="10"/>
          </p:nvPr>
        </p:nvSpPr>
        <p:spPr/>
        <p:txBody>
          <a:bodyPr/>
          <a:lstStyle/>
          <a:p>
            <a:pPr>
              <a:defRPr/>
            </a:pPr>
            <a:fld id="{8711EB5C-AA06-425A-8FD8-FCD3F4DE30F0}" type="datetime1">
              <a:rPr lang="en-US" altLang="zh-CN" smtClean="0"/>
              <a:t>4/21/20</a:t>
            </a:fld>
            <a:endParaRPr lang="zh-CN" altLang="en-US"/>
          </a:p>
        </p:txBody>
      </p:sp>
      <p:sp>
        <p:nvSpPr>
          <p:cNvPr id="614" name="页脚占位符 613"/>
          <p:cNvSpPr>
            <a:spLocks noGrp="1"/>
          </p:cNvSpPr>
          <p:nvPr>
            <p:ph type="ftr" sz="quarter" idx="11"/>
          </p:nvPr>
        </p:nvSpPr>
        <p:spPr/>
        <p:txBody>
          <a:bodyPr/>
          <a:lstStyle/>
          <a:p>
            <a:pPr>
              <a:defRPr/>
            </a:pPr>
            <a:r>
              <a:rPr lang="zh-CN" altLang="en-US"/>
              <a:t>中国科学技术大学</a:t>
            </a:r>
          </a:p>
        </p:txBody>
      </p:sp>
      <p:sp>
        <p:nvSpPr>
          <p:cNvPr id="931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17ABABD3-A9FD-447C-8ECE-5E05162B005C}"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51</a:t>
            </a:fld>
            <a:endParaRPr lang="en-US" altLang="zh-CN" sz="1200">
              <a:solidFill>
                <a:srgbClr val="898989"/>
              </a:solidFill>
              <a:latin typeface="Calibri" panose="020F0502020204030204" pitchFamily="34" charset="0"/>
              <a:ea typeface="宋体" panose="02010600030101010101" pitchFamily="2" charset="-122"/>
            </a:endParaRPr>
          </a:p>
        </p:txBody>
      </p:sp>
      <p:grpSp>
        <p:nvGrpSpPr>
          <p:cNvPr id="1344514" name="Group 2"/>
          <p:cNvGrpSpPr>
            <a:grpSpLocks/>
          </p:cNvGrpSpPr>
          <p:nvPr/>
        </p:nvGrpSpPr>
        <p:grpSpPr bwMode="auto">
          <a:xfrm>
            <a:off x="685800" y="3414713"/>
            <a:ext cx="3276600" cy="1704975"/>
            <a:chOff x="432" y="2113"/>
            <a:chExt cx="2064" cy="1074"/>
          </a:xfrm>
        </p:grpSpPr>
        <p:grpSp>
          <p:nvGrpSpPr>
            <p:cNvPr id="93699" name="Group 3"/>
            <p:cNvGrpSpPr>
              <a:grpSpLocks/>
            </p:cNvGrpSpPr>
            <p:nvPr/>
          </p:nvGrpSpPr>
          <p:grpSpPr bwMode="auto">
            <a:xfrm>
              <a:off x="960" y="2284"/>
              <a:ext cx="1536" cy="903"/>
              <a:chOff x="480" y="2284"/>
              <a:chExt cx="1536" cy="903"/>
            </a:xfrm>
          </p:grpSpPr>
          <p:grpSp>
            <p:nvGrpSpPr>
              <p:cNvPr id="93701" name="Group 4"/>
              <p:cNvGrpSpPr>
                <a:grpSpLocks/>
              </p:cNvGrpSpPr>
              <p:nvPr/>
            </p:nvGrpSpPr>
            <p:grpSpPr bwMode="auto">
              <a:xfrm>
                <a:off x="1824" y="2284"/>
                <a:ext cx="192" cy="327"/>
                <a:chOff x="1824" y="2284"/>
                <a:chExt cx="192" cy="327"/>
              </a:xfrm>
            </p:grpSpPr>
            <p:sp>
              <p:nvSpPr>
                <p:cNvPr id="93796" name="Rectangle 5"/>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97" name="Oval 6"/>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sp>
            <p:nvSpPr>
              <p:cNvPr id="93702" name="Rectangle 7"/>
              <p:cNvSpPr>
                <a:spLocks noChangeArrowheads="1"/>
              </p:cNvSpPr>
              <p:nvPr/>
            </p:nvSpPr>
            <p:spPr bwMode="auto">
              <a:xfrm>
                <a:off x="480" y="2620"/>
                <a:ext cx="116" cy="23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nvGrpSpPr>
              <p:cNvPr id="93703" name="Group 8"/>
              <p:cNvGrpSpPr>
                <a:grpSpLocks/>
              </p:cNvGrpSpPr>
              <p:nvPr/>
            </p:nvGrpSpPr>
            <p:grpSpPr bwMode="auto">
              <a:xfrm>
                <a:off x="1824" y="2476"/>
                <a:ext cx="192" cy="327"/>
                <a:chOff x="1824" y="2284"/>
                <a:chExt cx="192" cy="327"/>
              </a:xfrm>
            </p:grpSpPr>
            <p:sp>
              <p:nvSpPr>
                <p:cNvPr id="93794" name="Rectangle 9"/>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95" name="Oval 10"/>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04" name="Group 11"/>
              <p:cNvGrpSpPr>
                <a:grpSpLocks/>
              </p:cNvGrpSpPr>
              <p:nvPr/>
            </p:nvGrpSpPr>
            <p:grpSpPr bwMode="auto">
              <a:xfrm>
                <a:off x="1824" y="2668"/>
                <a:ext cx="192" cy="327"/>
                <a:chOff x="1824" y="2284"/>
                <a:chExt cx="192" cy="327"/>
              </a:xfrm>
            </p:grpSpPr>
            <p:sp>
              <p:nvSpPr>
                <p:cNvPr id="93792" name="Rectangle 12"/>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93" name="Oval 13"/>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05" name="Group 14"/>
              <p:cNvGrpSpPr>
                <a:grpSpLocks/>
              </p:cNvGrpSpPr>
              <p:nvPr/>
            </p:nvGrpSpPr>
            <p:grpSpPr bwMode="auto">
              <a:xfrm>
                <a:off x="1824" y="2860"/>
                <a:ext cx="192" cy="327"/>
                <a:chOff x="1824" y="2284"/>
                <a:chExt cx="192" cy="327"/>
              </a:xfrm>
            </p:grpSpPr>
            <p:sp>
              <p:nvSpPr>
                <p:cNvPr id="93790" name="Rectangle 15"/>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91" name="Oval 16"/>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06" name="Group 17"/>
              <p:cNvGrpSpPr>
                <a:grpSpLocks/>
              </p:cNvGrpSpPr>
              <p:nvPr/>
            </p:nvGrpSpPr>
            <p:grpSpPr bwMode="auto">
              <a:xfrm>
                <a:off x="1632" y="2284"/>
                <a:ext cx="192" cy="327"/>
                <a:chOff x="1824" y="2284"/>
                <a:chExt cx="192" cy="327"/>
              </a:xfrm>
            </p:grpSpPr>
            <p:sp>
              <p:nvSpPr>
                <p:cNvPr id="93788" name="Rectangle 18"/>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89" name="Oval 19"/>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07" name="Group 20"/>
              <p:cNvGrpSpPr>
                <a:grpSpLocks/>
              </p:cNvGrpSpPr>
              <p:nvPr/>
            </p:nvGrpSpPr>
            <p:grpSpPr bwMode="auto">
              <a:xfrm>
                <a:off x="1632" y="2476"/>
                <a:ext cx="192" cy="327"/>
                <a:chOff x="1824" y="2284"/>
                <a:chExt cx="192" cy="327"/>
              </a:xfrm>
            </p:grpSpPr>
            <p:sp>
              <p:nvSpPr>
                <p:cNvPr id="93786" name="Rectangle 21"/>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87" name="Oval 22"/>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08" name="Group 23"/>
              <p:cNvGrpSpPr>
                <a:grpSpLocks/>
              </p:cNvGrpSpPr>
              <p:nvPr/>
            </p:nvGrpSpPr>
            <p:grpSpPr bwMode="auto">
              <a:xfrm>
                <a:off x="1632" y="2668"/>
                <a:ext cx="192" cy="327"/>
                <a:chOff x="1824" y="2284"/>
                <a:chExt cx="192" cy="327"/>
              </a:xfrm>
            </p:grpSpPr>
            <p:sp>
              <p:nvSpPr>
                <p:cNvPr id="93784" name="Rectangle 24"/>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85" name="Oval 25"/>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09" name="Group 26"/>
              <p:cNvGrpSpPr>
                <a:grpSpLocks/>
              </p:cNvGrpSpPr>
              <p:nvPr/>
            </p:nvGrpSpPr>
            <p:grpSpPr bwMode="auto">
              <a:xfrm>
                <a:off x="1632" y="2860"/>
                <a:ext cx="192" cy="327"/>
                <a:chOff x="1824" y="2284"/>
                <a:chExt cx="192" cy="327"/>
              </a:xfrm>
            </p:grpSpPr>
            <p:sp>
              <p:nvSpPr>
                <p:cNvPr id="93782" name="Rectangle 27"/>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83" name="Oval 28"/>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10" name="Group 29"/>
              <p:cNvGrpSpPr>
                <a:grpSpLocks/>
              </p:cNvGrpSpPr>
              <p:nvPr/>
            </p:nvGrpSpPr>
            <p:grpSpPr bwMode="auto">
              <a:xfrm>
                <a:off x="1440" y="2284"/>
                <a:ext cx="192" cy="327"/>
                <a:chOff x="1824" y="2284"/>
                <a:chExt cx="192" cy="327"/>
              </a:xfrm>
            </p:grpSpPr>
            <p:sp>
              <p:nvSpPr>
                <p:cNvPr id="93780" name="Rectangle 30"/>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81" name="Oval 31"/>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11" name="Group 32"/>
              <p:cNvGrpSpPr>
                <a:grpSpLocks/>
              </p:cNvGrpSpPr>
              <p:nvPr/>
            </p:nvGrpSpPr>
            <p:grpSpPr bwMode="auto">
              <a:xfrm>
                <a:off x="1440" y="2476"/>
                <a:ext cx="192" cy="327"/>
                <a:chOff x="1824" y="2284"/>
                <a:chExt cx="192" cy="327"/>
              </a:xfrm>
            </p:grpSpPr>
            <p:sp>
              <p:nvSpPr>
                <p:cNvPr id="93778" name="Rectangle 33"/>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79" name="Oval 34"/>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12" name="Group 35"/>
              <p:cNvGrpSpPr>
                <a:grpSpLocks/>
              </p:cNvGrpSpPr>
              <p:nvPr/>
            </p:nvGrpSpPr>
            <p:grpSpPr bwMode="auto">
              <a:xfrm>
                <a:off x="1440" y="2668"/>
                <a:ext cx="192" cy="327"/>
                <a:chOff x="1824" y="2284"/>
                <a:chExt cx="192" cy="327"/>
              </a:xfrm>
            </p:grpSpPr>
            <p:sp>
              <p:nvSpPr>
                <p:cNvPr id="93776" name="Rectangle 36"/>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77" name="Oval 37"/>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13" name="Group 38"/>
              <p:cNvGrpSpPr>
                <a:grpSpLocks/>
              </p:cNvGrpSpPr>
              <p:nvPr/>
            </p:nvGrpSpPr>
            <p:grpSpPr bwMode="auto">
              <a:xfrm>
                <a:off x="1440" y="2860"/>
                <a:ext cx="192" cy="327"/>
                <a:chOff x="1824" y="2284"/>
                <a:chExt cx="192" cy="327"/>
              </a:xfrm>
            </p:grpSpPr>
            <p:sp>
              <p:nvSpPr>
                <p:cNvPr id="93774" name="Rectangle 39"/>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75" name="Oval 40"/>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14" name="Group 41"/>
              <p:cNvGrpSpPr>
                <a:grpSpLocks/>
              </p:cNvGrpSpPr>
              <p:nvPr/>
            </p:nvGrpSpPr>
            <p:grpSpPr bwMode="auto">
              <a:xfrm>
                <a:off x="1248" y="2284"/>
                <a:ext cx="192" cy="327"/>
                <a:chOff x="1824" y="2284"/>
                <a:chExt cx="192" cy="327"/>
              </a:xfrm>
            </p:grpSpPr>
            <p:sp>
              <p:nvSpPr>
                <p:cNvPr id="93772" name="Rectangle 42"/>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73" name="Oval 43"/>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15" name="Group 44"/>
              <p:cNvGrpSpPr>
                <a:grpSpLocks/>
              </p:cNvGrpSpPr>
              <p:nvPr/>
            </p:nvGrpSpPr>
            <p:grpSpPr bwMode="auto">
              <a:xfrm>
                <a:off x="1248" y="2476"/>
                <a:ext cx="192" cy="327"/>
                <a:chOff x="1824" y="2284"/>
                <a:chExt cx="192" cy="327"/>
              </a:xfrm>
            </p:grpSpPr>
            <p:sp>
              <p:nvSpPr>
                <p:cNvPr id="93770" name="Rectangle 45"/>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71" name="Oval 46"/>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16" name="Group 47"/>
              <p:cNvGrpSpPr>
                <a:grpSpLocks/>
              </p:cNvGrpSpPr>
              <p:nvPr/>
            </p:nvGrpSpPr>
            <p:grpSpPr bwMode="auto">
              <a:xfrm>
                <a:off x="1248" y="2668"/>
                <a:ext cx="192" cy="327"/>
                <a:chOff x="1824" y="2284"/>
                <a:chExt cx="192" cy="327"/>
              </a:xfrm>
            </p:grpSpPr>
            <p:sp>
              <p:nvSpPr>
                <p:cNvPr id="93768" name="Rectangle 48"/>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69" name="Oval 49"/>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17" name="Group 50"/>
              <p:cNvGrpSpPr>
                <a:grpSpLocks/>
              </p:cNvGrpSpPr>
              <p:nvPr/>
            </p:nvGrpSpPr>
            <p:grpSpPr bwMode="auto">
              <a:xfrm>
                <a:off x="1248" y="2860"/>
                <a:ext cx="192" cy="327"/>
                <a:chOff x="1824" y="2284"/>
                <a:chExt cx="192" cy="327"/>
              </a:xfrm>
            </p:grpSpPr>
            <p:sp>
              <p:nvSpPr>
                <p:cNvPr id="93766" name="Rectangle 51"/>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67" name="Oval 52"/>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18" name="Group 53"/>
              <p:cNvGrpSpPr>
                <a:grpSpLocks/>
              </p:cNvGrpSpPr>
              <p:nvPr/>
            </p:nvGrpSpPr>
            <p:grpSpPr bwMode="auto">
              <a:xfrm>
                <a:off x="1056" y="2284"/>
                <a:ext cx="192" cy="327"/>
                <a:chOff x="1824" y="2284"/>
                <a:chExt cx="192" cy="327"/>
              </a:xfrm>
            </p:grpSpPr>
            <p:sp>
              <p:nvSpPr>
                <p:cNvPr id="93764" name="Rectangle 54"/>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65" name="Oval 55"/>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19" name="Group 56"/>
              <p:cNvGrpSpPr>
                <a:grpSpLocks/>
              </p:cNvGrpSpPr>
              <p:nvPr/>
            </p:nvGrpSpPr>
            <p:grpSpPr bwMode="auto">
              <a:xfrm>
                <a:off x="1056" y="2476"/>
                <a:ext cx="192" cy="327"/>
                <a:chOff x="1824" y="2284"/>
                <a:chExt cx="192" cy="327"/>
              </a:xfrm>
            </p:grpSpPr>
            <p:sp>
              <p:nvSpPr>
                <p:cNvPr id="93762" name="Rectangle 57"/>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63" name="Oval 58"/>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20" name="Group 59"/>
              <p:cNvGrpSpPr>
                <a:grpSpLocks/>
              </p:cNvGrpSpPr>
              <p:nvPr/>
            </p:nvGrpSpPr>
            <p:grpSpPr bwMode="auto">
              <a:xfrm>
                <a:off x="1056" y="2668"/>
                <a:ext cx="192" cy="327"/>
                <a:chOff x="1824" y="2284"/>
                <a:chExt cx="192" cy="327"/>
              </a:xfrm>
            </p:grpSpPr>
            <p:sp>
              <p:nvSpPr>
                <p:cNvPr id="93760" name="Rectangle 60"/>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61" name="Oval 61"/>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21" name="Group 62"/>
              <p:cNvGrpSpPr>
                <a:grpSpLocks/>
              </p:cNvGrpSpPr>
              <p:nvPr/>
            </p:nvGrpSpPr>
            <p:grpSpPr bwMode="auto">
              <a:xfrm>
                <a:off x="1056" y="2860"/>
                <a:ext cx="192" cy="327"/>
                <a:chOff x="1824" y="2284"/>
                <a:chExt cx="192" cy="327"/>
              </a:xfrm>
            </p:grpSpPr>
            <p:sp>
              <p:nvSpPr>
                <p:cNvPr id="93758" name="Rectangle 63"/>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59" name="Oval 64"/>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22" name="Group 65"/>
              <p:cNvGrpSpPr>
                <a:grpSpLocks/>
              </p:cNvGrpSpPr>
              <p:nvPr/>
            </p:nvGrpSpPr>
            <p:grpSpPr bwMode="auto">
              <a:xfrm>
                <a:off x="864" y="2284"/>
                <a:ext cx="192" cy="327"/>
                <a:chOff x="1824" y="2284"/>
                <a:chExt cx="192" cy="327"/>
              </a:xfrm>
            </p:grpSpPr>
            <p:sp>
              <p:nvSpPr>
                <p:cNvPr id="93756" name="Rectangle 66"/>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57" name="Oval 67"/>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23" name="Group 68"/>
              <p:cNvGrpSpPr>
                <a:grpSpLocks/>
              </p:cNvGrpSpPr>
              <p:nvPr/>
            </p:nvGrpSpPr>
            <p:grpSpPr bwMode="auto">
              <a:xfrm>
                <a:off x="864" y="2476"/>
                <a:ext cx="192" cy="327"/>
                <a:chOff x="1824" y="2284"/>
                <a:chExt cx="192" cy="327"/>
              </a:xfrm>
            </p:grpSpPr>
            <p:sp>
              <p:nvSpPr>
                <p:cNvPr id="93754" name="Rectangle 69"/>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55" name="Oval 70"/>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24" name="Group 71"/>
              <p:cNvGrpSpPr>
                <a:grpSpLocks/>
              </p:cNvGrpSpPr>
              <p:nvPr/>
            </p:nvGrpSpPr>
            <p:grpSpPr bwMode="auto">
              <a:xfrm>
                <a:off x="864" y="2668"/>
                <a:ext cx="192" cy="327"/>
                <a:chOff x="1824" y="2284"/>
                <a:chExt cx="192" cy="327"/>
              </a:xfrm>
            </p:grpSpPr>
            <p:sp>
              <p:nvSpPr>
                <p:cNvPr id="93752" name="Rectangle 72"/>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53" name="Oval 73"/>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25" name="Group 74"/>
              <p:cNvGrpSpPr>
                <a:grpSpLocks/>
              </p:cNvGrpSpPr>
              <p:nvPr/>
            </p:nvGrpSpPr>
            <p:grpSpPr bwMode="auto">
              <a:xfrm>
                <a:off x="864" y="2860"/>
                <a:ext cx="192" cy="327"/>
                <a:chOff x="1824" y="2284"/>
                <a:chExt cx="192" cy="327"/>
              </a:xfrm>
            </p:grpSpPr>
            <p:sp>
              <p:nvSpPr>
                <p:cNvPr id="93750" name="Rectangle 75"/>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51" name="Oval 76"/>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26" name="Group 77"/>
              <p:cNvGrpSpPr>
                <a:grpSpLocks/>
              </p:cNvGrpSpPr>
              <p:nvPr/>
            </p:nvGrpSpPr>
            <p:grpSpPr bwMode="auto">
              <a:xfrm>
                <a:off x="672" y="2284"/>
                <a:ext cx="192" cy="327"/>
                <a:chOff x="1824" y="2284"/>
                <a:chExt cx="192" cy="327"/>
              </a:xfrm>
            </p:grpSpPr>
            <p:sp>
              <p:nvSpPr>
                <p:cNvPr id="93748" name="Rectangle 78"/>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49" name="Oval 79"/>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27" name="Group 80"/>
              <p:cNvGrpSpPr>
                <a:grpSpLocks/>
              </p:cNvGrpSpPr>
              <p:nvPr/>
            </p:nvGrpSpPr>
            <p:grpSpPr bwMode="auto">
              <a:xfrm>
                <a:off x="672" y="2476"/>
                <a:ext cx="192" cy="327"/>
                <a:chOff x="1824" y="2284"/>
                <a:chExt cx="192" cy="327"/>
              </a:xfrm>
            </p:grpSpPr>
            <p:sp>
              <p:nvSpPr>
                <p:cNvPr id="93746" name="Rectangle 81"/>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47" name="Oval 82"/>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28" name="Group 83"/>
              <p:cNvGrpSpPr>
                <a:grpSpLocks/>
              </p:cNvGrpSpPr>
              <p:nvPr/>
            </p:nvGrpSpPr>
            <p:grpSpPr bwMode="auto">
              <a:xfrm>
                <a:off x="672" y="2668"/>
                <a:ext cx="192" cy="327"/>
                <a:chOff x="1824" y="2284"/>
                <a:chExt cx="192" cy="327"/>
              </a:xfrm>
            </p:grpSpPr>
            <p:sp>
              <p:nvSpPr>
                <p:cNvPr id="93744" name="Rectangle 84"/>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45" name="Oval 85"/>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29" name="Group 86"/>
              <p:cNvGrpSpPr>
                <a:grpSpLocks/>
              </p:cNvGrpSpPr>
              <p:nvPr/>
            </p:nvGrpSpPr>
            <p:grpSpPr bwMode="auto">
              <a:xfrm>
                <a:off x="672" y="2860"/>
                <a:ext cx="192" cy="327"/>
                <a:chOff x="1824" y="2284"/>
                <a:chExt cx="192" cy="327"/>
              </a:xfrm>
            </p:grpSpPr>
            <p:sp>
              <p:nvSpPr>
                <p:cNvPr id="93742" name="Rectangle 87"/>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43" name="Oval 88"/>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30" name="Group 89"/>
              <p:cNvGrpSpPr>
                <a:grpSpLocks/>
              </p:cNvGrpSpPr>
              <p:nvPr/>
            </p:nvGrpSpPr>
            <p:grpSpPr bwMode="auto">
              <a:xfrm>
                <a:off x="480" y="2284"/>
                <a:ext cx="192" cy="327"/>
                <a:chOff x="1824" y="2284"/>
                <a:chExt cx="192" cy="327"/>
              </a:xfrm>
            </p:grpSpPr>
            <p:sp>
              <p:nvSpPr>
                <p:cNvPr id="93740" name="Rectangle 90"/>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41" name="Oval 91"/>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31" name="Group 92"/>
              <p:cNvGrpSpPr>
                <a:grpSpLocks/>
              </p:cNvGrpSpPr>
              <p:nvPr/>
            </p:nvGrpSpPr>
            <p:grpSpPr bwMode="auto">
              <a:xfrm>
                <a:off x="480" y="2476"/>
                <a:ext cx="192" cy="327"/>
                <a:chOff x="1824" y="2284"/>
                <a:chExt cx="192" cy="327"/>
              </a:xfrm>
            </p:grpSpPr>
            <p:sp>
              <p:nvSpPr>
                <p:cNvPr id="93738" name="Rectangle 93"/>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39" name="Oval 94"/>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32" name="Group 95"/>
              <p:cNvGrpSpPr>
                <a:grpSpLocks/>
              </p:cNvGrpSpPr>
              <p:nvPr/>
            </p:nvGrpSpPr>
            <p:grpSpPr bwMode="auto">
              <a:xfrm>
                <a:off x="480" y="2668"/>
                <a:ext cx="192" cy="327"/>
                <a:chOff x="1824" y="2284"/>
                <a:chExt cx="192" cy="327"/>
              </a:xfrm>
            </p:grpSpPr>
            <p:sp>
              <p:nvSpPr>
                <p:cNvPr id="93736" name="Rectangle 96"/>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37" name="Oval 97"/>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733" name="Group 98"/>
              <p:cNvGrpSpPr>
                <a:grpSpLocks/>
              </p:cNvGrpSpPr>
              <p:nvPr/>
            </p:nvGrpSpPr>
            <p:grpSpPr bwMode="auto">
              <a:xfrm>
                <a:off x="480" y="2860"/>
                <a:ext cx="192" cy="327"/>
                <a:chOff x="1824" y="2284"/>
                <a:chExt cx="192" cy="327"/>
              </a:xfrm>
            </p:grpSpPr>
            <p:sp>
              <p:nvSpPr>
                <p:cNvPr id="93734" name="Rectangle 99"/>
                <p:cNvSpPr>
                  <a:spLocks noChangeArrowheads="1"/>
                </p:cNvSpPr>
                <p:nvPr/>
              </p:nvSpPr>
              <p:spPr bwMode="auto">
                <a:xfrm>
                  <a:off x="1824" y="2332"/>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735" name="Oval 100"/>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sp>
          <p:nvSpPr>
            <p:cNvPr id="93700" name="AutoShape 101"/>
            <p:cNvSpPr>
              <a:spLocks noChangeArrowheads="1"/>
            </p:cNvSpPr>
            <p:nvPr/>
          </p:nvSpPr>
          <p:spPr bwMode="auto">
            <a:xfrm>
              <a:off x="432" y="2113"/>
              <a:ext cx="529" cy="462"/>
            </a:xfrm>
            <a:prstGeom prst="rightArrow">
              <a:avLst>
                <a:gd name="adj1" fmla="val 50000"/>
                <a:gd name="adj2" fmla="val 30825"/>
              </a:avLst>
            </a:prstGeom>
            <a:solidFill>
              <a:schemeClr val="bg1"/>
            </a:solidFill>
            <a:ln w="38100">
              <a:solidFill>
                <a:schemeClr val="tx1"/>
              </a:solidFill>
              <a:miter lim="800000"/>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load</a:t>
              </a:r>
            </a:p>
          </p:txBody>
        </p:sp>
      </p:grpSp>
      <p:grpSp>
        <p:nvGrpSpPr>
          <p:cNvPr id="1344616" name="Group 104"/>
          <p:cNvGrpSpPr>
            <a:grpSpLocks/>
          </p:cNvGrpSpPr>
          <p:nvPr/>
        </p:nvGrpSpPr>
        <p:grpSpPr bwMode="auto">
          <a:xfrm>
            <a:off x="685800" y="2244725"/>
            <a:ext cx="3276600" cy="1655763"/>
            <a:chOff x="432" y="1376"/>
            <a:chExt cx="2064" cy="1043"/>
          </a:xfrm>
        </p:grpSpPr>
        <p:grpSp>
          <p:nvGrpSpPr>
            <p:cNvPr id="93600" name="Group 105"/>
            <p:cNvGrpSpPr>
              <a:grpSpLocks/>
            </p:cNvGrpSpPr>
            <p:nvPr/>
          </p:nvGrpSpPr>
          <p:grpSpPr bwMode="auto">
            <a:xfrm>
              <a:off x="960" y="1516"/>
              <a:ext cx="1536" cy="903"/>
              <a:chOff x="480" y="1516"/>
              <a:chExt cx="1536" cy="903"/>
            </a:xfrm>
          </p:grpSpPr>
          <p:grpSp>
            <p:nvGrpSpPr>
              <p:cNvPr id="93602" name="Group 106"/>
              <p:cNvGrpSpPr>
                <a:grpSpLocks/>
              </p:cNvGrpSpPr>
              <p:nvPr/>
            </p:nvGrpSpPr>
            <p:grpSpPr bwMode="auto">
              <a:xfrm>
                <a:off x="1824" y="1516"/>
                <a:ext cx="192" cy="327"/>
                <a:chOff x="1824" y="1516"/>
                <a:chExt cx="192" cy="327"/>
              </a:xfrm>
            </p:grpSpPr>
            <p:sp>
              <p:nvSpPr>
                <p:cNvPr id="93697" name="Rectangle 107"/>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98" name="Oval 108"/>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sp>
            <p:nvSpPr>
              <p:cNvPr id="93603" name="Rectangle 109"/>
              <p:cNvSpPr>
                <a:spLocks noChangeArrowheads="1"/>
              </p:cNvSpPr>
              <p:nvPr/>
            </p:nvSpPr>
            <p:spPr bwMode="auto">
              <a:xfrm>
                <a:off x="480" y="1852"/>
                <a:ext cx="116" cy="23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nvGrpSpPr>
              <p:cNvPr id="93604" name="Group 110"/>
              <p:cNvGrpSpPr>
                <a:grpSpLocks/>
              </p:cNvGrpSpPr>
              <p:nvPr/>
            </p:nvGrpSpPr>
            <p:grpSpPr bwMode="auto">
              <a:xfrm>
                <a:off x="1824" y="1708"/>
                <a:ext cx="192" cy="327"/>
                <a:chOff x="1824" y="1516"/>
                <a:chExt cx="192" cy="327"/>
              </a:xfrm>
            </p:grpSpPr>
            <p:sp>
              <p:nvSpPr>
                <p:cNvPr id="93695" name="Rectangle 111"/>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96" name="Oval 112"/>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05" name="Group 113"/>
              <p:cNvGrpSpPr>
                <a:grpSpLocks/>
              </p:cNvGrpSpPr>
              <p:nvPr/>
            </p:nvGrpSpPr>
            <p:grpSpPr bwMode="auto">
              <a:xfrm>
                <a:off x="1824" y="1900"/>
                <a:ext cx="192" cy="327"/>
                <a:chOff x="1824" y="1516"/>
                <a:chExt cx="192" cy="327"/>
              </a:xfrm>
            </p:grpSpPr>
            <p:sp>
              <p:nvSpPr>
                <p:cNvPr id="93693" name="Rectangle 114"/>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94" name="Oval 115"/>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06" name="Group 116"/>
              <p:cNvGrpSpPr>
                <a:grpSpLocks/>
              </p:cNvGrpSpPr>
              <p:nvPr/>
            </p:nvGrpSpPr>
            <p:grpSpPr bwMode="auto">
              <a:xfrm>
                <a:off x="1824" y="2092"/>
                <a:ext cx="192" cy="327"/>
                <a:chOff x="1824" y="1516"/>
                <a:chExt cx="192" cy="327"/>
              </a:xfrm>
            </p:grpSpPr>
            <p:sp>
              <p:nvSpPr>
                <p:cNvPr id="93691" name="Rectangle 117"/>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92" name="Oval 118"/>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07" name="Group 119"/>
              <p:cNvGrpSpPr>
                <a:grpSpLocks/>
              </p:cNvGrpSpPr>
              <p:nvPr/>
            </p:nvGrpSpPr>
            <p:grpSpPr bwMode="auto">
              <a:xfrm>
                <a:off x="1632" y="1516"/>
                <a:ext cx="192" cy="327"/>
                <a:chOff x="1824" y="1516"/>
                <a:chExt cx="192" cy="327"/>
              </a:xfrm>
            </p:grpSpPr>
            <p:sp>
              <p:nvSpPr>
                <p:cNvPr id="93689" name="Rectangle 120"/>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90" name="Oval 121"/>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08" name="Group 122"/>
              <p:cNvGrpSpPr>
                <a:grpSpLocks/>
              </p:cNvGrpSpPr>
              <p:nvPr/>
            </p:nvGrpSpPr>
            <p:grpSpPr bwMode="auto">
              <a:xfrm>
                <a:off x="1632" y="1708"/>
                <a:ext cx="192" cy="327"/>
                <a:chOff x="1824" y="1516"/>
                <a:chExt cx="192" cy="327"/>
              </a:xfrm>
            </p:grpSpPr>
            <p:sp>
              <p:nvSpPr>
                <p:cNvPr id="93687" name="Rectangle 123"/>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88" name="Oval 124"/>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09" name="Group 125"/>
              <p:cNvGrpSpPr>
                <a:grpSpLocks/>
              </p:cNvGrpSpPr>
              <p:nvPr/>
            </p:nvGrpSpPr>
            <p:grpSpPr bwMode="auto">
              <a:xfrm>
                <a:off x="1632" y="1900"/>
                <a:ext cx="192" cy="327"/>
                <a:chOff x="1824" y="1516"/>
                <a:chExt cx="192" cy="327"/>
              </a:xfrm>
            </p:grpSpPr>
            <p:sp>
              <p:nvSpPr>
                <p:cNvPr id="93685" name="Rectangle 126"/>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86" name="Oval 127"/>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10" name="Group 128"/>
              <p:cNvGrpSpPr>
                <a:grpSpLocks/>
              </p:cNvGrpSpPr>
              <p:nvPr/>
            </p:nvGrpSpPr>
            <p:grpSpPr bwMode="auto">
              <a:xfrm>
                <a:off x="1632" y="2092"/>
                <a:ext cx="192" cy="327"/>
                <a:chOff x="1824" y="1516"/>
                <a:chExt cx="192" cy="327"/>
              </a:xfrm>
            </p:grpSpPr>
            <p:sp>
              <p:nvSpPr>
                <p:cNvPr id="93683" name="Rectangle 129"/>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84" name="Oval 130"/>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11" name="Group 131"/>
              <p:cNvGrpSpPr>
                <a:grpSpLocks/>
              </p:cNvGrpSpPr>
              <p:nvPr/>
            </p:nvGrpSpPr>
            <p:grpSpPr bwMode="auto">
              <a:xfrm>
                <a:off x="1440" y="1516"/>
                <a:ext cx="192" cy="327"/>
                <a:chOff x="1824" y="1516"/>
                <a:chExt cx="192" cy="327"/>
              </a:xfrm>
            </p:grpSpPr>
            <p:sp>
              <p:nvSpPr>
                <p:cNvPr id="93681" name="Rectangle 132"/>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82" name="Oval 133"/>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12" name="Group 134"/>
              <p:cNvGrpSpPr>
                <a:grpSpLocks/>
              </p:cNvGrpSpPr>
              <p:nvPr/>
            </p:nvGrpSpPr>
            <p:grpSpPr bwMode="auto">
              <a:xfrm>
                <a:off x="1440" y="1708"/>
                <a:ext cx="192" cy="327"/>
                <a:chOff x="1824" y="1516"/>
                <a:chExt cx="192" cy="327"/>
              </a:xfrm>
            </p:grpSpPr>
            <p:sp>
              <p:nvSpPr>
                <p:cNvPr id="93679" name="Rectangle 135"/>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80" name="Oval 136"/>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13" name="Group 137"/>
              <p:cNvGrpSpPr>
                <a:grpSpLocks/>
              </p:cNvGrpSpPr>
              <p:nvPr/>
            </p:nvGrpSpPr>
            <p:grpSpPr bwMode="auto">
              <a:xfrm>
                <a:off x="1440" y="1900"/>
                <a:ext cx="192" cy="327"/>
                <a:chOff x="1824" y="1516"/>
                <a:chExt cx="192" cy="327"/>
              </a:xfrm>
            </p:grpSpPr>
            <p:sp>
              <p:nvSpPr>
                <p:cNvPr id="93677" name="Rectangle 138"/>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78" name="Oval 139"/>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14" name="Group 140"/>
              <p:cNvGrpSpPr>
                <a:grpSpLocks/>
              </p:cNvGrpSpPr>
              <p:nvPr/>
            </p:nvGrpSpPr>
            <p:grpSpPr bwMode="auto">
              <a:xfrm>
                <a:off x="1440" y="2092"/>
                <a:ext cx="192" cy="327"/>
                <a:chOff x="1824" y="1516"/>
                <a:chExt cx="192" cy="327"/>
              </a:xfrm>
            </p:grpSpPr>
            <p:sp>
              <p:nvSpPr>
                <p:cNvPr id="93675" name="Rectangle 141"/>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76" name="Oval 142"/>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15" name="Group 143"/>
              <p:cNvGrpSpPr>
                <a:grpSpLocks/>
              </p:cNvGrpSpPr>
              <p:nvPr/>
            </p:nvGrpSpPr>
            <p:grpSpPr bwMode="auto">
              <a:xfrm>
                <a:off x="1248" y="1516"/>
                <a:ext cx="192" cy="327"/>
                <a:chOff x="1824" y="1516"/>
                <a:chExt cx="192" cy="327"/>
              </a:xfrm>
            </p:grpSpPr>
            <p:sp>
              <p:nvSpPr>
                <p:cNvPr id="93673" name="Rectangle 144"/>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74" name="Oval 145"/>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16" name="Group 146"/>
              <p:cNvGrpSpPr>
                <a:grpSpLocks/>
              </p:cNvGrpSpPr>
              <p:nvPr/>
            </p:nvGrpSpPr>
            <p:grpSpPr bwMode="auto">
              <a:xfrm>
                <a:off x="1248" y="1708"/>
                <a:ext cx="192" cy="327"/>
                <a:chOff x="1824" y="1516"/>
                <a:chExt cx="192" cy="327"/>
              </a:xfrm>
            </p:grpSpPr>
            <p:sp>
              <p:nvSpPr>
                <p:cNvPr id="93671" name="Rectangle 147"/>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72" name="Oval 148"/>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17" name="Group 149"/>
              <p:cNvGrpSpPr>
                <a:grpSpLocks/>
              </p:cNvGrpSpPr>
              <p:nvPr/>
            </p:nvGrpSpPr>
            <p:grpSpPr bwMode="auto">
              <a:xfrm>
                <a:off x="1248" y="1900"/>
                <a:ext cx="192" cy="327"/>
                <a:chOff x="1824" y="1516"/>
                <a:chExt cx="192" cy="327"/>
              </a:xfrm>
            </p:grpSpPr>
            <p:sp>
              <p:nvSpPr>
                <p:cNvPr id="93669" name="Rectangle 150"/>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70" name="Oval 151"/>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18" name="Group 152"/>
              <p:cNvGrpSpPr>
                <a:grpSpLocks/>
              </p:cNvGrpSpPr>
              <p:nvPr/>
            </p:nvGrpSpPr>
            <p:grpSpPr bwMode="auto">
              <a:xfrm>
                <a:off x="1248" y="2092"/>
                <a:ext cx="192" cy="327"/>
                <a:chOff x="1824" y="1516"/>
                <a:chExt cx="192" cy="327"/>
              </a:xfrm>
            </p:grpSpPr>
            <p:sp>
              <p:nvSpPr>
                <p:cNvPr id="93667" name="Rectangle 153"/>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68" name="Oval 154"/>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19" name="Group 155"/>
              <p:cNvGrpSpPr>
                <a:grpSpLocks/>
              </p:cNvGrpSpPr>
              <p:nvPr/>
            </p:nvGrpSpPr>
            <p:grpSpPr bwMode="auto">
              <a:xfrm>
                <a:off x="1056" y="1516"/>
                <a:ext cx="192" cy="327"/>
                <a:chOff x="1824" y="1516"/>
                <a:chExt cx="192" cy="327"/>
              </a:xfrm>
            </p:grpSpPr>
            <p:sp>
              <p:nvSpPr>
                <p:cNvPr id="93665" name="Rectangle 156"/>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66" name="Oval 157"/>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20" name="Group 158"/>
              <p:cNvGrpSpPr>
                <a:grpSpLocks/>
              </p:cNvGrpSpPr>
              <p:nvPr/>
            </p:nvGrpSpPr>
            <p:grpSpPr bwMode="auto">
              <a:xfrm>
                <a:off x="1056" y="1708"/>
                <a:ext cx="192" cy="327"/>
                <a:chOff x="1824" y="1516"/>
                <a:chExt cx="192" cy="327"/>
              </a:xfrm>
            </p:grpSpPr>
            <p:sp>
              <p:nvSpPr>
                <p:cNvPr id="93663" name="Rectangle 159"/>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64" name="Oval 160"/>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21" name="Group 161"/>
              <p:cNvGrpSpPr>
                <a:grpSpLocks/>
              </p:cNvGrpSpPr>
              <p:nvPr/>
            </p:nvGrpSpPr>
            <p:grpSpPr bwMode="auto">
              <a:xfrm>
                <a:off x="1056" y="1900"/>
                <a:ext cx="192" cy="327"/>
                <a:chOff x="1824" y="1516"/>
                <a:chExt cx="192" cy="327"/>
              </a:xfrm>
            </p:grpSpPr>
            <p:sp>
              <p:nvSpPr>
                <p:cNvPr id="93661" name="Rectangle 162"/>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62" name="Oval 163"/>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22" name="Group 164"/>
              <p:cNvGrpSpPr>
                <a:grpSpLocks/>
              </p:cNvGrpSpPr>
              <p:nvPr/>
            </p:nvGrpSpPr>
            <p:grpSpPr bwMode="auto">
              <a:xfrm>
                <a:off x="1056" y="2092"/>
                <a:ext cx="192" cy="327"/>
                <a:chOff x="1824" y="1516"/>
                <a:chExt cx="192" cy="327"/>
              </a:xfrm>
            </p:grpSpPr>
            <p:sp>
              <p:nvSpPr>
                <p:cNvPr id="93659" name="Rectangle 165"/>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60" name="Oval 166"/>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23" name="Group 167"/>
              <p:cNvGrpSpPr>
                <a:grpSpLocks/>
              </p:cNvGrpSpPr>
              <p:nvPr/>
            </p:nvGrpSpPr>
            <p:grpSpPr bwMode="auto">
              <a:xfrm>
                <a:off x="864" y="1516"/>
                <a:ext cx="192" cy="327"/>
                <a:chOff x="1824" y="1516"/>
                <a:chExt cx="192" cy="327"/>
              </a:xfrm>
            </p:grpSpPr>
            <p:sp>
              <p:nvSpPr>
                <p:cNvPr id="93657" name="Rectangle 168"/>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58" name="Oval 169"/>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24" name="Group 170"/>
              <p:cNvGrpSpPr>
                <a:grpSpLocks/>
              </p:cNvGrpSpPr>
              <p:nvPr/>
            </p:nvGrpSpPr>
            <p:grpSpPr bwMode="auto">
              <a:xfrm>
                <a:off x="864" y="1708"/>
                <a:ext cx="192" cy="327"/>
                <a:chOff x="1824" y="1516"/>
                <a:chExt cx="192" cy="327"/>
              </a:xfrm>
            </p:grpSpPr>
            <p:sp>
              <p:nvSpPr>
                <p:cNvPr id="93655" name="Rectangle 171"/>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56" name="Oval 172"/>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25" name="Group 173"/>
              <p:cNvGrpSpPr>
                <a:grpSpLocks/>
              </p:cNvGrpSpPr>
              <p:nvPr/>
            </p:nvGrpSpPr>
            <p:grpSpPr bwMode="auto">
              <a:xfrm>
                <a:off x="864" y="1900"/>
                <a:ext cx="192" cy="327"/>
                <a:chOff x="1824" y="1516"/>
                <a:chExt cx="192" cy="327"/>
              </a:xfrm>
            </p:grpSpPr>
            <p:sp>
              <p:nvSpPr>
                <p:cNvPr id="93653" name="Rectangle 174"/>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54" name="Oval 175"/>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26" name="Group 176"/>
              <p:cNvGrpSpPr>
                <a:grpSpLocks/>
              </p:cNvGrpSpPr>
              <p:nvPr/>
            </p:nvGrpSpPr>
            <p:grpSpPr bwMode="auto">
              <a:xfrm>
                <a:off x="864" y="2092"/>
                <a:ext cx="192" cy="327"/>
                <a:chOff x="1824" y="1516"/>
                <a:chExt cx="192" cy="327"/>
              </a:xfrm>
            </p:grpSpPr>
            <p:sp>
              <p:nvSpPr>
                <p:cNvPr id="93651" name="Rectangle 177"/>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52" name="Oval 178"/>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27" name="Group 179"/>
              <p:cNvGrpSpPr>
                <a:grpSpLocks/>
              </p:cNvGrpSpPr>
              <p:nvPr/>
            </p:nvGrpSpPr>
            <p:grpSpPr bwMode="auto">
              <a:xfrm>
                <a:off x="672" y="1516"/>
                <a:ext cx="192" cy="327"/>
                <a:chOff x="1824" y="1516"/>
                <a:chExt cx="192" cy="327"/>
              </a:xfrm>
            </p:grpSpPr>
            <p:sp>
              <p:nvSpPr>
                <p:cNvPr id="93649" name="Rectangle 180"/>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50" name="Oval 181"/>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28" name="Group 182"/>
              <p:cNvGrpSpPr>
                <a:grpSpLocks/>
              </p:cNvGrpSpPr>
              <p:nvPr/>
            </p:nvGrpSpPr>
            <p:grpSpPr bwMode="auto">
              <a:xfrm>
                <a:off x="672" y="1708"/>
                <a:ext cx="192" cy="327"/>
                <a:chOff x="1824" y="1516"/>
                <a:chExt cx="192" cy="327"/>
              </a:xfrm>
            </p:grpSpPr>
            <p:sp>
              <p:nvSpPr>
                <p:cNvPr id="93647" name="Rectangle 183"/>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48" name="Oval 184"/>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29" name="Group 185"/>
              <p:cNvGrpSpPr>
                <a:grpSpLocks/>
              </p:cNvGrpSpPr>
              <p:nvPr/>
            </p:nvGrpSpPr>
            <p:grpSpPr bwMode="auto">
              <a:xfrm>
                <a:off x="672" y="1900"/>
                <a:ext cx="192" cy="327"/>
                <a:chOff x="1824" y="1516"/>
                <a:chExt cx="192" cy="327"/>
              </a:xfrm>
            </p:grpSpPr>
            <p:sp>
              <p:nvSpPr>
                <p:cNvPr id="93645" name="Rectangle 186"/>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46" name="Oval 187"/>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30" name="Group 188"/>
              <p:cNvGrpSpPr>
                <a:grpSpLocks/>
              </p:cNvGrpSpPr>
              <p:nvPr/>
            </p:nvGrpSpPr>
            <p:grpSpPr bwMode="auto">
              <a:xfrm>
                <a:off x="672" y="2092"/>
                <a:ext cx="192" cy="327"/>
                <a:chOff x="1824" y="1516"/>
                <a:chExt cx="192" cy="327"/>
              </a:xfrm>
            </p:grpSpPr>
            <p:sp>
              <p:nvSpPr>
                <p:cNvPr id="93643" name="Rectangle 189"/>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44" name="Oval 190"/>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31" name="Group 191"/>
              <p:cNvGrpSpPr>
                <a:grpSpLocks/>
              </p:cNvGrpSpPr>
              <p:nvPr/>
            </p:nvGrpSpPr>
            <p:grpSpPr bwMode="auto">
              <a:xfrm>
                <a:off x="480" y="1516"/>
                <a:ext cx="192" cy="327"/>
                <a:chOff x="1824" y="1516"/>
                <a:chExt cx="192" cy="327"/>
              </a:xfrm>
            </p:grpSpPr>
            <p:sp>
              <p:nvSpPr>
                <p:cNvPr id="93641" name="Rectangle 192"/>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42" name="Oval 193"/>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32" name="Group 194"/>
              <p:cNvGrpSpPr>
                <a:grpSpLocks/>
              </p:cNvGrpSpPr>
              <p:nvPr/>
            </p:nvGrpSpPr>
            <p:grpSpPr bwMode="auto">
              <a:xfrm>
                <a:off x="480" y="1708"/>
                <a:ext cx="192" cy="327"/>
                <a:chOff x="1824" y="1516"/>
                <a:chExt cx="192" cy="327"/>
              </a:xfrm>
            </p:grpSpPr>
            <p:sp>
              <p:nvSpPr>
                <p:cNvPr id="93639" name="Rectangle 195"/>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40" name="Oval 196"/>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33" name="Group 197"/>
              <p:cNvGrpSpPr>
                <a:grpSpLocks/>
              </p:cNvGrpSpPr>
              <p:nvPr/>
            </p:nvGrpSpPr>
            <p:grpSpPr bwMode="auto">
              <a:xfrm>
                <a:off x="480" y="1900"/>
                <a:ext cx="192" cy="327"/>
                <a:chOff x="1824" y="1516"/>
                <a:chExt cx="192" cy="327"/>
              </a:xfrm>
            </p:grpSpPr>
            <p:sp>
              <p:nvSpPr>
                <p:cNvPr id="93637" name="Rectangle 198"/>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38" name="Oval 199"/>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634" name="Group 200"/>
              <p:cNvGrpSpPr>
                <a:grpSpLocks/>
              </p:cNvGrpSpPr>
              <p:nvPr/>
            </p:nvGrpSpPr>
            <p:grpSpPr bwMode="auto">
              <a:xfrm>
                <a:off x="480" y="2092"/>
                <a:ext cx="192" cy="327"/>
                <a:chOff x="1824" y="1516"/>
                <a:chExt cx="192" cy="327"/>
              </a:xfrm>
            </p:grpSpPr>
            <p:sp>
              <p:nvSpPr>
                <p:cNvPr id="93635" name="Rectangle 201"/>
                <p:cNvSpPr>
                  <a:spLocks noChangeArrowheads="1"/>
                </p:cNvSpPr>
                <p:nvPr/>
              </p:nvSpPr>
              <p:spPr bwMode="auto">
                <a:xfrm>
                  <a:off x="1824" y="156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636" name="Oval 202"/>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sp>
          <p:nvSpPr>
            <p:cNvPr id="93601" name="AutoShape 203"/>
            <p:cNvSpPr>
              <a:spLocks noChangeArrowheads="1"/>
            </p:cNvSpPr>
            <p:nvPr/>
          </p:nvSpPr>
          <p:spPr bwMode="auto">
            <a:xfrm>
              <a:off x="432" y="1376"/>
              <a:ext cx="529" cy="462"/>
            </a:xfrm>
            <a:prstGeom prst="rightArrow">
              <a:avLst>
                <a:gd name="adj1" fmla="val 50000"/>
                <a:gd name="adj2" fmla="val 30825"/>
              </a:avLst>
            </a:prstGeom>
            <a:solidFill>
              <a:schemeClr val="bg1"/>
            </a:solidFill>
            <a:ln w="38100">
              <a:solidFill>
                <a:schemeClr val="tx1"/>
              </a:solidFill>
              <a:miter lim="800000"/>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load</a:t>
              </a:r>
            </a:p>
          </p:txBody>
        </p:sp>
      </p:grpSp>
      <p:grpSp>
        <p:nvGrpSpPr>
          <p:cNvPr id="1344716" name="Group 204"/>
          <p:cNvGrpSpPr>
            <a:grpSpLocks/>
          </p:cNvGrpSpPr>
          <p:nvPr/>
        </p:nvGrpSpPr>
        <p:grpSpPr bwMode="auto">
          <a:xfrm>
            <a:off x="3200400" y="2500313"/>
            <a:ext cx="3200400" cy="1631950"/>
            <a:chOff x="2016" y="1537"/>
            <a:chExt cx="2016" cy="1028"/>
          </a:xfrm>
        </p:grpSpPr>
        <p:grpSp>
          <p:nvGrpSpPr>
            <p:cNvPr id="93501" name="Group 205"/>
            <p:cNvGrpSpPr>
              <a:grpSpLocks/>
            </p:cNvGrpSpPr>
            <p:nvPr/>
          </p:nvGrpSpPr>
          <p:grpSpPr bwMode="auto">
            <a:xfrm>
              <a:off x="2496" y="1756"/>
              <a:ext cx="1536" cy="809"/>
              <a:chOff x="2016" y="1756"/>
              <a:chExt cx="1536" cy="809"/>
            </a:xfrm>
          </p:grpSpPr>
          <p:grpSp>
            <p:nvGrpSpPr>
              <p:cNvPr id="93503" name="Group 206"/>
              <p:cNvGrpSpPr>
                <a:grpSpLocks/>
              </p:cNvGrpSpPr>
              <p:nvPr/>
            </p:nvGrpSpPr>
            <p:grpSpPr bwMode="auto">
              <a:xfrm>
                <a:off x="2016" y="1756"/>
                <a:ext cx="192" cy="233"/>
                <a:chOff x="2016" y="1756"/>
                <a:chExt cx="192" cy="233"/>
              </a:xfrm>
            </p:grpSpPr>
            <p:sp>
              <p:nvSpPr>
                <p:cNvPr id="93598" name="Rectangle 207"/>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99" name="Freeform 208"/>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sp>
            <p:nvSpPr>
              <p:cNvPr id="93504" name="Rectangle 209"/>
              <p:cNvSpPr>
                <a:spLocks noChangeArrowheads="1"/>
              </p:cNvSpPr>
              <p:nvPr/>
            </p:nvSpPr>
            <p:spPr bwMode="auto">
              <a:xfrm>
                <a:off x="2016" y="2044"/>
                <a:ext cx="116" cy="23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nvGrpSpPr>
              <p:cNvPr id="93505" name="Group 210"/>
              <p:cNvGrpSpPr>
                <a:grpSpLocks/>
              </p:cNvGrpSpPr>
              <p:nvPr/>
            </p:nvGrpSpPr>
            <p:grpSpPr bwMode="auto">
              <a:xfrm>
                <a:off x="2016" y="1948"/>
                <a:ext cx="192" cy="233"/>
                <a:chOff x="2016" y="1756"/>
                <a:chExt cx="192" cy="233"/>
              </a:xfrm>
            </p:grpSpPr>
            <p:sp>
              <p:nvSpPr>
                <p:cNvPr id="93596" name="Rectangle 211"/>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97" name="Freeform 212"/>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06" name="Group 213"/>
              <p:cNvGrpSpPr>
                <a:grpSpLocks/>
              </p:cNvGrpSpPr>
              <p:nvPr/>
            </p:nvGrpSpPr>
            <p:grpSpPr bwMode="auto">
              <a:xfrm>
                <a:off x="2016" y="2140"/>
                <a:ext cx="192" cy="233"/>
                <a:chOff x="2016" y="1756"/>
                <a:chExt cx="192" cy="233"/>
              </a:xfrm>
            </p:grpSpPr>
            <p:sp>
              <p:nvSpPr>
                <p:cNvPr id="93594" name="Rectangle 214"/>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95" name="Freeform 215"/>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07" name="Group 216"/>
              <p:cNvGrpSpPr>
                <a:grpSpLocks/>
              </p:cNvGrpSpPr>
              <p:nvPr/>
            </p:nvGrpSpPr>
            <p:grpSpPr bwMode="auto">
              <a:xfrm>
                <a:off x="2016" y="2332"/>
                <a:ext cx="192" cy="233"/>
                <a:chOff x="2016" y="1756"/>
                <a:chExt cx="192" cy="233"/>
              </a:xfrm>
            </p:grpSpPr>
            <p:sp>
              <p:nvSpPr>
                <p:cNvPr id="93592" name="Rectangle 217"/>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93" name="Freeform 218"/>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08" name="Group 219"/>
              <p:cNvGrpSpPr>
                <a:grpSpLocks/>
              </p:cNvGrpSpPr>
              <p:nvPr/>
            </p:nvGrpSpPr>
            <p:grpSpPr bwMode="auto">
              <a:xfrm>
                <a:off x="2208" y="1756"/>
                <a:ext cx="192" cy="233"/>
                <a:chOff x="2016" y="1756"/>
                <a:chExt cx="192" cy="233"/>
              </a:xfrm>
            </p:grpSpPr>
            <p:sp>
              <p:nvSpPr>
                <p:cNvPr id="93590" name="Rectangle 220"/>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91" name="Freeform 221"/>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09" name="Group 222"/>
              <p:cNvGrpSpPr>
                <a:grpSpLocks/>
              </p:cNvGrpSpPr>
              <p:nvPr/>
            </p:nvGrpSpPr>
            <p:grpSpPr bwMode="auto">
              <a:xfrm>
                <a:off x="2208" y="1948"/>
                <a:ext cx="192" cy="233"/>
                <a:chOff x="2016" y="1756"/>
                <a:chExt cx="192" cy="233"/>
              </a:xfrm>
            </p:grpSpPr>
            <p:sp>
              <p:nvSpPr>
                <p:cNvPr id="93588" name="Rectangle 223"/>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89" name="Freeform 224"/>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10" name="Group 225"/>
              <p:cNvGrpSpPr>
                <a:grpSpLocks/>
              </p:cNvGrpSpPr>
              <p:nvPr/>
            </p:nvGrpSpPr>
            <p:grpSpPr bwMode="auto">
              <a:xfrm>
                <a:off x="2208" y="2140"/>
                <a:ext cx="192" cy="233"/>
                <a:chOff x="2016" y="1756"/>
                <a:chExt cx="192" cy="233"/>
              </a:xfrm>
            </p:grpSpPr>
            <p:sp>
              <p:nvSpPr>
                <p:cNvPr id="93586" name="Rectangle 226"/>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87" name="Freeform 227"/>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11" name="Group 228"/>
              <p:cNvGrpSpPr>
                <a:grpSpLocks/>
              </p:cNvGrpSpPr>
              <p:nvPr/>
            </p:nvGrpSpPr>
            <p:grpSpPr bwMode="auto">
              <a:xfrm>
                <a:off x="2208" y="2332"/>
                <a:ext cx="192" cy="233"/>
                <a:chOff x="2016" y="1756"/>
                <a:chExt cx="192" cy="233"/>
              </a:xfrm>
            </p:grpSpPr>
            <p:sp>
              <p:nvSpPr>
                <p:cNvPr id="93584" name="Rectangle 229"/>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85" name="Freeform 230"/>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12" name="Group 231"/>
              <p:cNvGrpSpPr>
                <a:grpSpLocks/>
              </p:cNvGrpSpPr>
              <p:nvPr/>
            </p:nvGrpSpPr>
            <p:grpSpPr bwMode="auto">
              <a:xfrm>
                <a:off x="2400" y="1756"/>
                <a:ext cx="192" cy="233"/>
                <a:chOff x="2016" y="1756"/>
                <a:chExt cx="192" cy="233"/>
              </a:xfrm>
            </p:grpSpPr>
            <p:sp>
              <p:nvSpPr>
                <p:cNvPr id="93582" name="Rectangle 232"/>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83" name="Freeform 233"/>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13" name="Group 234"/>
              <p:cNvGrpSpPr>
                <a:grpSpLocks/>
              </p:cNvGrpSpPr>
              <p:nvPr/>
            </p:nvGrpSpPr>
            <p:grpSpPr bwMode="auto">
              <a:xfrm>
                <a:off x="2400" y="1948"/>
                <a:ext cx="192" cy="233"/>
                <a:chOff x="2016" y="1756"/>
                <a:chExt cx="192" cy="233"/>
              </a:xfrm>
            </p:grpSpPr>
            <p:sp>
              <p:nvSpPr>
                <p:cNvPr id="93580" name="Rectangle 235"/>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81" name="Freeform 236"/>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14" name="Group 237"/>
              <p:cNvGrpSpPr>
                <a:grpSpLocks/>
              </p:cNvGrpSpPr>
              <p:nvPr/>
            </p:nvGrpSpPr>
            <p:grpSpPr bwMode="auto">
              <a:xfrm>
                <a:off x="2400" y="2140"/>
                <a:ext cx="192" cy="233"/>
                <a:chOff x="2016" y="1756"/>
                <a:chExt cx="192" cy="233"/>
              </a:xfrm>
            </p:grpSpPr>
            <p:sp>
              <p:nvSpPr>
                <p:cNvPr id="93578" name="Rectangle 238"/>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79" name="Freeform 239"/>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15" name="Group 240"/>
              <p:cNvGrpSpPr>
                <a:grpSpLocks/>
              </p:cNvGrpSpPr>
              <p:nvPr/>
            </p:nvGrpSpPr>
            <p:grpSpPr bwMode="auto">
              <a:xfrm>
                <a:off x="2400" y="2332"/>
                <a:ext cx="192" cy="233"/>
                <a:chOff x="2016" y="1756"/>
                <a:chExt cx="192" cy="233"/>
              </a:xfrm>
            </p:grpSpPr>
            <p:sp>
              <p:nvSpPr>
                <p:cNvPr id="93576" name="Rectangle 241"/>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77" name="Freeform 242"/>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16" name="Group 243"/>
              <p:cNvGrpSpPr>
                <a:grpSpLocks/>
              </p:cNvGrpSpPr>
              <p:nvPr/>
            </p:nvGrpSpPr>
            <p:grpSpPr bwMode="auto">
              <a:xfrm>
                <a:off x="2592" y="1756"/>
                <a:ext cx="192" cy="233"/>
                <a:chOff x="2016" y="1756"/>
                <a:chExt cx="192" cy="233"/>
              </a:xfrm>
            </p:grpSpPr>
            <p:sp>
              <p:nvSpPr>
                <p:cNvPr id="93574" name="Rectangle 244"/>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75" name="Freeform 245"/>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17" name="Group 246"/>
              <p:cNvGrpSpPr>
                <a:grpSpLocks/>
              </p:cNvGrpSpPr>
              <p:nvPr/>
            </p:nvGrpSpPr>
            <p:grpSpPr bwMode="auto">
              <a:xfrm>
                <a:off x="2592" y="1948"/>
                <a:ext cx="192" cy="233"/>
                <a:chOff x="2016" y="1756"/>
                <a:chExt cx="192" cy="233"/>
              </a:xfrm>
            </p:grpSpPr>
            <p:sp>
              <p:nvSpPr>
                <p:cNvPr id="93572" name="Rectangle 247"/>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73" name="Freeform 248"/>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18" name="Group 249"/>
              <p:cNvGrpSpPr>
                <a:grpSpLocks/>
              </p:cNvGrpSpPr>
              <p:nvPr/>
            </p:nvGrpSpPr>
            <p:grpSpPr bwMode="auto">
              <a:xfrm>
                <a:off x="2592" y="2140"/>
                <a:ext cx="192" cy="233"/>
                <a:chOff x="2016" y="1756"/>
                <a:chExt cx="192" cy="233"/>
              </a:xfrm>
            </p:grpSpPr>
            <p:sp>
              <p:nvSpPr>
                <p:cNvPr id="93570" name="Rectangle 250"/>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71" name="Freeform 251"/>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19" name="Group 252"/>
              <p:cNvGrpSpPr>
                <a:grpSpLocks/>
              </p:cNvGrpSpPr>
              <p:nvPr/>
            </p:nvGrpSpPr>
            <p:grpSpPr bwMode="auto">
              <a:xfrm>
                <a:off x="2592" y="2332"/>
                <a:ext cx="192" cy="233"/>
                <a:chOff x="2016" y="1756"/>
                <a:chExt cx="192" cy="233"/>
              </a:xfrm>
            </p:grpSpPr>
            <p:sp>
              <p:nvSpPr>
                <p:cNvPr id="93568" name="Rectangle 253"/>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69" name="Freeform 254"/>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20" name="Group 255"/>
              <p:cNvGrpSpPr>
                <a:grpSpLocks/>
              </p:cNvGrpSpPr>
              <p:nvPr/>
            </p:nvGrpSpPr>
            <p:grpSpPr bwMode="auto">
              <a:xfrm>
                <a:off x="2784" y="1756"/>
                <a:ext cx="192" cy="233"/>
                <a:chOff x="2016" y="1756"/>
                <a:chExt cx="192" cy="233"/>
              </a:xfrm>
            </p:grpSpPr>
            <p:sp>
              <p:nvSpPr>
                <p:cNvPr id="93566" name="Rectangle 256"/>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67" name="Freeform 257"/>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21" name="Group 258"/>
              <p:cNvGrpSpPr>
                <a:grpSpLocks/>
              </p:cNvGrpSpPr>
              <p:nvPr/>
            </p:nvGrpSpPr>
            <p:grpSpPr bwMode="auto">
              <a:xfrm>
                <a:off x="2784" y="1948"/>
                <a:ext cx="192" cy="233"/>
                <a:chOff x="2016" y="1756"/>
                <a:chExt cx="192" cy="233"/>
              </a:xfrm>
            </p:grpSpPr>
            <p:sp>
              <p:nvSpPr>
                <p:cNvPr id="93564" name="Rectangle 259"/>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65" name="Freeform 260"/>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22" name="Group 261"/>
              <p:cNvGrpSpPr>
                <a:grpSpLocks/>
              </p:cNvGrpSpPr>
              <p:nvPr/>
            </p:nvGrpSpPr>
            <p:grpSpPr bwMode="auto">
              <a:xfrm>
                <a:off x="2784" y="2140"/>
                <a:ext cx="192" cy="233"/>
                <a:chOff x="2016" y="1756"/>
                <a:chExt cx="192" cy="233"/>
              </a:xfrm>
            </p:grpSpPr>
            <p:sp>
              <p:nvSpPr>
                <p:cNvPr id="93562" name="Rectangle 262"/>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63" name="Freeform 263"/>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23" name="Group 264"/>
              <p:cNvGrpSpPr>
                <a:grpSpLocks/>
              </p:cNvGrpSpPr>
              <p:nvPr/>
            </p:nvGrpSpPr>
            <p:grpSpPr bwMode="auto">
              <a:xfrm>
                <a:off x="2784" y="2332"/>
                <a:ext cx="192" cy="233"/>
                <a:chOff x="2016" y="1756"/>
                <a:chExt cx="192" cy="233"/>
              </a:xfrm>
            </p:grpSpPr>
            <p:sp>
              <p:nvSpPr>
                <p:cNvPr id="93560" name="Rectangle 265"/>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61" name="Freeform 266"/>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24" name="Group 267"/>
              <p:cNvGrpSpPr>
                <a:grpSpLocks/>
              </p:cNvGrpSpPr>
              <p:nvPr/>
            </p:nvGrpSpPr>
            <p:grpSpPr bwMode="auto">
              <a:xfrm>
                <a:off x="2976" y="1756"/>
                <a:ext cx="192" cy="233"/>
                <a:chOff x="2016" y="1756"/>
                <a:chExt cx="192" cy="233"/>
              </a:xfrm>
            </p:grpSpPr>
            <p:sp>
              <p:nvSpPr>
                <p:cNvPr id="93558" name="Rectangle 268"/>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59" name="Freeform 269"/>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25" name="Group 270"/>
              <p:cNvGrpSpPr>
                <a:grpSpLocks/>
              </p:cNvGrpSpPr>
              <p:nvPr/>
            </p:nvGrpSpPr>
            <p:grpSpPr bwMode="auto">
              <a:xfrm>
                <a:off x="2976" y="1948"/>
                <a:ext cx="192" cy="233"/>
                <a:chOff x="2016" y="1756"/>
                <a:chExt cx="192" cy="233"/>
              </a:xfrm>
            </p:grpSpPr>
            <p:sp>
              <p:nvSpPr>
                <p:cNvPr id="93556" name="Rectangle 271"/>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57" name="Freeform 272"/>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26" name="Group 273"/>
              <p:cNvGrpSpPr>
                <a:grpSpLocks/>
              </p:cNvGrpSpPr>
              <p:nvPr/>
            </p:nvGrpSpPr>
            <p:grpSpPr bwMode="auto">
              <a:xfrm>
                <a:off x="2976" y="2140"/>
                <a:ext cx="192" cy="233"/>
                <a:chOff x="2016" y="1756"/>
                <a:chExt cx="192" cy="233"/>
              </a:xfrm>
            </p:grpSpPr>
            <p:sp>
              <p:nvSpPr>
                <p:cNvPr id="93554" name="Rectangle 274"/>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55" name="Freeform 275"/>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27" name="Group 276"/>
              <p:cNvGrpSpPr>
                <a:grpSpLocks/>
              </p:cNvGrpSpPr>
              <p:nvPr/>
            </p:nvGrpSpPr>
            <p:grpSpPr bwMode="auto">
              <a:xfrm>
                <a:off x="2976" y="2332"/>
                <a:ext cx="192" cy="233"/>
                <a:chOff x="2016" y="1756"/>
                <a:chExt cx="192" cy="233"/>
              </a:xfrm>
            </p:grpSpPr>
            <p:sp>
              <p:nvSpPr>
                <p:cNvPr id="93552" name="Rectangle 277"/>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53" name="Freeform 278"/>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28" name="Group 279"/>
              <p:cNvGrpSpPr>
                <a:grpSpLocks/>
              </p:cNvGrpSpPr>
              <p:nvPr/>
            </p:nvGrpSpPr>
            <p:grpSpPr bwMode="auto">
              <a:xfrm>
                <a:off x="3168" y="1756"/>
                <a:ext cx="192" cy="233"/>
                <a:chOff x="2016" y="1756"/>
                <a:chExt cx="192" cy="233"/>
              </a:xfrm>
            </p:grpSpPr>
            <p:sp>
              <p:nvSpPr>
                <p:cNvPr id="93550" name="Rectangle 280"/>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51" name="Freeform 281"/>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29" name="Group 282"/>
              <p:cNvGrpSpPr>
                <a:grpSpLocks/>
              </p:cNvGrpSpPr>
              <p:nvPr/>
            </p:nvGrpSpPr>
            <p:grpSpPr bwMode="auto">
              <a:xfrm>
                <a:off x="3168" y="1948"/>
                <a:ext cx="192" cy="233"/>
                <a:chOff x="2016" y="1756"/>
                <a:chExt cx="192" cy="233"/>
              </a:xfrm>
            </p:grpSpPr>
            <p:sp>
              <p:nvSpPr>
                <p:cNvPr id="93548" name="Rectangle 283"/>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49" name="Freeform 284"/>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30" name="Group 285"/>
              <p:cNvGrpSpPr>
                <a:grpSpLocks/>
              </p:cNvGrpSpPr>
              <p:nvPr/>
            </p:nvGrpSpPr>
            <p:grpSpPr bwMode="auto">
              <a:xfrm>
                <a:off x="3168" y="2140"/>
                <a:ext cx="192" cy="233"/>
                <a:chOff x="2016" y="1756"/>
                <a:chExt cx="192" cy="233"/>
              </a:xfrm>
            </p:grpSpPr>
            <p:sp>
              <p:nvSpPr>
                <p:cNvPr id="93546" name="Rectangle 286"/>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47" name="Freeform 287"/>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31" name="Group 288"/>
              <p:cNvGrpSpPr>
                <a:grpSpLocks/>
              </p:cNvGrpSpPr>
              <p:nvPr/>
            </p:nvGrpSpPr>
            <p:grpSpPr bwMode="auto">
              <a:xfrm>
                <a:off x="3168" y="2332"/>
                <a:ext cx="192" cy="233"/>
                <a:chOff x="2016" y="1756"/>
                <a:chExt cx="192" cy="233"/>
              </a:xfrm>
            </p:grpSpPr>
            <p:sp>
              <p:nvSpPr>
                <p:cNvPr id="93544" name="Rectangle 289"/>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45" name="Freeform 290"/>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32" name="Group 291"/>
              <p:cNvGrpSpPr>
                <a:grpSpLocks/>
              </p:cNvGrpSpPr>
              <p:nvPr/>
            </p:nvGrpSpPr>
            <p:grpSpPr bwMode="auto">
              <a:xfrm>
                <a:off x="3360" y="1756"/>
                <a:ext cx="192" cy="233"/>
                <a:chOff x="2016" y="1756"/>
                <a:chExt cx="192" cy="233"/>
              </a:xfrm>
            </p:grpSpPr>
            <p:sp>
              <p:nvSpPr>
                <p:cNvPr id="93542" name="Rectangle 292"/>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43" name="Freeform 293"/>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33" name="Group 294"/>
              <p:cNvGrpSpPr>
                <a:grpSpLocks/>
              </p:cNvGrpSpPr>
              <p:nvPr/>
            </p:nvGrpSpPr>
            <p:grpSpPr bwMode="auto">
              <a:xfrm>
                <a:off x="3360" y="1948"/>
                <a:ext cx="192" cy="233"/>
                <a:chOff x="2016" y="1756"/>
                <a:chExt cx="192" cy="233"/>
              </a:xfrm>
            </p:grpSpPr>
            <p:sp>
              <p:nvSpPr>
                <p:cNvPr id="93540" name="Rectangle 295"/>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41" name="Freeform 296"/>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34" name="Group 297"/>
              <p:cNvGrpSpPr>
                <a:grpSpLocks/>
              </p:cNvGrpSpPr>
              <p:nvPr/>
            </p:nvGrpSpPr>
            <p:grpSpPr bwMode="auto">
              <a:xfrm>
                <a:off x="3360" y="2140"/>
                <a:ext cx="192" cy="233"/>
                <a:chOff x="2016" y="1756"/>
                <a:chExt cx="192" cy="233"/>
              </a:xfrm>
            </p:grpSpPr>
            <p:sp>
              <p:nvSpPr>
                <p:cNvPr id="93538" name="Rectangle 298"/>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39" name="Freeform 299"/>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535" name="Group 300"/>
              <p:cNvGrpSpPr>
                <a:grpSpLocks/>
              </p:cNvGrpSpPr>
              <p:nvPr/>
            </p:nvGrpSpPr>
            <p:grpSpPr bwMode="auto">
              <a:xfrm>
                <a:off x="3360" y="2332"/>
                <a:ext cx="192" cy="233"/>
                <a:chOff x="2016" y="1756"/>
                <a:chExt cx="192" cy="233"/>
              </a:xfrm>
            </p:grpSpPr>
            <p:sp>
              <p:nvSpPr>
                <p:cNvPr id="93536" name="Rectangle 301"/>
                <p:cNvSpPr>
                  <a:spLocks noChangeArrowheads="1"/>
                </p:cNvSpPr>
                <p:nvPr/>
              </p:nvSpPr>
              <p:spPr bwMode="auto">
                <a:xfrm>
                  <a:off x="2016" y="175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37" name="Freeform 302"/>
                <p:cNvSpPr>
                  <a:spLocks/>
                </p:cNvSpPr>
                <p:nvPr/>
              </p:nvSpPr>
              <p:spPr bwMode="auto">
                <a:xfrm>
                  <a:off x="2064" y="1756"/>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sp>
          <p:nvSpPr>
            <p:cNvPr id="93502" name="AutoShape 303"/>
            <p:cNvSpPr>
              <a:spLocks noChangeArrowheads="1"/>
            </p:cNvSpPr>
            <p:nvPr/>
          </p:nvSpPr>
          <p:spPr bwMode="auto">
            <a:xfrm>
              <a:off x="2016" y="1537"/>
              <a:ext cx="481" cy="462"/>
            </a:xfrm>
            <a:prstGeom prst="rightArrow">
              <a:avLst>
                <a:gd name="adj1" fmla="val 50000"/>
                <a:gd name="adj2" fmla="val 28028"/>
              </a:avLst>
            </a:prstGeom>
            <a:solidFill>
              <a:schemeClr val="bg1"/>
            </a:solidFill>
            <a:ln w="38100">
              <a:solidFill>
                <a:schemeClr val="tx1"/>
              </a:solidFill>
              <a:miter lim="800000"/>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mul</a:t>
              </a:r>
            </a:p>
          </p:txBody>
        </p:sp>
      </p:grpSp>
      <p:grpSp>
        <p:nvGrpSpPr>
          <p:cNvPr id="1344816" name="Group 304"/>
          <p:cNvGrpSpPr>
            <a:grpSpLocks/>
          </p:cNvGrpSpPr>
          <p:nvPr/>
        </p:nvGrpSpPr>
        <p:grpSpPr bwMode="auto">
          <a:xfrm>
            <a:off x="3200400" y="3719513"/>
            <a:ext cx="3200400" cy="1631950"/>
            <a:chOff x="2016" y="2305"/>
            <a:chExt cx="2016" cy="1028"/>
          </a:xfrm>
        </p:grpSpPr>
        <p:grpSp>
          <p:nvGrpSpPr>
            <p:cNvPr id="93402" name="Group 305"/>
            <p:cNvGrpSpPr>
              <a:grpSpLocks/>
            </p:cNvGrpSpPr>
            <p:nvPr/>
          </p:nvGrpSpPr>
          <p:grpSpPr bwMode="auto">
            <a:xfrm>
              <a:off x="2496" y="2524"/>
              <a:ext cx="1536" cy="809"/>
              <a:chOff x="2016" y="2524"/>
              <a:chExt cx="1536" cy="809"/>
            </a:xfrm>
          </p:grpSpPr>
          <p:grpSp>
            <p:nvGrpSpPr>
              <p:cNvPr id="93404" name="Group 306"/>
              <p:cNvGrpSpPr>
                <a:grpSpLocks/>
              </p:cNvGrpSpPr>
              <p:nvPr/>
            </p:nvGrpSpPr>
            <p:grpSpPr bwMode="auto">
              <a:xfrm>
                <a:off x="2016" y="2524"/>
                <a:ext cx="192" cy="233"/>
                <a:chOff x="2016" y="2524"/>
                <a:chExt cx="192" cy="233"/>
              </a:xfrm>
            </p:grpSpPr>
            <p:sp>
              <p:nvSpPr>
                <p:cNvPr id="93499" name="Rectangle 307"/>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500" name="Freeform 308"/>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sp>
            <p:nvSpPr>
              <p:cNvPr id="93405" name="Rectangle 309"/>
              <p:cNvSpPr>
                <a:spLocks noChangeArrowheads="1"/>
              </p:cNvSpPr>
              <p:nvPr/>
            </p:nvSpPr>
            <p:spPr bwMode="auto">
              <a:xfrm>
                <a:off x="2016" y="2812"/>
                <a:ext cx="116" cy="23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nvGrpSpPr>
              <p:cNvPr id="93406" name="Group 310"/>
              <p:cNvGrpSpPr>
                <a:grpSpLocks/>
              </p:cNvGrpSpPr>
              <p:nvPr/>
            </p:nvGrpSpPr>
            <p:grpSpPr bwMode="auto">
              <a:xfrm>
                <a:off x="2016" y="2716"/>
                <a:ext cx="192" cy="233"/>
                <a:chOff x="2016" y="2524"/>
                <a:chExt cx="192" cy="233"/>
              </a:xfrm>
            </p:grpSpPr>
            <p:sp>
              <p:nvSpPr>
                <p:cNvPr id="93497" name="Rectangle 311"/>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98" name="Freeform 312"/>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07" name="Group 313"/>
              <p:cNvGrpSpPr>
                <a:grpSpLocks/>
              </p:cNvGrpSpPr>
              <p:nvPr/>
            </p:nvGrpSpPr>
            <p:grpSpPr bwMode="auto">
              <a:xfrm>
                <a:off x="2016" y="2908"/>
                <a:ext cx="192" cy="233"/>
                <a:chOff x="2016" y="2524"/>
                <a:chExt cx="192" cy="233"/>
              </a:xfrm>
            </p:grpSpPr>
            <p:sp>
              <p:nvSpPr>
                <p:cNvPr id="93495" name="Rectangle 314"/>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96" name="Freeform 315"/>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08" name="Group 316"/>
              <p:cNvGrpSpPr>
                <a:grpSpLocks/>
              </p:cNvGrpSpPr>
              <p:nvPr/>
            </p:nvGrpSpPr>
            <p:grpSpPr bwMode="auto">
              <a:xfrm>
                <a:off x="2016" y="3100"/>
                <a:ext cx="192" cy="233"/>
                <a:chOff x="2016" y="2524"/>
                <a:chExt cx="192" cy="233"/>
              </a:xfrm>
            </p:grpSpPr>
            <p:sp>
              <p:nvSpPr>
                <p:cNvPr id="93493" name="Rectangle 317"/>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94" name="Freeform 318"/>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09" name="Group 319"/>
              <p:cNvGrpSpPr>
                <a:grpSpLocks/>
              </p:cNvGrpSpPr>
              <p:nvPr/>
            </p:nvGrpSpPr>
            <p:grpSpPr bwMode="auto">
              <a:xfrm>
                <a:off x="2208" y="2524"/>
                <a:ext cx="192" cy="233"/>
                <a:chOff x="2016" y="2524"/>
                <a:chExt cx="192" cy="233"/>
              </a:xfrm>
            </p:grpSpPr>
            <p:sp>
              <p:nvSpPr>
                <p:cNvPr id="93491" name="Rectangle 320"/>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92" name="Freeform 321"/>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10" name="Group 322"/>
              <p:cNvGrpSpPr>
                <a:grpSpLocks/>
              </p:cNvGrpSpPr>
              <p:nvPr/>
            </p:nvGrpSpPr>
            <p:grpSpPr bwMode="auto">
              <a:xfrm>
                <a:off x="2208" y="2716"/>
                <a:ext cx="192" cy="233"/>
                <a:chOff x="2016" y="2524"/>
                <a:chExt cx="192" cy="233"/>
              </a:xfrm>
            </p:grpSpPr>
            <p:sp>
              <p:nvSpPr>
                <p:cNvPr id="93489" name="Rectangle 323"/>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90" name="Freeform 324"/>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11" name="Group 325"/>
              <p:cNvGrpSpPr>
                <a:grpSpLocks/>
              </p:cNvGrpSpPr>
              <p:nvPr/>
            </p:nvGrpSpPr>
            <p:grpSpPr bwMode="auto">
              <a:xfrm>
                <a:off x="2208" y="2908"/>
                <a:ext cx="192" cy="233"/>
                <a:chOff x="2016" y="2524"/>
                <a:chExt cx="192" cy="233"/>
              </a:xfrm>
            </p:grpSpPr>
            <p:sp>
              <p:nvSpPr>
                <p:cNvPr id="93487" name="Rectangle 326"/>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88" name="Freeform 327"/>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12" name="Group 328"/>
              <p:cNvGrpSpPr>
                <a:grpSpLocks/>
              </p:cNvGrpSpPr>
              <p:nvPr/>
            </p:nvGrpSpPr>
            <p:grpSpPr bwMode="auto">
              <a:xfrm>
                <a:off x="2208" y="3100"/>
                <a:ext cx="192" cy="233"/>
                <a:chOff x="2016" y="2524"/>
                <a:chExt cx="192" cy="233"/>
              </a:xfrm>
            </p:grpSpPr>
            <p:sp>
              <p:nvSpPr>
                <p:cNvPr id="93485" name="Rectangle 329"/>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86" name="Freeform 330"/>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13" name="Group 331"/>
              <p:cNvGrpSpPr>
                <a:grpSpLocks/>
              </p:cNvGrpSpPr>
              <p:nvPr/>
            </p:nvGrpSpPr>
            <p:grpSpPr bwMode="auto">
              <a:xfrm>
                <a:off x="2400" y="2524"/>
                <a:ext cx="192" cy="233"/>
                <a:chOff x="2016" y="2524"/>
                <a:chExt cx="192" cy="233"/>
              </a:xfrm>
            </p:grpSpPr>
            <p:sp>
              <p:nvSpPr>
                <p:cNvPr id="93483" name="Rectangle 332"/>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84" name="Freeform 333"/>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14" name="Group 334"/>
              <p:cNvGrpSpPr>
                <a:grpSpLocks/>
              </p:cNvGrpSpPr>
              <p:nvPr/>
            </p:nvGrpSpPr>
            <p:grpSpPr bwMode="auto">
              <a:xfrm>
                <a:off x="2400" y="2716"/>
                <a:ext cx="192" cy="233"/>
                <a:chOff x="2016" y="2524"/>
                <a:chExt cx="192" cy="233"/>
              </a:xfrm>
            </p:grpSpPr>
            <p:sp>
              <p:nvSpPr>
                <p:cNvPr id="93481" name="Rectangle 335"/>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82" name="Freeform 336"/>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15" name="Group 337"/>
              <p:cNvGrpSpPr>
                <a:grpSpLocks/>
              </p:cNvGrpSpPr>
              <p:nvPr/>
            </p:nvGrpSpPr>
            <p:grpSpPr bwMode="auto">
              <a:xfrm>
                <a:off x="2400" y="2908"/>
                <a:ext cx="192" cy="233"/>
                <a:chOff x="2016" y="2524"/>
                <a:chExt cx="192" cy="233"/>
              </a:xfrm>
            </p:grpSpPr>
            <p:sp>
              <p:nvSpPr>
                <p:cNvPr id="93479" name="Rectangle 338"/>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80" name="Freeform 339"/>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16" name="Group 340"/>
              <p:cNvGrpSpPr>
                <a:grpSpLocks/>
              </p:cNvGrpSpPr>
              <p:nvPr/>
            </p:nvGrpSpPr>
            <p:grpSpPr bwMode="auto">
              <a:xfrm>
                <a:off x="2400" y="3100"/>
                <a:ext cx="192" cy="233"/>
                <a:chOff x="2016" y="2524"/>
                <a:chExt cx="192" cy="233"/>
              </a:xfrm>
            </p:grpSpPr>
            <p:sp>
              <p:nvSpPr>
                <p:cNvPr id="93477" name="Rectangle 341"/>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78" name="Freeform 342"/>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17" name="Group 343"/>
              <p:cNvGrpSpPr>
                <a:grpSpLocks/>
              </p:cNvGrpSpPr>
              <p:nvPr/>
            </p:nvGrpSpPr>
            <p:grpSpPr bwMode="auto">
              <a:xfrm>
                <a:off x="2592" y="2524"/>
                <a:ext cx="192" cy="233"/>
                <a:chOff x="2016" y="2524"/>
                <a:chExt cx="192" cy="233"/>
              </a:xfrm>
            </p:grpSpPr>
            <p:sp>
              <p:nvSpPr>
                <p:cNvPr id="93475" name="Rectangle 344"/>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76" name="Freeform 345"/>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18" name="Group 346"/>
              <p:cNvGrpSpPr>
                <a:grpSpLocks/>
              </p:cNvGrpSpPr>
              <p:nvPr/>
            </p:nvGrpSpPr>
            <p:grpSpPr bwMode="auto">
              <a:xfrm>
                <a:off x="2592" y="2716"/>
                <a:ext cx="192" cy="233"/>
                <a:chOff x="2016" y="2524"/>
                <a:chExt cx="192" cy="233"/>
              </a:xfrm>
            </p:grpSpPr>
            <p:sp>
              <p:nvSpPr>
                <p:cNvPr id="93473" name="Rectangle 347"/>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74" name="Freeform 348"/>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19" name="Group 349"/>
              <p:cNvGrpSpPr>
                <a:grpSpLocks/>
              </p:cNvGrpSpPr>
              <p:nvPr/>
            </p:nvGrpSpPr>
            <p:grpSpPr bwMode="auto">
              <a:xfrm>
                <a:off x="2592" y="2908"/>
                <a:ext cx="192" cy="233"/>
                <a:chOff x="2016" y="2524"/>
                <a:chExt cx="192" cy="233"/>
              </a:xfrm>
            </p:grpSpPr>
            <p:sp>
              <p:nvSpPr>
                <p:cNvPr id="93471" name="Rectangle 350"/>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72" name="Freeform 351"/>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20" name="Group 352"/>
              <p:cNvGrpSpPr>
                <a:grpSpLocks/>
              </p:cNvGrpSpPr>
              <p:nvPr/>
            </p:nvGrpSpPr>
            <p:grpSpPr bwMode="auto">
              <a:xfrm>
                <a:off x="2592" y="3100"/>
                <a:ext cx="192" cy="233"/>
                <a:chOff x="2016" y="2524"/>
                <a:chExt cx="192" cy="233"/>
              </a:xfrm>
            </p:grpSpPr>
            <p:sp>
              <p:nvSpPr>
                <p:cNvPr id="93469" name="Rectangle 353"/>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70" name="Freeform 354"/>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21" name="Group 355"/>
              <p:cNvGrpSpPr>
                <a:grpSpLocks/>
              </p:cNvGrpSpPr>
              <p:nvPr/>
            </p:nvGrpSpPr>
            <p:grpSpPr bwMode="auto">
              <a:xfrm>
                <a:off x="2784" y="2524"/>
                <a:ext cx="192" cy="233"/>
                <a:chOff x="2016" y="2524"/>
                <a:chExt cx="192" cy="233"/>
              </a:xfrm>
            </p:grpSpPr>
            <p:sp>
              <p:nvSpPr>
                <p:cNvPr id="93467" name="Rectangle 356"/>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68" name="Freeform 357"/>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22" name="Group 358"/>
              <p:cNvGrpSpPr>
                <a:grpSpLocks/>
              </p:cNvGrpSpPr>
              <p:nvPr/>
            </p:nvGrpSpPr>
            <p:grpSpPr bwMode="auto">
              <a:xfrm>
                <a:off x="2784" y="2716"/>
                <a:ext cx="192" cy="233"/>
                <a:chOff x="2016" y="2524"/>
                <a:chExt cx="192" cy="233"/>
              </a:xfrm>
            </p:grpSpPr>
            <p:sp>
              <p:nvSpPr>
                <p:cNvPr id="93465" name="Rectangle 359"/>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66" name="Freeform 360"/>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23" name="Group 361"/>
              <p:cNvGrpSpPr>
                <a:grpSpLocks/>
              </p:cNvGrpSpPr>
              <p:nvPr/>
            </p:nvGrpSpPr>
            <p:grpSpPr bwMode="auto">
              <a:xfrm>
                <a:off x="2784" y="2908"/>
                <a:ext cx="192" cy="233"/>
                <a:chOff x="2016" y="2524"/>
                <a:chExt cx="192" cy="233"/>
              </a:xfrm>
            </p:grpSpPr>
            <p:sp>
              <p:nvSpPr>
                <p:cNvPr id="93463" name="Rectangle 362"/>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64" name="Freeform 363"/>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24" name="Group 364"/>
              <p:cNvGrpSpPr>
                <a:grpSpLocks/>
              </p:cNvGrpSpPr>
              <p:nvPr/>
            </p:nvGrpSpPr>
            <p:grpSpPr bwMode="auto">
              <a:xfrm>
                <a:off x="2784" y="3100"/>
                <a:ext cx="192" cy="233"/>
                <a:chOff x="2016" y="2524"/>
                <a:chExt cx="192" cy="233"/>
              </a:xfrm>
            </p:grpSpPr>
            <p:sp>
              <p:nvSpPr>
                <p:cNvPr id="93461" name="Rectangle 365"/>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62" name="Freeform 366"/>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25" name="Group 367"/>
              <p:cNvGrpSpPr>
                <a:grpSpLocks/>
              </p:cNvGrpSpPr>
              <p:nvPr/>
            </p:nvGrpSpPr>
            <p:grpSpPr bwMode="auto">
              <a:xfrm>
                <a:off x="2976" y="2524"/>
                <a:ext cx="192" cy="233"/>
                <a:chOff x="2016" y="2524"/>
                <a:chExt cx="192" cy="233"/>
              </a:xfrm>
            </p:grpSpPr>
            <p:sp>
              <p:nvSpPr>
                <p:cNvPr id="93459" name="Rectangle 368"/>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60" name="Freeform 369"/>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26" name="Group 370"/>
              <p:cNvGrpSpPr>
                <a:grpSpLocks/>
              </p:cNvGrpSpPr>
              <p:nvPr/>
            </p:nvGrpSpPr>
            <p:grpSpPr bwMode="auto">
              <a:xfrm>
                <a:off x="2976" y="2716"/>
                <a:ext cx="192" cy="233"/>
                <a:chOff x="2016" y="2524"/>
                <a:chExt cx="192" cy="233"/>
              </a:xfrm>
            </p:grpSpPr>
            <p:sp>
              <p:nvSpPr>
                <p:cNvPr id="93457" name="Rectangle 371"/>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58" name="Freeform 372"/>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27" name="Group 373"/>
              <p:cNvGrpSpPr>
                <a:grpSpLocks/>
              </p:cNvGrpSpPr>
              <p:nvPr/>
            </p:nvGrpSpPr>
            <p:grpSpPr bwMode="auto">
              <a:xfrm>
                <a:off x="2976" y="2908"/>
                <a:ext cx="192" cy="233"/>
                <a:chOff x="2016" y="2524"/>
                <a:chExt cx="192" cy="233"/>
              </a:xfrm>
            </p:grpSpPr>
            <p:sp>
              <p:nvSpPr>
                <p:cNvPr id="93455" name="Rectangle 374"/>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56" name="Freeform 375"/>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28" name="Group 376"/>
              <p:cNvGrpSpPr>
                <a:grpSpLocks/>
              </p:cNvGrpSpPr>
              <p:nvPr/>
            </p:nvGrpSpPr>
            <p:grpSpPr bwMode="auto">
              <a:xfrm>
                <a:off x="2976" y="3100"/>
                <a:ext cx="192" cy="233"/>
                <a:chOff x="2016" y="2524"/>
                <a:chExt cx="192" cy="233"/>
              </a:xfrm>
            </p:grpSpPr>
            <p:sp>
              <p:nvSpPr>
                <p:cNvPr id="93453" name="Rectangle 377"/>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54" name="Freeform 378"/>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29" name="Group 379"/>
              <p:cNvGrpSpPr>
                <a:grpSpLocks/>
              </p:cNvGrpSpPr>
              <p:nvPr/>
            </p:nvGrpSpPr>
            <p:grpSpPr bwMode="auto">
              <a:xfrm>
                <a:off x="3168" y="2524"/>
                <a:ext cx="192" cy="233"/>
                <a:chOff x="2016" y="2524"/>
                <a:chExt cx="192" cy="233"/>
              </a:xfrm>
            </p:grpSpPr>
            <p:sp>
              <p:nvSpPr>
                <p:cNvPr id="93451" name="Rectangle 380"/>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52" name="Freeform 381"/>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30" name="Group 382"/>
              <p:cNvGrpSpPr>
                <a:grpSpLocks/>
              </p:cNvGrpSpPr>
              <p:nvPr/>
            </p:nvGrpSpPr>
            <p:grpSpPr bwMode="auto">
              <a:xfrm>
                <a:off x="3168" y="2716"/>
                <a:ext cx="192" cy="233"/>
                <a:chOff x="2016" y="2524"/>
                <a:chExt cx="192" cy="233"/>
              </a:xfrm>
            </p:grpSpPr>
            <p:sp>
              <p:nvSpPr>
                <p:cNvPr id="93449" name="Rectangle 383"/>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50" name="Freeform 384"/>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31" name="Group 385"/>
              <p:cNvGrpSpPr>
                <a:grpSpLocks/>
              </p:cNvGrpSpPr>
              <p:nvPr/>
            </p:nvGrpSpPr>
            <p:grpSpPr bwMode="auto">
              <a:xfrm>
                <a:off x="3168" y="2908"/>
                <a:ext cx="192" cy="233"/>
                <a:chOff x="2016" y="2524"/>
                <a:chExt cx="192" cy="233"/>
              </a:xfrm>
            </p:grpSpPr>
            <p:sp>
              <p:nvSpPr>
                <p:cNvPr id="93447" name="Rectangle 386"/>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48" name="Freeform 387"/>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32" name="Group 388"/>
              <p:cNvGrpSpPr>
                <a:grpSpLocks/>
              </p:cNvGrpSpPr>
              <p:nvPr/>
            </p:nvGrpSpPr>
            <p:grpSpPr bwMode="auto">
              <a:xfrm>
                <a:off x="3168" y="3100"/>
                <a:ext cx="192" cy="233"/>
                <a:chOff x="2016" y="2524"/>
                <a:chExt cx="192" cy="233"/>
              </a:xfrm>
            </p:grpSpPr>
            <p:sp>
              <p:nvSpPr>
                <p:cNvPr id="93445" name="Rectangle 389"/>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46" name="Freeform 390"/>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33" name="Group 391"/>
              <p:cNvGrpSpPr>
                <a:grpSpLocks/>
              </p:cNvGrpSpPr>
              <p:nvPr/>
            </p:nvGrpSpPr>
            <p:grpSpPr bwMode="auto">
              <a:xfrm>
                <a:off x="3360" y="2524"/>
                <a:ext cx="192" cy="233"/>
                <a:chOff x="2016" y="2524"/>
                <a:chExt cx="192" cy="233"/>
              </a:xfrm>
            </p:grpSpPr>
            <p:sp>
              <p:nvSpPr>
                <p:cNvPr id="93443" name="Rectangle 392"/>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44" name="Freeform 393"/>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34" name="Group 394"/>
              <p:cNvGrpSpPr>
                <a:grpSpLocks/>
              </p:cNvGrpSpPr>
              <p:nvPr/>
            </p:nvGrpSpPr>
            <p:grpSpPr bwMode="auto">
              <a:xfrm>
                <a:off x="3360" y="2716"/>
                <a:ext cx="192" cy="233"/>
                <a:chOff x="2016" y="2524"/>
                <a:chExt cx="192" cy="233"/>
              </a:xfrm>
            </p:grpSpPr>
            <p:sp>
              <p:nvSpPr>
                <p:cNvPr id="93441" name="Rectangle 395"/>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42" name="Freeform 396"/>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35" name="Group 397"/>
              <p:cNvGrpSpPr>
                <a:grpSpLocks/>
              </p:cNvGrpSpPr>
              <p:nvPr/>
            </p:nvGrpSpPr>
            <p:grpSpPr bwMode="auto">
              <a:xfrm>
                <a:off x="3360" y="2908"/>
                <a:ext cx="192" cy="233"/>
                <a:chOff x="2016" y="2524"/>
                <a:chExt cx="192" cy="233"/>
              </a:xfrm>
            </p:grpSpPr>
            <p:sp>
              <p:nvSpPr>
                <p:cNvPr id="93439" name="Rectangle 398"/>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40" name="Freeform 399"/>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nvGrpSpPr>
              <p:cNvPr id="93436" name="Group 400"/>
              <p:cNvGrpSpPr>
                <a:grpSpLocks/>
              </p:cNvGrpSpPr>
              <p:nvPr/>
            </p:nvGrpSpPr>
            <p:grpSpPr bwMode="auto">
              <a:xfrm>
                <a:off x="3360" y="3100"/>
                <a:ext cx="192" cy="233"/>
                <a:chOff x="2016" y="2524"/>
                <a:chExt cx="192" cy="233"/>
              </a:xfrm>
            </p:grpSpPr>
            <p:sp>
              <p:nvSpPr>
                <p:cNvPr id="93437" name="Rectangle 401"/>
                <p:cNvSpPr>
                  <a:spLocks noChangeArrowheads="1"/>
                </p:cNvSpPr>
                <p:nvPr/>
              </p:nvSpPr>
              <p:spPr bwMode="auto">
                <a:xfrm>
                  <a:off x="2016" y="2524"/>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38" name="Freeform 402"/>
                <p:cNvSpPr>
                  <a:spLocks/>
                </p:cNvSpPr>
                <p:nvPr/>
              </p:nvSpPr>
              <p:spPr bwMode="auto">
                <a:xfrm>
                  <a:off x="2064" y="2524"/>
                  <a:ext cx="116" cy="233"/>
                </a:xfrm>
                <a:custGeom>
                  <a:avLst/>
                  <a:gdLst>
                    <a:gd name="T0" fmla="*/ 0 w 96"/>
                    <a:gd name="T1" fmla="*/ 2147483646 h 96"/>
                    <a:gd name="T2" fmla="*/ 13084 w 96"/>
                    <a:gd name="T3" fmla="*/ 2147483646 h 96"/>
                    <a:gd name="T4" fmla="*/ 6629 w 96"/>
                    <a:gd name="T5" fmla="*/ 0 h 96"/>
                    <a:gd name="T6" fmla="*/ 0 w 96"/>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p:spPr>
              <p:txBody>
                <a:bodyPr wrap="none" anchor="ctr">
                  <a:spAutoFit/>
                </a:bodyPr>
                <a:lstStyle/>
                <a:p>
                  <a:endParaRPr lang="zh-CN" altLang="en-US"/>
                </a:p>
              </p:txBody>
            </p:sp>
          </p:grpSp>
        </p:grpSp>
        <p:sp>
          <p:nvSpPr>
            <p:cNvPr id="93403" name="AutoShape 403"/>
            <p:cNvSpPr>
              <a:spLocks noChangeArrowheads="1"/>
            </p:cNvSpPr>
            <p:nvPr/>
          </p:nvSpPr>
          <p:spPr bwMode="auto">
            <a:xfrm>
              <a:off x="2016" y="2305"/>
              <a:ext cx="481" cy="462"/>
            </a:xfrm>
            <a:prstGeom prst="rightArrow">
              <a:avLst>
                <a:gd name="adj1" fmla="val 50000"/>
                <a:gd name="adj2" fmla="val 28028"/>
              </a:avLst>
            </a:prstGeom>
            <a:solidFill>
              <a:schemeClr val="bg1"/>
            </a:solidFill>
            <a:ln w="38100">
              <a:solidFill>
                <a:schemeClr val="tx1"/>
              </a:solidFill>
              <a:miter lim="800000"/>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mul</a:t>
              </a:r>
            </a:p>
          </p:txBody>
        </p:sp>
      </p:grpSp>
      <p:grpSp>
        <p:nvGrpSpPr>
          <p:cNvPr id="1344916" name="Group 404"/>
          <p:cNvGrpSpPr>
            <a:grpSpLocks/>
          </p:cNvGrpSpPr>
          <p:nvPr/>
        </p:nvGrpSpPr>
        <p:grpSpPr bwMode="auto">
          <a:xfrm>
            <a:off x="5638800" y="2881313"/>
            <a:ext cx="3200400" cy="1555750"/>
            <a:chOff x="3552" y="1777"/>
            <a:chExt cx="2016" cy="980"/>
          </a:xfrm>
        </p:grpSpPr>
        <p:grpSp>
          <p:nvGrpSpPr>
            <p:cNvPr id="93303" name="Group 405"/>
            <p:cNvGrpSpPr>
              <a:grpSpLocks/>
            </p:cNvGrpSpPr>
            <p:nvPr/>
          </p:nvGrpSpPr>
          <p:grpSpPr bwMode="auto">
            <a:xfrm>
              <a:off x="4032" y="1948"/>
              <a:ext cx="1536" cy="809"/>
              <a:chOff x="3552" y="1948"/>
              <a:chExt cx="1536" cy="809"/>
            </a:xfrm>
          </p:grpSpPr>
          <p:sp>
            <p:nvSpPr>
              <p:cNvPr id="93305" name="Rectangle 406"/>
              <p:cNvSpPr>
                <a:spLocks noChangeArrowheads="1"/>
              </p:cNvSpPr>
              <p:nvPr/>
            </p:nvSpPr>
            <p:spPr bwMode="auto">
              <a:xfrm>
                <a:off x="3552" y="2236"/>
                <a:ext cx="116" cy="23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nvGrpSpPr>
              <p:cNvPr id="93306" name="Group 407"/>
              <p:cNvGrpSpPr>
                <a:grpSpLocks/>
              </p:cNvGrpSpPr>
              <p:nvPr/>
            </p:nvGrpSpPr>
            <p:grpSpPr bwMode="auto">
              <a:xfrm>
                <a:off x="3552" y="1948"/>
                <a:ext cx="192" cy="233"/>
                <a:chOff x="3552" y="1948"/>
                <a:chExt cx="192" cy="233"/>
              </a:xfrm>
            </p:grpSpPr>
            <p:sp>
              <p:nvSpPr>
                <p:cNvPr id="93400" name="Rectangle 408"/>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401" name="Rectangle 409"/>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07" name="Group 410"/>
              <p:cNvGrpSpPr>
                <a:grpSpLocks/>
              </p:cNvGrpSpPr>
              <p:nvPr/>
            </p:nvGrpSpPr>
            <p:grpSpPr bwMode="auto">
              <a:xfrm>
                <a:off x="3552" y="2140"/>
                <a:ext cx="192" cy="233"/>
                <a:chOff x="3552" y="1948"/>
                <a:chExt cx="192" cy="233"/>
              </a:xfrm>
            </p:grpSpPr>
            <p:sp>
              <p:nvSpPr>
                <p:cNvPr id="93398" name="Rectangle 411"/>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99" name="Rectangle 412"/>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08" name="Group 413"/>
              <p:cNvGrpSpPr>
                <a:grpSpLocks/>
              </p:cNvGrpSpPr>
              <p:nvPr/>
            </p:nvGrpSpPr>
            <p:grpSpPr bwMode="auto">
              <a:xfrm>
                <a:off x="3552" y="2332"/>
                <a:ext cx="192" cy="233"/>
                <a:chOff x="3552" y="1948"/>
                <a:chExt cx="192" cy="233"/>
              </a:xfrm>
            </p:grpSpPr>
            <p:sp>
              <p:nvSpPr>
                <p:cNvPr id="93396" name="Rectangle 414"/>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97" name="Rectangle 415"/>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09" name="Group 416"/>
              <p:cNvGrpSpPr>
                <a:grpSpLocks/>
              </p:cNvGrpSpPr>
              <p:nvPr/>
            </p:nvGrpSpPr>
            <p:grpSpPr bwMode="auto">
              <a:xfrm>
                <a:off x="3552" y="2524"/>
                <a:ext cx="192" cy="233"/>
                <a:chOff x="3552" y="1948"/>
                <a:chExt cx="192" cy="233"/>
              </a:xfrm>
            </p:grpSpPr>
            <p:sp>
              <p:nvSpPr>
                <p:cNvPr id="93394" name="Rectangle 417"/>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95" name="Rectangle 418"/>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10" name="Group 419"/>
              <p:cNvGrpSpPr>
                <a:grpSpLocks/>
              </p:cNvGrpSpPr>
              <p:nvPr/>
            </p:nvGrpSpPr>
            <p:grpSpPr bwMode="auto">
              <a:xfrm>
                <a:off x="3744" y="1948"/>
                <a:ext cx="192" cy="233"/>
                <a:chOff x="3552" y="1948"/>
                <a:chExt cx="192" cy="233"/>
              </a:xfrm>
            </p:grpSpPr>
            <p:sp>
              <p:nvSpPr>
                <p:cNvPr id="93392" name="Rectangle 420"/>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93" name="Rectangle 421"/>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11" name="Group 422"/>
              <p:cNvGrpSpPr>
                <a:grpSpLocks/>
              </p:cNvGrpSpPr>
              <p:nvPr/>
            </p:nvGrpSpPr>
            <p:grpSpPr bwMode="auto">
              <a:xfrm>
                <a:off x="3744" y="2140"/>
                <a:ext cx="192" cy="233"/>
                <a:chOff x="3552" y="1948"/>
                <a:chExt cx="192" cy="233"/>
              </a:xfrm>
            </p:grpSpPr>
            <p:sp>
              <p:nvSpPr>
                <p:cNvPr id="93390" name="Rectangle 423"/>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91" name="Rectangle 424"/>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12" name="Group 425"/>
              <p:cNvGrpSpPr>
                <a:grpSpLocks/>
              </p:cNvGrpSpPr>
              <p:nvPr/>
            </p:nvGrpSpPr>
            <p:grpSpPr bwMode="auto">
              <a:xfrm>
                <a:off x="3744" y="2332"/>
                <a:ext cx="192" cy="233"/>
                <a:chOff x="3552" y="1948"/>
                <a:chExt cx="192" cy="233"/>
              </a:xfrm>
            </p:grpSpPr>
            <p:sp>
              <p:nvSpPr>
                <p:cNvPr id="93388" name="Rectangle 426"/>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89" name="Rectangle 427"/>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13" name="Group 428"/>
              <p:cNvGrpSpPr>
                <a:grpSpLocks/>
              </p:cNvGrpSpPr>
              <p:nvPr/>
            </p:nvGrpSpPr>
            <p:grpSpPr bwMode="auto">
              <a:xfrm>
                <a:off x="3744" y="2524"/>
                <a:ext cx="192" cy="233"/>
                <a:chOff x="3552" y="1948"/>
                <a:chExt cx="192" cy="233"/>
              </a:xfrm>
            </p:grpSpPr>
            <p:sp>
              <p:nvSpPr>
                <p:cNvPr id="93386" name="Rectangle 429"/>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87" name="Rectangle 430"/>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14" name="Group 431"/>
              <p:cNvGrpSpPr>
                <a:grpSpLocks/>
              </p:cNvGrpSpPr>
              <p:nvPr/>
            </p:nvGrpSpPr>
            <p:grpSpPr bwMode="auto">
              <a:xfrm>
                <a:off x="3936" y="1948"/>
                <a:ext cx="192" cy="233"/>
                <a:chOff x="3552" y="1948"/>
                <a:chExt cx="192" cy="233"/>
              </a:xfrm>
            </p:grpSpPr>
            <p:sp>
              <p:nvSpPr>
                <p:cNvPr id="93384" name="Rectangle 432"/>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85" name="Rectangle 433"/>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15" name="Group 434"/>
              <p:cNvGrpSpPr>
                <a:grpSpLocks/>
              </p:cNvGrpSpPr>
              <p:nvPr/>
            </p:nvGrpSpPr>
            <p:grpSpPr bwMode="auto">
              <a:xfrm>
                <a:off x="3936" y="2140"/>
                <a:ext cx="192" cy="233"/>
                <a:chOff x="3552" y="1948"/>
                <a:chExt cx="192" cy="233"/>
              </a:xfrm>
            </p:grpSpPr>
            <p:sp>
              <p:nvSpPr>
                <p:cNvPr id="93382" name="Rectangle 435"/>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83" name="Rectangle 436"/>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16" name="Group 437"/>
              <p:cNvGrpSpPr>
                <a:grpSpLocks/>
              </p:cNvGrpSpPr>
              <p:nvPr/>
            </p:nvGrpSpPr>
            <p:grpSpPr bwMode="auto">
              <a:xfrm>
                <a:off x="3936" y="2332"/>
                <a:ext cx="192" cy="233"/>
                <a:chOff x="3552" y="1948"/>
                <a:chExt cx="192" cy="233"/>
              </a:xfrm>
            </p:grpSpPr>
            <p:sp>
              <p:nvSpPr>
                <p:cNvPr id="93380" name="Rectangle 438"/>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81" name="Rectangle 439"/>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17" name="Group 440"/>
              <p:cNvGrpSpPr>
                <a:grpSpLocks/>
              </p:cNvGrpSpPr>
              <p:nvPr/>
            </p:nvGrpSpPr>
            <p:grpSpPr bwMode="auto">
              <a:xfrm>
                <a:off x="3936" y="2524"/>
                <a:ext cx="192" cy="233"/>
                <a:chOff x="3552" y="1948"/>
                <a:chExt cx="192" cy="233"/>
              </a:xfrm>
            </p:grpSpPr>
            <p:sp>
              <p:nvSpPr>
                <p:cNvPr id="93378" name="Rectangle 441"/>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79" name="Rectangle 442"/>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18" name="Group 443"/>
              <p:cNvGrpSpPr>
                <a:grpSpLocks/>
              </p:cNvGrpSpPr>
              <p:nvPr/>
            </p:nvGrpSpPr>
            <p:grpSpPr bwMode="auto">
              <a:xfrm>
                <a:off x="4128" y="1948"/>
                <a:ext cx="192" cy="233"/>
                <a:chOff x="3552" y="1948"/>
                <a:chExt cx="192" cy="233"/>
              </a:xfrm>
            </p:grpSpPr>
            <p:sp>
              <p:nvSpPr>
                <p:cNvPr id="93376" name="Rectangle 444"/>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77" name="Rectangle 445"/>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19" name="Group 446"/>
              <p:cNvGrpSpPr>
                <a:grpSpLocks/>
              </p:cNvGrpSpPr>
              <p:nvPr/>
            </p:nvGrpSpPr>
            <p:grpSpPr bwMode="auto">
              <a:xfrm>
                <a:off x="4128" y="2140"/>
                <a:ext cx="192" cy="233"/>
                <a:chOff x="3552" y="1948"/>
                <a:chExt cx="192" cy="233"/>
              </a:xfrm>
            </p:grpSpPr>
            <p:sp>
              <p:nvSpPr>
                <p:cNvPr id="93374" name="Rectangle 447"/>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75" name="Rectangle 448"/>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20" name="Group 449"/>
              <p:cNvGrpSpPr>
                <a:grpSpLocks/>
              </p:cNvGrpSpPr>
              <p:nvPr/>
            </p:nvGrpSpPr>
            <p:grpSpPr bwMode="auto">
              <a:xfrm>
                <a:off x="4128" y="2332"/>
                <a:ext cx="192" cy="233"/>
                <a:chOff x="3552" y="1948"/>
                <a:chExt cx="192" cy="233"/>
              </a:xfrm>
            </p:grpSpPr>
            <p:sp>
              <p:nvSpPr>
                <p:cNvPr id="93372" name="Rectangle 450"/>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73" name="Rectangle 451"/>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21" name="Group 452"/>
              <p:cNvGrpSpPr>
                <a:grpSpLocks/>
              </p:cNvGrpSpPr>
              <p:nvPr/>
            </p:nvGrpSpPr>
            <p:grpSpPr bwMode="auto">
              <a:xfrm>
                <a:off x="4128" y="2524"/>
                <a:ext cx="192" cy="233"/>
                <a:chOff x="3552" y="1948"/>
                <a:chExt cx="192" cy="233"/>
              </a:xfrm>
            </p:grpSpPr>
            <p:sp>
              <p:nvSpPr>
                <p:cNvPr id="93370" name="Rectangle 453"/>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71" name="Rectangle 454"/>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22" name="Group 455"/>
              <p:cNvGrpSpPr>
                <a:grpSpLocks/>
              </p:cNvGrpSpPr>
              <p:nvPr/>
            </p:nvGrpSpPr>
            <p:grpSpPr bwMode="auto">
              <a:xfrm>
                <a:off x="4320" y="1948"/>
                <a:ext cx="192" cy="233"/>
                <a:chOff x="3552" y="1948"/>
                <a:chExt cx="192" cy="233"/>
              </a:xfrm>
            </p:grpSpPr>
            <p:sp>
              <p:nvSpPr>
                <p:cNvPr id="93368" name="Rectangle 456"/>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69" name="Rectangle 457"/>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23" name="Group 458"/>
              <p:cNvGrpSpPr>
                <a:grpSpLocks/>
              </p:cNvGrpSpPr>
              <p:nvPr/>
            </p:nvGrpSpPr>
            <p:grpSpPr bwMode="auto">
              <a:xfrm>
                <a:off x="4320" y="2140"/>
                <a:ext cx="192" cy="233"/>
                <a:chOff x="3552" y="1948"/>
                <a:chExt cx="192" cy="233"/>
              </a:xfrm>
            </p:grpSpPr>
            <p:sp>
              <p:nvSpPr>
                <p:cNvPr id="93366" name="Rectangle 459"/>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67" name="Rectangle 460"/>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24" name="Group 461"/>
              <p:cNvGrpSpPr>
                <a:grpSpLocks/>
              </p:cNvGrpSpPr>
              <p:nvPr/>
            </p:nvGrpSpPr>
            <p:grpSpPr bwMode="auto">
              <a:xfrm>
                <a:off x="4320" y="2332"/>
                <a:ext cx="192" cy="233"/>
                <a:chOff x="3552" y="1948"/>
                <a:chExt cx="192" cy="233"/>
              </a:xfrm>
            </p:grpSpPr>
            <p:sp>
              <p:nvSpPr>
                <p:cNvPr id="93364" name="Rectangle 462"/>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65" name="Rectangle 463"/>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25" name="Group 464"/>
              <p:cNvGrpSpPr>
                <a:grpSpLocks/>
              </p:cNvGrpSpPr>
              <p:nvPr/>
            </p:nvGrpSpPr>
            <p:grpSpPr bwMode="auto">
              <a:xfrm>
                <a:off x="4320" y="2524"/>
                <a:ext cx="192" cy="233"/>
                <a:chOff x="3552" y="1948"/>
                <a:chExt cx="192" cy="233"/>
              </a:xfrm>
            </p:grpSpPr>
            <p:sp>
              <p:nvSpPr>
                <p:cNvPr id="93362" name="Rectangle 465"/>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63" name="Rectangle 466"/>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26" name="Group 467"/>
              <p:cNvGrpSpPr>
                <a:grpSpLocks/>
              </p:cNvGrpSpPr>
              <p:nvPr/>
            </p:nvGrpSpPr>
            <p:grpSpPr bwMode="auto">
              <a:xfrm>
                <a:off x="4512" y="1948"/>
                <a:ext cx="192" cy="233"/>
                <a:chOff x="3552" y="1948"/>
                <a:chExt cx="192" cy="233"/>
              </a:xfrm>
            </p:grpSpPr>
            <p:sp>
              <p:nvSpPr>
                <p:cNvPr id="93360" name="Rectangle 468"/>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61" name="Rectangle 469"/>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27" name="Group 470"/>
              <p:cNvGrpSpPr>
                <a:grpSpLocks/>
              </p:cNvGrpSpPr>
              <p:nvPr/>
            </p:nvGrpSpPr>
            <p:grpSpPr bwMode="auto">
              <a:xfrm>
                <a:off x="4512" y="2140"/>
                <a:ext cx="192" cy="233"/>
                <a:chOff x="3552" y="1948"/>
                <a:chExt cx="192" cy="233"/>
              </a:xfrm>
            </p:grpSpPr>
            <p:sp>
              <p:nvSpPr>
                <p:cNvPr id="93358" name="Rectangle 471"/>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59" name="Rectangle 472"/>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28" name="Group 473"/>
              <p:cNvGrpSpPr>
                <a:grpSpLocks/>
              </p:cNvGrpSpPr>
              <p:nvPr/>
            </p:nvGrpSpPr>
            <p:grpSpPr bwMode="auto">
              <a:xfrm>
                <a:off x="4512" y="2332"/>
                <a:ext cx="192" cy="233"/>
                <a:chOff x="3552" y="1948"/>
                <a:chExt cx="192" cy="233"/>
              </a:xfrm>
            </p:grpSpPr>
            <p:sp>
              <p:nvSpPr>
                <p:cNvPr id="93356" name="Rectangle 474"/>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57" name="Rectangle 475"/>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29" name="Group 476"/>
              <p:cNvGrpSpPr>
                <a:grpSpLocks/>
              </p:cNvGrpSpPr>
              <p:nvPr/>
            </p:nvGrpSpPr>
            <p:grpSpPr bwMode="auto">
              <a:xfrm>
                <a:off x="4512" y="2524"/>
                <a:ext cx="192" cy="233"/>
                <a:chOff x="3552" y="1948"/>
                <a:chExt cx="192" cy="233"/>
              </a:xfrm>
            </p:grpSpPr>
            <p:sp>
              <p:nvSpPr>
                <p:cNvPr id="93354" name="Rectangle 477"/>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55" name="Rectangle 478"/>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30" name="Group 479"/>
              <p:cNvGrpSpPr>
                <a:grpSpLocks/>
              </p:cNvGrpSpPr>
              <p:nvPr/>
            </p:nvGrpSpPr>
            <p:grpSpPr bwMode="auto">
              <a:xfrm>
                <a:off x="4704" y="1948"/>
                <a:ext cx="192" cy="233"/>
                <a:chOff x="3552" y="1948"/>
                <a:chExt cx="192" cy="233"/>
              </a:xfrm>
            </p:grpSpPr>
            <p:sp>
              <p:nvSpPr>
                <p:cNvPr id="93352" name="Rectangle 480"/>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53" name="Rectangle 481"/>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31" name="Group 482"/>
              <p:cNvGrpSpPr>
                <a:grpSpLocks/>
              </p:cNvGrpSpPr>
              <p:nvPr/>
            </p:nvGrpSpPr>
            <p:grpSpPr bwMode="auto">
              <a:xfrm>
                <a:off x="4704" y="2140"/>
                <a:ext cx="192" cy="233"/>
                <a:chOff x="3552" y="1948"/>
                <a:chExt cx="192" cy="233"/>
              </a:xfrm>
            </p:grpSpPr>
            <p:sp>
              <p:nvSpPr>
                <p:cNvPr id="93350" name="Rectangle 483"/>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51" name="Rectangle 484"/>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32" name="Group 485"/>
              <p:cNvGrpSpPr>
                <a:grpSpLocks/>
              </p:cNvGrpSpPr>
              <p:nvPr/>
            </p:nvGrpSpPr>
            <p:grpSpPr bwMode="auto">
              <a:xfrm>
                <a:off x="4704" y="2332"/>
                <a:ext cx="192" cy="233"/>
                <a:chOff x="3552" y="1948"/>
                <a:chExt cx="192" cy="233"/>
              </a:xfrm>
            </p:grpSpPr>
            <p:sp>
              <p:nvSpPr>
                <p:cNvPr id="93348" name="Rectangle 486"/>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49" name="Rectangle 487"/>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33" name="Group 488"/>
              <p:cNvGrpSpPr>
                <a:grpSpLocks/>
              </p:cNvGrpSpPr>
              <p:nvPr/>
            </p:nvGrpSpPr>
            <p:grpSpPr bwMode="auto">
              <a:xfrm>
                <a:off x="4704" y="2524"/>
                <a:ext cx="192" cy="233"/>
                <a:chOff x="3552" y="1948"/>
                <a:chExt cx="192" cy="233"/>
              </a:xfrm>
            </p:grpSpPr>
            <p:sp>
              <p:nvSpPr>
                <p:cNvPr id="93346" name="Rectangle 489"/>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47" name="Rectangle 490"/>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34" name="Group 491"/>
              <p:cNvGrpSpPr>
                <a:grpSpLocks/>
              </p:cNvGrpSpPr>
              <p:nvPr/>
            </p:nvGrpSpPr>
            <p:grpSpPr bwMode="auto">
              <a:xfrm>
                <a:off x="4896" y="1948"/>
                <a:ext cx="192" cy="233"/>
                <a:chOff x="3552" y="1948"/>
                <a:chExt cx="192" cy="233"/>
              </a:xfrm>
            </p:grpSpPr>
            <p:sp>
              <p:nvSpPr>
                <p:cNvPr id="93344" name="Rectangle 492"/>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45" name="Rectangle 493"/>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35" name="Group 494"/>
              <p:cNvGrpSpPr>
                <a:grpSpLocks/>
              </p:cNvGrpSpPr>
              <p:nvPr/>
            </p:nvGrpSpPr>
            <p:grpSpPr bwMode="auto">
              <a:xfrm>
                <a:off x="4896" y="2140"/>
                <a:ext cx="192" cy="233"/>
                <a:chOff x="3552" y="1948"/>
                <a:chExt cx="192" cy="233"/>
              </a:xfrm>
            </p:grpSpPr>
            <p:sp>
              <p:nvSpPr>
                <p:cNvPr id="93342" name="Rectangle 495"/>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43" name="Rectangle 496"/>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36" name="Group 497"/>
              <p:cNvGrpSpPr>
                <a:grpSpLocks/>
              </p:cNvGrpSpPr>
              <p:nvPr/>
            </p:nvGrpSpPr>
            <p:grpSpPr bwMode="auto">
              <a:xfrm>
                <a:off x="4896" y="2332"/>
                <a:ext cx="192" cy="233"/>
                <a:chOff x="3552" y="1948"/>
                <a:chExt cx="192" cy="233"/>
              </a:xfrm>
            </p:grpSpPr>
            <p:sp>
              <p:nvSpPr>
                <p:cNvPr id="93340" name="Rectangle 498"/>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41" name="Rectangle 499"/>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337" name="Group 500"/>
              <p:cNvGrpSpPr>
                <a:grpSpLocks/>
              </p:cNvGrpSpPr>
              <p:nvPr/>
            </p:nvGrpSpPr>
            <p:grpSpPr bwMode="auto">
              <a:xfrm>
                <a:off x="4896" y="2524"/>
                <a:ext cx="192" cy="233"/>
                <a:chOff x="3552" y="1948"/>
                <a:chExt cx="192" cy="233"/>
              </a:xfrm>
            </p:grpSpPr>
            <p:sp>
              <p:nvSpPr>
                <p:cNvPr id="93338" name="Rectangle 501"/>
                <p:cNvSpPr>
                  <a:spLocks noChangeArrowheads="1"/>
                </p:cNvSpPr>
                <p:nvPr/>
              </p:nvSpPr>
              <p:spPr bwMode="auto">
                <a:xfrm>
                  <a:off x="3552" y="1948"/>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39" name="Rectangle 502"/>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sp>
          <p:nvSpPr>
            <p:cNvPr id="93304" name="AutoShape 503"/>
            <p:cNvSpPr>
              <a:spLocks noChangeArrowheads="1"/>
            </p:cNvSpPr>
            <p:nvPr/>
          </p:nvSpPr>
          <p:spPr bwMode="auto">
            <a:xfrm>
              <a:off x="3552" y="1777"/>
              <a:ext cx="481" cy="462"/>
            </a:xfrm>
            <a:prstGeom prst="rightArrow">
              <a:avLst>
                <a:gd name="adj1" fmla="val 50000"/>
                <a:gd name="adj2" fmla="val 28028"/>
              </a:avLst>
            </a:prstGeom>
            <a:solidFill>
              <a:schemeClr val="bg1"/>
            </a:solidFill>
            <a:ln w="38100">
              <a:solidFill>
                <a:schemeClr val="tx1"/>
              </a:solidFill>
              <a:miter lim="800000"/>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add</a:t>
              </a:r>
            </a:p>
          </p:txBody>
        </p:sp>
      </p:grpSp>
      <p:grpSp>
        <p:nvGrpSpPr>
          <p:cNvPr id="1345016" name="Group 504"/>
          <p:cNvGrpSpPr>
            <a:grpSpLocks/>
          </p:cNvGrpSpPr>
          <p:nvPr/>
        </p:nvGrpSpPr>
        <p:grpSpPr bwMode="auto">
          <a:xfrm>
            <a:off x="5638800" y="4100513"/>
            <a:ext cx="3200400" cy="1555750"/>
            <a:chOff x="3552" y="2545"/>
            <a:chExt cx="2016" cy="980"/>
          </a:xfrm>
        </p:grpSpPr>
        <p:grpSp>
          <p:nvGrpSpPr>
            <p:cNvPr id="93204" name="Group 505"/>
            <p:cNvGrpSpPr>
              <a:grpSpLocks/>
            </p:cNvGrpSpPr>
            <p:nvPr/>
          </p:nvGrpSpPr>
          <p:grpSpPr bwMode="auto">
            <a:xfrm>
              <a:off x="4032" y="2716"/>
              <a:ext cx="1536" cy="809"/>
              <a:chOff x="3552" y="2716"/>
              <a:chExt cx="1536" cy="809"/>
            </a:xfrm>
          </p:grpSpPr>
          <p:sp>
            <p:nvSpPr>
              <p:cNvPr id="93206" name="Rectangle 506"/>
              <p:cNvSpPr>
                <a:spLocks noChangeArrowheads="1"/>
              </p:cNvSpPr>
              <p:nvPr/>
            </p:nvSpPr>
            <p:spPr bwMode="auto">
              <a:xfrm>
                <a:off x="3552" y="3004"/>
                <a:ext cx="116" cy="23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nvGrpSpPr>
              <p:cNvPr id="93207" name="Group 507"/>
              <p:cNvGrpSpPr>
                <a:grpSpLocks/>
              </p:cNvGrpSpPr>
              <p:nvPr/>
            </p:nvGrpSpPr>
            <p:grpSpPr bwMode="auto">
              <a:xfrm>
                <a:off x="3552" y="2716"/>
                <a:ext cx="192" cy="233"/>
                <a:chOff x="3552" y="2716"/>
                <a:chExt cx="192" cy="233"/>
              </a:xfrm>
            </p:grpSpPr>
            <p:sp>
              <p:nvSpPr>
                <p:cNvPr id="93301" name="Rectangle 508"/>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02" name="Rectangle 509"/>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08" name="Group 510"/>
              <p:cNvGrpSpPr>
                <a:grpSpLocks/>
              </p:cNvGrpSpPr>
              <p:nvPr/>
            </p:nvGrpSpPr>
            <p:grpSpPr bwMode="auto">
              <a:xfrm>
                <a:off x="3552" y="2908"/>
                <a:ext cx="192" cy="233"/>
                <a:chOff x="3552" y="2716"/>
                <a:chExt cx="192" cy="233"/>
              </a:xfrm>
            </p:grpSpPr>
            <p:sp>
              <p:nvSpPr>
                <p:cNvPr id="93299" name="Rectangle 511"/>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300" name="Rectangle 512"/>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09" name="Group 513"/>
              <p:cNvGrpSpPr>
                <a:grpSpLocks/>
              </p:cNvGrpSpPr>
              <p:nvPr/>
            </p:nvGrpSpPr>
            <p:grpSpPr bwMode="auto">
              <a:xfrm>
                <a:off x="3552" y="3100"/>
                <a:ext cx="192" cy="233"/>
                <a:chOff x="3552" y="2716"/>
                <a:chExt cx="192" cy="233"/>
              </a:xfrm>
            </p:grpSpPr>
            <p:sp>
              <p:nvSpPr>
                <p:cNvPr id="93297" name="Rectangle 514"/>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98" name="Rectangle 515"/>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10" name="Group 516"/>
              <p:cNvGrpSpPr>
                <a:grpSpLocks/>
              </p:cNvGrpSpPr>
              <p:nvPr/>
            </p:nvGrpSpPr>
            <p:grpSpPr bwMode="auto">
              <a:xfrm>
                <a:off x="3552" y="3292"/>
                <a:ext cx="192" cy="233"/>
                <a:chOff x="3552" y="2716"/>
                <a:chExt cx="192" cy="233"/>
              </a:xfrm>
            </p:grpSpPr>
            <p:sp>
              <p:nvSpPr>
                <p:cNvPr id="93295" name="Rectangle 517"/>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96" name="Rectangle 518"/>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11" name="Group 519"/>
              <p:cNvGrpSpPr>
                <a:grpSpLocks/>
              </p:cNvGrpSpPr>
              <p:nvPr/>
            </p:nvGrpSpPr>
            <p:grpSpPr bwMode="auto">
              <a:xfrm>
                <a:off x="3744" y="2716"/>
                <a:ext cx="192" cy="233"/>
                <a:chOff x="3552" y="2716"/>
                <a:chExt cx="192" cy="233"/>
              </a:xfrm>
            </p:grpSpPr>
            <p:sp>
              <p:nvSpPr>
                <p:cNvPr id="93293" name="Rectangle 520"/>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94" name="Rectangle 521"/>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12" name="Group 522"/>
              <p:cNvGrpSpPr>
                <a:grpSpLocks/>
              </p:cNvGrpSpPr>
              <p:nvPr/>
            </p:nvGrpSpPr>
            <p:grpSpPr bwMode="auto">
              <a:xfrm>
                <a:off x="3744" y="2908"/>
                <a:ext cx="192" cy="233"/>
                <a:chOff x="3552" y="2716"/>
                <a:chExt cx="192" cy="233"/>
              </a:xfrm>
            </p:grpSpPr>
            <p:sp>
              <p:nvSpPr>
                <p:cNvPr id="93291" name="Rectangle 523"/>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92" name="Rectangle 524"/>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13" name="Group 525"/>
              <p:cNvGrpSpPr>
                <a:grpSpLocks/>
              </p:cNvGrpSpPr>
              <p:nvPr/>
            </p:nvGrpSpPr>
            <p:grpSpPr bwMode="auto">
              <a:xfrm>
                <a:off x="3744" y="3100"/>
                <a:ext cx="192" cy="233"/>
                <a:chOff x="3552" y="2716"/>
                <a:chExt cx="192" cy="233"/>
              </a:xfrm>
            </p:grpSpPr>
            <p:sp>
              <p:nvSpPr>
                <p:cNvPr id="93289" name="Rectangle 526"/>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90" name="Rectangle 527"/>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14" name="Group 528"/>
              <p:cNvGrpSpPr>
                <a:grpSpLocks/>
              </p:cNvGrpSpPr>
              <p:nvPr/>
            </p:nvGrpSpPr>
            <p:grpSpPr bwMode="auto">
              <a:xfrm>
                <a:off x="3744" y="3292"/>
                <a:ext cx="192" cy="233"/>
                <a:chOff x="3552" y="2716"/>
                <a:chExt cx="192" cy="233"/>
              </a:xfrm>
            </p:grpSpPr>
            <p:sp>
              <p:nvSpPr>
                <p:cNvPr id="93287" name="Rectangle 529"/>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88" name="Rectangle 530"/>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15" name="Group 531"/>
              <p:cNvGrpSpPr>
                <a:grpSpLocks/>
              </p:cNvGrpSpPr>
              <p:nvPr/>
            </p:nvGrpSpPr>
            <p:grpSpPr bwMode="auto">
              <a:xfrm>
                <a:off x="3936" y="2716"/>
                <a:ext cx="192" cy="233"/>
                <a:chOff x="3552" y="2716"/>
                <a:chExt cx="192" cy="233"/>
              </a:xfrm>
            </p:grpSpPr>
            <p:sp>
              <p:nvSpPr>
                <p:cNvPr id="93285" name="Rectangle 532"/>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86" name="Rectangle 533"/>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16" name="Group 534"/>
              <p:cNvGrpSpPr>
                <a:grpSpLocks/>
              </p:cNvGrpSpPr>
              <p:nvPr/>
            </p:nvGrpSpPr>
            <p:grpSpPr bwMode="auto">
              <a:xfrm>
                <a:off x="3936" y="2908"/>
                <a:ext cx="192" cy="233"/>
                <a:chOff x="3552" y="2716"/>
                <a:chExt cx="192" cy="233"/>
              </a:xfrm>
            </p:grpSpPr>
            <p:sp>
              <p:nvSpPr>
                <p:cNvPr id="93283" name="Rectangle 535"/>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84" name="Rectangle 536"/>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17" name="Group 537"/>
              <p:cNvGrpSpPr>
                <a:grpSpLocks/>
              </p:cNvGrpSpPr>
              <p:nvPr/>
            </p:nvGrpSpPr>
            <p:grpSpPr bwMode="auto">
              <a:xfrm>
                <a:off x="3936" y="3100"/>
                <a:ext cx="192" cy="233"/>
                <a:chOff x="3552" y="2716"/>
                <a:chExt cx="192" cy="233"/>
              </a:xfrm>
            </p:grpSpPr>
            <p:sp>
              <p:nvSpPr>
                <p:cNvPr id="93281" name="Rectangle 538"/>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82" name="Rectangle 539"/>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18" name="Group 540"/>
              <p:cNvGrpSpPr>
                <a:grpSpLocks/>
              </p:cNvGrpSpPr>
              <p:nvPr/>
            </p:nvGrpSpPr>
            <p:grpSpPr bwMode="auto">
              <a:xfrm>
                <a:off x="3936" y="3292"/>
                <a:ext cx="192" cy="233"/>
                <a:chOff x="3552" y="2716"/>
                <a:chExt cx="192" cy="233"/>
              </a:xfrm>
            </p:grpSpPr>
            <p:sp>
              <p:nvSpPr>
                <p:cNvPr id="93279" name="Rectangle 541"/>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80" name="Rectangle 542"/>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19" name="Group 543"/>
              <p:cNvGrpSpPr>
                <a:grpSpLocks/>
              </p:cNvGrpSpPr>
              <p:nvPr/>
            </p:nvGrpSpPr>
            <p:grpSpPr bwMode="auto">
              <a:xfrm>
                <a:off x="4128" y="2716"/>
                <a:ext cx="192" cy="233"/>
                <a:chOff x="3552" y="2716"/>
                <a:chExt cx="192" cy="233"/>
              </a:xfrm>
            </p:grpSpPr>
            <p:sp>
              <p:nvSpPr>
                <p:cNvPr id="93277" name="Rectangle 544"/>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78" name="Rectangle 545"/>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20" name="Group 546"/>
              <p:cNvGrpSpPr>
                <a:grpSpLocks/>
              </p:cNvGrpSpPr>
              <p:nvPr/>
            </p:nvGrpSpPr>
            <p:grpSpPr bwMode="auto">
              <a:xfrm>
                <a:off x="4128" y="2908"/>
                <a:ext cx="192" cy="233"/>
                <a:chOff x="3552" y="2716"/>
                <a:chExt cx="192" cy="233"/>
              </a:xfrm>
            </p:grpSpPr>
            <p:sp>
              <p:nvSpPr>
                <p:cNvPr id="93275" name="Rectangle 547"/>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76" name="Rectangle 548"/>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21" name="Group 549"/>
              <p:cNvGrpSpPr>
                <a:grpSpLocks/>
              </p:cNvGrpSpPr>
              <p:nvPr/>
            </p:nvGrpSpPr>
            <p:grpSpPr bwMode="auto">
              <a:xfrm>
                <a:off x="4128" y="3100"/>
                <a:ext cx="192" cy="233"/>
                <a:chOff x="3552" y="2716"/>
                <a:chExt cx="192" cy="233"/>
              </a:xfrm>
            </p:grpSpPr>
            <p:sp>
              <p:nvSpPr>
                <p:cNvPr id="93273" name="Rectangle 550"/>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74" name="Rectangle 551"/>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22" name="Group 552"/>
              <p:cNvGrpSpPr>
                <a:grpSpLocks/>
              </p:cNvGrpSpPr>
              <p:nvPr/>
            </p:nvGrpSpPr>
            <p:grpSpPr bwMode="auto">
              <a:xfrm>
                <a:off x="4128" y="3292"/>
                <a:ext cx="192" cy="233"/>
                <a:chOff x="3552" y="2716"/>
                <a:chExt cx="192" cy="233"/>
              </a:xfrm>
            </p:grpSpPr>
            <p:sp>
              <p:nvSpPr>
                <p:cNvPr id="93271" name="Rectangle 553"/>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72" name="Rectangle 554"/>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23" name="Group 555"/>
              <p:cNvGrpSpPr>
                <a:grpSpLocks/>
              </p:cNvGrpSpPr>
              <p:nvPr/>
            </p:nvGrpSpPr>
            <p:grpSpPr bwMode="auto">
              <a:xfrm>
                <a:off x="4320" y="2716"/>
                <a:ext cx="192" cy="233"/>
                <a:chOff x="3552" y="2716"/>
                <a:chExt cx="192" cy="233"/>
              </a:xfrm>
            </p:grpSpPr>
            <p:sp>
              <p:nvSpPr>
                <p:cNvPr id="93269" name="Rectangle 556"/>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70" name="Rectangle 557"/>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24" name="Group 558"/>
              <p:cNvGrpSpPr>
                <a:grpSpLocks/>
              </p:cNvGrpSpPr>
              <p:nvPr/>
            </p:nvGrpSpPr>
            <p:grpSpPr bwMode="auto">
              <a:xfrm>
                <a:off x="4320" y="2908"/>
                <a:ext cx="192" cy="233"/>
                <a:chOff x="3552" y="2716"/>
                <a:chExt cx="192" cy="233"/>
              </a:xfrm>
            </p:grpSpPr>
            <p:sp>
              <p:nvSpPr>
                <p:cNvPr id="93267" name="Rectangle 559"/>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68" name="Rectangle 560"/>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25" name="Group 561"/>
              <p:cNvGrpSpPr>
                <a:grpSpLocks/>
              </p:cNvGrpSpPr>
              <p:nvPr/>
            </p:nvGrpSpPr>
            <p:grpSpPr bwMode="auto">
              <a:xfrm>
                <a:off x="4320" y="3100"/>
                <a:ext cx="192" cy="233"/>
                <a:chOff x="3552" y="2716"/>
                <a:chExt cx="192" cy="233"/>
              </a:xfrm>
            </p:grpSpPr>
            <p:sp>
              <p:nvSpPr>
                <p:cNvPr id="93265" name="Rectangle 562"/>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66" name="Rectangle 563"/>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26" name="Group 564"/>
              <p:cNvGrpSpPr>
                <a:grpSpLocks/>
              </p:cNvGrpSpPr>
              <p:nvPr/>
            </p:nvGrpSpPr>
            <p:grpSpPr bwMode="auto">
              <a:xfrm>
                <a:off x="4320" y="3292"/>
                <a:ext cx="192" cy="233"/>
                <a:chOff x="3552" y="2716"/>
                <a:chExt cx="192" cy="233"/>
              </a:xfrm>
            </p:grpSpPr>
            <p:sp>
              <p:nvSpPr>
                <p:cNvPr id="93263" name="Rectangle 565"/>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64" name="Rectangle 566"/>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27" name="Group 567"/>
              <p:cNvGrpSpPr>
                <a:grpSpLocks/>
              </p:cNvGrpSpPr>
              <p:nvPr/>
            </p:nvGrpSpPr>
            <p:grpSpPr bwMode="auto">
              <a:xfrm>
                <a:off x="4512" y="2716"/>
                <a:ext cx="192" cy="233"/>
                <a:chOff x="3552" y="2716"/>
                <a:chExt cx="192" cy="233"/>
              </a:xfrm>
            </p:grpSpPr>
            <p:sp>
              <p:nvSpPr>
                <p:cNvPr id="93261" name="Rectangle 568"/>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62" name="Rectangle 569"/>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28" name="Group 570"/>
              <p:cNvGrpSpPr>
                <a:grpSpLocks/>
              </p:cNvGrpSpPr>
              <p:nvPr/>
            </p:nvGrpSpPr>
            <p:grpSpPr bwMode="auto">
              <a:xfrm>
                <a:off x="4512" y="2908"/>
                <a:ext cx="192" cy="233"/>
                <a:chOff x="3552" y="2716"/>
                <a:chExt cx="192" cy="233"/>
              </a:xfrm>
            </p:grpSpPr>
            <p:sp>
              <p:nvSpPr>
                <p:cNvPr id="93259" name="Rectangle 571"/>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60" name="Rectangle 572"/>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29" name="Group 573"/>
              <p:cNvGrpSpPr>
                <a:grpSpLocks/>
              </p:cNvGrpSpPr>
              <p:nvPr/>
            </p:nvGrpSpPr>
            <p:grpSpPr bwMode="auto">
              <a:xfrm>
                <a:off x="4512" y="3100"/>
                <a:ext cx="192" cy="233"/>
                <a:chOff x="3552" y="2716"/>
                <a:chExt cx="192" cy="233"/>
              </a:xfrm>
            </p:grpSpPr>
            <p:sp>
              <p:nvSpPr>
                <p:cNvPr id="93257" name="Rectangle 574"/>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58" name="Rectangle 575"/>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30" name="Group 576"/>
              <p:cNvGrpSpPr>
                <a:grpSpLocks/>
              </p:cNvGrpSpPr>
              <p:nvPr/>
            </p:nvGrpSpPr>
            <p:grpSpPr bwMode="auto">
              <a:xfrm>
                <a:off x="4512" y="3292"/>
                <a:ext cx="192" cy="233"/>
                <a:chOff x="3552" y="2716"/>
                <a:chExt cx="192" cy="233"/>
              </a:xfrm>
            </p:grpSpPr>
            <p:sp>
              <p:nvSpPr>
                <p:cNvPr id="93255" name="Rectangle 577"/>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56" name="Rectangle 578"/>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31" name="Group 579"/>
              <p:cNvGrpSpPr>
                <a:grpSpLocks/>
              </p:cNvGrpSpPr>
              <p:nvPr/>
            </p:nvGrpSpPr>
            <p:grpSpPr bwMode="auto">
              <a:xfrm>
                <a:off x="4704" y="2716"/>
                <a:ext cx="192" cy="233"/>
                <a:chOff x="3552" y="2716"/>
                <a:chExt cx="192" cy="233"/>
              </a:xfrm>
            </p:grpSpPr>
            <p:sp>
              <p:nvSpPr>
                <p:cNvPr id="93253" name="Rectangle 580"/>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54" name="Rectangle 581"/>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32" name="Group 582"/>
              <p:cNvGrpSpPr>
                <a:grpSpLocks/>
              </p:cNvGrpSpPr>
              <p:nvPr/>
            </p:nvGrpSpPr>
            <p:grpSpPr bwMode="auto">
              <a:xfrm>
                <a:off x="4704" y="2908"/>
                <a:ext cx="192" cy="233"/>
                <a:chOff x="3552" y="2716"/>
                <a:chExt cx="192" cy="233"/>
              </a:xfrm>
            </p:grpSpPr>
            <p:sp>
              <p:nvSpPr>
                <p:cNvPr id="93251" name="Rectangle 583"/>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52" name="Rectangle 584"/>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33" name="Group 585"/>
              <p:cNvGrpSpPr>
                <a:grpSpLocks/>
              </p:cNvGrpSpPr>
              <p:nvPr/>
            </p:nvGrpSpPr>
            <p:grpSpPr bwMode="auto">
              <a:xfrm>
                <a:off x="4704" y="3100"/>
                <a:ext cx="192" cy="233"/>
                <a:chOff x="3552" y="2716"/>
                <a:chExt cx="192" cy="233"/>
              </a:xfrm>
            </p:grpSpPr>
            <p:sp>
              <p:nvSpPr>
                <p:cNvPr id="93249" name="Rectangle 586"/>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50" name="Rectangle 587"/>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34" name="Group 588"/>
              <p:cNvGrpSpPr>
                <a:grpSpLocks/>
              </p:cNvGrpSpPr>
              <p:nvPr/>
            </p:nvGrpSpPr>
            <p:grpSpPr bwMode="auto">
              <a:xfrm>
                <a:off x="4704" y="3292"/>
                <a:ext cx="192" cy="233"/>
                <a:chOff x="3552" y="2716"/>
                <a:chExt cx="192" cy="233"/>
              </a:xfrm>
            </p:grpSpPr>
            <p:sp>
              <p:nvSpPr>
                <p:cNvPr id="93247" name="Rectangle 589"/>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48" name="Rectangle 590"/>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35" name="Group 591"/>
              <p:cNvGrpSpPr>
                <a:grpSpLocks/>
              </p:cNvGrpSpPr>
              <p:nvPr/>
            </p:nvGrpSpPr>
            <p:grpSpPr bwMode="auto">
              <a:xfrm>
                <a:off x="4896" y="2716"/>
                <a:ext cx="192" cy="233"/>
                <a:chOff x="3552" y="2716"/>
                <a:chExt cx="192" cy="233"/>
              </a:xfrm>
            </p:grpSpPr>
            <p:sp>
              <p:nvSpPr>
                <p:cNvPr id="93245" name="Rectangle 592"/>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46" name="Rectangle 593"/>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36" name="Group 594"/>
              <p:cNvGrpSpPr>
                <a:grpSpLocks/>
              </p:cNvGrpSpPr>
              <p:nvPr/>
            </p:nvGrpSpPr>
            <p:grpSpPr bwMode="auto">
              <a:xfrm>
                <a:off x="4896" y="2908"/>
                <a:ext cx="192" cy="233"/>
                <a:chOff x="3552" y="2716"/>
                <a:chExt cx="192" cy="233"/>
              </a:xfrm>
            </p:grpSpPr>
            <p:sp>
              <p:nvSpPr>
                <p:cNvPr id="93243" name="Rectangle 595"/>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44" name="Rectangle 596"/>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37" name="Group 597"/>
              <p:cNvGrpSpPr>
                <a:grpSpLocks/>
              </p:cNvGrpSpPr>
              <p:nvPr/>
            </p:nvGrpSpPr>
            <p:grpSpPr bwMode="auto">
              <a:xfrm>
                <a:off x="4896" y="3100"/>
                <a:ext cx="192" cy="233"/>
                <a:chOff x="3552" y="2716"/>
                <a:chExt cx="192" cy="233"/>
              </a:xfrm>
            </p:grpSpPr>
            <p:sp>
              <p:nvSpPr>
                <p:cNvPr id="93241" name="Rectangle 598"/>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42" name="Rectangle 599"/>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nvGrpSpPr>
              <p:cNvPr id="93238" name="Group 600"/>
              <p:cNvGrpSpPr>
                <a:grpSpLocks/>
              </p:cNvGrpSpPr>
              <p:nvPr/>
            </p:nvGrpSpPr>
            <p:grpSpPr bwMode="auto">
              <a:xfrm>
                <a:off x="4896" y="3292"/>
                <a:ext cx="192" cy="233"/>
                <a:chOff x="3552" y="2716"/>
                <a:chExt cx="192" cy="233"/>
              </a:xfrm>
            </p:grpSpPr>
            <p:sp>
              <p:nvSpPr>
                <p:cNvPr id="93239" name="Rectangle 601"/>
                <p:cNvSpPr>
                  <a:spLocks noChangeArrowheads="1"/>
                </p:cNvSpPr>
                <p:nvPr/>
              </p:nvSpPr>
              <p:spPr bwMode="auto">
                <a:xfrm>
                  <a:off x="3552" y="2716"/>
                  <a:ext cx="192"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3240" name="Rectangle 602"/>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grpSp>
        <p:sp>
          <p:nvSpPr>
            <p:cNvPr id="93205" name="AutoShape 603"/>
            <p:cNvSpPr>
              <a:spLocks noChangeArrowheads="1"/>
            </p:cNvSpPr>
            <p:nvPr/>
          </p:nvSpPr>
          <p:spPr bwMode="auto">
            <a:xfrm>
              <a:off x="3552" y="2545"/>
              <a:ext cx="481" cy="462"/>
            </a:xfrm>
            <a:prstGeom prst="rightArrow">
              <a:avLst>
                <a:gd name="adj1" fmla="val 50000"/>
                <a:gd name="adj2" fmla="val 28028"/>
              </a:avLst>
            </a:prstGeom>
            <a:solidFill>
              <a:schemeClr val="bg1"/>
            </a:solidFill>
            <a:ln w="38100">
              <a:solidFill>
                <a:schemeClr val="tx1"/>
              </a:solidFill>
              <a:miter lim="800000"/>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add</a:t>
              </a:r>
            </a:p>
          </p:txBody>
        </p:sp>
      </p:grpSp>
      <p:sp>
        <p:nvSpPr>
          <p:cNvPr id="93195" name="Text Box 604"/>
          <p:cNvSpPr txBox="1">
            <a:spLocks noChangeArrowheads="1"/>
          </p:cNvSpPr>
          <p:nvPr/>
        </p:nvSpPr>
        <p:spPr bwMode="auto">
          <a:xfrm>
            <a:off x="2097088" y="2098675"/>
            <a:ext cx="12747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Load Unit</a:t>
            </a:r>
          </a:p>
        </p:txBody>
      </p:sp>
      <p:sp>
        <p:nvSpPr>
          <p:cNvPr id="93196" name="Text Box 605"/>
          <p:cNvSpPr txBox="1">
            <a:spLocks noChangeArrowheads="1"/>
          </p:cNvSpPr>
          <p:nvPr/>
        </p:nvSpPr>
        <p:spPr bwMode="auto">
          <a:xfrm>
            <a:off x="4384675" y="2097088"/>
            <a:ext cx="1639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Multiply Unit</a:t>
            </a:r>
          </a:p>
        </p:txBody>
      </p:sp>
      <p:sp>
        <p:nvSpPr>
          <p:cNvPr id="93197" name="Text Box 606"/>
          <p:cNvSpPr txBox="1">
            <a:spLocks noChangeArrowheads="1"/>
          </p:cNvSpPr>
          <p:nvPr/>
        </p:nvSpPr>
        <p:spPr bwMode="auto">
          <a:xfrm>
            <a:off x="7045325" y="2097088"/>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a:latin typeface="Verdana" panose="020B0604030504040204" pitchFamily="34" charset="0"/>
                <a:ea typeface="Gulim" pitchFamily="34" charset="-127"/>
              </a:rPr>
              <a:t>Add Unit</a:t>
            </a:r>
          </a:p>
        </p:txBody>
      </p:sp>
      <p:sp>
        <p:nvSpPr>
          <p:cNvPr id="93198" name="Line 607"/>
          <p:cNvSpPr>
            <a:spLocks noChangeShapeType="1"/>
          </p:cNvSpPr>
          <p:nvPr/>
        </p:nvSpPr>
        <p:spPr bwMode="auto">
          <a:xfrm>
            <a:off x="228600" y="2955925"/>
            <a:ext cx="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3199" name="Text Box 608"/>
          <p:cNvSpPr txBox="1">
            <a:spLocks noChangeArrowheads="1"/>
          </p:cNvSpPr>
          <p:nvPr/>
        </p:nvSpPr>
        <p:spPr bwMode="auto">
          <a:xfrm>
            <a:off x="231775" y="3197225"/>
            <a:ext cx="70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800" i="1">
                <a:latin typeface="Verdana" panose="020B0604030504040204" pitchFamily="34" charset="0"/>
                <a:ea typeface="Gulim" pitchFamily="34" charset="-127"/>
              </a:rPr>
              <a:t>time</a:t>
            </a:r>
          </a:p>
        </p:txBody>
      </p:sp>
      <p:sp>
        <p:nvSpPr>
          <p:cNvPr id="93200" name="AutoShape 609"/>
          <p:cNvSpPr>
            <a:spLocks noChangeArrowheads="1"/>
          </p:cNvSpPr>
          <p:nvPr/>
        </p:nvSpPr>
        <p:spPr bwMode="auto">
          <a:xfrm>
            <a:off x="838200" y="5200650"/>
            <a:ext cx="1449388" cy="1038225"/>
          </a:xfrm>
          <a:prstGeom prst="rightArrow">
            <a:avLst>
              <a:gd name="adj1" fmla="val 50000"/>
              <a:gd name="adj2" fmla="val 36975"/>
            </a:avLst>
          </a:prstGeom>
          <a:solidFill>
            <a:schemeClr val="bg1"/>
          </a:solidFill>
          <a:ln w="38100">
            <a:solidFill>
              <a:schemeClr val="tx1"/>
            </a:solidFill>
            <a:miter lim="800000"/>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i="1">
                <a:latin typeface="Verdana" panose="020B0604030504040204" pitchFamily="34" charset="0"/>
                <a:ea typeface="Gulim" pitchFamily="34" charset="-127"/>
              </a:rPr>
              <a:t>Instruction issue</a:t>
            </a:r>
          </a:p>
        </p:txBody>
      </p:sp>
      <p:sp>
        <p:nvSpPr>
          <p:cNvPr id="1345122" name="Text Box 610"/>
          <p:cNvSpPr txBox="1">
            <a:spLocks noChangeArrowheads="1"/>
          </p:cNvSpPr>
          <p:nvPr/>
        </p:nvSpPr>
        <p:spPr bwMode="auto">
          <a:xfrm>
            <a:off x="261938" y="6184900"/>
            <a:ext cx="8718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a:latin typeface="Calibri" panose="020F0502020204030204" pitchFamily="34" charset="0"/>
                <a:ea typeface="Gulim" pitchFamily="34" charset="-127"/>
                <a:cs typeface="Calibri" panose="020F0502020204030204" pitchFamily="34" charset="0"/>
              </a:rPr>
              <a:t>Complete 24 operations/cycle while issuing 1 short instruction/cycle</a:t>
            </a:r>
          </a:p>
        </p:txBody>
      </p:sp>
    </p:spTree>
    <p:extLst>
      <p:ext uri="{BB962C8B-B14F-4D97-AF65-F5344CB8AC3E}">
        <p14:creationId xmlns:p14="http://schemas.microsoft.com/office/powerpoint/2010/main" val="3362689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446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447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3449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3445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3448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3450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4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122"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ltLang="zh-CN" sz="3600" b="1" dirty="0">
                <a:solidFill>
                  <a:srgbClr val="FF0000"/>
                </a:solidFill>
              </a:rPr>
              <a:t>Vector Opt #2: Conditional Execution</a:t>
            </a:r>
          </a:p>
        </p:txBody>
      </p:sp>
      <p:sp>
        <p:nvSpPr>
          <p:cNvPr id="95235" name="Rectangle 3"/>
          <p:cNvSpPr>
            <a:spLocks noGrp="1" noChangeArrowheads="1"/>
          </p:cNvSpPr>
          <p:nvPr>
            <p:ph idx="1"/>
          </p:nvPr>
        </p:nvSpPr>
        <p:spPr/>
        <p:txBody>
          <a:bodyPr>
            <a:normAutofit fontScale="92500" lnSpcReduction="20000"/>
          </a:bodyPr>
          <a:lstStyle/>
          <a:p>
            <a:pPr eaLnBrk="1" hangingPunct="1"/>
            <a:r>
              <a:rPr lang="en-US" altLang="zh-CN" dirty="0"/>
              <a:t>Suppose:	</a:t>
            </a:r>
          </a:p>
          <a:p>
            <a:pPr eaLnBrk="1" hangingPunct="1">
              <a:buFontTx/>
              <a:buNone/>
            </a:pPr>
            <a:r>
              <a:rPr lang="en-US" altLang="zh-CN" dirty="0">
                <a:latin typeface="Courier New" panose="02070309020205020404" pitchFamily="49" charset="0"/>
              </a:rPr>
              <a:t>		do 100 </a:t>
            </a:r>
            <a:r>
              <a:rPr lang="en-US" altLang="zh-CN" dirty="0" err="1">
                <a:latin typeface="Courier New" panose="02070309020205020404" pitchFamily="49" charset="0"/>
              </a:rPr>
              <a:t>i</a:t>
            </a:r>
            <a:r>
              <a:rPr lang="en-US" altLang="zh-CN" dirty="0">
                <a:latin typeface="Courier New" panose="02070309020205020404" pitchFamily="49" charset="0"/>
              </a:rPr>
              <a:t> = 1, 64</a:t>
            </a:r>
          </a:p>
          <a:p>
            <a:pPr eaLnBrk="1" hangingPunct="1">
              <a:buFontTx/>
              <a:buNone/>
            </a:pPr>
            <a:r>
              <a:rPr lang="en-US" altLang="zh-CN" dirty="0">
                <a:latin typeface="Courier New" panose="02070309020205020404" pitchFamily="49" charset="0"/>
              </a:rPr>
              <a:t>			if (A(</a:t>
            </a:r>
            <a:r>
              <a:rPr lang="en-US" altLang="zh-CN" dirty="0" err="1">
                <a:latin typeface="Courier New" panose="02070309020205020404" pitchFamily="49" charset="0"/>
              </a:rPr>
              <a:t>i</a:t>
            </a:r>
            <a:r>
              <a:rPr lang="en-US" altLang="zh-CN" dirty="0">
                <a:latin typeface="Courier New" panose="02070309020205020404" pitchFamily="49" charset="0"/>
              </a:rPr>
              <a:t>) .ne. 0) then</a:t>
            </a:r>
          </a:p>
          <a:p>
            <a:pPr eaLnBrk="1" hangingPunct="1">
              <a:buFontTx/>
              <a:buNone/>
            </a:pPr>
            <a:r>
              <a:rPr lang="en-US" altLang="zh-CN" dirty="0">
                <a:latin typeface="Courier New" panose="02070309020205020404" pitchFamily="49" charset="0"/>
              </a:rPr>
              <a:t>				A(</a:t>
            </a:r>
            <a:r>
              <a:rPr lang="en-US" altLang="zh-CN" dirty="0" err="1">
                <a:latin typeface="Courier New" panose="02070309020205020404" pitchFamily="49" charset="0"/>
              </a:rPr>
              <a:t>i</a:t>
            </a:r>
            <a:r>
              <a:rPr lang="en-US" altLang="zh-CN" dirty="0">
                <a:latin typeface="Courier New" panose="02070309020205020404" pitchFamily="49" charset="0"/>
              </a:rPr>
              <a:t>) = A(</a:t>
            </a:r>
            <a:r>
              <a:rPr lang="en-US" altLang="zh-CN" dirty="0" err="1">
                <a:latin typeface="Courier New" panose="02070309020205020404" pitchFamily="49" charset="0"/>
              </a:rPr>
              <a:t>i</a:t>
            </a:r>
            <a:r>
              <a:rPr lang="en-US" altLang="zh-CN" dirty="0">
                <a:latin typeface="Courier New" panose="02070309020205020404" pitchFamily="49" charset="0"/>
              </a:rPr>
              <a:t>) – B(</a:t>
            </a:r>
            <a:r>
              <a:rPr lang="en-US" altLang="zh-CN" dirty="0" err="1">
                <a:latin typeface="Courier New" panose="02070309020205020404" pitchFamily="49" charset="0"/>
              </a:rPr>
              <a:t>i</a:t>
            </a:r>
            <a:r>
              <a:rPr lang="en-US" altLang="zh-CN" dirty="0">
                <a:latin typeface="Courier New" panose="02070309020205020404" pitchFamily="49" charset="0"/>
              </a:rPr>
              <a:t>)</a:t>
            </a:r>
          </a:p>
          <a:p>
            <a:pPr eaLnBrk="1" hangingPunct="1">
              <a:buFontTx/>
              <a:buNone/>
            </a:pPr>
            <a:r>
              <a:rPr lang="en-US" altLang="zh-CN" dirty="0">
                <a:latin typeface="Courier New" panose="02070309020205020404" pitchFamily="49" charset="0"/>
              </a:rPr>
              <a:t>			</a:t>
            </a:r>
            <a:r>
              <a:rPr lang="en-US" altLang="zh-CN" dirty="0" err="1">
                <a:latin typeface="Courier New" panose="02070309020205020404" pitchFamily="49" charset="0"/>
              </a:rPr>
              <a:t>endif</a:t>
            </a:r>
            <a:endParaRPr lang="en-US" altLang="zh-CN" dirty="0">
              <a:latin typeface="Courier New" panose="02070309020205020404" pitchFamily="49" charset="0"/>
            </a:endParaRPr>
          </a:p>
          <a:p>
            <a:pPr eaLnBrk="1" hangingPunct="1">
              <a:buFontTx/>
              <a:buNone/>
            </a:pPr>
            <a:r>
              <a:rPr lang="en-US" altLang="zh-CN" dirty="0">
                <a:latin typeface="Courier New" panose="02070309020205020404" pitchFamily="49" charset="0"/>
              </a:rPr>
              <a:t>	100 continue</a:t>
            </a:r>
            <a:endParaRPr lang="en-US" altLang="zh-CN" dirty="0"/>
          </a:p>
          <a:p>
            <a:pPr eaLnBrk="1" hangingPunct="1"/>
            <a:r>
              <a:rPr lang="en-US" altLang="zh-CN" i="1" dirty="0">
                <a:solidFill>
                  <a:schemeClr val="hlink"/>
                </a:solidFill>
              </a:rPr>
              <a:t>vector-mask control</a:t>
            </a:r>
            <a:r>
              <a:rPr lang="en-US" altLang="zh-CN" dirty="0">
                <a:solidFill>
                  <a:schemeClr val="hlink"/>
                </a:solidFill>
              </a:rPr>
              <a:t> </a:t>
            </a:r>
            <a:r>
              <a:rPr lang="zh-CN" altLang="en-US" dirty="0"/>
              <a:t>使用长度为</a:t>
            </a:r>
            <a:r>
              <a:rPr lang="en-US" altLang="zh-CN" dirty="0"/>
              <a:t>MVL</a:t>
            </a:r>
            <a:r>
              <a:rPr lang="zh-CN" altLang="en-US" dirty="0"/>
              <a:t>的布尔向量控制向量指令的执行</a:t>
            </a:r>
            <a:endParaRPr lang="en-US" altLang="zh-CN" dirty="0"/>
          </a:p>
          <a:p>
            <a:pPr eaLnBrk="1" hangingPunct="1"/>
            <a:r>
              <a:rPr lang="zh-CN" altLang="en-US" i="1" dirty="0">
                <a:solidFill>
                  <a:schemeClr val="hlink"/>
                </a:solidFill>
              </a:rPr>
              <a:t>当</a:t>
            </a:r>
            <a:r>
              <a:rPr lang="en-US" altLang="zh-CN" i="1" dirty="0">
                <a:solidFill>
                  <a:schemeClr val="hlink"/>
                </a:solidFill>
              </a:rPr>
              <a:t>vector-mask register</a:t>
            </a:r>
            <a:r>
              <a:rPr lang="en-US" altLang="zh-CN" dirty="0">
                <a:solidFill>
                  <a:schemeClr val="hlink"/>
                </a:solidFill>
              </a:rPr>
              <a:t> </a:t>
            </a:r>
            <a:r>
              <a:rPr lang="zh-CN" altLang="en-US" dirty="0"/>
              <a:t>使能时，向量指令操作仅对 </a:t>
            </a:r>
            <a:r>
              <a:rPr lang="en-US" altLang="zh-CN" dirty="0"/>
              <a:t>vector-mask register</a:t>
            </a:r>
            <a:r>
              <a:rPr lang="zh-CN" altLang="en-US" dirty="0"/>
              <a:t>中 对应位为</a:t>
            </a:r>
            <a:r>
              <a:rPr lang="en-US" altLang="zh-CN" dirty="0"/>
              <a:t>1</a:t>
            </a:r>
            <a:r>
              <a:rPr lang="zh-CN" altLang="en-US" dirty="0"/>
              <a:t>的分量起作用</a:t>
            </a:r>
            <a:endParaRPr lang="en-US" altLang="zh-CN" dirty="0"/>
          </a:p>
        </p:txBody>
      </p:sp>
      <p:sp>
        <p:nvSpPr>
          <p:cNvPr id="4" name="日期占位符 3"/>
          <p:cNvSpPr>
            <a:spLocks noGrp="1"/>
          </p:cNvSpPr>
          <p:nvPr>
            <p:ph type="dt" sz="half" idx="10"/>
          </p:nvPr>
        </p:nvSpPr>
        <p:spPr/>
        <p:txBody>
          <a:bodyPr/>
          <a:lstStyle/>
          <a:p>
            <a:pPr>
              <a:defRPr/>
            </a:pPr>
            <a:fld id="{6F9CD08A-E793-4EA2-8BCC-F6F49DEE8A69}" type="datetime1">
              <a:rPr lang="en-US" altLang="zh-CN" smtClean="0"/>
              <a:t>4/21/20</a:t>
            </a:fld>
            <a:endParaRPr lang="zh-CN" altLang="en-US"/>
          </a:p>
        </p:txBody>
      </p:sp>
      <p:sp>
        <p:nvSpPr>
          <p:cNvPr id="6" name="页脚占位符 5"/>
          <p:cNvSpPr>
            <a:spLocks noGrp="1"/>
          </p:cNvSpPr>
          <p:nvPr>
            <p:ph type="ftr" sz="quarter" idx="11"/>
          </p:nvPr>
        </p:nvSpPr>
        <p:spPr/>
        <p:txBody>
          <a:bodyPr/>
          <a:lstStyle/>
          <a:p>
            <a:pPr>
              <a:defRPr/>
            </a:pPr>
            <a:r>
              <a:rPr lang="zh-CN" altLang="en-US"/>
              <a:t>中国科学技术大学</a:t>
            </a:r>
          </a:p>
        </p:txBody>
      </p:sp>
      <p:sp>
        <p:nvSpPr>
          <p:cNvPr id="9523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B9F67855-1AC2-45EB-8D2F-65349CE74F72}"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52</a:t>
            </a:fld>
            <a:endParaRPr lang="zh-CN" altLang="en-US" sz="120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34992201"/>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0" name="Rectangle 2"/>
          <p:cNvSpPr>
            <a:spLocks noGrp="1" noChangeArrowheads="1"/>
          </p:cNvSpPr>
          <p:nvPr>
            <p:ph type="title"/>
          </p:nvPr>
        </p:nvSpPr>
        <p:spPr/>
        <p:txBody>
          <a:bodyPr rtlCol="0">
            <a:normAutofit/>
          </a:bodyPr>
          <a:lstStyle/>
          <a:p>
            <a:pPr eaLnBrk="1" fontAlgn="auto" hangingPunct="1">
              <a:spcAft>
                <a:spcPts val="0"/>
              </a:spcAft>
              <a:defRPr/>
            </a:pPr>
            <a:r>
              <a:rPr lang="en-US" altLang="ko-KR" b="1" dirty="0">
                <a:solidFill>
                  <a:srgbClr val="FF0000"/>
                </a:solidFill>
              </a:rPr>
              <a:t>Masked Vector Instructions</a:t>
            </a:r>
          </a:p>
        </p:txBody>
      </p:sp>
      <p:sp>
        <p:nvSpPr>
          <p:cNvPr id="85" name="日期占位符 84"/>
          <p:cNvSpPr>
            <a:spLocks noGrp="1"/>
          </p:cNvSpPr>
          <p:nvPr>
            <p:ph type="dt" sz="half" idx="10"/>
          </p:nvPr>
        </p:nvSpPr>
        <p:spPr/>
        <p:txBody>
          <a:bodyPr/>
          <a:lstStyle/>
          <a:p>
            <a:pPr>
              <a:defRPr/>
            </a:pPr>
            <a:fld id="{EE898499-B4B2-4CAD-8777-E86A500BB5CA}" type="datetime1">
              <a:rPr lang="en-US" altLang="zh-CN" smtClean="0"/>
              <a:t>4/21/20</a:t>
            </a:fld>
            <a:endParaRPr lang="zh-CN" altLang="en-US"/>
          </a:p>
        </p:txBody>
      </p:sp>
      <p:sp>
        <p:nvSpPr>
          <p:cNvPr id="86" name="页脚占位符 85"/>
          <p:cNvSpPr>
            <a:spLocks noGrp="1"/>
          </p:cNvSpPr>
          <p:nvPr>
            <p:ph type="ftr" sz="quarter" idx="11"/>
          </p:nvPr>
        </p:nvSpPr>
        <p:spPr/>
        <p:txBody>
          <a:bodyPr/>
          <a:lstStyle/>
          <a:p>
            <a:pPr>
              <a:defRPr/>
            </a:pPr>
            <a:r>
              <a:rPr lang="zh-CN" altLang="en-US"/>
              <a:t>中国科学技术大学</a:t>
            </a:r>
          </a:p>
        </p:txBody>
      </p:sp>
      <p:sp>
        <p:nvSpPr>
          <p:cNvPr id="9625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FC679293-B64C-45D1-A7A9-998B4C7F6584}"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53</a:t>
            </a:fld>
            <a:endParaRPr lang="en-US" altLang="zh-CN" sz="1200">
              <a:solidFill>
                <a:srgbClr val="898989"/>
              </a:solidFill>
              <a:latin typeface="Calibri" panose="020F0502020204030204" pitchFamily="34" charset="0"/>
              <a:ea typeface="宋体" panose="02010600030101010101" pitchFamily="2" charset="-122"/>
            </a:endParaRPr>
          </a:p>
        </p:txBody>
      </p:sp>
      <p:grpSp>
        <p:nvGrpSpPr>
          <p:cNvPr id="2" name="Group 3"/>
          <p:cNvGrpSpPr>
            <a:grpSpLocks/>
          </p:cNvGrpSpPr>
          <p:nvPr/>
        </p:nvGrpSpPr>
        <p:grpSpPr bwMode="auto">
          <a:xfrm>
            <a:off x="4603750" y="1074738"/>
            <a:ext cx="4724400" cy="4135437"/>
            <a:chOff x="2688" y="669"/>
            <a:chExt cx="2976" cy="2605"/>
          </a:xfrm>
        </p:grpSpPr>
        <p:grpSp>
          <p:nvGrpSpPr>
            <p:cNvPr id="96306" name="Group 4"/>
            <p:cNvGrpSpPr>
              <a:grpSpLocks/>
            </p:cNvGrpSpPr>
            <p:nvPr/>
          </p:nvGrpSpPr>
          <p:grpSpPr bwMode="auto">
            <a:xfrm>
              <a:off x="3061" y="1402"/>
              <a:ext cx="2364" cy="1872"/>
              <a:chOff x="3061" y="1402"/>
              <a:chExt cx="2364" cy="1872"/>
            </a:xfrm>
          </p:grpSpPr>
          <p:sp>
            <p:nvSpPr>
              <p:cNvPr id="96308" name="Freeform 5"/>
              <p:cNvSpPr>
                <a:spLocks/>
              </p:cNvSpPr>
              <p:nvPr/>
            </p:nvSpPr>
            <p:spPr bwMode="auto">
              <a:xfrm>
                <a:off x="4224" y="2236"/>
                <a:ext cx="116" cy="233"/>
              </a:xfrm>
              <a:custGeom>
                <a:avLst/>
                <a:gdLst>
                  <a:gd name="T0" fmla="*/ 0 w 576"/>
                  <a:gd name="T1" fmla="*/ 0 h 672"/>
                  <a:gd name="T2" fmla="*/ 0 w 576"/>
                  <a:gd name="T3" fmla="*/ 0 h 672"/>
                  <a:gd name="T4" fmla="*/ 0 w 576"/>
                  <a:gd name="T5" fmla="*/ 0 h 672"/>
                  <a:gd name="T6" fmla="*/ 0 w 576"/>
                  <a:gd name="T7" fmla="*/ 0 h 672"/>
                  <a:gd name="T8" fmla="*/ 0 w 576"/>
                  <a:gd name="T9" fmla="*/ 0 h 672"/>
                  <a:gd name="T10" fmla="*/ 0 w 576"/>
                  <a:gd name="T11" fmla="*/ 0 h 672"/>
                  <a:gd name="T12" fmla="*/ 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96309" name="Group 6"/>
              <p:cNvGrpSpPr>
                <a:grpSpLocks/>
              </p:cNvGrpSpPr>
              <p:nvPr/>
            </p:nvGrpSpPr>
            <p:grpSpPr bwMode="auto">
              <a:xfrm>
                <a:off x="4224" y="2500"/>
                <a:ext cx="626" cy="233"/>
                <a:chOff x="1536" y="2164"/>
                <a:chExt cx="626" cy="233"/>
              </a:xfrm>
            </p:grpSpPr>
            <p:sp>
              <p:nvSpPr>
                <p:cNvPr id="96339" name="Rectangle 7"/>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6340" name="Freeform 8"/>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96341" name="Line 9"/>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96310" name="Group 10"/>
              <p:cNvGrpSpPr>
                <a:grpSpLocks/>
              </p:cNvGrpSpPr>
              <p:nvPr/>
            </p:nvGrpSpPr>
            <p:grpSpPr bwMode="auto">
              <a:xfrm>
                <a:off x="4224" y="2020"/>
                <a:ext cx="626" cy="233"/>
                <a:chOff x="1536" y="2164"/>
                <a:chExt cx="626" cy="233"/>
              </a:xfrm>
            </p:grpSpPr>
            <p:sp>
              <p:nvSpPr>
                <p:cNvPr id="96336" name="Rectangle 11"/>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6337" name="Freeform 12"/>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96338" name="Line 13"/>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96311" name="Group 14"/>
              <p:cNvGrpSpPr>
                <a:grpSpLocks/>
              </p:cNvGrpSpPr>
              <p:nvPr/>
            </p:nvGrpSpPr>
            <p:grpSpPr bwMode="auto">
              <a:xfrm>
                <a:off x="4224" y="2260"/>
                <a:ext cx="626" cy="233"/>
                <a:chOff x="1536" y="2164"/>
                <a:chExt cx="626" cy="233"/>
              </a:xfrm>
            </p:grpSpPr>
            <p:sp>
              <p:nvSpPr>
                <p:cNvPr id="96333" name="Rectangle 1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6334" name="Freeform 16"/>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96335" name="Line 1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96312" name="Text Box 18"/>
              <p:cNvSpPr txBox="1">
                <a:spLocks noChangeArrowheads="1"/>
              </p:cNvSpPr>
              <p:nvPr/>
            </p:nvSpPr>
            <p:spPr bwMode="auto">
              <a:xfrm>
                <a:off x="4319" y="2362"/>
                <a:ext cx="3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C[4]</a:t>
                </a:r>
              </a:p>
            </p:txBody>
          </p:sp>
          <p:sp>
            <p:nvSpPr>
              <p:cNvPr id="96313" name="Text Box 19"/>
              <p:cNvSpPr txBox="1">
                <a:spLocks noChangeArrowheads="1"/>
              </p:cNvSpPr>
              <p:nvPr/>
            </p:nvSpPr>
            <p:spPr bwMode="auto">
              <a:xfrm>
                <a:off x="4319" y="2122"/>
                <a:ext cx="3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C[5]</a:t>
                </a:r>
              </a:p>
            </p:txBody>
          </p:sp>
          <p:sp>
            <p:nvSpPr>
              <p:cNvPr id="96314" name="Text Box 20"/>
              <p:cNvSpPr txBox="1">
                <a:spLocks noChangeArrowheads="1"/>
              </p:cNvSpPr>
              <p:nvPr/>
            </p:nvSpPr>
            <p:spPr bwMode="auto">
              <a:xfrm>
                <a:off x="4524" y="2842"/>
                <a:ext cx="3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C[1]</a:t>
                </a:r>
              </a:p>
            </p:txBody>
          </p:sp>
          <p:sp>
            <p:nvSpPr>
              <p:cNvPr id="96315" name="Line 21"/>
              <p:cNvSpPr>
                <a:spLocks noChangeShapeType="1"/>
              </p:cNvSpPr>
              <p:nvPr/>
            </p:nvSpPr>
            <p:spPr bwMode="auto">
              <a:xfrm>
                <a:off x="4525" y="2688"/>
                <a:ext cx="0"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6316" name="Line 22"/>
              <p:cNvSpPr>
                <a:spLocks noChangeShapeType="1"/>
              </p:cNvSpPr>
              <p:nvPr/>
            </p:nvSpPr>
            <p:spPr bwMode="auto">
              <a:xfrm>
                <a:off x="4704" y="1872"/>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6317" name="Line 23"/>
              <p:cNvSpPr>
                <a:spLocks noChangeShapeType="1"/>
              </p:cNvSpPr>
              <p:nvPr/>
            </p:nvSpPr>
            <p:spPr bwMode="auto">
              <a:xfrm>
                <a:off x="4320" y="1872"/>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6318" name="Text Box 24"/>
              <p:cNvSpPr txBox="1">
                <a:spLocks noChangeArrowheads="1"/>
              </p:cNvSpPr>
              <p:nvPr/>
            </p:nvSpPr>
            <p:spPr bwMode="auto">
              <a:xfrm>
                <a:off x="4452" y="3082"/>
                <a:ext cx="9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i="1">
                    <a:latin typeface="Verdana" panose="020B0604030504040204" pitchFamily="34" charset="0"/>
                    <a:ea typeface="Gulim" pitchFamily="34" charset="-127"/>
                  </a:rPr>
                  <a:t>Write data port</a:t>
                </a:r>
              </a:p>
            </p:txBody>
          </p:sp>
          <p:sp>
            <p:nvSpPr>
              <p:cNvPr id="96319" name="Text Box 25"/>
              <p:cNvSpPr txBox="1">
                <a:spLocks noChangeArrowheads="1"/>
              </p:cNvSpPr>
              <p:nvPr/>
            </p:nvSpPr>
            <p:spPr bwMode="auto">
              <a:xfrm>
                <a:off x="4079" y="1641"/>
                <a:ext cx="3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A[7]</a:t>
                </a:r>
              </a:p>
            </p:txBody>
          </p:sp>
          <p:sp>
            <p:nvSpPr>
              <p:cNvPr id="96320" name="Text Box 26"/>
              <p:cNvSpPr txBox="1">
                <a:spLocks noChangeArrowheads="1"/>
              </p:cNvSpPr>
              <p:nvPr/>
            </p:nvSpPr>
            <p:spPr bwMode="auto">
              <a:xfrm>
                <a:off x="4511" y="1642"/>
                <a:ext cx="3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B[7]</a:t>
                </a:r>
              </a:p>
            </p:txBody>
          </p:sp>
          <p:sp>
            <p:nvSpPr>
              <p:cNvPr id="96321" name="Text Box 27"/>
              <p:cNvSpPr txBox="1">
                <a:spLocks noChangeArrowheads="1"/>
              </p:cNvSpPr>
              <p:nvPr/>
            </p:nvSpPr>
            <p:spPr bwMode="auto">
              <a:xfrm>
                <a:off x="3061" y="2170"/>
                <a:ext cx="5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M[3]=0</a:t>
                </a:r>
              </a:p>
            </p:txBody>
          </p:sp>
          <p:sp>
            <p:nvSpPr>
              <p:cNvPr id="96322" name="Text Box 28"/>
              <p:cNvSpPr txBox="1">
                <a:spLocks noChangeArrowheads="1"/>
              </p:cNvSpPr>
              <p:nvPr/>
            </p:nvSpPr>
            <p:spPr bwMode="auto">
              <a:xfrm>
                <a:off x="3061" y="1978"/>
                <a:ext cx="5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M[4]=1</a:t>
                </a:r>
              </a:p>
            </p:txBody>
          </p:sp>
          <p:sp>
            <p:nvSpPr>
              <p:cNvPr id="96323" name="Text Box 29"/>
              <p:cNvSpPr txBox="1">
                <a:spLocks noChangeArrowheads="1"/>
              </p:cNvSpPr>
              <p:nvPr/>
            </p:nvSpPr>
            <p:spPr bwMode="auto">
              <a:xfrm>
                <a:off x="3061" y="1786"/>
                <a:ext cx="5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M[5]=1</a:t>
                </a:r>
              </a:p>
            </p:txBody>
          </p:sp>
          <p:sp>
            <p:nvSpPr>
              <p:cNvPr id="96324" name="Text Box 30"/>
              <p:cNvSpPr txBox="1">
                <a:spLocks noChangeArrowheads="1"/>
              </p:cNvSpPr>
              <p:nvPr/>
            </p:nvSpPr>
            <p:spPr bwMode="auto">
              <a:xfrm>
                <a:off x="3061" y="1594"/>
                <a:ext cx="5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M[6]=0</a:t>
                </a:r>
              </a:p>
            </p:txBody>
          </p:sp>
          <p:sp>
            <p:nvSpPr>
              <p:cNvPr id="96325" name="Text Box 31"/>
              <p:cNvSpPr txBox="1">
                <a:spLocks noChangeArrowheads="1"/>
              </p:cNvSpPr>
              <p:nvPr/>
            </p:nvSpPr>
            <p:spPr bwMode="auto">
              <a:xfrm>
                <a:off x="3061" y="2362"/>
                <a:ext cx="5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M[2]=0</a:t>
                </a:r>
              </a:p>
            </p:txBody>
          </p:sp>
          <p:sp>
            <p:nvSpPr>
              <p:cNvPr id="96326" name="Text Box 32"/>
              <p:cNvSpPr txBox="1">
                <a:spLocks noChangeArrowheads="1"/>
              </p:cNvSpPr>
              <p:nvPr/>
            </p:nvSpPr>
            <p:spPr bwMode="auto">
              <a:xfrm>
                <a:off x="3061" y="2554"/>
                <a:ext cx="5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M[1]=1</a:t>
                </a:r>
              </a:p>
            </p:txBody>
          </p:sp>
          <p:sp>
            <p:nvSpPr>
              <p:cNvPr id="96327" name="Text Box 33"/>
              <p:cNvSpPr txBox="1">
                <a:spLocks noChangeArrowheads="1"/>
              </p:cNvSpPr>
              <p:nvPr/>
            </p:nvSpPr>
            <p:spPr bwMode="auto">
              <a:xfrm>
                <a:off x="3061" y="2746"/>
                <a:ext cx="5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M[0]=0</a:t>
                </a:r>
              </a:p>
            </p:txBody>
          </p:sp>
          <p:sp>
            <p:nvSpPr>
              <p:cNvPr id="96328" name="Text Box 34"/>
              <p:cNvSpPr txBox="1">
                <a:spLocks noChangeArrowheads="1"/>
              </p:cNvSpPr>
              <p:nvPr/>
            </p:nvSpPr>
            <p:spPr bwMode="auto">
              <a:xfrm>
                <a:off x="3061" y="1402"/>
                <a:ext cx="5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M[7]=1</a:t>
                </a:r>
              </a:p>
            </p:txBody>
          </p:sp>
          <p:sp>
            <p:nvSpPr>
              <p:cNvPr id="96329" name="Line 35"/>
              <p:cNvSpPr>
                <a:spLocks noChangeShapeType="1"/>
              </p:cNvSpPr>
              <p:nvPr/>
            </p:nvSpPr>
            <p:spPr bwMode="auto">
              <a:xfrm>
                <a:off x="3600" y="2640"/>
                <a:ext cx="816" cy="24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6330" name="Line 36"/>
              <p:cNvSpPr>
                <a:spLocks noChangeShapeType="1"/>
              </p:cNvSpPr>
              <p:nvPr/>
            </p:nvSpPr>
            <p:spPr bwMode="auto">
              <a:xfrm>
                <a:off x="3552" y="2064"/>
                <a:ext cx="672"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6331" name="Line 37"/>
              <p:cNvSpPr>
                <a:spLocks noChangeShapeType="1"/>
              </p:cNvSpPr>
              <p:nvPr/>
            </p:nvSpPr>
            <p:spPr bwMode="auto">
              <a:xfrm>
                <a:off x="3552" y="1872"/>
                <a:ext cx="576" cy="38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6332" name="Line 38"/>
              <p:cNvSpPr>
                <a:spLocks noChangeShapeType="1"/>
              </p:cNvSpPr>
              <p:nvPr/>
            </p:nvSpPr>
            <p:spPr bwMode="auto">
              <a:xfrm>
                <a:off x="3600" y="1536"/>
                <a:ext cx="480" cy="19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96307" name="Rectangle 39"/>
            <p:cNvSpPr>
              <a:spLocks noChangeArrowheads="1"/>
            </p:cNvSpPr>
            <p:nvPr/>
          </p:nvSpPr>
          <p:spPr bwMode="auto">
            <a:xfrm>
              <a:off x="2688" y="669"/>
              <a:ext cx="2976" cy="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spcBef>
                  <a:spcPct val="30000"/>
                </a:spcBef>
                <a:buFontTx/>
                <a:buNone/>
              </a:pPr>
              <a:r>
                <a:rPr lang="en-US" altLang="ko-KR" sz="2400" dirty="0">
                  <a:latin typeface="Calibri" panose="020F0502020204030204" pitchFamily="34" charset="0"/>
                  <a:ea typeface="Gulim" pitchFamily="34" charset="-127"/>
                  <a:cs typeface="Calibri" panose="020F0502020204030204" pitchFamily="34" charset="0"/>
                </a:rPr>
                <a:t>Density-Time Implementation</a:t>
              </a:r>
            </a:p>
            <a:p>
              <a:pPr lvl="1" eaLnBrk="1" hangingPunct="1">
                <a:spcBef>
                  <a:spcPct val="30000"/>
                </a:spcBef>
                <a:buFontTx/>
                <a:buChar char="–"/>
              </a:pPr>
              <a:r>
                <a:rPr lang="en-US" altLang="ko-KR" sz="1800" dirty="0">
                  <a:latin typeface="Calibri" panose="020F0502020204030204" pitchFamily="34" charset="0"/>
                  <a:ea typeface="Gulim" pitchFamily="34" charset="-127"/>
                  <a:cs typeface="Calibri" panose="020F0502020204030204" pitchFamily="34" charset="0"/>
                </a:rPr>
                <a:t>scan mask vector and only execute elements with non-zero masks</a:t>
              </a:r>
            </a:p>
          </p:txBody>
        </p:sp>
      </p:grpSp>
      <p:grpSp>
        <p:nvGrpSpPr>
          <p:cNvPr id="96261" name="Group 40"/>
          <p:cNvGrpSpPr>
            <a:grpSpLocks/>
          </p:cNvGrpSpPr>
          <p:nvPr/>
        </p:nvGrpSpPr>
        <p:grpSpPr bwMode="auto">
          <a:xfrm>
            <a:off x="168275" y="1098550"/>
            <a:ext cx="4953000" cy="4973638"/>
            <a:chOff x="-240" y="669"/>
            <a:chExt cx="3120" cy="3134"/>
          </a:xfrm>
        </p:grpSpPr>
        <p:grpSp>
          <p:nvGrpSpPr>
            <p:cNvPr id="96264" name="Group 41"/>
            <p:cNvGrpSpPr>
              <a:grpSpLocks/>
            </p:cNvGrpSpPr>
            <p:nvPr/>
          </p:nvGrpSpPr>
          <p:grpSpPr bwMode="auto">
            <a:xfrm>
              <a:off x="365" y="1401"/>
              <a:ext cx="1879" cy="2402"/>
              <a:chOff x="365" y="1401"/>
              <a:chExt cx="1879" cy="2402"/>
            </a:xfrm>
          </p:grpSpPr>
          <p:sp>
            <p:nvSpPr>
              <p:cNvPr id="96266" name="Freeform 42"/>
              <p:cNvSpPr>
                <a:spLocks/>
              </p:cNvSpPr>
              <p:nvPr/>
            </p:nvSpPr>
            <p:spPr bwMode="auto">
              <a:xfrm>
                <a:off x="1043" y="2764"/>
                <a:ext cx="116" cy="233"/>
              </a:xfrm>
              <a:custGeom>
                <a:avLst/>
                <a:gdLst>
                  <a:gd name="T0" fmla="*/ 0 w 576"/>
                  <a:gd name="T1" fmla="*/ 0 h 672"/>
                  <a:gd name="T2" fmla="*/ 0 w 576"/>
                  <a:gd name="T3" fmla="*/ 0 h 672"/>
                  <a:gd name="T4" fmla="*/ 0 w 576"/>
                  <a:gd name="T5" fmla="*/ 0 h 672"/>
                  <a:gd name="T6" fmla="*/ 0 w 576"/>
                  <a:gd name="T7" fmla="*/ 0 h 672"/>
                  <a:gd name="T8" fmla="*/ 0 w 576"/>
                  <a:gd name="T9" fmla="*/ 0 h 672"/>
                  <a:gd name="T10" fmla="*/ 0 w 576"/>
                  <a:gd name="T11" fmla="*/ 0 h 672"/>
                  <a:gd name="T12" fmla="*/ 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96267" name="Group 43"/>
              <p:cNvGrpSpPr>
                <a:grpSpLocks/>
              </p:cNvGrpSpPr>
              <p:nvPr/>
            </p:nvGrpSpPr>
            <p:grpSpPr bwMode="auto">
              <a:xfrm>
                <a:off x="1043" y="3028"/>
                <a:ext cx="626" cy="233"/>
                <a:chOff x="1536" y="2164"/>
                <a:chExt cx="626" cy="233"/>
              </a:xfrm>
            </p:grpSpPr>
            <p:sp>
              <p:nvSpPr>
                <p:cNvPr id="96303" name="Rectangle 44"/>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6304" name="Freeform 45"/>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96305" name="Line 46"/>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96268" name="Group 47"/>
              <p:cNvGrpSpPr>
                <a:grpSpLocks/>
              </p:cNvGrpSpPr>
              <p:nvPr/>
            </p:nvGrpSpPr>
            <p:grpSpPr bwMode="auto">
              <a:xfrm>
                <a:off x="1043" y="2548"/>
                <a:ext cx="626" cy="233"/>
                <a:chOff x="1536" y="2164"/>
                <a:chExt cx="626" cy="233"/>
              </a:xfrm>
            </p:grpSpPr>
            <p:sp>
              <p:nvSpPr>
                <p:cNvPr id="96300" name="Rectangle 48"/>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6301" name="Freeform 49"/>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96302" name="Line 50"/>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96269" name="Group 51"/>
              <p:cNvGrpSpPr>
                <a:grpSpLocks/>
              </p:cNvGrpSpPr>
              <p:nvPr/>
            </p:nvGrpSpPr>
            <p:grpSpPr bwMode="auto">
              <a:xfrm>
                <a:off x="1043" y="2788"/>
                <a:ext cx="626" cy="233"/>
                <a:chOff x="1536" y="2164"/>
                <a:chExt cx="626" cy="233"/>
              </a:xfrm>
            </p:grpSpPr>
            <p:sp>
              <p:nvSpPr>
                <p:cNvPr id="96297" name="Rectangle 52"/>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96298" name="Freeform 53"/>
                <p:cNvSpPr>
                  <a:spLocks/>
                </p:cNvSpPr>
                <p:nvPr/>
              </p:nvSpPr>
              <p:spPr bwMode="auto">
                <a:xfrm>
                  <a:off x="2064" y="2164"/>
                  <a:ext cx="48" cy="233"/>
                </a:xfrm>
                <a:custGeom>
                  <a:avLst/>
                  <a:gdLst>
                    <a:gd name="T0" fmla="*/ 48 w 48"/>
                    <a:gd name="T1" fmla="*/ 2147483646 h 96"/>
                    <a:gd name="T2" fmla="*/ 0 w 48"/>
                    <a:gd name="T3" fmla="*/ 2147483646 h 96"/>
                    <a:gd name="T4" fmla="*/ 48 w 48"/>
                    <a:gd name="T5" fmla="*/ 0 h 96"/>
                    <a:gd name="T6" fmla="*/ 48 w 48"/>
                    <a:gd name="T7" fmla="*/ 214748364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96299" name="Line 54"/>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96270" name="Text Box 55"/>
              <p:cNvSpPr txBox="1">
                <a:spLocks noChangeArrowheads="1"/>
              </p:cNvSpPr>
              <p:nvPr/>
            </p:nvSpPr>
            <p:spPr bwMode="auto">
              <a:xfrm>
                <a:off x="1138" y="2890"/>
                <a:ext cx="3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C[1]</a:t>
                </a:r>
              </a:p>
            </p:txBody>
          </p:sp>
          <p:sp>
            <p:nvSpPr>
              <p:cNvPr id="96271" name="Text Box 56"/>
              <p:cNvSpPr txBox="1">
                <a:spLocks noChangeArrowheads="1"/>
              </p:cNvSpPr>
              <p:nvPr/>
            </p:nvSpPr>
            <p:spPr bwMode="auto">
              <a:xfrm>
                <a:off x="1138" y="2650"/>
                <a:ext cx="3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C[2]</a:t>
                </a:r>
              </a:p>
            </p:txBody>
          </p:sp>
          <p:sp>
            <p:nvSpPr>
              <p:cNvPr id="96272" name="Text Box 57"/>
              <p:cNvSpPr txBox="1">
                <a:spLocks noChangeArrowheads="1"/>
              </p:cNvSpPr>
              <p:nvPr/>
            </p:nvSpPr>
            <p:spPr bwMode="auto">
              <a:xfrm>
                <a:off x="1343" y="3370"/>
                <a:ext cx="3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C[0]</a:t>
                </a:r>
              </a:p>
            </p:txBody>
          </p:sp>
          <p:sp>
            <p:nvSpPr>
              <p:cNvPr id="96273" name="Line 58"/>
              <p:cNvSpPr>
                <a:spLocks noChangeShapeType="1"/>
              </p:cNvSpPr>
              <p:nvPr/>
            </p:nvSpPr>
            <p:spPr bwMode="auto">
              <a:xfrm>
                <a:off x="1344" y="3216"/>
                <a:ext cx="0"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6274" name="Line 59"/>
              <p:cNvSpPr>
                <a:spLocks noChangeShapeType="1"/>
              </p:cNvSpPr>
              <p:nvPr/>
            </p:nvSpPr>
            <p:spPr bwMode="auto">
              <a:xfrm>
                <a:off x="1523" y="2400"/>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6275" name="Line 60"/>
              <p:cNvSpPr>
                <a:spLocks noChangeShapeType="1"/>
              </p:cNvSpPr>
              <p:nvPr/>
            </p:nvSpPr>
            <p:spPr bwMode="auto">
              <a:xfrm>
                <a:off x="1139" y="2400"/>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6276" name="Text Box 61"/>
              <p:cNvSpPr txBox="1">
                <a:spLocks noChangeArrowheads="1"/>
              </p:cNvSpPr>
              <p:nvPr/>
            </p:nvSpPr>
            <p:spPr bwMode="auto">
              <a:xfrm>
                <a:off x="898" y="2169"/>
                <a:ext cx="3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A[3]</a:t>
                </a:r>
              </a:p>
            </p:txBody>
          </p:sp>
          <p:sp>
            <p:nvSpPr>
              <p:cNvPr id="96277" name="Text Box 62"/>
              <p:cNvSpPr txBox="1">
                <a:spLocks noChangeArrowheads="1"/>
              </p:cNvSpPr>
              <p:nvPr/>
            </p:nvSpPr>
            <p:spPr bwMode="auto">
              <a:xfrm>
                <a:off x="1330" y="2170"/>
                <a:ext cx="3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B[3]</a:t>
                </a:r>
              </a:p>
            </p:txBody>
          </p:sp>
          <p:sp>
            <p:nvSpPr>
              <p:cNvPr id="96278" name="Text Box 63"/>
              <p:cNvSpPr txBox="1">
                <a:spLocks noChangeArrowheads="1"/>
              </p:cNvSpPr>
              <p:nvPr/>
            </p:nvSpPr>
            <p:spPr bwMode="auto">
              <a:xfrm>
                <a:off x="898" y="1977"/>
                <a:ext cx="3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A[4]</a:t>
                </a:r>
              </a:p>
            </p:txBody>
          </p:sp>
          <p:sp>
            <p:nvSpPr>
              <p:cNvPr id="96279" name="Text Box 64"/>
              <p:cNvSpPr txBox="1">
                <a:spLocks noChangeArrowheads="1"/>
              </p:cNvSpPr>
              <p:nvPr/>
            </p:nvSpPr>
            <p:spPr bwMode="auto">
              <a:xfrm>
                <a:off x="1330" y="1978"/>
                <a:ext cx="3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B[4]</a:t>
                </a:r>
              </a:p>
            </p:txBody>
          </p:sp>
          <p:sp>
            <p:nvSpPr>
              <p:cNvPr id="96280" name="Text Box 65"/>
              <p:cNvSpPr txBox="1">
                <a:spLocks noChangeArrowheads="1"/>
              </p:cNvSpPr>
              <p:nvPr/>
            </p:nvSpPr>
            <p:spPr bwMode="auto">
              <a:xfrm>
                <a:off x="898" y="1785"/>
                <a:ext cx="3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A[5]</a:t>
                </a:r>
              </a:p>
            </p:txBody>
          </p:sp>
          <p:sp>
            <p:nvSpPr>
              <p:cNvPr id="96281" name="Text Box 66"/>
              <p:cNvSpPr txBox="1">
                <a:spLocks noChangeArrowheads="1"/>
              </p:cNvSpPr>
              <p:nvPr/>
            </p:nvSpPr>
            <p:spPr bwMode="auto">
              <a:xfrm>
                <a:off x="1330" y="1786"/>
                <a:ext cx="3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B[5]</a:t>
                </a:r>
              </a:p>
            </p:txBody>
          </p:sp>
          <p:sp>
            <p:nvSpPr>
              <p:cNvPr id="96282" name="Text Box 67"/>
              <p:cNvSpPr txBox="1">
                <a:spLocks noChangeArrowheads="1"/>
              </p:cNvSpPr>
              <p:nvPr/>
            </p:nvSpPr>
            <p:spPr bwMode="auto">
              <a:xfrm>
                <a:off x="898" y="1593"/>
                <a:ext cx="3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A[6]</a:t>
                </a:r>
              </a:p>
            </p:txBody>
          </p:sp>
          <p:sp>
            <p:nvSpPr>
              <p:cNvPr id="96283" name="Text Box 68"/>
              <p:cNvSpPr txBox="1">
                <a:spLocks noChangeArrowheads="1"/>
              </p:cNvSpPr>
              <p:nvPr/>
            </p:nvSpPr>
            <p:spPr bwMode="auto">
              <a:xfrm>
                <a:off x="1330" y="1594"/>
                <a:ext cx="3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B[6]</a:t>
                </a:r>
              </a:p>
            </p:txBody>
          </p:sp>
          <p:sp>
            <p:nvSpPr>
              <p:cNvPr id="96284" name="Text Box 69"/>
              <p:cNvSpPr txBox="1">
                <a:spLocks noChangeArrowheads="1"/>
              </p:cNvSpPr>
              <p:nvPr/>
            </p:nvSpPr>
            <p:spPr bwMode="auto">
              <a:xfrm>
                <a:off x="373" y="2170"/>
                <a:ext cx="5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M[3]=0</a:t>
                </a:r>
              </a:p>
            </p:txBody>
          </p:sp>
          <p:sp>
            <p:nvSpPr>
              <p:cNvPr id="96285" name="Text Box 70"/>
              <p:cNvSpPr txBox="1">
                <a:spLocks noChangeArrowheads="1"/>
              </p:cNvSpPr>
              <p:nvPr/>
            </p:nvSpPr>
            <p:spPr bwMode="auto">
              <a:xfrm>
                <a:off x="373" y="1978"/>
                <a:ext cx="5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M[4]=1</a:t>
                </a:r>
              </a:p>
            </p:txBody>
          </p:sp>
          <p:sp>
            <p:nvSpPr>
              <p:cNvPr id="96286" name="Text Box 71"/>
              <p:cNvSpPr txBox="1">
                <a:spLocks noChangeArrowheads="1"/>
              </p:cNvSpPr>
              <p:nvPr/>
            </p:nvSpPr>
            <p:spPr bwMode="auto">
              <a:xfrm>
                <a:off x="373" y="1786"/>
                <a:ext cx="5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M[5]=1</a:t>
                </a:r>
              </a:p>
            </p:txBody>
          </p:sp>
          <p:sp>
            <p:nvSpPr>
              <p:cNvPr id="96287" name="Text Box 72"/>
              <p:cNvSpPr txBox="1">
                <a:spLocks noChangeArrowheads="1"/>
              </p:cNvSpPr>
              <p:nvPr/>
            </p:nvSpPr>
            <p:spPr bwMode="auto">
              <a:xfrm>
                <a:off x="373" y="1594"/>
                <a:ext cx="5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M[6]=0</a:t>
                </a:r>
              </a:p>
            </p:txBody>
          </p:sp>
          <p:sp>
            <p:nvSpPr>
              <p:cNvPr id="96288" name="Text Box 73"/>
              <p:cNvSpPr txBox="1">
                <a:spLocks noChangeArrowheads="1"/>
              </p:cNvSpPr>
              <p:nvPr/>
            </p:nvSpPr>
            <p:spPr bwMode="auto">
              <a:xfrm>
                <a:off x="373" y="2650"/>
                <a:ext cx="5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M[2]=0</a:t>
                </a:r>
              </a:p>
            </p:txBody>
          </p:sp>
          <p:sp>
            <p:nvSpPr>
              <p:cNvPr id="96289" name="Text Box 74"/>
              <p:cNvSpPr txBox="1">
                <a:spLocks noChangeArrowheads="1"/>
              </p:cNvSpPr>
              <p:nvPr/>
            </p:nvSpPr>
            <p:spPr bwMode="auto">
              <a:xfrm>
                <a:off x="373" y="2890"/>
                <a:ext cx="5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M[1]=1</a:t>
                </a:r>
              </a:p>
            </p:txBody>
          </p:sp>
          <p:sp>
            <p:nvSpPr>
              <p:cNvPr id="96290" name="Text Box 75"/>
              <p:cNvSpPr txBox="1">
                <a:spLocks noChangeArrowheads="1"/>
              </p:cNvSpPr>
              <p:nvPr/>
            </p:nvSpPr>
            <p:spPr bwMode="auto">
              <a:xfrm>
                <a:off x="373" y="3370"/>
                <a:ext cx="5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M[0]=0</a:t>
                </a:r>
              </a:p>
            </p:txBody>
          </p:sp>
          <p:sp>
            <p:nvSpPr>
              <p:cNvPr id="96291" name="Freeform 76"/>
              <p:cNvSpPr>
                <a:spLocks/>
              </p:cNvSpPr>
              <p:nvPr/>
            </p:nvSpPr>
            <p:spPr bwMode="auto">
              <a:xfrm>
                <a:off x="912" y="3436"/>
                <a:ext cx="96" cy="233"/>
              </a:xfrm>
              <a:custGeom>
                <a:avLst/>
                <a:gdLst>
                  <a:gd name="T0" fmla="*/ 0 w 240"/>
                  <a:gd name="T1" fmla="*/ 0 h 192"/>
                  <a:gd name="T2" fmla="*/ 0 w 240"/>
                  <a:gd name="T3" fmla="*/ 0 h 192"/>
                  <a:gd name="T4" fmla="*/ 0 w 240"/>
                  <a:gd name="T5" fmla="*/ 29432 h 192"/>
                  <a:gd name="T6" fmla="*/ 0 60000 65536"/>
                  <a:gd name="T7" fmla="*/ 0 60000 65536"/>
                  <a:gd name="T8" fmla="*/ 0 60000 65536"/>
                </a:gdLst>
                <a:ahLst/>
                <a:cxnLst>
                  <a:cxn ang="T6">
                    <a:pos x="T0" y="T1"/>
                  </a:cxn>
                  <a:cxn ang="T7">
                    <a:pos x="T2" y="T3"/>
                  </a:cxn>
                  <a:cxn ang="T8">
                    <a:pos x="T4" y="T5"/>
                  </a:cxn>
                </a:cxnLst>
                <a:rect l="0" t="0" r="r" b="b"/>
                <a:pathLst>
                  <a:path w="240" h="192">
                    <a:moveTo>
                      <a:pt x="0" y="0"/>
                    </a:moveTo>
                    <a:lnTo>
                      <a:pt x="240" y="0"/>
                    </a:lnTo>
                    <a:lnTo>
                      <a:pt x="240" y="192"/>
                    </a:lnTo>
                  </a:path>
                </a:pathLst>
              </a:custGeom>
              <a:noFill/>
              <a:ln w="31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96292" name="Text Box 77"/>
              <p:cNvSpPr txBox="1">
                <a:spLocks noChangeArrowheads="1"/>
              </p:cNvSpPr>
              <p:nvPr/>
            </p:nvSpPr>
            <p:spPr bwMode="auto">
              <a:xfrm>
                <a:off x="1271" y="3610"/>
                <a:ext cx="9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i="1">
                    <a:latin typeface="Verdana" panose="020B0604030504040204" pitchFamily="34" charset="0"/>
                    <a:ea typeface="Gulim" pitchFamily="34" charset="-127"/>
                  </a:rPr>
                  <a:t>Write data port</a:t>
                </a:r>
              </a:p>
            </p:txBody>
          </p:sp>
          <p:sp>
            <p:nvSpPr>
              <p:cNvPr id="96293" name="Text Box 78"/>
              <p:cNvSpPr txBox="1">
                <a:spLocks noChangeArrowheads="1"/>
              </p:cNvSpPr>
              <p:nvPr/>
            </p:nvSpPr>
            <p:spPr bwMode="auto">
              <a:xfrm>
                <a:off x="365" y="3609"/>
                <a:ext cx="84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i="1">
                    <a:latin typeface="Verdana" panose="020B0604030504040204" pitchFamily="34" charset="0"/>
                    <a:ea typeface="Gulim" pitchFamily="34" charset="-127"/>
                  </a:rPr>
                  <a:t>Write Enable</a:t>
                </a:r>
              </a:p>
            </p:txBody>
          </p:sp>
          <p:sp>
            <p:nvSpPr>
              <p:cNvPr id="96294" name="Text Box 79"/>
              <p:cNvSpPr txBox="1">
                <a:spLocks noChangeArrowheads="1"/>
              </p:cNvSpPr>
              <p:nvPr/>
            </p:nvSpPr>
            <p:spPr bwMode="auto">
              <a:xfrm>
                <a:off x="898" y="1401"/>
                <a:ext cx="3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A[7]</a:t>
                </a:r>
              </a:p>
            </p:txBody>
          </p:sp>
          <p:sp>
            <p:nvSpPr>
              <p:cNvPr id="96295" name="Text Box 80"/>
              <p:cNvSpPr txBox="1">
                <a:spLocks noChangeArrowheads="1"/>
              </p:cNvSpPr>
              <p:nvPr/>
            </p:nvSpPr>
            <p:spPr bwMode="auto">
              <a:xfrm>
                <a:off x="1330" y="1402"/>
                <a:ext cx="3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B[7]</a:t>
                </a:r>
              </a:p>
            </p:txBody>
          </p:sp>
          <p:sp>
            <p:nvSpPr>
              <p:cNvPr id="96296" name="Text Box 81"/>
              <p:cNvSpPr txBox="1">
                <a:spLocks noChangeArrowheads="1"/>
              </p:cNvSpPr>
              <p:nvPr/>
            </p:nvSpPr>
            <p:spPr bwMode="auto">
              <a:xfrm>
                <a:off x="373" y="1402"/>
                <a:ext cx="5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1400">
                    <a:latin typeface="Verdana" panose="020B0604030504040204" pitchFamily="34" charset="0"/>
                    <a:ea typeface="Gulim" pitchFamily="34" charset="-127"/>
                  </a:rPr>
                  <a:t>M[7]=1</a:t>
                </a:r>
              </a:p>
            </p:txBody>
          </p:sp>
        </p:grpSp>
        <p:sp>
          <p:nvSpPr>
            <p:cNvPr id="96265" name="Rectangle 82"/>
            <p:cNvSpPr>
              <a:spLocks noChangeArrowheads="1"/>
            </p:cNvSpPr>
            <p:nvPr/>
          </p:nvSpPr>
          <p:spPr bwMode="auto">
            <a:xfrm>
              <a:off x="-240" y="669"/>
              <a:ext cx="3120" cy="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spcBef>
                  <a:spcPct val="30000"/>
                </a:spcBef>
                <a:buFontTx/>
                <a:buNone/>
              </a:pPr>
              <a:r>
                <a:rPr lang="en-US" altLang="ko-KR" sz="2400">
                  <a:latin typeface="Calibri" panose="020F0502020204030204" pitchFamily="34" charset="0"/>
                  <a:ea typeface="Gulim" pitchFamily="34" charset="-127"/>
                  <a:cs typeface="Calibri" panose="020F0502020204030204" pitchFamily="34" charset="0"/>
                </a:rPr>
                <a:t>Simple Implementation</a:t>
              </a:r>
            </a:p>
            <a:p>
              <a:pPr lvl="1" eaLnBrk="1" hangingPunct="1">
                <a:spcBef>
                  <a:spcPct val="30000"/>
                </a:spcBef>
                <a:buFontTx/>
                <a:buChar char="–"/>
              </a:pPr>
              <a:r>
                <a:rPr lang="en-US" altLang="ko-KR" sz="1800">
                  <a:latin typeface="Calibri" panose="020F0502020204030204" pitchFamily="34" charset="0"/>
                  <a:ea typeface="Gulim" pitchFamily="34" charset="-127"/>
                  <a:cs typeface="Calibri" panose="020F0502020204030204" pitchFamily="34" charset="0"/>
                </a:rPr>
                <a:t>execute all N operations, turn off result writeback according to mask</a:t>
              </a:r>
            </a:p>
          </p:txBody>
        </p:sp>
      </p:grpSp>
    </p:spTree>
    <p:extLst>
      <p:ext uri="{BB962C8B-B14F-4D97-AF65-F5344CB8AC3E}">
        <p14:creationId xmlns:p14="http://schemas.microsoft.com/office/powerpoint/2010/main" val="1652811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endParaRPr lang="zh-CN" altLang="en-US"/>
          </a:p>
        </p:txBody>
      </p:sp>
      <p:sp>
        <p:nvSpPr>
          <p:cNvPr id="7" name="内容占位符 6"/>
          <p:cNvSpPr>
            <a:spLocks noGrp="1"/>
          </p:cNvSpPr>
          <p:nvPr>
            <p:ph idx="1"/>
          </p:nvPr>
        </p:nvSpPr>
        <p:spPr>
          <a:xfrm>
            <a:off x="457200" y="4571999"/>
            <a:ext cx="8359254" cy="1637731"/>
          </a:xfrm>
        </p:spPr>
        <p:txBody>
          <a:bodyPr>
            <a:normAutofit fontScale="85000" lnSpcReduction="10000"/>
          </a:bodyPr>
          <a:lstStyle/>
          <a:p>
            <a:r>
              <a:rPr lang="zh-CN" altLang="en-US" dirty="0"/>
              <a:t>使用</a:t>
            </a:r>
            <a:r>
              <a:rPr lang="en-US" altLang="zh-CN" dirty="0"/>
              <a:t>vector-mask</a:t>
            </a:r>
            <a:r>
              <a:rPr lang="zh-CN" altLang="en-US" dirty="0"/>
              <a:t>寄存器的缺陷</a:t>
            </a:r>
          </a:p>
          <a:p>
            <a:pPr lvl="1"/>
            <a:r>
              <a:rPr lang="zh-CN" altLang="en-US" dirty="0"/>
              <a:t>简单实现时，条件不满足时向量指令仍然需要花费时间</a:t>
            </a:r>
          </a:p>
          <a:p>
            <a:pPr lvl="1"/>
            <a:r>
              <a:rPr lang="zh-CN" altLang="en-US" dirty="0"/>
              <a:t>有些向量处理器带条件的向量执行仅控制向目标寄存器的写操作，可能会有除法错。</a:t>
            </a:r>
            <a:endParaRPr lang="en-US" altLang="zh-CN" dirty="0"/>
          </a:p>
          <a:p>
            <a:endParaRPr lang="zh-CN" altLang="en-US" dirty="0"/>
          </a:p>
        </p:txBody>
      </p:sp>
      <p:sp>
        <p:nvSpPr>
          <p:cNvPr id="4" name="日期占位符 3"/>
          <p:cNvSpPr>
            <a:spLocks noGrp="1"/>
          </p:cNvSpPr>
          <p:nvPr>
            <p:ph type="dt" sz="half" idx="10"/>
          </p:nvPr>
        </p:nvSpPr>
        <p:spPr/>
        <p:txBody>
          <a:bodyPr/>
          <a:lstStyle/>
          <a:p>
            <a:fld id="{8113A077-B5F4-458B-8EDB-384F99499762}" type="datetime1">
              <a:rPr lang="en-US" altLang="zh-CN" smtClean="0"/>
              <a:t>4/21/20</a:t>
            </a:fld>
            <a:endParaRPr lang="zh-CN" altLang="en-US"/>
          </a:p>
        </p:txBody>
      </p:sp>
      <p:sp>
        <p:nvSpPr>
          <p:cNvPr id="6" name="页脚占位符 5"/>
          <p:cNvSpPr>
            <a:spLocks noGrp="1"/>
          </p:cNvSpPr>
          <p:nvPr>
            <p:ph type="ftr" sz="quarter" idx="11"/>
          </p:nvPr>
        </p:nvSpPr>
        <p:spPr/>
        <p:txBody>
          <a:bodyPr/>
          <a:lstStyle/>
          <a:p>
            <a:r>
              <a:rPr lang="zh-CN" altLang="en-US"/>
              <a:t>中国科学技术大学</a:t>
            </a:r>
          </a:p>
        </p:txBody>
      </p:sp>
      <p:pic>
        <p:nvPicPr>
          <p:cNvPr id="3" name="图片 2"/>
          <p:cNvPicPr>
            <a:picLocks noChangeAspect="1"/>
          </p:cNvPicPr>
          <p:nvPr/>
        </p:nvPicPr>
        <p:blipFill>
          <a:blip r:embed="rId2"/>
          <a:stretch>
            <a:fillRect/>
          </a:stretch>
        </p:blipFill>
        <p:spPr>
          <a:xfrm>
            <a:off x="909424" y="1289783"/>
            <a:ext cx="6961352" cy="2668067"/>
          </a:xfrm>
          <a:prstGeom prst="rect">
            <a:avLst/>
          </a:prstGeom>
        </p:spPr>
      </p:pic>
      <p:sp>
        <p:nvSpPr>
          <p:cNvPr id="13" name="灯片编号占位符 12"/>
          <p:cNvSpPr>
            <a:spLocks noGrp="1"/>
          </p:cNvSpPr>
          <p:nvPr>
            <p:ph type="sldNum" sz="quarter" idx="12"/>
          </p:nvPr>
        </p:nvSpPr>
        <p:spPr/>
        <p:txBody>
          <a:bodyPr/>
          <a:lstStyle/>
          <a:p>
            <a:fld id="{8BD4F407-B401-4F27-B84C-F4D1FCFDF361}" type="slidenum">
              <a:rPr lang="zh-CN" altLang="en-US" smtClean="0"/>
              <a:pPr/>
              <a:t>54</a:t>
            </a:fld>
            <a:endParaRPr lang="zh-CN" altLang="en-US" dirty="0"/>
          </a:p>
        </p:txBody>
      </p:sp>
    </p:spTree>
    <p:extLst>
      <p:ext uri="{BB962C8B-B14F-4D97-AF65-F5344CB8AC3E}">
        <p14:creationId xmlns:p14="http://schemas.microsoft.com/office/powerpoint/2010/main" val="1120895485"/>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a:bodyPr>
          <a:lstStyle/>
          <a:p>
            <a:pPr eaLnBrk="1" hangingPunct="1"/>
            <a:r>
              <a:rPr lang="en-US" altLang="zh-CN" sz="3600" b="1">
                <a:solidFill>
                  <a:srgbClr val="FF0000"/>
                </a:solidFill>
              </a:rPr>
              <a:t>Vector Opt #3: Sparse Matrices</a:t>
            </a:r>
          </a:p>
        </p:txBody>
      </p:sp>
      <p:sp>
        <p:nvSpPr>
          <p:cNvPr id="99331" name="Rectangle 3"/>
          <p:cNvSpPr>
            <a:spLocks noGrp="1" noChangeArrowheads="1"/>
          </p:cNvSpPr>
          <p:nvPr>
            <p:ph idx="1"/>
          </p:nvPr>
        </p:nvSpPr>
        <p:spPr/>
        <p:txBody>
          <a:bodyPr>
            <a:normAutofit fontScale="85000" lnSpcReduction="10000"/>
          </a:bodyPr>
          <a:lstStyle/>
          <a:p>
            <a:pPr eaLnBrk="1" hangingPunct="1"/>
            <a:r>
              <a:rPr lang="en-US" altLang="zh-CN" dirty="0"/>
              <a:t>Suppose:	</a:t>
            </a:r>
          </a:p>
          <a:p>
            <a:pPr eaLnBrk="1" hangingPunct="1">
              <a:buFontTx/>
              <a:buNone/>
            </a:pPr>
            <a:r>
              <a:rPr lang="en-US" altLang="zh-CN" dirty="0">
                <a:latin typeface="Courier New" panose="02070309020205020404" pitchFamily="49" charset="0"/>
              </a:rPr>
              <a:t>			do	100 </a:t>
            </a:r>
            <a:r>
              <a:rPr lang="en-US" altLang="zh-CN" dirty="0" err="1">
                <a:latin typeface="Courier New" panose="02070309020205020404" pitchFamily="49" charset="0"/>
              </a:rPr>
              <a:t>i</a:t>
            </a:r>
            <a:r>
              <a:rPr lang="en-US" altLang="zh-CN" dirty="0">
                <a:latin typeface="Courier New" panose="02070309020205020404" pitchFamily="49" charset="0"/>
              </a:rPr>
              <a:t> = 1,n</a:t>
            </a:r>
          </a:p>
          <a:p>
            <a:pPr eaLnBrk="1" hangingPunct="1">
              <a:buFontTx/>
              <a:buNone/>
            </a:pPr>
            <a:r>
              <a:rPr lang="en-US" altLang="zh-CN" dirty="0">
                <a:latin typeface="Courier New" panose="02070309020205020404" pitchFamily="49" charset="0"/>
              </a:rPr>
              <a:t>100		A(K(</a:t>
            </a:r>
            <a:r>
              <a:rPr lang="en-US" altLang="zh-CN" dirty="0" err="1">
                <a:latin typeface="Courier New" panose="02070309020205020404" pitchFamily="49" charset="0"/>
              </a:rPr>
              <a:t>i</a:t>
            </a:r>
            <a:r>
              <a:rPr lang="en-US" altLang="zh-CN" dirty="0">
                <a:latin typeface="Courier New" panose="02070309020205020404" pitchFamily="49" charset="0"/>
              </a:rPr>
              <a:t>)) = A(K(</a:t>
            </a:r>
            <a:r>
              <a:rPr lang="en-US" altLang="zh-CN" dirty="0" err="1">
                <a:latin typeface="Courier New" panose="02070309020205020404" pitchFamily="49" charset="0"/>
              </a:rPr>
              <a:t>i</a:t>
            </a:r>
            <a:r>
              <a:rPr lang="en-US" altLang="zh-CN" dirty="0">
                <a:latin typeface="Courier New" panose="02070309020205020404" pitchFamily="49" charset="0"/>
              </a:rPr>
              <a:t>)) + C(M(</a:t>
            </a:r>
            <a:r>
              <a:rPr lang="en-US" altLang="zh-CN" dirty="0" err="1">
                <a:latin typeface="Courier New" panose="02070309020205020404" pitchFamily="49" charset="0"/>
              </a:rPr>
              <a:t>i</a:t>
            </a:r>
            <a:r>
              <a:rPr lang="en-US" altLang="zh-CN" dirty="0">
                <a:latin typeface="Courier New" panose="02070309020205020404" pitchFamily="49" charset="0"/>
              </a:rPr>
              <a:t>))</a:t>
            </a:r>
            <a:endParaRPr lang="en-US" altLang="zh-CN" dirty="0"/>
          </a:p>
          <a:p>
            <a:pPr eaLnBrk="1" hangingPunct="1"/>
            <a:r>
              <a:rPr lang="en-US" altLang="zh-CN" i="1" dirty="0">
                <a:solidFill>
                  <a:schemeClr val="hlink"/>
                </a:solidFill>
              </a:rPr>
              <a:t>gather</a:t>
            </a:r>
            <a:r>
              <a:rPr lang="en-US" altLang="zh-CN" dirty="0"/>
              <a:t> (</a:t>
            </a:r>
            <a:r>
              <a:rPr lang="en-US" altLang="zh-CN" dirty="0">
                <a:latin typeface="Courier New" panose="02070309020205020404" pitchFamily="49" charset="0"/>
              </a:rPr>
              <a:t>LVI</a:t>
            </a:r>
            <a:r>
              <a:rPr lang="en-US" altLang="zh-CN" dirty="0"/>
              <a:t>) operation </a:t>
            </a:r>
            <a:r>
              <a:rPr lang="zh-CN" altLang="en-US" dirty="0"/>
              <a:t>使用</a:t>
            </a:r>
            <a:r>
              <a:rPr lang="en-US" altLang="zh-CN" i="1" dirty="0">
                <a:solidFill>
                  <a:schemeClr val="hlink"/>
                </a:solidFill>
              </a:rPr>
              <a:t>index vector</a:t>
            </a:r>
            <a:r>
              <a:rPr lang="en-US" altLang="zh-CN" dirty="0">
                <a:solidFill>
                  <a:schemeClr val="hlink"/>
                </a:solidFill>
              </a:rPr>
              <a:t> </a:t>
            </a:r>
            <a:r>
              <a:rPr lang="zh-CN" altLang="en-US" dirty="0"/>
              <a:t>中给出的偏移再加基址来读取</a:t>
            </a:r>
            <a:r>
              <a:rPr lang="en-US" altLang="zh-CN" dirty="0"/>
              <a:t> =&gt; </a:t>
            </a:r>
            <a:r>
              <a:rPr lang="en-US" altLang="zh-CN" u="sng" dirty="0">
                <a:solidFill>
                  <a:schemeClr val="hlink"/>
                </a:solidFill>
              </a:rPr>
              <a:t>a </a:t>
            </a:r>
            <a:r>
              <a:rPr lang="en-US" altLang="zh-CN" u="sng" dirty="0" err="1">
                <a:solidFill>
                  <a:schemeClr val="hlink"/>
                </a:solidFill>
              </a:rPr>
              <a:t>nonsparse</a:t>
            </a:r>
            <a:r>
              <a:rPr lang="en-US" altLang="zh-CN" u="sng" dirty="0">
                <a:solidFill>
                  <a:schemeClr val="hlink"/>
                </a:solidFill>
              </a:rPr>
              <a:t> vector in a vector register </a:t>
            </a:r>
            <a:endParaRPr lang="en-US" altLang="zh-CN" dirty="0"/>
          </a:p>
          <a:p>
            <a:pPr eaLnBrk="1" hangingPunct="1"/>
            <a:r>
              <a:rPr lang="zh-CN" altLang="en-US" dirty="0"/>
              <a:t>这些元素以密集的方式操作完成后，再使用同样的</a:t>
            </a:r>
            <a:r>
              <a:rPr lang="en-US" altLang="zh-CN" dirty="0"/>
              <a:t>index vector</a:t>
            </a:r>
            <a:r>
              <a:rPr lang="zh-CN" altLang="en-US" dirty="0"/>
              <a:t>存储到稀疏矩阵的对应位置</a:t>
            </a:r>
            <a:endParaRPr lang="en-US" altLang="zh-CN" dirty="0"/>
          </a:p>
          <a:p>
            <a:pPr eaLnBrk="1" hangingPunct="1"/>
            <a:r>
              <a:rPr lang="zh-CN" altLang="en-US" dirty="0"/>
              <a:t>这些操作编译时可能无法完成。主要原因：编译器无法预知</a:t>
            </a:r>
            <a:r>
              <a:rPr lang="en-US" altLang="zh-CN" dirty="0"/>
              <a:t>Ki</a:t>
            </a:r>
            <a:r>
              <a:rPr lang="zh-CN" altLang="en-US" dirty="0"/>
              <a:t>以及是否有数据相关</a:t>
            </a:r>
            <a:endParaRPr lang="en-US" altLang="zh-CN" dirty="0"/>
          </a:p>
          <a:p>
            <a:pPr eaLnBrk="1" hangingPunct="1"/>
            <a:r>
              <a:rPr lang="zh-CN" altLang="en-US" dirty="0"/>
              <a:t>使用</a:t>
            </a:r>
            <a:r>
              <a:rPr lang="en-US" altLang="zh-CN" dirty="0">
                <a:latin typeface="Courier New" panose="02070309020205020404" pitchFamily="49" charset="0"/>
              </a:rPr>
              <a:t>CVI</a:t>
            </a:r>
            <a:r>
              <a:rPr lang="en-US" altLang="zh-CN" dirty="0"/>
              <a:t> </a:t>
            </a:r>
            <a:r>
              <a:rPr lang="zh-CN" altLang="en-US" dirty="0"/>
              <a:t>设置步长（</a:t>
            </a:r>
            <a:r>
              <a:rPr lang="en-US" altLang="zh-CN" dirty="0"/>
              <a:t> index 0, 1xm, 2xm, ..., 63xm</a:t>
            </a:r>
            <a:r>
              <a:rPr lang="zh-CN" altLang="en-US" dirty="0"/>
              <a:t>）</a:t>
            </a:r>
          </a:p>
        </p:txBody>
      </p:sp>
      <p:sp>
        <p:nvSpPr>
          <p:cNvPr id="4" name="日期占位符 3"/>
          <p:cNvSpPr>
            <a:spLocks noGrp="1"/>
          </p:cNvSpPr>
          <p:nvPr>
            <p:ph type="dt" sz="half" idx="10"/>
          </p:nvPr>
        </p:nvSpPr>
        <p:spPr/>
        <p:txBody>
          <a:bodyPr/>
          <a:lstStyle/>
          <a:p>
            <a:pPr>
              <a:defRPr/>
            </a:pPr>
            <a:fld id="{A87C1A1C-6A53-40A8-8110-9F68EFE7B77D}" type="datetime1">
              <a:rPr lang="en-US" altLang="zh-CN" smtClean="0"/>
              <a:t>4/21/20</a:t>
            </a:fld>
            <a:endParaRPr lang="zh-CN" altLang="en-US"/>
          </a:p>
        </p:txBody>
      </p:sp>
      <p:sp>
        <p:nvSpPr>
          <p:cNvPr id="6" name="页脚占位符 5"/>
          <p:cNvSpPr>
            <a:spLocks noGrp="1"/>
          </p:cNvSpPr>
          <p:nvPr>
            <p:ph type="ftr" sz="quarter" idx="11"/>
          </p:nvPr>
        </p:nvSpPr>
        <p:spPr/>
        <p:txBody>
          <a:bodyPr/>
          <a:lstStyle/>
          <a:p>
            <a:pPr>
              <a:defRPr/>
            </a:pPr>
            <a:r>
              <a:rPr lang="zh-CN" altLang="en-US"/>
              <a:t>中国科学技术大学</a:t>
            </a:r>
          </a:p>
        </p:txBody>
      </p:sp>
      <p:sp>
        <p:nvSpPr>
          <p:cNvPr id="9933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BCF7FB0A-2066-4728-9868-1CD93FB821C8}"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55</a:t>
            </a:fld>
            <a:endParaRPr lang="zh-CN" altLang="en-US" sz="120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28841536"/>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rtlCol="0">
            <a:normAutofit/>
          </a:bodyPr>
          <a:lstStyle/>
          <a:p>
            <a:pPr eaLnBrk="1" fontAlgn="auto" hangingPunct="1">
              <a:spcAft>
                <a:spcPts val="0"/>
              </a:spcAft>
              <a:defRPr/>
            </a:pPr>
            <a:r>
              <a:rPr lang="en-US" altLang="zh-CN" b="1" dirty="0">
                <a:solidFill>
                  <a:srgbClr val="FF0000"/>
                </a:solidFill>
              </a:rPr>
              <a:t>Sparse Matrix Example</a:t>
            </a:r>
          </a:p>
        </p:txBody>
      </p:sp>
      <p:sp>
        <p:nvSpPr>
          <p:cNvPr id="101379" name="Rectangle 3"/>
          <p:cNvSpPr>
            <a:spLocks noGrp="1" noChangeArrowheads="1"/>
          </p:cNvSpPr>
          <p:nvPr>
            <p:ph idx="1"/>
          </p:nvPr>
        </p:nvSpPr>
        <p:spPr/>
        <p:txBody>
          <a:bodyPr>
            <a:normAutofit fontScale="92500" lnSpcReduction="10000"/>
          </a:bodyPr>
          <a:lstStyle/>
          <a:p>
            <a:pPr eaLnBrk="1" hangingPunct="1">
              <a:tabLst>
                <a:tab pos="2692400" algn="l"/>
                <a:tab pos="5435600" algn="l"/>
              </a:tabLst>
            </a:pPr>
            <a:r>
              <a:rPr lang="en-US" altLang="zh-CN" dirty="0"/>
              <a:t>Cache (1993) vs. Vector (1988)</a:t>
            </a:r>
          </a:p>
          <a:p>
            <a:pPr eaLnBrk="1" hangingPunct="1">
              <a:buFont typeface="Arial" panose="020B0604020202020204" pitchFamily="34" charset="0"/>
              <a:buNone/>
              <a:tabLst>
                <a:tab pos="2692400" algn="l"/>
                <a:tab pos="5435600" algn="l"/>
              </a:tabLst>
            </a:pPr>
            <a:r>
              <a:rPr lang="en-US" altLang="zh-CN" dirty="0"/>
              <a:t>	                   IBM RS6000        Cray YMP</a:t>
            </a:r>
          </a:p>
          <a:p>
            <a:pPr eaLnBrk="1" hangingPunct="1">
              <a:buFont typeface="Arial" panose="020B0604020202020204" pitchFamily="34" charset="0"/>
              <a:buNone/>
              <a:tabLst>
                <a:tab pos="2692400" algn="l"/>
                <a:tab pos="5435600" algn="l"/>
              </a:tabLst>
            </a:pPr>
            <a:r>
              <a:rPr lang="en-US" altLang="zh-CN" dirty="0"/>
              <a:t>Clock                72 MHz            167 MHz</a:t>
            </a:r>
          </a:p>
          <a:p>
            <a:pPr eaLnBrk="1" hangingPunct="1">
              <a:buFont typeface="Arial" panose="020B0604020202020204" pitchFamily="34" charset="0"/>
              <a:buNone/>
              <a:tabLst>
                <a:tab pos="2692400" algn="l"/>
                <a:tab pos="5435600" algn="l"/>
              </a:tabLst>
            </a:pPr>
            <a:r>
              <a:rPr lang="en-US" altLang="zh-CN" dirty="0"/>
              <a:t>Cache               256 KB              0.25 KB</a:t>
            </a:r>
          </a:p>
          <a:p>
            <a:pPr eaLnBrk="1" hangingPunct="1">
              <a:buFont typeface="Arial" panose="020B0604020202020204" pitchFamily="34" charset="0"/>
              <a:buNone/>
              <a:tabLst>
                <a:tab pos="2692400" algn="l"/>
                <a:tab pos="5435600" algn="l"/>
              </a:tabLst>
            </a:pPr>
            <a:r>
              <a:rPr lang="en-US" altLang="zh-CN" dirty="0" err="1">
                <a:solidFill>
                  <a:schemeClr val="accent2"/>
                </a:solidFill>
              </a:rPr>
              <a:t>Linpack</a:t>
            </a:r>
            <a:r>
              <a:rPr lang="en-US" altLang="zh-CN" dirty="0">
                <a:solidFill>
                  <a:schemeClr val="accent2"/>
                </a:solidFill>
              </a:rPr>
              <a:t>            140 MFLOPS    160 (1.1)</a:t>
            </a:r>
            <a:endParaRPr lang="en-US" altLang="zh-CN" dirty="0">
              <a:solidFill>
                <a:schemeClr val="hlink"/>
              </a:solidFill>
            </a:endParaRPr>
          </a:p>
          <a:p>
            <a:pPr eaLnBrk="1" hangingPunct="1">
              <a:buFont typeface="Arial" panose="020B0604020202020204" pitchFamily="34" charset="0"/>
              <a:buNone/>
              <a:tabLst>
                <a:tab pos="2692400" algn="l"/>
                <a:tab pos="5435600" algn="l"/>
              </a:tabLst>
            </a:pPr>
            <a:r>
              <a:rPr lang="en-US" altLang="zh-CN" dirty="0">
                <a:solidFill>
                  <a:srgbClr val="FC0128"/>
                </a:solidFill>
              </a:rPr>
              <a:t>Sparse Matrix	 17 MFLOPS       125 (7.3)</a:t>
            </a:r>
            <a:br>
              <a:rPr lang="en-US" altLang="zh-CN" dirty="0">
                <a:solidFill>
                  <a:srgbClr val="FC0128"/>
                </a:solidFill>
              </a:rPr>
            </a:br>
            <a:r>
              <a:rPr lang="en-US" altLang="zh-CN" dirty="0">
                <a:solidFill>
                  <a:srgbClr val="FC0128"/>
                </a:solidFill>
              </a:rPr>
              <a:t>(</a:t>
            </a:r>
            <a:r>
              <a:rPr lang="en-US" altLang="zh-CN" dirty="0" err="1">
                <a:solidFill>
                  <a:srgbClr val="FC0128"/>
                </a:solidFill>
              </a:rPr>
              <a:t>Cholesky</a:t>
            </a:r>
            <a:r>
              <a:rPr lang="en-US" altLang="zh-CN" dirty="0">
                <a:solidFill>
                  <a:srgbClr val="FC0128"/>
                </a:solidFill>
              </a:rPr>
              <a:t> Blocked )</a:t>
            </a:r>
          </a:p>
          <a:p>
            <a:pPr eaLnBrk="1" hangingPunct="1">
              <a:tabLst>
                <a:tab pos="2692400" algn="l"/>
                <a:tab pos="5435600" algn="l"/>
              </a:tabLst>
            </a:pPr>
            <a:r>
              <a:rPr lang="en-US" altLang="zh-CN" dirty="0"/>
              <a:t>Cache: 1 address per cache block (32B to 64B)</a:t>
            </a:r>
          </a:p>
          <a:p>
            <a:pPr eaLnBrk="1" hangingPunct="1">
              <a:tabLst>
                <a:tab pos="2692400" algn="l"/>
                <a:tab pos="5435600" algn="l"/>
              </a:tabLst>
            </a:pPr>
            <a:r>
              <a:rPr lang="en-US" altLang="zh-CN" dirty="0"/>
              <a:t>Vector: 1 address per element (4B)</a:t>
            </a:r>
          </a:p>
        </p:txBody>
      </p:sp>
      <p:sp>
        <p:nvSpPr>
          <p:cNvPr id="4" name="日期占位符 3"/>
          <p:cNvSpPr>
            <a:spLocks noGrp="1"/>
          </p:cNvSpPr>
          <p:nvPr>
            <p:ph type="dt" sz="half" idx="10"/>
          </p:nvPr>
        </p:nvSpPr>
        <p:spPr/>
        <p:txBody>
          <a:bodyPr/>
          <a:lstStyle/>
          <a:p>
            <a:pPr>
              <a:defRPr/>
            </a:pPr>
            <a:fld id="{E3E8A76E-223D-44B2-B68F-8DBF0C3EEA81}" type="datetime1">
              <a:rPr lang="en-US" altLang="zh-CN" smtClean="0"/>
              <a:t>4/21/20</a:t>
            </a:fld>
            <a:endParaRPr lang="zh-CN" altLang="en-US"/>
          </a:p>
        </p:txBody>
      </p:sp>
      <p:sp>
        <p:nvSpPr>
          <p:cNvPr id="6" name="页脚占位符 5"/>
          <p:cNvSpPr>
            <a:spLocks noGrp="1"/>
          </p:cNvSpPr>
          <p:nvPr>
            <p:ph type="ftr" sz="quarter" idx="11"/>
          </p:nvPr>
        </p:nvSpPr>
        <p:spPr/>
        <p:txBody>
          <a:bodyPr/>
          <a:lstStyle/>
          <a:p>
            <a:pPr>
              <a:defRPr/>
            </a:pPr>
            <a:r>
              <a:rPr lang="zh-CN" altLang="en-US"/>
              <a:t>中国科学技术大学</a:t>
            </a:r>
          </a:p>
        </p:txBody>
      </p:sp>
      <p:sp>
        <p:nvSpPr>
          <p:cNvPr id="101381"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9BB1D319-BC49-4E38-9F63-BE9D9CE59189}"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56</a:t>
            </a:fld>
            <a:endParaRPr lang="zh-CN" altLang="en-US" sz="120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32754005"/>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850" name="Rectangle 2"/>
          <p:cNvSpPr>
            <a:spLocks noGrp="1" noChangeArrowheads="1"/>
          </p:cNvSpPr>
          <p:nvPr>
            <p:ph type="title"/>
          </p:nvPr>
        </p:nvSpPr>
        <p:spPr/>
        <p:txBody>
          <a:bodyPr rtlCol="0">
            <a:normAutofit/>
          </a:bodyPr>
          <a:lstStyle/>
          <a:p>
            <a:pPr eaLnBrk="1" fontAlgn="auto" hangingPunct="1">
              <a:spcAft>
                <a:spcPts val="0"/>
              </a:spcAft>
              <a:defRPr/>
            </a:pPr>
            <a:r>
              <a:rPr lang="en-US" altLang="ko-KR" dirty="0"/>
              <a:t>Automatic Code </a:t>
            </a:r>
            <a:r>
              <a:rPr lang="en-US" altLang="ko-KR" dirty="0" err="1"/>
              <a:t>Vectorization</a:t>
            </a:r>
            <a:endParaRPr lang="en-US" altLang="ko-KR" dirty="0"/>
          </a:p>
        </p:txBody>
      </p:sp>
      <p:sp>
        <p:nvSpPr>
          <p:cNvPr id="58" name="日期占位符 57"/>
          <p:cNvSpPr>
            <a:spLocks noGrp="1"/>
          </p:cNvSpPr>
          <p:nvPr>
            <p:ph type="dt" sz="half" idx="10"/>
          </p:nvPr>
        </p:nvSpPr>
        <p:spPr/>
        <p:txBody>
          <a:bodyPr/>
          <a:lstStyle/>
          <a:p>
            <a:pPr>
              <a:defRPr/>
            </a:pPr>
            <a:fld id="{BE67787E-466F-4938-94C0-A6284102ED12}" type="datetime1">
              <a:rPr lang="en-US" altLang="zh-CN" smtClean="0"/>
              <a:t>4/21/20</a:t>
            </a:fld>
            <a:endParaRPr lang="zh-CN" altLang="en-US"/>
          </a:p>
        </p:txBody>
      </p:sp>
      <p:sp>
        <p:nvSpPr>
          <p:cNvPr id="59" name="页脚占位符 58"/>
          <p:cNvSpPr>
            <a:spLocks noGrp="1"/>
          </p:cNvSpPr>
          <p:nvPr>
            <p:ph type="ftr" sz="quarter" idx="11"/>
          </p:nvPr>
        </p:nvSpPr>
        <p:spPr/>
        <p:txBody>
          <a:bodyPr/>
          <a:lstStyle/>
          <a:p>
            <a:pPr>
              <a:defRPr/>
            </a:pPr>
            <a:r>
              <a:rPr lang="zh-CN" altLang="en-US"/>
              <a:t>中国科学技术大学</a:t>
            </a:r>
          </a:p>
        </p:txBody>
      </p:sp>
      <p:sp>
        <p:nvSpPr>
          <p:cNvPr id="10342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679E1D2C-86EC-4E2F-9222-14307D667444}"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57</a:t>
            </a:fld>
            <a:endParaRPr lang="en-US" altLang="zh-CN" sz="1200">
              <a:solidFill>
                <a:srgbClr val="898989"/>
              </a:solidFill>
              <a:latin typeface="Calibri" panose="020F0502020204030204" pitchFamily="34" charset="0"/>
              <a:ea typeface="宋体" panose="02010600030101010101" pitchFamily="2" charset="-122"/>
            </a:endParaRPr>
          </a:p>
        </p:txBody>
      </p:sp>
      <p:sp>
        <p:nvSpPr>
          <p:cNvPr id="103428" name="Text Box 3"/>
          <p:cNvSpPr txBox="1">
            <a:spLocks noChangeArrowheads="1"/>
          </p:cNvSpPr>
          <p:nvPr/>
        </p:nvSpPr>
        <p:spPr bwMode="auto">
          <a:xfrm>
            <a:off x="1754187" y="843757"/>
            <a:ext cx="4424363"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10000"/>
              </a:spcBef>
              <a:buFontTx/>
              <a:buNone/>
            </a:pPr>
            <a:r>
              <a:rPr lang="en-US" altLang="ko-KR" sz="2400" b="1" dirty="0">
                <a:latin typeface="Courier New" panose="02070309020205020404" pitchFamily="49" charset="0"/>
                <a:ea typeface="Gulim" pitchFamily="34" charset="-127"/>
              </a:rPr>
              <a:t>for (</a:t>
            </a:r>
            <a:r>
              <a:rPr lang="en-US" altLang="ko-KR" sz="2400" b="1" dirty="0" err="1">
                <a:latin typeface="Courier New" panose="02070309020205020404" pitchFamily="49" charset="0"/>
                <a:ea typeface="Gulim" pitchFamily="34" charset="-127"/>
              </a:rPr>
              <a:t>i</a:t>
            </a:r>
            <a:r>
              <a:rPr lang="en-US" altLang="ko-KR" sz="2400" b="1" dirty="0">
                <a:latin typeface="Courier New" panose="02070309020205020404" pitchFamily="49" charset="0"/>
                <a:ea typeface="Gulim" pitchFamily="34" charset="-127"/>
              </a:rPr>
              <a:t>=0; </a:t>
            </a:r>
            <a:r>
              <a:rPr lang="en-US" altLang="ko-KR" sz="2400" b="1" dirty="0" err="1">
                <a:latin typeface="Courier New" panose="02070309020205020404" pitchFamily="49" charset="0"/>
                <a:ea typeface="Gulim" pitchFamily="34" charset="-127"/>
              </a:rPr>
              <a:t>i</a:t>
            </a:r>
            <a:r>
              <a:rPr lang="en-US" altLang="ko-KR" sz="2400" b="1" dirty="0">
                <a:latin typeface="Courier New" panose="02070309020205020404" pitchFamily="49" charset="0"/>
                <a:ea typeface="Gulim" pitchFamily="34" charset="-127"/>
              </a:rPr>
              <a:t> &lt; N; </a:t>
            </a:r>
            <a:r>
              <a:rPr lang="en-US" altLang="ko-KR" sz="2400" b="1" dirty="0" err="1">
                <a:latin typeface="Courier New" panose="02070309020205020404" pitchFamily="49" charset="0"/>
                <a:ea typeface="Gulim" pitchFamily="34" charset="-127"/>
              </a:rPr>
              <a:t>i</a:t>
            </a:r>
            <a:r>
              <a:rPr lang="en-US" altLang="ko-KR" sz="2400" b="1" dirty="0">
                <a:latin typeface="Courier New" panose="02070309020205020404" pitchFamily="49" charset="0"/>
                <a:ea typeface="Gulim" pitchFamily="34" charset="-127"/>
              </a:rPr>
              <a:t>++)</a:t>
            </a:r>
          </a:p>
          <a:p>
            <a:pPr eaLnBrk="1" hangingPunct="1">
              <a:lnSpc>
                <a:spcPct val="100000"/>
              </a:lnSpc>
              <a:spcBef>
                <a:spcPct val="10000"/>
              </a:spcBef>
              <a:buFontTx/>
              <a:buNone/>
            </a:pPr>
            <a:r>
              <a:rPr lang="en-US" altLang="ko-KR" sz="2400" b="1" dirty="0">
                <a:latin typeface="Courier New" panose="02070309020205020404" pitchFamily="49" charset="0"/>
                <a:ea typeface="Gulim" pitchFamily="34" charset="-127"/>
              </a:rPr>
              <a:t>    C[</a:t>
            </a:r>
            <a:r>
              <a:rPr lang="en-US" altLang="ko-KR" sz="2400" b="1" dirty="0" err="1">
                <a:latin typeface="Courier New" panose="02070309020205020404" pitchFamily="49" charset="0"/>
                <a:ea typeface="Gulim" pitchFamily="34" charset="-127"/>
              </a:rPr>
              <a:t>i</a:t>
            </a:r>
            <a:r>
              <a:rPr lang="en-US" altLang="ko-KR" sz="2400" b="1" dirty="0">
                <a:latin typeface="Courier New" panose="02070309020205020404" pitchFamily="49" charset="0"/>
                <a:ea typeface="Gulim" pitchFamily="34" charset="-127"/>
              </a:rPr>
              <a:t>] = A[</a:t>
            </a:r>
            <a:r>
              <a:rPr lang="en-US" altLang="ko-KR" sz="2400" b="1" dirty="0" err="1">
                <a:latin typeface="Courier New" panose="02070309020205020404" pitchFamily="49" charset="0"/>
                <a:ea typeface="Gulim" pitchFamily="34" charset="-127"/>
              </a:rPr>
              <a:t>i</a:t>
            </a:r>
            <a:r>
              <a:rPr lang="en-US" altLang="ko-KR" sz="2400" b="1" dirty="0">
                <a:latin typeface="Courier New" panose="02070309020205020404" pitchFamily="49" charset="0"/>
                <a:ea typeface="Gulim" pitchFamily="34" charset="-127"/>
              </a:rPr>
              <a:t>] + B[</a:t>
            </a:r>
            <a:r>
              <a:rPr lang="en-US" altLang="ko-KR" sz="2400" b="1" dirty="0" err="1">
                <a:latin typeface="Courier New" panose="02070309020205020404" pitchFamily="49" charset="0"/>
                <a:ea typeface="Gulim" pitchFamily="34" charset="-127"/>
              </a:rPr>
              <a:t>i</a:t>
            </a:r>
            <a:r>
              <a:rPr lang="en-US" altLang="ko-KR" sz="2400" b="1" dirty="0">
                <a:latin typeface="Courier New" panose="02070309020205020404" pitchFamily="49" charset="0"/>
                <a:ea typeface="Gulim" pitchFamily="34" charset="-127"/>
              </a:rPr>
              <a:t>];</a:t>
            </a:r>
          </a:p>
        </p:txBody>
      </p:sp>
      <p:grpSp>
        <p:nvGrpSpPr>
          <p:cNvPr id="2" name="Group 4"/>
          <p:cNvGrpSpPr>
            <a:grpSpLocks/>
          </p:cNvGrpSpPr>
          <p:nvPr/>
        </p:nvGrpSpPr>
        <p:grpSpPr bwMode="auto">
          <a:xfrm>
            <a:off x="92075" y="1490663"/>
            <a:ext cx="3268663" cy="5230812"/>
            <a:chOff x="-44" y="891"/>
            <a:chExt cx="2059" cy="3295"/>
          </a:xfrm>
        </p:grpSpPr>
        <p:grpSp>
          <p:nvGrpSpPr>
            <p:cNvPr id="103462" name="Group 5"/>
            <p:cNvGrpSpPr>
              <a:grpSpLocks/>
            </p:cNvGrpSpPr>
            <p:nvPr/>
          </p:nvGrpSpPr>
          <p:grpSpPr bwMode="auto">
            <a:xfrm>
              <a:off x="649" y="1224"/>
              <a:ext cx="1065" cy="1474"/>
              <a:chOff x="697" y="888"/>
              <a:chExt cx="1065" cy="1474"/>
            </a:xfrm>
          </p:grpSpPr>
          <p:sp>
            <p:nvSpPr>
              <p:cNvPr id="103476" name="AutoShape 6"/>
              <p:cNvSpPr>
                <a:spLocks noChangeArrowheads="1"/>
              </p:cNvSpPr>
              <p:nvPr/>
            </p:nvSpPr>
            <p:spPr bwMode="auto">
              <a:xfrm>
                <a:off x="697" y="888"/>
                <a:ext cx="489" cy="322"/>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a:solidFill>
                      <a:schemeClr val="bg1"/>
                    </a:solidFill>
                    <a:latin typeface="Calibri" panose="020F0502020204030204" pitchFamily="34" charset="0"/>
                    <a:ea typeface="Gulim" pitchFamily="34" charset="-127"/>
                    <a:cs typeface="Calibri" panose="020F0502020204030204" pitchFamily="34" charset="0"/>
                  </a:rPr>
                  <a:t>load</a:t>
                </a:r>
              </a:p>
            </p:txBody>
          </p:sp>
          <p:sp>
            <p:nvSpPr>
              <p:cNvPr id="103477" name="AutoShape 7"/>
              <p:cNvSpPr>
                <a:spLocks noChangeArrowheads="1"/>
              </p:cNvSpPr>
              <p:nvPr/>
            </p:nvSpPr>
            <p:spPr bwMode="auto">
              <a:xfrm>
                <a:off x="1273" y="1176"/>
                <a:ext cx="489" cy="322"/>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a:solidFill>
                      <a:schemeClr val="bg1"/>
                    </a:solidFill>
                    <a:latin typeface="Calibri" panose="020F0502020204030204" pitchFamily="34" charset="0"/>
                    <a:ea typeface="Gulim" pitchFamily="34" charset="-127"/>
                    <a:cs typeface="Calibri" panose="020F0502020204030204" pitchFamily="34" charset="0"/>
                  </a:rPr>
                  <a:t>load</a:t>
                </a:r>
              </a:p>
            </p:txBody>
          </p:sp>
          <p:sp>
            <p:nvSpPr>
              <p:cNvPr id="103478" name="AutoShape 8"/>
              <p:cNvSpPr>
                <a:spLocks noChangeArrowheads="1"/>
              </p:cNvSpPr>
              <p:nvPr/>
            </p:nvSpPr>
            <p:spPr bwMode="auto">
              <a:xfrm>
                <a:off x="938" y="1608"/>
                <a:ext cx="441" cy="322"/>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a:solidFill>
                      <a:schemeClr val="bg1"/>
                    </a:solidFill>
                    <a:latin typeface="Calibri" panose="020F0502020204030204" pitchFamily="34" charset="0"/>
                    <a:ea typeface="Gulim" pitchFamily="34" charset="-127"/>
                    <a:cs typeface="Calibri" panose="020F0502020204030204" pitchFamily="34" charset="0"/>
                  </a:rPr>
                  <a:t>add</a:t>
                </a:r>
              </a:p>
            </p:txBody>
          </p:sp>
          <p:sp>
            <p:nvSpPr>
              <p:cNvPr id="103479" name="AutoShape 9"/>
              <p:cNvSpPr>
                <a:spLocks noChangeArrowheads="1"/>
              </p:cNvSpPr>
              <p:nvPr/>
            </p:nvSpPr>
            <p:spPr bwMode="auto">
              <a:xfrm>
                <a:off x="905" y="2040"/>
                <a:ext cx="554" cy="322"/>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a:solidFill>
                      <a:schemeClr val="bg1"/>
                    </a:solidFill>
                    <a:latin typeface="Calibri" panose="020F0502020204030204" pitchFamily="34" charset="0"/>
                    <a:ea typeface="Gulim" pitchFamily="34" charset="-127"/>
                    <a:cs typeface="Calibri" panose="020F0502020204030204" pitchFamily="34" charset="0"/>
                  </a:rPr>
                  <a:t>store</a:t>
                </a:r>
              </a:p>
            </p:txBody>
          </p:sp>
          <p:sp>
            <p:nvSpPr>
              <p:cNvPr id="103480" name="Line 10"/>
              <p:cNvSpPr>
                <a:spLocks noChangeShapeType="1"/>
              </p:cNvSpPr>
              <p:nvPr/>
            </p:nvSpPr>
            <p:spPr bwMode="auto">
              <a:xfrm>
                <a:off x="948" y="1200"/>
                <a:ext cx="144"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481" name="Line 11"/>
              <p:cNvSpPr>
                <a:spLocks noChangeShapeType="1"/>
              </p:cNvSpPr>
              <p:nvPr/>
            </p:nvSpPr>
            <p:spPr bwMode="auto">
              <a:xfrm flipH="1">
                <a:off x="1236" y="1488"/>
                <a:ext cx="192"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482" name="Line 12"/>
              <p:cNvSpPr>
                <a:spLocks noChangeShapeType="1"/>
              </p:cNvSpPr>
              <p:nvPr/>
            </p:nvSpPr>
            <p:spPr bwMode="auto">
              <a:xfrm>
                <a:off x="1188" y="1920"/>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103463" name="Group 13"/>
            <p:cNvGrpSpPr>
              <a:grpSpLocks/>
            </p:cNvGrpSpPr>
            <p:nvPr/>
          </p:nvGrpSpPr>
          <p:grpSpPr bwMode="auto">
            <a:xfrm>
              <a:off x="661" y="2712"/>
              <a:ext cx="1065" cy="1474"/>
              <a:chOff x="709" y="2376"/>
              <a:chExt cx="1065" cy="1474"/>
            </a:xfrm>
          </p:grpSpPr>
          <p:sp>
            <p:nvSpPr>
              <p:cNvPr id="103469" name="AutoShape 14"/>
              <p:cNvSpPr>
                <a:spLocks noChangeArrowheads="1"/>
              </p:cNvSpPr>
              <p:nvPr/>
            </p:nvSpPr>
            <p:spPr bwMode="auto">
              <a:xfrm>
                <a:off x="709" y="2376"/>
                <a:ext cx="489" cy="322"/>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a:solidFill>
                      <a:schemeClr val="bg1"/>
                    </a:solidFill>
                    <a:latin typeface="Calibri" panose="020F0502020204030204" pitchFamily="34" charset="0"/>
                    <a:ea typeface="Gulim" pitchFamily="34" charset="-127"/>
                    <a:cs typeface="Calibri" panose="020F0502020204030204" pitchFamily="34" charset="0"/>
                  </a:rPr>
                  <a:t>load</a:t>
                </a:r>
              </a:p>
            </p:txBody>
          </p:sp>
          <p:sp>
            <p:nvSpPr>
              <p:cNvPr id="103470" name="AutoShape 15"/>
              <p:cNvSpPr>
                <a:spLocks noChangeArrowheads="1"/>
              </p:cNvSpPr>
              <p:nvPr/>
            </p:nvSpPr>
            <p:spPr bwMode="auto">
              <a:xfrm>
                <a:off x="1285" y="2664"/>
                <a:ext cx="489" cy="322"/>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a:solidFill>
                      <a:schemeClr val="bg1"/>
                    </a:solidFill>
                    <a:latin typeface="Calibri" panose="020F0502020204030204" pitchFamily="34" charset="0"/>
                    <a:ea typeface="Gulim" pitchFamily="34" charset="-127"/>
                    <a:cs typeface="Calibri" panose="020F0502020204030204" pitchFamily="34" charset="0"/>
                  </a:rPr>
                  <a:t>load</a:t>
                </a:r>
              </a:p>
            </p:txBody>
          </p:sp>
          <p:sp>
            <p:nvSpPr>
              <p:cNvPr id="103471" name="AutoShape 16"/>
              <p:cNvSpPr>
                <a:spLocks noChangeArrowheads="1"/>
              </p:cNvSpPr>
              <p:nvPr/>
            </p:nvSpPr>
            <p:spPr bwMode="auto">
              <a:xfrm>
                <a:off x="950" y="3096"/>
                <a:ext cx="441" cy="322"/>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a:solidFill>
                      <a:schemeClr val="bg1"/>
                    </a:solidFill>
                    <a:latin typeface="Calibri" panose="020F0502020204030204" pitchFamily="34" charset="0"/>
                    <a:ea typeface="Gulim" pitchFamily="34" charset="-127"/>
                    <a:cs typeface="Calibri" panose="020F0502020204030204" pitchFamily="34" charset="0"/>
                  </a:rPr>
                  <a:t>add</a:t>
                </a:r>
              </a:p>
            </p:txBody>
          </p:sp>
          <p:sp>
            <p:nvSpPr>
              <p:cNvPr id="103472" name="AutoShape 17"/>
              <p:cNvSpPr>
                <a:spLocks noChangeArrowheads="1"/>
              </p:cNvSpPr>
              <p:nvPr/>
            </p:nvSpPr>
            <p:spPr bwMode="auto">
              <a:xfrm>
                <a:off x="917" y="3528"/>
                <a:ext cx="554" cy="322"/>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a:solidFill>
                      <a:schemeClr val="bg1"/>
                    </a:solidFill>
                    <a:latin typeface="Calibri" panose="020F0502020204030204" pitchFamily="34" charset="0"/>
                    <a:ea typeface="Gulim" pitchFamily="34" charset="-127"/>
                    <a:cs typeface="Calibri" panose="020F0502020204030204" pitchFamily="34" charset="0"/>
                  </a:rPr>
                  <a:t>store</a:t>
                </a:r>
              </a:p>
            </p:txBody>
          </p:sp>
          <p:sp>
            <p:nvSpPr>
              <p:cNvPr id="103473" name="Line 18"/>
              <p:cNvSpPr>
                <a:spLocks noChangeShapeType="1"/>
              </p:cNvSpPr>
              <p:nvPr/>
            </p:nvSpPr>
            <p:spPr bwMode="auto">
              <a:xfrm>
                <a:off x="960" y="2688"/>
                <a:ext cx="144"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474" name="Line 19"/>
              <p:cNvSpPr>
                <a:spLocks noChangeShapeType="1"/>
              </p:cNvSpPr>
              <p:nvPr/>
            </p:nvSpPr>
            <p:spPr bwMode="auto">
              <a:xfrm flipH="1">
                <a:off x="1248" y="2976"/>
                <a:ext cx="192"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475" name="Line 20"/>
              <p:cNvSpPr>
                <a:spLocks noChangeShapeType="1"/>
              </p:cNvSpPr>
              <p:nvPr/>
            </p:nvSpPr>
            <p:spPr bwMode="auto">
              <a:xfrm>
                <a:off x="1200" y="34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03464" name="AutoShape 21"/>
            <p:cNvSpPr>
              <a:spLocks noChangeArrowheads="1"/>
            </p:cNvSpPr>
            <p:nvPr/>
          </p:nvSpPr>
          <p:spPr bwMode="auto">
            <a:xfrm>
              <a:off x="528" y="1815"/>
              <a:ext cx="1248" cy="257"/>
            </a:xfrm>
            <a:prstGeom prst="roundRect">
              <a:avLst>
                <a:gd name="adj" fmla="val 16667"/>
              </a:avLst>
            </a:pr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03465" name="AutoShape 22"/>
            <p:cNvSpPr>
              <a:spLocks noChangeArrowheads="1"/>
            </p:cNvSpPr>
            <p:nvPr/>
          </p:nvSpPr>
          <p:spPr bwMode="auto">
            <a:xfrm>
              <a:off x="480" y="3351"/>
              <a:ext cx="1296" cy="257"/>
            </a:xfrm>
            <a:prstGeom prst="roundRect">
              <a:avLst>
                <a:gd name="adj" fmla="val 16667"/>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03466" name="Text Box 23"/>
            <p:cNvSpPr txBox="1">
              <a:spLocks noChangeArrowheads="1"/>
            </p:cNvSpPr>
            <p:nvPr/>
          </p:nvSpPr>
          <p:spPr bwMode="auto">
            <a:xfrm>
              <a:off x="-44" y="1563"/>
              <a:ext cx="5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a:latin typeface="Calibri" panose="020F0502020204030204" pitchFamily="34" charset="0"/>
                  <a:ea typeface="Gulim" pitchFamily="34" charset="-127"/>
                  <a:cs typeface="Calibri" panose="020F0502020204030204" pitchFamily="34" charset="0"/>
                </a:rPr>
                <a:t>Iter. 1</a:t>
              </a:r>
            </a:p>
          </p:txBody>
        </p:sp>
        <p:sp>
          <p:nvSpPr>
            <p:cNvPr id="103467" name="Text Box 24"/>
            <p:cNvSpPr txBox="1">
              <a:spLocks noChangeArrowheads="1"/>
            </p:cNvSpPr>
            <p:nvPr/>
          </p:nvSpPr>
          <p:spPr bwMode="auto">
            <a:xfrm>
              <a:off x="-44" y="3051"/>
              <a:ext cx="5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a:latin typeface="Calibri" panose="020F0502020204030204" pitchFamily="34" charset="0"/>
                  <a:ea typeface="Gulim" pitchFamily="34" charset="-127"/>
                  <a:cs typeface="Calibri" panose="020F0502020204030204" pitchFamily="34" charset="0"/>
                </a:rPr>
                <a:t>Iter. 2</a:t>
              </a:r>
            </a:p>
          </p:txBody>
        </p:sp>
        <p:sp>
          <p:nvSpPr>
            <p:cNvPr id="103468" name="Text Box 25"/>
            <p:cNvSpPr txBox="1">
              <a:spLocks noChangeArrowheads="1"/>
            </p:cNvSpPr>
            <p:nvPr/>
          </p:nvSpPr>
          <p:spPr bwMode="auto">
            <a:xfrm>
              <a:off x="68" y="891"/>
              <a:ext cx="19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i="1">
                  <a:latin typeface="Calibri" panose="020F0502020204030204" pitchFamily="34" charset="0"/>
                  <a:ea typeface="Gulim" pitchFamily="34" charset="-127"/>
                  <a:cs typeface="Calibri" panose="020F0502020204030204" pitchFamily="34" charset="0"/>
                </a:rPr>
                <a:t>Scalar Sequential Code</a:t>
              </a:r>
            </a:p>
          </p:txBody>
        </p:sp>
      </p:grpSp>
      <p:sp>
        <p:nvSpPr>
          <p:cNvPr id="1358874" name="Text Box 26"/>
          <p:cNvSpPr txBox="1">
            <a:spLocks noChangeArrowheads="1"/>
          </p:cNvSpPr>
          <p:nvPr/>
        </p:nvSpPr>
        <p:spPr bwMode="auto">
          <a:xfrm>
            <a:off x="2590800" y="5670550"/>
            <a:ext cx="6553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en-US" sz="2400" dirty="0">
                <a:latin typeface="宋体" panose="02010600030101010101" pitchFamily="2" charset="-122"/>
                <a:ea typeface="宋体" panose="02010600030101010101" pitchFamily="2" charset="-122"/>
              </a:rPr>
              <a:t>向量化是指在编译期间对操作重定序</a:t>
            </a:r>
            <a:r>
              <a:rPr lang="en-US" altLang="ko-KR" sz="2400" dirty="0">
                <a:latin typeface="Malgun Gothic" panose="020B0503020000020004" pitchFamily="34" charset="-127"/>
                <a:ea typeface="Malgun Gothic" panose="020B0503020000020004" pitchFamily="34" charset="-127"/>
                <a:cs typeface="Calibri" panose="020F0502020204030204" pitchFamily="34" charset="0"/>
                <a:sym typeface="Symbol" panose="05050102010706020507" pitchFamily="18" charset="2"/>
              </a:rPr>
              <a:t> </a:t>
            </a:r>
            <a:r>
              <a:rPr lang="zh-CN" altLang="en-US" sz="2400" dirty="0">
                <a:latin typeface="宋体" panose="02010600030101010101" pitchFamily="2" charset="-122"/>
                <a:ea typeface="宋体" panose="02010600030101010101" pitchFamily="2" charset="-122"/>
                <a:sym typeface="Symbol" panose="05050102010706020507" pitchFamily="18" charset="2"/>
              </a:rPr>
              <a:t>需要进行大量的循环相关分析</a:t>
            </a:r>
            <a:endParaRPr lang="en-US" altLang="ko-KR" sz="2400" dirty="0">
              <a:latin typeface="Malgun Gothic" panose="020B0503020000020004" pitchFamily="34" charset="-127"/>
              <a:ea typeface="Malgun Gothic" panose="020B0503020000020004" pitchFamily="34" charset="-127"/>
            </a:endParaRPr>
          </a:p>
        </p:txBody>
      </p:sp>
      <p:grpSp>
        <p:nvGrpSpPr>
          <p:cNvPr id="5" name="Group 27"/>
          <p:cNvGrpSpPr>
            <a:grpSpLocks/>
          </p:cNvGrpSpPr>
          <p:nvPr/>
        </p:nvGrpSpPr>
        <p:grpSpPr bwMode="auto">
          <a:xfrm>
            <a:off x="2992439" y="1695450"/>
            <a:ext cx="6176962" cy="3829050"/>
            <a:chOff x="1925" y="843"/>
            <a:chExt cx="3891" cy="2412"/>
          </a:xfrm>
        </p:grpSpPr>
        <p:sp>
          <p:nvSpPr>
            <p:cNvPr id="103434" name="AutoShape 28"/>
            <p:cNvSpPr>
              <a:spLocks noChangeArrowheads="1"/>
            </p:cNvSpPr>
            <p:nvPr/>
          </p:nvSpPr>
          <p:spPr bwMode="auto">
            <a:xfrm>
              <a:off x="2352" y="1599"/>
              <a:ext cx="3168" cy="257"/>
            </a:xfrm>
            <a:prstGeom prst="roundRect">
              <a:avLst>
                <a:gd name="adj" fmla="val 16667"/>
              </a:avLst>
            </a:prstGeom>
            <a:solidFill>
              <a:schemeClr val="accent1"/>
            </a:solidFill>
            <a:ln w="12700">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03435" name="AutoShape 29"/>
            <p:cNvSpPr>
              <a:spLocks noChangeArrowheads="1"/>
            </p:cNvSpPr>
            <p:nvPr/>
          </p:nvSpPr>
          <p:spPr bwMode="auto">
            <a:xfrm>
              <a:off x="2354" y="1158"/>
              <a:ext cx="3164" cy="322"/>
            </a:xfrm>
            <a:prstGeom prst="roundRect">
              <a:avLst>
                <a:gd name="adj" fmla="val 16667"/>
              </a:avLst>
            </a:prstGeom>
            <a:solidFill>
              <a:srgbClr val="CCFF33"/>
            </a:solidFill>
            <a:ln w="12700">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ko-KR" altLang="en-US" sz="2400">
                <a:latin typeface="Verdana" panose="020B0604030504040204" pitchFamily="34" charset="0"/>
                <a:ea typeface="Gulim" pitchFamily="34" charset="-127"/>
              </a:endParaRPr>
            </a:p>
          </p:txBody>
        </p:sp>
        <p:sp>
          <p:nvSpPr>
            <p:cNvPr id="103436" name="AutoShape 30"/>
            <p:cNvSpPr>
              <a:spLocks noChangeArrowheads="1"/>
            </p:cNvSpPr>
            <p:nvPr/>
          </p:nvSpPr>
          <p:spPr bwMode="auto">
            <a:xfrm>
              <a:off x="2352" y="2007"/>
              <a:ext cx="3168" cy="257"/>
            </a:xfrm>
            <a:prstGeom prst="roundRect">
              <a:avLst>
                <a:gd name="adj" fmla="val 16667"/>
              </a:avLst>
            </a:prstGeom>
            <a:solidFill>
              <a:srgbClr val="FF00FF"/>
            </a:solidFill>
            <a:ln w="12700">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03437" name="AutoShape 31"/>
            <p:cNvSpPr>
              <a:spLocks noChangeArrowheads="1"/>
            </p:cNvSpPr>
            <p:nvPr/>
          </p:nvSpPr>
          <p:spPr bwMode="auto">
            <a:xfrm>
              <a:off x="2352" y="2415"/>
              <a:ext cx="3168" cy="257"/>
            </a:xfrm>
            <a:prstGeom prst="roundRect">
              <a:avLst>
                <a:gd name="adj" fmla="val 16667"/>
              </a:avLst>
            </a:prstGeom>
            <a:solidFill>
              <a:srgbClr val="FFFF66"/>
            </a:solidFill>
            <a:ln w="12700">
              <a:solidFill>
                <a:schemeClr val="tx1"/>
              </a:solidFill>
              <a:round/>
              <a:headEnd/>
              <a:tailEnd/>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03438" name="Text Box 32"/>
            <p:cNvSpPr txBox="1">
              <a:spLocks noChangeArrowheads="1"/>
            </p:cNvSpPr>
            <p:nvPr/>
          </p:nvSpPr>
          <p:spPr bwMode="auto">
            <a:xfrm>
              <a:off x="4493" y="3003"/>
              <a:ext cx="132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000" i="1">
                  <a:latin typeface="Calibri" panose="020F0502020204030204" pitchFamily="34" charset="0"/>
                  <a:ea typeface="Gulim" pitchFamily="34" charset="-127"/>
                  <a:cs typeface="Calibri" panose="020F0502020204030204" pitchFamily="34" charset="0"/>
                </a:rPr>
                <a:t>Vector Instruction</a:t>
              </a:r>
            </a:p>
          </p:txBody>
        </p:sp>
        <p:sp>
          <p:nvSpPr>
            <p:cNvPr id="103439" name="AutoShape 33"/>
            <p:cNvSpPr>
              <a:spLocks noChangeArrowheads="1"/>
            </p:cNvSpPr>
            <p:nvPr/>
          </p:nvSpPr>
          <p:spPr bwMode="auto">
            <a:xfrm>
              <a:off x="2692" y="1208"/>
              <a:ext cx="365" cy="257"/>
            </a:xfrm>
            <a:prstGeom prst="roundRect">
              <a:avLst>
                <a:gd name="adj" fmla="val 16667"/>
              </a:avLst>
            </a:prstGeom>
            <a:solidFill>
              <a:schemeClr val="hlink"/>
            </a:solidFill>
            <a:ln w="3175">
              <a:solidFill>
                <a:schemeClr val="tx1"/>
              </a:solidFill>
              <a:round/>
              <a:headEnd/>
              <a:tailEnd/>
            </a:ln>
          </p:spPr>
          <p:txBody>
            <a:bodyPr wrap="non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a:solidFill>
                    <a:schemeClr val="bg1"/>
                  </a:solidFill>
                  <a:latin typeface="Calibri" panose="020F0502020204030204" pitchFamily="34" charset="0"/>
                  <a:ea typeface="Gulim" pitchFamily="34" charset="-127"/>
                  <a:cs typeface="Calibri" panose="020F0502020204030204" pitchFamily="34" charset="0"/>
                </a:rPr>
                <a:t>load</a:t>
              </a:r>
            </a:p>
          </p:txBody>
        </p:sp>
        <p:sp>
          <p:nvSpPr>
            <p:cNvPr id="103440" name="AutoShape 34"/>
            <p:cNvSpPr>
              <a:spLocks noChangeArrowheads="1"/>
            </p:cNvSpPr>
            <p:nvPr/>
          </p:nvSpPr>
          <p:spPr bwMode="auto">
            <a:xfrm>
              <a:off x="3268" y="1592"/>
              <a:ext cx="365" cy="257"/>
            </a:xfrm>
            <a:prstGeom prst="roundRect">
              <a:avLst>
                <a:gd name="adj" fmla="val 16667"/>
              </a:avLst>
            </a:prstGeom>
            <a:solidFill>
              <a:schemeClr val="hlink"/>
            </a:solidFill>
            <a:ln w="3175">
              <a:solidFill>
                <a:schemeClr val="tx1"/>
              </a:solidFill>
              <a:round/>
              <a:headEnd/>
              <a:tailEnd/>
            </a:ln>
          </p:spPr>
          <p:txBody>
            <a:bodyPr wrap="non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a:solidFill>
                    <a:schemeClr val="bg1"/>
                  </a:solidFill>
                  <a:latin typeface="Calibri" panose="020F0502020204030204" pitchFamily="34" charset="0"/>
                  <a:ea typeface="Gulim" pitchFamily="34" charset="-127"/>
                  <a:cs typeface="Calibri" panose="020F0502020204030204" pitchFamily="34" charset="0"/>
                </a:rPr>
                <a:t>load</a:t>
              </a:r>
            </a:p>
          </p:txBody>
        </p:sp>
        <p:sp>
          <p:nvSpPr>
            <p:cNvPr id="103441" name="AutoShape 35"/>
            <p:cNvSpPr>
              <a:spLocks noChangeArrowheads="1"/>
            </p:cNvSpPr>
            <p:nvPr/>
          </p:nvSpPr>
          <p:spPr bwMode="auto">
            <a:xfrm>
              <a:off x="2930" y="2024"/>
              <a:ext cx="320" cy="257"/>
            </a:xfrm>
            <a:prstGeom prst="roundRect">
              <a:avLst>
                <a:gd name="adj" fmla="val 16667"/>
              </a:avLst>
            </a:prstGeom>
            <a:solidFill>
              <a:schemeClr val="hlink"/>
            </a:solidFill>
            <a:ln w="3175">
              <a:solidFill>
                <a:schemeClr val="tx1"/>
              </a:solidFill>
              <a:round/>
              <a:headEnd/>
              <a:tailEnd/>
            </a:ln>
          </p:spPr>
          <p:txBody>
            <a:bodyPr wrap="non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a:solidFill>
                    <a:schemeClr val="bg1"/>
                  </a:solidFill>
                  <a:latin typeface="Calibri" panose="020F0502020204030204" pitchFamily="34" charset="0"/>
                  <a:ea typeface="Gulim" pitchFamily="34" charset="-127"/>
                  <a:cs typeface="Calibri" panose="020F0502020204030204" pitchFamily="34" charset="0"/>
                </a:rPr>
                <a:t>add</a:t>
              </a:r>
            </a:p>
          </p:txBody>
        </p:sp>
        <p:sp>
          <p:nvSpPr>
            <p:cNvPr id="103442" name="AutoShape 36"/>
            <p:cNvSpPr>
              <a:spLocks noChangeArrowheads="1"/>
            </p:cNvSpPr>
            <p:nvPr/>
          </p:nvSpPr>
          <p:spPr bwMode="auto">
            <a:xfrm>
              <a:off x="2899" y="2408"/>
              <a:ext cx="431" cy="257"/>
            </a:xfrm>
            <a:prstGeom prst="roundRect">
              <a:avLst>
                <a:gd name="adj" fmla="val 16667"/>
              </a:avLst>
            </a:prstGeom>
            <a:solidFill>
              <a:schemeClr val="hlink"/>
            </a:solidFill>
            <a:ln w="3175">
              <a:solidFill>
                <a:schemeClr val="tx1"/>
              </a:solidFill>
              <a:round/>
              <a:headEnd/>
              <a:tailEnd/>
            </a:ln>
          </p:spPr>
          <p:txBody>
            <a:bodyPr wrap="non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a:solidFill>
                    <a:schemeClr val="bg1"/>
                  </a:solidFill>
                  <a:latin typeface="Calibri" panose="020F0502020204030204" pitchFamily="34" charset="0"/>
                  <a:ea typeface="Gulim" pitchFamily="34" charset="-127"/>
                  <a:cs typeface="Calibri" panose="020F0502020204030204" pitchFamily="34" charset="0"/>
                </a:rPr>
                <a:t>store</a:t>
              </a:r>
            </a:p>
          </p:txBody>
        </p:sp>
        <p:sp>
          <p:nvSpPr>
            <p:cNvPr id="103443" name="Line 37"/>
            <p:cNvSpPr>
              <a:spLocks noChangeShapeType="1"/>
            </p:cNvSpPr>
            <p:nvPr/>
          </p:nvSpPr>
          <p:spPr bwMode="auto">
            <a:xfrm>
              <a:off x="2880" y="1488"/>
              <a:ext cx="144" cy="528"/>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444" name="Line 38"/>
            <p:cNvSpPr>
              <a:spLocks noChangeShapeType="1"/>
            </p:cNvSpPr>
            <p:nvPr/>
          </p:nvSpPr>
          <p:spPr bwMode="auto">
            <a:xfrm flipH="1">
              <a:off x="3168" y="1872"/>
              <a:ext cx="144"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445" name="Line 39"/>
            <p:cNvSpPr>
              <a:spLocks noChangeShapeType="1"/>
            </p:cNvSpPr>
            <p:nvPr/>
          </p:nvSpPr>
          <p:spPr bwMode="auto">
            <a:xfrm>
              <a:off x="3120" y="2304"/>
              <a:ext cx="0"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446" name="AutoShape 40"/>
            <p:cNvSpPr>
              <a:spLocks noChangeArrowheads="1"/>
            </p:cNvSpPr>
            <p:nvPr/>
          </p:nvSpPr>
          <p:spPr bwMode="auto">
            <a:xfrm>
              <a:off x="3892" y="1208"/>
              <a:ext cx="365" cy="257"/>
            </a:xfrm>
            <a:prstGeom prst="roundRect">
              <a:avLst>
                <a:gd name="adj" fmla="val 16667"/>
              </a:avLst>
            </a:prstGeom>
            <a:solidFill>
              <a:schemeClr val="accent2"/>
            </a:solidFill>
            <a:ln w="3175">
              <a:solidFill>
                <a:schemeClr val="tx1"/>
              </a:solidFill>
              <a:round/>
              <a:headEnd/>
              <a:tailEnd/>
            </a:ln>
          </p:spPr>
          <p:txBody>
            <a:bodyPr wrap="non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a:solidFill>
                    <a:schemeClr val="bg1"/>
                  </a:solidFill>
                  <a:latin typeface="Calibri" panose="020F0502020204030204" pitchFamily="34" charset="0"/>
                  <a:ea typeface="Gulim" pitchFamily="34" charset="-127"/>
                  <a:cs typeface="Calibri" panose="020F0502020204030204" pitchFamily="34" charset="0"/>
                </a:rPr>
                <a:t>load</a:t>
              </a:r>
            </a:p>
          </p:txBody>
        </p:sp>
        <p:sp>
          <p:nvSpPr>
            <p:cNvPr id="103447" name="AutoShape 41"/>
            <p:cNvSpPr>
              <a:spLocks noChangeArrowheads="1"/>
            </p:cNvSpPr>
            <p:nvPr/>
          </p:nvSpPr>
          <p:spPr bwMode="auto">
            <a:xfrm>
              <a:off x="4468" y="1592"/>
              <a:ext cx="365" cy="257"/>
            </a:xfrm>
            <a:prstGeom prst="roundRect">
              <a:avLst>
                <a:gd name="adj" fmla="val 16667"/>
              </a:avLst>
            </a:prstGeom>
            <a:solidFill>
              <a:schemeClr val="accent2"/>
            </a:solidFill>
            <a:ln w="3175">
              <a:solidFill>
                <a:schemeClr val="tx1"/>
              </a:solidFill>
              <a:round/>
              <a:headEnd/>
              <a:tailEnd/>
            </a:ln>
          </p:spPr>
          <p:txBody>
            <a:bodyPr wrap="non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a:solidFill>
                    <a:schemeClr val="bg1"/>
                  </a:solidFill>
                  <a:latin typeface="Calibri" panose="020F0502020204030204" pitchFamily="34" charset="0"/>
                  <a:ea typeface="Gulim" pitchFamily="34" charset="-127"/>
                  <a:cs typeface="Calibri" panose="020F0502020204030204" pitchFamily="34" charset="0"/>
                </a:rPr>
                <a:t>load</a:t>
              </a:r>
            </a:p>
          </p:txBody>
        </p:sp>
        <p:sp>
          <p:nvSpPr>
            <p:cNvPr id="103448" name="AutoShape 42"/>
            <p:cNvSpPr>
              <a:spLocks noChangeArrowheads="1"/>
            </p:cNvSpPr>
            <p:nvPr/>
          </p:nvSpPr>
          <p:spPr bwMode="auto">
            <a:xfrm>
              <a:off x="4130" y="2024"/>
              <a:ext cx="320" cy="257"/>
            </a:xfrm>
            <a:prstGeom prst="roundRect">
              <a:avLst>
                <a:gd name="adj" fmla="val 16667"/>
              </a:avLst>
            </a:prstGeom>
            <a:solidFill>
              <a:schemeClr val="accent2"/>
            </a:solidFill>
            <a:ln w="3175">
              <a:solidFill>
                <a:schemeClr val="tx1"/>
              </a:solidFill>
              <a:round/>
              <a:headEnd/>
              <a:tailEnd/>
            </a:ln>
          </p:spPr>
          <p:txBody>
            <a:bodyPr wrap="non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a:solidFill>
                    <a:schemeClr val="bg1"/>
                  </a:solidFill>
                  <a:latin typeface="Calibri" panose="020F0502020204030204" pitchFamily="34" charset="0"/>
                  <a:ea typeface="Gulim" pitchFamily="34" charset="-127"/>
                  <a:cs typeface="Calibri" panose="020F0502020204030204" pitchFamily="34" charset="0"/>
                </a:rPr>
                <a:t>add</a:t>
              </a:r>
            </a:p>
          </p:txBody>
        </p:sp>
        <p:sp>
          <p:nvSpPr>
            <p:cNvPr id="103449" name="AutoShape 43"/>
            <p:cNvSpPr>
              <a:spLocks noChangeArrowheads="1"/>
            </p:cNvSpPr>
            <p:nvPr/>
          </p:nvSpPr>
          <p:spPr bwMode="auto">
            <a:xfrm>
              <a:off x="4099" y="2408"/>
              <a:ext cx="431" cy="257"/>
            </a:xfrm>
            <a:prstGeom prst="roundRect">
              <a:avLst>
                <a:gd name="adj" fmla="val 16667"/>
              </a:avLst>
            </a:prstGeom>
            <a:solidFill>
              <a:schemeClr val="accent2"/>
            </a:solidFill>
            <a:ln w="3175">
              <a:solidFill>
                <a:schemeClr val="tx1"/>
              </a:solidFill>
              <a:round/>
              <a:headEnd/>
              <a:tailEnd/>
            </a:ln>
          </p:spPr>
          <p:txBody>
            <a:bodyPr wrap="non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a:solidFill>
                    <a:schemeClr val="bg1"/>
                  </a:solidFill>
                  <a:latin typeface="Calibri" panose="020F0502020204030204" pitchFamily="34" charset="0"/>
                  <a:ea typeface="Gulim" pitchFamily="34" charset="-127"/>
                  <a:cs typeface="Calibri" panose="020F0502020204030204" pitchFamily="34" charset="0"/>
                </a:rPr>
                <a:t>store</a:t>
              </a:r>
            </a:p>
          </p:txBody>
        </p:sp>
        <p:sp>
          <p:nvSpPr>
            <p:cNvPr id="103450" name="Line 44"/>
            <p:cNvSpPr>
              <a:spLocks noChangeShapeType="1"/>
            </p:cNvSpPr>
            <p:nvPr/>
          </p:nvSpPr>
          <p:spPr bwMode="auto">
            <a:xfrm>
              <a:off x="4032" y="1488"/>
              <a:ext cx="192" cy="528"/>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451" name="Line 45"/>
            <p:cNvSpPr>
              <a:spLocks noChangeShapeType="1"/>
            </p:cNvSpPr>
            <p:nvPr/>
          </p:nvSpPr>
          <p:spPr bwMode="auto">
            <a:xfrm flipH="1">
              <a:off x="4368" y="1872"/>
              <a:ext cx="144"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452" name="Line 46"/>
            <p:cNvSpPr>
              <a:spLocks noChangeShapeType="1"/>
            </p:cNvSpPr>
            <p:nvPr/>
          </p:nvSpPr>
          <p:spPr bwMode="auto">
            <a:xfrm>
              <a:off x="4320" y="2304"/>
              <a:ext cx="0"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453" name="AutoShape 47"/>
            <p:cNvSpPr>
              <a:spLocks noChangeArrowheads="1"/>
            </p:cNvSpPr>
            <p:nvPr/>
          </p:nvSpPr>
          <p:spPr bwMode="auto">
            <a:xfrm>
              <a:off x="2496" y="1839"/>
              <a:ext cx="1248" cy="257"/>
            </a:xfrm>
            <a:prstGeom prst="roundRect">
              <a:avLst>
                <a:gd name="adj" fmla="val 16667"/>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03454" name="AutoShape 48"/>
            <p:cNvSpPr>
              <a:spLocks noChangeArrowheads="1"/>
            </p:cNvSpPr>
            <p:nvPr/>
          </p:nvSpPr>
          <p:spPr bwMode="auto">
            <a:xfrm>
              <a:off x="3744" y="1839"/>
              <a:ext cx="1248" cy="257"/>
            </a:xfrm>
            <a:prstGeom prst="roundRect">
              <a:avLst>
                <a:gd name="adj" fmla="val 16667"/>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03455" name="Text Box 49"/>
            <p:cNvSpPr txBox="1">
              <a:spLocks noChangeArrowheads="1"/>
            </p:cNvSpPr>
            <p:nvPr/>
          </p:nvSpPr>
          <p:spPr bwMode="auto">
            <a:xfrm>
              <a:off x="2544" y="2784"/>
              <a:ext cx="6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a:latin typeface="Calibri" panose="020F0502020204030204" pitchFamily="34" charset="0"/>
                  <a:ea typeface="Gulim" pitchFamily="34" charset="-127"/>
                  <a:cs typeface="Calibri" panose="020F0502020204030204" pitchFamily="34" charset="0"/>
                </a:rPr>
                <a:t>Iter. 1</a:t>
              </a:r>
            </a:p>
          </p:txBody>
        </p:sp>
        <p:sp>
          <p:nvSpPr>
            <p:cNvPr id="103456" name="Text Box 50"/>
            <p:cNvSpPr txBox="1">
              <a:spLocks noChangeArrowheads="1"/>
            </p:cNvSpPr>
            <p:nvPr/>
          </p:nvSpPr>
          <p:spPr bwMode="auto">
            <a:xfrm>
              <a:off x="3792" y="2784"/>
              <a:ext cx="6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a:latin typeface="Calibri" panose="020F0502020204030204" pitchFamily="34" charset="0"/>
                  <a:ea typeface="Gulim" pitchFamily="34" charset="-127"/>
                  <a:cs typeface="Calibri" panose="020F0502020204030204" pitchFamily="34" charset="0"/>
                </a:rPr>
                <a:t>Iter. 2</a:t>
              </a:r>
            </a:p>
          </p:txBody>
        </p:sp>
        <p:sp>
          <p:nvSpPr>
            <p:cNvPr id="103457" name="Text Box 51"/>
            <p:cNvSpPr txBox="1">
              <a:spLocks noChangeArrowheads="1"/>
            </p:cNvSpPr>
            <p:nvPr/>
          </p:nvSpPr>
          <p:spPr bwMode="auto">
            <a:xfrm>
              <a:off x="4051" y="843"/>
              <a:ext cx="13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i="1">
                  <a:latin typeface="Calibri" panose="020F0502020204030204" pitchFamily="34" charset="0"/>
                  <a:ea typeface="Gulim" pitchFamily="34" charset="-127"/>
                  <a:cs typeface="Calibri" panose="020F0502020204030204" pitchFamily="34" charset="0"/>
                </a:rPr>
                <a:t>Vectorized Code</a:t>
              </a:r>
            </a:p>
          </p:txBody>
        </p:sp>
        <p:sp>
          <p:nvSpPr>
            <p:cNvPr id="103458" name="Line 52"/>
            <p:cNvSpPr>
              <a:spLocks noChangeShapeType="1"/>
            </p:cNvSpPr>
            <p:nvPr/>
          </p:nvSpPr>
          <p:spPr bwMode="auto">
            <a:xfrm>
              <a:off x="5088" y="2688"/>
              <a:ext cx="96" cy="3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459" name="Line 53"/>
            <p:cNvSpPr>
              <a:spLocks noChangeShapeType="1"/>
            </p:cNvSpPr>
            <p:nvPr/>
          </p:nvSpPr>
          <p:spPr bwMode="auto">
            <a:xfrm>
              <a:off x="2208" y="1488"/>
              <a:ext cx="0" cy="10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03460" name="Text Box 54"/>
            <p:cNvSpPr txBox="1">
              <a:spLocks noChangeArrowheads="1"/>
            </p:cNvSpPr>
            <p:nvPr/>
          </p:nvSpPr>
          <p:spPr bwMode="auto">
            <a:xfrm rot="-5400000">
              <a:off x="1820" y="1815"/>
              <a:ext cx="5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ko-KR" sz="2400" i="1">
                  <a:latin typeface="Calibri" panose="020F0502020204030204" pitchFamily="34" charset="0"/>
                  <a:ea typeface="Gulim" pitchFamily="34" charset="-127"/>
                  <a:cs typeface="Calibri" panose="020F0502020204030204" pitchFamily="34" charset="0"/>
                </a:rPr>
                <a:t>Time</a:t>
              </a:r>
            </a:p>
          </p:txBody>
        </p:sp>
        <p:sp>
          <p:nvSpPr>
            <p:cNvPr id="103461" name="Line 55"/>
            <p:cNvSpPr>
              <a:spLocks noChangeShapeType="1"/>
            </p:cNvSpPr>
            <p:nvPr/>
          </p:nvSpPr>
          <p:spPr bwMode="auto">
            <a:xfrm>
              <a:off x="5088" y="1776"/>
              <a:ext cx="336" cy="0"/>
            </a:xfrm>
            <a:prstGeom prst="line">
              <a:avLst/>
            </a:prstGeom>
            <a:noFill/>
            <a:ln w="76200">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Tree>
    <p:extLst>
      <p:ext uri="{BB962C8B-B14F-4D97-AF65-F5344CB8AC3E}">
        <p14:creationId xmlns:p14="http://schemas.microsoft.com/office/powerpoint/2010/main" val="433914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58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8874"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p:txBody>
          <a:bodyPr/>
          <a:lstStyle/>
          <a:p>
            <a:r>
              <a:rPr lang="en-US" altLang="zh-CN" sz="3200" b="1">
                <a:solidFill>
                  <a:srgbClr val="FF0000"/>
                </a:solidFill>
              </a:rPr>
              <a:t>Vector/SIMD Processing Summary</a:t>
            </a:r>
            <a:endParaRPr lang="zh-CN" altLang="en-US" sz="3200" b="1">
              <a:solidFill>
                <a:srgbClr val="FF0000"/>
              </a:solidFill>
            </a:endParaRPr>
          </a:p>
        </p:txBody>
      </p:sp>
      <p:sp>
        <p:nvSpPr>
          <p:cNvPr id="110595" name="内容占位符 2"/>
          <p:cNvSpPr>
            <a:spLocks noGrp="1"/>
          </p:cNvSpPr>
          <p:nvPr>
            <p:ph idx="1"/>
          </p:nvPr>
        </p:nvSpPr>
        <p:spPr>
          <a:xfrm>
            <a:off x="261257" y="1258432"/>
            <a:ext cx="8699863" cy="5051833"/>
          </a:xfrm>
        </p:spPr>
        <p:txBody>
          <a:bodyPr>
            <a:normAutofit lnSpcReduction="10000"/>
          </a:bodyPr>
          <a:lstStyle/>
          <a:p>
            <a:pPr algn="just"/>
            <a:r>
              <a:rPr lang="en-US" altLang="zh-CN" dirty="0"/>
              <a:t>Vector/SIMD </a:t>
            </a:r>
            <a:r>
              <a:rPr lang="zh-CN" altLang="en-US" dirty="0"/>
              <a:t>机器适合挖掘数据级并行</a:t>
            </a:r>
            <a:endParaRPr lang="en-US" altLang="zh-CN" dirty="0"/>
          </a:p>
          <a:p>
            <a:pPr lvl="1"/>
            <a:r>
              <a:rPr lang="zh-CN" altLang="en-US" dirty="0"/>
              <a:t>同样的操作作用于不同的数据元素</a:t>
            </a:r>
            <a:endParaRPr lang="en-US" altLang="zh-CN" dirty="0"/>
          </a:p>
          <a:p>
            <a:pPr lvl="1"/>
            <a:r>
              <a:rPr lang="zh-CN" altLang="en-US" dirty="0"/>
              <a:t>向量内的元素操作独立，可有效提高性能，简化设计</a:t>
            </a:r>
            <a:endParaRPr lang="en-US" altLang="zh-CN" dirty="0"/>
          </a:p>
          <a:p>
            <a:r>
              <a:rPr lang="zh-CN" altLang="en-US" dirty="0"/>
              <a:t>性能的提升受限于代码的向量化</a:t>
            </a:r>
            <a:endParaRPr lang="en-US" altLang="zh-CN" dirty="0"/>
          </a:p>
          <a:p>
            <a:pPr lvl="1"/>
            <a:r>
              <a:rPr lang="zh-CN" altLang="en-US" dirty="0"/>
              <a:t>标量操作限制了向量机的性能</a:t>
            </a:r>
            <a:endParaRPr lang="en-US" altLang="zh-CN" dirty="0"/>
          </a:p>
          <a:p>
            <a:pPr lvl="1"/>
            <a:r>
              <a:rPr lang="en-US" altLang="zh-CN" dirty="0">
                <a:latin typeface="Cambria Math" panose="02040503050406030204" pitchFamily="18" charset="0"/>
              </a:rPr>
              <a:t>Amdahl’s Law</a:t>
            </a:r>
          </a:p>
          <a:p>
            <a:r>
              <a:rPr lang="zh-CN" altLang="en-US" dirty="0"/>
              <a:t> 很多</a:t>
            </a:r>
            <a:r>
              <a:rPr lang="en-US" altLang="zh-CN" dirty="0"/>
              <a:t>ISA</a:t>
            </a:r>
            <a:r>
              <a:rPr lang="zh-CN" altLang="en-US" dirty="0"/>
              <a:t>包含</a:t>
            </a:r>
            <a:r>
              <a:rPr lang="en-US" altLang="zh-CN" dirty="0"/>
              <a:t>SIMD</a:t>
            </a:r>
            <a:r>
              <a:rPr lang="zh-CN" altLang="en-US" dirty="0"/>
              <a:t>操作指令</a:t>
            </a:r>
            <a:endParaRPr lang="en-US" altLang="zh-CN" dirty="0"/>
          </a:p>
          <a:p>
            <a:pPr lvl="1"/>
            <a:r>
              <a:rPr lang="en-US" altLang="zh-CN" dirty="0">
                <a:latin typeface="Cambria Math" panose="02040503050406030204" pitchFamily="18" charset="0"/>
              </a:rPr>
              <a:t>Intel MMX/</a:t>
            </a:r>
            <a:r>
              <a:rPr lang="en-US" altLang="zh-CN" dirty="0" err="1">
                <a:latin typeface="Cambria Math" panose="02040503050406030204" pitchFamily="18" charset="0"/>
              </a:rPr>
              <a:t>SSEn</a:t>
            </a:r>
            <a:r>
              <a:rPr lang="en-US" altLang="zh-CN" dirty="0">
                <a:latin typeface="Cambria Math" panose="02040503050406030204" pitchFamily="18" charset="0"/>
              </a:rPr>
              <a:t>/AVX, PowerPC </a:t>
            </a:r>
            <a:r>
              <a:rPr lang="en-US" altLang="zh-CN" dirty="0" err="1">
                <a:latin typeface="Cambria Math" panose="02040503050406030204" pitchFamily="18" charset="0"/>
              </a:rPr>
              <a:t>AltiVec</a:t>
            </a:r>
            <a:r>
              <a:rPr lang="en-US" altLang="zh-CN" dirty="0">
                <a:latin typeface="Cambria Math" panose="02040503050406030204" pitchFamily="18" charset="0"/>
              </a:rPr>
              <a:t>, ARM Advanced SIMD</a:t>
            </a:r>
          </a:p>
          <a:p>
            <a:endParaRPr lang="zh-CN" altLang="en-US" dirty="0"/>
          </a:p>
        </p:txBody>
      </p:sp>
      <p:sp>
        <p:nvSpPr>
          <p:cNvPr id="4" name="日期占位符 3"/>
          <p:cNvSpPr>
            <a:spLocks noGrp="1"/>
          </p:cNvSpPr>
          <p:nvPr>
            <p:ph type="dt" sz="half" idx="10"/>
          </p:nvPr>
        </p:nvSpPr>
        <p:spPr/>
        <p:txBody>
          <a:bodyPr/>
          <a:lstStyle/>
          <a:p>
            <a:pPr>
              <a:defRPr/>
            </a:pPr>
            <a:fld id="{F107B4FD-4BDB-4D53-8758-DBFE66651BBE}" type="datetime1">
              <a:rPr lang="en-US" altLang="zh-CN" smtClean="0"/>
              <a:t>4/21/20</a:t>
            </a:fld>
            <a:endParaRPr lang="zh-CN" altLang="en-US"/>
          </a:p>
        </p:txBody>
      </p:sp>
      <p:sp>
        <p:nvSpPr>
          <p:cNvPr id="5" name="页脚占位符 4"/>
          <p:cNvSpPr>
            <a:spLocks noGrp="1"/>
          </p:cNvSpPr>
          <p:nvPr>
            <p:ph type="ftr" sz="quarter" idx="11"/>
          </p:nvPr>
        </p:nvSpPr>
        <p:spPr/>
        <p:txBody>
          <a:bodyPr/>
          <a:lstStyle/>
          <a:p>
            <a:pPr>
              <a:defRPr/>
            </a:pPr>
            <a:r>
              <a:rPr lang="zh-CN" altLang="en-US"/>
              <a:t>中国科学技术大学</a:t>
            </a:r>
          </a:p>
        </p:txBody>
      </p:sp>
      <p:sp>
        <p:nvSpPr>
          <p:cNvPr id="1105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EACE7A3A-4EA9-4E48-B36D-E27E24124354}"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58</a:t>
            </a:fld>
            <a:endParaRPr lang="zh-CN" altLang="en-US" sz="120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901501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normAutofit/>
          </a:bodyPr>
          <a:lstStyle/>
          <a:p>
            <a:r>
              <a:rPr lang="en-US" altLang="zh-CN" b="1">
                <a:solidFill>
                  <a:srgbClr val="FF0000"/>
                </a:solidFill>
              </a:rPr>
              <a:t>Array vs. Vector Processors</a:t>
            </a:r>
            <a:endParaRPr lang="zh-CN" altLang="en-US" b="1">
              <a:solidFill>
                <a:srgbClr val="FF0000"/>
              </a:solidFill>
            </a:endParaRPr>
          </a:p>
        </p:txBody>
      </p:sp>
      <p:sp>
        <p:nvSpPr>
          <p:cNvPr id="4" name="日期占位符 3"/>
          <p:cNvSpPr>
            <a:spLocks noGrp="1"/>
          </p:cNvSpPr>
          <p:nvPr>
            <p:ph type="dt" sz="half" idx="10"/>
          </p:nvPr>
        </p:nvSpPr>
        <p:spPr/>
        <p:txBody>
          <a:bodyPr/>
          <a:lstStyle/>
          <a:p>
            <a:pPr>
              <a:defRPr/>
            </a:pPr>
            <a:fld id="{82C9BB08-7020-4786-947E-3614E9E7069E}" type="datetime1">
              <a:rPr lang="en-US" altLang="zh-CN" smtClean="0"/>
              <a:t>4/21/20</a:t>
            </a:fld>
            <a:endParaRPr lang="zh-CN" altLang="en-US"/>
          </a:p>
        </p:txBody>
      </p:sp>
      <p:sp>
        <p:nvSpPr>
          <p:cNvPr id="5" name="页脚占位符 4"/>
          <p:cNvSpPr>
            <a:spLocks noGrp="1"/>
          </p:cNvSpPr>
          <p:nvPr>
            <p:ph type="ftr" sz="quarter" idx="11"/>
          </p:nvPr>
        </p:nvSpPr>
        <p:spPr/>
        <p:txBody>
          <a:bodyPr/>
          <a:lstStyle/>
          <a:p>
            <a:pPr>
              <a:defRPr/>
            </a:pPr>
            <a:r>
              <a:rPr lang="zh-CN" altLang="en-US"/>
              <a:t>中国科学技术大学</a:t>
            </a:r>
          </a:p>
        </p:txBody>
      </p:sp>
      <p:sp>
        <p:nvSpPr>
          <p:cNvPr id="11162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607EAF47-5C44-4A81-A95C-1A4C7F980CAA}"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59</a:t>
            </a:fld>
            <a:endParaRPr lang="zh-CN" altLang="en-US" sz="1200">
              <a:solidFill>
                <a:srgbClr val="898989"/>
              </a:solidFill>
              <a:latin typeface="Calibri" panose="020F0502020204030204" pitchFamily="34" charset="0"/>
              <a:ea typeface="宋体" panose="02010600030101010101" pitchFamily="2" charset="-122"/>
            </a:endParaRPr>
          </a:p>
        </p:txBody>
      </p:sp>
      <p:pic>
        <p:nvPicPr>
          <p:cNvPr id="111622"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663" y="2133600"/>
            <a:ext cx="8104187"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3"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86100" y="2344738"/>
            <a:ext cx="5807075"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4" name="矩形 1"/>
          <p:cNvSpPr>
            <a:spLocks noChangeArrowheads="1"/>
          </p:cNvSpPr>
          <p:nvPr/>
        </p:nvSpPr>
        <p:spPr bwMode="auto">
          <a:xfrm>
            <a:off x="260350" y="1147763"/>
            <a:ext cx="87582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800" b="1">
                <a:solidFill>
                  <a:srgbClr val="C00000"/>
                </a:solidFill>
              </a:rPr>
              <a:t>Array processor</a:t>
            </a:r>
            <a:r>
              <a:rPr lang="zh-CN" altLang="en-US" sz="1800" b="1">
                <a:solidFill>
                  <a:srgbClr val="C00000"/>
                </a:solidFill>
              </a:rPr>
              <a:t>：</a:t>
            </a:r>
            <a:r>
              <a:rPr lang="zh-CN" altLang="en-US" sz="1800"/>
              <a:t>又称为并行处理机、</a:t>
            </a:r>
            <a:r>
              <a:rPr lang="en-US" altLang="zh-CN" sz="1800"/>
              <a:t>SIMD</a:t>
            </a:r>
            <a:r>
              <a:rPr lang="zh-CN" altLang="en-US" sz="1800"/>
              <a:t>处理器。其核心是一个由</a:t>
            </a:r>
            <a:r>
              <a:rPr lang="zh-CN" altLang="en-US" sz="1800" b="1">
                <a:solidFill>
                  <a:srgbClr val="0036A2"/>
                </a:solidFill>
              </a:rPr>
              <a:t>多个处理单元</a:t>
            </a:r>
            <a:r>
              <a:rPr lang="zh-CN" altLang="en-US" sz="1800"/>
              <a:t>构成的</a:t>
            </a:r>
            <a:r>
              <a:rPr lang="zh-CN" altLang="en-US" sz="1800" b="1">
                <a:solidFill>
                  <a:srgbClr val="0036A2"/>
                </a:solidFill>
              </a:rPr>
              <a:t>阵列</a:t>
            </a:r>
            <a:r>
              <a:rPr lang="zh-CN" altLang="en-US" sz="1800"/>
              <a:t>，用</a:t>
            </a:r>
            <a:r>
              <a:rPr lang="zh-CN" altLang="en-US" sz="1800" b="1">
                <a:solidFill>
                  <a:srgbClr val="0036A2"/>
                </a:solidFill>
              </a:rPr>
              <a:t>单一的控制部件</a:t>
            </a:r>
            <a:r>
              <a:rPr lang="zh-CN" altLang="en-US" sz="1800"/>
              <a:t>来控制多个处理单元对</a:t>
            </a:r>
            <a:r>
              <a:rPr lang="zh-CN" altLang="en-US" sz="1800" b="1">
                <a:solidFill>
                  <a:srgbClr val="0036A2"/>
                </a:solidFill>
              </a:rPr>
              <a:t>各自的数据</a:t>
            </a:r>
            <a:r>
              <a:rPr lang="zh-CN" altLang="en-US" sz="1800"/>
              <a:t>进行</a:t>
            </a:r>
            <a:r>
              <a:rPr lang="zh-CN" altLang="en-US" sz="1800" b="1">
                <a:solidFill>
                  <a:srgbClr val="0036A2"/>
                </a:solidFill>
              </a:rPr>
              <a:t>相同的运算</a:t>
            </a:r>
            <a:r>
              <a:rPr lang="zh-CN" altLang="en-US" sz="1800"/>
              <a:t>和操作。</a:t>
            </a:r>
          </a:p>
        </p:txBody>
      </p:sp>
    </p:spTree>
    <p:extLst>
      <p:ext uri="{BB962C8B-B14F-4D97-AF65-F5344CB8AC3E}">
        <p14:creationId xmlns:p14="http://schemas.microsoft.com/office/powerpoint/2010/main" val="267206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3"/>
          <p:cNvSpPr>
            <a:spLocks noGrp="1"/>
          </p:cNvSpPr>
          <p:nvPr>
            <p:ph type="title"/>
          </p:nvPr>
        </p:nvSpPr>
        <p:spPr/>
        <p:txBody>
          <a:bodyPr/>
          <a:lstStyle/>
          <a:p>
            <a:r>
              <a:rPr lang="zh-CN" altLang="en-US"/>
              <a:t>系统结构的</a:t>
            </a:r>
            <a:r>
              <a:rPr lang="en-US" altLang="zh-CN"/>
              <a:t>Flynn</a:t>
            </a:r>
            <a:r>
              <a:rPr lang="zh-CN" altLang="en-US"/>
              <a:t>分类</a:t>
            </a:r>
            <a:r>
              <a:rPr lang="en-US" altLang="zh-CN"/>
              <a:t> (1966)</a:t>
            </a:r>
            <a:endParaRPr lang="zh-CN" altLang="en-US"/>
          </a:p>
        </p:txBody>
      </p:sp>
      <p:sp>
        <p:nvSpPr>
          <p:cNvPr id="60419" name="内容占位符 4"/>
          <p:cNvSpPr>
            <a:spLocks noGrp="1"/>
          </p:cNvSpPr>
          <p:nvPr>
            <p:ph idx="1"/>
          </p:nvPr>
        </p:nvSpPr>
        <p:spPr/>
        <p:txBody>
          <a:bodyPr>
            <a:normAutofit fontScale="70000" lnSpcReduction="20000"/>
          </a:bodyPr>
          <a:lstStyle/>
          <a:p>
            <a:r>
              <a:rPr lang="en-US" altLang="zh-CN" dirty="0"/>
              <a:t>SISD: Single instruction stream, single data stream </a:t>
            </a:r>
          </a:p>
          <a:p>
            <a:pPr lvl="1"/>
            <a:r>
              <a:rPr lang="zh-CN" altLang="en-US" dirty="0"/>
              <a:t>单处理器模式</a:t>
            </a:r>
            <a:endParaRPr lang="en-US" altLang="zh-CN" dirty="0"/>
          </a:p>
          <a:p>
            <a:r>
              <a:rPr lang="en-US" altLang="zh-CN" dirty="0"/>
              <a:t>SIMD: Single instruction stream, multiple data streams</a:t>
            </a:r>
          </a:p>
          <a:p>
            <a:pPr lvl="1"/>
            <a:r>
              <a:rPr lang="zh-CN" altLang="en-US" dirty="0"/>
              <a:t>相同的指令作用在不同的数据</a:t>
            </a:r>
            <a:endParaRPr lang="en-US" altLang="zh-CN" dirty="0"/>
          </a:p>
          <a:p>
            <a:pPr lvl="1"/>
            <a:r>
              <a:rPr lang="zh-CN" altLang="en-US" dirty="0"/>
              <a:t>可用来挖掘数据级并行</a:t>
            </a:r>
            <a:r>
              <a:rPr lang="en-US" altLang="zh-CN" dirty="0"/>
              <a:t>(Data Level Parallelism)</a:t>
            </a:r>
          </a:p>
          <a:p>
            <a:pPr lvl="1"/>
            <a:r>
              <a:rPr lang="en-US" altLang="zh-CN" dirty="0"/>
              <a:t> </a:t>
            </a:r>
            <a:r>
              <a:rPr lang="zh-CN" altLang="en-US" dirty="0"/>
              <a:t>如：</a:t>
            </a:r>
            <a:r>
              <a:rPr lang="en-US" altLang="zh-CN" dirty="0"/>
              <a:t>Vector processors, SIMD instructions, and Graphics processing units </a:t>
            </a:r>
          </a:p>
          <a:p>
            <a:r>
              <a:rPr lang="en-US" altLang="zh-CN" dirty="0"/>
              <a:t>MISD: Multiple instruction streams, single data stream</a:t>
            </a:r>
          </a:p>
          <a:p>
            <a:pPr lvl="1"/>
            <a:r>
              <a:rPr lang="en-US" altLang="zh-CN" dirty="0"/>
              <a:t>No commercial implementation</a:t>
            </a:r>
          </a:p>
          <a:p>
            <a:r>
              <a:rPr lang="en-US" altLang="zh-CN" dirty="0"/>
              <a:t>MIMD: Multiple instruction streams, multiple data streams</a:t>
            </a:r>
          </a:p>
          <a:p>
            <a:pPr lvl="1"/>
            <a:r>
              <a:rPr lang="zh-CN" altLang="en-US" dirty="0"/>
              <a:t>通用性最强的一种结构，可用来挖掘线程级并行、数据级并行</a:t>
            </a:r>
            <a:r>
              <a:rPr lang="en-US" altLang="zh-CN" dirty="0"/>
              <a:t>…..</a:t>
            </a:r>
          </a:p>
          <a:p>
            <a:pPr lvl="1"/>
            <a:r>
              <a:rPr lang="en-US" altLang="zh-CN" dirty="0"/>
              <a:t> </a:t>
            </a:r>
            <a:r>
              <a:rPr lang="zh-CN" altLang="en-US" dirty="0"/>
              <a:t>组织方式可以是松耦合方式也可以是紧耦合方式</a:t>
            </a:r>
          </a:p>
        </p:txBody>
      </p:sp>
    </p:spTree>
    <p:extLst>
      <p:ext uri="{BB962C8B-B14F-4D97-AF65-F5344CB8AC3E}">
        <p14:creationId xmlns:p14="http://schemas.microsoft.com/office/powerpoint/2010/main" val="41127036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p:txBody>
          <a:bodyPr/>
          <a:lstStyle/>
          <a:p>
            <a:r>
              <a:rPr lang="en-US" altLang="zh-CN" sz="3600" b="1">
                <a:solidFill>
                  <a:srgbClr val="FF0000"/>
                </a:solidFill>
              </a:rPr>
              <a:t>SIMD Array Processing vs. VLIW</a:t>
            </a:r>
            <a:endParaRPr lang="zh-CN" altLang="en-US" sz="3600" b="1">
              <a:solidFill>
                <a:srgbClr val="FF0000"/>
              </a:solidFill>
            </a:endParaRPr>
          </a:p>
        </p:txBody>
      </p:sp>
      <p:sp>
        <p:nvSpPr>
          <p:cNvPr id="112643" name="内容占位符 2"/>
          <p:cNvSpPr>
            <a:spLocks noGrp="1"/>
          </p:cNvSpPr>
          <p:nvPr>
            <p:ph idx="1"/>
          </p:nvPr>
        </p:nvSpPr>
        <p:spPr>
          <a:xfrm>
            <a:off x="310203" y="1258432"/>
            <a:ext cx="8533546" cy="1061687"/>
          </a:xfrm>
        </p:spPr>
        <p:txBody>
          <a:bodyPr>
            <a:normAutofit/>
          </a:bodyPr>
          <a:lstStyle/>
          <a:p>
            <a:r>
              <a:rPr lang="en-US" altLang="zh-CN" dirty="0"/>
              <a:t>VLIW: </a:t>
            </a:r>
            <a:r>
              <a:rPr lang="zh-CN" altLang="en-US" dirty="0"/>
              <a:t>多个独立的操作由编译器封装在一起</a:t>
            </a:r>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9A5B5347-F2F7-4B47-A68A-85B16DB54FD3}" type="datetime1">
              <a:rPr lang="en-US" altLang="zh-CN" smtClean="0"/>
              <a:t>4/21/20</a:t>
            </a:fld>
            <a:endParaRPr lang="zh-CN" altLang="en-US"/>
          </a:p>
        </p:txBody>
      </p:sp>
      <p:sp>
        <p:nvSpPr>
          <p:cNvPr id="5" name="页脚占位符 4"/>
          <p:cNvSpPr>
            <a:spLocks noGrp="1"/>
          </p:cNvSpPr>
          <p:nvPr>
            <p:ph type="ftr" sz="quarter" idx="11"/>
          </p:nvPr>
        </p:nvSpPr>
        <p:spPr/>
        <p:txBody>
          <a:bodyPr/>
          <a:lstStyle/>
          <a:p>
            <a:pPr>
              <a:defRPr/>
            </a:pPr>
            <a:r>
              <a:rPr lang="zh-CN" altLang="en-US"/>
              <a:t>中国科学技术大学</a:t>
            </a:r>
          </a:p>
        </p:txBody>
      </p:sp>
      <p:sp>
        <p:nvSpPr>
          <p:cNvPr id="11264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892944B4-F063-4FD1-8836-47F7BC5D7EA3}"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60</a:t>
            </a:fld>
            <a:endParaRPr lang="zh-CN" altLang="en-US" sz="1200">
              <a:solidFill>
                <a:srgbClr val="898989"/>
              </a:solidFill>
              <a:latin typeface="Calibri" panose="020F0502020204030204" pitchFamily="34" charset="0"/>
              <a:ea typeface="宋体" panose="02010600030101010101" pitchFamily="2" charset="-122"/>
            </a:endParaRPr>
          </a:p>
        </p:txBody>
      </p:sp>
      <p:pic>
        <p:nvPicPr>
          <p:cNvPr id="11264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0202" y="2380847"/>
            <a:ext cx="8191500"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39081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p:txBody>
          <a:bodyPr/>
          <a:lstStyle/>
          <a:p>
            <a:r>
              <a:rPr lang="en-US" altLang="zh-CN" sz="3600" b="1">
                <a:solidFill>
                  <a:srgbClr val="FF0000"/>
                </a:solidFill>
              </a:rPr>
              <a:t>SIMD Array Processing vs. VLIW</a:t>
            </a:r>
            <a:endParaRPr lang="zh-CN" altLang="en-US" sz="3600" b="1">
              <a:solidFill>
                <a:srgbClr val="FF0000"/>
              </a:solidFill>
            </a:endParaRPr>
          </a:p>
        </p:txBody>
      </p:sp>
      <p:sp>
        <p:nvSpPr>
          <p:cNvPr id="113667" name="内容占位符 2"/>
          <p:cNvSpPr>
            <a:spLocks noGrp="1"/>
          </p:cNvSpPr>
          <p:nvPr>
            <p:ph idx="1"/>
          </p:nvPr>
        </p:nvSpPr>
        <p:spPr>
          <a:xfrm>
            <a:off x="457199" y="1258432"/>
            <a:ext cx="8372901" cy="543379"/>
          </a:xfrm>
        </p:spPr>
        <p:txBody>
          <a:bodyPr>
            <a:noAutofit/>
          </a:bodyPr>
          <a:lstStyle/>
          <a:p>
            <a:r>
              <a:rPr lang="en-US" altLang="zh-CN" sz="2400" dirty="0"/>
              <a:t>Array processor: </a:t>
            </a:r>
            <a:r>
              <a:rPr lang="zh-CN" altLang="en-US" sz="2400" dirty="0"/>
              <a:t>单个操作作用在多个不同的数据元素上</a:t>
            </a:r>
          </a:p>
        </p:txBody>
      </p:sp>
      <p:sp>
        <p:nvSpPr>
          <p:cNvPr id="4" name="日期占位符 3"/>
          <p:cNvSpPr>
            <a:spLocks noGrp="1"/>
          </p:cNvSpPr>
          <p:nvPr>
            <p:ph type="dt" sz="half" idx="10"/>
          </p:nvPr>
        </p:nvSpPr>
        <p:spPr/>
        <p:txBody>
          <a:bodyPr/>
          <a:lstStyle/>
          <a:p>
            <a:pPr>
              <a:defRPr/>
            </a:pPr>
            <a:fld id="{D7D12D8B-FFDD-40BC-8FA2-A1DF7EE1190D}" type="datetime1">
              <a:rPr lang="en-US" altLang="zh-CN" smtClean="0"/>
              <a:t>4/21/20</a:t>
            </a:fld>
            <a:endParaRPr lang="zh-CN" altLang="en-US"/>
          </a:p>
        </p:txBody>
      </p:sp>
      <p:sp>
        <p:nvSpPr>
          <p:cNvPr id="5" name="页脚占位符 4"/>
          <p:cNvSpPr>
            <a:spLocks noGrp="1"/>
          </p:cNvSpPr>
          <p:nvPr>
            <p:ph type="ftr" sz="quarter" idx="11"/>
          </p:nvPr>
        </p:nvSpPr>
        <p:spPr/>
        <p:txBody>
          <a:bodyPr/>
          <a:lstStyle/>
          <a:p>
            <a:pPr>
              <a:defRPr/>
            </a:pPr>
            <a:r>
              <a:rPr lang="zh-CN" altLang="en-US"/>
              <a:t>中国科学技术大学</a:t>
            </a:r>
          </a:p>
        </p:txBody>
      </p:sp>
      <p:sp>
        <p:nvSpPr>
          <p:cNvPr id="11367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3B143A95-31ED-4249-A72D-14447822B38D}"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61</a:t>
            </a:fld>
            <a:endParaRPr lang="zh-CN" altLang="en-US" sz="1200">
              <a:solidFill>
                <a:srgbClr val="898989"/>
              </a:solidFill>
              <a:latin typeface="Calibri" panose="020F0502020204030204" pitchFamily="34" charset="0"/>
              <a:ea typeface="宋体" panose="02010600030101010101" pitchFamily="2" charset="-122"/>
            </a:endParaRPr>
          </a:p>
        </p:txBody>
      </p:sp>
      <p:pic>
        <p:nvPicPr>
          <p:cNvPr id="113671"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7100" y="1801812"/>
            <a:ext cx="728980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7074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ko-KR"/>
              <a:t>Multimedia Extensions (aka SIMD extensions)</a:t>
            </a:r>
            <a:endParaRPr lang="zh-CN" altLang="en-US" dirty="0"/>
          </a:p>
        </p:txBody>
      </p:sp>
      <p:sp>
        <p:nvSpPr>
          <p:cNvPr id="4" name="Rectangle 3"/>
          <p:cNvSpPr>
            <a:spLocks noGrp="1" noChangeArrowheads="1"/>
          </p:cNvSpPr>
          <p:nvPr>
            <p:ph idx="1"/>
          </p:nvPr>
        </p:nvSpPr>
        <p:spPr>
          <a:xfrm>
            <a:off x="457200" y="1258432"/>
            <a:ext cx="8359254" cy="5051833"/>
          </a:xfrm>
        </p:spPr>
        <p:txBody>
          <a:bodyPr>
            <a:normAutofit/>
          </a:bodyPr>
          <a:lstStyle/>
          <a:p>
            <a:r>
              <a:rPr lang="zh-CN" altLang="en-US" sz="2800" dirty="0"/>
              <a:t>在已有的</a:t>
            </a:r>
            <a:r>
              <a:rPr lang="en-US" altLang="zh-CN" sz="2800" dirty="0"/>
              <a:t>ISA</a:t>
            </a:r>
            <a:r>
              <a:rPr lang="zh-CN" altLang="en-US" sz="2800" dirty="0"/>
              <a:t>中添加一些向量长度很短的向量操作指令</a:t>
            </a:r>
            <a:endParaRPr lang="en-US" altLang="ko-KR" sz="2800" dirty="0"/>
          </a:p>
          <a:p>
            <a:r>
              <a:rPr lang="zh-CN" altLang="en-US" sz="2800" dirty="0"/>
              <a:t>将已有的</a:t>
            </a:r>
            <a:r>
              <a:rPr lang="en-US" altLang="ko-KR" sz="2800" dirty="0"/>
              <a:t> 64-bit </a:t>
            </a:r>
            <a:r>
              <a:rPr lang="zh-CN" altLang="en-US" sz="2800" dirty="0"/>
              <a:t>寄存器拆分为</a:t>
            </a:r>
            <a:r>
              <a:rPr lang="en-US" altLang="ko-KR" sz="2800" dirty="0"/>
              <a:t> 2x32b or 4x16b or 8x8b</a:t>
            </a:r>
          </a:p>
          <a:p>
            <a:pPr lvl="1"/>
            <a:r>
              <a:rPr lang="en-US" altLang="zh-CN" sz="2400" dirty="0"/>
              <a:t>1957</a:t>
            </a:r>
            <a:r>
              <a:rPr lang="zh-CN" altLang="en-US" sz="2400" dirty="0"/>
              <a:t>年，</a:t>
            </a:r>
            <a:r>
              <a:rPr lang="en-US" altLang="ko-KR" sz="2400" dirty="0"/>
              <a:t>Lincoln Labs TX-2 </a:t>
            </a:r>
            <a:r>
              <a:rPr lang="zh-CN" altLang="en-US" sz="2400" dirty="0"/>
              <a:t>将</a:t>
            </a:r>
            <a:r>
              <a:rPr lang="en-US" altLang="zh-CN" sz="2400" dirty="0"/>
              <a:t>36bit </a:t>
            </a:r>
            <a:r>
              <a:rPr lang="en-US" altLang="zh-CN" sz="2400" dirty="0" err="1"/>
              <a:t>datapath</a:t>
            </a:r>
            <a:r>
              <a:rPr lang="en-US" altLang="zh-CN" sz="2400" dirty="0"/>
              <a:t> </a:t>
            </a:r>
            <a:r>
              <a:rPr lang="zh-CN" altLang="en-US" sz="2400" dirty="0"/>
              <a:t>拆分为</a:t>
            </a:r>
            <a:r>
              <a:rPr lang="en-US" altLang="ko-KR" sz="2400" dirty="0"/>
              <a:t>2x18b or 4x9b</a:t>
            </a:r>
          </a:p>
          <a:p>
            <a:pPr lvl="1"/>
            <a:r>
              <a:rPr lang="zh-CN" altLang="en-US" sz="2400" dirty="0"/>
              <a:t>新的设计具有较宽的寄存器</a:t>
            </a:r>
            <a:endParaRPr lang="en-US" altLang="ko-KR" sz="2400" dirty="0"/>
          </a:p>
          <a:p>
            <a:pPr lvl="2"/>
            <a:r>
              <a:rPr lang="en-US" altLang="ko-KR" sz="2000" dirty="0"/>
              <a:t>128b for PowerPC </a:t>
            </a:r>
            <a:r>
              <a:rPr lang="en-US" altLang="ko-KR" sz="2000" dirty="0" err="1"/>
              <a:t>Altivec</a:t>
            </a:r>
            <a:r>
              <a:rPr lang="en-US" altLang="ko-KR" sz="2000" dirty="0"/>
              <a:t>, Intel SSE2/3/4</a:t>
            </a:r>
          </a:p>
          <a:p>
            <a:pPr lvl="2"/>
            <a:r>
              <a:rPr lang="en-US" altLang="ko-KR" sz="2000" dirty="0"/>
              <a:t>256b for Intel AVX (Advanced Vector Extensions)</a:t>
            </a:r>
          </a:p>
          <a:p>
            <a:r>
              <a:rPr lang="zh-CN" altLang="en-US" sz="2800" dirty="0"/>
              <a:t>单条指令可实现寄存器中所有向量元素的操作</a:t>
            </a:r>
            <a:endParaRPr lang="en-US" altLang="ko-KR" sz="2800" dirty="0"/>
          </a:p>
        </p:txBody>
      </p:sp>
      <p:sp>
        <p:nvSpPr>
          <p:cNvPr id="7" name="日期占位符 6"/>
          <p:cNvSpPr>
            <a:spLocks noGrp="1"/>
          </p:cNvSpPr>
          <p:nvPr>
            <p:ph type="dt" sz="half" idx="10"/>
          </p:nvPr>
        </p:nvSpPr>
        <p:spPr/>
        <p:txBody>
          <a:bodyPr/>
          <a:lstStyle/>
          <a:p>
            <a:fld id="{C7F71935-DB9B-4DDB-9197-3583375A913B}" type="datetime1">
              <a:rPr lang="en-US" altLang="zh-CN" smtClean="0"/>
              <a:t>4/21/20</a:t>
            </a:fld>
            <a:endParaRPr lang="zh-CN" altLang="en-US"/>
          </a:p>
        </p:txBody>
      </p:sp>
      <p:sp>
        <p:nvSpPr>
          <p:cNvPr id="8" name="页脚占位符 7"/>
          <p:cNvSpPr>
            <a:spLocks noGrp="1"/>
          </p:cNvSpPr>
          <p:nvPr>
            <p:ph type="ftr" sz="quarter" idx="11"/>
          </p:nvPr>
        </p:nvSpPr>
        <p:spPr/>
        <p:txBody>
          <a:bodyPr/>
          <a:lstStyle/>
          <a:p>
            <a:r>
              <a:rPr lang="zh-CN" altLang="en-US"/>
              <a:t>中国科学技术大学</a:t>
            </a:r>
            <a:endParaRPr lang="zh-CN" altLang="en-US" dirty="0"/>
          </a:p>
        </p:txBody>
      </p:sp>
      <p:sp>
        <p:nvSpPr>
          <p:cNvPr id="9" name="灯片编号占位符 8"/>
          <p:cNvSpPr>
            <a:spLocks noGrp="1"/>
          </p:cNvSpPr>
          <p:nvPr>
            <p:ph type="sldNum" sz="quarter" idx="12"/>
          </p:nvPr>
        </p:nvSpPr>
        <p:spPr/>
        <p:txBody>
          <a:bodyPr/>
          <a:lstStyle/>
          <a:p>
            <a:fld id="{8BD4F407-B401-4F27-B84C-F4D1FCFDF361}" type="slidenum">
              <a:rPr lang="zh-CN" altLang="en-US" smtClean="0"/>
              <a:pPr/>
              <a:t>62</a:t>
            </a:fld>
            <a:endParaRPr lang="zh-CN" altLang="en-US" dirty="0"/>
          </a:p>
        </p:txBody>
      </p:sp>
    </p:spTree>
    <p:extLst>
      <p:ext uri="{BB962C8B-B14F-4D97-AF65-F5344CB8AC3E}">
        <p14:creationId xmlns:p14="http://schemas.microsoft.com/office/powerpoint/2010/main" val="33209900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normAutofit fontScale="90000"/>
          </a:bodyPr>
          <a:lstStyle/>
          <a:p>
            <a:r>
              <a:rPr lang="en-US" altLang="ko-KR" dirty="0"/>
              <a:t>Multimedia Extensions (aka SIMD extensions)</a:t>
            </a:r>
          </a:p>
        </p:txBody>
      </p:sp>
      <p:sp>
        <p:nvSpPr>
          <p:cNvPr id="61" name="日期占位符 60"/>
          <p:cNvSpPr>
            <a:spLocks noGrp="1"/>
          </p:cNvSpPr>
          <p:nvPr>
            <p:ph type="dt" sz="quarter" idx="10"/>
          </p:nvPr>
        </p:nvSpPr>
        <p:spPr/>
        <p:txBody>
          <a:bodyPr/>
          <a:lstStyle/>
          <a:p>
            <a:fld id="{E5393DE2-01DB-46A5-80D4-B101046613B5}" type="datetime1">
              <a:rPr lang="en-US" altLang="zh-CN" smtClean="0"/>
              <a:t>4/21/20</a:t>
            </a:fld>
            <a:endParaRPr lang="zh-CN" altLang="en-US"/>
          </a:p>
        </p:txBody>
      </p:sp>
      <p:sp>
        <p:nvSpPr>
          <p:cNvPr id="62" name="页脚占位符 61"/>
          <p:cNvSpPr>
            <a:spLocks noGrp="1"/>
          </p:cNvSpPr>
          <p:nvPr>
            <p:ph type="ftr" sz="quarter" idx="11"/>
          </p:nvPr>
        </p:nvSpPr>
        <p:spPr/>
        <p:txBody>
          <a:bodyPr/>
          <a:lstStyle/>
          <a:p>
            <a:r>
              <a:rPr lang="zh-CN" altLang="en-US"/>
              <a:t>中国科学技术大学</a:t>
            </a:r>
          </a:p>
        </p:txBody>
      </p:sp>
      <p:grpSp>
        <p:nvGrpSpPr>
          <p:cNvPr id="115717" name="Group 29"/>
          <p:cNvGrpSpPr>
            <a:grpSpLocks/>
          </p:cNvGrpSpPr>
          <p:nvPr/>
        </p:nvGrpSpPr>
        <p:grpSpPr bwMode="auto">
          <a:xfrm>
            <a:off x="762000" y="2119795"/>
            <a:ext cx="7924800" cy="400050"/>
            <a:chOff x="480" y="1091"/>
            <a:chExt cx="4992" cy="252"/>
          </a:xfrm>
        </p:grpSpPr>
        <p:sp>
          <p:nvSpPr>
            <p:cNvPr id="115770" name="Rectangle 12"/>
            <p:cNvSpPr>
              <a:spLocks noChangeArrowheads="1"/>
            </p:cNvSpPr>
            <p:nvPr/>
          </p:nvSpPr>
          <p:spPr bwMode="auto">
            <a:xfrm>
              <a:off x="480" y="1091"/>
              <a:ext cx="1248" cy="2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Calibri" panose="020F0502020204030204" pitchFamily="34" charset="0"/>
                  <a:ea typeface="宋体" panose="02010600030101010101" pitchFamily="2" charset="-122"/>
                </a:rPr>
                <a:t>16b</a:t>
              </a:r>
            </a:p>
          </p:txBody>
        </p:sp>
        <p:sp>
          <p:nvSpPr>
            <p:cNvPr id="115771" name="Rectangle 13"/>
            <p:cNvSpPr>
              <a:spLocks noChangeArrowheads="1"/>
            </p:cNvSpPr>
            <p:nvPr/>
          </p:nvSpPr>
          <p:spPr bwMode="auto">
            <a:xfrm>
              <a:off x="1728" y="1091"/>
              <a:ext cx="1248" cy="2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Calibri" panose="020F0502020204030204" pitchFamily="34" charset="0"/>
                  <a:ea typeface="宋体" panose="02010600030101010101" pitchFamily="2" charset="-122"/>
                </a:rPr>
                <a:t>16b</a:t>
              </a:r>
            </a:p>
          </p:txBody>
        </p:sp>
        <p:sp>
          <p:nvSpPr>
            <p:cNvPr id="115772" name="Rectangle 14"/>
            <p:cNvSpPr>
              <a:spLocks noChangeArrowheads="1"/>
            </p:cNvSpPr>
            <p:nvPr/>
          </p:nvSpPr>
          <p:spPr bwMode="auto">
            <a:xfrm>
              <a:off x="2976" y="1091"/>
              <a:ext cx="1248" cy="2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Calibri" panose="020F0502020204030204" pitchFamily="34" charset="0"/>
                  <a:ea typeface="宋体" panose="02010600030101010101" pitchFamily="2" charset="-122"/>
                </a:rPr>
                <a:t>16b</a:t>
              </a:r>
            </a:p>
          </p:txBody>
        </p:sp>
        <p:sp>
          <p:nvSpPr>
            <p:cNvPr id="115773" name="Rectangle 15"/>
            <p:cNvSpPr>
              <a:spLocks noChangeArrowheads="1"/>
            </p:cNvSpPr>
            <p:nvPr/>
          </p:nvSpPr>
          <p:spPr bwMode="auto">
            <a:xfrm>
              <a:off x="4224" y="1091"/>
              <a:ext cx="1248" cy="2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Calibri" panose="020F0502020204030204" pitchFamily="34" charset="0"/>
                  <a:ea typeface="宋体" panose="02010600030101010101" pitchFamily="2" charset="-122"/>
                </a:rPr>
                <a:t>16b</a:t>
              </a:r>
            </a:p>
          </p:txBody>
        </p:sp>
      </p:grpSp>
      <p:grpSp>
        <p:nvGrpSpPr>
          <p:cNvPr id="115718" name="Group 30"/>
          <p:cNvGrpSpPr>
            <a:grpSpLocks/>
          </p:cNvGrpSpPr>
          <p:nvPr/>
        </p:nvGrpSpPr>
        <p:grpSpPr bwMode="auto">
          <a:xfrm>
            <a:off x="762000" y="1662595"/>
            <a:ext cx="7924800" cy="400050"/>
            <a:chOff x="480" y="803"/>
            <a:chExt cx="4992" cy="252"/>
          </a:xfrm>
        </p:grpSpPr>
        <p:sp>
          <p:nvSpPr>
            <p:cNvPr id="115768" name="Rectangle 16"/>
            <p:cNvSpPr>
              <a:spLocks noChangeArrowheads="1"/>
            </p:cNvSpPr>
            <p:nvPr/>
          </p:nvSpPr>
          <p:spPr bwMode="auto">
            <a:xfrm>
              <a:off x="480" y="803"/>
              <a:ext cx="2496" cy="2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Calibri" panose="020F0502020204030204" pitchFamily="34" charset="0"/>
                  <a:ea typeface="宋体" panose="02010600030101010101" pitchFamily="2" charset="-122"/>
                </a:rPr>
                <a:t>32b</a:t>
              </a:r>
            </a:p>
          </p:txBody>
        </p:sp>
        <p:sp>
          <p:nvSpPr>
            <p:cNvPr id="115769" name="Rectangle 17"/>
            <p:cNvSpPr>
              <a:spLocks noChangeArrowheads="1"/>
            </p:cNvSpPr>
            <p:nvPr/>
          </p:nvSpPr>
          <p:spPr bwMode="auto">
            <a:xfrm>
              <a:off x="2976" y="803"/>
              <a:ext cx="2496" cy="2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Calibri" panose="020F0502020204030204" pitchFamily="34" charset="0"/>
                  <a:ea typeface="宋体" panose="02010600030101010101" pitchFamily="2" charset="-122"/>
                </a:rPr>
                <a:t>32b</a:t>
              </a:r>
            </a:p>
          </p:txBody>
        </p:sp>
      </p:grpSp>
      <p:sp>
        <p:nvSpPr>
          <p:cNvPr id="115719" name="Rectangle 18"/>
          <p:cNvSpPr>
            <a:spLocks noChangeArrowheads="1"/>
          </p:cNvSpPr>
          <p:nvPr/>
        </p:nvSpPr>
        <p:spPr bwMode="auto">
          <a:xfrm>
            <a:off x="762000" y="1206982"/>
            <a:ext cx="7924800" cy="4000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Calibri" panose="020F0502020204030204" pitchFamily="34" charset="0"/>
                <a:ea typeface="宋体" panose="02010600030101010101" pitchFamily="2" charset="-122"/>
              </a:rPr>
              <a:t>64b</a:t>
            </a:r>
          </a:p>
        </p:txBody>
      </p:sp>
      <p:grpSp>
        <p:nvGrpSpPr>
          <p:cNvPr id="115720" name="Group 28"/>
          <p:cNvGrpSpPr>
            <a:grpSpLocks/>
          </p:cNvGrpSpPr>
          <p:nvPr/>
        </p:nvGrpSpPr>
        <p:grpSpPr bwMode="auto">
          <a:xfrm>
            <a:off x="762000" y="2597632"/>
            <a:ext cx="7924800" cy="361950"/>
            <a:chOff x="480" y="1392"/>
            <a:chExt cx="4992" cy="228"/>
          </a:xfrm>
        </p:grpSpPr>
        <p:sp>
          <p:nvSpPr>
            <p:cNvPr id="115760" name="Rectangle 19"/>
            <p:cNvSpPr>
              <a:spLocks noChangeArrowheads="1"/>
            </p:cNvSpPr>
            <p:nvPr/>
          </p:nvSpPr>
          <p:spPr bwMode="auto">
            <a:xfrm>
              <a:off x="480" y="1392"/>
              <a:ext cx="624" cy="2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Calibri" panose="020F0502020204030204" pitchFamily="34" charset="0"/>
                  <a:ea typeface="宋体" panose="02010600030101010101" pitchFamily="2" charset="-122"/>
                </a:rPr>
                <a:t>8b</a:t>
              </a:r>
            </a:p>
          </p:txBody>
        </p:sp>
        <p:sp>
          <p:nvSpPr>
            <p:cNvPr id="115761" name="Rectangle 20"/>
            <p:cNvSpPr>
              <a:spLocks noChangeArrowheads="1"/>
            </p:cNvSpPr>
            <p:nvPr/>
          </p:nvSpPr>
          <p:spPr bwMode="auto">
            <a:xfrm>
              <a:off x="1104" y="1392"/>
              <a:ext cx="624" cy="2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Calibri" panose="020F0502020204030204" pitchFamily="34" charset="0"/>
                  <a:ea typeface="宋体" panose="02010600030101010101" pitchFamily="2" charset="-122"/>
                </a:rPr>
                <a:t>8b</a:t>
              </a:r>
            </a:p>
          </p:txBody>
        </p:sp>
        <p:sp>
          <p:nvSpPr>
            <p:cNvPr id="115762" name="Rectangle 21"/>
            <p:cNvSpPr>
              <a:spLocks noChangeArrowheads="1"/>
            </p:cNvSpPr>
            <p:nvPr/>
          </p:nvSpPr>
          <p:spPr bwMode="auto">
            <a:xfrm>
              <a:off x="1728" y="1392"/>
              <a:ext cx="624" cy="2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Calibri" panose="020F0502020204030204" pitchFamily="34" charset="0"/>
                  <a:ea typeface="宋体" panose="02010600030101010101" pitchFamily="2" charset="-122"/>
                </a:rPr>
                <a:t>8b</a:t>
              </a:r>
            </a:p>
          </p:txBody>
        </p:sp>
        <p:sp>
          <p:nvSpPr>
            <p:cNvPr id="115763" name="Rectangle 22"/>
            <p:cNvSpPr>
              <a:spLocks noChangeArrowheads="1"/>
            </p:cNvSpPr>
            <p:nvPr/>
          </p:nvSpPr>
          <p:spPr bwMode="auto">
            <a:xfrm>
              <a:off x="2352" y="1392"/>
              <a:ext cx="624" cy="2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Calibri" panose="020F0502020204030204" pitchFamily="34" charset="0"/>
                  <a:ea typeface="宋体" panose="02010600030101010101" pitchFamily="2" charset="-122"/>
                </a:rPr>
                <a:t>8b</a:t>
              </a:r>
            </a:p>
          </p:txBody>
        </p:sp>
        <p:sp>
          <p:nvSpPr>
            <p:cNvPr id="115764" name="Rectangle 23"/>
            <p:cNvSpPr>
              <a:spLocks noChangeArrowheads="1"/>
            </p:cNvSpPr>
            <p:nvPr/>
          </p:nvSpPr>
          <p:spPr bwMode="auto">
            <a:xfrm>
              <a:off x="2976" y="1392"/>
              <a:ext cx="624" cy="2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Calibri" panose="020F0502020204030204" pitchFamily="34" charset="0"/>
                  <a:ea typeface="宋体" panose="02010600030101010101" pitchFamily="2" charset="-122"/>
                </a:rPr>
                <a:t>8b</a:t>
              </a:r>
            </a:p>
          </p:txBody>
        </p:sp>
        <p:sp>
          <p:nvSpPr>
            <p:cNvPr id="115765" name="Rectangle 24"/>
            <p:cNvSpPr>
              <a:spLocks noChangeArrowheads="1"/>
            </p:cNvSpPr>
            <p:nvPr/>
          </p:nvSpPr>
          <p:spPr bwMode="auto">
            <a:xfrm>
              <a:off x="3600" y="1392"/>
              <a:ext cx="624" cy="2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Calibri" panose="020F0502020204030204" pitchFamily="34" charset="0"/>
                  <a:ea typeface="宋体" panose="02010600030101010101" pitchFamily="2" charset="-122"/>
                </a:rPr>
                <a:t>8b</a:t>
              </a:r>
            </a:p>
          </p:txBody>
        </p:sp>
        <p:sp>
          <p:nvSpPr>
            <p:cNvPr id="115766" name="Rectangle 25"/>
            <p:cNvSpPr>
              <a:spLocks noChangeArrowheads="1"/>
            </p:cNvSpPr>
            <p:nvPr/>
          </p:nvSpPr>
          <p:spPr bwMode="auto">
            <a:xfrm>
              <a:off x="4224" y="1392"/>
              <a:ext cx="624" cy="2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Calibri" panose="020F0502020204030204" pitchFamily="34" charset="0"/>
                  <a:ea typeface="宋体" panose="02010600030101010101" pitchFamily="2" charset="-122"/>
                </a:rPr>
                <a:t>8b</a:t>
              </a:r>
            </a:p>
          </p:txBody>
        </p:sp>
        <p:sp>
          <p:nvSpPr>
            <p:cNvPr id="115767" name="Rectangle 26"/>
            <p:cNvSpPr>
              <a:spLocks noChangeArrowheads="1"/>
            </p:cNvSpPr>
            <p:nvPr/>
          </p:nvSpPr>
          <p:spPr bwMode="auto">
            <a:xfrm>
              <a:off x="4848" y="1392"/>
              <a:ext cx="624" cy="2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Calibri" panose="020F0502020204030204" pitchFamily="34" charset="0"/>
                  <a:ea typeface="宋体" panose="02010600030101010101" pitchFamily="2" charset="-122"/>
                </a:rPr>
                <a:t>8b</a:t>
              </a:r>
            </a:p>
          </p:txBody>
        </p:sp>
      </p:grpSp>
      <p:grpSp>
        <p:nvGrpSpPr>
          <p:cNvPr id="115721" name="Group 59"/>
          <p:cNvGrpSpPr>
            <a:grpSpLocks/>
          </p:cNvGrpSpPr>
          <p:nvPr/>
        </p:nvGrpSpPr>
        <p:grpSpPr bwMode="auto">
          <a:xfrm>
            <a:off x="168275" y="3825683"/>
            <a:ext cx="8770938" cy="1741488"/>
            <a:chOff x="-8708" y="4643440"/>
            <a:chExt cx="8771708" cy="1741488"/>
          </a:xfrm>
        </p:grpSpPr>
        <p:grpSp>
          <p:nvGrpSpPr>
            <p:cNvPr id="115724" name="Group 31"/>
            <p:cNvGrpSpPr>
              <a:grpSpLocks/>
            </p:cNvGrpSpPr>
            <p:nvPr/>
          </p:nvGrpSpPr>
          <p:grpSpPr bwMode="auto">
            <a:xfrm>
              <a:off x="533400" y="4643440"/>
              <a:ext cx="7924800" cy="369888"/>
              <a:chOff x="480" y="1101"/>
              <a:chExt cx="4992" cy="233"/>
            </a:xfrm>
          </p:grpSpPr>
          <p:sp>
            <p:nvSpPr>
              <p:cNvPr id="115756" name="Rectangle 32"/>
              <p:cNvSpPr>
                <a:spLocks noChangeArrowheads="1"/>
              </p:cNvSpPr>
              <p:nvPr/>
            </p:nvSpPr>
            <p:spPr bwMode="auto">
              <a:xfrm>
                <a:off x="480" y="1101"/>
                <a:ext cx="1248" cy="23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Calibri" panose="020F0502020204030204" pitchFamily="34" charset="0"/>
                    <a:ea typeface="宋体" panose="02010600030101010101" pitchFamily="2" charset="-122"/>
                  </a:rPr>
                  <a:t>16b</a:t>
                </a:r>
              </a:p>
            </p:txBody>
          </p:sp>
          <p:sp>
            <p:nvSpPr>
              <p:cNvPr id="115757" name="Rectangle 33"/>
              <p:cNvSpPr>
                <a:spLocks noChangeArrowheads="1"/>
              </p:cNvSpPr>
              <p:nvPr/>
            </p:nvSpPr>
            <p:spPr bwMode="auto">
              <a:xfrm>
                <a:off x="1728" y="1101"/>
                <a:ext cx="1248" cy="23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Calibri" panose="020F0502020204030204" pitchFamily="34" charset="0"/>
                    <a:ea typeface="宋体" panose="02010600030101010101" pitchFamily="2" charset="-122"/>
                  </a:rPr>
                  <a:t>16b</a:t>
                </a:r>
              </a:p>
            </p:txBody>
          </p:sp>
          <p:sp>
            <p:nvSpPr>
              <p:cNvPr id="115758" name="Rectangle 34"/>
              <p:cNvSpPr>
                <a:spLocks noChangeArrowheads="1"/>
              </p:cNvSpPr>
              <p:nvPr/>
            </p:nvSpPr>
            <p:spPr bwMode="auto">
              <a:xfrm>
                <a:off x="2976" y="1101"/>
                <a:ext cx="1248" cy="23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Calibri" panose="020F0502020204030204" pitchFamily="34" charset="0"/>
                    <a:ea typeface="宋体" panose="02010600030101010101" pitchFamily="2" charset="-122"/>
                  </a:rPr>
                  <a:t>16b</a:t>
                </a:r>
              </a:p>
            </p:txBody>
          </p:sp>
          <p:sp>
            <p:nvSpPr>
              <p:cNvPr id="115759" name="Rectangle 35"/>
              <p:cNvSpPr>
                <a:spLocks noChangeArrowheads="1"/>
              </p:cNvSpPr>
              <p:nvPr/>
            </p:nvSpPr>
            <p:spPr bwMode="auto">
              <a:xfrm>
                <a:off x="4224" y="1101"/>
                <a:ext cx="1248" cy="23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dirty="0">
                    <a:latin typeface="Calibri" panose="020F0502020204030204" pitchFamily="34" charset="0"/>
                    <a:ea typeface="宋体" panose="02010600030101010101" pitchFamily="2" charset="-122"/>
                  </a:rPr>
                  <a:t>16b</a:t>
                </a:r>
              </a:p>
            </p:txBody>
          </p:sp>
        </p:grpSp>
        <p:grpSp>
          <p:nvGrpSpPr>
            <p:cNvPr id="115725" name="Group 36"/>
            <p:cNvGrpSpPr>
              <a:grpSpLocks/>
            </p:cNvGrpSpPr>
            <p:nvPr/>
          </p:nvGrpSpPr>
          <p:grpSpPr bwMode="auto">
            <a:xfrm>
              <a:off x="838200" y="5100640"/>
              <a:ext cx="7924800" cy="369888"/>
              <a:chOff x="480" y="1101"/>
              <a:chExt cx="4992" cy="233"/>
            </a:xfrm>
          </p:grpSpPr>
          <p:sp>
            <p:nvSpPr>
              <p:cNvPr id="115752" name="Rectangle 37"/>
              <p:cNvSpPr>
                <a:spLocks noChangeArrowheads="1"/>
              </p:cNvSpPr>
              <p:nvPr/>
            </p:nvSpPr>
            <p:spPr bwMode="auto">
              <a:xfrm>
                <a:off x="480" y="1101"/>
                <a:ext cx="1248" cy="23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Calibri" panose="020F0502020204030204" pitchFamily="34" charset="0"/>
                    <a:ea typeface="宋体" panose="02010600030101010101" pitchFamily="2" charset="-122"/>
                  </a:rPr>
                  <a:t>16b</a:t>
                </a:r>
              </a:p>
            </p:txBody>
          </p:sp>
          <p:sp>
            <p:nvSpPr>
              <p:cNvPr id="115753" name="Rectangle 38"/>
              <p:cNvSpPr>
                <a:spLocks noChangeArrowheads="1"/>
              </p:cNvSpPr>
              <p:nvPr/>
            </p:nvSpPr>
            <p:spPr bwMode="auto">
              <a:xfrm>
                <a:off x="1728" y="1101"/>
                <a:ext cx="1248" cy="23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Calibri" panose="020F0502020204030204" pitchFamily="34" charset="0"/>
                    <a:ea typeface="宋体" panose="02010600030101010101" pitchFamily="2" charset="-122"/>
                  </a:rPr>
                  <a:t>16b</a:t>
                </a:r>
              </a:p>
            </p:txBody>
          </p:sp>
          <p:sp>
            <p:nvSpPr>
              <p:cNvPr id="115754" name="Rectangle 39"/>
              <p:cNvSpPr>
                <a:spLocks noChangeArrowheads="1"/>
              </p:cNvSpPr>
              <p:nvPr/>
            </p:nvSpPr>
            <p:spPr bwMode="auto">
              <a:xfrm>
                <a:off x="2976" y="1101"/>
                <a:ext cx="1248" cy="23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Calibri" panose="020F0502020204030204" pitchFamily="34" charset="0"/>
                    <a:ea typeface="宋体" panose="02010600030101010101" pitchFamily="2" charset="-122"/>
                  </a:rPr>
                  <a:t>16b</a:t>
                </a:r>
              </a:p>
            </p:txBody>
          </p:sp>
          <p:sp>
            <p:nvSpPr>
              <p:cNvPr id="115755" name="Rectangle 40"/>
              <p:cNvSpPr>
                <a:spLocks noChangeArrowheads="1"/>
              </p:cNvSpPr>
              <p:nvPr/>
            </p:nvSpPr>
            <p:spPr bwMode="auto">
              <a:xfrm>
                <a:off x="4224" y="1101"/>
                <a:ext cx="1248" cy="23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Calibri" panose="020F0502020204030204" pitchFamily="34" charset="0"/>
                    <a:ea typeface="宋体" panose="02010600030101010101" pitchFamily="2" charset="-122"/>
                  </a:rPr>
                  <a:t>16b</a:t>
                </a:r>
              </a:p>
            </p:txBody>
          </p:sp>
        </p:grpSp>
        <p:grpSp>
          <p:nvGrpSpPr>
            <p:cNvPr id="115726" name="Group 41"/>
            <p:cNvGrpSpPr>
              <a:grpSpLocks/>
            </p:cNvGrpSpPr>
            <p:nvPr/>
          </p:nvGrpSpPr>
          <p:grpSpPr bwMode="auto">
            <a:xfrm>
              <a:off x="533400" y="6015040"/>
              <a:ext cx="7924800" cy="369888"/>
              <a:chOff x="480" y="1101"/>
              <a:chExt cx="4992" cy="233"/>
            </a:xfrm>
          </p:grpSpPr>
          <p:sp>
            <p:nvSpPr>
              <p:cNvPr id="115748" name="Rectangle 42"/>
              <p:cNvSpPr>
                <a:spLocks noChangeArrowheads="1"/>
              </p:cNvSpPr>
              <p:nvPr/>
            </p:nvSpPr>
            <p:spPr bwMode="auto">
              <a:xfrm>
                <a:off x="480" y="1101"/>
                <a:ext cx="1248" cy="23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Calibri" panose="020F0502020204030204" pitchFamily="34" charset="0"/>
                    <a:ea typeface="宋体" panose="02010600030101010101" pitchFamily="2" charset="-122"/>
                  </a:rPr>
                  <a:t>16b</a:t>
                </a:r>
              </a:p>
            </p:txBody>
          </p:sp>
          <p:sp>
            <p:nvSpPr>
              <p:cNvPr id="115749" name="Rectangle 43"/>
              <p:cNvSpPr>
                <a:spLocks noChangeArrowheads="1"/>
              </p:cNvSpPr>
              <p:nvPr/>
            </p:nvSpPr>
            <p:spPr bwMode="auto">
              <a:xfrm>
                <a:off x="1728" y="1101"/>
                <a:ext cx="1248" cy="23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Calibri" panose="020F0502020204030204" pitchFamily="34" charset="0"/>
                    <a:ea typeface="宋体" panose="02010600030101010101" pitchFamily="2" charset="-122"/>
                  </a:rPr>
                  <a:t>16b</a:t>
                </a:r>
              </a:p>
            </p:txBody>
          </p:sp>
          <p:sp>
            <p:nvSpPr>
              <p:cNvPr id="115750" name="Rectangle 44"/>
              <p:cNvSpPr>
                <a:spLocks noChangeArrowheads="1"/>
              </p:cNvSpPr>
              <p:nvPr/>
            </p:nvSpPr>
            <p:spPr bwMode="auto">
              <a:xfrm>
                <a:off x="2976" y="1101"/>
                <a:ext cx="1248" cy="23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Calibri" panose="020F0502020204030204" pitchFamily="34" charset="0"/>
                    <a:ea typeface="宋体" panose="02010600030101010101" pitchFamily="2" charset="-122"/>
                  </a:rPr>
                  <a:t>16b</a:t>
                </a:r>
              </a:p>
            </p:txBody>
          </p:sp>
          <p:sp>
            <p:nvSpPr>
              <p:cNvPr id="115751" name="Rectangle 45"/>
              <p:cNvSpPr>
                <a:spLocks noChangeArrowheads="1"/>
              </p:cNvSpPr>
              <p:nvPr/>
            </p:nvSpPr>
            <p:spPr bwMode="auto">
              <a:xfrm>
                <a:off x="4224" y="1101"/>
                <a:ext cx="1248" cy="23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Calibri" panose="020F0502020204030204" pitchFamily="34" charset="0"/>
                    <a:ea typeface="宋体" panose="02010600030101010101" pitchFamily="2" charset="-122"/>
                  </a:rPr>
                  <a:t>16b</a:t>
                </a:r>
              </a:p>
            </p:txBody>
          </p:sp>
        </p:grpSp>
        <p:grpSp>
          <p:nvGrpSpPr>
            <p:cNvPr id="115727" name="Group 50"/>
            <p:cNvGrpSpPr>
              <a:grpSpLocks/>
            </p:cNvGrpSpPr>
            <p:nvPr/>
          </p:nvGrpSpPr>
          <p:grpSpPr bwMode="auto">
            <a:xfrm>
              <a:off x="1143000" y="4953000"/>
              <a:ext cx="762000" cy="1143000"/>
              <a:chOff x="720" y="3120"/>
              <a:chExt cx="480" cy="720"/>
            </a:xfrm>
          </p:grpSpPr>
          <p:sp>
            <p:nvSpPr>
              <p:cNvPr id="115744" name="Line 47"/>
              <p:cNvSpPr>
                <a:spLocks noChangeShapeType="1"/>
              </p:cNvSpPr>
              <p:nvPr/>
            </p:nvSpPr>
            <p:spPr bwMode="auto">
              <a:xfrm>
                <a:off x="720" y="3120"/>
                <a:ext cx="192" cy="43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115745" name="Line 48"/>
              <p:cNvSpPr>
                <a:spLocks noChangeShapeType="1"/>
              </p:cNvSpPr>
              <p:nvPr/>
            </p:nvSpPr>
            <p:spPr bwMode="auto">
              <a:xfrm flipH="1">
                <a:off x="1056" y="3408"/>
                <a:ext cx="144" cy="14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115746" name="Line 49"/>
              <p:cNvSpPr>
                <a:spLocks noChangeShapeType="1"/>
              </p:cNvSpPr>
              <p:nvPr/>
            </p:nvSpPr>
            <p:spPr bwMode="auto">
              <a:xfrm flipH="1">
                <a:off x="960" y="3696"/>
                <a:ext cx="0" cy="14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115747" name="Oval 46"/>
              <p:cNvSpPr>
                <a:spLocks noChangeArrowheads="1"/>
              </p:cNvSpPr>
              <p:nvPr/>
            </p:nvSpPr>
            <p:spPr bwMode="auto">
              <a:xfrm>
                <a:off x="864" y="3504"/>
                <a:ext cx="239" cy="218"/>
              </a:xfrm>
              <a:prstGeom prst="ellipse">
                <a:avLst/>
              </a:prstGeom>
              <a:solidFill>
                <a:schemeClr val="bg1"/>
              </a:solidFill>
              <a:ln w="25400">
                <a:solidFill>
                  <a:schemeClr val="tx1"/>
                </a:solidFill>
                <a:round/>
                <a:headEnd/>
                <a:tailEnd/>
              </a:ln>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Calibri" panose="020F0502020204030204" pitchFamily="34" charset="0"/>
                    <a:ea typeface="宋体" panose="02010600030101010101" pitchFamily="2" charset="-122"/>
                  </a:rPr>
                  <a:t>+</a:t>
                </a:r>
              </a:p>
            </p:txBody>
          </p:sp>
        </p:grpSp>
        <p:grpSp>
          <p:nvGrpSpPr>
            <p:cNvPr id="115728" name="Group 51"/>
            <p:cNvGrpSpPr>
              <a:grpSpLocks/>
            </p:cNvGrpSpPr>
            <p:nvPr/>
          </p:nvGrpSpPr>
          <p:grpSpPr bwMode="auto">
            <a:xfrm>
              <a:off x="3124200" y="4953000"/>
              <a:ext cx="762000" cy="1143000"/>
              <a:chOff x="720" y="3120"/>
              <a:chExt cx="480" cy="720"/>
            </a:xfrm>
          </p:grpSpPr>
          <p:sp>
            <p:nvSpPr>
              <p:cNvPr id="115740" name="Line 52"/>
              <p:cNvSpPr>
                <a:spLocks noChangeShapeType="1"/>
              </p:cNvSpPr>
              <p:nvPr/>
            </p:nvSpPr>
            <p:spPr bwMode="auto">
              <a:xfrm>
                <a:off x="720" y="3120"/>
                <a:ext cx="192" cy="43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115741" name="Line 53"/>
              <p:cNvSpPr>
                <a:spLocks noChangeShapeType="1"/>
              </p:cNvSpPr>
              <p:nvPr/>
            </p:nvSpPr>
            <p:spPr bwMode="auto">
              <a:xfrm flipH="1">
                <a:off x="1056" y="3408"/>
                <a:ext cx="144" cy="14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115742" name="Line 54"/>
              <p:cNvSpPr>
                <a:spLocks noChangeShapeType="1"/>
              </p:cNvSpPr>
              <p:nvPr/>
            </p:nvSpPr>
            <p:spPr bwMode="auto">
              <a:xfrm flipH="1">
                <a:off x="960" y="3696"/>
                <a:ext cx="0" cy="14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115743" name="Oval 55"/>
              <p:cNvSpPr>
                <a:spLocks noChangeArrowheads="1"/>
              </p:cNvSpPr>
              <p:nvPr/>
            </p:nvSpPr>
            <p:spPr bwMode="auto">
              <a:xfrm>
                <a:off x="864" y="3504"/>
                <a:ext cx="239" cy="218"/>
              </a:xfrm>
              <a:prstGeom prst="ellipse">
                <a:avLst/>
              </a:prstGeom>
              <a:solidFill>
                <a:schemeClr val="bg1"/>
              </a:solidFill>
              <a:ln w="25400">
                <a:solidFill>
                  <a:schemeClr val="tx1"/>
                </a:solidFill>
                <a:round/>
                <a:headEnd/>
                <a:tailEnd/>
              </a:ln>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Calibri" panose="020F0502020204030204" pitchFamily="34" charset="0"/>
                    <a:ea typeface="宋体" panose="02010600030101010101" pitchFamily="2" charset="-122"/>
                  </a:rPr>
                  <a:t>+</a:t>
                </a:r>
              </a:p>
            </p:txBody>
          </p:sp>
        </p:grpSp>
        <p:grpSp>
          <p:nvGrpSpPr>
            <p:cNvPr id="115729" name="Group 56"/>
            <p:cNvGrpSpPr>
              <a:grpSpLocks/>
            </p:cNvGrpSpPr>
            <p:nvPr/>
          </p:nvGrpSpPr>
          <p:grpSpPr bwMode="auto">
            <a:xfrm>
              <a:off x="5105400" y="4953000"/>
              <a:ext cx="762000" cy="1143000"/>
              <a:chOff x="720" y="3120"/>
              <a:chExt cx="480" cy="720"/>
            </a:xfrm>
          </p:grpSpPr>
          <p:sp>
            <p:nvSpPr>
              <p:cNvPr id="115736" name="Line 57"/>
              <p:cNvSpPr>
                <a:spLocks noChangeShapeType="1"/>
              </p:cNvSpPr>
              <p:nvPr/>
            </p:nvSpPr>
            <p:spPr bwMode="auto">
              <a:xfrm>
                <a:off x="720" y="3120"/>
                <a:ext cx="192" cy="43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115737" name="Line 58"/>
              <p:cNvSpPr>
                <a:spLocks noChangeShapeType="1"/>
              </p:cNvSpPr>
              <p:nvPr/>
            </p:nvSpPr>
            <p:spPr bwMode="auto">
              <a:xfrm flipH="1">
                <a:off x="1056" y="3408"/>
                <a:ext cx="144" cy="14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115738" name="Line 59"/>
              <p:cNvSpPr>
                <a:spLocks noChangeShapeType="1"/>
              </p:cNvSpPr>
              <p:nvPr/>
            </p:nvSpPr>
            <p:spPr bwMode="auto">
              <a:xfrm flipH="1">
                <a:off x="960" y="3696"/>
                <a:ext cx="0" cy="14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115739" name="Oval 60"/>
              <p:cNvSpPr>
                <a:spLocks noChangeArrowheads="1"/>
              </p:cNvSpPr>
              <p:nvPr/>
            </p:nvSpPr>
            <p:spPr bwMode="auto">
              <a:xfrm>
                <a:off x="864" y="3504"/>
                <a:ext cx="239" cy="218"/>
              </a:xfrm>
              <a:prstGeom prst="ellipse">
                <a:avLst/>
              </a:prstGeom>
              <a:solidFill>
                <a:schemeClr val="bg1"/>
              </a:solidFill>
              <a:ln w="25400">
                <a:solidFill>
                  <a:schemeClr val="tx1"/>
                </a:solidFill>
                <a:round/>
                <a:headEnd/>
                <a:tailEnd/>
              </a:ln>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Calibri" panose="020F0502020204030204" pitchFamily="34" charset="0"/>
                    <a:ea typeface="宋体" panose="02010600030101010101" pitchFamily="2" charset="-122"/>
                  </a:rPr>
                  <a:t>+</a:t>
                </a:r>
              </a:p>
            </p:txBody>
          </p:sp>
        </p:grpSp>
        <p:grpSp>
          <p:nvGrpSpPr>
            <p:cNvPr id="115730" name="Group 61"/>
            <p:cNvGrpSpPr>
              <a:grpSpLocks/>
            </p:cNvGrpSpPr>
            <p:nvPr/>
          </p:nvGrpSpPr>
          <p:grpSpPr bwMode="auto">
            <a:xfrm>
              <a:off x="7086600" y="4953000"/>
              <a:ext cx="762000" cy="1143000"/>
              <a:chOff x="720" y="3120"/>
              <a:chExt cx="480" cy="720"/>
            </a:xfrm>
          </p:grpSpPr>
          <p:sp>
            <p:nvSpPr>
              <p:cNvPr id="115732" name="Line 62"/>
              <p:cNvSpPr>
                <a:spLocks noChangeShapeType="1"/>
              </p:cNvSpPr>
              <p:nvPr/>
            </p:nvSpPr>
            <p:spPr bwMode="auto">
              <a:xfrm>
                <a:off x="720" y="3120"/>
                <a:ext cx="192" cy="43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5733" name="Line 63"/>
              <p:cNvSpPr>
                <a:spLocks noChangeShapeType="1"/>
              </p:cNvSpPr>
              <p:nvPr/>
            </p:nvSpPr>
            <p:spPr bwMode="auto">
              <a:xfrm flipH="1">
                <a:off x="1056" y="3408"/>
                <a:ext cx="144" cy="14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5734" name="Line 64"/>
              <p:cNvSpPr>
                <a:spLocks noChangeShapeType="1"/>
              </p:cNvSpPr>
              <p:nvPr/>
            </p:nvSpPr>
            <p:spPr bwMode="auto">
              <a:xfrm flipH="1">
                <a:off x="960" y="3696"/>
                <a:ext cx="0" cy="14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5735" name="Oval 65"/>
              <p:cNvSpPr>
                <a:spLocks noChangeArrowheads="1"/>
              </p:cNvSpPr>
              <p:nvPr/>
            </p:nvSpPr>
            <p:spPr bwMode="auto">
              <a:xfrm>
                <a:off x="864" y="3504"/>
                <a:ext cx="239" cy="218"/>
              </a:xfrm>
              <a:prstGeom prst="ellipse">
                <a:avLst/>
              </a:prstGeom>
              <a:solidFill>
                <a:schemeClr val="bg1"/>
              </a:solidFill>
              <a:ln w="25400">
                <a:solidFill>
                  <a:schemeClr val="tx1"/>
                </a:solidFill>
                <a:round/>
                <a:headEnd/>
                <a:tailEnd/>
              </a:ln>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Calibri" panose="020F0502020204030204" pitchFamily="34" charset="0"/>
                    <a:ea typeface="宋体" panose="02010600030101010101" pitchFamily="2" charset="-122"/>
                  </a:rPr>
                  <a:t>+</a:t>
                </a:r>
              </a:p>
            </p:txBody>
          </p:sp>
        </p:grpSp>
        <p:sp>
          <p:nvSpPr>
            <p:cNvPr id="115731" name="Text Box 66"/>
            <p:cNvSpPr txBox="1">
              <a:spLocks noChangeArrowheads="1"/>
            </p:cNvSpPr>
            <p:nvPr/>
          </p:nvSpPr>
          <p:spPr bwMode="auto">
            <a:xfrm>
              <a:off x="-8708" y="5622409"/>
              <a:ext cx="12524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Calibri" panose="020F0502020204030204" pitchFamily="34" charset="0"/>
                  <a:ea typeface="宋体" panose="02010600030101010101" pitchFamily="2" charset="-122"/>
                </a:rPr>
                <a:t>4x16b adds</a:t>
              </a:r>
            </a:p>
          </p:txBody>
        </p:sp>
      </p:grpSp>
      <p:sp>
        <p:nvSpPr>
          <p:cNvPr id="8" name="灯片编号占位符 7"/>
          <p:cNvSpPr>
            <a:spLocks noGrp="1"/>
          </p:cNvSpPr>
          <p:nvPr>
            <p:ph type="sldNum" sz="quarter" idx="12"/>
          </p:nvPr>
        </p:nvSpPr>
        <p:spPr/>
        <p:txBody>
          <a:bodyPr/>
          <a:lstStyle/>
          <a:p>
            <a:fld id="{8BD4F407-B401-4F27-B84C-F4D1FCFDF361}" type="slidenum">
              <a:rPr lang="zh-CN" altLang="en-US" smtClean="0"/>
              <a:pPr/>
              <a:t>63</a:t>
            </a:fld>
            <a:endParaRPr lang="zh-CN" altLang="en-US" dirty="0"/>
          </a:p>
        </p:txBody>
      </p:sp>
    </p:spTree>
    <p:extLst>
      <p:ext uri="{BB962C8B-B14F-4D97-AF65-F5344CB8AC3E}">
        <p14:creationId xmlns:p14="http://schemas.microsoft.com/office/powerpoint/2010/main" val="39166786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a:xfrm>
            <a:off x="628650" y="254000"/>
            <a:ext cx="7886700" cy="827088"/>
          </a:xfrm>
        </p:spPr>
        <p:txBody>
          <a:bodyPr/>
          <a:lstStyle/>
          <a:p>
            <a:r>
              <a:rPr lang="en-US" altLang="zh-CN">
                <a:solidFill>
                  <a:srgbClr val="FF0000"/>
                </a:solidFill>
              </a:rPr>
              <a:t>Intel Pentium MMX Operations</a:t>
            </a:r>
            <a:endParaRPr lang="zh-CN" altLang="en-US">
              <a:solidFill>
                <a:srgbClr val="FF0000"/>
              </a:solidFill>
            </a:endParaRPr>
          </a:p>
        </p:txBody>
      </p:sp>
      <p:sp>
        <p:nvSpPr>
          <p:cNvPr id="117763" name="内容占位符 2"/>
          <p:cNvSpPr>
            <a:spLocks noGrp="1"/>
          </p:cNvSpPr>
          <p:nvPr>
            <p:ph idx="1"/>
          </p:nvPr>
        </p:nvSpPr>
        <p:spPr>
          <a:xfrm>
            <a:off x="628650" y="1204913"/>
            <a:ext cx="7886700" cy="1303337"/>
          </a:xfrm>
        </p:spPr>
        <p:txBody>
          <a:bodyPr>
            <a:normAutofit fontScale="85000" lnSpcReduction="10000"/>
          </a:bodyPr>
          <a:lstStyle/>
          <a:p>
            <a:r>
              <a:rPr lang="en-US" altLang="zh-CN"/>
              <a:t>idea: </a:t>
            </a:r>
            <a:r>
              <a:rPr lang="zh-CN" altLang="en-US"/>
              <a:t>一条指令操作同时作用于不同的数据元</a:t>
            </a:r>
            <a:endParaRPr lang="en-US" altLang="zh-CN"/>
          </a:p>
          <a:p>
            <a:pPr lvl="1"/>
            <a:r>
              <a:rPr lang="zh-CN" altLang="en-US"/>
              <a:t>全阵列处理</a:t>
            </a:r>
            <a:endParaRPr lang="en-US" altLang="zh-CN"/>
          </a:p>
          <a:p>
            <a:pPr lvl="1"/>
            <a:r>
              <a:rPr lang="zh-CN" altLang="en-US"/>
              <a:t>用于多媒体操作</a:t>
            </a:r>
            <a:endParaRPr lang="en-US" altLang="zh-CN"/>
          </a:p>
          <a:p>
            <a:endParaRPr lang="zh-CN" altLang="en-US"/>
          </a:p>
        </p:txBody>
      </p:sp>
      <p:sp>
        <p:nvSpPr>
          <p:cNvPr id="4" name="日期占位符 3"/>
          <p:cNvSpPr>
            <a:spLocks noGrp="1"/>
          </p:cNvSpPr>
          <p:nvPr>
            <p:ph type="dt" sz="quarter" idx="10"/>
          </p:nvPr>
        </p:nvSpPr>
        <p:spPr/>
        <p:txBody>
          <a:bodyPr/>
          <a:lstStyle/>
          <a:p>
            <a:pPr>
              <a:defRPr/>
            </a:pPr>
            <a:fld id="{B04AA5E9-718D-44A7-B16F-0392C51A5A9F}" type="datetime1">
              <a:rPr lang="en-US" altLang="zh-CN" smtClean="0"/>
              <a:t>4/21/20</a:t>
            </a:fld>
            <a:endParaRPr lang="zh-CN" altLang="en-US"/>
          </a:p>
        </p:txBody>
      </p:sp>
      <p:sp>
        <p:nvSpPr>
          <p:cNvPr id="5" name="页脚占位符 4"/>
          <p:cNvSpPr>
            <a:spLocks noGrp="1"/>
          </p:cNvSpPr>
          <p:nvPr>
            <p:ph type="ftr" sz="quarter" idx="11"/>
          </p:nvPr>
        </p:nvSpPr>
        <p:spPr/>
        <p:txBody>
          <a:bodyPr/>
          <a:lstStyle/>
          <a:p>
            <a:pPr>
              <a:defRPr/>
            </a:pPr>
            <a:r>
              <a:rPr lang="zh-CN" altLang="en-US"/>
              <a:t>中国科学技术大学</a:t>
            </a:r>
          </a:p>
        </p:txBody>
      </p:sp>
      <p:sp>
        <p:nvSpPr>
          <p:cNvPr id="11776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3BDE6B87-0E7B-4AF2-83BC-FAC2892197B7}"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64</a:t>
            </a:fld>
            <a:endParaRPr lang="zh-CN" altLang="en-US" sz="1200">
              <a:solidFill>
                <a:srgbClr val="898989"/>
              </a:solidFill>
              <a:latin typeface="Calibri" panose="020F0502020204030204" pitchFamily="34" charset="0"/>
              <a:ea typeface="宋体" panose="02010600030101010101" pitchFamily="2" charset="-122"/>
            </a:endParaRPr>
          </a:p>
        </p:txBody>
      </p:sp>
      <p:pic>
        <p:nvPicPr>
          <p:cNvPr id="11776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050" y="2508250"/>
            <a:ext cx="3675063"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8" name="矩形 7"/>
          <p:cNvSpPr>
            <a:spLocks noChangeArrowheads="1"/>
          </p:cNvSpPr>
          <p:nvPr/>
        </p:nvSpPr>
        <p:spPr bwMode="auto">
          <a:xfrm>
            <a:off x="4202113" y="2657475"/>
            <a:ext cx="46974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102870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pPr>
            <a:r>
              <a:rPr lang="en-US" altLang="zh-CN" sz="2400" dirty="0">
                <a:solidFill>
                  <a:srgbClr val="0036A2"/>
                </a:solidFill>
                <a:latin typeface="Arial" panose="020B0604020202020204" pitchFamily="34" charset="0"/>
                <a:ea typeface="MS PGothic" pitchFamily="34" charset="-128"/>
              </a:rPr>
              <a:t>No VLEN register</a:t>
            </a:r>
            <a:endParaRPr lang="en-US" altLang="zh-CN" sz="3200" dirty="0">
              <a:solidFill>
                <a:srgbClr val="0036A2"/>
              </a:solidFill>
              <a:latin typeface="MS PGothic" pitchFamily="34" charset="-128"/>
              <a:ea typeface="MS PGothic" pitchFamily="34" charset="-128"/>
            </a:endParaRPr>
          </a:p>
          <a:p>
            <a:pPr>
              <a:lnSpc>
                <a:spcPct val="100000"/>
              </a:lnSpc>
              <a:spcBef>
                <a:spcPct val="0"/>
              </a:spcBef>
            </a:pPr>
            <a:r>
              <a:rPr lang="en-US" altLang="zh-CN" sz="2400" dirty="0">
                <a:solidFill>
                  <a:srgbClr val="0036A2"/>
                </a:solidFill>
                <a:latin typeface="Arial" panose="020B0604020202020204" pitchFamily="34" charset="0"/>
                <a:ea typeface="MS PGothic" pitchFamily="34" charset="-128"/>
              </a:rPr>
              <a:t>Opcode determines data type:</a:t>
            </a:r>
            <a:endParaRPr lang="en-US" altLang="zh-CN" sz="3200" dirty="0">
              <a:solidFill>
                <a:srgbClr val="0036A2"/>
              </a:solidFill>
              <a:latin typeface="MS PGothic" pitchFamily="34" charset="-128"/>
              <a:ea typeface="MS PGothic" pitchFamily="34" charset="-128"/>
            </a:endParaRPr>
          </a:p>
          <a:p>
            <a:pPr lvl="1">
              <a:lnSpc>
                <a:spcPct val="100000"/>
              </a:lnSpc>
              <a:spcBef>
                <a:spcPct val="0"/>
              </a:spcBef>
            </a:pPr>
            <a:r>
              <a:rPr lang="en-US" altLang="zh-CN" sz="1800" dirty="0">
                <a:solidFill>
                  <a:srgbClr val="000000"/>
                </a:solidFill>
                <a:latin typeface="Arial" panose="020B0604020202020204" pitchFamily="34" charset="0"/>
                <a:ea typeface="MS PGothic" pitchFamily="34" charset="-128"/>
              </a:rPr>
              <a:t>8 8-bit bytes</a:t>
            </a:r>
            <a:endParaRPr lang="en-US" altLang="zh-CN" sz="2800" dirty="0">
              <a:solidFill>
                <a:srgbClr val="000000"/>
              </a:solidFill>
              <a:latin typeface="MS PGothic" pitchFamily="34" charset="-128"/>
              <a:ea typeface="MS PGothic" pitchFamily="34" charset="-128"/>
            </a:endParaRPr>
          </a:p>
          <a:p>
            <a:pPr lvl="1">
              <a:lnSpc>
                <a:spcPct val="100000"/>
              </a:lnSpc>
              <a:spcBef>
                <a:spcPct val="0"/>
              </a:spcBef>
            </a:pPr>
            <a:r>
              <a:rPr lang="en-US" altLang="zh-CN" sz="1800" dirty="0">
                <a:solidFill>
                  <a:srgbClr val="000000"/>
                </a:solidFill>
                <a:latin typeface="Arial" panose="020B0604020202020204" pitchFamily="34" charset="0"/>
                <a:ea typeface="MS PGothic" pitchFamily="34" charset="-128"/>
              </a:rPr>
              <a:t>4 16-bit words</a:t>
            </a:r>
            <a:endParaRPr lang="en-US" altLang="zh-CN" sz="2800" dirty="0">
              <a:solidFill>
                <a:srgbClr val="000000"/>
              </a:solidFill>
              <a:latin typeface="MS PGothic" pitchFamily="34" charset="-128"/>
              <a:ea typeface="MS PGothic" pitchFamily="34" charset="-128"/>
            </a:endParaRPr>
          </a:p>
          <a:p>
            <a:pPr lvl="1">
              <a:lnSpc>
                <a:spcPct val="100000"/>
              </a:lnSpc>
              <a:spcBef>
                <a:spcPct val="0"/>
              </a:spcBef>
            </a:pPr>
            <a:r>
              <a:rPr lang="en-US" altLang="zh-CN" sz="1800" dirty="0">
                <a:solidFill>
                  <a:srgbClr val="000000"/>
                </a:solidFill>
                <a:latin typeface="Arial" panose="020B0604020202020204" pitchFamily="34" charset="0"/>
                <a:ea typeface="MS PGothic" pitchFamily="34" charset="-128"/>
              </a:rPr>
              <a:t>2 32-bit doublewords</a:t>
            </a:r>
            <a:endParaRPr lang="en-US" altLang="zh-CN" sz="2800" dirty="0">
              <a:solidFill>
                <a:srgbClr val="000000"/>
              </a:solidFill>
              <a:latin typeface="MS PGothic" pitchFamily="34" charset="-128"/>
              <a:ea typeface="MS PGothic" pitchFamily="34" charset="-128"/>
            </a:endParaRPr>
          </a:p>
          <a:p>
            <a:pPr lvl="1">
              <a:lnSpc>
                <a:spcPct val="100000"/>
              </a:lnSpc>
              <a:spcBef>
                <a:spcPct val="0"/>
              </a:spcBef>
            </a:pPr>
            <a:r>
              <a:rPr lang="en-US" altLang="zh-CN" sz="1800" dirty="0">
                <a:solidFill>
                  <a:srgbClr val="000000"/>
                </a:solidFill>
                <a:latin typeface="Arial" panose="020B0604020202020204" pitchFamily="34" charset="0"/>
                <a:ea typeface="MS PGothic" pitchFamily="34" charset="-128"/>
              </a:rPr>
              <a:t>1 64-bit quadword</a:t>
            </a:r>
            <a:endParaRPr lang="en-US" altLang="zh-CN" sz="2800" dirty="0">
              <a:solidFill>
                <a:srgbClr val="000000"/>
              </a:solidFill>
              <a:latin typeface="MS PGothic" pitchFamily="34" charset="-128"/>
              <a:ea typeface="MS PGothic" pitchFamily="34" charset="-128"/>
            </a:endParaRPr>
          </a:p>
          <a:p>
            <a:pPr>
              <a:lnSpc>
                <a:spcPct val="100000"/>
              </a:lnSpc>
              <a:spcBef>
                <a:spcPct val="0"/>
              </a:spcBef>
            </a:pPr>
            <a:r>
              <a:rPr lang="en-US" altLang="zh-CN" sz="2400" dirty="0">
                <a:solidFill>
                  <a:srgbClr val="0036A2"/>
                </a:solidFill>
                <a:latin typeface="Arial" panose="020B0604020202020204" pitchFamily="34" charset="0"/>
                <a:ea typeface="MS PGothic" pitchFamily="34" charset="-128"/>
              </a:rPr>
              <a:t>Stride always equal to 1.</a:t>
            </a:r>
            <a:endParaRPr lang="en-US" altLang="zh-CN" sz="3200" dirty="0">
              <a:solidFill>
                <a:srgbClr val="0036A2"/>
              </a:solidFill>
              <a:latin typeface="MS PGothic" pitchFamily="34" charset="-128"/>
              <a:ea typeface="MS PGothic" pitchFamily="34" charset="-128"/>
            </a:endParaRPr>
          </a:p>
        </p:txBody>
      </p:sp>
    </p:spTree>
    <p:extLst>
      <p:ext uri="{BB962C8B-B14F-4D97-AF65-F5344CB8AC3E}">
        <p14:creationId xmlns:p14="http://schemas.microsoft.com/office/powerpoint/2010/main" val="3130117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a:xfrm>
            <a:off x="376238" y="365125"/>
            <a:ext cx="8605837" cy="615950"/>
          </a:xfrm>
        </p:spPr>
        <p:txBody>
          <a:bodyPr>
            <a:normAutofit fontScale="90000"/>
          </a:bodyPr>
          <a:lstStyle/>
          <a:p>
            <a:r>
              <a:rPr lang="en-US" altLang="zh-CN" sz="3600" b="1">
                <a:solidFill>
                  <a:srgbClr val="FF0000"/>
                </a:solidFill>
              </a:rPr>
              <a:t>MMX Example: Image Overlaying (I)</a:t>
            </a:r>
            <a:endParaRPr lang="zh-CN" altLang="en-US" sz="3600" b="1">
              <a:solidFill>
                <a:srgbClr val="FF0000"/>
              </a:solidFill>
            </a:endParaRPr>
          </a:p>
        </p:txBody>
      </p:sp>
      <p:sp>
        <p:nvSpPr>
          <p:cNvPr id="118787" name="内容占位符 2"/>
          <p:cNvSpPr>
            <a:spLocks noGrp="1"/>
          </p:cNvSpPr>
          <p:nvPr>
            <p:ph idx="1"/>
          </p:nvPr>
        </p:nvSpPr>
        <p:spPr>
          <a:xfrm>
            <a:off x="628650" y="1316038"/>
            <a:ext cx="7886700" cy="4860925"/>
          </a:xfrm>
        </p:spPr>
        <p:txBody>
          <a:bodyPr/>
          <a:lstStyle/>
          <a:p>
            <a:endParaRPr lang="zh-CN" altLang="en-US"/>
          </a:p>
        </p:txBody>
      </p:sp>
      <p:sp>
        <p:nvSpPr>
          <p:cNvPr id="4" name="日期占位符 3"/>
          <p:cNvSpPr>
            <a:spLocks noGrp="1"/>
          </p:cNvSpPr>
          <p:nvPr>
            <p:ph type="dt" sz="quarter" idx="10"/>
          </p:nvPr>
        </p:nvSpPr>
        <p:spPr/>
        <p:txBody>
          <a:bodyPr/>
          <a:lstStyle/>
          <a:p>
            <a:pPr>
              <a:defRPr/>
            </a:pPr>
            <a:fld id="{DAAE8BF4-9FFC-44CE-937D-1AA76D5031DC}" type="datetime1">
              <a:rPr lang="en-US" altLang="zh-CN" smtClean="0"/>
              <a:t>4/21/20</a:t>
            </a:fld>
            <a:endParaRPr lang="zh-CN" altLang="en-US"/>
          </a:p>
        </p:txBody>
      </p:sp>
      <p:sp>
        <p:nvSpPr>
          <p:cNvPr id="5" name="页脚占位符 4"/>
          <p:cNvSpPr>
            <a:spLocks noGrp="1"/>
          </p:cNvSpPr>
          <p:nvPr>
            <p:ph type="ftr" sz="quarter" idx="11"/>
          </p:nvPr>
        </p:nvSpPr>
        <p:spPr/>
        <p:txBody>
          <a:bodyPr/>
          <a:lstStyle/>
          <a:p>
            <a:pPr>
              <a:defRPr/>
            </a:pPr>
            <a:r>
              <a:rPr lang="zh-CN" altLang="en-US"/>
              <a:t>中国科学技术大学</a:t>
            </a:r>
          </a:p>
        </p:txBody>
      </p:sp>
      <p:sp>
        <p:nvSpPr>
          <p:cNvPr id="11879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322D7AEE-6DA8-4053-B630-C287DDD36E80}"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65</a:t>
            </a:fld>
            <a:endParaRPr lang="zh-CN" altLang="en-US" sz="1200">
              <a:solidFill>
                <a:srgbClr val="898989"/>
              </a:solidFill>
              <a:latin typeface="Calibri" panose="020F0502020204030204" pitchFamily="34" charset="0"/>
              <a:ea typeface="宋体" panose="02010600030101010101" pitchFamily="2" charset="-122"/>
            </a:endParaRPr>
          </a:p>
        </p:txBody>
      </p:sp>
      <p:pic>
        <p:nvPicPr>
          <p:cNvPr id="118791"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7225" y="1047750"/>
            <a:ext cx="7829550" cy="512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04012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a:xfrm>
            <a:off x="333375" y="22225"/>
            <a:ext cx="8605838" cy="1039813"/>
          </a:xfrm>
        </p:spPr>
        <p:txBody>
          <a:bodyPr/>
          <a:lstStyle/>
          <a:p>
            <a:r>
              <a:rPr lang="en-US" altLang="zh-CN" sz="3200" b="1">
                <a:solidFill>
                  <a:srgbClr val="FF0000"/>
                </a:solidFill>
              </a:rPr>
              <a:t>MMX Example: Image Overlaying (II)</a:t>
            </a:r>
            <a:endParaRPr lang="zh-CN" altLang="en-US" sz="3200" b="1">
              <a:solidFill>
                <a:srgbClr val="FF0000"/>
              </a:solidFill>
            </a:endParaRPr>
          </a:p>
        </p:txBody>
      </p:sp>
      <p:sp>
        <p:nvSpPr>
          <p:cNvPr id="119811" name="内容占位符 2"/>
          <p:cNvSpPr>
            <a:spLocks noGrp="1"/>
          </p:cNvSpPr>
          <p:nvPr>
            <p:ph idx="1"/>
          </p:nvPr>
        </p:nvSpPr>
        <p:spPr>
          <a:xfrm>
            <a:off x="628650" y="1360488"/>
            <a:ext cx="7886700" cy="4816475"/>
          </a:xfrm>
        </p:spPr>
        <p:txBody>
          <a:bodyPr/>
          <a:lstStyle/>
          <a:p>
            <a:endParaRPr lang="zh-CN" altLang="en-US"/>
          </a:p>
        </p:txBody>
      </p:sp>
      <p:sp>
        <p:nvSpPr>
          <p:cNvPr id="4" name="日期占位符 3"/>
          <p:cNvSpPr>
            <a:spLocks noGrp="1"/>
          </p:cNvSpPr>
          <p:nvPr>
            <p:ph type="dt" sz="quarter" idx="10"/>
          </p:nvPr>
        </p:nvSpPr>
        <p:spPr/>
        <p:txBody>
          <a:bodyPr/>
          <a:lstStyle/>
          <a:p>
            <a:pPr>
              <a:defRPr/>
            </a:pPr>
            <a:fld id="{7A67B4E9-A785-4039-B95A-6D7636ABBA27}" type="datetime1">
              <a:rPr lang="en-US" altLang="zh-CN" smtClean="0"/>
              <a:t>4/21/20</a:t>
            </a:fld>
            <a:endParaRPr lang="zh-CN" altLang="en-US"/>
          </a:p>
        </p:txBody>
      </p:sp>
      <p:sp>
        <p:nvSpPr>
          <p:cNvPr id="5" name="页脚占位符 4"/>
          <p:cNvSpPr>
            <a:spLocks noGrp="1"/>
          </p:cNvSpPr>
          <p:nvPr>
            <p:ph type="ftr" sz="quarter" idx="11"/>
          </p:nvPr>
        </p:nvSpPr>
        <p:spPr/>
        <p:txBody>
          <a:bodyPr/>
          <a:lstStyle/>
          <a:p>
            <a:pPr>
              <a:defRPr/>
            </a:pPr>
            <a:r>
              <a:rPr lang="zh-CN" altLang="en-US"/>
              <a:t>中国科学技术大学</a:t>
            </a:r>
          </a:p>
        </p:txBody>
      </p:sp>
      <p:sp>
        <p:nvSpPr>
          <p:cNvPr id="11981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816FFAEE-139F-4FC3-9AF4-47F34E4AD6FE}"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66</a:t>
            </a:fld>
            <a:endParaRPr lang="zh-CN" altLang="en-US" sz="1200">
              <a:solidFill>
                <a:srgbClr val="898989"/>
              </a:solidFill>
              <a:latin typeface="Calibri" panose="020F0502020204030204" pitchFamily="34" charset="0"/>
              <a:ea typeface="宋体" panose="02010600030101010101" pitchFamily="2" charset="-122"/>
            </a:endParaRPr>
          </a:p>
        </p:txBody>
      </p:sp>
      <p:pic>
        <p:nvPicPr>
          <p:cNvPr id="119815"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6738" y="801688"/>
            <a:ext cx="7948612" cy="311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6"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57425" y="3921125"/>
            <a:ext cx="4029075"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47566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rmAutofit fontScale="90000"/>
          </a:bodyPr>
          <a:lstStyle/>
          <a:p>
            <a:r>
              <a:rPr lang="en-US" altLang="ko-KR"/>
              <a:t>Multimedia Extensions versus Vectors</a:t>
            </a:r>
          </a:p>
        </p:txBody>
      </p:sp>
      <p:sp>
        <p:nvSpPr>
          <p:cNvPr id="120835" name="Rectangle 3"/>
          <p:cNvSpPr>
            <a:spLocks noGrp="1" noChangeArrowheads="1"/>
          </p:cNvSpPr>
          <p:nvPr>
            <p:ph idx="1"/>
          </p:nvPr>
        </p:nvSpPr>
        <p:spPr/>
        <p:txBody>
          <a:bodyPr>
            <a:normAutofit fontScale="85000" lnSpcReduction="10000"/>
          </a:bodyPr>
          <a:lstStyle/>
          <a:p>
            <a:r>
              <a:rPr lang="zh-CN" altLang="en-US"/>
              <a:t>受限的指令集</a:t>
            </a:r>
            <a:r>
              <a:rPr lang="en-US" altLang="ko-KR"/>
              <a:t>:</a:t>
            </a:r>
          </a:p>
          <a:p>
            <a:pPr lvl="1"/>
            <a:r>
              <a:rPr lang="zh-CN" altLang="en-US"/>
              <a:t>无向量长度控制</a:t>
            </a:r>
            <a:endParaRPr lang="en-US" altLang="zh-CN"/>
          </a:p>
          <a:p>
            <a:pPr lvl="1"/>
            <a:r>
              <a:rPr lang="en-US" altLang="ko-KR"/>
              <a:t>Load/store</a:t>
            </a:r>
            <a:r>
              <a:rPr lang="zh-CN" altLang="en-US"/>
              <a:t>操作无</a:t>
            </a:r>
            <a:r>
              <a:rPr lang="en-US" altLang="ko-KR"/>
              <a:t> </a:t>
            </a:r>
            <a:r>
              <a:rPr lang="zh-CN" altLang="en-US"/>
              <a:t>常数步长寻址和</a:t>
            </a:r>
            <a:r>
              <a:rPr lang="en-US" altLang="ko-KR"/>
              <a:t> scatter/gather</a:t>
            </a:r>
            <a:r>
              <a:rPr lang="zh-CN" altLang="en-US"/>
              <a:t>操作</a:t>
            </a:r>
            <a:endParaRPr lang="en-US" altLang="zh-CN"/>
          </a:p>
          <a:p>
            <a:pPr lvl="1"/>
            <a:r>
              <a:rPr lang="en-US" altLang="ko-KR"/>
              <a:t>loads </a:t>
            </a:r>
            <a:r>
              <a:rPr lang="zh-CN" altLang="en-US"/>
              <a:t>操作必须</a:t>
            </a:r>
            <a:r>
              <a:rPr lang="en-US" altLang="ko-KR"/>
              <a:t>64/128-bit </a:t>
            </a:r>
            <a:r>
              <a:rPr lang="zh-CN" altLang="en-US"/>
              <a:t>边界对齐</a:t>
            </a:r>
            <a:endParaRPr lang="en-US" altLang="ko-KR"/>
          </a:p>
          <a:p>
            <a:r>
              <a:rPr lang="zh-CN" altLang="en-US"/>
              <a:t>受限的向量寄存器长度</a:t>
            </a:r>
            <a:r>
              <a:rPr lang="en-US" altLang="ko-KR"/>
              <a:t>:</a:t>
            </a:r>
          </a:p>
          <a:p>
            <a:pPr lvl="1"/>
            <a:r>
              <a:rPr lang="zh-CN" altLang="en-US"/>
              <a:t>需要超标量发射以保持</a:t>
            </a:r>
            <a:r>
              <a:rPr lang="en-US" altLang="zh-CN"/>
              <a:t>m</a:t>
            </a:r>
            <a:r>
              <a:rPr lang="en-US" altLang="ko-KR"/>
              <a:t>ultiply/add/load </a:t>
            </a:r>
            <a:r>
              <a:rPr lang="zh-CN" altLang="en-US"/>
              <a:t>部件忙</a:t>
            </a:r>
            <a:endParaRPr lang="en-US" altLang="ko-KR"/>
          </a:p>
          <a:p>
            <a:pPr lvl="1"/>
            <a:r>
              <a:rPr lang="zh-CN" altLang="en-US"/>
              <a:t>通过循环展开隐藏延迟增加了寄存器读写压力</a:t>
            </a:r>
            <a:endParaRPr lang="en-US" altLang="ko-KR"/>
          </a:p>
          <a:p>
            <a:r>
              <a:rPr lang="zh-CN" altLang="en-US"/>
              <a:t>在微处理器设计中向全向量化发展</a:t>
            </a:r>
            <a:endParaRPr lang="en-US" altLang="ko-KR"/>
          </a:p>
          <a:p>
            <a:pPr lvl="1"/>
            <a:r>
              <a:rPr lang="zh-CN" altLang="en-US"/>
              <a:t>更好地支持非对齐存储器访问</a:t>
            </a:r>
            <a:endParaRPr lang="en-US" altLang="ko-KR"/>
          </a:p>
          <a:p>
            <a:pPr lvl="1"/>
            <a:r>
              <a:rPr lang="zh-CN" altLang="en-US"/>
              <a:t>支持双精度浮点数操作</a:t>
            </a:r>
            <a:r>
              <a:rPr lang="en-US" altLang="ko-KR"/>
              <a:t> (64-bit floating-point)</a:t>
            </a:r>
          </a:p>
          <a:p>
            <a:pPr lvl="1"/>
            <a:r>
              <a:rPr lang="en-US" altLang="ko-KR"/>
              <a:t>Intel AVX spec (announced April 2008), 256b vector registers (expandable up to 1024b) </a:t>
            </a:r>
          </a:p>
        </p:txBody>
      </p:sp>
      <p:sp>
        <p:nvSpPr>
          <p:cNvPr id="6" name="日期占位符 5"/>
          <p:cNvSpPr>
            <a:spLocks noGrp="1"/>
          </p:cNvSpPr>
          <p:nvPr>
            <p:ph type="dt" sz="quarter" idx="10"/>
          </p:nvPr>
        </p:nvSpPr>
        <p:spPr/>
        <p:txBody>
          <a:bodyPr/>
          <a:lstStyle/>
          <a:p>
            <a:fld id="{EBE537D5-361B-488C-94BE-707A261CA31A}" type="datetime1">
              <a:rPr lang="en-US" altLang="zh-CN" smtClean="0"/>
              <a:t>4/21/20</a:t>
            </a:fld>
            <a:endParaRPr lang="zh-CN" altLang="en-US"/>
          </a:p>
        </p:txBody>
      </p:sp>
      <p:sp>
        <p:nvSpPr>
          <p:cNvPr id="7" name="页脚占位符 6"/>
          <p:cNvSpPr>
            <a:spLocks noGrp="1"/>
          </p:cNvSpPr>
          <p:nvPr>
            <p:ph type="ftr" sz="quarter" idx="11"/>
          </p:nvPr>
        </p:nvSpPr>
        <p:spPr/>
        <p:txBody>
          <a:bodyPr/>
          <a:lstStyle/>
          <a:p>
            <a:r>
              <a:rPr lang="zh-CN" altLang="en-US"/>
              <a:t>中国科学技术大学</a:t>
            </a:r>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67</a:t>
            </a:fld>
            <a:endParaRPr lang="zh-CN" altLang="en-US" dirty="0"/>
          </a:p>
        </p:txBody>
      </p:sp>
    </p:spTree>
    <p:extLst>
      <p:ext uri="{BB962C8B-B14F-4D97-AF65-F5344CB8AC3E}">
        <p14:creationId xmlns:p14="http://schemas.microsoft.com/office/powerpoint/2010/main" val="19519219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p:txBody>
          <a:bodyPr/>
          <a:lstStyle/>
          <a:p>
            <a:r>
              <a:rPr lang="en-US" altLang="zh-CN"/>
              <a:t>-Review</a:t>
            </a:r>
            <a:endParaRPr lang="zh-CN" altLang="en-US" dirty="0"/>
          </a:p>
        </p:txBody>
      </p:sp>
      <p:sp>
        <p:nvSpPr>
          <p:cNvPr id="122883" name="内容占位符 2"/>
          <p:cNvSpPr>
            <a:spLocks noGrp="1"/>
          </p:cNvSpPr>
          <p:nvPr>
            <p:ph idx="1"/>
          </p:nvPr>
        </p:nvSpPr>
        <p:spPr/>
        <p:txBody>
          <a:bodyPr>
            <a:normAutofit fontScale="77500" lnSpcReduction="20000"/>
          </a:bodyPr>
          <a:lstStyle/>
          <a:p>
            <a:r>
              <a:rPr lang="zh-CN" altLang="en-US"/>
              <a:t>向量处理机性能评估</a:t>
            </a:r>
            <a:endParaRPr lang="en-US" altLang="zh-CN"/>
          </a:p>
          <a:p>
            <a:pPr lvl="1"/>
            <a:r>
              <a:rPr lang="zh-CN" altLang="en-US"/>
              <a:t>向量指令流执行时间</a:t>
            </a:r>
            <a:r>
              <a:rPr lang="en-US" altLang="zh-CN"/>
              <a:t>: Convey, Chimes, Start-up time</a:t>
            </a:r>
          </a:p>
          <a:p>
            <a:pPr lvl="1"/>
            <a:r>
              <a:rPr lang="zh-CN" altLang="en-US"/>
              <a:t>其他指标：</a:t>
            </a:r>
            <a:r>
              <a:rPr lang="en-US" altLang="zh-CN"/>
              <a:t> R</a:t>
            </a:r>
            <a:r>
              <a:rPr lang="en-US" altLang="zh-CN">
                <a:sym typeface="Symbol" panose="05050102010706020507" pitchFamily="18" charset="2"/>
              </a:rPr>
              <a:t></a:t>
            </a:r>
            <a:r>
              <a:rPr lang="en-US" altLang="zh-CN"/>
              <a:t> , N1/2 , NV</a:t>
            </a:r>
          </a:p>
          <a:p>
            <a:r>
              <a:rPr lang="zh-CN" altLang="en-US"/>
              <a:t>向量机的存储器访问</a:t>
            </a:r>
            <a:endParaRPr lang="en-US" altLang="zh-CN"/>
          </a:p>
          <a:p>
            <a:pPr lvl="1"/>
            <a:r>
              <a:rPr lang="zh-CN" altLang="en-US"/>
              <a:t>存储器组织：独立存储体、多体交叉方式</a:t>
            </a:r>
            <a:endParaRPr lang="en-US" altLang="zh-CN"/>
          </a:p>
          <a:p>
            <a:pPr lvl="1"/>
            <a:r>
              <a:rPr lang="en-US" altLang="zh-CN"/>
              <a:t>Stride : </a:t>
            </a:r>
            <a:r>
              <a:rPr lang="zh-CN" altLang="en-US"/>
              <a:t>固定步长（</a:t>
            </a:r>
            <a:r>
              <a:rPr lang="en-US" altLang="zh-CN"/>
              <a:t>1 or </a:t>
            </a:r>
            <a:r>
              <a:rPr lang="zh-CN" altLang="en-US"/>
              <a:t>常数）</a:t>
            </a:r>
            <a:r>
              <a:rPr lang="en-US" altLang="zh-CN"/>
              <a:t>, </a:t>
            </a:r>
            <a:r>
              <a:rPr lang="zh-CN" altLang="en-US"/>
              <a:t>非固定步长（</a:t>
            </a:r>
            <a:r>
              <a:rPr lang="en-US" altLang="zh-CN"/>
              <a:t>index</a:t>
            </a:r>
            <a:r>
              <a:rPr lang="zh-CN" altLang="en-US"/>
              <a:t>）</a:t>
            </a:r>
            <a:endParaRPr lang="en-US" altLang="zh-CN"/>
          </a:p>
          <a:p>
            <a:r>
              <a:rPr lang="zh-CN" altLang="en-US"/>
              <a:t>基于向量机模型的优化</a:t>
            </a:r>
            <a:endParaRPr lang="en-US" altLang="zh-CN"/>
          </a:p>
          <a:p>
            <a:pPr lvl="1"/>
            <a:r>
              <a:rPr lang="zh-CN" altLang="en-US"/>
              <a:t>链接技术</a:t>
            </a:r>
            <a:endParaRPr lang="en-US" altLang="zh-CN"/>
          </a:p>
          <a:p>
            <a:pPr lvl="1"/>
            <a:r>
              <a:rPr lang="zh-CN" altLang="en-US"/>
              <a:t>有条件执行</a:t>
            </a:r>
            <a:endParaRPr lang="en-US" altLang="zh-CN"/>
          </a:p>
          <a:p>
            <a:pPr lvl="1"/>
            <a:r>
              <a:rPr lang="zh-CN" altLang="en-US"/>
              <a:t>稀疏矩阵的操作</a:t>
            </a:r>
            <a:endParaRPr lang="en-US" altLang="zh-CN"/>
          </a:p>
          <a:p>
            <a:r>
              <a:rPr lang="zh-CN" altLang="en-US"/>
              <a:t>多媒体扩展指令</a:t>
            </a:r>
            <a:endParaRPr lang="en-US" altLang="zh-CN"/>
          </a:p>
          <a:p>
            <a:pPr lvl="1"/>
            <a:r>
              <a:rPr lang="zh-CN" altLang="en-US"/>
              <a:t>扩展的指令类型较少</a:t>
            </a:r>
            <a:endParaRPr lang="en-US" altLang="zh-CN"/>
          </a:p>
          <a:p>
            <a:pPr lvl="1"/>
            <a:r>
              <a:rPr lang="zh-CN" altLang="en-US"/>
              <a:t>向量寄存器长度较短</a:t>
            </a:r>
            <a:endParaRPr lang="en-US" altLang="zh-CN"/>
          </a:p>
          <a:p>
            <a:r>
              <a:rPr lang="en-US" altLang="zh-CN"/>
              <a:t>GPU</a:t>
            </a:r>
          </a:p>
          <a:p>
            <a:pPr lvl="1"/>
            <a:endParaRPr lang="en-US" altLang="zh-CN"/>
          </a:p>
          <a:p>
            <a:pPr lvl="1"/>
            <a:endParaRPr lang="en-US" altLang="zh-CN"/>
          </a:p>
          <a:p>
            <a:pPr lvl="1"/>
            <a:endParaRPr lang="zh-CN" altLang="en-US" dirty="0"/>
          </a:p>
        </p:txBody>
      </p:sp>
      <p:sp>
        <p:nvSpPr>
          <p:cNvPr id="4" name="日期占位符 3"/>
          <p:cNvSpPr>
            <a:spLocks noGrp="1"/>
          </p:cNvSpPr>
          <p:nvPr>
            <p:ph type="dt" sz="quarter" idx="10"/>
          </p:nvPr>
        </p:nvSpPr>
        <p:spPr/>
        <p:txBody>
          <a:bodyPr/>
          <a:lstStyle/>
          <a:p>
            <a:fld id="{E17C5547-3A9D-442D-B881-155346A32BF7}" type="datetime1">
              <a:rPr lang="en-US" altLang="zh-CN" smtClean="0"/>
              <a:t>4/21/20</a:t>
            </a:fld>
            <a:endParaRPr lang="zh-CN" altLang="en-US"/>
          </a:p>
        </p:txBody>
      </p:sp>
      <p:sp>
        <p:nvSpPr>
          <p:cNvPr id="5" name="页脚占位符 4"/>
          <p:cNvSpPr>
            <a:spLocks noGrp="1"/>
          </p:cNvSpPr>
          <p:nvPr>
            <p:ph type="ftr" sz="quarter" idx="11"/>
          </p:nvPr>
        </p:nvSpPr>
        <p:spPr/>
        <p:txBody>
          <a:bodyPr/>
          <a:lstStyle/>
          <a:p>
            <a:r>
              <a:rPr lang="zh-CN" altLang="en-US"/>
              <a:t>中国科学技术大学</a:t>
            </a:r>
          </a:p>
        </p:txBody>
      </p:sp>
      <p:sp>
        <p:nvSpPr>
          <p:cNvPr id="9" name="灯片编号占位符 8"/>
          <p:cNvSpPr>
            <a:spLocks noGrp="1"/>
          </p:cNvSpPr>
          <p:nvPr>
            <p:ph type="sldNum" sz="quarter" idx="12"/>
          </p:nvPr>
        </p:nvSpPr>
        <p:spPr/>
        <p:txBody>
          <a:bodyPr/>
          <a:lstStyle/>
          <a:p>
            <a:fld id="{8BD4F407-B401-4F27-B84C-F4D1FCFDF361}" type="slidenum">
              <a:rPr lang="zh-CN" altLang="en-US" smtClean="0"/>
              <a:pPr/>
              <a:t>68</a:t>
            </a:fld>
            <a:endParaRPr lang="zh-CN" altLang="en-US" dirty="0"/>
          </a:p>
        </p:txBody>
      </p:sp>
    </p:spTree>
    <p:extLst>
      <p:ext uri="{BB962C8B-B14F-4D97-AF65-F5344CB8AC3E}">
        <p14:creationId xmlns:p14="http://schemas.microsoft.com/office/powerpoint/2010/main" val="26263003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normAutofit fontScale="90000"/>
          </a:bodyPr>
          <a:lstStyle/>
          <a:p>
            <a:r>
              <a:rPr lang="en-US" altLang="zh-CN" sz="3200"/>
              <a:t>Recap: Vector/SIMD Processing Summary</a:t>
            </a:r>
          </a:p>
        </p:txBody>
      </p:sp>
      <p:sp>
        <p:nvSpPr>
          <p:cNvPr id="124931" name="Content Placeholder 2"/>
          <p:cNvSpPr>
            <a:spLocks noGrp="1"/>
          </p:cNvSpPr>
          <p:nvPr>
            <p:ph idx="1"/>
          </p:nvPr>
        </p:nvSpPr>
        <p:spPr/>
        <p:txBody>
          <a:bodyPr/>
          <a:lstStyle/>
          <a:p>
            <a:r>
              <a:rPr lang="en-US" altLang="zh-CN" dirty="0"/>
              <a:t>Vector/SIMD </a:t>
            </a:r>
            <a:r>
              <a:rPr lang="zh-CN" altLang="en-US" dirty="0"/>
              <a:t>机器适合挖据规整的数据级并行</a:t>
            </a:r>
            <a:endParaRPr lang="en-US" altLang="zh-CN" dirty="0"/>
          </a:p>
          <a:p>
            <a:pPr lvl="1"/>
            <a:r>
              <a:rPr lang="zh-CN" altLang="en-US" dirty="0"/>
              <a:t>同样的操作作用在许多数据元素上</a:t>
            </a:r>
            <a:endParaRPr lang="en-US" altLang="zh-CN" dirty="0"/>
          </a:p>
          <a:p>
            <a:pPr lvl="1"/>
            <a:r>
              <a:rPr lang="zh-CN" altLang="en-US" dirty="0"/>
              <a:t>提高性能、设计简单（向量内的操作相互独立）</a:t>
            </a:r>
            <a:endParaRPr lang="en-US" altLang="zh-CN" dirty="0"/>
          </a:p>
          <a:p>
            <a:r>
              <a:rPr lang="zh-CN" altLang="en-US" dirty="0">
                <a:solidFill>
                  <a:srgbClr val="0000FF"/>
                </a:solidFill>
              </a:rPr>
              <a:t>性能的提升受限于代码的向量化</a:t>
            </a:r>
            <a:endParaRPr lang="en-US" altLang="zh-CN" dirty="0"/>
          </a:p>
          <a:p>
            <a:pPr lvl="1"/>
            <a:r>
              <a:rPr lang="zh-CN" altLang="en-US" dirty="0"/>
              <a:t>标量操作限制着向量机的性能</a:t>
            </a:r>
            <a:endParaRPr lang="en-US" altLang="zh-CN" dirty="0"/>
          </a:p>
          <a:p>
            <a:r>
              <a:rPr lang="zh-CN" altLang="en-US" dirty="0"/>
              <a:t>很多已有的</a:t>
            </a:r>
            <a:r>
              <a:rPr lang="en-US" altLang="zh-CN" dirty="0"/>
              <a:t>ISA</a:t>
            </a:r>
            <a:r>
              <a:rPr lang="zh-CN" altLang="en-US" dirty="0"/>
              <a:t>扩展了一些</a:t>
            </a:r>
            <a:r>
              <a:rPr lang="en-US" altLang="zh-CN" dirty="0"/>
              <a:t>SIMD</a:t>
            </a:r>
            <a:r>
              <a:rPr lang="zh-CN" altLang="en-US" dirty="0"/>
              <a:t>操作</a:t>
            </a:r>
            <a:endParaRPr lang="en-US" altLang="zh-CN" dirty="0"/>
          </a:p>
          <a:p>
            <a:pPr lvl="1"/>
            <a:r>
              <a:rPr lang="en-US" altLang="zh-CN" dirty="0"/>
              <a:t>Intel MMX/</a:t>
            </a:r>
            <a:r>
              <a:rPr lang="en-US" altLang="zh-CN" dirty="0" err="1"/>
              <a:t>SSEn</a:t>
            </a:r>
            <a:r>
              <a:rPr lang="en-US" altLang="zh-CN" dirty="0"/>
              <a:t>/AVX, PowerPC </a:t>
            </a:r>
            <a:r>
              <a:rPr lang="en-US" altLang="zh-CN" dirty="0" err="1"/>
              <a:t>AltiVec</a:t>
            </a:r>
            <a:r>
              <a:rPr lang="en-US" altLang="zh-CN" dirty="0"/>
              <a:t>, ARM Advanced SIMD</a:t>
            </a:r>
          </a:p>
        </p:txBody>
      </p:sp>
      <p:sp>
        <p:nvSpPr>
          <p:cNvPr id="2" name="日期占位符 1"/>
          <p:cNvSpPr>
            <a:spLocks noGrp="1"/>
          </p:cNvSpPr>
          <p:nvPr>
            <p:ph type="dt" sz="half" idx="10"/>
          </p:nvPr>
        </p:nvSpPr>
        <p:spPr/>
        <p:txBody>
          <a:bodyPr/>
          <a:lstStyle/>
          <a:p>
            <a:fld id="{FBEC8D89-09BB-4EE5-BEEF-4FA83F050C93}" type="datetime1">
              <a:rPr lang="en-US" altLang="zh-CN" smtClean="0"/>
              <a:t>4/21/20</a:t>
            </a:fld>
            <a:endParaRPr lang="zh-CN" altLang="en-US"/>
          </a:p>
        </p:txBody>
      </p:sp>
      <p:sp>
        <p:nvSpPr>
          <p:cNvPr id="3" name="页脚占位符 2"/>
          <p:cNvSpPr>
            <a:spLocks noGrp="1"/>
          </p:cNvSpPr>
          <p:nvPr>
            <p:ph type="ftr" sz="quarter" idx="11"/>
          </p:nvPr>
        </p:nvSpPr>
        <p:spPr/>
        <p:txBody>
          <a:bodyPr/>
          <a:lstStyle/>
          <a:p>
            <a:r>
              <a:rPr lang="zh-CN" altLang="en-US"/>
              <a:t>中国科学技术大学</a:t>
            </a:r>
            <a:endParaRPr lang="zh-CN" altLang="en-US" dirty="0"/>
          </a:p>
        </p:txBody>
      </p:sp>
      <p:sp>
        <p:nvSpPr>
          <p:cNvPr id="4" name="灯片编号占位符 3"/>
          <p:cNvSpPr>
            <a:spLocks noGrp="1"/>
          </p:cNvSpPr>
          <p:nvPr>
            <p:ph type="sldNum" sz="quarter" idx="12"/>
          </p:nvPr>
        </p:nvSpPr>
        <p:spPr/>
        <p:txBody>
          <a:bodyPr/>
          <a:lstStyle/>
          <a:p>
            <a:fld id="{8BD4F407-B401-4F27-B84C-F4D1FCFDF361}" type="slidenum">
              <a:rPr lang="zh-CN" altLang="en-US" smtClean="0"/>
              <a:pPr/>
              <a:t>69</a:t>
            </a:fld>
            <a:endParaRPr lang="zh-CN" altLang="en-US" dirty="0"/>
          </a:p>
        </p:txBody>
      </p:sp>
    </p:spTree>
    <p:extLst>
      <p:ext uri="{BB962C8B-B14F-4D97-AF65-F5344CB8AC3E}">
        <p14:creationId xmlns:p14="http://schemas.microsoft.com/office/powerpoint/2010/main" val="117588173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a:t>动机：</a:t>
            </a:r>
            <a:r>
              <a:rPr lang="en-US" altLang="zh-CN" dirty="0"/>
              <a:t>SIMD</a:t>
            </a:r>
            <a:r>
              <a:rPr lang="zh-CN" altLang="en-US" dirty="0"/>
              <a:t>结构的优势</a:t>
            </a:r>
            <a:endParaRPr lang="en-AU" altLang="zh-CN" dirty="0"/>
          </a:p>
        </p:txBody>
      </p:sp>
      <p:sp>
        <p:nvSpPr>
          <p:cNvPr id="10243" name="Rectangle 3"/>
          <p:cNvSpPr>
            <a:spLocks noGrp="1" noChangeArrowheads="1"/>
          </p:cNvSpPr>
          <p:nvPr>
            <p:ph idx="1"/>
          </p:nvPr>
        </p:nvSpPr>
        <p:spPr>
          <a:xfrm>
            <a:off x="457199" y="1258432"/>
            <a:ext cx="8521337" cy="5051833"/>
          </a:xfrm>
        </p:spPr>
        <p:txBody>
          <a:bodyPr>
            <a:normAutofit/>
          </a:bodyPr>
          <a:lstStyle/>
          <a:p>
            <a:r>
              <a:rPr lang="en-US" altLang="zh-CN" dirty="0"/>
              <a:t>SIMD </a:t>
            </a:r>
            <a:r>
              <a:rPr lang="zh-CN" altLang="en-US" dirty="0"/>
              <a:t>结构可有效地挖掘数据级并行</a:t>
            </a:r>
            <a:r>
              <a:rPr lang="en-US" altLang="zh-CN" dirty="0"/>
              <a:t>:</a:t>
            </a:r>
          </a:p>
          <a:p>
            <a:pPr lvl="1"/>
            <a:r>
              <a:rPr lang="zh-CN" altLang="en-US" dirty="0"/>
              <a:t>基于矩阵运算的科学计算</a:t>
            </a:r>
            <a:endParaRPr lang="en-US" altLang="zh-CN" dirty="0"/>
          </a:p>
          <a:p>
            <a:pPr lvl="1"/>
            <a:r>
              <a:rPr lang="zh-CN" altLang="en-US" dirty="0"/>
              <a:t>图像和声音处理</a:t>
            </a:r>
            <a:endParaRPr lang="en-US" altLang="zh-CN" dirty="0"/>
          </a:p>
          <a:p>
            <a:endParaRPr lang="en-US" altLang="zh-CN" dirty="0"/>
          </a:p>
          <a:p>
            <a:r>
              <a:rPr lang="en-US" altLang="zh-CN" dirty="0"/>
              <a:t>SIMD</a:t>
            </a:r>
            <a:r>
              <a:rPr lang="zh-CN" altLang="en-US" dirty="0"/>
              <a:t>比</a:t>
            </a:r>
            <a:r>
              <a:rPr lang="en-US" altLang="zh-CN" dirty="0"/>
              <a:t>MIMD</a:t>
            </a:r>
            <a:r>
              <a:rPr lang="zh-CN" altLang="en-US" dirty="0"/>
              <a:t>更节能</a:t>
            </a:r>
            <a:endParaRPr lang="en-US" altLang="zh-CN" dirty="0"/>
          </a:p>
          <a:p>
            <a:pPr lvl="1"/>
            <a:r>
              <a:rPr lang="zh-CN" altLang="en-US" dirty="0"/>
              <a:t>针对每组数据操作仅需要取指一次</a:t>
            </a:r>
            <a:endParaRPr lang="en-US" altLang="zh-CN" dirty="0"/>
          </a:p>
          <a:p>
            <a:pPr lvl="1"/>
            <a:r>
              <a:rPr lang="en-US" altLang="zh-CN" dirty="0"/>
              <a:t>SIMD</a:t>
            </a:r>
            <a:r>
              <a:rPr lang="zh-CN" altLang="en-US" dirty="0"/>
              <a:t>对</a:t>
            </a:r>
            <a:r>
              <a:rPr lang="en-US" altLang="zh-CN" dirty="0"/>
              <a:t>PMD( personal mobile devices)</a:t>
            </a:r>
            <a:r>
              <a:rPr lang="zh-CN" altLang="en-US" dirty="0"/>
              <a:t>更具吸引力</a:t>
            </a:r>
            <a:endParaRPr lang="en-US" altLang="zh-CN" dirty="0"/>
          </a:p>
          <a:p>
            <a:pPr lvl="1"/>
            <a:endParaRPr lang="en-US" altLang="zh-CN" dirty="0"/>
          </a:p>
          <a:p>
            <a:r>
              <a:rPr lang="en-US" altLang="zh-CN" dirty="0"/>
              <a:t>SIMD </a:t>
            </a:r>
            <a:r>
              <a:rPr lang="zh-CN" altLang="en-US" dirty="0"/>
              <a:t>允许程序员继续以串行模式思维</a:t>
            </a:r>
            <a:endParaRPr lang="en-US" altLang="zh-CN" dirty="0"/>
          </a:p>
        </p:txBody>
      </p:sp>
      <p:sp>
        <p:nvSpPr>
          <p:cNvPr id="4" name="日期占位符 3"/>
          <p:cNvSpPr>
            <a:spLocks noGrp="1"/>
          </p:cNvSpPr>
          <p:nvPr>
            <p:ph type="dt" sz="half" idx="10"/>
          </p:nvPr>
        </p:nvSpPr>
        <p:spPr/>
        <p:txBody>
          <a:bodyPr/>
          <a:lstStyle/>
          <a:p>
            <a:fld id="{9D841EB5-7C1C-4A2B-9813-256D6941E098}" type="datetime1">
              <a:rPr lang="en-US" altLang="zh-CN" smtClean="0"/>
              <a:t>4/21/20</a:t>
            </a:fld>
            <a:endParaRPr lang="zh-CN" altLang="en-US"/>
          </a:p>
        </p:txBody>
      </p:sp>
      <p:sp>
        <p:nvSpPr>
          <p:cNvPr id="6" name="页脚占位符 5"/>
          <p:cNvSpPr>
            <a:spLocks noGrp="1"/>
          </p:cNvSpPr>
          <p:nvPr>
            <p:ph type="ftr" sz="quarter" idx="11"/>
          </p:nvPr>
        </p:nvSpPr>
        <p:spPr/>
        <p:txBody>
          <a:bodyPr/>
          <a:lstStyle/>
          <a:p>
            <a:r>
              <a:rPr lang="zh-CN" altLang="en-US"/>
              <a:t>中国科学技术大学</a:t>
            </a:r>
          </a:p>
        </p:txBody>
      </p:sp>
      <p:sp>
        <p:nvSpPr>
          <p:cNvPr id="17" name="灯片编号占位符 16"/>
          <p:cNvSpPr>
            <a:spLocks noGrp="1"/>
          </p:cNvSpPr>
          <p:nvPr>
            <p:ph type="sldNum" sz="quarter" idx="12"/>
          </p:nvPr>
        </p:nvSpPr>
        <p:spPr/>
        <p:txBody>
          <a:bodyPr/>
          <a:lstStyle/>
          <a:p>
            <a:fld id="{8BD4F407-B401-4F27-B84C-F4D1FCFDF361}" type="slidenum">
              <a:rPr lang="zh-CN" altLang="en-US" smtClean="0"/>
              <a:pPr/>
              <a:t>7</a:t>
            </a:fld>
            <a:endParaRPr lang="zh-CN" altLang="en-US" dirty="0"/>
          </a:p>
        </p:txBody>
      </p:sp>
    </p:spTree>
    <p:extLst>
      <p:ext uri="{BB962C8B-B14F-4D97-AF65-F5344CB8AC3E}">
        <p14:creationId xmlns:p14="http://schemas.microsoft.com/office/powerpoint/2010/main" val="22045308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标题 1"/>
          <p:cNvSpPr>
            <a:spLocks noGrp="1"/>
          </p:cNvSpPr>
          <p:nvPr>
            <p:ph type="title"/>
          </p:nvPr>
        </p:nvSpPr>
        <p:spPr/>
        <p:txBody>
          <a:bodyPr/>
          <a:lstStyle/>
          <a:p>
            <a:r>
              <a:rPr lang="en-US" altLang="zh-CN" b="1" dirty="0"/>
              <a:t>Summary</a:t>
            </a:r>
            <a:r>
              <a:rPr lang="zh-CN" altLang="en-US" b="1" dirty="0"/>
              <a:t>：向量体系结构</a:t>
            </a:r>
          </a:p>
        </p:txBody>
      </p:sp>
      <p:sp>
        <p:nvSpPr>
          <p:cNvPr id="210947" name="内容占位符 2"/>
          <p:cNvSpPr>
            <a:spLocks noGrp="1"/>
          </p:cNvSpPr>
          <p:nvPr>
            <p:ph idx="1"/>
          </p:nvPr>
        </p:nvSpPr>
        <p:spPr>
          <a:xfrm>
            <a:off x="457200" y="1018904"/>
            <a:ext cx="8229600" cy="5291362"/>
          </a:xfrm>
        </p:spPr>
        <p:txBody>
          <a:bodyPr>
            <a:noAutofit/>
          </a:bodyPr>
          <a:lstStyle/>
          <a:p>
            <a:r>
              <a:rPr lang="zh-CN" altLang="en-US" sz="1800" dirty="0"/>
              <a:t>向量处理机</a:t>
            </a:r>
            <a:r>
              <a:rPr lang="zh-CN" altLang="en-US" sz="1800" b="1" dirty="0">
                <a:solidFill>
                  <a:srgbClr val="FF0000"/>
                </a:solidFill>
              </a:rPr>
              <a:t>基本概念</a:t>
            </a:r>
            <a:endParaRPr lang="en-US" altLang="zh-CN" sz="1800" b="1" dirty="0">
              <a:solidFill>
                <a:srgbClr val="FF0000"/>
              </a:solidFill>
            </a:endParaRPr>
          </a:p>
          <a:p>
            <a:pPr lvl="1"/>
            <a:r>
              <a:rPr lang="zh-CN" altLang="en-US" sz="1400" dirty="0"/>
              <a:t>基本思想：两个向量的对应分量进行运算，产生一个结果向量</a:t>
            </a:r>
            <a:endParaRPr lang="en-US" altLang="zh-CN" sz="1400" dirty="0"/>
          </a:p>
          <a:p>
            <a:r>
              <a:rPr lang="zh-CN" altLang="en-US" sz="1800" dirty="0"/>
              <a:t>向量处理机</a:t>
            </a:r>
            <a:r>
              <a:rPr lang="zh-CN" altLang="en-US" sz="1800" b="1" dirty="0">
                <a:solidFill>
                  <a:srgbClr val="FF0000"/>
                </a:solidFill>
              </a:rPr>
              <a:t>基本特征</a:t>
            </a:r>
            <a:endParaRPr lang="en-US" altLang="zh-CN" sz="1800" b="1" dirty="0">
              <a:solidFill>
                <a:srgbClr val="FF0000"/>
              </a:solidFill>
            </a:endParaRPr>
          </a:p>
          <a:p>
            <a:pPr lvl="1"/>
            <a:r>
              <a:rPr lang="en-US" altLang="zh-CN" sz="1400" dirty="0"/>
              <a:t>VSIW-</a:t>
            </a:r>
            <a:r>
              <a:rPr lang="zh-CN" altLang="en-US" sz="1400" dirty="0"/>
              <a:t>一条指令包含多个操作</a:t>
            </a:r>
            <a:endParaRPr lang="en-US" altLang="zh-CN" sz="1400" dirty="0"/>
          </a:p>
          <a:p>
            <a:pPr lvl="1"/>
            <a:r>
              <a:rPr lang="zh-CN" altLang="en-US" sz="1400" dirty="0"/>
              <a:t>单条向量指令内所包含的操作相互独立</a:t>
            </a:r>
            <a:endParaRPr lang="en-US" altLang="zh-CN" sz="1400" dirty="0"/>
          </a:p>
          <a:p>
            <a:pPr lvl="1"/>
            <a:r>
              <a:rPr lang="zh-CN" altLang="en-US" sz="1400" dirty="0"/>
              <a:t>以已知模式访问存储器</a:t>
            </a:r>
            <a:r>
              <a:rPr lang="en-US" altLang="zh-CN" sz="1400" dirty="0"/>
              <a:t>-</a:t>
            </a:r>
            <a:r>
              <a:rPr lang="zh-CN" altLang="en-US" sz="1400" dirty="0"/>
              <a:t>多体交叉存储系统</a:t>
            </a:r>
            <a:endParaRPr lang="en-US" altLang="zh-CN" sz="1400" dirty="0"/>
          </a:p>
          <a:p>
            <a:pPr lvl="1"/>
            <a:r>
              <a:rPr lang="zh-CN" altLang="en-US" sz="1400" dirty="0"/>
              <a:t>控制相关少</a:t>
            </a:r>
            <a:endParaRPr lang="en-US" altLang="zh-CN" sz="1400" dirty="0"/>
          </a:p>
          <a:p>
            <a:r>
              <a:rPr lang="zh-CN" altLang="en-US" sz="1800" dirty="0"/>
              <a:t>向量处理机</a:t>
            </a:r>
            <a:r>
              <a:rPr lang="zh-CN" altLang="en-US" sz="1800" b="1" dirty="0">
                <a:solidFill>
                  <a:srgbClr val="C00000"/>
                </a:solidFill>
              </a:rPr>
              <a:t>基本结构</a:t>
            </a:r>
            <a:endParaRPr lang="en-US" altLang="zh-CN" sz="1800" b="1" dirty="0">
              <a:solidFill>
                <a:srgbClr val="C00000"/>
              </a:solidFill>
            </a:endParaRPr>
          </a:p>
          <a:p>
            <a:pPr lvl="1"/>
            <a:r>
              <a:rPr lang="zh-CN" altLang="en-US" sz="1400" b="1" dirty="0"/>
              <a:t>向量指令并行执行</a:t>
            </a:r>
            <a:endParaRPr lang="en-US" altLang="zh-CN" sz="1400" dirty="0"/>
          </a:p>
          <a:p>
            <a:pPr lvl="1"/>
            <a:r>
              <a:rPr lang="zh-CN" altLang="en-US" sz="1400" b="1" dirty="0"/>
              <a:t>向量运算部件的执行方式</a:t>
            </a:r>
            <a:r>
              <a:rPr lang="en-US" altLang="zh-CN" sz="1400" b="1" dirty="0"/>
              <a:t>-</a:t>
            </a:r>
            <a:r>
              <a:rPr lang="zh-CN" altLang="en-US" sz="1400" b="1" dirty="0"/>
              <a:t>流水线方式</a:t>
            </a:r>
            <a:endParaRPr lang="en-US" altLang="zh-CN" sz="1400" b="1" dirty="0"/>
          </a:p>
          <a:p>
            <a:pPr lvl="1"/>
            <a:r>
              <a:rPr lang="zh-CN" altLang="en-US" sz="1400" b="1" dirty="0"/>
              <a:t>向量部件结构</a:t>
            </a:r>
            <a:r>
              <a:rPr lang="en-US" altLang="zh-CN" sz="1400" b="1" dirty="0"/>
              <a:t>-</a:t>
            </a:r>
            <a:r>
              <a:rPr lang="zh-CN" altLang="en-US" sz="1400" b="1" dirty="0"/>
              <a:t>多“道”结构</a:t>
            </a:r>
            <a:r>
              <a:rPr lang="en-US" altLang="zh-CN" sz="1400" b="1" dirty="0"/>
              <a:t>-</a:t>
            </a:r>
            <a:r>
              <a:rPr lang="zh-CN" altLang="en-US" sz="1400" b="1" dirty="0"/>
              <a:t>多条运算流水线</a:t>
            </a:r>
            <a:endParaRPr lang="en-US" altLang="zh-CN" sz="1400" b="1" dirty="0">
              <a:solidFill>
                <a:srgbClr val="C00000"/>
              </a:solidFill>
            </a:endParaRPr>
          </a:p>
          <a:p>
            <a:r>
              <a:rPr lang="zh-CN" altLang="en-US" sz="1800" dirty="0"/>
              <a:t>向量处理机</a:t>
            </a:r>
            <a:r>
              <a:rPr lang="zh-CN" altLang="en-US" sz="1800" b="1" dirty="0">
                <a:solidFill>
                  <a:srgbClr val="C00000"/>
                </a:solidFill>
              </a:rPr>
              <a:t>性能评估</a:t>
            </a:r>
            <a:endParaRPr lang="en-US" altLang="zh-CN" sz="1800" b="1" dirty="0">
              <a:solidFill>
                <a:srgbClr val="C00000"/>
              </a:solidFill>
            </a:endParaRPr>
          </a:p>
          <a:p>
            <a:pPr lvl="1"/>
            <a:r>
              <a:rPr lang="zh-CN" altLang="en-US" sz="1400" b="1" dirty="0">
                <a:solidFill>
                  <a:srgbClr val="C00000"/>
                </a:solidFill>
              </a:rPr>
              <a:t>向量指令流执行时间</a:t>
            </a:r>
            <a:r>
              <a:rPr lang="en-US" altLang="zh-CN" sz="1400" b="1" dirty="0">
                <a:solidFill>
                  <a:srgbClr val="C00000"/>
                </a:solidFill>
              </a:rPr>
              <a:t>: Convey, Chimes, Start-up time</a:t>
            </a:r>
          </a:p>
          <a:p>
            <a:pPr lvl="1"/>
            <a:r>
              <a:rPr lang="zh-CN" altLang="en-US" sz="1400" b="1" dirty="0">
                <a:solidFill>
                  <a:srgbClr val="C00000"/>
                </a:solidFill>
              </a:rPr>
              <a:t>其他指标：</a:t>
            </a:r>
            <a:r>
              <a:rPr lang="en-US" altLang="zh-CN" sz="1400" dirty="0">
                <a:solidFill>
                  <a:srgbClr val="C00000"/>
                </a:solidFill>
              </a:rPr>
              <a:t> R</a:t>
            </a:r>
            <a:r>
              <a:rPr lang="en-US" altLang="zh-CN" sz="1400" baseline="-25000" dirty="0">
                <a:solidFill>
                  <a:srgbClr val="C00000"/>
                </a:solidFill>
                <a:sym typeface="Symbol" panose="05050102010706020507" pitchFamily="18" charset="2"/>
              </a:rPr>
              <a:t></a:t>
            </a:r>
            <a:r>
              <a:rPr lang="en-US" altLang="zh-CN" sz="1400" b="1" dirty="0">
                <a:solidFill>
                  <a:srgbClr val="C00000"/>
                </a:solidFill>
              </a:rPr>
              <a:t> , </a:t>
            </a:r>
            <a:r>
              <a:rPr lang="en-US" altLang="zh-CN" sz="1400" dirty="0">
                <a:solidFill>
                  <a:srgbClr val="C00000"/>
                </a:solidFill>
              </a:rPr>
              <a:t>N</a:t>
            </a:r>
            <a:r>
              <a:rPr lang="en-US" altLang="zh-CN" sz="1400" baseline="-25000" dirty="0">
                <a:solidFill>
                  <a:srgbClr val="C00000"/>
                </a:solidFill>
              </a:rPr>
              <a:t>1/2</a:t>
            </a:r>
            <a:r>
              <a:rPr lang="en-US" altLang="zh-CN" sz="1400" b="1" dirty="0">
                <a:solidFill>
                  <a:srgbClr val="C00000"/>
                </a:solidFill>
              </a:rPr>
              <a:t> , </a:t>
            </a:r>
            <a:r>
              <a:rPr lang="en-US" altLang="zh-CN" sz="1400" dirty="0">
                <a:solidFill>
                  <a:srgbClr val="C00000"/>
                </a:solidFill>
              </a:rPr>
              <a:t>N</a:t>
            </a:r>
            <a:r>
              <a:rPr lang="en-US" altLang="zh-CN" sz="1400" baseline="-25000" dirty="0">
                <a:solidFill>
                  <a:srgbClr val="C00000"/>
                </a:solidFill>
              </a:rPr>
              <a:t>V</a:t>
            </a:r>
          </a:p>
          <a:p>
            <a:r>
              <a:rPr lang="zh-CN" altLang="en-US" sz="1800" dirty="0"/>
              <a:t>向量处理机</a:t>
            </a:r>
            <a:r>
              <a:rPr lang="zh-CN" altLang="en-US" sz="1800" dirty="0">
                <a:solidFill>
                  <a:srgbClr val="C00000"/>
                </a:solidFill>
              </a:rPr>
              <a:t>性能优化</a:t>
            </a:r>
            <a:endParaRPr lang="en-US" altLang="zh-CN" sz="1800" dirty="0">
              <a:solidFill>
                <a:srgbClr val="C00000"/>
              </a:solidFill>
            </a:endParaRPr>
          </a:p>
          <a:p>
            <a:pPr lvl="1"/>
            <a:r>
              <a:rPr lang="zh-CN" altLang="en-US" sz="1400" dirty="0">
                <a:solidFill>
                  <a:srgbClr val="C00000"/>
                </a:solidFill>
              </a:rPr>
              <a:t>链接技术</a:t>
            </a:r>
            <a:endParaRPr lang="en-US" altLang="zh-CN" sz="1400" dirty="0">
              <a:solidFill>
                <a:srgbClr val="C00000"/>
              </a:solidFill>
            </a:endParaRPr>
          </a:p>
          <a:p>
            <a:pPr lvl="1"/>
            <a:r>
              <a:rPr lang="zh-CN" altLang="en-US" sz="1400" dirty="0"/>
              <a:t>条件执行</a:t>
            </a:r>
            <a:endParaRPr lang="en-US" altLang="zh-CN" sz="1400" dirty="0"/>
          </a:p>
          <a:p>
            <a:pPr lvl="1"/>
            <a:r>
              <a:rPr lang="zh-CN" altLang="en-US" sz="1400" dirty="0"/>
              <a:t>稀疏矩阵</a:t>
            </a:r>
          </a:p>
        </p:txBody>
      </p:sp>
      <p:sp>
        <p:nvSpPr>
          <p:cNvPr id="4" name="日期占位符 3"/>
          <p:cNvSpPr>
            <a:spLocks noGrp="1"/>
          </p:cNvSpPr>
          <p:nvPr>
            <p:ph type="dt" sz="half" idx="10"/>
          </p:nvPr>
        </p:nvSpPr>
        <p:spPr/>
        <p:txBody>
          <a:bodyPr/>
          <a:lstStyle/>
          <a:p>
            <a:pPr>
              <a:defRPr/>
            </a:pPr>
            <a:fld id="{394ABDFA-7AE4-4B95-9D5A-1AFE373D2947}" type="datetime1">
              <a:rPr lang="en-US" altLang="zh-CN" smtClean="0"/>
              <a:t>4/21/20</a:t>
            </a:fld>
            <a:endParaRPr lang="zh-CN" altLang="en-US"/>
          </a:p>
        </p:txBody>
      </p:sp>
      <p:sp>
        <p:nvSpPr>
          <p:cNvPr id="5" name="页脚占位符 4"/>
          <p:cNvSpPr>
            <a:spLocks noGrp="1"/>
          </p:cNvSpPr>
          <p:nvPr>
            <p:ph type="ftr" sz="quarter" idx="11"/>
          </p:nvPr>
        </p:nvSpPr>
        <p:spPr/>
        <p:txBody>
          <a:bodyPr/>
          <a:lstStyle/>
          <a:p>
            <a:pPr>
              <a:defRPr/>
            </a:pPr>
            <a:r>
              <a:rPr lang="zh-CN" altLang="en-US"/>
              <a:t>中国科学技术大学</a:t>
            </a:r>
          </a:p>
        </p:txBody>
      </p:sp>
      <p:sp>
        <p:nvSpPr>
          <p:cNvPr id="21095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343EEC30-7CEA-4132-9DE2-B9F658AD9342}"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70</a:t>
            </a:fld>
            <a:endParaRPr lang="zh-CN" altLang="en-US" sz="1200" dirty="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407165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a:t>Acknowledgements</a:t>
            </a:r>
          </a:p>
        </p:txBody>
      </p:sp>
      <p:sp>
        <p:nvSpPr>
          <p:cNvPr id="198659" name="Rectangle 3"/>
          <p:cNvSpPr>
            <a:spLocks noGrp="1" noChangeArrowheads="1"/>
          </p:cNvSpPr>
          <p:nvPr>
            <p:ph idx="1"/>
          </p:nvPr>
        </p:nvSpPr>
        <p:spPr/>
        <p:txBody>
          <a:bodyPr>
            <a:normAutofit fontScale="92500" lnSpcReduction="20000"/>
          </a:bodyPr>
          <a:lstStyle/>
          <a:p>
            <a:r>
              <a:rPr lang="en-US" altLang="zh-CN" dirty="0"/>
              <a:t>These slides contain material developed and copyright by:</a:t>
            </a:r>
          </a:p>
          <a:p>
            <a:pPr lvl="1"/>
            <a:r>
              <a:rPr lang="en-US" altLang="zh-CN" dirty="0"/>
              <a:t>John </a:t>
            </a:r>
            <a:r>
              <a:rPr lang="en-US" altLang="zh-CN" dirty="0" err="1"/>
              <a:t>Kubiatowicz</a:t>
            </a:r>
            <a:r>
              <a:rPr lang="en-US" altLang="zh-CN" dirty="0"/>
              <a:t> (UCB)</a:t>
            </a:r>
          </a:p>
          <a:p>
            <a:pPr lvl="1"/>
            <a:r>
              <a:rPr lang="en-US" altLang="zh-CN" dirty="0" err="1"/>
              <a:t>Krste</a:t>
            </a:r>
            <a:r>
              <a:rPr lang="en-US" altLang="zh-CN" dirty="0"/>
              <a:t> </a:t>
            </a:r>
            <a:r>
              <a:rPr lang="en-US" altLang="zh-CN" dirty="0" err="1"/>
              <a:t>Asanovic</a:t>
            </a:r>
            <a:r>
              <a:rPr lang="en-US" altLang="zh-CN" dirty="0"/>
              <a:t> (UCB)</a:t>
            </a:r>
          </a:p>
          <a:p>
            <a:pPr lvl="1"/>
            <a:r>
              <a:rPr lang="en-US" altLang="zh-CN" dirty="0"/>
              <a:t>John Hennessy (</a:t>
            </a:r>
            <a:r>
              <a:rPr lang="en-US" altLang="zh-CN" dirty="0" err="1"/>
              <a:t>Standford</a:t>
            </a:r>
            <a:r>
              <a:rPr lang="en-US" altLang="zh-CN" dirty="0"/>
              <a:t>)and David Patterson (UCB)</a:t>
            </a:r>
          </a:p>
          <a:p>
            <a:pPr lvl="1"/>
            <a:r>
              <a:rPr lang="en-US" altLang="zh-CN" dirty="0" err="1"/>
              <a:t>Chenxi</a:t>
            </a:r>
            <a:r>
              <a:rPr lang="en-US" altLang="zh-CN" dirty="0"/>
              <a:t> Zhang (</a:t>
            </a:r>
            <a:r>
              <a:rPr lang="en-US" altLang="zh-CN" dirty="0" err="1"/>
              <a:t>Tongji</a:t>
            </a:r>
            <a:r>
              <a:rPr lang="en-US" altLang="zh-CN" dirty="0"/>
              <a:t>)</a:t>
            </a:r>
          </a:p>
          <a:p>
            <a:pPr lvl="1"/>
            <a:r>
              <a:rPr lang="en-US" altLang="zh-CN" dirty="0" err="1"/>
              <a:t>Muhamed</a:t>
            </a:r>
            <a:r>
              <a:rPr lang="en-US" altLang="zh-CN" dirty="0"/>
              <a:t> </a:t>
            </a:r>
            <a:r>
              <a:rPr lang="en-US" altLang="zh-CN" dirty="0" err="1"/>
              <a:t>Mudawar</a:t>
            </a:r>
            <a:r>
              <a:rPr lang="en-US" altLang="zh-CN" dirty="0"/>
              <a:t> (KFUPM) </a:t>
            </a:r>
          </a:p>
          <a:p>
            <a:r>
              <a:rPr lang="en-US" altLang="zh-CN" dirty="0"/>
              <a:t>UCB material derived from course CS152</a:t>
            </a:r>
            <a:r>
              <a:rPr lang="zh-CN" altLang="en-US" dirty="0"/>
              <a:t>、</a:t>
            </a:r>
            <a:r>
              <a:rPr lang="en-US" altLang="zh-CN" dirty="0"/>
              <a:t>CS252</a:t>
            </a:r>
            <a:r>
              <a:rPr lang="zh-CN" altLang="en-US" dirty="0"/>
              <a:t>、</a:t>
            </a:r>
            <a:r>
              <a:rPr lang="en-US" altLang="zh-CN" dirty="0"/>
              <a:t>CS61C</a:t>
            </a:r>
          </a:p>
          <a:p>
            <a:r>
              <a:rPr lang="en-US" altLang="zh-CN" dirty="0"/>
              <a:t>KFUPM material derived from course COE501</a:t>
            </a:r>
            <a:r>
              <a:rPr lang="zh-CN" altLang="en-US" dirty="0"/>
              <a:t>、</a:t>
            </a:r>
            <a:r>
              <a:rPr lang="en-US" altLang="zh-CN" dirty="0"/>
              <a:t>COE502</a:t>
            </a:r>
          </a:p>
          <a:p>
            <a:endParaRPr lang="en-US" altLang="zh-CN" dirty="0"/>
          </a:p>
        </p:txBody>
      </p:sp>
      <p:sp>
        <p:nvSpPr>
          <p:cNvPr id="2" name="日期占位符 1"/>
          <p:cNvSpPr>
            <a:spLocks noGrp="1"/>
          </p:cNvSpPr>
          <p:nvPr>
            <p:ph type="dt" sz="half" idx="10"/>
          </p:nvPr>
        </p:nvSpPr>
        <p:spPr/>
        <p:txBody>
          <a:bodyPr/>
          <a:lstStyle/>
          <a:p>
            <a:fld id="{973FCC3E-12B9-4ABA-8F75-50122912D6BB}" type="datetime1">
              <a:rPr lang="en-US" altLang="zh-CN" smtClean="0"/>
              <a:t>4/21/20</a:t>
            </a:fld>
            <a:endParaRPr lang="zh-CN" altLang="en-US"/>
          </a:p>
        </p:txBody>
      </p:sp>
      <p:sp>
        <p:nvSpPr>
          <p:cNvPr id="3" name="页脚占位符 2"/>
          <p:cNvSpPr>
            <a:spLocks noGrp="1"/>
          </p:cNvSpPr>
          <p:nvPr>
            <p:ph type="ftr" sz="quarter" idx="11"/>
          </p:nvPr>
        </p:nvSpPr>
        <p:spPr/>
        <p:txBody>
          <a:bodyPr/>
          <a:lstStyle/>
          <a:p>
            <a:r>
              <a:rPr lang="zh-CN" altLang="en-US"/>
              <a:t>中国科学技术大学</a:t>
            </a:r>
            <a:endParaRPr lang="zh-CN" altLang="en-US" dirty="0"/>
          </a:p>
        </p:txBody>
      </p:sp>
      <p:sp>
        <p:nvSpPr>
          <p:cNvPr id="4" name="灯片编号占位符 3"/>
          <p:cNvSpPr>
            <a:spLocks noGrp="1"/>
          </p:cNvSpPr>
          <p:nvPr>
            <p:ph type="sldNum" sz="quarter" idx="12"/>
          </p:nvPr>
        </p:nvSpPr>
        <p:spPr/>
        <p:txBody>
          <a:bodyPr/>
          <a:lstStyle/>
          <a:p>
            <a:fld id="{8BD4F407-B401-4F27-B84C-F4D1FCFDF361}" type="slidenum">
              <a:rPr lang="zh-CN" altLang="en-US" smtClean="0"/>
              <a:pPr/>
              <a:t>71</a:t>
            </a:fld>
            <a:endParaRPr lang="zh-CN" altLang="en-US" dirty="0"/>
          </a:p>
        </p:txBody>
      </p:sp>
    </p:spTree>
    <p:extLst>
      <p:ext uri="{BB962C8B-B14F-4D97-AF65-F5344CB8AC3E}">
        <p14:creationId xmlns:p14="http://schemas.microsoft.com/office/powerpoint/2010/main" val="315808781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a:t>SIMD </a:t>
            </a:r>
            <a:r>
              <a:rPr lang="zh-CN" altLang="en-US" dirty="0"/>
              <a:t>结构的种类</a:t>
            </a:r>
            <a:endParaRPr lang="en-AU" altLang="zh-CN" dirty="0"/>
          </a:p>
        </p:txBody>
      </p:sp>
      <p:sp>
        <p:nvSpPr>
          <p:cNvPr id="12291" name="Rectangle 3"/>
          <p:cNvSpPr>
            <a:spLocks noGrp="1" noChangeArrowheads="1"/>
          </p:cNvSpPr>
          <p:nvPr>
            <p:ph idx="1"/>
          </p:nvPr>
        </p:nvSpPr>
        <p:spPr/>
        <p:txBody>
          <a:bodyPr/>
          <a:lstStyle/>
          <a:p>
            <a:r>
              <a:rPr lang="zh-CN" altLang="en-US" dirty="0"/>
              <a:t>向量体系结构</a:t>
            </a:r>
            <a:endParaRPr lang="en-US" altLang="zh-CN" dirty="0"/>
          </a:p>
          <a:p>
            <a:r>
              <a:rPr lang="zh-CN" altLang="en-US" dirty="0"/>
              <a:t>多媒体</a:t>
            </a:r>
            <a:r>
              <a:rPr lang="en-US" altLang="zh-CN" dirty="0"/>
              <a:t>SIMD</a:t>
            </a:r>
            <a:r>
              <a:rPr lang="zh-CN" altLang="en-US" dirty="0"/>
              <a:t>指令集</a:t>
            </a:r>
            <a:r>
              <a:rPr lang="en-US" altLang="zh-CN" dirty="0"/>
              <a:t> </a:t>
            </a:r>
            <a:r>
              <a:rPr lang="zh-CN" altLang="en-US" dirty="0"/>
              <a:t>扩展</a:t>
            </a:r>
            <a:endParaRPr lang="en-US" altLang="zh-CN" dirty="0"/>
          </a:p>
          <a:p>
            <a:r>
              <a:rPr lang="en-US" altLang="zh-CN" dirty="0"/>
              <a:t>Graphics Processor Units (GPUs)</a:t>
            </a:r>
          </a:p>
          <a:p>
            <a:endParaRPr lang="en-US" altLang="zh-CN" dirty="0"/>
          </a:p>
          <a:p>
            <a:r>
              <a:rPr lang="en-US" altLang="zh-CN" dirty="0"/>
              <a:t>For x86 processors:</a:t>
            </a:r>
          </a:p>
          <a:p>
            <a:pPr lvl="1"/>
            <a:r>
              <a:rPr lang="zh-CN" altLang="en-US" dirty="0"/>
              <a:t>每年增加</a:t>
            </a:r>
            <a:r>
              <a:rPr lang="en-US" altLang="zh-CN" dirty="0"/>
              <a:t>2cores/chip</a:t>
            </a:r>
          </a:p>
          <a:p>
            <a:pPr lvl="1"/>
            <a:r>
              <a:rPr lang="en-US" altLang="zh-CN" dirty="0"/>
              <a:t>SIMD </a:t>
            </a:r>
            <a:r>
              <a:rPr lang="zh-CN" altLang="en-US" dirty="0"/>
              <a:t>宽度每</a:t>
            </a:r>
            <a:r>
              <a:rPr lang="en-US" altLang="zh-CN" dirty="0"/>
              <a:t>4</a:t>
            </a:r>
            <a:r>
              <a:rPr lang="zh-CN" altLang="en-US" dirty="0"/>
              <a:t>年翻一番</a:t>
            </a:r>
            <a:endParaRPr lang="en-US" altLang="zh-CN" dirty="0"/>
          </a:p>
          <a:p>
            <a:pPr lvl="1"/>
            <a:r>
              <a:rPr lang="en-US" altLang="zh-CN" dirty="0"/>
              <a:t>SIMD</a:t>
            </a:r>
            <a:r>
              <a:rPr lang="zh-CN" altLang="en-US" dirty="0"/>
              <a:t>潜在加速比是</a:t>
            </a:r>
            <a:r>
              <a:rPr lang="en-US" altLang="zh-CN" dirty="0"/>
              <a:t>MIMD</a:t>
            </a:r>
            <a:r>
              <a:rPr lang="zh-CN" altLang="en-US" dirty="0"/>
              <a:t>的</a:t>
            </a:r>
            <a:r>
              <a:rPr lang="en-US" altLang="zh-CN" dirty="0"/>
              <a:t>2</a:t>
            </a:r>
            <a:r>
              <a:rPr lang="zh-CN" altLang="en-US" dirty="0"/>
              <a:t>倍</a:t>
            </a:r>
            <a:endParaRPr lang="en-US" altLang="zh-CN" dirty="0"/>
          </a:p>
        </p:txBody>
      </p:sp>
      <p:sp>
        <p:nvSpPr>
          <p:cNvPr id="4" name="日期占位符 3"/>
          <p:cNvSpPr>
            <a:spLocks noGrp="1"/>
          </p:cNvSpPr>
          <p:nvPr>
            <p:ph type="dt" sz="quarter" idx="10"/>
          </p:nvPr>
        </p:nvSpPr>
        <p:spPr/>
        <p:txBody>
          <a:bodyPr/>
          <a:lstStyle/>
          <a:p>
            <a:fld id="{395723A9-4691-4EA7-81CD-FCFA8A9CCA4D}" type="datetime1">
              <a:rPr lang="en-US" altLang="zh-CN" smtClean="0"/>
              <a:t>4/21/20</a:t>
            </a:fld>
            <a:endParaRPr lang="zh-CN" altLang="en-US"/>
          </a:p>
        </p:txBody>
      </p:sp>
      <p:sp>
        <p:nvSpPr>
          <p:cNvPr id="6" name="页脚占位符 5"/>
          <p:cNvSpPr>
            <a:spLocks noGrp="1"/>
          </p:cNvSpPr>
          <p:nvPr>
            <p:ph type="ftr" sz="quarter" idx="11"/>
          </p:nvPr>
        </p:nvSpPr>
        <p:spPr/>
        <p:txBody>
          <a:bodyPr/>
          <a:lstStyle/>
          <a:p>
            <a:r>
              <a:rPr lang="zh-CN" altLang="en-US"/>
              <a:t>中国科学技术大学</a:t>
            </a:r>
          </a:p>
        </p:txBody>
      </p:sp>
      <p:sp>
        <p:nvSpPr>
          <p:cNvPr id="13" name="灯片编号占位符 12"/>
          <p:cNvSpPr>
            <a:spLocks noGrp="1"/>
          </p:cNvSpPr>
          <p:nvPr>
            <p:ph type="sldNum" sz="quarter" idx="12"/>
          </p:nvPr>
        </p:nvSpPr>
        <p:spPr/>
        <p:txBody>
          <a:bodyPr/>
          <a:lstStyle/>
          <a:p>
            <a:fld id="{8BD4F407-B401-4F27-B84C-F4D1FCFDF361}" type="slidenum">
              <a:rPr lang="zh-CN" altLang="en-US" smtClean="0"/>
              <a:pPr/>
              <a:t>8</a:t>
            </a:fld>
            <a:endParaRPr lang="zh-CN" altLang="en-US" dirty="0"/>
          </a:p>
        </p:txBody>
      </p:sp>
    </p:spTree>
    <p:extLst>
      <p:ext uri="{BB962C8B-B14F-4D97-AF65-F5344CB8AC3E}">
        <p14:creationId xmlns:p14="http://schemas.microsoft.com/office/powerpoint/2010/main" val="600814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endParaRPr lang="zh-CN" altLang="en-US"/>
          </a:p>
        </p:txBody>
      </p:sp>
      <p:sp>
        <p:nvSpPr>
          <p:cNvPr id="14339" name="内容占位符 2"/>
          <p:cNvSpPr>
            <a:spLocks noGrp="1"/>
          </p:cNvSpPr>
          <p:nvPr>
            <p:ph idx="1"/>
          </p:nvPr>
        </p:nvSpPr>
        <p:spPr/>
        <p:txBody>
          <a:bodyPr/>
          <a:lstStyle/>
          <a:p>
            <a:endParaRPr lang="zh-CN" altLang="en-US"/>
          </a:p>
        </p:txBody>
      </p:sp>
      <p:sp>
        <p:nvSpPr>
          <p:cNvPr id="4" name="日期占位符 3"/>
          <p:cNvSpPr>
            <a:spLocks noGrp="1"/>
          </p:cNvSpPr>
          <p:nvPr>
            <p:ph type="dt" sz="quarter" idx="10"/>
          </p:nvPr>
        </p:nvSpPr>
        <p:spPr/>
        <p:txBody>
          <a:bodyPr/>
          <a:lstStyle/>
          <a:p>
            <a:pPr>
              <a:defRPr/>
            </a:pPr>
            <a:fld id="{C5F31E0D-A2F7-4652-A0D9-9CE6734F0524}" type="datetime1">
              <a:rPr lang="en-US" altLang="zh-CN" smtClean="0"/>
              <a:t>4/21/20</a:t>
            </a:fld>
            <a:endParaRPr lang="zh-CN" altLang="en-US"/>
          </a:p>
        </p:txBody>
      </p:sp>
      <p:sp>
        <p:nvSpPr>
          <p:cNvPr id="5" name="页脚占位符 4"/>
          <p:cNvSpPr>
            <a:spLocks noGrp="1"/>
          </p:cNvSpPr>
          <p:nvPr>
            <p:ph type="ftr" sz="quarter" idx="11"/>
          </p:nvPr>
        </p:nvSpPr>
        <p:spPr/>
        <p:txBody>
          <a:bodyPr/>
          <a:lstStyle/>
          <a:p>
            <a:pPr>
              <a:defRPr/>
            </a:pPr>
            <a:r>
              <a:rPr lang="zh-CN" altLang="en-US"/>
              <a:t>中国科学技术大学</a:t>
            </a:r>
          </a:p>
        </p:txBody>
      </p:sp>
      <p:sp>
        <p:nvSpPr>
          <p:cNvPr id="1434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35758645-9151-4D6F-8FEB-A65D9C4BEC6F}"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9</a:t>
            </a:fld>
            <a:endParaRPr lang="zh-CN" altLang="en-US" sz="1200">
              <a:solidFill>
                <a:srgbClr val="898989"/>
              </a:solidFill>
              <a:latin typeface="Calibri" panose="020F0502020204030204" pitchFamily="34" charset="0"/>
              <a:ea typeface="宋体" panose="02010600030101010101" pitchFamily="2" charset="-122"/>
            </a:endParaRPr>
          </a:p>
        </p:txBody>
      </p:sp>
      <p:pic>
        <p:nvPicPr>
          <p:cNvPr id="14343"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8071"/>
            <a:ext cx="9144000" cy="6874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4723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8223</TotalTime>
  <Words>6027</Words>
  <Application>Microsoft Macintosh PowerPoint</Application>
  <PresentationFormat>On-screen Show (4:3)</PresentationFormat>
  <Paragraphs>1248</Paragraphs>
  <Slides>71</Slides>
  <Notes>56</Notes>
  <HiddenSlides>0</HiddenSlides>
  <MMClips>0</MMClips>
  <ScaleCrop>false</ScaleCrop>
  <HeadingPairs>
    <vt:vector size="8" baseType="variant">
      <vt:variant>
        <vt:lpstr>Fonts Used</vt:lpstr>
      </vt:variant>
      <vt:variant>
        <vt:i4>21</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94" baseType="lpstr">
      <vt:lpstr>AppleMyungjo</vt:lpstr>
      <vt:lpstr>等线</vt:lpstr>
      <vt:lpstr>Gulim</vt:lpstr>
      <vt:lpstr>Gulim</vt:lpstr>
      <vt:lpstr>HY견고딕</vt:lpstr>
      <vt:lpstr>隶书</vt:lpstr>
      <vt:lpstr>Malgun Gothic</vt:lpstr>
      <vt:lpstr>微软雅黑</vt:lpstr>
      <vt:lpstr>MS PGothic</vt:lpstr>
      <vt:lpstr>黑体</vt:lpstr>
      <vt:lpstr>宋体</vt:lpstr>
      <vt:lpstr>Arial</vt:lpstr>
      <vt:lpstr>Arial Narrow</vt:lpstr>
      <vt:lpstr>Calibri</vt:lpstr>
      <vt:lpstr>Cambria Math</vt:lpstr>
      <vt:lpstr>Courier New</vt:lpstr>
      <vt:lpstr>Franklin Gothic Book</vt:lpstr>
      <vt:lpstr>Symbol</vt:lpstr>
      <vt:lpstr>Times New Roman</vt:lpstr>
      <vt:lpstr>Times-Roman</vt:lpstr>
      <vt:lpstr>Verdana</vt:lpstr>
      <vt:lpstr>自定义设计方案</vt:lpstr>
      <vt:lpstr>Equation</vt:lpstr>
      <vt:lpstr>计算机体系结构</vt:lpstr>
      <vt:lpstr>Review: Multithreaded Categories</vt:lpstr>
      <vt:lpstr>Data-Level Parallelism in Vector, SIMD, and GPU Architectures</vt:lpstr>
      <vt:lpstr>动机：传统指令级并行技术的问题</vt:lpstr>
      <vt:lpstr>动机：DLP的兴起</vt:lpstr>
      <vt:lpstr>系统结构的Flynn分类 (1966)</vt:lpstr>
      <vt:lpstr>动机：SIMD结构的优势</vt:lpstr>
      <vt:lpstr>SIMD 结构的种类</vt:lpstr>
      <vt:lpstr>PowerPoint Presentation</vt:lpstr>
      <vt:lpstr>向量处理模型</vt:lpstr>
      <vt:lpstr>起源：Supercomputers</vt:lpstr>
      <vt:lpstr>CDC 6600 Seymour Cray, 1963</vt:lpstr>
      <vt:lpstr>IBM Memo on CDC6600</vt:lpstr>
      <vt:lpstr>Supercomputer Applications</vt:lpstr>
      <vt:lpstr>向量处理机的基本特性</vt:lpstr>
      <vt:lpstr>向量处理机的基本结构</vt:lpstr>
      <vt:lpstr>Vector Memory-Memory versus Vector Register Machines</vt:lpstr>
      <vt:lpstr>Vector Memory-Memory vs.  Vector Register Machines</vt:lpstr>
      <vt:lpstr>Vector Supercomputers</vt:lpstr>
      <vt:lpstr>Vector Instruction Set Advantages</vt:lpstr>
      <vt:lpstr>Vector Instructions</vt:lpstr>
      <vt:lpstr>向量处理机的基本组成单元</vt:lpstr>
      <vt:lpstr>PowerPoint Presentation</vt:lpstr>
      <vt:lpstr>Vector Arithmetic Execution</vt:lpstr>
      <vt:lpstr>Vector Unit Structure</vt:lpstr>
      <vt:lpstr>Vector Instruction Execution</vt:lpstr>
      <vt:lpstr>Interleaved Vector Memory System</vt:lpstr>
      <vt:lpstr>T0 Vector Microprocessor (UCB/ICSI, 1995)</vt:lpstr>
      <vt:lpstr>Vector Instruction Parallelism</vt:lpstr>
      <vt:lpstr>Vector Execution Time</vt:lpstr>
      <vt:lpstr>Vector Startup</vt:lpstr>
      <vt:lpstr>VMIPS Start-up Time</vt:lpstr>
      <vt:lpstr>Vector Length</vt:lpstr>
      <vt:lpstr>Strip Mining（分段开采）</vt:lpstr>
      <vt:lpstr>Strip Mining的向量执行时间计算</vt:lpstr>
      <vt:lpstr>PowerPoint Presentation</vt:lpstr>
      <vt:lpstr>PowerPoint Presentation</vt:lpstr>
      <vt:lpstr>PowerPoint Presentation</vt:lpstr>
      <vt:lpstr>Common Vector Metrics</vt:lpstr>
      <vt:lpstr>Example Vector Machines</vt:lpstr>
      <vt:lpstr>A Modern Vector Super: NEC SX-9 (2008)</vt:lpstr>
      <vt:lpstr>Vector Linpack Performance (MFLOPS)</vt:lpstr>
      <vt:lpstr>Interleaved Vector Memory System</vt:lpstr>
      <vt:lpstr>PowerPoint Presentation</vt:lpstr>
      <vt:lpstr>PowerPoint Presentation</vt:lpstr>
      <vt:lpstr>Vector Stride</vt:lpstr>
      <vt:lpstr>Memory operations</vt:lpstr>
      <vt:lpstr>DAXPY (Y = a × X + Y)</vt:lpstr>
      <vt:lpstr>Vector Opt#1:  Vector Chaining</vt:lpstr>
      <vt:lpstr>Vector Chaining Advantage</vt:lpstr>
      <vt:lpstr>Vector Instruction Parallelism</vt:lpstr>
      <vt:lpstr>Vector Opt #2: Conditional Execution</vt:lpstr>
      <vt:lpstr>Masked Vector Instructions</vt:lpstr>
      <vt:lpstr>PowerPoint Presentation</vt:lpstr>
      <vt:lpstr>Vector Opt #3: Sparse Matrices</vt:lpstr>
      <vt:lpstr>Sparse Matrix Example</vt:lpstr>
      <vt:lpstr>Automatic Code Vectorization</vt:lpstr>
      <vt:lpstr>Vector/SIMD Processing Summary</vt:lpstr>
      <vt:lpstr>Array vs. Vector Processors</vt:lpstr>
      <vt:lpstr>SIMD Array Processing vs. VLIW</vt:lpstr>
      <vt:lpstr>SIMD Array Processing vs. VLIW</vt:lpstr>
      <vt:lpstr>Multimedia Extensions (aka SIMD extensions)</vt:lpstr>
      <vt:lpstr>Multimedia Extensions (aka SIMD extensions)</vt:lpstr>
      <vt:lpstr>Intel Pentium MMX Operations</vt:lpstr>
      <vt:lpstr>MMX Example: Image Overlaying (I)</vt:lpstr>
      <vt:lpstr>MMX Example: Image Overlaying (II)</vt:lpstr>
      <vt:lpstr>Multimedia Extensions versus Vectors</vt:lpstr>
      <vt:lpstr>-Review</vt:lpstr>
      <vt:lpstr>Recap: Vector/SIMD Processing Summary</vt:lpstr>
      <vt:lpstr>Summary：向量体系结构</vt:lpstr>
      <vt:lpstr>Acknowledgements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dc:title>
  <dc:creator>zhou</dc:creator>
  <cp:lastModifiedBy>Yubo</cp:lastModifiedBy>
  <cp:revision>303</cp:revision>
  <dcterms:created xsi:type="dcterms:W3CDTF">2018-12-10T01:16:13Z</dcterms:created>
  <dcterms:modified xsi:type="dcterms:W3CDTF">2020-04-21T07:28:40Z</dcterms:modified>
</cp:coreProperties>
</file>