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41"/>
  </p:notesMasterIdLst>
  <p:handoutMasterIdLst>
    <p:handoutMasterId r:id="rId42"/>
  </p:handoutMasterIdLst>
  <p:sldIdLst>
    <p:sldId id="323" r:id="rId2"/>
    <p:sldId id="1151" r:id="rId3"/>
    <p:sldId id="1152" r:id="rId4"/>
    <p:sldId id="1153" r:id="rId5"/>
    <p:sldId id="1154" r:id="rId6"/>
    <p:sldId id="1155" r:id="rId7"/>
    <p:sldId id="1156" r:id="rId8"/>
    <p:sldId id="1157" r:id="rId9"/>
    <p:sldId id="1158" r:id="rId10"/>
    <p:sldId id="1159" r:id="rId11"/>
    <p:sldId id="1160" r:id="rId12"/>
    <p:sldId id="1161" r:id="rId13"/>
    <p:sldId id="1076" r:id="rId14"/>
    <p:sldId id="1077" r:id="rId15"/>
    <p:sldId id="1079" r:id="rId16"/>
    <p:sldId id="1080" r:id="rId17"/>
    <p:sldId id="1081" r:id="rId18"/>
    <p:sldId id="1082" r:id="rId19"/>
    <p:sldId id="1149" r:id="rId20"/>
    <p:sldId id="1150" r:id="rId21"/>
    <p:sldId id="1083" r:id="rId22"/>
    <p:sldId id="1084" r:id="rId23"/>
    <p:sldId id="1085" r:id="rId24"/>
    <p:sldId id="1086" r:id="rId25"/>
    <p:sldId id="1087" r:id="rId26"/>
    <p:sldId id="1088" r:id="rId27"/>
    <p:sldId id="1089" r:id="rId28"/>
    <p:sldId id="1090" r:id="rId29"/>
    <p:sldId id="1091" r:id="rId30"/>
    <p:sldId id="1092" r:id="rId31"/>
    <p:sldId id="1093" r:id="rId32"/>
    <p:sldId id="1094" r:id="rId33"/>
    <p:sldId id="1095" r:id="rId34"/>
    <p:sldId id="1096" r:id="rId35"/>
    <p:sldId id="1098" r:id="rId36"/>
    <p:sldId id="1099" r:id="rId37"/>
    <p:sldId id="1100" r:id="rId38"/>
    <p:sldId id="1103" r:id="rId39"/>
    <p:sldId id="94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20" autoAdjust="0"/>
    <p:restoredTop sz="68762" autoAdjust="0"/>
  </p:normalViewPr>
  <p:slideViewPr>
    <p:cSldViewPr snapToGrid="0">
      <p:cViewPr varScale="1">
        <p:scale>
          <a:sx n="72" d="100"/>
          <a:sy n="72" d="100"/>
        </p:scale>
        <p:origin x="696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676"/>
    </p:cViewPr>
  </p:sorterViewPr>
  <p:notesViewPr>
    <p:cSldViewPr snapToGrid="0">
      <p:cViewPr varScale="1">
        <p:scale>
          <a:sx n="63" d="100"/>
          <a:sy n="63" d="100"/>
        </p:scale>
        <p:origin x="-316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68EF9-44F6-454D-8E41-A11389644662}" type="datetimeFigureOut">
              <a:rPr lang="zh-CN" altLang="en-US" smtClean="0">
                <a:ea typeface="微软雅黑" panose="020B0503020204020204" pitchFamily="34" charset="-122"/>
              </a:rPr>
              <a:pPr/>
              <a:t>2020/5/7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1A9D-CFA1-44EA-A565-5A0946D382EA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33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C0EC7-120E-464C-9B5F-CEFBF2B62932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8695-62D5-49EB-B718-1E634CFAF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0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5F213-02EE-4337-BBDE-4FB8EFC6809A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6149" name="日期占位符 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50B46D-A530-4DF0-96B6-03CBA1428F21}" type="datetime1">
              <a:rPr lang="zh-CN" altLang="en-US" smtClean="0"/>
              <a:pPr/>
              <a:t>2020/5/7</a:t>
            </a:fld>
            <a:endParaRPr lang="zh-CN" altLang="en-US" smtClean="0"/>
          </a:p>
        </p:txBody>
      </p:sp>
      <p:sp>
        <p:nvSpPr>
          <p:cNvPr id="6150" name="页脚占位符 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5218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6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91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The University of Adelaide, School of Computer Science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00C82B-5C56-4562-9EFE-5787CD4E8AC6}" type="datetime3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 May 2020</a:t>
            </a:fld>
            <a:endParaRPr lang="en-US" altLang="zh-CN" smtClean="0"/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Chapter 2 — Instructions: Language of the Computer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A4F7BB-EA4F-47A2-A253-33451E2E09C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405842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The University of Adelaide, School of Computer Science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AE8EFE-BA74-439D-809D-8B9660FAEF9E}" type="datetime3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 May 2020</a:t>
            </a:fld>
            <a:endParaRPr lang="en-US" altLang="zh-CN" smtClean="0"/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Chapter 2 — Instructions: Language of the Computer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C32F15-7234-4CC0-9F28-A3D413DFCCF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96894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5B77D1-3A26-4A69-88E7-B6173FA67870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69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30 * 32 * 32 = 30 * 1024 = 30K fragments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64KB register file = 16 32-bit registers per thread = 64B (1/32 that of LRB)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16KB of shared scratch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80KB / core available to software</a:t>
            </a: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432968-6F11-4BF8-B489-B5B5339D53E6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824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To get maximal latency hiding: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Run 1/32 of the time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16 words per thread = 64B  </a:t>
            </a: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B1D255-DABC-48AC-84CC-E972EA62CC5A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56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Arial" panose="020B0604020202020204" pitchFamily="34" charset="0"/>
              </a:rPr>
              <a:t>If you</a:t>
            </a:r>
            <a:r>
              <a:rPr lang="ja-JP" altLang="en-US" smtClean="0">
                <a:latin typeface="Arial" panose="020B0604020202020204" pitchFamily="34" charset="0"/>
              </a:rPr>
              <a:t>’</a:t>
            </a:r>
            <a:r>
              <a:rPr lang="en-US" altLang="ja-JP" smtClean="0">
                <a:latin typeface="Arial" panose="020B0604020202020204" pitchFamily="34" charset="0"/>
              </a:rPr>
              <a:t>re running a CUDA program, and your not launching 30K threads, you are certainly not getting full latency hiding, and you might not be using the GPU well</a:t>
            </a:r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1CA479-0205-42E7-95FD-BF4C86D14F8F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10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0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F8B23-98C8-4F0B-A771-05F28CA235F8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48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 defTabSz="913550"/>
            <a:fld id="{E501BE9C-74C9-4DE0-B1B6-4BD34D588F8C}" type="slidenum">
              <a:rPr lang="en-US" altLang="zh-CN"/>
              <a:pPr defTabSz="913550"/>
              <a:t>39</a:t>
            </a:fld>
            <a:endParaRPr lang="en-US" altLang="zh-CN" dirty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493838" y="909638"/>
            <a:ext cx="4195762" cy="3148012"/>
          </a:xfrm>
          <a:solidFill>
            <a:srgbClr val="FFFFFF"/>
          </a:solidFill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7003" y="4491461"/>
            <a:ext cx="5268191" cy="4256878"/>
          </a:xfrm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7423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1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6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7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3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1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8695-62D5-49EB-B718-1E634CFAFDB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0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B074-D917-4FBE-89BE-DF3B3526DC37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219937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D9D-8F2D-4BFF-AE92-BD43EDE08B97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212B-F7C2-43D2-9319-77026EAC3301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309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2094" y="147889"/>
            <a:ext cx="7654705" cy="78461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3EED-656B-468C-8A9E-AB922A5A7DBB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7" descr="校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18124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BD7-081C-4AD8-9908-051971172021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9379"/>
            <a:ext cx="4038600" cy="5024672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7485"/>
            <a:ext cx="4038600" cy="4997513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8C80-ED58-411E-BF85-6E916E409911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991E-8238-4BD8-9068-A29405E58F7E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231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DBA-35B6-4701-87CC-FBE379DD7210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8CF-A1FB-47D3-9133-28E1D64D40D3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319520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307" y="144855"/>
            <a:ext cx="3008313" cy="814812"/>
          </a:xfrm>
        </p:spPr>
        <p:txBody>
          <a:bodyPr anchor="b"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4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83F-5CAB-4AD2-9C3A-BB543F1BA2CC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95881"/>
            <a:ext cx="5486400" cy="3731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0C4-3C78-4942-9763-B91976EA41A9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-27159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4133" y="175056"/>
            <a:ext cx="8238067" cy="70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8432"/>
            <a:ext cx="8229600" cy="505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C3CBB79-86D5-49C4-928B-7B63B3AD187F}" type="datetime1">
              <a:rPr lang="en-US" altLang="zh-CN" smtClean="0"/>
              <a:t>5/7/2020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BD4F407-B401-4F27-B84C-F4D1FCFDF3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7" descr="校徽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09071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计算机体系结构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GPGPU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0883" y="251143"/>
            <a:ext cx="8229600" cy="90231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Scoreboarding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1567" y="1153455"/>
            <a:ext cx="862086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• How to determine if a thread is ready </a:t>
            </a:r>
            <a:r>
              <a:rPr lang="en-US" altLang="zh-CN" sz="2800" b="1" dirty="0" smtClean="0"/>
              <a:t>to execute</a:t>
            </a:r>
            <a:r>
              <a:rPr lang="en-US" altLang="zh-CN" sz="2800" b="1" dirty="0"/>
              <a:t>?</a:t>
            </a:r>
          </a:p>
          <a:p>
            <a:r>
              <a:rPr lang="en-US" altLang="zh-CN" sz="2800" b="1" dirty="0"/>
              <a:t>• A scoreboard is a table in hardware </a:t>
            </a:r>
            <a:r>
              <a:rPr lang="en-US" altLang="zh-CN" sz="2800" b="1" dirty="0" smtClean="0"/>
              <a:t>that tracks</a:t>
            </a:r>
            <a:endParaRPr lang="en-US" altLang="zh-CN" sz="2800" b="1" dirty="0"/>
          </a:p>
          <a:p>
            <a:pPr lvl="2"/>
            <a:r>
              <a:rPr lang="en-US" altLang="zh-CN" sz="2400" b="1" dirty="0"/>
              <a:t>– instructions being fetched, issued, executed</a:t>
            </a:r>
          </a:p>
          <a:p>
            <a:pPr lvl="2"/>
            <a:r>
              <a:rPr lang="en-US" altLang="zh-CN" sz="2400" b="1" dirty="0"/>
              <a:t>– resources (functional units and operands) </a:t>
            </a:r>
            <a:r>
              <a:rPr lang="en-US" altLang="zh-CN" sz="2400" b="1" dirty="0" smtClean="0"/>
              <a:t>they need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– which instructions modify which registers</a:t>
            </a:r>
          </a:p>
          <a:p>
            <a:r>
              <a:rPr lang="en-US" altLang="zh-CN" sz="2800" b="1" dirty="0"/>
              <a:t>• Old concept from CDC 6600 (1960s) 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12357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0883" y="251143"/>
            <a:ext cx="8229600" cy="90231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Scoreboarding</a:t>
            </a:r>
            <a:r>
              <a:rPr lang="en-US" altLang="zh-CN" dirty="0" smtClean="0"/>
              <a:t> Example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1567" y="1153455"/>
            <a:ext cx="8620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Consider three </a:t>
            </a:r>
            <a:r>
              <a:rPr lang="en-US" altLang="zh-CN" sz="2800" b="1" dirty="0" smtClean="0"/>
              <a:t>separate instruction </a:t>
            </a:r>
            <a:r>
              <a:rPr lang="en-US" altLang="zh-CN" sz="2800" b="1" dirty="0"/>
              <a:t>streams: warp1,</a:t>
            </a:r>
          </a:p>
          <a:p>
            <a:r>
              <a:rPr lang="en-US" altLang="zh-CN" sz="2800" b="1" dirty="0"/>
              <a:t>warp3 and warp8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7" y="2873025"/>
            <a:ext cx="3959752" cy="3055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58" y="2429478"/>
            <a:ext cx="4436750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2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0883" y="251143"/>
            <a:ext cx="8229600" cy="90231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Scoreboarding</a:t>
            </a:r>
            <a:r>
              <a:rPr lang="en-US" altLang="zh-CN" dirty="0" smtClean="0"/>
              <a:t> Example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1567" y="1153455"/>
            <a:ext cx="8620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Consider three </a:t>
            </a:r>
            <a:r>
              <a:rPr lang="en-US" altLang="zh-CN" sz="2800" b="1" dirty="0" smtClean="0"/>
              <a:t>separate instruction </a:t>
            </a:r>
            <a:r>
              <a:rPr lang="en-US" altLang="zh-CN" sz="2800" b="1" dirty="0"/>
              <a:t>streams: warp1,</a:t>
            </a:r>
          </a:p>
          <a:p>
            <a:r>
              <a:rPr lang="en-US" altLang="zh-CN" sz="2800" b="1" dirty="0"/>
              <a:t>warp3 and warp8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7" y="2873025"/>
            <a:ext cx="3959752" cy="3055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546004"/>
            <a:ext cx="4420798" cy="33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123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Threads Can Take Different </a:t>
            </a:r>
            <a:r>
              <a:rPr lang="en-US" altLang="zh-CN" sz="3100" dirty="0" smtClean="0"/>
              <a:t>Paths</a:t>
            </a:r>
            <a:r>
              <a:rPr lang="en-US" altLang="zh-CN" dirty="0" smtClean="0"/>
              <a:t> in Warp-based SIMD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每个线程可以包含控制流指令</a:t>
            </a:r>
            <a:endParaRPr lang="en-CA" altLang="zh-CN" dirty="0" smtClean="0"/>
          </a:p>
          <a:p>
            <a:r>
              <a:rPr lang="zh-CN" altLang="en-US" dirty="0" smtClean="0"/>
              <a:t>这些线程可以执行不同的控制流路径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CD81-00A8-47E6-894D-C879797352B6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957638" y="3409950"/>
            <a:ext cx="4648200" cy="1143000"/>
            <a:chOff x="2541" y="1241"/>
            <a:chExt cx="2928" cy="720"/>
          </a:xfrm>
        </p:grpSpPr>
        <p:sp>
          <p:nvSpPr>
            <p:cNvPr id="179233" name="Rectangle 74"/>
            <p:cNvSpPr>
              <a:spLocks noChangeArrowheads="1"/>
            </p:cNvSpPr>
            <p:nvPr/>
          </p:nvSpPr>
          <p:spPr bwMode="auto">
            <a:xfrm>
              <a:off x="2541" y="1241"/>
              <a:ext cx="2928" cy="720"/>
            </a:xfrm>
            <a:prstGeom prst="rect">
              <a:avLst/>
            </a:prstGeom>
            <a:solidFill>
              <a:srgbClr val="FFBFD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79234" name="Rectangle 75"/>
            <p:cNvSpPr>
              <a:spLocks noChangeArrowheads="1"/>
            </p:cNvSpPr>
            <p:nvPr/>
          </p:nvSpPr>
          <p:spPr bwMode="auto">
            <a:xfrm>
              <a:off x="2605" y="1280"/>
              <a:ext cx="75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Thread Warp</a:t>
              </a:r>
            </a:p>
          </p:txBody>
        </p:sp>
        <p:sp>
          <p:nvSpPr>
            <p:cNvPr id="179235" name="Rectangle 76"/>
            <p:cNvSpPr>
              <a:spLocks noChangeArrowheads="1"/>
            </p:cNvSpPr>
            <p:nvPr/>
          </p:nvSpPr>
          <p:spPr bwMode="auto">
            <a:xfrm>
              <a:off x="4438" y="1241"/>
              <a:ext cx="1031" cy="203"/>
            </a:xfrm>
            <a:prstGeom prst="rect">
              <a:avLst/>
            </a:prstGeom>
            <a:solidFill>
              <a:srgbClr val="FFEAF4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Common PC</a:t>
              </a:r>
            </a:p>
          </p:txBody>
        </p:sp>
      </p:grp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5378450" y="3910013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Thread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10" name="Rectangle 52"/>
          <p:cNvSpPr>
            <a:spLocks noChangeArrowheads="1"/>
          </p:cNvSpPr>
          <p:nvPr/>
        </p:nvSpPr>
        <p:spPr bwMode="auto">
          <a:xfrm>
            <a:off x="6223000" y="3910013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Thread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11" name="Rectangle 53"/>
          <p:cNvSpPr>
            <a:spLocks noChangeArrowheads="1"/>
          </p:cNvSpPr>
          <p:nvPr/>
        </p:nvSpPr>
        <p:spPr bwMode="auto">
          <a:xfrm>
            <a:off x="7069138" y="3910013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Thread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12" name="Rectangle 55"/>
          <p:cNvSpPr>
            <a:spLocks noChangeArrowheads="1"/>
          </p:cNvSpPr>
          <p:nvPr/>
        </p:nvSpPr>
        <p:spPr bwMode="auto">
          <a:xfrm>
            <a:off x="4533900" y="3910013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Thread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1</a:t>
            </a:r>
          </a:p>
        </p:txBody>
      </p:sp>
      <p:grpSp>
        <p:nvGrpSpPr>
          <p:cNvPr id="179209" name="Group 85"/>
          <p:cNvGrpSpPr>
            <a:grpSpLocks/>
          </p:cNvGrpSpPr>
          <p:nvPr/>
        </p:nvGrpSpPr>
        <p:grpSpPr bwMode="auto">
          <a:xfrm>
            <a:off x="1058069" y="2893944"/>
            <a:ext cx="2509838" cy="2689225"/>
            <a:chOff x="678" y="1595"/>
            <a:chExt cx="1581" cy="1694"/>
          </a:xfrm>
        </p:grpSpPr>
        <p:sp>
          <p:nvSpPr>
            <p:cNvPr id="179217" name="Rectangle 6"/>
            <p:cNvSpPr>
              <a:spLocks noChangeArrowheads="1"/>
            </p:cNvSpPr>
            <p:nvPr/>
          </p:nvSpPr>
          <p:spPr bwMode="auto">
            <a:xfrm>
              <a:off x="945" y="2039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</a:t>
              </a:r>
            </a:p>
          </p:txBody>
        </p:sp>
        <p:sp>
          <p:nvSpPr>
            <p:cNvPr id="179218" name="Rectangle 9"/>
            <p:cNvSpPr>
              <a:spLocks noChangeArrowheads="1"/>
            </p:cNvSpPr>
            <p:nvPr/>
          </p:nvSpPr>
          <p:spPr bwMode="auto">
            <a:xfrm>
              <a:off x="678" y="2378"/>
              <a:ext cx="468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C</a:t>
              </a:r>
            </a:p>
          </p:txBody>
        </p:sp>
        <p:sp>
          <p:nvSpPr>
            <p:cNvPr id="179219" name="Rectangle 12"/>
            <p:cNvSpPr>
              <a:spLocks noChangeArrowheads="1"/>
            </p:cNvSpPr>
            <p:nvPr/>
          </p:nvSpPr>
          <p:spPr bwMode="auto">
            <a:xfrm>
              <a:off x="1235" y="2378"/>
              <a:ext cx="465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</a:p>
          </p:txBody>
        </p:sp>
        <p:sp>
          <p:nvSpPr>
            <p:cNvPr id="179220" name="Rectangle 15"/>
            <p:cNvSpPr>
              <a:spLocks noChangeArrowheads="1"/>
            </p:cNvSpPr>
            <p:nvPr/>
          </p:nvSpPr>
          <p:spPr bwMode="auto">
            <a:xfrm>
              <a:off x="945" y="2765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E</a:t>
              </a:r>
            </a:p>
          </p:txBody>
        </p:sp>
        <p:sp>
          <p:nvSpPr>
            <p:cNvPr id="179221" name="Rectangle 30"/>
            <p:cNvSpPr>
              <a:spLocks noChangeArrowheads="1"/>
            </p:cNvSpPr>
            <p:nvPr/>
          </p:nvSpPr>
          <p:spPr bwMode="auto">
            <a:xfrm>
              <a:off x="1791" y="2378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F</a:t>
              </a:r>
            </a:p>
          </p:txBody>
        </p:sp>
        <p:sp>
          <p:nvSpPr>
            <p:cNvPr id="179222" name="Rectangle 33"/>
            <p:cNvSpPr>
              <a:spLocks noChangeArrowheads="1"/>
            </p:cNvSpPr>
            <p:nvPr/>
          </p:nvSpPr>
          <p:spPr bwMode="auto">
            <a:xfrm>
              <a:off x="1235" y="1604"/>
              <a:ext cx="468" cy="175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</a:p>
          </p:txBody>
        </p:sp>
        <p:sp>
          <p:nvSpPr>
            <p:cNvPr id="179223" name="Rectangle 40"/>
            <p:cNvSpPr>
              <a:spLocks noChangeArrowheads="1"/>
            </p:cNvSpPr>
            <p:nvPr/>
          </p:nvSpPr>
          <p:spPr bwMode="auto">
            <a:xfrm>
              <a:off x="1235" y="3104"/>
              <a:ext cx="468" cy="176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G</a:t>
              </a:r>
            </a:p>
          </p:txBody>
        </p:sp>
        <p:cxnSp>
          <p:nvCxnSpPr>
            <p:cNvPr id="179224" name="AutoShape 57"/>
            <p:cNvCxnSpPr>
              <a:cxnSpLocks noChangeShapeType="1"/>
              <a:stCxn id="179217" idx="2"/>
              <a:endCxn id="179219" idx="0"/>
            </p:cNvCxnSpPr>
            <p:nvPr/>
          </p:nvCxnSpPr>
          <p:spPr bwMode="auto">
            <a:xfrm>
              <a:off x="1179" y="2225"/>
              <a:ext cx="289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25" name="AutoShape 58"/>
            <p:cNvCxnSpPr>
              <a:cxnSpLocks noChangeShapeType="1"/>
              <a:stCxn id="179217" idx="2"/>
              <a:endCxn id="179218" idx="0"/>
            </p:cNvCxnSpPr>
            <p:nvPr/>
          </p:nvCxnSpPr>
          <p:spPr bwMode="auto">
            <a:xfrm flipH="1">
              <a:off x="912" y="2225"/>
              <a:ext cx="267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26" name="AutoShape 59"/>
            <p:cNvCxnSpPr>
              <a:cxnSpLocks noChangeShapeType="1"/>
              <a:stCxn id="179219" idx="2"/>
              <a:endCxn id="179220" idx="0"/>
            </p:cNvCxnSpPr>
            <p:nvPr/>
          </p:nvCxnSpPr>
          <p:spPr bwMode="auto">
            <a:xfrm flipH="1">
              <a:off x="1179" y="2558"/>
              <a:ext cx="289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27" name="AutoShape 60"/>
            <p:cNvCxnSpPr>
              <a:cxnSpLocks noChangeShapeType="1"/>
              <a:stCxn id="179218" idx="2"/>
              <a:endCxn id="179220" idx="0"/>
            </p:cNvCxnSpPr>
            <p:nvPr/>
          </p:nvCxnSpPr>
          <p:spPr bwMode="auto">
            <a:xfrm>
              <a:off x="912" y="2558"/>
              <a:ext cx="267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28" name="AutoShape 61"/>
            <p:cNvCxnSpPr>
              <a:cxnSpLocks noChangeShapeType="1"/>
              <a:stCxn id="179222" idx="2"/>
              <a:endCxn id="179221" idx="0"/>
            </p:cNvCxnSpPr>
            <p:nvPr/>
          </p:nvCxnSpPr>
          <p:spPr bwMode="auto">
            <a:xfrm>
              <a:off x="1469" y="1788"/>
              <a:ext cx="556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29" name="AutoShape 62"/>
            <p:cNvCxnSpPr>
              <a:cxnSpLocks noChangeShapeType="1"/>
              <a:stCxn id="179222" idx="2"/>
              <a:endCxn id="179217" idx="0"/>
            </p:cNvCxnSpPr>
            <p:nvPr/>
          </p:nvCxnSpPr>
          <p:spPr bwMode="auto">
            <a:xfrm flipH="1">
              <a:off x="1179" y="1788"/>
              <a:ext cx="290" cy="2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30" name="AutoShape 63"/>
            <p:cNvCxnSpPr>
              <a:cxnSpLocks noChangeShapeType="1"/>
              <a:stCxn id="179221" idx="2"/>
              <a:endCxn id="179223" idx="0"/>
            </p:cNvCxnSpPr>
            <p:nvPr/>
          </p:nvCxnSpPr>
          <p:spPr bwMode="auto">
            <a:xfrm flipH="1">
              <a:off x="1469" y="2564"/>
              <a:ext cx="556" cy="5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31" name="AutoShape 64"/>
            <p:cNvCxnSpPr>
              <a:cxnSpLocks noChangeShapeType="1"/>
              <a:stCxn id="179220" idx="2"/>
              <a:endCxn id="179223" idx="0"/>
            </p:cNvCxnSpPr>
            <p:nvPr/>
          </p:nvCxnSpPr>
          <p:spPr bwMode="auto">
            <a:xfrm>
              <a:off x="1179" y="2951"/>
              <a:ext cx="290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32" name="AutoShape 66"/>
            <p:cNvCxnSpPr>
              <a:cxnSpLocks noChangeShapeType="1"/>
              <a:stCxn id="179223" idx="2"/>
              <a:endCxn id="179222" idx="0"/>
            </p:cNvCxnSpPr>
            <p:nvPr/>
          </p:nvCxnSpPr>
          <p:spPr bwMode="auto">
            <a:xfrm rot="5400000" flipH="1" flipV="1">
              <a:off x="623" y="2441"/>
              <a:ext cx="1694" cy="1"/>
            </a:xfrm>
            <a:prstGeom prst="curvedConnector5">
              <a:avLst>
                <a:gd name="adj1" fmla="val -7968"/>
                <a:gd name="adj2" fmla="val -102600000"/>
                <a:gd name="adj3" fmla="val 10796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Freeform 68"/>
          <p:cNvSpPr>
            <a:spLocks/>
          </p:cNvSpPr>
          <p:nvPr/>
        </p:nvSpPr>
        <p:spPr bwMode="auto">
          <a:xfrm>
            <a:off x="1422400" y="3063875"/>
            <a:ext cx="852488" cy="2419350"/>
          </a:xfrm>
          <a:custGeom>
            <a:avLst/>
            <a:gdLst>
              <a:gd name="T0" fmla="*/ 2147483646 w 537"/>
              <a:gd name="T1" fmla="*/ 0 h 1524"/>
              <a:gd name="T2" fmla="*/ 2147483646 w 537"/>
              <a:gd name="T3" fmla="*/ 2147483646 h 1524"/>
              <a:gd name="T4" fmla="*/ 2147483646 w 537"/>
              <a:gd name="T5" fmla="*/ 2147483646 h 1524"/>
              <a:gd name="T6" fmla="*/ 2147483646 w 537"/>
              <a:gd name="T7" fmla="*/ 2147483646 h 1524"/>
              <a:gd name="T8" fmla="*/ 2147483646 w 537"/>
              <a:gd name="T9" fmla="*/ 2147483646 h 1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7"/>
              <a:gd name="T16" fmla="*/ 0 h 1524"/>
              <a:gd name="T17" fmla="*/ 537 w 537"/>
              <a:gd name="T18" fmla="*/ 1524 h 1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7" h="1524">
                <a:moveTo>
                  <a:pt x="537" y="0"/>
                </a:moveTo>
                <a:cubicBezTo>
                  <a:pt x="436" y="153"/>
                  <a:pt x="335" y="307"/>
                  <a:pt x="246" y="436"/>
                </a:cubicBezTo>
                <a:cubicBezTo>
                  <a:pt x="157" y="565"/>
                  <a:pt x="8" y="649"/>
                  <a:pt x="4" y="774"/>
                </a:cubicBezTo>
                <a:cubicBezTo>
                  <a:pt x="0" y="899"/>
                  <a:pt x="133" y="1061"/>
                  <a:pt x="222" y="1186"/>
                </a:cubicBezTo>
                <a:cubicBezTo>
                  <a:pt x="311" y="1311"/>
                  <a:pt x="424" y="1417"/>
                  <a:pt x="537" y="152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71"/>
          <p:cNvSpPr>
            <a:spLocks/>
          </p:cNvSpPr>
          <p:nvPr/>
        </p:nvSpPr>
        <p:spPr bwMode="auto">
          <a:xfrm>
            <a:off x="1844675" y="3063875"/>
            <a:ext cx="468313" cy="2381250"/>
          </a:xfrm>
          <a:custGeom>
            <a:avLst/>
            <a:gdLst>
              <a:gd name="T0" fmla="*/ 2147483646 w 295"/>
              <a:gd name="T1" fmla="*/ 0 h 1500"/>
              <a:gd name="T2" fmla="*/ 0 w 295"/>
              <a:gd name="T3" fmla="*/ 2147483646 h 1500"/>
              <a:gd name="T4" fmla="*/ 2147483646 w 295"/>
              <a:gd name="T5" fmla="*/ 2147483646 h 1500"/>
              <a:gd name="T6" fmla="*/ 2147483646 w 295"/>
              <a:gd name="T7" fmla="*/ 2147483646 h 1500"/>
              <a:gd name="T8" fmla="*/ 2147483646 w 295"/>
              <a:gd name="T9" fmla="*/ 2147483646 h 1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1500"/>
              <a:gd name="T17" fmla="*/ 295 w 295"/>
              <a:gd name="T18" fmla="*/ 1500 h 1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1500">
                <a:moveTo>
                  <a:pt x="291" y="0"/>
                </a:moveTo>
                <a:cubicBezTo>
                  <a:pt x="145" y="155"/>
                  <a:pt x="0" y="311"/>
                  <a:pt x="0" y="436"/>
                </a:cubicBezTo>
                <a:cubicBezTo>
                  <a:pt x="0" y="561"/>
                  <a:pt x="287" y="629"/>
                  <a:pt x="291" y="750"/>
                </a:cubicBezTo>
                <a:cubicBezTo>
                  <a:pt x="295" y="871"/>
                  <a:pt x="25" y="1037"/>
                  <a:pt x="25" y="1162"/>
                </a:cubicBezTo>
                <a:cubicBezTo>
                  <a:pt x="25" y="1287"/>
                  <a:pt x="158" y="1393"/>
                  <a:pt x="291" y="1500"/>
                </a:cubicBezTo>
              </a:path>
            </a:pathLst>
          </a:cu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72"/>
          <p:cNvSpPr>
            <a:spLocks/>
          </p:cNvSpPr>
          <p:nvPr/>
        </p:nvSpPr>
        <p:spPr bwMode="auto">
          <a:xfrm>
            <a:off x="2344738" y="3063875"/>
            <a:ext cx="884237" cy="2381250"/>
          </a:xfrm>
          <a:custGeom>
            <a:avLst/>
            <a:gdLst>
              <a:gd name="T0" fmla="*/ 0 w 557"/>
              <a:gd name="T1" fmla="*/ 0 h 1500"/>
              <a:gd name="T2" fmla="*/ 2147483646 w 557"/>
              <a:gd name="T3" fmla="*/ 2147483646 h 1500"/>
              <a:gd name="T4" fmla="*/ 0 w 557"/>
              <a:gd name="T5" fmla="*/ 2147483646 h 1500"/>
              <a:gd name="T6" fmla="*/ 0 60000 65536"/>
              <a:gd name="T7" fmla="*/ 0 60000 65536"/>
              <a:gd name="T8" fmla="*/ 0 60000 65536"/>
              <a:gd name="T9" fmla="*/ 0 w 557"/>
              <a:gd name="T10" fmla="*/ 0 h 1500"/>
              <a:gd name="T11" fmla="*/ 557 w 557"/>
              <a:gd name="T12" fmla="*/ 1500 h 15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7" h="1500">
                <a:moveTo>
                  <a:pt x="0" y="0"/>
                </a:moveTo>
                <a:cubicBezTo>
                  <a:pt x="93" y="130"/>
                  <a:pt x="557" y="528"/>
                  <a:pt x="557" y="778"/>
                </a:cubicBezTo>
                <a:cubicBezTo>
                  <a:pt x="557" y="1028"/>
                  <a:pt x="116" y="1350"/>
                  <a:pt x="0" y="1500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84"/>
          <p:cNvSpPr>
            <a:spLocks/>
          </p:cNvSpPr>
          <p:nvPr/>
        </p:nvSpPr>
        <p:spPr bwMode="auto">
          <a:xfrm>
            <a:off x="1922463" y="3103563"/>
            <a:ext cx="468312" cy="2381250"/>
          </a:xfrm>
          <a:custGeom>
            <a:avLst/>
            <a:gdLst>
              <a:gd name="T0" fmla="*/ 2147483646 w 295"/>
              <a:gd name="T1" fmla="*/ 0 h 1500"/>
              <a:gd name="T2" fmla="*/ 0 w 295"/>
              <a:gd name="T3" fmla="*/ 2147483646 h 1500"/>
              <a:gd name="T4" fmla="*/ 2147483646 w 295"/>
              <a:gd name="T5" fmla="*/ 2147483646 h 1500"/>
              <a:gd name="T6" fmla="*/ 2147483646 w 295"/>
              <a:gd name="T7" fmla="*/ 2147483646 h 1500"/>
              <a:gd name="T8" fmla="*/ 2147483646 w 295"/>
              <a:gd name="T9" fmla="*/ 2147483646 h 1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1500"/>
              <a:gd name="T17" fmla="*/ 295 w 295"/>
              <a:gd name="T18" fmla="*/ 1500 h 1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1500">
                <a:moveTo>
                  <a:pt x="291" y="0"/>
                </a:moveTo>
                <a:cubicBezTo>
                  <a:pt x="145" y="155"/>
                  <a:pt x="0" y="311"/>
                  <a:pt x="0" y="436"/>
                </a:cubicBezTo>
                <a:cubicBezTo>
                  <a:pt x="0" y="561"/>
                  <a:pt x="287" y="629"/>
                  <a:pt x="291" y="750"/>
                </a:cubicBezTo>
                <a:cubicBezTo>
                  <a:pt x="295" y="871"/>
                  <a:pt x="25" y="1037"/>
                  <a:pt x="25" y="1162"/>
                </a:cubicBezTo>
                <a:cubicBezTo>
                  <a:pt x="25" y="1287"/>
                  <a:pt x="158" y="1393"/>
                  <a:pt x="291" y="150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4" name="Line 86"/>
          <p:cNvSpPr>
            <a:spLocks noChangeShapeType="1"/>
          </p:cNvSpPr>
          <p:nvPr/>
        </p:nvSpPr>
        <p:spPr bwMode="auto">
          <a:xfrm>
            <a:off x="2344738" y="2527300"/>
            <a:ext cx="0" cy="34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5" name="Line 87"/>
          <p:cNvSpPr>
            <a:spLocks noChangeShapeType="1"/>
          </p:cNvSpPr>
          <p:nvPr/>
        </p:nvSpPr>
        <p:spPr bwMode="auto">
          <a:xfrm>
            <a:off x="2344738" y="5599113"/>
            <a:ext cx="0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6" name="TextBox 35"/>
          <p:cNvSpPr txBox="1">
            <a:spLocks noChangeArrowheads="1"/>
          </p:cNvSpPr>
          <p:nvPr/>
        </p:nvSpPr>
        <p:spPr bwMode="auto">
          <a:xfrm>
            <a:off x="152400" y="6553200"/>
            <a:ext cx="15446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Slide credit: Tor Aamodt</a:t>
            </a:r>
          </a:p>
        </p:txBody>
      </p:sp>
    </p:spTree>
    <p:extLst>
      <p:ext uri="{BB962C8B-B14F-4D97-AF65-F5344CB8AC3E}">
        <p14:creationId xmlns:p14="http://schemas.microsoft.com/office/powerpoint/2010/main" val="40786754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Control Flow Problem in GPUs/SIMT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50CF-91D6-46AA-A407-23AF18C9D212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93538" name="Content Placeholder 2"/>
          <p:cNvSpPr>
            <a:spLocks noGrp="1"/>
          </p:cNvSpPr>
          <p:nvPr>
            <p:ph idx="4294967295"/>
          </p:nvPr>
        </p:nvSpPr>
        <p:spPr>
          <a:xfrm>
            <a:off x="131762" y="1258094"/>
            <a:ext cx="4384675" cy="4802187"/>
          </a:xfrm>
        </p:spPr>
        <p:txBody>
          <a:bodyPr/>
          <a:lstStyle/>
          <a:p>
            <a:r>
              <a:rPr lang="en-US" altLang="zh-CN" sz="2600" dirty="0" smtClean="0"/>
              <a:t>GPU </a:t>
            </a:r>
            <a:r>
              <a:rPr lang="zh-CN" altLang="en-US" sz="2600" dirty="0" smtClean="0"/>
              <a:t>控制逻辑使用</a:t>
            </a:r>
            <a:r>
              <a:rPr lang="en-US" altLang="zh-CN" sz="2600" dirty="0" smtClean="0"/>
              <a:t> SIMD</a:t>
            </a:r>
            <a:r>
              <a:rPr lang="zh-CN" altLang="en-US" sz="2600" dirty="0" smtClean="0"/>
              <a:t>流水线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以节省资源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这些标量线程构成</a:t>
            </a:r>
            <a:r>
              <a:rPr lang="en-US" altLang="zh-CN" dirty="0" smtClean="0"/>
              <a:t>warp</a:t>
            </a:r>
          </a:p>
          <a:p>
            <a:endParaRPr lang="en-US" altLang="zh-CN" sz="2600" i="1" u="sng" dirty="0" smtClean="0"/>
          </a:p>
          <a:p>
            <a:r>
              <a:rPr lang="zh-CN" altLang="en-US" sz="2600" dirty="0" smtClean="0">
                <a:solidFill>
                  <a:srgbClr val="0000FF"/>
                </a:solidFill>
              </a:rPr>
              <a:t>当一个</a:t>
            </a:r>
            <a:r>
              <a:rPr lang="en-US" altLang="zh-CN" sz="2600" dirty="0" smtClean="0">
                <a:solidFill>
                  <a:srgbClr val="0000FF"/>
                </a:solidFill>
              </a:rPr>
              <a:t>WARP</a:t>
            </a:r>
            <a:r>
              <a:rPr lang="zh-CN" altLang="en-US" sz="2600" dirty="0" smtClean="0">
                <a:solidFill>
                  <a:srgbClr val="0000FF"/>
                </a:solidFill>
              </a:rPr>
              <a:t>中的线程分支到不同的执行路径时，产生分支发散（</a:t>
            </a:r>
            <a:r>
              <a:rPr lang="en-US" altLang="zh-CN" sz="2600" dirty="0" smtClean="0">
                <a:solidFill>
                  <a:srgbClr val="0000FF"/>
                </a:solidFill>
              </a:rPr>
              <a:t>Branch divergence</a:t>
            </a:r>
            <a:r>
              <a:rPr lang="zh-CN" altLang="en-US" sz="2600" dirty="0" smtClean="0">
                <a:solidFill>
                  <a:srgbClr val="0000FF"/>
                </a:solidFill>
              </a:rPr>
              <a:t>）</a:t>
            </a:r>
            <a:endParaRPr lang="en-US" altLang="zh-CN" dirty="0" smtClean="0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6262688" y="1776413"/>
            <a:ext cx="2265362" cy="576262"/>
            <a:chOff x="3944" y="1361"/>
            <a:chExt cx="1427" cy="363"/>
          </a:xfrm>
        </p:grpSpPr>
        <p:sp>
          <p:nvSpPr>
            <p:cNvPr id="180282" name="Rectangle 12"/>
            <p:cNvSpPr>
              <a:spLocks noChangeArrowheads="1"/>
            </p:cNvSpPr>
            <p:nvPr/>
          </p:nvSpPr>
          <p:spPr bwMode="auto">
            <a:xfrm>
              <a:off x="3944" y="1361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80283" name="Line 4"/>
            <p:cNvSpPr>
              <a:spLocks noChangeShapeType="1"/>
            </p:cNvSpPr>
            <p:nvPr/>
          </p:nvSpPr>
          <p:spPr bwMode="auto">
            <a:xfrm>
              <a:off x="4065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4" name="Line 5"/>
            <p:cNvSpPr>
              <a:spLocks noChangeShapeType="1"/>
            </p:cNvSpPr>
            <p:nvPr/>
          </p:nvSpPr>
          <p:spPr bwMode="auto">
            <a:xfrm>
              <a:off x="4234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5" name="Line 6"/>
            <p:cNvSpPr>
              <a:spLocks noChangeShapeType="1"/>
            </p:cNvSpPr>
            <p:nvPr/>
          </p:nvSpPr>
          <p:spPr bwMode="auto">
            <a:xfrm>
              <a:off x="4404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6" name="Line 7"/>
            <p:cNvSpPr>
              <a:spLocks noChangeShapeType="1"/>
            </p:cNvSpPr>
            <p:nvPr/>
          </p:nvSpPr>
          <p:spPr bwMode="auto">
            <a:xfrm>
              <a:off x="4573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7" name="Line 8"/>
            <p:cNvSpPr>
              <a:spLocks noChangeShapeType="1"/>
            </p:cNvSpPr>
            <p:nvPr/>
          </p:nvSpPr>
          <p:spPr bwMode="auto">
            <a:xfrm>
              <a:off x="4742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8" name="Line 9"/>
            <p:cNvSpPr>
              <a:spLocks noChangeShapeType="1"/>
            </p:cNvSpPr>
            <p:nvPr/>
          </p:nvSpPr>
          <p:spPr bwMode="auto">
            <a:xfrm>
              <a:off x="4911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9" name="Line 10"/>
            <p:cNvSpPr>
              <a:spLocks noChangeShapeType="1"/>
            </p:cNvSpPr>
            <p:nvPr/>
          </p:nvSpPr>
          <p:spPr bwMode="auto">
            <a:xfrm>
              <a:off x="5081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0" name="Line 11"/>
            <p:cNvSpPr>
              <a:spLocks noChangeShapeType="1"/>
            </p:cNvSpPr>
            <p:nvPr/>
          </p:nvSpPr>
          <p:spPr bwMode="auto">
            <a:xfrm>
              <a:off x="5250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6262688" y="2468563"/>
            <a:ext cx="2265362" cy="576262"/>
            <a:chOff x="3944" y="1797"/>
            <a:chExt cx="1427" cy="363"/>
          </a:xfrm>
        </p:grpSpPr>
        <p:sp>
          <p:nvSpPr>
            <p:cNvPr id="180273" name="Rectangle 13"/>
            <p:cNvSpPr>
              <a:spLocks noChangeArrowheads="1"/>
            </p:cNvSpPr>
            <p:nvPr/>
          </p:nvSpPr>
          <p:spPr bwMode="auto">
            <a:xfrm>
              <a:off x="3944" y="1797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80274" name="Line 14"/>
            <p:cNvSpPr>
              <a:spLocks noChangeShapeType="1"/>
            </p:cNvSpPr>
            <p:nvPr/>
          </p:nvSpPr>
          <p:spPr bwMode="auto">
            <a:xfrm>
              <a:off x="4065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5" name="Line 15"/>
            <p:cNvSpPr>
              <a:spLocks noChangeShapeType="1"/>
            </p:cNvSpPr>
            <p:nvPr/>
          </p:nvSpPr>
          <p:spPr bwMode="auto">
            <a:xfrm>
              <a:off x="4234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6" name="Line 16"/>
            <p:cNvSpPr>
              <a:spLocks noChangeShapeType="1"/>
            </p:cNvSpPr>
            <p:nvPr/>
          </p:nvSpPr>
          <p:spPr bwMode="auto">
            <a:xfrm>
              <a:off x="4404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7" name="Line 17"/>
            <p:cNvSpPr>
              <a:spLocks noChangeShapeType="1"/>
            </p:cNvSpPr>
            <p:nvPr/>
          </p:nvSpPr>
          <p:spPr bwMode="auto">
            <a:xfrm>
              <a:off x="4573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8" name="Line 18"/>
            <p:cNvSpPr>
              <a:spLocks noChangeShapeType="1"/>
            </p:cNvSpPr>
            <p:nvPr/>
          </p:nvSpPr>
          <p:spPr bwMode="auto">
            <a:xfrm>
              <a:off x="4742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9" name="Line 19"/>
            <p:cNvSpPr>
              <a:spLocks noChangeShapeType="1"/>
            </p:cNvSpPr>
            <p:nvPr/>
          </p:nvSpPr>
          <p:spPr bwMode="auto">
            <a:xfrm>
              <a:off x="4911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0" name="Line 20"/>
            <p:cNvSpPr>
              <a:spLocks noChangeShapeType="1"/>
            </p:cNvSpPr>
            <p:nvPr/>
          </p:nvSpPr>
          <p:spPr bwMode="auto">
            <a:xfrm>
              <a:off x="5081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1" name="Line 21"/>
            <p:cNvSpPr>
              <a:spLocks noChangeShapeType="1"/>
            </p:cNvSpPr>
            <p:nvPr/>
          </p:nvSpPr>
          <p:spPr bwMode="auto">
            <a:xfrm>
              <a:off x="5250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6262688" y="3159125"/>
            <a:ext cx="2265362" cy="576263"/>
            <a:chOff x="3944" y="2232"/>
            <a:chExt cx="1427" cy="363"/>
          </a:xfrm>
        </p:grpSpPr>
        <p:sp>
          <p:nvSpPr>
            <p:cNvPr id="180268" name="Rectangle 31"/>
            <p:cNvSpPr>
              <a:spLocks noChangeArrowheads="1"/>
            </p:cNvSpPr>
            <p:nvPr/>
          </p:nvSpPr>
          <p:spPr bwMode="auto">
            <a:xfrm>
              <a:off x="3944" y="2232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80269" name="Line 32"/>
            <p:cNvSpPr>
              <a:spLocks noChangeShapeType="1"/>
            </p:cNvSpPr>
            <p:nvPr/>
          </p:nvSpPr>
          <p:spPr bwMode="auto">
            <a:xfrm>
              <a:off x="4065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0" name="Line 34"/>
            <p:cNvSpPr>
              <a:spLocks noChangeShapeType="1"/>
            </p:cNvSpPr>
            <p:nvPr/>
          </p:nvSpPr>
          <p:spPr bwMode="auto">
            <a:xfrm>
              <a:off x="4404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1" name="Line 35"/>
            <p:cNvSpPr>
              <a:spLocks noChangeShapeType="1"/>
            </p:cNvSpPr>
            <p:nvPr/>
          </p:nvSpPr>
          <p:spPr bwMode="auto">
            <a:xfrm>
              <a:off x="4573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2" name="Line 39"/>
            <p:cNvSpPr>
              <a:spLocks noChangeShapeType="1"/>
            </p:cNvSpPr>
            <p:nvPr/>
          </p:nvSpPr>
          <p:spPr bwMode="auto">
            <a:xfrm>
              <a:off x="5250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6262688" y="3851275"/>
            <a:ext cx="2265362" cy="576263"/>
            <a:chOff x="3944" y="2668"/>
            <a:chExt cx="1427" cy="363"/>
          </a:xfrm>
        </p:grpSpPr>
        <p:sp>
          <p:nvSpPr>
            <p:cNvPr id="180263" name="Rectangle 40"/>
            <p:cNvSpPr>
              <a:spLocks noChangeArrowheads="1"/>
            </p:cNvSpPr>
            <p:nvPr/>
          </p:nvSpPr>
          <p:spPr bwMode="auto">
            <a:xfrm>
              <a:off x="3944" y="2668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80264" name="Line 42"/>
            <p:cNvSpPr>
              <a:spLocks noChangeShapeType="1"/>
            </p:cNvSpPr>
            <p:nvPr/>
          </p:nvSpPr>
          <p:spPr bwMode="auto">
            <a:xfrm>
              <a:off x="4234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5" name="Line 45"/>
            <p:cNvSpPr>
              <a:spLocks noChangeShapeType="1"/>
            </p:cNvSpPr>
            <p:nvPr/>
          </p:nvSpPr>
          <p:spPr bwMode="auto">
            <a:xfrm>
              <a:off x="4742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6" name="Line 46"/>
            <p:cNvSpPr>
              <a:spLocks noChangeShapeType="1"/>
            </p:cNvSpPr>
            <p:nvPr/>
          </p:nvSpPr>
          <p:spPr bwMode="auto">
            <a:xfrm>
              <a:off x="4911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7" name="Line 47"/>
            <p:cNvSpPr>
              <a:spLocks noChangeShapeType="1"/>
            </p:cNvSpPr>
            <p:nvPr/>
          </p:nvSpPr>
          <p:spPr bwMode="auto">
            <a:xfrm>
              <a:off x="5081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6262688" y="4541838"/>
            <a:ext cx="2265362" cy="576262"/>
            <a:chOff x="3944" y="3103"/>
            <a:chExt cx="1427" cy="363"/>
          </a:xfrm>
        </p:grpSpPr>
        <p:sp>
          <p:nvSpPr>
            <p:cNvPr id="180254" name="Rectangle 49"/>
            <p:cNvSpPr>
              <a:spLocks noChangeArrowheads="1"/>
            </p:cNvSpPr>
            <p:nvPr/>
          </p:nvSpPr>
          <p:spPr bwMode="auto">
            <a:xfrm>
              <a:off x="3944" y="3103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80255" name="Line 50"/>
            <p:cNvSpPr>
              <a:spLocks noChangeShapeType="1"/>
            </p:cNvSpPr>
            <p:nvPr/>
          </p:nvSpPr>
          <p:spPr bwMode="auto">
            <a:xfrm>
              <a:off x="4065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6" name="Line 51"/>
            <p:cNvSpPr>
              <a:spLocks noChangeShapeType="1"/>
            </p:cNvSpPr>
            <p:nvPr/>
          </p:nvSpPr>
          <p:spPr bwMode="auto">
            <a:xfrm>
              <a:off x="4234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7" name="Line 52"/>
            <p:cNvSpPr>
              <a:spLocks noChangeShapeType="1"/>
            </p:cNvSpPr>
            <p:nvPr/>
          </p:nvSpPr>
          <p:spPr bwMode="auto">
            <a:xfrm>
              <a:off x="4404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8" name="Line 53"/>
            <p:cNvSpPr>
              <a:spLocks noChangeShapeType="1"/>
            </p:cNvSpPr>
            <p:nvPr/>
          </p:nvSpPr>
          <p:spPr bwMode="auto">
            <a:xfrm>
              <a:off x="4573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9" name="Line 54"/>
            <p:cNvSpPr>
              <a:spLocks noChangeShapeType="1"/>
            </p:cNvSpPr>
            <p:nvPr/>
          </p:nvSpPr>
          <p:spPr bwMode="auto">
            <a:xfrm>
              <a:off x="4742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0" name="Line 55"/>
            <p:cNvSpPr>
              <a:spLocks noChangeShapeType="1"/>
            </p:cNvSpPr>
            <p:nvPr/>
          </p:nvSpPr>
          <p:spPr bwMode="auto">
            <a:xfrm>
              <a:off x="4911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1" name="Line 56"/>
            <p:cNvSpPr>
              <a:spLocks noChangeShapeType="1"/>
            </p:cNvSpPr>
            <p:nvPr/>
          </p:nvSpPr>
          <p:spPr bwMode="auto">
            <a:xfrm>
              <a:off x="5081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2" name="Line 57"/>
            <p:cNvSpPr>
              <a:spLocks noChangeShapeType="1"/>
            </p:cNvSpPr>
            <p:nvPr/>
          </p:nvSpPr>
          <p:spPr bwMode="auto">
            <a:xfrm>
              <a:off x="5250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Rectangle 58"/>
          <p:cNvSpPr>
            <a:spLocks noChangeArrowheads="1"/>
          </p:cNvSpPr>
          <p:nvPr/>
        </p:nvSpPr>
        <p:spPr bwMode="auto">
          <a:xfrm>
            <a:off x="6186488" y="3121025"/>
            <a:ext cx="2419350" cy="13446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80234" name="Group 79"/>
          <p:cNvGrpSpPr>
            <a:grpSpLocks/>
          </p:cNvGrpSpPr>
          <p:nvPr/>
        </p:nvGrpSpPr>
        <p:grpSpPr bwMode="auto">
          <a:xfrm>
            <a:off x="4765675" y="1892300"/>
            <a:ext cx="1343025" cy="3073400"/>
            <a:chOff x="3001" y="1193"/>
            <a:chExt cx="846" cy="1936"/>
          </a:xfrm>
        </p:grpSpPr>
        <p:sp>
          <p:nvSpPr>
            <p:cNvPr id="180244" name="Rectangle 59"/>
            <p:cNvSpPr>
              <a:spLocks noChangeArrowheads="1"/>
            </p:cNvSpPr>
            <p:nvPr/>
          </p:nvSpPr>
          <p:spPr bwMode="auto">
            <a:xfrm>
              <a:off x="3170" y="1193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80245" name="Rectangle 64"/>
            <p:cNvSpPr>
              <a:spLocks noChangeArrowheads="1"/>
            </p:cNvSpPr>
            <p:nvPr/>
          </p:nvSpPr>
          <p:spPr bwMode="auto">
            <a:xfrm>
              <a:off x="3170" y="1629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</a:p>
          </p:txBody>
        </p:sp>
        <p:sp>
          <p:nvSpPr>
            <p:cNvPr id="180246" name="Rectangle 65"/>
            <p:cNvSpPr>
              <a:spLocks noChangeArrowheads="1"/>
            </p:cNvSpPr>
            <p:nvPr/>
          </p:nvSpPr>
          <p:spPr bwMode="auto">
            <a:xfrm>
              <a:off x="3339" y="2064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Path A</a:t>
              </a:r>
            </a:p>
          </p:txBody>
        </p:sp>
        <p:sp>
          <p:nvSpPr>
            <p:cNvPr id="180247" name="Rectangle 66"/>
            <p:cNvSpPr>
              <a:spLocks noChangeArrowheads="1"/>
            </p:cNvSpPr>
            <p:nvPr/>
          </p:nvSpPr>
          <p:spPr bwMode="auto">
            <a:xfrm>
              <a:off x="3001" y="2499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Path B</a:t>
              </a:r>
            </a:p>
          </p:txBody>
        </p:sp>
        <p:sp>
          <p:nvSpPr>
            <p:cNvPr id="180248" name="Rectangle 67"/>
            <p:cNvSpPr>
              <a:spLocks noChangeArrowheads="1"/>
            </p:cNvSpPr>
            <p:nvPr/>
          </p:nvSpPr>
          <p:spPr bwMode="auto">
            <a:xfrm>
              <a:off x="3170" y="2935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80249" name="AutoShape 68"/>
            <p:cNvCxnSpPr>
              <a:cxnSpLocks noChangeShapeType="1"/>
              <a:stCxn id="180244" idx="2"/>
              <a:endCxn id="180245" idx="0"/>
            </p:cNvCxnSpPr>
            <p:nvPr/>
          </p:nvCxnSpPr>
          <p:spPr bwMode="auto">
            <a:xfrm rot="5400000">
              <a:off x="3312" y="1508"/>
              <a:ext cx="2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250" name="AutoShape 75"/>
            <p:cNvCxnSpPr>
              <a:cxnSpLocks noChangeShapeType="1"/>
              <a:stCxn id="180245" idx="2"/>
              <a:endCxn id="180247" idx="0"/>
            </p:cNvCxnSpPr>
            <p:nvPr/>
          </p:nvCxnSpPr>
          <p:spPr bwMode="auto">
            <a:xfrm rot="5400000">
              <a:off x="3011" y="2076"/>
              <a:ext cx="658" cy="169"/>
            </a:xfrm>
            <a:prstGeom prst="curvedConnector3">
              <a:avLst>
                <a:gd name="adj1" fmla="val 2006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251" name="AutoShape 76"/>
            <p:cNvCxnSpPr>
              <a:cxnSpLocks noChangeShapeType="1"/>
              <a:stCxn id="180245" idx="2"/>
              <a:endCxn id="180246" idx="0"/>
            </p:cNvCxnSpPr>
            <p:nvPr/>
          </p:nvCxnSpPr>
          <p:spPr bwMode="auto">
            <a:xfrm rot="16200000" flipH="1">
              <a:off x="3397" y="1859"/>
              <a:ext cx="223" cy="169"/>
            </a:xfrm>
            <a:prstGeom prst="curvedConnector3">
              <a:avLst>
                <a:gd name="adj1" fmla="val 4977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252" name="AutoShape 77"/>
            <p:cNvCxnSpPr>
              <a:cxnSpLocks noChangeShapeType="1"/>
              <a:stCxn id="180246" idx="2"/>
              <a:endCxn id="180248" idx="0"/>
            </p:cNvCxnSpPr>
            <p:nvPr/>
          </p:nvCxnSpPr>
          <p:spPr bwMode="auto">
            <a:xfrm rot="5400000">
              <a:off x="3179" y="2512"/>
              <a:ext cx="659" cy="169"/>
            </a:xfrm>
            <a:prstGeom prst="curvedConnector3">
              <a:avLst>
                <a:gd name="adj1" fmla="val 8285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253" name="AutoShape 78"/>
            <p:cNvCxnSpPr>
              <a:cxnSpLocks noChangeShapeType="1"/>
              <a:stCxn id="180247" idx="2"/>
              <a:endCxn id="180248" idx="0"/>
            </p:cNvCxnSpPr>
            <p:nvPr/>
          </p:nvCxnSpPr>
          <p:spPr bwMode="auto">
            <a:xfrm rot="16200000" flipH="1">
              <a:off x="3228" y="2729"/>
              <a:ext cx="224" cy="169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84"/>
          <p:cNvSpPr>
            <a:spLocks noChangeArrowheads="1"/>
          </p:cNvSpPr>
          <p:nvPr/>
        </p:nvSpPr>
        <p:spPr bwMode="auto">
          <a:xfrm>
            <a:off x="5033963" y="1892300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1" name="Rectangle 85"/>
          <p:cNvSpPr>
            <a:spLocks noChangeArrowheads="1"/>
          </p:cNvSpPr>
          <p:nvPr/>
        </p:nvSpPr>
        <p:spPr bwMode="auto">
          <a:xfrm>
            <a:off x="5033963" y="2584450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5302250" y="3275013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Path A</a:t>
            </a:r>
          </a:p>
        </p:txBody>
      </p:sp>
      <p:sp>
        <p:nvSpPr>
          <p:cNvPr id="63" name="Rectangle 87"/>
          <p:cNvSpPr>
            <a:spLocks noChangeArrowheads="1"/>
          </p:cNvSpPr>
          <p:nvPr/>
        </p:nvSpPr>
        <p:spPr bwMode="auto">
          <a:xfrm>
            <a:off x="4765675" y="3965575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Path B</a:t>
            </a:r>
          </a:p>
        </p:txBody>
      </p:sp>
      <p:sp>
        <p:nvSpPr>
          <p:cNvPr id="64" name="Rectangle 88"/>
          <p:cNvSpPr>
            <a:spLocks noChangeArrowheads="1"/>
          </p:cNvSpPr>
          <p:nvPr/>
        </p:nvSpPr>
        <p:spPr bwMode="auto">
          <a:xfrm>
            <a:off x="5033963" y="4657725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5073650" y="2814638"/>
            <a:ext cx="690563" cy="384175"/>
            <a:chOff x="3195" y="2015"/>
            <a:chExt cx="435" cy="242"/>
          </a:xfrm>
        </p:grpSpPr>
        <p:sp>
          <p:nvSpPr>
            <p:cNvPr id="180242" name="AutoShape 100"/>
            <p:cNvSpPr>
              <a:spLocks noChangeArrowheads="1"/>
            </p:cNvSpPr>
            <p:nvPr/>
          </p:nvSpPr>
          <p:spPr bwMode="auto">
            <a:xfrm>
              <a:off x="3195" y="2015"/>
              <a:ext cx="435" cy="242"/>
            </a:xfrm>
            <a:prstGeom prst="irregularSeal1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80243" name="AutoShape 101"/>
            <p:cNvSpPr>
              <a:spLocks noChangeArrowheads="1"/>
            </p:cNvSpPr>
            <p:nvPr/>
          </p:nvSpPr>
          <p:spPr bwMode="auto">
            <a:xfrm>
              <a:off x="3267" y="2087"/>
              <a:ext cx="290" cy="97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9800" y="5678488"/>
            <a:ext cx="5343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</a:rPr>
              <a:t>与向量处理机模型的条件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</a:rPr>
              <a:t>执行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</a:rPr>
              <a:t>类似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</a:rPr>
              <a:t>Vector Mask and Masked Vector Operations?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</a:rPr>
              <a:t>）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525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Branching</a:t>
            </a:r>
            <a:endParaRPr lang="en-AU" altLang="zh-CN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432"/>
            <a:ext cx="8229599" cy="505183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与向量结构类似</a:t>
            </a:r>
            <a:r>
              <a:rPr lang="en-US" dirty="0" smtClean="0"/>
              <a:t>, GPU </a:t>
            </a:r>
            <a:r>
              <a:rPr lang="zh-CN" altLang="en-US" dirty="0" smtClean="0"/>
              <a:t>使用内部的屏蔽字</a:t>
            </a:r>
            <a:r>
              <a:rPr lang="en-US" altLang="zh-CN" dirty="0" smtClean="0"/>
              <a:t>(masks)</a:t>
            </a:r>
            <a:endParaRPr lang="en-US" dirty="0" smtClean="0"/>
          </a:p>
          <a:p>
            <a:r>
              <a:rPr lang="zh-CN" altLang="en-US" dirty="0" smtClean="0"/>
              <a:t>还使用了 （</a:t>
            </a:r>
            <a:r>
              <a:rPr lang="en-US" altLang="zh-CN" dirty="0" smtClean="0"/>
              <a:t>SIMT-Stack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zh-CN" altLang="en-US" dirty="0" smtClean="0"/>
              <a:t>分支同步堆栈</a:t>
            </a:r>
            <a:endParaRPr lang="en-US" dirty="0" smtClean="0"/>
          </a:p>
          <a:p>
            <a:pPr lvl="2"/>
            <a:r>
              <a:rPr lang="zh-CN" altLang="en-US" dirty="0" smtClean="0"/>
              <a:t>保存分支的路径地址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保存该路径的</a:t>
            </a:r>
            <a:r>
              <a:rPr lang="en-US" altLang="zh-CN" dirty="0" smtClean="0"/>
              <a:t>SIMD lane </a:t>
            </a:r>
            <a:r>
              <a:rPr lang="zh-CN" altLang="en-US" dirty="0" smtClean="0"/>
              <a:t>屏蔽字</a:t>
            </a:r>
            <a:r>
              <a:rPr lang="en-US" altLang="zh-CN" dirty="0" smtClean="0"/>
              <a:t>(mask)</a:t>
            </a:r>
            <a:endParaRPr lang="en-US" dirty="0" smtClean="0"/>
          </a:p>
          <a:p>
            <a:pPr lvl="3"/>
            <a:r>
              <a:rPr lang="zh-CN" altLang="en-US" dirty="0" smtClean="0"/>
              <a:t>即指示哪些车道可以提交结果</a:t>
            </a:r>
            <a:endParaRPr lang="en-US" dirty="0" smtClean="0"/>
          </a:p>
          <a:p>
            <a:pPr lvl="1"/>
            <a:r>
              <a:rPr lang="zh-CN" altLang="en-US" dirty="0" smtClean="0"/>
              <a:t>指令标记</a:t>
            </a:r>
            <a:r>
              <a:rPr lang="en-US" altLang="zh-CN" dirty="0" smtClean="0"/>
              <a:t>(instruction markers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管理何时分支（</a:t>
            </a:r>
            <a:r>
              <a:rPr lang="en-US" altLang="zh-CN" dirty="0" smtClean="0"/>
              <a:t>divergence</a:t>
            </a:r>
            <a:r>
              <a:rPr lang="zh-CN" altLang="en-US" dirty="0" smtClean="0"/>
              <a:t>）到多个执行路径，何时路径汇合</a:t>
            </a:r>
            <a:r>
              <a:rPr lang="en-US" altLang="zh-CN" dirty="0" smtClean="0"/>
              <a:t>(converge)</a:t>
            </a:r>
            <a:endParaRPr lang="en-US" dirty="0" smtClean="0"/>
          </a:p>
          <a:p>
            <a:r>
              <a:rPr lang="en-US" altLang="zh-CN" dirty="0" smtClean="0"/>
              <a:t>PTX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CUDA</a:t>
            </a:r>
            <a:r>
              <a:rPr lang="zh-CN" altLang="en-US" dirty="0" smtClean="0"/>
              <a:t>线程的控制流由</a:t>
            </a:r>
            <a:r>
              <a:rPr lang="en-US" altLang="zh-CN" dirty="0" smtClean="0"/>
              <a:t>PTX</a:t>
            </a:r>
            <a:r>
              <a:rPr lang="zh-CN" altLang="en-US" dirty="0" smtClean="0"/>
              <a:t>分支指令</a:t>
            </a:r>
            <a:r>
              <a:rPr lang="en-US" altLang="zh-CN" dirty="0" smtClean="0"/>
              <a:t>(branch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return and exit</a:t>
            </a:r>
            <a:r>
              <a:rPr lang="zh-CN" altLang="en-US" dirty="0" smtClean="0"/>
              <a:t>）控制   </a:t>
            </a:r>
            <a:r>
              <a:rPr lang="zh-CN" altLang="en-US" dirty="0"/>
              <a:t>以及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由程序员指定的每个线程车道的</a:t>
            </a:r>
            <a:r>
              <a:rPr lang="en-US" altLang="zh-CN" dirty="0" smtClean="0"/>
              <a:t>1-bit</a:t>
            </a:r>
            <a:r>
              <a:rPr lang="zh-CN" altLang="en-US" dirty="0" smtClean="0"/>
              <a:t>谓词寄存器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硬件指令层</a:t>
            </a:r>
            <a:r>
              <a:rPr lang="en-US" altLang="zh-CN" dirty="0" smtClean="0"/>
              <a:t>,</a:t>
            </a:r>
            <a:r>
              <a:rPr lang="zh-CN" altLang="en-US" dirty="0" smtClean="0"/>
              <a:t>控制流包括：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分支指令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branch,jump</a:t>
            </a:r>
            <a:r>
              <a:rPr lang="en-US" altLang="zh-CN" dirty="0" smtClean="0"/>
              <a:t> call return)</a:t>
            </a:r>
          </a:p>
          <a:p>
            <a:pPr lvl="1"/>
            <a:r>
              <a:rPr lang="zh-CN" altLang="en-US" dirty="0" smtClean="0"/>
              <a:t>特殊的指令用于管理分支同步栈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硬件为每个</a:t>
            </a:r>
            <a:r>
              <a:rPr lang="en-US" altLang="zh-CN" dirty="0" smtClean="0"/>
              <a:t>SIMD thread </a:t>
            </a:r>
            <a:r>
              <a:rPr lang="zh-CN" altLang="en-US" dirty="0" smtClean="0"/>
              <a:t>提供堆栈 保存分支的路径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硬件指令带有控制每个线程车道的</a:t>
            </a:r>
            <a:r>
              <a:rPr lang="en-US" altLang="zh-CN" dirty="0" smtClean="0"/>
              <a:t>1-bit</a:t>
            </a:r>
            <a:r>
              <a:rPr lang="zh-CN" altLang="en-US" dirty="0" smtClean="0"/>
              <a:t>谓词寄存器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708E00FD-98EE-438D-9A58-BB86B308D164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Branch divergence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硬件跟踪各</a:t>
            </a:r>
            <a:r>
              <a:rPr lang="en-US" altLang="zh-CN" dirty="0" smtClean="0"/>
              <a:t>µthreads</a:t>
            </a:r>
            <a:r>
              <a:rPr lang="zh-CN" altLang="en-US" dirty="0" smtClean="0"/>
              <a:t>转移的方向（判定哪些是成功的转移，哪些是失败的转移）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如果所有线程所走的路径相同，那么可以保持这种</a:t>
            </a:r>
            <a:r>
              <a:rPr lang="en-US" dirty="0" smtClean="0"/>
              <a:t> SIMD </a:t>
            </a:r>
            <a:r>
              <a:rPr lang="zh-CN" altLang="en-US" dirty="0" smtClean="0"/>
              <a:t>执行模式</a:t>
            </a:r>
            <a:endParaRPr lang="en-US" dirty="0" smtClean="0"/>
          </a:p>
          <a:p>
            <a:r>
              <a:rPr lang="zh-CN" altLang="en-US" dirty="0" smtClean="0"/>
              <a:t>如果各线程选择的方向不一致，那么创建一个屏蔽（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向量来指示各线程的转移方向（成功、失败）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继续执行分支失败的路径，将分支成功的路径压入硬件堆栈（分支同步堆栈），待后续执行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SIMD </a:t>
            </a:r>
            <a:r>
              <a:rPr lang="zh-CN" altLang="en-US" dirty="0" smtClean="0"/>
              <a:t>车道何时执行分支同步堆栈中的路径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通过执行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操作，弹出执行路径以及屏蔽字，执行该转移路径</a:t>
            </a:r>
            <a:endParaRPr lang="en-US" dirty="0" smtClean="0"/>
          </a:p>
          <a:p>
            <a:pPr lvl="1"/>
            <a:r>
              <a:rPr lang="en-US" dirty="0" smtClean="0"/>
              <a:t>SIMD </a:t>
            </a:r>
            <a:r>
              <a:rPr lang="en-US" altLang="zh-CN" dirty="0" smtClean="0"/>
              <a:t>lane</a:t>
            </a:r>
            <a:r>
              <a:rPr lang="zh-CN" altLang="en-US" dirty="0" smtClean="0"/>
              <a:t>完成整个分支路径执行后再执行下一条指令  称为</a:t>
            </a:r>
            <a:r>
              <a:rPr lang="en-US" altLang="zh-CN" dirty="0" smtClean="0"/>
              <a:t>converge(</a:t>
            </a:r>
            <a:r>
              <a:rPr lang="zh-CN" altLang="en-US" dirty="0" smtClean="0"/>
              <a:t>汇聚）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对于相同长度的路径，</a:t>
            </a:r>
            <a:r>
              <a:rPr lang="en-US" altLang="zh-CN" dirty="0" smtClean="0"/>
              <a:t>IF-THEN-ELSE </a:t>
            </a:r>
            <a:r>
              <a:rPr lang="zh-CN" altLang="en-US" dirty="0" smtClean="0"/>
              <a:t>操作 的 效率平均为</a:t>
            </a:r>
            <a:r>
              <a:rPr lang="en-US" altLang="zh-CN" dirty="0" smtClean="0"/>
              <a:t>50%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1C6A679-DC96-4D4F-B5B4-C34E5CA0B773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58750"/>
            <a:ext cx="7886700" cy="690563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AU" altLang="zh-CN" smtClean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074738"/>
            <a:ext cx="8362950" cy="52387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382CD2"/>
                </a:solidFill>
              </a:rPr>
              <a:t>if (X[</a:t>
            </a:r>
            <a:r>
              <a:rPr lang="en-US" altLang="zh-CN" sz="1800" dirty="0" err="1" smtClean="0">
                <a:solidFill>
                  <a:srgbClr val="382CD2"/>
                </a:solidFill>
              </a:rPr>
              <a:t>i</a:t>
            </a:r>
            <a:r>
              <a:rPr lang="en-US" altLang="zh-CN" sz="1800" dirty="0" smtClean="0">
                <a:solidFill>
                  <a:srgbClr val="382CD2"/>
                </a:solidFill>
              </a:rPr>
              <a:t>] != 0)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382CD2"/>
                </a:solidFill>
              </a:rPr>
              <a:t>		X[</a:t>
            </a:r>
            <a:r>
              <a:rPr lang="en-US" altLang="zh-CN" sz="1800" dirty="0" err="1" smtClean="0">
                <a:solidFill>
                  <a:srgbClr val="382CD2"/>
                </a:solidFill>
              </a:rPr>
              <a:t>i</a:t>
            </a:r>
            <a:r>
              <a:rPr lang="en-US" altLang="zh-CN" sz="1800" dirty="0" smtClean="0">
                <a:solidFill>
                  <a:srgbClr val="382CD2"/>
                </a:solidFill>
              </a:rPr>
              <a:t>] = X[</a:t>
            </a:r>
            <a:r>
              <a:rPr lang="en-US" altLang="zh-CN" sz="1800" dirty="0" err="1" smtClean="0">
                <a:solidFill>
                  <a:srgbClr val="382CD2"/>
                </a:solidFill>
              </a:rPr>
              <a:t>i</a:t>
            </a:r>
            <a:r>
              <a:rPr lang="en-US" altLang="zh-CN" sz="1800" dirty="0" smtClean="0">
                <a:solidFill>
                  <a:srgbClr val="382CD2"/>
                </a:solidFill>
              </a:rPr>
              <a:t>] – Y[</a:t>
            </a:r>
            <a:r>
              <a:rPr lang="en-US" altLang="zh-CN" sz="1800" dirty="0" err="1" smtClean="0">
                <a:solidFill>
                  <a:srgbClr val="382CD2"/>
                </a:solidFill>
              </a:rPr>
              <a:t>i</a:t>
            </a:r>
            <a:r>
              <a:rPr lang="en-US" altLang="zh-CN" sz="1800" dirty="0" smtClean="0">
                <a:solidFill>
                  <a:srgbClr val="382CD2"/>
                </a:solidFill>
              </a:rPr>
              <a:t>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382CD2"/>
                </a:solidFill>
              </a:rPr>
              <a:t>	else X[</a:t>
            </a:r>
            <a:r>
              <a:rPr lang="en-US" altLang="zh-CN" sz="1800" dirty="0" err="1" smtClean="0">
                <a:solidFill>
                  <a:srgbClr val="382CD2"/>
                </a:solidFill>
              </a:rPr>
              <a:t>i</a:t>
            </a:r>
            <a:r>
              <a:rPr lang="en-US" altLang="zh-CN" sz="1800" dirty="0" smtClean="0">
                <a:solidFill>
                  <a:srgbClr val="382CD2"/>
                </a:solidFill>
              </a:rPr>
              <a:t>] = Z[</a:t>
            </a:r>
            <a:r>
              <a:rPr lang="en-US" altLang="zh-CN" sz="1800" dirty="0" err="1" smtClean="0">
                <a:solidFill>
                  <a:srgbClr val="382CD2"/>
                </a:solidFill>
              </a:rPr>
              <a:t>i</a:t>
            </a:r>
            <a:r>
              <a:rPr lang="en-US" altLang="zh-CN" sz="1800" dirty="0" smtClean="0">
                <a:solidFill>
                  <a:srgbClr val="382CD2"/>
                </a:solidFill>
              </a:rPr>
              <a:t>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          ld.global.f64  RD0, [X+R8]  ; RD0 = X[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          setp.neq.s32  P1, RD0, #0   ; P1 is predicate register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@!P1, bra  ELSE1,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*Push     </a:t>
            </a:r>
            <a:r>
              <a:rPr lang="en-US" altLang="zh-CN" sz="1800" i="1" dirty="0" smtClean="0"/>
              <a:t>; 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Push old mask, set new mask bits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			                    ; if P1 false, go to ELSE1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zh-CN" sz="1800" dirty="0" smtClean="0"/>
              <a:t>	          ld.global.f64 RD2, [Y+R8]  ; RD2 = Y[i]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          sub.f64 RD0, RD0, RD2      ; Difference in RD0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nn-NO" altLang="zh-CN" sz="1800" dirty="0" smtClean="0"/>
              <a:t>	          st.global.f64 [X+R8], RD0  ; X[i] = RD0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@P1, bra  ENDIF1,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*Comp  </a:t>
            </a:r>
            <a:r>
              <a:rPr lang="en-US" altLang="zh-CN" sz="1800" i="1" dirty="0" smtClean="0"/>
              <a:t>; 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complement mask bits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					  ; if P1 true, go to ENDIF1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zh-CN" sz="1800" dirty="0" smtClean="0"/>
              <a:t>ELSE1:</a:t>
            </a:r>
            <a:r>
              <a:rPr lang="en-US" altLang="zh-CN" sz="1800" dirty="0" smtClean="0"/>
              <a:t>	</a:t>
            </a:r>
            <a:r>
              <a:rPr lang="pl-PL" altLang="zh-CN" sz="1800" dirty="0" smtClean="0"/>
              <a:t>ld.global.f64 RD0, [Z+R8]</a:t>
            </a:r>
            <a:r>
              <a:rPr lang="en-US" altLang="zh-CN" sz="1800" dirty="0" smtClean="0"/>
              <a:t>	  </a:t>
            </a:r>
            <a:r>
              <a:rPr lang="pl-PL" altLang="zh-CN" sz="1800" dirty="0" smtClean="0"/>
              <a:t>; RD0 = Z[i]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nn-NO" altLang="zh-CN" sz="1800" dirty="0" smtClean="0"/>
              <a:t>		st.global.f64 [X+R8], RD0	  ; X[i] = RD0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/>
              <a:t>ENDIF1: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&lt;next instruction&gt;, *Pop  </a:t>
            </a:r>
            <a:r>
              <a:rPr lang="en-US" altLang="zh-CN" sz="1800" i="1" dirty="0" smtClean="0"/>
              <a:t>; 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pop to restore old mask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71042B-0ECA-4D5D-B920-549CE5C11388}" type="datetime1">
              <a:rPr lang="en-US" altLang="zh-CN" smtClean="0"/>
              <a:t>5/7/2020</a:t>
            </a:fld>
            <a:endParaRPr lang="zh-CN" altLang="en-US" dirty="0"/>
          </a:p>
        </p:txBody>
      </p:sp>
      <p:sp>
        <p:nvSpPr>
          <p:cNvPr id="18534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A4CACDD-EF99-456F-A181-D569DAD1ECFA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smtClean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中国科学技术大学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Branch Divergence Handling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D9D-0234-43AE-A6CB-52D88B1539CF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692275" y="3330575"/>
            <a:ext cx="1441450" cy="433388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900113" y="4411663"/>
            <a:ext cx="1441450" cy="433387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2484438" y="4411663"/>
            <a:ext cx="1441450" cy="433387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692275" y="5564188"/>
            <a:ext cx="1441450" cy="433387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</a:t>
            </a:r>
          </a:p>
        </p:txBody>
      </p:sp>
      <p:cxnSp>
        <p:nvCxnSpPr>
          <p:cNvPr id="189448" name="AutoShape 8"/>
          <p:cNvCxnSpPr>
            <a:cxnSpLocks noChangeShapeType="1"/>
            <a:stCxn id="189444" idx="2"/>
            <a:endCxn id="189445" idx="0"/>
          </p:cNvCxnSpPr>
          <p:nvPr/>
        </p:nvCxnSpPr>
        <p:spPr bwMode="auto">
          <a:xfrm flipH="1">
            <a:off x="1620838" y="3783013"/>
            <a:ext cx="792162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49" name="AutoShape 9"/>
          <p:cNvCxnSpPr>
            <a:cxnSpLocks noChangeShapeType="1"/>
            <a:stCxn id="189444" idx="2"/>
            <a:endCxn id="189446" idx="0"/>
          </p:cNvCxnSpPr>
          <p:nvPr/>
        </p:nvCxnSpPr>
        <p:spPr bwMode="auto">
          <a:xfrm>
            <a:off x="2413000" y="3783013"/>
            <a:ext cx="792163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0" name="AutoShape 10"/>
          <p:cNvCxnSpPr>
            <a:cxnSpLocks noChangeShapeType="1"/>
            <a:stCxn id="189445" idx="2"/>
            <a:endCxn id="189447" idx="0"/>
          </p:cNvCxnSpPr>
          <p:nvPr/>
        </p:nvCxnSpPr>
        <p:spPr bwMode="auto">
          <a:xfrm>
            <a:off x="1620838" y="4864100"/>
            <a:ext cx="792162" cy="681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1" name="AutoShape 11"/>
          <p:cNvCxnSpPr>
            <a:cxnSpLocks noChangeShapeType="1"/>
            <a:stCxn id="189446" idx="2"/>
            <a:endCxn id="189447" idx="0"/>
          </p:cNvCxnSpPr>
          <p:nvPr/>
        </p:nvCxnSpPr>
        <p:spPr bwMode="auto">
          <a:xfrm flipH="1">
            <a:off x="2413000" y="4864100"/>
            <a:ext cx="792163" cy="681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42988" y="3548063"/>
            <a:ext cx="1439862" cy="2232025"/>
            <a:chOff x="521" y="1344"/>
            <a:chExt cx="907" cy="1406"/>
          </a:xfrm>
        </p:grpSpPr>
        <p:sp>
          <p:nvSpPr>
            <p:cNvPr id="189509" name="Freeform 13"/>
            <p:cNvSpPr>
              <a:spLocks/>
            </p:cNvSpPr>
            <p:nvPr/>
          </p:nvSpPr>
          <p:spPr bwMode="auto">
            <a:xfrm>
              <a:off x="521" y="1344"/>
              <a:ext cx="635" cy="1406"/>
            </a:xfrm>
            <a:custGeom>
              <a:avLst/>
              <a:gdLst>
                <a:gd name="T0" fmla="*/ 2 w 824"/>
                <a:gd name="T1" fmla="*/ 0 h 1406"/>
                <a:gd name="T2" fmla="*/ 2 w 824"/>
                <a:gd name="T3" fmla="*/ 680 h 1406"/>
                <a:gd name="T4" fmla="*/ 2 w 824"/>
                <a:gd name="T5" fmla="*/ 1406 h 1406"/>
                <a:gd name="T6" fmla="*/ 0 60000 65536"/>
                <a:gd name="T7" fmla="*/ 0 60000 65536"/>
                <a:gd name="T8" fmla="*/ 0 60000 65536"/>
                <a:gd name="T9" fmla="*/ 0 w 824"/>
                <a:gd name="T10" fmla="*/ 0 h 1406"/>
                <a:gd name="T11" fmla="*/ 824 w 824"/>
                <a:gd name="T12" fmla="*/ 1406 h 1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1406">
                  <a:moveTo>
                    <a:pt x="824" y="0"/>
                  </a:moveTo>
                  <a:cubicBezTo>
                    <a:pt x="420" y="223"/>
                    <a:pt x="16" y="446"/>
                    <a:pt x="8" y="680"/>
                  </a:cubicBezTo>
                  <a:cubicBezTo>
                    <a:pt x="0" y="914"/>
                    <a:pt x="651" y="1278"/>
                    <a:pt x="779" y="1406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10" name="Freeform 14"/>
            <p:cNvSpPr>
              <a:spLocks/>
            </p:cNvSpPr>
            <p:nvPr/>
          </p:nvSpPr>
          <p:spPr bwMode="auto">
            <a:xfrm>
              <a:off x="657" y="1344"/>
              <a:ext cx="635" cy="1406"/>
            </a:xfrm>
            <a:custGeom>
              <a:avLst/>
              <a:gdLst>
                <a:gd name="T0" fmla="*/ 2 w 824"/>
                <a:gd name="T1" fmla="*/ 0 h 1406"/>
                <a:gd name="T2" fmla="*/ 2 w 824"/>
                <a:gd name="T3" fmla="*/ 680 h 1406"/>
                <a:gd name="T4" fmla="*/ 2 w 824"/>
                <a:gd name="T5" fmla="*/ 1406 h 1406"/>
                <a:gd name="T6" fmla="*/ 0 60000 65536"/>
                <a:gd name="T7" fmla="*/ 0 60000 65536"/>
                <a:gd name="T8" fmla="*/ 0 60000 65536"/>
                <a:gd name="T9" fmla="*/ 0 w 824"/>
                <a:gd name="T10" fmla="*/ 0 h 1406"/>
                <a:gd name="T11" fmla="*/ 824 w 824"/>
                <a:gd name="T12" fmla="*/ 1406 h 1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1406">
                  <a:moveTo>
                    <a:pt x="824" y="0"/>
                  </a:moveTo>
                  <a:cubicBezTo>
                    <a:pt x="420" y="223"/>
                    <a:pt x="16" y="446"/>
                    <a:pt x="8" y="680"/>
                  </a:cubicBezTo>
                  <a:cubicBezTo>
                    <a:pt x="0" y="914"/>
                    <a:pt x="651" y="1278"/>
                    <a:pt x="779" y="1406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11" name="Freeform 15"/>
            <p:cNvSpPr>
              <a:spLocks/>
            </p:cNvSpPr>
            <p:nvPr/>
          </p:nvSpPr>
          <p:spPr bwMode="auto">
            <a:xfrm>
              <a:off x="793" y="1344"/>
              <a:ext cx="635" cy="1406"/>
            </a:xfrm>
            <a:custGeom>
              <a:avLst/>
              <a:gdLst>
                <a:gd name="T0" fmla="*/ 2 w 824"/>
                <a:gd name="T1" fmla="*/ 0 h 1406"/>
                <a:gd name="T2" fmla="*/ 2 w 824"/>
                <a:gd name="T3" fmla="*/ 680 h 1406"/>
                <a:gd name="T4" fmla="*/ 2 w 824"/>
                <a:gd name="T5" fmla="*/ 1406 h 1406"/>
                <a:gd name="T6" fmla="*/ 0 60000 65536"/>
                <a:gd name="T7" fmla="*/ 0 60000 65536"/>
                <a:gd name="T8" fmla="*/ 0 60000 65536"/>
                <a:gd name="T9" fmla="*/ 0 w 824"/>
                <a:gd name="T10" fmla="*/ 0 h 1406"/>
                <a:gd name="T11" fmla="*/ 824 w 824"/>
                <a:gd name="T12" fmla="*/ 1406 h 1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1406">
                  <a:moveTo>
                    <a:pt x="824" y="0"/>
                  </a:moveTo>
                  <a:cubicBezTo>
                    <a:pt x="420" y="223"/>
                    <a:pt x="16" y="446"/>
                    <a:pt x="8" y="680"/>
                  </a:cubicBezTo>
                  <a:cubicBezTo>
                    <a:pt x="0" y="914"/>
                    <a:pt x="651" y="1278"/>
                    <a:pt x="779" y="1406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Freeform 16"/>
          <p:cNvSpPr>
            <a:spLocks/>
          </p:cNvSpPr>
          <p:nvPr/>
        </p:nvSpPr>
        <p:spPr bwMode="auto">
          <a:xfrm flipH="1">
            <a:off x="2700338" y="3548063"/>
            <a:ext cx="863600" cy="2232025"/>
          </a:xfrm>
          <a:custGeom>
            <a:avLst/>
            <a:gdLst>
              <a:gd name="T0" fmla="*/ 2147483646 w 824"/>
              <a:gd name="T1" fmla="*/ 0 h 1406"/>
              <a:gd name="T2" fmla="*/ 2147483646 w 824"/>
              <a:gd name="T3" fmla="*/ 2147483646 h 1406"/>
              <a:gd name="T4" fmla="*/ 2147483646 w 824"/>
              <a:gd name="T5" fmla="*/ 2147483646 h 1406"/>
              <a:gd name="T6" fmla="*/ 0 60000 65536"/>
              <a:gd name="T7" fmla="*/ 0 60000 65536"/>
              <a:gd name="T8" fmla="*/ 0 60000 65536"/>
              <a:gd name="T9" fmla="*/ 0 w 824"/>
              <a:gd name="T10" fmla="*/ 0 h 1406"/>
              <a:gd name="T11" fmla="*/ 824 w 824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4" h="1406">
                <a:moveTo>
                  <a:pt x="824" y="0"/>
                </a:moveTo>
                <a:cubicBezTo>
                  <a:pt x="420" y="223"/>
                  <a:pt x="16" y="446"/>
                  <a:pt x="8" y="680"/>
                </a:cubicBezTo>
                <a:cubicBezTo>
                  <a:pt x="0" y="914"/>
                  <a:pt x="651" y="1278"/>
                  <a:pt x="779" y="1406"/>
                </a:cubicBez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32363" y="2827338"/>
            <a:ext cx="3457575" cy="287337"/>
            <a:chOff x="3379" y="2659"/>
            <a:chExt cx="1633" cy="181"/>
          </a:xfrm>
        </p:grpSpPr>
        <p:sp>
          <p:nvSpPr>
            <p:cNvPr id="189506" name="Rectangle 18"/>
            <p:cNvSpPr>
              <a:spLocks noChangeArrowheads="1"/>
            </p:cNvSpPr>
            <p:nvPr/>
          </p:nvSpPr>
          <p:spPr bwMode="auto">
            <a:xfrm>
              <a:off x="3379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</a:p>
          </p:txBody>
        </p:sp>
        <p:sp>
          <p:nvSpPr>
            <p:cNvPr id="189507" name="Rectangle 19"/>
            <p:cNvSpPr>
              <a:spLocks noChangeArrowheads="1"/>
            </p:cNvSpPr>
            <p:nvPr/>
          </p:nvSpPr>
          <p:spPr bwMode="auto">
            <a:xfrm>
              <a:off x="3923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--</a:t>
              </a:r>
            </a:p>
          </p:txBody>
        </p:sp>
        <p:sp>
          <p:nvSpPr>
            <p:cNvPr id="189508" name="Rectangle 20"/>
            <p:cNvSpPr>
              <a:spLocks noChangeArrowheads="1"/>
            </p:cNvSpPr>
            <p:nvPr/>
          </p:nvSpPr>
          <p:spPr bwMode="auto">
            <a:xfrm>
              <a:off x="4468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6600"/>
                  </a:solidFill>
                  <a:latin typeface="Arial" panose="020B0604020202020204" pitchFamily="34" charset="0"/>
                  <a:ea typeface="MS PGothic" pitchFamily="34" charset="-128"/>
                </a:rPr>
                <a:t>111</a:t>
              </a:r>
              <a:r>
                <a:rPr lang="en-US" altLang="zh-CN" sz="2000">
                  <a:solidFill>
                    <a:srgbClr val="0066FF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932363" y="3116263"/>
            <a:ext cx="3457575" cy="287337"/>
            <a:chOff x="3379" y="2659"/>
            <a:chExt cx="1633" cy="181"/>
          </a:xfrm>
        </p:grpSpPr>
        <p:sp>
          <p:nvSpPr>
            <p:cNvPr id="189503" name="Rectangle 23"/>
            <p:cNvSpPr>
              <a:spLocks noChangeArrowheads="1"/>
            </p:cNvSpPr>
            <p:nvPr/>
          </p:nvSpPr>
          <p:spPr bwMode="auto">
            <a:xfrm>
              <a:off x="3379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</a:t>
              </a:r>
            </a:p>
          </p:txBody>
        </p:sp>
        <p:sp>
          <p:nvSpPr>
            <p:cNvPr id="189504" name="Rectangle 24"/>
            <p:cNvSpPr>
              <a:spLocks noChangeArrowheads="1"/>
            </p:cNvSpPr>
            <p:nvPr/>
          </p:nvSpPr>
          <p:spPr bwMode="auto">
            <a:xfrm>
              <a:off x="3923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</a:p>
          </p:txBody>
        </p:sp>
        <p:sp>
          <p:nvSpPr>
            <p:cNvPr id="189505" name="Rectangle 25"/>
            <p:cNvSpPr>
              <a:spLocks noChangeArrowheads="1"/>
            </p:cNvSpPr>
            <p:nvPr/>
          </p:nvSpPr>
          <p:spPr bwMode="auto">
            <a:xfrm>
              <a:off x="4468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FF6600"/>
                  </a:solidFill>
                  <a:latin typeface="Arial" panose="020B0604020202020204" pitchFamily="34" charset="0"/>
                  <a:ea typeface="MS PGothic" pitchFamily="34" charset="-128"/>
                </a:rPr>
                <a:t>111</a:t>
              </a:r>
              <a:r>
                <a:rPr lang="en-US" altLang="zh-CN" sz="2000" dirty="0">
                  <a:solidFill>
                    <a:srgbClr val="0066FF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932363" y="3403600"/>
            <a:ext cx="3457575" cy="287338"/>
            <a:chOff x="3379" y="2659"/>
            <a:chExt cx="1633" cy="181"/>
          </a:xfrm>
        </p:grpSpPr>
        <p:sp>
          <p:nvSpPr>
            <p:cNvPr id="189500" name="Rectangle 27"/>
            <p:cNvSpPr>
              <a:spLocks noChangeArrowheads="1"/>
            </p:cNvSpPr>
            <p:nvPr/>
          </p:nvSpPr>
          <p:spPr bwMode="auto">
            <a:xfrm>
              <a:off x="3379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C</a:t>
              </a:r>
            </a:p>
          </p:txBody>
        </p:sp>
        <p:sp>
          <p:nvSpPr>
            <p:cNvPr id="189501" name="Rectangle 28"/>
            <p:cNvSpPr>
              <a:spLocks noChangeArrowheads="1"/>
            </p:cNvSpPr>
            <p:nvPr/>
          </p:nvSpPr>
          <p:spPr bwMode="auto">
            <a:xfrm>
              <a:off x="3923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</a:p>
          </p:txBody>
        </p:sp>
        <p:sp>
          <p:nvSpPr>
            <p:cNvPr id="189502" name="Rectangle 29"/>
            <p:cNvSpPr>
              <a:spLocks noChangeArrowheads="1"/>
            </p:cNvSpPr>
            <p:nvPr/>
          </p:nvSpPr>
          <p:spPr bwMode="auto">
            <a:xfrm>
              <a:off x="4468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FF6600"/>
                  </a:solidFill>
                  <a:latin typeface="Arial" panose="020B0604020202020204" pitchFamily="34" charset="0"/>
                  <a:ea typeface="MS PGothic" pitchFamily="34" charset="-128"/>
                </a:rPr>
                <a:t>000</a:t>
              </a:r>
              <a:r>
                <a:rPr lang="en-US" altLang="zh-CN" sz="2000" dirty="0">
                  <a:solidFill>
                    <a:srgbClr val="0066FF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</p:txBody>
        </p:sp>
      </p:grpSp>
      <p:grpSp>
        <p:nvGrpSpPr>
          <p:cNvPr id="189457" name="Group 30"/>
          <p:cNvGrpSpPr>
            <a:grpSpLocks/>
          </p:cNvGrpSpPr>
          <p:nvPr/>
        </p:nvGrpSpPr>
        <p:grpSpPr bwMode="auto">
          <a:xfrm>
            <a:off x="4932363" y="2514600"/>
            <a:ext cx="3609975" cy="312738"/>
            <a:chOff x="3379" y="2643"/>
            <a:chExt cx="1705" cy="197"/>
          </a:xfrm>
        </p:grpSpPr>
        <p:sp>
          <p:nvSpPr>
            <p:cNvPr id="189497" name="Rectangle 31"/>
            <p:cNvSpPr>
              <a:spLocks noChangeArrowheads="1"/>
            </p:cNvSpPr>
            <p:nvPr/>
          </p:nvSpPr>
          <p:spPr bwMode="auto">
            <a:xfrm>
              <a:off x="3379" y="2659"/>
              <a:ext cx="5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Next PC</a:t>
              </a:r>
            </a:p>
          </p:txBody>
        </p:sp>
        <p:sp>
          <p:nvSpPr>
            <p:cNvPr id="189498" name="Rectangle 32"/>
            <p:cNvSpPr>
              <a:spLocks noChangeArrowheads="1"/>
            </p:cNvSpPr>
            <p:nvPr/>
          </p:nvSpPr>
          <p:spPr bwMode="auto">
            <a:xfrm>
              <a:off x="3923" y="2659"/>
              <a:ext cx="5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Recv PC</a:t>
              </a:r>
            </a:p>
          </p:txBody>
        </p:sp>
        <p:sp>
          <p:nvSpPr>
            <p:cNvPr id="189499" name="Rectangle 33"/>
            <p:cNvSpPr>
              <a:spLocks noChangeArrowheads="1"/>
            </p:cNvSpPr>
            <p:nvPr/>
          </p:nvSpPr>
          <p:spPr bwMode="auto">
            <a:xfrm>
              <a:off x="4540" y="2643"/>
              <a:ext cx="5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Active Mask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932363" y="2827338"/>
            <a:ext cx="3457575" cy="287337"/>
            <a:chOff x="3379" y="2659"/>
            <a:chExt cx="1633" cy="181"/>
          </a:xfrm>
        </p:grpSpPr>
        <p:sp>
          <p:nvSpPr>
            <p:cNvPr id="189494" name="Rectangle 35"/>
            <p:cNvSpPr>
              <a:spLocks noChangeArrowheads="1"/>
            </p:cNvSpPr>
            <p:nvPr/>
          </p:nvSpPr>
          <p:spPr bwMode="auto">
            <a:xfrm>
              <a:off x="3379" y="2659"/>
              <a:ext cx="544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</a:p>
          </p:txBody>
        </p:sp>
        <p:sp>
          <p:nvSpPr>
            <p:cNvPr id="189495" name="Rectangle 36"/>
            <p:cNvSpPr>
              <a:spLocks noChangeArrowheads="1"/>
            </p:cNvSpPr>
            <p:nvPr/>
          </p:nvSpPr>
          <p:spPr bwMode="auto">
            <a:xfrm>
              <a:off x="3923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--</a:t>
              </a:r>
            </a:p>
          </p:txBody>
        </p:sp>
        <p:sp>
          <p:nvSpPr>
            <p:cNvPr id="189496" name="Rectangle 37"/>
            <p:cNvSpPr>
              <a:spLocks noChangeArrowheads="1"/>
            </p:cNvSpPr>
            <p:nvPr/>
          </p:nvSpPr>
          <p:spPr bwMode="auto">
            <a:xfrm>
              <a:off x="4468" y="2659"/>
              <a:ext cx="544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6600"/>
                  </a:solidFill>
                  <a:latin typeface="Arial" panose="020B0604020202020204" pitchFamily="34" charset="0"/>
                  <a:ea typeface="MS PGothic" pitchFamily="34" charset="-128"/>
                </a:rPr>
                <a:t>111</a:t>
              </a:r>
              <a:r>
                <a:rPr lang="en-US" altLang="zh-CN" sz="2000">
                  <a:solidFill>
                    <a:srgbClr val="0066FF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</p:txBody>
        </p:sp>
      </p:grpSp>
      <p:sp>
        <p:nvSpPr>
          <p:cNvPr id="189459" name="Line 38"/>
          <p:cNvSpPr>
            <a:spLocks noChangeShapeType="1"/>
          </p:cNvSpPr>
          <p:nvPr/>
        </p:nvSpPr>
        <p:spPr bwMode="auto">
          <a:xfrm>
            <a:off x="4500563" y="2827338"/>
            <a:ext cx="424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0" name="Text Box 39"/>
          <p:cNvSpPr txBox="1">
            <a:spLocks noChangeArrowheads="1"/>
          </p:cNvSpPr>
          <p:nvPr/>
        </p:nvSpPr>
        <p:spPr bwMode="auto">
          <a:xfrm>
            <a:off x="5292725" y="2108200"/>
            <a:ext cx="248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Control Flow Stack</a:t>
            </a:r>
          </a:p>
        </p:txBody>
      </p:sp>
      <p:sp>
        <p:nvSpPr>
          <p:cNvPr id="189461" name="Text Box 40"/>
          <p:cNvSpPr txBox="1">
            <a:spLocks noChangeArrowheads="1"/>
          </p:cNvSpPr>
          <p:nvPr/>
        </p:nvSpPr>
        <p:spPr bwMode="auto">
          <a:xfrm>
            <a:off x="4859338" y="1458913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One per warp</a:t>
            </a:r>
          </a:p>
        </p:txBody>
      </p:sp>
      <p:sp>
        <p:nvSpPr>
          <p:cNvPr id="189462" name="Line 41"/>
          <p:cNvSpPr>
            <a:spLocks noChangeShapeType="1"/>
          </p:cNvSpPr>
          <p:nvPr/>
        </p:nvSpPr>
        <p:spPr bwMode="auto">
          <a:xfrm>
            <a:off x="6516688" y="1819275"/>
            <a:ext cx="5762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3" name="Text Box 42"/>
          <p:cNvSpPr txBox="1">
            <a:spLocks noChangeArrowheads="1"/>
          </p:cNvSpPr>
          <p:nvPr/>
        </p:nvSpPr>
        <p:spPr bwMode="auto">
          <a:xfrm>
            <a:off x="457200" y="1014413"/>
            <a:ext cx="3070225" cy="20335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itchFamily="34" charset="-128"/>
              </a:rPr>
              <a:t>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itchFamily="34" charset="-128"/>
              </a:rPr>
              <a:t>if (some condition)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itchFamily="34" charset="-128"/>
              </a:rPr>
              <a:t>   B;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itchFamily="34" charset="-128"/>
              </a:rPr>
              <a:t>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itchFamily="34" charset="-128"/>
              </a:rPr>
              <a:t>   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itchFamily="34" charset="-128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itchFamily="34" charset="-128"/>
              </a:rPr>
              <a:t>D;</a:t>
            </a:r>
          </a:p>
        </p:txBody>
      </p:sp>
      <p:grpSp>
        <p:nvGrpSpPr>
          <p:cNvPr id="189464" name="Group 46"/>
          <p:cNvGrpSpPr>
            <a:grpSpLocks/>
          </p:cNvGrpSpPr>
          <p:nvPr/>
        </p:nvGrpSpPr>
        <p:grpSpPr bwMode="auto">
          <a:xfrm>
            <a:off x="2051050" y="2895600"/>
            <a:ext cx="649288" cy="431800"/>
            <a:chOff x="1292" y="2251"/>
            <a:chExt cx="409" cy="272"/>
          </a:xfrm>
        </p:grpSpPr>
        <p:sp>
          <p:nvSpPr>
            <p:cNvPr id="189490" name="Line 42"/>
            <p:cNvSpPr>
              <a:spLocks noChangeShapeType="1"/>
            </p:cNvSpPr>
            <p:nvPr/>
          </p:nvSpPr>
          <p:spPr bwMode="auto">
            <a:xfrm>
              <a:off x="1292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1" name="Line 43"/>
            <p:cNvSpPr>
              <a:spLocks noChangeShapeType="1"/>
            </p:cNvSpPr>
            <p:nvPr/>
          </p:nvSpPr>
          <p:spPr bwMode="auto">
            <a:xfrm>
              <a:off x="1429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2" name="Line 44"/>
            <p:cNvSpPr>
              <a:spLocks noChangeShapeType="1"/>
            </p:cNvSpPr>
            <p:nvPr/>
          </p:nvSpPr>
          <p:spPr bwMode="auto">
            <a:xfrm>
              <a:off x="1565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3" name="Line 45"/>
            <p:cNvSpPr>
              <a:spLocks noChangeShapeType="1"/>
            </p:cNvSpPr>
            <p:nvPr/>
          </p:nvSpPr>
          <p:spPr bwMode="auto">
            <a:xfrm>
              <a:off x="1701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9465" name="Group 47"/>
          <p:cNvGrpSpPr>
            <a:grpSpLocks/>
          </p:cNvGrpSpPr>
          <p:nvPr/>
        </p:nvGrpSpPr>
        <p:grpSpPr bwMode="auto">
          <a:xfrm>
            <a:off x="2051050" y="6019800"/>
            <a:ext cx="649288" cy="431800"/>
            <a:chOff x="1292" y="2251"/>
            <a:chExt cx="409" cy="272"/>
          </a:xfrm>
        </p:grpSpPr>
        <p:sp>
          <p:nvSpPr>
            <p:cNvPr id="189486" name="Line 48"/>
            <p:cNvSpPr>
              <a:spLocks noChangeShapeType="1"/>
            </p:cNvSpPr>
            <p:nvPr/>
          </p:nvSpPr>
          <p:spPr bwMode="auto">
            <a:xfrm>
              <a:off x="1292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7" name="Line 49"/>
            <p:cNvSpPr>
              <a:spLocks noChangeShapeType="1"/>
            </p:cNvSpPr>
            <p:nvPr/>
          </p:nvSpPr>
          <p:spPr bwMode="auto">
            <a:xfrm>
              <a:off x="1429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8" name="Line 50"/>
            <p:cNvSpPr>
              <a:spLocks noChangeShapeType="1"/>
            </p:cNvSpPr>
            <p:nvPr/>
          </p:nvSpPr>
          <p:spPr bwMode="auto">
            <a:xfrm>
              <a:off x="1565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9" name="Line 51"/>
            <p:cNvSpPr>
              <a:spLocks noChangeShapeType="1"/>
            </p:cNvSpPr>
            <p:nvPr/>
          </p:nvSpPr>
          <p:spPr bwMode="auto">
            <a:xfrm>
              <a:off x="1701" y="2251"/>
              <a:ext cx="0" cy="27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4067175" y="2827338"/>
            <a:ext cx="865188" cy="288925"/>
            <a:chOff x="2562" y="2432"/>
            <a:chExt cx="545" cy="182"/>
          </a:xfrm>
        </p:grpSpPr>
        <p:sp>
          <p:nvSpPr>
            <p:cNvPr id="189484" name="Line 52"/>
            <p:cNvSpPr>
              <a:spLocks noChangeShapeType="1"/>
            </p:cNvSpPr>
            <p:nvPr/>
          </p:nvSpPr>
          <p:spPr bwMode="auto">
            <a:xfrm>
              <a:off x="2925" y="252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5" name="Rectangle 53"/>
            <p:cNvSpPr>
              <a:spLocks noChangeArrowheads="1"/>
            </p:cNvSpPr>
            <p:nvPr/>
          </p:nvSpPr>
          <p:spPr bwMode="auto">
            <a:xfrm>
              <a:off x="2562" y="2432"/>
              <a:ext cx="3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4572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TOS</a:t>
              </a:r>
            </a:p>
          </p:txBody>
        </p:sp>
      </p:grp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4932363" y="3403600"/>
            <a:ext cx="1152525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</a:t>
            </a:r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5653088" y="4340225"/>
            <a:ext cx="288925" cy="1438275"/>
            <a:chOff x="3198" y="3113"/>
            <a:chExt cx="182" cy="906"/>
          </a:xfrm>
        </p:grpSpPr>
        <p:sp>
          <p:nvSpPr>
            <p:cNvPr id="189482" name="Rectangle 60"/>
            <p:cNvSpPr>
              <a:spLocks noChangeArrowheads="1"/>
            </p:cNvSpPr>
            <p:nvPr/>
          </p:nvSpPr>
          <p:spPr bwMode="auto">
            <a:xfrm>
              <a:off x="3198" y="3339"/>
              <a:ext cx="182" cy="680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189483" name="Rectangle 61"/>
            <p:cNvSpPr>
              <a:spLocks noChangeArrowheads="1"/>
            </p:cNvSpPr>
            <p:nvPr/>
          </p:nvSpPr>
          <p:spPr bwMode="auto">
            <a:xfrm>
              <a:off x="3198" y="3113"/>
              <a:ext cx="182" cy="22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084888" y="4340225"/>
            <a:ext cx="288925" cy="1438275"/>
            <a:chOff x="3198" y="3113"/>
            <a:chExt cx="182" cy="906"/>
          </a:xfrm>
        </p:grpSpPr>
        <p:sp>
          <p:nvSpPr>
            <p:cNvPr id="189480" name="Rectangle 64"/>
            <p:cNvSpPr>
              <a:spLocks noChangeArrowheads="1"/>
            </p:cNvSpPr>
            <p:nvPr/>
          </p:nvSpPr>
          <p:spPr bwMode="auto">
            <a:xfrm>
              <a:off x="3198" y="3339"/>
              <a:ext cx="182" cy="68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189481" name="Rectangle 65"/>
            <p:cNvSpPr>
              <a:spLocks noChangeArrowheads="1"/>
            </p:cNvSpPr>
            <p:nvPr/>
          </p:nvSpPr>
          <p:spPr bwMode="auto">
            <a:xfrm>
              <a:off x="3198" y="3113"/>
              <a:ext cx="182" cy="2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C</a:t>
              </a:r>
            </a:p>
          </p:txBody>
        </p: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6516688" y="4340225"/>
            <a:ext cx="288925" cy="1438275"/>
            <a:chOff x="3198" y="3113"/>
            <a:chExt cx="182" cy="906"/>
          </a:xfrm>
        </p:grpSpPr>
        <p:sp>
          <p:nvSpPr>
            <p:cNvPr id="189478" name="Rectangle 67"/>
            <p:cNvSpPr>
              <a:spLocks noChangeArrowheads="1"/>
            </p:cNvSpPr>
            <p:nvPr/>
          </p:nvSpPr>
          <p:spPr bwMode="auto">
            <a:xfrm>
              <a:off x="3198" y="3339"/>
              <a:ext cx="182" cy="68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189479" name="Rectangle 68"/>
            <p:cNvSpPr>
              <a:spLocks noChangeArrowheads="1"/>
            </p:cNvSpPr>
            <p:nvPr/>
          </p:nvSpPr>
          <p:spPr bwMode="auto">
            <a:xfrm>
              <a:off x="3198" y="3113"/>
              <a:ext cx="182" cy="22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</a:t>
              </a:r>
            </a:p>
          </p:txBody>
        </p: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6948488" y="4340225"/>
            <a:ext cx="288925" cy="1438275"/>
            <a:chOff x="3198" y="3113"/>
            <a:chExt cx="182" cy="906"/>
          </a:xfrm>
        </p:grpSpPr>
        <p:sp>
          <p:nvSpPr>
            <p:cNvPr id="189476" name="Rectangle 70"/>
            <p:cNvSpPr>
              <a:spLocks noChangeArrowheads="1"/>
            </p:cNvSpPr>
            <p:nvPr/>
          </p:nvSpPr>
          <p:spPr bwMode="auto">
            <a:xfrm>
              <a:off x="3198" y="3339"/>
              <a:ext cx="182" cy="680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189477" name="Rectangle 71"/>
            <p:cNvSpPr>
              <a:spLocks noChangeArrowheads="1"/>
            </p:cNvSpPr>
            <p:nvPr/>
          </p:nvSpPr>
          <p:spPr bwMode="auto">
            <a:xfrm>
              <a:off x="3198" y="3113"/>
              <a:ext cx="182" cy="22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</a:p>
          </p:txBody>
        </p:sp>
      </p:grpSp>
      <p:sp>
        <p:nvSpPr>
          <p:cNvPr id="189472" name="Line 72"/>
          <p:cNvSpPr>
            <a:spLocks noChangeShapeType="1"/>
          </p:cNvSpPr>
          <p:nvPr/>
        </p:nvSpPr>
        <p:spPr bwMode="auto">
          <a:xfrm>
            <a:off x="5364163" y="5924550"/>
            <a:ext cx="21605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73" name="Text Box 73"/>
          <p:cNvSpPr txBox="1">
            <a:spLocks noChangeArrowheads="1"/>
          </p:cNvSpPr>
          <p:nvPr/>
        </p:nvSpPr>
        <p:spPr bwMode="auto">
          <a:xfrm>
            <a:off x="7577138" y="57292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Time</a:t>
            </a:r>
          </a:p>
        </p:txBody>
      </p:sp>
      <p:sp>
        <p:nvSpPr>
          <p:cNvPr id="189474" name="Text Box 39"/>
          <p:cNvSpPr txBox="1">
            <a:spLocks noChangeArrowheads="1"/>
          </p:cNvSpPr>
          <p:nvPr/>
        </p:nvSpPr>
        <p:spPr bwMode="auto">
          <a:xfrm>
            <a:off x="5292725" y="3908425"/>
            <a:ext cx="2670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Execution Sequence</a:t>
            </a:r>
          </a:p>
        </p:txBody>
      </p:sp>
      <p:sp>
        <p:nvSpPr>
          <p:cNvPr id="189475" name="TextBox 74"/>
          <p:cNvSpPr txBox="1">
            <a:spLocks noChangeArrowheads="1"/>
          </p:cNvSpPr>
          <p:nvPr/>
        </p:nvSpPr>
        <p:spPr bwMode="auto">
          <a:xfrm>
            <a:off x="-452438" y="58753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0566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00018 0.0840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403 L 0.00018 0.041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19 L 0.00017 -1.85185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SIMT stack operation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DBA-35B6-4701-87CC-FBE379DD7210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4832"/>
            <a:ext cx="3365863" cy="4127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799" y="1341255"/>
            <a:ext cx="3425614" cy="37445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776" y="5410461"/>
            <a:ext cx="3192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Example CUDA C source code for illustrating SIMT stack operation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37314" y="54925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Example PTX assembly code for illustrating SIMT stack operation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9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3EED-656B-468C-8A9E-AB922A5A7DBB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76" y="219075"/>
            <a:ext cx="60579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3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DBA-35B6-4701-87CC-FBE379DD7210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94" y="1062343"/>
            <a:ext cx="64960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2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/>
          </p:nvPr>
        </p:nvSpPr>
        <p:spPr>
          <a:xfrm>
            <a:off x="1032094" y="147889"/>
            <a:ext cx="7955152" cy="78461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Remember: Each Thread Is Independent</a:t>
            </a:r>
          </a:p>
        </p:txBody>
      </p:sp>
      <p:sp>
        <p:nvSpPr>
          <p:cNvPr id="190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SIMT </a:t>
            </a:r>
            <a:r>
              <a:rPr lang="zh-CN" altLang="en-US" dirty="0" smtClean="0"/>
              <a:t>主要优点：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可以独立地处理线程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即每个线程可以在任何标量流水线上单独执行（</a:t>
            </a:r>
            <a:r>
              <a:rPr lang="en-US" altLang="zh-CN" dirty="0" smtClean="0">
                <a:sym typeface="Wingdings" panose="05000000000000000000" pitchFamily="2" charset="2"/>
              </a:rPr>
              <a:t> MIMD </a:t>
            </a:r>
            <a:r>
              <a:rPr lang="zh-CN" altLang="en-US" dirty="0" smtClean="0">
                <a:sym typeface="Wingdings" panose="05000000000000000000" pitchFamily="2" charset="2"/>
              </a:rPr>
              <a:t>处理模式）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可以将线程组织成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，即可以将执行相同指令流的线程构成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，形成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 处理模式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以充分发挥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处理的优势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如果有许多线程，对具有相同</a:t>
            </a:r>
            <a:r>
              <a:rPr lang="en-US" altLang="zh-CN" dirty="0" smtClean="0">
                <a:sym typeface="Wingdings" panose="05000000000000000000" pitchFamily="2" charset="2"/>
              </a:rPr>
              <a:t>PC</a:t>
            </a:r>
            <a:r>
              <a:rPr lang="zh-CN" altLang="en-US" dirty="0" smtClean="0">
                <a:sym typeface="Wingdings" panose="05000000000000000000" pitchFamily="2" charset="2"/>
              </a:rPr>
              <a:t>值的线程可以将它们动态组织到一个</a:t>
            </a:r>
            <a:r>
              <a:rPr lang="en-US" altLang="zh-CN" dirty="0" smtClean="0">
                <a:sym typeface="Wingdings" panose="05000000000000000000" pitchFamily="2" charset="2"/>
              </a:rPr>
              <a:t>warp</a:t>
            </a:r>
            <a:r>
              <a:rPr lang="zh-CN" altLang="en-US" dirty="0" smtClean="0">
                <a:sym typeface="Wingdings" panose="05000000000000000000" pitchFamily="2" charset="2"/>
              </a:rPr>
              <a:t>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这样可以减少“分支发散”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提高</a:t>
            </a:r>
            <a:r>
              <a:rPr lang="en-US" altLang="zh-CN" dirty="0" smtClean="0">
                <a:sym typeface="Wingdings" panose="05000000000000000000" pitchFamily="2" charset="2"/>
              </a:rPr>
              <a:t>SIMD </a:t>
            </a:r>
            <a:r>
              <a:rPr lang="zh-CN" altLang="en-US" dirty="0" smtClean="0">
                <a:sym typeface="Wingdings" panose="05000000000000000000" pitchFamily="2" charset="2"/>
              </a:rPr>
              <a:t>利用率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SIMD </a:t>
            </a:r>
            <a:r>
              <a:rPr lang="zh-CN" altLang="en-US" dirty="0" smtClean="0">
                <a:sym typeface="Wingdings" panose="05000000000000000000" pitchFamily="2" charset="2"/>
              </a:rPr>
              <a:t>利用率</a:t>
            </a:r>
            <a:r>
              <a:rPr lang="en-US" altLang="zh-CN" dirty="0" smtClean="0">
                <a:sym typeface="Wingdings" panose="05000000000000000000" pitchFamily="2" charset="2"/>
              </a:rPr>
              <a:t>: </a:t>
            </a:r>
            <a:r>
              <a:rPr lang="zh-CN" altLang="en-US" dirty="0" smtClean="0">
                <a:sym typeface="Wingdings" panose="05000000000000000000" pitchFamily="2" charset="2"/>
              </a:rPr>
              <a:t>执行有用操作的</a:t>
            </a:r>
            <a:r>
              <a:rPr lang="en-US" altLang="zh-CN" dirty="0" smtClean="0">
                <a:sym typeface="Wingdings" panose="05000000000000000000" pitchFamily="2" charset="2"/>
              </a:rPr>
              <a:t>SIMD lanes</a:t>
            </a:r>
            <a:r>
              <a:rPr lang="zh-CN" altLang="en-US" dirty="0" smtClean="0">
                <a:sym typeface="Wingdings" panose="05000000000000000000" pitchFamily="2" charset="2"/>
              </a:rPr>
              <a:t>的比例</a:t>
            </a:r>
            <a:r>
              <a:rPr lang="en-US" altLang="zh-CN" dirty="0" smtClean="0">
                <a:sym typeface="Wingdings" panose="05000000000000000000" pitchFamily="2" charset="2"/>
              </a:rPr>
              <a:t> (</a:t>
            </a:r>
            <a:r>
              <a:rPr lang="zh-CN" altLang="en-US" dirty="0" smtClean="0">
                <a:sym typeface="Wingdings" panose="05000000000000000000" pitchFamily="2" charset="2"/>
              </a:rPr>
              <a:t>即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ym typeface="Wingdings" panose="05000000000000000000" pitchFamily="2" charset="2"/>
              </a:rPr>
              <a:t>执行活动线程的比例）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77EA-D59F-4115-BF21-03464719AE82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9125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Dynamic Warp Formation/Merging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457200" y="1258433"/>
            <a:ext cx="8229600" cy="23880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Idea: </a:t>
            </a:r>
            <a:r>
              <a:rPr lang="zh-CN" altLang="en-US" b="0" dirty="0" smtClean="0"/>
              <a:t>分支</a:t>
            </a:r>
            <a:r>
              <a:rPr lang="zh-CN" altLang="en-US" b="0" dirty="0"/>
              <a:t>发散</a:t>
            </a:r>
            <a:r>
              <a:rPr lang="zh-CN" altLang="en-US" b="0" dirty="0" smtClean="0"/>
              <a:t>之后</a:t>
            </a:r>
            <a:r>
              <a:rPr lang="zh-CN" altLang="en-US" b="0" dirty="0"/>
              <a:t>，</a:t>
            </a:r>
            <a:r>
              <a:rPr lang="zh-CN" altLang="en-US" b="0" dirty="0" smtClean="0"/>
              <a:t>动态</a:t>
            </a:r>
            <a:r>
              <a:rPr lang="zh-CN" altLang="en-US" b="0" dirty="0"/>
              <a:t>合并执行相同指令的</a:t>
            </a:r>
            <a:r>
              <a:rPr lang="zh-CN" altLang="en-US" b="0" dirty="0" smtClean="0"/>
              <a:t>线程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从那些等待的</a:t>
            </a:r>
            <a:r>
              <a:rPr lang="en-US" altLang="zh-CN" b="0" dirty="0" smtClean="0"/>
              <a:t>warp</a:t>
            </a:r>
            <a:r>
              <a:rPr lang="zh-CN" altLang="en-US" b="0" dirty="0" smtClean="0"/>
              <a:t>中形成新的</a:t>
            </a:r>
            <a:r>
              <a:rPr lang="en-US" altLang="zh-CN" b="0" dirty="0" smtClean="0"/>
              <a:t>warp</a:t>
            </a:r>
            <a:endParaRPr lang="en-US" altLang="zh-CN" dirty="0" smtClean="0"/>
          </a:p>
          <a:p>
            <a:pPr lvl="1"/>
            <a:r>
              <a:rPr lang="zh-CN" altLang="en-US" dirty="0"/>
              <a:t>足够多的线程分支到每个路径</a:t>
            </a:r>
            <a:r>
              <a:rPr lang="zh-CN" altLang="en-US" dirty="0" smtClean="0"/>
              <a:t>，有可能创建</a:t>
            </a:r>
            <a:r>
              <a:rPr lang="zh-CN" altLang="en-US" dirty="0"/>
              <a:t>完整的</a:t>
            </a:r>
            <a:r>
              <a:rPr lang="zh-CN" altLang="en-US" dirty="0" smtClean="0"/>
              <a:t>新</a:t>
            </a:r>
            <a:r>
              <a:rPr lang="en-US" altLang="zh-CN" dirty="0" smtClean="0"/>
              <a:t>warp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22-392F-4C5E-AE08-3BED27DD31BC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71513" y="4146550"/>
            <a:ext cx="7558087" cy="2209800"/>
            <a:chOff x="671513" y="3733800"/>
            <a:chExt cx="7558087" cy="2209800"/>
          </a:xfrm>
        </p:grpSpPr>
        <p:grpSp>
          <p:nvGrpSpPr>
            <p:cNvPr id="2" name="Group 39"/>
            <p:cNvGrpSpPr>
              <a:grpSpLocks/>
            </p:cNvGrpSpPr>
            <p:nvPr/>
          </p:nvGrpSpPr>
          <p:grpSpPr bwMode="auto">
            <a:xfrm>
              <a:off x="1768475" y="5213350"/>
              <a:ext cx="2265363" cy="346075"/>
              <a:chOff x="1695" y="2595"/>
              <a:chExt cx="1427" cy="218"/>
            </a:xfrm>
          </p:grpSpPr>
          <p:sp>
            <p:nvSpPr>
              <p:cNvPr id="191553" name="Rectangle 40"/>
              <p:cNvSpPr>
                <a:spLocks noChangeArrowheads="1"/>
              </p:cNvSpPr>
              <p:nvPr/>
            </p:nvSpPr>
            <p:spPr bwMode="auto">
              <a:xfrm>
                <a:off x="1695" y="2595"/>
                <a:ext cx="1427" cy="21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54" name="Line 41"/>
              <p:cNvSpPr>
                <a:spLocks noChangeShapeType="1"/>
              </p:cNvSpPr>
              <p:nvPr/>
            </p:nvSpPr>
            <p:spPr bwMode="auto">
              <a:xfrm>
                <a:off x="1985" y="2624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55" name="Line 42"/>
              <p:cNvSpPr>
                <a:spLocks noChangeShapeType="1"/>
              </p:cNvSpPr>
              <p:nvPr/>
            </p:nvSpPr>
            <p:spPr bwMode="auto">
              <a:xfrm>
                <a:off x="2493" y="2624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56" name="Line 43"/>
              <p:cNvSpPr>
                <a:spLocks noChangeShapeType="1"/>
              </p:cNvSpPr>
              <p:nvPr/>
            </p:nvSpPr>
            <p:spPr bwMode="auto">
              <a:xfrm>
                <a:off x="2832" y="2624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57" name="Line 44"/>
              <p:cNvSpPr>
                <a:spLocks noChangeShapeType="1"/>
              </p:cNvSpPr>
              <p:nvPr/>
            </p:nvSpPr>
            <p:spPr bwMode="auto">
              <a:xfrm>
                <a:off x="3001" y="2620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58" name="Line 45"/>
              <p:cNvSpPr>
                <a:spLocks noChangeShapeType="1"/>
              </p:cNvSpPr>
              <p:nvPr/>
            </p:nvSpPr>
            <p:spPr bwMode="auto">
              <a:xfrm>
                <a:off x="2154" y="2620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768475" y="4829175"/>
              <a:ext cx="2265363" cy="346075"/>
              <a:chOff x="1695" y="2426"/>
              <a:chExt cx="1427" cy="363"/>
            </a:xfrm>
          </p:grpSpPr>
          <p:sp>
            <p:nvSpPr>
              <p:cNvPr id="191548" name="Rectangle 47"/>
              <p:cNvSpPr>
                <a:spLocks noChangeArrowheads="1"/>
              </p:cNvSpPr>
              <p:nvPr/>
            </p:nvSpPr>
            <p:spPr bwMode="auto">
              <a:xfrm>
                <a:off x="1695" y="2426"/>
                <a:ext cx="1427" cy="363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49" name="Line 48"/>
              <p:cNvSpPr>
                <a:spLocks noChangeShapeType="1"/>
              </p:cNvSpPr>
              <p:nvPr/>
            </p:nvSpPr>
            <p:spPr bwMode="auto">
              <a:xfrm>
                <a:off x="1816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50" name="Line 49"/>
              <p:cNvSpPr>
                <a:spLocks noChangeShapeType="1"/>
              </p:cNvSpPr>
              <p:nvPr/>
            </p:nvSpPr>
            <p:spPr bwMode="auto">
              <a:xfrm>
                <a:off x="2155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51" name="Line 50"/>
              <p:cNvSpPr>
                <a:spLocks noChangeShapeType="1"/>
              </p:cNvSpPr>
              <p:nvPr/>
            </p:nvSpPr>
            <p:spPr bwMode="auto">
              <a:xfrm>
                <a:off x="2324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52" name="Line 51"/>
              <p:cNvSpPr>
                <a:spLocks noChangeShapeType="1"/>
              </p:cNvSpPr>
              <p:nvPr/>
            </p:nvSpPr>
            <p:spPr bwMode="auto">
              <a:xfrm>
                <a:off x="3001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13"/>
            <p:cNvGrpSpPr>
              <a:grpSpLocks/>
            </p:cNvGrpSpPr>
            <p:nvPr/>
          </p:nvGrpSpPr>
          <p:grpSpPr bwMode="auto">
            <a:xfrm>
              <a:off x="4840288" y="4827588"/>
              <a:ext cx="2265362" cy="346075"/>
              <a:chOff x="3049" y="2594"/>
              <a:chExt cx="1427" cy="218"/>
            </a:xfrm>
          </p:grpSpPr>
          <p:sp>
            <p:nvSpPr>
              <p:cNvPr id="191540" name="Rectangle 62"/>
              <p:cNvSpPr>
                <a:spLocks noChangeArrowheads="1"/>
              </p:cNvSpPr>
              <p:nvPr/>
            </p:nvSpPr>
            <p:spPr bwMode="auto">
              <a:xfrm>
                <a:off x="3049" y="2594"/>
                <a:ext cx="1427" cy="21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41" name="Line 56"/>
              <p:cNvSpPr>
                <a:spLocks noChangeShapeType="1"/>
              </p:cNvSpPr>
              <p:nvPr/>
            </p:nvSpPr>
            <p:spPr bwMode="auto">
              <a:xfrm>
                <a:off x="3339" y="261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42" name="Line 57"/>
              <p:cNvSpPr>
                <a:spLocks noChangeShapeType="1"/>
              </p:cNvSpPr>
              <p:nvPr/>
            </p:nvSpPr>
            <p:spPr bwMode="auto">
              <a:xfrm>
                <a:off x="3848" y="261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43" name="Line 58"/>
              <p:cNvSpPr>
                <a:spLocks noChangeShapeType="1"/>
              </p:cNvSpPr>
              <p:nvPr/>
            </p:nvSpPr>
            <p:spPr bwMode="auto">
              <a:xfrm>
                <a:off x="4187" y="261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44" name="Line 63"/>
              <p:cNvSpPr>
                <a:spLocks noChangeShapeType="1"/>
              </p:cNvSpPr>
              <p:nvPr/>
            </p:nvSpPr>
            <p:spPr bwMode="auto">
              <a:xfrm>
                <a:off x="3170" y="2623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45" name="Line 64"/>
              <p:cNvSpPr>
                <a:spLocks noChangeShapeType="1"/>
              </p:cNvSpPr>
              <p:nvPr/>
            </p:nvSpPr>
            <p:spPr bwMode="auto">
              <a:xfrm>
                <a:off x="3509" y="2623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46" name="Line 65"/>
              <p:cNvSpPr>
                <a:spLocks noChangeShapeType="1"/>
              </p:cNvSpPr>
              <p:nvPr/>
            </p:nvSpPr>
            <p:spPr bwMode="auto">
              <a:xfrm>
                <a:off x="3678" y="2623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47" name="Line 66"/>
              <p:cNvSpPr>
                <a:spLocks noChangeShapeType="1"/>
              </p:cNvSpPr>
              <p:nvPr/>
            </p:nvSpPr>
            <p:spPr bwMode="auto">
              <a:xfrm>
                <a:off x="4355" y="2623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Line 68"/>
            <p:cNvSpPr>
              <a:spLocks noChangeShapeType="1"/>
            </p:cNvSpPr>
            <p:nvPr/>
          </p:nvSpPr>
          <p:spPr bwMode="auto">
            <a:xfrm>
              <a:off x="4303713" y="5175250"/>
              <a:ext cx="30638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552" name="Group 96"/>
            <p:cNvGrpSpPr>
              <a:grpSpLocks/>
            </p:cNvGrpSpPr>
            <p:nvPr/>
          </p:nvGrpSpPr>
          <p:grpSpPr bwMode="auto">
            <a:xfrm>
              <a:off x="1768475" y="4138613"/>
              <a:ext cx="2265363" cy="346075"/>
              <a:chOff x="1114" y="2233"/>
              <a:chExt cx="1427" cy="218"/>
            </a:xfrm>
          </p:grpSpPr>
          <p:sp>
            <p:nvSpPr>
              <p:cNvPr id="191536" name="Rectangle 70"/>
              <p:cNvSpPr>
                <a:spLocks noChangeArrowheads="1"/>
              </p:cNvSpPr>
              <p:nvPr/>
            </p:nvSpPr>
            <p:spPr bwMode="auto">
              <a:xfrm>
                <a:off x="1114" y="2233"/>
                <a:ext cx="1427" cy="21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37" name="Line 71"/>
              <p:cNvSpPr>
                <a:spLocks noChangeShapeType="1"/>
              </p:cNvSpPr>
              <p:nvPr/>
            </p:nvSpPr>
            <p:spPr bwMode="auto">
              <a:xfrm>
                <a:off x="1404" y="2262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38" name="Line 72"/>
              <p:cNvSpPr>
                <a:spLocks noChangeShapeType="1"/>
              </p:cNvSpPr>
              <p:nvPr/>
            </p:nvSpPr>
            <p:spPr bwMode="auto">
              <a:xfrm>
                <a:off x="1912" y="2262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39" name="Line 73"/>
              <p:cNvSpPr>
                <a:spLocks noChangeShapeType="1"/>
              </p:cNvSpPr>
              <p:nvPr/>
            </p:nvSpPr>
            <p:spPr bwMode="auto">
              <a:xfrm>
                <a:off x="2251" y="2262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553" name="Group 76"/>
            <p:cNvGrpSpPr>
              <a:grpSpLocks/>
            </p:cNvGrpSpPr>
            <p:nvPr/>
          </p:nvGrpSpPr>
          <p:grpSpPr bwMode="auto">
            <a:xfrm>
              <a:off x="1768475" y="3756025"/>
              <a:ext cx="2265363" cy="346075"/>
              <a:chOff x="1695" y="2426"/>
              <a:chExt cx="1427" cy="363"/>
            </a:xfrm>
          </p:grpSpPr>
          <p:sp>
            <p:nvSpPr>
              <p:cNvPr id="191531" name="Rectangle 77"/>
              <p:cNvSpPr>
                <a:spLocks noChangeArrowheads="1"/>
              </p:cNvSpPr>
              <p:nvPr/>
            </p:nvSpPr>
            <p:spPr bwMode="auto">
              <a:xfrm>
                <a:off x="1695" y="2426"/>
                <a:ext cx="1427" cy="363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32" name="Line 78"/>
              <p:cNvSpPr>
                <a:spLocks noChangeShapeType="1"/>
              </p:cNvSpPr>
              <p:nvPr/>
            </p:nvSpPr>
            <p:spPr bwMode="auto">
              <a:xfrm>
                <a:off x="1816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33" name="Line 79"/>
              <p:cNvSpPr>
                <a:spLocks noChangeShapeType="1"/>
              </p:cNvSpPr>
              <p:nvPr/>
            </p:nvSpPr>
            <p:spPr bwMode="auto">
              <a:xfrm>
                <a:off x="2155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34" name="Line 80"/>
              <p:cNvSpPr>
                <a:spLocks noChangeShapeType="1"/>
              </p:cNvSpPr>
              <p:nvPr/>
            </p:nvSpPr>
            <p:spPr bwMode="auto">
              <a:xfrm>
                <a:off x="2324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35" name="Line 81"/>
              <p:cNvSpPr>
                <a:spLocks noChangeShapeType="1"/>
              </p:cNvSpPr>
              <p:nvPr/>
            </p:nvSpPr>
            <p:spPr bwMode="auto">
              <a:xfrm>
                <a:off x="3001" y="2475"/>
                <a:ext cx="0" cy="26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554" name="Group 95"/>
            <p:cNvGrpSpPr>
              <a:grpSpLocks/>
            </p:cNvGrpSpPr>
            <p:nvPr/>
          </p:nvGrpSpPr>
          <p:grpSpPr bwMode="auto">
            <a:xfrm>
              <a:off x="4840288" y="3754438"/>
              <a:ext cx="2265362" cy="346075"/>
              <a:chOff x="3049" y="2015"/>
              <a:chExt cx="1427" cy="218"/>
            </a:xfrm>
          </p:grpSpPr>
          <p:sp>
            <p:nvSpPr>
              <p:cNvPr id="191523" name="Rectangle 83"/>
              <p:cNvSpPr>
                <a:spLocks noChangeArrowheads="1"/>
              </p:cNvSpPr>
              <p:nvPr/>
            </p:nvSpPr>
            <p:spPr bwMode="auto">
              <a:xfrm>
                <a:off x="3049" y="2015"/>
                <a:ext cx="1427" cy="21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24" name="Line 85"/>
              <p:cNvSpPr>
                <a:spLocks noChangeShapeType="1"/>
              </p:cNvSpPr>
              <p:nvPr/>
            </p:nvSpPr>
            <p:spPr bwMode="auto">
              <a:xfrm>
                <a:off x="3339" y="2038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5" name="Line 86"/>
              <p:cNvSpPr>
                <a:spLocks noChangeShapeType="1"/>
              </p:cNvSpPr>
              <p:nvPr/>
            </p:nvSpPr>
            <p:spPr bwMode="auto">
              <a:xfrm>
                <a:off x="3848" y="2038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6" name="Line 87"/>
              <p:cNvSpPr>
                <a:spLocks noChangeShapeType="1"/>
              </p:cNvSpPr>
              <p:nvPr/>
            </p:nvSpPr>
            <p:spPr bwMode="auto">
              <a:xfrm>
                <a:off x="4187" y="2038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7" name="Line 90"/>
              <p:cNvSpPr>
                <a:spLocks noChangeShapeType="1"/>
              </p:cNvSpPr>
              <p:nvPr/>
            </p:nvSpPr>
            <p:spPr bwMode="auto">
              <a:xfrm>
                <a:off x="3170" y="2044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8" name="Line 91"/>
              <p:cNvSpPr>
                <a:spLocks noChangeShapeType="1"/>
              </p:cNvSpPr>
              <p:nvPr/>
            </p:nvSpPr>
            <p:spPr bwMode="auto">
              <a:xfrm>
                <a:off x="3509" y="2044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9" name="Line 92"/>
              <p:cNvSpPr>
                <a:spLocks noChangeShapeType="1"/>
              </p:cNvSpPr>
              <p:nvPr/>
            </p:nvSpPr>
            <p:spPr bwMode="auto">
              <a:xfrm>
                <a:off x="3678" y="2044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30" name="Line 93"/>
              <p:cNvSpPr>
                <a:spLocks noChangeShapeType="1"/>
              </p:cNvSpPr>
              <p:nvPr/>
            </p:nvSpPr>
            <p:spPr bwMode="auto">
              <a:xfrm>
                <a:off x="4355" y="2044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555" name="Line 94"/>
            <p:cNvSpPr>
              <a:spLocks noChangeShapeType="1"/>
            </p:cNvSpPr>
            <p:nvPr/>
          </p:nvSpPr>
          <p:spPr bwMode="auto">
            <a:xfrm>
              <a:off x="4303713" y="4138613"/>
              <a:ext cx="30638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04"/>
            <p:cNvGrpSpPr>
              <a:grpSpLocks/>
            </p:cNvGrpSpPr>
            <p:nvPr/>
          </p:nvGrpSpPr>
          <p:grpSpPr bwMode="auto">
            <a:xfrm>
              <a:off x="1768475" y="5597525"/>
              <a:ext cx="2265363" cy="346075"/>
              <a:chOff x="1114" y="3031"/>
              <a:chExt cx="1427" cy="218"/>
            </a:xfrm>
          </p:grpSpPr>
          <p:sp>
            <p:nvSpPr>
              <p:cNvPr id="191517" name="Rectangle 98"/>
              <p:cNvSpPr>
                <a:spLocks noChangeArrowheads="1"/>
              </p:cNvSpPr>
              <p:nvPr/>
            </p:nvSpPr>
            <p:spPr bwMode="auto">
              <a:xfrm>
                <a:off x="1114" y="3031"/>
                <a:ext cx="1427" cy="21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18" name="Line 99"/>
              <p:cNvSpPr>
                <a:spLocks noChangeShapeType="1"/>
              </p:cNvSpPr>
              <p:nvPr/>
            </p:nvSpPr>
            <p:spPr bwMode="auto">
              <a:xfrm>
                <a:off x="1235" y="3055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9" name="Line 100"/>
              <p:cNvSpPr>
                <a:spLocks noChangeShapeType="1"/>
              </p:cNvSpPr>
              <p:nvPr/>
            </p:nvSpPr>
            <p:spPr bwMode="auto">
              <a:xfrm>
                <a:off x="2251" y="3055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0" name="Line 101"/>
              <p:cNvSpPr>
                <a:spLocks noChangeShapeType="1"/>
              </p:cNvSpPr>
              <p:nvPr/>
            </p:nvSpPr>
            <p:spPr bwMode="auto">
              <a:xfrm>
                <a:off x="1743" y="3055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1" name="Line 102"/>
              <p:cNvSpPr>
                <a:spLocks noChangeShapeType="1"/>
              </p:cNvSpPr>
              <p:nvPr/>
            </p:nvSpPr>
            <p:spPr bwMode="auto">
              <a:xfrm>
                <a:off x="2082" y="3055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2" name="Line 103"/>
              <p:cNvSpPr>
                <a:spLocks noChangeShapeType="1"/>
              </p:cNvSpPr>
              <p:nvPr/>
            </p:nvSpPr>
            <p:spPr bwMode="auto">
              <a:xfrm>
                <a:off x="1404" y="3055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21"/>
            <p:cNvGrpSpPr>
              <a:grpSpLocks/>
            </p:cNvGrpSpPr>
            <p:nvPr/>
          </p:nvGrpSpPr>
          <p:grpSpPr bwMode="auto">
            <a:xfrm>
              <a:off x="4840288" y="5213350"/>
              <a:ext cx="2265362" cy="346075"/>
              <a:chOff x="3049" y="2837"/>
              <a:chExt cx="1427" cy="218"/>
            </a:xfrm>
          </p:grpSpPr>
          <p:sp>
            <p:nvSpPr>
              <p:cNvPr id="191514" name="Rectangle 115"/>
              <p:cNvSpPr>
                <a:spLocks noChangeArrowheads="1"/>
              </p:cNvSpPr>
              <p:nvPr/>
            </p:nvSpPr>
            <p:spPr bwMode="auto">
              <a:xfrm>
                <a:off x="3049" y="2837"/>
                <a:ext cx="1427" cy="21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15" name="Line 119"/>
              <p:cNvSpPr>
                <a:spLocks noChangeShapeType="1"/>
              </p:cNvSpPr>
              <p:nvPr/>
            </p:nvSpPr>
            <p:spPr bwMode="auto">
              <a:xfrm>
                <a:off x="4355" y="2862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6" name="Line 120"/>
              <p:cNvSpPr>
                <a:spLocks noChangeShapeType="1"/>
              </p:cNvSpPr>
              <p:nvPr/>
            </p:nvSpPr>
            <p:spPr bwMode="auto">
              <a:xfrm>
                <a:off x="3508" y="2862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12"/>
            <p:cNvGrpSpPr>
              <a:grpSpLocks/>
            </p:cNvGrpSpPr>
            <p:nvPr/>
          </p:nvGrpSpPr>
          <p:grpSpPr bwMode="auto">
            <a:xfrm>
              <a:off x="4840288" y="5213350"/>
              <a:ext cx="2265362" cy="346075"/>
              <a:chOff x="3049" y="2811"/>
              <a:chExt cx="1427" cy="218"/>
            </a:xfrm>
          </p:grpSpPr>
          <p:sp>
            <p:nvSpPr>
              <p:cNvPr id="191506" name="Rectangle 55"/>
              <p:cNvSpPr>
                <a:spLocks noChangeArrowheads="1"/>
              </p:cNvSpPr>
              <p:nvPr/>
            </p:nvSpPr>
            <p:spPr bwMode="auto">
              <a:xfrm>
                <a:off x="3049" y="2811"/>
                <a:ext cx="1427" cy="21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1507" name="Line 59"/>
              <p:cNvSpPr>
                <a:spLocks noChangeShapeType="1"/>
              </p:cNvSpPr>
              <p:nvPr/>
            </p:nvSpPr>
            <p:spPr bwMode="auto">
              <a:xfrm>
                <a:off x="4355" y="2836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08" name="Line 60"/>
              <p:cNvSpPr>
                <a:spLocks noChangeShapeType="1"/>
              </p:cNvSpPr>
              <p:nvPr/>
            </p:nvSpPr>
            <p:spPr bwMode="auto">
              <a:xfrm>
                <a:off x="3508" y="2836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09" name="Line 107"/>
              <p:cNvSpPr>
                <a:spLocks noChangeShapeType="1"/>
              </p:cNvSpPr>
              <p:nvPr/>
            </p:nvSpPr>
            <p:spPr bwMode="auto">
              <a:xfrm>
                <a:off x="3170" y="283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0" name="Line 108"/>
              <p:cNvSpPr>
                <a:spLocks noChangeShapeType="1"/>
              </p:cNvSpPr>
              <p:nvPr/>
            </p:nvSpPr>
            <p:spPr bwMode="auto">
              <a:xfrm>
                <a:off x="4186" y="283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1" name="Line 109"/>
              <p:cNvSpPr>
                <a:spLocks noChangeShapeType="1"/>
              </p:cNvSpPr>
              <p:nvPr/>
            </p:nvSpPr>
            <p:spPr bwMode="auto">
              <a:xfrm>
                <a:off x="3678" y="283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2" name="Line 110"/>
              <p:cNvSpPr>
                <a:spLocks noChangeShapeType="1"/>
              </p:cNvSpPr>
              <p:nvPr/>
            </p:nvSpPr>
            <p:spPr bwMode="auto">
              <a:xfrm>
                <a:off x="4017" y="283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3" name="Line 111"/>
              <p:cNvSpPr>
                <a:spLocks noChangeShapeType="1"/>
              </p:cNvSpPr>
              <p:nvPr/>
            </p:nvSpPr>
            <p:spPr bwMode="auto">
              <a:xfrm>
                <a:off x="3339" y="2837"/>
                <a:ext cx="0" cy="1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685800" y="3733800"/>
              <a:ext cx="946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MS PGothic" pitchFamily="34" charset="-128"/>
                </a:rPr>
                <a:t>Warp X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671513" y="4114800"/>
              <a:ext cx="9413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MS PGothic" pitchFamily="34" charset="-128"/>
                </a:rPr>
                <a:t>Warp Y</a:t>
              </a: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7296150" y="3733800"/>
              <a:ext cx="9334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MS PGothic" pitchFamily="34" charset="-128"/>
                </a:rPr>
                <a:t>Warp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729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Dynamic Warp Formation/Merging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30BE-E9CD-456E-9AB8-34BC8B89C88E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92515" name="Content Placeholder 2"/>
          <p:cNvSpPr>
            <a:spLocks noGrp="1"/>
          </p:cNvSpPr>
          <p:nvPr>
            <p:ph idx="4294967295"/>
          </p:nvPr>
        </p:nvSpPr>
        <p:spPr>
          <a:xfrm>
            <a:off x="533400" y="1008063"/>
            <a:ext cx="8610600" cy="50180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Idea:</a:t>
            </a:r>
          </a:p>
          <a:p>
            <a:pPr lvl="1"/>
            <a:r>
              <a:rPr lang="zh-CN" altLang="en-US" dirty="0" smtClean="0"/>
              <a:t>分支</a:t>
            </a:r>
            <a:r>
              <a:rPr lang="zh-CN" altLang="en-US" dirty="0"/>
              <a:t>发散之后，动态合并执行相同指令的</a:t>
            </a:r>
            <a:r>
              <a:rPr lang="zh-CN" altLang="en-US" dirty="0" smtClean="0"/>
              <a:t>线程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dirty="0" smtClean="0"/>
              <a:t>Fung et al., </a:t>
            </a:r>
            <a:r>
              <a:rPr lang="ja-JP" altLang="en-US" dirty="0" smtClean="0"/>
              <a:t>“</a:t>
            </a:r>
            <a:r>
              <a:rPr lang="en-US" altLang="ja-JP" dirty="0" smtClean="0">
                <a:solidFill>
                  <a:srgbClr val="0000FF"/>
                </a:solidFill>
              </a:rPr>
              <a:t>Dynamic Warp Formation and Scheduling for Efficient GPU Control Flow</a:t>
            </a:r>
            <a:r>
              <a:rPr lang="en-US" altLang="ja-JP" dirty="0" smtClean="0"/>
              <a:t>,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MICRO 2007.</a:t>
            </a:r>
          </a:p>
          <a:p>
            <a:endParaRPr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2690813" y="3862388"/>
            <a:ext cx="2265362" cy="346075"/>
            <a:chOff x="1695" y="2595"/>
            <a:chExt cx="1427" cy="218"/>
          </a:xfrm>
        </p:grpSpPr>
        <p:sp>
          <p:nvSpPr>
            <p:cNvPr id="192593" name="Rectangle 78"/>
            <p:cNvSpPr>
              <a:spLocks noChangeArrowheads="1"/>
            </p:cNvSpPr>
            <p:nvPr/>
          </p:nvSpPr>
          <p:spPr bwMode="auto">
            <a:xfrm>
              <a:off x="1695" y="2595"/>
              <a:ext cx="1427" cy="2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94" name="Line 79"/>
            <p:cNvSpPr>
              <a:spLocks noChangeShapeType="1"/>
            </p:cNvSpPr>
            <p:nvPr/>
          </p:nvSpPr>
          <p:spPr bwMode="auto">
            <a:xfrm>
              <a:off x="1985" y="2624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0"/>
            <p:cNvSpPr>
              <a:spLocks noChangeShapeType="1"/>
            </p:cNvSpPr>
            <p:nvPr/>
          </p:nvSpPr>
          <p:spPr bwMode="auto">
            <a:xfrm>
              <a:off x="2493" y="2624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Line 82"/>
            <p:cNvSpPr>
              <a:spLocks noChangeShapeType="1"/>
            </p:cNvSpPr>
            <p:nvPr/>
          </p:nvSpPr>
          <p:spPr bwMode="auto">
            <a:xfrm>
              <a:off x="2832" y="2624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7" name="Line 154"/>
            <p:cNvSpPr>
              <a:spLocks noChangeShapeType="1"/>
            </p:cNvSpPr>
            <p:nvPr/>
          </p:nvSpPr>
          <p:spPr bwMode="auto">
            <a:xfrm>
              <a:off x="3001" y="2620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155"/>
            <p:cNvSpPr>
              <a:spLocks noChangeShapeType="1"/>
            </p:cNvSpPr>
            <p:nvPr/>
          </p:nvSpPr>
          <p:spPr bwMode="auto">
            <a:xfrm>
              <a:off x="2154" y="2620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690813" y="2057400"/>
            <a:ext cx="2265362" cy="346075"/>
            <a:chOff x="1695" y="1555"/>
            <a:chExt cx="1427" cy="363"/>
          </a:xfrm>
        </p:grpSpPr>
        <p:sp>
          <p:nvSpPr>
            <p:cNvPr id="192584" name="Rectangle 5"/>
            <p:cNvSpPr>
              <a:spLocks noChangeArrowheads="1"/>
            </p:cNvSpPr>
            <p:nvPr/>
          </p:nvSpPr>
          <p:spPr bwMode="auto">
            <a:xfrm>
              <a:off x="1695" y="1555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85" name="Line 6"/>
            <p:cNvSpPr>
              <a:spLocks noChangeShapeType="1"/>
            </p:cNvSpPr>
            <p:nvPr/>
          </p:nvSpPr>
          <p:spPr bwMode="auto">
            <a:xfrm>
              <a:off x="1816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6" name="Line 7"/>
            <p:cNvSpPr>
              <a:spLocks noChangeShapeType="1"/>
            </p:cNvSpPr>
            <p:nvPr/>
          </p:nvSpPr>
          <p:spPr bwMode="auto">
            <a:xfrm>
              <a:off x="1985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7" name="Line 8"/>
            <p:cNvSpPr>
              <a:spLocks noChangeShapeType="1"/>
            </p:cNvSpPr>
            <p:nvPr/>
          </p:nvSpPr>
          <p:spPr bwMode="auto">
            <a:xfrm>
              <a:off x="2155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8" name="Line 9"/>
            <p:cNvSpPr>
              <a:spLocks noChangeShapeType="1"/>
            </p:cNvSpPr>
            <p:nvPr/>
          </p:nvSpPr>
          <p:spPr bwMode="auto">
            <a:xfrm>
              <a:off x="2324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9" name="Line 10"/>
            <p:cNvSpPr>
              <a:spLocks noChangeShapeType="1"/>
            </p:cNvSpPr>
            <p:nvPr/>
          </p:nvSpPr>
          <p:spPr bwMode="auto">
            <a:xfrm>
              <a:off x="2493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0" name="Line 11"/>
            <p:cNvSpPr>
              <a:spLocks noChangeShapeType="1"/>
            </p:cNvSpPr>
            <p:nvPr/>
          </p:nvSpPr>
          <p:spPr bwMode="auto">
            <a:xfrm>
              <a:off x="2662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1" name="Line 12"/>
            <p:cNvSpPr>
              <a:spLocks noChangeShapeType="1"/>
            </p:cNvSpPr>
            <p:nvPr/>
          </p:nvSpPr>
          <p:spPr bwMode="auto">
            <a:xfrm>
              <a:off x="2832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2" name="Line 13"/>
            <p:cNvSpPr>
              <a:spLocks noChangeShapeType="1"/>
            </p:cNvSpPr>
            <p:nvPr/>
          </p:nvSpPr>
          <p:spPr bwMode="auto">
            <a:xfrm>
              <a:off x="3001" y="1604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690813" y="2787650"/>
            <a:ext cx="2265362" cy="344488"/>
            <a:chOff x="1695" y="1991"/>
            <a:chExt cx="1427" cy="363"/>
          </a:xfrm>
        </p:grpSpPr>
        <p:sp>
          <p:nvSpPr>
            <p:cNvPr id="192575" name="Rectangle 14"/>
            <p:cNvSpPr>
              <a:spLocks noChangeArrowheads="1"/>
            </p:cNvSpPr>
            <p:nvPr/>
          </p:nvSpPr>
          <p:spPr bwMode="auto">
            <a:xfrm>
              <a:off x="1695" y="1991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76" name="Line 15"/>
            <p:cNvSpPr>
              <a:spLocks noChangeShapeType="1"/>
            </p:cNvSpPr>
            <p:nvPr/>
          </p:nvSpPr>
          <p:spPr bwMode="auto">
            <a:xfrm>
              <a:off x="1816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7" name="Line 16"/>
            <p:cNvSpPr>
              <a:spLocks noChangeShapeType="1"/>
            </p:cNvSpPr>
            <p:nvPr/>
          </p:nvSpPr>
          <p:spPr bwMode="auto">
            <a:xfrm>
              <a:off x="1985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8" name="Line 17"/>
            <p:cNvSpPr>
              <a:spLocks noChangeShapeType="1"/>
            </p:cNvSpPr>
            <p:nvPr/>
          </p:nvSpPr>
          <p:spPr bwMode="auto">
            <a:xfrm>
              <a:off x="2155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9" name="Line 18"/>
            <p:cNvSpPr>
              <a:spLocks noChangeShapeType="1"/>
            </p:cNvSpPr>
            <p:nvPr/>
          </p:nvSpPr>
          <p:spPr bwMode="auto">
            <a:xfrm>
              <a:off x="2324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0" name="Line 19"/>
            <p:cNvSpPr>
              <a:spLocks noChangeShapeType="1"/>
            </p:cNvSpPr>
            <p:nvPr/>
          </p:nvSpPr>
          <p:spPr bwMode="auto">
            <a:xfrm>
              <a:off x="2493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1" name="Line 20"/>
            <p:cNvSpPr>
              <a:spLocks noChangeShapeType="1"/>
            </p:cNvSpPr>
            <p:nvPr/>
          </p:nvSpPr>
          <p:spPr bwMode="auto">
            <a:xfrm>
              <a:off x="2662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21"/>
            <p:cNvSpPr>
              <a:spLocks noChangeShapeType="1"/>
            </p:cNvSpPr>
            <p:nvPr/>
          </p:nvSpPr>
          <p:spPr bwMode="auto">
            <a:xfrm>
              <a:off x="2832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Line 22"/>
            <p:cNvSpPr>
              <a:spLocks noChangeShapeType="1"/>
            </p:cNvSpPr>
            <p:nvPr/>
          </p:nvSpPr>
          <p:spPr bwMode="auto">
            <a:xfrm>
              <a:off x="3001" y="204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690813" y="2403475"/>
            <a:ext cx="2265362" cy="346075"/>
            <a:chOff x="3364" y="1555"/>
            <a:chExt cx="1427" cy="363"/>
          </a:xfrm>
        </p:grpSpPr>
        <p:sp>
          <p:nvSpPr>
            <p:cNvPr id="192566" name="Rectangle 55"/>
            <p:cNvSpPr>
              <a:spLocks noChangeArrowheads="1"/>
            </p:cNvSpPr>
            <p:nvPr/>
          </p:nvSpPr>
          <p:spPr bwMode="auto">
            <a:xfrm>
              <a:off x="3364" y="1555"/>
              <a:ext cx="1427" cy="36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67" name="Line 56"/>
            <p:cNvSpPr>
              <a:spLocks noChangeShapeType="1"/>
            </p:cNvSpPr>
            <p:nvPr/>
          </p:nvSpPr>
          <p:spPr bwMode="auto">
            <a:xfrm>
              <a:off x="3485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8" name="Line 57"/>
            <p:cNvSpPr>
              <a:spLocks noChangeShapeType="1"/>
            </p:cNvSpPr>
            <p:nvPr/>
          </p:nvSpPr>
          <p:spPr bwMode="auto">
            <a:xfrm>
              <a:off x="3654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9" name="Line 58"/>
            <p:cNvSpPr>
              <a:spLocks noChangeShapeType="1"/>
            </p:cNvSpPr>
            <p:nvPr/>
          </p:nvSpPr>
          <p:spPr bwMode="auto">
            <a:xfrm>
              <a:off x="3824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0" name="Line 59"/>
            <p:cNvSpPr>
              <a:spLocks noChangeShapeType="1"/>
            </p:cNvSpPr>
            <p:nvPr/>
          </p:nvSpPr>
          <p:spPr bwMode="auto">
            <a:xfrm>
              <a:off x="3993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1" name="Line 60"/>
            <p:cNvSpPr>
              <a:spLocks noChangeShapeType="1"/>
            </p:cNvSpPr>
            <p:nvPr/>
          </p:nvSpPr>
          <p:spPr bwMode="auto">
            <a:xfrm>
              <a:off x="4162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2" name="Line 61"/>
            <p:cNvSpPr>
              <a:spLocks noChangeShapeType="1"/>
            </p:cNvSpPr>
            <p:nvPr/>
          </p:nvSpPr>
          <p:spPr bwMode="auto">
            <a:xfrm>
              <a:off x="4331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3" name="Line 62"/>
            <p:cNvSpPr>
              <a:spLocks noChangeShapeType="1"/>
            </p:cNvSpPr>
            <p:nvPr/>
          </p:nvSpPr>
          <p:spPr bwMode="auto">
            <a:xfrm>
              <a:off x="4501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4" name="Line 63"/>
            <p:cNvSpPr>
              <a:spLocks noChangeShapeType="1"/>
            </p:cNvSpPr>
            <p:nvPr/>
          </p:nvSpPr>
          <p:spPr bwMode="auto">
            <a:xfrm>
              <a:off x="4670" y="1604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690813" y="3133725"/>
            <a:ext cx="2265362" cy="346075"/>
            <a:chOff x="3364" y="1991"/>
            <a:chExt cx="1427" cy="363"/>
          </a:xfrm>
        </p:grpSpPr>
        <p:sp>
          <p:nvSpPr>
            <p:cNvPr id="192557" name="Rectangle 64"/>
            <p:cNvSpPr>
              <a:spLocks noChangeArrowheads="1"/>
            </p:cNvSpPr>
            <p:nvPr/>
          </p:nvSpPr>
          <p:spPr bwMode="auto">
            <a:xfrm>
              <a:off x="3364" y="1991"/>
              <a:ext cx="1427" cy="36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58" name="Line 65"/>
            <p:cNvSpPr>
              <a:spLocks noChangeShapeType="1"/>
            </p:cNvSpPr>
            <p:nvPr/>
          </p:nvSpPr>
          <p:spPr bwMode="auto">
            <a:xfrm>
              <a:off x="3485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59" name="Line 66"/>
            <p:cNvSpPr>
              <a:spLocks noChangeShapeType="1"/>
            </p:cNvSpPr>
            <p:nvPr/>
          </p:nvSpPr>
          <p:spPr bwMode="auto">
            <a:xfrm>
              <a:off x="3654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0" name="Line 67"/>
            <p:cNvSpPr>
              <a:spLocks noChangeShapeType="1"/>
            </p:cNvSpPr>
            <p:nvPr/>
          </p:nvSpPr>
          <p:spPr bwMode="auto">
            <a:xfrm>
              <a:off x="3824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1" name="Line 68"/>
            <p:cNvSpPr>
              <a:spLocks noChangeShapeType="1"/>
            </p:cNvSpPr>
            <p:nvPr/>
          </p:nvSpPr>
          <p:spPr bwMode="auto">
            <a:xfrm>
              <a:off x="3993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2" name="Line 69"/>
            <p:cNvSpPr>
              <a:spLocks noChangeShapeType="1"/>
            </p:cNvSpPr>
            <p:nvPr/>
          </p:nvSpPr>
          <p:spPr bwMode="auto">
            <a:xfrm>
              <a:off x="4162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3" name="Line 70"/>
            <p:cNvSpPr>
              <a:spLocks noChangeShapeType="1"/>
            </p:cNvSpPr>
            <p:nvPr/>
          </p:nvSpPr>
          <p:spPr bwMode="auto">
            <a:xfrm>
              <a:off x="4331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4" name="Line 71"/>
            <p:cNvSpPr>
              <a:spLocks noChangeShapeType="1"/>
            </p:cNvSpPr>
            <p:nvPr/>
          </p:nvSpPr>
          <p:spPr bwMode="auto">
            <a:xfrm>
              <a:off x="4501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5" name="Line 72"/>
            <p:cNvSpPr>
              <a:spLocks noChangeShapeType="1"/>
            </p:cNvSpPr>
            <p:nvPr/>
          </p:nvSpPr>
          <p:spPr bwMode="auto">
            <a:xfrm>
              <a:off x="4670" y="2040"/>
              <a:ext cx="0" cy="2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2690813" y="3517900"/>
            <a:ext cx="2265362" cy="346075"/>
            <a:chOff x="1695" y="2426"/>
            <a:chExt cx="1427" cy="363"/>
          </a:xfrm>
        </p:grpSpPr>
        <p:sp>
          <p:nvSpPr>
            <p:cNvPr id="192552" name="Rectangle 23"/>
            <p:cNvSpPr>
              <a:spLocks noChangeArrowheads="1"/>
            </p:cNvSpPr>
            <p:nvPr/>
          </p:nvSpPr>
          <p:spPr bwMode="auto">
            <a:xfrm>
              <a:off x="1695" y="2426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53" name="Line 24"/>
            <p:cNvSpPr>
              <a:spLocks noChangeShapeType="1"/>
            </p:cNvSpPr>
            <p:nvPr/>
          </p:nvSpPr>
          <p:spPr bwMode="auto">
            <a:xfrm>
              <a:off x="1816" y="2475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54" name="Line 25"/>
            <p:cNvSpPr>
              <a:spLocks noChangeShapeType="1"/>
            </p:cNvSpPr>
            <p:nvPr/>
          </p:nvSpPr>
          <p:spPr bwMode="auto">
            <a:xfrm>
              <a:off x="2155" y="2475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55" name="Line 26"/>
            <p:cNvSpPr>
              <a:spLocks noChangeShapeType="1"/>
            </p:cNvSpPr>
            <p:nvPr/>
          </p:nvSpPr>
          <p:spPr bwMode="auto">
            <a:xfrm>
              <a:off x="2324" y="2475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56" name="Line 27"/>
            <p:cNvSpPr>
              <a:spLocks noChangeShapeType="1"/>
            </p:cNvSpPr>
            <p:nvPr/>
          </p:nvSpPr>
          <p:spPr bwMode="auto">
            <a:xfrm>
              <a:off x="3001" y="2475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8519" y="1943100"/>
            <a:ext cx="1343025" cy="3073400"/>
            <a:chOff x="885825" y="2365375"/>
            <a:chExt cx="1343025" cy="3073400"/>
          </a:xfrm>
        </p:grpSpPr>
        <p:grpSp>
          <p:nvGrpSpPr>
            <p:cNvPr id="192522" name="Group 128"/>
            <p:cNvGrpSpPr>
              <a:grpSpLocks/>
            </p:cNvGrpSpPr>
            <p:nvPr/>
          </p:nvGrpSpPr>
          <p:grpSpPr bwMode="auto">
            <a:xfrm>
              <a:off x="885825" y="2365375"/>
              <a:ext cx="1343025" cy="3073400"/>
              <a:chOff x="3001" y="1193"/>
              <a:chExt cx="846" cy="1936"/>
            </a:xfrm>
          </p:grpSpPr>
          <p:sp>
            <p:nvSpPr>
              <p:cNvPr id="192542" name="Rectangle 129"/>
              <p:cNvSpPr>
                <a:spLocks noChangeArrowheads="1"/>
              </p:cNvSpPr>
              <p:nvPr/>
            </p:nvSpPr>
            <p:spPr bwMode="auto">
              <a:xfrm>
                <a:off x="3170" y="1193"/>
                <a:ext cx="508" cy="194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2543" name="Rectangle 130"/>
              <p:cNvSpPr>
                <a:spLocks noChangeArrowheads="1"/>
              </p:cNvSpPr>
              <p:nvPr/>
            </p:nvSpPr>
            <p:spPr bwMode="auto">
              <a:xfrm>
                <a:off x="3170" y="1629"/>
                <a:ext cx="508" cy="194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Branch</a:t>
                </a:r>
              </a:p>
            </p:txBody>
          </p:sp>
          <p:sp>
            <p:nvSpPr>
              <p:cNvPr id="192544" name="Rectangle 131"/>
              <p:cNvSpPr>
                <a:spLocks noChangeArrowheads="1"/>
              </p:cNvSpPr>
              <p:nvPr/>
            </p:nvSpPr>
            <p:spPr bwMode="auto">
              <a:xfrm>
                <a:off x="3339" y="2064"/>
                <a:ext cx="508" cy="194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Path A</a:t>
                </a:r>
              </a:p>
            </p:txBody>
          </p:sp>
          <p:sp>
            <p:nvSpPr>
              <p:cNvPr id="192545" name="Rectangle 132"/>
              <p:cNvSpPr>
                <a:spLocks noChangeArrowheads="1"/>
              </p:cNvSpPr>
              <p:nvPr/>
            </p:nvSpPr>
            <p:spPr bwMode="auto">
              <a:xfrm>
                <a:off x="3001" y="2499"/>
                <a:ext cx="508" cy="194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Path B</a:t>
                </a:r>
              </a:p>
            </p:txBody>
          </p:sp>
          <p:sp>
            <p:nvSpPr>
              <p:cNvPr id="192546" name="Rectangle 133"/>
              <p:cNvSpPr>
                <a:spLocks noChangeArrowheads="1"/>
              </p:cNvSpPr>
              <p:nvPr/>
            </p:nvSpPr>
            <p:spPr bwMode="auto">
              <a:xfrm>
                <a:off x="3170" y="2935"/>
                <a:ext cx="508" cy="194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cxnSp>
            <p:nvCxnSpPr>
              <p:cNvPr id="192547" name="AutoShape 134"/>
              <p:cNvCxnSpPr>
                <a:cxnSpLocks noChangeShapeType="1"/>
                <a:stCxn id="192542" idx="2"/>
                <a:endCxn id="192543" idx="0"/>
              </p:cNvCxnSpPr>
              <p:nvPr/>
            </p:nvCxnSpPr>
            <p:spPr bwMode="auto">
              <a:xfrm rot="5400000">
                <a:off x="3312" y="1508"/>
                <a:ext cx="224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548" name="AutoShape 135"/>
              <p:cNvCxnSpPr>
                <a:cxnSpLocks noChangeShapeType="1"/>
                <a:stCxn id="192543" idx="2"/>
                <a:endCxn id="192545" idx="0"/>
              </p:cNvCxnSpPr>
              <p:nvPr/>
            </p:nvCxnSpPr>
            <p:spPr bwMode="auto">
              <a:xfrm rot="5400000">
                <a:off x="3011" y="2076"/>
                <a:ext cx="658" cy="169"/>
              </a:xfrm>
              <a:prstGeom prst="curvedConnector3">
                <a:avLst>
                  <a:gd name="adj1" fmla="val 2006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549" name="AutoShape 136"/>
              <p:cNvCxnSpPr>
                <a:cxnSpLocks noChangeShapeType="1"/>
                <a:stCxn id="192543" idx="2"/>
                <a:endCxn id="192544" idx="0"/>
              </p:cNvCxnSpPr>
              <p:nvPr/>
            </p:nvCxnSpPr>
            <p:spPr bwMode="auto">
              <a:xfrm rot="16200000" flipH="1">
                <a:off x="3397" y="1859"/>
                <a:ext cx="223" cy="169"/>
              </a:xfrm>
              <a:prstGeom prst="curvedConnector3">
                <a:avLst>
                  <a:gd name="adj1" fmla="val 49778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550" name="AutoShape 137"/>
              <p:cNvCxnSpPr>
                <a:cxnSpLocks noChangeShapeType="1"/>
                <a:stCxn id="192544" idx="2"/>
                <a:endCxn id="192546" idx="0"/>
              </p:cNvCxnSpPr>
              <p:nvPr/>
            </p:nvCxnSpPr>
            <p:spPr bwMode="auto">
              <a:xfrm rot="5400000">
                <a:off x="3179" y="2512"/>
                <a:ext cx="659" cy="169"/>
              </a:xfrm>
              <a:prstGeom prst="curvedConnector3">
                <a:avLst>
                  <a:gd name="adj1" fmla="val 82852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551" name="AutoShape 138"/>
              <p:cNvCxnSpPr>
                <a:cxnSpLocks noChangeShapeType="1"/>
                <a:stCxn id="192545" idx="2"/>
                <a:endCxn id="192546" idx="0"/>
              </p:cNvCxnSpPr>
              <p:nvPr/>
            </p:nvCxnSpPr>
            <p:spPr bwMode="auto">
              <a:xfrm rot="16200000" flipH="1">
                <a:off x="3228" y="2729"/>
                <a:ext cx="224" cy="169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0" name="Rectangle 143"/>
            <p:cNvSpPr>
              <a:spLocks noChangeArrowheads="1"/>
            </p:cNvSpPr>
            <p:nvPr/>
          </p:nvSpPr>
          <p:spPr bwMode="auto">
            <a:xfrm>
              <a:off x="1154113" y="2365375"/>
              <a:ext cx="806450" cy="307975"/>
            </a:xfrm>
            <a:prstGeom prst="rect">
              <a:avLst/>
            </a:prstGeom>
            <a:solidFill>
              <a:srgbClr val="FF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71" name="Rectangle 144"/>
            <p:cNvSpPr>
              <a:spLocks noChangeArrowheads="1"/>
            </p:cNvSpPr>
            <p:nvPr/>
          </p:nvSpPr>
          <p:spPr bwMode="auto">
            <a:xfrm>
              <a:off x="1154113" y="3057525"/>
              <a:ext cx="806450" cy="307975"/>
            </a:xfrm>
            <a:prstGeom prst="rect">
              <a:avLst/>
            </a:prstGeom>
            <a:solidFill>
              <a:srgbClr val="FF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</a:p>
          </p:txBody>
        </p:sp>
        <p:sp>
          <p:nvSpPr>
            <p:cNvPr id="72" name="Rectangle 145"/>
            <p:cNvSpPr>
              <a:spLocks noChangeArrowheads="1"/>
            </p:cNvSpPr>
            <p:nvPr/>
          </p:nvSpPr>
          <p:spPr bwMode="auto">
            <a:xfrm>
              <a:off x="1422400" y="3748088"/>
              <a:ext cx="806450" cy="307975"/>
            </a:xfrm>
            <a:prstGeom prst="rect">
              <a:avLst/>
            </a:prstGeom>
            <a:solidFill>
              <a:srgbClr val="FF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Path A</a:t>
              </a:r>
            </a:p>
          </p:txBody>
        </p:sp>
      </p:grpSp>
      <p:sp>
        <p:nvSpPr>
          <p:cNvPr id="73" name="Rectangle 153"/>
          <p:cNvSpPr>
            <a:spLocks noChangeArrowheads="1"/>
          </p:cNvSpPr>
          <p:nvPr/>
        </p:nvSpPr>
        <p:spPr bwMode="auto">
          <a:xfrm>
            <a:off x="3841750" y="3479800"/>
            <a:ext cx="768350" cy="766763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156"/>
          <p:cNvSpPr>
            <a:spLocks noChangeArrowheads="1"/>
          </p:cNvSpPr>
          <p:nvPr/>
        </p:nvSpPr>
        <p:spPr bwMode="auto">
          <a:xfrm>
            <a:off x="3035300" y="3479800"/>
            <a:ext cx="230188" cy="766763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9" name="Group 159"/>
          <p:cNvGrpSpPr>
            <a:grpSpLocks/>
          </p:cNvGrpSpPr>
          <p:nvPr/>
        </p:nvGrpSpPr>
        <p:grpSpPr bwMode="auto">
          <a:xfrm>
            <a:off x="5878513" y="3517900"/>
            <a:ext cx="2265362" cy="346075"/>
            <a:chOff x="3049" y="2594"/>
            <a:chExt cx="1427" cy="218"/>
          </a:xfrm>
        </p:grpSpPr>
        <p:sp>
          <p:nvSpPr>
            <p:cNvPr id="192534" name="Rectangle 160"/>
            <p:cNvSpPr>
              <a:spLocks noChangeArrowheads="1"/>
            </p:cNvSpPr>
            <p:nvPr/>
          </p:nvSpPr>
          <p:spPr bwMode="auto">
            <a:xfrm>
              <a:off x="3049" y="2594"/>
              <a:ext cx="1427" cy="2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35" name="Line 161"/>
            <p:cNvSpPr>
              <a:spLocks noChangeShapeType="1"/>
            </p:cNvSpPr>
            <p:nvPr/>
          </p:nvSpPr>
          <p:spPr bwMode="auto">
            <a:xfrm>
              <a:off x="3339" y="2617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6" name="Line 162"/>
            <p:cNvSpPr>
              <a:spLocks noChangeShapeType="1"/>
            </p:cNvSpPr>
            <p:nvPr/>
          </p:nvSpPr>
          <p:spPr bwMode="auto">
            <a:xfrm>
              <a:off x="3848" y="2617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7" name="Line 163"/>
            <p:cNvSpPr>
              <a:spLocks noChangeShapeType="1"/>
            </p:cNvSpPr>
            <p:nvPr/>
          </p:nvSpPr>
          <p:spPr bwMode="auto">
            <a:xfrm>
              <a:off x="4187" y="2617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8" name="Line 164"/>
            <p:cNvSpPr>
              <a:spLocks noChangeShapeType="1"/>
            </p:cNvSpPr>
            <p:nvPr/>
          </p:nvSpPr>
          <p:spPr bwMode="auto">
            <a:xfrm>
              <a:off x="3170" y="2623"/>
              <a:ext cx="0" cy="16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9" name="Line 165"/>
            <p:cNvSpPr>
              <a:spLocks noChangeShapeType="1"/>
            </p:cNvSpPr>
            <p:nvPr/>
          </p:nvSpPr>
          <p:spPr bwMode="auto">
            <a:xfrm>
              <a:off x="3509" y="2623"/>
              <a:ext cx="0" cy="16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40" name="Line 166"/>
            <p:cNvSpPr>
              <a:spLocks noChangeShapeType="1"/>
            </p:cNvSpPr>
            <p:nvPr/>
          </p:nvSpPr>
          <p:spPr bwMode="auto">
            <a:xfrm>
              <a:off x="3678" y="2623"/>
              <a:ext cx="0" cy="16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41" name="Line 167"/>
            <p:cNvSpPr>
              <a:spLocks noChangeShapeType="1"/>
            </p:cNvSpPr>
            <p:nvPr/>
          </p:nvSpPr>
          <p:spPr bwMode="auto">
            <a:xfrm>
              <a:off x="4355" y="2623"/>
              <a:ext cx="0" cy="16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68"/>
          <p:cNvGrpSpPr>
            <a:grpSpLocks/>
          </p:cNvGrpSpPr>
          <p:nvPr/>
        </p:nvGrpSpPr>
        <p:grpSpPr bwMode="auto">
          <a:xfrm>
            <a:off x="5878513" y="3862388"/>
            <a:ext cx="2265362" cy="346075"/>
            <a:chOff x="3049" y="2837"/>
            <a:chExt cx="1427" cy="218"/>
          </a:xfrm>
        </p:grpSpPr>
        <p:sp>
          <p:nvSpPr>
            <p:cNvPr id="192531" name="Rectangle 169"/>
            <p:cNvSpPr>
              <a:spLocks noChangeArrowheads="1"/>
            </p:cNvSpPr>
            <p:nvPr/>
          </p:nvSpPr>
          <p:spPr bwMode="auto">
            <a:xfrm>
              <a:off x="3049" y="2837"/>
              <a:ext cx="1427" cy="2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2532" name="Line 170"/>
            <p:cNvSpPr>
              <a:spLocks noChangeShapeType="1"/>
            </p:cNvSpPr>
            <p:nvPr/>
          </p:nvSpPr>
          <p:spPr bwMode="auto">
            <a:xfrm>
              <a:off x="4355" y="2862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3" name="Line 171"/>
            <p:cNvSpPr>
              <a:spLocks noChangeShapeType="1"/>
            </p:cNvSpPr>
            <p:nvPr/>
          </p:nvSpPr>
          <p:spPr bwMode="auto">
            <a:xfrm>
              <a:off x="3508" y="2862"/>
              <a:ext cx="0" cy="1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" name="Line 181"/>
          <p:cNvSpPr>
            <a:spLocks noChangeShapeType="1"/>
          </p:cNvSpPr>
          <p:nvPr/>
        </p:nvSpPr>
        <p:spPr bwMode="auto">
          <a:xfrm>
            <a:off x="5224463" y="3862388"/>
            <a:ext cx="346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07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Dynamic Warp Formation Example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E36B-1A56-4789-BAAA-864A73F02A6E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2" name="Group 586"/>
          <p:cNvGrpSpPr>
            <a:grpSpLocks/>
          </p:cNvGrpSpPr>
          <p:nvPr/>
        </p:nvGrpSpPr>
        <p:grpSpPr bwMode="auto">
          <a:xfrm>
            <a:off x="1792288" y="3937000"/>
            <a:ext cx="277812" cy="760413"/>
            <a:chOff x="1129" y="2480"/>
            <a:chExt cx="175" cy="479"/>
          </a:xfrm>
        </p:grpSpPr>
        <p:sp>
          <p:nvSpPr>
            <p:cNvPr id="193883" name="Rectangle 12"/>
            <p:cNvSpPr>
              <a:spLocks noChangeArrowheads="1"/>
            </p:cNvSpPr>
            <p:nvPr/>
          </p:nvSpPr>
          <p:spPr bwMode="auto">
            <a:xfrm>
              <a:off x="1129" y="2603"/>
              <a:ext cx="175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84" name="Rectangle 14"/>
            <p:cNvSpPr>
              <a:spLocks noChangeArrowheads="1"/>
            </p:cNvSpPr>
            <p:nvPr/>
          </p:nvSpPr>
          <p:spPr bwMode="auto">
            <a:xfrm>
              <a:off x="1177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85" name="Line 15"/>
            <p:cNvSpPr>
              <a:spLocks noChangeShapeType="1"/>
            </p:cNvSpPr>
            <p:nvPr/>
          </p:nvSpPr>
          <p:spPr bwMode="auto">
            <a:xfrm>
              <a:off x="1173" y="2654"/>
              <a:ext cx="6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86" name="Freeform 16"/>
            <p:cNvSpPr>
              <a:spLocks/>
            </p:cNvSpPr>
            <p:nvPr/>
          </p:nvSpPr>
          <p:spPr bwMode="auto">
            <a:xfrm>
              <a:off x="1221" y="2623"/>
              <a:ext cx="61" cy="62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3"/>
                    <a:pt x="25" y="52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87" name="Line 17"/>
            <p:cNvSpPr>
              <a:spLocks noChangeShapeType="1"/>
            </p:cNvSpPr>
            <p:nvPr/>
          </p:nvSpPr>
          <p:spPr bwMode="auto">
            <a:xfrm>
              <a:off x="1169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88" name="Freeform 18"/>
            <p:cNvSpPr>
              <a:spLocks/>
            </p:cNvSpPr>
            <p:nvPr/>
          </p:nvSpPr>
          <p:spPr bwMode="auto">
            <a:xfrm>
              <a:off x="1217" y="2864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89" name="Line 19"/>
            <p:cNvSpPr>
              <a:spLocks noChangeShapeType="1"/>
            </p:cNvSpPr>
            <p:nvPr/>
          </p:nvSpPr>
          <p:spPr bwMode="auto">
            <a:xfrm>
              <a:off x="1169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90" name="Freeform 20"/>
            <p:cNvSpPr>
              <a:spLocks/>
            </p:cNvSpPr>
            <p:nvPr/>
          </p:nvSpPr>
          <p:spPr bwMode="auto">
            <a:xfrm>
              <a:off x="1217" y="2710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91" name="Line 21"/>
            <p:cNvSpPr>
              <a:spLocks noChangeShapeType="1"/>
            </p:cNvSpPr>
            <p:nvPr/>
          </p:nvSpPr>
          <p:spPr bwMode="auto">
            <a:xfrm>
              <a:off x="1169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92" name="Freeform 22"/>
            <p:cNvSpPr>
              <a:spLocks/>
            </p:cNvSpPr>
            <p:nvPr/>
          </p:nvSpPr>
          <p:spPr bwMode="auto">
            <a:xfrm>
              <a:off x="1217" y="2787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87"/>
          <p:cNvGrpSpPr>
            <a:grpSpLocks/>
          </p:cNvGrpSpPr>
          <p:nvPr/>
        </p:nvGrpSpPr>
        <p:grpSpPr bwMode="auto">
          <a:xfrm>
            <a:off x="2163763" y="3937000"/>
            <a:ext cx="277812" cy="760413"/>
            <a:chOff x="1363" y="2480"/>
            <a:chExt cx="175" cy="479"/>
          </a:xfrm>
        </p:grpSpPr>
        <p:sp>
          <p:nvSpPr>
            <p:cNvPr id="193873" name="Rectangle 23"/>
            <p:cNvSpPr>
              <a:spLocks noChangeArrowheads="1"/>
            </p:cNvSpPr>
            <p:nvPr/>
          </p:nvSpPr>
          <p:spPr bwMode="auto">
            <a:xfrm>
              <a:off x="1363" y="2603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74" name="Rectangle 25"/>
            <p:cNvSpPr>
              <a:spLocks noChangeArrowheads="1"/>
            </p:cNvSpPr>
            <p:nvPr/>
          </p:nvSpPr>
          <p:spPr bwMode="auto">
            <a:xfrm>
              <a:off x="1411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75" name="Line 26"/>
            <p:cNvSpPr>
              <a:spLocks noChangeShapeType="1"/>
            </p:cNvSpPr>
            <p:nvPr/>
          </p:nvSpPr>
          <p:spPr bwMode="auto">
            <a:xfrm>
              <a:off x="1407" y="2654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76" name="Freeform 27"/>
            <p:cNvSpPr>
              <a:spLocks/>
            </p:cNvSpPr>
            <p:nvPr/>
          </p:nvSpPr>
          <p:spPr bwMode="auto">
            <a:xfrm>
              <a:off x="1455" y="2623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77" name="Line 28"/>
            <p:cNvSpPr>
              <a:spLocks noChangeShapeType="1"/>
            </p:cNvSpPr>
            <p:nvPr/>
          </p:nvSpPr>
          <p:spPr bwMode="auto">
            <a:xfrm>
              <a:off x="1403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78" name="Freeform 29"/>
            <p:cNvSpPr>
              <a:spLocks/>
            </p:cNvSpPr>
            <p:nvPr/>
          </p:nvSpPr>
          <p:spPr bwMode="auto">
            <a:xfrm>
              <a:off x="1451" y="2864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3"/>
                    <a:pt x="25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79" name="Line 30"/>
            <p:cNvSpPr>
              <a:spLocks noChangeShapeType="1"/>
            </p:cNvSpPr>
            <p:nvPr/>
          </p:nvSpPr>
          <p:spPr bwMode="auto">
            <a:xfrm>
              <a:off x="1403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80" name="Freeform 31"/>
            <p:cNvSpPr>
              <a:spLocks/>
            </p:cNvSpPr>
            <p:nvPr/>
          </p:nvSpPr>
          <p:spPr bwMode="auto">
            <a:xfrm>
              <a:off x="1451" y="2710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81" name="Line 32"/>
            <p:cNvSpPr>
              <a:spLocks noChangeShapeType="1"/>
            </p:cNvSpPr>
            <p:nvPr/>
          </p:nvSpPr>
          <p:spPr bwMode="auto">
            <a:xfrm>
              <a:off x="1403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82" name="Freeform 33"/>
            <p:cNvSpPr>
              <a:spLocks/>
            </p:cNvSpPr>
            <p:nvPr/>
          </p:nvSpPr>
          <p:spPr bwMode="auto">
            <a:xfrm>
              <a:off x="1451" y="2787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88"/>
          <p:cNvGrpSpPr>
            <a:grpSpLocks/>
          </p:cNvGrpSpPr>
          <p:nvPr/>
        </p:nvGrpSpPr>
        <p:grpSpPr bwMode="auto">
          <a:xfrm>
            <a:off x="2535238" y="3937000"/>
            <a:ext cx="277812" cy="760413"/>
            <a:chOff x="1597" y="2480"/>
            <a:chExt cx="175" cy="479"/>
          </a:xfrm>
        </p:grpSpPr>
        <p:sp>
          <p:nvSpPr>
            <p:cNvPr id="193865" name="Rectangle 34"/>
            <p:cNvSpPr>
              <a:spLocks noChangeArrowheads="1"/>
            </p:cNvSpPr>
            <p:nvPr/>
          </p:nvSpPr>
          <p:spPr bwMode="auto">
            <a:xfrm>
              <a:off x="1597" y="2603"/>
              <a:ext cx="175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66" name="Rectangle 36"/>
            <p:cNvSpPr>
              <a:spLocks noChangeArrowheads="1"/>
            </p:cNvSpPr>
            <p:nvPr/>
          </p:nvSpPr>
          <p:spPr bwMode="auto">
            <a:xfrm>
              <a:off x="1645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67" name="Line 37"/>
            <p:cNvSpPr>
              <a:spLocks noChangeShapeType="1"/>
            </p:cNvSpPr>
            <p:nvPr/>
          </p:nvSpPr>
          <p:spPr bwMode="auto">
            <a:xfrm>
              <a:off x="1641" y="2654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68" name="Freeform 38"/>
            <p:cNvSpPr>
              <a:spLocks/>
            </p:cNvSpPr>
            <p:nvPr/>
          </p:nvSpPr>
          <p:spPr bwMode="auto">
            <a:xfrm>
              <a:off x="1689" y="2623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69" name="Line 41"/>
            <p:cNvSpPr>
              <a:spLocks noChangeShapeType="1"/>
            </p:cNvSpPr>
            <p:nvPr/>
          </p:nvSpPr>
          <p:spPr bwMode="auto">
            <a:xfrm>
              <a:off x="1638" y="2741"/>
              <a:ext cx="6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70" name="Freeform 42"/>
            <p:cNvSpPr>
              <a:spLocks/>
            </p:cNvSpPr>
            <p:nvPr/>
          </p:nvSpPr>
          <p:spPr bwMode="auto">
            <a:xfrm>
              <a:off x="1685" y="2710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71" name="Line 43"/>
            <p:cNvSpPr>
              <a:spLocks noChangeShapeType="1"/>
            </p:cNvSpPr>
            <p:nvPr/>
          </p:nvSpPr>
          <p:spPr bwMode="auto">
            <a:xfrm>
              <a:off x="1638" y="2818"/>
              <a:ext cx="6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72" name="Freeform 44"/>
            <p:cNvSpPr>
              <a:spLocks/>
            </p:cNvSpPr>
            <p:nvPr/>
          </p:nvSpPr>
          <p:spPr bwMode="auto">
            <a:xfrm>
              <a:off x="1685" y="2787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89"/>
          <p:cNvGrpSpPr>
            <a:grpSpLocks/>
          </p:cNvGrpSpPr>
          <p:nvPr/>
        </p:nvGrpSpPr>
        <p:grpSpPr bwMode="auto">
          <a:xfrm>
            <a:off x="2906713" y="3937000"/>
            <a:ext cx="277812" cy="760413"/>
            <a:chOff x="1831" y="2480"/>
            <a:chExt cx="175" cy="479"/>
          </a:xfrm>
        </p:grpSpPr>
        <p:sp>
          <p:nvSpPr>
            <p:cNvPr id="193859" name="Rectangle 45"/>
            <p:cNvSpPr>
              <a:spLocks noChangeArrowheads="1"/>
            </p:cNvSpPr>
            <p:nvPr/>
          </p:nvSpPr>
          <p:spPr bwMode="auto">
            <a:xfrm>
              <a:off x="1831" y="2603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60" name="Rectangle 47"/>
            <p:cNvSpPr>
              <a:spLocks noChangeArrowheads="1"/>
            </p:cNvSpPr>
            <p:nvPr/>
          </p:nvSpPr>
          <p:spPr bwMode="auto">
            <a:xfrm>
              <a:off x="1879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61" name="Line 50"/>
            <p:cNvSpPr>
              <a:spLocks noChangeShapeType="1"/>
            </p:cNvSpPr>
            <p:nvPr/>
          </p:nvSpPr>
          <p:spPr bwMode="auto">
            <a:xfrm>
              <a:off x="1872" y="2895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62" name="Freeform 51"/>
            <p:cNvSpPr>
              <a:spLocks/>
            </p:cNvSpPr>
            <p:nvPr/>
          </p:nvSpPr>
          <p:spPr bwMode="auto">
            <a:xfrm>
              <a:off x="1919" y="2864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63" name="Line 54"/>
            <p:cNvSpPr>
              <a:spLocks noChangeShapeType="1"/>
            </p:cNvSpPr>
            <p:nvPr/>
          </p:nvSpPr>
          <p:spPr bwMode="auto">
            <a:xfrm>
              <a:off x="1872" y="2818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64" name="Freeform 55"/>
            <p:cNvSpPr>
              <a:spLocks/>
            </p:cNvSpPr>
            <p:nvPr/>
          </p:nvSpPr>
          <p:spPr bwMode="auto">
            <a:xfrm>
              <a:off x="1919" y="2787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98"/>
          <p:cNvGrpSpPr>
            <a:grpSpLocks/>
          </p:cNvGrpSpPr>
          <p:nvPr/>
        </p:nvGrpSpPr>
        <p:grpSpPr bwMode="auto">
          <a:xfrm>
            <a:off x="6253163" y="3937000"/>
            <a:ext cx="276225" cy="760413"/>
            <a:chOff x="3939" y="2480"/>
            <a:chExt cx="174" cy="479"/>
          </a:xfrm>
        </p:grpSpPr>
        <p:sp>
          <p:nvSpPr>
            <p:cNvPr id="193849" name="Rectangle 56"/>
            <p:cNvSpPr>
              <a:spLocks noChangeArrowheads="1"/>
            </p:cNvSpPr>
            <p:nvPr/>
          </p:nvSpPr>
          <p:spPr bwMode="auto">
            <a:xfrm>
              <a:off x="3939" y="2603"/>
              <a:ext cx="174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50" name="Rectangle 58"/>
            <p:cNvSpPr>
              <a:spLocks noChangeArrowheads="1"/>
            </p:cNvSpPr>
            <p:nvPr/>
          </p:nvSpPr>
          <p:spPr bwMode="auto">
            <a:xfrm>
              <a:off x="3979" y="2480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G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51" name="Line 59"/>
            <p:cNvSpPr>
              <a:spLocks noChangeShapeType="1"/>
            </p:cNvSpPr>
            <p:nvPr/>
          </p:nvSpPr>
          <p:spPr bwMode="auto">
            <a:xfrm>
              <a:off x="3982" y="2654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52" name="Freeform 60"/>
            <p:cNvSpPr>
              <a:spLocks/>
            </p:cNvSpPr>
            <p:nvPr/>
          </p:nvSpPr>
          <p:spPr bwMode="auto">
            <a:xfrm>
              <a:off x="4030" y="2623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53" name="Line 61"/>
            <p:cNvSpPr>
              <a:spLocks noChangeShapeType="1"/>
            </p:cNvSpPr>
            <p:nvPr/>
          </p:nvSpPr>
          <p:spPr bwMode="auto">
            <a:xfrm>
              <a:off x="3979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54" name="Freeform 62"/>
            <p:cNvSpPr>
              <a:spLocks/>
            </p:cNvSpPr>
            <p:nvPr/>
          </p:nvSpPr>
          <p:spPr bwMode="auto">
            <a:xfrm>
              <a:off x="4027" y="2864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164"/>
                <a:gd name="T14" fmla="*/ 164 w 1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55" name="Line 63"/>
            <p:cNvSpPr>
              <a:spLocks noChangeShapeType="1"/>
            </p:cNvSpPr>
            <p:nvPr/>
          </p:nvSpPr>
          <p:spPr bwMode="auto">
            <a:xfrm>
              <a:off x="3979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56" name="Freeform 64"/>
            <p:cNvSpPr>
              <a:spLocks/>
            </p:cNvSpPr>
            <p:nvPr/>
          </p:nvSpPr>
          <p:spPr bwMode="auto">
            <a:xfrm>
              <a:off x="4027" y="2710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57" name="Line 65"/>
            <p:cNvSpPr>
              <a:spLocks noChangeShapeType="1"/>
            </p:cNvSpPr>
            <p:nvPr/>
          </p:nvSpPr>
          <p:spPr bwMode="auto">
            <a:xfrm>
              <a:off x="3979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58" name="Freeform 66"/>
            <p:cNvSpPr>
              <a:spLocks/>
            </p:cNvSpPr>
            <p:nvPr/>
          </p:nvSpPr>
          <p:spPr bwMode="auto">
            <a:xfrm>
              <a:off x="4027" y="2787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99"/>
          <p:cNvGrpSpPr>
            <a:grpSpLocks/>
          </p:cNvGrpSpPr>
          <p:nvPr/>
        </p:nvGrpSpPr>
        <p:grpSpPr bwMode="auto">
          <a:xfrm>
            <a:off x="6624638" y="3937000"/>
            <a:ext cx="277812" cy="760413"/>
            <a:chOff x="4173" y="2480"/>
            <a:chExt cx="175" cy="479"/>
          </a:xfrm>
        </p:grpSpPr>
        <p:sp>
          <p:nvSpPr>
            <p:cNvPr id="193839" name="Rectangle 67"/>
            <p:cNvSpPr>
              <a:spLocks noChangeArrowheads="1"/>
            </p:cNvSpPr>
            <p:nvPr/>
          </p:nvSpPr>
          <p:spPr bwMode="auto">
            <a:xfrm>
              <a:off x="4173" y="2603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40" name="Rectangle 69"/>
            <p:cNvSpPr>
              <a:spLocks noChangeArrowheads="1"/>
            </p:cNvSpPr>
            <p:nvPr/>
          </p:nvSpPr>
          <p:spPr bwMode="auto">
            <a:xfrm>
              <a:off x="4213" y="2480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G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41" name="Line 70"/>
            <p:cNvSpPr>
              <a:spLocks noChangeShapeType="1"/>
            </p:cNvSpPr>
            <p:nvPr/>
          </p:nvSpPr>
          <p:spPr bwMode="auto">
            <a:xfrm>
              <a:off x="4216" y="2654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42" name="Freeform 71"/>
            <p:cNvSpPr>
              <a:spLocks/>
            </p:cNvSpPr>
            <p:nvPr/>
          </p:nvSpPr>
          <p:spPr bwMode="auto">
            <a:xfrm>
              <a:off x="4264" y="2623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3"/>
                    <a:pt x="25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43" name="Line 72"/>
            <p:cNvSpPr>
              <a:spLocks noChangeShapeType="1"/>
            </p:cNvSpPr>
            <p:nvPr/>
          </p:nvSpPr>
          <p:spPr bwMode="auto">
            <a:xfrm>
              <a:off x="4213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44" name="Freeform 73"/>
            <p:cNvSpPr>
              <a:spLocks/>
            </p:cNvSpPr>
            <p:nvPr/>
          </p:nvSpPr>
          <p:spPr bwMode="auto">
            <a:xfrm>
              <a:off x="4261" y="2864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164"/>
                <a:gd name="T14" fmla="*/ 164 w 1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45" name="Line 74"/>
            <p:cNvSpPr>
              <a:spLocks noChangeShapeType="1"/>
            </p:cNvSpPr>
            <p:nvPr/>
          </p:nvSpPr>
          <p:spPr bwMode="auto">
            <a:xfrm>
              <a:off x="4213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46" name="Freeform 75"/>
            <p:cNvSpPr>
              <a:spLocks/>
            </p:cNvSpPr>
            <p:nvPr/>
          </p:nvSpPr>
          <p:spPr bwMode="auto">
            <a:xfrm>
              <a:off x="4261" y="2710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47" name="Line 76"/>
            <p:cNvSpPr>
              <a:spLocks noChangeShapeType="1"/>
            </p:cNvSpPr>
            <p:nvPr/>
          </p:nvSpPr>
          <p:spPr bwMode="auto">
            <a:xfrm>
              <a:off x="4213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48" name="Freeform 77"/>
            <p:cNvSpPr>
              <a:spLocks/>
            </p:cNvSpPr>
            <p:nvPr/>
          </p:nvSpPr>
          <p:spPr bwMode="auto">
            <a:xfrm>
              <a:off x="4261" y="2787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00"/>
          <p:cNvGrpSpPr>
            <a:grpSpLocks/>
          </p:cNvGrpSpPr>
          <p:nvPr/>
        </p:nvGrpSpPr>
        <p:grpSpPr bwMode="auto">
          <a:xfrm>
            <a:off x="6996113" y="3937000"/>
            <a:ext cx="277812" cy="760413"/>
            <a:chOff x="4407" y="2480"/>
            <a:chExt cx="175" cy="479"/>
          </a:xfrm>
        </p:grpSpPr>
        <p:sp>
          <p:nvSpPr>
            <p:cNvPr id="193829" name="Rectangle 78"/>
            <p:cNvSpPr>
              <a:spLocks noChangeArrowheads="1"/>
            </p:cNvSpPr>
            <p:nvPr/>
          </p:nvSpPr>
          <p:spPr bwMode="auto">
            <a:xfrm>
              <a:off x="4407" y="2603"/>
              <a:ext cx="175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30" name="Rectangle 80"/>
            <p:cNvSpPr>
              <a:spLocks noChangeArrowheads="1"/>
            </p:cNvSpPr>
            <p:nvPr/>
          </p:nvSpPr>
          <p:spPr bwMode="auto">
            <a:xfrm>
              <a:off x="4459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31" name="Line 81"/>
            <p:cNvSpPr>
              <a:spLocks noChangeShapeType="1"/>
            </p:cNvSpPr>
            <p:nvPr/>
          </p:nvSpPr>
          <p:spPr bwMode="auto">
            <a:xfrm>
              <a:off x="4451" y="2654"/>
              <a:ext cx="6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32" name="Freeform 82"/>
            <p:cNvSpPr>
              <a:spLocks/>
            </p:cNvSpPr>
            <p:nvPr/>
          </p:nvSpPr>
          <p:spPr bwMode="auto">
            <a:xfrm>
              <a:off x="4498" y="2623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33" name="Line 83"/>
            <p:cNvSpPr>
              <a:spLocks noChangeShapeType="1"/>
            </p:cNvSpPr>
            <p:nvPr/>
          </p:nvSpPr>
          <p:spPr bwMode="auto">
            <a:xfrm>
              <a:off x="4447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34" name="Freeform 84"/>
            <p:cNvSpPr>
              <a:spLocks/>
            </p:cNvSpPr>
            <p:nvPr/>
          </p:nvSpPr>
          <p:spPr bwMode="auto">
            <a:xfrm>
              <a:off x="4495" y="2864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3"/>
                    <a:pt x="25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35" name="Line 85"/>
            <p:cNvSpPr>
              <a:spLocks noChangeShapeType="1"/>
            </p:cNvSpPr>
            <p:nvPr/>
          </p:nvSpPr>
          <p:spPr bwMode="auto">
            <a:xfrm>
              <a:off x="4447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36" name="Freeform 86"/>
            <p:cNvSpPr>
              <a:spLocks/>
            </p:cNvSpPr>
            <p:nvPr/>
          </p:nvSpPr>
          <p:spPr bwMode="auto">
            <a:xfrm>
              <a:off x="4495" y="2710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37" name="Line 87"/>
            <p:cNvSpPr>
              <a:spLocks noChangeShapeType="1"/>
            </p:cNvSpPr>
            <p:nvPr/>
          </p:nvSpPr>
          <p:spPr bwMode="auto">
            <a:xfrm>
              <a:off x="4447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38" name="Freeform 88"/>
            <p:cNvSpPr>
              <a:spLocks/>
            </p:cNvSpPr>
            <p:nvPr/>
          </p:nvSpPr>
          <p:spPr bwMode="auto">
            <a:xfrm>
              <a:off x="4495" y="2787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01"/>
          <p:cNvGrpSpPr>
            <a:grpSpLocks/>
          </p:cNvGrpSpPr>
          <p:nvPr/>
        </p:nvGrpSpPr>
        <p:grpSpPr bwMode="auto">
          <a:xfrm>
            <a:off x="7367588" y="3937000"/>
            <a:ext cx="277812" cy="760413"/>
            <a:chOff x="4641" y="2480"/>
            <a:chExt cx="175" cy="479"/>
          </a:xfrm>
        </p:grpSpPr>
        <p:sp>
          <p:nvSpPr>
            <p:cNvPr id="193819" name="Rectangle 89"/>
            <p:cNvSpPr>
              <a:spLocks noChangeArrowheads="1"/>
            </p:cNvSpPr>
            <p:nvPr/>
          </p:nvSpPr>
          <p:spPr bwMode="auto">
            <a:xfrm>
              <a:off x="4641" y="2603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20" name="Rectangle 91"/>
            <p:cNvSpPr>
              <a:spLocks noChangeArrowheads="1"/>
            </p:cNvSpPr>
            <p:nvPr/>
          </p:nvSpPr>
          <p:spPr bwMode="auto">
            <a:xfrm>
              <a:off x="4693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21" name="Line 92"/>
            <p:cNvSpPr>
              <a:spLocks noChangeShapeType="1"/>
            </p:cNvSpPr>
            <p:nvPr/>
          </p:nvSpPr>
          <p:spPr bwMode="auto">
            <a:xfrm>
              <a:off x="4685" y="2654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22" name="Freeform 93"/>
            <p:cNvSpPr>
              <a:spLocks/>
            </p:cNvSpPr>
            <p:nvPr/>
          </p:nvSpPr>
          <p:spPr bwMode="auto">
            <a:xfrm>
              <a:off x="4732" y="2623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23" name="Line 94"/>
            <p:cNvSpPr>
              <a:spLocks noChangeShapeType="1"/>
            </p:cNvSpPr>
            <p:nvPr/>
          </p:nvSpPr>
          <p:spPr bwMode="auto">
            <a:xfrm>
              <a:off x="4681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24" name="Freeform 95"/>
            <p:cNvSpPr>
              <a:spLocks/>
            </p:cNvSpPr>
            <p:nvPr/>
          </p:nvSpPr>
          <p:spPr bwMode="auto">
            <a:xfrm>
              <a:off x="4729" y="2864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164"/>
                <a:gd name="T14" fmla="*/ 164 w 1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25" name="Line 96"/>
            <p:cNvSpPr>
              <a:spLocks noChangeShapeType="1"/>
            </p:cNvSpPr>
            <p:nvPr/>
          </p:nvSpPr>
          <p:spPr bwMode="auto">
            <a:xfrm>
              <a:off x="4681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26" name="Freeform 97"/>
            <p:cNvSpPr>
              <a:spLocks/>
            </p:cNvSpPr>
            <p:nvPr/>
          </p:nvSpPr>
          <p:spPr bwMode="auto">
            <a:xfrm>
              <a:off x="4729" y="2710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27" name="Line 98"/>
            <p:cNvSpPr>
              <a:spLocks noChangeShapeType="1"/>
            </p:cNvSpPr>
            <p:nvPr/>
          </p:nvSpPr>
          <p:spPr bwMode="auto">
            <a:xfrm>
              <a:off x="4681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28" name="Freeform 99"/>
            <p:cNvSpPr>
              <a:spLocks/>
            </p:cNvSpPr>
            <p:nvPr/>
          </p:nvSpPr>
          <p:spPr bwMode="auto">
            <a:xfrm>
              <a:off x="4729" y="2787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90"/>
          <p:cNvGrpSpPr>
            <a:grpSpLocks/>
          </p:cNvGrpSpPr>
          <p:nvPr/>
        </p:nvGrpSpPr>
        <p:grpSpPr bwMode="auto">
          <a:xfrm>
            <a:off x="3278188" y="3937000"/>
            <a:ext cx="277812" cy="760413"/>
            <a:chOff x="2065" y="2480"/>
            <a:chExt cx="175" cy="479"/>
          </a:xfrm>
        </p:grpSpPr>
        <p:sp>
          <p:nvSpPr>
            <p:cNvPr id="193815" name="Rectangle 100"/>
            <p:cNvSpPr>
              <a:spLocks noChangeArrowheads="1"/>
            </p:cNvSpPr>
            <p:nvPr/>
          </p:nvSpPr>
          <p:spPr bwMode="auto">
            <a:xfrm>
              <a:off x="2065" y="2603"/>
              <a:ext cx="175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16" name="Rectangle 102"/>
            <p:cNvSpPr>
              <a:spLocks noChangeArrowheads="1"/>
            </p:cNvSpPr>
            <p:nvPr/>
          </p:nvSpPr>
          <p:spPr bwMode="auto">
            <a:xfrm>
              <a:off x="2113" y="248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C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17" name="Line 103"/>
            <p:cNvSpPr>
              <a:spLocks noChangeShapeType="1"/>
            </p:cNvSpPr>
            <p:nvPr/>
          </p:nvSpPr>
          <p:spPr bwMode="auto">
            <a:xfrm>
              <a:off x="2109" y="2654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18" name="Freeform 104"/>
            <p:cNvSpPr>
              <a:spLocks/>
            </p:cNvSpPr>
            <p:nvPr/>
          </p:nvSpPr>
          <p:spPr bwMode="auto">
            <a:xfrm>
              <a:off x="2157" y="2623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00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91"/>
          <p:cNvGrpSpPr>
            <a:grpSpLocks/>
          </p:cNvGrpSpPr>
          <p:nvPr/>
        </p:nvGrpSpPr>
        <p:grpSpPr bwMode="auto">
          <a:xfrm>
            <a:off x="3651250" y="3937000"/>
            <a:ext cx="277813" cy="760413"/>
            <a:chOff x="2300" y="2480"/>
            <a:chExt cx="175" cy="479"/>
          </a:xfrm>
        </p:grpSpPr>
        <p:sp>
          <p:nvSpPr>
            <p:cNvPr id="193811" name="Rectangle 111"/>
            <p:cNvSpPr>
              <a:spLocks noChangeArrowheads="1"/>
            </p:cNvSpPr>
            <p:nvPr/>
          </p:nvSpPr>
          <p:spPr bwMode="auto">
            <a:xfrm>
              <a:off x="2300" y="2603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12" name="Rectangle 113"/>
            <p:cNvSpPr>
              <a:spLocks noChangeArrowheads="1"/>
            </p:cNvSpPr>
            <p:nvPr/>
          </p:nvSpPr>
          <p:spPr bwMode="auto">
            <a:xfrm>
              <a:off x="2347" y="248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C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13" name="Line 120"/>
            <p:cNvSpPr>
              <a:spLocks noChangeShapeType="1"/>
            </p:cNvSpPr>
            <p:nvPr/>
          </p:nvSpPr>
          <p:spPr bwMode="auto">
            <a:xfrm>
              <a:off x="2340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14" name="Freeform 121"/>
            <p:cNvSpPr>
              <a:spLocks/>
            </p:cNvSpPr>
            <p:nvPr/>
          </p:nvSpPr>
          <p:spPr bwMode="auto">
            <a:xfrm>
              <a:off x="2388" y="2787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92"/>
          <p:cNvGrpSpPr>
            <a:grpSpLocks/>
          </p:cNvGrpSpPr>
          <p:nvPr/>
        </p:nvGrpSpPr>
        <p:grpSpPr bwMode="auto">
          <a:xfrm>
            <a:off x="4022725" y="3937000"/>
            <a:ext cx="277813" cy="760413"/>
            <a:chOff x="2534" y="2480"/>
            <a:chExt cx="175" cy="479"/>
          </a:xfrm>
        </p:grpSpPr>
        <p:sp>
          <p:nvSpPr>
            <p:cNvPr id="193805" name="Rectangle 122"/>
            <p:cNvSpPr>
              <a:spLocks noChangeArrowheads="1"/>
            </p:cNvSpPr>
            <p:nvPr/>
          </p:nvSpPr>
          <p:spPr bwMode="auto">
            <a:xfrm>
              <a:off x="2534" y="2603"/>
              <a:ext cx="175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06" name="Rectangle 124"/>
            <p:cNvSpPr>
              <a:spLocks noChangeArrowheads="1"/>
            </p:cNvSpPr>
            <p:nvPr/>
          </p:nvSpPr>
          <p:spPr bwMode="auto">
            <a:xfrm>
              <a:off x="2581" y="248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07" name="Line 129"/>
            <p:cNvSpPr>
              <a:spLocks noChangeShapeType="1"/>
            </p:cNvSpPr>
            <p:nvPr/>
          </p:nvSpPr>
          <p:spPr bwMode="auto">
            <a:xfrm>
              <a:off x="2574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08" name="Freeform 130"/>
            <p:cNvSpPr>
              <a:spLocks/>
            </p:cNvSpPr>
            <p:nvPr/>
          </p:nvSpPr>
          <p:spPr bwMode="auto">
            <a:xfrm>
              <a:off x="2622" y="2710"/>
              <a:ext cx="61" cy="62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2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00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09" name="Line 131"/>
            <p:cNvSpPr>
              <a:spLocks noChangeShapeType="1"/>
            </p:cNvSpPr>
            <p:nvPr/>
          </p:nvSpPr>
          <p:spPr bwMode="auto">
            <a:xfrm>
              <a:off x="2574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10" name="Freeform 132"/>
            <p:cNvSpPr>
              <a:spLocks/>
            </p:cNvSpPr>
            <p:nvPr/>
          </p:nvSpPr>
          <p:spPr bwMode="auto">
            <a:xfrm>
              <a:off x="2622" y="2787"/>
              <a:ext cx="61" cy="61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2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00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93"/>
          <p:cNvGrpSpPr>
            <a:grpSpLocks/>
          </p:cNvGrpSpPr>
          <p:nvPr/>
        </p:nvGrpSpPr>
        <p:grpSpPr bwMode="auto">
          <a:xfrm>
            <a:off x="4394200" y="3937000"/>
            <a:ext cx="277813" cy="760413"/>
            <a:chOff x="2768" y="2480"/>
            <a:chExt cx="175" cy="479"/>
          </a:xfrm>
        </p:grpSpPr>
        <p:sp>
          <p:nvSpPr>
            <p:cNvPr id="193801" name="Rectangle 133"/>
            <p:cNvSpPr>
              <a:spLocks noChangeArrowheads="1"/>
            </p:cNvSpPr>
            <p:nvPr/>
          </p:nvSpPr>
          <p:spPr bwMode="auto">
            <a:xfrm>
              <a:off x="2768" y="2603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02" name="Rectangle 135"/>
            <p:cNvSpPr>
              <a:spLocks noChangeArrowheads="1"/>
            </p:cNvSpPr>
            <p:nvPr/>
          </p:nvSpPr>
          <p:spPr bwMode="auto">
            <a:xfrm>
              <a:off x="2815" y="248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803" name="Line 138"/>
            <p:cNvSpPr>
              <a:spLocks noChangeShapeType="1"/>
            </p:cNvSpPr>
            <p:nvPr/>
          </p:nvSpPr>
          <p:spPr bwMode="auto">
            <a:xfrm>
              <a:off x="2808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04" name="Freeform 139"/>
            <p:cNvSpPr>
              <a:spLocks/>
            </p:cNvSpPr>
            <p:nvPr/>
          </p:nvSpPr>
          <p:spPr bwMode="auto">
            <a:xfrm>
              <a:off x="2856" y="2864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594"/>
          <p:cNvGrpSpPr>
            <a:grpSpLocks/>
          </p:cNvGrpSpPr>
          <p:nvPr/>
        </p:nvGrpSpPr>
        <p:grpSpPr bwMode="auto">
          <a:xfrm>
            <a:off x="4765675" y="3937000"/>
            <a:ext cx="277813" cy="760413"/>
            <a:chOff x="3002" y="2480"/>
            <a:chExt cx="175" cy="479"/>
          </a:xfrm>
        </p:grpSpPr>
        <p:sp>
          <p:nvSpPr>
            <p:cNvPr id="193793" name="Rectangle 144"/>
            <p:cNvSpPr>
              <a:spLocks noChangeArrowheads="1"/>
            </p:cNvSpPr>
            <p:nvPr/>
          </p:nvSpPr>
          <p:spPr bwMode="auto">
            <a:xfrm>
              <a:off x="3002" y="2603"/>
              <a:ext cx="175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94" name="Rectangle 146"/>
            <p:cNvSpPr>
              <a:spLocks noChangeArrowheads="1"/>
            </p:cNvSpPr>
            <p:nvPr/>
          </p:nvSpPr>
          <p:spPr bwMode="auto">
            <a:xfrm>
              <a:off x="3049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E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95" name="Line 147"/>
            <p:cNvSpPr>
              <a:spLocks noChangeShapeType="1"/>
            </p:cNvSpPr>
            <p:nvPr/>
          </p:nvSpPr>
          <p:spPr bwMode="auto">
            <a:xfrm>
              <a:off x="3046" y="2654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96" name="Freeform 148"/>
            <p:cNvSpPr>
              <a:spLocks/>
            </p:cNvSpPr>
            <p:nvPr/>
          </p:nvSpPr>
          <p:spPr bwMode="auto">
            <a:xfrm>
              <a:off x="3094" y="2623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97" name="Line 151"/>
            <p:cNvSpPr>
              <a:spLocks noChangeShapeType="1"/>
            </p:cNvSpPr>
            <p:nvPr/>
          </p:nvSpPr>
          <p:spPr bwMode="auto">
            <a:xfrm>
              <a:off x="3042" y="2741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98" name="Freeform 152"/>
            <p:cNvSpPr>
              <a:spLocks/>
            </p:cNvSpPr>
            <p:nvPr/>
          </p:nvSpPr>
          <p:spPr bwMode="auto">
            <a:xfrm>
              <a:off x="3090" y="2710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99" name="Line 153"/>
            <p:cNvSpPr>
              <a:spLocks noChangeShapeType="1"/>
            </p:cNvSpPr>
            <p:nvPr/>
          </p:nvSpPr>
          <p:spPr bwMode="auto">
            <a:xfrm>
              <a:off x="3042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800" name="Freeform 154"/>
            <p:cNvSpPr>
              <a:spLocks/>
            </p:cNvSpPr>
            <p:nvPr/>
          </p:nvSpPr>
          <p:spPr bwMode="auto">
            <a:xfrm>
              <a:off x="3090" y="2787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95"/>
          <p:cNvGrpSpPr>
            <a:grpSpLocks/>
          </p:cNvGrpSpPr>
          <p:nvPr/>
        </p:nvGrpSpPr>
        <p:grpSpPr bwMode="auto">
          <a:xfrm>
            <a:off x="5137150" y="3937000"/>
            <a:ext cx="277813" cy="760413"/>
            <a:chOff x="3236" y="2480"/>
            <a:chExt cx="175" cy="479"/>
          </a:xfrm>
        </p:grpSpPr>
        <p:sp>
          <p:nvSpPr>
            <p:cNvPr id="193787" name="Rectangle 155"/>
            <p:cNvSpPr>
              <a:spLocks noChangeArrowheads="1"/>
            </p:cNvSpPr>
            <p:nvPr/>
          </p:nvSpPr>
          <p:spPr bwMode="auto">
            <a:xfrm>
              <a:off x="3236" y="2603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88" name="Rectangle 157"/>
            <p:cNvSpPr>
              <a:spLocks noChangeArrowheads="1"/>
            </p:cNvSpPr>
            <p:nvPr/>
          </p:nvSpPr>
          <p:spPr bwMode="auto">
            <a:xfrm>
              <a:off x="3283" y="248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E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89" name="Line 160"/>
            <p:cNvSpPr>
              <a:spLocks noChangeShapeType="1"/>
            </p:cNvSpPr>
            <p:nvPr/>
          </p:nvSpPr>
          <p:spPr bwMode="auto">
            <a:xfrm>
              <a:off x="3276" y="2895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90" name="Freeform 161"/>
            <p:cNvSpPr>
              <a:spLocks/>
            </p:cNvSpPr>
            <p:nvPr/>
          </p:nvSpPr>
          <p:spPr bwMode="auto">
            <a:xfrm>
              <a:off x="3324" y="2864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91" name="Line 164"/>
            <p:cNvSpPr>
              <a:spLocks noChangeShapeType="1"/>
            </p:cNvSpPr>
            <p:nvPr/>
          </p:nvSpPr>
          <p:spPr bwMode="auto">
            <a:xfrm>
              <a:off x="3276" y="2818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92" name="Freeform 165"/>
            <p:cNvSpPr>
              <a:spLocks/>
            </p:cNvSpPr>
            <p:nvPr/>
          </p:nvSpPr>
          <p:spPr bwMode="auto">
            <a:xfrm>
              <a:off x="3324" y="2787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596"/>
          <p:cNvGrpSpPr>
            <a:grpSpLocks/>
          </p:cNvGrpSpPr>
          <p:nvPr/>
        </p:nvGrpSpPr>
        <p:grpSpPr bwMode="auto">
          <a:xfrm>
            <a:off x="5510213" y="3937000"/>
            <a:ext cx="276225" cy="760413"/>
            <a:chOff x="3471" y="2480"/>
            <a:chExt cx="174" cy="479"/>
          </a:xfrm>
        </p:grpSpPr>
        <p:sp>
          <p:nvSpPr>
            <p:cNvPr id="193783" name="Rectangle 166"/>
            <p:cNvSpPr>
              <a:spLocks noChangeArrowheads="1"/>
            </p:cNvSpPr>
            <p:nvPr/>
          </p:nvSpPr>
          <p:spPr bwMode="auto">
            <a:xfrm>
              <a:off x="3471" y="2603"/>
              <a:ext cx="174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84" name="Rectangle 168"/>
            <p:cNvSpPr>
              <a:spLocks noChangeArrowheads="1"/>
            </p:cNvSpPr>
            <p:nvPr/>
          </p:nvSpPr>
          <p:spPr bwMode="auto">
            <a:xfrm>
              <a:off x="3523" y="248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F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85" name="Line 171"/>
            <p:cNvSpPr>
              <a:spLocks noChangeShapeType="1"/>
            </p:cNvSpPr>
            <p:nvPr/>
          </p:nvSpPr>
          <p:spPr bwMode="auto">
            <a:xfrm>
              <a:off x="3511" y="2895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86" name="Freeform 172"/>
            <p:cNvSpPr>
              <a:spLocks/>
            </p:cNvSpPr>
            <p:nvPr/>
          </p:nvSpPr>
          <p:spPr bwMode="auto">
            <a:xfrm>
              <a:off x="3558" y="2864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164"/>
                <a:gd name="T14" fmla="*/ 164 w 1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00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97"/>
          <p:cNvGrpSpPr>
            <a:grpSpLocks/>
          </p:cNvGrpSpPr>
          <p:nvPr/>
        </p:nvGrpSpPr>
        <p:grpSpPr bwMode="auto">
          <a:xfrm>
            <a:off x="5881688" y="3937000"/>
            <a:ext cx="276225" cy="760413"/>
            <a:chOff x="3705" y="2480"/>
            <a:chExt cx="174" cy="479"/>
          </a:xfrm>
        </p:grpSpPr>
        <p:sp>
          <p:nvSpPr>
            <p:cNvPr id="193777" name="Rectangle 177"/>
            <p:cNvSpPr>
              <a:spLocks noChangeArrowheads="1"/>
            </p:cNvSpPr>
            <p:nvPr/>
          </p:nvSpPr>
          <p:spPr bwMode="auto">
            <a:xfrm>
              <a:off x="3705" y="2603"/>
              <a:ext cx="174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78" name="Rectangle 179"/>
            <p:cNvSpPr>
              <a:spLocks noChangeArrowheads="1"/>
            </p:cNvSpPr>
            <p:nvPr/>
          </p:nvSpPr>
          <p:spPr bwMode="auto">
            <a:xfrm>
              <a:off x="3757" y="248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F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79" name="Line 180"/>
            <p:cNvSpPr>
              <a:spLocks noChangeShapeType="1"/>
            </p:cNvSpPr>
            <p:nvPr/>
          </p:nvSpPr>
          <p:spPr bwMode="auto">
            <a:xfrm>
              <a:off x="3748" y="2654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80" name="Freeform 181"/>
            <p:cNvSpPr>
              <a:spLocks/>
            </p:cNvSpPr>
            <p:nvPr/>
          </p:nvSpPr>
          <p:spPr bwMode="auto">
            <a:xfrm>
              <a:off x="3796" y="2623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3"/>
                    <a:pt x="26" y="52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81" name="Line 184"/>
            <p:cNvSpPr>
              <a:spLocks noChangeShapeType="1"/>
            </p:cNvSpPr>
            <p:nvPr/>
          </p:nvSpPr>
          <p:spPr bwMode="auto">
            <a:xfrm>
              <a:off x="3745" y="2741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82" name="Freeform 185"/>
            <p:cNvSpPr>
              <a:spLocks/>
            </p:cNvSpPr>
            <p:nvPr/>
          </p:nvSpPr>
          <p:spPr bwMode="auto">
            <a:xfrm>
              <a:off x="3793" y="2710"/>
              <a:ext cx="61" cy="62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2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3556" name="Freeform 188"/>
          <p:cNvSpPr>
            <a:spLocks noEditPoints="1"/>
          </p:cNvSpPr>
          <p:nvPr/>
        </p:nvSpPr>
        <p:spPr bwMode="auto">
          <a:xfrm>
            <a:off x="1320800" y="4373563"/>
            <a:ext cx="366713" cy="52387"/>
          </a:xfrm>
          <a:custGeom>
            <a:avLst/>
            <a:gdLst>
              <a:gd name="T0" fmla="*/ 2147483646 w 617"/>
              <a:gd name="T1" fmla="*/ 0 h 88"/>
              <a:gd name="T2" fmla="*/ 2147483646 w 617"/>
              <a:gd name="T3" fmla="*/ 0 h 88"/>
              <a:gd name="T4" fmla="*/ 2147483646 w 617"/>
              <a:gd name="T5" fmla="*/ 2147483646 h 88"/>
              <a:gd name="T6" fmla="*/ 2147483646 w 617"/>
              <a:gd name="T7" fmla="*/ 2147483646 h 88"/>
              <a:gd name="T8" fmla="*/ 2147483646 w 617"/>
              <a:gd name="T9" fmla="*/ 2147483646 h 88"/>
              <a:gd name="T10" fmla="*/ 0 w 617"/>
              <a:gd name="T11" fmla="*/ 2147483646 h 88"/>
              <a:gd name="T12" fmla="*/ 2147483646 w 617"/>
              <a:gd name="T13" fmla="*/ 0 h 88"/>
              <a:gd name="T14" fmla="*/ 2147483646 w 617"/>
              <a:gd name="T15" fmla="*/ 0 h 88"/>
              <a:gd name="T16" fmla="*/ 2147483646 w 617"/>
              <a:gd name="T17" fmla="*/ 0 h 88"/>
              <a:gd name="T18" fmla="*/ 2147483646 w 617"/>
              <a:gd name="T19" fmla="*/ 2147483646 h 88"/>
              <a:gd name="T20" fmla="*/ 2147483646 w 617"/>
              <a:gd name="T21" fmla="*/ 2147483646 h 88"/>
              <a:gd name="T22" fmla="*/ 2147483646 w 617"/>
              <a:gd name="T23" fmla="*/ 2147483646 h 88"/>
              <a:gd name="T24" fmla="*/ 2147483646 w 617"/>
              <a:gd name="T25" fmla="*/ 2147483646 h 88"/>
              <a:gd name="T26" fmla="*/ 2147483646 w 617"/>
              <a:gd name="T27" fmla="*/ 0 h 88"/>
              <a:gd name="T28" fmla="*/ 2147483646 w 617"/>
              <a:gd name="T29" fmla="*/ 0 h 88"/>
              <a:gd name="T30" fmla="*/ 2147483646 w 617"/>
              <a:gd name="T31" fmla="*/ 0 h 88"/>
              <a:gd name="T32" fmla="*/ 2147483646 w 617"/>
              <a:gd name="T33" fmla="*/ 2147483646 h 88"/>
              <a:gd name="T34" fmla="*/ 2147483646 w 617"/>
              <a:gd name="T35" fmla="*/ 2147483646 h 88"/>
              <a:gd name="T36" fmla="*/ 2147483646 w 617"/>
              <a:gd name="T37" fmla="*/ 2147483646 h 88"/>
              <a:gd name="T38" fmla="*/ 2147483646 w 617"/>
              <a:gd name="T39" fmla="*/ 2147483646 h 88"/>
              <a:gd name="T40" fmla="*/ 2147483646 w 617"/>
              <a:gd name="T41" fmla="*/ 0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17"/>
              <a:gd name="T64" fmla="*/ 0 h 88"/>
              <a:gd name="T65" fmla="*/ 617 w 617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17" h="88">
                <a:moveTo>
                  <a:pt x="44" y="0"/>
                </a:moveTo>
                <a:lnTo>
                  <a:pt x="44" y="0"/>
                </a:lnTo>
                <a:cubicBezTo>
                  <a:pt x="68" y="0"/>
                  <a:pt x="88" y="19"/>
                  <a:pt x="88" y="44"/>
                </a:cubicBezTo>
                <a:cubicBezTo>
                  <a:pt x="88" y="68"/>
                  <a:pt x="68" y="88"/>
                  <a:pt x="44" y="88"/>
                </a:cubicBezTo>
                <a:cubicBezTo>
                  <a:pt x="19" y="88"/>
                  <a:pt x="0" y="68"/>
                  <a:pt x="0" y="44"/>
                </a:cubicBezTo>
                <a:cubicBezTo>
                  <a:pt x="0" y="19"/>
                  <a:pt x="19" y="0"/>
                  <a:pt x="44" y="0"/>
                </a:cubicBezTo>
                <a:close/>
                <a:moveTo>
                  <a:pt x="308" y="0"/>
                </a:moveTo>
                <a:lnTo>
                  <a:pt x="308" y="0"/>
                </a:lnTo>
                <a:cubicBezTo>
                  <a:pt x="332" y="0"/>
                  <a:pt x="352" y="19"/>
                  <a:pt x="352" y="44"/>
                </a:cubicBezTo>
                <a:cubicBezTo>
                  <a:pt x="352" y="68"/>
                  <a:pt x="332" y="88"/>
                  <a:pt x="308" y="88"/>
                </a:cubicBezTo>
                <a:cubicBezTo>
                  <a:pt x="284" y="88"/>
                  <a:pt x="264" y="68"/>
                  <a:pt x="264" y="44"/>
                </a:cubicBezTo>
                <a:cubicBezTo>
                  <a:pt x="264" y="19"/>
                  <a:pt x="284" y="0"/>
                  <a:pt x="308" y="0"/>
                </a:cubicBezTo>
                <a:close/>
                <a:moveTo>
                  <a:pt x="572" y="0"/>
                </a:moveTo>
                <a:lnTo>
                  <a:pt x="572" y="0"/>
                </a:lnTo>
                <a:cubicBezTo>
                  <a:pt x="597" y="0"/>
                  <a:pt x="617" y="19"/>
                  <a:pt x="617" y="44"/>
                </a:cubicBezTo>
                <a:cubicBezTo>
                  <a:pt x="617" y="68"/>
                  <a:pt x="597" y="88"/>
                  <a:pt x="572" y="88"/>
                </a:cubicBezTo>
                <a:cubicBezTo>
                  <a:pt x="548" y="88"/>
                  <a:pt x="528" y="68"/>
                  <a:pt x="528" y="44"/>
                </a:cubicBezTo>
                <a:cubicBezTo>
                  <a:pt x="528" y="19"/>
                  <a:pt x="548" y="0"/>
                  <a:pt x="572" y="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57" name="Freeform 189"/>
          <p:cNvSpPr>
            <a:spLocks noEditPoints="1"/>
          </p:cNvSpPr>
          <p:nvPr/>
        </p:nvSpPr>
        <p:spPr bwMode="auto">
          <a:xfrm>
            <a:off x="7731125" y="4373563"/>
            <a:ext cx="368300" cy="52387"/>
          </a:xfrm>
          <a:custGeom>
            <a:avLst/>
            <a:gdLst>
              <a:gd name="T0" fmla="*/ 2147483646 w 617"/>
              <a:gd name="T1" fmla="*/ 0 h 88"/>
              <a:gd name="T2" fmla="*/ 2147483646 w 617"/>
              <a:gd name="T3" fmla="*/ 0 h 88"/>
              <a:gd name="T4" fmla="*/ 2147483646 w 617"/>
              <a:gd name="T5" fmla="*/ 2147483646 h 88"/>
              <a:gd name="T6" fmla="*/ 2147483646 w 617"/>
              <a:gd name="T7" fmla="*/ 2147483646 h 88"/>
              <a:gd name="T8" fmla="*/ 2147483646 w 617"/>
              <a:gd name="T9" fmla="*/ 2147483646 h 88"/>
              <a:gd name="T10" fmla="*/ 0 w 617"/>
              <a:gd name="T11" fmla="*/ 2147483646 h 88"/>
              <a:gd name="T12" fmla="*/ 2147483646 w 617"/>
              <a:gd name="T13" fmla="*/ 0 h 88"/>
              <a:gd name="T14" fmla="*/ 2147483646 w 617"/>
              <a:gd name="T15" fmla="*/ 0 h 88"/>
              <a:gd name="T16" fmla="*/ 2147483646 w 617"/>
              <a:gd name="T17" fmla="*/ 0 h 88"/>
              <a:gd name="T18" fmla="*/ 2147483646 w 617"/>
              <a:gd name="T19" fmla="*/ 2147483646 h 88"/>
              <a:gd name="T20" fmla="*/ 2147483646 w 617"/>
              <a:gd name="T21" fmla="*/ 2147483646 h 88"/>
              <a:gd name="T22" fmla="*/ 2147483646 w 617"/>
              <a:gd name="T23" fmla="*/ 2147483646 h 88"/>
              <a:gd name="T24" fmla="*/ 2147483646 w 617"/>
              <a:gd name="T25" fmla="*/ 2147483646 h 88"/>
              <a:gd name="T26" fmla="*/ 2147483646 w 617"/>
              <a:gd name="T27" fmla="*/ 0 h 88"/>
              <a:gd name="T28" fmla="*/ 2147483646 w 617"/>
              <a:gd name="T29" fmla="*/ 0 h 88"/>
              <a:gd name="T30" fmla="*/ 2147483646 w 617"/>
              <a:gd name="T31" fmla="*/ 0 h 88"/>
              <a:gd name="T32" fmla="*/ 2147483646 w 617"/>
              <a:gd name="T33" fmla="*/ 2147483646 h 88"/>
              <a:gd name="T34" fmla="*/ 2147483646 w 617"/>
              <a:gd name="T35" fmla="*/ 2147483646 h 88"/>
              <a:gd name="T36" fmla="*/ 2147483646 w 617"/>
              <a:gd name="T37" fmla="*/ 2147483646 h 88"/>
              <a:gd name="T38" fmla="*/ 2147483646 w 617"/>
              <a:gd name="T39" fmla="*/ 2147483646 h 88"/>
              <a:gd name="T40" fmla="*/ 2147483646 w 617"/>
              <a:gd name="T41" fmla="*/ 0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17"/>
              <a:gd name="T64" fmla="*/ 0 h 88"/>
              <a:gd name="T65" fmla="*/ 617 w 617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17" h="88">
                <a:moveTo>
                  <a:pt x="44" y="0"/>
                </a:moveTo>
                <a:lnTo>
                  <a:pt x="44" y="0"/>
                </a:lnTo>
                <a:cubicBezTo>
                  <a:pt x="69" y="0"/>
                  <a:pt x="88" y="19"/>
                  <a:pt x="88" y="44"/>
                </a:cubicBezTo>
                <a:cubicBezTo>
                  <a:pt x="88" y="68"/>
                  <a:pt x="69" y="88"/>
                  <a:pt x="44" y="88"/>
                </a:cubicBezTo>
                <a:cubicBezTo>
                  <a:pt x="20" y="88"/>
                  <a:pt x="0" y="68"/>
                  <a:pt x="0" y="44"/>
                </a:cubicBezTo>
                <a:cubicBezTo>
                  <a:pt x="0" y="19"/>
                  <a:pt x="20" y="0"/>
                  <a:pt x="44" y="0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333" y="0"/>
                  <a:pt x="353" y="19"/>
                  <a:pt x="353" y="44"/>
                </a:cubicBezTo>
                <a:cubicBezTo>
                  <a:pt x="353" y="68"/>
                  <a:pt x="333" y="88"/>
                  <a:pt x="309" y="88"/>
                </a:cubicBezTo>
                <a:cubicBezTo>
                  <a:pt x="284" y="88"/>
                  <a:pt x="265" y="68"/>
                  <a:pt x="265" y="44"/>
                </a:cubicBezTo>
                <a:cubicBezTo>
                  <a:pt x="265" y="19"/>
                  <a:pt x="284" y="0"/>
                  <a:pt x="309" y="0"/>
                </a:cubicBezTo>
                <a:close/>
                <a:moveTo>
                  <a:pt x="573" y="0"/>
                </a:moveTo>
                <a:lnTo>
                  <a:pt x="573" y="0"/>
                </a:lnTo>
                <a:cubicBezTo>
                  <a:pt x="598" y="0"/>
                  <a:pt x="617" y="19"/>
                  <a:pt x="617" y="44"/>
                </a:cubicBezTo>
                <a:cubicBezTo>
                  <a:pt x="617" y="68"/>
                  <a:pt x="598" y="88"/>
                  <a:pt x="573" y="88"/>
                </a:cubicBezTo>
                <a:cubicBezTo>
                  <a:pt x="549" y="88"/>
                  <a:pt x="529" y="68"/>
                  <a:pt x="529" y="44"/>
                </a:cubicBezTo>
                <a:cubicBezTo>
                  <a:pt x="529" y="19"/>
                  <a:pt x="549" y="0"/>
                  <a:pt x="573" y="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58" name="Freeform 190"/>
          <p:cNvSpPr>
            <a:spLocks/>
          </p:cNvSpPr>
          <p:nvPr/>
        </p:nvSpPr>
        <p:spPr bwMode="auto">
          <a:xfrm>
            <a:off x="1252538" y="4765675"/>
            <a:ext cx="6896100" cy="236538"/>
          </a:xfrm>
          <a:custGeom>
            <a:avLst/>
            <a:gdLst>
              <a:gd name="T0" fmla="*/ 2147483646 w 4344"/>
              <a:gd name="T1" fmla="*/ 2147483646 h 149"/>
              <a:gd name="T2" fmla="*/ 2147483646 w 4344"/>
              <a:gd name="T3" fmla="*/ 0 h 149"/>
              <a:gd name="T4" fmla="*/ 2147483646 w 4344"/>
              <a:gd name="T5" fmla="*/ 2147483646 h 149"/>
              <a:gd name="T6" fmla="*/ 0 w 4344"/>
              <a:gd name="T7" fmla="*/ 2147483646 h 149"/>
              <a:gd name="T8" fmla="*/ 0 w 4344"/>
              <a:gd name="T9" fmla="*/ 2147483646 h 149"/>
              <a:gd name="T10" fmla="*/ 2147483646 w 4344"/>
              <a:gd name="T11" fmla="*/ 2147483646 h 149"/>
              <a:gd name="T12" fmla="*/ 2147483646 w 4344"/>
              <a:gd name="T13" fmla="*/ 2147483646 h 149"/>
              <a:gd name="T14" fmla="*/ 2147483646 w 4344"/>
              <a:gd name="T15" fmla="*/ 2147483646 h 1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44"/>
              <a:gd name="T25" fmla="*/ 0 h 149"/>
              <a:gd name="T26" fmla="*/ 4344 w 4344"/>
              <a:gd name="T27" fmla="*/ 149 h 14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44" h="149">
                <a:moveTo>
                  <a:pt x="4344" y="75"/>
                </a:moveTo>
                <a:lnTo>
                  <a:pt x="4270" y="0"/>
                </a:lnTo>
                <a:lnTo>
                  <a:pt x="4270" y="49"/>
                </a:lnTo>
                <a:lnTo>
                  <a:pt x="0" y="49"/>
                </a:lnTo>
                <a:lnTo>
                  <a:pt x="0" y="100"/>
                </a:lnTo>
                <a:lnTo>
                  <a:pt x="4270" y="100"/>
                </a:lnTo>
                <a:lnTo>
                  <a:pt x="4270" y="149"/>
                </a:lnTo>
                <a:lnTo>
                  <a:pt x="4344" y="7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59" name="Freeform 191"/>
          <p:cNvSpPr>
            <a:spLocks/>
          </p:cNvSpPr>
          <p:nvPr/>
        </p:nvSpPr>
        <p:spPr bwMode="auto">
          <a:xfrm>
            <a:off x="1252538" y="4765675"/>
            <a:ext cx="6896100" cy="236538"/>
          </a:xfrm>
          <a:custGeom>
            <a:avLst/>
            <a:gdLst>
              <a:gd name="T0" fmla="*/ 2147483646 w 4344"/>
              <a:gd name="T1" fmla="*/ 2147483646 h 149"/>
              <a:gd name="T2" fmla="*/ 2147483646 w 4344"/>
              <a:gd name="T3" fmla="*/ 0 h 149"/>
              <a:gd name="T4" fmla="*/ 2147483646 w 4344"/>
              <a:gd name="T5" fmla="*/ 2147483646 h 149"/>
              <a:gd name="T6" fmla="*/ 0 w 4344"/>
              <a:gd name="T7" fmla="*/ 2147483646 h 149"/>
              <a:gd name="T8" fmla="*/ 0 w 4344"/>
              <a:gd name="T9" fmla="*/ 2147483646 h 149"/>
              <a:gd name="T10" fmla="*/ 2147483646 w 4344"/>
              <a:gd name="T11" fmla="*/ 2147483646 h 149"/>
              <a:gd name="T12" fmla="*/ 2147483646 w 4344"/>
              <a:gd name="T13" fmla="*/ 2147483646 h 149"/>
              <a:gd name="T14" fmla="*/ 2147483646 w 4344"/>
              <a:gd name="T15" fmla="*/ 2147483646 h 1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44"/>
              <a:gd name="T25" fmla="*/ 0 h 149"/>
              <a:gd name="T26" fmla="*/ 4344 w 4344"/>
              <a:gd name="T27" fmla="*/ 149 h 14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44" h="149">
                <a:moveTo>
                  <a:pt x="4344" y="75"/>
                </a:moveTo>
                <a:lnTo>
                  <a:pt x="4270" y="0"/>
                </a:lnTo>
                <a:lnTo>
                  <a:pt x="4270" y="49"/>
                </a:lnTo>
                <a:lnTo>
                  <a:pt x="0" y="49"/>
                </a:lnTo>
                <a:lnTo>
                  <a:pt x="0" y="100"/>
                </a:lnTo>
                <a:lnTo>
                  <a:pt x="4270" y="100"/>
                </a:lnTo>
                <a:lnTo>
                  <a:pt x="4270" y="149"/>
                </a:lnTo>
                <a:lnTo>
                  <a:pt x="4344" y="75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60" name="Rectangle 192"/>
          <p:cNvSpPr>
            <a:spLocks noChangeArrowheads="1"/>
          </p:cNvSpPr>
          <p:nvPr/>
        </p:nvSpPr>
        <p:spPr bwMode="auto">
          <a:xfrm>
            <a:off x="8221663" y="4775200"/>
            <a:ext cx="393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Time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8" name="Group 602"/>
          <p:cNvGrpSpPr>
            <a:grpSpLocks/>
          </p:cNvGrpSpPr>
          <p:nvPr/>
        </p:nvGrpSpPr>
        <p:grpSpPr bwMode="auto">
          <a:xfrm>
            <a:off x="1792288" y="5099050"/>
            <a:ext cx="277812" cy="765175"/>
            <a:chOff x="1129" y="3212"/>
            <a:chExt cx="175" cy="482"/>
          </a:xfrm>
        </p:grpSpPr>
        <p:sp>
          <p:nvSpPr>
            <p:cNvPr id="193767" name="Rectangle 211"/>
            <p:cNvSpPr>
              <a:spLocks noChangeArrowheads="1"/>
            </p:cNvSpPr>
            <p:nvPr/>
          </p:nvSpPr>
          <p:spPr bwMode="auto">
            <a:xfrm>
              <a:off x="1129" y="3338"/>
              <a:ext cx="175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68" name="Rectangle 213"/>
            <p:cNvSpPr>
              <a:spLocks noChangeArrowheads="1"/>
            </p:cNvSpPr>
            <p:nvPr/>
          </p:nvSpPr>
          <p:spPr bwMode="auto">
            <a:xfrm>
              <a:off x="1177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69" name="Line 214"/>
            <p:cNvSpPr>
              <a:spLocks noChangeShapeType="1"/>
            </p:cNvSpPr>
            <p:nvPr/>
          </p:nvSpPr>
          <p:spPr bwMode="auto">
            <a:xfrm>
              <a:off x="1173" y="3389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70" name="Freeform 215"/>
            <p:cNvSpPr>
              <a:spLocks/>
            </p:cNvSpPr>
            <p:nvPr/>
          </p:nvSpPr>
          <p:spPr bwMode="auto">
            <a:xfrm>
              <a:off x="1221" y="3359"/>
              <a:ext cx="61" cy="61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71" name="Line 216"/>
            <p:cNvSpPr>
              <a:spLocks noChangeShapeType="1"/>
            </p:cNvSpPr>
            <p:nvPr/>
          </p:nvSpPr>
          <p:spPr bwMode="auto">
            <a:xfrm>
              <a:off x="1169" y="3630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72" name="Freeform 217"/>
            <p:cNvSpPr>
              <a:spLocks/>
            </p:cNvSpPr>
            <p:nvPr/>
          </p:nvSpPr>
          <p:spPr bwMode="auto">
            <a:xfrm>
              <a:off x="1217" y="3599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73" name="Line 218"/>
            <p:cNvSpPr>
              <a:spLocks noChangeShapeType="1"/>
            </p:cNvSpPr>
            <p:nvPr/>
          </p:nvSpPr>
          <p:spPr bwMode="auto">
            <a:xfrm>
              <a:off x="1169" y="3476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74" name="Freeform 219"/>
            <p:cNvSpPr>
              <a:spLocks/>
            </p:cNvSpPr>
            <p:nvPr/>
          </p:nvSpPr>
          <p:spPr bwMode="auto">
            <a:xfrm>
              <a:off x="1217" y="3446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75" name="Line 220"/>
            <p:cNvSpPr>
              <a:spLocks noChangeShapeType="1"/>
            </p:cNvSpPr>
            <p:nvPr/>
          </p:nvSpPr>
          <p:spPr bwMode="auto">
            <a:xfrm>
              <a:off x="1169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76" name="Freeform 221"/>
            <p:cNvSpPr>
              <a:spLocks/>
            </p:cNvSpPr>
            <p:nvPr/>
          </p:nvSpPr>
          <p:spPr bwMode="auto">
            <a:xfrm>
              <a:off x="1217" y="3522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603"/>
          <p:cNvGrpSpPr>
            <a:grpSpLocks/>
          </p:cNvGrpSpPr>
          <p:nvPr/>
        </p:nvGrpSpPr>
        <p:grpSpPr bwMode="auto">
          <a:xfrm>
            <a:off x="2163763" y="5099050"/>
            <a:ext cx="277812" cy="765175"/>
            <a:chOff x="1363" y="3212"/>
            <a:chExt cx="175" cy="482"/>
          </a:xfrm>
        </p:grpSpPr>
        <p:sp>
          <p:nvSpPr>
            <p:cNvPr id="193757" name="Rectangle 222"/>
            <p:cNvSpPr>
              <a:spLocks noChangeArrowheads="1"/>
            </p:cNvSpPr>
            <p:nvPr/>
          </p:nvSpPr>
          <p:spPr bwMode="auto">
            <a:xfrm>
              <a:off x="1363" y="3338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58" name="Rectangle 224"/>
            <p:cNvSpPr>
              <a:spLocks noChangeArrowheads="1"/>
            </p:cNvSpPr>
            <p:nvPr/>
          </p:nvSpPr>
          <p:spPr bwMode="auto">
            <a:xfrm>
              <a:off x="1411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59" name="Line 225"/>
            <p:cNvSpPr>
              <a:spLocks noChangeShapeType="1"/>
            </p:cNvSpPr>
            <p:nvPr/>
          </p:nvSpPr>
          <p:spPr bwMode="auto">
            <a:xfrm>
              <a:off x="1407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60" name="Freeform 226"/>
            <p:cNvSpPr>
              <a:spLocks/>
            </p:cNvSpPr>
            <p:nvPr/>
          </p:nvSpPr>
          <p:spPr bwMode="auto">
            <a:xfrm>
              <a:off x="1455" y="3359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61" name="Line 227"/>
            <p:cNvSpPr>
              <a:spLocks noChangeShapeType="1"/>
            </p:cNvSpPr>
            <p:nvPr/>
          </p:nvSpPr>
          <p:spPr bwMode="auto">
            <a:xfrm>
              <a:off x="1403" y="3630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62" name="Freeform 228"/>
            <p:cNvSpPr>
              <a:spLocks/>
            </p:cNvSpPr>
            <p:nvPr/>
          </p:nvSpPr>
          <p:spPr bwMode="auto">
            <a:xfrm>
              <a:off x="1451" y="3599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63" name="Line 229"/>
            <p:cNvSpPr>
              <a:spLocks noChangeShapeType="1"/>
            </p:cNvSpPr>
            <p:nvPr/>
          </p:nvSpPr>
          <p:spPr bwMode="auto">
            <a:xfrm>
              <a:off x="1403" y="3476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64" name="Freeform 230"/>
            <p:cNvSpPr>
              <a:spLocks/>
            </p:cNvSpPr>
            <p:nvPr/>
          </p:nvSpPr>
          <p:spPr bwMode="auto">
            <a:xfrm>
              <a:off x="1451" y="3446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65" name="Line 231"/>
            <p:cNvSpPr>
              <a:spLocks noChangeShapeType="1"/>
            </p:cNvSpPr>
            <p:nvPr/>
          </p:nvSpPr>
          <p:spPr bwMode="auto">
            <a:xfrm>
              <a:off x="1403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66" name="Freeform 232"/>
            <p:cNvSpPr>
              <a:spLocks/>
            </p:cNvSpPr>
            <p:nvPr/>
          </p:nvSpPr>
          <p:spPr bwMode="auto">
            <a:xfrm>
              <a:off x="1451" y="3522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643"/>
          <p:cNvGrpSpPr>
            <a:grpSpLocks/>
          </p:cNvGrpSpPr>
          <p:nvPr/>
        </p:nvGrpSpPr>
        <p:grpSpPr bwMode="auto">
          <a:xfrm>
            <a:off x="2535238" y="5099050"/>
            <a:ext cx="277812" cy="765175"/>
            <a:chOff x="1597" y="3212"/>
            <a:chExt cx="175" cy="482"/>
          </a:xfrm>
        </p:grpSpPr>
        <p:sp>
          <p:nvSpPr>
            <p:cNvPr id="193747" name="Rectangle 233"/>
            <p:cNvSpPr>
              <a:spLocks noChangeArrowheads="1"/>
            </p:cNvSpPr>
            <p:nvPr/>
          </p:nvSpPr>
          <p:spPr bwMode="auto">
            <a:xfrm>
              <a:off x="1597" y="3338"/>
              <a:ext cx="175" cy="35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48" name="Rectangle 235"/>
            <p:cNvSpPr>
              <a:spLocks noChangeArrowheads="1"/>
            </p:cNvSpPr>
            <p:nvPr/>
          </p:nvSpPr>
          <p:spPr bwMode="auto">
            <a:xfrm>
              <a:off x="1645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49" name="Line 236"/>
            <p:cNvSpPr>
              <a:spLocks noChangeShapeType="1"/>
            </p:cNvSpPr>
            <p:nvPr/>
          </p:nvSpPr>
          <p:spPr bwMode="auto">
            <a:xfrm>
              <a:off x="1641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50" name="Freeform 237"/>
            <p:cNvSpPr>
              <a:spLocks/>
            </p:cNvSpPr>
            <p:nvPr/>
          </p:nvSpPr>
          <p:spPr bwMode="auto">
            <a:xfrm>
              <a:off x="1689" y="3359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51" name="Line 240"/>
            <p:cNvSpPr>
              <a:spLocks noChangeShapeType="1"/>
            </p:cNvSpPr>
            <p:nvPr/>
          </p:nvSpPr>
          <p:spPr bwMode="auto">
            <a:xfrm>
              <a:off x="1638" y="3476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52" name="Freeform 241"/>
            <p:cNvSpPr>
              <a:spLocks/>
            </p:cNvSpPr>
            <p:nvPr/>
          </p:nvSpPr>
          <p:spPr bwMode="auto">
            <a:xfrm>
              <a:off x="1685" y="3446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53" name="Line 242"/>
            <p:cNvSpPr>
              <a:spLocks noChangeShapeType="1"/>
            </p:cNvSpPr>
            <p:nvPr/>
          </p:nvSpPr>
          <p:spPr bwMode="auto">
            <a:xfrm>
              <a:off x="1638" y="3553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54" name="Freeform 243"/>
            <p:cNvSpPr>
              <a:spLocks/>
            </p:cNvSpPr>
            <p:nvPr/>
          </p:nvSpPr>
          <p:spPr bwMode="auto">
            <a:xfrm>
              <a:off x="1685" y="3522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55" name="Line 249"/>
            <p:cNvSpPr>
              <a:spLocks noChangeShapeType="1"/>
            </p:cNvSpPr>
            <p:nvPr/>
          </p:nvSpPr>
          <p:spPr bwMode="auto">
            <a:xfrm>
              <a:off x="1634" y="3629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56" name="Freeform 250"/>
            <p:cNvSpPr>
              <a:spLocks/>
            </p:cNvSpPr>
            <p:nvPr/>
          </p:nvSpPr>
          <p:spPr bwMode="auto">
            <a:xfrm>
              <a:off x="1681" y="3598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644"/>
          <p:cNvGrpSpPr>
            <a:grpSpLocks/>
          </p:cNvGrpSpPr>
          <p:nvPr/>
        </p:nvGrpSpPr>
        <p:grpSpPr bwMode="auto">
          <a:xfrm>
            <a:off x="2906713" y="5099050"/>
            <a:ext cx="277812" cy="765175"/>
            <a:chOff x="1831" y="3212"/>
            <a:chExt cx="175" cy="482"/>
          </a:xfrm>
        </p:grpSpPr>
        <p:sp>
          <p:nvSpPr>
            <p:cNvPr id="193743" name="Rectangle 244"/>
            <p:cNvSpPr>
              <a:spLocks noChangeArrowheads="1"/>
            </p:cNvSpPr>
            <p:nvPr/>
          </p:nvSpPr>
          <p:spPr bwMode="auto">
            <a:xfrm>
              <a:off x="1831" y="3338"/>
              <a:ext cx="175" cy="35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44" name="Rectangle 246"/>
            <p:cNvSpPr>
              <a:spLocks noChangeArrowheads="1"/>
            </p:cNvSpPr>
            <p:nvPr/>
          </p:nvSpPr>
          <p:spPr bwMode="auto">
            <a:xfrm>
              <a:off x="1879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45" name="Line 253"/>
            <p:cNvSpPr>
              <a:spLocks noChangeShapeType="1"/>
            </p:cNvSpPr>
            <p:nvPr/>
          </p:nvSpPr>
          <p:spPr bwMode="auto">
            <a:xfrm>
              <a:off x="1872" y="3553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46" name="Freeform 254"/>
            <p:cNvSpPr>
              <a:spLocks/>
            </p:cNvSpPr>
            <p:nvPr/>
          </p:nvSpPr>
          <p:spPr bwMode="auto">
            <a:xfrm>
              <a:off x="1919" y="3522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611"/>
          <p:cNvGrpSpPr>
            <a:grpSpLocks/>
          </p:cNvGrpSpPr>
          <p:nvPr/>
        </p:nvGrpSpPr>
        <p:grpSpPr bwMode="auto">
          <a:xfrm>
            <a:off x="5129213" y="5099050"/>
            <a:ext cx="276225" cy="765175"/>
            <a:chOff x="3231" y="3212"/>
            <a:chExt cx="174" cy="482"/>
          </a:xfrm>
        </p:grpSpPr>
        <p:sp>
          <p:nvSpPr>
            <p:cNvPr id="193733" name="Rectangle 255"/>
            <p:cNvSpPr>
              <a:spLocks noChangeArrowheads="1"/>
            </p:cNvSpPr>
            <p:nvPr/>
          </p:nvSpPr>
          <p:spPr bwMode="auto">
            <a:xfrm>
              <a:off x="3231" y="3338"/>
              <a:ext cx="174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34" name="Rectangle 257"/>
            <p:cNvSpPr>
              <a:spLocks noChangeArrowheads="1"/>
            </p:cNvSpPr>
            <p:nvPr/>
          </p:nvSpPr>
          <p:spPr bwMode="auto">
            <a:xfrm>
              <a:off x="3271" y="3212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G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35" name="Line 258"/>
            <p:cNvSpPr>
              <a:spLocks noChangeShapeType="1"/>
            </p:cNvSpPr>
            <p:nvPr/>
          </p:nvSpPr>
          <p:spPr bwMode="auto">
            <a:xfrm>
              <a:off x="3274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36" name="Freeform 259"/>
            <p:cNvSpPr>
              <a:spLocks/>
            </p:cNvSpPr>
            <p:nvPr/>
          </p:nvSpPr>
          <p:spPr bwMode="auto">
            <a:xfrm>
              <a:off x="3322" y="3359"/>
              <a:ext cx="61" cy="61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37" name="Line 260"/>
            <p:cNvSpPr>
              <a:spLocks noChangeShapeType="1"/>
            </p:cNvSpPr>
            <p:nvPr/>
          </p:nvSpPr>
          <p:spPr bwMode="auto">
            <a:xfrm>
              <a:off x="3271" y="3630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38" name="Freeform 261"/>
            <p:cNvSpPr>
              <a:spLocks/>
            </p:cNvSpPr>
            <p:nvPr/>
          </p:nvSpPr>
          <p:spPr bwMode="auto">
            <a:xfrm>
              <a:off x="3318" y="3599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39" name="Line 262"/>
            <p:cNvSpPr>
              <a:spLocks noChangeShapeType="1"/>
            </p:cNvSpPr>
            <p:nvPr/>
          </p:nvSpPr>
          <p:spPr bwMode="auto">
            <a:xfrm>
              <a:off x="3271" y="3476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40" name="Freeform 263"/>
            <p:cNvSpPr>
              <a:spLocks/>
            </p:cNvSpPr>
            <p:nvPr/>
          </p:nvSpPr>
          <p:spPr bwMode="auto">
            <a:xfrm>
              <a:off x="3318" y="3446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41" name="Line 264"/>
            <p:cNvSpPr>
              <a:spLocks noChangeShapeType="1"/>
            </p:cNvSpPr>
            <p:nvPr/>
          </p:nvSpPr>
          <p:spPr bwMode="auto">
            <a:xfrm>
              <a:off x="3271" y="3553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42" name="Freeform 265"/>
            <p:cNvSpPr>
              <a:spLocks/>
            </p:cNvSpPr>
            <p:nvPr/>
          </p:nvSpPr>
          <p:spPr bwMode="auto">
            <a:xfrm>
              <a:off x="3318" y="3522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612"/>
          <p:cNvGrpSpPr>
            <a:grpSpLocks/>
          </p:cNvGrpSpPr>
          <p:nvPr/>
        </p:nvGrpSpPr>
        <p:grpSpPr bwMode="auto">
          <a:xfrm>
            <a:off x="5500688" y="5099050"/>
            <a:ext cx="276225" cy="765175"/>
            <a:chOff x="3465" y="3212"/>
            <a:chExt cx="174" cy="482"/>
          </a:xfrm>
        </p:grpSpPr>
        <p:sp>
          <p:nvSpPr>
            <p:cNvPr id="193723" name="Rectangle 266"/>
            <p:cNvSpPr>
              <a:spLocks noChangeArrowheads="1"/>
            </p:cNvSpPr>
            <p:nvPr/>
          </p:nvSpPr>
          <p:spPr bwMode="auto">
            <a:xfrm>
              <a:off x="3465" y="3338"/>
              <a:ext cx="174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24" name="Rectangle 268"/>
            <p:cNvSpPr>
              <a:spLocks noChangeArrowheads="1"/>
            </p:cNvSpPr>
            <p:nvPr/>
          </p:nvSpPr>
          <p:spPr bwMode="auto">
            <a:xfrm>
              <a:off x="3505" y="3212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G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25" name="Line 269"/>
            <p:cNvSpPr>
              <a:spLocks noChangeShapeType="1"/>
            </p:cNvSpPr>
            <p:nvPr/>
          </p:nvSpPr>
          <p:spPr bwMode="auto">
            <a:xfrm>
              <a:off x="3508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26" name="Freeform 270"/>
            <p:cNvSpPr>
              <a:spLocks/>
            </p:cNvSpPr>
            <p:nvPr/>
          </p:nvSpPr>
          <p:spPr bwMode="auto">
            <a:xfrm>
              <a:off x="3556" y="3359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27" name="Line 271"/>
            <p:cNvSpPr>
              <a:spLocks noChangeShapeType="1"/>
            </p:cNvSpPr>
            <p:nvPr/>
          </p:nvSpPr>
          <p:spPr bwMode="auto">
            <a:xfrm>
              <a:off x="3505" y="3630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28" name="Freeform 272"/>
            <p:cNvSpPr>
              <a:spLocks/>
            </p:cNvSpPr>
            <p:nvPr/>
          </p:nvSpPr>
          <p:spPr bwMode="auto">
            <a:xfrm>
              <a:off x="3553" y="3599"/>
              <a:ext cx="61" cy="62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29" name="Line 273"/>
            <p:cNvSpPr>
              <a:spLocks noChangeShapeType="1"/>
            </p:cNvSpPr>
            <p:nvPr/>
          </p:nvSpPr>
          <p:spPr bwMode="auto">
            <a:xfrm>
              <a:off x="3505" y="3476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30" name="Freeform 274"/>
            <p:cNvSpPr>
              <a:spLocks/>
            </p:cNvSpPr>
            <p:nvPr/>
          </p:nvSpPr>
          <p:spPr bwMode="auto">
            <a:xfrm>
              <a:off x="3553" y="3446"/>
              <a:ext cx="61" cy="61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31" name="Line 275"/>
            <p:cNvSpPr>
              <a:spLocks noChangeShapeType="1"/>
            </p:cNvSpPr>
            <p:nvPr/>
          </p:nvSpPr>
          <p:spPr bwMode="auto">
            <a:xfrm>
              <a:off x="3505" y="3553"/>
              <a:ext cx="62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32" name="Freeform 276"/>
            <p:cNvSpPr>
              <a:spLocks/>
            </p:cNvSpPr>
            <p:nvPr/>
          </p:nvSpPr>
          <p:spPr bwMode="auto">
            <a:xfrm>
              <a:off x="3553" y="3522"/>
              <a:ext cx="61" cy="62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613"/>
          <p:cNvGrpSpPr>
            <a:grpSpLocks/>
          </p:cNvGrpSpPr>
          <p:nvPr/>
        </p:nvGrpSpPr>
        <p:grpSpPr bwMode="auto">
          <a:xfrm>
            <a:off x="5872163" y="5099050"/>
            <a:ext cx="276225" cy="765175"/>
            <a:chOff x="3699" y="3212"/>
            <a:chExt cx="174" cy="482"/>
          </a:xfrm>
        </p:grpSpPr>
        <p:sp>
          <p:nvSpPr>
            <p:cNvPr id="193713" name="Rectangle 277"/>
            <p:cNvSpPr>
              <a:spLocks noChangeArrowheads="1"/>
            </p:cNvSpPr>
            <p:nvPr/>
          </p:nvSpPr>
          <p:spPr bwMode="auto">
            <a:xfrm>
              <a:off x="3699" y="3338"/>
              <a:ext cx="174" cy="35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14" name="Rectangle 279"/>
            <p:cNvSpPr>
              <a:spLocks noChangeArrowheads="1"/>
            </p:cNvSpPr>
            <p:nvPr/>
          </p:nvSpPr>
          <p:spPr bwMode="auto">
            <a:xfrm>
              <a:off x="3751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15" name="Line 280"/>
            <p:cNvSpPr>
              <a:spLocks noChangeShapeType="1"/>
            </p:cNvSpPr>
            <p:nvPr/>
          </p:nvSpPr>
          <p:spPr bwMode="auto">
            <a:xfrm>
              <a:off x="3742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16" name="Freeform 281"/>
            <p:cNvSpPr>
              <a:spLocks/>
            </p:cNvSpPr>
            <p:nvPr/>
          </p:nvSpPr>
          <p:spPr bwMode="auto">
            <a:xfrm>
              <a:off x="3790" y="3359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17" name="Line 282"/>
            <p:cNvSpPr>
              <a:spLocks noChangeShapeType="1"/>
            </p:cNvSpPr>
            <p:nvPr/>
          </p:nvSpPr>
          <p:spPr bwMode="auto">
            <a:xfrm>
              <a:off x="3739" y="3630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18" name="Freeform 283"/>
            <p:cNvSpPr>
              <a:spLocks/>
            </p:cNvSpPr>
            <p:nvPr/>
          </p:nvSpPr>
          <p:spPr bwMode="auto">
            <a:xfrm>
              <a:off x="3787" y="3599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19" name="Line 284"/>
            <p:cNvSpPr>
              <a:spLocks noChangeShapeType="1"/>
            </p:cNvSpPr>
            <p:nvPr/>
          </p:nvSpPr>
          <p:spPr bwMode="auto">
            <a:xfrm>
              <a:off x="3739" y="3476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20" name="Freeform 285"/>
            <p:cNvSpPr>
              <a:spLocks/>
            </p:cNvSpPr>
            <p:nvPr/>
          </p:nvSpPr>
          <p:spPr bwMode="auto">
            <a:xfrm>
              <a:off x="3787" y="3446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21" name="Line 286"/>
            <p:cNvSpPr>
              <a:spLocks noChangeShapeType="1"/>
            </p:cNvSpPr>
            <p:nvPr/>
          </p:nvSpPr>
          <p:spPr bwMode="auto">
            <a:xfrm>
              <a:off x="3739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22" name="Freeform 287"/>
            <p:cNvSpPr>
              <a:spLocks/>
            </p:cNvSpPr>
            <p:nvPr/>
          </p:nvSpPr>
          <p:spPr bwMode="auto">
            <a:xfrm>
              <a:off x="3787" y="3522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614"/>
          <p:cNvGrpSpPr>
            <a:grpSpLocks/>
          </p:cNvGrpSpPr>
          <p:nvPr/>
        </p:nvGrpSpPr>
        <p:grpSpPr bwMode="auto">
          <a:xfrm>
            <a:off x="6243638" y="5099050"/>
            <a:ext cx="277812" cy="765175"/>
            <a:chOff x="3933" y="3212"/>
            <a:chExt cx="175" cy="482"/>
          </a:xfrm>
        </p:grpSpPr>
        <p:sp>
          <p:nvSpPr>
            <p:cNvPr id="193703" name="Rectangle 288"/>
            <p:cNvSpPr>
              <a:spLocks noChangeArrowheads="1"/>
            </p:cNvSpPr>
            <p:nvPr/>
          </p:nvSpPr>
          <p:spPr bwMode="auto">
            <a:xfrm>
              <a:off x="3933" y="3338"/>
              <a:ext cx="175" cy="356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04" name="Rectangle 290"/>
            <p:cNvSpPr>
              <a:spLocks noChangeArrowheads="1"/>
            </p:cNvSpPr>
            <p:nvPr/>
          </p:nvSpPr>
          <p:spPr bwMode="auto">
            <a:xfrm>
              <a:off x="3985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705" name="Line 291"/>
            <p:cNvSpPr>
              <a:spLocks noChangeShapeType="1"/>
            </p:cNvSpPr>
            <p:nvPr/>
          </p:nvSpPr>
          <p:spPr bwMode="auto">
            <a:xfrm>
              <a:off x="3976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06" name="Freeform 292"/>
            <p:cNvSpPr>
              <a:spLocks/>
            </p:cNvSpPr>
            <p:nvPr/>
          </p:nvSpPr>
          <p:spPr bwMode="auto">
            <a:xfrm>
              <a:off x="4024" y="3359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07" name="Line 293"/>
            <p:cNvSpPr>
              <a:spLocks noChangeShapeType="1"/>
            </p:cNvSpPr>
            <p:nvPr/>
          </p:nvSpPr>
          <p:spPr bwMode="auto">
            <a:xfrm>
              <a:off x="3973" y="3630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08" name="Freeform 294"/>
            <p:cNvSpPr>
              <a:spLocks/>
            </p:cNvSpPr>
            <p:nvPr/>
          </p:nvSpPr>
          <p:spPr bwMode="auto">
            <a:xfrm>
              <a:off x="4021" y="3599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09" name="Line 295"/>
            <p:cNvSpPr>
              <a:spLocks noChangeShapeType="1"/>
            </p:cNvSpPr>
            <p:nvPr/>
          </p:nvSpPr>
          <p:spPr bwMode="auto">
            <a:xfrm>
              <a:off x="3973" y="3476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10" name="Freeform 296"/>
            <p:cNvSpPr>
              <a:spLocks/>
            </p:cNvSpPr>
            <p:nvPr/>
          </p:nvSpPr>
          <p:spPr bwMode="auto">
            <a:xfrm>
              <a:off x="4021" y="3446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11" name="Line 297"/>
            <p:cNvSpPr>
              <a:spLocks noChangeShapeType="1"/>
            </p:cNvSpPr>
            <p:nvPr/>
          </p:nvSpPr>
          <p:spPr bwMode="auto">
            <a:xfrm>
              <a:off x="3973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12" name="Freeform 298"/>
            <p:cNvSpPr>
              <a:spLocks/>
            </p:cNvSpPr>
            <p:nvPr/>
          </p:nvSpPr>
          <p:spPr bwMode="auto">
            <a:xfrm>
              <a:off x="4021" y="3522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606"/>
          <p:cNvGrpSpPr>
            <a:grpSpLocks/>
          </p:cNvGrpSpPr>
          <p:nvPr/>
        </p:nvGrpSpPr>
        <p:grpSpPr bwMode="auto">
          <a:xfrm>
            <a:off x="3278188" y="5089525"/>
            <a:ext cx="277812" cy="774700"/>
            <a:chOff x="2065" y="3206"/>
            <a:chExt cx="175" cy="488"/>
          </a:xfrm>
        </p:grpSpPr>
        <p:sp>
          <p:nvSpPr>
            <p:cNvPr id="193697" name="Rectangle 299"/>
            <p:cNvSpPr>
              <a:spLocks noChangeArrowheads="1"/>
            </p:cNvSpPr>
            <p:nvPr/>
          </p:nvSpPr>
          <p:spPr bwMode="auto">
            <a:xfrm>
              <a:off x="2065" y="3333"/>
              <a:ext cx="175" cy="361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98" name="Rectangle 301"/>
            <p:cNvSpPr>
              <a:spLocks noChangeArrowheads="1"/>
            </p:cNvSpPr>
            <p:nvPr/>
          </p:nvSpPr>
          <p:spPr bwMode="auto">
            <a:xfrm>
              <a:off x="2113" y="320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C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99" name="Line 302"/>
            <p:cNvSpPr>
              <a:spLocks noChangeShapeType="1"/>
            </p:cNvSpPr>
            <p:nvPr/>
          </p:nvSpPr>
          <p:spPr bwMode="auto">
            <a:xfrm>
              <a:off x="2109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00" name="Freeform 303"/>
            <p:cNvSpPr>
              <a:spLocks/>
            </p:cNvSpPr>
            <p:nvPr/>
          </p:nvSpPr>
          <p:spPr bwMode="auto">
            <a:xfrm>
              <a:off x="2157" y="3359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01" name="Line 308"/>
            <p:cNvSpPr>
              <a:spLocks noChangeShapeType="1"/>
            </p:cNvSpPr>
            <p:nvPr/>
          </p:nvSpPr>
          <p:spPr bwMode="auto">
            <a:xfrm>
              <a:off x="2106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702" name="Freeform 309"/>
            <p:cNvSpPr>
              <a:spLocks/>
            </p:cNvSpPr>
            <p:nvPr/>
          </p:nvSpPr>
          <p:spPr bwMode="auto">
            <a:xfrm>
              <a:off x="2154" y="3522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607"/>
          <p:cNvGrpSpPr>
            <a:grpSpLocks/>
          </p:cNvGrpSpPr>
          <p:nvPr/>
        </p:nvGrpSpPr>
        <p:grpSpPr bwMode="auto">
          <a:xfrm>
            <a:off x="3641725" y="5089525"/>
            <a:ext cx="277813" cy="774700"/>
            <a:chOff x="2294" y="3206"/>
            <a:chExt cx="175" cy="488"/>
          </a:xfrm>
        </p:grpSpPr>
        <p:sp>
          <p:nvSpPr>
            <p:cNvPr id="193689" name="Rectangle 310"/>
            <p:cNvSpPr>
              <a:spLocks noChangeArrowheads="1"/>
            </p:cNvSpPr>
            <p:nvPr/>
          </p:nvSpPr>
          <p:spPr bwMode="auto">
            <a:xfrm>
              <a:off x="2294" y="3333"/>
              <a:ext cx="175" cy="361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90" name="Rectangle 312"/>
            <p:cNvSpPr>
              <a:spLocks noChangeArrowheads="1"/>
            </p:cNvSpPr>
            <p:nvPr/>
          </p:nvSpPr>
          <p:spPr bwMode="auto">
            <a:xfrm>
              <a:off x="2341" y="320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91" name="Line 315"/>
            <p:cNvSpPr>
              <a:spLocks noChangeShapeType="1"/>
            </p:cNvSpPr>
            <p:nvPr/>
          </p:nvSpPr>
          <p:spPr bwMode="auto">
            <a:xfrm>
              <a:off x="2334" y="3630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92" name="Freeform 316"/>
            <p:cNvSpPr>
              <a:spLocks/>
            </p:cNvSpPr>
            <p:nvPr/>
          </p:nvSpPr>
          <p:spPr bwMode="auto">
            <a:xfrm>
              <a:off x="2382" y="3599"/>
              <a:ext cx="61" cy="62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93" name="Line 317"/>
            <p:cNvSpPr>
              <a:spLocks noChangeShapeType="1"/>
            </p:cNvSpPr>
            <p:nvPr/>
          </p:nvSpPr>
          <p:spPr bwMode="auto">
            <a:xfrm>
              <a:off x="2334" y="3476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94" name="Freeform 318"/>
            <p:cNvSpPr>
              <a:spLocks/>
            </p:cNvSpPr>
            <p:nvPr/>
          </p:nvSpPr>
          <p:spPr bwMode="auto">
            <a:xfrm>
              <a:off x="2382" y="3446"/>
              <a:ext cx="61" cy="61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95" name="Line 319"/>
            <p:cNvSpPr>
              <a:spLocks noChangeShapeType="1"/>
            </p:cNvSpPr>
            <p:nvPr/>
          </p:nvSpPr>
          <p:spPr bwMode="auto">
            <a:xfrm>
              <a:off x="2334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96" name="Freeform 320"/>
            <p:cNvSpPr>
              <a:spLocks/>
            </p:cNvSpPr>
            <p:nvPr/>
          </p:nvSpPr>
          <p:spPr bwMode="auto">
            <a:xfrm>
              <a:off x="2382" y="3522"/>
              <a:ext cx="61" cy="62"/>
            </a:xfrm>
            <a:custGeom>
              <a:avLst/>
              <a:gdLst>
                <a:gd name="T0" fmla="*/ 0 w 163"/>
                <a:gd name="T1" fmla="*/ 0 h 164"/>
                <a:gd name="T2" fmla="*/ 0 w 163"/>
                <a:gd name="T3" fmla="*/ 0 h 164"/>
                <a:gd name="T4" fmla="*/ 0 w 163"/>
                <a:gd name="T5" fmla="*/ 0 h 164"/>
                <a:gd name="T6" fmla="*/ 0 w 163"/>
                <a:gd name="T7" fmla="*/ 0 h 164"/>
                <a:gd name="T8" fmla="*/ 0 w 163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64"/>
                <a:gd name="T17" fmla="*/ 163 w 163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64">
                  <a:moveTo>
                    <a:pt x="163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163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646"/>
          <p:cNvGrpSpPr>
            <a:grpSpLocks/>
          </p:cNvGrpSpPr>
          <p:nvPr/>
        </p:nvGrpSpPr>
        <p:grpSpPr bwMode="auto">
          <a:xfrm>
            <a:off x="4013200" y="5099050"/>
            <a:ext cx="277813" cy="765175"/>
            <a:chOff x="2528" y="3212"/>
            <a:chExt cx="175" cy="482"/>
          </a:xfrm>
        </p:grpSpPr>
        <p:sp>
          <p:nvSpPr>
            <p:cNvPr id="193679" name="Rectangle 321"/>
            <p:cNvSpPr>
              <a:spLocks noChangeArrowheads="1"/>
            </p:cNvSpPr>
            <p:nvPr/>
          </p:nvSpPr>
          <p:spPr bwMode="auto">
            <a:xfrm>
              <a:off x="2528" y="3338"/>
              <a:ext cx="175" cy="35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80" name="Rectangle 323"/>
            <p:cNvSpPr>
              <a:spLocks noChangeArrowheads="1"/>
            </p:cNvSpPr>
            <p:nvPr/>
          </p:nvSpPr>
          <p:spPr bwMode="auto">
            <a:xfrm>
              <a:off x="2575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E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81" name="Line 324"/>
            <p:cNvSpPr>
              <a:spLocks noChangeShapeType="1"/>
            </p:cNvSpPr>
            <p:nvPr/>
          </p:nvSpPr>
          <p:spPr bwMode="auto">
            <a:xfrm>
              <a:off x="2572" y="3389"/>
              <a:ext cx="6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82" name="Freeform 325"/>
            <p:cNvSpPr>
              <a:spLocks/>
            </p:cNvSpPr>
            <p:nvPr/>
          </p:nvSpPr>
          <p:spPr bwMode="auto">
            <a:xfrm>
              <a:off x="2619" y="3359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83" name="Line 328"/>
            <p:cNvSpPr>
              <a:spLocks noChangeShapeType="1"/>
            </p:cNvSpPr>
            <p:nvPr/>
          </p:nvSpPr>
          <p:spPr bwMode="auto">
            <a:xfrm>
              <a:off x="2568" y="3476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84" name="Freeform 329"/>
            <p:cNvSpPr>
              <a:spLocks/>
            </p:cNvSpPr>
            <p:nvPr/>
          </p:nvSpPr>
          <p:spPr bwMode="auto">
            <a:xfrm>
              <a:off x="2616" y="3446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85" name="Line 330"/>
            <p:cNvSpPr>
              <a:spLocks noChangeShapeType="1"/>
            </p:cNvSpPr>
            <p:nvPr/>
          </p:nvSpPr>
          <p:spPr bwMode="auto">
            <a:xfrm>
              <a:off x="2568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86" name="Freeform 331"/>
            <p:cNvSpPr>
              <a:spLocks/>
            </p:cNvSpPr>
            <p:nvPr/>
          </p:nvSpPr>
          <p:spPr bwMode="auto">
            <a:xfrm>
              <a:off x="2616" y="3522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87" name="Line 337"/>
            <p:cNvSpPr>
              <a:spLocks noChangeShapeType="1"/>
            </p:cNvSpPr>
            <p:nvPr/>
          </p:nvSpPr>
          <p:spPr bwMode="auto">
            <a:xfrm>
              <a:off x="2566" y="3629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88" name="Freeform 338"/>
            <p:cNvSpPr>
              <a:spLocks/>
            </p:cNvSpPr>
            <p:nvPr/>
          </p:nvSpPr>
          <p:spPr bwMode="auto">
            <a:xfrm>
              <a:off x="2614" y="3598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645"/>
          <p:cNvGrpSpPr>
            <a:grpSpLocks/>
          </p:cNvGrpSpPr>
          <p:nvPr/>
        </p:nvGrpSpPr>
        <p:grpSpPr bwMode="auto">
          <a:xfrm>
            <a:off x="4384675" y="5099050"/>
            <a:ext cx="277813" cy="765175"/>
            <a:chOff x="2762" y="3212"/>
            <a:chExt cx="175" cy="482"/>
          </a:xfrm>
        </p:grpSpPr>
        <p:sp>
          <p:nvSpPr>
            <p:cNvPr id="193675" name="Rectangle 332"/>
            <p:cNvSpPr>
              <a:spLocks noChangeArrowheads="1"/>
            </p:cNvSpPr>
            <p:nvPr/>
          </p:nvSpPr>
          <p:spPr bwMode="auto">
            <a:xfrm>
              <a:off x="2762" y="3338"/>
              <a:ext cx="175" cy="35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76" name="Rectangle 334"/>
            <p:cNvSpPr>
              <a:spLocks noChangeArrowheads="1"/>
            </p:cNvSpPr>
            <p:nvPr/>
          </p:nvSpPr>
          <p:spPr bwMode="auto">
            <a:xfrm>
              <a:off x="2809" y="321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E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77" name="Line 341"/>
            <p:cNvSpPr>
              <a:spLocks noChangeShapeType="1"/>
            </p:cNvSpPr>
            <p:nvPr/>
          </p:nvSpPr>
          <p:spPr bwMode="auto">
            <a:xfrm>
              <a:off x="2802" y="3553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78" name="Freeform 342"/>
            <p:cNvSpPr>
              <a:spLocks/>
            </p:cNvSpPr>
            <p:nvPr/>
          </p:nvSpPr>
          <p:spPr bwMode="auto">
            <a:xfrm>
              <a:off x="2850" y="3522"/>
              <a:ext cx="61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610"/>
          <p:cNvGrpSpPr>
            <a:grpSpLocks/>
          </p:cNvGrpSpPr>
          <p:nvPr/>
        </p:nvGrpSpPr>
        <p:grpSpPr bwMode="auto">
          <a:xfrm>
            <a:off x="4756150" y="5089525"/>
            <a:ext cx="277813" cy="774700"/>
            <a:chOff x="2996" y="3206"/>
            <a:chExt cx="175" cy="488"/>
          </a:xfrm>
        </p:grpSpPr>
        <p:sp>
          <p:nvSpPr>
            <p:cNvPr id="193667" name="Rectangle 343"/>
            <p:cNvSpPr>
              <a:spLocks noChangeArrowheads="1"/>
            </p:cNvSpPr>
            <p:nvPr/>
          </p:nvSpPr>
          <p:spPr bwMode="auto">
            <a:xfrm>
              <a:off x="2996" y="3333"/>
              <a:ext cx="175" cy="361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68" name="Rectangle 345"/>
            <p:cNvSpPr>
              <a:spLocks noChangeArrowheads="1"/>
            </p:cNvSpPr>
            <p:nvPr/>
          </p:nvSpPr>
          <p:spPr bwMode="auto">
            <a:xfrm>
              <a:off x="3049" y="3206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F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69" name="Line 346"/>
            <p:cNvSpPr>
              <a:spLocks noChangeShapeType="1"/>
            </p:cNvSpPr>
            <p:nvPr/>
          </p:nvSpPr>
          <p:spPr bwMode="auto">
            <a:xfrm>
              <a:off x="3040" y="3389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70" name="Freeform 347"/>
            <p:cNvSpPr>
              <a:spLocks/>
            </p:cNvSpPr>
            <p:nvPr/>
          </p:nvSpPr>
          <p:spPr bwMode="auto">
            <a:xfrm>
              <a:off x="3088" y="3359"/>
              <a:ext cx="61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71" name="Line 348"/>
            <p:cNvSpPr>
              <a:spLocks noChangeShapeType="1"/>
            </p:cNvSpPr>
            <p:nvPr/>
          </p:nvSpPr>
          <p:spPr bwMode="auto">
            <a:xfrm>
              <a:off x="3036" y="3630"/>
              <a:ext cx="63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72" name="Freeform 349"/>
            <p:cNvSpPr>
              <a:spLocks/>
            </p:cNvSpPr>
            <p:nvPr/>
          </p:nvSpPr>
          <p:spPr bwMode="auto">
            <a:xfrm>
              <a:off x="3084" y="3599"/>
              <a:ext cx="62" cy="62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73" name="Line 350"/>
            <p:cNvSpPr>
              <a:spLocks noChangeShapeType="1"/>
            </p:cNvSpPr>
            <p:nvPr/>
          </p:nvSpPr>
          <p:spPr bwMode="auto">
            <a:xfrm>
              <a:off x="3036" y="3476"/>
              <a:ext cx="63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74" name="Freeform 351"/>
            <p:cNvSpPr>
              <a:spLocks/>
            </p:cNvSpPr>
            <p:nvPr/>
          </p:nvSpPr>
          <p:spPr bwMode="auto">
            <a:xfrm>
              <a:off x="3084" y="3446"/>
              <a:ext cx="62" cy="61"/>
            </a:xfrm>
            <a:custGeom>
              <a:avLst/>
              <a:gdLst>
                <a:gd name="T0" fmla="*/ 0 w 164"/>
                <a:gd name="T1" fmla="*/ 0 h 164"/>
                <a:gd name="T2" fmla="*/ 0 w 164"/>
                <a:gd name="T3" fmla="*/ 0 h 164"/>
                <a:gd name="T4" fmla="*/ 0 w 164"/>
                <a:gd name="T5" fmla="*/ 0 h 164"/>
                <a:gd name="T6" fmla="*/ 0 w 164"/>
                <a:gd name="T7" fmla="*/ 0 h 164"/>
                <a:gd name="T8" fmla="*/ 0 w 164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64"/>
                <a:gd name="T17" fmla="*/ 164 w 164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1"/>
                    <a:pt x="0" y="0"/>
                  </a:cubicBezTo>
                  <a:lnTo>
                    <a:pt x="164" y="8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3574" name="Freeform 354"/>
          <p:cNvSpPr>
            <a:spLocks noEditPoints="1"/>
          </p:cNvSpPr>
          <p:nvPr/>
        </p:nvSpPr>
        <p:spPr bwMode="auto">
          <a:xfrm>
            <a:off x="1320800" y="5540375"/>
            <a:ext cx="366713" cy="52388"/>
          </a:xfrm>
          <a:custGeom>
            <a:avLst/>
            <a:gdLst>
              <a:gd name="T0" fmla="*/ 2147483646 w 617"/>
              <a:gd name="T1" fmla="*/ 0 h 88"/>
              <a:gd name="T2" fmla="*/ 2147483646 w 617"/>
              <a:gd name="T3" fmla="*/ 0 h 88"/>
              <a:gd name="T4" fmla="*/ 2147483646 w 617"/>
              <a:gd name="T5" fmla="*/ 2147483646 h 88"/>
              <a:gd name="T6" fmla="*/ 2147483646 w 617"/>
              <a:gd name="T7" fmla="*/ 2147483646 h 88"/>
              <a:gd name="T8" fmla="*/ 2147483646 w 617"/>
              <a:gd name="T9" fmla="*/ 2147483646 h 88"/>
              <a:gd name="T10" fmla="*/ 0 w 617"/>
              <a:gd name="T11" fmla="*/ 2147483646 h 88"/>
              <a:gd name="T12" fmla="*/ 2147483646 w 617"/>
              <a:gd name="T13" fmla="*/ 0 h 88"/>
              <a:gd name="T14" fmla="*/ 2147483646 w 617"/>
              <a:gd name="T15" fmla="*/ 0 h 88"/>
              <a:gd name="T16" fmla="*/ 2147483646 w 617"/>
              <a:gd name="T17" fmla="*/ 0 h 88"/>
              <a:gd name="T18" fmla="*/ 2147483646 w 617"/>
              <a:gd name="T19" fmla="*/ 2147483646 h 88"/>
              <a:gd name="T20" fmla="*/ 2147483646 w 617"/>
              <a:gd name="T21" fmla="*/ 2147483646 h 88"/>
              <a:gd name="T22" fmla="*/ 2147483646 w 617"/>
              <a:gd name="T23" fmla="*/ 2147483646 h 88"/>
              <a:gd name="T24" fmla="*/ 2147483646 w 617"/>
              <a:gd name="T25" fmla="*/ 2147483646 h 88"/>
              <a:gd name="T26" fmla="*/ 2147483646 w 617"/>
              <a:gd name="T27" fmla="*/ 0 h 88"/>
              <a:gd name="T28" fmla="*/ 2147483646 w 617"/>
              <a:gd name="T29" fmla="*/ 0 h 88"/>
              <a:gd name="T30" fmla="*/ 2147483646 w 617"/>
              <a:gd name="T31" fmla="*/ 0 h 88"/>
              <a:gd name="T32" fmla="*/ 2147483646 w 617"/>
              <a:gd name="T33" fmla="*/ 2147483646 h 88"/>
              <a:gd name="T34" fmla="*/ 2147483646 w 617"/>
              <a:gd name="T35" fmla="*/ 2147483646 h 88"/>
              <a:gd name="T36" fmla="*/ 2147483646 w 617"/>
              <a:gd name="T37" fmla="*/ 2147483646 h 88"/>
              <a:gd name="T38" fmla="*/ 2147483646 w 617"/>
              <a:gd name="T39" fmla="*/ 2147483646 h 88"/>
              <a:gd name="T40" fmla="*/ 2147483646 w 617"/>
              <a:gd name="T41" fmla="*/ 0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17"/>
              <a:gd name="T64" fmla="*/ 0 h 88"/>
              <a:gd name="T65" fmla="*/ 617 w 617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17" h="88">
                <a:moveTo>
                  <a:pt x="44" y="0"/>
                </a:moveTo>
                <a:lnTo>
                  <a:pt x="44" y="0"/>
                </a:lnTo>
                <a:cubicBezTo>
                  <a:pt x="68" y="0"/>
                  <a:pt x="88" y="20"/>
                  <a:pt x="88" y="44"/>
                </a:cubicBezTo>
                <a:cubicBezTo>
                  <a:pt x="88" y="69"/>
                  <a:pt x="68" y="88"/>
                  <a:pt x="44" y="88"/>
                </a:cubicBezTo>
                <a:cubicBezTo>
                  <a:pt x="19" y="88"/>
                  <a:pt x="0" y="69"/>
                  <a:pt x="0" y="44"/>
                </a:cubicBezTo>
                <a:cubicBezTo>
                  <a:pt x="0" y="20"/>
                  <a:pt x="19" y="0"/>
                  <a:pt x="44" y="0"/>
                </a:cubicBezTo>
                <a:close/>
                <a:moveTo>
                  <a:pt x="308" y="0"/>
                </a:moveTo>
                <a:lnTo>
                  <a:pt x="308" y="0"/>
                </a:lnTo>
                <a:cubicBezTo>
                  <a:pt x="332" y="0"/>
                  <a:pt x="352" y="20"/>
                  <a:pt x="352" y="44"/>
                </a:cubicBezTo>
                <a:cubicBezTo>
                  <a:pt x="352" y="69"/>
                  <a:pt x="332" y="88"/>
                  <a:pt x="308" y="88"/>
                </a:cubicBezTo>
                <a:cubicBezTo>
                  <a:pt x="284" y="88"/>
                  <a:pt x="264" y="69"/>
                  <a:pt x="264" y="44"/>
                </a:cubicBezTo>
                <a:cubicBezTo>
                  <a:pt x="264" y="20"/>
                  <a:pt x="284" y="0"/>
                  <a:pt x="308" y="0"/>
                </a:cubicBezTo>
                <a:close/>
                <a:moveTo>
                  <a:pt x="572" y="0"/>
                </a:moveTo>
                <a:lnTo>
                  <a:pt x="572" y="0"/>
                </a:lnTo>
                <a:cubicBezTo>
                  <a:pt x="597" y="0"/>
                  <a:pt x="617" y="20"/>
                  <a:pt x="617" y="44"/>
                </a:cubicBezTo>
                <a:cubicBezTo>
                  <a:pt x="617" y="69"/>
                  <a:pt x="597" y="88"/>
                  <a:pt x="572" y="88"/>
                </a:cubicBezTo>
                <a:cubicBezTo>
                  <a:pt x="548" y="88"/>
                  <a:pt x="528" y="69"/>
                  <a:pt x="528" y="44"/>
                </a:cubicBezTo>
                <a:cubicBezTo>
                  <a:pt x="528" y="20"/>
                  <a:pt x="548" y="0"/>
                  <a:pt x="572" y="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75" name="Freeform 355"/>
          <p:cNvSpPr>
            <a:spLocks noEditPoints="1"/>
          </p:cNvSpPr>
          <p:nvPr/>
        </p:nvSpPr>
        <p:spPr bwMode="auto">
          <a:xfrm>
            <a:off x="6616700" y="5540375"/>
            <a:ext cx="366713" cy="52388"/>
          </a:xfrm>
          <a:custGeom>
            <a:avLst/>
            <a:gdLst>
              <a:gd name="T0" fmla="*/ 2147483646 w 617"/>
              <a:gd name="T1" fmla="*/ 0 h 88"/>
              <a:gd name="T2" fmla="*/ 2147483646 w 617"/>
              <a:gd name="T3" fmla="*/ 0 h 88"/>
              <a:gd name="T4" fmla="*/ 2147483646 w 617"/>
              <a:gd name="T5" fmla="*/ 2147483646 h 88"/>
              <a:gd name="T6" fmla="*/ 2147483646 w 617"/>
              <a:gd name="T7" fmla="*/ 2147483646 h 88"/>
              <a:gd name="T8" fmla="*/ 2147483646 w 617"/>
              <a:gd name="T9" fmla="*/ 2147483646 h 88"/>
              <a:gd name="T10" fmla="*/ 0 w 617"/>
              <a:gd name="T11" fmla="*/ 2147483646 h 88"/>
              <a:gd name="T12" fmla="*/ 2147483646 w 617"/>
              <a:gd name="T13" fmla="*/ 0 h 88"/>
              <a:gd name="T14" fmla="*/ 2147483646 w 617"/>
              <a:gd name="T15" fmla="*/ 0 h 88"/>
              <a:gd name="T16" fmla="*/ 2147483646 w 617"/>
              <a:gd name="T17" fmla="*/ 0 h 88"/>
              <a:gd name="T18" fmla="*/ 2147483646 w 617"/>
              <a:gd name="T19" fmla="*/ 2147483646 h 88"/>
              <a:gd name="T20" fmla="*/ 2147483646 w 617"/>
              <a:gd name="T21" fmla="*/ 2147483646 h 88"/>
              <a:gd name="T22" fmla="*/ 2147483646 w 617"/>
              <a:gd name="T23" fmla="*/ 2147483646 h 88"/>
              <a:gd name="T24" fmla="*/ 2147483646 w 617"/>
              <a:gd name="T25" fmla="*/ 2147483646 h 88"/>
              <a:gd name="T26" fmla="*/ 2147483646 w 617"/>
              <a:gd name="T27" fmla="*/ 0 h 88"/>
              <a:gd name="T28" fmla="*/ 2147483646 w 617"/>
              <a:gd name="T29" fmla="*/ 0 h 88"/>
              <a:gd name="T30" fmla="*/ 2147483646 w 617"/>
              <a:gd name="T31" fmla="*/ 0 h 88"/>
              <a:gd name="T32" fmla="*/ 2147483646 w 617"/>
              <a:gd name="T33" fmla="*/ 2147483646 h 88"/>
              <a:gd name="T34" fmla="*/ 2147483646 w 617"/>
              <a:gd name="T35" fmla="*/ 2147483646 h 88"/>
              <a:gd name="T36" fmla="*/ 2147483646 w 617"/>
              <a:gd name="T37" fmla="*/ 2147483646 h 88"/>
              <a:gd name="T38" fmla="*/ 2147483646 w 617"/>
              <a:gd name="T39" fmla="*/ 2147483646 h 88"/>
              <a:gd name="T40" fmla="*/ 2147483646 w 617"/>
              <a:gd name="T41" fmla="*/ 0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17"/>
              <a:gd name="T64" fmla="*/ 0 h 88"/>
              <a:gd name="T65" fmla="*/ 617 w 617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17" h="88">
                <a:moveTo>
                  <a:pt x="44" y="0"/>
                </a:moveTo>
                <a:lnTo>
                  <a:pt x="44" y="0"/>
                </a:lnTo>
                <a:cubicBezTo>
                  <a:pt x="69" y="0"/>
                  <a:pt x="88" y="20"/>
                  <a:pt x="88" y="44"/>
                </a:cubicBezTo>
                <a:cubicBezTo>
                  <a:pt x="88" y="69"/>
                  <a:pt x="69" y="88"/>
                  <a:pt x="44" y="88"/>
                </a:cubicBezTo>
                <a:cubicBezTo>
                  <a:pt x="20" y="88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333" y="0"/>
                  <a:pt x="353" y="20"/>
                  <a:pt x="353" y="44"/>
                </a:cubicBezTo>
                <a:cubicBezTo>
                  <a:pt x="353" y="69"/>
                  <a:pt x="333" y="88"/>
                  <a:pt x="309" y="88"/>
                </a:cubicBezTo>
                <a:cubicBezTo>
                  <a:pt x="284" y="88"/>
                  <a:pt x="264" y="69"/>
                  <a:pt x="264" y="44"/>
                </a:cubicBezTo>
                <a:cubicBezTo>
                  <a:pt x="264" y="20"/>
                  <a:pt x="284" y="0"/>
                  <a:pt x="309" y="0"/>
                </a:cubicBezTo>
                <a:close/>
                <a:moveTo>
                  <a:pt x="573" y="0"/>
                </a:moveTo>
                <a:lnTo>
                  <a:pt x="573" y="0"/>
                </a:lnTo>
                <a:cubicBezTo>
                  <a:pt x="597" y="0"/>
                  <a:pt x="617" y="20"/>
                  <a:pt x="617" y="44"/>
                </a:cubicBezTo>
                <a:cubicBezTo>
                  <a:pt x="617" y="69"/>
                  <a:pt x="597" y="88"/>
                  <a:pt x="573" y="88"/>
                </a:cubicBezTo>
                <a:cubicBezTo>
                  <a:pt x="549" y="88"/>
                  <a:pt x="529" y="69"/>
                  <a:pt x="529" y="44"/>
                </a:cubicBezTo>
                <a:cubicBezTo>
                  <a:pt x="529" y="20"/>
                  <a:pt x="549" y="0"/>
                  <a:pt x="573" y="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76" name="Freeform 356"/>
          <p:cNvSpPr>
            <a:spLocks/>
          </p:cNvSpPr>
          <p:nvPr/>
        </p:nvSpPr>
        <p:spPr bwMode="auto">
          <a:xfrm>
            <a:off x="1252538" y="5932488"/>
            <a:ext cx="6896100" cy="236537"/>
          </a:xfrm>
          <a:custGeom>
            <a:avLst/>
            <a:gdLst>
              <a:gd name="T0" fmla="*/ 2147483646 w 4344"/>
              <a:gd name="T1" fmla="*/ 2147483646 h 149"/>
              <a:gd name="T2" fmla="*/ 2147483646 w 4344"/>
              <a:gd name="T3" fmla="*/ 0 h 149"/>
              <a:gd name="T4" fmla="*/ 2147483646 w 4344"/>
              <a:gd name="T5" fmla="*/ 2147483646 h 149"/>
              <a:gd name="T6" fmla="*/ 0 w 4344"/>
              <a:gd name="T7" fmla="*/ 2147483646 h 149"/>
              <a:gd name="T8" fmla="*/ 0 w 4344"/>
              <a:gd name="T9" fmla="*/ 2147483646 h 149"/>
              <a:gd name="T10" fmla="*/ 2147483646 w 4344"/>
              <a:gd name="T11" fmla="*/ 2147483646 h 149"/>
              <a:gd name="T12" fmla="*/ 2147483646 w 4344"/>
              <a:gd name="T13" fmla="*/ 2147483646 h 149"/>
              <a:gd name="T14" fmla="*/ 2147483646 w 4344"/>
              <a:gd name="T15" fmla="*/ 2147483646 h 1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44"/>
              <a:gd name="T25" fmla="*/ 0 h 149"/>
              <a:gd name="T26" fmla="*/ 4344 w 4344"/>
              <a:gd name="T27" fmla="*/ 149 h 14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44" h="149">
                <a:moveTo>
                  <a:pt x="4344" y="74"/>
                </a:moveTo>
                <a:lnTo>
                  <a:pt x="4270" y="0"/>
                </a:lnTo>
                <a:lnTo>
                  <a:pt x="4270" y="49"/>
                </a:lnTo>
                <a:lnTo>
                  <a:pt x="0" y="49"/>
                </a:lnTo>
                <a:lnTo>
                  <a:pt x="0" y="100"/>
                </a:lnTo>
                <a:lnTo>
                  <a:pt x="4270" y="100"/>
                </a:lnTo>
                <a:lnTo>
                  <a:pt x="4270" y="149"/>
                </a:lnTo>
                <a:lnTo>
                  <a:pt x="4344" y="74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77" name="Freeform 357"/>
          <p:cNvSpPr>
            <a:spLocks/>
          </p:cNvSpPr>
          <p:nvPr/>
        </p:nvSpPr>
        <p:spPr bwMode="auto">
          <a:xfrm>
            <a:off x="1252538" y="5932488"/>
            <a:ext cx="6896100" cy="236537"/>
          </a:xfrm>
          <a:custGeom>
            <a:avLst/>
            <a:gdLst>
              <a:gd name="T0" fmla="*/ 2147483646 w 4344"/>
              <a:gd name="T1" fmla="*/ 2147483646 h 149"/>
              <a:gd name="T2" fmla="*/ 2147483646 w 4344"/>
              <a:gd name="T3" fmla="*/ 0 h 149"/>
              <a:gd name="T4" fmla="*/ 2147483646 w 4344"/>
              <a:gd name="T5" fmla="*/ 2147483646 h 149"/>
              <a:gd name="T6" fmla="*/ 0 w 4344"/>
              <a:gd name="T7" fmla="*/ 2147483646 h 149"/>
              <a:gd name="T8" fmla="*/ 0 w 4344"/>
              <a:gd name="T9" fmla="*/ 2147483646 h 149"/>
              <a:gd name="T10" fmla="*/ 2147483646 w 4344"/>
              <a:gd name="T11" fmla="*/ 2147483646 h 149"/>
              <a:gd name="T12" fmla="*/ 2147483646 w 4344"/>
              <a:gd name="T13" fmla="*/ 2147483646 h 149"/>
              <a:gd name="T14" fmla="*/ 2147483646 w 4344"/>
              <a:gd name="T15" fmla="*/ 2147483646 h 1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44"/>
              <a:gd name="T25" fmla="*/ 0 h 149"/>
              <a:gd name="T26" fmla="*/ 4344 w 4344"/>
              <a:gd name="T27" fmla="*/ 149 h 14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44" h="149">
                <a:moveTo>
                  <a:pt x="4344" y="74"/>
                </a:moveTo>
                <a:lnTo>
                  <a:pt x="4270" y="0"/>
                </a:lnTo>
                <a:lnTo>
                  <a:pt x="4270" y="49"/>
                </a:lnTo>
                <a:lnTo>
                  <a:pt x="0" y="49"/>
                </a:lnTo>
                <a:lnTo>
                  <a:pt x="0" y="100"/>
                </a:lnTo>
                <a:lnTo>
                  <a:pt x="4270" y="100"/>
                </a:lnTo>
                <a:lnTo>
                  <a:pt x="4270" y="149"/>
                </a:lnTo>
                <a:lnTo>
                  <a:pt x="4344" y="74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78" name="Rectangle 358"/>
          <p:cNvSpPr>
            <a:spLocks noChangeArrowheads="1"/>
          </p:cNvSpPr>
          <p:nvPr/>
        </p:nvSpPr>
        <p:spPr bwMode="auto">
          <a:xfrm>
            <a:off x="8221663" y="5946775"/>
            <a:ext cx="393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Time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3579" name="AutoShape 488"/>
          <p:cNvCxnSpPr>
            <a:cxnSpLocks noChangeShapeType="1"/>
            <a:stCxn id="193591" idx="2"/>
          </p:cNvCxnSpPr>
          <p:nvPr/>
        </p:nvCxnSpPr>
        <p:spPr bwMode="auto">
          <a:xfrm>
            <a:off x="2114550" y="2098675"/>
            <a:ext cx="407988" cy="125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0" name="AutoShape 489"/>
          <p:cNvCxnSpPr>
            <a:cxnSpLocks noChangeShapeType="1"/>
            <a:stCxn id="193591" idx="2"/>
          </p:cNvCxnSpPr>
          <p:nvPr/>
        </p:nvCxnSpPr>
        <p:spPr bwMode="auto">
          <a:xfrm flipH="1">
            <a:off x="1639888" y="2098675"/>
            <a:ext cx="474662" cy="125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1" name="AutoShape 490"/>
          <p:cNvCxnSpPr>
            <a:cxnSpLocks noChangeShapeType="1"/>
            <a:stCxn id="193597" idx="2"/>
            <a:endCxn id="193603" idx="0"/>
          </p:cNvCxnSpPr>
          <p:nvPr/>
        </p:nvCxnSpPr>
        <p:spPr bwMode="auto">
          <a:xfrm flipH="1">
            <a:off x="2074863" y="2674938"/>
            <a:ext cx="461962" cy="1635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2" name="AutoShape 491"/>
          <p:cNvCxnSpPr>
            <a:cxnSpLocks noChangeShapeType="1"/>
            <a:stCxn id="193594" idx="2"/>
            <a:endCxn id="193603" idx="0"/>
          </p:cNvCxnSpPr>
          <p:nvPr/>
        </p:nvCxnSpPr>
        <p:spPr bwMode="auto">
          <a:xfrm>
            <a:off x="1576388" y="2674938"/>
            <a:ext cx="498475" cy="1635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3" name="AutoShape 492"/>
          <p:cNvCxnSpPr>
            <a:cxnSpLocks noChangeShapeType="1"/>
            <a:stCxn id="193588" idx="2"/>
            <a:endCxn id="193600" idx="0"/>
          </p:cNvCxnSpPr>
          <p:nvPr/>
        </p:nvCxnSpPr>
        <p:spPr bwMode="auto">
          <a:xfrm>
            <a:off x="2574925" y="1484313"/>
            <a:ext cx="920750" cy="7397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4" name="AutoShape 493"/>
          <p:cNvCxnSpPr>
            <a:cxnSpLocks noChangeShapeType="1"/>
            <a:stCxn id="193588" idx="2"/>
            <a:endCxn id="193591" idx="0"/>
          </p:cNvCxnSpPr>
          <p:nvPr/>
        </p:nvCxnSpPr>
        <p:spPr bwMode="auto">
          <a:xfrm flipH="1">
            <a:off x="2114550" y="1484313"/>
            <a:ext cx="460375" cy="1635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5" name="AutoShape 494"/>
          <p:cNvCxnSpPr>
            <a:cxnSpLocks noChangeShapeType="1"/>
            <a:stCxn id="193600" idx="2"/>
            <a:endCxn id="193606" idx="0"/>
          </p:cNvCxnSpPr>
          <p:nvPr/>
        </p:nvCxnSpPr>
        <p:spPr bwMode="auto">
          <a:xfrm flipH="1">
            <a:off x="2574925" y="2674938"/>
            <a:ext cx="920750" cy="7397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6" name="AutoShape 495"/>
          <p:cNvCxnSpPr>
            <a:cxnSpLocks noChangeShapeType="1"/>
            <a:stCxn id="193603" idx="2"/>
            <a:endCxn id="193606" idx="0"/>
          </p:cNvCxnSpPr>
          <p:nvPr/>
        </p:nvCxnSpPr>
        <p:spPr bwMode="auto">
          <a:xfrm>
            <a:off x="2074863" y="3289300"/>
            <a:ext cx="500062" cy="125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87" name="AutoShape 496"/>
          <p:cNvCxnSpPr>
            <a:cxnSpLocks noChangeShapeType="1"/>
            <a:stCxn id="193606" idx="1"/>
            <a:endCxn id="193588" idx="1"/>
          </p:cNvCxnSpPr>
          <p:nvPr/>
        </p:nvCxnSpPr>
        <p:spPr bwMode="auto">
          <a:xfrm rot="10800000" flipH="1">
            <a:off x="2138363" y="1258888"/>
            <a:ext cx="1587" cy="2381250"/>
          </a:xfrm>
          <a:prstGeom prst="curvedConnector3">
            <a:avLst>
              <a:gd name="adj1" fmla="val -775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588" name="Rectangle 486"/>
          <p:cNvSpPr>
            <a:spLocks noChangeArrowheads="1"/>
          </p:cNvSpPr>
          <p:nvPr/>
        </p:nvSpPr>
        <p:spPr bwMode="auto">
          <a:xfrm>
            <a:off x="2152650" y="1047750"/>
            <a:ext cx="844550" cy="4222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4572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280" name="Text Box 556"/>
          <p:cNvSpPr txBox="1">
            <a:spLocks noChangeArrowheads="1"/>
          </p:cNvSpPr>
          <p:nvPr/>
        </p:nvSpPr>
        <p:spPr bwMode="auto">
          <a:xfrm>
            <a:off x="2420938" y="1047750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x/1111</a:t>
            </a:r>
          </a:p>
        </p:txBody>
      </p:sp>
      <p:sp>
        <p:nvSpPr>
          <p:cNvPr id="281" name="Text Box 558"/>
          <p:cNvSpPr txBox="1">
            <a:spLocks noChangeArrowheads="1"/>
          </p:cNvSpPr>
          <p:nvPr/>
        </p:nvSpPr>
        <p:spPr bwMode="auto">
          <a:xfrm>
            <a:off x="2420938" y="1239838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y/1111</a:t>
            </a:r>
          </a:p>
        </p:txBody>
      </p:sp>
      <p:sp>
        <p:nvSpPr>
          <p:cNvPr id="193591" name="Rectangle 563"/>
          <p:cNvSpPr>
            <a:spLocks noChangeArrowheads="1"/>
          </p:cNvSpPr>
          <p:nvPr/>
        </p:nvSpPr>
        <p:spPr bwMode="auto">
          <a:xfrm>
            <a:off x="1692275" y="1662113"/>
            <a:ext cx="844550" cy="4222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4572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283" name="Text Box 564"/>
          <p:cNvSpPr txBox="1">
            <a:spLocks noChangeArrowheads="1"/>
          </p:cNvSpPr>
          <p:nvPr/>
        </p:nvSpPr>
        <p:spPr bwMode="auto">
          <a:xfrm>
            <a:off x="1960563" y="1662113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x/1110</a:t>
            </a:r>
          </a:p>
        </p:txBody>
      </p:sp>
      <p:sp>
        <p:nvSpPr>
          <p:cNvPr id="284" name="Text Box 565"/>
          <p:cNvSpPr txBox="1">
            <a:spLocks noChangeArrowheads="1"/>
          </p:cNvSpPr>
          <p:nvPr/>
        </p:nvSpPr>
        <p:spPr bwMode="auto">
          <a:xfrm>
            <a:off x="1960563" y="1854200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y/0011</a:t>
            </a:r>
          </a:p>
        </p:txBody>
      </p:sp>
      <p:sp>
        <p:nvSpPr>
          <p:cNvPr id="193594" name="Rectangle 567"/>
          <p:cNvSpPr>
            <a:spLocks noChangeArrowheads="1"/>
          </p:cNvSpPr>
          <p:nvPr/>
        </p:nvSpPr>
        <p:spPr bwMode="auto">
          <a:xfrm>
            <a:off x="1154113" y="2238375"/>
            <a:ext cx="844550" cy="4222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4572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286" name="Text Box 568"/>
          <p:cNvSpPr txBox="1">
            <a:spLocks noChangeArrowheads="1"/>
          </p:cNvSpPr>
          <p:nvPr/>
        </p:nvSpPr>
        <p:spPr bwMode="auto">
          <a:xfrm>
            <a:off x="1422400" y="2238375"/>
            <a:ext cx="531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x/1000</a:t>
            </a:r>
          </a:p>
        </p:txBody>
      </p:sp>
      <p:sp>
        <p:nvSpPr>
          <p:cNvPr id="287" name="Text Box 569"/>
          <p:cNvSpPr txBox="1">
            <a:spLocks noChangeArrowheads="1"/>
          </p:cNvSpPr>
          <p:nvPr/>
        </p:nvSpPr>
        <p:spPr bwMode="auto">
          <a:xfrm>
            <a:off x="1422400" y="2430463"/>
            <a:ext cx="531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y/0010</a:t>
            </a:r>
          </a:p>
        </p:txBody>
      </p:sp>
      <p:sp>
        <p:nvSpPr>
          <p:cNvPr id="193597" name="Rectangle 571"/>
          <p:cNvSpPr>
            <a:spLocks noChangeArrowheads="1"/>
          </p:cNvSpPr>
          <p:nvPr/>
        </p:nvSpPr>
        <p:spPr bwMode="auto">
          <a:xfrm>
            <a:off x="2114550" y="2238375"/>
            <a:ext cx="844550" cy="4222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4572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</a:t>
            </a:r>
          </a:p>
        </p:txBody>
      </p:sp>
      <p:sp>
        <p:nvSpPr>
          <p:cNvPr id="289" name="Text Box 572"/>
          <p:cNvSpPr txBox="1">
            <a:spLocks noChangeArrowheads="1"/>
          </p:cNvSpPr>
          <p:nvPr/>
        </p:nvSpPr>
        <p:spPr bwMode="auto">
          <a:xfrm>
            <a:off x="2382838" y="2238375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x/0110</a:t>
            </a:r>
          </a:p>
        </p:txBody>
      </p:sp>
      <p:sp>
        <p:nvSpPr>
          <p:cNvPr id="290" name="Text Box 573"/>
          <p:cNvSpPr txBox="1">
            <a:spLocks noChangeArrowheads="1"/>
          </p:cNvSpPr>
          <p:nvPr/>
        </p:nvSpPr>
        <p:spPr bwMode="auto">
          <a:xfrm>
            <a:off x="2382838" y="2430463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y/0001</a:t>
            </a:r>
          </a:p>
        </p:txBody>
      </p:sp>
      <p:sp>
        <p:nvSpPr>
          <p:cNvPr id="193600" name="Rectangle 575"/>
          <p:cNvSpPr>
            <a:spLocks noChangeArrowheads="1"/>
          </p:cNvSpPr>
          <p:nvPr/>
        </p:nvSpPr>
        <p:spPr bwMode="auto">
          <a:xfrm>
            <a:off x="3073400" y="2238375"/>
            <a:ext cx="844550" cy="4222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4572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F</a:t>
            </a:r>
          </a:p>
        </p:txBody>
      </p:sp>
      <p:sp>
        <p:nvSpPr>
          <p:cNvPr id="292" name="Text Box 576"/>
          <p:cNvSpPr txBox="1">
            <a:spLocks noChangeArrowheads="1"/>
          </p:cNvSpPr>
          <p:nvPr/>
        </p:nvSpPr>
        <p:spPr bwMode="auto">
          <a:xfrm>
            <a:off x="3341688" y="2238375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x/0001</a:t>
            </a:r>
          </a:p>
        </p:txBody>
      </p:sp>
      <p:sp>
        <p:nvSpPr>
          <p:cNvPr id="293" name="Text Box 577"/>
          <p:cNvSpPr txBox="1">
            <a:spLocks noChangeArrowheads="1"/>
          </p:cNvSpPr>
          <p:nvPr/>
        </p:nvSpPr>
        <p:spPr bwMode="auto">
          <a:xfrm>
            <a:off x="3341688" y="2430463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y/1100</a:t>
            </a:r>
          </a:p>
        </p:txBody>
      </p:sp>
      <p:sp>
        <p:nvSpPr>
          <p:cNvPr id="193603" name="Rectangle 579"/>
          <p:cNvSpPr>
            <a:spLocks noChangeArrowheads="1"/>
          </p:cNvSpPr>
          <p:nvPr/>
        </p:nvSpPr>
        <p:spPr bwMode="auto">
          <a:xfrm>
            <a:off x="1652588" y="2852738"/>
            <a:ext cx="844550" cy="4222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4572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</a:t>
            </a:r>
          </a:p>
        </p:txBody>
      </p:sp>
      <p:sp>
        <p:nvSpPr>
          <p:cNvPr id="295" name="Text Box 580"/>
          <p:cNvSpPr txBox="1">
            <a:spLocks noChangeArrowheads="1"/>
          </p:cNvSpPr>
          <p:nvPr/>
        </p:nvSpPr>
        <p:spPr bwMode="auto">
          <a:xfrm>
            <a:off x="1920875" y="2852738"/>
            <a:ext cx="531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x/1110</a:t>
            </a:r>
          </a:p>
        </p:txBody>
      </p:sp>
      <p:sp>
        <p:nvSpPr>
          <p:cNvPr id="296" name="Text Box 581"/>
          <p:cNvSpPr txBox="1">
            <a:spLocks noChangeArrowheads="1"/>
          </p:cNvSpPr>
          <p:nvPr/>
        </p:nvSpPr>
        <p:spPr bwMode="auto">
          <a:xfrm>
            <a:off x="1920875" y="3044825"/>
            <a:ext cx="531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y/0011</a:t>
            </a:r>
          </a:p>
        </p:txBody>
      </p:sp>
      <p:sp>
        <p:nvSpPr>
          <p:cNvPr id="193606" name="Rectangle 583"/>
          <p:cNvSpPr>
            <a:spLocks noChangeArrowheads="1"/>
          </p:cNvSpPr>
          <p:nvPr/>
        </p:nvSpPr>
        <p:spPr bwMode="auto">
          <a:xfrm>
            <a:off x="2152650" y="3429000"/>
            <a:ext cx="844550" cy="4222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4572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G</a:t>
            </a:r>
          </a:p>
        </p:txBody>
      </p:sp>
      <p:sp>
        <p:nvSpPr>
          <p:cNvPr id="298" name="Text Box 584"/>
          <p:cNvSpPr txBox="1">
            <a:spLocks noChangeArrowheads="1"/>
          </p:cNvSpPr>
          <p:nvPr/>
        </p:nvSpPr>
        <p:spPr bwMode="auto">
          <a:xfrm>
            <a:off x="2420938" y="3429000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x/1111</a:t>
            </a:r>
          </a:p>
        </p:txBody>
      </p:sp>
      <p:sp>
        <p:nvSpPr>
          <p:cNvPr id="299" name="Text Box 585"/>
          <p:cNvSpPr txBox="1">
            <a:spLocks noChangeArrowheads="1"/>
          </p:cNvSpPr>
          <p:nvPr/>
        </p:nvSpPr>
        <p:spPr bwMode="auto">
          <a:xfrm>
            <a:off x="2420938" y="3621088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y/1111</a:t>
            </a:r>
          </a:p>
        </p:txBody>
      </p:sp>
      <p:grpSp>
        <p:nvGrpSpPr>
          <p:cNvPr id="31" name="Group 648"/>
          <p:cNvGrpSpPr>
            <a:grpSpLocks/>
          </p:cNvGrpSpPr>
          <p:nvPr/>
        </p:nvGrpSpPr>
        <p:grpSpPr bwMode="auto">
          <a:xfrm>
            <a:off x="4524375" y="2546350"/>
            <a:ext cx="2774950" cy="793750"/>
            <a:chOff x="2850" y="1604"/>
            <a:chExt cx="1748" cy="500"/>
          </a:xfrm>
        </p:grpSpPr>
        <p:sp>
          <p:nvSpPr>
            <p:cNvPr id="193656" name="Rectangle 400"/>
            <p:cNvSpPr>
              <a:spLocks noChangeArrowheads="1"/>
            </p:cNvSpPr>
            <p:nvPr/>
          </p:nvSpPr>
          <p:spPr bwMode="auto">
            <a:xfrm>
              <a:off x="3079" y="1737"/>
              <a:ext cx="1519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A new warp created from scalar threads of both Warp x and y executing at Basic Block D</a:t>
              </a:r>
            </a:p>
          </p:txBody>
        </p:sp>
        <p:grpSp>
          <p:nvGrpSpPr>
            <p:cNvPr id="193657" name="Group 647"/>
            <p:cNvGrpSpPr>
              <a:grpSpLocks/>
            </p:cNvGrpSpPr>
            <p:nvPr/>
          </p:nvGrpSpPr>
          <p:grpSpPr bwMode="auto">
            <a:xfrm>
              <a:off x="2850" y="1604"/>
              <a:ext cx="175" cy="500"/>
              <a:chOff x="2831" y="1593"/>
              <a:chExt cx="175" cy="500"/>
            </a:xfrm>
          </p:grpSpPr>
          <p:sp>
            <p:nvSpPr>
              <p:cNvPr id="193658" name="Rectangle 412"/>
              <p:cNvSpPr>
                <a:spLocks noChangeArrowheads="1"/>
              </p:cNvSpPr>
              <p:nvPr/>
            </p:nvSpPr>
            <p:spPr bwMode="auto">
              <a:xfrm>
                <a:off x="2831" y="1727"/>
                <a:ext cx="175" cy="366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3659" name="Rectangle 413"/>
              <p:cNvSpPr>
                <a:spLocks noChangeArrowheads="1"/>
              </p:cNvSpPr>
              <p:nvPr/>
            </p:nvSpPr>
            <p:spPr bwMode="auto">
              <a:xfrm>
                <a:off x="2831" y="1727"/>
                <a:ext cx="175" cy="366"/>
              </a:xfrm>
              <a:prstGeom prst="rect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3660" name="Rectangle 414"/>
              <p:cNvSpPr>
                <a:spLocks noChangeArrowheads="1"/>
              </p:cNvSpPr>
              <p:nvPr/>
            </p:nvSpPr>
            <p:spPr bwMode="auto">
              <a:xfrm>
                <a:off x="2875" y="1593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D</a:t>
                </a:r>
                <a:endPara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93661" name="Line 417"/>
              <p:cNvSpPr>
                <a:spLocks noChangeShapeType="1"/>
              </p:cNvSpPr>
              <p:nvPr/>
            </p:nvSpPr>
            <p:spPr bwMode="auto">
              <a:xfrm>
                <a:off x="2871" y="2029"/>
                <a:ext cx="63" cy="0"/>
              </a:xfrm>
              <a:prstGeom prst="line">
                <a:avLst/>
              </a:prstGeom>
              <a:noFill/>
              <a:ln w="15875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662" name="Freeform 418"/>
              <p:cNvSpPr>
                <a:spLocks/>
              </p:cNvSpPr>
              <p:nvPr/>
            </p:nvSpPr>
            <p:spPr bwMode="auto">
              <a:xfrm>
                <a:off x="2919" y="1998"/>
                <a:ext cx="61" cy="61"/>
              </a:xfrm>
              <a:custGeom>
                <a:avLst/>
                <a:gdLst>
                  <a:gd name="T0" fmla="*/ 0 w 163"/>
                  <a:gd name="T1" fmla="*/ 0 h 164"/>
                  <a:gd name="T2" fmla="*/ 0 w 163"/>
                  <a:gd name="T3" fmla="*/ 0 h 164"/>
                  <a:gd name="T4" fmla="*/ 0 w 163"/>
                  <a:gd name="T5" fmla="*/ 0 h 164"/>
                  <a:gd name="T6" fmla="*/ 0 w 163"/>
                  <a:gd name="T7" fmla="*/ 0 h 164"/>
                  <a:gd name="T8" fmla="*/ 0 w 163"/>
                  <a:gd name="T9" fmla="*/ 0 h 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64"/>
                  <a:gd name="T17" fmla="*/ 163 w 163"/>
                  <a:gd name="T18" fmla="*/ 164 h 1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64">
                    <a:moveTo>
                      <a:pt x="163" y="82"/>
                    </a:moveTo>
                    <a:lnTo>
                      <a:pt x="0" y="164"/>
                    </a:lnTo>
                    <a:cubicBezTo>
                      <a:pt x="25" y="113"/>
                      <a:pt x="25" y="52"/>
                      <a:pt x="0" y="0"/>
                    </a:cubicBezTo>
                    <a:lnTo>
                      <a:pt x="163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663" name="Line 419"/>
              <p:cNvSpPr>
                <a:spLocks noChangeShapeType="1"/>
              </p:cNvSpPr>
              <p:nvPr/>
            </p:nvSpPr>
            <p:spPr bwMode="auto">
              <a:xfrm>
                <a:off x="2871" y="1875"/>
                <a:ext cx="63" cy="0"/>
              </a:xfrm>
              <a:prstGeom prst="line">
                <a:avLst/>
              </a:prstGeom>
              <a:noFill/>
              <a:ln w="15875" cap="rnd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664" name="Freeform 420"/>
              <p:cNvSpPr>
                <a:spLocks/>
              </p:cNvSpPr>
              <p:nvPr/>
            </p:nvSpPr>
            <p:spPr bwMode="auto">
              <a:xfrm>
                <a:off x="2919" y="1844"/>
                <a:ext cx="61" cy="62"/>
              </a:xfrm>
              <a:custGeom>
                <a:avLst/>
                <a:gdLst>
                  <a:gd name="T0" fmla="*/ 0 w 163"/>
                  <a:gd name="T1" fmla="*/ 0 h 164"/>
                  <a:gd name="T2" fmla="*/ 0 w 163"/>
                  <a:gd name="T3" fmla="*/ 0 h 164"/>
                  <a:gd name="T4" fmla="*/ 0 w 163"/>
                  <a:gd name="T5" fmla="*/ 0 h 164"/>
                  <a:gd name="T6" fmla="*/ 0 w 163"/>
                  <a:gd name="T7" fmla="*/ 0 h 164"/>
                  <a:gd name="T8" fmla="*/ 0 w 163"/>
                  <a:gd name="T9" fmla="*/ 0 h 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64"/>
                  <a:gd name="T17" fmla="*/ 163 w 163"/>
                  <a:gd name="T18" fmla="*/ 164 h 1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64">
                    <a:moveTo>
                      <a:pt x="163" y="82"/>
                    </a:moveTo>
                    <a:lnTo>
                      <a:pt x="0" y="164"/>
                    </a:lnTo>
                    <a:cubicBezTo>
                      <a:pt x="25" y="112"/>
                      <a:pt x="25" y="52"/>
                      <a:pt x="0" y="0"/>
                    </a:cubicBezTo>
                    <a:lnTo>
                      <a:pt x="163" y="82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665" name="Line 421"/>
              <p:cNvSpPr>
                <a:spLocks noChangeShapeType="1"/>
              </p:cNvSpPr>
              <p:nvPr/>
            </p:nvSpPr>
            <p:spPr bwMode="auto">
              <a:xfrm>
                <a:off x="2871" y="1952"/>
                <a:ext cx="63" cy="0"/>
              </a:xfrm>
              <a:prstGeom prst="line">
                <a:avLst/>
              </a:prstGeom>
              <a:noFill/>
              <a:ln w="15875" cap="rnd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666" name="Freeform 422"/>
              <p:cNvSpPr>
                <a:spLocks/>
              </p:cNvSpPr>
              <p:nvPr/>
            </p:nvSpPr>
            <p:spPr bwMode="auto">
              <a:xfrm>
                <a:off x="2919" y="1921"/>
                <a:ext cx="61" cy="62"/>
              </a:xfrm>
              <a:custGeom>
                <a:avLst/>
                <a:gdLst>
                  <a:gd name="T0" fmla="*/ 0 w 163"/>
                  <a:gd name="T1" fmla="*/ 0 h 164"/>
                  <a:gd name="T2" fmla="*/ 0 w 163"/>
                  <a:gd name="T3" fmla="*/ 0 h 164"/>
                  <a:gd name="T4" fmla="*/ 0 w 163"/>
                  <a:gd name="T5" fmla="*/ 0 h 164"/>
                  <a:gd name="T6" fmla="*/ 0 w 163"/>
                  <a:gd name="T7" fmla="*/ 0 h 164"/>
                  <a:gd name="T8" fmla="*/ 0 w 163"/>
                  <a:gd name="T9" fmla="*/ 0 h 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64"/>
                  <a:gd name="T17" fmla="*/ 163 w 163"/>
                  <a:gd name="T18" fmla="*/ 164 h 1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64">
                    <a:moveTo>
                      <a:pt x="163" y="82"/>
                    </a:moveTo>
                    <a:lnTo>
                      <a:pt x="0" y="164"/>
                    </a:lnTo>
                    <a:cubicBezTo>
                      <a:pt x="25" y="113"/>
                      <a:pt x="25" y="52"/>
                      <a:pt x="0" y="0"/>
                    </a:cubicBezTo>
                    <a:lnTo>
                      <a:pt x="163" y="82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3610" name="Group 650"/>
          <p:cNvGrpSpPr>
            <a:grpSpLocks/>
          </p:cNvGrpSpPr>
          <p:nvPr/>
        </p:nvGrpSpPr>
        <p:grpSpPr bwMode="auto">
          <a:xfrm>
            <a:off x="4379913" y="1393825"/>
            <a:ext cx="4071937" cy="2093913"/>
            <a:chOff x="2759" y="878"/>
            <a:chExt cx="2565" cy="1319"/>
          </a:xfrm>
        </p:grpSpPr>
        <p:sp>
          <p:nvSpPr>
            <p:cNvPr id="193626" name="Rectangle 409"/>
            <p:cNvSpPr>
              <a:spLocks noChangeArrowheads="1"/>
            </p:cNvSpPr>
            <p:nvPr/>
          </p:nvSpPr>
          <p:spPr bwMode="auto">
            <a:xfrm>
              <a:off x="2759" y="878"/>
              <a:ext cx="2565" cy="1319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grpSp>
          <p:nvGrpSpPr>
            <p:cNvPr id="193627" name="Group 649"/>
            <p:cNvGrpSpPr>
              <a:grpSpLocks/>
            </p:cNvGrpSpPr>
            <p:nvPr/>
          </p:nvGrpSpPr>
          <p:grpSpPr bwMode="auto">
            <a:xfrm>
              <a:off x="2846" y="897"/>
              <a:ext cx="2381" cy="594"/>
              <a:chOff x="2846" y="897"/>
              <a:chExt cx="2381" cy="594"/>
            </a:xfrm>
          </p:grpSpPr>
          <p:sp>
            <p:nvSpPr>
              <p:cNvPr id="193628" name="Rectangle 396"/>
              <p:cNvSpPr>
                <a:spLocks noChangeArrowheads="1"/>
              </p:cNvSpPr>
              <p:nvPr/>
            </p:nvSpPr>
            <p:spPr bwMode="auto">
              <a:xfrm>
                <a:off x="3079" y="1155"/>
                <a:ext cx="8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Execution of Warp x</a:t>
                </a:r>
              </a:p>
            </p:txBody>
          </p:sp>
          <p:sp>
            <p:nvSpPr>
              <p:cNvPr id="193629" name="Rectangle 397"/>
              <p:cNvSpPr>
                <a:spLocks noChangeArrowheads="1"/>
              </p:cNvSpPr>
              <p:nvPr/>
            </p:nvSpPr>
            <p:spPr bwMode="auto">
              <a:xfrm>
                <a:off x="3079" y="1269"/>
                <a:ext cx="6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at Basic Block A</a:t>
                </a:r>
              </a:p>
            </p:txBody>
          </p:sp>
          <p:sp>
            <p:nvSpPr>
              <p:cNvPr id="193630" name="Rectangle 398"/>
              <p:cNvSpPr>
                <a:spLocks noChangeArrowheads="1"/>
              </p:cNvSpPr>
              <p:nvPr/>
            </p:nvSpPr>
            <p:spPr bwMode="auto">
              <a:xfrm>
                <a:off x="4369" y="1155"/>
                <a:ext cx="8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Execution of Warp y</a:t>
                </a:r>
              </a:p>
            </p:txBody>
          </p:sp>
          <p:sp>
            <p:nvSpPr>
              <p:cNvPr id="193631" name="Rectangle 399"/>
              <p:cNvSpPr>
                <a:spLocks noChangeArrowheads="1"/>
              </p:cNvSpPr>
              <p:nvPr/>
            </p:nvSpPr>
            <p:spPr bwMode="auto">
              <a:xfrm>
                <a:off x="4369" y="1269"/>
                <a:ext cx="6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at Basic Block A</a:t>
                </a:r>
              </a:p>
            </p:txBody>
          </p:sp>
          <p:sp>
            <p:nvSpPr>
              <p:cNvPr id="193632" name="Line 410"/>
              <p:cNvSpPr>
                <a:spLocks noChangeShapeType="1"/>
              </p:cNvSpPr>
              <p:nvPr/>
            </p:nvSpPr>
            <p:spPr bwMode="auto">
              <a:xfrm>
                <a:off x="3849" y="1009"/>
                <a:ext cx="385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633" name="Rectangle 411"/>
              <p:cNvSpPr>
                <a:spLocks noChangeArrowheads="1"/>
              </p:cNvSpPr>
              <p:nvPr/>
            </p:nvSpPr>
            <p:spPr bwMode="auto">
              <a:xfrm>
                <a:off x="3847" y="897"/>
                <a:ext cx="37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Legend</a:t>
                </a:r>
                <a:endPara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93634" name="Group 619"/>
              <p:cNvGrpSpPr>
                <a:grpSpLocks/>
              </p:cNvGrpSpPr>
              <p:nvPr/>
            </p:nvGrpSpPr>
            <p:grpSpPr bwMode="auto">
              <a:xfrm>
                <a:off x="4152" y="1012"/>
                <a:ext cx="175" cy="479"/>
                <a:chOff x="4641" y="2480"/>
                <a:chExt cx="175" cy="479"/>
              </a:xfrm>
            </p:grpSpPr>
            <p:sp>
              <p:nvSpPr>
                <p:cNvPr id="193646" name="Rectangle 620"/>
                <p:cNvSpPr>
                  <a:spLocks noChangeArrowheads="1"/>
                </p:cNvSpPr>
                <p:nvPr/>
              </p:nvSpPr>
              <p:spPr bwMode="auto">
                <a:xfrm>
                  <a:off x="4641" y="2603"/>
                  <a:ext cx="175" cy="356"/>
                </a:xfrm>
                <a:prstGeom prst="rect">
                  <a:avLst/>
                </a:prstGeom>
                <a:solidFill>
                  <a:srgbClr val="FFCCCC"/>
                </a:solidFill>
                <a:ln w="19050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微软雅黑" panose="020B0503020204020204" pitchFamily="34" charset="-122"/>
                    <a:buChar char="−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Wingdings" panose="05000000000000000000" pitchFamily="2" charset="2"/>
                    <a:buChar char="ü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93647" name="Rectangle 621"/>
                <p:cNvSpPr>
                  <a:spLocks noChangeArrowheads="1"/>
                </p:cNvSpPr>
                <p:nvPr/>
              </p:nvSpPr>
              <p:spPr bwMode="auto">
                <a:xfrm>
                  <a:off x="4693" y="2480"/>
                  <a:ext cx="75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微软雅黑" panose="020B0503020204020204" pitchFamily="34" charset="-122"/>
                    <a:buChar char="−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Wingdings" panose="05000000000000000000" pitchFamily="2" charset="2"/>
                    <a:buChar char="ü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itchFamily="34" charset="-128"/>
                    </a:rPr>
                    <a:t>A</a:t>
                  </a:r>
                  <a:endPara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93648" name="Line 622"/>
                <p:cNvSpPr>
                  <a:spLocks noChangeShapeType="1"/>
                </p:cNvSpPr>
                <p:nvPr/>
              </p:nvSpPr>
              <p:spPr bwMode="auto">
                <a:xfrm>
                  <a:off x="4685" y="2654"/>
                  <a:ext cx="62" cy="0"/>
                </a:xfrm>
                <a:prstGeom prst="line">
                  <a:avLst/>
                </a:prstGeom>
                <a:noFill/>
                <a:ln w="15875" cap="rnd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49" name="Freeform 623"/>
                <p:cNvSpPr>
                  <a:spLocks/>
                </p:cNvSpPr>
                <p:nvPr/>
              </p:nvSpPr>
              <p:spPr bwMode="auto">
                <a:xfrm>
                  <a:off x="4732" y="2623"/>
                  <a:ext cx="62" cy="62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w 164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164"/>
                    <a:gd name="T17" fmla="*/ 164 w 164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6" y="113"/>
                        <a:pt x="26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50" name="Line 624"/>
                <p:cNvSpPr>
                  <a:spLocks noChangeShapeType="1"/>
                </p:cNvSpPr>
                <p:nvPr/>
              </p:nvSpPr>
              <p:spPr bwMode="auto">
                <a:xfrm>
                  <a:off x="4681" y="2895"/>
                  <a:ext cx="63" cy="0"/>
                </a:xfrm>
                <a:prstGeom prst="line">
                  <a:avLst/>
                </a:prstGeom>
                <a:noFill/>
                <a:ln w="15875" cap="rnd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51" name="Freeform 625"/>
                <p:cNvSpPr>
                  <a:spLocks/>
                </p:cNvSpPr>
                <p:nvPr/>
              </p:nvSpPr>
              <p:spPr bwMode="auto">
                <a:xfrm>
                  <a:off x="4729" y="2864"/>
                  <a:ext cx="62" cy="61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164"/>
                    <a:gd name="T14" fmla="*/ 164 w 164"/>
                    <a:gd name="T15" fmla="*/ 164 h 16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6" y="113"/>
                        <a:pt x="26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52" name="Line 626"/>
                <p:cNvSpPr>
                  <a:spLocks noChangeShapeType="1"/>
                </p:cNvSpPr>
                <p:nvPr/>
              </p:nvSpPr>
              <p:spPr bwMode="auto">
                <a:xfrm>
                  <a:off x="4681" y="2741"/>
                  <a:ext cx="63" cy="0"/>
                </a:xfrm>
                <a:prstGeom prst="line">
                  <a:avLst/>
                </a:prstGeom>
                <a:noFill/>
                <a:ln w="15875" cap="rnd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53" name="Freeform 627"/>
                <p:cNvSpPr>
                  <a:spLocks/>
                </p:cNvSpPr>
                <p:nvPr/>
              </p:nvSpPr>
              <p:spPr bwMode="auto">
                <a:xfrm>
                  <a:off x="4729" y="2710"/>
                  <a:ext cx="62" cy="62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w 164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164"/>
                    <a:gd name="T17" fmla="*/ 164 w 164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6" y="112"/>
                        <a:pt x="26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54" name="Line 628"/>
                <p:cNvSpPr>
                  <a:spLocks noChangeShapeType="1"/>
                </p:cNvSpPr>
                <p:nvPr/>
              </p:nvSpPr>
              <p:spPr bwMode="auto">
                <a:xfrm>
                  <a:off x="4681" y="2818"/>
                  <a:ext cx="63" cy="0"/>
                </a:xfrm>
                <a:prstGeom prst="line">
                  <a:avLst/>
                </a:prstGeom>
                <a:noFill/>
                <a:ln w="15875" cap="rnd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55" name="Freeform 629"/>
                <p:cNvSpPr>
                  <a:spLocks/>
                </p:cNvSpPr>
                <p:nvPr/>
              </p:nvSpPr>
              <p:spPr bwMode="auto">
                <a:xfrm>
                  <a:off x="4729" y="2787"/>
                  <a:ext cx="62" cy="61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w 164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164"/>
                    <a:gd name="T17" fmla="*/ 164 w 164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6" y="112"/>
                        <a:pt x="26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3635" name="Group 630"/>
              <p:cNvGrpSpPr>
                <a:grpSpLocks/>
              </p:cNvGrpSpPr>
              <p:nvPr/>
            </p:nvGrpSpPr>
            <p:grpSpPr bwMode="auto">
              <a:xfrm>
                <a:off x="2846" y="1012"/>
                <a:ext cx="175" cy="479"/>
                <a:chOff x="4407" y="2480"/>
                <a:chExt cx="175" cy="479"/>
              </a:xfrm>
            </p:grpSpPr>
            <p:sp>
              <p:nvSpPr>
                <p:cNvPr id="193636" name="Rectangle 631"/>
                <p:cNvSpPr>
                  <a:spLocks noChangeArrowheads="1"/>
                </p:cNvSpPr>
                <p:nvPr/>
              </p:nvSpPr>
              <p:spPr bwMode="auto">
                <a:xfrm>
                  <a:off x="4407" y="2603"/>
                  <a:ext cx="175" cy="356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微软雅黑" panose="020B0503020204020204" pitchFamily="34" charset="-122"/>
                    <a:buChar char="−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Wingdings" panose="05000000000000000000" pitchFamily="2" charset="2"/>
                    <a:buChar char="ü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93637" name="Rectangle 632"/>
                <p:cNvSpPr>
                  <a:spLocks noChangeArrowheads="1"/>
                </p:cNvSpPr>
                <p:nvPr/>
              </p:nvSpPr>
              <p:spPr bwMode="auto">
                <a:xfrm>
                  <a:off x="4459" y="2480"/>
                  <a:ext cx="75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微软雅黑" panose="020B0503020204020204" pitchFamily="34" charset="-122"/>
                    <a:buChar char="−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Wingdings" panose="05000000000000000000" pitchFamily="2" charset="2"/>
                    <a:buChar char="ü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itchFamily="34" charset="-128"/>
                    </a:rPr>
                    <a:t>A</a:t>
                  </a:r>
                  <a:endPara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93638" name="Line 633"/>
                <p:cNvSpPr>
                  <a:spLocks noChangeShapeType="1"/>
                </p:cNvSpPr>
                <p:nvPr/>
              </p:nvSpPr>
              <p:spPr bwMode="auto">
                <a:xfrm>
                  <a:off x="4451" y="2654"/>
                  <a:ext cx="62" cy="0"/>
                </a:xfrm>
                <a:prstGeom prst="line">
                  <a:avLst/>
                </a:prstGeom>
                <a:noFill/>
                <a:ln w="15875" cap="rnd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39" name="Freeform 634"/>
                <p:cNvSpPr>
                  <a:spLocks/>
                </p:cNvSpPr>
                <p:nvPr/>
              </p:nvSpPr>
              <p:spPr bwMode="auto">
                <a:xfrm>
                  <a:off x="4498" y="2623"/>
                  <a:ext cx="62" cy="62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w 164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164"/>
                    <a:gd name="T17" fmla="*/ 164 w 164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6" y="113"/>
                        <a:pt x="26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40" name="Line 635"/>
                <p:cNvSpPr>
                  <a:spLocks noChangeShapeType="1"/>
                </p:cNvSpPr>
                <p:nvPr/>
              </p:nvSpPr>
              <p:spPr bwMode="auto">
                <a:xfrm>
                  <a:off x="4447" y="2895"/>
                  <a:ext cx="63" cy="0"/>
                </a:xfrm>
                <a:prstGeom prst="line">
                  <a:avLst/>
                </a:prstGeom>
                <a:noFill/>
                <a:ln w="15875" cap="rnd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41" name="Freeform 636"/>
                <p:cNvSpPr>
                  <a:spLocks/>
                </p:cNvSpPr>
                <p:nvPr/>
              </p:nvSpPr>
              <p:spPr bwMode="auto">
                <a:xfrm>
                  <a:off x="4495" y="2864"/>
                  <a:ext cx="62" cy="61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w 164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164"/>
                    <a:gd name="T17" fmla="*/ 164 w 164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5" y="113"/>
                        <a:pt x="25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42" name="Line 637"/>
                <p:cNvSpPr>
                  <a:spLocks noChangeShapeType="1"/>
                </p:cNvSpPr>
                <p:nvPr/>
              </p:nvSpPr>
              <p:spPr bwMode="auto">
                <a:xfrm>
                  <a:off x="4447" y="2741"/>
                  <a:ext cx="63" cy="0"/>
                </a:xfrm>
                <a:prstGeom prst="line">
                  <a:avLst/>
                </a:prstGeom>
                <a:noFill/>
                <a:ln w="15875" cap="rnd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43" name="Freeform 638"/>
                <p:cNvSpPr>
                  <a:spLocks/>
                </p:cNvSpPr>
                <p:nvPr/>
              </p:nvSpPr>
              <p:spPr bwMode="auto">
                <a:xfrm>
                  <a:off x="4495" y="2710"/>
                  <a:ext cx="62" cy="62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w 164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164"/>
                    <a:gd name="T17" fmla="*/ 164 w 164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5" y="112"/>
                        <a:pt x="25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44" name="Line 639"/>
                <p:cNvSpPr>
                  <a:spLocks noChangeShapeType="1"/>
                </p:cNvSpPr>
                <p:nvPr/>
              </p:nvSpPr>
              <p:spPr bwMode="auto">
                <a:xfrm>
                  <a:off x="4447" y="2818"/>
                  <a:ext cx="63" cy="0"/>
                </a:xfrm>
                <a:prstGeom prst="line">
                  <a:avLst/>
                </a:prstGeom>
                <a:noFill/>
                <a:ln w="15875" cap="rnd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645" name="Freeform 640"/>
                <p:cNvSpPr>
                  <a:spLocks/>
                </p:cNvSpPr>
                <p:nvPr/>
              </p:nvSpPr>
              <p:spPr bwMode="auto">
                <a:xfrm>
                  <a:off x="4495" y="2787"/>
                  <a:ext cx="62" cy="61"/>
                </a:xfrm>
                <a:custGeom>
                  <a:avLst/>
                  <a:gdLst>
                    <a:gd name="T0" fmla="*/ 0 w 164"/>
                    <a:gd name="T1" fmla="*/ 0 h 164"/>
                    <a:gd name="T2" fmla="*/ 0 w 164"/>
                    <a:gd name="T3" fmla="*/ 0 h 164"/>
                    <a:gd name="T4" fmla="*/ 0 w 164"/>
                    <a:gd name="T5" fmla="*/ 0 h 164"/>
                    <a:gd name="T6" fmla="*/ 0 w 164"/>
                    <a:gd name="T7" fmla="*/ 0 h 164"/>
                    <a:gd name="T8" fmla="*/ 0 w 164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164"/>
                    <a:gd name="T17" fmla="*/ 164 w 164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164">
                      <a:moveTo>
                        <a:pt x="164" y="82"/>
                      </a:moveTo>
                      <a:lnTo>
                        <a:pt x="0" y="164"/>
                      </a:lnTo>
                      <a:cubicBezTo>
                        <a:pt x="25" y="112"/>
                        <a:pt x="25" y="52"/>
                        <a:pt x="0" y="0"/>
                      </a:cubicBezTo>
                      <a:lnTo>
                        <a:pt x="164" y="8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3611" name="Line 651"/>
          <p:cNvSpPr>
            <a:spLocks noChangeShapeType="1"/>
          </p:cNvSpPr>
          <p:nvPr/>
        </p:nvSpPr>
        <p:spPr bwMode="auto">
          <a:xfrm>
            <a:off x="2613025" y="8175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28" name="Group 663"/>
          <p:cNvGrpSpPr>
            <a:grpSpLocks/>
          </p:cNvGrpSpPr>
          <p:nvPr/>
        </p:nvGrpSpPr>
        <p:grpSpPr bwMode="auto">
          <a:xfrm>
            <a:off x="3227388" y="3889375"/>
            <a:ext cx="730250" cy="1997075"/>
            <a:chOff x="2033" y="2450"/>
            <a:chExt cx="460" cy="1258"/>
          </a:xfrm>
        </p:grpSpPr>
        <p:sp>
          <p:nvSpPr>
            <p:cNvPr id="193623" name="Rectangle 616"/>
            <p:cNvSpPr>
              <a:spLocks noChangeArrowheads="1"/>
            </p:cNvSpPr>
            <p:nvPr/>
          </p:nvSpPr>
          <p:spPr bwMode="auto">
            <a:xfrm>
              <a:off x="2033" y="2450"/>
              <a:ext cx="460" cy="5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24" name="Rectangle 652"/>
            <p:cNvSpPr>
              <a:spLocks noChangeArrowheads="1"/>
            </p:cNvSpPr>
            <p:nvPr/>
          </p:nvSpPr>
          <p:spPr bwMode="auto">
            <a:xfrm>
              <a:off x="2057" y="3176"/>
              <a:ext cx="194" cy="5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25" name="Line 659"/>
            <p:cNvSpPr>
              <a:spLocks noChangeShapeType="1"/>
            </p:cNvSpPr>
            <p:nvPr/>
          </p:nvSpPr>
          <p:spPr bwMode="auto">
            <a:xfrm flipH="1">
              <a:off x="2154" y="3007"/>
              <a:ext cx="121" cy="14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29" name="Group 664"/>
          <p:cNvGrpSpPr>
            <a:grpSpLocks/>
          </p:cNvGrpSpPr>
          <p:nvPr/>
        </p:nvGrpSpPr>
        <p:grpSpPr bwMode="auto">
          <a:xfrm>
            <a:off x="3611563" y="3889375"/>
            <a:ext cx="1114425" cy="1997075"/>
            <a:chOff x="2275" y="2450"/>
            <a:chExt cx="702" cy="1258"/>
          </a:xfrm>
        </p:grpSpPr>
        <p:sp>
          <p:nvSpPr>
            <p:cNvPr id="193620" name="Rectangle 617"/>
            <p:cNvSpPr>
              <a:spLocks noChangeArrowheads="1"/>
            </p:cNvSpPr>
            <p:nvPr/>
          </p:nvSpPr>
          <p:spPr bwMode="auto">
            <a:xfrm>
              <a:off x="2517" y="2450"/>
              <a:ext cx="460" cy="5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21" name="Rectangle 656"/>
            <p:cNvSpPr>
              <a:spLocks noChangeArrowheads="1"/>
            </p:cNvSpPr>
            <p:nvPr/>
          </p:nvSpPr>
          <p:spPr bwMode="auto">
            <a:xfrm>
              <a:off x="2275" y="3176"/>
              <a:ext cx="218" cy="5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22" name="Line 660"/>
            <p:cNvSpPr>
              <a:spLocks noChangeShapeType="1"/>
            </p:cNvSpPr>
            <p:nvPr/>
          </p:nvSpPr>
          <p:spPr bwMode="auto">
            <a:xfrm flipH="1">
              <a:off x="2469" y="3007"/>
              <a:ext cx="193" cy="14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30" name="Group 665"/>
          <p:cNvGrpSpPr>
            <a:grpSpLocks/>
          </p:cNvGrpSpPr>
          <p:nvPr/>
        </p:nvGrpSpPr>
        <p:grpSpPr bwMode="auto">
          <a:xfrm>
            <a:off x="4725988" y="3889375"/>
            <a:ext cx="1458912" cy="1997075"/>
            <a:chOff x="2977" y="2450"/>
            <a:chExt cx="919" cy="1258"/>
          </a:xfrm>
        </p:grpSpPr>
        <p:sp>
          <p:nvSpPr>
            <p:cNvPr id="193617" name="Rectangle 618"/>
            <p:cNvSpPr>
              <a:spLocks noChangeArrowheads="1"/>
            </p:cNvSpPr>
            <p:nvPr/>
          </p:nvSpPr>
          <p:spPr bwMode="auto">
            <a:xfrm>
              <a:off x="3436" y="2450"/>
              <a:ext cx="460" cy="5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18" name="Rectangle 661"/>
            <p:cNvSpPr>
              <a:spLocks noChangeArrowheads="1"/>
            </p:cNvSpPr>
            <p:nvPr/>
          </p:nvSpPr>
          <p:spPr bwMode="auto">
            <a:xfrm>
              <a:off x="2977" y="3176"/>
              <a:ext cx="218" cy="5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3619" name="Line 662"/>
            <p:cNvSpPr>
              <a:spLocks noChangeShapeType="1"/>
            </p:cNvSpPr>
            <p:nvPr/>
          </p:nvSpPr>
          <p:spPr bwMode="auto">
            <a:xfrm flipH="1">
              <a:off x="3195" y="3007"/>
              <a:ext cx="217" cy="14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3615" name="Text Box 666"/>
          <p:cNvSpPr txBox="1">
            <a:spLocks noChangeArrowheads="1"/>
          </p:cNvSpPr>
          <p:nvPr/>
        </p:nvSpPr>
        <p:spPr bwMode="auto">
          <a:xfrm>
            <a:off x="139700" y="423545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Baseline</a:t>
            </a:r>
          </a:p>
        </p:txBody>
      </p:sp>
      <p:sp>
        <p:nvSpPr>
          <p:cNvPr id="193616" name="Text Box 667"/>
          <p:cNvSpPr txBox="1">
            <a:spLocks noChangeArrowheads="1"/>
          </p:cNvSpPr>
          <p:nvPr/>
        </p:nvSpPr>
        <p:spPr bwMode="auto">
          <a:xfrm>
            <a:off x="101600" y="5003800"/>
            <a:ext cx="1212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Dynamic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Warp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Formation</a:t>
            </a:r>
          </a:p>
        </p:txBody>
      </p:sp>
    </p:spTree>
    <p:extLst>
      <p:ext uri="{BB962C8B-B14F-4D97-AF65-F5344CB8AC3E}">
        <p14:creationId xmlns:p14="http://schemas.microsoft.com/office/powerpoint/2010/main" val="33821302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9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indefinite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1" dur="indefinite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indefinite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indefinite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7" dur="indefinite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indefinite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3" dur="indefinite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indefinite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indefinit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9" dur="indefinit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indefinit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8" dur="indefinite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9" dur="indefinite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0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1" dur="indefinite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2" dur="indefinite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7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3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9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4" dur="indefinite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5" dur="indefinite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46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 nodeType="clickPar">
                      <p:stCondLst>
                        <p:cond delay="indefinite"/>
                      </p:stCondLst>
                      <p:childTnLst>
                        <p:par>
                          <p:cTn id="4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0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1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 nodeType="clickPar">
                      <p:stCondLst>
                        <p:cond delay="indefinite"/>
                      </p:stCondLst>
                      <p:childTnLst>
                        <p:par>
                          <p:cTn id="4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Hardware Constraints Limit Flexibility of Warp Grouping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225B-37A2-47FA-86DD-DCAF631BB0AE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94564" name="Freeform 3"/>
          <p:cNvSpPr>
            <a:spLocks/>
          </p:cNvSpPr>
          <p:nvPr/>
        </p:nvSpPr>
        <p:spPr bwMode="auto">
          <a:xfrm>
            <a:off x="1477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565" name="Group 4"/>
          <p:cNvGrpSpPr>
            <a:grpSpLocks/>
          </p:cNvGrpSpPr>
          <p:nvPr/>
        </p:nvGrpSpPr>
        <p:grpSpPr bwMode="auto">
          <a:xfrm>
            <a:off x="1477963" y="5029200"/>
            <a:ext cx="993775" cy="76200"/>
            <a:chOff x="1536" y="2256"/>
            <a:chExt cx="626" cy="48"/>
          </a:xfrm>
        </p:grpSpPr>
        <p:sp>
          <p:nvSpPr>
            <p:cNvPr id="194729" name="Rectangle 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30" name="Freeform 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31" name="Line 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66" name="Group 8"/>
          <p:cNvGrpSpPr>
            <a:grpSpLocks/>
          </p:cNvGrpSpPr>
          <p:nvPr/>
        </p:nvGrpSpPr>
        <p:grpSpPr bwMode="auto">
          <a:xfrm>
            <a:off x="1477963" y="4267200"/>
            <a:ext cx="993775" cy="76200"/>
            <a:chOff x="1536" y="2256"/>
            <a:chExt cx="626" cy="48"/>
          </a:xfrm>
        </p:grpSpPr>
        <p:sp>
          <p:nvSpPr>
            <p:cNvPr id="194726" name="Rectangle 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27" name="Freeform 1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8" name="Line 1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67" name="Group 12"/>
          <p:cNvGrpSpPr>
            <a:grpSpLocks/>
          </p:cNvGrpSpPr>
          <p:nvPr/>
        </p:nvGrpSpPr>
        <p:grpSpPr bwMode="auto">
          <a:xfrm>
            <a:off x="1477963" y="4648200"/>
            <a:ext cx="993775" cy="76200"/>
            <a:chOff x="1536" y="2256"/>
            <a:chExt cx="626" cy="48"/>
          </a:xfrm>
        </p:grpSpPr>
        <p:sp>
          <p:nvSpPr>
            <p:cNvPr id="194723" name="Rectangle 1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24" name="Freeform 1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5" name="Line 1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568" name="Line 16"/>
          <p:cNvSpPr>
            <a:spLocks noChangeShapeType="1"/>
          </p:cNvSpPr>
          <p:nvPr/>
        </p:nvSpPr>
        <p:spPr bwMode="auto">
          <a:xfrm>
            <a:off x="2239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69" name="Line 17"/>
          <p:cNvSpPr>
            <a:spLocks noChangeShapeType="1"/>
          </p:cNvSpPr>
          <p:nvPr/>
        </p:nvSpPr>
        <p:spPr bwMode="auto">
          <a:xfrm>
            <a:off x="1630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70" name="Freeform 18"/>
          <p:cNvSpPr>
            <a:spLocks/>
          </p:cNvSpPr>
          <p:nvPr/>
        </p:nvSpPr>
        <p:spPr bwMode="auto">
          <a:xfrm flipV="1">
            <a:off x="1477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571" name="Group 19"/>
          <p:cNvGrpSpPr>
            <a:grpSpLocks/>
          </p:cNvGrpSpPr>
          <p:nvPr/>
        </p:nvGrpSpPr>
        <p:grpSpPr bwMode="auto">
          <a:xfrm flipV="1">
            <a:off x="1477963" y="1600200"/>
            <a:ext cx="993775" cy="76200"/>
            <a:chOff x="1536" y="2256"/>
            <a:chExt cx="626" cy="48"/>
          </a:xfrm>
        </p:grpSpPr>
        <p:sp>
          <p:nvSpPr>
            <p:cNvPr id="194720" name="Rectangle 2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21" name="Freeform 2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2" name="Line 2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72" name="Group 23"/>
          <p:cNvGrpSpPr>
            <a:grpSpLocks/>
          </p:cNvGrpSpPr>
          <p:nvPr/>
        </p:nvGrpSpPr>
        <p:grpSpPr bwMode="auto">
          <a:xfrm flipV="1">
            <a:off x="1477963" y="2362200"/>
            <a:ext cx="993775" cy="76200"/>
            <a:chOff x="1536" y="2256"/>
            <a:chExt cx="626" cy="48"/>
          </a:xfrm>
        </p:grpSpPr>
        <p:sp>
          <p:nvSpPr>
            <p:cNvPr id="194717" name="Rectangle 2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18" name="Freeform 2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9" name="Line 2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73" name="Group 27"/>
          <p:cNvGrpSpPr>
            <a:grpSpLocks/>
          </p:cNvGrpSpPr>
          <p:nvPr/>
        </p:nvGrpSpPr>
        <p:grpSpPr bwMode="auto">
          <a:xfrm flipV="1">
            <a:off x="1477963" y="1981200"/>
            <a:ext cx="993775" cy="76200"/>
            <a:chOff x="1536" y="2256"/>
            <a:chExt cx="626" cy="48"/>
          </a:xfrm>
        </p:grpSpPr>
        <p:sp>
          <p:nvSpPr>
            <p:cNvPr id="194714" name="Rectangle 2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15" name="Freeform 2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6" name="Line 3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574" name="Line 31"/>
          <p:cNvSpPr>
            <a:spLocks noChangeShapeType="1"/>
          </p:cNvSpPr>
          <p:nvPr/>
        </p:nvSpPr>
        <p:spPr bwMode="auto">
          <a:xfrm flipV="1">
            <a:off x="2239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75" name="Line 32"/>
          <p:cNvSpPr>
            <a:spLocks noChangeShapeType="1"/>
          </p:cNvSpPr>
          <p:nvPr/>
        </p:nvSpPr>
        <p:spPr bwMode="auto">
          <a:xfrm flipV="1">
            <a:off x="1630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76" name="Rectangle 33"/>
          <p:cNvSpPr>
            <a:spLocks noChangeArrowheads="1"/>
          </p:cNvSpPr>
          <p:nvPr/>
        </p:nvSpPr>
        <p:spPr bwMode="auto">
          <a:xfrm>
            <a:off x="1173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577" name="Freeform 34"/>
          <p:cNvSpPr>
            <a:spLocks/>
          </p:cNvSpPr>
          <p:nvPr/>
        </p:nvSpPr>
        <p:spPr bwMode="auto">
          <a:xfrm>
            <a:off x="1935163" y="38862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78" name="Freeform 35"/>
          <p:cNvSpPr>
            <a:spLocks/>
          </p:cNvSpPr>
          <p:nvPr/>
        </p:nvSpPr>
        <p:spPr bwMode="auto">
          <a:xfrm flipV="1">
            <a:off x="1935163" y="13716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79" name="Line 36"/>
          <p:cNvSpPr>
            <a:spLocks noChangeShapeType="1"/>
          </p:cNvSpPr>
          <p:nvPr/>
        </p:nvSpPr>
        <p:spPr bwMode="auto">
          <a:xfrm flipV="1">
            <a:off x="1249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80" name="Line 37"/>
          <p:cNvSpPr>
            <a:spLocks noChangeShapeType="1"/>
          </p:cNvSpPr>
          <p:nvPr/>
        </p:nvSpPr>
        <p:spPr bwMode="auto">
          <a:xfrm>
            <a:off x="1401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81" name="Freeform 38"/>
          <p:cNvSpPr>
            <a:spLocks/>
          </p:cNvSpPr>
          <p:nvPr/>
        </p:nvSpPr>
        <p:spPr bwMode="auto">
          <a:xfrm>
            <a:off x="3382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582" name="Group 39"/>
          <p:cNvGrpSpPr>
            <a:grpSpLocks/>
          </p:cNvGrpSpPr>
          <p:nvPr/>
        </p:nvGrpSpPr>
        <p:grpSpPr bwMode="auto">
          <a:xfrm>
            <a:off x="3382963" y="5029200"/>
            <a:ext cx="993775" cy="76200"/>
            <a:chOff x="1536" y="2256"/>
            <a:chExt cx="626" cy="48"/>
          </a:xfrm>
        </p:grpSpPr>
        <p:sp>
          <p:nvSpPr>
            <p:cNvPr id="194711" name="Rectangle 4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12" name="Freeform 4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3" name="Line 4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83" name="Group 43"/>
          <p:cNvGrpSpPr>
            <a:grpSpLocks/>
          </p:cNvGrpSpPr>
          <p:nvPr/>
        </p:nvGrpSpPr>
        <p:grpSpPr bwMode="auto">
          <a:xfrm>
            <a:off x="3382963" y="4267200"/>
            <a:ext cx="993775" cy="76200"/>
            <a:chOff x="1536" y="2256"/>
            <a:chExt cx="626" cy="48"/>
          </a:xfrm>
        </p:grpSpPr>
        <p:sp>
          <p:nvSpPr>
            <p:cNvPr id="194708" name="Rectangle 4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09" name="Freeform 4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0" name="Line 4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84" name="Group 47"/>
          <p:cNvGrpSpPr>
            <a:grpSpLocks/>
          </p:cNvGrpSpPr>
          <p:nvPr/>
        </p:nvGrpSpPr>
        <p:grpSpPr bwMode="auto">
          <a:xfrm>
            <a:off x="3382963" y="4648200"/>
            <a:ext cx="993775" cy="76200"/>
            <a:chOff x="1536" y="2256"/>
            <a:chExt cx="626" cy="48"/>
          </a:xfrm>
        </p:grpSpPr>
        <p:sp>
          <p:nvSpPr>
            <p:cNvPr id="194705" name="Rectangle 4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06" name="Freeform 4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7" name="Line 5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585" name="Line 51"/>
          <p:cNvSpPr>
            <a:spLocks noChangeShapeType="1"/>
          </p:cNvSpPr>
          <p:nvPr/>
        </p:nvSpPr>
        <p:spPr bwMode="auto">
          <a:xfrm>
            <a:off x="4144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86" name="Line 52"/>
          <p:cNvSpPr>
            <a:spLocks noChangeShapeType="1"/>
          </p:cNvSpPr>
          <p:nvPr/>
        </p:nvSpPr>
        <p:spPr bwMode="auto">
          <a:xfrm>
            <a:off x="3535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87" name="Freeform 53"/>
          <p:cNvSpPr>
            <a:spLocks/>
          </p:cNvSpPr>
          <p:nvPr/>
        </p:nvSpPr>
        <p:spPr bwMode="auto">
          <a:xfrm flipV="1">
            <a:off x="3382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588" name="Group 54"/>
          <p:cNvGrpSpPr>
            <a:grpSpLocks/>
          </p:cNvGrpSpPr>
          <p:nvPr/>
        </p:nvGrpSpPr>
        <p:grpSpPr bwMode="auto">
          <a:xfrm flipV="1">
            <a:off x="3382963" y="1600200"/>
            <a:ext cx="993775" cy="76200"/>
            <a:chOff x="1536" y="2256"/>
            <a:chExt cx="626" cy="48"/>
          </a:xfrm>
        </p:grpSpPr>
        <p:sp>
          <p:nvSpPr>
            <p:cNvPr id="194702" name="Rectangle 5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03" name="Freeform 5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4" name="Line 5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89" name="Group 58"/>
          <p:cNvGrpSpPr>
            <a:grpSpLocks/>
          </p:cNvGrpSpPr>
          <p:nvPr/>
        </p:nvGrpSpPr>
        <p:grpSpPr bwMode="auto">
          <a:xfrm flipV="1">
            <a:off x="3382963" y="2362200"/>
            <a:ext cx="993775" cy="76200"/>
            <a:chOff x="1536" y="2256"/>
            <a:chExt cx="626" cy="48"/>
          </a:xfrm>
        </p:grpSpPr>
        <p:sp>
          <p:nvSpPr>
            <p:cNvPr id="194699" name="Rectangle 5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700" name="Freeform 6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1" name="Line 6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590" name="Group 62"/>
          <p:cNvGrpSpPr>
            <a:grpSpLocks/>
          </p:cNvGrpSpPr>
          <p:nvPr/>
        </p:nvGrpSpPr>
        <p:grpSpPr bwMode="auto">
          <a:xfrm flipV="1">
            <a:off x="3382963" y="1981200"/>
            <a:ext cx="993775" cy="76200"/>
            <a:chOff x="1536" y="2256"/>
            <a:chExt cx="626" cy="48"/>
          </a:xfrm>
        </p:grpSpPr>
        <p:sp>
          <p:nvSpPr>
            <p:cNvPr id="194696" name="Rectangle 6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97" name="Freeform 6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8" name="Line 6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591" name="Line 66"/>
          <p:cNvSpPr>
            <a:spLocks noChangeShapeType="1"/>
          </p:cNvSpPr>
          <p:nvPr/>
        </p:nvSpPr>
        <p:spPr bwMode="auto">
          <a:xfrm flipV="1">
            <a:off x="4144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92" name="Line 67"/>
          <p:cNvSpPr>
            <a:spLocks noChangeShapeType="1"/>
          </p:cNvSpPr>
          <p:nvPr/>
        </p:nvSpPr>
        <p:spPr bwMode="auto">
          <a:xfrm flipV="1">
            <a:off x="3535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93" name="Rectangle 68"/>
          <p:cNvSpPr>
            <a:spLocks noChangeArrowheads="1"/>
          </p:cNvSpPr>
          <p:nvPr/>
        </p:nvSpPr>
        <p:spPr bwMode="auto">
          <a:xfrm>
            <a:off x="3078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594" name="Freeform 69"/>
          <p:cNvSpPr>
            <a:spLocks/>
          </p:cNvSpPr>
          <p:nvPr/>
        </p:nvSpPr>
        <p:spPr bwMode="auto">
          <a:xfrm>
            <a:off x="3840163" y="38862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5" name="Freeform 70"/>
          <p:cNvSpPr>
            <a:spLocks/>
          </p:cNvSpPr>
          <p:nvPr/>
        </p:nvSpPr>
        <p:spPr bwMode="auto">
          <a:xfrm flipV="1">
            <a:off x="3840163" y="13716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6" name="Line 71"/>
          <p:cNvSpPr>
            <a:spLocks noChangeShapeType="1"/>
          </p:cNvSpPr>
          <p:nvPr/>
        </p:nvSpPr>
        <p:spPr bwMode="auto">
          <a:xfrm flipV="1">
            <a:off x="3154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97" name="Line 72"/>
          <p:cNvSpPr>
            <a:spLocks noChangeShapeType="1"/>
          </p:cNvSpPr>
          <p:nvPr/>
        </p:nvSpPr>
        <p:spPr bwMode="auto">
          <a:xfrm>
            <a:off x="3306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98" name="Freeform 73"/>
          <p:cNvSpPr>
            <a:spLocks/>
          </p:cNvSpPr>
          <p:nvPr/>
        </p:nvSpPr>
        <p:spPr bwMode="auto">
          <a:xfrm>
            <a:off x="5287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599" name="Group 74"/>
          <p:cNvGrpSpPr>
            <a:grpSpLocks/>
          </p:cNvGrpSpPr>
          <p:nvPr/>
        </p:nvGrpSpPr>
        <p:grpSpPr bwMode="auto">
          <a:xfrm>
            <a:off x="5287963" y="5029200"/>
            <a:ext cx="993775" cy="76200"/>
            <a:chOff x="1536" y="2256"/>
            <a:chExt cx="626" cy="48"/>
          </a:xfrm>
        </p:grpSpPr>
        <p:sp>
          <p:nvSpPr>
            <p:cNvPr id="194693" name="Rectangle 7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94" name="Freeform 7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5" name="Line 7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00" name="Group 78"/>
          <p:cNvGrpSpPr>
            <a:grpSpLocks/>
          </p:cNvGrpSpPr>
          <p:nvPr/>
        </p:nvGrpSpPr>
        <p:grpSpPr bwMode="auto">
          <a:xfrm>
            <a:off x="5287963" y="4267200"/>
            <a:ext cx="993775" cy="76200"/>
            <a:chOff x="1536" y="2256"/>
            <a:chExt cx="626" cy="48"/>
          </a:xfrm>
        </p:grpSpPr>
        <p:sp>
          <p:nvSpPr>
            <p:cNvPr id="194690" name="Rectangle 7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91" name="Freeform 8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2" name="Line 8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01" name="Group 82"/>
          <p:cNvGrpSpPr>
            <a:grpSpLocks/>
          </p:cNvGrpSpPr>
          <p:nvPr/>
        </p:nvGrpSpPr>
        <p:grpSpPr bwMode="auto">
          <a:xfrm>
            <a:off x="5287963" y="4648200"/>
            <a:ext cx="993775" cy="76200"/>
            <a:chOff x="1536" y="2256"/>
            <a:chExt cx="626" cy="48"/>
          </a:xfrm>
        </p:grpSpPr>
        <p:sp>
          <p:nvSpPr>
            <p:cNvPr id="194687" name="Rectangle 8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88" name="Freeform 8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9" name="Line 8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02" name="Line 86"/>
          <p:cNvSpPr>
            <a:spLocks noChangeShapeType="1"/>
          </p:cNvSpPr>
          <p:nvPr/>
        </p:nvSpPr>
        <p:spPr bwMode="auto">
          <a:xfrm>
            <a:off x="6049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3" name="Line 87"/>
          <p:cNvSpPr>
            <a:spLocks noChangeShapeType="1"/>
          </p:cNvSpPr>
          <p:nvPr/>
        </p:nvSpPr>
        <p:spPr bwMode="auto">
          <a:xfrm>
            <a:off x="5440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4" name="Freeform 88"/>
          <p:cNvSpPr>
            <a:spLocks/>
          </p:cNvSpPr>
          <p:nvPr/>
        </p:nvSpPr>
        <p:spPr bwMode="auto">
          <a:xfrm flipV="1">
            <a:off x="5287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05" name="Group 89"/>
          <p:cNvGrpSpPr>
            <a:grpSpLocks/>
          </p:cNvGrpSpPr>
          <p:nvPr/>
        </p:nvGrpSpPr>
        <p:grpSpPr bwMode="auto">
          <a:xfrm flipV="1">
            <a:off x="5287963" y="1600200"/>
            <a:ext cx="993775" cy="76200"/>
            <a:chOff x="1536" y="2256"/>
            <a:chExt cx="626" cy="48"/>
          </a:xfrm>
        </p:grpSpPr>
        <p:sp>
          <p:nvSpPr>
            <p:cNvPr id="194684" name="Rectangle 9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85" name="Freeform 9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6" name="Line 9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06" name="Group 93"/>
          <p:cNvGrpSpPr>
            <a:grpSpLocks/>
          </p:cNvGrpSpPr>
          <p:nvPr/>
        </p:nvGrpSpPr>
        <p:grpSpPr bwMode="auto">
          <a:xfrm flipV="1">
            <a:off x="5287963" y="2362200"/>
            <a:ext cx="993775" cy="76200"/>
            <a:chOff x="1536" y="2256"/>
            <a:chExt cx="626" cy="48"/>
          </a:xfrm>
        </p:grpSpPr>
        <p:sp>
          <p:nvSpPr>
            <p:cNvPr id="194681" name="Rectangle 9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82" name="Freeform 9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3" name="Line 9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07" name="Group 97"/>
          <p:cNvGrpSpPr>
            <a:grpSpLocks/>
          </p:cNvGrpSpPr>
          <p:nvPr/>
        </p:nvGrpSpPr>
        <p:grpSpPr bwMode="auto">
          <a:xfrm flipV="1">
            <a:off x="5287963" y="1981200"/>
            <a:ext cx="993775" cy="76200"/>
            <a:chOff x="1536" y="2256"/>
            <a:chExt cx="626" cy="48"/>
          </a:xfrm>
        </p:grpSpPr>
        <p:sp>
          <p:nvSpPr>
            <p:cNvPr id="194678" name="Rectangle 9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79" name="Freeform 9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0" name="Line 10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08" name="Line 101"/>
          <p:cNvSpPr>
            <a:spLocks noChangeShapeType="1"/>
          </p:cNvSpPr>
          <p:nvPr/>
        </p:nvSpPr>
        <p:spPr bwMode="auto">
          <a:xfrm flipV="1">
            <a:off x="6049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9" name="Line 102"/>
          <p:cNvSpPr>
            <a:spLocks noChangeShapeType="1"/>
          </p:cNvSpPr>
          <p:nvPr/>
        </p:nvSpPr>
        <p:spPr bwMode="auto">
          <a:xfrm flipV="1">
            <a:off x="5440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0" name="Rectangle 103"/>
          <p:cNvSpPr>
            <a:spLocks noChangeArrowheads="1"/>
          </p:cNvSpPr>
          <p:nvPr/>
        </p:nvSpPr>
        <p:spPr bwMode="auto">
          <a:xfrm>
            <a:off x="4983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11" name="Freeform 104"/>
          <p:cNvSpPr>
            <a:spLocks/>
          </p:cNvSpPr>
          <p:nvPr/>
        </p:nvSpPr>
        <p:spPr bwMode="auto">
          <a:xfrm>
            <a:off x="5745163" y="38862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12" name="Freeform 105"/>
          <p:cNvSpPr>
            <a:spLocks/>
          </p:cNvSpPr>
          <p:nvPr/>
        </p:nvSpPr>
        <p:spPr bwMode="auto">
          <a:xfrm flipV="1">
            <a:off x="5745163" y="13716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13" name="Line 106"/>
          <p:cNvSpPr>
            <a:spLocks noChangeShapeType="1"/>
          </p:cNvSpPr>
          <p:nvPr/>
        </p:nvSpPr>
        <p:spPr bwMode="auto">
          <a:xfrm flipV="1">
            <a:off x="5059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4" name="Line 107"/>
          <p:cNvSpPr>
            <a:spLocks noChangeShapeType="1"/>
          </p:cNvSpPr>
          <p:nvPr/>
        </p:nvSpPr>
        <p:spPr bwMode="auto">
          <a:xfrm>
            <a:off x="5211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5" name="Freeform 108"/>
          <p:cNvSpPr>
            <a:spLocks/>
          </p:cNvSpPr>
          <p:nvPr/>
        </p:nvSpPr>
        <p:spPr bwMode="auto">
          <a:xfrm>
            <a:off x="7192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16" name="Group 109"/>
          <p:cNvGrpSpPr>
            <a:grpSpLocks/>
          </p:cNvGrpSpPr>
          <p:nvPr/>
        </p:nvGrpSpPr>
        <p:grpSpPr bwMode="auto">
          <a:xfrm>
            <a:off x="7192963" y="5029200"/>
            <a:ext cx="993775" cy="76200"/>
            <a:chOff x="1536" y="2256"/>
            <a:chExt cx="626" cy="48"/>
          </a:xfrm>
        </p:grpSpPr>
        <p:sp>
          <p:nvSpPr>
            <p:cNvPr id="194675" name="Rectangle 1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76" name="Freeform 1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7" name="Line 1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17" name="Group 113"/>
          <p:cNvGrpSpPr>
            <a:grpSpLocks/>
          </p:cNvGrpSpPr>
          <p:nvPr/>
        </p:nvGrpSpPr>
        <p:grpSpPr bwMode="auto">
          <a:xfrm>
            <a:off x="7192963" y="4267200"/>
            <a:ext cx="993775" cy="76200"/>
            <a:chOff x="1536" y="2256"/>
            <a:chExt cx="626" cy="48"/>
          </a:xfrm>
        </p:grpSpPr>
        <p:sp>
          <p:nvSpPr>
            <p:cNvPr id="194672" name="Rectangle 1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73" name="Freeform 1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4" name="Line 1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18" name="Group 117"/>
          <p:cNvGrpSpPr>
            <a:grpSpLocks/>
          </p:cNvGrpSpPr>
          <p:nvPr/>
        </p:nvGrpSpPr>
        <p:grpSpPr bwMode="auto">
          <a:xfrm>
            <a:off x="7192963" y="4648200"/>
            <a:ext cx="993775" cy="76200"/>
            <a:chOff x="1536" y="2256"/>
            <a:chExt cx="626" cy="48"/>
          </a:xfrm>
        </p:grpSpPr>
        <p:sp>
          <p:nvSpPr>
            <p:cNvPr id="194669" name="Rectangle 11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70" name="Freeform 11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1" name="Line 12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19" name="Line 121"/>
          <p:cNvSpPr>
            <a:spLocks noChangeShapeType="1"/>
          </p:cNvSpPr>
          <p:nvPr/>
        </p:nvSpPr>
        <p:spPr bwMode="auto">
          <a:xfrm>
            <a:off x="7954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20" name="Line 122"/>
          <p:cNvSpPr>
            <a:spLocks noChangeShapeType="1"/>
          </p:cNvSpPr>
          <p:nvPr/>
        </p:nvSpPr>
        <p:spPr bwMode="auto">
          <a:xfrm>
            <a:off x="7345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21" name="Freeform 123"/>
          <p:cNvSpPr>
            <a:spLocks/>
          </p:cNvSpPr>
          <p:nvPr/>
        </p:nvSpPr>
        <p:spPr bwMode="auto">
          <a:xfrm flipV="1">
            <a:off x="7192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0 h 672"/>
              <a:gd name="T8" fmla="*/ 2147483646 w 576"/>
              <a:gd name="T9" fmla="*/ 0 h 672"/>
              <a:gd name="T10" fmla="*/ 2147483646 w 576"/>
              <a:gd name="T11" fmla="*/ 2147483646 h 672"/>
              <a:gd name="T12" fmla="*/ 2147483646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22" name="Group 124"/>
          <p:cNvGrpSpPr>
            <a:grpSpLocks/>
          </p:cNvGrpSpPr>
          <p:nvPr/>
        </p:nvGrpSpPr>
        <p:grpSpPr bwMode="auto">
          <a:xfrm flipV="1">
            <a:off x="7192963" y="1600200"/>
            <a:ext cx="993775" cy="76200"/>
            <a:chOff x="1536" y="2256"/>
            <a:chExt cx="626" cy="48"/>
          </a:xfrm>
        </p:grpSpPr>
        <p:sp>
          <p:nvSpPr>
            <p:cNvPr id="194666" name="Rectangle 1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67" name="Freeform 1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8" name="Line 1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23" name="Group 128"/>
          <p:cNvGrpSpPr>
            <a:grpSpLocks/>
          </p:cNvGrpSpPr>
          <p:nvPr/>
        </p:nvGrpSpPr>
        <p:grpSpPr bwMode="auto">
          <a:xfrm flipV="1">
            <a:off x="7192963" y="2362200"/>
            <a:ext cx="993775" cy="76200"/>
            <a:chOff x="1536" y="2256"/>
            <a:chExt cx="626" cy="48"/>
          </a:xfrm>
        </p:grpSpPr>
        <p:sp>
          <p:nvSpPr>
            <p:cNvPr id="194663" name="Rectangle 1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64" name="Freeform 1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5" name="Line 1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24" name="Group 132"/>
          <p:cNvGrpSpPr>
            <a:grpSpLocks/>
          </p:cNvGrpSpPr>
          <p:nvPr/>
        </p:nvGrpSpPr>
        <p:grpSpPr bwMode="auto">
          <a:xfrm flipV="1">
            <a:off x="7192963" y="1981200"/>
            <a:ext cx="993775" cy="76200"/>
            <a:chOff x="1536" y="2256"/>
            <a:chExt cx="626" cy="48"/>
          </a:xfrm>
        </p:grpSpPr>
        <p:sp>
          <p:nvSpPr>
            <p:cNvPr id="194660" name="Rectangle 1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61" name="Freeform 1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2" name="Line 1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25" name="Line 136"/>
          <p:cNvSpPr>
            <a:spLocks noChangeShapeType="1"/>
          </p:cNvSpPr>
          <p:nvPr/>
        </p:nvSpPr>
        <p:spPr bwMode="auto">
          <a:xfrm flipV="1">
            <a:off x="7954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26" name="Line 137"/>
          <p:cNvSpPr>
            <a:spLocks noChangeShapeType="1"/>
          </p:cNvSpPr>
          <p:nvPr/>
        </p:nvSpPr>
        <p:spPr bwMode="auto">
          <a:xfrm flipV="1">
            <a:off x="7345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27" name="Rectangle 138"/>
          <p:cNvSpPr>
            <a:spLocks noChangeArrowheads="1"/>
          </p:cNvSpPr>
          <p:nvPr/>
        </p:nvSpPr>
        <p:spPr bwMode="auto">
          <a:xfrm>
            <a:off x="6888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28" name="Freeform 139"/>
          <p:cNvSpPr>
            <a:spLocks/>
          </p:cNvSpPr>
          <p:nvPr/>
        </p:nvSpPr>
        <p:spPr bwMode="auto">
          <a:xfrm>
            <a:off x="7650163" y="38862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9" name="Freeform 140"/>
          <p:cNvSpPr>
            <a:spLocks/>
          </p:cNvSpPr>
          <p:nvPr/>
        </p:nvSpPr>
        <p:spPr bwMode="auto">
          <a:xfrm flipV="1">
            <a:off x="7650163" y="1371600"/>
            <a:ext cx="685800" cy="1447800"/>
          </a:xfrm>
          <a:custGeom>
            <a:avLst/>
            <a:gdLst>
              <a:gd name="T0" fmla="*/ 0 w 432"/>
              <a:gd name="T1" fmla="*/ 2147483646 h 912"/>
              <a:gd name="T2" fmla="*/ 0 w 432"/>
              <a:gd name="T3" fmla="*/ 2147483646 h 912"/>
              <a:gd name="T4" fmla="*/ 2147483646 w 432"/>
              <a:gd name="T5" fmla="*/ 2147483646 h 912"/>
              <a:gd name="T6" fmla="*/ 2147483646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0" name="Line 141"/>
          <p:cNvSpPr>
            <a:spLocks noChangeShapeType="1"/>
          </p:cNvSpPr>
          <p:nvPr/>
        </p:nvSpPr>
        <p:spPr bwMode="auto">
          <a:xfrm flipV="1">
            <a:off x="6964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31" name="Line 142"/>
          <p:cNvSpPr>
            <a:spLocks noChangeShapeType="1"/>
          </p:cNvSpPr>
          <p:nvPr/>
        </p:nvSpPr>
        <p:spPr bwMode="auto">
          <a:xfrm>
            <a:off x="7116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4632" name="Group 143"/>
          <p:cNvGrpSpPr>
            <a:grpSpLocks/>
          </p:cNvGrpSpPr>
          <p:nvPr/>
        </p:nvGrpSpPr>
        <p:grpSpPr bwMode="auto">
          <a:xfrm>
            <a:off x="-44450" y="1143000"/>
            <a:ext cx="2894013" cy="4495800"/>
            <a:chOff x="193" y="816"/>
            <a:chExt cx="1823" cy="2832"/>
          </a:xfrm>
        </p:grpSpPr>
        <p:sp>
          <p:nvSpPr>
            <p:cNvPr id="194657" name="AutoShape 144"/>
            <p:cNvSpPr>
              <a:spLocks noChangeArrowheads="1"/>
            </p:cNvSpPr>
            <p:nvPr/>
          </p:nvSpPr>
          <p:spPr bwMode="auto">
            <a:xfrm>
              <a:off x="864" y="816"/>
              <a:ext cx="1152" cy="27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58" name="Line 145"/>
            <p:cNvSpPr>
              <a:spLocks noChangeShapeType="1"/>
            </p:cNvSpPr>
            <p:nvPr/>
          </p:nvSpPr>
          <p:spPr bwMode="auto">
            <a:xfrm flipH="1">
              <a:off x="576" y="3312"/>
              <a:ext cx="286" cy="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9" name="Text Box 146"/>
            <p:cNvSpPr txBox="1">
              <a:spLocks noChangeArrowheads="1"/>
            </p:cNvSpPr>
            <p:nvPr/>
          </p:nvSpPr>
          <p:spPr bwMode="auto">
            <a:xfrm>
              <a:off x="193" y="341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i="1">
                  <a:solidFill>
                    <a:srgbClr val="996600"/>
                  </a:solidFill>
                  <a:latin typeface="Verdana" panose="020B0604030504040204" pitchFamily="34" charset="0"/>
                  <a:ea typeface="Gulim" pitchFamily="34" charset="-127"/>
                </a:rPr>
                <a:t>Lane</a:t>
              </a:r>
            </a:p>
          </p:txBody>
        </p:sp>
      </p:grpSp>
      <p:grpSp>
        <p:nvGrpSpPr>
          <p:cNvPr id="194633" name="Group 147"/>
          <p:cNvGrpSpPr>
            <a:grpSpLocks/>
          </p:cNvGrpSpPr>
          <p:nvPr/>
        </p:nvGrpSpPr>
        <p:grpSpPr bwMode="auto">
          <a:xfrm>
            <a:off x="1173163" y="852488"/>
            <a:ext cx="7391400" cy="1814512"/>
            <a:chOff x="960" y="633"/>
            <a:chExt cx="4656" cy="1143"/>
          </a:xfrm>
        </p:grpSpPr>
        <p:sp>
          <p:nvSpPr>
            <p:cNvPr id="194654" name="AutoShape 148"/>
            <p:cNvSpPr>
              <a:spLocks noChangeArrowheads="1"/>
            </p:cNvSpPr>
            <p:nvPr/>
          </p:nvSpPr>
          <p:spPr bwMode="auto">
            <a:xfrm>
              <a:off x="960" y="912"/>
              <a:ext cx="4656" cy="8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4655" name="Line 149"/>
            <p:cNvSpPr>
              <a:spLocks noChangeShapeType="1"/>
            </p:cNvSpPr>
            <p:nvPr/>
          </p:nvSpPr>
          <p:spPr bwMode="auto">
            <a:xfrm flipV="1">
              <a:off x="3504" y="768"/>
              <a:ext cx="24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6" name="Text Box 150"/>
            <p:cNvSpPr txBox="1">
              <a:spLocks noChangeArrowheads="1"/>
            </p:cNvSpPr>
            <p:nvPr/>
          </p:nvSpPr>
          <p:spPr bwMode="auto">
            <a:xfrm>
              <a:off x="3736" y="633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i="1">
                  <a:solidFill>
                    <a:srgbClr val="CC9900"/>
                  </a:solidFill>
                  <a:latin typeface="Verdana" panose="020B0604030504040204" pitchFamily="34" charset="0"/>
                  <a:ea typeface="Gulim" pitchFamily="34" charset="-127"/>
                </a:rPr>
                <a:t>Functional Unit</a:t>
              </a:r>
            </a:p>
          </p:txBody>
        </p:sp>
      </p:grpSp>
      <p:sp>
        <p:nvSpPr>
          <p:cNvPr id="194634" name="Text Box 151"/>
          <p:cNvSpPr txBox="1">
            <a:spLocks noChangeArrowheads="1"/>
          </p:cNvSpPr>
          <p:nvPr/>
        </p:nvSpPr>
        <p:spPr bwMode="auto">
          <a:xfrm>
            <a:off x="-26988" y="2209800"/>
            <a:ext cx="1198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600" i="1">
              <a:solidFill>
                <a:srgbClr val="0000FF"/>
              </a:solidFill>
              <a:latin typeface="Verdana" panose="020B0604030504040204" pitchFamily="34" charset="0"/>
              <a:ea typeface="Gulim" pitchFamily="34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i="1">
                <a:solidFill>
                  <a:srgbClr val="0000FF"/>
                </a:solidFill>
                <a:latin typeface="Verdana" panose="020B0604030504040204" pitchFamily="34" charset="0"/>
                <a:ea typeface="Gulim" pitchFamily="34" charset="-127"/>
              </a:rPr>
              <a:t>Registers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i="1">
                <a:solidFill>
                  <a:srgbClr val="0000FF"/>
                </a:solidFill>
                <a:latin typeface="Verdana" panose="020B0604030504040204" pitchFamily="34" charset="0"/>
                <a:ea typeface="Gulim" pitchFamily="34" charset="-127"/>
              </a:rPr>
              <a:t>for each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i="1">
                <a:solidFill>
                  <a:srgbClr val="0000FF"/>
                </a:solidFill>
                <a:latin typeface="Verdana" panose="020B0604030504040204" pitchFamily="34" charset="0"/>
                <a:ea typeface="Gulim" pitchFamily="34" charset="-127"/>
              </a:rPr>
              <a:t>Thread</a:t>
            </a:r>
          </a:p>
        </p:txBody>
      </p:sp>
      <p:sp>
        <p:nvSpPr>
          <p:cNvPr id="194635" name="Line 152"/>
          <p:cNvSpPr>
            <a:spLocks noChangeShapeType="1"/>
          </p:cNvSpPr>
          <p:nvPr/>
        </p:nvSpPr>
        <p:spPr bwMode="auto">
          <a:xfrm flipH="1" flipV="1">
            <a:off x="676275" y="3233738"/>
            <a:ext cx="496888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6" name="Rectangle 153"/>
          <p:cNvSpPr>
            <a:spLocks noChangeArrowheads="1"/>
          </p:cNvSpPr>
          <p:nvPr/>
        </p:nvSpPr>
        <p:spPr bwMode="auto">
          <a:xfrm>
            <a:off x="1096963" y="5867400"/>
            <a:ext cx="7315200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Memory Subsystem</a:t>
            </a:r>
          </a:p>
        </p:txBody>
      </p:sp>
      <p:sp>
        <p:nvSpPr>
          <p:cNvPr id="194637" name="Text Box 154"/>
          <p:cNvSpPr txBox="1">
            <a:spLocks noChangeArrowheads="1"/>
          </p:cNvSpPr>
          <p:nvPr/>
        </p:nvSpPr>
        <p:spPr bwMode="auto">
          <a:xfrm>
            <a:off x="1325563" y="2919413"/>
            <a:ext cx="1341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Registers for thread IDs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0, 4, 8, …</a:t>
            </a:r>
          </a:p>
        </p:txBody>
      </p:sp>
      <p:sp>
        <p:nvSpPr>
          <p:cNvPr id="194638" name="Text Box 155"/>
          <p:cNvSpPr txBox="1">
            <a:spLocks noChangeArrowheads="1"/>
          </p:cNvSpPr>
          <p:nvPr/>
        </p:nvSpPr>
        <p:spPr bwMode="auto">
          <a:xfrm>
            <a:off x="3230563" y="2971800"/>
            <a:ext cx="1570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Registers for thread IDs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1, 5, 9, …</a:t>
            </a:r>
          </a:p>
        </p:txBody>
      </p:sp>
      <p:sp>
        <p:nvSpPr>
          <p:cNvPr id="194639" name="Text Box 156"/>
          <p:cNvSpPr txBox="1">
            <a:spLocks noChangeArrowheads="1"/>
          </p:cNvSpPr>
          <p:nvPr/>
        </p:nvSpPr>
        <p:spPr bwMode="auto">
          <a:xfrm>
            <a:off x="5135563" y="2971800"/>
            <a:ext cx="14176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Registers for thread IDs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2, 6, 10, …</a:t>
            </a:r>
          </a:p>
        </p:txBody>
      </p:sp>
      <p:sp>
        <p:nvSpPr>
          <p:cNvPr id="194640" name="Text Box 157"/>
          <p:cNvSpPr txBox="1">
            <a:spLocks noChangeArrowheads="1"/>
          </p:cNvSpPr>
          <p:nvPr/>
        </p:nvSpPr>
        <p:spPr bwMode="auto">
          <a:xfrm>
            <a:off x="7040563" y="2981325"/>
            <a:ext cx="14176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Registers for thread IDs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Verdana" panose="020B0604030504040204" pitchFamily="34" charset="0"/>
                <a:ea typeface="Gulim" pitchFamily="34" charset="-127"/>
              </a:rPr>
              <a:t>3, 7, 11, …</a:t>
            </a:r>
          </a:p>
        </p:txBody>
      </p:sp>
      <p:sp>
        <p:nvSpPr>
          <p:cNvPr id="194641" name="Rectangle 68"/>
          <p:cNvSpPr>
            <a:spLocks noChangeArrowheads="1"/>
          </p:cNvSpPr>
          <p:nvPr/>
        </p:nvSpPr>
        <p:spPr bwMode="auto">
          <a:xfrm>
            <a:off x="31242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2" name="Rectangle 68"/>
          <p:cNvSpPr>
            <a:spLocks noChangeArrowheads="1"/>
          </p:cNvSpPr>
          <p:nvPr/>
        </p:nvSpPr>
        <p:spPr bwMode="auto">
          <a:xfrm>
            <a:off x="32004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3" name="Rectangle 68"/>
          <p:cNvSpPr>
            <a:spLocks noChangeArrowheads="1"/>
          </p:cNvSpPr>
          <p:nvPr/>
        </p:nvSpPr>
        <p:spPr bwMode="auto">
          <a:xfrm>
            <a:off x="32766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4" name="Rectangle 103"/>
          <p:cNvSpPr>
            <a:spLocks noChangeArrowheads="1"/>
          </p:cNvSpPr>
          <p:nvPr/>
        </p:nvSpPr>
        <p:spPr bwMode="auto">
          <a:xfrm>
            <a:off x="50292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5" name="Rectangle 103"/>
          <p:cNvSpPr>
            <a:spLocks noChangeArrowheads="1"/>
          </p:cNvSpPr>
          <p:nvPr/>
        </p:nvSpPr>
        <p:spPr bwMode="auto">
          <a:xfrm>
            <a:off x="51054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6" name="Rectangle 103"/>
          <p:cNvSpPr>
            <a:spLocks noChangeArrowheads="1"/>
          </p:cNvSpPr>
          <p:nvPr/>
        </p:nvSpPr>
        <p:spPr bwMode="auto">
          <a:xfrm>
            <a:off x="51816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7" name="Rectangle 103"/>
          <p:cNvSpPr>
            <a:spLocks noChangeArrowheads="1"/>
          </p:cNvSpPr>
          <p:nvPr/>
        </p:nvSpPr>
        <p:spPr bwMode="auto">
          <a:xfrm>
            <a:off x="69342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8" name="Rectangle 103"/>
          <p:cNvSpPr>
            <a:spLocks noChangeArrowheads="1"/>
          </p:cNvSpPr>
          <p:nvPr/>
        </p:nvSpPr>
        <p:spPr bwMode="auto">
          <a:xfrm>
            <a:off x="70104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49" name="Rectangle 103"/>
          <p:cNvSpPr>
            <a:spLocks noChangeArrowheads="1"/>
          </p:cNvSpPr>
          <p:nvPr/>
        </p:nvSpPr>
        <p:spPr bwMode="auto">
          <a:xfrm>
            <a:off x="70866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50" name="Rectangle 33"/>
          <p:cNvSpPr>
            <a:spLocks noChangeArrowheads="1"/>
          </p:cNvSpPr>
          <p:nvPr/>
        </p:nvSpPr>
        <p:spPr bwMode="auto">
          <a:xfrm>
            <a:off x="12192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51" name="Rectangle 33"/>
          <p:cNvSpPr>
            <a:spLocks noChangeArrowheads="1"/>
          </p:cNvSpPr>
          <p:nvPr/>
        </p:nvSpPr>
        <p:spPr bwMode="auto">
          <a:xfrm>
            <a:off x="12954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652" name="Rectangle 33"/>
          <p:cNvSpPr>
            <a:spLocks noChangeArrowheads="1"/>
          </p:cNvSpPr>
          <p:nvPr/>
        </p:nvSpPr>
        <p:spPr bwMode="auto">
          <a:xfrm>
            <a:off x="1371600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00200" y="4343400"/>
            <a:ext cx="580231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Can you move any thread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flexibly to any lane?</a:t>
            </a:r>
          </a:p>
        </p:txBody>
      </p:sp>
    </p:spTree>
    <p:extLst>
      <p:ext uri="{BB962C8B-B14F-4D97-AF65-F5344CB8AC3E}">
        <p14:creationId xmlns:p14="http://schemas.microsoft.com/office/powerpoint/2010/main" val="20243532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When You Group Threads Dynamically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存储器访问如何处理？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固定模式的存储器访问相对简单，当动态构成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时，使得访问模式具有随机性，使得问题变得复杂。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降低存储器访问的局部性</a:t>
            </a:r>
            <a:endParaRPr lang="en-US" altLang="zh-CN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导致存储器带宽利用率的下降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3AE7-E09E-481C-A230-8D7D9642DDF3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4388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About Memory Divergence?</a:t>
            </a:r>
          </a:p>
        </p:txBody>
      </p:sp>
      <p:sp>
        <p:nvSpPr>
          <p:cNvPr id="196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现代</a:t>
            </a:r>
            <a:r>
              <a:rPr lang="en-US" altLang="zh-CN" dirty="0" smtClean="0"/>
              <a:t> GPUs </a:t>
            </a:r>
            <a:r>
              <a:rPr lang="zh-CN" altLang="en-US" dirty="0" smtClean="0"/>
              <a:t>包括高速缓存，减少对存储器的访问</a:t>
            </a:r>
            <a:endParaRPr lang="en-US" altLang="zh-CN" dirty="0" smtClean="0"/>
          </a:p>
          <a:p>
            <a:r>
              <a:rPr lang="en-US" altLang="zh-CN" dirty="0" smtClean="0"/>
              <a:t>Ideally: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中的所有线程的存储器访问都命中</a:t>
            </a:r>
            <a:r>
              <a:rPr lang="en-US" altLang="zh-CN" dirty="0" smtClean="0"/>
              <a:t> (</a:t>
            </a:r>
            <a:r>
              <a:rPr lang="zh-CN" altLang="en-US" dirty="0" smtClean="0"/>
              <a:t>互相没有冲突）</a:t>
            </a:r>
            <a:endParaRPr lang="en-US" altLang="zh-CN" dirty="0" smtClean="0"/>
          </a:p>
          <a:p>
            <a:r>
              <a:rPr lang="en-US" altLang="zh-CN" dirty="0" smtClean="0"/>
              <a:t>Problem: </a:t>
            </a:r>
            <a:r>
              <a:rPr lang="zh-CN" altLang="en-US" dirty="0" smtClean="0">
                <a:solidFill>
                  <a:srgbClr val="0070C0"/>
                </a:solidFill>
              </a:rPr>
              <a:t>一个</a:t>
            </a:r>
            <a:r>
              <a:rPr lang="en-US" altLang="zh-CN" dirty="0" smtClean="0">
                <a:solidFill>
                  <a:srgbClr val="0070C0"/>
                </a:solidFill>
              </a:rPr>
              <a:t>Warp</a:t>
            </a:r>
            <a:r>
              <a:rPr lang="zh-CN" altLang="en-US" dirty="0" smtClean="0">
                <a:solidFill>
                  <a:srgbClr val="0070C0"/>
                </a:solidFill>
              </a:rPr>
              <a:t>中有些命中，有些失效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Problem: </a:t>
            </a:r>
            <a:r>
              <a:rPr lang="zh-CN" altLang="en-US" dirty="0" smtClean="0"/>
              <a:t>一个线程的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导致整个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停顿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需要有相关技术来解决存储器发散访问问题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EA2-E229-432F-9A42-F9C42F65CD3C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398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NVIDIA GeForce GTX 285</a:t>
            </a:r>
          </a:p>
        </p:txBody>
      </p:sp>
      <p:sp>
        <p:nvSpPr>
          <p:cNvPr id="197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NVIDIA-speak:</a:t>
            </a:r>
          </a:p>
          <a:p>
            <a:pPr lvl="1"/>
            <a:r>
              <a:rPr lang="en-US" altLang="zh-CN" dirty="0" smtClean="0"/>
              <a:t>240 stream processors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SIMT execution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Generic speak:</a:t>
            </a:r>
          </a:p>
          <a:p>
            <a:pPr lvl="1"/>
            <a:r>
              <a:rPr lang="en-US" altLang="zh-CN" dirty="0" smtClean="0"/>
              <a:t>30 cores</a:t>
            </a:r>
          </a:p>
          <a:p>
            <a:pPr lvl="1"/>
            <a:r>
              <a:rPr lang="en-US" altLang="zh-CN" dirty="0" smtClean="0"/>
              <a:t>8 SIMD functional units per core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BB2F-0CCC-44F8-B689-13FA6F2F34D2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19763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1243013"/>
            <a:ext cx="3287712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0753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NVIDIA GeForce GTX 285 </a:t>
            </a:r>
            <a:r>
              <a:rPr lang="ja-JP" altLang="en-US" sz="3600" smtClean="0"/>
              <a:t>“</a:t>
            </a:r>
            <a:r>
              <a:rPr lang="en-US" altLang="ja-JP" sz="3600" smtClean="0"/>
              <a:t>core</a:t>
            </a:r>
            <a:r>
              <a:rPr lang="ja-JP" altLang="en-US" sz="3600" smtClean="0"/>
              <a:t>”</a:t>
            </a:r>
            <a:endParaRPr lang="en-US" altLang="zh-CN" sz="360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BA08-4DC1-4277-81B7-F24E5D8B3461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199683" name="Group 43"/>
          <p:cNvGrpSpPr>
            <a:grpSpLocks/>
          </p:cNvGrpSpPr>
          <p:nvPr/>
        </p:nvGrpSpPr>
        <p:grpSpPr bwMode="auto">
          <a:xfrm>
            <a:off x="942975" y="1384300"/>
            <a:ext cx="4378325" cy="2952750"/>
            <a:chOff x="3803438" y="3041984"/>
            <a:chExt cx="1114185" cy="751417"/>
          </a:xfrm>
        </p:grpSpPr>
        <p:sp>
          <p:nvSpPr>
            <p:cNvPr id="7" name="Rectangle 6"/>
            <p:cNvSpPr/>
            <p:nvPr/>
          </p:nvSpPr>
          <p:spPr bwMode="auto">
            <a:xfrm>
              <a:off x="3803438" y="3041984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699" name="Rectangle 7"/>
            <p:cNvSpPr>
              <a:spLocks noChangeArrowheads="1"/>
            </p:cNvSpPr>
            <p:nvPr/>
          </p:nvSpPr>
          <p:spPr bwMode="auto">
            <a:xfrm>
              <a:off x="4011475" y="3091609"/>
              <a:ext cx="698111" cy="137160"/>
            </a:xfrm>
            <a:prstGeom prst="rect">
              <a:avLst/>
            </a:prstGeom>
            <a:solidFill>
              <a:srgbClr val="DA581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00" name="Rectangle 8"/>
            <p:cNvSpPr>
              <a:spLocks noChangeArrowheads="1"/>
            </p:cNvSpPr>
            <p:nvPr/>
          </p:nvSpPr>
          <p:spPr bwMode="auto">
            <a:xfrm>
              <a:off x="3852724" y="3608042"/>
              <a:ext cx="1015612" cy="137160"/>
            </a:xfrm>
            <a:prstGeom prst="rect">
              <a:avLst/>
            </a:prstGeom>
            <a:solidFill>
              <a:srgbClr val="AEC3F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01" name="Rectangle 9"/>
            <p:cNvSpPr>
              <a:spLocks noChangeArrowheads="1"/>
            </p:cNvSpPr>
            <p:nvPr/>
          </p:nvSpPr>
          <p:spPr bwMode="auto">
            <a:xfrm>
              <a:off x="385242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02" name="Rectangle 10"/>
            <p:cNvSpPr>
              <a:spLocks noChangeArrowheads="1"/>
            </p:cNvSpPr>
            <p:nvPr/>
          </p:nvSpPr>
          <p:spPr bwMode="auto">
            <a:xfrm>
              <a:off x="388745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03" name="Rectangle 11"/>
            <p:cNvSpPr>
              <a:spLocks noChangeArrowheads="1"/>
            </p:cNvSpPr>
            <p:nvPr/>
          </p:nvSpPr>
          <p:spPr bwMode="auto">
            <a:xfrm>
              <a:off x="397953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04" name="Rectangle 12"/>
            <p:cNvSpPr>
              <a:spLocks noChangeArrowheads="1"/>
            </p:cNvSpPr>
            <p:nvPr/>
          </p:nvSpPr>
          <p:spPr bwMode="auto">
            <a:xfrm>
              <a:off x="411594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05" name="Rectangle 13"/>
            <p:cNvSpPr>
              <a:spLocks noChangeArrowheads="1"/>
            </p:cNvSpPr>
            <p:nvPr/>
          </p:nvSpPr>
          <p:spPr bwMode="auto">
            <a:xfrm>
              <a:off x="415098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06" name="Rectangle 14"/>
            <p:cNvSpPr>
              <a:spLocks noChangeArrowheads="1"/>
            </p:cNvSpPr>
            <p:nvPr/>
          </p:nvSpPr>
          <p:spPr bwMode="auto">
            <a:xfrm>
              <a:off x="424305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07" name="Rectangle 15"/>
            <p:cNvSpPr>
              <a:spLocks noChangeArrowheads="1"/>
            </p:cNvSpPr>
            <p:nvPr/>
          </p:nvSpPr>
          <p:spPr bwMode="auto">
            <a:xfrm>
              <a:off x="437947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08" name="Rectangle 16"/>
            <p:cNvSpPr>
              <a:spLocks noChangeArrowheads="1"/>
            </p:cNvSpPr>
            <p:nvPr/>
          </p:nvSpPr>
          <p:spPr bwMode="auto">
            <a:xfrm>
              <a:off x="441450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09" name="Rectangle 17"/>
            <p:cNvSpPr>
              <a:spLocks noChangeArrowheads="1"/>
            </p:cNvSpPr>
            <p:nvPr/>
          </p:nvSpPr>
          <p:spPr bwMode="auto">
            <a:xfrm>
              <a:off x="450658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10" name="Rectangle 18"/>
            <p:cNvSpPr>
              <a:spLocks noChangeArrowheads="1"/>
            </p:cNvSpPr>
            <p:nvPr/>
          </p:nvSpPr>
          <p:spPr bwMode="auto">
            <a:xfrm>
              <a:off x="464299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11" name="Rectangle 19"/>
            <p:cNvSpPr>
              <a:spLocks noChangeArrowheads="1"/>
            </p:cNvSpPr>
            <p:nvPr/>
          </p:nvSpPr>
          <p:spPr bwMode="auto">
            <a:xfrm>
              <a:off x="467803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12" name="Rectangle 20"/>
            <p:cNvSpPr>
              <a:spLocks noChangeArrowheads="1"/>
            </p:cNvSpPr>
            <p:nvPr/>
          </p:nvSpPr>
          <p:spPr bwMode="auto">
            <a:xfrm>
              <a:off x="477010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13" name="Rectangle 21"/>
            <p:cNvSpPr>
              <a:spLocks noChangeArrowheads="1"/>
            </p:cNvSpPr>
            <p:nvPr/>
          </p:nvSpPr>
          <p:spPr bwMode="auto">
            <a:xfrm>
              <a:off x="385242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14" name="Rectangle 22"/>
            <p:cNvSpPr>
              <a:spLocks noChangeArrowheads="1"/>
            </p:cNvSpPr>
            <p:nvPr/>
          </p:nvSpPr>
          <p:spPr bwMode="auto">
            <a:xfrm>
              <a:off x="388745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15" name="Rectangle 23"/>
            <p:cNvSpPr>
              <a:spLocks noChangeArrowheads="1"/>
            </p:cNvSpPr>
            <p:nvPr/>
          </p:nvSpPr>
          <p:spPr bwMode="auto">
            <a:xfrm>
              <a:off x="397953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16" name="Rectangle 24"/>
            <p:cNvSpPr>
              <a:spLocks noChangeArrowheads="1"/>
            </p:cNvSpPr>
            <p:nvPr/>
          </p:nvSpPr>
          <p:spPr bwMode="auto">
            <a:xfrm>
              <a:off x="411594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17" name="Rectangle 25"/>
            <p:cNvSpPr>
              <a:spLocks noChangeArrowheads="1"/>
            </p:cNvSpPr>
            <p:nvPr/>
          </p:nvSpPr>
          <p:spPr bwMode="auto">
            <a:xfrm>
              <a:off x="415098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18" name="Rectangle 26"/>
            <p:cNvSpPr>
              <a:spLocks noChangeArrowheads="1"/>
            </p:cNvSpPr>
            <p:nvPr/>
          </p:nvSpPr>
          <p:spPr bwMode="auto">
            <a:xfrm>
              <a:off x="424305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19" name="Rectangle 27"/>
            <p:cNvSpPr>
              <a:spLocks noChangeArrowheads="1"/>
            </p:cNvSpPr>
            <p:nvPr/>
          </p:nvSpPr>
          <p:spPr bwMode="auto">
            <a:xfrm>
              <a:off x="437947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20" name="Rectangle 28"/>
            <p:cNvSpPr>
              <a:spLocks noChangeArrowheads="1"/>
            </p:cNvSpPr>
            <p:nvPr/>
          </p:nvSpPr>
          <p:spPr bwMode="auto">
            <a:xfrm>
              <a:off x="441450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21" name="Rectangle 29"/>
            <p:cNvSpPr>
              <a:spLocks noChangeArrowheads="1"/>
            </p:cNvSpPr>
            <p:nvPr/>
          </p:nvSpPr>
          <p:spPr bwMode="auto">
            <a:xfrm>
              <a:off x="450658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22" name="Rectangle 30"/>
            <p:cNvSpPr>
              <a:spLocks noChangeArrowheads="1"/>
            </p:cNvSpPr>
            <p:nvPr/>
          </p:nvSpPr>
          <p:spPr bwMode="auto">
            <a:xfrm>
              <a:off x="464299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199723" name="Rectangle 31"/>
            <p:cNvSpPr>
              <a:spLocks noChangeArrowheads="1"/>
            </p:cNvSpPr>
            <p:nvPr/>
          </p:nvSpPr>
          <p:spPr bwMode="auto">
            <a:xfrm>
              <a:off x="467803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199724" name="Rectangle 32"/>
            <p:cNvSpPr>
              <a:spLocks noChangeArrowheads="1"/>
            </p:cNvSpPr>
            <p:nvPr/>
          </p:nvSpPr>
          <p:spPr bwMode="auto">
            <a:xfrm>
              <a:off x="477010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grpSp>
          <p:nvGrpSpPr>
            <p:cNvPr id="199725" name="Group 924"/>
            <p:cNvGrpSpPr>
              <a:grpSpLocks/>
            </p:cNvGrpSpPr>
            <p:nvPr/>
          </p:nvGrpSpPr>
          <p:grpSpPr bwMode="auto">
            <a:xfrm>
              <a:off x="3945065" y="3557252"/>
              <a:ext cx="826293" cy="182442"/>
              <a:chOff x="656433" y="1899568"/>
              <a:chExt cx="826293" cy="182442"/>
            </a:xfrm>
          </p:grpSpPr>
          <p:cxnSp>
            <p:nvCxnSpPr>
              <p:cNvPr id="199726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727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728" name="Straight Connector 36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729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73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731" name="Straight Connector 39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73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733" name="Straight Connector 41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9734" name="TextBox 42"/>
              <p:cNvSpPr txBox="1">
                <a:spLocks noChangeArrowheads="1"/>
              </p:cNvSpPr>
              <p:nvPr/>
            </p:nvSpPr>
            <p:spPr bwMode="auto">
              <a:xfrm>
                <a:off x="924380" y="1899568"/>
                <a:ext cx="297678" cy="164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sp>
        <p:nvSpPr>
          <p:cNvPr id="199684" name="Rectangle 45"/>
          <p:cNvSpPr>
            <a:spLocks noChangeArrowheads="1"/>
          </p:cNvSpPr>
          <p:nvPr/>
        </p:nvSpPr>
        <p:spPr bwMode="auto">
          <a:xfrm>
            <a:off x="4946650" y="4784725"/>
            <a:ext cx="622300" cy="495300"/>
          </a:xfrm>
          <a:prstGeom prst="rect">
            <a:avLst/>
          </a:prstGeom>
          <a:solidFill>
            <a:srgbClr val="DA581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9685" name="Rectangle 46"/>
          <p:cNvSpPr>
            <a:spLocks noChangeArrowheads="1"/>
          </p:cNvSpPr>
          <p:nvPr/>
        </p:nvSpPr>
        <p:spPr bwMode="auto">
          <a:xfrm>
            <a:off x="571500" y="4772025"/>
            <a:ext cx="622300" cy="495300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9686" name="Rectangle 47"/>
          <p:cNvSpPr>
            <a:spLocks noChangeArrowheads="1"/>
          </p:cNvSpPr>
          <p:nvPr/>
        </p:nvSpPr>
        <p:spPr bwMode="auto">
          <a:xfrm>
            <a:off x="4951413" y="5475288"/>
            <a:ext cx="622300" cy="495300"/>
          </a:xfrm>
          <a:prstGeom prst="rect">
            <a:avLst/>
          </a:prstGeom>
          <a:solidFill>
            <a:srgbClr val="AEC3F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9687" name="Rectangle 48"/>
          <p:cNvSpPr>
            <a:spLocks noChangeArrowheads="1"/>
          </p:cNvSpPr>
          <p:nvPr/>
        </p:nvSpPr>
        <p:spPr bwMode="auto">
          <a:xfrm>
            <a:off x="639763" y="4932363"/>
            <a:ext cx="228600" cy="2159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9688" name="Rectangle 49"/>
          <p:cNvSpPr>
            <a:spLocks noChangeArrowheads="1"/>
          </p:cNvSpPr>
          <p:nvPr/>
        </p:nvSpPr>
        <p:spPr bwMode="auto">
          <a:xfrm>
            <a:off x="919163" y="4932363"/>
            <a:ext cx="228600" cy="2159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9689" name="TextBox 50"/>
          <p:cNvSpPr txBox="1">
            <a:spLocks noChangeArrowheads="1"/>
          </p:cNvSpPr>
          <p:nvPr/>
        </p:nvSpPr>
        <p:spPr bwMode="auto">
          <a:xfrm>
            <a:off x="5608638" y="4805363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= instruction stream decode</a:t>
            </a:r>
          </a:p>
        </p:txBody>
      </p:sp>
      <p:sp>
        <p:nvSpPr>
          <p:cNvPr id="199690" name="TextBox 51"/>
          <p:cNvSpPr txBox="1">
            <a:spLocks noChangeArrowheads="1"/>
          </p:cNvSpPr>
          <p:nvPr/>
        </p:nvSpPr>
        <p:spPr bwMode="auto">
          <a:xfrm>
            <a:off x="1250950" y="4752975"/>
            <a:ext cx="35734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= SIMD functional unit, control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   shared across 8 units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   </a:t>
            </a:r>
          </a:p>
        </p:txBody>
      </p:sp>
      <p:sp>
        <p:nvSpPr>
          <p:cNvPr id="199691" name="TextBox 52"/>
          <p:cNvSpPr txBox="1">
            <a:spLocks noChangeArrowheads="1"/>
          </p:cNvSpPr>
          <p:nvPr/>
        </p:nvSpPr>
        <p:spPr bwMode="auto">
          <a:xfrm>
            <a:off x="5608638" y="5518150"/>
            <a:ext cx="327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= execution context storage </a:t>
            </a:r>
          </a:p>
        </p:txBody>
      </p:sp>
      <p:sp>
        <p:nvSpPr>
          <p:cNvPr id="199692" name="Rectangle 53"/>
          <p:cNvSpPr>
            <a:spLocks noChangeArrowheads="1"/>
          </p:cNvSpPr>
          <p:nvPr/>
        </p:nvSpPr>
        <p:spPr bwMode="auto">
          <a:xfrm>
            <a:off x="1531938" y="5589588"/>
            <a:ext cx="228600" cy="2159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9693" name="Rectangle 54"/>
          <p:cNvSpPr>
            <a:spLocks noChangeArrowheads="1"/>
          </p:cNvSpPr>
          <p:nvPr/>
        </p:nvSpPr>
        <p:spPr bwMode="auto">
          <a:xfrm>
            <a:off x="1531938" y="5895975"/>
            <a:ext cx="228600" cy="2159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9694" name="TextBox 55"/>
          <p:cNvSpPr txBox="1">
            <a:spLocks noChangeArrowheads="1"/>
          </p:cNvSpPr>
          <p:nvPr/>
        </p:nvSpPr>
        <p:spPr bwMode="auto">
          <a:xfrm>
            <a:off x="1836738" y="5500688"/>
            <a:ext cx="182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= multiply-add</a:t>
            </a:r>
          </a:p>
        </p:txBody>
      </p:sp>
      <p:sp>
        <p:nvSpPr>
          <p:cNvPr id="199695" name="TextBox 56"/>
          <p:cNvSpPr txBox="1">
            <a:spLocks noChangeArrowheads="1"/>
          </p:cNvSpPr>
          <p:nvPr/>
        </p:nvSpPr>
        <p:spPr bwMode="auto">
          <a:xfrm>
            <a:off x="1836738" y="5795963"/>
            <a:ext cx="133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= multiply</a:t>
            </a:r>
          </a:p>
        </p:txBody>
      </p:sp>
      <p:cxnSp>
        <p:nvCxnSpPr>
          <p:cNvPr id="199696" name="Straight Arrow Connector 59"/>
          <p:cNvCxnSpPr>
            <a:cxnSpLocks noChangeShapeType="1"/>
          </p:cNvCxnSpPr>
          <p:nvPr/>
        </p:nvCxnSpPr>
        <p:spPr bwMode="auto">
          <a:xfrm rot="10800000" flipV="1">
            <a:off x="4919663" y="3876675"/>
            <a:ext cx="1457325" cy="142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9697" name="TextBox 58"/>
          <p:cNvSpPr txBox="1">
            <a:spLocks noChangeArrowheads="1"/>
          </p:cNvSpPr>
          <p:nvPr/>
        </p:nvSpPr>
        <p:spPr bwMode="auto">
          <a:xfrm>
            <a:off x="6456363" y="3206750"/>
            <a:ext cx="2351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64 KB of storage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for thread contexts (registers)</a:t>
            </a:r>
          </a:p>
        </p:txBody>
      </p:sp>
    </p:spTree>
    <p:extLst>
      <p:ext uri="{BB962C8B-B14F-4D97-AF65-F5344CB8AC3E}">
        <p14:creationId xmlns:p14="http://schemas.microsoft.com/office/powerpoint/2010/main" val="25135577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Global Memory</a:t>
            </a: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65111" y="902312"/>
            <a:ext cx="81074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Global memory is the “main” memory of the GPU. It has global scope and lifetime of the allocating program (or until </a:t>
            </a:r>
            <a:r>
              <a:rPr lang="en-US" altLang="zh-CN" sz="2400" b="1" dirty="0" err="1"/>
              <a:t>cudaFree</a:t>
            </a:r>
            <a:r>
              <a:rPr lang="en-US" altLang="zh-CN" sz="2400" b="1" dirty="0"/>
              <a:t> is called). 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Global </a:t>
            </a:r>
            <a:r>
              <a:rPr lang="en-US" altLang="zh-CN" sz="2400" b="1" dirty="0"/>
              <a:t>memory is similar to the heap in a C program. 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/>
              <a:t>Global memory is separate hardware from the GPU core (containing SM’s,</a:t>
            </a:r>
          </a:p>
          <a:p>
            <a:r>
              <a:rPr lang="en-US" altLang="zh-CN" sz="2400" b="1" dirty="0"/>
              <a:t>caches, </a:t>
            </a:r>
            <a:r>
              <a:rPr lang="en-US" altLang="zh-CN" sz="2400" b="1" dirty="0" err="1"/>
              <a:t>etc</a:t>
            </a:r>
            <a:r>
              <a:rPr lang="en-US" altLang="zh-CN" sz="2400" b="1" dirty="0" smtClean="0"/>
              <a:t>). The </a:t>
            </a:r>
            <a:r>
              <a:rPr lang="en-US" altLang="zh-CN" sz="2400" b="1" dirty="0"/>
              <a:t>vast majority of memory on GPU is global memory. If data doesn’t fit </a:t>
            </a:r>
            <a:r>
              <a:rPr lang="en-US" altLang="zh-CN" sz="2400" b="1" dirty="0" smtClean="0"/>
              <a:t>into global </a:t>
            </a:r>
            <a:r>
              <a:rPr lang="en-US" altLang="zh-CN" sz="2400" b="1" dirty="0"/>
              <a:t>memory, you are going to </a:t>
            </a:r>
            <a:r>
              <a:rPr lang="en-US" altLang="zh-CN" sz="2400" b="1" dirty="0" smtClean="0"/>
              <a:t>process </a:t>
            </a:r>
            <a:r>
              <a:rPr lang="en-US" altLang="zh-CN" sz="2400" b="1" dirty="0"/>
              <a:t>it in chunks that do fit in </a:t>
            </a:r>
            <a:r>
              <a:rPr lang="en-US" altLang="zh-CN" sz="2400" b="1" dirty="0" err="1" smtClean="0"/>
              <a:t>globalmemory</a:t>
            </a:r>
            <a:r>
              <a:rPr lang="en-US" altLang="zh-CN" sz="2400" b="1" dirty="0" smtClean="0"/>
              <a:t>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GPUs have .5 - 24GB of global memory, with most now having ~</a:t>
            </a:r>
            <a:r>
              <a:rPr lang="en-US" altLang="zh-CN" sz="2400" b="1" dirty="0" smtClean="0"/>
              <a:t>2GB. Global </a:t>
            </a:r>
            <a:r>
              <a:rPr lang="en-US" altLang="zh-CN" sz="2400" b="1" dirty="0"/>
              <a:t>memory latency is ~300ns on Kepler and ~600ns on </a:t>
            </a:r>
            <a:r>
              <a:rPr lang="en-US" altLang="zh-CN" sz="2400" b="1" dirty="0" smtClean="0"/>
              <a:t>Fermi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9455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NVIDIA GeForce GTX 285 </a:t>
            </a:r>
            <a:r>
              <a:rPr lang="ja-JP" altLang="en-US" smtClean="0"/>
              <a:t>“</a:t>
            </a:r>
            <a:r>
              <a:rPr lang="en-US" altLang="ja-JP" smtClean="0"/>
              <a:t>core</a:t>
            </a:r>
            <a:r>
              <a:rPr lang="ja-JP" altLang="en-US" smtClean="0"/>
              <a:t>”</a:t>
            </a:r>
            <a:endParaRPr lang="en-US" altLang="zh-CN" smtClean="0"/>
          </a:p>
        </p:txBody>
      </p:sp>
      <p:sp>
        <p:nvSpPr>
          <p:cNvPr id="201735" name="Content Placeholder 2"/>
          <p:cNvSpPr>
            <a:spLocks noGrp="1"/>
          </p:cNvSpPr>
          <p:nvPr>
            <p:ph idx="1"/>
          </p:nvPr>
        </p:nvSpPr>
        <p:spPr>
          <a:xfrm>
            <a:off x="457200" y="4758654"/>
            <a:ext cx="8229600" cy="155161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Groups of 32 threads share instruction stream (each group is a Warp)</a:t>
            </a:r>
          </a:p>
          <a:p>
            <a:r>
              <a:rPr lang="en-US" altLang="zh-CN" dirty="0" smtClean="0"/>
              <a:t>Up to 32 warps are simultaneously interleaved</a:t>
            </a:r>
          </a:p>
          <a:p>
            <a:r>
              <a:rPr lang="en-US" altLang="zh-CN" dirty="0" smtClean="0"/>
              <a:t>Up to 1024 thread contexts can be stored   </a:t>
            </a:r>
          </a:p>
          <a:p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6E1F-D9ED-414F-B6C8-87004067D649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grpSp>
        <p:nvGrpSpPr>
          <p:cNvPr id="201732" name="Group 43"/>
          <p:cNvGrpSpPr>
            <a:grpSpLocks/>
          </p:cNvGrpSpPr>
          <p:nvPr/>
        </p:nvGrpSpPr>
        <p:grpSpPr bwMode="auto">
          <a:xfrm>
            <a:off x="942975" y="1384300"/>
            <a:ext cx="4378325" cy="2952750"/>
            <a:chOff x="3803438" y="3041984"/>
            <a:chExt cx="1114185" cy="751417"/>
          </a:xfrm>
        </p:grpSpPr>
        <p:sp>
          <p:nvSpPr>
            <p:cNvPr id="7" name="Rectangle 6"/>
            <p:cNvSpPr/>
            <p:nvPr/>
          </p:nvSpPr>
          <p:spPr bwMode="auto">
            <a:xfrm>
              <a:off x="3803438" y="3041984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737" name="Rectangle 7"/>
            <p:cNvSpPr>
              <a:spLocks noChangeArrowheads="1"/>
            </p:cNvSpPr>
            <p:nvPr/>
          </p:nvSpPr>
          <p:spPr bwMode="auto">
            <a:xfrm>
              <a:off x="4011475" y="3091609"/>
              <a:ext cx="698111" cy="137160"/>
            </a:xfrm>
            <a:prstGeom prst="rect">
              <a:avLst/>
            </a:prstGeom>
            <a:solidFill>
              <a:srgbClr val="DA581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38" name="Rectangle 8"/>
            <p:cNvSpPr>
              <a:spLocks noChangeArrowheads="1"/>
            </p:cNvSpPr>
            <p:nvPr/>
          </p:nvSpPr>
          <p:spPr bwMode="auto">
            <a:xfrm>
              <a:off x="3852724" y="3608042"/>
              <a:ext cx="1015612" cy="137160"/>
            </a:xfrm>
            <a:prstGeom prst="rect">
              <a:avLst/>
            </a:prstGeom>
            <a:solidFill>
              <a:srgbClr val="AEC3F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39" name="Rectangle 9"/>
            <p:cNvSpPr>
              <a:spLocks noChangeArrowheads="1"/>
            </p:cNvSpPr>
            <p:nvPr/>
          </p:nvSpPr>
          <p:spPr bwMode="auto">
            <a:xfrm>
              <a:off x="385242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40" name="Rectangle 10"/>
            <p:cNvSpPr>
              <a:spLocks noChangeArrowheads="1"/>
            </p:cNvSpPr>
            <p:nvPr/>
          </p:nvSpPr>
          <p:spPr bwMode="auto">
            <a:xfrm>
              <a:off x="388745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41" name="Rectangle 11"/>
            <p:cNvSpPr>
              <a:spLocks noChangeArrowheads="1"/>
            </p:cNvSpPr>
            <p:nvPr/>
          </p:nvSpPr>
          <p:spPr bwMode="auto">
            <a:xfrm>
              <a:off x="397953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42" name="Rectangle 12"/>
            <p:cNvSpPr>
              <a:spLocks noChangeArrowheads="1"/>
            </p:cNvSpPr>
            <p:nvPr/>
          </p:nvSpPr>
          <p:spPr bwMode="auto">
            <a:xfrm>
              <a:off x="411594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43" name="Rectangle 13"/>
            <p:cNvSpPr>
              <a:spLocks noChangeArrowheads="1"/>
            </p:cNvSpPr>
            <p:nvPr/>
          </p:nvSpPr>
          <p:spPr bwMode="auto">
            <a:xfrm>
              <a:off x="415098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44" name="Rectangle 14"/>
            <p:cNvSpPr>
              <a:spLocks noChangeArrowheads="1"/>
            </p:cNvSpPr>
            <p:nvPr/>
          </p:nvSpPr>
          <p:spPr bwMode="auto">
            <a:xfrm>
              <a:off x="424305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45" name="Rectangle 15"/>
            <p:cNvSpPr>
              <a:spLocks noChangeArrowheads="1"/>
            </p:cNvSpPr>
            <p:nvPr/>
          </p:nvSpPr>
          <p:spPr bwMode="auto">
            <a:xfrm>
              <a:off x="437947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46" name="Rectangle 16"/>
            <p:cNvSpPr>
              <a:spLocks noChangeArrowheads="1"/>
            </p:cNvSpPr>
            <p:nvPr/>
          </p:nvSpPr>
          <p:spPr bwMode="auto">
            <a:xfrm>
              <a:off x="441450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47" name="Rectangle 17"/>
            <p:cNvSpPr>
              <a:spLocks noChangeArrowheads="1"/>
            </p:cNvSpPr>
            <p:nvPr/>
          </p:nvSpPr>
          <p:spPr bwMode="auto">
            <a:xfrm>
              <a:off x="450658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48" name="Rectangle 18"/>
            <p:cNvSpPr>
              <a:spLocks noChangeArrowheads="1"/>
            </p:cNvSpPr>
            <p:nvPr/>
          </p:nvSpPr>
          <p:spPr bwMode="auto">
            <a:xfrm>
              <a:off x="464299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49" name="Rectangle 19"/>
            <p:cNvSpPr>
              <a:spLocks noChangeArrowheads="1"/>
            </p:cNvSpPr>
            <p:nvPr/>
          </p:nvSpPr>
          <p:spPr bwMode="auto">
            <a:xfrm>
              <a:off x="467803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50" name="Rectangle 20"/>
            <p:cNvSpPr>
              <a:spLocks noChangeArrowheads="1"/>
            </p:cNvSpPr>
            <p:nvPr/>
          </p:nvSpPr>
          <p:spPr bwMode="auto">
            <a:xfrm>
              <a:off x="477010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51" name="Rectangle 21"/>
            <p:cNvSpPr>
              <a:spLocks noChangeArrowheads="1"/>
            </p:cNvSpPr>
            <p:nvPr/>
          </p:nvSpPr>
          <p:spPr bwMode="auto">
            <a:xfrm>
              <a:off x="385242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52" name="Rectangle 22"/>
            <p:cNvSpPr>
              <a:spLocks noChangeArrowheads="1"/>
            </p:cNvSpPr>
            <p:nvPr/>
          </p:nvSpPr>
          <p:spPr bwMode="auto">
            <a:xfrm>
              <a:off x="388745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53" name="Rectangle 23"/>
            <p:cNvSpPr>
              <a:spLocks noChangeArrowheads="1"/>
            </p:cNvSpPr>
            <p:nvPr/>
          </p:nvSpPr>
          <p:spPr bwMode="auto">
            <a:xfrm>
              <a:off x="397953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54" name="Rectangle 24"/>
            <p:cNvSpPr>
              <a:spLocks noChangeArrowheads="1"/>
            </p:cNvSpPr>
            <p:nvPr/>
          </p:nvSpPr>
          <p:spPr bwMode="auto">
            <a:xfrm>
              <a:off x="411594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55" name="Rectangle 25"/>
            <p:cNvSpPr>
              <a:spLocks noChangeArrowheads="1"/>
            </p:cNvSpPr>
            <p:nvPr/>
          </p:nvSpPr>
          <p:spPr bwMode="auto">
            <a:xfrm>
              <a:off x="415098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56" name="Rectangle 26"/>
            <p:cNvSpPr>
              <a:spLocks noChangeArrowheads="1"/>
            </p:cNvSpPr>
            <p:nvPr/>
          </p:nvSpPr>
          <p:spPr bwMode="auto">
            <a:xfrm>
              <a:off x="424305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57" name="Rectangle 27"/>
            <p:cNvSpPr>
              <a:spLocks noChangeArrowheads="1"/>
            </p:cNvSpPr>
            <p:nvPr/>
          </p:nvSpPr>
          <p:spPr bwMode="auto">
            <a:xfrm>
              <a:off x="437947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58" name="Rectangle 28"/>
            <p:cNvSpPr>
              <a:spLocks noChangeArrowheads="1"/>
            </p:cNvSpPr>
            <p:nvPr/>
          </p:nvSpPr>
          <p:spPr bwMode="auto">
            <a:xfrm>
              <a:off x="441450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59" name="Rectangle 29"/>
            <p:cNvSpPr>
              <a:spLocks noChangeArrowheads="1"/>
            </p:cNvSpPr>
            <p:nvPr/>
          </p:nvSpPr>
          <p:spPr bwMode="auto">
            <a:xfrm>
              <a:off x="450658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60" name="Rectangle 30"/>
            <p:cNvSpPr>
              <a:spLocks noChangeArrowheads="1"/>
            </p:cNvSpPr>
            <p:nvPr/>
          </p:nvSpPr>
          <p:spPr bwMode="auto">
            <a:xfrm>
              <a:off x="464299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1761" name="Rectangle 31"/>
            <p:cNvSpPr>
              <a:spLocks noChangeArrowheads="1"/>
            </p:cNvSpPr>
            <p:nvPr/>
          </p:nvSpPr>
          <p:spPr bwMode="auto">
            <a:xfrm>
              <a:off x="467803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1762" name="Rectangle 32"/>
            <p:cNvSpPr>
              <a:spLocks noChangeArrowheads="1"/>
            </p:cNvSpPr>
            <p:nvPr/>
          </p:nvSpPr>
          <p:spPr bwMode="auto">
            <a:xfrm>
              <a:off x="477010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grpSp>
          <p:nvGrpSpPr>
            <p:cNvPr id="201763" name="Group 924"/>
            <p:cNvGrpSpPr>
              <a:grpSpLocks/>
            </p:cNvGrpSpPr>
            <p:nvPr/>
          </p:nvGrpSpPr>
          <p:grpSpPr bwMode="auto">
            <a:xfrm>
              <a:off x="3945065" y="3557252"/>
              <a:ext cx="826293" cy="182442"/>
              <a:chOff x="656433" y="1899568"/>
              <a:chExt cx="826293" cy="182442"/>
            </a:xfrm>
          </p:grpSpPr>
          <p:cxnSp>
            <p:nvCxnSpPr>
              <p:cNvPr id="201764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765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766" name="Straight Connector 36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767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768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769" name="Straight Connector 39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770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771" name="Straight Connector 41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1772" name="TextBox 42"/>
              <p:cNvSpPr txBox="1">
                <a:spLocks noChangeArrowheads="1"/>
              </p:cNvSpPr>
              <p:nvPr/>
            </p:nvSpPr>
            <p:spPr bwMode="auto">
              <a:xfrm>
                <a:off x="924380" y="1899568"/>
                <a:ext cx="297678" cy="164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sp>
        <p:nvSpPr>
          <p:cNvPr id="201733" name="TextBox 57"/>
          <p:cNvSpPr txBox="1">
            <a:spLocks noChangeArrowheads="1"/>
          </p:cNvSpPr>
          <p:nvPr/>
        </p:nvSpPr>
        <p:spPr bwMode="auto">
          <a:xfrm>
            <a:off x="6456363" y="3206750"/>
            <a:ext cx="2351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64 KB of storage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yriad Pro Semibold" pitchFamily="1" charset="0"/>
                <a:ea typeface="MS PGothic" pitchFamily="34" charset="-128"/>
              </a:rPr>
              <a:t>for thread contexts (registers)</a:t>
            </a:r>
          </a:p>
        </p:txBody>
      </p:sp>
      <p:cxnSp>
        <p:nvCxnSpPr>
          <p:cNvPr id="201734" name="Straight Arrow Connector 59"/>
          <p:cNvCxnSpPr>
            <a:cxnSpLocks noChangeShapeType="1"/>
          </p:cNvCxnSpPr>
          <p:nvPr/>
        </p:nvCxnSpPr>
        <p:spPr bwMode="auto">
          <a:xfrm rot="10800000" flipV="1">
            <a:off x="4919663" y="3876675"/>
            <a:ext cx="1457325" cy="142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93003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NVIDIA GeForce GTX 285</a:t>
            </a:r>
          </a:p>
        </p:txBody>
      </p:sp>
      <p:sp>
        <p:nvSpPr>
          <p:cNvPr id="203832" name="Content Placeholder 2"/>
          <p:cNvSpPr>
            <a:spLocks noGrp="1"/>
          </p:cNvSpPr>
          <p:nvPr>
            <p:ph idx="1"/>
          </p:nvPr>
        </p:nvSpPr>
        <p:spPr>
          <a:xfrm>
            <a:off x="457200" y="5900737"/>
            <a:ext cx="8229600" cy="40952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30 cores on the GTX 285: 30,720 threads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9587-21AB-4D61-A906-1046B16D5AFC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80" name="Rectangle 479"/>
          <p:cNvSpPr/>
          <p:nvPr/>
        </p:nvSpPr>
        <p:spPr bwMode="auto">
          <a:xfrm>
            <a:off x="455613" y="1323975"/>
            <a:ext cx="3940175" cy="8778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 sz="2400" smtClean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3780" name="Group 1486"/>
          <p:cNvGrpSpPr>
            <a:grpSpLocks/>
          </p:cNvGrpSpPr>
          <p:nvPr/>
        </p:nvGrpSpPr>
        <p:grpSpPr bwMode="auto">
          <a:xfrm>
            <a:off x="3940175" y="1393825"/>
            <a:ext cx="463550" cy="747713"/>
            <a:chOff x="3940698" y="1394549"/>
            <a:chExt cx="463081" cy="747517"/>
          </a:xfrm>
        </p:grpSpPr>
        <p:sp>
          <p:nvSpPr>
            <p:cNvPr id="204976" name="Rectangle 474"/>
            <p:cNvSpPr>
              <a:spLocks noChangeArrowheads="1"/>
            </p:cNvSpPr>
            <p:nvPr/>
          </p:nvSpPr>
          <p:spPr bwMode="auto">
            <a:xfrm>
              <a:off x="4004141" y="1394549"/>
              <a:ext cx="336195" cy="747517"/>
            </a:xfrm>
            <a:prstGeom prst="rect">
              <a:avLst/>
            </a:prstGeom>
            <a:solidFill>
              <a:srgbClr val="8B9CC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77" name="TextBox 475"/>
            <p:cNvSpPr txBox="1">
              <a:spLocks noChangeArrowheads="1"/>
            </p:cNvSpPr>
            <p:nvPr/>
          </p:nvSpPr>
          <p:spPr bwMode="auto">
            <a:xfrm>
              <a:off x="3940698" y="1622113"/>
              <a:ext cx="46308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Myriad Pro Black" charset="0"/>
                  <a:ea typeface="MS PGothic" pitchFamily="34" charset="-128"/>
                </a:rPr>
                <a:t>Tex</a:t>
              </a:r>
            </a:p>
          </p:txBody>
        </p:sp>
      </p:grpSp>
      <p:sp>
        <p:nvSpPr>
          <p:cNvPr id="179" name="Rectangle 178"/>
          <p:cNvSpPr/>
          <p:nvPr/>
        </p:nvSpPr>
        <p:spPr bwMode="auto">
          <a:xfrm>
            <a:off x="514350" y="1384300"/>
            <a:ext cx="1114425" cy="750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 sz="2400" smtClean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782" name="Rectangle 179"/>
          <p:cNvSpPr>
            <a:spLocks noChangeArrowheads="1"/>
          </p:cNvSpPr>
          <p:nvPr/>
        </p:nvSpPr>
        <p:spPr bwMode="auto">
          <a:xfrm>
            <a:off x="722313" y="1433513"/>
            <a:ext cx="698500" cy="138112"/>
          </a:xfrm>
          <a:prstGeom prst="rect">
            <a:avLst/>
          </a:prstGeom>
          <a:solidFill>
            <a:srgbClr val="DA581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24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783" name="Rectangle 188"/>
          <p:cNvSpPr>
            <a:spLocks noChangeArrowheads="1"/>
          </p:cNvSpPr>
          <p:nvPr/>
        </p:nvSpPr>
        <p:spPr bwMode="auto">
          <a:xfrm>
            <a:off x="563563" y="1951038"/>
            <a:ext cx="1016000" cy="136525"/>
          </a:xfrm>
          <a:prstGeom prst="rect">
            <a:avLst/>
          </a:prstGeom>
          <a:solidFill>
            <a:srgbClr val="AEC3F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24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784" name="Rectangle 180"/>
          <p:cNvSpPr>
            <a:spLocks noChangeArrowheads="1"/>
          </p:cNvSpPr>
          <p:nvPr/>
        </p:nvSpPr>
        <p:spPr bwMode="auto">
          <a:xfrm>
            <a:off x="563563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785" name="Rectangle 429"/>
          <p:cNvSpPr>
            <a:spLocks noChangeArrowheads="1"/>
          </p:cNvSpPr>
          <p:nvPr/>
        </p:nvSpPr>
        <p:spPr bwMode="auto">
          <a:xfrm>
            <a:off x="598488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86" name="Rectangle 430"/>
          <p:cNvSpPr>
            <a:spLocks noChangeArrowheads="1"/>
          </p:cNvSpPr>
          <p:nvPr/>
        </p:nvSpPr>
        <p:spPr bwMode="auto">
          <a:xfrm>
            <a:off x="690563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87" name="Rectangle 1167"/>
          <p:cNvSpPr>
            <a:spLocks noChangeArrowheads="1"/>
          </p:cNvSpPr>
          <p:nvPr/>
        </p:nvSpPr>
        <p:spPr bwMode="auto">
          <a:xfrm>
            <a:off x="827088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788" name="Rectangle 1169"/>
          <p:cNvSpPr>
            <a:spLocks noChangeArrowheads="1"/>
          </p:cNvSpPr>
          <p:nvPr/>
        </p:nvSpPr>
        <p:spPr bwMode="auto">
          <a:xfrm>
            <a:off x="862013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89" name="Rectangle 1170"/>
          <p:cNvSpPr>
            <a:spLocks noChangeArrowheads="1"/>
          </p:cNvSpPr>
          <p:nvPr/>
        </p:nvSpPr>
        <p:spPr bwMode="auto">
          <a:xfrm>
            <a:off x="954088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90" name="Rectangle 1177"/>
          <p:cNvSpPr>
            <a:spLocks noChangeArrowheads="1"/>
          </p:cNvSpPr>
          <p:nvPr/>
        </p:nvSpPr>
        <p:spPr bwMode="auto">
          <a:xfrm>
            <a:off x="1090613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791" name="Rectangle 1179"/>
          <p:cNvSpPr>
            <a:spLocks noChangeArrowheads="1"/>
          </p:cNvSpPr>
          <p:nvPr/>
        </p:nvSpPr>
        <p:spPr bwMode="auto">
          <a:xfrm>
            <a:off x="1125538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92" name="Rectangle 1180"/>
          <p:cNvSpPr>
            <a:spLocks noChangeArrowheads="1"/>
          </p:cNvSpPr>
          <p:nvPr/>
        </p:nvSpPr>
        <p:spPr bwMode="auto">
          <a:xfrm>
            <a:off x="1217613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93" name="Rectangle 1187"/>
          <p:cNvSpPr>
            <a:spLocks noChangeArrowheads="1"/>
          </p:cNvSpPr>
          <p:nvPr/>
        </p:nvSpPr>
        <p:spPr bwMode="auto">
          <a:xfrm>
            <a:off x="1354138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794" name="Rectangle 1189"/>
          <p:cNvSpPr>
            <a:spLocks noChangeArrowheads="1"/>
          </p:cNvSpPr>
          <p:nvPr/>
        </p:nvSpPr>
        <p:spPr bwMode="auto">
          <a:xfrm>
            <a:off x="1389063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95" name="Rectangle 1190"/>
          <p:cNvSpPr>
            <a:spLocks noChangeArrowheads="1"/>
          </p:cNvSpPr>
          <p:nvPr/>
        </p:nvSpPr>
        <p:spPr bwMode="auto">
          <a:xfrm>
            <a:off x="1481138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96" name="Rectangle 1162"/>
          <p:cNvSpPr>
            <a:spLocks noChangeArrowheads="1"/>
          </p:cNvSpPr>
          <p:nvPr/>
        </p:nvSpPr>
        <p:spPr bwMode="auto">
          <a:xfrm>
            <a:off x="563563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797" name="Rectangle 1164"/>
          <p:cNvSpPr>
            <a:spLocks noChangeArrowheads="1"/>
          </p:cNvSpPr>
          <p:nvPr/>
        </p:nvSpPr>
        <p:spPr bwMode="auto">
          <a:xfrm>
            <a:off x="598488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98" name="Rectangle 1165"/>
          <p:cNvSpPr>
            <a:spLocks noChangeArrowheads="1"/>
          </p:cNvSpPr>
          <p:nvPr/>
        </p:nvSpPr>
        <p:spPr bwMode="auto">
          <a:xfrm>
            <a:off x="690563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799" name="Rectangle 1172"/>
          <p:cNvSpPr>
            <a:spLocks noChangeArrowheads="1"/>
          </p:cNvSpPr>
          <p:nvPr/>
        </p:nvSpPr>
        <p:spPr bwMode="auto">
          <a:xfrm>
            <a:off x="827088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800" name="Rectangle 1174"/>
          <p:cNvSpPr>
            <a:spLocks noChangeArrowheads="1"/>
          </p:cNvSpPr>
          <p:nvPr/>
        </p:nvSpPr>
        <p:spPr bwMode="auto">
          <a:xfrm>
            <a:off x="862013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801" name="Rectangle 1175"/>
          <p:cNvSpPr>
            <a:spLocks noChangeArrowheads="1"/>
          </p:cNvSpPr>
          <p:nvPr/>
        </p:nvSpPr>
        <p:spPr bwMode="auto">
          <a:xfrm>
            <a:off x="954088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802" name="Rectangle 1182"/>
          <p:cNvSpPr>
            <a:spLocks noChangeArrowheads="1"/>
          </p:cNvSpPr>
          <p:nvPr/>
        </p:nvSpPr>
        <p:spPr bwMode="auto">
          <a:xfrm>
            <a:off x="1090613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803" name="Rectangle 1184"/>
          <p:cNvSpPr>
            <a:spLocks noChangeArrowheads="1"/>
          </p:cNvSpPr>
          <p:nvPr/>
        </p:nvSpPr>
        <p:spPr bwMode="auto">
          <a:xfrm>
            <a:off x="1125538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804" name="Rectangle 1185"/>
          <p:cNvSpPr>
            <a:spLocks noChangeArrowheads="1"/>
          </p:cNvSpPr>
          <p:nvPr/>
        </p:nvSpPr>
        <p:spPr bwMode="auto">
          <a:xfrm>
            <a:off x="1217613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805" name="Rectangle 1192"/>
          <p:cNvSpPr>
            <a:spLocks noChangeArrowheads="1"/>
          </p:cNvSpPr>
          <p:nvPr/>
        </p:nvSpPr>
        <p:spPr bwMode="auto">
          <a:xfrm>
            <a:off x="1354138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200">
              <a:solidFill>
                <a:srgbClr val="0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03806" name="Rectangle 1194"/>
          <p:cNvSpPr>
            <a:spLocks noChangeArrowheads="1"/>
          </p:cNvSpPr>
          <p:nvPr/>
        </p:nvSpPr>
        <p:spPr bwMode="auto">
          <a:xfrm>
            <a:off x="1389063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3807" name="Rectangle 1195"/>
          <p:cNvSpPr>
            <a:spLocks noChangeArrowheads="1"/>
          </p:cNvSpPr>
          <p:nvPr/>
        </p:nvSpPr>
        <p:spPr bwMode="auto">
          <a:xfrm>
            <a:off x="1481138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微软雅黑" panose="020B0503020204020204" pitchFamily="34" charset="-122"/>
              <a:buChar char="−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203808" name="Group 1429"/>
          <p:cNvGrpSpPr>
            <a:grpSpLocks/>
          </p:cNvGrpSpPr>
          <p:nvPr/>
        </p:nvGrpSpPr>
        <p:grpSpPr bwMode="auto">
          <a:xfrm>
            <a:off x="1682750" y="1389063"/>
            <a:ext cx="1114425" cy="752475"/>
            <a:chOff x="517764" y="1384300"/>
            <a:chExt cx="1114185" cy="751417"/>
          </a:xfrm>
        </p:grpSpPr>
        <p:sp>
          <p:nvSpPr>
            <p:cNvPr id="1431" name="Rectangle 1430"/>
            <p:cNvSpPr/>
            <p:nvPr/>
          </p:nvSpPr>
          <p:spPr bwMode="auto">
            <a:xfrm>
              <a:off x="517764" y="1384300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50" name="Rectangle 1431"/>
            <p:cNvSpPr>
              <a:spLocks noChangeArrowheads="1"/>
            </p:cNvSpPr>
            <p:nvPr/>
          </p:nvSpPr>
          <p:spPr bwMode="auto">
            <a:xfrm>
              <a:off x="725801" y="1433925"/>
              <a:ext cx="698111" cy="137160"/>
            </a:xfrm>
            <a:prstGeom prst="rect">
              <a:avLst/>
            </a:prstGeom>
            <a:solidFill>
              <a:srgbClr val="DA581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51" name="Rectangle 1432"/>
            <p:cNvSpPr>
              <a:spLocks noChangeArrowheads="1"/>
            </p:cNvSpPr>
            <p:nvPr/>
          </p:nvSpPr>
          <p:spPr bwMode="auto">
            <a:xfrm>
              <a:off x="567050" y="1950358"/>
              <a:ext cx="1015612" cy="137160"/>
            </a:xfrm>
            <a:prstGeom prst="rect">
              <a:avLst/>
            </a:prstGeom>
            <a:solidFill>
              <a:srgbClr val="AEC3F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52" name="Rectangle 1433"/>
            <p:cNvSpPr>
              <a:spLocks noChangeArrowheads="1"/>
            </p:cNvSpPr>
            <p:nvPr/>
          </p:nvSpPr>
          <p:spPr bwMode="auto">
            <a:xfrm>
              <a:off x="56674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53" name="Rectangle 1434"/>
            <p:cNvSpPr>
              <a:spLocks noChangeArrowheads="1"/>
            </p:cNvSpPr>
            <p:nvPr/>
          </p:nvSpPr>
          <p:spPr bwMode="auto">
            <a:xfrm>
              <a:off x="60178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54" name="Rectangle 1435"/>
            <p:cNvSpPr>
              <a:spLocks noChangeArrowheads="1"/>
            </p:cNvSpPr>
            <p:nvPr/>
          </p:nvSpPr>
          <p:spPr bwMode="auto">
            <a:xfrm>
              <a:off x="69385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55" name="Rectangle 1436"/>
            <p:cNvSpPr>
              <a:spLocks noChangeArrowheads="1"/>
            </p:cNvSpPr>
            <p:nvPr/>
          </p:nvSpPr>
          <p:spPr bwMode="auto">
            <a:xfrm>
              <a:off x="83027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56" name="Rectangle 1437"/>
            <p:cNvSpPr>
              <a:spLocks noChangeArrowheads="1"/>
            </p:cNvSpPr>
            <p:nvPr/>
          </p:nvSpPr>
          <p:spPr bwMode="auto">
            <a:xfrm>
              <a:off x="86530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57" name="Rectangle 1438"/>
            <p:cNvSpPr>
              <a:spLocks noChangeArrowheads="1"/>
            </p:cNvSpPr>
            <p:nvPr/>
          </p:nvSpPr>
          <p:spPr bwMode="auto">
            <a:xfrm>
              <a:off x="95738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58" name="Rectangle 1439"/>
            <p:cNvSpPr>
              <a:spLocks noChangeArrowheads="1"/>
            </p:cNvSpPr>
            <p:nvPr/>
          </p:nvSpPr>
          <p:spPr bwMode="auto">
            <a:xfrm>
              <a:off x="109379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59" name="Rectangle 1440"/>
            <p:cNvSpPr>
              <a:spLocks noChangeArrowheads="1"/>
            </p:cNvSpPr>
            <p:nvPr/>
          </p:nvSpPr>
          <p:spPr bwMode="auto">
            <a:xfrm>
              <a:off x="112883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60" name="Rectangle 1441"/>
            <p:cNvSpPr>
              <a:spLocks noChangeArrowheads="1"/>
            </p:cNvSpPr>
            <p:nvPr/>
          </p:nvSpPr>
          <p:spPr bwMode="auto">
            <a:xfrm>
              <a:off x="122090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61" name="Rectangle 1442"/>
            <p:cNvSpPr>
              <a:spLocks noChangeArrowheads="1"/>
            </p:cNvSpPr>
            <p:nvPr/>
          </p:nvSpPr>
          <p:spPr bwMode="auto">
            <a:xfrm>
              <a:off x="135732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62" name="Rectangle 1443"/>
            <p:cNvSpPr>
              <a:spLocks noChangeArrowheads="1"/>
            </p:cNvSpPr>
            <p:nvPr/>
          </p:nvSpPr>
          <p:spPr bwMode="auto">
            <a:xfrm>
              <a:off x="139235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63" name="Rectangle 1444"/>
            <p:cNvSpPr>
              <a:spLocks noChangeArrowheads="1"/>
            </p:cNvSpPr>
            <p:nvPr/>
          </p:nvSpPr>
          <p:spPr bwMode="auto">
            <a:xfrm>
              <a:off x="148443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64" name="Rectangle 1445"/>
            <p:cNvSpPr>
              <a:spLocks noChangeArrowheads="1"/>
            </p:cNvSpPr>
            <p:nvPr/>
          </p:nvSpPr>
          <p:spPr bwMode="auto">
            <a:xfrm>
              <a:off x="56674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65" name="Rectangle 1446"/>
            <p:cNvSpPr>
              <a:spLocks noChangeArrowheads="1"/>
            </p:cNvSpPr>
            <p:nvPr/>
          </p:nvSpPr>
          <p:spPr bwMode="auto">
            <a:xfrm>
              <a:off x="60178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66" name="Rectangle 1447"/>
            <p:cNvSpPr>
              <a:spLocks noChangeArrowheads="1"/>
            </p:cNvSpPr>
            <p:nvPr/>
          </p:nvSpPr>
          <p:spPr bwMode="auto">
            <a:xfrm>
              <a:off x="69385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67" name="Rectangle 1448"/>
            <p:cNvSpPr>
              <a:spLocks noChangeArrowheads="1"/>
            </p:cNvSpPr>
            <p:nvPr/>
          </p:nvSpPr>
          <p:spPr bwMode="auto">
            <a:xfrm>
              <a:off x="83027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68" name="Rectangle 1449"/>
            <p:cNvSpPr>
              <a:spLocks noChangeArrowheads="1"/>
            </p:cNvSpPr>
            <p:nvPr/>
          </p:nvSpPr>
          <p:spPr bwMode="auto">
            <a:xfrm>
              <a:off x="86530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69" name="Rectangle 1450"/>
            <p:cNvSpPr>
              <a:spLocks noChangeArrowheads="1"/>
            </p:cNvSpPr>
            <p:nvPr/>
          </p:nvSpPr>
          <p:spPr bwMode="auto">
            <a:xfrm>
              <a:off x="95738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70" name="Rectangle 1451"/>
            <p:cNvSpPr>
              <a:spLocks noChangeArrowheads="1"/>
            </p:cNvSpPr>
            <p:nvPr/>
          </p:nvSpPr>
          <p:spPr bwMode="auto">
            <a:xfrm>
              <a:off x="109379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71" name="Rectangle 1452"/>
            <p:cNvSpPr>
              <a:spLocks noChangeArrowheads="1"/>
            </p:cNvSpPr>
            <p:nvPr/>
          </p:nvSpPr>
          <p:spPr bwMode="auto">
            <a:xfrm>
              <a:off x="112883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72" name="Rectangle 1453"/>
            <p:cNvSpPr>
              <a:spLocks noChangeArrowheads="1"/>
            </p:cNvSpPr>
            <p:nvPr/>
          </p:nvSpPr>
          <p:spPr bwMode="auto">
            <a:xfrm>
              <a:off x="122090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73" name="Rectangle 1454"/>
            <p:cNvSpPr>
              <a:spLocks noChangeArrowheads="1"/>
            </p:cNvSpPr>
            <p:nvPr/>
          </p:nvSpPr>
          <p:spPr bwMode="auto">
            <a:xfrm>
              <a:off x="135732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74" name="Rectangle 1455"/>
            <p:cNvSpPr>
              <a:spLocks noChangeArrowheads="1"/>
            </p:cNvSpPr>
            <p:nvPr/>
          </p:nvSpPr>
          <p:spPr bwMode="auto">
            <a:xfrm>
              <a:off x="139235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75" name="Rectangle 1456"/>
            <p:cNvSpPr>
              <a:spLocks noChangeArrowheads="1"/>
            </p:cNvSpPr>
            <p:nvPr/>
          </p:nvSpPr>
          <p:spPr bwMode="auto">
            <a:xfrm>
              <a:off x="148443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203809" name="Group 1457"/>
          <p:cNvGrpSpPr>
            <a:grpSpLocks/>
          </p:cNvGrpSpPr>
          <p:nvPr/>
        </p:nvGrpSpPr>
        <p:grpSpPr bwMode="auto">
          <a:xfrm>
            <a:off x="2846388" y="1389063"/>
            <a:ext cx="1114425" cy="752475"/>
            <a:chOff x="517764" y="1384300"/>
            <a:chExt cx="1114185" cy="751417"/>
          </a:xfrm>
        </p:grpSpPr>
        <p:sp>
          <p:nvSpPr>
            <p:cNvPr id="1459" name="Rectangle 1458"/>
            <p:cNvSpPr/>
            <p:nvPr/>
          </p:nvSpPr>
          <p:spPr bwMode="auto">
            <a:xfrm>
              <a:off x="517764" y="1384300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23" name="Rectangle 1459"/>
            <p:cNvSpPr>
              <a:spLocks noChangeArrowheads="1"/>
            </p:cNvSpPr>
            <p:nvPr/>
          </p:nvSpPr>
          <p:spPr bwMode="auto">
            <a:xfrm>
              <a:off x="725801" y="1433925"/>
              <a:ext cx="698111" cy="137160"/>
            </a:xfrm>
            <a:prstGeom prst="rect">
              <a:avLst/>
            </a:prstGeom>
            <a:solidFill>
              <a:srgbClr val="DA581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24" name="Rectangle 1460"/>
            <p:cNvSpPr>
              <a:spLocks noChangeArrowheads="1"/>
            </p:cNvSpPr>
            <p:nvPr/>
          </p:nvSpPr>
          <p:spPr bwMode="auto">
            <a:xfrm>
              <a:off x="567050" y="1950358"/>
              <a:ext cx="1015612" cy="137160"/>
            </a:xfrm>
            <a:prstGeom prst="rect">
              <a:avLst/>
            </a:prstGeom>
            <a:solidFill>
              <a:srgbClr val="AEC3F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25" name="Rectangle 1461"/>
            <p:cNvSpPr>
              <a:spLocks noChangeArrowheads="1"/>
            </p:cNvSpPr>
            <p:nvPr/>
          </p:nvSpPr>
          <p:spPr bwMode="auto">
            <a:xfrm>
              <a:off x="56674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26" name="Rectangle 1462"/>
            <p:cNvSpPr>
              <a:spLocks noChangeArrowheads="1"/>
            </p:cNvSpPr>
            <p:nvPr/>
          </p:nvSpPr>
          <p:spPr bwMode="auto">
            <a:xfrm>
              <a:off x="60178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27" name="Rectangle 1463"/>
            <p:cNvSpPr>
              <a:spLocks noChangeArrowheads="1"/>
            </p:cNvSpPr>
            <p:nvPr/>
          </p:nvSpPr>
          <p:spPr bwMode="auto">
            <a:xfrm>
              <a:off x="69385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28" name="Rectangle 1464"/>
            <p:cNvSpPr>
              <a:spLocks noChangeArrowheads="1"/>
            </p:cNvSpPr>
            <p:nvPr/>
          </p:nvSpPr>
          <p:spPr bwMode="auto">
            <a:xfrm>
              <a:off x="83027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29" name="Rectangle 1465"/>
            <p:cNvSpPr>
              <a:spLocks noChangeArrowheads="1"/>
            </p:cNvSpPr>
            <p:nvPr/>
          </p:nvSpPr>
          <p:spPr bwMode="auto">
            <a:xfrm>
              <a:off x="86530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30" name="Rectangle 1466"/>
            <p:cNvSpPr>
              <a:spLocks noChangeArrowheads="1"/>
            </p:cNvSpPr>
            <p:nvPr/>
          </p:nvSpPr>
          <p:spPr bwMode="auto">
            <a:xfrm>
              <a:off x="95738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31" name="Rectangle 1467"/>
            <p:cNvSpPr>
              <a:spLocks noChangeArrowheads="1"/>
            </p:cNvSpPr>
            <p:nvPr/>
          </p:nvSpPr>
          <p:spPr bwMode="auto">
            <a:xfrm>
              <a:off x="109379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32" name="Rectangle 1468"/>
            <p:cNvSpPr>
              <a:spLocks noChangeArrowheads="1"/>
            </p:cNvSpPr>
            <p:nvPr/>
          </p:nvSpPr>
          <p:spPr bwMode="auto">
            <a:xfrm>
              <a:off x="112883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33" name="Rectangle 1469"/>
            <p:cNvSpPr>
              <a:spLocks noChangeArrowheads="1"/>
            </p:cNvSpPr>
            <p:nvPr/>
          </p:nvSpPr>
          <p:spPr bwMode="auto">
            <a:xfrm>
              <a:off x="122090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34" name="Rectangle 1470"/>
            <p:cNvSpPr>
              <a:spLocks noChangeArrowheads="1"/>
            </p:cNvSpPr>
            <p:nvPr/>
          </p:nvSpPr>
          <p:spPr bwMode="auto">
            <a:xfrm>
              <a:off x="135732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35" name="Rectangle 1471"/>
            <p:cNvSpPr>
              <a:spLocks noChangeArrowheads="1"/>
            </p:cNvSpPr>
            <p:nvPr/>
          </p:nvSpPr>
          <p:spPr bwMode="auto">
            <a:xfrm>
              <a:off x="139235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36" name="Rectangle 1472"/>
            <p:cNvSpPr>
              <a:spLocks noChangeArrowheads="1"/>
            </p:cNvSpPr>
            <p:nvPr/>
          </p:nvSpPr>
          <p:spPr bwMode="auto">
            <a:xfrm>
              <a:off x="148443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37" name="Rectangle 1473"/>
            <p:cNvSpPr>
              <a:spLocks noChangeArrowheads="1"/>
            </p:cNvSpPr>
            <p:nvPr/>
          </p:nvSpPr>
          <p:spPr bwMode="auto">
            <a:xfrm>
              <a:off x="56674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38" name="Rectangle 1474"/>
            <p:cNvSpPr>
              <a:spLocks noChangeArrowheads="1"/>
            </p:cNvSpPr>
            <p:nvPr/>
          </p:nvSpPr>
          <p:spPr bwMode="auto">
            <a:xfrm>
              <a:off x="60178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39" name="Rectangle 1475"/>
            <p:cNvSpPr>
              <a:spLocks noChangeArrowheads="1"/>
            </p:cNvSpPr>
            <p:nvPr/>
          </p:nvSpPr>
          <p:spPr bwMode="auto">
            <a:xfrm>
              <a:off x="69385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40" name="Rectangle 1476"/>
            <p:cNvSpPr>
              <a:spLocks noChangeArrowheads="1"/>
            </p:cNvSpPr>
            <p:nvPr/>
          </p:nvSpPr>
          <p:spPr bwMode="auto">
            <a:xfrm>
              <a:off x="83027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41" name="Rectangle 1477"/>
            <p:cNvSpPr>
              <a:spLocks noChangeArrowheads="1"/>
            </p:cNvSpPr>
            <p:nvPr/>
          </p:nvSpPr>
          <p:spPr bwMode="auto">
            <a:xfrm>
              <a:off x="86530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42" name="Rectangle 1478"/>
            <p:cNvSpPr>
              <a:spLocks noChangeArrowheads="1"/>
            </p:cNvSpPr>
            <p:nvPr/>
          </p:nvSpPr>
          <p:spPr bwMode="auto">
            <a:xfrm>
              <a:off x="95738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43" name="Rectangle 1479"/>
            <p:cNvSpPr>
              <a:spLocks noChangeArrowheads="1"/>
            </p:cNvSpPr>
            <p:nvPr/>
          </p:nvSpPr>
          <p:spPr bwMode="auto">
            <a:xfrm>
              <a:off x="109379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44" name="Rectangle 1480"/>
            <p:cNvSpPr>
              <a:spLocks noChangeArrowheads="1"/>
            </p:cNvSpPr>
            <p:nvPr/>
          </p:nvSpPr>
          <p:spPr bwMode="auto">
            <a:xfrm>
              <a:off x="112883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45" name="Rectangle 1481"/>
            <p:cNvSpPr>
              <a:spLocks noChangeArrowheads="1"/>
            </p:cNvSpPr>
            <p:nvPr/>
          </p:nvSpPr>
          <p:spPr bwMode="auto">
            <a:xfrm>
              <a:off x="122090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46" name="Rectangle 1482"/>
            <p:cNvSpPr>
              <a:spLocks noChangeArrowheads="1"/>
            </p:cNvSpPr>
            <p:nvPr/>
          </p:nvSpPr>
          <p:spPr bwMode="auto">
            <a:xfrm>
              <a:off x="135732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zh-CN" sz="1200">
                <a:solidFill>
                  <a:srgbClr val="000000"/>
                </a:solidFill>
                <a:latin typeface="Trebuchet MS" panose="020B0603020202020204" pitchFamily="34" charset="0"/>
                <a:ea typeface="MS PGothic" pitchFamily="34" charset="-128"/>
              </a:endParaRPr>
            </a:p>
          </p:txBody>
        </p:sp>
        <p:sp>
          <p:nvSpPr>
            <p:cNvPr id="204947" name="Rectangle 1483"/>
            <p:cNvSpPr>
              <a:spLocks noChangeArrowheads="1"/>
            </p:cNvSpPr>
            <p:nvPr/>
          </p:nvSpPr>
          <p:spPr bwMode="auto">
            <a:xfrm>
              <a:off x="139235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04948" name="Rectangle 1484"/>
            <p:cNvSpPr>
              <a:spLocks noChangeArrowheads="1"/>
            </p:cNvSpPr>
            <p:nvPr/>
          </p:nvSpPr>
          <p:spPr bwMode="auto">
            <a:xfrm>
              <a:off x="148443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203810" name="Group 1489"/>
          <p:cNvGrpSpPr>
            <a:grpSpLocks/>
          </p:cNvGrpSpPr>
          <p:nvPr/>
        </p:nvGrpSpPr>
        <p:grpSpPr bwMode="auto">
          <a:xfrm>
            <a:off x="455613" y="2195513"/>
            <a:ext cx="3948112" cy="877887"/>
            <a:chOff x="458550" y="1323474"/>
            <a:chExt cx="3947680" cy="877859"/>
          </a:xfrm>
        </p:grpSpPr>
        <p:sp>
          <p:nvSpPr>
            <p:cNvPr id="1491" name="Rectangle 1490"/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835" name="Group 1486"/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204920" name="Rectangle 1576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21" name="TextBox 1577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836" name="Group 1428"/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550" name="Rectangle 1549"/>
              <p:cNvSpPr/>
              <p:nvPr/>
            </p:nvSpPr>
            <p:spPr bwMode="auto">
              <a:xfrm>
                <a:off x="517281" y="1383797"/>
                <a:ext cx="1114303" cy="75245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894" name="Rectangle 1550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5" name="Rectangle 1551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6" name="Rectangle 1552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7" name="Rectangle 1553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8" name="Rectangle 1554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9" name="Rectangle 1555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0" name="Rectangle 1556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1" name="Rectangle 1557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2" name="Rectangle 1558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3" name="Rectangle 1559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4" name="Rectangle 1560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5" name="Rectangle 1561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6" name="Rectangle 1562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7" name="Rectangle 1563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8" name="Rectangle 1564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09" name="Rectangle 1565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0" name="Rectangle 1566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1" name="Rectangle 1567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2" name="Rectangle 1568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3" name="Rectangle 1569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4" name="Rectangle 1570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5" name="Rectangle 1571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6" name="Rectangle 1572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7" name="Rectangle 1573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8" name="Rectangle 1574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919" name="Rectangle 1575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837" name="Group 1429"/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523" name="Rectangle 1522"/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867" name="Rectangle 1523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8" name="Rectangle 1524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9" name="Rectangle 1525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0" name="Rectangle 1526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1" name="Rectangle 1527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2" name="Rectangle 1528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3" name="Rectangle 1529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4" name="Rectangle 1530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5" name="Rectangle 1531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6" name="Rectangle 1532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7" name="Rectangle 1533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8" name="Rectangle 1534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79" name="Rectangle 1535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0" name="Rectangle 1536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1" name="Rectangle 1537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2" name="Rectangle 1538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3" name="Rectangle 1539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4" name="Rectangle 1540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5" name="Rectangle 1541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6" name="Rectangle 1542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7" name="Rectangle 1543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8" name="Rectangle 1544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89" name="Rectangle 1545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0" name="Rectangle 1546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1" name="Rectangle 1547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92" name="Rectangle 1548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838" name="Group 1457"/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496" name="Rectangle 1495"/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840" name="Rectangle 1496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1" name="Rectangle 1497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2" name="Rectangle 1498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3" name="Rectangle 1499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4" name="Rectangle 1500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5" name="Rectangle 1501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6" name="Rectangle 1502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7" name="Rectangle 1503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8" name="Rectangle 1504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49" name="Rectangle 1505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0" name="Rectangle 1506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1" name="Rectangle 1507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2" name="Rectangle 1508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3" name="Rectangle 1509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4" name="Rectangle 1510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5" name="Rectangle 1511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6" name="Rectangle 1512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7" name="Rectangle 1513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8" name="Rectangle 1514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59" name="Rectangle 1515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0" name="Rectangle 1516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1" name="Rectangle 1517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2" name="Rectangle 1518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3" name="Rectangle 1519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4" name="Rectangle 1520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65" name="Rectangle 1521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1" name="Group 1578"/>
          <p:cNvGrpSpPr>
            <a:grpSpLocks/>
          </p:cNvGrpSpPr>
          <p:nvPr/>
        </p:nvGrpSpPr>
        <p:grpSpPr bwMode="auto">
          <a:xfrm>
            <a:off x="455613" y="3067050"/>
            <a:ext cx="3948112" cy="877888"/>
            <a:chOff x="458550" y="1323474"/>
            <a:chExt cx="3947680" cy="877859"/>
          </a:xfrm>
        </p:grpSpPr>
        <p:sp>
          <p:nvSpPr>
            <p:cNvPr id="1580" name="Rectangle 1579"/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747" name="Group 1486"/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204832" name="Rectangle 1665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33" name="TextBox 1666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748" name="Group 1428"/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639" name="Rectangle 1638"/>
              <p:cNvSpPr/>
              <p:nvPr/>
            </p:nvSpPr>
            <p:spPr bwMode="auto">
              <a:xfrm>
                <a:off x="517281" y="1383797"/>
                <a:ext cx="1114303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806" name="Rectangle 1639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7" name="Rectangle 1640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8" name="Rectangle 1641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9" name="Rectangle 1642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0" name="Rectangle 1643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1" name="Rectangle 1644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2" name="Rectangle 1645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3" name="Rectangle 1646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4" name="Rectangle 1647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5" name="Rectangle 1648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6" name="Rectangle 1649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7" name="Rectangle 1650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8" name="Rectangle 1651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19" name="Rectangle 1652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0" name="Rectangle 1653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1" name="Rectangle 1654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2" name="Rectangle 1655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3" name="Rectangle 1656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4" name="Rectangle 1657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5" name="Rectangle 1658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6" name="Rectangle 1659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7" name="Rectangle 1660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8" name="Rectangle 1661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29" name="Rectangle 1662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30" name="Rectangle 1663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31" name="Rectangle 1664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749" name="Group 1429"/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612" name="Rectangle 1611"/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779" name="Rectangle 1612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0" name="Rectangle 1613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1" name="Rectangle 1614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2" name="Rectangle 1615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3" name="Rectangle 1616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4" name="Rectangle 1617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5" name="Rectangle 1618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6" name="Rectangle 1619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7" name="Rectangle 1620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8" name="Rectangle 1621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89" name="Rectangle 1622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0" name="Rectangle 1623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1" name="Rectangle 1624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2" name="Rectangle 1625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3" name="Rectangle 1626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4" name="Rectangle 1627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5" name="Rectangle 1628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6" name="Rectangle 1629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7" name="Rectangle 1630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8" name="Rectangle 1631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99" name="Rectangle 1632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0" name="Rectangle 1633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1" name="Rectangle 1634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2" name="Rectangle 1635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3" name="Rectangle 1636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804" name="Rectangle 1637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750" name="Group 1457"/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585" name="Rectangle 1584"/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752" name="Rectangle 1585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53" name="Rectangle 1586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54" name="Rectangle 1587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55" name="Rectangle 1588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56" name="Rectangle 1589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57" name="Rectangle 1590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58" name="Rectangle 1591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59" name="Rectangle 1592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0" name="Rectangle 1593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1" name="Rectangle 1594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2" name="Rectangle 1595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3" name="Rectangle 1596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4" name="Rectangle 1597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5" name="Rectangle 1598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6" name="Rectangle 1599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7" name="Rectangle 1600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8" name="Rectangle 1601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69" name="Rectangle 1602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0" name="Rectangle 1603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1" name="Rectangle 1604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2" name="Rectangle 1605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3" name="Rectangle 1606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4" name="Rectangle 1607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5" name="Rectangle 1608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6" name="Rectangle 1609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77" name="Rectangle 1610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2" name="Group 1667"/>
          <p:cNvGrpSpPr>
            <a:grpSpLocks/>
          </p:cNvGrpSpPr>
          <p:nvPr/>
        </p:nvGrpSpPr>
        <p:grpSpPr bwMode="auto">
          <a:xfrm>
            <a:off x="455613" y="3938588"/>
            <a:ext cx="3948112" cy="877887"/>
            <a:chOff x="458550" y="1323474"/>
            <a:chExt cx="3947680" cy="877859"/>
          </a:xfrm>
        </p:grpSpPr>
        <p:sp>
          <p:nvSpPr>
            <p:cNvPr id="1669" name="Rectangle 1668"/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659" name="Group 1486"/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204744" name="Rectangle 1754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45" name="TextBox 1755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660" name="Group 1428"/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728" name="Rectangle 1727"/>
              <p:cNvSpPr/>
              <p:nvPr/>
            </p:nvSpPr>
            <p:spPr bwMode="auto">
              <a:xfrm>
                <a:off x="517281" y="1383797"/>
                <a:ext cx="1114303" cy="75245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718" name="Rectangle 1728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9" name="Rectangle 1729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0" name="Rectangle 1730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1" name="Rectangle 1731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2" name="Rectangle 1732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3" name="Rectangle 1733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4" name="Rectangle 1734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5" name="Rectangle 1735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6" name="Rectangle 1736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7" name="Rectangle 1737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8" name="Rectangle 1738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29" name="Rectangle 1739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0" name="Rectangle 1740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1" name="Rectangle 1741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2" name="Rectangle 1742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3" name="Rectangle 1743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4" name="Rectangle 1744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5" name="Rectangle 1745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6" name="Rectangle 1746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7" name="Rectangle 1747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8" name="Rectangle 1748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39" name="Rectangle 1749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40" name="Rectangle 1750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41" name="Rectangle 1751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42" name="Rectangle 1752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43" name="Rectangle 1753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661" name="Group 1429"/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701" name="Rectangle 1700"/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691" name="Rectangle 1701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2" name="Rectangle 1702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3" name="Rectangle 1703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4" name="Rectangle 1704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5" name="Rectangle 1705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6" name="Rectangle 1706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7" name="Rectangle 1707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8" name="Rectangle 1708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99" name="Rectangle 1709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0" name="Rectangle 1710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1" name="Rectangle 1711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2" name="Rectangle 1712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3" name="Rectangle 1713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4" name="Rectangle 1714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5" name="Rectangle 1715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6" name="Rectangle 1716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7" name="Rectangle 1717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8" name="Rectangle 1718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09" name="Rectangle 1719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0" name="Rectangle 1720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1" name="Rectangle 1721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2" name="Rectangle 1722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3" name="Rectangle 1723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4" name="Rectangle 1724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5" name="Rectangle 1725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716" name="Rectangle 1726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662" name="Group 1457"/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674" name="Rectangle 1673"/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664" name="Rectangle 1674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65" name="Rectangle 1675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66" name="Rectangle 1676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67" name="Rectangle 1677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68" name="Rectangle 1678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69" name="Rectangle 1679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0" name="Rectangle 1680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1" name="Rectangle 1681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2" name="Rectangle 1682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3" name="Rectangle 1683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4" name="Rectangle 1684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5" name="Rectangle 1685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6" name="Rectangle 1686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7" name="Rectangle 1687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8" name="Rectangle 1688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79" name="Rectangle 1689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0" name="Rectangle 1690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1" name="Rectangle 1691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2" name="Rectangle 1692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3" name="Rectangle 1693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4" name="Rectangle 1694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5" name="Rectangle 1695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6" name="Rectangle 1696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7" name="Rectangle 1697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8" name="Rectangle 1698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89" name="Rectangle 1699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3" name="Group 1756"/>
          <p:cNvGrpSpPr>
            <a:grpSpLocks/>
          </p:cNvGrpSpPr>
          <p:nvPr/>
        </p:nvGrpSpPr>
        <p:grpSpPr bwMode="auto">
          <a:xfrm>
            <a:off x="455613" y="4810125"/>
            <a:ext cx="3948112" cy="877888"/>
            <a:chOff x="458550" y="1323474"/>
            <a:chExt cx="3947680" cy="877859"/>
          </a:xfrm>
        </p:grpSpPr>
        <p:sp>
          <p:nvSpPr>
            <p:cNvPr id="1758" name="Rectangle 1757"/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571" name="Group 1486"/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204656" name="Rectangle 1843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57" name="TextBox 1844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572" name="Group 1428"/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817" name="Rectangle 1816"/>
              <p:cNvSpPr/>
              <p:nvPr/>
            </p:nvSpPr>
            <p:spPr bwMode="auto">
              <a:xfrm>
                <a:off x="517281" y="1383797"/>
                <a:ext cx="1114303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630" name="Rectangle 1817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1" name="Rectangle 1818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2" name="Rectangle 1819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3" name="Rectangle 1820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4" name="Rectangle 1821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5" name="Rectangle 1822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6" name="Rectangle 1823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7" name="Rectangle 1824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8" name="Rectangle 1825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39" name="Rectangle 1826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0" name="Rectangle 1827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1" name="Rectangle 1828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2" name="Rectangle 1829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3" name="Rectangle 1830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4" name="Rectangle 1831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5" name="Rectangle 1832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6" name="Rectangle 1833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7" name="Rectangle 1834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8" name="Rectangle 1835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49" name="Rectangle 1836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50" name="Rectangle 1837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51" name="Rectangle 1838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52" name="Rectangle 1839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53" name="Rectangle 1840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54" name="Rectangle 1841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55" name="Rectangle 1842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573" name="Group 1429"/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790" name="Rectangle 1789"/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603" name="Rectangle 1790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4" name="Rectangle 1791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5" name="Rectangle 1792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6" name="Rectangle 1793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7" name="Rectangle 1794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8" name="Rectangle 1795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9" name="Rectangle 1796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0" name="Rectangle 1797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1" name="Rectangle 1798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2" name="Rectangle 1799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3" name="Rectangle 1800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4" name="Rectangle 1801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5" name="Rectangle 1802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6" name="Rectangle 1803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7" name="Rectangle 1804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8" name="Rectangle 1805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19" name="Rectangle 1806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0" name="Rectangle 1807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1" name="Rectangle 1808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2" name="Rectangle 1809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3" name="Rectangle 1810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4" name="Rectangle 1811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5" name="Rectangle 1812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6" name="Rectangle 1813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7" name="Rectangle 1814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28" name="Rectangle 1815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574" name="Group 1457"/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763" name="Rectangle 1762"/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576" name="Rectangle 1763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77" name="Rectangle 1764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78" name="Rectangle 1765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79" name="Rectangle 1766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0" name="Rectangle 1767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1" name="Rectangle 1768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2" name="Rectangle 1769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3" name="Rectangle 1770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4" name="Rectangle 1771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5" name="Rectangle 1772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6" name="Rectangle 1773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7" name="Rectangle 1774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8" name="Rectangle 1775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89" name="Rectangle 1776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0" name="Rectangle 1777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1" name="Rectangle 1778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2" name="Rectangle 1779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3" name="Rectangle 1780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4" name="Rectangle 1781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5" name="Rectangle 1782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6" name="Rectangle 1783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7" name="Rectangle 1784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8" name="Rectangle 1785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99" name="Rectangle 1786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0" name="Rectangle 1787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601" name="Rectangle 1788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4" name="Group 1934"/>
          <p:cNvGrpSpPr>
            <a:grpSpLocks/>
          </p:cNvGrpSpPr>
          <p:nvPr/>
        </p:nvGrpSpPr>
        <p:grpSpPr bwMode="auto">
          <a:xfrm>
            <a:off x="4742025" y="1305515"/>
            <a:ext cx="3954463" cy="877888"/>
            <a:chOff x="4545730" y="1328822"/>
            <a:chExt cx="3954134" cy="877859"/>
          </a:xfrm>
        </p:grpSpPr>
        <p:sp>
          <p:nvSpPr>
            <p:cNvPr id="1847" name="Rectangle 1846"/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483" name="Group 1486"/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204568" name="Rectangle 1932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9" name="TextBox 1933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484" name="Group 1428"/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1906" name="Rectangle 1905"/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542" name="Rectangle 1906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3" name="Rectangle 1907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4" name="Rectangle 1908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5" name="Rectangle 1909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6" name="Rectangle 1910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7" name="Rectangle 1911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8" name="Rectangle 1912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9" name="Rectangle 1913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0" name="Rectangle 1914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1" name="Rectangle 1915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2" name="Rectangle 1916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3" name="Rectangle 1917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4" name="Rectangle 1918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5" name="Rectangle 1919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6" name="Rectangle 1920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7" name="Rectangle 1921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8" name="Rectangle 1922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59" name="Rectangle 1923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0" name="Rectangle 1924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1" name="Rectangle 1925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2" name="Rectangle 1926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3" name="Rectangle 1927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4" name="Rectangle 1928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5" name="Rectangle 1929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6" name="Rectangle 1930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67" name="Rectangle 1931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485" name="Group 1429"/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1879" name="Rectangle 1878"/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515" name="Rectangle 1879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6" name="Rectangle 1880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7" name="Rectangle 1881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8" name="Rectangle 1882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9" name="Rectangle 1883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0" name="Rectangle 1884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1" name="Rectangle 1885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2" name="Rectangle 1886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3" name="Rectangle 1887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4" name="Rectangle 1888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5" name="Rectangle 1889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6" name="Rectangle 1890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7" name="Rectangle 1891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8" name="Rectangle 1892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29" name="Rectangle 1893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0" name="Rectangle 1894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1" name="Rectangle 1895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2" name="Rectangle 1896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3" name="Rectangle 1897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4" name="Rectangle 1898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5" name="Rectangle 1899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6" name="Rectangle 1900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7" name="Rectangle 1901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8" name="Rectangle 1902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39" name="Rectangle 1903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40" name="Rectangle 1904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486" name="Group 1457"/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1852" name="Rectangle 1851"/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488" name="Rectangle 1852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89" name="Rectangle 1853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0" name="Rectangle 1854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1" name="Rectangle 1855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2" name="Rectangle 1856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3" name="Rectangle 1857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4" name="Rectangle 1858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5" name="Rectangle 1859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6" name="Rectangle 1860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7" name="Rectangle 1861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8" name="Rectangle 1862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99" name="Rectangle 1863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0" name="Rectangle 1864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1" name="Rectangle 1865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2" name="Rectangle 1866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3" name="Rectangle 1867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4" name="Rectangle 1868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5" name="Rectangle 1869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6" name="Rectangle 1870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7" name="Rectangle 1871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8" name="Rectangle 1872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09" name="Rectangle 1873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0" name="Rectangle 1874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1" name="Rectangle 1875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2" name="Rectangle 1876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513" name="Rectangle 1877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5" name="Group 1935"/>
          <p:cNvGrpSpPr>
            <a:grpSpLocks/>
          </p:cNvGrpSpPr>
          <p:nvPr/>
        </p:nvGrpSpPr>
        <p:grpSpPr bwMode="auto">
          <a:xfrm>
            <a:off x="4733925" y="2203450"/>
            <a:ext cx="3954463" cy="877888"/>
            <a:chOff x="4545730" y="1328822"/>
            <a:chExt cx="3954134" cy="877859"/>
          </a:xfrm>
        </p:grpSpPr>
        <p:sp>
          <p:nvSpPr>
            <p:cNvPr id="1937" name="Rectangle 1936"/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395" name="Group 1486"/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204480" name="Rectangle 2022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81" name="TextBox 2023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396" name="Group 1428"/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1996" name="Rectangle 1995"/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454" name="Rectangle 1996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5" name="Rectangle 1997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6" name="Rectangle 1998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7" name="Rectangle 1999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8" name="Rectangle 2000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9" name="Rectangle 2001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0" name="Rectangle 2002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1" name="Rectangle 2003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2" name="Rectangle 2004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3" name="Rectangle 2005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4" name="Rectangle 2006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5" name="Rectangle 2007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6" name="Rectangle 2008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7" name="Rectangle 2009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8" name="Rectangle 2010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69" name="Rectangle 2011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0" name="Rectangle 2012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1" name="Rectangle 2013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2" name="Rectangle 2014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3" name="Rectangle 2015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4" name="Rectangle 2016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5" name="Rectangle 2017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6" name="Rectangle 2018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7" name="Rectangle 2019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8" name="Rectangle 2020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79" name="Rectangle 2021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397" name="Group 1429"/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1969" name="Rectangle 1968"/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427" name="Rectangle 1969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8" name="Rectangle 1970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9" name="Rectangle 1971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0" name="Rectangle 1972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1" name="Rectangle 1973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2" name="Rectangle 1974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3" name="Rectangle 1975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4" name="Rectangle 1976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5" name="Rectangle 1977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6" name="Rectangle 1978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7" name="Rectangle 1979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8" name="Rectangle 1980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39" name="Rectangle 1981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0" name="Rectangle 1982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1" name="Rectangle 1983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2" name="Rectangle 1984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3" name="Rectangle 1985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4" name="Rectangle 1986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5" name="Rectangle 1987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6" name="Rectangle 1988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7" name="Rectangle 1989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8" name="Rectangle 1990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49" name="Rectangle 1991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0" name="Rectangle 1992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1" name="Rectangle 1993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52" name="Rectangle 1994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398" name="Group 1457"/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1942" name="Rectangle 1941"/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400" name="Rectangle 1942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1" name="Rectangle 1943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2" name="Rectangle 1944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3" name="Rectangle 1945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4" name="Rectangle 1946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5" name="Rectangle 1947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6" name="Rectangle 1948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7" name="Rectangle 1949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8" name="Rectangle 1950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09" name="Rectangle 1951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0" name="Rectangle 1952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1" name="Rectangle 1953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2" name="Rectangle 1954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3" name="Rectangle 1955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4" name="Rectangle 1956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5" name="Rectangle 1957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6" name="Rectangle 1958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7" name="Rectangle 1959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8" name="Rectangle 1960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19" name="Rectangle 1961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0" name="Rectangle 1962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1" name="Rectangle 1963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2" name="Rectangle 1964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3" name="Rectangle 1965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4" name="Rectangle 1966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425" name="Rectangle 1967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6" name="Group 2024"/>
          <p:cNvGrpSpPr>
            <a:grpSpLocks/>
          </p:cNvGrpSpPr>
          <p:nvPr/>
        </p:nvGrpSpPr>
        <p:grpSpPr bwMode="auto">
          <a:xfrm>
            <a:off x="4733925" y="3082925"/>
            <a:ext cx="3954463" cy="877888"/>
            <a:chOff x="4545730" y="1328822"/>
            <a:chExt cx="3954134" cy="877859"/>
          </a:xfrm>
        </p:grpSpPr>
        <p:sp>
          <p:nvSpPr>
            <p:cNvPr id="2026" name="Rectangle 2025"/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307" name="Group 1486"/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204392" name="Rectangle 2111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93" name="TextBox 2112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308" name="Group 1428"/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2085" name="Rectangle 2084"/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366" name="Rectangle 2085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7" name="Rectangle 2086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8" name="Rectangle 2087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9" name="Rectangle 2088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0" name="Rectangle 2089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1" name="Rectangle 2090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2" name="Rectangle 2091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3" name="Rectangle 2092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4" name="Rectangle 2093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5" name="Rectangle 2094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6" name="Rectangle 2095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7" name="Rectangle 2096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8" name="Rectangle 2097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79" name="Rectangle 2098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0" name="Rectangle 2099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1" name="Rectangle 2100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2" name="Rectangle 2101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3" name="Rectangle 2102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4" name="Rectangle 2103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5" name="Rectangle 2104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6" name="Rectangle 2105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7" name="Rectangle 2106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8" name="Rectangle 2107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89" name="Rectangle 2108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90" name="Rectangle 2109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91" name="Rectangle 2110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309" name="Group 1429"/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2058" name="Rectangle 2057"/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339" name="Rectangle 2058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0" name="Rectangle 2059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1" name="Rectangle 2060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2" name="Rectangle 2061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3" name="Rectangle 2062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4" name="Rectangle 2063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5" name="Rectangle 2064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6" name="Rectangle 2065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7" name="Rectangle 2066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8" name="Rectangle 2067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49" name="Rectangle 2068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0" name="Rectangle 2069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1" name="Rectangle 2070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2" name="Rectangle 2071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3" name="Rectangle 2072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4" name="Rectangle 2073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5" name="Rectangle 2074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6" name="Rectangle 2075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7" name="Rectangle 2076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8" name="Rectangle 2077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59" name="Rectangle 2078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0" name="Rectangle 2079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1" name="Rectangle 2080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2" name="Rectangle 2081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3" name="Rectangle 2082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64" name="Rectangle 2083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310" name="Group 1457"/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2031" name="Rectangle 2030"/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312" name="Rectangle 2031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13" name="Rectangle 2032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14" name="Rectangle 2033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15" name="Rectangle 2034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16" name="Rectangle 2035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17" name="Rectangle 2036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18" name="Rectangle 2037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19" name="Rectangle 2038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0" name="Rectangle 2039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1" name="Rectangle 2040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2" name="Rectangle 2041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3" name="Rectangle 2042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4" name="Rectangle 2043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5" name="Rectangle 2044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6" name="Rectangle 2045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7" name="Rectangle 2046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8" name="Rectangle 2047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29" name="Rectangle 2048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0" name="Rectangle 2049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1" name="Rectangle 2050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2" name="Rectangle 2051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3" name="Rectangle 2052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4" name="Rectangle 2053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5" name="Rectangle 2054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6" name="Rectangle 2055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37" name="Rectangle 2056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7" name="Group 2113"/>
          <p:cNvGrpSpPr>
            <a:grpSpLocks/>
          </p:cNvGrpSpPr>
          <p:nvPr/>
        </p:nvGrpSpPr>
        <p:grpSpPr bwMode="auto">
          <a:xfrm>
            <a:off x="4733925" y="3962400"/>
            <a:ext cx="3954463" cy="877888"/>
            <a:chOff x="4545730" y="1328822"/>
            <a:chExt cx="3954134" cy="877859"/>
          </a:xfrm>
        </p:grpSpPr>
        <p:sp>
          <p:nvSpPr>
            <p:cNvPr id="2115" name="Rectangle 2114"/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219" name="Group 1486"/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204304" name="Rectangle 2200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05" name="TextBox 2201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220" name="Group 1428"/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2174" name="Rectangle 2173"/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278" name="Rectangle 2174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9" name="Rectangle 2175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0" name="Rectangle 2176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1" name="Rectangle 2177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2" name="Rectangle 2178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3" name="Rectangle 2179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4" name="Rectangle 2180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5" name="Rectangle 2181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6" name="Rectangle 2182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7" name="Rectangle 2183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8" name="Rectangle 2184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89" name="Rectangle 2185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0" name="Rectangle 2186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1" name="Rectangle 2187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2" name="Rectangle 2188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3" name="Rectangle 2189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4" name="Rectangle 2190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5" name="Rectangle 2191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6" name="Rectangle 2192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7" name="Rectangle 2193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8" name="Rectangle 2194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99" name="Rectangle 2195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00" name="Rectangle 2196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01" name="Rectangle 2197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02" name="Rectangle 2198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303" name="Rectangle 2199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221" name="Group 1429"/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2147" name="Rectangle 2146"/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251" name="Rectangle 2147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2" name="Rectangle 2148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3" name="Rectangle 2149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4" name="Rectangle 2150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5" name="Rectangle 2151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6" name="Rectangle 2152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7" name="Rectangle 2153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8" name="Rectangle 2154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59" name="Rectangle 2155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0" name="Rectangle 2156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1" name="Rectangle 2157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2" name="Rectangle 2158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3" name="Rectangle 2159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4" name="Rectangle 2160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5" name="Rectangle 2161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6" name="Rectangle 2162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7" name="Rectangle 2163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8" name="Rectangle 2164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69" name="Rectangle 2165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0" name="Rectangle 2166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1" name="Rectangle 2167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2" name="Rectangle 2168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3" name="Rectangle 2169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4" name="Rectangle 2170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5" name="Rectangle 2171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76" name="Rectangle 2172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222" name="Group 1457"/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2120" name="Rectangle 2119"/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224" name="Rectangle 2120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25" name="Rectangle 2121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26" name="Rectangle 2122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27" name="Rectangle 2123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28" name="Rectangle 2124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29" name="Rectangle 2125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0" name="Rectangle 2126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1" name="Rectangle 2127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2" name="Rectangle 2128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3" name="Rectangle 2129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4" name="Rectangle 2130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5" name="Rectangle 2131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6" name="Rectangle 2132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7" name="Rectangle 2133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8" name="Rectangle 2134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39" name="Rectangle 2135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0" name="Rectangle 2136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1" name="Rectangle 2137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2" name="Rectangle 2138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3" name="Rectangle 2139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4" name="Rectangle 2140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5" name="Rectangle 2141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6" name="Rectangle 2142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7" name="Rectangle 2143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8" name="Rectangle 2144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49" name="Rectangle 2145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03818" name="Group 2202"/>
          <p:cNvGrpSpPr>
            <a:grpSpLocks/>
          </p:cNvGrpSpPr>
          <p:nvPr/>
        </p:nvGrpSpPr>
        <p:grpSpPr bwMode="auto">
          <a:xfrm>
            <a:off x="4733925" y="4841875"/>
            <a:ext cx="3954463" cy="877888"/>
            <a:chOff x="4545730" y="1328822"/>
            <a:chExt cx="3954134" cy="877859"/>
          </a:xfrm>
        </p:grpSpPr>
        <p:sp>
          <p:nvSpPr>
            <p:cNvPr id="2204" name="Rectangle 2203"/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 sz="240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4131" name="Group 1486"/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204216" name="Rectangle 2289"/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17" name="TextBox 2290"/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Myriad Pro Black" charset="0"/>
                    <a:ea typeface="MS PGothic" pitchFamily="34" charset="-128"/>
                  </a:rPr>
                  <a:t>Tex</a:t>
                </a:r>
              </a:p>
            </p:txBody>
          </p:sp>
        </p:grpSp>
        <p:grpSp>
          <p:nvGrpSpPr>
            <p:cNvPr id="204132" name="Group 1428"/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2263" name="Rectangle 2262"/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190" name="Rectangle 2263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1" name="Rectangle 2264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2" name="Rectangle 2265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3" name="Rectangle 2266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4" name="Rectangle 2267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5" name="Rectangle 2268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6" name="Rectangle 2269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7" name="Rectangle 2270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8" name="Rectangle 2271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99" name="Rectangle 2272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0" name="Rectangle 2273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1" name="Rectangle 2274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2" name="Rectangle 2275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3" name="Rectangle 2276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4" name="Rectangle 2277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5" name="Rectangle 2278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6" name="Rectangle 2279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7" name="Rectangle 2280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8" name="Rectangle 2281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09" name="Rectangle 2282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10" name="Rectangle 2283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11" name="Rectangle 2284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12" name="Rectangle 2285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13" name="Rectangle 2286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14" name="Rectangle 2287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215" name="Rectangle 2288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133" name="Group 1429"/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2236" name="Rectangle 2235"/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163" name="Rectangle 2236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4" name="Rectangle 2237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5" name="Rectangle 2238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6" name="Rectangle 2239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7" name="Rectangle 2240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8" name="Rectangle 2241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9" name="Rectangle 2242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0" name="Rectangle 2243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1" name="Rectangle 2244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2" name="Rectangle 2245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3" name="Rectangle 2246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4" name="Rectangle 2247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5" name="Rectangle 2248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6" name="Rectangle 2249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7" name="Rectangle 2250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8" name="Rectangle 2251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79" name="Rectangle 2252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0" name="Rectangle 2253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1" name="Rectangle 2254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2" name="Rectangle 2255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3" name="Rectangle 2256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4" name="Rectangle 2257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5" name="Rectangle 2258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6" name="Rectangle 2259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7" name="Rectangle 2260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88" name="Rectangle 2261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4134" name="Group 1457"/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2209" name="Rectangle 2208"/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smtClean="0">
                  <a:solidFill>
                    <a:srgbClr val="000000"/>
                  </a:solidFill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136" name="Rectangle 2209"/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37" name="Rectangle 2210"/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38" name="Rectangle 2211"/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39" name="Rectangle 2212"/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0" name="Rectangle 2213"/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1" name="Rectangle 2214"/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2" name="Rectangle 2215"/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3" name="Rectangle 2216"/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4" name="Rectangle 2217"/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5" name="Rectangle 2218"/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6" name="Rectangle 2219"/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7" name="Rectangle 2220"/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8" name="Rectangle 2221"/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49" name="Rectangle 2222"/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0" name="Rectangle 2223"/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1" name="Rectangle 2224"/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2" name="Rectangle 2225"/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3" name="Rectangle 2226"/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4" name="Rectangle 2227"/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5" name="Rectangle 2228"/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6" name="Rectangle 2229"/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7" name="Rectangle 2230"/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8" name="Rectangle 2231"/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59" name="Rectangle 2232"/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zh-CN" altLang="zh-CN" sz="1200">
                  <a:solidFill>
                    <a:srgbClr val="000000"/>
                  </a:solidFill>
                  <a:latin typeface="Trebuchet MS" panose="020B0603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0" name="Rectangle 2233"/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204161" name="Rectangle 2234"/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2293" name="Rectangle 2292"/>
          <p:cNvSpPr/>
          <p:nvPr/>
        </p:nvSpPr>
        <p:spPr bwMode="auto">
          <a:xfrm>
            <a:off x="274638" y="1230313"/>
            <a:ext cx="8594725" cy="5233987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 sz="2400" smtClean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3820" name="Group 924"/>
          <p:cNvGrpSpPr>
            <a:grpSpLocks/>
          </p:cNvGrpSpPr>
          <p:nvPr/>
        </p:nvGrpSpPr>
        <p:grpSpPr bwMode="auto">
          <a:xfrm>
            <a:off x="657225" y="1838325"/>
            <a:ext cx="825500" cy="276225"/>
            <a:chOff x="656433" y="1838325"/>
            <a:chExt cx="826293" cy="276999"/>
          </a:xfrm>
        </p:grpSpPr>
        <p:cxnSp>
          <p:nvCxnSpPr>
            <p:cNvPr id="204121" name="Straight Connector 899"/>
            <p:cNvCxnSpPr>
              <a:cxnSpLocks noChangeShapeType="1"/>
            </p:cNvCxnSpPr>
            <p:nvPr/>
          </p:nvCxnSpPr>
          <p:spPr bwMode="auto">
            <a:xfrm rot="5400000">
              <a:off x="594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22" name="Straight Connector 906"/>
            <p:cNvCxnSpPr>
              <a:cxnSpLocks noChangeShapeType="1"/>
            </p:cNvCxnSpPr>
            <p:nvPr/>
          </p:nvCxnSpPr>
          <p:spPr bwMode="auto">
            <a:xfrm rot="5400000">
              <a:off x="690828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23" name="Straight Connector 907"/>
            <p:cNvCxnSpPr>
              <a:cxnSpLocks noChangeShapeType="1"/>
            </p:cNvCxnSpPr>
            <p:nvPr/>
          </p:nvCxnSpPr>
          <p:spPr bwMode="auto">
            <a:xfrm rot="5400000">
              <a:off x="787136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24" name="Straight Connector 908"/>
            <p:cNvCxnSpPr>
              <a:cxnSpLocks noChangeShapeType="1"/>
            </p:cNvCxnSpPr>
            <p:nvPr/>
          </p:nvCxnSpPr>
          <p:spPr bwMode="auto">
            <a:xfrm rot="5400000">
              <a:off x="1229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25" name="Straight Connector 909"/>
            <p:cNvCxnSpPr>
              <a:cxnSpLocks noChangeShapeType="1"/>
            </p:cNvCxnSpPr>
            <p:nvPr/>
          </p:nvCxnSpPr>
          <p:spPr bwMode="auto">
            <a:xfrm rot="5400000">
              <a:off x="13247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26" name="Straight Connector 910"/>
            <p:cNvCxnSpPr>
              <a:cxnSpLocks noChangeShapeType="1"/>
            </p:cNvCxnSpPr>
            <p:nvPr/>
          </p:nvCxnSpPr>
          <p:spPr bwMode="auto">
            <a:xfrm rot="5400000">
              <a:off x="14200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27" name="Straight Connector 911"/>
            <p:cNvCxnSpPr>
              <a:cxnSpLocks noChangeShapeType="1"/>
            </p:cNvCxnSpPr>
            <p:nvPr/>
          </p:nvCxnSpPr>
          <p:spPr bwMode="auto">
            <a:xfrm rot="5400000">
              <a:off x="883445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28" name="Straight Connector 912"/>
            <p:cNvCxnSpPr>
              <a:cxnSpLocks noChangeShapeType="1"/>
            </p:cNvCxnSpPr>
            <p:nvPr/>
          </p:nvCxnSpPr>
          <p:spPr bwMode="auto">
            <a:xfrm rot="5400000">
              <a:off x="11342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129" name="TextBox 913"/>
            <p:cNvSpPr txBox="1">
              <a:spLocks noChangeArrowheads="1"/>
            </p:cNvSpPr>
            <p:nvPr/>
          </p:nvSpPr>
          <p:spPr bwMode="auto">
            <a:xfrm>
              <a:off x="917575" y="1838325"/>
              <a:ext cx="297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srgbClr val="717F9F"/>
                  </a:solidFill>
                  <a:latin typeface="Arial" panose="020B0604020202020204" pitchFamily="34" charset="0"/>
                  <a:ea typeface="MS PGothic" pitchFamily="34" charset="-128"/>
                </a:rPr>
                <a:t>…</a:t>
              </a:r>
            </a:p>
          </p:txBody>
        </p:sp>
      </p:grpSp>
      <p:grpSp>
        <p:nvGrpSpPr>
          <p:cNvPr id="203821" name="Group 925"/>
          <p:cNvGrpSpPr>
            <a:grpSpLocks/>
          </p:cNvGrpSpPr>
          <p:nvPr/>
        </p:nvGrpSpPr>
        <p:grpSpPr bwMode="auto">
          <a:xfrm>
            <a:off x="1828800" y="1843088"/>
            <a:ext cx="827088" cy="276225"/>
            <a:chOff x="656433" y="1838325"/>
            <a:chExt cx="826293" cy="276999"/>
          </a:xfrm>
        </p:grpSpPr>
        <p:cxnSp>
          <p:nvCxnSpPr>
            <p:cNvPr id="204112" name="Straight Connector 926"/>
            <p:cNvCxnSpPr>
              <a:cxnSpLocks noChangeShapeType="1"/>
            </p:cNvCxnSpPr>
            <p:nvPr/>
          </p:nvCxnSpPr>
          <p:spPr bwMode="auto">
            <a:xfrm rot="5400000">
              <a:off x="594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3" name="Straight Connector 927"/>
            <p:cNvCxnSpPr>
              <a:cxnSpLocks noChangeShapeType="1"/>
            </p:cNvCxnSpPr>
            <p:nvPr/>
          </p:nvCxnSpPr>
          <p:spPr bwMode="auto">
            <a:xfrm rot="5400000">
              <a:off x="690828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4" name="Straight Connector 928"/>
            <p:cNvCxnSpPr>
              <a:cxnSpLocks noChangeShapeType="1"/>
            </p:cNvCxnSpPr>
            <p:nvPr/>
          </p:nvCxnSpPr>
          <p:spPr bwMode="auto">
            <a:xfrm rot="5400000">
              <a:off x="787136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5" name="Straight Connector 929"/>
            <p:cNvCxnSpPr>
              <a:cxnSpLocks noChangeShapeType="1"/>
            </p:cNvCxnSpPr>
            <p:nvPr/>
          </p:nvCxnSpPr>
          <p:spPr bwMode="auto">
            <a:xfrm rot="5400000">
              <a:off x="1229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6" name="Straight Connector 930"/>
            <p:cNvCxnSpPr>
              <a:cxnSpLocks noChangeShapeType="1"/>
            </p:cNvCxnSpPr>
            <p:nvPr/>
          </p:nvCxnSpPr>
          <p:spPr bwMode="auto">
            <a:xfrm rot="5400000">
              <a:off x="13247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7" name="Straight Connector 931"/>
            <p:cNvCxnSpPr>
              <a:cxnSpLocks noChangeShapeType="1"/>
            </p:cNvCxnSpPr>
            <p:nvPr/>
          </p:nvCxnSpPr>
          <p:spPr bwMode="auto">
            <a:xfrm rot="5400000">
              <a:off x="14200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8" name="Straight Connector 932"/>
            <p:cNvCxnSpPr>
              <a:cxnSpLocks noChangeShapeType="1"/>
            </p:cNvCxnSpPr>
            <p:nvPr/>
          </p:nvCxnSpPr>
          <p:spPr bwMode="auto">
            <a:xfrm rot="5400000">
              <a:off x="883445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9" name="Straight Connector 933"/>
            <p:cNvCxnSpPr>
              <a:cxnSpLocks noChangeShapeType="1"/>
            </p:cNvCxnSpPr>
            <p:nvPr/>
          </p:nvCxnSpPr>
          <p:spPr bwMode="auto">
            <a:xfrm rot="5400000">
              <a:off x="11342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120" name="TextBox 934"/>
            <p:cNvSpPr txBox="1">
              <a:spLocks noChangeArrowheads="1"/>
            </p:cNvSpPr>
            <p:nvPr/>
          </p:nvSpPr>
          <p:spPr bwMode="auto">
            <a:xfrm>
              <a:off x="917575" y="1838325"/>
              <a:ext cx="297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17F9F"/>
                  </a:solidFill>
                  <a:latin typeface="Arial" panose="020B0604020202020204" pitchFamily="34" charset="0"/>
                  <a:ea typeface="MS PGothic" pitchFamily="34" charset="-128"/>
                </a:rPr>
                <a:t>…</a:t>
              </a:r>
            </a:p>
          </p:txBody>
        </p:sp>
      </p:grpSp>
      <p:grpSp>
        <p:nvGrpSpPr>
          <p:cNvPr id="203822" name="Group 935"/>
          <p:cNvGrpSpPr>
            <a:grpSpLocks/>
          </p:cNvGrpSpPr>
          <p:nvPr/>
        </p:nvGrpSpPr>
        <p:grpSpPr bwMode="auto">
          <a:xfrm>
            <a:off x="2989263" y="1843088"/>
            <a:ext cx="825500" cy="276225"/>
            <a:chOff x="656433" y="1838325"/>
            <a:chExt cx="826293" cy="276999"/>
          </a:xfrm>
        </p:grpSpPr>
        <p:cxnSp>
          <p:nvCxnSpPr>
            <p:cNvPr id="204103" name="Straight Connector 936"/>
            <p:cNvCxnSpPr>
              <a:cxnSpLocks noChangeShapeType="1"/>
            </p:cNvCxnSpPr>
            <p:nvPr/>
          </p:nvCxnSpPr>
          <p:spPr bwMode="auto">
            <a:xfrm rot="5400000">
              <a:off x="594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04" name="Straight Connector 937"/>
            <p:cNvCxnSpPr>
              <a:cxnSpLocks noChangeShapeType="1"/>
            </p:cNvCxnSpPr>
            <p:nvPr/>
          </p:nvCxnSpPr>
          <p:spPr bwMode="auto">
            <a:xfrm rot="5400000">
              <a:off x="690828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05" name="Straight Connector 938"/>
            <p:cNvCxnSpPr>
              <a:cxnSpLocks noChangeShapeType="1"/>
            </p:cNvCxnSpPr>
            <p:nvPr/>
          </p:nvCxnSpPr>
          <p:spPr bwMode="auto">
            <a:xfrm rot="5400000">
              <a:off x="787136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06" name="Straight Connector 939"/>
            <p:cNvCxnSpPr>
              <a:cxnSpLocks noChangeShapeType="1"/>
            </p:cNvCxnSpPr>
            <p:nvPr/>
          </p:nvCxnSpPr>
          <p:spPr bwMode="auto">
            <a:xfrm rot="5400000">
              <a:off x="1229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07" name="Straight Connector 940"/>
            <p:cNvCxnSpPr>
              <a:cxnSpLocks noChangeShapeType="1"/>
            </p:cNvCxnSpPr>
            <p:nvPr/>
          </p:nvCxnSpPr>
          <p:spPr bwMode="auto">
            <a:xfrm rot="5400000">
              <a:off x="13247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08" name="Straight Connector 941"/>
            <p:cNvCxnSpPr>
              <a:cxnSpLocks noChangeShapeType="1"/>
            </p:cNvCxnSpPr>
            <p:nvPr/>
          </p:nvCxnSpPr>
          <p:spPr bwMode="auto">
            <a:xfrm rot="5400000">
              <a:off x="14200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09" name="Straight Connector 942"/>
            <p:cNvCxnSpPr>
              <a:cxnSpLocks noChangeShapeType="1"/>
            </p:cNvCxnSpPr>
            <p:nvPr/>
          </p:nvCxnSpPr>
          <p:spPr bwMode="auto">
            <a:xfrm rot="5400000">
              <a:off x="883445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110" name="Straight Connector 943"/>
            <p:cNvCxnSpPr>
              <a:cxnSpLocks noChangeShapeType="1"/>
            </p:cNvCxnSpPr>
            <p:nvPr/>
          </p:nvCxnSpPr>
          <p:spPr bwMode="auto">
            <a:xfrm rot="5400000">
              <a:off x="11342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111" name="TextBox 944"/>
            <p:cNvSpPr txBox="1">
              <a:spLocks noChangeArrowheads="1"/>
            </p:cNvSpPr>
            <p:nvPr/>
          </p:nvSpPr>
          <p:spPr bwMode="auto">
            <a:xfrm>
              <a:off x="917575" y="1838325"/>
              <a:ext cx="297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微软雅黑" panose="020B0503020204020204" pitchFamily="34" charset="-122"/>
                <a:buChar char="−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17F9F"/>
                  </a:solidFill>
                  <a:latin typeface="Arial" panose="020B0604020202020204" pitchFamily="34" charset="0"/>
                  <a:ea typeface="MS PGothic" pitchFamily="34" charset="-128"/>
                </a:rPr>
                <a:t>…</a:t>
              </a:r>
            </a:p>
          </p:txBody>
        </p:sp>
      </p:grpSp>
      <p:grpSp>
        <p:nvGrpSpPr>
          <p:cNvPr id="203823" name="Group 985"/>
          <p:cNvGrpSpPr>
            <a:grpSpLocks/>
          </p:cNvGrpSpPr>
          <p:nvPr/>
        </p:nvGrpSpPr>
        <p:grpSpPr bwMode="auto">
          <a:xfrm>
            <a:off x="657225" y="2706688"/>
            <a:ext cx="3157538" cy="284162"/>
            <a:chOff x="656433" y="2706158"/>
            <a:chExt cx="3158860" cy="285466"/>
          </a:xfrm>
        </p:grpSpPr>
        <p:grpSp>
          <p:nvGrpSpPr>
            <p:cNvPr id="20407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4094" name="Straight Connector 946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5" name="Straight Connector 947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6" name="Straight Connector 948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7" name="Straight Connector 949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8" name="Straight Connector 950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9" name="Straight Connector 951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100" name="Straight Connector 952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101" name="Straight Connector 953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102" name="TextBox 954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407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4085" name="Straight Connector 956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6" name="Straight Connector 957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7" name="Straight Connector 958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8" name="Straight Connector 959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9" name="Straight Connector 960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0" name="Straight Connector 961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1" name="Straight Connector 962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92" name="Straight Connector 963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93" name="TextBox 964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407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4076" name="Straight Connector 966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77" name="Straight Connector 967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78" name="Straight Connector 968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79" name="Straight Connector 969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0" name="Straight Connector 970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1" name="Straight Connector 971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2" name="Straight Connector 972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83" name="Straight Connector 973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84" name="TextBox 974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24" name="Group 986"/>
          <p:cNvGrpSpPr>
            <a:grpSpLocks/>
          </p:cNvGrpSpPr>
          <p:nvPr/>
        </p:nvGrpSpPr>
        <p:grpSpPr bwMode="auto">
          <a:xfrm>
            <a:off x="657225" y="3582988"/>
            <a:ext cx="3157538" cy="284162"/>
            <a:chOff x="656433" y="2706158"/>
            <a:chExt cx="3158860" cy="285466"/>
          </a:xfrm>
        </p:grpSpPr>
        <p:grpSp>
          <p:nvGrpSpPr>
            <p:cNvPr id="20404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4064" name="Straight Connector 1008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5" name="Straight Connector 1009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6" name="Straight Connector 1010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7" name="Straight Connector 1011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8" name="Straight Connector 1012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9" name="Straight Connector 1013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70" name="Straight Connector 1014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71" name="Straight Connector 1015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72" name="TextBox 1016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404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4055" name="Straight Connector 999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6" name="Straight Connector 1000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7" name="Straight Connector 1001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8" name="Straight Connector 1002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9" name="Straight Connector 1003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0" name="Straight Connector 1004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1" name="Straight Connector 1005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62" name="Straight Connector 1006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63" name="TextBox 1007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404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4046" name="Straight Connector 990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47" name="Straight Connector 991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48" name="Straight Connector 992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49" name="Straight Connector 993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0" name="Straight Connector 994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1" name="Straight Connector 995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2" name="Straight Connector 996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53" name="Straight Connector 997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54" name="TextBox 998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25" name="Group 1017"/>
          <p:cNvGrpSpPr>
            <a:grpSpLocks/>
          </p:cNvGrpSpPr>
          <p:nvPr/>
        </p:nvGrpSpPr>
        <p:grpSpPr bwMode="auto">
          <a:xfrm>
            <a:off x="657225" y="4452938"/>
            <a:ext cx="3157538" cy="284162"/>
            <a:chOff x="656433" y="2706158"/>
            <a:chExt cx="3158860" cy="285466"/>
          </a:xfrm>
        </p:grpSpPr>
        <p:grpSp>
          <p:nvGrpSpPr>
            <p:cNvPr id="20401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4034" name="Straight Connector 1039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5" name="Straight Connector 1040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6" name="Straight Connector 1041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7" name="Straight Connector 1042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8" name="Straight Connector 1043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9" name="Straight Connector 1044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40" name="Straight Connector 1045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41" name="Straight Connector 1046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42" name="TextBox 1047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401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4025" name="Straight Connector 1030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6" name="Straight Connector 1031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7" name="Straight Connector 1032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8" name="Straight Connector 1033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9" name="Straight Connector 1034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0" name="Straight Connector 1035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1" name="Straight Connector 1036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32" name="Straight Connector 1037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33" name="TextBox 1038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401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4016" name="Straight Connector 1021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17" name="Straight Connector 1022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18" name="Straight Connector 1023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19" name="Straight Connector 1024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0" name="Straight Connector 1025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1" name="Straight Connector 1026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2" name="Straight Connector 1027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23" name="Straight Connector 1028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24" name="TextBox 1029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26" name="Group 1048"/>
          <p:cNvGrpSpPr>
            <a:grpSpLocks/>
          </p:cNvGrpSpPr>
          <p:nvPr/>
        </p:nvGrpSpPr>
        <p:grpSpPr bwMode="auto">
          <a:xfrm>
            <a:off x="657225" y="5322888"/>
            <a:ext cx="3157538" cy="284162"/>
            <a:chOff x="656433" y="2706158"/>
            <a:chExt cx="3158860" cy="285466"/>
          </a:xfrm>
        </p:grpSpPr>
        <p:grpSp>
          <p:nvGrpSpPr>
            <p:cNvPr id="20398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4004" name="Straight Connector 1070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5" name="Straight Connector 1071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6" name="Straight Connector 1072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7" name="Straight Connector 1073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8" name="Straight Connector 1074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9" name="Straight Connector 1075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10" name="Straight Connector 1076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11" name="Straight Connector 1077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12" name="TextBox 1078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98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3995" name="Straight Connector 1061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6" name="Straight Connector 1062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7" name="Straight Connector 1063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8" name="Straight Connector 1064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9" name="Straight Connector 1065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0" name="Straight Connector 1066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1" name="Straight Connector 1067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002" name="Straight Connector 1068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003" name="TextBox 1069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98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3986" name="Straight Connector 1052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87" name="Straight Connector 1053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88" name="Straight Connector 1054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89" name="Straight Connector 1055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0" name="Straight Connector 1056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1" name="Straight Connector 1057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2" name="Straight Connector 1058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93" name="Straight Connector 1059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94" name="TextBox 1060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27" name="Group 1079"/>
          <p:cNvGrpSpPr>
            <a:grpSpLocks/>
          </p:cNvGrpSpPr>
          <p:nvPr/>
        </p:nvGrpSpPr>
        <p:grpSpPr bwMode="auto">
          <a:xfrm>
            <a:off x="5330825" y="1836738"/>
            <a:ext cx="3157538" cy="284162"/>
            <a:chOff x="656433" y="2706158"/>
            <a:chExt cx="3158860" cy="285466"/>
          </a:xfrm>
        </p:grpSpPr>
        <p:grpSp>
          <p:nvGrpSpPr>
            <p:cNvPr id="20395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3974" name="Straight Connector 1101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5" name="Straight Connector 1102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6" name="Straight Connector 1103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7" name="Straight Connector 1104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8" name="Straight Connector 1105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9" name="Straight Connector 1106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80" name="Straight Connector 1107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81" name="Straight Connector 1108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82" name="TextBox 1109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95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3965" name="Straight Connector 1092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6" name="Straight Connector 1093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7" name="Straight Connector 1094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8" name="Straight Connector 1095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9" name="Straight Connector 1096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0" name="Straight Connector 1097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1" name="Straight Connector 1098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72" name="Straight Connector 1099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73" name="TextBox 1100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95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3956" name="Straight Connector 1083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57" name="Straight Connector 1084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58" name="Straight Connector 1085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59" name="Straight Connector 1086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0" name="Straight Connector 1087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1" name="Straight Connector 1088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2" name="Straight Connector 1089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63" name="Straight Connector 1090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64" name="TextBox 1091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28" name="Group 1110"/>
          <p:cNvGrpSpPr>
            <a:grpSpLocks/>
          </p:cNvGrpSpPr>
          <p:nvPr/>
        </p:nvGrpSpPr>
        <p:grpSpPr bwMode="auto">
          <a:xfrm>
            <a:off x="5330825" y="2719388"/>
            <a:ext cx="3157538" cy="284162"/>
            <a:chOff x="656433" y="2706158"/>
            <a:chExt cx="3158860" cy="285466"/>
          </a:xfrm>
        </p:grpSpPr>
        <p:grpSp>
          <p:nvGrpSpPr>
            <p:cNvPr id="20392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3944" name="Straight Connector 1132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5" name="Straight Connector 1133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6" name="Straight Connector 1134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7" name="Straight Connector 1135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8" name="Straight Connector 1136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9" name="Straight Connector 1137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50" name="Straight Connector 1138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51" name="Straight Connector 1139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52" name="TextBox 1140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92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3935" name="Straight Connector 1123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6" name="Straight Connector 1124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7" name="Straight Connector 1125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8" name="Straight Connector 1126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9" name="Straight Connector 1127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0" name="Straight Connector 1128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1" name="Straight Connector 1129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42" name="Straight Connector 1130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43" name="TextBox 1131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92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3926" name="Straight Connector 1114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27" name="Straight Connector 1115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28" name="Straight Connector 1116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29" name="Straight Connector 1117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0" name="Straight Connector 1118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1" name="Straight Connector 1119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2" name="Straight Connector 1120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33" name="Straight Connector 1121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34" name="TextBox 1122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29" name="Group 1141"/>
          <p:cNvGrpSpPr>
            <a:grpSpLocks/>
          </p:cNvGrpSpPr>
          <p:nvPr/>
        </p:nvGrpSpPr>
        <p:grpSpPr bwMode="auto">
          <a:xfrm>
            <a:off x="5330825" y="3595688"/>
            <a:ext cx="3157538" cy="284162"/>
            <a:chOff x="656433" y="2706158"/>
            <a:chExt cx="3158860" cy="285466"/>
          </a:xfrm>
        </p:grpSpPr>
        <p:grpSp>
          <p:nvGrpSpPr>
            <p:cNvPr id="20389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3914" name="Straight Connector 1166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5" name="Straight Connector 1168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6" name="Straight Connector 1171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7" name="Straight Connector 1173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8" name="Straight Connector 1176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9" name="Straight Connector 1178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20" name="Straight Connector 1181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21" name="Straight Connector 1183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22" name="TextBox 1186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89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3905" name="Straight Connector 1154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6" name="Straight Connector 1155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7" name="Straight Connector 1156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8" name="Straight Connector 1157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9" name="Straight Connector 1158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0" name="Straight Connector 1159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1" name="Straight Connector 1160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12" name="Straight Connector 1161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13" name="TextBox 1163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89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3896" name="Straight Connector 1145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97" name="Straight Connector 1146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98" name="Straight Connector 1147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99" name="Straight Connector 1148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0" name="Straight Connector 1149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1" name="Straight Connector 1150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2" name="Straight Connector 1151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903" name="Straight Connector 1152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904" name="TextBox 1153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30" name="Group 1188"/>
          <p:cNvGrpSpPr>
            <a:grpSpLocks/>
          </p:cNvGrpSpPr>
          <p:nvPr/>
        </p:nvGrpSpPr>
        <p:grpSpPr bwMode="auto">
          <a:xfrm>
            <a:off x="5324475" y="4478338"/>
            <a:ext cx="3157538" cy="284162"/>
            <a:chOff x="656433" y="2706158"/>
            <a:chExt cx="3158860" cy="285466"/>
          </a:xfrm>
        </p:grpSpPr>
        <p:grpSp>
          <p:nvGrpSpPr>
            <p:cNvPr id="20386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3884" name="Straight Connector 1215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5" name="Straight Connector 1216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6" name="Straight Connector 1217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7" name="Straight Connector 1218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8" name="Straight Connector 1219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9" name="Straight Connector 1220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90" name="Straight Connector 1221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91" name="Straight Connector 1222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892" name="TextBox 1223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86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3875" name="Straight Connector 1206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6" name="Straight Connector 1207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7" name="Straight Connector 1208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8" name="Straight Connector 1209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9" name="Straight Connector 1210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0" name="Straight Connector 1211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1" name="Straight Connector 1212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82" name="Straight Connector 1213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883" name="TextBox 1214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86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3866" name="Straight Connector 1197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67" name="Straight Connector 1198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68" name="Straight Connector 1199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69" name="Straight Connector 1200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0" name="Straight Connector 1201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1" name="Straight Connector 1202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2" name="Straight Connector 1203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73" name="Straight Connector 1204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874" name="TextBox 1205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  <p:grpSp>
        <p:nvGrpSpPr>
          <p:cNvPr id="203831" name="Group 1224"/>
          <p:cNvGrpSpPr>
            <a:grpSpLocks/>
          </p:cNvGrpSpPr>
          <p:nvPr/>
        </p:nvGrpSpPr>
        <p:grpSpPr bwMode="auto">
          <a:xfrm>
            <a:off x="5324475" y="5354638"/>
            <a:ext cx="3157538" cy="284162"/>
            <a:chOff x="656433" y="2706158"/>
            <a:chExt cx="3158860" cy="285466"/>
          </a:xfrm>
        </p:grpSpPr>
        <p:grpSp>
          <p:nvGrpSpPr>
            <p:cNvPr id="203833" name="Group 945"/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203854" name="Straight Connector 1246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5" name="Straight Connector 1247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6" name="Straight Connector 1248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7" name="Straight Connector 1249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8" name="Straight Connector 1250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9" name="Straight Connector 1251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60" name="Straight Connector 1252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61" name="Straight Connector 1253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862" name="TextBox 1254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834" name="Group 955"/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203845" name="Straight Connector 1237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6" name="Straight Connector 1238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7" name="Straight Connector 1239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8" name="Straight Connector 1240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9" name="Straight Connector 1241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0" name="Straight Connector 1242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1" name="Straight Connector 1243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52" name="Straight Connector 1244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853" name="TextBox 1245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  <p:grpSp>
          <p:nvGrpSpPr>
            <p:cNvPr id="203835" name="Group 965"/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203836" name="Straight Connector 1228"/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37" name="Straight Connector 1229"/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38" name="Straight Connector 1230"/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39" name="Straight Connector 1231"/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0" name="Straight Connector 1232"/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1" name="Straight Connector 1233"/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2" name="Straight Connector 1234"/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843" name="Straight Connector 1235"/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3844" name="TextBox 1236"/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微软雅黑" panose="020B0503020204020204" pitchFamily="34" charset="-122"/>
                  <a:buChar char="−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17F9F"/>
                    </a:solidFill>
                    <a:latin typeface="Arial" panose="020B0604020202020204" pitchFamily="34" charset="0"/>
                    <a:ea typeface="MS PGothic" pitchFamily="34" charset="-128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1737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7596" y="-92971"/>
            <a:ext cx="6966404" cy="663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83" y="8709"/>
            <a:ext cx="1676400" cy="902312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 GP100 GPU 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42E97D-5392-467D-B0C8-14C12CCA7094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D6BF9-6527-438A-891E-608CD71393A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727200"/>
            <a:ext cx="7886700" cy="4351338"/>
          </a:xfrm>
        </p:spPr>
        <p:txBody>
          <a:bodyPr/>
          <a:lstStyle/>
          <a:p>
            <a:r>
              <a:rPr lang="en-US" altLang="zh-CN" sz="2000" dirty="0" smtClean="0"/>
              <a:t>56 SMs</a:t>
            </a:r>
          </a:p>
          <a:p>
            <a:r>
              <a:rPr lang="en-US" altLang="zh-CN" sz="2000" dirty="0" smtClean="0"/>
              <a:t>64 Lanes/SM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Or</a:t>
            </a:r>
          </a:p>
          <a:p>
            <a:r>
              <a:rPr lang="en-US" altLang="zh-CN" sz="2000" dirty="0" smtClean="0"/>
              <a:t>3584 </a:t>
            </a:r>
          </a:p>
          <a:p>
            <a:pPr>
              <a:buNone/>
            </a:pPr>
            <a:r>
              <a:rPr lang="en-US" altLang="zh-CN" sz="2000" dirty="0" smtClean="0"/>
              <a:t>   Stream Processors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552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Summary-  </a:t>
            </a:r>
            <a:r>
              <a:rPr lang="zh-CN" altLang="en-US" smtClean="0"/>
              <a:t>向量处理机 </a:t>
            </a:r>
            <a:r>
              <a:rPr lang="en-US" altLang="zh-CN" smtClean="0"/>
              <a:t>vs.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5221"/>
            <a:ext cx="8229600" cy="43973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不同层次相近的术语比较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2D00-E817-4FB7-8E40-533568E6F997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6BF9-6527-438A-891E-608CD71393A1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367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72" y="1576251"/>
            <a:ext cx="8945420" cy="44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57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Summary-</a:t>
            </a:r>
            <a:r>
              <a:rPr lang="zh-CN" altLang="en-US" dirty="0" smtClean="0"/>
              <a:t>向量处理机 </a:t>
            </a:r>
            <a:r>
              <a:rPr lang="en-US" altLang="zh-CN" dirty="0" smtClean="0"/>
              <a:t>vs. GPU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1AEE31-F373-4CB6-957D-B19140D455FD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D6BF9-6527-438A-891E-608CD71393A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499371"/>
            <a:ext cx="77343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55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1031874"/>
            <a:ext cx="7753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07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C9C35-6779-4A41-B796-76D9E0042E58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D6BF9-6527-438A-891E-608CD71393A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360" y="114464"/>
            <a:ext cx="7513592" cy="631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20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35256-08A1-4719-9E75-6E95B02EA3D3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D6BF9-6527-438A-891E-608CD71393A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396" y="553134"/>
            <a:ext cx="78581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21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D5D89-1E05-4835-B1EE-BE9B5DA8882D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中国科学技术大学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D6BF9-6527-438A-891E-608CD71393A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pic>
        <p:nvPicPr>
          <p:cNvPr id="3706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599" y="2095749"/>
            <a:ext cx="7740830" cy="452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06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" y="1176338"/>
            <a:ext cx="7905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2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3182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GPU Readings</a:t>
            </a:r>
          </a:p>
        </p:txBody>
      </p:sp>
      <p:sp>
        <p:nvSpPr>
          <p:cNvPr id="214019" name="Content Placeholder 2"/>
          <p:cNvSpPr>
            <a:spLocks noGrp="1"/>
          </p:cNvSpPr>
          <p:nvPr>
            <p:ph idx="1"/>
          </p:nvPr>
        </p:nvSpPr>
        <p:spPr>
          <a:xfrm>
            <a:off x="228600" y="1173163"/>
            <a:ext cx="8610600" cy="5018087"/>
          </a:xfrm>
        </p:spPr>
        <p:txBody>
          <a:bodyPr/>
          <a:lstStyle/>
          <a:p>
            <a:r>
              <a:rPr lang="en-US" altLang="zh-CN" sz="2400" smtClean="0"/>
              <a:t>Lindholm et al., "</a:t>
            </a:r>
            <a:r>
              <a:rPr lang="en-US" altLang="zh-CN" sz="2400" smtClean="0">
                <a:solidFill>
                  <a:srgbClr val="0000FF"/>
                </a:solidFill>
              </a:rPr>
              <a:t>NVIDIA Tesla: A Unified Graphics and Computing Architecture</a:t>
            </a:r>
            <a:r>
              <a:rPr lang="en-US" altLang="zh-CN" sz="2400" smtClean="0"/>
              <a:t>," IEEE Micro 2008.</a:t>
            </a:r>
          </a:p>
          <a:p>
            <a:r>
              <a:rPr lang="en-US" altLang="zh-CN" sz="2400" smtClean="0"/>
              <a:t>Fatahalian and Houston, </a:t>
            </a:r>
            <a:r>
              <a:rPr lang="en-US" altLang="en-US" sz="2400" smtClean="0">
                <a:ea typeface="宋体" panose="02010600030101010101" pitchFamily="2" charset="-122"/>
              </a:rPr>
              <a:t>“</a:t>
            </a:r>
            <a:r>
              <a:rPr lang="en-US" altLang="ja-JP" sz="2400" smtClean="0">
                <a:solidFill>
                  <a:srgbClr val="0000FF"/>
                </a:solidFill>
              </a:rPr>
              <a:t>A Closer Look at GPUs</a:t>
            </a:r>
            <a:r>
              <a:rPr lang="en-US" altLang="ja-JP" sz="2400" smtClean="0"/>
              <a:t>,</a:t>
            </a:r>
            <a:r>
              <a:rPr lang="en-US" altLang="en-US" sz="2400" smtClean="0">
                <a:ea typeface="宋体" panose="02010600030101010101" pitchFamily="2" charset="-122"/>
              </a:rPr>
              <a:t>”</a:t>
            </a:r>
            <a:r>
              <a:rPr lang="en-US" altLang="ja-JP" sz="2400" smtClean="0"/>
              <a:t> CACM 2008.</a:t>
            </a:r>
          </a:p>
          <a:p>
            <a:r>
              <a:rPr lang="en-US" altLang="zh-CN" sz="2400" smtClean="0"/>
              <a:t>Narasiman et al., </a:t>
            </a:r>
            <a:r>
              <a:rPr lang="en-US" altLang="en-US" sz="2400" smtClean="0">
                <a:ea typeface="宋体" panose="02010600030101010101" pitchFamily="2" charset="-122"/>
              </a:rPr>
              <a:t>“</a:t>
            </a:r>
            <a:r>
              <a:rPr lang="en-US" altLang="ja-JP" sz="2400" smtClean="0">
                <a:solidFill>
                  <a:srgbClr val="0000FF"/>
                </a:solidFill>
              </a:rPr>
              <a:t>Improving GPU Performance via Large Warps and Two-Level Warp Scheduling</a:t>
            </a:r>
            <a:r>
              <a:rPr lang="en-US" altLang="ja-JP" sz="2400" smtClean="0"/>
              <a:t>,</a:t>
            </a:r>
            <a:r>
              <a:rPr lang="en-US" altLang="en-US" sz="2400" smtClean="0">
                <a:ea typeface="宋体" panose="02010600030101010101" pitchFamily="2" charset="-122"/>
              </a:rPr>
              <a:t>”</a:t>
            </a:r>
            <a:r>
              <a:rPr lang="en-US" altLang="ja-JP" sz="2400" smtClean="0"/>
              <a:t> MICRO 2011.</a:t>
            </a:r>
          </a:p>
          <a:p>
            <a:r>
              <a:rPr lang="en-US" altLang="zh-CN" sz="2400" smtClean="0"/>
              <a:t>Fung et al., </a:t>
            </a:r>
            <a:r>
              <a:rPr lang="en-US" altLang="en-US" sz="2400" smtClean="0">
                <a:ea typeface="宋体" panose="02010600030101010101" pitchFamily="2" charset="-122"/>
              </a:rPr>
              <a:t>“</a:t>
            </a:r>
            <a:r>
              <a:rPr lang="en-US" altLang="ja-JP" sz="2400" smtClean="0">
                <a:solidFill>
                  <a:srgbClr val="0000FF"/>
                </a:solidFill>
              </a:rPr>
              <a:t>Dynamic Warp Formation and Scheduling for Efficient GPU Control Flow</a:t>
            </a:r>
            <a:r>
              <a:rPr lang="en-US" altLang="ja-JP" sz="2400" smtClean="0"/>
              <a:t>,</a:t>
            </a:r>
            <a:r>
              <a:rPr lang="en-US" altLang="en-US" sz="2400" smtClean="0">
                <a:ea typeface="宋体" panose="02010600030101010101" pitchFamily="2" charset="-122"/>
              </a:rPr>
              <a:t>”</a:t>
            </a:r>
            <a:r>
              <a:rPr lang="en-US" altLang="ja-JP" sz="2400" smtClean="0"/>
              <a:t> MICRO 2007.</a:t>
            </a:r>
          </a:p>
          <a:p>
            <a:r>
              <a:rPr lang="en-US" altLang="zh-CN" sz="2400" smtClean="0"/>
              <a:t>Jog et al., </a:t>
            </a:r>
            <a:r>
              <a:rPr lang="en-US" altLang="en-US" sz="2400" smtClean="0">
                <a:ea typeface="宋体" panose="02010600030101010101" pitchFamily="2" charset="-122"/>
              </a:rPr>
              <a:t>“</a:t>
            </a:r>
            <a:r>
              <a:rPr lang="en-US" altLang="ja-JP" sz="2400" smtClean="0">
                <a:solidFill>
                  <a:srgbClr val="0000FF"/>
                </a:solidFill>
              </a:rPr>
              <a:t>Orchestrated Scheduling and Prefetching for GPGPUs</a:t>
            </a:r>
            <a:r>
              <a:rPr lang="en-US" altLang="ja-JP" sz="2400" smtClean="0"/>
              <a:t>,</a:t>
            </a:r>
            <a:r>
              <a:rPr lang="en-US" altLang="en-US" sz="2400" smtClean="0">
                <a:ea typeface="宋体" panose="02010600030101010101" pitchFamily="2" charset="-122"/>
              </a:rPr>
              <a:t>”</a:t>
            </a:r>
            <a:r>
              <a:rPr lang="en-US" altLang="ja-JP" sz="2400" smtClean="0"/>
              <a:t> ISCA 2013.</a:t>
            </a:r>
            <a:endParaRPr lang="en-US" altLang="zh-CN" sz="240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0583-4AC4-449B-93E9-2385763A0D05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662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Acknowledgements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These slides contain material developed and copyright by:</a:t>
            </a:r>
          </a:p>
          <a:p>
            <a:pPr lvl="1"/>
            <a:r>
              <a:rPr lang="en-US" altLang="zh-CN" dirty="0" smtClean="0"/>
              <a:t>John </a:t>
            </a:r>
            <a:r>
              <a:rPr lang="en-US" altLang="zh-CN" dirty="0" err="1" smtClean="0"/>
              <a:t>Kubiatowicz</a:t>
            </a:r>
            <a:r>
              <a:rPr lang="en-US" altLang="zh-CN" dirty="0" smtClean="0"/>
              <a:t> (UCB)</a:t>
            </a:r>
          </a:p>
          <a:p>
            <a:pPr lvl="1"/>
            <a:r>
              <a:rPr lang="en-US" altLang="zh-CN" dirty="0" err="1" smtClean="0"/>
              <a:t>Krste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Asanovic</a:t>
            </a:r>
            <a:r>
              <a:rPr lang="en-US" altLang="zh-CN" dirty="0" smtClean="0"/>
              <a:t> (UCB)</a:t>
            </a:r>
          </a:p>
          <a:p>
            <a:pPr lvl="1"/>
            <a:r>
              <a:rPr lang="en-US" altLang="zh-CN" dirty="0" smtClean="0"/>
              <a:t>John Hennessy (</a:t>
            </a:r>
            <a:r>
              <a:rPr lang="en-US" altLang="zh-CN" dirty="0" err="1" smtClean="0"/>
              <a:t>Standford</a:t>
            </a:r>
            <a:r>
              <a:rPr lang="en-US" altLang="zh-CN" dirty="0" smtClean="0"/>
              <a:t>)and David Patterson (UCB)</a:t>
            </a:r>
          </a:p>
          <a:p>
            <a:pPr lvl="1"/>
            <a:r>
              <a:rPr lang="en-US" altLang="zh-CN" dirty="0" err="1" smtClean="0"/>
              <a:t>Chenxi</a:t>
            </a:r>
            <a:r>
              <a:rPr lang="en-US" altLang="zh-CN" dirty="0" smtClean="0"/>
              <a:t> Zhang (</a:t>
            </a:r>
            <a:r>
              <a:rPr lang="en-US" altLang="zh-CN" dirty="0" err="1" smtClean="0"/>
              <a:t>Tongji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Muhamed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Mudawar</a:t>
            </a:r>
            <a:r>
              <a:rPr lang="en-US" altLang="zh-CN" dirty="0" smtClean="0"/>
              <a:t> (KFUPM) </a:t>
            </a:r>
          </a:p>
          <a:p>
            <a:r>
              <a:rPr lang="en-US" altLang="zh-CN" dirty="0" smtClean="0"/>
              <a:t>UCB material derived from course CS152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CS252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CS61C</a:t>
            </a:r>
          </a:p>
          <a:p>
            <a:r>
              <a:rPr lang="en-US" altLang="zh-CN" dirty="0" smtClean="0"/>
              <a:t>KFUPM material derived from course COE501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COE502</a:t>
            </a:r>
          </a:p>
          <a:p>
            <a:pPr>
              <a:defRPr/>
            </a:pPr>
            <a:r>
              <a:rPr lang="en-US" altLang="zh-CN" dirty="0"/>
              <a:t>CMU Introduction to Computer Architecture</a:t>
            </a:r>
          </a:p>
          <a:p>
            <a:pPr marL="0" indent="0">
              <a:buNone/>
              <a:defRPr/>
            </a:pPr>
            <a:r>
              <a:rPr lang="en-US" altLang="zh-CN" dirty="0"/>
              <a:t>http://www.ece.cmu.edu/~ece447/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16A7-2C33-45C5-AE95-D7463CCA9DA1}" type="datetime1">
              <a:rPr lang="en-US" altLang="zh-CN" smtClean="0"/>
              <a:t>5/7/2020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57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Global Memory Access</a:t>
            </a: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160" y="1323952"/>
            <a:ext cx="8783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Each thread issues memory accesses to </a:t>
            </a:r>
            <a:r>
              <a:rPr lang="en-US" altLang="zh-CN" sz="2400" b="1" dirty="0" smtClean="0"/>
              <a:t>data types </a:t>
            </a:r>
            <a:r>
              <a:rPr lang="en-US" altLang="zh-CN" sz="2400" b="1" dirty="0"/>
              <a:t>of varying sizes, perhaps as small as 1 </a:t>
            </a:r>
            <a:r>
              <a:rPr lang="en-US" altLang="zh-CN" sz="2400" b="1" dirty="0" smtClean="0"/>
              <a:t>byte entities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Given </a:t>
            </a:r>
            <a:r>
              <a:rPr lang="en-US" altLang="zh-CN" sz="2400" b="1" dirty="0"/>
              <a:t>an address to load or store, </a:t>
            </a:r>
            <a:r>
              <a:rPr lang="en-US" altLang="zh-CN" sz="2400" b="1" dirty="0" smtClean="0"/>
              <a:t>memory returns/updates </a:t>
            </a:r>
            <a:r>
              <a:rPr lang="en-US" altLang="zh-CN" sz="2400" b="1" dirty="0"/>
              <a:t>“segments” of either 32 </a:t>
            </a:r>
            <a:r>
              <a:rPr lang="en-US" altLang="zh-CN" sz="2400" b="1" dirty="0" smtClean="0"/>
              <a:t>bytes, 64 </a:t>
            </a:r>
            <a:r>
              <a:rPr lang="en-US" altLang="zh-CN" sz="2400" b="1" dirty="0"/>
              <a:t>bytes or 128 bytes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Maximizing </a:t>
            </a:r>
            <a:r>
              <a:rPr lang="en-US" altLang="zh-CN" sz="2400" b="1" dirty="0"/>
              <a:t>bandwidth:</a:t>
            </a:r>
          </a:p>
          <a:p>
            <a:pPr lvl="1"/>
            <a:r>
              <a:rPr lang="en-US" altLang="zh-CN" sz="2400" b="1" dirty="0" smtClean="0"/>
              <a:t>Operate </a:t>
            </a:r>
            <a:r>
              <a:rPr lang="en-US" altLang="zh-CN" sz="2400" b="1" dirty="0"/>
              <a:t>on an </a:t>
            </a:r>
            <a:r>
              <a:rPr lang="en-US" altLang="zh-CN" sz="2400" b="1" dirty="0">
                <a:solidFill>
                  <a:srgbClr val="0070C0"/>
                </a:solidFill>
              </a:rPr>
              <a:t>entire</a:t>
            </a:r>
            <a:r>
              <a:rPr lang="en-US" altLang="zh-CN" sz="2400" b="1" dirty="0"/>
              <a:t> 128 byte segment for </a:t>
            </a:r>
            <a:r>
              <a:rPr lang="en-US" altLang="zh-CN" sz="2400" b="1" dirty="0" smtClean="0"/>
              <a:t>each memory </a:t>
            </a:r>
            <a:r>
              <a:rPr lang="en-US" altLang="zh-CN" sz="2400" b="1" dirty="0"/>
              <a:t>transfer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7516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Understanding Global Memory Access</a:t>
            </a: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2080" y="978512"/>
            <a:ext cx="8783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Start with memory request by smallest </a:t>
            </a:r>
            <a:r>
              <a:rPr lang="en-US" altLang="zh-CN" sz="2400" b="1" dirty="0" smtClean="0"/>
              <a:t>numbered thread</a:t>
            </a:r>
            <a:r>
              <a:rPr lang="en-US" altLang="zh-CN" sz="2400" b="1" dirty="0"/>
              <a:t>. 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Find </a:t>
            </a:r>
            <a:r>
              <a:rPr lang="en-US" altLang="zh-CN" sz="2400" b="1" dirty="0"/>
              <a:t>the memory segment that contains </a:t>
            </a:r>
            <a:r>
              <a:rPr lang="en-US" altLang="zh-CN" sz="2400" b="1" dirty="0" smtClean="0"/>
              <a:t>the address </a:t>
            </a:r>
            <a:r>
              <a:rPr lang="en-US" altLang="zh-CN" sz="2400" b="1" dirty="0"/>
              <a:t>(32, 64 or 128 byte segment, depending </a:t>
            </a:r>
            <a:r>
              <a:rPr lang="en-US" altLang="zh-CN" sz="2400" b="1" dirty="0" smtClean="0"/>
              <a:t>on data type)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Find </a:t>
            </a:r>
            <a:r>
              <a:rPr lang="en-US" altLang="zh-CN" sz="2400" b="1" dirty="0"/>
              <a:t>other active threads requesting </a:t>
            </a:r>
            <a:r>
              <a:rPr lang="en-US" altLang="zh-CN" sz="2400" b="1" dirty="0" smtClean="0"/>
              <a:t>addresses within </a:t>
            </a:r>
            <a:r>
              <a:rPr lang="en-US" altLang="zh-CN" sz="2400" b="1" dirty="0"/>
              <a:t>that segment and </a:t>
            </a:r>
            <a:r>
              <a:rPr lang="en-US" altLang="zh-CN" sz="2400" b="1" dirty="0" smtClean="0"/>
              <a:t>coalesce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Reduce </a:t>
            </a:r>
            <a:r>
              <a:rPr lang="en-US" altLang="zh-CN" sz="2400" b="1" dirty="0"/>
              <a:t>transaction size if possible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Access </a:t>
            </a:r>
            <a:r>
              <a:rPr lang="en-US" altLang="zh-CN" sz="2400" b="1" dirty="0"/>
              <a:t>memory and mark threads as “</a:t>
            </a:r>
            <a:r>
              <a:rPr lang="en-US" altLang="zh-CN" sz="2400" b="1" dirty="0" smtClean="0"/>
              <a:t>inactive”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Repeat until all threads in half-warp are </a:t>
            </a:r>
            <a:r>
              <a:rPr lang="en-US" altLang="zh-CN" sz="2400" b="1" dirty="0" smtClean="0"/>
              <a:t>serviced</a:t>
            </a:r>
          </a:p>
          <a:p>
            <a:r>
              <a:rPr lang="en-US" altLang="zh-CN" sz="2400" b="1" dirty="0" smtClean="0"/>
              <a:t>(</a:t>
            </a:r>
            <a:r>
              <a:rPr lang="en-US" altLang="zh-CN" sz="2400" dirty="0" smtClean="0"/>
              <a:t>Includes </a:t>
            </a:r>
            <a:r>
              <a:rPr lang="en-US" altLang="zh-CN" sz="2400" dirty="0"/>
              <a:t>Tesla and GTX platforms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2852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Thread Block Scheduling</a:t>
            </a: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0340" y="3594712"/>
            <a:ext cx="878332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• Each TB allocated to an SM; Multiple TBs in a SM</a:t>
            </a:r>
          </a:p>
          <a:p>
            <a:r>
              <a:rPr lang="en-US" altLang="zh-CN" sz="2800" b="1" dirty="0"/>
              <a:t>• Threads in a </a:t>
            </a:r>
            <a:r>
              <a:rPr lang="en-US" altLang="zh-CN" sz="2800" b="1" dirty="0" smtClean="0"/>
              <a:t>thread block </a:t>
            </a:r>
            <a:r>
              <a:rPr lang="en-US" altLang="zh-CN" sz="2800" b="1" dirty="0"/>
              <a:t>may need to cooperate</a:t>
            </a:r>
          </a:p>
          <a:p>
            <a:pPr lvl="1"/>
            <a:r>
              <a:rPr lang="en-US" altLang="zh-CN" sz="2400" b="1" dirty="0"/>
              <a:t>– Load/Store from memory together</a:t>
            </a:r>
          </a:p>
          <a:p>
            <a:pPr lvl="1"/>
            <a:r>
              <a:rPr lang="en-US" altLang="zh-CN" sz="2400" b="1" dirty="0"/>
              <a:t>– Share results (through shared memory)</a:t>
            </a:r>
          </a:p>
          <a:p>
            <a:pPr lvl="1"/>
            <a:r>
              <a:rPr lang="en-US" altLang="zh-CN" sz="2400" b="1" dirty="0"/>
              <a:t>– Synchronize with each other</a:t>
            </a:r>
          </a:p>
          <a:p>
            <a:r>
              <a:rPr lang="en-US" altLang="zh-CN" sz="2800" b="1" dirty="0"/>
              <a:t>• Thread Blocks can execute in any order </a:t>
            </a:r>
          </a:p>
          <a:p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902312"/>
            <a:ext cx="8010609" cy="25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89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Resident Thread Blocks</a:t>
            </a: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2080" y="978512"/>
            <a:ext cx="8783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• No. of </a:t>
            </a:r>
            <a:r>
              <a:rPr lang="en-US" altLang="zh-CN" sz="2800" b="1" dirty="0" smtClean="0"/>
              <a:t>thread blocks </a:t>
            </a:r>
            <a:r>
              <a:rPr lang="en-US" altLang="zh-CN" sz="2800" b="1" dirty="0"/>
              <a:t>allocated to SM is limited by</a:t>
            </a:r>
          </a:p>
          <a:p>
            <a:pPr lvl="1"/>
            <a:r>
              <a:rPr lang="en-US" altLang="zh-CN" sz="2400" b="1" dirty="0"/>
              <a:t>– </a:t>
            </a:r>
            <a:r>
              <a:rPr lang="en-US" altLang="zh-CN" sz="2400" b="1" dirty="0" smtClean="0"/>
              <a:t>Maximum Thread blocks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– </a:t>
            </a:r>
            <a:r>
              <a:rPr lang="en-US" altLang="zh-CN" sz="2400" b="1" dirty="0" smtClean="0"/>
              <a:t>Maximum number </a:t>
            </a:r>
            <a:r>
              <a:rPr lang="en-US" altLang="zh-CN" sz="2400" b="1" dirty="0"/>
              <a:t>of threads</a:t>
            </a:r>
          </a:p>
          <a:p>
            <a:pPr lvl="1"/>
            <a:r>
              <a:rPr lang="en-US" altLang="zh-CN" sz="2400" b="1" dirty="0"/>
              <a:t>– Registers (</a:t>
            </a:r>
            <a:r>
              <a:rPr lang="en-US" altLang="zh-CN" sz="2400" b="1" dirty="0" smtClean="0"/>
              <a:t>Registers </a:t>
            </a:r>
            <a:r>
              <a:rPr lang="en-US" altLang="zh-CN" sz="2400" b="1" dirty="0"/>
              <a:t>per thread * </a:t>
            </a:r>
            <a:r>
              <a:rPr lang="en-US" altLang="zh-CN" sz="2400" b="1" dirty="0" smtClean="0"/>
              <a:t>Threads </a:t>
            </a:r>
            <a:r>
              <a:rPr lang="en-US" altLang="zh-CN" sz="2400" b="1" dirty="0"/>
              <a:t>per Block * # </a:t>
            </a:r>
            <a:r>
              <a:rPr lang="en-US" altLang="zh-CN" sz="2400" b="1" dirty="0" err="1"/>
              <a:t>Blks</a:t>
            </a:r>
            <a:r>
              <a:rPr lang="en-US" altLang="zh-CN" sz="2400" b="1" dirty="0"/>
              <a:t>)</a:t>
            </a:r>
          </a:p>
          <a:p>
            <a:pPr lvl="1"/>
            <a:r>
              <a:rPr lang="en-US" altLang="zh-CN" sz="2400" b="1" dirty="0"/>
              <a:t>– Shared Memory (Shared Memory per Block * # </a:t>
            </a:r>
            <a:r>
              <a:rPr lang="en-US" altLang="zh-CN" sz="2400" b="1" dirty="0" err="1"/>
              <a:t>Blks</a:t>
            </a:r>
            <a:r>
              <a:rPr lang="en-US" altLang="zh-CN" sz="2400" b="1" dirty="0"/>
              <a:t>)</a:t>
            </a:r>
          </a:p>
          <a:p>
            <a:r>
              <a:rPr lang="en-US" altLang="zh-CN" sz="2800" b="1" dirty="0"/>
              <a:t>• Warps of resident </a:t>
            </a:r>
            <a:r>
              <a:rPr lang="en-US" altLang="zh-CN" sz="2800" b="1" dirty="0" err="1"/>
              <a:t>threadblocks</a:t>
            </a:r>
            <a:r>
              <a:rPr lang="en-US" altLang="zh-CN" sz="2800" b="1" dirty="0"/>
              <a:t> are </a:t>
            </a:r>
            <a:r>
              <a:rPr lang="en-US" altLang="zh-CN" sz="2800" b="1" dirty="0" smtClean="0"/>
              <a:t>context switched </a:t>
            </a:r>
            <a:r>
              <a:rPr lang="en-US" altLang="zh-CN" sz="2800" b="1" dirty="0"/>
              <a:t>to hide (long) latency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553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SM Warp Scheduling</a:t>
            </a: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2080" y="978512"/>
            <a:ext cx="486156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• Each SM launches Warps of</a:t>
            </a:r>
          </a:p>
          <a:p>
            <a:r>
              <a:rPr lang="en-US" altLang="zh-CN" sz="2400" b="1" dirty="0"/>
              <a:t>Threads</a:t>
            </a:r>
          </a:p>
          <a:p>
            <a:pPr lvl="1"/>
            <a:r>
              <a:rPr lang="en-US" altLang="zh-CN" sz="2000" b="1" dirty="0"/>
              <a:t>– 2 levels of parallelism</a:t>
            </a:r>
          </a:p>
          <a:p>
            <a:pPr lvl="1"/>
            <a:r>
              <a:rPr lang="en-US" altLang="zh-CN" sz="2000" b="1" dirty="0"/>
              <a:t>– Shared instruction fetch per 32</a:t>
            </a:r>
          </a:p>
          <a:p>
            <a:pPr lvl="1"/>
            <a:r>
              <a:rPr lang="en-US" altLang="zh-CN" sz="2000" b="1" dirty="0"/>
              <a:t>threads (warps)</a:t>
            </a:r>
          </a:p>
          <a:p>
            <a:r>
              <a:rPr lang="en-US" altLang="zh-CN" sz="2400" b="1" dirty="0"/>
              <a:t>• SM hardware implements </a:t>
            </a:r>
            <a:r>
              <a:rPr lang="en-US" altLang="zh-CN" sz="2400" b="1" dirty="0" smtClean="0"/>
              <a:t>zero overhead </a:t>
            </a:r>
            <a:r>
              <a:rPr lang="en-US" altLang="zh-CN" sz="2400" b="1" dirty="0"/>
              <a:t>Warp scheduling</a:t>
            </a:r>
          </a:p>
          <a:p>
            <a:pPr lvl="1"/>
            <a:r>
              <a:rPr lang="en-US" altLang="zh-CN" sz="2000" b="1" dirty="0"/>
              <a:t>– Warps whose next instruction has</a:t>
            </a:r>
          </a:p>
          <a:p>
            <a:pPr lvl="1"/>
            <a:r>
              <a:rPr lang="en-US" altLang="zh-CN" sz="2000" b="1" dirty="0"/>
              <a:t>its operands ready for consumption</a:t>
            </a:r>
          </a:p>
          <a:p>
            <a:pPr lvl="1"/>
            <a:r>
              <a:rPr lang="en-US" altLang="zh-CN" sz="2000" b="1" dirty="0"/>
              <a:t>are eligible for execution</a:t>
            </a:r>
          </a:p>
          <a:p>
            <a:pPr lvl="1"/>
            <a:r>
              <a:rPr lang="en-US" altLang="zh-CN" sz="2000" b="1" dirty="0"/>
              <a:t>– Eligible Warps are selected for</a:t>
            </a:r>
          </a:p>
          <a:p>
            <a:pPr lvl="1"/>
            <a:r>
              <a:rPr lang="en-US" altLang="zh-CN" sz="2000" b="1" dirty="0"/>
              <a:t>execution on a prioritized</a:t>
            </a:r>
          </a:p>
          <a:p>
            <a:pPr lvl="1"/>
            <a:r>
              <a:rPr lang="en-US" altLang="zh-CN" sz="2000" b="1" dirty="0"/>
              <a:t>scheduling policy</a:t>
            </a:r>
          </a:p>
          <a:p>
            <a:pPr lvl="1"/>
            <a:r>
              <a:rPr lang="en-US" altLang="zh-CN" sz="2000" b="1" dirty="0"/>
              <a:t>– All threads in a Warp execute the</a:t>
            </a:r>
          </a:p>
          <a:p>
            <a:pPr lvl="1"/>
            <a:r>
              <a:rPr lang="en-US" altLang="zh-CN" sz="2000" b="1" dirty="0"/>
              <a:t>same instruction when selected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83" y="1153455"/>
            <a:ext cx="3974989" cy="48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61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0883" y="251143"/>
            <a:ext cx="8229600" cy="9023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SM Instruction Buffer – </a:t>
            </a:r>
            <a:r>
              <a:rPr lang="en-US" altLang="zh-CN" dirty="0" smtClean="0"/>
              <a:t>Warp Scheduling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7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zh-CN" altLang="en-US" smtClean="0"/>
              <a:t>中国科学技术大学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43735" y="1031815"/>
            <a:ext cx="56845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• Fetch one warp instruction/cycle</a:t>
            </a:r>
          </a:p>
          <a:p>
            <a:pPr lvl="1"/>
            <a:r>
              <a:rPr lang="en-US" altLang="zh-CN" sz="2400" b="1" dirty="0"/>
              <a:t>– from instruction cache</a:t>
            </a:r>
          </a:p>
          <a:p>
            <a:pPr lvl="1"/>
            <a:r>
              <a:rPr lang="en-US" altLang="zh-CN" sz="2400" b="1" dirty="0"/>
              <a:t>– into any instruction buffer slot</a:t>
            </a:r>
          </a:p>
          <a:p>
            <a:r>
              <a:rPr lang="en-US" altLang="zh-CN" sz="2800" b="1" dirty="0"/>
              <a:t>• Issue one “</a:t>
            </a:r>
            <a:r>
              <a:rPr lang="en-US" altLang="zh-CN" sz="2800" b="1" dirty="0" smtClean="0"/>
              <a:t>ready-to-go” warp instruction/cycle</a:t>
            </a:r>
            <a:endParaRPr lang="en-US" altLang="zh-CN" sz="2800" b="1" dirty="0"/>
          </a:p>
          <a:p>
            <a:pPr lvl="1"/>
            <a:r>
              <a:rPr lang="en-US" altLang="zh-CN" sz="2400" b="1" dirty="0"/>
              <a:t>– from any warp - instruction buffer slot</a:t>
            </a:r>
          </a:p>
          <a:p>
            <a:pPr lvl="1"/>
            <a:r>
              <a:rPr lang="en-US" altLang="zh-CN" sz="2400" b="1" dirty="0"/>
              <a:t>– operand </a:t>
            </a:r>
            <a:r>
              <a:rPr lang="en-US" altLang="zh-CN" sz="2400" b="1" dirty="0" err="1"/>
              <a:t>scoreboarding</a:t>
            </a:r>
            <a:r>
              <a:rPr lang="en-US" altLang="zh-CN" sz="2400" b="1" dirty="0"/>
              <a:t> used to </a:t>
            </a:r>
            <a:r>
              <a:rPr lang="en-US" altLang="zh-CN" sz="2400" b="1" dirty="0" smtClean="0"/>
              <a:t>prevent hazards</a:t>
            </a:r>
            <a:endParaRPr lang="en-US" altLang="zh-CN" sz="2400" b="1" dirty="0"/>
          </a:p>
          <a:p>
            <a:r>
              <a:rPr lang="en-US" altLang="zh-CN" sz="2800" b="1" dirty="0"/>
              <a:t>• Issue selection based </a:t>
            </a:r>
            <a:r>
              <a:rPr lang="en-US" altLang="zh-CN" sz="2800" b="1" dirty="0" smtClean="0"/>
              <a:t>on round robin or age </a:t>
            </a:r>
            <a:r>
              <a:rPr lang="en-US" altLang="zh-CN" sz="2800" b="1" dirty="0"/>
              <a:t>of warp</a:t>
            </a:r>
          </a:p>
          <a:p>
            <a:r>
              <a:rPr lang="en-US" altLang="zh-CN" sz="2800" b="1" dirty="0"/>
              <a:t>• SM broadcasts the same instruction </a:t>
            </a:r>
            <a:r>
              <a:rPr lang="en-US" altLang="zh-CN" sz="2800" b="1" dirty="0" smtClean="0"/>
              <a:t>to 32 threads </a:t>
            </a:r>
            <a:r>
              <a:rPr lang="en-US" altLang="zh-CN" sz="2800" b="1" dirty="0"/>
              <a:t>of a Warp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20" y="1211390"/>
            <a:ext cx="2592098" cy="49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74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7541</TotalTime>
  <Words>2249</Words>
  <Application>Microsoft Office PowerPoint</Application>
  <PresentationFormat>全屏显示(4:3)</PresentationFormat>
  <Paragraphs>565</Paragraphs>
  <Slides>39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Gulim</vt:lpstr>
      <vt:lpstr>MS PGothic</vt:lpstr>
      <vt:lpstr>Myriad Pro Black</vt:lpstr>
      <vt:lpstr>Myriad Pro Semibold</vt:lpstr>
      <vt:lpstr>游ゴシック</vt:lpstr>
      <vt:lpstr>宋体</vt:lpstr>
      <vt:lpstr>微软雅黑</vt:lpstr>
      <vt:lpstr>等线</vt:lpstr>
      <vt:lpstr>黑体</vt:lpstr>
      <vt:lpstr>Arial</vt:lpstr>
      <vt:lpstr>Calibri</vt:lpstr>
      <vt:lpstr>Courier New</vt:lpstr>
      <vt:lpstr>Franklin Gothic Book</vt:lpstr>
      <vt:lpstr>Trebuchet MS</vt:lpstr>
      <vt:lpstr>Verdana</vt:lpstr>
      <vt:lpstr>Wingdings</vt:lpstr>
      <vt:lpstr>自定义设计方案</vt:lpstr>
      <vt:lpstr>计算机体系结构</vt:lpstr>
      <vt:lpstr>PowerPoint 演示文稿</vt:lpstr>
      <vt:lpstr>Global Memory</vt:lpstr>
      <vt:lpstr>Global Memory Access</vt:lpstr>
      <vt:lpstr>Understanding Global Memory Access</vt:lpstr>
      <vt:lpstr>Thread Block Scheduling</vt:lpstr>
      <vt:lpstr>Resident Thread Blocks</vt:lpstr>
      <vt:lpstr>SM Warp Scheduling</vt:lpstr>
      <vt:lpstr>SM Instruction Buffer – Warp Scheduling </vt:lpstr>
      <vt:lpstr>Scoreboarding </vt:lpstr>
      <vt:lpstr>Scoreboarding Example </vt:lpstr>
      <vt:lpstr>Scoreboarding Example </vt:lpstr>
      <vt:lpstr>Threads Can Take Different Paths in Warp-based SIMD</vt:lpstr>
      <vt:lpstr>Control Flow Problem in GPUs/SIMT</vt:lpstr>
      <vt:lpstr>Conditional Branching</vt:lpstr>
      <vt:lpstr>Branch divergence</vt:lpstr>
      <vt:lpstr>Example</vt:lpstr>
      <vt:lpstr>Branch Divergence Handling</vt:lpstr>
      <vt:lpstr>SIMT stack operation</vt:lpstr>
      <vt:lpstr>PowerPoint 演示文稿</vt:lpstr>
      <vt:lpstr>Remember: Each Thread Is Independent</vt:lpstr>
      <vt:lpstr>Dynamic Warp Formation/Merging</vt:lpstr>
      <vt:lpstr>Dynamic Warp Formation/Merging</vt:lpstr>
      <vt:lpstr>Dynamic Warp Formation Example</vt:lpstr>
      <vt:lpstr>Hardware Constraints Limit Flexibility of Warp Grouping</vt:lpstr>
      <vt:lpstr>When You Group Threads Dynamically </vt:lpstr>
      <vt:lpstr>What About Memory Divergence?</vt:lpstr>
      <vt:lpstr>NVIDIA GeForce GTX 285</vt:lpstr>
      <vt:lpstr>NVIDIA GeForce GTX 285 “core”</vt:lpstr>
      <vt:lpstr>NVIDIA GeForce GTX 285 “core”</vt:lpstr>
      <vt:lpstr>NVIDIA GeForce GTX 285</vt:lpstr>
      <vt:lpstr> GP100 GPU </vt:lpstr>
      <vt:lpstr>Summary-  向量处理机 vs. GPU</vt:lpstr>
      <vt:lpstr>Summary-向量处理机 vs. GPU</vt:lpstr>
      <vt:lpstr>PowerPoint 演示文稿</vt:lpstr>
      <vt:lpstr>PowerPoint 演示文稿</vt:lpstr>
      <vt:lpstr>PowerPoint 演示文稿</vt:lpstr>
      <vt:lpstr>GPU Readings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</dc:title>
  <dc:creator>zhou</dc:creator>
  <cp:lastModifiedBy>Yanyong Zhang</cp:lastModifiedBy>
  <cp:revision>324</cp:revision>
  <dcterms:created xsi:type="dcterms:W3CDTF">2018-12-10T01:16:13Z</dcterms:created>
  <dcterms:modified xsi:type="dcterms:W3CDTF">2020-05-07T04:00:21Z</dcterms:modified>
</cp:coreProperties>
</file>