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53"/>
  </p:notesMasterIdLst>
  <p:handoutMasterIdLst>
    <p:handoutMasterId r:id="rId54"/>
  </p:handoutMasterIdLst>
  <p:sldIdLst>
    <p:sldId id="323" r:id="rId2"/>
    <p:sldId id="1155" r:id="rId3"/>
    <p:sldId id="1156" r:id="rId4"/>
    <p:sldId id="1157" r:id="rId5"/>
    <p:sldId id="1158" r:id="rId6"/>
    <p:sldId id="1159" r:id="rId7"/>
    <p:sldId id="1160" r:id="rId8"/>
    <p:sldId id="1161" r:id="rId9"/>
    <p:sldId id="1162" r:id="rId10"/>
    <p:sldId id="1163" r:id="rId11"/>
    <p:sldId id="1164" r:id="rId12"/>
    <p:sldId id="1165" r:id="rId13"/>
    <p:sldId id="1166" r:id="rId14"/>
    <p:sldId id="1167" r:id="rId15"/>
    <p:sldId id="1168" r:id="rId16"/>
    <p:sldId id="1169" r:id="rId17"/>
    <p:sldId id="1170" r:id="rId18"/>
    <p:sldId id="1171" r:id="rId19"/>
    <p:sldId id="1172" r:id="rId20"/>
    <p:sldId id="1173" r:id="rId21"/>
    <p:sldId id="1174" r:id="rId22"/>
    <p:sldId id="1175" r:id="rId23"/>
    <p:sldId id="1176" r:id="rId24"/>
    <p:sldId id="1177" r:id="rId25"/>
    <p:sldId id="1178" r:id="rId26"/>
    <p:sldId id="1179" r:id="rId27"/>
    <p:sldId id="1180" r:id="rId28"/>
    <p:sldId id="1282" r:id="rId29"/>
    <p:sldId id="1181" r:id="rId30"/>
    <p:sldId id="1183" r:id="rId31"/>
    <p:sldId id="1184" r:id="rId32"/>
    <p:sldId id="1185" r:id="rId33"/>
    <p:sldId id="1188" r:id="rId34"/>
    <p:sldId id="1189" r:id="rId35"/>
    <p:sldId id="1190" r:id="rId36"/>
    <p:sldId id="1283" r:id="rId37"/>
    <p:sldId id="1191" r:id="rId38"/>
    <p:sldId id="1192" r:id="rId39"/>
    <p:sldId id="1193" r:id="rId40"/>
    <p:sldId id="1194" r:id="rId41"/>
    <p:sldId id="1195" r:id="rId42"/>
    <p:sldId id="1196" r:id="rId43"/>
    <p:sldId id="1197" r:id="rId44"/>
    <p:sldId id="1198" r:id="rId45"/>
    <p:sldId id="1199" r:id="rId46"/>
    <p:sldId id="1200" r:id="rId47"/>
    <p:sldId id="1201" r:id="rId48"/>
    <p:sldId id="1280" r:id="rId49"/>
    <p:sldId id="1281" r:id="rId50"/>
    <p:sldId id="1202" r:id="rId51"/>
    <p:sldId id="1274"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49" autoAdjust="0"/>
    <p:restoredTop sz="96379" autoAdjust="0"/>
  </p:normalViewPr>
  <p:slideViewPr>
    <p:cSldViewPr snapToGrid="0">
      <p:cViewPr varScale="1">
        <p:scale>
          <a:sx n="101" d="100"/>
          <a:sy n="101" d="100"/>
        </p:scale>
        <p:origin x="624" y="54"/>
      </p:cViewPr>
      <p:guideLst>
        <p:guide orient="horz" pos="2160"/>
        <p:guide pos="2880"/>
      </p:guideLst>
    </p:cSldViewPr>
  </p:slideViewPr>
  <p:notesTextViewPr>
    <p:cViewPr>
      <p:scale>
        <a:sx n="1" d="1"/>
        <a:sy n="1" d="1"/>
      </p:scale>
      <p:origin x="0" y="0"/>
    </p:cViewPr>
  </p:notesTextViewPr>
  <p:sorterViewPr>
    <p:cViewPr>
      <p:scale>
        <a:sx n="100" d="100"/>
        <a:sy n="100" d="100"/>
      </p:scale>
      <p:origin x="0" y="-23676"/>
    </p:cViewPr>
  </p:sorterViewPr>
  <p:notesViewPr>
    <p:cSldViewPr snapToGrid="0">
      <p:cViewPr varScale="1">
        <p:scale>
          <a:sx n="63" d="100"/>
          <a:sy n="63" d="100"/>
        </p:scale>
        <p:origin x="-316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F68EF9-44F6-454D-8E41-A11389644662}" type="datetimeFigureOut">
              <a:rPr lang="zh-CN" altLang="en-US" smtClean="0">
                <a:ea typeface="微软雅黑" panose="020B0503020204020204" pitchFamily="34" charset="-122"/>
              </a:rPr>
              <a:pPr/>
              <a:t>2020/5/6</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0E1A9D-CFA1-44EA-A565-5A0946D382EA}" type="slidenum">
              <a:rPr lang="zh-CN" altLang="en-US" smtClean="0">
                <a:ea typeface="微软雅黑" panose="020B0503020204020204" pitchFamily="34" charset="-122"/>
              </a:rPr>
              <a:pPr/>
              <a:t>‹#›</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2653336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C0EC7-120E-464C-9B5F-CEFBF2B62932}" type="datetimeFigureOut">
              <a:rPr lang="zh-CN" altLang="en-US" smtClean="0"/>
              <a:pPr/>
              <a:t>2020/5/6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88695-62D5-49EB-B718-1E634CFAFDB1}" type="slidenum">
              <a:rPr lang="zh-CN" altLang="en-US" smtClean="0"/>
              <a:pPr/>
              <a:t>‹#›</a:t>
            </a:fld>
            <a:endParaRPr lang="zh-CN" altLang="en-US"/>
          </a:p>
        </p:txBody>
      </p:sp>
    </p:spTree>
    <p:extLst>
      <p:ext uri="{BB962C8B-B14F-4D97-AF65-F5344CB8AC3E}">
        <p14:creationId xmlns:p14="http://schemas.microsoft.com/office/powerpoint/2010/main" val="286350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sldNum" sz="quarter" idx="5"/>
          </p:nvPr>
        </p:nvSpPr>
        <p:spPr>
          <a:noFill/>
        </p:spPr>
        <p:txBody>
          <a:bodyPr/>
          <a:lstStyle/>
          <a:p>
            <a:fld id="{8695F213-02EE-4337-BBDE-4FB8EFC6809A}" type="slidenum">
              <a:rPr lang="zh-CN" altLang="en-US"/>
              <a:pPr/>
              <a:t>1</a:t>
            </a:fld>
            <a:endParaRPr lang="zh-CN" altLang="en-US"/>
          </a:p>
        </p:txBody>
      </p:sp>
      <p:sp>
        <p:nvSpPr>
          <p:cNvPr id="6147" name="Rectangle 2"/>
          <p:cNvSpPr>
            <a:spLocks noGrp="1" noRot="1" noChangeAspect="1" noChangeArrowheads="1" noTextEdit="1"/>
          </p:cNvSpPr>
          <p:nvPr>
            <p:ph type="sldImg" idx="4294967295"/>
          </p:nvPr>
        </p:nvSpPr>
        <p:spPr>
          <a:ln/>
        </p:spPr>
      </p:sp>
      <p:sp>
        <p:nvSpPr>
          <p:cNvPr id="6148" name="Rectangle 3"/>
          <p:cNvSpPr>
            <a:spLocks noGrp="1" noChangeArrowheads="1"/>
          </p:cNvSpPr>
          <p:nvPr>
            <p:ph type="body" idx="4294967295"/>
          </p:nvPr>
        </p:nvSpPr>
        <p:spPr>
          <a:noFill/>
          <a:ln/>
        </p:spPr>
        <p:txBody>
          <a:bodyPr/>
          <a:lstStyle/>
          <a:p>
            <a:endParaRPr lang="en-US" altLang="zh-CN" smtClean="0"/>
          </a:p>
        </p:txBody>
      </p:sp>
      <p:sp>
        <p:nvSpPr>
          <p:cNvPr id="6149" name="日期占位符 1"/>
          <p:cNvSpPr>
            <a:spLocks noGrp="1" noChangeArrowheads="1"/>
          </p:cNvSpPr>
          <p:nvPr>
            <p:ph type="dt" sz="quarter" idx="1"/>
          </p:nvPr>
        </p:nvSpPr>
        <p:spPr>
          <a:noFill/>
        </p:spPr>
        <p:txBody>
          <a:bodyPr/>
          <a:lstStyle/>
          <a:p>
            <a:fld id="{4350B46D-A530-4DF0-96B6-03CBA1428F21}" type="datetime1">
              <a:rPr lang="zh-CN" altLang="en-US" smtClean="0"/>
              <a:pPr/>
              <a:t>2020/5/6</a:t>
            </a:fld>
            <a:endParaRPr lang="zh-CN" altLang="en-US" smtClean="0"/>
          </a:p>
        </p:txBody>
      </p:sp>
      <p:sp>
        <p:nvSpPr>
          <p:cNvPr id="6150" name="页脚占位符 2"/>
          <p:cNvSpPr>
            <a:spLocks noGrp="1" noChangeArrowheads="1"/>
          </p:cNvSpPr>
          <p:nvPr>
            <p:ph type="ftr" sz="quarter" idx="4"/>
          </p:nvPr>
        </p:nvSpPr>
        <p:spPr>
          <a:noFill/>
        </p:spPr>
        <p:txBody>
          <a:bodyPr/>
          <a:lstStyle/>
          <a:p>
            <a:endParaRPr lang="en-US" altLang="zh-CN" smtClean="0"/>
          </a:p>
        </p:txBody>
      </p:sp>
    </p:spTree>
    <p:extLst>
      <p:ext uri="{BB962C8B-B14F-4D97-AF65-F5344CB8AC3E}">
        <p14:creationId xmlns:p14="http://schemas.microsoft.com/office/powerpoint/2010/main" val="1352184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
          <p:cNvSpPr>
            <a:spLocks noGrp="1" noChangeArrowheads="1"/>
          </p:cNvSpPr>
          <p:nvPr>
            <p:ph type="sldNum" sz="quarter" idx="5"/>
          </p:nvPr>
        </p:nvSpPr>
        <p:spPr bwMode="auto">
          <a:noFill/>
          <a:ln>
            <a:miter lim="800000"/>
            <a:headEnd/>
            <a:tailEnd/>
          </a:ln>
        </p:spPr>
        <p:txBody>
          <a:bodyPr/>
          <a:lstStyle/>
          <a:p>
            <a:fld id="{0843508C-7F41-4A7B-BAD9-103AAA206D88}" type="slidenum">
              <a:rPr lang="en-US" altLang="zh-CN"/>
              <a:pPr/>
              <a:t>34</a:t>
            </a:fld>
            <a:endParaRPr lang="en-US" altLang="zh-CN"/>
          </a:p>
        </p:txBody>
      </p:sp>
      <p:sp>
        <p:nvSpPr>
          <p:cNvPr id="50179" name="Rectangle 2"/>
          <p:cNvSpPr>
            <a:spLocks noGrp="1" noRot="1" noChangeAspect="1" noChangeArrowheads="1" noTextEdit="1"/>
          </p:cNvSpPr>
          <p:nvPr>
            <p:ph type="sldImg"/>
          </p:nvPr>
        </p:nvSpPr>
        <p:spPr bwMode="auto">
          <a:xfrm>
            <a:off x="1257300" y="719138"/>
            <a:ext cx="4800600" cy="3600450"/>
          </a:xfrm>
          <a:solidFill>
            <a:srgbClr val="FFFFFF"/>
          </a:solidFill>
          <a:ln>
            <a:solidFill>
              <a:srgbClr val="000000"/>
            </a:solidFill>
            <a:miter lim="800000"/>
            <a:headEnd/>
            <a:tailEnd/>
          </a:ln>
        </p:spPr>
      </p:sp>
      <p:sp>
        <p:nvSpPr>
          <p:cNvPr id="50180" name="Rectangle 3"/>
          <p:cNvSpPr>
            <a:spLocks noGrp="1" noChangeArrowheads="1"/>
          </p:cNvSpPr>
          <p:nvPr>
            <p:ph type="body" idx="1"/>
          </p:nvPr>
        </p:nvSpPr>
        <p:spPr bwMode="auto">
          <a:xfrm>
            <a:off x="977867" y="4560965"/>
            <a:ext cx="5359681" cy="4321147"/>
          </a:xfrm>
          <a:solidFill>
            <a:srgbClr val="FFFFFF"/>
          </a:solidFill>
          <a:ln>
            <a:solidFill>
              <a:srgbClr val="000000"/>
            </a:solidFill>
            <a:miter lim="800000"/>
            <a:headEnd/>
            <a:tailEnd/>
          </a:ln>
        </p:spPr>
        <p:txBody>
          <a:bodyPr wrap="square" lIns="91577" tIns="45789" rIns="91577" bIns="45789" numCol="1" anchor="t" anchorCtr="0" compatLnSpc="1">
            <a:prstTxWarp prst="textNoShape">
              <a:avLst/>
            </a:prstTxWarp>
          </a:bodyPr>
          <a:lstStyle/>
          <a:p>
            <a:pPr eaLnBrk="1" hangingPunct="1">
              <a:spcBef>
                <a:spcPct val="0"/>
              </a:spcBef>
            </a:pPr>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p:spPr>
      </p:sp>
      <p:sp>
        <p:nvSpPr>
          <p:cNvPr id="522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2228" name="灯片编号占位符 3"/>
          <p:cNvSpPr>
            <a:spLocks noGrp="1"/>
          </p:cNvSpPr>
          <p:nvPr>
            <p:ph type="sldNum" sz="quarter" idx="5"/>
          </p:nvPr>
        </p:nvSpPr>
        <p:spPr bwMode="auto">
          <a:noFill/>
          <a:ln>
            <a:miter lim="800000"/>
            <a:headEnd/>
            <a:tailEnd/>
          </a:ln>
        </p:spPr>
        <p:txBody>
          <a:bodyPr/>
          <a:lstStyle/>
          <a:p>
            <a:fld id="{DE5CFF30-B2E2-44A7-83D6-840266F63BDC}" type="slidenum">
              <a:rPr lang="zh-CN" altLang="en-US"/>
              <a:pPr/>
              <a:t>35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4276" name="灯片编号占位符 3"/>
          <p:cNvSpPr>
            <a:spLocks noGrp="1"/>
          </p:cNvSpPr>
          <p:nvPr>
            <p:ph type="sldNum" sz="quarter" idx="5"/>
          </p:nvPr>
        </p:nvSpPr>
        <p:spPr bwMode="auto">
          <a:noFill/>
          <a:ln>
            <a:miter lim="800000"/>
            <a:headEnd/>
            <a:tailEnd/>
          </a:ln>
        </p:spPr>
        <p:txBody>
          <a:bodyPr/>
          <a:lstStyle/>
          <a:p>
            <a:fld id="{FF0A0AB1-21D1-4E8D-AA21-11FE4C369752}" type="slidenum">
              <a:rPr lang="zh-CN" altLang="en-US"/>
              <a:pPr/>
              <a:t>37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p:spPr>
      </p:sp>
      <p:sp>
        <p:nvSpPr>
          <p:cNvPr id="563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Read miss = BusRd</a:t>
            </a:r>
          </a:p>
          <a:p>
            <a:pPr eaLnBrk="1" hangingPunct="1">
              <a:spcBef>
                <a:spcPct val="0"/>
              </a:spcBef>
            </a:pPr>
            <a:r>
              <a:rPr lang="en-US" altLang="zh-CN" smtClean="0"/>
              <a:t>Write miss </a:t>
            </a:r>
            <a:endParaRPr lang="zh-CN" altLang="en-US" smtClean="0"/>
          </a:p>
        </p:txBody>
      </p:sp>
      <p:sp>
        <p:nvSpPr>
          <p:cNvPr id="56324" name="灯片编号占位符 3"/>
          <p:cNvSpPr>
            <a:spLocks noGrp="1"/>
          </p:cNvSpPr>
          <p:nvPr>
            <p:ph type="sldNum" sz="quarter" idx="5"/>
          </p:nvPr>
        </p:nvSpPr>
        <p:spPr bwMode="auto">
          <a:noFill/>
          <a:ln>
            <a:miter lim="800000"/>
            <a:headEnd/>
            <a:tailEnd/>
          </a:ln>
        </p:spPr>
        <p:txBody>
          <a:bodyPr/>
          <a:lstStyle/>
          <a:p>
            <a:fld id="{806F645A-9030-47BD-9BA6-59ECC969E9AC}" type="slidenum">
              <a:rPr lang="zh-CN" altLang="en-US"/>
              <a:pPr/>
              <a:t>38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p:spPr>
      </p:sp>
      <p:sp>
        <p:nvSpPr>
          <p:cNvPr id="58371"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Invalid</a:t>
            </a:r>
            <a:r>
              <a:rPr lang="zh-CN" altLang="en-US" smtClean="0"/>
              <a:t>  </a:t>
            </a:r>
            <a:r>
              <a:rPr lang="en-US" altLang="zh-CN" smtClean="0"/>
              <a:t>[ˈɪnvəlɪd</a:t>
            </a:r>
            <a:r>
              <a:rPr lang="zh-CN" altLang="en-US" smtClean="0"/>
              <a:t>；</a:t>
            </a:r>
            <a:r>
              <a:rPr lang="en-US" altLang="zh-CN" smtClean="0"/>
              <a:t>ɪnˈvælɪd]</a:t>
            </a:r>
          </a:p>
          <a:p>
            <a:endParaRPr lang="en-US" altLang="zh-CN" smtClean="0"/>
          </a:p>
          <a:p>
            <a:r>
              <a:rPr lang="zh-CN" altLang="en-US" smtClean="0"/>
              <a:t>某一处理器 访问其私有</a:t>
            </a:r>
            <a:r>
              <a:rPr lang="en-US" altLang="zh-CN" smtClean="0"/>
              <a:t>Cache</a:t>
            </a:r>
            <a:r>
              <a:rPr lang="zh-CN" altLang="en-US" smtClean="0"/>
              <a:t>块时，块的状态为</a:t>
            </a:r>
            <a:r>
              <a:rPr lang="en-US" altLang="zh-CN" smtClean="0"/>
              <a:t>Invalid </a:t>
            </a:r>
            <a:r>
              <a:rPr lang="zh-CN" altLang="en-US" smtClean="0"/>
              <a:t>。</a:t>
            </a:r>
            <a:endParaRPr lang="en-US" altLang="zh-CN" smtClean="0"/>
          </a:p>
          <a:p>
            <a:r>
              <a:rPr lang="zh-CN" altLang="en-US" smtClean="0"/>
              <a:t>       分两种情况：</a:t>
            </a:r>
            <a:endParaRPr lang="en-US" altLang="zh-CN" smtClean="0"/>
          </a:p>
          <a:p>
            <a:r>
              <a:rPr lang="zh-CN" altLang="en-US" smtClean="0"/>
              <a:t>       （</a:t>
            </a:r>
            <a:r>
              <a:rPr lang="en-US" altLang="zh-CN" smtClean="0"/>
              <a:t>1</a:t>
            </a:r>
            <a:r>
              <a:rPr lang="zh-CN" altLang="en-US" smtClean="0"/>
              <a:t>）最新的数据块不在其他核的私有</a:t>
            </a:r>
            <a:r>
              <a:rPr lang="en-US" altLang="zh-CN" smtClean="0"/>
              <a:t>Cache</a:t>
            </a:r>
            <a:r>
              <a:rPr lang="zh-CN" altLang="en-US" smtClean="0"/>
              <a:t>中。即 右图 处于</a:t>
            </a:r>
            <a:r>
              <a:rPr lang="en-US" altLang="zh-CN" smtClean="0"/>
              <a:t>Invalid</a:t>
            </a:r>
            <a:r>
              <a:rPr lang="zh-CN" altLang="en-US" smtClean="0"/>
              <a:t>。这时 数据的提供者为下一级存储器</a:t>
            </a:r>
            <a:endParaRPr lang="en-US" altLang="zh-CN" smtClean="0"/>
          </a:p>
          <a:p>
            <a:r>
              <a:rPr lang="en-US" altLang="zh-CN" smtClean="0"/>
              <a:t>       </a:t>
            </a:r>
            <a:r>
              <a:rPr lang="zh-CN" altLang="en-US" smtClean="0"/>
              <a:t>（</a:t>
            </a:r>
            <a:r>
              <a:rPr lang="en-US" altLang="zh-CN" smtClean="0"/>
              <a:t>2</a:t>
            </a:r>
            <a:r>
              <a:rPr lang="zh-CN" altLang="en-US" smtClean="0"/>
              <a:t>）最新的数据块在其他核的私有</a:t>
            </a:r>
            <a:r>
              <a:rPr lang="en-US" altLang="zh-CN" smtClean="0"/>
              <a:t>Cache </a:t>
            </a:r>
            <a:r>
              <a:rPr lang="zh-CN" altLang="en-US" smtClean="0"/>
              <a:t>中。 即右图处于</a:t>
            </a:r>
            <a:r>
              <a:rPr lang="en-US" altLang="zh-CN" smtClean="0"/>
              <a:t>S</a:t>
            </a:r>
            <a:r>
              <a:rPr lang="zh-CN" altLang="en-US" smtClean="0"/>
              <a:t>或</a:t>
            </a:r>
            <a:r>
              <a:rPr lang="en-US" altLang="zh-CN" smtClean="0"/>
              <a:t>M</a:t>
            </a:r>
            <a:r>
              <a:rPr lang="zh-CN" altLang="en-US" smtClean="0"/>
              <a:t>态。当处于</a:t>
            </a:r>
            <a:r>
              <a:rPr lang="en-US" altLang="zh-CN" smtClean="0"/>
              <a:t>S</a:t>
            </a:r>
            <a:r>
              <a:rPr lang="zh-CN" altLang="en-US" smtClean="0"/>
              <a:t>态时 如果是 </a:t>
            </a:r>
            <a:r>
              <a:rPr lang="en-US" altLang="zh-CN" smtClean="0"/>
              <a:t>Read miss , </a:t>
            </a:r>
            <a:r>
              <a:rPr lang="zh-CN" altLang="en-US" smtClean="0"/>
              <a:t>这数据块的提供者为下一级存储器，其他处理器的块的状态保持</a:t>
            </a:r>
            <a:r>
              <a:rPr lang="en-US" altLang="zh-CN" smtClean="0"/>
              <a:t>S</a:t>
            </a:r>
            <a:r>
              <a:rPr lang="zh-CN" altLang="en-US" smtClean="0"/>
              <a:t>态；如果是</a:t>
            </a:r>
            <a:r>
              <a:rPr lang="en-US" altLang="zh-CN" smtClean="0"/>
              <a:t>write miss , </a:t>
            </a:r>
            <a:r>
              <a:rPr lang="zh-CN" altLang="en-US" smtClean="0"/>
              <a:t>则该块状态改为</a:t>
            </a:r>
            <a:r>
              <a:rPr lang="en-US" altLang="zh-CN" smtClean="0"/>
              <a:t>Invalid</a:t>
            </a:r>
            <a:r>
              <a:rPr lang="zh-CN" altLang="en-US" smtClean="0"/>
              <a:t>；</a:t>
            </a:r>
            <a:endParaRPr lang="en-US" altLang="zh-CN" smtClean="0"/>
          </a:p>
          <a:p>
            <a:r>
              <a:rPr lang="en-US" altLang="zh-CN" smtClean="0"/>
              <a:t>                                                                                                             </a:t>
            </a:r>
            <a:r>
              <a:rPr lang="zh-CN" altLang="en-US" smtClean="0"/>
              <a:t>当处于</a:t>
            </a:r>
            <a:r>
              <a:rPr lang="en-US" altLang="zh-CN" smtClean="0"/>
              <a:t>M</a:t>
            </a:r>
            <a:r>
              <a:rPr lang="zh-CN" altLang="en-US" smtClean="0"/>
              <a:t>态时，如果是</a:t>
            </a:r>
            <a:r>
              <a:rPr lang="en-US" altLang="zh-CN" smtClean="0"/>
              <a:t>Read miss , </a:t>
            </a:r>
            <a:r>
              <a:rPr lang="zh-CN" altLang="en-US" smtClean="0"/>
              <a:t>表示这是该块的最新数据，其他处理器的请求的数据源。写回数据 </a:t>
            </a:r>
            <a:r>
              <a:rPr lang="en-US" altLang="zh-CN" smtClean="0"/>
              <a:t>M-&gt;S, </a:t>
            </a:r>
            <a:r>
              <a:rPr lang="zh-CN" altLang="en-US" smtClean="0"/>
              <a:t>如果是</a:t>
            </a:r>
            <a:r>
              <a:rPr lang="en-US" altLang="zh-CN" smtClean="0"/>
              <a:t>Write Miss</a:t>
            </a:r>
            <a:r>
              <a:rPr lang="zh-CN" altLang="en-US" smtClean="0"/>
              <a:t>，写回，并且</a:t>
            </a:r>
            <a:r>
              <a:rPr lang="en-US" altLang="zh-CN" smtClean="0"/>
              <a:t>M-》I</a:t>
            </a:r>
          </a:p>
          <a:p>
            <a:endParaRPr lang="en-US" altLang="zh-CN" smtClean="0"/>
          </a:p>
          <a:p>
            <a:endParaRPr lang="en-US" altLang="zh-CN" smtClean="0"/>
          </a:p>
          <a:p>
            <a:endParaRPr lang="zh-CN" altLang="en-US" smtClean="0"/>
          </a:p>
          <a:p>
            <a:endParaRPr lang="zh-CN" altLang="en-US" smtClean="0"/>
          </a:p>
        </p:txBody>
      </p:sp>
      <p:sp>
        <p:nvSpPr>
          <p:cNvPr id="58372" name="灯片编号占位符 3"/>
          <p:cNvSpPr>
            <a:spLocks noGrp="1"/>
          </p:cNvSpPr>
          <p:nvPr>
            <p:ph type="sldNum" sz="quarter" idx="5"/>
          </p:nvPr>
        </p:nvSpPr>
        <p:spPr bwMode="auto">
          <a:noFill/>
          <a:ln>
            <a:miter lim="800000"/>
            <a:headEnd/>
            <a:tailEnd/>
          </a:ln>
        </p:spPr>
        <p:txBody>
          <a:bodyPr/>
          <a:lstStyle/>
          <a:p>
            <a:fld id="{C99DC206-2914-4BAF-B992-C8F8631D2E95}" type="slidenum">
              <a:rPr lang="zh-CN" altLang="en-US"/>
              <a:pPr/>
              <a:t>39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BusRd</a:t>
            </a:r>
            <a:endParaRPr lang="zh-CN" altLang="en-US" smtClean="0"/>
          </a:p>
        </p:txBody>
      </p:sp>
      <p:sp>
        <p:nvSpPr>
          <p:cNvPr id="62468" name="灯片编号占位符 3"/>
          <p:cNvSpPr>
            <a:spLocks noGrp="1"/>
          </p:cNvSpPr>
          <p:nvPr>
            <p:ph type="sldNum" sz="quarter" idx="5"/>
          </p:nvPr>
        </p:nvSpPr>
        <p:spPr bwMode="auto">
          <a:noFill/>
          <a:ln>
            <a:miter lim="800000"/>
            <a:headEnd/>
            <a:tailEnd/>
          </a:ln>
        </p:spPr>
        <p:txBody>
          <a:bodyPr/>
          <a:lstStyle/>
          <a:p>
            <a:fld id="{30B17824-0EBE-42C1-BA68-105999255BA8}" type="slidenum">
              <a:rPr lang="zh-CN" altLang="en-US"/>
              <a:pPr/>
              <a:t>42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p:spPr>
      </p:sp>
      <p:sp>
        <p:nvSpPr>
          <p:cNvPr id="645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Read miss = BusRd</a:t>
            </a:r>
          </a:p>
          <a:p>
            <a:pPr eaLnBrk="1" hangingPunct="1">
              <a:spcBef>
                <a:spcPct val="0"/>
              </a:spcBef>
            </a:pPr>
            <a:r>
              <a:rPr lang="en-US" altLang="zh-CN" smtClean="0"/>
              <a:t>Write miss </a:t>
            </a:r>
            <a:endParaRPr lang="zh-CN" altLang="en-US" smtClean="0"/>
          </a:p>
        </p:txBody>
      </p:sp>
      <p:sp>
        <p:nvSpPr>
          <p:cNvPr id="64516" name="灯片编号占位符 3"/>
          <p:cNvSpPr>
            <a:spLocks noGrp="1"/>
          </p:cNvSpPr>
          <p:nvPr>
            <p:ph type="sldNum" sz="quarter" idx="5"/>
          </p:nvPr>
        </p:nvSpPr>
        <p:spPr bwMode="auto">
          <a:noFill/>
          <a:ln>
            <a:miter lim="800000"/>
            <a:headEnd/>
            <a:tailEnd/>
          </a:ln>
        </p:spPr>
        <p:txBody>
          <a:bodyPr/>
          <a:lstStyle/>
          <a:p>
            <a:fld id="{60228106-9954-4D04-8DF0-0A248EAC8286}" type="slidenum">
              <a:rPr lang="zh-CN" altLang="en-US"/>
              <a:pPr/>
              <a:t>43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p:spPr>
      </p:sp>
      <p:sp>
        <p:nvSpPr>
          <p:cNvPr id="665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6564" name="灯片编号占位符 3"/>
          <p:cNvSpPr>
            <a:spLocks noGrp="1"/>
          </p:cNvSpPr>
          <p:nvPr>
            <p:ph type="sldNum" sz="quarter" idx="5"/>
          </p:nvPr>
        </p:nvSpPr>
        <p:spPr bwMode="auto">
          <a:noFill/>
          <a:ln>
            <a:miter lim="800000"/>
            <a:headEnd/>
            <a:tailEnd/>
          </a:ln>
        </p:spPr>
        <p:txBody>
          <a:bodyPr/>
          <a:lstStyle/>
          <a:p>
            <a:fld id="{882982B4-80DC-465E-B7B2-5AEFA46882BB}" type="slidenum">
              <a:rPr lang="zh-CN" altLang="en-US"/>
              <a:pPr/>
              <a:t>44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p:spPr>
      </p:sp>
      <p:sp>
        <p:nvSpPr>
          <p:cNvPr id="686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8612" name="灯片编号占位符 3"/>
          <p:cNvSpPr>
            <a:spLocks noGrp="1"/>
          </p:cNvSpPr>
          <p:nvPr>
            <p:ph type="sldNum" sz="quarter" idx="5"/>
          </p:nvPr>
        </p:nvSpPr>
        <p:spPr bwMode="auto">
          <a:noFill/>
          <a:ln>
            <a:miter lim="800000"/>
            <a:headEnd/>
            <a:tailEnd/>
          </a:ln>
        </p:spPr>
        <p:txBody>
          <a:bodyPr/>
          <a:lstStyle/>
          <a:p>
            <a:fld id="{D2971A79-6242-4CB1-BE51-B268E49573AA}" type="slidenum">
              <a:rPr lang="zh-CN" altLang="en-US"/>
              <a:pPr/>
              <a:t>45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p:spPr>
      </p:sp>
      <p:sp>
        <p:nvSpPr>
          <p:cNvPr id="706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0660" name="灯片编号占位符 3"/>
          <p:cNvSpPr>
            <a:spLocks noGrp="1"/>
          </p:cNvSpPr>
          <p:nvPr>
            <p:ph type="sldNum" sz="quarter" idx="5"/>
          </p:nvPr>
        </p:nvSpPr>
        <p:spPr bwMode="auto">
          <a:noFill/>
          <a:ln>
            <a:miter lim="800000"/>
            <a:headEnd/>
            <a:tailEnd/>
          </a:ln>
        </p:spPr>
        <p:txBody>
          <a:bodyPr/>
          <a:lstStyle/>
          <a:p>
            <a:fld id="{5764853A-7686-41E9-B1E4-974FB3EB8ACE}" type="slidenum">
              <a:rPr lang="zh-CN" altLang="en-US"/>
              <a:pPr/>
              <a:t>46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p:spPr>
      </p:sp>
      <p:sp>
        <p:nvSpPr>
          <p:cNvPr id="61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148" name="灯片编号占位符 3"/>
          <p:cNvSpPr>
            <a:spLocks noGrp="1"/>
          </p:cNvSpPr>
          <p:nvPr>
            <p:ph type="sldNum" sz="quarter" idx="5"/>
          </p:nvPr>
        </p:nvSpPr>
        <p:spPr bwMode="auto">
          <a:noFill/>
          <a:ln>
            <a:miter lim="800000"/>
            <a:headEnd/>
            <a:tailEnd/>
          </a:ln>
        </p:spPr>
        <p:txBody>
          <a:bodyPr/>
          <a:lstStyle/>
          <a:p>
            <a:fld id="{366A9B53-4494-4702-A12B-B9A3773FAB48}" type="slidenum">
              <a:rPr lang="zh-CN" altLang="en-US"/>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2708" name="灯片编号占位符 3"/>
          <p:cNvSpPr>
            <a:spLocks noGrp="1"/>
          </p:cNvSpPr>
          <p:nvPr>
            <p:ph type="sldNum" sz="quarter" idx="5"/>
          </p:nvPr>
        </p:nvSpPr>
        <p:spPr bwMode="auto">
          <a:noFill/>
          <a:ln>
            <a:miter lim="800000"/>
            <a:headEnd/>
            <a:tailEnd/>
          </a:ln>
        </p:spPr>
        <p:txBody>
          <a:bodyPr/>
          <a:lstStyle/>
          <a:p>
            <a:fld id="{7B556BF5-40FA-418B-9D1C-199DF8468CBC}" type="slidenum">
              <a:rPr lang="zh-CN" altLang="en-US"/>
              <a:pPr/>
              <a:t>47</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p:spPr>
      </p:sp>
      <p:sp>
        <p:nvSpPr>
          <p:cNvPr id="471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7108" name="灯片编号占位符 3"/>
          <p:cNvSpPr>
            <a:spLocks noGrp="1"/>
          </p:cNvSpPr>
          <p:nvPr>
            <p:ph type="sldNum" sz="quarter" idx="5"/>
          </p:nvPr>
        </p:nvSpPr>
        <p:spPr bwMode="auto">
          <a:noFill/>
          <a:ln>
            <a:miter lim="800000"/>
            <a:headEnd/>
            <a:tailEnd/>
          </a:ln>
        </p:spPr>
        <p:txBody>
          <a:bodyPr/>
          <a:lstStyle/>
          <a:p>
            <a:fld id="{D1C7501A-417A-4E41-B974-B1EBFDB4283A}" type="slidenum">
              <a:rPr lang="zh-CN" altLang="en-US"/>
              <a:pPr/>
              <a:t>49</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4756" name="灯片编号占位符 3"/>
          <p:cNvSpPr>
            <a:spLocks noGrp="1"/>
          </p:cNvSpPr>
          <p:nvPr>
            <p:ph type="sldNum" sz="quarter" idx="5"/>
          </p:nvPr>
        </p:nvSpPr>
        <p:spPr bwMode="auto">
          <a:noFill/>
          <a:ln>
            <a:miter lim="800000"/>
            <a:headEnd/>
            <a:tailEnd/>
          </a:ln>
        </p:spPr>
        <p:txBody>
          <a:bodyPr/>
          <a:lstStyle/>
          <a:p>
            <a:fld id="{C4FD258F-7487-4368-8098-D2E0903BBF71}" type="slidenum">
              <a:rPr lang="zh-CN" altLang="en-US"/>
              <a:pPr/>
              <a:t>50</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5"/>
          <p:cNvSpPr>
            <a:spLocks noGrp="1" noChangeArrowheads="1"/>
          </p:cNvSpPr>
          <p:nvPr>
            <p:ph type="sldNum" sz="quarter" idx="5"/>
          </p:nvPr>
        </p:nvSpPr>
        <p:spPr bwMode="auto">
          <a:noFill/>
          <a:ln>
            <a:miter lim="800000"/>
            <a:headEnd/>
            <a:tailEnd/>
          </a:ln>
        </p:spPr>
        <p:txBody>
          <a:bodyPr/>
          <a:lstStyle/>
          <a:p>
            <a:pPr defTabSz="928688"/>
            <a:fld id="{D7CE34B5-8531-4DF2-9F24-268A9D914D7B}" type="slidenum">
              <a:rPr lang="en-US" altLang="zh-CN">
                <a:latin typeface="Times New Roman" pitchFamily="18" charset="0"/>
              </a:rPr>
              <a:pPr defTabSz="928688"/>
              <a:t>51</a:t>
            </a:fld>
            <a:endParaRPr lang="en-US" altLang="zh-CN">
              <a:latin typeface="Times New Roman" pitchFamily="18" charset="0"/>
            </a:endParaRPr>
          </a:p>
        </p:txBody>
      </p:sp>
      <p:sp>
        <p:nvSpPr>
          <p:cNvPr id="186371" name="Rectangle 2"/>
          <p:cNvSpPr>
            <a:spLocks noGrp="1" noRot="1" noChangeAspect="1" noChangeArrowheads="1" noTextEdit="1"/>
          </p:cNvSpPr>
          <p:nvPr>
            <p:ph type="sldImg"/>
          </p:nvPr>
        </p:nvSpPr>
        <p:spPr bwMode="auto">
          <a:xfrm>
            <a:off x="1747838" y="855663"/>
            <a:ext cx="3951287" cy="2962275"/>
          </a:xfrm>
          <a:solidFill>
            <a:srgbClr val="FFFFFF"/>
          </a:solidFill>
          <a:ln>
            <a:solidFill>
              <a:srgbClr val="000000"/>
            </a:solidFill>
            <a:miter lim="800000"/>
            <a:headEnd/>
            <a:tailEnd/>
          </a:ln>
        </p:spPr>
      </p:sp>
      <p:sp>
        <p:nvSpPr>
          <p:cNvPr id="186372" name="Rectangle 3"/>
          <p:cNvSpPr>
            <a:spLocks noGrp="1" noChangeArrowheads="1"/>
          </p:cNvSpPr>
          <p:nvPr>
            <p:ph type="body" idx="1"/>
          </p:nvPr>
        </p:nvSpPr>
        <p:spPr bwMode="auto">
          <a:xfrm>
            <a:off x="992414" y="4225514"/>
            <a:ext cx="5463125" cy="4004822"/>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p:spPr>
      </p:sp>
      <p:sp>
        <p:nvSpPr>
          <p:cNvPr id="81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196" name="灯片编号占位符 3"/>
          <p:cNvSpPr>
            <a:spLocks noGrp="1"/>
          </p:cNvSpPr>
          <p:nvPr>
            <p:ph type="sldNum" sz="quarter" idx="5"/>
          </p:nvPr>
        </p:nvSpPr>
        <p:spPr bwMode="auto">
          <a:noFill/>
          <a:ln>
            <a:miter lim="800000"/>
            <a:headEnd/>
            <a:tailEnd/>
          </a:ln>
        </p:spPr>
        <p:txBody>
          <a:bodyPr/>
          <a:lstStyle/>
          <a:p>
            <a:fld id="{EA6B11ED-7C12-4EC1-A3E2-47A97DE230E1}" type="slidenum">
              <a:rPr lang="zh-CN" altLang="en-US"/>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p:spPr>
      </p:sp>
      <p:sp>
        <p:nvSpPr>
          <p:cNvPr id="122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292" name="灯片编号占位符 3"/>
          <p:cNvSpPr>
            <a:spLocks noGrp="1"/>
          </p:cNvSpPr>
          <p:nvPr>
            <p:ph type="sldNum" sz="quarter" idx="5"/>
          </p:nvPr>
        </p:nvSpPr>
        <p:spPr bwMode="auto">
          <a:noFill/>
          <a:ln>
            <a:miter lim="800000"/>
            <a:headEnd/>
            <a:tailEnd/>
          </a:ln>
        </p:spPr>
        <p:txBody>
          <a:bodyPr/>
          <a:lstStyle/>
          <a:p>
            <a:fld id="{5C713581-7195-4B58-95F2-4FB6118D2E36}" type="slidenum">
              <a:rPr lang="zh-CN" altLang="en-US"/>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p:spPr>
      </p:sp>
      <p:sp>
        <p:nvSpPr>
          <p:cNvPr id="276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7652" name="灯片编号占位符 3"/>
          <p:cNvSpPr>
            <a:spLocks noGrp="1"/>
          </p:cNvSpPr>
          <p:nvPr>
            <p:ph type="sldNum" sz="quarter" idx="5"/>
          </p:nvPr>
        </p:nvSpPr>
        <p:spPr bwMode="auto">
          <a:noFill/>
          <a:ln>
            <a:miter lim="800000"/>
            <a:headEnd/>
            <a:tailEnd/>
          </a:ln>
        </p:spPr>
        <p:txBody>
          <a:bodyPr/>
          <a:lstStyle/>
          <a:p>
            <a:fld id="{D6EA3F60-A7A3-41F9-AB61-9AD742A58F16}" type="slidenum">
              <a:rPr lang="zh-CN" altLang="en-US"/>
              <a:pPr/>
              <a:t>20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sldNum" sz="quarter" idx="5"/>
          </p:nvPr>
        </p:nvSpPr>
        <p:spPr bwMode="auto">
          <a:noFill/>
          <a:ln>
            <a:miter lim="800000"/>
            <a:headEnd/>
            <a:tailEnd/>
          </a:ln>
        </p:spPr>
        <p:txBody>
          <a:bodyPr/>
          <a:lstStyle/>
          <a:p>
            <a:fld id="{33F3A276-D4DA-4BF0-838F-38260F89E78C}" type="slidenum">
              <a:rPr lang="en-US" altLang="zh-CN"/>
              <a:pPr/>
              <a:t>23</a:t>
            </a:fld>
            <a:endParaRPr lang="en-US" altLang="zh-CN"/>
          </a:p>
        </p:txBody>
      </p:sp>
      <p:sp>
        <p:nvSpPr>
          <p:cNvPr id="31747" name="Rectangle 2"/>
          <p:cNvSpPr>
            <a:spLocks noGrp="1" noRot="1" noChangeAspect="1" noChangeArrowheads="1" noTextEdit="1"/>
          </p:cNvSpPr>
          <p:nvPr>
            <p:ph type="sldImg"/>
          </p:nvPr>
        </p:nvSpPr>
        <p:spPr bwMode="auto">
          <a:xfrm>
            <a:off x="1257300" y="719138"/>
            <a:ext cx="4800600" cy="3600450"/>
          </a:xfrm>
          <a:solidFill>
            <a:srgbClr val="FFFFFF"/>
          </a:solidFill>
          <a:ln>
            <a:solidFill>
              <a:srgbClr val="000000"/>
            </a:solidFill>
            <a:miter lim="800000"/>
            <a:headEnd/>
            <a:tailEnd/>
          </a:ln>
        </p:spPr>
      </p:sp>
      <p:sp>
        <p:nvSpPr>
          <p:cNvPr id="31748" name="Rectangle 3"/>
          <p:cNvSpPr>
            <a:spLocks noGrp="1" noChangeArrowheads="1"/>
          </p:cNvSpPr>
          <p:nvPr>
            <p:ph type="body" idx="1"/>
          </p:nvPr>
        </p:nvSpPr>
        <p:spPr bwMode="auto">
          <a:xfrm>
            <a:off x="977867" y="4560965"/>
            <a:ext cx="5359681" cy="4321147"/>
          </a:xfrm>
          <a:solidFill>
            <a:srgbClr val="FFFFFF"/>
          </a:solidFill>
          <a:ln>
            <a:solidFill>
              <a:srgbClr val="000000"/>
            </a:solidFill>
            <a:miter lim="800000"/>
            <a:headEnd/>
            <a:tailEnd/>
          </a:ln>
        </p:spPr>
        <p:txBody>
          <a:bodyPr wrap="square" lIns="91577" tIns="45789" rIns="91577" bIns="45789" numCol="1" anchor="t" anchorCtr="0" compatLnSpc="1">
            <a:prstTxWarp prst="textNoShape">
              <a:avLst/>
            </a:prstTxWarp>
          </a:bodyPr>
          <a:lstStyle/>
          <a:p>
            <a:pPr eaLnBrk="1" hangingPunct="1">
              <a:spcBef>
                <a:spcPct val="0"/>
              </a:spcBef>
            </a:pPr>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1528763" y="922338"/>
            <a:ext cx="4262437" cy="3197225"/>
          </a:xfrm>
          <a:noFill/>
          <a:ln>
            <a:solidFill>
              <a:srgbClr val="000000"/>
            </a:solidFill>
            <a:miter lim="800000"/>
            <a:headEnd/>
            <a:tailEnd/>
          </a:ln>
        </p:spPr>
      </p:sp>
      <p:sp>
        <p:nvSpPr>
          <p:cNvPr id="33795" name="Rectangle 3"/>
          <p:cNvSpPr>
            <a:spLocks noGrp="1" noChangeArrowheads="1"/>
          </p:cNvSpPr>
          <p:nvPr>
            <p:ph type="body" idx="1"/>
          </p:nvPr>
        </p:nvSpPr>
        <p:spPr bwMode="auto">
          <a:xfrm>
            <a:off x="976251" y="4559495"/>
            <a:ext cx="5362914" cy="4322618"/>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p:spPr>
      </p:sp>
      <p:sp>
        <p:nvSpPr>
          <p:cNvPr id="409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0964" name="灯片编号占位符 3"/>
          <p:cNvSpPr>
            <a:spLocks noGrp="1"/>
          </p:cNvSpPr>
          <p:nvPr>
            <p:ph type="sldNum" sz="quarter" idx="5"/>
          </p:nvPr>
        </p:nvSpPr>
        <p:spPr bwMode="auto">
          <a:noFill/>
          <a:ln>
            <a:miter lim="800000"/>
            <a:headEnd/>
            <a:tailEnd/>
          </a:ln>
        </p:spPr>
        <p:txBody>
          <a:bodyPr/>
          <a:lstStyle/>
          <a:p>
            <a:fld id="{7B4E8576-4325-404F-B503-4188B9663A69}" type="slidenum">
              <a:rPr lang="zh-CN" altLang="en-US"/>
              <a:pPr/>
              <a:t>30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p:spPr>
      </p:sp>
      <p:sp>
        <p:nvSpPr>
          <p:cNvPr id="430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3012" name="灯片编号占位符 3"/>
          <p:cNvSpPr>
            <a:spLocks noGrp="1"/>
          </p:cNvSpPr>
          <p:nvPr>
            <p:ph type="sldNum" sz="quarter" idx="5"/>
          </p:nvPr>
        </p:nvSpPr>
        <p:spPr bwMode="auto">
          <a:noFill/>
          <a:ln>
            <a:miter lim="800000"/>
            <a:headEnd/>
            <a:tailEnd/>
          </a:ln>
        </p:spPr>
        <p:txBody>
          <a:bodyPr/>
          <a:lstStyle/>
          <a:p>
            <a:fld id="{5141D21E-45C2-4A95-840F-FD1B985CB18A}" type="slidenum">
              <a:rPr lang="zh-CN" altLang="en-US"/>
              <a:pPr/>
              <a:t>31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defRPr sz="44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63CB074-D917-4FBE-89BE-DF3B3526DC37}" type="datetime1">
              <a:rPr lang="en-US" altLang="zh-CN" smtClean="0"/>
              <a:pPr/>
              <a:t>5/6/2020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8"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219937"/>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ea"/>
                <a:ea typeface="+mj-ea"/>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924CD9D-8F2D-4BFF-AE92-BD43EDE08B97}" type="datetime1">
              <a:rPr lang="en-US" altLang="zh-CN" smtClean="0"/>
              <a:pPr/>
              <a:t>5/6/2020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defRPr>
                <a:latin typeface="+mj-ea"/>
                <a:ea typeface="+mj-ea"/>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16212B-F7C2-43D2-9319-77026EAC3301}" type="datetime1">
              <a:rPr lang="en-US" altLang="zh-CN" smtClean="0"/>
              <a:pPr/>
              <a:t>5/6/2020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5794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4038600"/>
            <a:ext cx="8229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833092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0"/>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32094" y="147889"/>
            <a:ext cx="7654705" cy="784617"/>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1">
                <a:latin typeface="微软雅黑" pitchFamily="34" charset="-122"/>
                <a:ea typeface="微软雅黑" pitchFamily="34" charset="-122"/>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0993EED-656B-468C-8A9E-AB922A5A7DBB}" type="datetime1">
              <a:rPr lang="en-US" altLang="zh-CN" smtClean="0"/>
              <a:pPr/>
              <a:t>5/6/2020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dirty="0"/>
          </a:p>
        </p:txBody>
      </p:sp>
      <p:pic>
        <p:nvPicPr>
          <p:cNvPr id="11" name="图片 7" descr="校徽.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95" y="118124"/>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684CBD7-081C-4AD8-9908-051971172021}" type="datetime1">
              <a:rPr lang="en-US" altLang="zh-CN" smtClean="0"/>
              <a:pPr/>
              <a:t>5/6/2020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49379"/>
            <a:ext cx="4038600" cy="5024672"/>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67485"/>
            <a:ext cx="4038600" cy="4997513"/>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3BE08C80-ED58-411E-BF85-6E916E409911}" type="datetime1">
              <a:rPr lang="en-US" altLang="zh-CN" smtClean="0"/>
              <a:pPr/>
              <a:t>5/6/2020</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611991E-8238-4BD8-9068-A29405E58F7E}" type="datetime1">
              <a:rPr lang="en-US" altLang="zh-CN" smtClean="0"/>
              <a:pPr/>
              <a:t>5/6/2020</a:t>
            </a:fld>
            <a:endParaRPr lang="zh-CN" altLang="en-US"/>
          </a:p>
        </p:txBody>
      </p:sp>
      <p:sp>
        <p:nvSpPr>
          <p:cNvPr id="8" name="页脚占位符 7"/>
          <p:cNvSpPr>
            <a:spLocks noGrp="1"/>
          </p:cNvSpPr>
          <p:nvPr>
            <p:ph type="ftr" sz="quarter" idx="11"/>
          </p:nvPr>
        </p:nvSpPr>
        <p:spPr/>
        <p:txBody>
          <a:bodyPr/>
          <a:lstStyle/>
          <a:p>
            <a:r>
              <a:rPr lang="zh-CN" altLang="en-US" smtClean="0"/>
              <a:t>中国科学技术大学</a:t>
            </a:r>
            <a:endParaRPr lang="zh-CN" altLang="en-US" dirty="0"/>
          </a:p>
        </p:txBody>
      </p:sp>
      <p:sp>
        <p:nvSpPr>
          <p:cNvPr id="9" name="灯片编号占位符 8"/>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229600" cy="902312"/>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2D29EDBA-35B6-4701-87CC-FBE379DD7210}" type="datetime1">
              <a:rPr lang="en-US" altLang="zh-CN" smtClean="0"/>
              <a:pPr/>
              <a:t>5/6/2020</a:t>
            </a:fld>
            <a:endParaRPr lang="zh-CN" altLang="en-US"/>
          </a:p>
        </p:txBody>
      </p:sp>
      <p:sp>
        <p:nvSpPr>
          <p:cNvPr id="4" name="页脚占位符 3"/>
          <p:cNvSpPr>
            <a:spLocks noGrp="1"/>
          </p:cNvSpPr>
          <p:nvPr>
            <p:ph type="ftr" sz="quarter" idx="11"/>
          </p:nvPr>
        </p:nvSpPr>
        <p:spPr/>
        <p:txBody>
          <a:bodyPr/>
          <a:lstStyle/>
          <a:p>
            <a:r>
              <a:rPr lang="zh-CN" altLang="en-US" smtClean="0"/>
              <a:t>中国科学技术大学</a:t>
            </a:r>
            <a:endParaRPr lang="zh-CN" altLang="en-US" dirty="0"/>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0B48CF-A1FB-47D3-9133-28E1D64D40D3}" type="datetime1">
              <a:rPr lang="en-US" altLang="zh-CN" smtClean="0"/>
              <a:pPr/>
              <a:t>5/6/2020</a:t>
            </a:fld>
            <a:endParaRPr lang="zh-CN" altLang="en-US"/>
          </a:p>
        </p:txBody>
      </p:sp>
      <p:sp>
        <p:nvSpPr>
          <p:cNvPr id="3" name="页脚占位符 2"/>
          <p:cNvSpPr>
            <a:spLocks noGrp="1"/>
          </p:cNvSpPr>
          <p:nvPr>
            <p:ph type="ftr" sz="quarter" idx="11"/>
          </p:nvPr>
        </p:nvSpPr>
        <p:spPr/>
        <p:txBody>
          <a:bodyPr/>
          <a:lstStyle/>
          <a:p>
            <a:r>
              <a:rPr lang="zh-CN" altLang="en-US" smtClean="0"/>
              <a:t>中国科学技术大学</a:t>
            </a:r>
            <a:endParaRPr lang="zh-CN" altLang="en-US" dirty="0"/>
          </a:p>
        </p:txBody>
      </p:sp>
      <p:sp>
        <p:nvSpPr>
          <p:cNvPr id="4" name="灯片编号占位符 3"/>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5"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319520"/>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5307" y="144855"/>
            <a:ext cx="3008313" cy="814812"/>
          </a:xfrm>
        </p:spPr>
        <p:txBody>
          <a:bodyPr anchor="b"/>
          <a:lstStyle>
            <a:lvl1pPr algn="l">
              <a:defRPr sz="2000" b="1">
                <a:latin typeface="+mj-ea"/>
                <a:ea typeface="+mj-ea"/>
              </a:defRPr>
            </a:lvl1pPr>
          </a:lstStyle>
          <a:p>
            <a:r>
              <a:rPr lang="zh-CN" altLang="en-US" dirty="0" smtClean="0"/>
              <a:t>单击此处编辑母版标题样</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atin typeface="+mj-ea"/>
                <a:ea typeface="+mj-ea"/>
              </a:defRPr>
            </a:lvl1pPr>
            <a:lvl2pPr>
              <a:defRPr sz="2800">
                <a:latin typeface="+mj-ea"/>
                <a:ea typeface="+mj-ea"/>
              </a:defRPr>
            </a:lvl2pPr>
            <a:lvl3pPr>
              <a:defRPr sz="2400">
                <a:latin typeface="+mj-ea"/>
                <a:ea typeface="+mj-ea"/>
              </a:defRPr>
            </a:lvl3pPr>
            <a:lvl4pPr>
              <a:defRPr sz="2000">
                <a:latin typeface="+mj-ea"/>
                <a:ea typeface="+mj-ea"/>
              </a:defRPr>
            </a:lvl4pPr>
            <a:lvl5pPr>
              <a:defRPr sz="2000">
                <a:latin typeface="+mj-ea"/>
                <a:ea typeface="+mj-ea"/>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mj-ea"/>
                <a:ea typeface="+mj-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0E89983F-5CAB-4AD2-9C3A-BB543F1BA2CC}" type="datetime1">
              <a:rPr lang="en-US" altLang="zh-CN" smtClean="0"/>
              <a:pPr/>
              <a:t>5/6/2020</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995881"/>
            <a:ext cx="5486400" cy="37316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6C670C4-3C78-4942-9763-B91976EA41A9}" type="datetime1">
              <a:rPr lang="en-US" altLang="zh-CN" smtClean="0"/>
              <a:pPr/>
              <a:t>5/6/2020</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27159"/>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474133" y="175056"/>
            <a:ext cx="8238067" cy="70313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58432"/>
            <a:ext cx="8229600" cy="505183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7C3CBB79-86D5-49C4-928B-7B63B3AD187F}" type="datetime1">
              <a:rPr lang="en-US" altLang="zh-CN" smtClean="0"/>
              <a:pPr/>
              <a:t>5/6/2020</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r>
              <a:rPr lang="zh-CN" altLang="en-US" dirty="0" smtClean="0"/>
              <a:t>中国科学技术大学</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8BD4F407-B401-4F27-B84C-F4D1FCFDF361}" type="slidenum">
              <a:rPr lang="zh-CN" altLang="en-US" smtClean="0"/>
              <a:pPr/>
              <a:t>‹#›</a:t>
            </a:fld>
            <a:endParaRPr lang="zh-CN" altLang="en-US" dirty="0"/>
          </a:p>
        </p:txBody>
      </p:sp>
      <p:pic>
        <p:nvPicPr>
          <p:cNvPr id="9" name="图片 7" descr="校徽.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7695" y="109071"/>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hf hdr="0"/>
  <p:txStyles>
    <p:titleStyle>
      <a:lvl1pPr algn="ctr" defTabSz="914400" rtl="0" eaLnBrk="1" latinLnBrk="0" hangingPunct="1">
        <a:spcBef>
          <a:spcPct val="0"/>
        </a:spcBef>
        <a:buNone/>
        <a:defRPr sz="3600" kern="120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zh-CN" altLang="en-US" dirty="0" smtClean="0">
                <a:solidFill>
                  <a:schemeClr val="tx1"/>
                </a:solidFill>
              </a:rPr>
              <a:t>计算机体系结构</a:t>
            </a:r>
          </a:p>
        </p:txBody>
      </p:sp>
      <p:sp>
        <p:nvSpPr>
          <p:cNvPr id="5123" name="Rectangle 3"/>
          <p:cNvSpPr>
            <a:spLocks noGrp="1" noChangeArrowheads="1"/>
          </p:cNvSpPr>
          <p:nvPr>
            <p:ph type="subTitle" idx="1"/>
          </p:nvPr>
        </p:nvSpPr>
        <p:spPr/>
        <p:txBody>
          <a:bodyPr>
            <a:normAutofit/>
          </a:bodyPr>
          <a:lstStyle/>
          <a:p>
            <a:r>
              <a:rPr lang="en-US" altLang="zh-CN" dirty="0" smtClean="0"/>
              <a:t>Cache Coherence</a:t>
            </a:r>
            <a:endParaRPr lang="zh-CN" alt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dirty="0" smtClean="0"/>
              <a:t>分布式共享存储器结构（</a:t>
            </a:r>
            <a:r>
              <a:rPr lang="en-US" altLang="zh-CN" dirty="0" smtClean="0"/>
              <a:t>DSM</a:t>
            </a:r>
            <a:r>
              <a:rPr lang="zh-CN" altLang="en-US" dirty="0" smtClean="0"/>
              <a:t>）</a:t>
            </a:r>
          </a:p>
        </p:txBody>
      </p:sp>
      <p:sp>
        <p:nvSpPr>
          <p:cNvPr id="4" name="日期占位符 3"/>
          <p:cNvSpPr>
            <a:spLocks noGrp="1"/>
          </p:cNvSpPr>
          <p:nvPr>
            <p:ph type="dt" sz="quarter" idx="10"/>
          </p:nvPr>
        </p:nvSpPr>
        <p:spPr/>
        <p:txBody>
          <a:bodyPr/>
          <a:lstStyle/>
          <a:p>
            <a:pPr>
              <a:defRPr/>
            </a:pPr>
            <a:fld id="{08F5F598-7C3A-41EA-83C9-54D329BE9465}" type="datetime1">
              <a:rPr lang="zh-CN" altLang="en-US"/>
              <a:pPr>
                <a:defRPr/>
              </a:pPr>
              <a:t>2020/5/6</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6389" name="灯片编号占位符 5"/>
          <p:cNvSpPr>
            <a:spLocks noGrp="1"/>
          </p:cNvSpPr>
          <p:nvPr>
            <p:ph type="sldNum" sz="quarter" idx="12"/>
          </p:nvPr>
        </p:nvSpPr>
        <p:spPr bwMode="auto">
          <a:noFill/>
          <a:ln>
            <a:miter lim="800000"/>
            <a:headEnd/>
            <a:tailEnd/>
          </a:ln>
        </p:spPr>
        <p:txBody>
          <a:bodyPr/>
          <a:lstStyle/>
          <a:p>
            <a:fld id="{23048294-8AE1-4B47-ADDE-A3BDEBCFBCEA}" type="slidenum">
              <a:rPr lang="zh-CN" altLang="en-US"/>
              <a:pPr/>
              <a:t>10</a:t>
            </a:fld>
            <a:endParaRPr lang="zh-CN" altLang="en-US"/>
          </a:p>
        </p:txBody>
      </p:sp>
      <p:pic>
        <p:nvPicPr>
          <p:cNvPr id="16390" name="Picture 3"/>
          <p:cNvPicPr>
            <a:picLocks noChangeAspect="1" noChangeArrowheads="1"/>
          </p:cNvPicPr>
          <p:nvPr/>
        </p:nvPicPr>
        <p:blipFill>
          <a:blip r:embed="rId2"/>
          <a:srcRect/>
          <a:stretch>
            <a:fillRect/>
          </a:stretch>
        </p:blipFill>
        <p:spPr bwMode="auto">
          <a:xfrm>
            <a:off x="492125" y="1571625"/>
            <a:ext cx="7889875" cy="3746500"/>
          </a:xfrm>
          <a:prstGeom prst="rect">
            <a:avLst/>
          </a:prstGeom>
          <a:noFill/>
          <a:ln w="9525">
            <a:noFill/>
            <a:miter lim="800000"/>
            <a:headEnd/>
            <a:tailEnd/>
          </a:ln>
        </p:spPr>
      </p:pic>
      <p:sp>
        <p:nvSpPr>
          <p:cNvPr id="7" name="矩形 6"/>
          <p:cNvSpPr/>
          <p:nvPr/>
        </p:nvSpPr>
        <p:spPr>
          <a:xfrm>
            <a:off x="2927309" y="5949434"/>
            <a:ext cx="3422732" cy="369332"/>
          </a:xfrm>
          <a:prstGeom prst="rect">
            <a:avLst/>
          </a:prstGeom>
        </p:spPr>
        <p:txBody>
          <a:bodyPr wrap="none">
            <a:spAutoFit/>
          </a:bodyPr>
          <a:lstStyle/>
          <a:p>
            <a:r>
              <a:rPr lang="zh-CN" altLang="en-US" dirty="0" smtClean="0"/>
              <a:t>分布式共享存储器结构（</a:t>
            </a:r>
            <a:r>
              <a:rPr lang="en-US" altLang="zh-CN" dirty="0" smtClean="0"/>
              <a:t>DSM</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并行处理面临的挑战</a:t>
            </a:r>
          </a:p>
        </p:txBody>
      </p:sp>
      <p:sp>
        <p:nvSpPr>
          <p:cNvPr id="18435" name="内容占位符 2"/>
          <p:cNvSpPr>
            <a:spLocks noGrp="1"/>
          </p:cNvSpPr>
          <p:nvPr>
            <p:ph idx="1"/>
          </p:nvPr>
        </p:nvSpPr>
        <p:spPr>
          <a:xfrm>
            <a:off x="628650" y="1354138"/>
            <a:ext cx="8186738" cy="4822825"/>
          </a:xfrm>
        </p:spPr>
        <p:txBody>
          <a:bodyPr>
            <a:normAutofit/>
          </a:bodyPr>
          <a:lstStyle/>
          <a:p>
            <a:pPr>
              <a:defRPr/>
            </a:pPr>
            <a:r>
              <a:rPr lang="zh-CN" altLang="en-US" dirty="0" smtClean="0"/>
              <a:t>并行处理面临着两个重要的挑战和一个重要问题：</a:t>
            </a:r>
            <a:endParaRPr lang="en-US" altLang="zh-CN" dirty="0" smtClean="0"/>
          </a:p>
          <a:p>
            <a:pPr lvl="1">
              <a:defRPr/>
            </a:pPr>
            <a:r>
              <a:rPr lang="zh-CN" altLang="en-US" dirty="0" smtClean="0">
                <a:solidFill>
                  <a:srgbClr val="FF0000"/>
                </a:solidFill>
              </a:rPr>
              <a:t>程序中有限的并行性</a:t>
            </a:r>
          </a:p>
          <a:p>
            <a:pPr lvl="1">
              <a:defRPr/>
            </a:pPr>
            <a:r>
              <a:rPr lang="zh-CN" altLang="en-US" dirty="0" smtClean="0">
                <a:solidFill>
                  <a:srgbClr val="FF0000"/>
                </a:solidFill>
              </a:rPr>
              <a:t>相对较高的通信开销</a:t>
            </a:r>
            <a:endParaRPr lang="en-US" altLang="zh-CN" dirty="0" smtClean="0">
              <a:solidFill>
                <a:srgbClr val="FF0000"/>
              </a:solidFill>
            </a:endParaRPr>
          </a:p>
          <a:p>
            <a:pPr lvl="1">
              <a:defRPr/>
            </a:pPr>
            <a:r>
              <a:rPr lang="zh-CN" altLang="en-US" dirty="0" smtClean="0"/>
              <a:t>一个重要问题：存储器访问的序问题</a:t>
            </a:r>
            <a:endParaRPr lang="en-US" altLang="zh-CN" dirty="0" smtClean="0"/>
          </a:p>
          <a:p>
            <a:pPr>
              <a:defRPr/>
            </a:pPr>
            <a:r>
              <a:rPr lang="zh-CN" altLang="en-US" b="1" dirty="0" smtClean="0">
                <a:solidFill>
                  <a:srgbClr val="0036A2"/>
                </a:solidFill>
              </a:rPr>
              <a:t>挑战之一</a:t>
            </a:r>
            <a:r>
              <a:rPr lang="zh-CN" altLang="en-US" b="1" dirty="0">
                <a:solidFill>
                  <a:srgbClr val="0036A2"/>
                </a:solidFill>
              </a:rPr>
              <a:t>：</a:t>
            </a:r>
            <a:r>
              <a:rPr lang="zh-CN" altLang="en-US" dirty="0" smtClean="0"/>
              <a:t>有限的并行性使机器要达到好的加速比十分</a:t>
            </a:r>
            <a:r>
              <a:rPr lang="zh-CN" altLang="en-US" dirty="0" smtClean="0"/>
              <a:t>困难</a:t>
            </a:r>
            <a:endParaRPr lang="en-US" altLang="zh-CN" dirty="0"/>
          </a:p>
          <a:p>
            <a:pPr lvl="1">
              <a:defRPr/>
            </a:pPr>
            <a:r>
              <a:rPr lang="zh-CN" altLang="en-US" dirty="0" smtClean="0"/>
              <a:t> </a:t>
            </a:r>
            <a:r>
              <a:rPr lang="zh-CN" altLang="en-US" dirty="0" smtClean="0"/>
              <a:t>例</a:t>
            </a:r>
            <a:r>
              <a:rPr lang="en-US" altLang="zh-CN" dirty="0" smtClean="0"/>
              <a:t>7.1: </a:t>
            </a:r>
            <a:r>
              <a:rPr lang="zh-CN" altLang="en-US" dirty="0" smtClean="0"/>
              <a:t>如果想用</a:t>
            </a:r>
            <a:r>
              <a:rPr lang="en-US" altLang="zh-CN" dirty="0" smtClean="0"/>
              <a:t>100</a:t>
            </a:r>
            <a:r>
              <a:rPr lang="zh-CN" altLang="en-US" dirty="0" smtClean="0"/>
              <a:t>个处理器达到</a:t>
            </a:r>
            <a:r>
              <a:rPr lang="en-US" altLang="zh-CN" dirty="0" smtClean="0"/>
              <a:t>80</a:t>
            </a:r>
            <a:r>
              <a:rPr lang="zh-CN" altLang="en-US" dirty="0" smtClean="0"/>
              <a:t>的加速比，求原计算程序中串行部分所占比例。</a:t>
            </a:r>
          </a:p>
          <a:p>
            <a:pPr>
              <a:defRPr/>
            </a:pPr>
            <a:endParaRPr lang="zh-CN" altLang="en-US" dirty="0" smtClean="0"/>
          </a:p>
        </p:txBody>
      </p:sp>
      <p:sp>
        <p:nvSpPr>
          <p:cNvPr id="4" name="日期占位符 3"/>
          <p:cNvSpPr>
            <a:spLocks noGrp="1"/>
          </p:cNvSpPr>
          <p:nvPr>
            <p:ph type="dt" sz="quarter" idx="10"/>
          </p:nvPr>
        </p:nvSpPr>
        <p:spPr/>
        <p:txBody>
          <a:bodyPr/>
          <a:lstStyle/>
          <a:p>
            <a:pPr>
              <a:defRPr/>
            </a:pPr>
            <a:fld id="{188694F5-D98E-4483-AB93-E83E22EC8D4E}" type="datetime1">
              <a:rPr lang="zh-CN" altLang="en-US"/>
              <a:pPr>
                <a:defRPr/>
              </a:pPr>
              <a:t>2020/5/6</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7414" name="灯片编号占位符 1"/>
          <p:cNvSpPr>
            <a:spLocks noGrp="1"/>
          </p:cNvSpPr>
          <p:nvPr>
            <p:ph type="sldNum" sz="quarter" idx="12"/>
          </p:nvPr>
        </p:nvSpPr>
        <p:spPr bwMode="auto">
          <a:noFill/>
          <a:ln>
            <a:miter lim="800000"/>
            <a:headEnd/>
            <a:tailEnd/>
          </a:ln>
        </p:spPr>
        <p:txBody>
          <a:bodyPr/>
          <a:lstStyle/>
          <a:p>
            <a:fld id="{6B168D92-38BA-454A-9003-D53C55E9D5C7}" type="slidenum">
              <a:rPr lang="zh-CN" altLang="en-US"/>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3"/>
          <p:cNvSpPr>
            <a:spLocks noGrp="1"/>
          </p:cNvSpPr>
          <p:nvPr>
            <p:ph type="title"/>
          </p:nvPr>
        </p:nvSpPr>
        <p:spPr/>
        <p:txBody>
          <a:bodyPr/>
          <a:lstStyle/>
          <a:p>
            <a:pPr eaLnBrk="1" hangingPunct="1"/>
            <a:r>
              <a:rPr lang="zh-CN" altLang="en-US" sz="4000" smtClean="0"/>
              <a:t>例</a:t>
            </a:r>
            <a:r>
              <a:rPr lang="en-US" altLang="zh-CN" sz="4000" smtClean="0"/>
              <a:t>7.1 </a:t>
            </a:r>
            <a:endParaRPr lang="zh-CN" altLang="en-US" sz="4000" smtClean="0"/>
          </a:p>
        </p:txBody>
      </p:sp>
      <p:sp>
        <p:nvSpPr>
          <p:cNvPr id="4" name="日期占位符 3"/>
          <p:cNvSpPr>
            <a:spLocks noGrp="1"/>
          </p:cNvSpPr>
          <p:nvPr>
            <p:ph type="dt" sz="half" idx="10"/>
          </p:nvPr>
        </p:nvSpPr>
        <p:spPr/>
        <p:txBody>
          <a:bodyPr/>
          <a:lstStyle/>
          <a:p>
            <a:pPr>
              <a:defRPr/>
            </a:pPr>
            <a:fld id="{C99A81D8-2DC9-48C4-B1A7-0516ECA40C02}" type="datetime1">
              <a:rPr lang="zh-CN" altLang="en-US"/>
              <a:pPr>
                <a:defRPr/>
              </a:pPr>
              <a:t>2020/5/6</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8437" name="灯片编号占位符 5"/>
          <p:cNvSpPr>
            <a:spLocks noGrp="1"/>
          </p:cNvSpPr>
          <p:nvPr>
            <p:ph type="sldNum" sz="quarter" idx="12"/>
          </p:nvPr>
        </p:nvSpPr>
        <p:spPr bwMode="auto">
          <a:noFill/>
          <a:ln>
            <a:miter lim="800000"/>
            <a:headEnd/>
            <a:tailEnd/>
          </a:ln>
        </p:spPr>
        <p:txBody>
          <a:bodyPr/>
          <a:lstStyle/>
          <a:p>
            <a:fld id="{3CE3EC23-5A63-429F-A541-4619257C1303}" type="slidenum">
              <a:rPr lang="zh-CN" altLang="en-US"/>
              <a:pPr/>
              <a:t>12</a:t>
            </a:fld>
            <a:endParaRPr lang="zh-CN" altLang="en-US"/>
          </a:p>
        </p:txBody>
      </p:sp>
      <p:grpSp>
        <p:nvGrpSpPr>
          <p:cNvPr id="2" name="组合 30"/>
          <p:cNvGrpSpPr>
            <a:grpSpLocks/>
          </p:cNvGrpSpPr>
          <p:nvPr/>
        </p:nvGrpSpPr>
        <p:grpSpPr bwMode="auto">
          <a:xfrm>
            <a:off x="2038350" y="3444875"/>
            <a:ext cx="4724400" cy="1066800"/>
            <a:chOff x="1981200" y="4038600"/>
            <a:chExt cx="4724400" cy="1066800"/>
          </a:xfrm>
        </p:grpSpPr>
        <p:sp>
          <p:nvSpPr>
            <p:cNvPr id="18449" name="Text Box 12"/>
            <p:cNvSpPr txBox="1">
              <a:spLocks noChangeArrowheads="1"/>
            </p:cNvSpPr>
            <p:nvPr/>
          </p:nvSpPr>
          <p:spPr bwMode="auto">
            <a:xfrm>
              <a:off x="1981200" y="4191000"/>
              <a:ext cx="990600" cy="457200"/>
            </a:xfrm>
            <a:prstGeom prst="rect">
              <a:avLst/>
            </a:prstGeom>
            <a:noFill/>
            <a:ln w="9525">
              <a:noFill/>
              <a:miter lim="800000"/>
              <a:headEnd/>
              <a:tailEnd/>
            </a:ln>
          </p:spPr>
          <p:txBody>
            <a:bodyPr>
              <a:spAutoFit/>
            </a:bodyPr>
            <a:lstStyle/>
            <a:p>
              <a:pPr eaLnBrk="1" hangingPunct="1">
                <a:spcBef>
                  <a:spcPct val="50000"/>
                </a:spcBef>
              </a:pPr>
              <a:r>
                <a:rPr lang="en-US" altLang="zh-CN" sz="2400">
                  <a:solidFill>
                    <a:schemeClr val="folHlink"/>
                  </a:solidFill>
                </a:rPr>
                <a:t>80</a:t>
              </a:r>
              <a:r>
                <a:rPr lang="zh-CN" altLang="en-US" sz="2400">
                  <a:solidFill>
                    <a:schemeClr val="folHlink"/>
                  </a:solidFill>
                </a:rPr>
                <a:t>＝</a:t>
              </a:r>
            </a:p>
          </p:txBody>
        </p:sp>
        <p:sp>
          <p:nvSpPr>
            <p:cNvPr id="18450" name="Line 13"/>
            <p:cNvSpPr>
              <a:spLocks noChangeShapeType="1"/>
            </p:cNvSpPr>
            <p:nvPr/>
          </p:nvSpPr>
          <p:spPr bwMode="auto">
            <a:xfrm>
              <a:off x="2819400" y="4419600"/>
              <a:ext cx="3505200" cy="0"/>
            </a:xfrm>
            <a:prstGeom prst="line">
              <a:avLst/>
            </a:prstGeom>
            <a:noFill/>
            <a:ln w="9525">
              <a:solidFill>
                <a:schemeClr val="folHlink"/>
              </a:solidFill>
              <a:round/>
              <a:headEnd/>
              <a:tailEnd/>
            </a:ln>
          </p:spPr>
          <p:txBody>
            <a:bodyPr/>
            <a:lstStyle/>
            <a:p>
              <a:endParaRPr lang="zh-CN" altLang="en-US"/>
            </a:p>
          </p:txBody>
        </p:sp>
        <p:sp>
          <p:nvSpPr>
            <p:cNvPr id="18451" name="Text Box 14"/>
            <p:cNvSpPr txBox="1">
              <a:spLocks noChangeArrowheads="1"/>
            </p:cNvSpPr>
            <p:nvPr/>
          </p:nvSpPr>
          <p:spPr bwMode="auto">
            <a:xfrm>
              <a:off x="4343400" y="4038600"/>
              <a:ext cx="533400" cy="457200"/>
            </a:xfrm>
            <a:prstGeom prst="rect">
              <a:avLst/>
            </a:prstGeom>
            <a:noFill/>
            <a:ln w="9525">
              <a:noFill/>
              <a:miter lim="800000"/>
              <a:headEnd/>
              <a:tailEnd/>
            </a:ln>
          </p:spPr>
          <p:txBody>
            <a:bodyPr>
              <a:spAutoFit/>
            </a:bodyPr>
            <a:lstStyle/>
            <a:p>
              <a:pPr eaLnBrk="1" hangingPunct="1">
                <a:spcBef>
                  <a:spcPct val="50000"/>
                </a:spcBef>
              </a:pPr>
              <a:r>
                <a:rPr lang="en-US" altLang="zh-CN" sz="2400">
                  <a:solidFill>
                    <a:schemeClr val="folHlink"/>
                  </a:solidFill>
                </a:rPr>
                <a:t>1</a:t>
              </a:r>
            </a:p>
          </p:txBody>
        </p:sp>
        <p:sp>
          <p:nvSpPr>
            <p:cNvPr id="18452" name="Text Box 15"/>
            <p:cNvSpPr txBox="1">
              <a:spLocks noChangeArrowheads="1"/>
            </p:cNvSpPr>
            <p:nvPr/>
          </p:nvSpPr>
          <p:spPr bwMode="auto">
            <a:xfrm>
              <a:off x="2971800" y="4419600"/>
              <a:ext cx="1143000" cy="366713"/>
            </a:xfrm>
            <a:prstGeom prst="rect">
              <a:avLst/>
            </a:prstGeom>
            <a:noFill/>
            <a:ln w="9525">
              <a:noFill/>
              <a:miter lim="800000"/>
              <a:headEnd/>
              <a:tailEnd/>
            </a:ln>
          </p:spPr>
          <p:txBody>
            <a:bodyPr>
              <a:spAutoFit/>
            </a:bodyPr>
            <a:lstStyle/>
            <a:p>
              <a:pPr eaLnBrk="1" hangingPunct="1">
                <a:spcBef>
                  <a:spcPct val="50000"/>
                </a:spcBef>
              </a:pPr>
              <a:r>
                <a:rPr lang="zh-CN" altLang="en-US">
                  <a:solidFill>
                    <a:schemeClr val="folHlink"/>
                  </a:solidFill>
                </a:rPr>
                <a:t>并行比例</a:t>
              </a:r>
            </a:p>
          </p:txBody>
        </p:sp>
        <p:sp>
          <p:nvSpPr>
            <p:cNvPr id="18453" name="Text Box 17"/>
            <p:cNvSpPr txBox="1">
              <a:spLocks noChangeArrowheads="1"/>
            </p:cNvSpPr>
            <p:nvPr/>
          </p:nvSpPr>
          <p:spPr bwMode="auto">
            <a:xfrm>
              <a:off x="3276600" y="4738688"/>
              <a:ext cx="685800" cy="366712"/>
            </a:xfrm>
            <a:prstGeom prst="rect">
              <a:avLst/>
            </a:prstGeom>
            <a:noFill/>
            <a:ln w="9525">
              <a:noFill/>
              <a:miter lim="800000"/>
              <a:headEnd/>
              <a:tailEnd/>
            </a:ln>
          </p:spPr>
          <p:txBody>
            <a:bodyPr>
              <a:spAutoFit/>
            </a:bodyPr>
            <a:lstStyle/>
            <a:p>
              <a:pPr eaLnBrk="1" hangingPunct="1">
                <a:spcBef>
                  <a:spcPct val="50000"/>
                </a:spcBef>
              </a:pPr>
              <a:r>
                <a:rPr lang="en-US" altLang="zh-CN">
                  <a:solidFill>
                    <a:schemeClr val="folHlink"/>
                  </a:solidFill>
                </a:rPr>
                <a:t>100</a:t>
              </a:r>
            </a:p>
          </p:txBody>
        </p:sp>
        <p:sp>
          <p:nvSpPr>
            <p:cNvPr id="18454" name="Text Box 18"/>
            <p:cNvSpPr txBox="1">
              <a:spLocks noChangeArrowheads="1"/>
            </p:cNvSpPr>
            <p:nvPr/>
          </p:nvSpPr>
          <p:spPr bwMode="auto">
            <a:xfrm>
              <a:off x="4114800" y="4495800"/>
              <a:ext cx="609600" cy="519113"/>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folHlink"/>
                  </a:solidFill>
                </a:rPr>
                <a:t>＋</a:t>
              </a:r>
              <a:endParaRPr lang="zh-CN" altLang="en-US"/>
            </a:p>
          </p:txBody>
        </p:sp>
        <p:sp>
          <p:nvSpPr>
            <p:cNvPr id="18455" name="Text Box 19"/>
            <p:cNvSpPr txBox="1">
              <a:spLocks noChangeArrowheads="1"/>
            </p:cNvSpPr>
            <p:nvPr/>
          </p:nvSpPr>
          <p:spPr bwMode="auto">
            <a:xfrm>
              <a:off x="4495800" y="4572000"/>
              <a:ext cx="2209800" cy="396875"/>
            </a:xfrm>
            <a:prstGeom prst="rect">
              <a:avLst/>
            </a:prstGeom>
            <a:noFill/>
            <a:ln w="9525">
              <a:noFill/>
              <a:miter lim="800000"/>
              <a:headEnd/>
              <a:tailEnd/>
            </a:ln>
          </p:spPr>
          <p:txBody>
            <a:bodyPr>
              <a:spAutoFit/>
            </a:bodyPr>
            <a:lstStyle/>
            <a:p>
              <a:pPr eaLnBrk="1" hangingPunct="1">
                <a:spcBef>
                  <a:spcPct val="50000"/>
                </a:spcBef>
              </a:pPr>
              <a:r>
                <a:rPr lang="zh-CN" altLang="en-US" sz="2000">
                  <a:solidFill>
                    <a:schemeClr val="folHlink"/>
                  </a:solidFill>
                </a:rPr>
                <a:t>（</a:t>
              </a:r>
              <a:r>
                <a:rPr lang="en-US" altLang="zh-CN" sz="2000">
                  <a:solidFill>
                    <a:schemeClr val="folHlink"/>
                  </a:solidFill>
                </a:rPr>
                <a:t>1</a:t>
              </a:r>
              <a:r>
                <a:rPr lang="zh-CN" altLang="en-US" sz="2000">
                  <a:solidFill>
                    <a:schemeClr val="folHlink"/>
                  </a:solidFill>
                </a:rPr>
                <a:t>－并行比例）</a:t>
              </a:r>
            </a:p>
          </p:txBody>
        </p:sp>
      </p:grpSp>
      <p:sp>
        <p:nvSpPr>
          <p:cNvPr id="18439" name="Line 4"/>
          <p:cNvSpPr>
            <a:spLocks noChangeShapeType="1"/>
          </p:cNvSpPr>
          <p:nvPr/>
        </p:nvSpPr>
        <p:spPr bwMode="auto">
          <a:xfrm>
            <a:off x="2460625" y="2425700"/>
            <a:ext cx="5105400" cy="0"/>
          </a:xfrm>
          <a:prstGeom prst="line">
            <a:avLst/>
          </a:prstGeom>
          <a:noFill/>
          <a:ln w="9525">
            <a:solidFill>
              <a:schemeClr val="folHlink"/>
            </a:solidFill>
            <a:round/>
            <a:headEnd/>
            <a:tailEnd/>
          </a:ln>
        </p:spPr>
        <p:txBody>
          <a:bodyPr/>
          <a:lstStyle/>
          <a:p>
            <a:endParaRPr lang="zh-CN" altLang="en-US"/>
          </a:p>
        </p:txBody>
      </p:sp>
      <p:grpSp>
        <p:nvGrpSpPr>
          <p:cNvPr id="3" name="组合 28"/>
          <p:cNvGrpSpPr>
            <a:grpSpLocks/>
          </p:cNvGrpSpPr>
          <p:nvPr/>
        </p:nvGrpSpPr>
        <p:grpSpPr bwMode="auto">
          <a:xfrm>
            <a:off x="2460625" y="1968500"/>
            <a:ext cx="5483225" cy="1204913"/>
            <a:chOff x="2939142" y="1066803"/>
            <a:chExt cx="4953000" cy="1204913"/>
          </a:xfrm>
        </p:grpSpPr>
        <p:sp>
          <p:nvSpPr>
            <p:cNvPr id="18443" name="Text Box 5"/>
            <p:cNvSpPr txBox="1">
              <a:spLocks noChangeArrowheads="1"/>
            </p:cNvSpPr>
            <p:nvPr/>
          </p:nvSpPr>
          <p:spPr bwMode="auto">
            <a:xfrm>
              <a:off x="5072742" y="1066803"/>
              <a:ext cx="609600" cy="457200"/>
            </a:xfrm>
            <a:prstGeom prst="rect">
              <a:avLst/>
            </a:prstGeom>
            <a:noFill/>
            <a:ln w="9525">
              <a:noFill/>
              <a:miter lim="800000"/>
              <a:headEnd/>
              <a:tailEnd/>
            </a:ln>
          </p:spPr>
          <p:txBody>
            <a:bodyPr>
              <a:spAutoFit/>
            </a:bodyPr>
            <a:lstStyle/>
            <a:p>
              <a:pPr eaLnBrk="1" hangingPunct="1">
                <a:spcBef>
                  <a:spcPct val="50000"/>
                </a:spcBef>
              </a:pPr>
              <a:r>
                <a:rPr lang="en-US" altLang="zh-CN" sz="2400">
                  <a:solidFill>
                    <a:schemeClr val="folHlink"/>
                  </a:solidFill>
                </a:rPr>
                <a:t>1</a:t>
              </a:r>
            </a:p>
          </p:txBody>
        </p:sp>
        <p:sp>
          <p:nvSpPr>
            <p:cNvPr id="18444" name="Text Box 6"/>
            <p:cNvSpPr txBox="1">
              <a:spLocks noChangeArrowheads="1"/>
            </p:cNvSpPr>
            <p:nvPr/>
          </p:nvSpPr>
          <p:spPr bwMode="auto">
            <a:xfrm>
              <a:off x="2939142" y="1524003"/>
              <a:ext cx="1828800" cy="366713"/>
            </a:xfrm>
            <a:prstGeom prst="rect">
              <a:avLst/>
            </a:prstGeom>
            <a:noFill/>
            <a:ln w="9525">
              <a:noFill/>
              <a:miter lim="800000"/>
              <a:headEnd/>
              <a:tailEnd/>
            </a:ln>
          </p:spPr>
          <p:txBody>
            <a:bodyPr>
              <a:spAutoFit/>
            </a:bodyPr>
            <a:lstStyle/>
            <a:p>
              <a:pPr eaLnBrk="1" hangingPunct="1">
                <a:spcBef>
                  <a:spcPct val="50000"/>
                </a:spcBef>
              </a:pPr>
              <a:r>
                <a:rPr lang="zh-CN" altLang="en-US">
                  <a:solidFill>
                    <a:schemeClr val="folHlink"/>
                  </a:solidFill>
                </a:rPr>
                <a:t>可加速部分比例</a:t>
              </a:r>
            </a:p>
          </p:txBody>
        </p:sp>
        <p:sp>
          <p:nvSpPr>
            <p:cNvPr id="18445" name="Line 7"/>
            <p:cNvSpPr>
              <a:spLocks noChangeShapeType="1"/>
            </p:cNvSpPr>
            <p:nvPr/>
          </p:nvSpPr>
          <p:spPr bwMode="auto">
            <a:xfrm>
              <a:off x="3015342" y="1872348"/>
              <a:ext cx="1676400" cy="0"/>
            </a:xfrm>
            <a:prstGeom prst="line">
              <a:avLst/>
            </a:prstGeom>
            <a:noFill/>
            <a:ln w="9525">
              <a:solidFill>
                <a:schemeClr val="folHlink"/>
              </a:solidFill>
              <a:round/>
              <a:headEnd/>
              <a:tailEnd/>
            </a:ln>
          </p:spPr>
          <p:txBody>
            <a:bodyPr/>
            <a:lstStyle/>
            <a:p>
              <a:endParaRPr lang="zh-CN" altLang="en-US"/>
            </a:p>
          </p:txBody>
        </p:sp>
        <p:sp>
          <p:nvSpPr>
            <p:cNvPr id="18446" name="Text Box 8"/>
            <p:cNvSpPr txBox="1">
              <a:spLocks noChangeArrowheads="1"/>
            </p:cNvSpPr>
            <p:nvPr/>
          </p:nvSpPr>
          <p:spPr bwMode="auto">
            <a:xfrm>
              <a:off x="3167742" y="1905003"/>
              <a:ext cx="1600200" cy="366713"/>
            </a:xfrm>
            <a:prstGeom prst="rect">
              <a:avLst/>
            </a:prstGeom>
            <a:noFill/>
            <a:ln w="9525">
              <a:noFill/>
              <a:miter lim="800000"/>
              <a:headEnd/>
              <a:tailEnd/>
            </a:ln>
          </p:spPr>
          <p:txBody>
            <a:bodyPr>
              <a:spAutoFit/>
            </a:bodyPr>
            <a:lstStyle/>
            <a:p>
              <a:pPr eaLnBrk="1" hangingPunct="1">
                <a:spcBef>
                  <a:spcPct val="50000"/>
                </a:spcBef>
              </a:pPr>
              <a:r>
                <a:rPr lang="zh-CN" altLang="en-US">
                  <a:solidFill>
                    <a:schemeClr val="folHlink"/>
                  </a:solidFill>
                </a:rPr>
                <a:t>理论加速比</a:t>
              </a:r>
            </a:p>
          </p:txBody>
        </p:sp>
        <p:sp>
          <p:nvSpPr>
            <p:cNvPr id="18447" name="Text Box 9"/>
            <p:cNvSpPr txBox="1">
              <a:spLocks noChangeArrowheads="1"/>
            </p:cNvSpPr>
            <p:nvPr/>
          </p:nvSpPr>
          <p:spPr bwMode="auto">
            <a:xfrm>
              <a:off x="4844142" y="1600203"/>
              <a:ext cx="457200" cy="519113"/>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folHlink"/>
                  </a:solidFill>
                </a:rPr>
                <a:t>＋</a:t>
              </a:r>
            </a:p>
          </p:txBody>
        </p:sp>
        <p:sp>
          <p:nvSpPr>
            <p:cNvPr id="18448" name="Text Box 11"/>
            <p:cNvSpPr txBox="1">
              <a:spLocks noChangeArrowheads="1"/>
            </p:cNvSpPr>
            <p:nvPr/>
          </p:nvSpPr>
          <p:spPr bwMode="auto">
            <a:xfrm>
              <a:off x="5148942" y="1690691"/>
              <a:ext cx="2743200" cy="396875"/>
            </a:xfrm>
            <a:prstGeom prst="rect">
              <a:avLst/>
            </a:prstGeom>
            <a:noFill/>
            <a:ln w="9525">
              <a:noFill/>
              <a:miter lim="800000"/>
              <a:headEnd/>
              <a:tailEnd/>
            </a:ln>
          </p:spPr>
          <p:txBody>
            <a:bodyPr>
              <a:spAutoFit/>
            </a:bodyPr>
            <a:lstStyle/>
            <a:p>
              <a:pPr eaLnBrk="1" hangingPunct="1">
                <a:spcBef>
                  <a:spcPct val="50000"/>
                </a:spcBef>
              </a:pPr>
              <a:r>
                <a:rPr lang="zh-CN" altLang="en-US" sz="2000">
                  <a:solidFill>
                    <a:schemeClr val="folHlink"/>
                  </a:solidFill>
                </a:rPr>
                <a:t>（</a:t>
              </a:r>
              <a:r>
                <a:rPr lang="en-US" altLang="zh-CN" sz="2000">
                  <a:solidFill>
                    <a:schemeClr val="folHlink"/>
                  </a:solidFill>
                </a:rPr>
                <a:t>1</a:t>
              </a:r>
              <a:r>
                <a:rPr lang="zh-CN" altLang="en-US" sz="2000">
                  <a:solidFill>
                    <a:schemeClr val="folHlink"/>
                  </a:solidFill>
                </a:rPr>
                <a:t>－可加速部分比例）</a:t>
              </a:r>
            </a:p>
          </p:txBody>
        </p:sp>
      </p:grpSp>
      <p:sp>
        <p:nvSpPr>
          <p:cNvPr id="30" name="内容占位符 2"/>
          <p:cNvSpPr txBox="1">
            <a:spLocks/>
          </p:cNvSpPr>
          <p:nvPr/>
        </p:nvSpPr>
        <p:spPr>
          <a:xfrm>
            <a:off x="752475" y="1300163"/>
            <a:ext cx="7734300" cy="468788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spcBef>
                <a:spcPct val="50000"/>
              </a:spcBef>
              <a:spcAft>
                <a:spcPts val="0"/>
              </a:spcAft>
              <a:buFont typeface="Arial" panose="020B0604020202020204" pitchFamily="34" charset="0"/>
              <a:buNone/>
              <a:defRPr/>
            </a:pPr>
            <a:r>
              <a:rPr lang="zh-CN" altLang="en-US" dirty="0" smtClean="0">
                <a:latin typeface="+mj-ea"/>
                <a:ea typeface="+mj-ea"/>
              </a:rPr>
              <a:t>解   根据</a:t>
            </a:r>
            <a:r>
              <a:rPr lang="en-US" altLang="zh-CN" dirty="0" smtClean="0">
                <a:latin typeface="+mj-ea"/>
                <a:ea typeface="+mj-ea"/>
              </a:rPr>
              <a:t>Amdahl</a:t>
            </a:r>
            <a:r>
              <a:rPr lang="zh-CN" altLang="en-US" dirty="0" smtClean="0">
                <a:latin typeface="+mj-ea"/>
                <a:ea typeface="+mj-ea"/>
              </a:rPr>
              <a:t>定律加速比为：</a:t>
            </a:r>
            <a:endParaRPr lang="en-US" altLang="zh-CN" dirty="0" smtClean="0">
              <a:latin typeface="+mj-ea"/>
              <a:ea typeface="+mj-ea"/>
            </a:endParaRPr>
          </a:p>
          <a:p>
            <a:pPr marL="0" indent="0" algn="just" fontAlgn="auto">
              <a:spcBef>
                <a:spcPct val="50000"/>
              </a:spcBef>
              <a:spcAft>
                <a:spcPts val="0"/>
              </a:spcAft>
              <a:buFont typeface="Arial" panose="020B0604020202020204" pitchFamily="34" charset="0"/>
              <a:buNone/>
              <a:defRPr/>
            </a:pPr>
            <a:endParaRPr lang="en-US" altLang="zh-CN" dirty="0" smtClean="0">
              <a:latin typeface="+mj-ea"/>
              <a:ea typeface="+mj-ea"/>
            </a:endParaRPr>
          </a:p>
          <a:p>
            <a:pPr marL="0" indent="0" algn="just" fontAlgn="auto">
              <a:spcBef>
                <a:spcPct val="50000"/>
              </a:spcBef>
              <a:spcAft>
                <a:spcPts val="0"/>
              </a:spcAft>
              <a:buFont typeface="Arial" panose="020B0604020202020204" pitchFamily="34" charset="0"/>
              <a:buNone/>
              <a:defRPr/>
            </a:pPr>
            <a:endParaRPr lang="en-US" altLang="zh-CN" dirty="0">
              <a:latin typeface="+mj-ea"/>
              <a:ea typeface="+mj-ea"/>
            </a:endParaRPr>
          </a:p>
          <a:p>
            <a:pPr marL="0" indent="0" algn="just" fontAlgn="auto">
              <a:spcBef>
                <a:spcPct val="50000"/>
              </a:spcBef>
              <a:spcAft>
                <a:spcPts val="0"/>
              </a:spcAft>
              <a:buFont typeface="Arial" panose="020B0604020202020204" pitchFamily="34" charset="0"/>
              <a:buNone/>
              <a:defRPr/>
            </a:pPr>
            <a:endParaRPr lang="en-US" altLang="zh-CN" dirty="0">
              <a:latin typeface="+mj-ea"/>
              <a:ea typeface="+mj-ea"/>
            </a:endParaRPr>
          </a:p>
          <a:p>
            <a:pPr marL="0" indent="0" algn="just" fontAlgn="auto">
              <a:spcBef>
                <a:spcPct val="50000"/>
              </a:spcBef>
              <a:spcAft>
                <a:spcPts val="0"/>
              </a:spcAft>
              <a:buFont typeface="Arial" panose="020B0604020202020204" pitchFamily="34" charset="0"/>
              <a:buNone/>
              <a:defRPr/>
            </a:pPr>
            <a:endParaRPr lang="en-US" altLang="zh-CN" dirty="0" smtClean="0">
              <a:latin typeface="+mj-ea"/>
              <a:ea typeface="+mj-ea"/>
            </a:endParaRPr>
          </a:p>
          <a:p>
            <a:pPr marL="0" indent="0" algn="just" fontAlgn="auto">
              <a:spcBef>
                <a:spcPct val="50000"/>
              </a:spcBef>
              <a:spcAft>
                <a:spcPts val="0"/>
              </a:spcAft>
              <a:buFont typeface="Arial" panose="020B0604020202020204" pitchFamily="34" charset="0"/>
              <a:buNone/>
              <a:defRPr/>
            </a:pPr>
            <a:r>
              <a:rPr lang="zh-CN" altLang="en-US" dirty="0" smtClean="0">
                <a:latin typeface="+mj-ea"/>
                <a:ea typeface="+mj-ea"/>
              </a:rPr>
              <a:t>        </a:t>
            </a:r>
            <a:endParaRPr lang="en-US" altLang="zh-CN" dirty="0" smtClean="0">
              <a:latin typeface="+mj-ea"/>
              <a:ea typeface="+mj-ea"/>
            </a:endParaRPr>
          </a:p>
          <a:p>
            <a:pPr algn="just" fontAlgn="auto">
              <a:spcBef>
                <a:spcPct val="50000"/>
              </a:spcBef>
              <a:spcAft>
                <a:spcPts val="0"/>
              </a:spcAft>
              <a:defRPr/>
            </a:pPr>
            <a:r>
              <a:rPr lang="zh-CN" altLang="en-US" dirty="0" smtClean="0">
                <a:latin typeface="+mj-ea"/>
                <a:ea typeface="+mj-ea"/>
              </a:rPr>
              <a:t>得出：并行比例＝</a:t>
            </a:r>
            <a:r>
              <a:rPr lang="en-US" altLang="zh-CN" dirty="0" smtClean="0">
                <a:latin typeface="+mj-ea"/>
                <a:ea typeface="+mj-ea"/>
              </a:rPr>
              <a:t>0.9975</a:t>
            </a:r>
          </a:p>
          <a:p>
            <a:pPr fontAlgn="auto">
              <a:spcBef>
                <a:spcPct val="50000"/>
              </a:spcBef>
              <a:spcAft>
                <a:spcPts val="0"/>
              </a:spcAft>
              <a:defRPr/>
            </a:pPr>
            <a:r>
              <a:rPr lang="zh-CN" altLang="en-US" dirty="0" smtClean="0">
                <a:latin typeface="+mj-ea"/>
                <a:ea typeface="+mj-ea"/>
              </a:rPr>
              <a:t>可以看出要用</a:t>
            </a:r>
            <a:r>
              <a:rPr lang="en-US" altLang="zh-CN" dirty="0" smtClean="0">
                <a:latin typeface="+mj-ea"/>
                <a:ea typeface="+mj-ea"/>
              </a:rPr>
              <a:t>100</a:t>
            </a:r>
            <a:r>
              <a:rPr lang="zh-CN" altLang="en-US" dirty="0" smtClean="0">
                <a:latin typeface="+mj-ea"/>
                <a:ea typeface="+mj-ea"/>
              </a:rPr>
              <a:t>个处理器达到</a:t>
            </a:r>
            <a:r>
              <a:rPr lang="en-US" altLang="zh-CN" dirty="0" smtClean="0">
                <a:latin typeface="+mj-ea"/>
                <a:ea typeface="+mj-ea"/>
              </a:rPr>
              <a:t>80</a:t>
            </a:r>
            <a:r>
              <a:rPr lang="zh-CN" altLang="en-US" dirty="0" smtClean="0">
                <a:latin typeface="+mj-ea"/>
                <a:ea typeface="+mj-ea"/>
              </a:rPr>
              <a:t>的加速比，串行计算的部分只能占</a:t>
            </a:r>
            <a:r>
              <a:rPr lang="en-US" altLang="zh-CN" dirty="0" smtClean="0">
                <a:solidFill>
                  <a:srgbClr val="FF0000"/>
                </a:solidFill>
                <a:latin typeface="+mj-ea"/>
                <a:ea typeface="+mj-ea"/>
              </a:rPr>
              <a:t>0.25%</a:t>
            </a:r>
            <a:r>
              <a:rPr lang="zh-CN" altLang="en-US" dirty="0" smtClean="0">
                <a:latin typeface="+mj-ea"/>
                <a:ea typeface="+mj-ea"/>
              </a:rPr>
              <a:t>。 </a:t>
            </a:r>
          </a:p>
          <a:p>
            <a:pPr marL="0" indent="0" fontAlgn="auto">
              <a:spcAft>
                <a:spcPts val="0"/>
              </a:spcAft>
              <a:buFont typeface="Arial" panose="020B0604020202020204" pitchFamily="34" charset="0"/>
              <a:buNone/>
              <a:defRPr/>
            </a:pPr>
            <a:endParaRPr lang="en-US" altLang="zh-CN" dirty="0">
              <a:latin typeface="+mj-ea"/>
              <a:ea typeface="+mj-ea"/>
            </a:endParaRPr>
          </a:p>
        </p:txBody>
      </p:sp>
      <p:sp>
        <p:nvSpPr>
          <p:cNvPr id="18442" name="Line 16"/>
          <p:cNvSpPr>
            <a:spLocks noChangeShapeType="1"/>
          </p:cNvSpPr>
          <p:nvPr/>
        </p:nvSpPr>
        <p:spPr bwMode="auto">
          <a:xfrm>
            <a:off x="3103563" y="4176713"/>
            <a:ext cx="990600" cy="0"/>
          </a:xfrm>
          <a:prstGeom prst="line">
            <a:avLst/>
          </a:prstGeom>
          <a:noFill/>
          <a:ln w="9525">
            <a:solidFill>
              <a:schemeClr val="folHlink"/>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0036A2"/>
                </a:solidFill>
              </a:rPr>
              <a:t>挑战之二：</a:t>
            </a:r>
            <a:r>
              <a:rPr lang="zh-CN" altLang="en-US" dirty="0" smtClean="0"/>
              <a:t>多处理机中远程访问的较大延迟。在现有的机器中，</a:t>
            </a:r>
            <a:r>
              <a:rPr lang="zh-CN" altLang="en-US" dirty="0" smtClean="0"/>
              <a:t>处理器存储器之间</a:t>
            </a:r>
            <a:r>
              <a:rPr lang="zh-CN" altLang="en-US" dirty="0" smtClean="0"/>
              <a:t>的数据通信大约需要</a:t>
            </a:r>
            <a:r>
              <a:rPr lang="en-US" altLang="zh-CN" dirty="0" smtClean="0"/>
              <a:t>35</a:t>
            </a:r>
            <a:r>
              <a:rPr lang="zh-CN" altLang="en-US" dirty="0" smtClean="0"/>
              <a:t>～</a:t>
            </a:r>
            <a:r>
              <a:rPr lang="en-US" altLang="zh-CN" dirty="0" smtClean="0"/>
              <a:t>&gt;500</a:t>
            </a:r>
            <a:r>
              <a:rPr lang="zh-CN" altLang="en-US" dirty="0" smtClean="0"/>
              <a:t>个时钟周期。 </a:t>
            </a:r>
            <a:endParaRPr lang="en-US" altLang="zh-CN" dirty="0" smtClean="0"/>
          </a:p>
          <a:p>
            <a:pPr lvl="1"/>
            <a:r>
              <a:rPr lang="zh-CN" altLang="en-US" dirty="0" smtClean="0"/>
              <a:t>同一芯片中</a:t>
            </a:r>
            <a:r>
              <a:rPr lang="en-US" altLang="zh-CN" dirty="0" smtClean="0"/>
              <a:t>core</a:t>
            </a:r>
            <a:r>
              <a:rPr lang="zh-CN" altLang="en-US" dirty="0" smtClean="0"/>
              <a:t>之间的延迟</a:t>
            </a:r>
            <a:r>
              <a:rPr lang="en-US" altLang="zh-CN" dirty="0" smtClean="0"/>
              <a:t>35~50cycles</a:t>
            </a:r>
          </a:p>
          <a:p>
            <a:pPr lvl="1"/>
            <a:r>
              <a:rPr lang="zh-CN" altLang="en-US" dirty="0" smtClean="0"/>
              <a:t>不同芯片间</a:t>
            </a:r>
            <a:r>
              <a:rPr lang="en-US" altLang="zh-CN" dirty="0" smtClean="0"/>
              <a:t>core</a:t>
            </a:r>
            <a:r>
              <a:rPr lang="zh-CN" altLang="en-US" dirty="0" smtClean="0"/>
              <a:t>之间的延迟</a:t>
            </a:r>
            <a:r>
              <a:rPr lang="en-US" altLang="zh-CN" dirty="0" smtClean="0"/>
              <a:t>100~&gt;500 cycles</a:t>
            </a:r>
            <a:endParaRPr lang="zh-CN" altLang="en-US" dirty="0" smtClean="0"/>
          </a:p>
          <a:p>
            <a:endParaRPr lang="zh-CN" altLang="en-US" dirty="0"/>
          </a:p>
        </p:txBody>
      </p:sp>
      <p:sp>
        <p:nvSpPr>
          <p:cNvPr id="19460" name="日期占位符 3"/>
          <p:cNvSpPr>
            <a:spLocks noGrp="1"/>
          </p:cNvSpPr>
          <p:nvPr>
            <p:ph type="dt" sz="quarter" idx="10"/>
          </p:nvPr>
        </p:nvSpPr>
        <p:spPr/>
        <p:txBody>
          <a:bodyPr/>
          <a:lstStyle/>
          <a:p>
            <a:fld id="{B71BD57B-20C7-44ED-A7EF-C934F83BB1B0}" type="datetime1">
              <a:rPr lang="zh-CN" altLang="en-US" smtClean="0"/>
              <a:pPr/>
              <a:t>2020/5/6</a:t>
            </a:fld>
            <a:endParaRPr lang="zh-CN" altLang="en-US"/>
          </a:p>
        </p:txBody>
      </p:sp>
      <p:sp>
        <p:nvSpPr>
          <p:cNvPr id="19461" name="页脚占位符 4"/>
          <p:cNvSpPr>
            <a:spLocks noGrp="1"/>
          </p:cNvSpPr>
          <p:nvPr>
            <p:ph type="ftr" sz="quarter" idx="11"/>
          </p:nvPr>
        </p:nvSpPr>
        <p:spPr/>
        <p:txBody>
          <a:bodyPr/>
          <a:lstStyle/>
          <a:p>
            <a:r>
              <a:rPr lang="zh-CN" altLang="en-US" smtClean="0"/>
              <a:t>计算机体系结构</a:t>
            </a:r>
          </a:p>
        </p:txBody>
      </p:sp>
      <p:sp>
        <p:nvSpPr>
          <p:cNvPr id="19462" name="灯片编号占位符 1"/>
          <p:cNvSpPr>
            <a:spLocks noGrp="1"/>
          </p:cNvSpPr>
          <p:nvPr>
            <p:ph type="sldNum" sz="quarter" idx="12"/>
          </p:nvPr>
        </p:nvSpPr>
        <p:spPr/>
        <p:txBody>
          <a:bodyPr/>
          <a:lstStyle/>
          <a:p>
            <a:fld id="{DB3C4B73-7D5E-4A81-BF10-699CC79DA075}" type="slidenum">
              <a:rPr lang="zh-CN" altLang="en-US" smtClean="0"/>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smtClean="0"/>
              <a:t>远程访问一个字的延迟时间</a:t>
            </a:r>
          </a:p>
        </p:txBody>
      </p:sp>
      <p:sp>
        <p:nvSpPr>
          <p:cNvPr id="4" name="日期占位符 3"/>
          <p:cNvSpPr>
            <a:spLocks noGrp="1"/>
          </p:cNvSpPr>
          <p:nvPr>
            <p:ph type="dt" sz="half" idx="10"/>
          </p:nvPr>
        </p:nvSpPr>
        <p:spPr/>
        <p:txBody>
          <a:bodyPr/>
          <a:lstStyle/>
          <a:p>
            <a:fld id="{022669F3-4915-4F44-9D9A-BD71E0E5CD14}" type="datetime1">
              <a:rPr lang="zh-CN" altLang="en-US" smtClean="0"/>
              <a:pPr/>
              <a:t>2020/5/6</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20485" name="灯片编号占位符 5"/>
          <p:cNvSpPr>
            <a:spLocks noGrp="1"/>
          </p:cNvSpPr>
          <p:nvPr>
            <p:ph type="sldNum" sz="quarter" idx="12"/>
          </p:nvPr>
        </p:nvSpPr>
        <p:spPr/>
        <p:txBody>
          <a:bodyPr/>
          <a:lstStyle/>
          <a:p>
            <a:fld id="{F39FBFA9-5522-466C-A1AF-F753E808BBFC}" type="slidenum">
              <a:rPr lang="zh-CN" altLang="en-US" smtClean="0"/>
              <a:pPr/>
              <a:t>14</a:t>
            </a:fld>
            <a:endParaRPr lang="zh-CN" altLang="en-US"/>
          </a:p>
        </p:txBody>
      </p:sp>
      <p:grpSp>
        <p:nvGrpSpPr>
          <p:cNvPr id="2" name="Group 139"/>
          <p:cNvGrpSpPr>
            <a:grpSpLocks/>
          </p:cNvGrpSpPr>
          <p:nvPr/>
        </p:nvGrpSpPr>
        <p:grpSpPr bwMode="auto">
          <a:xfrm>
            <a:off x="655638" y="1228725"/>
            <a:ext cx="7945437" cy="4953000"/>
            <a:chOff x="-3" y="-3"/>
            <a:chExt cx="3647" cy="3558"/>
          </a:xfrm>
        </p:grpSpPr>
        <p:grpSp>
          <p:nvGrpSpPr>
            <p:cNvPr id="3" name="Group 137"/>
            <p:cNvGrpSpPr>
              <a:grpSpLocks/>
            </p:cNvGrpSpPr>
            <p:nvPr/>
          </p:nvGrpSpPr>
          <p:grpSpPr bwMode="auto">
            <a:xfrm>
              <a:off x="0" y="0"/>
              <a:ext cx="3641" cy="3552"/>
              <a:chOff x="0" y="0"/>
              <a:chExt cx="3641" cy="3552"/>
            </a:xfrm>
          </p:grpSpPr>
          <p:grpSp>
            <p:nvGrpSpPr>
              <p:cNvPr id="6" name="Group 48"/>
              <p:cNvGrpSpPr>
                <a:grpSpLocks/>
              </p:cNvGrpSpPr>
              <p:nvPr/>
            </p:nvGrpSpPr>
            <p:grpSpPr bwMode="auto">
              <a:xfrm>
                <a:off x="0" y="0"/>
                <a:ext cx="849" cy="480"/>
                <a:chOff x="0" y="0"/>
                <a:chExt cx="849" cy="480"/>
              </a:xfrm>
            </p:grpSpPr>
            <p:sp>
              <p:nvSpPr>
                <p:cNvPr id="20622" name="Rectangle 2"/>
                <p:cNvSpPr>
                  <a:spLocks noChangeArrowheads="1"/>
                </p:cNvSpPr>
                <p:nvPr/>
              </p:nvSpPr>
              <p:spPr bwMode="auto">
                <a:xfrm>
                  <a:off x="43" y="0"/>
                  <a:ext cx="763" cy="480"/>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机      器</a:t>
                  </a:r>
                </a:p>
                <a:p>
                  <a:pPr algn="just"/>
                  <a:endParaRPr lang="en-US" altLang="zh-CN" sz="2400" baseline="-25000">
                    <a:ea typeface="楷体_GB2312"/>
                    <a:cs typeface="楷体_GB2312"/>
                  </a:endParaRPr>
                </a:p>
              </p:txBody>
            </p:sp>
            <p:sp>
              <p:nvSpPr>
                <p:cNvPr id="20623" name="Rectangle 47"/>
                <p:cNvSpPr>
                  <a:spLocks noChangeArrowheads="1"/>
                </p:cNvSpPr>
                <p:nvPr/>
              </p:nvSpPr>
              <p:spPr bwMode="auto">
                <a:xfrm>
                  <a:off x="0" y="0"/>
                  <a:ext cx="849" cy="480"/>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7" name="Group 50"/>
              <p:cNvGrpSpPr>
                <a:grpSpLocks/>
              </p:cNvGrpSpPr>
              <p:nvPr/>
            </p:nvGrpSpPr>
            <p:grpSpPr bwMode="auto">
              <a:xfrm>
                <a:off x="849" y="0"/>
                <a:ext cx="662" cy="480"/>
                <a:chOff x="849" y="0"/>
                <a:chExt cx="662" cy="480"/>
              </a:xfrm>
            </p:grpSpPr>
            <p:sp>
              <p:nvSpPr>
                <p:cNvPr id="20620" name="Rectangle 3"/>
                <p:cNvSpPr>
                  <a:spLocks noChangeArrowheads="1"/>
                </p:cNvSpPr>
                <p:nvPr/>
              </p:nvSpPr>
              <p:spPr bwMode="auto">
                <a:xfrm>
                  <a:off x="892" y="0"/>
                  <a:ext cx="576" cy="480"/>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通信机制</a:t>
                  </a:r>
                </a:p>
                <a:p>
                  <a:pPr algn="just"/>
                  <a:endParaRPr lang="en-US" altLang="zh-CN" sz="2400" baseline="-25000">
                    <a:ea typeface="楷体_GB2312"/>
                    <a:cs typeface="楷体_GB2312"/>
                  </a:endParaRPr>
                </a:p>
              </p:txBody>
            </p:sp>
            <p:sp>
              <p:nvSpPr>
                <p:cNvPr id="20621" name="Rectangle 49"/>
                <p:cNvSpPr>
                  <a:spLocks noChangeArrowheads="1"/>
                </p:cNvSpPr>
                <p:nvPr/>
              </p:nvSpPr>
              <p:spPr bwMode="auto">
                <a:xfrm>
                  <a:off x="849" y="0"/>
                  <a:ext cx="662" cy="480"/>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8" name="Group 52"/>
              <p:cNvGrpSpPr>
                <a:grpSpLocks/>
              </p:cNvGrpSpPr>
              <p:nvPr/>
            </p:nvGrpSpPr>
            <p:grpSpPr bwMode="auto">
              <a:xfrm>
                <a:off x="1511" y="0"/>
                <a:ext cx="734" cy="480"/>
                <a:chOff x="1511" y="0"/>
                <a:chExt cx="734" cy="480"/>
              </a:xfrm>
            </p:grpSpPr>
            <p:sp>
              <p:nvSpPr>
                <p:cNvPr id="20618" name="Rectangle 4"/>
                <p:cNvSpPr>
                  <a:spLocks noChangeArrowheads="1"/>
                </p:cNvSpPr>
                <p:nvPr/>
              </p:nvSpPr>
              <p:spPr bwMode="auto">
                <a:xfrm>
                  <a:off x="1554" y="0"/>
                  <a:ext cx="648" cy="480"/>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互连网络</a:t>
                  </a:r>
                </a:p>
                <a:p>
                  <a:pPr algn="just"/>
                  <a:endParaRPr lang="en-US" altLang="zh-CN" sz="2400" baseline="-25000">
                    <a:ea typeface="楷体_GB2312"/>
                    <a:cs typeface="楷体_GB2312"/>
                  </a:endParaRPr>
                </a:p>
              </p:txBody>
            </p:sp>
            <p:sp>
              <p:nvSpPr>
                <p:cNvPr id="20619" name="Rectangle 51"/>
                <p:cNvSpPr>
                  <a:spLocks noChangeArrowheads="1"/>
                </p:cNvSpPr>
                <p:nvPr/>
              </p:nvSpPr>
              <p:spPr bwMode="auto">
                <a:xfrm>
                  <a:off x="1511" y="0"/>
                  <a:ext cx="734" cy="480"/>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9" name="Group 54"/>
              <p:cNvGrpSpPr>
                <a:grpSpLocks/>
              </p:cNvGrpSpPr>
              <p:nvPr/>
            </p:nvGrpSpPr>
            <p:grpSpPr bwMode="auto">
              <a:xfrm>
                <a:off x="2245" y="0"/>
                <a:ext cx="662" cy="480"/>
                <a:chOff x="2245" y="0"/>
                <a:chExt cx="662" cy="480"/>
              </a:xfrm>
            </p:grpSpPr>
            <p:sp>
              <p:nvSpPr>
                <p:cNvPr id="20616" name="Rectangle 5"/>
                <p:cNvSpPr>
                  <a:spLocks noChangeArrowheads="1"/>
                </p:cNvSpPr>
                <p:nvPr/>
              </p:nvSpPr>
              <p:spPr bwMode="auto">
                <a:xfrm>
                  <a:off x="2288" y="0"/>
                  <a:ext cx="576" cy="480"/>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处理机数量</a:t>
                  </a:r>
                </a:p>
                <a:p>
                  <a:pPr algn="just"/>
                  <a:endParaRPr lang="en-US" altLang="zh-CN" sz="2400" baseline="-25000">
                    <a:ea typeface="楷体_GB2312"/>
                    <a:cs typeface="楷体_GB2312"/>
                  </a:endParaRPr>
                </a:p>
              </p:txBody>
            </p:sp>
            <p:sp>
              <p:nvSpPr>
                <p:cNvPr id="20617" name="Rectangle 53"/>
                <p:cNvSpPr>
                  <a:spLocks noChangeArrowheads="1"/>
                </p:cNvSpPr>
                <p:nvPr/>
              </p:nvSpPr>
              <p:spPr bwMode="auto">
                <a:xfrm>
                  <a:off x="2245" y="0"/>
                  <a:ext cx="662" cy="480"/>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10" name="Group 56"/>
              <p:cNvGrpSpPr>
                <a:grpSpLocks/>
              </p:cNvGrpSpPr>
              <p:nvPr/>
            </p:nvGrpSpPr>
            <p:grpSpPr bwMode="auto">
              <a:xfrm>
                <a:off x="2907" y="0"/>
                <a:ext cx="734" cy="480"/>
                <a:chOff x="2907" y="0"/>
                <a:chExt cx="734" cy="480"/>
              </a:xfrm>
            </p:grpSpPr>
            <p:sp>
              <p:nvSpPr>
                <p:cNvPr id="20614" name="Rectangle 6"/>
                <p:cNvSpPr>
                  <a:spLocks noChangeArrowheads="1"/>
                </p:cNvSpPr>
                <p:nvPr/>
              </p:nvSpPr>
              <p:spPr bwMode="auto">
                <a:xfrm>
                  <a:off x="2950" y="0"/>
                  <a:ext cx="648" cy="480"/>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典型远程存储器访问时间</a:t>
                  </a:r>
                </a:p>
                <a:p>
                  <a:pPr algn="just"/>
                  <a:endParaRPr lang="en-US" altLang="zh-CN" sz="2400" baseline="-25000">
                    <a:ea typeface="楷体_GB2312"/>
                    <a:cs typeface="楷体_GB2312"/>
                  </a:endParaRPr>
                </a:p>
              </p:txBody>
            </p:sp>
            <p:sp>
              <p:nvSpPr>
                <p:cNvPr id="20615" name="Rectangle 55"/>
                <p:cNvSpPr>
                  <a:spLocks noChangeArrowheads="1"/>
                </p:cNvSpPr>
                <p:nvPr/>
              </p:nvSpPr>
              <p:spPr bwMode="auto">
                <a:xfrm>
                  <a:off x="2907" y="0"/>
                  <a:ext cx="734" cy="480"/>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11" name="Group 58"/>
              <p:cNvGrpSpPr>
                <a:grpSpLocks/>
              </p:cNvGrpSpPr>
              <p:nvPr/>
            </p:nvGrpSpPr>
            <p:grpSpPr bwMode="auto">
              <a:xfrm>
                <a:off x="0" y="480"/>
                <a:ext cx="849" cy="384"/>
                <a:chOff x="0" y="480"/>
                <a:chExt cx="849" cy="384"/>
              </a:xfrm>
            </p:grpSpPr>
            <p:sp>
              <p:nvSpPr>
                <p:cNvPr id="20612" name="Rectangle 7"/>
                <p:cNvSpPr>
                  <a:spLocks noChangeArrowheads="1"/>
                </p:cNvSpPr>
                <p:nvPr/>
              </p:nvSpPr>
              <p:spPr bwMode="auto">
                <a:xfrm>
                  <a:off x="43" y="480"/>
                  <a:ext cx="763"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SPARC Center</a:t>
                  </a:r>
                </a:p>
                <a:p>
                  <a:pPr algn="just"/>
                  <a:endParaRPr lang="en-US" altLang="zh-CN" sz="2400" baseline="-25000">
                    <a:ea typeface="楷体_GB2312"/>
                    <a:cs typeface="楷体_GB2312"/>
                  </a:endParaRPr>
                </a:p>
              </p:txBody>
            </p:sp>
            <p:sp>
              <p:nvSpPr>
                <p:cNvPr id="20613" name="Rectangle 57"/>
                <p:cNvSpPr>
                  <a:spLocks noChangeArrowheads="1"/>
                </p:cNvSpPr>
                <p:nvPr/>
              </p:nvSpPr>
              <p:spPr bwMode="auto">
                <a:xfrm>
                  <a:off x="0" y="480"/>
                  <a:ext cx="849"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12" name="Group 60"/>
              <p:cNvGrpSpPr>
                <a:grpSpLocks/>
              </p:cNvGrpSpPr>
              <p:nvPr/>
            </p:nvGrpSpPr>
            <p:grpSpPr bwMode="auto">
              <a:xfrm>
                <a:off x="849" y="480"/>
                <a:ext cx="662" cy="384"/>
                <a:chOff x="849" y="480"/>
                <a:chExt cx="662" cy="384"/>
              </a:xfrm>
            </p:grpSpPr>
            <p:sp>
              <p:nvSpPr>
                <p:cNvPr id="20610" name="Rectangle 8"/>
                <p:cNvSpPr>
                  <a:spLocks noChangeArrowheads="1"/>
                </p:cNvSpPr>
                <p:nvPr/>
              </p:nvSpPr>
              <p:spPr bwMode="auto">
                <a:xfrm>
                  <a:off x="892" y="480"/>
                  <a:ext cx="576"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共享存储器</a:t>
                  </a:r>
                </a:p>
                <a:p>
                  <a:pPr algn="just"/>
                  <a:endParaRPr lang="en-US" altLang="zh-CN" sz="2400" baseline="-25000">
                    <a:ea typeface="楷体_GB2312"/>
                    <a:cs typeface="楷体_GB2312"/>
                  </a:endParaRPr>
                </a:p>
              </p:txBody>
            </p:sp>
            <p:sp>
              <p:nvSpPr>
                <p:cNvPr id="20611" name="Rectangle 59"/>
                <p:cNvSpPr>
                  <a:spLocks noChangeArrowheads="1"/>
                </p:cNvSpPr>
                <p:nvPr/>
              </p:nvSpPr>
              <p:spPr bwMode="auto">
                <a:xfrm>
                  <a:off x="849" y="480"/>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13" name="Group 62"/>
              <p:cNvGrpSpPr>
                <a:grpSpLocks/>
              </p:cNvGrpSpPr>
              <p:nvPr/>
            </p:nvGrpSpPr>
            <p:grpSpPr bwMode="auto">
              <a:xfrm>
                <a:off x="1511" y="480"/>
                <a:ext cx="734" cy="384"/>
                <a:chOff x="1511" y="480"/>
                <a:chExt cx="734" cy="384"/>
              </a:xfrm>
            </p:grpSpPr>
            <p:sp>
              <p:nvSpPr>
                <p:cNvPr id="20608" name="Rectangle 9"/>
                <p:cNvSpPr>
                  <a:spLocks noChangeArrowheads="1"/>
                </p:cNvSpPr>
                <p:nvPr/>
              </p:nvSpPr>
              <p:spPr bwMode="auto">
                <a:xfrm>
                  <a:off x="1554" y="480"/>
                  <a:ext cx="648"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总线</a:t>
                  </a:r>
                </a:p>
                <a:p>
                  <a:pPr algn="just"/>
                  <a:endParaRPr lang="en-US" altLang="zh-CN" sz="2400" baseline="-25000">
                    <a:ea typeface="楷体_GB2312"/>
                    <a:cs typeface="楷体_GB2312"/>
                  </a:endParaRPr>
                </a:p>
              </p:txBody>
            </p:sp>
            <p:sp>
              <p:nvSpPr>
                <p:cNvPr id="20609" name="Rectangle 61"/>
                <p:cNvSpPr>
                  <a:spLocks noChangeArrowheads="1"/>
                </p:cNvSpPr>
                <p:nvPr/>
              </p:nvSpPr>
              <p:spPr bwMode="auto">
                <a:xfrm>
                  <a:off x="1511" y="480"/>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14" name="Group 64"/>
              <p:cNvGrpSpPr>
                <a:grpSpLocks/>
              </p:cNvGrpSpPr>
              <p:nvPr/>
            </p:nvGrpSpPr>
            <p:grpSpPr bwMode="auto">
              <a:xfrm>
                <a:off x="2245" y="480"/>
                <a:ext cx="662" cy="384"/>
                <a:chOff x="2245" y="480"/>
                <a:chExt cx="662" cy="384"/>
              </a:xfrm>
            </p:grpSpPr>
            <p:sp>
              <p:nvSpPr>
                <p:cNvPr id="20606" name="Rectangle 10"/>
                <p:cNvSpPr>
                  <a:spLocks noChangeArrowheads="1"/>
                </p:cNvSpPr>
                <p:nvPr/>
              </p:nvSpPr>
              <p:spPr bwMode="auto">
                <a:xfrm>
                  <a:off x="2288" y="480"/>
                  <a:ext cx="576" cy="384"/>
                </a:xfrm>
                <a:prstGeom prst="rect">
                  <a:avLst/>
                </a:prstGeom>
                <a:noFill/>
                <a:ln w="9525">
                  <a:noFill/>
                  <a:miter lim="800000"/>
                  <a:headEnd/>
                  <a:tailEnd/>
                </a:ln>
              </p:spPr>
              <p:txBody>
                <a:bodyPr/>
                <a:lstStyle/>
                <a:p>
                  <a:pPr algn="just" eaLnBrk="1" hangingPunct="1"/>
                  <a:r>
                    <a:rPr lang="en-US" altLang="zh-CN" sz="2400" baseline="-25000" dirty="0">
                      <a:ea typeface="楷体_GB2312"/>
                      <a:cs typeface="楷体_GB2312"/>
                    </a:rPr>
                    <a:t>  ≤20</a:t>
                  </a:r>
                </a:p>
                <a:p>
                  <a:pPr algn="just"/>
                  <a:endParaRPr lang="en-US" altLang="zh-CN" sz="2400" baseline="-25000" dirty="0">
                    <a:ea typeface="楷体_GB2312"/>
                    <a:cs typeface="楷体_GB2312"/>
                  </a:endParaRPr>
                </a:p>
              </p:txBody>
            </p:sp>
            <p:sp>
              <p:nvSpPr>
                <p:cNvPr id="20607" name="Rectangle 63"/>
                <p:cNvSpPr>
                  <a:spLocks noChangeArrowheads="1"/>
                </p:cNvSpPr>
                <p:nvPr/>
              </p:nvSpPr>
              <p:spPr bwMode="auto">
                <a:xfrm>
                  <a:off x="2245" y="480"/>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15" name="Group 66"/>
              <p:cNvGrpSpPr>
                <a:grpSpLocks/>
              </p:cNvGrpSpPr>
              <p:nvPr/>
            </p:nvGrpSpPr>
            <p:grpSpPr bwMode="auto">
              <a:xfrm>
                <a:off x="2907" y="480"/>
                <a:ext cx="734" cy="384"/>
                <a:chOff x="2907" y="480"/>
                <a:chExt cx="734" cy="384"/>
              </a:xfrm>
            </p:grpSpPr>
            <p:sp>
              <p:nvSpPr>
                <p:cNvPr id="20604" name="Rectangle 11"/>
                <p:cNvSpPr>
                  <a:spLocks noChangeArrowheads="1"/>
                </p:cNvSpPr>
                <p:nvPr/>
              </p:nvSpPr>
              <p:spPr bwMode="auto">
                <a:xfrm>
                  <a:off x="2950" y="480"/>
                  <a:ext cx="648" cy="384"/>
                </a:xfrm>
                <a:prstGeom prst="rect">
                  <a:avLst/>
                </a:prstGeom>
                <a:noFill/>
                <a:ln w="9525">
                  <a:noFill/>
                  <a:miter lim="800000"/>
                  <a:headEnd/>
                  <a:tailEnd/>
                </a:ln>
              </p:spPr>
              <p:txBody>
                <a:bodyPr/>
                <a:lstStyle/>
                <a:p>
                  <a:pPr algn="just" eaLnBrk="1" hangingPunct="1"/>
                  <a:r>
                    <a:rPr lang="en-US" altLang="zh-CN" sz="2400" baseline="-25000" dirty="0">
                      <a:ea typeface="楷体_GB2312"/>
                      <a:cs typeface="楷体_GB2312"/>
                    </a:rPr>
                    <a:t>   1μs</a:t>
                  </a:r>
                </a:p>
                <a:p>
                  <a:pPr algn="just"/>
                  <a:endParaRPr lang="en-US" altLang="zh-CN" sz="2400" baseline="-25000" dirty="0">
                    <a:ea typeface="楷体_GB2312"/>
                    <a:cs typeface="楷体_GB2312"/>
                  </a:endParaRPr>
                </a:p>
              </p:txBody>
            </p:sp>
            <p:sp>
              <p:nvSpPr>
                <p:cNvPr id="20605" name="Rectangle 65"/>
                <p:cNvSpPr>
                  <a:spLocks noChangeArrowheads="1"/>
                </p:cNvSpPr>
                <p:nvPr/>
              </p:nvSpPr>
              <p:spPr bwMode="auto">
                <a:xfrm>
                  <a:off x="2907" y="480"/>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16" name="Group 68"/>
              <p:cNvGrpSpPr>
                <a:grpSpLocks/>
              </p:cNvGrpSpPr>
              <p:nvPr/>
            </p:nvGrpSpPr>
            <p:grpSpPr bwMode="auto">
              <a:xfrm>
                <a:off x="0" y="864"/>
                <a:ext cx="849" cy="384"/>
                <a:chOff x="0" y="864"/>
                <a:chExt cx="849" cy="384"/>
              </a:xfrm>
            </p:grpSpPr>
            <p:sp>
              <p:nvSpPr>
                <p:cNvPr id="20602" name="Rectangle 12"/>
                <p:cNvSpPr>
                  <a:spLocks noChangeArrowheads="1"/>
                </p:cNvSpPr>
                <p:nvPr/>
              </p:nvSpPr>
              <p:spPr bwMode="auto">
                <a:xfrm>
                  <a:off x="43" y="864"/>
                  <a:ext cx="763"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SGI Challenge</a:t>
                  </a:r>
                </a:p>
                <a:p>
                  <a:pPr algn="just"/>
                  <a:endParaRPr lang="en-US" altLang="zh-CN" sz="2400" baseline="-25000">
                    <a:ea typeface="楷体_GB2312"/>
                    <a:cs typeface="楷体_GB2312"/>
                  </a:endParaRPr>
                </a:p>
              </p:txBody>
            </p:sp>
            <p:sp>
              <p:nvSpPr>
                <p:cNvPr id="20603" name="Rectangle 67"/>
                <p:cNvSpPr>
                  <a:spLocks noChangeArrowheads="1"/>
                </p:cNvSpPr>
                <p:nvPr/>
              </p:nvSpPr>
              <p:spPr bwMode="auto">
                <a:xfrm>
                  <a:off x="0" y="864"/>
                  <a:ext cx="849"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17" name="Group 70"/>
              <p:cNvGrpSpPr>
                <a:grpSpLocks/>
              </p:cNvGrpSpPr>
              <p:nvPr/>
            </p:nvGrpSpPr>
            <p:grpSpPr bwMode="auto">
              <a:xfrm>
                <a:off x="849" y="864"/>
                <a:ext cx="662" cy="384"/>
                <a:chOff x="849" y="864"/>
                <a:chExt cx="662" cy="384"/>
              </a:xfrm>
            </p:grpSpPr>
            <p:sp>
              <p:nvSpPr>
                <p:cNvPr id="20600" name="Rectangle 13"/>
                <p:cNvSpPr>
                  <a:spLocks noChangeArrowheads="1"/>
                </p:cNvSpPr>
                <p:nvPr/>
              </p:nvSpPr>
              <p:spPr bwMode="auto">
                <a:xfrm>
                  <a:off x="892" y="864"/>
                  <a:ext cx="576"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共享存储器</a:t>
                  </a:r>
                </a:p>
                <a:p>
                  <a:pPr algn="just"/>
                  <a:endParaRPr lang="en-US" altLang="zh-CN" sz="2400" baseline="-25000">
                    <a:ea typeface="楷体_GB2312"/>
                    <a:cs typeface="楷体_GB2312"/>
                  </a:endParaRPr>
                </a:p>
              </p:txBody>
            </p:sp>
            <p:sp>
              <p:nvSpPr>
                <p:cNvPr id="20601" name="Rectangle 69"/>
                <p:cNvSpPr>
                  <a:spLocks noChangeArrowheads="1"/>
                </p:cNvSpPr>
                <p:nvPr/>
              </p:nvSpPr>
              <p:spPr bwMode="auto">
                <a:xfrm>
                  <a:off x="849" y="864"/>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18" name="Group 72"/>
              <p:cNvGrpSpPr>
                <a:grpSpLocks/>
              </p:cNvGrpSpPr>
              <p:nvPr/>
            </p:nvGrpSpPr>
            <p:grpSpPr bwMode="auto">
              <a:xfrm>
                <a:off x="1511" y="864"/>
                <a:ext cx="734" cy="384"/>
                <a:chOff x="1511" y="864"/>
                <a:chExt cx="734" cy="384"/>
              </a:xfrm>
            </p:grpSpPr>
            <p:sp>
              <p:nvSpPr>
                <p:cNvPr id="20598" name="Rectangle 14"/>
                <p:cNvSpPr>
                  <a:spLocks noChangeArrowheads="1"/>
                </p:cNvSpPr>
                <p:nvPr/>
              </p:nvSpPr>
              <p:spPr bwMode="auto">
                <a:xfrm>
                  <a:off x="1554" y="864"/>
                  <a:ext cx="648"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总线</a:t>
                  </a:r>
                </a:p>
                <a:p>
                  <a:pPr algn="just"/>
                  <a:endParaRPr lang="en-US" altLang="zh-CN" sz="2400" baseline="-25000">
                    <a:ea typeface="楷体_GB2312"/>
                    <a:cs typeface="楷体_GB2312"/>
                  </a:endParaRPr>
                </a:p>
              </p:txBody>
            </p:sp>
            <p:sp>
              <p:nvSpPr>
                <p:cNvPr id="20599" name="Rectangle 71"/>
                <p:cNvSpPr>
                  <a:spLocks noChangeArrowheads="1"/>
                </p:cNvSpPr>
                <p:nvPr/>
              </p:nvSpPr>
              <p:spPr bwMode="auto">
                <a:xfrm>
                  <a:off x="1511" y="864"/>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19" name="Group 74"/>
              <p:cNvGrpSpPr>
                <a:grpSpLocks/>
              </p:cNvGrpSpPr>
              <p:nvPr/>
            </p:nvGrpSpPr>
            <p:grpSpPr bwMode="auto">
              <a:xfrm>
                <a:off x="2245" y="864"/>
                <a:ext cx="662" cy="384"/>
                <a:chOff x="2245" y="864"/>
                <a:chExt cx="662" cy="384"/>
              </a:xfrm>
            </p:grpSpPr>
            <p:sp>
              <p:nvSpPr>
                <p:cNvPr id="20596" name="Rectangle 15"/>
                <p:cNvSpPr>
                  <a:spLocks noChangeArrowheads="1"/>
                </p:cNvSpPr>
                <p:nvPr/>
              </p:nvSpPr>
              <p:spPr bwMode="auto">
                <a:xfrm>
                  <a:off x="2288" y="864"/>
                  <a:ext cx="576"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  ≤36</a:t>
                  </a:r>
                </a:p>
                <a:p>
                  <a:pPr algn="just"/>
                  <a:endParaRPr lang="en-US" altLang="zh-CN" sz="2400" baseline="-25000">
                    <a:ea typeface="楷体_GB2312"/>
                    <a:cs typeface="楷体_GB2312"/>
                  </a:endParaRPr>
                </a:p>
              </p:txBody>
            </p:sp>
            <p:sp>
              <p:nvSpPr>
                <p:cNvPr id="20597" name="Rectangle 73"/>
                <p:cNvSpPr>
                  <a:spLocks noChangeArrowheads="1"/>
                </p:cNvSpPr>
                <p:nvPr/>
              </p:nvSpPr>
              <p:spPr bwMode="auto">
                <a:xfrm>
                  <a:off x="2245" y="864"/>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 name="Group 76"/>
              <p:cNvGrpSpPr>
                <a:grpSpLocks/>
              </p:cNvGrpSpPr>
              <p:nvPr/>
            </p:nvGrpSpPr>
            <p:grpSpPr bwMode="auto">
              <a:xfrm>
                <a:off x="2907" y="864"/>
                <a:ext cx="734" cy="384"/>
                <a:chOff x="2907" y="864"/>
                <a:chExt cx="734" cy="384"/>
              </a:xfrm>
            </p:grpSpPr>
            <p:sp>
              <p:nvSpPr>
                <p:cNvPr id="20594" name="Rectangle 16"/>
                <p:cNvSpPr>
                  <a:spLocks noChangeArrowheads="1"/>
                </p:cNvSpPr>
                <p:nvPr/>
              </p:nvSpPr>
              <p:spPr bwMode="auto">
                <a:xfrm>
                  <a:off x="2950" y="864"/>
                  <a:ext cx="648"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   1μs</a:t>
                  </a:r>
                </a:p>
                <a:p>
                  <a:pPr algn="just"/>
                  <a:endParaRPr lang="en-US" altLang="zh-CN" sz="2400" baseline="-25000">
                    <a:ea typeface="楷体_GB2312"/>
                    <a:cs typeface="楷体_GB2312"/>
                  </a:endParaRPr>
                </a:p>
              </p:txBody>
            </p:sp>
            <p:sp>
              <p:nvSpPr>
                <p:cNvPr id="20595" name="Rectangle 75"/>
                <p:cNvSpPr>
                  <a:spLocks noChangeArrowheads="1"/>
                </p:cNvSpPr>
                <p:nvPr/>
              </p:nvSpPr>
              <p:spPr bwMode="auto">
                <a:xfrm>
                  <a:off x="2907" y="864"/>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1" name="Group 78"/>
              <p:cNvGrpSpPr>
                <a:grpSpLocks/>
              </p:cNvGrpSpPr>
              <p:nvPr/>
            </p:nvGrpSpPr>
            <p:grpSpPr bwMode="auto">
              <a:xfrm>
                <a:off x="0" y="1248"/>
                <a:ext cx="849" cy="384"/>
                <a:chOff x="0" y="1248"/>
                <a:chExt cx="849" cy="384"/>
              </a:xfrm>
            </p:grpSpPr>
            <p:sp>
              <p:nvSpPr>
                <p:cNvPr id="20592" name="Rectangle 17"/>
                <p:cNvSpPr>
                  <a:spLocks noChangeArrowheads="1"/>
                </p:cNvSpPr>
                <p:nvPr/>
              </p:nvSpPr>
              <p:spPr bwMode="auto">
                <a:xfrm>
                  <a:off x="43" y="1248"/>
                  <a:ext cx="763"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Cray T3D</a:t>
                  </a:r>
                </a:p>
                <a:p>
                  <a:pPr algn="just"/>
                  <a:endParaRPr lang="en-US" altLang="zh-CN" sz="2400" baseline="-25000">
                    <a:ea typeface="楷体_GB2312"/>
                    <a:cs typeface="楷体_GB2312"/>
                  </a:endParaRPr>
                </a:p>
              </p:txBody>
            </p:sp>
            <p:sp>
              <p:nvSpPr>
                <p:cNvPr id="20593" name="Rectangle 77"/>
                <p:cNvSpPr>
                  <a:spLocks noChangeArrowheads="1"/>
                </p:cNvSpPr>
                <p:nvPr/>
              </p:nvSpPr>
              <p:spPr bwMode="auto">
                <a:xfrm>
                  <a:off x="0" y="1248"/>
                  <a:ext cx="849"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2" name="Group 80"/>
              <p:cNvGrpSpPr>
                <a:grpSpLocks/>
              </p:cNvGrpSpPr>
              <p:nvPr/>
            </p:nvGrpSpPr>
            <p:grpSpPr bwMode="auto">
              <a:xfrm>
                <a:off x="849" y="1248"/>
                <a:ext cx="662" cy="384"/>
                <a:chOff x="849" y="1248"/>
                <a:chExt cx="662" cy="384"/>
              </a:xfrm>
            </p:grpSpPr>
            <p:sp>
              <p:nvSpPr>
                <p:cNvPr id="20590" name="Rectangle 18"/>
                <p:cNvSpPr>
                  <a:spLocks noChangeArrowheads="1"/>
                </p:cNvSpPr>
                <p:nvPr/>
              </p:nvSpPr>
              <p:spPr bwMode="auto">
                <a:xfrm>
                  <a:off x="892" y="1248"/>
                  <a:ext cx="576"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共享存储器</a:t>
                  </a:r>
                </a:p>
                <a:p>
                  <a:pPr algn="just"/>
                  <a:endParaRPr lang="en-US" altLang="zh-CN" sz="2400" baseline="-25000">
                    <a:ea typeface="楷体_GB2312"/>
                    <a:cs typeface="楷体_GB2312"/>
                  </a:endParaRPr>
                </a:p>
              </p:txBody>
            </p:sp>
            <p:sp>
              <p:nvSpPr>
                <p:cNvPr id="20591" name="Rectangle 79"/>
                <p:cNvSpPr>
                  <a:spLocks noChangeArrowheads="1"/>
                </p:cNvSpPr>
                <p:nvPr/>
              </p:nvSpPr>
              <p:spPr bwMode="auto">
                <a:xfrm>
                  <a:off x="849" y="1248"/>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3" name="Group 82"/>
              <p:cNvGrpSpPr>
                <a:grpSpLocks/>
              </p:cNvGrpSpPr>
              <p:nvPr/>
            </p:nvGrpSpPr>
            <p:grpSpPr bwMode="auto">
              <a:xfrm>
                <a:off x="1511" y="1248"/>
                <a:ext cx="734" cy="384"/>
                <a:chOff x="1511" y="1248"/>
                <a:chExt cx="734" cy="384"/>
              </a:xfrm>
            </p:grpSpPr>
            <p:sp>
              <p:nvSpPr>
                <p:cNvPr id="20588" name="Rectangle 19"/>
                <p:cNvSpPr>
                  <a:spLocks noChangeArrowheads="1"/>
                </p:cNvSpPr>
                <p:nvPr/>
              </p:nvSpPr>
              <p:spPr bwMode="auto">
                <a:xfrm>
                  <a:off x="1554" y="1248"/>
                  <a:ext cx="648"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3</a:t>
                  </a:r>
                  <a:r>
                    <a:rPr lang="zh-CN" altLang="en-US" sz="2400" baseline="-25000">
                      <a:ea typeface="楷体_GB2312"/>
                      <a:cs typeface="楷体_GB2312"/>
                    </a:rPr>
                    <a:t>维环网</a:t>
                  </a:r>
                </a:p>
                <a:p>
                  <a:pPr algn="just"/>
                  <a:endParaRPr lang="en-US" altLang="zh-CN" sz="2400" baseline="-25000">
                    <a:ea typeface="楷体_GB2312"/>
                    <a:cs typeface="楷体_GB2312"/>
                  </a:endParaRPr>
                </a:p>
              </p:txBody>
            </p:sp>
            <p:sp>
              <p:nvSpPr>
                <p:cNvPr id="20589" name="Rectangle 81"/>
                <p:cNvSpPr>
                  <a:spLocks noChangeArrowheads="1"/>
                </p:cNvSpPr>
                <p:nvPr/>
              </p:nvSpPr>
              <p:spPr bwMode="auto">
                <a:xfrm>
                  <a:off x="1511" y="1248"/>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4" name="Group 84"/>
              <p:cNvGrpSpPr>
                <a:grpSpLocks/>
              </p:cNvGrpSpPr>
              <p:nvPr/>
            </p:nvGrpSpPr>
            <p:grpSpPr bwMode="auto">
              <a:xfrm>
                <a:off x="2245" y="1248"/>
                <a:ext cx="662" cy="384"/>
                <a:chOff x="2245" y="1248"/>
                <a:chExt cx="662" cy="384"/>
              </a:xfrm>
            </p:grpSpPr>
            <p:sp>
              <p:nvSpPr>
                <p:cNvPr id="20586" name="Rectangle 20"/>
                <p:cNvSpPr>
                  <a:spLocks noChangeArrowheads="1"/>
                </p:cNvSpPr>
                <p:nvPr/>
              </p:nvSpPr>
              <p:spPr bwMode="auto">
                <a:xfrm>
                  <a:off x="2288" y="1248"/>
                  <a:ext cx="576"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  32</a:t>
                  </a:r>
                  <a:r>
                    <a:rPr lang="zh-CN" altLang="en-US" sz="2400" baseline="-25000">
                      <a:ea typeface="楷体_GB2312"/>
                      <a:cs typeface="楷体_GB2312"/>
                    </a:rPr>
                    <a:t>－</a:t>
                  </a:r>
                  <a:r>
                    <a:rPr lang="en-US" altLang="zh-CN" sz="2400" baseline="-25000">
                      <a:ea typeface="楷体_GB2312"/>
                      <a:cs typeface="楷体_GB2312"/>
                    </a:rPr>
                    <a:t>2048</a:t>
                  </a:r>
                </a:p>
                <a:p>
                  <a:pPr algn="just"/>
                  <a:endParaRPr lang="en-US" altLang="zh-CN" sz="2400" baseline="-25000">
                    <a:ea typeface="楷体_GB2312"/>
                    <a:cs typeface="楷体_GB2312"/>
                  </a:endParaRPr>
                </a:p>
              </p:txBody>
            </p:sp>
            <p:sp>
              <p:nvSpPr>
                <p:cNvPr id="20587" name="Rectangle 83"/>
                <p:cNvSpPr>
                  <a:spLocks noChangeArrowheads="1"/>
                </p:cNvSpPr>
                <p:nvPr/>
              </p:nvSpPr>
              <p:spPr bwMode="auto">
                <a:xfrm>
                  <a:off x="2245" y="1248"/>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5" name="Group 86"/>
              <p:cNvGrpSpPr>
                <a:grpSpLocks/>
              </p:cNvGrpSpPr>
              <p:nvPr/>
            </p:nvGrpSpPr>
            <p:grpSpPr bwMode="auto">
              <a:xfrm>
                <a:off x="2907" y="1248"/>
                <a:ext cx="734" cy="384"/>
                <a:chOff x="2907" y="1248"/>
                <a:chExt cx="734" cy="384"/>
              </a:xfrm>
            </p:grpSpPr>
            <p:sp>
              <p:nvSpPr>
                <p:cNvPr id="20584" name="Rectangle 21"/>
                <p:cNvSpPr>
                  <a:spLocks noChangeArrowheads="1"/>
                </p:cNvSpPr>
                <p:nvPr/>
              </p:nvSpPr>
              <p:spPr bwMode="auto">
                <a:xfrm>
                  <a:off x="2950" y="1248"/>
                  <a:ext cx="648"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   1μs</a:t>
                  </a:r>
                </a:p>
                <a:p>
                  <a:pPr algn="just"/>
                  <a:endParaRPr lang="en-US" altLang="zh-CN" sz="2400" baseline="-25000">
                    <a:ea typeface="楷体_GB2312"/>
                    <a:cs typeface="楷体_GB2312"/>
                  </a:endParaRPr>
                </a:p>
              </p:txBody>
            </p:sp>
            <p:sp>
              <p:nvSpPr>
                <p:cNvPr id="20585" name="Rectangle 85"/>
                <p:cNvSpPr>
                  <a:spLocks noChangeArrowheads="1"/>
                </p:cNvSpPr>
                <p:nvPr/>
              </p:nvSpPr>
              <p:spPr bwMode="auto">
                <a:xfrm>
                  <a:off x="2907" y="1248"/>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6" name="Group 88"/>
              <p:cNvGrpSpPr>
                <a:grpSpLocks/>
              </p:cNvGrpSpPr>
              <p:nvPr/>
            </p:nvGrpSpPr>
            <p:grpSpPr bwMode="auto">
              <a:xfrm>
                <a:off x="0" y="1632"/>
                <a:ext cx="849" cy="384"/>
                <a:chOff x="0" y="1632"/>
                <a:chExt cx="849" cy="384"/>
              </a:xfrm>
            </p:grpSpPr>
            <p:sp>
              <p:nvSpPr>
                <p:cNvPr id="20582" name="Rectangle 22"/>
                <p:cNvSpPr>
                  <a:spLocks noChangeArrowheads="1"/>
                </p:cNvSpPr>
                <p:nvPr/>
              </p:nvSpPr>
              <p:spPr bwMode="auto">
                <a:xfrm>
                  <a:off x="43" y="1632"/>
                  <a:ext cx="763"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Convex Exemplar</a:t>
                  </a:r>
                </a:p>
                <a:p>
                  <a:pPr algn="just"/>
                  <a:endParaRPr lang="en-US" altLang="zh-CN" sz="2400" baseline="-25000">
                    <a:ea typeface="楷体_GB2312"/>
                    <a:cs typeface="楷体_GB2312"/>
                  </a:endParaRPr>
                </a:p>
              </p:txBody>
            </p:sp>
            <p:sp>
              <p:nvSpPr>
                <p:cNvPr id="20583" name="Rectangle 87"/>
                <p:cNvSpPr>
                  <a:spLocks noChangeArrowheads="1"/>
                </p:cNvSpPr>
                <p:nvPr/>
              </p:nvSpPr>
              <p:spPr bwMode="auto">
                <a:xfrm>
                  <a:off x="0" y="1632"/>
                  <a:ext cx="849"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7" name="Group 90"/>
              <p:cNvGrpSpPr>
                <a:grpSpLocks/>
              </p:cNvGrpSpPr>
              <p:nvPr/>
            </p:nvGrpSpPr>
            <p:grpSpPr bwMode="auto">
              <a:xfrm>
                <a:off x="849" y="1632"/>
                <a:ext cx="662" cy="384"/>
                <a:chOff x="849" y="1632"/>
                <a:chExt cx="662" cy="384"/>
              </a:xfrm>
            </p:grpSpPr>
            <p:sp>
              <p:nvSpPr>
                <p:cNvPr id="20580" name="Rectangle 23"/>
                <p:cNvSpPr>
                  <a:spLocks noChangeArrowheads="1"/>
                </p:cNvSpPr>
                <p:nvPr/>
              </p:nvSpPr>
              <p:spPr bwMode="auto">
                <a:xfrm>
                  <a:off x="892" y="1632"/>
                  <a:ext cx="576"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共享存储器</a:t>
                  </a:r>
                </a:p>
                <a:p>
                  <a:pPr algn="just"/>
                  <a:endParaRPr lang="en-US" altLang="zh-CN" sz="2400" baseline="-25000">
                    <a:ea typeface="楷体_GB2312"/>
                    <a:cs typeface="楷体_GB2312"/>
                  </a:endParaRPr>
                </a:p>
              </p:txBody>
            </p:sp>
            <p:sp>
              <p:nvSpPr>
                <p:cNvPr id="20581" name="Rectangle 89"/>
                <p:cNvSpPr>
                  <a:spLocks noChangeArrowheads="1"/>
                </p:cNvSpPr>
                <p:nvPr/>
              </p:nvSpPr>
              <p:spPr bwMode="auto">
                <a:xfrm>
                  <a:off x="849" y="1632"/>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8" name="Group 92"/>
              <p:cNvGrpSpPr>
                <a:grpSpLocks/>
              </p:cNvGrpSpPr>
              <p:nvPr/>
            </p:nvGrpSpPr>
            <p:grpSpPr bwMode="auto">
              <a:xfrm>
                <a:off x="1511" y="1632"/>
                <a:ext cx="734" cy="384"/>
                <a:chOff x="1511" y="1632"/>
                <a:chExt cx="734" cy="384"/>
              </a:xfrm>
            </p:grpSpPr>
            <p:sp>
              <p:nvSpPr>
                <p:cNvPr id="20578" name="Rectangle 24"/>
                <p:cNvSpPr>
                  <a:spLocks noChangeArrowheads="1"/>
                </p:cNvSpPr>
                <p:nvPr/>
              </p:nvSpPr>
              <p:spPr bwMode="auto">
                <a:xfrm>
                  <a:off x="1554" y="1632"/>
                  <a:ext cx="648"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交叉开关＋环</a:t>
                  </a:r>
                </a:p>
                <a:p>
                  <a:pPr algn="just"/>
                  <a:endParaRPr lang="en-US" altLang="zh-CN" sz="2400" baseline="-25000">
                    <a:ea typeface="楷体_GB2312"/>
                    <a:cs typeface="楷体_GB2312"/>
                  </a:endParaRPr>
                </a:p>
              </p:txBody>
            </p:sp>
            <p:sp>
              <p:nvSpPr>
                <p:cNvPr id="20579" name="Rectangle 91"/>
                <p:cNvSpPr>
                  <a:spLocks noChangeArrowheads="1"/>
                </p:cNvSpPr>
                <p:nvPr/>
              </p:nvSpPr>
              <p:spPr bwMode="auto">
                <a:xfrm>
                  <a:off x="1511" y="1632"/>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9" name="Group 94"/>
              <p:cNvGrpSpPr>
                <a:grpSpLocks/>
              </p:cNvGrpSpPr>
              <p:nvPr/>
            </p:nvGrpSpPr>
            <p:grpSpPr bwMode="auto">
              <a:xfrm>
                <a:off x="2245" y="1632"/>
                <a:ext cx="662" cy="384"/>
                <a:chOff x="2245" y="1632"/>
                <a:chExt cx="662" cy="384"/>
              </a:xfrm>
            </p:grpSpPr>
            <p:sp>
              <p:nvSpPr>
                <p:cNvPr id="20576" name="Rectangle 25"/>
                <p:cNvSpPr>
                  <a:spLocks noChangeArrowheads="1"/>
                </p:cNvSpPr>
                <p:nvPr/>
              </p:nvSpPr>
              <p:spPr bwMode="auto">
                <a:xfrm>
                  <a:off x="2288" y="1632"/>
                  <a:ext cx="576"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  8</a:t>
                  </a:r>
                  <a:r>
                    <a:rPr lang="zh-CN" altLang="en-US" sz="2400" baseline="-25000">
                      <a:ea typeface="楷体_GB2312"/>
                      <a:cs typeface="楷体_GB2312"/>
                    </a:rPr>
                    <a:t>－</a:t>
                  </a:r>
                  <a:r>
                    <a:rPr lang="en-US" altLang="zh-CN" sz="2400" baseline="-25000">
                      <a:ea typeface="楷体_GB2312"/>
                      <a:cs typeface="楷体_GB2312"/>
                    </a:rPr>
                    <a:t>64</a:t>
                  </a:r>
                </a:p>
                <a:p>
                  <a:pPr algn="just"/>
                  <a:endParaRPr lang="en-US" altLang="zh-CN" sz="2400" baseline="-25000">
                    <a:ea typeface="楷体_GB2312"/>
                    <a:cs typeface="楷体_GB2312"/>
                  </a:endParaRPr>
                </a:p>
              </p:txBody>
            </p:sp>
            <p:sp>
              <p:nvSpPr>
                <p:cNvPr id="20577" name="Rectangle 93"/>
                <p:cNvSpPr>
                  <a:spLocks noChangeArrowheads="1"/>
                </p:cNvSpPr>
                <p:nvPr/>
              </p:nvSpPr>
              <p:spPr bwMode="auto">
                <a:xfrm>
                  <a:off x="2245" y="1632"/>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30" name="Group 96"/>
              <p:cNvGrpSpPr>
                <a:grpSpLocks/>
              </p:cNvGrpSpPr>
              <p:nvPr/>
            </p:nvGrpSpPr>
            <p:grpSpPr bwMode="auto">
              <a:xfrm>
                <a:off x="2907" y="1632"/>
                <a:ext cx="734" cy="384"/>
                <a:chOff x="2907" y="1632"/>
                <a:chExt cx="734" cy="384"/>
              </a:xfrm>
            </p:grpSpPr>
            <p:sp>
              <p:nvSpPr>
                <p:cNvPr id="20574" name="Rectangle 26"/>
                <p:cNvSpPr>
                  <a:spLocks noChangeArrowheads="1"/>
                </p:cNvSpPr>
                <p:nvPr/>
              </p:nvSpPr>
              <p:spPr bwMode="auto">
                <a:xfrm>
                  <a:off x="2950" y="1632"/>
                  <a:ext cx="648" cy="384"/>
                </a:xfrm>
                <a:prstGeom prst="rect">
                  <a:avLst/>
                </a:prstGeom>
                <a:noFill/>
                <a:ln w="9525">
                  <a:noFill/>
                  <a:miter lim="800000"/>
                  <a:headEnd/>
                  <a:tailEnd/>
                </a:ln>
              </p:spPr>
              <p:txBody>
                <a:bodyPr/>
                <a:lstStyle/>
                <a:p>
                  <a:pPr algn="just" eaLnBrk="1" hangingPunct="1"/>
                  <a:r>
                    <a:rPr lang="en-US" altLang="zh-CN" sz="2400" baseline="-25000" dirty="0">
                      <a:ea typeface="楷体_GB2312"/>
                      <a:cs typeface="楷体_GB2312"/>
                    </a:rPr>
                    <a:t>   2μs</a:t>
                  </a:r>
                </a:p>
                <a:p>
                  <a:pPr algn="just"/>
                  <a:endParaRPr lang="en-US" altLang="zh-CN" sz="2400" baseline="-25000" dirty="0">
                    <a:ea typeface="楷体_GB2312"/>
                    <a:cs typeface="楷体_GB2312"/>
                  </a:endParaRPr>
                </a:p>
              </p:txBody>
            </p:sp>
            <p:sp>
              <p:nvSpPr>
                <p:cNvPr id="20575" name="Rectangle 95"/>
                <p:cNvSpPr>
                  <a:spLocks noChangeArrowheads="1"/>
                </p:cNvSpPr>
                <p:nvPr/>
              </p:nvSpPr>
              <p:spPr bwMode="auto">
                <a:xfrm>
                  <a:off x="2907" y="1632"/>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31" name="Group 98"/>
              <p:cNvGrpSpPr>
                <a:grpSpLocks/>
              </p:cNvGrpSpPr>
              <p:nvPr/>
            </p:nvGrpSpPr>
            <p:grpSpPr bwMode="auto">
              <a:xfrm>
                <a:off x="0" y="2016"/>
                <a:ext cx="849" cy="384"/>
                <a:chOff x="0" y="2016"/>
                <a:chExt cx="849" cy="384"/>
              </a:xfrm>
            </p:grpSpPr>
            <p:sp>
              <p:nvSpPr>
                <p:cNvPr id="20572" name="Rectangle 27"/>
                <p:cNvSpPr>
                  <a:spLocks noChangeArrowheads="1"/>
                </p:cNvSpPr>
                <p:nvPr/>
              </p:nvSpPr>
              <p:spPr bwMode="auto">
                <a:xfrm>
                  <a:off x="43" y="2016"/>
                  <a:ext cx="763"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KSR-1</a:t>
                  </a:r>
                </a:p>
                <a:p>
                  <a:pPr algn="just"/>
                  <a:endParaRPr lang="en-US" altLang="zh-CN" sz="2400" baseline="-25000">
                    <a:ea typeface="楷体_GB2312"/>
                    <a:cs typeface="楷体_GB2312"/>
                  </a:endParaRPr>
                </a:p>
              </p:txBody>
            </p:sp>
            <p:sp>
              <p:nvSpPr>
                <p:cNvPr id="20573" name="Rectangle 97"/>
                <p:cNvSpPr>
                  <a:spLocks noChangeArrowheads="1"/>
                </p:cNvSpPr>
                <p:nvPr/>
              </p:nvSpPr>
              <p:spPr bwMode="auto">
                <a:xfrm>
                  <a:off x="0" y="2016"/>
                  <a:ext cx="849"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24" name="Group 100"/>
              <p:cNvGrpSpPr>
                <a:grpSpLocks/>
              </p:cNvGrpSpPr>
              <p:nvPr/>
            </p:nvGrpSpPr>
            <p:grpSpPr bwMode="auto">
              <a:xfrm>
                <a:off x="849" y="2016"/>
                <a:ext cx="662" cy="384"/>
                <a:chOff x="849" y="2016"/>
                <a:chExt cx="662" cy="384"/>
              </a:xfrm>
            </p:grpSpPr>
            <p:sp>
              <p:nvSpPr>
                <p:cNvPr id="20570" name="Rectangle 28"/>
                <p:cNvSpPr>
                  <a:spLocks noChangeArrowheads="1"/>
                </p:cNvSpPr>
                <p:nvPr/>
              </p:nvSpPr>
              <p:spPr bwMode="auto">
                <a:xfrm>
                  <a:off x="892" y="2016"/>
                  <a:ext cx="576"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共享存储器</a:t>
                  </a:r>
                </a:p>
                <a:p>
                  <a:pPr algn="just"/>
                  <a:endParaRPr lang="en-US" altLang="zh-CN" sz="2400" baseline="-25000">
                    <a:ea typeface="楷体_GB2312"/>
                    <a:cs typeface="楷体_GB2312"/>
                  </a:endParaRPr>
                </a:p>
              </p:txBody>
            </p:sp>
            <p:sp>
              <p:nvSpPr>
                <p:cNvPr id="20571" name="Rectangle 99"/>
                <p:cNvSpPr>
                  <a:spLocks noChangeArrowheads="1"/>
                </p:cNvSpPr>
                <p:nvPr/>
              </p:nvSpPr>
              <p:spPr bwMode="auto">
                <a:xfrm>
                  <a:off x="849" y="2016"/>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25" name="Group 102"/>
              <p:cNvGrpSpPr>
                <a:grpSpLocks/>
              </p:cNvGrpSpPr>
              <p:nvPr/>
            </p:nvGrpSpPr>
            <p:grpSpPr bwMode="auto">
              <a:xfrm>
                <a:off x="1511" y="2016"/>
                <a:ext cx="734" cy="384"/>
                <a:chOff x="1511" y="2016"/>
                <a:chExt cx="734" cy="384"/>
              </a:xfrm>
            </p:grpSpPr>
            <p:sp>
              <p:nvSpPr>
                <p:cNvPr id="20568" name="Rectangle 29"/>
                <p:cNvSpPr>
                  <a:spLocks noChangeArrowheads="1"/>
                </p:cNvSpPr>
                <p:nvPr/>
              </p:nvSpPr>
              <p:spPr bwMode="auto">
                <a:xfrm>
                  <a:off x="1554" y="2016"/>
                  <a:ext cx="648"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多层次环</a:t>
                  </a:r>
                </a:p>
                <a:p>
                  <a:pPr algn="just"/>
                  <a:endParaRPr lang="en-US" altLang="zh-CN" sz="2400" baseline="-25000">
                    <a:ea typeface="楷体_GB2312"/>
                    <a:cs typeface="楷体_GB2312"/>
                  </a:endParaRPr>
                </a:p>
              </p:txBody>
            </p:sp>
            <p:sp>
              <p:nvSpPr>
                <p:cNvPr id="20569" name="Rectangle 101"/>
                <p:cNvSpPr>
                  <a:spLocks noChangeArrowheads="1"/>
                </p:cNvSpPr>
                <p:nvPr/>
              </p:nvSpPr>
              <p:spPr bwMode="auto">
                <a:xfrm>
                  <a:off x="1511" y="2016"/>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26" name="Group 104"/>
              <p:cNvGrpSpPr>
                <a:grpSpLocks/>
              </p:cNvGrpSpPr>
              <p:nvPr/>
            </p:nvGrpSpPr>
            <p:grpSpPr bwMode="auto">
              <a:xfrm>
                <a:off x="2245" y="2016"/>
                <a:ext cx="662" cy="384"/>
                <a:chOff x="2245" y="2016"/>
                <a:chExt cx="662" cy="384"/>
              </a:xfrm>
            </p:grpSpPr>
            <p:sp>
              <p:nvSpPr>
                <p:cNvPr id="20566" name="Rectangle 30"/>
                <p:cNvSpPr>
                  <a:spLocks noChangeArrowheads="1"/>
                </p:cNvSpPr>
                <p:nvPr/>
              </p:nvSpPr>
              <p:spPr bwMode="auto">
                <a:xfrm>
                  <a:off x="2288" y="2016"/>
                  <a:ext cx="576"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  32</a:t>
                  </a:r>
                  <a:r>
                    <a:rPr lang="zh-CN" altLang="en-US" sz="2400" baseline="-25000">
                      <a:ea typeface="楷体_GB2312"/>
                      <a:cs typeface="楷体_GB2312"/>
                    </a:rPr>
                    <a:t>－</a:t>
                  </a:r>
                  <a:r>
                    <a:rPr lang="en-US" altLang="zh-CN" sz="2400" baseline="-25000">
                      <a:ea typeface="楷体_GB2312"/>
                      <a:cs typeface="楷体_GB2312"/>
                    </a:rPr>
                    <a:t>256</a:t>
                  </a:r>
                </a:p>
                <a:p>
                  <a:pPr algn="just"/>
                  <a:endParaRPr lang="en-US" altLang="zh-CN" sz="2400" baseline="-25000">
                    <a:ea typeface="楷体_GB2312"/>
                    <a:cs typeface="楷体_GB2312"/>
                  </a:endParaRPr>
                </a:p>
              </p:txBody>
            </p:sp>
            <p:sp>
              <p:nvSpPr>
                <p:cNvPr id="20567" name="Rectangle 103"/>
                <p:cNvSpPr>
                  <a:spLocks noChangeArrowheads="1"/>
                </p:cNvSpPr>
                <p:nvPr/>
              </p:nvSpPr>
              <p:spPr bwMode="auto">
                <a:xfrm>
                  <a:off x="2245" y="2016"/>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27" name="Group 106"/>
              <p:cNvGrpSpPr>
                <a:grpSpLocks/>
              </p:cNvGrpSpPr>
              <p:nvPr/>
            </p:nvGrpSpPr>
            <p:grpSpPr bwMode="auto">
              <a:xfrm>
                <a:off x="2907" y="2016"/>
                <a:ext cx="734" cy="384"/>
                <a:chOff x="2907" y="2016"/>
                <a:chExt cx="734" cy="384"/>
              </a:xfrm>
            </p:grpSpPr>
            <p:sp>
              <p:nvSpPr>
                <p:cNvPr id="20564" name="Rectangle 31"/>
                <p:cNvSpPr>
                  <a:spLocks noChangeArrowheads="1"/>
                </p:cNvSpPr>
                <p:nvPr/>
              </p:nvSpPr>
              <p:spPr bwMode="auto">
                <a:xfrm>
                  <a:off x="2950" y="2016"/>
                  <a:ext cx="648"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  2-6μs</a:t>
                  </a:r>
                </a:p>
                <a:p>
                  <a:pPr algn="just"/>
                  <a:endParaRPr lang="en-US" altLang="zh-CN" sz="2400" baseline="-25000">
                    <a:ea typeface="楷体_GB2312"/>
                    <a:cs typeface="楷体_GB2312"/>
                  </a:endParaRPr>
                </a:p>
              </p:txBody>
            </p:sp>
            <p:sp>
              <p:nvSpPr>
                <p:cNvPr id="20565" name="Rectangle 105"/>
                <p:cNvSpPr>
                  <a:spLocks noChangeArrowheads="1"/>
                </p:cNvSpPr>
                <p:nvPr/>
              </p:nvSpPr>
              <p:spPr bwMode="auto">
                <a:xfrm>
                  <a:off x="2907" y="2016"/>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28" name="Group 108"/>
              <p:cNvGrpSpPr>
                <a:grpSpLocks/>
              </p:cNvGrpSpPr>
              <p:nvPr/>
            </p:nvGrpSpPr>
            <p:grpSpPr bwMode="auto">
              <a:xfrm>
                <a:off x="0" y="2400"/>
                <a:ext cx="849" cy="384"/>
                <a:chOff x="0" y="2400"/>
                <a:chExt cx="849" cy="384"/>
              </a:xfrm>
            </p:grpSpPr>
            <p:sp>
              <p:nvSpPr>
                <p:cNvPr id="20562" name="Rectangle 32"/>
                <p:cNvSpPr>
                  <a:spLocks noChangeArrowheads="1"/>
                </p:cNvSpPr>
                <p:nvPr/>
              </p:nvSpPr>
              <p:spPr bwMode="auto">
                <a:xfrm>
                  <a:off x="43" y="2400"/>
                  <a:ext cx="763"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CM-5</a:t>
                  </a:r>
                </a:p>
                <a:p>
                  <a:pPr algn="just"/>
                  <a:endParaRPr lang="en-US" altLang="zh-CN" sz="2400" baseline="-25000">
                    <a:ea typeface="楷体_GB2312"/>
                    <a:cs typeface="楷体_GB2312"/>
                  </a:endParaRPr>
                </a:p>
              </p:txBody>
            </p:sp>
            <p:sp>
              <p:nvSpPr>
                <p:cNvPr id="20563" name="Rectangle 107"/>
                <p:cNvSpPr>
                  <a:spLocks noChangeArrowheads="1"/>
                </p:cNvSpPr>
                <p:nvPr/>
              </p:nvSpPr>
              <p:spPr bwMode="auto">
                <a:xfrm>
                  <a:off x="0" y="2400"/>
                  <a:ext cx="849"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29" name="Group 110"/>
              <p:cNvGrpSpPr>
                <a:grpSpLocks/>
              </p:cNvGrpSpPr>
              <p:nvPr/>
            </p:nvGrpSpPr>
            <p:grpSpPr bwMode="auto">
              <a:xfrm>
                <a:off x="849" y="2400"/>
                <a:ext cx="662" cy="384"/>
                <a:chOff x="849" y="2400"/>
                <a:chExt cx="662" cy="384"/>
              </a:xfrm>
            </p:grpSpPr>
            <p:sp>
              <p:nvSpPr>
                <p:cNvPr id="20560" name="Rectangle 33"/>
                <p:cNvSpPr>
                  <a:spLocks noChangeArrowheads="1"/>
                </p:cNvSpPr>
                <p:nvPr/>
              </p:nvSpPr>
              <p:spPr bwMode="auto">
                <a:xfrm>
                  <a:off x="892" y="2400"/>
                  <a:ext cx="576"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消息传递</a:t>
                  </a:r>
                </a:p>
                <a:p>
                  <a:pPr algn="just"/>
                  <a:endParaRPr lang="en-US" altLang="zh-CN" sz="2400" baseline="-25000">
                    <a:ea typeface="楷体_GB2312"/>
                    <a:cs typeface="楷体_GB2312"/>
                  </a:endParaRPr>
                </a:p>
              </p:txBody>
            </p:sp>
            <p:sp>
              <p:nvSpPr>
                <p:cNvPr id="20561" name="Rectangle 109"/>
                <p:cNvSpPr>
                  <a:spLocks noChangeArrowheads="1"/>
                </p:cNvSpPr>
                <p:nvPr/>
              </p:nvSpPr>
              <p:spPr bwMode="auto">
                <a:xfrm>
                  <a:off x="849" y="2400"/>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30" name="Group 112"/>
              <p:cNvGrpSpPr>
                <a:grpSpLocks/>
              </p:cNvGrpSpPr>
              <p:nvPr/>
            </p:nvGrpSpPr>
            <p:grpSpPr bwMode="auto">
              <a:xfrm>
                <a:off x="1511" y="2400"/>
                <a:ext cx="734" cy="384"/>
                <a:chOff x="1511" y="2400"/>
                <a:chExt cx="734" cy="384"/>
              </a:xfrm>
            </p:grpSpPr>
            <p:sp>
              <p:nvSpPr>
                <p:cNvPr id="20558" name="Rectangle 34"/>
                <p:cNvSpPr>
                  <a:spLocks noChangeArrowheads="1"/>
                </p:cNvSpPr>
                <p:nvPr/>
              </p:nvSpPr>
              <p:spPr bwMode="auto">
                <a:xfrm>
                  <a:off x="1554" y="2400"/>
                  <a:ext cx="648"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胖树</a:t>
                  </a:r>
                </a:p>
                <a:p>
                  <a:pPr algn="just"/>
                  <a:endParaRPr lang="en-US" altLang="zh-CN" sz="2400" baseline="-25000">
                    <a:ea typeface="楷体_GB2312"/>
                    <a:cs typeface="楷体_GB2312"/>
                  </a:endParaRPr>
                </a:p>
              </p:txBody>
            </p:sp>
            <p:sp>
              <p:nvSpPr>
                <p:cNvPr id="20559" name="Rectangle 111"/>
                <p:cNvSpPr>
                  <a:spLocks noChangeArrowheads="1"/>
                </p:cNvSpPr>
                <p:nvPr/>
              </p:nvSpPr>
              <p:spPr bwMode="auto">
                <a:xfrm>
                  <a:off x="1511" y="2400"/>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31" name="Group 114"/>
              <p:cNvGrpSpPr>
                <a:grpSpLocks/>
              </p:cNvGrpSpPr>
              <p:nvPr/>
            </p:nvGrpSpPr>
            <p:grpSpPr bwMode="auto">
              <a:xfrm>
                <a:off x="2245" y="2400"/>
                <a:ext cx="662" cy="384"/>
                <a:chOff x="2245" y="2400"/>
                <a:chExt cx="662" cy="384"/>
              </a:xfrm>
            </p:grpSpPr>
            <p:sp>
              <p:nvSpPr>
                <p:cNvPr id="20556" name="Rectangle 35"/>
                <p:cNvSpPr>
                  <a:spLocks noChangeArrowheads="1"/>
                </p:cNvSpPr>
                <p:nvPr/>
              </p:nvSpPr>
              <p:spPr bwMode="auto">
                <a:xfrm>
                  <a:off x="2288" y="2400"/>
                  <a:ext cx="576"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  32</a:t>
                  </a:r>
                  <a:r>
                    <a:rPr lang="zh-CN" altLang="en-US" sz="2400" baseline="-25000">
                      <a:ea typeface="楷体_GB2312"/>
                      <a:cs typeface="楷体_GB2312"/>
                    </a:rPr>
                    <a:t>－</a:t>
                  </a:r>
                  <a:r>
                    <a:rPr lang="en-US" altLang="zh-CN" sz="2400" baseline="-25000">
                      <a:ea typeface="楷体_GB2312"/>
                      <a:cs typeface="楷体_GB2312"/>
                    </a:rPr>
                    <a:t>1024</a:t>
                  </a:r>
                </a:p>
                <a:p>
                  <a:pPr algn="just"/>
                  <a:endParaRPr lang="en-US" altLang="zh-CN" sz="2400" baseline="-25000">
                    <a:ea typeface="楷体_GB2312"/>
                    <a:cs typeface="楷体_GB2312"/>
                  </a:endParaRPr>
                </a:p>
              </p:txBody>
            </p:sp>
            <p:sp>
              <p:nvSpPr>
                <p:cNvPr id="20557" name="Rectangle 113"/>
                <p:cNvSpPr>
                  <a:spLocks noChangeArrowheads="1"/>
                </p:cNvSpPr>
                <p:nvPr/>
              </p:nvSpPr>
              <p:spPr bwMode="auto">
                <a:xfrm>
                  <a:off x="2245" y="2400"/>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32" name="Group 116"/>
              <p:cNvGrpSpPr>
                <a:grpSpLocks/>
              </p:cNvGrpSpPr>
              <p:nvPr/>
            </p:nvGrpSpPr>
            <p:grpSpPr bwMode="auto">
              <a:xfrm>
                <a:off x="2907" y="2400"/>
                <a:ext cx="734" cy="384"/>
                <a:chOff x="2907" y="2400"/>
                <a:chExt cx="734" cy="384"/>
              </a:xfrm>
            </p:grpSpPr>
            <p:sp>
              <p:nvSpPr>
                <p:cNvPr id="20554" name="Rectangle 36"/>
                <p:cNvSpPr>
                  <a:spLocks noChangeArrowheads="1"/>
                </p:cNvSpPr>
                <p:nvPr/>
              </p:nvSpPr>
              <p:spPr bwMode="auto">
                <a:xfrm>
                  <a:off x="2950" y="2400"/>
                  <a:ext cx="648"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   10μs</a:t>
                  </a:r>
                </a:p>
                <a:p>
                  <a:pPr algn="just"/>
                  <a:endParaRPr lang="en-US" altLang="zh-CN" sz="2400" baseline="-25000">
                    <a:ea typeface="楷体_GB2312"/>
                    <a:cs typeface="楷体_GB2312"/>
                  </a:endParaRPr>
                </a:p>
              </p:txBody>
            </p:sp>
            <p:sp>
              <p:nvSpPr>
                <p:cNvPr id="20555" name="Rectangle 115"/>
                <p:cNvSpPr>
                  <a:spLocks noChangeArrowheads="1"/>
                </p:cNvSpPr>
                <p:nvPr/>
              </p:nvSpPr>
              <p:spPr bwMode="auto">
                <a:xfrm>
                  <a:off x="2907" y="2400"/>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33" name="Group 118"/>
              <p:cNvGrpSpPr>
                <a:grpSpLocks/>
              </p:cNvGrpSpPr>
              <p:nvPr/>
            </p:nvGrpSpPr>
            <p:grpSpPr bwMode="auto">
              <a:xfrm>
                <a:off x="0" y="2784"/>
                <a:ext cx="849" cy="384"/>
                <a:chOff x="0" y="2784"/>
                <a:chExt cx="849" cy="384"/>
              </a:xfrm>
            </p:grpSpPr>
            <p:sp>
              <p:nvSpPr>
                <p:cNvPr id="20552" name="Rectangle 37"/>
                <p:cNvSpPr>
                  <a:spLocks noChangeArrowheads="1"/>
                </p:cNvSpPr>
                <p:nvPr/>
              </p:nvSpPr>
              <p:spPr bwMode="auto">
                <a:xfrm>
                  <a:off x="43" y="2784"/>
                  <a:ext cx="763"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Intel Paragon</a:t>
                  </a:r>
                </a:p>
                <a:p>
                  <a:pPr algn="just"/>
                  <a:endParaRPr lang="en-US" altLang="zh-CN" sz="2400" baseline="-25000">
                    <a:ea typeface="楷体_GB2312"/>
                    <a:cs typeface="楷体_GB2312"/>
                  </a:endParaRPr>
                </a:p>
              </p:txBody>
            </p:sp>
            <p:sp>
              <p:nvSpPr>
                <p:cNvPr id="20553" name="Rectangle 117"/>
                <p:cNvSpPr>
                  <a:spLocks noChangeArrowheads="1"/>
                </p:cNvSpPr>
                <p:nvPr/>
              </p:nvSpPr>
              <p:spPr bwMode="auto">
                <a:xfrm>
                  <a:off x="0" y="2784"/>
                  <a:ext cx="849"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34" name="Group 120"/>
              <p:cNvGrpSpPr>
                <a:grpSpLocks/>
              </p:cNvGrpSpPr>
              <p:nvPr/>
            </p:nvGrpSpPr>
            <p:grpSpPr bwMode="auto">
              <a:xfrm>
                <a:off x="849" y="2784"/>
                <a:ext cx="662" cy="384"/>
                <a:chOff x="849" y="2784"/>
                <a:chExt cx="662" cy="384"/>
              </a:xfrm>
            </p:grpSpPr>
            <p:sp>
              <p:nvSpPr>
                <p:cNvPr id="20550" name="Rectangle 38"/>
                <p:cNvSpPr>
                  <a:spLocks noChangeArrowheads="1"/>
                </p:cNvSpPr>
                <p:nvPr/>
              </p:nvSpPr>
              <p:spPr bwMode="auto">
                <a:xfrm>
                  <a:off x="892" y="2784"/>
                  <a:ext cx="576"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消息传递</a:t>
                  </a:r>
                </a:p>
                <a:p>
                  <a:pPr algn="just"/>
                  <a:endParaRPr lang="en-US" altLang="zh-CN" sz="2400" baseline="-25000">
                    <a:ea typeface="楷体_GB2312"/>
                    <a:cs typeface="楷体_GB2312"/>
                  </a:endParaRPr>
                </a:p>
              </p:txBody>
            </p:sp>
            <p:sp>
              <p:nvSpPr>
                <p:cNvPr id="20551" name="Rectangle 119"/>
                <p:cNvSpPr>
                  <a:spLocks noChangeArrowheads="1"/>
                </p:cNvSpPr>
                <p:nvPr/>
              </p:nvSpPr>
              <p:spPr bwMode="auto">
                <a:xfrm>
                  <a:off x="849" y="2784"/>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35" name="Group 122"/>
              <p:cNvGrpSpPr>
                <a:grpSpLocks/>
              </p:cNvGrpSpPr>
              <p:nvPr/>
            </p:nvGrpSpPr>
            <p:grpSpPr bwMode="auto">
              <a:xfrm>
                <a:off x="1511" y="2784"/>
                <a:ext cx="734" cy="384"/>
                <a:chOff x="1511" y="2784"/>
                <a:chExt cx="734" cy="384"/>
              </a:xfrm>
            </p:grpSpPr>
            <p:sp>
              <p:nvSpPr>
                <p:cNvPr id="20548" name="Rectangle 39"/>
                <p:cNvSpPr>
                  <a:spLocks noChangeArrowheads="1"/>
                </p:cNvSpPr>
                <p:nvPr/>
              </p:nvSpPr>
              <p:spPr bwMode="auto">
                <a:xfrm>
                  <a:off x="1554" y="2784"/>
                  <a:ext cx="648"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2</a:t>
                  </a:r>
                  <a:r>
                    <a:rPr lang="zh-CN" altLang="en-US" sz="2400" baseline="-25000">
                      <a:ea typeface="楷体_GB2312"/>
                      <a:cs typeface="楷体_GB2312"/>
                    </a:rPr>
                    <a:t>维网格</a:t>
                  </a:r>
                </a:p>
                <a:p>
                  <a:pPr algn="just"/>
                  <a:endParaRPr lang="en-US" altLang="zh-CN" sz="2400" baseline="-25000">
                    <a:ea typeface="楷体_GB2312"/>
                    <a:cs typeface="楷体_GB2312"/>
                  </a:endParaRPr>
                </a:p>
              </p:txBody>
            </p:sp>
            <p:sp>
              <p:nvSpPr>
                <p:cNvPr id="20549" name="Rectangle 121"/>
                <p:cNvSpPr>
                  <a:spLocks noChangeArrowheads="1"/>
                </p:cNvSpPr>
                <p:nvPr/>
              </p:nvSpPr>
              <p:spPr bwMode="auto">
                <a:xfrm>
                  <a:off x="1511" y="2784"/>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36" name="Group 124"/>
              <p:cNvGrpSpPr>
                <a:grpSpLocks/>
              </p:cNvGrpSpPr>
              <p:nvPr/>
            </p:nvGrpSpPr>
            <p:grpSpPr bwMode="auto">
              <a:xfrm>
                <a:off x="2245" y="2784"/>
                <a:ext cx="662" cy="384"/>
                <a:chOff x="2245" y="2784"/>
                <a:chExt cx="662" cy="384"/>
              </a:xfrm>
            </p:grpSpPr>
            <p:sp>
              <p:nvSpPr>
                <p:cNvPr id="20546" name="Rectangle 40"/>
                <p:cNvSpPr>
                  <a:spLocks noChangeArrowheads="1"/>
                </p:cNvSpPr>
                <p:nvPr/>
              </p:nvSpPr>
              <p:spPr bwMode="auto">
                <a:xfrm>
                  <a:off x="2288" y="2784"/>
                  <a:ext cx="576"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  32</a:t>
                  </a:r>
                  <a:r>
                    <a:rPr lang="zh-CN" altLang="en-US" sz="2400" baseline="-25000">
                      <a:ea typeface="楷体_GB2312"/>
                      <a:cs typeface="楷体_GB2312"/>
                    </a:rPr>
                    <a:t>－</a:t>
                  </a:r>
                  <a:r>
                    <a:rPr lang="en-US" altLang="zh-CN" sz="2400" baseline="-25000">
                      <a:ea typeface="楷体_GB2312"/>
                      <a:cs typeface="楷体_GB2312"/>
                    </a:rPr>
                    <a:t>2048</a:t>
                  </a:r>
                </a:p>
                <a:p>
                  <a:pPr algn="just"/>
                  <a:endParaRPr lang="en-US" altLang="zh-CN" sz="2400" baseline="-25000">
                    <a:ea typeface="楷体_GB2312"/>
                    <a:cs typeface="楷体_GB2312"/>
                  </a:endParaRPr>
                </a:p>
              </p:txBody>
            </p:sp>
            <p:sp>
              <p:nvSpPr>
                <p:cNvPr id="20547" name="Rectangle 123"/>
                <p:cNvSpPr>
                  <a:spLocks noChangeArrowheads="1"/>
                </p:cNvSpPr>
                <p:nvPr/>
              </p:nvSpPr>
              <p:spPr bwMode="auto">
                <a:xfrm>
                  <a:off x="2245" y="2784"/>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37" name="Group 126"/>
              <p:cNvGrpSpPr>
                <a:grpSpLocks/>
              </p:cNvGrpSpPr>
              <p:nvPr/>
            </p:nvGrpSpPr>
            <p:grpSpPr bwMode="auto">
              <a:xfrm>
                <a:off x="2907" y="2784"/>
                <a:ext cx="734" cy="384"/>
                <a:chOff x="2907" y="2784"/>
                <a:chExt cx="734" cy="384"/>
              </a:xfrm>
            </p:grpSpPr>
            <p:sp>
              <p:nvSpPr>
                <p:cNvPr id="20544" name="Rectangle 41"/>
                <p:cNvSpPr>
                  <a:spLocks noChangeArrowheads="1"/>
                </p:cNvSpPr>
                <p:nvPr/>
              </p:nvSpPr>
              <p:spPr bwMode="auto">
                <a:xfrm>
                  <a:off x="2950" y="2784"/>
                  <a:ext cx="648" cy="384"/>
                </a:xfrm>
                <a:prstGeom prst="rect">
                  <a:avLst/>
                </a:prstGeom>
                <a:noFill/>
                <a:ln w="9525">
                  <a:noFill/>
                  <a:miter lim="800000"/>
                  <a:headEnd/>
                  <a:tailEnd/>
                </a:ln>
              </p:spPr>
              <p:txBody>
                <a:bodyPr/>
                <a:lstStyle/>
                <a:p>
                  <a:pPr algn="just" eaLnBrk="1" hangingPunct="1"/>
                  <a:r>
                    <a:rPr lang="en-US" altLang="zh-CN" sz="2400" baseline="-25000" dirty="0">
                      <a:ea typeface="楷体_GB2312"/>
                      <a:cs typeface="楷体_GB2312"/>
                    </a:rPr>
                    <a:t> 10-30μs</a:t>
                  </a:r>
                </a:p>
                <a:p>
                  <a:pPr algn="just"/>
                  <a:endParaRPr lang="en-US" altLang="zh-CN" sz="2400" baseline="-25000" dirty="0">
                    <a:ea typeface="楷体_GB2312"/>
                    <a:cs typeface="楷体_GB2312"/>
                  </a:endParaRPr>
                </a:p>
              </p:txBody>
            </p:sp>
            <p:sp>
              <p:nvSpPr>
                <p:cNvPr id="20545" name="Rectangle 125"/>
                <p:cNvSpPr>
                  <a:spLocks noChangeArrowheads="1"/>
                </p:cNvSpPr>
                <p:nvPr/>
              </p:nvSpPr>
              <p:spPr bwMode="auto">
                <a:xfrm>
                  <a:off x="2907" y="2784"/>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38" name="Group 128"/>
              <p:cNvGrpSpPr>
                <a:grpSpLocks/>
              </p:cNvGrpSpPr>
              <p:nvPr/>
            </p:nvGrpSpPr>
            <p:grpSpPr bwMode="auto">
              <a:xfrm>
                <a:off x="0" y="3168"/>
                <a:ext cx="849" cy="384"/>
                <a:chOff x="0" y="3168"/>
                <a:chExt cx="849" cy="384"/>
              </a:xfrm>
            </p:grpSpPr>
            <p:sp>
              <p:nvSpPr>
                <p:cNvPr id="20542" name="Rectangle 42"/>
                <p:cNvSpPr>
                  <a:spLocks noChangeArrowheads="1"/>
                </p:cNvSpPr>
                <p:nvPr/>
              </p:nvSpPr>
              <p:spPr bwMode="auto">
                <a:xfrm>
                  <a:off x="43" y="3168"/>
                  <a:ext cx="763"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IBM SP-2</a:t>
                  </a:r>
                </a:p>
                <a:p>
                  <a:pPr algn="just"/>
                  <a:endParaRPr lang="en-US" altLang="zh-CN" sz="2400" baseline="-25000">
                    <a:ea typeface="楷体_GB2312"/>
                    <a:cs typeface="楷体_GB2312"/>
                  </a:endParaRPr>
                </a:p>
              </p:txBody>
            </p:sp>
            <p:sp>
              <p:nvSpPr>
                <p:cNvPr id="20543" name="Rectangle 127"/>
                <p:cNvSpPr>
                  <a:spLocks noChangeArrowheads="1"/>
                </p:cNvSpPr>
                <p:nvPr/>
              </p:nvSpPr>
              <p:spPr bwMode="auto">
                <a:xfrm>
                  <a:off x="0" y="3168"/>
                  <a:ext cx="849"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39" name="Group 130"/>
              <p:cNvGrpSpPr>
                <a:grpSpLocks/>
              </p:cNvGrpSpPr>
              <p:nvPr/>
            </p:nvGrpSpPr>
            <p:grpSpPr bwMode="auto">
              <a:xfrm>
                <a:off x="849" y="3168"/>
                <a:ext cx="662" cy="384"/>
                <a:chOff x="849" y="3168"/>
                <a:chExt cx="662" cy="384"/>
              </a:xfrm>
            </p:grpSpPr>
            <p:sp>
              <p:nvSpPr>
                <p:cNvPr id="20540" name="Rectangle 43"/>
                <p:cNvSpPr>
                  <a:spLocks noChangeArrowheads="1"/>
                </p:cNvSpPr>
                <p:nvPr/>
              </p:nvSpPr>
              <p:spPr bwMode="auto">
                <a:xfrm>
                  <a:off x="892" y="3168"/>
                  <a:ext cx="576"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消息传递</a:t>
                  </a:r>
                </a:p>
                <a:p>
                  <a:pPr algn="just"/>
                  <a:endParaRPr lang="en-US" altLang="zh-CN" sz="2400" baseline="-25000">
                    <a:ea typeface="楷体_GB2312"/>
                    <a:cs typeface="楷体_GB2312"/>
                  </a:endParaRPr>
                </a:p>
              </p:txBody>
            </p:sp>
            <p:sp>
              <p:nvSpPr>
                <p:cNvPr id="20541" name="Rectangle 129"/>
                <p:cNvSpPr>
                  <a:spLocks noChangeArrowheads="1"/>
                </p:cNvSpPr>
                <p:nvPr/>
              </p:nvSpPr>
              <p:spPr bwMode="auto">
                <a:xfrm>
                  <a:off x="849" y="3168"/>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480" name="Group 132"/>
              <p:cNvGrpSpPr>
                <a:grpSpLocks/>
              </p:cNvGrpSpPr>
              <p:nvPr/>
            </p:nvGrpSpPr>
            <p:grpSpPr bwMode="auto">
              <a:xfrm>
                <a:off x="1511" y="3168"/>
                <a:ext cx="734" cy="384"/>
                <a:chOff x="1511" y="3168"/>
                <a:chExt cx="734" cy="384"/>
              </a:xfrm>
            </p:grpSpPr>
            <p:sp>
              <p:nvSpPr>
                <p:cNvPr id="20538" name="Rectangle 44"/>
                <p:cNvSpPr>
                  <a:spLocks noChangeArrowheads="1"/>
                </p:cNvSpPr>
                <p:nvPr/>
              </p:nvSpPr>
              <p:spPr bwMode="auto">
                <a:xfrm>
                  <a:off x="1554" y="3168"/>
                  <a:ext cx="648"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多级开关</a:t>
                  </a:r>
                </a:p>
                <a:p>
                  <a:pPr algn="just"/>
                  <a:endParaRPr lang="en-US" altLang="zh-CN" sz="2400" baseline="-25000">
                    <a:ea typeface="楷体_GB2312"/>
                    <a:cs typeface="楷体_GB2312"/>
                  </a:endParaRPr>
                </a:p>
              </p:txBody>
            </p:sp>
            <p:sp>
              <p:nvSpPr>
                <p:cNvPr id="20539" name="Rectangle 131"/>
                <p:cNvSpPr>
                  <a:spLocks noChangeArrowheads="1"/>
                </p:cNvSpPr>
                <p:nvPr/>
              </p:nvSpPr>
              <p:spPr bwMode="auto">
                <a:xfrm>
                  <a:off x="1511" y="3168"/>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481" name="Group 134"/>
              <p:cNvGrpSpPr>
                <a:grpSpLocks/>
              </p:cNvGrpSpPr>
              <p:nvPr/>
            </p:nvGrpSpPr>
            <p:grpSpPr bwMode="auto">
              <a:xfrm>
                <a:off x="2245" y="3168"/>
                <a:ext cx="662" cy="384"/>
                <a:chOff x="2245" y="3168"/>
                <a:chExt cx="662" cy="384"/>
              </a:xfrm>
            </p:grpSpPr>
            <p:sp>
              <p:nvSpPr>
                <p:cNvPr id="20536" name="Rectangle 45"/>
                <p:cNvSpPr>
                  <a:spLocks noChangeArrowheads="1"/>
                </p:cNvSpPr>
                <p:nvPr/>
              </p:nvSpPr>
              <p:spPr bwMode="auto">
                <a:xfrm>
                  <a:off x="2288" y="3168"/>
                  <a:ext cx="576"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  2</a:t>
                  </a:r>
                  <a:r>
                    <a:rPr lang="zh-CN" altLang="en-US" sz="2400" baseline="-25000">
                      <a:ea typeface="楷体_GB2312"/>
                      <a:cs typeface="楷体_GB2312"/>
                    </a:rPr>
                    <a:t>－</a:t>
                  </a:r>
                  <a:r>
                    <a:rPr lang="en-US" altLang="zh-CN" sz="2400" baseline="-25000">
                      <a:ea typeface="楷体_GB2312"/>
                      <a:cs typeface="楷体_GB2312"/>
                    </a:rPr>
                    <a:t>512</a:t>
                  </a:r>
                </a:p>
                <a:p>
                  <a:pPr algn="just"/>
                  <a:endParaRPr lang="en-US" altLang="zh-CN" sz="2400" baseline="-25000">
                    <a:ea typeface="楷体_GB2312"/>
                    <a:cs typeface="楷体_GB2312"/>
                  </a:endParaRPr>
                </a:p>
              </p:txBody>
            </p:sp>
            <p:sp>
              <p:nvSpPr>
                <p:cNvPr id="20537" name="Rectangle 133"/>
                <p:cNvSpPr>
                  <a:spLocks noChangeArrowheads="1"/>
                </p:cNvSpPr>
                <p:nvPr/>
              </p:nvSpPr>
              <p:spPr bwMode="auto">
                <a:xfrm>
                  <a:off x="2245" y="3168"/>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483" name="Group 136"/>
              <p:cNvGrpSpPr>
                <a:grpSpLocks/>
              </p:cNvGrpSpPr>
              <p:nvPr/>
            </p:nvGrpSpPr>
            <p:grpSpPr bwMode="auto">
              <a:xfrm>
                <a:off x="2907" y="3168"/>
                <a:ext cx="734" cy="384"/>
                <a:chOff x="2907" y="3168"/>
                <a:chExt cx="734" cy="384"/>
              </a:xfrm>
            </p:grpSpPr>
            <p:sp>
              <p:nvSpPr>
                <p:cNvPr id="20534" name="Rectangle 46"/>
                <p:cNvSpPr>
                  <a:spLocks noChangeArrowheads="1"/>
                </p:cNvSpPr>
                <p:nvPr/>
              </p:nvSpPr>
              <p:spPr bwMode="auto">
                <a:xfrm>
                  <a:off x="2950" y="3168"/>
                  <a:ext cx="648"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 30-100μs</a:t>
                  </a:r>
                </a:p>
                <a:p>
                  <a:pPr algn="just"/>
                  <a:endParaRPr lang="en-US" altLang="zh-CN" sz="2400" baseline="-25000">
                    <a:ea typeface="楷体_GB2312"/>
                    <a:cs typeface="楷体_GB2312"/>
                  </a:endParaRPr>
                </a:p>
              </p:txBody>
            </p:sp>
            <p:sp>
              <p:nvSpPr>
                <p:cNvPr id="20535" name="Rectangle 135"/>
                <p:cNvSpPr>
                  <a:spLocks noChangeArrowheads="1"/>
                </p:cNvSpPr>
                <p:nvPr/>
              </p:nvSpPr>
              <p:spPr bwMode="auto">
                <a:xfrm>
                  <a:off x="2907" y="3168"/>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sp>
          <p:nvSpPr>
            <p:cNvPr id="20488" name="Rectangle 138"/>
            <p:cNvSpPr>
              <a:spLocks noChangeArrowheads="1"/>
            </p:cNvSpPr>
            <p:nvPr/>
          </p:nvSpPr>
          <p:spPr bwMode="auto">
            <a:xfrm>
              <a:off x="-3" y="-3"/>
              <a:ext cx="3647" cy="3558"/>
            </a:xfrm>
            <a:prstGeom prst="rect">
              <a:avLst/>
            </a:prstGeom>
            <a:noFill/>
            <a:ln w="11112">
              <a:solidFill>
                <a:srgbClr val="A0A0A0"/>
              </a:solidFill>
              <a:miter lim="800000"/>
              <a:headEnd/>
              <a:tailEnd/>
            </a:ln>
          </p:spPr>
          <p:txBody>
            <a:bodyPr/>
            <a:lstStyle/>
            <a:p>
              <a:pPr eaLnBrk="1" hangingPunct="1"/>
              <a:endParaRPr lang="zh-CN" altLang="en-US" sz="240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5"/>
          <p:cNvSpPr>
            <a:spLocks noGrp="1"/>
          </p:cNvSpPr>
          <p:nvPr>
            <p:ph type="title"/>
          </p:nvPr>
        </p:nvSpPr>
        <p:spPr/>
        <p:txBody>
          <a:bodyPr/>
          <a:lstStyle/>
          <a:p>
            <a:endParaRPr lang="zh-CN" altLang="en-US" smtClean="0"/>
          </a:p>
        </p:txBody>
      </p:sp>
      <p:sp>
        <p:nvSpPr>
          <p:cNvPr id="21507" name="内容占位符 2"/>
          <p:cNvSpPr>
            <a:spLocks noGrp="1"/>
          </p:cNvSpPr>
          <p:nvPr>
            <p:ph idx="1"/>
          </p:nvPr>
        </p:nvSpPr>
        <p:spPr/>
        <p:txBody>
          <a:bodyPr/>
          <a:lstStyle/>
          <a:p>
            <a:pPr marL="0" indent="0">
              <a:buFont typeface="Arial" pitchFamily="34" charset="0"/>
              <a:buNone/>
            </a:pPr>
            <a:r>
              <a:rPr lang="zh-CN" altLang="en-US" dirty="0" smtClean="0"/>
              <a:t>例</a:t>
            </a:r>
            <a:r>
              <a:rPr lang="en-US" altLang="zh-CN" dirty="0" smtClean="0"/>
              <a:t>7.2   </a:t>
            </a:r>
            <a:r>
              <a:rPr lang="zh-CN" altLang="en-US" dirty="0" smtClean="0"/>
              <a:t>一台</a:t>
            </a:r>
            <a:r>
              <a:rPr lang="en-US" altLang="zh-CN" dirty="0" smtClean="0"/>
              <a:t>32</a:t>
            </a:r>
            <a:r>
              <a:rPr lang="zh-CN" altLang="en-US" dirty="0" smtClean="0"/>
              <a:t>个处理器的计算机，对远程存储器访问时间为</a:t>
            </a:r>
            <a:r>
              <a:rPr lang="en-US" altLang="zh-CN" dirty="0" smtClean="0"/>
              <a:t>2000ns</a:t>
            </a:r>
            <a:r>
              <a:rPr lang="zh-CN" altLang="en-US" dirty="0" smtClean="0"/>
              <a:t>。除了通信以外，假设计算中的访问均命中局部存储器。当发出一个远程请求时，本处理器挂起。处理器时钟周期为</a:t>
            </a:r>
            <a:r>
              <a:rPr lang="en-US" altLang="zh-CN" dirty="0" smtClean="0"/>
              <a:t>10ns</a:t>
            </a:r>
            <a:r>
              <a:rPr lang="zh-CN" altLang="en-US" dirty="0" smtClean="0"/>
              <a:t>，如果指令基本的</a:t>
            </a:r>
            <a:r>
              <a:rPr lang="en-US" altLang="zh-CN" dirty="0" smtClean="0"/>
              <a:t>CPI</a:t>
            </a:r>
            <a:r>
              <a:rPr lang="zh-CN" altLang="en-US" dirty="0" smtClean="0"/>
              <a:t>为</a:t>
            </a:r>
            <a:r>
              <a:rPr lang="en-US" altLang="zh-CN" dirty="0" smtClean="0"/>
              <a:t>1.0(</a:t>
            </a:r>
            <a:r>
              <a:rPr lang="zh-CN" altLang="en-US" dirty="0" smtClean="0"/>
              <a:t>设所有访存均命中</a:t>
            </a:r>
            <a:r>
              <a:rPr lang="en-US" altLang="zh-CN" dirty="0" smtClean="0"/>
              <a:t>Cache)</a:t>
            </a:r>
            <a:r>
              <a:rPr lang="zh-CN" altLang="en-US" dirty="0" smtClean="0"/>
              <a:t>，求在没有远程访问的状态下与有</a:t>
            </a:r>
            <a:r>
              <a:rPr lang="en-US" altLang="zh-CN" dirty="0" smtClean="0"/>
              <a:t>0.5%</a:t>
            </a:r>
            <a:r>
              <a:rPr lang="zh-CN" altLang="en-US" dirty="0" smtClean="0"/>
              <a:t>的指令需要远程访问的状态下，前者比后者快多少</a:t>
            </a:r>
            <a:r>
              <a:rPr lang="en-US" altLang="zh-CN" dirty="0" smtClean="0"/>
              <a:t>?</a:t>
            </a:r>
          </a:p>
        </p:txBody>
      </p:sp>
      <p:sp>
        <p:nvSpPr>
          <p:cNvPr id="21508" name="日期占位符 3"/>
          <p:cNvSpPr>
            <a:spLocks noGrp="1"/>
          </p:cNvSpPr>
          <p:nvPr>
            <p:ph type="dt" sz="quarter" idx="10"/>
          </p:nvPr>
        </p:nvSpPr>
        <p:spPr/>
        <p:txBody>
          <a:bodyPr/>
          <a:lstStyle/>
          <a:p>
            <a:pPr>
              <a:defRPr/>
            </a:pPr>
            <a:fld id="{74052C28-E19A-4682-8525-41F43C7F57DE}" type="datetime1">
              <a:rPr lang="zh-CN" altLang="en-US"/>
              <a:pPr>
                <a:defRPr/>
              </a:pPr>
              <a:t>2020/5/6</a:t>
            </a:fld>
            <a:endParaRPr lang="zh-CN" altLang="en-US"/>
          </a:p>
        </p:txBody>
      </p:sp>
      <p:sp>
        <p:nvSpPr>
          <p:cNvPr id="21509" name="页脚占位符 4"/>
          <p:cNvSpPr>
            <a:spLocks noGrp="1"/>
          </p:cNvSpPr>
          <p:nvPr>
            <p:ph type="ftr" sz="quarter" idx="11"/>
          </p:nvPr>
        </p:nvSpPr>
        <p:spPr/>
        <p:txBody>
          <a:bodyPr/>
          <a:lstStyle/>
          <a:p>
            <a:pPr>
              <a:defRPr/>
            </a:pPr>
            <a:r>
              <a:rPr lang="zh-CN" altLang="en-US" smtClean="0"/>
              <a:t>计算机体系结构</a:t>
            </a:r>
          </a:p>
        </p:txBody>
      </p:sp>
      <p:sp>
        <p:nvSpPr>
          <p:cNvPr id="21510" name="灯片编号占位符 1"/>
          <p:cNvSpPr>
            <a:spLocks noGrp="1"/>
          </p:cNvSpPr>
          <p:nvPr>
            <p:ph type="sldNum" sz="quarter" idx="12"/>
          </p:nvPr>
        </p:nvSpPr>
        <p:spPr bwMode="auto">
          <a:noFill/>
          <a:ln>
            <a:miter lim="800000"/>
            <a:headEnd/>
            <a:tailEnd/>
          </a:ln>
        </p:spPr>
        <p:txBody>
          <a:bodyPr/>
          <a:lstStyle/>
          <a:p>
            <a:fld id="{4F622798-E680-4B62-B901-F5F99274C53F}" type="slidenum">
              <a:rPr lang="zh-CN" altLang="en-US"/>
              <a:pPr/>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8"/>
          <p:cNvSpPr>
            <a:spLocks noGrp="1"/>
          </p:cNvSpPr>
          <p:nvPr>
            <p:ph type="title"/>
          </p:nvPr>
        </p:nvSpPr>
        <p:spPr/>
        <p:txBody>
          <a:bodyPr/>
          <a:lstStyle/>
          <a:p>
            <a:endParaRPr lang="zh-CN" altLang="en-US" smtClean="0"/>
          </a:p>
        </p:txBody>
      </p:sp>
      <p:sp>
        <p:nvSpPr>
          <p:cNvPr id="22531" name="内容占位符 2"/>
          <p:cNvSpPr>
            <a:spLocks noGrp="1"/>
          </p:cNvSpPr>
          <p:nvPr>
            <p:ph idx="1"/>
          </p:nvPr>
        </p:nvSpPr>
        <p:spPr/>
        <p:txBody>
          <a:bodyPr>
            <a:normAutofit fontScale="92500" lnSpcReduction="10000"/>
          </a:bodyPr>
          <a:lstStyle/>
          <a:p>
            <a:pPr marL="0" indent="0">
              <a:buFont typeface="Arial" pitchFamily="34" charset="0"/>
              <a:buNone/>
            </a:pPr>
            <a:r>
              <a:rPr lang="zh-CN" altLang="en-US" dirty="0" smtClean="0"/>
              <a:t>解：  </a:t>
            </a:r>
            <a:r>
              <a:rPr lang="zh-CN" altLang="en-US" dirty="0" smtClean="0"/>
              <a:t>有</a:t>
            </a:r>
            <a:r>
              <a:rPr lang="en-US" altLang="zh-CN" dirty="0" smtClean="0"/>
              <a:t>0.5%</a:t>
            </a:r>
            <a:r>
              <a:rPr lang="zh-CN" altLang="en-US" dirty="0" smtClean="0"/>
              <a:t>远程访问的机器的实际</a:t>
            </a:r>
            <a:r>
              <a:rPr lang="en-US" altLang="zh-CN" dirty="0" smtClean="0"/>
              <a:t>CPI</a:t>
            </a:r>
            <a:r>
              <a:rPr lang="zh-CN" altLang="en-US" dirty="0" smtClean="0"/>
              <a:t>为：</a:t>
            </a:r>
            <a:endParaRPr lang="en-US" altLang="zh-CN" dirty="0" smtClean="0"/>
          </a:p>
          <a:p>
            <a:pPr marL="0" indent="0">
              <a:buFont typeface="Arial" pitchFamily="34" charset="0"/>
              <a:buNone/>
            </a:pPr>
            <a:r>
              <a:rPr lang="en-US" altLang="zh-CN" dirty="0" smtClean="0"/>
              <a:t>CPI</a:t>
            </a:r>
            <a:r>
              <a:rPr lang="zh-CN" altLang="en-US" dirty="0" smtClean="0"/>
              <a:t>＝基本</a:t>
            </a:r>
            <a:r>
              <a:rPr lang="en-US" altLang="zh-CN" dirty="0" smtClean="0"/>
              <a:t>CPI</a:t>
            </a:r>
            <a:r>
              <a:rPr lang="zh-CN" altLang="en-US" dirty="0" smtClean="0"/>
              <a:t>＋远程访问率</a:t>
            </a:r>
            <a:r>
              <a:rPr lang="en-US" altLang="zh-CN" dirty="0" smtClean="0"/>
              <a:t>×</a:t>
            </a:r>
            <a:r>
              <a:rPr lang="zh-CN" altLang="en-US" dirty="0" smtClean="0"/>
              <a:t>远程访问开销</a:t>
            </a:r>
          </a:p>
          <a:p>
            <a:pPr marL="0" indent="0">
              <a:buFont typeface="Arial" pitchFamily="34" charset="0"/>
              <a:buNone/>
            </a:pPr>
            <a:r>
              <a:rPr lang="zh-CN" altLang="en-US" dirty="0" smtClean="0"/>
              <a:t>   ＝</a:t>
            </a:r>
            <a:r>
              <a:rPr lang="en-US" altLang="zh-CN" dirty="0" smtClean="0"/>
              <a:t>1.0</a:t>
            </a:r>
            <a:r>
              <a:rPr lang="zh-CN" altLang="en-US" dirty="0" smtClean="0"/>
              <a:t>＋</a:t>
            </a:r>
            <a:r>
              <a:rPr lang="en-US" altLang="zh-CN" dirty="0" smtClean="0"/>
              <a:t>0.5%×</a:t>
            </a:r>
            <a:r>
              <a:rPr lang="zh-CN" altLang="en-US" dirty="0" smtClean="0"/>
              <a:t>远程访问开销</a:t>
            </a:r>
            <a:endParaRPr lang="en-US" altLang="zh-CN" dirty="0" smtClean="0"/>
          </a:p>
          <a:p>
            <a:pPr marL="0" indent="0">
              <a:buFont typeface="Arial" pitchFamily="34" charset="0"/>
              <a:buNone/>
            </a:pPr>
            <a:r>
              <a:rPr lang="zh-CN" altLang="en-US" dirty="0" smtClean="0"/>
              <a:t>远程访问开销＝远程访问时间</a:t>
            </a:r>
            <a:r>
              <a:rPr lang="en-US" altLang="zh-CN" dirty="0" smtClean="0"/>
              <a:t>/</a:t>
            </a:r>
            <a:r>
              <a:rPr lang="zh-CN" altLang="en-US" dirty="0" smtClean="0"/>
              <a:t>时钟时间            </a:t>
            </a:r>
            <a:endParaRPr lang="en-US" altLang="zh-CN" dirty="0" smtClean="0"/>
          </a:p>
          <a:p>
            <a:pPr marL="0" indent="0">
              <a:buFont typeface="Arial" pitchFamily="34" charset="0"/>
              <a:buNone/>
            </a:pPr>
            <a:r>
              <a:rPr lang="en-US" altLang="zh-CN" dirty="0" smtClean="0"/>
              <a:t>                    </a:t>
            </a:r>
            <a:r>
              <a:rPr lang="zh-CN" altLang="en-US" dirty="0" smtClean="0"/>
              <a:t>＝</a:t>
            </a:r>
            <a:r>
              <a:rPr lang="en-US" altLang="zh-CN" dirty="0" smtClean="0"/>
              <a:t>2000ns/10ns</a:t>
            </a:r>
            <a:r>
              <a:rPr lang="zh-CN" altLang="en-US" dirty="0" smtClean="0"/>
              <a:t>＝</a:t>
            </a:r>
            <a:r>
              <a:rPr lang="en-US" altLang="zh-CN" dirty="0" smtClean="0"/>
              <a:t>200</a:t>
            </a:r>
            <a:r>
              <a:rPr lang="zh-CN" altLang="en-US" dirty="0" smtClean="0"/>
              <a:t>个时钟周期</a:t>
            </a:r>
          </a:p>
          <a:p>
            <a:pPr marL="0" indent="0">
              <a:buFont typeface="Arial" pitchFamily="34" charset="0"/>
              <a:buNone/>
            </a:pPr>
            <a:r>
              <a:rPr lang="zh-CN" altLang="en-US" dirty="0" smtClean="0"/>
              <a:t>      ∴      </a:t>
            </a:r>
            <a:r>
              <a:rPr lang="en-US" altLang="zh-CN" dirty="0" smtClean="0"/>
              <a:t>CPI</a:t>
            </a:r>
            <a:r>
              <a:rPr lang="zh-CN" altLang="en-US" dirty="0" smtClean="0"/>
              <a:t>＝</a:t>
            </a:r>
            <a:r>
              <a:rPr lang="en-US" altLang="zh-CN" dirty="0" smtClean="0"/>
              <a:t>1.0</a:t>
            </a:r>
            <a:r>
              <a:rPr lang="zh-CN" altLang="en-US" dirty="0" smtClean="0"/>
              <a:t>＋</a:t>
            </a:r>
            <a:r>
              <a:rPr lang="en-US" altLang="zh-CN" dirty="0" smtClean="0"/>
              <a:t>0.5%×200</a:t>
            </a:r>
            <a:r>
              <a:rPr lang="zh-CN" altLang="en-US" dirty="0" smtClean="0"/>
              <a:t>＝</a:t>
            </a:r>
            <a:r>
              <a:rPr lang="en-US" altLang="zh-CN" dirty="0" smtClean="0"/>
              <a:t>2.0</a:t>
            </a:r>
          </a:p>
          <a:p>
            <a:pPr marL="0" indent="0">
              <a:buFont typeface="Arial" pitchFamily="34" charset="0"/>
              <a:buNone/>
            </a:pPr>
            <a:r>
              <a:rPr lang="zh-CN" altLang="en-US" dirty="0" smtClean="0"/>
              <a:t>它为只有局部访问的机器的</a:t>
            </a:r>
            <a:r>
              <a:rPr lang="en-US" altLang="zh-CN" dirty="0" smtClean="0"/>
              <a:t>2.0</a:t>
            </a:r>
            <a:r>
              <a:rPr lang="zh-CN" altLang="en-US" dirty="0" smtClean="0"/>
              <a:t>／</a:t>
            </a:r>
            <a:r>
              <a:rPr lang="en-US" altLang="zh-CN" dirty="0" smtClean="0"/>
              <a:t>1.0</a:t>
            </a:r>
            <a:r>
              <a:rPr lang="zh-CN" altLang="en-US" dirty="0" smtClean="0"/>
              <a:t>＝</a:t>
            </a:r>
            <a:r>
              <a:rPr lang="en-US" altLang="zh-CN" dirty="0" smtClean="0"/>
              <a:t>2</a:t>
            </a:r>
            <a:r>
              <a:rPr lang="zh-CN" altLang="en-US" dirty="0" smtClean="0"/>
              <a:t>倍， </a:t>
            </a:r>
          </a:p>
          <a:p>
            <a:pPr marL="0" indent="0">
              <a:buFont typeface="Arial" pitchFamily="34" charset="0"/>
              <a:buNone/>
            </a:pPr>
            <a:r>
              <a:rPr lang="zh-CN" altLang="en-US" dirty="0" smtClean="0"/>
              <a:t>因此在没有远程访问的状态下的机器速度是有</a:t>
            </a:r>
            <a:r>
              <a:rPr lang="en-US" altLang="zh-CN" dirty="0" smtClean="0"/>
              <a:t>0.5%</a:t>
            </a:r>
            <a:r>
              <a:rPr lang="zh-CN" altLang="en-US" dirty="0" smtClean="0"/>
              <a:t>远程访问的机器速度的</a:t>
            </a:r>
            <a:r>
              <a:rPr lang="en-US" altLang="zh-CN" dirty="0" smtClean="0">
                <a:solidFill>
                  <a:srgbClr val="FF0000"/>
                </a:solidFill>
              </a:rPr>
              <a:t>2</a:t>
            </a:r>
            <a:r>
              <a:rPr lang="zh-CN" altLang="en-US" dirty="0" smtClean="0"/>
              <a:t>倍。</a:t>
            </a:r>
          </a:p>
        </p:txBody>
      </p:sp>
      <p:sp>
        <p:nvSpPr>
          <p:cNvPr id="4" name="日期占位符 3"/>
          <p:cNvSpPr>
            <a:spLocks noGrp="1"/>
          </p:cNvSpPr>
          <p:nvPr>
            <p:ph type="dt" sz="quarter" idx="10"/>
          </p:nvPr>
        </p:nvSpPr>
        <p:spPr/>
        <p:txBody>
          <a:bodyPr/>
          <a:lstStyle/>
          <a:p>
            <a:pPr>
              <a:defRPr/>
            </a:pPr>
            <a:fld id="{953A6BDD-BF58-4D10-92B9-302FD7B5931A}" type="datetime1">
              <a:rPr lang="zh-CN" altLang="en-US"/>
              <a:pPr>
                <a:defRPr/>
              </a:pPr>
              <a:t>2020/5/6</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22534" name="灯片编号占位符 1"/>
          <p:cNvSpPr>
            <a:spLocks noGrp="1"/>
          </p:cNvSpPr>
          <p:nvPr>
            <p:ph type="sldNum" sz="quarter" idx="12"/>
          </p:nvPr>
        </p:nvSpPr>
        <p:spPr bwMode="auto">
          <a:noFill/>
          <a:ln>
            <a:miter lim="800000"/>
            <a:headEnd/>
            <a:tailEnd/>
          </a:ln>
        </p:spPr>
        <p:txBody>
          <a:bodyPr/>
          <a:lstStyle/>
          <a:p>
            <a:fld id="{196C3C48-DBFF-40C7-B5E4-7666FFAC883A}" type="slidenum">
              <a:rPr lang="zh-CN" altLang="en-US"/>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dirty="0" smtClean="0"/>
              <a:t>存储器访问的序问题</a:t>
            </a:r>
          </a:p>
        </p:txBody>
      </p:sp>
      <p:sp>
        <p:nvSpPr>
          <p:cNvPr id="23555" name="内容占位符 2"/>
          <p:cNvSpPr>
            <a:spLocks noGrp="1"/>
          </p:cNvSpPr>
          <p:nvPr>
            <p:ph idx="1"/>
          </p:nvPr>
        </p:nvSpPr>
        <p:spPr>
          <a:xfrm>
            <a:off x="628650" y="1354138"/>
            <a:ext cx="7886700" cy="3071812"/>
          </a:xfrm>
        </p:spPr>
        <p:txBody>
          <a:bodyPr>
            <a:normAutofit fontScale="92500" lnSpcReduction="20000"/>
          </a:bodyPr>
          <a:lstStyle/>
          <a:p>
            <a:r>
              <a:rPr lang="zh-CN" altLang="en-US" dirty="0" smtClean="0"/>
              <a:t>存储同一性（</a:t>
            </a:r>
            <a:r>
              <a:rPr lang="en-US" altLang="zh-CN" dirty="0" smtClean="0"/>
              <a:t>Consistency</a:t>
            </a:r>
            <a:r>
              <a:rPr lang="zh-CN" altLang="en-US" dirty="0" smtClean="0"/>
              <a:t>）：</a:t>
            </a:r>
            <a:endParaRPr lang="en-US" altLang="zh-CN" dirty="0" smtClean="0"/>
          </a:p>
          <a:p>
            <a:pPr lvl="1"/>
            <a:r>
              <a:rPr lang="zh-CN" altLang="en-US" dirty="0" smtClean="0"/>
              <a:t>不同处理器发出的</a:t>
            </a:r>
            <a:r>
              <a:rPr lang="zh-CN" altLang="en-US" b="1" dirty="0" smtClean="0">
                <a:solidFill>
                  <a:srgbClr val="0036A2"/>
                </a:solidFill>
              </a:rPr>
              <a:t>所有存储器操作</a:t>
            </a:r>
            <a:r>
              <a:rPr lang="zh-CN" altLang="en-US" dirty="0" smtClean="0"/>
              <a:t>的顺序问题（即针对不同存储单元或相同存储单元）</a:t>
            </a:r>
            <a:endParaRPr lang="en-US" altLang="zh-CN" dirty="0" smtClean="0"/>
          </a:p>
          <a:p>
            <a:pPr lvl="1"/>
            <a:r>
              <a:rPr lang="zh-CN" altLang="en-US" dirty="0" smtClean="0"/>
              <a:t>访问所有存储单元的</a:t>
            </a:r>
            <a:r>
              <a:rPr lang="zh-CN" altLang="en-US" b="1" dirty="0" smtClean="0">
                <a:solidFill>
                  <a:srgbClr val="0036A2"/>
                </a:solidFill>
              </a:rPr>
              <a:t>全序问题</a:t>
            </a:r>
          </a:p>
          <a:p>
            <a:r>
              <a:rPr lang="zh-CN" altLang="en-US" dirty="0" smtClean="0"/>
              <a:t>存储一致性（</a:t>
            </a:r>
            <a:r>
              <a:rPr lang="en-US" altLang="zh-CN" dirty="0" smtClean="0"/>
              <a:t>Coherence</a:t>
            </a:r>
            <a:r>
              <a:rPr lang="zh-CN" altLang="en-US" dirty="0" smtClean="0"/>
              <a:t>）：</a:t>
            </a:r>
            <a:endParaRPr lang="en-US" altLang="zh-CN" dirty="0" smtClean="0"/>
          </a:p>
          <a:p>
            <a:pPr lvl="1"/>
            <a:r>
              <a:rPr lang="zh-CN" altLang="en-US" dirty="0" smtClean="0"/>
              <a:t>不同处理器访问</a:t>
            </a:r>
            <a:r>
              <a:rPr lang="zh-CN" altLang="en-US" b="1" dirty="0" smtClean="0">
                <a:solidFill>
                  <a:srgbClr val="0036A2"/>
                </a:solidFill>
              </a:rPr>
              <a:t>相同存储单元</a:t>
            </a:r>
            <a:r>
              <a:rPr lang="zh-CN" altLang="en-US" dirty="0" smtClean="0"/>
              <a:t>时的访问顺序问题</a:t>
            </a:r>
            <a:endParaRPr lang="en-US" altLang="zh-CN" dirty="0" smtClean="0"/>
          </a:p>
          <a:p>
            <a:pPr lvl="1"/>
            <a:r>
              <a:rPr lang="zh-CN" altLang="en-US" dirty="0" smtClean="0"/>
              <a:t>访问每个</a:t>
            </a:r>
            <a:r>
              <a:rPr lang="en-US" altLang="zh-CN" dirty="0" smtClean="0"/>
              <a:t>Cache</a:t>
            </a:r>
            <a:r>
              <a:rPr lang="zh-CN" altLang="en-US" dirty="0" smtClean="0"/>
              <a:t>块的</a:t>
            </a:r>
            <a:r>
              <a:rPr lang="zh-CN" altLang="en-US" b="1" dirty="0" smtClean="0">
                <a:solidFill>
                  <a:srgbClr val="0036A2"/>
                </a:solidFill>
              </a:rPr>
              <a:t>局部序问题</a:t>
            </a:r>
            <a:endParaRPr lang="en-US" altLang="zh-CN" b="1" dirty="0" smtClean="0">
              <a:solidFill>
                <a:srgbClr val="0036A2"/>
              </a:solidFill>
            </a:endParaRPr>
          </a:p>
          <a:p>
            <a:endParaRPr lang="zh-CN" altLang="en-US" dirty="0" smtClean="0"/>
          </a:p>
        </p:txBody>
      </p:sp>
      <p:sp>
        <p:nvSpPr>
          <p:cNvPr id="4" name="日期占位符 3"/>
          <p:cNvSpPr>
            <a:spLocks noGrp="1"/>
          </p:cNvSpPr>
          <p:nvPr>
            <p:ph type="dt" sz="quarter" idx="10"/>
          </p:nvPr>
        </p:nvSpPr>
        <p:spPr/>
        <p:txBody>
          <a:bodyPr/>
          <a:lstStyle/>
          <a:p>
            <a:pPr>
              <a:defRPr/>
            </a:pPr>
            <a:fld id="{C7317212-AD90-4622-845E-0B1F3A642890}" type="datetime1">
              <a:rPr lang="zh-CN" altLang="en-US"/>
              <a:pPr>
                <a:defRPr/>
              </a:pPr>
              <a:t>2020/5/6</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23558" name="灯片编号占位符 1"/>
          <p:cNvSpPr>
            <a:spLocks noGrp="1"/>
          </p:cNvSpPr>
          <p:nvPr>
            <p:ph type="sldNum" sz="quarter" idx="12"/>
          </p:nvPr>
        </p:nvSpPr>
        <p:spPr bwMode="auto">
          <a:noFill/>
          <a:ln>
            <a:miter lim="800000"/>
            <a:headEnd/>
            <a:tailEnd/>
          </a:ln>
        </p:spPr>
        <p:txBody>
          <a:bodyPr/>
          <a:lstStyle/>
          <a:p>
            <a:fld id="{A3724246-8121-4F53-8E3C-44D1F65F98F7}" type="slidenum">
              <a:rPr lang="zh-CN" altLang="en-US"/>
              <a:pPr/>
              <a:t>17</a:t>
            </a:fld>
            <a:endParaRPr lang="zh-CN" altLang="en-US"/>
          </a:p>
        </p:txBody>
      </p:sp>
      <p:sp>
        <p:nvSpPr>
          <p:cNvPr id="23559" name="矩形 1"/>
          <p:cNvSpPr>
            <a:spLocks noChangeArrowheads="1"/>
          </p:cNvSpPr>
          <p:nvPr/>
        </p:nvSpPr>
        <p:spPr bwMode="auto">
          <a:xfrm>
            <a:off x="889000" y="5146675"/>
            <a:ext cx="6932613" cy="646113"/>
          </a:xfrm>
          <a:prstGeom prst="rect">
            <a:avLst/>
          </a:prstGeom>
          <a:noFill/>
          <a:ln w="9525">
            <a:noFill/>
            <a:miter lim="800000"/>
            <a:headEnd/>
            <a:tailEnd/>
          </a:ln>
        </p:spPr>
        <p:txBody>
          <a:bodyPr>
            <a:spAutoFit/>
          </a:bodyPr>
          <a:lstStyle/>
          <a:p>
            <a:r>
              <a:rPr lang="en-US" altLang="zh-CN"/>
              <a:t>Sorin D, Hill M, Wood D. </a:t>
            </a:r>
            <a:r>
              <a:rPr lang="en-US" altLang="zh-CN">
                <a:solidFill>
                  <a:srgbClr val="FF0000"/>
                </a:solidFill>
              </a:rPr>
              <a:t>A Primer on Memory Consistency and Cache Coherence[J]. </a:t>
            </a:r>
            <a:r>
              <a:rPr lang="en-US" altLang="zh-CN"/>
              <a:t>2011, 6(3):212.</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dirty="0" smtClean="0"/>
              <a:t>存储同一性（</a:t>
            </a:r>
            <a:r>
              <a:rPr lang="en-US" altLang="zh-CN" dirty="0" smtClean="0"/>
              <a:t>Memory Consistency)</a:t>
            </a:r>
            <a:endParaRPr lang="zh-CN" altLang="en-US" dirty="0" smtClean="0"/>
          </a:p>
        </p:txBody>
      </p:sp>
      <p:sp>
        <p:nvSpPr>
          <p:cNvPr id="24579" name="内容占位符 2"/>
          <p:cNvSpPr>
            <a:spLocks noGrp="1"/>
          </p:cNvSpPr>
          <p:nvPr>
            <p:ph idx="1"/>
          </p:nvPr>
        </p:nvSpPr>
        <p:spPr>
          <a:xfrm>
            <a:off x="87086" y="3306763"/>
            <a:ext cx="9056914" cy="3232150"/>
          </a:xfrm>
        </p:spPr>
        <p:txBody>
          <a:bodyPr/>
          <a:lstStyle/>
          <a:p>
            <a:pPr marL="0" indent="0">
              <a:buFont typeface="Arial" pitchFamily="34" charset="0"/>
              <a:buNone/>
            </a:pPr>
            <a:r>
              <a:rPr lang="zh-CN" altLang="en-US" sz="1600" dirty="0" smtClean="0"/>
              <a:t>可能的执行顺序（假设可全乱序</a:t>
            </a:r>
            <a:r>
              <a:rPr lang="en-US" altLang="zh-CN" sz="1600" dirty="0" smtClean="0"/>
              <a:t>|</a:t>
            </a:r>
            <a:r>
              <a:rPr lang="zh-CN" altLang="en-US" sz="1600" dirty="0" smtClean="0">
                <a:solidFill>
                  <a:srgbClr val="FF0000"/>
                </a:solidFill>
              </a:rPr>
              <a:t>假设遵循</a:t>
            </a:r>
            <a:r>
              <a:rPr lang="en-US" altLang="zh-CN" sz="1600" dirty="0" smtClean="0">
                <a:solidFill>
                  <a:srgbClr val="FF0000"/>
                </a:solidFill>
              </a:rPr>
              <a:t>SC Model</a:t>
            </a:r>
            <a:r>
              <a:rPr lang="zh-CN" altLang="en-US" sz="1600" dirty="0" smtClean="0"/>
              <a:t>）：</a:t>
            </a:r>
            <a:endParaRPr lang="en-US" altLang="zh-CN" sz="1600" dirty="0" smtClean="0"/>
          </a:p>
          <a:p>
            <a:pPr marL="0" indent="0">
              <a:buFont typeface="Arial" pitchFamily="34" charset="0"/>
              <a:buNone/>
            </a:pPr>
            <a:r>
              <a:rPr lang="en-US" altLang="zh-CN" sz="1600" dirty="0" smtClean="0">
                <a:solidFill>
                  <a:srgbClr val="FF0000"/>
                </a:solidFill>
              </a:rPr>
              <a:t>S1L1S2L2 (0,NEW)         S2S1L1L2 (NEW, NEW) </a:t>
            </a:r>
            <a:r>
              <a:rPr lang="en-US" altLang="zh-CN" sz="1600" dirty="0" smtClean="0"/>
              <a:t>L1S1S2L2 (0, NEW) L2S1L1S2(0,0)                </a:t>
            </a:r>
          </a:p>
          <a:p>
            <a:pPr marL="0" indent="0">
              <a:buFont typeface="Arial" pitchFamily="34" charset="0"/>
              <a:buNone/>
            </a:pPr>
            <a:r>
              <a:rPr lang="en-US" altLang="zh-CN" sz="1600" dirty="0" smtClean="0"/>
              <a:t>S1L1L2S2 (0,NEW)         </a:t>
            </a:r>
            <a:r>
              <a:rPr lang="en-US" altLang="zh-CN" sz="1600" dirty="0" smtClean="0">
                <a:solidFill>
                  <a:srgbClr val="FF0000"/>
                </a:solidFill>
              </a:rPr>
              <a:t>S2S1L2L1(NEW,NEW)</a:t>
            </a:r>
            <a:r>
              <a:rPr lang="en-US" altLang="zh-CN" sz="1600" dirty="0" smtClean="0"/>
              <a:t>   L1S1L2S2(0,NEW)   L2S1S2L1 (NEW,0)</a:t>
            </a:r>
          </a:p>
          <a:p>
            <a:pPr marL="0" indent="0">
              <a:buFont typeface="Arial" pitchFamily="34" charset="0"/>
              <a:buNone/>
            </a:pPr>
            <a:r>
              <a:rPr lang="en-US" altLang="zh-CN" sz="1600" dirty="0" smtClean="0">
                <a:solidFill>
                  <a:srgbClr val="FF0000"/>
                </a:solidFill>
              </a:rPr>
              <a:t>S1S2L1L2(NEW,NEW) </a:t>
            </a:r>
            <a:r>
              <a:rPr lang="en-US" altLang="zh-CN" sz="1600" dirty="0" smtClean="0"/>
              <a:t>   S2L1S1L2(NEW,NEW)  </a:t>
            </a:r>
            <a:r>
              <a:rPr lang="en-US" altLang="zh-CN" sz="1600" dirty="0" smtClean="0"/>
              <a:t> L1S2S1L2(0,NEW</a:t>
            </a:r>
            <a:r>
              <a:rPr lang="en-US" altLang="zh-CN" sz="1600" dirty="0" smtClean="0"/>
              <a:t>)   L2L1S1S2(0,0)</a:t>
            </a:r>
          </a:p>
          <a:p>
            <a:pPr marL="0" indent="0">
              <a:buFont typeface="Arial" pitchFamily="34" charset="0"/>
              <a:buNone/>
            </a:pPr>
            <a:r>
              <a:rPr lang="en-US" altLang="zh-CN" sz="1600" dirty="0" smtClean="0">
                <a:solidFill>
                  <a:srgbClr val="FF0000"/>
                </a:solidFill>
              </a:rPr>
              <a:t>S1S2L2L1(NEW,NEW)</a:t>
            </a:r>
            <a:r>
              <a:rPr lang="en-US" altLang="zh-CN" sz="1600" dirty="0" smtClean="0"/>
              <a:t>    S2L1L2S1(NEW,0)         </a:t>
            </a:r>
            <a:r>
              <a:rPr lang="en-US" altLang="zh-CN" sz="1600" dirty="0" smtClean="0"/>
              <a:t>L1S2L2S1(0,0</a:t>
            </a:r>
            <a:r>
              <a:rPr lang="en-US" altLang="zh-CN" sz="1600" dirty="0" smtClean="0"/>
              <a:t>)     </a:t>
            </a:r>
            <a:r>
              <a:rPr lang="en-US" altLang="zh-CN" sz="1600" dirty="0" smtClean="0"/>
              <a:t>     </a:t>
            </a:r>
            <a:r>
              <a:rPr lang="en-US" altLang="zh-CN" sz="1600" dirty="0" smtClean="0"/>
              <a:t>L2L1S2S1(0,0)</a:t>
            </a:r>
          </a:p>
          <a:p>
            <a:pPr marL="0" indent="0">
              <a:buFont typeface="Arial" pitchFamily="34" charset="0"/>
              <a:buNone/>
            </a:pPr>
            <a:r>
              <a:rPr lang="en-US" altLang="zh-CN" sz="1600" dirty="0" smtClean="0"/>
              <a:t>S1L2L1S2(0,NEW)          </a:t>
            </a:r>
            <a:r>
              <a:rPr lang="en-US" altLang="zh-CN" sz="1600" dirty="0" smtClean="0">
                <a:solidFill>
                  <a:srgbClr val="FF0000"/>
                </a:solidFill>
              </a:rPr>
              <a:t>S2L2S1L1(NEW,0</a:t>
            </a:r>
            <a:r>
              <a:rPr lang="en-US" altLang="zh-CN" sz="1600" dirty="0" smtClean="0">
                <a:solidFill>
                  <a:srgbClr val="FF0000"/>
                </a:solidFill>
              </a:rPr>
              <a:t>)         </a:t>
            </a:r>
            <a:r>
              <a:rPr lang="en-US" altLang="zh-CN" sz="1600" dirty="0" smtClean="0"/>
              <a:t>L1L2S1S2(0,0)          L2S2S1L1(NEW,0)</a:t>
            </a:r>
          </a:p>
          <a:p>
            <a:pPr marL="0" indent="0">
              <a:buFont typeface="Arial" pitchFamily="34" charset="0"/>
              <a:buNone/>
            </a:pPr>
            <a:r>
              <a:rPr lang="en-US" altLang="zh-CN" sz="1600" dirty="0" smtClean="0"/>
              <a:t>S1L2S2L1(NEW,NEW)    </a:t>
            </a:r>
            <a:r>
              <a:rPr lang="en-US" altLang="zh-CN" sz="1600" dirty="0" smtClean="0"/>
              <a:t>S2L2L1S1(NEW,0</a:t>
            </a:r>
            <a:r>
              <a:rPr lang="en-US" altLang="zh-CN" sz="1600" dirty="0" smtClean="0"/>
              <a:t>)         L1L2S2S1(0,0)          L2S2L1S1(0,0)</a:t>
            </a:r>
            <a:endParaRPr lang="zh-CN" altLang="en-US" sz="1600" dirty="0" smtClean="0"/>
          </a:p>
        </p:txBody>
      </p:sp>
      <p:sp>
        <p:nvSpPr>
          <p:cNvPr id="4" name="日期占位符 3"/>
          <p:cNvSpPr>
            <a:spLocks noGrp="1"/>
          </p:cNvSpPr>
          <p:nvPr>
            <p:ph type="dt" sz="quarter" idx="10"/>
          </p:nvPr>
        </p:nvSpPr>
        <p:spPr/>
        <p:txBody>
          <a:bodyPr/>
          <a:lstStyle/>
          <a:p>
            <a:pPr>
              <a:defRPr/>
            </a:pPr>
            <a:fld id="{E227EFB6-AFE8-4C1E-9727-768DA2706D04}" type="datetime1">
              <a:rPr lang="zh-CN" altLang="en-US"/>
              <a:pPr>
                <a:defRPr/>
              </a:pPr>
              <a:t>2020/5/6</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24582" name="灯片编号占位符 5"/>
          <p:cNvSpPr>
            <a:spLocks noGrp="1"/>
          </p:cNvSpPr>
          <p:nvPr>
            <p:ph type="sldNum" sz="quarter" idx="12"/>
          </p:nvPr>
        </p:nvSpPr>
        <p:spPr bwMode="auto">
          <a:noFill/>
          <a:ln>
            <a:miter lim="800000"/>
            <a:headEnd/>
            <a:tailEnd/>
          </a:ln>
        </p:spPr>
        <p:txBody>
          <a:bodyPr/>
          <a:lstStyle/>
          <a:p>
            <a:fld id="{2647A595-5A6C-4621-9E37-A7A585CC87F0}" type="slidenum">
              <a:rPr lang="zh-CN" altLang="en-US"/>
              <a:pPr/>
              <a:t>18</a:t>
            </a:fld>
            <a:endParaRPr lang="zh-CN" altLang="en-US"/>
          </a:p>
        </p:txBody>
      </p:sp>
      <p:pic>
        <p:nvPicPr>
          <p:cNvPr id="24583" name="图片 6"/>
          <p:cNvPicPr>
            <a:picLocks noChangeAspect="1"/>
          </p:cNvPicPr>
          <p:nvPr/>
        </p:nvPicPr>
        <p:blipFill>
          <a:blip r:embed="rId2"/>
          <a:srcRect/>
          <a:stretch>
            <a:fillRect/>
          </a:stretch>
        </p:blipFill>
        <p:spPr bwMode="auto">
          <a:xfrm>
            <a:off x="790575" y="1504950"/>
            <a:ext cx="7354888" cy="1454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图片 6"/>
          <p:cNvPicPr>
            <a:picLocks noChangeAspect="1"/>
          </p:cNvPicPr>
          <p:nvPr/>
        </p:nvPicPr>
        <p:blipFill>
          <a:blip r:embed="rId2"/>
          <a:srcRect/>
          <a:stretch>
            <a:fillRect/>
          </a:stretch>
        </p:blipFill>
        <p:spPr bwMode="auto">
          <a:xfrm>
            <a:off x="452438" y="1087438"/>
            <a:ext cx="5818187" cy="5178425"/>
          </a:xfrm>
          <a:prstGeom prst="rect">
            <a:avLst/>
          </a:prstGeom>
          <a:noFill/>
          <a:ln w="9525">
            <a:noFill/>
            <a:miter lim="800000"/>
            <a:headEnd/>
            <a:tailEnd/>
          </a:ln>
        </p:spPr>
      </p:pic>
      <p:sp>
        <p:nvSpPr>
          <p:cNvPr id="25603" name="标题 1"/>
          <p:cNvSpPr>
            <a:spLocks noGrp="1"/>
          </p:cNvSpPr>
          <p:nvPr>
            <p:ph type="title"/>
          </p:nvPr>
        </p:nvSpPr>
        <p:spPr/>
        <p:txBody>
          <a:bodyPr/>
          <a:lstStyle/>
          <a:p>
            <a:r>
              <a:rPr lang="zh-CN" altLang="en-US" sz="4000" dirty="0" smtClean="0"/>
              <a:t>存储一致性</a:t>
            </a:r>
            <a:r>
              <a:rPr lang="en-US" altLang="zh-CN" sz="4000" dirty="0" smtClean="0"/>
              <a:t>(Coherence)</a:t>
            </a:r>
            <a:endParaRPr lang="zh-CN" altLang="en-US" sz="4000" dirty="0" smtClean="0"/>
          </a:p>
        </p:txBody>
      </p:sp>
      <p:sp>
        <p:nvSpPr>
          <p:cNvPr id="4" name="日期占位符 3"/>
          <p:cNvSpPr>
            <a:spLocks noGrp="1"/>
          </p:cNvSpPr>
          <p:nvPr>
            <p:ph type="dt" sz="half" idx="10"/>
          </p:nvPr>
        </p:nvSpPr>
        <p:spPr/>
        <p:txBody>
          <a:bodyPr/>
          <a:lstStyle/>
          <a:p>
            <a:pPr>
              <a:defRPr/>
            </a:pPr>
            <a:fld id="{D91F27FC-279F-45E2-967E-822E6E1105DA}" type="datetime1">
              <a:rPr lang="zh-CN" altLang="en-US"/>
              <a:pPr>
                <a:defRPr/>
              </a:pPr>
              <a:t>2020/5/6</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25607" name="灯片编号占位符 5"/>
          <p:cNvSpPr>
            <a:spLocks noGrp="1"/>
          </p:cNvSpPr>
          <p:nvPr>
            <p:ph type="sldNum" sz="quarter" idx="12"/>
          </p:nvPr>
        </p:nvSpPr>
        <p:spPr bwMode="auto">
          <a:noFill/>
          <a:ln>
            <a:miter lim="800000"/>
            <a:headEnd/>
            <a:tailEnd/>
          </a:ln>
        </p:spPr>
        <p:txBody>
          <a:bodyPr/>
          <a:lstStyle/>
          <a:p>
            <a:fld id="{3FDB006A-5E35-4341-9FA5-D4257A516A34}" type="slidenum">
              <a:rPr lang="zh-CN" altLang="en-US"/>
              <a:pPr/>
              <a:t>19</a:t>
            </a:fld>
            <a:endParaRPr lang="zh-CN" altLang="en-US"/>
          </a:p>
        </p:txBody>
      </p:sp>
      <p:sp>
        <p:nvSpPr>
          <p:cNvPr id="25604" name="内容占位符 2"/>
          <p:cNvSpPr>
            <a:spLocks noGrp="1"/>
          </p:cNvSpPr>
          <p:nvPr>
            <p:ph idx="4294967295"/>
          </p:nvPr>
        </p:nvSpPr>
        <p:spPr>
          <a:xfrm>
            <a:off x="6475413" y="5900738"/>
            <a:ext cx="2668587" cy="365125"/>
          </a:xfrm>
        </p:spPr>
        <p:txBody>
          <a:bodyPr/>
          <a:lstStyle/>
          <a:p>
            <a:pPr marL="0" indent="0">
              <a:buFont typeface="Arial" pitchFamily="34" charset="0"/>
              <a:buNone/>
            </a:pPr>
            <a:r>
              <a:rPr lang="en-US" altLang="zh-CN" sz="1600" smtClean="0"/>
              <a:t>Example of incoherence</a:t>
            </a:r>
            <a:endParaRPr lang="zh-CN" altLang="en-US" sz="1600" smtClean="0"/>
          </a:p>
        </p:txBody>
      </p:sp>
      <p:sp>
        <p:nvSpPr>
          <p:cNvPr id="2" name="椭圆 1"/>
          <p:cNvSpPr/>
          <p:nvPr/>
        </p:nvSpPr>
        <p:spPr>
          <a:xfrm>
            <a:off x="2841625" y="5746750"/>
            <a:ext cx="617538" cy="27622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第</a:t>
            </a:r>
            <a:r>
              <a:rPr lang="en-US" altLang="zh-CN" dirty="0" smtClean="0"/>
              <a:t>7</a:t>
            </a:r>
            <a:r>
              <a:rPr lang="zh-CN" altLang="en-US" dirty="0" smtClean="0"/>
              <a:t>章     多处理器及线程级并行</a:t>
            </a:r>
          </a:p>
        </p:txBody>
      </p:sp>
      <p:sp>
        <p:nvSpPr>
          <p:cNvPr id="5123" name="内容占位符 2"/>
          <p:cNvSpPr>
            <a:spLocks noGrp="1"/>
          </p:cNvSpPr>
          <p:nvPr>
            <p:ph idx="1"/>
          </p:nvPr>
        </p:nvSpPr>
        <p:spPr/>
        <p:txBody>
          <a:bodyPr/>
          <a:lstStyle/>
          <a:p>
            <a:pPr>
              <a:buNone/>
            </a:pPr>
            <a:r>
              <a:rPr lang="en-US" altLang="zh-CN" dirty="0" smtClean="0"/>
              <a:t>7.1 </a:t>
            </a:r>
            <a:r>
              <a:rPr lang="zh-CN" altLang="en-US" dirty="0" smtClean="0"/>
              <a:t>引言</a:t>
            </a:r>
            <a:endParaRPr lang="en-US" altLang="zh-CN" dirty="0" smtClean="0"/>
          </a:p>
          <a:p>
            <a:pPr>
              <a:buNone/>
            </a:pPr>
            <a:r>
              <a:rPr lang="en-US" altLang="zh-CN" dirty="0" smtClean="0"/>
              <a:t>7.2 </a:t>
            </a:r>
            <a:r>
              <a:rPr lang="zh-CN" altLang="en-US" dirty="0" smtClean="0"/>
              <a:t>集中式共享存储器体系结构</a:t>
            </a:r>
            <a:endParaRPr lang="en-US" altLang="zh-CN" dirty="0" smtClean="0"/>
          </a:p>
          <a:p>
            <a:pPr>
              <a:buNone/>
            </a:pPr>
            <a:r>
              <a:rPr lang="en-US" altLang="zh-CN" dirty="0" smtClean="0"/>
              <a:t>7.3 </a:t>
            </a:r>
            <a:r>
              <a:rPr lang="zh-CN" altLang="en-US" dirty="0" smtClean="0"/>
              <a:t>分布式共享存储器体系结构</a:t>
            </a:r>
            <a:endParaRPr lang="en-US" altLang="zh-CN" dirty="0" smtClean="0"/>
          </a:p>
          <a:p>
            <a:pPr>
              <a:buNone/>
            </a:pPr>
            <a:r>
              <a:rPr lang="en-US" altLang="zh-CN" dirty="0" smtClean="0"/>
              <a:t>7.4 </a:t>
            </a:r>
            <a:r>
              <a:rPr lang="zh-CN" altLang="en-US" dirty="0" smtClean="0"/>
              <a:t>存储同一性</a:t>
            </a:r>
            <a:endParaRPr lang="en-US" altLang="zh-CN" dirty="0" smtClean="0"/>
          </a:p>
          <a:p>
            <a:pPr>
              <a:buNone/>
            </a:pPr>
            <a:r>
              <a:rPr lang="en-US" altLang="zh-CN" dirty="0" smtClean="0"/>
              <a:t>7.5 </a:t>
            </a:r>
            <a:r>
              <a:rPr lang="zh-CN" altLang="en-US" dirty="0" smtClean="0"/>
              <a:t>同步与通信</a:t>
            </a:r>
            <a:endParaRPr lang="en-US" altLang="zh-CN" dirty="0" smtClean="0"/>
          </a:p>
          <a:p>
            <a:pPr>
              <a:buNone/>
            </a:pPr>
            <a:endParaRPr lang="en-US" altLang="zh-CN" dirty="0" smtClean="0"/>
          </a:p>
          <a:p>
            <a:pPr>
              <a:buNone/>
            </a:pPr>
            <a:endParaRPr lang="en-US" altLang="zh-CN" dirty="0" smtClean="0"/>
          </a:p>
          <a:p>
            <a:pPr>
              <a:buNone/>
            </a:pPr>
            <a:endParaRPr lang="zh-CN" altLang="en-US" dirty="0" smtClean="0"/>
          </a:p>
        </p:txBody>
      </p:sp>
      <p:sp>
        <p:nvSpPr>
          <p:cNvPr id="4" name="日期占位符 3"/>
          <p:cNvSpPr>
            <a:spLocks noGrp="1"/>
          </p:cNvSpPr>
          <p:nvPr>
            <p:ph type="dt" sz="quarter" idx="10"/>
          </p:nvPr>
        </p:nvSpPr>
        <p:spPr/>
        <p:txBody>
          <a:bodyPr/>
          <a:lstStyle/>
          <a:p>
            <a:fld id="{C85C5DC3-C2CA-4B79-B7E4-61B75D2601FF}" type="datetime1">
              <a:rPr lang="zh-CN" altLang="en-US" smtClean="0"/>
              <a:pPr/>
              <a:t>2020/5/6</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5126" name="灯片编号占位符 9"/>
          <p:cNvSpPr>
            <a:spLocks noGrp="1"/>
          </p:cNvSpPr>
          <p:nvPr>
            <p:ph type="sldNum" sz="quarter" idx="12"/>
          </p:nvPr>
        </p:nvSpPr>
        <p:spPr/>
        <p:txBody>
          <a:bodyPr/>
          <a:lstStyle/>
          <a:p>
            <a:fld id="{C790146B-3BA7-4D0F-BAF5-FFE3C6E0722F}"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问题的解决</a:t>
            </a:r>
          </a:p>
        </p:txBody>
      </p:sp>
      <p:sp>
        <p:nvSpPr>
          <p:cNvPr id="26627" name="内容占位符 2"/>
          <p:cNvSpPr>
            <a:spLocks noGrp="1"/>
          </p:cNvSpPr>
          <p:nvPr>
            <p:ph idx="1"/>
          </p:nvPr>
        </p:nvSpPr>
        <p:spPr/>
        <p:txBody>
          <a:bodyPr/>
          <a:lstStyle/>
          <a:p>
            <a:r>
              <a:rPr lang="zh-CN" altLang="en-US" dirty="0" smtClean="0"/>
              <a:t>并行性不足：</a:t>
            </a:r>
            <a:endParaRPr lang="en-US" altLang="zh-CN" dirty="0" smtClean="0"/>
          </a:p>
          <a:p>
            <a:pPr lvl="1"/>
            <a:r>
              <a:rPr lang="zh-CN" altLang="en-US" dirty="0" smtClean="0"/>
              <a:t>通过采用并行性更好的算法来解决</a:t>
            </a:r>
          </a:p>
          <a:p>
            <a:r>
              <a:rPr lang="zh-CN" altLang="en-US" dirty="0" smtClean="0"/>
              <a:t>远程访问延迟的降低： </a:t>
            </a:r>
            <a:endParaRPr lang="en-US" altLang="zh-CN" dirty="0" smtClean="0"/>
          </a:p>
          <a:p>
            <a:pPr lvl="1"/>
            <a:r>
              <a:rPr lang="zh-CN" altLang="en-US" dirty="0" smtClean="0"/>
              <a:t>靠体系结构支持和编程技术</a:t>
            </a:r>
            <a:endParaRPr lang="en-US" altLang="zh-CN" dirty="0" smtClean="0"/>
          </a:p>
          <a:p>
            <a:r>
              <a:rPr lang="zh-CN" altLang="en-US" dirty="0" smtClean="0"/>
              <a:t>共享存储器访问</a:t>
            </a:r>
            <a:endParaRPr lang="en-US" altLang="zh-CN" dirty="0" smtClean="0"/>
          </a:p>
          <a:p>
            <a:pPr lvl="1"/>
            <a:r>
              <a:rPr lang="zh-CN" altLang="en-US" dirty="0" smtClean="0"/>
              <a:t>一致性协议</a:t>
            </a:r>
            <a:endParaRPr lang="en-US" altLang="zh-CN" dirty="0" smtClean="0"/>
          </a:p>
          <a:p>
            <a:endParaRPr lang="zh-CN" altLang="en-US" dirty="0" smtClean="0"/>
          </a:p>
          <a:p>
            <a:endParaRPr lang="zh-CN" altLang="en-US" dirty="0" smtClean="0"/>
          </a:p>
        </p:txBody>
      </p:sp>
      <p:sp>
        <p:nvSpPr>
          <p:cNvPr id="4" name="日期占位符 3"/>
          <p:cNvSpPr>
            <a:spLocks noGrp="1"/>
          </p:cNvSpPr>
          <p:nvPr>
            <p:ph type="dt" sz="quarter" idx="10"/>
          </p:nvPr>
        </p:nvSpPr>
        <p:spPr/>
        <p:txBody>
          <a:bodyPr/>
          <a:lstStyle/>
          <a:p>
            <a:pPr>
              <a:defRPr/>
            </a:pPr>
            <a:fld id="{A6D55139-923D-4773-AD3A-73B7E434FECB}" type="datetime1">
              <a:rPr lang="zh-CN" altLang="en-US" smtClean="0"/>
              <a:pPr>
                <a:defRPr/>
              </a:pPr>
              <a:t>2020/5/6</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26630" name="灯片编号占位符 8"/>
          <p:cNvSpPr>
            <a:spLocks noGrp="1"/>
          </p:cNvSpPr>
          <p:nvPr>
            <p:ph type="sldNum" sz="quarter" idx="12"/>
          </p:nvPr>
        </p:nvSpPr>
        <p:spPr bwMode="auto">
          <a:noFill/>
          <a:ln>
            <a:miter lim="800000"/>
            <a:headEnd/>
            <a:tailEnd/>
          </a:ln>
        </p:spPr>
        <p:txBody>
          <a:bodyPr/>
          <a:lstStyle/>
          <a:p>
            <a:fld id="{1B6734EF-EB23-4F00-9A75-D60B924A827C}" type="slidenum">
              <a:rPr lang="zh-CN" altLang="en-US"/>
              <a:pPr/>
              <a:t>20</a:t>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smtClean="0"/>
              <a:t>7.2 </a:t>
            </a:r>
            <a:r>
              <a:rPr lang="zh-CN" altLang="en-US" smtClean="0"/>
              <a:t>集中式共享存储器体系结构</a:t>
            </a:r>
          </a:p>
        </p:txBody>
      </p:sp>
      <p:sp>
        <p:nvSpPr>
          <p:cNvPr id="3" name="内容占位符 2"/>
          <p:cNvSpPr>
            <a:spLocks noGrp="1"/>
          </p:cNvSpPr>
          <p:nvPr>
            <p:ph idx="1"/>
          </p:nvPr>
        </p:nvSpPr>
        <p:spPr/>
        <p:txBody>
          <a:bodyPr/>
          <a:lstStyle/>
          <a:p>
            <a:pPr>
              <a:defRPr/>
            </a:pPr>
            <a:r>
              <a:rPr lang="zh-CN" altLang="en-US" dirty="0" smtClean="0"/>
              <a:t>多个处理器共享一个存储器。</a:t>
            </a:r>
          </a:p>
          <a:p>
            <a:pPr>
              <a:defRPr/>
            </a:pPr>
            <a:r>
              <a:rPr lang="zh-CN" altLang="en-US" dirty="0" smtClean="0"/>
              <a:t>当处理器规模较小时，这种机器十分经济。</a:t>
            </a:r>
          </a:p>
          <a:p>
            <a:pPr>
              <a:defRPr/>
            </a:pPr>
            <a:r>
              <a:rPr lang="zh-CN" altLang="en-US" dirty="0" smtClean="0"/>
              <a:t>支持对共享数据和私有数据的</a:t>
            </a:r>
            <a:r>
              <a:rPr lang="en-US" altLang="zh-CN" dirty="0" smtClean="0"/>
              <a:t>Cache</a:t>
            </a:r>
            <a:r>
              <a:rPr lang="zh-CN" altLang="en-US" dirty="0" smtClean="0"/>
              <a:t>缓存。</a:t>
            </a:r>
            <a:endParaRPr lang="en-US" altLang="zh-CN" dirty="0" smtClean="0"/>
          </a:p>
          <a:p>
            <a:pPr lvl="1">
              <a:defRPr/>
            </a:pPr>
            <a:r>
              <a:rPr lang="zh-CN" altLang="en-US" dirty="0" smtClean="0"/>
              <a:t>私有数据供一个单独的处理器使用，而共享数据供多个处理器使用。</a:t>
            </a:r>
          </a:p>
          <a:p>
            <a:pPr>
              <a:defRPr/>
            </a:pPr>
            <a:r>
              <a:rPr lang="zh-CN" altLang="en-US" dirty="0" smtClean="0"/>
              <a:t>共享数据进入</a:t>
            </a:r>
            <a:r>
              <a:rPr lang="en-US" altLang="zh-CN" dirty="0" smtClean="0"/>
              <a:t>Cache</a:t>
            </a:r>
            <a:r>
              <a:rPr lang="zh-CN" altLang="en-US" dirty="0" smtClean="0"/>
              <a:t>产生了一个新的问题：</a:t>
            </a:r>
            <a:endParaRPr lang="en-US" altLang="zh-CN" dirty="0" smtClean="0"/>
          </a:p>
          <a:p>
            <a:pPr marL="0" indent="0">
              <a:buFont typeface="Arial" pitchFamily="34" charset="0"/>
              <a:buNone/>
              <a:defRPr/>
            </a:pPr>
            <a:r>
              <a:rPr lang="zh-CN" altLang="en-US" dirty="0" smtClean="0"/>
              <a:t> </a:t>
            </a:r>
            <a:endParaRPr lang="en-US" altLang="zh-CN" dirty="0" smtClean="0"/>
          </a:p>
          <a:p>
            <a:pPr marL="0" indent="0">
              <a:buFont typeface="Arial" pitchFamily="34" charset="0"/>
              <a:buNone/>
              <a:defRPr/>
            </a:pPr>
            <a:r>
              <a:rPr lang="en-US" altLang="zh-CN" dirty="0"/>
              <a:t> </a:t>
            </a:r>
            <a:r>
              <a:rPr lang="en-US" altLang="zh-CN" dirty="0" smtClean="0"/>
              <a:t>            </a:t>
            </a:r>
            <a:r>
              <a:rPr lang="en-US" altLang="zh-CN" dirty="0" smtClean="0">
                <a:solidFill>
                  <a:srgbClr val="FF0000"/>
                </a:solidFill>
              </a:rPr>
              <a:t>Cache</a:t>
            </a:r>
            <a:r>
              <a:rPr lang="zh-CN" altLang="en-US" dirty="0" smtClean="0">
                <a:solidFill>
                  <a:srgbClr val="FF0000"/>
                </a:solidFill>
              </a:rPr>
              <a:t>的一致性问题</a:t>
            </a:r>
            <a:endParaRPr lang="zh-CN" altLang="en-US" dirty="0">
              <a:solidFill>
                <a:srgbClr val="FF0000"/>
              </a:solidFill>
            </a:endParaRPr>
          </a:p>
        </p:txBody>
      </p:sp>
      <p:sp>
        <p:nvSpPr>
          <p:cNvPr id="4" name="日期占位符 3"/>
          <p:cNvSpPr>
            <a:spLocks noGrp="1"/>
          </p:cNvSpPr>
          <p:nvPr>
            <p:ph type="dt" sz="quarter" idx="10"/>
          </p:nvPr>
        </p:nvSpPr>
        <p:spPr/>
        <p:txBody>
          <a:bodyPr/>
          <a:lstStyle/>
          <a:p>
            <a:pPr>
              <a:defRPr/>
            </a:pPr>
            <a:fld id="{0CA6E6AC-DB86-4B74-98A6-0035E5BD899D}" type="datetime1">
              <a:rPr lang="zh-CN" altLang="en-US"/>
              <a:pPr>
                <a:defRPr/>
              </a:pPr>
              <a:t>2020/5/6</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28678" name="灯片编号占位符 1"/>
          <p:cNvSpPr>
            <a:spLocks noGrp="1"/>
          </p:cNvSpPr>
          <p:nvPr>
            <p:ph type="sldNum" sz="quarter" idx="12"/>
          </p:nvPr>
        </p:nvSpPr>
        <p:spPr bwMode="auto">
          <a:noFill/>
          <a:ln>
            <a:miter lim="800000"/>
            <a:headEnd/>
            <a:tailEnd/>
          </a:ln>
        </p:spPr>
        <p:txBody>
          <a:bodyPr/>
          <a:lstStyle/>
          <a:p>
            <a:fld id="{F9D13CB9-011D-47C8-A1AA-2E5122F2D837}" type="slidenum">
              <a:rPr lang="zh-CN" altLang="en-US"/>
              <a:pPr/>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smtClean="0"/>
              <a:t>1、</a:t>
            </a:r>
            <a:r>
              <a:rPr lang="zh-CN" altLang="en-US" smtClean="0"/>
              <a:t>多处理机的一致性</a:t>
            </a:r>
          </a:p>
        </p:txBody>
      </p:sp>
      <p:sp>
        <p:nvSpPr>
          <p:cNvPr id="3" name="内容占位符 2"/>
          <p:cNvSpPr>
            <a:spLocks noGrp="1"/>
          </p:cNvSpPr>
          <p:nvPr>
            <p:ph idx="1"/>
          </p:nvPr>
        </p:nvSpPr>
        <p:spPr/>
        <p:txBody>
          <a:bodyPr/>
          <a:lstStyle/>
          <a:p>
            <a:pPr marL="0" indent="0">
              <a:buFont typeface="Arial" pitchFamily="34" charset="0"/>
              <a:buNone/>
              <a:defRPr/>
            </a:pPr>
            <a:r>
              <a:rPr lang="zh-CN" altLang="en-US" dirty="0" smtClean="0"/>
              <a:t>不一致产生的原因（</a:t>
            </a:r>
            <a:r>
              <a:rPr lang="en-US" altLang="zh-CN" dirty="0" smtClean="0"/>
              <a:t>Cache</a:t>
            </a:r>
            <a:r>
              <a:rPr lang="zh-CN" altLang="en-US" dirty="0" smtClean="0"/>
              <a:t>一致性问题）</a:t>
            </a:r>
            <a:endParaRPr lang="en-US" altLang="zh-CN" dirty="0" smtClean="0"/>
          </a:p>
          <a:p>
            <a:pPr>
              <a:defRPr/>
            </a:pPr>
            <a:r>
              <a:rPr lang="en-US" altLang="zh-CN" dirty="0" smtClean="0"/>
              <a:t>I</a:t>
            </a:r>
            <a:r>
              <a:rPr lang="zh-CN" altLang="en-US" dirty="0" smtClean="0"/>
              <a:t>／</a:t>
            </a:r>
            <a:r>
              <a:rPr lang="en-US" altLang="zh-CN" dirty="0" smtClean="0"/>
              <a:t>O</a:t>
            </a:r>
            <a:r>
              <a:rPr lang="zh-CN" altLang="en-US" dirty="0" smtClean="0"/>
              <a:t>操作</a:t>
            </a:r>
            <a:endParaRPr lang="en-US" altLang="zh-CN" dirty="0" smtClean="0"/>
          </a:p>
          <a:p>
            <a:pPr lvl="1">
              <a:defRPr/>
            </a:pPr>
            <a:r>
              <a:rPr lang="en-US" altLang="zh-CN" dirty="0" smtClean="0"/>
              <a:t>Cache</a:t>
            </a:r>
            <a:r>
              <a:rPr lang="zh-CN" altLang="en-US" dirty="0" smtClean="0"/>
              <a:t>中的内容可能与由</a:t>
            </a:r>
            <a:r>
              <a:rPr lang="en-US" altLang="zh-CN" dirty="0" smtClean="0"/>
              <a:t>I</a:t>
            </a:r>
            <a:r>
              <a:rPr lang="zh-CN" altLang="en-US" dirty="0" smtClean="0"/>
              <a:t>／</a:t>
            </a:r>
            <a:r>
              <a:rPr lang="en-US" altLang="zh-CN" dirty="0" smtClean="0"/>
              <a:t>O</a:t>
            </a:r>
            <a:r>
              <a:rPr lang="zh-CN" altLang="en-US" dirty="0" smtClean="0"/>
              <a:t>子系统输入输出形成的存储器对应部分的内容不同。</a:t>
            </a:r>
            <a:endParaRPr lang="en-US" altLang="zh-CN" dirty="0" smtClean="0"/>
          </a:p>
          <a:p>
            <a:pPr>
              <a:defRPr/>
            </a:pPr>
            <a:r>
              <a:rPr lang="zh-CN" altLang="en-US" dirty="0" smtClean="0"/>
              <a:t>共享数据</a:t>
            </a:r>
            <a:endParaRPr lang="en-US" altLang="zh-CN" dirty="0" smtClean="0"/>
          </a:p>
          <a:p>
            <a:pPr lvl="1">
              <a:defRPr/>
            </a:pPr>
            <a:r>
              <a:rPr lang="zh-CN" altLang="en-US" dirty="0" smtClean="0"/>
              <a:t>不同处理器的</a:t>
            </a:r>
            <a:r>
              <a:rPr lang="en-US" altLang="zh-CN" dirty="0" smtClean="0"/>
              <a:t>Cache</a:t>
            </a:r>
            <a:r>
              <a:rPr lang="zh-CN" altLang="en-US" dirty="0" smtClean="0"/>
              <a:t>都保存有对应存储器单元的内容</a:t>
            </a:r>
          </a:p>
        </p:txBody>
      </p:sp>
      <p:sp>
        <p:nvSpPr>
          <p:cNvPr id="4" name="日期占位符 3"/>
          <p:cNvSpPr>
            <a:spLocks noGrp="1"/>
          </p:cNvSpPr>
          <p:nvPr>
            <p:ph type="dt" sz="quarter" idx="10"/>
          </p:nvPr>
        </p:nvSpPr>
        <p:spPr/>
        <p:txBody>
          <a:bodyPr/>
          <a:lstStyle/>
          <a:p>
            <a:pPr>
              <a:defRPr/>
            </a:pPr>
            <a:fld id="{6CC7213F-B1F6-470F-9A5E-A416F1176CF8}" type="datetime1">
              <a:rPr lang="zh-CN" altLang="en-US"/>
              <a:pPr>
                <a:defRPr/>
              </a:pPr>
              <a:t>2020/5/6</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29702" name="灯片编号占位符 1"/>
          <p:cNvSpPr>
            <a:spLocks noGrp="1"/>
          </p:cNvSpPr>
          <p:nvPr>
            <p:ph type="sldNum" sz="quarter" idx="12"/>
          </p:nvPr>
        </p:nvSpPr>
        <p:spPr bwMode="auto">
          <a:noFill/>
          <a:ln>
            <a:miter lim="800000"/>
            <a:headEnd/>
            <a:tailEnd/>
          </a:ln>
        </p:spPr>
        <p:txBody>
          <a:bodyPr/>
          <a:lstStyle/>
          <a:p>
            <a:fld id="{B02B534E-6C6C-46A8-9E71-610B3E349AFB}" type="slidenum">
              <a:rPr lang="zh-CN" altLang="en-US"/>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dirty="0" smtClean="0"/>
              <a:t>Problems with Parallel I/O</a:t>
            </a:r>
          </a:p>
        </p:txBody>
      </p:sp>
      <p:sp>
        <p:nvSpPr>
          <p:cNvPr id="2" name="日期占位符 1"/>
          <p:cNvSpPr>
            <a:spLocks noGrp="1"/>
          </p:cNvSpPr>
          <p:nvPr>
            <p:ph type="dt" sz="half" idx="10"/>
          </p:nvPr>
        </p:nvSpPr>
        <p:spPr/>
        <p:txBody>
          <a:bodyPr/>
          <a:lstStyle/>
          <a:p>
            <a:pPr>
              <a:defRPr/>
            </a:pPr>
            <a:fld id="{E6D5A7AC-36AA-4B72-B63C-A95120C8470B}" type="datetime1">
              <a:rPr lang="zh-CN" altLang="en-US"/>
              <a:pPr>
                <a:defRPr/>
              </a:pPr>
              <a:t>2020/5/6</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sp>
        <p:nvSpPr>
          <p:cNvPr id="30729" name="灯片编号占位符 3"/>
          <p:cNvSpPr>
            <a:spLocks noGrp="1"/>
          </p:cNvSpPr>
          <p:nvPr>
            <p:ph type="sldNum" sz="quarter" idx="12"/>
          </p:nvPr>
        </p:nvSpPr>
        <p:spPr bwMode="auto">
          <a:noFill/>
          <a:ln>
            <a:miter lim="800000"/>
            <a:headEnd/>
            <a:tailEnd/>
          </a:ln>
        </p:spPr>
        <p:txBody>
          <a:bodyPr/>
          <a:lstStyle/>
          <a:p>
            <a:fld id="{BDD3680E-46CA-4750-8281-45DD9268BD86}" type="slidenum">
              <a:rPr lang="zh-CN" altLang="en-US"/>
              <a:pPr/>
              <a:t>23</a:t>
            </a:fld>
            <a:endParaRPr lang="zh-CN" altLang="en-US"/>
          </a:p>
        </p:txBody>
      </p:sp>
      <p:sp>
        <p:nvSpPr>
          <p:cNvPr id="30723" name="内容占位符 16"/>
          <p:cNvSpPr>
            <a:spLocks noGrp="1"/>
          </p:cNvSpPr>
          <p:nvPr>
            <p:ph idx="4294967295"/>
          </p:nvPr>
        </p:nvSpPr>
        <p:spPr>
          <a:xfrm>
            <a:off x="1257300" y="4583113"/>
            <a:ext cx="7886700" cy="2003425"/>
          </a:xfrm>
        </p:spPr>
        <p:txBody>
          <a:bodyPr/>
          <a:lstStyle/>
          <a:p>
            <a:pPr eaLnBrk="1" hangingPunct="1">
              <a:lnSpc>
                <a:spcPct val="100000"/>
              </a:lnSpc>
              <a:spcBef>
                <a:spcPct val="0"/>
              </a:spcBef>
              <a:buFontTx/>
              <a:buNone/>
            </a:pPr>
            <a:r>
              <a:rPr lang="en-US" altLang="zh-CN" sz="2400" dirty="0" smtClean="0">
                <a:solidFill>
                  <a:srgbClr val="56127A"/>
                </a:solidFill>
                <a:latin typeface="Verdana" pitchFamily="34" charset="0"/>
                <a:ea typeface="宋体" pitchFamily="2" charset="-122"/>
              </a:rPr>
              <a:t>Memory      Disk: </a:t>
            </a:r>
            <a:r>
              <a:rPr lang="zh-CN" altLang="en-US" sz="2400" dirty="0" smtClean="0">
                <a:solidFill>
                  <a:srgbClr val="56127A"/>
                </a:solidFill>
                <a:latin typeface="Verdana" pitchFamily="34" charset="0"/>
                <a:ea typeface="宋体" pitchFamily="2" charset="-122"/>
              </a:rPr>
              <a:t>如果</a:t>
            </a:r>
            <a:r>
              <a:rPr lang="en-US" altLang="zh-CN" sz="2400" dirty="0" smtClean="0">
                <a:solidFill>
                  <a:srgbClr val="56127A"/>
                </a:solidFill>
                <a:latin typeface="Verdana" pitchFamily="34" charset="0"/>
                <a:ea typeface="宋体" pitchFamily="2" charset="-122"/>
              </a:rPr>
              <a:t>cache</a:t>
            </a:r>
            <a:r>
              <a:rPr lang="zh-CN" altLang="en-US" sz="2400" dirty="0" smtClean="0">
                <a:solidFill>
                  <a:srgbClr val="56127A"/>
                </a:solidFill>
                <a:latin typeface="Verdana" pitchFamily="34" charset="0"/>
                <a:ea typeface="宋体" pitchFamily="2" charset="-122"/>
              </a:rPr>
              <a:t>的数据被修改过，而没有写回，存储器是陈旧数据</a:t>
            </a:r>
            <a:endParaRPr lang="en-US" altLang="zh-CN" sz="2400" dirty="0" smtClean="0">
              <a:solidFill>
                <a:srgbClr val="56127A"/>
              </a:solidFill>
              <a:latin typeface="Verdana" pitchFamily="34" charset="0"/>
              <a:ea typeface="宋体" pitchFamily="2" charset="-122"/>
            </a:endParaRPr>
          </a:p>
          <a:p>
            <a:pPr eaLnBrk="1" hangingPunct="1">
              <a:lnSpc>
                <a:spcPct val="100000"/>
              </a:lnSpc>
              <a:spcBef>
                <a:spcPct val="0"/>
              </a:spcBef>
              <a:buFontTx/>
              <a:buNone/>
            </a:pPr>
            <a:r>
              <a:rPr lang="en-US" altLang="zh-CN" sz="2400" dirty="0" smtClean="0">
                <a:solidFill>
                  <a:srgbClr val="56127A"/>
                </a:solidFill>
                <a:latin typeface="Verdana" pitchFamily="34" charset="0"/>
                <a:ea typeface="宋体" pitchFamily="2" charset="-122"/>
              </a:rPr>
              <a:t>Disk     Memory:  Cache</a:t>
            </a:r>
            <a:r>
              <a:rPr lang="zh-CN" altLang="en-US" sz="2400" dirty="0" smtClean="0">
                <a:solidFill>
                  <a:srgbClr val="56127A"/>
                </a:solidFill>
                <a:latin typeface="Verdana" pitchFamily="34" charset="0"/>
                <a:ea typeface="宋体" pitchFamily="2" charset="-122"/>
              </a:rPr>
              <a:t>中的数据是陈旧数据，它并不知道这次存储器写操作</a:t>
            </a:r>
            <a:endParaRPr lang="en-US" altLang="zh-CN" sz="2400" u="sng" dirty="0" smtClean="0">
              <a:solidFill>
                <a:srgbClr val="56127A"/>
              </a:solidFill>
              <a:latin typeface="Verdana" pitchFamily="34" charset="0"/>
              <a:ea typeface="宋体" pitchFamily="2" charset="-122"/>
            </a:endParaRPr>
          </a:p>
          <a:p>
            <a:endParaRPr lang="zh-CN" altLang="en-US" sz="2400" dirty="0" smtClean="0"/>
          </a:p>
        </p:txBody>
      </p:sp>
      <p:grpSp>
        <p:nvGrpSpPr>
          <p:cNvPr id="4" name="Group 4"/>
          <p:cNvGrpSpPr>
            <a:grpSpLocks/>
          </p:cNvGrpSpPr>
          <p:nvPr/>
        </p:nvGrpSpPr>
        <p:grpSpPr bwMode="auto">
          <a:xfrm>
            <a:off x="1555750" y="1136650"/>
            <a:ext cx="6769100" cy="3494088"/>
            <a:chOff x="680" y="911"/>
            <a:chExt cx="4264" cy="2201"/>
          </a:xfrm>
        </p:grpSpPr>
        <p:sp>
          <p:nvSpPr>
            <p:cNvPr id="30730" name="Rectangle 5"/>
            <p:cNvSpPr>
              <a:spLocks noChangeArrowheads="1"/>
            </p:cNvSpPr>
            <p:nvPr/>
          </p:nvSpPr>
          <p:spPr bwMode="auto">
            <a:xfrm>
              <a:off x="4350" y="2699"/>
              <a:ext cx="583" cy="250"/>
            </a:xfrm>
            <a:prstGeom prst="rect">
              <a:avLst/>
            </a:prstGeom>
            <a:noFill/>
            <a:ln w="9525">
              <a:noFill/>
              <a:miter lim="800000"/>
              <a:headEnd/>
              <a:tailEnd/>
            </a:ln>
          </p:spPr>
          <p:txBody>
            <a:bodyPr wrap="none" lIns="92075" tIns="46038" rIns="92075" bIns="46038">
              <a:spAutoFit/>
            </a:bodyPr>
            <a:lstStyle/>
            <a:p>
              <a:pPr eaLnBrk="1" hangingPunct="1"/>
              <a:r>
                <a:rPr lang="en-US" altLang="zh-CN" sz="2000">
                  <a:latin typeface="Verdana" pitchFamily="34" charset="0"/>
                </a:rPr>
                <a:t> DISK</a:t>
              </a:r>
            </a:p>
          </p:txBody>
        </p:sp>
        <p:sp>
          <p:nvSpPr>
            <p:cNvPr id="30731" name="Rectangle 6"/>
            <p:cNvSpPr>
              <a:spLocks noChangeArrowheads="1"/>
            </p:cNvSpPr>
            <p:nvPr/>
          </p:nvSpPr>
          <p:spPr bwMode="auto">
            <a:xfrm>
              <a:off x="2830" y="2366"/>
              <a:ext cx="551" cy="288"/>
            </a:xfrm>
            <a:prstGeom prst="rect">
              <a:avLst/>
            </a:prstGeom>
            <a:noFill/>
            <a:ln w="9525">
              <a:noFill/>
              <a:miter lim="800000"/>
              <a:headEnd/>
              <a:tailEnd/>
            </a:ln>
          </p:spPr>
          <p:txBody>
            <a:bodyPr wrap="none" lIns="92075" tIns="46038" rIns="92075" bIns="46038">
              <a:spAutoFit/>
            </a:bodyPr>
            <a:lstStyle/>
            <a:p>
              <a:pPr eaLnBrk="1" hangingPunct="1"/>
              <a:r>
                <a:rPr lang="en-US" altLang="zh-CN" sz="2400">
                  <a:latin typeface="Verdana" pitchFamily="34" charset="0"/>
                </a:rPr>
                <a:t> </a:t>
              </a:r>
              <a:r>
                <a:rPr lang="en-US" altLang="zh-CN" sz="2000">
                  <a:latin typeface="Verdana" pitchFamily="34" charset="0"/>
                </a:rPr>
                <a:t>DMA</a:t>
              </a:r>
            </a:p>
          </p:txBody>
        </p:sp>
        <p:sp>
          <p:nvSpPr>
            <p:cNvPr id="30732" name="Rectangle 7"/>
            <p:cNvSpPr>
              <a:spLocks noChangeArrowheads="1"/>
            </p:cNvSpPr>
            <p:nvPr/>
          </p:nvSpPr>
          <p:spPr bwMode="auto">
            <a:xfrm>
              <a:off x="3630" y="1067"/>
              <a:ext cx="762" cy="442"/>
            </a:xfrm>
            <a:prstGeom prst="rect">
              <a:avLst/>
            </a:prstGeom>
            <a:noFill/>
            <a:ln w="9525">
              <a:noFill/>
              <a:miter lim="800000"/>
              <a:headEnd/>
              <a:tailEnd/>
            </a:ln>
          </p:spPr>
          <p:txBody>
            <a:bodyPr wrap="none" lIns="92075" tIns="46038" rIns="92075" bIns="46038">
              <a:spAutoFit/>
            </a:bodyPr>
            <a:lstStyle/>
            <a:p>
              <a:pPr eaLnBrk="1" hangingPunct="1"/>
              <a:r>
                <a:rPr lang="en-US" altLang="zh-CN" sz="2000">
                  <a:latin typeface="Verdana" pitchFamily="34" charset="0"/>
                </a:rPr>
                <a:t>Physical</a:t>
              </a:r>
            </a:p>
            <a:p>
              <a:pPr eaLnBrk="1" hangingPunct="1"/>
              <a:r>
                <a:rPr lang="en-US" altLang="zh-CN" sz="2000">
                  <a:latin typeface="Verdana" pitchFamily="34" charset="0"/>
                </a:rPr>
                <a:t>Memory</a:t>
              </a:r>
            </a:p>
          </p:txBody>
        </p:sp>
        <p:sp>
          <p:nvSpPr>
            <p:cNvPr id="30733" name="Rectangle 8"/>
            <p:cNvSpPr>
              <a:spLocks noChangeArrowheads="1"/>
            </p:cNvSpPr>
            <p:nvPr/>
          </p:nvSpPr>
          <p:spPr bwMode="auto">
            <a:xfrm>
              <a:off x="680" y="1400"/>
              <a:ext cx="560" cy="656"/>
            </a:xfrm>
            <a:prstGeom prst="rect">
              <a:avLst/>
            </a:prstGeom>
            <a:noFill/>
            <a:ln w="25400">
              <a:solidFill>
                <a:schemeClr val="tx1"/>
              </a:solidFill>
              <a:miter lim="800000"/>
              <a:headEnd/>
              <a:tailEnd/>
            </a:ln>
          </p:spPr>
          <p:txBody>
            <a:bodyPr wrap="none" anchor="ctr"/>
            <a:lstStyle/>
            <a:p>
              <a:pPr eaLnBrk="1" hangingPunct="1"/>
              <a:endParaRPr lang="en-US" altLang="zh-CN"/>
            </a:p>
          </p:txBody>
        </p:sp>
        <p:sp>
          <p:nvSpPr>
            <p:cNvPr id="30734" name="Rectangle 9"/>
            <p:cNvSpPr>
              <a:spLocks noChangeArrowheads="1"/>
            </p:cNvSpPr>
            <p:nvPr/>
          </p:nvSpPr>
          <p:spPr bwMode="auto">
            <a:xfrm>
              <a:off x="702" y="1596"/>
              <a:ext cx="519" cy="250"/>
            </a:xfrm>
            <a:prstGeom prst="rect">
              <a:avLst/>
            </a:prstGeom>
            <a:noFill/>
            <a:ln w="9525">
              <a:noFill/>
              <a:miter lim="800000"/>
              <a:headEnd/>
              <a:tailEnd/>
            </a:ln>
          </p:spPr>
          <p:txBody>
            <a:bodyPr wrap="none" lIns="92075" tIns="46038" rIns="92075" bIns="46038">
              <a:spAutoFit/>
            </a:bodyPr>
            <a:lstStyle/>
            <a:p>
              <a:pPr eaLnBrk="1" hangingPunct="1"/>
              <a:r>
                <a:rPr lang="en-US" altLang="zh-CN" sz="2000">
                  <a:latin typeface="Verdana" pitchFamily="34" charset="0"/>
                </a:rPr>
                <a:t>Proc.</a:t>
              </a:r>
              <a:endParaRPr lang="en-US" altLang="zh-CN" sz="2400">
                <a:latin typeface="Verdana" pitchFamily="34" charset="0"/>
              </a:endParaRPr>
            </a:p>
          </p:txBody>
        </p:sp>
        <p:sp>
          <p:nvSpPr>
            <p:cNvPr id="30735" name="Oval 10"/>
            <p:cNvSpPr>
              <a:spLocks noChangeArrowheads="1"/>
            </p:cNvSpPr>
            <p:nvPr/>
          </p:nvSpPr>
          <p:spPr bwMode="auto">
            <a:xfrm>
              <a:off x="4376" y="2936"/>
              <a:ext cx="560" cy="176"/>
            </a:xfrm>
            <a:prstGeom prst="ellipse">
              <a:avLst/>
            </a:prstGeom>
            <a:solidFill>
              <a:schemeClr val="bg1"/>
            </a:solidFill>
            <a:ln w="25400">
              <a:solidFill>
                <a:schemeClr val="tx1"/>
              </a:solidFill>
              <a:round/>
              <a:headEnd/>
              <a:tailEnd/>
            </a:ln>
          </p:spPr>
          <p:txBody>
            <a:bodyPr wrap="none" anchor="ctr"/>
            <a:lstStyle/>
            <a:p>
              <a:pPr eaLnBrk="1" hangingPunct="1"/>
              <a:endParaRPr lang="en-US" altLang="zh-CN"/>
            </a:p>
          </p:txBody>
        </p:sp>
        <p:sp>
          <p:nvSpPr>
            <p:cNvPr id="30736" name="Oval 11"/>
            <p:cNvSpPr>
              <a:spLocks noChangeArrowheads="1"/>
            </p:cNvSpPr>
            <p:nvPr/>
          </p:nvSpPr>
          <p:spPr bwMode="auto">
            <a:xfrm>
              <a:off x="4376" y="2120"/>
              <a:ext cx="560" cy="176"/>
            </a:xfrm>
            <a:prstGeom prst="ellipse">
              <a:avLst/>
            </a:prstGeom>
            <a:solidFill>
              <a:schemeClr val="bg1"/>
            </a:solidFill>
            <a:ln w="25400">
              <a:solidFill>
                <a:schemeClr val="tx1"/>
              </a:solidFill>
              <a:round/>
              <a:headEnd/>
              <a:tailEnd/>
            </a:ln>
          </p:spPr>
          <p:txBody>
            <a:bodyPr wrap="none" anchor="ctr"/>
            <a:lstStyle/>
            <a:p>
              <a:pPr eaLnBrk="1" hangingPunct="1"/>
              <a:endParaRPr lang="en-US" altLang="zh-CN"/>
            </a:p>
          </p:txBody>
        </p:sp>
        <p:sp>
          <p:nvSpPr>
            <p:cNvPr id="30737" name="Line 12"/>
            <p:cNvSpPr>
              <a:spLocks noChangeShapeType="1"/>
            </p:cNvSpPr>
            <p:nvPr/>
          </p:nvSpPr>
          <p:spPr bwMode="auto">
            <a:xfrm>
              <a:off x="4368" y="2208"/>
              <a:ext cx="0" cy="816"/>
            </a:xfrm>
            <a:prstGeom prst="line">
              <a:avLst/>
            </a:prstGeom>
            <a:noFill/>
            <a:ln w="25400">
              <a:solidFill>
                <a:schemeClr val="tx1"/>
              </a:solidFill>
              <a:round/>
              <a:headEnd type="none" w="sm" len="sm"/>
              <a:tailEnd type="none" w="sm" len="sm"/>
            </a:ln>
          </p:spPr>
          <p:txBody>
            <a:bodyPr wrap="none" anchor="ctr"/>
            <a:lstStyle/>
            <a:p>
              <a:endParaRPr lang="zh-CN" altLang="en-US"/>
            </a:p>
          </p:txBody>
        </p:sp>
        <p:sp>
          <p:nvSpPr>
            <p:cNvPr id="30738" name="Line 13"/>
            <p:cNvSpPr>
              <a:spLocks noChangeShapeType="1"/>
            </p:cNvSpPr>
            <p:nvPr/>
          </p:nvSpPr>
          <p:spPr bwMode="auto">
            <a:xfrm>
              <a:off x="4944" y="2208"/>
              <a:ext cx="0" cy="816"/>
            </a:xfrm>
            <a:prstGeom prst="line">
              <a:avLst/>
            </a:prstGeom>
            <a:noFill/>
            <a:ln w="25400">
              <a:solidFill>
                <a:schemeClr val="tx1"/>
              </a:solidFill>
              <a:round/>
              <a:headEnd type="none" w="sm" len="sm"/>
              <a:tailEnd type="none" w="sm" len="sm"/>
            </a:ln>
          </p:spPr>
          <p:txBody>
            <a:bodyPr wrap="none" anchor="ctr"/>
            <a:lstStyle/>
            <a:p>
              <a:endParaRPr lang="zh-CN" altLang="en-US"/>
            </a:p>
          </p:txBody>
        </p:sp>
        <p:sp>
          <p:nvSpPr>
            <p:cNvPr id="30739" name="Rectangle 14"/>
            <p:cNvSpPr>
              <a:spLocks noChangeArrowheads="1"/>
            </p:cNvSpPr>
            <p:nvPr/>
          </p:nvSpPr>
          <p:spPr bwMode="auto">
            <a:xfrm>
              <a:off x="3656" y="1016"/>
              <a:ext cx="752" cy="944"/>
            </a:xfrm>
            <a:prstGeom prst="rect">
              <a:avLst/>
            </a:prstGeom>
            <a:noFill/>
            <a:ln w="25400">
              <a:solidFill>
                <a:schemeClr val="tx1"/>
              </a:solidFill>
              <a:miter lim="800000"/>
              <a:headEnd/>
              <a:tailEnd/>
            </a:ln>
          </p:spPr>
          <p:txBody>
            <a:bodyPr wrap="none" anchor="ctr"/>
            <a:lstStyle/>
            <a:p>
              <a:pPr eaLnBrk="1" hangingPunct="1"/>
              <a:endParaRPr lang="en-US" altLang="zh-CN"/>
            </a:p>
          </p:txBody>
        </p:sp>
        <p:sp>
          <p:nvSpPr>
            <p:cNvPr id="30740" name="Rectangle 15"/>
            <p:cNvSpPr>
              <a:spLocks noChangeArrowheads="1"/>
            </p:cNvSpPr>
            <p:nvPr/>
          </p:nvSpPr>
          <p:spPr bwMode="auto">
            <a:xfrm>
              <a:off x="2840" y="2312"/>
              <a:ext cx="608" cy="416"/>
            </a:xfrm>
            <a:prstGeom prst="rect">
              <a:avLst/>
            </a:prstGeom>
            <a:noFill/>
            <a:ln w="25400">
              <a:solidFill>
                <a:schemeClr val="tx1"/>
              </a:solidFill>
              <a:miter lim="800000"/>
              <a:headEnd/>
              <a:tailEnd/>
            </a:ln>
          </p:spPr>
          <p:txBody>
            <a:bodyPr wrap="none" anchor="ctr"/>
            <a:lstStyle/>
            <a:p>
              <a:pPr eaLnBrk="1" hangingPunct="1"/>
              <a:endParaRPr lang="en-US" altLang="zh-CN"/>
            </a:p>
          </p:txBody>
        </p:sp>
        <p:sp>
          <p:nvSpPr>
            <p:cNvPr id="30741" name="Rectangle 16"/>
            <p:cNvSpPr>
              <a:spLocks noChangeArrowheads="1"/>
            </p:cNvSpPr>
            <p:nvPr/>
          </p:nvSpPr>
          <p:spPr bwMode="auto">
            <a:xfrm>
              <a:off x="1784" y="1304"/>
              <a:ext cx="656" cy="752"/>
            </a:xfrm>
            <a:prstGeom prst="rect">
              <a:avLst/>
            </a:prstGeom>
            <a:noFill/>
            <a:ln w="25400">
              <a:solidFill>
                <a:schemeClr val="tx1"/>
              </a:solidFill>
              <a:miter lim="800000"/>
              <a:headEnd/>
              <a:tailEnd/>
            </a:ln>
          </p:spPr>
          <p:txBody>
            <a:bodyPr wrap="none" anchor="ctr"/>
            <a:lstStyle/>
            <a:p>
              <a:pPr eaLnBrk="1" hangingPunct="1"/>
              <a:endParaRPr lang="en-US" altLang="zh-CN"/>
            </a:p>
          </p:txBody>
        </p:sp>
        <p:sp>
          <p:nvSpPr>
            <p:cNvPr id="30742" name="Line 17"/>
            <p:cNvSpPr>
              <a:spLocks noChangeShapeType="1"/>
            </p:cNvSpPr>
            <p:nvPr/>
          </p:nvSpPr>
          <p:spPr bwMode="auto">
            <a:xfrm>
              <a:off x="3456" y="2496"/>
              <a:ext cx="912" cy="0"/>
            </a:xfrm>
            <a:prstGeom prst="line">
              <a:avLst/>
            </a:prstGeom>
            <a:noFill/>
            <a:ln w="38100" cmpd="dbl">
              <a:solidFill>
                <a:schemeClr val="tx1"/>
              </a:solidFill>
              <a:round/>
              <a:headEnd type="none" w="sm" len="sm"/>
              <a:tailEnd type="none" w="sm" len="sm"/>
            </a:ln>
          </p:spPr>
          <p:txBody>
            <a:bodyPr wrap="none" anchor="ctr"/>
            <a:lstStyle/>
            <a:p>
              <a:endParaRPr lang="zh-CN" altLang="en-US"/>
            </a:p>
          </p:txBody>
        </p:sp>
        <p:sp>
          <p:nvSpPr>
            <p:cNvPr id="30743" name="Rectangle 18"/>
            <p:cNvSpPr>
              <a:spLocks noChangeArrowheads="1"/>
            </p:cNvSpPr>
            <p:nvPr/>
          </p:nvSpPr>
          <p:spPr bwMode="auto">
            <a:xfrm>
              <a:off x="1810" y="1750"/>
              <a:ext cx="604" cy="250"/>
            </a:xfrm>
            <a:prstGeom prst="rect">
              <a:avLst/>
            </a:prstGeom>
            <a:noFill/>
            <a:ln w="9525">
              <a:noFill/>
              <a:miter lim="800000"/>
              <a:headEnd/>
              <a:tailEnd/>
            </a:ln>
          </p:spPr>
          <p:txBody>
            <a:bodyPr wrap="none" lIns="92075" tIns="46038" rIns="92075" bIns="46038">
              <a:spAutoFit/>
            </a:bodyPr>
            <a:lstStyle/>
            <a:p>
              <a:pPr eaLnBrk="1" hangingPunct="1"/>
              <a:r>
                <a:rPr lang="en-US" altLang="zh-CN" sz="2000" dirty="0">
                  <a:latin typeface="Verdana" pitchFamily="34" charset="0"/>
                </a:rPr>
                <a:t>Cache</a:t>
              </a:r>
            </a:p>
          </p:txBody>
        </p:sp>
        <p:sp>
          <p:nvSpPr>
            <p:cNvPr id="30744" name="Arc 19"/>
            <p:cNvSpPr>
              <a:spLocks/>
            </p:cNvSpPr>
            <p:nvPr/>
          </p:nvSpPr>
          <p:spPr bwMode="auto">
            <a:xfrm>
              <a:off x="3397" y="2064"/>
              <a:ext cx="1200" cy="384"/>
            </a:xfrm>
            <a:custGeom>
              <a:avLst/>
              <a:gdLst>
                <a:gd name="T0" fmla="*/ 0 w 18899"/>
                <a:gd name="T1" fmla="*/ 0 h 21600"/>
                <a:gd name="T2" fmla="*/ 0 w 18899"/>
                <a:gd name="T3" fmla="*/ 0 h 21600"/>
                <a:gd name="T4" fmla="*/ 0 w 18899"/>
                <a:gd name="T5" fmla="*/ 0 h 21600"/>
                <a:gd name="T6" fmla="*/ 0 60000 65536"/>
                <a:gd name="T7" fmla="*/ 0 60000 65536"/>
                <a:gd name="T8" fmla="*/ 0 60000 65536"/>
                <a:gd name="T9" fmla="*/ 0 w 18899"/>
                <a:gd name="T10" fmla="*/ 0 h 21600"/>
                <a:gd name="T11" fmla="*/ 18899 w 18899"/>
                <a:gd name="T12" fmla="*/ 21600 h 21600"/>
              </a:gdLst>
              <a:ahLst/>
              <a:cxnLst>
                <a:cxn ang="T6">
                  <a:pos x="T0" y="T1"/>
                </a:cxn>
                <a:cxn ang="T7">
                  <a:pos x="T2" y="T3"/>
                </a:cxn>
                <a:cxn ang="T8">
                  <a:pos x="T4" y="T5"/>
                </a:cxn>
              </a:cxnLst>
              <a:rect l="T9" t="T10" r="T11" b="T12"/>
              <a:pathLst>
                <a:path w="18899" h="21600" fill="none" extrusionOk="0">
                  <a:moveTo>
                    <a:pt x="18899" y="21599"/>
                  </a:moveTo>
                  <a:cubicBezTo>
                    <a:pt x="11041" y="21599"/>
                    <a:pt x="3804" y="17333"/>
                    <a:pt x="0" y="10458"/>
                  </a:cubicBezTo>
                </a:path>
                <a:path w="18899" h="21600" stroke="0" extrusionOk="0">
                  <a:moveTo>
                    <a:pt x="18899" y="21599"/>
                  </a:moveTo>
                  <a:cubicBezTo>
                    <a:pt x="11041" y="21599"/>
                    <a:pt x="3804" y="17333"/>
                    <a:pt x="0" y="10458"/>
                  </a:cubicBezTo>
                  <a:lnTo>
                    <a:pt x="18899" y="0"/>
                  </a:lnTo>
                  <a:lnTo>
                    <a:pt x="18899" y="21599"/>
                  </a:lnTo>
                  <a:close/>
                </a:path>
              </a:pathLst>
            </a:custGeom>
            <a:noFill/>
            <a:ln w="50800" cap="rnd">
              <a:solidFill>
                <a:srgbClr val="FF0000"/>
              </a:solidFill>
              <a:round/>
              <a:headEnd type="stealth" w="med" len="lg"/>
              <a:tailEnd type="none" w="sm" len="sm"/>
            </a:ln>
          </p:spPr>
          <p:txBody>
            <a:bodyPr wrap="none" anchor="ctr"/>
            <a:lstStyle/>
            <a:p>
              <a:endParaRPr lang="zh-CN" altLang="en-US"/>
            </a:p>
          </p:txBody>
        </p:sp>
        <p:sp>
          <p:nvSpPr>
            <p:cNvPr id="30745" name="Arc 20"/>
            <p:cNvSpPr>
              <a:spLocks/>
            </p:cNvSpPr>
            <p:nvPr/>
          </p:nvSpPr>
          <p:spPr bwMode="auto">
            <a:xfrm>
              <a:off x="3361" y="1777"/>
              <a:ext cx="576" cy="288"/>
            </a:xfrm>
            <a:custGeom>
              <a:avLst/>
              <a:gdLst>
                <a:gd name="T0" fmla="*/ 0 w 17114"/>
                <a:gd name="T1" fmla="*/ 0 h 21600"/>
                <a:gd name="T2" fmla="*/ 0 w 17114"/>
                <a:gd name="T3" fmla="*/ 0 h 21600"/>
                <a:gd name="T4" fmla="*/ 0 w 17114"/>
                <a:gd name="T5" fmla="*/ 0 h 21600"/>
                <a:gd name="T6" fmla="*/ 0 60000 65536"/>
                <a:gd name="T7" fmla="*/ 0 60000 65536"/>
                <a:gd name="T8" fmla="*/ 0 60000 65536"/>
                <a:gd name="T9" fmla="*/ 0 w 17114"/>
                <a:gd name="T10" fmla="*/ 0 h 21600"/>
                <a:gd name="T11" fmla="*/ 17114 w 17114"/>
                <a:gd name="T12" fmla="*/ 21600 h 21600"/>
              </a:gdLst>
              <a:ahLst/>
              <a:cxnLst>
                <a:cxn ang="T6">
                  <a:pos x="T0" y="T1"/>
                </a:cxn>
                <a:cxn ang="T7">
                  <a:pos x="T2" y="T3"/>
                </a:cxn>
                <a:cxn ang="T8">
                  <a:pos x="T4" y="T5"/>
                </a:cxn>
              </a:cxnLst>
              <a:rect l="T9" t="T10" r="T11" b="T12"/>
              <a:pathLst>
                <a:path w="17114" h="21600" fill="none" extrusionOk="0">
                  <a:moveTo>
                    <a:pt x="-1" y="8421"/>
                  </a:moveTo>
                  <a:cubicBezTo>
                    <a:pt x="4082" y="3119"/>
                    <a:pt x="10392" y="9"/>
                    <a:pt x="17084" y="0"/>
                  </a:cubicBezTo>
                </a:path>
                <a:path w="17114" h="21600" stroke="0" extrusionOk="0">
                  <a:moveTo>
                    <a:pt x="-1" y="8421"/>
                  </a:moveTo>
                  <a:cubicBezTo>
                    <a:pt x="4082" y="3119"/>
                    <a:pt x="10392" y="9"/>
                    <a:pt x="17084" y="0"/>
                  </a:cubicBezTo>
                  <a:lnTo>
                    <a:pt x="17114" y="21600"/>
                  </a:lnTo>
                  <a:lnTo>
                    <a:pt x="-1" y="8421"/>
                  </a:lnTo>
                  <a:close/>
                </a:path>
              </a:pathLst>
            </a:custGeom>
            <a:noFill/>
            <a:ln w="50800" cap="rnd">
              <a:solidFill>
                <a:srgbClr val="FF0000"/>
              </a:solidFill>
              <a:round/>
              <a:headEnd type="none" w="sm" len="sm"/>
              <a:tailEnd type="stealth" w="med" len="lg"/>
            </a:ln>
          </p:spPr>
          <p:txBody>
            <a:bodyPr wrap="none" anchor="ctr"/>
            <a:lstStyle/>
            <a:p>
              <a:endParaRPr lang="zh-CN" altLang="en-US"/>
            </a:p>
          </p:txBody>
        </p:sp>
        <p:sp>
          <p:nvSpPr>
            <p:cNvPr id="30746" name="Rectangle 21"/>
            <p:cNvSpPr>
              <a:spLocks noChangeArrowheads="1"/>
            </p:cNvSpPr>
            <p:nvPr/>
          </p:nvSpPr>
          <p:spPr bwMode="auto">
            <a:xfrm>
              <a:off x="3892" y="1544"/>
              <a:ext cx="276" cy="368"/>
            </a:xfrm>
            <a:prstGeom prst="rect">
              <a:avLst/>
            </a:prstGeom>
            <a:solidFill>
              <a:schemeClr val="bg1"/>
            </a:solidFill>
            <a:ln w="25400">
              <a:solidFill>
                <a:schemeClr val="accent1"/>
              </a:solidFill>
              <a:miter lim="800000"/>
              <a:headEnd/>
              <a:tailEnd/>
            </a:ln>
          </p:spPr>
          <p:txBody>
            <a:bodyPr wrap="none" anchor="ctr"/>
            <a:lstStyle/>
            <a:p>
              <a:pPr eaLnBrk="1" hangingPunct="1"/>
              <a:endParaRPr lang="en-US" altLang="zh-CN"/>
            </a:p>
          </p:txBody>
        </p:sp>
        <p:sp>
          <p:nvSpPr>
            <p:cNvPr id="30747" name="Rectangle 22"/>
            <p:cNvSpPr>
              <a:spLocks noChangeArrowheads="1"/>
            </p:cNvSpPr>
            <p:nvPr/>
          </p:nvSpPr>
          <p:spPr bwMode="auto">
            <a:xfrm>
              <a:off x="2778" y="1299"/>
              <a:ext cx="697" cy="334"/>
            </a:xfrm>
            <a:prstGeom prst="rect">
              <a:avLst/>
            </a:prstGeom>
            <a:noFill/>
            <a:ln w="9525">
              <a:noFill/>
              <a:miter lim="800000"/>
              <a:headEnd/>
              <a:tailEnd/>
            </a:ln>
          </p:spPr>
          <p:txBody>
            <a:bodyPr wrap="none" lIns="92075" tIns="46038" rIns="92075" bIns="46038">
              <a:spAutoFit/>
            </a:bodyPr>
            <a:lstStyle/>
            <a:p>
              <a:pPr eaLnBrk="1" hangingPunct="1">
                <a:lnSpc>
                  <a:spcPct val="80000"/>
                </a:lnSpc>
              </a:pPr>
              <a:r>
                <a:rPr lang="en-US" altLang="zh-CN" dirty="0">
                  <a:latin typeface="Verdana" pitchFamily="34" charset="0"/>
                </a:rPr>
                <a:t>Memory</a:t>
              </a:r>
            </a:p>
            <a:p>
              <a:pPr eaLnBrk="1" hangingPunct="1">
                <a:lnSpc>
                  <a:spcPct val="80000"/>
                </a:lnSpc>
              </a:pPr>
              <a:r>
                <a:rPr lang="en-US" altLang="zh-CN" dirty="0">
                  <a:latin typeface="Verdana" pitchFamily="34" charset="0"/>
                </a:rPr>
                <a:t>   Bus</a:t>
              </a:r>
            </a:p>
          </p:txBody>
        </p:sp>
        <p:sp>
          <p:nvSpPr>
            <p:cNvPr id="30748" name="Line 23"/>
            <p:cNvSpPr>
              <a:spLocks noChangeShapeType="1"/>
            </p:cNvSpPr>
            <p:nvPr/>
          </p:nvSpPr>
          <p:spPr bwMode="auto">
            <a:xfrm>
              <a:off x="1248" y="1728"/>
              <a:ext cx="528" cy="0"/>
            </a:xfrm>
            <a:prstGeom prst="line">
              <a:avLst/>
            </a:prstGeom>
            <a:noFill/>
            <a:ln w="38100" cmpd="dbl">
              <a:solidFill>
                <a:schemeClr val="tx1"/>
              </a:solidFill>
              <a:round/>
              <a:headEnd type="stealth" w="med" len="lg"/>
              <a:tailEnd type="stealth" w="med" len="lg"/>
            </a:ln>
          </p:spPr>
          <p:txBody>
            <a:bodyPr wrap="none" anchor="ctr"/>
            <a:lstStyle/>
            <a:p>
              <a:endParaRPr lang="zh-CN" altLang="en-US"/>
            </a:p>
          </p:txBody>
        </p:sp>
        <p:sp>
          <p:nvSpPr>
            <p:cNvPr id="30749" name="Rectangle 24" descr="Light vertical"/>
            <p:cNvSpPr>
              <a:spLocks noChangeArrowheads="1"/>
            </p:cNvSpPr>
            <p:nvPr/>
          </p:nvSpPr>
          <p:spPr bwMode="auto">
            <a:xfrm>
              <a:off x="3896" y="1592"/>
              <a:ext cx="272" cy="80"/>
            </a:xfrm>
            <a:prstGeom prst="rect">
              <a:avLst/>
            </a:prstGeom>
            <a:pattFill prst="ltVert">
              <a:fgClr>
                <a:schemeClr val="accent1"/>
              </a:fgClr>
              <a:bgClr>
                <a:schemeClr val="bg1"/>
              </a:bgClr>
            </a:pattFill>
            <a:ln w="25400">
              <a:solidFill>
                <a:schemeClr val="accent1"/>
              </a:solidFill>
              <a:miter lim="800000"/>
              <a:headEnd/>
              <a:tailEnd/>
            </a:ln>
          </p:spPr>
          <p:txBody>
            <a:bodyPr wrap="none" anchor="ctr"/>
            <a:lstStyle/>
            <a:p>
              <a:pPr eaLnBrk="1" hangingPunct="1"/>
              <a:endParaRPr lang="en-US" altLang="zh-CN"/>
            </a:p>
          </p:txBody>
        </p:sp>
        <p:sp>
          <p:nvSpPr>
            <p:cNvPr id="30750" name="Rectangle 25" descr="Light vertical"/>
            <p:cNvSpPr>
              <a:spLocks noChangeArrowheads="1"/>
            </p:cNvSpPr>
            <p:nvPr/>
          </p:nvSpPr>
          <p:spPr bwMode="auto">
            <a:xfrm>
              <a:off x="3896" y="1784"/>
              <a:ext cx="272" cy="80"/>
            </a:xfrm>
            <a:prstGeom prst="rect">
              <a:avLst/>
            </a:prstGeom>
            <a:pattFill prst="ltVert">
              <a:fgClr>
                <a:schemeClr val="accent1"/>
              </a:fgClr>
              <a:bgClr>
                <a:schemeClr val="bg1"/>
              </a:bgClr>
            </a:pattFill>
            <a:ln w="25400">
              <a:solidFill>
                <a:schemeClr val="accent1"/>
              </a:solidFill>
              <a:miter lim="800000"/>
              <a:headEnd/>
              <a:tailEnd/>
            </a:ln>
          </p:spPr>
          <p:txBody>
            <a:bodyPr wrap="none" anchor="ctr"/>
            <a:lstStyle/>
            <a:p>
              <a:pPr eaLnBrk="1" hangingPunct="1"/>
              <a:endParaRPr lang="en-US" altLang="zh-CN"/>
            </a:p>
          </p:txBody>
        </p:sp>
        <p:sp>
          <p:nvSpPr>
            <p:cNvPr id="30751" name="Rectangle 26" descr="Light vertical"/>
            <p:cNvSpPr>
              <a:spLocks noChangeArrowheads="1"/>
            </p:cNvSpPr>
            <p:nvPr/>
          </p:nvSpPr>
          <p:spPr bwMode="auto">
            <a:xfrm>
              <a:off x="1976" y="1400"/>
              <a:ext cx="272" cy="80"/>
            </a:xfrm>
            <a:prstGeom prst="rect">
              <a:avLst/>
            </a:prstGeom>
            <a:pattFill prst="ltVert">
              <a:fgClr>
                <a:schemeClr val="accent1"/>
              </a:fgClr>
              <a:bgClr>
                <a:schemeClr val="bg1"/>
              </a:bgClr>
            </a:pattFill>
            <a:ln w="25400">
              <a:solidFill>
                <a:schemeClr val="accent1"/>
              </a:solidFill>
              <a:miter lim="800000"/>
              <a:headEnd/>
              <a:tailEnd/>
            </a:ln>
          </p:spPr>
          <p:txBody>
            <a:bodyPr wrap="none" anchor="ctr"/>
            <a:lstStyle/>
            <a:p>
              <a:pPr eaLnBrk="1" hangingPunct="1"/>
              <a:endParaRPr lang="en-US" altLang="zh-CN"/>
            </a:p>
          </p:txBody>
        </p:sp>
        <p:sp>
          <p:nvSpPr>
            <p:cNvPr id="30752" name="Rectangle 27" descr="Light vertical"/>
            <p:cNvSpPr>
              <a:spLocks noChangeArrowheads="1"/>
            </p:cNvSpPr>
            <p:nvPr/>
          </p:nvSpPr>
          <p:spPr bwMode="auto">
            <a:xfrm>
              <a:off x="1976" y="1592"/>
              <a:ext cx="272" cy="80"/>
            </a:xfrm>
            <a:prstGeom prst="rect">
              <a:avLst/>
            </a:prstGeom>
            <a:pattFill prst="ltVert">
              <a:fgClr>
                <a:schemeClr val="accent1"/>
              </a:fgClr>
              <a:bgClr>
                <a:schemeClr val="bg1"/>
              </a:bgClr>
            </a:pattFill>
            <a:ln w="25400">
              <a:solidFill>
                <a:schemeClr val="accent1"/>
              </a:solidFill>
              <a:miter lim="800000"/>
              <a:headEnd/>
              <a:tailEnd/>
            </a:ln>
          </p:spPr>
          <p:txBody>
            <a:bodyPr wrap="none" anchor="ctr"/>
            <a:lstStyle/>
            <a:p>
              <a:pPr eaLnBrk="1" hangingPunct="1"/>
              <a:endParaRPr lang="en-US" altLang="zh-CN"/>
            </a:p>
          </p:txBody>
        </p:sp>
        <p:sp>
          <p:nvSpPr>
            <p:cNvPr id="30753" name="Line 28"/>
            <p:cNvSpPr>
              <a:spLocks noChangeShapeType="1"/>
            </p:cNvSpPr>
            <p:nvPr/>
          </p:nvSpPr>
          <p:spPr bwMode="auto">
            <a:xfrm>
              <a:off x="2448" y="1680"/>
              <a:ext cx="1200" cy="0"/>
            </a:xfrm>
            <a:prstGeom prst="line">
              <a:avLst/>
            </a:prstGeom>
            <a:noFill/>
            <a:ln w="38100" cmpd="dbl">
              <a:solidFill>
                <a:schemeClr val="tx1"/>
              </a:solidFill>
              <a:round/>
              <a:headEnd type="stealth" w="med" len="lg"/>
              <a:tailEnd type="stealth" w="med" len="lg"/>
            </a:ln>
          </p:spPr>
          <p:txBody>
            <a:bodyPr wrap="none" anchor="ctr"/>
            <a:lstStyle/>
            <a:p>
              <a:endParaRPr lang="zh-CN" altLang="en-US"/>
            </a:p>
          </p:txBody>
        </p:sp>
        <p:sp>
          <p:nvSpPr>
            <p:cNvPr id="30754" name="Rectangle 29"/>
            <p:cNvSpPr>
              <a:spLocks noChangeArrowheads="1"/>
            </p:cNvSpPr>
            <p:nvPr/>
          </p:nvSpPr>
          <p:spPr bwMode="auto">
            <a:xfrm>
              <a:off x="4564" y="2360"/>
              <a:ext cx="276" cy="320"/>
            </a:xfrm>
            <a:prstGeom prst="rect">
              <a:avLst/>
            </a:prstGeom>
            <a:solidFill>
              <a:schemeClr val="bg1"/>
            </a:solidFill>
            <a:ln w="25400">
              <a:solidFill>
                <a:schemeClr val="accent1"/>
              </a:solidFill>
              <a:miter lim="800000"/>
              <a:headEnd/>
              <a:tailEnd/>
            </a:ln>
          </p:spPr>
          <p:txBody>
            <a:bodyPr wrap="none" anchor="ctr"/>
            <a:lstStyle/>
            <a:p>
              <a:pPr eaLnBrk="1" hangingPunct="1"/>
              <a:endParaRPr lang="en-US" altLang="zh-CN"/>
            </a:p>
          </p:txBody>
        </p:sp>
        <p:sp>
          <p:nvSpPr>
            <p:cNvPr id="30755" name="Line 30"/>
            <p:cNvSpPr>
              <a:spLocks noChangeShapeType="1"/>
            </p:cNvSpPr>
            <p:nvPr/>
          </p:nvSpPr>
          <p:spPr bwMode="auto">
            <a:xfrm>
              <a:off x="3072" y="1680"/>
              <a:ext cx="0" cy="624"/>
            </a:xfrm>
            <a:prstGeom prst="line">
              <a:avLst/>
            </a:prstGeom>
            <a:noFill/>
            <a:ln w="38100" cmpd="dbl">
              <a:solidFill>
                <a:schemeClr val="tx1"/>
              </a:solidFill>
              <a:round/>
              <a:headEnd type="stealth" w="med" len="lg"/>
              <a:tailEnd type="stealth" w="med" len="lg"/>
            </a:ln>
          </p:spPr>
          <p:txBody>
            <a:bodyPr wrap="none" anchor="ctr"/>
            <a:lstStyle/>
            <a:p>
              <a:endParaRPr lang="zh-CN" altLang="en-US"/>
            </a:p>
          </p:txBody>
        </p:sp>
        <p:sp>
          <p:nvSpPr>
            <p:cNvPr id="30756" name="Arc 31"/>
            <p:cNvSpPr>
              <a:spLocks/>
            </p:cNvSpPr>
            <p:nvPr/>
          </p:nvSpPr>
          <p:spPr bwMode="auto">
            <a:xfrm>
              <a:off x="3313" y="1897"/>
              <a:ext cx="96" cy="360"/>
            </a:xfrm>
            <a:custGeom>
              <a:avLst/>
              <a:gdLst>
                <a:gd name="T0" fmla="*/ 0 w 21600"/>
                <a:gd name="T1" fmla="*/ 0 h 40477"/>
                <a:gd name="T2" fmla="*/ 0 w 21600"/>
                <a:gd name="T3" fmla="*/ 0 h 40477"/>
                <a:gd name="T4" fmla="*/ 0 w 21600"/>
                <a:gd name="T5" fmla="*/ 0 h 40477"/>
                <a:gd name="T6" fmla="*/ 0 60000 65536"/>
                <a:gd name="T7" fmla="*/ 0 60000 65536"/>
                <a:gd name="T8" fmla="*/ 0 60000 65536"/>
                <a:gd name="T9" fmla="*/ 0 w 21600"/>
                <a:gd name="T10" fmla="*/ 0 h 40477"/>
                <a:gd name="T11" fmla="*/ 21600 w 21600"/>
                <a:gd name="T12" fmla="*/ 40477 h 40477"/>
              </a:gdLst>
              <a:ahLst/>
              <a:cxnLst>
                <a:cxn ang="T6">
                  <a:pos x="T0" y="T1"/>
                </a:cxn>
                <a:cxn ang="T7">
                  <a:pos x="T2" y="T3"/>
                </a:cxn>
                <a:cxn ang="T8">
                  <a:pos x="T4" y="T5"/>
                </a:cxn>
              </a:cxnLst>
              <a:rect l="T9" t="T10" r="T11" b="T12"/>
              <a:pathLst>
                <a:path w="21600" h="40477" fill="none" extrusionOk="0">
                  <a:moveTo>
                    <a:pt x="21600" y="40476"/>
                  </a:moveTo>
                  <a:cubicBezTo>
                    <a:pt x="9670" y="40477"/>
                    <a:pt x="0" y="30806"/>
                    <a:pt x="0" y="18877"/>
                  </a:cubicBezTo>
                  <a:cubicBezTo>
                    <a:pt x="0" y="11036"/>
                    <a:pt x="4248" y="3811"/>
                    <a:pt x="11101" y="0"/>
                  </a:cubicBezTo>
                </a:path>
                <a:path w="21600" h="40477" stroke="0" extrusionOk="0">
                  <a:moveTo>
                    <a:pt x="21600" y="40476"/>
                  </a:moveTo>
                  <a:cubicBezTo>
                    <a:pt x="9670" y="40477"/>
                    <a:pt x="0" y="30806"/>
                    <a:pt x="0" y="18877"/>
                  </a:cubicBezTo>
                  <a:cubicBezTo>
                    <a:pt x="0" y="11036"/>
                    <a:pt x="4248" y="3811"/>
                    <a:pt x="11101" y="0"/>
                  </a:cubicBezTo>
                  <a:lnTo>
                    <a:pt x="21600" y="18877"/>
                  </a:lnTo>
                  <a:lnTo>
                    <a:pt x="21600" y="40476"/>
                  </a:lnTo>
                  <a:close/>
                </a:path>
              </a:pathLst>
            </a:custGeom>
            <a:noFill/>
            <a:ln w="50800" cap="rnd">
              <a:solidFill>
                <a:srgbClr val="FF0000"/>
              </a:solidFill>
              <a:round/>
              <a:headEnd type="none" w="sm" len="sm"/>
              <a:tailEnd type="none" w="sm" len="sm"/>
            </a:ln>
          </p:spPr>
          <p:txBody>
            <a:bodyPr wrap="none" anchor="ctr"/>
            <a:lstStyle/>
            <a:p>
              <a:endParaRPr lang="zh-CN" altLang="en-US"/>
            </a:p>
          </p:txBody>
        </p:sp>
        <p:sp>
          <p:nvSpPr>
            <p:cNvPr id="30757" name="Rectangle 32"/>
            <p:cNvSpPr>
              <a:spLocks noChangeArrowheads="1"/>
            </p:cNvSpPr>
            <p:nvPr/>
          </p:nvSpPr>
          <p:spPr bwMode="auto">
            <a:xfrm>
              <a:off x="1910" y="911"/>
              <a:ext cx="1154" cy="366"/>
            </a:xfrm>
            <a:prstGeom prst="rect">
              <a:avLst/>
            </a:prstGeom>
            <a:noFill/>
            <a:ln w="9525">
              <a:noFill/>
              <a:miter lim="800000"/>
              <a:headEnd/>
              <a:tailEnd/>
            </a:ln>
          </p:spPr>
          <p:txBody>
            <a:bodyPr wrap="none" lIns="92075" tIns="46038" rIns="92075" bIns="46038">
              <a:spAutoFit/>
            </a:bodyPr>
            <a:lstStyle/>
            <a:p>
              <a:pPr eaLnBrk="1" hangingPunct="1"/>
              <a:r>
                <a:rPr lang="en-US" altLang="zh-CN">
                  <a:solidFill>
                    <a:srgbClr val="56127A"/>
                  </a:solidFill>
                  <a:latin typeface="Verdana" pitchFamily="34" charset="0"/>
                </a:rPr>
                <a:t>Cached portions</a:t>
              </a:r>
            </a:p>
            <a:p>
              <a:pPr eaLnBrk="1" hangingPunct="1"/>
              <a:r>
                <a:rPr lang="en-US" altLang="zh-CN">
                  <a:solidFill>
                    <a:srgbClr val="56127A"/>
                  </a:solidFill>
                  <a:latin typeface="Verdana" pitchFamily="34" charset="0"/>
                </a:rPr>
                <a:t>       of page</a:t>
              </a:r>
            </a:p>
          </p:txBody>
        </p:sp>
        <p:sp>
          <p:nvSpPr>
            <p:cNvPr id="30758" name="Arc 33"/>
            <p:cNvSpPr>
              <a:spLocks/>
            </p:cNvSpPr>
            <p:nvPr/>
          </p:nvSpPr>
          <p:spPr bwMode="auto">
            <a:xfrm>
              <a:off x="1681" y="1009"/>
              <a:ext cx="240" cy="624"/>
            </a:xfrm>
            <a:custGeom>
              <a:avLst/>
              <a:gdLst>
                <a:gd name="T0" fmla="*/ 0 w 21967"/>
                <a:gd name="T1" fmla="*/ 0 h 43200"/>
                <a:gd name="T2" fmla="*/ 0 w 21967"/>
                <a:gd name="T3" fmla="*/ 0 h 43200"/>
                <a:gd name="T4" fmla="*/ 0 w 21967"/>
                <a:gd name="T5" fmla="*/ 0 h 43200"/>
                <a:gd name="T6" fmla="*/ 0 60000 65536"/>
                <a:gd name="T7" fmla="*/ 0 60000 65536"/>
                <a:gd name="T8" fmla="*/ 0 60000 65536"/>
                <a:gd name="T9" fmla="*/ 0 w 21967"/>
                <a:gd name="T10" fmla="*/ 0 h 43200"/>
                <a:gd name="T11" fmla="*/ 21967 w 21967"/>
                <a:gd name="T12" fmla="*/ 43200 h 43200"/>
              </a:gdLst>
              <a:ahLst/>
              <a:cxnLst>
                <a:cxn ang="T6">
                  <a:pos x="T0" y="T1"/>
                </a:cxn>
                <a:cxn ang="T7">
                  <a:pos x="T2" y="T3"/>
                </a:cxn>
                <a:cxn ang="T8">
                  <a:pos x="T4" y="T5"/>
                </a:cxn>
              </a:cxnLst>
              <a:rect l="T9" t="T10" r="T11" b="T12"/>
              <a:pathLst>
                <a:path w="21967" h="43200" fill="none" extrusionOk="0">
                  <a:moveTo>
                    <a:pt x="21966" y="43196"/>
                  </a:moveTo>
                  <a:cubicBezTo>
                    <a:pt x="21844" y="43198"/>
                    <a:pt x="21722" y="43199"/>
                    <a:pt x="21600" y="43199"/>
                  </a:cubicBezTo>
                  <a:cubicBezTo>
                    <a:pt x="9670" y="43200"/>
                    <a:pt x="0" y="33529"/>
                    <a:pt x="0" y="21600"/>
                  </a:cubicBezTo>
                  <a:cubicBezTo>
                    <a:pt x="0" y="9706"/>
                    <a:pt x="9614" y="50"/>
                    <a:pt x="21508" y="0"/>
                  </a:cubicBezTo>
                </a:path>
                <a:path w="21967" h="43200" stroke="0" extrusionOk="0">
                  <a:moveTo>
                    <a:pt x="21966" y="43196"/>
                  </a:moveTo>
                  <a:cubicBezTo>
                    <a:pt x="21844" y="43198"/>
                    <a:pt x="21722" y="43199"/>
                    <a:pt x="21600" y="43199"/>
                  </a:cubicBezTo>
                  <a:cubicBezTo>
                    <a:pt x="9670" y="43200"/>
                    <a:pt x="0" y="33529"/>
                    <a:pt x="0" y="21600"/>
                  </a:cubicBezTo>
                  <a:cubicBezTo>
                    <a:pt x="0" y="9706"/>
                    <a:pt x="9614" y="50"/>
                    <a:pt x="21508" y="0"/>
                  </a:cubicBezTo>
                  <a:lnTo>
                    <a:pt x="21600" y="21600"/>
                  </a:lnTo>
                  <a:lnTo>
                    <a:pt x="21966" y="43196"/>
                  </a:lnTo>
                  <a:close/>
                </a:path>
              </a:pathLst>
            </a:custGeom>
            <a:noFill/>
            <a:ln w="25400" cap="rnd">
              <a:solidFill>
                <a:schemeClr val="hlink"/>
              </a:solidFill>
              <a:round/>
              <a:headEnd type="stealth" w="med" len="med"/>
              <a:tailEnd type="none" w="sm" len="sm"/>
            </a:ln>
          </p:spPr>
          <p:txBody>
            <a:bodyPr wrap="none" anchor="ctr"/>
            <a:lstStyle/>
            <a:p>
              <a:endParaRPr lang="zh-CN" altLang="en-US"/>
            </a:p>
          </p:txBody>
        </p:sp>
        <p:sp>
          <p:nvSpPr>
            <p:cNvPr id="30759" name="Arc 34"/>
            <p:cNvSpPr>
              <a:spLocks/>
            </p:cNvSpPr>
            <p:nvPr/>
          </p:nvSpPr>
          <p:spPr bwMode="auto">
            <a:xfrm>
              <a:off x="1681" y="1344"/>
              <a:ext cx="240"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lnTo>
                    <a:pt x="21600" y="21599"/>
                  </a:lnTo>
                  <a:close/>
                </a:path>
              </a:pathLst>
            </a:custGeom>
            <a:noFill/>
            <a:ln w="25400" cap="rnd">
              <a:solidFill>
                <a:schemeClr val="hlink"/>
              </a:solidFill>
              <a:round/>
              <a:headEnd type="stealth" w="med" len="med"/>
              <a:tailEnd type="none" w="sm" len="sm"/>
            </a:ln>
          </p:spPr>
          <p:txBody>
            <a:bodyPr wrap="none" anchor="ctr"/>
            <a:lstStyle/>
            <a:p>
              <a:endParaRPr lang="zh-CN" altLang="en-US"/>
            </a:p>
          </p:txBody>
        </p:sp>
        <p:sp>
          <p:nvSpPr>
            <p:cNvPr id="30760" name="Rectangle 35"/>
            <p:cNvSpPr>
              <a:spLocks noChangeArrowheads="1"/>
            </p:cNvSpPr>
            <p:nvPr/>
          </p:nvSpPr>
          <p:spPr bwMode="auto">
            <a:xfrm>
              <a:off x="3350" y="2015"/>
              <a:ext cx="1072" cy="212"/>
            </a:xfrm>
            <a:prstGeom prst="rect">
              <a:avLst/>
            </a:prstGeom>
            <a:noFill/>
            <a:ln w="9525">
              <a:noFill/>
              <a:miter lim="800000"/>
              <a:headEnd/>
              <a:tailEnd/>
            </a:ln>
          </p:spPr>
          <p:txBody>
            <a:bodyPr wrap="none" lIns="92075" tIns="46038" rIns="92075" bIns="46038">
              <a:spAutoFit/>
            </a:bodyPr>
            <a:lstStyle/>
            <a:p>
              <a:pPr eaLnBrk="1" hangingPunct="1"/>
              <a:r>
                <a:rPr lang="en-US" altLang="zh-CN">
                  <a:solidFill>
                    <a:srgbClr val="56127A"/>
                  </a:solidFill>
                  <a:latin typeface="Verdana" pitchFamily="34" charset="0"/>
                </a:rPr>
                <a:t> DMA transfers</a:t>
              </a:r>
            </a:p>
          </p:txBody>
        </p:sp>
      </p:grpSp>
      <p:sp>
        <p:nvSpPr>
          <p:cNvPr id="30727" name="Line 37"/>
          <p:cNvSpPr>
            <a:spLocks noChangeShapeType="1"/>
          </p:cNvSpPr>
          <p:nvPr/>
        </p:nvSpPr>
        <p:spPr bwMode="auto">
          <a:xfrm>
            <a:off x="2159000" y="5553075"/>
            <a:ext cx="228600" cy="0"/>
          </a:xfrm>
          <a:prstGeom prst="line">
            <a:avLst/>
          </a:prstGeom>
          <a:noFill/>
          <a:ln w="25400">
            <a:solidFill>
              <a:schemeClr val="hlink"/>
            </a:solidFill>
            <a:round/>
            <a:headEnd type="none" w="sm" len="sm"/>
            <a:tailEnd type="stealth" w="med" len="med"/>
          </a:ln>
        </p:spPr>
        <p:txBody>
          <a:bodyPr wrap="none" anchor="ctr"/>
          <a:lstStyle/>
          <a:p>
            <a:endParaRPr lang="zh-CN" altLang="en-US"/>
          </a:p>
        </p:txBody>
      </p:sp>
      <p:sp>
        <p:nvSpPr>
          <p:cNvPr id="30728" name="Line 37"/>
          <p:cNvSpPr>
            <a:spLocks noChangeShapeType="1"/>
          </p:cNvSpPr>
          <p:nvPr/>
        </p:nvSpPr>
        <p:spPr bwMode="auto">
          <a:xfrm>
            <a:off x="2760663" y="4856163"/>
            <a:ext cx="228600" cy="0"/>
          </a:xfrm>
          <a:prstGeom prst="line">
            <a:avLst/>
          </a:prstGeom>
          <a:noFill/>
          <a:ln w="25400">
            <a:solidFill>
              <a:schemeClr val="hlink"/>
            </a:solidFill>
            <a:round/>
            <a:headEnd type="none" w="sm" len="sm"/>
            <a:tailEnd type="stealth"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r>
              <a:rPr lang="en-US" altLang="en-US" smtClean="0"/>
              <a:t>Example on Cache Coherence Problem</a:t>
            </a:r>
          </a:p>
        </p:txBody>
      </p:sp>
      <p:sp>
        <p:nvSpPr>
          <p:cNvPr id="32771" name="Rectangle 3"/>
          <p:cNvSpPr>
            <a:spLocks noGrp="1" noChangeArrowheads="1"/>
          </p:cNvSpPr>
          <p:nvPr>
            <p:ph idx="1"/>
          </p:nvPr>
        </p:nvSpPr>
        <p:spPr>
          <a:xfrm>
            <a:off x="457200" y="4581525"/>
            <a:ext cx="8229600" cy="1728740"/>
          </a:xfrm>
        </p:spPr>
        <p:txBody>
          <a:bodyPr>
            <a:normAutofit fontScale="70000" lnSpcReduction="20000"/>
          </a:bodyPr>
          <a:lstStyle/>
          <a:p>
            <a:r>
              <a:rPr lang="en-US" altLang="zh-CN" dirty="0" smtClean="0"/>
              <a:t>P3</a:t>
            </a:r>
            <a:r>
              <a:rPr lang="zh-CN" altLang="en-US" dirty="0" smtClean="0"/>
              <a:t>执行了写操作后，处理器看到了</a:t>
            </a:r>
            <a:r>
              <a:rPr lang="en-US" altLang="zh-CN" dirty="0" smtClean="0"/>
              <a:t>u</a:t>
            </a:r>
            <a:r>
              <a:rPr lang="zh-CN" altLang="en-US" dirty="0" smtClean="0"/>
              <a:t>的不同值</a:t>
            </a:r>
            <a:endParaRPr lang="en-US" altLang="en-US" dirty="0" smtClean="0"/>
          </a:p>
          <a:p>
            <a:r>
              <a:rPr lang="zh-CN" altLang="en-US" dirty="0" smtClean="0"/>
              <a:t>针对</a:t>
            </a:r>
            <a:r>
              <a:rPr lang="en-US" altLang="zh-CN" dirty="0" smtClean="0"/>
              <a:t>w</a:t>
            </a:r>
            <a:r>
              <a:rPr lang="en-US" altLang="en-US" dirty="0" smtClean="0"/>
              <a:t>rite back caches …</a:t>
            </a:r>
          </a:p>
          <a:p>
            <a:pPr lvl="1"/>
            <a:r>
              <a:rPr lang="zh-CN" altLang="en-US" dirty="0" smtClean="0"/>
              <a:t>处理器访问主存可能看到一个陈旧的（不正确）值</a:t>
            </a:r>
            <a:endParaRPr lang="en-US" altLang="en-US" dirty="0" smtClean="0"/>
          </a:p>
          <a:p>
            <a:pPr lvl="1"/>
            <a:r>
              <a:rPr lang="zh-CN" altLang="en-US" dirty="0" smtClean="0"/>
              <a:t>结果写依赖于</a:t>
            </a:r>
            <a:r>
              <a:rPr lang="en-US" altLang="zh-CN" dirty="0" smtClean="0"/>
              <a:t>cache</a:t>
            </a:r>
            <a:r>
              <a:rPr lang="zh-CN" altLang="en-US" dirty="0" smtClean="0"/>
              <a:t> 写回的顺序</a:t>
            </a:r>
            <a:endParaRPr lang="en-US" altLang="en-US" dirty="0" smtClean="0"/>
          </a:p>
          <a:p>
            <a:r>
              <a:rPr lang="zh-CN" altLang="en-US" dirty="0" smtClean="0"/>
              <a:t>显然，这样会影响程序执行的结果</a:t>
            </a:r>
            <a:endParaRPr lang="en-US" altLang="en-US" dirty="0" smtClean="0"/>
          </a:p>
        </p:txBody>
      </p:sp>
      <p:sp>
        <p:nvSpPr>
          <p:cNvPr id="4" name="日期占位符 3"/>
          <p:cNvSpPr>
            <a:spLocks noGrp="1"/>
          </p:cNvSpPr>
          <p:nvPr>
            <p:ph type="dt" sz="quarter" idx="10"/>
          </p:nvPr>
        </p:nvSpPr>
        <p:spPr/>
        <p:txBody>
          <a:bodyPr/>
          <a:lstStyle/>
          <a:p>
            <a:fld id="{077C16DA-BD0F-45C3-B465-267F3BB93199}" type="datetime1">
              <a:rPr lang="zh-CN" altLang="en-US" smtClean="0"/>
              <a:pPr/>
              <a:t>2020/5/6</a:t>
            </a:fld>
            <a:endParaRPr lang="zh-CN" altLang="en-US"/>
          </a:p>
        </p:txBody>
      </p:sp>
      <p:sp>
        <p:nvSpPr>
          <p:cNvPr id="6" name="页脚占位符 5"/>
          <p:cNvSpPr>
            <a:spLocks noGrp="1"/>
          </p:cNvSpPr>
          <p:nvPr>
            <p:ph type="ftr" sz="quarter" idx="11"/>
          </p:nvPr>
        </p:nvSpPr>
        <p:spPr/>
        <p:txBody>
          <a:bodyPr/>
          <a:lstStyle/>
          <a:p>
            <a:r>
              <a:rPr lang="zh-CN" altLang="en-US" smtClean="0"/>
              <a:t>计算机体系结构</a:t>
            </a:r>
            <a:endParaRPr lang="zh-CN" altLang="en-US"/>
          </a:p>
        </p:txBody>
      </p:sp>
      <p:sp>
        <p:nvSpPr>
          <p:cNvPr id="32811" name="灯片编号占位符 4"/>
          <p:cNvSpPr>
            <a:spLocks noGrp="1"/>
          </p:cNvSpPr>
          <p:nvPr>
            <p:ph type="sldNum" sz="quarter" idx="12"/>
          </p:nvPr>
        </p:nvSpPr>
        <p:spPr/>
        <p:txBody>
          <a:bodyPr/>
          <a:lstStyle/>
          <a:p>
            <a:fld id="{98EEFAA4-7766-4C1E-89E1-145ECD04F34A}" type="slidenum">
              <a:rPr lang="zh-CN" altLang="en-US" smtClean="0"/>
              <a:pPr/>
              <a:t>24</a:t>
            </a:fld>
            <a:endParaRPr lang="zh-CN" altLang="en-US"/>
          </a:p>
        </p:txBody>
      </p:sp>
      <p:sp>
        <p:nvSpPr>
          <p:cNvPr id="8197" name="Line 4"/>
          <p:cNvSpPr>
            <a:spLocks noChangeShapeType="1"/>
          </p:cNvSpPr>
          <p:nvPr/>
        </p:nvSpPr>
        <p:spPr bwMode="auto">
          <a:xfrm>
            <a:off x="1763713" y="3163888"/>
            <a:ext cx="5380037" cy="1587"/>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198" name="Line 5"/>
          <p:cNvSpPr>
            <a:spLocks noChangeShapeType="1"/>
          </p:cNvSpPr>
          <p:nvPr/>
        </p:nvSpPr>
        <p:spPr bwMode="auto">
          <a:xfrm>
            <a:off x="3286125" y="3163888"/>
            <a:ext cx="0" cy="309562"/>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199" name="Rectangle 6"/>
          <p:cNvSpPr>
            <a:spLocks noChangeArrowheads="1"/>
          </p:cNvSpPr>
          <p:nvPr/>
        </p:nvSpPr>
        <p:spPr bwMode="auto">
          <a:xfrm>
            <a:off x="2438400" y="3449638"/>
            <a:ext cx="1681163" cy="612775"/>
          </a:xfrm>
          <a:prstGeom prst="rect">
            <a:avLst/>
          </a:prstGeom>
          <a:solidFill>
            <a:srgbClr val="FFFFFF"/>
          </a:solidFill>
          <a:ln>
            <a:noFill/>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8200" name="Rectangle 7"/>
          <p:cNvSpPr>
            <a:spLocks noChangeArrowheads="1"/>
          </p:cNvSpPr>
          <p:nvPr/>
        </p:nvSpPr>
        <p:spPr bwMode="auto">
          <a:xfrm>
            <a:off x="2438400" y="3473450"/>
            <a:ext cx="1681163" cy="588963"/>
          </a:xfrm>
          <a:prstGeom prst="rect">
            <a:avLst/>
          </a:prstGeom>
          <a:noFill/>
          <a:ln w="9525">
            <a:solidFill>
              <a:srgbClr val="000000"/>
            </a:solidFill>
            <a:miter lim="800000"/>
            <a:headEnd/>
            <a:tailEnd/>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8201" name="Rectangle 8"/>
          <p:cNvSpPr>
            <a:spLocks noChangeArrowheads="1"/>
          </p:cNvSpPr>
          <p:nvPr/>
        </p:nvSpPr>
        <p:spPr bwMode="auto">
          <a:xfrm>
            <a:off x="5794375" y="3544888"/>
            <a:ext cx="711200" cy="169862"/>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I/O devices</a:t>
            </a:r>
            <a:endParaRPr lang="en-US" altLang="zh-CN" sz="1292" dirty="0"/>
          </a:p>
        </p:txBody>
      </p:sp>
      <p:sp>
        <p:nvSpPr>
          <p:cNvPr id="8202" name="Rectangle 9"/>
          <p:cNvSpPr>
            <a:spLocks noChangeArrowheads="1"/>
          </p:cNvSpPr>
          <p:nvPr/>
        </p:nvSpPr>
        <p:spPr bwMode="auto">
          <a:xfrm>
            <a:off x="3232150" y="3570288"/>
            <a:ext cx="512763" cy="169862"/>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Memory</a:t>
            </a:r>
            <a:endParaRPr lang="en-US" altLang="zh-CN" sz="1292" dirty="0"/>
          </a:p>
        </p:txBody>
      </p:sp>
      <p:sp>
        <p:nvSpPr>
          <p:cNvPr id="8203" name="Line 10"/>
          <p:cNvSpPr>
            <a:spLocks noChangeShapeType="1"/>
          </p:cNvSpPr>
          <p:nvPr/>
        </p:nvSpPr>
        <p:spPr bwMode="auto">
          <a:xfrm>
            <a:off x="2271713" y="2852738"/>
            <a:ext cx="1587" cy="311150"/>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04" name="Line 11"/>
          <p:cNvSpPr>
            <a:spLocks noChangeShapeType="1"/>
          </p:cNvSpPr>
          <p:nvPr/>
        </p:nvSpPr>
        <p:spPr bwMode="auto">
          <a:xfrm>
            <a:off x="2271713" y="2079625"/>
            <a:ext cx="1587" cy="153988"/>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05" name="Freeform 12"/>
          <p:cNvSpPr>
            <a:spLocks/>
          </p:cNvSpPr>
          <p:nvPr/>
        </p:nvSpPr>
        <p:spPr bwMode="auto">
          <a:xfrm>
            <a:off x="1935163" y="1458913"/>
            <a:ext cx="673100" cy="620712"/>
          </a:xfrm>
          <a:custGeom>
            <a:avLst/>
            <a:gdLst>
              <a:gd name="T0" fmla="*/ 723494 w 423"/>
              <a:gd name="T1" fmla="*/ 331788 h 423"/>
              <a:gd name="T2" fmla="*/ 723494 w 423"/>
              <a:gd name="T3" fmla="*/ 388938 h 423"/>
              <a:gd name="T4" fmla="*/ 709713 w 423"/>
              <a:gd name="T5" fmla="*/ 438150 h 423"/>
              <a:gd name="T6" fmla="*/ 685597 w 423"/>
              <a:gd name="T7" fmla="*/ 487363 h 423"/>
              <a:gd name="T8" fmla="*/ 656313 w 423"/>
              <a:gd name="T9" fmla="*/ 533400 h 423"/>
              <a:gd name="T10" fmla="*/ 621861 w 423"/>
              <a:gd name="T11" fmla="*/ 573088 h 423"/>
              <a:gd name="T12" fmla="*/ 578795 w 423"/>
              <a:gd name="T13" fmla="*/ 604838 h 423"/>
              <a:gd name="T14" fmla="*/ 528840 w 423"/>
              <a:gd name="T15" fmla="*/ 631825 h 423"/>
              <a:gd name="T16" fmla="*/ 480607 w 423"/>
              <a:gd name="T17" fmla="*/ 654050 h 423"/>
              <a:gd name="T18" fmla="*/ 422038 w 423"/>
              <a:gd name="T19" fmla="*/ 666750 h 423"/>
              <a:gd name="T20" fmla="*/ 363470 w 423"/>
              <a:gd name="T21" fmla="*/ 671513 h 423"/>
              <a:gd name="T22" fmla="*/ 306624 w 423"/>
              <a:gd name="T23" fmla="*/ 666750 h 423"/>
              <a:gd name="T24" fmla="*/ 248055 w 423"/>
              <a:gd name="T25" fmla="*/ 654050 h 423"/>
              <a:gd name="T26" fmla="*/ 194654 w 423"/>
              <a:gd name="T27" fmla="*/ 631825 h 423"/>
              <a:gd name="T28" fmla="*/ 149867 w 423"/>
              <a:gd name="T29" fmla="*/ 604838 h 423"/>
              <a:gd name="T30" fmla="*/ 106802 w 423"/>
              <a:gd name="T31" fmla="*/ 573088 h 423"/>
              <a:gd name="T32" fmla="*/ 67182 w 423"/>
              <a:gd name="T33" fmla="*/ 533400 h 423"/>
              <a:gd name="T34" fmla="*/ 37897 w 423"/>
              <a:gd name="T35" fmla="*/ 487363 h 423"/>
              <a:gd name="T36" fmla="*/ 18949 w 423"/>
              <a:gd name="T37" fmla="*/ 438150 h 423"/>
              <a:gd name="T38" fmla="*/ 5168 w 423"/>
              <a:gd name="T39" fmla="*/ 388938 h 423"/>
              <a:gd name="T40" fmla="*/ 0 w 423"/>
              <a:gd name="T41" fmla="*/ 336550 h 423"/>
              <a:gd name="T42" fmla="*/ 5168 w 423"/>
              <a:gd name="T43" fmla="*/ 282575 h 423"/>
              <a:gd name="T44" fmla="*/ 18949 w 423"/>
              <a:gd name="T45" fmla="*/ 228600 h 423"/>
              <a:gd name="T46" fmla="*/ 37897 w 423"/>
              <a:gd name="T47" fmla="*/ 179388 h 423"/>
              <a:gd name="T48" fmla="*/ 67182 w 423"/>
              <a:gd name="T49" fmla="*/ 134938 h 423"/>
              <a:gd name="T50" fmla="*/ 106802 w 423"/>
              <a:gd name="T51" fmla="*/ 98425 h 423"/>
              <a:gd name="T52" fmla="*/ 149867 w 423"/>
              <a:gd name="T53" fmla="*/ 61913 h 423"/>
              <a:gd name="T54" fmla="*/ 194654 w 423"/>
              <a:gd name="T55" fmla="*/ 34925 h 423"/>
              <a:gd name="T56" fmla="*/ 248055 w 423"/>
              <a:gd name="T57" fmla="*/ 17463 h 423"/>
              <a:gd name="T58" fmla="*/ 306624 w 423"/>
              <a:gd name="T59" fmla="*/ 4763 h 423"/>
              <a:gd name="T60" fmla="*/ 363470 w 423"/>
              <a:gd name="T61" fmla="*/ 0 h 423"/>
              <a:gd name="T62" fmla="*/ 422038 w 423"/>
              <a:gd name="T63" fmla="*/ 4763 h 423"/>
              <a:gd name="T64" fmla="*/ 480607 w 423"/>
              <a:gd name="T65" fmla="*/ 17463 h 423"/>
              <a:gd name="T66" fmla="*/ 528840 w 423"/>
              <a:gd name="T67" fmla="*/ 34925 h 423"/>
              <a:gd name="T68" fmla="*/ 578795 w 423"/>
              <a:gd name="T69" fmla="*/ 61913 h 423"/>
              <a:gd name="T70" fmla="*/ 621861 w 423"/>
              <a:gd name="T71" fmla="*/ 98425 h 423"/>
              <a:gd name="T72" fmla="*/ 656313 w 423"/>
              <a:gd name="T73" fmla="*/ 134938 h 423"/>
              <a:gd name="T74" fmla="*/ 685597 w 423"/>
              <a:gd name="T75" fmla="*/ 179388 h 423"/>
              <a:gd name="T76" fmla="*/ 709713 w 423"/>
              <a:gd name="T77" fmla="*/ 228600 h 423"/>
              <a:gd name="T78" fmla="*/ 723494 w 423"/>
              <a:gd name="T79" fmla="*/ 282575 h 423"/>
              <a:gd name="T80" fmla="*/ 728662 w 423"/>
              <a:gd name="T81" fmla="*/ 336550 h 423"/>
              <a:gd name="T82" fmla="*/ 723494 w 423"/>
              <a:gd name="T83" fmla="*/ 331788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0" y="209"/>
                </a:moveTo>
                <a:lnTo>
                  <a:pt x="420" y="245"/>
                </a:lnTo>
                <a:lnTo>
                  <a:pt x="412" y="276"/>
                </a:lnTo>
                <a:lnTo>
                  <a:pt x="398" y="307"/>
                </a:lnTo>
                <a:lnTo>
                  <a:pt x="381" y="336"/>
                </a:lnTo>
                <a:lnTo>
                  <a:pt x="361" y="361"/>
                </a:lnTo>
                <a:lnTo>
                  <a:pt x="336" y="381"/>
                </a:lnTo>
                <a:lnTo>
                  <a:pt x="307" y="398"/>
                </a:lnTo>
                <a:lnTo>
                  <a:pt x="279" y="412"/>
                </a:lnTo>
                <a:lnTo>
                  <a:pt x="245" y="420"/>
                </a:lnTo>
                <a:lnTo>
                  <a:pt x="211" y="423"/>
                </a:lnTo>
                <a:lnTo>
                  <a:pt x="178" y="420"/>
                </a:lnTo>
                <a:lnTo>
                  <a:pt x="144" y="412"/>
                </a:lnTo>
                <a:lnTo>
                  <a:pt x="113" y="398"/>
                </a:lnTo>
                <a:lnTo>
                  <a:pt x="87" y="381"/>
                </a:lnTo>
                <a:lnTo>
                  <a:pt x="62" y="361"/>
                </a:lnTo>
                <a:lnTo>
                  <a:pt x="39" y="336"/>
                </a:lnTo>
                <a:lnTo>
                  <a:pt x="22" y="307"/>
                </a:lnTo>
                <a:lnTo>
                  <a:pt x="11" y="276"/>
                </a:lnTo>
                <a:lnTo>
                  <a:pt x="3" y="245"/>
                </a:lnTo>
                <a:lnTo>
                  <a:pt x="0" y="212"/>
                </a:lnTo>
                <a:lnTo>
                  <a:pt x="3" y="178"/>
                </a:lnTo>
                <a:lnTo>
                  <a:pt x="11" y="144"/>
                </a:lnTo>
                <a:lnTo>
                  <a:pt x="22" y="113"/>
                </a:lnTo>
                <a:lnTo>
                  <a:pt x="39" y="85"/>
                </a:lnTo>
                <a:lnTo>
                  <a:pt x="62" y="62"/>
                </a:lnTo>
                <a:lnTo>
                  <a:pt x="87" y="39"/>
                </a:lnTo>
                <a:lnTo>
                  <a:pt x="113" y="22"/>
                </a:lnTo>
                <a:lnTo>
                  <a:pt x="144" y="11"/>
                </a:lnTo>
                <a:lnTo>
                  <a:pt x="178" y="3"/>
                </a:lnTo>
                <a:lnTo>
                  <a:pt x="211" y="0"/>
                </a:lnTo>
                <a:lnTo>
                  <a:pt x="245" y="3"/>
                </a:lnTo>
                <a:lnTo>
                  <a:pt x="279" y="11"/>
                </a:lnTo>
                <a:lnTo>
                  <a:pt x="307" y="22"/>
                </a:lnTo>
                <a:lnTo>
                  <a:pt x="336" y="39"/>
                </a:lnTo>
                <a:lnTo>
                  <a:pt x="361" y="62"/>
                </a:lnTo>
                <a:lnTo>
                  <a:pt x="381" y="85"/>
                </a:lnTo>
                <a:lnTo>
                  <a:pt x="398" y="113"/>
                </a:lnTo>
                <a:lnTo>
                  <a:pt x="412" y="144"/>
                </a:lnTo>
                <a:lnTo>
                  <a:pt x="420" y="178"/>
                </a:lnTo>
                <a:lnTo>
                  <a:pt x="423" y="212"/>
                </a:lnTo>
                <a:lnTo>
                  <a:pt x="420" y="209"/>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06" name="Freeform 13"/>
          <p:cNvSpPr>
            <a:spLocks/>
          </p:cNvSpPr>
          <p:nvPr/>
        </p:nvSpPr>
        <p:spPr bwMode="auto">
          <a:xfrm>
            <a:off x="1935163" y="1458913"/>
            <a:ext cx="673100" cy="620712"/>
          </a:xfrm>
          <a:custGeom>
            <a:avLst/>
            <a:gdLst>
              <a:gd name="T0" fmla="*/ 723494 w 423"/>
              <a:gd name="T1" fmla="*/ 331788 h 423"/>
              <a:gd name="T2" fmla="*/ 723494 w 423"/>
              <a:gd name="T3" fmla="*/ 282575 h 423"/>
              <a:gd name="T4" fmla="*/ 709713 w 423"/>
              <a:gd name="T5" fmla="*/ 228600 h 423"/>
              <a:gd name="T6" fmla="*/ 685597 w 423"/>
              <a:gd name="T7" fmla="*/ 179388 h 423"/>
              <a:gd name="T8" fmla="*/ 656313 w 423"/>
              <a:gd name="T9" fmla="*/ 134938 h 423"/>
              <a:gd name="T10" fmla="*/ 621861 w 423"/>
              <a:gd name="T11" fmla="*/ 98425 h 423"/>
              <a:gd name="T12" fmla="*/ 578795 w 423"/>
              <a:gd name="T13" fmla="*/ 61913 h 423"/>
              <a:gd name="T14" fmla="*/ 528840 w 423"/>
              <a:gd name="T15" fmla="*/ 34925 h 423"/>
              <a:gd name="T16" fmla="*/ 480607 w 423"/>
              <a:gd name="T17" fmla="*/ 17463 h 423"/>
              <a:gd name="T18" fmla="*/ 422038 w 423"/>
              <a:gd name="T19" fmla="*/ 4763 h 423"/>
              <a:gd name="T20" fmla="*/ 363470 w 423"/>
              <a:gd name="T21" fmla="*/ 0 h 423"/>
              <a:gd name="T22" fmla="*/ 306624 w 423"/>
              <a:gd name="T23" fmla="*/ 4763 h 423"/>
              <a:gd name="T24" fmla="*/ 248055 w 423"/>
              <a:gd name="T25" fmla="*/ 17463 h 423"/>
              <a:gd name="T26" fmla="*/ 194654 w 423"/>
              <a:gd name="T27" fmla="*/ 34925 h 423"/>
              <a:gd name="T28" fmla="*/ 149867 w 423"/>
              <a:gd name="T29" fmla="*/ 61913 h 423"/>
              <a:gd name="T30" fmla="*/ 106802 w 423"/>
              <a:gd name="T31" fmla="*/ 98425 h 423"/>
              <a:gd name="T32" fmla="*/ 67182 w 423"/>
              <a:gd name="T33" fmla="*/ 134938 h 423"/>
              <a:gd name="T34" fmla="*/ 37897 w 423"/>
              <a:gd name="T35" fmla="*/ 179388 h 423"/>
              <a:gd name="T36" fmla="*/ 18949 w 423"/>
              <a:gd name="T37" fmla="*/ 228600 h 423"/>
              <a:gd name="T38" fmla="*/ 5168 w 423"/>
              <a:gd name="T39" fmla="*/ 282575 h 423"/>
              <a:gd name="T40" fmla="*/ 0 w 423"/>
              <a:gd name="T41" fmla="*/ 336550 h 423"/>
              <a:gd name="T42" fmla="*/ 5168 w 423"/>
              <a:gd name="T43" fmla="*/ 388938 h 423"/>
              <a:gd name="T44" fmla="*/ 18949 w 423"/>
              <a:gd name="T45" fmla="*/ 438150 h 423"/>
              <a:gd name="T46" fmla="*/ 37897 w 423"/>
              <a:gd name="T47" fmla="*/ 487363 h 423"/>
              <a:gd name="T48" fmla="*/ 67182 w 423"/>
              <a:gd name="T49" fmla="*/ 533400 h 423"/>
              <a:gd name="T50" fmla="*/ 106802 w 423"/>
              <a:gd name="T51" fmla="*/ 573088 h 423"/>
              <a:gd name="T52" fmla="*/ 149867 w 423"/>
              <a:gd name="T53" fmla="*/ 604838 h 423"/>
              <a:gd name="T54" fmla="*/ 194654 w 423"/>
              <a:gd name="T55" fmla="*/ 631825 h 423"/>
              <a:gd name="T56" fmla="*/ 248055 w 423"/>
              <a:gd name="T57" fmla="*/ 654050 h 423"/>
              <a:gd name="T58" fmla="*/ 306624 w 423"/>
              <a:gd name="T59" fmla="*/ 666750 h 423"/>
              <a:gd name="T60" fmla="*/ 363470 w 423"/>
              <a:gd name="T61" fmla="*/ 671513 h 423"/>
              <a:gd name="T62" fmla="*/ 422038 w 423"/>
              <a:gd name="T63" fmla="*/ 666750 h 423"/>
              <a:gd name="T64" fmla="*/ 480607 w 423"/>
              <a:gd name="T65" fmla="*/ 654050 h 423"/>
              <a:gd name="T66" fmla="*/ 528840 w 423"/>
              <a:gd name="T67" fmla="*/ 631825 h 423"/>
              <a:gd name="T68" fmla="*/ 578795 w 423"/>
              <a:gd name="T69" fmla="*/ 604838 h 423"/>
              <a:gd name="T70" fmla="*/ 621861 w 423"/>
              <a:gd name="T71" fmla="*/ 573088 h 423"/>
              <a:gd name="T72" fmla="*/ 656313 w 423"/>
              <a:gd name="T73" fmla="*/ 533400 h 423"/>
              <a:gd name="T74" fmla="*/ 685597 w 423"/>
              <a:gd name="T75" fmla="*/ 487363 h 423"/>
              <a:gd name="T76" fmla="*/ 709713 w 423"/>
              <a:gd name="T77" fmla="*/ 438150 h 423"/>
              <a:gd name="T78" fmla="*/ 723494 w 423"/>
              <a:gd name="T79" fmla="*/ 388938 h 423"/>
              <a:gd name="T80" fmla="*/ 728662 w 423"/>
              <a:gd name="T81" fmla="*/ 336550 h 423"/>
              <a:gd name="T82" fmla="*/ 728662 w 423"/>
              <a:gd name="T83" fmla="*/ 336550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0" y="209"/>
                </a:moveTo>
                <a:lnTo>
                  <a:pt x="420" y="178"/>
                </a:lnTo>
                <a:lnTo>
                  <a:pt x="412" y="144"/>
                </a:lnTo>
                <a:lnTo>
                  <a:pt x="398" y="113"/>
                </a:lnTo>
                <a:lnTo>
                  <a:pt x="381" y="85"/>
                </a:lnTo>
                <a:lnTo>
                  <a:pt x="361" y="62"/>
                </a:lnTo>
                <a:lnTo>
                  <a:pt x="336" y="39"/>
                </a:lnTo>
                <a:lnTo>
                  <a:pt x="307" y="22"/>
                </a:lnTo>
                <a:lnTo>
                  <a:pt x="279" y="11"/>
                </a:lnTo>
                <a:lnTo>
                  <a:pt x="245" y="3"/>
                </a:lnTo>
                <a:lnTo>
                  <a:pt x="211" y="0"/>
                </a:lnTo>
                <a:lnTo>
                  <a:pt x="178" y="3"/>
                </a:lnTo>
                <a:lnTo>
                  <a:pt x="144" y="11"/>
                </a:lnTo>
                <a:lnTo>
                  <a:pt x="113" y="22"/>
                </a:lnTo>
                <a:lnTo>
                  <a:pt x="87" y="39"/>
                </a:lnTo>
                <a:lnTo>
                  <a:pt x="62" y="62"/>
                </a:lnTo>
                <a:lnTo>
                  <a:pt x="39" y="85"/>
                </a:lnTo>
                <a:lnTo>
                  <a:pt x="22" y="113"/>
                </a:lnTo>
                <a:lnTo>
                  <a:pt x="11" y="144"/>
                </a:lnTo>
                <a:lnTo>
                  <a:pt x="3" y="178"/>
                </a:lnTo>
                <a:lnTo>
                  <a:pt x="0" y="212"/>
                </a:lnTo>
                <a:lnTo>
                  <a:pt x="3" y="245"/>
                </a:lnTo>
                <a:lnTo>
                  <a:pt x="11" y="276"/>
                </a:lnTo>
                <a:lnTo>
                  <a:pt x="22" y="307"/>
                </a:lnTo>
                <a:lnTo>
                  <a:pt x="39" y="336"/>
                </a:lnTo>
                <a:lnTo>
                  <a:pt x="62" y="361"/>
                </a:lnTo>
                <a:lnTo>
                  <a:pt x="87" y="381"/>
                </a:lnTo>
                <a:lnTo>
                  <a:pt x="113" y="398"/>
                </a:lnTo>
                <a:lnTo>
                  <a:pt x="144" y="412"/>
                </a:lnTo>
                <a:lnTo>
                  <a:pt x="178" y="420"/>
                </a:lnTo>
                <a:lnTo>
                  <a:pt x="211" y="423"/>
                </a:lnTo>
                <a:lnTo>
                  <a:pt x="245" y="420"/>
                </a:lnTo>
                <a:lnTo>
                  <a:pt x="279" y="412"/>
                </a:lnTo>
                <a:lnTo>
                  <a:pt x="307" y="398"/>
                </a:lnTo>
                <a:lnTo>
                  <a:pt x="336" y="381"/>
                </a:lnTo>
                <a:lnTo>
                  <a:pt x="361" y="361"/>
                </a:lnTo>
                <a:lnTo>
                  <a:pt x="381" y="336"/>
                </a:lnTo>
                <a:lnTo>
                  <a:pt x="398" y="307"/>
                </a:lnTo>
                <a:lnTo>
                  <a:pt x="412" y="276"/>
                </a:lnTo>
                <a:lnTo>
                  <a:pt x="420" y="245"/>
                </a:lnTo>
                <a:lnTo>
                  <a:pt x="423" y="212"/>
                </a:lnTo>
              </a:path>
            </a:pathLst>
          </a:custGeom>
          <a:noFill/>
          <a:ln w="2698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07" name="Rectangle 14"/>
          <p:cNvSpPr>
            <a:spLocks noChangeArrowheads="1"/>
          </p:cNvSpPr>
          <p:nvPr/>
        </p:nvSpPr>
        <p:spPr bwMode="auto">
          <a:xfrm>
            <a:off x="1763713" y="2233613"/>
            <a:ext cx="1011237" cy="619125"/>
          </a:xfrm>
          <a:prstGeom prst="rect">
            <a:avLst/>
          </a:prstGeom>
          <a:solidFill>
            <a:srgbClr val="FFFFFF"/>
          </a:solidFill>
          <a:ln>
            <a:noFill/>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8208" name="Rectangle 15"/>
          <p:cNvSpPr>
            <a:spLocks noChangeArrowheads="1"/>
          </p:cNvSpPr>
          <p:nvPr/>
        </p:nvSpPr>
        <p:spPr bwMode="auto">
          <a:xfrm>
            <a:off x="1763713" y="2233613"/>
            <a:ext cx="1011237" cy="619125"/>
          </a:xfrm>
          <a:prstGeom prst="rect">
            <a:avLst/>
          </a:prstGeom>
          <a:noFill/>
          <a:ln w="9525">
            <a:solidFill>
              <a:srgbClr val="000000"/>
            </a:solidFill>
            <a:miter lim="800000"/>
            <a:headEnd/>
            <a:tailEnd/>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8209" name="Rectangle 16"/>
          <p:cNvSpPr>
            <a:spLocks noChangeArrowheads="1"/>
          </p:cNvSpPr>
          <p:nvPr/>
        </p:nvSpPr>
        <p:spPr bwMode="auto">
          <a:xfrm>
            <a:off x="2176463" y="1687513"/>
            <a:ext cx="173037" cy="171450"/>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P1</a:t>
            </a:r>
            <a:endParaRPr lang="en-US" altLang="zh-CN" sz="1292" dirty="0"/>
          </a:p>
        </p:txBody>
      </p:sp>
      <p:sp>
        <p:nvSpPr>
          <p:cNvPr id="8210" name="Rectangle 17"/>
          <p:cNvSpPr>
            <a:spLocks noChangeArrowheads="1"/>
          </p:cNvSpPr>
          <p:nvPr/>
        </p:nvSpPr>
        <p:spPr bwMode="auto">
          <a:xfrm>
            <a:off x="1827213" y="2316163"/>
            <a:ext cx="376237" cy="171450"/>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cache</a:t>
            </a:r>
            <a:endParaRPr lang="en-US" altLang="zh-CN" sz="1292" dirty="0"/>
          </a:p>
        </p:txBody>
      </p:sp>
      <p:sp>
        <p:nvSpPr>
          <p:cNvPr id="8211" name="Line 18"/>
          <p:cNvSpPr>
            <a:spLocks noChangeShapeType="1"/>
          </p:cNvSpPr>
          <p:nvPr/>
        </p:nvSpPr>
        <p:spPr bwMode="auto">
          <a:xfrm>
            <a:off x="6135688" y="3163888"/>
            <a:ext cx="1587" cy="309562"/>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12" name="Line 19"/>
          <p:cNvSpPr>
            <a:spLocks noChangeShapeType="1"/>
          </p:cNvSpPr>
          <p:nvPr/>
        </p:nvSpPr>
        <p:spPr bwMode="auto">
          <a:xfrm>
            <a:off x="4454525" y="2852738"/>
            <a:ext cx="1588" cy="311150"/>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13" name="Line 20"/>
          <p:cNvSpPr>
            <a:spLocks noChangeShapeType="1"/>
          </p:cNvSpPr>
          <p:nvPr/>
        </p:nvSpPr>
        <p:spPr bwMode="auto">
          <a:xfrm>
            <a:off x="4454525" y="2079625"/>
            <a:ext cx="1588" cy="153988"/>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14" name="Freeform 21"/>
          <p:cNvSpPr>
            <a:spLocks/>
          </p:cNvSpPr>
          <p:nvPr/>
        </p:nvSpPr>
        <p:spPr bwMode="auto">
          <a:xfrm>
            <a:off x="4119563" y="1458913"/>
            <a:ext cx="671512" cy="620712"/>
          </a:xfrm>
          <a:custGeom>
            <a:avLst/>
            <a:gdLst>
              <a:gd name="T0" fmla="*/ 727075 w 423"/>
              <a:gd name="T1" fmla="*/ 331788 h 423"/>
              <a:gd name="T2" fmla="*/ 721918 w 423"/>
              <a:gd name="T3" fmla="*/ 388938 h 423"/>
              <a:gd name="T4" fmla="*/ 708168 w 423"/>
              <a:gd name="T5" fmla="*/ 438150 h 423"/>
              <a:gd name="T6" fmla="*/ 687541 w 423"/>
              <a:gd name="T7" fmla="*/ 487363 h 423"/>
              <a:gd name="T8" fmla="*/ 660040 w 423"/>
              <a:gd name="T9" fmla="*/ 533400 h 423"/>
              <a:gd name="T10" fmla="*/ 620506 w 423"/>
              <a:gd name="T11" fmla="*/ 573088 h 423"/>
              <a:gd name="T12" fmla="*/ 580973 w 423"/>
              <a:gd name="T13" fmla="*/ 604838 h 423"/>
              <a:gd name="T14" fmla="*/ 532845 w 423"/>
              <a:gd name="T15" fmla="*/ 631825 h 423"/>
              <a:gd name="T16" fmla="*/ 479560 w 423"/>
              <a:gd name="T17" fmla="*/ 654050 h 423"/>
              <a:gd name="T18" fmla="*/ 421119 w 423"/>
              <a:gd name="T19" fmla="*/ 666750 h 423"/>
              <a:gd name="T20" fmla="*/ 362678 w 423"/>
              <a:gd name="T21" fmla="*/ 671513 h 423"/>
              <a:gd name="T22" fmla="*/ 304237 w 423"/>
              <a:gd name="T23" fmla="*/ 666750 h 423"/>
              <a:gd name="T24" fmla="*/ 250953 w 423"/>
              <a:gd name="T25" fmla="*/ 654050 h 423"/>
              <a:gd name="T26" fmla="*/ 197668 w 423"/>
              <a:gd name="T27" fmla="*/ 631825 h 423"/>
              <a:gd name="T28" fmla="*/ 149540 w 423"/>
              <a:gd name="T29" fmla="*/ 604838 h 423"/>
              <a:gd name="T30" fmla="*/ 106569 w 423"/>
              <a:gd name="T31" fmla="*/ 573088 h 423"/>
              <a:gd name="T32" fmla="*/ 72192 w 423"/>
              <a:gd name="T33" fmla="*/ 533400 h 423"/>
              <a:gd name="T34" fmla="*/ 42971 w 423"/>
              <a:gd name="T35" fmla="*/ 487363 h 423"/>
              <a:gd name="T36" fmla="*/ 18907 w 423"/>
              <a:gd name="T37" fmla="*/ 438150 h 423"/>
              <a:gd name="T38" fmla="*/ 3438 w 423"/>
              <a:gd name="T39" fmla="*/ 388938 h 423"/>
              <a:gd name="T40" fmla="*/ 0 w 423"/>
              <a:gd name="T41" fmla="*/ 336550 h 423"/>
              <a:gd name="T42" fmla="*/ 3438 w 423"/>
              <a:gd name="T43" fmla="*/ 282575 h 423"/>
              <a:gd name="T44" fmla="*/ 18907 w 423"/>
              <a:gd name="T45" fmla="*/ 228600 h 423"/>
              <a:gd name="T46" fmla="*/ 42971 w 423"/>
              <a:gd name="T47" fmla="*/ 179388 h 423"/>
              <a:gd name="T48" fmla="*/ 72192 w 423"/>
              <a:gd name="T49" fmla="*/ 134938 h 423"/>
              <a:gd name="T50" fmla="*/ 106569 w 423"/>
              <a:gd name="T51" fmla="*/ 98425 h 423"/>
              <a:gd name="T52" fmla="*/ 149540 w 423"/>
              <a:gd name="T53" fmla="*/ 61913 h 423"/>
              <a:gd name="T54" fmla="*/ 197668 w 423"/>
              <a:gd name="T55" fmla="*/ 34925 h 423"/>
              <a:gd name="T56" fmla="*/ 250953 w 423"/>
              <a:gd name="T57" fmla="*/ 17463 h 423"/>
              <a:gd name="T58" fmla="*/ 304237 w 423"/>
              <a:gd name="T59" fmla="*/ 4763 h 423"/>
              <a:gd name="T60" fmla="*/ 362678 w 423"/>
              <a:gd name="T61" fmla="*/ 0 h 423"/>
              <a:gd name="T62" fmla="*/ 421119 w 423"/>
              <a:gd name="T63" fmla="*/ 4763 h 423"/>
              <a:gd name="T64" fmla="*/ 479560 w 423"/>
              <a:gd name="T65" fmla="*/ 17463 h 423"/>
              <a:gd name="T66" fmla="*/ 532845 w 423"/>
              <a:gd name="T67" fmla="*/ 34925 h 423"/>
              <a:gd name="T68" fmla="*/ 580973 w 423"/>
              <a:gd name="T69" fmla="*/ 61913 h 423"/>
              <a:gd name="T70" fmla="*/ 620506 w 423"/>
              <a:gd name="T71" fmla="*/ 98425 h 423"/>
              <a:gd name="T72" fmla="*/ 660040 w 423"/>
              <a:gd name="T73" fmla="*/ 134938 h 423"/>
              <a:gd name="T74" fmla="*/ 687541 w 423"/>
              <a:gd name="T75" fmla="*/ 179388 h 423"/>
              <a:gd name="T76" fmla="*/ 708168 w 423"/>
              <a:gd name="T77" fmla="*/ 228600 h 423"/>
              <a:gd name="T78" fmla="*/ 721918 w 423"/>
              <a:gd name="T79" fmla="*/ 282575 h 423"/>
              <a:gd name="T80" fmla="*/ 727075 w 423"/>
              <a:gd name="T81" fmla="*/ 336550 h 423"/>
              <a:gd name="T82" fmla="*/ 727075 w 423"/>
              <a:gd name="T83" fmla="*/ 331788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3" y="209"/>
                </a:moveTo>
                <a:lnTo>
                  <a:pt x="420" y="245"/>
                </a:lnTo>
                <a:lnTo>
                  <a:pt x="412" y="276"/>
                </a:lnTo>
                <a:lnTo>
                  <a:pt x="400" y="307"/>
                </a:lnTo>
                <a:lnTo>
                  <a:pt x="384" y="336"/>
                </a:lnTo>
                <a:lnTo>
                  <a:pt x="361" y="361"/>
                </a:lnTo>
                <a:lnTo>
                  <a:pt x="338" y="381"/>
                </a:lnTo>
                <a:lnTo>
                  <a:pt x="310" y="398"/>
                </a:lnTo>
                <a:lnTo>
                  <a:pt x="279" y="412"/>
                </a:lnTo>
                <a:lnTo>
                  <a:pt x="245" y="420"/>
                </a:lnTo>
                <a:lnTo>
                  <a:pt x="211" y="423"/>
                </a:lnTo>
                <a:lnTo>
                  <a:pt x="177" y="420"/>
                </a:lnTo>
                <a:lnTo>
                  <a:pt x="146" y="412"/>
                </a:lnTo>
                <a:lnTo>
                  <a:pt x="115" y="398"/>
                </a:lnTo>
                <a:lnTo>
                  <a:pt x="87" y="381"/>
                </a:lnTo>
                <a:lnTo>
                  <a:pt x="62" y="361"/>
                </a:lnTo>
                <a:lnTo>
                  <a:pt x="42" y="336"/>
                </a:lnTo>
                <a:lnTo>
                  <a:pt x="25" y="307"/>
                </a:lnTo>
                <a:lnTo>
                  <a:pt x="11" y="276"/>
                </a:lnTo>
                <a:lnTo>
                  <a:pt x="2" y="245"/>
                </a:lnTo>
                <a:lnTo>
                  <a:pt x="0" y="212"/>
                </a:lnTo>
                <a:lnTo>
                  <a:pt x="2" y="178"/>
                </a:lnTo>
                <a:lnTo>
                  <a:pt x="11" y="144"/>
                </a:lnTo>
                <a:lnTo>
                  <a:pt x="25" y="113"/>
                </a:lnTo>
                <a:lnTo>
                  <a:pt x="42" y="85"/>
                </a:lnTo>
                <a:lnTo>
                  <a:pt x="62" y="62"/>
                </a:lnTo>
                <a:lnTo>
                  <a:pt x="87" y="39"/>
                </a:lnTo>
                <a:lnTo>
                  <a:pt x="115" y="22"/>
                </a:lnTo>
                <a:lnTo>
                  <a:pt x="146" y="11"/>
                </a:lnTo>
                <a:lnTo>
                  <a:pt x="177" y="3"/>
                </a:lnTo>
                <a:lnTo>
                  <a:pt x="211" y="0"/>
                </a:lnTo>
                <a:lnTo>
                  <a:pt x="245" y="3"/>
                </a:lnTo>
                <a:lnTo>
                  <a:pt x="279" y="11"/>
                </a:lnTo>
                <a:lnTo>
                  <a:pt x="310" y="22"/>
                </a:lnTo>
                <a:lnTo>
                  <a:pt x="338" y="39"/>
                </a:lnTo>
                <a:lnTo>
                  <a:pt x="361" y="62"/>
                </a:lnTo>
                <a:lnTo>
                  <a:pt x="384" y="85"/>
                </a:lnTo>
                <a:lnTo>
                  <a:pt x="400" y="113"/>
                </a:lnTo>
                <a:lnTo>
                  <a:pt x="412" y="144"/>
                </a:lnTo>
                <a:lnTo>
                  <a:pt x="420" y="178"/>
                </a:lnTo>
                <a:lnTo>
                  <a:pt x="423" y="212"/>
                </a:lnTo>
                <a:lnTo>
                  <a:pt x="423" y="209"/>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15" name="Freeform 22"/>
          <p:cNvSpPr>
            <a:spLocks/>
          </p:cNvSpPr>
          <p:nvPr/>
        </p:nvSpPr>
        <p:spPr bwMode="auto">
          <a:xfrm>
            <a:off x="4119563" y="1458913"/>
            <a:ext cx="671512" cy="620712"/>
          </a:xfrm>
          <a:custGeom>
            <a:avLst/>
            <a:gdLst>
              <a:gd name="T0" fmla="*/ 727075 w 423"/>
              <a:gd name="T1" fmla="*/ 331788 h 423"/>
              <a:gd name="T2" fmla="*/ 721918 w 423"/>
              <a:gd name="T3" fmla="*/ 282575 h 423"/>
              <a:gd name="T4" fmla="*/ 708168 w 423"/>
              <a:gd name="T5" fmla="*/ 228600 h 423"/>
              <a:gd name="T6" fmla="*/ 687541 w 423"/>
              <a:gd name="T7" fmla="*/ 179388 h 423"/>
              <a:gd name="T8" fmla="*/ 660040 w 423"/>
              <a:gd name="T9" fmla="*/ 134938 h 423"/>
              <a:gd name="T10" fmla="*/ 620506 w 423"/>
              <a:gd name="T11" fmla="*/ 98425 h 423"/>
              <a:gd name="T12" fmla="*/ 580973 w 423"/>
              <a:gd name="T13" fmla="*/ 61913 h 423"/>
              <a:gd name="T14" fmla="*/ 532845 w 423"/>
              <a:gd name="T15" fmla="*/ 34925 h 423"/>
              <a:gd name="T16" fmla="*/ 479560 w 423"/>
              <a:gd name="T17" fmla="*/ 17463 h 423"/>
              <a:gd name="T18" fmla="*/ 421119 w 423"/>
              <a:gd name="T19" fmla="*/ 4763 h 423"/>
              <a:gd name="T20" fmla="*/ 362678 w 423"/>
              <a:gd name="T21" fmla="*/ 0 h 423"/>
              <a:gd name="T22" fmla="*/ 304237 w 423"/>
              <a:gd name="T23" fmla="*/ 4763 h 423"/>
              <a:gd name="T24" fmla="*/ 250953 w 423"/>
              <a:gd name="T25" fmla="*/ 17463 h 423"/>
              <a:gd name="T26" fmla="*/ 197668 w 423"/>
              <a:gd name="T27" fmla="*/ 34925 h 423"/>
              <a:gd name="T28" fmla="*/ 149540 w 423"/>
              <a:gd name="T29" fmla="*/ 61913 h 423"/>
              <a:gd name="T30" fmla="*/ 106569 w 423"/>
              <a:gd name="T31" fmla="*/ 98425 h 423"/>
              <a:gd name="T32" fmla="*/ 72192 w 423"/>
              <a:gd name="T33" fmla="*/ 134938 h 423"/>
              <a:gd name="T34" fmla="*/ 42971 w 423"/>
              <a:gd name="T35" fmla="*/ 179388 h 423"/>
              <a:gd name="T36" fmla="*/ 18907 w 423"/>
              <a:gd name="T37" fmla="*/ 228600 h 423"/>
              <a:gd name="T38" fmla="*/ 3438 w 423"/>
              <a:gd name="T39" fmla="*/ 282575 h 423"/>
              <a:gd name="T40" fmla="*/ 0 w 423"/>
              <a:gd name="T41" fmla="*/ 336550 h 423"/>
              <a:gd name="T42" fmla="*/ 3438 w 423"/>
              <a:gd name="T43" fmla="*/ 388938 h 423"/>
              <a:gd name="T44" fmla="*/ 18907 w 423"/>
              <a:gd name="T45" fmla="*/ 438150 h 423"/>
              <a:gd name="T46" fmla="*/ 42971 w 423"/>
              <a:gd name="T47" fmla="*/ 487363 h 423"/>
              <a:gd name="T48" fmla="*/ 72192 w 423"/>
              <a:gd name="T49" fmla="*/ 533400 h 423"/>
              <a:gd name="T50" fmla="*/ 106569 w 423"/>
              <a:gd name="T51" fmla="*/ 573088 h 423"/>
              <a:gd name="T52" fmla="*/ 149540 w 423"/>
              <a:gd name="T53" fmla="*/ 604838 h 423"/>
              <a:gd name="T54" fmla="*/ 197668 w 423"/>
              <a:gd name="T55" fmla="*/ 631825 h 423"/>
              <a:gd name="T56" fmla="*/ 250953 w 423"/>
              <a:gd name="T57" fmla="*/ 654050 h 423"/>
              <a:gd name="T58" fmla="*/ 304237 w 423"/>
              <a:gd name="T59" fmla="*/ 666750 h 423"/>
              <a:gd name="T60" fmla="*/ 362678 w 423"/>
              <a:gd name="T61" fmla="*/ 671513 h 423"/>
              <a:gd name="T62" fmla="*/ 421119 w 423"/>
              <a:gd name="T63" fmla="*/ 666750 h 423"/>
              <a:gd name="T64" fmla="*/ 479560 w 423"/>
              <a:gd name="T65" fmla="*/ 654050 h 423"/>
              <a:gd name="T66" fmla="*/ 532845 w 423"/>
              <a:gd name="T67" fmla="*/ 631825 h 423"/>
              <a:gd name="T68" fmla="*/ 580973 w 423"/>
              <a:gd name="T69" fmla="*/ 604838 h 423"/>
              <a:gd name="T70" fmla="*/ 620506 w 423"/>
              <a:gd name="T71" fmla="*/ 573088 h 423"/>
              <a:gd name="T72" fmla="*/ 660040 w 423"/>
              <a:gd name="T73" fmla="*/ 533400 h 423"/>
              <a:gd name="T74" fmla="*/ 687541 w 423"/>
              <a:gd name="T75" fmla="*/ 487363 h 423"/>
              <a:gd name="T76" fmla="*/ 708168 w 423"/>
              <a:gd name="T77" fmla="*/ 438150 h 423"/>
              <a:gd name="T78" fmla="*/ 721918 w 423"/>
              <a:gd name="T79" fmla="*/ 388938 h 423"/>
              <a:gd name="T80" fmla="*/ 727075 w 423"/>
              <a:gd name="T81" fmla="*/ 336550 h 423"/>
              <a:gd name="T82" fmla="*/ 727075 w 423"/>
              <a:gd name="T83" fmla="*/ 336550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3" y="209"/>
                </a:moveTo>
                <a:lnTo>
                  <a:pt x="420" y="178"/>
                </a:lnTo>
                <a:lnTo>
                  <a:pt x="412" y="144"/>
                </a:lnTo>
                <a:lnTo>
                  <a:pt x="400" y="113"/>
                </a:lnTo>
                <a:lnTo>
                  <a:pt x="384" y="85"/>
                </a:lnTo>
                <a:lnTo>
                  <a:pt x="361" y="62"/>
                </a:lnTo>
                <a:lnTo>
                  <a:pt x="338" y="39"/>
                </a:lnTo>
                <a:lnTo>
                  <a:pt x="310" y="22"/>
                </a:lnTo>
                <a:lnTo>
                  <a:pt x="279" y="11"/>
                </a:lnTo>
                <a:lnTo>
                  <a:pt x="245" y="3"/>
                </a:lnTo>
                <a:lnTo>
                  <a:pt x="211" y="0"/>
                </a:lnTo>
                <a:lnTo>
                  <a:pt x="177" y="3"/>
                </a:lnTo>
                <a:lnTo>
                  <a:pt x="146" y="11"/>
                </a:lnTo>
                <a:lnTo>
                  <a:pt x="115" y="22"/>
                </a:lnTo>
                <a:lnTo>
                  <a:pt x="87" y="39"/>
                </a:lnTo>
                <a:lnTo>
                  <a:pt x="62" y="62"/>
                </a:lnTo>
                <a:lnTo>
                  <a:pt x="42" y="85"/>
                </a:lnTo>
                <a:lnTo>
                  <a:pt x="25" y="113"/>
                </a:lnTo>
                <a:lnTo>
                  <a:pt x="11" y="144"/>
                </a:lnTo>
                <a:lnTo>
                  <a:pt x="2" y="178"/>
                </a:lnTo>
                <a:lnTo>
                  <a:pt x="0" y="212"/>
                </a:lnTo>
                <a:lnTo>
                  <a:pt x="2" y="245"/>
                </a:lnTo>
                <a:lnTo>
                  <a:pt x="11" y="276"/>
                </a:lnTo>
                <a:lnTo>
                  <a:pt x="25" y="307"/>
                </a:lnTo>
                <a:lnTo>
                  <a:pt x="42" y="336"/>
                </a:lnTo>
                <a:lnTo>
                  <a:pt x="62" y="361"/>
                </a:lnTo>
                <a:lnTo>
                  <a:pt x="87" y="381"/>
                </a:lnTo>
                <a:lnTo>
                  <a:pt x="115" y="398"/>
                </a:lnTo>
                <a:lnTo>
                  <a:pt x="146" y="412"/>
                </a:lnTo>
                <a:lnTo>
                  <a:pt x="177" y="420"/>
                </a:lnTo>
                <a:lnTo>
                  <a:pt x="211" y="423"/>
                </a:lnTo>
                <a:lnTo>
                  <a:pt x="245" y="420"/>
                </a:lnTo>
                <a:lnTo>
                  <a:pt x="279" y="412"/>
                </a:lnTo>
                <a:lnTo>
                  <a:pt x="310" y="398"/>
                </a:lnTo>
                <a:lnTo>
                  <a:pt x="338" y="381"/>
                </a:lnTo>
                <a:lnTo>
                  <a:pt x="361" y="361"/>
                </a:lnTo>
                <a:lnTo>
                  <a:pt x="384" y="336"/>
                </a:lnTo>
                <a:lnTo>
                  <a:pt x="400" y="307"/>
                </a:lnTo>
                <a:lnTo>
                  <a:pt x="412" y="276"/>
                </a:lnTo>
                <a:lnTo>
                  <a:pt x="420" y="245"/>
                </a:lnTo>
                <a:lnTo>
                  <a:pt x="423" y="212"/>
                </a:lnTo>
              </a:path>
            </a:pathLst>
          </a:custGeom>
          <a:noFill/>
          <a:ln w="2698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16" name="Rectangle 23"/>
          <p:cNvSpPr>
            <a:spLocks noChangeArrowheads="1"/>
          </p:cNvSpPr>
          <p:nvPr/>
        </p:nvSpPr>
        <p:spPr bwMode="auto">
          <a:xfrm>
            <a:off x="3952875" y="2233613"/>
            <a:ext cx="1008063" cy="619125"/>
          </a:xfrm>
          <a:prstGeom prst="rect">
            <a:avLst/>
          </a:prstGeom>
          <a:solidFill>
            <a:srgbClr val="FFFFFF"/>
          </a:solidFill>
          <a:ln>
            <a:noFill/>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8217" name="Rectangle 24"/>
          <p:cNvSpPr>
            <a:spLocks noChangeArrowheads="1"/>
          </p:cNvSpPr>
          <p:nvPr/>
        </p:nvSpPr>
        <p:spPr bwMode="auto">
          <a:xfrm>
            <a:off x="3952875" y="2233613"/>
            <a:ext cx="1008063" cy="619125"/>
          </a:xfrm>
          <a:prstGeom prst="rect">
            <a:avLst/>
          </a:prstGeom>
          <a:noFill/>
          <a:ln w="9525">
            <a:solidFill>
              <a:srgbClr val="000000"/>
            </a:solidFill>
            <a:miter lim="800000"/>
            <a:headEnd/>
            <a:tailEnd/>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8218" name="Line 25"/>
          <p:cNvSpPr>
            <a:spLocks noChangeShapeType="1"/>
          </p:cNvSpPr>
          <p:nvPr/>
        </p:nvSpPr>
        <p:spPr bwMode="auto">
          <a:xfrm>
            <a:off x="6640513" y="2852738"/>
            <a:ext cx="1587" cy="311150"/>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19" name="Line 26"/>
          <p:cNvSpPr>
            <a:spLocks noChangeShapeType="1"/>
          </p:cNvSpPr>
          <p:nvPr/>
        </p:nvSpPr>
        <p:spPr bwMode="auto">
          <a:xfrm>
            <a:off x="6640513" y="2079625"/>
            <a:ext cx="1587" cy="153988"/>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20" name="Freeform 27"/>
          <p:cNvSpPr>
            <a:spLocks/>
          </p:cNvSpPr>
          <p:nvPr/>
        </p:nvSpPr>
        <p:spPr bwMode="auto">
          <a:xfrm>
            <a:off x="6305550" y="1458913"/>
            <a:ext cx="674688" cy="620712"/>
          </a:xfrm>
          <a:custGeom>
            <a:avLst/>
            <a:gdLst>
              <a:gd name="T0" fmla="*/ 725083 w 424"/>
              <a:gd name="T1" fmla="*/ 331788 h 423"/>
              <a:gd name="T2" fmla="*/ 725083 w 424"/>
              <a:gd name="T3" fmla="*/ 388938 h 423"/>
              <a:gd name="T4" fmla="*/ 709583 w 424"/>
              <a:gd name="T5" fmla="*/ 438150 h 423"/>
              <a:gd name="T6" fmla="*/ 685471 w 424"/>
              <a:gd name="T7" fmla="*/ 487363 h 423"/>
              <a:gd name="T8" fmla="*/ 656192 w 424"/>
              <a:gd name="T9" fmla="*/ 533400 h 423"/>
              <a:gd name="T10" fmla="*/ 623468 w 424"/>
              <a:gd name="T11" fmla="*/ 573088 h 423"/>
              <a:gd name="T12" fmla="*/ 578689 w 424"/>
              <a:gd name="T13" fmla="*/ 604838 h 423"/>
              <a:gd name="T14" fmla="*/ 530465 w 424"/>
              <a:gd name="T15" fmla="*/ 631825 h 423"/>
              <a:gd name="T16" fmla="*/ 482241 w 424"/>
              <a:gd name="T17" fmla="*/ 654050 h 423"/>
              <a:gd name="T18" fmla="*/ 423683 w 424"/>
              <a:gd name="T19" fmla="*/ 666750 h 423"/>
              <a:gd name="T20" fmla="*/ 365125 w 424"/>
              <a:gd name="T21" fmla="*/ 671513 h 423"/>
              <a:gd name="T22" fmla="*/ 306567 w 424"/>
              <a:gd name="T23" fmla="*/ 666750 h 423"/>
              <a:gd name="T24" fmla="*/ 248009 w 424"/>
              <a:gd name="T25" fmla="*/ 654050 h 423"/>
              <a:gd name="T26" fmla="*/ 194619 w 424"/>
              <a:gd name="T27" fmla="*/ 631825 h 423"/>
              <a:gd name="T28" fmla="*/ 151561 w 424"/>
              <a:gd name="T29" fmla="*/ 604838 h 423"/>
              <a:gd name="T30" fmla="*/ 106782 w 424"/>
              <a:gd name="T31" fmla="*/ 573088 h 423"/>
              <a:gd name="T32" fmla="*/ 68892 w 424"/>
              <a:gd name="T33" fmla="*/ 533400 h 423"/>
              <a:gd name="T34" fmla="*/ 39613 w 424"/>
              <a:gd name="T35" fmla="*/ 487363 h 423"/>
              <a:gd name="T36" fmla="*/ 20667 w 424"/>
              <a:gd name="T37" fmla="*/ 438150 h 423"/>
              <a:gd name="T38" fmla="*/ 5167 w 424"/>
              <a:gd name="T39" fmla="*/ 388938 h 423"/>
              <a:gd name="T40" fmla="*/ 0 w 424"/>
              <a:gd name="T41" fmla="*/ 336550 h 423"/>
              <a:gd name="T42" fmla="*/ 5167 w 424"/>
              <a:gd name="T43" fmla="*/ 282575 h 423"/>
              <a:gd name="T44" fmla="*/ 20667 w 424"/>
              <a:gd name="T45" fmla="*/ 228600 h 423"/>
              <a:gd name="T46" fmla="*/ 39613 w 424"/>
              <a:gd name="T47" fmla="*/ 179388 h 423"/>
              <a:gd name="T48" fmla="*/ 68892 w 424"/>
              <a:gd name="T49" fmla="*/ 134938 h 423"/>
              <a:gd name="T50" fmla="*/ 106782 w 424"/>
              <a:gd name="T51" fmla="*/ 98425 h 423"/>
              <a:gd name="T52" fmla="*/ 151561 w 424"/>
              <a:gd name="T53" fmla="*/ 61913 h 423"/>
              <a:gd name="T54" fmla="*/ 194619 w 424"/>
              <a:gd name="T55" fmla="*/ 34925 h 423"/>
              <a:gd name="T56" fmla="*/ 248009 w 424"/>
              <a:gd name="T57" fmla="*/ 17463 h 423"/>
              <a:gd name="T58" fmla="*/ 306567 w 424"/>
              <a:gd name="T59" fmla="*/ 4763 h 423"/>
              <a:gd name="T60" fmla="*/ 365125 w 424"/>
              <a:gd name="T61" fmla="*/ 0 h 423"/>
              <a:gd name="T62" fmla="*/ 423683 w 424"/>
              <a:gd name="T63" fmla="*/ 4763 h 423"/>
              <a:gd name="T64" fmla="*/ 482241 w 424"/>
              <a:gd name="T65" fmla="*/ 17463 h 423"/>
              <a:gd name="T66" fmla="*/ 530465 w 424"/>
              <a:gd name="T67" fmla="*/ 34925 h 423"/>
              <a:gd name="T68" fmla="*/ 578689 w 424"/>
              <a:gd name="T69" fmla="*/ 61913 h 423"/>
              <a:gd name="T70" fmla="*/ 623468 w 424"/>
              <a:gd name="T71" fmla="*/ 98425 h 423"/>
              <a:gd name="T72" fmla="*/ 656192 w 424"/>
              <a:gd name="T73" fmla="*/ 134938 h 423"/>
              <a:gd name="T74" fmla="*/ 685471 w 424"/>
              <a:gd name="T75" fmla="*/ 179388 h 423"/>
              <a:gd name="T76" fmla="*/ 709583 w 424"/>
              <a:gd name="T77" fmla="*/ 228600 h 423"/>
              <a:gd name="T78" fmla="*/ 725083 w 424"/>
              <a:gd name="T79" fmla="*/ 282575 h 423"/>
              <a:gd name="T80" fmla="*/ 730250 w 424"/>
              <a:gd name="T81" fmla="*/ 336550 h 423"/>
              <a:gd name="T82" fmla="*/ 725083 w 424"/>
              <a:gd name="T83" fmla="*/ 331788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4"/>
              <a:gd name="T127" fmla="*/ 0 h 423"/>
              <a:gd name="T128" fmla="*/ 424 w 424"/>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4" h="423">
                <a:moveTo>
                  <a:pt x="421" y="209"/>
                </a:moveTo>
                <a:lnTo>
                  <a:pt x="421" y="245"/>
                </a:lnTo>
                <a:lnTo>
                  <a:pt x="412" y="276"/>
                </a:lnTo>
                <a:lnTo>
                  <a:pt x="398" y="307"/>
                </a:lnTo>
                <a:lnTo>
                  <a:pt x="381" y="336"/>
                </a:lnTo>
                <a:lnTo>
                  <a:pt x="362" y="361"/>
                </a:lnTo>
                <a:lnTo>
                  <a:pt x="336" y="381"/>
                </a:lnTo>
                <a:lnTo>
                  <a:pt x="308" y="398"/>
                </a:lnTo>
                <a:lnTo>
                  <a:pt x="280" y="412"/>
                </a:lnTo>
                <a:lnTo>
                  <a:pt x="246" y="420"/>
                </a:lnTo>
                <a:lnTo>
                  <a:pt x="212" y="423"/>
                </a:lnTo>
                <a:lnTo>
                  <a:pt x="178" y="420"/>
                </a:lnTo>
                <a:lnTo>
                  <a:pt x="144" y="412"/>
                </a:lnTo>
                <a:lnTo>
                  <a:pt x="113" y="398"/>
                </a:lnTo>
                <a:lnTo>
                  <a:pt x="88" y="381"/>
                </a:lnTo>
                <a:lnTo>
                  <a:pt x="62" y="361"/>
                </a:lnTo>
                <a:lnTo>
                  <a:pt x="40" y="336"/>
                </a:lnTo>
                <a:lnTo>
                  <a:pt x="23" y="307"/>
                </a:lnTo>
                <a:lnTo>
                  <a:pt x="12" y="276"/>
                </a:lnTo>
                <a:lnTo>
                  <a:pt x="3" y="245"/>
                </a:lnTo>
                <a:lnTo>
                  <a:pt x="0" y="212"/>
                </a:lnTo>
                <a:lnTo>
                  <a:pt x="3" y="178"/>
                </a:lnTo>
                <a:lnTo>
                  <a:pt x="12" y="144"/>
                </a:lnTo>
                <a:lnTo>
                  <a:pt x="23" y="113"/>
                </a:lnTo>
                <a:lnTo>
                  <a:pt x="40" y="85"/>
                </a:lnTo>
                <a:lnTo>
                  <a:pt x="62" y="62"/>
                </a:lnTo>
                <a:lnTo>
                  <a:pt x="88" y="39"/>
                </a:lnTo>
                <a:lnTo>
                  <a:pt x="113" y="22"/>
                </a:lnTo>
                <a:lnTo>
                  <a:pt x="144" y="11"/>
                </a:lnTo>
                <a:lnTo>
                  <a:pt x="178" y="3"/>
                </a:lnTo>
                <a:lnTo>
                  <a:pt x="212" y="0"/>
                </a:lnTo>
                <a:lnTo>
                  <a:pt x="246" y="3"/>
                </a:lnTo>
                <a:lnTo>
                  <a:pt x="280" y="11"/>
                </a:lnTo>
                <a:lnTo>
                  <a:pt x="308" y="22"/>
                </a:lnTo>
                <a:lnTo>
                  <a:pt x="336" y="39"/>
                </a:lnTo>
                <a:lnTo>
                  <a:pt x="362" y="62"/>
                </a:lnTo>
                <a:lnTo>
                  <a:pt x="381" y="85"/>
                </a:lnTo>
                <a:lnTo>
                  <a:pt x="398" y="113"/>
                </a:lnTo>
                <a:lnTo>
                  <a:pt x="412" y="144"/>
                </a:lnTo>
                <a:lnTo>
                  <a:pt x="421" y="178"/>
                </a:lnTo>
                <a:lnTo>
                  <a:pt x="424" y="212"/>
                </a:lnTo>
                <a:lnTo>
                  <a:pt x="421" y="209"/>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21" name="Freeform 28"/>
          <p:cNvSpPr>
            <a:spLocks/>
          </p:cNvSpPr>
          <p:nvPr/>
        </p:nvSpPr>
        <p:spPr bwMode="auto">
          <a:xfrm>
            <a:off x="6305550" y="1458913"/>
            <a:ext cx="674688" cy="620712"/>
          </a:xfrm>
          <a:custGeom>
            <a:avLst/>
            <a:gdLst>
              <a:gd name="T0" fmla="*/ 725083 w 424"/>
              <a:gd name="T1" fmla="*/ 331788 h 423"/>
              <a:gd name="T2" fmla="*/ 725083 w 424"/>
              <a:gd name="T3" fmla="*/ 282575 h 423"/>
              <a:gd name="T4" fmla="*/ 709583 w 424"/>
              <a:gd name="T5" fmla="*/ 228600 h 423"/>
              <a:gd name="T6" fmla="*/ 685471 w 424"/>
              <a:gd name="T7" fmla="*/ 179388 h 423"/>
              <a:gd name="T8" fmla="*/ 656192 w 424"/>
              <a:gd name="T9" fmla="*/ 134938 h 423"/>
              <a:gd name="T10" fmla="*/ 623468 w 424"/>
              <a:gd name="T11" fmla="*/ 98425 h 423"/>
              <a:gd name="T12" fmla="*/ 578689 w 424"/>
              <a:gd name="T13" fmla="*/ 61913 h 423"/>
              <a:gd name="T14" fmla="*/ 530465 w 424"/>
              <a:gd name="T15" fmla="*/ 34925 h 423"/>
              <a:gd name="T16" fmla="*/ 482241 w 424"/>
              <a:gd name="T17" fmla="*/ 17463 h 423"/>
              <a:gd name="T18" fmla="*/ 423683 w 424"/>
              <a:gd name="T19" fmla="*/ 4763 h 423"/>
              <a:gd name="T20" fmla="*/ 365125 w 424"/>
              <a:gd name="T21" fmla="*/ 0 h 423"/>
              <a:gd name="T22" fmla="*/ 306567 w 424"/>
              <a:gd name="T23" fmla="*/ 4763 h 423"/>
              <a:gd name="T24" fmla="*/ 248009 w 424"/>
              <a:gd name="T25" fmla="*/ 17463 h 423"/>
              <a:gd name="T26" fmla="*/ 194619 w 424"/>
              <a:gd name="T27" fmla="*/ 34925 h 423"/>
              <a:gd name="T28" fmla="*/ 151561 w 424"/>
              <a:gd name="T29" fmla="*/ 61913 h 423"/>
              <a:gd name="T30" fmla="*/ 106782 w 424"/>
              <a:gd name="T31" fmla="*/ 98425 h 423"/>
              <a:gd name="T32" fmla="*/ 68892 w 424"/>
              <a:gd name="T33" fmla="*/ 134938 h 423"/>
              <a:gd name="T34" fmla="*/ 39613 w 424"/>
              <a:gd name="T35" fmla="*/ 179388 h 423"/>
              <a:gd name="T36" fmla="*/ 20667 w 424"/>
              <a:gd name="T37" fmla="*/ 228600 h 423"/>
              <a:gd name="T38" fmla="*/ 5167 w 424"/>
              <a:gd name="T39" fmla="*/ 282575 h 423"/>
              <a:gd name="T40" fmla="*/ 0 w 424"/>
              <a:gd name="T41" fmla="*/ 336550 h 423"/>
              <a:gd name="T42" fmla="*/ 5167 w 424"/>
              <a:gd name="T43" fmla="*/ 388938 h 423"/>
              <a:gd name="T44" fmla="*/ 20667 w 424"/>
              <a:gd name="T45" fmla="*/ 438150 h 423"/>
              <a:gd name="T46" fmla="*/ 39613 w 424"/>
              <a:gd name="T47" fmla="*/ 487363 h 423"/>
              <a:gd name="T48" fmla="*/ 68892 w 424"/>
              <a:gd name="T49" fmla="*/ 533400 h 423"/>
              <a:gd name="T50" fmla="*/ 106782 w 424"/>
              <a:gd name="T51" fmla="*/ 573088 h 423"/>
              <a:gd name="T52" fmla="*/ 151561 w 424"/>
              <a:gd name="T53" fmla="*/ 604838 h 423"/>
              <a:gd name="T54" fmla="*/ 194619 w 424"/>
              <a:gd name="T55" fmla="*/ 631825 h 423"/>
              <a:gd name="T56" fmla="*/ 248009 w 424"/>
              <a:gd name="T57" fmla="*/ 654050 h 423"/>
              <a:gd name="T58" fmla="*/ 306567 w 424"/>
              <a:gd name="T59" fmla="*/ 666750 h 423"/>
              <a:gd name="T60" fmla="*/ 365125 w 424"/>
              <a:gd name="T61" fmla="*/ 671513 h 423"/>
              <a:gd name="T62" fmla="*/ 423683 w 424"/>
              <a:gd name="T63" fmla="*/ 666750 h 423"/>
              <a:gd name="T64" fmla="*/ 482241 w 424"/>
              <a:gd name="T65" fmla="*/ 654050 h 423"/>
              <a:gd name="T66" fmla="*/ 530465 w 424"/>
              <a:gd name="T67" fmla="*/ 631825 h 423"/>
              <a:gd name="T68" fmla="*/ 578689 w 424"/>
              <a:gd name="T69" fmla="*/ 604838 h 423"/>
              <a:gd name="T70" fmla="*/ 623468 w 424"/>
              <a:gd name="T71" fmla="*/ 573088 h 423"/>
              <a:gd name="T72" fmla="*/ 656192 w 424"/>
              <a:gd name="T73" fmla="*/ 533400 h 423"/>
              <a:gd name="T74" fmla="*/ 685471 w 424"/>
              <a:gd name="T75" fmla="*/ 487363 h 423"/>
              <a:gd name="T76" fmla="*/ 709583 w 424"/>
              <a:gd name="T77" fmla="*/ 438150 h 423"/>
              <a:gd name="T78" fmla="*/ 725083 w 424"/>
              <a:gd name="T79" fmla="*/ 388938 h 423"/>
              <a:gd name="T80" fmla="*/ 730250 w 424"/>
              <a:gd name="T81" fmla="*/ 336550 h 423"/>
              <a:gd name="T82" fmla="*/ 730250 w 424"/>
              <a:gd name="T83" fmla="*/ 336550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4"/>
              <a:gd name="T127" fmla="*/ 0 h 423"/>
              <a:gd name="T128" fmla="*/ 424 w 424"/>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4" h="423">
                <a:moveTo>
                  <a:pt x="421" y="209"/>
                </a:moveTo>
                <a:lnTo>
                  <a:pt x="421" y="178"/>
                </a:lnTo>
                <a:lnTo>
                  <a:pt x="412" y="144"/>
                </a:lnTo>
                <a:lnTo>
                  <a:pt x="398" y="113"/>
                </a:lnTo>
                <a:lnTo>
                  <a:pt x="381" y="85"/>
                </a:lnTo>
                <a:lnTo>
                  <a:pt x="362" y="62"/>
                </a:lnTo>
                <a:lnTo>
                  <a:pt x="336" y="39"/>
                </a:lnTo>
                <a:lnTo>
                  <a:pt x="308" y="22"/>
                </a:lnTo>
                <a:lnTo>
                  <a:pt x="280" y="11"/>
                </a:lnTo>
                <a:lnTo>
                  <a:pt x="246" y="3"/>
                </a:lnTo>
                <a:lnTo>
                  <a:pt x="212" y="0"/>
                </a:lnTo>
                <a:lnTo>
                  <a:pt x="178" y="3"/>
                </a:lnTo>
                <a:lnTo>
                  <a:pt x="144" y="11"/>
                </a:lnTo>
                <a:lnTo>
                  <a:pt x="113" y="22"/>
                </a:lnTo>
                <a:lnTo>
                  <a:pt x="88" y="39"/>
                </a:lnTo>
                <a:lnTo>
                  <a:pt x="62" y="62"/>
                </a:lnTo>
                <a:lnTo>
                  <a:pt x="40" y="85"/>
                </a:lnTo>
                <a:lnTo>
                  <a:pt x="23" y="113"/>
                </a:lnTo>
                <a:lnTo>
                  <a:pt x="12" y="144"/>
                </a:lnTo>
                <a:lnTo>
                  <a:pt x="3" y="178"/>
                </a:lnTo>
                <a:lnTo>
                  <a:pt x="0" y="212"/>
                </a:lnTo>
                <a:lnTo>
                  <a:pt x="3" y="245"/>
                </a:lnTo>
                <a:lnTo>
                  <a:pt x="12" y="276"/>
                </a:lnTo>
                <a:lnTo>
                  <a:pt x="23" y="307"/>
                </a:lnTo>
                <a:lnTo>
                  <a:pt x="40" y="336"/>
                </a:lnTo>
                <a:lnTo>
                  <a:pt x="62" y="361"/>
                </a:lnTo>
                <a:lnTo>
                  <a:pt x="88" y="381"/>
                </a:lnTo>
                <a:lnTo>
                  <a:pt x="113" y="398"/>
                </a:lnTo>
                <a:lnTo>
                  <a:pt x="144" y="412"/>
                </a:lnTo>
                <a:lnTo>
                  <a:pt x="178" y="420"/>
                </a:lnTo>
                <a:lnTo>
                  <a:pt x="212" y="423"/>
                </a:lnTo>
                <a:lnTo>
                  <a:pt x="246" y="420"/>
                </a:lnTo>
                <a:lnTo>
                  <a:pt x="280" y="412"/>
                </a:lnTo>
                <a:lnTo>
                  <a:pt x="308" y="398"/>
                </a:lnTo>
                <a:lnTo>
                  <a:pt x="336" y="381"/>
                </a:lnTo>
                <a:lnTo>
                  <a:pt x="362" y="361"/>
                </a:lnTo>
                <a:lnTo>
                  <a:pt x="381" y="336"/>
                </a:lnTo>
                <a:lnTo>
                  <a:pt x="398" y="307"/>
                </a:lnTo>
                <a:lnTo>
                  <a:pt x="412" y="276"/>
                </a:lnTo>
                <a:lnTo>
                  <a:pt x="421" y="245"/>
                </a:lnTo>
                <a:lnTo>
                  <a:pt x="424" y="212"/>
                </a:lnTo>
              </a:path>
            </a:pathLst>
          </a:custGeom>
          <a:noFill/>
          <a:ln w="2698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22" name="Rectangle 29"/>
          <p:cNvSpPr>
            <a:spLocks noChangeArrowheads="1"/>
          </p:cNvSpPr>
          <p:nvPr/>
        </p:nvSpPr>
        <p:spPr bwMode="auto">
          <a:xfrm>
            <a:off x="6172200" y="2254250"/>
            <a:ext cx="1008063" cy="619125"/>
          </a:xfrm>
          <a:prstGeom prst="rect">
            <a:avLst/>
          </a:prstGeom>
          <a:solidFill>
            <a:srgbClr val="FFFFFF"/>
          </a:solidFill>
          <a:ln>
            <a:noFill/>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8223" name="Rectangle 30"/>
          <p:cNvSpPr>
            <a:spLocks noChangeArrowheads="1"/>
          </p:cNvSpPr>
          <p:nvPr/>
        </p:nvSpPr>
        <p:spPr bwMode="auto">
          <a:xfrm>
            <a:off x="6096000" y="2254250"/>
            <a:ext cx="1103313" cy="619125"/>
          </a:xfrm>
          <a:prstGeom prst="rect">
            <a:avLst/>
          </a:prstGeom>
          <a:noFill/>
          <a:ln w="9525">
            <a:solidFill>
              <a:srgbClr val="000000"/>
            </a:solidFill>
            <a:miter lim="800000"/>
            <a:headEnd/>
            <a:tailEnd/>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8224" name="Rectangle 31"/>
          <p:cNvSpPr>
            <a:spLocks noChangeArrowheads="1"/>
          </p:cNvSpPr>
          <p:nvPr/>
        </p:nvSpPr>
        <p:spPr bwMode="auto">
          <a:xfrm>
            <a:off x="4373563" y="1674813"/>
            <a:ext cx="173037" cy="169862"/>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P2</a:t>
            </a:r>
            <a:endParaRPr lang="en-US" altLang="zh-CN" sz="1292" dirty="0"/>
          </a:p>
        </p:txBody>
      </p:sp>
      <p:sp>
        <p:nvSpPr>
          <p:cNvPr id="8225" name="Rectangle 32"/>
          <p:cNvSpPr>
            <a:spLocks noChangeArrowheads="1"/>
          </p:cNvSpPr>
          <p:nvPr/>
        </p:nvSpPr>
        <p:spPr bwMode="auto">
          <a:xfrm>
            <a:off x="6532563" y="1687513"/>
            <a:ext cx="174625" cy="171450"/>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P3</a:t>
            </a:r>
            <a:endParaRPr lang="en-US" altLang="zh-CN" sz="1292" dirty="0"/>
          </a:p>
        </p:txBody>
      </p:sp>
      <p:grpSp>
        <p:nvGrpSpPr>
          <p:cNvPr id="2" name="Group 33"/>
          <p:cNvGrpSpPr>
            <a:grpSpLocks/>
          </p:cNvGrpSpPr>
          <p:nvPr/>
        </p:nvGrpSpPr>
        <p:grpSpPr bwMode="auto">
          <a:xfrm>
            <a:off x="4572000" y="1901825"/>
            <a:ext cx="509588" cy="1149350"/>
            <a:chOff x="2888" y="1155"/>
            <a:chExt cx="321" cy="784"/>
          </a:xfrm>
        </p:grpSpPr>
        <p:sp>
          <p:nvSpPr>
            <p:cNvPr id="8263" name="Freeform 34"/>
            <p:cNvSpPr>
              <a:spLocks/>
            </p:cNvSpPr>
            <p:nvPr/>
          </p:nvSpPr>
          <p:spPr bwMode="auto">
            <a:xfrm>
              <a:off x="2993" y="1361"/>
              <a:ext cx="211" cy="211"/>
            </a:xfrm>
            <a:custGeom>
              <a:avLst/>
              <a:gdLst>
                <a:gd name="T0" fmla="*/ 211 w 211"/>
                <a:gd name="T1" fmla="*/ 104 h 211"/>
                <a:gd name="T2" fmla="*/ 211 w 211"/>
                <a:gd name="T3" fmla="*/ 124 h 211"/>
                <a:gd name="T4" fmla="*/ 206 w 211"/>
                <a:gd name="T5" fmla="*/ 141 h 211"/>
                <a:gd name="T6" fmla="*/ 200 w 211"/>
                <a:gd name="T7" fmla="*/ 155 h 211"/>
                <a:gd name="T8" fmla="*/ 192 w 211"/>
                <a:gd name="T9" fmla="*/ 169 h 211"/>
                <a:gd name="T10" fmla="*/ 180 w 211"/>
                <a:gd name="T11" fmla="*/ 180 h 211"/>
                <a:gd name="T12" fmla="*/ 169 w 211"/>
                <a:gd name="T13" fmla="*/ 192 h 211"/>
                <a:gd name="T14" fmla="*/ 155 w 211"/>
                <a:gd name="T15" fmla="*/ 200 h 211"/>
                <a:gd name="T16" fmla="*/ 141 w 211"/>
                <a:gd name="T17" fmla="*/ 206 h 211"/>
                <a:gd name="T18" fmla="*/ 124 w 211"/>
                <a:gd name="T19" fmla="*/ 211 h 211"/>
                <a:gd name="T20" fmla="*/ 107 w 211"/>
                <a:gd name="T21" fmla="*/ 211 h 211"/>
                <a:gd name="T22" fmla="*/ 90 w 211"/>
                <a:gd name="T23" fmla="*/ 211 h 211"/>
                <a:gd name="T24" fmla="*/ 73 w 211"/>
                <a:gd name="T25" fmla="*/ 206 h 211"/>
                <a:gd name="T26" fmla="*/ 59 w 211"/>
                <a:gd name="T27" fmla="*/ 200 h 211"/>
                <a:gd name="T28" fmla="*/ 45 w 211"/>
                <a:gd name="T29" fmla="*/ 192 h 211"/>
                <a:gd name="T30" fmla="*/ 31 w 211"/>
                <a:gd name="T31" fmla="*/ 180 h 211"/>
                <a:gd name="T32" fmla="*/ 22 w 211"/>
                <a:gd name="T33" fmla="*/ 169 h 211"/>
                <a:gd name="T34" fmla="*/ 14 w 211"/>
                <a:gd name="T35" fmla="*/ 155 h 211"/>
                <a:gd name="T36" fmla="*/ 5 w 211"/>
                <a:gd name="T37" fmla="*/ 141 h 211"/>
                <a:gd name="T38" fmla="*/ 2 w 211"/>
                <a:gd name="T39" fmla="*/ 124 h 211"/>
                <a:gd name="T40" fmla="*/ 0 w 211"/>
                <a:gd name="T41" fmla="*/ 107 h 211"/>
                <a:gd name="T42" fmla="*/ 2 w 211"/>
                <a:gd name="T43" fmla="*/ 90 h 211"/>
                <a:gd name="T44" fmla="*/ 5 w 211"/>
                <a:gd name="T45" fmla="*/ 73 h 211"/>
                <a:gd name="T46" fmla="*/ 14 w 211"/>
                <a:gd name="T47" fmla="*/ 59 h 211"/>
                <a:gd name="T48" fmla="*/ 22 w 211"/>
                <a:gd name="T49" fmla="*/ 45 h 211"/>
                <a:gd name="T50" fmla="*/ 31 w 211"/>
                <a:gd name="T51" fmla="*/ 31 h 211"/>
                <a:gd name="T52" fmla="*/ 45 w 211"/>
                <a:gd name="T53" fmla="*/ 19 h 211"/>
                <a:gd name="T54" fmla="*/ 59 w 211"/>
                <a:gd name="T55" fmla="*/ 11 h 211"/>
                <a:gd name="T56" fmla="*/ 73 w 211"/>
                <a:gd name="T57" fmla="*/ 5 h 211"/>
                <a:gd name="T58" fmla="*/ 90 w 211"/>
                <a:gd name="T59" fmla="*/ 3 h 211"/>
                <a:gd name="T60" fmla="*/ 107 w 211"/>
                <a:gd name="T61" fmla="*/ 0 h 211"/>
                <a:gd name="T62" fmla="*/ 124 w 211"/>
                <a:gd name="T63" fmla="*/ 3 h 211"/>
                <a:gd name="T64" fmla="*/ 141 w 211"/>
                <a:gd name="T65" fmla="*/ 5 h 211"/>
                <a:gd name="T66" fmla="*/ 155 w 211"/>
                <a:gd name="T67" fmla="*/ 11 h 211"/>
                <a:gd name="T68" fmla="*/ 169 w 211"/>
                <a:gd name="T69" fmla="*/ 19 h 211"/>
                <a:gd name="T70" fmla="*/ 180 w 211"/>
                <a:gd name="T71" fmla="*/ 31 h 211"/>
                <a:gd name="T72" fmla="*/ 192 w 211"/>
                <a:gd name="T73" fmla="*/ 45 h 211"/>
                <a:gd name="T74" fmla="*/ 200 w 211"/>
                <a:gd name="T75" fmla="*/ 59 h 211"/>
                <a:gd name="T76" fmla="*/ 206 w 211"/>
                <a:gd name="T77" fmla="*/ 73 h 211"/>
                <a:gd name="T78" fmla="*/ 211 w 211"/>
                <a:gd name="T79" fmla="*/ 90 h 211"/>
                <a:gd name="T80" fmla="*/ 211 w 211"/>
                <a:gd name="T81" fmla="*/ 107 h 211"/>
                <a:gd name="T82" fmla="*/ 211 w 211"/>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1"/>
                <a:gd name="T128" fmla="*/ 211 w 211"/>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1">
                  <a:moveTo>
                    <a:pt x="211" y="104"/>
                  </a:moveTo>
                  <a:lnTo>
                    <a:pt x="211" y="124"/>
                  </a:lnTo>
                  <a:lnTo>
                    <a:pt x="206" y="141"/>
                  </a:lnTo>
                  <a:lnTo>
                    <a:pt x="200" y="155"/>
                  </a:lnTo>
                  <a:lnTo>
                    <a:pt x="192" y="169"/>
                  </a:lnTo>
                  <a:lnTo>
                    <a:pt x="180" y="180"/>
                  </a:lnTo>
                  <a:lnTo>
                    <a:pt x="169" y="192"/>
                  </a:lnTo>
                  <a:lnTo>
                    <a:pt x="155" y="200"/>
                  </a:lnTo>
                  <a:lnTo>
                    <a:pt x="141" y="206"/>
                  </a:lnTo>
                  <a:lnTo>
                    <a:pt x="124" y="211"/>
                  </a:lnTo>
                  <a:lnTo>
                    <a:pt x="107" y="211"/>
                  </a:lnTo>
                  <a:lnTo>
                    <a:pt x="90" y="211"/>
                  </a:lnTo>
                  <a:lnTo>
                    <a:pt x="73" y="206"/>
                  </a:lnTo>
                  <a:lnTo>
                    <a:pt x="59" y="200"/>
                  </a:lnTo>
                  <a:lnTo>
                    <a:pt x="45" y="192"/>
                  </a:lnTo>
                  <a:lnTo>
                    <a:pt x="31" y="180"/>
                  </a:lnTo>
                  <a:lnTo>
                    <a:pt x="22" y="169"/>
                  </a:lnTo>
                  <a:lnTo>
                    <a:pt x="14" y="155"/>
                  </a:lnTo>
                  <a:lnTo>
                    <a:pt x="5" y="141"/>
                  </a:lnTo>
                  <a:lnTo>
                    <a:pt x="2" y="124"/>
                  </a:lnTo>
                  <a:lnTo>
                    <a:pt x="0" y="107"/>
                  </a:lnTo>
                  <a:lnTo>
                    <a:pt x="2" y="90"/>
                  </a:lnTo>
                  <a:lnTo>
                    <a:pt x="5" y="73"/>
                  </a:lnTo>
                  <a:lnTo>
                    <a:pt x="14" y="59"/>
                  </a:lnTo>
                  <a:lnTo>
                    <a:pt x="22" y="45"/>
                  </a:lnTo>
                  <a:lnTo>
                    <a:pt x="31" y="31"/>
                  </a:lnTo>
                  <a:lnTo>
                    <a:pt x="45" y="19"/>
                  </a:lnTo>
                  <a:lnTo>
                    <a:pt x="59" y="11"/>
                  </a:lnTo>
                  <a:lnTo>
                    <a:pt x="73" y="5"/>
                  </a:lnTo>
                  <a:lnTo>
                    <a:pt x="90" y="3"/>
                  </a:lnTo>
                  <a:lnTo>
                    <a:pt x="107" y="0"/>
                  </a:lnTo>
                  <a:lnTo>
                    <a:pt x="124" y="3"/>
                  </a:lnTo>
                  <a:lnTo>
                    <a:pt x="141" y="5"/>
                  </a:lnTo>
                  <a:lnTo>
                    <a:pt x="155" y="11"/>
                  </a:lnTo>
                  <a:lnTo>
                    <a:pt x="169" y="19"/>
                  </a:lnTo>
                  <a:lnTo>
                    <a:pt x="180" y="31"/>
                  </a:lnTo>
                  <a:lnTo>
                    <a:pt x="192" y="45"/>
                  </a:lnTo>
                  <a:lnTo>
                    <a:pt x="200" y="59"/>
                  </a:lnTo>
                  <a:lnTo>
                    <a:pt x="206" y="73"/>
                  </a:lnTo>
                  <a:lnTo>
                    <a:pt x="211" y="90"/>
                  </a:lnTo>
                  <a:lnTo>
                    <a:pt x="211" y="107"/>
                  </a:lnTo>
                  <a:lnTo>
                    <a:pt x="211" y="104"/>
                  </a:lnTo>
                  <a:close/>
                </a:path>
              </a:pathLst>
            </a:custGeom>
            <a:solidFill>
              <a:srgbClr val="FFFF00"/>
            </a:solidFill>
            <a:ln>
              <a:noFill/>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64" name="Freeform 35"/>
            <p:cNvSpPr>
              <a:spLocks/>
            </p:cNvSpPr>
            <p:nvPr/>
          </p:nvSpPr>
          <p:spPr bwMode="auto">
            <a:xfrm>
              <a:off x="2993" y="1361"/>
              <a:ext cx="211" cy="211"/>
            </a:xfrm>
            <a:custGeom>
              <a:avLst/>
              <a:gdLst>
                <a:gd name="T0" fmla="*/ 211 w 211"/>
                <a:gd name="T1" fmla="*/ 104 h 211"/>
                <a:gd name="T2" fmla="*/ 211 w 211"/>
                <a:gd name="T3" fmla="*/ 90 h 211"/>
                <a:gd name="T4" fmla="*/ 206 w 211"/>
                <a:gd name="T5" fmla="*/ 73 h 211"/>
                <a:gd name="T6" fmla="*/ 200 w 211"/>
                <a:gd name="T7" fmla="*/ 59 h 211"/>
                <a:gd name="T8" fmla="*/ 192 w 211"/>
                <a:gd name="T9" fmla="*/ 45 h 211"/>
                <a:gd name="T10" fmla="*/ 180 w 211"/>
                <a:gd name="T11" fmla="*/ 31 h 211"/>
                <a:gd name="T12" fmla="*/ 169 w 211"/>
                <a:gd name="T13" fmla="*/ 19 h 211"/>
                <a:gd name="T14" fmla="*/ 155 w 211"/>
                <a:gd name="T15" fmla="*/ 11 h 211"/>
                <a:gd name="T16" fmla="*/ 141 w 211"/>
                <a:gd name="T17" fmla="*/ 5 h 211"/>
                <a:gd name="T18" fmla="*/ 124 w 211"/>
                <a:gd name="T19" fmla="*/ 3 h 211"/>
                <a:gd name="T20" fmla="*/ 107 w 211"/>
                <a:gd name="T21" fmla="*/ 0 h 211"/>
                <a:gd name="T22" fmla="*/ 90 w 211"/>
                <a:gd name="T23" fmla="*/ 3 h 211"/>
                <a:gd name="T24" fmla="*/ 73 w 211"/>
                <a:gd name="T25" fmla="*/ 5 h 211"/>
                <a:gd name="T26" fmla="*/ 59 w 211"/>
                <a:gd name="T27" fmla="*/ 11 h 211"/>
                <a:gd name="T28" fmla="*/ 45 w 211"/>
                <a:gd name="T29" fmla="*/ 19 h 211"/>
                <a:gd name="T30" fmla="*/ 31 w 211"/>
                <a:gd name="T31" fmla="*/ 31 h 211"/>
                <a:gd name="T32" fmla="*/ 22 w 211"/>
                <a:gd name="T33" fmla="*/ 45 h 211"/>
                <a:gd name="T34" fmla="*/ 14 w 211"/>
                <a:gd name="T35" fmla="*/ 59 h 211"/>
                <a:gd name="T36" fmla="*/ 5 w 211"/>
                <a:gd name="T37" fmla="*/ 73 h 211"/>
                <a:gd name="T38" fmla="*/ 2 w 211"/>
                <a:gd name="T39" fmla="*/ 90 h 211"/>
                <a:gd name="T40" fmla="*/ 0 w 211"/>
                <a:gd name="T41" fmla="*/ 107 h 211"/>
                <a:gd name="T42" fmla="*/ 2 w 211"/>
                <a:gd name="T43" fmla="*/ 124 h 211"/>
                <a:gd name="T44" fmla="*/ 5 w 211"/>
                <a:gd name="T45" fmla="*/ 141 h 211"/>
                <a:gd name="T46" fmla="*/ 14 w 211"/>
                <a:gd name="T47" fmla="*/ 155 h 211"/>
                <a:gd name="T48" fmla="*/ 22 w 211"/>
                <a:gd name="T49" fmla="*/ 169 h 211"/>
                <a:gd name="T50" fmla="*/ 31 w 211"/>
                <a:gd name="T51" fmla="*/ 180 h 211"/>
                <a:gd name="T52" fmla="*/ 45 w 211"/>
                <a:gd name="T53" fmla="*/ 192 h 211"/>
                <a:gd name="T54" fmla="*/ 59 w 211"/>
                <a:gd name="T55" fmla="*/ 200 h 211"/>
                <a:gd name="T56" fmla="*/ 73 w 211"/>
                <a:gd name="T57" fmla="*/ 206 h 211"/>
                <a:gd name="T58" fmla="*/ 90 w 211"/>
                <a:gd name="T59" fmla="*/ 211 h 211"/>
                <a:gd name="T60" fmla="*/ 107 w 211"/>
                <a:gd name="T61" fmla="*/ 211 h 211"/>
                <a:gd name="T62" fmla="*/ 124 w 211"/>
                <a:gd name="T63" fmla="*/ 211 h 211"/>
                <a:gd name="T64" fmla="*/ 141 w 211"/>
                <a:gd name="T65" fmla="*/ 206 h 211"/>
                <a:gd name="T66" fmla="*/ 155 w 211"/>
                <a:gd name="T67" fmla="*/ 200 h 211"/>
                <a:gd name="T68" fmla="*/ 169 w 211"/>
                <a:gd name="T69" fmla="*/ 192 h 211"/>
                <a:gd name="T70" fmla="*/ 180 w 211"/>
                <a:gd name="T71" fmla="*/ 180 h 211"/>
                <a:gd name="T72" fmla="*/ 192 w 211"/>
                <a:gd name="T73" fmla="*/ 169 h 211"/>
                <a:gd name="T74" fmla="*/ 200 w 211"/>
                <a:gd name="T75" fmla="*/ 155 h 211"/>
                <a:gd name="T76" fmla="*/ 206 w 211"/>
                <a:gd name="T77" fmla="*/ 141 h 211"/>
                <a:gd name="T78" fmla="*/ 211 w 211"/>
                <a:gd name="T79" fmla="*/ 124 h 211"/>
                <a:gd name="T80" fmla="*/ 211 w 211"/>
                <a:gd name="T81" fmla="*/ 107 h 211"/>
                <a:gd name="T82" fmla="*/ 211 w 211"/>
                <a:gd name="T83" fmla="*/ 107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1"/>
                <a:gd name="T128" fmla="*/ 211 w 211"/>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1">
                  <a:moveTo>
                    <a:pt x="211" y="104"/>
                  </a:moveTo>
                  <a:lnTo>
                    <a:pt x="211" y="90"/>
                  </a:lnTo>
                  <a:lnTo>
                    <a:pt x="206" y="73"/>
                  </a:lnTo>
                  <a:lnTo>
                    <a:pt x="200" y="59"/>
                  </a:lnTo>
                  <a:lnTo>
                    <a:pt x="192" y="45"/>
                  </a:lnTo>
                  <a:lnTo>
                    <a:pt x="180" y="31"/>
                  </a:lnTo>
                  <a:lnTo>
                    <a:pt x="169" y="19"/>
                  </a:lnTo>
                  <a:lnTo>
                    <a:pt x="155" y="11"/>
                  </a:lnTo>
                  <a:lnTo>
                    <a:pt x="141" y="5"/>
                  </a:lnTo>
                  <a:lnTo>
                    <a:pt x="124" y="3"/>
                  </a:lnTo>
                  <a:lnTo>
                    <a:pt x="107" y="0"/>
                  </a:lnTo>
                  <a:lnTo>
                    <a:pt x="90" y="3"/>
                  </a:lnTo>
                  <a:lnTo>
                    <a:pt x="73" y="5"/>
                  </a:lnTo>
                  <a:lnTo>
                    <a:pt x="59" y="11"/>
                  </a:lnTo>
                  <a:lnTo>
                    <a:pt x="45" y="19"/>
                  </a:lnTo>
                  <a:lnTo>
                    <a:pt x="31" y="31"/>
                  </a:lnTo>
                  <a:lnTo>
                    <a:pt x="22" y="45"/>
                  </a:lnTo>
                  <a:lnTo>
                    <a:pt x="14" y="59"/>
                  </a:lnTo>
                  <a:lnTo>
                    <a:pt x="5" y="73"/>
                  </a:lnTo>
                  <a:lnTo>
                    <a:pt x="2" y="90"/>
                  </a:lnTo>
                  <a:lnTo>
                    <a:pt x="0" y="107"/>
                  </a:lnTo>
                  <a:lnTo>
                    <a:pt x="2" y="124"/>
                  </a:lnTo>
                  <a:lnTo>
                    <a:pt x="5" y="141"/>
                  </a:lnTo>
                  <a:lnTo>
                    <a:pt x="14" y="155"/>
                  </a:lnTo>
                  <a:lnTo>
                    <a:pt x="22" y="169"/>
                  </a:lnTo>
                  <a:lnTo>
                    <a:pt x="31" y="180"/>
                  </a:lnTo>
                  <a:lnTo>
                    <a:pt x="45" y="192"/>
                  </a:lnTo>
                  <a:lnTo>
                    <a:pt x="59" y="200"/>
                  </a:lnTo>
                  <a:lnTo>
                    <a:pt x="73" y="206"/>
                  </a:lnTo>
                  <a:lnTo>
                    <a:pt x="90" y="211"/>
                  </a:lnTo>
                  <a:lnTo>
                    <a:pt x="107" y="211"/>
                  </a:lnTo>
                  <a:lnTo>
                    <a:pt x="124" y="211"/>
                  </a:lnTo>
                  <a:lnTo>
                    <a:pt x="141" y="206"/>
                  </a:lnTo>
                  <a:lnTo>
                    <a:pt x="155" y="200"/>
                  </a:lnTo>
                  <a:lnTo>
                    <a:pt x="169" y="192"/>
                  </a:lnTo>
                  <a:lnTo>
                    <a:pt x="180" y="180"/>
                  </a:lnTo>
                  <a:lnTo>
                    <a:pt x="192" y="169"/>
                  </a:lnTo>
                  <a:lnTo>
                    <a:pt x="200" y="155"/>
                  </a:lnTo>
                  <a:lnTo>
                    <a:pt x="206" y="141"/>
                  </a:lnTo>
                  <a:lnTo>
                    <a:pt x="211" y="124"/>
                  </a:lnTo>
                  <a:lnTo>
                    <a:pt x="211" y="107"/>
                  </a:lnTo>
                </a:path>
              </a:pathLst>
            </a:custGeom>
            <a:solidFill>
              <a:srgbClr val="FFFF00"/>
            </a:solidFill>
            <a:ln w="9525">
              <a:solidFill>
                <a:srgbClr val="000000"/>
              </a:solidFill>
              <a:prstDash val="solid"/>
              <a:round/>
              <a:headEnd/>
              <a:tailEnd/>
            </a:ln>
          </p:spPr>
          <p:txBody>
            <a:bodyPr/>
            <a:lstStyle/>
            <a:p>
              <a:pPr eaLnBrk="1" fontAlgn="auto" hangingPunct="1">
                <a:spcBef>
                  <a:spcPts val="0"/>
                </a:spcBef>
                <a:spcAft>
                  <a:spcPts val="0"/>
                </a:spcAft>
                <a:defRPr/>
              </a:pPr>
              <a:endParaRPr lang="zh-CN" altLang="en-US" sz="1477">
                <a:latin typeface="+mn-lt"/>
                <a:ea typeface="+mn-ea"/>
              </a:endParaRPr>
            </a:p>
          </p:txBody>
        </p:sp>
        <p:sp>
          <p:nvSpPr>
            <p:cNvPr id="8265" name="Rectangle 36"/>
            <p:cNvSpPr>
              <a:spLocks noChangeArrowheads="1"/>
            </p:cNvSpPr>
            <p:nvPr/>
          </p:nvSpPr>
          <p:spPr bwMode="auto">
            <a:xfrm>
              <a:off x="3066" y="1420"/>
              <a:ext cx="49" cy="116"/>
            </a:xfrm>
            <a:prstGeom prst="rect">
              <a:avLst/>
            </a:prstGeom>
            <a:solidFill>
              <a:srgbClr val="FFFF00"/>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5</a:t>
              </a:r>
              <a:endParaRPr lang="en-US" altLang="zh-CN" sz="1292" dirty="0"/>
            </a:p>
          </p:txBody>
        </p:sp>
        <p:sp>
          <p:nvSpPr>
            <p:cNvPr id="8266" name="Freeform 37"/>
            <p:cNvSpPr>
              <a:spLocks/>
            </p:cNvSpPr>
            <p:nvPr/>
          </p:nvSpPr>
          <p:spPr bwMode="auto">
            <a:xfrm>
              <a:off x="2888" y="1155"/>
              <a:ext cx="51" cy="90"/>
            </a:xfrm>
            <a:custGeom>
              <a:avLst/>
              <a:gdLst>
                <a:gd name="T0" fmla="*/ 26 w 51"/>
                <a:gd name="T1" fmla="*/ 82 h 90"/>
                <a:gd name="T2" fmla="*/ 3 w 51"/>
                <a:gd name="T3" fmla="*/ 90 h 90"/>
                <a:gd name="T4" fmla="*/ 0 w 51"/>
                <a:gd name="T5" fmla="*/ 0 h 90"/>
                <a:gd name="T6" fmla="*/ 51 w 51"/>
                <a:gd name="T7" fmla="*/ 73 h 90"/>
                <a:gd name="T8" fmla="*/ 28 w 51"/>
                <a:gd name="T9" fmla="*/ 82 h 90"/>
                <a:gd name="T10" fmla="*/ 0 60000 65536"/>
                <a:gd name="T11" fmla="*/ 0 60000 65536"/>
                <a:gd name="T12" fmla="*/ 0 60000 65536"/>
                <a:gd name="T13" fmla="*/ 0 60000 65536"/>
                <a:gd name="T14" fmla="*/ 0 60000 65536"/>
                <a:gd name="T15" fmla="*/ 0 w 51"/>
                <a:gd name="T16" fmla="*/ 0 h 90"/>
                <a:gd name="T17" fmla="*/ 51 w 51"/>
                <a:gd name="T18" fmla="*/ 90 h 90"/>
              </a:gdLst>
              <a:ahLst/>
              <a:cxnLst>
                <a:cxn ang="T10">
                  <a:pos x="T0" y="T1"/>
                </a:cxn>
                <a:cxn ang="T11">
                  <a:pos x="T2" y="T3"/>
                </a:cxn>
                <a:cxn ang="T12">
                  <a:pos x="T4" y="T5"/>
                </a:cxn>
                <a:cxn ang="T13">
                  <a:pos x="T6" y="T7"/>
                </a:cxn>
                <a:cxn ang="T14">
                  <a:pos x="T8" y="T9"/>
                </a:cxn>
              </a:cxnLst>
              <a:rect l="T15" t="T16" r="T17" b="T18"/>
              <a:pathLst>
                <a:path w="51" h="90">
                  <a:moveTo>
                    <a:pt x="26" y="82"/>
                  </a:moveTo>
                  <a:lnTo>
                    <a:pt x="3" y="90"/>
                  </a:lnTo>
                  <a:lnTo>
                    <a:pt x="0" y="0"/>
                  </a:lnTo>
                  <a:lnTo>
                    <a:pt x="51" y="73"/>
                  </a:lnTo>
                  <a:lnTo>
                    <a:pt x="28" y="82"/>
                  </a:lnTo>
                </a:path>
              </a:pathLst>
            </a:custGeom>
            <a:solidFill>
              <a:srgbClr val="FFFF00"/>
            </a:solidFill>
            <a:ln w="9525">
              <a:solidFill>
                <a:srgbClr val="000000"/>
              </a:solidFill>
              <a:prstDash val="solid"/>
              <a:round/>
              <a:headEnd/>
              <a:tailEnd/>
            </a:ln>
          </p:spPr>
          <p:txBody>
            <a:bodyPr/>
            <a:lstStyle/>
            <a:p>
              <a:pPr eaLnBrk="1" fontAlgn="auto" hangingPunct="1">
                <a:spcBef>
                  <a:spcPts val="0"/>
                </a:spcBef>
                <a:spcAft>
                  <a:spcPts val="0"/>
                </a:spcAft>
                <a:defRPr/>
              </a:pPr>
              <a:endParaRPr lang="zh-CN" altLang="en-US" sz="1477">
                <a:latin typeface="+mn-lt"/>
                <a:ea typeface="+mn-ea"/>
              </a:endParaRPr>
            </a:p>
          </p:txBody>
        </p:sp>
        <p:sp>
          <p:nvSpPr>
            <p:cNvPr id="8267" name="Freeform 38"/>
            <p:cNvSpPr>
              <a:spLocks/>
            </p:cNvSpPr>
            <p:nvPr/>
          </p:nvSpPr>
          <p:spPr bwMode="auto">
            <a:xfrm>
              <a:off x="2888" y="1155"/>
              <a:ext cx="51" cy="90"/>
            </a:xfrm>
            <a:custGeom>
              <a:avLst/>
              <a:gdLst>
                <a:gd name="T0" fmla="*/ 26 w 51"/>
                <a:gd name="T1" fmla="*/ 82 h 90"/>
                <a:gd name="T2" fmla="*/ 3 w 51"/>
                <a:gd name="T3" fmla="*/ 90 h 90"/>
                <a:gd name="T4" fmla="*/ 0 w 51"/>
                <a:gd name="T5" fmla="*/ 0 h 90"/>
                <a:gd name="T6" fmla="*/ 51 w 51"/>
                <a:gd name="T7" fmla="*/ 73 h 90"/>
                <a:gd name="T8" fmla="*/ 26 w 51"/>
                <a:gd name="T9" fmla="*/ 82 h 90"/>
                <a:gd name="T10" fmla="*/ 0 60000 65536"/>
                <a:gd name="T11" fmla="*/ 0 60000 65536"/>
                <a:gd name="T12" fmla="*/ 0 60000 65536"/>
                <a:gd name="T13" fmla="*/ 0 60000 65536"/>
                <a:gd name="T14" fmla="*/ 0 60000 65536"/>
                <a:gd name="T15" fmla="*/ 0 w 51"/>
                <a:gd name="T16" fmla="*/ 0 h 90"/>
                <a:gd name="T17" fmla="*/ 51 w 51"/>
                <a:gd name="T18" fmla="*/ 90 h 90"/>
              </a:gdLst>
              <a:ahLst/>
              <a:cxnLst>
                <a:cxn ang="T10">
                  <a:pos x="T0" y="T1"/>
                </a:cxn>
                <a:cxn ang="T11">
                  <a:pos x="T2" y="T3"/>
                </a:cxn>
                <a:cxn ang="T12">
                  <a:pos x="T4" y="T5"/>
                </a:cxn>
                <a:cxn ang="T13">
                  <a:pos x="T6" y="T7"/>
                </a:cxn>
                <a:cxn ang="T14">
                  <a:pos x="T8" y="T9"/>
                </a:cxn>
              </a:cxnLst>
              <a:rect l="T15" t="T16" r="T17" b="T18"/>
              <a:pathLst>
                <a:path w="51" h="90">
                  <a:moveTo>
                    <a:pt x="26" y="82"/>
                  </a:moveTo>
                  <a:lnTo>
                    <a:pt x="3" y="90"/>
                  </a:lnTo>
                  <a:lnTo>
                    <a:pt x="0" y="0"/>
                  </a:lnTo>
                  <a:lnTo>
                    <a:pt x="51" y="73"/>
                  </a:lnTo>
                  <a:lnTo>
                    <a:pt x="26" y="82"/>
                  </a:lnTo>
                  <a:close/>
                </a:path>
              </a:pathLst>
            </a:custGeom>
            <a:solidFill>
              <a:srgbClr val="FFFF00"/>
            </a:solidFill>
            <a:ln>
              <a:noFill/>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68" name="Freeform 39"/>
            <p:cNvSpPr>
              <a:spLocks/>
            </p:cNvSpPr>
            <p:nvPr/>
          </p:nvSpPr>
          <p:spPr bwMode="auto">
            <a:xfrm>
              <a:off x="2916" y="1239"/>
              <a:ext cx="48" cy="700"/>
            </a:xfrm>
            <a:custGeom>
              <a:avLst/>
              <a:gdLst>
                <a:gd name="T0" fmla="*/ 34 w 48"/>
                <a:gd name="T1" fmla="*/ 700 h 700"/>
                <a:gd name="T2" fmla="*/ 40 w 48"/>
                <a:gd name="T3" fmla="*/ 633 h 700"/>
                <a:gd name="T4" fmla="*/ 43 w 48"/>
                <a:gd name="T5" fmla="*/ 562 h 700"/>
                <a:gd name="T6" fmla="*/ 46 w 48"/>
                <a:gd name="T7" fmla="*/ 491 h 700"/>
                <a:gd name="T8" fmla="*/ 48 w 48"/>
                <a:gd name="T9" fmla="*/ 421 h 700"/>
                <a:gd name="T10" fmla="*/ 48 w 48"/>
                <a:gd name="T11" fmla="*/ 348 h 700"/>
                <a:gd name="T12" fmla="*/ 46 w 48"/>
                <a:gd name="T13" fmla="*/ 277 h 700"/>
                <a:gd name="T14" fmla="*/ 40 w 48"/>
                <a:gd name="T15" fmla="*/ 206 h 700"/>
                <a:gd name="T16" fmla="*/ 31 w 48"/>
                <a:gd name="T17" fmla="*/ 136 h 700"/>
                <a:gd name="T18" fmla="*/ 17 w 48"/>
                <a:gd name="T19" fmla="*/ 68 h 700"/>
                <a:gd name="T20" fmla="*/ 0 w 48"/>
                <a:gd name="T21" fmla="*/ 0 h 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
                <a:gd name="T34" fmla="*/ 0 h 700"/>
                <a:gd name="T35" fmla="*/ 48 w 48"/>
                <a:gd name="T36" fmla="*/ 700 h 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 h="700">
                  <a:moveTo>
                    <a:pt x="34" y="700"/>
                  </a:moveTo>
                  <a:lnTo>
                    <a:pt x="40" y="633"/>
                  </a:lnTo>
                  <a:lnTo>
                    <a:pt x="43" y="562"/>
                  </a:lnTo>
                  <a:lnTo>
                    <a:pt x="46" y="491"/>
                  </a:lnTo>
                  <a:lnTo>
                    <a:pt x="48" y="421"/>
                  </a:lnTo>
                  <a:lnTo>
                    <a:pt x="48" y="348"/>
                  </a:lnTo>
                  <a:lnTo>
                    <a:pt x="46" y="277"/>
                  </a:lnTo>
                  <a:lnTo>
                    <a:pt x="40" y="206"/>
                  </a:lnTo>
                  <a:lnTo>
                    <a:pt x="31" y="136"/>
                  </a:lnTo>
                  <a:lnTo>
                    <a:pt x="17" y="68"/>
                  </a:lnTo>
                  <a:lnTo>
                    <a:pt x="0" y="0"/>
                  </a:lnTo>
                </a:path>
              </a:pathLst>
            </a:custGeom>
            <a:solidFill>
              <a:srgbClr val="FFFF00"/>
            </a:solidFill>
            <a:ln w="9525">
              <a:solidFill>
                <a:srgbClr val="000000"/>
              </a:solidFill>
              <a:prstDash val="solid"/>
              <a:round/>
              <a:headEnd/>
              <a:tailEnd/>
            </a:ln>
          </p:spPr>
          <p:txBody>
            <a:bodyPr/>
            <a:lstStyle/>
            <a:p>
              <a:pPr eaLnBrk="1" fontAlgn="auto" hangingPunct="1">
                <a:spcBef>
                  <a:spcPts val="0"/>
                </a:spcBef>
                <a:spcAft>
                  <a:spcPts val="0"/>
                </a:spcAft>
                <a:defRPr/>
              </a:pPr>
              <a:endParaRPr lang="zh-CN" altLang="en-US" sz="1477">
                <a:latin typeface="+mn-lt"/>
                <a:ea typeface="+mn-ea"/>
              </a:endParaRPr>
            </a:p>
          </p:txBody>
        </p:sp>
        <p:sp>
          <p:nvSpPr>
            <p:cNvPr id="8269" name="Rectangle 40"/>
            <p:cNvSpPr>
              <a:spLocks noChangeArrowheads="1"/>
            </p:cNvSpPr>
            <p:nvPr/>
          </p:nvSpPr>
          <p:spPr bwMode="auto">
            <a:xfrm>
              <a:off x="3007" y="1226"/>
              <a:ext cx="49" cy="116"/>
            </a:xfrm>
            <a:prstGeom prst="rect">
              <a:avLst/>
            </a:prstGeom>
            <a:solidFill>
              <a:srgbClr val="FFFF00"/>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u</a:t>
              </a:r>
              <a:endParaRPr lang="en-US" altLang="zh-CN" sz="1292" dirty="0"/>
            </a:p>
          </p:txBody>
        </p:sp>
        <p:sp>
          <p:nvSpPr>
            <p:cNvPr id="8270" name="Rectangle 41"/>
            <p:cNvSpPr>
              <a:spLocks noChangeArrowheads="1"/>
            </p:cNvSpPr>
            <p:nvPr/>
          </p:nvSpPr>
          <p:spPr bwMode="auto">
            <a:xfrm>
              <a:off x="3057" y="1226"/>
              <a:ext cx="152" cy="116"/>
            </a:xfrm>
            <a:prstGeom prst="rect">
              <a:avLst/>
            </a:prstGeom>
            <a:solidFill>
              <a:srgbClr val="FFFF00"/>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 = ?</a:t>
              </a:r>
              <a:endParaRPr lang="en-US" altLang="zh-CN" sz="1292" dirty="0"/>
            </a:p>
          </p:txBody>
        </p:sp>
      </p:grpSp>
      <p:grpSp>
        <p:nvGrpSpPr>
          <p:cNvPr id="3" name="Group 42"/>
          <p:cNvGrpSpPr>
            <a:grpSpLocks/>
          </p:cNvGrpSpPr>
          <p:nvPr/>
        </p:nvGrpSpPr>
        <p:grpSpPr bwMode="auto">
          <a:xfrm>
            <a:off x="2287588" y="1901825"/>
            <a:ext cx="566737" cy="592138"/>
            <a:chOff x="1496" y="1160"/>
            <a:chExt cx="358" cy="452"/>
          </a:xfrm>
        </p:grpSpPr>
        <p:sp>
          <p:nvSpPr>
            <p:cNvPr id="8255" name="Freeform 43"/>
            <p:cNvSpPr>
              <a:spLocks/>
            </p:cNvSpPr>
            <p:nvPr/>
          </p:nvSpPr>
          <p:spPr bwMode="auto">
            <a:xfrm>
              <a:off x="1496" y="1160"/>
              <a:ext cx="71" cy="88"/>
            </a:xfrm>
            <a:custGeom>
              <a:avLst/>
              <a:gdLst>
                <a:gd name="T0" fmla="*/ 51 w 71"/>
                <a:gd name="T1" fmla="*/ 71 h 88"/>
                <a:gd name="T2" fmla="*/ 31 w 71"/>
                <a:gd name="T3" fmla="*/ 88 h 88"/>
                <a:gd name="T4" fmla="*/ 0 w 71"/>
                <a:gd name="T5" fmla="*/ 0 h 88"/>
                <a:gd name="T6" fmla="*/ 71 w 71"/>
                <a:gd name="T7" fmla="*/ 57 h 88"/>
                <a:gd name="T8" fmla="*/ 51 w 71"/>
                <a:gd name="T9" fmla="*/ 71 h 88"/>
                <a:gd name="T10" fmla="*/ 0 60000 65536"/>
                <a:gd name="T11" fmla="*/ 0 60000 65536"/>
                <a:gd name="T12" fmla="*/ 0 60000 65536"/>
                <a:gd name="T13" fmla="*/ 0 60000 65536"/>
                <a:gd name="T14" fmla="*/ 0 60000 65536"/>
                <a:gd name="T15" fmla="*/ 0 w 71"/>
                <a:gd name="T16" fmla="*/ 0 h 88"/>
                <a:gd name="T17" fmla="*/ 71 w 71"/>
                <a:gd name="T18" fmla="*/ 88 h 88"/>
              </a:gdLst>
              <a:ahLst/>
              <a:cxnLst>
                <a:cxn ang="T10">
                  <a:pos x="T0" y="T1"/>
                </a:cxn>
                <a:cxn ang="T11">
                  <a:pos x="T2" y="T3"/>
                </a:cxn>
                <a:cxn ang="T12">
                  <a:pos x="T4" y="T5"/>
                </a:cxn>
                <a:cxn ang="T13">
                  <a:pos x="T6" y="T7"/>
                </a:cxn>
                <a:cxn ang="T14">
                  <a:pos x="T8" y="T9"/>
                </a:cxn>
              </a:cxnLst>
              <a:rect l="T15" t="T16" r="T17" b="T18"/>
              <a:pathLst>
                <a:path w="71" h="88">
                  <a:moveTo>
                    <a:pt x="51" y="71"/>
                  </a:moveTo>
                  <a:lnTo>
                    <a:pt x="31" y="88"/>
                  </a:lnTo>
                  <a:lnTo>
                    <a:pt x="0" y="0"/>
                  </a:lnTo>
                  <a:lnTo>
                    <a:pt x="71" y="57"/>
                  </a:lnTo>
                  <a:lnTo>
                    <a:pt x="51" y="71"/>
                  </a:lnTo>
                </a:path>
              </a:pathLst>
            </a:custGeom>
            <a:solidFill>
              <a:srgbClr val="FFFF00"/>
            </a:solidFill>
            <a:ln w="9525">
              <a:solidFill>
                <a:srgbClr val="000000"/>
              </a:solidFill>
              <a:prstDash val="solid"/>
              <a:round/>
              <a:headEnd/>
              <a:tailEnd/>
            </a:ln>
          </p:spPr>
          <p:txBody>
            <a:bodyPr/>
            <a:lstStyle/>
            <a:p>
              <a:pPr eaLnBrk="1" fontAlgn="auto" hangingPunct="1">
                <a:spcBef>
                  <a:spcPts val="0"/>
                </a:spcBef>
                <a:spcAft>
                  <a:spcPts val="0"/>
                </a:spcAft>
                <a:defRPr/>
              </a:pPr>
              <a:endParaRPr lang="zh-CN" altLang="en-US" sz="1477">
                <a:latin typeface="+mn-lt"/>
                <a:ea typeface="+mn-ea"/>
              </a:endParaRPr>
            </a:p>
          </p:txBody>
        </p:sp>
        <p:sp>
          <p:nvSpPr>
            <p:cNvPr id="8256" name="Freeform 44"/>
            <p:cNvSpPr>
              <a:spLocks/>
            </p:cNvSpPr>
            <p:nvPr/>
          </p:nvSpPr>
          <p:spPr bwMode="auto">
            <a:xfrm>
              <a:off x="1496" y="1160"/>
              <a:ext cx="71" cy="88"/>
            </a:xfrm>
            <a:custGeom>
              <a:avLst/>
              <a:gdLst>
                <a:gd name="T0" fmla="*/ 51 w 71"/>
                <a:gd name="T1" fmla="*/ 71 h 88"/>
                <a:gd name="T2" fmla="*/ 31 w 71"/>
                <a:gd name="T3" fmla="*/ 88 h 88"/>
                <a:gd name="T4" fmla="*/ 0 w 71"/>
                <a:gd name="T5" fmla="*/ 0 h 88"/>
                <a:gd name="T6" fmla="*/ 71 w 71"/>
                <a:gd name="T7" fmla="*/ 57 h 88"/>
                <a:gd name="T8" fmla="*/ 51 w 71"/>
                <a:gd name="T9" fmla="*/ 71 h 88"/>
                <a:gd name="T10" fmla="*/ 0 60000 65536"/>
                <a:gd name="T11" fmla="*/ 0 60000 65536"/>
                <a:gd name="T12" fmla="*/ 0 60000 65536"/>
                <a:gd name="T13" fmla="*/ 0 60000 65536"/>
                <a:gd name="T14" fmla="*/ 0 60000 65536"/>
                <a:gd name="T15" fmla="*/ 0 w 71"/>
                <a:gd name="T16" fmla="*/ 0 h 88"/>
                <a:gd name="T17" fmla="*/ 71 w 71"/>
                <a:gd name="T18" fmla="*/ 88 h 88"/>
              </a:gdLst>
              <a:ahLst/>
              <a:cxnLst>
                <a:cxn ang="T10">
                  <a:pos x="T0" y="T1"/>
                </a:cxn>
                <a:cxn ang="T11">
                  <a:pos x="T2" y="T3"/>
                </a:cxn>
                <a:cxn ang="T12">
                  <a:pos x="T4" y="T5"/>
                </a:cxn>
                <a:cxn ang="T13">
                  <a:pos x="T6" y="T7"/>
                </a:cxn>
                <a:cxn ang="T14">
                  <a:pos x="T8" y="T9"/>
                </a:cxn>
              </a:cxnLst>
              <a:rect l="T15" t="T16" r="T17" b="T18"/>
              <a:pathLst>
                <a:path w="71" h="88">
                  <a:moveTo>
                    <a:pt x="51" y="71"/>
                  </a:moveTo>
                  <a:lnTo>
                    <a:pt x="31" y="88"/>
                  </a:lnTo>
                  <a:lnTo>
                    <a:pt x="0" y="0"/>
                  </a:lnTo>
                  <a:lnTo>
                    <a:pt x="71" y="57"/>
                  </a:lnTo>
                  <a:lnTo>
                    <a:pt x="51" y="71"/>
                  </a:lnTo>
                  <a:close/>
                </a:path>
              </a:pathLst>
            </a:custGeom>
            <a:solidFill>
              <a:srgbClr val="FFFF00"/>
            </a:solidFill>
            <a:ln>
              <a:noFill/>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57" name="Freeform 45"/>
            <p:cNvSpPr>
              <a:spLocks/>
            </p:cNvSpPr>
            <p:nvPr/>
          </p:nvSpPr>
          <p:spPr bwMode="auto">
            <a:xfrm>
              <a:off x="1550" y="1234"/>
              <a:ext cx="40" cy="378"/>
            </a:xfrm>
            <a:custGeom>
              <a:avLst/>
              <a:gdLst>
                <a:gd name="T0" fmla="*/ 14 w 40"/>
                <a:gd name="T1" fmla="*/ 378 h 378"/>
                <a:gd name="T2" fmla="*/ 20 w 40"/>
                <a:gd name="T3" fmla="*/ 344 h 378"/>
                <a:gd name="T4" fmla="*/ 25 w 40"/>
                <a:gd name="T5" fmla="*/ 305 h 378"/>
                <a:gd name="T6" fmla="*/ 28 w 40"/>
                <a:gd name="T7" fmla="*/ 265 h 378"/>
                <a:gd name="T8" fmla="*/ 34 w 40"/>
                <a:gd name="T9" fmla="*/ 226 h 378"/>
                <a:gd name="T10" fmla="*/ 37 w 40"/>
                <a:gd name="T11" fmla="*/ 183 h 378"/>
                <a:gd name="T12" fmla="*/ 40 w 40"/>
                <a:gd name="T13" fmla="*/ 144 h 378"/>
                <a:gd name="T14" fmla="*/ 37 w 40"/>
                <a:gd name="T15" fmla="*/ 104 h 378"/>
                <a:gd name="T16" fmla="*/ 28 w 40"/>
                <a:gd name="T17" fmla="*/ 67 h 378"/>
                <a:gd name="T18" fmla="*/ 17 w 40"/>
                <a:gd name="T19" fmla="*/ 34 h 378"/>
                <a:gd name="T20" fmla="*/ 0 w 40"/>
                <a:gd name="T21" fmla="*/ 0 h 3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378"/>
                <a:gd name="T35" fmla="*/ 40 w 40"/>
                <a:gd name="T36" fmla="*/ 378 h 3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378">
                  <a:moveTo>
                    <a:pt x="14" y="378"/>
                  </a:moveTo>
                  <a:lnTo>
                    <a:pt x="20" y="344"/>
                  </a:lnTo>
                  <a:lnTo>
                    <a:pt x="25" y="305"/>
                  </a:lnTo>
                  <a:lnTo>
                    <a:pt x="28" y="265"/>
                  </a:lnTo>
                  <a:lnTo>
                    <a:pt x="34" y="226"/>
                  </a:lnTo>
                  <a:lnTo>
                    <a:pt x="37" y="183"/>
                  </a:lnTo>
                  <a:lnTo>
                    <a:pt x="40" y="144"/>
                  </a:lnTo>
                  <a:lnTo>
                    <a:pt x="37" y="104"/>
                  </a:lnTo>
                  <a:lnTo>
                    <a:pt x="28" y="67"/>
                  </a:lnTo>
                  <a:lnTo>
                    <a:pt x="17" y="34"/>
                  </a:lnTo>
                  <a:lnTo>
                    <a:pt x="0" y="0"/>
                  </a:lnTo>
                </a:path>
              </a:pathLst>
            </a:custGeom>
            <a:solidFill>
              <a:srgbClr val="FFFF00"/>
            </a:solidFill>
            <a:ln w="9525">
              <a:solidFill>
                <a:srgbClr val="000000"/>
              </a:solidFill>
              <a:prstDash val="solid"/>
              <a:round/>
              <a:headEnd/>
              <a:tailEnd/>
            </a:ln>
          </p:spPr>
          <p:txBody>
            <a:bodyPr/>
            <a:lstStyle/>
            <a:p>
              <a:pPr eaLnBrk="1" fontAlgn="auto" hangingPunct="1">
                <a:spcBef>
                  <a:spcPts val="0"/>
                </a:spcBef>
                <a:spcAft>
                  <a:spcPts val="0"/>
                </a:spcAft>
                <a:defRPr/>
              </a:pPr>
              <a:endParaRPr lang="zh-CN" altLang="en-US" sz="1477">
                <a:latin typeface="+mn-lt"/>
                <a:ea typeface="+mn-ea"/>
              </a:endParaRPr>
            </a:p>
          </p:txBody>
        </p:sp>
        <p:sp>
          <p:nvSpPr>
            <p:cNvPr id="8258" name="Freeform 46"/>
            <p:cNvSpPr>
              <a:spLocks/>
            </p:cNvSpPr>
            <p:nvPr/>
          </p:nvSpPr>
          <p:spPr bwMode="auto">
            <a:xfrm>
              <a:off x="1609" y="1368"/>
              <a:ext cx="212" cy="212"/>
            </a:xfrm>
            <a:custGeom>
              <a:avLst/>
              <a:gdLst>
                <a:gd name="T0" fmla="*/ 209 w 212"/>
                <a:gd name="T1" fmla="*/ 105 h 212"/>
                <a:gd name="T2" fmla="*/ 209 w 212"/>
                <a:gd name="T3" fmla="*/ 124 h 212"/>
                <a:gd name="T4" fmla="*/ 206 w 212"/>
                <a:gd name="T5" fmla="*/ 141 h 212"/>
                <a:gd name="T6" fmla="*/ 201 w 212"/>
                <a:gd name="T7" fmla="*/ 155 h 212"/>
                <a:gd name="T8" fmla="*/ 192 w 212"/>
                <a:gd name="T9" fmla="*/ 170 h 212"/>
                <a:gd name="T10" fmla="*/ 181 w 212"/>
                <a:gd name="T11" fmla="*/ 181 h 212"/>
                <a:gd name="T12" fmla="*/ 167 w 212"/>
                <a:gd name="T13" fmla="*/ 192 h 212"/>
                <a:gd name="T14" fmla="*/ 156 w 212"/>
                <a:gd name="T15" fmla="*/ 201 h 212"/>
                <a:gd name="T16" fmla="*/ 139 w 212"/>
                <a:gd name="T17" fmla="*/ 206 h 212"/>
                <a:gd name="T18" fmla="*/ 122 w 212"/>
                <a:gd name="T19" fmla="*/ 212 h 212"/>
                <a:gd name="T20" fmla="*/ 105 w 212"/>
                <a:gd name="T21" fmla="*/ 212 h 212"/>
                <a:gd name="T22" fmla="*/ 88 w 212"/>
                <a:gd name="T23" fmla="*/ 212 h 212"/>
                <a:gd name="T24" fmla="*/ 71 w 212"/>
                <a:gd name="T25" fmla="*/ 206 h 212"/>
                <a:gd name="T26" fmla="*/ 57 w 212"/>
                <a:gd name="T27" fmla="*/ 201 h 212"/>
                <a:gd name="T28" fmla="*/ 43 w 212"/>
                <a:gd name="T29" fmla="*/ 192 h 212"/>
                <a:gd name="T30" fmla="*/ 31 w 212"/>
                <a:gd name="T31" fmla="*/ 181 h 212"/>
                <a:gd name="T32" fmla="*/ 20 w 212"/>
                <a:gd name="T33" fmla="*/ 170 h 212"/>
                <a:gd name="T34" fmla="*/ 12 w 212"/>
                <a:gd name="T35" fmla="*/ 155 h 212"/>
                <a:gd name="T36" fmla="*/ 6 w 212"/>
                <a:gd name="T37" fmla="*/ 141 h 212"/>
                <a:gd name="T38" fmla="*/ 0 w 212"/>
                <a:gd name="T39" fmla="*/ 124 h 212"/>
                <a:gd name="T40" fmla="*/ 0 w 212"/>
                <a:gd name="T41" fmla="*/ 107 h 212"/>
                <a:gd name="T42" fmla="*/ 0 w 212"/>
                <a:gd name="T43" fmla="*/ 91 h 212"/>
                <a:gd name="T44" fmla="*/ 6 w 212"/>
                <a:gd name="T45" fmla="*/ 74 h 212"/>
                <a:gd name="T46" fmla="*/ 12 w 212"/>
                <a:gd name="T47" fmla="*/ 59 h 212"/>
                <a:gd name="T48" fmla="*/ 20 w 212"/>
                <a:gd name="T49" fmla="*/ 45 h 212"/>
                <a:gd name="T50" fmla="*/ 31 w 212"/>
                <a:gd name="T51" fmla="*/ 31 h 212"/>
                <a:gd name="T52" fmla="*/ 43 w 212"/>
                <a:gd name="T53" fmla="*/ 20 h 212"/>
                <a:gd name="T54" fmla="*/ 57 w 212"/>
                <a:gd name="T55" fmla="*/ 11 h 212"/>
                <a:gd name="T56" fmla="*/ 71 w 212"/>
                <a:gd name="T57" fmla="*/ 6 h 212"/>
                <a:gd name="T58" fmla="*/ 88 w 212"/>
                <a:gd name="T59" fmla="*/ 3 h 212"/>
                <a:gd name="T60" fmla="*/ 105 w 212"/>
                <a:gd name="T61" fmla="*/ 0 h 212"/>
                <a:gd name="T62" fmla="*/ 122 w 212"/>
                <a:gd name="T63" fmla="*/ 3 h 212"/>
                <a:gd name="T64" fmla="*/ 139 w 212"/>
                <a:gd name="T65" fmla="*/ 6 h 212"/>
                <a:gd name="T66" fmla="*/ 156 w 212"/>
                <a:gd name="T67" fmla="*/ 11 h 212"/>
                <a:gd name="T68" fmla="*/ 167 w 212"/>
                <a:gd name="T69" fmla="*/ 20 h 212"/>
                <a:gd name="T70" fmla="*/ 181 w 212"/>
                <a:gd name="T71" fmla="*/ 31 h 212"/>
                <a:gd name="T72" fmla="*/ 192 w 212"/>
                <a:gd name="T73" fmla="*/ 45 h 212"/>
                <a:gd name="T74" fmla="*/ 201 w 212"/>
                <a:gd name="T75" fmla="*/ 59 h 212"/>
                <a:gd name="T76" fmla="*/ 206 w 212"/>
                <a:gd name="T77" fmla="*/ 74 h 212"/>
                <a:gd name="T78" fmla="*/ 209 w 212"/>
                <a:gd name="T79" fmla="*/ 91 h 212"/>
                <a:gd name="T80" fmla="*/ 212 w 212"/>
                <a:gd name="T81" fmla="*/ 107 h 212"/>
                <a:gd name="T82" fmla="*/ 209 w 212"/>
                <a:gd name="T83" fmla="*/ 105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2"/>
                <a:gd name="T128" fmla="*/ 212 w 212"/>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2">
                  <a:moveTo>
                    <a:pt x="209" y="105"/>
                  </a:moveTo>
                  <a:lnTo>
                    <a:pt x="209" y="124"/>
                  </a:lnTo>
                  <a:lnTo>
                    <a:pt x="206" y="141"/>
                  </a:lnTo>
                  <a:lnTo>
                    <a:pt x="201" y="155"/>
                  </a:lnTo>
                  <a:lnTo>
                    <a:pt x="192" y="170"/>
                  </a:lnTo>
                  <a:lnTo>
                    <a:pt x="181" y="181"/>
                  </a:lnTo>
                  <a:lnTo>
                    <a:pt x="167" y="192"/>
                  </a:lnTo>
                  <a:lnTo>
                    <a:pt x="156" y="201"/>
                  </a:lnTo>
                  <a:lnTo>
                    <a:pt x="139" y="206"/>
                  </a:lnTo>
                  <a:lnTo>
                    <a:pt x="122" y="212"/>
                  </a:lnTo>
                  <a:lnTo>
                    <a:pt x="105" y="212"/>
                  </a:lnTo>
                  <a:lnTo>
                    <a:pt x="88" y="212"/>
                  </a:lnTo>
                  <a:lnTo>
                    <a:pt x="71" y="206"/>
                  </a:lnTo>
                  <a:lnTo>
                    <a:pt x="57" y="201"/>
                  </a:lnTo>
                  <a:lnTo>
                    <a:pt x="43" y="192"/>
                  </a:lnTo>
                  <a:lnTo>
                    <a:pt x="31" y="181"/>
                  </a:lnTo>
                  <a:lnTo>
                    <a:pt x="20" y="170"/>
                  </a:lnTo>
                  <a:lnTo>
                    <a:pt x="12" y="155"/>
                  </a:lnTo>
                  <a:lnTo>
                    <a:pt x="6" y="141"/>
                  </a:lnTo>
                  <a:lnTo>
                    <a:pt x="0" y="124"/>
                  </a:lnTo>
                  <a:lnTo>
                    <a:pt x="0" y="107"/>
                  </a:lnTo>
                  <a:lnTo>
                    <a:pt x="0" y="91"/>
                  </a:lnTo>
                  <a:lnTo>
                    <a:pt x="6" y="74"/>
                  </a:lnTo>
                  <a:lnTo>
                    <a:pt x="12" y="59"/>
                  </a:lnTo>
                  <a:lnTo>
                    <a:pt x="20" y="45"/>
                  </a:lnTo>
                  <a:lnTo>
                    <a:pt x="31" y="31"/>
                  </a:lnTo>
                  <a:lnTo>
                    <a:pt x="43" y="20"/>
                  </a:lnTo>
                  <a:lnTo>
                    <a:pt x="57" y="11"/>
                  </a:lnTo>
                  <a:lnTo>
                    <a:pt x="71" y="6"/>
                  </a:lnTo>
                  <a:lnTo>
                    <a:pt x="88" y="3"/>
                  </a:lnTo>
                  <a:lnTo>
                    <a:pt x="105" y="0"/>
                  </a:lnTo>
                  <a:lnTo>
                    <a:pt x="122" y="3"/>
                  </a:lnTo>
                  <a:lnTo>
                    <a:pt x="139" y="6"/>
                  </a:lnTo>
                  <a:lnTo>
                    <a:pt x="156" y="11"/>
                  </a:lnTo>
                  <a:lnTo>
                    <a:pt x="167" y="20"/>
                  </a:lnTo>
                  <a:lnTo>
                    <a:pt x="181" y="31"/>
                  </a:lnTo>
                  <a:lnTo>
                    <a:pt x="192" y="45"/>
                  </a:lnTo>
                  <a:lnTo>
                    <a:pt x="201" y="59"/>
                  </a:lnTo>
                  <a:lnTo>
                    <a:pt x="206" y="74"/>
                  </a:lnTo>
                  <a:lnTo>
                    <a:pt x="209" y="91"/>
                  </a:lnTo>
                  <a:lnTo>
                    <a:pt x="212" y="107"/>
                  </a:lnTo>
                  <a:lnTo>
                    <a:pt x="209" y="105"/>
                  </a:lnTo>
                  <a:close/>
                </a:path>
              </a:pathLst>
            </a:custGeom>
            <a:solidFill>
              <a:srgbClr val="FFFF00"/>
            </a:solidFill>
            <a:ln>
              <a:noFill/>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59" name="Freeform 47"/>
            <p:cNvSpPr>
              <a:spLocks/>
            </p:cNvSpPr>
            <p:nvPr/>
          </p:nvSpPr>
          <p:spPr bwMode="auto">
            <a:xfrm>
              <a:off x="1609" y="1368"/>
              <a:ext cx="212" cy="212"/>
            </a:xfrm>
            <a:custGeom>
              <a:avLst/>
              <a:gdLst>
                <a:gd name="T0" fmla="*/ 209 w 212"/>
                <a:gd name="T1" fmla="*/ 105 h 212"/>
                <a:gd name="T2" fmla="*/ 209 w 212"/>
                <a:gd name="T3" fmla="*/ 91 h 212"/>
                <a:gd name="T4" fmla="*/ 206 w 212"/>
                <a:gd name="T5" fmla="*/ 74 h 212"/>
                <a:gd name="T6" fmla="*/ 201 w 212"/>
                <a:gd name="T7" fmla="*/ 59 h 212"/>
                <a:gd name="T8" fmla="*/ 192 w 212"/>
                <a:gd name="T9" fmla="*/ 45 h 212"/>
                <a:gd name="T10" fmla="*/ 181 w 212"/>
                <a:gd name="T11" fmla="*/ 31 h 212"/>
                <a:gd name="T12" fmla="*/ 167 w 212"/>
                <a:gd name="T13" fmla="*/ 20 h 212"/>
                <a:gd name="T14" fmla="*/ 156 w 212"/>
                <a:gd name="T15" fmla="*/ 11 h 212"/>
                <a:gd name="T16" fmla="*/ 139 w 212"/>
                <a:gd name="T17" fmla="*/ 6 h 212"/>
                <a:gd name="T18" fmla="*/ 122 w 212"/>
                <a:gd name="T19" fmla="*/ 3 h 212"/>
                <a:gd name="T20" fmla="*/ 105 w 212"/>
                <a:gd name="T21" fmla="*/ 0 h 212"/>
                <a:gd name="T22" fmla="*/ 88 w 212"/>
                <a:gd name="T23" fmla="*/ 3 h 212"/>
                <a:gd name="T24" fmla="*/ 71 w 212"/>
                <a:gd name="T25" fmla="*/ 6 h 212"/>
                <a:gd name="T26" fmla="*/ 57 w 212"/>
                <a:gd name="T27" fmla="*/ 11 h 212"/>
                <a:gd name="T28" fmla="*/ 43 w 212"/>
                <a:gd name="T29" fmla="*/ 20 h 212"/>
                <a:gd name="T30" fmla="*/ 31 w 212"/>
                <a:gd name="T31" fmla="*/ 31 h 212"/>
                <a:gd name="T32" fmla="*/ 20 w 212"/>
                <a:gd name="T33" fmla="*/ 45 h 212"/>
                <a:gd name="T34" fmla="*/ 12 w 212"/>
                <a:gd name="T35" fmla="*/ 59 h 212"/>
                <a:gd name="T36" fmla="*/ 6 w 212"/>
                <a:gd name="T37" fmla="*/ 74 h 212"/>
                <a:gd name="T38" fmla="*/ 0 w 212"/>
                <a:gd name="T39" fmla="*/ 91 h 212"/>
                <a:gd name="T40" fmla="*/ 0 w 212"/>
                <a:gd name="T41" fmla="*/ 107 h 212"/>
                <a:gd name="T42" fmla="*/ 0 w 212"/>
                <a:gd name="T43" fmla="*/ 124 h 212"/>
                <a:gd name="T44" fmla="*/ 6 w 212"/>
                <a:gd name="T45" fmla="*/ 141 h 212"/>
                <a:gd name="T46" fmla="*/ 12 w 212"/>
                <a:gd name="T47" fmla="*/ 155 h 212"/>
                <a:gd name="T48" fmla="*/ 20 w 212"/>
                <a:gd name="T49" fmla="*/ 170 h 212"/>
                <a:gd name="T50" fmla="*/ 31 w 212"/>
                <a:gd name="T51" fmla="*/ 181 h 212"/>
                <a:gd name="T52" fmla="*/ 43 w 212"/>
                <a:gd name="T53" fmla="*/ 192 h 212"/>
                <a:gd name="T54" fmla="*/ 57 w 212"/>
                <a:gd name="T55" fmla="*/ 201 h 212"/>
                <a:gd name="T56" fmla="*/ 71 w 212"/>
                <a:gd name="T57" fmla="*/ 206 h 212"/>
                <a:gd name="T58" fmla="*/ 88 w 212"/>
                <a:gd name="T59" fmla="*/ 212 h 212"/>
                <a:gd name="T60" fmla="*/ 105 w 212"/>
                <a:gd name="T61" fmla="*/ 212 h 212"/>
                <a:gd name="T62" fmla="*/ 122 w 212"/>
                <a:gd name="T63" fmla="*/ 212 h 212"/>
                <a:gd name="T64" fmla="*/ 139 w 212"/>
                <a:gd name="T65" fmla="*/ 206 h 212"/>
                <a:gd name="T66" fmla="*/ 156 w 212"/>
                <a:gd name="T67" fmla="*/ 201 h 212"/>
                <a:gd name="T68" fmla="*/ 167 w 212"/>
                <a:gd name="T69" fmla="*/ 192 h 212"/>
                <a:gd name="T70" fmla="*/ 181 w 212"/>
                <a:gd name="T71" fmla="*/ 181 h 212"/>
                <a:gd name="T72" fmla="*/ 192 w 212"/>
                <a:gd name="T73" fmla="*/ 170 h 212"/>
                <a:gd name="T74" fmla="*/ 201 w 212"/>
                <a:gd name="T75" fmla="*/ 155 h 212"/>
                <a:gd name="T76" fmla="*/ 206 w 212"/>
                <a:gd name="T77" fmla="*/ 141 h 212"/>
                <a:gd name="T78" fmla="*/ 209 w 212"/>
                <a:gd name="T79" fmla="*/ 124 h 212"/>
                <a:gd name="T80" fmla="*/ 212 w 212"/>
                <a:gd name="T81" fmla="*/ 107 h 212"/>
                <a:gd name="T82" fmla="*/ 212 w 212"/>
                <a:gd name="T83" fmla="*/ 107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2"/>
                <a:gd name="T128" fmla="*/ 212 w 212"/>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2">
                  <a:moveTo>
                    <a:pt x="209" y="105"/>
                  </a:moveTo>
                  <a:lnTo>
                    <a:pt x="209" y="91"/>
                  </a:lnTo>
                  <a:lnTo>
                    <a:pt x="206" y="74"/>
                  </a:lnTo>
                  <a:lnTo>
                    <a:pt x="201" y="59"/>
                  </a:lnTo>
                  <a:lnTo>
                    <a:pt x="192" y="45"/>
                  </a:lnTo>
                  <a:lnTo>
                    <a:pt x="181" y="31"/>
                  </a:lnTo>
                  <a:lnTo>
                    <a:pt x="167" y="20"/>
                  </a:lnTo>
                  <a:lnTo>
                    <a:pt x="156" y="11"/>
                  </a:lnTo>
                  <a:lnTo>
                    <a:pt x="139" y="6"/>
                  </a:lnTo>
                  <a:lnTo>
                    <a:pt x="122" y="3"/>
                  </a:lnTo>
                  <a:lnTo>
                    <a:pt x="105" y="0"/>
                  </a:lnTo>
                  <a:lnTo>
                    <a:pt x="88" y="3"/>
                  </a:lnTo>
                  <a:lnTo>
                    <a:pt x="71" y="6"/>
                  </a:lnTo>
                  <a:lnTo>
                    <a:pt x="57" y="11"/>
                  </a:lnTo>
                  <a:lnTo>
                    <a:pt x="43" y="20"/>
                  </a:lnTo>
                  <a:lnTo>
                    <a:pt x="31" y="31"/>
                  </a:lnTo>
                  <a:lnTo>
                    <a:pt x="20" y="45"/>
                  </a:lnTo>
                  <a:lnTo>
                    <a:pt x="12" y="59"/>
                  </a:lnTo>
                  <a:lnTo>
                    <a:pt x="6" y="74"/>
                  </a:lnTo>
                  <a:lnTo>
                    <a:pt x="0" y="91"/>
                  </a:lnTo>
                  <a:lnTo>
                    <a:pt x="0" y="107"/>
                  </a:lnTo>
                  <a:lnTo>
                    <a:pt x="0" y="124"/>
                  </a:lnTo>
                  <a:lnTo>
                    <a:pt x="6" y="141"/>
                  </a:lnTo>
                  <a:lnTo>
                    <a:pt x="12" y="155"/>
                  </a:lnTo>
                  <a:lnTo>
                    <a:pt x="20" y="170"/>
                  </a:lnTo>
                  <a:lnTo>
                    <a:pt x="31" y="181"/>
                  </a:lnTo>
                  <a:lnTo>
                    <a:pt x="43" y="192"/>
                  </a:lnTo>
                  <a:lnTo>
                    <a:pt x="57" y="201"/>
                  </a:lnTo>
                  <a:lnTo>
                    <a:pt x="71" y="206"/>
                  </a:lnTo>
                  <a:lnTo>
                    <a:pt x="88" y="212"/>
                  </a:lnTo>
                  <a:lnTo>
                    <a:pt x="105" y="212"/>
                  </a:lnTo>
                  <a:lnTo>
                    <a:pt x="122" y="212"/>
                  </a:lnTo>
                  <a:lnTo>
                    <a:pt x="139" y="206"/>
                  </a:lnTo>
                  <a:lnTo>
                    <a:pt x="156" y="201"/>
                  </a:lnTo>
                  <a:lnTo>
                    <a:pt x="167" y="192"/>
                  </a:lnTo>
                  <a:lnTo>
                    <a:pt x="181" y="181"/>
                  </a:lnTo>
                  <a:lnTo>
                    <a:pt x="192" y="170"/>
                  </a:lnTo>
                  <a:lnTo>
                    <a:pt x="201" y="155"/>
                  </a:lnTo>
                  <a:lnTo>
                    <a:pt x="206" y="141"/>
                  </a:lnTo>
                  <a:lnTo>
                    <a:pt x="209" y="124"/>
                  </a:lnTo>
                  <a:lnTo>
                    <a:pt x="212" y="107"/>
                  </a:lnTo>
                </a:path>
              </a:pathLst>
            </a:custGeom>
            <a:solidFill>
              <a:srgbClr val="FFFF00"/>
            </a:solidFill>
            <a:ln w="9525">
              <a:solidFill>
                <a:srgbClr val="000000"/>
              </a:solidFill>
              <a:prstDash val="solid"/>
              <a:round/>
              <a:headEnd/>
              <a:tailEnd/>
            </a:ln>
          </p:spPr>
          <p:txBody>
            <a:bodyPr/>
            <a:lstStyle/>
            <a:p>
              <a:pPr eaLnBrk="1" fontAlgn="auto" hangingPunct="1">
                <a:spcBef>
                  <a:spcPts val="0"/>
                </a:spcBef>
                <a:spcAft>
                  <a:spcPts val="0"/>
                </a:spcAft>
                <a:defRPr/>
              </a:pPr>
              <a:endParaRPr lang="zh-CN" altLang="en-US" sz="1477">
                <a:latin typeface="+mn-lt"/>
                <a:ea typeface="+mn-ea"/>
              </a:endParaRPr>
            </a:p>
          </p:txBody>
        </p:sp>
        <p:sp>
          <p:nvSpPr>
            <p:cNvPr id="8260" name="Rectangle 48"/>
            <p:cNvSpPr>
              <a:spLocks noChangeArrowheads="1"/>
            </p:cNvSpPr>
            <p:nvPr/>
          </p:nvSpPr>
          <p:spPr bwMode="auto">
            <a:xfrm>
              <a:off x="1680" y="1429"/>
              <a:ext cx="50" cy="130"/>
            </a:xfrm>
            <a:prstGeom prst="rect">
              <a:avLst/>
            </a:prstGeom>
            <a:solidFill>
              <a:srgbClr val="FFFF00"/>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4</a:t>
              </a:r>
              <a:endParaRPr lang="en-US" altLang="zh-CN" sz="1292" dirty="0"/>
            </a:p>
          </p:txBody>
        </p:sp>
        <p:sp>
          <p:nvSpPr>
            <p:cNvPr id="8261" name="Rectangle 49"/>
            <p:cNvSpPr>
              <a:spLocks noChangeArrowheads="1"/>
            </p:cNvSpPr>
            <p:nvPr/>
          </p:nvSpPr>
          <p:spPr bwMode="auto">
            <a:xfrm>
              <a:off x="1649" y="1208"/>
              <a:ext cx="26" cy="131"/>
            </a:xfrm>
            <a:prstGeom prst="rect">
              <a:avLst/>
            </a:prstGeom>
            <a:solidFill>
              <a:srgbClr val="FFFF00"/>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u</a:t>
              </a:r>
              <a:endParaRPr lang="en-US" altLang="zh-CN" sz="1292" dirty="0"/>
            </a:p>
          </p:txBody>
        </p:sp>
        <p:sp>
          <p:nvSpPr>
            <p:cNvPr id="8262" name="Rectangle 50"/>
            <p:cNvSpPr>
              <a:spLocks noChangeArrowheads="1"/>
            </p:cNvSpPr>
            <p:nvPr/>
          </p:nvSpPr>
          <p:spPr bwMode="auto">
            <a:xfrm>
              <a:off x="1701" y="1208"/>
              <a:ext cx="153" cy="131"/>
            </a:xfrm>
            <a:prstGeom prst="rect">
              <a:avLst/>
            </a:prstGeom>
            <a:solidFill>
              <a:srgbClr val="FFFF00"/>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 = ?</a:t>
              </a:r>
              <a:endParaRPr lang="en-US" altLang="zh-CN" sz="1292" dirty="0"/>
            </a:p>
          </p:txBody>
        </p:sp>
      </p:grpSp>
      <p:grpSp>
        <p:nvGrpSpPr>
          <p:cNvPr id="5" name="Group 51"/>
          <p:cNvGrpSpPr>
            <a:grpSpLocks/>
          </p:cNvGrpSpPr>
          <p:nvPr/>
        </p:nvGrpSpPr>
        <p:grpSpPr bwMode="auto">
          <a:xfrm>
            <a:off x="2895600" y="3800475"/>
            <a:ext cx="320675" cy="257175"/>
            <a:chOff x="1784" y="2425"/>
            <a:chExt cx="202" cy="175"/>
          </a:xfrm>
        </p:grpSpPr>
        <p:sp>
          <p:nvSpPr>
            <p:cNvPr id="8253" name="Rectangle 52"/>
            <p:cNvSpPr>
              <a:spLocks noChangeArrowheads="1"/>
            </p:cNvSpPr>
            <p:nvPr/>
          </p:nvSpPr>
          <p:spPr bwMode="auto">
            <a:xfrm>
              <a:off x="1784" y="2425"/>
              <a:ext cx="75" cy="17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b="0" dirty="0">
                  <a:solidFill>
                    <a:schemeClr val="hlink"/>
                  </a:solidFill>
                </a:rPr>
                <a:t>u</a:t>
              </a:r>
              <a:endParaRPr lang="en-US" altLang="zh-CN" sz="1846" dirty="0">
                <a:solidFill>
                  <a:schemeClr val="hlink"/>
                </a:solidFill>
              </a:endParaRPr>
            </a:p>
          </p:txBody>
        </p:sp>
        <p:sp>
          <p:nvSpPr>
            <p:cNvPr id="8254" name="Rectangle 53"/>
            <p:cNvSpPr>
              <a:spLocks noChangeArrowheads="1"/>
            </p:cNvSpPr>
            <p:nvPr/>
          </p:nvSpPr>
          <p:spPr bwMode="auto">
            <a:xfrm>
              <a:off x="1837" y="2425"/>
              <a:ext cx="149" cy="17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b="0" dirty="0">
                  <a:solidFill>
                    <a:schemeClr val="hlink"/>
                  </a:solidFill>
                </a:rPr>
                <a:t> :5</a:t>
              </a:r>
              <a:endParaRPr lang="en-US" altLang="zh-CN" sz="1846" dirty="0">
                <a:solidFill>
                  <a:schemeClr val="hlink"/>
                </a:solidFill>
              </a:endParaRPr>
            </a:p>
          </p:txBody>
        </p:sp>
      </p:grpSp>
      <p:grpSp>
        <p:nvGrpSpPr>
          <p:cNvPr id="7" name="Group 54"/>
          <p:cNvGrpSpPr>
            <a:grpSpLocks/>
          </p:cNvGrpSpPr>
          <p:nvPr/>
        </p:nvGrpSpPr>
        <p:grpSpPr bwMode="auto">
          <a:xfrm>
            <a:off x="3352800" y="2535238"/>
            <a:ext cx="3221038" cy="1504950"/>
            <a:chOff x="2112" y="1584"/>
            <a:chExt cx="2029" cy="1027"/>
          </a:xfrm>
        </p:grpSpPr>
        <p:sp>
          <p:nvSpPr>
            <p:cNvPr id="8247" name="Freeform 55"/>
            <p:cNvSpPr>
              <a:spLocks/>
            </p:cNvSpPr>
            <p:nvPr/>
          </p:nvSpPr>
          <p:spPr bwMode="auto">
            <a:xfrm>
              <a:off x="2112" y="1776"/>
              <a:ext cx="1776" cy="768"/>
            </a:xfrm>
            <a:custGeom>
              <a:avLst/>
              <a:gdLst>
                <a:gd name="T0" fmla="*/ 0 w 1900"/>
                <a:gd name="T1" fmla="*/ 768 h 728"/>
                <a:gd name="T2" fmla="*/ 139 w 1900"/>
                <a:gd name="T3" fmla="*/ 741 h 728"/>
                <a:gd name="T4" fmla="*/ 279 w 1900"/>
                <a:gd name="T5" fmla="*/ 723 h 728"/>
                <a:gd name="T6" fmla="*/ 422 w 1900"/>
                <a:gd name="T7" fmla="*/ 706 h 728"/>
                <a:gd name="T8" fmla="*/ 567 w 1900"/>
                <a:gd name="T9" fmla="*/ 690 h 728"/>
                <a:gd name="T10" fmla="*/ 709 w 1900"/>
                <a:gd name="T11" fmla="*/ 673 h 728"/>
                <a:gd name="T12" fmla="*/ 852 w 1900"/>
                <a:gd name="T13" fmla="*/ 649 h 728"/>
                <a:gd name="T14" fmla="*/ 992 w 1900"/>
                <a:gd name="T15" fmla="*/ 613 h 728"/>
                <a:gd name="T16" fmla="*/ 1124 w 1900"/>
                <a:gd name="T17" fmla="*/ 565 h 728"/>
                <a:gd name="T18" fmla="*/ 1253 w 1900"/>
                <a:gd name="T19" fmla="*/ 503 h 728"/>
                <a:gd name="T20" fmla="*/ 1375 w 1900"/>
                <a:gd name="T21" fmla="*/ 420 h 728"/>
                <a:gd name="T22" fmla="*/ 1420 w 1900"/>
                <a:gd name="T23" fmla="*/ 381 h 728"/>
                <a:gd name="T24" fmla="*/ 1462 w 1900"/>
                <a:gd name="T25" fmla="*/ 342 h 728"/>
                <a:gd name="T26" fmla="*/ 1501 w 1900"/>
                <a:gd name="T27" fmla="*/ 301 h 728"/>
                <a:gd name="T28" fmla="*/ 1540 w 1900"/>
                <a:gd name="T29" fmla="*/ 258 h 728"/>
                <a:gd name="T30" fmla="*/ 1581 w 1900"/>
                <a:gd name="T31" fmla="*/ 214 h 728"/>
                <a:gd name="T32" fmla="*/ 1620 w 1900"/>
                <a:gd name="T33" fmla="*/ 170 h 728"/>
                <a:gd name="T34" fmla="*/ 1657 w 1900"/>
                <a:gd name="T35" fmla="*/ 128 h 728"/>
                <a:gd name="T36" fmla="*/ 1697 w 1900"/>
                <a:gd name="T37" fmla="*/ 83 h 728"/>
                <a:gd name="T38" fmla="*/ 1736 w 1900"/>
                <a:gd name="T39" fmla="*/ 41 h 728"/>
                <a:gd name="T40" fmla="*/ 1776 w 1900"/>
                <a:gd name="T41" fmla="*/ 0 h 7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00"/>
                <a:gd name="T64" fmla="*/ 0 h 728"/>
                <a:gd name="T65" fmla="*/ 1900 w 1900"/>
                <a:gd name="T66" fmla="*/ 728 h 7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00" h="728">
                  <a:moveTo>
                    <a:pt x="0" y="728"/>
                  </a:moveTo>
                  <a:lnTo>
                    <a:pt x="149" y="702"/>
                  </a:lnTo>
                  <a:lnTo>
                    <a:pt x="299" y="685"/>
                  </a:lnTo>
                  <a:lnTo>
                    <a:pt x="451" y="669"/>
                  </a:lnTo>
                  <a:lnTo>
                    <a:pt x="607" y="654"/>
                  </a:lnTo>
                  <a:lnTo>
                    <a:pt x="759" y="638"/>
                  </a:lnTo>
                  <a:lnTo>
                    <a:pt x="912" y="615"/>
                  </a:lnTo>
                  <a:lnTo>
                    <a:pt x="1061" y="581"/>
                  </a:lnTo>
                  <a:lnTo>
                    <a:pt x="1202" y="536"/>
                  </a:lnTo>
                  <a:lnTo>
                    <a:pt x="1341" y="477"/>
                  </a:lnTo>
                  <a:lnTo>
                    <a:pt x="1471" y="398"/>
                  </a:lnTo>
                  <a:lnTo>
                    <a:pt x="1519" y="361"/>
                  </a:lnTo>
                  <a:lnTo>
                    <a:pt x="1564" y="324"/>
                  </a:lnTo>
                  <a:lnTo>
                    <a:pt x="1606" y="285"/>
                  </a:lnTo>
                  <a:lnTo>
                    <a:pt x="1648" y="245"/>
                  </a:lnTo>
                  <a:lnTo>
                    <a:pt x="1691" y="203"/>
                  </a:lnTo>
                  <a:lnTo>
                    <a:pt x="1733" y="161"/>
                  </a:lnTo>
                  <a:lnTo>
                    <a:pt x="1773" y="121"/>
                  </a:lnTo>
                  <a:lnTo>
                    <a:pt x="1815" y="79"/>
                  </a:lnTo>
                  <a:lnTo>
                    <a:pt x="1857" y="39"/>
                  </a:lnTo>
                  <a:lnTo>
                    <a:pt x="1900" y="0"/>
                  </a:lnTo>
                </a:path>
              </a:pathLst>
            </a:custGeom>
            <a:noFill/>
            <a:ln w="9525">
              <a:solidFill>
                <a:srgbClr val="000000"/>
              </a:solidFill>
              <a:prstDash val="solid"/>
              <a:round/>
              <a:headEnd type="none" w="med" len="med"/>
              <a:tailEnd type="triangle" w="lg" len="lg"/>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48" name="Freeform 56"/>
            <p:cNvSpPr>
              <a:spLocks/>
            </p:cNvSpPr>
            <p:nvPr/>
          </p:nvSpPr>
          <p:spPr bwMode="auto">
            <a:xfrm>
              <a:off x="3216" y="2400"/>
              <a:ext cx="194" cy="211"/>
            </a:xfrm>
            <a:custGeom>
              <a:avLst/>
              <a:gdLst>
                <a:gd name="T0" fmla="*/ 194 w 212"/>
                <a:gd name="T1" fmla="*/ 104 h 211"/>
                <a:gd name="T2" fmla="*/ 191 w 212"/>
                <a:gd name="T3" fmla="*/ 87 h 211"/>
                <a:gd name="T4" fmla="*/ 189 w 212"/>
                <a:gd name="T5" fmla="*/ 70 h 211"/>
                <a:gd name="T6" fmla="*/ 184 w 212"/>
                <a:gd name="T7" fmla="*/ 56 h 211"/>
                <a:gd name="T8" fmla="*/ 176 w 212"/>
                <a:gd name="T9" fmla="*/ 42 h 211"/>
                <a:gd name="T10" fmla="*/ 166 w 212"/>
                <a:gd name="T11" fmla="*/ 31 h 211"/>
                <a:gd name="T12" fmla="*/ 153 w 212"/>
                <a:gd name="T13" fmla="*/ 19 h 211"/>
                <a:gd name="T14" fmla="*/ 143 w 212"/>
                <a:gd name="T15" fmla="*/ 11 h 211"/>
                <a:gd name="T16" fmla="*/ 127 w 212"/>
                <a:gd name="T17" fmla="*/ 5 h 211"/>
                <a:gd name="T18" fmla="*/ 112 w 212"/>
                <a:gd name="T19" fmla="*/ 0 h 211"/>
                <a:gd name="T20" fmla="*/ 96 w 212"/>
                <a:gd name="T21" fmla="*/ 0 h 211"/>
                <a:gd name="T22" fmla="*/ 81 w 212"/>
                <a:gd name="T23" fmla="*/ 0 h 211"/>
                <a:gd name="T24" fmla="*/ 65 w 212"/>
                <a:gd name="T25" fmla="*/ 5 h 211"/>
                <a:gd name="T26" fmla="*/ 52 w 212"/>
                <a:gd name="T27" fmla="*/ 11 h 211"/>
                <a:gd name="T28" fmla="*/ 39 w 212"/>
                <a:gd name="T29" fmla="*/ 19 h 211"/>
                <a:gd name="T30" fmla="*/ 28 w 212"/>
                <a:gd name="T31" fmla="*/ 31 h 211"/>
                <a:gd name="T32" fmla="*/ 18 w 212"/>
                <a:gd name="T33" fmla="*/ 42 h 211"/>
                <a:gd name="T34" fmla="*/ 11 w 212"/>
                <a:gd name="T35" fmla="*/ 56 h 211"/>
                <a:gd name="T36" fmla="*/ 5 w 212"/>
                <a:gd name="T37" fmla="*/ 70 h 211"/>
                <a:gd name="T38" fmla="*/ 0 w 212"/>
                <a:gd name="T39" fmla="*/ 87 h 211"/>
                <a:gd name="T40" fmla="*/ 0 w 212"/>
                <a:gd name="T41" fmla="*/ 104 h 211"/>
                <a:gd name="T42" fmla="*/ 0 w 212"/>
                <a:gd name="T43" fmla="*/ 121 h 211"/>
                <a:gd name="T44" fmla="*/ 5 w 212"/>
                <a:gd name="T45" fmla="*/ 138 h 211"/>
                <a:gd name="T46" fmla="*/ 11 w 212"/>
                <a:gd name="T47" fmla="*/ 152 h 211"/>
                <a:gd name="T48" fmla="*/ 18 w 212"/>
                <a:gd name="T49" fmla="*/ 166 h 211"/>
                <a:gd name="T50" fmla="*/ 28 w 212"/>
                <a:gd name="T51" fmla="*/ 180 h 211"/>
                <a:gd name="T52" fmla="*/ 39 w 212"/>
                <a:gd name="T53" fmla="*/ 189 h 211"/>
                <a:gd name="T54" fmla="*/ 52 w 212"/>
                <a:gd name="T55" fmla="*/ 200 h 211"/>
                <a:gd name="T56" fmla="*/ 65 w 212"/>
                <a:gd name="T57" fmla="*/ 206 h 211"/>
                <a:gd name="T58" fmla="*/ 81 w 212"/>
                <a:gd name="T59" fmla="*/ 209 h 211"/>
                <a:gd name="T60" fmla="*/ 96 w 212"/>
                <a:gd name="T61" fmla="*/ 211 h 211"/>
                <a:gd name="T62" fmla="*/ 112 w 212"/>
                <a:gd name="T63" fmla="*/ 209 h 211"/>
                <a:gd name="T64" fmla="*/ 127 w 212"/>
                <a:gd name="T65" fmla="*/ 206 h 211"/>
                <a:gd name="T66" fmla="*/ 143 w 212"/>
                <a:gd name="T67" fmla="*/ 200 h 211"/>
                <a:gd name="T68" fmla="*/ 153 w 212"/>
                <a:gd name="T69" fmla="*/ 189 h 211"/>
                <a:gd name="T70" fmla="*/ 166 w 212"/>
                <a:gd name="T71" fmla="*/ 180 h 211"/>
                <a:gd name="T72" fmla="*/ 176 w 212"/>
                <a:gd name="T73" fmla="*/ 166 h 211"/>
                <a:gd name="T74" fmla="*/ 184 w 212"/>
                <a:gd name="T75" fmla="*/ 152 h 211"/>
                <a:gd name="T76" fmla="*/ 189 w 212"/>
                <a:gd name="T77" fmla="*/ 138 h 211"/>
                <a:gd name="T78" fmla="*/ 191 w 212"/>
                <a:gd name="T79" fmla="*/ 121 h 211"/>
                <a:gd name="T80" fmla="*/ 194 w 212"/>
                <a:gd name="T81" fmla="*/ 104 h 211"/>
                <a:gd name="T82" fmla="*/ 194 w 212"/>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12" y="104"/>
                  </a:moveTo>
                  <a:lnTo>
                    <a:pt x="209" y="87"/>
                  </a:lnTo>
                  <a:lnTo>
                    <a:pt x="206" y="70"/>
                  </a:lnTo>
                  <a:lnTo>
                    <a:pt x="201" y="56"/>
                  </a:lnTo>
                  <a:lnTo>
                    <a:pt x="192" y="42"/>
                  </a:lnTo>
                  <a:lnTo>
                    <a:pt x="181" y="31"/>
                  </a:lnTo>
                  <a:lnTo>
                    <a:pt x="167" y="19"/>
                  </a:lnTo>
                  <a:lnTo>
                    <a:pt x="156" y="11"/>
                  </a:lnTo>
                  <a:lnTo>
                    <a:pt x="139" y="5"/>
                  </a:lnTo>
                  <a:lnTo>
                    <a:pt x="122" y="0"/>
                  </a:lnTo>
                  <a:lnTo>
                    <a:pt x="105" y="0"/>
                  </a:lnTo>
                  <a:lnTo>
                    <a:pt x="88" y="0"/>
                  </a:lnTo>
                  <a:lnTo>
                    <a:pt x="71" y="5"/>
                  </a:lnTo>
                  <a:lnTo>
                    <a:pt x="57" y="11"/>
                  </a:lnTo>
                  <a:lnTo>
                    <a:pt x="43" y="19"/>
                  </a:lnTo>
                  <a:lnTo>
                    <a:pt x="31" y="31"/>
                  </a:lnTo>
                  <a:lnTo>
                    <a:pt x="20" y="42"/>
                  </a:lnTo>
                  <a:lnTo>
                    <a:pt x="12" y="56"/>
                  </a:lnTo>
                  <a:lnTo>
                    <a:pt x="6" y="70"/>
                  </a:lnTo>
                  <a:lnTo>
                    <a:pt x="0" y="87"/>
                  </a:lnTo>
                  <a:lnTo>
                    <a:pt x="0" y="104"/>
                  </a:lnTo>
                  <a:lnTo>
                    <a:pt x="0" y="121"/>
                  </a:lnTo>
                  <a:lnTo>
                    <a:pt x="6" y="138"/>
                  </a:lnTo>
                  <a:lnTo>
                    <a:pt x="12" y="152"/>
                  </a:lnTo>
                  <a:lnTo>
                    <a:pt x="20" y="166"/>
                  </a:lnTo>
                  <a:lnTo>
                    <a:pt x="31" y="180"/>
                  </a:lnTo>
                  <a:lnTo>
                    <a:pt x="43" y="189"/>
                  </a:lnTo>
                  <a:lnTo>
                    <a:pt x="57" y="200"/>
                  </a:lnTo>
                  <a:lnTo>
                    <a:pt x="71" y="206"/>
                  </a:lnTo>
                  <a:lnTo>
                    <a:pt x="88" y="209"/>
                  </a:lnTo>
                  <a:lnTo>
                    <a:pt x="105" y="211"/>
                  </a:lnTo>
                  <a:lnTo>
                    <a:pt x="122" y="209"/>
                  </a:lnTo>
                  <a:lnTo>
                    <a:pt x="139" y="206"/>
                  </a:lnTo>
                  <a:lnTo>
                    <a:pt x="156" y="200"/>
                  </a:lnTo>
                  <a:lnTo>
                    <a:pt x="167" y="189"/>
                  </a:lnTo>
                  <a:lnTo>
                    <a:pt x="181" y="180"/>
                  </a:lnTo>
                  <a:lnTo>
                    <a:pt x="192" y="166"/>
                  </a:lnTo>
                  <a:lnTo>
                    <a:pt x="201" y="152"/>
                  </a:lnTo>
                  <a:lnTo>
                    <a:pt x="206" y="138"/>
                  </a:lnTo>
                  <a:lnTo>
                    <a:pt x="209" y="121"/>
                  </a:lnTo>
                  <a:lnTo>
                    <a:pt x="212" y="104"/>
                  </a:lnTo>
                </a:path>
              </a:pathLst>
            </a:custGeom>
            <a:noFill/>
            <a:ln w="9525">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49" name="Rectangle 57"/>
            <p:cNvSpPr>
              <a:spLocks noChangeArrowheads="1"/>
            </p:cNvSpPr>
            <p:nvPr/>
          </p:nvSpPr>
          <p:spPr bwMode="auto">
            <a:xfrm>
              <a:off x="3271" y="2454"/>
              <a:ext cx="49"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2</a:t>
              </a:r>
              <a:endParaRPr lang="en-US" altLang="zh-CN" sz="1292" dirty="0"/>
            </a:p>
          </p:txBody>
        </p:sp>
        <p:grpSp>
          <p:nvGrpSpPr>
            <p:cNvPr id="8" name="Group 58"/>
            <p:cNvGrpSpPr>
              <a:grpSpLocks/>
            </p:cNvGrpSpPr>
            <p:nvPr/>
          </p:nvGrpSpPr>
          <p:grpSpPr bwMode="auto">
            <a:xfrm>
              <a:off x="3916" y="1584"/>
              <a:ext cx="225" cy="175"/>
              <a:chOff x="1784" y="2425"/>
              <a:chExt cx="162" cy="175"/>
            </a:xfrm>
          </p:grpSpPr>
          <p:sp>
            <p:nvSpPr>
              <p:cNvPr id="8251" name="Rectangle 59"/>
              <p:cNvSpPr>
                <a:spLocks noChangeArrowheads="1"/>
              </p:cNvSpPr>
              <p:nvPr/>
            </p:nvSpPr>
            <p:spPr bwMode="auto">
              <a:xfrm>
                <a:off x="1784" y="2425"/>
                <a:ext cx="54" cy="182"/>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b="0" dirty="0">
                    <a:solidFill>
                      <a:schemeClr val="hlink"/>
                    </a:solidFill>
                  </a:rPr>
                  <a:t>u</a:t>
                </a:r>
                <a:endParaRPr lang="en-US" altLang="zh-CN" sz="1846" dirty="0">
                  <a:solidFill>
                    <a:schemeClr val="hlink"/>
                  </a:solidFill>
                </a:endParaRPr>
              </a:p>
            </p:txBody>
          </p:sp>
          <p:sp>
            <p:nvSpPr>
              <p:cNvPr id="8252" name="Rectangle 60"/>
              <p:cNvSpPr>
                <a:spLocks noChangeArrowheads="1"/>
              </p:cNvSpPr>
              <p:nvPr/>
            </p:nvSpPr>
            <p:spPr bwMode="auto">
              <a:xfrm>
                <a:off x="1838" y="2425"/>
                <a:ext cx="108" cy="182"/>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b="0" dirty="0">
                    <a:solidFill>
                      <a:schemeClr val="hlink"/>
                    </a:solidFill>
                  </a:rPr>
                  <a:t> :5</a:t>
                </a:r>
                <a:endParaRPr lang="en-US" altLang="zh-CN" sz="1846" dirty="0">
                  <a:solidFill>
                    <a:schemeClr val="hlink"/>
                  </a:solidFill>
                </a:endParaRPr>
              </a:p>
            </p:txBody>
          </p:sp>
        </p:grpSp>
      </p:grpSp>
      <p:grpSp>
        <p:nvGrpSpPr>
          <p:cNvPr id="9" name="Group 61"/>
          <p:cNvGrpSpPr>
            <a:grpSpLocks/>
          </p:cNvGrpSpPr>
          <p:nvPr/>
        </p:nvGrpSpPr>
        <p:grpSpPr bwMode="auto">
          <a:xfrm>
            <a:off x="6629400" y="1831975"/>
            <a:ext cx="676275" cy="958850"/>
            <a:chOff x="4896" y="1104"/>
            <a:chExt cx="426" cy="655"/>
          </a:xfrm>
        </p:grpSpPr>
        <p:sp>
          <p:nvSpPr>
            <p:cNvPr id="8241" name="Freeform 62"/>
            <p:cNvSpPr>
              <a:spLocks/>
            </p:cNvSpPr>
            <p:nvPr/>
          </p:nvSpPr>
          <p:spPr bwMode="auto">
            <a:xfrm>
              <a:off x="4975" y="1104"/>
              <a:ext cx="112" cy="421"/>
            </a:xfrm>
            <a:custGeom>
              <a:avLst/>
              <a:gdLst>
                <a:gd name="T0" fmla="*/ 0 w 112"/>
                <a:gd name="T1" fmla="*/ 0 h 421"/>
                <a:gd name="T2" fmla="*/ 22 w 112"/>
                <a:gd name="T3" fmla="*/ 37 h 421"/>
                <a:gd name="T4" fmla="*/ 45 w 112"/>
                <a:gd name="T5" fmla="*/ 79 h 421"/>
                <a:gd name="T6" fmla="*/ 67 w 112"/>
                <a:gd name="T7" fmla="*/ 124 h 421"/>
                <a:gd name="T8" fmla="*/ 84 w 112"/>
                <a:gd name="T9" fmla="*/ 169 h 421"/>
                <a:gd name="T10" fmla="*/ 101 w 112"/>
                <a:gd name="T11" fmla="*/ 217 h 421"/>
                <a:gd name="T12" fmla="*/ 110 w 112"/>
                <a:gd name="T13" fmla="*/ 262 h 421"/>
                <a:gd name="T14" fmla="*/ 112 w 112"/>
                <a:gd name="T15" fmla="*/ 308 h 421"/>
                <a:gd name="T16" fmla="*/ 107 w 112"/>
                <a:gd name="T17" fmla="*/ 350 h 421"/>
                <a:gd name="T18" fmla="*/ 93 w 112"/>
                <a:gd name="T19" fmla="*/ 387 h 421"/>
                <a:gd name="T20" fmla="*/ 67 w 112"/>
                <a:gd name="T21" fmla="*/ 421 h 4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2"/>
                <a:gd name="T34" fmla="*/ 0 h 421"/>
                <a:gd name="T35" fmla="*/ 112 w 112"/>
                <a:gd name="T36" fmla="*/ 421 h 4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2" h="421">
                  <a:moveTo>
                    <a:pt x="0" y="0"/>
                  </a:moveTo>
                  <a:lnTo>
                    <a:pt x="22" y="37"/>
                  </a:lnTo>
                  <a:lnTo>
                    <a:pt x="45" y="79"/>
                  </a:lnTo>
                  <a:lnTo>
                    <a:pt x="67" y="124"/>
                  </a:lnTo>
                  <a:lnTo>
                    <a:pt x="84" y="169"/>
                  </a:lnTo>
                  <a:lnTo>
                    <a:pt x="101" y="217"/>
                  </a:lnTo>
                  <a:lnTo>
                    <a:pt x="110" y="262"/>
                  </a:lnTo>
                  <a:lnTo>
                    <a:pt x="112" y="308"/>
                  </a:lnTo>
                  <a:lnTo>
                    <a:pt x="107" y="350"/>
                  </a:lnTo>
                  <a:lnTo>
                    <a:pt x="93" y="387"/>
                  </a:lnTo>
                  <a:lnTo>
                    <a:pt x="67" y="421"/>
                  </a:lnTo>
                </a:path>
              </a:pathLst>
            </a:custGeom>
            <a:noFill/>
            <a:ln w="9525">
              <a:solidFill>
                <a:srgbClr val="114FFB"/>
              </a:solidFill>
              <a:prstDash val="solid"/>
              <a:round/>
              <a:headEnd type="none" w="med" len="med"/>
              <a:tailEnd type="triangle" w="lg" len="lg"/>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42" name="Freeform 63"/>
            <p:cNvSpPr>
              <a:spLocks/>
            </p:cNvSpPr>
            <p:nvPr/>
          </p:nvSpPr>
          <p:spPr bwMode="auto">
            <a:xfrm>
              <a:off x="5110" y="1138"/>
              <a:ext cx="212" cy="211"/>
            </a:xfrm>
            <a:custGeom>
              <a:avLst/>
              <a:gdLst>
                <a:gd name="T0" fmla="*/ 209 w 212"/>
                <a:gd name="T1" fmla="*/ 104 h 211"/>
                <a:gd name="T2" fmla="*/ 209 w 212"/>
                <a:gd name="T3" fmla="*/ 124 h 211"/>
                <a:gd name="T4" fmla="*/ 206 w 212"/>
                <a:gd name="T5" fmla="*/ 141 h 211"/>
                <a:gd name="T6" fmla="*/ 201 w 212"/>
                <a:gd name="T7" fmla="*/ 155 h 211"/>
                <a:gd name="T8" fmla="*/ 192 w 212"/>
                <a:gd name="T9" fmla="*/ 169 h 211"/>
                <a:gd name="T10" fmla="*/ 181 w 212"/>
                <a:gd name="T11" fmla="*/ 180 h 211"/>
                <a:gd name="T12" fmla="*/ 167 w 212"/>
                <a:gd name="T13" fmla="*/ 192 h 211"/>
                <a:gd name="T14" fmla="*/ 155 w 212"/>
                <a:gd name="T15" fmla="*/ 200 h 211"/>
                <a:gd name="T16" fmla="*/ 138 w 212"/>
                <a:gd name="T17" fmla="*/ 206 h 211"/>
                <a:gd name="T18" fmla="*/ 122 w 212"/>
                <a:gd name="T19" fmla="*/ 211 h 211"/>
                <a:gd name="T20" fmla="*/ 105 w 212"/>
                <a:gd name="T21" fmla="*/ 211 h 211"/>
                <a:gd name="T22" fmla="*/ 88 w 212"/>
                <a:gd name="T23" fmla="*/ 211 h 211"/>
                <a:gd name="T24" fmla="*/ 71 w 212"/>
                <a:gd name="T25" fmla="*/ 206 h 211"/>
                <a:gd name="T26" fmla="*/ 57 w 212"/>
                <a:gd name="T27" fmla="*/ 200 h 211"/>
                <a:gd name="T28" fmla="*/ 42 w 212"/>
                <a:gd name="T29" fmla="*/ 192 h 211"/>
                <a:gd name="T30" fmla="*/ 31 w 212"/>
                <a:gd name="T31" fmla="*/ 180 h 211"/>
                <a:gd name="T32" fmla="*/ 20 w 212"/>
                <a:gd name="T33" fmla="*/ 169 h 211"/>
                <a:gd name="T34" fmla="*/ 11 w 212"/>
                <a:gd name="T35" fmla="*/ 155 h 211"/>
                <a:gd name="T36" fmla="*/ 6 w 212"/>
                <a:gd name="T37" fmla="*/ 141 h 211"/>
                <a:gd name="T38" fmla="*/ 0 w 212"/>
                <a:gd name="T39" fmla="*/ 124 h 211"/>
                <a:gd name="T40" fmla="*/ 0 w 212"/>
                <a:gd name="T41" fmla="*/ 107 h 211"/>
                <a:gd name="T42" fmla="*/ 0 w 212"/>
                <a:gd name="T43" fmla="*/ 90 h 211"/>
                <a:gd name="T44" fmla="*/ 6 w 212"/>
                <a:gd name="T45" fmla="*/ 73 h 211"/>
                <a:gd name="T46" fmla="*/ 11 w 212"/>
                <a:gd name="T47" fmla="*/ 59 h 211"/>
                <a:gd name="T48" fmla="*/ 20 w 212"/>
                <a:gd name="T49" fmla="*/ 45 h 211"/>
                <a:gd name="T50" fmla="*/ 31 w 212"/>
                <a:gd name="T51" fmla="*/ 31 h 211"/>
                <a:gd name="T52" fmla="*/ 42 w 212"/>
                <a:gd name="T53" fmla="*/ 19 h 211"/>
                <a:gd name="T54" fmla="*/ 57 w 212"/>
                <a:gd name="T55" fmla="*/ 11 h 211"/>
                <a:gd name="T56" fmla="*/ 71 w 212"/>
                <a:gd name="T57" fmla="*/ 5 h 211"/>
                <a:gd name="T58" fmla="*/ 88 w 212"/>
                <a:gd name="T59" fmla="*/ 3 h 211"/>
                <a:gd name="T60" fmla="*/ 105 w 212"/>
                <a:gd name="T61" fmla="*/ 0 h 211"/>
                <a:gd name="T62" fmla="*/ 122 w 212"/>
                <a:gd name="T63" fmla="*/ 3 h 211"/>
                <a:gd name="T64" fmla="*/ 138 w 212"/>
                <a:gd name="T65" fmla="*/ 5 h 211"/>
                <a:gd name="T66" fmla="*/ 155 w 212"/>
                <a:gd name="T67" fmla="*/ 11 h 211"/>
                <a:gd name="T68" fmla="*/ 167 w 212"/>
                <a:gd name="T69" fmla="*/ 19 h 211"/>
                <a:gd name="T70" fmla="*/ 181 w 212"/>
                <a:gd name="T71" fmla="*/ 31 h 211"/>
                <a:gd name="T72" fmla="*/ 192 w 212"/>
                <a:gd name="T73" fmla="*/ 45 h 211"/>
                <a:gd name="T74" fmla="*/ 201 w 212"/>
                <a:gd name="T75" fmla="*/ 59 h 211"/>
                <a:gd name="T76" fmla="*/ 206 w 212"/>
                <a:gd name="T77" fmla="*/ 73 h 211"/>
                <a:gd name="T78" fmla="*/ 209 w 212"/>
                <a:gd name="T79" fmla="*/ 90 h 211"/>
                <a:gd name="T80" fmla="*/ 212 w 212"/>
                <a:gd name="T81" fmla="*/ 107 h 211"/>
                <a:gd name="T82" fmla="*/ 209 w 212"/>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09" y="104"/>
                  </a:moveTo>
                  <a:lnTo>
                    <a:pt x="209" y="124"/>
                  </a:lnTo>
                  <a:lnTo>
                    <a:pt x="206" y="141"/>
                  </a:lnTo>
                  <a:lnTo>
                    <a:pt x="201" y="155"/>
                  </a:lnTo>
                  <a:lnTo>
                    <a:pt x="192" y="169"/>
                  </a:lnTo>
                  <a:lnTo>
                    <a:pt x="181" y="180"/>
                  </a:lnTo>
                  <a:lnTo>
                    <a:pt x="167" y="192"/>
                  </a:lnTo>
                  <a:lnTo>
                    <a:pt x="155" y="200"/>
                  </a:lnTo>
                  <a:lnTo>
                    <a:pt x="138" y="206"/>
                  </a:lnTo>
                  <a:lnTo>
                    <a:pt x="122" y="211"/>
                  </a:lnTo>
                  <a:lnTo>
                    <a:pt x="105" y="211"/>
                  </a:lnTo>
                  <a:lnTo>
                    <a:pt x="88" y="211"/>
                  </a:lnTo>
                  <a:lnTo>
                    <a:pt x="71" y="206"/>
                  </a:lnTo>
                  <a:lnTo>
                    <a:pt x="57" y="200"/>
                  </a:lnTo>
                  <a:lnTo>
                    <a:pt x="42" y="192"/>
                  </a:lnTo>
                  <a:lnTo>
                    <a:pt x="31" y="180"/>
                  </a:lnTo>
                  <a:lnTo>
                    <a:pt x="20" y="169"/>
                  </a:lnTo>
                  <a:lnTo>
                    <a:pt x="11" y="155"/>
                  </a:lnTo>
                  <a:lnTo>
                    <a:pt x="6" y="141"/>
                  </a:lnTo>
                  <a:lnTo>
                    <a:pt x="0" y="124"/>
                  </a:lnTo>
                  <a:lnTo>
                    <a:pt x="0" y="107"/>
                  </a:lnTo>
                  <a:lnTo>
                    <a:pt x="0" y="90"/>
                  </a:lnTo>
                  <a:lnTo>
                    <a:pt x="6" y="73"/>
                  </a:lnTo>
                  <a:lnTo>
                    <a:pt x="11" y="59"/>
                  </a:lnTo>
                  <a:lnTo>
                    <a:pt x="20" y="45"/>
                  </a:lnTo>
                  <a:lnTo>
                    <a:pt x="31" y="31"/>
                  </a:lnTo>
                  <a:lnTo>
                    <a:pt x="42" y="19"/>
                  </a:lnTo>
                  <a:lnTo>
                    <a:pt x="57" y="11"/>
                  </a:lnTo>
                  <a:lnTo>
                    <a:pt x="71" y="5"/>
                  </a:lnTo>
                  <a:lnTo>
                    <a:pt x="88" y="3"/>
                  </a:lnTo>
                  <a:lnTo>
                    <a:pt x="105" y="0"/>
                  </a:lnTo>
                  <a:lnTo>
                    <a:pt x="122" y="3"/>
                  </a:lnTo>
                  <a:lnTo>
                    <a:pt x="138" y="5"/>
                  </a:lnTo>
                  <a:lnTo>
                    <a:pt x="155" y="11"/>
                  </a:lnTo>
                  <a:lnTo>
                    <a:pt x="167" y="19"/>
                  </a:lnTo>
                  <a:lnTo>
                    <a:pt x="181" y="31"/>
                  </a:lnTo>
                  <a:lnTo>
                    <a:pt x="192" y="45"/>
                  </a:lnTo>
                  <a:lnTo>
                    <a:pt x="201" y="59"/>
                  </a:lnTo>
                  <a:lnTo>
                    <a:pt x="206" y="73"/>
                  </a:lnTo>
                  <a:lnTo>
                    <a:pt x="209" y="90"/>
                  </a:lnTo>
                  <a:lnTo>
                    <a:pt x="212" y="107"/>
                  </a:lnTo>
                  <a:lnTo>
                    <a:pt x="209" y="104"/>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43" name="Freeform 64"/>
            <p:cNvSpPr>
              <a:spLocks/>
            </p:cNvSpPr>
            <p:nvPr/>
          </p:nvSpPr>
          <p:spPr bwMode="auto">
            <a:xfrm>
              <a:off x="5088" y="1141"/>
              <a:ext cx="212" cy="211"/>
            </a:xfrm>
            <a:custGeom>
              <a:avLst/>
              <a:gdLst>
                <a:gd name="T0" fmla="*/ 209 w 212"/>
                <a:gd name="T1" fmla="*/ 104 h 211"/>
                <a:gd name="T2" fmla="*/ 209 w 212"/>
                <a:gd name="T3" fmla="*/ 90 h 211"/>
                <a:gd name="T4" fmla="*/ 206 w 212"/>
                <a:gd name="T5" fmla="*/ 73 h 211"/>
                <a:gd name="T6" fmla="*/ 201 w 212"/>
                <a:gd name="T7" fmla="*/ 59 h 211"/>
                <a:gd name="T8" fmla="*/ 192 w 212"/>
                <a:gd name="T9" fmla="*/ 45 h 211"/>
                <a:gd name="T10" fmla="*/ 181 w 212"/>
                <a:gd name="T11" fmla="*/ 31 h 211"/>
                <a:gd name="T12" fmla="*/ 167 w 212"/>
                <a:gd name="T13" fmla="*/ 19 h 211"/>
                <a:gd name="T14" fmla="*/ 155 w 212"/>
                <a:gd name="T15" fmla="*/ 11 h 211"/>
                <a:gd name="T16" fmla="*/ 138 w 212"/>
                <a:gd name="T17" fmla="*/ 5 h 211"/>
                <a:gd name="T18" fmla="*/ 122 w 212"/>
                <a:gd name="T19" fmla="*/ 3 h 211"/>
                <a:gd name="T20" fmla="*/ 105 w 212"/>
                <a:gd name="T21" fmla="*/ 0 h 211"/>
                <a:gd name="T22" fmla="*/ 88 w 212"/>
                <a:gd name="T23" fmla="*/ 3 h 211"/>
                <a:gd name="T24" fmla="*/ 71 w 212"/>
                <a:gd name="T25" fmla="*/ 5 h 211"/>
                <a:gd name="T26" fmla="*/ 57 w 212"/>
                <a:gd name="T27" fmla="*/ 11 h 211"/>
                <a:gd name="T28" fmla="*/ 42 w 212"/>
                <a:gd name="T29" fmla="*/ 19 h 211"/>
                <a:gd name="T30" fmla="*/ 31 w 212"/>
                <a:gd name="T31" fmla="*/ 31 h 211"/>
                <a:gd name="T32" fmla="*/ 20 w 212"/>
                <a:gd name="T33" fmla="*/ 45 h 211"/>
                <a:gd name="T34" fmla="*/ 11 w 212"/>
                <a:gd name="T35" fmla="*/ 59 h 211"/>
                <a:gd name="T36" fmla="*/ 6 w 212"/>
                <a:gd name="T37" fmla="*/ 73 h 211"/>
                <a:gd name="T38" fmla="*/ 0 w 212"/>
                <a:gd name="T39" fmla="*/ 90 h 211"/>
                <a:gd name="T40" fmla="*/ 0 w 212"/>
                <a:gd name="T41" fmla="*/ 107 h 211"/>
                <a:gd name="T42" fmla="*/ 0 w 212"/>
                <a:gd name="T43" fmla="*/ 124 h 211"/>
                <a:gd name="T44" fmla="*/ 6 w 212"/>
                <a:gd name="T45" fmla="*/ 141 h 211"/>
                <a:gd name="T46" fmla="*/ 11 w 212"/>
                <a:gd name="T47" fmla="*/ 155 h 211"/>
                <a:gd name="T48" fmla="*/ 20 w 212"/>
                <a:gd name="T49" fmla="*/ 169 h 211"/>
                <a:gd name="T50" fmla="*/ 31 w 212"/>
                <a:gd name="T51" fmla="*/ 180 h 211"/>
                <a:gd name="T52" fmla="*/ 42 w 212"/>
                <a:gd name="T53" fmla="*/ 192 h 211"/>
                <a:gd name="T54" fmla="*/ 57 w 212"/>
                <a:gd name="T55" fmla="*/ 200 h 211"/>
                <a:gd name="T56" fmla="*/ 71 w 212"/>
                <a:gd name="T57" fmla="*/ 206 h 211"/>
                <a:gd name="T58" fmla="*/ 88 w 212"/>
                <a:gd name="T59" fmla="*/ 211 h 211"/>
                <a:gd name="T60" fmla="*/ 105 w 212"/>
                <a:gd name="T61" fmla="*/ 211 h 211"/>
                <a:gd name="T62" fmla="*/ 122 w 212"/>
                <a:gd name="T63" fmla="*/ 211 h 211"/>
                <a:gd name="T64" fmla="*/ 138 w 212"/>
                <a:gd name="T65" fmla="*/ 206 h 211"/>
                <a:gd name="T66" fmla="*/ 155 w 212"/>
                <a:gd name="T67" fmla="*/ 200 h 211"/>
                <a:gd name="T68" fmla="*/ 167 w 212"/>
                <a:gd name="T69" fmla="*/ 192 h 211"/>
                <a:gd name="T70" fmla="*/ 181 w 212"/>
                <a:gd name="T71" fmla="*/ 180 h 211"/>
                <a:gd name="T72" fmla="*/ 192 w 212"/>
                <a:gd name="T73" fmla="*/ 169 h 211"/>
                <a:gd name="T74" fmla="*/ 201 w 212"/>
                <a:gd name="T75" fmla="*/ 155 h 211"/>
                <a:gd name="T76" fmla="*/ 206 w 212"/>
                <a:gd name="T77" fmla="*/ 141 h 211"/>
                <a:gd name="T78" fmla="*/ 209 w 212"/>
                <a:gd name="T79" fmla="*/ 124 h 211"/>
                <a:gd name="T80" fmla="*/ 212 w 212"/>
                <a:gd name="T81" fmla="*/ 107 h 211"/>
                <a:gd name="T82" fmla="*/ 212 w 212"/>
                <a:gd name="T83" fmla="*/ 107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09" y="104"/>
                  </a:moveTo>
                  <a:lnTo>
                    <a:pt x="209" y="90"/>
                  </a:lnTo>
                  <a:lnTo>
                    <a:pt x="206" y="73"/>
                  </a:lnTo>
                  <a:lnTo>
                    <a:pt x="201" y="59"/>
                  </a:lnTo>
                  <a:lnTo>
                    <a:pt x="192" y="45"/>
                  </a:lnTo>
                  <a:lnTo>
                    <a:pt x="181" y="31"/>
                  </a:lnTo>
                  <a:lnTo>
                    <a:pt x="167" y="19"/>
                  </a:lnTo>
                  <a:lnTo>
                    <a:pt x="155" y="11"/>
                  </a:lnTo>
                  <a:lnTo>
                    <a:pt x="138" y="5"/>
                  </a:lnTo>
                  <a:lnTo>
                    <a:pt x="122" y="3"/>
                  </a:lnTo>
                  <a:lnTo>
                    <a:pt x="105" y="0"/>
                  </a:lnTo>
                  <a:lnTo>
                    <a:pt x="88" y="3"/>
                  </a:lnTo>
                  <a:lnTo>
                    <a:pt x="71" y="5"/>
                  </a:lnTo>
                  <a:lnTo>
                    <a:pt x="57" y="11"/>
                  </a:lnTo>
                  <a:lnTo>
                    <a:pt x="42" y="19"/>
                  </a:lnTo>
                  <a:lnTo>
                    <a:pt x="31" y="31"/>
                  </a:lnTo>
                  <a:lnTo>
                    <a:pt x="20" y="45"/>
                  </a:lnTo>
                  <a:lnTo>
                    <a:pt x="11" y="59"/>
                  </a:lnTo>
                  <a:lnTo>
                    <a:pt x="6" y="73"/>
                  </a:lnTo>
                  <a:lnTo>
                    <a:pt x="0" y="90"/>
                  </a:lnTo>
                  <a:lnTo>
                    <a:pt x="0" y="107"/>
                  </a:lnTo>
                  <a:lnTo>
                    <a:pt x="0" y="124"/>
                  </a:lnTo>
                  <a:lnTo>
                    <a:pt x="6" y="141"/>
                  </a:lnTo>
                  <a:lnTo>
                    <a:pt x="11" y="155"/>
                  </a:lnTo>
                  <a:lnTo>
                    <a:pt x="20" y="169"/>
                  </a:lnTo>
                  <a:lnTo>
                    <a:pt x="31" y="180"/>
                  </a:lnTo>
                  <a:lnTo>
                    <a:pt x="42" y="192"/>
                  </a:lnTo>
                  <a:lnTo>
                    <a:pt x="57" y="200"/>
                  </a:lnTo>
                  <a:lnTo>
                    <a:pt x="71" y="206"/>
                  </a:lnTo>
                  <a:lnTo>
                    <a:pt x="88" y="211"/>
                  </a:lnTo>
                  <a:lnTo>
                    <a:pt x="105" y="211"/>
                  </a:lnTo>
                  <a:lnTo>
                    <a:pt x="122" y="211"/>
                  </a:lnTo>
                  <a:lnTo>
                    <a:pt x="138" y="206"/>
                  </a:lnTo>
                  <a:lnTo>
                    <a:pt x="155" y="200"/>
                  </a:lnTo>
                  <a:lnTo>
                    <a:pt x="167" y="192"/>
                  </a:lnTo>
                  <a:lnTo>
                    <a:pt x="181" y="180"/>
                  </a:lnTo>
                  <a:lnTo>
                    <a:pt x="192" y="169"/>
                  </a:lnTo>
                  <a:lnTo>
                    <a:pt x="201" y="155"/>
                  </a:lnTo>
                  <a:lnTo>
                    <a:pt x="206" y="141"/>
                  </a:lnTo>
                  <a:lnTo>
                    <a:pt x="209" y="124"/>
                  </a:lnTo>
                  <a:lnTo>
                    <a:pt x="212" y="107"/>
                  </a:lnTo>
                </a:path>
              </a:pathLst>
            </a:custGeom>
            <a:noFill/>
            <a:ln w="9525">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44" name="Rectangle 65"/>
            <p:cNvSpPr>
              <a:spLocks noChangeArrowheads="1"/>
            </p:cNvSpPr>
            <p:nvPr/>
          </p:nvSpPr>
          <p:spPr bwMode="auto">
            <a:xfrm>
              <a:off x="5184" y="1189"/>
              <a:ext cx="49"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3</a:t>
              </a:r>
              <a:endParaRPr lang="en-US" altLang="zh-CN" sz="1292" dirty="0"/>
            </a:p>
          </p:txBody>
        </p:sp>
        <p:sp>
          <p:nvSpPr>
            <p:cNvPr id="8245" name="Rectangle 66"/>
            <p:cNvSpPr>
              <a:spLocks noChangeArrowheads="1"/>
            </p:cNvSpPr>
            <p:nvPr/>
          </p:nvSpPr>
          <p:spPr bwMode="auto">
            <a:xfrm>
              <a:off x="4896" y="1584"/>
              <a:ext cx="75" cy="17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b="0" dirty="0">
                  <a:solidFill>
                    <a:srgbClr val="114FFB"/>
                  </a:solidFill>
                </a:rPr>
                <a:t>u</a:t>
              </a:r>
              <a:endParaRPr lang="en-US" altLang="zh-CN" sz="1846" dirty="0">
                <a:solidFill>
                  <a:srgbClr val="114FFB"/>
                </a:solidFill>
              </a:endParaRPr>
            </a:p>
          </p:txBody>
        </p:sp>
        <p:sp>
          <p:nvSpPr>
            <p:cNvPr id="8246" name="Rectangle 67"/>
            <p:cNvSpPr>
              <a:spLocks noChangeArrowheads="1"/>
            </p:cNvSpPr>
            <p:nvPr/>
          </p:nvSpPr>
          <p:spPr bwMode="auto">
            <a:xfrm>
              <a:off x="4945" y="1584"/>
              <a:ext cx="228" cy="17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b="0" dirty="0">
                  <a:solidFill>
                    <a:srgbClr val="114FFB"/>
                  </a:solidFill>
                </a:rPr>
                <a:t> = 7</a:t>
              </a:r>
              <a:endParaRPr lang="en-US" altLang="zh-CN" sz="1846" dirty="0">
                <a:solidFill>
                  <a:srgbClr val="114FFB"/>
                </a:solidFill>
              </a:endParaRPr>
            </a:p>
          </p:txBody>
        </p:sp>
      </p:grpSp>
      <p:grpSp>
        <p:nvGrpSpPr>
          <p:cNvPr id="10" name="Group 68"/>
          <p:cNvGrpSpPr>
            <a:grpSpLocks/>
          </p:cNvGrpSpPr>
          <p:nvPr/>
        </p:nvGrpSpPr>
        <p:grpSpPr bwMode="auto">
          <a:xfrm>
            <a:off x="1843088" y="2465388"/>
            <a:ext cx="900112" cy="1476375"/>
            <a:chOff x="1161" y="1536"/>
            <a:chExt cx="567" cy="1008"/>
          </a:xfrm>
        </p:grpSpPr>
        <p:sp>
          <p:nvSpPr>
            <p:cNvPr id="8234" name="Rectangle 69"/>
            <p:cNvSpPr>
              <a:spLocks noChangeArrowheads="1"/>
            </p:cNvSpPr>
            <p:nvPr/>
          </p:nvSpPr>
          <p:spPr bwMode="auto">
            <a:xfrm>
              <a:off x="1251" y="2321"/>
              <a:ext cx="49"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1</a:t>
              </a:r>
              <a:endParaRPr lang="en-US" altLang="zh-CN" sz="1292" dirty="0"/>
            </a:p>
          </p:txBody>
        </p:sp>
        <p:grpSp>
          <p:nvGrpSpPr>
            <p:cNvPr id="11" name="Group 70"/>
            <p:cNvGrpSpPr>
              <a:grpSpLocks/>
            </p:cNvGrpSpPr>
            <p:nvPr/>
          </p:nvGrpSpPr>
          <p:grpSpPr bwMode="auto">
            <a:xfrm>
              <a:off x="1161" y="1536"/>
              <a:ext cx="567" cy="1008"/>
              <a:chOff x="1161" y="1536"/>
              <a:chExt cx="567" cy="1008"/>
            </a:xfrm>
          </p:grpSpPr>
          <p:sp>
            <p:nvSpPr>
              <p:cNvPr id="8236" name="Freeform 71"/>
              <p:cNvSpPr>
                <a:spLocks/>
              </p:cNvSpPr>
              <p:nvPr/>
            </p:nvSpPr>
            <p:spPr bwMode="auto">
              <a:xfrm>
                <a:off x="1172" y="2272"/>
                <a:ext cx="211" cy="212"/>
              </a:xfrm>
              <a:custGeom>
                <a:avLst/>
                <a:gdLst>
                  <a:gd name="T0" fmla="*/ 209 w 211"/>
                  <a:gd name="T1" fmla="*/ 105 h 212"/>
                  <a:gd name="T2" fmla="*/ 209 w 211"/>
                  <a:gd name="T3" fmla="*/ 91 h 212"/>
                  <a:gd name="T4" fmla="*/ 206 w 211"/>
                  <a:gd name="T5" fmla="*/ 74 h 212"/>
                  <a:gd name="T6" fmla="*/ 200 w 211"/>
                  <a:gd name="T7" fmla="*/ 60 h 212"/>
                  <a:gd name="T8" fmla="*/ 192 w 211"/>
                  <a:gd name="T9" fmla="*/ 46 h 212"/>
                  <a:gd name="T10" fmla="*/ 180 w 211"/>
                  <a:gd name="T11" fmla="*/ 31 h 212"/>
                  <a:gd name="T12" fmla="*/ 166 w 211"/>
                  <a:gd name="T13" fmla="*/ 20 h 212"/>
                  <a:gd name="T14" fmla="*/ 155 w 211"/>
                  <a:gd name="T15" fmla="*/ 12 h 212"/>
                  <a:gd name="T16" fmla="*/ 138 w 211"/>
                  <a:gd name="T17" fmla="*/ 6 h 212"/>
                  <a:gd name="T18" fmla="*/ 121 w 211"/>
                  <a:gd name="T19" fmla="*/ 3 h 212"/>
                  <a:gd name="T20" fmla="*/ 104 w 211"/>
                  <a:gd name="T21" fmla="*/ 0 h 212"/>
                  <a:gd name="T22" fmla="*/ 87 w 211"/>
                  <a:gd name="T23" fmla="*/ 3 h 212"/>
                  <a:gd name="T24" fmla="*/ 70 w 211"/>
                  <a:gd name="T25" fmla="*/ 6 h 212"/>
                  <a:gd name="T26" fmla="*/ 56 w 211"/>
                  <a:gd name="T27" fmla="*/ 12 h 212"/>
                  <a:gd name="T28" fmla="*/ 42 w 211"/>
                  <a:gd name="T29" fmla="*/ 20 h 212"/>
                  <a:gd name="T30" fmla="*/ 31 w 211"/>
                  <a:gd name="T31" fmla="*/ 31 h 212"/>
                  <a:gd name="T32" fmla="*/ 19 w 211"/>
                  <a:gd name="T33" fmla="*/ 46 h 212"/>
                  <a:gd name="T34" fmla="*/ 11 w 211"/>
                  <a:gd name="T35" fmla="*/ 60 h 212"/>
                  <a:gd name="T36" fmla="*/ 5 w 211"/>
                  <a:gd name="T37" fmla="*/ 74 h 212"/>
                  <a:gd name="T38" fmla="*/ 0 w 211"/>
                  <a:gd name="T39" fmla="*/ 91 h 212"/>
                  <a:gd name="T40" fmla="*/ 0 w 211"/>
                  <a:gd name="T41" fmla="*/ 108 h 212"/>
                  <a:gd name="T42" fmla="*/ 0 w 211"/>
                  <a:gd name="T43" fmla="*/ 125 h 212"/>
                  <a:gd name="T44" fmla="*/ 5 w 211"/>
                  <a:gd name="T45" fmla="*/ 142 h 212"/>
                  <a:gd name="T46" fmla="*/ 11 w 211"/>
                  <a:gd name="T47" fmla="*/ 156 h 212"/>
                  <a:gd name="T48" fmla="*/ 19 w 211"/>
                  <a:gd name="T49" fmla="*/ 170 h 212"/>
                  <a:gd name="T50" fmla="*/ 31 w 211"/>
                  <a:gd name="T51" fmla="*/ 181 h 212"/>
                  <a:gd name="T52" fmla="*/ 42 w 211"/>
                  <a:gd name="T53" fmla="*/ 192 h 212"/>
                  <a:gd name="T54" fmla="*/ 56 w 211"/>
                  <a:gd name="T55" fmla="*/ 201 h 212"/>
                  <a:gd name="T56" fmla="*/ 70 w 211"/>
                  <a:gd name="T57" fmla="*/ 206 h 212"/>
                  <a:gd name="T58" fmla="*/ 87 w 211"/>
                  <a:gd name="T59" fmla="*/ 212 h 212"/>
                  <a:gd name="T60" fmla="*/ 104 w 211"/>
                  <a:gd name="T61" fmla="*/ 212 h 212"/>
                  <a:gd name="T62" fmla="*/ 121 w 211"/>
                  <a:gd name="T63" fmla="*/ 212 h 212"/>
                  <a:gd name="T64" fmla="*/ 138 w 211"/>
                  <a:gd name="T65" fmla="*/ 206 h 212"/>
                  <a:gd name="T66" fmla="*/ 155 w 211"/>
                  <a:gd name="T67" fmla="*/ 201 h 212"/>
                  <a:gd name="T68" fmla="*/ 166 w 211"/>
                  <a:gd name="T69" fmla="*/ 192 h 212"/>
                  <a:gd name="T70" fmla="*/ 180 w 211"/>
                  <a:gd name="T71" fmla="*/ 181 h 212"/>
                  <a:gd name="T72" fmla="*/ 192 w 211"/>
                  <a:gd name="T73" fmla="*/ 170 h 212"/>
                  <a:gd name="T74" fmla="*/ 200 w 211"/>
                  <a:gd name="T75" fmla="*/ 156 h 212"/>
                  <a:gd name="T76" fmla="*/ 206 w 211"/>
                  <a:gd name="T77" fmla="*/ 142 h 212"/>
                  <a:gd name="T78" fmla="*/ 209 w 211"/>
                  <a:gd name="T79" fmla="*/ 125 h 212"/>
                  <a:gd name="T80" fmla="*/ 211 w 211"/>
                  <a:gd name="T81" fmla="*/ 108 h 212"/>
                  <a:gd name="T82" fmla="*/ 211 w 211"/>
                  <a:gd name="T83" fmla="*/ 108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2"/>
                  <a:gd name="T128" fmla="*/ 211 w 211"/>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2">
                    <a:moveTo>
                      <a:pt x="209" y="105"/>
                    </a:moveTo>
                    <a:lnTo>
                      <a:pt x="209" y="91"/>
                    </a:lnTo>
                    <a:lnTo>
                      <a:pt x="206" y="74"/>
                    </a:lnTo>
                    <a:lnTo>
                      <a:pt x="200" y="60"/>
                    </a:lnTo>
                    <a:lnTo>
                      <a:pt x="192" y="46"/>
                    </a:lnTo>
                    <a:lnTo>
                      <a:pt x="180" y="31"/>
                    </a:lnTo>
                    <a:lnTo>
                      <a:pt x="166" y="20"/>
                    </a:lnTo>
                    <a:lnTo>
                      <a:pt x="155" y="12"/>
                    </a:lnTo>
                    <a:lnTo>
                      <a:pt x="138" y="6"/>
                    </a:lnTo>
                    <a:lnTo>
                      <a:pt x="121" y="3"/>
                    </a:lnTo>
                    <a:lnTo>
                      <a:pt x="104" y="0"/>
                    </a:lnTo>
                    <a:lnTo>
                      <a:pt x="87" y="3"/>
                    </a:lnTo>
                    <a:lnTo>
                      <a:pt x="70" y="6"/>
                    </a:lnTo>
                    <a:lnTo>
                      <a:pt x="56" y="12"/>
                    </a:lnTo>
                    <a:lnTo>
                      <a:pt x="42" y="20"/>
                    </a:lnTo>
                    <a:lnTo>
                      <a:pt x="31" y="31"/>
                    </a:lnTo>
                    <a:lnTo>
                      <a:pt x="19" y="46"/>
                    </a:lnTo>
                    <a:lnTo>
                      <a:pt x="11" y="60"/>
                    </a:lnTo>
                    <a:lnTo>
                      <a:pt x="5" y="74"/>
                    </a:lnTo>
                    <a:lnTo>
                      <a:pt x="0" y="91"/>
                    </a:lnTo>
                    <a:lnTo>
                      <a:pt x="0" y="108"/>
                    </a:lnTo>
                    <a:lnTo>
                      <a:pt x="0" y="125"/>
                    </a:lnTo>
                    <a:lnTo>
                      <a:pt x="5" y="142"/>
                    </a:lnTo>
                    <a:lnTo>
                      <a:pt x="11" y="156"/>
                    </a:lnTo>
                    <a:lnTo>
                      <a:pt x="19" y="170"/>
                    </a:lnTo>
                    <a:lnTo>
                      <a:pt x="31" y="181"/>
                    </a:lnTo>
                    <a:lnTo>
                      <a:pt x="42" y="192"/>
                    </a:lnTo>
                    <a:lnTo>
                      <a:pt x="56" y="201"/>
                    </a:lnTo>
                    <a:lnTo>
                      <a:pt x="70" y="206"/>
                    </a:lnTo>
                    <a:lnTo>
                      <a:pt x="87" y="212"/>
                    </a:lnTo>
                    <a:lnTo>
                      <a:pt x="104" y="212"/>
                    </a:lnTo>
                    <a:lnTo>
                      <a:pt x="121" y="212"/>
                    </a:lnTo>
                    <a:lnTo>
                      <a:pt x="138" y="206"/>
                    </a:lnTo>
                    <a:lnTo>
                      <a:pt x="155" y="201"/>
                    </a:lnTo>
                    <a:lnTo>
                      <a:pt x="166" y="192"/>
                    </a:lnTo>
                    <a:lnTo>
                      <a:pt x="180" y="181"/>
                    </a:lnTo>
                    <a:lnTo>
                      <a:pt x="192" y="170"/>
                    </a:lnTo>
                    <a:lnTo>
                      <a:pt x="200" y="156"/>
                    </a:lnTo>
                    <a:lnTo>
                      <a:pt x="206" y="142"/>
                    </a:lnTo>
                    <a:lnTo>
                      <a:pt x="209" y="125"/>
                    </a:lnTo>
                    <a:lnTo>
                      <a:pt x="211" y="108"/>
                    </a:lnTo>
                  </a:path>
                </a:pathLst>
              </a:custGeom>
              <a:noFill/>
              <a:ln w="9525">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grpSp>
            <p:nvGrpSpPr>
              <p:cNvPr id="12" name="Group 72"/>
              <p:cNvGrpSpPr>
                <a:grpSpLocks/>
              </p:cNvGrpSpPr>
              <p:nvPr/>
            </p:nvGrpSpPr>
            <p:grpSpPr bwMode="auto">
              <a:xfrm>
                <a:off x="1161" y="1536"/>
                <a:ext cx="221" cy="175"/>
                <a:chOff x="1784" y="2425"/>
                <a:chExt cx="168" cy="175"/>
              </a:xfrm>
            </p:grpSpPr>
            <p:sp>
              <p:nvSpPr>
                <p:cNvPr id="8239" name="Rectangle 73"/>
                <p:cNvSpPr>
                  <a:spLocks noChangeArrowheads="1"/>
                </p:cNvSpPr>
                <p:nvPr/>
              </p:nvSpPr>
              <p:spPr bwMode="auto">
                <a:xfrm>
                  <a:off x="1784" y="2425"/>
                  <a:ext cx="57" cy="17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b="0" dirty="0">
                      <a:solidFill>
                        <a:schemeClr val="hlink"/>
                      </a:solidFill>
                    </a:rPr>
                    <a:t>u</a:t>
                  </a:r>
                  <a:endParaRPr lang="en-US" altLang="zh-CN" sz="1846" dirty="0">
                    <a:solidFill>
                      <a:schemeClr val="hlink"/>
                    </a:solidFill>
                  </a:endParaRPr>
                </a:p>
              </p:txBody>
            </p:sp>
            <p:sp>
              <p:nvSpPr>
                <p:cNvPr id="8240" name="Rectangle 74"/>
                <p:cNvSpPr>
                  <a:spLocks noChangeArrowheads="1"/>
                </p:cNvSpPr>
                <p:nvPr/>
              </p:nvSpPr>
              <p:spPr bwMode="auto">
                <a:xfrm>
                  <a:off x="1838" y="2425"/>
                  <a:ext cx="114" cy="17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b="0" dirty="0">
                      <a:solidFill>
                        <a:schemeClr val="hlink"/>
                      </a:solidFill>
                    </a:rPr>
                    <a:t> :5</a:t>
                  </a:r>
                  <a:endParaRPr lang="en-US" altLang="zh-CN" sz="1846" dirty="0">
                    <a:solidFill>
                      <a:schemeClr val="hlink"/>
                    </a:solidFill>
                  </a:endParaRPr>
                </a:p>
              </p:txBody>
            </p:sp>
          </p:grpSp>
          <p:sp>
            <p:nvSpPr>
              <p:cNvPr id="8238" name="Freeform 75"/>
              <p:cNvSpPr>
                <a:spLocks/>
              </p:cNvSpPr>
              <p:nvPr/>
            </p:nvSpPr>
            <p:spPr bwMode="auto">
              <a:xfrm>
                <a:off x="1262" y="1728"/>
                <a:ext cx="466" cy="816"/>
              </a:xfrm>
              <a:custGeom>
                <a:avLst/>
                <a:gdLst>
                  <a:gd name="T0" fmla="*/ 0 w 339"/>
                  <a:gd name="T1" fmla="*/ 0 h 646"/>
                  <a:gd name="T2" fmla="*/ 15 w 339"/>
                  <a:gd name="T3" fmla="*/ 96 h 646"/>
                  <a:gd name="T4" fmla="*/ 32 w 339"/>
                  <a:gd name="T5" fmla="*/ 193 h 646"/>
                  <a:gd name="T6" fmla="*/ 55 w 339"/>
                  <a:gd name="T7" fmla="*/ 285 h 646"/>
                  <a:gd name="T8" fmla="*/ 85 w 339"/>
                  <a:gd name="T9" fmla="*/ 375 h 646"/>
                  <a:gd name="T10" fmla="*/ 128 w 339"/>
                  <a:gd name="T11" fmla="*/ 464 h 646"/>
                  <a:gd name="T12" fmla="*/ 175 w 339"/>
                  <a:gd name="T13" fmla="*/ 546 h 646"/>
                  <a:gd name="T14" fmla="*/ 232 w 339"/>
                  <a:gd name="T15" fmla="*/ 624 h 646"/>
                  <a:gd name="T16" fmla="*/ 298 w 339"/>
                  <a:gd name="T17" fmla="*/ 696 h 646"/>
                  <a:gd name="T18" fmla="*/ 381 w 339"/>
                  <a:gd name="T19" fmla="*/ 759 h 646"/>
                  <a:gd name="T20" fmla="*/ 466 w 339"/>
                  <a:gd name="T21" fmla="*/ 816 h 6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9"/>
                  <a:gd name="T34" fmla="*/ 0 h 646"/>
                  <a:gd name="T35" fmla="*/ 339 w 339"/>
                  <a:gd name="T36" fmla="*/ 646 h 6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9" h="646">
                    <a:moveTo>
                      <a:pt x="0" y="0"/>
                    </a:moveTo>
                    <a:lnTo>
                      <a:pt x="11" y="76"/>
                    </a:lnTo>
                    <a:lnTo>
                      <a:pt x="23" y="153"/>
                    </a:lnTo>
                    <a:lnTo>
                      <a:pt x="40" y="226"/>
                    </a:lnTo>
                    <a:lnTo>
                      <a:pt x="62" y="297"/>
                    </a:lnTo>
                    <a:lnTo>
                      <a:pt x="93" y="367"/>
                    </a:lnTo>
                    <a:lnTo>
                      <a:pt x="127" y="432"/>
                    </a:lnTo>
                    <a:lnTo>
                      <a:pt x="169" y="494"/>
                    </a:lnTo>
                    <a:lnTo>
                      <a:pt x="217" y="551"/>
                    </a:lnTo>
                    <a:lnTo>
                      <a:pt x="277" y="601"/>
                    </a:lnTo>
                    <a:lnTo>
                      <a:pt x="339" y="646"/>
                    </a:lnTo>
                  </a:path>
                </a:pathLst>
              </a:custGeom>
              <a:noFill/>
              <a:ln w="9525">
                <a:solidFill>
                  <a:srgbClr val="000000"/>
                </a:solidFill>
                <a:prstDash val="solid"/>
                <a:round/>
                <a:headEnd type="triangle" w="lg" len="lg"/>
                <a:tailEnd type="none" w="med" len="med"/>
              </a:ln>
              <a:extLst/>
            </p:spPr>
            <p:txBody>
              <a:bodyPr/>
              <a:lstStyle/>
              <a:p>
                <a:pPr eaLnBrk="1" fontAlgn="auto" hangingPunct="1">
                  <a:spcBef>
                    <a:spcPts val="0"/>
                  </a:spcBef>
                  <a:spcAft>
                    <a:spcPts val="0"/>
                  </a:spcAft>
                  <a:defRPr/>
                </a:pPr>
                <a:endParaRPr lang="zh-CN" altLang="en-US" sz="1477">
                  <a:latin typeface="+mn-lt"/>
                  <a:ea typeface="+mn-ea"/>
                </a:endParaRPr>
              </a:p>
            </p:txBody>
          </p:sp>
        </p:grpSp>
      </p:grpSp>
      <p:sp>
        <p:nvSpPr>
          <p:cNvPr id="8232" name="Rectangle 76"/>
          <p:cNvSpPr>
            <a:spLocks noChangeArrowheads="1"/>
          </p:cNvSpPr>
          <p:nvPr/>
        </p:nvSpPr>
        <p:spPr bwMode="auto">
          <a:xfrm>
            <a:off x="4008438" y="2324100"/>
            <a:ext cx="376237" cy="16986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cache</a:t>
            </a:r>
            <a:endParaRPr lang="en-US" altLang="zh-CN" sz="1292" dirty="0"/>
          </a:p>
        </p:txBody>
      </p:sp>
      <p:sp>
        <p:nvSpPr>
          <p:cNvPr id="8233" name="Rectangle 77"/>
          <p:cNvSpPr>
            <a:spLocks noChangeArrowheads="1"/>
          </p:cNvSpPr>
          <p:nvPr/>
        </p:nvSpPr>
        <p:spPr bwMode="auto">
          <a:xfrm>
            <a:off x="6165850" y="2324100"/>
            <a:ext cx="377825" cy="16986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cache</a:t>
            </a:r>
            <a:endParaRPr lang="en-US" altLang="zh-CN" sz="1292"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8"/>
          <p:cNvSpPr>
            <a:spLocks noGrp="1"/>
          </p:cNvSpPr>
          <p:nvPr>
            <p:ph type="title"/>
          </p:nvPr>
        </p:nvSpPr>
        <p:spPr>
          <a:xfrm>
            <a:off x="628650" y="185738"/>
            <a:ext cx="7886700" cy="744537"/>
          </a:xfrm>
        </p:spPr>
        <p:txBody>
          <a:bodyPr/>
          <a:lstStyle/>
          <a:p>
            <a:r>
              <a:rPr lang="zh-CN" altLang="en-US" smtClean="0"/>
              <a:t>存储系统是一致的</a:t>
            </a:r>
          </a:p>
        </p:txBody>
      </p:sp>
      <p:sp>
        <p:nvSpPr>
          <p:cNvPr id="34819" name="内容占位符 2"/>
          <p:cNvSpPr>
            <a:spLocks noGrp="1"/>
          </p:cNvSpPr>
          <p:nvPr>
            <p:ph idx="1"/>
          </p:nvPr>
        </p:nvSpPr>
        <p:spPr>
          <a:xfrm>
            <a:off x="438150" y="1195388"/>
            <a:ext cx="8267700" cy="5067300"/>
          </a:xfrm>
        </p:spPr>
        <p:txBody>
          <a:bodyPr/>
          <a:lstStyle/>
          <a:p>
            <a:pPr>
              <a:lnSpc>
                <a:spcPct val="100000"/>
              </a:lnSpc>
            </a:pPr>
            <a:r>
              <a:rPr lang="zh-CN" altLang="en-US" sz="2400" dirty="0" smtClean="0"/>
              <a:t>如果对某个数据项的任何读操作均可得到其最新写入的值，则认为这个存储系统是</a:t>
            </a:r>
            <a:r>
              <a:rPr lang="zh-CN" altLang="en-US" sz="2400" dirty="0" smtClean="0"/>
              <a:t>一致</a:t>
            </a:r>
            <a:r>
              <a:rPr lang="en-US" altLang="zh-CN" sz="2400" dirty="0" smtClean="0"/>
              <a:t>(coherent)</a:t>
            </a:r>
            <a:r>
              <a:rPr lang="zh-CN" altLang="en-US" sz="2400" dirty="0" smtClean="0"/>
              <a:t>的</a:t>
            </a:r>
            <a:r>
              <a:rPr lang="zh-CN" altLang="en-US" sz="2400" dirty="0" smtClean="0"/>
              <a:t>（非正式定义）</a:t>
            </a:r>
          </a:p>
          <a:p>
            <a:pPr>
              <a:lnSpc>
                <a:spcPct val="100000"/>
              </a:lnSpc>
            </a:pPr>
            <a:r>
              <a:rPr lang="zh-CN" altLang="en-US" sz="2400" dirty="0" smtClean="0"/>
              <a:t>如果存储系统行为满足条件：</a:t>
            </a:r>
            <a:endParaRPr lang="en-US" altLang="zh-CN" sz="2400" dirty="0" smtClean="0"/>
          </a:p>
          <a:p>
            <a:pPr lvl="1">
              <a:lnSpc>
                <a:spcPct val="100000"/>
              </a:lnSpc>
            </a:pPr>
            <a:r>
              <a:rPr lang="zh-CN" altLang="en-US" sz="2000" dirty="0" smtClean="0"/>
              <a:t>处理器</a:t>
            </a:r>
            <a:r>
              <a:rPr lang="en-US" altLang="zh-CN" sz="2000" dirty="0" smtClean="0"/>
              <a:t>P</a:t>
            </a:r>
            <a:r>
              <a:rPr lang="zh-CN" altLang="en-US" sz="2000" dirty="0" smtClean="0"/>
              <a:t>对</a:t>
            </a:r>
            <a:r>
              <a:rPr lang="en-US" altLang="zh-CN" sz="2000" dirty="0" smtClean="0"/>
              <a:t>X</a:t>
            </a:r>
            <a:r>
              <a:rPr lang="zh-CN" altLang="en-US" sz="2000" dirty="0" smtClean="0"/>
              <a:t>进行一次写之后又对</a:t>
            </a:r>
            <a:r>
              <a:rPr lang="en-US" altLang="zh-CN" sz="2000" dirty="0" smtClean="0"/>
              <a:t>X</a:t>
            </a:r>
            <a:r>
              <a:rPr lang="zh-CN" altLang="en-US" sz="2000" dirty="0" smtClean="0"/>
              <a:t>进行读，读和写之间没有其它处理器对</a:t>
            </a:r>
            <a:r>
              <a:rPr lang="en-US" altLang="zh-CN" sz="2000" dirty="0" smtClean="0"/>
              <a:t>X</a:t>
            </a:r>
            <a:r>
              <a:rPr lang="zh-CN" altLang="en-US" sz="2000" dirty="0" smtClean="0"/>
              <a:t>进行写，则读的返回值总是写进的值。</a:t>
            </a:r>
            <a:endParaRPr lang="en-US" altLang="zh-CN" sz="2000" dirty="0" smtClean="0"/>
          </a:p>
          <a:p>
            <a:pPr lvl="1">
              <a:lnSpc>
                <a:spcPct val="100000"/>
              </a:lnSpc>
            </a:pPr>
            <a:r>
              <a:rPr lang="zh-CN" altLang="en-US" sz="2000" dirty="0" smtClean="0"/>
              <a:t>一个处理器对</a:t>
            </a:r>
            <a:r>
              <a:rPr lang="en-US" altLang="zh-CN" sz="2000" dirty="0" smtClean="0"/>
              <a:t>X</a:t>
            </a:r>
            <a:r>
              <a:rPr lang="zh-CN" altLang="en-US" sz="2000" dirty="0" smtClean="0"/>
              <a:t>进行写之后，另一处理器对</a:t>
            </a:r>
            <a:r>
              <a:rPr lang="en-US" altLang="zh-CN" sz="2000" dirty="0" smtClean="0"/>
              <a:t>X</a:t>
            </a:r>
            <a:r>
              <a:rPr lang="zh-CN" altLang="en-US" sz="2000" dirty="0" smtClean="0"/>
              <a:t>进行读，读和写之间无其它写，则读</a:t>
            </a:r>
            <a:r>
              <a:rPr lang="en-US" altLang="zh-CN" sz="2000" dirty="0" smtClean="0"/>
              <a:t>X</a:t>
            </a:r>
            <a:r>
              <a:rPr lang="zh-CN" altLang="en-US" sz="2000" dirty="0" smtClean="0"/>
              <a:t>的返回值应为写进的值</a:t>
            </a:r>
            <a:endParaRPr lang="en-US" altLang="zh-CN" sz="2000" dirty="0" smtClean="0"/>
          </a:p>
          <a:p>
            <a:pPr lvl="1">
              <a:lnSpc>
                <a:spcPct val="100000"/>
              </a:lnSpc>
            </a:pPr>
            <a:r>
              <a:rPr lang="zh-CN" altLang="en-US" sz="2000" dirty="0" smtClean="0">
                <a:solidFill>
                  <a:srgbClr val="FF0000"/>
                </a:solidFill>
              </a:rPr>
              <a:t>对同一单元的写是顺序化的，即任意两个处理器对同一单元的两次写，从所有处理器看来顺序都应是相同的</a:t>
            </a:r>
          </a:p>
          <a:p>
            <a:pPr>
              <a:lnSpc>
                <a:spcPct val="100000"/>
              </a:lnSpc>
            </a:pPr>
            <a:r>
              <a:rPr lang="en-US" altLang="zh-CN" sz="2400" dirty="0" smtClean="0"/>
              <a:t>2</a:t>
            </a:r>
            <a:r>
              <a:rPr lang="zh-CN" altLang="en-US" sz="2400" dirty="0" smtClean="0"/>
              <a:t>点假设</a:t>
            </a:r>
          </a:p>
          <a:p>
            <a:pPr lvl="1">
              <a:lnSpc>
                <a:spcPct val="100000"/>
              </a:lnSpc>
            </a:pPr>
            <a:r>
              <a:rPr lang="zh-CN" altLang="en-US" sz="2000" dirty="0" smtClean="0"/>
              <a:t>直到所有的处理器均看到了写的结果，一次写操作才算完成</a:t>
            </a:r>
            <a:r>
              <a:rPr lang="zh-CN" altLang="en-US" sz="2000" b="1" dirty="0" smtClean="0">
                <a:solidFill>
                  <a:srgbClr val="0036A2"/>
                </a:solidFill>
              </a:rPr>
              <a:t>（写传播）</a:t>
            </a:r>
            <a:endParaRPr lang="en-US" altLang="zh-CN" sz="2000" b="1" dirty="0" smtClean="0">
              <a:solidFill>
                <a:srgbClr val="0036A2"/>
              </a:solidFill>
            </a:endParaRPr>
          </a:p>
          <a:p>
            <a:pPr lvl="1">
              <a:lnSpc>
                <a:spcPct val="100000"/>
              </a:lnSpc>
            </a:pPr>
            <a:r>
              <a:rPr lang="zh-CN" altLang="en-US" sz="2000" dirty="0" smtClean="0"/>
              <a:t>允许处理器无序读，但必须以程序序进行写</a:t>
            </a:r>
            <a:r>
              <a:rPr lang="zh-CN" altLang="en-US" sz="2000" b="1" dirty="0" smtClean="0">
                <a:solidFill>
                  <a:srgbClr val="0036A2"/>
                </a:solidFill>
              </a:rPr>
              <a:t>（写串行化）</a:t>
            </a:r>
          </a:p>
          <a:p>
            <a:pPr>
              <a:lnSpc>
                <a:spcPct val="100000"/>
              </a:lnSpc>
            </a:pPr>
            <a:endParaRPr lang="zh-CN" altLang="en-US" sz="2400" dirty="0" smtClean="0"/>
          </a:p>
        </p:txBody>
      </p:sp>
      <p:sp>
        <p:nvSpPr>
          <p:cNvPr id="4" name="日期占位符 3"/>
          <p:cNvSpPr>
            <a:spLocks noGrp="1"/>
          </p:cNvSpPr>
          <p:nvPr>
            <p:ph type="dt" sz="quarter" idx="10"/>
          </p:nvPr>
        </p:nvSpPr>
        <p:spPr/>
        <p:txBody>
          <a:bodyPr/>
          <a:lstStyle/>
          <a:p>
            <a:pPr>
              <a:defRPr/>
            </a:pPr>
            <a:fld id="{634AAE0A-B457-4219-8241-F212870D2377}" type="datetime1">
              <a:rPr lang="zh-CN" altLang="en-US"/>
              <a:pPr>
                <a:defRPr/>
              </a:pPr>
              <a:t>2020/5/6</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34822" name="灯片编号占位符 1"/>
          <p:cNvSpPr>
            <a:spLocks noGrp="1"/>
          </p:cNvSpPr>
          <p:nvPr>
            <p:ph type="sldNum" sz="quarter" idx="12"/>
          </p:nvPr>
        </p:nvSpPr>
        <p:spPr bwMode="auto">
          <a:noFill/>
          <a:ln>
            <a:miter lim="800000"/>
            <a:headEnd/>
            <a:tailEnd/>
          </a:ln>
        </p:spPr>
        <p:txBody>
          <a:bodyPr/>
          <a:lstStyle/>
          <a:p>
            <a:fld id="{56415F8A-9A97-42EA-BF5B-A42BF29D0863}" type="slidenum">
              <a:rPr lang="zh-CN" altLang="en-US"/>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另一种定义：</a:t>
            </a:r>
          </a:p>
        </p:txBody>
      </p:sp>
      <p:sp>
        <p:nvSpPr>
          <p:cNvPr id="4" name="日期占位符 3"/>
          <p:cNvSpPr>
            <a:spLocks noGrp="1"/>
          </p:cNvSpPr>
          <p:nvPr>
            <p:ph type="dt" sz="half" idx="10"/>
          </p:nvPr>
        </p:nvSpPr>
        <p:spPr/>
        <p:txBody>
          <a:bodyPr/>
          <a:lstStyle/>
          <a:p>
            <a:fld id="{02D59096-9CF8-41D6-BEA5-E9DC244EBBDE}" type="datetime1">
              <a:rPr lang="zh-CN" altLang="en-US" smtClean="0"/>
              <a:pPr/>
              <a:t>2020/5/6</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35845" name="灯片编号占位符 5"/>
          <p:cNvSpPr>
            <a:spLocks noGrp="1"/>
          </p:cNvSpPr>
          <p:nvPr>
            <p:ph type="sldNum" sz="quarter" idx="12"/>
          </p:nvPr>
        </p:nvSpPr>
        <p:spPr/>
        <p:txBody>
          <a:bodyPr/>
          <a:lstStyle/>
          <a:p>
            <a:fld id="{1269E27B-F1FA-48D4-B79B-36540A2CEF27}" type="slidenum">
              <a:rPr lang="zh-CN" altLang="en-US" smtClean="0"/>
              <a:pPr/>
              <a:t>26</a:t>
            </a:fld>
            <a:endParaRPr lang="zh-CN" altLang="en-US"/>
          </a:p>
        </p:txBody>
      </p:sp>
      <p:pic>
        <p:nvPicPr>
          <p:cNvPr id="35846" name="图片 6"/>
          <p:cNvPicPr>
            <a:picLocks noChangeAspect="1"/>
          </p:cNvPicPr>
          <p:nvPr/>
        </p:nvPicPr>
        <p:blipFill>
          <a:blip r:embed="rId2"/>
          <a:srcRect/>
          <a:stretch>
            <a:fillRect/>
          </a:stretch>
        </p:blipFill>
        <p:spPr bwMode="auto">
          <a:xfrm>
            <a:off x="19050" y="1501775"/>
            <a:ext cx="9144000" cy="1654175"/>
          </a:xfrm>
          <a:prstGeom prst="rect">
            <a:avLst/>
          </a:prstGeom>
          <a:noFill/>
          <a:ln w="9525">
            <a:noFill/>
            <a:miter lim="800000"/>
            <a:headEnd/>
            <a:tailEnd/>
          </a:ln>
        </p:spPr>
      </p:pic>
      <p:pic>
        <p:nvPicPr>
          <p:cNvPr id="35847" name="图片 7"/>
          <p:cNvPicPr>
            <a:picLocks noChangeAspect="1"/>
          </p:cNvPicPr>
          <p:nvPr/>
        </p:nvPicPr>
        <p:blipFill>
          <a:blip r:embed="rId3"/>
          <a:srcRect/>
          <a:stretch>
            <a:fillRect/>
          </a:stretch>
        </p:blipFill>
        <p:spPr bwMode="auto">
          <a:xfrm>
            <a:off x="89693" y="3935635"/>
            <a:ext cx="9002713"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smtClean="0"/>
              <a:t>2、</a:t>
            </a:r>
            <a:r>
              <a:rPr lang="zh-CN" altLang="en-US" smtClean="0"/>
              <a:t>实现一致性的基本方案</a:t>
            </a:r>
          </a:p>
        </p:txBody>
      </p:sp>
      <p:sp>
        <p:nvSpPr>
          <p:cNvPr id="36867" name="内容占位符 2"/>
          <p:cNvSpPr>
            <a:spLocks noGrp="1"/>
          </p:cNvSpPr>
          <p:nvPr>
            <p:ph idx="1"/>
          </p:nvPr>
        </p:nvSpPr>
        <p:spPr>
          <a:xfrm>
            <a:off x="628650" y="1354138"/>
            <a:ext cx="8097838" cy="4822825"/>
          </a:xfrm>
        </p:spPr>
        <p:txBody>
          <a:bodyPr/>
          <a:lstStyle/>
          <a:p>
            <a:r>
              <a:rPr lang="zh-CN" altLang="en-US" sz="3200" dirty="0" smtClean="0"/>
              <a:t>在一致的多处理机中，</a:t>
            </a:r>
            <a:r>
              <a:rPr lang="en-US" altLang="zh-CN" sz="3200" dirty="0" smtClean="0"/>
              <a:t>Cache</a:t>
            </a:r>
            <a:r>
              <a:rPr lang="zh-CN" altLang="en-US" sz="3200" dirty="0" smtClean="0"/>
              <a:t>提供两种功能</a:t>
            </a:r>
            <a:endParaRPr lang="en-US" altLang="zh-CN" sz="3200" dirty="0" smtClean="0"/>
          </a:p>
          <a:p>
            <a:pPr lvl="1"/>
            <a:r>
              <a:rPr lang="zh-CN" altLang="en-US" sz="2800" dirty="0" smtClean="0"/>
              <a:t>共享数据的迁移</a:t>
            </a:r>
            <a:r>
              <a:rPr lang="en-US" altLang="zh-CN" sz="2800" dirty="0" smtClean="0"/>
              <a:t>: </a:t>
            </a:r>
          </a:p>
          <a:p>
            <a:pPr lvl="2"/>
            <a:r>
              <a:rPr lang="zh-CN" altLang="en-US" sz="2400" dirty="0" smtClean="0"/>
              <a:t>降低了对远程共享数据的访问延迟和对共享存储器的带宽要求。</a:t>
            </a:r>
          </a:p>
          <a:p>
            <a:pPr lvl="1"/>
            <a:r>
              <a:rPr lang="zh-CN" altLang="en-US" sz="2800" dirty="0" smtClean="0"/>
              <a:t>共享数据的复制</a:t>
            </a:r>
          </a:p>
          <a:p>
            <a:pPr lvl="2"/>
            <a:r>
              <a:rPr lang="zh-CN" altLang="en-US" sz="2400" dirty="0" smtClean="0"/>
              <a:t>不仅降低了访存的延迟，也减少了访问共享数据所产生的冲突。</a:t>
            </a:r>
            <a:endParaRPr lang="en-US" altLang="zh-CN" sz="2400" dirty="0" smtClean="0"/>
          </a:p>
          <a:p>
            <a:r>
              <a:rPr lang="zh-CN" altLang="en-US" sz="3200" dirty="0" smtClean="0"/>
              <a:t>小规模多处理机不是采用软件而是</a:t>
            </a:r>
            <a:r>
              <a:rPr lang="zh-CN" altLang="en-US" sz="3200" b="1" dirty="0" smtClean="0">
                <a:solidFill>
                  <a:srgbClr val="0036A2"/>
                </a:solidFill>
              </a:rPr>
              <a:t>采用硬件技术</a:t>
            </a:r>
            <a:r>
              <a:rPr lang="zh-CN" altLang="en-US" sz="3200" dirty="0" smtClean="0"/>
              <a:t>实现</a:t>
            </a:r>
            <a:r>
              <a:rPr lang="en-US" altLang="zh-CN" sz="3200" dirty="0" smtClean="0"/>
              <a:t>Cache</a:t>
            </a:r>
            <a:r>
              <a:rPr lang="zh-CN" altLang="en-US" sz="3200" dirty="0" smtClean="0"/>
              <a:t>一致性。</a:t>
            </a:r>
          </a:p>
          <a:p>
            <a:endParaRPr lang="zh-CN" altLang="en-US" sz="3200" dirty="0" smtClean="0"/>
          </a:p>
          <a:p>
            <a:endParaRPr lang="zh-CN" altLang="en-US" sz="3200" dirty="0" smtClean="0"/>
          </a:p>
          <a:p>
            <a:endParaRPr lang="zh-CN" altLang="en-US" sz="3200" dirty="0" smtClean="0"/>
          </a:p>
        </p:txBody>
      </p:sp>
      <p:sp>
        <p:nvSpPr>
          <p:cNvPr id="4" name="日期占位符 3"/>
          <p:cNvSpPr>
            <a:spLocks noGrp="1"/>
          </p:cNvSpPr>
          <p:nvPr>
            <p:ph type="dt" sz="quarter" idx="10"/>
          </p:nvPr>
        </p:nvSpPr>
        <p:spPr/>
        <p:txBody>
          <a:bodyPr/>
          <a:lstStyle/>
          <a:p>
            <a:pPr>
              <a:defRPr/>
            </a:pPr>
            <a:fld id="{FF7BD834-2A21-4549-A5F6-A611DB92BD4C}" type="datetime1">
              <a:rPr lang="zh-CN" altLang="en-US"/>
              <a:pPr>
                <a:defRPr/>
              </a:pPr>
              <a:t>2020/5/6</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36870" name="灯片编号占位符 1"/>
          <p:cNvSpPr>
            <a:spLocks noGrp="1"/>
          </p:cNvSpPr>
          <p:nvPr>
            <p:ph type="sldNum" sz="quarter" idx="12"/>
          </p:nvPr>
        </p:nvSpPr>
        <p:spPr bwMode="auto">
          <a:noFill/>
          <a:ln>
            <a:miter lim="800000"/>
            <a:headEnd/>
            <a:tailEnd/>
          </a:ln>
        </p:spPr>
        <p:txBody>
          <a:bodyPr/>
          <a:lstStyle/>
          <a:p>
            <a:fld id="{8C67D827-9E54-4C72-B333-17378054A782}" type="slidenum">
              <a:rPr lang="zh-CN" altLang="en-US"/>
              <a:pPr/>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基本模型</a:t>
            </a:r>
            <a:endParaRPr lang="zh-CN" altLang="en-US" dirty="0"/>
          </a:p>
        </p:txBody>
      </p:sp>
      <p:sp>
        <p:nvSpPr>
          <p:cNvPr id="4" name="日期占位符 3"/>
          <p:cNvSpPr>
            <a:spLocks noGrp="1"/>
          </p:cNvSpPr>
          <p:nvPr>
            <p:ph type="dt" sz="half" idx="10"/>
          </p:nvPr>
        </p:nvSpPr>
        <p:spPr/>
        <p:txBody>
          <a:bodyPr/>
          <a:lstStyle/>
          <a:p>
            <a:fld id="{E0993EED-656B-468C-8A9E-AB922A5A7DBB}" type="datetime1">
              <a:rPr lang="en-US" altLang="zh-CN" smtClean="0"/>
              <a:pPr/>
              <a:t>5/6/2020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28</a:t>
            </a:fld>
            <a:endParaRPr lang="zh-CN" altLang="en-US" dirty="0"/>
          </a:p>
        </p:txBody>
      </p:sp>
      <p:pic>
        <p:nvPicPr>
          <p:cNvPr id="8" name="图片 7"/>
          <p:cNvPicPr>
            <a:picLocks noChangeAspect="1"/>
          </p:cNvPicPr>
          <p:nvPr/>
        </p:nvPicPr>
        <p:blipFill>
          <a:blip r:embed="rId2"/>
          <a:stretch>
            <a:fillRect/>
          </a:stretch>
        </p:blipFill>
        <p:spPr>
          <a:xfrm>
            <a:off x="1344112" y="1435009"/>
            <a:ext cx="6519727" cy="4486960"/>
          </a:xfrm>
          <a:prstGeom prst="rect">
            <a:avLst/>
          </a:prstGeom>
        </p:spPr>
      </p:pic>
    </p:spTree>
    <p:extLst>
      <p:ext uri="{BB962C8B-B14F-4D97-AF65-F5344CB8AC3E}">
        <p14:creationId xmlns:p14="http://schemas.microsoft.com/office/powerpoint/2010/main" val="518078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8"/>
          <p:cNvSpPr>
            <a:spLocks noGrp="1"/>
          </p:cNvSpPr>
          <p:nvPr>
            <p:ph type="title"/>
          </p:nvPr>
        </p:nvSpPr>
        <p:spPr/>
        <p:txBody>
          <a:bodyPr/>
          <a:lstStyle/>
          <a:p>
            <a:r>
              <a:rPr lang="en-US" altLang="zh-CN" smtClean="0"/>
              <a:t>Cache</a:t>
            </a:r>
            <a:r>
              <a:rPr lang="zh-CN" altLang="en-US" smtClean="0"/>
              <a:t>一致性协议</a:t>
            </a:r>
            <a:r>
              <a:rPr lang="en-US" altLang="zh-CN" smtClean="0"/>
              <a:t>:</a:t>
            </a:r>
            <a:endParaRPr lang="zh-CN" altLang="en-US" smtClean="0"/>
          </a:p>
        </p:txBody>
      </p:sp>
      <p:sp>
        <p:nvSpPr>
          <p:cNvPr id="37891" name="内容占位符 2"/>
          <p:cNvSpPr>
            <a:spLocks noGrp="1"/>
          </p:cNvSpPr>
          <p:nvPr>
            <p:ph idx="1"/>
          </p:nvPr>
        </p:nvSpPr>
        <p:spPr/>
        <p:txBody>
          <a:bodyPr/>
          <a:lstStyle/>
          <a:p>
            <a:r>
              <a:rPr lang="zh-CN" altLang="en-US" dirty="0" smtClean="0"/>
              <a:t>对多个处理器维护一致性的协议</a:t>
            </a:r>
          </a:p>
          <a:p>
            <a:r>
              <a:rPr lang="zh-CN" altLang="en-US" dirty="0" smtClean="0">
                <a:solidFill>
                  <a:srgbClr val="FF0000"/>
                </a:solidFill>
              </a:rPr>
              <a:t>关键：</a:t>
            </a:r>
            <a:r>
              <a:rPr lang="zh-CN" altLang="en-US" dirty="0" smtClean="0"/>
              <a:t>跟踪共享数据块的状态 </a:t>
            </a:r>
          </a:p>
          <a:p>
            <a:r>
              <a:rPr lang="zh-CN" altLang="en-US" dirty="0" smtClean="0"/>
              <a:t>共享数据状态</a:t>
            </a:r>
            <a:r>
              <a:rPr lang="zh-CN" altLang="en-US" dirty="0" smtClean="0">
                <a:solidFill>
                  <a:srgbClr val="FF0000"/>
                </a:solidFill>
              </a:rPr>
              <a:t>跟踪技术 </a:t>
            </a:r>
          </a:p>
          <a:p>
            <a:pPr lvl="1"/>
            <a:r>
              <a:rPr lang="zh-CN" altLang="en-US" dirty="0" smtClean="0"/>
              <a:t>目录 </a:t>
            </a:r>
            <a:r>
              <a:rPr lang="en-US" altLang="zh-CN" dirty="0" smtClean="0"/>
              <a:t>(directory): </a:t>
            </a:r>
            <a:r>
              <a:rPr lang="zh-CN" altLang="en-US" dirty="0" smtClean="0"/>
              <a:t>物理存储器中共享数据块的状态及相关信息均被保存在一个称为目录的地方。</a:t>
            </a:r>
          </a:p>
          <a:p>
            <a:pPr lvl="1"/>
            <a:r>
              <a:rPr lang="zh-CN" altLang="en-US" dirty="0" smtClean="0"/>
              <a:t>监听 </a:t>
            </a:r>
            <a:r>
              <a:rPr lang="en-US" altLang="zh-CN" dirty="0" smtClean="0"/>
              <a:t>(bus snooping): </a:t>
            </a:r>
            <a:r>
              <a:rPr lang="zh-CN" altLang="en-US" dirty="0" smtClean="0"/>
              <a:t>每个</a:t>
            </a:r>
            <a:r>
              <a:rPr lang="en-US" altLang="zh-CN" dirty="0" smtClean="0"/>
              <a:t>Cache</a:t>
            </a:r>
            <a:r>
              <a:rPr lang="zh-CN" altLang="en-US" dirty="0" smtClean="0"/>
              <a:t>除了包含物理存储器中块的数据拷贝之外，也保存着各个块的共享状态信息。</a:t>
            </a:r>
          </a:p>
        </p:txBody>
      </p:sp>
      <p:sp>
        <p:nvSpPr>
          <p:cNvPr id="4" name="日期占位符 3"/>
          <p:cNvSpPr>
            <a:spLocks noGrp="1"/>
          </p:cNvSpPr>
          <p:nvPr>
            <p:ph type="dt" sz="quarter" idx="10"/>
          </p:nvPr>
        </p:nvSpPr>
        <p:spPr/>
        <p:txBody>
          <a:bodyPr/>
          <a:lstStyle/>
          <a:p>
            <a:fld id="{2E85E408-85C2-47AE-B927-E06830BDAEAA}" type="datetime1">
              <a:rPr lang="zh-CN" altLang="en-US" smtClean="0"/>
              <a:pPr/>
              <a:t>2020/5/6</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37894" name="灯片编号占位符 1"/>
          <p:cNvSpPr>
            <a:spLocks noGrp="1"/>
          </p:cNvSpPr>
          <p:nvPr>
            <p:ph type="sldNum" sz="quarter" idx="12"/>
          </p:nvPr>
        </p:nvSpPr>
        <p:spPr/>
        <p:txBody>
          <a:bodyPr/>
          <a:lstStyle/>
          <a:p>
            <a:fld id="{42F3FA18-4866-4012-8568-5E92AB704AE4}" type="slidenum">
              <a:rPr lang="zh-CN" altLang="en-US" smtClean="0"/>
              <a:pPr/>
              <a:t>29</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smtClean="0"/>
              <a:t>7.1</a:t>
            </a:r>
            <a:r>
              <a:rPr lang="zh-CN" altLang="en-US" smtClean="0"/>
              <a:t>、引言</a:t>
            </a:r>
          </a:p>
        </p:txBody>
      </p:sp>
      <p:sp>
        <p:nvSpPr>
          <p:cNvPr id="7171" name="内容占位符 2"/>
          <p:cNvSpPr>
            <a:spLocks noGrp="1"/>
          </p:cNvSpPr>
          <p:nvPr>
            <p:ph idx="1"/>
          </p:nvPr>
        </p:nvSpPr>
        <p:spPr/>
        <p:txBody>
          <a:bodyPr/>
          <a:lstStyle/>
          <a:p>
            <a:r>
              <a:rPr lang="zh-CN" altLang="en-US" dirty="0" smtClean="0"/>
              <a:t>单处理机的发展正在走向尽头？</a:t>
            </a:r>
          </a:p>
          <a:p>
            <a:r>
              <a:rPr lang="zh-CN" altLang="en-US" dirty="0" smtClean="0"/>
              <a:t>并行计算机在未来将会发挥更大的作用</a:t>
            </a:r>
          </a:p>
          <a:p>
            <a:r>
              <a:rPr lang="zh-CN" altLang="en-US" dirty="0" smtClean="0"/>
              <a:t>获得超过单处理器的性能，最直接的方法就是把多个处理器连在一起；</a:t>
            </a:r>
          </a:p>
          <a:p>
            <a:r>
              <a:rPr lang="zh-CN" altLang="en-US" dirty="0" smtClean="0"/>
              <a:t>自</a:t>
            </a:r>
            <a:r>
              <a:rPr lang="en-US" altLang="zh-CN" dirty="0" smtClean="0"/>
              <a:t>1985</a:t>
            </a:r>
            <a:r>
              <a:rPr lang="zh-CN" altLang="en-US" dirty="0" smtClean="0"/>
              <a:t>年以来，体系结构的改进使性能迅速提高，但通过复杂度和硅技术的提高而得到的性能的提高正在减小；</a:t>
            </a:r>
          </a:p>
          <a:p>
            <a:r>
              <a:rPr lang="zh-CN" altLang="en-US" dirty="0" smtClean="0"/>
              <a:t>并行计算机应用软件已有稳定的发展。</a:t>
            </a:r>
          </a:p>
        </p:txBody>
      </p:sp>
      <p:sp>
        <p:nvSpPr>
          <p:cNvPr id="4" name="日期占位符 3"/>
          <p:cNvSpPr>
            <a:spLocks noGrp="1"/>
          </p:cNvSpPr>
          <p:nvPr>
            <p:ph type="dt" sz="quarter" idx="10"/>
          </p:nvPr>
        </p:nvSpPr>
        <p:spPr/>
        <p:txBody>
          <a:bodyPr/>
          <a:lstStyle/>
          <a:p>
            <a:fld id="{47567D8F-6406-4047-AFB1-54A45E9D842E}" type="datetime1">
              <a:rPr lang="zh-CN" altLang="en-US" smtClean="0"/>
              <a:pPr/>
              <a:t>2020/5/6</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7174" name="灯片编号占位符 1"/>
          <p:cNvSpPr>
            <a:spLocks noGrp="1"/>
          </p:cNvSpPr>
          <p:nvPr>
            <p:ph type="sldNum" sz="quarter" idx="12"/>
          </p:nvPr>
        </p:nvSpPr>
        <p:spPr/>
        <p:txBody>
          <a:bodyPr/>
          <a:lstStyle/>
          <a:p>
            <a:fld id="{4794D12F-ECF5-4CB5-A066-E26DB6ADE597}"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dirty="0" smtClean="0"/>
              <a:t>3、</a:t>
            </a:r>
            <a:r>
              <a:rPr lang="zh-CN" altLang="en-US" dirty="0" smtClean="0"/>
              <a:t>基于监听的两种协议</a:t>
            </a:r>
          </a:p>
        </p:txBody>
      </p:sp>
      <p:sp>
        <p:nvSpPr>
          <p:cNvPr id="39939" name="内容占位符 2"/>
          <p:cNvSpPr>
            <a:spLocks noGrp="1"/>
          </p:cNvSpPr>
          <p:nvPr>
            <p:ph idx="1"/>
          </p:nvPr>
        </p:nvSpPr>
        <p:spPr>
          <a:xfrm>
            <a:off x="457200" y="1191758"/>
            <a:ext cx="8229600" cy="2342017"/>
          </a:xfrm>
        </p:spPr>
        <p:txBody>
          <a:bodyPr>
            <a:normAutofit fontScale="92500" lnSpcReduction="20000"/>
          </a:bodyPr>
          <a:lstStyle/>
          <a:p>
            <a:pPr>
              <a:lnSpc>
                <a:spcPct val="120000"/>
              </a:lnSpc>
            </a:pPr>
            <a:r>
              <a:rPr lang="zh-CN" altLang="en-US" dirty="0" smtClean="0">
                <a:latin typeface="+mj-ea"/>
                <a:ea typeface="+mj-ea"/>
              </a:rPr>
              <a:t>写</a:t>
            </a:r>
            <a:r>
              <a:rPr lang="zh-CN" altLang="en-US" dirty="0" smtClean="0">
                <a:latin typeface="+mj-ea"/>
                <a:ea typeface="+mj-ea"/>
              </a:rPr>
              <a:t>作废</a:t>
            </a:r>
            <a:r>
              <a:rPr lang="en-US" altLang="zh-CN" dirty="0" smtClean="0">
                <a:latin typeface="+mj-ea"/>
                <a:ea typeface="+mj-ea"/>
              </a:rPr>
              <a:t>(write-invalidate)</a:t>
            </a:r>
            <a:r>
              <a:rPr lang="zh-CN" altLang="en-US" dirty="0" smtClean="0">
                <a:latin typeface="+mj-ea"/>
                <a:ea typeface="+mj-ea"/>
              </a:rPr>
              <a:t>协议</a:t>
            </a:r>
            <a:endParaRPr lang="en-US" altLang="zh-CN" dirty="0" smtClean="0">
              <a:latin typeface="+mj-ea"/>
              <a:ea typeface="+mj-ea"/>
            </a:endParaRPr>
          </a:p>
          <a:p>
            <a:pPr lvl="1">
              <a:lnSpc>
                <a:spcPct val="120000"/>
              </a:lnSpc>
            </a:pPr>
            <a:r>
              <a:rPr lang="zh-CN" altLang="en-US" dirty="0" smtClean="0">
                <a:latin typeface="+mj-ea"/>
                <a:ea typeface="+mj-ea"/>
              </a:rPr>
              <a:t>在一个处理器写某个数据项之前保证它对该数据项有唯一的访问权</a:t>
            </a:r>
            <a:endParaRPr lang="en-US" altLang="zh-CN" dirty="0" smtClean="0">
              <a:latin typeface="+mj-ea"/>
              <a:ea typeface="+mj-ea"/>
            </a:endParaRPr>
          </a:p>
          <a:p>
            <a:pPr lvl="1">
              <a:lnSpc>
                <a:spcPct val="120000"/>
              </a:lnSpc>
            </a:pPr>
            <a:r>
              <a:rPr lang="zh-CN" altLang="en-US" dirty="0" smtClean="0">
                <a:latin typeface="+mj-ea"/>
                <a:ea typeface="+mj-ea"/>
              </a:rPr>
              <a:t>例 在写回</a:t>
            </a:r>
            <a:r>
              <a:rPr lang="en-US" altLang="zh-CN" dirty="0" smtClean="0">
                <a:latin typeface="+mj-ea"/>
                <a:ea typeface="+mj-ea"/>
              </a:rPr>
              <a:t>Cache</a:t>
            </a:r>
            <a:r>
              <a:rPr lang="zh-CN" altLang="en-US" dirty="0" smtClean="0">
                <a:latin typeface="+mj-ea"/>
                <a:ea typeface="+mj-ea"/>
              </a:rPr>
              <a:t>的条件下，监听总线中写作废协议的实现。 </a:t>
            </a:r>
          </a:p>
        </p:txBody>
      </p:sp>
      <p:sp>
        <p:nvSpPr>
          <p:cNvPr id="4" name="日期占位符 3"/>
          <p:cNvSpPr>
            <a:spLocks noGrp="1"/>
          </p:cNvSpPr>
          <p:nvPr>
            <p:ph type="dt" sz="quarter" idx="10"/>
          </p:nvPr>
        </p:nvSpPr>
        <p:spPr/>
        <p:txBody>
          <a:bodyPr/>
          <a:lstStyle/>
          <a:p>
            <a:fld id="{7E9B7526-3DC1-468A-A1C9-8CBDCB30C72F}" type="datetime1">
              <a:rPr lang="zh-CN" altLang="en-US" smtClean="0"/>
              <a:pPr/>
              <a:t>2020/5/6</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39943" name="灯片编号占位符 1"/>
          <p:cNvSpPr>
            <a:spLocks noGrp="1"/>
          </p:cNvSpPr>
          <p:nvPr>
            <p:ph type="sldNum" sz="quarter" idx="12"/>
          </p:nvPr>
        </p:nvSpPr>
        <p:spPr/>
        <p:txBody>
          <a:bodyPr/>
          <a:lstStyle/>
          <a:p>
            <a:fld id="{CE568969-8B5E-4948-BD17-167611463607}" type="slidenum">
              <a:rPr lang="zh-CN" altLang="en-US" smtClean="0"/>
              <a:pPr/>
              <a:t>30</a:t>
            </a:fld>
            <a:endParaRPr lang="zh-CN" altLang="en-US"/>
          </a:p>
        </p:txBody>
      </p:sp>
      <p:grpSp>
        <p:nvGrpSpPr>
          <p:cNvPr id="2" name="Group 97"/>
          <p:cNvGrpSpPr>
            <a:grpSpLocks/>
          </p:cNvGrpSpPr>
          <p:nvPr/>
        </p:nvGrpSpPr>
        <p:grpSpPr bwMode="auto">
          <a:xfrm>
            <a:off x="230188" y="3662363"/>
            <a:ext cx="8710612" cy="2593975"/>
            <a:chOff x="-3" y="381"/>
            <a:chExt cx="3576" cy="2462"/>
          </a:xfrm>
        </p:grpSpPr>
        <p:grpSp>
          <p:nvGrpSpPr>
            <p:cNvPr id="3" name="Group 95"/>
            <p:cNvGrpSpPr>
              <a:grpSpLocks/>
            </p:cNvGrpSpPr>
            <p:nvPr/>
          </p:nvGrpSpPr>
          <p:grpSpPr bwMode="auto">
            <a:xfrm>
              <a:off x="0" y="384"/>
              <a:ext cx="3570" cy="2456"/>
              <a:chOff x="0" y="384"/>
              <a:chExt cx="3570" cy="2456"/>
            </a:xfrm>
          </p:grpSpPr>
          <p:grpSp>
            <p:nvGrpSpPr>
              <p:cNvPr id="6" name="Group 36"/>
              <p:cNvGrpSpPr>
                <a:grpSpLocks/>
              </p:cNvGrpSpPr>
              <p:nvPr/>
            </p:nvGrpSpPr>
            <p:grpSpPr bwMode="auto">
              <a:xfrm>
                <a:off x="0" y="384"/>
                <a:ext cx="768" cy="460"/>
                <a:chOff x="0" y="384"/>
                <a:chExt cx="768" cy="460"/>
              </a:xfrm>
            </p:grpSpPr>
            <p:sp>
              <p:nvSpPr>
                <p:cNvPr id="40034" name="Rectangle 5"/>
                <p:cNvSpPr>
                  <a:spLocks noChangeArrowheads="1"/>
                </p:cNvSpPr>
                <p:nvPr/>
              </p:nvSpPr>
              <p:spPr bwMode="auto">
                <a:xfrm>
                  <a:off x="43" y="384"/>
                  <a:ext cx="682" cy="460"/>
                </a:xfrm>
                <a:prstGeom prst="rect">
                  <a:avLst/>
                </a:prstGeom>
                <a:noFill/>
                <a:ln w="9525">
                  <a:noFill/>
                  <a:miter lim="800000"/>
                  <a:headEnd/>
                  <a:tailEnd/>
                </a:ln>
              </p:spPr>
              <p:txBody>
                <a:bodyPr/>
                <a:lstStyle/>
                <a:p>
                  <a:pPr algn="just" eaLnBrk="1" hangingPunct="1"/>
                  <a:r>
                    <a:rPr lang="zh-CN" altLang="en-US" sz="2000" baseline="-25000">
                      <a:latin typeface="微软雅黑" pitchFamily="34" charset="-122"/>
                      <a:ea typeface="楷体_GB2312"/>
                      <a:cs typeface="楷体_GB2312"/>
                    </a:rPr>
                    <a:t>处理器行为</a:t>
                  </a:r>
                </a:p>
                <a:p>
                  <a:pPr algn="just"/>
                  <a:endParaRPr lang="en-US" altLang="zh-CN" sz="2000" baseline="-25000">
                    <a:latin typeface="微软雅黑" pitchFamily="34" charset="-122"/>
                    <a:ea typeface="楷体_GB2312"/>
                    <a:cs typeface="楷体_GB2312"/>
                  </a:endParaRPr>
                </a:p>
              </p:txBody>
            </p:sp>
            <p:sp>
              <p:nvSpPr>
                <p:cNvPr id="40035" name="Rectangle 35"/>
                <p:cNvSpPr>
                  <a:spLocks noChangeArrowheads="1"/>
                </p:cNvSpPr>
                <p:nvPr/>
              </p:nvSpPr>
              <p:spPr bwMode="auto">
                <a:xfrm>
                  <a:off x="0" y="384"/>
                  <a:ext cx="768" cy="460"/>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7" name="Group 38"/>
              <p:cNvGrpSpPr>
                <a:grpSpLocks/>
              </p:cNvGrpSpPr>
              <p:nvPr/>
            </p:nvGrpSpPr>
            <p:grpSpPr bwMode="auto">
              <a:xfrm>
                <a:off x="768" y="384"/>
                <a:ext cx="600" cy="460"/>
                <a:chOff x="768" y="384"/>
                <a:chExt cx="600" cy="460"/>
              </a:xfrm>
            </p:grpSpPr>
            <p:sp>
              <p:nvSpPr>
                <p:cNvPr id="40032" name="Rectangle 6"/>
                <p:cNvSpPr>
                  <a:spLocks noChangeArrowheads="1"/>
                </p:cNvSpPr>
                <p:nvPr/>
              </p:nvSpPr>
              <p:spPr bwMode="auto">
                <a:xfrm>
                  <a:off x="811" y="384"/>
                  <a:ext cx="514" cy="460"/>
                </a:xfrm>
                <a:prstGeom prst="rect">
                  <a:avLst/>
                </a:prstGeom>
                <a:noFill/>
                <a:ln w="9525">
                  <a:noFill/>
                  <a:miter lim="800000"/>
                  <a:headEnd/>
                  <a:tailEnd/>
                </a:ln>
              </p:spPr>
              <p:txBody>
                <a:bodyPr/>
                <a:lstStyle/>
                <a:p>
                  <a:pPr algn="just" eaLnBrk="1" hangingPunct="1"/>
                  <a:r>
                    <a:rPr lang="zh-CN" altLang="en-US" sz="2000" baseline="-25000" dirty="0">
                      <a:latin typeface="微软雅黑" pitchFamily="34" charset="-122"/>
                      <a:ea typeface="楷体_GB2312"/>
                      <a:cs typeface="楷体_GB2312"/>
                    </a:rPr>
                    <a:t>总线行为</a:t>
                  </a:r>
                </a:p>
                <a:p>
                  <a:pPr algn="just"/>
                  <a:endParaRPr lang="en-US" altLang="zh-CN" sz="2000" baseline="-25000" dirty="0">
                    <a:latin typeface="微软雅黑" pitchFamily="34" charset="-122"/>
                    <a:ea typeface="楷体_GB2312"/>
                    <a:cs typeface="楷体_GB2312"/>
                  </a:endParaRPr>
                </a:p>
              </p:txBody>
            </p:sp>
            <p:sp>
              <p:nvSpPr>
                <p:cNvPr id="40033" name="Rectangle 37"/>
                <p:cNvSpPr>
                  <a:spLocks noChangeArrowheads="1"/>
                </p:cNvSpPr>
                <p:nvPr/>
              </p:nvSpPr>
              <p:spPr bwMode="auto">
                <a:xfrm>
                  <a:off x="768" y="384"/>
                  <a:ext cx="600" cy="460"/>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8" name="Group 40"/>
              <p:cNvGrpSpPr>
                <a:grpSpLocks/>
              </p:cNvGrpSpPr>
              <p:nvPr/>
            </p:nvGrpSpPr>
            <p:grpSpPr bwMode="auto">
              <a:xfrm>
                <a:off x="1368" y="384"/>
                <a:ext cx="734" cy="460"/>
                <a:chOff x="1368" y="384"/>
                <a:chExt cx="734" cy="460"/>
              </a:xfrm>
            </p:grpSpPr>
            <p:sp>
              <p:nvSpPr>
                <p:cNvPr id="40030" name="Rectangle 7"/>
                <p:cNvSpPr>
                  <a:spLocks noChangeArrowheads="1"/>
                </p:cNvSpPr>
                <p:nvPr/>
              </p:nvSpPr>
              <p:spPr bwMode="auto">
                <a:xfrm>
                  <a:off x="1411" y="384"/>
                  <a:ext cx="648" cy="460"/>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CPU A Cache</a:t>
                  </a:r>
                  <a:r>
                    <a:rPr lang="zh-CN" altLang="en-US" sz="2000" baseline="-25000">
                      <a:latin typeface="微软雅黑" pitchFamily="34" charset="-122"/>
                      <a:ea typeface="楷体_GB2312"/>
                      <a:cs typeface="楷体_GB2312"/>
                    </a:rPr>
                    <a:t>内容</a:t>
                  </a:r>
                </a:p>
                <a:p>
                  <a:pPr algn="just"/>
                  <a:endParaRPr lang="en-US" altLang="zh-CN" sz="2000" baseline="-25000">
                    <a:latin typeface="微软雅黑" pitchFamily="34" charset="-122"/>
                    <a:ea typeface="楷体_GB2312"/>
                    <a:cs typeface="楷体_GB2312"/>
                  </a:endParaRPr>
                </a:p>
              </p:txBody>
            </p:sp>
            <p:sp>
              <p:nvSpPr>
                <p:cNvPr id="40031" name="Rectangle 39"/>
                <p:cNvSpPr>
                  <a:spLocks noChangeArrowheads="1"/>
                </p:cNvSpPr>
                <p:nvPr/>
              </p:nvSpPr>
              <p:spPr bwMode="auto">
                <a:xfrm>
                  <a:off x="1368" y="384"/>
                  <a:ext cx="734" cy="460"/>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9" name="Group 42"/>
              <p:cNvGrpSpPr>
                <a:grpSpLocks/>
              </p:cNvGrpSpPr>
              <p:nvPr/>
            </p:nvGrpSpPr>
            <p:grpSpPr bwMode="auto">
              <a:xfrm>
                <a:off x="2102" y="384"/>
                <a:ext cx="734" cy="460"/>
                <a:chOff x="2102" y="384"/>
                <a:chExt cx="734" cy="460"/>
              </a:xfrm>
            </p:grpSpPr>
            <p:sp>
              <p:nvSpPr>
                <p:cNvPr id="40028" name="Rectangle 8"/>
                <p:cNvSpPr>
                  <a:spLocks noChangeArrowheads="1"/>
                </p:cNvSpPr>
                <p:nvPr/>
              </p:nvSpPr>
              <p:spPr bwMode="auto">
                <a:xfrm>
                  <a:off x="2145" y="384"/>
                  <a:ext cx="648" cy="460"/>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CPU B Cache</a:t>
                  </a:r>
                  <a:r>
                    <a:rPr lang="zh-CN" altLang="en-US" sz="2000" baseline="-25000">
                      <a:latin typeface="微软雅黑" pitchFamily="34" charset="-122"/>
                      <a:ea typeface="楷体_GB2312"/>
                      <a:cs typeface="楷体_GB2312"/>
                    </a:rPr>
                    <a:t>内容</a:t>
                  </a:r>
                </a:p>
                <a:p>
                  <a:pPr algn="just"/>
                  <a:endParaRPr lang="en-US" altLang="zh-CN" sz="2000" baseline="-25000">
                    <a:latin typeface="微软雅黑" pitchFamily="34" charset="-122"/>
                    <a:ea typeface="楷体_GB2312"/>
                    <a:cs typeface="楷体_GB2312"/>
                  </a:endParaRPr>
                </a:p>
              </p:txBody>
            </p:sp>
            <p:sp>
              <p:nvSpPr>
                <p:cNvPr id="40029" name="Rectangle 41"/>
                <p:cNvSpPr>
                  <a:spLocks noChangeArrowheads="1"/>
                </p:cNvSpPr>
                <p:nvPr/>
              </p:nvSpPr>
              <p:spPr bwMode="auto">
                <a:xfrm>
                  <a:off x="2102" y="384"/>
                  <a:ext cx="734" cy="460"/>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10" name="Group 44"/>
              <p:cNvGrpSpPr>
                <a:grpSpLocks/>
              </p:cNvGrpSpPr>
              <p:nvPr/>
            </p:nvGrpSpPr>
            <p:grpSpPr bwMode="auto">
              <a:xfrm>
                <a:off x="2836" y="384"/>
                <a:ext cx="734" cy="460"/>
                <a:chOff x="2836" y="384"/>
                <a:chExt cx="734" cy="460"/>
              </a:xfrm>
            </p:grpSpPr>
            <p:sp>
              <p:nvSpPr>
                <p:cNvPr id="40026" name="Rectangle 9"/>
                <p:cNvSpPr>
                  <a:spLocks noChangeArrowheads="1"/>
                </p:cNvSpPr>
                <p:nvPr/>
              </p:nvSpPr>
              <p:spPr bwMode="auto">
                <a:xfrm>
                  <a:off x="2879" y="384"/>
                  <a:ext cx="648" cy="460"/>
                </a:xfrm>
                <a:prstGeom prst="rect">
                  <a:avLst/>
                </a:prstGeom>
                <a:noFill/>
                <a:ln w="9525">
                  <a:noFill/>
                  <a:miter lim="800000"/>
                  <a:headEnd/>
                  <a:tailEnd/>
                </a:ln>
              </p:spPr>
              <p:txBody>
                <a:bodyPr/>
                <a:lstStyle/>
                <a:p>
                  <a:pPr algn="just" eaLnBrk="1" hangingPunct="1"/>
                  <a:r>
                    <a:rPr lang="zh-CN" altLang="en-US" sz="2000" baseline="-25000">
                      <a:latin typeface="微软雅黑" pitchFamily="34" charset="-122"/>
                      <a:ea typeface="楷体_GB2312"/>
                      <a:cs typeface="楷体_GB2312"/>
                    </a:rPr>
                    <a:t>主存</a:t>
                  </a:r>
                  <a:r>
                    <a:rPr lang="en-US" altLang="zh-CN" sz="2000" baseline="-25000">
                      <a:latin typeface="微软雅黑" pitchFamily="34" charset="-122"/>
                      <a:ea typeface="楷体_GB2312"/>
                      <a:cs typeface="楷体_GB2312"/>
                    </a:rPr>
                    <a:t>X</a:t>
                  </a:r>
                  <a:r>
                    <a:rPr lang="zh-CN" altLang="en-US" sz="2000" baseline="-25000">
                      <a:latin typeface="微软雅黑" pitchFamily="34" charset="-122"/>
                      <a:ea typeface="楷体_GB2312"/>
                      <a:cs typeface="楷体_GB2312"/>
                    </a:rPr>
                    <a:t>单元内容</a:t>
                  </a:r>
                </a:p>
                <a:p>
                  <a:pPr algn="just"/>
                  <a:endParaRPr lang="en-US" altLang="zh-CN" sz="2000" baseline="-25000">
                    <a:latin typeface="微软雅黑" pitchFamily="34" charset="-122"/>
                    <a:ea typeface="楷体_GB2312"/>
                    <a:cs typeface="楷体_GB2312"/>
                  </a:endParaRPr>
                </a:p>
              </p:txBody>
            </p:sp>
            <p:sp>
              <p:nvSpPr>
                <p:cNvPr id="40027" name="Rectangle 43"/>
                <p:cNvSpPr>
                  <a:spLocks noChangeArrowheads="1"/>
                </p:cNvSpPr>
                <p:nvPr/>
              </p:nvSpPr>
              <p:spPr bwMode="auto">
                <a:xfrm>
                  <a:off x="2836" y="384"/>
                  <a:ext cx="734" cy="460"/>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11" name="Group 46"/>
              <p:cNvGrpSpPr>
                <a:grpSpLocks/>
              </p:cNvGrpSpPr>
              <p:nvPr/>
            </p:nvGrpSpPr>
            <p:grpSpPr bwMode="auto">
              <a:xfrm>
                <a:off x="0" y="844"/>
                <a:ext cx="768" cy="384"/>
                <a:chOff x="0" y="844"/>
                <a:chExt cx="768" cy="384"/>
              </a:xfrm>
            </p:grpSpPr>
            <p:sp>
              <p:nvSpPr>
                <p:cNvPr id="40024" name="Rectangle 10"/>
                <p:cNvSpPr>
                  <a:spLocks noChangeArrowheads="1"/>
                </p:cNvSpPr>
                <p:nvPr/>
              </p:nvSpPr>
              <p:spPr bwMode="auto">
                <a:xfrm>
                  <a:off x="43" y="844"/>
                  <a:ext cx="682"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a:t>
                  </a:r>
                </a:p>
                <a:p>
                  <a:pPr algn="just"/>
                  <a:endParaRPr lang="en-US" altLang="zh-CN" sz="2000" baseline="-25000">
                    <a:latin typeface="微软雅黑" pitchFamily="34" charset="-122"/>
                    <a:ea typeface="楷体_GB2312"/>
                    <a:cs typeface="楷体_GB2312"/>
                  </a:endParaRPr>
                </a:p>
              </p:txBody>
            </p:sp>
            <p:sp>
              <p:nvSpPr>
                <p:cNvPr id="40025" name="Rectangle 45"/>
                <p:cNvSpPr>
                  <a:spLocks noChangeArrowheads="1"/>
                </p:cNvSpPr>
                <p:nvPr/>
              </p:nvSpPr>
              <p:spPr bwMode="auto">
                <a:xfrm>
                  <a:off x="0" y="844"/>
                  <a:ext cx="768"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12" name="Group 48"/>
              <p:cNvGrpSpPr>
                <a:grpSpLocks/>
              </p:cNvGrpSpPr>
              <p:nvPr/>
            </p:nvGrpSpPr>
            <p:grpSpPr bwMode="auto">
              <a:xfrm>
                <a:off x="768" y="844"/>
                <a:ext cx="600" cy="384"/>
                <a:chOff x="768" y="844"/>
                <a:chExt cx="600" cy="384"/>
              </a:xfrm>
            </p:grpSpPr>
            <p:sp>
              <p:nvSpPr>
                <p:cNvPr id="40022" name="Rectangle 11"/>
                <p:cNvSpPr>
                  <a:spLocks noChangeArrowheads="1"/>
                </p:cNvSpPr>
                <p:nvPr/>
              </p:nvSpPr>
              <p:spPr bwMode="auto">
                <a:xfrm>
                  <a:off x="811" y="844"/>
                  <a:ext cx="514"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a:t>
                  </a:r>
                </a:p>
                <a:p>
                  <a:pPr algn="just"/>
                  <a:endParaRPr lang="en-US" altLang="zh-CN" sz="2000" baseline="-25000">
                    <a:latin typeface="微软雅黑" pitchFamily="34" charset="-122"/>
                    <a:ea typeface="楷体_GB2312"/>
                    <a:cs typeface="楷体_GB2312"/>
                  </a:endParaRPr>
                </a:p>
              </p:txBody>
            </p:sp>
            <p:sp>
              <p:nvSpPr>
                <p:cNvPr id="40023" name="Rectangle 47"/>
                <p:cNvSpPr>
                  <a:spLocks noChangeArrowheads="1"/>
                </p:cNvSpPr>
                <p:nvPr/>
              </p:nvSpPr>
              <p:spPr bwMode="auto">
                <a:xfrm>
                  <a:off x="768" y="844"/>
                  <a:ext cx="600"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13" name="Group 50"/>
              <p:cNvGrpSpPr>
                <a:grpSpLocks/>
              </p:cNvGrpSpPr>
              <p:nvPr/>
            </p:nvGrpSpPr>
            <p:grpSpPr bwMode="auto">
              <a:xfrm>
                <a:off x="1368" y="844"/>
                <a:ext cx="734" cy="384"/>
                <a:chOff x="1368" y="844"/>
                <a:chExt cx="734" cy="384"/>
              </a:xfrm>
            </p:grpSpPr>
            <p:sp>
              <p:nvSpPr>
                <p:cNvPr id="40020" name="Rectangle 12"/>
                <p:cNvSpPr>
                  <a:spLocks noChangeArrowheads="1"/>
                </p:cNvSpPr>
                <p:nvPr/>
              </p:nvSpPr>
              <p:spPr bwMode="auto">
                <a:xfrm>
                  <a:off x="1411" y="844"/>
                  <a:ext cx="648"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a:t>
                  </a:r>
                </a:p>
                <a:p>
                  <a:pPr algn="just"/>
                  <a:endParaRPr lang="en-US" altLang="zh-CN" sz="2000" baseline="-25000">
                    <a:latin typeface="微软雅黑" pitchFamily="34" charset="-122"/>
                    <a:ea typeface="楷体_GB2312"/>
                    <a:cs typeface="楷体_GB2312"/>
                  </a:endParaRPr>
                </a:p>
              </p:txBody>
            </p:sp>
            <p:sp>
              <p:nvSpPr>
                <p:cNvPr id="40021" name="Rectangle 49"/>
                <p:cNvSpPr>
                  <a:spLocks noChangeArrowheads="1"/>
                </p:cNvSpPr>
                <p:nvPr/>
              </p:nvSpPr>
              <p:spPr bwMode="auto">
                <a:xfrm>
                  <a:off x="1368" y="844"/>
                  <a:ext cx="734"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14" name="Group 52"/>
              <p:cNvGrpSpPr>
                <a:grpSpLocks/>
              </p:cNvGrpSpPr>
              <p:nvPr/>
            </p:nvGrpSpPr>
            <p:grpSpPr bwMode="auto">
              <a:xfrm>
                <a:off x="2102" y="844"/>
                <a:ext cx="734" cy="384"/>
                <a:chOff x="2102" y="844"/>
                <a:chExt cx="734" cy="384"/>
              </a:xfrm>
            </p:grpSpPr>
            <p:sp>
              <p:nvSpPr>
                <p:cNvPr id="40018" name="Rectangle 13"/>
                <p:cNvSpPr>
                  <a:spLocks noChangeArrowheads="1"/>
                </p:cNvSpPr>
                <p:nvPr/>
              </p:nvSpPr>
              <p:spPr bwMode="auto">
                <a:xfrm>
                  <a:off x="2145" y="844"/>
                  <a:ext cx="648"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a:t>
                  </a:r>
                </a:p>
                <a:p>
                  <a:pPr algn="just"/>
                  <a:endParaRPr lang="en-US" altLang="zh-CN" sz="2000" baseline="-25000">
                    <a:latin typeface="微软雅黑" pitchFamily="34" charset="-122"/>
                    <a:ea typeface="楷体_GB2312"/>
                    <a:cs typeface="楷体_GB2312"/>
                  </a:endParaRPr>
                </a:p>
              </p:txBody>
            </p:sp>
            <p:sp>
              <p:nvSpPr>
                <p:cNvPr id="40019" name="Rectangle 51"/>
                <p:cNvSpPr>
                  <a:spLocks noChangeArrowheads="1"/>
                </p:cNvSpPr>
                <p:nvPr/>
              </p:nvSpPr>
              <p:spPr bwMode="auto">
                <a:xfrm>
                  <a:off x="2102" y="844"/>
                  <a:ext cx="734"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15" name="Group 54"/>
              <p:cNvGrpSpPr>
                <a:grpSpLocks/>
              </p:cNvGrpSpPr>
              <p:nvPr/>
            </p:nvGrpSpPr>
            <p:grpSpPr bwMode="auto">
              <a:xfrm>
                <a:off x="2836" y="844"/>
                <a:ext cx="734" cy="384"/>
                <a:chOff x="2836" y="844"/>
                <a:chExt cx="734" cy="384"/>
              </a:xfrm>
            </p:grpSpPr>
            <p:sp>
              <p:nvSpPr>
                <p:cNvPr id="40016" name="Rectangle 14"/>
                <p:cNvSpPr>
                  <a:spLocks noChangeArrowheads="1"/>
                </p:cNvSpPr>
                <p:nvPr/>
              </p:nvSpPr>
              <p:spPr bwMode="auto">
                <a:xfrm>
                  <a:off x="2879" y="844"/>
                  <a:ext cx="648"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0</a:t>
                  </a:r>
                </a:p>
                <a:p>
                  <a:pPr algn="just"/>
                  <a:endParaRPr lang="en-US" altLang="zh-CN" sz="2000" baseline="-25000">
                    <a:latin typeface="微软雅黑" pitchFamily="34" charset="-122"/>
                    <a:ea typeface="楷体_GB2312"/>
                    <a:cs typeface="楷体_GB2312"/>
                  </a:endParaRPr>
                </a:p>
              </p:txBody>
            </p:sp>
            <p:sp>
              <p:nvSpPr>
                <p:cNvPr id="40017" name="Rectangle 53"/>
                <p:cNvSpPr>
                  <a:spLocks noChangeArrowheads="1"/>
                </p:cNvSpPr>
                <p:nvPr/>
              </p:nvSpPr>
              <p:spPr bwMode="auto">
                <a:xfrm>
                  <a:off x="2836" y="844"/>
                  <a:ext cx="734"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16" name="Group 56"/>
              <p:cNvGrpSpPr>
                <a:grpSpLocks/>
              </p:cNvGrpSpPr>
              <p:nvPr/>
            </p:nvGrpSpPr>
            <p:grpSpPr bwMode="auto">
              <a:xfrm>
                <a:off x="0" y="1228"/>
                <a:ext cx="768" cy="384"/>
                <a:chOff x="0" y="1228"/>
                <a:chExt cx="768" cy="384"/>
              </a:xfrm>
            </p:grpSpPr>
            <p:sp>
              <p:nvSpPr>
                <p:cNvPr id="40014" name="Rectangle 15"/>
                <p:cNvSpPr>
                  <a:spLocks noChangeArrowheads="1"/>
                </p:cNvSpPr>
                <p:nvPr/>
              </p:nvSpPr>
              <p:spPr bwMode="auto">
                <a:xfrm>
                  <a:off x="43" y="1228"/>
                  <a:ext cx="682"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CPU A </a:t>
                  </a:r>
                  <a:r>
                    <a:rPr lang="zh-CN" altLang="en-US" sz="2000" baseline="-25000">
                      <a:latin typeface="微软雅黑" pitchFamily="34" charset="-122"/>
                      <a:ea typeface="楷体_GB2312"/>
                      <a:cs typeface="楷体_GB2312"/>
                    </a:rPr>
                    <a:t>读</a:t>
                  </a:r>
                  <a:r>
                    <a:rPr lang="en-US" altLang="zh-CN" sz="2000" baseline="-25000">
                      <a:latin typeface="微软雅黑" pitchFamily="34" charset="-122"/>
                      <a:ea typeface="楷体_GB2312"/>
                      <a:cs typeface="楷体_GB2312"/>
                    </a:rPr>
                    <a:t>X</a:t>
                  </a:r>
                </a:p>
                <a:p>
                  <a:pPr algn="just"/>
                  <a:endParaRPr lang="en-US" altLang="zh-CN" sz="2000" baseline="-25000">
                    <a:latin typeface="微软雅黑" pitchFamily="34" charset="-122"/>
                    <a:ea typeface="楷体_GB2312"/>
                    <a:cs typeface="楷体_GB2312"/>
                  </a:endParaRPr>
                </a:p>
              </p:txBody>
            </p:sp>
            <p:sp>
              <p:nvSpPr>
                <p:cNvPr id="40015" name="Rectangle 55"/>
                <p:cNvSpPr>
                  <a:spLocks noChangeArrowheads="1"/>
                </p:cNvSpPr>
                <p:nvPr/>
              </p:nvSpPr>
              <p:spPr bwMode="auto">
                <a:xfrm>
                  <a:off x="0" y="1228"/>
                  <a:ext cx="768"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17" name="Group 58"/>
              <p:cNvGrpSpPr>
                <a:grpSpLocks/>
              </p:cNvGrpSpPr>
              <p:nvPr/>
            </p:nvGrpSpPr>
            <p:grpSpPr bwMode="auto">
              <a:xfrm>
                <a:off x="768" y="1228"/>
                <a:ext cx="600" cy="384"/>
                <a:chOff x="768" y="1228"/>
                <a:chExt cx="600" cy="384"/>
              </a:xfrm>
            </p:grpSpPr>
            <p:sp>
              <p:nvSpPr>
                <p:cNvPr id="40012" name="Rectangle 16"/>
                <p:cNvSpPr>
                  <a:spLocks noChangeArrowheads="1"/>
                </p:cNvSpPr>
                <p:nvPr/>
              </p:nvSpPr>
              <p:spPr bwMode="auto">
                <a:xfrm>
                  <a:off x="811" y="1228"/>
                  <a:ext cx="514"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Cache</a:t>
                  </a:r>
                  <a:r>
                    <a:rPr lang="zh-CN" altLang="en-US" sz="2000" baseline="-25000">
                      <a:latin typeface="微软雅黑" pitchFamily="34" charset="-122"/>
                      <a:ea typeface="楷体_GB2312"/>
                      <a:cs typeface="楷体_GB2312"/>
                    </a:rPr>
                    <a:t>失效</a:t>
                  </a:r>
                </a:p>
                <a:p>
                  <a:pPr algn="just"/>
                  <a:endParaRPr lang="en-US" altLang="zh-CN" sz="2000" baseline="-25000">
                    <a:latin typeface="微软雅黑" pitchFamily="34" charset="-122"/>
                    <a:ea typeface="楷体_GB2312"/>
                    <a:cs typeface="楷体_GB2312"/>
                  </a:endParaRPr>
                </a:p>
              </p:txBody>
            </p:sp>
            <p:sp>
              <p:nvSpPr>
                <p:cNvPr id="40013" name="Rectangle 57"/>
                <p:cNvSpPr>
                  <a:spLocks noChangeArrowheads="1"/>
                </p:cNvSpPr>
                <p:nvPr/>
              </p:nvSpPr>
              <p:spPr bwMode="auto">
                <a:xfrm>
                  <a:off x="768" y="1228"/>
                  <a:ext cx="600"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18" name="Group 60"/>
              <p:cNvGrpSpPr>
                <a:grpSpLocks/>
              </p:cNvGrpSpPr>
              <p:nvPr/>
            </p:nvGrpSpPr>
            <p:grpSpPr bwMode="auto">
              <a:xfrm>
                <a:off x="1368" y="1228"/>
                <a:ext cx="734" cy="384"/>
                <a:chOff x="1368" y="1228"/>
                <a:chExt cx="734" cy="384"/>
              </a:xfrm>
            </p:grpSpPr>
            <p:sp>
              <p:nvSpPr>
                <p:cNvPr id="40010" name="Rectangle 17"/>
                <p:cNvSpPr>
                  <a:spLocks noChangeArrowheads="1"/>
                </p:cNvSpPr>
                <p:nvPr/>
              </p:nvSpPr>
              <p:spPr bwMode="auto">
                <a:xfrm>
                  <a:off x="1411" y="1228"/>
                  <a:ext cx="648"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0</a:t>
                  </a:r>
                </a:p>
                <a:p>
                  <a:pPr algn="just"/>
                  <a:endParaRPr lang="en-US" altLang="zh-CN" sz="2000" baseline="-25000">
                    <a:latin typeface="微软雅黑" pitchFamily="34" charset="-122"/>
                    <a:ea typeface="楷体_GB2312"/>
                    <a:cs typeface="楷体_GB2312"/>
                  </a:endParaRPr>
                </a:p>
              </p:txBody>
            </p:sp>
            <p:sp>
              <p:nvSpPr>
                <p:cNvPr id="40011" name="Rectangle 59"/>
                <p:cNvSpPr>
                  <a:spLocks noChangeArrowheads="1"/>
                </p:cNvSpPr>
                <p:nvPr/>
              </p:nvSpPr>
              <p:spPr bwMode="auto">
                <a:xfrm>
                  <a:off x="1368" y="1228"/>
                  <a:ext cx="734"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19" name="Group 62"/>
              <p:cNvGrpSpPr>
                <a:grpSpLocks/>
              </p:cNvGrpSpPr>
              <p:nvPr/>
            </p:nvGrpSpPr>
            <p:grpSpPr bwMode="auto">
              <a:xfrm>
                <a:off x="2102" y="1228"/>
                <a:ext cx="734" cy="384"/>
                <a:chOff x="2102" y="1228"/>
                <a:chExt cx="734" cy="384"/>
              </a:xfrm>
            </p:grpSpPr>
            <p:sp>
              <p:nvSpPr>
                <p:cNvPr id="40008" name="Rectangle 18"/>
                <p:cNvSpPr>
                  <a:spLocks noChangeArrowheads="1"/>
                </p:cNvSpPr>
                <p:nvPr/>
              </p:nvSpPr>
              <p:spPr bwMode="auto">
                <a:xfrm>
                  <a:off x="2145" y="1228"/>
                  <a:ext cx="648"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a:t>
                  </a:r>
                </a:p>
                <a:p>
                  <a:pPr algn="just"/>
                  <a:endParaRPr lang="en-US" altLang="zh-CN" sz="2000" baseline="-25000">
                    <a:latin typeface="微软雅黑" pitchFamily="34" charset="-122"/>
                    <a:ea typeface="楷体_GB2312"/>
                    <a:cs typeface="楷体_GB2312"/>
                  </a:endParaRPr>
                </a:p>
              </p:txBody>
            </p:sp>
            <p:sp>
              <p:nvSpPr>
                <p:cNvPr id="40009" name="Rectangle 61"/>
                <p:cNvSpPr>
                  <a:spLocks noChangeArrowheads="1"/>
                </p:cNvSpPr>
                <p:nvPr/>
              </p:nvSpPr>
              <p:spPr bwMode="auto">
                <a:xfrm>
                  <a:off x="2102" y="1228"/>
                  <a:ext cx="734"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20" name="Group 64"/>
              <p:cNvGrpSpPr>
                <a:grpSpLocks/>
              </p:cNvGrpSpPr>
              <p:nvPr/>
            </p:nvGrpSpPr>
            <p:grpSpPr bwMode="auto">
              <a:xfrm>
                <a:off x="2836" y="1228"/>
                <a:ext cx="734" cy="384"/>
                <a:chOff x="2836" y="1228"/>
                <a:chExt cx="734" cy="384"/>
              </a:xfrm>
            </p:grpSpPr>
            <p:sp>
              <p:nvSpPr>
                <p:cNvPr id="40006" name="Rectangle 19"/>
                <p:cNvSpPr>
                  <a:spLocks noChangeArrowheads="1"/>
                </p:cNvSpPr>
                <p:nvPr/>
              </p:nvSpPr>
              <p:spPr bwMode="auto">
                <a:xfrm>
                  <a:off x="2879" y="1228"/>
                  <a:ext cx="648"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0</a:t>
                  </a:r>
                </a:p>
                <a:p>
                  <a:pPr algn="just"/>
                  <a:endParaRPr lang="en-US" altLang="zh-CN" sz="2000" baseline="-25000">
                    <a:latin typeface="微软雅黑" pitchFamily="34" charset="-122"/>
                    <a:ea typeface="楷体_GB2312"/>
                    <a:cs typeface="楷体_GB2312"/>
                  </a:endParaRPr>
                </a:p>
              </p:txBody>
            </p:sp>
            <p:sp>
              <p:nvSpPr>
                <p:cNvPr id="40007" name="Rectangle 63"/>
                <p:cNvSpPr>
                  <a:spLocks noChangeArrowheads="1"/>
                </p:cNvSpPr>
                <p:nvPr/>
              </p:nvSpPr>
              <p:spPr bwMode="auto">
                <a:xfrm>
                  <a:off x="2836" y="1228"/>
                  <a:ext cx="734"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21" name="Group 66"/>
              <p:cNvGrpSpPr>
                <a:grpSpLocks/>
              </p:cNvGrpSpPr>
              <p:nvPr/>
            </p:nvGrpSpPr>
            <p:grpSpPr bwMode="auto">
              <a:xfrm>
                <a:off x="0" y="1612"/>
                <a:ext cx="768" cy="384"/>
                <a:chOff x="0" y="1612"/>
                <a:chExt cx="768" cy="384"/>
              </a:xfrm>
            </p:grpSpPr>
            <p:sp>
              <p:nvSpPr>
                <p:cNvPr id="40004" name="Rectangle 20"/>
                <p:cNvSpPr>
                  <a:spLocks noChangeArrowheads="1"/>
                </p:cNvSpPr>
                <p:nvPr/>
              </p:nvSpPr>
              <p:spPr bwMode="auto">
                <a:xfrm>
                  <a:off x="43" y="1612"/>
                  <a:ext cx="682"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CPU B </a:t>
                  </a:r>
                  <a:r>
                    <a:rPr lang="zh-CN" altLang="en-US" sz="2000" baseline="-25000">
                      <a:latin typeface="微软雅黑" pitchFamily="34" charset="-122"/>
                      <a:ea typeface="楷体_GB2312"/>
                      <a:cs typeface="楷体_GB2312"/>
                    </a:rPr>
                    <a:t>读</a:t>
                  </a:r>
                  <a:r>
                    <a:rPr lang="en-US" altLang="zh-CN" sz="2000" baseline="-25000">
                      <a:latin typeface="微软雅黑" pitchFamily="34" charset="-122"/>
                      <a:ea typeface="楷体_GB2312"/>
                      <a:cs typeface="楷体_GB2312"/>
                    </a:rPr>
                    <a:t>X</a:t>
                  </a:r>
                </a:p>
                <a:p>
                  <a:pPr algn="just"/>
                  <a:endParaRPr lang="en-US" altLang="zh-CN" sz="2000" baseline="-25000">
                    <a:latin typeface="微软雅黑" pitchFamily="34" charset="-122"/>
                    <a:ea typeface="楷体_GB2312"/>
                    <a:cs typeface="楷体_GB2312"/>
                  </a:endParaRPr>
                </a:p>
              </p:txBody>
            </p:sp>
            <p:sp>
              <p:nvSpPr>
                <p:cNvPr id="40005" name="Rectangle 65"/>
                <p:cNvSpPr>
                  <a:spLocks noChangeArrowheads="1"/>
                </p:cNvSpPr>
                <p:nvPr/>
              </p:nvSpPr>
              <p:spPr bwMode="auto">
                <a:xfrm>
                  <a:off x="0" y="1612"/>
                  <a:ext cx="768"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22" name="Group 68"/>
              <p:cNvGrpSpPr>
                <a:grpSpLocks/>
              </p:cNvGrpSpPr>
              <p:nvPr/>
            </p:nvGrpSpPr>
            <p:grpSpPr bwMode="auto">
              <a:xfrm>
                <a:off x="768" y="1612"/>
                <a:ext cx="600" cy="384"/>
                <a:chOff x="768" y="1612"/>
                <a:chExt cx="600" cy="384"/>
              </a:xfrm>
            </p:grpSpPr>
            <p:sp>
              <p:nvSpPr>
                <p:cNvPr id="40002" name="Rectangle 21"/>
                <p:cNvSpPr>
                  <a:spLocks noChangeArrowheads="1"/>
                </p:cNvSpPr>
                <p:nvPr/>
              </p:nvSpPr>
              <p:spPr bwMode="auto">
                <a:xfrm>
                  <a:off x="811" y="1612"/>
                  <a:ext cx="514"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Cache</a:t>
                  </a:r>
                  <a:r>
                    <a:rPr lang="zh-CN" altLang="en-US" sz="2000" baseline="-25000">
                      <a:latin typeface="微软雅黑" pitchFamily="34" charset="-122"/>
                      <a:ea typeface="楷体_GB2312"/>
                      <a:cs typeface="楷体_GB2312"/>
                    </a:rPr>
                    <a:t>失效</a:t>
                  </a:r>
                </a:p>
                <a:p>
                  <a:pPr algn="just"/>
                  <a:endParaRPr lang="en-US" altLang="zh-CN" sz="2000" baseline="-25000">
                    <a:latin typeface="微软雅黑" pitchFamily="34" charset="-122"/>
                    <a:ea typeface="楷体_GB2312"/>
                    <a:cs typeface="楷体_GB2312"/>
                  </a:endParaRPr>
                </a:p>
              </p:txBody>
            </p:sp>
            <p:sp>
              <p:nvSpPr>
                <p:cNvPr id="40003" name="Rectangle 67"/>
                <p:cNvSpPr>
                  <a:spLocks noChangeArrowheads="1"/>
                </p:cNvSpPr>
                <p:nvPr/>
              </p:nvSpPr>
              <p:spPr bwMode="auto">
                <a:xfrm>
                  <a:off x="768" y="1612"/>
                  <a:ext cx="600"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23" name="Group 70"/>
              <p:cNvGrpSpPr>
                <a:grpSpLocks/>
              </p:cNvGrpSpPr>
              <p:nvPr/>
            </p:nvGrpSpPr>
            <p:grpSpPr bwMode="auto">
              <a:xfrm>
                <a:off x="1368" y="1612"/>
                <a:ext cx="734" cy="384"/>
                <a:chOff x="1368" y="1612"/>
                <a:chExt cx="734" cy="384"/>
              </a:xfrm>
            </p:grpSpPr>
            <p:sp>
              <p:nvSpPr>
                <p:cNvPr id="40000" name="Rectangle 22"/>
                <p:cNvSpPr>
                  <a:spLocks noChangeArrowheads="1"/>
                </p:cNvSpPr>
                <p:nvPr/>
              </p:nvSpPr>
              <p:spPr bwMode="auto">
                <a:xfrm>
                  <a:off x="1411" y="1612"/>
                  <a:ext cx="648"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0</a:t>
                  </a:r>
                </a:p>
                <a:p>
                  <a:pPr algn="just"/>
                  <a:endParaRPr lang="en-US" altLang="zh-CN" sz="2000" baseline="-25000">
                    <a:latin typeface="微软雅黑" pitchFamily="34" charset="-122"/>
                    <a:ea typeface="楷体_GB2312"/>
                    <a:cs typeface="楷体_GB2312"/>
                  </a:endParaRPr>
                </a:p>
              </p:txBody>
            </p:sp>
            <p:sp>
              <p:nvSpPr>
                <p:cNvPr id="40001" name="Rectangle 69"/>
                <p:cNvSpPr>
                  <a:spLocks noChangeArrowheads="1"/>
                </p:cNvSpPr>
                <p:nvPr/>
              </p:nvSpPr>
              <p:spPr bwMode="auto">
                <a:xfrm>
                  <a:off x="1368" y="1612"/>
                  <a:ext cx="734"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24" name="Group 72"/>
              <p:cNvGrpSpPr>
                <a:grpSpLocks/>
              </p:cNvGrpSpPr>
              <p:nvPr/>
            </p:nvGrpSpPr>
            <p:grpSpPr bwMode="auto">
              <a:xfrm>
                <a:off x="2102" y="1612"/>
                <a:ext cx="734" cy="384"/>
                <a:chOff x="2102" y="1612"/>
                <a:chExt cx="734" cy="384"/>
              </a:xfrm>
            </p:grpSpPr>
            <p:sp>
              <p:nvSpPr>
                <p:cNvPr id="39998" name="Rectangle 23"/>
                <p:cNvSpPr>
                  <a:spLocks noChangeArrowheads="1"/>
                </p:cNvSpPr>
                <p:nvPr/>
              </p:nvSpPr>
              <p:spPr bwMode="auto">
                <a:xfrm>
                  <a:off x="2145" y="1612"/>
                  <a:ext cx="648"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0</a:t>
                  </a:r>
                </a:p>
                <a:p>
                  <a:pPr algn="just"/>
                  <a:endParaRPr lang="en-US" altLang="zh-CN" sz="2000" baseline="-25000">
                    <a:latin typeface="微软雅黑" pitchFamily="34" charset="-122"/>
                    <a:ea typeface="楷体_GB2312"/>
                    <a:cs typeface="楷体_GB2312"/>
                  </a:endParaRPr>
                </a:p>
              </p:txBody>
            </p:sp>
            <p:sp>
              <p:nvSpPr>
                <p:cNvPr id="39999" name="Rectangle 71"/>
                <p:cNvSpPr>
                  <a:spLocks noChangeArrowheads="1"/>
                </p:cNvSpPr>
                <p:nvPr/>
              </p:nvSpPr>
              <p:spPr bwMode="auto">
                <a:xfrm>
                  <a:off x="2102" y="1612"/>
                  <a:ext cx="734"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25" name="Group 74"/>
              <p:cNvGrpSpPr>
                <a:grpSpLocks/>
              </p:cNvGrpSpPr>
              <p:nvPr/>
            </p:nvGrpSpPr>
            <p:grpSpPr bwMode="auto">
              <a:xfrm>
                <a:off x="2836" y="1612"/>
                <a:ext cx="734" cy="384"/>
                <a:chOff x="2836" y="1612"/>
                <a:chExt cx="734" cy="384"/>
              </a:xfrm>
            </p:grpSpPr>
            <p:sp>
              <p:nvSpPr>
                <p:cNvPr id="39996" name="Rectangle 24"/>
                <p:cNvSpPr>
                  <a:spLocks noChangeArrowheads="1"/>
                </p:cNvSpPr>
                <p:nvPr/>
              </p:nvSpPr>
              <p:spPr bwMode="auto">
                <a:xfrm>
                  <a:off x="2879" y="1612"/>
                  <a:ext cx="648"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0</a:t>
                  </a:r>
                </a:p>
                <a:p>
                  <a:pPr algn="just"/>
                  <a:endParaRPr lang="en-US" altLang="zh-CN" sz="2000" baseline="-25000">
                    <a:latin typeface="微软雅黑" pitchFamily="34" charset="-122"/>
                    <a:ea typeface="楷体_GB2312"/>
                    <a:cs typeface="楷体_GB2312"/>
                  </a:endParaRPr>
                </a:p>
              </p:txBody>
            </p:sp>
            <p:sp>
              <p:nvSpPr>
                <p:cNvPr id="39997" name="Rectangle 73"/>
                <p:cNvSpPr>
                  <a:spLocks noChangeArrowheads="1"/>
                </p:cNvSpPr>
                <p:nvPr/>
              </p:nvSpPr>
              <p:spPr bwMode="auto">
                <a:xfrm>
                  <a:off x="2836" y="1612"/>
                  <a:ext cx="734"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26" name="Group 76"/>
              <p:cNvGrpSpPr>
                <a:grpSpLocks/>
              </p:cNvGrpSpPr>
              <p:nvPr/>
            </p:nvGrpSpPr>
            <p:grpSpPr bwMode="auto">
              <a:xfrm>
                <a:off x="0" y="1996"/>
                <a:ext cx="768" cy="460"/>
                <a:chOff x="0" y="1996"/>
                <a:chExt cx="768" cy="460"/>
              </a:xfrm>
            </p:grpSpPr>
            <p:sp>
              <p:nvSpPr>
                <p:cNvPr id="39994" name="Rectangle 25"/>
                <p:cNvSpPr>
                  <a:spLocks noChangeArrowheads="1"/>
                </p:cNvSpPr>
                <p:nvPr/>
              </p:nvSpPr>
              <p:spPr bwMode="auto">
                <a:xfrm>
                  <a:off x="43" y="1996"/>
                  <a:ext cx="682" cy="460"/>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CPUA</a:t>
                  </a:r>
                  <a:r>
                    <a:rPr lang="zh-CN" altLang="en-US" sz="2000" baseline="-25000">
                      <a:latin typeface="微软雅黑" pitchFamily="34" charset="-122"/>
                      <a:ea typeface="楷体_GB2312"/>
                      <a:cs typeface="楷体_GB2312"/>
                    </a:rPr>
                    <a:t>将</a:t>
                  </a:r>
                  <a:r>
                    <a:rPr lang="en-US" altLang="zh-CN" sz="2000" baseline="-25000">
                      <a:latin typeface="微软雅黑" pitchFamily="34" charset="-122"/>
                      <a:ea typeface="楷体_GB2312"/>
                      <a:cs typeface="楷体_GB2312"/>
                    </a:rPr>
                    <a:t>X</a:t>
                  </a:r>
                  <a:r>
                    <a:rPr lang="zh-CN" altLang="en-US" sz="2000" baseline="-25000">
                      <a:latin typeface="微软雅黑" pitchFamily="34" charset="-122"/>
                      <a:ea typeface="楷体_GB2312"/>
                      <a:cs typeface="楷体_GB2312"/>
                    </a:rPr>
                    <a:t>单元写</a:t>
                  </a:r>
                  <a:r>
                    <a:rPr lang="en-US" altLang="zh-CN" sz="2000" baseline="-25000">
                      <a:latin typeface="微软雅黑" pitchFamily="34" charset="-122"/>
                      <a:ea typeface="楷体_GB2312"/>
                      <a:cs typeface="楷体_GB2312"/>
                    </a:rPr>
                    <a:t>1</a:t>
                  </a:r>
                </a:p>
                <a:p>
                  <a:pPr algn="just"/>
                  <a:endParaRPr lang="en-US" altLang="zh-CN" sz="2000" baseline="-25000">
                    <a:latin typeface="微软雅黑" pitchFamily="34" charset="-122"/>
                    <a:ea typeface="楷体_GB2312"/>
                    <a:cs typeface="楷体_GB2312"/>
                  </a:endParaRPr>
                </a:p>
              </p:txBody>
            </p:sp>
            <p:sp>
              <p:nvSpPr>
                <p:cNvPr id="39995" name="Rectangle 75"/>
                <p:cNvSpPr>
                  <a:spLocks noChangeArrowheads="1"/>
                </p:cNvSpPr>
                <p:nvPr/>
              </p:nvSpPr>
              <p:spPr bwMode="auto">
                <a:xfrm>
                  <a:off x="0" y="1996"/>
                  <a:ext cx="768" cy="460"/>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27" name="Group 78"/>
              <p:cNvGrpSpPr>
                <a:grpSpLocks/>
              </p:cNvGrpSpPr>
              <p:nvPr/>
            </p:nvGrpSpPr>
            <p:grpSpPr bwMode="auto">
              <a:xfrm>
                <a:off x="768" y="1996"/>
                <a:ext cx="600" cy="460"/>
                <a:chOff x="768" y="1996"/>
                <a:chExt cx="600" cy="460"/>
              </a:xfrm>
            </p:grpSpPr>
            <p:sp>
              <p:nvSpPr>
                <p:cNvPr id="39992" name="Rectangle 26"/>
                <p:cNvSpPr>
                  <a:spLocks noChangeArrowheads="1"/>
                </p:cNvSpPr>
                <p:nvPr/>
              </p:nvSpPr>
              <p:spPr bwMode="auto">
                <a:xfrm>
                  <a:off x="811" y="1996"/>
                  <a:ext cx="514" cy="460"/>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a:t>
                  </a:r>
                  <a:r>
                    <a:rPr lang="zh-CN" altLang="en-US" sz="2000" baseline="-25000">
                      <a:latin typeface="微软雅黑" pitchFamily="34" charset="-122"/>
                      <a:ea typeface="楷体_GB2312"/>
                      <a:cs typeface="楷体_GB2312"/>
                    </a:rPr>
                    <a:t>作废</a:t>
                  </a:r>
                  <a:r>
                    <a:rPr lang="en-US" altLang="zh-CN" sz="2000" baseline="-25000">
                      <a:latin typeface="微软雅黑" pitchFamily="34" charset="-122"/>
                      <a:ea typeface="楷体_GB2312"/>
                      <a:cs typeface="楷体_GB2312"/>
                    </a:rPr>
                    <a:t>X</a:t>
                  </a:r>
                  <a:r>
                    <a:rPr lang="zh-CN" altLang="en-US" sz="2000" baseline="-25000">
                      <a:latin typeface="微软雅黑" pitchFamily="34" charset="-122"/>
                      <a:ea typeface="楷体_GB2312"/>
                      <a:cs typeface="楷体_GB2312"/>
                    </a:rPr>
                    <a:t>单元</a:t>
                  </a:r>
                </a:p>
                <a:p>
                  <a:pPr algn="just"/>
                  <a:endParaRPr lang="en-US" altLang="zh-CN" sz="2000" baseline="-25000">
                    <a:latin typeface="微软雅黑" pitchFamily="34" charset="-122"/>
                    <a:ea typeface="楷体_GB2312"/>
                    <a:cs typeface="楷体_GB2312"/>
                  </a:endParaRPr>
                </a:p>
              </p:txBody>
            </p:sp>
            <p:sp>
              <p:nvSpPr>
                <p:cNvPr id="39993" name="Rectangle 77"/>
                <p:cNvSpPr>
                  <a:spLocks noChangeArrowheads="1"/>
                </p:cNvSpPr>
                <p:nvPr/>
              </p:nvSpPr>
              <p:spPr bwMode="auto">
                <a:xfrm>
                  <a:off x="768" y="1996"/>
                  <a:ext cx="600" cy="460"/>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28" name="Group 80"/>
              <p:cNvGrpSpPr>
                <a:grpSpLocks/>
              </p:cNvGrpSpPr>
              <p:nvPr/>
            </p:nvGrpSpPr>
            <p:grpSpPr bwMode="auto">
              <a:xfrm>
                <a:off x="1368" y="1996"/>
                <a:ext cx="734" cy="460"/>
                <a:chOff x="1368" y="1996"/>
                <a:chExt cx="734" cy="460"/>
              </a:xfrm>
            </p:grpSpPr>
            <p:sp>
              <p:nvSpPr>
                <p:cNvPr id="39990" name="Rectangle 27"/>
                <p:cNvSpPr>
                  <a:spLocks noChangeArrowheads="1"/>
                </p:cNvSpPr>
                <p:nvPr/>
              </p:nvSpPr>
              <p:spPr bwMode="auto">
                <a:xfrm>
                  <a:off x="1411" y="1996"/>
                  <a:ext cx="648" cy="460"/>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1</a:t>
                  </a:r>
                </a:p>
                <a:p>
                  <a:pPr algn="just"/>
                  <a:endParaRPr lang="en-US" altLang="zh-CN" sz="2000" baseline="-25000">
                    <a:latin typeface="微软雅黑" pitchFamily="34" charset="-122"/>
                    <a:ea typeface="楷体_GB2312"/>
                    <a:cs typeface="楷体_GB2312"/>
                  </a:endParaRPr>
                </a:p>
              </p:txBody>
            </p:sp>
            <p:sp>
              <p:nvSpPr>
                <p:cNvPr id="39991" name="Rectangle 79"/>
                <p:cNvSpPr>
                  <a:spLocks noChangeArrowheads="1"/>
                </p:cNvSpPr>
                <p:nvPr/>
              </p:nvSpPr>
              <p:spPr bwMode="auto">
                <a:xfrm>
                  <a:off x="1368" y="1996"/>
                  <a:ext cx="734" cy="460"/>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29" name="Group 82"/>
              <p:cNvGrpSpPr>
                <a:grpSpLocks/>
              </p:cNvGrpSpPr>
              <p:nvPr/>
            </p:nvGrpSpPr>
            <p:grpSpPr bwMode="auto">
              <a:xfrm>
                <a:off x="2102" y="1996"/>
                <a:ext cx="734" cy="460"/>
                <a:chOff x="2102" y="1996"/>
                <a:chExt cx="734" cy="460"/>
              </a:xfrm>
            </p:grpSpPr>
            <p:sp>
              <p:nvSpPr>
                <p:cNvPr id="39988" name="Rectangle 28"/>
                <p:cNvSpPr>
                  <a:spLocks noChangeArrowheads="1"/>
                </p:cNvSpPr>
                <p:nvPr/>
              </p:nvSpPr>
              <p:spPr bwMode="auto">
                <a:xfrm>
                  <a:off x="2145" y="1996"/>
                  <a:ext cx="648" cy="460"/>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a:t>
                  </a:r>
                </a:p>
                <a:p>
                  <a:pPr algn="just"/>
                  <a:endParaRPr lang="en-US" altLang="zh-CN" sz="2000" baseline="-25000">
                    <a:latin typeface="微软雅黑" pitchFamily="34" charset="-122"/>
                    <a:ea typeface="楷体_GB2312"/>
                    <a:cs typeface="楷体_GB2312"/>
                  </a:endParaRPr>
                </a:p>
              </p:txBody>
            </p:sp>
            <p:sp>
              <p:nvSpPr>
                <p:cNvPr id="39989" name="Rectangle 81"/>
                <p:cNvSpPr>
                  <a:spLocks noChangeArrowheads="1"/>
                </p:cNvSpPr>
                <p:nvPr/>
              </p:nvSpPr>
              <p:spPr bwMode="auto">
                <a:xfrm>
                  <a:off x="2102" y="1996"/>
                  <a:ext cx="734" cy="460"/>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30" name="Group 84"/>
              <p:cNvGrpSpPr>
                <a:grpSpLocks/>
              </p:cNvGrpSpPr>
              <p:nvPr/>
            </p:nvGrpSpPr>
            <p:grpSpPr bwMode="auto">
              <a:xfrm>
                <a:off x="2836" y="1996"/>
                <a:ext cx="734" cy="460"/>
                <a:chOff x="2836" y="1996"/>
                <a:chExt cx="734" cy="460"/>
              </a:xfrm>
            </p:grpSpPr>
            <p:sp>
              <p:nvSpPr>
                <p:cNvPr id="39986" name="Rectangle 29"/>
                <p:cNvSpPr>
                  <a:spLocks noChangeArrowheads="1"/>
                </p:cNvSpPr>
                <p:nvPr/>
              </p:nvSpPr>
              <p:spPr bwMode="auto">
                <a:xfrm>
                  <a:off x="2879" y="1996"/>
                  <a:ext cx="648" cy="460"/>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0</a:t>
                  </a:r>
                </a:p>
                <a:p>
                  <a:pPr algn="just"/>
                  <a:endParaRPr lang="en-US" altLang="zh-CN" sz="2000" baseline="-25000">
                    <a:latin typeface="微软雅黑" pitchFamily="34" charset="-122"/>
                    <a:ea typeface="楷体_GB2312"/>
                    <a:cs typeface="楷体_GB2312"/>
                  </a:endParaRPr>
                </a:p>
              </p:txBody>
            </p:sp>
            <p:sp>
              <p:nvSpPr>
                <p:cNvPr id="39987" name="Rectangle 83"/>
                <p:cNvSpPr>
                  <a:spLocks noChangeArrowheads="1"/>
                </p:cNvSpPr>
                <p:nvPr/>
              </p:nvSpPr>
              <p:spPr bwMode="auto">
                <a:xfrm>
                  <a:off x="2836" y="1996"/>
                  <a:ext cx="734" cy="460"/>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31" name="Group 86"/>
              <p:cNvGrpSpPr>
                <a:grpSpLocks/>
              </p:cNvGrpSpPr>
              <p:nvPr/>
            </p:nvGrpSpPr>
            <p:grpSpPr bwMode="auto">
              <a:xfrm>
                <a:off x="0" y="2456"/>
                <a:ext cx="768" cy="384"/>
                <a:chOff x="0" y="2456"/>
                <a:chExt cx="768" cy="384"/>
              </a:xfrm>
            </p:grpSpPr>
            <p:sp>
              <p:nvSpPr>
                <p:cNvPr id="39984" name="Rectangle 30"/>
                <p:cNvSpPr>
                  <a:spLocks noChangeArrowheads="1"/>
                </p:cNvSpPr>
                <p:nvPr/>
              </p:nvSpPr>
              <p:spPr bwMode="auto">
                <a:xfrm>
                  <a:off x="43" y="2456"/>
                  <a:ext cx="682"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CPU B </a:t>
                  </a:r>
                  <a:r>
                    <a:rPr lang="zh-CN" altLang="en-US" sz="2000" baseline="-25000">
                      <a:latin typeface="微软雅黑" pitchFamily="34" charset="-122"/>
                      <a:ea typeface="楷体_GB2312"/>
                      <a:cs typeface="楷体_GB2312"/>
                    </a:rPr>
                    <a:t>读</a:t>
                  </a:r>
                  <a:r>
                    <a:rPr lang="en-US" altLang="zh-CN" sz="2000" baseline="-25000">
                      <a:latin typeface="微软雅黑" pitchFamily="34" charset="-122"/>
                      <a:ea typeface="楷体_GB2312"/>
                      <a:cs typeface="楷体_GB2312"/>
                    </a:rPr>
                    <a:t>X</a:t>
                  </a:r>
                </a:p>
                <a:p>
                  <a:pPr algn="just"/>
                  <a:endParaRPr lang="en-US" altLang="zh-CN" sz="2000" baseline="-25000">
                    <a:latin typeface="微软雅黑" pitchFamily="34" charset="-122"/>
                    <a:ea typeface="楷体_GB2312"/>
                    <a:cs typeface="楷体_GB2312"/>
                  </a:endParaRPr>
                </a:p>
              </p:txBody>
            </p:sp>
            <p:sp>
              <p:nvSpPr>
                <p:cNvPr id="39985" name="Rectangle 85"/>
                <p:cNvSpPr>
                  <a:spLocks noChangeArrowheads="1"/>
                </p:cNvSpPr>
                <p:nvPr/>
              </p:nvSpPr>
              <p:spPr bwMode="auto">
                <a:xfrm>
                  <a:off x="0" y="2456"/>
                  <a:ext cx="768"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39936" name="Group 88"/>
              <p:cNvGrpSpPr>
                <a:grpSpLocks/>
              </p:cNvGrpSpPr>
              <p:nvPr/>
            </p:nvGrpSpPr>
            <p:grpSpPr bwMode="auto">
              <a:xfrm>
                <a:off x="768" y="2456"/>
                <a:ext cx="600" cy="384"/>
                <a:chOff x="768" y="2456"/>
                <a:chExt cx="600" cy="384"/>
              </a:xfrm>
            </p:grpSpPr>
            <p:sp>
              <p:nvSpPr>
                <p:cNvPr id="39982" name="Rectangle 31"/>
                <p:cNvSpPr>
                  <a:spLocks noChangeArrowheads="1"/>
                </p:cNvSpPr>
                <p:nvPr/>
              </p:nvSpPr>
              <p:spPr bwMode="auto">
                <a:xfrm>
                  <a:off x="811" y="2456"/>
                  <a:ext cx="514"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Cache</a:t>
                  </a:r>
                  <a:r>
                    <a:rPr lang="zh-CN" altLang="en-US" sz="2000" baseline="-25000">
                      <a:latin typeface="微软雅黑" pitchFamily="34" charset="-122"/>
                      <a:ea typeface="楷体_GB2312"/>
                      <a:cs typeface="楷体_GB2312"/>
                    </a:rPr>
                    <a:t>失效</a:t>
                  </a:r>
                </a:p>
                <a:p>
                  <a:pPr algn="just"/>
                  <a:endParaRPr lang="en-US" altLang="zh-CN" sz="2000" baseline="-25000">
                    <a:latin typeface="微软雅黑" pitchFamily="34" charset="-122"/>
                    <a:ea typeface="楷体_GB2312"/>
                    <a:cs typeface="楷体_GB2312"/>
                  </a:endParaRPr>
                </a:p>
              </p:txBody>
            </p:sp>
            <p:sp>
              <p:nvSpPr>
                <p:cNvPr id="39983" name="Rectangle 87"/>
                <p:cNvSpPr>
                  <a:spLocks noChangeArrowheads="1"/>
                </p:cNvSpPr>
                <p:nvPr/>
              </p:nvSpPr>
              <p:spPr bwMode="auto">
                <a:xfrm>
                  <a:off x="768" y="2456"/>
                  <a:ext cx="600"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39937" name="Group 90"/>
              <p:cNvGrpSpPr>
                <a:grpSpLocks/>
              </p:cNvGrpSpPr>
              <p:nvPr/>
            </p:nvGrpSpPr>
            <p:grpSpPr bwMode="auto">
              <a:xfrm>
                <a:off x="1368" y="2456"/>
                <a:ext cx="734" cy="384"/>
                <a:chOff x="1368" y="2456"/>
                <a:chExt cx="734" cy="384"/>
              </a:xfrm>
            </p:grpSpPr>
            <p:sp>
              <p:nvSpPr>
                <p:cNvPr id="39980" name="Rectangle 32"/>
                <p:cNvSpPr>
                  <a:spLocks noChangeArrowheads="1"/>
                </p:cNvSpPr>
                <p:nvPr/>
              </p:nvSpPr>
              <p:spPr bwMode="auto">
                <a:xfrm>
                  <a:off x="1411" y="2456"/>
                  <a:ext cx="648"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1</a:t>
                  </a:r>
                </a:p>
                <a:p>
                  <a:pPr algn="just"/>
                  <a:endParaRPr lang="en-US" altLang="zh-CN" sz="2000" baseline="-25000">
                    <a:latin typeface="微软雅黑" pitchFamily="34" charset="-122"/>
                    <a:ea typeface="楷体_GB2312"/>
                    <a:cs typeface="楷体_GB2312"/>
                  </a:endParaRPr>
                </a:p>
              </p:txBody>
            </p:sp>
            <p:sp>
              <p:nvSpPr>
                <p:cNvPr id="39981" name="Rectangle 89"/>
                <p:cNvSpPr>
                  <a:spLocks noChangeArrowheads="1"/>
                </p:cNvSpPr>
                <p:nvPr/>
              </p:nvSpPr>
              <p:spPr bwMode="auto">
                <a:xfrm>
                  <a:off x="1368" y="2456"/>
                  <a:ext cx="734"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39940" name="Group 92"/>
              <p:cNvGrpSpPr>
                <a:grpSpLocks/>
              </p:cNvGrpSpPr>
              <p:nvPr/>
            </p:nvGrpSpPr>
            <p:grpSpPr bwMode="auto">
              <a:xfrm>
                <a:off x="2102" y="2456"/>
                <a:ext cx="734" cy="384"/>
                <a:chOff x="2102" y="2456"/>
                <a:chExt cx="734" cy="384"/>
              </a:xfrm>
            </p:grpSpPr>
            <p:sp>
              <p:nvSpPr>
                <p:cNvPr id="39978" name="Rectangle 33"/>
                <p:cNvSpPr>
                  <a:spLocks noChangeArrowheads="1"/>
                </p:cNvSpPr>
                <p:nvPr/>
              </p:nvSpPr>
              <p:spPr bwMode="auto">
                <a:xfrm>
                  <a:off x="2145" y="2456"/>
                  <a:ext cx="648"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1</a:t>
                  </a:r>
                </a:p>
                <a:p>
                  <a:pPr algn="just"/>
                  <a:endParaRPr lang="en-US" altLang="zh-CN" sz="2000" baseline="-25000">
                    <a:latin typeface="微软雅黑" pitchFamily="34" charset="-122"/>
                    <a:ea typeface="楷体_GB2312"/>
                    <a:cs typeface="楷体_GB2312"/>
                  </a:endParaRPr>
                </a:p>
              </p:txBody>
            </p:sp>
            <p:sp>
              <p:nvSpPr>
                <p:cNvPr id="39979" name="Rectangle 91"/>
                <p:cNvSpPr>
                  <a:spLocks noChangeArrowheads="1"/>
                </p:cNvSpPr>
                <p:nvPr/>
              </p:nvSpPr>
              <p:spPr bwMode="auto">
                <a:xfrm>
                  <a:off x="2102" y="2456"/>
                  <a:ext cx="734"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39941" name="Group 94"/>
              <p:cNvGrpSpPr>
                <a:grpSpLocks/>
              </p:cNvGrpSpPr>
              <p:nvPr/>
            </p:nvGrpSpPr>
            <p:grpSpPr bwMode="auto">
              <a:xfrm>
                <a:off x="2836" y="2456"/>
                <a:ext cx="734" cy="384"/>
                <a:chOff x="2836" y="2456"/>
                <a:chExt cx="734" cy="384"/>
              </a:xfrm>
            </p:grpSpPr>
            <p:sp>
              <p:nvSpPr>
                <p:cNvPr id="39976" name="Rectangle 34"/>
                <p:cNvSpPr>
                  <a:spLocks noChangeArrowheads="1"/>
                </p:cNvSpPr>
                <p:nvPr/>
              </p:nvSpPr>
              <p:spPr bwMode="auto">
                <a:xfrm>
                  <a:off x="2879" y="2456"/>
                  <a:ext cx="648"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1 </a:t>
                  </a:r>
                </a:p>
                <a:p>
                  <a:pPr algn="just"/>
                  <a:endParaRPr lang="en-US" altLang="zh-CN" sz="2000" baseline="-25000">
                    <a:latin typeface="微软雅黑" pitchFamily="34" charset="-122"/>
                    <a:ea typeface="楷体_GB2312"/>
                    <a:cs typeface="楷体_GB2312"/>
                  </a:endParaRPr>
                </a:p>
              </p:txBody>
            </p:sp>
            <p:sp>
              <p:nvSpPr>
                <p:cNvPr id="39977" name="Rectangle 93"/>
                <p:cNvSpPr>
                  <a:spLocks noChangeArrowheads="1"/>
                </p:cNvSpPr>
                <p:nvPr/>
              </p:nvSpPr>
              <p:spPr bwMode="auto">
                <a:xfrm>
                  <a:off x="2836" y="2456"/>
                  <a:ext cx="734"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sp>
          <p:nvSpPr>
            <p:cNvPr id="39945" name="Rectangle 96"/>
            <p:cNvSpPr>
              <a:spLocks noChangeArrowheads="1"/>
            </p:cNvSpPr>
            <p:nvPr/>
          </p:nvSpPr>
          <p:spPr bwMode="auto">
            <a:xfrm>
              <a:off x="-3" y="381"/>
              <a:ext cx="3576" cy="2462"/>
            </a:xfrm>
            <a:prstGeom prst="rect">
              <a:avLst/>
            </a:prstGeom>
            <a:noFill/>
            <a:ln w="11112">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标题 103"/>
          <p:cNvSpPr>
            <a:spLocks noGrp="1"/>
          </p:cNvSpPr>
          <p:nvPr>
            <p:ph type="title"/>
          </p:nvPr>
        </p:nvSpPr>
        <p:spPr/>
        <p:txBody>
          <a:bodyPr/>
          <a:lstStyle/>
          <a:p>
            <a:endParaRPr lang="zh-CN" altLang="en-US"/>
          </a:p>
        </p:txBody>
      </p:sp>
      <p:sp>
        <p:nvSpPr>
          <p:cNvPr id="41987" name="内容占位符 2"/>
          <p:cNvSpPr>
            <a:spLocks noGrp="1"/>
          </p:cNvSpPr>
          <p:nvPr>
            <p:ph idx="1"/>
          </p:nvPr>
        </p:nvSpPr>
        <p:spPr>
          <a:xfrm>
            <a:off x="476250" y="1115558"/>
            <a:ext cx="8229600" cy="2370592"/>
          </a:xfrm>
        </p:spPr>
        <p:txBody>
          <a:bodyPr>
            <a:normAutofit fontScale="92500" lnSpcReduction="20000"/>
          </a:bodyPr>
          <a:lstStyle/>
          <a:p>
            <a:pPr>
              <a:lnSpc>
                <a:spcPct val="120000"/>
              </a:lnSpc>
            </a:pPr>
            <a:r>
              <a:rPr lang="zh-CN" altLang="en-US" dirty="0" smtClean="0"/>
              <a:t>写</a:t>
            </a:r>
            <a:r>
              <a:rPr lang="zh-CN" altLang="en-US" dirty="0" smtClean="0"/>
              <a:t>更新</a:t>
            </a:r>
            <a:r>
              <a:rPr lang="en-US" altLang="zh-CN" dirty="0" smtClean="0"/>
              <a:t>(Write Update)</a:t>
            </a:r>
            <a:r>
              <a:rPr lang="zh-CN" altLang="en-US" dirty="0" smtClean="0"/>
              <a:t>协议</a:t>
            </a:r>
            <a:endParaRPr lang="en-US" altLang="zh-CN" dirty="0" smtClean="0"/>
          </a:p>
          <a:p>
            <a:pPr lvl="1">
              <a:lnSpc>
                <a:spcPct val="120000"/>
              </a:lnSpc>
            </a:pPr>
            <a:r>
              <a:rPr lang="zh-CN" altLang="en-US" dirty="0" smtClean="0"/>
              <a:t>当一个处理器写某数据项时，通过广播使其它</a:t>
            </a:r>
            <a:r>
              <a:rPr lang="en-US" altLang="zh-CN" dirty="0" smtClean="0"/>
              <a:t>Cache</a:t>
            </a:r>
            <a:r>
              <a:rPr lang="zh-CN" altLang="en-US" dirty="0" smtClean="0"/>
              <a:t>中所有对应的该数据项拷贝进行更新。</a:t>
            </a:r>
            <a:endParaRPr lang="en-US" altLang="zh-CN" dirty="0" smtClean="0"/>
          </a:p>
          <a:p>
            <a:pPr lvl="1">
              <a:lnSpc>
                <a:spcPct val="120000"/>
              </a:lnSpc>
            </a:pPr>
            <a:r>
              <a:rPr lang="zh-CN" altLang="en-US" dirty="0" smtClean="0"/>
              <a:t>例  在写回</a:t>
            </a:r>
            <a:r>
              <a:rPr lang="en-US" altLang="zh-CN" dirty="0" smtClean="0"/>
              <a:t>Cache</a:t>
            </a:r>
            <a:r>
              <a:rPr lang="zh-CN" altLang="en-US" dirty="0" smtClean="0"/>
              <a:t>的条件下，监听总线中写更新协议的实现。 </a:t>
            </a:r>
          </a:p>
          <a:p>
            <a:pPr>
              <a:lnSpc>
                <a:spcPct val="120000"/>
              </a:lnSpc>
            </a:pPr>
            <a:endParaRPr lang="zh-CN" altLang="en-US" dirty="0" smtClean="0"/>
          </a:p>
        </p:txBody>
      </p:sp>
      <p:sp>
        <p:nvSpPr>
          <p:cNvPr id="4" name="日期占位符 3"/>
          <p:cNvSpPr>
            <a:spLocks noGrp="1"/>
          </p:cNvSpPr>
          <p:nvPr>
            <p:ph type="dt" sz="quarter" idx="10"/>
          </p:nvPr>
        </p:nvSpPr>
        <p:spPr/>
        <p:txBody>
          <a:bodyPr/>
          <a:lstStyle/>
          <a:p>
            <a:fld id="{F2E5BB1B-4861-4857-9F7F-5995B2F26410}" type="datetime1">
              <a:rPr lang="zh-CN" altLang="en-US" smtClean="0"/>
              <a:pPr/>
              <a:t>2020/5/6</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41991" name="灯片编号占位符 1"/>
          <p:cNvSpPr>
            <a:spLocks noGrp="1"/>
          </p:cNvSpPr>
          <p:nvPr>
            <p:ph type="sldNum" sz="quarter" idx="12"/>
          </p:nvPr>
        </p:nvSpPr>
        <p:spPr/>
        <p:txBody>
          <a:bodyPr/>
          <a:lstStyle/>
          <a:p>
            <a:fld id="{B7A3CD84-8FE4-435C-994C-180167E2A961}" type="slidenum">
              <a:rPr lang="zh-CN" altLang="en-US" smtClean="0"/>
              <a:pPr/>
              <a:t>31</a:t>
            </a:fld>
            <a:endParaRPr lang="zh-CN" altLang="en-US"/>
          </a:p>
        </p:txBody>
      </p:sp>
      <p:grpSp>
        <p:nvGrpSpPr>
          <p:cNvPr id="2" name="Group 95"/>
          <p:cNvGrpSpPr>
            <a:grpSpLocks/>
          </p:cNvGrpSpPr>
          <p:nvPr/>
        </p:nvGrpSpPr>
        <p:grpSpPr bwMode="auto">
          <a:xfrm>
            <a:off x="0" y="3662363"/>
            <a:ext cx="9017000" cy="2597150"/>
            <a:chOff x="-3" y="-3"/>
            <a:chExt cx="3648" cy="2462"/>
          </a:xfrm>
        </p:grpSpPr>
        <p:grpSp>
          <p:nvGrpSpPr>
            <p:cNvPr id="3" name="Group 93"/>
            <p:cNvGrpSpPr>
              <a:grpSpLocks/>
            </p:cNvGrpSpPr>
            <p:nvPr/>
          </p:nvGrpSpPr>
          <p:grpSpPr bwMode="auto">
            <a:xfrm>
              <a:off x="0" y="0"/>
              <a:ext cx="3642" cy="2456"/>
              <a:chOff x="0" y="0"/>
              <a:chExt cx="3642" cy="2456"/>
            </a:xfrm>
          </p:grpSpPr>
          <p:grpSp>
            <p:nvGrpSpPr>
              <p:cNvPr id="6" name="Group 34"/>
              <p:cNvGrpSpPr>
                <a:grpSpLocks/>
              </p:cNvGrpSpPr>
              <p:nvPr/>
            </p:nvGrpSpPr>
            <p:grpSpPr bwMode="auto">
              <a:xfrm>
                <a:off x="0" y="0"/>
                <a:ext cx="768" cy="460"/>
                <a:chOff x="0" y="0"/>
                <a:chExt cx="768" cy="460"/>
              </a:xfrm>
            </p:grpSpPr>
            <p:sp>
              <p:nvSpPr>
                <p:cNvPr id="42082" name="Rectangle 3"/>
                <p:cNvSpPr>
                  <a:spLocks noChangeArrowheads="1"/>
                </p:cNvSpPr>
                <p:nvPr/>
              </p:nvSpPr>
              <p:spPr bwMode="auto">
                <a:xfrm>
                  <a:off x="43" y="0"/>
                  <a:ext cx="682" cy="460"/>
                </a:xfrm>
                <a:prstGeom prst="rect">
                  <a:avLst/>
                </a:prstGeom>
                <a:noFill/>
                <a:ln w="9525">
                  <a:noFill/>
                  <a:miter lim="800000"/>
                  <a:headEnd/>
                  <a:tailEnd/>
                </a:ln>
              </p:spPr>
              <p:txBody>
                <a:bodyPr/>
                <a:lstStyle/>
                <a:p>
                  <a:pPr algn="just" eaLnBrk="1" hangingPunct="1"/>
                  <a:r>
                    <a:rPr lang="zh-CN" altLang="en-US" sz="1400">
                      <a:latin typeface="微软雅黑" pitchFamily="34" charset="-122"/>
                      <a:ea typeface="楷体_GB2312"/>
                      <a:cs typeface="楷体_GB2312"/>
                    </a:rPr>
                    <a:t>处理器行为</a:t>
                  </a:r>
                </a:p>
                <a:p>
                  <a:pPr algn="just"/>
                  <a:endParaRPr lang="en-US" altLang="zh-CN" sz="1400">
                    <a:latin typeface="微软雅黑" pitchFamily="34" charset="-122"/>
                    <a:ea typeface="楷体_GB2312"/>
                    <a:cs typeface="楷体_GB2312"/>
                  </a:endParaRPr>
                </a:p>
              </p:txBody>
            </p:sp>
            <p:sp>
              <p:nvSpPr>
                <p:cNvPr id="42083" name="Rectangle 33"/>
                <p:cNvSpPr>
                  <a:spLocks noChangeArrowheads="1"/>
                </p:cNvSpPr>
                <p:nvPr/>
              </p:nvSpPr>
              <p:spPr bwMode="auto">
                <a:xfrm>
                  <a:off x="0" y="0"/>
                  <a:ext cx="768" cy="460"/>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7" name="Group 36"/>
              <p:cNvGrpSpPr>
                <a:grpSpLocks/>
              </p:cNvGrpSpPr>
              <p:nvPr/>
            </p:nvGrpSpPr>
            <p:grpSpPr bwMode="auto">
              <a:xfrm>
                <a:off x="768" y="0"/>
                <a:ext cx="672" cy="460"/>
                <a:chOff x="768" y="0"/>
                <a:chExt cx="672" cy="460"/>
              </a:xfrm>
            </p:grpSpPr>
            <p:sp>
              <p:nvSpPr>
                <p:cNvPr id="42080" name="Rectangle 4"/>
                <p:cNvSpPr>
                  <a:spLocks noChangeArrowheads="1"/>
                </p:cNvSpPr>
                <p:nvPr/>
              </p:nvSpPr>
              <p:spPr bwMode="auto">
                <a:xfrm>
                  <a:off x="811" y="0"/>
                  <a:ext cx="586" cy="460"/>
                </a:xfrm>
                <a:prstGeom prst="rect">
                  <a:avLst/>
                </a:prstGeom>
                <a:noFill/>
                <a:ln w="9525">
                  <a:noFill/>
                  <a:miter lim="800000"/>
                  <a:headEnd/>
                  <a:tailEnd/>
                </a:ln>
              </p:spPr>
              <p:txBody>
                <a:bodyPr/>
                <a:lstStyle/>
                <a:p>
                  <a:pPr algn="just" eaLnBrk="1" hangingPunct="1"/>
                  <a:r>
                    <a:rPr lang="zh-CN" altLang="en-US" sz="1400">
                      <a:latin typeface="微软雅黑" pitchFamily="34" charset="-122"/>
                      <a:ea typeface="楷体_GB2312"/>
                      <a:cs typeface="楷体_GB2312"/>
                    </a:rPr>
                    <a:t>总线行为</a:t>
                  </a:r>
                </a:p>
                <a:p>
                  <a:pPr algn="just"/>
                  <a:endParaRPr lang="en-US" altLang="zh-CN" sz="1400">
                    <a:latin typeface="微软雅黑" pitchFamily="34" charset="-122"/>
                    <a:ea typeface="楷体_GB2312"/>
                    <a:cs typeface="楷体_GB2312"/>
                  </a:endParaRPr>
                </a:p>
              </p:txBody>
            </p:sp>
            <p:sp>
              <p:nvSpPr>
                <p:cNvPr id="42081" name="Rectangle 35"/>
                <p:cNvSpPr>
                  <a:spLocks noChangeArrowheads="1"/>
                </p:cNvSpPr>
                <p:nvPr/>
              </p:nvSpPr>
              <p:spPr bwMode="auto">
                <a:xfrm>
                  <a:off x="768" y="0"/>
                  <a:ext cx="672" cy="460"/>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8" name="Group 38"/>
              <p:cNvGrpSpPr>
                <a:grpSpLocks/>
              </p:cNvGrpSpPr>
              <p:nvPr/>
            </p:nvGrpSpPr>
            <p:grpSpPr bwMode="auto">
              <a:xfrm>
                <a:off x="1440" y="0"/>
                <a:ext cx="734" cy="460"/>
                <a:chOff x="1440" y="0"/>
                <a:chExt cx="734" cy="460"/>
              </a:xfrm>
            </p:grpSpPr>
            <p:sp>
              <p:nvSpPr>
                <p:cNvPr id="42078" name="Rectangle 5"/>
                <p:cNvSpPr>
                  <a:spLocks noChangeArrowheads="1"/>
                </p:cNvSpPr>
                <p:nvPr/>
              </p:nvSpPr>
              <p:spPr bwMode="auto">
                <a:xfrm>
                  <a:off x="1483" y="0"/>
                  <a:ext cx="648" cy="460"/>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CPUA Cache</a:t>
                  </a:r>
                  <a:r>
                    <a:rPr lang="zh-CN" altLang="en-US" sz="1400">
                      <a:latin typeface="微软雅黑" pitchFamily="34" charset="-122"/>
                      <a:ea typeface="楷体_GB2312"/>
                      <a:cs typeface="楷体_GB2312"/>
                    </a:rPr>
                    <a:t>内容</a:t>
                  </a:r>
                </a:p>
                <a:p>
                  <a:pPr algn="just"/>
                  <a:endParaRPr lang="en-US" altLang="zh-CN" sz="1400">
                    <a:latin typeface="微软雅黑" pitchFamily="34" charset="-122"/>
                    <a:ea typeface="楷体_GB2312"/>
                    <a:cs typeface="楷体_GB2312"/>
                  </a:endParaRPr>
                </a:p>
              </p:txBody>
            </p:sp>
            <p:sp>
              <p:nvSpPr>
                <p:cNvPr id="42079" name="Rectangle 37"/>
                <p:cNvSpPr>
                  <a:spLocks noChangeArrowheads="1"/>
                </p:cNvSpPr>
                <p:nvPr/>
              </p:nvSpPr>
              <p:spPr bwMode="auto">
                <a:xfrm>
                  <a:off x="1440" y="0"/>
                  <a:ext cx="734" cy="460"/>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9" name="Group 40"/>
              <p:cNvGrpSpPr>
                <a:grpSpLocks/>
              </p:cNvGrpSpPr>
              <p:nvPr/>
            </p:nvGrpSpPr>
            <p:grpSpPr bwMode="auto">
              <a:xfrm>
                <a:off x="2174" y="0"/>
                <a:ext cx="734" cy="460"/>
                <a:chOff x="2174" y="0"/>
                <a:chExt cx="734" cy="460"/>
              </a:xfrm>
            </p:grpSpPr>
            <p:sp>
              <p:nvSpPr>
                <p:cNvPr id="42076" name="Rectangle 6"/>
                <p:cNvSpPr>
                  <a:spLocks noChangeArrowheads="1"/>
                </p:cNvSpPr>
                <p:nvPr/>
              </p:nvSpPr>
              <p:spPr bwMode="auto">
                <a:xfrm>
                  <a:off x="2217" y="0"/>
                  <a:ext cx="648" cy="460"/>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CPUB Cache</a:t>
                  </a:r>
                  <a:r>
                    <a:rPr lang="zh-CN" altLang="en-US" sz="1400">
                      <a:latin typeface="微软雅黑" pitchFamily="34" charset="-122"/>
                      <a:ea typeface="楷体_GB2312"/>
                      <a:cs typeface="楷体_GB2312"/>
                    </a:rPr>
                    <a:t>内容</a:t>
                  </a:r>
                </a:p>
                <a:p>
                  <a:pPr algn="just"/>
                  <a:endParaRPr lang="en-US" altLang="zh-CN" sz="1400">
                    <a:latin typeface="微软雅黑" pitchFamily="34" charset="-122"/>
                    <a:ea typeface="楷体_GB2312"/>
                    <a:cs typeface="楷体_GB2312"/>
                  </a:endParaRPr>
                </a:p>
              </p:txBody>
            </p:sp>
            <p:sp>
              <p:nvSpPr>
                <p:cNvPr id="42077" name="Rectangle 39"/>
                <p:cNvSpPr>
                  <a:spLocks noChangeArrowheads="1"/>
                </p:cNvSpPr>
                <p:nvPr/>
              </p:nvSpPr>
              <p:spPr bwMode="auto">
                <a:xfrm>
                  <a:off x="2174" y="0"/>
                  <a:ext cx="734" cy="460"/>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10" name="Group 42"/>
              <p:cNvGrpSpPr>
                <a:grpSpLocks/>
              </p:cNvGrpSpPr>
              <p:nvPr/>
            </p:nvGrpSpPr>
            <p:grpSpPr bwMode="auto">
              <a:xfrm>
                <a:off x="2908" y="0"/>
                <a:ext cx="734" cy="460"/>
                <a:chOff x="2908" y="0"/>
                <a:chExt cx="734" cy="460"/>
              </a:xfrm>
            </p:grpSpPr>
            <p:sp>
              <p:nvSpPr>
                <p:cNvPr id="42074" name="Rectangle 7"/>
                <p:cNvSpPr>
                  <a:spLocks noChangeArrowheads="1"/>
                </p:cNvSpPr>
                <p:nvPr/>
              </p:nvSpPr>
              <p:spPr bwMode="auto">
                <a:xfrm>
                  <a:off x="2951" y="0"/>
                  <a:ext cx="648" cy="460"/>
                </a:xfrm>
                <a:prstGeom prst="rect">
                  <a:avLst/>
                </a:prstGeom>
                <a:noFill/>
                <a:ln w="9525">
                  <a:noFill/>
                  <a:miter lim="800000"/>
                  <a:headEnd/>
                  <a:tailEnd/>
                </a:ln>
              </p:spPr>
              <p:txBody>
                <a:bodyPr/>
                <a:lstStyle/>
                <a:p>
                  <a:pPr algn="just" eaLnBrk="1" hangingPunct="1"/>
                  <a:r>
                    <a:rPr lang="zh-CN" altLang="en-US" sz="1400">
                      <a:latin typeface="微软雅黑" pitchFamily="34" charset="-122"/>
                      <a:ea typeface="楷体_GB2312"/>
                      <a:cs typeface="楷体_GB2312"/>
                    </a:rPr>
                    <a:t>主存</a:t>
                  </a:r>
                  <a:r>
                    <a:rPr lang="en-US" altLang="zh-CN" sz="1400">
                      <a:latin typeface="微软雅黑" pitchFamily="34" charset="-122"/>
                      <a:ea typeface="楷体_GB2312"/>
                      <a:cs typeface="楷体_GB2312"/>
                    </a:rPr>
                    <a:t>X</a:t>
                  </a:r>
                  <a:r>
                    <a:rPr lang="zh-CN" altLang="en-US" sz="1400">
                      <a:latin typeface="微软雅黑" pitchFamily="34" charset="-122"/>
                      <a:ea typeface="楷体_GB2312"/>
                      <a:cs typeface="楷体_GB2312"/>
                    </a:rPr>
                    <a:t>单元内容</a:t>
                  </a:r>
                </a:p>
                <a:p>
                  <a:pPr algn="just"/>
                  <a:endParaRPr lang="en-US" altLang="zh-CN" sz="1400">
                    <a:latin typeface="微软雅黑" pitchFamily="34" charset="-122"/>
                    <a:ea typeface="楷体_GB2312"/>
                    <a:cs typeface="楷体_GB2312"/>
                  </a:endParaRPr>
                </a:p>
              </p:txBody>
            </p:sp>
            <p:sp>
              <p:nvSpPr>
                <p:cNvPr id="42075" name="Rectangle 41"/>
                <p:cNvSpPr>
                  <a:spLocks noChangeArrowheads="1"/>
                </p:cNvSpPr>
                <p:nvPr/>
              </p:nvSpPr>
              <p:spPr bwMode="auto">
                <a:xfrm>
                  <a:off x="2908" y="0"/>
                  <a:ext cx="734" cy="460"/>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11" name="Group 44"/>
              <p:cNvGrpSpPr>
                <a:grpSpLocks/>
              </p:cNvGrpSpPr>
              <p:nvPr/>
            </p:nvGrpSpPr>
            <p:grpSpPr bwMode="auto">
              <a:xfrm>
                <a:off x="0" y="460"/>
                <a:ext cx="768" cy="384"/>
                <a:chOff x="0" y="460"/>
                <a:chExt cx="768" cy="384"/>
              </a:xfrm>
            </p:grpSpPr>
            <p:sp>
              <p:nvSpPr>
                <p:cNvPr id="42072" name="Rectangle 8"/>
                <p:cNvSpPr>
                  <a:spLocks noChangeArrowheads="1"/>
                </p:cNvSpPr>
                <p:nvPr/>
              </p:nvSpPr>
              <p:spPr bwMode="auto">
                <a:xfrm>
                  <a:off x="43" y="460"/>
                  <a:ext cx="682"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a:t>
                  </a:r>
                </a:p>
                <a:p>
                  <a:pPr algn="just"/>
                  <a:endParaRPr lang="en-US" altLang="zh-CN" sz="1400">
                    <a:latin typeface="微软雅黑" pitchFamily="34" charset="-122"/>
                    <a:ea typeface="楷体_GB2312"/>
                    <a:cs typeface="楷体_GB2312"/>
                  </a:endParaRPr>
                </a:p>
              </p:txBody>
            </p:sp>
            <p:sp>
              <p:nvSpPr>
                <p:cNvPr id="42073" name="Rectangle 43"/>
                <p:cNvSpPr>
                  <a:spLocks noChangeArrowheads="1"/>
                </p:cNvSpPr>
                <p:nvPr/>
              </p:nvSpPr>
              <p:spPr bwMode="auto">
                <a:xfrm>
                  <a:off x="0" y="460"/>
                  <a:ext cx="768"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12" name="Group 46"/>
              <p:cNvGrpSpPr>
                <a:grpSpLocks/>
              </p:cNvGrpSpPr>
              <p:nvPr/>
            </p:nvGrpSpPr>
            <p:grpSpPr bwMode="auto">
              <a:xfrm>
                <a:off x="768" y="460"/>
                <a:ext cx="672" cy="384"/>
                <a:chOff x="768" y="460"/>
                <a:chExt cx="672" cy="384"/>
              </a:xfrm>
            </p:grpSpPr>
            <p:sp>
              <p:nvSpPr>
                <p:cNvPr id="42070" name="Rectangle 9"/>
                <p:cNvSpPr>
                  <a:spLocks noChangeArrowheads="1"/>
                </p:cNvSpPr>
                <p:nvPr/>
              </p:nvSpPr>
              <p:spPr bwMode="auto">
                <a:xfrm>
                  <a:off x="811" y="460"/>
                  <a:ext cx="586"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a:t>
                  </a:r>
                </a:p>
                <a:p>
                  <a:pPr algn="just"/>
                  <a:endParaRPr lang="en-US" altLang="zh-CN" sz="1400">
                    <a:latin typeface="微软雅黑" pitchFamily="34" charset="-122"/>
                    <a:ea typeface="楷体_GB2312"/>
                    <a:cs typeface="楷体_GB2312"/>
                  </a:endParaRPr>
                </a:p>
              </p:txBody>
            </p:sp>
            <p:sp>
              <p:nvSpPr>
                <p:cNvPr id="42071" name="Rectangle 45"/>
                <p:cNvSpPr>
                  <a:spLocks noChangeArrowheads="1"/>
                </p:cNvSpPr>
                <p:nvPr/>
              </p:nvSpPr>
              <p:spPr bwMode="auto">
                <a:xfrm>
                  <a:off x="768" y="460"/>
                  <a:ext cx="672"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13" name="Group 48"/>
              <p:cNvGrpSpPr>
                <a:grpSpLocks/>
              </p:cNvGrpSpPr>
              <p:nvPr/>
            </p:nvGrpSpPr>
            <p:grpSpPr bwMode="auto">
              <a:xfrm>
                <a:off x="1440" y="460"/>
                <a:ext cx="734" cy="384"/>
                <a:chOff x="1440" y="460"/>
                <a:chExt cx="734" cy="384"/>
              </a:xfrm>
            </p:grpSpPr>
            <p:sp>
              <p:nvSpPr>
                <p:cNvPr id="42068" name="Rectangle 10"/>
                <p:cNvSpPr>
                  <a:spLocks noChangeArrowheads="1"/>
                </p:cNvSpPr>
                <p:nvPr/>
              </p:nvSpPr>
              <p:spPr bwMode="auto">
                <a:xfrm>
                  <a:off x="1483" y="460"/>
                  <a:ext cx="648"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a:t>
                  </a:r>
                </a:p>
                <a:p>
                  <a:pPr algn="just"/>
                  <a:endParaRPr lang="en-US" altLang="zh-CN" sz="1400">
                    <a:latin typeface="微软雅黑" pitchFamily="34" charset="-122"/>
                    <a:ea typeface="楷体_GB2312"/>
                    <a:cs typeface="楷体_GB2312"/>
                  </a:endParaRPr>
                </a:p>
              </p:txBody>
            </p:sp>
            <p:sp>
              <p:nvSpPr>
                <p:cNvPr id="42069" name="Rectangle 47"/>
                <p:cNvSpPr>
                  <a:spLocks noChangeArrowheads="1"/>
                </p:cNvSpPr>
                <p:nvPr/>
              </p:nvSpPr>
              <p:spPr bwMode="auto">
                <a:xfrm>
                  <a:off x="1440" y="460"/>
                  <a:ext cx="734"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14" name="Group 50"/>
              <p:cNvGrpSpPr>
                <a:grpSpLocks/>
              </p:cNvGrpSpPr>
              <p:nvPr/>
            </p:nvGrpSpPr>
            <p:grpSpPr bwMode="auto">
              <a:xfrm>
                <a:off x="2174" y="460"/>
                <a:ext cx="734" cy="384"/>
                <a:chOff x="2174" y="460"/>
                <a:chExt cx="734" cy="384"/>
              </a:xfrm>
            </p:grpSpPr>
            <p:sp>
              <p:nvSpPr>
                <p:cNvPr id="42066" name="Rectangle 11"/>
                <p:cNvSpPr>
                  <a:spLocks noChangeArrowheads="1"/>
                </p:cNvSpPr>
                <p:nvPr/>
              </p:nvSpPr>
              <p:spPr bwMode="auto">
                <a:xfrm>
                  <a:off x="2217" y="460"/>
                  <a:ext cx="648"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a:t>
                  </a:r>
                </a:p>
                <a:p>
                  <a:pPr algn="just"/>
                  <a:endParaRPr lang="en-US" altLang="zh-CN" sz="1400">
                    <a:latin typeface="微软雅黑" pitchFamily="34" charset="-122"/>
                    <a:ea typeface="楷体_GB2312"/>
                    <a:cs typeface="楷体_GB2312"/>
                  </a:endParaRPr>
                </a:p>
              </p:txBody>
            </p:sp>
            <p:sp>
              <p:nvSpPr>
                <p:cNvPr id="42067" name="Rectangle 49"/>
                <p:cNvSpPr>
                  <a:spLocks noChangeArrowheads="1"/>
                </p:cNvSpPr>
                <p:nvPr/>
              </p:nvSpPr>
              <p:spPr bwMode="auto">
                <a:xfrm>
                  <a:off x="2174" y="460"/>
                  <a:ext cx="734"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15" name="Group 52"/>
              <p:cNvGrpSpPr>
                <a:grpSpLocks/>
              </p:cNvGrpSpPr>
              <p:nvPr/>
            </p:nvGrpSpPr>
            <p:grpSpPr bwMode="auto">
              <a:xfrm>
                <a:off x="2908" y="460"/>
                <a:ext cx="734" cy="384"/>
                <a:chOff x="2908" y="460"/>
                <a:chExt cx="734" cy="384"/>
              </a:xfrm>
            </p:grpSpPr>
            <p:sp>
              <p:nvSpPr>
                <p:cNvPr id="42064" name="Rectangle 12"/>
                <p:cNvSpPr>
                  <a:spLocks noChangeArrowheads="1"/>
                </p:cNvSpPr>
                <p:nvPr/>
              </p:nvSpPr>
              <p:spPr bwMode="auto">
                <a:xfrm>
                  <a:off x="2951" y="460"/>
                  <a:ext cx="648"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0</a:t>
                  </a:r>
                </a:p>
                <a:p>
                  <a:pPr algn="just"/>
                  <a:endParaRPr lang="en-US" altLang="zh-CN" sz="1400">
                    <a:latin typeface="微软雅黑" pitchFamily="34" charset="-122"/>
                    <a:ea typeface="楷体_GB2312"/>
                    <a:cs typeface="楷体_GB2312"/>
                  </a:endParaRPr>
                </a:p>
              </p:txBody>
            </p:sp>
            <p:sp>
              <p:nvSpPr>
                <p:cNvPr id="42065" name="Rectangle 51"/>
                <p:cNvSpPr>
                  <a:spLocks noChangeArrowheads="1"/>
                </p:cNvSpPr>
                <p:nvPr/>
              </p:nvSpPr>
              <p:spPr bwMode="auto">
                <a:xfrm>
                  <a:off x="2908" y="460"/>
                  <a:ext cx="734"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16" name="Group 54"/>
              <p:cNvGrpSpPr>
                <a:grpSpLocks/>
              </p:cNvGrpSpPr>
              <p:nvPr/>
            </p:nvGrpSpPr>
            <p:grpSpPr bwMode="auto">
              <a:xfrm>
                <a:off x="0" y="844"/>
                <a:ext cx="768" cy="384"/>
                <a:chOff x="0" y="844"/>
                <a:chExt cx="768" cy="384"/>
              </a:xfrm>
            </p:grpSpPr>
            <p:sp>
              <p:nvSpPr>
                <p:cNvPr id="42062" name="Rectangle 13"/>
                <p:cNvSpPr>
                  <a:spLocks noChangeArrowheads="1"/>
                </p:cNvSpPr>
                <p:nvPr/>
              </p:nvSpPr>
              <p:spPr bwMode="auto">
                <a:xfrm>
                  <a:off x="43" y="844"/>
                  <a:ext cx="682" cy="384"/>
                </a:xfrm>
                <a:prstGeom prst="rect">
                  <a:avLst/>
                </a:prstGeom>
                <a:noFill/>
                <a:ln w="9525">
                  <a:noFill/>
                  <a:miter lim="800000"/>
                  <a:headEnd/>
                  <a:tailEnd/>
                </a:ln>
              </p:spPr>
              <p:txBody>
                <a:bodyPr/>
                <a:lstStyle/>
                <a:p>
                  <a:pPr algn="just" eaLnBrk="1" hangingPunct="1"/>
                  <a:r>
                    <a:rPr lang="en-US" altLang="zh-CN" sz="1400" dirty="0">
                      <a:latin typeface="微软雅黑" pitchFamily="34" charset="-122"/>
                      <a:ea typeface="楷体_GB2312"/>
                      <a:cs typeface="楷体_GB2312"/>
                    </a:rPr>
                    <a:t> CPU A </a:t>
                  </a:r>
                  <a:r>
                    <a:rPr lang="zh-CN" altLang="en-US" sz="1400" dirty="0">
                      <a:latin typeface="微软雅黑" pitchFamily="34" charset="-122"/>
                      <a:ea typeface="楷体_GB2312"/>
                      <a:cs typeface="楷体_GB2312"/>
                    </a:rPr>
                    <a:t>读</a:t>
                  </a:r>
                  <a:r>
                    <a:rPr lang="en-US" altLang="zh-CN" sz="1400" dirty="0">
                      <a:latin typeface="微软雅黑" pitchFamily="34" charset="-122"/>
                      <a:ea typeface="楷体_GB2312"/>
                      <a:cs typeface="楷体_GB2312"/>
                    </a:rPr>
                    <a:t>X</a:t>
                  </a:r>
                </a:p>
                <a:p>
                  <a:pPr algn="just"/>
                  <a:endParaRPr lang="en-US" altLang="zh-CN" sz="1400" dirty="0">
                    <a:latin typeface="微软雅黑" pitchFamily="34" charset="-122"/>
                    <a:ea typeface="楷体_GB2312"/>
                    <a:cs typeface="楷体_GB2312"/>
                  </a:endParaRPr>
                </a:p>
              </p:txBody>
            </p:sp>
            <p:sp>
              <p:nvSpPr>
                <p:cNvPr id="42063" name="Rectangle 53"/>
                <p:cNvSpPr>
                  <a:spLocks noChangeArrowheads="1"/>
                </p:cNvSpPr>
                <p:nvPr/>
              </p:nvSpPr>
              <p:spPr bwMode="auto">
                <a:xfrm>
                  <a:off x="0" y="844"/>
                  <a:ext cx="768"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17" name="Group 56"/>
              <p:cNvGrpSpPr>
                <a:grpSpLocks/>
              </p:cNvGrpSpPr>
              <p:nvPr/>
            </p:nvGrpSpPr>
            <p:grpSpPr bwMode="auto">
              <a:xfrm>
                <a:off x="768" y="844"/>
                <a:ext cx="672" cy="384"/>
                <a:chOff x="768" y="844"/>
                <a:chExt cx="672" cy="384"/>
              </a:xfrm>
            </p:grpSpPr>
            <p:sp>
              <p:nvSpPr>
                <p:cNvPr id="42060" name="Rectangle 14"/>
                <p:cNvSpPr>
                  <a:spLocks noChangeArrowheads="1"/>
                </p:cNvSpPr>
                <p:nvPr/>
              </p:nvSpPr>
              <p:spPr bwMode="auto">
                <a:xfrm>
                  <a:off x="811" y="844"/>
                  <a:ext cx="586" cy="384"/>
                </a:xfrm>
                <a:prstGeom prst="rect">
                  <a:avLst/>
                </a:prstGeom>
                <a:noFill/>
                <a:ln w="9525">
                  <a:noFill/>
                  <a:miter lim="800000"/>
                  <a:headEnd/>
                  <a:tailEnd/>
                </a:ln>
              </p:spPr>
              <p:txBody>
                <a:bodyPr/>
                <a:lstStyle/>
                <a:p>
                  <a:pPr algn="just" eaLnBrk="1" hangingPunct="1"/>
                  <a:r>
                    <a:rPr lang="en-US" altLang="zh-CN" sz="1400" dirty="0" err="1">
                      <a:latin typeface="微软雅黑" pitchFamily="34" charset="-122"/>
                      <a:ea typeface="楷体_GB2312"/>
                      <a:cs typeface="楷体_GB2312"/>
                    </a:rPr>
                    <a:t>Cach</a:t>
                  </a:r>
                  <a:r>
                    <a:rPr lang="zh-CN" altLang="en-US" sz="1400" dirty="0">
                      <a:latin typeface="微软雅黑" pitchFamily="34" charset="-122"/>
                      <a:ea typeface="楷体_GB2312"/>
                      <a:cs typeface="楷体_GB2312"/>
                    </a:rPr>
                    <a:t>失效</a:t>
                  </a:r>
                </a:p>
                <a:p>
                  <a:pPr algn="just"/>
                  <a:endParaRPr lang="en-US" altLang="zh-CN" sz="1400" dirty="0">
                    <a:latin typeface="微软雅黑" pitchFamily="34" charset="-122"/>
                    <a:ea typeface="楷体_GB2312"/>
                    <a:cs typeface="楷体_GB2312"/>
                  </a:endParaRPr>
                </a:p>
              </p:txBody>
            </p:sp>
            <p:sp>
              <p:nvSpPr>
                <p:cNvPr id="42061" name="Rectangle 55"/>
                <p:cNvSpPr>
                  <a:spLocks noChangeArrowheads="1"/>
                </p:cNvSpPr>
                <p:nvPr/>
              </p:nvSpPr>
              <p:spPr bwMode="auto">
                <a:xfrm>
                  <a:off x="768" y="844"/>
                  <a:ext cx="672"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18" name="Group 58"/>
              <p:cNvGrpSpPr>
                <a:grpSpLocks/>
              </p:cNvGrpSpPr>
              <p:nvPr/>
            </p:nvGrpSpPr>
            <p:grpSpPr bwMode="auto">
              <a:xfrm>
                <a:off x="1440" y="844"/>
                <a:ext cx="734" cy="384"/>
                <a:chOff x="1440" y="844"/>
                <a:chExt cx="734" cy="384"/>
              </a:xfrm>
            </p:grpSpPr>
            <p:sp>
              <p:nvSpPr>
                <p:cNvPr id="42058" name="Rectangle 15"/>
                <p:cNvSpPr>
                  <a:spLocks noChangeArrowheads="1"/>
                </p:cNvSpPr>
                <p:nvPr/>
              </p:nvSpPr>
              <p:spPr bwMode="auto">
                <a:xfrm>
                  <a:off x="1483" y="844"/>
                  <a:ext cx="648"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0</a:t>
                  </a:r>
                </a:p>
                <a:p>
                  <a:pPr algn="just"/>
                  <a:endParaRPr lang="en-US" altLang="zh-CN" sz="1400">
                    <a:latin typeface="微软雅黑" pitchFamily="34" charset="-122"/>
                    <a:ea typeface="楷体_GB2312"/>
                    <a:cs typeface="楷体_GB2312"/>
                  </a:endParaRPr>
                </a:p>
              </p:txBody>
            </p:sp>
            <p:sp>
              <p:nvSpPr>
                <p:cNvPr id="42059" name="Rectangle 57"/>
                <p:cNvSpPr>
                  <a:spLocks noChangeArrowheads="1"/>
                </p:cNvSpPr>
                <p:nvPr/>
              </p:nvSpPr>
              <p:spPr bwMode="auto">
                <a:xfrm>
                  <a:off x="1440" y="844"/>
                  <a:ext cx="734"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19" name="Group 60"/>
              <p:cNvGrpSpPr>
                <a:grpSpLocks/>
              </p:cNvGrpSpPr>
              <p:nvPr/>
            </p:nvGrpSpPr>
            <p:grpSpPr bwMode="auto">
              <a:xfrm>
                <a:off x="2174" y="844"/>
                <a:ext cx="734" cy="384"/>
                <a:chOff x="2174" y="844"/>
                <a:chExt cx="734" cy="384"/>
              </a:xfrm>
            </p:grpSpPr>
            <p:sp>
              <p:nvSpPr>
                <p:cNvPr id="42056" name="Rectangle 16"/>
                <p:cNvSpPr>
                  <a:spLocks noChangeArrowheads="1"/>
                </p:cNvSpPr>
                <p:nvPr/>
              </p:nvSpPr>
              <p:spPr bwMode="auto">
                <a:xfrm>
                  <a:off x="2217" y="844"/>
                  <a:ext cx="648"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a:t>
                  </a:r>
                </a:p>
                <a:p>
                  <a:pPr algn="just"/>
                  <a:endParaRPr lang="en-US" altLang="zh-CN" sz="1400">
                    <a:latin typeface="微软雅黑" pitchFamily="34" charset="-122"/>
                    <a:ea typeface="楷体_GB2312"/>
                    <a:cs typeface="楷体_GB2312"/>
                  </a:endParaRPr>
                </a:p>
              </p:txBody>
            </p:sp>
            <p:sp>
              <p:nvSpPr>
                <p:cNvPr id="42057" name="Rectangle 59"/>
                <p:cNvSpPr>
                  <a:spLocks noChangeArrowheads="1"/>
                </p:cNvSpPr>
                <p:nvPr/>
              </p:nvSpPr>
              <p:spPr bwMode="auto">
                <a:xfrm>
                  <a:off x="2174" y="844"/>
                  <a:ext cx="734"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20" name="Group 62"/>
              <p:cNvGrpSpPr>
                <a:grpSpLocks/>
              </p:cNvGrpSpPr>
              <p:nvPr/>
            </p:nvGrpSpPr>
            <p:grpSpPr bwMode="auto">
              <a:xfrm>
                <a:off x="2908" y="844"/>
                <a:ext cx="734" cy="384"/>
                <a:chOff x="2908" y="844"/>
                <a:chExt cx="734" cy="384"/>
              </a:xfrm>
            </p:grpSpPr>
            <p:sp>
              <p:nvSpPr>
                <p:cNvPr id="42054" name="Rectangle 17"/>
                <p:cNvSpPr>
                  <a:spLocks noChangeArrowheads="1"/>
                </p:cNvSpPr>
                <p:nvPr/>
              </p:nvSpPr>
              <p:spPr bwMode="auto">
                <a:xfrm>
                  <a:off x="2951" y="844"/>
                  <a:ext cx="648"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0</a:t>
                  </a:r>
                </a:p>
                <a:p>
                  <a:pPr algn="just"/>
                  <a:endParaRPr lang="en-US" altLang="zh-CN" sz="1400">
                    <a:latin typeface="微软雅黑" pitchFamily="34" charset="-122"/>
                    <a:ea typeface="楷体_GB2312"/>
                    <a:cs typeface="楷体_GB2312"/>
                  </a:endParaRPr>
                </a:p>
              </p:txBody>
            </p:sp>
            <p:sp>
              <p:nvSpPr>
                <p:cNvPr id="42055" name="Rectangle 61"/>
                <p:cNvSpPr>
                  <a:spLocks noChangeArrowheads="1"/>
                </p:cNvSpPr>
                <p:nvPr/>
              </p:nvSpPr>
              <p:spPr bwMode="auto">
                <a:xfrm>
                  <a:off x="2908" y="844"/>
                  <a:ext cx="734"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21" name="Group 64"/>
              <p:cNvGrpSpPr>
                <a:grpSpLocks/>
              </p:cNvGrpSpPr>
              <p:nvPr/>
            </p:nvGrpSpPr>
            <p:grpSpPr bwMode="auto">
              <a:xfrm>
                <a:off x="0" y="1228"/>
                <a:ext cx="768" cy="384"/>
                <a:chOff x="0" y="1228"/>
                <a:chExt cx="768" cy="384"/>
              </a:xfrm>
            </p:grpSpPr>
            <p:sp>
              <p:nvSpPr>
                <p:cNvPr id="42052" name="Rectangle 18"/>
                <p:cNvSpPr>
                  <a:spLocks noChangeArrowheads="1"/>
                </p:cNvSpPr>
                <p:nvPr/>
              </p:nvSpPr>
              <p:spPr bwMode="auto">
                <a:xfrm>
                  <a:off x="43" y="1228"/>
                  <a:ext cx="682" cy="384"/>
                </a:xfrm>
                <a:prstGeom prst="rect">
                  <a:avLst/>
                </a:prstGeom>
                <a:noFill/>
                <a:ln w="9525">
                  <a:noFill/>
                  <a:miter lim="800000"/>
                  <a:headEnd/>
                  <a:tailEnd/>
                </a:ln>
              </p:spPr>
              <p:txBody>
                <a:bodyPr/>
                <a:lstStyle/>
                <a:p>
                  <a:pPr algn="just" eaLnBrk="1" hangingPunct="1"/>
                  <a:r>
                    <a:rPr lang="en-US" altLang="zh-CN" sz="1400" dirty="0">
                      <a:latin typeface="微软雅黑" pitchFamily="34" charset="-122"/>
                      <a:ea typeface="楷体_GB2312"/>
                      <a:cs typeface="楷体_GB2312"/>
                    </a:rPr>
                    <a:t> CPU B </a:t>
                  </a:r>
                  <a:r>
                    <a:rPr lang="zh-CN" altLang="en-US" sz="1400" dirty="0">
                      <a:latin typeface="微软雅黑" pitchFamily="34" charset="-122"/>
                      <a:ea typeface="楷体_GB2312"/>
                      <a:cs typeface="楷体_GB2312"/>
                    </a:rPr>
                    <a:t>读</a:t>
                  </a:r>
                  <a:r>
                    <a:rPr lang="en-US" altLang="zh-CN" sz="1400" dirty="0">
                      <a:latin typeface="微软雅黑" pitchFamily="34" charset="-122"/>
                      <a:ea typeface="楷体_GB2312"/>
                      <a:cs typeface="楷体_GB2312"/>
                    </a:rPr>
                    <a:t>X</a:t>
                  </a:r>
                </a:p>
                <a:p>
                  <a:pPr algn="just"/>
                  <a:endParaRPr lang="en-US" altLang="zh-CN" sz="1400" dirty="0">
                    <a:latin typeface="微软雅黑" pitchFamily="34" charset="-122"/>
                    <a:ea typeface="楷体_GB2312"/>
                    <a:cs typeface="楷体_GB2312"/>
                  </a:endParaRPr>
                </a:p>
              </p:txBody>
            </p:sp>
            <p:sp>
              <p:nvSpPr>
                <p:cNvPr id="42053" name="Rectangle 63"/>
                <p:cNvSpPr>
                  <a:spLocks noChangeArrowheads="1"/>
                </p:cNvSpPr>
                <p:nvPr/>
              </p:nvSpPr>
              <p:spPr bwMode="auto">
                <a:xfrm>
                  <a:off x="0" y="1228"/>
                  <a:ext cx="768"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22" name="Group 66"/>
              <p:cNvGrpSpPr>
                <a:grpSpLocks/>
              </p:cNvGrpSpPr>
              <p:nvPr/>
            </p:nvGrpSpPr>
            <p:grpSpPr bwMode="auto">
              <a:xfrm>
                <a:off x="768" y="1228"/>
                <a:ext cx="672" cy="384"/>
                <a:chOff x="768" y="1228"/>
                <a:chExt cx="672" cy="384"/>
              </a:xfrm>
            </p:grpSpPr>
            <p:sp>
              <p:nvSpPr>
                <p:cNvPr id="42050" name="Rectangle 19"/>
                <p:cNvSpPr>
                  <a:spLocks noChangeArrowheads="1"/>
                </p:cNvSpPr>
                <p:nvPr/>
              </p:nvSpPr>
              <p:spPr bwMode="auto">
                <a:xfrm>
                  <a:off x="811" y="1228"/>
                  <a:ext cx="586" cy="384"/>
                </a:xfrm>
                <a:prstGeom prst="rect">
                  <a:avLst/>
                </a:prstGeom>
                <a:noFill/>
                <a:ln w="9525">
                  <a:noFill/>
                  <a:miter lim="800000"/>
                  <a:headEnd/>
                  <a:tailEnd/>
                </a:ln>
              </p:spPr>
              <p:txBody>
                <a:bodyPr/>
                <a:lstStyle/>
                <a:p>
                  <a:pPr algn="just" eaLnBrk="1" hangingPunct="1"/>
                  <a:r>
                    <a:rPr lang="en-US" altLang="zh-CN" sz="1400" dirty="0" err="1">
                      <a:latin typeface="微软雅黑" pitchFamily="34" charset="-122"/>
                      <a:ea typeface="楷体_GB2312"/>
                      <a:cs typeface="楷体_GB2312"/>
                    </a:rPr>
                    <a:t>Cach</a:t>
                  </a:r>
                  <a:r>
                    <a:rPr lang="zh-CN" altLang="en-US" sz="1400" dirty="0">
                      <a:latin typeface="微软雅黑" pitchFamily="34" charset="-122"/>
                      <a:ea typeface="楷体_GB2312"/>
                      <a:cs typeface="楷体_GB2312"/>
                    </a:rPr>
                    <a:t>失效</a:t>
                  </a:r>
                </a:p>
                <a:p>
                  <a:pPr algn="just"/>
                  <a:endParaRPr lang="en-US" altLang="zh-CN" sz="1400" dirty="0">
                    <a:latin typeface="微软雅黑" pitchFamily="34" charset="-122"/>
                    <a:ea typeface="楷体_GB2312"/>
                    <a:cs typeface="楷体_GB2312"/>
                  </a:endParaRPr>
                </a:p>
              </p:txBody>
            </p:sp>
            <p:sp>
              <p:nvSpPr>
                <p:cNvPr id="42051" name="Rectangle 65"/>
                <p:cNvSpPr>
                  <a:spLocks noChangeArrowheads="1"/>
                </p:cNvSpPr>
                <p:nvPr/>
              </p:nvSpPr>
              <p:spPr bwMode="auto">
                <a:xfrm>
                  <a:off x="768" y="1228"/>
                  <a:ext cx="672"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23" name="Group 68"/>
              <p:cNvGrpSpPr>
                <a:grpSpLocks/>
              </p:cNvGrpSpPr>
              <p:nvPr/>
            </p:nvGrpSpPr>
            <p:grpSpPr bwMode="auto">
              <a:xfrm>
                <a:off x="1440" y="1228"/>
                <a:ext cx="734" cy="384"/>
                <a:chOff x="1440" y="1228"/>
                <a:chExt cx="734" cy="384"/>
              </a:xfrm>
            </p:grpSpPr>
            <p:sp>
              <p:nvSpPr>
                <p:cNvPr id="42048" name="Rectangle 20"/>
                <p:cNvSpPr>
                  <a:spLocks noChangeArrowheads="1"/>
                </p:cNvSpPr>
                <p:nvPr/>
              </p:nvSpPr>
              <p:spPr bwMode="auto">
                <a:xfrm>
                  <a:off x="1483" y="1228"/>
                  <a:ext cx="648"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0</a:t>
                  </a:r>
                </a:p>
                <a:p>
                  <a:pPr algn="just"/>
                  <a:endParaRPr lang="en-US" altLang="zh-CN" sz="1400">
                    <a:latin typeface="微软雅黑" pitchFamily="34" charset="-122"/>
                    <a:ea typeface="楷体_GB2312"/>
                    <a:cs typeface="楷体_GB2312"/>
                  </a:endParaRPr>
                </a:p>
              </p:txBody>
            </p:sp>
            <p:sp>
              <p:nvSpPr>
                <p:cNvPr id="42049" name="Rectangle 67"/>
                <p:cNvSpPr>
                  <a:spLocks noChangeArrowheads="1"/>
                </p:cNvSpPr>
                <p:nvPr/>
              </p:nvSpPr>
              <p:spPr bwMode="auto">
                <a:xfrm>
                  <a:off x="1440" y="1228"/>
                  <a:ext cx="734"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24" name="Group 70"/>
              <p:cNvGrpSpPr>
                <a:grpSpLocks/>
              </p:cNvGrpSpPr>
              <p:nvPr/>
            </p:nvGrpSpPr>
            <p:grpSpPr bwMode="auto">
              <a:xfrm>
                <a:off x="2174" y="1228"/>
                <a:ext cx="734" cy="384"/>
                <a:chOff x="2174" y="1228"/>
                <a:chExt cx="734" cy="384"/>
              </a:xfrm>
            </p:grpSpPr>
            <p:sp>
              <p:nvSpPr>
                <p:cNvPr id="42046" name="Rectangle 21"/>
                <p:cNvSpPr>
                  <a:spLocks noChangeArrowheads="1"/>
                </p:cNvSpPr>
                <p:nvPr/>
              </p:nvSpPr>
              <p:spPr bwMode="auto">
                <a:xfrm>
                  <a:off x="2217" y="1228"/>
                  <a:ext cx="648"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0</a:t>
                  </a:r>
                </a:p>
                <a:p>
                  <a:pPr algn="just"/>
                  <a:endParaRPr lang="en-US" altLang="zh-CN" sz="1400">
                    <a:latin typeface="微软雅黑" pitchFamily="34" charset="-122"/>
                    <a:ea typeface="楷体_GB2312"/>
                    <a:cs typeface="楷体_GB2312"/>
                  </a:endParaRPr>
                </a:p>
              </p:txBody>
            </p:sp>
            <p:sp>
              <p:nvSpPr>
                <p:cNvPr id="42047" name="Rectangle 69"/>
                <p:cNvSpPr>
                  <a:spLocks noChangeArrowheads="1"/>
                </p:cNvSpPr>
                <p:nvPr/>
              </p:nvSpPr>
              <p:spPr bwMode="auto">
                <a:xfrm>
                  <a:off x="2174" y="1228"/>
                  <a:ext cx="734"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25" name="Group 72"/>
              <p:cNvGrpSpPr>
                <a:grpSpLocks/>
              </p:cNvGrpSpPr>
              <p:nvPr/>
            </p:nvGrpSpPr>
            <p:grpSpPr bwMode="auto">
              <a:xfrm>
                <a:off x="2908" y="1228"/>
                <a:ext cx="734" cy="384"/>
                <a:chOff x="2908" y="1228"/>
                <a:chExt cx="734" cy="384"/>
              </a:xfrm>
            </p:grpSpPr>
            <p:sp>
              <p:nvSpPr>
                <p:cNvPr id="42044" name="Rectangle 22"/>
                <p:cNvSpPr>
                  <a:spLocks noChangeArrowheads="1"/>
                </p:cNvSpPr>
                <p:nvPr/>
              </p:nvSpPr>
              <p:spPr bwMode="auto">
                <a:xfrm>
                  <a:off x="2951" y="1228"/>
                  <a:ext cx="648"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0</a:t>
                  </a:r>
                </a:p>
                <a:p>
                  <a:pPr algn="just"/>
                  <a:endParaRPr lang="en-US" altLang="zh-CN" sz="1400">
                    <a:latin typeface="微软雅黑" pitchFamily="34" charset="-122"/>
                    <a:ea typeface="楷体_GB2312"/>
                    <a:cs typeface="楷体_GB2312"/>
                  </a:endParaRPr>
                </a:p>
              </p:txBody>
            </p:sp>
            <p:sp>
              <p:nvSpPr>
                <p:cNvPr id="42045" name="Rectangle 71"/>
                <p:cNvSpPr>
                  <a:spLocks noChangeArrowheads="1"/>
                </p:cNvSpPr>
                <p:nvPr/>
              </p:nvSpPr>
              <p:spPr bwMode="auto">
                <a:xfrm>
                  <a:off x="2908" y="1228"/>
                  <a:ext cx="734"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26" name="Group 74"/>
              <p:cNvGrpSpPr>
                <a:grpSpLocks/>
              </p:cNvGrpSpPr>
              <p:nvPr/>
            </p:nvGrpSpPr>
            <p:grpSpPr bwMode="auto">
              <a:xfrm>
                <a:off x="0" y="1612"/>
                <a:ext cx="768" cy="460"/>
                <a:chOff x="0" y="1612"/>
                <a:chExt cx="768" cy="460"/>
              </a:xfrm>
            </p:grpSpPr>
            <p:sp>
              <p:nvSpPr>
                <p:cNvPr id="42042" name="Rectangle 23"/>
                <p:cNvSpPr>
                  <a:spLocks noChangeArrowheads="1"/>
                </p:cNvSpPr>
                <p:nvPr/>
              </p:nvSpPr>
              <p:spPr bwMode="auto">
                <a:xfrm>
                  <a:off x="43" y="1612"/>
                  <a:ext cx="682" cy="460"/>
                </a:xfrm>
                <a:prstGeom prst="rect">
                  <a:avLst/>
                </a:prstGeom>
                <a:noFill/>
                <a:ln w="9525">
                  <a:noFill/>
                  <a:miter lim="800000"/>
                  <a:headEnd/>
                  <a:tailEnd/>
                </a:ln>
              </p:spPr>
              <p:txBody>
                <a:bodyPr/>
                <a:lstStyle/>
                <a:p>
                  <a:pPr algn="just" eaLnBrk="1" hangingPunct="1"/>
                  <a:r>
                    <a:rPr lang="en-US" altLang="zh-CN" sz="1400" dirty="0">
                      <a:latin typeface="微软雅黑" pitchFamily="34" charset="-122"/>
                      <a:ea typeface="楷体_GB2312"/>
                      <a:cs typeface="楷体_GB2312"/>
                    </a:rPr>
                    <a:t>CPUA</a:t>
                  </a:r>
                  <a:r>
                    <a:rPr lang="zh-CN" altLang="en-US" sz="1400" dirty="0">
                      <a:latin typeface="微软雅黑" pitchFamily="34" charset="-122"/>
                      <a:ea typeface="楷体_GB2312"/>
                      <a:cs typeface="楷体_GB2312"/>
                    </a:rPr>
                    <a:t>将</a:t>
                  </a:r>
                  <a:r>
                    <a:rPr lang="en-US" altLang="zh-CN" sz="1400" dirty="0">
                      <a:latin typeface="微软雅黑" pitchFamily="34" charset="-122"/>
                      <a:ea typeface="楷体_GB2312"/>
                      <a:cs typeface="楷体_GB2312"/>
                    </a:rPr>
                    <a:t>X</a:t>
                  </a:r>
                  <a:r>
                    <a:rPr lang="zh-CN" altLang="en-US" sz="1400" dirty="0">
                      <a:latin typeface="微软雅黑" pitchFamily="34" charset="-122"/>
                      <a:ea typeface="楷体_GB2312"/>
                      <a:cs typeface="楷体_GB2312"/>
                    </a:rPr>
                    <a:t>单元写</a:t>
                  </a:r>
                  <a:r>
                    <a:rPr lang="en-US" altLang="zh-CN" sz="1400" dirty="0">
                      <a:latin typeface="微软雅黑" pitchFamily="34" charset="-122"/>
                      <a:ea typeface="楷体_GB2312"/>
                      <a:cs typeface="楷体_GB2312"/>
                    </a:rPr>
                    <a:t>1</a:t>
                  </a:r>
                </a:p>
                <a:p>
                  <a:pPr algn="just"/>
                  <a:endParaRPr lang="en-US" altLang="zh-CN" sz="1400" dirty="0">
                    <a:latin typeface="微软雅黑" pitchFamily="34" charset="-122"/>
                    <a:ea typeface="楷体_GB2312"/>
                    <a:cs typeface="楷体_GB2312"/>
                  </a:endParaRPr>
                </a:p>
              </p:txBody>
            </p:sp>
            <p:sp>
              <p:nvSpPr>
                <p:cNvPr id="42043" name="Rectangle 73"/>
                <p:cNvSpPr>
                  <a:spLocks noChangeArrowheads="1"/>
                </p:cNvSpPr>
                <p:nvPr/>
              </p:nvSpPr>
              <p:spPr bwMode="auto">
                <a:xfrm>
                  <a:off x="0" y="1612"/>
                  <a:ext cx="768" cy="460"/>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27" name="Group 76"/>
              <p:cNvGrpSpPr>
                <a:grpSpLocks/>
              </p:cNvGrpSpPr>
              <p:nvPr/>
            </p:nvGrpSpPr>
            <p:grpSpPr bwMode="auto">
              <a:xfrm>
                <a:off x="768" y="1612"/>
                <a:ext cx="672" cy="460"/>
                <a:chOff x="768" y="1612"/>
                <a:chExt cx="672" cy="460"/>
              </a:xfrm>
            </p:grpSpPr>
            <p:sp>
              <p:nvSpPr>
                <p:cNvPr id="42040" name="Rectangle 24"/>
                <p:cNvSpPr>
                  <a:spLocks noChangeArrowheads="1"/>
                </p:cNvSpPr>
                <p:nvPr/>
              </p:nvSpPr>
              <p:spPr bwMode="auto">
                <a:xfrm>
                  <a:off x="811" y="1612"/>
                  <a:ext cx="586" cy="460"/>
                </a:xfrm>
                <a:prstGeom prst="rect">
                  <a:avLst/>
                </a:prstGeom>
                <a:noFill/>
                <a:ln w="9525">
                  <a:noFill/>
                  <a:miter lim="800000"/>
                  <a:headEnd/>
                  <a:tailEnd/>
                </a:ln>
              </p:spPr>
              <p:txBody>
                <a:bodyPr/>
                <a:lstStyle/>
                <a:p>
                  <a:pPr algn="just" eaLnBrk="1" hangingPunct="1"/>
                  <a:r>
                    <a:rPr lang="zh-CN" altLang="en-US" sz="1400">
                      <a:latin typeface="微软雅黑" pitchFamily="34" charset="-122"/>
                      <a:ea typeface="楷体_GB2312"/>
                      <a:cs typeface="楷体_GB2312"/>
                    </a:rPr>
                    <a:t>广播写</a:t>
                  </a:r>
                  <a:r>
                    <a:rPr lang="en-US" altLang="zh-CN" sz="1400">
                      <a:latin typeface="微软雅黑" pitchFamily="34" charset="-122"/>
                      <a:ea typeface="楷体_GB2312"/>
                      <a:cs typeface="楷体_GB2312"/>
                    </a:rPr>
                    <a:t>X</a:t>
                  </a:r>
                  <a:r>
                    <a:rPr lang="zh-CN" altLang="en-US" sz="1400">
                      <a:latin typeface="微软雅黑" pitchFamily="34" charset="-122"/>
                      <a:ea typeface="楷体_GB2312"/>
                      <a:cs typeface="楷体_GB2312"/>
                    </a:rPr>
                    <a:t>单元</a:t>
                  </a:r>
                </a:p>
                <a:p>
                  <a:pPr algn="just"/>
                  <a:endParaRPr lang="en-US" altLang="zh-CN" sz="1400">
                    <a:latin typeface="微软雅黑" pitchFamily="34" charset="-122"/>
                    <a:ea typeface="楷体_GB2312"/>
                    <a:cs typeface="楷体_GB2312"/>
                  </a:endParaRPr>
                </a:p>
              </p:txBody>
            </p:sp>
            <p:sp>
              <p:nvSpPr>
                <p:cNvPr id="42041" name="Rectangle 75"/>
                <p:cNvSpPr>
                  <a:spLocks noChangeArrowheads="1"/>
                </p:cNvSpPr>
                <p:nvPr/>
              </p:nvSpPr>
              <p:spPr bwMode="auto">
                <a:xfrm>
                  <a:off x="768" y="1612"/>
                  <a:ext cx="672" cy="460"/>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28" name="Group 78"/>
              <p:cNvGrpSpPr>
                <a:grpSpLocks/>
              </p:cNvGrpSpPr>
              <p:nvPr/>
            </p:nvGrpSpPr>
            <p:grpSpPr bwMode="auto">
              <a:xfrm>
                <a:off x="1440" y="1612"/>
                <a:ext cx="734" cy="460"/>
                <a:chOff x="1440" y="1612"/>
                <a:chExt cx="734" cy="460"/>
              </a:xfrm>
            </p:grpSpPr>
            <p:sp>
              <p:nvSpPr>
                <p:cNvPr id="42038" name="Rectangle 25"/>
                <p:cNvSpPr>
                  <a:spLocks noChangeArrowheads="1"/>
                </p:cNvSpPr>
                <p:nvPr/>
              </p:nvSpPr>
              <p:spPr bwMode="auto">
                <a:xfrm>
                  <a:off x="1483" y="1612"/>
                  <a:ext cx="648" cy="460"/>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1</a:t>
                  </a:r>
                </a:p>
                <a:p>
                  <a:pPr algn="just"/>
                  <a:endParaRPr lang="en-US" altLang="zh-CN" sz="1400">
                    <a:latin typeface="微软雅黑" pitchFamily="34" charset="-122"/>
                    <a:ea typeface="楷体_GB2312"/>
                    <a:cs typeface="楷体_GB2312"/>
                  </a:endParaRPr>
                </a:p>
              </p:txBody>
            </p:sp>
            <p:sp>
              <p:nvSpPr>
                <p:cNvPr id="42039" name="Rectangle 77"/>
                <p:cNvSpPr>
                  <a:spLocks noChangeArrowheads="1"/>
                </p:cNvSpPr>
                <p:nvPr/>
              </p:nvSpPr>
              <p:spPr bwMode="auto">
                <a:xfrm>
                  <a:off x="1440" y="1612"/>
                  <a:ext cx="734" cy="460"/>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29" name="Group 80"/>
              <p:cNvGrpSpPr>
                <a:grpSpLocks/>
              </p:cNvGrpSpPr>
              <p:nvPr/>
            </p:nvGrpSpPr>
            <p:grpSpPr bwMode="auto">
              <a:xfrm>
                <a:off x="2174" y="1612"/>
                <a:ext cx="734" cy="460"/>
                <a:chOff x="2174" y="1612"/>
                <a:chExt cx="734" cy="460"/>
              </a:xfrm>
            </p:grpSpPr>
            <p:sp>
              <p:nvSpPr>
                <p:cNvPr id="42036" name="Rectangle 26"/>
                <p:cNvSpPr>
                  <a:spLocks noChangeArrowheads="1"/>
                </p:cNvSpPr>
                <p:nvPr/>
              </p:nvSpPr>
              <p:spPr bwMode="auto">
                <a:xfrm>
                  <a:off x="2217" y="1612"/>
                  <a:ext cx="648" cy="460"/>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1</a:t>
                  </a:r>
                </a:p>
                <a:p>
                  <a:pPr algn="just"/>
                  <a:endParaRPr lang="en-US" altLang="zh-CN" sz="1400">
                    <a:latin typeface="微软雅黑" pitchFamily="34" charset="-122"/>
                    <a:ea typeface="楷体_GB2312"/>
                    <a:cs typeface="楷体_GB2312"/>
                  </a:endParaRPr>
                </a:p>
              </p:txBody>
            </p:sp>
            <p:sp>
              <p:nvSpPr>
                <p:cNvPr id="42037" name="Rectangle 79"/>
                <p:cNvSpPr>
                  <a:spLocks noChangeArrowheads="1"/>
                </p:cNvSpPr>
                <p:nvPr/>
              </p:nvSpPr>
              <p:spPr bwMode="auto">
                <a:xfrm>
                  <a:off x="2174" y="1612"/>
                  <a:ext cx="734" cy="460"/>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30" name="Group 82"/>
              <p:cNvGrpSpPr>
                <a:grpSpLocks/>
              </p:cNvGrpSpPr>
              <p:nvPr/>
            </p:nvGrpSpPr>
            <p:grpSpPr bwMode="auto">
              <a:xfrm>
                <a:off x="2908" y="1612"/>
                <a:ext cx="734" cy="460"/>
                <a:chOff x="2908" y="1612"/>
                <a:chExt cx="734" cy="460"/>
              </a:xfrm>
            </p:grpSpPr>
            <p:sp>
              <p:nvSpPr>
                <p:cNvPr id="42034" name="Rectangle 27"/>
                <p:cNvSpPr>
                  <a:spLocks noChangeArrowheads="1"/>
                </p:cNvSpPr>
                <p:nvPr/>
              </p:nvSpPr>
              <p:spPr bwMode="auto">
                <a:xfrm>
                  <a:off x="2951" y="1612"/>
                  <a:ext cx="648" cy="460"/>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1</a:t>
                  </a:r>
                </a:p>
                <a:p>
                  <a:pPr algn="just"/>
                  <a:endParaRPr lang="en-US" altLang="zh-CN" sz="1400">
                    <a:latin typeface="微软雅黑" pitchFamily="34" charset="-122"/>
                    <a:ea typeface="楷体_GB2312"/>
                    <a:cs typeface="楷体_GB2312"/>
                  </a:endParaRPr>
                </a:p>
              </p:txBody>
            </p:sp>
            <p:sp>
              <p:nvSpPr>
                <p:cNvPr id="42035" name="Rectangle 81"/>
                <p:cNvSpPr>
                  <a:spLocks noChangeArrowheads="1"/>
                </p:cNvSpPr>
                <p:nvPr/>
              </p:nvSpPr>
              <p:spPr bwMode="auto">
                <a:xfrm>
                  <a:off x="2908" y="1612"/>
                  <a:ext cx="734" cy="460"/>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31" name="Group 84"/>
              <p:cNvGrpSpPr>
                <a:grpSpLocks/>
              </p:cNvGrpSpPr>
              <p:nvPr/>
            </p:nvGrpSpPr>
            <p:grpSpPr bwMode="auto">
              <a:xfrm>
                <a:off x="0" y="2072"/>
                <a:ext cx="768" cy="384"/>
                <a:chOff x="0" y="2072"/>
                <a:chExt cx="768" cy="384"/>
              </a:xfrm>
            </p:grpSpPr>
            <p:sp>
              <p:nvSpPr>
                <p:cNvPr id="42032" name="Rectangle 28"/>
                <p:cNvSpPr>
                  <a:spLocks noChangeArrowheads="1"/>
                </p:cNvSpPr>
                <p:nvPr/>
              </p:nvSpPr>
              <p:spPr bwMode="auto">
                <a:xfrm>
                  <a:off x="43" y="2072"/>
                  <a:ext cx="682"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CPU B </a:t>
                  </a:r>
                  <a:r>
                    <a:rPr lang="zh-CN" altLang="en-US" sz="1400">
                      <a:latin typeface="微软雅黑" pitchFamily="34" charset="-122"/>
                      <a:ea typeface="楷体_GB2312"/>
                      <a:cs typeface="楷体_GB2312"/>
                    </a:rPr>
                    <a:t>读</a:t>
                  </a:r>
                  <a:r>
                    <a:rPr lang="en-US" altLang="zh-CN" sz="1400">
                      <a:latin typeface="微软雅黑" pitchFamily="34" charset="-122"/>
                      <a:ea typeface="楷体_GB2312"/>
                      <a:cs typeface="楷体_GB2312"/>
                    </a:rPr>
                    <a:t>X</a:t>
                  </a:r>
                </a:p>
                <a:p>
                  <a:pPr algn="just"/>
                  <a:endParaRPr lang="en-US" altLang="zh-CN" sz="1400">
                    <a:latin typeface="微软雅黑" pitchFamily="34" charset="-122"/>
                    <a:ea typeface="楷体_GB2312"/>
                    <a:cs typeface="楷体_GB2312"/>
                  </a:endParaRPr>
                </a:p>
              </p:txBody>
            </p:sp>
            <p:sp>
              <p:nvSpPr>
                <p:cNvPr id="42033" name="Rectangle 83"/>
                <p:cNvSpPr>
                  <a:spLocks noChangeArrowheads="1"/>
                </p:cNvSpPr>
                <p:nvPr/>
              </p:nvSpPr>
              <p:spPr bwMode="auto">
                <a:xfrm>
                  <a:off x="0" y="2072"/>
                  <a:ext cx="768"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41984" name="Group 86"/>
              <p:cNvGrpSpPr>
                <a:grpSpLocks/>
              </p:cNvGrpSpPr>
              <p:nvPr/>
            </p:nvGrpSpPr>
            <p:grpSpPr bwMode="auto">
              <a:xfrm>
                <a:off x="768" y="2072"/>
                <a:ext cx="672" cy="384"/>
                <a:chOff x="768" y="2072"/>
                <a:chExt cx="672" cy="384"/>
              </a:xfrm>
            </p:grpSpPr>
            <p:sp>
              <p:nvSpPr>
                <p:cNvPr id="42030" name="Rectangle 29"/>
                <p:cNvSpPr>
                  <a:spLocks noChangeArrowheads="1"/>
                </p:cNvSpPr>
                <p:nvPr/>
              </p:nvSpPr>
              <p:spPr bwMode="auto">
                <a:xfrm>
                  <a:off x="811" y="2072"/>
                  <a:ext cx="586"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a:t>
                  </a:r>
                </a:p>
                <a:p>
                  <a:pPr algn="just"/>
                  <a:endParaRPr lang="en-US" altLang="zh-CN" sz="1400">
                    <a:latin typeface="微软雅黑" pitchFamily="34" charset="-122"/>
                    <a:ea typeface="楷体_GB2312"/>
                    <a:cs typeface="楷体_GB2312"/>
                  </a:endParaRPr>
                </a:p>
              </p:txBody>
            </p:sp>
            <p:sp>
              <p:nvSpPr>
                <p:cNvPr id="42031" name="Rectangle 85"/>
                <p:cNvSpPr>
                  <a:spLocks noChangeArrowheads="1"/>
                </p:cNvSpPr>
                <p:nvPr/>
              </p:nvSpPr>
              <p:spPr bwMode="auto">
                <a:xfrm>
                  <a:off x="768" y="2072"/>
                  <a:ext cx="672"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41985" name="Group 88"/>
              <p:cNvGrpSpPr>
                <a:grpSpLocks/>
              </p:cNvGrpSpPr>
              <p:nvPr/>
            </p:nvGrpSpPr>
            <p:grpSpPr bwMode="auto">
              <a:xfrm>
                <a:off x="1440" y="2072"/>
                <a:ext cx="734" cy="384"/>
                <a:chOff x="1440" y="2072"/>
                <a:chExt cx="734" cy="384"/>
              </a:xfrm>
            </p:grpSpPr>
            <p:sp>
              <p:nvSpPr>
                <p:cNvPr id="42028" name="Rectangle 30"/>
                <p:cNvSpPr>
                  <a:spLocks noChangeArrowheads="1"/>
                </p:cNvSpPr>
                <p:nvPr/>
              </p:nvSpPr>
              <p:spPr bwMode="auto">
                <a:xfrm>
                  <a:off x="1483" y="2072"/>
                  <a:ext cx="648"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1</a:t>
                  </a:r>
                </a:p>
                <a:p>
                  <a:pPr algn="just"/>
                  <a:endParaRPr lang="en-US" altLang="zh-CN" sz="1400">
                    <a:latin typeface="微软雅黑" pitchFamily="34" charset="-122"/>
                    <a:ea typeface="楷体_GB2312"/>
                    <a:cs typeface="楷体_GB2312"/>
                  </a:endParaRPr>
                </a:p>
              </p:txBody>
            </p:sp>
            <p:sp>
              <p:nvSpPr>
                <p:cNvPr id="42029" name="Rectangle 87"/>
                <p:cNvSpPr>
                  <a:spLocks noChangeArrowheads="1"/>
                </p:cNvSpPr>
                <p:nvPr/>
              </p:nvSpPr>
              <p:spPr bwMode="auto">
                <a:xfrm>
                  <a:off x="1440" y="2072"/>
                  <a:ext cx="734"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41988" name="Group 90"/>
              <p:cNvGrpSpPr>
                <a:grpSpLocks/>
              </p:cNvGrpSpPr>
              <p:nvPr/>
            </p:nvGrpSpPr>
            <p:grpSpPr bwMode="auto">
              <a:xfrm>
                <a:off x="2174" y="2072"/>
                <a:ext cx="734" cy="384"/>
                <a:chOff x="2174" y="2072"/>
                <a:chExt cx="734" cy="384"/>
              </a:xfrm>
            </p:grpSpPr>
            <p:sp>
              <p:nvSpPr>
                <p:cNvPr id="42026" name="Rectangle 31"/>
                <p:cNvSpPr>
                  <a:spLocks noChangeArrowheads="1"/>
                </p:cNvSpPr>
                <p:nvPr/>
              </p:nvSpPr>
              <p:spPr bwMode="auto">
                <a:xfrm>
                  <a:off x="2217" y="2072"/>
                  <a:ext cx="648"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1</a:t>
                  </a:r>
                </a:p>
                <a:p>
                  <a:pPr algn="just"/>
                  <a:endParaRPr lang="en-US" altLang="zh-CN" sz="1400">
                    <a:latin typeface="微软雅黑" pitchFamily="34" charset="-122"/>
                    <a:ea typeface="楷体_GB2312"/>
                    <a:cs typeface="楷体_GB2312"/>
                  </a:endParaRPr>
                </a:p>
              </p:txBody>
            </p:sp>
            <p:sp>
              <p:nvSpPr>
                <p:cNvPr id="42027" name="Rectangle 89"/>
                <p:cNvSpPr>
                  <a:spLocks noChangeArrowheads="1"/>
                </p:cNvSpPr>
                <p:nvPr/>
              </p:nvSpPr>
              <p:spPr bwMode="auto">
                <a:xfrm>
                  <a:off x="2174" y="2072"/>
                  <a:ext cx="734"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41989" name="Group 92"/>
              <p:cNvGrpSpPr>
                <a:grpSpLocks/>
              </p:cNvGrpSpPr>
              <p:nvPr/>
            </p:nvGrpSpPr>
            <p:grpSpPr bwMode="auto">
              <a:xfrm>
                <a:off x="2908" y="2072"/>
                <a:ext cx="734" cy="384"/>
                <a:chOff x="2908" y="2072"/>
                <a:chExt cx="734" cy="384"/>
              </a:xfrm>
            </p:grpSpPr>
            <p:sp>
              <p:nvSpPr>
                <p:cNvPr id="42024" name="Rectangle 32"/>
                <p:cNvSpPr>
                  <a:spLocks noChangeArrowheads="1"/>
                </p:cNvSpPr>
                <p:nvPr/>
              </p:nvSpPr>
              <p:spPr bwMode="auto">
                <a:xfrm>
                  <a:off x="2951" y="2072"/>
                  <a:ext cx="648"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1 </a:t>
                  </a:r>
                </a:p>
                <a:p>
                  <a:pPr algn="just"/>
                  <a:endParaRPr lang="en-US" altLang="zh-CN" sz="1400">
                    <a:latin typeface="微软雅黑" pitchFamily="34" charset="-122"/>
                    <a:ea typeface="楷体_GB2312"/>
                    <a:cs typeface="楷体_GB2312"/>
                  </a:endParaRPr>
                </a:p>
              </p:txBody>
            </p:sp>
            <p:sp>
              <p:nvSpPr>
                <p:cNvPr id="42025" name="Rectangle 91"/>
                <p:cNvSpPr>
                  <a:spLocks noChangeArrowheads="1"/>
                </p:cNvSpPr>
                <p:nvPr/>
              </p:nvSpPr>
              <p:spPr bwMode="auto">
                <a:xfrm>
                  <a:off x="2908" y="2072"/>
                  <a:ext cx="734"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sp>
          <p:nvSpPr>
            <p:cNvPr id="41993" name="Rectangle 94"/>
            <p:cNvSpPr>
              <a:spLocks noChangeArrowheads="1"/>
            </p:cNvSpPr>
            <p:nvPr/>
          </p:nvSpPr>
          <p:spPr bwMode="auto">
            <a:xfrm>
              <a:off x="-3" y="-3"/>
              <a:ext cx="3648" cy="2462"/>
            </a:xfrm>
            <a:prstGeom prst="rect">
              <a:avLst/>
            </a:prstGeom>
            <a:noFill/>
            <a:ln w="11112">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4"/>
          <p:cNvSpPr>
            <a:spLocks noGrp="1"/>
          </p:cNvSpPr>
          <p:nvPr>
            <p:ph type="title"/>
          </p:nvPr>
        </p:nvSpPr>
        <p:spPr/>
        <p:txBody>
          <a:bodyPr/>
          <a:lstStyle/>
          <a:p>
            <a:r>
              <a:rPr lang="zh-CN" altLang="en-US" smtClean="0"/>
              <a:t>写更新和写作废协议性能上的差别</a:t>
            </a:r>
          </a:p>
        </p:txBody>
      </p:sp>
      <p:sp>
        <p:nvSpPr>
          <p:cNvPr id="6" name="内容占位符 5"/>
          <p:cNvSpPr>
            <a:spLocks noGrp="1"/>
          </p:cNvSpPr>
          <p:nvPr>
            <p:ph idx="1"/>
          </p:nvPr>
        </p:nvSpPr>
        <p:spPr>
          <a:xfrm>
            <a:off x="539750" y="1235075"/>
            <a:ext cx="7886700" cy="4822825"/>
          </a:xfrm>
        </p:spPr>
        <p:txBody>
          <a:bodyPr>
            <a:normAutofit fontScale="85000" lnSpcReduction="20000"/>
          </a:bodyPr>
          <a:lstStyle/>
          <a:p>
            <a:pPr>
              <a:lnSpc>
                <a:spcPct val="110000"/>
              </a:lnSpc>
              <a:defRPr/>
            </a:pPr>
            <a:r>
              <a:rPr lang="zh-CN" altLang="en-US" dirty="0" smtClean="0"/>
              <a:t>对同一数据的多个写而中间无读操作的情况</a:t>
            </a:r>
            <a:r>
              <a:rPr lang="en-US" altLang="zh-CN" dirty="0" smtClean="0"/>
              <a:t>,</a:t>
            </a:r>
            <a:r>
              <a:rPr lang="zh-CN" altLang="en-US" dirty="0" smtClean="0"/>
              <a:t>写更新协议需进行多次写广播操作，而</a:t>
            </a:r>
            <a:r>
              <a:rPr lang="zh-CN" altLang="en-US" b="1" dirty="0" smtClean="0">
                <a:solidFill>
                  <a:srgbClr val="0036A2"/>
                </a:solidFill>
              </a:rPr>
              <a:t>在写作废协议下只需一次作废操作</a:t>
            </a:r>
          </a:p>
          <a:p>
            <a:pPr>
              <a:lnSpc>
                <a:spcPct val="110000"/>
              </a:lnSpc>
              <a:defRPr/>
            </a:pPr>
            <a:r>
              <a:rPr lang="zh-CN" altLang="en-US" dirty="0" smtClean="0"/>
              <a:t>对同一块中多个字进行写，写更新协议对每个字的写均要进行一次广播，而</a:t>
            </a:r>
            <a:r>
              <a:rPr lang="zh-CN" altLang="en-US" b="1" dirty="0" smtClean="0">
                <a:solidFill>
                  <a:srgbClr val="0036A2"/>
                </a:solidFill>
              </a:rPr>
              <a:t>在写作废协议下仅在对本块第一次写时进行作废操作</a:t>
            </a:r>
            <a:endParaRPr lang="zh-CN" altLang="en-US" dirty="0" smtClean="0"/>
          </a:p>
          <a:p>
            <a:pPr>
              <a:lnSpc>
                <a:spcPct val="110000"/>
              </a:lnSpc>
              <a:defRPr/>
            </a:pPr>
            <a:r>
              <a:rPr lang="zh-CN" altLang="en-US" dirty="0" smtClean="0"/>
              <a:t>一个处理器写到另一个处理器读 之间的延迟通常在写更新模式中较低。而</a:t>
            </a:r>
            <a:r>
              <a:rPr lang="zh-CN" altLang="en-US" b="1" dirty="0" smtClean="0">
                <a:solidFill>
                  <a:srgbClr val="FF0000"/>
                </a:solidFill>
              </a:rPr>
              <a:t>在写作废协议中，需要读一个新的拷贝</a:t>
            </a:r>
            <a:endParaRPr lang="zh-CN" altLang="en-US" dirty="0" smtClean="0"/>
          </a:p>
          <a:p>
            <a:pPr marL="0" indent="0">
              <a:lnSpc>
                <a:spcPct val="110000"/>
              </a:lnSpc>
              <a:buFont typeface="Arial" pitchFamily="34" charset="0"/>
              <a:buNone/>
              <a:defRPr/>
            </a:pPr>
            <a:r>
              <a:rPr lang="zh-CN" altLang="en-US" dirty="0" smtClean="0"/>
              <a:t>在基于总线的多处理机中，</a:t>
            </a:r>
            <a:r>
              <a:rPr lang="zh-CN" altLang="en-US" b="1" dirty="0" smtClean="0">
                <a:solidFill>
                  <a:srgbClr val="0036A2"/>
                </a:solidFill>
              </a:rPr>
              <a:t>写作废协议成为绝大</a:t>
            </a:r>
          </a:p>
          <a:p>
            <a:pPr marL="0" indent="0">
              <a:lnSpc>
                <a:spcPct val="110000"/>
              </a:lnSpc>
              <a:buFont typeface="Arial" pitchFamily="34" charset="0"/>
              <a:buNone/>
              <a:defRPr/>
            </a:pPr>
            <a:r>
              <a:rPr lang="zh-CN" altLang="en-US" b="1" dirty="0" smtClean="0">
                <a:solidFill>
                  <a:srgbClr val="0036A2"/>
                </a:solidFill>
              </a:rPr>
              <a:t>多数系统设计的选择</a:t>
            </a:r>
            <a:r>
              <a:rPr lang="zh-CN" altLang="en-US" dirty="0" smtClean="0"/>
              <a:t>。</a:t>
            </a:r>
            <a:endParaRPr lang="zh-CN" altLang="en-US" dirty="0"/>
          </a:p>
        </p:txBody>
      </p:sp>
      <p:sp>
        <p:nvSpPr>
          <p:cNvPr id="2" name="日期占位符 1"/>
          <p:cNvSpPr>
            <a:spLocks noGrp="1"/>
          </p:cNvSpPr>
          <p:nvPr>
            <p:ph type="dt" sz="quarter" idx="10"/>
          </p:nvPr>
        </p:nvSpPr>
        <p:spPr/>
        <p:txBody>
          <a:bodyPr/>
          <a:lstStyle/>
          <a:p>
            <a:pPr>
              <a:defRPr/>
            </a:pPr>
            <a:fld id="{573612E5-CEAA-427B-BF35-5180D48CB1ED}" type="datetime1">
              <a:rPr lang="zh-CN" altLang="en-US"/>
              <a:pPr>
                <a:defRPr/>
              </a:pPr>
              <a:t>2020/5/6</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sp>
        <p:nvSpPr>
          <p:cNvPr id="44038" name="灯片编号占位符 3"/>
          <p:cNvSpPr>
            <a:spLocks noGrp="1"/>
          </p:cNvSpPr>
          <p:nvPr>
            <p:ph type="sldNum" sz="quarter" idx="12"/>
          </p:nvPr>
        </p:nvSpPr>
        <p:spPr bwMode="auto">
          <a:noFill/>
          <a:ln>
            <a:miter lim="800000"/>
            <a:headEnd/>
            <a:tailEnd/>
          </a:ln>
        </p:spPr>
        <p:txBody>
          <a:bodyPr/>
          <a:lstStyle/>
          <a:p>
            <a:fld id="{AC3A0092-4572-44DE-816F-B056DA9EB789}" type="slidenum">
              <a:rPr lang="zh-CN" altLang="en-US"/>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smtClean="0"/>
              <a:t>4. </a:t>
            </a:r>
            <a:r>
              <a:rPr lang="zh-CN" altLang="en-US" smtClean="0"/>
              <a:t>监听协议的基本实现技术</a:t>
            </a:r>
          </a:p>
        </p:txBody>
      </p:sp>
      <p:sp>
        <p:nvSpPr>
          <p:cNvPr id="48131" name="内容占位符 2"/>
          <p:cNvSpPr>
            <a:spLocks noGrp="1"/>
          </p:cNvSpPr>
          <p:nvPr>
            <p:ph idx="1"/>
          </p:nvPr>
        </p:nvSpPr>
        <p:spPr/>
        <p:txBody>
          <a:bodyPr>
            <a:normAutofit fontScale="85000" lnSpcReduction="10000"/>
          </a:bodyPr>
          <a:lstStyle/>
          <a:p>
            <a:pPr>
              <a:lnSpc>
                <a:spcPct val="120000"/>
              </a:lnSpc>
            </a:pPr>
            <a:r>
              <a:rPr lang="zh-CN" altLang="en-US" dirty="0" smtClean="0"/>
              <a:t>小规模多处理机中实现写作废协议的关键利用总线进行作废操作</a:t>
            </a:r>
            <a:r>
              <a:rPr lang="en-US" altLang="zh-CN" dirty="0" smtClean="0"/>
              <a:t>,</a:t>
            </a:r>
            <a:r>
              <a:rPr lang="zh-CN" altLang="en-US" dirty="0" smtClean="0"/>
              <a:t>每个块的有效位使作废机制的实现较为容易。 </a:t>
            </a:r>
            <a:endParaRPr lang="en-US" altLang="zh-CN" dirty="0" smtClean="0"/>
          </a:p>
          <a:p>
            <a:pPr>
              <a:lnSpc>
                <a:spcPct val="120000"/>
              </a:lnSpc>
            </a:pPr>
            <a:r>
              <a:rPr lang="zh-CN" altLang="en-US" dirty="0" smtClean="0"/>
              <a:t>写直达</a:t>
            </a:r>
            <a:r>
              <a:rPr lang="en-US" altLang="zh-CN" dirty="0" smtClean="0"/>
              <a:t>Cache</a:t>
            </a:r>
            <a:r>
              <a:rPr lang="zh-CN" altLang="en-US" dirty="0" smtClean="0"/>
              <a:t>，因为所有写的数据同时被写回主存，则从主存中总可以取到最新的数据值。</a:t>
            </a:r>
            <a:endParaRPr lang="en-US" altLang="zh-CN" dirty="0" smtClean="0"/>
          </a:p>
          <a:p>
            <a:pPr>
              <a:lnSpc>
                <a:spcPct val="120000"/>
              </a:lnSpc>
            </a:pPr>
            <a:r>
              <a:rPr lang="zh-CN" altLang="en-US" dirty="0" smtClean="0"/>
              <a:t>对于写回</a:t>
            </a:r>
            <a:r>
              <a:rPr lang="en-US" altLang="zh-CN" dirty="0" smtClean="0"/>
              <a:t>Cache</a:t>
            </a:r>
            <a:r>
              <a:rPr lang="zh-CN" altLang="en-US" dirty="0" smtClean="0"/>
              <a:t>，得到数据的最新值会困难一些，因为最新值可能在某个</a:t>
            </a:r>
            <a:r>
              <a:rPr lang="en-US" altLang="zh-CN" dirty="0" smtClean="0"/>
              <a:t>Cache</a:t>
            </a:r>
            <a:r>
              <a:rPr lang="zh-CN" altLang="en-US" dirty="0" smtClean="0"/>
              <a:t>中，也可能在主存中。</a:t>
            </a:r>
            <a:endParaRPr lang="en-US" altLang="zh-CN" dirty="0" smtClean="0"/>
          </a:p>
          <a:p>
            <a:pPr>
              <a:lnSpc>
                <a:spcPct val="120000"/>
              </a:lnSpc>
            </a:pPr>
            <a:r>
              <a:rPr lang="zh-CN" altLang="en-US" dirty="0" smtClean="0"/>
              <a:t>在写回</a:t>
            </a:r>
            <a:r>
              <a:rPr lang="en-US" altLang="zh-CN" dirty="0" smtClean="0"/>
              <a:t>Cache</a:t>
            </a:r>
            <a:r>
              <a:rPr lang="zh-CN" altLang="en-US" dirty="0" smtClean="0"/>
              <a:t>条件下的实现技术</a:t>
            </a:r>
          </a:p>
          <a:p>
            <a:pPr lvl="1">
              <a:lnSpc>
                <a:spcPct val="120000"/>
              </a:lnSpc>
            </a:pPr>
            <a:r>
              <a:rPr lang="zh-CN" altLang="en-US" dirty="0" smtClean="0"/>
              <a:t>用</a:t>
            </a:r>
            <a:r>
              <a:rPr lang="en-US" altLang="zh-CN" dirty="0" smtClean="0">
                <a:solidFill>
                  <a:srgbClr val="0070C0"/>
                </a:solidFill>
              </a:rPr>
              <a:t>Cache</a:t>
            </a:r>
            <a:r>
              <a:rPr lang="zh-CN" altLang="en-US" dirty="0" smtClean="0">
                <a:solidFill>
                  <a:srgbClr val="0070C0"/>
                </a:solidFill>
              </a:rPr>
              <a:t>中块的标志位</a:t>
            </a:r>
            <a:r>
              <a:rPr lang="zh-CN" altLang="en-US" dirty="0" smtClean="0"/>
              <a:t>实现监听过程。</a:t>
            </a:r>
          </a:p>
          <a:p>
            <a:pPr lvl="1">
              <a:lnSpc>
                <a:spcPct val="120000"/>
              </a:lnSpc>
            </a:pPr>
            <a:r>
              <a:rPr lang="zh-CN" altLang="en-US" dirty="0" smtClean="0"/>
              <a:t>给每个</a:t>
            </a:r>
            <a:r>
              <a:rPr lang="en-US" altLang="zh-CN" dirty="0" smtClean="0"/>
              <a:t>Cache</a:t>
            </a:r>
            <a:r>
              <a:rPr lang="zh-CN" altLang="en-US" dirty="0" smtClean="0"/>
              <a:t>块加一个特殊的状态位说明它是否为共享。</a:t>
            </a:r>
          </a:p>
          <a:p>
            <a:pPr>
              <a:lnSpc>
                <a:spcPct val="120000"/>
              </a:lnSpc>
            </a:pPr>
            <a:endParaRPr lang="zh-CN" altLang="en-US" dirty="0" smtClean="0"/>
          </a:p>
          <a:p>
            <a:pPr>
              <a:lnSpc>
                <a:spcPct val="120000"/>
              </a:lnSpc>
            </a:pPr>
            <a:endParaRPr lang="zh-CN" altLang="en-US" dirty="0" smtClean="0"/>
          </a:p>
        </p:txBody>
      </p:sp>
      <p:sp>
        <p:nvSpPr>
          <p:cNvPr id="4" name="日期占位符 3"/>
          <p:cNvSpPr>
            <a:spLocks noGrp="1"/>
          </p:cNvSpPr>
          <p:nvPr>
            <p:ph type="dt" sz="quarter" idx="10"/>
          </p:nvPr>
        </p:nvSpPr>
        <p:spPr/>
        <p:txBody>
          <a:bodyPr/>
          <a:lstStyle/>
          <a:p>
            <a:fld id="{B7978470-5315-48CC-AEAE-25E9E02FD2F6}" type="datetime1">
              <a:rPr lang="zh-CN" altLang="en-US" smtClean="0"/>
              <a:pPr/>
              <a:t>2020/5/6</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48134" name="灯片编号占位符 1"/>
          <p:cNvSpPr>
            <a:spLocks noGrp="1"/>
          </p:cNvSpPr>
          <p:nvPr>
            <p:ph type="sldNum" sz="quarter" idx="12"/>
          </p:nvPr>
        </p:nvSpPr>
        <p:spPr/>
        <p:txBody>
          <a:bodyPr/>
          <a:lstStyle/>
          <a:p>
            <a:fld id="{54618A6B-450D-4B87-988F-16A042DA66B0}" type="slidenum">
              <a:rPr lang="zh-CN" altLang="en-US" smtClean="0"/>
              <a:pPr/>
              <a:t>33</a:t>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smtClean="0"/>
              <a:t>Shared Memory Multiprocessor</a:t>
            </a:r>
          </a:p>
        </p:txBody>
      </p:sp>
      <p:sp>
        <p:nvSpPr>
          <p:cNvPr id="49155" name="内容占位符 7"/>
          <p:cNvSpPr>
            <a:spLocks noGrp="1"/>
          </p:cNvSpPr>
          <p:nvPr>
            <p:ph idx="1"/>
          </p:nvPr>
        </p:nvSpPr>
        <p:spPr>
          <a:xfrm>
            <a:off x="628650" y="5522913"/>
            <a:ext cx="7886700" cy="398462"/>
          </a:xfrm>
        </p:spPr>
        <p:txBody>
          <a:bodyPr>
            <a:normAutofit fontScale="92500" lnSpcReduction="10000"/>
          </a:bodyPr>
          <a:lstStyle/>
          <a:p>
            <a:pPr marL="0" indent="0" algn="ctr">
              <a:buFont typeface="Arial" pitchFamily="34" charset="0"/>
              <a:buNone/>
            </a:pPr>
            <a:r>
              <a:rPr lang="zh-CN" altLang="en-US" sz="2400" smtClean="0"/>
              <a:t>利用监听机制来保持处理器看到的存储器的视图一致</a:t>
            </a:r>
            <a:endParaRPr lang="en-US" altLang="zh-CN" sz="2400" smtClean="0"/>
          </a:p>
          <a:p>
            <a:pPr marL="0" indent="0" algn="ctr">
              <a:buFont typeface="Arial" pitchFamily="34" charset="0"/>
              <a:buNone/>
            </a:pPr>
            <a:endParaRPr lang="zh-CN" altLang="en-US" sz="2400" smtClean="0"/>
          </a:p>
        </p:txBody>
      </p:sp>
      <p:sp>
        <p:nvSpPr>
          <p:cNvPr id="2" name="日期占位符 1"/>
          <p:cNvSpPr>
            <a:spLocks noGrp="1"/>
          </p:cNvSpPr>
          <p:nvPr>
            <p:ph type="dt" sz="quarter" idx="10"/>
          </p:nvPr>
        </p:nvSpPr>
        <p:spPr/>
        <p:txBody>
          <a:bodyPr/>
          <a:lstStyle/>
          <a:p>
            <a:pPr>
              <a:defRPr/>
            </a:pPr>
            <a:fld id="{9BBD9F02-7F2C-4E49-85E5-CB16B8973002}" type="datetime1">
              <a:rPr lang="zh-CN" altLang="en-US"/>
              <a:pPr>
                <a:defRPr/>
              </a:pPr>
              <a:t>2020/5/6</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sp>
        <p:nvSpPr>
          <p:cNvPr id="49158" name="Rectangle 3"/>
          <p:cNvSpPr>
            <a:spLocks noChangeArrowheads="1"/>
          </p:cNvSpPr>
          <p:nvPr/>
        </p:nvSpPr>
        <p:spPr bwMode="auto">
          <a:xfrm>
            <a:off x="1765300" y="2374900"/>
            <a:ext cx="736600" cy="660400"/>
          </a:xfrm>
          <a:prstGeom prst="rect">
            <a:avLst/>
          </a:prstGeom>
          <a:solidFill>
            <a:schemeClr val="bg1"/>
          </a:solidFill>
          <a:ln w="25400">
            <a:solidFill>
              <a:schemeClr val="accent1"/>
            </a:solidFill>
            <a:miter lim="800000"/>
            <a:headEnd/>
            <a:tailEnd/>
          </a:ln>
        </p:spPr>
        <p:txBody>
          <a:bodyPr wrap="none" anchor="ctr"/>
          <a:lstStyle/>
          <a:p>
            <a:pPr eaLnBrk="1" hangingPunct="1"/>
            <a:endParaRPr lang="en-US" altLang="zh-CN"/>
          </a:p>
        </p:txBody>
      </p:sp>
      <p:sp>
        <p:nvSpPr>
          <p:cNvPr id="49159" name="Rectangle 4"/>
          <p:cNvSpPr>
            <a:spLocks noChangeArrowheads="1"/>
          </p:cNvSpPr>
          <p:nvPr/>
        </p:nvSpPr>
        <p:spPr bwMode="auto">
          <a:xfrm>
            <a:off x="990600" y="5553075"/>
            <a:ext cx="7524750" cy="914400"/>
          </a:xfrm>
          <a:prstGeom prst="rect">
            <a:avLst/>
          </a:prstGeom>
          <a:noFill/>
          <a:ln w="9525">
            <a:noFill/>
            <a:miter lim="800000"/>
            <a:headEnd/>
            <a:tailEnd/>
          </a:ln>
        </p:spPr>
        <p:txBody>
          <a:bodyPr lIns="92075" tIns="46038" rIns="92075" bIns="46038"/>
          <a:lstStyle/>
          <a:p>
            <a:pPr marL="285750" indent="-285750" eaLnBrk="1" hangingPunct="1">
              <a:lnSpc>
                <a:spcPct val="90000"/>
              </a:lnSpc>
              <a:spcBef>
                <a:spcPct val="30000"/>
              </a:spcBef>
            </a:pPr>
            <a:r>
              <a:rPr lang="en-US" altLang="zh-CN" sz="2400"/>
              <a:t>   </a:t>
            </a:r>
          </a:p>
        </p:txBody>
      </p:sp>
      <p:sp>
        <p:nvSpPr>
          <p:cNvPr id="49160" name="Rectangle 5"/>
          <p:cNvSpPr>
            <a:spLocks noChangeArrowheads="1"/>
          </p:cNvSpPr>
          <p:nvPr/>
        </p:nvSpPr>
        <p:spPr bwMode="auto">
          <a:xfrm>
            <a:off x="1858963" y="2476500"/>
            <a:ext cx="569912" cy="457200"/>
          </a:xfrm>
          <a:prstGeom prst="rect">
            <a:avLst/>
          </a:prstGeom>
          <a:noFill/>
          <a:ln w="9525">
            <a:noFill/>
            <a:miter lim="800000"/>
            <a:headEnd/>
            <a:tailEnd/>
          </a:ln>
        </p:spPr>
        <p:txBody>
          <a:bodyPr wrap="none" lIns="92075" tIns="46038" rIns="92075" bIns="46038">
            <a:spAutoFit/>
          </a:bodyPr>
          <a:lstStyle/>
          <a:p>
            <a:pPr eaLnBrk="1" hangingPunct="1"/>
            <a:r>
              <a:rPr lang="en-US" altLang="zh-CN" sz="2400">
                <a:solidFill>
                  <a:srgbClr val="56127A"/>
                </a:solidFill>
                <a:latin typeface="Verdana" pitchFamily="34" charset="0"/>
              </a:rPr>
              <a:t>M</a:t>
            </a:r>
            <a:r>
              <a:rPr lang="en-US" altLang="zh-CN" sz="2400" baseline="-25000">
                <a:solidFill>
                  <a:srgbClr val="56127A"/>
                </a:solidFill>
                <a:latin typeface="Verdana" pitchFamily="34" charset="0"/>
              </a:rPr>
              <a:t>1</a:t>
            </a:r>
          </a:p>
        </p:txBody>
      </p:sp>
      <p:sp>
        <p:nvSpPr>
          <p:cNvPr id="49161" name="Rectangle 6"/>
          <p:cNvSpPr>
            <a:spLocks noChangeArrowheads="1"/>
          </p:cNvSpPr>
          <p:nvPr/>
        </p:nvSpPr>
        <p:spPr bwMode="auto">
          <a:xfrm>
            <a:off x="1765300" y="3365500"/>
            <a:ext cx="736600" cy="660400"/>
          </a:xfrm>
          <a:prstGeom prst="rect">
            <a:avLst/>
          </a:prstGeom>
          <a:solidFill>
            <a:schemeClr val="bg1"/>
          </a:solidFill>
          <a:ln w="25400">
            <a:solidFill>
              <a:schemeClr val="accent1"/>
            </a:solidFill>
            <a:miter lim="800000"/>
            <a:headEnd/>
            <a:tailEnd/>
          </a:ln>
        </p:spPr>
        <p:txBody>
          <a:bodyPr wrap="none" anchor="ctr"/>
          <a:lstStyle/>
          <a:p>
            <a:pPr eaLnBrk="1" hangingPunct="1"/>
            <a:endParaRPr lang="en-US" altLang="zh-CN"/>
          </a:p>
        </p:txBody>
      </p:sp>
      <p:sp>
        <p:nvSpPr>
          <p:cNvPr id="49162" name="Rectangle 7"/>
          <p:cNvSpPr>
            <a:spLocks noChangeArrowheads="1"/>
          </p:cNvSpPr>
          <p:nvPr/>
        </p:nvSpPr>
        <p:spPr bwMode="auto">
          <a:xfrm>
            <a:off x="1858963" y="3467100"/>
            <a:ext cx="569912" cy="457200"/>
          </a:xfrm>
          <a:prstGeom prst="rect">
            <a:avLst/>
          </a:prstGeom>
          <a:noFill/>
          <a:ln w="9525">
            <a:noFill/>
            <a:miter lim="800000"/>
            <a:headEnd/>
            <a:tailEnd/>
          </a:ln>
        </p:spPr>
        <p:txBody>
          <a:bodyPr wrap="none" lIns="92075" tIns="46038" rIns="92075" bIns="46038">
            <a:spAutoFit/>
          </a:bodyPr>
          <a:lstStyle/>
          <a:p>
            <a:pPr eaLnBrk="1" hangingPunct="1"/>
            <a:r>
              <a:rPr lang="en-US" altLang="zh-CN" sz="2400" dirty="0">
                <a:solidFill>
                  <a:srgbClr val="56127A"/>
                </a:solidFill>
                <a:latin typeface="Verdana" pitchFamily="34" charset="0"/>
              </a:rPr>
              <a:t>M</a:t>
            </a:r>
            <a:r>
              <a:rPr lang="en-US" altLang="zh-CN" sz="2400" baseline="-25000" dirty="0">
                <a:solidFill>
                  <a:srgbClr val="56127A"/>
                </a:solidFill>
                <a:latin typeface="Verdana" pitchFamily="34" charset="0"/>
              </a:rPr>
              <a:t>2</a:t>
            </a:r>
          </a:p>
        </p:txBody>
      </p:sp>
      <p:sp>
        <p:nvSpPr>
          <p:cNvPr id="49163" name="Rectangle 8"/>
          <p:cNvSpPr>
            <a:spLocks noChangeArrowheads="1"/>
          </p:cNvSpPr>
          <p:nvPr/>
        </p:nvSpPr>
        <p:spPr bwMode="auto">
          <a:xfrm>
            <a:off x="1765300" y="4356100"/>
            <a:ext cx="736600" cy="660400"/>
          </a:xfrm>
          <a:prstGeom prst="rect">
            <a:avLst/>
          </a:prstGeom>
          <a:solidFill>
            <a:schemeClr val="bg1"/>
          </a:solidFill>
          <a:ln w="25400">
            <a:solidFill>
              <a:schemeClr val="accent1"/>
            </a:solidFill>
            <a:miter lim="800000"/>
            <a:headEnd/>
            <a:tailEnd/>
          </a:ln>
        </p:spPr>
        <p:txBody>
          <a:bodyPr wrap="none" anchor="ctr"/>
          <a:lstStyle/>
          <a:p>
            <a:pPr eaLnBrk="1" hangingPunct="1"/>
            <a:endParaRPr lang="en-US" altLang="zh-CN"/>
          </a:p>
        </p:txBody>
      </p:sp>
      <p:sp>
        <p:nvSpPr>
          <p:cNvPr id="49164" name="Rectangle 9"/>
          <p:cNvSpPr>
            <a:spLocks noChangeArrowheads="1"/>
          </p:cNvSpPr>
          <p:nvPr/>
        </p:nvSpPr>
        <p:spPr bwMode="auto">
          <a:xfrm>
            <a:off x="1858963" y="4457700"/>
            <a:ext cx="569912" cy="457200"/>
          </a:xfrm>
          <a:prstGeom prst="rect">
            <a:avLst/>
          </a:prstGeom>
          <a:noFill/>
          <a:ln w="9525">
            <a:noFill/>
            <a:miter lim="800000"/>
            <a:headEnd/>
            <a:tailEnd/>
          </a:ln>
        </p:spPr>
        <p:txBody>
          <a:bodyPr wrap="none" lIns="92075" tIns="46038" rIns="92075" bIns="46038">
            <a:spAutoFit/>
          </a:bodyPr>
          <a:lstStyle/>
          <a:p>
            <a:pPr eaLnBrk="1" hangingPunct="1"/>
            <a:r>
              <a:rPr lang="en-US" altLang="zh-CN" sz="2400" dirty="0">
                <a:solidFill>
                  <a:srgbClr val="56127A"/>
                </a:solidFill>
                <a:latin typeface="Verdana" pitchFamily="34" charset="0"/>
              </a:rPr>
              <a:t>M</a:t>
            </a:r>
            <a:r>
              <a:rPr lang="en-US" altLang="zh-CN" sz="2400" baseline="-25000" dirty="0">
                <a:solidFill>
                  <a:srgbClr val="56127A"/>
                </a:solidFill>
                <a:latin typeface="Verdana" pitchFamily="34" charset="0"/>
              </a:rPr>
              <a:t>3</a:t>
            </a:r>
          </a:p>
        </p:txBody>
      </p:sp>
      <p:sp>
        <p:nvSpPr>
          <p:cNvPr id="49165" name="Rectangle 10"/>
          <p:cNvSpPr>
            <a:spLocks noChangeArrowheads="1"/>
          </p:cNvSpPr>
          <p:nvPr/>
        </p:nvSpPr>
        <p:spPr bwMode="auto">
          <a:xfrm>
            <a:off x="3289300" y="2374900"/>
            <a:ext cx="812800" cy="660400"/>
          </a:xfrm>
          <a:prstGeom prst="rect">
            <a:avLst/>
          </a:prstGeom>
          <a:solidFill>
            <a:schemeClr val="bg1"/>
          </a:solidFill>
          <a:ln w="25400">
            <a:solidFill>
              <a:schemeClr val="accent1"/>
            </a:solidFill>
            <a:miter lim="800000"/>
            <a:headEnd/>
            <a:tailEnd/>
          </a:ln>
        </p:spPr>
        <p:txBody>
          <a:bodyPr wrap="none" anchor="ctr"/>
          <a:lstStyle/>
          <a:p>
            <a:pPr eaLnBrk="1" hangingPunct="1"/>
            <a:endParaRPr lang="en-US" altLang="zh-CN"/>
          </a:p>
        </p:txBody>
      </p:sp>
      <p:sp>
        <p:nvSpPr>
          <p:cNvPr id="49166" name="Rectangle 11"/>
          <p:cNvSpPr>
            <a:spLocks noChangeArrowheads="1"/>
          </p:cNvSpPr>
          <p:nvPr/>
        </p:nvSpPr>
        <p:spPr bwMode="auto">
          <a:xfrm>
            <a:off x="3232150" y="2427288"/>
            <a:ext cx="944563" cy="581025"/>
          </a:xfrm>
          <a:prstGeom prst="rect">
            <a:avLst/>
          </a:prstGeom>
          <a:noFill/>
          <a:ln w="9525">
            <a:noFill/>
            <a:miter lim="800000"/>
            <a:headEnd/>
            <a:tailEnd/>
          </a:ln>
        </p:spPr>
        <p:txBody>
          <a:bodyPr wrap="none" lIns="92075" tIns="46038" rIns="92075" bIns="46038">
            <a:spAutoFit/>
          </a:bodyPr>
          <a:lstStyle/>
          <a:p>
            <a:pPr eaLnBrk="1" hangingPunct="1"/>
            <a:r>
              <a:rPr lang="en-US" altLang="zh-CN" dirty="0">
                <a:solidFill>
                  <a:srgbClr val="56127A"/>
                </a:solidFill>
                <a:latin typeface="Verdana" pitchFamily="34" charset="0"/>
              </a:rPr>
              <a:t>Snoopy</a:t>
            </a:r>
          </a:p>
          <a:p>
            <a:pPr eaLnBrk="1" hangingPunct="1"/>
            <a:r>
              <a:rPr lang="en-US" altLang="zh-CN" dirty="0">
                <a:solidFill>
                  <a:srgbClr val="56127A"/>
                </a:solidFill>
                <a:latin typeface="Verdana" pitchFamily="34" charset="0"/>
              </a:rPr>
              <a:t> Cache</a:t>
            </a:r>
          </a:p>
        </p:txBody>
      </p:sp>
      <p:sp>
        <p:nvSpPr>
          <p:cNvPr id="49167" name="Rectangle 12"/>
          <p:cNvSpPr>
            <a:spLocks noChangeArrowheads="1"/>
          </p:cNvSpPr>
          <p:nvPr/>
        </p:nvSpPr>
        <p:spPr bwMode="auto">
          <a:xfrm>
            <a:off x="3289300" y="3365500"/>
            <a:ext cx="812800" cy="660400"/>
          </a:xfrm>
          <a:prstGeom prst="rect">
            <a:avLst/>
          </a:prstGeom>
          <a:solidFill>
            <a:schemeClr val="bg1"/>
          </a:solidFill>
          <a:ln w="25400">
            <a:solidFill>
              <a:schemeClr val="accent1"/>
            </a:solidFill>
            <a:miter lim="800000"/>
            <a:headEnd/>
            <a:tailEnd/>
          </a:ln>
        </p:spPr>
        <p:txBody>
          <a:bodyPr wrap="none" anchor="ctr"/>
          <a:lstStyle/>
          <a:p>
            <a:pPr eaLnBrk="1" hangingPunct="1"/>
            <a:endParaRPr lang="en-US" altLang="zh-CN"/>
          </a:p>
        </p:txBody>
      </p:sp>
      <p:sp>
        <p:nvSpPr>
          <p:cNvPr id="49168" name="Rectangle 13"/>
          <p:cNvSpPr>
            <a:spLocks noChangeArrowheads="1"/>
          </p:cNvSpPr>
          <p:nvPr/>
        </p:nvSpPr>
        <p:spPr bwMode="auto">
          <a:xfrm>
            <a:off x="3289300" y="4356100"/>
            <a:ext cx="812800" cy="660400"/>
          </a:xfrm>
          <a:prstGeom prst="rect">
            <a:avLst/>
          </a:prstGeom>
          <a:solidFill>
            <a:schemeClr val="bg1"/>
          </a:solidFill>
          <a:ln w="25400">
            <a:solidFill>
              <a:schemeClr val="accent1"/>
            </a:solidFill>
            <a:miter lim="800000"/>
            <a:headEnd/>
            <a:tailEnd/>
          </a:ln>
        </p:spPr>
        <p:txBody>
          <a:bodyPr wrap="none" anchor="ctr"/>
          <a:lstStyle/>
          <a:p>
            <a:pPr eaLnBrk="1" hangingPunct="1"/>
            <a:endParaRPr lang="en-US" altLang="zh-CN"/>
          </a:p>
        </p:txBody>
      </p:sp>
      <p:sp>
        <p:nvSpPr>
          <p:cNvPr id="49169" name="Rectangle 14"/>
          <p:cNvSpPr>
            <a:spLocks noChangeArrowheads="1"/>
          </p:cNvSpPr>
          <p:nvPr/>
        </p:nvSpPr>
        <p:spPr bwMode="auto">
          <a:xfrm>
            <a:off x="5727700" y="2222500"/>
            <a:ext cx="1574800" cy="1422400"/>
          </a:xfrm>
          <a:prstGeom prst="rect">
            <a:avLst/>
          </a:prstGeom>
          <a:solidFill>
            <a:schemeClr val="bg1"/>
          </a:solidFill>
          <a:ln w="25400">
            <a:solidFill>
              <a:schemeClr val="accent1"/>
            </a:solidFill>
            <a:miter lim="800000"/>
            <a:headEnd/>
            <a:tailEnd/>
          </a:ln>
        </p:spPr>
        <p:txBody>
          <a:bodyPr wrap="none" anchor="ctr"/>
          <a:lstStyle/>
          <a:p>
            <a:pPr eaLnBrk="1" hangingPunct="1"/>
            <a:endParaRPr lang="en-US" altLang="zh-CN"/>
          </a:p>
        </p:txBody>
      </p:sp>
      <p:sp>
        <p:nvSpPr>
          <p:cNvPr id="49170" name="Rectangle 15"/>
          <p:cNvSpPr>
            <a:spLocks noChangeArrowheads="1"/>
          </p:cNvSpPr>
          <p:nvPr/>
        </p:nvSpPr>
        <p:spPr bwMode="auto">
          <a:xfrm>
            <a:off x="5956300" y="4051300"/>
            <a:ext cx="1041400" cy="1041400"/>
          </a:xfrm>
          <a:prstGeom prst="rect">
            <a:avLst/>
          </a:prstGeom>
          <a:solidFill>
            <a:schemeClr val="bg1"/>
          </a:solidFill>
          <a:ln w="25400">
            <a:solidFill>
              <a:schemeClr val="accent1"/>
            </a:solidFill>
            <a:miter lim="800000"/>
            <a:headEnd/>
            <a:tailEnd/>
          </a:ln>
        </p:spPr>
        <p:txBody>
          <a:bodyPr wrap="none" anchor="ctr"/>
          <a:lstStyle/>
          <a:p>
            <a:pPr eaLnBrk="1" hangingPunct="1"/>
            <a:endParaRPr lang="en-US" altLang="zh-CN"/>
          </a:p>
        </p:txBody>
      </p:sp>
      <p:sp>
        <p:nvSpPr>
          <p:cNvPr id="49171" name="Rectangle 16"/>
          <p:cNvSpPr>
            <a:spLocks noChangeArrowheads="1"/>
          </p:cNvSpPr>
          <p:nvPr/>
        </p:nvSpPr>
        <p:spPr bwMode="auto">
          <a:xfrm>
            <a:off x="6049963" y="4381500"/>
            <a:ext cx="884237" cy="457200"/>
          </a:xfrm>
          <a:prstGeom prst="rect">
            <a:avLst/>
          </a:prstGeom>
          <a:noFill/>
          <a:ln w="9525">
            <a:noFill/>
            <a:miter lim="800000"/>
            <a:headEnd/>
            <a:tailEnd/>
          </a:ln>
        </p:spPr>
        <p:txBody>
          <a:bodyPr wrap="none" lIns="92075" tIns="46038" rIns="92075" bIns="46038">
            <a:spAutoFit/>
          </a:bodyPr>
          <a:lstStyle/>
          <a:p>
            <a:pPr eaLnBrk="1" hangingPunct="1"/>
            <a:r>
              <a:rPr lang="en-US" altLang="zh-CN" sz="2400" dirty="0">
                <a:solidFill>
                  <a:srgbClr val="56127A"/>
                </a:solidFill>
                <a:latin typeface="Verdana" pitchFamily="34" charset="0"/>
              </a:rPr>
              <a:t>DMA</a:t>
            </a:r>
          </a:p>
        </p:txBody>
      </p:sp>
      <p:sp>
        <p:nvSpPr>
          <p:cNvPr id="49172" name="Rectangle 17"/>
          <p:cNvSpPr>
            <a:spLocks noChangeArrowheads="1"/>
          </p:cNvSpPr>
          <p:nvPr/>
        </p:nvSpPr>
        <p:spPr bwMode="auto">
          <a:xfrm>
            <a:off x="5821363" y="2552700"/>
            <a:ext cx="1522412" cy="822325"/>
          </a:xfrm>
          <a:prstGeom prst="rect">
            <a:avLst/>
          </a:prstGeom>
          <a:noFill/>
          <a:ln w="9525">
            <a:noFill/>
            <a:miter lim="800000"/>
            <a:headEnd/>
            <a:tailEnd/>
          </a:ln>
        </p:spPr>
        <p:txBody>
          <a:bodyPr wrap="none" lIns="92075" tIns="46038" rIns="92075" bIns="46038">
            <a:spAutoFit/>
          </a:bodyPr>
          <a:lstStyle/>
          <a:p>
            <a:pPr eaLnBrk="1" hangingPunct="1"/>
            <a:r>
              <a:rPr lang="en-US" altLang="zh-CN" sz="2400" dirty="0">
                <a:solidFill>
                  <a:srgbClr val="56127A"/>
                </a:solidFill>
                <a:latin typeface="Verdana" pitchFamily="34" charset="0"/>
              </a:rPr>
              <a:t>Physical</a:t>
            </a:r>
          </a:p>
          <a:p>
            <a:pPr eaLnBrk="1" hangingPunct="1"/>
            <a:r>
              <a:rPr lang="en-US" altLang="zh-CN" sz="2400" dirty="0">
                <a:solidFill>
                  <a:srgbClr val="56127A"/>
                </a:solidFill>
                <a:latin typeface="Verdana" pitchFamily="34" charset="0"/>
              </a:rPr>
              <a:t> Memory</a:t>
            </a:r>
          </a:p>
        </p:txBody>
      </p:sp>
      <p:sp>
        <p:nvSpPr>
          <p:cNvPr id="49173" name="Line 18"/>
          <p:cNvSpPr>
            <a:spLocks noChangeShapeType="1"/>
          </p:cNvSpPr>
          <p:nvPr/>
        </p:nvSpPr>
        <p:spPr bwMode="auto">
          <a:xfrm>
            <a:off x="2514600" y="2743200"/>
            <a:ext cx="762000" cy="0"/>
          </a:xfrm>
          <a:prstGeom prst="line">
            <a:avLst/>
          </a:prstGeom>
          <a:noFill/>
          <a:ln w="38100" cmpd="dbl">
            <a:solidFill>
              <a:schemeClr val="accent1"/>
            </a:solidFill>
            <a:round/>
            <a:headEnd type="stealth" w="med" len="lg"/>
            <a:tailEnd type="stealth" w="med" len="lg"/>
          </a:ln>
        </p:spPr>
        <p:txBody>
          <a:bodyPr wrap="none" anchor="ctr"/>
          <a:lstStyle/>
          <a:p>
            <a:endParaRPr lang="zh-CN" altLang="en-US"/>
          </a:p>
        </p:txBody>
      </p:sp>
      <p:sp>
        <p:nvSpPr>
          <p:cNvPr id="49174" name="Line 19"/>
          <p:cNvSpPr>
            <a:spLocks noChangeShapeType="1"/>
          </p:cNvSpPr>
          <p:nvPr/>
        </p:nvSpPr>
        <p:spPr bwMode="auto">
          <a:xfrm>
            <a:off x="2514600" y="3733800"/>
            <a:ext cx="762000" cy="0"/>
          </a:xfrm>
          <a:prstGeom prst="line">
            <a:avLst/>
          </a:prstGeom>
          <a:noFill/>
          <a:ln w="38100" cmpd="dbl">
            <a:solidFill>
              <a:schemeClr val="accent1"/>
            </a:solidFill>
            <a:round/>
            <a:headEnd type="stealth" w="med" len="lg"/>
            <a:tailEnd type="stealth" w="med" len="lg"/>
          </a:ln>
        </p:spPr>
        <p:txBody>
          <a:bodyPr wrap="none" anchor="ctr"/>
          <a:lstStyle/>
          <a:p>
            <a:endParaRPr lang="zh-CN" altLang="en-US"/>
          </a:p>
        </p:txBody>
      </p:sp>
      <p:sp>
        <p:nvSpPr>
          <p:cNvPr id="49175" name="Line 20"/>
          <p:cNvSpPr>
            <a:spLocks noChangeShapeType="1"/>
          </p:cNvSpPr>
          <p:nvPr/>
        </p:nvSpPr>
        <p:spPr bwMode="auto">
          <a:xfrm>
            <a:off x="2514600" y="4724400"/>
            <a:ext cx="762000" cy="0"/>
          </a:xfrm>
          <a:prstGeom prst="line">
            <a:avLst/>
          </a:prstGeom>
          <a:noFill/>
          <a:ln w="38100" cmpd="dbl">
            <a:solidFill>
              <a:schemeClr val="accent1"/>
            </a:solidFill>
            <a:round/>
            <a:headEnd type="stealth" w="med" len="lg"/>
            <a:tailEnd type="stealth" w="med" len="lg"/>
          </a:ln>
        </p:spPr>
        <p:txBody>
          <a:bodyPr wrap="none" anchor="ctr"/>
          <a:lstStyle/>
          <a:p>
            <a:endParaRPr lang="zh-CN" altLang="en-US"/>
          </a:p>
        </p:txBody>
      </p:sp>
      <p:sp>
        <p:nvSpPr>
          <p:cNvPr id="49176" name="Line 21"/>
          <p:cNvSpPr>
            <a:spLocks noChangeShapeType="1"/>
          </p:cNvSpPr>
          <p:nvPr/>
        </p:nvSpPr>
        <p:spPr bwMode="auto">
          <a:xfrm>
            <a:off x="4876800" y="1905000"/>
            <a:ext cx="0" cy="3352800"/>
          </a:xfrm>
          <a:prstGeom prst="line">
            <a:avLst/>
          </a:prstGeom>
          <a:noFill/>
          <a:ln w="38100" cmpd="dbl">
            <a:solidFill>
              <a:schemeClr val="accent1"/>
            </a:solidFill>
            <a:round/>
            <a:headEnd type="stealth" w="med" len="lg"/>
            <a:tailEnd type="stealth" w="med" len="lg"/>
          </a:ln>
        </p:spPr>
        <p:txBody>
          <a:bodyPr wrap="none" anchor="ctr"/>
          <a:lstStyle/>
          <a:p>
            <a:endParaRPr lang="zh-CN" altLang="en-US"/>
          </a:p>
        </p:txBody>
      </p:sp>
      <p:sp>
        <p:nvSpPr>
          <p:cNvPr id="49177" name="Line 22"/>
          <p:cNvSpPr>
            <a:spLocks noChangeShapeType="1"/>
          </p:cNvSpPr>
          <p:nvPr/>
        </p:nvSpPr>
        <p:spPr bwMode="auto">
          <a:xfrm>
            <a:off x="4114800" y="2743200"/>
            <a:ext cx="762000" cy="0"/>
          </a:xfrm>
          <a:prstGeom prst="line">
            <a:avLst/>
          </a:prstGeom>
          <a:noFill/>
          <a:ln w="38100" cmpd="dbl">
            <a:solidFill>
              <a:schemeClr val="accent1"/>
            </a:solidFill>
            <a:round/>
            <a:headEnd type="stealth" w="med" len="lg"/>
            <a:tailEnd type="stealth" w="med" len="lg"/>
          </a:ln>
        </p:spPr>
        <p:txBody>
          <a:bodyPr wrap="none" anchor="ctr"/>
          <a:lstStyle/>
          <a:p>
            <a:endParaRPr lang="zh-CN" altLang="en-US"/>
          </a:p>
        </p:txBody>
      </p:sp>
      <p:sp>
        <p:nvSpPr>
          <p:cNvPr id="49178" name="Line 23"/>
          <p:cNvSpPr>
            <a:spLocks noChangeShapeType="1"/>
          </p:cNvSpPr>
          <p:nvPr/>
        </p:nvSpPr>
        <p:spPr bwMode="auto">
          <a:xfrm>
            <a:off x="4114800" y="3733800"/>
            <a:ext cx="762000" cy="0"/>
          </a:xfrm>
          <a:prstGeom prst="line">
            <a:avLst/>
          </a:prstGeom>
          <a:noFill/>
          <a:ln w="38100" cmpd="dbl">
            <a:solidFill>
              <a:schemeClr val="accent1"/>
            </a:solidFill>
            <a:round/>
            <a:headEnd type="stealth" w="med" len="lg"/>
            <a:tailEnd type="stealth" w="med" len="lg"/>
          </a:ln>
        </p:spPr>
        <p:txBody>
          <a:bodyPr wrap="none" anchor="ctr"/>
          <a:lstStyle/>
          <a:p>
            <a:endParaRPr lang="zh-CN" altLang="en-US"/>
          </a:p>
        </p:txBody>
      </p:sp>
      <p:sp>
        <p:nvSpPr>
          <p:cNvPr id="49179" name="Line 24"/>
          <p:cNvSpPr>
            <a:spLocks noChangeShapeType="1"/>
          </p:cNvSpPr>
          <p:nvPr/>
        </p:nvSpPr>
        <p:spPr bwMode="auto">
          <a:xfrm>
            <a:off x="4114800" y="4724400"/>
            <a:ext cx="762000" cy="0"/>
          </a:xfrm>
          <a:prstGeom prst="line">
            <a:avLst/>
          </a:prstGeom>
          <a:noFill/>
          <a:ln w="38100" cmpd="dbl">
            <a:solidFill>
              <a:schemeClr val="accent1"/>
            </a:solidFill>
            <a:round/>
            <a:headEnd type="stealth" w="med" len="lg"/>
            <a:tailEnd type="stealth" w="med" len="lg"/>
          </a:ln>
        </p:spPr>
        <p:txBody>
          <a:bodyPr wrap="none" anchor="ctr"/>
          <a:lstStyle/>
          <a:p>
            <a:endParaRPr lang="zh-CN" altLang="en-US"/>
          </a:p>
        </p:txBody>
      </p:sp>
      <p:sp>
        <p:nvSpPr>
          <p:cNvPr id="49180" name="Line 25"/>
          <p:cNvSpPr>
            <a:spLocks noChangeShapeType="1"/>
          </p:cNvSpPr>
          <p:nvPr/>
        </p:nvSpPr>
        <p:spPr bwMode="auto">
          <a:xfrm>
            <a:off x="4876800" y="4495800"/>
            <a:ext cx="1066800" cy="0"/>
          </a:xfrm>
          <a:prstGeom prst="line">
            <a:avLst/>
          </a:prstGeom>
          <a:noFill/>
          <a:ln w="38100" cmpd="dbl">
            <a:solidFill>
              <a:schemeClr val="accent1"/>
            </a:solidFill>
            <a:round/>
            <a:headEnd type="stealth" w="med" len="lg"/>
            <a:tailEnd type="stealth" w="med" len="lg"/>
          </a:ln>
        </p:spPr>
        <p:txBody>
          <a:bodyPr wrap="none" anchor="ctr"/>
          <a:lstStyle/>
          <a:p>
            <a:endParaRPr lang="zh-CN" altLang="en-US"/>
          </a:p>
        </p:txBody>
      </p:sp>
      <p:sp>
        <p:nvSpPr>
          <p:cNvPr id="49181" name="Line 26"/>
          <p:cNvSpPr>
            <a:spLocks noChangeShapeType="1"/>
          </p:cNvSpPr>
          <p:nvPr/>
        </p:nvSpPr>
        <p:spPr bwMode="auto">
          <a:xfrm>
            <a:off x="4876800" y="2971800"/>
            <a:ext cx="838200" cy="0"/>
          </a:xfrm>
          <a:prstGeom prst="line">
            <a:avLst/>
          </a:prstGeom>
          <a:noFill/>
          <a:ln w="38100" cmpd="dbl">
            <a:solidFill>
              <a:schemeClr val="accent1"/>
            </a:solidFill>
            <a:round/>
            <a:headEnd type="stealth" w="med" len="lg"/>
            <a:tailEnd type="stealth" w="med" len="lg"/>
          </a:ln>
        </p:spPr>
        <p:txBody>
          <a:bodyPr wrap="none" anchor="ctr"/>
          <a:lstStyle/>
          <a:p>
            <a:endParaRPr lang="zh-CN" altLang="en-US"/>
          </a:p>
        </p:txBody>
      </p:sp>
      <p:sp>
        <p:nvSpPr>
          <p:cNvPr id="49182" name="Rectangle 27"/>
          <p:cNvSpPr>
            <a:spLocks noChangeArrowheads="1"/>
          </p:cNvSpPr>
          <p:nvPr/>
        </p:nvSpPr>
        <p:spPr bwMode="auto">
          <a:xfrm>
            <a:off x="4333875" y="1357313"/>
            <a:ext cx="1209675" cy="581025"/>
          </a:xfrm>
          <a:prstGeom prst="rect">
            <a:avLst/>
          </a:prstGeom>
          <a:noFill/>
          <a:ln w="9525">
            <a:noFill/>
            <a:miter lim="800000"/>
            <a:headEnd/>
            <a:tailEnd/>
          </a:ln>
        </p:spPr>
        <p:txBody>
          <a:bodyPr wrap="none" lIns="92075" tIns="46038" rIns="92075" bIns="46038">
            <a:spAutoFit/>
          </a:bodyPr>
          <a:lstStyle/>
          <a:p>
            <a:pPr eaLnBrk="1" hangingPunct="1">
              <a:lnSpc>
                <a:spcPct val="80000"/>
              </a:lnSpc>
            </a:pPr>
            <a:r>
              <a:rPr lang="en-US" altLang="zh-CN" sz="2000">
                <a:solidFill>
                  <a:srgbClr val="56127A"/>
                </a:solidFill>
                <a:latin typeface="Verdana" pitchFamily="34" charset="0"/>
              </a:rPr>
              <a:t>Memory</a:t>
            </a:r>
          </a:p>
          <a:p>
            <a:pPr eaLnBrk="1" hangingPunct="1">
              <a:lnSpc>
                <a:spcPct val="80000"/>
              </a:lnSpc>
            </a:pPr>
            <a:r>
              <a:rPr lang="en-US" altLang="zh-CN" sz="2000">
                <a:solidFill>
                  <a:srgbClr val="56127A"/>
                </a:solidFill>
                <a:latin typeface="Verdana" pitchFamily="34" charset="0"/>
              </a:rPr>
              <a:t>   Bus</a:t>
            </a:r>
          </a:p>
        </p:txBody>
      </p:sp>
      <p:sp>
        <p:nvSpPr>
          <p:cNvPr id="49183" name="Rectangle 28"/>
          <p:cNvSpPr>
            <a:spLocks noChangeArrowheads="1"/>
          </p:cNvSpPr>
          <p:nvPr/>
        </p:nvSpPr>
        <p:spPr bwMode="auto">
          <a:xfrm>
            <a:off x="3222625" y="3417888"/>
            <a:ext cx="944563" cy="581025"/>
          </a:xfrm>
          <a:prstGeom prst="rect">
            <a:avLst/>
          </a:prstGeom>
          <a:noFill/>
          <a:ln w="9525">
            <a:noFill/>
            <a:miter lim="800000"/>
            <a:headEnd/>
            <a:tailEnd/>
          </a:ln>
        </p:spPr>
        <p:txBody>
          <a:bodyPr wrap="none" lIns="92075" tIns="46038" rIns="92075" bIns="46038">
            <a:spAutoFit/>
          </a:bodyPr>
          <a:lstStyle/>
          <a:p>
            <a:pPr eaLnBrk="1" hangingPunct="1"/>
            <a:r>
              <a:rPr lang="en-US" altLang="zh-CN" dirty="0">
                <a:solidFill>
                  <a:srgbClr val="56127A"/>
                </a:solidFill>
                <a:latin typeface="Verdana" pitchFamily="34" charset="0"/>
              </a:rPr>
              <a:t>Snoopy</a:t>
            </a:r>
          </a:p>
          <a:p>
            <a:pPr eaLnBrk="1" hangingPunct="1"/>
            <a:r>
              <a:rPr lang="en-US" altLang="zh-CN" dirty="0">
                <a:solidFill>
                  <a:srgbClr val="56127A"/>
                </a:solidFill>
                <a:latin typeface="Verdana" pitchFamily="34" charset="0"/>
              </a:rPr>
              <a:t> Cache</a:t>
            </a:r>
          </a:p>
        </p:txBody>
      </p:sp>
      <p:sp>
        <p:nvSpPr>
          <p:cNvPr id="49184" name="Rectangle 29"/>
          <p:cNvSpPr>
            <a:spLocks noChangeArrowheads="1"/>
          </p:cNvSpPr>
          <p:nvPr/>
        </p:nvSpPr>
        <p:spPr bwMode="auto">
          <a:xfrm>
            <a:off x="3216275" y="4410075"/>
            <a:ext cx="944563" cy="581025"/>
          </a:xfrm>
          <a:prstGeom prst="rect">
            <a:avLst/>
          </a:prstGeom>
          <a:noFill/>
          <a:ln w="9525">
            <a:noFill/>
            <a:miter lim="800000"/>
            <a:headEnd/>
            <a:tailEnd/>
          </a:ln>
        </p:spPr>
        <p:txBody>
          <a:bodyPr wrap="none" lIns="92075" tIns="46038" rIns="92075" bIns="46038">
            <a:spAutoFit/>
          </a:bodyPr>
          <a:lstStyle/>
          <a:p>
            <a:pPr eaLnBrk="1" hangingPunct="1"/>
            <a:r>
              <a:rPr lang="en-US" altLang="zh-CN" dirty="0">
                <a:solidFill>
                  <a:srgbClr val="56127A"/>
                </a:solidFill>
                <a:latin typeface="Verdana" pitchFamily="34" charset="0"/>
              </a:rPr>
              <a:t>Snoopy</a:t>
            </a:r>
          </a:p>
          <a:p>
            <a:pPr eaLnBrk="1" hangingPunct="1"/>
            <a:r>
              <a:rPr lang="en-US" altLang="zh-CN" dirty="0">
                <a:solidFill>
                  <a:srgbClr val="56127A"/>
                </a:solidFill>
                <a:latin typeface="Verdana" pitchFamily="34" charset="0"/>
              </a:rPr>
              <a:t> Cache</a:t>
            </a:r>
          </a:p>
        </p:txBody>
      </p:sp>
      <p:sp>
        <p:nvSpPr>
          <p:cNvPr id="49185" name="Line 30"/>
          <p:cNvSpPr>
            <a:spLocks noChangeShapeType="1"/>
          </p:cNvSpPr>
          <p:nvPr/>
        </p:nvSpPr>
        <p:spPr bwMode="auto">
          <a:xfrm>
            <a:off x="7010400" y="4572000"/>
            <a:ext cx="457200" cy="0"/>
          </a:xfrm>
          <a:prstGeom prst="line">
            <a:avLst/>
          </a:prstGeom>
          <a:noFill/>
          <a:ln w="38100" cmpd="dbl">
            <a:solidFill>
              <a:schemeClr val="accent1"/>
            </a:solidFill>
            <a:round/>
            <a:headEnd type="none" w="sm" len="sm"/>
            <a:tailEnd type="none" w="sm" len="sm"/>
          </a:ln>
        </p:spPr>
        <p:txBody>
          <a:bodyPr wrap="none" anchor="ctr"/>
          <a:lstStyle/>
          <a:p>
            <a:endParaRPr lang="zh-CN" altLang="en-US"/>
          </a:p>
        </p:txBody>
      </p:sp>
      <p:sp>
        <p:nvSpPr>
          <p:cNvPr id="49186" name="Rectangle 31"/>
          <p:cNvSpPr>
            <a:spLocks noChangeArrowheads="1"/>
          </p:cNvSpPr>
          <p:nvPr/>
        </p:nvSpPr>
        <p:spPr bwMode="auto">
          <a:xfrm>
            <a:off x="7362825" y="4437063"/>
            <a:ext cx="1098550" cy="396875"/>
          </a:xfrm>
          <a:prstGeom prst="rect">
            <a:avLst/>
          </a:prstGeom>
          <a:noFill/>
          <a:ln w="9525">
            <a:noFill/>
            <a:miter lim="800000"/>
            <a:headEnd/>
            <a:tailEnd/>
          </a:ln>
        </p:spPr>
        <p:txBody>
          <a:bodyPr wrap="none" lIns="92075" tIns="46038" rIns="92075" bIns="46038">
            <a:spAutoFit/>
          </a:bodyPr>
          <a:lstStyle/>
          <a:p>
            <a:pPr eaLnBrk="1" hangingPunct="1"/>
            <a:r>
              <a:rPr lang="en-US" altLang="zh-CN" sz="2000">
                <a:solidFill>
                  <a:srgbClr val="56127A"/>
                </a:solidFill>
                <a:latin typeface="Verdana" pitchFamily="34" charset="0"/>
              </a:rPr>
              <a:t> DISKS</a:t>
            </a:r>
          </a:p>
        </p:txBody>
      </p:sp>
      <p:sp>
        <p:nvSpPr>
          <p:cNvPr id="49187" name="Oval 32"/>
          <p:cNvSpPr>
            <a:spLocks noChangeArrowheads="1"/>
          </p:cNvSpPr>
          <p:nvPr/>
        </p:nvSpPr>
        <p:spPr bwMode="auto">
          <a:xfrm>
            <a:off x="7480300" y="4889500"/>
            <a:ext cx="889000" cy="279400"/>
          </a:xfrm>
          <a:prstGeom prst="ellipse">
            <a:avLst/>
          </a:prstGeom>
          <a:solidFill>
            <a:schemeClr val="bg1"/>
          </a:solidFill>
          <a:ln w="25400">
            <a:solidFill>
              <a:schemeClr val="accent1"/>
            </a:solidFill>
            <a:round/>
            <a:headEnd/>
            <a:tailEnd/>
          </a:ln>
        </p:spPr>
        <p:txBody>
          <a:bodyPr wrap="none" anchor="ctr"/>
          <a:lstStyle/>
          <a:p>
            <a:pPr eaLnBrk="1" hangingPunct="1"/>
            <a:endParaRPr lang="en-US" altLang="zh-CN"/>
          </a:p>
        </p:txBody>
      </p:sp>
      <p:sp>
        <p:nvSpPr>
          <p:cNvPr id="49188" name="Oval 33"/>
          <p:cNvSpPr>
            <a:spLocks noChangeArrowheads="1"/>
          </p:cNvSpPr>
          <p:nvPr/>
        </p:nvSpPr>
        <p:spPr bwMode="auto">
          <a:xfrm>
            <a:off x="7480300" y="4051300"/>
            <a:ext cx="889000" cy="279400"/>
          </a:xfrm>
          <a:prstGeom prst="ellipse">
            <a:avLst/>
          </a:prstGeom>
          <a:solidFill>
            <a:schemeClr val="bg1"/>
          </a:solidFill>
          <a:ln w="25400">
            <a:solidFill>
              <a:schemeClr val="accent1"/>
            </a:solidFill>
            <a:round/>
            <a:headEnd/>
            <a:tailEnd/>
          </a:ln>
        </p:spPr>
        <p:txBody>
          <a:bodyPr wrap="none" anchor="ctr"/>
          <a:lstStyle/>
          <a:p>
            <a:pPr eaLnBrk="1" hangingPunct="1"/>
            <a:endParaRPr lang="en-US" altLang="zh-CN"/>
          </a:p>
        </p:txBody>
      </p:sp>
      <p:sp>
        <p:nvSpPr>
          <p:cNvPr id="49189" name="Line 34"/>
          <p:cNvSpPr>
            <a:spLocks noChangeShapeType="1"/>
          </p:cNvSpPr>
          <p:nvPr/>
        </p:nvSpPr>
        <p:spPr bwMode="auto">
          <a:xfrm>
            <a:off x="7467600" y="4191000"/>
            <a:ext cx="0" cy="838200"/>
          </a:xfrm>
          <a:prstGeom prst="line">
            <a:avLst/>
          </a:prstGeom>
          <a:noFill/>
          <a:ln w="25400">
            <a:solidFill>
              <a:schemeClr val="accent1"/>
            </a:solidFill>
            <a:round/>
            <a:headEnd type="none" w="sm" len="sm"/>
            <a:tailEnd type="none" w="sm" len="sm"/>
          </a:ln>
        </p:spPr>
        <p:txBody>
          <a:bodyPr wrap="none" anchor="ctr"/>
          <a:lstStyle/>
          <a:p>
            <a:endParaRPr lang="zh-CN" altLang="en-US"/>
          </a:p>
        </p:txBody>
      </p:sp>
      <p:sp>
        <p:nvSpPr>
          <p:cNvPr id="49190" name="Line 35"/>
          <p:cNvSpPr>
            <a:spLocks noChangeShapeType="1"/>
          </p:cNvSpPr>
          <p:nvPr/>
        </p:nvSpPr>
        <p:spPr bwMode="auto">
          <a:xfrm>
            <a:off x="8382000" y="4191000"/>
            <a:ext cx="0" cy="838200"/>
          </a:xfrm>
          <a:prstGeom prst="line">
            <a:avLst/>
          </a:prstGeom>
          <a:noFill/>
          <a:ln w="25400">
            <a:solidFill>
              <a:schemeClr val="accent1"/>
            </a:solidFill>
            <a:round/>
            <a:headEnd type="none" w="sm" len="sm"/>
            <a:tailEnd type="none" w="sm" len="sm"/>
          </a:ln>
        </p:spPr>
        <p:txBody>
          <a:bodyPr wrap="none" anchor="ctr"/>
          <a:lstStyle/>
          <a:p>
            <a:endParaRPr lang="zh-CN" altLang="en-US"/>
          </a:p>
        </p:txBody>
      </p:sp>
      <p:sp>
        <p:nvSpPr>
          <p:cNvPr id="49191" name="灯片编号占位符 3"/>
          <p:cNvSpPr>
            <a:spLocks noGrp="1"/>
          </p:cNvSpPr>
          <p:nvPr>
            <p:ph type="sldNum" sz="quarter" idx="12"/>
          </p:nvPr>
        </p:nvSpPr>
        <p:spPr bwMode="auto">
          <a:noFill/>
          <a:ln>
            <a:miter lim="800000"/>
            <a:headEnd/>
            <a:tailEnd/>
          </a:ln>
        </p:spPr>
        <p:txBody>
          <a:bodyPr/>
          <a:lstStyle/>
          <a:p>
            <a:fld id="{D3C2CE3D-2869-49A1-85FA-3D4ABFF369FB}" type="slidenum">
              <a:rPr lang="zh-CN" altLang="en-US"/>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smtClean="0"/>
              <a:t>Snoopy </a:t>
            </a:r>
            <a:r>
              <a:rPr lang="en-US" altLang="zh-CN" sz="3200" smtClean="0"/>
              <a:t>Cache-Coherence</a:t>
            </a:r>
            <a:r>
              <a:rPr lang="en-US" altLang="zh-CN" smtClean="0"/>
              <a:t> Protocols</a:t>
            </a:r>
          </a:p>
        </p:txBody>
      </p:sp>
      <p:sp>
        <p:nvSpPr>
          <p:cNvPr id="51203" name="Rectangle 3"/>
          <p:cNvSpPr>
            <a:spLocks noGrp="1" noChangeArrowheads="1"/>
          </p:cNvSpPr>
          <p:nvPr>
            <p:ph type="body" idx="1"/>
          </p:nvPr>
        </p:nvSpPr>
        <p:spPr>
          <a:xfrm>
            <a:off x="628650" y="3636963"/>
            <a:ext cx="7886700" cy="2540000"/>
          </a:xfrm>
        </p:spPr>
        <p:txBody>
          <a:bodyPr>
            <a:normAutofit lnSpcReduction="10000"/>
          </a:bodyPr>
          <a:lstStyle/>
          <a:p>
            <a:r>
              <a:rPr lang="zh-CN" altLang="en-US" sz="2400" dirty="0" smtClean="0"/>
              <a:t>总线作为广播的媒介</a:t>
            </a:r>
            <a:r>
              <a:rPr lang="en-US" altLang="zh-CN" sz="2400" dirty="0" smtClean="0"/>
              <a:t>&amp;Caches</a:t>
            </a:r>
            <a:r>
              <a:rPr lang="zh-CN" altLang="en-US" sz="2400" dirty="0" smtClean="0"/>
              <a:t>可知总线的行为</a:t>
            </a:r>
            <a:endParaRPr lang="en-US" altLang="zh-CN" sz="2400" dirty="0" smtClean="0"/>
          </a:p>
          <a:p>
            <a:pPr lvl="1"/>
            <a:r>
              <a:rPr lang="zh-CN" altLang="en-US" sz="2000" dirty="0" smtClean="0"/>
              <a:t>总线上的事务对所有</a:t>
            </a:r>
            <a:r>
              <a:rPr lang="en-US" altLang="zh-CN" sz="2000" dirty="0" smtClean="0"/>
              <a:t>Cache</a:t>
            </a:r>
            <a:r>
              <a:rPr lang="zh-CN" altLang="en-US" sz="2000" dirty="0" smtClean="0"/>
              <a:t>是可见的</a:t>
            </a:r>
            <a:endParaRPr lang="en-US" altLang="zh-CN" sz="2000" dirty="0" smtClean="0"/>
          </a:p>
          <a:p>
            <a:pPr lvl="1"/>
            <a:r>
              <a:rPr lang="zh-CN" altLang="en-US" sz="2000" dirty="0" smtClean="0"/>
              <a:t>这些事务对所有控制器以同样的顺序可见</a:t>
            </a:r>
            <a:endParaRPr lang="en-US" altLang="zh-CN" sz="2000" dirty="0" smtClean="0"/>
          </a:p>
          <a:p>
            <a:r>
              <a:rPr lang="en-US" altLang="zh-CN" sz="2400" dirty="0" smtClean="0"/>
              <a:t>Cache </a:t>
            </a:r>
            <a:r>
              <a:rPr lang="zh-CN" altLang="en-US" sz="2400" dirty="0" smtClean="0"/>
              <a:t>控制器监测</a:t>
            </a:r>
            <a:r>
              <a:rPr lang="en-US" altLang="zh-CN" sz="2400" dirty="0" smtClean="0"/>
              <a:t> </a:t>
            </a:r>
            <a:r>
              <a:rPr lang="zh-CN" altLang="en-US" sz="2400" dirty="0" smtClean="0"/>
              <a:t>（</a:t>
            </a:r>
            <a:r>
              <a:rPr lang="en-US" altLang="zh-CN" sz="2400" dirty="0" smtClean="0"/>
              <a:t>snoop</a:t>
            </a:r>
            <a:r>
              <a:rPr lang="zh-CN" altLang="en-US" sz="2400" dirty="0" smtClean="0"/>
              <a:t>）</a:t>
            </a:r>
            <a:r>
              <a:rPr lang="zh-CN" altLang="en-US" sz="2400" b="1" dirty="0" smtClean="0">
                <a:solidFill>
                  <a:srgbClr val="0036A2"/>
                </a:solidFill>
              </a:rPr>
              <a:t>共享总线上的所有事务</a:t>
            </a:r>
            <a:endParaRPr lang="en-US" altLang="zh-CN" sz="2400" b="1" dirty="0" smtClean="0">
              <a:solidFill>
                <a:srgbClr val="0036A2"/>
              </a:solidFill>
            </a:endParaRPr>
          </a:p>
          <a:p>
            <a:pPr lvl="1"/>
            <a:r>
              <a:rPr lang="zh-CN" altLang="en-US" sz="2000" dirty="0" smtClean="0"/>
              <a:t>根据</a:t>
            </a:r>
            <a:r>
              <a:rPr lang="en-US" altLang="zh-CN" sz="2000" dirty="0" smtClean="0"/>
              <a:t>Cache</a:t>
            </a:r>
            <a:r>
              <a:rPr lang="zh-CN" altLang="en-US" sz="2000" dirty="0" smtClean="0"/>
              <a:t>中块的状态不同会产生不同的事务</a:t>
            </a:r>
            <a:endParaRPr lang="en-US" altLang="zh-CN" sz="2000" dirty="0" smtClean="0"/>
          </a:p>
          <a:p>
            <a:pPr lvl="1"/>
            <a:r>
              <a:rPr lang="zh-CN" altLang="en-US" sz="2000" dirty="0" smtClean="0"/>
              <a:t>通过执行不同的总线事务来保证</a:t>
            </a:r>
            <a:r>
              <a:rPr lang="en-US" altLang="zh-CN" sz="2000" dirty="0" smtClean="0"/>
              <a:t>Cache</a:t>
            </a:r>
            <a:r>
              <a:rPr lang="zh-CN" altLang="en-US" sz="2000" dirty="0" smtClean="0"/>
              <a:t>的一致性</a:t>
            </a:r>
            <a:endParaRPr lang="en-US" altLang="zh-CN" sz="2000" dirty="0" smtClean="0"/>
          </a:p>
          <a:p>
            <a:pPr lvl="2"/>
            <a:r>
              <a:rPr lang="en-US" altLang="zh-CN" sz="1800" dirty="0" smtClean="0"/>
              <a:t>Invalidate, update, or supply value</a:t>
            </a:r>
          </a:p>
        </p:txBody>
      </p:sp>
      <p:sp>
        <p:nvSpPr>
          <p:cNvPr id="2" name="日期占位符 1"/>
          <p:cNvSpPr>
            <a:spLocks noGrp="1"/>
          </p:cNvSpPr>
          <p:nvPr>
            <p:ph type="dt" sz="quarter" idx="10"/>
          </p:nvPr>
        </p:nvSpPr>
        <p:spPr/>
        <p:txBody>
          <a:bodyPr/>
          <a:lstStyle/>
          <a:p>
            <a:pPr>
              <a:defRPr/>
            </a:pPr>
            <a:fld id="{C16D6947-1B20-4059-AEFC-DB7816A88FDE}" type="datetime1">
              <a:rPr lang="zh-CN" altLang="en-US"/>
              <a:pPr>
                <a:defRPr/>
              </a:pPr>
              <a:t>2020/5/6</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grpSp>
        <p:nvGrpSpPr>
          <p:cNvPr id="4" name="Group 65"/>
          <p:cNvGrpSpPr>
            <a:grpSpLocks/>
          </p:cNvGrpSpPr>
          <p:nvPr/>
        </p:nvGrpSpPr>
        <p:grpSpPr bwMode="auto">
          <a:xfrm>
            <a:off x="914400" y="1560513"/>
            <a:ext cx="7304088" cy="1727200"/>
            <a:chOff x="757" y="940"/>
            <a:chExt cx="4984" cy="1179"/>
          </a:xfrm>
        </p:grpSpPr>
        <p:grpSp>
          <p:nvGrpSpPr>
            <p:cNvPr id="5" name="Group 63"/>
            <p:cNvGrpSpPr>
              <a:grpSpLocks/>
            </p:cNvGrpSpPr>
            <p:nvPr/>
          </p:nvGrpSpPr>
          <p:grpSpPr bwMode="auto">
            <a:xfrm>
              <a:off x="757" y="976"/>
              <a:ext cx="875" cy="518"/>
              <a:chOff x="757" y="976"/>
              <a:chExt cx="875" cy="518"/>
            </a:xfrm>
          </p:grpSpPr>
          <p:sp>
            <p:nvSpPr>
              <p:cNvPr id="16442" name="Rectangle 5"/>
              <p:cNvSpPr>
                <a:spLocks noChangeArrowheads="1"/>
              </p:cNvSpPr>
              <p:nvPr/>
            </p:nvSpPr>
            <p:spPr bwMode="auto">
              <a:xfrm>
                <a:off x="757" y="1332"/>
                <a:ext cx="147" cy="155"/>
              </a:xfrm>
              <a:prstGeom prst="rect">
                <a:avLst/>
              </a:prstGeom>
              <a:solidFill>
                <a:schemeClr val="bg1"/>
              </a:solidFill>
              <a:ln w="12700">
                <a:solidFill>
                  <a:schemeClr val="tx1"/>
                </a:solidFill>
                <a:miter lim="800000"/>
                <a:headEnd/>
                <a:tailEnd/>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6443" name="Rectangle 6"/>
              <p:cNvSpPr>
                <a:spLocks noChangeArrowheads="1"/>
              </p:cNvSpPr>
              <p:nvPr/>
            </p:nvSpPr>
            <p:spPr bwMode="auto">
              <a:xfrm>
                <a:off x="913" y="1332"/>
                <a:ext cx="147" cy="155"/>
              </a:xfrm>
              <a:prstGeom prst="rect">
                <a:avLst/>
              </a:prstGeom>
              <a:solidFill>
                <a:schemeClr val="bg1"/>
              </a:solidFill>
              <a:ln w="12700">
                <a:solidFill>
                  <a:schemeClr val="tx1"/>
                </a:solidFill>
                <a:miter lim="800000"/>
                <a:headEnd/>
                <a:tailEnd/>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6444" name="Rectangle 7"/>
              <p:cNvSpPr>
                <a:spLocks noChangeArrowheads="1"/>
              </p:cNvSpPr>
              <p:nvPr/>
            </p:nvSpPr>
            <p:spPr bwMode="auto">
              <a:xfrm>
                <a:off x="1069" y="1332"/>
                <a:ext cx="563" cy="155"/>
              </a:xfrm>
              <a:prstGeom prst="rect">
                <a:avLst/>
              </a:prstGeom>
              <a:solidFill>
                <a:schemeClr val="bg1"/>
              </a:solidFill>
              <a:ln w="12700">
                <a:solidFill>
                  <a:schemeClr val="tx1"/>
                </a:solidFill>
                <a:miter lim="800000"/>
                <a:headEnd/>
                <a:tailEnd/>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6445" name="Rectangle 8"/>
              <p:cNvSpPr>
                <a:spLocks noChangeArrowheads="1"/>
              </p:cNvSpPr>
              <p:nvPr/>
            </p:nvSpPr>
            <p:spPr bwMode="auto">
              <a:xfrm>
                <a:off x="1159" y="976"/>
                <a:ext cx="379" cy="518"/>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ct val="20000"/>
                  </a:spcBef>
                  <a:spcAft>
                    <a:spcPts val="0"/>
                  </a:spcAft>
                  <a:defRPr/>
                </a:pPr>
                <a:r>
                  <a:rPr lang="en-US" altLang="zh-CN" sz="1292" b="0" dirty="0"/>
                  <a:t>State</a:t>
                </a:r>
              </a:p>
              <a:p>
                <a:pPr eaLnBrk="1" fontAlgn="auto" hangingPunct="1">
                  <a:spcBef>
                    <a:spcPct val="20000"/>
                  </a:spcBef>
                  <a:spcAft>
                    <a:spcPts val="0"/>
                  </a:spcAft>
                  <a:defRPr/>
                </a:pPr>
                <a:r>
                  <a:rPr lang="en-US" altLang="zh-CN" sz="1292" b="0" dirty="0"/>
                  <a:t>Tag</a:t>
                </a:r>
              </a:p>
              <a:p>
                <a:pPr eaLnBrk="1" fontAlgn="auto" hangingPunct="1">
                  <a:spcBef>
                    <a:spcPct val="20000"/>
                  </a:spcBef>
                  <a:spcAft>
                    <a:spcPts val="0"/>
                  </a:spcAft>
                  <a:defRPr/>
                </a:pPr>
                <a:r>
                  <a:rPr lang="en-US" altLang="zh-CN" sz="1292" b="0" dirty="0"/>
                  <a:t>Data</a:t>
                </a:r>
              </a:p>
            </p:txBody>
          </p:sp>
          <p:sp>
            <p:nvSpPr>
              <p:cNvPr id="16446" name="Line 9"/>
              <p:cNvSpPr>
                <a:spLocks noChangeShapeType="1"/>
              </p:cNvSpPr>
              <p:nvPr/>
            </p:nvSpPr>
            <p:spPr bwMode="auto">
              <a:xfrm flipH="1">
                <a:off x="1008" y="1237"/>
                <a:ext cx="165" cy="88"/>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16447" name="Line 10"/>
              <p:cNvSpPr>
                <a:spLocks noChangeShapeType="1"/>
              </p:cNvSpPr>
              <p:nvPr/>
            </p:nvSpPr>
            <p:spPr bwMode="auto">
              <a:xfrm flipH="1">
                <a:off x="852" y="1093"/>
                <a:ext cx="321" cy="232"/>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grpSp>
        <p:sp>
          <p:nvSpPr>
            <p:cNvPr id="16391" name="Line 13"/>
            <p:cNvSpPr>
              <a:spLocks noChangeShapeType="1"/>
            </p:cNvSpPr>
            <p:nvPr/>
          </p:nvSpPr>
          <p:spPr bwMode="auto">
            <a:xfrm>
              <a:off x="2826" y="1727"/>
              <a:ext cx="1" cy="157"/>
            </a:xfrm>
            <a:prstGeom prst="line">
              <a:avLst/>
            </a:prstGeom>
            <a:noFill/>
            <a:ln w="25400">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392" name="Freeform 14"/>
            <p:cNvSpPr>
              <a:spLocks/>
            </p:cNvSpPr>
            <p:nvPr/>
          </p:nvSpPr>
          <p:spPr bwMode="auto">
            <a:xfrm>
              <a:off x="2320" y="1884"/>
              <a:ext cx="1005" cy="235"/>
            </a:xfrm>
            <a:custGeom>
              <a:avLst/>
              <a:gdLst>
                <a:gd name="T0" fmla="*/ 0 w 1005"/>
                <a:gd name="T1" fmla="*/ 0 h 235"/>
                <a:gd name="T2" fmla="*/ 1005 w 1005"/>
                <a:gd name="T3" fmla="*/ 0 h 235"/>
                <a:gd name="T4" fmla="*/ 1005 w 1005"/>
                <a:gd name="T5" fmla="*/ 235 h 235"/>
                <a:gd name="T6" fmla="*/ 3 w 1005"/>
                <a:gd name="T7" fmla="*/ 235 h 235"/>
                <a:gd name="T8" fmla="*/ 3 w 1005"/>
                <a:gd name="T9" fmla="*/ 0 h 235"/>
                <a:gd name="T10" fmla="*/ 0 w 1005"/>
                <a:gd name="T11" fmla="*/ 0 h 235"/>
                <a:gd name="T12" fmla="*/ 0 60000 65536"/>
                <a:gd name="T13" fmla="*/ 0 60000 65536"/>
                <a:gd name="T14" fmla="*/ 0 60000 65536"/>
                <a:gd name="T15" fmla="*/ 0 60000 65536"/>
                <a:gd name="T16" fmla="*/ 0 60000 65536"/>
                <a:gd name="T17" fmla="*/ 0 60000 65536"/>
                <a:gd name="T18" fmla="*/ 0 w 1005"/>
                <a:gd name="T19" fmla="*/ 0 h 235"/>
                <a:gd name="T20" fmla="*/ 1005 w 1005"/>
                <a:gd name="T21" fmla="*/ 235 h 235"/>
              </a:gdLst>
              <a:ahLst/>
              <a:cxnLst>
                <a:cxn ang="T12">
                  <a:pos x="T0" y="T1"/>
                </a:cxn>
                <a:cxn ang="T13">
                  <a:pos x="T2" y="T3"/>
                </a:cxn>
                <a:cxn ang="T14">
                  <a:pos x="T4" y="T5"/>
                </a:cxn>
                <a:cxn ang="T15">
                  <a:pos x="T6" y="T7"/>
                </a:cxn>
                <a:cxn ang="T16">
                  <a:pos x="T8" y="T9"/>
                </a:cxn>
                <a:cxn ang="T17">
                  <a:pos x="T10" y="T11"/>
                </a:cxn>
              </a:cxnLst>
              <a:rect l="T18" t="T19" r="T20" b="T21"/>
              <a:pathLst>
                <a:path w="1005" h="235">
                  <a:moveTo>
                    <a:pt x="0" y="0"/>
                  </a:moveTo>
                  <a:lnTo>
                    <a:pt x="1005" y="0"/>
                  </a:lnTo>
                  <a:lnTo>
                    <a:pt x="1005" y="235"/>
                  </a:lnTo>
                  <a:lnTo>
                    <a:pt x="3" y="235"/>
                  </a:lnTo>
                  <a:lnTo>
                    <a:pt x="3" y="0"/>
                  </a:lnTo>
                  <a:lnTo>
                    <a:pt x="0" y="0"/>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393" name="Freeform 15"/>
            <p:cNvSpPr>
              <a:spLocks/>
            </p:cNvSpPr>
            <p:nvPr/>
          </p:nvSpPr>
          <p:spPr bwMode="auto">
            <a:xfrm>
              <a:off x="2320" y="1884"/>
              <a:ext cx="1005" cy="235"/>
            </a:xfrm>
            <a:custGeom>
              <a:avLst/>
              <a:gdLst>
                <a:gd name="T0" fmla="*/ 0 w 1005"/>
                <a:gd name="T1" fmla="*/ 0 h 235"/>
                <a:gd name="T2" fmla="*/ 1005 w 1005"/>
                <a:gd name="T3" fmla="*/ 0 h 235"/>
                <a:gd name="T4" fmla="*/ 1005 w 1005"/>
                <a:gd name="T5" fmla="*/ 235 h 235"/>
                <a:gd name="T6" fmla="*/ 3 w 1005"/>
                <a:gd name="T7" fmla="*/ 235 h 235"/>
                <a:gd name="T8" fmla="*/ 3 w 1005"/>
                <a:gd name="T9" fmla="*/ 0 h 235"/>
                <a:gd name="T10" fmla="*/ 0 60000 65536"/>
                <a:gd name="T11" fmla="*/ 0 60000 65536"/>
                <a:gd name="T12" fmla="*/ 0 60000 65536"/>
                <a:gd name="T13" fmla="*/ 0 60000 65536"/>
                <a:gd name="T14" fmla="*/ 0 60000 65536"/>
                <a:gd name="T15" fmla="*/ 0 w 1005"/>
                <a:gd name="T16" fmla="*/ 0 h 235"/>
                <a:gd name="T17" fmla="*/ 1005 w 1005"/>
                <a:gd name="T18" fmla="*/ 235 h 235"/>
              </a:gdLst>
              <a:ahLst/>
              <a:cxnLst>
                <a:cxn ang="T10">
                  <a:pos x="T0" y="T1"/>
                </a:cxn>
                <a:cxn ang="T11">
                  <a:pos x="T2" y="T3"/>
                </a:cxn>
                <a:cxn ang="T12">
                  <a:pos x="T4" y="T5"/>
                </a:cxn>
                <a:cxn ang="T13">
                  <a:pos x="T6" y="T7"/>
                </a:cxn>
                <a:cxn ang="T14">
                  <a:pos x="T8" y="T9"/>
                </a:cxn>
              </a:cxnLst>
              <a:rect l="T15" t="T16" r="T17" b="T18"/>
              <a:pathLst>
                <a:path w="1005" h="235">
                  <a:moveTo>
                    <a:pt x="0" y="0"/>
                  </a:moveTo>
                  <a:lnTo>
                    <a:pt x="1005" y="0"/>
                  </a:lnTo>
                  <a:lnTo>
                    <a:pt x="1005" y="235"/>
                  </a:lnTo>
                  <a:lnTo>
                    <a:pt x="3" y="235"/>
                  </a:lnTo>
                  <a:lnTo>
                    <a:pt x="3"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394" name="Rectangle 16"/>
            <p:cNvSpPr>
              <a:spLocks noChangeArrowheads="1"/>
            </p:cNvSpPr>
            <p:nvPr/>
          </p:nvSpPr>
          <p:spPr bwMode="auto">
            <a:xfrm>
              <a:off x="4246" y="1919"/>
              <a:ext cx="485"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I/O devices</a:t>
              </a:r>
              <a:endParaRPr lang="en-US" altLang="zh-CN" sz="1108" dirty="0"/>
            </a:p>
          </p:txBody>
        </p:sp>
        <p:sp>
          <p:nvSpPr>
            <p:cNvPr id="16395" name="Rectangle 17"/>
            <p:cNvSpPr>
              <a:spLocks noChangeArrowheads="1"/>
            </p:cNvSpPr>
            <p:nvPr/>
          </p:nvSpPr>
          <p:spPr bwMode="auto">
            <a:xfrm>
              <a:off x="2724" y="1947"/>
              <a:ext cx="251" cy="140"/>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dirty="0" err="1">
                  <a:solidFill>
                    <a:srgbClr val="000000"/>
                  </a:solidFill>
                </a:rPr>
                <a:t>Mem</a:t>
              </a:r>
              <a:endParaRPr lang="en-US" altLang="zh-CN" sz="1292" dirty="0"/>
            </a:p>
          </p:txBody>
        </p:sp>
        <p:sp>
          <p:nvSpPr>
            <p:cNvPr id="16396" name="Line 18"/>
            <p:cNvSpPr>
              <a:spLocks noChangeShapeType="1"/>
            </p:cNvSpPr>
            <p:nvPr/>
          </p:nvSpPr>
          <p:spPr bwMode="auto">
            <a:xfrm>
              <a:off x="2222" y="1569"/>
              <a:ext cx="1" cy="158"/>
            </a:xfrm>
            <a:prstGeom prst="line">
              <a:avLst/>
            </a:prstGeom>
            <a:noFill/>
            <a:ln w="25400">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397" name="Line 19"/>
            <p:cNvSpPr>
              <a:spLocks noChangeShapeType="1"/>
            </p:cNvSpPr>
            <p:nvPr/>
          </p:nvSpPr>
          <p:spPr bwMode="auto">
            <a:xfrm>
              <a:off x="2222" y="1255"/>
              <a:ext cx="1" cy="77"/>
            </a:xfrm>
            <a:prstGeom prst="line">
              <a:avLst/>
            </a:prstGeom>
            <a:noFill/>
            <a:ln w="25400">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398" name="Freeform 20"/>
            <p:cNvSpPr>
              <a:spLocks/>
            </p:cNvSpPr>
            <p:nvPr/>
          </p:nvSpPr>
          <p:spPr bwMode="auto">
            <a:xfrm>
              <a:off x="2021" y="940"/>
              <a:ext cx="401" cy="315"/>
            </a:xfrm>
            <a:custGeom>
              <a:avLst/>
              <a:gdLst>
                <a:gd name="T0" fmla="*/ 401 w 401"/>
                <a:gd name="T1" fmla="*/ 155 h 315"/>
                <a:gd name="T2" fmla="*/ 398 w 401"/>
                <a:gd name="T3" fmla="*/ 182 h 315"/>
                <a:gd name="T4" fmla="*/ 390 w 401"/>
                <a:gd name="T5" fmla="*/ 206 h 315"/>
                <a:gd name="T6" fmla="*/ 380 w 401"/>
                <a:gd name="T7" fmla="*/ 229 h 315"/>
                <a:gd name="T8" fmla="*/ 364 w 401"/>
                <a:gd name="T9" fmla="*/ 250 h 315"/>
                <a:gd name="T10" fmla="*/ 342 w 401"/>
                <a:gd name="T11" fmla="*/ 268 h 315"/>
                <a:gd name="T12" fmla="*/ 318 w 401"/>
                <a:gd name="T13" fmla="*/ 283 h 315"/>
                <a:gd name="T14" fmla="*/ 294 w 401"/>
                <a:gd name="T15" fmla="*/ 296 h 315"/>
                <a:gd name="T16" fmla="*/ 265 w 401"/>
                <a:gd name="T17" fmla="*/ 306 h 315"/>
                <a:gd name="T18" fmla="*/ 233 w 401"/>
                <a:gd name="T19" fmla="*/ 313 h 315"/>
                <a:gd name="T20" fmla="*/ 201 w 401"/>
                <a:gd name="T21" fmla="*/ 315 h 315"/>
                <a:gd name="T22" fmla="*/ 168 w 401"/>
                <a:gd name="T23" fmla="*/ 313 h 315"/>
                <a:gd name="T24" fmla="*/ 136 w 401"/>
                <a:gd name="T25" fmla="*/ 306 h 315"/>
                <a:gd name="T26" fmla="*/ 110 w 401"/>
                <a:gd name="T27" fmla="*/ 296 h 315"/>
                <a:gd name="T28" fmla="*/ 83 w 401"/>
                <a:gd name="T29" fmla="*/ 283 h 315"/>
                <a:gd name="T30" fmla="*/ 59 w 401"/>
                <a:gd name="T31" fmla="*/ 268 h 315"/>
                <a:gd name="T32" fmla="*/ 40 w 401"/>
                <a:gd name="T33" fmla="*/ 250 h 315"/>
                <a:gd name="T34" fmla="*/ 21 w 401"/>
                <a:gd name="T35" fmla="*/ 229 h 315"/>
                <a:gd name="T36" fmla="*/ 11 w 401"/>
                <a:gd name="T37" fmla="*/ 206 h 315"/>
                <a:gd name="T38" fmla="*/ 3 w 401"/>
                <a:gd name="T39" fmla="*/ 182 h 315"/>
                <a:gd name="T40" fmla="*/ 0 w 401"/>
                <a:gd name="T41" fmla="*/ 157 h 315"/>
                <a:gd name="T42" fmla="*/ 3 w 401"/>
                <a:gd name="T43" fmla="*/ 132 h 315"/>
                <a:gd name="T44" fmla="*/ 11 w 401"/>
                <a:gd name="T45" fmla="*/ 107 h 315"/>
                <a:gd name="T46" fmla="*/ 21 w 401"/>
                <a:gd name="T47" fmla="*/ 84 h 315"/>
                <a:gd name="T48" fmla="*/ 40 w 401"/>
                <a:gd name="T49" fmla="*/ 63 h 315"/>
                <a:gd name="T50" fmla="*/ 59 w 401"/>
                <a:gd name="T51" fmla="*/ 46 h 315"/>
                <a:gd name="T52" fmla="*/ 83 w 401"/>
                <a:gd name="T53" fmla="*/ 29 h 315"/>
                <a:gd name="T54" fmla="*/ 110 w 401"/>
                <a:gd name="T55" fmla="*/ 17 h 315"/>
                <a:gd name="T56" fmla="*/ 136 w 401"/>
                <a:gd name="T57" fmla="*/ 8 h 315"/>
                <a:gd name="T58" fmla="*/ 168 w 401"/>
                <a:gd name="T59" fmla="*/ 2 h 315"/>
                <a:gd name="T60" fmla="*/ 201 w 401"/>
                <a:gd name="T61" fmla="*/ 0 h 315"/>
                <a:gd name="T62" fmla="*/ 233 w 401"/>
                <a:gd name="T63" fmla="*/ 2 h 315"/>
                <a:gd name="T64" fmla="*/ 265 w 401"/>
                <a:gd name="T65" fmla="*/ 8 h 315"/>
                <a:gd name="T66" fmla="*/ 294 w 401"/>
                <a:gd name="T67" fmla="*/ 17 h 315"/>
                <a:gd name="T68" fmla="*/ 318 w 401"/>
                <a:gd name="T69" fmla="*/ 29 h 315"/>
                <a:gd name="T70" fmla="*/ 342 w 401"/>
                <a:gd name="T71" fmla="*/ 46 h 315"/>
                <a:gd name="T72" fmla="*/ 364 w 401"/>
                <a:gd name="T73" fmla="*/ 63 h 315"/>
                <a:gd name="T74" fmla="*/ 380 w 401"/>
                <a:gd name="T75" fmla="*/ 84 h 315"/>
                <a:gd name="T76" fmla="*/ 390 w 401"/>
                <a:gd name="T77" fmla="*/ 107 h 315"/>
                <a:gd name="T78" fmla="*/ 398 w 401"/>
                <a:gd name="T79" fmla="*/ 132 h 315"/>
                <a:gd name="T80" fmla="*/ 401 w 401"/>
                <a:gd name="T81" fmla="*/ 157 h 315"/>
                <a:gd name="T82" fmla="*/ 401 w 401"/>
                <a:gd name="T83" fmla="*/ 155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15"/>
                <a:gd name="T128" fmla="*/ 401 w 401"/>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15">
                  <a:moveTo>
                    <a:pt x="401" y="155"/>
                  </a:moveTo>
                  <a:lnTo>
                    <a:pt x="398" y="182"/>
                  </a:lnTo>
                  <a:lnTo>
                    <a:pt x="390" y="206"/>
                  </a:lnTo>
                  <a:lnTo>
                    <a:pt x="380" y="229"/>
                  </a:lnTo>
                  <a:lnTo>
                    <a:pt x="364" y="250"/>
                  </a:lnTo>
                  <a:lnTo>
                    <a:pt x="342" y="268"/>
                  </a:lnTo>
                  <a:lnTo>
                    <a:pt x="318" y="283"/>
                  </a:lnTo>
                  <a:lnTo>
                    <a:pt x="294" y="296"/>
                  </a:lnTo>
                  <a:lnTo>
                    <a:pt x="265" y="306"/>
                  </a:lnTo>
                  <a:lnTo>
                    <a:pt x="233" y="313"/>
                  </a:lnTo>
                  <a:lnTo>
                    <a:pt x="201" y="315"/>
                  </a:lnTo>
                  <a:lnTo>
                    <a:pt x="168" y="313"/>
                  </a:lnTo>
                  <a:lnTo>
                    <a:pt x="136" y="306"/>
                  </a:lnTo>
                  <a:lnTo>
                    <a:pt x="110" y="296"/>
                  </a:lnTo>
                  <a:lnTo>
                    <a:pt x="83" y="283"/>
                  </a:lnTo>
                  <a:lnTo>
                    <a:pt x="59" y="268"/>
                  </a:lnTo>
                  <a:lnTo>
                    <a:pt x="40" y="250"/>
                  </a:lnTo>
                  <a:lnTo>
                    <a:pt x="21" y="229"/>
                  </a:lnTo>
                  <a:lnTo>
                    <a:pt x="11" y="206"/>
                  </a:lnTo>
                  <a:lnTo>
                    <a:pt x="3" y="182"/>
                  </a:lnTo>
                  <a:lnTo>
                    <a:pt x="0" y="157"/>
                  </a:lnTo>
                  <a:lnTo>
                    <a:pt x="3" y="132"/>
                  </a:lnTo>
                  <a:lnTo>
                    <a:pt x="11" y="107"/>
                  </a:lnTo>
                  <a:lnTo>
                    <a:pt x="21" y="84"/>
                  </a:lnTo>
                  <a:lnTo>
                    <a:pt x="40" y="63"/>
                  </a:lnTo>
                  <a:lnTo>
                    <a:pt x="59" y="46"/>
                  </a:lnTo>
                  <a:lnTo>
                    <a:pt x="83" y="29"/>
                  </a:lnTo>
                  <a:lnTo>
                    <a:pt x="110" y="17"/>
                  </a:lnTo>
                  <a:lnTo>
                    <a:pt x="136" y="8"/>
                  </a:lnTo>
                  <a:lnTo>
                    <a:pt x="168" y="2"/>
                  </a:lnTo>
                  <a:lnTo>
                    <a:pt x="201" y="0"/>
                  </a:lnTo>
                  <a:lnTo>
                    <a:pt x="233" y="2"/>
                  </a:lnTo>
                  <a:lnTo>
                    <a:pt x="265" y="8"/>
                  </a:lnTo>
                  <a:lnTo>
                    <a:pt x="294" y="17"/>
                  </a:lnTo>
                  <a:lnTo>
                    <a:pt x="318" y="29"/>
                  </a:lnTo>
                  <a:lnTo>
                    <a:pt x="342" y="46"/>
                  </a:lnTo>
                  <a:lnTo>
                    <a:pt x="364" y="63"/>
                  </a:lnTo>
                  <a:lnTo>
                    <a:pt x="380" y="84"/>
                  </a:lnTo>
                  <a:lnTo>
                    <a:pt x="390" y="107"/>
                  </a:lnTo>
                  <a:lnTo>
                    <a:pt x="398" y="132"/>
                  </a:lnTo>
                  <a:lnTo>
                    <a:pt x="401" y="157"/>
                  </a:lnTo>
                  <a:lnTo>
                    <a:pt x="401" y="155"/>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399" name="Freeform 21"/>
            <p:cNvSpPr>
              <a:spLocks/>
            </p:cNvSpPr>
            <p:nvPr/>
          </p:nvSpPr>
          <p:spPr bwMode="auto">
            <a:xfrm>
              <a:off x="2021" y="940"/>
              <a:ext cx="401" cy="315"/>
            </a:xfrm>
            <a:custGeom>
              <a:avLst/>
              <a:gdLst>
                <a:gd name="T0" fmla="*/ 401 w 401"/>
                <a:gd name="T1" fmla="*/ 155 h 315"/>
                <a:gd name="T2" fmla="*/ 398 w 401"/>
                <a:gd name="T3" fmla="*/ 132 h 315"/>
                <a:gd name="T4" fmla="*/ 390 w 401"/>
                <a:gd name="T5" fmla="*/ 107 h 315"/>
                <a:gd name="T6" fmla="*/ 380 w 401"/>
                <a:gd name="T7" fmla="*/ 84 h 315"/>
                <a:gd name="T8" fmla="*/ 364 w 401"/>
                <a:gd name="T9" fmla="*/ 63 h 315"/>
                <a:gd name="T10" fmla="*/ 342 w 401"/>
                <a:gd name="T11" fmla="*/ 46 h 315"/>
                <a:gd name="T12" fmla="*/ 318 w 401"/>
                <a:gd name="T13" fmla="*/ 29 h 315"/>
                <a:gd name="T14" fmla="*/ 294 w 401"/>
                <a:gd name="T15" fmla="*/ 17 h 315"/>
                <a:gd name="T16" fmla="*/ 265 w 401"/>
                <a:gd name="T17" fmla="*/ 8 h 315"/>
                <a:gd name="T18" fmla="*/ 233 w 401"/>
                <a:gd name="T19" fmla="*/ 2 h 315"/>
                <a:gd name="T20" fmla="*/ 201 w 401"/>
                <a:gd name="T21" fmla="*/ 0 h 315"/>
                <a:gd name="T22" fmla="*/ 168 w 401"/>
                <a:gd name="T23" fmla="*/ 2 h 315"/>
                <a:gd name="T24" fmla="*/ 136 w 401"/>
                <a:gd name="T25" fmla="*/ 8 h 315"/>
                <a:gd name="T26" fmla="*/ 110 w 401"/>
                <a:gd name="T27" fmla="*/ 17 h 315"/>
                <a:gd name="T28" fmla="*/ 83 w 401"/>
                <a:gd name="T29" fmla="*/ 29 h 315"/>
                <a:gd name="T30" fmla="*/ 59 w 401"/>
                <a:gd name="T31" fmla="*/ 46 h 315"/>
                <a:gd name="T32" fmla="*/ 40 w 401"/>
                <a:gd name="T33" fmla="*/ 63 h 315"/>
                <a:gd name="T34" fmla="*/ 21 w 401"/>
                <a:gd name="T35" fmla="*/ 84 h 315"/>
                <a:gd name="T36" fmla="*/ 11 w 401"/>
                <a:gd name="T37" fmla="*/ 107 h 315"/>
                <a:gd name="T38" fmla="*/ 3 w 401"/>
                <a:gd name="T39" fmla="*/ 132 h 315"/>
                <a:gd name="T40" fmla="*/ 0 w 401"/>
                <a:gd name="T41" fmla="*/ 157 h 315"/>
                <a:gd name="T42" fmla="*/ 3 w 401"/>
                <a:gd name="T43" fmla="*/ 182 h 315"/>
                <a:gd name="T44" fmla="*/ 11 w 401"/>
                <a:gd name="T45" fmla="*/ 206 h 315"/>
                <a:gd name="T46" fmla="*/ 21 w 401"/>
                <a:gd name="T47" fmla="*/ 229 h 315"/>
                <a:gd name="T48" fmla="*/ 40 w 401"/>
                <a:gd name="T49" fmla="*/ 250 h 315"/>
                <a:gd name="T50" fmla="*/ 59 w 401"/>
                <a:gd name="T51" fmla="*/ 268 h 315"/>
                <a:gd name="T52" fmla="*/ 83 w 401"/>
                <a:gd name="T53" fmla="*/ 283 h 315"/>
                <a:gd name="T54" fmla="*/ 110 w 401"/>
                <a:gd name="T55" fmla="*/ 296 h 315"/>
                <a:gd name="T56" fmla="*/ 136 w 401"/>
                <a:gd name="T57" fmla="*/ 306 h 315"/>
                <a:gd name="T58" fmla="*/ 168 w 401"/>
                <a:gd name="T59" fmla="*/ 313 h 315"/>
                <a:gd name="T60" fmla="*/ 201 w 401"/>
                <a:gd name="T61" fmla="*/ 315 h 315"/>
                <a:gd name="T62" fmla="*/ 233 w 401"/>
                <a:gd name="T63" fmla="*/ 313 h 315"/>
                <a:gd name="T64" fmla="*/ 265 w 401"/>
                <a:gd name="T65" fmla="*/ 306 h 315"/>
                <a:gd name="T66" fmla="*/ 294 w 401"/>
                <a:gd name="T67" fmla="*/ 296 h 315"/>
                <a:gd name="T68" fmla="*/ 318 w 401"/>
                <a:gd name="T69" fmla="*/ 283 h 315"/>
                <a:gd name="T70" fmla="*/ 342 w 401"/>
                <a:gd name="T71" fmla="*/ 268 h 315"/>
                <a:gd name="T72" fmla="*/ 364 w 401"/>
                <a:gd name="T73" fmla="*/ 250 h 315"/>
                <a:gd name="T74" fmla="*/ 380 w 401"/>
                <a:gd name="T75" fmla="*/ 229 h 315"/>
                <a:gd name="T76" fmla="*/ 390 w 401"/>
                <a:gd name="T77" fmla="*/ 206 h 315"/>
                <a:gd name="T78" fmla="*/ 398 w 401"/>
                <a:gd name="T79" fmla="*/ 182 h 315"/>
                <a:gd name="T80" fmla="*/ 401 w 401"/>
                <a:gd name="T81" fmla="*/ 157 h 315"/>
                <a:gd name="T82" fmla="*/ 401 w 401"/>
                <a:gd name="T83" fmla="*/ 157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15"/>
                <a:gd name="T128" fmla="*/ 401 w 401"/>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15">
                  <a:moveTo>
                    <a:pt x="401" y="155"/>
                  </a:moveTo>
                  <a:lnTo>
                    <a:pt x="398" y="132"/>
                  </a:lnTo>
                  <a:lnTo>
                    <a:pt x="390" y="107"/>
                  </a:lnTo>
                  <a:lnTo>
                    <a:pt x="380" y="84"/>
                  </a:lnTo>
                  <a:lnTo>
                    <a:pt x="364" y="63"/>
                  </a:lnTo>
                  <a:lnTo>
                    <a:pt x="342" y="46"/>
                  </a:lnTo>
                  <a:lnTo>
                    <a:pt x="318" y="29"/>
                  </a:lnTo>
                  <a:lnTo>
                    <a:pt x="294" y="17"/>
                  </a:lnTo>
                  <a:lnTo>
                    <a:pt x="265" y="8"/>
                  </a:lnTo>
                  <a:lnTo>
                    <a:pt x="233" y="2"/>
                  </a:lnTo>
                  <a:lnTo>
                    <a:pt x="201" y="0"/>
                  </a:lnTo>
                  <a:lnTo>
                    <a:pt x="168" y="2"/>
                  </a:lnTo>
                  <a:lnTo>
                    <a:pt x="136" y="8"/>
                  </a:lnTo>
                  <a:lnTo>
                    <a:pt x="110" y="17"/>
                  </a:lnTo>
                  <a:lnTo>
                    <a:pt x="83" y="29"/>
                  </a:lnTo>
                  <a:lnTo>
                    <a:pt x="59" y="46"/>
                  </a:lnTo>
                  <a:lnTo>
                    <a:pt x="40" y="63"/>
                  </a:lnTo>
                  <a:lnTo>
                    <a:pt x="21" y="84"/>
                  </a:lnTo>
                  <a:lnTo>
                    <a:pt x="11" y="107"/>
                  </a:lnTo>
                  <a:lnTo>
                    <a:pt x="3" y="132"/>
                  </a:lnTo>
                  <a:lnTo>
                    <a:pt x="0" y="157"/>
                  </a:lnTo>
                  <a:lnTo>
                    <a:pt x="3" y="182"/>
                  </a:lnTo>
                  <a:lnTo>
                    <a:pt x="11" y="206"/>
                  </a:lnTo>
                  <a:lnTo>
                    <a:pt x="21" y="229"/>
                  </a:lnTo>
                  <a:lnTo>
                    <a:pt x="40" y="250"/>
                  </a:lnTo>
                  <a:lnTo>
                    <a:pt x="59" y="268"/>
                  </a:lnTo>
                  <a:lnTo>
                    <a:pt x="83" y="283"/>
                  </a:lnTo>
                  <a:lnTo>
                    <a:pt x="110" y="296"/>
                  </a:lnTo>
                  <a:lnTo>
                    <a:pt x="136" y="306"/>
                  </a:lnTo>
                  <a:lnTo>
                    <a:pt x="168" y="313"/>
                  </a:lnTo>
                  <a:lnTo>
                    <a:pt x="201" y="315"/>
                  </a:lnTo>
                  <a:lnTo>
                    <a:pt x="233" y="313"/>
                  </a:lnTo>
                  <a:lnTo>
                    <a:pt x="265" y="306"/>
                  </a:lnTo>
                  <a:lnTo>
                    <a:pt x="294" y="296"/>
                  </a:lnTo>
                  <a:lnTo>
                    <a:pt x="318" y="283"/>
                  </a:lnTo>
                  <a:lnTo>
                    <a:pt x="342" y="268"/>
                  </a:lnTo>
                  <a:lnTo>
                    <a:pt x="364" y="250"/>
                  </a:lnTo>
                  <a:lnTo>
                    <a:pt x="380" y="229"/>
                  </a:lnTo>
                  <a:lnTo>
                    <a:pt x="390" y="206"/>
                  </a:lnTo>
                  <a:lnTo>
                    <a:pt x="398" y="182"/>
                  </a:lnTo>
                  <a:lnTo>
                    <a:pt x="401" y="157"/>
                  </a:lnTo>
                </a:path>
              </a:pathLst>
            </a:custGeom>
            <a:noFill/>
            <a:ln w="2540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00" name="Freeform 22"/>
            <p:cNvSpPr>
              <a:spLocks/>
            </p:cNvSpPr>
            <p:nvPr/>
          </p:nvSpPr>
          <p:spPr bwMode="auto">
            <a:xfrm>
              <a:off x="1920" y="1332"/>
              <a:ext cx="600" cy="236"/>
            </a:xfrm>
            <a:custGeom>
              <a:avLst/>
              <a:gdLst>
                <a:gd name="T0" fmla="*/ 0 w 604"/>
                <a:gd name="T1" fmla="*/ 0 h 237"/>
                <a:gd name="T2" fmla="*/ 604 w 604"/>
                <a:gd name="T3" fmla="*/ 0 h 237"/>
                <a:gd name="T4" fmla="*/ 604 w 604"/>
                <a:gd name="T5" fmla="*/ 237 h 237"/>
                <a:gd name="T6" fmla="*/ 2 w 604"/>
                <a:gd name="T7" fmla="*/ 237 h 237"/>
                <a:gd name="T8" fmla="*/ 2 w 604"/>
                <a:gd name="T9" fmla="*/ 0 h 237"/>
                <a:gd name="T10" fmla="*/ 0 w 604"/>
                <a:gd name="T11" fmla="*/ 0 h 237"/>
                <a:gd name="T12" fmla="*/ 0 60000 65536"/>
                <a:gd name="T13" fmla="*/ 0 60000 65536"/>
                <a:gd name="T14" fmla="*/ 0 60000 65536"/>
                <a:gd name="T15" fmla="*/ 0 60000 65536"/>
                <a:gd name="T16" fmla="*/ 0 60000 65536"/>
                <a:gd name="T17" fmla="*/ 0 60000 65536"/>
                <a:gd name="T18" fmla="*/ 0 w 604"/>
                <a:gd name="T19" fmla="*/ 0 h 237"/>
                <a:gd name="T20" fmla="*/ 604 w 604"/>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604" h="237">
                  <a:moveTo>
                    <a:pt x="0" y="0"/>
                  </a:moveTo>
                  <a:lnTo>
                    <a:pt x="604" y="0"/>
                  </a:lnTo>
                  <a:lnTo>
                    <a:pt x="604" y="237"/>
                  </a:lnTo>
                  <a:lnTo>
                    <a:pt x="2" y="237"/>
                  </a:lnTo>
                  <a:lnTo>
                    <a:pt x="2" y="0"/>
                  </a:lnTo>
                  <a:lnTo>
                    <a:pt x="0" y="0"/>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01" name="Freeform 23"/>
            <p:cNvSpPr>
              <a:spLocks/>
            </p:cNvSpPr>
            <p:nvPr/>
          </p:nvSpPr>
          <p:spPr bwMode="auto">
            <a:xfrm>
              <a:off x="1920" y="1332"/>
              <a:ext cx="600" cy="236"/>
            </a:xfrm>
            <a:custGeom>
              <a:avLst/>
              <a:gdLst>
                <a:gd name="T0" fmla="*/ 0 w 604"/>
                <a:gd name="T1" fmla="*/ 0 h 237"/>
                <a:gd name="T2" fmla="*/ 604 w 604"/>
                <a:gd name="T3" fmla="*/ 0 h 237"/>
                <a:gd name="T4" fmla="*/ 604 w 604"/>
                <a:gd name="T5" fmla="*/ 237 h 237"/>
                <a:gd name="T6" fmla="*/ 2 w 604"/>
                <a:gd name="T7" fmla="*/ 237 h 237"/>
                <a:gd name="T8" fmla="*/ 2 w 604"/>
                <a:gd name="T9" fmla="*/ 0 h 237"/>
                <a:gd name="T10" fmla="*/ 0 60000 65536"/>
                <a:gd name="T11" fmla="*/ 0 60000 65536"/>
                <a:gd name="T12" fmla="*/ 0 60000 65536"/>
                <a:gd name="T13" fmla="*/ 0 60000 65536"/>
                <a:gd name="T14" fmla="*/ 0 60000 65536"/>
                <a:gd name="T15" fmla="*/ 0 w 604"/>
                <a:gd name="T16" fmla="*/ 0 h 237"/>
                <a:gd name="T17" fmla="*/ 604 w 604"/>
                <a:gd name="T18" fmla="*/ 237 h 237"/>
              </a:gdLst>
              <a:ahLst/>
              <a:cxnLst>
                <a:cxn ang="T10">
                  <a:pos x="T0" y="T1"/>
                </a:cxn>
                <a:cxn ang="T11">
                  <a:pos x="T2" y="T3"/>
                </a:cxn>
                <a:cxn ang="T12">
                  <a:pos x="T4" y="T5"/>
                </a:cxn>
                <a:cxn ang="T13">
                  <a:pos x="T6" y="T7"/>
                </a:cxn>
                <a:cxn ang="T14">
                  <a:pos x="T8" y="T9"/>
                </a:cxn>
              </a:cxnLst>
              <a:rect l="T15" t="T16" r="T17" b="T18"/>
              <a:pathLst>
                <a:path w="604" h="237">
                  <a:moveTo>
                    <a:pt x="0" y="0"/>
                  </a:moveTo>
                  <a:lnTo>
                    <a:pt x="604" y="0"/>
                  </a:lnTo>
                  <a:lnTo>
                    <a:pt x="604" y="237"/>
                  </a:lnTo>
                  <a:lnTo>
                    <a:pt x="2" y="237"/>
                  </a:lnTo>
                  <a:lnTo>
                    <a:pt x="2"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02" name="Rectangle 24"/>
            <p:cNvSpPr>
              <a:spLocks noChangeArrowheads="1"/>
            </p:cNvSpPr>
            <p:nvPr/>
          </p:nvSpPr>
          <p:spPr bwMode="auto">
            <a:xfrm>
              <a:off x="2165" y="1055"/>
              <a:ext cx="65"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rgbClr val="000000"/>
                  </a:solidFill>
                </a:rPr>
                <a:t>P</a:t>
              </a:r>
              <a:endParaRPr lang="en-US" altLang="zh-CN" sz="1108"/>
            </a:p>
          </p:txBody>
        </p:sp>
        <p:sp>
          <p:nvSpPr>
            <p:cNvPr id="16403" name="Rectangle 25"/>
            <p:cNvSpPr>
              <a:spLocks noChangeArrowheads="1"/>
            </p:cNvSpPr>
            <p:nvPr/>
          </p:nvSpPr>
          <p:spPr bwMode="auto">
            <a:xfrm>
              <a:off x="2211" y="1084"/>
              <a:ext cx="54"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1</a:t>
              </a:r>
              <a:endParaRPr lang="en-US" altLang="zh-CN" sz="1108" dirty="0"/>
            </a:p>
          </p:txBody>
        </p:sp>
        <p:sp>
          <p:nvSpPr>
            <p:cNvPr id="16404" name="Rectangle 26"/>
            <p:cNvSpPr>
              <a:spLocks noChangeArrowheads="1"/>
            </p:cNvSpPr>
            <p:nvPr/>
          </p:nvSpPr>
          <p:spPr bwMode="auto">
            <a:xfrm>
              <a:off x="2194" y="1392"/>
              <a:ext cx="52"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rgbClr val="000000"/>
                  </a:solidFill>
                </a:rPr>
                <a:t>$</a:t>
              </a:r>
              <a:endParaRPr lang="en-US" altLang="zh-CN" sz="1108"/>
            </a:p>
          </p:txBody>
        </p:sp>
        <p:sp>
          <p:nvSpPr>
            <p:cNvPr id="16405" name="Freeform 27"/>
            <p:cNvSpPr>
              <a:spLocks/>
            </p:cNvSpPr>
            <p:nvPr/>
          </p:nvSpPr>
          <p:spPr bwMode="auto">
            <a:xfrm>
              <a:off x="2435" y="1234"/>
              <a:ext cx="537" cy="439"/>
            </a:xfrm>
            <a:custGeom>
              <a:avLst/>
              <a:gdLst>
                <a:gd name="T0" fmla="*/ 537 w 537"/>
                <a:gd name="T1" fmla="*/ 0 h 434"/>
                <a:gd name="T2" fmla="*/ 511 w 537"/>
                <a:gd name="T3" fmla="*/ 37 h 434"/>
                <a:gd name="T4" fmla="*/ 489 w 537"/>
                <a:gd name="T5" fmla="*/ 75 h 434"/>
                <a:gd name="T6" fmla="*/ 468 w 537"/>
                <a:gd name="T7" fmla="*/ 113 h 434"/>
                <a:gd name="T8" fmla="*/ 447 w 537"/>
                <a:gd name="T9" fmla="*/ 153 h 434"/>
                <a:gd name="T10" fmla="*/ 428 w 537"/>
                <a:gd name="T11" fmla="*/ 195 h 434"/>
                <a:gd name="T12" fmla="*/ 404 w 537"/>
                <a:gd name="T13" fmla="*/ 233 h 434"/>
                <a:gd name="T14" fmla="*/ 377 w 537"/>
                <a:gd name="T15" fmla="*/ 272 h 434"/>
                <a:gd name="T16" fmla="*/ 348 w 537"/>
                <a:gd name="T17" fmla="*/ 308 h 434"/>
                <a:gd name="T18" fmla="*/ 310 w 537"/>
                <a:gd name="T19" fmla="*/ 342 h 434"/>
                <a:gd name="T20" fmla="*/ 268 w 537"/>
                <a:gd name="T21" fmla="*/ 373 h 434"/>
                <a:gd name="T22" fmla="*/ 244 w 537"/>
                <a:gd name="T23" fmla="*/ 386 h 434"/>
                <a:gd name="T24" fmla="*/ 219 w 537"/>
                <a:gd name="T25" fmla="*/ 396 h 434"/>
                <a:gd name="T26" fmla="*/ 193 w 537"/>
                <a:gd name="T27" fmla="*/ 407 h 434"/>
                <a:gd name="T28" fmla="*/ 166 w 537"/>
                <a:gd name="T29" fmla="*/ 413 h 434"/>
                <a:gd name="T30" fmla="*/ 139 w 537"/>
                <a:gd name="T31" fmla="*/ 417 h 434"/>
                <a:gd name="T32" fmla="*/ 113 w 537"/>
                <a:gd name="T33" fmla="*/ 424 h 434"/>
                <a:gd name="T34" fmla="*/ 83 w 537"/>
                <a:gd name="T35" fmla="*/ 426 h 434"/>
                <a:gd name="T36" fmla="*/ 56 w 537"/>
                <a:gd name="T37" fmla="*/ 430 h 434"/>
                <a:gd name="T38" fmla="*/ 27 w 537"/>
                <a:gd name="T39" fmla="*/ 432 h 434"/>
                <a:gd name="T40" fmla="*/ 0 w 537"/>
                <a:gd name="T41" fmla="*/ 434 h 4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7"/>
                <a:gd name="T64" fmla="*/ 0 h 434"/>
                <a:gd name="T65" fmla="*/ 537 w 537"/>
                <a:gd name="T66" fmla="*/ 434 h 4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7" h="434">
                  <a:moveTo>
                    <a:pt x="537" y="0"/>
                  </a:moveTo>
                  <a:lnTo>
                    <a:pt x="511" y="37"/>
                  </a:lnTo>
                  <a:lnTo>
                    <a:pt x="489" y="75"/>
                  </a:lnTo>
                  <a:lnTo>
                    <a:pt x="468" y="113"/>
                  </a:lnTo>
                  <a:lnTo>
                    <a:pt x="447" y="153"/>
                  </a:lnTo>
                  <a:lnTo>
                    <a:pt x="428" y="195"/>
                  </a:lnTo>
                  <a:lnTo>
                    <a:pt x="404" y="233"/>
                  </a:lnTo>
                  <a:lnTo>
                    <a:pt x="377" y="272"/>
                  </a:lnTo>
                  <a:lnTo>
                    <a:pt x="348" y="308"/>
                  </a:lnTo>
                  <a:lnTo>
                    <a:pt x="310" y="342"/>
                  </a:lnTo>
                  <a:lnTo>
                    <a:pt x="268" y="373"/>
                  </a:lnTo>
                  <a:lnTo>
                    <a:pt x="244" y="386"/>
                  </a:lnTo>
                  <a:lnTo>
                    <a:pt x="219" y="396"/>
                  </a:lnTo>
                  <a:lnTo>
                    <a:pt x="193" y="407"/>
                  </a:lnTo>
                  <a:lnTo>
                    <a:pt x="166" y="413"/>
                  </a:lnTo>
                  <a:lnTo>
                    <a:pt x="139" y="417"/>
                  </a:lnTo>
                  <a:lnTo>
                    <a:pt x="113" y="424"/>
                  </a:lnTo>
                  <a:lnTo>
                    <a:pt x="83" y="426"/>
                  </a:lnTo>
                  <a:lnTo>
                    <a:pt x="56" y="430"/>
                  </a:lnTo>
                  <a:lnTo>
                    <a:pt x="27" y="432"/>
                  </a:lnTo>
                  <a:lnTo>
                    <a:pt x="0" y="434"/>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06" name="Rectangle 28"/>
            <p:cNvSpPr>
              <a:spLocks noChangeArrowheads="1"/>
            </p:cNvSpPr>
            <p:nvPr/>
          </p:nvSpPr>
          <p:spPr bwMode="auto">
            <a:xfrm>
              <a:off x="2710" y="1066"/>
              <a:ext cx="533" cy="140"/>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solidFill>
                    <a:srgbClr val="000000"/>
                  </a:solidFill>
                </a:rPr>
                <a:t>Bus snoop</a:t>
              </a:r>
              <a:endParaRPr lang="en-US" altLang="zh-CN" sz="1292"/>
            </a:p>
          </p:txBody>
        </p:sp>
        <p:sp>
          <p:nvSpPr>
            <p:cNvPr id="16407" name="Line 29"/>
            <p:cNvSpPr>
              <a:spLocks noChangeShapeType="1"/>
            </p:cNvSpPr>
            <p:nvPr/>
          </p:nvSpPr>
          <p:spPr bwMode="auto">
            <a:xfrm>
              <a:off x="4827" y="1569"/>
              <a:ext cx="1" cy="158"/>
            </a:xfrm>
            <a:prstGeom prst="line">
              <a:avLst/>
            </a:prstGeom>
            <a:noFill/>
            <a:ln w="25400">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08" name="Line 30"/>
            <p:cNvSpPr>
              <a:spLocks noChangeShapeType="1"/>
            </p:cNvSpPr>
            <p:nvPr/>
          </p:nvSpPr>
          <p:spPr bwMode="auto">
            <a:xfrm>
              <a:off x="4827" y="1255"/>
              <a:ext cx="1" cy="77"/>
            </a:xfrm>
            <a:prstGeom prst="line">
              <a:avLst/>
            </a:prstGeom>
            <a:noFill/>
            <a:ln w="25400">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09" name="Freeform 31"/>
            <p:cNvSpPr>
              <a:spLocks/>
            </p:cNvSpPr>
            <p:nvPr/>
          </p:nvSpPr>
          <p:spPr bwMode="auto">
            <a:xfrm>
              <a:off x="4627" y="940"/>
              <a:ext cx="401" cy="315"/>
            </a:xfrm>
            <a:custGeom>
              <a:avLst/>
              <a:gdLst>
                <a:gd name="T0" fmla="*/ 401 w 401"/>
                <a:gd name="T1" fmla="*/ 155 h 315"/>
                <a:gd name="T2" fmla="*/ 398 w 401"/>
                <a:gd name="T3" fmla="*/ 182 h 315"/>
                <a:gd name="T4" fmla="*/ 390 w 401"/>
                <a:gd name="T5" fmla="*/ 206 h 315"/>
                <a:gd name="T6" fmla="*/ 379 w 401"/>
                <a:gd name="T7" fmla="*/ 229 h 315"/>
                <a:gd name="T8" fmla="*/ 363 w 401"/>
                <a:gd name="T9" fmla="*/ 250 h 315"/>
                <a:gd name="T10" fmla="*/ 342 w 401"/>
                <a:gd name="T11" fmla="*/ 268 h 315"/>
                <a:gd name="T12" fmla="*/ 318 w 401"/>
                <a:gd name="T13" fmla="*/ 283 h 315"/>
                <a:gd name="T14" fmla="*/ 294 w 401"/>
                <a:gd name="T15" fmla="*/ 296 h 315"/>
                <a:gd name="T16" fmla="*/ 264 w 401"/>
                <a:gd name="T17" fmla="*/ 306 h 315"/>
                <a:gd name="T18" fmla="*/ 232 w 401"/>
                <a:gd name="T19" fmla="*/ 313 h 315"/>
                <a:gd name="T20" fmla="*/ 200 w 401"/>
                <a:gd name="T21" fmla="*/ 315 h 315"/>
                <a:gd name="T22" fmla="*/ 168 w 401"/>
                <a:gd name="T23" fmla="*/ 313 h 315"/>
                <a:gd name="T24" fmla="*/ 136 w 401"/>
                <a:gd name="T25" fmla="*/ 306 h 315"/>
                <a:gd name="T26" fmla="*/ 109 w 401"/>
                <a:gd name="T27" fmla="*/ 296 h 315"/>
                <a:gd name="T28" fmla="*/ 83 w 401"/>
                <a:gd name="T29" fmla="*/ 283 h 315"/>
                <a:gd name="T30" fmla="*/ 58 w 401"/>
                <a:gd name="T31" fmla="*/ 268 h 315"/>
                <a:gd name="T32" fmla="*/ 40 w 401"/>
                <a:gd name="T33" fmla="*/ 250 h 315"/>
                <a:gd name="T34" fmla="*/ 21 w 401"/>
                <a:gd name="T35" fmla="*/ 229 h 315"/>
                <a:gd name="T36" fmla="*/ 10 w 401"/>
                <a:gd name="T37" fmla="*/ 206 h 315"/>
                <a:gd name="T38" fmla="*/ 2 w 401"/>
                <a:gd name="T39" fmla="*/ 182 h 315"/>
                <a:gd name="T40" fmla="*/ 0 w 401"/>
                <a:gd name="T41" fmla="*/ 157 h 315"/>
                <a:gd name="T42" fmla="*/ 2 w 401"/>
                <a:gd name="T43" fmla="*/ 132 h 315"/>
                <a:gd name="T44" fmla="*/ 10 w 401"/>
                <a:gd name="T45" fmla="*/ 107 h 315"/>
                <a:gd name="T46" fmla="*/ 21 w 401"/>
                <a:gd name="T47" fmla="*/ 84 h 315"/>
                <a:gd name="T48" fmla="*/ 40 w 401"/>
                <a:gd name="T49" fmla="*/ 63 h 315"/>
                <a:gd name="T50" fmla="*/ 58 w 401"/>
                <a:gd name="T51" fmla="*/ 46 h 315"/>
                <a:gd name="T52" fmla="*/ 83 w 401"/>
                <a:gd name="T53" fmla="*/ 29 h 315"/>
                <a:gd name="T54" fmla="*/ 109 w 401"/>
                <a:gd name="T55" fmla="*/ 17 h 315"/>
                <a:gd name="T56" fmla="*/ 136 w 401"/>
                <a:gd name="T57" fmla="*/ 8 h 315"/>
                <a:gd name="T58" fmla="*/ 168 w 401"/>
                <a:gd name="T59" fmla="*/ 2 h 315"/>
                <a:gd name="T60" fmla="*/ 200 w 401"/>
                <a:gd name="T61" fmla="*/ 0 h 315"/>
                <a:gd name="T62" fmla="*/ 232 w 401"/>
                <a:gd name="T63" fmla="*/ 2 h 315"/>
                <a:gd name="T64" fmla="*/ 264 w 401"/>
                <a:gd name="T65" fmla="*/ 8 h 315"/>
                <a:gd name="T66" fmla="*/ 294 w 401"/>
                <a:gd name="T67" fmla="*/ 17 h 315"/>
                <a:gd name="T68" fmla="*/ 318 w 401"/>
                <a:gd name="T69" fmla="*/ 29 h 315"/>
                <a:gd name="T70" fmla="*/ 342 w 401"/>
                <a:gd name="T71" fmla="*/ 46 h 315"/>
                <a:gd name="T72" fmla="*/ 363 w 401"/>
                <a:gd name="T73" fmla="*/ 63 h 315"/>
                <a:gd name="T74" fmla="*/ 379 w 401"/>
                <a:gd name="T75" fmla="*/ 84 h 315"/>
                <a:gd name="T76" fmla="*/ 390 w 401"/>
                <a:gd name="T77" fmla="*/ 107 h 315"/>
                <a:gd name="T78" fmla="*/ 398 w 401"/>
                <a:gd name="T79" fmla="*/ 132 h 315"/>
                <a:gd name="T80" fmla="*/ 401 w 401"/>
                <a:gd name="T81" fmla="*/ 157 h 315"/>
                <a:gd name="T82" fmla="*/ 401 w 401"/>
                <a:gd name="T83" fmla="*/ 155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15"/>
                <a:gd name="T128" fmla="*/ 401 w 401"/>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15">
                  <a:moveTo>
                    <a:pt x="401" y="155"/>
                  </a:moveTo>
                  <a:lnTo>
                    <a:pt x="398" y="182"/>
                  </a:lnTo>
                  <a:lnTo>
                    <a:pt x="390" y="206"/>
                  </a:lnTo>
                  <a:lnTo>
                    <a:pt x="379" y="229"/>
                  </a:lnTo>
                  <a:lnTo>
                    <a:pt x="363" y="250"/>
                  </a:lnTo>
                  <a:lnTo>
                    <a:pt x="342" y="268"/>
                  </a:lnTo>
                  <a:lnTo>
                    <a:pt x="318" y="283"/>
                  </a:lnTo>
                  <a:lnTo>
                    <a:pt x="294" y="296"/>
                  </a:lnTo>
                  <a:lnTo>
                    <a:pt x="264" y="306"/>
                  </a:lnTo>
                  <a:lnTo>
                    <a:pt x="232" y="313"/>
                  </a:lnTo>
                  <a:lnTo>
                    <a:pt x="200" y="315"/>
                  </a:lnTo>
                  <a:lnTo>
                    <a:pt x="168" y="313"/>
                  </a:lnTo>
                  <a:lnTo>
                    <a:pt x="136" y="306"/>
                  </a:lnTo>
                  <a:lnTo>
                    <a:pt x="109" y="296"/>
                  </a:lnTo>
                  <a:lnTo>
                    <a:pt x="83" y="283"/>
                  </a:lnTo>
                  <a:lnTo>
                    <a:pt x="58" y="268"/>
                  </a:lnTo>
                  <a:lnTo>
                    <a:pt x="40" y="250"/>
                  </a:lnTo>
                  <a:lnTo>
                    <a:pt x="21" y="229"/>
                  </a:lnTo>
                  <a:lnTo>
                    <a:pt x="10" y="206"/>
                  </a:lnTo>
                  <a:lnTo>
                    <a:pt x="2" y="182"/>
                  </a:lnTo>
                  <a:lnTo>
                    <a:pt x="0" y="157"/>
                  </a:lnTo>
                  <a:lnTo>
                    <a:pt x="2" y="132"/>
                  </a:lnTo>
                  <a:lnTo>
                    <a:pt x="10" y="107"/>
                  </a:lnTo>
                  <a:lnTo>
                    <a:pt x="21" y="84"/>
                  </a:lnTo>
                  <a:lnTo>
                    <a:pt x="40" y="63"/>
                  </a:lnTo>
                  <a:lnTo>
                    <a:pt x="58" y="46"/>
                  </a:lnTo>
                  <a:lnTo>
                    <a:pt x="83" y="29"/>
                  </a:lnTo>
                  <a:lnTo>
                    <a:pt x="109" y="17"/>
                  </a:lnTo>
                  <a:lnTo>
                    <a:pt x="136" y="8"/>
                  </a:lnTo>
                  <a:lnTo>
                    <a:pt x="168" y="2"/>
                  </a:lnTo>
                  <a:lnTo>
                    <a:pt x="200" y="0"/>
                  </a:lnTo>
                  <a:lnTo>
                    <a:pt x="232" y="2"/>
                  </a:lnTo>
                  <a:lnTo>
                    <a:pt x="264" y="8"/>
                  </a:lnTo>
                  <a:lnTo>
                    <a:pt x="294" y="17"/>
                  </a:lnTo>
                  <a:lnTo>
                    <a:pt x="318" y="29"/>
                  </a:lnTo>
                  <a:lnTo>
                    <a:pt x="342" y="46"/>
                  </a:lnTo>
                  <a:lnTo>
                    <a:pt x="363" y="63"/>
                  </a:lnTo>
                  <a:lnTo>
                    <a:pt x="379" y="84"/>
                  </a:lnTo>
                  <a:lnTo>
                    <a:pt x="390" y="107"/>
                  </a:lnTo>
                  <a:lnTo>
                    <a:pt x="398" y="132"/>
                  </a:lnTo>
                  <a:lnTo>
                    <a:pt x="401" y="157"/>
                  </a:lnTo>
                  <a:lnTo>
                    <a:pt x="401" y="155"/>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10" name="Freeform 32"/>
            <p:cNvSpPr>
              <a:spLocks/>
            </p:cNvSpPr>
            <p:nvPr/>
          </p:nvSpPr>
          <p:spPr bwMode="auto">
            <a:xfrm>
              <a:off x="4627" y="940"/>
              <a:ext cx="401" cy="315"/>
            </a:xfrm>
            <a:custGeom>
              <a:avLst/>
              <a:gdLst>
                <a:gd name="T0" fmla="*/ 401 w 401"/>
                <a:gd name="T1" fmla="*/ 155 h 315"/>
                <a:gd name="T2" fmla="*/ 398 w 401"/>
                <a:gd name="T3" fmla="*/ 132 h 315"/>
                <a:gd name="T4" fmla="*/ 390 w 401"/>
                <a:gd name="T5" fmla="*/ 107 h 315"/>
                <a:gd name="T6" fmla="*/ 379 w 401"/>
                <a:gd name="T7" fmla="*/ 84 h 315"/>
                <a:gd name="T8" fmla="*/ 363 w 401"/>
                <a:gd name="T9" fmla="*/ 63 h 315"/>
                <a:gd name="T10" fmla="*/ 342 w 401"/>
                <a:gd name="T11" fmla="*/ 46 h 315"/>
                <a:gd name="T12" fmla="*/ 318 w 401"/>
                <a:gd name="T13" fmla="*/ 29 h 315"/>
                <a:gd name="T14" fmla="*/ 294 w 401"/>
                <a:gd name="T15" fmla="*/ 17 h 315"/>
                <a:gd name="T16" fmla="*/ 264 w 401"/>
                <a:gd name="T17" fmla="*/ 8 h 315"/>
                <a:gd name="T18" fmla="*/ 232 w 401"/>
                <a:gd name="T19" fmla="*/ 2 h 315"/>
                <a:gd name="T20" fmla="*/ 200 w 401"/>
                <a:gd name="T21" fmla="*/ 0 h 315"/>
                <a:gd name="T22" fmla="*/ 168 w 401"/>
                <a:gd name="T23" fmla="*/ 2 h 315"/>
                <a:gd name="T24" fmla="*/ 136 w 401"/>
                <a:gd name="T25" fmla="*/ 8 h 315"/>
                <a:gd name="T26" fmla="*/ 109 w 401"/>
                <a:gd name="T27" fmla="*/ 17 h 315"/>
                <a:gd name="T28" fmla="*/ 83 w 401"/>
                <a:gd name="T29" fmla="*/ 29 h 315"/>
                <a:gd name="T30" fmla="*/ 58 w 401"/>
                <a:gd name="T31" fmla="*/ 46 h 315"/>
                <a:gd name="T32" fmla="*/ 40 w 401"/>
                <a:gd name="T33" fmla="*/ 63 h 315"/>
                <a:gd name="T34" fmla="*/ 21 w 401"/>
                <a:gd name="T35" fmla="*/ 84 h 315"/>
                <a:gd name="T36" fmla="*/ 10 w 401"/>
                <a:gd name="T37" fmla="*/ 107 h 315"/>
                <a:gd name="T38" fmla="*/ 2 w 401"/>
                <a:gd name="T39" fmla="*/ 132 h 315"/>
                <a:gd name="T40" fmla="*/ 0 w 401"/>
                <a:gd name="T41" fmla="*/ 157 h 315"/>
                <a:gd name="T42" fmla="*/ 2 w 401"/>
                <a:gd name="T43" fmla="*/ 182 h 315"/>
                <a:gd name="T44" fmla="*/ 10 w 401"/>
                <a:gd name="T45" fmla="*/ 206 h 315"/>
                <a:gd name="T46" fmla="*/ 21 w 401"/>
                <a:gd name="T47" fmla="*/ 229 h 315"/>
                <a:gd name="T48" fmla="*/ 40 w 401"/>
                <a:gd name="T49" fmla="*/ 250 h 315"/>
                <a:gd name="T50" fmla="*/ 58 w 401"/>
                <a:gd name="T51" fmla="*/ 268 h 315"/>
                <a:gd name="T52" fmla="*/ 83 w 401"/>
                <a:gd name="T53" fmla="*/ 283 h 315"/>
                <a:gd name="T54" fmla="*/ 109 w 401"/>
                <a:gd name="T55" fmla="*/ 296 h 315"/>
                <a:gd name="T56" fmla="*/ 136 w 401"/>
                <a:gd name="T57" fmla="*/ 306 h 315"/>
                <a:gd name="T58" fmla="*/ 168 w 401"/>
                <a:gd name="T59" fmla="*/ 313 h 315"/>
                <a:gd name="T60" fmla="*/ 200 w 401"/>
                <a:gd name="T61" fmla="*/ 315 h 315"/>
                <a:gd name="T62" fmla="*/ 232 w 401"/>
                <a:gd name="T63" fmla="*/ 313 h 315"/>
                <a:gd name="T64" fmla="*/ 264 w 401"/>
                <a:gd name="T65" fmla="*/ 306 h 315"/>
                <a:gd name="T66" fmla="*/ 294 w 401"/>
                <a:gd name="T67" fmla="*/ 296 h 315"/>
                <a:gd name="T68" fmla="*/ 318 w 401"/>
                <a:gd name="T69" fmla="*/ 283 h 315"/>
                <a:gd name="T70" fmla="*/ 342 w 401"/>
                <a:gd name="T71" fmla="*/ 268 h 315"/>
                <a:gd name="T72" fmla="*/ 363 w 401"/>
                <a:gd name="T73" fmla="*/ 250 h 315"/>
                <a:gd name="T74" fmla="*/ 379 w 401"/>
                <a:gd name="T75" fmla="*/ 229 h 315"/>
                <a:gd name="T76" fmla="*/ 390 w 401"/>
                <a:gd name="T77" fmla="*/ 206 h 315"/>
                <a:gd name="T78" fmla="*/ 398 w 401"/>
                <a:gd name="T79" fmla="*/ 182 h 315"/>
                <a:gd name="T80" fmla="*/ 401 w 401"/>
                <a:gd name="T81" fmla="*/ 157 h 315"/>
                <a:gd name="T82" fmla="*/ 401 w 401"/>
                <a:gd name="T83" fmla="*/ 157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15"/>
                <a:gd name="T128" fmla="*/ 401 w 401"/>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15">
                  <a:moveTo>
                    <a:pt x="401" y="155"/>
                  </a:moveTo>
                  <a:lnTo>
                    <a:pt x="398" y="132"/>
                  </a:lnTo>
                  <a:lnTo>
                    <a:pt x="390" y="107"/>
                  </a:lnTo>
                  <a:lnTo>
                    <a:pt x="379" y="84"/>
                  </a:lnTo>
                  <a:lnTo>
                    <a:pt x="363" y="63"/>
                  </a:lnTo>
                  <a:lnTo>
                    <a:pt x="342" y="46"/>
                  </a:lnTo>
                  <a:lnTo>
                    <a:pt x="318" y="29"/>
                  </a:lnTo>
                  <a:lnTo>
                    <a:pt x="294" y="17"/>
                  </a:lnTo>
                  <a:lnTo>
                    <a:pt x="264" y="8"/>
                  </a:lnTo>
                  <a:lnTo>
                    <a:pt x="232" y="2"/>
                  </a:lnTo>
                  <a:lnTo>
                    <a:pt x="200" y="0"/>
                  </a:lnTo>
                  <a:lnTo>
                    <a:pt x="168" y="2"/>
                  </a:lnTo>
                  <a:lnTo>
                    <a:pt x="136" y="8"/>
                  </a:lnTo>
                  <a:lnTo>
                    <a:pt x="109" y="17"/>
                  </a:lnTo>
                  <a:lnTo>
                    <a:pt x="83" y="29"/>
                  </a:lnTo>
                  <a:lnTo>
                    <a:pt x="58" y="46"/>
                  </a:lnTo>
                  <a:lnTo>
                    <a:pt x="40" y="63"/>
                  </a:lnTo>
                  <a:lnTo>
                    <a:pt x="21" y="84"/>
                  </a:lnTo>
                  <a:lnTo>
                    <a:pt x="10" y="107"/>
                  </a:lnTo>
                  <a:lnTo>
                    <a:pt x="2" y="132"/>
                  </a:lnTo>
                  <a:lnTo>
                    <a:pt x="0" y="157"/>
                  </a:lnTo>
                  <a:lnTo>
                    <a:pt x="2" y="182"/>
                  </a:lnTo>
                  <a:lnTo>
                    <a:pt x="10" y="206"/>
                  </a:lnTo>
                  <a:lnTo>
                    <a:pt x="21" y="229"/>
                  </a:lnTo>
                  <a:lnTo>
                    <a:pt x="40" y="250"/>
                  </a:lnTo>
                  <a:lnTo>
                    <a:pt x="58" y="268"/>
                  </a:lnTo>
                  <a:lnTo>
                    <a:pt x="83" y="283"/>
                  </a:lnTo>
                  <a:lnTo>
                    <a:pt x="109" y="296"/>
                  </a:lnTo>
                  <a:lnTo>
                    <a:pt x="136" y="306"/>
                  </a:lnTo>
                  <a:lnTo>
                    <a:pt x="168" y="313"/>
                  </a:lnTo>
                  <a:lnTo>
                    <a:pt x="200" y="315"/>
                  </a:lnTo>
                  <a:lnTo>
                    <a:pt x="232" y="313"/>
                  </a:lnTo>
                  <a:lnTo>
                    <a:pt x="264" y="306"/>
                  </a:lnTo>
                  <a:lnTo>
                    <a:pt x="294" y="296"/>
                  </a:lnTo>
                  <a:lnTo>
                    <a:pt x="318" y="283"/>
                  </a:lnTo>
                  <a:lnTo>
                    <a:pt x="342" y="268"/>
                  </a:lnTo>
                  <a:lnTo>
                    <a:pt x="363" y="250"/>
                  </a:lnTo>
                  <a:lnTo>
                    <a:pt x="379" y="229"/>
                  </a:lnTo>
                  <a:lnTo>
                    <a:pt x="390" y="206"/>
                  </a:lnTo>
                  <a:lnTo>
                    <a:pt x="398" y="182"/>
                  </a:lnTo>
                  <a:lnTo>
                    <a:pt x="401" y="157"/>
                  </a:lnTo>
                </a:path>
              </a:pathLst>
            </a:custGeom>
            <a:noFill/>
            <a:ln w="2540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11" name="Freeform 33"/>
            <p:cNvSpPr>
              <a:spLocks/>
            </p:cNvSpPr>
            <p:nvPr/>
          </p:nvSpPr>
          <p:spPr bwMode="auto">
            <a:xfrm>
              <a:off x="4525" y="1332"/>
              <a:ext cx="604" cy="236"/>
            </a:xfrm>
            <a:custGeom>
              <a:avLst/>
              <a:gdLst>
                <a:gd name="T0" fmla="*/ 0 w 604"/>
                <a:gd name="T1" fmla="*/ 0 h 237"/>
                <a:gd name="T2" fmla="*/ 604 w 604"/>
                <a:gd name="T3" fmla="*/ 0 h 237"/>
                <a:gd name="T4" fmla="*/ 604 w 604"/>
                <a:gd name="T5" fmla="*/ 237 h 237"/>
                <a:gd name="T6" fmla="*/ 3 w 604"/>
                <a:gd name="T7" fmla="*/ 237 h 237"/>
                <a:gd name="T8" fmla="*/ 3 w 604"/>
                <a:gd name="T9" fmla="*/ 0 h 237"/>
                <a:gd name="T10" fmla="*/ 0 w 604"/>
                <a:gd name="T11" fmla="*/ 0 h 237"/>
                <a:gd name="T12" fmla="*/ 0 60000 65536"/>
                <a:gd name="T13" fmla="*/ 0 60000 65536"/>
                <a:gd name="T14" fmla="*/ 0 60000 65536"/>
                <a:gd name="T15" fmla="*/ 0 60000 65536"/>
                <a:gd name="T16" fmla="*/ 0 60000 65536"/>
                <a:gd name="T17" fmla="*/ 0 60000 65536"/>
                <a:gd name="T18" fmla="*/ 0 w 604"/>
                <a:gd name="T19" fmla="*/ 0 h 237"/>
                <a:gd name="T20" fmla="*/ 604 w 604"/>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604" h="237">
                  <a:moveTo>
                    <a:pt x="0" y="0"/>
                  </a:moveTo>
                  <a:lnTo>
                    <a:pt x="604" y="0"/>
                  </a:lnTo>
                  <a:lnTo>
                    <a:pt x="604" y="237"/>
                  </a:lnTo>
                  <a:lnTo>
                    <a:pt x="3" y="237"/>
                  </a:lnTo>
                  <a:lnTo>
                    <a:pt x="3" y="0"/>
                  </a:lnTo>
                  <a:lnTo>
                    <a:pt x="0" y="0"/>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12" name="Freeform 34"/>
            <p:cNvSpPr>
              <a:spLocks/>
            </p:cNvSpPr>
            <p:nvPr/>
          </p:nvSpPr>
          <p:spPr bwMode="auto">
            <a:xfrm>
              <a:off x="4525" y="1332"/>
              <a:ext cx="604" cy="236"/>
            </a:xfrm>
            <a:custGeom>
              <a:avLst/>
              <a:gdLst>
                <a:gd name="T0" fmla="*/ 0 w 604"/>
                <a:gd name="T1" fmla="*/ 0 h 237"/>
                <a:gd name="T2" fmla="*/ 604 w 604"/>
                <a:gd name="T3" fmla="*/ 0 h 237"/>
                <a:gd name="T4" fmla="*/ 604 w 604"/>
                <a:gd name="T5" fmla="*/ 237 h 237"/>
                <a:gd name="T6" fmla="*/ 3 w 604"/>
                <a:gd name="T7" fmla="*/ 237 h 237"/>
                <a:gd name="T8" fmla="*/ 3 w 604"/>
                <a:gd name="T9" fmla="*/ 0 h 237"/>
                <a:gd name="T10" fmla="*/ 0 60000 65536"/>
                <a:gd name="T11" fmla="*/ 0 60000 65536"/>
                <a:gd name="T12" fmla="*/ 0 60000 65536"/>
                <a:gd name="T13" fmla="*/ 0 60000 65536"/>
                <a:gd name="T14" fmla="*/ 0 60000 65536"/>
                <a:gd name="T15" fmla="*/ 0 w 604"/>
                <a:gd name="T16" fmla="*/ 0 h 237"/>
                <a:gd name="T17" fmla="*/ 604 w 604"/>
                <a:gd name="T18" fmla="*/ 237 h 237"/>
              </a:gdLst>
              <a:ahLst/>
              <a:cxnLst>
                <a:cxn ang="T10">
                  <a:pos x="T0" y="T1"/>
                </a:cxn>
                <a:cxn ang="T11">
                  <a:pos x="T2" y="T3"/>
                </a:cxn>
                <a:cxn ang="T12">
                  <a:pos x="T4" y="T5"/>
                </a:cxn>
                <a:cxn ang="T13">
                  <a:pos x="T6" y="T7"/>
                </a:cxn>
                <a:cxn ang="T14">
                  <a:pos x="T8" y="T9"/>
                </a:cxn>
              </a:cxnLst>
              <a:rect l="T15" t="T16" r="T17" b="T18"/>
              <a:pathLst>
                <a:path w="604" h="237">
                  <a:moveTo>
                    <a:pt x="0" y="0"/>
                  </a:moveTo>
                  <a:lnTo>
                    <a:pt x="604" y="0"/>
                  </a:lnTo>
                  <a:lnTo>
                    <a:pt x="604" y="237"/>
                  </a:lnTo>
                  <a:lnTo>
                    <a:pt x="3" y="237"/>
                  </a:lnTo>
                  <a:lnTo>
                    <a:pt x="3"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13" name="Rectangle 35"/>
            <p:cNvSpPr>
              <a:spLocks noChangeArrowheads="1"/>
            </p:cNvSpPr>
            <p:nvPr/>
          </p:nvSpPr>
          <p:spPr bwMode="auto">
            <a:xfrm>
              <a:off x="4800" y="1392"/>
              <a:ext cx="54"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a:t>
              </a:r>
              <a:endParaRPr lang="en-US" altLang="zh-CN" sz="1108" dirty="0"/>
            </a:p>
          </p:txBody>
        </p:sp>
        <p:sp>
          <p:nvSpPr>
            <p:cNvPr id="16414" name="Rectangle 36"/>
            <p:cNvSpPr>
              <a:spLocks noChangeArrowheads="1"/>
            </p:cNvSpPr>
            <p:nvPr/>
          </p:nvSpPr>
          <p:spPr bwMode="auto">
            <a:xfrm>
              <a:off x="4784" y="1049"/>
              <a:ext cx="65"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P</a:t>
              </a:r>
              <a:endParaRPr lang="en-US" altLang="zh-CN" sz="1108" dirty="0"/>
            </a:p>
          </p:txBody>
        </p:sp>
        <p:sp>
          <p:nvSpPr>
            <p:cNvPr id="16415" name="Rectangle 37"/>
            <p:cNvSpPr>
              <a:spLocks noChangeArrowheads="1"/>
            </p:cNvSpPr>
            <p:nvPr/>
          </p:nvSpPr>
          <p:spPr bwMode="auto">
            <a:xfrm>
              <a:off x="4827" y="1077"/>
              <a:ext cx="54"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rgbClr val="000000"/>
                  </a:solidFill>
                </a:rPr>
                <a:t>n</a:t>
              </a:r>
              <a:endParaRPr lang="en-US" altLang="zh-CN" sz="1108"/>
            </a:p>
          </p:txBody>
        </p:sp>
        <p:sp>
          <p:nvSpPr>
            <p:cNvPr id="16416" name="Freeform 38"/>
            <p:cNvSpPr>
              <a:spLocks/>
            </p:cNvSpPr>
            <p:nvPr/>
          </p:nvSpPr>
          <p:spPr bwMode="auto">
            <a:xfrm>
              <a:off x="3173" y="1935"/>
              <a:ext cx="16" cy="12"/>
            </a:xfrm>
            <a:custGeom>
              <a:avLst/>
              <a:gdLst>
                <a:gd name="T0" fmla="*/ 5 w 16"/>
                <a:gd name="T1" fmla="*/ 10 h 12"/>
                <a:gd name="T2" fmla="*/ 5 w 16"/>
                <a:gd name="T3" fmla="*/ 12 h 12"/>
                <a:gd name="T4" fmla="*/ 3 w 16"/>
                <a:gd name="T5" fmla="*/ 10 h 12"/>
                <a:gd name="T6" fmla="*/ 3 w 16"/>
                <a:gd name="T7" fmla="*/ 10 h 12"/>
                <a:gd name="T8" fmla="*/ 3 w 16"/>
                <a:gd name="T9" fmla="*/ 10 h 12"/>
                <a:gd name="T10" fmla="*/ 0 w 16"/>
                <a:gd name="T11" fmla="*/ 10 h 12"/>
                <a:gd name="T12" fmla="*/ 0 w 16"/>
                <a:gd name="T13" fmla="*/ 8 h 12"/>
                <a:gd name="T14" fmla="*/ 0 w 16"/>
                <a:gd name="T15" fmla="*/ 8 h 12"/>
                <a:gd name="T16" fmla="*/ 0 w 16"/>
                <a:gd name="T17" fmla="*/ 6 h 12"/>
                <a:gd name="T18" fmla="*/ 0 w 16"/>
                <a:gd name="T19" fmla="*/ 6 h 12"/>
                <a:gd name="T20" fmla="*/ 0 w 16"/>
                <a:gd name="T21" fmla="*/ 4 h 12"/>
                <a:gd name="T22" fmla="*/ 0 w 16"/>
                <a:gd name="T23" fmla="*/ 4 h 12"/>
                <a:gd name="T24" fmla="*/ 0 w 16"/>
                <a:gd name="T25" fmla="*/ 2 h 12"/>
                <a:gd name="T26" fmla="*/ 0 w 16"/>
                <a:gd name="T27" fmla="*/ 2 h 12"/>
                <a:gd name="T28" fmla="*/ 3 w 16"/>
                <a:gd name="T29" fmla="*/ 0 h 12"/>
                <a:gd name="T30" fmla="*/ 3 w 16"/>
                <a:gd name="T31" fmla="*/ 0 h 12"/>
                <a:gd name="T32" fmla="*/ 3 w 16"/>
                <a:gd name="T33" fmla="*/ 0 h 12"/>
                <a:gd name="T34" fmla="*/ 5 w 16"/>
                <a:gd name="T35" fmla="*/ 0 h 12"/>
                <a:gd name="T36" fmla="*/ 5 w 16"/>
                <a:gd name="T37" fmla="*/ 0 h 12"/>
                <a:gd name="T38" fmla="*/ 8 w 16"/>
                <a:gd name="T39" fmla="*/ 0 h 12"/>
                <a:gd name="T40" fmla="*/ 8 w 16"/>
                <a:gd name="T41" fmla="*/ 0 h 12"/>
                <a:gd name="T42" fmla="*/ 11 w 16"/>
                <a:gd name="T43" fmla="*/ 0 h 12"/>
                <a:gd name="T44" fmla="*/ 11 w 16"/>
                <a:gd name="T45" fmla="*/ 0 h 12"/>
                <a:gd name="T46" fmla="*/ 13 w 16"/>
                <a:gd name="T47" fmla="*/ 0 h 12"/>
                <a:gd name="T48" fmla="*/ 13 w 16"/>
                <a:gd name="T49" fmla="*/ 2 h 12"/>
                <a:gd name="T50" fmla="*/ 13 w 16"/>
                <a:gd name="T51" fmla="*/ 2 h 12"/>
                <a:gd name="T52" fmla="*/ 16 w 16"/>
                <a:gd name="T53" fmla="*/ 2 h 12"/>
                <a:gd name="T54" fmla="*/ 16 w 16"/>
                <a:gd name="T55" fmla="*/ 4 h 12"/>
                <a:gd name="T56" fmla="*/ 16 w 16"/>
                <a:gd name="T57" fmla="*/ 4 h 12"/>
                <a:gd name="T58" fmla="*/ 16 w 16"/>
                <a:gd name="T59" fmla="*/ 6 h 12"/>
                <a:gd name="T60" fmla="*/ 16 w 16"/>
                <a:gd name="T61" fmla="*/ 6 h 12"/>
                <a:gd name="T62" fmla="*/ 16 w 16"/>
                <a:gd name="T63" fmla="*/ 8 h 12"/>
                <a:gd name="T64" fmla="*/ 16 w 16"/>
                <a:gd name="T65" fmla="*/ 8 h 12"/>
                <a:gd name="T66" fmla="*/ 13 w 16"/>
                <a:gd name="T67" fmla="*/ 10 h 12"/>
                <a:gd name="T68" fmla="*/ 13 w 16"/>
                <a:gd name="T69" fmla="*/ 10 h 12"/>
                <a:gd name="T70" fmla="*/ 13 w 16"/>
                <a:gd name="T71" fmla="*/ 10 h 12"/>
                <a:gd name="T72" fmla="*/ 11 w 16"/>
                <a:gd name="T73" fmla="*/ 12 h 12"/>
                <a:gd name="T74" fmla="*/ 11 w 16"/>
                <a:gd name="T75" fmla="*/ 12 h 12"/>
                <a:gd name="T76" fmla="*/ 8 w 16"/>
                <a:gd name="T77" fmla="*/ 12 h 12"/>
                <a:gd name="T78" fmla="*/ 8 w 16"/>
                <a:gd name="T79" fmla="*/ 12 h 12"/>
                <a:gd name="T80" fmla="*/ 5 w 16"/>
                <a:gd name="T81" fmla="*/ 12 h 12"/>
                <a:gd name="T82" fmla="*/ 5 w 16"/>
                <a:gd name="T83" fmla="*/ 10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2"/>
                <a:gd name="T128" fmla="*/ 16 w 16"/>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2">
                  <a:moveTo>
                    <a:pt x="5" y="10"/>
                  </a:moveTo>
                  <a:lnTo>
                    <a:pt x="5" y="12"/>
                  </a:lnTo>
                  <a:lnTo>
                    <a:pt x="3" y="10"/>
                  </a:lnTo>
                  <a:lnTo>
                    <a:pt x="0" y="10"/>
                  </a:lnTo>
                  <a:lnTo>
                    <a:pt x="0" y="8"/>
                  </a:lnTo>
                  <a:lnTo>
                    <a:pt x="0" y="6"/>
                  </a:lnTo>
                  <a:lnTo>
                    <a:pt x="0" y="4"/>
                  </a:lnTo>
                  <a:lnTo>
                    <a:pt x="0" y="2"/>
                  </a:lnTo>
                  <a:lnTo>
                    <a:pt x="3" y="0"/>
                  </a:lnTo>
                  <a:lnTo>
                    <a:pt x="5" y="0"/>
                  </a:lnTo>
                  <a:lnTo>
                    <a:pt x="8" y="0"/>
                  </a:lnTo>
                  <a:lnTo>
                    <a:pt x="11" y="0"/>
                  </a:lnTo>
                  <a:lnTo>
                    <a:pt x="13" y="0"/>
                  </a:lnTo>
                  <a:lnTo>
                    <a:pt x="13" y="2"/>
                  </a:lnTo>
                  <a:lnTo>
                    <a:pt x="16" y="2"/>
                  </a:lnTo>
                  <a:lnTo>
                    <a:pt x="16" y="4"/>
                  </a:lnTo>
                  <a:lnTo>
                    <a:pt x="16" y="6"/>
                  </a:lnTo>
                  <a:lnTo>
                    <a:pt x="16" y="8"/>
                  </a:lnTo>
                  <a:lnTo>
                    <a:pt x="13" y="10"/>
                  </a:lnTo>
                  <a:lnTo>
                    <a:pt x="11" y="12"/>
                  </a:lnTo>
                  <a:lnTo>
                    <a:pt x="8" y="12"/>
                  </a:lnTo>
                  <a:lnTo>
                    <a:pt x="5" y="12"/>
                  </a:lnTo>
                  <a:lnTo>
                    <a:pt x="5" y="10"/>
                  </a:lnTo>
                  <a:close/>
                </a:path>
              </a:pathLst>
            </a:custGeom>
            <a:solidFill>
              <a:srgbClr val="80808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17" name="Freeform 39"/>
            <p:cNvSpPr>
              <a:spLocks/>
            </p:cNvSpPr>
            <p:nvPr/>
          </p:nvSpPr>
          <p:spPr bwMode="auto">
            <a:xfrm>
              <a:off x="3152" y="1943"/>
              <a:ext cx="53" cy="76"/>
            </a:xfrm>
            <a:custGeom>
              <a:avLst/>
              <a:gdLst>
                <a:gd name="T0" fmla="*/ 26 w 53"/>
                <a:gd name="T1" fmla="*/ 2 h 76"/>
                <a:gd name="T2" fmla="*/ 53 w 53"/>
                <a:gd name="T3" fmla="*/ 8 h 76"/>
                <a:gd name="T4" fmla="*/ 13 w 53"/>
                <a:gd name="T5" fmla="*/ 76 h 76"/>
                <a:gd name="T6" fmla="*/ 0 w 53"/>
                <a:gd name="T7" fmla="*/ 0 h 76"/>
                <a:gd name="T8" fmla="*/ 26 w 53"/>
                <a:gd name="T9" fmla="*/ 4 h 76"/>
                <a:gd name="T10" fmla="*/ 0 60000 65536"/>
                <a:gd name="T11" fmla="*/ 0 60000 65536"/>
                <a:gd name="T12" fmla="*/ 0 60000 65536"/>
                <a:gd name="T13" fmla="*/ 0 60000 65536"/>
                <a:gd name="T14" fmla="*/ 0 60000 65536"/>
                <a:gd name="T15" fmla="*/ 0 w 53"/>
                <a:gd name="T16" fmla="*/ 0 h 76"/>
                <a:gd name="T17" fmla="*/ 53 w 53"/>
                <a:gd name="T18" fmla="*/ 76 h 76"/>
              </a:gdLst>
              <a:ahLst/>
              <a:cxnLst>
                <a:cxn ang="T10">
                  <a:pos x="T0" y="T1"/>
                </a:cxn>
                <a:cxn ang="T11">
                  <a:pos x="T2" y="T3"/>
                </a:cxn>
                <a:cxn ang="T12">
                  <a:pos x="T4" y="T5"/>
                </a:cxn>
                <a:cxn ang="T13">
                  <a:pos x="T6" y="T7"/>
                </a:cxn>
                <a:cxn ang="T14">
                  <a:pos x="T8" y="T9"/>
                </a:cxn>
              </a:cxnLst>
              <a:rect l="T15" t="T16" r="T17" b="T18"/>
              <a:pathLst>
                <a:path w="53" h="76">
                  <a:moveTo>
                    <a:pt x="26" y="2"/>
                  </a:moveTo>
                  <a:lnTo>
                    <a:pt x="53" y="8"/>
                  </a:lnTo>
                  <a:lnTo>
                    <a:pt x="13" y="76"/>
                  </a:lnTo>
                  <a:lnTo>
                    <a:pt x="0" y="0"/>
                  </a:lnTo>
                  <a:lnTo>
                    <a:pt x="26" y="4"/>
                  </a:lnTo>
                </a:path>
              </a:pathLst>
            </a:custGeom>
            <a:noFill/>
            <a:ln w="25400">
              <a:solidFill>
                <a:srgbClr val="80808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18" name="Freeform 40"/>
            <p:cNvSpPr>
              <a:spLocks/>
            </p:cNvSpPr>
            <p:nvPr/>
          </p:nvSpPr>
          <p:spPr bwMode="auto">
            <a:xfrm>
              <a:off x="3152" y="1943"/>
              <a:ext cx="53" cy="76"/>
            </a:xfrm>
            <a:custGeom>
              <a:avLst/>
              <a:gdLst>
                <a:gd name="T0" fmla="*/ 26 w 53"/>
                <a:gd name="T1" fmla="*/ 2 h 76"/>
                <a:gd name="T2" fmla="*/ 53 w 53"/>
                <a:gd name="T3" fmla="*/ 8 h 76"/>
                <a:gd name="T4" fmla="*/ 13 w 53"/>
                <a:gd name="T5" fmla="*/ 76 h 76"/>
                <a:gd name="T6" fmla="*/ 0 w 53"/>
                <a:gd name="T7" fmla="*/ 0 h 76"/>
                <a:gd name="T8" fmla="*/ 26 w 53"/>
                <a:gd name="T9" fmla="*/ 2 h 76"/>
                <a:gd name="T10" fmla="*/ 0 60000 65536"/>
                <a:gd name="T11" fmla="*/ 0 60000 65536"/>
                <a:gd name="T12" fmla="*/ 0 60000 65536"/>
                <a:gd name="T13" fmla="*/ 0 60000 65536"/>
                <a:gd name="T14" fmla="*/ 0 60000 65536"/>
                <a:gd name="T15" fmla="*/ 0 w 53"/>
                <a:gd name="T16" fmla="*/ 0 h 76"/>
                <a:gd name="T17" fmla="*/ 53 w 53"/>
                <a:gd name="T18" fmla="*/ 76 h 76"/>
              </a:gdLst>
              <a:ahLst/>
              <a:cxnLst>
                <a:cxn ang="T10">
                  <a:pos x="T0" y="T1"/>
                </a:cxn>
                <a:cxn ang="T11">
                  <a:pos x="T2" y="T3"/>
                </a:cxn>
                <a:cxn ang="T12">
                  <a:pos x="T4" y="T5"/>
                </a:cxn>
                <a:cxn ang="T13">
                  <a:pos x="T6" y="T7"/>
                </a:cxn>
                <a:cxn ang="T14">
                  <a:pos x="T8" y="T9"/>
                </a:cxn>
              </a:cxnLst>
              <a:rect l="T15" t="T16" r="T17" b="T18"/>
              <a:pathLst>
                <a:path w="53" h="76">
                  <a:moveTo>
                    <a:pt x="26" y="2"/>
                  </a:moveTo>
                  <a:lnTo>
                    <a:pt x="53" y="8"/>
                  </a:lnTo>
                  <a:lnTo>
                    <a:pt x="13" y="76"/>
                  </a:lnTo>
                  <a:lnTo>
                    <a:pt x="0" y="0"/>
                  </a:lnTo>
                  <a:lnTo>
                    <a:pt x="26" y="2"/>
                  </a:lnTo>
                  <a:close/>
                </a:path>
              </a:pathLst>
            </a:custGeom>
            <a:solidFill>
              <a:srgbClr val="80808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19" name="Freeform 41"/>
            <p:cNvSpPr>
              <a:spLocks/>
            </p:cNvSpPr>
            <p:nvPr/>
          </p:nvSpPr>
          <p:spPr bwMode="auto">
            <a:xfrm>
              <a:off x="3178" y="1796"/>
              <a:ext cx="225" cy="143"/>
            </a:xfrm>
            <a:custGeom>
              <a:avLst/>
              <a:gdLst>
                <a:gd name="T0" fmla="*/ 0 w 225"/>
                <a:gd name="T1" fmla="*/ 143 h 143"/>
                <a:gd name="T2" fmla="*/ 11 w 225"/>
                <a:gd name="T3" fmla="*/ 118 h 143"/>
                <a:gd name="T4" fmla="*/ 24 w 225"/>
                <a:gd name="T5" fmla="*/ 95 h 143"/>
                <a:gd name="T6" fmla="*/ 40 w 225"/>
                <a:gd name="T7" fmla="*/ 74 h 143"/>
                <a:gd name="T8" fmla="*/ 62 w 225"/>
                <a:gd name="T9" fmla="*/ 55 h 143"/>
                <a:gd name="T10" fmla="*/ 83 w 225"/>
                <a:gd name="T11" fmla="*/ 38 h 143"/>
                <a:gd name="T12" fmla="*/ 110 w 225"/>
                <a:gd name="T13" fmla="*/ 25 h 143"/>
                <a:gd name="T14" fmla="*/ 137 w 225"/>
                <a:gd name="T15" fmla="*/ 15 h 143"/>
                <a:gd name="T16" fmla="*/ 166 w 225"/>
                <a:gd name="T17" fmla="*/ 6 h 143"/>
                <a:gd name="T18" fmla="*/ 195 w 225"/>
                <a:gd name="T19" fmla="*/ 2 h 143"/>
                <a:gd name="T20" fmla="*/ 225 w 225"/>
                <a:gd name="T21" fmla="*/ 0 h 1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
                <a:gd name="T34" fmla="*/ 0 h 143"/>
                <a:gd name="T35" fmla="*/ 225 w 225"/>
                <a:gd name="T36" fmla="*/ 143 h 14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 h="143">
                  <a:moveTo>
                    <a:pt x="0" y="143"/>
                  </a:moveTo>
                  <a:lnTo>
                    <a:pt x="11" y="118"/>
                  </a:lnTo>
                  <a:lnTo>
                    <a:pt x="24" y="95"/>
                  </a:lnTo>
                  <a:lnTo>
                    <a:pt x="40" y="74"/>
                  </a:lnTo>
                  <a:lnTo>
                    <a:pt x="62" y="55"/>
                  </a:lnTo>
                  <a:lnTo>
                    <a:pt x="83" y="38"/>
                  </a:lnTo>
                  <a:lnTo>
                    <a:pt x="110" y="25"/>
                  </a:lnTo>
                  <a:lnTo>
                    <a:pt x="137" y="15"/>
                  </a:lnTo>
                  <a:lnTo>
                    <a:pt x="166" y="6"/>
                  </a:lnTo>
                  <a:lnTo>
                    <a:pt x="195" y="2"/>
                  </a:lnTo>
                  <a:lnTo>
                    <a:pt x="225" y="0"/>
                  </a:lnTo>
                </a:path>
              </a:pathLst>
            </a:custGeom>
            <a:noFill/>
            <a:ln w="25400">
              <a:solidFill>
                <a:srgbClr val="80808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20" name="Line 42"/>
            <p:cNvSpPr>
              <a:spLocks noChangeShapeType="1"/>
            </p:cNvSpPr>
            <p:nvPr/>
          </p:nvSpPr>
          <p:spPr bwMode="auto">
            <a:xfrm>
              <a:off x="2558" y="1796"/>
              <a:ext cx="2265" cy="1"/>
            </a:xfrm>
            <a:prstGeom prst="line">
              <a:avLst/>
            </a:prstGeom>
            <a:noFill/>
            <a:ln w="25400">
              <a:solidFill>
                <a:srgbClr val="80808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21" name="Freeform 43"/>
            <p:cNvSpPr>
              <a:spLocks/>
            </p:cNvSpPr>
            <p:nvPr/>
          </p:nvSpPr>
          <p:spPr bwMode="auto">
            <a:xfrm>
              <a:off x="5028" y="1647"/>
              <a:ext cx="299" cy="158"/>
            </a:xfrm>
            <a:custGeom>
              <a:avLst/>
              <a:gdLst>
                <a:gd name="T0" fmla="*/ 299 w 299"/>
                <a:gd name="T1" fmla="*/ 158 h 158"/>
                <a:gd name="T2" fmla="*/ 296 w 299"/>
                <a:gd name="T3" fmla="*/ 132 h 158"/>
                <a:gd name="T4" fmla="*/ 285 w 299"/>
                <a:gd name="T5" fmla="*/ 109 h 158"/>
                <a:gd name="T6" fmla="*/ 267 w 299"/>
                <a:gd name="T7" fmla="*/ 86 h 158"/>
                <a:gd name="T8" fmla="*/ 243 w 299"/>
                <a:gd name="T9" fmla="*/ 65 h 158"/>
                <a:gd name="T10" fmla="*/ 213 w 299"/>
                <a:gd name="T11" fmla="*/ 46 h 158"/>
                <a:gd name="T12" fmla="*/ 176 w 299"/>
                <a:gd name="T13" fmla="*/ 32 h 158"/>
                <a:gd name="T14" fmla="*/ 139 w 299"/>
                <a:gd name="T15" fmla="*/ 19 h 158"/>
                <a:gd name="T16" fmla="*/ 96 w 299"/>
                <a:gd name="T17" fmla="*/ 8 h 158"/>
                <a:gd name="T18" fmla="*/ 48 w 299"/>
                <a:gd name="T19" fmla="*/ 2 h 158"/>
                <a:gd name="T20" fmla="*/ 0 w 299"/>
                <a:gd name="T21" fmla="*/ 0 h 1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9"/>
                <a:gd name="T34" fmla="*/ 0 h 158"/>
                <a:gd name="T35" fmla="*/ 299 w 299"/>
                <a:gd name="T36" fmla="*/ 158 h 1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9" h="158">
                  <a:moveTo>
                    <a:pt x="299" y="158"/>
                  </a:moveTo>
                  <a:lnTo>
                    <a:pt x="296" y="132"/>
                  </a:lnTo>
                  <a:lnTo>
                    <a:pt x="285" y="109"/>
                  </a:lnTo>
                  <a:lnTo>
                    <a:pt x="267" y="86"/>
                  </a:lnTo>
                  <a:lnTo>
                    <a:pt x="243" y="65"/>
                  </a:lnTo>
                  <a:lnTo>
                    <a:pt x="213" y="46"/>
                  </a:lnTo>
                  <a:lnTo>
                    <a:pt x="176" y="32"/>
                  </a:lnTo>
                  <a:lnTo>
                    <a:pt x="139" y="19"/>
                  </a:lnTo>
                  <a:lnTo>
                    <a:pt x="96" y="8"/>
                  </a:lnTo>
                  <a:lnTo>
                    <a:pt x="48" y="2"/>
                  </a:lnTo>
                  <a:lnTo>
                    <a:pt x="0"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22" name="Freeform 46"/>
            <p:cNvSpPr>
              <a:spLocks/>
            </p:cNvSpPr>
            <p:nvPr/>
          </p:nvSpPr>
          <p:spPr bwMode="auto">
            <a:xfrm>
              <a:off x="2352" y="1515"/>
              <a:ext cx="214" cy="283"/>
            </a:xfrm>
            <a:custGeom>
              <a:avLst/>
              <a:gdLst>
                <a:gd name="T0" fmla="*/ 214 w 214"/>
                <a:gd name="T1" fmla="*/ 283 h 283"/>
                <a:gd name="T2" fmla="*/ 180 w 214"/>
                <a:gd name="T3" fmla="*/ 279 h 283"/>
                <a:gd name="T4" fmla="*/ 147 w 214"/>
                <a:gd name="T5" fmla="*/ 269 h 283"/>
                <a:gd name="T6" fmla="*/ 118 w 214"/>
                <a:gd name="T7" fmla="*/ 252 h 283"/>
                <a:gd name="T8" fmla="*/ 89 w 214"/>
                <a:gd name="T9" fmla="*/ 229 h 283"/>
                <a:gd name="T10" fmla="*/ 65 w 214"/>
                <a:gd name="T11" fmla="*/ 199 h 283"/>
                <a:gd name="T12" fmla="*/ 43 w 214"/>
                <a:gd name="T13" fmla="*/ 168 h 283"/>
                <a:gd name="T14" fmla="*/ 25 w 214"/>
                <a:gd name="T15" fmla="*/ 130 h 283"/>
                <a:gd name="T16" fmla="*/ 14 w 214"/>
                <a:gd name="T17" fmla="*/ 90 h 283"/>
                <a:gd name="T18" fmla="*/ 6 w 214"/>
                <a:gd name="T19" fmla="*/ 46 h 283"/>
                <a:gd name="T20" fmla="*/ 0 w 214"/>
                <a:gd name="T21" fmla="*/ 0 h 283"/>
                <a:gd name="T22" fmla="*/ 214 w 214"/>
                <a:gd name="T23" fmla="*/ 283 h 2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4"/>
                <a:gd name="T37" fmla="*/ 0 h 283"/>
                <a:gd name="T38" fmla="*/ 214 w 214"/>
                <a:gd name="T39" fmla="*/ 283 h 2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4" h="283">
                  <a:moveTo>
                    <a:pt x="214" y="283"/>
                  </a:moveTo>
                  <a:lnTo>
                    <a:pt x="180" y="279"/>
                  </a:lnTo>
                  <a:lnTo>
                    <a:pt x="147" y="269"/>
                  </a:lnTo>
                  <a:lnTo>
                    <a:pt x="118" y="252"/>
                  </a:lnTo>
                  <a:lnTo>
                    <a:pt x="89" y="229"/>
                  </a:lnTo>
                  <a:lnTo>
                    <a:pt x="65" y="199"/>
                  </a:lnTo>
                  <a:lnTo>
                    <a:pt x="43" y="168"/>
                  </a:lnTo>
                  <a:lnTo>
                    <a:pt x="25" y="130"/>
                  </a:lnTo>
                  <a:lnTo>
                    <a:pt x="14" y="90"/>
                  </a:lnTo>
                  <a:lnTo>
                    <a:pt x="6" y="46"/>
                  </a:lnTo>
                  <a:lnTo>
                    <a:pt x="0" y="0"/>
                  </a:lnTo>
                  <a:lnTo>
                    <a:pt x="214" y="283"/>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23" name="Freeform 47"/>
            <p:cNvSpPr>
              <a:spLocks/>
            </p:cNvSpPr>
            <p:nvPr/>
          </p:nvSpPr>
          <p:spPr bwMode="auto">
            <a:xfrm>
              <a:off x="2361" y="1611"/>
              <a:ext cx="16" cy="15"/>
            </a:xfrm>
            <a:custGeom>
              <a:avLst/>
              <a:gdLst>
                <a:gd name="T0" fmla="*/ 5 w 16"/>
                <a:gd name="T1" fmla="*/ 0 h 15"/>
                <a:gd name="T2" fmla="*/ 8 w 16"/>
                <a:gd name="T3" fmla="*/ 0 h 15"/>
                <a:gd name="T4" fmla="*/ 10 w 16"/>
                <a:gd name="T5" fmla="*/ 0 h 15"/>
                <a:gd name="T6" fmla="*/ 10 w 16"/>
                <a:gd name="T7" fmla="*/ 3 h 15"/>
                <a:gd name="T8" fmla="*/ 13 w 16"/>
                <a:gd name="T9" fmla="*/ 3 h 15"/>
                <a:gd name="T10" fmla="*/ 13 w 16"/>
                <a:gd name="T11" fmla="*/ 3 h 15"/>
                <a:gd name="T12" fmla="*/ 13 w 16"/>
                <a:gd name="T13" fmla="*/ 3 h 15"/>
                <a:gd name="T14" fmla="*/ 16 w 16"/>
                <a:gd name="T15" fmla="*/ 5 h 15"/>
                <a:gd name="T16" fmla="*/ 16 w 16"/>
                <a:gd name="T17" fmla="*/ 5 h 15"/>
                <a:gd name="T18" fmla="*/ 16 w 16"/>
                <a:gd name="T19" fmla="*/ 7 h 15"/>
                <a:gd name="T20" fmla="*/ 16 w 16"/>
                <a:gd name="T21" fmla="*/ 7 h 15"/>
                <a:gd name="T22" fmla="*/ 16 w 16"/>
                <a:gd name="T23" fmla="*/ 9 h 15"/>
                <a:gd name="T24" fmla="*/ 16 w 16"/>
                <a:gd name="T25" fmla="*/ 9 h 15"/>
                <a:gd name="T26" fmla="*/ 16 w 16"/>
                <a:gd name="T27" fmla="*/ 11 h 15"/>
                <a:gd name="T28" fmla="*/ 16 w 16"/>
                <a:gd name="T29" fmla="*/ 11 h 15"/>
                <a:gd name="T30" fmla="*/ 16 w 16"/>
                <a:gd name="T31" fmla="*/ 11 h 15"/>
                <a:gd name="T32" fmla="*/ 13 w 16"/>
                <a:gd name="T33" fmla="*/ 13 h 15"/>
                <a:gd name="T34" fmla="*/ 13 w 16"/>
                <a:gd name="T35" fmla="*/ 13 h 15"/>
                <a:gd name="T36" fmla="*/ 10 w 16"/>
                <a:gd name="T37" fmla="*/ 13 h 15"/>
                <a:gd name="T38" fmla="*/ 10 w 16"/>
                <a:gd name="T39" fmla="*/ 13 h 15"/>
                <a:gd name="T40" fmla="*/ 8 w 16"/>
                <a:gd name="T41" fmla="*/ 15 h 15"/>
                <a:gd name="T42" fmla="*/ 8 w 16"/>
                <a:gd name="T43" fmla="*/ 15 h 15"/>
                <a:gd name="T44" fmla="*/ 5 w 16"/>
                <a:gd name="T45" fmla="*/ 15 h 15"/>
                <a:gd name="T46" fmla="*/ 5 w 16"/>
                <a:gd name="T47" fmla="*/ 13 h 15"/>
                <a:gd name="T48" fmla="*/ 5 w 16"/>
                <a:gd name="T49" fmla="*/ 13 h 15"/>
                <a:gd name="T50" fmla="*/ 2 w 16"/>
                <a:gd name="T51" fmla="*/ 13 h 15"/>
                <a:gd name="T52" fmla="*/ 2 w 16"/>
                <a:gd name="T53" fmla="*/ 13 h 15"/>
                <a:gd name="T54" fmla="*/ 0 w 16"/>
                <a:gd name="T55" fmla="*/ 11 h 15"/>
                <a:gd name="T56" fmla="*/ 0 w 16"/>
                <a:gd name="T57" fmla="*/ 11 h 15"/>
                <a:gd name="T58" fmla="*/ 0 w 16"/>
                <a:gd name="T59" fmla="*/ 9 h 15"/>
                <a:gd name="T60" fmla="*/ 0 w 16"/>
                <a:gd name="T61" fmla="*/ 9 h 15"/>
                <a:gd name="T62" fmla="*/ 0 w 16"/>
                <a:gd name="T63" fmla="*/ 7 h 15"/>
                <a:gd name="T64" fmla="*/ 0 w 16"/>
                <a:gd name="T65" fmla="*/ 7 h 15"/>
                <a:gd name="T66" fmla="*/ 0 w 16"/>
                <a:gd name="T67" fmla="*/ 5 h 15"/>
                <a:gd name="T68" fmla="*/ 0 w 16"/>
                <a:gd name="T69" fmla="*/ 5 h 15"/>
                <a:gd name="T70" fmla="*/ 2 w 16"/>
                <a:gd name="T71" fmla="*/ 5 h 15"/>
                <a:gd name="T72" fmla="*/ 2 w 16"/>
                <a:gd name="T73" fmla="*/ 3 h 15"/>
                <a:gd name="T74" fmla="*/ 2 w 16"/>
                <a:gd name="T75" fmla="*/ 3 h 15"/>
                <a:gd name="T76" fmla="*/ 5 w 16"/>
                <a:gd name="T77" fmla="*/ 3 h 15"/>
                <a:gd name="T78" fmla="*/ 5 w 16"/>
                <a:gd name="T79" fmla="*/ 0 h 15"/>
                <a:gd name="T80" fmla="*/ 8 w 16"/>
                <a:gd name="T81" fmla="*/ 0 h 15"/>
                <a:gd name="T82" fmla="*/ 5 w 16"/>
                <a:gd name="T83" fmla="*/ 0 h 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5"/>
                <a:gd name="T128" fmla="*/ 16 w 16"/>
                <a:gd name="T129" fmla="*/ 15 h 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5">
                  <a:moveTo>
                    <a:pt x="5" y="0"/>
                  </a:moveTo>
                  <a:lnTo>
                    <a:pt x="8" y="0"/>
                  </a:lnTo>
                  <a:lnTo>
                    <a:pt x="10" y="0"/>
                  </a:lnTo>
                  <a:lnTo>
                    <a:pt x="10" y="3"/>
                  </a:lnTo>
                  <a:lnTo>
                    <a:pt x="13" y="3"/>
                  </a:lnTo>
                  <a:lnTo>
                    <a:pt x="16" y="5"/>
                  </a:lnTo>
                  <a:lnTo>
                    <a:pt x="16" y="7"/>
                  </a:lnTo>
                  <a:lnTo>
                    <a:pt x="16" y="9"/>
                  </a:lnTo>
                  <a:lnTo>
                    <a:pt x="16" y="11"/>
                  </a:lnTo>
                  <a:lnTo>
                    <a:pt x="13" y="13"/>
                  </a:lnTo>
                  <a:lnTo>
                    <a:pt x="10" y="13"/>
                  </a:lnTo>
                  <a:lnTo>
                    <a:pt x="8" y="15"/>
                  </a:lnTo>
                  <a:lnTo>
                    <a:pt x="5" y="15"/>
                  </a:lnTo>
                  <a:lnTo>
                    <a:pt x="5" y="13"/>
                  </a:lnTo>
                  <a:lnTo>
                    <a:pt x="2" y="13"/>
                  </a:lnTo>
                  <a:lnTo>
                    <a:pt x="0" y="11"/>
                  </a:lnTo>
                  <a:lnTo>
                    <a:pt x="0" y="9"/>
                  </a:lnTo>
                  <a:lnTo>
                    <a:pt x="0" y="7"/>
                  </a:lnTo>
                  <a:lnTo>
                    <a:pt x="0" y="5"/>
                  </a:lnTo>
                  <a:lnTo>
                    <a:pt x="2" y="5"/>
                  </a:lnTo>
                  <a:lnTo>
                    <a:pt x="2" y="3"/>
                  </a:lnTo>
                  <a:lnTo>
                    <a:pt x="5" y="3"/>
                  </a:lnTo>
                  <a:lnTo>
                    <a:pt x="5" y="0"/>
                  </a:lnTo>
                  <a:lnTo>
                    <a:pt x="8" y="0"/>
                  </a:lnTo>
                  <a:lnTo>
                    <a:pt x="5" y="0"/>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24" name="Freeform 48"/>
            <p:cNvSpPr>
              <a:spLocks/>
            </p:cNvSpPr>
            <p:nvPr/>
          </p:nvSpPr>
          <p:spPr bwMode="auto">
            <a:xfrm>
              <a:off x="2342" y="1538"/>
              <a:ext cx="53" cy="76"/>
            </a:xfrm>
            <a:custGeom>
              <a:avLst/>
              <a:gdLst>
                <a:gd name="T0" fmla="*/ 24 w 53"/>
                <a:gd name="T1" fmla="*/ 73 h 76"/>
                <a:gd name="T2" fmla="*/ 0 w 53"/>
                <a:gd name="T3" fmla="*/ 76 h 76"/>
                <a:gd name="T4" fmla="*/ 16 w 53"/>
                <a:gd name="T5" fmla="*/ 0 h 76"/>
                <a:gd name="T6" fmla="*/ 53 w 53"/>
                <a:gd name="T7" fmla="*/ 71 h 76"/>
                <a:gd name="T8" fmla="*/ 27 w 53"/>
                <a:gd name="T9" fmla="*/ 73 h 76"/>
                <a:gd name="T10" fmla="*/ 0 60000 65536"/>
                <a:gd name="T11" fmla="*/ 0 60000 65536"/>
                <a:gd name="T12" fmla="*/ 0 60000 65536"/>
                <a:gd name="T13" fmla="*/ 0 60000 65536"/>
                <a:gd name="T14" fmla="*/ 0 60000 65536"/>
                <a:gd name="T15" fmla="*/ 0 w 53"/>
                <a:gd name="T16" fmla="*/ 0 h 76"/>
                <a:gd name="T17" fmla="*/ 53 w 53"/>
                <a:gd name="T18" fmla="*/ 76 h 76"/>
              </a:gdLst>
              <a:ahLst/>
              <a:cxnLst>
                <a:cxn ang="T10">
                  <a:pos x="T0" y="T1"/>
                </a:cxn>
                <a:cxn ang="T11">
                  <a:pos x="T2" y="T3"/>
                </a:cxn>
                <a:cxn ang="T12">
                  <a:pos x="T4" y="T5"/>
                </a:cxn>
                <a:cxn ang="T13">
                  <a:pos x="T6" y="T7"/>
                </a:cxn>
                <a:cxn ang="T14">
                  <a:pos x="T8" y="T9"/>
                </a:cxn>
              </a:cxnLst>
              <a:rect l="T15" t="T16" r="T17" b="T18"/>
              <a:pathLst>
                <a:path w="53" h="76">
                  <a:moveTo>
                    <a:pt x="24" y="73"/>
                  </a:moveTo>
                  <a:lnTo>
                    <a:pt x="0" y="76"/>
                  </a:lnTo>
                  <a:lnTo>
                    <a:pt x="16" y="0"/>
                  </a:lnTo>
                  <a:lnTo>
                    <a:pt x="53" y="71"/>
                  </a:lnTo>
                  <a:lnTo>
                    <a:pt x="27" y="73"/>
                  </a:lnTo>
                </a:path>
              </a:pathLst>
            </a:custGeom>
            <a:noFill/>
            <a:ln w="2540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25" name="Freeform 49"/>
            <p:cNvSpPr>
              <a:spLocks/>
            </p:cNvSpPr>
            <p:nvPr/>
          </p:nvSpPr>
          <p:spPr bwMode="auto">
            <a:xfrm>
              <a:off x="2342" y="1538"/>
              <a:ext cx="53" cy="76"/>
            </a:xfrm>
            <a:custGeom>
              <a:avLst/>
              <a:gdLst>
                <a:gd name="T0" fmla="*/ 24 w 53"/>
                <a:gd name="T1" fmla="*/ 73 h 76"/>
                <a:gd name="T2" fmla="*/ 0 w 53"/>
                <a:gd name="T3" fmla="*/ 76 h 76"/>
                <a:gd name="T4" fmla="*/ 16 w 53"/>
                <a:gd name="T5" fmla="*/ 0 h 76"/>
                <a:gd name="T6" fmla="*/ 53 w 53"/>
                <a:gd name="T7" fmla="*/ 71 h 76"/>
                <a:gd name="T8" fmla="*/ 24 w 53"/>
                <a:gd name="T9" fmla="*/ 73 h 76"/>
                <a:gd name="T10" fmla="*/ 0 60000 65536"/>
                <a:gd name="T11" fmla="*/ 0 60000 65536"/>
                <a:gd name="T12" fmla="*/ 0 60000 65536"/>
                <a:gd name="T13" fmla="*/ 0 60000 65536"/>
                <a:gd name="T14" fmla="*/ 0 60000 65536"/>
                <a:gd name="T15" fmla="*/ 0 w 53"/>
                <a:gd name="T16" fmla="*/ 0 h 76"/>
                <a:gd name="T17" fmla="*/ 53 w 53"/>
                <a:gd name="T18" fmla="*/ 76 h 76"/>
              </a:gdLst>
              <a:ahLst/>
              <a:cxnLst>
                <a:cxn ang="T10">
                  <a:pos x="T0" y="T1"/>
                </a:cxn>
                <a:cxn ang="T11">
                  <a:pos x="T2" y="T3"/>
                </a:cxn>
                <a:cxn ang="T12">
                  <a:pos x="T4" y="T5"/>
                </a:cxn>
                <a:cxn ang="T13">
                  <a:pos x="T6" y="T7"/>
                </a:cxn>
                <a:cxn ang="T14">
                  <a:pos x="T8" y="T9"/>
                </a:cxn>
              </a:cxnLst>
              <a:rect l="T15" t="T16" r="T17" b="T18"/>
              <a:pathLst>
                <a:path w="53" h="76">
                  <a:moveTo>
                    <a:pt x="24" y="73"/>
                  </a:moveTo>
                  <a:lnTo>
                    <a:pt x="0" y="76"/>
                  </a:lnTo>
                  <a:lnTo>
                    <a:pt x="16" y="0"/>
                  </a:lnTo>
                  <a:lnTo>
                    <a:pt x="53" y="71"/>
                  </a:lnTo>
                  <a:lnTo>
                    <a:pt x="24" y="73"/>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26" name="Freeform 50"/>
            <p:cNvSpPr>
              <a:spLocks/>
            </p:cNvSpPr>
            <p:nvPr/>
          </p:nvSpPr>
          <p:spPr bwMode="auto">
            <a:xfrm>
              <a:off x="2369" y="1618"/>
              <a:ext cx="197" cy="180"/>
            </a:xfrm>
            <a:custGeom>
              <a:avLst/>
              <a:gdLst>
                <a:gd name="T0" fmla="*/ 197 w 197"/>
                <a:gd name="T1" fmla="*/ 180 h 180"/>
                <a:gd name="T2" fmla="*/ 171 w 197"/>
                <a:gd name="T3" fmla="*/ 178 h 180"/>
                <a:gd name="T4" fmla="*/ 144 w 197"/>
                <a:gd name="T5" fmla="*/ 172 h 180"/>
                <a:gd name="T6" fmla="*/ 117 w 197"/>
                <a:gd name="T7" fmla="*/ 161 h 180"/>
                <a:gd name="T8" fmla="*/ 93 w 197"/>
                <a:gd name="T9" fmla="*/ 149 h 180"/>
                <a:gd name="T10" fmla="*/ 72 w 197"/>
                <a:gd name="T11" fmla="*/ 130 h 180"/>
                <a:gd name="T12" fmla="*/ 50 w 197"/>
                <a:gd name="T13" fmla="*/ 111 h 180"/>
                <a:gd name="T14" fmla="*/ 32 w 197"/>
                <a:gd name="T15" fmla="*/ 86 h 180"/>
                <a:gd name="T16" fmla="*/ 18 w 197"/>
                <a:gd name="T17" fmla="*/ 61 h 180"/>
                <a:gd name="T18" fmla="*/ 8 w 197"/>
                <a:gd name="T19" fmla="*/ 31 h 180"/>
                <a:gd name="T20" fmla="*/ 0 w 197"/>
                <a:gd name="T21" fmla="*/ 0 h 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7"/>
                <a:gd name="T34" fmla="*/ 0 h 180"/>
                <a:gd name="T35" fmla="*/ 197 w 197"/>
                <a:gd name="T36" fmla="*/ 180 h 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7" h="180">
                  <a:moveTo>
                    <a:pt x="197" y="180"/>
                  </a:moveTo>
                  <a:lnTo>
                    <a:pt x="171" y="178"/>
                  </a:lnTo>
                  <a:lnTo>
                    <a:pt x="144" y="172"/>
                  </a:lnTo>
                  <a:lnTo>
                    <a:pt x="117" y="161"/>
                  </a:lnTo>
                  <a:lnTo>
                    <a:pt x="93" y="149"/>
                  </a:lnTo>
                  <a:lnTo>
                    <a:pt x="72" y="130"/>
                  </a:lnTo>
                  <a:lnTo>
                    <a:pt x="50" y="111"/>
                  </a:lnTo>
                  <a:lnTo>
                    <a:pt x="32" y="86"/>
                  </a:lnTo>
                  <a:lnTo>
                    <a:pt x="18" y="61"/>
                  </a:lnTo>
                  <a:lnTo>
                    <a:pt x="8" y="31"/>
                  </a:lnTo>
                  <a:lnTo>
                    <a:pt x="0" y="0"/>
                  </a:lnTo>
                </a:path>
              </a:pathLst>
            </a:custGeom>
            <a:noFill/>
            <a:ln w="2540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27" name="Line 51"/>
            <p:cNvSpPr>
              <a:spLocks noChangeShapeType="1"/>
            </p:cNvSpPr>
            <p:nvPr/>
          </p:nvSpPr>
          <p:spPr bwMode="auto">
            <a:xfrm>
              <a:off x="1921" y="1727"/>
              <a:ext cx="3201" cy="1"/>
            </a:xfrm>
            <a:prstGeom prst="line">
              <a:avLst/>
            </a:prstGeom>
            <a:noFill/>
            <a:ln w="25400">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grpSp>
          <p:nvGrpSpPr>
            <p:cNvPr id="6" name="Group 64"/>
            <p:cNvGrpSpPr>
              <a:grpSpLocks/>
            </p:cNvGrpSpPr>
            <p:nvPr/>
          </p:nvGrpSpPr>
          <p:grpSpPr bwMode="auto">
            <a:xfrm>
              <a:off x="4861" y="1754"/>
              <a:ext cx="880" cy="360"/>
              <a:chOff x="5149" y="1744"/>
              <a:chExt cx="880" cy="360"/>
            </a:xfrm>
          </p:grpSpPr>
          <p:sp>
            <p:nvSpPr>
              <p:cNvPr id="16439" name="Rectangle 44"/>
              <p:cNvSpPr>
                <a:spLocks noChangeArrowheads="1"/>
              </p:cNvSpPr>
              <p:nvPr/>
            </p:nvSpPr>
            <p:spPr bwMode="auto">
              <a:xfrm>
                <a:off x="5260" y="1809"/>
                <a:ext cx="769" cy="134"/>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solidFill>
                      <a:srgbClr val="000000"/>
                    </a:solidFill>
                  </a:rPr>
                  <a:t>Cache-memory</a:t>
                </a:r>
                <a:endParaRPr lang="en-US" altLang="zh-CN" sz="1292"/>
              </a:p>
            </p:txBody>
          </p:sp>
          <p:sp>
            <p:nvSpPr>
              <p:cNvPr id="16440" name="Rectangle 45"/>
              <p:cNvSpPr>
                <a:spLocks noChangeArrowheads="1"/>
              </p:cNvSpPr>
              <p:nvPr/>
            </p:nvSpPr>
            <p:spPr bwMode="auto">
              <a:xfrm>
                <a:off x="5260" y="1968"/>
                <a:ext cx="550" cy="129"/>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solidFill>
                      <a:srgbClr val="000000"/>
                    </a:solidFill>
                  </a:rPr>
                  <a:t>transaction</a:t>
                </a:r>
                <a:endParaRPr lang="en-US" altLang="zh-CN" sz="1292"/>
              </a:p>
            </p:txBody>
          </p:sp>
          <p:sp>
            <p:nvSpPr>
              <p:cNvPr id="16441" name="Freeform 52"/>
              <p:cNvSpPr>
                <a:spLocks/>
              </p:cNvSpPr>
              <p:nvPr/>
            </p:nvSpPr>
            <p:spPr bwMode="auto">
              <a:xfrm>
                <a:off x="5149" y="1744"/>
                <a:ext cx="16" cy="12"/>
              </a:xfrm>
              <a:custGeom>
                <a:avLst/>
                <a:gdLst>
                  <a:gd name="T0" fmla="*/ 0 w 16"/>
                  <a:gd name="T1" fmla="*/ 8 h 12"/>
                  <a:gd name="T2" fmla="*/ 0 w 16"/>
                  <a:gd name="T3" fmla="*/ 8 h 12"/>
                  <a:gd name="T4" fmla="*/ 0 w 16"/>
                  <a:gd name="T5" fmla="*/ 8 h 12"/>
                  <a:gd name="T6" fmla="*/ 0 w 16"/>
                  <a:gd name="T7" fmla="*/ 6 h 12"/>
                  <a:gd name="T8" fmla="*/ 0 w 16"/>
                  <a:gd name="T9" fmla="*/ 6 h 12"/>
                  <a:gd name="T10" fmla="*/ 0 w 16"/>
                  <a:gd name="T11" fmla="*/ 6 h 12"/>
                  <a:gd name="T12" fmla="*/ 0 w 16"/>
                  <a:gd name="T13" fmla="*/ 4 h 12"/>
                  <a:gd name="T14" fmla="*/ 0 w 16"/>
                  <a:gd name="T15" fmla="*/ 4 h 12"/>
                  <a:gd name="T16" fmla="*/ 3 w 16"/>
                  <a:gd name="T17" fmla="*/ 2 h 12"/>
                  <a:gd name="T18" fmla="*/ 3 w 16"/>
                  <a:gd name="T19" fmla="*/ 2 h 12"/>
                  <a:gd name="T20" fmla="*/ 3 w 16"/>
                  <a:gd name="T21" fmla="*/ 2 h 12"/>
                  <a:gd name="T22" fmla="*/ 6 w 16"/>
                  <a:gd name="T23" fmla="*/ 0 h 12"/>
                  <a:gd name="T24" fmla="*/ 6 w 16"/>
                  <a:gd name="T25" fmla="*/ 0 h 12"/>
                  <a:gd name="T26" fmla="*/ 8 w 16"/>
                  <a:gd name="T27" fmla="*/ 0 h 12"/>
                  <a:gd name="T28" fmla="*/ 8 w 16"/>
                  <a:gd name="T29" fmla="*/ 0 h 12"/>
                  <a:gd name="T30" fmla="*/ 11 w 16"/>
                  <a:gd name="T31" fmla="*/ 0 h 12"/>
                  <a:gd name="T32" fmla="*/ 11 w 16"/>
                  <a:gd name="T33" fmla="*/ 0 h 12"/>
                  <a:gd name="T34" fmla="*/ 14 w 16"/>
                  <a:gd name="T35" fmla="*/ 2 h 12"/>
                  <a:gd name="T36" fmla="*/ 14 w 16"/>
                  <a:gd name="T37" fmla="*/ 2 h 12"/>
                  <a:gd name="T38" fmla="*/ 14 w 16"/>
                  <a:gd name="T39" fmla="*/ 2 h 12"/>
                  <a:gd name="T40" fmla="*/ 16 w 16"/>
                  <a:gd name="T41" fmla="*/ 4 h 12"/>
                  <a:gd name="T42" fmla="*/ 16 w 16"/>
                  <a:gd name="T43" fmla="*/ 4 h 12"/>
                  <a:gd name="T44" fmla="*/ 16 w 16"/>
                  <a:gd name="T45" fmla="*/ 6 h 12"/>
                  <a:gd name="T46" fmla="*/ 16 w 16"/>
                  <a:gd name="T47" fmla="*/ 6 h 12"/>
                  <a:gd name="T48" fmla="*/ 16 w 16"/>
                  <a:gd name="T49" fmla="*/ 6 h 12"/>
                  <a:gd name="T50" fmla="*/ 16 w 16"/>
                  <a:gd name="T51" fmla="*/ 8 h 12"/>
                  <a:gd name="T52" fmla="*/ 16 w 16"/>
                  <a:gd name="T53" fmla="*/ 8 h 12"/>
                  <a:gd name="T54" fmla="*/ 16 w 16"/>
                  <a:gd name="T55" fmla="*/ 10 h 12"/>
                  <a:gd name="T56" fmla="*/ 14 w 16"/>
                  <a:gd name="T57" fmla="*/ 10 h 12"/>
                  <a:gd name="T58" fmla="*/ 14 w 16"/>
                  <a:gd name="T59" fmla="*/ 12 h 12"/>
                  <a:gd name="T60" fmla="*/ 14 w 16"/>
                  <a:gd name="T61" fmla="*/ 12 h 12"/>
                  <a:gd name="T62" fmla="*/ 11 w 16"/>
                  <a:gd name="T63" fmla="*/ 12 h 12"/>
                  <a:gd name="T64" fmla="*/ 11 w 16"/>
                  <a:gd name="T65" fmla="*/ 12 h 12"/>
                  <a:gd name="T66" fmla="*/ 8 w 16"/>
                  <a:gd name="T67" fmla="*/ 12 h 12"/>
                  <a:gd name="T68" fmla="*/ 8 w 16"/>
                  <a:gd name="T69" fmla="*/ 12 h 12"/>
                  <a:gd name="T70" fmla="*/ 6 w 16"/>
                  <a:gd name="T71" fmla="*/ 12 h 12"/>
                  <a:gd name="T72" fmla="*/ 6 w 16"/>
                  <a:gd name="T73" fmla="*/ 12 h 12"/>
                  <a:gd name="T74" fmla="*/ 3 w 16"/>
                  <a:gd name="T75" fmla="*/ 12 h 12"/>
                  <a:gd name="T76" fmla="*/ 3 w 16"/>
                  <a:gd name="T77" fmla="*/ 12 h 12"/>
                  <a:gd name="T78" fmla="*/ 3 w 16"/>
                  <a:gd name="T79" fmla="*/ 10 h 12"/>
                  <a:gd name="T80" fmla="*/ 0 w 16"/>
                  <a:gd name="T81" fmla="*/ 10 h 12"/>
                  <a:gd name="T82" fmla="*/ 0 w 16"/>
                  <a:gd name="T83" fmla="*/ 8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2"/>
                  <a:gd name="T128" fmla="*/ 16 w 16"/>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2">
                    <a:moveTo>
                      <a:pt x="0" y="8"/>
                    </a:moveTo>
                    <a:lnTo>
                      <a:pt x="0" y="8"/>
                    </a:lnTo>
                    <a:lnTo>
                      <a:pt x="0" y="6"/>
                    </a:lnTo>
                    <a:lnTo>
                      <a:pt x="0" y="4"/>
                    </a:lnTo>
                    <a:lnTo>
                      <a:pt x="3" y="2"/>
                    </a:lnTo>
                    <a:lnTo>
                      <a:pt x="6" y="0"/>
                    </a:lnTo>
                    <a:lnTo>
                      <a:pt x="8" y="0"/>
                    </a:lnTo>
                    <a:lnTo>
                      <a:pt x="11" y="0"/>
                    </a:lnTo>
                    <a:lnTo>
                      <a:pt x="14" y="2"/>
                    </a:lnTo>
                    <a:lnTo>
                      <a:pt x="16" y="4"/>
                    </a:lnTo>
                    <a:lnTo>
                      <a:pt x="16" y="6"/>
                    </a:lnTo>
                    <a:lnTo>
                      <a:pt x="16" y="8"/>
                    </a:lnTo>
                    <a:lnTo>
                      <a:pt x="16" y="10"/>
                    </a:lnTo>
                    <a:lnTo>
                      <a:pt x="14" y="10"/>
                    </a:lnTo>
                    <a:lnTo>
                      <a:pt x="14" y="12"/>
                    </a:lnTo>
                    <a:lnTo>
                      <a:pt x="11" y="12"/>
                    </a:lnTo>
                    <a:lnTo>
                      <a:pt x="8" y="12"/>
                    </a:lnTo>
                    <a:lnTo>
                      <a:pt x="6" y="12"/>
                    </a:lnTo>
                    <a:lnTo>
                      <a:pt x="3" y="12"/>
                    </a:lnTo>
                    <a:lnTo>
                      <a:pt x="3" y="10"/>
                    </a:lnTo>
                    <a:lnTo>
                      <a:pt x="0" y="10"/>
                    </a:lnTo>
                    <a:lnTo>
                      <a:pt x="0" y="8"/>
                    </a:lnTo>
                    <a:close/>
                  </a:path>
                </a:pathLst>
              </a:custGeom>
              <a:solidFill>
                <a:srgbClr val="80808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grpSp>
        <p:sp>
          <p:nvSpPr>
            <p:cNvPr id="16429" name="Freeform 53"/>
            <p:cNvSpPr>
              <a:spLocks/>
            </p:cNvSpPr>
            <p:nvPr/>
          </p:nvSpPr>
          <p:spPr bwMode="auto">
            <a:xfrm>
              <a:off x="4854" y="1735"/>
              <a:ext cx="93" cy="53"/>
            </a:xfrm>
            <a:custGeom>
              <a:avLst/>
              <a:gdLst>
                <a:gd name="T0" fmla="*/ 77 w 93"/>
                <a:gd name="T1" fmla="*/ 17 h 57"/>
                <a:gd name="T2" fmla="*/ 93 w 93"/>
                <a:gd name="T3" fmla="*/ 36 h 57"/>
                <a:gd name="T4" fmla="*/ 0 w 93"/>
                <a:gd name="T5" fmla="*/ 57 h 57"/>
                <a:gd name="T6" fmla="*/ 64 w 93"/>
                <a:gd name="T7" fmla="*/ 0 h 57"/>
                <a:gd name="T8" fmla="*/ 77 w 93"/>
                <a:gd name="T9" fmla="*/ 19 h 57"/>
                <a:gd name="T10" fmla="*/ 0 60000 65536"/>
                <a:gd name="T11" fmla="*/ 0 60000 65536"/>
                <a:gd name="T12" fmla="*/ 0 60000 65536"/>
                <a:gd name="T13" fmla="*/ 0 60000 65536"/>
                <a:gd name="T14" fmla="*/ 0 60000 65536"/>
                <a:gd name="T15" fmla="*/ 0 w 93"/>
                <a:gd name="T16" fmla="*/ 0 h 57"/>
                <a:gd name="T17" fmla="*/ 93 w 93"/>
                <a:gd name="T18" fmla="*/ 57 h 57"/>
              </a:gdLst>
              <a:ahLst/>
              <a:cxnLst>
                <a:cxn ang="T10">
                  <a:pos x="T0" y="T1"/>
                </a:cxn>
                <a:cxn ang="T11">
                  <a:pos x="T2" y="T3"/>
                </a:cxn>
                <a:cxn ang="T12">
                  <a:pos x="T4" y="T5"/>
                </a:cxn>
                <a:cxn ang="T13">
                  <a:pos x="T6" y="T7"/>
                </a:cxn>
                <a:cxn ang="T14">
                  <a:pos x="T8" y="T9"/>
                </a:cxn>
              </a:cxnLst>
              <a:rect l="T15" t="T16" r="T17" b="T18"/>
              <a:pathLst>
                <a:path w="93" h="57">
                  <a:moveTo>
                    <a:pt x="77" y="17"/>
                  </a:moveTo>
                  <a:lnTo>
                    <a:pt x="93" y="36"/>
                  </a:lnTo>
                  <a:lnTo>
                    <a:pt x="0" y="57"/>
                  </a:lnTo>
                  <a:lnTo>
                    <a:pt x="64" y="0"/>
                  </a:lnTo>
                  <a:lnTo>
                    <a:pt x="77" y="19"/>
                  </a:lnTo>
                </a:path>
              </a:pathLst>
            </a:custGeom>
            <a:noFill/>
            <a:ln w="25400">
              <a:solidFill>
                <a:srgbClr val="80808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0" name="Freeform 54"/>
            <p:cNvSpPr>
              <a:spLocks/>
            </p:cNvSpPr>
            <p:nvPr/>
          </p:nvSpPr>
          <p:spPr bwMode="auto">
            <a:xfrm>
              <a:off x="4854" y="1735"/>
              <a:ext cx="93" cy="53"/>
            </a:xfrm>
            <a:custGeom>
              <a:avLst/>
              <a:gdLst>
                <a:gd name="T0" fmla="*/ 77 w 93"/>
                <a:gd name="T1" fmla="*/ 17 h 57"/>
                <a:gd name="T2" fmla="*/ 93 w 93"/>
                <a:gd name="T3" fmla="*/ 36 h 57"/>
                <a:gd name="T4" fmla="*/ 0 w 93"/>
                <a:gd name="T5" fmla="*/ 57 h 57"/>
                <a:gd name="T6" fmla="*/ 64 w 93"/>
                <a:gd name="T7" fmla="*/ 0 h 57"/>
                <a:gd name="T8" fmla="*/ 77 w 93"/>
                <a:gd name="T9" fmla="*/ 17 h 57"/>
                <a:gd name="T10" fmla="*/ 0 60000 65536"/>
                <a:gd name="T11" fmla="*/ 0 60000 65536"/>
                <a:gd name="T12" fmla="*/ 0 60000 65536"/>
                <a:gd name="T13" fmla="*/ 0 60000 65536"/>
                <a:gd name="T14" fmla="*/ 0 60000 65536"/>
                <a:gd name="T15" fmla="*/ 0 w 93"/>
                <a:gd name="T16" fmla="*/ 0 h 57"/>
                <a:gd name="T17" fmla="*/ 93 w 93"/>
                <a:gd name="T18" fmla="*/ 57 h 57"/>
              </a:gdLst>
              <a:ahLst/>
              <a:cxnLst>
                <a:cxn ang="T10">
                  <a:pos x="T0" y="T1"/>
                </a:cxn>
                <a:cxn ang="T11">
                  <a:pos x="T2" y="T3"/>
                </a:cxn>
                <a:cxn ang="T12">
                  <a:pos x="T4" y="T5"/>
                </a:cxn>
                <a:cxn ang="T13">
                  <a:pos x="T6" y="T7"/>
                </a:cxn>
                <a:cxn ang="T14">
                  <a:pos x="T8" y="T9"/>
                </a:cxn>
              </a:cxnLst>
              <a:rect l="T15" t="T16" r="T17" b="T18"/>
              <a:pathLst>
                <a:path w="93" h="57">
                  <a:moveTo>
                    <a:pt x="77" y="17"/>
                  </a:moveTo>
                  <a:lnTo>
                    <a:pt x="93" y="36"/>
                  </a:lnTo>
                  <a:lnTo>
                    <a:pt x="0" y="57"/>
                  </a:lnTo>
                  <a:lnTo>
                    <a:pt x="64" y="0"/>
                  </a:lnTo>
                  <a:lnTo>
                    <a:pt x="77" y="17"/>
                  </a:lnTo>
                  <a:close/>
                </a:path>
              </a:pathLst>
            </a:custGeom>
            <a:solidFill>
              <a:srgbClr val="80808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1" name="Freeform 55"/>
            <p:cNvSpPr>
              <a:spLocks/>
            </p:cNvSpPr>
            <p:nvPr/>
          </p:nvSpPr>
          <p:spPr bwMode="auto">
            <a:xfrm>
              <a:off x="4939" y="1538"/>
              <a:ext cx="73" cy="211"/>
            </a:xfrm>
            <a:custGeom>
              <a:avLst/>
              <a:gdLst>
                <a:gd name="T0" fmla="*/ 73 w 73"/>
                <a:gd name="T1" fmla="*/ 0 h 212"/>
                <a:gd name="T2" fmla="*/ 73 w 73"/>
                <a:gd name="T3" fmla="*/ 25 h 212"/>
                <a:gd name="T4" fmla="*/ 73 w 73"/>
                <a:gd name="T5" fmla="*/ 52 h 212"/>
                <a:gd name="T6" fmla="*/ 70 w 73"/>
                <a:gd name="T7" fmla="*/ 78 h 212"/>
                <a:gd name="T8" fmla="*/ 67 w 73"/>
                <a:gd name="T9" fmla="*/ 103 h 212"/>
                <a:gd name="T10" fmla="*/ 62 w 73"/>
                <a:gd name="T11" fmla="*/ 126 h 212"/>
                <a:gd name="T12" fmla="*/ 54 w 73"/>
                <a:gd name="T13" fmla="*/ 149 h 212"/>
                <a:gd name="T14" fmla="*/ 46 w 73"/>
                <a:gd name="T15" fmla="*/ 168 h 212"/>
                <a:gd name="T16" fmla="*/ 32 w 73"/>
                <a:gd name="T17" fmla="*/ 187 h 212"/>
                <a:gd name="T18" fmla="*/ 19 w 73"/>
                <a:gd name="T19" fmla="*/ 201 h 212"/>
                <a:gd name="T20" fmla="*/ 0 w 73"/>
                <a:gd name="T21" fmla="*/ 212 h 2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
                <a:gd name="T34" fmla="*/ 0 h 212"/>
                <a:gd name="T35" fmla="*/ 73 w 73"/>
                <a:gd name="T36" fmla="*/ 212 h 2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 h="212">
                  <a:moveTo>
                    <a:pt x="73" y="0"/>
                  </a:moveTo>
                  <a:lnTo>
                    <a:pt x="73" y="25"/>
                  </a:lnTo>
                  <a:lnTo>
                    <a:pt x="73" y="52"/>
                  </a:lnTo>
                  <a:lnTo>
                    <a:pt x="70" y="78"/>
                  </a:lnTo>
                  <a:lnTo>
                    <a:pt x="67" y="103"/>
                  </a:lnTo>
                  <a:lnTo>
                    <a:pt x="62" y="126"/>
                  </a:lnTo>
                  <a:lnTo>
                    <a:pt x="54" y="149"/>
                  </a:lnTo>
                  <a:lnTo>
                    <a:pt x="46" y="168"/>
                  </a:lnTo>
                  <a:lnTo>
                    <a:pt x="32" y="187"/>
                  </a:lnTo>
                  <a:lnTo>
                    <a:pt x="19" y="201"/>
                  </a:lnTo>
                  <a:lnTo>
                    <a:pt x="0" y="212"/>
                  </a:lnTo>
                </a:path>
              </a:pathLst>
            </a:custGeom>
            <a:noFill/>
            <a:ln w="25400">
              <a:solidFill>
                <a:srgbClr val="80808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2" name="Line 56"/>
            <p:cNvSpPr>
              <a:spLocks noChangeShapeType="1"/>
            </p:cNvSpPr>
            <p:nvPr/>
          </p:nvSpPr>
          <p:spPr bwMode="auto">
            <a:xfrm>
              <a:off x="4525" y="1727"/>
              <a:ext cx="3" cy="157"/>
            </a:xfrm>
            <a:prstGeom prst="line">
              <a:avLst/>
            </a:prstGeom>
            <a:noFill/>
            <a:ln w="25400">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3" name="Freeform 57"/>
            <p:cNvSpPr>
              <a:spLocks/>
            </p:cNvSpPr>
            <p:nvPr/>
          </p:nvSpPr>
          <p:spPr bwMode="auto">
            <a:xfrm>
              <a:off x="3484" y="1462"/>
              <a:ext cx="44" cy="36"/>
            </a:xfrm>
            <a:custGeom>
              <a:avLst/>
              <a:gdLst>
                <a:gd name="T0" fmla="*/ 43 w 45"/>
                <a:gd name="T1" fmla="*/ 17 h 36"/>
                <a:gd name="T2" fmla="*/ 45 w 45"/>
                <a:gd name="T3" fmla="*/ 21 h 36"/>
                <a:gd name="T4" fmla="*/ 43 w 45"/>
                <a:gd name="T5" fmla="*/ 23 h 36"/>
                <a:gd name="T6" fmla="*/ 43 w 45"/>
                <a:gd name="T7" fmla="*/ 28 h 36"/>
                <a:gd name="T8" fmla="*/ 40 w 45"/>
                <a:gd name="T9" fmla="*/ 30 h 36"/>
                <a:gd name="T10" fmla="*/ 37 w 45"/>
                <a:gd name="T11" fmla="*/ 32 h 36"/>
                <a:gd name="T12" fmla="*/ 35 w 45"/>
                <a:gd name="T13" fmla="*/ 34 h 36"/>
                <a:gd name="T14" fmla="*/ 32 w 45"/>
                <a:gd name="T15" fmla="*/ 34 h 36"/>
                <a:gd name="T16" fmla="*/ 29 w 45"/>
                <a:gd name="T17" fmla="*/ 36 h 36"/>
                <a:gd name="T18" fmla="*/ 27 w 45"/>
                <a:gd name="T19" fmla="*/ 36 h 36"/>
                <a:gd name="T20" fmla="*/ 24 w 45"/>
                <a:gd name="T21" fmla="*/ 36 h 36"/>
                <a:gd name="T22" fmla="*/ 19 w 45"/>
                <a:gd name="T23" fmla="*/ 36 h 36"/>
                <a:gd name="T24" fmla="*/ 16 w 45"/>
                <a:gd name="T25" fmla="*/ 36 h 36"/>
                <a:gd name="T26" fmla="*/ 13 w 45"/>
                <a:gd name="T27" fmla="*/ 34 h 36"/>
                <a:gd name="T28" fmla="*/ 11 w 45"/>
                <a:gd name="T29" fmla="*/ 34 h 36"/>
                <a:gd name="T30" fmla="*/ 8 w 45"/>
                <a:gd name="T31" fmla="*/ 32 h 36"/>
                <a:gd name="T32" fmla="*/ 5 w 45"/>
                <a:gd name="T33" fmla="*/ 30 h 36"/>
                <a:gd name="T34" fmla="*/ 3 w 45"/>
                <a:gd name="T35" fmla="*/ 28 h 36"/>
                <a:gd name="T36" fmla="*/ 3 w 45"/>
                <a:gd name="T37" fmla="*/ 23 h 36"/>
                <a:gd name="T38" fmla="*/ 0 w 45"/>
                <a:gd name="T39" fmla="*/ 21 h 36"/>
                <a:gd name="T40" fmla="*/ 0 w 45"/>
                <a:gd name="T41" fmla="*/ 19 h 36"/>
                <a:gd name="T42" fmla="*/ 0 w 45"/>
                <a:gd name="T43" fmla="*/ 15 h 36"/>
                <a:gd name="T44" fmla="*/ 3 w 45"/>
                <a:gd name="T45" fmla="*/ 13 h 36"/>
                <a:gd name="T46" fmla="*/ 3 w 45"/>
                <a:gd name="T47" fmla="*/ 11 h 36"/>
                <a:gd name="T48" fmla="*/ 5 w 45"/>
                <a:gd name="T49" fmla="*/ 9 h 36"/>
                <a:gd name="T50" fmla="*/ 8 w 45"/>
                <a:gd name="T51" fmla="*/ 7 h 36"/>
                <a:gd name="T52" fmla="*/ 11 w 45"/>
                <a:gd name="T53" fmla="*/ 5 h 36"/>
                <a:gd name="T54" fmla="*/ 13 w 45"/>
                <a:gd name="T55" fmla="*/ 3 h 36"/>
                <a:gd name="T56" fmla="*/ 16 w 45"/>
                <a:gd name="T57" fmla="*/ 3 h 36"/>
                <a:gd name="T58" fmla="*/ 19 w 45"/>
                <a:gd name="T59" fmla="*/ 0 h 36"/>
                <a:gd name="T60" fmla="*/ 24 w 45"/>
                <a:gd name="T61" fmla="*/ 0 h 36"/>
                <a:gd name="T62" fmla="*/ 27 w 45"/>
                <a:gd name="T63" fmla="*/ 0 h 36"/>
                <a:gd name="T64" fmla="*/ 29 w 45"/>
                <a:gd name="T65" fmla="*/ 3 h 36"/>
                <a:gd name="T66" fmla="*/ 32 w 45"/>
                <a:gd name="T67" fmla="*/ 3 h 36"/>
                <a:gd name="T68" fmla="*/ 35 w 45"/>
                <a:gd name="T69" fmla="*/ 5 h 36"/>
                <a:gd name="T70" fmla="*/ 37 w 45"/>
                <a:gd name="T71" fmla="*/ 7 h 36"/>
                <a:gd name="T72" fmla="*/ 40 w 45"/>
                <a:gd name="T73" fmla="*/ 9 h 36"/>
                <a:gd name="T74" fmla="*/ 43 w 45"/>
                <a:gd name="T75" fmla="*/ 11 h 36"/>
                <a:gd name="T76" fmla="*/ 43 w 45"/>
                <a:gd name="T77" fmla="*/ 13 h 36"/>
                <a:gd name="T78" fmla="*/ 45 w 45"/>
                <a:gd name="T79" fmla="*/ 15 h 36"/>
                <a:gd name="T80" fmla="*/ 45 w 45"/>
                <a:gd name="T81" fmla="*/ 19 h 36"/>
                <a:gd name="T82" fmla="*/ 43 w 45"/>
                <a:gd name="T83" fmla="*/ 17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36"/>
                <a:gd name="T128" fmla="*/ 45 w 45"/>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36">
                  <a:moveTo>
                    <a:pt x="43" y="17"/>
                  </a:moveTo>
                  <a:lnTo>
                    <a:pt x="45" y="21"/>
                  </a:lnTo>
                  <a:lnTo>
                    <a:pt x="43" y="23"/>
                  </a:lnTo>
                  <a:lnTo>
                    <a:pt x="43" y="28"/>
                  </a:lnTo>
                  <a:lnTo>
                    <a:pt x="40" y="30"/>
                  </a:lnTo>
                  <a:lnTo>
                    <a:pt x="37" y="32"/>
                  </a:lnTo>
                  <a:lnTo>
                    <a:pt x="35" y="34"/>
                  </a:lnTo>
                  <a:lnTo>
                    <a:pt x="32" y="34"/>
                  </a:lnTo>
                  <a:lnTo>
                    <a:pt x="29" y="36"/>
                  </a:lnTo>
                  <a:lnTo>
                    <a:pt x="27" y="36"/>
                  </a:lnTo>
                  <a:lnTo>
                    <a:pt x="24" y="36"/>
                  </a:lnTo>
                  <a:lnTo>
                    <a:pt x="19" y="36"/>
                  </a:lnTo>
                  <a:lnTo>
                    <a:pt x="16" y="36"/>
                  </a:lnTo>
                  <a:lnTo>
                    <a:pt x="13" y="34"/>
                  </a:lnTo>
                  <a:lnTo>
                    <a:pt x="11" y="34"/>
                  </a:lnTo>
                  <a:lnTo>
                    <a:pt x="8" y="32"/>
                  </a:lnTo>
                  <a:lnTo>
                    <a:pt x="5" y="30"/>
                  </a:lnTo>
                  <a:lnTo>
                    <a:pt x="3" y="28"/>
                  </a:lnTo>
                  <a:lnTo>
                    <a:pt x="3" y="23"/>
                  </a:lnTo>
                  <a:lnTo>
                    <a:pt x="0" y="21"/>
                  </a:lnTo>
                  <a:lnTo>
                    <a:pt x="0" y="19"/>
                  </a:lnTo>
                  <a:lnTo>
                    <a:pt x="0" y="15"/>
                  </a:lnTo>
                  <a:lnTo>
                    <a:pt x="3" y="13"/>
                  </a:lnTo>
                  <a:lnTo>
                    <a:pt x="3" y="11"/>
                  </a:lnTo>
                  <a:lnTo>
                    <a:pt x="5" y="9"/>
                  </a:lnTo>
                  <a:lnTo>
                    <a:pt x="8" y="7"/>
                  </a:lnTo>
                  <a:lnTo>
                    <a:pt x="11" y="5"/>
                  </a:lnTo>
                  <a:lnTo>
                    <a:pt x="13" y="3"/>
                  </a:lnTo>
                  <a:lnTo>
                    <a:pt x="16" y="3"/>
                  </a:lnTo>
                  <a:lnTo>
                    <a:pt x="19" y="0"/>
                  </a:lnTo>
                  <a:lnTo>
                    <a:pt x="24" y="0"/>
                  </a:lnTo>
                  <a:lnTo>
                    <a:pt x="27" y="0"/>
                  </a:lnTo>
                  <a:lnTo>
                    <a:pt x="29" y="3"/>
                  </a:lnTo>
                  <a:lnTo>
                    <a:pt x="32" y="3"/>
                  </a:lnTo>
                  <a:lnTo>
                    <a:pt x="35" y="5"/>
                  </a:lnTo>
                  <a:lnTo>
                    <a:pt x="37" y="7"/>
                  </a:lnTo>
                  <a:lnTo>
                    <a:pt x="40" y="9"/>
                  </a:lnTo>
                  <a:lnTo>
                    <a:pt x="43" y="11"/>
                  </a:lnTo>
                  <a:lnTo>
                    <a:pt x="43" y="13"/>
                  </a:lnTo>
                  <a:lnTo>
                    <a:pt x="45" y="15"/>
                  </a:lnTo>
                  <a:lnTo>
                    <a:pt x="45" y="19"/>
                  </a:lnTo>
                  <a:lnTo>
                    <a:pt x="43" y="17"/>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4" name="Freeform 58"/>
            <p:cNvSpPr>
              <a:spLocks/>
            </p:cNvSpPr>
            <p:nvPr/>
          </p:nvSpPr>
          <p:spPr bwMode="auto">
            <a:xfrm>
              <a:off x="3484" y="1462"/>
              <a:ext cx="44" cy="36"/>
            </a:xfrm>
            <a:custGeom>
              <a:avLst/>
              <a:gdLst>
                <a:gd name="T0" fmla="*/ 43 w 45"/>
                <a:gd name="T1" fmla="*/ 17 h 36"/>
                <a:gd name="T2" fmla="*/ 45 w 45"/>
                <a:gd name="T3" fmla="*/ 15 h 36"/>
                <a:gd name="T4" fmla="*/ 43 w 45"/>
                <a:gd name="T5" fmla="*/ 13 h 36"/>
                <a:gd name="T6" fmla="*/ 43 w 45"/>
                <a:gd name="T7" fmla="*/ 11 h 36"/>
                <a:gd name="T8" fmla="*/ 40 w 45"/>
                <a:gd name="T9" fmla="*/ 9 h 36"/>
                <a:gd name="T10" fmla="*/ 37 w 45"/>
                <a:gd name="T11" fmla="*/ 7 h 36"/>
                <a:gd name="T12" fmla="*/ 35 w 45"/>
                <a:gd name="T13" fmla="*/ 5 h 36"/>
                <a:gd name="T14" fmla="*/ 32 w 45"/>
                <a:gd name="T15" fmla="*/ 3 h 36"/>
                <a:gd name="T16" fmla="*/ 29 w 45"/>
                <a:gd name="T17" fmla="*/ 3 h 36"/>
                <a:gd name="T18" fmla="*/ 27 w 45"/>
                <a:gd name="T19" fmla="*/ 0 h 36"/>
                <a:gd name="T20" fmla="*/ 24 w 45"/>
                <a:gd name="T21" fmla="*/ 0 h 36"/>
                <a:gd name="T22" fmla="*/ 19 w 45"/>
                <a:gd name="T23" fmla="*/ 0 h 36"/>
                <a:gd name="T24" fmla="*/ 16 w 45"/>
                <a:gd name="T25" fmla="*/ 3 h 36"/>
                <a:gd name="T26" fmla="*/ 13 w 45"/>
                <a:gd name="T27" fmla="*/ 3 h 36"/>
                <a:gd name="T28" fmla="*/ 11 w 45"/>
                <a:gd name="T29" fmla="*/ 5 h 36"/>
                <a:gd name="T30" fmla="*/ 8 w 45"/>
                <a:gd name="T31" fmla="*/ 7 h 36"/>
                <a:gd name="T32" fmla="*/ 5 w 45"/>
                <a:gd name="T33" fmla="*/ 9 h 36"/>
                <a:gd name="T34" fmla="*/ 3 w 45"/>
                <a:gd name="T35" fmla="*/ 11 h 36"/>
                <a:gd name="T36" fmla="*/ 3 w 45"/>
                <a:gd name="T37" fmla="*/ 13 h 36"/>
                <a:gd name="T38" fmla="*/ 0 w 45"/>
                <a:gd name="T39" fmla="*/ 15 h 36"/>
                <a:gd name="T40" fmla="*/ 0 w 45"/>
                <a:gd name="T41" fmla="*/ 19 h 36"/>
                <a:gd name="T42" fmla="*/ 0 w 45"/>
                <a:gd name="T43" fmla="*/ 21 h 36"/>
                <a:gd name="T44" fmla="*/ 3 w 45"/>
                <a:gd name="T45" fmla="*/ 23 h 36"/>
                <a:gd name="T46" fmla="*/ 3 w 45"/>
                <a:gd name="T47" fmla="*/ 28 h 36"/>
                <a:gd name="T48" fmla="*/ 5 w 45"/>
                <a:gd name="T49" fmla="*/ 30 h 36"/>
                <a:gd name="T50" fmla="*/ 8 w 45"/>
                <a:gd name="T51" fmla="*/ 32 h 36"/>
                <a:gd name="T52" fmla="*/ 11 w 45"/>
                <a:gd name="T53" fmla="*/ 34 h 36"/>
                <a:gd name="T54" fmla="*/ 13 w 45"/>
                <a:gd name="T55" fmla="*/ 34 h 36"/>
                <a:gd name="T56" fmla="*/ 16 w 45"/>
                <a:gd name="T57" fmla="*/ 36 h 36"/>
                <a:gd name="T58" fmla="*/ 19 w 45"/>
                <a:gd name="T59" fmla="*/ 36 h 36"/>
                <a:gd name="T60" fmla="*/ 24 w 45"/>
                <a:gd name="T61" fmla="*/ 36 h 36"/>
                <a:gd name="T62" fmla="*/ 27 w 45"/>
                <a:gd name="T63" fmla="*/ 36 h 36"/>
                <a:gd name="T64" fmla="*/ 29 w 45"/>
                <a:gd name="T65" fmla="*/ 36 h 36"/>
                <a:gd name="T66" fmla="*/ 32 w 45"/>
                <a:gd name="T67" fmla="*/ 34 h 36"/>
                <a:gd name="T68" fmla="*/ 35 w 45"/>
                <a:gd name="T69" fmla="*/ 34 h 36"/>
                <a:gd name="T70" fmla="*/ 37 w 45"/>
                <a:gd name="T71" fmla="*/ 32 h 36"/>
                <a:gd name="T72" fmla="*/ 40 w 45"/>
                <a:gd name="T73" fmla="*/ 30 h 36"/>
                <a:gd name="T74" fmla="*/ 43 w 45"/>
                <a:gd name="T75" fmla="*/ 28 h 36"/>
                <a:gd name="T76" fmla="*/ 43 w 45"/>
                <a:gd name="T77" fmla="*/ 23 h 36"/>
                <a:gd name="T78" fmla="*/ 45 w 45"/>
                <a:gd name="T79" fmla="*/ 21 h 36"/>
                <a:gd name="T80" fmla="*/ 45 w 45"/>
                <a:gd name="T81" fmla="*/ 19 h 36"/>
                <a:gd name="T82" fmla="*/ 45 w 45"/>
                <a:gd name="T83" fmla="*/ 19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36"/>
                <a:gd name="T128" fmla="*/ 45 w 45"/>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36">
                  <a:moveTo>
                    <a:pt x="43" y="17"/>
                  </a:moveTo>
                  <a:lnTo>
                    <a:pt x="45" y="15"/>
                  </a:lnTo>
                  <a:lnTo>
                    <a:pt x="43" y="13"/>
                  </a:lnTo>
                  <a:lnTo>
                    <a:pt x="43" y="11"/>
                  </a:lnTo>
                  <a:lnTo>
                    <a:pt x="40" y="9"/>
                  </a:lnTo>
                  <a:lnTo>
                    <a:pt x="37" y="7"/>
                  </a:lnTo>
                  <a:lnTo>
                    <a:pt x="35" y="5"/>
                  </a:lnTo>
                  <a:lnTo>
                    <a:pt x="32" y="3"/>
                  </a:lnTo>
                  <a:lnTo>
                    <a:pt x="29" y="3"/>
                  </a:lnTo>
                  <a:lnTo>
                    <a:pt x="27" y="0"/>
                  </a:lnTo>
                  <a:lnTo>
                    <a:pt x="24" y="0"/>
                  </a:lnTo>
                  <a:lnTo>
                    <a:pt x="19" y="0"/>
                  </a:lnTo>
                  <a:lnTo>
                    <a:pt x="16" y="3"/>
                  </a:lnTo>
                  <a:lnTo>
                    <a:pt x="13" y="3"/>
                  </a:lnTo>
                  <a:lnTo>
                    <a:pt x="11" y="5"/>
                  </a:lnTo>
                  <a:lnTo>
                    <a:pt x="8" y="7"/>
                  </a:lnTo>
                  <a:lnTo>
                    <a:pt x="5" y="9"/>
                  </a:lnTo>
                  <a:lnTo>
                    <a:pt x="3" y="11"/>
                  </a:lnTo>
                  <a:lnTo>
                    <a:pt x="3" y="13"/>
                  </a:lnTo>
                  <a:lnTo>
                    <a:pt x="0" y="15"/>
                  </a:lnTo>
                  <a:lnTo>
                    <a:pt x="0" y="19"/>
                  </a:lnTo>
                  <a:lnTo>
                    <a:pt x="0" y="21"/>
                  </a:lnTo>
                  <a:lnTo>
                    <a:pt x="3" y="23"/>
                  </a:lnTo>
                  <a:lnTo>
                    <a:pt x="3" y="28"/>
                  </a:lnTo>
                  <a:lnTo>
                    <a:pt x="5" y="30"/>
                  </a:lnTo>
                  <a:lnTo>
                    <a:pt x="8" y="32"/>
                  </a:lnTo>
                  <a:lnTo>
                    <a:pt x="11" y="34"/>
                  </a:lnTo>
                  <a:lnTo>
                    <a:pt x="13" y="34"/>
                  </a:lnTo>
                  <a:lnTo>
                    <a:pt x="16" y="36"/>
                  </a:lnTo>
                  <a:lnTo>
                    <a:pt x="19" y="36"/>
                  </a:lnTo>
                  <a:lnTo>
                    <a:pt x="24" y="36"/>
                  </a:lnTo>
                  <a:lnTo>
                    <a:pt x="27" y="36"/>
                  </a:lnTo>
                  <a:lnTo>
                    <a:pt x="29" y="36"/>
                  </a:lnTo>
                  <a:lnTo>
                    <a:pt x="32" y="34"/>
                  </a:lnTo>
                  <a:lnTo>
                    <a:pt x="35" y="34"/>
                  </a:lnTo>
                  <a:lnTo>
                    <a:pt x="37" y="32"/>
                  </a:lnTo>
                  <a:lnTo>
                    <a:pt x="40" y="30"/>
                  </a:lnTo>
                  <a:lnTo>
                    <a:pt x="43" y="28"/>
                  </a:lnTo>
                  <a:lnTo>
                    <a:pt x="43" y="23"/>
                  </a:lnTo>
                  <a:lnTo>
                    <a:pt x="45" y="21"/>
                  </a:lnTo>
                  <a:lnTo>
                    <a:pt x="45" y="19"/>
                  </a:lnTo>
                </a:path>
              </a:pathLst>
            </a:custGeom>
            <a:noFill/>
            <a:ln w="333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5" name="Freeform 59"/>
            <p:cNvSpPr>
              <a:spLocks/>
            </p:cNvSpPr>
            <p:nvPr/>
          </p:nvSpPr>
          <p:spPr bwMode="auto">
            <a:xfrm>
              <a:off x="3666" y="1462"/>
              <a:ext cx="41" cy="36"/>
            </a:xfrm>
            <a:custGeom>
              <a:avLst/>
              <a:gdLst>
                <a:gd name="T0" fmla="*/ 42 w 42"/>
                <a:gd name="T1" fmla="*/ 17 h 36"/>
                <a:gd name="T2" fmla="*/ 42 w 42"/>
                <a:gd name="T3" fmla="*/ 21 h 36"/>
                <a:gd name="T4" fmla="*/ 42 w 42"/>
                <a:gd name="T5" fmla="*/ 23 h 36"/>
                <a:gd name="T6" fmla="*/ 40 w 42"/>
                <a:gd name="T7" fmla="*/ 28 h 36"/>
                <a:gd name="T8" fmla="*/ 40 w 42"/>
                <a:gd name="T9" fmla="*/ 30 h 36"/>
                <a:gd name="T10" fmla="*/ 37 w 42"/>
                <a:gd name="T11" fmla="*/ 32 h 36"/>
                <a:gd name="T12" fmla="*/ 34 w 42"/>
                <a:gd name="T13" fmla="*/ 34 h 36"/>
                <a:gd name="T14" fmla="*/ 32 w 42"/>
                <a:gd name="T15" fmla="*/ 34 h 36"/>
                <a:gd name="T16" fmla="*/ 29 w 42"/>
                <a:gd name="T17" fmla="*/ 36 h 36"/>
                <a:gd name="T18" fmla="*/ 24 w 42"/>
                <a:gd name="T19" fmla="*/ 36 h 36"/>
                <a:gd name="T20" fmla="*/ 21 w 42"/>
                <a:gd name="T21" fmla="*/ 36 h 36"/>
                <a:gd name="T22" fmla="*/ 18 w 42"/>
                <a:gd name="T23" fmla="*/ 36 h 36"/>
                <a:gd name="T24" fmla="*/ 13 w 42"/>
                <a:gd name="T25" fmla="*/ 36 h 36"/>
                <a:gd name="T26" fmla="*/ 10 w 42"/>
                <a:gd name="T27" fmla="*/ 34 h 36"/>
                <a:gd name="T28" fmla="*/ 8 w 42"/>
                <a:gd name="T29" fmla="*/ 34 h 36"/>
                <a:gd name="T30" fmla="*/ 5 w 42"/>
                <a:gd name="T31" fmla="*/ 32 h 36"/>
                <a:gd name="T32" fmla="*/ 2 w 42"/>
                <a:gd name="T33" fmla="*/ 30 h 36"/>
                <a:gd name="T34" fmla="*/ 2 w 42"/>
                <a:gd name="T35" fmla="*/ 28 h 36"/>
                <a:gd name="T36" fmla="*/ 0 w 42"/>
                <a:gd name="T37" fmla="*/ 23 h 36"/>
                <a:gd name="T38" fmla="*/ 0 w 42"/>
                <a:gd name="T39" fmla="*/ 21 h 36"/>
                <a:gd name="T40" fmla="*/ 0 w 42"/>
                <a:gd name="T41" fmla="*/ 19 h 36"/>
                <a:gd name="T42" fmla="*/ 0 w 42"/>
                <a:gd name="T43" fmla="*/ 15 h 36"/>
                <a:gd name="T44" fmla="*/ 0 w 42"/>
                <a:gd name="T45" fmla="*/ 13 h 36"/>
                <a:gd name="T46" fmla="*/ 2 w 42"/>
                <a:gd name="T47" fmla="*/ 11 h 36"/>
                <a:gd name="T48" fmla="*/ 2 w 42"/>
                <a:gd name="T49" fmla="*/ 9 h 36"/>
                <a:gd name="T50" fmla="*/ 5 w 42"/>
                <a:gd name="T51" fmla="*/ 7 h 36"/>
                <a:gd name="T52" fmla="*/ 8 w 42"/>
                <a:gd name="T53" fmla="*/ 5 h 36"/>
                <a:gd name="T54" fmla="*/ 10 w 42"/>
                <a:gd name="T55" fmla="*/ 3 h 36"/>
                <a:gd name="T56" fmla="*/ 13 w 42"/>
                <a:gd name="T57" fmla="*/ 3 h 36"/>
                <a:gd name="T58" fmla="*/ 18 w 42"/>
                <a:gd name="T59" fmla="*/ 0 h 36"/>
                <a:gd name="T60" fmla="*/ 21 w 42"/>
                <a:gd name="T61" fmla="*/ 0 h 36"/>
                <a:gd name="T62" fmla="*/ 24 w 42"/>
                <a:gd name="T63" fmla="*/ 0 h 36"/>
                <a:gd name="T64" fmla="*/ 29 w 42"/>
                <a:gd name="T65" fmla="*/ 3 h 36"/>
                <a:gd name="T66" fmla="*/ 32 w 42"/>
                <a:gd name="T67" fmla="*/ 3 h 36"/>
                <a:gd name="T68" fmla="*/ 34 w 42"/>
                <a:gd name="T69" fmla="*/ 5 h 36"/>
                <a:gd name="T70" fmla="*/ 37 w 42"/>
                <a:gd name="T71" fmla="*/ 7 h 36"/>
                <a:gd name="T72" fmla="*/ 40 w 42"/>
                <a:gd name="T73" fmla="*/ 9 h 36"/>
                <a:gd name="T74" fmla="*/ 40 w 42"/>
                <a:gd name="T75" fmla="*/ 11 h 36"/>
                <a:gd name="T76" fmla="*/ 42 w 42"/>
                <a:gd name="T77" fmla="*/ 13 h 36"/>
                <a:gd name="T78" fmla="*/ 42 w 42"/>
                <a:gd name="T79" fmla="*/ 15 h 36"/>
                <a:gd name="T80" fmla="*/ 42 w 42"/>
                <a:gd name="T81" fmla="*/ 19 h 36"/>
                <a:gd name="T82" fmla="*/ 42 w 42"/>
                <a:gd name="T83" fmla="*/ 17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36"/>
                <a:gd name="T128" fmla="*/ 42 w 42"/>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36">
                  <a:moveTo>
                    <a:pt x="42" y="17"/>
                  </a:moveTo>
                  <a:lnTo>
                    <a:pt x="42" y="21"/>
                  </a:lnTo>
                  <a:lnTo>
                    <a:pt x="42" y="23"/>
                  </a:lnTo>
                  <a:lnTo>
                    <a:pt x="40" y="28"/>
                  </a:lnTo>
                  <a:lnTo>
                    <a:pt x="40" y="30"/>
                  </a:lnTo>
                  <a:lnTo>
                    <a:pt x="37" y="32"/>
                  </a:lnTo>
                  <a:lnTo>
                    <a:pt x="34" y="34"/>
                  </a:lnTo>
                  <a:lnTo>
                    <a:pt x="32" y="34"/>
                  </a:lnTo>
                  <a:lnTo>
                    <a:pt x="29" y="36"/>
                  </a:lnTo>
                  <a:lnTo>
                    <a:pt x="24" y="36"/>
                  </a:lnTo>
                  <a:lnTo>
                    <a:pt x="21" y="36"/>
                  </a:lnTo>
                  <a:lnTo>
                    <a:pt x="18" y="36"/>
                  </a:lnTo>
                  <a:lnTo>
                    <a:pt x="13" y="36"/>
                  </a:lnTo>
                  <a:lnTo>
                    <a:pt x="10" y="34"/>
                  </a:lnTo>
                  <a:lnTo>
                    <a:pt x="8" y="34"/>
                  </a:lnTo>
                  <a:lnTo>
                    <a:pt x="5" y="32"/>
                  </a:lnTo>
                  <a:lnTo>
                    <a:pt x="2" y="30"/>
                  </a:lnTo>
                  <a:lnTo>
                    <a:pt x="2" y="28"/>
                  </a:lnTo>
                  <a:lnTo>
                    <a:pt x="0" y="23"/>
                  </a:lnTo>
                  <a:lnTo>
                    <a:pt x="0" y="21"/>
                  </a:lnTo>
                  <a:lnTo>
                    <a:pt x="0" y="19"/>
                  </a:lnTo>
                  <a:lnTo>
                    <a:pt x="0" y="15"/>
                  </a:lnTo>
                  <a:lnTo>
                    <a:pt x="0" y="13"/>
                  </a:lnTo>
                  <a:lnTo>
                    <a:pt x="2" y="11"/>
                  </a:lnTo>
                  <a:lnTo>
                    <a:pt x="2" y="9"/>
                  </a:lnTo>
                  <a:lnTo>
                    <a:pt x="5" y="7"/>
                  </a:lnTo>
                  <a:lnTo>
                    <a:pt x="8" y="5"/>
                  </a:lnTo>
                  <a:lnTo>
                    <a:pt x="10" y="3"/>
                  </a:lnTo>
                  <a:lnTo>
                    <a:pt x="13" y="3"/>
                  </a:lnTo>
                  <a:lnTo>
                    <a:pt x="18" y="0"/>
                  </a:lnTo>
                  <a:lnTo>
                    <a:pt x="21" y="0"/>
                  </a:lnTo>
                  <a:lnTo>
                    <a:pt x="24" y="0"/>
                  </a:lnTo>
                  <a:lnTo>
                    <a:pt x="29" y="3"/>
                  </a:lnTo>
                  <a:lnTo>
                    <a:pt x="32" y="3"/>
                  </a:lnTo>
                  <a:lnTo>
                    <a:pt x="34" y="5"/>
                  </a:lnTo>
                  <a:lnTo>
                    <a:pt x="37" y="7"/>
                  </a:lnTo>
                  <a:lnTo>
                    <a:pt x="40" y="9"/>
                  </a:lnTo>
                  <a:lnTo>
                    <a:pt x="40" y="11"/>
                  </a:lnTo>
                  <a:lnTo>
                    <a:pt x="42" y="13"/>
                  </a:lnTo>
                  <a:lnTo>
                    <a:pt x="42" y="15"/>
                  </a:lnTo>
                  <a:lnTo>
                    <a:pt x="42" y="19"/>
                  </a:lnTo>
                  <a:lnTo>
                    <a:pt x="42" y="17"/>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6" name="Freeform 60"/>
            <p:cNvSpPr>
              <a:spLocks/>
            </p:cNvSpPr>
            <p:nvPr/>
          </p:nvSpPr>
          <p:spPr bwMode="auto">
            <a:xfrm>
              <a:off x="3666" y="1462"/>
              <a:ext cx="41" cy="36"/>
            </a:xfrm>
            <a:custGeom>
              <a:avLst/>
              <a:gdLst>
                <a:gd name="T0" fmla="*/ 42 w 42"/>
                <a:gd name="T1" fmla="*/ 17 h 36"/>
                <a:gd name="T2" fmla="*/ 42 w 42"/>
                <a:gd name="T3" fmla="*/ 15 h 36"/>
                <a:gd name="T4" fmla="*/ 42 w 42"/>
                <a:gd name="T5" fmla="*/ 13 h 36"/>
                <a:gd name="T6" fmla="*/ 40 w 42"/>
                <a:gd name="T7" fmla="*/ 11 h 36"/>
                <a:gd name="T8" fmla="*/ 40 w 42"/>
                <a:gd name="T9" fmla="*/ 9 h 36"/>
                <a:gd name="T10" fmla="*/ 37 w 42"/>
                <a:gd name="T11" fmla="*/ 7 h 36"/>
                <a:gd name="T12" fmla="*/ 34 w 42"/>
                <a:gd name="T13" fmla="*/ 5 h 36"/>
                <a:gd name="T14" fmla="*/ 32 w 42"/>
                <a:gd name="T15" fmla="*/ 3 h 36"/>
                <a:gd name="T16" fmla="*/ 29 w 42"/>
                <a:gd name="T17" fmla="*/ 3 h 36"/>
                <a:gd name="T18" fmla="*/ 24 w 42"/>
                <a:gd name="T19" fmla="*/ 0 h 36"/>
                <a:gd name="T20" fmla="*/ 21 w 42"/>
                <a:gd name="T21" fmla="*/ 0 h 36"/>
                <a:gd name="T22" fmla="*/ 18 w 42"/>
                <a:gd name="T23" fmla="*/ 0 h 36"/>
                <a:gd name="T24" fmla="*/ 13 w 42"/>
                <a:gd name="T25" fmla="*/ 3 h 36"/>
                <a:gd name="T26" fmla="*/ 10 w 42"/>
                <a:gd name="T27" fmla="*/ 3 h 36"/>
                <a:gd name="T28" fmla="*/ 8 w 42"/>
                <a:gd name="T29" fmla="*/ 5 h 36"/>
                <a:gd name="T30" fmla="*/ 5 w 42"/>
                <a:gd name="T31" fmla="*/ 7 h 36"/>
                <a:gd name="T32" fmla="*/ 2 w 42"/>
                <a:gd name="T33" fmla="*/ 9 h 36"/>
                <a:gd name="T34" fmla="*/ 2 w 42"/>
                <a:gd name="T35" fmla="*/ 11 h 36"/>
                <a:gd name="T36" fmla="*/ 0 w 42"/>
                <a:gd name="T37" fmla="*/ 13 h 36"/>
                <a:gd name="T38" fmla="*/ 0 w 42"/>
                <a:gd name="T39" fmla="*/ 15 h 36"/>
                <a:gd name="T40" fmla="*/ 0 w 42"/>
                <a:gd name="T41" fmla="*/ 19 h 36"/>
                <a:gd name="T42" fmla="*/ 0 w 42"/>
                <a:gd name="T43" fmla="*/ 21 h 36"/>
                <a:gd name="T44" fmla="*/ 0 w 42"/>
                <a:gd name="T45" fmla="*/ 23 h 36"/>
                <a:gd name="T46" fmla="*/ 2 w 42"/>
                <a:gd name="T47" fmla="*/ 28 h 36"/>
                <a:gd name="T48" fmla="*/ 2 w 42"/>
                <a:gd name="T49" fmla="*/ 30 h 36"/>
                <a:gd name="T50" fmla="*/ 5 w 42"/>
                <a:gd name="T51" fmla="*/ 32 h 36"/>
                <a:gd name="T52" fmla="*/ 8 w 42"/>
                <a:gd name="T53" fmla="*/ 34 h 36"/>
                <a:gd name="T54" fmla="*/ 10 w 42"/>
                <a:gd name="T55" fmla="*/ 34 h 36"/>
                <a:gd name="T56" fmla="*/ 13 w 42"/>
                <a:gd name="T57" fmla="*/ 36 h 36"/>
                <a:gd name="T58" fmla="*/ 18 w 42"/>
                <a:gd name="T59" fmla="*/ 36 h 36"/>
                <a:gd name="T60" fmla="*/ 21 w 42"/>
                <a:gd name="T61" fmla="*/ 36 h 36"/>
                <a:gd name="T62" fmla="*/ 24 w 42"/>
                <a:gd name="T63" fmla="*/ 36 h 36"/>
                <a:gd name="T64" fmla="*/ 29 w 42"/>
                <a:gd name="T65" fmla="*/ 36 h 36"/>
                <a:gd name="T66" fmla="*/ 32 w 42"/>
                <a:gd name="T67" fmla="*/ 34 h 36"/>
                <a:gd name="T68" fmla="*/ 34 w 42"/>
                <a:gd name="T69" fmla="*/ 34 h 36"/>
                <a:gd name="T70" fmla="*/ 37 w 42"/>
                <a:gd name="T71" fmla="*/ 32 h 36"/>
                <a:gd name="T72" fmla="*/ 40 w 42"/>
                <a:gd name="T73" fmla="*/ 30 h 36"/>
                <a:gd name="T74" fmla="*/ 40 w 42"/>
                <a:gd name="T75" fmla="*/ 28 h 36"/>
                <a:gd name="T76" fmla="*/ 42 w 42"/>
                <a:gd name="T77" fmla="*/ 23 h 36"/>
                <a:gd name="T78" fmla="*/ 42 w 42"/>
                <a:gd name="T79" fmla="*/ 21 h 36"/>
                <a:gd name="T80" fmla="*/ 42 w 42"/>
                <a:gd name="T81" fmla="*/ 19 h 36"/>
                <a:gd name="T82" fmla="*/ 42 w 42"/>
                <a:gd name="T83" fmla="*/ 19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36"/>
                <a:gd name="T128" fmla="*/ 42 w 42"/>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36">
                  <a:moveTo>
                    <a:pt x="42" y="17"/>
                  </a:moveTo>
                  <a:lnTo>
                    <a:pt x="42" y="15"/>
                  </a:lnTo>
                  <a:lnTo>
                    <a:pt x="42" y="13"/>
                  </a:lnTo>
                  <a:lnTo>
                    <a:pt x="40" y="11"/>
                  </a:lnTo>
                  <a:lnTo>
                    <a:pt x="40" y="9"/>
                  </a:lnTo>
                  <a:lnTo>
                    <a:pt x="37" y="7"/>
                  </a:lnTo>
                  <a:lnTo>
                    <a:pt x="34" y="5"/>
                  </a:lnTo>
                  <a:lnTo>
                    <a:pt x="32" y="3"/>
                  </a:lnTo>
                  <a:lnTo>
                    <a:pt x="29" y="3"/>
                  </a:lnTo>
                  <a:lnTo>
                    <a:pt x="24" y="0"/>
                  </a:lnTo>
                  <a:lnTo>
                    <a:pt x="21" y="0"/>
                  </a:lnTo>
                  <a:lnTo>
                    <a:pt x="18" y="0"/>
                  </a:lnTo>
                  <a:lnTo>
                    <a:pt x="13" y="3"/>
                  </a:lnTo>
                  <a:lnTo>
                    <a:pt x="10" y="3"/>
                  </a:lnTo>
                  <a:lnTo>
                    <a:pt x="8" y="5"/>
                  </a:lnTo>
                  <a:lnTo>
                    <a:pt x="5" y="7"/>
                  </a:lnTo>
                  <a:lnTo>
                    <a:pt x="2" y="9"/>
                  </a:lnTo>
                  <a:lnTo>
                    <a:pt x="2" y="11"/>
                  </a:lnTo>
                  <a:lnTo>
                    <a:pt x="0" y="13"/>
                  </a:lnTo>
                  <a:lnTo>
                    <a:pt x="0" y="15"/>
                  </a:lnTo>
                  <a:lnTo>
                    <a:pt x="0" y="19"/>
                  </a:lnTo>
                  <a:lnTo>
                    <a:pt x="0" y="21"/>
                  </a:lnTo>
                  <a:lnTo>
                    <a:pt x="0" y="23"/>
                  </a:lnTo>
                  <a:lnTo>
                    <a:pt x="2" y="28"/>
                  </a:lnTo>
                  <a:lnTo>
                    <a:pt x="2" y="30"/>
                  </a:lnTo>
                  <a:lnTo>
                    <a:pt x="5" y="32"/>
                  </a:lnTo>
                  <a:lnTo>
                    <a:pt x="8" y="34"/>
                  </a:lnTo>
                  <a:lnTo>
                    <a:pt x="10" y="34"/>
                  </a:lnTo>
                  <a:lnTo>
                    <a:pt x="13" y="36"/>
                  </a:lnTo>
                  <a:lnTo>
                    <a:pt x="18" y="36"/>
                  </a:lnTo>
                  <a:lnTo>
                    <a:pt x="21" y="36"/>
                  </a:lnTo>
                  <a:lnTo>
                    <a:pt x="24" y="36"/>
                  </a:lnTo>
                  <a:lnTo>
                    <a:pt x="29" y="36"/>
                  </a:lnTo>
                  <a:lnTo>
                    <a:pt x="32" y="34"/>
                  </a:lnTo>
                  <a:lnTo>
                    <a:pt x="34" y="34"/>
                  </a:lnTo>
                  <a:lnTo>
                    <a:pt x="37" y="32"/>
                  </a:lnTo>
                  <a:lnTo>
                    <a:pt x="40" y="30"/>
                  </a:lnTo>
                  <a:lnTo>
                    <a:pt x="40" y="28"/>
                  </a:lnTo>
                  <a:lnTo>
                    <a:pt x="42" y="23"/>
                  </a:lnTo>
                  <a:lnTo>
                    <a:pt x="42" y="21"/>
                  </a:lnTo>
                  <a:lnTo>
                    <a:pt x="42" y="19"/>
                  </a:lnTo>
                </a:path>
              </a:pathLst>
            </a:custGeom>
            <a:noFill/>
            <a:ln w="333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7" name="Freeform 61"/>
            <p:cNvSpPr>
              <a:spLocks/>
            </p:cNvSpPr>
            <p:nvPr/>
          </p:nvSpPr>
          <p:spPr bwMode="auto">
            <a:xfrm>
              <a:off x="3860" y="1462"/>
              <a:ext cx="39" cy="36"/>
            </a:xfrm>
            <a:custGeom>
              <a:avLst/>
              <a:gdLst>
                <a:gd name="T0" fmla="*/ 42 w 42"/>
                <a:gd name="T1" fmla="*/ 17 h 36"/>
                <a:gd name="T2" fmla="*/ 42 w 42"/>
                <a:gd name="T3" fmla="*/ 21 h 36"/>
                <a:gd name="T4" fmla="*/ 42 w 42"/>
                <a:gd name="T5" fmla="*/ 23 h 36"/>
                <a:gd name="T6" fmla="*/ 40 w 42"/>
                <a:gd name="T7" fmla="*/ 28 h 36"/>
                <a:gd name="T8" fmla="*/ 40 w 42"/>
                <a:gd name="T9" fmla="*/ 30 h 36"/>
                <a:gd name="T10" fmla="*/ 37 w 42"/>
                <a:gd name="T11" fmla="*/ 32 h 36"/>
                <a:gd name="T12" fmla="*/ 34 w 42"/>
                <a:gd name="T13" fmla="*/ 34 h 36"/>
                <a:gd name="T14" fmla="*/ 32 w 42"/>
                <a:gd name="T15" fmla="*/ 34 h 36"/>
                <a:gd name="T16" fmla="*/ 29 w 42"/>
                <a:gd name="T17" fmla="*/ 36 h 36"/>
                <a:gd name="T18" fmla="*/ 24 w 42"/>
                <a:gd name="T19" fmla="*/ 36 h 36"/>
                <a:gd name="T20" fmla="*/ 21 w 42"/>
                <a:gd name="T21" fmla="*/ 36 h 36"/>
                <a:gd name="T22" fmla="*/ 18 w 42"/>
                <a:gd name="T23" fmla="*/ 36 h 36"/>
                <a:gd name="T24" fmla="*/ 13 w 42"/>
                <a:gd name="T25" fmla="*/ 36 h 36"/>
                <a:gd name="T26" fmla="*/ 10 w 42"/>
                <a:gd name="T27" fmla="*/ 34 h 36"/>
                <a:gd name="T28" fmla="*/ 8 w 42"/>
                <a:gd name="T29" fmla="*/ 34 h 36"/>
                <a:gd name="T30" fmla="*/ 5 w 42"/>
                <a:gd name="T31" fmla="*/ 32 h 36"/>
                <a:gd name="T32" fmla="*/ 2 w 42"/>
                <a:gd name="T33" fmla="*/ 30 h 36"/>
                <a:gd name="T34" fmla="*/ 2 w 42"/>
                <a:gd name="T35" fmla="*/ 28 h 36"/>
                <a:gd name="T36" fmla="*/ 0 w 42"/>
                <a:gd name="T37" fmla="*/ 23 h 36"/>
                <a:gd name="T38" fmla="*/ 0 w 42"/>
                <a:gd name="T39" fmla="*/ 21 h 36"/>
                <a:gd name="T40" fmla="*/ 0 w 42"/>
                <a:gd name="T41" fmla="*/ 19 h 36"/>
                <a:gd name="T42" fmla="*/ 0 w 42"/>
                <a:gd name="T43" fmla="*/ 15 h 36"/>
                <a:gd name="T44" fmla="*/ 0 w 42"/>
                <a:gd name="T45" fmla="*/ 13 h 36"/>
                <a:gd name="T46" fmla="*/ 2 w 42"/>
                <a:gd name="T47" fmla="*/ 11 h 36"/>
                <a:gd name="T48" fmla="*/ 2 w 42"/>
                <a:gd name="T49" fmla="*/ 9 h 36"/>
                <a:gd name="T50" fmla="*/ 5 w 42"/>
                <a:gd name="T51" fmla="*/ 7 h 36"/>
                <a:gd name="T52" fmla="*/ 8 w 42"/>
                <a:gd name="T53" fmla="*/ 5 h 36"/>
                <a:gd name="T54" fmla="*/ 10 w 42"/>
                <a:gd name="T55" fmla="*/ 3 h 36"/>
                <a:gd name="T56" fmla="*/ 13 w 42"/>
                <a:gd name="T57" fmla="*/ 3 h 36"/>
                <a:gd name="T58" fmla="*/ 18 w 42"/>
                <a:gd name="T59" fmla="*/ 0 h 36"/>
                <a:gd name="T60" fmla="*/ 21 w 42"/>
                <a:gd name="T61" fmla="*/ 0 h 36"/>
                <a:gd name="T62" fmla="*/ 24 w 42"/>
                <a:gd name="T63" fmla="*/ 0 h 36"/>
                <a:gd name="T64" fmla="*/ 29 w 42"/>
                <a:gd name="T65" fmla="*/ 3 h 36"/>
                <a:gd name="T66" fmla="*/ 32 w 42"/>
                <a:gd name="T67" fmla="*/ 3 h 36"/>
                <a:gd name="T68" fmla="*/ 34 w 42"/>
                <a:gd name="T69" fmla="*/ 5 h 36"/>
                <a:gd name="T70" fmla="*/ 37 w 42"/>
                <a:gd name="T71" fmla="*/ 7 h 36"/>
                <a:gd name="T72" fmla="*/ 40 w 42"/>
                <a:gd name="T73" fmla="*/ 9 h 36"/>
                <a:gd name="T74" fmla="*/ 40 w 42"/>
                <a:gd name="T75" fmla="*/ 11 h 36"/>
                <a:gd name="T76" fmla="*/ 42 w 42"/>
                <a:gd name="T77" fmla="*/ 13 h 36"/>
                <a:gd name="T78" fmla="*/ 42 w 42"/>
                <a:gd name="T79" fmla="*/ 15 h 36"/>
                <a:gd name="T80" fmla="*/ 42 w 42"/>
                <a:gd name="T81" fmla="*/ 19 h 36"/>
                <a:gd name="T82" fmla="*/ 42 w 42"/>
                <a:gd name="T83" fmla="*/ 17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36"/>
                <a:gd name="T128" fmla="*/ 42 w 42"/>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36">
                  <a:moveTo>
                    <a:pt x="42" y="17"/>
                  </a:moveTo>
                  <a:lnTo>
                    <a:pt x="42" y="21"/>
                  </a:lnTo>
                  <a:lnTo>
                    <a:pt x="42" y="23"/>
                  </a:lnTo>
                  <a:lnTo>
                    <a:pt x="40" y="28"/>
                  </a:lnTo>
                  <a:lnTo>
                    <a:pt x="40" y="30"/>
                  </a:lnTo>
                  <a:lnTo>
                    <a:pt x="37" y="32"/>
                  </a:lnTo>
                  <a:lnTo>
                    <a:pt x="34" y="34"/>
                  </a:lnTo>
                  <a:lnTo>
                    <a:pt x="32" y="34"/>
                  </a:lnTo>
                  <a:lnTo>
                    <a:pt x="29" y="36"/>
                  </a:lnTo>
                  <a:lnTo>
                    <a:pt x="24" y="36"/>
                  </a:lnTo>
                  <a:lnTo>
                    <a:pt x="21" y="36"/>
                  </a:lnTo>
                  <a:lnTo>
                    <a:pt x="18" y="36"/>
                  </a:lnTo>
                  <a:lnTo>
                    <a:pt x="13" y="36"/>
                  </a:lnTo>
                  <a:lnTo>
                    <a:pt x="10" y="34"/>
                  </a:lnTo>
                  <a:lnTo>
                    <a:pt x="8" y="34"/>
                  </a:lnTo>
                  <a:lnTo>
                    <a:pt x="5" y="32"/>
                  </a:lnTo>
                  <a:lnTo>
                    <a:pt x="2" y="30"/>
                  </a:lnTo>
                  <a:lnTo>
                    <a:pt x="2" y="28"/>
                  </a:lnTo>
                  <a:lnTo>
                    <a:pt x="0" y="23"/>
                  </a:lnTo>
                  <a:lnTo>
                    <a:pt x="0" y="21"/>
                  </a:lnTo>
                  <a:lnTo>
                    <a:pt x="0" y="19"/>
                  </a:lnTo>
                  <a:lnTo>
                    <a:pt x="0" y="15"/>
                  </a:lnTo>
                  <a:lnTo>
                    <a:pt x="0" y="13"/>
                  </a:lnTo>
                  <a:lnTo>
                    <a:pt x="2" y="11"/>
                  </a:lnTo>
                  <a:lnTo>
                    <a:pt x="2" y="9"/>
                  </a:lnTo>
                  <a:lnTo>
                    <a:pt x="5" y="7"/>
                  </a:lnTo>
                  <a:lnTo>
                    <a:pt x="8" y="5"/>
                  </a:lnTo>
                  <a:lnTo>
                    <a:pt x="10" y="3"/>
                  </a:lnTo>
                  <a:lnTo>
                    <a:pt x="13" y="3"/>
                  </a:lnTo>
                  <a:lnTo>
                    <a:pt x="18" y="0"/>
                  </a:lnTo>
                  <a:lnTo>
                    <a:pt x="21" y="0"/>
                  </a:lnTo>
                  <a:lnTo>
                    <a:pt x="24" y="0"/>
                  </a:lnTo>
                  <a:lnTo>
                    <a:pt x="29" y="3"/>
                  </a:lnTo>
                  <a:lnTo>
                    <a:pt x="32" y="3"/>
                  </a:lnTo>
                  <a:lnTo>
                    <a:pt x="34" y="5"/>
                  </a:lnTo>
                  <a:lnTo>
                    <a:pt x="37" y="7"/>
                  </a:lnTo>
                  <a:lnTo>
                    <a:pt x="40" y="9"/>
                  </a:lnTo>
                  <a:lnTo>
                    <a:pt x="40" y="11"/>
                  </a:lnTo>
                  <a:lnTo>
                    <a:pt x="42" y="13"/>
                  </a:lnTo>
                  <a:lnTo>
                    <a:pt x="42" y="15"/>
                  </a:lnTo>
                  <a:lnTo>
                    <a:pt x="42" y="19"/>
                  </a:lnTo>
                  <a:lnTo>
                    <a:pt x="42" y="17"/>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8" name="Freeform 62"/>
            <p:cNvSpPr>
              <a:spLocks/>
            </p:cNvSpPr>
            <p:nvPr/>
          </p:nvSpPr>
          <p:spPr bwMode="auto">
            <a:xfrm>
              <a:off x="3860" y="1462"/>
              <a:ext cx="39" cy="36"/>
            </a:xfrm>
            <a:custGeom>
              <a:avLst/>
              <a:gdLst>
                <a:gd name="T0" fmla="*/ 42 w 42"/>
                <a:gd name="T1" fmla="*/ 17 h 36"/>
                <a:gd name="T2" fmla="*/ 42 w 42"/>
                <a:gd name="T3" fmla="*/ 15 h 36"/>
                <a:gd name="T4" fmla="*/ 42 w 42"/>
                <a:gd name="T5" fmla="*/ 13 h 36"/>
                <a:gd name="T6" fmla="*/ 40 w 42"/>
                <a:gd name="T7" fmla="*/ 11 h 36"/>
                <a:gd name="T8" fmla="*/ 40 w 42"/>
                <a:gd name="T9" fmla="*/ 9 h 36"/>
                <a:gd name="T10" fmla="*/ 37 w 42"/>
                <a:gd name="T11" fmla="*/ 7 h 36"/>
                <a:gd name="T12" fmla="*/ 34 w 42"/>
                <a:gd name="T13" fmla="*/ 5 h 36"/>
                <a:gd name="T14" fmla="*/ 32 w 42"/>
                <a:gd name="T15" fmla="*/ 3 h 36"/>
                <a:gd name="T16" fmla="*/ 29 w 42"/>
                <a:gd name="T17" fmla="*/ 3 h 36"/>
                <a:gd name="T18" fmla="*/ 24 w 42"/>
                <a:gd name="T19" fmla="*/ 0 h 36"/>
                <a:gd name="T20" fmla="*/ 21 w 42"/>
                <a:gd name="T21" fmla="*/ 0 h 36"/>
                <a:gd name="T22" fmla="*/ 18 w 42"/>
                <a:gd name="T23" fmla="*/ 0 h 36"/>
                <a:gd name="T24" fmla="*/ 13 w 42"/>
                <a:gd name="T25" fmla="*/ 3 h 36"/>
                <a:gd name="T26" fmla="*/ 10 w 42"/>
                <a:gd name="T27" fmla="*/ 3 h 36"/>
                <a:gd name="T28" fmla="*/ 8 w 42"/>
                <a:gd name="T29" fmla="*/ 5 h 36"/>
                <a:gd name="T30" fmla="*/ 5 w 42"/>
                <a:gd name="T31" fmla="*/ 7 h 36"/>
                <a:gd name="T32" fmla="*/ 2 w 42"/>
                <a:gd name="T33" fmla="*/ 9 h 36"/>
                <a:gd name="T34" fmla="*/ 2 w 42"/>
                <a:gd name="T35" fmla="*/ 11 h 36"/>
                <a:gd name="T36" fmla="*/ 0 w 42"/>
                <a:gd name="T37" fmla="*/ 13 h 36"/>
                <a:gd name="T38" fmla="*/ 0 w 42"/>
                <a:gd name="T39" fmla="*/ 15 h 36"/>
                <a:gd name="T40" fmla="*/ 0 w 42"/>
                <a:gd name="T41" fmla="*/ 19 h 36"/>
                <a:gd name="T42" fmla="*/ 0 w 42"/>
                <a:gd name="T43" fmla="*/ 21 h 36"/>
                <a:gd name="T44" fmla="*/ 0 w 42"/>
                <a:gd name="T45" fmla="*/ 23 h 36"/>
                <a:gd name="T46" fmla="*/ 2 w 42"/>
                <a:gd name="T47" fmla="*/ 28 h 36"/>
                <a:gd name="T48" fmla="*/ 2 w 42"/>
                <a:gd name="T49" fmla="*/ 30 h 36"/>
                <a:gd name="T50" fmla="*/ 5 w 42"/>
                <a:gd name="T51" fmla="*/ 32 h 36"/>
                <a:gd name="T52" fmla="*/ 8 w 42"/>
                <a:gd name="T53" fmla="*/ 34 h 36"/>
                <a:gd name="T54" fmla="*/ 10 w 42"/>
                <a:gd name="T55" fmla="*/ 34 h 36"/>
                <a:gd name="T56" fmla="*/ 13 w 42"/>
                <a:gd name="T57" fmla="*/ 36 h 36"/>
                <a:gd name="T58" fmla="*/ 18 w 42"/>
                <a:gd name="T59" fmla="*/ 36 h 36"/>
                <a:gd name="T60" fmla="*/ 21 w 42"/>
                <a:gd name="T61" fmla="*/ 36 h 36"/>
                <a:gd name="T62" fmla="*/ 24 w 42"/>
                <a:gd name="T63" fmla="*/ 36 h 36"/>
                <a:gd name="T64" fmla="*/ 29 w 42"/>
                <a:gd name="T65" fmla="*/ 36 h 36"/>
                <a:gd name="T66" fmla="*/ 32 w 42"/>
                <a:gd name="T67" fmla="*/ 34 h 36"/>
                <a:gd name="T68" fmla="*/ 34 w 42"/>
                <a:gd name="T69" fmla="*/ 34 h 36"/>
                <a:gd name="T70" fmla="*/ 37 w 42"/>
                <a:gd name="T71" fmla="*/ 32 h 36"/>
                <a:gd name="T72" fmla="*/ 40 w 42"/>
                <a:gd name="T73" fmla="*/ 30 h 36"/>
                <a:gd name="T74" fmla="*/ 40 w 42"/>
                <a:gd name="T75" fmla="*/ 28 h 36"/>
                <a:gd name="T76" fmla="*/ 42 w 42"/>
                <a:gd name="T77" fmla="*/ 23 h 36"/>
                <a:gd name="T78" fmla="*/ 42 w 42"/>
                <a:gd name="T79" fmla="*/ 21 h 36"/>
                <a:gd name="T80" fmla="*/ 42 w 42"/>
                <a:gd name="T81" fmla="*/ 19 h 36"/>
                <a:gd name="T82" fmla="*/ 42 w 42"/>
                <a:gd name="T83" fmla="*/ 19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36"/>
                <a:gd name="T128" fmla="*/ 42 w 42"/>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36">
                  <a:moveTo>
                    <a:pt x="42" y="17"/>
                  </a:moveTo>
                  <a:lnTo>
                    <a:pt x="42" y="15"/>
                  </a:lnTo>
                  <a:lnTo>
                    <a:pt x="42" y="13"/>
                  </a:lnTo>
                  <a:lnTo>
                    <a:pt x="40" y="11"/>
                  </a:lnTo>
                  <a:lnTo>
                    <a:pt x="40" y="9"/>
                  </a:lnTo>
                  <a:lnTo>
                    <a:pt x="37" y="7"/>
                  </a:lnTo>
                  <a:lnTo>
                    <a:pt x="34" y="5"/>
                  </a:lnTo>
                  <a:lnTo>
                    <a:pt x="32" y="3"/>
                  </a:lnTo>
                  <a:lnTo>
                    <a:pt x="29" y="3"/>
                  </a:lnTo>
                  <a:lnTo>
                    <a:pt x="24" y="0"/>
                  </a:lnTo>
                  <a:lnTo>
                    <a:pt x="21" y="0"/>
                  </a:lnTo>
                  <a:lnTo>
                    <a:pt x="18" y="0"/>
                  </a:lnTo>
                  <a:lnTo>
                    <a:pt x="13" y="3"/>
                  </a:lnTo>
                  <a:lnTo>
                    <a:pt x="10" y="3"/>
                  </a:lnTo>
                  <a:lnTo>
                    <a:pt x="8" y="5"/>
                  </a:lnTo>
                  <a:lnTo>
                    <a:pt x="5" y="7"/>
                  </a:lnTo>
                  <a:lnTo>
                    <a:pt x="2" y="9"/>
                  </a:lnTo>
                  <a:lnTo>
                    <a:pt x="2" y="11"/>
                  </a:lnTo>
                  <a:lnTo>
                    <a:pt x="0" y="13"/>
                  </a:lnTo>
                  <a:lnTo>
                    <a:pt x="0" y="15"/>
                  </a:lnTo>
                  <a:lnTo>
                    <a:pt x="0" y="19"/>
                  </a:lnTo>
                  <a:lnTo>
                    <a:pt x="0" y="21"/>
                  </a:lnTo>
                  <a:lnTo>
                    <a:pt x="0" y="23"/>
                  </a:lnTo>
                  <a:lnTo>
                    <a:pt x="2" y="28"/>
                  </a:lnTo>
                  <a:lnTo>
                    <a:pt x="2" y="30"/>
                  </a:lnTo>
                  <a:lnTo>
                    <a:pt x="5" y="32"/>
                  </a:lnTo>
                  <a:lnTo>
                    <a:pt x="8" y="34"/>
                  </a:lnTo>
                  <a:lnTo>
                    <a:pt x="10" y="34"/>
                  </a:lnTo>
                  <a:lnTo>
                    <a:pt x="13" y="36"/>
                  </a:lnTo>
                  <a:lnTo>
                    <a:pt x="18" y="36"/>
                  </a:lnTo>
                  <a:lnTo>
                    <a:pt x="21" y="36"/>
                  </a:lnTo>
                  <a:lnTo>
                    <a:pt x="24" y="36"/>
                  </a:lnTo>
                  <a:lnTo>
                    <a:pt x="29" y="36"/>
                  </a:lnTo>
                  <a:lnTo>
                    <a:pt x="32" y="34"/>
                  </a:lnTo>
                  <a:lnTo>
                    <a:pt x="34" y="34"/>
                  </a:lnTo>
                  <a:lnTo>
                    <a:pt x="37" y="32"/>
                  </a:lnTo>
                  <a:lnTo>
                    <a:pt x="40" y="30"/>
                  </a:lnTo>
                  <a:lnTo>
                    <a:pt x="40" y="28"/>
                  </a:lnTo>
                  <a:lnTo>
                    <a:pt x="42" y="23"/>
                  </a:lnTo>
                  <a:lnTo>
                    <a:pt x="42" y="21"/>
                  </a:lnTo>
                  <a:lnTo>
                    <a:pt x="42" y="19"/>
                  </a:lnTo>
                </a:path>
              </a:pathLst>
            </a:custGeom>
            <a:noFill/>
            <a:ln w="333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grpSp>
      <p:sp>
        <p:nvSpPr>
          <p:cNvPr id="51207" name="灯片编号占位符 3"/>
          <p:cNvSpPr>
            <a:spLocks noGrp="1"/>
          </p:cNvSpPr>
          <p:nvPr>
            <p:ph type="sldNum" sz="quarter" idx="12"/>
          </p:nvPr>
        </p:nvSpPr>
        <p:spPr bwMode="auto">
          <a:noFill/>
          <a:ln>
            <a:miter lim="800000"/>
            <a:headEnd/>
            <a:tailEnd/>
          </a:ln>
        </p:spPr>
        <p:txBody>
          <a:bodyPr/>
          <a:lstStyle/>
          <a:p>
            <a:fld id="{F9901E5C-2D47-48ED-9F76-AFC1BAEC1CA4}" type="slidenum">
              <a:rPr lang="zh-CN" altLang="en-US"/>
              <a:pPr/>
              <a:t>35</a:t>
            </a:fld>
            <a:endParaRPr lang="zh-CN"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endParaRPr lang="zh-CN" altLang="en-US" dirty="0" smtClean="0"/>
          </a:p>
        </p:txBody>
      </p:sp>
      <p:sp>
        <p:nvSpPr>
          <p:cNvPr id="3" name="内容占位符 2"/>
          <p:cNvSpPr>
            <a:spLocks noGrp="1"/>
          </p:cNvSpPr>
          <p:nvPr>
            <p:ph idx="1"/>
          </p:nvPr>
        </p:nvSpPr>
        <p:spPr>
          <a:xfrm>
            <a:off x="777875" y="5321300"/>
            <a:ext cx="7948613" cy="792163"/>
          </a:xfrm>
        </p:spPr>
        <p:txBody>
          <a:bodyPr rtlCol="0">
            <a:normAutofit fontScale="77500" lnSpcReduction="20000"/>
          </a:bodyPr>
          <a:lstStyle/>
          <a:p>
            <a:pPr marL="0" indent="0" eaLnBrk="1" fontAlgn="auto" hangingPunct="1">
              <a:spcBef>
                <a:spcPct val="50000"/>
              </a:spcBef>
              <a:spcAft>
                <a:spcPts val="0"/>
              </a:spcAft>
              <a:buFont typeface="Arial" pitchFamily="34" charset="0"/>
              <a:buNone/>
              <a:defRPr/>
            </a:pPr>
            <a:r>
              <a:rPr lang="en-US" altLang="zh-CN" dirty="0" smtClean="0">
                <a:latin typeface="楷体_GB2312" pitchFamily="49" charset="-122"/>
                <a:ea typeface="楷体_GB2312" pitchFamily="49" charset="-122"/>
              </a:rPr>
              <a:t>Cache</a:t>
            </a:r>
            <a:r>
              <a:rPr lang="zh-CN" altLang="en-US" dirty="0">
                <a:latin typeface="楷体_GB2312" pitchFamily="49" charset="-122"/>
                <a:ea typeface="楷体_GB2312" pitchFamily="49" charset="-122"/>
              </a:rPr>
              <a:t>通常连在共享存储器的总线上，</a:t>
            </a:r>
            <a:r>
              <a:rPr lang="zh-CN" altLang="en-US" dirty="0" smtClean="0">
                <a:latin typeface="楷体_GB2312" pitchFamily="49" charset="-122"/>
                <a:ea typeface="楷体_GB2312" pitchFamily="49" charset="-122"/>
              </a:rPr>
              <a:t>各个</a:t>
            </a:r>
            <a:r>
              <a:rPr lang="en-US" altLang="zh-CN" dirty="0" smtClean="0">
                <a:latin typeface="楷体_GB2312" pitchFamily="49" charset="-122"/>
                <a:ea typeface="楷体_GB2312" pitchFamily="49" charset="-122"/>
              </a:rPr>
              <a:t>Cache</a:t>
            </a:r>
            <a:r>
              <a:rPr lang="zh-CN" altLang="en-US" dirty="0">
                <a:latin typeface="楷体_GB2312" pitchFamily="49" charset="-122"/>
                <a:ea typeface="楷体_GB2312" pitchFamily="49" charset="-122"/>
              </a:rPr>
              <a:t>控制器通过监听总线来判断它们是否有</a:t>
            </a:r>
            <a:r>
              <a:rPr lang="zh-CN" altLang="en-US" dirty="0" smtClean="0">
                <a:latin typeface="楷体_GB2312" pitchFamily="49" charset="-122"/>
                <a:ea typeface="楷体_GB2312" pitchFamily="49" charset="-122"/>
              </a:rPr>
              <a:t>总线</a:t>
            </a:r>
            <a:r>
              <a:rPr lang="zh-CN" altLang="en-US" dirty="0">
                <a:latin typeface="楷体_GB2312" pitchFamily="49" charset="-122"/>
                <a:ea typeface="楷体_GB2312" pitchFamily="49" charset="-122"/>
              </a:rPr>
              <a:t>上请求的数据块。</a:t>
            </a:r>
          </a:p>
          <a:p>
            <a:pPr eaLnBrk="1" fontAlgn="auto" hangingPunct="1">
              <a:spcAft>
                <a:spcPts val="0"/>
              </a:spcAft>
              <a:defRPr/>
            </a:pPr>
            <a:endParaRPr lang="zh-CN" altLang="en-US" dirty="0"/>
          </a:p>
        </p:txBody>
      </p:sp>
      <p:sp>
        <p:nvSpPr>
          <p:cNvPr id="4" name="日期占位符 3"/>
          <p:cNvSpPr>
            <a:spLocks noGrp="1"/>
          </p:cNvSpPr>
          <p:nvPr>
            <p:ph type="dt" sz="quarter" idx="10"/>
          </p:nvPr>
        </p:nvSpPr>
        <p:spPr/>
        <p:txBody>
          <a:bodyPr/>
          <a:lstStyle/>
          <a:p>
            <a:pPr>
              <a:defRPr/>
            </a:pPr>
            <a:fld id="{B361DDD3-36AB-41D1-8439-A82C75BB8E80}" type="datetime1">
              <a:rPr lang="zh-CN" altLang="en-US"/>
              <a:pPr>
                <a:defRPr/>
              </a:pPr>
              <a:t>2020/5/6</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38918" name="灯片编号占位符 5"/>
          <p:cNvSpPr>
            <a:spLocks noGrp="1"/>
          </p:cNvSpPr>
          <p:nvPr>
            <p:ph type="sldNum" sz="quarter" idx="12"/>
          </p:nvPr>
        </p:nvSpPr>
        <p:spPr bwMode="auto">
          <a:noFill/>
          <a:ln>
            <a:miter lim="800000"/>
            <a:headEnd/>
            <a:tailEnd/>
          </a:ln>
        </p:spPr>
        <p:txBody>
          <a:bodyPr/>
          <a:lstStyle/>
          <a:p>
            <a:fld id="{E57977A3-5F53-4568-B224-66EE2E40CFBF}" type="slidenum">
              <a:rPr lang="zh-CN" altLang="en-US"/>
              <a:pPr/>
              <a:t>36</a:t>
            </a:fld>
            <a:endParaRPr lang="zh-CN" altLang="en-US"/>
          </a:p>
        </p:txBody>
      </p:sp>
      <p:pic>
        <p:nvPicPr>
          <p:cNvPr id="38919" name="图片 1"/>
          <p:cNvPicPr>
            <a:picLocks noChangeAspect="1"/>
          </p:cNvPicPr>
          <p:nvPr/>
        </p:nvPicPr>
        <p:blipFill>
          <a:blip r:embed="rId2"/>
          <a:srcRect/>
          <a:stretch>
            <a:fillRect/>
          </a:stretch>
        </p:blipFill>
        <p:spPr bwMode="auto">
          <a:xfrm>
            <a:off x="0" y="1179513"/>
            <a:ext cx="4918075" cy="3930650"/>
          </a:xfrm>
          <a:prstGeom prst="rect">
            <a:avLst/>
          </a:prstGeom>
          <a:noFill/>
          <a:ln w="9525">
            <a:noFill/>
            <a:miter lim="800000"/>
            <a:headEnd/>
            <a:tailEnd/>
          </a:ln>
        </p:spPr>
      </p:pic>
      <p:pic>
        <p:nvPicPr>
          <p:cNvPr id="38920" name="图片 5"/>
          <p:cNvPicPr>
            <a:picLocks noChangeAspect="1"/>
          </p:cNvPicPr>
          <p:nvPr/>
        </p:nvPicPr>
        <p:blipFill>
          <a:blip r:embed="rId3"/>
          <a:srcRect/>
          <a:stretch>
            <a:fillRect/>
          </a:stretch>
        </p:blipFill>
        <p:spPr bwMode="auto">
          <a:xfrm>
            <a:off x="4511675" y="1430338"/>
            <a:ext cx="4632325" cy="3922712"/>
          </a:xfrm>
          <a:prstGeom prst="rect">
            <a:avLst/>
          </a:prstGeom>
          <a:noFill/>
          <a:ln w="9525">
            <a:noFill/>
            <a:miter lim="800000"/>
            <a:headEnd/>
            <a:tailEnd/>
          </a:ln>
        </p:spPr>
      </p:pic>
      <p:cxnSp>
        <p:nvCxnSpPr>
          <p:cNvPr id="8" name="直接连接符 7"/>
          <p:cNvCxnSpPr/>
          <p:nvPr/>
        </p:nvCxnSpPr>
        <p:spPr>
          <a:xfrm>
            <a:off x="4511675" y="1147763"/>
            <a:ext cx="0" cy="4064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462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r>
              <a:rPr lang="en-US" altLang="zh-CN" smtClean="0"/>
              <a:t>Implementing a Snooping Protocol</a:t>
            </a:r>
          </a:p>
        </p:txBody>
      </p:sp>
      <p:sp>
        <p:nvSpPr>
          <p:cNvPr id="53251" name="Rectangle 3"/>
          <p:cNvSpPr>
            <a:spLocks noGrp="1" noChangeArrowheads="1"/>
          </p:cNvSpPr>
          <p:nvPr>
            <p:ph type="body" idx="1"/>
          </p:nvPr>
        </p:nvSpPr>
        <p:spPr>
          <a:xfrm>
            <a:off x="447674" y="1086982"/>
            <a:ext cx="8410575" cy="5051833"/>
          </a:xfrm>
        </p:spPr>
        <p:txBody>
          <a:bodyPr/>
          <a:lstStyle/>
          <a:p>
            <a:r>
              <a:rPr lang="en-US" altLang="zh-CN" dirty="0" smtClean="0"/>
              <a:t>Cache </a:t>
            </a:r>
            <a:r>
              <a:rPr lang="zh-CN" altLang="en-US" dirty="0" smtClean="0"/>
              <a:t>控制器接收两方面的请求输入：</a:t>
            </a:r>
            <a:endParaRPr lang="en-US" altLang="zh-CN" dirty="0" smtClean="0"/>
          </a:p>
          <a:p>
            <a:pPr lvl="1"/>
            <a:r>
              <a:rPr lang="zh-CN" altLang="en-US" dirty="0" smtClean="0"/>
              <a:t>处理器的请求</a:t>
            </a:r>
            <a:r>
              <a:rPr lang="en-US" altLang="zh-CN" dirty="0" smtClean="0"/>
              <a:t> (load/store)</a:t>
            </a:r>
          </a:p>
          <a:p>
            <a:pPr lvl="1"/>
            <a:r>
              <a:rPr lang="zh-CN" altLang="en-US" dirty="0" smtClean="0"/>
              <a:t>监测器（</a:t>
            </a:r>
            <a:r>
              <a:rPr lang="en-US" altLang="zh-CN" dirty="0" smtClean="0"/>
              <a:t>snooper)</a:t>
            </a:r>
            <a:r>
              <a:rPr lang="zh-CN" altLang="en-US" dirty="0" smtClean="0"/>
              <a:t>的总线请求</a:t>
            </a:r>
            <a:r>
              <a:rPr lang="en-US" altLang="zh-CN" dirty="0" smtClean="0"/>
              <a:t>/</a:t>
            </a:r>
            <a:r>
              <a:rPr lang="zh-CN" altLang="en-US" dirty="0" smtClean="0"/>
              <a:t>响应</a:t>
            </a:r>
            <a:endParaRPr lang="en-US" altLang="zh-CN" dirty="0" smtClean="0"/>
          </a:p>
          <a:p>
            <a:r>
              <a:rPr lang="en-US" altLang="zh-CN" dirty="0" smtClean="0"/>
              <a:t>Cache </a:t>
            </a:r>
            <a:r>
              <a:rPr lang="zh-CN" altLang="en-US" dirty="0" smtClean="0"/>
              <a:t>控制器根据这两方面的输入产生动作</a:t>
            </a:r>
            <a:endParaRPr lang="en-US" altLang="zh-CN" dirty="0" smtClean="0"/>
          </a:p>
          <a:p>
            <a:pPr lvl="1"/>
            <a:r>
              <a:rPr lang="zh-CN" altLang="en-US" dirty="0" smtClean="0"/>
              <a:t>更新</a:t>
            </a:r>
            <a:r>
              <a:rPr lang="en-US" altLang="zh-CN" dirty="0" smtClean="0"/>
              <a:t>Cache</a:t>
            </a:r>
            <a:r>
              <a:rPr lang="zh-CN" altLang="en-US" dirty="0" smtClean="0"/>
              <a:t>块的状态</a:t>
            </a:r>
            <a:endParaRPr lang="en-US" altLang="zh-CN" dirty="0" smtClean="0"/>
          </a:p>
          <a:p>
            <a:pPr lvl="1"/>
            <a:r>
              <a:rPr lang="zh-CN" altLang="en-US" dirty="0" smtClean="0"/>
              <a:t>提供数据</a:t>
            </a:r>
            <a:endParaRPr lang="en-US" altLang="zh-CN" dirty="0" smtClean="0"/>
          </a:p>
          <a:p>
            <a:pPr lvl="1"/>
            <a:r>
              <a:rPr lang="zh-CN" altLang="en-US" dirty="0" smtClean="0"/>
              <a:t>产生新的总线事务</a:t>
            </a:r>
            <a:endParaRPr lang="en-US" altLang="zh-CN" dirty="0" smtClean="0"/>
          </a:p>
        </p:txBody>
      </p:sp>
      <p:sp>
        <p:nvSpPr>
          <p:cNvPr id="2" name="日期占位符 1"/>
          <p:cNvSpPr>
            <a:spLocks noGrp="1"/>
          </p:cNvSpPr>
          <p:nvPr>
            <p:ph type="dt" sz="quarter" idx="10"/>
          </p:nvPr>
        </p:nvSpPr>
        <p:spPr/>
        <p:txBody>
          <a:bodyPr/>
          <a:lstStyle/>
          <a:p>
            <a:fld id="{E2272B12-9449-4120-BD4E-78988AA2BA37}" type="datetime1">
              <a:rPr lang="zh-CN" altLang="en-US" smtClean="0"/>
              <a:pPr/>
              <a:t>2020/5/6</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53255" name="灯片编号占位符 3"/>
          <p:cNvSpPr>
            <a:spLocks noGrp="1"/>
          </p:cNvSpPr>
          <p:nvPr>
            <p:ph type="sldNum" sz="quarter" idx="12"/>
          </p:nvPr>
        </p:nvSpPr>
        <p:spPr/>
        <p:txBody>
          <a:bodyPr/>
          <a:lstStyle/>
          <a:p>
            <a:fld id="{2F4ED01E-428A-403D-A11B-D0A227424B40}" type="slidenum">
              <a:rPr lang="zh-CN" altLang="en-US" smtClean="0"/>
              <a:pPr/>
              <a:t>37</a:t>
            </a:fld>
            <a:endParaRPr lang="zh-CN" altLang="en-US"/>
          </a:p>
        </p:txBody>
      </p:sp>
      <p:grpSp>
        <p:nvGrpSpPr>
          <p:cNvPr id="4" name="Group 26"/>
          <p:cNvGrpSpPr>
            <a:grpSpLocks/>
          </p:cNvGrpSpPr>
          <p:nvPr/>
        </p:nvGrpSpPr>
        <p:grpSpPr bwMode="auto">
          <a:xfrm>
            <a:off x="5416550" y="3305175"/>
            <a:ext cx="2882900" cy="2432050"/>
            <a:chOff x="3648" y="2075"/>
            <a:chExt cx="1968" cy="1660"/>
          </a:xfrm>
        </p:grpSpPr>
        <p:sp>
          <p:nvSpPr>
            <p:cNvPr id="17414" name="Rectangle 5"/>
            <p:cNvSpPr>
              <a:spLocks noChangeArrowheads="1"/>
            </p:cNvSpPr>
            <p:nvPr/>
          </p:nvSpPr>
          <p:spPr bwMode="auto">
            <a:xfrm>
              <a:off x="4608" y="3504"/>
              <a:ext cx="703" cy="231"/>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a:solidFill>
                    <a:schemeClr val="hlink"/>
                  </a:solidFill>
                </a:rPr>
                <a:t>Snooper</a:t>
              </a:r>
            </a:p>
          </p:txBody>
        </p:sp>
        <p:sp>
          <p:nvSpPr>
            <p:cNvPr id="17415" name="Rectangle 6"/>
            <p:cNvSpPr>
              <a:spLocks noChangeArrowheads="1"/>
            </p:cNvSpPr>
            <p:nvPr/>
          </p:nvSpPr>
          <p:spPr bwMode="auto">
            <a:xfrm>
              <a:off x="3738" y="2606"/>
              <a:ext cx="955" cy="192"/>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t>State  Tag   Data</a:t>
              </a:r>
            </a:p>
          </p:txBody>
        </p:sp>
        <p:grpSp>
          <p:nvGrpSpPr>
            <p:cNvPr id="5" name="Group 7"/>
            <p:cNvGrpSpPr>
              <a:grpSpLocks/>
            </p:cNvGrpSpPr>
            <p:nvPr/>
          </p:nvGrpSpPr>
          <p:grpSpPr bwMode="auto">
            <a:xfrm>
              <a:off x="3752" y="2595"/>
              <a:ext cx="1760" cy="184"/>
              <a:chOff x="3556" y="1300"/>
              <a:chExt cx="1624" cy="184"/>
            </a:xfrm>
          </p:grpSpPr>
          <p:sp>
            <p:nvSpPr>
              <p:cNvPr id="17432" name="Rectangle 8"/>
              <p:cNvSpPr>
                <a:spLocks noChangeArrowheads="1"/>
              </p:cNvSpPr>
              <p:nvPr/>
            </p:nvSpPr>
            <p:spPr bwMode="auto">
              <a:xfrm>
                <a:off x="3556" y="1300"/>
                <a:ext cx="1624" cy="184"/>
              </a:xfrm>
              <a:prstGeom prst="rect">
                <a:avLst/>
              </a:prstGeom>
              <a:noFill/>
              <a:ln w="12700">
                <a:solidFill>
                  <a:schemeClr val="tx1"/>
                </a:solidFill>
                <a:miter lim="800000"/>
                <a:headEnd/>
                <a:tailEnd/>
              </a:ln>
              <a:extLst/>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7433" name="Line 9"/>
              <p:cNvSpPr>
                <a:spLocks noChangeShapeType="1"/>
              </p:cNvSpPr>
              <p:nvPr/>
            </p:nvSpPr>
            <p:spPr bwMode="auto">
              <a:xfrm>
                <a:off x="3888" y="1300"/>
                <a:ext cx="0" cy="184"/>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17434" name="Line 10"/>
              <p:cNvSpPr>
                <a:spLocks noChangeShapeType="1"/>
              </p:cNvSpPr>
              <p:nvPr/>
            </p:nvSpPr>
            <p:spPr bwMode="auto">
              <a:xfrm>
                <a:off x="4128" y="1300"/>
                <a:ext cx="0" cy="184"/>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grpSp>
        <p:grpSp>
          <p:nvGrpSpPr>
            <p:cNvPr id="6" name="Group 11"/>
            <p:cNvGrpSpPr>
              <a:grpSpLocks/>
            </p:cNvGrpSpPr>
            <p:nvPr/>
          </p:nvGrpSpPr>
          <p:grpSpPr bwMode="auto">
            <a:xfrm>
              <a:off x="3752" y="2787"/>
              <a:ext cx="1760" cy="184"/>
              <a:chOff x="3556" y="1492"/>
              <a:chExt cx="1624" cy="184"/>
            </a:xfrm>
          </p:grpSpPr>
          <p:sp>
            <p:nvSpPr>
              <p:cNvPr id="17429" name="Rectangle 12"/>
              <p:cNvSpPr>
                <a:spLocks noChangeArrowheads="1"/>
              </p:cNvSpPr>
              <p:nvPr/>
            </p:nvSpPr>
            <p:spPr bwMode="auto">
              <a:xfrm>
                <a:off x="3556" y="1492"/>
                <a:ext cx="1624" cy="184"/>
              </a:xfrm>
              <a:prstGeom prst="rect">
                <a:avLst/>
              </a:prstGeom>
              <a:noFill/>
              <a:ln w="12700">
                <a:solidFill>
                  <a:schemeClr val="tx1"/>
                </a:solidFill>
                <a:miter lim="800000"/>
                <a:headEnd/>
                <a:tailEnd/>
              </a:ln>
              <a:extLst/>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7430" name="Line 13"/>
              <p:cNvSpPr>
                <a:spLocks noChangeShapeType="1"/>
              </p:cNvSpPr>
              <p:nvPr/>
            </p:nvSpPr>
            <p:spPr bwMode="auto">
              <a:xfrm>
                <a:off x="3888" y="1492"/>
                <a:ext cx="0" cy="184"/>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17431" name="Line 14"/>
              <p:cNvSpPr>
                <a:spLocks noChangeShapeType="1"/>
              </p:cNvSpPr>
              <p:nvPr/>
            </p:nvSpPr>
            <p:spPr bwMode="auto">
              <a:xfrm>
                <a:off x="4128" y="1492"/>
                <a:ext cx="0" cy="184"/>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grpSp>
        <p:grpSp>
          <p:nvGrpSpPr>
            <p:cNvPr id="7" name="Group 15"/>
            <p:cNvGrpSpPr>
              <a:grpSpLocks/>
            </p:cNvGrpSpPr>
            <p:nvPr/>
          </p:nvGrpSpPr>
          <p:grpSpPr bwMode="auto">
            <a:xfrm>
              <a:off x="3752" y="3123"/>
              <a:ext cx="1760" cy="184"/>
              <a:chOff x="3556" y="1828"/>
              <a:chExt cx="1624" cy="184"/>
            </a:xfrm>
          </p:grpSpPr>
          <p:sp>
            <p:nvSpPr>
              <p:cNvPr id="17426" name="Rectangle 16"/>
              <p:cNvSpPr>
                <a:spLocks noChangeArrowheads="1"/>
              </p:cNvSpPr>
              <p:nvPr/>
            </p:nvSpPr>
            <p:spPr bwMode="auto">
              <a:xfrm>
                <a:off x="3556" y="1828"/>
                <a:ext cx="1624" cy="184"/>
              </a:xfrm>
              <a:prstGeom prst="rect">
                <a:avLst/>
              </a:prstGeom>
              <a:noFill/>
              <a:ln w="12700">
                <a:solidFill>
                  <a:schemeClr val="tx1"/>
                </a:solidFill>
                <a:miter lim="800000"/>
                <a:headEnd/>
                <a:tailEnd/>
              </a:ln>
              <a:extLst/>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7427" name="Line 17"/>
              <p:cNvSpPr>
                <a:spLocks noChangeShapeType="1"/>
              </p:cNvSpPr>
              <p:nvPr/>
            </p:nvSpPr>
            <p:spPr bwMode="auto">
              <a:xfrm>
                <a:off x="3888" y="1828"/>
                <a:ext cx="0" cy="184"/>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17428" name="Line 18"/>
              <p:cNvSpPr>
                <a:spLocks noChangeShapeType="1"/>
              </p:cNvSpPr>
              <p:nvPr/>
            </p:nvSpPr>
            <p:spPr bwMode="auto">
              <a:xfrm>
                <a:off x="4128" y="1828"/>
                <a:ext cx="0" cy="184"/>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grpSp>
        <p:sp>
          <p:nvSpPr>
            <p:cNvPr id="17419" name="Rectangle 19"/>
            <p:cNvSpPr>
              <a:spLocks noChangeArrowheads="1"/>
            </p:cNvSpPr>
            <p:nvPr/>
          </p:nvSpPr>
          <p:spPr bwMode="auto">
            <a:xfrm>
              <a:off x="4310" y="2990"/>
              <a:ext cx="517" cy="194"/>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t>° ° °</a:t>
              </a:r>
            </a:p>
          </p:txBody>
        </p:sp>
        <p:sp>
          <p:nvSpPr>
            <p:cNvPr id="17420" name="Rectangle 20"/>
            <p:cNvSpPr>
              <a:spLocks noChangeArrowheads="1"/>
            </p:cNvSpPr>
            <p:nvPr/>
          </p:nvSpPr>
          <p:spPr bwMode="auto">
            <a:xfrm>
              <a:off x="3705" y="2400"/>
              <a:ext cx="441" cy="192"/>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t>Cache</a:t>
              </a:r>
            </a:p>
          </p:txBody>
        </p:sp>
        <p:sp>
          <p:nvSpPr>
            <p:cNvPr id="17421" name="AutoShape 21"/>
            <p:cNvSpPr>
              <a:spLocks noChangeArrowheads="1"/>
            </p:cNvSpPr>
            <p:nvPr/>
          </p:nvSpPr>
          <p:spPr bwMode="auto">
            <a:xfrm>
              <a:off x="3648" y="2355"/>
              <a:ext cx="1968" cy="1102"/>
            </a:xfrm>
            <a:prstGeom prst="roundRect">
              <a:avLst>
                <a:gd name="adj" fmla="val 12495"/>
              </a:avLst>
            </a:prstGeom>
            <a:noFill/>
            <a:ln w="12700">
              <a:solidFill>
                <a:schemeClr val="tx1"/>
              </a:solidFill>
              <a:round/>
              <a:headEnd/>
              <a:tailEnd/>
            </a:ln>
            <a:extLst/>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7422" name="Rectangle 22"/>
            <p:cNvSpPr>
              <a:spLocks noChangeArrowheads="1"/>
            </p:cNvSpPr>
            <p:nvPr/>
          </p:nvSpPr>
          <p:spPr bwMode="auto">
            <a:xfrm>
              <a:off x="4558" y="2075"/>
              <a:ext cx="827" cy="231"/>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a:solidFill>
                    <a:schemeClr val="hlink"/>
                  </a:solidFill>
                </a:rPr>
                <a:t>Processor</a:t>
              </a:r>
            </a:p>
          </p:txBody>
        </p:sp>
        <p:sp>
          <p:nvSpPr>
            <p:cNvPr id="17423" name="Line 23"/>
            <p:cNvSpPr>
              <a:spLocks noChangeShapeType="1"/>
            </p:cNvSpPr>
            <p:nvPr/>
          </p:nvSpPr>
          <p:spPr bwMode="auto">
            <a:xfrm>
              <a:off x="4366" y="2075"/>
              <a:ext cx="91" cy="239"/>
            </a:xfrm>
            <a:prstGeom prst="line">
              <a:avLst/>
            </a:prstGeom>
            <a:noFill/>
            <a:ln w="38100" cmpd="dbl">
              <a:solidFill>
                <a:schemeClr val="tx1"/>
              </a:solidFill>
              <a:round/>
              <a:headEnd/>
              <a:tailEnd type="triangle" w="med" len="me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17424" name="Line 24"/>
            <p:cNvSpPr>
              <a:spLocks noChangeShapeType="1"/>
            </p:cNvSpPr>
            <p:nvPr/>
          </p:nvSpPr>
          <p:spPr bwMode="auto">
            <a:xfrm flipV="1">
              <a:off x="4414" y="3467"/>
              <a:ext cx="94" cy="235"/>
            </a:xfrm>
            <a:prstGeom prst="line">
              <a:avLst/>
            </a:prstGeom>
            <a:noFill/>
            <a:ln w="38100" cmpd="dbl">
              <a:solidFill>
                <a:schemeClr val="tx1"/>
              </a:solidFill>
              <a:round/>
              <a:headEnd/>
              <a:tailEnd type="triangle" w="med" len="me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17425" name="Rectangle 25"/>
            <p:cNvSpPr>
              <a:spLocks noChangeArrowheads="1"/>
            </p:cNvSpPr>
            <p:nvPr/>
          </p:nvSpPr>
          <p:spPr bwMode="auto">
            <a:xfrm>
              <a:off x="3982" y="2123"/>
              <a:ext cx="379" cy="192"/>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t>Ld/St</a:t>
              </a:r>
            </a:p>
          </p:txBody>
        </p: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r>
              <a:rPr lang="en-US" altLang="zh-CN" dirty="0" smtClean="0"/>
              <a:t>MSI Write-Back Invalidate Protocol</a:t>
            </a:r>
          </a:p>
        </p:txBody>
      </p:sp>
      <p:sp>
        <p:nvSpPr>
          <p:cNvPr id="55299" name="Rectangle 3"/>
          <p:cNvSpPr>
            <a:spLocks noGrp="1" noChangeArrowheads="1"/>
          </p:cNvSpPr>
          <p:nvPr>
            <p:ph type="body" idx="1"/>
          </p:nvPr>
        </p:nvSpPr>
        <p:spPr>
          <a:xfrm>
            <a:off x="558800" y="1109663"/>
            <a:ext cx="7886700" cy="5111750"/>
          </a:xfrm>
        </p:spPr>
        <p:txBody>
          <a:bodyPr>
            <a:normAutofit fontScale="92500" lnSpcReduction="10000"/>
          </a:bodyPr>
          <a:lstStyle/>
          <a:p>
            <a:r>
              <a:rPr lang="en-US" altLang="zh-CN" sz="2400" b="1" dirty="0" smtClean="0">
                <a:solidFill>
                  <a:srgbClr val="0036A2"/>
                </a:solidFill>
              </a:rPr>
              <a:t>3 states:</a:t>
            </a:r>
          </a:p>
          <a:p>
            <a:pPr lvl="1"/>
            <a:r>
              <a:rPr lang="en-US" altLang="zh-CN" sz="2000" b="1" dirty="0" smtClean="0">
                <a:solidFill>
                  <a:srgbClr val="C00000"/>
                </a:solidFill>
              </a:rPr>
              <a:t>M</a:t>
            </a:r>
            <a:r>
              <a:rPr lang="en-US" altLang="zh-CN" sz="2000" dirty="0" smtClean="0"/>
              <a:t>odified: </a:t>
            </a:r>
            <a:r>
              <a:rPr lang="zh-CN" altLang="en-US" sz="2000" dirty="0" smtClean="0"/>
              <a:t>仅该</a:t>
            </a:r>
            <a:r>
              <a:rPr lang="en-US" altLang="zh-CN" sz="2000" dirty="0" smtClean="0"/>
              <a:t>cache</a:t>
            </a:r>
            <a:r>
              <a:rPr lang="zh-CN" altLang="en-US" sz="2000" dirty="0" smtClean="0"/>
              <a:t>拥有修改过的、有效的该块</a:t>
            </a:r>
            <a:r>
              <a:rPr lang="en-US" altLang="zh-CN" sz="2000" dirty="0" smtClean="0"/>
              <a:t>copy</a:t>
            </a:r>
          </a:p>
          <a:p>
            <a:pPr lvl="1"/>
            <a:r>
              <a:rPr lang="en-US" altLang="zh-CN" sz="2000" b="1" dirty="0" smtClean="0">
                <a:solidFill>
                  <a:srgbClr val="C00000"/>
                </a:solidFill>
              </a:rPr>
              <a:t>S</a:t>
            </a:r>
            <a:r>
              <a:rPr lang="en-US" altLang="zh-CN" sz="2000" dirty="0" smtClean="0"/>
              <a:t>hared: </a:t>
            </a:r>
            <a:r>
              <a:rPr lang="zh-CN" altLang="en-US" sz="2000" dirty="0" smtClean="0"/>
              <a:t>该块是干净块，其他</a:t>
            </a:r>
            <a:r>
              <a:rPr lang="en-US" altLang="zh-CN" sz="2000" dirty="0" smtClean="0"/>
              <a:t>cache</a:t>
            </a:r>
            <a:r>
              <a:rPr lang="zh-CN" altLang="en-US" sz="2000" dirty="0" smtClean="0"/>
              <a:t>中也可能含有该块，存储器中的内容是最新的</a:t>
            </a:r>
            <a:endParaRPr lang="en-US" altLang="zh-CN" sz="2000" dirty="0" smtClean="0"/>
          </a:p>
          <a:p>
            <a:pPr lvl="1"/>
            <a:r>
              <a:rPr lang="en-US" altLang="zh-CN" sz="2000" b="1" dirty="0" smtClean="0">
                <a:solidFill>
                  <a:srgbClr val="C00000"/>
                </a:solidFill>
              </a:rPr>
              <a:t>I</a:t>
            </a:r>
            <a:r>
              <a:rPr lang="en-US" altLang="zh-CN" sz="2000" dirty="0" smtClean="0"/>
              <a:t>nvalid: </a:t>
            </a:r>
            <a:r>
              <a:rPr lang="zh-CN" altLang="en-US" sz="2000" dirty="0" smtClean="0"/>
              <a:t>该块是无效块（</a:t>
            </a:r>
            <a:r>
              <a:rPr lang="en-US" altLang="zh-CN" sz="2000" dirty="0" smtClean="0"/>
              <a:t>invalid</a:t>
            </a:r>
            <a:r>
              <a:rPr lang="zh-CN" altLang="en-US" sz="2000" dirty="0" smtClean="0"/>
              <a:t>）</a:t>
            </a:r>
            <a:endParaRPr lang="en-US" altLang="zh-CN" sz="2000" dirty="0" smtClean="0"/>
          </a:p>
          <a:p>
            <a:r>
              <a:rPr lang="en-US" altLang="zh-CN" sz="2400" b="1" dirty="0" smtClean="0">
                <a:solidFill>
                  <a:srgbClr val="0036A2"/>
                </a:solidFill>
              </a:rPr>
              <a:t>4 bus transactions: </a:t>
            </a:r>
          </a:p>
          <a:p>
            <a:pPr lvl="1"/>
            <a:r>
              <a:rPr lang="en-US" altLang="zh-CN" sz="2000" dirty="0" smtClean="0"/>
              <a:t>Read Miss : </a:t>
            </a:r>
            <a:r>
              <a:rPr lang="zh-CN" altLang="en-US" sz="2000" dirty="0" smtClean="0"/>
              <a:t>服务于</a:t>
            </a:r>
            <a:r>
              <a:rPr lang="en-US" altLang="zh-CN" sz="2000" dirty="0" smtClean="0"/>
              <a:t>Read Miss on Bus</a:t>
            </a:r>
          </a:p>
          <a:p>
            <a:pPr lvl="1"/>
            <a:r>
              <a:rPr lang="en-US" altLang="zh-CN" sz="2000" dirty="0" smtClean="0"/>
              <a:t>Write Miss: </a:t>
            </a:r>
            <a:r>
              <a:rPr lang="zh-CN" altLang="en-US" sz="2000" dirty="0" smtClean="0"/>
              <a:t>服务于</a:t>
            </a:r>
            <a:r>
              <a:rPr lang="en-US" altLang="zh-CN" sz="2000" dirty="0" smtClean="0"/>
              <a:t>Write Miss on Bus,</a:t>
            </a:r>
            <a:r>
              <a:rPr lang="zh-CN" altLang="en-US" sz="2000" dirty="0" smtClean="0"/>
              <a:t>得到一个独占的块</a:t>
            </a:r>
            <a:endParaRPr lang="en-US" altLang="zh-CN" sz="2000" dirty="0" smtClean="0"/>
          </a:p>
          <a:p>
            <a:pPr lvl="1">
              <a:lnSpc>
                <a:spcPct val="110000"/>
              </a:lnSpc>
            </a:pPr>
            <a:r>
              <a:rPr lang="en-US" altLang="zh-CN" sz="2000" dirty="0" smtClean="0"/>
              <a:t>Invalidate: </a:t>
            </a:r>
            <a:r>
              <a:rPr lang="zh-CN" altLang="en-US" sz="2000" dirty="0" smtClean="0"/>
              <a:t>作废该块在其他处理器中的</a:t>
            </a:r>
            <a:r>
              <a:rPr lang="en-US" altLang="zh-CN" sz="2000" dirty="0" smtClean="0"/>
              <a:t>Copy</a:t>
            </a:r>
          </a:p>
          <a:p>
            <a:pPr lvl="1"/>
            <a:r>
              <a:rPr lang="en-US" altLang="zh-CN" sz="2000" dirty="0" smtClean="0"/>
              <a:t>Write back</a:t>
            </a:r>
            <a:r>
              <a:rPr lang="zh-CN" altLang="en-US" sz="2000" dirty="0" smtClean="0"/>
              <a:t>：替换操作将修改过的块写回</a:t>
            </a:r>
            <a:endParaRPr lang="en-US" altLang="zh-CN" sz="2000" dirty="0" smtClean="0"/>
          </a:p>
          <a:p>
            <a:r>
              <a:rPr lang="zh-CN" altLang="en-US" b="1" dirty="0" smtClean="0">
                <a:solidFill>
                  <a:srgbClr val="0036A2"/>
                </a:solidFill>
              </a:rPr>
              <a:t>写操作时，作废所有其他块</a:t>
            </a:r>
            <a:endParaRPr lang="en-US" altLang="zh-CN" b="1" dirty="0" smtClean="0">
              <a:solidFill>
                <a:srgbClr val="0036A2"/>
              </a:solidFill>
            </a:endParaRPr>
          </a:p>
          <a:p>
            <a:pPr lvl="1"/>
            <a:r>
              <a:rPr lang="zh-CN" altLang="en-US" dirty="0" smtClean="0"/>
              <a:t>直到</a:t>
            </a:r>
            <a:r>
              <a:rPr lang="en-US" altLang="zh-CN" dirty="0" smtClean="0"/>
              <a:t>Invalidate transaction</a:t>
            </a:r>
            <a:r>
              <a:rPr lang="zh-CN" altLang="en-US" dirty="0" smtClean="0"/>
              <a:t>出现在总线上，写操作才算完成</a:t>
            </a:r>
            <a:endParaRPr lang="en-US" altLang="zh-CN" dirty="0" smtClean="0"/>
          </a:p>
          <a:p>
            <a:pPr lvl="1"/>
            <a:r>
              <a:rPr lang="zh-CN" altLang="en-US" dirty="0" smtClean="0"/>
              <a:t>写串行化：总线事务在总线上串行化</a:t>
            </a:r>
            <a:endParaRPr lang="en-US" altLang="zh-CN" dirty="0" smtClean="0"/>
          </a:p>
        </p:txBody>
      </p:sp>
      <p:sp>
        <p:nvSpPr>
          <p:cNvPr id="2" name="日期占位符 1"/>
          <p:cNvSpPr>
            <a:spLocks noGrp="1"/>
          </p:cNvSpPr>
          <p:nvPr>
            <p:ph type="dt" sz="quarter" idx="10"/>
          </p:nvPr>
        </p:nvSpPr>
        <p:spPr/>
        <p:txBody>
          <a:bodyPr/>
          <a:lstStyle/>
          <a:p>
            <a:pPr>
              <a:defRPr/>
            </a:pPr>
            <a:fld id="{3906DABB-76F5-49F6-94FF-94ADAF51CE8F}" type="datetime1">
              <a:rPr lang="zh-CN" altLang="en-US"/>
              <a:pPr>
                <a:defRPr/>
              </a:pPr>
              <a:t>2020/5/6</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sp>
        <p:nvSpPr>
          <p:cNvPr id="55302" name="灯片编号占位符 3"/>
          <p:cNvSpPr>
            <a:spLocks noGrp="1"/>
          </p:cNvSpPr>
          <p:nvPr>
            <p:ph type="sldNum" sz="quarter" idx="12"/>
          </p:nvPr>
        </p:nvSpPr>
        <p:spPr bwMode="auto">
          <a:noFill/>
          <a:ln>
            <a:miter lim="800000"/>
            <a:headEnd/>
            <a:tailEnd/>
          </a:ln>
        </p:spPr>
        <p:txBody>
          <a:bodyPr/>
          <a:lstStyle/>
          <a:p>
            <a:fld id="{DCC64CFA-27E7-4302-9028-FA8E92AEAEFF}" type="slidenum">
              <a:rPr lang="zh-CN" altLang="en-US"/>
              <a:pPr/>
              <a:t>38</a:t>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normAutofit/>
          </a:bodyPr>
          <a:lstStyle/>
          <a:p>
            <a:r>
              <a:rPr lang="en-US" altLang="zh-CN" sz="3200" dirty="0" smtClean="0"/>
              <a:t>MSI Snoopy Cache Coherence Protocol</a:t>
            </a:r>
            <a:endParaRPr lang="zh-CN" altLang="en-US" sz="3200" dirty="0" smtClean="0"/>
          </a:p>
        </p:txBody>
      </p:sp>
      <p:sp>
        <p:nvSpPr>
          <p:cNvPr id="4" name="日期占位符 3"/>
          <p:cNvSpPr>
            <a:spLocks noGrp="1"/>
          </p:cNvSpPr>
          <p:nvPr>
            <p:ph type="dt" sz="half" idx="10"/>
          </p:nvPr>
        </p:nvSpPr>
        <p:spPr/>
        <p:txBody>
          <a:bodyPr/>
          <a:lstStyle/>
          <a:p>
            <a:pPr>
              <a:defRPr/>
            </a:pPr>
            <a:fld id="{38F62261-4633-4DB4-BA11-F3BDE7147A73}" type="datetime1">
              <a:rPr lang="zh-CN" altLang="en-US"/>
              <a:pPr>
                <a:defRPr/>
              </a:pPr>
              <a:t>2020/5/6</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57350" name="灯片编号占位符 5"/>
          <p:cNvSpPr>
            <a:spLocks noGrp="1"/>
          </p:cNvSpPr>
          <p:nvPr>
            <p:ph type="sldNum" sz="quarter" idx="12"/>
          </p:nvPr>
        </p:nvSpPr>
        <p:spPr bwMode="auto">
          <a:noFill/>
          <a:ln>
            <a:miter lim="800000"/>
            <a:headEnd/>
            <a:tailEnd/>
          </a:ln>
        </p:spPr>
        <p:txBody>
          <a:bodyPr/>
          <a:lstStyle/>
          <a:p>
            <a:fld id="{A660A99C-8722-462E-9C63-36B87493D22E}" type="slidenum">
              <a:rPr lang="zh-CN" altLang="en-US"/>
              <a:pPr/>
              <a:t>39</a:t>
            </a:fld>
            <a:endParaRPr lang="zh-CN" altLang="en-US"/>
          </a:p>
        </p:txBody>
      </p:sp>
      <p:pic>
        <p:nvPicPr>
          <p:cNvPr id="57351" name="图片 7"/>
          <p:cNvPicPr>
            <a:picLocks noChangeAspect="1"/>
          </p:cNvPicPr>
          <p:nvPr/>
        </p:nvPicPr>
        <p:blipFill>
          <a:blip r:embed="rId3"/>
          <a:srcRect/>
          <a:stretch>
            <a:fillRect/>
          </a:stretch>
        </p:blipFill>
        <p:spPr bwMode="auto">
          <a:xfrm>
            <a:off x="-3175" y="1377950"/>
            <a:ext cx="9147175" cy="4799013"/>
          </a:xfrm>
          <a:prstGeom prst="rect">
            <a:avLst/>
          </a:prstGeom>
          <a:noFill/>
          <a:ln w="3175">
            <a:noFill/>
            <a:miter lim="800000"/>
            <a:headEnd/>
            <a:tailEnd/>
          </a:ln>
        </p:spPr>
      </p:pic>
      <p:cxnSp>
        <p:nvCxnSpPr>
          <p:cNvPr id="11" name="直接连接符 10"/>
          <p:cNvCxnSpPr/>
          <p:nvPr/>
        </p:nvCxnSpPr>
        <p:spPr>
          <a:xfrm flipH="1">
            <a:off x="2414588" y="3489325"/>
            <a:ext cx="785812" cy="78422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717675" y="2654300"/>
            <a:ext cx="1028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401763" y="3408363"/>
            <a:ext cx="993775" cy="9747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14413" y="3300413"/>
            <a:ext cx="0" cy="7747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368675" y="3687763"/>
            <a:ext cx="7667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819275" y="5803900"/>
            <a:ext cx="1460500" cy="20638"/>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908562" y="5525353"/>
            <a:ext cx="5235437" cy="830997"/>
          </a:xfrm>
          <a:prstGeom prst="rect">
            <a:avLst/>
          </a:prstGeom>
          <a:noFill/>
          <a:ln w="28575">
            <a:noFill/>
          </a:ln>
          <a:effectLst>
            <a:glow rad="63500">
              <a:schemeClr val="accent1">
                <a:satMod val="175000"/>
                <a:alpha val="40000"/>
              </a:schemeClr>
            </a:glow>
          </a:effectLst>
        </p:spPr>
        <p:txBody>
          <a:bodyPr>
            <a:spAutoFit/>
          </a:bodyPr>
          <a:lstStyle/>
          <a:p>
            <a:pPr>
              <a:defRPr/>
            </a:pPr>
            <a:r>
              <a:rPr lang="zh-CN" altLang="en-US" sz="1600" b="1" dirty="0">
                <a:solidFill>
                  <a:srgbClr val="C00000"/>
                </a:solidFill>
                <a:latin typeface="微软雅黑" panose="020B0503020204020204" pitchFamily="34" charset="-122"/>
                <a:ea typeface="微软雅黑" panose="020B0503020204020204" pitchFamily="34" charset="-122"/>
              </a:rPr>
              <a:t>当所访问的块的最新数据在某个私有</a:t>
            </a:r>
            <a:r>
              <a:rPr lang="en-US" altLang="zh-CN" sz="1600" b="1" dirty="0">
                <a:solidFill>
                  <a:srgbClr val="C00000"/>
                </a:solidFill>
                <a:latin typeface="微软雅黑" panose="020B0503020204020204" pitchFamily="34" charset="-122"/>
                <a:ea typeface="微软雅黑" panose="020B0503020204020204" pitchFamily="34" charset="-122"/>
              </a:rPr>
              <a:t>Cache</a:t>
            </a:r>
            <a:r>
              <a:rPr lang="zh-CN" altLang="en-US" sz="1600" b="1" dirty="0">
                <a:solidFill>
                  <a:srgbClr val="C00000"/>
                </a:solidFill>
                <a:latin typeface="微软雅黑" panose="020B0503020204020204" pitchFamily="34" charset="-122"/>
                <a:ea typeface="微软雅黑" panose="020B0503020204020204" pitchFamily="34" charset="-122"/>
              </a:rPr>
              <a:t>时，在读写失效时，数据的提供者是拥有该块数据的私有</a:t>
            </a:r>
            <a:r>
              <a:rPr lang="en-US" altLang="zh-CN" sz="1600" b="1" dirty="0">
                <a:solidFill>
                  <a:srgbClr val="C00000"/>
                </a:solidFill>
                <a:latin typeface="微软雅黑" panose="020B0503020204020204" pitchFamily="34" charset="-122"/>
                <a:ea typeface="微软雅黑" panose="020B0503020204020204" pitchFamily="34" charset="-122"/>
              </a:rPr>
              <a:t>Cache</a:t>
            </a:r>
            <a:r>
              <a:rPr lang="zh-CN" altLang="en-US" sz="1600" b="1" dirty="0">
                <a:solidFill>
                  <a:srgbClr val="C00000"/>
                </a:solidFill>
                <a:latin typeface="微软雅黑" panose="020B0503020204020204" pitchFamily="34" charset="-122"/>
                <a:ea typeface="微软雅黑" panose="020B0503020204020204" pitchFamily="34" charset="-122"/>
              </a:rPr>
              <a:t>。动作：</a:t>
            </a:r>
            <a:r>
              <a:rPr lang="en-US" altLang="zh-CN" sz="1600" b="1" dirty="0">
                <a:latin typeface="微软雅黑" panose="020B0503020204020204" pitchFamily="34" charset="-122"/>
                <a:ea typeface="微软雅黑" panose="020B0503020204020204" pitchFamily="34" charset="-122"/>
              </a:rPr>
              <a:t>Write-back block; abort memory access</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并行计算机体系结构的分类</a:t>
            </a:r>
          </a:p>
        </p:txBody>
      </p:sp>
      <p:sp>
        <p:nvSpPr>
          <p:cNvPr id="9219" name="内容占位符 2"/>
          <p:cNvSpPr>
            <a:spLocks noGrp="1"/>
          </p:cNvSpPr>
          <p:nvPr>
            <p:ph idx="1"/>
          </p:nvPr>
        </p:nvSpPr>
        <p:spPr/>
        <p:txBody>
          <a:bodyPr>
            <a:normAutofit lnSpcReduction="10000"/>
          </a:bodyPr>
          <a:lstStyle/>
          <a:p>
            <a:pPr marL="0" indent="0">
              <a:buFont typeface="Arial" pitchFamily="34" charset="0"/>
              <a:buNone/>
            </a:pPr>
            <a:r>
              <a:rPr lang="en-US" altLang="zh-CN" dirty="0" smtClean="0"/>
              <a:t>1</a:t>
            </a:r>
            <a:r>
              <a:rPr lang="zh-CN" altLang="en-US" dirty="0" smtClean="0"/>
              <a:t>、按照</a:t>
            </a:r>
            <a:r>
              <a:rPr lang="en-US" altLang="zh-CN" dirty="0" smtClean="0"/>
              <a:t>Flynn</a:t>
            </a:r>
            <a:r>
              <a:rPr lang="zh-CN" altLang="en-US" dirty="0" smtClean="0"/>
              <a:t>分类法，可把计算机分成</a:t>
            </a:r>
          </a:p>
          <a:p>
            <a:pPr lvl="1"/>
            <a:r>
              <a:rPr lang="zh-CN" altLang="en-US" dirty="0" smtClean="0"/>
              <a:t> 单指令流单数据流（</a:t>
            </a:r>
            <a:r>
              <a:rPr lang="en-US" altLang="zh-CN" dirty="0" smtClean="0"/>
              <a:t>SISD</a:t>
            </a:r>
            <a:r>
              <a:rPr lang="zh-CN" altLang="en-US" dirty="0" smtClean="0"/>
              <a:t>）</a:t>
            </a:r>
          </a:p>
          <a:p>
            <a:pPr lvl="1"/>
            <a:r>
              <a:rPr lang="zh-CN" altLang="en-US" dirty="0" smtClean="0"/>
              <a:t> 单指令流多数据流（</a:t>
            </a:r>
            <a:r>
              <a:rPr lang="en-US" altLang="zh-CN" dirty="0" smtClean="0"/>
              <a:t>SIMD</a:t>
            </a:r>
            <a:r>
              <a:rPr lang="zh-CN" altLang="en-US" dirty="0" smtClean="0"/>
              <a:t>）</a:t>
            </a:r>
          </a:p>
          <a:p>
            <a:pPr lvl="1"/>
            <a:r>
              <a:rPr lang="zh-CN" altLang="en-US" dirty="0" smtClean="0"/>
              <a:t> 多指令流单数据流（</a:t>
            </a:r>
            <a:r>
              <a:rPr lang="en-US" altLang="zh-CN" dirty="0" smtClean="0"/>
              <a:t>MISD</a:t>
            </a:r>
            <a:r>
              <a:rPr lang="zh-CN" altLang="en-US" dirty="0" smtClean="0"/>
              <a:t>）</a:t>
            </a:r>
          </a:p>
          <a:p>
            <a:pPr lvl="1"/>
            <a:r>
              <a:rPr lang="zh-CN" altLang="en-US" dirty="0" smtClean="0"/>
              <a:t> 多指令流多数据流（</a:t>
            </a:r>
            <a:r>
              <a:rPr lang="en-US" altLang="zh-CN" dirty="0" smtClean="0"/>
              <a:t>MIMD</a:t>
            </a:r>
            <a:r>
              <a:rPr lang="zh-CN" altLang="en-US" dirty="0" smtClean="0"/>
              <a:t>）</a:t>
            </a:r>
          </a:p>
          <a:p>
            <a:pPr marL="0" indent="0">
              <a:buFont typeface="Arial" pitchFamily="34" charset="0"/>
              <a:buNone/>
            </a:pPr>
            <a:r>
              <a:rPr lang="en-US" altLang="zh-CN" dirty="0" smtClean="0"/>
              <a:t>2</a:t>
            </a:r>
            <a:r>
              <a:rPr lang="zh-CN" altLang="en-US" dirty="0" smtClean="0"/>
              <a:t>、</a:t>
            </a:r>
            <a:r>
              <a:rPr lang="en-US" altLang="zh-CN" dirty="0" smtClean="0"/>
              <a:t>MIMD</a:t>
            </a:r>
            <a:r>
              <a:rPr lang="zh-CN" altLang="en-US" dirty="0" smtClean="0"/>
              <a:t>已成为通用多处理机体系结构的选择，原因：</a:t>
            </a:r>
            <a:endParaRPr lang="en-US" altLang="zh-CN" dirty="0" smtClean="0"/>
          </a:p>
          <a:p>
            <a:pPr lvl="1"/>
            <a:r>
              <a:rPr lang="en-US" altLang="zh-CN" dirty="0" smtClean="0"/>
              <a:t> MIMD</a:t>
            </a:r>
            <a:r>
              <a:rPr lang="zh-CN" altLang="en-US" dirty="0" smtClean="0"/>
              <a:t>具有灵活性。</a:t>
            </a:r>
            <a:endParaRPr lang="en-US" altLang="zh-CN" dirty="0" smtClean="0"/>
          </a:p>
          <a:p>
            <a:pPr lvl="1"/>
            <a:r>
              <a:rPr lang="en-US" altLang="zh-CN" dirty="0" smtClean="0"/>
              <a:t>MIMD</a:t>
            </a:r>
            <a:r>
              <a:rPr lang="zh-CN" altLang="en-US" dirty="0" smtClean="0"/>
              <a:t>可以充分利用商品化微处理器在性能价格比方面的优势。</a:t>
            </a:r>
          </a:p>
        </p:txBody>
      </p:sp>
      <p:sp>
        <p:nvSpPr>
          <p:cNvPr id="4" name="日期占位符 3"/>
          <p:cNvSpPr>
            <a:spLocks noGrp="1"/>
          </p:cNvSpPr>
          <p:nvPr>
            <p:ph type="dt" sz="quarter" idx="10"/>
          </p:nvPr>
        </p:nvSpPr>
        <p:spPr/>
        <p:txBody>
          <a:bodyPr/>
          <a:lstStyle/>
          <a:p>
            <a:pPr>
              <a:defRPr/>
            </a:pPr>
            <a:fld id="{CFA2963F-E2AE-43F9-AFD7-4A594C12CBD9}" type="datetime1">
              <a:rPr lang="zh-CN" altLang="en-US"/>
              <a:pPr>
                <a:defRPr/>
              </a:pPr>
              <a:t>2020/5/6</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9222" name="灯片编号占位符 1"/>
          <p:cNvSpPr>
            <a:spLocks noGrp="1"/>
          </p:cNvSpPr>
          <p:nvPr>
            <p:ph type="sldNum" sz="quarter" idx="12"/>
          </p:nvPr>
        </p:nvSpPr>
        <p:spPr bwMode="auto">
          <a:noFill/>
          <a:ln>
            <a:miter lim="800000"/>
            <a:headEnd/>
            <a:tailEnd/>
          </a:ln>
        </p:spPr>
        <p:txBody>
          <a:bodyPr/>
          <a:lstStyle/>
          <a:p>
            <a:fld id="{ABEF5547-AF86-45F7-ADE6-F6FBC5415B31}" type="slidenum">
              <a:rPr lang="zh-CN" altLang="en-US"/>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normAutofit/>
          </a:bodyPr>
          <a:lstStyle/>
          <a:p>
            <a:r>
              <a:rPr lang="en-US" altLang="zh-CN" sz="3200" smtClean="0"/>
              <a:t>MSI Snoopy Cache Coherence Protocol</a:t>
            </a:r>
            <a:endParaRPr lang="zh-CN" altLang="en-US" sz="3200" smtClean="0"/>
          </a:p>
        </p:txBody>
      </p:sp>
      <p:sp>
        <p:nvSpPr>
          <p:cNvPr id="4" name="日期占位符 3"/>
          <p:cNvSpPr>
            <a:spLocks noGrp="1"/>
          </p:cNvSpPr>
          <p:nvPr>
            <p:ph type="dt" sz="half" idx="10"/>
          </p:nvPr>
        </p:nvSpPr>
        <p:spPr/>
        <p:txBody>
          <a:bodyPr/>
          <a:lstStyle/>
          <a:p>
            <a:pPr>
              <a:defRPr/>
            </a:pPr>
            <a:fld id="{6FB7A28E-754A-4029-8CEF-D1BBB49B0F6F}" type="datetime1">
              <a:rPr lang="zh-CN" altLang="en-US"/>
              <a:pPr>
                <a:defRPr/>
              </a:pPr>
              <a:t>2020/5/6</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59398" name="灯片编号占位符 5"/>
          <p:cNvSpPr>
            <a:spLocks noGrp="1"/>
          </p:cNvSpPr>
          <p:nvPr>
            <p:ph type="sldNum" sz="quarter" idx="12"/>
          </p:nvPr>
        </p:nvSpPr>
        <p:spPr bwMode="auto">
          <a:noFill/>
          <a:ln>
            <a:miter lim="800000"/>
            <a:headEnd/>
            <a:tailEnd/>
          </a:ln>
        </p:spPr>
        <p:txBody>
          <a:bodyPr/>
          <a:lstStyle/>
          <a:p>
            <a:fld id="{D44BA920-C3E5-4014-B9E3-6C2727EE136D}" type="slidenum">
              <a:rPr lang="zh-CN" altLang="en-US"/>
              <a:pPr/>
              <a:t>40</a:t>
            </a:fld>
            <a:endParaRPr lang="zh-CN" altLang="en-US"/>
          </a:p>
        </p:txBody>
      </p:sp>
      <p:pic>
        <p:nvPicPr>
          <p:cNvPr id="59399" name="图片 6"/>
          <p:cNvPicPr>
            <a:picLocks noChangeAspect="1"/>
          </p:cNvPicPr>
          <p:nvPr/>
        </p:nvPicPr>
        <p:blipFill>
          <a:blip r:embed="rId2"/>
          <a:srcRect/>
          <a:stretch>
            <a:fillRect/>
          </a:stretch>
        </p:blipFill>
        <p:spPr bwMode="auto">
          <a:xfrm>
            <a:off x="0" y="1109663"/>
            <a:ext cx="9153525" cy="5748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normAutofit/>
          </a:bodyPr>
          <a:lstStyle/>
          <a:p>
            <a:r>
              <a:rPr lang="en-US" altLang="zh-CN" smtClean="0"/>
              <a:t>Example on MSI Cache Coherence</a:t>
            </a:r>
            <a:endParaRPr lang="zh-CN" altLang="en-US" smtClean="0"/>
          </a:p>
        </p:txBody>
      </p:sp>
      <p:sp>
        <p:nvSpPr>
          <p:cNvPr id="4" name="日期占位符 3"/>
          <p:cNvSpPr>
            <a:spLocks noGrp="1"/>
          </p:cNvSpPr>
          <p:nvPr>
            <p:ph type="dt" sz="half" idx="10"/>
          </p:nvPr>
        </p:nvSpPr>
        <p:spPr/>
        <p:txBody>
          <a:bodyPr/>
          <a:lstStyle/>
          <a:p>
            <a:pPr>
              <a:defRPr/>
            </a:pPr>
            <a:fld id="{5403BAF9-6836-4A62-8879-9291E84EAA25}" type="datetime1">
              <a:rPr lang="zh-CN" altLang="en-US"/>
              <a:pPr>
                <a:defRPr/>
              </a:pPr>
              <a:t>2020/5/6</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60422" name="灯片编号占位符 5"/>
          <p:cNvSpPr>
            <a:spLocks noGrp="1"/>
          </p:cNvSpPr>
          <p:nvPr>
            <p:ph type="sldNum" sz="quarter" idx="12"/>
          </p:nvPr>
        </p:nvSpPr>
        <p:spPr bwMode="auto">
          <a:noFill/>
          <a:ln>
            <a:miter lim="800000"/>
            <a:headEnd/>
            <a:tailEnd/>
          </a:ln>
        </p:spPr>
        <p:txBody>
          <a:bodyPr/>
          <a:lstStyle/>
          <a:p>
            <a:fld id="{09C1E89C-D16D-4C12-9EE3-3588A5B678A7}" type="slidenum">
              <a:rPr lang="zh-CN" altLang="en-US"/>
              <a:pPr/>
              <a:t>41</a:t>
            </a:fld>
            <a:endParaRPr lang="zh-CN" altLang="en-US"/>
          </a:p>
        </p:txBody>
      </p:sp>
      <p:sp>
        <p:nvSpPr>
          <p:cNvPr id="60419" name="内容占位符 2"/>
          <p:cNvSpPr>
            <a:spLocks noGrp="1"/>
          </p:cNvSpPr>
          <p:nvPr>
            <p:ph idx="4294967295"/>
          </p:nvPr>
        </p:nvSpPr>
        <p:spPr>
          <a:xfrm>
            <a:off x="0" y="5694363"/>
            <a:ext cx="7886700" cy="750887"/>
          </a:xfrm>
        </p:spPr>
        <p:txBody>
          <a:bodyPr>
            <a:normAutofit lnSpcReduction="10000"/>
          </a:bodyPr>
          <a:lstStyle/>
          <a:p>
            <a:r>
              <a:rPr lang="en-US" altLang="zh-CN" sz="2000" smtClean="0"/>
              <a:t>Assume that A1 and A2 map to same cache block</a:t>
            </a:r>
          </a:p>
          <a:p>
            <a:r>
              <a:rPr lang="en-US" altLang="zh-CN" sz="2000" smtClean="0"/>
              <a:t>Initial cache state is invalid</a:t>
            </a:r>
            <a:endParaRPr lang="zh-CN" altLang="en-US" sz="2000" smtClean="0"/>
          </a:p>
        </p:txBody>
      </p:sp>
      <p:pic>
        <p:nvPicPr>
          <p:cNvPr id="60423" name="图片 6"/>
          <p:cNvPicPr>
            <a:picLocks noChangeAspect="1"/>
          </p:cNvPicPr>
          <p:nvPr/>
        </p:nvPicPr>
        <p:blipFill>
          <a:blip r:embed="rId2"/>
          <a:srcRect/>
          <a:stretch>
            <a:fillRect/>
          </a:stretch>
        </p:blipFill>
        <p:spPr bwMode="auto">
          <a:xfrm>
            <a:off x="0" y="942975"/>
            <a:ext cx="9153525" cy="466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smtClean="0"/>
              <a:t>Write-back Cache</a:t>
            </a:r>
          </a:p>
        </p:txBody>
      </p:sp>
      <p:sp>
        <p:nvSpPr>
          <p:cNvPr id="22532" name="Rectangle 3"/>
          <p:cNvSpPr>
            <a:spLocks noGrp="1" noChangeArrowheads="1"/>
          </p:cNvSpPr>
          <p:nvPr>
            <p:ph type="body" idx="1"/>
          </p:nvPr>
        </p:nvSpPr>
        <p:spPr/>
        <p:txBody>
          <a:bodyPr>
            <a:normAutofit fontScale="77500" lnSpcReduction="20000"/>
          </a:bodyPr>
          <a:lstStyle/>
          <a:p>
            <a:r>
              <a:rPr lang="en-US" altLang="zh-CN" dirty="0" smtClean="0"/>
              <a:t>Cache</a:t>
            </a:r>
            <a:r>
              <a:rPr lang="zh-CN" altLang="en-US" dirty="0" smtClean="0"/>
              <a:t>块状态</a:t>
            </a:r>
            <a:endParaRPr lang="en-US" altLang="zh-CN" dirty="0" smtClean="0"/>
          </a:p>
          <a:p>
            <a:pPr lvl="1"/>
            <a:r>
              <a:rPr lang="en-US" altLang="zh-CN" dirty="0" smtClean="0"/>
              <a:t>Invalid, Valid (clean), Modified (dirty)</a:t>
            </a:r>
          </a:p>
          <a:p>
            <a:r>
              <a:rPr lang="en-US" altLang="zh-CN" dirty="0" smtClean="0"/>
              <a:t>Processor / Cache </a:t>
            </a:r>
            <a:r>
              <a:rPr lang="zh-CN" altLang="en-US" dirty="0" smtClean="0"/>
              <a:t>操作</a:t>
            </a:r>
            <a:endParaRPr lang="en-US" altLang="zh-CN" dirty="0" smtClean="0"/>
          </a:p>
          <a:p>
            <a:pPr lvl="1"/>
            <a:r>
              <a:rPr lang="en-US" altLang="zh-CN" dirty="0" err="1" smtClean="0"/>
              <a:t>PrRd</a:t>
            </a:r>
            <a:r>
              <a:rPr lang="en-US" altLang="zh-CN" dirty="0" smtClean="0"/>
              <a:t>, </a:t>
            </a:r>
            <a:r>
              <a:rPr lang="en-US" altLang="zh-CN" dirty="0" err="1" smtClean="0"/>
              <a:t>PrWr</a:t>
            </a:r>
            <a:r>
              <a:rPr lang="en-US" altLang="zh-CN" dirty="0" smtClean="0"/>
              <a:t>, block Replace</a:t>
            </a:r>
          </a:p>
          <a:p>
            <a:r>
              <a:rPr lang="zh-CN" altLang="en-US" dirty="0" smtClean="0"/>
              <a:t>总线事务</a:t>
            </a:r>
            <a:endParaRPr lang="en-US" altLang="zh-CN" dirty="0" smtClean="0"/>
          </a:p>
          <a:p>
            <a:pPr lvl="1"/>
            <a:r>
              <a:rPr lang="en-US" altLang="zh-CN" dirty="0" smtClean="0"/>
              <a:t>Bus Read (</a:t>
            </a:r>
            <a:r>
              <a:rPr lang="en-US" altLang="zh-CN" dirty="0" err="1" smtClean="0"/>
              <a:t>BusRd</a:t>
            </a:r>
            <a:r>
              <a:rPr lang="en-US" altLang="zh-CN" dirty="0" smtClean="0"/>
              <a:t>), Write-Back (</a:t>
            </a:r>
            <a:r>
              <a:rPr lang="en-US" altLang="zh-CN" dirty="0" err="1" smtClean="0"/>
              <a:t>BusWB</a:t>
            </a:r>
            <a:r>
              <a:rPr lang="en-US" altLang="zh-CN" dirty="0" smtClean="0"/>
              <a:t>)</a:t>
            </a:r>
          </a:p>
          <a:p>
            <a:pPr lvl="1"/>
            <a:r>
              <a:rPr lang="zh-CN" altLang="en-US" dirty="0" smtClean="0"/>
              <a:t>仅传送</a:t>
            </a:r>
            <a:r>
              <a:rPr lang="en-US" altLang="zh-CN" dirty="0" smtClean="0"/>
              <a:t>cache-block</a:t>
            </a:r>
          </a:p>
          <a:p>
            <a:pPr lvl="1"/>
            <a:endParaRPr lang="en-US" altLang="zh-CN" dirty="0" smtClean="0"/>
          </a:p>
          <a:p>
            <a:r>
              <a:rPr lang="zh-CN" altLang="en-US" dirty="0" smtClean="0"/>
              <a:t>针对</a:t>
            </a:r>
            <a:r>
              <a:rPr lang="en-US" altLang="zh-CN" dirty="0" smtClean="0"/>
              <a:t>Cache</a:t>
            </a:r>
            <a:r>
              <a:rPr lang="zh-CN" altLang="en-US" dirty="0" smtClean="0"/>
              <a:t>一致性的块状态调整</a:t>
            </a:r>
            <a:endParaRPr lang="en-US" altLang="zh-CN" dirty="0" smtClean="0"/>
          </a:p>
          <a:p>
            <a:pPr lvl="1"/>
            <a:r>
              <a:rPr lang="en-US" altLang="zh-CN" dirty="0" smtClean="0"/>
              <a:t>Treat Valid as Shared</a:t>
            </a:r>
          </a:p>
          <a:p>
            <a:pPr lvl="1"/>
            <a:r>
              <a:rPr lang="en-US" altLang="zh-CN" dirty="0" smtClean="0"/>
              <a:t>Treat Modified as Exclusive</a:t>
            </a:r>
          </a:p>
          <a:p>
            <a:r>
              <a:rPr lang="zh-CN" altLang="en-US" dirty="0" smtClean="0"/>
              <a:t>引入新的总线事务</a:t>
            </a:r>
            <a:endParaRPr lang="en-US" altLang="zh-CN" dirty="0" smtClean="0"/>
          </a:p>
          <a:p>
            <a:pPr lvl="1"/>
            <a:r>
              <a:rPr lang="en-US" altLang="zh-CN" dirty="0" smtClean="0"/>
              <a:t>Bus Read-</a:t>
            </a:r>
            <a:r>
              <a:rPr lang="en-US" altLang="zh-CN" dirty="0" err="1" smtClean="0"/>
              <a:t>eXclusive</a:t>
            </a:r>
            <a:r>
              <a:rPr lang="en-US" altLang="zh-CN" dirty="0" smtClean="0"/>
              <a:t> (</a:t>
            </a:r>
            <a:r>
              <a:rPr lang="en-US" altLang="zh-CN" dirty="0" err="1" smtClean="0"/>
              <a:t>BusRdX</a:t>
            </a:r>
            <a:r>
              <a:rPr lang="en-US" altLang="zh-CN" dirty="0" smtClean="0"/>
              <a:t>)</a:t>
            </a:r>
          </a:p>
          <a:p>
            <a:pPr lvl="1"/>
            <a:r>
              <a:rPr lang="zh-CN" altLang="en-US" dirty="0" smtClean="0"/>
              <a:t>其基本动作是：读进并修改</a:t>
            </a:r>
            <a:endParaRPr lang="en-US" altLang="zh-CN" dirty="0" smtClean="0"/>
          </a:p>
        </p:txBody>
      </p:sp>
      <p:sp>
        <p:nvSpPr>
          <p:cNvPr id="2" name="日期占位符 1"/>
          <p:cNvSpPr>
            <a:spLocks noGrp="1"/>
          </p:cNvSpPr>
          <p:nvPr>
            <p:ph type="dt" sz="quarter" idx="10"/>
          </p:nvPr>
        </p:nvSpPr>
        <p:spPr/>
        <p:txBody>
          <a:bodyPr/>
          <a:lstStyle/>
          <a:p>
            <a:fld id="{B0D07AA7-676B-4291-BA88-4C9D0EDB4101}" type="datetime1">
              <a:rPr lang="zh-CN" altLang="en-US" smtClean="0"/>
              <a:pPr/>
              <a:t>2020/5/6</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61447" name="灯片编号占位符 3"/>
          <p:cNvSpPr>
            <a:spLocks noGrp="1"/>
          </p:cNvSpPr>
          <p:nvPr>
            <p:ph type="sldNum" sz="quarter" idx="12"/>
          </p:nvPr>
        </p:nvSpPr>
        <p:spPr/>
        <p:txBody>
          <a:bodyPr/>
          <a:lstStyle/>
          <a:p>
            <a:fld id="{02FFE596-904C-4AEF-9905-842E50BB4B2D}" type="slidenum">
              <a:rPr lang="zh-CN" altLang="en-US" smtClean="0"/>
              <a:pPr/>
              <a:t>42</a:t>
            </a:fld>
            <a:endParaRPr lang="zh-CN" altLang="en-US"/>
          </a:p>
        </p:txBody>
      </p:sp>
      <p:grpSp>
        <p:nvGrpSpPr>
          <p:cNvPr id="4" name="Group 68"/>
          <p:cNvGrpSpPr>
            <a:grpSpLocks/>
          </p:cNvGrpSpPr>
          <p:nvPr/>
        </p:nvGrpSpPr>
        <p:grpSpPr bwMode="auto">
          <a:xfrm>
            <a:off x="5876925" y="1412875"/>
            <a:ext cx="2967038" cy="4243388"/>
            <a:chOff x="3744" y="922"/>
            <a:chExt cx="2024" cy="2895"/>
          </a:xfrm>
        </p:grpSpPr>
        <p:sp>
          <p:nvSpPr>
            <p:cNvPr id="22534" name="Freeform 5"/>
            <p:cNvSpPr>
              <a:spLocks/>
            </p:cNvSpPr>
            <p:nvPr/>
          </p:nvSpPr>
          <p:spPr bwMode="auto">
            <a:xfrm>
              <a:off x="5013" y="1676"/>
              <a:ext cx="556" cy="924"/>
            </a:xfrm>
            <a:custGeom>
              <a:avLst/>
              <a:gdLst>
                <a:gd name="T0" fmla="*/ 556 w 513"/>
                <a:gd name="T1" fmla="*/ 924 h 924"/>
                <a:gd name="T2" fmla="*/ 551 w 513"/>
                <a:gd name="T3" fmla="*/ 776 h 924"/>
                <a:gd name="T4" fmla="*/ 530 w 513"/>
                <a:gd name="T5" fmla="*/ 633 h 924"/>
                <a:gd name="T6" fmla="*/ 497 w 513"/>
                <a:gd name="T7" fmla="*/ 499 h 924"/>
                <a:gd name="T8" fmla="*/ 452 w 513"/>
                <a:gd name="T9" fmla="*/ 378 h 924"/>
                <a:gd name="T10" fmla="*/ 396 w 513"/>
                <a:gd name="T11" fmla="*/ 271 h 924"/>
                <a:gd name="T12" fmla="*/ 331 w 513"/>
                <a:gd name="T13" fmla="*/ 178 h 924"/>
                <a:gd name="T14" fmla="*/ 256 w 513"/>
                <a:gd name="T15" fmla="*/ 101 h 924"/>
                <a:gd name="T16" fmla="*/ 179 w 513"/>
                <a:gd name="T17" fmla="*/ 47 h 924"/>
                <a:gd name="T18" fmla="*/ 92 w 513"/>
                <a:gd name="T19" fmla="*/ 11 h 924"/>
                <a:gd name="T20" fmla="*/ 0 w 513"/>
                <a:gd name="T21" fmla="*/ 0 h 9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3"/>
                <a:gd name="T34" fmla="*/ 0 h 924"/>
                <a:gd name="T35" fmla="*/ 513 w 513"/>
                <a:gd name="T36" fmla="*/ 924 h 9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3" h="924">
                  <a:moveTo>
                    <a:pt x="513" y="924"/>
                  </a:moveTo>
                  <a:lnTo>
                    <a:pt x="508" y="776"/>
                  </a:lnTo>
                  <a:lnTo>
                    <a:pt x="489" y="633"/>
                  </a:lnTo>
                  <a:lnTo>
                    <a:pt x="459" y="499"/>
                  </a:lnTo>
                  <a:lnTo>
                    <a:pt x="417" y="378"/>
                  </a:lnTo>
                  <a:lnTo>
                    <a:pt x="365" y="271"/>
                  </a:lnTo>
                  <a:lnTo>
                    <a:pt x="305" y="178"/>
                  </a:lnTo>
                  <a:lnTo>
                    <a:pt x="236" y="101"/>
                  </a:lnTo>
                  <a:lnTo>
                    <a:pt x="165" y="47"/>
                  </a:lnTo>
                  <a:lnTo>
                    <a:pt x="85" y="11"/>
                  </a:lnTo>
                  <a:lnTo>
                    <a:pt x="0"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35" name="Freeform 6"/>
            <p:cNvSpPr>
              <a:spLocks/>
            </p:cNvSpPr>
            <p:nvPr/>
          </p:nvSpPr>
          <p:spPr bwMode="auto">
            <a:xfrm>
              <a:off x="4990" y="2616"/>
              <a:ext cx="262" cy="445"/>
            </a:xfrm>
            <a:custGeom>
              <a:avLst/>
              <a:gdLst>
                <a:gd name="T0" fmla="*/ 264 w 244"/>
                <a:gd name="T1" fmla="*/ 445 h 445"/>
                <a:gd name="T2" fmla="*/ 264 w 244"/>
                <a:gd name="T3" fmla="*/ 373 h 445"/>
                <a:gd name="T4" fmla="*/ 252 w 244"/>
                <a:gd name="T5" fmla="*/ 305 h 445"/>
                <a:gd name="T6" fmla="*/ 237 w 244"/>
                <a:gd name="T7" fmla="*/ 242 h 445"/>
                <a:gd name="T8" fmla="*/ 216 w 244"/>
                <a:gd name="T9" fmla="*/ 184 h 445"/>
                <a:gd name="T10" fmla="*/ 189 w 244"/>
                <a:gd name="T11" fmla="*/ 132 h 445"/>
                <a:gd name="T12" fmla="*/ 157 w 244"/>
                <a:gd name="T13" fmla="*/ 88 h 445"/>
                <a:gd name="T14" fmla="*/ 121 w 244"/>
                <a:gd name="T15" fmla="*/ 50 h 445"/>
                <a:gd name="T16" fmla="*/ 82 w 244"/>
                <a:gd name="T17" fmla="*/ 22 h 445"/>
                <a:gd name="T18" fmla="*/ 44 w 244"/>
                <a:gd name="T19" fmla="*/ 6 h 445"/>
                <a:gd name="T20" fmla="*/ 0 w 244"/>
                <a:gd name="T21" fmla="*/ 0 h 4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4"/>
                <a:gd name="T34" fmla="*/ 0 h 445"/>
                <a:gd name="T35" fmla="*/ 244 w 244"/>
                <a:gd name="T36" fmla="*/ 445 h 4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4" h="445">
                  <a:moveTo>
                    <a:pt x="244" y="445"/>
                  </a:moveTo>
                  <a:lnTo>
                    <a:pt x="244" y="373"/>
                  </a:lnTo>
                  <a:lnTo>
                    <a:pt x="233" y="305"/>
                  </a:lnTo>
                  <a:lnTo>
                    <a:pt x="219" y="242"/>
                  </a:lnTo>
                  <a:lnTo>
                    <a:pt x="200" y="184"/>
                  </a:lnTo>
                  <a:lnTo>
                    <a:pt x="175" y="132"/>
                  </a:lnTo>
                  <a:lnTo>
                    <a:pt x="145" y="88"/>
                  </a:lnTo>
                  <a:lnTo>
                    <a:pt x="112" y="50"/>
                  </a:lnTo>
                  <a:lnTo>
                    <a:pt x="76" y="22"/>
                  </a:lnTo>
                  <a:lnTo>
                    <a:pt x="41" y="6"/>
                  </a:lnTo>
                  <a:lnTo>
                    <a:pt x="0"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36" name="Freeform 7"/>
            <p:cNvSpPr>
              <a:spLocks/>
            </p:cNvSpPr>
            <p:nvPr/>
          </p:nvSpPr>
          <p:spPr bwMode="auto">
            <a:xfrm>
              <a:off x="5001" y="3453"/>
              <a:ext cx="94" cy="52"/>
            </a:xfrm>
            <a:custGeom>
              <a:avLst/>
              <a:gdLst>
                <a:gd name="T0" fmla="*/ 86 w 88"/>
                <a:gd name="T1" fmla="*/ 22 h 52"/>
                <a:gd name="T2" fmla="*/ 95 w 88"/>
                <a:gd name="T3" fmla="*/ 46 h 52"/>
                <a:gd name="T4" fmla="*/ 0 w 88"/>
                <a:gd name="T5" fmla="*/ 52 h 52"/>
                <a:gd name="T6" fmla="*/ 78 w 88"/>
                <a:gd name="T7" fmla="*/ 0 h 52"/>
                <a:gd name="T8" fmla="*/ 86 w 88"/>
                <a:gd name="T9" fmla="*/ 24 h 52"/>
                <a:gd name="T10" fmla="*/ 0 60000 65536"/>
                <a:gd name="T11" fmla="*/ 0 60000 65536"/>
                <a:gd name="T12" fmla="*/ 0 60000 65536"/>
                <a:gd name="T13" fmla="*/ 0 60000 65536"/>
                <a:gd name="T14" fmla="*/ 0 60000 65536"/>
                <a:gd name="T15" fmla="*/ 0 w 88"/>
                <a:gd name="T16" fmla="*/ 0 h 52"/>
                <a:gd name="T17" fmla="*/ 88 w 88"/>
                <a:gd name="T18" fmla="*/ 52 h 52"/>
              </a:gdLst>
              <a:ahLst/>
              <a:cxnLst>
                <a:cxn ang="T10">
                  <a:pos x="T0" y="T1"/>
                </a:cxn>
                <a:cxn ang="T11">
                  <a:pos x="T2" y="T3"/>
                </a:cxn>
                <a:cxn ang="T12">
                  <a:pos x="T4" y="T5"/>
                </a:cxn>
                <a:cxn ang="T13">
                  <a:pos x="T6" y="T7"/>
                </a:cxn>
                <a:cxn ang="T14">
                  <a:pos x="T8" y="T9"/>
                </a:cxn>
              </a:cxnLst>
              <a:rect l="T15" t="T16" r="T17" b="T18"/>
              <a:pathLst>
                <a:path w="88" h="52">
                  <a:moveTo>
                    <a:pt x="80" y="22"/>
                  </a:moveTo>
                  <a:lnTo>
                    <a:pt x="88" y="46"/>
                  </a:lnTo>
                  <a:lnTo>
                    <a:pt x="0" y="52"/>
                  </a:lnTo>
                  <a:lnTo>
                    <a:pt x="72" y="0"/>
                  </a:lnTo>
                  <a:lnTo>
                    <a:pt x="80" y="24"/>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37" name="Freeform 8"/>
            <p:cNvSpPr>
              <a:spLocks/>
            </p:cNvSpPr>
            <p:nvPr/>
          </p:nvSpPr>
          <p:spPr bwMode="auto">
            <a:xfrm>
              <a:off x="5001" y="3453"/>
              <a:ext cx="94" cy="52"/>
            </a:xfrm>
            <a:custGeom>
              <a:avLst/>
              <a:gdLst>
                <a:gd name="T0" fmla="*/ 86 w 88"/>
                <a:gd name="T1" fmla="*/ 22 h 52"/>
                <a:gd name="T2" fmla="*/ 95 w 88"/>
                <a:gd name="T3" fmla="*/ 46 h 52"/>
                <a:gd name="T4" fmla="*/ 0 w 88"/>
                <a:gd name="T5" fmla="*/ 52 h 52"/>
                <a:gd name="T6" fmla="*/ 78 w 88"/>
                <a:gd name="T7" fmla="*/ 0 h 52"/>
                <a:gd name="T8" fmla="*/ 86 w 88"/>
                <a:gd name="T9" fmla="*/ 22 h 52"/>
                <a:gd name="T10" fmla="*/ 0 60000 65536"/>
                <a:gd name="T11" fmla="*/ 0 60000 65536"/>
                <a:gd name="T12" fmla="*/ 0 60000 65536"/>
                <a:gd name="T13" fmla="*/ 0 60000 65536"/>
                <a:gd name="T14" fmla="*/ 0 60000 65536"/>
                <a:gd name="T15" fmla="*/ 0 w 88"/>
                <a:gd name="T16" fmla="*/ 0 h 52"/>
                <a:gd name="T17" fmla="*/ 88 w 88"/>
                <a:gd name="T18" fmla="*/ 52 h 52"/>
              </a:gdLst>
              <a:ahLst/>
              <a:cxnLst>
                <a:cxn ang="T10">
                  <a:pos x="T0" y="T1"/>
                </a:cxn>
                <a:cxn ang="T11">
                  <a:pos x="T2" y="T3"/>
                </a:cxn>
                <a:cxn ang="T12">
                  <a:pos x="T4" y="T5"/>
                </a:cxn>
                <a:cxn ang="T13">
                  <a:pos x="T6" y="T7"/>
                </a:cxn>
                <a:cxn ang="T14">
                  <a:pos x="T8" y="T9"/>
                </a:cxn>
              </a:cxnLst>
              <a:rect l="T15" t="T16" r="T17" b="T18"/>
              <a:pathLst>
                <a:path w="88" h="52">
                  <a:moveTo>
                    <a:pt x="80" y="22"/>
                  </a:moveTo>
                  <a:lnTo>
                    <a:pt x="88" y="46"/>
                  </a:lnTo>
                  <a:lnTo>
                    <a:pt x="0" y="52"/>
                  </a:lnTo>
                  <a:lnTo>
                    <a:pt x="72" y="0"/>
                  </a:lnTo>
                  <a:lnTo>
                    <a:pt x="80" y="22"/>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38" name="Freeform 9"/>
            <p:cNvSpPr>
              <a:spLocks/>
            </p:cNvSpPr>
            <p:nvPr/>
          </p:nvSpPr>
          <p:spPr bwMode="auto">
            <a:xfrm>
              <a:off x="5091" y="3061"/>
              <a:ext cx="161" cy="414"/>
            </a:xfrm>
            <a:custGeom>
              <a:avLst/>
              <a:gdLst>
                <a:gd name="T0" fmla="*/ 163 w 151"/>
                <a:gd name="T1" fmla="*/ 0 h 414"/>
                <a:gd name="T2" fmla="*/ 163 w 151"/>
                <a:gd name="T3" fmla="*/ 57 h 414"/>
                <a:gd name="T4" fmla="*/ 160 w 151"/>
                <a:gd name="T5" fmla="*/ 112 h 414"/>
                <a:gd name="T6" fmla="*/ 151 w 151"/>
                <a:gd name="T7" fmla="*/ 167 h 414"/>
                <a:gd name="T8" fmla="*/ 139 w 151"/>
                <a:gd name="T9" fmla="*/ 216 h 414"/>
                <a:gd name="T10" fmla="*/ 124 w 151"/>
                <a:gd name="T11" fmla="*/ 263 h 414"/>
                <a:gd name="T12" fmla="*/ 107 w 151"/>
                <a:gd name="T13" fmla="*/ 307 h 414"/>
                <a:gd name="T14" fmla="*/ 85 w 151"/>
                <a:gd name="T15" fmla="*/ 345 h 414"/>
                <a:gd name="T16" fmla="*/ 62 w 151"/>
                <a:gd name="T17" fmla="*/ 375 h 414"/>
                <a:gd name="T18" fmla="*/ 32 w 151"/>
                <a:gd name="T19" fmla="*/ 397 h 414"/>
                <a:gd name="T20" fmla="*/ 0 w 151"/>
                <a:gd name="T21" fmla="*/ 414 h 4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1"/>
                <a:gd name="T34" fmla="*/ 0 h 414"/>
                <a:gd name="T35" fmla="*/ 151 w 151"/>
                <a:gd name="T36" fmla="*/ 414 h 4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1" h="414">
                  <a:moveTo>
                    <a:pt x="151" y="0"/>
                  </a:moveTo>
                  <a:lnTo>
                    <a:pt x="151" y="57"/>
                  </a:lnTo>
                  <a:lnTo>
                    <a:pt x="148" y="112"/>
                  </a:lnTo>
                  <a:lnTo>
                    <a:pt x="140" y="167"/>
                  </a:lnTo>
                  <a:lnTo>
                    <a:pt x="129" y="216"/>
                  </a:lnTo>
                  <a:lnTo>
                    <a:pt x="115" y="263"/>
                  </a:lnTo>
                  <a:lnTo>
                    <a:pt x="99" y="307"/>
                  </a:lnTo>
                  <a:lnTo>
                    <a:pt x="79" y="345"/>
                  </a:lnTo>
                  <a:lnTo>
                    <a:pt x="57" y="375"/>
                  </a:lnTo>
                  <a:lnTo>
                    <a:pt x="30" y="397"/>
                  </a:lnTo>
                  <a:lnTo>
                    <a:pt x="0" y="414"/>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39" name="Rectangle 10"/>
            <p:cNvSpPr>
              <a:spLocks noChangeArrowheads="1"/>
            </p:cNvSpPr>
            <p:nvPr/>
          </p:nvSpPr>
          <p:spPr bwMode="auto">
            <a:xfrm>
              <a:off x="4464" y="922"/>
              <a:ext cx="498" cy="58"/>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dirty="0" err="1"/>
                <a:t>PrRd</a:t>
              </a:r>
              <a:r>
                <a:rPr lang="en-US" altLang="zh-CN" sz="1292" b="0" dirty="0"/>
                <a:t>/—</a:t>
              </a:r>
              <a:endParaRPr lang="en-US" altLang="zh-CN" sz="1292" dirty="0"/>
            </a:p>
          </p:txBody>
        </p:sp>
        <p:sp>
          <p:nvSpPr>
            <p:cNvPr id="22540" name="Rectangle 15"/>
            <p:cNvSpPr>
              <a:spLocks noChangeArrowheads="1"/>
            </p:cNvSpPr>
            <p:nvPr/>
          </p:nvSpPr>
          <p:spPr bwMode="auto">
            <a:xfrm>
              <a:off x="4464" y="1114"/>
              <a:ext cx="527" cy="58"/>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dirty="0" err="1"/>
                <a:t>PrWr</a:t>
              </a:r>
              <a:r>
                <a:rPr lang="en-US" altLang="zh-CN" sz="1292" b="0" dirty="0"/>
                <a:t>/—</a:t>
              </a:r>
            </a:p>
          </p:txBody>
        </p:sp>
        <p:sp>
          <p:nvSpPr>
            <p:cNvPr id="22541" name="Freeform 17"/>
            <p:cNvSpPr>
              <a:spLocks/>
            </p:cNvSpPr>
            <p:nvPr/>
          </p:nvSpPr>
          <p:spPr bwMode="auto">
            <a:xfrm>
              <a:off x="4583" y="1484"/>
              <a:ext cx="445" cy="413"/>
            </a:xfrm>
            <a:custGeom>
              <a:avLst/>
              <a:gdLst>
                <a:gd name="T0" fmla="*/ 442 w 411"/>
                <a:gd name="T1" fmla="*/ 206 h 411"/>
                <a:gd name="T2" fmla="*/ 442 w 411"/>
                <a:gd name="T3" fmla="*/ 239 h 411"/>
                <a:gd name="T4" fmla="*/ 433 w 411"/>
                <a:gd name="T5" fmla="*/ 271 h 411"/>
                <a:gd name="T6" fmla="*/ 418 w 411"/>
                <a:gd name="T7" fmla="*/ 302 h 411"/>
                <a:gd name="T8" fmla="*/ 401 w 411"/>
                <a:gd name="T9" fmla="*/ 326 h 411"/>
                <a:gd name="T10" fmla="*/ 380 w 411"/>
                <a:gd name="T11" fmla="*/ 351 h 411"/>
                <a:gd name="T12" fmla="*/ 353 w 411"/>
                <a:gd name="T13" fmla="*/ 373 h 411"/>
                <a:gd name="T14" fmla="*/ 324 w 411"/>
                <a:gd name="T15" fmla="*/ 389 h 411"/>
                <a:gd name="T16" fmla="*/ 291 w 411"/>
                <a:gd name="T17" fmla="*/ 400 h 411"/>
                <a:gd name="T18" fmla="*/ 258 w 411"/>
                <a:gd name="T19" fmla="*/ 409 h 411"/>
                <a:gd name="T20" fmla="*/ 222 w 411"/>
                <a:gd name="T21" fmla="*/ 411 h 411"/>
                <a:gd name="T22" fmla="*/ 184 w 411"/>
                <a:gd name="T23" fmla="*/ 409 h 411"/>
                <a:gd name="T24" fmla="*/ 152 w 411"/>
                <a:gd name="T25" fmla="*/ 400 h 411"/>
                <a:gd name="T26" fmla="*/ 118 w 411"/>
                <a:gd name="T27" fmla="*/ 389 h 411"/>
                <a:gd name="T28" fmla="*/ 89 w 411"/>
                <a:gd name="T29" fmla="*/ 373 h 411"/>
                <a:gd name="T30" fmla="*/ 65 w 411"/>
                <a:gd name="T31" fmla="*/ 351 h 411"/>
                <a:gd name="T32" fmla="*/ 41 w 411"/>
                <a:gd name="T33" fmla="*/ 326 h 411"/>
                <a:gd name="T34" fmla="*/ 24 w 411"/>
                <a:gd name="T35" fmla="*/ 302 h 411"/>
                <a:gd name="T36" fmla="*/ 9 w 411"/>
                <a:gd name="T37" fmla="*/ 271 h 411"/>
                <a:gd name="T38" fmla="*/ 2 w 411"/>
                <a:gd name="T39" fmla="*/ 239 h 411"/>
                <a:gd name="T40" fmla="*/ 0 w 411"/>
                <a:gd name="T41" fmla="*/ 206 h 411"/>
                <a:gd name="T42" fmla="*/ 2 w 411"/>
                <a:gd name="T43" fmla="*/ 173 h 411"/>
                <a:gd name="T44" fmla="*/ 9 w 411"/>
                <a:gd name="T45" fmla="*/ 140 h 411"/>
                <a:gd name="T46" fmla="*/ 24 w 411"/>
                <a:gd name="T47" fmla="*/ 112 h 411"/>
                <a:gd name="T48" fmla="*/ 41 w 411"/>
                <a:gd name="T49" fmla="*/ 85 h 411"/>
                <a:gd name="T50" fmla="*/ 65 w 411"/>
                <a:gd name="T51" fmla="*/ 60 h 411"/>
                <a:gd name="T52" fmla="*/ 89 w 411"/>
                <a:gd name="T53" fmla="*/ 41 h 411"/>
                <a:gd name="T54" fmla="*/ 118 w 411"/>
                <a:gd name="T55" fmla="*/ 22 h 411"/>
                <a:gd name="T56" fmla="*/ 152 w 411"/>
                <a:gd name="T57" fmla="*/ 11 h 411"/>
                <a:gd name="T58" fmla="*/ 184 w 411"/>
                <a:gd name="T59" fmla="*/ 3 h 411"/>
                <a:gd name="T60" fmla="*/ 222 w 411"/>
                <a:gd name="T61" fmla="*/ 0 h 411"/>
                <a:gd name="T62" fmla="*/ 258 w 411"/>
                <a:gd name="T63" fmla="*/ 3 h 411"/>
                <a:gd name="T64" fmla="*/ 291 w 411"/>
                <a:gd name="T65" fmla="*/ 11 h 411"/>
                <a:gd name="T66" fmla="*/ 324 w 411"/>
                <a:gd name="T67" fmla="*/ 22 h 411"/>
                <a:gd name="T68" fmla="*/ 353 w 411"/>
                <a:gd name="T69" fmla="*/ 41 h 411"/>
                <a:gd name="T70" fmla="*/ 380 w 411"/>
                <a:gd name="T71" fmla="*/ 60 h 411"/>
                <a:gd name="T72" fmla="*/ 401 w 411"/>
                <a:gd name="T73" fmla="*/ 85 h 411"/>
                <a:gd name="T74" fmla="*/ 418 w 411"/>
                <a:gd name="T75" fmla="*/ 112 h 411"/>
                <a:gd name="T76" fmla="*/ 433 w 411"/>
                <a:gd name="T77" fmla="*/ 140 h 411"/>
                <a:gd name="T78" fmla="*/ 442 w 411"/>
                <a:gd name="T79" fmla="*/ 173 h 411"/>
                <a:gd name="T80" fmla="*/ 445 w 411"/>
                <a:gd name="T81" fmla="*/ 206 h 411"/>
                <a:gd name="T82" fmla="*/ 442 w 411"/>
                <a:gd name="T83" fmla="*/ 206 h 4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1"/>
                <a:gd name="T127" fmla="*/ 0 h 411"/>
                <a:gd name="T128" fmla="*/ 411 w 411"/>
                <a:gd name="T129" fmla="*/ 411 h 4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1" h="411">
                  <a:moveTo>
                    <a:pt x="408" y="206"/>
                  </a:moveTo>
                  <a:lnTo>
                    <a:pt x="408" y="239"/>
                  </a:lnTo>
                  <a:lnTo>
                    <a:pt x="400" y="271"/>
                  </a:lnTo>
                  <a:lnTo>
                    <a:pt x="386" y="302"/>
                  </a:lnTo>
                  <a:lnTo>
                    <a:pt x="370" y="326"/>
                  </a:lnTo>
                  <a:lnTo>
                    <a:pt x="351" y="351"/>
                  </a:lnTo>
                  <a:lnTo>
                    <a:pt x="326" y="373"/>
                  </a:lnTo>
                  <a:lnTo>
                    <a:pt x="299" y="389"/>
                  </a:lnTo>
                  <a:lnTo>
                    <a:pt x="269" y="400"/>
                  </a:lnTo>
                  <a:lnTo>
                    <a:pt x="238" y="409"/>
                  </a:lnTo>
                  <a:lnTo>
                    <a:pt x="205" y="411"/>
                  </a:lnTo>
                  <a:lnTo>
                    <a:pt x="170" y="409"/>
                  </a:lnTo>
                  <a:lnTo>
                    <a:pt x="140" y="400"/>
                  </a:lnTo>
                  <a:lnTo>
                    <a:pt x="109" y="389"/>
                  </a:lnTo>
                  <a:lnTo>
                    <a:pt x="82" y="373"/>
                  </a:lnTo>
                  <a:lnTo>
                    <a:pt x="60" y="351"/>
                  </a:lnTo>
                  <a:lnTo>
                    <a:pt x="38" y="326"/>
                  </a:lnTo>
                  <a:lnTo>
                    <a:pt x="22" y="302"/>
                  </a:lnTo>
                  <a:lnTo>
                    <a:pt x="8" y="271"/>
                  </a:lnTo>
                  <a:lnTo>
                    <a:pt x="2" y="239"/>
                  </a:lnTo>
                  <a:lnTo>
                    <a:pt x="0" y="206"/>
                  </a:lnTo>
                  <a:lnTo>
                    <a:pt x="2" y="173"/>
                  </a:lnTo>
                  <a:lnTo>
                    <a:pt x="8" y="140"/>
                  </a:lnTo>
                  <a:lnTo>
                    <a:pt x="22" y="112"/>
                  </a:lnTo>
                  <a:lnTo>
                    <a:pt x="38" y="85"/>
                  </a:lnTo>
                  <a:lnTo>
                    <a:pt x="60" y="60"/>
                  </a:lnTo>
                  <a:lnTo>
                    <a:pt x="82" y="41"/>
                  </a:lnTo>
                  <a:lnTo>
                    <a:pt x="109" y="22"/>
                  </a:lnTo>
                  <a:lnTo>
                    <a:pt x="140" y="11"/>
                  </a:lnTo>
                  <a:lnTo>
                    <a:pt x="170" y="3"/>
                  </a:lnTo>
                  <a:lnTo>
                    <a:pt x="205" y="0"/>
                  </a:lnTo>
                  <a:lnTo>
                    <a:pt x="238" y="3"/>
                  </a:lnTo>
                  <a:lnTo>
                    <a:pt x="269" y="11"/>
                  </a:lnTo>
                  <a:lnTo>
                    <a:pt x="299" y="22"/>
                  </a:lnTo>
                  <a:lnTo>
                    <a:pt x="326" y="41"/>
                  </a:lnTo>
                  <a:lnTo>
                    <a:pt x="351" y="60"/>
                  </a:lnTo>
                  <a:lnTo>
                    <a:pt x="370" y="85"/>
                  </a:lnTo>
                  <a:lnTo>
                    <a:pt x="386" y="112"/>
                  </a:lnTo>
                  <a:lnTo>
                    <a:pt x="400" y="140"/>
                  </a:lnTo>
                  <a:lnTo>
                    <a:pt x="408" y="173"/>
                  </a:lnTo>
                  <a:lnTo>
                    <a:pt x="411" y="206"/>
                  </a:lnTo>
                  <a:lnTo>
                    <a:pt x="408" y="206"/>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42" name="Freeform 18"/>
            <p:cNvSpPr>
              <a:spLocks/>
            </p:cNvSpPr>
            <p:nvPr/>
          </p:nvSpPr>
          <p:spPr bwMode="auto">
            <a:xfrm>
              <a:off x="4583" y="1484"/>
              <a:ext cx="445" cy="413"/>
            </a:xfrm>
            <a:custGeom>
              <a:avLst/>
              <a:gdLst>
                <a:gd name="T0" fmla="*/ 442 w 411"/>
                <a:gd name="T1" fmla="*/ 206 h 411"/>
                <a:gd name="T2" fmla="*/ 442 w 411"/>
                <a:gd name="T3" fmla="*/ 173 h 411"/>
                <a:gd name="T4" fmla="*/ 433 w 411"/>
                <a:gd name="T5" fmla="*/ 140 h 411"/>
                <a:gd name="T6" fmla="*/ 418 w 411"/>
                <a:gd name="T7" fmla="*/ 112 h 411"/>
                <a:gd name="T8" fmla="*/ 401 w 411"/>
                <a:gd name="T9" fmla="*/ 85 h 411"/>
                <a:gd name="T10" fmla="*/ 380 w 411"/>
                <a:gd name="T11" fmla="*/ 60 h 411"/>
                <a:gd name="T12" fmla="*/ 353 w 411"/>
                <a:gd name="T13" fmla="*/ 41 h 411"/>
                <a:gd name="T14" fmla="*/ 324 w 411"/>
                <a:gd name="T15" fmla="*/ 22 h 411"/>
                <a:gd name="T16" fmla="*/ 291 w 411"/>
                <a:gd name="T17" fmla="*/ 11 h 411"/>
                <a:gd name="T18" fmla="*/ 258 w 411"/>
                <a:gd name="T19" fmla="*/ 3 h 411"/>
                <a:gd name="T20" fmla="*/ 222 w 411"/>
                <a:gd name="T21" fmla="*/ 0 h 411"/>
                <a:gd name="T22" fmla="*/ 184 w 411"/>
                <a:gd name="T23" fmla="*/ 3 h 411"/>
                <a:gd name="T24" fmla="*/ 152 w 411"/>
                <a:gd name="T25" fmla="*/ 11 h 411"/>
                <a:gd name="T26" fmla="*/ 118 w 411"/>
                <a:gd name="T27" fmla="*/ 22 h 411"/>
                <a:gd name="T28" fmla="*/ 89 w 411"/>
                <a:gd name="T29" fmla="*/ 41 h 411"/>
                <a:gd name="T30" fmla="*/ 65 w 411"/>
                <a:gd name="T31" fmla="*/ 60 h 411"/>
                <a:gd name="T32" fmla="*/ 41 w 411"/>
                <a:gd name="T33" fmla="*/ 85 h 411"/>
                <a:gd name="T34" fmla="*/ 24 w 411"/>
                <a:gd name="T35" fmla="*/ 112 h 411"/>
                <a:gd name="T36" fmla="*/ 9 w 411"/>
                <a:gd name="T37" fmla="*/ 140 h 411"/>
                <a:gd name="T38" fmla="*/ 2 w 411"/>
                <a:gd name="T39" fmla="*/ 173 h 411"/>
                <a:gd name="T40" fmla="*/ 0 w 411"/>
                <a:gd name="T41" fmla="*/ 206 h 411"/>
                <a:gd name="T42" fmla="*/ 2 w 411"/>
                <a:gd name="T43" fmla="*/ 239 h 411"/>
                <a:gd name="T44" fmla="*/ 9 w 411"/>
                <a:gd name="T45" fmla="*/ 271 h 411"/>
                <a:gd name="T46" fmla="*/ 24 w 411"/>
                <a:gd name="T47" fmla="*/ 302 h 411"/>
                <a:gd name="T48" fmla="*/ 41 w 411"/>
                <a:gd name="T49" fmla="*/ 326 h 411"/>
                <a:gd name="T50" fmla="*/ 65 w 411"/>
                <a:gd name="T51" fmla="*/ 351 h 411"/>
                <a:gd name="T52" fmla="*/ 89 w 411"/>
                <a:gd name="T53" fmla="*/ 373 h 411"/>
                <a:gd name="T54" fmla="*/ 118 w 411"/>
                <a:gd name="T55" fmla="*/ 389 h 411"/>
                <a:gd name="T56" fmla="*/ 152 w 411"/>
                <a:gd name="T57" fmla="*/ 400 h 411"/>
                <a:gd name="T58" fmla="*/ 184 w 411"/>
                <a:gd name="T59" fmla="*/ 409 h 411"/>
                <a:gd name="T60" fmla="*/ 222 w 411"/>
                <a:gd name="T61" fmla="*/ 411 h 411"/>
                <a:gd name="T62" fmla="*/ 258 w 411"/>
                <a:gd name="T63" fmla="*/ 409 h 411"/>
                <a:gd name="T64" fmla="*/ 291 w 411"/>
                <a:gd name="T65" fmla="*/ 400 h 411"/>
                <a:gd name="T66" fmla="*/ 324 w 411"/>
                <a:gd name="T67" fmla="*/ 389 h 411"/>
                <a:gd name="T68" fmla="*/ 353 w 411"/>
                <a:gd name="T69" fmla="*/ 373 h 411"/>
                <a:gd name="T70" fmla="*/ 380 w 411"/>
                <a:gd name="T71" fmla="*/ 351 h 411"/>
                <a:gd name="T72" fmla="*/ 401 w 411"/>
                <a:gd name="T73" fmla="*/ 326 h 411"/>
                <a:gd name="T74" fmla="*/ 418 w 411"/>
                <a:gd name="T75" fmla="*/ 302 h 411"/>
                <a:gd name="T76" fmla="*/ 433 w 411"/>
                <a:gd name="T77" fmla="*/ 271 h 411"/>
                <a:gd name="T78" fmla="*/ 442 w 411"/>
                <a:gd name="T79" fmla="*/ 239 h 411"/>
                <a:gd name="T80" fmla="*/ 445 w 411"/>
                <a:gd name="T81" fmla="*/ 206 h 411"/>
                <a:gd name="T82" fmla="*/ 445 w 411"/>
                <a:gd name="T83" fmla="*/ 206 h 4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1"/>
                <a:gd name="T127" fmla="*/ 0 h 411"/>
                <a:gd name="T128" fmla="*/ 411 w 411"/>
                <a:gd name="T129" fmla="*/ 411 h 4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1" h="411">
                  <a:moveTo>
                    <a:pt x="408" y="206"/>
                  </a:moveTo>
                  <a:lnTo>
                    <a:pt x="408" y="173"/>
                  </a:lnTo>
                  <a:lnTo>
                    <a:pt x="400" y="140"/>
                  </a:lnTo>
                  <a:lnTo>
                    <a:pt x="386" y="112"/>
                  </a:lnTo>
                  <a:lnTo>
                    <a:pt x="370" y="85"/>
                  </a:lnTo>
                  <a:lnTo>
                    <a:pt x="351" y="60"/>
                  </a:lnTo>
                  <a:lnTo>
                    <a:pt x="326" y="41"/>
                  </a:lnTo>
                  <a:lnTo>
                    <a:pt x="299" y="22"/>
                  </a:lnTo>
                  <a:lnTo>
                    <a:pt x="269" y="11"/>
                  </a:lnTo>
                  <a:lnTo>
                    <a:pt x="238" y="3"/>
                  </a:lnTo>
                  <a:lnTo>
                    <a:pt x="205" y="0"/>
                  </a:lnTo>
                  <a:lnTo>
                    <a:pt x="170" y="3"/>
                  </a:lnTo>
                  <a:lnTo>
                    <a:pt x="140" y="11"/>
                  </a:lnTo>
                  <a:lnTo>
                    <a:pt x="109" y="22"/>
                  </a:lnTo>
                  <a:lnTo>
                    <a:pt x="82" y="41"/>
                  </a:lnTo>
                  <a:lnTo>
                    <a:pt x="60" y="60"/>
                  </a:lnTo>
                  <a:lnTo>
                    <a:pt x="38" y="85"/>
                  </a:lnTo>
                  <a:lnTo>
                    <a:pt x="22" y="112"/>
                  </a:lnTo>
                  <a:lnTo>
                    <a:pt x="8" y="140"/>
                  </a:lnTo>
                  <a:lnTo>
                    <a:pt x="2" y="173"/>
                  </a:lnTo>
                  <a:lnTo>
                    <a:pt x="0" y="206"/>
                  </a:lnTo>
                  <a:lnTo>
                    <a:pt x="2" y="239"/>
                  </a:lnTo>
                  <a:lnTo>
                    <a:pt x="8" y="271"/>
                  </a:lnTo>
                  <a:lnTo>
                    <a:pt x="22" y="302"/>
                  </a:lnTo>
                  <a:lnTo>
                    <a:pt x="38" y="326"/>
                  </a:lnTo>
                  <a:lnTo>
                    <a:pt x="60" y="351"/>
                  </a:lnTo>
                  <a:lnTo>
                    <a:pt x="82" y="373"/>
                  </a:lnTo>
                  <a:lnTo>
                    <a:pt x="109" y="389"/>
                  </a:lnTo>
                  <a:lnTo>
                    <a:pt x="140" y="400"/>
                  </a:lnTo>
                  <a:lnTo>
                    <a:pt x="170" y="409"/>
                  </a:lnTo>
                  <a:lnTo>
                    <a:pt x="205" y="411"/>
                  </a:lnTo>
                  <a:lnTo>
                    <a:pt x="238" y="409"/>
                  </a:lnTo>
                  <a:lnTo>
                    <a:pt x="269" y="400"/>
                  </a:lnTo>
                  <a:lnTo>
                    <a:pt x="299" y="389"/>
                  </a:lnTo>
                  <a:lnTo>
                    <a:pt x="326" y="373"/>
                  </a:lnTo>
                  <a:lnTo>
                    <a:pt x="351" y="351"/>
                  </a:lnTo>
                  <a:lnTo>
                    <a:pt x="370" y="326"/>
                  </a:lnTo>
                  <a:lnTo>
                    <a:pt x="386" y="302"/>
                  </a:lnTo>
                  <a:lnTo>
                    <a:pt x="400" y="271"/>
                  </a:lnTo>
                  <a:lnTo>
                    <a:pt x="408" y="239"/>
                  </a:lnTo>
                  <a:lnTo>
                    <a:pt x="411" y="206"/>
                  </a:lnTo>
                </a:path>
              </a:pathLst>
            </a:custGeom>
            <a:noFill/>
            <a:ln w="2540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43" name="Freeform 19"/>
            <p:cNvSpPr>
              <a:spLocks/>
            </p:cNvSpPr>
            <p:nvPr/>
          </p:nvSpPr>
          <p:spPr bwMode="auto">
            <a:xfrm>
              <a:off x="4567" y="2394"/>
              <a:ext cx="446" cy="414"/>
            </a:xfrm>
            <a:custGeom>
              <a:avLst/>
              <a:gdLst>
                <a:gd name="T0" fmla="*/ 446 w 411"/>
                <a:gd name="T1" fmla="*/ 206 h 412"/>
                <a:gd name="T2" fmla="*/ 444 w 411"/>
                <a:gd name="T3" fmla="*/ 239 h 412"/>
                <a:gd name="T4" fmla="*/ 434 w 411"/>
                <a:gd name="T5" fmla="*/ 272 h 412"/>
                <a:gd name="T6" fmla="*/ 423 w 411"/>
                <a:gd name="T7" fmla="*/ 302 h 412"/>
                <a:gd name="T8" fmla="*/ 405 w 411"/>
                <a:gd name="T9" fmla="*/ 327 h 412"/>
                <a:gd name="T10" fmla="*/ 381 w 411"/>
                <a:gd name="T11" fmla="*/ 351 h 412"/>
                <a:gd name="T12" fmla="*/ 354 w 411"/>
                <a:gd name="T13" fmla="*/ 373 h 412"/>
                <a:gd name="T14" fmla="*/ 328 w 411"/>
                <a:gd name="T15" fmla="*/ 390 h 412"/>
                <a:gd name="T16" fmla="*/ 295 w 411"/>
                <a:gd name="T17" fmla="*/ 401 h 412"/>
                <a:gd name="T18" fmla="*/ 259 w 411"/>
                <a:gd name="T19" fmla="*/ 409 h 412"/>
                <a:gd name="T20" fmla="*/ 224 w 411"/>
                <a:gd name="T21" fmla="*/ 412 h 412"/>
                <a:gd name="T22" fmla="*/ 188 w 411"/>
                <a:gd name="T23" fmla="*/ 409 h 412"/>
                <a:gd name="T24" fmla="*/ 152 w 411"/>
                <a:gd name="T25" fmla="*/ 401 h 412"/>
                <a:gd name="T26" fmla="*/ 122 w 411"/>
                <a:gd name="T27" fmla="*/ 390 h 412"/>
                <a:gd name="T28" fmla="*/ 92 w 411"/>
                <a:gd name="T29" fmla="*/ 373 h 412"/>
                <a:gd name="T30" fmla="*/ 65 w 411"/>
                <a:gd name="T31" fmla="*/ 351 h 412"/>
                <a:gd name="T32" fmla="*/ 44 w 411"/>
                <a:gd name="T33" fmla="*/ 327 h 412"/>
                <a:gd name="T34" fmla="*/ 27 w 411"/>
                <a:gd name="T35" fmla="*/ 302 h 412"/>
                <a:gd name="T36" fmla="*/ 12 w 411"/>
                <a:gd name="T37" fmla="*/ 272 h 412"/>
                <a:gd name="T38" fmla="*/ 3 w 411"/>
                <a:gd name="T39" fmla="*/ 239 h 412"/>
                <a:gd name="T40" fmla="*/ 0 w 411"/>
                <a:gd name="T41" fmla="*/ 206 h 412"/>
                <a:gd name="T42" fmla="*/ 3 w 411"/>
                <a:gd name="T43" fmla="*/ 173 h 412"/>
                <a:gd name="T44" fmla="*/ 12 w 411"/>
                <a:gd name="T45" fmla="*/ 140 h 412"/>
                <a:gd name="T46" fmla="*/ 27 w 411"/>
                <a:gd name="T47" fmla="*/ 113 h 412"/>
                <a:gd name="T48" fmla="*/ 44 w 411"/>
                <a:gd name="T49" fmla="*/ 85 h 412"/>
                <a:gd name="T50" fmla="*/ 65 w 411"/>
                <a:gd name="T51" fmla="*/ 61 h 412"/>
                <a:gd name="T52" fmla="*/ 92 w 411"/>
                <a:gd name="T53" fmla="*/ 41 h 412"/>
                <a:gd name="T54" fmla="*/ 122 w 411"/>
                <a:gd name="T55" fmla="*/ 22 h 412"/>
                <a:gd name="T56" fmla="*/ 152 w 411"/>
                <a:gd name="T57" fmla="*/ 11 h 412"/>
                <a:gd name="T58" fmla="*/ 188 w 411"/>
                <a:gd name="T59" fmla="*/ 3 h 412"/>
                <a:gd name="T60" fmla="*/ 224 w 411"/>
                <a:gd name="T61" fmla="*/ 0 h 412"/>
                <a:gd name="T62" fmla="*/ 259 w 411"/>
                <a:gd name="T63" fmla="*/ 3 h 412"/>
                <a:gd name="T64" fmla="*/ 295 w 411"/>
                <a:gd name="T65" fmla="*/ 11 h 412"/>
                <a:gd name="T66" fmla="*/ 328 w 411"/>
                <a:gd name="T67" fmla="*/ 22 h 412"/>
                <a:gd name="T68" fmla="*/ 354 w 411"/>
                <a:gd name="T69" fmla="*/ 41 h 412"/>
                <a:gd name="T70" fmla="*/ 381 w 411"/>
                <a:gd name="T71" fmla="*/ 61 h 412"/>
                <a:gd name="T72" fmla="*/ 405 w 411"/>
                <a:gd name="T73" fmla="*/ 85 h 412"/>
                <a:gd name="T74" fmla="*/ 423 w 411"/>
                <a:gd name="T75" fmla="*/ 113 h 412"/>
                <a:gd name="T76" fmla="*/ 434 w 411"/>
                <a:gd name="T77" fmla="*/ 140 h 412"/>
                <a:gd name="T78" fmla="*/ 444 w 411"/>
                <a:gd name="T79" fmla="*/ 173 h 412"/>
                <a:gd name="T80" fmla="*/ 446 w 411"/>
                <a:gd name="T81" fmla="*/ 206 h 4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11"/>
                <a:gd name="T124" fmla="*/ 0 h 412"/>
                <a:gd name="T125" fmla="*/ 411 w 411"/>
                <a:gd name="T126" fmla="*/ 412 h 4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11" h="412">
                  <a:moveTo>
                    <a:pt x="411" y="206"/>
                  </a:moveTo>
                  <a:lnTo>
                    <a:pt x="409" y="239"/>
                  </a:lnTo>
                  <a:lnTo>
                    <a:pt x="400" y="272"/>
                  </a:lnTo>
                  <a:lnTo>
                    <a:pt x="390" y="302"/>
                  </a:lnTo>
                  <a:lnTo>
                    <a:pt x="373" y="327"/>
                  </a:lnTo>
                  <a:lnTo>
                    <a:pt x="351" y="351"/>
                  </a:lnTo>
                  <a:lnTo>
                    <a:pt x="326" y="373"/>
                  </a:lnTo>
                  <a:lnTo>
                    <a:pt x="302" y="390"/>
                  </a:lnTo>
                  <a:lnTo>
                    <a:pt x="272" y="401"/>
                  </a:lnTo>
                  <a:lnTo>
                    <a:pt x="239" y="409"/>
                  </a:lnTo>
                  <a:lnTo>
                    <a:pt x="206" y="412"/>
                  </a:lnTo>
                  <a:lnTo>
                    <a:pt x="173" y="409"/>
                  </a:lnTo>
                  <a:lnTo>
                    <a:pt x="140" y="401"/>
                  </a:lnTo>
                  <a:lnTo>
                    <a:pt x="112" y="390"/>
                  </a:lnTo>
                  <a:lnTo>
                    <a:pt x="85" y="373"/>
                  </a:lnTo>
                  <a:lnTo>
                    <a:pt x="60" y="351"/>
                  </a:lnTo>
                  <a:lnTo>
                    <a:pt x="41" y="327"/>
                  </a:lnTo>
                  <a:lnTo>
                    <a:pt x="25" y="302"/>
                  </a:lnTo>
                  <a:lnTo>
                    <a:pt x="11" y="272"/>
                  </a:lnTo>
                  <a:lnTo>
                    <a:pt x="3" y="239"/>
                  </a:lnTo>
                  <a:lnTo>
                    <a:pt x="0" y="206"/>
                  </a:lnTo>
                  <a:lnTo>
                    <a:pt x="3" y="173"/>
                  </a:lnTo>
                  <a:lnTo>
                    <a:pt x="11" y="140"/>
                  </a:lnTo>
                  <a:lnTo>
                    <a:pt x="25" y="113"/>
                  </a:lnTo>
                  <a:lnTo>
                    <a:pt x="41" y="85"/>
                  </a:lnTo>
                  <a:lnTo>
                    <a:pt x="60" y="61"/>
                  </a:lnTo>
                  <a:lnTo>
                    <a:pt x="85" y="41"/>
                  </a:lnTo>
                  <a:lnTo>
                    <a:pt x="112" y="22"/>
                  </a:lnTo>
                  <a:lnTo>
                    <a:pt x="140" y="11"/>
                  </a:lnTo>
                  <a:lnTo>
                    <a:pt x="173" y="3"/>
                  </a:lnTo>
                  <a:lnTo>
                    <a:pt x="206" y="0"/>
                  </a:lnTo>
                  <a:lnTo>
                    <a:pt x="239" y="3"/>
                  </a:lnTo>
                  <a:lnTo>
                    <a:pt x="272" y="11"/>
                  </a:lnTo>
                  <a:lnTo>
                    <a:pt x="302" y="22"/>
                  </a:lnTo>
                  <a:lnTo>
                    <a:pt x="326" y="41"/>
                  </a:lnTo>
                  <a:lnTo>
                    <a:pt x="351" y="61"/>
                  </a:lnTo>
                  <a:lnTo>
                    <a:pt x="373" y="85"/>
                  </a:lnTo>
                  <a:lnTo>
                    <a:pt x="390" y="113"/>
                  </a:lnTo>
                  <a:lnTo>
                    <a:pt x="400" y="140"/>
                  </a:lnTo>
                  <a:lnTo>
                    <a:pt x="409" y="173"/>
                  </a:lnTo>
                  <a:lnTo>
                    <a:pt x="411" y="206"/>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44" name="Freeform 20"/>
            <p:cNvSpPr>
              <a:spLocks/>
            </p:cNvSpPr>
            <p:nvPr/>
          </p:nvSpPr>
          <p:spPr bwMode="auto">
            <a:xfrm>
              <a:off x="4567" y="2394"/>
              <a:ext cx="446" cy="414"/>
            </a:xfrm>
            <a:custGeom>
              <a:avLst/>
              <a:gdLst>
                <a:gd name="T0" fmla="*/ 446 w 411"/>
                <a:gd name="T1" fmla="*/ 206 h 412"/>
                <a:gd name="T2" fmla="*/ 444 w 411"/>
                <a:gd name="T3" fmla="*/ 173 h 412"/>
                <a:gd name="T4" fmla="*/ 434 w 411"/>
                <a:gd name="T5" fmla="*/ 140 h 412"/>
                <a:gd name="T6" fmla="*/ 423 w 411"/>
                <a:gd name="T7" fmla="*/ 113 h 412"/>
                <a:gd name="T8" fmla="*/ 405 w 411"/>
                <a:gd name="T9" fmla="*/ 85 h 412"/>
                <a:gd name="T10" fmla="*/ 381 w 411"/>
                <a:gd name="T11" fmla="*/ 61 h 412"/>
                <a:gd name="T12" fmla="*/ 354 w 411"/>
                <a:gd name="T13" fmla="*/ 41 h 412"/>
                <a:gd name="T14" fmla="*/ 328 w 411"/>
                <a:gd name="T15" fmla="*/ 22 h 412"/>
                <a:gd name="T16" fmla="*/ 295 w 411"/>
                <a:gd name="T17" fmla="*/ 11 h 412"/>
                <a:gd name="T18" fmla="*/ 259 w 411"/>
                <a:gd name="T19" fmla="*/ 3 h 412"/>
                <a:gd name="T20" fmla="*/ 224 w 411"/>
                <a:gd name="T21" fmla="*/ 0 h 412"/>
                <a:gd name="T22" fmla="*/ 188 w 411"/>
                <a:gd name="T23" fmla="*/ 3 h 412"/>
                <a:gd name="T24" fmla="*/ 152 w 411"/>
                <a:gd name="T25" fmla="*/ 11 h 412"/>
                <a:gd name="T26" fmla="*/ 122 w 411"/>
                <a:gd name="T27" fmla="*/ 22 h 412"/>
                <a:gd name="T28" fmla="*/ 92 w 411"/>
                <a:gd name="T29" fmla="*/ 41 h 412"/>
                <a:gd name="T30" fmla="*/ 65 w 411"/>
                <a:gd name="T31" fmla="*/ 61 h 412"/>
                <a:gd name="T32" fmla="*/ 44 w 411"/>
                <a:gd name="T33" fmla="*/ 85 h 412"/>
                <a:gd name="T34" fmla="*/ 27 w 411"/>
                <a:gd name="T35" fmla="*/ 113 h 412"/>
                <a:gd name="T36" fmla="*/ 12 w 411"/>
                <a:gd name="T37" fmla="*/ 140 h 412"/>
                <a:gd name="T38" fmla="*/ 3 w 411"/>
                <a:gd name="T39" fmla="*/ 173 h 412"/>
                <a:gd name="T40" fmla="*/ 0 w 411"/>
                <a:gd name="T41" fmla="*/ 206 h 412"/>
                <a:gd name="T42" fmla="*/ 3 w 411"/>
                <a:gd name="T43" fmla="*/ 239 h 412"/>
                <a:gd name="T44" fmla="*/ 12 w 411"/>
                <a:gd name="T45" fmla="*/ 272 h 412"/>
                <a:gd name="T46" fmla="*/ 27 w 411"/>
                <a:gd name="T47" fmla="*/ 302 h 412"/>
                <a:gd name="T48" fmla="*/ 44 w 411"/>
                <a:gd name="T49" fmla="*/ 327 h 412"/>
                <a:gd name="T50" fmla="*/ 65 w 411"/>
                <a:gd name="T51" fmla="*/ 351 h 412"/>
                <a:gd name="T52" fmla="*/ 92 w 411"/>
                <a:gd name="T53" fmla="*/ 373 h 412"/>
                <a:gd name="T54" fmla="*/ 122 w 411"/>
                <a:gd name="T55" fmla="*/ 390 h 412"/>
                <a:gd name="T56" fmla="*/ 152 w 411"/>
                <a:gd name="T57" fmla="*/ 401 h 412"/>
                <a:gd name="T58" fmla="*/ 188 w 411"/>
                <a:gd name="T59" fmla="*/ 409 h 412"/>
                <a:gd name="T60" fmla="*/ 224 w 411"/>
                <a:gd name="T61" fmla="*/ 412 h 412"/>
                <a:gd name="T62" fmla="*/ 259 w 411"/>
                <a:gd name="T63" fmla="*/ 409 h 412"/>
                <a:gd name="T64" fmla="*/ 295 w 411"/>
                <a:gd name="T65" fmla="*/ 401 h 412"/>
                <a:gd name="T66" fmla="*/ 328 w 411"/>
                <a:gd name="T67" fmla="*/ 390 h 412"/>
                <a:gd name="T68" fmla="*/ 354 w 411"/>
                <a:gd name="T69" fmla="*/ 373 h 412"/>
                <a:gd name="T70" fmla="*/ 381 w 411"/>
                <a:gd name="T71" fmla="*/ 351 h 412"/>
                <a:gd name="T72" fmla="*/ 405 w 411"/>
                <a:gd name="T73" fmla="*/ 327 h 412"/>
                <a:gd name="T74" fmla="*/ 423 w 411"/>
                <a:gd name="T75" fmla="*/ 302 h 412"/>
                <a:gd name="T76" fmla="*/ 434 w 411"/>
                <a:gd name="T77" fmla="*/ 272 h 412"/>
                <a:gd name="T78" fmla="*/ 444 w 411"/>
                <a:gd name="T79" fmla="*/ 239 h 412"/>
                <a:gd name="T80" fmla="*/ 446 w 411"/>
                <a:gd name="T81" fmla="*/ 206 h 412"/>
                <a:gd name="T82" fmla="*/ 446 w 411"/>
                <a:gd name="T83" fmla="*/ 206 h 4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1"/>
                <a:gd name="T127" fmla="*/ 0 h 412"/>
                <a:gd name="T128" fmla="*/ 411 w 411"/>
                <a:gd name="T129" fmla="*/ 412 h 4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1" h="412">
                  <a:moveTo>
                    <a:pt x="411" y="206"/>
                  </a:moveTo>
                  <a:lnTo>
                    <a:pt x="409" y="173"/>
                  </a:lnTo>
                  <a:lnTo>
                    <a:pt x="400" y="140"/>
                  </a:lnTo>
                  <a:lnTo>
                    <a:pt x="390" y="113"/>
                  </a:lnTo>
                  <a:lnTo>
                    <a:pt x="373" y="85"/>
                  </a:lnTo>
                  <a:lnTo>
                    <a:pt x="351" y="61"/>
                  </a:lnTo>
                  <a:lnTo>
                    <a:pt x="326" y="41"/>
                  </a:lnTo>
                  <a:lnTo>
                    <a:pt x="302" y="22"/>
                  </a:lnTo>
                  <a:lnTo>
                    <a:pt x="272" y="11"/>
                  </a:lnTo>
                  <a:lnTo>
                    <a:pt x="239" y="3"/>
                  </a:lnTo>
                  <a:lnTo>
                    <a:pt x="206" y="0"/>
                  </a:lnTo>
                  <a:lnTo>
                    <a:pt x="173" y="3"/>
                  </a:lnTo>
                  <a:lnTo>
                    <a:pt x="140" y="11"/>
                  </a:lnTo>
                  <a:lnTo>
                    <a:pt x="112" y="22"/>
                  </a:lnTo>
                  <a:lnTo>
                    <a:pt x="85" y="41"/>
                  </a:lnTo>
                  <a:lnTo>
                    <a:pt x="60" y="61"/>
                  </a:lnTo>
                  <a:lnTo>
                    <a:pt x="41" y="85"/>
                  </a:lnTo>
                  <a:lnTo>
                    <a:pt x="25" y="113"/>
                  </a:lnTo>
                  <a:lnTo>
                    <a:pt x="11" y="140"/>
                  </a:lnTo>
                  <a:lnTo>
                    <a:pt x="3" y="173"/>
                  </a:lnTo>
                  <a:lnTo>
                    <a:pt x="0" y="206"/>
                  </a:lnTo>
                  <a:lnTo>
                    <a:pt x="3" y="239"/>
                  </a:lnTo>
                  <a:lnTo>
                    <a:pt x="11" y="272"/>
                  </a:lnTo>
                  <a:lnTo>
                    <a:pt x="25" y="302"/>
                  </a:lnTo>
                  <a:lnTo>
                    <a:pt x="41" y="327"/>
                  </a:lnTo>
                  <a:lnTo>
                    <a:pt x="60" y="351"/>
                  </a:lnTo>
                  <a:lnTo>
                    <a:pt x="85" y="373"/>
                  </a:lnTo>
                  <a:lnTo>
                    <a:pt x="112" y="390"/>
                  </a:lnTo>
                  <a:lnTo>
                    <a:pt x="140" y="401"/>
                  </a:lnTo>
                  <a:lnTo>
                    <a:pt x="173" y="409"/>
                  </a:lnTo>
                  <a:lnTo>
                    <a:pt x="206" y="412"/>
                  </a:lnTo>
                  <a:lnTo>
                    <a:pt x="239" y="409"/>
                  </a:lnTo>
                  <a:lnTo>
                    <a:pt x="272" y="401"/>
                  </a:lnTo>
                  <a:lnTo>
                    <a:pt x="302" y="390"/>
                  </a:lnTo>
                  <a:lnTo>
                    <a:pt x="326" y="373"/>
                  </a:lnTo>
                  <a:lnTo>
                    <a:pt x="351" y="351"/>
                  </a:lnTo>
                  <a:lnTo>
                    <a:pt x="373" y="327"/>
                  </a:lnTo>
                  <a:lnTo>
                    <a:pt x="390" y="302"/>
                  </a:lnTo>
                  <a:lnTo>
                    <a:pt x="400" y="272"/>
                  </a:lnTo>
                  <a:lnTo>
                    <a:pt x="409" y="239"/>
                  </a:lnTo>
                  <a:lnTo>
                    <a:pt x="411" y="206"/>
                  </a:lnTo>
                </a:path>
              </a:pathLst>
            </a:custGeom>
            <a:noFill/>
            <a:ln w="2540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45" name="Rectangle 21"/>
            <p:cNvSpPr>
              <a:spLocks noChangeArrowheads="1"/>
            </p:cNvSpPr>
            <p:nvPr/>
          </p:nvSpPr>
          <p:spPr bwMode="auto">
            <a:xfrm>
              <a:off x="4767" y="2548"/>
              <a:ext cx="75" cy="13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a:solidFill>
                    <a:srgbClr val="000000"/>
                  </a:solidFill>
                </a:rPr>
                <a:t>V</a:t>
              </a:r>
              <a:endParaRPr lang="en-US" altLang="zh-CN" sz="1292"/>
            </a:p>
          </p:txBody>
        </p:sp>
        <p:sp>
          <p:nvSpPr>
            <p:cNvPr id="22546" name="Rectangle 22"/>
            <p:cNvSpPr>
              <a:spLocks noChangeArrowheads="1"/>
            </p:cNvSpPr>
            <p:nvPr/>
          </p:nvSpPr>
          <p:spPr bwMode="auto">
            <a:xfrm>
              <a:off x="4703" y="1632"/>
              <a:ext cx="193" cy="131"/>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r>
                <a:rPr lang="en-US" altLang="zh-CN" sz="1292" dirty="0">
                  <a:solidFill>
                    <a:srgbClr val="000000"/>
                  </a:solidFill>
                </a:rPr>
                <a:t>M</a:t>
              </a:r>
              <a:endParaRPr lang="en-US" altLang="zh-CN" sz="1292" dirty="0"/>
            </a:p>
          </p:txBody>
        </p:sp>
        <p:sp>
          <p:nvSpPr>
            <p:cNvPr id="22547" name="Freeform 23"/>
            <p:cNvSpPr>
              <a:spLocks/>
            </p:cNvSpPr>
            <p:nvPr/>
          </p:nvSpPr>
          <p:spPr bwMode="auto">
            <a:xfrm>
              <a:off x="4363" y="2137"/>
              <a:ext cx="204" cy="362"/>
            </a:xfrm>
            <a:custGeom>
              <a:avLst/>
              <a:gdLst>
                <a:gd name="T0" fmla="*/ 0 w 189"/>
                <a:gd name="T1" fmla="*/ 0 h 362"/>
                <a:gd name="T2" fmla="*/ 5 w 189"/>
                <a:gd name="T3" fmla="*/ 60 h 362"/>
                <a:gd name="T4" fmla="*/ 12 w 189"/>
                <a:gd name="T5" fmla="*/ 115 h 362"/>
                <a:gd name="T6" fmla="*/ 26 w 189"/>
                <a:gd name="T7" fmla="*/ 167 h 362"/>
                <a:gd name="T8" fmla="*/ 41 w 189"/>
                <a:gd name="T9" fmla="*/ 213 h 362"/>
                <a:gd name="T10" fmla="*/ 62 w 189"/>
                <a:gd name="T11" fmla="*/ 255 h 362"/>
                <a:gd name="T12" fmla="*/ 85 w 189"/>
                <a:gd name="T13" fmla="*/ 290 h 362"/>
                <a:gd name="T14" fmla="*/ 112 w 189"/>
                <a:gd name="T15" fmla="*/ 320 h 362"/>
                <a:gd name="T16" fmla="*/ 141 w 189"/>
                <a:gd name="T17" fmla="*/ 342 h 362"/>
                <a:gd name="T18" fmla="*/ 172 w 189"/>
                <a:gd name="T19" fmla="*/ 356 h 362"/>
                <a:gd name="T20" fmla="*/ 204 w 189"/>
                <a:gd name="T21" fmla="*/ 362 h 3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9"/>
                <a:gd name="T34" fmla="*/ 0 h 362"/>
                <a:gd name="T35" fmla="*/ 189 w 189"/>
                <a:gd name="T36" fmla="*/ 362 h 3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9" h="362">
                  <a:moveTo>
                    <a:pt x="0" y="0"/>
                  </a:moveTo>
                  <a:lnTo>
                    <a:pt x="5" y="60"/>
                  </a:lnTo>
                  <a:lnTo>
                    <a:pt x="11" y="115"/>
                  </a:lnTo>
                  <a:lnTo>
                    <a:pt x="24" y="167"/>
                  </a:lnTo>
                  <a:lnTo>
                    <a:pt x="38" y="213"/>
                  </a:lnTo>
                  <a:lnTo>
                    <a:pt x="57" y="255"/>
                  </a:lnTo>
                  <a:lnTo>
                    <a:pt x="79" y="290"/>
                  </a:lnTo>
                  <a:lnTo>
                    <a:pt x="104" y="320"/>
                  </a:lnTo>
                  <a:lnTo>
                    <a:pt x="131" y="342"/>
                  </a:lnTo>
                  <a:lnTo>
                    <a:pt x="159" y="356"/>
                  </a:lnTo>
                  <a:lnTo>
                    <a:pt x="189" y="362"/>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48" name="Freeform 24"/>
            <p:cNvSpPr>
              <a:spLocks/>
            </p:cNvSpPr>
            <p:nvPr/>
          </p:nvSpPr>
          <p:spPr bwMode="auto">
            <a:xfrm>
              <a:off x="4493" y="1769"/>
              <a:ext cx="93" cy="55"/>
            </a:xfrm>
            <a:custGeom>
              <a:avLst/>
              <a:gdLst>
                <a:gd name="T0" fmla="*/ 10 w 88"/>
                <a:gd name="T1" fmla="*/ 33 h 55"/>
                <a:gd name="T2" fmla="*/ 0 w 88"/>
                <a:gd name="T3" fmla="*/ 8 h 55"/>
                <a:gd name="T4" fmla="*/ 95 w 88"/>
                <a:gd name="T5" fmla="*/ 0 h 55"/>
                <a:gd name="T6" fmla="*/ 18 w 88"/>
                <a:gd name="T7" fmla="*/ 55 h 55"/>
                <a:gd name="T8" fmla="*/ 10 w 88"/>
                <a:gd name="T9" fmla="*/ 33 h 55"/>
                <a:gd name="T10" fmla="*/ 0 60000 65536"/>
                <a:gd name="T11" fmla="*/ 0 60000 65536"/>
                <a:gd name="T12" fmla="*/ 0 60000 65536"/>
                <a:gd name="T13" fmla="*/ 0 60000 65536"/>
                <a:gd name="T14" fmla="*/ 0 60000 65536"/>
                <a:gd name="T15" fmla="*/ 0 w 88"/>
                <a:gd name="T16" fmla="*/ 0 h 55"/>
                <a:gd name="T17" fmla="*/ 88 w 88"/>
                <a:gd name="T18" fmla="*/ 55 h 55"/>
              </a:gdLst>
              <a:ahLst/>
              <a:cxnLst>
                <a:cxn ang="T10">
                  <a:pos x="T0" y="T1"/>
                </a:cxn>
                <a:cxn ang="T11">
                  <a:pos x="T2" y="T3"/>
                </a:cxn>
                <a:cxn ang="T12">
                  <a:pos x="T4" y="T5"/>
                </a:cxn>
                <a:cxn ang="T13">
                  <a:pos x="T6" y="T7"/>
                </a:cxn>
                <a:cxn ang="T14">
                  <a:pos x="T8" y="T9"/>
                </a:cxn>
              </a:cxnLst>
              <a:rect l="T15" t="T16" r="T17" b="T18"/>
              <a:pathLst>
                <a:path w="88" h="55">
                  <a:moveTo>
                    <a:pt x="9" y="33"/>
                  </a:moveTo>
                  <a:lnTo>
                    <a:pt x="0" y="8"/>
                  </a:lnTo>
                  <a:lnTo>
                    <a:pt x="88" y="0"/>
                  </a:lnTo>
                  <a:lnTo>
                    <a:pt x="17" y="55"/>
                  </a:lnTo>
                  <a:lnTo>
                    <a:pt x="9" y="33"/>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49" name="Freeform 25"/>
            <p:cNvSpPr>
              <a:spLocks/>
            </p:cNvSpPr>
            <p:nvPr/>
          </p:nvSpPr>
          <p:spPr bwMode="auto">
            <a:xfrm>
              <a:off x="4493" y="1769"/>
              <a:ext cx="93" cy="55"/>
            </a:xfrm>
            <a:custGeom>
              <a:avLst/>
              <a:gdLst>
                <a:gd name="T0" fmla="*/ 10 w 88"/>
                <a:gd name="T1" fmla="*/ 30 h 55"/>
                <a:gd name="T2" fmla="*/ 0 w 88"/>
                <a:gd name="T3" fmla="*/ 8 h 55"/>
                <a:gd name="T4" fmla="*/ 95 w 88"/>
                <a:gd name="T5" fmla="*/ 0 h 55"/>
                <a:gd name="T6" fmla="*/ 18 w 88"/>
                <a:gd name="T7" fmla="*/ 55 h 55"/>
                <a:gd name="T8" fmla="*/ 10 w 88"/>
                <a:gd name="T9" fmla="*/ 30 h 55"/>
                <a:gd name="T10" fmla="*/ 0 60000 65536"/>
                <a:gd name="T11" fmla="*/ 0 60000 65536"/>
                <a:gd name="T12" fmla="*/ 0 60000 65536"/>
                <a:gd name="T13" fmla="*/ 0 60000 65536"/>
                <a:gd name="T14" fmla="*/ 0 60000 65536"/>
                <a:gd name="T15" fmla="*/ 0 w 88"/>
                <a:gd name="T16" fmla="*/ 0 h 55"/>
                <a:gd name="T17" fmla="*/ 88 w 88"/>
                <a:gd name="T18" fmla="*/ 55 h 55"/>
              </a:gdLst>
              <a:ahLst/>
              <a:cxnLst>
                <a:cxn ang="T10">
                  <a:pos x="T0" y="T1"/>
                </a:cxn>
                <a:cxn ang="T11">
                  <a:pos x="T2" y="T3"/>
                </a:cxn>
                <a:cxn ang="T12">
                  <a:pos x="T4" y="T5"/>
                </a:cxn>
                <a:cxn ang="T13">
                  <a:pos x="T6" y="T7"/>
                </a:cxn>
                <a:cxn ang="T14">
                  <a:pos x="T8" y="T9"/>
                </a:cxn>
              </a:cxnLst>
              <a:rect l="T15" t="T16" r="T17" b="T18"/>
              <a:pathLst>
                <a:path w="88" h="55">
                  <a:moveTo>
                    <a:pt x="9" y="30"/>
                  </a:moveTo>
                  <a:lnTo>
                    <a:pt x="0" y="8"/>
                  </a:lnTo>
                  <a:lnTo>
                    <a:pt x="88" y="0"/>
                  </a:lnTo>
                  <a:lnTo>
                    <a:pt x="17" y="55"/>
                  </a:lnTo>
                  <a:lnTo>
                    <a:pt x="9" y="30"/>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0" name="Freeform 26"/>
            <p:cNvSpPr>
              <a:spLocks/>
            </p:cNvSpPr>
            <p:nvPr/>
          </p:nvSpPr>
          <p:spPr bwMode="auto">
            <a:xfrm>
              <a:off x="4363" y="1803"/>
              <a:ext cx="131" cy="339"/>
            </a:xfrm>
            <a:custGeom>
              <a:avLst/>
              <a:gdLst>
                <a:gd name="T0" fmla="*/ 0 w 126"/>
                <a:gd name="T1" fmla="*/ 335 h 335"/>
                <a:gd name="T2" fmla="*/ 2 w 126"/>
                <a:gd name="T3" fmla="*/ 291 h 335"/>
                <a:gd name="T4" fmla="*/ 5 w 126"/>
                <a:gd name="T5" fmla="*/ 247 h 335"/>
                <a:gd name="T6" fmla="*/ 14 w 126"/>
                <a:gd name="T7" fmla="*/ 203 h 335"/>
                <a:gd name="T8" fmla="*/ 24 w 126"/>
                <a:gd name="T9" fmla="*/ 165 h 335"/>
                <a:gd name="T10" fmla="*/ 32 w 126"/>
                <a:gd name="T11" fmla="*/ 126 h 335"/>
                <a:gd name="T12" fmla="*/ 47 w 126"/>
                <a:gd name="T13" fmla="*/ 91 h 335"/>
                <a:gd name="T14" fmla="*/ 65 w 126"/>
                <a:gd name="T15" fmla="*/ 60 h 335"/>
                <a:gd name="T16" fmla="*/ 85 w 126"/>
                <a:gd name="T17" fmla="*/ 33 h 335"/>
                <a:gd name="T18" fmla="*/ 109 w 126"/>
                <a:gd name="T19" fmla="*/ 14 h 335"/>
                <a:gd name="T20" fmla="*/ 136 w 126"/>
                <a:gd name="T21" fmla="*/ 0 h 3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6"/>
                <a:gd name="T34" fmla="*/ 0 h 335"/>
                <a:gd name="T35" fmla="*/ 126 w 126"/>
                <a:gd name="T36" fmla="*/ 335 h 3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6" h="335">
                  <a:moveTo>
                    <a:pt x="0" y="335"/>
                  </a:moveTo>
                  <a:lnTo>
                    <a:pt x="2" y="291"/>
                  </a:lnTo>
                  <a:lnTo>
                    <a:pt x="5" y="247"/>
                  </a:lnTo>
                  <a:lnTo>
                    <a:pt x="13" y="203"/>
                  </a:lnTo>
                  <a:lnTo>
                    <a:pt x="22" y="165"/>
                  </a:lnTo>
                  <a:lnTo>
                    <a:pt x="30" y="126"/>
                  </a:lnTo>
                  <a:lnTo>
                    <a:pt x="44" y="91"/>
                  </a:lnTo>
                  <a:lnTo>
                    <a:pt x="60" y="60"/>
                  </a:lnTo>
                  <a:lnTo>
                    <a:pt x="79" y="33"/>
                  </a:lnTo>
                  <a:lnTo>
                    <a:pt x="101" y="14"/>
                  </a:lnTo>
                  <a:lnTo>
                    <a:pt x="126"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1" name="Freeform 27"/>
            <p:cNvSpPr>
              <a:spLocks/>
            </p:cNvSpPr>
            <p:nvPr/>
          </p:nvSpPr>
          <p:spPr bwMode="auto">
            <a:xfrm>
              <a:off x="4567" y="1418"/>
              <a:ext cx="71" cy="143"/>
            </a:xfrm>
            <a:custGeom>
              <a:avLst/>
              <a:gdLst>
                <a:gd name="T0" fmla="*/ 0 w 66"/>
                <a:gd name="T1" fmla="*/ 0 h 143"/>
                <a:gd name="T2" fmla="*/ 3 w 66"/>
                <a:gd name="T3" fmla="*/ 22 h 143"/>
                <a:gd name="T4" fmla="*/ 5 w 66"/>
                <a:gd name="T5" fmla="*/ 44 h 143"/>
                <a:gd name="T6" fmla="*/ 9 w 66"/>
                <a:gd name="T7" fmla="*/ 66 h 143"/>
                <a:gd name="T8" fmla="*/ 15 w 66"/>
                <a:gd name="T9" fmla="*/ 85 h 143"/>
                <a:gd name="T10" fmla="*/ 21 w 66"/>
                <a:gd name="T11" fmla="*/ 102 h 143"/>
                <a:gd name="T12" fmla="*/ 29 w 66"/>
                <a:gd name="T13" fmla="*/ 115 h 143"/>
                <a:gd name="T14" fmla="*/ 39 w 66"/>
                <a:gd name="T15" fmla="*/ 126 h 143"/>
                <a:gd name="T16" fmla="*/ 48 w 66"/>
                <a:gd name="T17" fmla="*/ 135 h 143"/>
                <a:gd name="T18" fmla="*/ 60 w 66"/>
                <a:gd name="T19" fmla="*/ 140 h 143"/>
                <a:gd name="T20" fmla="*/ 72 w 66"/>
                <a:gd name="T21" fmla="*/ 143 h 1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
                <a:gd name="T34" fmla="*/ 0 h 143"/>
                <a:gd name="T35" fmla="*/ 66 w 66"/>
                <a:gd name="T36" fmla="*/ 143 h 14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 h="143">
                  <a:moveTo>
                    <a:pt x="0" y="0"/>
                  </a:moveTo>
                  <a:lnTo>
                    <a:pt x="3" y="22"/>
                  </a:lnTo>
                  <a:lnTo>
                    <a:pt x="5" y="44"/>
                  </a:lnTo>
                  <a:lnTo>
                    <a:pt x="8" y="66"/>
                  </a:lnTo>
                  <a:lnTo>
                    <a:pt x="14" y="85"/>
                  </a:lnTo>
                  <a:lnTo>
                    <a:pt x="19" y="102"/>
                  </a:lnTo>
                  <a:lnTo>
                    <a:pt x="27" y="115"/>
                  </a:lnTo>
                  <a:lnTo>
                    <a:pt x="36" y="126"/>
                  </a:lnTo>
                  <a:lnTo>
                    <a:pt x="44" y="135"/>
                  </a:lnTo>
                  <a:lnTo>
                    <a:pt x="55" y="140"/>
                  </a:lnTo>
                  <a:lnTo>
                    <a:pt x="66" y="143"/>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2" name="Freeform 28"/>
            <p:cNvSpPr>
              <a:spLocks/>
            </p:cNvSpPr>
            <p:nvPr/>
          </p:nvSpPr>
          <p:spPr bwMode="auto">
            <a:xfrm>
              <a:off x="4567" y="1265"/>
              <a:ext cx="179" cy="153"/>
            </a:xfrm>
            <a:custGeom>
              <a:avLst/>
              <a:gdLst>
                <a:gd name="T0" fmla="*/ 179 w 165"/>
                <a:gd name="T1" fmla="*/ 0 h 153"/>
                <a:gd name="T2" fmla="*/ 149 w 165"/>
                <a:gd name="T3" fmla="*/ 0 h 153"/>
                <a:gd name="T4" fmla="*/ 122 w 165"/>
                <a:gd name="T5" fmla="*/ 8 h 153"/>
                <a:gd name="T6" fmla="*/ 99 w 165"/>
                <a:gd name="T7" fmla="*/ 16 h 153"/>
                <a:gd name="T8" fmla="*/ 75 w 165"/>
                <a:gd name="T9" fmla="*/ 30 h 153"/>
                <a:gd name="T10" fmla="*/ 53 w 165"/>
                <a:gd name="T11" fmla="*/ 44 h 153"/>
                <a:gd name="T12" fmla="*/ 36 w 165"/>
                <a:gd name="T13" fmla="*/ 63 h 153"/>
                <a:gd name="T14" fmla="*/ 21 w 165"/>
                <a:gd name="T15" fmla="*/ 82 h 153"/>
                <a:gd name="T16" fmla="*/ 9 w 165"/>
                <a:gd name="T17" fmla="*/ 104 h 153"/>
                <a:gd name="T18" fmla="*/ 3 w 165"/>
                <a:gd name="T19" fmla="*/ 129 h 153"/>
                <a:gd name="T20" fmla="*/ 0 w 165"/>
                <a:gd name="T21" fmla="*/ 153 h 1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5"/>
                <a:gd name="T34" fmla="*/ 0 h 153"/>
                <a:gd name="T35" fmla="*/ 165 w 165"/>
                <a:gd name="T36" fmla="*/ 153 h 1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5" h="153">
                  <a:moveTo>
                    <a:pt x="165" y="0"/>
                  </a:moveTo>
                  <a:lnTo>
                    <a:pt x="137" y="0"/>
                  </a:lnTo>
                  <a:lnTo>
                    <a:pt x="112" y="8"/>
                  </a:lnTo>
                  <a:lnTo>
                    <a:pt x="91" y="16"/>
                  </a:lnTo>
                  <a:lnTo>
                    <a:pt x="69" y="30"/>
                  </a:lnTo>
                  <a:lnTo>
                    <a:pt x="49" y="44"/>
                  </a:lnTo>
                  <a:lnTo>
                    <a:pt x="33" y="63"/>
                  </a:lnTo>
                  <a:lnTo>
                    <a:pt x="19" y="82"/>
                  </a:lnTo>
                  <a:lnTo>
                    <a:pt x="8" y="104"/>
                  </a:lnTo>
                  <a:lnTo>
                    <a:pt x="3" y="129"/>
                  </a:lnTo>
                  <a:lnTo>
                    <a:pt x="0" y="153"/>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3" name="Freeform 29"/>
            <p:cNvSpPr>
              <a:spLocks/>
            </p:cNvSpPr>
            <p:nvPr/>
          </p:nvSpPr>
          <p:spPr bwMode="auto">
            <a:xfrm>
              <a:off x="4897" y="1415"/>
              <a:ext cx="48" cy="91"/>
            </a:xfrm>
            <a:custGeom>
              <a:avLst/>
              <a:gdLst>
                <a:gd name="T0" fmla="*/ 24 w 44"/>
                <a:gd name="T1" fmla="*/ 6 h 85"/>
                <a:gd name="T2" fmla="*/ 48 w 44"/>
                <a:gd name="T3" fmla="*/ 11 h 85"/>
                <a:gd name="T4" fmla="*/ 7 w 44"/>
                <a:gd name="T5" fmla="*/ 85 h 85"/>
                <a:gd name="T6" fmla="*/ 0 w 44"/>
                <a:gd name="T7" fmla="*/ 0 h 85"/>
                <a:gd name="T8" fmla="*/ 24 w 44"/>
                <a:gd name="T9" fmla="*/ 6 h 85"/>
                <a:gd name="T10" fmla="*/ 0 60000 65536"/>
                <a:gd name="T11" fmla="*/ 0 60000 65536"/>
                <a:gd name="T12" fmla="*/ 0 60000 65536"/>
                <a:gd name="T13" fmla="*/ 0 60000 65536"/>
                <a:gd name="T14" fmla="*/ 0 60000 65536"/>
                <a:gd name="T15" fmla="*/ 0 w 44"/>
                <a:gd name="T16" fmla="*/ 0 h 85"/>
                <a:gd name="T17" fmla="*/ 44 w 44"/>
                <a:gd name="T18" fmla="*/ 85 h 85"/>
              </a:gdLst>
              <a:ahLst/>
              <a:cxnLst>
                <a:cxn ang="T10">
                  <a:pos x="T0" y="T1"/>
                </a:cxn>
                <a:cxn ang="T11">
                  <a:pos x="T2" y="T3"/>
                </a:cxn>
                <a:cxn ang="T12">
                  <a:pos x="T4" y="T5"/>
                </a:cxn>
                <a:cxn ang="T13">
                  <a:pos x="T6" y="T7"/>
                </a:cxn>
                <a:cxn ang="T14">
                  <a:pos x="T8" y="T9"/>
                </a:cxn>
              </a:cxnLst>
              <a:rect l="T15" t="T16" r="T17" b="T18"/>
              <a:pathLst>
                <a:path w="44" h="85">
                  <a:moveTo>
                    <a:pt x="22" y="6"/>
                  </a:moveTo>
                  <a:lnTo>
                    <a:pt x="44" y="11"/>
                  </a:lnTo>
                  <a:lnTo>
                    <a:pt x="6" y="85"/>
                  </a:lnTo>
                  <a:lnTo>
                    <a:pt x="0" y="0"/>
                  </a:lnTo>
                  <a:lnTo>
                    <a:pt x="22" y="6"/>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4" name="Freeform 30"/>
            <p:cNvSpPr>
              <a:spLocks/>
            </p:cNvSpPr>
            <p:nvPr/>
          </p:nvSpPr>
          <p:spPr bwMode="auto">
            <a:xfrm>
              <a:off x="4897" y="1415"/>
              <a:ext cx="48" cy="91"/>
            </a:xfrm>
            <a:custGeom>
              <a:avLst/>
              <a:gdLst>
                <a:gd name="T0" fmla="*/ 24 w 44"/>
                <a:gd name="T1" fmla="*/ 6 h 85"/>
                <a:gd name="T2" fmla="*/ 48 w 44"/>
                <a:gd name="T3" fmla="*/ 11 h 85"/>
                <a:gd name="T4" fmla="*/ 7 w 44"/>
                <a:gd name="T5" fmla="*/ 85 h 85"/>
                <a:gd name="T6" fmla="*/ 0 w 44"/>
                <a:gd name="T7" fmla="*/ 0 h 85"/>
                <a:gd name="T8" fmla="*/ 24 w 44"/>
                <a:gd name="T9" fmla="*/ 6 h 85"/>
                <a:gd name="T10" fmla="*/ 0 60000 65536"/>
                <a:gd name="T11" fmla="*/ 0 60000 65536"/>
                <a:gd name="T12" fmla="*/ 0 60000 65536"/>
                <a:gd name="T13" fmla="*/ 0 60000 65536"/>
                <a:gd name="T14" fmla="*/ 0 60000 65536"/>
                <a:gd name="T15" fmla="*/ 0 w 44"/>
                <a:gd name="T16" fmla="*/ 0 h 85"/>
                <a:gd name="T17" fmla="*/ 44 w 44"/>
                <a:gd name="T18" fmla="*/ 85 h 85"/>
              </a:gdLst>
              <a:ahLst/>
              <a:cxnLst>
                <a:cxn ang="T10">
                  <a:pos x="T0" y="T1"/>
                </a:cxn>
                <a:cxn ang="T11">
                  <a:pos x="T2" y="T3"/>
                </a:cxn>
                <a:cxn ang="T12">
                  <a:pos x="T4" y="T5"/>
                </a:cxn>
                <a:cxn ang="T13">
                  <a:pos x="T6" y="T7"/>
                </a:cxn>
                <a:cxn ang="T14">
                  <a:pos x="T8" y="T9"/>
                </a:cxn>
              </a:cxnLst>
              <a:rect l="T15" t="T16" r="T17" b="T18"/>
              <a:pathLst>
                <a:path w="44" h="85">
                  <a:moveTo>
                    <a:pt x="22" y="6"/>
                  </a:moveTo>
                  <a:lnTo>
                    <a:pt x="44" y="11"/>
                  </a:lnTo>
                  <a:lnTo>
                    <a:pt x="6" y="85"/>
                  </a:lnTo>
                  <a:lnTo>
                    <a:pt x="0" y="0"/>
                  </a:lnTo>
                  <a:lnTo>
                    <a:pt x="22" y="6"/>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5" name="Freeform 31"/>
            <p:cNvSpPr>
              <a:spLocks/>
            </p:cNvSpPr>
            <p:nvPr/>
          </p:nvSpPr>
          <p:spPr bwMode="auto">
            <a:xfrm>
              <a:off x="4746" y="1265"/>
              <a:ext cx="175" cy="153"/>
            </a:xfrm>
            <a:custGeom>
              <a:avLst/>
              <a:gdLst>
                <a:gd name="T0" fmla="*/ 175 w 161"/>
                <a:gd name="T1" fmla="*/ 153 h 153"/>
                <a:gd name="T2" fmla="*/ 175 w 161"/>
                <a:gd name="T3" fmla="*/ 153 h 153"/>
                <a:gd name="T4" fmla="*/ 175 w 161"/>
                <a:gd name="T5" fmla="*/ 129 h 153"/>
                <a:gd name="T6" fmla="*/ 166 w 161"/>
                <a:gd name="T7" fmla="*/ 104 h 153"/>
                <a:gd name="T8" fmla="*/ 158 w 161"/>
                <a:gd name="T9" fmla="*/ 82 h 153"/>
                <a:gd name="T10" fmla="*/ 142 w 161"/>
                <a:gd name="T11" fmla="*/ 63 h 153"/>
                <a:gd name="T12" fmla="*/ 125 w 161"/>
                <a:gd name="T13" fmla="*/ 44 h 153"/>
                <a:gd name="T14" fmla="*/ 104 w 161"/>
                <a:gd name="T15" fmla="*/ 30 h 153"/>
                <a:gd name="T16" fmla="*/ 80 w 161"/>
                <a:gd name="T17" fmla="*/ 16 h 153"/>
                <a:gd name="T18" fmla="*/ 57 w 161"/>
                <a:gd name="T19" fmla="*/ 8 h 153"/>
                <a:gd name="T20" fmla="*/ 29 w 161"/>
                <a:gd name="T21" fmla="*/ 0 h 153"/>
                <a:gd name="T22" fmla="*/ 0 w 161"/>
                <a:gd name="T23" fmla="*/ 0 h 1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1"/>
                <a:gd name="T37" fmla="*/ 0 h 153"/>
                <a:gd name="T38" fmla="*/ 161 w 161"/>
                <a:gd name="T39" fmla="*/ 153 h 15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1" h="153">
                  <a:moveTo>
                    <a:pt x="161" y="153"/>
                  </a:moveTo>
                  <a:lnTo>
                    <a:pt x="161" y="153"/>
                  </a:lnTo>
                  <a:lnTo>
                    <a:pt x="161" y="129"/>
                  </a:lnTo>
                  <a:lnTo>
                    <a:pt x="153" y="104"/>
                  </a:lnTo>
                  <a:lnTo>
                    <a:pt x="145" y="82"/>
                  </a:lnTo>
                  <a:lnTo>
                    <a:pt x="131" y="63"/>
                  </a:lnTo>
                  <a:lnTo>
                    <a:pt x="115" y="44"/>
                  </a:lnTo>
                  <a:lnTo>
                    <a:pt x="96" y="30"/>
                  </a:lnTo>
                  <a:lnTo>
                    <a:pt x="74" y="16"/>
                  </a:lnTo>
                  <a:lnTo>
                    <a:pt x="52" y="8"/>
                  </a:lnTo>
                  <a:lnTo>
                    <a:pt x="27" y="0"/>
                  </a:lnTo>
                  <a:lnTo>
                    <a:pt x="0"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6" name="Freeform 32"/>
            <p:cNvSpPr>
              <a:spLocks/>
            </p:cNvSpPr>
            <p:nvPr/>
          </p:nvSpPr>
          <p:spPr bwMode="auto">
            <a:xfrm>
              <a:off x="4576" y="3407"/>
              <a:ext cx="447" cy="410"/>
            </a:xfrm>
            <a:custGeom>
              <a:avLst/>
              <a:gdLst>
                <a:gd name="T0" fmla="*/ 447 w 412"/>
                <a:gd name="T1" fmla="*/ 203 h 411"/>
                <a:gd name="T2" fmla="*/ 444 w 412"/>
                <a:gd name="T3" fmla="*/ 239 h 411"/>
                <a:gd name="T4" fmla="*/ 435 w 412"/>
                <a:gd name="T5" fmla="*/ 269 h 411"/>
                <a:gd name="T6" fmla="*/ 423 w 412"/>
                <a:gd name="T7" fmla="*/ 299 h 411"/>
                <a:gd name="T8" fmla="*/ 405 w 412"/>
                <a:gd name="T9" fmla="*/ 326 h 411"/>
                <a:gd name="T10" fmla="*/ 381 w 412"/>
                <a:gd name="T11" fmla="*/ 351 h 411"/>
                <a:gd name="T12" fmla="*/ 355 w 412"/>
                <a:gd name="T13" fmla="*/ 370 h 411"/>
                <a:gd name="T14" fmla="*/ 328 w 412"/>
                <a:gd name="T15" fmla="*/ 387 h 411"/>
                <a:gd name="T16" fmla="*/ 295 w 412"/>
                <a:gd name="T17" fmla="*/ 400 h 411"/>
                <a:gd name="T18" fmla="*/ 259 w 412"/>
                <a:gd name="T19" fmla="*/ 409 h 411"/>
                <a:gd name="T20" fmla="*/ 224 w 412"/>
                <a:gd name="T21" fmla="*/ 411 h 411"/>
                <a:gd name="T22" fmla="*/ 188 w 412"/>
                <a:gd name="T23" fmla="*/ 409 h 411"/>
                <a:gd name="T24" fmla="*/ 152 w 412"/>
                <a:gd name="T25" fmla="*/ 400 h 411"/>
                <a:gd name="T26" fmla="*/ 123 w 412"/>
                <a:gd name="T27" fmla="*/ 387 h 411"/>
                <a:gd name="T28" fmla="*/ 92 w 412"/>
                <a:gd name="T29" fmla="*/ 370 h 411"/>
                <a:gd name="T30" fmla="*/ 66 w 412"/>
                <a:gd name="T31" fmla="*/ 351 h 411"/>
                <a:gd name="T32" fmla="*/ 44 w 412"/>
                <a:gd name="T33" fmla="*/ 326 h 411"/>
                <a:gd name="T34" fmla="*/ 27 w 412"/>
                <a:gd name="T35" fmla="*/ 299 h 411"/>
                <a:gd name="T36" fmla="*/ 12 w 412"/>
                <a:gd name="T37" fmla="*/ 269 h 411"/>
                <a:gd name="T38" fmla="*/ 3 w 412"/>
                <a:gd name="T39" fmla="*/ 239 h 411"/>
                <a:gd name="T40" fmla="*/ 0 w 412"/>
                <a:gd name="T41" fmla="*/ 206 h 411"/>
                <a:gd name="T42" fmla="*/ 3 w 412"/>
                <a:gd name="T43" fmla="*/ 170 h 411"/>
                <a:gd name="T44" fmla="*/ 12 w 412"/>
                <a:gd name="T45" fmla="*/ 140 h 411"/>
                <a:gd name="T46" fmla="*/ 27 w 412"/>
                <a:gd name="T47" fmla="*/ 110 h 411"/>
                <a:gd name="T48" fmla="*/ 44 w 412"/>
                <a:gd name="T49" fmla="*/ 82 h 411"/>
                <a:gd name="T50" fmla="*/ 66 w 412"/>
                <a:gd name="T51" fmla="*/ 60 h 411"/>
                <a:gd name="T52" fmla="*/ 92 w 412"/>
                <a:gd name="T53" fmla="*/ 38 h 411"/>
                <a:gd name="T54" fmla="*/ 123 w 412"/>
                <a:gd name="T55" fmla="*/ 22 h 411"/>
                <a:gd name="T56" fmla="*/ 152 w 412"/>
                <a:gd name="T57" fmla="*/ 8 h 411"/>
                <a:gd name="T58" fmla="*/ 188 w 412"/>
                <a:gd name="T59" fmla="*/ 3 h 411"/>
                <a:gd name="T60" fmla="*/ 224 w 412"/>
                <a:gd name="T61" fmla="*/ 0 h 411"/>
                <a:gd name="T62" fmla="*/ 259 w 412"/>
                <a:gd name="T63" fmla="*/ 3 h 411"/>
                <a:gd name="T64" fmla="*/ 295 w 412"/>
                <a:gd name="T65" fmla="*/ 8 h 411"/>
                <a:gd name="T66" fmla="*/ 328 w 412"/>
                <a:gd name="T67" fmla="*/ 22 h 411"/>
                <a:gd name="T68" fmla="*/ 355 w 412"/>
                <a:gd name="T69" fmla="*/ 38 h 411"/>
                <a:gd name="T70" fmla="*/ 381 w 412"/>
                <a:gd name="T71" fmla="*/ 60 h 411"/>
                <a:gd name="T72" fmla="*/ 405 w 412"/>
                <a:gd name="T73" fmla="*/ 82 h 411"/>
                <a:gd name="T74" fmla="*/ 423 w 412"/>
                <a:gd name="T75" fmla="*/ 110 h 411"/>
                <a:gd name="T76" fmla="*/ 435 w 412"/>
                <a:gd name="T77" fmla="*/ 140 h 411"/>
                <a:gd name="T78" fmla="*/ 444 w 412"/>
                <a:gd name="T79" fmla="*/ 170 h 411"/>
                <a:gd name="T80" fmla="*/ 447 w 412"/>
                <a:gd name="T81" fmla="*/ 206 h 411"/>
                <a:gd name="T82" fmla="*/ 447 w 412"/>
                <a:gd name="T83" fmla="*/ 203 h 4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2"/>
                <a:gd name="T127" fmla="*/ 0 h 411"/>
                <a:gd name="T128" fmla="*/ 412 w 412"/>
                <a:gd name="T129" fmla="*/ 411 h 4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2" h="411">
                  <a:moveTo>
                    <a:pt x="412" y="203"/>
                  </a:moveTo>
                  <a:lnTo>
                    <a:pt x="409" y="239"/>
                  </a:lnTo>
                  <a:lnTo>
                    <a:pt x="401" y="269"/>
                  </a:lnTo>
                  <a:lnTo>
                    <a:pt x="390" y="299"/>
                  </a:lnTo>
                  <a:lnTo>
                    <a:pt x="373" y="326"/>
                  </a:lnTo>
                  <a:lnTo>
                    <a:pt x="351" y="351"/>
                  </a:lnTo>
                  <a:lnTo>
                    <a:pt x="327" y="370"/>
                  </a:lnTo>
                  <a:lnTo>
                    <a:pt x="302" y="387"/>
                  </a:lnTo>
                  <a:lnTo>
                    <a:pt x="272" y="400"/>
                  </a:lnTo>
                  <a:lnTo>
                    <a:pt x="239" y="409"/>
                  </a:lnTo>
                  <a:lnTo>
                    <a:pt x="206" y="411"/>
                  </a:lnTo>
                  <a:lnTo>
                    <a:pt x="173" y="409"/>
                  </a:lnTo>
                  <a:lnTo>
                    <a:pt x="140" y="400"/>
                  </a:lnTo>
                  <a:lnTo>
                    <a:pt x="113" y="387"/>
                  </a:lnTo>
                  <a:lnTo>
                    <a:pt x="85" y="370"/>
                  </a:lnTo>
                  <a:lnTo>
                    <a:pt x="61" y="351"/>
                  </a:lnTo>
                  <a:lnTo>
                    <a:pt x="41" y="326"/>
                  </a:lnTo>
                  <a:lnTo>
                    <a:pt x="25" y="299"/>
                  </a:lnTo>
                  <a:lnTo>
                    <a:pt x="11" y="269"/>
                  </a:lnTo>
                  <a:lnTo>
                    <a:pt x="3" y="239"/>
                  </a:lnTo>
                  <a:lnTo>
                    <a:pt x="0" y="206"/>
                  </a:lnTo>
                  <a:lnTo>
                    <a:pt x="3" y="170"/>
                  </a:lnTo>
                  <a:lnTo>
                    <a:pt x="11" y="140"/>
                  </a:lnTo>
                  <a:lnTo>
                    <a:pt x="25" y="110"/>
                  </a:lnTo>
                  <a:lnTo>
                    <a:pt x="41" y="82"/>
                  </a:lnTo>
                  <a:lnTo>
                    <a:pt x="61" y="60"/>
                  </a:lnTo>
                  <a:lnTo>
                    <a:pt x="85" y="38"/>
                  </a:lnTo>
                  <a:lnTo>
                    <a:pt x="113" y="22"/>
                  </a:lnTo>
                  <a:lnTo>
                    <a:pt x="140" y="8"/>
                  </a:lnTo>
                  <a:lnTo>
                    <a:pt x="173" y="3"/>
                  </a:lnTo>
                  <a:lnTo>
                    <a:pt x="206" y="0"/>
                  </a:lnTo>
                  <a:lnTo>
                    <a:pt x="239" y="3"/>
                  </a:lnTo>
                  <a:lnTo>
                    <a:pt x="272" y="8"/>
                  </a:lnTo>
                  <a:lnTo>
                    <a:pt x="302" y="22"/>
                  </a:lnTo>
                  <a:lnTo>
                    <a:pt x="327" y="38"/>
                  </a:lnTo>
                  <a:lnTo>
                    <a:pt x="351" y="60"/>
                  </a:lnTo>
                  <a:lnTo>
                    <a:pt x="373" y="82"/>
                  </a:lnTo>
                  <a:lnTo>
                    <a:pt x="390" y="110"/>
                  </a:lnTo>
                  <a:lnTo>
                    <a:pt x="401" y="140"/>
                  </a:lnTo>
                  <a:lnTo>
                    <a:pt x="409" y="170"/>
                  </a:lnTo>
                  <a:lnTo>
                    <a:pt x="412" y="206"/>
                  </a:lnTo>
                  <a:lnTo>
                    <a:pt x="412" y="203"/>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7" name="Freeform 33"/>
            <p:cNvSpPr>
              <a:spLocks/>
            </p:cNvSpPr>
            <p:nvPr/>
          </p:nvSpPr>
          <p:spPr bwMode="auto">
            <a:xfrm>
              <a:off x="4576" y="3407"/>
              <a:ext cx="447" cy="410"/>
            </a:xfrm>
            <a:custGeom>
              <a:avLst/>
              <a:gdLst>
                <a:gd name="T0" fmla="*/ 447 w 412"/>
                <a:gd name="T1" fmla="*/ 203 h 411"/>
                <a:gd name="T2" fmla="*/ 444 w 412"/>
                <a:gd name="T3" fmla="*/ 170 h 411"/>
                <a:gd name="T4" fmla="*/ 435 w 412"/>
                <a:gd name="T5" fmla="*/ 140 h 411"/>
                <a:gd name="T6" fmla="*/ 423 w 412"/>
                <a:gd name="T7" fmla="*/ 110 h 411"/>
                <a:gd name="T8" fmla="*/ 405 w 412"/>
                <a:gd name="T9" fmla="*/ 82 h 411"/>
                <a:gd name="T10" fmla="*/ 381 w 412"/>
                <a:gd name="T11" fmla="*/ 60 h 411"/>
                <a:gd name="T12" fmla="*/ 355 w 412"/>
                <a:gd name="T13" fmla="*/ 38 h 411"/>
                <a:gd name="T14" fmla="*/ 328 w 412"/>
                <a:gd name="T15" fmla="*/ 22 h 411"/>
                <a:gd name="T16" fmla="*/ 295 w 412"/>
                <a:gd name="T17" fmla="*/ 8 h 411"/>
                <a:gd name="T18" fmla="*/ 259 w 412"/>
                <a:gd name="T19" fmla="*/ 3 h 411"/>
                <a:gd name="T20" fmla="*/ 224 w 412"/>
                <a:gd name="T21" fmla="*/ 0 h 411"/>
                <a:gd name="T22" fmla="*/ 188 w 412"/>
                <a:gd name="T23" fmla="*/ 3 h 411"/>
                <a:gd name="T24" fmla="*/ 152 w 412"/>
                <a:gd name="T25" fmla="*/ 8 h 411"/>
                <a:gd name="T26" fmla="*/ 123 w 412"/>
                <a:gd name="T27" fmla="*/ 22 h 411"/>
                <a:gd name="T28" fmla="*/ 92 w 412"/>
                <a:gd name="T29" fmla="*/ 38 h 411"/>
                <a:gd name="T30" fmla="*/ 66 w 412"/>
                <a:gd name="T31" fmla="*/ 60 h 411"/>
                <a:gd name="T32" fmla="*/ 44 w 412"/>
                <a:gd name="T33" fmla="*/ 82 h 411"/>
                <a:gd name="T34" fmla="*/ 27 w 412"/>
                <a:gd name="T35" fmla="*/ 110 h 411"/>
                <a:gd name="T36" fmla="*/ 12 w 412"/>
                <a:gd name="T37" fmla="*/ 140 h 411"/>
                <a:gd name="T38" fmla="*/ 3 w 412"/>
                <a:gd name="T39" fmla="*/ 170 h 411"/>
                <a:gd name="T40" fmla="*/ 0 w 412"/>
                <a:gd name="T41" fmla="*/ 206 h 411"/>
                <a:gd name="T42" fmla="*/ 3 w 412"/>
                <a:gd name="T43" fmla="*/ 239 h 411"/>
                <a:gd name="T44" fmla="*/ 12 w 412"/>
                <a:gd name="T45" fmla="*/ 269 h 411"/>
                <a:gd name="T46" fmla="*/ 27 w 412"/>
                <a:gd name="T47" fmla="*/ 299 h 411"/>
                <a:gd name="T48" fmla="*/ 44 w 412"/>
                <a:gd name="T49" fmla="*/ 326 h 411"/>
                <a:gd name="T50" fmla="*/ 66 w 412"/>
                <a:gd name="T51" fmla="*/ 351 h 411"/>
                <a:gd name="T52" fmla="*/ 92 w 412"/>
                <a:gd name="T53" fmla="*/ 370 h 411"/>
                <a:gd name="T54" fmla="*/ 123 w 412"/>
                <a:gd name="T55" fmla="*/ 387 h 411"/>
                <a:gd name="T56" fmla="*/ 152 w 412"/>
                <a:gd name="T57" fmla="*/ 400 h 411"/>
                <a:gd name="T58" fmla="*/ 188 w 412"/>
                <a:gd name="T59" fmla="*/ 409 h 411"/>
                <a:gd name="T60" fmla="*/ 224 w 412"/>
                <a:gd name="T61" fmla="*/ 411 h 411"/>
                <a:gd name="T62" fmla="*/ 259 w 412"/>
                <a:gd name="T63" fmla="*/ 409 h 411"/>
                <a:gd name="T64" fmla="*/ 295 w 412"/>
                <a:gd name="T65" fmla="*/ 400 h 411"/>
                <a:gd name="T66" fmla="*/ 328 w 412"/>
                <a:gd name="T67" fmla="*/ 387 h 411"/>
                <a:gd name="T68" fmla="*/ 355 w 412"/>
                <a:gd name="T69" fmla="*/ 370 h 411"/>
                <a:gd name="T70" fmla="*/ 381 w 412"/>
                <a:gd name="T71" fmla="*/ 351 h 411"/>
                <a:gd name="T72" fmla="*/ 405 w 412"/>
                <a:gd name="T73" fmla="*/ 326 h 411"/>
                <a:gd name="T74" fmla="*/ 423 w 412"/>
                <a:gd name="T75" fmla="*/ 299 h 411"/>
                <a:gd name="T76" fmla="*/ 435 w 412"/>
                <a:gd name="T77" fmla="*/ 269 h 411"/>
                <a:gd name="T78" fmla="*/ 444 w 412"/>
                <a:gd name="T79" fmla="*/ 239 h 411"/>
                <a:gd name="T80" fmla="*/ 447 w 412"/>
                <a:gd name="T81" fmla="*/ 206 h 411"/>
                <a:gd name="T82" fmla="*/ 447 w 412"/>
                <a:gd name="T83" fmla="*/ 206 h 4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2"/>
                <a:gd name="T127" fmla="*/ 0 h 411"/>
                <a:gd name="T128" fmla="*/ 412 w 412"/>
                <a:gd name="T129" fmla="*/ 411 h 4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2" h="411">
                  <a:moveTo>
                    <a:pt x="412" y="203"/>
                  </a:moveTo>
                  <a:lnTo>
                    <a:pt x="409" y="170"/>
                  </a:lnTo>
                  <a:lnTo>
                    <a:pt x="401" y="140"/>
                  </a:lnTo>
                  <a:lnTo>
                    <a:pt x="390" y="110"/>
                  </a:lnTo>
                  <a:lnTo>
                    <a:pt x="373" y="82"/>
                  </a:lnTo>
                  <a:lnTo>
                    <a:pt x="351" y="60"/>
                  </a:lnTo>
                  <a:lnTo>
                    <a:pt x="327" y="38"/>
                  </a:lnTo>
                  <a:lnTo>
                    <a:pt x="302" y="22"/>
                  </a:lnTo>
                  <a:lnTo>
                    <a:pt x="272" y="8"/>
                  </a:lnTo>
                  <a:lnTo>
                    <a:pt x="239" y="3"/>
                  </a:lnTo>
                  <a:lnTo>
                    <a:pt x="206" y="0"/>
                  </a:lnTo>
                  <a:lnTo>
                    <a:pt x="173" y="3"/>
                  </a:lnTo>
                  <a:lnTo>
                    <a:pt x="140" y="8"/>
                  </a:lnTo>
                  <a:lnTo>
                    <a:pt x="113" y="22"/>
                  </a:lnTo>
                  <a:lnTo>
                    <a:pt x="85" y="38"/>
                  </a:lnTo>
                  <a:lnTo>
                    <a:pt x="61" y="60"/>
                  </a:lnTo>
                  <a:lnTo>
                    <a:pt x="41" y="82"/>
                  </a:lnTo>
                  <a:lnTo>
                    <a:pt x="25" y="110"/>
                  </a:lnTo>
                  <a:lnTo>
                    <a:pt x="11" y="140"/>
                  </a:lnTo>
                  <a:lnTo>
                    <a:pt x="3" y="170"/>
                  </a:lnTo>
                  <a:lnTo>
                    <a:pt x="0" y="206"/>
                  </a:lnTo>
                  <a:lnTo>
                    <a:pt x="3" y="239"/>
                  </a:lnTo>
                  <a:lnTo>
                    <a:pt x="11" y="269"/>
                  </a:lnTo>
                  <a:lnTo>
                    <a:pt x="25" y="299"/>
                  </a:lnTo>
                  <a:lnTo>
                    <a:pt x="41" y="326"/>
                  </a:lnTo>
                  <a:lnTo>
                    <a:pt x="61" y="351"/>
                  </a:lnTo>
                  <a:lnTo>
                    <a:pt x="85" y="370"/>
                  </a:lnTo>
                  <a:lnTo>
                    <a:pt x="113" y="387"/>
                  </a:lnTo>
                  <a:lnTo>
                    <a:pt x="140" y="400"/>
                  </a:lnTo>
                  <a:lnTo>
                    <a:pt x="173" y="409"/>
                  </a:lnTo>
                  <a:lnTo>
                    <a:pt x="206" y="411"/>
                  </a:lnTo>
                  <a:lnTo>
                    <a:pt x="239" y="409"/>
                  </a:lnTo>
                  <a:lnTo>
                    <a:pt x="272" y="400"/>
                  </a:lnTo>
                  <a:lnTo>
                    <a:pt x="302" y="387"/>
                  </a:lnTo>
                  <a:lnTo>
                    <a:pt x="327" y="370"/>
                  </a:lnTo>
                  <a:lnTo>
                    <a:pt x="351" y="351"/>
                  </a:lnTo>
                  <a:lnTo>
                    <a:pt x="373" y="326"/>
                  </a:lnTo>
                  <a:lnTo>
                    <a:pt x="390" y="299"/>
                  </a:lnTo>
                  <a:lnTo>
                    <a:pt x="401" y="269"/>
                  </a:lnTo>
                  <a:lnTo>
                    <a:pt x="409" y="239"/>
                  </a:lnTo>
                  <a:lnTo>
                    <a:pt x="412" y="206"/>
                  </a:lnTo>
                </a:path>
              </a:pathLst>
            </a:custGeom>
            <a:noFill/>
            <a:ln w="2540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8" name="Rectangle 34"/>
            <p:cNvSpPr>
              <a:spLocks noChangeArrowheads="1"/>
            </p:cNvSpPr>
            <p:nvPr/>
          </p:nvSpPr>
          <p:spPr bwMode="auto">
            <a:xfrm>
              <a:off x="4787" y="3560"/>
              <a:ext cx="32" cy="13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a:solidFill>
                    <a:srgbClr val="000000"/>
                  </a:solidFill>
                </a:rPr>
                <a:t>I</a:t>
              </a:r>
              <a:endParaRPr lang="en-US" altLang="zh-CN" sz="1292"/>
            </a:p>
          </p:txBody>
        </p:sp>
        <p:sp>
          <p:nvSpPr>
            <p:cNvPr id="22559" name="Freeform 35"/>
            <p:cNvSpPr>
              <a:spLocks/>
            </p:cNvSpPr>
            <p:nvPr/>
          </p:nvSpPr>
          <p:spPr bwMode="auto">
            <a:xfrm>
              <a:off x="4344" y="3052"/>
              <a:ext cx="256" cy="464"/>
            </a:xfrm>
            <a:custGeom>
              <a:avLst/>
              <a:gdLst>
                <a:gd name="T0" fmla="*/ 0 w 236"/>
                <a:gd name="T1" fmla="*/ 0 h 464"/>
                <a:gd name="T2" fmla="*/ 3 w 236"/>
                <a:gd name="T3" fmla="*/ 77 h 464"/>
                <a:gd name="T4" fmla="*/ 15 w 236"/>
                <a:gd name="T5" fmla="*/ 148 h 464"/>
                <a:gd name="T6" fmla="*/ 30 w 236"/>
                <a:gd name="T7" fmla="*/ 214 h 464"/>
                <a:gd name="T8" fmla="*/ 51 w 236"/>
                <a:gd name="T9" fmla="*/ 275 h 464"/>
                <a:gd name="T10" fmla="*/ 75 w 236"/>
                <a:gd name="T11" fmla="*/ 329 h 464"/>
                <a:gd name="T12" fmla="*/ 104 w 236"/>
                <a:gd name="T13" fmla="*/ 376 h 464"/>
                <a:gd name="T14" fmla="*/ 140 w 236"/>
                <a:gd name="T15" fmla="*/ 412 h 464"/>
                <a:gd name="T16" fmla="*/ 176 w 236"/>
                <a:gd name="T17" fmla="*/ 442 h 464"/>
                <a:gd name="T18" fmla="*/ 215 w 236"/>
                <a:gd name="T19" fmla="*/ 458 h 464"/>
                <a:gd name="T20" fmla="*/ 256 w 236"/>
                <a:gd name="T21" fmla="*/ 464 h 4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6"/>
                <a:gd name="T34" fmla="*/ 0 h 464"/>
                <a:gd name="T35" fmla="*/ 236 w 236"/>
                <a:gd name="T36" fmla="*/ 464 h 4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6" h="464">
                  <a:moveTo>
                    <a:pt x="0" y="0"/>
                  </a:moveTo>
                  <a:lnTo>
                    <a:pt x="3" y="77"/>
                  </a:lnTo>
                  <a:lnTo>
                    <a:pt x="14" y="148"/>
                  </a:lnTo>
                  <a:lnTo>
                    <a:pt x="28" y="214"/>
                  </a:lnTo>
                  <a:lnTo>
                    <a:pt x="47" y="275"/>
                  </a:lnTo>
                  <a:lnTo>
                    <a:pt x="69" y="329"/>
                  </a:lnTo>
                  <a:lnTo>
                    <a:pt x="96" y="376"/>
                  </a:lnTo>
                  <a:lnTo>
                    <a:pt x="129" y="412"/>
                  </a:lnTo>
                  <a:lnTo>
                    <a:pt x="162" y="442"/>
                  </a:lnTo>
                  <a:lnTo>
                    <a:pt x="198" y="458"/>
                  </a:lnTo>
                  <a:lnTo>
                    <a:pt x="236" y="464"/>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0" name="Freeform 36"/>
            <p:cNvSpPr>
              <a:spLocks/>
            </p:cNvSpPr>
            <p:nvPr/>
          </p:nvSpPr>
          <p:spPr bwMode="auto">
            <a:xfrm>
              <a:off x="4463" y="2605"/>
              <a:ext cx="96" cy="61"/>
            </a:xfrm>
            <a:custGeom>
              <a:avLst/>
              <a:gdLst>
                <a:gd name="T0" fmla="*/ 12 w 88"/>
                <a:gd name="T1" fmla="*/ 39 h 61"/>
                <a:gd name="T2" fmla="*/ 0 w 88"/>
                <a:gd name="T3" fmla="*/ 17 h 61"/>
                <a:gd name="T4" fmla="*/ 96 w 88"/>
                <a:gd name="T5" fmla="*/ 0 h 61"/>
                <a:gd name="T6" fmla="*/ 24 w 88"/>
                <a:gd name="T7" fmla="*/ 61 h 61"/>
                <a:gd name="T8" fmla="*/ 12 w 88"/>
                <a:gd name="T9" fmla="*/ 39 h 61"/>
                <a:gd name="T10" fmla="*/ 0 60000 65536"/>
                <a:gd name="T11" fmla="*/ 0 60000 65536"/>
                <a:gd name="T12" fmla="*/ 0 60000 65536"/>
                <a:gd name="T13" fmla="*/ 0 60000 65536"/>
                <a:gd name="T14" fmla="*/ 0 60000 65536"/>
                <a:gd name="T15" fmla="*/ 0 w 88"/>
                <a:gd name="T16" fmla="*/ 0 h 61"/>
                <a:gd name="T17" fmla="*/ 88 w 88"/>
                <a:gd name="T18" fmla="*/ 61 h 61"/>
              </a:gdLst>
              <a:ahLst/>
              <a:cxnLst>
                <a:cxn ang="T10">
                  <a:pos x="T0" y="T1"/>
                </a:cxn>
                <a:cxn ang="T11">
                  <a:pos x="T2" y="T3"/>
                </a:cxn>
                <a:cxn ang="T12">
                  <a:pos x="T4" y="T5"/>
                </a:cxn>
                <a:cxn ang="T13">
                  <a:pos x="T6" y="T7"/>
                </a:cxn>
                <a:cxn ang="T14">
                  <a:pos x="T8" y="T9"/>
                </a:cxn>
              </a:cxnLst>
              <a:rect l="T15" t="T16" r="T17" b="T18"/>
              <a:pathLst>
                <a:path w="88" h="61">
                  <a:moveTo>
                    <a:pt x="11" y="39"/>
                  </a:moveTo>
                  <a:lnTo>
                    <a:pt x="0" y="17"/>
                  </a:lnTo>
                  <a:lnTo>
                    <a:pt x="88" y="0"/>
                  </a:lnTo>
                  <a:lnTo>
                    <a:pt x="22" y="61"/>
                  </a:lnTo>
                  <a:lnTo>
                    <a:pt x="11" y="39"/>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1" name="Freeform 37"/>
            <p:cNvSpPr>
              <a:spLocks/>
            </p:cNvSpPr>
            <p:nvPr/>
          </p:nvSpPr>
          <p:spPr bwMode="auto">
            <a:xfrm>
              <a:off x="4463" y="2605"/>
              <a:ext cx="96" cy="61"/>
            </a:xfrm>
            <a:custGeom>
              <a:avLst/>
              <a:gdLst>
                <a:gd name="T0" fmla="*/ 12 w 88"/>
                <a:gd name="T1" fmla="*/ 36 h 61"/>
                <a:gd name="T2" fmla="*/ 0 w 88"/>
                <a:gd name="T3" fmla="*/ 17 h 61"/>
                <a:gd name="T4" fmla="*/ 96 w 88"/>
                <a:gd name="T5" fmla="*/ 0 h 61"/>
                <a:gd name="T6" fmla="*/ 24 w 88"/>
                <a:gd name="T7" fmla="*/ 61 h 61"/>
                <a:gd name="T8" fmla="*/ 12 w 88"/>
                <a:gd name="T9" fmla="*/ 36 h 61"/>
                <a:gd name="T10" fmla="*/ 0 60000 65536"/>
                <a:gd name="T11" fmla="*/ 0 60000 65536"/>
                <a:gd name="T12" fmla="*/ 0 60000 65536"/>
                <a:gd name="T13" fmla="*/ 0 60000 65536"/>
                <a:gd name="T14" fmla="*/ 0 60000 65536"/>
                <a:gd name="T15" fmla="*/ 0 w 88"/>
                <a:gd name="T16" fmla="*/ 0 h 61"/>
                <a:gd name="T17" fmla="*/ 88 w 88"/>
                <a:gd name="T18" fmla="*/ 61 h 61"/>
              </a:gdLst>
              <a:ahLst/>
              <a:cxnLst>
                <a:cxn ang="T10">
                  <a:pos x="T0" y="T1"/>
                </a:cxn>
                <a:cxn ang="T11">
                  <a:pos x="T2" y="T3"/>
                </a:cxn>
                <a:cxn ang="T12">
                  <a:pos x="T4" y="T5"/>
                </a:cxn>
                <a:cxn ang="T13">
                  <a:pos x="T6" y="T7"/>
                </a:cxn>
                <a:cxn ang="T14">
                  <a:pos x="T8" y="T9"/>
                </a:cxn>
              </a:cxnLst>
              <a:rect l="T15" t="T16" r="T17" b="T18"/>
              <a:pathLst>
                <a:path w="88" h="61">
                  <a:moveTo>
                    <a:pt x="11" y="36"/>
                  </a:moveTo>
                  <a:lnTo>
                    <a:pt x="0" y="17"/>
                  </a:lnTo>
                  <a:lnTo>
                    <a:pt x="88" y="0"/>
                  </a:lnTo>
                  <a:lnTo>
                    <a:pt x="22" y="61"/>
                  </a:lnTo>
                  <a:lnTo>
                    <a:pt x="11" y="36"/>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2" name="Freeform 38"/>
            <p:cNvSpPr>
              <a:spLocks/>
            </p:cNvSpPr>
            <p:nvPr/>
          </p:nvSpPr>
          <p:spPr bwMode="auto">
            <a:xfrm>
              <a:off x="4344" y="2644"/>
              <a:ext cx="128" cy="408"/>
            </a:xfrm>
            <a:custGeom>
              <a:avLst/>
              <a:gdLst>
                <a:gd name="T0" fmla="*/ 0 w 118"/>
                <a:gd name="T1" fmla="*/ 408 h 408"/>
                <a:gd name="T2" fmla="*/ 3 w 118"/>
                <a:gd name="T3" fmla="*/ 354 h 408"/>
                <a:gd name="T4" fmla="*/ 7 w 118"/>
                <a:gd name="T5" fmla="*/ 301 h 408"/>
                <a:gd name="T6" fmla="*/ 10 w 118"/>
                <a:gd name="T7" fmla="*/ 249 h 408"/>
                <a:gd name="T8" fmla="*/ 18 w 118"/>
                <a:gd name="T9" fmla="*/ 200 h 408"/>
                <a:gd name="T10" fmla="*/ 27 w 118"/>
                <a:gd name="T11" fmla="*/ 153 h 408"/>
                <a:gd name="T12" fmla="*/ 42 w 118"/>
                <a:gd name="T13" fmla="*/ 112 h 408"/>
                <a:gd name="T14" fmla="*/ 56 w 118"/>
                <a:gd name="T15" fmla="*/ 74 h 408"/>
                <a:gd name="T16" fmla="*/ 78 w 118"/>
                <a:gd name="T17" fmla="*/ 44 h 408"/>
                <a:gd name="T18" fmla="*/ 102 w 118"/>
                <a:gd name="T19" fmla="*/ 19 h 408"/>
                <a:gd name="T20" fmla="*/ 128 w 118"/>
                <a:gd name="T21" fmla="*/ 0 h 4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8"/>
                <a:gd name="T34" fmla="*/ 0 h 408"/>
                <a:gd name="T35" fmla="*/ 118 w 118"/>
                <a:gd name="T36" fmla="*/ 408 h 4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8" h="408">
                  <a:moveTo>
                    <a:pt x="0" y="408"/>
                  </a:moveTo>
                  <a:lnTo>
                    <a:pt x="3" y="354"/>
                  </a:lnTo>
                  <a:lnTo>
                    <a:pt x="6" y="301"/>
                  </a:lnTo>
                  <a:lnTo>
                    <a:pt x="9" y="249"/>
                  </a:lnTo>
                  <a:lnTo>
                    <a:pt x="17" y="200"/>
                  </a:lnTo>
                  <a:lnTo>
                    <a:pt x="25" y="153"/>
                  </a:lnTo>
                  <a:lnTo>
                    <a:pt x="39" y="112"/>
                  </a:lnTo>
                  <a:lnTo>
                    <a:pt x="52" y="74"/>
                  </a:lnTo>
                  <a:lnTo>
                    <a:pt x="72" y="44"/>
                  </a:lnTo>
                  <a:lnTo>
                    <a:pt x="94" y="19"/>
                  </a:lnTo>
                  <a:lnTo>
                    <a:pt x="118"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3" name="Freeform 39"/>
            <p:cNvSpPr>
              <a:spLocks/>
            </p:cNvSpPr>
            <p:nvPr/>
          </p:nvSpPr>
          <p:spPr bwMode="auto">
            <a:xfrm>
              <a:off x="5023" y="3549"/>
              <a:ext cx="94" cy="39"/>
            </a:xfrm>
            <a:custGeom>
              <a:avLst/>
              <a:gdLst>
                <a:gd name="T0" fmla="*/ 92 w 87"/>
                <a:gd name="T1" fmla="*/ 24 h 46"/>
                <a:gd name="T2" fmla="*/ 94 w 87"/>
                <a:gd name="T3" fmla="*/ 46 h 46"/>
                <a:gd name="T4" fmla="*/ 0 w 87"/>
                <a:gd name="T5" fmla="*/ 38 h 46"/>
                <a:gd name="T6" fmla="*/ 85 w 87"/>
                <a:gd name="T7" fmla="*/ 0 h 46"/>
                <a:gd name="T8" fmla="*/ 92 w 87"/>
                <a:gd name="T9" fmla="*/ 24 h 46"/>
                <a:gd name="T10" fmla="*/ 0 60000 65536"/>
                <a:gd name="T11" fmla="*/ 0 60000 65536"/>
                <a:gd name="T12" fmla="*/ 0 60000 65536"/>
                <a:gd name="T13" fmla="*/ 0 60000 65536"/>
                <a:gd name="T14" fmla="*/ 0 60000 65536"/>
                <a:gd name="T15" fmla="*/ 0 w 87"/>
                <a:gd name="T16" fmla="*/ 0 h 46"/>
                <a:gd name="T17" fmla="*/ 87 w 87"/>
                <a:gd name="T18" fmla="*/ 46 h 46"/>
              </a:gdLst>
              <a:ahLst/>
              <a:cxnLst>
                <a:cxn ang="T10">
                  <a:pos x="T0" y="T1"/>
                </a:cxn>
                <a:cxn ang="T11">
                  <a:pos x="T2" y="T3"/>
                </a:cxn>
                <a:cxn ang="T12">
                  <a:pos x="T4" y="T5"/>
                </a:cxn>
                <a:cxn ang="T13">
                  <a:pos x="T6" y="T7"/>
                </a:cxn>
                <a:cxn ang="T14">
                  <a:pos x="T8" y="T9"/>
                </a:cxn>
              </a:cxnLst>
              <a:rect l="T15" t="T16" r="T17" b="T18"/>
              <a:pathLst>
                <a:path w="87" h="46">
                  <a:moveTo>
                    <a:pt x="85" y="24"/>
                  </a:moveTo>
                  <a:lnTo>
                    <a:pt x="87" y="46"/>
                  </a:lnTo>
                  <a:lnTo>
                    <a:pt x="0" y="38"/>
                  </a:lnTo>
                  <a:lnTo>
                    <a:pt x="79" y="0"/>
                  </a:lnTo>
                  <a:lnTo>
                    <a:pt x="85" y="24"/>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4" name="Freeform 40"/>
            <p:cNvSpPr>
              <a:spLocks/>
            </p:cNvSpPr>
            <p:nvPr/>
          </p:nvSpPr>
          <p:spPr bwMode="auto">
            <a:xfrm>
              <a:off x="5023" y="3549"/>
              <a:ext cx="94" cy="39"/>
            </a:xfrm>
            <a:custGeom>
              <a:avLst/>
              <a:gdLst>
                <a:gd name="T0" fmla="*/ 89 w 87"/>
                <a:gd name="T1" fmla="*/ 22 h 46"/>
                <a:gd name="T2" fmla="*/ 94 w 87"/>
                <a:gd name="T3" fmla="*/ 46 h 46"/>
                <a:gd name="T4" fmla="*/ 0 w 87"/>
                <a:gd name="T5" fmla="*/ 38 h 46"/>
                <a:gd name="T6" fmla="*/ 85 w 87"/>
                <a:gd name="T7" fmla="*/ 0 h 46"/>
                <a:gd name="T8" fmla="*/ 89 w 87"/>
                <a:gd name="T9" fmla="*/ 22 h 46"/>
                <a:gd name="T10" fmla="*/ 0 60000 65536"/>
                <a:gd name="T11" fmla="*/ 0 60000 65536"/>
                <a:gd name="T12" fmla="*/ 0 60000 65536"/>
                <a:gd name="T13" fmla="*/ 0 60000 65536"/>
                <a:gd name="T14" fmla="*/ 0 60000 65536"/>
                <a:gd name="T15" fmla="*/ 0 w 87"/>
                <a:gd name="T16" fmla="*/ 0 h 46"/>
                <a:gd name="T17" fmla="*/ 87 w 87"/>
                <a:gd name="T18" fmla="*/ 46 h 46"/>
              </a:gdLst>
              <a:ahLst/>
              <a:cxnLst>
                <a:cxn ang="T10">
                  <a:pos x="T0" y="T1"/>
                </a:cxn>
                <a:cxn ang="T11">
                  <a:pos x="T2" y="T3"/>
                </a:cxn>
                <a:cxn ang="T12">
                  <a:pos x="T4" y="T5"/>
                </a:cxn>
                <a:cxn ang="T13">
                  <a:pos x="T6" y="T7"/>
                </a:cxn>
                <a:cxn ang="T14">
                  <a:pos x="T8" y="T9"/>
                </a:cxn>
              </a:cxnLst>
              <a:rect l="T15" t="T16" r="T17" b="T18"/>
              <a:pathLst>
                <a:path w="87" h="46">
                  <a:moveTo>
                    <a:pt x="82" y="22"/>
                  </a:moveTo>
                  <a:lnTo>
                    <a:pt x="87" y="46"/>
                  </a:lnTo>
                  <a:lnTo>
                    <a:pt x="0" y="38"/>
                  </a:lnTo>
                  <a:lnTo>
                    <a:pt x="79" y="0"/>
                  </a:lnTo>
                  <a:lnTo>
                    <a:pt x="82" y="22"/>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5" name="Freeform 41"/>
            <p:cNvSpPr>
              <a:spLocks/>
            </p:cNvSpPr>
            <p:nvPr/>
          </p:nvSpPr>
          <p:spPr bwMode="auto">
            <a:xfrm>
              <a:off x="5117" y="2600"/>
              <a:ext cx="461" cy="977"/>
            </a:xfrm>
            <a:custGeom>
              <a:avLst/>
              <a:gdLst>
                <a:gd name="T0" fmla="*/ 461 w 426"/>
                <a:gd name="T1" fmla="*/ 0 h 973"/>
                <a:gd name="T2" fmla="*/ 458 w 426"/>
                <a:gd name="T3" fmla="*/ 145 h 973"/>
                <a:gd name="T4" fmla="*/ 439 w 426"/>
                <a:gd name="T5" fmla="*/ 282 h 973"/>
                <a:gd name="T6" fmla="*/ 416 w 426"/>
                <a:gd name="T7" fmla="*/ 414 h 973"/>
                <a:gd name="T8" fmla="*/ 381 w 426"/>
                <a:gd name="T9" fmla="*/ 537 h 973"/>
                <a:gd name="T10" fmla="*/ 335 w 426"/>
                <a:gd name="T11" fmla="*/ 650 h 973"/>
                <a:gd name="T12" fmla="*/ 282 w 426"/>
                <a:gd name="T13" fmla="*/ 751 h 973"/>
                <a:gd name="T14" fmla="*/ 220 w 426"/>
                <a:gd name="T15" fmla="*/ 834 h 973"/>
                <a:gd name="T16" fmla="*/ 152 w 426"/>
                <a:gd name="T17" fmla="*/ 899 h 973"/>
                <a:gd name="T18" fmla="*/ 81 w 426"/>
                <a:gd name="T19" fmla="*/ 946 h 973"/>
                <a:gd name="T20" fmla="*/ 0 w 426"/>
                <a:gd name="T21" fmla="*/ 973 h 9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6"/>
                <a:gd name="T34" fmla="*/ 0 h 973"/>
                <a:gd name="T35" fmla="*/ 426 w 426"/>
                <a:gd name="T36" fmla="*/ 973 h 9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6" h="973">
                  <a:moveTo>
                    <a:pt x="426" y="0"/>
                  </a:moveTo>
                  <a:lnTo>
                    <a:pt x="423" y="145"/>
                  </a:lnTo>
                  <a:lnTo>
                    <a:pt x="406" y="282"/>
                  </a:lnTo>
                  <a:lnTo>
                    <a:pt x="384" y="414"/>
                  </a:lnTo>
                  <a:lnTo>
                    <a:pt x="352" y="537"/>
                  </a:lnTo>
                  <a:lnTo>
                    <a:pt x="310" y="650"/>
                  </a:lnTo>
                  <a:lnTo>
                    <a:pt x="261" y="751"/>
                  </a:lnTo>
                  <a:lnTo>
                    <a:pt x="203" y="834"/>
                  </a:lnTo>
                  <a:lnTo>
                    <a:pt x="140" y="899"/>
                  </a:lnTo>
                  <a:lnTo>
                    <a:pt x="75" y="946"/>
                  </a:lnTo>
                  <a:lnTo>
                    <a:pt x="0" y="973"/>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6" name="Freeform 42"/>
            <p:cNvSpPr>
              <a:spLocks/>
            </p:cNvSpPr>
            <p:nvPr/>
          </p:nvSpPr>
          <p:spPr bwMode="auto">
            <a:xfrm>
              <a:off x="4891" y="2792"/>
              <a:ext cx="81" cy="142"/>
            </a:xfrm>
            <a:custGeom>
              <a:avLst/>
              <a:gdLst>
                <a:gd name="T0" fmla="*/ 81 w 74"/>
                <a:gd name="T1" fmla="*/ 142 h 142"/>
                <a:gd name="T2" fmla="*/ 81 w 74"/>
                <a:gd name="T3" fmla="*/ 121 h 142"/>
                <a:gd name="T4" fmla="*/ 78 w 74"/>
                <a:gd name="T5" fmla="*/ 99 h 142"/>
                <a:gd name="T6" fmla="*/ 76 w 74"/>
                <a:gd name="T7" fmla="*/ 77 h 142"/>
                <a:gd name="T8" fmla="*/ 66 w 74"/>
                <a:gd name="T9" fmla="*/ 57 h 142"/>
                <a:gd name="T10" fmla="*/ 57 w 74"/>
                <a:gd name="T11" fmla="*/ 41 h 142"/>
                <a:gd name="T12" fmla="*/ 48 w 74"/>
                <a:gd name="T13" fmla="*/ 27 h 142"/>
                <a:gd name="T14" fmla="*/ 36 w 74"/>
                <a:gd name="T15" fmla="*/ 16 h 142"/>
                <a:gd name="T16" fmla="*/ 24 w 74"/>
                <a:gd name="T17" fmla="*/ 5 h 142"/>
                <a:gd name="T18" fmla="*/ 12 w 74"/>
                <a:gd name="T19" fmla="*/ 0 h 142"/>
                <a:gd name="T20" fmla="*/ 0 w 74"/>
                <a:gd name="T21" fmla="*/ 0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4"/>
                <a:gd name="T34" fmla="*/ 0 h 142"/>
                <a:gd name="T35" fmla="*/ 74 w 74"/>
                <a:gd name="T36" fmla="*/ 142 h 1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4" h="142">
                  <a:moveTo>
                    <a:pt x="74" y="142"/>
                  </a:moveTo>
                  <a:lnTo>
                    <a:pt x="74" y="121"/>
                  </a:lnTo>
                  <a:lnTo>
                    <a:pt x="71" y="99"/>
                  </a:lnTo>
                  <a:lnTo>
                    <a:pt x="69" y="77"/>
                  </a:lnTo>
                  <a:lnTo>
                    <a:pt x="60" y="57"/>
                  </a:lnTo>
                  <a:lnTo>
                    <a:pt x="52" y="41"/>
                  </a:lnTo>
                  <a:lnTo>
                    <a:pt x="44" y="27"/>
                  </a:lnTo>
                  <a:lnTo>
                    <a:pt x="33" y="16"/>
                  </a:lnTo>
                  <a:lnTo>
                    <a:pt x="22" y="5"/>
                  </a:lnTo>
                  <a:lnTo>
                    <a:pt x="11" y="0"/>
                  </a:lnTo>
                  <a:lnTo>
                    <a:pt x="0"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7" name="Freeform 43"/>
            <p:cNvSpPr>
              <a:spLocks/>
            </p:cNvSpPr>
            <p:nvPr/>
          </p:nvSpPr>
          <p:spPr bwMode="auto">
            <a:xfrm>
              <a:off x="4805" y="2936"/>
              <a:ext cx="170" cy="144"/>
            </a:xfrm>
            <a:custGeom>
              <a:avLst/>
              <a:gdLst>
                <a:gd name="T0" fmla="*/ 0 w 157"/>
                <a:gd name="T1" fmla="*/ 146 h 146"/>
                <a:gd name="T2" fmla="*/ 30 w 157"/>
                <a:gd name="T3" fmla="*/ 143 h 146"/>
                <a:gd name="T4" fmla="*/ 54 w 157"/>
                <a:gd name="T5" fmla="*/ 137 h 146"/>
                <a:gd name="T6" fmla="*/ 78 w 157"/>
                <a:gd name="T7" fmla="*/ 129 h 146"/>
                <a:gd name="T8" fmla="*/ 102 w 157"/>
                <a:gd name="T9" fmla="*/ 118 h 146"/>
                <a:gd name="T10" fmla="*/ 119 w 157"/>
                <a:gd name="T11" fmla="*/ 102 h 146"/>
                <a:gd name="T12" fmla="*/ 138 w 157"/>
                <a:gd name="T13" fmla="*/ 85 h 146"/>
                <a:gd name="T14" fmla="*/ 149 w 157"/>
                <a:gd name="T15" fmla="*/ 66 h 146"/>
                <a:gd name="T16" fmla="*/ 161 w 157"/>
                <a:gd name="T17" fmla="*/ 44 h 146"/>
                <a:gd name="T18" fmla="*/ 167 w 157"/>
                <a:gd name="T19" fmla="*/ 22 h 146"/>
                <a:gd name="T20" fmla="*/ 170 w 157"/>
                <a:gd name="T21" fmla="*/ 0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7"/>
                <a:gd name="T34" fmla="*/ 0 h 146"/>
                <a:gd name="T35" fmla="*/ 157 w 157"/>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7" h="146">
                  <a:moveTo>
                    <a:pt x="0" y="146"/>
                  </a:moveTo>
                  <a:lnTo>
                    <a:pt x="28" y="143"/>
                  </a:lnTo>
                  <a:lnTo>
                    <a:pt x="50" y="137"/>
                  </a:lnTo>
                  <a:lnTo>
                    <a:pt x="72" y="129"/>
                  </a:lnTo>
                  <a:lnTo>
                    <a:pt x="94" y="118"/>
                  </a:lnTo>
                  <a:lnTo>
                    <a:pt x="110" y="102"/>
                  </a:lnTo>
                  <a:lnTo>
                    <a:pt x="127" y="85"/>
                  </a:lnTo>
                  <a:lnTo>
                    <a:pt x="138" y="66"/>
                  </a:lnTo>
                  <a:lnTo>
                    <a:pt x="149" y="44"/>
                  </a:lnTo>
                  <a:lnTo>
                    <a:pt x="154" y="22"/>
                  </a:lnTo>
                  <a:lnTo>
                    <a:pt x="157"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8" name="Freeform 44"/>
            <p:cNvSpPr>
              <a:spLocks/>
            </p:cNvSpPr>
            <p:nvPr/>
          </p:nvSpPr>
          <p:spPr bwMode="auto">
            <a:xfrm>
              <a:off x="4633" y="2797"/>
              <a:ext cx="83" cy="83"/>
            </a:xfrm>
            <a:custGeom>
              <a:avLst/>
              <a:gdLst>
                <a:gd name="T0" fmla="*/ 22 w 77"/>
                <a:gd name="T1" fmla="*/ 63 h 83"/>
                <a:gd name="T2" fmla="*/ 0 w 77"/>
                <a:gd name="T3" fmla="*/ 47 h 83"/>
                <a:gd name="T4" fmla="*/ 83 w 77"/>
                <a:gd name="T5" fmla="*/ 0 h 83"/>
                <a:gd name="T6" fmla="*/ 39 w 77"/>
                <a:gd name="T7" fmla="*/ 83 h 83"/>
                <a:gd name="T8" fmla="*/ 22 w 77"/>
                <a:gd name="T9" fmla="*/ 63 h 83"/>
                <a:gd name="T10" fmla="*/ 0 60000 65536"/>
                <a:gd name="T11" fmla="*/ 0 60000 65536"/>
                <a:gd name="T12" fmla="*/ 0 60000 65536"/>
                <a:gd name="T13" fmla="*/ 0 60000 65536"/>
                <a:gd name="T14" fmla="*/ 0 60000 65536"/>
                <a:gd name="T15" fmla="*/ 0 w 77"/>
                <a:gd name="T16" fmla="*/ 0 h 83"/>
                <a:gd name="T17" fmla="*/ 77 w 77"/>
                <a:gd name="T18" fmla="*/ 83 h 83"/>
              </a:gdLst>
              <a:ahLst/>
              <a:cxnLst>
                <a:cxn ang="T10">
                  <a:pos x="T0" y="T1"/>
                </a:cxn>
                <a:cxn ang="T11">
                  <a:pos x="T2" y="T3"/>
                </a:cxn>
                <a:cxn ang="T12">
                  <a:pos x="T4" y="T5"/>
                </a:cxn>
                <a:cxn ang="T13">
                  <a:pos x="T6" y="T7"/>
                </a:cxn>
                <a:cxn ang="T14">
                  <a:pos x="T8" y="T9"/>
                </a:cxn>
              </a:cxnLst>
              <a:rect l="T15" t="T16" r="T17" b="T18"/>
              <a:pathLst>
                <a:path w="77" h="83">
                  <a:moveTo>
                    <a:pt x="20" y="63"/>
                  </a:moveTo>
                  <a:lnTo>
                    <a:pt x="0" y="47"/>
                  </a:lnTo>
                  <a:lnTo>
                    <a:pt x="77" y="0"/>
                  </a:lnTo>
                  <a:lnTo>
                    <a:pt x="36" y="83"/>
                  </a:lnTo>
                  <a:lnTo>
                    <a:pt x="20" y="63"/>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9" name="Freeform 45"/>
            <p:cNvSpPr>
              <a:spLocks/>
            </p:cNvSpPr>
            <p:nvPr/>
          </p:nvSpPr>
          <p:spPr bwMode="auto">
            <a:xfrm>
              <a:off x="4633" y="2797"/>
              <a:ext cx="83" cy="83"/>
            </a:xfrm>
            <a:custGeom>
              <a:avLst/>
              <a:gdLst>
                <a:gd name="T0" fmla="*/ 18 w 77"/>
                <a:gd name="T1" fmla="*/ 63 h 83"/>
                <a:gd name="T2" fmla="*/ 0 w 77"/>
                <a:gd name="T3" fmla="*/ 47 h 83"/>
                <a:gd name="T4" fmla="*/ 83 w 77"/>
                <a:gd name="T5" fmla="*/ 0 h 83"/>
                <a:gd name="T6" fmla="*/ 39 w 77"/>
                <a:gd name="T7" fmla="*/ 83 h 83"/>
                <a:gd name="T8" fmla="*/ 18 w 77"/>
                <a:gd name="T9" fmla="*/ 63 h 83"/>
                <a:gd name="T10" fmla="*/ 0 60000 65536"/>
                <a:gd name="T11" fmla="*/ 0 60000 65536"/>
                <a:gd name="T12" fmla="*/ 0 60000 65536"/>
                <a:gd name="T13" fmla="*/ 0 60000 65536"/>
                <a:gd name="T14" fmla="*/ 0 60000 65536"/>
                <a:gd name="T15" fmla="*/ 0 w 77"/>
                <a:gd name="T16" fmla="*/ 0 h 83"/>
                <a:gd name="T17" fmla="*/ 77 w 77"/>
                <a:gd name="T18" fmla="*/ 83 h 83"/>
              </a:gdLst>
              <a:ahLst/>
              <a:cxnLst>
                <a:cxn ang="T10">
                  <a:pos x="T0" y="T1"/>
                </a:cxn>
                <a:cxn ang="T11">
                  <a:pos x="T2" y="T3"/>
                </a:cxn>
                <a:cxn ang="T12">
                  <a:pos x="T4" y="T5"/>
                </a:cxn>
                <a:cxn ang="T13">
                  <a:pos x="T6" y="T7"/>
                </a:cxn>
                <a:cxn ang="T14">
                  <a:pos x="T8" y="T9"/>
                </a:cxn>
              </a:cxnLst>
              <a:rect l="T15" t="T16" r="T17" b="T18"/>
              <a:pathLst>
                <a:path w="77" h="83">
                  <a:moveTo>
                    <a:pt x="17" y="63"/>
                  </a:moveTo>
                  <a:lnTo>
                    <a:pt x="0" y="47"/>
                  </a:lnTo>
                  <a:lnTo>
                    <a:pt x="77" y="0"/>
                  </a:lnTo>
                  <a:lnTo>
                    <a:pt x="36" y="83"/>
                  </a:lnTo>
                  <a:lnTo>
                    <a:pt x="17" y="63"/>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70" name="Freeform 46"/>
            <p:cNvSpPr>
              <a:spLocks/>
            </p:cNvSpPr>
            <p:nvPr/>
          </p:nvSpPr>
          <p:spPr bwMode="auto">
            <a:xfrm>
              <a:off x="4639" y="2863"/>
              <a:ext cx="13" cy="71"/>
            </a:xfrm>
            <a:custGeom>
              <a:avLst/>
              <a:gdLst>
                <a:gd name="T0" fmla="*/ 0 w 11"/>
                <a:gd name="T1" fmla="*/ 71 h 71"/>
                <a:gd name="T2" fmla="*/ 0 w 11"/>
                <a:gd name="T3" fmla="*/ 66 h 71"/>
                <a:gd name="T4" fmla="*/ 0 w 11"/>
                <a:gd name="T5" fmla="*/ 58 h 71"/>
                <a:gd name="T6" fmla="*/ 0 w 11"/>
                <a:gd name="T7" fmla="*/ 50 h 71"/>
                <a:gd name="T8" fmla="*/ 0 w 11"/>
                <a:gd name="T9" fmla="*/ 41 h 71"/>
                <a:gd name="T10" fmla="*/ 0 w 11"/>
                <a:gd name="T11" fmla="*/ 33 h 71"/>
                <a:gd name="T12" fmla="*/ 0 w 11"/>
                <a:gd name="T13" fmla="*/ 25 h 71"/>
                <a:gd name="T14" fmla="*/ 3 w 11"/>
                <a:gd name="T15" fmla="*/ 19 h 71"/>
                <a:gd name="T16" fmla="*/ 3 w 11"/>
                <a:gd name="T17" fmla="*/ 11 h 71"/>
                <a:gd name="T18" fmla="*/ 5 w 11"/>
                <a:gd name="T19" fmla="*/ 6 h 71"/>
                <a:gd name="T20" fmla="*/ 12 w 11"/>
                <a:gd name="T21" fmla="*/ 0 h 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71"/>
                <a:gd name="T35" fmla="*/ 11 w 11"/>
                <a:gd name="T36" fmla="*/ 71 h 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71">
                  <a:moveTo>
                    <a:pt x="0" y="71"/>
                  </a:moveTo>
                  <a:lnTo>
                    <a:pt x="0" y="66"/>
                  </a:lnTo>
                  <a:lnTo>
                    <a:pt x="0" y="58"/>
                  </a:lnTo>
                  <a:lnTo>
                    <a:pt x="0" y="50"/>
                  </a:lnTo>
                  <a:lnTo>
                    <a:pt x="0" y="41"/>
                  </a:lnTo>
                  <a:lnTo>
                    <a:pt x="0" y="33"/>
                  </a:lnTo>
                  <a:lnTo>
                    <a:pt x="0" y="25"/>
                  </a:lnTo>
                  <a:lnTo>
                    <a:pt x="3" y="19"/>
                  </a:lnTo>
                  <a:lnTo>
                    <a:pt x="3" y="11"/>
                  </a:lnTo>
                  <a:lnTo>
                    <a:pt x="5" y="6"/>
                  </a:lnTo>
                  <a:lnTo>
                    <a:pt x="11"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71" name="Freeform 47"/>
            <p:cNvSpPr>
              <a:spLocks/>
            </p:cNvSpPr>
            <p:nvPr/>
          </p:nvSpPr>
          <p:spPr bwMode="auto">
            <a:xfrm>
              <a:off x="4639" y="2936"/>
              <a:ext cx="170" cy="144"/>
            </a:xfrm>
            <a:custGeom>
              <a:avLst/>
              <a:gdLst>
                <a:gd name="T0" fmla="*/ 0 w 153"/>
                <a:gd name="T1" fmla="*/ 0 h 146"/>
                <a:gd name="T2" fmla="*/ 3 w 153"/>
                <a:gd name="T3" fmla="*/ 22 h 146"/>
                <a:gd name="T4" fmla="*/ 9 w 153"/>
                <a:gd name="T5" fmla="*/ 44 h 146"/>
                <a:gd name="T6" fmla="*/ 17 w 153"/>
                <a:gd name="T7" fmla="*/ 66 h 146"/>
                <a:gd name="T8" fmla="*/ 33 w 153"/>
                <a:gd name="T9" fmla="*/ 85 h 146"/>
                <a:gd name="T10" fmla="*/ 50 w 153"/>
                <a:gd name="T11" fmla="*/ 102 h 146"/>
                <a:gd name="T12" fmla="*/ 68 w 153"/>
                <a:gd name="T13" fmla="*/ 118 h 146"/>
                <a:gd name="T14" fmla="*/ 92 w 153"/>
                <a:gd name="T15" fmla="*/ 129 h 146"/>
                <a:gd name="T16" fmla="*/ 116 w 153"/>
                <a:gd name="T17" fmla="*/ 137 h 146"/>
                <a:gd name="T18" fmla="*/ 140 w 153"/>
                <a:gd name="T19" fmla="*/ 143 h 146"/>
                <a:gd name="T20" fmla="*/ 166 w 153"/>
                <a:gd name="T21" fmla="*/ 146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3"/>
                <a:gd name="T34" fmla="*/ 0 h 146"/>
                <a:gd name="T35" fmla="*/ 153 w 153"/>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3" h="146">
                  <a:moveTo>
                    <a:pt x="0" y="0"/>
                  </a:moveTo>
                  <a:lnTo>
                    <a:pt x="3" y="22"/>
                  </a:lnTo>
                  <a:lnTo>
                    <a:pt x="8" y="44"/>
                  </a:lnTo>
                  <a:lnTo>
                    <a:pt x="16" y="66"/>
                  </a:lnTo>
                  <a:lnTo>
                    <a:pt x="30" y="85"/>
                  </a:lnTo>
                  <a:lnTo>
                    <a:pt x="46" y="102"/>
                  </a:lnTo>
                  <a:lnTo>
                    <a:pt x="63" y="118"/>
                  </a:lnTo>
                  <a:lnTo>
                    <a:pt x="85" y="129"/>
                  </a:lnTo>
                  <a:lnTo>
                    <a:pt x="107" y="137"/>
                  </a:lnTo>
                  <a:lnTo>
                    <a:pt x="129" y="143"/>
                  </a:lnTo>
                  <a:lnTo>
                    <a:pt x="153" y="146"/>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72" name="Freeform 49"/>
            <p:cNvSpPr>
              <a:spLocks/>
            </p:cNvSpPr>
            <p:nvPr/>
          </p:nvSpPr>
          <p:spPr bwMode="auto">
            <a:xfrm>
              <a:off x="4481" y="1670"/>
              <a:ext cx="92" cy="47"/>
            </a:xfrm>
            <a:custGeom>
              <a:avLst/>
              <a:gdLst>
                <a:gd name="T0" fmla="*/ 6 w 88"/>
                <a:gd name="T1" fmla="*/ 22 h 47"/>
                <a:gd name="T2" fmla="*/ 0 w 88"/>
                <a:gd name="T3" fmla="*/ 0 h 47"/>
                <a:gd name="T4" fmla="*/ 95 w 88"/>
                <a:gd name="T5" fmla="*/ 9 h 47"/>
                <a:gd name="T6" fmla="*/ 10 w 88"/>
                <a:gd name="T7" fmla="*/ 47 h 47"/>
                <a:gd name="T8" fmla="*/ 6 w 88"/>
                <a:gd name="T9" fmla="*/ 22 h 47"/>
                <a:gd name="T10" fmla="*/ 0 60000 65536"/>
                <a:gd name="T11" fmla="*/ 0 60000 65536"/>
                <a:gd name="T12" fmla="*/ 0 60000 65536"/>
                <a:gd name="T13" fmla="*/ 0 60000 65536"/>
                <a:gd name="T14" fmla="*/ 0 60000 65536"/>
                <a:gd name="T15" fmla="*/ 0 w 88"/>
                <a:gd name="T16" fmla="*/ 0 h 47"/>
                <a:gd name="T17" fmla="*/ 88 w 88"/>
                <a:gd name="T18" fmla="*/ 47 h 47"/>
              </a:gdLst>
              <a:ahLst/>
              <a:cxnLst>
                <a:cxn ang="T10">
                  <a:pos x="T0" y="T1"/>
                </a:cxn>
                <a:cxn ang="T11">
                  <a:pos x="T2" y="T3"/>
                </a:cxn>
                <a:cxn ang="T12">
                  <a:pos x="T4" y="T5"/>
                </a:cxn>
                <a:cxn ang="T13">
                  <a:pos x="T6" y="T7"/>
                </a:cxn>
                <a:cxn ang="T14">
                  <a:pos x="T8" y="T9"/>
                </a:cxn>
              </a:cxnLst>
              <a:rect l="T15" t="T16" r="T17" b="T18"/>
              <a:pathLst>
                <a:path w="88" h="47">
                  <a:moveTo>
                    <a:pt x="6" y="22"/>
                  </a:moveTo>
                  <a:lnTo>
                    <a:pt x="0" y="0"/>
                  </a:lnTo>
                  <a:lnTo>
                    <a:pt x="88" y="9"/>
                  </a:lnTo>
                  <a:lnTo>
                    <a:pt x="9" y="47"/>
                  </a:lnTo>
                  <a:lnTo>
                    <a:pt x="6" y="22"/>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73" name="Freeform 50"/>
            <p:cNvSpPr>
              <a:spLocks/>
            </p:cNvSpPr>
            <p:nvPr/>
          </p:nvSpPr>
          <p:spPr bwMode="auto">
            <a:xfrm>
              <a:off x="4481" y="1670"/>
              <a:ext cx="92" cy="47"/>
            </a:xfrm>
            <a:custGeom>
              <a:avLst/>
              <a:gdLst>
                <a:gd name="T0" fmla="*/ 3 w 88"/>
                <a:gd name="T1" fmla="*/ 22 h 47"/>
                <a:gd name="T2" fmla="*/ 0 w 88"/>
                <a:gd name="T3" fmla="*/ 0 h 47"/>
                <a:gd name="T4" fmla="*/ 95 w 88"/>
                <a:gd name="T5" fmla="*/ 9 h 47"/>
                <a:gd name="T6" fmla="*/ 10 w 88"/>
                <a:gd name="T7" fmla="*/ 47 h 47"/>
                <a:gd name="T8" fmla="*/ 3 w 88"/>
                <a:gd name="T9" fmla="*/ 22 h 47"/>
                <a:gd name="T10" fmla="*/ 0 60000 65536"/>
                <a:gd name="T11" fmla="*/ 0 60000 65536"/>
                <a:gd name="T12" fmla="*/ 0 60000 65536"/>
                <a:gd name="T13" fmla="*/ 0 60000 65536"/>
                <a:gd name="T14" fmla="*/ 0 60000 65536"/>
                <a:gd name="T15" fmla="*/ 0 w 88"/>
                <a:gd name="T16" fmla="*/ 0 h 47"/>
                <a:gd name="T17" fmla="*/ 88 w 88"/>
                <a:gd name="T18" fmla="*/ 47 h 47"/>
              </a:gdLst>
              <a:ahLst/>
              <a:cxnLst>
                <a:cxn ang="T10">
                  <a:pos x="T0" y="T1"/>
                </a:cxn>
                <a:cxn ang="T11">
                  <a:pos x="T2" y="T3"/>
                </a:cxn>
                <a:cxn ang="T12">
                  <a:pos x="T4" y="T5"/>
                </a:cxn>
                <a:cxn ang="T13">
                  <a:pos x="T6" y="T7"/>
                </a:cxn>
                <a:cxn ang="T14">
                  <a:pos x="T8" y="T9"/>
                </a:cxn>
              </a:cxnLst>
              <a:rect l="T15" t="T16" r="T17" b="T18"/>
              <a:pathLst>
                <a:path w="88" h="47">
                  <a:moveTo>
                    <a:pt x="3" y="22"/>
                  </a:moveTo>
                  <a:lnTo>
                    <a:pt x="0" y="0"/>
                  </a:lnTo>
                  <a:lnTo>
                    <a:pt x="88" y="9"/>
                  </a:lnTo>
                  <a:lnTo>
                    <a:pt x="9" y="47"/>
                  </a:lnTo>
                  <a:lnTo>
                    <a:pt x="3" y="22"/>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74" name="Freeform 51"/>
            <p:cNvSpPr>
              <a:spLocks/>
            </p:cNvSpPr>
            <p:nvPr/>
          </p:nvSpPr>
          <p:spPr bwMode="auto">
            <a:xfrm>
              <a:off x="4032" y="1695"/>
              <a:ext cx="440" cy="902"/>
            </a:xfrm>
            <a:custGeom>
              <a:avLst/>
              <a:gdLst>
                <a:gd name="T0" fmla="*/ 0 w 406"/>
                <a:gd name="T1" fmla="*/ 905 h 905"/>
                <a:gd name="T2" fmla="*/ 9 w 406"/>
                <a:gd name="T3" fmla="*/ 773 h 905"/>
                <a:gd name="T4" fmla="*/ 24 w 406"/>
                <a:gd name="T5" fmla="*/ 645 h 905"/>
                <a:gd name="T6" fmla="*/ 48 w 406"/>
                <a:gd name="T7" fmla="*/ 521 h 905"/>
                <a:gd name="T8" fmla="*/ 80 w 406"/>
                <a:gd name="T9" fmla="*/ 406 h 905"/>
                <a:gd name="T10" fmla="*/ 122 w 406"/>
                <a:gd name="T11" fmla="*/ 302 h 905"/>
                <a:gd name="T12" fmla="*/ 172 w 406"/>
                <a:gd name="T13" fmla="*/ 209 h 905"/>
                <a:gd name="T14" fmla="*/ 229 w 406"/>
                <a:gd name="T15" fmla="*/ 129 h 905"/>
                <a:gd name="T16" fmla="*/ 295 w 406"/>
                <a:gd name="T17" fmla="*/ 66 h 905"/>
                <a:gd name="T18" fmla="*/ 363 w 406"/>
                <a:gd name="T19" fmla="*/ 22 h 905"/>
                <a:gd name="T20" fmla="*/ 440 w 406"/>
                <a:gd name="T21" fmla="*/ 0 h 9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6"/>
                <a:gd name="T34" fmla="*/ 0 h 905"/>
                <a:gd name="T35" fmla="*/ 406 w 406"/>
                <a:gd name="T36" fmla="*/ 905 h 9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6" h="905">
                  <a:moveTo>
                    <a:pt x="0" y="905"/>
                  </a:moveTo>
                  <a:lnTo>
                    <a:pt x="8" y="773"/>
                  </a:lnTo>
                  <a:lnTo>
                    <a:pt x="22" y="645"/>
                  </a:lnTo>
                  <a:lnTo>
                    <a:pt x="44" y="521"/>
                  </a:lnTo>
                  <a:lnTo>
                    <a:pt x="74" y="406"/>
                  </a:lnTo>
                  <a:lnTo>
                    <a:pt x="113" y="302"/>
                  </a:lnTo>
                  <a:lnTo>
                    <a:pt x="159" y="209"/>
                  </a:lnTo>
                  <a:lnTo>
                    <a:pt x="211" y="129"/>
                  </a:lnTo>
                  <a:lnTo>
                    <a:pt x="272" y="66"/>
                  </a:lnTo>
                  <a:lnTo>
                    <a:pt x="335" y="22"/>
                  </a:lnTo>
                  <a:lnTo>
                    <a:pt x="406"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75" name="Rectangle 54"/>
            <p:cNvSpPr>
              <a:spLocks noChangeArrowheads="1"/>
            </p:cNvSpPr>
            <p:nvPr/>
          </p:nvSpPr>
          <p:spPr bwMode="auto">
            <a:xfrm>
              <a:off x="4945" y="2218"/>
              <a:ext cx="823" cy="131"/>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dirty="0"/>
                <a:t>Replace/</a:t>
              </a:r>
              <a:r>
                <a:rPr lang="en-US" altLang="zh-CN" sz="1292" b="0" dirty="0" err="1">
                  <a:solidFill>
                    <a:schemeClr val="hlink"/>
                  </a:solidFill>
                </a:rPr>
                <a:t>BusWB</a:t>
              </a:r>
              <a:endParaRPr lang="en-US" altLang="zh-CN" sz="1292" b="0" dirty="0">
                <a:solidFill>
                  <a:schemeClr val="hlink"/>
                </a:solidFill>
              </a:endParaRPr>
            </a:p>
          </p:txBody>
        </p:sp>
        <p:sp>
          <p:nvSpPr>
            <p:cNvPr id="22576" name="Freeform 56"/>
            <p:cNvSpPr>
              <a:spLocks/>
            </p:cNvSpPr>
            <p:nvPr/>
          </p:nvSpPr>
          <p:spPr bwMode="auto">
            <a:xfrm>
              <a:off x="5007" y="2755"/>
              <a:ext cx="509" cy="117"/>
            </a:xfrm>
            <a:custGeom>
              <a:avLst/>
              <a:gdLst>
                <a:gd name="T0" fmla="*/ 0 w 469"/>
                <a:gd name="T1" fmla="*/ 0 h 115"/>
                <a:gd name="T2" fmla="*/ 509 w 469"/>
                <a:gd name="T3" fmla="*/ 0 h 115"/>
                <a:gd name="T4" fmla="*/ 509 w 469"/>
                <a:gd name="T5" fmla="*/ 115 h 115"/>
                <a:gd name="T6" fmla="*/ 3 w 469"/>
                <a:gd name="T7" fmla="*/ 115 h 115"/>
                <a:gd name="T8" fmla="*/ 3 w 469"/>
                <a:gd name="T9" fmla="*/ 0 h 115"/>
                <a:gd name="T10" fmla="*/ 0 60000 65536"/>
                <a:gd name="T11" fmla="*/ 0 60000 65536"/>
                <a:gd name="T12" fmla="*/ 0 60000 65536"/>
                <a:gd name="T13" fmla="*/ 0 60000 65536"/>
                <a:gd name="T14" fmla="*/ 0 60000 65536"/>
                <a:gd name="T15" fmla="*/ 0 w 469"/>
                <a:gd name="T16" fmla="*/ 0 h 115"/>
                <a:gd name="T17" fmla="*/ 469 w 469"/>
                <a:gd name="T18" fmla="*/ 115 h 115"/>
              </a:gdLst>
              <a:ahLst/>
              <a:cxnLst>
                <a:cxn ang="T10">
                  <a:pos x="T0" y="T1"/>
                </a:cxn>
                <a:cxn ang="T11">
                  <a:pos x="T2" y="T3"/>
                </a:cxn>
                <a:cxn ang="T12">
                  <a:pos x="T4" y="T5"/>
                </a:cxn>
                <a:cxn ang="T13">
                  <a:pos x="T6" y="T7"/>
                </a:cxn>
                <a:cxn ang="T14">
                  <a:pos x="T8" y="T9"/>
                </a:cxn>
              </a:cxnLst>
              <a:rect l="T15" t="T16" r="T17" b="T18"/>
              <a:pathLst>
                <a:path w="469" h="115">
                  <a:moveTo>
                    <a:pt x="0" y="0"/>
                  </a:moveTo>
                  <a:lnTo>
                    <a:pt x="469" y="0"/>
                  </a:lnTo>
                  <a:lnTo>
                    <a:pt x="469" y="115"/>
                  </a:lnTo>
                  <a:lnTo>
                    <a:pt x="3" y="115"/>
                  </a:lnTo>
                  <a:lnTo>
                    <a:pt x="3" y="0"/>
                  </a:lnTo>
                </a:path>
              </a:pathLst>
            </a:custGeom>
            <a:noFill/>
            <a:ln w="25400">
              <a:solidFill>
                <a:srgbClr val="FFFFFF"/>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77" name="Rectangle 60"/>
            <p:cNvSpPr>
              <a:spLocks noChangeArrowheads="1"/>
            </p:cNvSpPr>
            <p:nvPr/>
          </p:nvSpPr>
          <p:spPr bwMode="auto">
            <a:xfrm>
              <a:off x="4417" y="2054"/>
              <a:ext cx="509" cy="155"/>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dirty="0" err="1"/>
                <a:t>PrWr</a:t>
              </a:r>
              <a:r>
                <a:rPr lang="en-US" altLang="zh-CN" sz="1292" b="0" dirty="0"/>
                <a:t>/</a:t>
              </a:r>
              <a:r>
                <a:rPr lang="en-US" altLang="zh-CN" sz="1477" b="0" dirty="0"/>
                <a:t>—</a:t>
              </a:r>
            </a:p>
          </p:txBody>
        </p:sp>
        <p:sp>
          <p:nvSpPr>
            <p:cNvPr id="22578" name="Rectangle 63"/>
            <p:cNvSpPr>
              <a:spLocks noChangeArrowheads="1"/>
            </p:cNvSpPr>
            <p:nvPr/>
          </p:nvSpPr>
          <p:spPr bwMode="auto">
            <a:xfrm>
              <a:off x="4322" y="3226"/>
              <a:ext cx="628" cy="136"/>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t>PrRd</a:t>
              </a:r>
              <a:r>
                <a:rPr lang="en-US" altLang="zh-CN" sz="1292" b="0">
                  <a:solidFill>
                    <a:srgbClr val="000000"/>
                  </a:solidFill>
                </a:rPr>
                <a:t>/</a:t>
              </a:r>
              <a:r>
                <a:rPr lang="en-US" altLang="zh-CN" sz="1292" b="0">
                  <a:solidFill>
                    <a:schemeClr val="hlink"/>
                  </a:solidFill>
                </a:rPr>
                <a:t>BusRd</a:t>
              </a:r>
              <a:endParaRPr lang="en-US" altLang="zh-CN" sz="1292">
                <a:solidFill>
                  <a:schemeClr val="hlink"/>
                </a:solidFill>
              </a:endParaRPr>
            </a:p>
          </p:txBody>
        </p:sp>
        <p:sp>
          <p:nvSpPr>
            <p:cNvPr id="22579" name="Rectangle 64"/>
            <p:cNvSpPr>
              <a:spLocks noChangeArrowheads="1"/>
            </p:cNvSpPr>
            <p:nvPr/>
          </p:nvSpPr>
          <p:spPr bwMode="auto">
            <a:xfrm>
              <a:off x="4999" y="2765"/>
              <a:ext cx="479" cy="116"/>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Replace/—</a:t>
              </a:r>
            </a:p>
          </p:txBody>
        </p:sp>
        <p:sp>
          <p:nvSpPr>
            <p:cNvPr id="22580" name="Freeform 48"/>
            <p:cNvSpPr>
              <a:spLocks/>
            </p:cNvSpPr>
            <p:nvPr/>
          </p:nvSpPr>
          <p:spPr bwMode="auto">
            <a:xfrm>
              <a:off x="4032" y="2592"/>
              <a:ext cx="541" cy="951"/>
            </a:xfrm>
            <a:custGeom>
              <a:avLst/>
              <a:gdLst>
                <a:gd name="T0" fmla="*/ 0 w 499"/>
                <a:gd name="T1" fmla="*/ 0 h 951"/>
                <a:gd name="T2" fmla="*/ 5 w 499"/>
                <a:gd name="T3" fmla="*/ 153 h 951"/>
                <a:gd name="T4" fmla="*/ 27 w 499"/>
                <a:gd name="T5" fmla="*/ 299 h 951"/>
                <a:gd name="T6" fmla="*/ 60 w 499"/>
                <a:gd name="T7" fmla="*/ 436 h 951"/>
                <a:gd name="T8" fmla="*/ 104 w 499"/>
                <a:gd name="T9" fmla="*/ 562 h 951"/>
                <a:gd name="T10" fmla="*/ 157 w 499"/>
                <a:gd name="T11" fmla="*/ 671 h 951"/>
                <a:gd name="T12" fmla="*/ 220 w 499"/>
                <a:gd name="T13" fmla="*/ 767 h 951"/>
                <a:gd name="T14" fmla="*/ 292 w 499"/>
                <a:gd name="T15" fmla="*/ 844 h 951"/>
                <a:gd name="T16" fmla="*/ 372 w 499"/>
                <a:gd name="T17" fmla="*/ 902 h 951"/>
                <a:gd name="T18" fmla="*/ 455 w 499"/>
                <a:gd name="T19" fmla="*/ 940 h 951"/>
                <a:gd name="T20" fmla="*/ 541 w 499"/>
                <a:gd name="T21" fmla="*/ 951 h 9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9"/>
                <a:gd name="T34" fmla="*/ 0 h 951"/>
                <a:gd name="T35" fmla="*/ 499 w 499"/>
                <a:gd name="T36" fmla="*/ 951 h 9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9" h="951">
                  <a:moveTo>
                    <a:pt x="0" y="0"/>
                  </a:moveTo>
                  <a:lnTo>
                    <a:pt x="5" y="153"/>
                  </a:lnTo>
                  <a:lnTo>
                    <a:pt x="25" y="299"/>
                  </a:lnTo>
                  <a:lnTo>
                    <a:pt x="55" y="436"/>
                  </a:lnTo>
                  <a:lnTo>
                    <a:pt x="96" y="562"/>
                  </a:lnTo>
                  <a:lnTo>
                    <a:pt x="145" y="671"/>
                  </a:lnTo>
                  <a:lnTo>
                    <a:pt x="203" y="767"/>
                  </a:lnTo>
                  <a:lnTo>
                    <a:pt x="269" y="844"/>
                  </a:lnTo>
                  <a:lnTo>
                    <a:pt x="343" y="902"/>
                  </a:lnTo>
                  <a:lnTo>
                    <a:pt x="420" y="940"/>
                  </a:lnTo>
                  <a:lnTo>
                    <a:pt x="499" y="951"/>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81" name="Rectangle 13"/>
            <p:cNvSpPr>
              <a:spLocks noChangeArrowheads="1"/>
            </p:cNvSpPr>
            <p:nvPr/>
          </p:nvSpPr>
          <p:spPr bwMode="auto">
            <a:xfrm>
              <a:off x="3744" y="2496"/>
              <a:ext cx="673" cy="136"/>
            </a:xfrm>
            <a:prstGeom prst="rect">
              <a:avLst/>
            </a:prstGeom>
            <a:solidFill>
              <a:schemeClr val="bg1"/>
            </a:solid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dirty="0" err="1"/>
                <a:t>PrWr</a:t>
              </a:r>
              <a:r>
                <a:rPr lang="en-US" altLang="zh-CN" sz="1292" b="0" dirty="0"/>
                <a:t>/</a:t>
              </a:r>
              <a:r>
                <a:rPr lang="en-US" altLang="zh-CN" sz="1292" b="0" dirty="0" err="1">
                  <a:solidFill>
                    <a:schemeClr val="hlink"/>
                  </a:solidFill>
                </a:rPr>
                <a:t>BusRd</a:t>
              </a:r>
              <a:endParaRPr lang="en-US" altLang="zh-CN" sz="1292" dirty="0"/>
            </a:p>
          </p:txBody>
        </p:sp>
        <p:sp>
          <p:nvSpPr>
            <p:cNvPr id="22582" name="Rectangle 11"/>
            <p:cNvSpPr>
              <a:spLocks noChangeArrowheads="1"/>
            </p:cNvSpPr>
            <p:nvPr/>
          </p:nvSpPr>
          <p:spPr bwMode="auto">
            <a:xfrm>
              <a:off x="4752" y="3024"/>
              <a:ext cx="401" cy="13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t>PrRd/—</a:t>
              </a:r>
              <a:endParaRPr lang="en-US" altLang="zh-CN" sz="1292"/>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r>
              <a:rPr lang="en-US" altLang="zh-CN" dirty="0" smtClean="0"/>
              <a:t>MSI Write-Back Invalidate Protocol</a:t>
            </a:r>
          </a:p>
        </p:txBody>
      </p:sp>
      <p:sp>
        <p:nvSpPr>
          <p:cNvPr id="23556" name="Rectangle 3"/>
          <p:cNvSpPr>
            <a:spLocks noGrp="1" noChangeArrowheads="1"/>
          </p:cNvSpPr>
          <p:nvPr>
            <p:ph type="body" idx="1"/>
          </p:nvPr>
        </p:nvSpPr>
        <p:spPr>
          <a:xfrm>
            <a:off x="361950" y="1096507"/>
            <a:ext cx="5619750" cy="5051833"/>
          </a:xfrm>
        </p:spPr>
        <p:txBody>
          <a:bodyPr>
            <a:normAutofit fontScale="62500" lnSpcReduction="20000"/>
          </a:bodyPr>
          <a:lstStyle/>
          <a:p>
            <a:pPr>
              <a:lnSpc>
                <a:spcPct val="120000"/>
              </a:lnSpc>
            </a:pPr>
            <a:r>
              <a:rPr lang="en-US" altLang="zh-CN" dirty="0" smtClean="0"/>
              <a:t>3 states:</a:t>
            </a:r>
          </a:p>
          <a:p>
            <a:pPr lvl="1">
              <a:lnSpc>
                <a:spcPct val="120000"/>
              </a:lnSpc>
            </a:pPr>
            <a:r>
              <a:rPr lang="en-US" altLang="zh-CN" dirty="0" smtClean="0"/>
              <a:t>Modified: </a:t>
            </a:r>
            <a:r>
              <a:rPr lang="zh-CN" altLang="en-US" dirty="0" smtClean="0"/>
              <a:t>仅该</a:t>
            </a:r>
            <a:r>
              <a:rPr lang="en-US" altLang="zh-CN" dirty="0" smtClean="0"/>
              <a:t>cache</a:t>
            </a:r>
            <a:r>
              <a:rPr lang="zh-CN" altLang="en-US" dirty="0" smtClean="0"/>
              <a:t>拥有修改过的、有效的该块</a:t>
            </a:r>
            <a:r>
              <a:rPr lang="en-US" altLang="zh-CN" dirty="0" smtClean="0"/>
              <a:t>copy</a:t>
            </a:r>
          </a:p>
          <a:p>
            <a:pPr lvl="1">
              <a:lnSpc>
                <a:spcPct val="120000"/>
              </a:lnSpc>
            </a:pPr>
            <a:r>
              <a:rPr lang="en-US" altLang="zh-CN" dirty="0" smtClean="0"/>
              <a:t>Shared: </a:t>
            </a:r>
            <a:r>
              <a:rPr lang="zh-CN" altLang="en-US" dirty="0" smtClean="0"/>
              <a:t>该块是干净块，其他</a:t>
            </a:r>
            <a:r>
              <a:rPr lang="en-US" altLang="zh-CN" dirty="0" smtClean="0"/>
              <a:t>cache</a:t>
            </a:r>
            <a:r>
              <a:rPr lang="zh-CN" altLang="en-US" dirty="0" smtClean="0"/>
              <a:t>中也可能含有该块，存储器中的内容是最新的</a:t>
            </a:r>
            <a:endParaRPr lang="en-US" altLang="zh-CN" dirty="0" smtClean="0"/>
          </a:p>
          <a:p>
            <a:pPr lvl="1">
              <a:lnSpc>
                <a:spcPct val="120000"/>
              </a:lnSpc>
            </a:pPr>
            <a:r>
              <a:rPr lang="en-US" altLang="zh-CN" dirty="0" smtClean="0"/>
              <a:t>Invalid: </a:t>
            </a:r>
            <a:r>
              <a:rPr lang="zh-CN" altLang="en-US" dirty="0" smtClean="0"/>
              <a:t>该块是无效块（</a:t>
            </a:r>
            <a:r>
              <a:rPr lang="en-US" altLang="zh-CN" dirty="0" smtClean="0"/>
              <a:t>invalid</a:t>
            </a:r>
            <a:r>
              <a:rPr lang="zh-CN" altLang="en-US" dirty="0" smtClean="0"/>
              <a:t>）</a:t>
            </a:r>
            <a:endParaRPr lang="en-US" altLang="zh-CN" dirty="0" smtClean="0"/>
          </a:p>
          <a:p>
            <a:pPr>
              <a:lnSpc>
                <a:spcPct val="120000"/>
              </a:lnSpc>
            </a:pPr>
            <a:r>
              <a:rPr lang="en-US" altLang="zh-CN" dirty="0" smtClean="0"/>
              <a:t>4 bus transactions: </a:t>
            </a:r>
          </a:p>
          <a:p>
            <a:pPr lvl="1">
              <a:lnSpc>
                <a:spcPct val="120000"/>
              </a:lnSpc>
            </a:pPr>
            <a:r>
              <a:rPr lang="en-US" altLang="zh-CN" dirty="0" smtClean="0"/>
              <a:t>Bus Read: </a:t>
            </a:r>
            <a:r>
              <a:rPr lang="zh-CN" altLang="en-US" dirty="0" smtClean="0"/>
              <a:t>读失效时产生</a:t>
            </a:r>
            <a:r>
              <a:rPr lang="en-US" altLang="zh-CN" dirty="0" err="1" smtClean="0"/>
              <a:t>BusRd</a:t>
            </a:r>
            <a:r>
              <a:rPr lang="zh-CN" altLang="en-US" dirty="0" smtClean="0"/>
              <a:t>总线事务</a:t>
            </a:r>
            <a:endParaRPr lang="en-US" altLang="zh-CN" dirty="0" smtClean="0"/>
          </a:p>
          <a:p>
            <a:pPr lvl="1">
              <a:lnSpc>
                <a:spcPct val="120000"/>
              </a:lnSpc>
            </a:pPr>
            <a:r>
              <a:rPr lang="en-US" altLang="zh-CN" dirty="0" smtClean="0"/>
              <a:t>Bus Read Exclusive</a:t>
            </a:r>
            <a:r>
              <a:rPr lang="zh-CN" altLang="en-US" dirty="0" smtClean="0"/>
              <a:t>（总线排他读）</a:t>
            </a:r>
            <a:r>
              <a:rPr lang="en-US" altLang="zh-CN" dirty="0" smtClean="0"/>
              <a:t>: </a:t>
            </a:r>
            <a:r>
              <a:rPr lang="en-US" altLang="zh-CN" dirty="0" err="1" smtClean="0"/>
              <a:t>BusRdX</a:t>
            </a:r>
            <a:endParaRPr lang="en-US" altLang="zh-CN" dirty="0" smtClean="0"/>
          </a:p>
          <a:p>
            <a:pPr lvl="2">
              <a:lnSpc>
                <a:spcPct val="120000"/>
              </a:lnSpc>
            </a:pPr>
            <a:r>
              <a:rPr lang="zh-CN" altLang="en-US" dirty="0" smtClean="0"/>
              <a:t>得到独占的（</a:t>
            </a:r>
            <a:r>
              <a:rPr lang="en-US" altLang="zh-CN" dirty="0" smtClean="0"/>
              <a:t>exclusive</a:t>
            </a:r>
            <a:r>
              <a:rPr lang="zh-CN" altLang="en-US" dirty="0" smtClean="0"/>
              <a:t>）</a:t>
            </a:r>
            <a:r>
              <a:rPr lang="en-US" altLang="zh-CN" dirty="0" smtClean="0"/>
              <a:t>cache block</a:t>
            </a:r>
          </a:p>
          <a:p>
            <a:pPr lvl="2">
              <a:lnSpc>
                <a:spcPct val="120000"/>
              </a:lnSpc>
            </a:pPr>
            <a:r>
              <a:rPr lang="zh-CN" altLang="en-US" dirty="0" smtClean="0"/>
              <a:t>其基本动作为读进并修改</a:t>
            </a:r>
            <a:endParaRPr lang="en-US" altLang="zh-CN" dirty="0" smtClean="0"/>
          </a:p>
          <a:p>
            <a:pPr lvl="1">
              <a:lnSpc>
                <a:spcPct val="120000"/>
              </a:lnSpc>
            </a:pPr>
            <a:r>
              <a:rPr lang="en-US" altLang="zh-CN" dirty="0" smtClean="0"/>
              <a:t>Bus Write-Back: </a:t>
            </a:r>
            <a:r>
              <a:rPr lang="en-US" altLang="zh-CN" dirty="0" err="1" smtClean="0"/>
              <a:t>BusWB</a:t>
            </a:r>
            <a:r>
              <a:rPr lang="zh-CN" altLang="en-US" dirty="0" smtClean="0"/>
              <a:t>用于</a:t>
            </a:r>
            <a:r>
              <a:rPr lang="en-US" altLang="zh-CN" dirty="0" smtClean="0"/>
              <a:t>cache</a:t>
            </a:r>
            <a:r>
              <a:rPr lang="zh-CN" altLang="en-US" dirty="0" smtClean="0"/>
              <a:t> 块的替换</a:t>
            </a:r>
            <a:endParaRPr lang="en-US" altLang="zh-CN" dirty="0" smtClean="0"/>
          </a:p>
          <a:p>
            <a:pPr lvl="1">
              <a:lnSpc>
                <a:spcPct val="120000"/>
              </a:lnSpc>
            </a:pPr>
            <a:r>
              <a:rPr lang="en-US" altLang="zh-CN" dirty="0" smtClean="0"/>
              <a:t>Flush on </a:t>
            </a:r>
            <a:r>
              <a:rPr lang="en-US" altLang="zh-CN" dirty="0" err="1" smtClean="0"/>
              <a:t>BusRd</a:t>
            </a:r>
            <a:r>
              <a:rPr lang="en-US" altLang="zh-CN" dirty="0" smtClean="0"/>
              <a:t> or </a:t>
            </a:r>
            <a:r>
              <a:rPr lang="en-US" altLang="zh-CN" dirty="0" err="1" smtClean="0"/>
              <a:t>BusRdX</a:t>
            </a:r>
            <a:endParaRPr lang="en-US" altLang="zh-CN" dirty="0" smtClean="0"/>
          </a:p>
          <a:p>
            <a:pPr lvl="2">
              <a:lnSpc>
                <a:spcPct val="120000"/>
              </a:lnSpc>
            </a:pPr>
            <a:r>
              <a:rPr lang="en-US" altLang="zh-CN" dirty="0" smtClean="0"/>
              <a:t>Cache</a:t>
            </a:r>
            <a:r>
              <a:rPr lang="zh-CN" altLang="en-US" dirty="0" smtClean="0"/>
              <a:t>将数据块放到总线上（而不是从存储器取数据）完成</a:t>
            </a:r>
            <a:r>
              <a:rPr lang="en-US" altLang="zh-CN" dirty="0" smtClean="0"/>
              <a:t> Cache-to-cache</a:t>
            </a:r>
            <a:r>
              <a:rPr lang="zh-CN" altLang="en-US" dirty="0" smtClean="0"/>
              <a:t>的传送，并更新存储器</a:t>
            </a:r>
            <a:endParaRPr lang="en-US" altLang="zh-CN" dirty="0" smtClean="0"/>
          </a:p>
        </p:txBody>
      </p:sp>
      <p:sp>
        <p:nvSpPr>
          <p:cNvPr id="2" name="日期占位符 1"/>
          <p:cNvSpPr>
            <a:spLocks noGrp="1"/>
          </p:cNvSpPr>
          <p:nvPr>
            <p:ph type="dt" sz="quarter" idx="10"/>
          </p:nvPr>
        </p:nvSpPr>
        <p:spPr/>
        <p:txBody>
          <a:bodyPr/>
          <a:lstStyle/>
          <a:p>
            <a:fld id="{B0B1677F-ECFC-4E19-9ADE-A14EC82ED1B3}" type="datetime1">
              <a:rPr lang="zh-CN" altLang="en-US" smtClean="0"/>
              <a:pPr/>
              <a:t>2020/5/6</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63495" name="灯片编号占位符 3"/>
          <p:cNvSpPr>
            <a:spLocks noGrp="1"/>
          </p:cNvSpPr>
          <p:nvPr>
            <p:ph type="sldNum" sz="quarter" idx="12"/>
          </p:nvPr>
        </p:nvSpPr>
        <p:spPr/>
        <p:txBody>
          <a:bodyPr/>
          <a:lstStyle/>
          <a:p>
            <a:fld id="{B6D80600-13A8-488E-A5D8-9161C8970B3B}" type="slidenum">
              <a:rPr lang="zh-CN" altLang="en-US" smtClean="0"/>
              <a:pPr/>
              <a:t>43</a:t>
            </a:fld>
            <a:endParaRPr lang="zh-CN" altLang="en-US"/>
          </a:p>
        </p:txBody>
      </p:sp>
      <p:grpSp>
        <p:nvGrpSpPr>
          <p:cNvPr id="4" name="Group 30"/>
          <p:cNvGrpSpPr>
            <a:grpSpLocks/>
          </p:cNvGrpSpPr>
          <p:nvPr/>
        </p:nvGrpSpPr>
        <p:grpSpPr bwMode="auto">
          <a:xfrm>
            <a:off x="5664200" y="1670050"/>
            <a:ext cx="3514725" cy="4149725"/>
            <a:chOff x="3553" y="960"/>
            <a:chExt cx="2399" cy="2832"/>
          </a:xfrm>
        </p:grpSpPr>
        <p:grpSp>
          <p:nvGrpSpPr>
            <p:cNvPr id="5" name="Group 5"/>
            <p:cNvGrpSpPr>
              <a:grpSpLocks/>
            </p:cNvGrpSpPr>
            <p:nvPr/>
          </p:nvGrpSpPr>
          <p:grpSpPr bwMode="auto">
            <a:xfrm>
              <a:off x="4559" y="1488"/>
              <a:ext cx="385" cy="384"/>
              <a:chOff x="4512" y="1008"/>
              <a:chExt cx="384" cy="384"/>
            </a:xfrm>
          </p:grpSpPr>
          <p:sp>
            <p:nvSpPr>
              <p:cNvPr id="23581" name="Oval 6"/>
              <p:cNvSpPr>
                <a:spLocks noChangeArrowheads="1"/>
              </p:cNvSpPr>
              <p:nvPr/>
            </p:nvSpPr>
            <p:spPr bwMode="auto">
              <a:xfrm>
                <a:off x="4512" y="1008"/>
                <a:ext cx="391" cy="391"/>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63520" name="Text Box 7"/>
              <p:cNvSpPr txBox="1">
                <a:spLocks noChangeArrowheads="1"/>
              </p:cNvSpPr>
              <p:nvPr/>
            </p:nvSpPr>
            <p:spPr bwMode="auto">
              <a:xfrm>
                <a:off x="4535" y="1104"/>
                <a:ext cx="337" cy="167"/>
              </a:xfrm>
              <a:prstGeom prst="rect">
                <a:avLst/>
              </a:prstGeom>
              <a:noFill/>
              <a:ln w="9525">
                <a:noFill/>
                <a:miter lim="800000"/>
                <a:headEnd/>
                <a:tailEnd/>
              </a:ln>
            </p:spPr>
            <p:txBody>
              <a:bodyPr bIns="0">
                <a:spAutoFit/>
              </a:bodyPr>
              <a:lstStyle/>
              <a:p>
                <a:pPr algn="ctr" eaLnBrk="1" hangingPunct="1">
                  <a:spcBef>
                    <a:spcPct val="50000"/>
                  </a:spcBef>
                </a:pPr>
                <a:r>
                  <a:rPr lang="en-US" altLang="zh-CN" sz="1200" b="1">
                    <a:latin typeface="Arial" pitchFamily="34" charset="0"/>
                    <a:cs typeface="Times New Roman" pitchFamily="18" charset="0"/>
                  </a:rPr>
                  <a:t>M</a:t>
                </a:r>
              </a:p>
            </p:txBody>
          </p:sp>
        </p:grpSp>
        <p:grpSp>
          <p:nvGrpSpPr>
            <p:cNvPr id="6" name="Group 8"/>
            <p:cNvGrpSpPr>
              <a:grpSpLocks/>
            </p:cNvGrpSpPr>
            <p:nvPr/>
          </p:nvGrpSpPr>
          <p:grpSpPr bwMode="auto">
            <a:xfrm>
              <a:off x="4559" y="3408"/>
              <a:ext cx="385" cy="384"/>
              <a:chOff x="4512" y="1008"/>
              <a:chExt cx="384" cy="384"/>
            </a:xfrm>
          </p:grpSpPr>
          <p:sp>
            <p:nvSpPr>
              <p:cNvPr id="23579" name="Oval 9"/>
              <p:cNvSpPr>
                <a:spLocks noChangeArrowheads="1"/>
              </p:cNvSpPr>
              <p:nvPr/>
            </p:nvSpPr>
            <p:spPr bwMode="auto">
              <a:xfrm>
                <a:off x="4512" y="1008"/>
                <a:ext cx="391" cy="384"/>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63518" name="Text Box 10"/>
              <p:cNvSpPr txBox="1">
                <a:spLocks noChangeArrowheads="1"/>
              </p:cNvSpPr>
              <p:nvPr/>
            </p:nvSpPr>
            <p:spPr bwMode="auto">
              <a:xfrm>
                <a:off x="4535" y="1105"/>
                <a:ext cx="337" cy="166"/>
              </a:xfrm>
              <a:prstGeom prst="rect">
                <a:avLst/>
              </a:prstGeom>
              <a:noFill/>
              <a:ln w="9525">
                <a:noFill/>
                <a:miter lim="800000"/>
                <a:headEnd/>
                <a:tailEnd/>
              </a:ln>
            </p:spPr>
            <p:txBody>
              <a:bodyPr bIns="0">
                <a:spAutoFit/>
              </a:bodyPr>
              <a:lstStyle/>
              <a:p>
                <a:pPr algn="ctr" eaLnBrk="1" hangingPunct="1">
                  <a:spcBef>
                    <a:spcPct val="50000"/>
                  </a:spcBef>
                </a:pPr>
                <a:r>
                  <a:rPr lang="en-US" altLang="zh-CN" sz="1200" b="1">
                    <a:latin typeface="Arial" pitchFamily="34" charset="0"/>
                    <a:cs typeface="Times New Roman" pitchFamily="18" charset="0"/>
                  </a:rPr>
                  <a:t>I</a:t>
                </a:r>
              </a:p>
            </p:txBody>
          </p:sp>
        </p:grpSp>
        <p:grpSp>
          <p:nvGrpSpPr>
            <p:cNvPr id="7" name="Group 11"/>
            <p:cNvGrpSpPr>
              <a:grpSpLocks/>
            </p:cNvGrpSpPr>
            <p:nvPr/>
          </p:nvGrpSpPr>
          <p:grpSpPr bwMode="auto">
            <a:xfrm>
              <a:off x="4559" y="2448"/>
              <a:ext cx="385" cy="384"/>
              <a:chOff x="4512" y="1008"/>
              <a:chExt cx="384" cy="384"/>
            </a:xfrm>
          </p:grpSpPr>
          <p:sp>
            <p:nvSpPr>
              <p:cNvPr id="23577" name="Oval 12"/>
              <p:cNvSpPr>
                <a:spLocks noChangeArrowheads="1"/>
              </p:cNvSpPr>
              <p:nvPr/>
            </p:nvSpPr>
            <p:spPr bwMode="auto">
              <a:xfrm>
                <a:off x="4512" y="1008"/>
                <a:ext cx="391" cy="391"/>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63516" name="Text Box 13"/>
              <p:cNvSpPr txBox="1">
                <a:spLocks noChangeArrowheads="1"/>
              </p:cNvSpPr>
              <p:nvPr/>
            </p:nvSpPr>
            <p:spPr bwMode="auto">
              <a:xfrm>
                <a:off x="4535" y="1104"/>
                <a:ext cx="337" cy="167"/>
              </a:xfrm>
              <a:prstGeom prst="rect">
                <a:avLst/>
              </a:prstGeom>
              <a:noFill/>
              <a:ln w="9525">
                <a:noFill/>
                <a:miter lim="800000"/>
                <a:headEnd/>
                <a:tailEnd/>
              </a:ln>
            </p:spPr>
            <p:txBody>
              <a:bodyPr bIns="0">
                <a:spAutoFit/>
              </a:bodyPr>
              <a:lstStyle/>
              <a:p>
                <a:pPr algn="ctr" eaLnBrk="1" hangingPunct="1">
                  <a:spcBef>
                    <a:spcPct val="50000"/>
                  </a:spcBef>
                </a:pPr>
                <a:r>
                  <a:rPr lang="en-US" altLang="zh-CN" sz="1200" b="1">
                    <a:latin typeface="Arial" pitchFamily="34" charset="0"/>
                    <a:cs typeface="Times New Roman" pitchFamily="18" charset="0"/>
                  </a:rPr>
                  <a:t>S</a:t>
                </a:r>
              </a:p>
            </p:txBody>
          </p:sp>
        </p:grpSp>
        <p:cxnSp>
          <p:nvCxnSpPr>
            <p:cNvPr id="63499" name="AutoShape 14"/>
            <p:cNvCxnSpPr>
              <a:cxnSpLocks noChangeShapeType="1"/>
              <a:stCxn id="23579" idx="2"/>
              <a:endCxn id="23581" idx="2"/>
            </p:cNvCxnSpPr>
            <p:nvPr/>
          </p:nvCxnSpPr>
          <p:spPr bwMode="auto">
            <a:xfrm rot="10800000" flipH="1">
              <a:off x="4553" y="1680"/>
              <a:ext cx="1" cy="1920"/>
            </a:xfrm>
            <a:prstGeom prst="curvedConnector3">
              <a:avLst>
                <a:gd name="adj1" fmla="val -79000032"/>
              </a:avLst>
            </a:prstGeom>
            <a:noFill/>
            <a:ln w="9525">
              <a:solidFill>
                <a:schemeClr val="tx1"/>
              </a:solidFill>
              <a:round/>
              <a:headEnd/>
              <a:tailEnd type="triangle" w="lg" len="lg"/>
            </a:ln>
          </p:spPr>
        </p:cxnSp>
        <p:cxnSp>
          <p:nvCxnSpPr>
            <p:cNvPr id="63500" name="AutoShape 15"/>
            <p:cNvCxnSpPr>
              <a:cxnSpLocks noChangeShapeType="1"/>
              <a:stCxn id="23581" idx="6"/>
              <a:endCxn id="23579" idx="6"/>
            </p:cNvCxnSpPr>
            <p:nvPr/>
          </p:nvCxnSpPr>
          <p:spPr bwMode="auto">
            <a:xfrm>
              <a:off x="4950" y="1680"/>
              <a:ext cx="1" cy="1920"/>
            </a:xfrm>
            <a:prstGeom prst="curvedConnector3">
              <a:avLst>
                <a:gd name="adj1" fmla="val 74900000"/>
              </a:avLst>
            </a:prstGeom>
            <a:noFill/>
            <a:ln w="9525">
              <a:solidFill>
                <a:schemeClr val="tx1"/>
              </a:solidFill>
              <a:prstDash val="dash"/>
              <a:round/>
              <a:headEnd/>
              <a:tailEnd type="triangle" w="lg" len="lg"/>
            </a:ln>
          </p:spPr>
        </p:cxnSp>
        <p:sp>
          <p:nvSpPr>
            <p:cNvPr id="23563" name="Arc 16"/>
            <p:cNvSpPr>
              <a:spLocks/>
            </p:cNvSpPr>
            <p:nvPr/>
          </p:nvSpPr>
          <p:spPr bwMode="auto">
            <a:xfrm>
              <a:off x="4561" y="2756"/>
              <a:ext cx="391" cy="268"/>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3564" name="Arc 17"/>
            <p:cNvSpPr>
              <a:spLocks/>
            </p:cNvSpPr>
            <p:nvPr/>
          </p:nvSpPr>
          <p:spPr bwMode="auto">
            <a:xfrm flipV="1">
              <a:off x="4559" y="1248"/>
              <a:ext cx="391" cy="316"/>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type="triangle" w="lg" len="lg"/>
              <a:tailEnd type="non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3565" name="Arc 18"/>
            <p:cNvSpPr>
              <a:spLocks/>
            </p:cNvSpPr>
            <p:nvPr/>
          </p:nvSpPr>
          <p:spPr bwMode="auto">
            <a:xfrm>
              <a:off x="4848" y="2633"/>
              <a:ext cx="432" cy="872"/>
            </a:xfrm>
            <a:custGeom>
              <a:avLst/>
              <a:gdLst>
                <a:gd name="T0" fmla="*/ 2 w 21600"/>
                <a:gd name="T1" fmla="*/ 0 h 42255"/>
                <a:gd name="T2" fmla="*/ 2 w 21600"/>
                <a:gd name="T3" fmla="*/ 18 h 42255"/>
                <a:gd name="T4" fmla="*/ 0 w 21600"/>
                <a:gd name="T5" fmla="*/ 9 h 42255"/>
                <a:gd name="T6" fmla="*/ 0 60000 65536"/>
                <a:gd name="T7" fmla="*/ 0 60000 65536"/>
                <a:gd name="T8" fmla="*/ 0 60000 65536"/>
                <a:gd name="T9" fmla="*/ 0 w 21600"/>
                <a:gd name="T10" fmla="*/ 0 h 42255"/>
                <a:gd name="T11" fmla="*/ 21600 w 21600"/>
                <a:gd name="T12" fmla="*/ 42255 h 42255"/>
              </a:gdLst>
              <a:ahLst/>
              <a:cxnLst>
                <a:cxn ang="T6">
                  <a:pos x="T0" y="T1"/>
                </a:cxn>
                <a:cxn ang="T7">
                  <a:pos x="T2" y="T3"/>
                </a:cxn>
                <a:cxn ang="T8">
                  <a:pos x="T4" y="T5"/>
                </a:cxn>
              </a:cxnLst>
              <a:rect l="T9" t="T10" r="T11" b="T12"/>
              <a:pathLst>
                <a:path w="21600" h="42255" fill="none" extrusionOk="0">
                  <a:moveTo>
                    <a:pt x="5051" y="-1"/>
                  </a:moveTo>
                  <a:cubicBezTo>
                    <a:pt x="14757" y="2334"/>
                    <a:pt x="21600" y="11017"/>
                    <a:pt x="21600" y="21001"/>
                  </a:cubicBezTo>
                  <a:cubicBezTo>
                    <a:pt x="21600" y="31445"/>
                    <a:pt x="14126" y="40394"/>
                    <a:pt x="3849" y="42255"/>
                  </a:cubicBezTo>
                </a:path>
                <a:path w="21600" h="42255" stroke="0" extrusionOk="0">
                  <a:moveTo>
                    <a:pt x="5051" y="-1"/>
                  </a:moveTo>
                  <a:cubicBezTo>
                    <a:pt x="14757" y="2334"/>
                    <a:pt x="21600" y="11017"/>
                    <a:pt x="21600" y="21001"/>
                  </a:cubicBezTo>
                  <a:cubicBezTo>
                    <a:pt x="21600" y="31445"/>
                    <a:pt x="14126" y="40394"/>
                    <a:pt x="3849" y="42255"/>
                  </a:cubicBezTo>
                  <a:lnTo>
                    <a:pt x="0" y="21001"/>
                  </a:lnTo>
                  <a:close/>
                </a:path>
              </a:pathLst>
            </a:custGeom>
            <a:noFill/>
            <a:ln w="9525">
              <a:solidFill>
                <a:schemeClr val="tx1"/>
              </a:solidFill>
              <a:prstDash val="dash"/>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3566" name="Arc 19"/>
            <p:cNvSpPr>
              <a:spLocks/>
            </p:cNvSpPr>
            <p:nvPr/>
          </p:nvSpPr>
          <p:spPr bwMode="auto">
            <a:xfrm>
              <a:off x="4848" y="1728"/>
              <a:ext cx="288" cy="849"/>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prstDash val="dash"/>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3567" name="Arc 20"/>
            <p:cNvSpPr>
              <a:spLocks/>
            </p:cNvSpPr>
            <p:nvPr/>
          </p:nvSpPr>
          <p:spPr bwMode="auto">
            <a:xfrm flipH="1" flipV="1">
              <a:off x="4367" y="1728"/>
              <a:ext cx="288" cy="849"/>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3568" name="Arc 21"/>
            <p:cNvSpPr>
              <a:spLocks/>
            </p:cNvSpPr>
            <p:nvPr/>
          </p:nvSpPr>
          <p:spPr bwMode="auto">
            <a:xfrm flipH="1" flipV="1">
              <a:off x="4224" y="2641"/>
              <a:ext cx="431" cy="858"/>
            </a:xfrm>
            <a:custGeom>
              <a:avLst/>
              <a:gdLst>
                <a:gd name="T0" fmla="*/ 2 w 21600"/>
                <a:gd name="T1" fmla="*/ 0 h 41793"/>
                <a:gd name="T2" fmla="*/ 2 w 21600"/>
                <a:gd name="T3" fmla="*/ 18 h 41793"/>
                <a:gd name="T4" fmla="*/ 0 w 21600"/>
                <a:gd name="T5" fmla="*/ 9 h 41793"/>
                <a:gd name="T6" fmla="*/ 0 60000 65536"/>
                <a:gd name="T7" fmla="*/ 0 60000 65536"/>
                <a:gd name="T8" fmla="*/ 0 60000 65536"/>
                <a:gd name="T9" fmla="*/ 0 w 21600"/>
                <a:gd name="T10" fmla="*/ 0 h 41793"/>
                <a:gd name="T11" fmla="*/ 21600 w 21600"/>
                <a:gd name="T12" fmla="*/ 41793 h 41793"/>
              </a:gdLst>
              <a:ahLst/>
              <a:cxnLst>
                <a:cxn ang="T6">
                  <a:pos x="T0" y="T1"/>
                </a:cxn>
                <a:cxn ang="T7">
                  <a:pos x="T2" y="T3"/>
                </a:cxn>
                <a:cxn ang="T8">
                  <a:pos x="T4" y="T5"/>
                </a:cxn>
              </a:cxnLst>
              <a:rect l="T9" t="T10" r="T11" b="T12"/>
              <a:pathLst>
                <a:path w="21600" h="41793" fill="none" extrusionOk="0">
                  <a:moveTo>
                    <a:pt x="5364" y="-1"/>
                  </a:moveTo>
                  <a:cubicBezTo>
                    <a:pt x="14918" y="2449"/>
                    <a:pt x="21600" y="11059"/>
                    <a:pt x="21600" y="20923"/>
                  </a:cubicBezTo>
                  <a:cubicBezTo>
                    <a:pt x="21600" y="30707"/>
                    <a:pt x="15022" y="39270"/>
                    <a:pt x="5568" y="41793"/>
                  </a:cubicBezTo>
                </a:path>
                <a:path w="21600" h="41793" stroke="0" extrusionOk="0">
                  <a:moveTo>
                    <a:pt x="5364" y="-1"/>
                  </a:moveTo>
                  <a:cubicBezTo>
                    <a:pt x="14918" y="2449"/>
                    <a:pt x="21600" y="11059"/>
                    <a:pt x="21600" y="20923"/>
                  </a:cubicBezTo>
                  <a:cubicBezTo>
                    <a:pt x="21600" y="30707"/>
                    <a:pt x="15022" y="39270"/>
                    <a:pt x="5568" y="41793"/>
                  </a:cubicBezTo>
                  <a:lnTo>
                    <a:pt x="0" y="20923"/>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3569" name="Text Box 22"/>
            <p:cNvSpPr txBox="1">
              <a:spLocks noChangeArrowheads="1"/>
            </p:cNvSpPr>
            <p:nvPr/>
          </p:nvSpPr>
          <p:spPr bwMode="auto">
            <a:xfrm>
              <a:off x="4559" y="960"/>
              <a:ext cx="389" cy="264"/>
            </a:xfrm>
            <a:prstGeom prst="rect">
              <a:avLst/>
            </a:prstGeom>
            <a:no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p>
            <a:p>
              <a:pPr eaLnBrk="1" fontAlgn="auto" hangingPunct="1">
                <a:spcBef>
                  <a:spcPts val="0"/>
                </a:spcBef>
                <a:spcAft>
                  <a:spcPts val="0"/>
                </a:spcAft>
                <a:defRPr/>
              </a:pPr>
              <a:r>
                <a:rPr lang="en-US" altLang="zh-CN" sz="1108" b="0"/>
                <a:t>PrWr/—</a:t>
              </a:r>
            </a:p>
          </p:txBody>
        </p:sp>
        <p:sp>
          <p:nvSpPr>
            <p:cNvPr id="23570" name="Text Box 23"/>
            <p:cNvSpPr txBox="1">
              <a:spLocks noChangeArrowheads="1"/>
            </p:cNvSpPr>
            <p:nvPr/>
          </p:nvSpPr>
          <p:spPr bwMode="auto">
            <a:xfrm>
              <a:off x="3983" y="2929"/>
              <a:ext cx="574" cy="147"/>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r>
                <a:rPr lang="en-US" altLang="zh-CN" sz="1108" b="0">
                  <a:solidFill>
                    <a:schemeClr val="hlink"/>
                  </a:solidFill>
                </a:rPr>
                <a:t>BusRd</a:t>
              </a:r>
            </a:p>
          </p:txBody>
        </p:sp>
        <p:sp>
          <p:nvSpPr>
            <p:cNvPr id="23571" name="Text Box 24"/>
            <p:cNvSpPr txBox="1">
              <a:spLocks noChangeArrowheads="1"/>
            </p:cNvSpPr>
            <p:nvPr/>
          </p:nvSpPr>
          <p:spPr bwMode="auto">
            <a:xfrm>
              <a:off x="4127" y="2112"/>
              <a:ext cx="625"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PrWr/</a:t>
              </a:r>
              <a:r>
                <a:rPr lang="en-US" altLang="zh-CN" sz="1108" b="0">
                  <a:solidFill>
                    <a:schemeClr val="hlink"/>
                  </a:solidFill>
                </a:rPr>
                <a:t>BusRdX</a:t>
              </a:r>
            </a:p>
          </p:txBody>
        </p:sp>
        <p:sp>
          <p:nvSpPr>
            <p:cNvPr id="23572" name="Text Box 25"/>
            <p:cNvSpPr txBox="1">
              <a:spLocks noChangeArrowheads="1"/>
            </p:cNvSpPr>
            <p:nvPr/>
          </p:nvSpPr>
          <p:spPr bwMode="auto">
            <a:xfrm>
              <a:off x="3553" y="2400"/>
              <a:ext cx="671"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PrWr/</a:t>
              </a:r>
              <a:r>
                <a:rPr lang="en-US" altLang="zh-CN" sz="1108" b="0">
                  <a:solidFill>
                    <a:schemeClr val="hlink"/>
                  </a:solidFill>
                </a:rPr>
                <a:t>BusRdX</a:t>
              </a:r>
            </a:p>
          </p:txBody>
        </p:sp>
        <p:sp>
          <p:nvSpPr>
            <p:cNvPr id="23573" name="Text Box 26"/>
            <p:cNvSpPr txBox="1">
              <a:spLocks noChangeArrowheads="1"/>
            </p:cNvSpPr>
            <p:nvPr/>
          </p:nvSpPr>
          <p:spPr bwMode="auto">
            <a:xfrm>
              <a:off x="4585" y="3044"/>
              <a:ext cx="481" cy="260"/>
            </a:xfrm>
            <a:prstGeom prst="rect">
              <a:avLst/>
            </a:prstGeom>
            <a:no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err="1"/>
                <a:t>PrRd</a:t>
              </a:r>
              <a:r>
                <a:rPr lang="en-US" altLang="zh-CN" sz="1108" b="0" dirty="0"/>
                <a:t>/—</a:t>
              </a:r>
            </a:p>
            <a:p>
              <a:pPr eaLnBrk="1" fontAlgn="auto" hangingPunct="1">
                <a:spcBef>
                  <a:spcPts val="0"/>
                </a:spcBef>
                <a:spcAft>
                  <a:spcPts val="0"/>
                </a:spcAft>
                <a:defRPr/>
              </a:pPr>
              <a:r>
                <a:rPr lang="en-US" altLang="zh-CN" sz="1108" b="0" dirty="0" err="1">
                  <a:solidFill>
                    <a:schemeClr val="hlink"/>
                  </a:solidFill>
                </a:rPr>
                <a:t>BusRd</a:t>
              </a:r>
              <a:r>
                <a:rPr lang="en-US" altLang="zh-CN" sz="1108" b="0" dirty="0"/>
                <a:t>/—</a:t>
              </a:r>
            </a:p>
          </p:txBody>
        </p:sp>
        <p:sp>
          <p:nvSpPr>
            <p:cNvPr id="23574" name="Text Box 27"/>
            <p:cNvSpPr txBox="1">
              <a:spLocks noChangeArrowheads="1"/>
            </p:cNvSpPr>
            <p:nvPr/>
          </p:nvSpPr>
          <p:spPr bwMode="auto">
            <a:xfrm>
              <a:off x="4848" y="2112"/>
              <a:ext cx="624"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chemeClr val="hlink"/>
                  </a:solidFill>
                </a:rPr>
                <a:t>BusRd/</a:t>
              </a:r>
              <a:r>
                <a:rPr lang="en-US" altLang="zh-CN" sz="1108">
                  <a:solidFill>
                    <a:schemeClr val="hlink"/>
                  </a:solidFill>
                </a:rPr>
                <a:t>Flush</a:t>
              </a:r>
            </a:p>
          </p:txBody>
        </p:sp>
        <p:sp>
          <p:nvSpPr>
            <p:cNvPr id="23575" name="Text Box 28"/>
            <p:cNvSpPr txBox="1">
              <a:spLocks noChangeArrowheads="1"/>
            </p:cNvSpPr>
            <p:nvPr/>
          </p:nvSpPr>
          <p:spPr bwMode="auto">
            <a:xfrm>
              <a:off x="5233" y="2400"/>
              <a:ext cx="719" cy="264"/>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chemeClr val="hlink"/>
                  </a:solidFill>
                </a:rPr>
                <a:t>BusRdX/</a:t>
              </a:r>
              <a:r>
                <a:rPr lang="en-US" altLang="zh-CN" sz="1108">
                  <a:solidFill>
                    <a:schemeClr val="hlink"/>
                  </a:solidFill>
                </a:rPr>
                <a:t>Flush</a:t>
              </a:r>
            </a:p>
            <a:p>
              <a:pPr eaLnBrk="1" fontAlgn="auto" hangingPunct="1">
                <a:spcBef>
                  <a:spcPts val="0"/>
                </a:spcBef>
                <a:spcAft>
                  <a:spcPts val="0"/>
                </a:spcAft>
                <a:defRPr/>
              </a:pPr>
              <a:r>
                <a:rPr lang="en-US" altLang="zh-CN" sz="1108" b="0"/>
                <a:t>Replace/</a:t>
              </a:r>
              <a:r>
                <a:rPr lang="en-US" altLang="zh-CN" sz="1108" b="0">
                  <a:solidFill>
                    <a:schemeClr val="hlink"/>
                  </a:solidFill>
                </a:rPr>
                <a:t>BusWB</a:t>
              </a:r>
            </a:p>
          </p:txBody>
        </p:sp>
        <p:sp>
          <p:nvSpPr>
            <p:cNvPr id="23576" name="Text Box 29"/>
            <p:cNvSpPr txBox="1">
              <a:spLocks noChangeArrowheads="1"/>
            </p:cNvSpPr>
            <p:nvPr/>
          </p:nvSpPr>
          <p:spPr bwMode="auto">
            <a:xfrm>
              <a:off x="4992" y="2880"/>
              <a:ext cx="528" cy="264"/>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chemeClr val="hlink"/>
                  </a:solidFill>
                </a:rPr>
                <a:t>BusRdX</a:t>
              </a:r>
              <a:r>
                <a:rPr lang="en-US" altLang="zh-CN" sz="1108" b="0"/>
                <a:t>/—</a:t>
              </a:r>
            </a:p>
            <a:p>
              <a:pPr eaLnBrk="1" fontAlgn="auto" hangingPunct="1">
                <a:spcBef>
                  <a:spcPts val="0"/>
                </a:spcBef>
                <a:spcAft>
                  <a:spcPts val="0"/>
                </a:spcAft>
                <a:defRPr/>
              </a:pPr>
              <a:r>
                <a:rPr lang="en-US" altLang="zh-CN" sz="1108" b="0"/>
                <a:t>Replace/—</a:t>
              </a: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fontScale="90000"/>
          </a:bodyPr>
          <a:lstStyle/>
          <a:p>
            <a:r>
              <a:rPr lang="en-US" altLang="zh-CN" smtClean="0"/>
              <a:t>State Transitions in the MSI Protocol</a:t>
            </a:r>
          </a:p>
        </p:txBody>
      </p:sp>
      <p:sp>
        <p:nvSpPr>
          <p:cNvPr id="24580" name="Rectangle 3"/>
          <p:cNvSpPr>
            <a:spLocks noGrp="1" noChangeArrowheads="1"/>
          </p:cNvSpPr>
          <p:nvPr>
            <p:ph type="body" idx="1"/>
          </p:nvPr>
        </p:nvSpPr>
        <p:spPr>
          <a:xfrm>
            <a:off x="457200" y="1258432"/>
            <a:ext cx="5429250" cy="5051833"/>
          </a:xfrm>
        </p:spPr>
        <p:txBody>
          <a:bodyPr>
            <a:normAutofit fontScale="70000" lnSpcReduction="20000"/>
          </a:bodyPr>
          <a:lstStyle/>
          <a:p>
            <a:r>
              <a:rPr lang="en-US" altLang="zh-CN" dirty="0" smtClean="0"/>
              <a:t>Processor Read</a:t>
            </a:r>
          </a:p>
          <a:p>
            <a:pPr lvl="1"/>
            <a:r>
              <a:rPr lang="en-US" altLang="zh-CN" dirty="0" smtClean="0"/>
              <a:t>Cache miss </a:t>
            </a:r>
            <a:r>
              <a:rPr lang="en-US" altLang="zh-CN" dirty="0" smtClean="0">
                <a:sym typeface="Symbol" panose="05050102010706020507" pitchFamily="18" charset="2"/>
              </a:rPr>
              <a:t></a:t>
            </a:r>
            <a:r>
              <a:rPr lang="en-US" altLang="zh-CN" dirty="0" smtClean="0"/>
              <a:t> </a:t>
            </a:r>
            <a:r>
              <a:rPr lang="zh-CN" altLang="en-US" dirty="0" smtClean="0"/>
              <a:t>产生</a:t>
            </a:r>
            <a:r>
              <a:rPr lang="en-US" altLang="zh-CN" dirty="0" err="1" smtClean="0"/>
              <a:t>BusRd</a:t>
            </a:r>
            <a:r>
              <a:rPr lang="zh-CN" altLang="en-US" dirty="0" smtClean="0"/>
              <a:t>事务</a:t>
            </a:r>
            <a:endParaRPr lang="en-US" altLang="zh-CN" dirty="0" smtClean="0"/>
          </a:p>
          <a:p>
            <a:pPr lvl="1"/>
            <a:r>
              <a:rPr lang="en-US" altLang="zh-CN" dirty="0" smtClean="0"/>
              <a:t>Cache hit  (S or M) </a:t>
            </a:r>
            <a:r>
              <a:rPr lang="en-US" altLang="zh-CN" dirty="0" smtClean="0">
                <a:sym typeface="Symbol" panose="05050102010706020507" pitchFamily="18" charset="2"/>
              </a:rPr>
              <a:t></a:t>
            </a:r>
            <a:r>
              <a:rPr lang="en-US" altLang="zh-CN" dirty="0" smtClean="0"/>
              <a:t> </a:t>
            </a:r>
            <a:r>
              <a:rPr lang="zh-CN" altLang="en-US" dirty="0" smtClean="0"/>
              <a:t>无总线动作</a:t>
            </a:r>
            <a:endParaRPr lang="en-US" altLang="zh-CN" dirty="0" smtClean="0"/>
          </a:p>
          <a:p>
            <a:r>
              <a:rPr lang="en-US" altLang="zh-CN" dirty="0" smtClean="0"/>
              <a:t>Processor Write</a:t>
            </a:r>
          </a:p>
          <a:p>
            <a:pPr lvl="1"/>
            <a:r>
              <a:rPr lang="zh-CN" altLang="en-US" dirty="0" smtClean="0"/>
              <a:t>当在非</a:t>
            </a:r>
            <a:r>
              <a:rPr lang="en-US" altLang="zh-CN" dirty="0" smtClean="0"/>
              <a:t>Modified</a:t>
            </a:r>
            <a:r>
              <a:rPr lang="zh-CN" altLang="en-US" dirty="0" smtClean="0"/>
              <a:t>状态时，产生总线</a:t>
            </a:r>
            <a:r>
              <a:rPr lang="en-US" altLang="zh-CN" dirty="0" err="1" smtClean="0"/>
              <a:t>BusRdX</a:t>
            </a:r>
            <a:r>
              <a:rPr lang="en-US" altLang="zh-CN" dirty="0" smtClean="0"/>
              <a:t> </a:t>
            </a:r>
            <a:r>
              <a:rPr lang="zh-CN" altLang="en-US" dirty="0" smtClean="0"/>
              <a:t>事务，</a:t>
            </a:r>
            <a:r>
              <a:rPr lang="en-US" altLang="zh-CN" dirty="0" err="1" smtClean="0"/>
              <a:t>BusRdX</a:t>
            </a:r>
            <a:r>
              <a:rPr lang="en-US" altLang="zh-CN" dirty="0" smtClean="0"/>
              <a:t> </a:t>
            </a:r>
            <a:r>
              <a:rPr lang="zh-CN" altLang="en-US" dirty="0" smtClean="0"/>
              <a:t>导致其他</a:t>
            </a:r>
            <a:r>
              <a:rPr lang="en-US" altLang="zh-CN" dirty="0" smtClean="0"/>
              <a:t>Cache</a:t>
            </a:r>
            <a:r>
              <a:rPr lang="zh-CN" altLang="en-US" dirty="0" smtClean="0"/>
              <a:t>中的对应块作废（</a:t>
            </a:r>
            <a:r>
              <a:rPr lang="en-US" altLang="zh-CN" dirty="0" smtClean="0"/>
              <a:t>invalidate</a:t>
            </a:r>
            <a:r>
              <a:rPr lang="zh-CN" altLang="en-US" dirty="0" smtClean="0"/>
              <a:t>）</a:t>
            </a:r>
            <a:r>
              <a:rPr lang="en-US" altLang="zh-CN" dirty="0" smtClean="0"/>
              <a:t> </a:t>
            </a:r>
          </a:p>
          <a:p>
            <a:pPr lvl="1"/>
            <a:r>
              <a:rPr lang="zh-CN" altLang="en-US" dirty="0" smtClean="0"/>
              <a:t>当在</a:t>
            </a:r>
            <a:r>
              <a:rPr lang="en-US" altLang="zh-CN" dirty="0" smtClean="0"/>
              <a:t>Modified</a:t>
            </a:r>
            <a:r>
              <a:rPr lang="zh-CN" altLang="en-US" dirty="0" smtClean="0"/>
              <a:t>状态时，无总线动作</a:t>
            </a:r>
            <a:endParaRPr lang="en-US" altLang="zh-CN" dirty="0" smtClean="0"/>
          </a:p>
          <a:p>
            <a:r>
              <a:rPr lang="en-US" altLang="zh-CN" dirty="0" smtClean="0"/>
              <a:t>Observing a Bus Read</a:t>
            </a:r>
          </a:p>
          <a:p>
            <a:pPr lvl="1"/>
            <a:r>
              <a:rPr lang="zh-CN" altLang="en-US" dirty="0" smtClean="0"/>
              <a:t>如果该块是</a:t>
            </a:r>
            <a:r>
              <a:rPr lang="en-US" altLang="zh-CN" dirty="0" smtClean="0"/>
              <a:t> Modified, </a:t>
            </a:r>
            <a:r>
              <a:rPr lang="zh-CN" altLang="en-US" dirty="0" smtClean="0"/>
              <a:t>产生</a:t>
            </a:r>
            <a:r>
              <a:rPr lang="en-US" altLang="zh-CN" dirty="0" smtClean="0"/>
              <a:t>Flush</a:t>
            </a:r>
            <a:r>
              <a:rPr lang="zh-CN" altLang="en-US" dirty="0" smtClean="0"/>
              <a:t>总线事务</a:t>
            </a:r>
            <a:endParaRPr lang="en-US" altLang="zh-CN" dirty="0" smtClean="0"/>
          </a:p>
          <a:p>
            <a:pPr lvl="2"/>
            <a:r>
              <a:rPr lang="zh-CN" altLang="en-US" dirty="0" smtClean="0"/>
              <a:t>更新存储器和有需求的</a:t>
            </a:r>
            <a:r>
              <a:rPr lang="en-US" altLang="zh-CN" dirty="0" smtClean="0"/>
              <a:t>Cache</a:t>
            </a:r>
          </a:p>
          <a:p>
            <a:pPr lvl="2"/>
            <a:r>
              <a:rPr lang="zh-CN" altLang="en-US" dirty="0" smtClean="0"/>
              <a:t>引起总线事务的</a:t>
            </a:r>
            <a:r>
              <a:rPr lang="en-US" altLang="zh-CN" dirty="0" smtClean="0"/>
              <a:t>Cache</a:t>
            </a:r>
            <a:r>
              <a:rPr lang="zh-CN" altLang="en-US" dirty="0" smtClean="0"/>
              <a:t>块状态</a:t>
            </a:r>
            <a:r>
              <a:rPr lang="en-US" altLang="zh-CN" dirty="0" smtClean="0">
                <a:sym typeface="Symbol" panose="05050102010706020507" pitchFamily="18" charset="2"/>
              </a:rPr>
              <a:t> </a:t>
            </a:r>
            <a:r>
              <a:rPr lang="en-US" altLang="zh-CN" dirty="0" smtClean="0"/>
              <a:t>Shared </a:t>
            </a:r>
          </a:p>
          <a:p>
            <a:r>
              <a:rPr lang="en-US" altLang="zh-CN" dirty="0" smtClean="0"/>
              <a:t>Observing a Bus Read Exclusive</a:t>
            </a:r>
          </a:p>
          <a:p>
            <a:pPr lvl="1"/>
            <a:r>
              <a:rPr lang="zh-CN" altLang="en-US" dirty="0" smtClean="0"/>
              <a:t>作废相关</a:t>
            </a:r>
            <a:r>
              <a:rPr lang="en-US" altLang="zh-CN" dirty="0" smtClean="0"/>
              <a:t>block</a:t>
            </a:r>
          </a:p>
          <a:p>
            <a:pPr lvl="1"/>
            <a:r>
              <a:rPr lang="zh-CN" altLang="en-US" dirty="0" smtClean="0"/>
              <a:t>如果该块是</a:t>
            </a:r>
            <a:r>
              <a:rPr lang="en-US" altLang="zh-CN" dirty="0" smtClean="0"/>
              <a:t>modified, </a:t>
            </a:r>
            <a:r>
              <a:rPr lang="zh-CN" altLang="en-US" dirty="0" smtClean="0"/>
              <a:t>产生</a:t>
            </a:r>
            <a:r>
              <a:rPr lang="en-US" altLang="zh-CN" dirty="0" smtClean="0"/>
              <a:t>Flush</a:t>
            </a:r>
            <a:r>
              <a:rPr lang="zh-CN" altLang="en-US" dirty="0" smtClean="0"/>
              <a:t>总线事务</a:t>
            </a:r>
            <a:endParaRPr lang="en-US" altLang="zh-CN" dirty="0" smtClean="0"/>
          </a:p>
        </p:txBody>
      </p:sp>
      <p:sp>
        <p:nvSpPr>
          <p:cNvPr id="2" name="日期占位符 1"/>
          <p:cNvSpPr>
            <a:spLocks noGrp="1"/>
          </p:cNvSpPr>
          <p:nvPr>
            <p:ph type="dt" sz="quarter" idx="10"/>
          </p:nvPr>
        </p:nvSpPr>
        <p:spPr/>
        <p:txBody>
          <a:bodyPr/>
          <a:lstStyle/>
          <a:p>
            <a:fld id="{61291A4F-BD33-45F4-83A4-1D66E350FD6D}" type="datetime1">
              <a:rPr lang="zh-CN" altLang="en-US" smtClean="0"/>
              <a:pPr/>
              <a:t>2020/5/6</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65543" name="灯片编号占位符 3"/>
          <p:cNvSpPr>
            <a:spLocks noGrp="1"/>
          </p:cNvSpPr>
          <p:nvPr>
            <p:ph type="sldNum" sz="quarter" idx="12"/>
          </p:nvPr>
        </p:nvSpPr>
        <p:spPr/>
        <p:txBody>
          <a:bodyPr/>
          <a:lstStyle/>
          <a:p>
            <a:fld id="{5A6D8F73-6D4F-411B-BF21-2F8D6F61BDE7}" type="slidenum">
              <a:rPr lang="zh-CN" altLang="en-US" smtClean="0"/>
              <a:pPr/>
              <a:t>44</a:t>
            </a:fld>
            <a:endParaRPr lang="zh-CN" altLang="en-US"/>
          </a:p>
        </p:txBody>
      </p:sp>
      <p:grpSp>
        <p:nvGrpSpPr>
          <p:cNvPr id="4" name="Group 30"/>
          <p:cNvGrpSpPr>
            <a:grpSpLocks/>
          </p:cNvGrpSpPr>
          <p:nvPr/>
        </p:nvGrpSpPr>
        <p:grpSpPr bwMode="auto">
          <a:xfrm>
            <a:off x="5629275" y="1504950"/>
            <a:ext cx="3514725" cy="4149725"/>
            <a:chOff x="3553" y="960"/>
            <a:chExt cx="2399" cy="2832"/>
          </a:xfrm>
        </p:grpSpPr>
        <p:grpSp>
          <p:nvGrpSpPr>
            <p:cNvPr id="5" name="Group 31"/>
            <p:cNvGrpSpPr>
              <a:grpSpLocks/>
            </p:cNvGrpSpPr>
            <p:nvPr/>
          </p:nvGrpSpPr>
          <p:grpSpPr bwMode="auto">
            <a:xfrm>
              <a:off x="4559" y="1488"/>
              <a:ext cx="385" cy="384"/>
              <a:chOff x="4512" y="1008"/>
              <a:chExt cx="384" cy="384"/>
            </a:xfrm>
          </p:grpSpPr>
          <p:sp>
            <p:nvSpPr>
              <p:cNvPr id="24605" name="Oval 32"/>
              <p:cNvSpPr>
                <a:spLocks noChangeArrowheads="1"/>
              </p:cNvSpPr>
              <p:nvPr/>
            </p:nvSpPr>
            <p:spPr bwMode="auto">
              <a:xfrm>
                <a:off x="4512" y="1008"/>
                <a:ext cx="391" cy="391"/>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65568" name="Text Box 33"/>
              <p:cNvSpPr txBox="1">
                <a:spLocks noChangeArrowheads="1"/>
              </p:cNvSpPr>
              <p:nvPr/>
            </p:nvSpPr>
            <p:spPr bwMode="auto">
              <a:xfrm>
                <a:off x="4535" y="1104"/>
                <a:ext cx="337" cy="167"/>
              </a:xfrm>
              <a:prstGeom prst="rect">
                <a:avLst/>
              </a:prstGeom>
              <a:noFill/>
              <a:ln w="9525">
                <a:noFill/>
                <a:miter lim="800000"/>
                <a:headEnd/>
                <a:tailEnd/>
              </a:ln>
            </p:spPr>
            <p:txBody>
              <a:bodyPr bIns="0">
                <a:spAutoFit/>
              </a:bodyPr>
              <a:lstStyle/>
              <a:p>
                <a:pPr algn="ctr" eaLnBrk="1" hangingPunct="1">
                  <a:spcBef>
                    <a:spcPct val="50000"/>
                  </a:spcBef>
                </a:pPr>
                <a:r>
                  <a:rPr lang="en-US" altLang="zh-CN" sz="1200" b="1">
                    <a:latin typeface="Arial" pitchFamily="34" charset="0"/>
                    <a:cs typeface="Times New Roman" pitchFamily="18" charset="0"/>
                  </a:rPr>
                  <a:t>M</a:t>
                </a:r>
              </a:p>
            </p:txBody>
          </p:sp>
        </p:grpSp>
        <p:grpSp>
          <p:nvGrpSpPr>
            <p:cNvPr id="6" name="Group 34"/>
            <p:cNvGrpSpPr>
              <a:grpSpLocks/>
            </p:cNvGrpSpPr>
            <p:nvPr/>
          </p:nvGrpSpPr>
          <p:grpSpPr bwMode="auto">
            <a:xfrm>
              <a:off x="4559" y="3408"/>
              <a:ext cx="385" cy="384"/>
              <a:chOff x="4512" y="1008"/>
              <a:chExt cx="384" cy="384"/>
            </a:xfrm>
          </p:grpSpPr>
          <p:sp>
            <p:nvSpPr>
              <p:cNvPr id="24603" name="Oval 35"/>
              <p:cNvSpPr>
                <a:spLocks noChangeArrowheads="1"/>
              </p:cNvSpPr>
              <p:nvPr/>
            </p:nvSpPr>
            <p:spPr bwMode="auto">
              <a:xfrm>
                <a:off x="4512" y="1008"/>
                <a:ext cx="391" cy="384"/>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65566" name="Text Box 36"/>
              <p:cNvSpPr txBox="1">
                <a:spLocks noChangeArrowheads="1"/>
              </p:cNvSpPr>
              <p:nvPr/>
            </p:nvSpPr>
            <p:spPr bwMode="auto">
              <a:xfrm>
                <a:off x="4535" y="1105"/>
                <a:ext cx="337" cy="166"/>
              </a:xfrm>
              <a:prstGeom prst="rect">
                <a:avLst/>
              </a:prstGeom>
              <a:noFill/>
              <a:ln w="9525">
                <a:noFill/>
                <a:miter lim="800000"/>
                <a:headEnd/>
                <a:tailEnd/>
              </a:ln>
            </p:spPr>
            <p:txBody>
              <a:bodyPr bIns="0">
                <a:spAutoFit/>
              </a:bodyPr>
              <a:lstStyle/>
              <a:p>
                <a:pPr algn="ctr" eaLnBrk="1" hangingPunct="1">
                  <a:spcBef>
                    <a:spcPct val="50000"/>
                  </a:spcBef>
                </a:pPr>
                <a:r>
                  <a:rPr lang="en-US" altLang="zh-CN" sz="1200" b="1">
                    <a:latin typeface="Arial" pitchFamily="34" charset="0"/>
                    <a:cs typeface="Times New Roman" pitchFamily="18" charset="0"/>
                  </a:rPr>
                  <a:t>I</a:t>
                </a:r>
              </a:p>
            </p:txBody>
          </p:sp>
        </p:grpSp>
        <p:grpSp>
          <p:nvGrpSpPr>
            <p:cNvPr id="7" name="Group 37"/>
            <p:cNvGrpSpPr>
              <a:grpSpLocks/>
            </p:cNvGrpSpPr>
            <p:nvPr/>
          </p:nvGrpSpPr>
          <p:grpSpPr bwMode="auto">
            <a:xfrm>
              <a:off x="4559" y="2448"/>
              <a:ext cx="385" cy="384"/>
              <a:chOff x="4512" y="1008"/>
              <a:chExt cx="384" cy="384"/>
            </a:xfrm>
          </p:grpSpPr>
          <p:sp>
            <p:nvSpPr>
              <p:cNvPr id="24601" name="Oval 38"/>
              <p:cNvSpPr>
                <a:spLocks noChangeArrowheads="1"/>
              </p:cNvSpPr>
              <p:nvPr/>
            </p:nvSpPr>
            <p:spPr bwMode="auto">
              <a:xfrm>
                <a:off x="4512" y="1008"/>
                <a:ext cx="391" cy="391"/>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65564" name="Text Box 39"/>
              <p:cNvSpPr txBox="1">
                <a:spLocks noChangeArrowheads="1"/>
              </p:cNvSpPr>
              <p:nvPr/>
            </p:nvSpPr>
            <p:spPr bwMode="auto">
              <a:xfrm>
                <a:off x="4535" y="1104"/>
                <a:ext cx="337" cy="167"/>
              </a:xfrm>
              <a:prstGeom prst="rect">
                <a:avLst/>
              </a:prstGeom>
              <a:noFill/>
              <a:ln w="9525">
                <a:noFill/>
                <a:miter lim="800000"/>
                <a:headEnd/>
                <a:tailEnd/>
              </a:ln>
            </p:spPr>
            <p:txBody>
              <a:bodyPr bIns="0">
                <a:spAutoFit/>
              </a:bodyPr>
              <a:lstStyle/>
              <a:p>
                <a:pPr algn="ctr" eaLnBrk="1" hangingPunct="1">
                  <a:spcBef>
                    <a:spcPct val="50000"/>
                  </a:spcBef>
                </a:pPr>
                <a:r>
                  <a:rPr lang="en-US" altLang="zh-CN" sz="1200" b="1">
                    <a:latin typeface="Arial" pitchFamily="34" charset="0"/>
                    <a:cs typeface="Times New Roman" pitchFamily="18" charset="0"/>
                  </a:rPr>
                  <a:t>S</a:t>
                </a:r>
              </a:p>
            </p:txBody>
          </p:sp>
        </p:grpSp>
        <p:cxnSp>
          <p:nvCxnSpPr>
            <p:cNvPr id="65547" name="AutoShape 40"/>
            <p:cNvCxnSpPr>
              <a:cxnSpLocks noChangeShapeType="1"/>
              <a:stCxn id="24603" idx="2"/>
              <a:endCxn id="24605" idx="2"/>
            </p:cNvCxnSpPr>
            <p:nvPr/>
          </p:nvCxnSpPr>
          <p:spPr bwMode="auto">
            <a:xfrm rot="10800000" flipH="1">
              <a:off x="4553" y="1680"/>
              <a:ext cx="1" cy="1920"/>
            </a:xfrm>
            <a:prstGeom prst="curvedConnector3">
              <a:avLst>
                <a:gd name="adj1" fmla="val -79000032"/>
              </a:avLst>
            </a:prstGeom>
            <a:noFill/>
            <a:ln w="9525">
              <a:solidFill>
                <a:schemeClr val="tx1"/>
              </a:solidFill>
              <a:round/>
              <a:headEnd/>
              <a:tailEnd type="triangle" w="lg" len="lg"/>
            </a:ln>
          </p:spPr>
        </p:cxnSp>
        <p:cxnSp>
          <p:nvCxnSpPr>
            <p:cNvPr id="65548" name="AutoShape 41"/>
            <p:cNvCxnSpPr>
              <a:cxnSpLocks noChangeShapeType="1"/>
              <a:stCxn id="24605" idx="6"/>
              <a:endCxn id="24603" idx="6"/>
            </p:cNvCxnSpPr>
            <p:nvPr/>
          </p:nvCxnSpPr>
          <p:spPr bwMode="auto">
            <a:xfrm>
              <a:off x="4950" y="1680"/>
              <a:ext cx="1" cy="1920"/>
            </a:xfrm>
            <a:prstGeom prst="curvedConnector3">
              <a:avLst>
                <a:gd name="adj1" fmla="val 74900000"/>
              </a:avLst>
            </a:prstGeom>
            <a:noFill/>
            <a:ln w="9525">
              <a:solidFill>
                <a:schemeClr val="tx1"/>
              </a:solidFill>
              <a:prstDash val="dash"/>
              <a:round/>
              <a:headEnd/>
              <a:tailEnd type="triangle" w="lg" len="lg"/>
            </a:ln>
          </p:spPr>
        </p:cxnSp>
        <p:sp>
          <p:nvSpPr>
            <p:cNvPr id="24587" name="Arc 42"/>
            <p:cNvSpPr>
              <a:spLocks/>
            </p:cNvSpPr>
            <p:nvPr/>
          </p:nvSpPr>
          <p:spPr bwMode="auto">
            <a:xfrm>
              <a:off x="4561" y="2756"/>
              <a:ext cx="391" cy="268"/>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4588" name="Arc 43"/>
            <p:cNvSpPr>
              <a:spLocks/>
            </p:cNvSpPr>
            <p:nvPr/>
          </p:nvSpPr>
          <p:spPr bwMode="auto">
            <a:xfrm flipV="1">
              <a:off x="4559" y="1248"/>
              <a:ext cx="391" cy="316"/>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type="triangle" w="lg" len="lg"/>
              <a:tailEnd type="non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4589" name="Arc 44"/>
            <p:cNvSpPr>
              <a:spLocks/>
            </p:cNvSpPr>
            <p:nvPr/>
          </p:nvSpPr>
          <p:spPr bwMode="auto">
            <a:xfrm>
              <a:off x="4848" y="2633"/>
              <a:ext cx="432" cy="872"/>
            </a:xfrm>
            <a:custGeom>
              <a:avLst/>
              <a:gdLst>
                <a:gd name="T0" fmla="*/ 2 w 21600"/>
                <a:gd name="T1" fmla="*/ 0 h 42255"/>
                <a:gd name="T2" fmla="*/ 2 w 21600"/>
                <a:gd name="T3" fmla="*/ 18 h 42255"/>
                <a:gd name="T4" fmla="*/ 0 w 21600"/>
                <a:gd name="T5" fmla="*/ 9 h 42255"/>
                <a:gd name="T6" fmla="*/ 0 60000 65536"/>
                <a:gd name="T7" fmla="*/ 0 60000 65536"/>
                <a:gd name="T8" fmla="*/ 0 60000 65536"/>
                <a:gd name="T9" fmla="*/ 0 w 21600"/>
                <a:gd name="T10" fmla="*/ 0 h 42255"/>
                <a:gd name="T11" fmla="*/ 21600 w 21600"/>
                <a:gd name="T12" fmla="*/ 42255 h 42255"/>
              </a:gdLst>
              <a:ahLst/>
              <a:cxnLst>
                <a:cxn ang="T6">
                  <a:pos x="T0" y="T1"/>
                </a:cxn>
                <a:cxn ang="T7">
                  <a:pos x="T2" y="T3"/>
                </a:cxn>
                <a:cxn ang="T8">
                  <a:pos x="T4" y="T5"/>
                </a:cxn>
              </a:cxnLst>
              <a:rect l="T9" t="T10" r="T11" b="T12"/>
              <a:pathLst>
                <a:path w="21600" h="42255" fill="none" extrusionOk="0">
                  <a:moveTo>
                    <a:pt x="5051" y="-1"/>
                  </a:moveTo>
                  <a:cubicBezTo>
                    <a:pt x="14757" y="2334"/>
                    <a:pt x="21600" y="11017"/>
                    <a:pt x="21600" y="21001"/>
                  </a:cubicBezTo>
                  <a:cubicBezTo>
                    <a:pt x="21600" y="31445"/>
                    <a:pt x="14126" y="40394"/>
                    <a:pt x="3849" y="42255"/>
                  </a:cubicBezTo>
                </a:path>
                <a:path w="21600" h="42255" stroke="0" extrusionOk="0">
                  <a:moveTo>
                    <a:pt x="5051" y="-1"/>
                  </a:moveTo>
                  <a:cubicBezTo>
                    <a:pt x="14757" y="2334"/>
                    <a:pt x="21600" y="11017"/>
                    <a:pt x="21600" y="21001"/>
                  </a:cubicBezTo>
                  <a:cubicBezTo>
                    <a:pt x="21600" y="31445"/>
                    <a:pt x="14126" y="40394"/>
                    <a:pt x="3849" y="42255"/>
                  </a:cubicBezTo>
                  <a:lnTo>
                    <a:pt x="0" y="21001"/>
                  </a:lnTo>
                  <a:close/>
                </a:path>
              </a:pathLst>
            </a:custGeom>
            <a:noFill/>
            <a:ln w="9525">
              <a:solidFill>
                <a:schemeClr val="tx1"/>
              </a:solidFill>
              <a:prstDash val="dash"/>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4590" name="Arc 45"/>
            <p:cNvSpPr>
              <a:spLocks/>
            </p:cNvSpPr>
            <p:nvPr/>
          </p:nvSpPr>
          <p:spPr bwMode="auto">
            <a:xfrm>
              <a:off x="4848" y="1728"/>
              <a:ext cx="288" cy="849"/>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prstDash val="dash"/>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4591" name="Arc 46"/>
            <p:cNvSpPr>
              <a:spLocks/>
            </p:cNvSpPr>
            <p:nvPr/>
          </p:nvSpPr>
          <p:spPr bwMode="auto">
            <a:xfrm flipH="1" flipV="1">
              <a:off x="4367" y="1728"/>
              <a:ext cx="288" cy="849"/>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4592" name="Arc 47"/>
            <p:cNvSpPr>
              <a:spLocks/>
            </p:cNvSpPr>
            <p:nvPr/>
          </p:nvSpPr>
          <p:spPr bwMode="auto">
            <a:xfrm flipH="1" flipV="1">
              <a:off x="4224" y="2641"/>
              <a:ext cx="431" cy="858"/>
            </a:xfrm>
            <a:custGeom>
              <a:avLst/>
              <a:gdLst>
                <a:gd name="T0" fmla="*/ 2 w 21600"/>
                <a:gd name="T1" fmla="*/ 0 h 41793"/>
                <a:gd name="T2" fmla="*/ 2 w 21600"/>
                <a:gd name="T3" fmla="*/ 18 h 41793"/>
                <a:gd name="T4" fmla="*/ 0 w 21600"/>
                <a:gd name="T5" fmla="*/ 9 h 41793"/>
                <a:gd name="T6" fmla="*/ 0 60000 65536"/>
                <a:gd name="T7" fmla="*/ 0 60000 65536"/>
                <a:gd name="T8" fmla="*/ 0 60000 65536"/>
                <a:gd name="T9" fmla="*/ 0 w 21600"/>
                <a:gd name="T10" fmla="*/ 0 h 41793"/>
                <a:gd name="T11" fmla="*/ 21600 w 21600"/>
                <a:gd name="T12" fmla="*/ 41793 h 41793"/>
              </a:gdLst>
              <a:ahLst/>
              <a:cxnLst>
                <a:cxn ang="T6">
                  <a:pos x="T0" y="T1"/>
                </a:cxn>
                <a:cxn ang="T7">
                  <a:pos x="T2" y="T3"/>
                </a:cxn>
                <a:cxn ang="T8">
                  <a:pos x="T4" y="T5"/>
                </a:cxn>
              </a:cxnLst>
              <a:rect l="T9" t="T10" r="T11" b="T12"/>
              <a:pathLst>
                <a:path w="21600" h="41793" fill="none" extrusionOk="0">
                  <a:moveTo>
                    <a:pt x="5364" y="-1"/>
                  </a:moveTo>
                  <a:cubicBezTo>
                    <a:pt x="14918" y="2449"/>
                    <a:pt x="21600" y="11059"/>
                    <a:pt x="21600" y="20923"/>
                  </a:cubicBezTo>
                  <a:cubicBezTo>
                    <a:pt x="21600" y="30707"/>
                    <a:pt x="15022" y="39270"/>
                    <a:pt x="5568" y="41793"/>
                  </a:cubicBezTo>
                </a:path>
                <a:path w="21600" h="41793" stroke="0" extrusionOk="0">
                  <a:moveTo>
                    <a:pt x="5364" y="-1"/>
                  </a:moveTo>
                  <a:cubicBezTo>
                    <a:pt x="14918" y="2449"/>
                    <a:pt x="21600" y="11059"/>
                    <a:pt x="21600" y="20923"/>
                  </a:cubicBezTo>
                  <a:cubicBezTo>
                    <a:pt x="21600" y="30707"/>
                    <a:pt x="15022" y="39270"/>
                    <a:pt x="5568" y="41793"/>
                  </a:cubicBezTo>
                  <a:lnTo>
                    <a:pt x="0" y="20923"/>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4593" name="Text Box 48"/>
            <p:cNvSpPr txBox="1">
              <a:spLocks noChangeArrowheads="1"/>
            </p:cNvSpPr>
            <p:nvPr/>
          </p:nvSpPr>
          <p:spPr bwMode="auto">
            <a:xfrm>
              <a:off x="4559" y="960"/>
              <a:ext cx="389" cy="264"/>
            </a:xfrm>
            <a:prstGeom prst="rect">
              <a:avLst/>
            </a:prstGeom>
            <a:no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err="1"/>
                <a:t>PrRd</a:t>
              </a:r>
              <a:r>
                <a:rPr lang="en-US" altLang="zh-CN" sz="1108" b="0" dirty="0"/>
                <a:t>/—</a:t>
              </a:r>
            </a:p>
            <a:p>
              <a:pPr eaLnBrk="1" fontAlgn="auto" hangingPunct="1">
                <a:spcBef>
                  <a:spcPts val="0"/>
                </a:spcBef>
                <a:spcAft>
                  <a:spcPts val="0"/>
                </a:spcAft>
                <a:defRPr/>
              </a:pPr>
              <a:r>
                <a:rPr lang="en-US" altLang="zh-CN" sz="1108" b="0" dirty="0" err="1"/>
                <a:t>PrWr</a:t>
              </a:r>
              <a:r>
                <a:rPr lang="en-US" altLang="zh-CN" sz="1108" b="0" dirty="0"/>
                <a:t>/—</a:t>
              </a:r>
            </a:p>
          </p:txBody>
        </p:sp>
        <p:sp>
          <p:nvSpPr>
            <p:cNvPr id="24594" name="Text Box 49"/>
            <p:cNvSpPr txBox="1">
              <a:spLocks noChangeArrowheads="1"/>
            </p:cNvSpPr>
            <p:nvPr/>
          </p:nvSpPr>
          <p:spPr bwMode="auto">
            <a:xfrm>
              <a:off x="3983" y="2929"/>
              <a:ext cx="574" cy="147"/>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r>
                <a:rPr lang="en-US" altLang="zh-CN" sz="1108" b="0">
                  <a:solidFill>
                    <a:schemeClr val="hlink"/>
                  </a:solidFill>
                </a:rPr>
                <a:t>BusRd</a:t>
              </a:r>
            </a:p>
          </p:txBody>
        </p:sp>
        <p:sp>
          <p:nvSpPr>
            <p:cNvPr id="24595" name="Text Box 50"/>
            <p:cNvSpPr txBox="1">
              <a:spLocks noChangeArrowheads="1"/>
            </p:cNvSpPr>
            <p:nvPr/>
          </p:nvSpPr>
          <p:spPr bwMode="auto">
            <a:xfrm>
              <a:off x="4127" y="2112"/>
              <a:ext cx="625"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PrWr/</a:t>
              </a:r>
              <a:r>
                <a:rPr lang="en-US" altLang="zh-CN" sz="1108" b="0">
                  <a:solidFill>
                    <a:schemeClr val="hlink"/>
                  </a:solidFill>
                </a:rPr>
                <a:t>BusRdX</a:t>
              </a:r>
            </a:p>
          </p:txBody>
        </p:sp>
        <p:sp>
          <p:nvSpPr>
            <p:cNvPr id="24596" name="Text Box 51"/>
            <p:cNvSpPr txBox="1">
              <a:spLocks noChangeArrowheads="1"/>
            </p:cNvSpPr>
            <p:nvPr/>
          </p:nvSpPr>
          <p:spPr bwMode="auto">
            <a:xfrm>
              <a:off x="3553" y="2400"/>
              <a:ext cx="671"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PrWr/</a:t>
              </a:r>
              <a:r>
                <a:rPr lang="en-US" altLang="zh-CN" sz="1108" b="0">
                  <a:solidFill>
                    <a:schemeClr val="hlink"/>
                  </a:solidFill>
                </a:rPr>
                <a:t>BusRdX</a:t>
              </a:r>
            </a:p>
          </p:txBody>
        </p:sp>
        <p:sp>
          <p:nvSpPr>
            <p:cNvPr id="24597" name="Text Box 52"/>
            <p:cNvSpPr txBox="1">
              <a:spLocks noChangeArrowheads="1"/>
            </p:cNvSpPr>
            <p:nvPr/>
          </p:nvSpPr>
          <p:spPr bwMode="auto">
            <a:xfrm>
              <a:off x="4607" y="3053"/>
              <a:ext cx="481" cy="264"/>
            </a:xfrm>
            <a:prstGeom prst="rect">
              <a:avLst/>
            </a:prstGeom>
            <a:no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p>
            <a:p>
              <a:pPr eaLnBrk="1" fontAlgn="auto" hangingPunct="1">
                <a:spcBef>
                  <a:spcPts val="0"/>
                </a:spcBef>
                <a:spcAft>
                  <a:spcPts val="0"/>
                </a:spcAft>
                <a:defRPr/>
              </a:pPr>
              <a:r>
                <a:rPr lang="en-US" altLang="zh-CN" sz="1108" b="0">
                  <a:solidFill>
                    <a:schemeClr val="hlink"/>
                  </a:solidFill>
                </a:rPr>
                <a:t>BusRd</a:t>
              </a:r>
              <a:r>
                <a:rPr lang="en-US" altLang="zh-CN" sz="1108" b="0"/>
                <a:t>/—</a:t>
              </a:r>
            </a:p>
          </p:txBody>
        </p:sp>
        <p:sp>
          <p:nvSpPr>
            <p:cNvPr id="24598" name="Text Box 53"/>
            <p:cNvSpPr txBox="1">
              <a:spLocks noChangeArrowheads="1"/>
            </p:cNvSpPr>
            <p:nvPr/>
          </p:nvSpPr>
          <p:spPr bwMode="auto">
            <a:xfrm>
              <a:off x="4848" y="2112"/>
              <a:ext cx="624"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err="1">
                  <a:solidFill>
                    <a:schemeClr val="hlink"/>
                  </a:solidFill>
                </a:rPr>
                <a:t>BusRd</a:t>
              </a:r>
              <a:r>
                <a:rPr lang="en-US" altLang="zh-CN" sz="1108" b="0" dirty="0">
                  <a:solidFill>
                    <a:schemeClr val="hlink"/>
                  </a:solidFill>
                </a:rPr>
                <a:t>/</a:t>
              </a:r>
              <a:r>
                <a:rPr lang="en-US" altLang="zh-CN" sz="1108" dirty="0">
                  <a:solidFill>
                    <a:schemeClr val="hlink"/>
                  </a:solidFill>
                </a:rPr>
                <a:t>Flush</a:t>
              </a:r>
            </a:p>
          </p:txBody>
        </p:sp>
        <p:sp>
          <p:nvSpPr>
            <p:cNvPr id="24599" name="Text Box 54"/>
            <p:cNvSpPr txBox="1">
              <a:spLocks noChangeArrowheads="1"/>
            </p:cNvSpPr>
            <p:nvPr/>
          </p:nvSpPr>
          <p:spPr bwMode="auto">
            <a:xfrm>
              <a:off x="5233" y="2400"/>
              <a:ext cx="719" cy="264"/>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chemeClr val="hlink"/>
                  </a:solidFill>
                </a:rPr>
                <a:t>BusRdX/</a:t>
              </a:r>
              <a:r>
                <a:rPr lang="en-US" altLang="zh-CN" sz="1108">
                  <a:solidFill>
                    <a:schemeClr val="hlink"/>
                  </a:solidFill>
                </a:rPr>
                <a:t>Flush</a:t>
              </a:r>
            </a:p>
            <a:p>
              <a:pPr eaLnBrk="1" fontAlgn="auto" hangingPunct="1">
                <a:spcBef>
                  <a:spcPts val="0"/>
                </a:spcBef>
                <a:spcAft>
                  <a:spcPts val="0"/>
                </a:spcAft>
                <a:defRPr/>
              </a:pPr>
              <a:r>
                <a:rPr lang="en-US" altLang="zh-CN" sz="1108" b="0"/>
                <a:t>Replace/</a:t>
              </a:r>
              <a:r>
                <a:rPr lang="en-US" altLang="zh-CN" sz="1108" b="0">
                  <a:solidFill>
                    <a:schemeClr val="hlink"/>
                  </a:solidFill>
                </a:rPr>
                <a:t>BusWB</a:t>
              </a:r>
            </a:p>
          </p:txBody>
        </p:sp>
        <p:sp>
          <p:nvSpPr>
            <p:cNvPr id="24600" name="Text Box 55"/>
            <p:cNvSpPr txBox="1">
              <a:spLocks noChangeArrowheads="1"/>
            </p:cNvSpPr>
            <p:nvPr/>
          </p:nvSpPr>
          <p:spPr bwMode="auto">
            <a:xfrm>
              <a:off x="4992" y="2880"/>
              <a:ext cx="528" cy="264"/>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err="1">
                  <a:solidFill>
                    <a:schemeClr val="hlink"/>
                  </a:solidFill>
                </a:rPr>
                <a:t>BusRdX</a:t>
              </a:r>
              <a:r>
                <a:rPr lang="en-US" altLang="zh-CN" sz="1108" b="0" dirty="0"/>
                <a:t>/—</a:t>
              </a:r>
            </a:p>
            <a:p>
              <a:pPr eaLnBrk="1" fontAlgn="auto" hangingPunct="1">
                <a:spcBef>
                  <a:spcPts val="0"/>
                </a:spcBef>
                <a:spcAft>
                  <a:spcPts val="0"/>
                </a:spcAft>
                <a:defRPr/>
              </a:pPr>
              <a:r>
                <a:rPr lang="en-US" altLang="zh-CN" sz="1108" b="0" dirty="0"/>
                <a:t>Replace/—</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en-US" smtClean="0">
                <a:ea typeface="宋体" pitchFamily="2" charset="-122"/>
              </a:rPr>
              <a:t>Example on MSI Write-Back Protocol</a:t>
            </a:r>
          </a:p>
        </p:txBody>
      </p:sp>
      <p:sp>
        <p:nvSpPr>
          <p:cNvPr id="2" name="日期占位符 1"/>
          <p:cNvSpPr>
            <a:spLocks noGrp="1"/>
          </p:cNvSpPr>
          <p:nvPr>
            <p:ph type="dt" sz="half" idx="10"/>
          </p:nvPr>
        </p:nvSpPr>
        <p:spPr/>
        <p:txBody>
          <a:bodyPr/>
          <a:lstStyle/>
          <a:p>
            <a:pPr>
              <a:defRPr/>
            </a:pPr>
            <a:fld id="{74D2F483-C24A-4C18-91C9-44D3918AEBE8}" type="datetime1">
              <a:rPr lang="zh-CN" altLang="en-US"/>
              <a:pPr>
                <a:defRPr/>
              </a:pPr>
              <a:t>2020/5/6</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67622" name="灯片编号占位符 3"/>
          <p:cNvSpPr>
            <a:spLocks noGrp="1"/>
          </p:cNvSpPr>
          <p:nvPr>
            <p:ph type="sldNum" sz="quarter" idx="12"/>
          </p:nvPr>
        </p:nvSpPr>
        <p:spPr bwMode="auto">
          <a:noFill/>
          <a:ln>
            <a:miter lim="800000"/>
            <a:headEnd/>
            <a:tailEnd/>
          </a:ln>
        </p:spPr>
        <p:txBody>
          <a:bodyPr/>
          <a:lstStyle/>
          <a:p>
            <a:fld id="{3716509D-3449-4776-B9C1-D51D7872A49E}" type="slidenum">
              <a:rPr lang="zh-CN" altLang="en-US"/>
              <a:pPr/>
              <a:t>45</a:t>
            </a:fld>
            <a:endParaRPr lang="zh-CN" altLang="en-US"/>
          </a:p>
        </p:txBody>
      </p:sp>
      <p:sp>
        <p:nvSpPr>
          <p:cNvPr id="25604" name="Line 5"/>
          <p:cNvSpPr>
            <a:spLocks noChangeShapeType="1"/>
          </p:cNvSpPr>
          <p:nvPr/>
        </p:nvSpPr>
        <p:spPr bwMode="auto">
          <a:xfrm>
            <a:off x="242888" y="3201988"/>
            <a:ext cx="5380037" cy="1587"/>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5605" name="Line 6"/>
          <p:cNvSpPr>
            <a:spLocks noChangeShapeType="1"/>
          </p:cNvSpPr>
          <p:nvPr/>
        </p:nvSpPr>
        <p:spPr bwMode="auto">
          <a:xfrm>
            <a:off x="1762125" y="3201988"/>
            <a:ext cx="1588" cy="309562"/>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5606" name="Rectangle 8"/>
          <p:cNvSpPr>
            <a:spLocks noChangeArrowheads="1"/>
          </p:cNvSpPr>
          <p:nvPr/>
        </p:nvSpPr>
        <p:spPr bwMode="auto">
          <a:xfrm>
            <a:off x="915988" y="3511550"/>
            <a:ext cx="1681162" cy="676275"/>
          </a:xfrm>
          <a:prstGeom prst="rect">
            <a:avLst/>
          </a:prstGeom>
          <a:noFill/>
          <a:ln w="9525">
            <a:solidFill>
              <a:srgbClr val="000000"/>
            </a:solidFill>
            <a:miter lim="800000"/>
            <a:headEnd/>
            <a:tailEnd/>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07" name="Rectangle 9"/>
          <p:cNvSpPr>
            <a:spLocks noChangeArrowheads="1"/>
          </p:cNvSpPr>
          <p:nvPr/>
        </p:nvSpPr>
        <p:spPr bwMode="auto">
          <a:xfrm>
            <a:off x="4276725" y="3582988"/>
            <a:ext cx="711200" cy="169862"/>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rgbClr val="000000"/>
                </a:solidFill>
              </a:rPr>
              <a:t>I/O devices</a:t>
            </a:r>
            <a:endParaRPr lang="en-US" altLang="zh-CN" sz="1292"/>
          </a:p>
        </p:txBody>
      </p:sp>
      <p:sp>
        <p:nvSpPr>
          <p:cNvPr id="25608" name="Rectangle 10"/>
          <p:cNvSpPr>
            <a:spLocks noChangeArrowheads="1"/>
          </p:cNvSpPr>
          <p:nvPr/>
        </p:nvSpPr>
        <p:spPr bwMode="auto">
          <a:xfrm>
            <a:off x="995363" y="3554413"/>
            <a:ext cx="512762" cy="171450"/>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rgbClr val="000000"/>
                </a:solidFill>
              </a:rPr>
              <a:t>Memory</a:t>
            </a:r>
            <a:endParaRPr lang="en-US" altLang="zh-CN" sz="1292"/>
          </a:p>
        </p:txBody>
      </p:sp>
      <p:sp>
        <p:nvSpPr>
          <p:cNvPr id="25609" name="Line 11"/>
          <p:cNvSpPr>
            <a:spLocks noChangeShapeType="1"/>
          </p:cNvSpPr>
          <p:nvPr/>
        </p:nvSpPr>
        <p:spPr bwMode="auto">
          <a:xfrm>
            <a:off x="4614863" y="3201988"/>
            <a:ext cx="0" cy="309562"/>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5610" name="Rectangle 13"/>
          <p:cNvSpPr>
            <a:spLocks noChangeArrowheads="1"/>
          </p:cNvSpPr>
          <p:nvPr/>
        </p:nvSpPr>
        <p:spPr bwMode="auto">
          <a:xfrm>
            <a:off x="1163638" y="3808413"/>
            <a:ext cx="252412" cy="255587"/>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a:t>u:</a:t>
            </a:r>
            <a:endParaRPr lang="en-US" altLang="zh-CN" sz="1846"/>
          </a:p>
        </p:txBody>
      </p:sp>
      <p:grpSp>
        <p:nvGrpSpPr>
          <p:cNvPr id="4" name="Group 15"/>
          <p:cNvGrpSpPr>
            <a:grpSpLocks/>
          </p:cNvGrpSpPr>
          <p:nvPr/>
        </p:nvGrpSpPr>
        <p:grpSpPr bwMode="auto">
          <a:xfrm>
            <a:off x="306388" y="1517650"/>
            <a:ext cx="1525587" cy="1689100"/>
            <a:chOff x="1152" y="864"/>
            <a:chExt cx="960" cy="1152"/>
          </a:xfrm>
        </p:grpSpPr>
        <p:sp>
          <p:nvSpPr>
            <p:cNvPr id="25691" name="Rectangle 16"/>
            <p:cNvSpPr>
              <a:spLocks noChangeArrowheads="1"/>
            </p:cNvSpPr>
            <p:nvPr/>
          </p:nvSpPr>
          <p:spPr bwMode="auto">
            <a:xfrm>
              <a:off x="1152" y="1344"/>
              <a:ext cx="960"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92" name="Rectangle 17"/>
            <p:cNvSpPr>
              <a:spLocks noChangeArrowheads="1"/>
            </p:cNvSpPr>
            <p:nvPr/>
          </p:nvSpPr>
          <p:spPr bwMode="auto">
            <a:xfrm>
              <a:off x="1152" y="1488"/>
              <a:ext cx="192"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93" name="Rectangle 18"/>
            <p:cNvSpPr>
              <a:spLocks noChangeArrowheads="1"/>
            </p:cNvSpPr>
            <p:nvPr/>
          </p:nvSpPr>
          <p:spPr bwMode="auto">
            <a:xfrm>
              <a:off x="1344" y="1488"/>
              <a:ext cx="76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94" name="Oval 19"/>
            <p:cNvSpPr>
              <a:spLocks noChangeArrowheads="1"/>
            </p:cNvSpPr>
            <p:nvPr/>
          </p:nvSpPr>
          <p:spPr bwMode="auto">
            <a:xfrm>
              <a:off x="1440" y="864"/>
              <a:ext cx="375"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r>
                <a:rPr lang="en-US" altLang="zh-CN" sz="1292"/>
                <a:t>P</a:t>
              </a:r>
              <a:r>
                <a:rPr lang="en-US" altLang="zh-CN" sz="1292" baseline="-25000"/>
                <a:t>1</a:t>
              </a:r>
              <a:endParaRPr lang="en-US" altLang="zh-CN" sz="1292"/>
            </a:p>
          </p:txBody>
        </p:sp>
        <p:sp>
          <p:nvSpPr>
            <p:cNvPr id="25695" name="Line 20"/>
            <p:cNvSpPr>
              <a:spLocks noChangeShapeType="1"/>
            </p:cNvSpPr>
            <p:nvPr/>
          </p:nvSpPr>
          <p:spPr bwMode="auto">
            <a:xfrm>
              <a:off x="1584" y="1152"/>
              <a:ext cx="0" cy="192"/>
            </a:xfrm>
            <a:prstGeom prst="line">
              <a:avLst/>
            </a:prstGeom>
            <a:noFill/>
            <a:ln w="19050">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25696" name="Line 21"/>
            <p:cNvSpPr>
              <a:spLocks noChangeShapeType="1"/>
            </p:cNvSpPr>
            <p:nvPr/>
          </p:nvSpPr>
          <p:spPr bwMode="auto">
            <a:xfrm>
              <a:off x="1536" y="1776"/>
              <a:ext cx="0" cy="240"/>
            </a:xfrm>
            <a:prstGeom prst="line">
              <a:avLst/>
            </a:prstGeom>
            <a:noFill/>
            <a:ln w="28575">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grpSp>
      <p:grpSp>
        <p:nvGrpSpPr>
          <p:cNvPr id="5" name="Group 22"/>
          <p:cNvGrpSpPr>
            <a:grpSpLocks/>
          </p:cNvGrpSpPr>
          <p:nvPr/>
        </p:nvGrpSpPr>
        <p:grpSpPr bwMode="auto">
          <a:xfrm>
            <a:off x="2289175" y="1517650"/>
            <a:ext cx="1524000" cy="1689100"/>
            <a:chOff x="1152" y="864"/>
            <a:chExt cx="960" cy="1152"/>
          </a:xfrm>
        </p:grpSpPr>
        <p:sp>
          <p:nvSpPr>
            <p:cNvPr id="25685" name="Rectangle 23"/>
            <p:cNvSpPr>
              <a:spLocks noChangeArrowheads="1"/>
            </p:cNvSpPr>
            <p:nvPr/>
          </p:nvSpPr>
          <p:spPr bwMode="auto">
            <a:xfrm>
              <a:off x="1152" y="1344"/>
              <a:ext cx="960"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86" name="Rectangle 24"/>
            <p:cNvSpPr>
              <a:spLocks noChangeArrowheads="1"/>
            </p:cNvSpPr>
            <p:nvPr/>
          </p:nvSpPr>
          <p:spPr bwMode="auto">
            <a:xfrm>
              <a:off x="1152" y="1488"/>
              <a:ext cx="192"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87" name="Rectangle 25"/>
            <p:cNvSpPr>
              <a:spLocks noChangeArrowheads="1"/>
            </p:cNvSpPr>
            <p:nvPr/>
          </p:nvSpPr>
          <p:spPr bwMode="auto">
            <a:xfrm>
              <a:off x="1344" y="1488"/>
              <a:ext cx="76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88" name="Oval 26"/>
            <p:cNvSpPr>
              <a:spLocks noChangeArrowheads="1"/>
            </p:cNvSpPr>
            <p:nvPr/>
          </p:nvSpPr>
          <p:spPr bwMode="auto">
            <a:xfrm>
              <a:off x="1440" y="864"/>
              <a:ext cx="336"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r>
                <a:rPr lang="en-US" altLang="zh-CN" sz="1292" dirty="0"/>
                <a:t>P</a:t>
              </a:r>
              <a:r>
                <a:rPr lang="en-US" altLang="zh-CN" sz="1292" baseline="-25000" dirty="0"/>
                <a:t>2</a:t>
              </a:r>
              <a:endParaRPr lang="en-US" altLang="zh-CN" sz="1292" dirty="0"/>
            </a:p>
          </p:txBody>
        </p:sp>
        <p:sp>
          <p:nvSpPr>
            <p:cNvPr id="25689" name="Line 27"/>
            <p:cNvSpPr>
              <a:spLocks noChangeShapeType="1"/>
            </p:cNvSpPr>
            <p:nvPr/>
          </p:nvSpPr>
          <p:spPr bwMode="auto">
            <a:xfrm>
              <a:off x="1584" y="1152"/>
              <a:ext cx="0" cy="192"/>
            </a:xfrm>
            <a:prstGeom prst="line">
              <a:avLst/>
            </a:prstGeom>
            <a:noFill/>
            <a:ln w="19050">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25690" name="Line 28"/>
            <p:cNvSpPr>
              <a:spLocks noChangeShapeType="1"/>
            </p:cNvSpPr>
            <p:nvPr/>
          </p:nvSpPr>
          <p:spPr bwMode="auto">
            <a:xfrm>
              <a:off x="1536" y="1776"/>
              <a:ext cx="0" cy="240"/>
            </a:xfrm>
            <a:prstGeom prst="line">
              <a:avLst/>
            </a:prstGeom>
            <a:noFill/>
            <a:ln w="28575">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grpSp>
      <p:grpSp>
        <p:nvGrpSpPr>
          <p:cNvPr id="6" name="Group 29"/>
          <p:cNvGrpSpPr>
            <a:grpSpLocks/>
          </p:cNvGrpSpPr>
          <p:nvPr/>
        </p:nvGrpSpPr>
        <p:grpSpPr bwMode="auto">
          <a:xfrm>
            <a:off x="4498975" y="1517650"/>
            <a:ext cx="1524000" cy="1689100"/>
            <a:chOff x="1152" y="864"/>
            <a:chExt cx="960" cy="1152"/>
          </a:xfrm>
        </p:grpSpPr>
        <p:sp>
          <p:nvSpPr>
            <p:cNvPr id="25679" name="Rectangle 30"/>
            <p:cNvSpPr>
              <a:spLocks noChangeArrowheads="1"/>
            </p:cNvSpPr>
            <p:nvPr/>
          </p:nvSpPr>
          <p:spPr bwMode="auto">
            <a:xfrm>
              <a:off x="1152" y="1344"/>
              <a:ext cx="960"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80" name="Rectangle 31"/>
            <p:cNvSpPr>
              <a:spLocks noChangeArrowheads="1"/>
            </p:cNvSpPr>
            <p:nvPr/>
          </p:nvSpPr>
          <p:spPr bwMode="auto">
            <a:xfrm>
              <a:off x="1152" y="1488"/>
              <a:ext cx="192"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81" name="Rectangle 32"/>
            <p:cNvSpPr>
              <a:spLocks noChangeArrowheads="1"/>
            </p:cNvSpPr>
            <p:nvPr/>
          </p:nvSpPr>
          <p:spPr bwMode="auto">
            <a:xfrm>
              <a:off x="1344" y="1488"/>
              <a:ext cx="76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82" name="Oval 33"/>
            <p:cNvSpPr>
              <a:spLocks noChangeArrowheads="1"/>
            </p:cNvSpPr>
            <p:nvPr/>
          </p:nvSpPr>
          <p:spPr bwMode="auto">
            <a:xfrm>
              <a:off x="1440" y="864"/>
              <a:ext cx="336"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r>
                <a:rPr lang="en-US" altLang="zh-CN" sz="1292"/>
                <a:t>P</a:t>
              </a:r>
              <a:r>
                <a:rPr lang="en-US" altLang="zh-CN" sz="1292" baseline="-25000"/>
                <a:t>3</a:t>
              </a:r>
              <a:endParaRPr lang="en-US" altLang="zh-CN" sz="1292"/>
            </a:p>
          </p:txBody>
        </p:sp>
        <p:sp>
          <p:nvSpPr>
            <p:cNvPr id="25683" name="Line 34"/>
            <p:cNvSpPr>
              <a:spLocks noChangeShapeType="1"/>
            </p:cNvSpPr>
            <p:nvPr/>
          </p:nvSpPr>
          <p:spPr bwMode="auto">
            <a:xfrm>
              <a:off x="1584" y="1152"/>
              <a:ext cx="0" cy="192"/>
            </a:xfrm>
            <a:prstGeom prst="line">
              <a:avLst/>
            </a:prstGeom>
            <a:noFill/>
            <a:ln w="19050">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25684" name="Line 35"/>
            <p:cNvSpPr>
              <a:spLocks noChangeShapeType="1"/>
            </p:cNvSpPr>
            <p:nvPr/>
          </p:nvSpPr>
          <p:spPr bwMode="auto">
            <a:xfrm>
              <a:off x="1536" y="1776"/>
              <a:ext cx="0" cy="240"/>
            </a:xfrm>
            <a:prstGeom prst="line">
              <a:avLst/>
            </a:prstGeom>
            <a:noFill/>
            <a:ln w="28575">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grpSp>
      <p:sp>
        <p:nvSpPr>
          <p:cNvPr id="367654" name="Text Box 38"/>
          <p:cNvSpPr txBox="1">
            <a:spLocks noChangeArrowheads="1"/>
          </p:cNvSpPr>
          <p:nvPr/>
        </p:nvSpPr>
        <p:spPr bwMode="auto">
          <a:xfrm>
            <a:off x="-34925" y="2389188"/>
            <a:ext cx="285750" cy="290512"/>
          </a:xfrm>
          <a:prstGeom prst="rect">
            <a:avLst/>
          </a:prstGeom>
          <a:noFill/>
          <a:ln w="9525">
            <a:noFill/>
            <a:miter lim="800000"/>
            <a:headEnd/>
            <a:tailEnd/>
          </a:ln>
        </p:spPr>
        <p:txBody>
          <a:bodyPr wrap="none">
            <a:spAutoFit/>
          </a:bodyPr>
          <a:lstStyle/>
          <a:p>
            <a:pPr eaLnBrk="1" hangingPunct="1"/>
            <a:r>
              <a:rPr lang="en-US" altLang="zh-CN" sz="1200" b="1">
                <a:latin typeface="Arial" pitchFamily="34" charset="0"/>
                <a:cs typeface="Times New Roman" pitchFamily="18" charset="0"/>
              </a:rPr>
              <a:t>u</a:t>
            </a:r>
          </a:p>
        </p:txBody>
      </p:sp>
      <p:sp>
        <p:nvSpPr>
          <p:cNvPr id="367655" name="Text Box 39"/>
          <p:cNvSpPr txBox="1">
            <a:spLocks noChangeArrowheads="1"/>
          </p:cNvSpPr>
          <p:nvPr/>
        </p:nvSpPr>
        <p:spPr bwMode="auto">
          <a:xfrm>
            <a:off x="303213" y="2389188"/>
            <a:ext cx="295275" cy="290512"/>
          </a:xfrm>
          <a:prstGeom prst="rect">
            <a:avLst/>
          </a:prstGeom>
          <a:noFill/>
          <a:ln w="9525">
            <a:noFill/>
            <a:miter lim="800000"/>
            <a:headEnd/>
            <a:tailEnd/>
          </a:ln>
        </p:spPr>
        <p:txBody>
          <a:bodyPr wrap="none">
            <a:spAutoFit/>
          </a:bodyPr>
          <a:lstStyle/>
          <a:p>
            <a:pPr eaLnBrk="1" hangingPunct="1"/>
            <a:r>
              <a:rPr lang="en-US" altLang="zh-CN" sz="1200" b="1">
                <a:latin typeface="Arial" pitchFamily="34" charset="0"/>
                <a:cs typeface="Times New Roman" pitchFamily="18" charset="0"/>
              </a:rPr>
              <a:t>S</a:t>
            </a:r>
          </a:p>
        </p:txBody>
      </p:sp>
      <p:sp>
        <p:nvSpPr>
          <p:cNvPr id="367656" name="Text Box 40"/>
          <p:cNvSpPr txBox="1">
            <a:spLocks noChangeArrowheads="1"/>
          </p:cNvSpPr>
          <p:nvPr/>
        </p:nvSpPr>
        <p:spPr bwMode="auto">
          <a:xfrm>
            <a:off x="836613" y="2389188"/>
            <a:ext cx="276225" cy="290512"/>
          </a:xfrm>
          <a:prstGeom prst="rect">
            <a:avLst/>
          </a:prstGeom>
          <a:noFill/>
          <a:ln w="9525">
            <a:noFill/>
            <a:miter lim="800000"/>
            <a:headEnd/>
            <a:tailEnd/>
          </a:ln>
        </p:spPr>
        <p:txBody>
          <a:bodyPr wrap="none">
            <a:spAutoFit/>
          </a:bodyPr>
          <a:lstStyle/>
          <a:p>
            <a:pPr eaLnBrk="1" hangingPunct="1"/>
            <a:r>
              <a:rPr lang="en-US" altLang="zh-CN" sz="1200" b="1">
                <a:latin typeface="Arial" pitchFamily="34" charset="0"/>
                <a:cs typeface="Times New Roman" pitchFamily="18" charset="0"/>
              </a:rPr>
              <a:t>5</a:t>
            </a:r>
          </a:p>
        </p:txBody>
      </p:sp>
      <p:sp>
        <p:nvSpPr>
          <p:cNvPr id="367666" name="Text Box 50"/>
          <p:cNvSpPr txBox="1">
            <a:spLocks noChangeArrowheads="1"/>
          </p:cNvSpPr>
          <p:nvPr/>
        </p:nvSpPr>
        <p:spPr bwMode="auto">
          <a:xfrm>
            <a:off x="4205288" y="2389188"/>
            <a:ext cx="285750" cy="290512"/>
          </a:xfrm>
          <a:prstGeom prst="rect">
            <a:avLst/>
          </a:prstGeom>
          <a:noFill/>
          <a:ln w="9525">
            <a:noFill/>
            <a:miter lim="800000"/>
            <a:headEnd/>
            <a:tailEnd/>
          </a:ln>
        </p:spPr>
        <p:txBody>
          <a:bodyPr wrap="none">
            <a:spAutoFit/>
          </a:bodyPr>
          <a:lstStyle/>
          <a:p>
            <a:pPr eaLnBrk="1" hangingPunct="1"/>
            <a:r>
              <a:rPr lang="en-US" altLang="zh-CN" sz="1200" b="1">
                <a:latin typeface="Arial" pitchFamily="34" charset="0"/>
                <a:cs typeface="Times New Roman" pitchFamily="18" charset="0"/>
              </a:rPr>
              <a:t>u</a:t>
            </a:r>
          </a:p>
        </p:txBody>
      </p:sp>
      <p:sp>
        <p:nvSpPr>
          <p:cNvPr id="367667" name="Text Box 51"/>
          <p:cNvSpPr txBox="1">
            <a:spLocks noChangeArrowheads="1"/>
          </p:cNvSpPr>
          <p:nvPr/>
        </p:nvSpPr>
        <p:spPr bwMode="auto">
          <a:xfrm>
            <a:off x="4510088" y="2389188"/>
            <a:ext cx="295275" cy="290512"/>
          </a:xfrm>
          <a:prstGeom prst="rect">
            <a:avLst/>
          </a:prstGeom>
          <a:noFill/>
          <a:ln w="9525">
            <a:noFill/>
            <a:miter lim="800000"/>
            <a:headEnd/>
            <a:tailEnd/>
          </a:ln>
        </p:spPr>
        <p:txBody>
          <a:bodyPr wrap="none">
            <a:spAutoFit/>
          </a:bodyPr>
          <a:lstStyle/>
          <a:p>
            <a:pPr eaLnBrk="1" hangingPunct="1"/>
            <a:r>
              <a:rPr lang="en-US" altLang="zh-CN" sz="1200" b="1">
                <a:latin typeface="Arial" pitchFamily="34" charset="0"/>
                <a:cs typeface="Times New Roman" pitchFamily="18" charset="0"/>
              </a:rPr>
              <a:t>S</a:t>
            </a:r>
          </a:p>
        </p:txBody>
      </p:sp>
      <p:sp>
        <p:nvSpPr>
          <p:cNvPr id="367668" name="Text Box 52"/>
          <p:cNvSpPr txBox="1">
            <a:spLocks noChangeArrowheads="1"/>
          </p:cNvSpPr>
          <p:nvPr/>
        </p:nvSpPr>
        <p:spPr bwMode="auto">
          <a:xfrm>
            <a:off x="5041900" y="2389188"/>
            <a:ext cx="276225" cy="290512"/>
          </a:xfrm>
          <a:prstGeom prst="rect">
            <a:avLst/>
          </a:prstGeom>
          <a:noFill/>
          <a:ln w="9525">
            <a:noFill/>
            <a:miter lim="800000"/>
            <a:headEnd/>
            <a:tailEnd/>
          </a:ln>
        </p:spPr>
        <p:txBody>
          <a:bodyPr wrap="none">
            <a:spAutoFit/>
          </a:bodyPr>
          <a:lstStyle/>
          <a:p>
            <a:pPr eaLnBrk="1" hangingPunct="1"/>
            <a:r>
              <a:rPr lang="en-US" altLang="zh-CN" sz="1200" b="1">
                <a:latin typeface="Arial" pitchFamily="34" charset="0"/>
                <a:cs typeface="Times New Roman" pitchFamily="18" charset="0"/>
              </a:rPr>
              <a:t>5</a:t>
            </a:r>
          </a:p>
        </p:txBody>
      </p:sp>
      <p:sp>
        <p:nvSpPr>
          <p:cNvPr id="367672" name="Text Box 56"/>
          <p:cNvSpPr txBox="1">
            <a:spLocks noChangeArrowheads="1"/>
          </p:cNvSpPr>
          <p:nvPr/>
        </p:nvSpPr>
        <p:spPr bwMode="auto">
          <a:xfrm>
            <a:off x="4497388" y="2389188"/>
            <a:ext cx="322262" cy="290512"/>
          </a:xfrm>
          <a:prstGeom prst="rect">
            <a:avLst/>
          </a:prstGeom>
          <a:noFill/>
          <a:ln w="9525">
            <a:noFill/>
            <a:miter lim="800000"/>
            <a:headEnd/>
            <a:tailEnd/>
          </a:ln>
        </p:spPr>
        <p:txBody>
          <a:bodyPr wrap="none">
            <a:spAutoFit/>
          </a:bodyPr>
          <a:lstStyle/>
          <a:p>
            <a:pPr eaLnBrk="1" hangingPunct="1"/>
            <a:r>
              <a:rPr lang="en-US" altLang="zh-CN" sz="1200" b="1">
                <a:solidFill>
                  <a:schemeClr val="hlink"/>
                </a:solidFill>
                <a:latin typeface="Arial" pitchFamily="34" charset="0"/>
                <a:cs typeface="Times New Roman" pitchFamily="18" charset="0"/>
              </a:rPr>
              <a:t>M</a:t>
            </a:r>
          </a:p>
        </p:txBody>
      </p:sp>
      <p:sp>
        <p:nvSpPr>
          <p:cNvPr id="367673" name="Text Box 57"/>
          <p:cNvSpPr txBox="1">
            <a:spLocks noChangeArrowheads="1"/>
          </p:cNvSpPr>
          <p:nvPr/>
        </p:nvSpPr>
        <p:spPr bwMode="auto">
          <a:xfrm>
            <a:off x="5046663" y="2389188"/>
            <a:ext cx="276225" cy="290512"/>
          </a:xfrm>
          <a:prstGeom prst="rect">
            <a:avLst/>
          </a:prstGeom>
          <a:noFill/>
          <a:ln w="9525">
            <a:noFill/>
            <a:miter lim="800000"/>
            <a:headEnd/>
            <a:tailEnd/>
          </a:ln>
        </p:spPr>
        <p:txBody>
          <a:bodyPr wrap="none">
            <a:spAutoFit/>
          </a:bodyPr>
          <a:lstStyle/>
          <a:p>
            <a:pPr eaLnBrk="1" hangingPunct="1"/>
            <a:r>
              <a:rPr lang="en-US" altLang="zh-CN" sz="1200" b="1">
                <a:solidFill>
                  <a:schemeClr val="hlink"/>
                </a:solidFill>
                <a:latin typeface="Arial" pitchFamily="34" charset="0"/>
                <a:cs typeface="Times New Roman" pitchFamily="18" charset="0"/>
              </a:rPr>
              <a:t>7</a:t>
            </a:r>
          </a:p>
        </p:txBody>
      </p:sp>
      <p:grpSp>
        <p:nvGrpSpPr>
          <p:cNvPr id="7" name="Group 67"/>
          <p:cNvGrpSpPr>
            <a:grpSpLocks/>
          </p:cNvGrpSpPr>
          <p:nvPr/>
        </p:nvGrpSpPr>
        <p:grpSpPr bwMode="auto">
          <a:xfrm>
            <a:off x="1995488" y="2389188"/>
            <a:ext cx="1112837" cy="290512"/>
            <a:chOff x="950" y="1495"/>
            <a:chExt cx="702" cy="199"/>
          </a:xfrm>
        </p:grpSpPr>
        <p:sp>
          <p:nvSpPr>
            <p:cNvPr id="67688" name="Text Box 68"/>
            <p:cNvSpPr txBox="1">
              <a:spLocks noChangeArrowheads="1"/>
            </p:cNvSpPr>
            <p:nvPr/>
          </p:nvSpPr>
          <p:spPr bwMode="auto">
            <a:xfrm>
              <a:off x="950" y="1495"/>
              <a:ext cx="180" cy="199"/>
            </a:xfrm>
            <a:prstGeom prst="rect">
              <a:avLst/>
            </a:prstGeom>
            <a:noFill/>
            <a:ln w="9525">
              <a:noFill/>
              <a:miter lim="800000"/>
              <a:headEnd/>
              <a:tailEnd/>
            </a:ln>
          </p:spPr>
          <p:txBody>
            <a:bodyPr wrap="none">
              <a:spAutoFit/>
            </a:bodyPr>
            <a:lstStyle/>
            <a:p>
              <a:pPr eaLnBrk="1" hangingPunct="1"/>
              <a:r>
                <a:rPr lang="en-US" altLang="zh-CN" sz="1200" b="1">
                  <a:latin typeface="Arial" pitchFamily="34" charset="0"/>
                  <a:cs typeface="Times New Roman" pitchFamily="18" charset="0"/>
                </a:rPr>
                <a:t>u</a:t>
              </a:r>
            </a:p>
          </p:txBody>
        </p:sp>
        <p:sp>
          <p:nvSpPr>
            <p:cNvPr id="67689" name="Text Box 69"/>
            <p:cNvSpPr txBox="1">
              <a:spLocks noChangeArrowheads="1"/>
            </p:cNvSpPr>
            <p:nvPr/>
          </p:nvSpPr>
          <p:spPr bwMode="auto">
            <a:xfrm>
              <a:off x="1142" y="1495"/>
              <a:ext cx="185" cy="199"/>
            </a:xfrm>
            <a:prstGeom prst="rect">
              <a:avLst/>
            </a:prstGeom>
            <a:noFill/>
            <a:ln w="9525">
              <a:noFill/>
              <a:miter lim="800000"/>
              <a:headEnd/>
              <a:tailEnd/>
            </a:ln>
          </p:spPr>
          <p:txBody>
            <a:bodyPr wrap="none">
              <a:spAutoFit/>
            </a:bodyPr>
            <a:lstStyle/>
            <a:p>
              <a:pPr eaLnBrk="1" hangingPunct="1"/>
              <a:r>
                <a:rPr lang="en-US" altLang="zh-CN" sz="1200" b="1">
                  <a:latin typeface="Arial" pitchFamily="34" charset="0"/>
                  <a:cs typeface="Times New Roman" pitchFamily="18" charset="0"/>
                </a:rPr>
                <a:t>S</a:t>
              </a:r>
            </a:p>
          </p:txBody>
        </p:sp>
        <p:sp>
          <p:nvSpPr>
            <p:cNvPr id="67690" name="Text Box 70"/>
            <p:cNvSpPr txBox="1">
              <a:spLocks noChangeArrowheads="1"/>
            </p:cNvSpPr>
            <p:nvPr/>
          </p:nvSpPr>
          <p:spPr bwMode="auto">
            <a:xfrm>
              <a:off x="1478" y="1495"/>
              <a:ext cx="174" cy="199"/>
            </a:xfrm>
            <a:prstGeom prst="rect">
              <a:avLst/>
            </a:prstGeom>
            <a:noFill/>
            <a:ln w="9525">
              <a:noFill/>
              <a:miter lim="800000"/>
              <a:headEnd/>
              <a:tailEnd/>
            </a:ln>
          </p:spPr>
          <p:txBody>
            <a:bodyPr wrap="none">
              <a:spAutoFit/>
            </a:bodyPr>
            <a:lstStyle/>
            <a:p>
              <a:pPr eaLnBrk="1" hangingPunct="1"/>
              <a:r>
                <a:rPr lang="en-US" altLang="zh-CN" sz="1200" b="1">
                  <a:latin typeface="Arial" pitchFamily="34" charset="0"/>
                  <a:cs typeface="Times New Roman" pitchFamily="18" charset="0"/>
                </a:rPr>
                <a:t>7</a:t>
              </a:r>
            </a:p>
          </p:txBody>
        </p:sp>
      </p:grpSp>
      <p:sp>
        <p:nvSpPr>
          <p:cNvPr id="367691" name="Text Box 75"/>
          <p:cNvSpPr txBox="1">
            <a:spLocks noChangeArrowheads="1"/>
          </p:cNvSpPr>
          <p:nvPr/>
        </p:nvSpPr>
        <p:spPr bwMode="auto">
          <a:xfrm>
            <a:off x="825500" y="2389188"/>
            <a:ext cx="339725" cy="290512"/>
          </a:xfrm>
          <a:prstGeom prst="rect">
            <a:avLst/>
          </a:prstGeom>
          <a:noFill/>
          <a:ln w="9525">
            <a:noFill/>
            <a:miter lim="800000"/>
            <a:headEnd/>
            <a:tailEnd/>
          </a:ln>
        </p:spPr>
        <p:txBody>
          <a:bodyPr>
            <a:spAutoFit/>
          </a:bodyPr>
          <a:lstStyle/>
          <a:p>
            <a:pPr eaLnBrk="1" hangingPunct="1">
              <a:spcBef>
                <a:spcPct val="50000"/>
              </a:spcBef>
            </a:pPr>
            <a:r>
              <a:rPr lang="en-US" altLang="zh-CN" sz="1200" b="1">
                <a:solidFill>
                  <a:srgbClr val="0332B7"/>
                </a:solidFill>
                <a:latin typeface="Arial" pitchFamily="34" charset="0"/>
                <a:cs typeface="Times New Roman" pitchFamily="18" charset="0"/>
              </a:rPr>
              <a:t>7</a:t>
            </a:r>
          </a:p>
        </p:txBody>
      </p:sp>
      <p:grpSp>
        <p:nvGrpSpPr>
          <p:cNvPr id="8" name="Group 118"/>
          <p:cNvGrpSpPr>
            <a:grpSpLocks/>
          </p:cNvGrpSpPr>
          <p:nvPr/>
        </p:nvGrpSpPr>
        <p:grpSpPr bwMode="auto">
          <a:xfrm>
            <a:off x="1027113" y="5045075"/>
            <a:ext cx="7021512" cy="228600"/>
            <a:chOff x="730" y="3286"/>
            <a:chExt cx="4791" cy="156"/>
          </a:xfrm>
        </p:grpSpPr>
        <p:sp>
          <p:nvSpPr>
            <p:cNvPr id="25670" name="Rectangle 86"/>
            <p:cNvSpPr>
              <a:spLocks noChangeArrowheads="1"/>
            </p:cNvSpPr>
            <p:nvPr/>
          </p:nvSpPr>
          <p:spPr bwMode="auto">
            <a:xfrm>
              <a:off x="730" y="3287"/>
              <a:ext cx="80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dirty="0">
                  <a:cs typeface="Arial" panose="020B0604020202020204" pitchFamily="34" charset="0"/>
                </a:rPr>
                <a:t>1. P1 reads u</a:t>
              </a:r>
            </a:p>
          </p:txBody>
        </p:sp>
        <p:sp>
          <p:nvSpPr>
            <p:cNvPr id="67683" name="Rectangle 91"/>
            <p:cNvSpPr>
              <a:spLocks noChangeArrowheads="1"/>
            </p:cNvSpPr>
            <p:nvPr/>
          </p:nvSpPr>
          <p:spPr bwMode="auto">
            <a:xfrm>
              <a:off x="2036" y="3287"/>
              <a:ext cx="86" cy="155"/>
            </a:xfrm>
            <a:prstGeom prst="rect">
              <a:avLst/>
            </a:prstGeom>
            <a:noFill/>
            <a:ln w="9525">
              <a:noFill/>
              <a:miter lim="800000"/>
              <a:headEnd/>
              <a:tailEnd/>
            </a:ln>
          </p:spPr>
          <p:txBody>
            <a:bodyPr wrap="none" lIns="0" tIns="0" rIns="0" bIns="0">
              <a:spAutoFit/>
            </a:bodyPr>
            <a:lstStyle/>
            <a:p>
              <a:pPr eaLnBrk="1" hangingPunct="1"/>
              <a:r>
                <a:rPr lang="en-US" altLang="zh-CN" sz="1400" b="1">
                  <a:latin typeface="Arial" pitchFamily="34" charset="0"/>
                  <a:cs typeface="Arial" pitchFamily="34" charset="0"/>
                </a:rPr>
                <a:t>S</a:t>
              </a:r>
            </a:p>
          </p:txBody>
        </p:sp>
        <p:sp>
          <p:nvSpPr>
            <p:cNvPr id="25672" name="Rectangle 96"/>
            <p:cNvSpPr>
              <a:spLocks noChangeArrowheads="1"/>
            </p:cNvSpPr>
            <p:nvPr/>
          </p:nvSpPr>
          <p:spPr bwMode="auto">
            <a:xfrm>
              <a:off x="2699" y="3286"/>
              <a:ext cx="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cs typeface="Arial" panose="020B0604020202020204" pitchFamily="34" charset="0"/>
              </a:endParaRPr>
            </a:p>
          </p:txBody>
        </p:sp>
        <p:sp>
          <p:nvSpPr>
            <p:cNvPr id="25673" name="Rectangle 101"/>
            <p:cNvSpPr>
              <a:spLocks noChangeArrowheads="1"/>
            </p:cNvSpPr>
            <p:nvPr/>
          </p:nvSpPr>
          <p:spPr bwMode="auto">
            <a:xfrm>
              <a:off x="3391" y="3286"/>
              <a:ext cx="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cs typeface="Arial" panose="020B0604020202020204" pitchFamily="34" charset="0"/>
              </a:endParaRPr>
            </a:p>
          </p:txBody>
        </p:sp>
        <p:sp>
          <p:nvSpPr>
            <p:cNvPr id="25674" name="Rectangle 106"/>
            <p:cNvSpPr>
              <a:spLocks noChangeArrowheads="1"/>
            </p:cNvSpPr>
            <p:nvPr/>
          </p:nvSpPr>
          <p:spPr bwMode="auto">
            <a:xfrm>
              <a:off x="4022" y="3287"/>
              <a:ext cx="416"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cs typeface="Arial" panose="020B0604020202020204" pitchFamily="34" charset="0"/>
                </a:rPr>
                <a:t>BusRd</a:t>
              </a:r>
            </a:p>
          </p:txBody>
        </p:sp>
        <p:sp>
          <p:nvSpPr>
            <p:cNvPr id="25675" name="Rectangle 111"/>
            <p:cNvSpPr>
              <a:spLocks noChangeArrowheads="1"/>
            </p:cNvSpPr>
            <p:nvPr/>
          </p:nvSpPr>
          <p:spPr bwMode="auto">
            <a:xfrm>
              <a:off x="5025" y="3287"/>
              <a:ext cx="496"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cs typeface="Arial" panose="020B0604020202020204" pitchFamily="34" charset="0"/>
                </a:rPr>
                <a:t>Memory</a:t>
              </a:r>
            </a:p>
          </p:txBody>
        </p:sp>
      </p:grpSp>
      <p:grpSp>
        <p:nvGrpSpPr>
          <p:cNvPr id="9" name="Group 119"/>
          <p:cNvGrpSpPr>
            <a:grpSpLocks/>
          </p:cNvGrpSpPr>
          <p:nvPr/>
        </p:nvGrpSpPr>
        <p:grpSpPr bwMode="auto">
          <a:xfrm>
            <a:off x="1027113" y="5289550"/>
            <a:ext cx="7021512" cy="228600"/>
            <a:chOff x="730" y="3446"/>
            <a:chExt cx="4791" cy="156"/>
          </a:xfrm>
        </p:grpSpPr>
        <p:sp>
          <p:nvSpPr>
            <p:cNvPr id="25664" name="Rectangle 87"/>
            <p:cNvSpPr>
              <a:spLocks noChangeArrowheads="1"/>
            </p:cNvSpPr>
            <p:nvPr/>
          </p:nvSpPr>
          <p:spPr bwMode="auto">
            <a:xfrm>
              <a:off x="730" y="3447"/>
              <a:ext cx="80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cs typeface="Arial" panose="020B0604020202020204" pitchFamily="34" charset="0"/>
                </a:rPr>
                <a:t>2. P3 reads u</a:t>
              </a:r>
            </a:p>
          </p:txBody>
        </p:sp>
        <p:sp>
          <p:nvSpPr>
            <p:cNvPr id="67677" name="Rectangle 92"/>
            <p:cNvSpPr>
              <a:spLocks noChangeArrowheads="1"/>
            </p:cNvSpPr>
            <p:nvPr/>
          </p:nvSpPr>
          <p:spPr bwMode="auto">
            <a:xfrm>
              <a:off x="2036" y="3447"/>
              <a:ext cx="86" cy="155"/>
            </a:xfrm>
            <a:prstGeom prst="rect">
              <a:avLst/>
            </a:prstGeom>
            <a:noFill/>
            <a:ln w="9525">
              <a:noFill/>
              <a:miter lim="800000"/>
              <a:headEnd/>
              <a:tailEnd/>
            </a:ln>
          </p:spPr>
          <p:txBody>
            <a:bodyPr wrap="none" lIns="0" tIns="0" rIns="0" bIns="0">
              <a:spAutoFit/>
            </a:bodyPr>
            <a:lstStyle/>
            <a:p>
              <a:pPr eaLnBrk="1" hangingPunct="1"/>
              <a:r>
                <a:rPr lang="en-US" altLang="zh-CN" sz="1400" b="1">
                  <a:latin typeface="Arial" pitchFamily="34" charset="0"/>
                  <a:cs typeface="Arial" pitchFamily="34" charset="0"/>
                </a:rPr>
                <a:t>S</a:t>
              </a:r>
            </a:p>
          </p:txBody>
        </p:sp>
        <p:sp>
          <p:nvSpPr>
            <p:cNvPr id="25666" name="Rectangle 97"/>
            <p:cNvSpPr>
              <a:spLocks noChangeArrowheads="1"/>
            </p:cNvSpPr>
            <p:nvPr/>
          </p:nvSpPr>
          <p:spPr bwMode="auto">
            <a:xfrm>
              <a:off x="2699" y="3446"/>
              <a:ext cx="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cs typeface="Arial" panose="020B0604020202020204" pitchFamily="34" charset="0"/>
              </a:endParaRPr>
            </a:p>
          </p:txBody>
        </p:sp>
        <p:sp>
          <p:nvSpPr>
            <p:cNvPr id="67679" name="Rectangle 102"/>
            <p:cNvSpPr>
              <a:spLocks noChangeArrowheads="1"/>
            </p:cNvSpPr>
            <p:nvPr/>
          </p:nvSpPr>
          <p:spPr bwMode="auto">
            <a:xfrm>
              <a:off x="3420" y="3447"/>
              <a:ext cx="87" cy="155"/>
            </a:xfrm>
            <a:prstGeom prst="rect">
              <a:avLst/>
            </a:prstGeom>
            <a:noFill/>
            <a:ln w="9525">
              <a:noFill/>
              <a:miter lim="800000"/>
              <a:headEnd/>
              <a:tailEnd/>
            </a:ln>
          </p:spPr>
          <p:txBody>
            <a:bodyPr wrap="none" lIns="0" tIns="0" rIns="0" bIns="0">
              <a:spAutoFit/>
            </a:bodyPr>
            <a:lstStyle/>
            <a:p>
              <a:pPr eaLnBrk="1" hangingPunct="1"/>
              <a:r>
                <a:rPr lang="en-US" altLang="zh-CN" sz="1400" b="1">
                  <a:latin typeface="Arial" pitchFamily="34" charset="0"/>
                  <a:cs typeface="Arial" pitchFamily="34" charset="0"/>
                </a:rPr>
                <a:t>S</a:t>
              </a:r>
            </a:p>
          </p:txBody>
        </p:sp>
        <p:sp>
          <p:nvSpPr>
            <p:cNvPr id="25668" name="Rectangle 107"/>
            <p:cNvSpPr>
              <a:spLocks noChangeArrowheads="1"/>
            </p:cNvSpPr>
            <p:nvPr/>
          </p:nvSpPr>
          <p:spPr bwMode="auto">
            <a:xfrm>
              <a:off x="4022" y="3447"/>
              <a:ext cx="416"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cs typeface="Arial" panose="020B0604020202020204" pitchFamily="34" charset="0"/>
                </a:rPr>
                <a:t>BusRd</a:t>
              </a:r>
            </a:p>
          </p:txBody>
        </p:sp>
        <p:sp>
          <p:nvSpPr>
            <p:cNvPr id="25669" name="Rectangle 112"/>
            <p:cNvSpPr>
              <a:spLocks noChangeArrowheads="1"/>
            </p:cNvSpPr>
            <p:nvPr/>
          </p:nvSpPr>
          <p:spPr bwMode="auto">
            <a:xfrm>
              <a:off x="5025" y="3447"/>
              <a:ext cx="496"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cs typeface="Arial" panose="020B0604020202020204" pitchFamily="34" charset="0"/>
                </a:rPr>
                <a:t>Memory</a:t>
              </a:r>
            </a:p>
          </p:txBody>
        </p:sp>
      </p:grpSp>
      <p:grpSp>
        <p:nvGrpSpPr>
          <p:cNvPr id="10" name="Group 120"/>
          <p:cNvGrpSpPr>
            <a:grpSpLocks/>
          </p:cNvGrpSpPr>
          <p:nvPr/>
        </p:nvGrpSpPr>
        <p:grpSpPr bwMode="auto">
          <a:xfrm>
            <a:off x="1027113" y="5522913"/>
            <a:ext cx="7021512" cy="228600"/>
            <a:chOff x="730" y="3606"/>
            <a:chExt cx="4791" cy="156"/>
          </a:xfrm>
        </p:grpSpPr>
        <p:sp>
          <p:nvSpPr>
            <p:cNvPr id="25658" name="Rectangle 88"/>
            <p:cNvSpPr>
              <a:spLocks noChangeArrowheads="1"/>
            </p:cNvSpPr>
            <p:nvPr/>
          </p:nvSpPr>
          <p:spPr bwMode="auto">
            <a:xfrm>
              <a:off x="730" y="3607"/>
              <a:ext cx="828"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chemeClr val="hlink"/>
                  </a:solidFill>
                  <a:cs typeface="Arial" panose="020B0604020202020204" pitchFamily="34" charset="0"/>
                </a:rPr>
                <a:t>3. P3 writes u</a:t>
              </a:r>
            </a:p>
          </p:txBody>
        </p:sp>
        <p:sp>
          <p:nvSpPr>
            <p:cNvPr id="67671" name="Rectangle 93"/>
            <p:cNvSpPr>
              <a:spLocks noChangeArrowheads="1"/>
            </p:cNvSpPr>
            <p:nvPr/>
          </p:nvSpPr>
          <p:spPr bwMode="auto">
            <a:xfrm>
              <a:off x="2052" y="3607"/>
              <a:ext cx="36" cy="155"/>
            </a:xfrm>
            <a:prstGeom prst="rect">
              <a:avLst/>
            </a:prstGeom>
            <a:noFill/>
            <a:ln w="9525">
              <a:noFill/>
              <a:miter lim="800000"/>
              <a:headEnd/>
              <a:tailEnd/>
            </a:ln>
          </p:spPr>
          <p:txBody>
            <a:bodyPr wrap="none" lIns="0" tIns="0" rIns="0" bIns="0">
              <a:spAutoFit/>
            </a:bodyPr>
            <a:lstStyle/>
            <a:p>
              <a:pPr eaLnBrk="1" hangingPunct="1"/>
              <a:r>
                <a:rPr lang="en-US" altLang="zh-CN" sz="1400" b="1">
                  <a:solidFill>
                    <a:schemeClr val="hlink"/>
                  </a:solidFill>
                  <a:latin typeface="Arial" pitchFamily="34" charset="0"/>
                  <a:cs typeface="Arial" pitchFamily="34" charset="0"/>
                </a:rPr>
                <a:t>I</a:t>
              </a:r>
            </a:p>
          </p:txBody>
        </p:sp>
        <p:sp>
          <p:nvSpPr>
            <p:cNvPr id="25660" name="Rectangle 98"/>
            <p:cNvSpPr>
              <a:spLocks noChangeArrowheads="1"/>
            </p:cNvSpPr>
            <p:nvPr/>
          </p:nvSpPr>
          <p:spPr bwMode="auto">
            <a:xfrm>
              <a:off x="2699" y="3606"/>
              <a:ext cx="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solidFill>
                  <a:schemeClr val="hlink"/>
                </a:solidFill>
                <a:ea typeface="+mn-ea"/>
                <a:cs typeface="Arial" panose="020B0604020202020204" pitchFamily="34" charset="0"/>
              </a:endParaRPr>
            </a:p>
          </p:txBody>
        </p:sp>
        <p:sp>
          <p:nvSpPr>
            <p:cNvPr id="67673" name="Rectangle 103"/>
            <p:cNvSpPr>
              <a:spLocks noChangeArrowheads="1"/>
            </p:cNvSpPr>
            <p:nvPr/>
          </p:nvSpPr>
          <p:spPr bwMode="auto">
            <a:xfrm>
              <a:off x="3399" y="3607"/>
              <a:ext cx="107" cy="155"/>
            </a:xfrm>
            <a:prstGeom prst="rect">
              <a:avLst/>
            </a:prstGeom>
            <a:noFill/>
            <a:ln w="9525">
              <a:noFill/>
              <a:miter lim="800000"/>
              <a:headEnd/>
              <a:tailEnd/>
            </a:ln>
          </p:spPr>
          <p:txBody>
            <a:bodyPr wrap="none" lIns="0" tIns="0" rIns="0" bIns="0">
              <a:spAutoFit/>
            </a:bodyPr>
            <a:lstStyle/>
            <a:p>
              <a:pPr eaLnBrk="1" hangingPunct="1"/>
              <a:r>
                <a:rPr lang="en-US" altLang="zh-CN" sz="1400" b="1">
                  <a:solidFill>
                    <a:schemeClr val="hlink"/>
                  </a:solidFill>
                  <a:latin typeface="Arial" pitchFamily="34" charset="0"/>
                  <a:cs typeface="Arial" pitchFamily="34" charset="0"/>
                </a:rPr>
                <a:t>M</a:t>
              </a:r>
            </a:p>
          </p:txBody>
        </p:sp>
        <p:sp>
          <p:nvSpPr>
            <p:cNvPr id="25662" name="Rectangle 108"/>
            <p:cNvSpPr>
              <a:spLocks noChangeArrowheads="1"/>
            </p:cNvSpPr>
            <p:nvPr/>
          </p:nvSpPr>
          <p:spPr bwMode="auto">
            <a:xfrm>
              <a:off x="4022" y="3607"/>
              <a:ext cx="504"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chemeClr val="hlink"/>
                  </a:solidFill>
                  <a:cs typeface="Arial" panose="020B0604020202020204" pitchFamily="34" charset="0"/>
                </a:rPr>
                <a:t>BusRdX</a:t>
              </a:r>
            </a:p>
          </p:txBody>
        </p:sp>
        <p:sp>
          <p:nvSpPr>
            <p:cNvPr id="25663" name="Rectangle 113"/>
            <p:cNvSpPr>
              <a:spLocks noChangeArrowheads="1"/>
            </p:cNvSpPr>
            <p:nvPr/>
          </p:nvSpPr>
          <p:spPr bwMode="auto">
            <a:xfrm>
              <a:off x="5025" y="3607"/>
              <a:ext cx="496"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dirty="0">
                  <a:solidFill>
                    <a:schemeClr val="hlink"/>
                  </a:solidFill>
                  <a:cs typeface="Arial" panose="020B0604020202020204" pitchFamily="34" charset="0"/>
                </a:rPr>
                <a:t>Memory</a:t>
              </a:r>
            </a:p>
          </p:txBody>
        </p:sp>
      </p:grpSp>
      <p:grpSp>
        <p:nvGrpSpPr>
          <p:cNvPr id="11" name="Group 121"/>
          <p:cNvGrpSpPr>
            <a:grpSpLocks/>
          </p:cNvGrpSpPr>
          <p:nvPr/>
        </p:nvGrpSpPr>
        <p:grpSpPr bwMode="auto">
          <a:xfrm>
            <a:off x="1027113" y="5756275"/>
            <a:ext cx="7116762" cy="228600"/>
            <a:chOff x="730" y="3765"/>
            <a:chExt cx="4857" cy="156"/>
          </a:xfrm>
        </p:grpSpPr>
        <p:sp>
          <p:nvSpPr>
            <p:cNvPr id="25652" name="Rectangle 89"/>
            <p:cNvSpPr>
              <a:spLocks noChangeArrowheads="1"/>
            </p:cNvSpPr>
            <p:nvPr/>
          </p:nvSpPr>
          <p:spPr bwMode="auto">
            <a:xfrm>
              <a:off x="730" y="3766"/>
              <a:ext cx="80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332B7"/>
                  </a:solidFill>
                  <a:cs typeface="Arial" panose="020B0604020202020204" pitchFamily="34" charset="0"/>
                </a:rPr>
                <a:t>4. P1 reads u</a:t>
              </a:r>
            </a:p>
          </p:txBody>
        </p:sp>
        <p:sp>
          <p:nvSpPr>
            <p:cNvPr id="67665" name="Rectangle 94"/>
            <p:cNvSpPr>
              <a:spLocks noChangeArrowheads="1"/>
            </p:cNvSpPr>
            <p:nvPr/>
          </p:nvSpPr>
          <p:spPr bwMode="auto">
            <a:xfrm>
              <a:off x="2036" y="3766"/>
              <a:ext cx="87" cy="155"/>
            </a:xfrm>
            <a:prstGeom prst="rect">
              <a:avLst/>
            </a:prstGeom>
            <a:noFill/>
            <a:ln w="9525">
              <a:noFill/>
              <a:miter lim="800000"/>
              <a:headEnd/>
              <a:tailEnd/>
            </a:ln>
          </p:spPr>
          <p:txBody>
            <a:bodyPr wrap="none" lIns="0" tIns="0" rIns="0" bIns="0">
              <a:spAutoFit/>
            </a:bodyPr>
            <a:lstStyle/>
            <a:p>
              <a:pPr eaLnBrk="1" hangingPunct="1"/>
              <a:r>
                <a:rPr lang="en-US" altLang="zh-CN" sz="1400" b="1">
                  <a:solidFill>
                    <a:srgbClr val="0332B7"/>
                  </a:solidFill>
                  <a:latin typeface="Arial" pitchFamily="34" charset="0"/>
                  <a:cs typeface="Arial" pitchFamily="34" charset="0"/>
                </a:rPr>
                <a:t>S</a:t>
              </a:r>
            </a:p>
          </p:txBody>
        </p:sp>
        <p:sp>
          <p:nvSpPr>
            <p:cNvPr id="25654" name="Rectangle 99"/>
            <p:cNvSpPr>
              <a:spLocks noChangeArrowheads="1"/>
            </p:cNvSpPr>
            <p:nvPr/>
          </p:nvSpPr>
          <p:spPr bwMode="auto">
            <a:xfrm>
              <a:off x="2699" y="3765"/>
              <a:ext cx="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solidFill>
                  <a:srgbClr val="0332B7"/>
                </a:solidFill>
                <a:ea typeface="+mn-ea"/>
                <a:cs typeface="Arial" panose="020B0604020202020204" pitchFamily="34" charset="0"/>
              </a:endParaRPr>
            </a:p>
          </p:txBody>
        </p:sp>
        <p:sp>
          <p:nvSpPr>
            <p:cNvPr id="67667" name="Rectangle 104"/>
            <p:cNvSpPr>
              <a:spLocks noChangeArrowheads="1"/>
            </p:cNvSpPr>
            <p:nvPr/>
          </p:nvSpPr>
          <p:spPr bwMode="auto">
            <a:xfrm>
              <a:off x="3420" y="3766"/>
              <a:ext cx="86" cy="155"/>
            </a:xfrm>
            <a:prstGeom prst="rect">
              <a:avLst/>
            </a:prstGeom>
            <a:noFill/>
            <a:ln w="9525">
              <a:noFill/>
              <a:miter lim="800000"/>
              <a:headEnd/>
              <a:tailEnd/>
            </a:ln>
          </p:spPr>
          <p:txBody>
            <a:bodyPr wrap="none" lIns="0" tIns="0" rIns="0" bIns="0">
              <a:spAutoFit/>
            </a:bodyPr>
            <a:lstStyle/>
            <a:p>
              <a:pPr eaLnBrk="1" hangingPunct="1"/>
              <a:r>
                <a:rPr lang="en-US" altLang="zh-CN" sz="1400" b="1">
                  <a:solidFill>
                    <a:srgbClr val="0332B7"/>
                  </a:solidFill>
                  <a:latin typeface="Arial" pitchFamily="34" charset="0"/>
                  <a:cs typeface="Arial" pitchFamily="34" charset="0"/>
                </a:rPr>
                <a:t>S</a:t>
              </a:r>
            </a:p>
          </p:txBody>
        </p:sp>
        <p:sp>
          <p:nvSpPr>
            <p:cNvPr id="25656" name="Rectangle 109"/>
            <p:cNvSpPr>
              <a:spLocks noChangeArrowheads="1"/>
            </p:cNvSpPr>
            <p:nvPr/>
          </p:nvSpPr>
          <p:spPr bwMode="auto">
            <a:xfrm>
              <a:off x="4023" y="3766"/>
              <a:ext cx="831"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332B7"/>
                  </a:solidFill>
                  <a:cs typeface="Arial" panose="020B0604020202020204" pitchFamily="34" charset="0"/>
                </a:rPr>
                <a:t>BusRd, Flush</a:t>
              </a:r>
            </a:p>
          </p:txBody>
        </p:sp>
        <p:sp>
          <p:nvSpPr>
            <p:cNvPr id="25657" name="Rectangle 114"/>
            <p:cNvSpPr>
              <a:spLocks noChangeArrowheads="1"/>
            </p:cNvSpPr>
            <p:nvPr/>
          </p:nvSpPr>
          <p:spPr bwMode="auto">
            <a:xfrm>
              <a:off x="5025" y="3766"/>
              <a:ext cx="562"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332B7"/>
                  </a:solidFill>
                  <a:cs typeface="Arial" panose="020B0604020202020204" pitchFamily="34" charset="0"/>
                </a:rPr>
                <a:t>P3 cache</a:t>
              </a:r>
            </a:p>
          </p:txBody>
        </p:sp>
      </p:grpSp>
      <p:grpSp>
        <p:nvGrpSpPr>
          <p:cNvPr id="12" name="Group 122"/>
          <p:cNvGrpSpPr>
            <a:grpSpLocks/>
          </p:cNvGrpSpPr>
          <p:nvPr/>
        </p:nvGrpSpPr>
        <p:grpSpPr bwMode="auto">
          <a:xfrm>
            <a:off x="1027113" y="5992813"/>
            <a:ext cx="7021512" cy="227012"/>
            <a:chOff x="730" y="3926"/>
            <a:chExt cx="4791" cy="155"/>
          </a:xfrm>
        </p:grpSpPr>
        <p:sp>
          <p:nvSpPr>
            <p:cNvPr id="25646" name="Rectangle 90"/>
            <p:cNvSpPr>
              <a:spLocks noChangeArrowheads="1"/>
            </p:cNvSpPr>
            <p:nvPr/>
          </p:nvSpPr>
          <p:spPr bwMode="auto">
            <a:xfrm>
              <a:off x="730" y="3926"/>
              <a:ext cx="80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cs typeface="Arial" panose="020B0604020202020204" pitchFamily="34" charset="0"/>
                </a:rPr>
                <a:t>5. P2 reads u</a:t>
              </a:r>
            </a:p>
          </p:txBody>
        </p:sp>
        <p:sp>
          <p:nvSpPr>
            <p:cNvPr id="67659" name="Rectangle 95"/>
            <p:cNvSpPr>
              <a:spLocks noChangeArrowheads="1"/>
            </p:cNvSpPr>
            <p:nvPr/>
          </p:nvSpPr>
          <p:spPr bwMode="auto">
            <a:xfrm>
              <a:off x="2036" y="3926"/>
              <a:ext cx="86" cy="155"/>
            </a:xfrm>
            <a:prstGeom prst="rect">
              <a:avLst/>
            </a:prstGeom>
            <a:noFill/>
            <a:ln w="9525">
              <a:noFill/>
              <a:miter lim="800000"/>
              <a:headEnd/>
              <a:tailEnd/>
            </a:ln>
          </p:spPr>
          <p:txBody>
            <a:bodyPr wrap="none" lIns="0" tIns="0" rIns="0" bIns="0">
              <a:spAutoFit/>
            </a:bodyPr>
            <a:lstStyle/>
            <a:p>
              <a:pPr eaLnBrk="1" hangingPunct="1"/>
              <a:r>
                <a:rPr lang="en-US" altLang="zh-CN" sz="1400" b="1">
                  <a:latin typeface="Arial" pitchFamily="34" charset="0"/>
                  <a:cs typeface="Arial" pitchFamily="34" charset="0"/>
                </a:rPr>
                <a:t>S</a:t>
              </a:r>
            </a:p>
          </p:txBody>
        </p:sp>
        <p:sp>
          <p:nvSpPr>
            <p:cNvPr id="67660" name="Rectangle 100"/>
            <p:cNvSpPr>
              <a:spLocks noChangeArrowheads="1"/>
            </p:cNvSpPr>
            <p:nvPr/>
          </p:nvSpPr>
          <p:spPr bwMode="auto">
            <a:xfrm>
              <a:off x="2729" y="3926"/>
              <a:ext cx="86" cy="155"/>
            </a:xfrm>
            <a:prstGeom prst="rect">
              <a:avLst/>
            </a:prstGeom>
            <a:noFill/>
            <a:ln w="9525">
              <a:noFill/>
              <a:miter lim="800000"/>
              <a:headEnd/>
              <a:tailEnd/>
            </a:ln>
          </p:spPr>
          <p:txBody>
            <a:bodyPr wrap="none" lIns="0" tIns="0" rIns="0" bIns="0">
              <a:spAutoFit/>
            </a:bodyPr>
            <a:lstStyle/>
            <a:p>
              <a:pPr eaLnBrk="1" hangingPunct="1"/>
              <a:r>
                <a:rPr lang="en-US" altLang="zh-CN" sz="1400" b="1">
                  <a:latin typeface="Arial" pitchFamily="34" charset="0"/>
                  <a:cs typeface="Arial" pitchFamily="34" charset="0"/>
                </a:rPr>
                <a:t>S</a:t>
              </a:r>
            </a:p>
          </p:txBody>
        </p:sp>
        <p:sp>
          <p:nvSpPr>
            <p:cNvPr id="67661" name="Rectangle 105"/>
            <p:cNvSpPr>
              <a:spLocks noChangeArrowheads="1"/>
            </p:cNvSpPr>
            <p:nvPr/>
          </p:nvSpPr>
          <p:spPr bwMode="auto">
            <a:xfrm>
              <a:off x="3420" y="3926"/>
              <a:ext cx="87" cy="155"/>
            </a:xfrm>
            <a:prstGeom prst="rect">
              <a:avLst/>
            </a:prstGeom>
            <a:noFill/>
            <a:ln w="9525">
              <a:noFill/>
              <a:miter lim="800000"/>
              <a:headEnd/>
              <a:tailEnd/>
            </a:ln>
          </p:spPr>
          <p:txBody>
            <a:bodyPr wrap="none" lIns="0" tIns="0" rIns="0" bIns="0">
              <a:spAutoFit/>
            </a:bodyPr>
            <a:lstStyle/>
            <a:p>
              <a:pPr eaLnBrk="1" hangingPunct="1"/>
              <a:r>
                <a:rPr lang="en-US" altLang="zh-CN" sz="1400" b="1">
                  <a:latin typeface="Arial" pitchFamily="34" charset="0"/>
                  <a:cs typeface="Arial" pitchFamily="34" charset="0"/>
                </a:rPr>
                <a:t>S</a:t>
              </a:r>
            </a:p>
          </p:txBody>
        </p:sp>
        <p:sp>
          <p:nvSpPr>
            <p:cNvPr id="25650" name="Rectangle 110"/>
            <p:cNvSpPr>
              <a:spLocks noChangeArrowheads="1"/>
            </p:cNvSpPr>
            <p:nvPr/>
          </p:nvSpPr>
          <p:spPr bwMode="auto">
            <a:xfrm>
              <a:off x="4022" y="3926"/>
              <a:ext cx="416"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cs typeface="Arial" panose="020B0604020202020204" pitchFamily="34" charset="0"/>
                </a:rPr>
                <a:t>BusRd</a:t>
              </a:r>
            </a:p>
          </p:txBody>
        </p:sp>
        <p:sp>
          <p:nvSpPr>
            <p:cNvPr id="25651" name="Rectangle 115"/>
            <p:cNvSpPr>
              <a:spLocks noChangeArrowheads="1"/>
            </p:cNvSpPr>
            <p:nvPr/>
          </p:nvSpPr>
          <p:spPr bwMode="auto">
            <a:xfrm>
              <a:off x="5025" y="3926"/>
              <a:ext cx="496"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cs typeface="Arial" panose="020B0604020202020204" pitchFamily="34" charset="0"/>
                </a:rPr>
                <a:t>Memory</a:t>
              </a:r>
            </a:p>
          </p:txBody>
        </p:sp>
      </p:grpSp>
      <p:grpSp>
        <p:nvGrpSpPr>
          <p:cNvPr id="13" name="Group 117"/>
          <p:cNvGrpSpPr>
            <a:grpSpLocks/>
          </p:cNvGrpSpPr>
          <p:nvPr/>
        </p:nvGrpSpPr>
        <p:grpSpPr bwMode="auto">
          <a:xfrm>
            <a:off x="871538" y="4664075"/>
            <a:ext cx="7253287" cy="287338"/>
            <a:chOff x="624" y="3020"/>
            <a:chExt cx="4949" cy="196"/>
          </a:xfrm>
        </p:grpSpPr>
        <p:sp>
          <p:nvSpPr>
            <p:cNvPr id="25639" name="Rectangle 79"/>
            <p:cNvSpPr>
              <a:spLocks noChangeArrowheads="1"/>
            </p:cNvSpPr>
            <p:nvPr/>
          </p:nvSpPr>
          <p:spPr bwMode="auto">
            <a:xfrm>
              <a:off x="624" y="3024"/>
              <a:ext cx="1152" cy="155"/>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00000"/>
                  </a:solidFill>
                  <a:cs typeface="Arial" panose="020B0604020202020204" pitchFamily="34" charset="0"/>
                </a:rPr>
                <a:t>Processor Action</a:t>
              </a:r>
              <a:endParaRPr lang="en-US" altLang="zh-CN" sz="1477">
                <a:cs typeface="Arial" panose="020B0604020202020204" pitchFamily="34" charset="0"/>
              </a:endParaRPr>
            </a:p>
          </p:txBody>
        </p:sp>
        <p:sp>
          <p:nvSpPr>
            <p:cNvPr id="25640" name="Rectangle 80"/>
            <p:cNvSpPr>
              <a:spLocks noChangeArrowheads="1"/>
            </p:cNvSpPr>
            <p:nvPr/>
          </p:nvSpPr>
          <p:spPr bwMode="auto">
            <a:xfrm>
              <a:off x="1824" y="3020"/>
              <a:ext cx="511"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00000"/>
                  </a:solidFill>
                  <a:cs typeface="Arial" panose="020B0604020202020204" pitchFamily="34" charset="0"/>
                </a:rPr>
                <a:t>State P1</a:t>
              </a:r>
              <a:endParaRPr lang="en-US" altLang="zh-CN" sz="1477">
                <a:cs typeface="Arial" panose="020B0604020202020204" pitchFamily="34" charset="0"/>
              </a:endParaRPr>
            </a:p>
          </p:txBody>
        </p:sp>
        <p:sp>
          <p:nvSpPr>
            <p:cNvPr id="25641" name="Rectangle 81"/>
            <p:cNvSpPr>
              <a:spLocks noChangeArrowheads="1"/>
            </p:cNvSpPr>
            <p:nvPr/>
          </p:nvSpPr>
          <p:spPr bwMode="auto">
            <a:xfrm>
              <a:off x="2486" y="3020"/>
              <a:ext cx="511"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00000"/>
                  </a:solidFill>
                  <a:cs typeface="Arial" panose="020B0604020202020204" pitchFamily="34" charset="0"/>
                </a:rPr>
                <a:t>State P2</a:t>
              </a:r>
              <a:endParaRPr lang="en-US" altLang="zh-CN" sz="1477">
                <a:cs typeface="Arial" panose="020B0604020202020204" pitchFamily="34" charset="0"/>
              </a:endParaRPr>
            </a:p>
          </p:txBody>
        </p:sp>
        <p:sp>
          <p:nvSpPr>
            <p:cNvPr id="25642" name="Rectangle 82"/>
            <p:cNvSpPr>
              <a:spLocks noChangeArrowheads="1"/>
            </p:cNvSpPr>
            <p:nvPr/>
          </p:nvSpPr>
          <p:spPr bwMode="auto">
            <a:xfrm>
              <a:off x="3178" y="3020"/>
              <a:ext cx="720" cy="155"/>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00000"/>
                  </a:solidFill>
                  <a:cs typeface="Arial" panose="020B0604020202020204" pitchFamily="34" charset="0"/>
                </a:rPr>
                <a:t>State P3</a:t>
              </a:r>
              <a:endParaRPr lang="en-US" altLang="zh-CN" sz="1477">
                <a:cs typeface="Arial" panose="020B0604020202020204" pitchFamily="34" charset="0"/>
              </a:endParaRPr>
            </a:p>
          </p:txBody>
        </p:sp>
        <p:sp>
          <p:nvSpPr>
            <p:cNvPr id="25643" name="Rectangle 83"/>
            <p:cNvSpPr>
              <a:spLocks noChangeArrowheads="1"/>
            </p:cNvSpPr>
            <p:nvPr/>
          </p:nvSpPr>
          <p:spPr bwMode="auto">
            <a:xfrm>
              <a:off x="3898" y="3020"/>
              <a:ext cx="677"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00000"/>
                  </a:solidFill>
                  <a:cs typeface="Arial" panose="020B0604020202020204" pitchFamily="34" charset="0"/>
                </a:rPr>
                <a:t>Bus Action</a:t>
              </a:r>
              <a:endParaRPr lang="en-US" altLang="zh-CN" sz="1477">
                <a:cs typeface="Arial" panose="020B0604020202020204" pitchFamily="34" charset="0"/>
              </a:endParaRPr>
            </a:p>
          </p:txBody>
        </p:sp>
        <p:sp>
          <p:nvSpPr>
            <p:cNvPr id="25644" name="Rectangle 84"/>
            <p:cNvSpPr>
              <a:spLocks noChangeArrowheads="1"/>
            </p:cNvSpPr>
            <p:nvPr/>
          </p:nvSpPr>
          <p:spPr bwMode="auto">
            <a:xfrm>
              <a:off x="4970" y="3020"/>
              <a:ext cx="603"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00000"/>
                  </a:solidFill>
                  <a:cs typeface="Arial" panose="020B0604020202020204" pitchFamily="34" charset="0"/>
                </a:rPr>
                <a:t>Data from</a:t>
              </a:r>
              <a:endParaRPr lang="en-US" altLang="zh-CN" sz="1477">
                <a:cs typeface="Arial" panose="020B0604020202020204" pitchFamily="34" charset="0"/>
              </a:endParaRPr>
            </a:p>
          </p:txBody>
        </p:sp>
        <p:sp>
          <p:nvSpPr>
            <p:cNvPr id="25645" name="Line 116"/>
            <p:cNvSpPr>
              <a:spLocks noChangeShapeType="1"/>
            </p:cNvSpPr>
            <p:nvPr/>
          </p:nvSpPr>
          <p:spPr bwMode="auto">
            <a:xfrm>
              <a:off x="624" y="3216"/>
              <a:ext cx="4944" cy="0"/>
            </a:xfrm>
            <a:prstGeom prst="line">
              <a:avLst/>
            </a:prstGeom>
            <a:noFill/>
            <a:ln w="12700">
              <a:solidFill>
                <a:schemeClr val="tx1"/>
              </a:solidFill>
              <a:round/>
              <a:headEnd/>
              <a:tailEnd/>
            </a:ln>
            <a:extLst/>
          </p:spPr>
          <p:txBody>
            <a:bodyPr wrap="none"/>
            <a:lstStyle/>
            <a:p>
              <a:pPr eaLnBrk="1" fontAlgn="auto" hangingPunct="1">
                <a:spcBef>
                  <a:spcPts val="0"/>
                </a:spcBef>
                <a:spcAft>
                  <a:spcPts val="0"/>
                </a:spcAft>
                <a:defRPr/>
              </a:pPr>
              <a:endParaRPr lang="zh-CN" altLang="en-US" sz="1662">
                <a:latin typeface="+mn-lt"/>
                <a:ea typeface="+mn-ea"/>
              </a:endParaRPr>
            </a:p>
          </p:txBody>
        </p:sp>
      </p:grpSp>
      <p:sp>
        <p:nvSpPr>
          <p:cNvPr id="25630" name="Rectangle 123"/>
          <p:cNvSpPr>
            <a:spLocks noChangeArrowheads="1"/>
          </p:cNvSpPr>
          <p:nvPr/>
        </p:nvSpPr>
        <p:spPr bwMode="auto">
          <a:xfrm>
            <a:off x="1457325" y="3808413"/>
            <a:ext cx="254000" cy="255587"/>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a:t>5</a:t>
            </a:r>
            <a:endParaRPr lang="en-US" altLang="zh-CN" sz="1846"/>
          </a:p>
        </p:txBody>
      </p:sp>
      <p:sp>
        <p:nvSpPr>
          <p:cNvPr id="367740" name="Rectangle 124"/>
          <p:cNvSpPr>
            <a:spLocks noChangeArrowheads="1"/>
          </p:cNvSpPr>
          <p:nvPr/>
        </p:nvSpPr>
        <p:spPr bwMode="auto">
          <a:xfrm>
            <a:off x="1627188" y="3808413"/>
            <a:ext cx="254000" cy="255587"/>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a:solidFill>
                  <a:srgbClr val="0332B7"/>
                </a:solidFill>
              </a:rPr>
              <a:t>7</a:t>
            </a:r>
            <a:endParaRPr lang="en-US" altLang="zh-CN" sz="1846">
              <a:solidFill>
                <a:srgbClr val="0332B7"/>
              </a:solidFill>
            </a:endParaRPr>
          </a:p>
        </p:txBody>
      </p:sp>
      <p:sp>
        <p:nvSpPr>
          <p:cNvPr id="367741" name="Line 125"/>
          <p:cNvSpPr>
            <a:spLocks noChangeShapeType="1"/>
          </p:cNvSpPr>
          <p:nvPr/>
        </p:nvSpPr>
        <p:spPr bwMode="auto">
          <a:xfrm flipH="1">
            <a:off x="1458913" y="3808413"/>
            <a:ext cx="127000" cy="254000"/>
          </a:xfrm>
          <a:prstGeom prst="line">
            <a:avLst/>
          </a:prstGeom>
          <a:noFill/>
          <a:ln w="28575">
            <a:solidFill>
              <a:schemeClr val="tx1"/>
            </a:solidFill>
            <a:round/>
            <a:headEnd/>
            <a:tailEnd/>
          </a:ln>
          <a:extLst/>
        </p:spPr>
        <p:txBody>
          <a:bodyPr wrap="none"/>
          <a:lstStyle/>
          <a:p>
            <a:pPr eaLnBrk="1" fontAlgn="auto" hangingPunct="1">
              <a:spcBef>
                <a:spcPts val="0"/>
              </a:spcBef>
              <a:spcAft>
                <a:spcPts val="0"/>
              </a:spcAft>
              <a:defRPr/>
            </a:pPr>
            <a:endParaRPr lang="zh-CN" altLang="en-US" sz="1662">
              <a:latin typeface="+mn-lt"/>
              <a:ea typeface="+mn-ea"/>
            </a:endParaRPr>
          </a:p>
        </p:txBody>
      </p:sp>
      <p:sp>
        <p:nvSpPr>
          <p:cNvPr id="367743" name="Text Box 127"/>
          <p:cNvSpPr txBox="1">
            <a:spLocks noChangeArrowheads="1"/>
          </p:cNvSpPr>
          <p:nvPr/>
        </p:nvSpPr>
        <p:spPr bwMode="auto">
          <a:xfrm>
            <a:off x="319088" y="2389188"/>
            <a:ext cx="231775" cy="290512"/>
          </a:xfrm>
          <a:prstGeom prst="rect">
            <a:avLst/>
          </a:prstGeom>
          <a:noFill/>
          <a:ln w="9525">
            <a:noFill/>
            <a:miter lim="800000"/>
            <a:headEnd/>
            <a:tailEnd/>
          </a:ln>
        </p:spPr>
        <p:txBody>
          <a:bodyPr wrap="none">
            <a:spAutoFit/>
          </a:bodyPr>
          <a:lstStyle/>
          <a:p>
            <a:pPr eaLnBrk="1" hangingPunct="1"/>
            <a:r>
              <a:rPr lang="en-US" altLang="zh-CN" sz="1200" b="1">
                <a:solidFill>
                  <a:schemeClr val="hlink"/>
                </a:solidFill>
                <a:latin typeface="Arial" pitchFamily="34" charset="0"/>
                <a:cs typeface="Times New Roman" pitchFamily="18" charset="0"/>
              </a:rPr>
              <a:t>I</a:t>
            </a:r>
          </a:p>
        </p:txBody>
      </p:sp>
      <p:sp>
        <p:nvSpPr>
          <p:cNvPr id="367744" name="Text Box 128"/>
          <p:cNvSpPr txBox="1">
            <a:spLocks noChangeArrowheads="1"/>
          </p:cNvSpPr>
          <p:nvPr/>
        </p:nvSpPr>
        <p:spPr bwMode="auto">
          <a:xfrm>
            <a:off x="4497388" y="2389188"/>
            <a:ext cx="295275" cy="290512"/>
          </a:xfrm>
          <a:prstGeom prst="rect">
            <a:avLst/>
          </a:prstGeom>
          <a:noFill/>
          <a:ln w="9525">
            <a:noFill/>
            <a:miter lim="800000"/>
            <a:headEnd/>
            <a:tailEnd/>
          </a:ln>
        </p:spPr>
        <p:txBody>
          <a:bodyPr wrap="none">
            <a:spAutoFit/>
          </a:bodyPr>
          <a:lstStyle/>
          <a:p>
            <a:pPr eaLnBrk="1" hangingPunct="1"/>
            <a:r>
              <a:rPr lang="en-US" altLang="zh-CN" sz="1200" b="1">
                <a:solidFill>
                  <a:srgbClr val="0332B7"/>
                </a:solidFill>
                <a:latin typeface="Arial" pitchFamily="34" charset="0"/>
                <a:cs typeface="Times New Roman" pitchFamily="18" charset="0"/>
              </a:rPr>
              <a:t>S</a:t>
            </a:r>
          </a:p>
        </p:txBody>
      </p:sp>
      <p:sp>
        <p:nvSpPr>
          <p:cNvPr id="367745" name="Text Box 129"/>
          <p:cNvSpPr txBox="1">
            <a:spLocks noChangeArrowheads="1"/>
          </p:cNvSpPr>
          <p:nvPr/>
        </p:nvSpPr>
        <p:spPr bwMode="auto">
          <a:xfrm>
            <a:off x="319088" y="2389188"/>
            <a:ext cx="295275" cy="290512"/>
          </a:xfrm>
          <a:prstGeom prst="rect">
            <a:avLst/>
          </a:prstGeom>
          <a:noFill/>
          <a:ln w="9525">
            <a:noFill/>
            <a:miter lim="800000"/>
            <a:headEnd/>
            <a:tailEnd/>
          </a:ln>
        </p:spPr>
        <p:txBody>
          <a:bodyPr wrap="none">
            <a:spAutoFit/>
          </a:bodyPr>
          <a:lstStyle/>
          <a:p>
            <a:pPr eaLnBrk="1" hangingPunct="1"/>
            <a:r>
              <a:rPr lang="en-US" altLang="zh-CN" sz="1200" b="1">
                <a:solidFill>
                  <a:srgbClr val="0332B7"/>
                </a:solidFill>
                <a:latin typeface="Arial" pitchFamily="34" charset="0"/>
                <a:cs typeface="Times New Roman" pitchFamily="18" charset="0"/>
              </a:rPr>
              <a:t>S</a:t>
            </a:r>
          </a:p>
        </p:txBody>
      </p:sp>
      <p:grpSp>
        <p:nvGrpSpPr>
          <p:cNvPr id="14" name="Group 134"/>
          <p:cNvGrpSpPr>
            <a:grpSpLocks/>
          </p:cNvGrpSpPr>
          <p:nvPr/>
        </p:nvGrpSpPr>
        <p:grpSpPr bwMode="auto">
          <a:xfrm>
            <a:off x="995363" y="2568575"/>
            <a:ext cx="4413250" cy="1114425"/>
            <a:chOff x="1709" y="1573"/>
            <a:chExt cx="3012" cy="760"/>
          </a:xfrm>
        </p:grpSpPr>
        <p:sp>
          <p:nvSpPr>
            <p:cNvPr id="25637" name="Freeform 131"/>
            <p:cNvSpPr>
              <a:spLocks/>
            </p:cNvSpPr>
            <p:nvPr/>
          </p:nvSpPr>
          <p:spPr bwMode="auto">
            <a:xfrm>
              <a:off x="1709" y="1573"/>
              <a:ext cx="3012" cy="385"/>
            </a:xfrm>
            <a:custGeom>
              <a:avLst/>
              <a:gdLst>
                <a:gd name="T0" fmla="*/ 2974 w 3134"/>
                <a:gd name="T1" fmla="*/ 0 h 436"/>
                <a:gd name="T2" fmla="*/ 2587 w 3134"/>
                <a:gd name="T3" fmla="*/ 330 h 436"/>
                <a:gd name="T4" fmla="*/ 426 w 3134"/>
                <a:gd name="T5" fmla="*/ 330 h 436"/>
                <a:gd name="T6" fmla="*/ 34 w 3134"/>
                <a:gd name="T7" fmla="*/ 10 h 436"/>
                <a:gd name="T8" fmla="*/ 0 60000 65536"/>
                <a:gd name="T9" fmla="*/ 0 60000 65536"/>
                <a:gd name="T10" fmla="*/ 0 60000 65536"/>
                <a:gd name="T11" fmla="*/ 0 60000 65536"/>
                <a:gd name="T12" fmla="*/ 0 w 3134"/>
                <a:gd name="T13" fmla="*/ 0 h 436"/>
                <a:gd name="T14" fmla="*/ 3134 w 3134"/>
                <a:gd name="T15" fmla="*/ 436 h 436"/>
              </a:gdLst>
              <a:ahLst/>
              <a:cxnLst>
                <a:cxn ang="T8">
                  <a:pos x="T0" y="T1"/>
                </a:cxn>
                <a:cxn ang="T9">
                  <a:pos x="T2" y="T3"/>
                </a:cxn>
                <a:cxn ang="T10">
                  <a:pos x="T4" y="T5"/>
                </a:cxn>
                <a:cxn ang="T11">
                  <a:pos x="T6" y="T7"/>
                </a:cxn>
              </a:cxnLst>
              <a:rect l="T12" t="T13" r="T14" b="T15"/>
              <a:pathLst>
                <a:path w="3134" h="436">
                  <a:moveTo>
                    <a:pt x="3094" y="0"/>
                  </a:moveTo>
                  <a:cubicBezTo>
                    <a:pt x="3027" y="62"/>
                    <a:pt x="3134" y="312"/>
                    <a:pt x="2692" y="374"/>
                  </a:cubicBezTo>
                  <a:cubicBezTo>
                    <a:pt x="2250" y="436"/>
                    <a:pt x="886" y="434"/>
                    <a:pt x="443" y="374"/>
                  </a:cubicBezTo>
                  <a:cubicBezTo>
                    <a:pt x="0" y="314"/>
                    <a:pt x="120" y="87"/>
                    <a:pt x="35" y="11"/>
                  </a:cubicBezTo>
                </a:path>
              </a:pathLst>
            </a:custGeom>
            <a:noFill/>
            <a:ln w="28575" cap="flat" cmpd="sng">
              <a:solidFill>
                <a:srgbClr val="0332B7"/>
              </a:solidFill>
              <a:prstDash val="solid"/>
              <a:round/>
              <a:headEnd type="none" w="med" len="med"/>
              <a:tailEnd type="triangle" w="med" len="med"/>
            </a:ln>
            <a:extLst/>
          </p:spPr>
          <p:txBody>
            <a:bodyPr wrap="none"/>
            <a:lstStyle/>
            <a:p>
              <a:pPr eaLnBrk="1" fontAlgn="auto" hangingPunct="1">
                <a:spcBef>
                  <a:spcPts val="0"/>
                </a:spcBef>
                <a:spcAft>
                  <a:spcPts val="0"/>
                </a:spcAft>
                <a:defRPr/>
              </a:pPr>
              <a:endParaRPr lang="zh-CN" altLang="en-US" sz="1662">
                <a:latin typeface="+mn-lt"/>
                <a:ea typeface="+mn-ea"/>
              </a:endParaRPr>
            </a:p>
          </p:txBody>
        </p:sp>
        <p:sp>
          <p:nvSpPr>
            <p:cNvPr id="25638" name="Freeform 132"/>
            <p:cNvSpPr>
              <a:spLocks/>
            </p:cNvSpPr>
            <p:nvPr/>
          </p:nvSpPr>
          <p:spPr bwMode="auto">
            <a:xfrm>
              <a:off x="2256" y="1901"/>
              <a:ext cx="778" cy="432"/>
            </a:xfrm>
            <a:custGeom>
              <a:avLst/>
              <a:gdLst>
                <a:gd name="T0" fmla="*/ 778 w 778"/>
                <a:gd name="T1" fmla="*/ 45 h 386"/>
                <a:gd name="T2" fmla="*/ 313 w 778"/>
                <a:gd name="T3" fmla="*/ 93 h 386"/>
                <a:gd name="T4" fmla="*/ 0 w 778"/>
                <a:gd name="T5" fmla="*/ 432 h 386"/>
                <a:gd name="T6" fmla="*/ 0 60000 65536"/>
                <a:gd name="T7" fmla="*/ 0 60000 65536"/>
                <a:gd name="T8" fmla="*/ 0 60000 65536"/>
                <a:gd name="T9" fmla="*/ 0 w 778"/>
                <a:gd name="T10" fmla="*/ 0 h 386"/>
                <a:gd name="T11" fmla="*/ 778 w 778"/>
                <a:gd name="T12" fmla="*/ 386 h 386"/>
              </a:gdLst>
              <a:ahLst/>
              <a:cxnLst>
                <a:cxn ang="T6">
                  <a:pos x="T0" y="T1"/>
                </a:cxn>
                <a:cxn ang="T7">
                  <a:pos x="T2" y="T3"/>
                </a:cxn>
                <a:cxn ang="T8">
                  <a:pos x="T4" y="T5"/>
                </a:cxn>
              </a:cxnLst>
              <a:rect l="T9" t="T10" r="T11" b="T12"/>
              <a:pathLst>
                <a:path w="778" h="386">
                  <a:moveTo>
                    <a:pt x="778" y="40"/>
                  </a:moveTo>
                  <a:cubicBezTo>
                    <a:pt x="701" y="47"/>
                    <a:pt x="551" y="0"/>
                    <a:pt x="313" y="83"/>
                  </a:cubicBezTo>
                  <a:cubicBezTo>
                    <a:pt x="75" y="166"/>
                    <a:pt x="65" y="323"/>
                    <a:pt x="0" y="386"/>
                  </a:cubicBezTo>
                </a:path>
              </a:pathLst>
            </a:custGeom>
            <a:noFill/>
            <a:ln w="28575" cap="flat" cmpd="sng">
              <a:solidFill>
                <a:srgbClr val="0332B7"/>
              </a:solidFill>
              <a:prstDash val="solid"/>
              <a:round/>
              <a:headEnd type="none" w="med" len="med"/>
              <a:tailEnd type="triangle" w="med" len="med"/>
            </a:ln>
            <a:extLst/>
          </p:spPr>
          <p:txBody>
            <a:bodyPr wrap="none"/>
            <a:lstStyle/>
            <a:p>
              <a:pPr eaLnBrk="1" fontAlgn="auto" hangingPunct="1">
                <a:spcBef>
                  <a:spcPts val="0"/>
                </a:spcBef>
                <a:spcAft>
                  <a:spcPts val="0"/>
                </a:spcAft>
                <a:defRPr/>
              </a:pPr>
              <a:endParaRPr lang="zh-CN" altLang="en-US" sz="1662">
                <a:latin typeface="+mn-lt"/>
                <a:ea typeface="+mn-ea"/>
              </a:endParaRPr>
            </a:p>
          </p:txBody>
        </p:sp>
      </p:grpSp>
      <p:grpSp>
        <p:nvGrpSpPr>
          <p:cNvPr id="15" name="Group 30"/>
          <p:cNvGrpSpPr>
            <a:grpSpLocks/>
          </p:cNvGrpSpPr>
          <p:nvPr/>
        </p:nvGrpSpPr>
        <p:grpSpPr bwMode="auto">
          <a:xfrm>
            <a:off x="5803900" y="1082675"/>
            <a:ext cx="3560763" cy="3498850"/>
            <a:chOff x="3553" y="960"/>
            <a:chExt cx="2557" cy="2832"/>
          </a:xfrm>
        </p:grpSpPr>
        <p:grpSp>
          <p:nvGrpSpPr>
            <p:cNvPr id="16" name="Group 31"/>
            <p:cNvGrpSpPr>
              <a:grpSpLocks/>
            </p:cNvGrpSpPr>
            <p:nvPr/>
          </p:nvGrpSpPr>
          <p:grpSpPr bwMode="auto">
            <a:xfrm>
              <a:off x="4559" y="1488"/>
              <a:ext cx="386" cy="385"/>
              <a:chOff x="4512" y="1008"/>
              <a:chExt cx="385" cy="385"/>
            </a:xfrm>
          </p:grpSpPr>
          <p:sp>
            <p:nvSpPr>
              <p:cNvPr id="149" name="Oval 32"/>
              <p:cNvSpPr>
                <a:spLocks noChangeArrowheads="1"/>
              </p:cNvSpPr>
              <p:nvPr/>
            </p:nvSpPr>
            <p:spPr bwMode="auto">
              <a:xfrm>
                <a:off x="4507" y="1008"/>
                <a:ext cx="395" cy="385"/>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67648" name="Text Box 33"/>
              <p:cNvSpPr txBox="1">
                <a:spLocks noChangeArrowheads="1"/>
              </p:cNvSpPr>
              <p:nvPr/>
            </p:nvSpPr>
            <p:spPr bwMode="auto">
              <a:xfrm>
                <a:off x="4535" y="1104"/>
                <a:ext cx="337" cy="167"/>
              </a:xfrm>
              <a:prstGeom prst="rect">
                <a:avLst/>
              </a:prstGeom>
              <a:noFill/>
              <a:ln w="9525">
                <a:noFill/>
                <a:miter lim="800000"/>
                <a:headEnd/>
                <a:tailEnd/>
              </a:ln>
            </p:spPr>
            <p:txBody>
              <a:bodyPr bIns="0">
                <a:spAutoFit/>
              </a:bodyPr>
              <a:lstStyle/>
              <a:p>
                <a:pPr algn="ctr" eaLnBrk="1" hangingPunct="1">
                  <a:spcBef>
                    <a:spcPct val="50000"/>
                  </a:spcBef>
                </a:pPr>
                <a:r>
                  <a:rPr lang="en-US" altLang="zh-CN" sz="1200" b="1">
                    <a:latin typeface="Arial" pitchFamily="34" charset="0"/>
                    <a:cs typeface="Times New Roman" pitchFamily="18" charset="0"/>
                  </a:rPr>
                  <a:t>M</a:t>
                </a:r>
              </a:p>
            </p:txBody>
          </p:sp>
        </p:grpSp>
        <p:grpSp>
          <p:nvGrpSpPr>
            <p:cNvPr id="17" name="Group 34"/>
            <p:cNvGrpSpPr>
              <a:grpSpLocks/>
            </p:cNvGrpSpPr>
            <p:nvPr/>
          </p:nvGrpSpPr>
          <p:grpSpPr bwMode="auto">
            <a:xfrm>
              <a:off x="4559" y="3408"/>
              <a:ext cx="386" cy="384"/>
              <a:chOff x="4512" y="1008"/>
              <a:chExt cx="385" cy="384"/>
            </a:xfrm>
          </p:grpSpPr>
          <p:sp>
            <p:nvSpPr>
              <p:cNvPr id="147" name="Oval 35"/>
              <p:cNvSpPr>
                <a:spLocks noChangeArrowheads="1"/>
              </p:cNvSpPr>
              <p:nvPr/>
            </p:nvSpPr>
            <p:spPr bwMode="auto">
              <a:xfrm>
                <a:off x="4507" y="1008"/>
                <a:ext cx="395" cy="384"/>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67646" name="Text Box 36"/>
              <p:cNvSpPr txBox="1">
                <a:spLocks noChangeArrowheads="1"/>
              </p:cNvSpPr>
              <p:nvPr/>
            </p:nvSpPr>
            <p:spPr bwMode="auto">
              <a:xfrm>
                <a:off x="4535" y="1105"/>
                <a:ext cx="337" cy="166"/>
              </a:xfrm>
              <a:prstGeom prst="rect">
                <a:avLst/>
              </a:prstGeom>
              <a:noFill/>
              <a:ln w="9525">
                <a:noFill/>
                <a:miter lim="800000"/>
                <a:headEnd/>
                <a:tailEnd/>
              </a:ln>
            </p:spPr>
            <p:txBody>
              <a:bodyPr bIns="0">
                <a:spAutoFit/>
              </a:bodyPr>
              <a:lstStyle/>
              <a:p>
                <a:pPr algn="ctr" eaLnBrk="1" hangingPunct="1">
                  <a:spcBef>
                    <a:spcPct val="50000"/>
                  </a:spcBef>
                </a:pPr>
                <a:r>
                  <a:rPr lang="en-US" altLang="zh-CN" sz="1200" b="1">
                    <a:latin typeface="Arial" pitchFamily="34" charset="0"/>
                    <a:cs typeface="Times New Roman" pitchFamily="18" charset="0"/>
                  </a:rPr>
                  <a:t>I</a:t>
                </a:r>
              </a:p>
            </p:txBody>
          </p:sp>
        </p:grpSp>
        <p:grpSp>
          <p:nvGrpSpPr>
            <p:cNvPr id="18" name="Group 37"/>
            <p:cNvGrpSpPr>
              <a:grpSpLocks/>
            </p:cNvGrpSpPr>
            <p:nvPr/>
          </p:nvGrpSpPr>
          <p:grpSpPr bwMode="auto">
            <a:xfrm>
              <a:off x="4559" y="2448"/>
              <a:ext cx="386" cy="385"/>
              <a:chOff x="4512" y="1008"/>
              <a:chExt cx="385" cy="385"/>
            </a:xfrm>
          </p:grpSpPr>
          <p:sp>
            <p:nvSpPr>
              <p:cNvPr id="145" name="Oval 38"/>
              <p:cNvSpPr>
                <a:spLocks noChangeArrowheads="1"/>
              </p:cNvSpPr>
              <p:nvPr/>
            </p:nvSpPr>
            <p:spPr bwMode="auto">
              <a:xfrm>
                <a:off x="4507" y="1008"/>
                <a:ext cx="395" cy="385"/>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67644" name="Text Box 39"/>
              <p:cNvSpPr txBox="1">
                <a:spLocks noChangeArrowheads="1"/>
              </p:cNvSpPr>
              <p:nvPr/>
            </p:nvSpPr>
            <p:spPr bwMode="auto">
              <a:xfrm>
                <a:off x="4535" y="1104"/>
                <a:ext cx="337" cy="167"/>
              </a:xfrm>
              <a:prstGeom prst="rect">
                <a:avLst/>
              </a:prstGeom>
              <a:noFill/>
              <a:ln w="9525">
                <a:noFill/>
                <a:miter lim="800000"/>
                <a:headEnd/>
                <a:tailEnd/>
              </a:ln>
            </p:spPr>
            <p:txBody>
              <a:bodyPr bIns="0">
                <a:spAutoFit/>
              </a:bodyPr>
              <a:lstStyle/>
              <a:p>
                <a:pPr algn="ctr" eaLnBrk="1" hangingPunct="1">
                  <a:spcBef>
                    <a:spcPct val="50000"/>
                  </a:spcBef>
                </a:pPr>
                <a:r>
                  <a:rPr lang="en-US" altLang="zh-CN" sz="1200" b="1">
                    <a:latin typeface="Arial" pitchFamily="34" charset="0"/>
                    <a:cs typeface="Times New Roman" pitchFamily="18" charset="0"/>
                  </a:rPr>
                  <a:t>S</a:t>
                </a:r>
              </a:p>
            </p:txBody>
          </p:sp>
        </p:grpSp>
        <p:cxnSp>
          <p:nvCxnSpPr>
            <p:cNvPr id="67627" name="AutoShape 40"/>
            <p:cNvCxnSpPr>
              <a:cxnSpLocks noChangeShapeType="1"/>
              <a:stCxn id="147" idx="2"/>
              <a:endCxn id="149" idx="2"/>
            </p:cNvCxnSpPr>
            <p:nvPr/>
          </p:nvCxnSpPr>
          <p:spPr bwMode="auto">
            <a:xfrm rot="10800000" flipH="1">
              <a:off x="4553" y="1680"/>
              <a:ext cx="1" cy="1920"/>
            </a:xfrm>
            <a:prstGeom prst="curvedConnector3">
              <a:avLst>
                <a:gd name="adj1" fmla="val -79000032"/>
              </a:avLst>
            </a:prstGeom>
            <a:noFill/>
            <a:ln w="9525">
              <a:solidFill>
                <a:schemeClr val="tx1"/>
              </a:solidFill>
              <a:round/>
              <a:headEnd/>
              <a:tailEnd type="triangle" w="lg" len="lg"/>
            </a:ln>
          </p:spPr>
        </p:cxnSp>
        <p:cxnSp>
          <p:nvCxnSpPr>
            <p:cNvPr id="67628" name="AutoShape 41"/>
            <p:cNvCxnSpPr>
              <a:cxnSpLocks noChangeShapeType="1"/>
              <a:stCxn id="149" idx="6"/>
              <a:endCxn id="147" idx="6"/>
            </p:cNvCxnSpPr>
            <p:nvPr/>
          </p:nvCxnSpPr>
          <p:spPr bwMode="auto">
            <a:xfrm>
              <a:off x="4950" y="1680"/>
              <a:ext cx="1" cy="1920"/>
            </a:xfrm>
            <a:prstGeom prst="curvedConnector3">
              <a:avLst>
                <a:gd name="adj1" fmla="val 74900000"/>
              </a:avLst>
            </a:prstGeom>
            <a:noFill/>
            <a:ln w="9525">
              <a:solidFill>
                <a:schemeClr val="tx1"/>
              </a:solidFill>
              <a:prstDash val="dash"/>
              <a:round/>
              <a:headEnd/>
              <a:tailEnd type="triangle" w="lg" len="lg"/>
            </a:ln>
          </p:spPr>
        </p:cxnSp>
        <p:sp>
          <p:nvSpPr>
            <p:cNvPr id="131" name="Arc 42"/>
            <p:cNvSpPr>
              <a:spLocks/>
            </p:cNvSpPr>
            <p:nvPr/>
          </p:nvSpPr>
          <p:spPr bwMode="auto">
            <a:xfrm>
              <a:off x="4561" y="2756"/>
              <a:ext cx="391" cy="267"/>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32" name="Arc 43"/>
            <p:cNvSpPr>
              <a:spLocks/>
            </p:cNvSpPr>
            <p:nvPr/>
          </p:nvSpPr>
          <p:spPr bwMode="auto">
            <a:xfrm flipV="1">
              <a:off x="4558" y="1248"/>
              <a:ext cx="391" cy="316"/>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type="triangle" w="lg" len="lg"/>
              <a:tailEnd type="non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33" name="Arc 44"/>
            <p:cNvSpPr>
              <a:spLocks/>
            </p:cNvSpPr>
            <p:nvPr/>
          </p:nvSpPr>
          <p:spPr bwMode="auto">
            <a:xfrm>
              <a:off x="4848" y="2633"/>
              <a:ext cx="432" cy="872"/>
            </a:xfrm>
            <a:custGeom>
              <a:avLst/>
              <a:gdLst>
                <a:gd name="T0" fmla="*/ 2 w 21600"/>
                <a:gd name="T1" fmla="*/ 0 h 42255"/>
                <a:gd name="T2" fmla="*/ 2 w 21600"/>
                <a:gd name="T3" fmla="*/ 18 h 42255"/>
                <a:gd name="T4" fmla="*/ 0 w 21600"/>
                <a:gd name="T5" fmla="*/ 9 h 42255"/>
                <a:gd name="T6" fmla="*/ 0 60000 65536"/>
                <a:gd name="T7" fmla="*/ 0 60000 65536"/>
                <a:gd name="T8" fmla="*/ 0 60000 65536"/>
                <a:gd name="T9" fmla="*/ 0 w 21600"/>
                <a:gd name="T10" fmla="*/ 0 h 42255"/>
                <a:gd name="T11" fmla="*/ 21600 w 21600"/>
                <a:gd name="T12" fmla="*/ 42255 h 42255"/>
              </a:gdLst>
              <a:ahLst/>
              <a:cxnLst>
                <a:cxn ang="T6">
                  <a:pos x="T0" y="T1"/>
                </a:cxn>
                <a:cxn ang="T7">
                  <a:pos x="T2" y="T3"/>
                </a:cxn>
                <a:cxn ang="T8">
                  <a:pos x="T4" y="T5"/>
                </a:cxn>
              </a:cxnLst>
              <a:rect l="T9" t="T10" r="T11" b="T12"/>
              <a:pathLst>
                <a:path w="21600" h="42255" fill="none" extrusionOk="0">
                  <a:moveTo>
                    <a:pt x="5051" y="-1"/>
                  </a:moveTo>
                  <a:cubicBezTo>
                    <a:pt x="14757" y="2334"/>
                    <a:pt x="21600" y="11017"/>
                    <a:pt x="21600" y="21001"/>
                  </a:cubicBezTo>
                  <a:cubicBezTo>
                    <a:pt x="21600" y="31445"/>
                    <a:pt x="14126" y="40394"/>
                    <a:pt x="3849" y="42255"/>
                  </a:cubicBezTo>
                </a:path>
                <a:path w="21600" h="42255" stroke="0" extrusionOk="0">
                  <a:moveTo>
                    <a:pt x="5051" y="-1"/>
                  </a:moveTo>
                  <a:cubicBezTo>
                    <a:pt x="14757" y="2334"/>
                    <a:pt x="21600" y="11017"/>
                    <a:pt x="21600" y="21001"/>
                  </a:cubicBezTo>
                  <a:cubicBezTo>
                    <a:pt x="21600" y="31445"/>
                    <a:pt x="14126" y="40394"/>
                    <a:pt x="3849" y="42255"/>
                  </a:cubicBezTo>
                  <a:lnTo>
                    <a:pt x="0" y="21001"/>
                  </a:lnTo>
                  <a:close/>
                </a:path>
              </a:pathLst>
            </a:custGeom>
            <a:noFill/>
            <a:ln w="9525">
              <a:solidFill>
                <a:schemeClr val="tx1"/>
              </a:solidFill>
              <a:prstDash val="dash"/>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34" name="Arc 45"/>
            <p:cNvSpPr>
              <a:spLocks/>
            </p:cNvSpPr>
            <p:nvPr/>
          </p:nvSpPr>
          <p:spPr bwMode="auto">
            <a:xfrm>
              <a:off x="4848" y="1728"/>
              <a:ext cx="286" cy="848"/>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prstDash val="dash"/>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35" name="Arc 46"/>
            <p:cNvSpPr>
              <a:spLocks/>
            </p:cNvSpPr>
            <p:nvPr/>
          </p:nvSpPr>
          <p:spPr bwMode="auto">
            <a:xfrm flipH="1" flipV="1">
              <a:off x="4367" y="1728"/>
              <a:ext cx="287" cy="848"/>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36" name="Arc 47"/>
            <p:cNvSpPr>
              <a:spLocks/>
            </p:cNvSpPr>
            <p:nvPr/>
          </p:nvSpPr>
          <p:spPr bwMode="auto">
            <a:xfrm flipH="1" flipV="1">
              <a:off x="4223" y="2641"/>
              <a:ext cx="431" cy="861"/>
            </a:xfrm>
            <a:custGeom>
              <a:avLst/>
              <a:gdLst>
                <a:gd name="T0" fmla="*/ 2 w 21600"/>
                <a:gd name="T1" fmla="*/ 0 h 41793"/>
                <a:gd name="T2" fmla="*/ 2 w 21600"/>
                <a:gd name="T3" fmla="*/ 18 h 41793"/>
                <a:gd name="T4" fmla="*/ 0 w 21600"/>
                <a:gd name="T5" fmla="*/ 9 h 41793"/>
                <a:gd name="T6" fmla="*/ 0 60000 65536"/>
                <a:gd name="T7" fmla="*/ 0 60000 65536"/>
                <a:gd name="T8" fmla="*/ 0 60000 65536"/>
                <a:gd name="T9" fmla="*/ 0 w 21600"/>
                <a:gd name="T10" fmla="*/ 0 h 41793"/>
                <a:gd name="T11" fmla="*/ 21600 w 21600"/>
                <a:gd name="T12" fmla="*/ 41793 h 41793"/>
              </a:gdLst>
              <a:ahLst/>
              <a:cxnLst>
                <a:cxn ang="T6">
                  <a:pos x="T0" y="T1"/>
                </a:cxn>
                <a:cxn ang="T7">
                  <a:pos x="T2" y="T3"/>
                </a:cxn>
                <a:cxn ang="T8">
                  <a:pos x="T4" y="T5"/>
                </a:cxn>
              </a:cxnLst>
              <a:rect l="T9" t="T10" r="T11" b="T12"/>
              <a:pathLst>
                <a:path w="21600" h="41793" fill="none" extrusionOk="0">
                  <a:moveTo>
                    <a:pt x="5364" y="-1"/>
                  </a:moveTo>
                  <a:cubicBezTo>
                    <a:pt x="14918" y="2449"/>
                    <a:pt x="21600" y="11059"/>
                    <a:pt x="21600" y="20923"/>
                  </a:cubicBezTo>
                  <a:cubicBezTo>
                    <a:pt x="21600" y="30707"/>
                    <a:pt x="15022" y="39270"/>
                    <a:pt x="5568" y="41793"/>
                  </a:cubicBezTo>
                </a:path>
                <a:path w="21600" h="41793" stroke="0" extrusionOk="0">
                  <a:moveTo>
                    <a:pt x="5364" y="-1"/>
                  </a:moveTo>
                  <a:cubicBezTo>
                    <a:pt x="14918" y="2449"/>
                    <a:pt x="21600" y="11059"/>
                    <a:pt x="21600" y="20923"/>
                  </a:cubicBezTo>
                  <a:cubicBezTo>
                    <a:pt x="21600" y="30707"/>
                    <a:pt x="15022" y="39270"/>
                    <a:pt x="5568" y="41793"/>
                  </a:cubicBezTo>
                  <a:lnTo>
                    <a:pt x="0" y="20923"/>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37" name="Text Box 48"/>
            <p:cNvSpPr txBox="1">
              <a:spLocks noChangeArrowheads="1"/>
            </p:cNvSpPr>
            <p:nvPr/>
          </p:nvSpPr>
          <p:spPr bwMode="auto">
            <a:xfrm>
              <a:off x="4558" y="960"/>
              <a:ext cx="390" cy="263"/>
            </a:xfrm>
            <a:prstGeom prst="rect">
              <a:avLst/>
            </a:prstGeom>
            <a:no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p>
            <a:p>
              <a:pPr eaLnBrk="1" fontAlgn="auto" hangingPunct="1">
                <a:spcBef>
                  <a:spcPts val="0"/>
                </a:spcBef>
                <a:spcAft>
                  <a:spcPts val="0"/>
                </a:spcAft>
                <a:defRPr/>
              </a:pPr>
              <a:r>
                <a:rPr lang="en-US" altLang="zh-CN" sz="1108" b="0"/>
                <a:t>PrWr/—</a:t>
              </a:r>
            </a:p>
          </p:txBody>
        </p:sp>
        <p:sp>
          <p:nvSpPr>
            <p:cNvPr id="138" name="Text Box 49"/>
            <p:cNvSpPr txBox="1">
              <a:spLocks noChangeArrowheads="1"/>
            </p:cNvSpPr>
            <p:nvPr/>
          </p:nvSpPr>
          <p:spPr bwMode="auto">
            <a:xfrm>
              <a:off x="3983" y="2929"/>
              <a:ext cx="576" cy="149"/>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r>
                <a:rPr lang="en-US" altLang="zh-CN" sz="1108" b="0">
                  <a:solidFill>
                    <a:schemeClr val="hlink"/>
                  </a:solidFill>
                </a:rPr>
                <a:t>BusRd</a:t>
              </a:r>
            </a:p>
          </p:txBody>
        </p:sp>
        <p:sp>
          <p:nvSpPr>
            <p:cNvPr id="139" name="Text Box 50"/>
            <p:cNvSpPr txBox="1">
              <a:spLocks noChangeArrowheads="1"/>
            </p:cNvSpPr>
            <p:nvPr/>
          </p:nvSpPr>
          <p:spPr bwMode="auto">
            <a:xfrm>
              <a:off x="4128" y="2113"/>
              <a:ext cx="724" cy="176"/>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err="1"/>
                <a:t>PrWr</a:t>
              </a:r>
              <a:r>
                <a:rPr lang="en-US" altLang="zh-CN" sz="1108" b="0" dirty="0"/>
                <a:t>/</a:t>
              </a:r>
              <a:r>
                <a:rPr lang="en-US" altLang="zh-CN" sz="1108" b="0" dirty="0" err="1">
                  <a:solidFill>
                    <a:schemeClr val="hlink"/>
                  </a:solidFill>
                </a:rPr>
                <a:t>BusRdX</a:t>
              </a:r>
              <a:endParaRPr lang="en-US" altLang="zh-CN" sz="1108" b="0" dirty="0">
                <a:solidFill>
                  <a:schemeClr val="hlink"/>
                </a:solidFill>
              </a:endParaRPr>
            </a:p>
          </p:txBody>
        </p:sp>
        <p:sp>
          <p:nvSpPr>
            <p:cNvPr id="140" name="Text Box 51"/>
            <p:cNvSpPr txBox="1">
              <a:spLocks noChangeArrowheads="1"/>
            </p:cNvSpPr>
            <p:nvPr/>
          </p:nvSpPr>
          <p:spPr bwMode="auto">
            <a:xfrm>
              <a:off x="3553" y="2400"/>
              <a:ext cx="670"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PrWr/</a:t>
              </a:r>
              <a:r>
                <a:rPr lang="en-US" altLang="zh-CN" sz="1108" b="0">
                  <a:solidFill>
                    <a:schemeClr val="hlink"/>
                  </a:solidFill>
                </a:rPr>
                <a:t>BusRdX</a:t>
              </a:r>
            </a:p>
          </p:txBody>
        </p:sp>
        <p:sp>
          <p:nvSpPr>
            <p:cNvPr id="141" name="Text Box 52"/>
            <p:cNvSpPr txBox="1">
              <a:spLocks noChangeArrowheads="1"/>
            </p:cNvSpPr>
            <p:nvPr/>
          </p:nvSpPr>
          <p:spPr bwMode="auto">
            <a:xfrm>
              <a:off x="4600" y="2965"/>
              <a:ext cx="480" cy="298"/>
            </a:xfrm>
            <a:prstGeom prst="rect">
              <a:avLst/>
            </a:prstGeom>
            <a:no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050" b="0" dirty="0" err="1"/>
                <a:t>PrRd</a:t>
              </a:r>
              <a:r>
                <a:rPr lang="en-US" altLang="zh-CN" sz="1050" b="0" dirty="0"/>
                <a:t>/—</a:t>
              </a:r>
            </a:p>
            <a:p>
              <a:pPr eaLnBrk="1" fontAlgn="auto" hangingPunct="1">
                <a:spcBef>
                  <a:spcPts val="0"/>
                </a:spcBef>
                <a:spcAft>
                  <a:spcPts val="0"/>
                </a:spcAft>
                <a:defRPr/>
              </a:pPr>
              <a:r>
                <a:rPr lang="en-US" altLang="zh-CN" sz="1050" b="0" dirty="0" err="1">
                  <a:solidFill>
                    <a:schemeClr val="hlink"/>
                  </a:solidFill>
                </a:rPr>
                <a:t>BusRd</a:t>
              </a:r>
              <a:r>
                <a:rPr lang="en-US" altLang="zh-CN" sz="1050" b="0" dirty="0"/>
                <a:t>/—</a:t>
              </a:r>
            </a:p>
          </p:txBody>
        </p:sp>
        <p:sp>
          <p:nvSpPr>
            <p:cNvPr id="142" name="Text Box 53"/>
            <p:cNvSpPr txBox="1">
              <a:spLocks noChangeArrowheads="1"/>
            </p:cNvSpPr>
            <p:nvPr/>
          </p:nvSpPr>
          <p:spPr bwMode="auto">
            <a:xfrm>
              <a:off x="4848" y="2113"/>
              <a:ext cx="624" cy="149"/>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err="1">
                  <a:solidFill>
                    <a:schemeClr val="hlink"/>
                  </a:solidFill>
                </a:rPr>
                <a:t>BusRd</a:t>
              </a:r>
              <a:r>
                <a:rPr lang="en-US" altLang="zh-CN" sz="1108" b="0" dirty="0">
                  <a:solidFill>
                    <a:schemeClr val="hlink"/>
                  </a:solidFill>
                </a:rPr>
                <a:t>/</a:t>
              </a:r>
              <a:r>
                <a:rPr lang="en-US" altLang="zh-CN" sz="1108" dirty="0">
                  <a:solidFill>
                    <a:schemeClr val="hlink"/>
                  </a:solidFill>
                </a:rPr>
                <a:t>Flush</a:t>
              </a:r>
            </a:p>
          </p:txBody>
        </p:sp>
        <p:sp>
          <p:nvSpPr>
            <p:cNvPr id="67641" name="Text Box 54"/>
            <p:cNvSpPr txBox="1">
              <a:spLocks noChangeArrowheads="1"/>
            </p:cNvSpPr>
            <p:nvPr/>
          </p:nvSpPr>
          <p:spPr bwMode="auto">
            <a:xfrm>
              <a:off x="5321" y="2391"/>
              <a:ext cx="789" cy="286"/>
            </a:xfrm>
            <a:prstGeom prst="rect">
              <a:avLst/>
            </a:prstGeom>
            <a:solidFill>
              <a:schemeClr val="bg1"/>
            </a:solidFill>
            <a:ln w="9525">
              <a:noFill/>
              <a:miter lim="800000"/>
              <a:headEnd/>
              <a:tailEnd/>
            </a:ln>
          </p:spPr>
          <p:txBody>
            <a:bodyPr lIns="0" rIns="0" bIns="0">
              <a:spAutoFit/>
            </a:bodyPr>
            <a:lstStyle/>
            <a:p>
              <a:pPr eaLnBrk="1" hangingPunct="1"/>
              <a:r>
                <a:rPr lang="en-US" altLang="zh-CN" sz="1000">
                  <a:solidFill>
                    <a:schemeClr val="hlink"/>
                  </a:solidFill>
                  <a:latin typeface="Arial" pitchFamily="34" charset="0"/>
                  <a:cs typeface="Times New Roman" pitchFamily="18" charset="0"/>
                </a:rPr>
                <a:t>BusRdX/</a:t>
              </a:r>
              <a:r>
                <a:rPr lang="en-US" altLang="zh-CN" sz="1000" b="1">
                  <a:solidFill>
                    <a:schemeClr val="hlink"/>
                  </a:solidFill>
                  <a:latin typeface="Arial" pitchFamily="34" charset="0"/>
                  <a:cs typeface="Times New Roman" pitchFamily="18" charset="0"/>
                </a:rPr>
                <a:t>Flush</a:t>
              </a:r>
            </a:p>
            <a:p>
              <a:pPr eaLnBrk="1" hangingPunct="1"/>
              <a:r>
                <a:rPr lang="en-US" altLang="zh-CN" sz="1000">
                  <a:latin typeface="Arial" pitchFamily="34" charset="0"/>
                  <a:cs typeface="Times New Roman" pitchFamily="18" charset="0"/>
                </a:rPr>
                <a:t>Replace/</a:t>
              </a:r>
              <a:r>
                <a:rPr lang="en-US" altLang="zh-CN" sz="1000">
                  <a:solidFill>
                    <a:schemeClr val="hlink"/>
                  </a:solidFill>
                  <a:latin typeface="Arial" pitchFamily="34" charset="0"/>
                  <a:cs typeface="Times New Roman" pitchFamily="18" charset="0"/>
                </a:rPr>
                <a:t>BusWB</a:t>
              </a:r>
            </a:p>
          </p:txBody>
        </p:sp>
        <p:sp>
          <p:nvSpPr>
            <p:cNvPr id="144" name="Text Box 55"/>
            <p:cNvSpPr txBox="1">
              <a:spLocks noChangeArrowheads="1"/>
            </p:cNvSpPr>
            <p:nvPr/>
          </p:nvSpPr>
          <p:spPr bwMode="auto">
            <a:xfrm>
              <a:off x="5103" y="2880"/>
              <a:ext cx="528" cy="299"/>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050" b="0" dirty="0" err="1">
                  <a:solidFill>
                    <a:schemeClr val="hlink"/>
                  </a:solidFill>
                </a:rPr>
                <a:t>BusRdX</a:t>
              </a:r>
              <a:r>
                <a:rPr lang="en-US" altLang="zh-CN" sz="1050" b="0" dirty="0"/>
                <a:t>/—</a:t>
              </a:r>
            </a:p>
            <a:p>
              <a:pPr eaLnBrk="1" fontAlgn="auto" hangingPunct="1">
                <a:spcBef>
                  <a:spcPts val="0"/>
                </a:spcBef>
                <a:spcAft>
                  <a:spcPts val="0"/>
                </a:spcAft>
                <a:defRPr/>
              </a:pPr>
              <a:r>
                <a:rPr lang="en-US" altLang="zh-CN" sz="1050" b="0" dirty="0"/>
                <a:t>Replace/—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76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76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76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76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76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766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67655"/>
                                        </p:tgtEl>
                                        <p:attrNameLst>
                                          <p:attrName>style.visibility</p:attrName>
                                        </p:attrNameLst>
                                      </p:cBhvr>
                                      <p:to>
                                        <p:strVal val="hidden"/>
                                      </p:to>
                                    </p:set>
                                  </p:childTnLst>
                                </p:cTn>
                              </p:par>
                            </p:childTnLst>
                          </p:cTn>
                        </p:par>
                        <p:par>
                          <p:cTn id="35" fill="hold" nodeType="afterGroup">
                            <p:stCondLst>
                              <p:cond delay="0"/>
                            </p:stCondLst>
                            <p:childTnLst>
                              <p:par>
                                <p:cTn id="36" presetID="1" presetClass="entr" presetSubtype="0" fill="hold" grpId="0" nodeType="afterEffect">
                                  <p:stCondLst>
                                    <p:cond delay="1000"/>
                                  </p:stCondLst>
                                  <p:childTnLst>
                                    <p:set>
                                      <p:cBhvr>
                                        <p:cTn id="37" dur="1" fill="hold">
                                          <p:stCondLst>
                                            <p:cond delay="0"/>
                                          </p:stCondLst>
                                        </p:cTn>
                                        <p:tgtEl>
                                          <p:spTgt spid="36774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367667"/>
                                        </p:tgtEl>
                                        <p:attrNameLst>
                                          <p:attrName>style.visibility</p:attrName>
                                        </p:attrNameLst>
                                      </p:cBhvr>
                                      <p:to>
                                        <p:strVal val="hidden"/>
                                      </p:to>
                                    </p:set>
                                  </p:childTnLst>
                                </p:cTn>
                              </p:par>
                            </p:childTnLst>
                          </p:cTn>
                        </p:par>
                        <p:par>
                          <p:cTn id="42" fill="hold" nodeType="afterGroup">
                            <p:stCondLst>
                              <p:cond delay="0"/>
                            </p:stCondLst>
                            <p:childTnLst>
                              <p:par>
                                <p:cTn id="43" presetID="1" presetClass="entr" presetSubtype="0" fill="hold" grpId="0" nodeType="afterEffect">
                                  <p:stCondLst>
                                    <p:cond delay="1000"/>
                                  </p:stCondLst>
                                  <p:childTnLst>
                                    <p:set>
                                      <p:cBhvr>
                                        <p:cTn id="44" dur="1" fill="hold">
                                          <p:stCondLst>
                                            <p:cond delay="0"/>
                                          </p:stCondLst>
                                        </p:cTn>
                                        <p:tgtEl>
                                          <p:spTgt spid="367672"/>
                                        </p:tgtEl>
                                        <p:attrNameLst>
                                          <p:attrName>style.visibility</p:attrName>
                                        </p:attrNameLst>
                                      </p:cBhvr>
                                      <p:to>
                                        <p:strVal val="visible"/>
                                      </p:to>
                                    </p:set>
                                  </p:childTnLst>
                                </p:cTn>
                              </p:par>
                              <p:par>
                                <p:cTn id="45" presetID="1" presetClass="exit" presetSubtype="0" fill="hold" grpId="1" nodeType="withEffect">
                                  <p:stCondLst>
                                    <p:cond delay="1000"/>
                                  </p:stCondLst>
                                  <p:childTnLst>
                                    <p:set>
                                      <p:cBhvr>
                                        <p:cTn id="46" dur="1" fill="hold">
                                          <p:stCondLst>
                                            <p:cond delay="0"/>
                                          </p:stCondLst>
                                        </p:cTn>
                                        <p:tgtEl>
                                          <p:spTgt spid="367668"/>
                                        </p:tgtEl>
                                        <p:attrNameLst>
                                          <p:attrName>style.visibility</p:attrName>
                                        </p:attrNameLst>
                                      </p:cBhvr>
                                      <p:to>
                                        <p:strVal val="hidden"/>
                                      </p:to>
                                    </p:set>
                                  </p:childTnLst>
                                </p:cTn>
                              </p:par>
                              <p:par>
                                <p:cTn id="47" presetID="1" presetClass="entr" presetSubtype="0" fill="hold" grpId="0" nodeType="withEffect">
                                  <p:stCondLst>
                                    <p:cond delay="1000"/>
                                  </p:stCondLst>
                                  <p:childTnLst>
                                    <p:set>
                                      <p:cBhvr>
                                        <p:cTn id="48" dur="1" fill="hold">
                                          <p:stCondLst>
                                            <p:cond delay="0"/>
                                          </p:stCondLst>
                                        </p:cTn>
                                        <p:tgtEl>
                                          <p:spTgt spid="36767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67656"/>
                                        </p:tgtEl>
                                        <p:attrNameLst>
                                          <p:attrName>style.visibility</p:attrName>
                                        </p:attrNameLst>
                                      </p:cBhvr>
                                      <p:to>
                                        <p:strVal val="hidden"/>
                                      </p:to>
                                    </p:set>
                                  </p:childTnLst>
                                </p:cTn>
                              </p:par>
                            </p:childTnLst>
                          </p:cTn>
                        </p:par>
                        <p:par>
                          <p:cTn id="61" fill="hold" nodeType="afterGroup">
                            <p:stCondLst>
                              <p:cond delay="0"/>
                            </p:stCondLst>
                            <p:childTnLst>
                              <p:par>
                                <p:cTn id="62" presetID="1" presetClass="entr" presetSubtype="0" fill="hold" grpId="0" nodeType="afterEffect">
                                  <p:stCondLst>
                                    <p:cond delay="1000"/>
                                  </p:stCondLst>
                                  <p:childTnLst>
                                    <p:set>
                                      <p:cBhvr>
                                        <p:cTn id="63" dur="1" fill="hold">
                                          <p:stCondLst>
                                            <p:cond delay="0"/>
                                          </p:stCondLst>
                                        </p:cTn>
                                        <p:tgtEl>
                                          <p:spTgt spid="367691"/>
                                        </p:tgtEl>
                                        <p:attrNameLst>
                                          <p:attrName>style.visibility</p:attrName>
                                        </p:attrNameLst>
                                      </p:cBhvr>
                                      <p:to>
                                        <p:strVal val="visible"/>
                                      </p:to>
                                    </p:set>
                                  </p:childTnLst>
                                </p:cTn>
                              </p:par>
                            </p:childTnLst>
                          </p:cTn>
                        </p:par>
                        <p:par>
                          <p:cTn id="64" fill="hold" nodeType="afterGroup">
                            <p:stCondLst>
                              <p:cond delay="1000"/>
                            </p:stCondLst>
                            <p:childTnLst>
                              <p:par>
                                <p:cTn id="65" presetID="1" presetClass="exit" presetSubtype="0" fill="hold" grpId="1" nodeType="afterEffect">
                                  <p:stCondLst>
                                    <p:cond delay="1000"/>
                                  </p:stCondLst>
                                  <p:childTnLst>
                                    <p:set>
                                      <p:cBhvr>
                                        <p:cTn id="66" dur="1" fill="hold">
                                          <p:stCondLst>
                                            <p:cond delay="0"/>
                                          </p:stCondLst>
                                        </p:cTn>
                                        <p:tgtEl>
                                          <p:spTgt spid="367743"/>
                                        </p:tgtEl>
                                        <p:attrNameLst>
                                          <p:attrName>style.visibility</p:attrName>
                                        </p:attrNameLst>
                                      </p:cBhvr>
                                      <p:to>
                                        <p:strVal val="hidden"/>
                                      </p:to>
                                    </p:set>
                                  </p:childTnLst>
                                </p:cTn>
                              </p:par>
                            </p:childTnLst>
                          </p:cTn>
                        </p:par>
                        <p:par>
                          <p:cTn id="67" fill="hold" nodeType="afterGroup">
                            <p:stCondLst>
                              <p:cond delay="2000"/>
                            </p:stCondLst>
                            <p:childTnLst>
                              <p:par>
                                <p:cTn id="68" presetID="1" presetClass="entr" presetSubtype="0" fill="hold" grpId="0" nodeType="afterEffect">
                                  <p:stCondLst>
                                    <p:cond delay="1000"/>
                                  </p:stCondLst>
                                  <p:childTnLst>
                                    <p:set>
                                      <p:cBhvr>
                                        <p:cTn id="69" dur="1" fill="hold">
                                          <p:stCondLst>
                                            <p:cond delay="0"/>
                                          </p:stCondLst>
                                        </p:cTn>
                                        <p:tgtEl>
                                          <p:spTgt spid="367745"/>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0"/>
                                          </p:stCondLst>
                                        </p:cTn>
                                        <p:tgtEl>
                                          <p:spTgt spid="367741"/>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1000"/>
                                  </p:stCondLst>
                                  <p:childTnLst>
                                    <p:set>
                                      <p:cBhvr>
                                        <p:cTn id="76" dur="1" fill="hold">
                                          <p:stCondLst>
                                            <p:cond delay="0"/>
                                          </p:stCondLst>
                                        </p:cTn>
                                        <p:tgtEl>
                                          <p:spTgt spid="367740">
                                            <p:txEl>
                                              <p:pRg st="0" end="0"/>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367672"/>
                                        </p:tgtEl>
                                        <p:attrNameLst>
                                          <p:attrName>style.visibility</p:attrName>
                                        </p:attrNameLst>
                                      </p:cBhvr>
                                      <p:to>
                                        <p:strVal val="hidden"/>
                                      </p:to>
                                    </p:set>
                                  </p:childTnLst>
                                </p:cTn>
                              </p:par>
                            </p:childTnLst>
                          </p:cTn>
                        </p:par>
                        <p:par>
                          <p:cTn id="81" fill="hold" nodeType="afterGroup">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367744"/>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0"/>
                                          </p:stCondLst>
                                        </p:cTn>
                                        <p:tgtEl>
                                          <p:spTgt spid="12"/>
                                        </p:tgtEl>
                                        <p:attrNameLst>
                                          <p:attrName>style.visibility</p:attrName>
                                        </p:attrNameLst>
                                      </p:cBhvr>
                                      <p:to>
                                        <p:strVal val="visible"/>
                                      </p:to>
                                    </p:set>
                                  </p:childTnLst>
                                </p:cTn>
                              </p:par>
                              <p:par>
                                <p:cTn id="88" presetID="1" presetClass="exit" presetSubtype="0" fill="hold" nodeType="withEffect">
                                  <p:stCondLst>
                                    <p:cond delay="0"/>
                                  </p:stCondLst>
                                  <p:childTnLst>
                                    <p:set>
                                      <p:cBhvr>
                                        <p:cTn id="89" dur="1" fill="hold">
                                          <p:stCondLst>
                                            <p:cond delay="0"/>
                                          </p:stCondLst>
                                        </p:cTn>
                                        <p:tgtEl>
                                          <p:spTgt spid="14"/>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nodeType="clickEffect">
                                  <p:stCondLst>
                                    <p:cond delay="0"/>
                                  </p:stCondLst>
                                  <p:childTnLst>
                                    <p:set>
                                      <p:cBhvr>
                                        <p:cTn id="9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54" grpId="0"/>
      <p:bldP spid="367655" grpId="0"/>
      <p:bldP spid="367655" grpId="1"/>
      <p:bldP spid="367656" grpId="0"/>
      <p:bldP spid="367656" grpId="1"/>
      <p:bldP spid="367666" grpId="0"/>
      <p:bldP spid="367667" grpId="0"/>
      <p:bldP spid="367667" grpId="1"/>
      <p:bldP spid="367668" grpId="0"/>
      <p:bldP spid="367668" grpId="1"/>
      <p:bldP spid="367672" grpId="0"/>
      <p:bldP spid="367672" grpId="1"/>
      <p:bldP spid="367673" grpId="0"/>
      <p:bldP spid="367691" grpId="0"/>
      <p:bldP spid="367743" grpId="0"/>
      <p:bldP spid="367743" grpId="1"/>
      <p:bldP spid="367744" grpId="0"/>
      <p:bldP spid="36774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smtClean="0"/>
              <a:t>Lower-level Design Choices</a:t>
            </a:r>
          </a:p>
        </p:txBody>
      </p:sp>
      <p:sp>
        <p:nvSpPr>
          <p:cNvPr id="26628" name="Rectangle 3"/>
          <p:cNvSpPr>
            <a:spLocks noGrp="1" noChangeArrowheads="1"/>
          </p:cNvSpPr>
          <p:nvPr>
            <p:ph type="body" idx="1"/>
          </p:nvPr>
        </p:nvSpPr>
        <p:spPr>
          <a:xfrm>
            <a:off x="257175" y="1258432"/>
            <a:ext cx="8886825" cy="5051833"/>
          </a:xfrm>
        </p:spPr>
        <p:txBody>
          <a:bodyPr>
            <a:normAutofit fontScale="77500" lnSpcReduction="20000"/>
          </a:bodyPr>
          <a:lstStyle/>
          <a:p>
            <a:pPr>
              <a:lnSpc>
                <a:spcPct val="120000"/>
              </a:lnSpc>
            </a:pPr>
            <a:r>
              <a:rPr lang="zh-CN" altLang="en-US" dirty="0" smtClean="0">
                <a:latin typeface="+mj-ea"/>
                <a:ea typeface="+mj-ea"/>
              </a:rPr>
              <a:t>引入</a:t>
            </a:r>
            <a:r>
              <a:rPr lang="en-US" altLang="en-US" dirty="0" smtClean="0">
                <a:latin typeface="+mj-ea"/>
                <a:ea typeface="+mj-ea"/>
              </a:rPr>
              <a:t>Bus Upgrade (</a:t>
            </a:r>
            <a:r>
              <a:rPr lang="en-US" altLang="en-US" dirty="0" err="1" smtClean="0">
                <a:latin typeface="+mj-ea"/>
                <a:ea typeface="+mj-ea"/>
              </a:rPr>
              <a:t>BusUpgr</a:t>
            </a:r>
            <a:r>
              <a:rPr lang="en-US" altLang="en-US" dirty="0" smtClean="0">
                <a:latin typeface="+mj-ea"/>
                <a:ea typeface="+mj-ea"/>
              </a:rPr>
              <a:t>) </a:t>
            </a:r>
            <a:r>
              <a:rPr lang="zh-CN" altLang="en-US" dirty="0" smtClean="0">
                <a:latin typeface="+mj-ea"/>
                <a:ea typeface="+mj-ea"/>
              </a:rPr>
              <a:t>将</a:t>
            </a:r>
            <a:r>
              <a:rPr lang="en-US" altLang="zh-CN" dirty="0" smtClean="0">
                <a:latin typeface="+mj-ea"/>
                <a:ea typeface="+mj-ea"/>
              </a:rPr>
              <a:t>Cache</a:t>
            </a:r>
            <a:r>
              <a:rPr lang="zh-CN" altLang="en-US" dirty="0" smtClean="0">
                <a:latin typeface="+mj-ea"/>
                <a:ea typeface="+mj-ea"/>
              </a:rPr>
              <a:t>块状态从</a:t>
            </a:r>
            <a:r>
              <a:rPr lang="en-US" altLang="en-US" dirty="0" smtClean="0">
                <a:latin typeface="+mj-ea"/>
                <a:ea typeface="+mj-ea"/>
              </a:rPr>
              <a:t>S</a:t>
            </a:r>
            <a:r>
              <a:rPr lang="zh-CN" altLang="en-US" dirty="0" smtClean="0">
                <a:latin typeface="+mj-ea"/>
                <a:ea typeface="+mj-ea"/>
              </a:rPr>
              <a:t>到</a:t>
            </a:r>
            <a:r>
              <a:rPr lang="en-US" altLang="en-US" dirty="0" smtClean="0">
                <a:latin typeface="+mj-ea"/>
                <a:ea typeface="+mj-ea"/>
              </a:rPr>
              <a:t>M</a:t>
            </a:r>
          </a:p>
          <a:p>
            <a:pPr lvl="1">
              <a:lnSpc>
                <a:spcPct val="120000"/>
              </a:lnSpc>
            </a:pPr>
            <a:r>
              <a:rPr lang="zh-CN" altLang="en-US" dirty="0" smtClean="0">
                <a:latin typeface="+mj-ea"/>
                <a:ea typeface="+mj-ea"/>
              </a:rPr>
              <a:t>引起作废操作</a:t>
            </a:r>
            <a:r>
              <a:rPr lang="en-US" altLang="en-US" dirty="0" smtClean="0">
                <a:latin typeface="+mj-ea"/>
                <a:ea typeface="+mj-ea"/>
              </a:rPr>
              <a:t> (</a:t>
            </a:r>
            <a:r>
              <a:rPr lang="zh-CN" altLang="en-US" dirty="0" smtClean="0">
                <a:latin typeface="+mj-ea"/>
                <a:ea typeface="+mj-ea"/>
              </a:rPr>
              <a:t>类似</a:t>
            </a:r>
            <a:r>
              <a:rPr lang="en-US" altLang="en-US" dirty="0" smtClean="0">
                <a:latin typeface="+mj-ea"/>
                <a:ea typeface="+mj-ea"/>
              </a:rPr>
              <a:t> </a:t>
            </a:r>
            <a:r>
              <a:rPr lang="en-US" altLang="en-US" dirty="0" err="1" smtClean="0">
                <a:latin typeface="+mj-ea"/>
                <a:ea typeface="+mj-ea"/>
              </a:rPr>
              <a:t>BusRdX</a:t>
            </a:r>
            <a:r>
              <a:rPr lang="en-US" altLang="en-US" dirty="0" smtClean="0">
                <a:latin typeface="+mj-ea"/>
                <a:ea typeface="+mj-ea"/>
              </a:rPr>
              <a:t>) </a:t>
            </a:r>
            <a:r>
              <a:rPr lang="zh-CN" altLang="en-US" dirty="0" smtClean="0">
                <a:latin typeface="+mj-ea"/>
                <a:ea typeface="+mj-ea"/>
              </a:rPr>
              <a:t>，但避免块的读操作</a:t>
            </a:r>
            <a:endParaRPr lang="en-US" altLang="en-US" dirty="0" smtClean="0">
              <a:latin typeface="+mj-ea"/>
              <a:ea typeface="+mj-ea"/>
            </a:endParaRPr>
          </a:p>
          <a:p>
            <a:pPr>
              <a:lnSpc>
                <a:spcPct val="120000"/>
              </a:lnSpc>
            </a:pPr>
            <a:r>
              <a:rPr lang="zh-CN" altLang="en-US" dirty="0" smtClean="0">
                <a:latin typeface="+mj-ea"/>
                <a:ea typeface="+mj-ea"/>
              </a:rPr>
              <a:t>当</a:t>
            </a:r>
            <a:r>
              <a:rPr lang="en-US" altLang="en-US" dirty="0" smtClean="0">
                <a:latin typeface="+mj-ea"/>
                <a:ea typeface="+mj-ea"/>
              </a:rPr>
              <a:t> </a:t>
            </a:r>
            <a:r>
              <a:rPr lang="en-US" altLang="zh-CN" dirty="0" smtClean="0">
                <a:latin typeface="+mj-ea"/>
                <a:ea typeface="+mj-ea"/>
              </a:rPr>
              <a:t>M</a:t>
            </a:r>
            <a:r>
              <a:rPr lang="zh-CN" altLang="en-US" dirty="0" smtClean="0">
                <a:latin typeface="+mj-ea"/>
                <a:ea typeface="+mj-ea"/>
              </a:rPr>
              <a:t>态的块观察到</a:t>
            </a:r>
            <a:r>
              <a:rPr lang="en-US" altLang="en-US" dirty="0" err="1" smtClean="0">
                <a:latin typeface="+mj-ea"/>
                <a:ea typeface="+mj-ea"/>
              </a:rPr>
              <a:t>BusRd</a:t>
            </a:r>
            <a:r>
              <a:rPr lang="en-US" altLang="en-US" dirty="0" smtClean="0">
                <a:latin typeface="+mj-ea"/>
                <a:ea typeface="+mj-ea"/>
              </a:rPr>
              <a:t> </a:t>
            </a:r>
            <a:r>
              <a:rPr lang="zh-CN" altLang="en-US" dirty="0" smtClean="0">
                <a:latin typeface="+mj-ea"/>
                <a:ea typeface="+mj-ea"/>
              </a:rPr>
              <a:t>时，变迁到哪个态</a:t>
            </a:r>
            <a:endParaRPr lang="en-US" altLang="en-US" dirty="0" smtClean="0">
              <a:latin typeface="+mj-ea"/>
              <a:ea typeface="+mj-ea"/>
            </a:endParaRPr>
          </a:p>
          <a:p>
            <a:pPr lvl="1">
              <a:lnSpc>
                <a:spcPct val="120000"/>
              </a:lnSpc>
            </a:pPr>
            <a:r>
              <a:rPr lang="en-US" altLang="en-US" dirty="0" smtClean="0">
                <a:latin typeface="+mj-ea"/>
                <a:ea typeface="+mj-ea"/>
              </a:rPr>
              <a:t>M → S or M → I </a:t>
            </a:r>
            <a:r>
              <a:rPr lang="zh-CN" altLang="en-US" dirty="0" smtClean="0">
                <a:latin typeface="+mj-ea"/>
                <a:ea typeface="+mj-ea"/>
              </a:rPr>
              <a:t>取决于访问模式</a:t>
            </a:r>
            <a:r>
              <a:rPr lang="en-US" altLang="en-US" dirty="0" smtClean="0">
                <a:latin typeface="+mj-ea"/>
                <a:ea typeface="+mj-ea"/>
              </a:rPr>
              <a:t> </a:t>
            </a:r>
          </a:p>
          <a:p>
            <a:pPr>
              <a:lnSpc>
                <a:spcPct val="120000"/>
              </a:lnSpc>
            </a:pPr>
            <a:r>
              <a:rPr lang="en-US" altLang="en-US" dirty="0" smtClean="0">
                <a:latin typeface="+mj-ea"/>
                <a:ea typeface="+mj-ea"/>
              </a:rPr>
              <a:t>Transition to state S</a:t>
            </a:r>
          </a:p>
          <a:p>
            <a:pPr lvl="1">
              <a:lnSpc>
                <a:spcPct val="120000"/>
              </a:lnSpc>
            </a:pPr>
            <a:r>
              <a:rPr lang="zh-CN" altLang="en-US" dirty="0" smtClean="0">
                <a:latin typeface="+mj-ea"/>
                <a:ea typeface="+mj-ea"/>
              </a:rPr>
              <a:t>如果不久会有本地读操作，而不是其他处理器的写操作</a:t>
            </a:r>
            <a:endParaRPr lang="en-US" altLang="zh-CN" dirty="0" smtClean="0">
              <a:latin typeface="+mj-ea"/>
              <a:ea typeface="+mj-ea"/>
            </a:endParaRPr>
          </a:p>
          <a:p>
            <a:pPr lvl="1">
              <a:lnSpc>
                <a:spcPct val="120000"/>
              </a:lnSpc>
            </a:pPr>
            <a:r>
              <a:rPr lang="zh-CN" altLang="en-US" dirty="0" smtClean="0">
                <a:latin typeface="+mj-ea"/>
                <a:ea typeface="+mj-ea"/>
              </a:rPr>
              <a:t>比较适合于经常发生读操作的访问模式</a:t>
            </a:r>
            <a:endParaRPr lang="en-US" altLang="en-US" dirty="0" smtClean="0">
              <a:latin typeface="+mj-ea"/>
              <a:ea typeface="+mj-ea"/>
            </a:endParaRPr>
          </a:p>
          <a:p>
            <a:pPr>
              <a:lnSpc>
                <a:spcPct val="120000"/>
              </a:lnSpc>
            </a:pPr>
            <a:r>
              <a:rPr lang="en-US" altLang="en-US" dirty="0" smtClean="0">
                <a:latin typeface="+mj-ea"/>
                <a:ea typeface="+mj-ea"/>
              </a:rPr>
              <a:t>Transition to state I</a:t>
            </a:r>
          </a:p>
          <a:p>
            <a:pPr lvl="1">
              <a:lnSpc>
                <a:spcPct val="120000"/>
              </a:lnSpc>
            </a:pPr>
            <a:r>
              <a:rPr lang="zh-CN" altLang="en-US" dirty="0" smtClean="0">
                <a:latin typeface="+mj-ea"/>
                <a:ea typeface="+mj-ea"/>
              </a:rPr>
              <a:t>经常发生其他处理器写操作</a:t>
            </a:r>
            <a:endParaRPr lang="en-US" altLang="en-US" dirty="0" smtClean="0">
              <a:latin typeface="+mj-ea"/>
              <a:ea typeface="+mj-ea"/>
            </a:endParaRPr>
          </a:p>
          <a:p>
            <a:pPr lvl="1">
              <a:lnSpc>
                <a:spcPct val="120000"/>
              </a:lnSpc>
            </a:pPr>
            <a:r>
              <a:rPr lang="zh-CN" altLang="en-US" dirty="0" smtClean="0">
                <a:latin typeface="+mj-ea"/>
                <a:ea typeface="+mj-ea"/>
              </a:rPr>
              <a:t>比较适合数据迁移操作：即本地写后，其他处理器将会发出读和写请求，然后本地又进行读和写。即连续的对称式访问模式。</a:t>
            </a:r>
            <a:endParaRPr lang="en-US" altLang="en-US" dirty="0" smtClean="0">
              <a:latin typeface="+mj-ea"/>
              <a:ea typeface="+mj-ea"/>
            </a:endParaRPr>
          </a:p>
          <a:p>
            <a:pPr>
              <a:lnSpc>
                <a:spcPct val="120000"/>
              </a:lnSpc>
            </a:pPr>
            <a:r>
              <a:rPr lang="zh-CN" altLang="en-US" dirty="0" smtClean="0">
                <a:latin typeface="+mj-ea"/>
                <a:ea typeface="+mj-ea"/>
              </a:rPr>
              <a:t>不同选择方案会影响存储器的性能</a:t>
            </a:r>
            <a:endParaRPr lang="en-US" altLang="en-US" dirty="0" smtClean="0">
              <a:latin typeface="+mj-ea"/>
              <a:ea typeface="+mj-ea"/>
            </a:endParaRPr>
          </a:p>
        </p:txBody>
      </p:sp>
      <p:sp>
        <p:nvSpPr>
          <p:cNvPr id="2" name="日期占位符 1"/>
          <p:cNvSpPr>
            <a:spLocks noGrp="1"/>
          </p:cNvSpPr>
          <p:nvPr>
            <p:ph type="dt" sz="quarter" idx="10"/>
          </p:nvPr>
        </p:nvSpPr>
        <p:spPr/>
        <p:txBody>
          <a:bodyPr/>
          <a:lstStyle/>
          <a:p>
            <a:fld id="{206A44AE-B255-4AD2-B961-D818CCC0EB48}" type="datetime1">
              <a:rPr lang="zh-CN" altLang="en-US" smtClean="0"/>
              <a:pPr/>
              <a:t>2020/5/6</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69638" name="灯片编号占位符 4"/>
          <p:cNvSpPr>
            <a:spLocks noGrp="1"/>
          </p:cNvSpPr>
          <p:nvPr>
            <p:ph type="sldNum" sz="quarter" idx="12"/>
          </p:nvPr>
        </p:nvSpPr>
        <p:spPr/>
        <p:txBody>
          <a:bodyPr/>
          <a:lstStyle/>
          <a:p>
            <a:fld id="{A696A698-5C96-4156-B52E-4C7783BB49E9}" type="slidenum">
              <a:rPr lang="zh-CN" altLang="en-US" smtClean="0"/>
              <a:pPr/>
              <a:t>46</a:t>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smtClean="0"/>
              <a:t>Satisfying Coherence</a:t>
            </a:r>
          </a:p>
        </p:txBody>
      </p:sp>
      <p:sp>
        <p:nvSpPr>
          <p:cNvPr id="71683" name="Rectangle 3"/>
          <p:cNvSpPr>
            <a:spLocks noGrp="1" noChangeArrowheads="1"/>
          </p:cNvSpPr>
          <p:nvPr>
            <p:ph type="body" idx="1"/>
          </p:nvPr>
        </p:nvSpPr>
        <p:spPr>
          <a:xfrm>
            <a:off x="457200" y="1085850"/>
            <a:ext cx="5114925" cy="5224415"/>
          </a:xfrm>
        </p:spPr>
        <p:txBody>
          <a:bodyPr>
            <a:normAutofit fontScale="62500" lnSpcReduction="20000"/>
          </a:bodyPr>
          <a:lstStyle/>
          <a:p>
            <a:r>
              <a:rPr lang="zh-CN" altLang="en-US" dirty="0" smtClean="0"/>
              <a:t>写传播</a:t>
            </a:r>
            <a:r>
              <a:rPr lang="en-US" altLang="zh-CN" dirty="0" smtClean="0"/>
              <a:t>(</a:t>
            </a:r>
            <a:r>
              <a:rPr lang="en-US" altLang="en-US" dirty="0" smtClean="0"/>
              <a:t>Write propagation)</a:t>
            </a:r>
          </a:p>
          <a:p>
            <a:pPr lvl="1"/>
            <a:r>
              <a:rPr lang="zh-CN" altLang="en-US" dirty="0" smtClean="0"/>
              <a:t>对一个</a:t>
            </a:r>
            <a:r>
              <a:rPr lang="en-US" altLang="zh-CN" dirty="0" smtClean="0"/>
              <a:t>shared </a:t>
            </a:r>
            <a:r>
              <a:rPr lang="zh-CN" altLang="en-US" dirty="0" smtClean="0"/>
              <a:t>或</a:t>
            </a:r>
            <a:r>
              <a:rPr lang="en-US" altLang="zh-CN" dirty="0" smtClean="0"/>
              <a:t>invalid</a:t>
            </a:r>
            <a:r>
              <a:rPr lang="zh-CN" altLang="en-US" dirty="0" smtClean="0"/>
              <a:t>块的写，其他</a:t>
            </a:r>
            <a:r>
              <a:rPr lang="en-US" altLang="zh-CN" dirty="0" smtClean="0"/>
              <a:t>cache</a:t>
            </a:r>
            <a:r>
              <a:rPr lang="zh-CN" altLang="en-US" dirty="0" smtClean="0"/>
              <a:t>都可见</a:t>
            </a:r>
            <a:endParaRPr lang="en-US" altLang="en-US" dirty="0" smtClean="0"/>
          </a:p>
          <a:p>
            <a:pPr lvl="2"/>
            <a:r>
              <a:rPr lang="zh-CN" altLang="en-US" dirty="0" smtClean="0"/>
              <a:t>使用</a:t>
            </a:r>
            <a:r>
              <a:rPr lang="en-US" altLang="en-US" dirty="0" smtClean="0"/>
              <a:t>Bus Read-exclusive (</a:t>
            </a:r>
            <a:r>
              <a:rPr lang="en-US" altLang="en-US" dirty="0" err="1" smtClean="0"/>
              <a:t>BusRdX</a:t>
            </a:r>
            <a:r>
              <a:rPr lang="en-US" altLang="en-US" dirty="0" smtClean="0"/>
              <a:t>) </a:t>
            </a:r>
            <a:r>
              <a:rPr lang="zh-CN" altLang="en-US" dirty="0" smtClean="0"/>
              <a:t>事务，</a:t>
            </a:r>
            <a:r>
              <a:rPr lang="en-US" altLang="en-US" dirty="0" smtClean="0"/>
              <a:t>Bus Read-exclusive </a:t>
            </a:r>
            <a:r>
              <a:rPr lang="zh-CN" altLang="en-US" dirty="0" smtClean="0"/>
              <a:t>事务作废其他</a:t>
            </a:r>
            <a:r>
              <a:rPr lang="en-US" altLang="zh-CN" dirty="0" smtClean="0"/>
              <a:t>Cache</a:t>
            </a:r>
            <a:r>
              <a:rPr lang="zh-CN" altLang="en-US" dirty="0" smtClean="0"/>
              <a:t>中的块</a:t>
            </a:r>
            <a:endParaRPr lang="en-US" altLang="en-US" dirty="0" smtClean="0"/>
          </a:p>
          <a:p>
            <a:pPr lvl="2"/>
            <a:r>
              <a:rPr lang="zh-CN" altLang="en-US" dirty="0" smtClean="0"/>
              <a:t>其他处理器在未看到该写操作的效果前体验到的是</a:t>
            </a:r>
            <a:r>
              <a:rPr lang="en-US" altLang="zh-CN" dirty="0" smtClean="0"/>
              <a:t>Cache Miss</a:t>
            </a:r>
            <a:endParaRPr lang="en-US" altLang="en-US" dirty="0" smtClean="0"/>
          </a:p>
          <a:p>
            <a:r>
              <a:rPr lang="zh-CN" altLang="en-US" dirty="0" smtClean="0"/>
              <a:t>写串行</a:t>
            </a:r>
            <a:r>
              <a:rPr lang="en-US" altLang="zh-CN" dirty="0" smtClean="0"/>
              <a:t>(</a:t>
            </a:r>
            <a:r>
              <a:rPr lang="en-US" altLang="en-US" dirty="0" smtClean="0"/>
              <a:t>Write serialization)</a:t>
            </a:r>
          </a:p>
          <a:p>
            <a:pPr lvl="1"/>
            <a:r>
              <a:rPr lang="zh-CN" altLang="en-US" dirty="0" smtClean="0"/>
              <a:t>所有出现在</a:t>
            </a:r>
            <a:r>
              <a:rPr lang="en-US" altLang="zh-CN" dirty="0" smtClean="0"/>
              <a:t>bus</a:t>
            </a:r>
            <a:r>
              <a:rPr lang="zh-CN" altLang="en-US" dirty="0" smtClean="0"/>
              <a:t>上的写操作</a:t>
            </a:r>
            <a:r>
              <a:rPr lang="en-US" altLang="zh-CN" dirty="0" smtClean="0"/>
              <a:t>(</a:t>
            </a:r>
            <a:r>
              <a:rPr lang="en-US" altLang="zh-CN" dirty="0" err="1" smtClean="0"/>
              <a:t>BusRdX</a:t>
            </a:r>
            <a:r>
              <a:rPr lang="en-US" altLang="zh-CN" dirty="0" smtClean="0"/>
              <a:t>)</a:t>
            </a:r>
            <a:r>
              <a:rPr lang="zh-CN" altLang="en-US" dirty="0" smtClean="0"/>
              <a:t>被总线串行化</a:t>
            </a:r>
            <a:endParaRPr lang="en-US" altLang="en-US" dirty="0" smtClean="0"/>
          </a:p>
          <a:p>
            <a:pPr lvl="2"/>
            <a:r>
              <a:rPr lang="zh-CN" altLang="en-US" dirty="0" smtClean="0"/>
              <a:t>所有处理器（包括发出写操作的处理器）以同样的方式排序</a:t>
            </a:r>
            <a:endParaRPr lang="en-US" altLang="zh-CN" dirty="0" smtClean="0"/>
          </a:p>
          <a:p>
            <a:pPr lvl="2"/>
            <a:r>
              <a:rPr lang="zh-CN" altLang="en-US" dirty="0" smtClean="0"/>
              <a:t>首先更新发出写操作的处理器的本地</a:t>
            </a:r>
            <a:r>
              <a:rPr lang="en-US" altLang="zh-CN" dirty="0" smtClean="0"/>
              <a:t>cache</a:t>
            </a:r>
            <a:r>
              <a:rPr lang="zh-CN" altLang="en-US" dirty="0" smtClean="0"/>
              <a:t>，然后处理其他事务</a:t>
            </a:r>
            <a:endParaRPr lang="en-US" altLang="en-US" dirty="0" smtClean="0"/>
          </a:p>
          <a:p>
            <a:pPr lvl="1"/>
            <a:r>
              <a:rPr lang="zh-CN" altLang="en-US" dirty="0" smtClean="0"/>
              <a:t>并不是所有的写操作都会出现在总线上</a:t>
            </a:r>
            <a:endParaRPr lang="en-US" altLang="en-US" dirty="0" smtClean="0"/>
          </a:p>
          <a:p>
            <a:pPr lvl="2"/>
            <a:r>
              <a:rPr lang="zh-CN" altLang="en-US" dirty="0" smtClean="0"/>
              <a:t>对</a:t>
            </a:r>
            <a:r>
              <a:rPr lang="en-US" altLang="zh-CN" dirty="0" smtClean="0"/>
              <a:t>modified </a:t>
            </a:r>
            <a:r>
              <a:rPr lang="zh-CN" altLang="en-US" dirty="0" smtClean="0"/>
              <a:t>块的写序列来自同一个处理器（</a:t>
            </a:r>
            <a:r>
              <a:rPr lang="en-US" altLang="zh-CN" dirty="0" smtClean="0"/>
              <a:t>P）</a:t>
            </a:r>
            <a:r>
              <a:rPr lang="zh-CN" altLang="en-US" dirty="0" smtClean="0"/>
              <a:t>将不会产生总线事务</a:t>
            </a:r>
            <a:endParaRPr lang="en-US" altLang="en-US" dirty="0" smtClean="0"/>
          </a:p>
          <a:p>
            <a:pPr lvl="2"/>
            <a:r>
              <a:rPr lang="zh-CN" altLang="en-US" dirty="0" smtClean="0"/>
              <a:t>同一处理器是串行化的写：由</a:t>
            </a:r>
            <a:r>
              <a:rPr lang="en-US" altLang="zh-CN" dirty="0" smtClean="0"/>
              <a:t>P</a:t>
            </a:r>
            <a:r>
              <a:rPr lang="zh-CN" altLang="en-US" dirty="0" smtClean="0"/>
              <a:t>进行读操作将会看到串行序的写序列</a:t>
            </a:r>
            <a:endParaRPr lang="en-US" altLang="zh-CN" dirty="0" smtClean="0"/>
          </a:p>
          <a:p>
            <a:pPr lvl="2"/>
            <a:r>
              <a:rPr lang="zh-CN" altLang="en-US" dirty="0" smtClean="0"/>
              <a:t>其他处理器对该块的读操作：会导致一个总线事务，这保证了写操作的顺序对其他处理器而言也是串行化的。</a:t>
            </a:r>
            <a:endParaRPr lang="en-US" altLang="en-US" dirty="0" smtClean="0"/>
          </a:p>
        </p:txBody>
      </p:sp>
      <p:sp>
        <p:nvSpPr>
          <p:cNvPr id="2" name="日期占位符 1"/>
          <p:cNvSpPr>
            <a:spLocks noGrp="1"/>
          </p:cNvSpPr>
          <p:nvPr>
            <p:ph type="dt" sz="quarter" idx="10"/>
          </p:nvPr>
        </p:nvSpPr>
        <p:spPr/>
        <p:txBody>
          <a:bodyPr/>
          <a:lstStyle/>
          <a:p>
            <a:fld id="{649425AB-C3DA-44F7-9123-F553BD31F0FC}" type="datetime1">
              <a:rPr lang="zh-CN" altLang="en-US" smtClean="0"/>
              <a:pPr/>
              <a:t>2020/5/6</a:t>
            </a:fld>
            <a:endParaRPr lang="zh-CN" altLang="en-US" dirty="0"/>
          </a:p>
        </p:txBody>
      </p:sp>
      <p:sp>
        <p:nvSpPr>
          <p:cNvPr id="3" name="页脚占位符 2"/>
          <p:cNvSpPr>
            <a:spLocks noGrp="1"/>
          </p:cNvSpPr>
          <p:nvPr>
            <p:ph type="ftr" sz="quarter" idx="11"/>
          </p:nvPr>
        </p:nvSpPr>
        <p:spPr/>
        <p:txBody>
          <a:bodyPr/>
          <a:lstStyle/>
          <a:p>
            <a:r>
              <a:rPr lang="zh-CN" altLang="en-US" smtClean="0"/>
              <a:t>计算机体系结构</a:t>
            </a:r>
            <a:endParaRPr lang="zh-CN" altLang="en-US" dirty="0"/>
          </a:p>
        </p:txBody>
      </p:sp>
      <p:sp>
        <p:nvSpPr>
          <p:cNvPr id="71686" name="灯片编号占位符 3"/>
          <p:cNvSpPr>
            <a:spLocks noGrp="1"/>
          </p:cNvSpPr>
          <p:nvPr>
            <p:ph type="sldNum" sz="quarter" idx="12"/>
          </p:nvPr>
        </p:nvSpPr>
        <p:spPr/>
        <p:txBody>
          <a:bodyPr/>
          <a:lstStyle/>
          <a:p>
            <a:fld id="{E74D2417-C660-49AE-A1AE-5A0762453979}" type="slidenum">
              <a:rPr lang="zh-CN" altLang="en-US" smtClean="0"/>
              <a:pPr/>
              <a:t>47</a:t>
            </a:fld>
            <a:endParaRPr lang="zh-CN" altLang="en-US"/>
          </a:p>
        </p:txBody>
      </p:sp>
      <p:grpSp>
        <p:nvGrpSpPr>
          <p:cNvPr id="4" name="Group 30"/>
          <p:cNvGrpSpPr>
            <a:grpSpLocks/>
          </p:cNvGrpSpPr>
          <p:nvPr/>
        </p:nvGrpSpPr>
        <p:grpSpPr bwMode="auto">
          <a:xfrm>
            <a:off x="5629275" y="1792288"/>
            <a:ext cx="3514725" cy="4149725"/>
            <a:chOff x="3553" y="960"/>
            <a:chExt cx="2399" cy="2832"/>
          </a:xfrm>
        </p:grpSpPr>
        <p:grpSp>
          <p:nvGrpSpPr>
            <p:cNvPr id="5" name="Group 31"/>
            <p:cNvGrpSpPr>
              <a:grpSpLocks/>
            </p:cNvGrpSpPr>
            <p:nvPr/>
          </p:nvGrpSpPr>
          <p:grpSpPr bwMode="auto">
            <a:xfrm>
              <a:off x="4559" y="1488"/>
              <a:ext cx="385" cy="384"/>
              <a:chOff x="4512" y="1008"/>
              <a:chExt cx="384" cy="384"/>
            </a:xfrm>
          </p:grpSpPr>
          <p:sp>
            <p:nvSpPr>
              <p:cNvPr id="31" name="Oval 32"/>
              <p:cNvSpPr>
                <a:spLocks noChangeArrowheads="1"/>
              </p:cNvSpPr>
              <p:nvPr/>
            </p:nvSpPr>
            <p:spPr bwMode="auto">
              <a:xfrm>
                <a:off x="4512" y="1008"/>
                <a:ext cx="391" cy="391"/>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71712" name="Text Box 33"/>
              <p:cNvSpPr txBox="1">
                <a:spLocks noChangeArrowheads="1"/>
              </p:cNvSpPr>
              <p:nvPr/>
            </p:nvSpPr>
            <p:spPr bwMode="auto">
              <a:xfrm>
                <a:off x="4535" y="1104"/>
                <a:ext cx="337" cy="167"/>
              </a:xfrm>
              <a:prstGeom prst="rect">
                <a:avLst/>
              </a:prstGeom>
              <a:noFill/>
              <a:ln w="9525">
                <a:noFill/>
                <a:miter lim="800000"/>
                <a:headEnd/>
                <a:tailEnd/>
              </a:ln>
            </p:spPr>
            <p:txBody>
              <a:bodyPr bIns="0">
                <a:spAutoFit/>
              </a:bodyPr>
              <a:lstStyle/>
              <a:p>
                <a:pPr algn="ctr" eaLnBrk="1" hangingPunct="1">
                  <a:spcBef>
                    <a:spcPct val="50000"/>
                  </a:spcBef>
                </a:pPr>
                <a:r>
                  <a:rPr lang="en-US" altLang="zh-CN" sz="1200" b="1">
                    <a:latin typeface="Arial" pitchFamily="34" charset="0"/>
                    <a:cs typeface="Times New Roman" pitchFamily="18" charset="0"/>
                  </a:rPr>
                  <a:t>M</a:t>
                </a:r>
              </a:p>
            </p:txBody>
          </p:sp>
        </p:grpSp>
        <p:grpSp>
          <p:nvGrpSpPr>
            <p:cNvPr id="6" name="Group 34"/>
            <p:cNvGrpSpPr>
              <a:grpSpLocks/>
            </p:cNvGrpSpPr>
            <p:nvPr/>
          </p:nvGrpSpPr>
          <p:grpSpPr bwMode="auto">
            <a:xfrm>
              <a:off x="4559" y="3408"/>
              <a:ext cx="385" cy="384"/>
              <a:chOff x="4512" y="1008"/>
              <a:chExt cx="384" cy="384"/>
            </a:xfrm>
          </p:grpSpPr>
          <p:sp>
            <p:nvSpPr>
              <p:cNvPr id="29" name="Oval 35"/>
              <p:cNvSpPr>
                <a:spLocks noChangeArrowheads="1"/>
              </p:cNvSpPr>
              <p:nvPr/>
            </p:nvSpPr>
            <p:spPr bwMode="auto">
              <a:xfrm>
                <a:off x="4512" y="1008"/>
                <a:ext cx="391" cy="384"/>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71710" name="Text Box 36"/>
              <p:cNvSpPr txBox="1">
                <a:spLocks noChangeArrowheads="1"/>
              </p:cNvSpPr>
              <p:nvPr/>
            </p:nvSpPr>
            <p:spPr bwMode="auto">
              <a:xfrm>
                <a:off x="4535" y="1105"/>
                <a:ext cx="337" cy="166"/>
              </a:xfrm>
              <a:prstGeom prst="rect">
                <a:avLst/>
              </a:prstGeom>
              <a:noFill/>
              <a:ln w="9525">
                <a:noFill/>
                <a:miter lim="800000"/>
                <a:headEnd/>
                <a:tailEnd/>
              </a:ln>
            </p:spPr>
            <p:txBody>
              <a:bodyPr bIns="0">
                <a:spAutoFit/>
              </a:bodyPr>
              <a:lstStyle/>
              <a:p>
                <a:pPr algn="ctr" eaLnBrk="1" hangingPunct="1">
                  <a:spcBef>
                    <a:spcPct val="50000"/>
                  </a:spcBef>
                </a:pPr>
                <a:r>
                  <a:rPr lang="en-US" altLang="zh-CN" sz="1200" b="1">
                    <a:latin typeface="Arial" pitchFamily="34" charset="0"/>
                    <a:cs typeface="Times New Roman" pitchFamily="18" charset="0"/>
                  </a:rPr>
                  <a:t>I</a:t>
                </a:r>
              </a:p>
            </p:txBody>
          </p:sp>
        </p:grpSp>
        <p:grpSp>
          <p:nvGrpSpPr>
            <p:cNvPr id="7" name="Group 37"/>
            <p:cNvGrpSpPr>
              <a:grpSpLocks/>
            </p:cNvGrpSpPr>
            <p:nvPr/>
          </p:nvGrpSpPr>
          <p:grpSpPr bwMode="auto">
            <a:xfrm>
              <a:off x="4559" y="2448"/>
              <a:ext cx="385" cy="384"/>
              <a:chOff x="4512" y="1008"/>
              <a:chExt cx="384" cy="384"/>
            </a:xfrm>
          </p:grpSpPr>
          <p:sp>
            <p:nvSpPr>
              <p:cNvPr id="27" name="Oval 38"/>
              <p:cNvSpPr>
                <a:spLocks noChangeArrowheads="1"/>
              </p:cNvSpPr>
              <p:nvPr/>
            </p:nvSpPr>
            <p:spPr bwMode="auto">
              <a:xfrm>
                <a:off x="4512" y="1008"/>
                <a:ext cx="391" cy="391"/>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71708" name="Text Box 39"/>
              <p:cNvSpPr txBox="1">
                <a:spLocks noChangeArrowheads="1"/>
              </p:cNvSpPr>
              <p:nvPr/>
            </p:nvSpPr>
            <p:spPr bwMode="auto">
              <a:xfrm>
                <a:off x="4535" y="1104"/>
                <a:ext cx="337" cy="167"/>
              </a:xfrm>
              <a:prstGeom prst="rect">
                <a:avLst/>
              </a:prstGeom>
              <a:noFill/>
              <a:ln w="9525">
                <a:noFill/>
                <a:miter lim="800000"/>
                <a:headEnd/>
                <a:tailEnd/>
              </a:ln>
            </p:spPr>
            <p:txBody>
              <a:bodyPr bIns="0">
                <a:spAutoFit/>
              </a:bodyPr>
              <a:lstStyle/>
              <a:p>
                <a:pPr algn="ctr" eaLnBrk="1" hangingPunct="1">
                  <a:spcBef>
                    <a:spcPct val="50000"/>
                  </a:spcBef>
                </a:pPr>
                <a:r>
                  <a:rPr lang="en-US" altLang="zh-CN" sz="1200" b="1">
                    <a:latin typeface="Arial" pitchFamily="34" charset="0"/>
                    <a:cs typeface="Times New Roman" pitchFamily="18" charset="0"/>
                  </a:rPr>
                  <a:t>S</a:t>
                </a:r>
              </a:p>
            </p:txBody>
          </p:sp>
        </p:grpSp>
        <p:cxnSp>
          <p:nvCxnSpPr>
            <p:cNvPr id="71691" name="AutoShape 40"/>
            <p:cNvCxnSpPr>
              <a:cxnSpLocks noChangeShapeType="1"/>
              <a:stCxn id="29" idx="2"/>
              <a:endCxn id="31" idx="2"/>
            </p:cNvCxnSpPr>
            <p:nvPr/>
          </p:nvCxnSpPr>
          <p:spPr bwMode="auto">
            <a:xfrm rot="10800000" flipH="1">
              <a:off x="4553" y="1680"/>
              <a:ext cx="1" cy="1920"/>
            </a:xfrm>
            <a:prstGeom prst="curvedConnector3">
              <a:avLst>
                <a:gd name="adj1" fmla="val -79000032"/>
              </a:avLst>
            </a:prstGeom>
            <a:noFill/>
            <a:ln w="9525">
              <a:solidFill>
                <a:schemeClr val="tx1"/>
              </a:solidFill>
              <a:round/>
              <a:headEnd/>
              <a:tailEnd type="triangle" w="lg" len="lg"/>
            </a:ln>
          </p:spPr>
        </p:cxnSp>
        <p:cxnSp>
          <p:nvCxnSpPr>
            <p:cNvPr id="71692" name="AutoShape 41"/>
            <p:cNvCxnSpPr>
              <a:cxnSpLocks noChangeShapeType="1"/>
              <a:stCxn id="31" idx="6"/>
              <a:endCxn id="29" idx="6"/>
            </p:cNvCxnSpPr>
            <p:nvPr/>
          </p:nvCxnSpPr>
          <p:spPr bwMode="auto">
            <a:xfrm>
              <a:off x="4950" y="1680"/>
              <a:ext cx="1" cy="1920"/>
            </a:xfrm>
            <a:prstGeom prst="curvedConnector3">
              <a:avLst>
                <a:gd name="adj1" fmla="val 74900000"/>
              </a:avLst>
            </a:prstGeom>
            <a:noFill/>
            <a:ln w="9525">
              <a:solidFill>
                <a:schemeClr val="tx1"/>
              </a:solidFill>
              <a:prstDash val="dash"/>
              <a:round/>
              <a:headEnd/>
              <a:tailEnd type="triangle" w="lg" len="lg"/>
            </a:ln>
          </p:spPr>
        </p:cxnSp>
        <p:sp>
          <p:nvSpPr>
            <p:cNvPr id="13" name="Arc 42"/>
            <p:cNvSpPr>
              <a:spLocks/>
            </p:cNvSpPr>
            <p:nvPr/>
          </p:nvSpPr>
          <p:spPr bwMode="auto">
            <a:xfrm>
              <a:off x="4561" y="2756"/>
              <a:ext cx="391" cy="268"/>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4" name="Arc 43"/>
            <p:cNvSpPr>
              <a:spLocks/>
            </p:cNvSpPr>
            <p:nvPr/>
          </p:nvSpPr>
          <p:spPr bwMode="auto">
            <a:xfrm flipV="1">
              <a:off x="4559" y="1248"/>
              <a:ext cx="391" cy="316"/>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type="triangle" w="lg" len="lg"/>
              <a:tailEnd type="non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5" name="Arc 44"/>
            <p:cNvSpPr>
              <a:spLocks/>
            </p:cNvSpPr>
            <p:nvPr/>
          </p:nvSpPr>
          <p:spPr bwMode="auto">
            <a:xfrm>
              <a:off x="4848" y="2633"/>
              <a:ext cx="432" cy="872"/>
            </a:xfrm>
            <a:custGeom>
              <a:avLst/>
              <a:gdLst>
                <a:gd name="T0" fmla="*/ 2 w 21600"/>
                <a:gd name="T1" fmla="*/ 0 h 42255"/>
                <a:gd name="T2" fmla="*/ 2 w 21600"/>
                <a:gd name="T3" fmla="*/ 18 h 42255"/>
                <a:gd name="T4" fmla="*/ 0 w 21600"/>
                <a:gd name="T5" fmla="*/ 9 h 42255"/>
                <a:gd name="T6" fmla="*/ 0 60000 65536"/>
                <a:gd name="T7" fmla="*/ 0 60000 65536"/>
                <a:gd name="T8" fmla="*/ 0 60000 65536"/>
                <a:gd name="T9" fmla="*/ 0 w 21600"/>
                <a:gd name="T10" fmla="*/ 0 h 42255"/>
                <a:gd name="T11" fmla="*/ 21600 w 21600"/>
                <a:gd name="T12" fmla="*/ 42255 h 42255"/>
              </a:gdLst>
              <a:ahLst/>
              <a:cxnLst>
                <a:cxn ang="T6">
                  <a:pos x="T0" y="T1"/>
                </a:cxn>
                <a:cxn ang="T7">
                  <a:pos x="T2" y="T3"/>
                </a:cxn>
                <a:cxn ang="T8">
                  <a:pos x="T4" y="T5"/>
                </a:cxn>
              </a:cxnLst>
              <a:rect l="T9" t="T10" r="T11" b="T12"/>
              <a:pathLst>
                <a:path w="21600" h="42255" fill="none" extrusionOk="0">
                  <a:moveTo>
                    <a:pt x="5051" y="-1"/>
                  </a:moveTo>
                  <a:cubicBezTo>
                    <a:pt x="14757" y="2334"/>
                    <a:pt x="21600" y="11017"/>
                    <a:pt x="21600" y="21001"/>
                  </a:cubicBezTo>
                  <a:cubicBezTo>
                    <a:pt x="21600" y="31445"/>
                    <a:pt x="14126" y="40394"/>
                    <a:pt x="3849" y="42255"/>
                  </a:cubicBezTo>
                </a:path>
                <a:path w="21600" h="42255" stroke="0" extrusionOk="0">
                  <a:moveTo>
                    <a:pt x="5051" y="-1"/>
                  </a:moveTo>
                  <a:cubicBezTo>
                    <a:pt x="14757" y="2334"/>
                    <a:pt x="21600" y="11017"/>
                    <a:pt x="21600" y="21001"/>
                  </a:cubicBezTo>
                  <a:cubicBezTo>
                    <a:pt x="21600" y="31445"/>
                    <a:pt x="14126" y="40394"/>
                    <a:pt x="3849" y="42255"/>
                  </a:cubicBezTo>
                  <a:lnTo>
                    <a:pt x="0" y="21001"/>
                  </a:lnTo>
                  <a:close/>
                </a:path>
              </a:pathLst>
            </a:custGeom>
            <a:noFill/>
            <a:ln w="9525">
              <a:solidFill>
                <a:schemeClr val="tx1"/>
              </a:solidFill>
              <a:prstDash val="dash"/>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6" name="Arc 45"/>
            <p:cNvSpPr>
              <a:spLocks/>
            </p:cNvSpPr>
            <p:nvPr/>
          </p:nvSpPr>
          <p:spPr bwMode="auto">
            <a:xfrm>
              <a:off x="4848" y="1728"/>
              <a:ext cx="288" cy="849"/>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prstDash val="dash"/>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7" name="Arc 46"/>
            <p:cNvSpPr>
              <a:spLocks/>
            </p:cNvSpPr>
            <p:nvPr/>
          </p:nvSpPr>
          <p:spPr bwMode="auto">
            <a:xfrm flipH="1" flipV="1">
              <a:off x="4367" y="1728"/>
              <a:ext cx="288" cy="849"/>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8" name="Arc 47"/>
            <p:cNvSpPr>
              <a:spLocks/>
            </p:cNvSpPr>
            <p:nvPr/>
          </p:nvSpPr>
          <p:spPr bwMode="auto">
            <a:xfrm flipH="1" flipV="1">
              <a:off x="4224" y="2641"/>
              <a:ext cx="431" cy="858"/>
            </a:xfrm>
            <a:custGeom>
              <a:avLst/>
              <a:gdLst>
                <a:gd name="T0" fmla="*/ 2 w 21600"/>
                <a:gd name="T1" fmla="*/ 0 h 41793"/>
                <a:gd name="T2" fmla="*/ 2 w 21600"/>
                <a:gd name="T3" fmla="*/ 18 h 41793"/>
                <a:gd name="T4" fmla="*/ 0 w 21600"/>
                <a:gd name="T5" fmla="*/ 9 h 41793"/>
                <a:gd name="T6" fmla="*/ 0 60000 65536"/>
                <a:gd name="T7" fmla="*/ 0 60000 65536"/>
                <a:gd name="T8" fmla="*/ 0 60000 65536"/>
                <a:gd name="T9" fmla="*/ 0 w 21600"/>
                <a:gd name="T10" fmla="*/ 0 h 41793"/>
                <a:gd name="T11" fmla="*/ 21600 w 21600"/>
                <a:gd name="T12" fmla="*/ 41793 h 41793"/>
              </a:gdLst>
              <a:ahLst/>
              <a:cxnLst>
                <a:cxn ang="T6">
                  <a:pos x="T0" y="T1"/>
                </a:cxn>
                <a:cxn ang="T7">
                  <a:pos x="T2" y="T3"/>
                </a:cxn>
                <a:cxn ang="T8">
                  <a:pos x="T4" y="T5"/>
                </a:cxn>
              </a:cxnLst>
              <a:rect l="T9" t="T10" r="T11" b="T12"/>
              <a:pathLst>
                <a:path w="21600" h="41793" fill="none" extrusionOk="0">
                  <a:moveTo>
                    <a:pt x="5364" y="-1"/>
                  </a:moveTo>
                  <a:cubicBezTo>
                    <a:pt x="14918" y="2449"/>
                    <a:pt x="21600" y="11059"/>
                    <a:pt x="21600" y="20923"/>
                  </a:cubicBezTo>
                  <a:cubicBezTo>
                    <a:pt x="21600" y="30707"/>
                    <a:pt x="15022" y="39270"/>
                    <a:pt x="5568" y="41793"/>
                  </a:cubicBezTo>
                </a:path>
                <a:path w="21600" h="41793" stroke="0" extrusionOk="0">
                  <a:moveTo>
                    <a:pt x="5364" y="-1"/>
                  </a:moveTo>
                  <a:cubicBezTo>
                    <a:pt x="14918" y="2449"/>
                    <a:pt x="21600" y="11059"/>
                    <a:pt x="21600" y="20923"/>
                  </a:cubicBezTo>
                  <a:cubicBezTo>
                    <a:pt x="21600" y="30707"/>
                    <a:pt x="15022" y="39270"/>
                    <a:pt x="5568" y="41793"/>
                  </a:cubicBezTo>
                  <a:lnTo>
                    <a:pt x="0" y="20923"/>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9" name="Text Box 48"/>
            <p:cNvSpPr txBox="1">
              <a:spLocks noChangeArrowheads="1"/>
            </p:cNvSpPr>
            <p:nvPr/>
          </p:nvSpPr>
          <p:spPr bwMode="auto">
            <a:xfrm>
              <a:off x="4559" y="960"/>
              <a:ext cx="389" cy="264"/>
            </a:xfrm>
            <a:prstGeom prst="rect">
              <a:avLst/>
            </a:prstGeom>
            <a:no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p>
            <a:p>
              <a:pPr eaLnBrk="1" fontAlgn="auto" hangingPunct="1">
                <a:spcBef>
                  <a:spcPts val="0"/>
                </a:spcBef>
                <a:spcAft>
                  <a:spcPts val="0"/>
                </a:spcAft>
                <a:defRPr/>
              </a:pPr>
              <a:r>
                <a:rPr lang="en-US" altLang="zh-CN" sz="1108" b="0"/>
                <a:t>PrWr/—</a:t>
              </a:r>
            </a:p>
          </p:txBody>
        </p:sp>
        <p:sp>
          <p:nvSpPr>
            <p:cNvPr id="20" name="Text Box 49"/>
            <p:cNvSpPr txBox="1">
              <a:spLocks noChangeArrowheads="1"/>
            </p:cNvSpPr>
            <p:nvPr/>
          </p:nvSpPr>
          <p:spPr bwMode="auto">
            <a:xfrm>
              <a:off x="3983" y="2929"/>
              <a:ext cx="574" cy="147"/>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r>
                <a:rPr lang="en-US" altLang="zh-CN" sz="1108" b="0">
                  <a:solidFill>
                    <a:schemeClr val="hlink"/>
                  </a:solidFill>
                </a:rPr>
                <a:t>BusRd</a:t>
              </a:r>
            </a:p>
          </p:txBody>
        </p:sp>
        <p:sp>
          <p:nvSpPr>
            <p:cNvPr id="21" name="Text Box 50"/>
            <p:cNvSpPr txBox="1">
              <a:spLocks noChangeArrowheads="1"/>
            </p:cNvSpPr>
            <p:nvPr/>
          </p:nvSpPr>
          <p:spPr bwMode="auto">
            <a:xfrm>
              <a:off x="4127" y="2112"/>
              <a:ext cx="625"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err="1"/>
                <a:t>PrWr</a:t>
              </a:r>
              <a:r>
                <a:rPr lang="en-US" altLang="zh-CN" sz="1108" b="0" dirty="0"/>
                <a:t>/</a:t>
              </a:r>
              <a:r>
                <a:rPr lang="en-US" altLang="zh-CN" sz="1108" b="0" dirty="0" err="1">
                  <a:solidFill>
                    <a:schemeClr val="hlink"/>
                  </a:solidFill>
                </a:rPr>
                <a:t>BusRdX</a:t>
              </a:r>
              <a:endParaRPr lang="en-US" altLang="zh-CN" sz="1108" b="0" dirty="0">
                <a:solidFill>
                  <a:schemeClr val="hlink"/>
                </a:solidFill>
              </a:endParaRPr>
            </a:p>
          </p:txBody>
        </p:sp>
        <p:sp>
          <p:nvSpPr>
            <p:cNvPr id="22" name="Text Box 51"/>
            <p:cNvSpPr txBox="1">
              <a:spLocks noChangeArrowheads="1"/>
            </p:cNvSpPr>
            <p:nvPr/>
          </p:nvSpPr>
          <p:spPr bwMode="auto">
            <a:xfrm>
              <a:off x="3553" y="2400"/>
              <a:ext cx="671"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PrWr/</a:t>
              </a:r>
              <a:r>
                <a:rPr lang="en-US" altLang="zh-CN" sz="1108" b="0">
                  <a:solidFill>
                    <a:schemeClr val="hlink"/>
                  </a:solidFill>
                </a:rPr>
                <a:t>BusRdX</a:t>
              </a:r>
            </a:p>
          </p:txBody>
        </p:sp>
        <p:sp>
          <p:nvSpPr>
            <p:cNvPr id="23" name="Text Box 52"/>
            <p:cNvSpPr txBox="1">
              <a:spLocks noChangeArrowheads="1"/>
            </p:cNvSpPr>
            <p:nvPr/>
          </p:nvSpPr>
          <p:spPr bwMode="auto">
            <a:xfrm>
              <a:off x="4607" y="3053"/>
              <a:ext cx="481" cy="264"/>
            </a:xfrm>
            <a:prstGeom prst="rect">
              <a:avLst/>
            </a:prstGeom>
            <a:no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p>
            <a:p>
              <a:pPr eaLnBrk="1" fontAlgn="auto" hangingPunct="1">
                <a:spcBef>
                  <a:spcPts val="0"/>
                </a:spcBef>
                <a:spcAft>
                  <a:spcPts val="0"/>
                </a:spcAft>
                <a:defRPr/>
              </a:pPr>
              <a:r>
                <a:rPr lang="en-US" altLang="zh-CN" sz="1108" b="0">
                  <a:solidFill>
                    <a:schemeClr val="hlink"/>
                  </a:solidFill>
                </a:rPr>
                <a:t>BusRd</a:t>
              </a:r>
              <a:r>
                <a:rPr lang="en-US" altLang="zh-CN" sz="1108" b="0"/>
                <a:t>/—</a:t>
              </a:r>
            </a:p>
          </p:txBody>
        </p:sp>
        <p:sp>
          <p:nvSpPr>
            <p:cNvPr id="24" name="Text Box 53"/>
            <p:cNvSpPr txBox="1">
              <a:spLocks noChangeArrowheads="1"/>
            </p:cNvSpPr>
            <p:nvPr/>
          </p:nvSpPr>
          <p:spPr bwMode="auto">
            <a:xfrm>
              <a:off x="4848" y="2112"/>
              <a:ext cx="624"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err="1">
                  <a:solidFill>
                    <a:schemeClr val="hlink"/>
                  </a:solidFill>
                </a:rPr>
                <a:t>BusRd</a:t>
              </a:r>
              <a:r>
                <a:rPr lang="en-US" altLang="zh-CN" sz="1108" b="0" dirty="0">
                  <a:solidFill>
                    <a:schemeClr val="hlink"/>
                  </a:solidFill>
                </a:rPr>
                <a:t>/</a:t>
              </a:r>
              <a:r>
                <a:rPr lang="en-US" altLang="zh-CN" sz="1108" dirty="0">
                  <a:solidFill>
                    <a:schemeClr val="hlink"/>
                  </a:solidFill>
                </a:rPr>
                <a:t>Flush</a:t>
              </a:r>
            </a:p>
          </p:txBody>
        </p:sp>
        <p:sp>
          <p:nvSpPr>
            <p:cNvPr id="25" name="Text Box 54"/>
            <p:cNvSpPr txBox="1">
              <a:spLocks noChangeArrowheads="1"/>
            </p:cNvSpPr>
            <p:nvPr/>
          </p:nvSpPr>
          <p:spPr bwMode="auto">
            <a:xfrm>
              <a:off x="5233" y="2400"/>
              <a:ext cx="719" cy="264"/>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chemeClr val="hlink"/>
                  </a:solidFill>
                </a:rPr>
                <a:t>BusRdX/</a:t>
              </a:r>
              <a:r>
                <a:rPr lang="en-US" altLang="zh-CN" sz="1108">
                  <a:solidFill>
                    <a:schemeClr val="hlink"/>
                  </a:solidFill>
                </a:rPr>
                <a:t>Flush</a:t>
              </a:r>
            </a:p>
            <a:p>
              <a:pPr eaLnBrk="1" fontAlgn="auto" hangingPunct="1">
                <a:spcBef>
                  <a:spcPts val="0"/>
                </a:spcBef>
                <a:spcAft>
                  <a:spcPts val="0"/>
                </a:spcAft>
                <a:defRPr/>
              </a:pPr>
              <a:r>
                <a:rPr lang="en-US" altLang="zh-CN" sz="1108" b="0"/>
                <a:t>Replace/</a:t>
              </a:r>
              <a:r>
                <a:rPr lang="en-US" altLang="zh-CN" sz="1108" b="0">
                  <a:solidFill>
                    <a:schemeClr val="hlink"/>
                  </a:solidFill>
                </a:rPr>
                <a:t>BusWB</a:t>
              </a:r>
            </a:p>
          </p:txBody>
        </p:sp>
        <p:sp>
          <p:nvSpPr>
            <p:cNvPr id="26" name="Text Box 55"/>
            <p:cNvSpPr txBox="1">
              <a:spLocks noChangeArrowheads="1"/>
            </p:cNvSpPr>
            <p:nvPr/>
          </p:nvSpPr>
          <p:spPr bwMode="auto">
            <a:xfrm>
              <a:off x="4992" y="2880"/>
              <a:ext cx="528" cy="264"/>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err="1">
                  <a:solidFill>
                    <a:schemeClr val="hlink"/>
                  </a:solidFill>
                </a:rPr>
                <a:t>BusRdX</a:t>
              </a:r>
              <a:r>
                <a:rPr lang="en-US" altLang="zh-CN" sz="1108" b="0" dirty="0"/>
                <a:t>/—</a:t>
              </a:r>
            </a:p>
            <a:p>
              <a:pPr eaLnBrk="1" fontAlgn="auto" hangingPunct="1">
                <a:spcBef>
                  <a:spcPts val="0"/>
                </a:spcBef>
                <a:spcAft>
                  <a:spcPts val="0"/>
                </a:spcAft>
                <a:defRPr/>
              </a:pPr>
              <a:r>
                <a:rPr lang="en-US" altLang="zh-CN" sz="1108" b="0" dirty="0"/>
                <a:t>Replace/—</a:t>
              </a: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dirty="0" smtClean="0"/>
              <a:t>Summary                 1/3</a:t>
            </a:r>
            <a:endParaRPr lang="zh-CN" altLang="en-US" dirty="0" smtClean="0"/>
          </a:p>
        </p:txBody>
      </p:sp>
      <p:sp>
        <p:nvSpPr>
          <p:cNvPr id="45059" name="内容占位符 2"/>
          <p:cNvSpPr>
            <a:spLocks noGrp="1"/>
          </p:cNvSpPr>
          <p:nvPr>
            <p:ph idx="1"/>
          </p:nvPr>
        </p:nvSpPr>
        <p:spPr>
          <a:xfrm>
            <a:off x="457200" y="1258432"/>
            <a:ext cx="8496300" cy="5051833"/>
          </a:xfrm>
        </p:spPr>
        <p:txBody>
          <a:bodyPr/>
          <a:lstStyle/>
          <a:p>
            <a:r>
              <a:rPr lang="zh-CN" altLang="en-US" sz="2400" dirty="0" smtClean="0"/>
              <a:t>并行计算机体系结构：</a:t>
            </a:r>
            <a:r>
              <a:rPr lang="en-US" altLang="zh-CN" sz="2400" dirty="0" smtClean="0"/>
              <a:t>SISD,</a:t>
            </a:r>
            <a:r>
              <a:rPr lang="zh-CN" altLang="en-US" sz="2400" dirty="0" smtClean="0"/>
              <a:t> </a:t>
            </a:r>
            <a:r>
              <a:rPr lang="en-US" altLang="zh-CN" sz="2400" dirty="0" smtClean="0"/>
              <a:t>SIMD,</a:t>
            </a:r>
            <a:r>
              <a:rPr lang="zh-CN" altLang="en-US" sz="2400" dirty="0" smtClean="0"/>
              <a:t> </a:t>
            </a:r>
            <a:r>
              <a:rPr lang="en-US" altLang="zh-CN" sz="2400" dirty="0" smtClean="0"/>
              <a:t>MISD,</a:t>
            </a:r>
            <a:r>
              <a:rPr lang="zh-CN" altLang="en-US" sz="2400" dirty="0" smtClean="0"/>
              <a:t> </a:t>
            </a:r>
            <a:r>
              <a:rPr lang="en-US" altLang="zh-CN" sz="2400" dirty="0" smtClean="0"/>
              <a:t>MIMD</a:t>
            </a:r>
          </a:p>
          <a:p>
            <a:r>
              <a:rPr lang="en-US" altLang="zh-CN" sz="2400" dirty="0" smtClean="0"/>
              <a:t>MIMD</a:t>
            </a:r>
            <a:r>
              <a:rPr lang="zh-CN" altLang="en-US" sz="2400" dirty="0" smtClean="0"/>
              <a:t> 的通信模型及存储器结构</a:t>
            </a:r>
            <a:endParaRPr lang="en-US" altLang="zh-CN" sz="2400" dirty="0" smtClean="0"/>
          </a:p>
          <a:p>
            <a:pPr lvl="1"/>
            <a:r>
              <a:rPr lang="zh-CN" altLang="en-US" sz="2000" dirty="0" smtClean="0"/>
              <a:t>地址空间的组织模式：共享存储</a:t>
            </a:r>
            <a:r>
              <a:rPr lang="en-US" altLang="zh-CN" sz="2000" dirty="0" smtClean="0"/>
              <a:t>(</a:t>
            </a:r>
            <a:r>
              <a:rPr lang="zh-CN" altLang="en-US" sz="2000" dirty="0" smtClean="0"/>
              <a:t>多处理机</a:t>
            </a:r>
            <a:r>
              <a:rPr lang="en-US" altLang="zh-CN" sz="2000" dirty="0" smtClean="0"/>
              <a:t>)</a:t>
            </a:r>
            <a:r>
              <a:rPr lang="zh-CN" altLang="en-US" sz="2000" dirty="0" smtClean="0"/>
              <a:t> </a:t>
            </a:r>
            <a:r>
              <a:rPr lang="en-US" altLang="zh-CN" sz="2000" dirty="0" smtClean="0"/>
              <a:t>vs.</a:t>
            </a:r>
            <a:r>
              <a:rPr lang="zh-CN" altLang="en-US" sz="2000" dirty="0" smtClean="0"/>
              <a:t> 非共享存储</a:t>
            </a:r>
            <a:r>
              <a:rPr lang="en-US" altLang="zh-CN" sz="2000" dirty="0" smtClean="0"/>
              <a:t>(</a:t>
            </a:r>
            <a:r>
              <a:rPr lang="zh-CN" altLang="en-US" sz="2000" dirty="0" smtClean="0"/>
              <a:t>多计算机</a:t>
            </a:r>
            <a:r>
              <a:rPr lang="en-US" altLang="zh-CN" sz="2000" dirty="0" smtClean="0"/>
              <a:t>)</a:t>
            </a:r>
          </a:p>
          <a:p>
            <a:pPr lvl="1"/>
            <a:r>
              <a:rPr lang="zh-CN" altLang="en-US" sz="2000" dirty="0" smtClean="0"/>
              <a:t>通信模型：</a:t>
            </a:r>
            <a:r>
              <a:rPr lang="en-US" altLang="zh-CN" sz="2000" dirty="0" smtClean="0"/>
              <a:t>LOAD /STORE</a:t>
            </a:r>
            <a:r>
              <a:rPr lang="zh-CN" altLang="en-US" sz="2000" dirty="0" smtClean="0"/>
              <a:t>指令 </a:t>
            </a:r>
            <a:r>
              <a:rPr lang="en-US" altLang="zh-CN" sz="2000" dirty="0" smtClean="0"/>
              <a:t>vs.  </a:t>
            </a:r>
            <a:r>
              <a:rPr lang="zh-CN" altLang="en-US" sz="2000" dirty="0" smtClean="0"/>
              <a:t>消息传递</a:t>
            </a:r>
            <a:endParaRPr lang="en-US" altLang="zh-CN" sz="2000" dirty="0" smtClean="0"/>
          </a:p>
          <a:p>
            <a:r>
              <a:rPr lang="zh-CN" altLang="en-US" sz="2400" dirty="0" smtClean="0"/>
              <a:t>共享存储的</a:t>
            </a:r>
            <a:r>
              <a:rPr lang="en-US" altLang="zh-CN" sz="2400" dirty="0" smtClean="0"/>
              <a:t>MIMD</a:t>
            </a:r>
            <a:r>
              <a:rPr lang="zh-CN" altLang="en-US" sz="2400" dirty="0" smtClean="0"/>
              <a:t>结构</a:t>
            </a:r>
            <a:endParaRPr lang="en-US" altLang="zh-CN" sz="2400" dirty="0" smtClean="0"/>
          </a:p>
          <a:p>
            <a:pPr lvl="1"/>
            <a:r>
              <a:rPr lang="zh-CN" altLang="en-US" sz="2000" dirty="0" smtClean="0"/>
              <a:t>集中式共享存储（</a:t>
            </a:r>
            <a:r>
              <a:rPr lang="en-US" altLang="zh-CN" sz="2000" dirty="0" smtClean="0"/>
              <a:t>SMP</a:t>
            </a:r>
            <a:r>
              <a:rPr lang="zh-CN" altLang="en-US" sz="2000" dirty="0" smtClean="0"/>
              <a:t>）</a:t>
            </a:r>
            <a:r>
              <a:rPr lang="en-US" altLang="zh-CN" sz="2000" dirty="0" smtClean="0"/>
              <a:t>vs. </a:t>
            </a:r>
            <a:r>
              <a:rPr lang="zh-CN" altLang="en-US" sz="2000" dirty="0" smtClean="0"/>
              <a:t>分布式共享存储（</a:t>
            </a:r>
            <a:r>
              <a:rPr lang="en-US" altLang="zh-CN" sz="2000" dirty="0" smtClean="0"/>
              <a:t>DSM</a:t>
            </a:r>
            <a:r>
              <a:rPr lang="zh-CN" altLang="en-US" sz="2000" dirty="0" smtClean="0"/>
              <a:t>）</a:t>
            </a:r>
            <a:endParaRPr lang="en-US" altLang="zh-CN" sz="2000" dirty="0" smtClean="0"/>
          </a:p>
          <a:p>
            <a:r>
              <a:rPr lang="zh-CN" altLang="en-US" sz="2400" dirty="0" smtClean="0"/>
              <a:t>共享存储器结构的存储器行为</a:t>
            </a:r>
            <a:endParaRPr lang="en-US" altLang="zh-CN" sz="2400" dirty="0" smtClean="0"/>
          </a:p>
          <a:p>
            <a:pPr lvl="1"/>
            <a:r>
              <a:rPr lang="en-US" altLang="zh-CN" sz="2000" dirty="0" smtClean="0"/>
              <a:t>Cache</a:t>
            </a:r>
            <a:r>
              <a:rPr lang="zh-CN" altLang="en-US" sz="2000" dirty="0" smtClean="0"/>
              <a:t>一致性问题 </a:t>
            </a:r>
            <a:r>
              <a:rPr lang="en-US" altLang="zh-CN" sz="2000" dirty="0" smtClean="0"/>
              <a:t>(Coherence)</a:t>
            </a:r>
            <a:r>
              <a:rPr lang="zh-CN" altLang="en-US" sz="2000" dirty="0" smtClean="0"/>
              <a:t>：使得多处理机系统的</a:t>
            </a:r>
            <a:r>
              <a:rPr lang="en-US" altLang="zh-CN" sz="2000" dirty="0" smtClean="0"/>
              <a:t>Cache</a:t>
            </a:r>
            <a:r>
              <a:rPr lang="zh-CN" altLang="en-US" sz="2000" dirty="0" smtClean="0"/>
              <a:t>像单处理机的</a:t>
            </a:r>
            <a:r>
              <a:rPr lang="en-US" altLang="zh-CN" sz="2000" dirty="0" smtClean="0"/>
              <a:t>Cache</a:t>
            </a:r>
            <a:r>
              <a:rPr lang="zh-CN" altLang="en-US" sz="2000" dirty="0" smtClean="0"/>
              <a:t>一样对程序员而言是透明的</a:t>
            </a:r>
            <a:endParaRPr lang="en-US" altLang="zh-CN" sz="2000" dirty="0" smtClean="0"/>
          </a:p>
          <a:p>
            <a:pPr lvl="1"/>
            <a:r>
              <a:rPr lang="zh-CN" altLang="en-US" sz="2000" dirty="0" smtClean="0"/>
              <a:t>存储器同一性问题</a:t>
            </a:r>
            <a:r>
              <a:rPr lang="en-US" altLang="zh-CN" sz="2000" dirty="0" smtClean="0"/>
              <a:t>(Consistency)</a:t>
            </a:r>
            <a:r>
              <a:rPr lang="zh-CN" altLang="en-US" sz="2000" dirty="0" smtClean="0"/>
              <a:t>：在多线程并发执行的情况下，提供一些规则来定义正确的共享存储器行为。通常允许有多种运行顺序</a:t>
            </a:r>
            <a:endParaRPr lang="en-US" altLang="zh-CN" sz="2000" dirty="0" smtClean="0"/>
          </a:p>
          <a:p>
            <a:pPr lvl="1"/>
            <a:endParaRPr lang="en-US" altLang="zh-CN" sz="2000" dirty="0" smtClean="0"/>
          </a:p>
          <a:p>
            <a:pPr lvl="1"/>
            <a:endParaRPr lang="zh-CN" altLang="en-US" sz="2000" dirty="0" smtClean="0"/>
          </a:p>
        </p:txBody>
      </p:sp>
      <p:sp>
        <p:nvSpPr>
          <p:cNvPr id="4" name="日期占位符 3"/>
          <p:cNvSpPr>
            <a:spLocks noGrp="1"/>
          </p:cNvSpPr>
          <p:nvPr>
            <p:ph type="dt" sz="quarter" idx="10"/>
          </p:nvPr>
        </p:nvSpPr>
        <p:spPr/>
        <p:txBody>
          <a:bodyPr/>
          <a:lstStyle/>
          <a:p>
            <a:pPr>
              <a:defRPr/>
            </a:pPr>
            <a:fld id="{BCB2CB46-BD15-4256-AFDA-6E71CBD36F69}" type="datetime1">
              <a:rPr lang="zh-CN" altLang="en-US"/>
              <a:pPr>
                <a:defRPr/>
              </a:pPr>
              <a:t>2020/5/6</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45062" name="灯片编号占位符 1"/>
          <p:cNvSpPr>
            <a:spLocks noGrp="1"/>
          </p:cNvSpPr>
          <p:nvPr>
            <p:ph type="sldNum" sz="quarter" idx="12"/>
          </p:nvPr>
        </p:nvSpPr>
        <p:spPr bwMode="auto">
          <a:noFill/>
          <a:ln>
            <a:miter lim="800000"/>
            <a:headEnd/>
            <a:tailEnd/>
          </a:ln>
        </p:spPr>
        <p:txBody>
          <a:bodyPr/>
          <a:lstStyle/>
          <a:p>
            <a:fld id="{1B8AAC47-CB2B-4DDD-8F1E-F9B5A6DA5456}" type="slidenum">
              <a:rPr lang="zh-CN" altLang="en-US"/>
              <a:pPr/>
              <a:t>48</a:t>
            </a:fld>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en-US" altLang="zh-CN" dirty="0" smtClean="0"/>
              <a:t>Summary                   2/3</a:t>
            </a:r>
            <a:endParaRPr lang="zh-CN" altLang="en-US" dirty="0" smtClean="0"/>
          </a:p>
        </p:txBody>
      </p:sp>
      <p:sp>
        <p:nvSpPr>
          <p:cNvPr id="46083" name="内容占位符 2"/>
          <p:cNvSpPr>
            <a:spLocks noGrp="1"/>
          </p:cNvSpPr>
          <p:nvPr>
            <p:ph idx="1"/>
          </p:nvPr>
        </p:nvSpPr>
        <p:spPr/>
        <p:txBody>
          <a:bodyPr>
            <a:normAutofit fontScale="85000" lnSpcReduction="20000"/>
          </a:bodyPr>
          <a:lstStyle/>
          <a:p>
            <a:pPr>
              <a:lnSpc>
                <a:spcPct val="120000"/>
              </a:lnSpc>
            </a:pPr>
            <a:r>
              <a:rPr lang="en-US" altLang="zh-CN" dirty="0" smtClean="0">
                <a:latin typeface="+mj-ea"/>
                <a:ea typeface="+mj-ea"/>
              </a:rPr>
              <a:t>Cache </a:t>
            </a:r>
            <a:r>
              <a:rPr lang="zh-CN" altLang="en-US" dirty="0" smtClean="0">
                <a:latin typeface="+mj-ea"/>
                <a:ea typeface="+mj-ea"/>
              </a:rPr>
              <a:t>一致性（定义）</a:t>
            </a:r>
            <a:endParaRPr lang="en-US" altLang="zh-CN" dirty="0" smtClean="0">
              <a:latin typeface="+mj-ea"/>
              <a:ea typeface="+mj-ea"/>
            </a:endParaRPr>
          </a:p>
          <a:p>
            <a:pPr lvl="1">
              <a:lnSpc>
                <a:spcPct val="120000"/>
              </a:lnSpc>
            </a:pPr>
            <a:r>
              <a:rPr lang="zh-CN" altLang="en-US" dirty="0" smtClean="0">
                <a:latin typeface="+mj-ea"/>
                <a:ea typeface="+mj-ea"/>
              </a:rPr>
              <a:t>处理器</a:t>
            </a:r>
            <a:r>
              <a:rPr lang="en-US" altLang="zh-CN" dirty="0" smtClean="0">
                <a:latin typeface="+mj-ea"/>
                <a:ea typeface="+mj-ea"/>
              </a:rPr>
              <a:t>P</a:t>
            </a:r>
            <a:r>
              <a:rPr lang="zh-CN" altLang="en-US" dirty="0" smtClean="0">
                <a:latin typeface="+mj-ea"/>
                <a:ea typeface="+mj-ea"/>
              </a:rPr>
              <a:t>对</a:t>
            </a:r>
            <a:r>
              <a:rPr lang="en-US" altLang="zh-CN" dirty="0" smtClean="0">
                <a:latin typeface="+mj-ea"/>
                <a:ea typeface="+mj-ea"/>
              </a:rPr>
              <a:t>X</a:t>
            </a:r>
            <a:r>
              <a:rPr lang="zh-CN" altLang="en-US" dirty="0" smtClean="0">
                <a:latin typeface="+mj-ea"/>
                <a:ea typeface="+mj-ea"/>
              </a:rPr>
              <a:t>写之后又对</a:t>
            </a:r>
            <a:r>
              <a:rPr lang="en-US" altLang="zh-CN" dirty="0" smtClean="0">
                <a:latin typeface="+mj-ea"/>
                <a:ea typeface="+mj-ea"/>
              </a:rPr>
              <a:t>X</a:t>
            </a:r>
            <a:r>
              <a:rPr lang="zh-CN" altLang="en-US" dirty="0" smtClean="0">
                <a:latin typeface="+mj-ea"/>
                <a:ea typeface="+mj-ea"/>
              </a:rPr>
              <a:t>进行读，读和写之间没有其它处理器对</a:t>
            </a:r>
            <a:r>
              <a:rPr lang="en-US" altLang="zh-CN" dirty="0" smtClean="0">
                <a:latin typeface="+mj-ea"/>
                <a:ea typeface="+mj-ea"/>
              </a:rPr>
              <a:t>X</a:t>
            </a:r>
            <a:r>
              <a:rPr lang="zh-CN" altLang="en-US" dirty="0" smtClean="0">
                <a:latin typeface="+mj-ea"/>
                <a:ea typeface="+mj-ea"/>
              </a:rPr>
              <a:t>进行写，则读的返回值总是写进的值。</a:t>
            </a:r>
            <a:endParaRPr lang="en-US" altLang="zh-CN" dirty="0" smtClean="0">
              <a:latin typeface="+mj-ea"/>
              <a:ea typeface="+mj-ea"/>
            </a:endParaRPr>
          </a:p>
          <a:p>
            <a:pPr lvl="1">
              <a:lnSpc>
                <a:spcPct val="120000"/>
              </a:lnSpc>
            </a:pPr>
            <a:r>
              <a:rPr lang="zh-CN" altLang="en-US" dirty="0" smtClean="0">
                <a:latin typeface="+mj-ea"/>
                <a:ea typeface="+mj-ea"/>
              </a:rPr>
              <a:t>处理器对</a:t>
            </a:r>
            <a:r>
              <a:rPr lang="en-US" altLang="zh-CN" dirty="0" smtClean="0">
                <a:latin typeface="+mj-ea"/>
                <a:ea typeface="+mj-ea"/>
              </a:rPr>
              <a:t>X</a:t>
            </a:r>
            <a:r>
              <a:rPr lang="zh-CN" altLang="en-US" dirty="0" smtClean="0">
                <a:latin typeface="+mj-ea"/>
                <a:ea typeface="+mj-ea"/>
              </a:rPr>
              <a:t>写之后，另一处理器对</a:t>
            </a:r>
            <a:r>
              <a:rPr lang="en-US" altLang="zh-CN" dirty="0" smtClean="0">
                <a:latin typeface="+mj-ea"/>
                <a:ea typeface="+mj-ea"/>
              </a:rPr>
              <a:t>X</a:t>
            </a:r>
            <a:r>
              <a:rPr lang="zh-CN" altLang="en-US" dirty="0" smtClean="0">
                <a:latin typeface="+mj-ea"/>
                <a:ea typeface="+mj-ea"/>
              </a:rPr>
              <a:t>进行读，读和写之间无其它写，则读</a:t>
            </a:r>
            <a:r>
              <a:rPr lang="en-US" altLang="zh-CN" dirty="0" smtClean="0">
                <a:latin typeface="+mj-ea"/>
                <a:ea typeface="+mj-ea"/>
              </a:rPr>
              <a:t>X</a:t>
            </a:r>
            <a:r>
              <a:rPr lang="zh-CN" altLang="en-US" dirty="0" smtClean="0">
                <a:latin typeface="+mj-ea"/>
                <a:ea typeface="+mj-ea"/>
              </a:rPr>
              <a:t>的返回值应为写进的值。</a:t>
            </a:r>
          </a:p>
          <a:p>
            <a:pPr lvl="1">
              <a:lnSpc>
                <a:spcPct val="120000"/>
              </a:lnSpc>
            </a:pPr>
            <a:r>
              <a:rPr lang="zh-CN" altLang="en-US" dirty="0" smtClean="0">
                <a:latin typeface="+mj-ea"/>
                <a:ea typeface="+mj-ea"/>
              </a:rPr>
              <a:t>对同一单元的写是顺序化的，即任意两个处理器对同一单元的两次写，从所有处理器看来顺序是相同的。</a:t>
            </a:r>
            <a:endParaRPr lang="en-US" altLang="zh-CN" dirty="0" smtClean="0">
              <a:latin typeface="+mj-ea"/>
              <a:ea typeface="+mj-ea"/>
            </a:endParaRPr>
          </a:p>
          <a:p>
            <a:pPr>
              <a:lnSpc>
                <a:spcPct val="120000"/>
              </a:lnSpc>
            </a:pPr>
            <a:r>
              <a:rPr lang="zh-CN" altLang="en-US" dirty="0" smtClean="0">
                <a:latin typeface="+mj-ea"/>
                <a:ea typeface="+mj-ea"/>
              </a:rPr>
              <a:t>共享数据块的跟踪：监听和目录</a:t>
            </a:r>
            <a:endParaRPr lang="en-US" altLang="zh-CN" dirty="0" smtClean="0">
              <a:latin typeface="+mj-ea"/>
              <a:ea typeface="+mj-ea"/>
            </a:endParaRPr>
          </a:p>
          <a:p>
            <a:pPr lvl="1">
              <a:lnSpc>
                <a:spcPct val="120000"/>
              </a:lnSpc>
            </a:pPr>
            <a:r>
              <a:rPr lang="en-US" altLang="zh-CN" dirty="0" smtClean="0">
                <a:latin typeface="+mj-ea"/>
                <a:ea typeface="+mj-ea"/>
              </a:rPr>
              <a:t>Cache</a:t>
            </a:r>
            <a:r>
              <a:rPr lang="zh-CN" altLang="en-US" dirty="0" smtClean="0">
                <a:latin typeface="+mj-ea"/>
                <a:ea typeface="+mj-ea"/>
              </a:rPr>
              <a:t>一致性协议实现：写作废和写更新</a:t>
            </a:r>
            <a:endParaRPr lang="en-US" altLang="zh-CN" dirty="0" smtClean="0">
              <a:latin typeface="+mj-ea"/>
              <a:ea typeface="+mj-ea"/>
            </a:endParaRPr>
          </a:p>
          <a:p>
            <a:pPr>
              <a:lnSpc>
                <a:spcPct val="120000"/>
              </a:lnSpc>
            </a:pPr>
            <a:r>
              <a:rPr lang="zh-CN" altLang="en-US" dirty="0" smtClean="0">
                <a:latin typeface="+mj-ea"/>
                <a:ea typeface="+mj-ea"/>
              </a:rPr>
              <a:t>集中式共享存储体系结构</a:t>
            </a:r>
            <a:endParaRPr lang="en-US" altLang="zh-CN" dirty="0" smtClean="0">
              <a:latin typeface="+mj-ea"/>
              <a:ea typeface="+mj-ea"/>
            </a:endParaRPr>
          </a:p>
          <a:p>
            <a:pPr lvl="2">
              <a:lnSpc>
                <a:spcPct val="120000"/>
              </a:lnSpc>
            </a:pPr>
            <a:r>
              <a:rPr lang="en-US" altLang="zh-CN" dirty="0" smtClean="0">
                <a:latin typeface="+mj-ea"/>
                <a:ea typeface="+mj-ea"/>
              </a:rPr>
              <a:t>Snoopy Cache-Coherence Protocols</a:t>
            </a:r>
          </a:p>
          <a:p>
            <a:pPr>
              <a:lnSpc>
                <a:spcPct val="120000"/>
              </a:lnSpc>
            </a:pPr>
            <a:endParaRPr lang="en-US" altLang="zh-CN" dirty="0" smtClean="0">
              <a:latin typeface="+mj-ea"/>
              <a:ea typeface="+mj-ea"/>
            </a:endParaRPr>
          </a:p>
          <a:p>
            <a:pPr>
              <a:lnSpc>
                <a:spcPct val="120000"/>
              </a:lnSpc>
            </a:pPr>
            <a:endParaRPr lang="en-US" altLang="zh-CN" dirty="0" smtClean="0">
              <a:latin typeface="+mj-ea"/>
              <a:ea typeface="+mj-ea"/>
            </a:endParaRPr>
          </a:p>
          <a:p>
            <a:pPr lvl="1">
              <a:lnSpc>
                <a:spcPct val="120000"/>
              </a:lnSpc>
            </a:pPr>
            <a:endParaRPr lang="en-US" altLang="zh-CN" dirty="0" smtClean="0">
              <a:latin typeface="+mj-ea"/>
              <a:ea typeface="+mj-ea"/>
            </a:endParaRPr>
          </a:p>
          <a:p>
            <a:pPr lvl="1">
              <a:lnSpc>
                <a:spcPct val="120000"/>
              </a:lnSpc>
            </a:pPr>
            <a:endParaRPr lang="zh-CN" altLang="en-US" dirty="0" smtClean="0">
              <a:latin typeface="+mj-ea"/>
              <a:ea typeface="+mj-ea"/>
            </a:endParaRPr>
          </a:p>
        </p:txBody>
      </p:sp>
      <p:sp>
        <p:nvSpPr>
          <p:cNvPr id="4" name="日期占位符 3"/>
          <p:cNvSpPr>
            <a:spLocks noGrp="1"/>
          </p:cNvSpPr>
          <p:nvPr>
            <p:ph type="dt" sz="quarter" idx="10"/>
          </p:nvPr>
        </p:nvSpPr>
        <p:spPr/>
        <p:txBody>
          <a:bodyPr/>
          <a:lstStyle/>
          <a:p>
            <a:pPr>
              <a:defRPr/>
            </a:pPr>
            <a:fld id="{A7C54B52-D55C-41AC-B704-53A7DB279951}" type="datetime1">
              <a:rPr lang="zh-CN" altLang="en-US"/>
              <a:pPr>
                <a:defRPr/>
              </a:pPr>
              <a:t>2020/5/6</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46086" name="灯片编号占位符 1"/>
          <p:cNvSpPr>
            <a:spLocks noGrp="1"/>
          </p:cNvSpPr>
          <p:nvPr>
            <p:ph type="sldNum" sz="quarter" idx="12"/>
          </p:nvPr>
        </p:nvSpPr>
        <p:spPr bwMode="auto">
          <a:noFill/>
          <a:ln>
            <a:miter lim="800000"/>
            <a:headEnd/>
            <a:tailEnd/>
          </a:ln>
        </p:spPr>
        <p:txBody>
          <a:bodyPr/>
          <a:lstStyle/>
          <a:p>
            <a:fld id="{DFDD7420-A386-4F18-A90E-B4022751ACBE}" type="slidenum">
              <a:rPr lang="zh-CN" altLang="en-US"/>
              <a:pPr/>
              <a:t>49</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通信模型和存储器的结构模型</a:t>
            </a:r>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1. </a:t>
            </a:r>
            <a:r>
              <a:rPr lang="zh-CN" altLang="en-US" dirty="0" smtClean="0"/>
              <a:t>两种地址空间的组织方案</a:t>
            </a:r>
          </a:p>
          <a:p>
            <a:pPr>
              <a:buNone/>
            </a:pPr>
            <a:r>
              <a:rPr lang="en-US" altLang="zh-CN" dirty="0" smtClean="0"/>
              <a:t>(1)</a:t>
            </a:r>
            <a:r>
              <a:rPr lang="zh-CN" altLang="en-US" dirty="0" smtClean="0"/>
              <a:t>共享存储（多处理机）：</a:t>
            </a:r>
            <a:endParaRPr lang="en-US" altLang="zh-CN" dirty="0" smtClean="0"/>
          </a:p>
          <a:p>
            <a:pPr>
              <a:buNone/>
            </a:pPr>
            <a:r>
              <a:rPr lang="en-US" altLang="zh-CN" dirty="0" smtClean="0"/>
              <a:t>      </a:t>
            </a:r>
            <a:r>
              <a:rPr lang="zh-CN" altLang="en-US" dirty="0" smtClean="0"/>
              <a:t>物理上分离的多个存储器可作为一个逻辑上共享的存储空间进行编址</a:t>
            </a:r>
            <a:endParaRPr lang="en-US" altLang="zh-CN" dirty="0" smtClean="0"/>
          </a:p>
          <a:p>
            <a:pPr>
              <a:buNone/>
            </a:pPr>
            <a:r>
              <a:rPr lang="en-US" altLang="zh-CN" dirty="0" smtClean="0"/>
              <a:t>(2)</a:t>
            </a:r>
            <a:r>
              <a:rPr lang="zh-CN" altLang="en-US" dirty="0" smtClean="0"/>
              <a:t>非共享存储（多计算机）：</a:t>
            </a:r>
            <a:endParaRPr lang="en-US" altLang="zh-CN" dirty="0" smtClean="0"/>
          </a:p>
          <a:p>
            <a:pPr>
              <a:buNone/>
            </a:pPr>
            <a:r>
              <a:rPr lang="en-US" altLang="zh-CN" dirty="0" smtClean="0"/>
              <a:t>      </a:t>
            </a:r>
            <a:r>
              <a:rPr lang="zh-CN" altLang="en-US" dirty="0" smtClean="0"/>
              <a:t>整个地址空间由多个独立的地址空间构成，它们在逻辑上也是独立的，远程的处理器不能对其直接寻址。</a:t>
            </a:r>
            <a:endParaRPr lang="en-US" altLang="zh-CN" dirty="0" smtClean="0"/>
          </a:p>
          <a:p>
            <a:pPr>
              <a:buNone/>
            </a:pPr>
            <a:r>
              <a:rPr lang="en-US" altLang="zh-CN" dirty="0" smtClean="0"/>
              <a:t>      </a:t>
            </a:r>
            <a:r>
              <a:rPr lang="zh-CN" altLang="en-US" dirty="0" smtClean="0"/>
              <a:t>每一个处理器</a:t>
            </a:r>
            <a:r>
              <a:rPr lang="en-US" altLang="zh-CN" dirty="0" smtClean="0"/>
              <a:t>-</a:t>
            </a:r>
            <a:r>
              <a:rPr lang="zh-CN" altLang="en-US" dirty="0" smtClean="0"/>
              <a:t>存储器模块实际上是一个单独的计算机，这种机器也称为多计算机。</a:t>
            </a:r>
          </a:p>
          <a:p>
            <a:pPr>
              <a:buNone/>
            </a:pPr>
            <a:endParaRPr lang="zh-CN" altLang="en-US" dirty="0"/>
          </a:p>
        </p:txBody>
      </p:sp>
      <p:sp>
        <p:nvSpPr>
          <p:cNvPr id="4" name="日期占位符 3"/>
          <p:cNvSpPr>
            <a:spLocks noGrp="1"/>
          </p:cNvSpPr>
          <p:nvPr>
            <p:ph type="dt" sz="quarter" idx="10"/>
          </p:nvPr>
        </p:nvSpPr>
        <p:spPr/>
        <p:txBody>
          <a:bodyPr/>
          <a:lstStyle/>
          <a:p>
            <a:fld id="{F3093A0E-02F0-4802-8385-DC3EB23CBE6F}" type="datetime1">
              <a:rPr lang="zh-CN" altLang="en-US" smtClean="0"/>
              <a:pPr/>
              <a:t>2020/5/6</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0246" name="灯片编号占位符 1"/>
          <p:cNvSpPr>
            <a:spLocks noGrp="1"/>
          </p:cNvSpPr>
          <p:nvPr>
            <p:ph type="sldNum" sz="quarter" idx="12"/>
          </p:nvPr>
        </p:nvSpPr>
        <p:spPr/>
        <p:txBody>
          <a:bodyPr/>
          <a:lstStyle/>
          <a:p>
            <a:fld id="{AB7C4311-3D3E-4392-9638-F12EF9D1E708}" type="slidenum">
              <a:rPr lang="zh-CN" altLang="en-US" smtClean="0"/>
              <a:pPr/>
              <a:t>5</a:t>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7"/>
          <p:cNvPicPr>
            <a:picLocks noChangeAspect="1" noChangeArrowheads="1"/>
          </p:cNvPicPr>
          <p:nvPr/>
        </p:nvPicPr>
        <p:blipFill>
          <a:blip r:embed="rId3"/>
          <a:srcRect/>
          <a:stretch>
            <a:fillRect/>
          </a:stretch>
        </p:blipFill>
        <p:spPr bwMode="auto">
          <a:xfrm>
            <a:off x="3584575" y="3340100"/>
            <a:ext cx="4930775" cy="3198813"/>
          </a:xfrm>
          <a:prstGeom prst="rect">
            <a:avLst/>
          </a:prstGeom>
          <a:noFill/>
          <a:ln w="9525">
            <a:noFill/>
            <a:miter lim="800000"/>
            <a:headEnd/>
            <a:tailEnd/>
          </a:ln>
        </p:spPr>
      </p:pic>
      <p:sp>
        <p:nvSpPr>
          <p:cNvPr id="73731" name="标题 1"/>
          <p:cNvSpPr>
            <a:spLocks noGrp="1"/>
          </p:cNvSpPr>
          <p:nvPr>
            <p:ph type="title"/>
          </p:nvPr>
        </p:nvSpPr>
        <p:spPr/>
        <p:txBody>
          <a:bodyPr/>
          <a:lstStyle/>
          <a:p>
            <a:r>
              <a:rPr lang="en-US" altLang="zh-CN" dirty="0" smtClean="0"/>
              <a:t>Summary    3/3</a:t>
            </a:r>
            <a:endParaRPr lang="zh-CN" altLang="en-US" dirty="0" smtClean="0"/>
          </a:p>
        </p:txBody>
      </p:sp>
      <p:sp>
        <p:nvSpPr>
          <p:cNvPr id="73735" name="内容占位符 1"/>
          <p:cNvSpPr>
            <a:spLocks noGrp="1"/>
          </p:cNvSpPr>
          <p:nvPr>
            <p:ph idx="1"/>
          </p:nvPr>
        </p:nvSpPr>
        <p:spPr>
          <a:xfrm>
            <a:off x="457200" y="1258432"/>
            <a:ext cx="8105775" cy="5051833"/>
          </a:xfrm>
        </p:spPr>
        <p:txBody>
          <a:bodyPr/>
          <a:lstStyle/>
          <a:p>
            <a:r>
              <a:rPr lang="zh-CN" altLang="en-US" dirty="0" smtClean="0"/>
              <a:t>共享数据块的跟踪：监听和目录</a:t>
            </a:r>
            <a:endParaRPr lang="en-US" altLang="zh-CN" dirty="0" smtClean="0"/>
          </a:p>
          <a:p>
            <a:r>
              <a:rPr lang="en-US" altLang="zh-CN" dirty="0" smtClean="0"/>
              <a:t>Cache</a:t>
            </a:r>
            <a:r>
              <a:rPr lang="zh-CN" altLang="en-US" dirty="0" smtClean="0"/>
              <a:t>一致性协议实现：写作废和写更新</a:t>
            </a:r>
            <a:endParaRPr lang="en-US" altLang="zh-CN" dirty="0" smtClean="0"/>
          </a:p>
          <a:p>
            <a:r>
              <a:rPr lang="zh-CN" altLang="en-US" dirty="0" smtClean="0"/>
              <a:t>集中式共享存储</a:t>
            </a:r>
            <a:r>
              <a:rPr lang="en-US" altLang="zh-CN" dirty="0" smtClean="0"/>
              <a:t> Cache</a:t>
            </a:r>
            <a:r>
              <a:rPr lang="zh-CN" altLang="en-US" dirty="0" smtClean="0"/>
              <a:t>一致性协议</a:t>
            </a:r>
            <a:endParaRPr lang="en-US" altLang="zh-CN" dirty="0" smtClean="0"/>
          </a:p>
          <a:p>
            <a:pPr lvl="1"/>
            <a:r>
              <a:rPr lang="en-US" altLang="zh-CN" dirty="0" smtClean="0"/>
              <a:t>Snooping</a:t>
            </a:r>
            <a:r>
              <a:rPr lang="zh-CN" altLang="en-US" dirty="0" smtClean="0"/>
              <a:t>协议：</a:t>
            </a:r>
            <a:r>
              <a:rPr lang="en-US" altLang="zh-CN" dirty="0" smtClean="0"/>
              <a:t>MSI</a:t>
            </a:r>
            <a:r>
              <a:rPr lang="zh-CN" altLang="en-US" dirty="0" smtClean="0"/>
              <a:t>，</a:t>
            </a:r>
            <a:r>
              <a:rPr lang="en-US" altLang="zh-CN" dirty="0" smtClean="0"/>
              <a:t>MESI</a:t>
            </a:r>
            <a:r>
              <a:rPr lang="zh-CN" altLang="en-US" dirty="0" smtClean="0"/>
              <a:t>，</a:t>
            </a:r>
            <a:r>
              <a:rPr lang="en-US" altLang="zh-CN" dirty="0" smtClean="0"/>
              <a:t>MOESI</a:t>
            </a:r>
          </a:p>
          <a:p>
            <a:r>
              <a:rPr lang="en-US" altLang="zh-CN" dirty="0" smtClean="0"/>
              <a:t>Coherency Misses</a:t>
            </a:r>
          </a:p>
          <a:p>
            <a:pPr lvl="1"/>
            <a:r>
              <a:rPr lang="en-US" altLang="zh-CN" dirty="0" smtClean="0"/>
              <a:t>True Sharing</a:t>
            </a:r>
          </a:p>
          <a:p>
            <a:pPr lvl="1"/>
            <a:r>
              <a:rPr lang="en-US" altLang="zh-CN" dirty="0" smtClean="0"/>
              <a:t>False Sharing</a:t>
            </a:r>
          </a:p>
          <a:p>
            <a:endParaRPr lang="zh-CN" altLang="en-US" dirty="0" smtClean="0"/>
          </a:p>
        </p:txBody>
      </p:sp>
      <p:sp>
        <p:nvSpPr>
          <p:cNvPr id="4" name="日期占位符 3"/>
          <p:cNvSpPr>
            <a:spLocks noGrp="1"/>
          </p:cNvSpPr>
          <p:nvPr>
            <p:ph type="dt" sz="quarter" idx="10"/>
          </p:nvPr>
        </p:nvSpPr>
        <p:spPr/>
        <p:txBody>
          <a:bodyPr/>
          <a:lstStyle/>
          <a:p>
            <a:fld id="{FAFB4F32-65B0-4E6D-B1DE-A9B27915BE07}" type="datetime1">
              <a:rPr lang="zh-CN" altLang="en-US" smtClean="0"/>
              <a:pPr/>
              <a:t>2020/5/6</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73734" name="灯片编号占位符 5"/>
          <p:cNvSpPr>
            <a:spLocks noGrp="1"/>
          </p:cNvSpPr>
          <p:nvPr>
            <p:ph type="sldNum" sz="quarter" idx="12"/>
          </p:nvPr>
        </p:nvSpPr>
        <p:spPr/>
        <p:txBody>
          <a:bodyPr/>
          <a:lstStyle/>
          <a:p>
            <a:fld id="{8F6709CF-A9DB-4C0C-A9FA-DF26FB4ED137}" type="slidenum">
              <a:rPr lang="zh-CN" altLang="en-US" smtClean="0"/>
              <a:pPr/>
              <a:t>50</a:t>
            </a:fld>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r>
              <a:rPr lang="en-US" altLang="zh-CN" smtClean="0"/>
              <a:t>Acknowledgements</a:t>
            </a:r>
          </a:p>
        </p:txBody>
      </p:sp>
      <p:sp>
        <p:nvSpPr>
          <p:cNvPr id="185347" name="Rectangle 3"/>
          <p:cNvSpPr>
            <a:spLocks noGrp="1" noChangeArrowheads="1"/>
          </p:cNvSpPr>
          <p:nvPr>
            <p:ph idx="1"/>
          </p:nvPr>
        </p:nvSpPr>
        <p:spPr>
          <a:xfrm>
            <a:off x="742950" y="1600200"/>
            <a:ext cx="7559675" cy="4576763"/>
          </a:xfrm>
        </p:spPr>
        <p:txBody>
          <a:bodyPr>
            <a:normAutofit fontScale="92500" lnSpcReduction="10000"/>
          </a:bodyPr>
          <a:lstStyle/>
          <a:p>
            <a:pPr eaLnBrk="1" hangingPunct="1"/>
            <a:r>
              <a:rPr lang="en-US" altLang="zh-CN" smtClean="0"/>
              <a:t>These slides contain material developed and copyright by:</a:t>
            </a:r>
          </a:p>
          <a:p>
            <a:pPr lvl="1" eaLnBrk="1" hangingPunct="1"/>
            <a:r>
              <a:rPr lang="en-US" altLang="zh-CN" smtClean="0"/>
              <a:t>John Kubiatowicz (UCB)</a:t>
            </a:r>
          </a:p>
          <a:p>
            <a:pPr lvl="1" eaLnBrk="1" hangingPunct="1"/>
            <a:r>
              <a:rPr lang="en-US" altLang="zh-CN" smtClean="0"/>
              <a:t>Krste Asanovic (UCB)</a:t>
            </a:r>
          </a:p>
          <a:p>
            <a:pPr lvl="1" eaLnBrk="1" hangingPunct="1"/>
            <a:r>
              <a:rPr lang="en-US" altLang="zh-CN" smtClean="0"/>
              <a:t>David Patterson (UCB)</a:t>
            </a:r>
          </a:p>
          <a:p>
            <a:pPr lvl="1" eaLnBrk="1" hangingPunct="1"/>
            <a:r>
              <a:rPr lang="en-US" altLang="zh-CN" smtClean="0"/>
              <a:t>Chenxi Zhang (Tongji)</a:t>
            </a:r>
          </a:p>
          <a:p>
            <a:pPr eaLnBrk="1" hangingPunct="1"/>
            <a:r>
              <a:rPr lang="en-US" altLang="zh-CN" smtClean="0"/>
              <a:t>UCB material derived from course CS152</a:t>
            </a:r>
            <a:r>
              <a:rPr lang="zh-CN" altLang="en-US" smtClean="0"/>
              <a:t>、</a:t>
            </a:r>
            <a:r>
              <a:rPr lang="en-US" altLang="zh-CN" smtClean="0"/>
              <a:t>CS252</a:t>
            </a:r>
            <a:r>
              <a:rPr lang="zh-CN" altLang="en-US" smtClean="0"/>
              <a:t>、</a:t>
            </a:r>
            <a:r>
              <a:rPr lang="en-US" altLang="zh-CN" smtClean="0"/>
              <a:t>CS61C</a:t>
            </a:r>
          </a:p>
          <a:p>
            <a:pPr eaLnBrk="1" hangingPunct="1"/>
            <a:r>
              <a:rPr lang="en-US" altLang="zh-CN" smtClean="0"/>
              <a:t>KFUPM material derived from course COE501</a:t>
            </a:r>
            <a:r>
              <a:rPr lang="zh-CN" altLang="en-US" smtClean="0"/>
              <a:t>、</a:t>
            </a:r>
            <a:r>
              <a:rPr lang="en-US" altLang="zh-CN" smtClean="0"/>
              <a:t>COE502</a:t>
            </a:r>
          </a:p>
          <a:p>
            <a:pPr eaLnBrk="1" hangingPunct="1"/>
            <a:endParaRPr lang="en-US" altLang="zh-CN" smtClean="0"/>
          </a:p>
        </p:txBody>
      </p:sp>
      <p:sp>
        <p:nvSpPr>
          <p:cNvPr id="185348" name="Slide Number Placeholder 4"/>
          <p:cNvSpPr>
            <a:spLocks noGrp="1"/>
          </p:cNvSpPr>
          <p:nvPr>
            <p:ph type="sldNum" sz="quarter" idx="12"/>
          </p:nvPr>
        </p:nvSpPr>
        <p:spPr bwMode="auto">
          <a:noFill/>
          <a:ln>
            <a:miter lim="800000"/>
            <a:headEnd/>
            <a:tailEnd/>
          </a:ln>
        </p:spPr>
        <p:txBody>
          <a:bodyPr/>
          <a:lstStyle/>
          <a:p>
            <a:fld id="{50C395EB-FCE5-4F57-849D-B3E1ABDF345D}" type="slidenum">
              <a:rPr lang="en-US" altLang="zh-CN">
                <a:solidFill>
                  <a:schemeClr val="tx1"/>
                </a:solidFill>
                <a:latin typeface="Times New Roman" pitchFamily="18" charset="0"/>
              </a:rPr>
              <a:pPr/>
              <a:t>51</a:t>
            </a:fld>
            <a:endParaRPr lang="en-US" altLang="zh-CN">
              <a:solidFill>
                <a:schemeClr val="tx1"/>
              </a:solidFill>
              <a:latin typeface="Times New Roman" pitchFamily="18" charset="0"/>
            </a:endParaRPr>
          </a:p>
        </p:txBody>
      </p:sp>
      <p:sp>
        <p:nvSpPr>
          <p:cNvPr id="193541" name="日期占位符 1"/>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DC4197-531A-4680-BFFC-B4EE200F4B9B}" type="datetime1">
              <a:rPr lang="zh-CN" altLang="en-US">
                <a:solidFill>
                  <a:schemeClr val="tx1"/>
                </a:solidFill>
                <a:latin typeface="Times New Roman" pitchFamily="18" charset="0"/>
              </a:rPr>
              <a:pPr fontAlgn="base">
                <a:spcBef>
                  <a:spcPct val="0"/>
                </a:spcBef>
                <a:spcAft>
                  <a:spcPct val="0"/>
                </a:spcAft>
                <a:defRPr/>
              </a:pPr>
              <a:t>2020/5/6</a:t>
            </a:fld>
            <a:endParaRPr lang="en-US" altLang="zh-CN">
              <a:solidFill>
                <a:schemeClr val="tx1"/>
              </a:solidFill>
              <a:latin typeface="Times New Roman" pitchFamily="18" charset="0"/>
            </a:endParaRPr>
          </a:p>
        </p:txBody>
      </p:sp>
      <p:sp>
        <p:nvSpPr>
          <p:cNvPr id="193542" name="页脚占位符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zh-CN" altLang="en-US" smtClean="0">
                <a:solidFill>
                  <a:schemeClr val="tx1"/>
                </a:solidFill>
                <a:latin typeface="Times New Roman" pitchFamily="18" charset="0"/>
              </a:rPr>
              <a:t>计算机体系结构</a:t>
            </a:r>
            <a:endParaRPr lang="en-US" altLang="zh-CN" smtClean="0">
              <a:solidFill>
                <a:schemeClr val="tx1"/>
              </a:solidFill>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两种通信模型</a:t>
            </a:r>
          </a:p>
        </p:txBody>
      </p:sp>
      <p:sp>
        <p:nvSpPr>
          <p:cNvPr id="11267" name="内容占位符 2"/>
          <p:cNvSpPr>
            <a:spLocks noGrp="1"/>
          </p:cNvSpPr>
          <p:nvPr>
            <p:ph idx="1"/>
          </p:nvPr>
        </p:nvSpPr>
        <p:spPr/>
        <p:txBody>
          <a:bodyPr/>
          <a:lstStyle/>
          <a:p>
            <a:pPr>
              <a:buNone/>
            </a:pPr>
            <a:r>
              <a:rPr lang="en-US" altLang="zh-CN" dirty="0" smtClean="0"/>
              <a:t>2. </a:t>
            </a:r>
            <a:r>
              <a:rPr lang="zh-CN" altLang="en-US" dirty="0" smtClean="0"/>
              <a:t>两种通信模型</a:t>
            </a:r>
          </a:p>
          <a:p>
            <a:pPr>
              <a:buNone/>
            </a:pPr>
            <a:r>
              <a:rPr lang="en-US" altLang="zh-CN" dirty="0" smtClean="0"/>
              <a:t>(1) </a:t>
            </a:r>
            <a:r>
              <a:rPr lang="zh-CN" altLang="en-US" dirty="0" smtClean="0"/>
              <a:t>共享地址空间的机器</a:t>
            </a:r>
            <a:endParaRPr lang="en-US" altLang="zh-CN" dirty="0" smtClean="0"/>
          </a:p>
          <a:p>
            <a:pPr lvl="1">
              <a:buNone/>
            </a:pPr>
            <a:r>
              <a:rPr lang="zh-CN" altLang="en-US" dirty="0" smtClean="0"/>
              <a:t>利用</a:t>
            </a:r>
            <a:r>
              <a:rPr lang="en-US" altLang="zh-CN" dirty="0" smtClean="0"/>
              <a:t>Load/Store</a:t>
            </a:r>
            <a:r>
              <a:rPr lang="zh-CN" altLang="en-US" dirty="0" smtClean="0"/>
              <a:t>指令的地址隐含地进行数据通讯</a:t>
            </a:r>
          </a:p>
          <a:p>
            <a:pPr>
              <a:buNone/>
            </a:pPr>
            <a:r>
              <a:rPr lang="en-US" altLang="zh-CN" dirty="0" smtClean="0"/>
              <a:t>(2)</a:t>
            </a:r>
            <a:r>
              <a:rPr lang="zh-CN" altLang="en-US" dirty="0" smtClean="0"/>
              <a:t>多个地址空间的机器</a:t>
            </a:r>
            <a:endParaRPr lang="en-US" altLang="zh-CN" dirty="0" smtClean="0"/>
          </a:p>
          <a:p>
            <a:pPr lvl="1">
              <a:buNone/>
            </a:pPr>
            <a:r>
              <a:rPr lang="zh-CN" altLang="en-US" dirty="0" smtClean="0"/>
              <a:t>通过处理器间显式地传递消息完成</a:t>
            </a:r>
            <a:endParaRPr lang="en-US" altLang="zh-CN" dirty="0" smtClean="0"/>
          </a:p>
          <a:p>
            <a:pPr lvl="1">
              <a:buNone/>
            </a:pPr>
            <a:r>
              <a:rPr lang="zh-CN" altLang="en-US" dirty="0" smtClean="0"/>
              <a:t>这种机器常称为消息传递机器。</a:t>
            </a:r>
          </a:p>
        </p:txBody>
      </p:sp>
      <p:sp>
        <p:nvSpPr>
          <p:cNvPr id="4" name="日期占位符 3"/>
          <p:cNvSpPr>
            <a:spLocks noGrp="1"/>
          </p:cNvSpPr>
          <p:nvPr>
            <p:ph type="dt" sz="quarter" idx="10"/>
          </p:nvPr>
        </p:nvSpPr>
        <p:spPr/>
        <p:txBody>
          <a:bodyPr/>
          <a:lstStyle/>
          <a:p>
            <a:fld id="{623AE3C6-3E34-4542-8467-9C7BB4B0667C}" type="datetime1">
              <a:rPr lang="zh-CN" altLang="en-US" smtClean="0"/>
              <a:pPr/>
              <a:t>2020/5/6</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1270" name="灯片编号占位符 1"/>
          <p:cNvSpPr>
            <a:spLocks noGrp="1"/>
          </p:cNvSpPr>
          <p:nvPr>
            <p:ph type="sldNum" sz="quarter" idx="12"/>
          </p:nvPr>
        </p:nvSpPr>
        <p:spPr/>
        <p:txBody>
          <a:bodyPr/>
          <a:lstStyle/>
          <a:p>
            <a:fld id="{5F0DAC56-4CC8-4925-A1ED-BEC2E383F9AB}" type="slidenum">
              <a:rPr lang="zh-CN" altLang="en-US" smtClean="0"/>
              <a:pPr/>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不同通信机制的优点</a:t>
            </a:r>
          </a:p>
        </p:txBody>
      </p:sp>
      <p:sp>
        <p:nvSpPr>
          <p:cNvPr id="3" name="内容占位符 2"/>
          <p:cNvSpPr>
            <a:spLocks noGrp="1"/>
          </p:cNvSpPr>
          <p:nvPr>
            <p:ph idx="1"/>
          </p:nvPr>
        </p:nvSpPr>
        <p:spPr/>
        <p:txBody>
          <a:bodyPr>
            <a:normAutofit fontScale="92500"/>
          </a:bodyPr>
          <a:lstStyle/>
          <a:p>
            <a:pPr marL="0" indent="0">
              <a:lnSpc>
                <a:spcPct val="100000"/>
              </a:lnSpc>
              <a:buFont typeface="Arial" pitchFamily="34" charset="0"/>
              <a:buNone/>
              <a:defRPr/>
            </a:pPr>
            <a:r>
              <a:rPr lang="en-US" altLang="zh-CN" dirty="0" smtClean="0"/>
              <a:t>1</a:t>
            </a:r>
            <a:r>
              <a:rPr lang="zh-CN" altLang="en-US" dirty="0" smtClean="0"/>
              <a:t>、共享存储器通信的主要优点</a:t>
            </a:r>
          </a:p>
          <a:p>
            <a:pPr lvl="1">
              <a:lnSpc>
                <a:spcPct val="100000"/>
              </a:lnSpc>
              <a:defRPr/>
            </a:pPr>
            <a:r>
              <a:rPr lang="zh-CN" altLang="en-US" dirty="0" smtClean="0"/>
              <a:t>当处理器通信方式复杂或程序执行动态变化时易于编程，同时在简化编译器设计方面也占有优势。</a:t>
            </a:r>
            <a:endParaRPr lang="en-US" altLang="zh-CN" dirty="0" smtClean="0"/>
          </a:p>
          <a:p>
            <a:pPr lvl="1">
              <a:lnSpc>
                <a:spcPct val="100000"/>
              </a:lnSpc>
              <a:defRPr/>
            </a:pPr>
            <a:r>
              <a:rPr lang="zh-CN" altLang="en-US" dirty="0" smtClean="0"/>
              <a:t>当通信数据较小时，通信开销较低，带宽利用较好。</a:t>
            </a:r>
            <a:endParaRPr lang="en-US" altLang="zh-CN" dirty="0" smtClean="0"/>
          </a:p>
          <a:p>
            <a:pPr lvl="1">
              <a:lnSpc>
                <a:spcPct val="100000"/>
              </a:lnSpc>
              <a:defRPr/>
            </a:pPr>
            <a:r>
              <a:rPr lang="zh-CN" altLang="en-US" dirty="0" smtClean="0"/>
              <a:t>通过硬件控制的</a:t>
            </a:r>
            <a:r>
              <a:rPr lang="en-US" altLang="zh-CN" dirty="0" smtClean="0"/>
              <a:t>Cache</a:t>
            </a:r>
            <a:r>
              <a:rPr lang="zh-CN" altLang="en-US" dirty="0" smtClean="0"/>
              <a:t>减少了远程通信的频度，减少了通信延迟以及对共享数据的访问冲突。</a:t>
            </a:r>
            <a:endParaRPr lang="en-US" altLang="zh-CN" dirty="0" smtClean="0"/>
          </a:p>
          <a:p>
            <a:pPr marL="0" indent="0">
              <a:lnSpc>
                <a:spcPct val="100000"/>
              </a:lnSpc>
              <a:buFont typeface="Arial" pitchFamily="34" charset="0"/>
              <a:buNone/>
              <a:defRPr/>
            </a:pPr>
            <a:r>
              <a:rPr lang="en-US" altLang="zh-CN" dirty="0" smtClean="0"/>
              <a:t>2</a:t>
            </a:r>
            <a:r>
              <a:rPr lang="zh-CN" altLang="en-US" dirty="0" smtClean="0"/>
              <a:t>、消息传递通信机制的主要优点</a:t>
            </a:r>
            <a:endParaRPr lang="en-US" altLang="zh-CN" dirty="0" smtClean="0"/>
          </a:p>
          <a:p>
            <a:pPr lvl="1">
              <a:lnSpc>
                <a:spcPct val="100000"/>
              </a:lnSpc>
              <a:defRPr/>
            </a:pPr>
            <a:r>
              <a:rPr lang="zh-CN" altLang="en-US" dirty="0" smtClean="0"/>
              <a:t>硬件较简单。</a:t>
            </a:r>
            <a:endParaRPr lang="en-US" altLang="zh-CN" dirty="0" smtClean="0"/>
          </a:p>
          <a:p>
            <a:pPr lvl="1">
              <a:lnSpc>
                <a:spcPct val="100000"/>
              </a:lnSpc>
              <a:defRPr/>
            </a:pPr>
            <a:r>
              <a:rPr lang="zh-CN" altLang="en-US" dirty="0" smtClean="0"/>
              <a:t>通信是显式的，从而引起编程者和编译程序的注意，着重处理开销大的通信。</a:t>
            </a:r>
          </a:p>
          <a:p>
            <a:pPr>
              <a:lnSpc>
                <a:spcPct val="100000"/>
              </a:lnSpc>
              <a:defRPr/>
            </a:pPr>
            <a:endParaRPr lang="en-US" altLang="zh-CN" dirty="0" smtClean="0"/>
          </a:p>
        </p:txBody>
      </p:sp>
      <p:sp>
        <p:nvSpPr>
          <p:cNvPr id="4" name="日期占位符 3"/>
          <p:cNvSpPr>
            <a:spLocks noGrp="1"/>
          </p:cNvSpPr>
          <p:nvPr>
            <p:ph type="dt" sz="quarter" idx="10"/>
          </p:nvPr>
        </p:nvSpPr>
        <p:spPr/>
        <p:txBody>
          <a:bodyPr/>
          <a:lstStyle/>
          <a:p>
            <a:pPr>
              <a:defRPr/>
            </a:pPr>
            <a:fld id="{887E3D70-7470-4BF0-86E1-72922AF761C0}" type="datetime1">
              <a:rPr lang="zh-CN" altLang="en-US"/>
              <a:pPr>
                <a:defRPr/>
              </a:pPr>
              <a:t>2020/5/6</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3318" name="灯片编号占位符 1"/>
          <p:cNvSpPr>
            <a:spLocks noGrp="1"/>
          </p:cNvSpPr>
          <p:nvPr>
            <p:ph type="sldNum" sz="quarter" idx="12"/>
          </p:nvPr>
        </p:nvSpPr>
        <p:spPr bwMode="auto">
          <a:noFill/>
          <a:ln>
            <a:miter lim="800000"/>
            <a:headEnd/>
            <a:tailEnd/>
          </a:ln>
        </p:spPr>
        <p:txBody>
          <a:bodyPr/>
          <a:lstStyle/>
          <a:p>
            <a:fld id="{73A9A579-8A30-4364-A535-B75407872F71}" type="slidenum">
              <a:rPr lang="zh-CN" altLang="en-US"/>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基于共享存储的</a:t>
            </a:r>
            <a:r>
              <a:rPr lang="en-US" altLang="zh-CN" smtClean="0"/>
              <a:t>MIMD</a:t>
            </a:r>
            <a:r>
              <a:rPr lang="zh-CN" altLang="en-US" smtClean="0"/>
              <a:t>机器分类</a:t>
            </a:r>
          </a:p>
        </p:txBody>
      </p:sp>
      <p:sp>
        <p:nvSpPr>
          <p:cNvPr id="3" name="内容占位符 2"/>
          <p:cNvSpPr>
            <a:spLocks noGrp="1"/>
          </p:cNvSpPr>
          <p:nvPr>
            <p:ph idx="1"/>
          </p:nvPr>
        </p:nvSpPr>
        <p:spPr>
          <a:xfrm>
            <a:off x="549275" y="1322388"/>
            <a:ext cx="7886700" cy="4822825"/>
          </a:xfrm>
        </p:spPr>
        <p:txBody>
          <a:bodyPr>
            <a:normAutofit fontScale="85000" lnSpcReduction="10000"/>
          </a:bodyPr>
          <a:lstStyle/>
          <a:p>
            <a:pPr marL="0" indent="0">
              <a:buFont typeface="Arial" pitchFamily="34" charset="0"/>
              <a:buNone/>
              <a:defRPr/>
            </a:pPr>
            <a:r>
              <a:rPr lang="zh-CN" altLang="en-US" dirty="0" smtClean="0"/>
              <a:t>根据多处理机系统中存储器组织</a:t>
            </a:r>
            <a:r>
              <a:rPr lang="zh-CN" altLang="en-US" dirty="0"/>
              <a:t>以及</a:t>
            </a:r>
            <a:r>
              <a:rPr lang="zh-CN" altLang="en-US" dirty="0" smtClean="0"/>
              <a:t>处理器个数的多少，可分为两类</a:t>
            </a:r>
            <a:endParaRPr lang="en-US" altLang="zh-CN" dirty="0" smtClean="0"/>
          </a:p>
          <a:p>
            <a:pPr>
              <a:defRPr/>
            </a:pPr>
            <a:r>
              <a:rPr lang="zh-CN" altLang="en-US" dirty="0" smtClean="0"/>
              <a:t>集中式共享存储器结构（</a:t>
            </a:r>
            <a:r>
              <a:rPr lang="en-US" altLang="zh-CN" dirty="0" smtClean="0"/>
              <a:t>SMP</a:t>
            </a:r>
            <a:r>
              <a:rPr lang="zh-CN" altLang="en-US" dirty="0" smtClean="0"/>
              <a:t>）</a:t>
            </a:r>
            <a:r>
              <a:rPr lang="en-US" altLang="zh-CN" dirty="0" smtClean="0"/>
              <a:t>: </a:t>
            </a:r>
            <a:r>
              <a:rPr lang="zh-CN" altLang="en-US" dirty="0" smtClean="0"/>
              <a:t>这类机器有时被称为</a:t>
            </a:r>
            <a:r>
              <a:rPr lang="en-US" altLang="zh-CN" b="1" dirty="0" smtClean="0">
                <a:solidFill>
                  <a:srgbClr val="0036A2"/>
                </a:solidFill>
              </a:rPr>
              <a:t>UMA(uniform memory access)</a:t>
            </a:r>
            <a:r>
              <a:rPr lang="zh-CN" altLang="en-US" dirty="0" smtClean="0"/>
              <a:t>机器</a:t>
            </a:r>
            <a:endParaRPr lang="en-US" altLang="zh-CN" dirty="0"/>
          </a:p>
          <a:p>
            <a:pPr>
              <a:defRPr/>
            </a:pPr>
            <a:r>
              <a:rPr lang="zh-CN" altLang="en-US" dirty="0" smtClean="0"/>
              <a:t>分布式共享存储器结构（</a:t>
            </a:r>
            <a:r>
              <a:rPr lang="en-US" altLang="zh-CN" dirty="0" smtClean="0"/>
              <a:t>DSM</a:t>
            </a:r>
            <a:r>
              <a:rPr lang="zh-CN" altLang="en-US" dirty="0" smtClean="0"/>
              <a:t>）</a:t>
            </a:r>
            <a:r>
              <a:rPr lang="en-US" altLang="zh-CN" dirty="0" smtClean="0"/>
              <a:t>:</a:t>
            </a:r>
            <a:r>
              <a:rPr lang="zh-CN" altLang="en-US" dirty="0" smtClean="0"/>
              <a:t>  </a:t>
            </a:r>
            <a:endParaRPr lang="en-US" altLang="zh-CN" dirty="0" smtClean="0"/>
          </a:p>
          <a:p>
            <a:pPr lvl="1">
              <a:defRPr/>
            </a:pPr>
            <a:r>
              <a:rPr lang="zh-CN" altLang="en-US" dirty="0" smtClean="0"/>
              <a:t>这类机器的结构被称为分布式共享存储器</a:t>
            </a:r>
            <a:r>
              <a:rPr lang="en-US" altLang="zh-CN" dirty="0" smtClean="0"/>
              <a:t>(DSM)</a:t>
            </a:r>
            <a:r>
              <a:rPr lang="zh-CN" altLang="en-US" dirty="0" smtClean="0"/>
              <a:t>或可缩放共享存储器体系结构，</a:t>
            </a:r>
            <a:r>
              <a:rPr lang="en-US" altLang="zh-CN" dirty="0" smtClean="0"/>
              <a:t>DSM</a:t>
            </a:r>
            <a:r>
              <a:rPr lang="zh-CN" altLang="en-US" dirty="0" smtClean="0"/>
              <a:t>机器被称为</a:t>
            </a:r>
            <a:r>
              <a:rPr lang="en-US" altLang="zh-CN" b="1" dirty="0" smtClean="0">
                <a:solidFill>
                  <a:srgbClr val="0036A2"/>
                </a:solidFill>
              </a:rPr>
              <a:t>NUMA(non-uniform memory access)</a:t>
            </a:r>
            <a:r>
              <a:rPr lang="zh-CN" altLang="en-US" dirty="0" smtClean="0"/>
              <a:t>机器</a:t>
            </a:r>
            <a:endParaRPr lang="en-US" altLang="zh-CN" dirty="0" smtClean="0"/>
          </a:p>
          <a:p>
            <a:pPr lvl="1">
              <a:defRPr/>
            </a:pPr>
            <a:r>
              <a:rPr lang="zh-CN" altLang="en-US" dirty="0" smtClean="0"/>
              <a:t>每个结点包含：处理器、存储器、</a:t>
            </a:r>
            <a:r>
              <a:rPr lang="en-US" altLang="zh-CN" dirty="0" smtClean="0"/>
              <a:t>I/O</a:t>
            </a:r>
          </a:p>
          <a:p>
            <a:pPr lvl="1">
              <a:defRPr/>
            </a:pPr>
            <a:r>
              <a:rPr lang="zh-CN" altLang="en-US" dirty="0" smtClean="0"/>
              <a:t>在许多情况下，分布式存储器结构优于采用集中式共享存储器结构。</a:t>
            </a:r>
            <a:endParaRPr lang="en-US" altLang="zh-CN" dirty="0" smtClean="0"/>
          </a:p>
          <a:p>
            <a:pPr lvl="1">
              <a:defRPr/>
            </a:pPr>
            <a:r>
              <a:rPr lang="zh-CN" altLang="en-US" dirty="0" smtClean="0"/>
              <a:t>分布式存储器结构需要高带宽的互连</a:t>
            </a:r>
          </a:p>
          <a:p>
            <a:pPr>
              <a:defRPr/>
            </a:pPr>
            <a:endParaRPr lang="zh-CN" altLang="en-US" dirty="0"/>
          </a:p>
        </p:txBody>
      </p:sp>
      <p:sp>
        <p:nvSpPr>
          <p:cNvPr id="4" name="日期占位符 3"/>
          <p:cNvSpPr>
            <a:spLocks noGrp="1"/>
          </p:cNvSpPr>
          <p:nvPr>
            <p:ph type="dt" sz="quarter" idx="10"/>
          </p:nvPr>
        </p:nvSpPr>
        <p:spPr/>
        <p:txBody>
          <a:bodyPr/>
          <a:lstStyle/>
          <a:p>
            <a:pPr>
              <a:defRPr/>
            </a:pPr>
            <a:fld id="{F255737A-81EC-4CF1-9B24-3086E33ECBD3}" type="datetime1">
              <a:rPr lang="zh-CN" altLang="en-US"/>
              <a:pPr>
                <a:defRPr/>
              </a:pPr>
              <a:t>2020/5/6</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4342" name="灯片编号占位符 1"/>
          <p:cNvSpPr>
            <a:spLocks noGrp="1"/>
          </p:cNvSpPr>
          <p:nvPr>
            <p:ph type="sldNum" sz="quarter" idx="12"/>
          </p:nvPr>
        </p:nvSpPr>
        <p:spPr bwMode="auto">
          <a:noFill/>
          <a:ln>
            <a:miter lim="800000"/>
            <a:headEnd/>
            <a:tailEnd/>
          </a:ln>
        </p:spPr>
        <p:txBody>
          <a:bodyPr/>
          <a:lstStyle/>
          <a:p>
            <a:fld id="{B01655D4-7FAF-44CE-8C49-2B5DED3CCD51}" type="slidenum">
              <a:rPr lang="zh-CN" altLang="en-US"/>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集中式共享存储结构</a:t>
            </a:r>
            <a:endParaRPr lang="zh-CN" altLang="en-US" dirty="0"/>
          </a:p>
        </p:txBody>
      </p:sp>
      <p:sp>
        <p:nvSpPr>
          <p:cNvPr id="4" name="日期占位符 3"/>
          <p:cNvSpPr>
            <a:spLocks noGrp="1"/>
          </p:cNvSpPr>
          <p:nvPr>
            <p:ph type="dt" sz="half" idx="10"/>
          </p:nvPr>
        </p:nvSpPr>
        <p:spPr/>
        <p:txBody>
          <a:bodyPr/>
          <a:lstStyle/>
          <a:p>
            <a:pPr>
              <a:defRPr/>
            </a:pPr>
            <a:fld id="{57F5DD3F-D8A9-4677-97EF-A74BD46A4267}" type="datetime1">
              <a:rPr lang="zh-CN" altLang="en-US"/>
              <a:pPr>
                <a:defRPr/>
              </a:pPr>
              <a:t>2020/5/6</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5364" name="灯片编号占位符 5"/>
          <p:cNvSpPr>
            <a:spLocks noGrp="1"/>
          </p:cNvSpPr>
          <p:nvPr>
            <p:ph type="sldNum" sz="quarter" idx="12"/>
          </p:nvPr>
        </p:nvSpPr>
        <p:spPr bwMode="auto">
          <a:noFill/>
          <a:ln>
            <a:miter lim="800000"/>
            <a:headEnd/>
            <a:tailEnd/>
          </a:ln>
        </p:spPr>
        <p:txBody>
          <a:bodyPr/>
          <a:lstStyle/>
          <a:p>
            <a:fld id="{729E87E8-EA47-4584-B246-47FADA6A9CBE}" type="slidenum">
              <a:rPr lang="zh-CN" altLang="en-US"/>
              <a:pPr/>
              <a:t>9</a:t>
            </a:fld>
            <a:endParaRPr lang="zh-CN" altLang="en-US"/>
          </a:p>
        </p:txBody>
      </p:sp>
      <p:pic>
        <p:nvPicPr>
          <p:cNvPr id="15365" name="Picture 2"/>
          <p:cNvPicPr>
            <a:picLocks noChangeAspect="1" noChangeArrowheads="1"/>
          </p:cNvPicPr>
          <p:nvPr/>
        </p:nvPicPr>
        <p:blipFill>
          <a:blip r:embed="rId2"/>
          <a:srcRect/>
          <a:stretch>
            <a:fillRect/>
          </a:stretch>
        </p:blipFill>
        <p:spPr bwMode="auto">
          <a:xfrm>
            <a:off x="1831975" y="985838"/>
            <a:ext cx="5829300" cy="4906962"/>
          </a:xfrm>
          <a:prstGeom prst="rect">
            <a:avLst/>
          </a:prstGeom>
          <a:noFill/>
          <a:ln w="9525">
            <a:noFill/>
            <a:miter lim="800000"/>
            <a:headEnd/>
            <a:tailEnd/>
          </a:ln>
        </p:spPr>
      </p:pic>
      <p:sp>
        <p:nvSpPr>
          <p:cNvPr id="6" name="矩形 5"/>
          <p:cNvSpPr/>
          <p:nvPr/>
        </p:nvSpPr>
        <p:spPr>
          <a:xfrm>
            <a:off x="2955977" y="5978009"/>
            <a:ext cx="3403496" cy="369332"/>
          </a:xfrm>
          <a:prstGeom prst="rect">
            <a:avLst/>
          </a:prstGeom>
        </p:spPr>
        <p:txBody>
          <a:bodyPr wrap="none">
            <a:spAutoFit/>
          </a:bodyPr>
          <a:lstStyle/>
          <a:p>
            <a:r>
              <a:rPr lang="zh-CN" altLang="en-US" dirty="0" smtClean="0"/>
              <a:t>集中式共享存储器结构（</a:t>
            </a:r>
            <a:r>
              <a:rPr lang="en-US" altLang="zh-CN" dirty="0" smtClean="0"/>
              <a:t>SMP</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6961</TotalTime>
  <Words>4184</Words>
  <Application>Microsoft Office PowerPoint</Application>
  <PresentationFormat>全屏显示(4:3)</PresentationFormat>
  <Paragraphs>823</Paragraphs>
  <Slides>51</Slides>
  <Notes>23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51</vt:i4>
      </vt:variant>
    </vt:vector>
  </HeadingPairs>
  <TitlesOfParts>
    <vt:vector size="63" baseType="lpstr">
      <vt:lpstr>宋体</vt:lpstr>
      <vt:lpstr>微软雅黑</vt:lpstr>
      <vt:lpstr>楷体_GB2312</vt:lpstr>
      <vt:lpstr>等线</vt:lpstr>
      <vt:lpstr>黑体</vt:lpstr>
      <vt:lpstr>Arial</vt:lpstr>
      <vt:lpstr>Calibri</vt:lpstr>
      <vt:lpstr>Franklin Gothic Book</vt:lpstr>
      <vt:lpstr>Symbol</vt:lpstr>
      <vt:lpstr>Times New Roman</vt:lpstr>
      <vt:lpstr>Verdana</vt:lpstr>
      <vt:lpstr>自定义设计方案</vt:lpstr>
      <vt:lpstr>计算机体系结构</vt:lpstr>
      <vt:lpstr>第7章     多处理器及线程级并行</vt:lpstr>
      <vt:lpstr>7.1、引言</vt:lpstr>
      <vt:lpstr>并行计算机体系结构的分类</vt:lpstr>
      <vt:lpstr>通信模型和存储器的结构模型</vt:lpstr>
      <vt:lpstr>两种通信模型</vt:lpstr>
      <vt:lpstr>不同通信机制的优点</vt:lpstr>
      <vt:lpstr>基于共享存储的MIMD机器分类</vt:lpstr>
      <vt:lpstr>集中式共享存储结构</vt:lpstr>
      <vt:lpstr>分布式共享存储器结构（DSM）</vt:lpstr>
      <vt:lpstr>并行处理面临的挑战</vt:lpstr>
      <vt:lpstr>例7.1 </vt:lpstr>
      <vt:lpstr>PowerPoint 演示文稿</vt:lpstr>
      <vt:lpstr>远程访问一个字的延迟时间</vt:lpstr>
      <vt:lpstr>PowerPoint 演示文稿</vt:lpstr>
      <vt:lpstr>PowerPoint 演示文稿</vt:lpstr>
      <vt:lpstr>存储器访问的序问题</vt:lpstr>
      <vt:lpstr>存储同一性（Memory Consistency)</vt:lpstr>
      <vt:lpstr>存储一致性(Coherence)</vt:lpstr>
      <vt:lpstr>问题的解决</vt:lpstr>
      <vt:lpstr>7.2 集中式共享存储器体系结构</vt:lpstr>
      <vt:lpstr>1、多处理机的一致性</vt:lpstr>
      <vt:lpstr>Problems with Parallel I/O</vt:lpstr>
      <vt:lpstr>Example on Cache Coherence Problem</vt:lpstr>
      <vt:lpstr>存储系统是一致的</vt:lpstr>
      <vt:lpstr>另一种定义：</vt:lpstr>
      <vt:lpstr>2、实现一致性的基本方案</vt:lpstr>
      <vt:lpstr>基本模型</vt:lpstr>
      <vt:lpstr>Cache一致性协议:</vt:lpstr>
      <vt:lpstr>3、基于监听的两种协议</vt:lpstr>
      <vt:lpstr>PowerPoint 演示文稿</vt:lpstr>
      <vt:lpstr>写更新和写作废协议性能上的差别</vt:lpstr>
      <vt:lpstr>4. 监听协议的基本实现技术</vt:lpstr>
      <vt:lpstr>Shared Memory Multiprocessor</vt:lpstr>
      <vt:lpstr>Snoopy Cache-Coherence Protocols</vt:lpstr>
      <vt:lpstr>PowerPoint 演示文稿</vt:lpstr>
      <vt:lpstr>Implementing a Snooping Protocol</vt:lpstr>
      <vt:lpstr>MSI Write-Back Invalidate Protocol</vt:lpstr>
      <vt:lpstr>MSI Snoopy Cache Coherence Protocol</vt:lpstr>
      <vt:lpstr>MSI Snoopy Cache Coherence Protocol</vt:lpstr>
      <vt:lpstr>Example on MSI Cache Coherence</vt:lpstr>
      <vt:lpstr>Write-back Cache</vt:lpstr>
      <vt:lpstr>MSI Write-Back Invalidate Protocol</vt:lpstr>
      <vt:lpstr>State Transitions in the MSI Protocol</vt:lpstr>
      <vt:lpstr>Example on MSI Write-Back Protocol</vt:lpstr>
      <vt:lpstr>Lower-level Design Choices</vt:lpstr>
      <vt:lpstr>Satisfying Coherence</vt:lpstr>
      <vt:lpstr>Summary                 1/3</vt:lpstr>
      <vt:lpstr>Summary                   2/3</vt:lpstr>
      <vt:lpstr>Summary    3/3</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dc:title>
  <dc:creator>zhou</dc:creator>
  <cp:lastModifiedBy>Yanyong Zhang</cp:lastModifiedBy>
  <cp:revision>325</cp:revision>
  <dcterms:created xsi:type="dcterms:W3CDTF">2018-12-10T01:16:13Z</dcterms:created>
  <dcterms:modified xsi:type="dcterms:W3CDTF">2020-05-06T15:28:55Z</dcterms:modified>
</cp:coreProperties>
</file>