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305" r:id="rId4"/>
    <p:sldId id="286" r:id="rId5"/>
    <p:sldId id="290" r:id="rId6"/>
    <p:sldId id="306" r:id="rId7"/>
    <p:sldId id="307" r:id="rId8"/>
    <p:sldId id="308" r:id="rId9"/>
    <p:sldId id="309" r:id="rId10"/>
    <p:sldId id="311" r:id="rId11"/>
    <p:sldId id="312" r:id="rId12"/>
    <p:sldId id="262" r:id="rId13"/>
    <p:sldId id="263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32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/>
            <a:t>On-demand</a:t>
          </a:r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/>
            <a:t>Infrastructure available as needed via a self-service interface</a:t>
          </a:r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/>
            <a:t>Network access</a:t>
          </a:r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/>
            <a:t>Infrastructure accessed via a broad network (generally Internet)</a:t>
          </a:r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/>
            <a:t>Resource pooling</a:t>
          </a:r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/>
            <a:t>Infrastructure aggregated into large resource pools which are subsequently partitioned to support specific functions</a:t>
          </a:r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/>
            <a:t>Elasticity</a:t>
          </a:r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/>
            <a:t>Utility service</a:t>
          </a:r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/>
            <a:t>Ability to rapidly provision and de-provision services as needed</a:t>
          </a:r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/>
            <a:t>Pay-for-usage pricing model with no minimum commitments</a:t>
          </a:r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On-demand</a:t>
          </a:r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Infrastructure available as needed via a self-service interface</a:t>
          </a:r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Network access</a:t>
          </a:r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Infrastructure accessed via a broad network (generally Internet)</a:t>
          </a:r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Resource pooling</a:t>
          </a:r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Infrastructure aggregated into large resource pools which are subsequently partitioned to support specific functions</a:t>
          </a:r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Elasticity</a:t>
          </a:r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Ability to rapidly provision and de-provision services as needed</a:t>
          </a:r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Utility service</a:t>
          </a:r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Pay-for-usage pricing model with no minimum commitments</a:t>
          </a:r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A7C73-A59F-2045-8A69-F0D8962A96AD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49DD9-BFAC-B846-AC6E-3DC4983BA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D4A9-07E7-904F-8E79-961CFA7824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Virtualization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Hannah’s Infrastructure Training.</a:t>
            </a:r>
          </a:p>
          <a:p>
            <a:pPr algn="l"/>
            <a:r>
              <a:rPr lang="en-US" dirty="0"/>
              <a:t>Adapted by Damian Marquez and based </a:t>
            </a:r>
          </a:p>
          <a:p>
            <a:pPr algn="l"/>
            <a:r>
              <a:rPr lang="en-US" dirty="0"/>
              <a:t>Jason Baker’s - Adjunct Instructor Syllabus for</a:t>
            </a:r>
          </a:p>
          <a:p>
            <a:pPr algn="l"/>
            <a:r>
              <a:rPr lang="en-US" dirty="0"/>
              <a:t>Graduate Programs in Software of the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258"/>
          </a:xfrm>
        </p:spPr>
        <p:txBody>
          <a:bodyPr>
            <a:normAutofit/>
          </a:bodyPr>
          <a:lstStyle/>
          <a:p>
            <a:r>
              <a:rPr lang="en-US" b="1" dirty="0"/>
              <a:t>OS Partitioning</a:t>
            </a:r>
          </a:p>
          <a:p>
            <a:pPr lvl="1"/>
            <a:r>
              <a:rPr lang="en-US" dirty="0"/>
              <a:t>Host (or guest) operating system can partition out processes, memory, and scheduling to emulate a separate OS environment.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Separate OS environments all use same kernel.</a:t>
            </a:r>
          </a:p>
          <a:p>
            <a:pPr lvl="2"/>
            <a:r>
              <a:rPr lang="en-US" dirty="0"/>
              <a:t>If host is Linux then all “guests” are Linux.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Docker containers</a:t>
            </a:r>
          </a:p>
          <a:p>
            <a:pPr lvl="2"/>
            <a:r>
              <a:rPr lang="en-US" dirty="0"/>
              <a:t>We will cover this later in the course. </a:t>
            </a:r>
            <a:r>
              <a:rPr lang="en-US" dirty="0">
                <a:sym typeface="Wingdings"/>
              </a:rPr>
              <a:t>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1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Server virtualization is the predominant form of virtualized infrastructure.</a:t>
            </a:r>
          </a:p>
          <a:p>
            <a:pPr lvl="1"/>
            <a:r>
              <a:rPr lang="en-US" dirty="0"/>
              <a:t>Most servers in enterprises are now virtualized.</a:t>
            </a:r>
          </a:p>
          <a:p>
            <a:pPr lvl="2"/>
            <a:r>
              <a:rPr lang="en-US" dirty="0"/>
              <a:t>Gartner estimates up to 75% of workloads are virtualized.</a:t>
            </a:r>
          </a:p>
          <a:p>
            <a:pPr lvl="2"/>
            <a:r>
              <a:rPr lang="en-US" dirty="0"/>
              <a:t>New virtualization software licenses have declined for first time in over a decade!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5891753" y="4637987"/>
            <a:ext cx="2318993" cy="19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7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Cloud computing is a model for enabling convenient, </a:t>
            </a:r>
            <a:r>
              <a:rPr lang="en-US" sz="2400" b="1" dirty="0"/>
              <a:t>on-demand network</a:t>
            </a:r>
            <a:r>
              <a:rPr lang="en-US" sz="2400" dirty="0"/>
              <a:t> access to a </a:t>
            </a:r>
            <a:r>
              <a:rPr lang="en-US" sz="2400" b="1" dirty="0"/>
              <a:t>shared</a:t>
            </a:r>
            <a:r>
              <a:rPr lang="en-US" sz="2400" dirty="0"/>
              <a:t> </a:t>
            </a:r>
            <a:r>
              <a:rPr lang="en-US" sz="2400" b="1" dirty="0"/>
              <a:t>pool of configurable computing resources</a:t>
            </a:r>
            <a:r>
              <a:rPr lang="en-US" sz="2400" dirty="0"/>
              <a:t> (e.g., networks, servers, storage, applications, and services) that can be </a:t>
            </a:r>
            <a:r>
              <a:rPr lang="en-US" sz="2400" b="1" dirty="0"/>
              <a:t>rapidly</a:t>
            </a:r>
            <a:r>
              <a:rPr lang="en-US" sz="2400" dirty="0"/>
              <a:t> </a:t>
            </a:r>
            <a:r>
              <a:rPr lang="en-US" sz="2400" b="1" dirty="0"/>
              <a:t>provisioned and released </a:t>
            </a:r>
            <a:r>
              <a:rPr lang="en-US" sz="2400" dirty="0"/>
              <a:t>with minimal management effort or service provider interaction.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National Institute of Standards and Technology</a:t>
            </a:r>
          </a:p>
          <a:p>
            <a:pPr marL="0" indent="0">
              <a:buNone/>
            </a:pPr>
            <a:r>
              <a:rPr lang="en-US" sz="1600" dirty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8229600" cy="1143000"/>
          </a:xfrm>
        </p:spPr>
        <p:txBody>
          <a:bodyPr/>
          <a:lstStyle/>
          <a:p>
            <a:r>
              <a:rPr lang="en-US" dirty="0"/>
              <a:t>Cloud Computing Characteristics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82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infrastructure capacity with current IT demand to achieve cost savings.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Service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Infrastructure-as-a-Service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Platform-as-a-Service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Software-as-a-Service</a:t>
            </a:r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90999"/>
            <a:ext cx="762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Amazon Web Services (Azure)</a:t>
            </a:r>
          </a:p>
          <a:p>
            <a:r>
              <a:rPr lang="en-US" dirty="0"/>
              <a:t>IAM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 stack: combination of infrastructure, OS, and applications required to support a 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early 2000’s, a stack = 1 server + 1 OS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15298" y="3214540"/>
            <a:ext cx="4506013" cy="1672486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Compute/Storage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Software applications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2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b="1" dirty="0"/>
              <a:t>We can create software which emulates hardware.</a:t>
            </a:r>
          </a:p>
          <a:p>
            <a:pPr lvl="1"/>
            <a:r>
              <a:rPr lang="en-US" dirty="0"/>
              <a:t>Each emulated virtual system can have its own OS and set of applications.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Multiple stacks are logically partitioned from a process, memory, and networking perspective.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5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solves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Servers become as easy to maintain as software.</a:t>
            </a:r>
          </a:p>
          <a:p>
            <a:pPr lvl="1"/>
            <a:r>
              <a:rPr lang="en-US" dirty="0"/>
              <a:t>It’s easier to move software around than physical servers.</a:t>
            </a:r>
          </a:p>
          <a:p>
            <a:pPr lvl="1"/>
            <a:endParaRPr lang="en-US" dirty="0"/>
          </a:p>
          <a:p>
            <a:r>
              <a:rPr lang="en-US" dirty="0"/>
              <a:t>No need to purchase a separate server for each user or team because virtualization provides partitioning.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4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First, some definitions:</a:t>
            </a:r>
          </a:p>
          <a:p>
            <a:pPr lvl="1"/>
            <a:r>
              <a:rPr lang="en-US" b="1" dirty="0"/>
              <a:t>Host machine</a:t>
            </a:r>
            <a:r>
              <a:rPr lang="en-US" dirty="0"/>
              <a:t>: physical server that supports multiple virtual machines.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Virtual machine</a:t>
            </a:r>
            <a:r>
              <a:rPr lang="en-US" dirty="0"/>
              <a:t>: virtualized server instance running on a host machine (also known as an </a:t>
            </a:r>
            <a:r>
              <a:rPr lang="en-US" i="1" dirty="0"/>
              <a:t>instance</a:t>
            </a:r>
            <a:r>
              <a:rPr lang="en-US" dirty="0"/>
              <a:t> or a </a:t>
            </a:r>
            <a:r>
              <a:rPr lang="en-US" i="1" dirty="0"/>
              <a:t>workload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 OS</a:t>
            </a:r>
            <a:r>
              <a:rPr lang="en-US" dirty="0"/>
              <a:t>: operating system running on a bare-metal server.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Guest OS</a:t>
            </a:r>
            <a:r>
              <a:rPr lang="en-US" dirty="0"/>
              <a:t>: operating system running on a virtual machine.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Hypervisor</a:t>
            </a:r>
            <a:r>
              <a:rPr lang="en-US" dirty="0"/>
              <a:t>: Software that emulates and manages the communication between virtual machines and the physical server.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014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Hardware virtualization</a:t>
            </a:r>
          </a:p>
          <a:p>
            <a:pPr lvl="1"/>
            <a:r>
              <a:rPr lang="en-US" dirty="0"/>
              <a:t>Part of physical server dedicated to a specific stack.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Big expensive mainframe-type systems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115" y="3827666"/>
            <a:ext cx="4829469" cy="26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Software virtualization</a:t>
            </a:r>
          </a:p>
          <a:p>
            <a:pPr lvl="1"/>
            <a:r>
              <a:rPr lang="en-US" dirty="0"/>
              <a:t>Two types available: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Type 1 Hypervisor</a:t>
            </a:r>
          </a:p>
          <a:p>
            <a:pPr lvl="2"/>
            <a:r>
              <a:rPr lang="en-US" dirty="0"/>
              <a:t>Runs on top of the bare-metal server and sits between hardware and operating systems in the stacks.</a:t>
            </a:r>
          </a:p>
          <a:p>
            <a:pPr lvl="2"/>
            <a:r>
              <a:rPr lang="en-US" dirty="0"/>
              <a:t>Examples: VMWare ESX, Microsoft Virtual Server, Xen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Type 2 Hypervisor</a:t>
            </a:r>
          </a:p>
          <a:p>
            <a:pPr lvl="2"/>
            <a:r>
              <a:rPr lang="en-US" dirty="0"/>
              <a:t>Runs on top of an operating system.</a:t>
            </a:r>
          </a:p>
          <a:p>
            <a:pPr lvl="2"/>
            <a:r>
              <a:rPr lang="en-US" dirty="0"/>
              <a:t>Easy installation (no special hypervisor or storage required).</a:t>
            </a:r>
          </a:p>
          <a:p>
            <a:pPr lvl="2"/>
            <a:r>
              <a:rPr lang="en-US" dirty="0"/>
              <a:t>Example: Oracle </a:t>
            </a:r>
            <a:r>
              <a:rPr lang="en-US" dirty="0" err="1"/>
              <a:t>VirtualBox</a:t>
            </a:r>
            <a:r>
              <a:rPr lang="en-US" dirty="0"/>
              <a:t>, VMWare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3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vs. Type 2 Hypervisor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" y="1873070"/>
            <a:ext cx="7795967" cy="4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DevOps &amp; Cloud Infrastructure SEIS 615 Virtualization</vt:lpstr>
      <vt:lpstr>Agenda</vt:lpstr>
      <vt:lpstr>Virtualization</vt:lpstr>
      <vt:lpstr>Virtualization</vt:lpstr>
      <vt:lpstr>Virtualization solves problems</vt:lpstr>
      <vt:lpstr>Virtualization definitions</vt:lpstr>
      <vt:lpstr>Virtualization Types</vt:lpstr>
      <vt:lpstr>Virtualization Types</vt:lpstr>
      <vt:lpstr>Type 1 vs. Type 2 Hypervisor</vt:lpstr>
      <vt:lpstr>Virtualization Types</vt:lpstr>
      <vt:lpstr>Virtualization infrastructure</vt:lpstr>
      <vt:lpstr>Cloud Computing</vt:lpstr>
      <vt:lpstr>Cloud Computing Characteristics</vt:lpstr>
      <vt:lpstr>Cloud Computing Benefits</vt:lpstr>
      <vt:lpstr>Cloud Computing Service Models</vt:lpstr>
      <vt:lpstr>Cloud Deployment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Damian Marquez</cp:lastModifiedBy>
  <cp:revision>155</cp:revision>
  <cp:lastPrinted>2016-08-08T03:31:15Z</cp:lastPrinted>
  <dcterms:created xsi:type="dcterms:W3CDTF">2016-04-02T16:28:50Z</dcterms:created>
  <dcterms:modified xsi:type="dcterms:W3CDTF">2024-08-02T07:59:20Z</dcterms:modified>
</cp:coreProperties>
</file>