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8" r:id="rId6"/>
    <p:sldId id="303" r:id="rId7"/>
    <p:sldId id="302" r:id="rId8"/>
    <p:sldId id="269" r:id="rId9"/>
    <p:sldId id="267" r:id="rId10"/>
    <p:sldId id="287" r:id="rId11"/>
    <p:sldId id="291" r:id="rId12"/>
    <p:sldId id="292" r:id="rId13"/>
    <p:sldId id="293" r:id="rId14"/>
    <p:sldId id="294" r:id="rId15"/>
    <p:sldId id="298" r:id="rId16"/>
    <p:sldId id="299" r:id="rId17"/>
    <p:sldId id="301" r:id="rId18"/>
    <p:sldId id="288" r:id="rId19"/>
    <p:sldId id="290" r:id="rId20"/>
    <p:sldId id="29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4638"/>
  </p:normalViewPr>
  <p:slideViewPr>
    <p:cSldViewPr snapToGrid="0" snapToObjects="1">
      <p:cViewPr varScale="1">
        <p:scale>
          <a:sx n="145" d="100"/>
          <a:sy n="145" d="100"/>
        </p:scale>
        <p:origin x="132" y="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8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9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92B2E-871F-DF41-938B-F17F540EA4B5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E64A5-60FB-484C-AC89-ED14F535F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.microsoft.com/en-us/azure/load-balancer/quickstart-load-balancer-standard-public-porta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0111"/>
            <a:ext cx="7772400" cy="23303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prstClr val="black"/>
                </a:solidFill>
              </a:rPr>
              <a:t>DevOps &amp; Cloud Infrastructure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SEIS 615</a:t>
            </a:r>
            <a:br>
              <a:rPr lang="en-US" sz="3600" dirty="0">
                <a:solidFill>
                  <a:prstClr val="black"/>
                </a:solidFill>
              </a:rPr>
            </a:br>
            <a:r>
              <a:rPr lang="en-US" sz="3600" dirty="0">
                <a:solidFill>
                  <a:prstClr val="black"/>
                </a:solidFill>
              </a:rPr>
              <a:t>Databases &amp; Security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Hannah’s Infrastructure Training.</a:t>
            </a:r>
          </a:p>
          <a:p>
            <a:pPr algn="l"/>
            <a:r>
              <a:rPr lang="en-US" dirty="0"/>
              <a:t>Adapted by Damian Marquez and based </a:t>
            </a:r>
          </a:p>
          <a:p>
            <a:pPr algn="l"/>
            <a:r>
              <a:rPr lang="en-US" dirty="0"/>
              <a:t>Jason Baker’s - Adjunct Instructor Syllabus for</a:t>
            </a:r>
          </a:p>
          <a:p>
            <a:pPr algn="l"/>
            <a:r>
              <a:rPr lang="en-US" dirty="0"/>
              <a:t>Graduate Programs in Software of the</a:t>
            </a:r>
          </a:p>
          <a:p>
            <a:pPr algn="l"/>
            <a:r>
              <a:rPr lang="en-US" dirty="0"/>
              <a:t>University of St. Thomas</a:t>
            </a:r>
          </a:p>
          <a:p>
            <a:pPr algn="l"/>
            <a:r>
              <a:rPr lang="en-US" dirty="0"/>
              <a:t>St. Paul, MN</a:t>
            </a:r>
          </a:p>
        </p:txBody>
      </p:sp>
    </p:spTree>
    <p:extLst>
      <p:ext uri="{BB962C8B-B14F-4D97-AF65-F5344CB8AC3E}">
        <p14:creationId xmlns:p14="http://schemas.microsoft.com/office/powerpoint/2010/main" val="23294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Supported databases: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MariaDB</a:t>
            </a:r>
            <a:r>
              <a:rPr lang="en-US" dirty="0"/>
              <a:t> (MySQL fork)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/>
              <a:t>Aurora (designed by Azure)</a:t>
            </a:r>
          </a:p>
          <a:p>
            <a:pPr lvl="2"/>
            <a:r>
              <a:rPr lang="en-US" dirty="0"/>
              <a:t>MySQL &amp; PostgreSQL compatible engines</a:t>
            </a:r>
          </a:p>
          <a:p>
            <a:pPr lvl="1"/>
            <a:endParaRPr lang="en-US" dirty="0"/>
          </a:p>
          <a:p>
            <a:r>
              <a:rPr lang="en-US" dirty="0"/>
              <a:t>RDS provides an endpoint for each database which is used by an application for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13520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691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RDS supports two different database backup schemes:</a:t>
            </a:r>
          </a:p>
          <a:p>
            <a:pPr lvl="1"/>
            <a:r>
              <a:rPr lang="en-US" dirty="0"/>
              <a:t>automated backups</a:t>
            </a:r>
          </a:p>
          <a:p>
            <a:pPr lvl="1"/>
            <a:r>
              <a:rPr lang="en-US" dirty="0"/>
              <a:t>snapshots.</a:t>
            </a:r>
          </a:p>
          <a:p>
            <a:endParaRPr lang="en-US" dirty="0"/>
          </a:p>
          <a:p>
            <a:r>
              <a:rPr lang="en-US" dirty="0"/>
              <a:t>Automated backups: RDS performs a full daily backup of the database and stores transaction logs since the backup job.</a:t>
            </a:r>
          </a:p>
          <a:p>
            <a:pPr lvl="1"/>
            <a:r>
              <a:rPr lang="en-US" dirty="0"/>
              <a:t>Retains backup data for 1 to 35 days.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During recovery full backup is restored and then transaction logs are replayed.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data is stored on S3.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Backups occur during a specified window and the database storage I/O may be significantly reduced.</a:t>
            </a:r>
          </a:p>
        </p:txBody>
      </p:sp>
    </p:spTree>
    <p:extLst>
      <p:ext uri="{BB962C8B-B14F-4D97-AF65-F5344CB8AC3E}">
        <p14:creationId xmlns:p14="http://schemas.microsoft.com/office/powerpoint/2010/main" val="325067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RDS snapshots are initiated manually by the user and exist indefinitely – even after database is removed.</a:t>
            </a:r>
          </a:p>
          <a:p>
            <a:pPr lvl="1"/>
            <a:r>
              <a:rPr lang="en-US" dirty="0"/>
              <a:t>It’s possible to use RDS data backups to copy databases (for testing or to move).</a:t>
            </a:r>
          </a:p>
          <a:p>
            <a:pPr lvl="1"/>
            <a:endParaRPr lang="en-US" dirty="0"/>
          </a:p>
          <a:p>
            <a:r>
              <a:rPr lang="en-US" dirty="0"/>
              <a:t>Multi-AZ capability provides standby database instance in a separate AZ for fail-over purposes.</a:t>
            </a:r>
          </a:p>
          <a:p>
            <a:pPr lvl="1"/>
            <a:r>
              <a:rPr lang="en-US" dirty="0"/>
              <a:t>Writes to main database server are synchronized to the standby database.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Main purpose is for greater service resiliency, it does not improve performance.</a:t>
            </a:r>
          </a:p>
          <a:p>
            <a:pPr lvl="2"/>
            <a:r>
              <a:rPr lang="en-US" dirty="0"/>
              <a:t>Although, it allows RDS to update or backup a server without degrading I/O.</a:t>
            </a:r>
          </a:p>
        </p:txBody>
      </p:sp>
    </p:spTree>
    <p:extLst>
      <p:ext uri="{BB962C8B-B14F-4D97-AF65-F5344CB8AC3E}">
        <p14:creationId xmlns:p14="http://schemas.microsoft.com/office/powerpoint/2010/main" val="22138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9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database types support Multi-AZ</a:t>
            </a:r>
          </a:p>
          <a:p>
            <a:pPr lvl="1"/>
            <a:r>
              <a:rPr lang="en-US" dirty="0"/>
              <a:t>Aurora is special because it is </a:t>
            </a:r>
            <a:r>
              <a:rPr lang="en-US" u="sng" dirty="0"/>
              <a:t>only</a:t>
            </a:r>
            <a:r>
              <a:rPr lang="en-US" dirty="0"/>
              <a:t> offered in a multi-AZ architecture (2 DBs in 3 AZs = 6 total!).</a:t>
            </a:r>
          </a:p>
          <a:p>
            <a:pPr lvl="1"/>
            <a:endParaRPr lang="en-US" dirty="0"/>
          </a:p>
          <a:p>
            <a:r>
              <a:rPr lang="en-US" dirty="0"/>
              <a:t>Read Replica: a database instance in a separate AZ which asynchronously copies data from the main database.</a:t>
            </a:r>
          </a:p>
          <a:p>
            <a:pPr lvl="1"/>
            <a:r>
              <a:rPr lang="en-US" dirty="0"/>
              <a:t>Only used for 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Scales database performance by allowing database clients to read data from multiple instances.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Up to 5 read replicas supported.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Owner can promote a read replica into a separate database, splitting relationship with parent.</a:t>
            </a:r>
          </a:p>
        </p:txBody>
      </p:sp>
    </p:spTree>
    <p:extLst>
      <p:ext uri="{BB962C8B-B14F-4D97-AF65-F5344CB8AC3E}">
        <p14:creationId xmlns:p14="http://schemas.microsoft.com/office/powerpoint/2010/main" val="71930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 RDS database.</a:t>
            </a:r>
          </a:p>
          <a:p>
            <a:pPr lvl="1"/>
            <a:r>
              <a:rPr lang="en-US" dirty="0"/>
              <a:t>Create database security group.</a:t>
            </a:r>
          </a:p>
          <a:p>
            <a:pPr lvl="1"/>
            <a:endParaRPr lang="en-US" dirty="0"/>
          </a:p>
          <a:p>
            <a:r>
              <a:rPr lang="en-US" dirty="0"/>
              <a:t>Locate database endpoint.</a:t>
            </a:r>
          </a:p>
          <a:p>
            <a:endParaRPr lang="en-US" dirty="0"/>
          </a:p>
          <a:p>
            <a:r>
              <a:rPr lang="en-US" dirty="0"/>
              <a:t>Review automatic backup schedule.</a:t>
            </a:r>
          </a:p>
          <a:p>
            <a:endParaRPr lang="en-US" dirty="0"/>
          </a:p>
          <a:p>
            <a:r>
              <a:rPr lang="en-US" dirty="0"/>
              <a:t>Perform a snapshot.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87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518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ElastiCache</a:t>
            </a:r>
            <a:r>
              <a:rPr lang="en-US" dirty="0"/>
              <a:t> is a distributed in-memory caching system.</a:t>
            </a:r>
          </a:p>
          <a:p>
            <a:pPr lvl="1"/>
            <a:r>
              <a:rPr lang="en-US" dirty="0"/>
              <a:t>Huge performance improvement when reading from memory vs. disk.</a:t>
            </a:r>
          </a:p>
          <a:p>
            <a:pPr lvl="2"/>
            <a:r>
              <a:rPr lang="en-US" dirty="0"/>
              <a:t>Main memory reference = 100 ns</a:t>
            </a:r>
          </a:p>
          <a:p>
            <a:pPr lvl="2"/>
            <a:r>
              <a:rPr lang="en-US" dirty="0"/>
              <a:t>Read 4k randomly from SSD = 150,000 ns</a:t>
            </a:r>
          </a:p>
          <a:p>
            <a:pPr lvl="2"/>
            <a:endParaRPr lang="en-US" dirty="0"/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Cache frequent database queries </a:t>
            </a:r>
          </a:p>
          <a:p>
            <a:pPr lvl="2"/>
            <a:r>
              <a:rPr lang="en-US" dirty="0"/>
              <a:t>List of corporate store locations</a:t>
            </a:r>
          </a:p>
          <a:p>
            <a:pPr lvl="2"/>
            <a:r>
              <a:rPr lang="en-US" dirty="0"/>
              <a:t>Product listing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Store frequently-accessed data</a:t>
            </a:r>
          </a:p>
          <a:p>
            <a:pPr lvl="2"/>
            <a:r>
              <a:rPr lang="en-US" dirty="0"/>
              <a:t>Web sessions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9798D9-76AE-5746-89E0-F432BEB9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0909" y="248985"/>
            <a:ext cx="1194305" cy="119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ElastiCache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15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Supports two types of cache systems:</a:t>
            </a:r>
          </a:p>
          <a:p>
            <a:pPr lvl="1"/>
            <a:r>
              <a:rPr lang="en-US" dirty="0" err="1"/>
              <a:t>Memcached</a:t>
            </a:r>
            <a:endParaRPr lang="en-US" dirty="0"/>
          </a:p>
          <a:p>
            <a:pPr lvl="1"/>
            <a:r>
              <a:rPr lang="en-US" dirty="0" err="1"/>
              <a:t>Redis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Memcached</a:t>
            </a:r>
            <a:endParaRPr lang="en-US" b="1" dirty="0"/>
          </a:p>
          <a:p>
            <a:pPr lvl="1"/>
            <a:r>
              <a:rPr lang="en-US" dirty="0"/>
              <a:t>Very reliable key/value store</a:t>
            </a:r>
          </a:p>
          <a:p>
            <a:pPr lvl="1"/>
            <a:r>
              <a:rPr lang="en-US" dirty="0"/>
              <a:t>Simple to operate and use</a:t>
            </a:r>
          </a:p>
          <a:p>
            <a:pPr lvl="1"/>
            <a:endParaRPr lang="en-US" dirty="0"/>
          </a:p>
          <a:p>
            <a:r>
              <a:rPr lang="en-US" b="1" dirty="0" err="1"/>
              <a:t>Redis</a:t>
            </a:r>
            <a:r>
              <a:rPr lang="en-US" dirty="0"/>
              <a:t> has more features today </a:t>
            </a:r>
          </a:p>
          <a:p>
            <a:pPr lvl="1"/>
            <a:r>
              <a:rPr lang="en-US" dirty="0"/>
              <a:t>Storing data in a variety of formats beyond key/value: list, array, sets, and sorted sets</a:t>
            </a:r>
          </a:p>
          <a:p>
            <a:pPr lvl="1"/>
            <a:r>
              <a:rPr lang="en-US" dirty="0"/>
              <a:t>More complex to operate</a:t>
            </a:r>
          </a:p>
          <a:p>
            <a:pPr lvl="1"/>
            <a:r>
              <a:rPr lang="en-US" dirty="0"/>
              <a:t>Azure supports master/slave replication and cross AZ redundancy</a:t>
            </a:r>
          </a:p>
        </p:txBody>
      </p:sp>
    </p:spTree>
    <p:extLst>
      <p:ext uri="{BB962C8B-B14F-4D97-AF65-F5344CB8AC3E}">
        <p14:creationId xmlns:p14="http://schemas.microsoft.com/office/powerpoint/2010/main" val="1846538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/>
              <a:t>redis</a:t>
            </a:r>
            <a:r>
              <a:rPr lang="en-US" sz="1800" b="1" dirty="0"/>
              <a:t>-cli -h mycachecluster.eaogs8.0001.usw2.cache.amazonAzure.com -p 6379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set a "hello"     // Set key "a" with a string value and no expiration</a:t>
            </a:r>
          </a:p>
          <a:p>
            <a:pPr marL="0" indent="0">
              <a:buNone/>
            </a:pPr>
            <a:r>
              <a:rPr lang="en-US" sz="1800" dirty="0"/>
              <a:t>OK</a:t>
            </a:r>
          </a:p>
          <a:p>
            <a:pPr marL="0" indent="0">
              <a:buNone/>
            </a:pPr>
            <a:r>
              <a:rPr lang="en-US" sz="1800" dirty="0"/>
              <a:t>get a              // Get value for key "a"</a:t>
            </a:r>
          </a:p>
          <a:p>
            <a:pPr marL="0" indent="0">
              <a:buNone/>
            </a:pPr>
            <a:r>
              <a:rPr lang="en-US" sz="1800" dirty="0"/>
              <a:t>"hello"</a:t>
            </a:r>
          </a:p>
          <a:p>
            <a:pPr marL="0" indent="0">
              <a:buNone/>
            </a:pPr>
            <a:r>
              <a:rPr lang="en-US" sz="1800" dirty="0"/>
              <a:t>get b              // Get value for key "b" results in miss</a:t>
            </a:r>
          </a:p>
          <a:p>
            <a:pPr marL="0" indent="0">
              <a:buNone/>
            </a:pPr>
            <a:r>
              <a:rPr lang="is-IS" sz="1800" dirty="0"/>
              <a:t>(nil)				</a:t>
            </a:r>
          </a:p>
          <a:p>
            <a:pPr marL="0" indent="0">
              <a:buNone/>
            </a:pPr>
            <a:r>
              <a:rPr lang="en-US" sz="1800" dirty="0"/>
              <a:t>quit               // Exit from </a:t>
            </a:r>
            <a:r>
              <a:rPr lang="en-US" sz="1800" dirty="0" err="1"/>
              <a:t>redis</a:t>
            </a:r>
            <a:r>
              <a:rPr lang="en-US" sz="1800" dirty="0"/>
              <a:t>-cli</a:t>
            </a:r>
          </a:p>
        </p:txBody>
      </p:sp>
    </p:spTree>
    <p:extLst>
      <p:ext uri="{BB962C8B-B14F-4D97-AF65-F5344CB8AC3E}">
        <p14:creationId xmlns:p14="http://schemas.microsoft.com/office/powerpoint/2010/main" val="3284498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80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Azure NoSQL database utilizing a key/value and document processing architecture.</a:t>
            </a:r>
          </a:p>
          <a:p>
            <a:pPr lvl="1"/>
            <a:r>
              <a:rPr lang="en-US" dirty="0"/>
              <a:t>Based on Google Big Table design.</a:t>
            </a:r>
          </a:p>
          <a:p>
            <a:pPr lvl="1"/>
            <a:r>
              <a:rPr lang="en-US" dirty="0"/>
              <a:t>Each table is comprised of items stored in JavaScript Object Notation (JSON).</a:t>
            </a:r>
          </a:p>
          <a:p>
            <a:pPr lvl="1"/>
            <a:r>
              <a:rPr lang="en-US" dirty="0"/>
              <a:t>Anti-pattern: table is a namespace, not a relational table!</a:t>
            </a:r>
          </a:p>
          <a:p>
            <a:pPr lvl="1"/>
            <a:endParaRPr lang="en-US" dirty="0"/>
          </a:p>
          <a:p>
            <a:r>
              <a:rPr lang="en-US" dirty="0"/>
              <a:t>Supports highly scalable number of reads and writes with unlimited data storage.</a:t>
            </a:r>
          </a:p>
          <a:p>
            <a:pPr lvl="1"/>
            <a:r>
              <a:rPr lang="en-US" dirty="0"/>
              <a:t>Automatically scales data storage, no need to reconfigure database like RDS (relational).</a:t>
            </a:r>
          </a:p>
          <a:p>
            <a:pPr lvl="1"/>
            <a:endParaRPr lang="en-US" dirty="0"/>
          </a:p>
          <a:p>
            <a:r>
              <a:rPr lang="en-US" dirty="0"/>
              <a:t>Data replicated between 3 separate datacenters (not necessarily in separate AZs).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5FD01A-A132-D144-958C-1DAD31B96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8081" y="192895"/>
            <a:ext cx="1146111" cy="11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4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Managed data warehousing and analytics database (OLAP).</a:t>
            </a:r>
          </a:p>
          <a:p>
            <a:pPr lvl="1"/>
            <a:r>
              <a:rPr lang="en-US" dirty="0"/>
              <a:t>Online Transaction Processing (OLTP) focuses on querying and maintaining individual transactions.</a:t>
            </a:r>
          </a:p>
          <a:p>
            <a:pPr lvl="2"/>
            <a:r>
              <a:rPr lang="en-US" dirty="0"/>
              <a:t>Products purchased in a specific order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Online Analytical Processing (OLAP) focuses on the analysis of aggregate sets of data.</a:t>
            </a:r>
          </a:p>
          <a:p>
            <a:pPr lvl="2"/>
            <a:r>
              <a:rPr lang="en-US" dirty="0"/>
              <a:t>Total store sales across North America </a:t>
            </a:r>
          </a:p>
          <a:p>
            <a:pPr lvl="2"/>
            <a:endParaRPr lang="en-US" dirty="0"/>
          </a:p>
          <a:p>
            <a:r>
              <a:rPr lang="en-US" dirty="0"/>
              <a:t>Uses columnar storage to improve performance.</a:t>
            </a:r>
          </a:p>
          <a:p>
            <a:pPr lvl="1"/>
            <a:r>
              <a:rPr lang="en-US" dirty="0"/>
              <a:t>Generally computation is performed on values within a column, so store them in the same page to improve query performance (reduce I/O).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8C071D-F015-0043-A9A7-CE487603D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5252" y="209206"/>
            <a:ext cx="1208432" cy="12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VM</a:t>
            </a:r>
          </a:p>
          <a:p>
            <a:pPr lvl="1"/>
            <a:r>
              <a:rPr lang="en-US" dirty="0"/>
              <a:t>Load Balancing</a:t>
            </a:r>
          </a:p>
          <a:p>
            <a:r>
              <a:rPr lang="en-US" dirty="0"/>
              <a:t>Databases</a:t>
            </a:r>
          </a:p>
          <a:p>
            <a:pPr lvl="1"/>
            <a:r>
              <a:rPr lang="en-US" dirty="0"/>
              <a:t>RDS</a:t>
            </a:r>
          </a:p>
          <a:p>
            <a:pPr lvl="1"/>
            <a:r>
              <a:rPr lang="en-US" dirty="0" err="1"/>
              <a:t>ElastiCache</a:t>
            </a:r>
            <a:endParaRPr lang="en-US" dirty="0"/>
          </a:p>
          <a:p>
            <a:pPr lvl="1"/>
            <a:r>
              <a:rPr lang="en-US" dirty="0" err="1"/>
              <a:t>CosmosDB</a:t>
            </a:r>
            <a:endParaRPr lang="en-US" dirty="0"/>
          </a:p>
          <a:p>
            <a:pPr lvl="1"/>
            <a:r>
              <a:rPr lang="en-US" dirty="0"/>
              <a:t>Redshift</a:t>
            </a:r>
          </a:p>
          <a:p>
            <a:pPr lvl="1"/>
            <a:r>
              <a:rPr lang="en-US" dirty="0"/>
              <a:t>Elasticsearch</a:t>
            </a:r>
          </a:p>
          <a:p>
            <a:pPr lvl="1"/>
            <a:r>
              <a:rPr lang="en-US"/>
              <a:t>Neptune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32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Neptune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2450"/>
          </a:xfrm>
        </p:spPr>
        <p:txBody>
          <a:bodyPr>
            <a:normAutofit/>
          </a:bodyPr>
          <a:lstStyle/>
          <a:p>
            <a:r>
              <a:rPr lang="en-US" dirty="0"/>
              <a:t>Managed graph database service for applications with highly connected datasets.</a:t>
            </a:r>
          </a:p>
          <a:p>
            <a:pPr lvl="1"/>
            <a:r>
              <a:rPr lang="en-US" dirty="0"/>
              <a:t>Social media applications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Recommendation engines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Knowledge graphs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CC0BC-2D5B-A947-A931-6A8F0651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386" y="4280969"/>
            <a:ext cx="4230414" cy="230239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71D560B-39CE-E645-B13B-40649F408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96562" y="225290"/>
            <a:ext cx="1241696" cy="12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(LB)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LB is a managed load balancer for VM instances.</a:t>
            </a:r>
          </a:p>
          <a:p>
            <a:endParaRPr lang="en-US" dirty="0"/>
          </a:p>
          <a:p>
            <a:r>
              <a:rPr lang="en-US" dirty="0"/>
              <a:t>Provides a single endpoint for external users and redirects incoming requests to instances.</a:t>
            </a:r>
          </a:p>
          <a:p>
            <a:endParaRPr lang="en-US" dirty="0"/>
          </a:p>
          <a:p>
            <a:r>
              <a:rPr lang="en-US" dirty="0"/>
              <a:t>Monitors health of instances and routes requests to healthy instances.</a:t>
            </a:r>
          </a:p>
          <a:p>
            <a:endParaRPr lang="en-US" dirty="0"/>
          </a:p>
          <a:p>
            <a:r>
              <a:rPr lang="en-US" dirty="0"/>
              <a:t>Load balancing algorithms:</a:t>
            </a:r>
          </a:p>
          <a:p>
            <a:pPr lvl="1"/>
            <a:r>
              <a:rPr lang="en-US" dirty="0"/>
              <a:t>Round-robin for TCP requests</a:t>
            </a:r>
          </a:p>
          <a:p>
            <a:pPr lvl="1"/>
            <a:r>
              <a:rPr lang="en-US" dirty="0"/>
              <a:t>Least Outstanding Requests for HTTP/HTTPS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2D177E-9FDD-684D-B509-263E84907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5600" y="706438"/>
            <a:ext cx="893762" cy="8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4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700"/>
              <a:t>LB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Scale application performance by adding more instances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/>
              <a:t>Automatically handle failed instances</a:t>
            </a:r>
          </a:p>
          <a:p>
            <a:pPr lvl="1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/>
              <a:t>Protect against failure of an entire availability zone</a:t>
            </a:r>
          </a:p>
        </p:txBody>
      </p:sp>
      <p:pic>
        <p:nvPicPr>
          <p:cNvPr id="6" name="Picture 5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8081E1B-E232-E73D-D5F4-050C0409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675024"/>
            <a:ext cx="5177790" cy="35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46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different types:</a:t>
            </a:r>
          </a:p>
          <a:p>
            <a:pPr lvl="1"/>
            <a:r>
              <a:rPr lang="en-US" dirty="0"/>
              <a:t>Application load balancer (we will use this one)</a:t>
            </a:r>
          </a:p>
          <a:p>
            <a:pPr lvl="1"/>
            <a:r>
              <a:rPr lang="en-US" dirty="0"/>
              <a:t>Network load balancer</a:t>
            </a:r>
          </a:p>
          <a:p>
            <a:pPr lvl="1"/>
            <a:r>
              <a:rPr lang="en-US" dirty="0"/>
              <a:t>Classic load balancer</a:t>
            </a:r>
          </a:p>
          <a:p>
            <a:pPr lvl="1"/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b="1" dirty="0"/>
              <a:t>Listener</a:t>
            </a:r>
            <a:r>
              <a:rPr lang="en-US" dirty="0"/>
              <a:t>: handles requests from clients on a specified protocol and port then forwards to a target group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Target group</a:t>
            </a:r>
            <a:r>
              <a:rPr lang="en-US" dirty="0"/>
              <a:t>: a set of registered targets (like VM instances) that the LB can route requests to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Healthcheck</a:t>
            </a:r>
            <a:r>
              <a:rPr lang="en-US" dirty="0"/>
              <a:t>: a periodic check which determines the availability of registered targets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2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710B1-FDF9-374E-8129-CB09809D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59" y="1946055"/>
            <a:ext cx="7070139" cy="30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LB is priced on a per second basis like VM instances.</a:t>
            </a:r>
          </a:p>
          <a:p>
            <a:endParaRPr lang="en-US" dirty="0"/>
          </a:p>
          <a:p>
            <a:r>
              <a:rPr lang="en-US" dirty="0"/>
              <a:t>Additional features:</a:t>
            </a:r>
          </a:p>
          <a:p>
            <a:pPr lvl="1"/>
            <a:r>
              <a:rPr lang="en-US" b="1" dirty="0"/>
              <a:t>Sticky sessions</a:t>
            </a:r>
            <a:r>
              <a:rPr lang="en-US" dirty="0"/>
              <a:t>: bind a user’s session to a specific instance instead of randomly redirecting (session affinity).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SSL termination</a:t>
            </a:r>
            <a:r>
              <a:rPr lang="en-US" dirty="0"/>
              <a:t>: install an SSL/TLS certificate directly on the LB versus on individual instances.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Internal load-balancing</a:t>
            </a:r>
            <a:r>
              <a:rPr lang="en-US" dirty="0"/>
              <a:t>: can also use to load balance internal traffic such as database connections.</a:t>
            </a:r>
          </a:p>
        </p:txBody>
      </p:sp>
    </p:spTree>
    <p:extLst>
      <p:ext uri="{BB962C8B-B14F-4D97-AF65-F5344CB8AC3E}">
        <p14:creationId xmlns:p14="http://schemas.microsoft.com/office/powerpoint/2010/main" val="312942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LB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Launch: </a:t>
            </a:r>
            <a:r>
              <a:rPr lang="en-US" dirty="0">
                <a:hlinkClick r:id="rId2"/>
              </a:rPr>
              <a:t>https://learn.microsoft.com/en-us/azure/load-balancer/quickstart-load-balancer-standard-public-portal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Create a new LB:</a:t>
            </a:r>
          </a:p>
          <a:p>
            <a:pPr lvl="1"/>
            <a:r>
              <a:rPr lang="en-US" dirty="0"/>
              <a:t>Listen on HTTP</a:t>
            </a:r>
          </a:p>
          <a:p>
            <a:pPr lvl="1"/>
            <a:r>
              <a:rPr lang="en-US" dirty="0"/>
              <a:t>Setup health check (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two instances</a:t>
            </a:r>
          </a:p>
          <a:p>
            <a:pPr lvl="1"/>
            <a:endParaRPr lang="en-US" dirty="0"/>
          </a:p>
          <a:p>
            <a:r>
              <a:rPr lang="en-US" dirty="0"/>
              <a:t>Monitor status of LB to verify service health.</a:t>
            </a:r>
          </a:p>
          <a:p>
            <a:endParaRPr lang="en-US" dirty="0"/>
          </a:p>
          <a:p>
            <a:r>
              <a:rPr lang="en-US" dirty="0"/>
              <a:t>Access webservers via LB endpoint.</a:t>
            </a:r>
          </a:p>
          <a:p>
            <a:endParaRPr lang="en-US" dirty="0"/>
          </a:p>
          <a:p>
            <a:r>
              <a:rPr lang="en-US" dirty="0"/>
              <a:t>Remove one webserver instance to monitor LB status.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98" y="403586"/>
            <a:ext cx="1014052" cy="10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9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Service (RDS)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database service supporting traditional relational databases.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92" y="2879202"/>
            <a:ext cx="3667320" cy="1714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193" y="3187658"/>
            <a:ext cx="3494607" cy="311850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81FEBC1-B1C1-914A-B171-625442CF2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8772" y="1417638"/>
            <a:ext cx="1178028" cy="11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0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DevOps &amp; Cloud Infrastructure SEIS 615 Databases &amp; Security</vt:lpstr>
      <vt:lpstr>Agenda</vt:lpstr>
      <vt:lpstr>Load Balancing (LB)</vt:lpstr>
      <vt:lpstr>LB</vt:lpstr>
      <vt:lpstr>LB</vt:lpstr>
      <vt:lpstr>LB</vt:lpstr>
      <vt:lpstr>LB</vt:lpstr>
      <vt:lpstr>LB Hands-on</vt:lpstr>
      <vt:lpstr>Relational Database Service (RDS)</vt:lpstr>
      <vt:lpstr>RDS</vt:lpstr>
      <vt:lpstr>RDS</vt:lpstr>
      <vt:lpstr>RDS</vt:lpstr>
      <vt:lpstr>RDS</vt:lpstr>
      <vt:lpstr>RDS Hands-on</vt:lpstr>
      <vt:lpstr>ElastiCache</vt:lpstr>
      <vt:lpstr>ElastiCache</vt:lpstr>
      <vt:lpstr>Redis example</vt:lpstr>
      <vt:lpstr>CosmosDB</vt:lpstr>
      <vt:lpstr>Redshift</vt:lpstr>
      <vt:lpstr>Neptune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SEIS 6XX IT Infrastructure Week 5</dc:title>
  <dc:creator>Jason Baker</dc:creator>
  <cp:lastModifiedBy>Damian Marquez</cp:lastModifiedBy>
  <cp:revision>135</cp:revision>
  <dcterms:created xsi:type="dcterms:W3CDTF">2016-04-05T19:42:34Z</dcterms:created>
  <dcterms:modified xsi:type="dcterms:W3CDTF">2024-08-02T08:05:58Z</dcterms:modified>
</cp:coreProperties>
</file>